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7" r:id="rId2"/>
    <p:sldId id="258" r:id="rId3"/>
    <p:sldId id="259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6" r:id="rId45"/>
    <p:sldId id="377" r:id="rId46"/>
    <p:sldId id="378" r:id="rId47"/>
    <p:sldId id="379" r:id="rId48"/>
    <p:sldId id="375" r:id="rId4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1140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7AFDF-0621-4338-A967-581A743E5D5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782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F5196-B8CD-4A02-8F00-2CAF37FA753C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3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60FDF-D1B9-460D-941E-203EA733D6CB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93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83C7A1-696A-4F8B-9162-A5369B4A3B14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852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3B0D5-2804-4C34-95DD-6B5ABE54A45E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090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09882-0197-4542-97DC-41001701F00D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96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A89B00-2DC2-4A96-A8EC-043FCE9A494F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52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B4922-DF2B-48B6-B714-84C1CA6FD7B9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729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E8D49-AABF-4425-B46C-E1E8F3EC99AA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01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A5AF5-F854-4022-80AC-0EE2F57CBFAB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11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FF2ACE-F60F-43AB-891E-7C2597F1C040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679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E13276-5C24-4156-9BFC-FE5873B7EF2B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7088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1DB2D3-BDC3-42E5-81F9-9508645BDB63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483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ED0C63-4A1F-4FD6-821F-426D9EAC84E6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6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477373-C23B-4346-81DE-4295AF4FF7EB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802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A2175-EF88-4B92-B9E4-AC6CA0463CB0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082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1DD16-F17A-4152-AE9F-DED61CA34EAB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642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070DB-E205-4040-8CDD-DD1C3E8E5EAA}" type="slidenum">
              <a:rPr lang="en-GB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788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01EF6-DCF7-49EA-B3D6-29844E9E2C27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0758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6E35D9-7D3B-4B77-A13B-6B76A70F1630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01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4E468-B03B-471C-BFA2-8F61DE7326B7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161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56CC2-E2DE-4B0B-B872-DEB03E6682AD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797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F852AE-8884-4C80-8563-E6E249787999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505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BFB5C0-37E3-4182-AE0C-BF2614E8B34C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623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EB3F25-EE9F-4B03-B122-42A165B238B0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267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83203-F29B-4EA2-82E2-917C8ACA93AA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111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3858F5-7F78-4820-9A38-8C00F810ABFA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545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D13B3A-5B4F-4CD0-AD62-67941608C686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266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B2537-3128-4C41-8DC8-0867A3E8AAE2}" type="slidenum">
              <a:rPr lang="en-GB" altLang="en-US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360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3679D-F024-416D-B780-B24BDF7532CF}" type="slidenum">
              <a:rPr lang="en-GB" altLang="en-US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58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39D1F-1B1A-4D15-A473-3C5466D081D1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9770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D6D2A-FC43-4763-818F-0CD4702923A4}" type="slidenum">
              <a:rPr lang="en-GB" altLang="en-US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919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354B1F-F7E2-41DB-BAB0-7DE280CF0B4C}" type="slidenum">
              <a:rPr lang="en-GB" altLang="en-US"/>
              <a:pPr>
                <a:spcBef>
                  <a:spcPct val="0"/>
                </a:spcBef>
              </a:pPr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079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9DFF6-6CBD-4D7E-AAE4-2D0B39597CBB}" type="slidenum">
              <a:rPr lang="en-GB" altLang="en-US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995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9BE1B-67A8-4D8A-85F0-42E03B011E11}" type="slidenum">
              <a:rPr lang="en-GB" altLang="en-US"/>
              <a:pPr>
                <a:spcBef>
                  <a:spcPct val="0"/>
                </a:spcBef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146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05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D3C942-E96C-4A0F-A26E-CF9538897BDF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37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70C5B-61FC-423A-ADAC-7AB17699F74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42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63983-B15D-41BC-A946-9E91A4CD7223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31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1ABD2-3D63-46BB-8255-AB796F273F99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1592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70136-5DA1-4C1E-BF9B-427E6DC21F5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51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Συστήματα </a:t>
            </a:r>
            <a:r>
              <a:rPr lang="el-GR" sz="2800" dirty="0" err="1" smtClean="0"/>
              <a:t>Οπτικοποίησης</a:t>
            </a:r>
            <a:r>
              <a:rPr lang="en-US" sz="2800" dirty="0" smtClean="0"/>
              <a:t>, </a:t>
            </a:r>
            <a:r>
              <a:rPr lang="el-GR" sz="2800" dirty="0" smtClean="0"/>
              <a:t>Περιβάλλοντα Προσομοίωσής &amp; Περιβάλλοντα </a:t>
            </a:r>
            <a:r>
              <a:rPr lang="el-GR" sz="2800" dirty="0" err="1" smtClean="0"/>
              <a:t>Μοντελοποίησης</a:t>
            </a:r>
            <a:endParaRPr lang="en-US" sz="2800" dirty="0" smtClean="0"/>
          </a:p>
          <a:p>
            <a:r>
              <a:rPr lang="el-GR" sz="2800" b="1" dirty="0" smtClean="0"/>
              <a:t>Βασίλειος Κόμης</a:t>
            </a:r>
          </a:p>
          <a:p>
            <a:r>
              <a:rPr lang="el-GR" sz="2800" b="1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561611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58" y="5824077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 οπτικοποίησης</a:t>
            </a:r>
            <a:endParaRPr lang="en-GB" dirty="0"/>
          </a:p>
        </p:txBody>
      </p:sp>
      <p:pic>
        <p:nvPicPr>
          <p:cNvPr id="29699" name="Content Placeholder 6" descr="GoogleMap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071688"/>
            <a:ext cx="8077200" cy="4071937"/>
          </a:xfrm>
        </p:spPr>
      </p:pic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93A034-B046-4287-BF99-2759369F3790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785938" y="1500188"/>
            <a:ext cx="583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Το Πανεπιστήμιο Πατρών στο πρόγραμμα </a:t>
            </a:r>
            <a:r>
              <a:rPr lang="en-GB" altLang="en-US" sz="1800">
                <a:latin typeface="Arial" panose="020B0604020202020204" pitchFamily="34" charset="0"/>
              </a:rPr>
              <a:t>GoogleMaps</a:t>
            </a:r>
          </a:p>
        </p:txBody>
      </p:sp>
    </p:spTree>
    <p:extLst>
      <p:ext uri="{BB962C8B-B14F-4D97-AF65-F5344CB8AC3E}">
        <p14:creationId xmlns:p14="http://schemas.microsoft.com/office/powerpoint/2010/main" val="40671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(1)</a:t>
            </a:r>
            <a:endParaRPr lang="en-GB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r>
              <a:rPr lang="el-GR" altLang="en-US" dirty="0" smtClean="0"/>
              <a:t>Με την ανάπτυξη των ΤΠΕ, ο όρος χρησιμοποιείται συνήθως για να αποδώσουμε τη γραφική αναπαράσταση δεδομένων και εννοιών με τη βοήθεια υπολογιστικών συστημάτων </a:t>
            </a:r>
          </a:p>
          <a:p>
            <a:r>
              <a:rPr lang="el-GR" altLang="en-US" b="1" dirty="0" err="1" smtClean="0"/>
              <a:t>Οπτικοποίηση</a:t>
            </a:r>
            <a:r>
              <a:rPr lang="el-GR" altLang="en-US" dirty="0" smtClean="0"/>
              <a:t>: η χρήση εικόνων που παράγονται από υπολογιστές και χρησιμοποιούνται για την κατανόηση δεδομένων και εννοιών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7A9F2B-47DA-47F1-9AD3-3BC9A8F03A38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(2)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8195" y="1189038"/>
            <a:ext cx="7862887" cy="4800600"/>
          </a:xfrm>
        </p:spPr>
        <p:txBody>
          <a:bodyPr/>
          <a:lstStyle/>
          <a:p>
            <a:r>
              <a:rPr lang="el-GR" altLang="en-US" dirty="0" smtClean="0"/>
              <a:t>	</a:t>
            </a:r>
            <a:r>
              <a:rPr lang="el-GR" altLang="en-US" b="1" dirty="0" err="1" smtClean="0"/>
              <a:t>Οπτικοποίηση</a:t>
            </a:r>
            <a:r>
              <a:rPr lang="el-GR" altLang="en-US" dirty="0" smtClean="0"/>
              <a:t>: μορφή αναπαράστασης δεδομένων με τη χρήση γραφικών για να καταστούν (τα δεδομένα) πιο κατανοητά </a:t>
            </a:r>
            <a:endParaRPr lang="en-GB" altLang="en-US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66EBFB-21AB-4BBC-9DAD-52F56EF06598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95600"/>
            <a:ext cx="8001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(3)</a:t>
            </a:r>
            <a:endParaRPr lang="en-GB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24850" cy="4800600"/>
          </a:xfrm>
        </p:spPr>
        <p:txBody>
          <a:bodyPr/>
          <a:lstStyle/>
          <a:p>
            <a:r>
              <a:rPr lang="el-GR" altLang="en-US" b="1" dirty="0" err="1" smtClean="0">
                <a:solidFill>
                  <a:srgbClr val="FF0000"/>
                </a:solidFill>
              </a:rPr>
              <a:t>Οπτικοποίηση</a:t>
            </a:r>
            <a:r>
              <a:rPr lang="el-GR" altLang="en-US" b="1" dirty="0" smtClean="0">
                <a:solidFill>
                  <a:srgbClr val="FF0000"/>
                </a:solidFill>
              </a:rPr>
              <a:t> είναι η διαδικασία της μετατροπής δεδομένων σε εικόνες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endParaRPr lang="el-GR" altLang="en-US" b="1" dirty="0" smtClean="0">
              <a:solidFill>
                <a:srgbClr val="FF0000"/>
              </a:solidFill>
            </a:endParaRPr>
          </a:p>
          <a:p>
            <a:pPr lvl="1"/>
            <a:r>
              <a:rPr lang="el-GR" altLang="en-US" dirty="0" smtClean="0"/>
              <a:t>Οι ΤΠΕ προσφέρουν τη δυνατότητα να χρησιμοποιήσουμε υπολογιστικά γραφικά για να επεξεργαστούμε αριθμητικά δεδομένα και να τα μετατρέψουμε σε </a:t>
            </a:r>
            <a:r>
              <a:rPr lang="el-GR" altLang="en-US" b="1" dirty="0" smtClean="0"/>
              <a:t>στατικές ή δυναμικές εικόνες </a:t>
            </a:r>
            <a:r>
              <a:rPr lang="el-GR" altLang="en-US" dirty="0" smtClean="0"/>
              <a:t>δύο ή τριών διαστάσεων. </a:t>
            </a:r>
          </a:p>
          <a:p>
            <a:r>
              <a:rPr lang="el-GR" altLang="en-US" dirty="0" smtClean="0"/>
              <a:t>Οι εικόνες αυτές υποστηρίζουν καλύτερα την κατανόηση των εννοιών 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C947B-6B1B-43C1-BCFD-E272D0E6D29D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Από τα δεδομένα στις Εικόνες</a:t>
            </a:r>
            <a:endParaRPr lang="en-GB" dirty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CB3F5-F33E-493B-BA05-E0931C3ED004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3789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9" y="2005013"/>
            <a:ext cx="2351087" cy="3276600"/>
          </a:xfrm>
          <a:noFill/>
        </p:spPr>
      </p:pic>
      <p:pic>
        <p:nvPicPr>
          <p:cNvPr id="37894" name="Picture 9" descr="f18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77" y="4390149"/>
            <a:ext cx="22098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ball_s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43313"/>
            <a:ext cx="1500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raiVRM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36451"/>
            <a:ext cx="1905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124200" y="3461462"/>
            <a:ext cx="2643188" cy="9286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2400" dirty="0"/>
              <a:t>Οπτικοποίηση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11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Από τις Εικόνες στην κατανόηση</a:t>
            </a:r>
            <a:endParaRPr lang="en-GB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537DC1-19C7-40E3-B163-EDA56E74B9BF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8"/>
            <a:ext cx="8077200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75" y="274638"/>
            <a:ext cx="84953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Πηγές δεδομένων οπτικοποίησης</a:t>
            </a:r>
            <a:endParaRPr lang="en-GB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39075" y="1286066"/>
            <a:ext cx="8077200" cy="4800600"/>
          </a:xfrm>
        </p:spPr>
        <p:txBody>
          <a:bodyPr/>
          <a:lstStyle/>
          <a:p>
            <a:r>
              <a:rPr lang="el-GR" altLang="en-US" sz="2800" dirty="0" smtClean="0"/>
              <a:t>Τα δεδομένα προέρχονται από πολλές πηγές</a:t>
            </a:r>
            <a:endParaRPr lang="en-GB" altLang="en-US" sz="2800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72EF40-3CDF-4208-AD1C-F0238AD1B1F1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981200"/>
            <a:ext cx="8385175" cy="43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Επιστημονική Οπτικοποίηση</a:t>
            </a:r>
            <a:endParaRPr lang="en-GB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i="1" dirty="0" smtClean="0"/>
              <a:t>Επιστημονική </a:t>
            </a:r>
            <a:r>
              <a:rPr lang="el-GR" altLang="en-US" i="1" dirty="0" err="1" smtClean="0"/>
              <a:t>Οπτικοποίηση</a:t>
            </a:r>
            <a:r>
              <a:rPr lang="el-GR" altLang="en-US" i="1" dirty="0" smtClean="0"/>
              <a:t>: </a:t>
            </a:r>
          </a:p>
          <a:p>
            <a:r>
              <a:rPr lang="el-GR" altLang="en-US" dirty="0" smtClean="0"/>
              <a:t>η χρήση γραφικών παραγόμενων από υπολογιστή που χρησιμοποιούνται για τη διερεύνηση και την κατανόηση δεδομένων και εννοιών που αφορούν εφαρμογές της επιστήμης και της τεχνολογίας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F5BFAE-1CDA-42D7-AFD3-98B99F1E3B82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της οπτικοποίησης</a:t>
            </a:r>
            <a:endParaRPr lang="en-GB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8070850" cy="4462462"/>
          </a:xfrm>
        </p:spPr>
        <p:txBody>
          <a:bodyPr/>
          <a:lstStyle/>
          <a:p>
            <a:r>
              <a:rPr lang="el-GR" altLang="en-US" dirty="0" smtClean="0"/>
              <a:t>Τα υπολογιστικά συστήματα </a:t>
            </a:r>
            <a:r>
              <a:rPr lang="el-GR" altLang="en-US" dirty="0" err="1" smtClean="0"/>
              <a:t>οπτικοποίησης</a:t>
            </a:r>
            <a:r>
              <a:rPr lang="el-GR" altLang="en-US" dirty="0" smtClean="0"/>
              <a:t> είναι ιδιαίτερα χρήσιμα στη διδασκαλία </a:t>
            </a:r>
          </a:p>
          <a:p>
            <a:pPr lvl="1"/>
            <a:r>
              <a:rPr lang="el-GR" altLang="en-US" dirty="0" smtClean="0"/>
              <a:t>των φυσικών επιστημών με χρήση πολλαπλών τύπων οπτικών αναπαραστάσεων (χημεία, βιολογία, φυσική, περιβαλλοντική εκπαίδευση), </a:t>
            </a:r>
          </a:p>
          <a:p>
            <a:pPr lvl="1"/>
            <a:r>
              <a:rPr lang="el-GR" altLang="en-US" dirty="0" smtClean="0"/>
              <a:t>των μαθηματικών (γραφικές αναπαραστάσεις), </a:t>
            </a:r>
          </a:p>
          <a:p>
            <a:pPr lvl="1"/>
            <a:r>
              <a:rPr lang="el-GR" altLang="en-US" dirty="0" smtClean="0"/>
              <a:t>της γεωγραφίας (χάρτες, άτλαντες) </a:t>
            </a:r>
          </a:p>
          <a:p>
            <a:pPr lvl="1"/>
            <a:r>
              <a:rPr lang="el-GR" altLang="en-US" dirty="0" smtClean="0"/>
              <a:t>και της ιστορίας (ιστορικοί χάρτες). 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48EFC-8CCC-4C88-8BCD-1A6DFF55E729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Δυνατότητες της οπτικοποίησης (1)</a:t>
            </a:r>
            <a:endParaRPr lang="en-GB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8248650" cy="4800600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Ταυτόχρονη οπτική παρουσίαση μεγάλου όγκου δεδομένων ώστε να είναι εφικτή η ερμηνεία και η κατανόησή τους.</a:t>
            </a:r>
            <a:endParaRPr lang="en-GB" altLang="en-US" sz="2400" dirty="0" smtClean="0"/>
          </a:p>
          <a:p>
            <a:r>
              <a:rPr lang="el-GR" altLang="en-US" sz="2400" dirty="0" smtClean="0"/>
              <a:t>Προβολή νέων μη αναμενόμενων δεδομένων, πληροφοριών, ιδιοτήτων και ερωτημάτων τα οποία χρησιμοποιούνται για ανακάλυψη, κατανόηση, επικοινωνία και διδασκαλία.</a:t>
            </a:r>
            <a:endParaRPr lang="en-GB" altLang="en-US" sz="2400" dirty="0" smtClean="0"/>
          </a:p>
          <a:p>
            <a:r>
              <a:rPr lang="el-GR" altLang="en-US" sz="2400" dirty="0" smtClean="0"/>
              <a:t>Δυνατότητα κατάλληλων αναπαραστάσεων σχετικών με προβλήματα που δεν γίνονται εύκολα αντιληπτά ως αριθμητικά ή συμβολικά δεδομένα ώστε να καταστεί δυνατός ο έλεγχος κατά την επίλυση προβλημάτων.</a:t>
            </a:r>
            <a:endParaRPr lang="en-GB" altLang="en-US" sz="2400" dirty="0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2A0F7F-C000-4ED9-BFE4-633973BBF59E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50292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010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Δυνατότητες της οπτικοποίησης (2)</a:t>
            </a:r>
            <a:endParaRPr lang="en-GB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sz="2400" dirty="0" smtClean="0"/>
              <a:t>Παρουσίαση φαινομένων και χαρακτηριστικών που συμβαίνουν σε πολύ μικρές ή πολύ μεγάλες χωρικές ή χρονικές κλίμακες.</a:t>
            </a:r>
            <a:endParaRPr lang="en-GB" altLang="en-US" sz="2400" dirty="0" smtClean="0"/>
          </a:p>
          <a:p>
            <a:r>
              <a:rPr lang="el-GR" altLang="en-US" sz="2400" dirty="0" smtClean="0"/>
              <a:t>Δυνατότητα δυναμικών </a:t>
            </a:r>
            <a:r>
              <a:rPr lang="el-GR" altLang="en-US" sz="2400" dirty="0" err="1" smtClean="0"/>
              <a:t>οπτικοποιήσεων</a:t>
            </a:r>
            <a:r>
              <a:rPr lang="el-GR" altLang="en-US" sz="2400" dirty="0" smtClean="0"/>
              <a:t> με άμεσο χειρισμό των δεδομένων. </a:t>
            </a:r>
            <a:endParaRPr lang="en-GB" altLang="en-US" sz="2400" dirty="0" smtClean="0"/>
          </a:p>
          <a:p>
            <a:r>
              <a:rPr lang="el-GR" altLang="en-US" sz="2400" dirty="0" smtClean="0"/>
              <a:t>Προβολή στοιχείων χωρίς χρήση συμβολισμών ώστε να καταστεί δυνατή η διαμόρφωση υποθέσεων και ερευνητικών ερωτημάτων για φαινόμενα και καταστάσεις. </a:t>
            </a:r>
            <a:endParaRPr lang="en-GB" altLang="en-US" sz="2400" dirty="0" smtClean="0"/>
          </a:p>
          <a:p>
            <a:endParaRPr lang="en-GB" altLang="en-US" sz="4000" dirty="0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850FFD-4F1E-48F7-9A83-DA04AA941CCF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Μετεωρολογικός χάρτης</a:t>
            </a:r>
            <a:endParaRPr lang="en-GB" dirty="0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7FF771-EBDB-48BA-85F8-3402B3E23BD5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67643"/>
              </p:ext>
            </p:extLst>
          </p:nvPr>
        </p:nvGraphicFramePr>
        <p:xfrm>
          <a:off x="838200" y="1571625"/>
          <a:ext cx="6757988" cy="1097100"/>
        </p:xfrm>
        <a:graphic>
          <a:graphicData uri="http://schemas.openxmlformats.org/drawingml/2006/table">
            <a:tbl>
              <a:tblPr/>
              <a:tblGrid>
                <a:gridCol w="6757988"/>
              </a:tblGrid>
              <a:tr h="365654">
                <a:tc>
                  <a:txBody>
                    <a:bodyPr/>
                    <a:lstStyle/>
                    <a:p>
                      <a:r>
                        <a:rPr lang="el-GR" sz="1800" b="1" dirty="0"/>
                        <a:t>Α) Χάρτης καιρού </a:t>
                      </a:r>
                      <a:r>
                        <a:rPr lang="el-GR" sz="1800" b="1" dirty="0" smtClean="0"/>
                        <a:t>επιφάνειας (</a:t>
                      </a:r>
                      <a:r>
                        <a:rPr lang="en-GB" sz="1800" b="1" dirty="0" smtClean="0"/>
                        <a:t>http://www.hnms.gr)</a:t>
                      </a:r>
                      <a:r>
                        <a:rPr lang="el-GR" sz="1800" b="1" dirty="0" smtClean="0"/>
                        <a:t> </a:t>
                      </a:r>
                      <a:endParaRPr lang="el-GR" sz="1800" dirty="0"/>
                    </a:p>
                  </a:txBody>
                  <a:tcPr marT="45690" marB="45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0" marB="45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0" marB="45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2233" name="Picture 1" descr="http://www.hnms.gr/hnms/images/spacer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" descr="http://www.hnms.gr/hnms/docrep/docs/misc/read_map/gr/MultiPageXML?part=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5572125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Google Earth </a:t>
            </a:r>
            <a:endParaRPr lang="en-GB" dirty="0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C8806-04FF-4565-9A21-4F77BD579751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8429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Από τις οπτικοποιήσεις στις προσομοιώσεις</a:t>
            </a:r>
            <a:endParaRPr lang="en-GB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62000" y="1785938"/>
            <a:ext cx="7953375" cy="4462462"/>
          </a:xfrm>
        </p:spPr>
        <p:txBody>
          <a:bodyPr/>
          <a:lstStyle/>
          <a:p>
            <a:r>
              <a:rPr lang="el-GR" altLang="en-US" sz="2800" dirty="0" smtClean="0"/>
              <a:t>Σε ένα περιβάλλον </a:t>
            </a:r>
            <a:r>
              <a:rPr lang="el-GR" altLang="en-US" sz="2800" dirty="0" err="1" smtClean="0"/>
              <a:t>οπτικοποίησης</a:t>
            </a:r>
            <a:r>
              <a:rPr lang="el-GR" altLang="en-US" sz="2800" dirty="0" smtClean="0"/>
              <a:t> ο χρήστης μπορεί να αναπαραστήσει δεδομένα με τη μορφή εικόνων αλλά δεν έχει τη δυνατότητα να τα χειριστεί σε μεγάλο βαθμό</a:t>
            </a:r>
          </a:p>
          <a:p>
            <a:r>
              <a:rPr lang="el-GR" altLang="en-US" sz="2800" dirty="0" smtClean="0"/>
              <a:t>Δεν μπορεί για παράδειγμα να μεταβάλει κάποιες από τις μεταβλητές ή τις παραμέτρους που τα αφορούν</a:t>
            </a:r>
          </a:p>
          <a:p>
            <a:r>
              <a:rPr lang="el-GR" altLang="en-US" sz="2800" dirty="0" smtClean="0"/>
              <a:t>Το πρόβλημα αυτό αντιμετωπίζεται συνήθως μέσω των περιβαλλόντων προσομοίωσης</a:t>
            </a:r>
            <a:endParaRPr lang="en-GB" altLang="en-US" sz="2800" dirty="0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AAAE9E-304E-4541-BC66-F97A534B2A53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(1)</a:t>
            </a:r>
            <a:endParaRPr lang="en-GB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09601" y="1357313"/>
            <a:ext cx="8248650" cy="4800600"/>
          </a:xfrm>
        </p:spPr>
        <p:txBody>
          <a:bodyPr/>
          <a:lstStyle/>
          <a:p>
            <a:r>
              <a:rPr lang="el-GR" altLang="en-US" sz="2800" b="1" dirty="0" smtClean="0"/>
              <a:t>Προσομοίωση</a:t>
            </a:r>
            <a:r>
              <a:rPr lang="el-GR" altLang="en-US" sz="2800" dirty="0" smtClean="0"/>
              <a:t>: μέθοδος μελέτης ενός συστήματος (ενός αντικειμένου, ενός φαινομένου, μιας δραστηριότητας, μιας διαδικασίας) με τη βοήθεια ενός άλλου συστήματος</a:t>
            </a:r>
          </a:p>
          <a:p>
            <a:r>
              <a:rPr lang="el-GR" altLang="en-US" sz="2800" dirty="0" smtClean="0"/>
              <a:t>Η προσομοίωση είναι μία αναπαράσταση ή ένα μοντέλο που έχει κατασκευαστεί για να αναπαραστήσει και να επιτρέψει την κατανόηση της λειτουργίας ενός συστήματος</a:t>
            </a:r>
          </a:p>
          <a:p>
            <a:endParaRPr lang="en-GB" altLang="en-US" dirty="0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A9BFAE-51A3-4C3E-8ADB-F242C5060EF3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(2)</a:t>
            </a:r>
            <a:endParaRPr lang="en-GB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838200" y="1500188"/>
            <a:ext cx="7875588" cy="4800600"/>
          </a:xfrm>
        </p:spPr>
        <p:txBody>
          <a:bodyPr/>
          <a:lstStyle/>
          <a:p>
            <a:r>
              <a:rPr lang="el-GR" altLang="en-US" dirty="0" smtClean="0"/>
              <a:t>Το σύστημα προσομοίωσης «μιμείται» τη συμπεριφορά αυτού που αναπαριστά και συνεπώς επιτρέπει </a:t>
            </a:r>
          </a:p>
          <a:p>
            <a:pPr lvl="1"/>
            <a:r>
              <a:rPr lang="el-GR" altLang="en-US" dirty="0" smtClean="0"/>
              <a:t>Εξοικείωση με τα χαρακτηριστικά του,</a:t>
            </a:r>
          </a:p>
          <a:p>
            <a:pPr lvl="1"/>
            <a:r>
              <a:rPr lang="el-GR" altLang="en-US" dirty="0" smtClean="0"/>
              <a:t>Κατανόηση των λειτουργιών του </a:t>
            </a:r>
          </a:p>
          <a:p>
            <a:pPr lvl="1">
              <a:buFont typeface="Verdana" panose="020B0604030504040204" pitchFamily="34" charset="0"/>
              <a:buNone/>
            </a:pPr>
            <a:r>
              <a:rPr lang="el-GR" altLang="en-US" i="1" dirty="0" smtClean="0"/>
              <a:t>	το σύστημα προσομοίωσης στις περισσότερες περιπτώσεις σήμερα είναι ένα μοντέλο που ‘εκτελείται’ σε έναν υπολογιστή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dirty="0" smtClean="0"/>
          </a:p>
          <a:p>
            <a:endParaRPr lang="en-GB" altLang="en-US" dirty="0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B1E42E-E576-4B58-A967-4C4CA4C89477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(3)</a:t>
            </a:r>
            <a:endParaRPr lang="en-GB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72413" cy="4800600"/>
          </a:xfrm>
        </p:spPr>
        <p:txBody>
          <a:bodyPr>
            <a:normAutofit lnSpcReduction="10000"/>
          </a:bodyPr>
          <a:lstStyle/>
          <a:p>
            <a:r>
              <a:rPr lang="el-GR" altLang="en-US" sz="2800" dirty="0" smtClean="0"/>
              <a:t>Η έννοια της προσομοίωσης εμφανίστηκε αρχικά στο χώρο της επιστημονικής έρευνας ως τεχνική μελέτης των αποτελεσμάτων μιας δράσης πάνω σε ένα φαινόμενο χωρίς να απαιτείται παρέμβαση στο ίδιο το φαινόμενο</a:t>
            </a:r>
          </a:p>
          <a:p>
            <a:r>
              <a:rPr lang="el-GR" altLang="en-US" sz="2800" dirty="0" smtClean="0"/>
              <a:t>Οι προσομοιώσεις χρησιμοποιούνται για τη μελέτη και την κατανόηση αρχών λειτουργίας πολλών φυσικών, βιολογικών και κοινωνικών διαδικασιών </a:t>
            </a:r>
          </a:p>
          <a:p>
            <a:pPr lvl="1"/>
            <a:r>
              <a:rPr lang="el-GR" altLang="en-US" sz="2400" dirty="0" smtClean="0"/>
              <a:t>Αποφυγή διακοπής λειτουργίας ή καταστροφής του πραγματικού συστήματος </a:t>
            </a:r>
          </a:p>
          <a:p>
            <a:pPr lvl="1"/>
            <a:endParaRPr lang="en-GB" altLang="en-US" sz="2400" dirty="0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4B5FB-1FA9-4F0F-9EE4-BD0B22F0E019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Προσομοίωση οχήματος</a:t>
            </a:r>
            <a:endParaRPr lang="en-GB" dirty="0"/>
          </a:p>
        </p:txBody>
      </p:sp>
      <p:pic>
        <p:nvPicPr>
          <p:cNvPr id="64515" name="Content Placeholder 5" descr="Vehicle_simulato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57313"/>
            <a:ext cx="6689725" cy="4648200"/>
          </a:xfrm>
        </p:spPr>
      </p:pic>
      <p:sp>
        <p:nvSpPr>
          <p:cNvPr id="645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C070F3-3F33-44E0-B64B-18FBD6C4FC10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Προσομοίωση με υπολογιστές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latin typeface="+mj-lt"/>
              </a:rPr>
              <a:t>Μια προσομοίωση με υπολογιστές είναι υπολογιστικό μοντέλο που χρησιμοποιείται για να πειραματιστούμε πάνω σε ένα πραγματικό σύστημα χωρίς να έχουμε άμεση επαφή μαζί του</a:t>
            </a:r>
          </a:p>
          <a:p>
            <a:pPr>
              <a:defRPr/>
            </a:pPr>
            <a:r>
              <a:rPr lang="el-GR" sz="2400" b="1" dirty="0" smtClean="0">
                <a:latin typeface="+mj-lt"/>
              </a:rPr>
              <a:t>Στόχος</a:t>
            </a:r>
            <a:r>
              <a:rPr lang="el-GR" sz="2400" dirty="0" smtClean="0">
                <a:latin typeface="+mj-lt"/>
              </a:rPr>
              <a:t>: η μελέτη, η κατανόηση και ο πειραματισμός με πολύπλοκα συστήματα (στα οποία συνήθως δεν έχουμε απευθείας πρόσβαση)</a:t>
            </a:r>
          </a:p>
          <a:p>
            <a:pPr>
              <a:defRPr/>
            </a:pPr>
            <a:r>
              <a:rPr lang="el-GR" sz="2400" dirty="0" smtClean="0">
                <a:latin typeface="+mj-lt"/>
              </a:rPr>
              <a:t>Οι χρήστες χειρίζονται τα συστατικά του συστήματος με πλήρως αλληλεπιδραστικό τρόπο</a:t>
            </a:r>
          </a:p>
          <a:p>
            <a:pPr>
              <a:defRPr/>
            </a:pPr>
            <a:r>
              <a:rPr lang="el-GR" sz="2400" b="1" dirty="0" smtClean="0">
                <a:latin typeface="+mj-lt"/>
              </a:rPr>
              <a:t>Παράδειγμα</a:t>
            </a:r>
            <a:r>
              <a:rPr lang="el-GR" sz="2400" dirty="0" smtClean="0">
                <a:latin typeface="+mj-lt"/>
              </a:rPr>
              <a:t>: προσομοίωση χειρισμού πολεμικού αεροπλάνου </a:t>
            </a:r>
          </a:p>
          <a:p>
            <a:pPr>
              <a:defRPr/>
            </a:pPr>
            <a:endParaRPr lang="en-GB" sz="3600" dirty="0">
              <a:latin typeface="+mj-lt"/>
            </a:endParaRP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35B495-B1E7-4D8C-A142-DE422497E190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Τέσσερις τύποι προσομοίωσης (1)	</a:t>
            </a:r>
            <a:endParaRPr lang="en-GB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>
            <a:normAutofit lnSpcReduction="10000"/>
          </a:bodyPr>
          <a:lstStyle/>
          <a:p>
            <a:r>
              <a:rPr lang="el-GR" altLang="en-US" i="1" dirty="0" smtClean="0"/>
              <a:t>Αυτές που </a:t>
            </a:r>
            <a:r>
              <a:rPr lang="el-GR" altLang="en-US" b="1" i="1" dirty="0" smtClean="0"/>
              <a:t>προσομοιώνουν κάτι </a:t>
            </a:r>
            <a:endParaRPr lang="en-GB" altLang="en-US" b="1" dirty="0" smtClean="0"/>
          </a:p>
          <a:p>
            <a:pPr lvl="1"/>
            <a:r>
              <a:rPr lang="el-GR" altLang="en-US" dirty="0" smtClean="0"/>
              <a:t>α) φυσική προσομοίωση, στην οποία ένα φυσικό φαινόμενο ή κατάσταση αναπαρίσταται από το υπολογιστικό σύστημα στην οθόνη επιτρέποντας στον χρήστη να μάθει κάτι για αυτό όταν χειρίζεται κάποια ή κάποιες μεταβλητές</a:t>
            </a:r>
            <a:endParaRPr lang="en-GB" altLang="en-US" dirty="0" smtClean="0"/>
          </a:p>
          <a:p>
            <a:pPr lvl="1"/>
            <a:r>
              <a:rPr lang="el-GR" altLang="en-US" dirty="0" smtClean="0"/>
              <a:t>β) επαναληπτική προσομοίωση, στην οποία ο χρήστης εκτελεί διαδοχικές φορές την προσομοίωση επιλέγοντας τιμές για τις διάφορες παραμέτρους</a:t>
            </a:r>
            <a:endParaRPr lang="en-GB" altLang="en-US" dirty="0" smtClean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5A2EC8-B751-486F-8D63-E31C8B74B02E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Τέσσερις τύποι προσομοίωσης (2) </a:t>
            </a:r>
            <a:endParaRPr lang="en-GB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i="1" dirty="0" smtClean="0"/>
              <a:t>Αυτές </a:t>
            </a:r>
            <a:r>
              <a:rPr lang="el-GR" altLang="en-US" b="1" i="1" dirty="0" smtClean="0"/>
              <a:t>που δείχνουν πώς να γίνει κάτι</a:t>
            </a:r>
            <a:endParaRPr lang="en-GB" altLang="en-US" b="1" dirty="0" smtClean="0"/>
          </a:p>
          <a:p>
            <a:pPr lvl="1"/>
            <a:r>
              <a:rPr lang="el-GR" altLang="en-US" dirty="0" smtClean="0"/>
              <a:t>γ) διαδικαστική προσομοίωση, η οποία στοχεύει να διδάξει μια αλληλουχία ενεργειών για την επίτευξη κάποιου στόχου</a:t>
            </a:r>
            <a:endParaRPr lang="en-GB" altLang="en-US" dirty="0" smtClean="0"/>
          </a:p>
          <a:p>
            <a:pPr lvl="1"/>
            <a:r>
              <a:rPr lang="el-GR" altLang="en-US" dirty="0" smtClean="0"/>
              <a:t>δ) προσομοίωση κατάστασης, κατά την οποία ο χρήστης εξερευνά εναλλακτικές διαδρομές σε ένα σύστημα για να μελετήσει τις επιπτώσεις τους. </a:t>
            </a:r>
            <a:endParaRPr lang="en-GB" altLang="en-US" dirty="0" smtClean="0"/>
          </a:p>
          <a:p>
            <a:endParaRPr lang="en-GB" altLang="en-US" sz="3600" dirty="0" smtClean="0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5E80EE-4162-4D94-B8EA-AB6BF0AA9747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Εκπαιδευτική προσομοίωση (1) </a:t>
            </a:r>
            <a:endParaRPr lang="en-GB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251825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Μια εκπαιδευτική προσομοίωση βασίζεται στο μοντέλο ενός φαινομένου, μιας συσκευής ή μιας διαδικασίας τα οποία ο μαθητής μαθαίνει να χειρίζεται </a:t>
            </a:r>
            <a:r>
              <a:rPr lang="el-GR" altLang="en-US" dirty="0" err="1" smtClean="0"/>
              <a:t>αλληλεπιδρώντας</a:t>
            </a:r>
            <a:r>
              <a:rPr lang="el-GR" altLang="en-US" dirty="0" smtClean="0"/>
              <a:t> με το σύστημα προσομοίωσης. 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941E25-B693-45FE-942D-3A744111938D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Εκπαιδευτική προσομοίωση (2)</a:t>
            </a:r>
            <a:endParaRPr lang="en-GB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800" dirty="0" smtClean="0"/>
              <a:t>Σε μια παιδαγωγική κατάσταση προσομοίωσης, ο μαθητής </a:t>
            </a:r>
          </a:p>
          <a:p>
            <a:r>
              <a:rPr lang="el-GR" altLang="en-US" sz="2800" dirty="0" smtClean="0"/>
              <a:t>αλλάζει κατά βούληση ορισμένες – κύριες κατά κανόνα - μεταβλητές του προς μελέτη φαινομένου, </a:t>
            </a:r>
          </a:p>
          <a:p>
            <a:r>
              <a:rPr lang="el-GR" altLang="en-US" sz="2800" dirty="0" smtClean="0"/>
              <a:t>έχει στα χέρια του την πρωτοβουλία εξέλιξής του </a:t>
            </a:r>
          </a:p>
          <a:p>
            <a:r>
              <a:rPr lang="el-GR" altLang="en-US" sz="2800" dirty="0" smtClean="0"/>
              <a:t>και δεν οφείλει να απαντά απλώς σε ερωτήσεις που έχουν προβλεφθεί από τους δημιουργούς του λογισμικού</a:t>
            </a:r>
            <a:endParaRPr lang="en-GB" altLang="en-US" sz="2800" dirty="0" smtClean="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A192E2-FB0C-4946-8592-56B1ABD68692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προσομοίωσης (1)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04800" y="1643063"/>
            <a:ext cx="8629650" cy="4605337"/>
          </a:xfrm>
        </p:spPr>
        <p:txBody>
          <a:bodyPr/>
          <a:lstStyle/>
          <a:p>
            <a:r>
              <a:rPr lang="el-GR" altLang="en-US" sz="2800" dirty="0" smtClean="0"/>
              <a:t>Α) υποστήριξη του μαθήματος με τη βοήθεια αλληλεπιδραστικής προσομοίωσης (διδασκαλία από τον εκπαιδευτικό που χρησιμοποιεί την προσομοίωση ως εποπτικό μέσο), </a:t>
            </a:r>
            <a:endParaRPr lang="en-GB" altLang="en-US" sz="2800" dirty="0" smtClean="0"/>
          </a:p>
          <a:p>
            <a:r>
              <a:rPr lang="el-GR" altLang="en-US" sz="2800" dirty="0" smtClean="0"/>
              <a:t>Β) επαλήθευση ενός μοντέλου (χρήση προσομοίωσης από τον μαθητή και αλληλεπίδραση με τον εκπαιδευτικό για συμπληρωματική ανατροφοδότηση), </a:t>
            </a:r>
            <a:endParaRPr lang="en-GB" altLang="en-US" sz="2800" dirty="0" smtClean="0"/>
          </a:p>
          <a:p>
            <a:r>
              <a:rPr lang="el-GR" altLang="en-US" sz="2800" dirty="0" smtClean="0"/>
              <a:t>Γ) κλασσική προσομοίωση (ατομική ή συλλογική χρήση ενός μοντέλου από μαθητές). </a:t>
            </a:r>
            <a:endParaRPr lang="en-GB" altLang="en-US" sz="2800" dirty="0" smtClean="0"/>
          </a:p>
          <a:p>
            <a:endParaRPr lang="en-GB" altLang="en-US" sz="2800" dirty="0" smtClean="0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D2B648-6FCC-4062-BDF7-0F7FE0CD0398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3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προσομοίωσης (2)</a:t>
            </a:r>
            <a:endParaRPr lang="en-GB" dirty="0"/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859D5D-03A5-4F37-9562-6423310DE66B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788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440384"/>
            <a:ext cx="785812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32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προσομοίωσης</a:t>
            </a:r>
            <a:endParaRPr lang="en-GB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7999412" cy="4800600"/>
          </a:xfrm>
        </p:spPr>
        <p:txBody>
          <a:bodyPr>
            <a:normAutofit lnSpcReduction="10000"/>
          </a:bodyPr>
          <a:lstStyle/>
          <a:p>
            <a:r>
              <a:rPr lang="el-GR" altLang="en-US" sz="2400" dirty="0" smtClean="0"/>
              <a:t>Μπορεί να αποτελεί την μόνη προσέγγιση για την επίλυση κάποιων προβλημάτων (π.χ. μελέτη λειτουργίας ενός απροσπέλαστου συστήματος)</a:t>
            </a:r>
          </a:p>
          <a:p>
            <a:r>
              <a:rPr lang="el-GR" altLang="en-US" sz="2400" dirty="0" smtClean="0"/>
              <a:t>Μπορεί να κοστίζει λιγότερο από το χειρισμό του πραγματικού συστήματος</a:t>
            </a:r>
          </a:p>
          <a:p>
            <a:r>
              <a:rPr lang="el-GR" altLang="en-US" sz="2400" dirty="0" smtClean="0"/>
              <a:t>Παρουσιάζει μεγαλύτερη ευαισθησία στην αντίληψη των σχέσεων μεταξύ των προβλημάτων (αφού οι μεταβλητές που μπορούμε να χειριστούμε είναι εμφανείς)</a:t>
            </a:r>
          </a:p>
          <a:p>
            <a:r>
              <a:rPr lang="el-GR" altLang="en-US" sz="2400" dirty="0" smtClean="0"/>
              <a:t>Είναι ασφαλής μέθοδος (π.χ. χειρισμός αεροπλάνου)</a:t>
            </a:r>
          </a:p>
          <a:p>
            <a:r>
              <a:rPr lang="el-GR" altLang="en-US" sz="2400" dirty="0" smtClean="0"/>
              <a:t>Δίνει τη δυνατότητα επανάληψης του ιδίου φαινομένου</a:t>
            </a:r>
          </a:p>
          <a:p>
            <a:r>
              <a:rPr lang="el-GR" altLang="en-US" sz="2400" dirty="0" smtClean="0"/>
              <a:t>Δίνει τη δυνατότητα πλήρους ενόρασης του συστήματος που εξετάζεται από όλες τις πλευρές</a:t>
            </a:r>
          </a:p>
          <a:p>
            <a:endParaRPr lang="en-GB" altLang="en-US" sz="2400" dirty="0" smtClean="0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496F13-0A36-49C4-BCB0-97767ECB4019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Μειονεκτήματα προσομοίωσης</a:t>
            </a:r>
            <a:endParaRPr lang="en-GB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785813" y="1447800"/>
            <a:ext cx="8148637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Κάποιες φορές απαιτεί σημαντικό χρόνο και κόστος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Μπορεί να μην είναι η πιο κατάλληλη μέθοδος επίλυσης του προβλήματος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Δεν εγγυάται ότι θα οδηγήσει στην καλύτερη δυνατή λύση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Μπορεί να μην αντανακλά με ακρίβεια την υπό μελέτη κατάσταση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Βασίζεται καθοριστικά στην </a:t>
            </a:r>
            <a:r>
              <a:rPr lang="el-GR" altLang="en-US" sz="2400" dirty="0" err="1" smtClean="0"/>
              <a:t>τυχαιότητα</a:t>
            </a:r>
            <a:r>
              <a:rPr lang="el-GR" altLang="en-US" sz="2400" dirty="0" smtClean="0"/>
              <a:t> (στοχαστικές κατανομές, τυχαίοι αριθμοί).</a:t>
            </a:r>
          </a:p>
          <a:p>
            <a:pPr>
              <a:lnSpc>
                <a:spcPct val="90000"/>
              </a:lnSpc>
            </a:pPr>
            <a:endParaRPr lang="el-GR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Σε μια προσομοίωση το μοντέλο που την διέπει έχει ήδη δημιουργηθεί από κάποιον άλλο </a:t>
            </a:r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Ανάγκη για περιβάλλοντα που επιτρέπουν τη δημιουργία μοντέλων</a:t>
            </a:r>
          </a:p>
          <a:p>
            <a:endParaRPr lang="en-GB" altLang="en-US" sz="2400" dirty="0" smtClean="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C0DF6-940E-4514-B920-A0C841180D43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04225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έννοια του μοντέλου </a:t>
            </a:r>
            <a:endParaRPr lang="en-GB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785813" y="1071563"/>
            <a:ext cx="8148637" cy="4891087"/>
          </a:xfrm>
        </p:spPr>
        <p:txBody>
          <a:bodyPr>
            <a:normAutofit lnSpcReduction="10000"/>
          </a:bodyPr>
          <a:lstStyle/>
          <a:p>
            <a:r>
              <a:rPr lang="el-GR" altLang="en-US" sz="2800" dirty="0" smtClean="0"/>
              <a:t>Οι άνθρωποι στην προσπάθειά τους </a:t>
            </a:r>
          </a:p>
          <a:p>
            <a:pPr lvl="1"/>
            <a:r>
              <a:rPr lang="el-GR" altLang="en-US" sz="2400" dirty="0" smtClean="0"/>
              <a:t>να κατανοήσουν τον κόσμο, </a:t>
            </a:r>
          </a:p>
          <a:p>
            <a:pPr lvl="1"/>
            <a:r>
              <a:rPr lang="el-GR" altLang="en-US" sz="2400" dirty="0" smtClean="0"/>
              <a:t>να ερμηνεύσουν τα διάφορα φαινόμενα, </a:t>
            </a:r>
          </a:p>
          <a:p>
            <a:pPr lvl="1"/>
            <a:r>
              <a:rPr lang="el-GR" altLang="en-US" sz="2400" dirty="0" smtClean="0"/>
              <a:t>να κάνουν προβλέψεις για τη συμπεριφορά διαφόρων συστημάτων </a:t>
            </a:r>
          </a:p>
          <a:p>
            <a:pPr lvl="1"/>
            <a:r>
              <a:rPr lang="el-GR" altLang="en-US" sz="2400" dirty="0" smtClean="0"/>
              <a:t>αλλά και για να ενεργήσουν πάνω σε αυτά, </a:t>
            </a:r>
          </a:p>
          <a:p>
            <a:r>
              <a:rPr lang="el-GR" altLang="en-US" sz="2800" dirty="0" smtClean="0"/>
              <a:t>επιστρατεύουν </a:t>
            </a:r>
            <a:endParaRPr lang="en-US" altLang="en-US" sz="2800" dirty="0" smtClean="0"/>
          </a:p>
          <a:p>
            <a:pPr lvl="1"/>
            <a:r>
              <a:rPr lang="el-GR" altLang="en-US" sz="2400" dirty="0" smtClean="0"/>
              <a:t>τις συμβολικές, παραστατικές και δημιουργικές τους ικανότητες δημιουργώντας πραγματικά ή συμβολικά κατασκευάσματα που μιμούνται ή αναπαριστούν – σε μια ιδεατή μορφή – στοιχεία ή πτυχές της πραγματικότητας</a:t>
            </a:r>
            <a:endParaRPr lang="en-US" altLang="en-US" sz="2400" dirty="0" smtClean="0"/>
          </a:p>
          <a:p>
            <a:r>
              <a:rPr lang="el-GR" altLang="en-US" sz="2800" dirty="0" smtClean="0"/>
              <a:t>Τα κατασκευάσματα αυτά ονομάζονται μοντέλα</a:t>
            </a:r>
          </a:p>
          <a:p>
            <a:endParaRPr lang="en-GB" altLang="en-US" dirty="0" smtClean="0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611064-99B4-4CCB-87E6-150A625DEE34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διαδικασία μοντελοποίησης</a:t>
            </a:r>
            <a:endParaRPr lang="en-GB" dirty="0"/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DE8819-553E-47B2-A074-3412A5448654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7638"/>
            <a:ext cx="853440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Λειτουργίες των μοντέλων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643063"/>
            <a:ext cx="8421688" cy="44894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sz="2800" dirty="0">
                <a:latin typeface="+mj-lt"/>
              </a:rPr>
              <a:t>Ένα μοντέλο είναι ένα νέο αντικείμενο (συγκεκριμένο ή συμβολικό)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που δημιουργείται κατά κανόνα για να αναπαραστήσει ένα αντικείμενο που δεν είναι άμεσα </a:t>
            </a:r>
            <a:r>
              <a:rPr lang="el-GR" sz="2400" dirty="0" err="1">
                <a:latin typeface="+mj-lt"/>
              </a:rPr>
              <a:t>προσβάσιμο</a:t>
            </a:r>
            <a:r>
              <a:rPr lang="el-GR" sz="2400" dirty="0">
                <a:latin typeface="+mj-lt"/>
              </a:rPr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>
                <a:latin typeface="+mj-lt"/>
              </a:rPr>
              <a:t>Τα μοντέλα </a:t>
            </a:r>
            <a:endParaRPr lang="en-US" sz="2800" dirty="0">
              <a:latin typeface="+mj-lt"/>
            </a:endParaRP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έχουν λειτουργίες επεξηγηματικές και </a:t>
            </a:r>
            <a:r>
              <a:rPr lang="el-GR" sz="2400" dirty="0" err="1">
                <a:latin typeface="+mj-lt"/>
              </a:rPr>
              <a:t>αναπαραστασιακές</a:t>
            </a:r>
            <a:r>
              <a:rPr lang="el-GR" sz="2400" dirty="0">
                <a:latin typeface="+mj-lt"/>
              </a:rPr>
              <a:t> καθώς και λειτουργίες πρόβλεψης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χρησιμοποιούνται στην αναζήτηση παραμέτρων και καταστάσεων και για την εξήγηση φαινομένων. </a:t>
            </a:r>
          </a:p>
        </p:txBody>
      </p:sp>
    </p:spTree>
    <p:extLst>
      <p:ext uri="{BB962C8B-B14F-4D97-AF65-F5344CB8AC3E}">
        <p14:creationId xmlns:p14="http://schemas.microsoft.com/office/powerpoint/2010/main" val="8190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7250" cy="510540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συστημάτων </a:t>
            </a:r>
            <a:r>
              <a:rPr lang="el-GR" altLang="en-US" sz="2400" dirty="0" err="1" smtClean="0"/>
              <a:t>οπτικοποίησης</a:t>
            </a:r>
            <a:r>
              <a:rPr lang="en-GB" altLang="en-US" sz="2400" dirty="0" smtClean="0"/>
              <a:t>, </a:t>
            </a:r>
            <a:r>
              <a:rPr lang="el-GR" altLang="en-US" sz="2400" dirty="0" smtClean="0"/>
              <a:t>των συστημάτων προσομοίωσης</a:t>
            </a:r>
            <a:r>
              <a:rPr lang="en-GB" altLang="en-US" sz="2400" dirty="0" smtClean="0"/>
              <a:t> </a:t>
            </a:r>
            <a:r>
              <a:rPr lang="el-GR" altLang="en-US" sz="2400" dirty="0" smtClean="0"/>
              <a:t>και των περιβαλλόντων </a:t>
            </a:r>
            <a:r>
              <a:rPr lang="el-GR" altLang="en-US" sz="2400" dirty="0" err="1" smtClean="0"/>
              <a:t>μοντελοποίησης</a:t>
            </a:r>
            <a:endParaRPr lang="en-US" altLang="en-US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n-US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4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ο </a:t>
            </a:r>
            <a:r>
              <a:rPr lang="el-GR" altLang="en-US" sz="2400" dirty="0" err="1" smtClean="0"/>
              <a:t>εποικοδομισμός</a:t>
            </a:r>
            <a:r>
              <a:rPr lang="el-GR" altLang="en-US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76023A-A417-4EAB-AE41-9AFFE487CF93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/>
              <a:t>Λειτουργία της μοντελοποίησης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85050" cy="4114800"/>
          </a:xfrm>
        </p:spPr>
        <p:txBody>
          <a:bodyPr/>
          <a:lstStyle/>
          <a:p>
            <a:pPr>
              <a:defRPr/>
            </a:pPr>
            <a:r>
              <a:rPr lang="el-GR" sz="2800" dirty="0">
                <a:latin typeface="+mj-lt"/>
              </a:rPr>
              <a:t>Η μοντελοποίηση συνίσταται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στην οικοδόμηση ερμηνειών που έχουν αυτόνομη λειτουργία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με στόχο την πρόβλεψη μιας εξελικτικής διαδικασίας και μεταβολής ενός συστήματος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χωρίς να υπάρχει ανάγκη να παρατηρείται άμεσα η πραγματικότητα. </a:t>
            </a:r>
          </a:p>
        </p:txBody>
      </p:sp>
    </p:spTree>
    <p:extLst>
      <p:ext uri="{BB962C8B-B14F-4D97-AF65-F5344CB8AC3E}">
        <p14:creationId xmlns:p14="http://schemas.microsoft.com/office/powerpoint/2010/main" val="1572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Διαφορές </a:t>
            </a:r>
            <a:endParaRPr lang="en-GB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6575" cy="4800600"/>
          </a:xfrm>
        </p:spPr>
        <p:txBody>
          <a:bodyPr/>
          <a:lstStyle/>
          <a:p>
            <a:r>
              <a:rPr lang="el-GR" altLang="en-US" dirty="0" smtClean="0"/>
              <a:t>Διαφορές ανάμεσα σε </a:t>
            </a:r>
            <a:r>
              <a:rPr lang="el-GR" altLang="en-US" dirty="0" err="1" smtClean="0"/>
              <a:t>οπτικοποίηση</a:t>
            </a:r>
            <a:r>
              <a:rPr lang="el-GR" altLang="en-US" dirty="0" smtClean="0"/>
              <a:t>, προσομοίωση και </a:t>
            </a:r>
            <a:r>
              <a:rPr lang="el-GR" altLang="en-US" dirty="0" err="1" smtClean="0"/>
              <a:t>μοντελοποίηση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Στην </a:t>
            </a:r>
            <a:r>
              <a:rPr lang="el-GR" altLang="en-US" dirty="0" err="1" smtClean="0"/>
              <a:t>οπτικοποίηση</a:t>
            </a:r>
            <a:r>
              <a:rPr lang="el-GR" altLang="en-US" dirty="0" smtClean="0"/>
              <a:t> αναπαριστώ απλώς δεδομένα ενός έτοιμου μοντέλου </a:t>
            </a:r>
          </a:p>
          <a:p>
            <a:pPr lvl="1"/>
            <a:r>
              <a:rPr lang="el-GR" altLang="en-US" dirty="0" smtClean="0"/>
              <a:t>Στην προσομοίωση χειρίζομαι μεταβλητές ενός έτοιμου μοντέλου</a:t>
            </a:r>
          </a:p>
          <a:p>
            <a:pPr lvl="1"/>
            <a:r>
              <a:rPr lang="el-GR" altLang="en-US" dirty="0" smtClean="0"/>
              <a:t>Στην 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 δημιουργώ το μοντέλο  </a:t>
            </a:r>
            <a:endParaRPr lang="en-GB" altLang="en-US" dirty="0" smtClean="0"/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20BD1E-8456-4D88-9301-32CC4180925E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 διαφοροποίησης</a:t>
            </a:r>
            <a:endParaRPr lang="en-GB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762000" y="1285875"/>
            <a:ext cx="8094663" cy="4800600"/>
          </a:xfrm>
        </p:spPr>
        <p:txBody>
          <a:bodyPr/>
          <a:lstStyle/>
          <a:p>
            <a:r>
              <a:rPr lang="el-GR" altLang="en-US" dirty="0" smtClean="0"/>
              <a:t>Σύστημα αναπαράστασης καιρού (</a:t>
            </a:r>
            <a:r>
              <a:rPr lang="el-GR" altLang="en-US" dirty="0" err="1" smtClean="0"/>
              <a:t>οπτικοποίηση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Αναπαριστώ τον καιρό </a:t>
            </a:r>
          </a:p>
          <a:p>
            <a:r>
              <a:rPr lang="el-GR" altLang="en-US" dirty="0" smtClean="0"/>
              <a:t>Σύστημα πρόβλεψης καιρού (προσομοίωση)</a:t>
            </a:r>
          </a:p>
          <a:p>
            <a:pPr lvl="1"/>
            <a:r>
              <a:rPr lang="el-GR" altLang="en-US" dirty="0" smtClean="0"/>
              <a:t>Αλλάζω τιμές σε μεταβλητές και αναπαριστώ τον καιρό</a:t>
            </a:r>
          </a:p>
          <a:p>
            <a:r>
              <a:rPr lang="el-GR" altLang="en-US" dirty="0" smtClean="0"/>
              <a:t>Σύστημα δημιουργίας μοντέλων καιρού (</a:t>
            </a:r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 δημιουργώ μετεωρολογικά μοντέλα </a:t>
            </a:r>
            <a:endParaRPr lang="en-GB" altLang="en-US" dirty="0" smtClean="0"/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831F26-3DEF-4E7A-B013-D6D2FA06E034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428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631AD7-C176-4400-80C7-C624945147AA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633537"/>
            <a:ext cx="8185149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634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4151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Συστήματα </a:t>
            </a:r>
            <a:r>
              <a:rPr lang="el-GR" sz="2800" dirty="0" err="1"/>
              <a:t>Οπτικοποίησης</a:t>
            </a:r>
            <a:r>
              <a:rPr lang="en-US" sz="2800" dirty="0"/>
              <a:t>, </a:t>
            </a:r>
            <a:r>
              <a:rPr lang="el-GR" sz="2800" dirty="0"/>
              <a:t>Περιβάλλοντα Προσομοίωσής &amp; Περιβάλλοντα </a:t>
            </a:r>
            <a:r>
              <a:rPr lang="el-GR" sz="2800" dirty="0" smtClean="0"/>
              <a:t>Μοντελοποίησης». Έκδοση</a:t>
            </a:r>
            <a:r>
              <a:rPr lang="el-GR" sz="2800" dirty="0" smtClean="0"/>
              <a:t>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2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13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497169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12" y="5632311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i="1" dirty="0" smtClean="0">
                <a:solidFill>
                  <a:schemeClr val="tx2">
                    <a:satMod val="130000"/>
                  </a:schemeClr>
                </a:solidFill>
              </a:rPr>
              <a:t>Έννοιες – Κλειδιά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2"/>
              </p:ext>
            </p:extLst>
          </p:nvPr>
        </p:nvGraphicFramePr>
        <p:xfrm>
          <a:off x="762001" y="1447801"/>
          <a:ext cx="8172450" cy="4663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86225"/>
                <a:gridCol w="4086225"/>
              </a:tblGrid>
              <a:tr h="426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Οπτικοποίηση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Προσομοίωση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Μοντελοποίηση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2DB589-B23F-4835-A1D5-FCA2C031BEF5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400" b="1" dirty="0" smtClean="0"/>
              <a:t>1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910138"/>
          </a:xfrm>
        </p:spPr>
        <p:txBody>
          <a:bodyPr/>
          <a:lstStyle/>
          <a:p>
            <a:r>
              <a:rPr lang="el-GR" altLang="en-US" sz="2800" dirty="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err="1" smtClean="0"/>
              <a:t>εποικοδομισμός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constructivism</a:t>
            </a:r>
            <a:r>
              <a:rPr lang="el-GR" altLang="en-US" sz="2400" dirty="0" smtClean="0"/>
              <a:t>)</a:t>
            </a:r>
            <a:endParaRPr lang="fr-FR" altLang="en-US" sz="2400" dirty="0" smtClean="0"/>
          </a:p>
          <a:p>
            <a:pPr lvl="2"/>
            <a:r>
              <a:rPr lang="fr-FR" altLang="en-US" sz="2000" dirty="0" smtClean="0"/>
              <a:t>Piaget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Papert</a:t>
            </a:r>
            <a:r>
              <a:rPr lang="en-GB" altLang="en-US" sz="2000" dirty="0" smtClean="0"/>
              <a:t>, Bruner</a:t>
            </a:r>
            <a:endParaRPr lang="el-GR" altLang="en-US" sz="2000" dirty="0" smtClean="0"/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/>
              <a:t>οι </a:t>
            </a:r>
            <a:r>
              <a:rPr lang="el-GR" altLang="en-US" sz="2400" b="1" i="1" dirty="0" err="1" smtClean="0"/>
              <a:t>κοινωνικοπολιτισμικές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sociocultural</a:t>
            </a:r>
            <a:r>
              <a:rPr lang="el-GR" altLang="en-US" sz="2400" dirty="0" smtClean="0"/>
              <a:t>) ή</a:t>
            </a:r>
            <a:r>
              <a:rPr lang="el-GR" altLang="en-US" sz="2400" b="1" dirty="0" smtClean="0"/>
              <a:t> </a:t>
            </a:r>
            <a:r>
              <a:rPr lang="el-GR" altLang="en-US" sz="2400" b="1" i="1" dirty="0" err="1" smtClean="0"/>
              <a:t>ιστορικοπολιτισμικές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err="1" smtClean="0"/>
              <a:t>historicocultural</a:t>
            </a:r>
            <a:r>
              <a:rPr lang="el-GR" altLang="en-US" sz="2400" dirty="0" smtClean="0"/>
              <a:t>) </a:t>
            </a:r>
            <a:r>
              <a:rPr lang="el-GR" altLang="en-US" sz="2400" b="1" i="1" dirty="0" smtClean="0"/>
              <a:t>προσεγγίσεις</a:t>
            </a:r>
            <a:r>
              <a:rPr lang="el-GR" altLang="en-US" sz="2400" dirty="0" smtClean="0"/>
              <a:t>.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Vygotsky, Luria,</a:t>
            </a:r>
            <a:r>
              <a:rPr lang="el-GR" altLang="en-US" sz="2000" dirty="0" smtClean="0"/>
              <a:t> </a:t>
            </a:r>
            <a:r>
              <a:rPr lang="en-GB" altLang="en-US" sz="2000" dirty="0" err="1" smtClean="0"/>
              <a:t>Leontiev</a:t>
            </a:r>
            <a:r>
              <a:rPr lang="en-GB" altLang="en-US" sz="2000" dirty="0" smtClean="0"/>
              <a:t>, Bruner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77EC4C-9AB3-483E-A590-B95A9846C854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313" y="3214688"/>
            <a:ext cx="7500937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1438" y="3719513"/>
            <a:ext cx="128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θεωρίες</a:t>
            </a:r>
            <a:endParaRPr lang="en-GB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000" b="1" dirty="0" smtClean="0"/>
              <a:t>2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AA94B0-D482-4827-AA4E-77D3C8AB3983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81501"/>
              </p:ext>
            </p:extLst>
          </p:nvPr>
        </p:nvGraphicFramePr>
        <p:xfrm>
          <a:off x="203934" y="1400578"/>
          <a:ext cx="8501063" cy="4704296"/>
        </p:xfrm>
        <a:graphic>
          <a:graphicData uri="http://schemas.openxmlformats.org/drawingml/2006/table">
            <a:tbl>
              <a:tblPr/>
              <a:tblGrid>
                <a:gridCol w="2277161"/>
                <a:gridCol w="2866357"/>
                <a:gridCol w="3357545"/>
              </a:tblGrid>
              <a:tr h="61615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Συμπεριφοριστικές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314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Γραμμική Οργάνωση Πληροφορίας (Skinner)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Δομικός εποικοδομισμός (Piaget)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Κοινωνικός εποικοδομισμός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314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Μέθοδος πολλαπλών Επιλογών (Crowder)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Εποικοδομισμός του Papert (constructionism)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Κοινωνικοπολιτισμική θεωρία του Vygotsky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Διδακτικός Σχεδιασμός (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Gagné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Ανακαλυπτική μάθηση (Bruner)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Εγκαθιδρυμένη γνώση (situated cognition)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314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Επεξεργασία της πληροφορίας (γνωστικοί ψυχολόγοι)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Κατανεμημένη γνώση (distributed cognition)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314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Συνδεσιασμός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(Varela, Maturana)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Θεωρία της δραστηριότητας (επίγονοι της θεωρίας του Vygotsky)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800" dirty="0" smtClean="0"/>
              <a:t>Βασική ορολογία </a:t>
            </a:r>
            <a:endParaRPr lang="en-US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643063"/>
            <a:ext cx="7499350" cy="4605337"/>
          </a:xfrm>
        </p:spPr>
        <p:txBody>
          <a:bodyPr/>
          <a:lstStyle/>
          <a:p>
            <a:r>
              <a:rPr lang="el-GR" altLang="en-US" dirty="0" err="1" smtClean="0"/>
              <a:t>Οπτικοποίηση</a:t>
            </a:r>
            <a:r>
              <a:rPr lang="el-GR" altLang="en-US" dirty="0" smtClean="0"/>
              <a:t> (</a:t>
            </a:r>
            <a:r>
              <a:rPr lang="en-US" altLang="en-US" dirty="0" smtClean="0"/>
              <a:t>visualization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Προσομοίωση (</a:t>
            </a:r>
            <a:r>
              <a:rPr lang="en-GB" altLang="en-US" dirty="0" smtClean="0"/>
              <a:t>simulation</a:t>
            </a:r>
            <a:r>
              <a:rPr lang="el-GR" altLang="en-US" dirty="0" smtClean="0"/>
              <a:t>)</a:t>
            </a:r>
          </a:p>
          <a:p>
            <a:r>
              <a:rPr lang="el-GR" altLang="en-US" dirty="0" err="1" smtClean="0"/>
              <a:t>Μοντελοποίηση</a:t>
            </a:r>
            <a:r>
              <a:rPr lang="el-GR" altLang="en-US" dirty="0" smtClean="0"/>
              <a:t> (</a:t>
            </a:r>
            <a:r>
              <a:rPr lang="en-GB" altLang="en-US" dirty="0" smtClean="0"/>
              <a:t>modelling</a:t>
            </a:r>
            <a:r>
              <a:rPr lang="el-GR" altLang="en-US" dirty="0" smtClean="0"/>
              <a:t>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41D62A-D85D-4065-AFB1-82D8D9F8176B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οπτικοποίησης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l-GR" altLang="en-US" dirty="0" smtClean="0"/>
              <a:t>Γενικά, με τον όρο </a:t>
            </a:r>
            <a:r>
              <a:rPr lang="el-GR" altLang="en-US" u="sng" dirty="0" err="1" smtClean="0"/>
              <a:t>οπτικοποίηση</a:t>
            </a:r>
            <a:r>
              <a:rPr lang="el-GR" altLang="en-US" dirty="0" smtClean="0"/>
              <a:t> εννοούμε την ανάπτυξη και τη χρήση οπτικών μέσων ώστε να καταστήσουμε πιο κατανοητό ένα θέμα </a:t>
            </a:r>
          </a:p>
          <a:p>
            <a:pPr lvl="1"/>
            <a:r>
              <a:rPr lang="el-GR" altLang="en-US" dirty="0" smtClean="0"/>
              <a:t>Χρήσιμη στην επιστημονική έρευνα και στη μαθησιακή διαδικασία</a:t>
            </a:r>
            <a:endParaRPr lang="en-GB" altLang="en-US" dirty="0" smtClean="0"/>
          </a:p>
          <a:p>
            <a:r>
              <a:rPr lang="el-GR" altLang="en-US" dirty="0" smtClean="0"/>
              <a:t>Ειδικά, στο χώρο της ψυχολογίας με τον όρο </a:t>
            </a:r>
            <a:r>
              <a:rPr lang="el-GR" altLang="en-US" u="sng" dirty="0" err="1" smtClean="0"/>
              <a:t>οπτικοποίηση</a:t>
            </a:r>
            <a:r>
              <a:rPr lang="el-GR" altLang="en-US" dirty="0" smtClean="0"/>
              <a:t> εννοούμε τη δημιουργία νοητικών εικόνων </a:t>
            </a:r>
          </a:p>
          <a:p>
            <a:endParaRPr lang="el-GR" alt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B2F68-B33C-4507-8C1C-411F05E4AD90}" type="slidenum">
              <a:rPr lang="en-US" altLang="en-US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285</TotalTime>
  <Words>2013</Words>
  <Application>Microsoft Office PowerPoint</Application>
  <PresentationFormat>Προβολή στην οθόνη (4:3)</PresentationFormat>
  <Paragraphs>301</Paragraphs>
  <Slides>48</Slides>
  <Notes>44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IV-ICTEGroup.GR.new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Μοντέλα μάθησης (1)</vt:lpstr>
      <vt:lpstr>Μοντέλα μάθησης (2)</vt:lpstr>
      <vt:lpstr>Βασική ορολογία </vt:lpstr>
      <vt:lpstr>Η έννοια της οπτικοποίησης</vt:lpstr>
      <vt:lpstr>Παράδειγμα οπτικοποίησης</vt:lpstr>
      <vt:lpstr>Οπτικοποίηση και ΤΠΕ (1)</vt:lpstr>
      <vt:lpstr>Οπτικοποίηση και ΤΠΕ (2)</vt:lpstr>
      <vt:lpstr>Οπτικοποίηση και ΤΠΕ (3)</vt:lpstr>
      <vt:lpstr>Από τα δεδομένα στις Εικόνες</vt:lpstr>
      <vt:lpstr>Από τις Εικόνες στην κατανόηση</vt:lpstr>
      <vt:lpstr>Πηγές δεδομένων οπτικοποίησης</vt:lpstr>
      <vt:lpstr>Επιστημονική Οπτικοποίηση</vt:lpstr>
      <vt:lpstr>Εκπαιδευτικές χρήσεις της οπτικοποίησης</vt:lpstr>
      <vt:lpstr>Δυνατότητες της οπτικοποίησης (1)</vt:lpstr>
      <vt:lpstr>Δυνατότητες της οπτικοποίησης (2)</vt:lpstr>
      <vt:lpstr>Μετεωρολογικός χάρτης</vt:lpstr>
      <vt:lpstr>Google Earth </vt:lpstr>
      <vt:lpstr>Από τις οπτικοποιήσεις στις προσομοιώσεις</vt:lpstr>
      <vt:lpstr>Η έννοια της προσομοίωσης (1)</vt:lpstr>
      <vt:lpstr>Η έννοια της προσομοίωσης (2)</vt:lpstr>
      <vt:lpstr>Η έννοια της προσομοίωσης (3)</vt:lpstr>
      <vt:lpstr>Προσομοίωση οχήματος</vt:lpstr>
      <vt:lpstr>Προσομοίωση με υπολογιστές</vt:lpstr>
      <vt:lpstr>Τέσσερις τύποι προσομοίωσης (1) </vt:lpstr>
      <vt:lpstr>Τέσσερις τύποι προσομοίωσης (2) </vt:lpstr>
      <vt:lpstr>Εκπαιδευτική προσομοίωση (1) </vt:lpstr>
      <vt:lpstr>Εκπαιδευτική προσομοίωση (2)</vt:lpstr>
      <vt:lpstr>Εκπαιδευτικές χρήσεις προσομοίωσης (1)</vt:lpstr>
      <vt:lpstr>Εκπαιδευτικές χρήσεις προσομοίωσης (2)</vt:lpstr>
      <vt:lpstr>Πλεονεκτήματα προσομοίωσης</vt:lpstr>
      <vt:lpstr>Μειονεκτήματα προσομοίωσης</vt:lpstr>
      <vt:lpstr>Η έννοια του μοντέλου </vt:lpstr>
      <vt:lpstr>Η διαδικασία μοντελοποίησης</vt:lpstr>
      <vt:lpstr>Λειτουργίες των μοντέλων</vt:lpstr>
      <vt:lpstr>Λειτουργία της μοντελοποίησης</vt:lpstr>
      <vt:lpstr>Διαφορές </vt:lpstr>
      <vt:lpstr>Παράδειγμα διαφοροποίησης</vt:lpstr>
      <vt:lpstr>Γενικές κατηγορίες εκπαιδευτικού λογισμικού &amp; Θεωρίες Μάθησης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13ης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87</cp:revision>
  <dcterms:created xsi:type="dcterms:W3CDTF">2014-12-10T08:52:23Z</dcterms:created>
  <dcterms:modified xsi:type="dcterms:W3CDTF">2015-07-21T07:49:12Z</dcterms:modified>
</cp:coreProperties>
</file>