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sldIdLst>
    <p:sldId id="256" r:id="rId2"/>
    <p:sldId id="275" r:id="rId3"/>
    <p:sldId id="276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9" r:id="rId19"/>
    <p:sldId id="278" r:id="rId20"/>
    <p:sldId id="277" r:id="rId21"/>
    <p:sldId id="260" r:id="rId22"/>
    <p:sldId id="272" r:id="rId23"/>
    <p:sldId id="273" r:id="rId24"/>
    <p:sldId id="274" r:id="rId25"/>
    <p:sldId id="280" r:id="rId26"/>
    <p:sldId id="281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BC4093-602D-379C-04AB-8D43E67FCD41}" v="913" dt="2024-03-28T19:01:19.377"/>
    <p1510:client id="{5374FADD-09D5-751E-4B8F-080A6FE8C93B}" v="52" dt="2024-03-28T16:20:06.309"/>
    <p1510:client id="{55E61740-BA6C-185E-8FB9-0552DC0E016C}" v="249" dt="2024-03-28T03:01:26.236"/>
    <p1510:client id="{65356308-F7A8-8113-9AA0-9D0FEF3709C3}" v="452" dt="2024-03-29T03:09:06.203"/>
    <p1510:client id="{989D6DB8-CC36-FE78-E8C5-F1DADF025527}" v="163" dt="2024-03-28T20:55:52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3" d="100"/>
          <a:sy n="83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E91E27-93AA-4A2C-864B-D83B9BD4F03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0F518AB-F52C-4199-9344-8A54C6F314F7}">
      <dgm:prSet/>
      <dgm:spPr/>
      <dgm:t>
        <a:bodyPr/>
        <a:lstStyle/>
        <a:p>
          <a:r>
            <a:rPr lang="en-US" dirty="0">
              <a:latin typeface="Calibri"/>
              <a:ea typeface="Calibri"/>
              <a:cs typeface="Calibri"/>
            </a:rPr>
            <a:t>βα</a:t>
          </a:r>
          <a:r>
            <a:rPr lang="en-US" dirty="0" err="1">
              <a:latin typeface="Calibri"/>
              <a:ea typeface="Calibri"/>
              <a:cs typeface="Calibri"/>
            </a:rPr>
            <a:t>σική</a:t>
          </a:r>
          <a:r>
            <a:rPr lang="en-US" dirty="0">
              <a:latin typeface="Calibri"/>
              <a:ea typeface="Calibri"/>
              <a:cs typeface="Calibri"/>
            </a:rPr>
            <a:t> π</a:t>
          </a:r>
          <a:r>
            <a:rPr lang="en-US" dirty="0" err="1">
              <a:latin typeface="Calibri"/>
              <a:ea typeface="Calibri"/>
              <a:cs typeface="Calibri"/>
            </a:rPr>
            <a:t>ρωτεΐνη</a:t>
          </a:r>
          <a:r>
            <a:rPr lang="en-US" dirty="0">
              <a:latin typeface="Calibri"/>
              <a:ea typeface="Calibri"/>
              <a:cs typeface="Calibri"/>
            </a:rPr>
            <a:t> π</a:t>
          </a:r>
          <a:r>
            <a:rPr lang="en-US" dirty="0" err="1">
              <a:latin typeface="Calibri"/>
              <a:ea typeface="Calibri"/>
              <a:cs typeface="Calibri"/>
            </a:rPr>
            <a:t>ολυμεράσης</a:t>
          </a:r>
          <a:r>
            <a:rPr lang="en-US" dirty="0">
              <a:latin typeface="Calibri"/>
              <a:ea typeface="Calibri"/>
              <a:cs typeface="Calibri"/>
            </a:rPr>
            <a:t> 1 (PB1)</a:t>
          </a:r>
        </a:p>
      </dgm:t>
    </dgm:pt>
    <dgm:pt modelId="{89ED94A6-AE9B-4A17-8E9F-806DB6C79BD7}" type="parTrans" cxnId="{20C89205-EB6F-473D-9AD4-D2A3AE055DD8}">
      <dgm:prSet/>
      <dgm:spPr/>
      <dgm:t>
        <a:bodyPr/>
        <a:lstStyle/>
        <a:p>
          <a:endParaRPr lang="en-US"/>
        </a:p>
      </dgm:t>
    </dgm:pt>
    <dgm:pt modelId="{FAAAB72F-4032-490B-AECD-46952A3A665B}" type="sibTrans" cxnId="{20C89205-EB6F-473D-9AD4-D2A3AE055DD8}">
      <dgm:prSet/>
      <dgm:spPr/>
      <dgm:t>
        <a:bodyPr/>
        <a:lstStyle/>
        <a:p>
          <a:endParaRPr lang="en-US"/>
        </a:p>
      </dgm:t>
    </dgm:pt>
    <dgm:pt modelId="{5CECC63A-7FF6-48E8-9ACE-3A39354BA173}">
      <dgm:prSet/>
      <dgm:spPr/>
      <dgm:t>
        <a:bodyPr/>
        <a:lstStyle/>
        <a:p>
          <a:r>
            <a:rPr lang="en-US" dirty="0">
              <a:latin typeface="Calibri"/>
              <a:ea typeface="Calibri"/>
              <a:cs typeface="Calibri"/>
            </a:rPr>
            <a:t>βα</a:t>
          </a:r>
          <a:r>
            <a:rPr lang="en-US" dirty="0" err="1">
              <a:latin typeface="Calibri"/>
              <a:ea typeface="Calibri"/>
              <a:cs typeface="Calibri"/>
            </a:rPr>
            <a:t>σική</a:t>
          </a:r>
          <a:r>
            <a:rPr lang="en-US" dirty="0">
              <a:latin typeface="Calibri"/>
              <a:ea typeface="Calibri"/>
              <a:cs typeface="Calibri"/>
            </a:rPr>
            <a:t> π</a:t>
          </a:r>
          <a:r>
            <a:rPr lang="en-US" dirty="0" err="1">
              <a:latin typeface="Calibri"/>
              <a:ea typeface="Calibri"/>
              <a:cs typeface="Calibri"/>
            </a:rPr>
            <a:t>ρωτεΐνη</a:t>
          </a:r>
          <a:r>
            <a:rPr lang="en-US" dirty="0">
              <a:latin typeface="Calibri"/>
              <a:ea typeface="Calibri"/>
              <a:cs typeface="Calibri"/>
            </a:rPr>
            <a:t> π</a:t>
          </a:r>
          <a:r>
            <a:rPr lang="en-US" dirty="0" err="1">
              <a:latin typeface="Calibri"/>
              <a:ea typeface="Calibri"/>
              <a:cs typeface="Calibri"/>
            </a:rPr>
            <a:t>ολυμεράσης</a:t>
          </a:r>
          <a:r>
            <a:rPr lang="en-US" dirty="0">
              <a:latin typeface="Calibri"/>
              <a:ea typeface="Calibri"/>
              <a:cs typeface="Calibri"/>
            </a:rPr>
            <a:t> 2 (PB2)</a:t>
          </a:r>
        </a:p>
      </dgm:t>
    </dgm:pt>
    <dgm:pt modelId="{61C282B5-5273-4750-B4AC-236E1EAADD4D}" type="parTrans" cxnId="{3378FE0F-9729-40F2-AB59-0693067C78F2}">
      <dgm:prSet/>
      <dgm:spPr/>
      <dgm:t>
        <a:bodyPr/>
        <a:lstStyle/>
        <a:p>
          <a:endParaRPr lang="en-US"/>
        </a:p>
      </dgm:t>
    </dgm:pt>
    <dgm:pt modelId="{20EA0826-F752-4EE2-894B-69A106DEFB20}" type="sibTrans" cxnId="{3378FE0F-9729-40F2-AB59-0693067C78F2}">
      <dgm:prSet/>
      <dgm:spPr/>
      <dgm:t>
        <a:bodyPr/>
        <a:lstStyle/>
        <a:p>
          <a:endParaRPr lang="en-US"/>
        </a:p>
      </dgm:t>
    </dgm:pt>
    <dgm:pt modelId="{9F1B5D7F-BAA2-4289-A991-AF586DA83E16}">
      <dgm:prSet/>
      <dgm:spPr/>
      <dgm:t>
        <a:bodyPr/>
        <a:lstStyle/>
        <a:p>
          <a:r>
            <a:rPr lang="en-US" dirty="0" err="1">
              <a:latin typeface="Calibri"/>
              <a:ea typeface="Calibri"/>
              <a:cs typeface="Calibri"/>
            </a:rPr>
            <a:t>όξινη</a:t>
          </a:r>
          <a:r>
            <a:rPr lang="en-US" dirty="0">
              <a:latin typeface="Calibri"/>
              <a:ea typeface="Calibri"/>
              <a:cs typeface="Calibri"/>
            </a:rPr>
            <a:t> π</a:t>
          </a:r>
          <a:r>
            <a:rPr lang="en-US" dirty="0" err="1">
              <a:latin typeface="Calibri"/>
              <a:ea typeface="Calibri"/>
              <a:cs typeface="Calibri"/>
            </a:rPr>
            <a:t>ρωτεΐνη</a:t>
          </a:r>
          <a:r>
            <a:rPr lang="en-US" dirty="0">
              <a:latin typeface="Calibri"/>
              <a:ea typeface="Calibri"/>
              <a:cs typeface="Calibri"/>
            </a:rPr>
            <a:t> π</a:t>
          </a:r>
          <a:r>
            <a:rPr lang="en-US" dirty="0" err="1">
              <a:latin typeface="Calibri"/>
              <a:ea typeface="Calibri"/>
              <a:cs typeface="Calibri"/>
            </a:rPr>
            <a:t>ολυμεράσης</a:t>
          </a:r>
          <a:r>
            <a:rPr lang="en-US" dirty="0">
              <a:latin typeface="Calibri"/>
              <a:ea typeface="Calibri"/>
              <a:cs typeface="Calibri"/>
            </a:rPr>
            <a:t> (PA)</a:t>
          </a:r>
        </a:p>
      </dgm:t>
    </dgm:pt>
    <dgm:pt modelId="{CC499924-1AD3-4359-8289-7FF6012F3160}" type="parTrans" cxnId="{8B7D4490-14D7-4FCC-9B8C-2749820BD6CD}">
      <dgm:prSet/>
      <dgm:spPr/>
      <dgm:t>
        <a:bodyPr/>
        <a:lstStyle/>
        <a:p>
          <a:endParaRPr lang="en-US"/>
        </a:p>
      </dgm:t>
    </dgm:pt>
    <dgm:pt modelId="{A7DB173D-C5F9-4BA8-B76B-01B5BC7EDA74}" type="sibTrans" cxnId="{8B7D4490-14D7-4FCC-9B8C-2749820BD6CD}">
      <dgm:prSet/>
      <dgm:spPr/>
      <dgm:t>
        <a:bodyPr/>
        <a:lstStyle/>
        <a:p>
          <a:endParaRPr lang="en-US"/>
        </a:p>
      </dgm:t>
    </dgm:pt>
    <dgm:pt modelId="{D1CEF6F2-2C8F-449B-B942-EDE01CD99E93}">
      <dgm:prSet/>
      <dgm:spPr/>
      <dgm:t>
        <a:bodyPr/>
        <a:lstStyle/>
        <a:p>
          <a:r>
            <a:rPr lang="en-US" b="1" dirty="0">
              <a:latin typeface="Calibri"/>
              <a:ea typeface="Calibri"/>
              <a:cs typeface="Calibri"/>
            </a:rPr>
            <a:t>α</a:t>
          </a:r>
          <a:r>
            <a:rPr lang="en-US" b="1" dirty="0" err="1">
              <a:latin typeface="Calibri"/>
              <a:ea typeface="Calibri"/>
              <a:cs typeface="Calibri"/>
            </a:rPr>
            <a:t>ιμοσυγκολλητίνη</a:t>
          </a:r>
          <a:r>
            <a:rPr lang="en-US" b="1" dirty="0">
              <a:latin typeface="Calibri"/>
              <a:ea typeface="Calibri"/>
              <a:cs typeface="Calibri"/>
            </a:rPr>
            <a:t> (HA)</a:t>
          </a:r>
          <a:endParaRPr lang="en-US" dirty="0">
            <a:latin typeface="Calibri"/>
            <a:ea typeface="Calibri"/>
            <a:cs typeface="Calibri"/>
          </a:endParaRPr>
        </a:p>
      </dgm:t>
    </dgm:pt>
    <dgm:pt modelId="{1BF35A29-4E8E-49A9-9042-672AFBD2B812}" type="parTrans" cxnId="{14436578-CF5C-4727-B238-7DD7D5B01C12}">
      <dgm:prSet/>
      <dgm:spPr/>
      <dgm:t>
        <a:bodyPr/>
        <a:lstStyle/>
        <a:p>
          <a:endParaRPr lang="en-US"/>
        </a:p>
      </dgm:t>
    </dgm:pt>
    <dgm:pt modelId="{60B5E8E9-EDCA-40A2-BEEA-A35CBCD9EEC0}" type="sibTrans" cxnId="{14436578-CF5C-4727-B238-7DD7D5B01C12}">
      <dgm:prSet/>
      <dgm:spPr/>
      <dgm:t>
        <a:bodyPr/>
        <a:lstStyle/>
        <a:p>
          <a:endParaRPr lang="en-US"/>
        </a:p>
      </dgm:t>
    </dgm:pt>
    <dgm:pt modelId="{691CB51B-57EA-47D1-91E4-6639F532AFFB}">
      <dgm:prSet/>
      <dgm:spPr/>
      <dgm:t>
        <a:bodyPr/>
        <a:lstStyle/>
        <a:p>
          <a:r>
            <a:rPr lang="en-US" b="1" dirty="0" err="1">
              <a:latin typeface="Calibri"/>
              <a:ea typeface="Calibri"/>
              <a:cs typeface="Calibri"/>
            </a:rPr>
            <a:t>νευρ</a:t>
          </a:r>
          <a:r>
            <a:rPr lang="en-US" b="1" dirty="0">
              <a:latin typeface="Calibri"/>
              <a:ea typeface="Calibri"/>
              <a:cs typeface="Calibri"/>
            </a:rPr>
            <a:t>α</a:t>
          </a:r>
          <a:r>
            <a:rPr lang="en-US" b="1" dirty="0" err="1">
              <a:latin typeface="Calibri"/>
              <a:ea typeface="Calibri"/>
              <a:cs typeface="Calibri"/>
            </a:rPr>
            <a:t>μινιδάση</a:t>
          </a:r>
          <a:r>
            <a:rPr lang="en-US" b="1" dirty="0">
              <a:latin typeface="Calibri"/>
              <a:ea typeface="Calibri"/>
              <a:cs typeface="Calibri"/>
            </a:rPr>
            <a:t> (NA)</a:t>
          </a:r>
          <a:endParaRPr lang="en-US" dirty="0">
            <a:latin typeface="Calibri"/>
            <a:ea typeface="Calibri"/>
            <a:cs typeface="Calibri"/>
          </a:endParaRPr>
        </a:p>
      </dgm:t>
    </dgm:pt>
    <dgm:pt modelId="{A53E074E-F87C-41AC-9B36-E08F2A7AA35A}" type="parTrans" cxnId="{01403175-D4CB-4BB0-A3E1-BE64122F1243}">
      <dgm:prSet/>
      <dgm:spPr/>
      <dgm:t>
        <a:bodyPr/>
        <a:lstStyle/>
        <a:p>
          <a:endParaRPr lang="en-US"/>
        </a:p>
      </dgm:t>
    </dgm:pt>
    <dgm:pt modelId="{CA3662FE-D90F-44CB-8E85-DAF0EBC676AE}" type="sibTrans" cxnId="{01403175-D4CB-4BB0-A3E1-BE64122F1243}">
      <dgm:prSet/>
      <dgm:spPr/>
      <dgm:t>
        <a:bodyPr/>
        <a:lstStyle/>
        <a:p>
          <a:endParaRPr lang="en-US"/>
        </a:p>
      </dgm:t>
    </dgm:pt>
    <dgm:pt modelId="{BAD42F56-B5BD-43F6-A7E5-084307E99C53}">
      <dgm:prSet/>
      <dgm:spPr/>
      <dgm:t>
        <a:bodyPr/>
        <a:lstStyle/>
        <a:p>
          <a:r>
            <a:rPr lang="en-US" dirty="0" err="1">
              <a:latin typeface="Calibri"/>
              <a:ea typeface="Calibri"/>
              <a:cs typeface="Calibri"/>
            </a:rPr>
            <a:t>νουκλεο</a:t>
          </a:r>
          <a:r>
            <a:rPr lang="en-US" dirty="0">
              <a:latin typeface="Calibri"/>
              <a:ea typeface="Calibri"/>
              <a:cs typeface="Calibri"/>
            </a:rPr>
            <a:t>π</a:t>
          </a:r>
          <a:r>
            <a:rPr lang="en-US" dirty="0" err="1">
              <a:latin typeface="Calibri"/>
              <a:ea typeface="Calibri"/>
              <a:cs typeface="Calibri"/>
            </a:rPr>
            <a:t>ρωτεΐνη</a:t>
          </a:r>
          <a:r>
            <a:rPr lang="en-US" dirty="0">
              <a:latin typeface="Calibri"/>
              <a:ea typeface="Calibri"/>
              <a:cs typeface="Calibri"/>
            </a:rPr>
            <a:t> (NP)</a:t>
          </a:r>
        </a:p>
      </dgm:t>
    </dgm:pt>
    <dgm:pt modelId="{79BF06E3-AD54-4AE5-9293-E225FC69FEC5}" type="parTrans" cxnId="{218FC2F8-73AD-4409-B355-6B8FC9C0E38E}">
      <dgm:prSet/>
      <dgm:spPr/>
      <dgm:t>
        <a:bodyPr/>
        <a:lstStyle/>
        <a:p>
          <a:endParaRPr lang="en-US"/>
        </a:p>
      </dgm:t>
    </dgm:pt>
    <dgm:pt modelId="{36595B65-CDB7-401F-A6B2-1D296D66B116}" type="sibTrans" cxnId="{218FC2F8-73AD-4409-B355-6B8FC9C0E38E}">
      <dgm:prSet/>
      <dgm:spPr/>
      <dgm:t>
        <a:bodyPr/>
        <a:lstStyle/>
        <a:p>
          <a:endParaRPr lang="en-US"/>
        </a:p>
      </dgm:t>
    </dgm:pt>
    <dgm:pt modelId="{0A978563-0771-4903-80C8-D022B09E94D8}">
      <dgm:prSet/>
      <dgm:spPr/>
      <dgm:t>
        <a:bodyPr/>
        <a:lstStyle/>
        <a:p>
          <a:r>
            <a:rPr lang="en-US" dirty="0">
              <a:latin typeface="Calibri"/>
              <a:ea typeface="Calibri"/>
              <a:cs typeface="Calibri"/>
            </a:rPr>
            <a:t>π</a:t>
          </a:r>
          <a:r>
            <a:rPr lang="en-US" dirty="0" err="1">
              <a:latin typeface="Calibri"/>
              <a:ea typeface="Calibri"/>
              <a:cs typeface="Calibri"/>
            </a:rPr>
            <a:t>ρωτεΐνες</a:t>
          </a:r>
          <a:r>
            <a:rPr lang="en-US" dirty="0">
              <a:latin typeface="Calibri"/>
              <a:ea typeface="Calibri"/>
              <a:cs typeface="Calibri"/>
            </a:rPr>
            <a:t> </a:t>
          </a:r>
          <a:r>
            <a:rPr lang="en-US" dirty="0" err="1">
              <a:latin typeface="Calibri"/>
              <a:ea typeface="Calibri"/>
              <a:cs typeface="Calibri"/>
            </a:rPr>
            <a:t>μήτρ</a:t>
          </a:r>
          <a:r>
            <a:rPr lang="en-US" dirty="0">
              <a:latin typeface="Calibri"/>
              <a:ea typeface="Calibri"/>
              <a:cs typeface="Calibri"/>
            </a:rPr>
            <a:t>ας (M1 και M2)</a:t>
          </a:r>
        </a:p>
      </dgm:t>
    </dgm:pt>
    <dgm:pt modelId="{114B6674-3282-40A6-98CE-58481C73451D}" type="parTrans" cxnId="{AE5BE48E-632A-4AD0-917B-494C1A2BBACF}">
      <dgm:prSet/>
      <dgm:spPr/>
      <dgm:t>
        <a:bodyPr/>
        <a:lstStyle/>
        <a:p>
          <a:endParaRPr lang="en-US"/>
        </a:p>
      </dgm:t>
    </dgm:pt>
    <dgm:pt modelId="{68F346E2-EF47-4A62-8C05-8C97436A90D0}" type="sibTrans" cxnId="{AE5BE48E-632A-4AD0-917B-494C1A2BBACF}">
      <dgm:prSet/>
      <dgm:spPr/>
      <dgm:t>
        <a:bodyPr/>
        <a:lstStyle/>
        <a:p>
          <a:endParaRPr lang="en-US"/>
        </a:p>
      </dgm:t>
    </dgm:pt>
    <dgm:pt modelId="{6948E3BE-15B4-414F-A827-4F5E3200C765}">
      <dgm:prSet/>
      <dgm:spPr/>
      <dgm:t>
        <a:bodyPr/>
        <a:lstStyle/>
        <a:p>
          <a:r>
            <a:rPr lang="en-US" dirty="0" err="1">
              <a:latin typeface="Calibri"/>
              <a:ea typeface="Calibri"/>
              <a:cs typeface="Calibri"/>
            </a:rPr>
            <a:t>μη</a:t>
          </a:r>
          <a:r>
            <a:rPr lang="en-US" dirty="0">
              <a:latin typeface="Calibri"/>
              <a:ea typeface="Calibri"/>
              <a:cs typeface="Calibri"/>
            </a:rPr>
            <a:t> </a:t>
          </a:r>
          <a:r>
            <a:rPr lang="en-US" dirty="0" err="1">
              <a:latin typeface="Calibri"/>
              <a:ea typeface="Calibri"/>
              <a:cs typeface="Calibri"/>
            </a:rPr>
            <a:t>δομικές</a:t>
          </a:r>
          <a:r>
            <a:rPr lang="en-US" dirty="0">
              <a:latin typeface="Calibri"/>
              <a:ea typeface="Calibri"/>
              <a:cs typeface="Calibri"/>
            </a:rPr>
            <a:t> π</a:t>
          </a:r>
          <a:r>
            <a:rPr lang="en-US" dirty="0" err="1">
              <a:latin typeface="Calibri"/>
              <a:ea typeface="Calibri"/>
              <a:cs typeface="Calibri"/>
            </a:rPr>
            <a:t>ρωτεΐνες</a:t>
          </a:r>
          <a:r>
            <a:rPr lang="en-US" dirty="0">
              <a:latin typeface="Calibri"/>
              <a:ea typeface="Calibri"/>
              <a:cs typeface="Calibri"/>
            </a:rPr>
            <a:t> (NS1 και NS2 ή π</a:t>
          </a:r>
          <a:r>
            <a:rPr lang="en-US" dirty="0" err="1">
              <a:latin typeface="Calibri"/>
              <a:ea typeface="Calibri"/>
              <a:cs typeface="Calibri"/>
            </a:rPr>
            <a:t>ρωτεΐνη</a:t>
          </a:r>
          <a:r>
            <a:rPr lang="en-US" dirty="0">
              <a:latin typeface="Calibri"/>
              <a:ea typeface="Calibri"/>
              <a:cs typeface="Calibri"/>
            </a:rPr>
            <a:t> </a:t>
          </a:r>
          <a:r>
            <a:rPr lang="en-US" dirty="0" err="1">
              <a:latin typeface="Calibri"/>
              <a:ea typeface="Calibri"/>
              <a:cs typeface="Calibri"/>
            </a:rPr>
            <a:t>εξ</a:t>
          </a:r>
          <a:r>
            <a:rPr lang="en-US" dirty="0">
              <a:latin typeface="Calibri"/>
              <a:ea typeface="Calibri"/>
              <a:cs typeface="Calibri"/>
            </a:rPr>
            <a:t>α</a:t>
          </a:r>
          <a:r>
            <a:rPr lang="en-US" dirty="0" err="1">
              <a:latin typeface="Calibri"/>
              <a:ea typeface="Calibri"/>
              <a:cs typeface="Calibri"/>
            </a:rPr>
            <a:t>γωγής</a:t>
          </a:r>
          <a:r>
            <a:rPr lang="en-US" dirty="0">
              <a:latin typeface="Calibri"/>
              <a:ea typeface="Calibri"/>
              <a:cs typeface="Calibri"/>
            </a:rPr>
            <a:t> π</a:t>
          </a:r>
          <a:r>
            <a:rPr lang="en-US" dirty="0" err="1">
              <a:latin typeface="Calibri"/>
              <a:ea typeface="Calibri"/>
              <a:cs typeface="Calibri"/>
            </a:rPr>
            <a:t>υρηνικής</a:t>
          </a:r>
          <a:r>
            <a:rPr lang="en-US" dirty="0">
              <a:latin typeface="Calibri"/>
              <a:ea typeface="Calibri"/>
              <a:cs typeface="Calibri"/>
            </a:rPr>
            <a:t> </a:t>
          </a:r>
          <a:r>
            <a:rPr lang="en-US" dirty="0" err="1">
              <a:latin typeface="Calibri"/>
              <a:ea typeface="Calibri"/>
              <a:cs typeface="Calibri"/>
            </a:rPr>
            <a:t>ενέργει</a:t>
          </a:r>
          <a:r>
            <a:rPr lang="en-US" dirty="0">
              <a:latin typeface="Calibri"/>
              <a:ea typeface="Calibri"/>
              <a:cs typeface="Calibri"/>
            </a:rPr>
            <a:t>ας (NEP)). </a:t>
          </a:r>
        </a:p>
      </dgm:t>
    </dgm:pt>
    <dgm:pt modelId="{AA9B1628-EDCD-43E8-B51E-ACDB53E388BC}" type="parTrans" cxnId="{1E1684C1-0E11-4D39-A5E3-CA73E8758B86}">
      <dgm:prSet/>
      <dgm:spPr/>
      <dgm:t>
        <a:bodyPr/>
        <a:lstStyle/>
        <a:p>
          <a:endParaRPr lang="en-US"/>
        </a:p>
      </dgm:t>
    </dgm:pt>
    <dgm:pt modelId="{D31B7D23-DD94-40DB-A62C-C44F74E842ED}" type="sibTrans" cxnId="{1E1684C1-0E11-4D39-A5E3-CA73E8758B86}">
      <dgm:prSet/>
      <dgm:spPr/>
      <dgm:t>
        <a:bodyPr/>
        <a:lstStyle/>
        <a:p>
          <a:endParaRPr lang="en-US"/>
        </a:p>
      </dgm:t>
    </dgm:pt>
    <dgm:pt modelId="{D58F73BB-A3CE-4280-B911-99E81B9C4ADD}" type="pres">
      <dgm:prSet presAssocID="{07E91E27-93AA-4A2C-864B-D83B9BD4F03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264721-6240-4B15-8CBD-951B47DE7811}" type="pres">
      <dgm:prSet presAssocID="{50F518AB-F52C-4199-9344-8A54C6F314F7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DA68A-BF7D-4028-91E9-34D0B81F5A66}" type="pres">
      <dgm:prSet presAssocID="{FAAAB72F-4032-490B-AECD-46952A3A665B}" presName="sibTrans" presStyleCnt="0"/>
      <dgm:spPr/>
    </dgm:pt>
    <dgm:pt modelId="{B3A31FF8-5EF7-4363-8345-C835FB297A3E}" type="pres">
      <dgm:prSet presAssocID="{5CECC63A-7FF6-48E8-9ACE-3A39354BA173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EC95EE-6291-47B8-9130-3A50A6869D22}" type="pres">
      <dgm:prSet presAssocID="{20EA0826-F752-4EE2-894B-69A106DEFB20}" presName="sibTrans" presStyleCnt="0"/>
      <dgm:spPr/>
    </dgm:pt>
    <dgm:pt modelId="{448A0175-F561-4277-B893-CECFB843D6D9}" type="pres">
      <dgm:prSet presAssocID="{9F1B5D7F-BAA2-4289-A991-AF586DA83E16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4C26E-43F7-4739-AAB1-18B5223FCE1E}" type="pres">
      <dgm:prSet presAssocID="{A7DB173D-C5F9-4BA8-B76B-01B5BC7EDA74}" presName="sibTrans" presStyleCnt="0"/>
      <dgm:spPr/>
    </dgm:pt>
    <dgm:pt modelId="{A97091B4-A16E-442B-A04D-43C58EF709BF}" type="pres">
      <dgm:prSet presAssocID="{D1CEF6F2-2C8F-449B-B942-EDE01CD99E93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9962A-646E-41B1-9A6E-8FC908712069}" type="pres">
      <dgm:prSet presAssocID="{60B5E8E9-EDCA-40A2-BEEA-A35CBCD9EEC0}" presName="sibTrans" presStyleCnt="0"/>
      <dgm:spPr/>
    </dgm:pt>
    <dgm:pt modelId="{593DF627-83A1-4770-8549-2A41123C46B9}" type="pres">
      <dgm:prSet presAssocID="{691CB51B-57EA-47D1-91E4-6639F532AFFB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AFE704-DE75-4375-82F6-F2B930561779}" type="pres">
      <dgm:prSet presAssocID="{CA3662FE-D90F-44CB-8E85-DAF0EBC676AE}" presName="sibTrans" presStyleCnt="0"/>
      <dgm:spPr/>
    </dgm:pt>
    <dgm:pt modelId="{C0846810-5461-4AED-A7C5-7EFFEE5C4964}" type="pres">
      <dgm:prSet presAssocID="{BAD42F56-B5BD-43F6-A7E5-084307E99C53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E95E2-8284-4E3E-8275-603F57B6E68E}" type="pres">
      <dgm:prSet presAssocID="{36595B65-CDB7-401F-A6B2-1D296D66B116}" presName="sibTrans" presStyleCnt="0"/>
      <dgm:spPr/>
    </dgm:pt>
    <dgm:pt modelId="{967BBC11-B80D-4E2C-8FAD-3E9B66C3927E}" type="pres">
      <dgm:prSet presAssocID="{0A978563-0771-4903-80C8-D022B09E94D8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BF5496-445C-4FAF-88A6-9BD1FE9C94D7}" type="pres">
      <dgm:prSet presAssocID="{68F346E2-EF47-4A62-8C05-8C97436A90D0}" presName="sibTrans" presStyleCnt="0"/>
      <dgm:spPr/>
    </dgm:pt>
    <dgm:pt modelId="{E54C2865-BD3E-4BD0-BBD1-C4F554934762}" type="pres">
      <dgm:prSet presAssocID="{6948E3BE-15B4-414F-A827-4F5E3200C76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EDE796-4415-41B2-A79D-A88308140A5E}" type="presOf" srcId="{07E91E27-93AA-4A2C-864B-D83B9BD4F035}" destId="{D58F73BB-A3CE-4280-B911-99E81B9C4ADD}" srcOrd="0" destOrd="0" presId="urn:microsoft.com/office/officeart/2005/8/layout/default"/>
    <dgm:cxn modelId="{10636ACE-F7ED-4C6E-ABC5-65026D348D49}" type="presOf" srcId="{691CB51B-57EA-47D1-91E4-6639F532AFFB}" destId="{593DF627-83A1-4770-8549-2A41123C46B9}" srcOrd="0" destOrd="0" presId="urn:microsoft.com/office/officeart/2005/8/layout/default"/>
    <dgm:cxn modelId="{C920179D-2EB5-4026-A975-01EE8FB4E78D}" type="presOf" srcId="{BAD42F56-B5BD-43F6-A7E5-084307E99C53}" destId="{C0846810-5461-4AED-A7C5-7EFFEE5C4964}" srcOrd="0" destOrd="0" presId="urn:microsoft.com/office/officeart/2005/8/layout/default"/>
    <dgm:cxn modelId="{3378FE0F-9729-40F2-AB59-0693067C78F2}" srcId="{07E91E27-93AA-4A2C-864B-D83B9BD4F035}" destId="{5CECC63A-7FF6-48E8-9ACE-3A39354BA173}" srcOrd="1" destOrd="0" parTransId="{61C282B5-5273-4750-B4AC-236E1EAADD4D}" sibTransId="{20EA0826-F752-4EE2-894B-69A106DEFB20}"/>
    <dgm:cxn modelId="{01403175-D4CB-4BB0-A3E1-BE64122F1243}" srcId="{07E91E27-93AA-4A2C-864B-D83B9BD4F035}" destId="{691CB51B-57EA-47D1-91E4-6639F532AFFB}" srcOrd="4" destOrd="0" parTransId="{A53E074E-F87C-41AC-9B36-E08F2A7AA35A}" sibTransId="{CA3662FE-D90F-44CB-8E85-DAF0EBC676AE}"/>
    <dgm:cxn modelId="{671FD10C-37ED-4497-B502-FD1A344A379B}" type="presOf" srcId="{D1CEF6F2-2C8F-449B-B942-EDE01CD99E93}" destId="{A97091B4-A16E-442B-A04D-43C58EF709BF}" srcOrd="0" destOrd="0" presId="urn:microsoft.com/office/officeart/2005/8/layout/default"/>
    <dgm:cxn modelId="{945E08EC-4453-4C58-BEF4-619B24DB2EDF}" type="presOf" srcId="{9F1B5D7F-BAA2-4289-A991-AF586DA83E16}" destId="{448A0175-F561-4277-B893-CECFB843D6D9}" srcOrd="0" destOrd="0" presId="urn:microsoft.com/office/officeart/2005/8/layout/default"/>
    <dgm:cxn modelId="{CA84A56A-3F02-4B2C-BA4E-6E3BD14216C3}" type="presOf" srcId="{5CECC63A-7FF6-48E8-9ACE-3A39354BA173}" destId="{B3A31FF8-5EF7-4363-8345-C835FB297A3E}" srcOrd="0" destOrd="0" presId="urn:microsoft.com/office/officeart/2005/8/layout/default"/>
    <dgm:cxn modelId="{5B944F66-A332-42F6-9C5E-CBE03B43A258}" type="presOf" srcId="{6948E3BE-15B4-414F-A827-4F5E3200C765}" destId="{E54C2865-BD3E-4BD0-BBD1-C4F554934762}" srcOrd="0" destOrd="0" presId="urn:microsoft.com/office/officeart/2005/8/layout/default"/>
    <dgm:cxn modelId="{14436578-CF5C-4727-B238-7DD7D5B01C12}" srcId="{07E91E27-93AA-4A2C-864B-D83B9BD4F035}" destId="{D1CEF6F2-2C8F-449B-B942-EDE01CD99E93}" srcOrd="3" destOrd="0" parTransId="{1BF35A29-4E8E-49A9-9042-672AFBD2B812}" sibTransId="{60B5E8E9-EDCA-40A2-BEEA-A35CBCD9EEC0}"/>
    <dgm:cxn modelId="{AE5BE48E-632A-4AD0-917B-494C1A2BBACF}" srcId="{07E91E27-93AA-4A2C-864B-D83B9BD4F035}" destId="{0A978563-0771-4903-80C8-D022B09E94D8}" srcOrd="6" destOrd="0" parTransId="{114B6674-3282-40A6-98CE-58481C73451D}" sibTransId="{68F346E2-EF47-4A62-8C05-8C97436A90D0}"/>
    <dgm:cxn modelId="{1E1684C1-0E11-4D39-A5E3-CA73E8758B86}" srcId="{07E91E27-93AA-4A2C-864B-D83B9BD4F035}" destId="{6948E3BE-15B4-414F-A827-4F5E3200C765}" srcOrd="7" destOrd="0" parTransId="{AA9B1628-EDCD-43E8-B51E-ACDB53E388BC}" sibTransId="{D31B7D23-DD94-40DB-A62C-C44F74E842ED}"/>
    <dgm:cxn modelId="{218FC2F8-73AD-4409-B355-6B8FC9C0E38E}" srcId="{07E91E27-93AA-4A2C-864B-D83B9BD4F035}" destId="{BAD42F56-B5BD-43F6-A7E5-084307E99C53}" srcOrd="5" destOrd="0" parTransId="{79BF06E3-AD54-4AE5-9293-E225FC69FEC5}" sibTransId="{36595B65-CDB7-401F-A6B2-1D296D66B116}"/>
    <dgm:cxn modelId="{22987EAA-D019-4736-BBDD-59E5C65FD6B6}" type="presOf" srcId="{0A978563-0771-4903-80C8-D022B09E94D8}" destId="{967BBC11-B80D-4E2C-8FAD-3E9B66C3927E}" srcOrd="0" destOrd="0" presId="urn:microsoft.com/office/officeart/2005/8/layout/default"/>
    <dgm:cxn modelId="{72146BE1-5917-47BC-BFC5-3061EBE488DD}" type="presOf" srcId="{50F518AB-F52C-4199-9344-8A54C6F314F7}" destId="{A1264721-6240-4B15-8CBD-951B47DE7811}" srcOrd="0" destOrd="0" presId="urn:microsoft.com/office/officeart/2005/8/layout/default"/>
    <dgm:cxn modelId="{8B7D4490-14D7-4FCC-9B8C-2749820BD6CD}" srcId="{07E91E27-93AA-4A2C-864B-D83B9BD4F035}" destId="{9F1B5D7F-BAA2-4289-A991-AF586DA83E16}" srcOrd="2" destOrd="0" parTransId="{CC499924-1AD3-4359-8289-7FF6012F3160}" sibTransId="{A7DB173D-C5F9-4BA8-B76B-01B5BC7EDA74}"/>
    <dgm:cxn modelId="{20C89205-EB6F-473D-9AD4-D2A3AE055DD8}" srcId="{07E91E27-93AA-4A2C-864B-D83B9BD4F035}" destId="{50F518AB-F52C-4199-9344-8A54C6F314F7}" srcOrd="0" destOrd="0" parTransId="{89ED94A6-AE9B-4A17-8E9F-806DB6C79BD7}" sibTransId="{FAAAB72F-4032-490B-AECD-46952A3A665B}"/>
    <dgm:cxn modelId="{1F385A5E-6469-48CE-8C90-BBB016657ADE}" type="presParOf" srcId="{D58F73BB-A3CE-4280-B911-99E81B9C4ADD}" destId="{A1264721-6240-4B15-8CBD-951B47DE7811}" srcOrd="0" destOrd="0" presId="urn:microsoft.com/office/officeart/2005/8/layout/default"/>
    <dgm:cxn modelId="{7F3BACF2-179B-4C04-84EA-5D860A4DC942}" type="presParOf" srcId="{D58F73BB-A3CE-4280-B911-99E81B9C4ADD}" destId="{67DDA68A-BF7D-4028-91E9-34D0B81F5A66}" srcOrd="1" destOrd="0" presId="urn:microsoft.com/office/officeart/2005/8/layout/default"/>
    <dgm:cxn modelId="{6358E1E4-163C-4A7C-800C-3C2B72569FDB}" type="presParOf" srcId="{D58F73BB-A3CE-4280-B911-99E81B9C4ADD}" destId="{B3A31FF8-5EF7-4363-8345-C835FB297A3E}" srcOrd="2" destOrd="0" presId="urn:microsoft.com/office/officeart/2005/8/layout/default"/>
    <dgm:cxn modelId="{C50B2466-501C-458E-B05A-8B2FD07BD32F}" type="presParOf" srcId="{D58F73BB-A3CE-4280-B911-99E81B9C4ADD}" destId="{D8EC95EE-6291-47B8-9130-3A50A6869D22}" srcOrd="3" destOrd="0" presId="urn:microsoft.com/office/officeart/2005/8/layout/default"/>
    <dgm:cxn modelId="{247EB85A-00A4-42C1-A52E-9A1F046D6998}" type="presParOf" srcId="{D58F73BB-A3CE-4280-B911-99E81B9C4ADD}" destId="{448A0175-F561-4277-B893-CECFB843D6D9}" srcOrd="4" destOrd="0" presId="urn:microsoft.com/office/officeart/2005/8/layout/default"/>
    <dgm:cxn modelId="{ADA4A45D-B93F-4D06-951D-8B678B078846}" type="presParOf" srcId="{D58F73BB-A3CE-4280-B911-99E81B9C4ADD}" destId="{5984C26E-43F7-4739-AAB1-18B5223FCE1E}" srcOrd="5" destOrd="0" presId="urn:microsoft.com/office/officeart/2005/8/layout/default"/>
    <dgm:cxn modelId="{61E787B6-FE32-4EC8-B92B-0710C162EFB8}" type="presParOf" srcId="{D58F73BB-A3CE-4280-B911-99E81B9C4ADD}" destId="{A97091B4-A16E-442B-A04D-43C58EF709BF}" srcOrd="6" destOrd="0" presId="urn:microsoft.com/office/officeart/2005/8/layout/default"/>
    <dgm:cxn modelId="{5DC66122-0D04-4003-BA57-22421DDA58F2}" type="presParOf" srcId="{D58F73BB-A3CE-4280-B911-99E81B9C4ADD}" destId="{7DD9962A-646E-41B1-9A6E-8FC908712069}" srcOrd="7" destOrd="0" presId="urn:microsoft.com/office/officeart/2005/8/layout/default"/>
    <dgm:cxn modelId="{451B177C-CC5E-48D6-B532-3C80A0FC79DF}" type="presParOf" srcId="{D58F73BB-A3CE-4280-B911-99E81B9C4ADD}" destId="{593DF627-83A1-4770-8549-2A41123C46B9}" srcOrd="8" destOrd="0" presId="urn:microsoft.com/office/officeart/2005/8/layout/default"/>
    <dgm:cxn modelId="{01604E5F-14C5-42B5-B942-9678C1077B3E}" type="presParOf" srcId="{D58F73BB-A3CE-4280-B911-99E81B9C4ADD}" destId="{D0AFE704-DE75-4375-82F6-F2B930561779}" srcOrd="9" destOrd="0" presId="urn:microsoft.com/office/officeart/2005/8/layout/default"/>
    <dgm:cxn modelId="{853BD352-0CD5-4225-B01B-9B821C351E91}" type="presParOf" srcId="{D58F73BB-A3CE-4280-B911-99E81B9C4ADD}" destId="{C0846810-5461-4AED-A7C5-7EFFEE5C4964}" srcOrd="10" destOrd="0" presId="urn:microsoft.com/office/officeart/2005/8/layout/default"/>
    <dgm:cxn modelId="{27A69C3A-DC35-4034-98EF-BF5F51F2D5B1}" type="presParOf" srcId="{D58F73BB-A3CE-4280-B911-99E81B9C4ADD}" destId="{E70E95E2-8284-4E3E-8275-603F57B6E68E}" srcOrd="11" destOrd="0" presId="urn:microsoft.com/office/officeart/2005/8/layout/default"/>
    <dgm:cxn modelId="{B4C6C43A-3C45-4D07-A97C-10B8777AB0CC}" type="presParOf" srcId="{D58F73BB-A3CE-4280-B911-99E81B9C4ADD}" destId="{967BBC11-B80D-4E2C-8FAD-3E9B66C3927E}" srcOrd="12" destOrd="0" presId="urn:microsoft.com/office/officeart/2005/8/layout/default"/>
    <dgm:cxn modelId="{B39A73D6-EEAB-4B43-9898-D90D5FF89498}" type="presParOf" srcId="{D58F73BB-A3CE-4280-B911-99E81B9C4ADD}" destId="{38BF5496-445C-4FAF-88A6-9BD1FE9C94D7}" srcOrd="13" destOrd="0" presId="urn:microsoft.com/office/officeart/2005/8/layout/default"/>
    <dgm:cxn modelId="{E92C8C9F-1CD8-4DC6-999E-1040C18E8E73}" type="presParOf" srcId="{D58F73BB-A3CE-4280-B911-99E81B9C4ADD}" destId="{E54C2865-BD3E-4BD0-BBD1-C4F55493476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21F88A-4E54-4FC3-AEC5-9BCB6784F98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C4B52DD-3ADB-4830-8AF4-422A905E7649}">
      <dgm:prSet/>
      <dgm:spPr/>
      <dgm:t>
        <a:bodyPr/>
        <a:lstStyle/>
        <a:p>
          <a:r>
            <a:rPr lang="en-US"/>
            <a:t>πυρετός</a:t>
          </a:r>
        </a:p>
      </dgm:t>
    </dgm:pt>
    <dgm:pt modelId="{262F8402-9197-433D-85BF-B9F65E434923}" type="parTrans" cxnId="{AD810817-B904-4DCF-AF01-8E88C2C9172A}">
      <dgm:prSet/>
      <dgm:spPr/>
      <dgm:t>
        <a:bodyPr/>
        <a:lstStyle/>
        <a:p>
          <a:endParaRPr lang="en-US"/>
        </a:p>
      </dgm:t>
    </dgm:pt>
    <dgm:pt modelId="{974AA014-40C6-4689-9540-7D5060611905}" type="sibTrans" cxnId="{AD810817-B904-4DCF-AF01-8E88C2C9172A}">
      <dgm:prSet/>
      <dgm:spPr/>
      <dgm:t>
        <a:bodyPr/>
        <a:lstStyle/>
        <a:p>
          <a:endParaRPr lang="en-US"/>
        </a:p>
      </dgm:t>
    </dgm:pt>
    <dgm:pt modelId="{940FE4FF-078F-4192-9474-E6B155B7727C}">
      <dgm:prSet/>
      <dgm:spPr/>
      <dgm:t>
        <a:bodyPr/>
        <a:lstStyle/>
        <a:p>
          <a:r>
            <a:rPr lang="en-US"/>
            <a:t>πόνος στον λαιμό</a:t>
          </a:r>
        </a:p>
      </dgm:t>
    </dgm:pt>
    <dgm:pt modelId="{7E3230A3-0517-491B-AA4B-9D47CDA3750F}" type="parTrans" cxnId="{4AD16FD1-1B49-401E-86FB-8C615CD4A01F}">
      <dgm:prSet/>
      <dgm:spPr/>
      <dgm:t>
        <a:bodyPr/>
        <a:lstStyle/>
        <a:p>
          <a:endParaRPr lang="en-US"/>
        </a:p>
      </dgm:t>
    </dgm:pt>
    <dgm:pt modelId="{5150A0AD-AE12-4EC5-B476-7829FA71FC67}" type="sibTrans" cxnId="{4AD16FD1-1B49-401E-86FB-8C615CD4A01F}">
      <dgm:prSet/>
      <dgm:spPr/>
      <dgm:t>
        <a:bodyPr/>
        <a:lstStyle/>
        <a:p>
          <a:endParaRPr lang="en-US"/>
        </a:p>
      </dgm:t>
    </dgm:pt>
    <dgm:pt modelId="{068F2FC9-70CA-486C-9A44-854E85C59F4B}">
      <dgm:prSet/>
      <dgm:spPr/>
      <dgm:t>
        <a:bodyPr/>
        <a:lstStyle/>
        <a:p>
          <a:r>
            <a:rPr lang="en-US"/>
            <a:t>μυϊκοί πόνοι</a:t>
          </a:r>
        </a:p>
      </dgm:t>
    </dgm:pt>
    <dgm:pt modelId="{93CBDD0E-9F91-4103-8D9F-955062484D6E}" type="parTrans" cxnId="{EDF90095-35E5-4B90-9ED9-368E2BB7BADE}">
      <dgm:prSet/>
      <dgm:spPr/>
      <dgm:t>
        <a:bodyPr/>
        <a:lstStyle/>
        <a:p>
          <a:endParaRPr lang="en-US"/>
        </a:p>
      </dgm:t>
    </dgm:pt>
    <dgm:pt modelId="{D03951EF-3EE8-4002-8AC8-A2D881D3957D}" type="sibTrans" cxnId="{EDF90095-35E5-4B90-9ED9-368E2BB7BADE}">
      <dgm:prSet/>
      <dgm:spPr/>
      <dgm:t>
        <a:bodyPr/>
        <a:lstStyle/>
        <a:p>
          <a:endParaRPr lang="en-US"/>
        </a:p>
      </dgm:t>
    </dgm:pt>
    <dgm:pt modelId="{E9E9FF2A-9475-4B43-8C8C-5B5D09959DC3}">
      <dgm:prSet/>
      <dgm:spPr/>
      <dgm:t>
        <a:bodyPr/>
        <a:lstStyle/>
        <a:p>
          <a:r>
            <a:rPr lang="en-US"/>
            <a:t>έντονες κεφαλαλγίες</a:t>
          </a:r>
        </a:p>
      </dgm:t>
    </dgm:pt>
    <dgm:pt modelId="{9D9CF4C6-5D26-4FC4-8D9F-36E6CF9634D4}" type="parTrans" cxnId="{2209F09F-0D0C-45CA-8A56-1B7304784876}">
      <dgm:prSet/>
      <dgm:spPr/>
      <dgm:t>
        <a:bodyPr/>
        <a:lstStyle/>
        <a:p>
          <a:endParaRPr lang="en-US"/>
        </a:p>
      </dgm:t>
    </dgm:pt>
    <dgm:pt modelId="{5D446FB6-DA63-41A4-9604-C7671A88A46B}" type="sibTrans" cxnId="{2209F09F-0D0C-45CA-8A56-1B7304784876}">
      <dgm:prSet/>
      <dgm:spPr/>
      <dgm:t>
        <a:bodyPr/>
        <a:lstStyle/>
        <a:p>
          <a:endParaRPr lang="en-US"/>
        </a:p>
      </dgm:t>
    </dgm:pt>
    <dgm:pt modelId="{33394C2A-353A-44F0-BB95-FDB7FD2047FD}">
      <dgm:prSet/>
      <dgm:spPr/>
      <dgm:t>
        <a:bodyPr/>
        <a:lstStyle/>
        <a:p>
          <a:r>
            <a:rPr lang="en-US"/>
            <a:t>βήχας</a:t>
          </a:r>
        </a:p>
      </dgm:t>
    </dgm:pt>
    <dgm:pt modelId="{1956EA6A-146F-43CB-A120-19D4A7C9DE28}" type="parTrans" cxnId="{2090D2C6-70CE-4ABC-844C-18832A7FBE16}">
      <dgm:prSet/>
      <dgm:spPr/>
      <dgm:t>
        <a:bodyPr/>
        <a:lstStyle/>
        <a:p>
          <a:endParaRPr lang="en-US"/>
        </a:p>
      </dgm:t>
    </dgm:pt>
    <dgm:pt modelId="{057EB3CC-63C6-46E0-9EA8-745F0B12A6BB}" type="sibTrans" cxnId="{2090D2C6-70CE-4ABC-844C-18832A7FBE16}">
      <dgm:prSet/>
      <dgm:spPr/>
      <dgm:t>
        <a:bodyPr/>
        <a:lstStyle/>
        <a:p>
          <a:endParaRPr lang="en-US"/>
        </a:p>
      </dgm:t>
    </dgm:pt>
    <dgm:pt modelId="{EEED7DD7-B5F4-4531-A03C-87F1D1318D22}">
      <dgm:prSet/>
      <dgm:spPr/>
      <dgm:t>
        <a:bodyPr/>
        <a:lstStyle/>
        <a:p>
          <a:r>
            <a:rPr lang="en-US"/>
            <a:t>αίσθημα αδυναμίας</a:t>
          </a:r>
        </a:p>
      </dgm:t>
    </dgm:pt>
    <dgm:pt modelId="{791684AD-9E0B-4391-BD5E-7136C59AD27B}" type="parTrans" cxnId="{98608302-F7D2-459F-8E9D-E0122D97E986}">
      <dgm:prSet/>
      <dgm:spPr/>
      <dgm:t>
        <a:bodyPr/>
        <a:lstStyle/>
        <a:p>
          <a:endParaRPr lang="en-US"/>
        </a:p>
      </dgm:t>
    </dgm:pt>
    <dgm:pt modelId="{9F14B938-2DD4-475A-AF10-F011F7BDED39}" type="sibTrans" cxnId="{98608302-F7D2-459F-8E9D-E0122D97E986}">
      <dgm:prSet/>
      <dgm:spPr/>
      <dgm:t>
        <a:bodyPr/>
        <a:lstStyle/>
        <a:p>
          <a:endParaRPr lang="en-US"/>
        </a:p>
      </dgm:t>
    </dgm:pt>
    <dgm:pt modelId="{8D83993D-E9FB-4725-A6BC-353D05B59FC4}">
      <dgm:prSet/>
      <dgm:spPr/>
      <dgm:t>
        <a:bodyPr/>
        <a:lstStyle/>
        <a:p>
          <a:r>
            <a:rPr lang="en-US"/>
            <a:t>γενική αδιαθεσία.</a:t>
          </a:r>
        </a:p>
      </dgm:t>
    </dgm:pt>
    <dgm:pt modelId="{04388EB4-5051-4664-8934-D66C3FBB8A5D}" type="parTrans" cxnId="{34F08A53-A71B-4EE6-9B4D-DB28CCF81B71}">
      <dgm:prSet/>
      <dgm:spPr/>
      <dgm:t>
        <a:bodyPr/>
        <a:lstStyle/>
        <a:p>
          <a:endParaRPr lang="en-US"/>
        </a:p>
      </dgm:t>
    </dgm:pt>
    <dgm:pt modelId="{F4FEA84F-5D34-4BF6-A190-1E14882AF85A}" type="sibTrans" cxnId="{34F08A53-A71B-4EE6-9B4D-DB28CCF81B71}">
      <dgm:prSet/>
      <dgm:spPr/>
      <dgm:t>
        <a:bodyPr/>
        <a:lstStyle/>
        <a:p>
          <a:endParaRPr lang="en-US"/>
        </a:p>
      </dgm:t>
    </dgm:pt>
    <dgm:pt modelId="{AF96A53D-C94E-479A-8323-DD22781B2940}" type="pres">
      <dgm:prSet presAssocID="{1221F88A-4E54-4FC3-AEC5-9BCB6784F9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E69138-2B7A-4DF1-A85E-B001FB69E3B6}" type="pres">
      <dgm:prSet presAssocID="{AC4B52DD-3ADB-4830-8AF4-422A905E7649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1E5F41-2F95-40DD-BF9D-F5B0D8510592}" type="pres">
      <dgm:prSet presAssocID="{974AA014-40C6-4689-9540-7D5060611905}" presName="sibTrans" presStyleCnt="0"/>
      <dgm:spPr/>
    </dgm:pt>
    <dgm:pt modelId="{FAA937E6-6403-4F3E-B3BB-BC354127EA92}" type="pres">
      <dgm:prSet presAssocID="{940FE4FF-078F-4192-9474-E6B155B7727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388E70-506D-4176-AE36-BC31744B9E4C}" type="pres">
      <dgm:prSet presAssocID="{5150A0AD-AE12-4EC5-B476-7829FA71FC67}" presName="sibTrans" presStyleCnt="0"/>
      <dgm:spPr/>
    </dgm:pt>
    <dgm:pt modelId="{AE46D1DA-E933-4ABB-AE43-5ED84566E762}" type="pres">
      <dgm:prSet presAssocID="{068F2FC9-70CA-486C-9A44-854E85C59F4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C710BD-2CEA-496F-8AF2-ED680A4AA67F}" type="pres">
      <dgm:prSet presAssocID="{D03951EF-3EE8-4002-8AC8-A2D881D3957D}" presName="sibTrans" presStyleCnt="0"/>
      <dgm:spPr/>
    </dgm:pt>
    <dgm:pt modelId="{2624FECB-7171-4E09-82EB-8A551C192138}" type="pres">
      <dgm:prSet presAssocID="{E9E9FF2A-9475-4B43-8C8C-5B5D09959DC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8BED13-DEFD-47E0-823F-6B8F87DECEE5}" type="pres">
      <dgm:prSet presAssocID="{5D446FB6-DA63-41A4-9604-C7671A88A46B}" presName="sibTrans" presStyleCnt="0"/>
      <dgm:spPr/>
    </dgm:pt>
    <dgm:pt modelId="{47FD12B2-8E3B-4419-A2A3-E6D9DDA0FD3D}" type="pres">
      <dgm:prSet presAssocID="{33394C2A-353A-44F0-BB95-FDB7FD2047FD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19FA4-E36E-4D87-8A39-48D700EFB7A1}" type="pres">
      <dgm:prSet presAssocID="{057EB3CC-63C6-46E0-9EA8-745F0B12A6BB}" presName="sibTrans" presStyleCnt="0"/>
      <dgm:spPr/>
    </dgm:pt>
    <dgm:pt modelId="{22ABB904-A530-4FE8-950E-A8A3CEBC3610}" type="pres">
      <dgm:prSet presAssocID="{EEED7DD7-B5F4-4531-A03C-87F1D1318D22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8031F-2876-474F-8446-28AB86D06FEB}" type="pres">
      <dgm:prSet presAssocID="{9F14B938-2DD4-475A-AF10-F011F7BDED39}" presName="sibTrans" presStyleCnt="0"/>
      <dgm:spPr/>
    </dgm:pt>
    <dgm:pt modelId="{097C2448-9215-48D1-9EA8-6B8F5D0449A5}" type="pres">
      <dgm:prSet presAssocID="{8D83993D-E9FB-4725-A6BC-353D05B59FC4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476868-4FD1-4EA3-81C6-6D38373679D8}" type="presOf" srcId="{940FE4FF-078F-4192-9474-E6B155B7727C}" destId="{FAA937E6-6403-4F3E-B3BB-BC354127EA92}" srcOrd="0" destOrd="0" presId="urn:microsoft.com/office/officeart/2005/8/layout/default"/>
    <dgm:cxn modelId="{2209F09F-0D0C-45CA-8A56-1B7304784876}" srcId="{1221F88A-4E54-4FC3-AEC5-9BCB6784F984}" destId="{E9E9FF2A-9475-4B43-8C8C-5B5D09959DC3}" srcOrd="3" destOrd="0" parTransId="{9D9CF4C6-5D26-4FC4-8D9F-36E6CF9634D4}" sibTransId="{5D446FB6-DA63-41A4-9604-C7671A88A46B}"/>
    <dgm:cxn modelId="{3839EA58-4520-4621-92BC-BF1E3BD588B9}" type="presOf" srcId="{33394C2A-353A-44F0-BB95-FDB7FD2047FD}" destId="{47FD12B2-8E3B-4419-A2A3-E6D9DDA0FD3D}" srcOrd="0" destOrd="0" presId="urn:microsoft.com/office/officeart/2005/8/layout/default"/>
    <dgm:cxn modelId="{98F25752-BBAD-4D61-AB89-A9D0813ACF3C}" type="presOf" srcId="{E9E9FF2A-9475-4B43-8C8C-5B5D09959DC3}" destId="{2624FECB-7171-4E09-82EB-8A551C192138}" srcOrd="0" destOrd="0" presId="urn:microsoft.com/office/officeart/2005/8/layout/default"/>
    <dgm:cxn modelId="{28B6A2DE-CAB0-487A-81E8-F56B69816E11}" type="presOf" srcId="{8D83993D-E9FB-4725-A6BC-353D05B59FC4}" destId="{097C2448-9215-48D1-9EA8-6B8F5D0449A5}" srcOrd="0" destOrd="0" presId="urn:microsoft.com/office/officeart/2005/8/layout/default"/>
    <dgm:cxn modelId="{FC869BF8-1B65-407D-8C64-6C602CD3F7AE}" type="presOf" srcId="{068F2FC9-70CA-486C-9A44-854E85C59F4B}" destId="{AE46D1DA-E933-4ABB-AE43-5ED84566E762}" srcOrd="0" destOrd="0" presId="urn:microsoft.com/office/officeart/2005/8/layout/default"/>
    <dgm:cxn modelId="{34F08A53-A71B-4EE6-9B4D-DB28CCF81B71}" srcId="{1221F88A-4E54-4FC3-AEC5-9BCB6784F984}" destId="{8D83993D-E9FB-4725-A6BC-353D05B59FC4}" srcOrd="6" destOrd="0" parTransId="{04388EB4-5051-4664-8934-D66C3FBB8A5D}" sibTransId="{F4FEA84F-5D34-4BF6-A190-1E14882AF85A}"/>
    <dgm:cxn modelId="{2090D2C6-70CE-4ABC-844C-18832A7FBE16}" srcId="{1221F88A-4E54-4FC3-AEC5-9BCB6784F984}" destId="{33394C2A-353A-44F0-BB95-FDB7FD2047FD}" srcOrd="4" destOrd="0" parTransId="{1956EA6A-146F-43CB-A120-19D4A7C9DE28}" sibTransId="{057EB3CC-63C6-46E0-9EA8-745F0B12A6BB}"/>
    <dgm:cxn modelId="{41FB34C0-E5AD-4F04-A23B-FCC51EA5A9E3}" type="presOf" srcId="{1221F88A-4E54-4FC3-AEC5-9BCB6784F984}" destId="{AF96A53D-C94E-479A-8323-DD22781B2940}" srcOrd="0" destOrd="0" presId="urn:microsoft.com/office/officeart/2005/8/layout/default"/>
    <dgm:cxn modelId="{4AD16FD1-1B49-401E-86FB-8C615CD4A01F}" srcId="{1221F88A-4E54-4FC3-AEC5-9BCB6784F984}" destId="{940FE4FF-078F-4192-9474-E6B155B7727C}" srcOrd="1" destOrd="0" parTransId="{7E3230A3-0517-491B-AA4B-9D47CDA3750F}" sibTransId="{5150A0AD-AE12-4EC5-B476-7829FA71FC67}"/>
    <dgm:cxn modelId="{EDF90095-35E5-4B90-9ED9-368E2BB7BADE}" srcId="{1221F88A-4E54-4FC3-AEC5-9BCB6784F984}" destId="{068F2FC9-70CA-486C-9A44-854E85C59F4B}" srcOrd="2" destOrd="0" parTransId="{93CBDD0E-9F91-4103-8D9F-955062484D6E}" sibTransId="{D03951EF-3EE8-4002-8AC8-A2D881D3957D}"/>
    <dgm:cxn modelId="{8A1C02F6-2941-4831-9188-12B90F0E9EC6}" type="presOf" srcId="{EEED7DD7-B5F4-4531-A03C-87F1D1318D22}" destId="{22ABB904-A530-4FE8-950E-A8A3CEBC3610}" srcOrd="0" destOrd="0" presId="urn:microsoft.com/office/officeart/2005/8/layout/default"/>
    <dgm:cxn modelId="{98608302-F7D2-459F-8E9D-E0122D97E986}" srcId="{1221F88A-4E54-4FC3-AEC5-9BCB6784F984}" destId="{EEED7DD7-B5F4-4531-A03C-87F1D1318D22}" srcOrd="5" destOrd="0" parTransId="{791684AD-9E0B-4391-BD5E-7136C59AD27B}" sibTransId="{9F14B938-2DD4-475A-AF10-F011F7BDED39}"/>
    <dgm:cxn modelId="{362DA68D-1E77-42F8-A79D-EBCBC285AE15}" type="presOf" srcId="{AC4B52DD-3ADB-4830-8AF4-422A905E7649}" destId="{5EE69138-2B7A-4DF1-A85E-B001FB69E3B6}" srcOrd="0" destOrd="0" presId="urn:microsoft.com/office/officeart/2005/8/layout/default"/>
    <dgm:cxn modelId="{AD810817-B904-4DCF-AF01-8E88C2C9172A}" srcId="{1221F88A-4E54-4FC3-AEC5-9BCB6784F984}" destId="{AC4B52DD-3ADB-4830-8AF4-422A905E7649}" srcOrd="0" destOrd="0" parTransId="{262F8402-9197-433D-85BF-B9F65E434923}" sibTransId="{974AA014-40C6-4689-9540-7D5060611905}"/>
    <dgm:cxn modelId="{79E426BE-5846-43D0-B66F-0A6B79BDA798}" type="presParOf" srcId="{AF96A53D-C94E-479A-8323-DD22781B2940}" destId="{5EE69138-2B7A-4DF1-A85E-B001FB69E3B6}" srcOrd="0" destOrd="0" presId="urn:microsoft.com/office/officeart/2005/8/layout/default"/>
    <dgm:cxn modelId="{B69B5527-8D01-498C-932E-7D3D5F277B78}" type="presParOf" srcId="{AF96A53D-C94E-479A-8323-DD22781B2940}" destId="{C71E5F41-2F95-40DD-BF9D-F5B0D8510592}" srcOrd="1" destOrd="0" presId="urn:microsoft.com/office/officeart/2005/8/layout/default"/>
    <dgm:cxn modelId="{CB9D764E-730E-4C14-9239-952829AD2A41}" type="presParOf" srcId="{AF96A53D-C94E-479A-8323-DD22781B2940}" destId="{FAA937E6-6403-4F3E-B3BB-BC354127EA92}" srcOrd="2" destOrd="0" presId="urn:microsoft.com/office/officeart/2005/8/layout/default"/>
    <dgm:cxn modelId="{2AF23A7A-B56D-402D-A545-28F72DFCD9EA}" type="presParOf" srcId="{AF96A53D-C94E-479A-8323-DD22781B2940}" destId="{3F388E70-506D-4176-AE36-BC31744B9E4C}" srcOrd="3" destOrd="0" presId="urn:microsoft.com/office/officeart/2005/8/layout/default"/>
    <dgm:cxn modelId="{6F33BE82-C1FF-4A5E-9F73-0A32441DDA78}" type="presParOf" srcId="{AF96A53D-C94E-479A-8323-DD22781B2940}" destId="{AE46D1DA-E933-4ABB-AE43-5ED84566E762}" srcOrd="4" destOrd="0" presId="urn:microsoft.com/office/officeart/2005/8/layout/default"/>
    <dgm:cxn modelId="{0EE30398-1FD8-4814-B838-13E63AB88D34}" type="presParOf" srcId="{AF96A53D-C94E-479A-8323-DD22781B2940}" destId="{8CC710BD-2CEA-496F-8AF2-ED680A4AA67F}" srcOrd="5" destOrd="0" presId="urn:microsoft.com/office/officeart/2005/8/layout/default"/>
    <dgm:cxn modelId="{98652D83-1903-4A54-BA2E-5803267BB458}" type="presParOf" srcId="{AF96A53D-C94E-479A-8323-DD22781B2940}" destId="{2624FECB-7171-4E09-82EB-8A551C192138}" srcOrd="6" destOrd="0" presId="urn:microsoft.com/office/officeart/2005/8/layout/default"/>
    <dgm:cxn modelId="{9E4EF3DC-336B-4D28-A3ED-D280674DF3F3}" type="presParOf" srcId="{AF96A53D-C94E-479A-8323-DD22781B2940}" destId="{8A8BED13-DEFD-47E0-823F-6B8F87DECEE5}" srcOrd="7" destOrd="0" presId="urn:microsoft.com/office/officeart/2005/8/layout/default"/>
    <dgm:cxn modelId="{8B956045-88BC-4CA9-BA8E-29E3F0F12EF2}" type="presParOf" srcId="{AF96A53D-C94E-479A-8323-DD22781B2940}" destId="{47FD12B2-8E3B-4419-A2A3-E6D9DDA0FD3D}" srcOrd="8" destOrd="0" presId="urn:microsoft.com/office/officeart/2005/8/layout/default"/>
    <dgm:cxn modelId="{FABA8050-7519-420F-8C65-D3B80A690B82}" type="presParOf" srcId="{AF96A53D-C94E-479A-8323-DD22781B2940}" destId="{93419FA4-E36E-4D87-8A39-48D700EFB7A1}" srcOrd="9" destOrd="0" presId="urn:microsoft.com/office/officeart/2005/8/layout/default"/>
    <dgm:cxn modelId="{9444AD24-7935-46CB-AD23-260C3896C004}" type="presParOf" srcId="{AF96A53D-C94E-479A-8323-DD22781B2940}" destId="{22ABB904-A530-4FE8-950E-A8A3CEBC3610}" srcOrd="10" destOrd="0" presId="urn:microsoft.com/office/officeart/2005/8/layout/default"/>
    <dgm:cxn modelId="{6E65DDF5-E420-42CB-89FB-231C567D75DC}" type="presParOf" srcId="{AF96A53D-C94E-479A-8323-DD22781B2940}" destId="{5388031F-2876-474F-8446-28AB86D06FEB}" srcOrd="11" destOrd="0" presId="urn:microsoft.com/office/officeart/2005/8/layout/default"/>
    <dgm:cxn modelId="{3EC31702-9BF0-4B01-86D2-BD7231C5E9A2}" type="presParOf" srcId="{AF96A53D-C94E-479A-8323-DD22781B2940}" destId="{097C2448-9215-48D1-9EA8-6B8F5D0449A5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64721-6240-4B15-8CBD-951B47DE7811}">
      <dsp:nvSpPr>
        <dsp:cNvPr id="0" name=""/>
        <dsp:cNvSpPr/>
      </dsp:nvSpPr>
      <dsp:spPr>
        <a:xfrm>
          <a:off x="3366" y="351770"/>
          <a:ext cx="2670563" cy="16023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Calibri"/>
              <a:ea typeface="Calibri"/>
              <a:cs typeface="Calibri"/>
            </a:rPr>
            <a:t>βα</a:t>
          </a:r>
          <a:r>
            <a:rPr lang="en-US" sz="2000" kern="1200" dirty="0" err="1">
              <a:latin typeface="Calibri"/>
              <a:ea typeface="Calibri"/>
              <a:cs typeface="Calibri"/>
            </a:rPr>
            <a:t>σική</a:t>
          </a:r>
          <a:r>
            <a:rPr lang="en-US" sz="2000" kern="1200" dirty="0">
              <a:latin typeface="Calibri"/>
              <a:ea typeface="Calibri"/>
              <a:cs typeface="Calibri"/>
            </a:rPr>
            <a:t> π</a:t>
          </a:r>
          <a:r>
            <a:rPr lang="en-US" sz="2000" kern="1200" dirty="0" err="1">
              <a:latin typeface="Calibri"/>
              <a:ea typeface="Calibri"/>
              <a:cs typeface="Calibri"/>
            </a:rPr>
            <a:t>ρωτεΐνη</a:t>
          </a:r>
          <a:r>
            <a:rPr lang="en-US" sz="2000" kern="1200" dirty="0">
              <a:latin typeface="Calibri"/>
              <a:ea typeface="Calibri"/>
              <a:cs typeface="Calibri"/>
            </a:rPr>
            <a:t> π</a:t>
          </a:r>
          <a:r>
            <a:rPr lang="en-US" sz="2000" kern="1200" dirty="0" err="1">
              <a:latin typeface="Calibri"/>
              <a:ea typeface="Calibri"/>
              <a:cs typeface="Calibri"/>
            </a:rPr>
            <a:t>ολυμεράσης</a:t>
          </a:r>
          <a:r>
            <a:rPr lang="en-US" sz="2000" kern="1200" dirty="0">
              <a:latin typeface="Calibri"/>
              <a:ea typeface="Calibri"/>
              <a:cs typeface="Calibri"/>
            </a:rPr>
            <a:t> 1 (PB1)</a:t>
          </a:r>
        </a:p>
      </dsp:txBody>
      <dsp:txXfrm>
        <a:off x="3366" y="351770"/>
        <a:ext cx="2670563" cy="1602338"/>
      </dsp:txXfrm>
    </dsp:sp>
    <dsp:sp modelId="{B3A31FF8-5EF7-4363-8345-C835FB297A3E}">
      <dsp:nvSpPr>
        <dsp:cNvPr id="0" name=""/>
        <dsp:cNvSpPr/>
      </dsp:nvSpPr>
      <dsp:spPr>
        <a:xfrm>
          <a:off x="2940986" y="351770"/>
          <a:ext cx="2670563" cy="16023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Calibri"/>
              <a:ea typeface="Calibri"/>
              <a:cs typeface="Calibri"/>
            </a:rPr>
            <a:t>βα</a:t>
          </a:r>
          <a:r>
            <a:rPr lang="en-US" sz="2000" kern="1200" dirty="0" err="1">
              <a:latin typeface="Calibri"/>
              <a:ea typeface="Calibri"/>
              <a:cs typeface="Calibri"/>
            </a:rPr>
            <a:t>σική</a:t>
          </a:r>
          <a:r>
            <a:rPr lang="en-US" sz="2000" kern="1200" dirty="0">
              <a:latin typeface="Calibri"/>
              <a:ea typeface="Calibri"/>
              <a:cs typeface="Calibri"/>
            </a:rPr>
            <a:t> π</a:t>
          </a:r>
          <a:r>
            <a:rPr lang="en-US" sz="2000" kern="1200" dirty="0" err="1">
              <a:latin typeface="Calibri"/>
              <a:ea typeface="Calibri"/>
              <a:cs typeface="Calibri"/>
            </a:rPr>
            <a:t>ρωτεΐνη</a:t>
          </a:r>
          <a:r>
            <a:rPr lang="en-US" sz="2000" kern="1200" dirty="0">
              <a:latin typeface="Calibri"/>
              <a:ea typeface="Calibri"/>
              <a:cs typeface="Calibri"/>
            </a:rPr>
            <a:t> π</a:t>
          </a:r>
          <a:r>
            <a:rPr lang="en-US" sz="2000" kern="1200" dirty="0" err="1">
              <a:latin typeface="Calibri"/>
              <a:ea typeface="Calibri"/>
              <a:cs typeface="Calibri"/>
            </a:rPr>
            <a:t>ολυμεράσης</a:t>
          </a:r>
          <a:r>
            <a:rPr lang="en-US" sz="2000" kern="1200" dirty="0">
              <a:latin typeface="Calibri"/>
              <a:ea typeface="Calibri"/>
              <a:cs typeface="Calibri"/>
            </a:rPr>
            <a:t> 2 (PB2)</a:t>
          </a:r>
        </a:p>
      </dsp:txBody>
      <dsp:txXfrm>
        <a:off x="2940986" y="351770"/>
        <a:ext cx="2670563" cy="1602338"/>
      </dsp:txXfrm>
    </dsp:sp>
    <dsp:sp modelId="{448A0175-F561-4277-B893-CECFB843D6D9}">
      <dsp:nvSpPr>
        <dsp:cNvPr id="0" name=""/>
        <dsp:cNvSpPr/>
      </dsp:nvSpPr>
      <dsp:spPr>
        <a:xfrm>
          <a:off x="5878606" y="351770"/>
          <a:ext cx="2670563" cy="16023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Calibri"/>
              <a:ea typeface="Calibri"/>
              <a:cs typeface="Calibri"/>
            </a:rPr>
            <a:t>όξινη</a:t>
          </a:r>
          <a:r>
            <a:rPr lang="en-US" sz="2000" kern="1200" dirty="0">
              <a:latin typeface="Calibri"/>
              <a:ea typeface="Calibri"/>
              <a:cs typeface="Calibri"/>
            </a:rPr>
            <a:t> π</a:t>
          </a:r>
          <a:r>
            <a:rPr lang="en-US" sz="2000" kern="1200" dirty="0" err="1">
              <a:latin typeface="Calibri"/>
              <a:ea typeface="Calibri"/>
              <a:cs typeface="Calibri"/>
            </a:rPr>
            <a:t>ρωτεΐνη</a:t>
          </a:r>
          <a:r>
            <a:rPr lang="en-US" sz="2000" kern="1200" dirty="0">
              <a:latin typeface="Calibri"/>
              <a:ea typeface="Calibri"/>
              <a:cs typeface="Calibri"/>
            </a:rPr>
            <a:t> π</a:t>
          </a:r>
          <a:r>
            <a:rPr lang="en-US" sz="2000" kern="1200" dirty="0" err="1">
              <a:latin typeface="Calibri"/>
              <a:ea typeface="Calibri"/>
              <a:cs typeface="Calibri"/>
            </a:rPr>
            <a:t>ολυμεράσης</a:t>
          </a:r>
          <a:r>
            <a:rPr lang="en-US" sz="2000" kern="1200" dirty="0">
              <a:latin typeface="Calibri"/>
              <a:ea typeface="Calibri"/>
              <a:cs typeface="Calibri"/>
            </a:rPr>
            <a:t> (PA)</a:t>
          </a:r>
        </a:p>
      </dsp:txBody>
      <dsp:txXfrm>
        <a:off x="5878606" y="351770"/>
        <a:ext cx="2670563" cy="1602338"/>
      </dsp:txXfrm>
    </dsp:sp>
    <dsp:sp modelId="{A97091B4-A16E-442B-A04D-43C58EF709BF}">
      <dsp:nvSpPr>
        <dsp:cNvPr id="0" name=""/>
        <dsp:cNvSpPr/>
      </dsp:nvSpPr>
      <dsp:spPr>
        <a:xfrm>
          <a:off x="8816226" y="351770"/>
          <a:ext cx="2670563" cy="16023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Calibri"/>
              <a:ea typeface="Calibri"/>
              <a:cs typeface="Calibri"/>
            </a:rPr>
            <a:t>α</a:t>
          </a:r>
          <a:r>
            <a:rPr lang="en-US" sz="2000" b="1" kern="1200" dirty="0" err="1">
              <a:latin typeface="Calibri"/>
              <a:ea typeface="Calibri"/>
              <a:cs typeface="Calibri"/>
            </a:rPr>
            <a:t>ιμοσυγκολλητίνη</a:t>
          </a:r>
          <a:r>
            <a:rPr lang="en-US" sz="2000" b="1" kern="1200" dirty="0">
              <a:latin typeface="Calibri"/>
              <a:ea typeface="Calibri"/>
              <a:cs typeface="Calibri"/>
            </a:rPr>
            <a:t> (HA)</a:t>
          </a:r>
          <a:endParaRPr lang="en-US" sz="2000" kern="1200" dirty="0">
            <a:latin typeface="Calibri"/>
            <a:ea typeface="Calibri"/>
            <a:cs typeface="Calibri"/>
          </a:endParaRPr>
        </a:p>
      </dsp:txBody>
      <dsp:txXfrm>
        <a:off x="8816226" y="351770"/>
        <a:ext cx="2670563" cy="1602338"/>
      </dsp:txXfrm>
    </dsp:sp>
    <dsp:sp modelId="{593DF627-83A1-4770-8549-2A41123C46B9}">
      <dsp:nvSpPr>
        <dsp:cNvPr id="0" name=""/>
        <dsp:cNvSpPr/>
      </dsp:nvSpPr>
      <dsp:spPr>
        <a:xfrm>
          <a:off x="3366" y="2221165"/>
          <a:ext cx="2670563" cy="16023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latin typeface="Calibri"/>
              <a:ea typeface="Calibri"/>
              <a:cs typeface="Calibri"/>
            </a:rPr>
            <a:t>νευρ</a:t>
          </a:r>
          <a:r>
            <a:rPr lang="en-US" sz="2000" b="1" kern="1200" dirty="0">
              <a:latin typeface="Calibri"/>
              <a:ea typeface="Calibri"/>
              <a:cs typeface="Calibri"/>
            </a:rPr>
            <a:t>α</a:t>
          </a:r>
          <a:r>
            <a:rPr lang="en-US" sz="2000" b="1" kern="1200" dirty="0" err="1">
              <a:latin typeface="Calibri"/>
              <a:ea typeface="Calibri"/>
              <a:cs typeface="Calibri"/>
            </a:rPr>
            <a:t>μινιδάση</a:t>
          </a:r>
          <a:r>
            <a:rPr lang="en-US" sz="2000" b="1" kern="1200" dirty="0">
              <a:latin typeface="Calibri"/>
              <a:ea typeface="Calibri"/>
              <a:cs typeface="Calibri"/>
            </a:rPr>
            <a:t> (NA)</a:t>
          </a:r>
          <a:endParaRPr lang="en-US" sz="2000" kern="1200" dirty="0">
            <a:latin typeface="Calibri"/>
            <a:ea typeface="Calibri"/>
            <a:cs typeface="Calibri"/>
          </a:endParaRPr>
        </a:p>
      </dsp:txBody>
      <dsp:txXfrm>
        <a:off x="3366" y="2221165"/>
        <a:ext cx="2670563" cy="1602338"/>
      </dsp:txXfrm>
    </dsp:sp>
    <dsp:sp modelId="{C0846810-5461-4AED-A7C5-7EFFEE5C4964}">
      <dsp:nvSpPr>
        <dsp:cNvPr id="0" name=""/>
        <dsp:cNvSpPr/>
      </dsp:nvSpPr>
      <dsp:spPr>
        <a:xfrm>
          <a:off x="2940986" y="2221165"/>
          <a:ext cx="2670563" cy="16023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Calibri"/>
              <a:ea typeface="Calibri"/>
              <a:cs typeface="Calibri"/>
            </a:rPr>
            <a:t>νουκλεο</a:t>
          </a:r>
          <a:r>
            <a:rPr lang="en-US" sz="2000" kern="1200" dirty="0">
              <a:latin typeface="Calibri"/>
              <a:ea typeface="Calibri"/>
              <a:cs typeface="Calibri"/>
            </a:rPr>
            <a:t>π</a:t>
          </a:r>
          <a:r>
            <a:rPr lang="en-US" sz="2000" kern="1200" dirty="0" err="1">
              <a:latin typeface="Calibri"/>
              <a:ea typeface="Calibri"/>
              <a:cs typeface="Calibri"/>
            </a:rPr>
            <a:t>ρωτεΐνη</a:t>
          </a:r>
          <a:r>
            <a:rPr lang="en-US" sz="2000" kern="1200" dirty="0">
              <a:latin typeface="Calibri"/>
              <a:ea typeface="Calibri"/>
              <a:cs typeface="Calibri"/>
            </a:rPr>
            <a:t> (NP)</a:t>
          </a:r>
        </a:p>
      </dsp:txBody>
      <dsp:txXfrm>
        <a:off x="2940986" y="2221165"/>
        <a:ext cx="2670563" cy="1602338"/>
      </dsp:txXfrm>
    </dsp:sp>
    <dsp:sp modelId="{967BBC11-B80D-4E2C-8FAD-3E9B66C3927E}">
      <dsp:nvSpPr>
        <dsp:cNvPr id="0" name=""/>
        <dsp:cNvSpPr/>
      </dsp:nvSpPr>
      <dsp:spPr>
        <a:xfrm>
          <a:off x="5878606" y="2221165"/>
          <a:ext cx="2670563" cy="16023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Calibri"/>
              <a:ea typeface="Calibri"/>
              <a:cs typeface="Calibri"/>
            </a:rPr>
            <a:t>π</a:t>
          </a:r>
          <a:r>
            <a:rPr lang="en-US" sz="2000" kern="1200" dirty="0" err="1">
              <a:latin typeface="Calibri"/>
              <a:ea typeface="Calibri"/>
              <a:cs typeface="Calibri"/>
            </a:rPr>
            <a:t>ρωτεΐνες</a:t>
          </a:r>
          <a:r>
            <a:rPr lang="en-US" sz="2000" kern="1200" dirty="0">
              <a:latin typeface="Calibri"/>
              <a:ea typeface="Calibri"/>
              <a:cs typeface="Calibri"/>
            </a:rPr>
            <a:t> </a:t>
          </a:r>
          <a:r>
            <a:rPr lang="en-US" sz="2000" kern="1200" dirty="0" err="1">
              <a:latin typeface="Calibri"/>
              <a:ea typeface="Calibri"/>
              <a:cs typeface="Calibri"/>
            </a:rPr>
            <a:t>μήτρ</a:t>
          </a:r>
          <a:r>
            <a:rPr lang="en-US" sz="2000" kern="1200" dirty="0">
              <a:latin typeface="Calibri"/>
              <a:ea typeface="Calibri"/>
              <a:cs typeface="Calibri"/>
            </a:rPr>
            <a:t>ας (M1 και M2)</a:t>
          </a:r>
        </a:p>
      </dsp:txBody>
      <dsp:txXfrm>
        <a:off x="5878606" y="2221165"/>
        <a:ext cx="2670563" cy="1602338"/>
      </dsp:txXfrm>
    </dsp:sp>
    <dsp:sp modelId="{E54C2865-BD3E-4BD0-BBD1-C4F554934762}">
      <dsp:nvSpPr>
        <dsp:cNvPr id="0" name=""/>
        <dsp:cNvSpPr/>
      </dsp:nvSpPr>
      <dsp:spPr>
        <a:xfrm>
          <a:off x="8816226" y="2221165"/>
          <a:ext cx="2670563" cy="16023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Calibri"/>
              <a:ea typeface="Calibri"/>
              <a:cs typeface="Calibri"/>
            </a:rPr>
            <a:t>μη</a:t>
          </a:r>
          <a:r>
            <a:rPr lang="en-US" sz="2000" kern="1200" dirty="0">
              <a:latin typeface="Calibri"/>
              <a:ea typeface="Calibri"/>
              <a:cs typeface="Calibri"/>
            </a:rPr>
            <a:t> </a:t>
          </a:r>
          <a:r>
            <a:rPr lang="en-US" sz="2000" kern="1200" dirty="0" err="1">
              <a:latin typeface="Calibri"/>
              <a:ea typeface="Calibri"/>
              <a:cs typeface="Calibri"/>
            </a:rPr>
            <a:t>δομικές</a:t>
          </a:r>
          <a:r>
            <a:rPr lang="en-US" sz="2000" kern="1200" dirty="0">
              <a:latin typeface="Calibri"/>
              <a:ea typeface="Calibri"/>
              <a:cs typeface="Calibri"/>
            </a:rPr>
            <a:t> π</a:t>
          </a:r>
          <a:r>
            <a:rPr lang="en-US" sz="2000" kern="1200" dirty="0" err="1">
              <a:latin typeface="Calibri"/>
              <a:ea typeface="Calibri"/>
              <a:cs typeface="Calibri"/>
            </a:rPr>
            <a:t>ρωτεΐνες</a:t>
          </a:r>
          <a:r>
            <a:rPr lang="en-US" sz="2000" kern="1200" dirty="0">
              <a:latin typeface="Calibri"/>
              <a:ea typeface="Calibri"/>
              <a:cs typeface="Calibri"/>
            </a:rPr>
            <a:t> (NS1 και NS2 ή π</a:t>
          </a:r>
          <a:r>
            <a:rPr lang="en-US" sz="2000" kern="1200" dirty="0" err="1">
              <a:latin typeface="Calibri"/>
              <a:ea typeface="Calibri"/>
              <a:cs typeface="Calibri"/>
            </a:rPr>
            <a:t>ρωτεΐνη</a:t>
          </a:r>
          <a:r>
            <a:rPr lang="en-US" sz="2000" kern="1200" dirty="0">
              <a:latin typeface="Calibri"/>
              <a:ea typeface="Calibri"/>
              <a:cs typeface="Calibri"/>
            </a:rPr>
            <a:t> </a:t>
          </a:r>
          <a:r>
            <a:rPr lang="en-US" sz="2000" kern="1200" dirty="0" err="1">
              <a:latin typeface="Calibri"/>
              <a:ea typeface="Calibri"/>
              <a:cs typeface="Calibri"/>
            </a:rPr>
            <a:t>εξ</a:t>
          </a:r>
          <a:r>
            <a:rPr lang="en-US" sz="2000" kern="1200" dirty="0">
              <a:latin typeface="Calibri"/>
              <a:ea typeface="Calibri"/>
              <a:cs typeface="Calibri"/>
            </a:rPr>
            <a:t>α</a:t>
          </a:r>
          <a:r>
            <a:rPr lang="en-US" sz="2000" kern="1200" dirty="0" err="1">
              <a:latin typeface="Calibri"/>
              <a:ea typeface="Calibri"/>
              <a:cs typeface="Calibri"/>
            </a:rPr>
            <a:t>γωγής</a:t>
          </a:r>
          <a:r>
            <a:rPr lang="en-US" sz="2000" kern="1200" dirty="0">
              <a:latin typeface="Calibri"/>
              <a:ea typeface="Calibri"/>
              <a:cs typeface="Calibri"/>
            </a:rPr>
            <a:t> π</a:t>
          </a:r>
          <a:r>
            <a:rPr lang="en-US" sz="2000" kern="1200" dirty="0" err="1">
              <a:latin typeface="Calibri"/>
              <a:ea typeface="Calibri"/>
              <a:cs typeface="Calibri"/>
            </a:rPr>
            <a:t>υρηνικής</a:t>
          </a:r>
          <a:r>
            <a:rPr lang="en-US" sz="2000" kern="1200" dirty="0">
              <a:latin typeface="Calibri"/>
              <a:ea typeface="Calibri"/>
              <a:cs typeface="Calibri"/>
            </a:rPr>
            <a:t> </a:t>
          </a:r>
          <a:r>
            <a:rPr lang="en-US" sz="2000" kern="1200" dirty="0" err="1">
              <a:latin typeface="Calibri"/>
              <a:ea typeface="Calibri"/>
              <a:cs typeface="Calibri"/>
            </a:rPr>
            <a:t>ενέργει</a:t>
          </a:r>
          <a:r>
            <a:rPr lang="en-US" sz="2000" kern="1200" dirty="0">
              <a:latin typeface="Calibri"/>
              <a:ea typeface="Calibri"/>
              <a:cs typeface="Calibri"/>
            </a:rPr>
            <a:t>ας (NEP)). </a:t>
          </a:r>
        </a:p>
      </dsp:txBody>
      <dsp:txXfrm>
        <a:off x="8816226" y="2221165"/>
        <a:ext cx="2670563" cy="16023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69138-2B7A-4DF1-A85E-B001FB69E3B6}">
      <dsp:nvSpPr>
        <dsp:cNvPr id="0" name=""/>
        <dsp:cNvSpPr/>
      </dsp:nvSpPr>
      <dsp:spPr>
        <a:xfrm>
          <a:off x="3307" y="290739"/>
          <a:ext cx="2624204" cy="15745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/>
            <a:t>πυρετός</a:t>
          </a:r>
        </a:p>
      </dsp:txBody>
      <dsp:txXfrm>
        <a:off x="3307" y="290739"/>
        <a:ext cx="2624204" cy="1574522"/>
      </dsp:txXfrm>
    </dsp:sp>
    <dsp:sp modelId="{FAA937E6-6403-4F3E-B3BB-BC354127EA92}">
      <dsp:nvSpPr>
        <dsp:cNvPr id="0" name=""/>
        <dsp:cNvSpPr/>
      </dsp:nvSpPr>
      <dsp:spPr>
        <a:xfrm>
          <a:off x="2889932" y="290739"/>
          <a:ext cx="2624204" cy="15745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/>
            <a:t>πόνος στον λαιμό</a:t>
          </a:r>
        </a:p>
      </dsp:txBody>
      <dsp:txXfrm>
        <a:off x="2889932" y="290739"/>
        <a:ext cx="2624204" cy="1574522"/>
      </dsp:txXfrm>
    </dsp:sp>
    <dsp:sp modelId="{AE46D1DA-E933-4ABB-AE43-5ED84566E762}">
      <dsp:nvSpPr>
        <dsp:cNvPr id="0" name=""/>
        <dsp:cNvSpPr/>
      </dsp:nvSpPr>
      <dsp:spPr>
        <a:xfrm>
          <a:off x="5776556" y="290739"/>
          <a:ext cx="2624204" cy="15745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/>
            <a:t>μυϊκοί πόνοι</a:t>
          </a:r>
        </a:p>
      </dsp:txBody>
      <dsp:txXfrm>
        <a:off x="5776556" y="290739"/>
        <a:ext cx="2624204" cy="1574522"/>
      </dsp:txXfrm>
    </dsp:sp>
    <dsp:sp modelId="{2624FECB-7171-4E09-82EB-8A551C192138}">
      <dsp:nvSpPr>
        <dsp:cNvPr id="0" name=""/>
        <dsp:cNvSpPr/>
      </dsp:nvSpPr>
      <dsp:spPr>
        <a:xfrm>
          <a:off x="8663181" y="290739"/>
          <a:ext cx="2624204" cy="15745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/>
            <a:t>έντονες κεφαλαλγίες</a:t>
          </a:r>
        </a:p>
      </dsp:txBody>
      <dsp:txXfrm>
        <a:off x="8663181" y="290739"/>
        <a:ext cx="2624204" cy="1574522"/>
      </dsp:txXfrm>
    </dsp:sp>
    <dsp:sp modelId="{47FD12B2-8E3B-4419-A2A3-E6D9DDA0FD3D}">
      <dsp:nvSpPr>
        <dsp:cNvPr id="0" name=""/>
        <dsp:cNvSpPr/>
      </dsp:nvSpPr>
      <dsp:spPr>
        <a:xfrm>
          <a:off x="1446620" y="2127682"/>
          <a:ext cx="2624204" cy="15745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/>
            <a:t>βήχας</a:t>
          </a:r>
        </a:p>
      </dsp:txBody>
      <dsp:txXfrm>
        <a:off x="1446620" y="2127682"/>
        <a:ext cx="2624204" cy="1574522"/>
      </dsp:txXfrm>
    </dsp:sp>
    <dsp:sp modelId="{22ABB904-A530-4FE8-950E-A8A3CEBC3610}">
      <dsp:nvSpPr>
        <dsp:cNvPr id="0" name=""/>
        <dsp:cNvSpPr/>
      </dsp:nvSpPr>
      <dsp:spPr>
        <a:xfrm>
          <a:off x="4333244" y="2127682"/>
          <a:ext cx="2624204" cy="15745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/>
            <a:t>αίσθημα αδυναμίας</a:t>
          </a:r>
        </a:p>
      </dsp:txBody>
      <dsp:txXfrm>
        <a:off x="4333244" y="2127682"/>
        <a:ext cx="2624204" cy="1574522"/>
      </dsp:txXfrm>
    </dsp:sp>
    <dsp:sp modelId="{097C2448-9215-48D1-9EA8-6B8F5D0449A5}">
      <dsp:nvSpPr>
        <dsp:cNvPr id="0" name=""/>
        <dsp:cNvSpPr/>
      </dsp:nvSpPr>
      <dsp:spPr>
        <a:xfrm>
          <a:off x="7219868" y="2127682"/>
          <a:ext cx="2624204" cy="15745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/>
            <a:t>γενική αδιαθεσία.</a:t>
          </a:r>
        </a:p>
      </dsp:txBody>
      <dsp:txXfrm>
        <a:off x="7219868" y="2127682"/>
        <a:ext cx="2624204" cy="1574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8002-315D-49B1-B10F-137139C4B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896" y="1122363"/>
            <a:ext cx="7276733" cy="3381398"/>
          </a:xfrm>
        </p:spPr>
        <p:txBody>
          <a:bodyPr anchor="b">
            <a:normAutofit/>
          </a:bodyPr>
          <a:lstStyle>
            <a:lvl1pPr algn="l">
              <a:defRPr sz="4800" cap="none"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535E0-4D9C-4DCA-8569-64503C5D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894" y="4612942"/>
            <a:ext cx="7276733" cy="1181683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3B68-70CF-4A98-948C-6EA4BD68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2EF9-7F83-4AD3-B3F6-B9D4618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B751B-3464-41CD-B728-A72BB1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06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731-248B-49C2-93DE-8A3260C9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D5C5-3D5A-4F3D-8A08-7053DAC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5372-3FC6-4227-B2DD-6CB24E6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B1B1-B637-4E46-B64C-F082B54C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67AD-4B78-41F6-B814-726D4BD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8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74D5E-67E6-4C23-B80A-0C66B533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76299"/>
            <a:ext cx="2628900" cy="5181601"/>
          </a:xfrm>
        </p:spPr>
        <p:txBody>
          <a:bodyPr vert="eaVert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EFF2A-08E8-447D-85C7-7D5A9C422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76299"/>
            <a:ext cx="7734300" cy="51816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030D-E580-4B0C-B5A8-2C8A094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DCAEB-1B6E-492E-918E-47179AF4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4A38-A745-436E-9E33-63B9F81C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9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D42-94A9-4345-AF38-7D562B50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458-A63B-4032-B4EC-732DAC18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55B5-7F2F-408B-800D-92CB34B9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412-EA6B-43CA-8B3A-F502587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E9EE-F895-4ECE-B4B2-586D65ED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4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193F-AFAD-4A9A-B0EF-530DFB19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876299"/>
            <a:ext cx="7876722" cy="37131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BBE4-9FC1-4F89-B120-1C49D816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46170"/>
            <a:ext cx="6781301" cy="10484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0A6B-E3FD-4920-8128-C263CA1D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B85-0649-47DB-AD69-458D8F60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5931-A293-42E9-BDF5-B2AE121D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262B-ECD6-47BB-A6F1-92A6033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8779-51E9-44D1-9F7B-28F3C6D3C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474" y="2080517"/>
            <a:ext cx="4970124" cy="39773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8BFB-5295-4C5E-9CB1-E276E9D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99" y="2080517"/>
            <a:ext cx="4970124" cy="3977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2BF-1819-4301-B699-EF5A2F4D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A2DF-39DE-49C3-A213-3E8423C7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5D3A8-238B-4A68-A9F9-672D2F06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5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D468-D010-4225-B024-DCEF543B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1955"/>
            <a:ext cx="10441236" cy="13983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60A0-FCAB-425A-9ECD-94CDE4F4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926" y="1983242"/>
            <a:ext cx="5007110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986B-07CB-4FB0-9419-2AAB318B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063" y="2813959"/>
            <a:ext cx="5007110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D784-7968-4E8B-B704-E42EE8F1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255" y="1983242"/>
            <a:ext cx="5031769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754F-08D1-4593-988F-95F0ED1A0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255" y="2813959"/>
            <a:ext cx="5031769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2E61-83B4-4C8F-BBFE-D9592034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C136-A664-4013-8073-B0C6BDE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9547-8EE7-461B-9E99-484B11E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2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E667-0EFA-4EE6-8E4D-2080530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59" y="895440"/>
            <a:ext cx="10138451" cy="1832349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E4825-BB8C-4567-B407-B4452409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38892-25DB-4A4E-9D43-6058C45C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3DDDA-48EF-4B42-9980-4762AF5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43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A7D9-6801-4DD0-8D7D-505212F4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A3EA-1519-4178-AC3A-231A5BAA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3DBE-6FD6-4D60-8336-7843B4BD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D9AE-CA1A-4751-9B33-0AC09CE6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6948"/>
            <a:ext cx="3046410" cy="1479551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9941-76E5-42B5-8464-C1A7010D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796" y="876300"/>
            <a:ext cx="5758235" cy="5181599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785D8-F112-415F-9AB4-5F2AC060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4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A0B3-4E9C-4FAC-B1D1-2673F7B5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70A-33F5-48A6-962A-47C0F15D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D606-A37D-4697-AA7A-EAE4F101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E0B5E-1030-4A34-AB09-05ACB45CE993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242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1D4C-0A93-40A6-9645-5EF7DE6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9314"/>
            <a:ext cx="3046409" cy="1487185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9455-852F-4604-87D4-801E8D5DB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4" y="876300"/>
            <a:ext cx="5943596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2061-B161-4973-9EE4-76D0B73F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3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E2E0-050A-4BC2-91DF-7A00811D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AB003-B443-4B96-9DD9-4284E7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9DBA-16C0-4FFB-B367-B96169B4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2BD78-1D6B-4742-9726-75646D91F4AC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62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8CBCD-166B-4F97-A6DF-DAA3BF2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60" y="876302"/>
            <a:ext cx="10427840" cy="1086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D6D9-636D-450B-839A-22AE0CE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758" y="2065984"/>
            <a:ext cx="10427841" cy="3903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CAEC-1EE5-4B71-9646-5C378EEB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2838" y="6356350"/>
            <a:ext cx="3361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26951E3-958F-4611-B170-D081BA0250F9}" type="datetimeFigureOut">
              <a:rPr lang="en-US" smtClean="0"/>
              <a:pPr/>
              <a:t>3/29/2024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0EF8-70B2-4AFC-8388-691A146A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874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7DC7-D05C-4038-B51A-F00B7B9C9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6356350"/>
            <a:ext cx="61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tx2"/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D4CCDA-06BF-4D2A-B44F-195AEC0B5B22}"/>
              </a:ext>
            </a:extLst>
          </p:cNvPr>
          <p:cNvCxnSpPr>
            <a:cxnSpLocks/>
          </p:cNvCxnSpPr>
          <p:nvPr/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7548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2" r:id="rId6"/>
    <p:sldLayoutId id="2147483788" r:id="rId7"/>
    <p:sldLayoutId id="2147483789" r:id="rId8"/>
    <p:sldLayoutId id="2147483790" r:id="rId9"/>
    <p:sldLayoutId id="2147483791" r:id="rId10"/>
    <p:sldLayoutId id="214748379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Tx/>
        <a:buNone/>
        <a:defRPr sz="18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50292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None/>
        <a:defRPr sz="1600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.ac.uk/research/news/researchers-redesign-future-mrna-therapeutics-to-prevent-potentially-harmful-immune-response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A3%CE%BF%CE%B2%CE%B1%CF%81%CE%AE_%CE%BC%CF%85%CE%B1%CF%83%CE%B8%CE%AD%CE%BD%CE%B5%CE%B9%CE%B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ATP-xtal-3D-balls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ubc.ca/communicatingscience2014w112/page/2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umenta360.blogspot.com/2020/05/la-cultura-resfriada-impacto-cultural.html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itfl.com/lung-abscess-case-001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maricopa.edu/scgb/chapter/coping-with-los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tcs.pressbooks.pub/nursingfundamentals/chapter/2-3-communicating-with-patients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doorway.blogspot.com/2018/07/aprns-and-21st-century-american.html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istsresource.org/economics/why-do-drug-companies-under-invest-long-term-cancer-research-research-analysis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it/scienza/medicina/2017/01/17/influenza-picco-prossima-settimana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F69F96FE-C3F5-4F02-8428-78ADCB975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dna&#10;&#10;Description automatically generated">
            <a:extLst>
              <a:ext uri="{FF2B5EF4-FFF2-40B4-BE49-F238E27FC236}">
                <a16:creationId xmlns:a16="http://schemas.microsoft.com/office/drawing/2014/main" id="{F706A327-13AC-82A6-5463-B2D469D337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3413" r="366" b="1"/>
          <a:stretch/>
        </p:blipFill>
        <p:spPr>
          <a:xfrm>
            <a:off x="24209" y="1"/>
            <a:ext cx="12191979" cy="68580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F80C6B76-4D7E-4FE2-84E4-C4734B2B49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3078542"/>
            <a:ext cx="12191999" cy="377945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47" y="3320143"/>
            <a:ext cx="10447724" cy="1856529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ΙΟΣ ΓΡΙΠΗΣ - ΟΡΘΟΜΟΙΞΟΪΟΙ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4614" y="5800354"/>
            <a:ext cx="3269316" cy="984453"/>
          </a:xfrm>
        </p:spPr>
        <p:txBody>
          <a:bodyPr anchor="ctr">
            <a:normAutofit fontScale="70000" lnSpcReduction="20000"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ΑΛΚΙΒΙΑΔΟΥΣ ΜΑΡΙΝΑ</a:t>
            </a:r>
            <a:endParaRPr lang="en-US"/>
          </a:p>
          <a:p>
            <a:pPr algn="ctr"/>
            <a:r>
              <a:rPr lang="en-US" dirty="0">
                <a:solidFill>
                  <a:srgbClr val="FFFFFF"/>
                </a:solidFill>
              </a:rPr>
              <a:t>ΓΕΩΡΓΙΟΥ ΕΛΕΝΑ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ΓΕΩΡΓΙΟΥ ΕΡΙΚΑ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4990" y="5503528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ogo of a university of patras&#10;&#10;Description automatically generated">
            <a:extLst>
              <a:ext uri="{FF2B5EF4-FFF2-40B4-BE49-F238E27FC236}">
                <a16:creationId xmlns:a16="http://schemas.microsoft.com/office/drawing/2014/main" id="{4E9BC212-2E51-B58E-B440-B7B932F69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5" y="4838"/>
            <a:ext cx="1737038" cy="1865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3005C-B27C-A67C-6C1E-5CD469C52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317" y="203060"/>
            <a:ext cx="10427840" cy="10860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ΑΝΑΠΑΡΑΓΩΓΗ 2/4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B17FE-F4F3-609B-B1EA-73B5E8E18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0805" y="1799889"/>
            <a:ext cx="7990828" cy="4965721"/>
          </a:xfr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457200" indent="-457200">
              <a:buAutoNum type="arabicPeriod"/>
            </a:pP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ροσδένοντ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σε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έν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κύττ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τις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λληλε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ιδράσεις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ξύ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ιμοσυγκολλητίνη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λικού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οξέος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στην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επ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ιφάνει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των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επ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ιθηλι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κών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κυττάρων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στον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νεύμον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και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στον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λα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ιμό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  <a:endParaRPr lang="en-US" sz="2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ενδοκυττάρωση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γίνετ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η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εισ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γωγή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ιού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όξινο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ενδόσωμ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α, η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ρωτεΐνη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συγχωνεύει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ιικό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φάκελο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β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ράνη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κυστιδίου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οτέλεσμ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ελευθέρωση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των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μορίων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RNA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vRNA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), β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οηθητικών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ρωτεϊνών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RNA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εξ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ρτώμενη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ολυμεράση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RNA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κυττ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ρό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πλα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</a:p>
          <a:p>
            <a:pPr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ρωτεΐνες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τα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vRNA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σχημ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τίζουν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έν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σύμ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λοκο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φέρετ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εντός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υρήν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κύττ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η RNA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εξ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ρτώμενη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ολυμεράση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ξεκινάει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φή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ληρωμ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τικό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θετικής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ολικότητ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ας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cRNA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AutoNum type="arabicPeriod"/>
            </a:pP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446745-320A-283F-8044-7DC65B8849A6}"/>
              </a:ext>
            </a:extLst>
          </p:cNvPr>
          <p:cNvSpPr txBox="1"/>
          <p:nvPr/>
        </p:nvSpPr>
        <p:spPr>
          <a:xfrm>
            <a:off x="3628570" y="1294190"/>
            <a:ext cx="867833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 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Αν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απαρα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γωγη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Ιού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ερνά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μέσω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κά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οιων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δίων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A diagram of a cell membrane&#10;&#10;Description automatically generated">
            <a:extLst>
              <a:ext uri="{FF2B5EF4-FFF2-40B4-BE49-F238E27FC236}">
                <a16:creationId xmlns:a16="http://schemas.microsoft.com/office/drawing/2014/main" id="{8BF3367B-7AA1-4C5E-4F4B-CF5B434E5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199398" y="42492"/>
            <a:ext cx="4063651" cy="682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8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93995-2875-6768-6E6E-74243191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72" y="387441"/>
            <a:ext cx="6796985" cy="15538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ΑΝΑΠΑΡΑΓΩΓΗ 3/4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762794"/>
            <a:ext cx="0" cy="3292672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3932D-6BFA-17A2-C919-75FAC7C5F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257" y="1830934"/>
            <a:ext cx="7279261" cy="4574301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 startAt="4"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To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cRNA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είτε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διεξάγετ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στο κυτταρόπλασμα ή παραμένει στον πυρήνα.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 startAt="4"/>
            </a:pP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ιικές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ρωτεΐνες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είτε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ελευθερώνοντ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μέσω του συστήματος Golgi στην επιφάνεια του κυττάρου είτε μεταφέρονται πίσω στον πυρήνα, όπου δένουν με το vRNA και δημιουργούν νέα ικανοποιητικά ιικά σωματίδια.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 startAt="4"/>
            </a:pP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vRNA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ιικές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ρωτεΐνες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φεύγουν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από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τον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υρήν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και μεταφέονται στη εξωτερική μεριά της μεμβράνης.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 startAt="4"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Τα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ώριμ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σωμάτίδια του ιού απομακρύνονται από το κύτταρο, με σχήμα μια σφαίρας από τη φωσφολιπιδική μεμβράνη του ξενιστή, η οποία στη συνέχεια αποκτά νευραμινιδάση και αιμοσυγκολιτίνη.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A05B84-962B-FFAA-4BC3-40F8BDB10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499323" y="2068997"/>
            <a:ext cx="2993571" cy="286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7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9E70C-542E-7B91-698F-A7CF4DA64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3" y="302773"/>
            <a:ext cx="6796984" cy="15183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ΑΝΑΠΑΡΑΓΩΓΗ 4/4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799995"/>
            <a:ext cx="0" cy="325547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A9624-A356-4618-9A96-214669107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257" y="1589817"/>
            <a:ext cx="6819642" cy="43799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 ιοί συνδέονται με το κύτταρο μέσω της αιματογλουτινίνης. 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 ώριμοι ιοί αποδεσμεύονται όταν η νευραμινιδάση διασπά το σιαλικό οξύ του κυττάρου ξενιστή. 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Μετά την απελευθέρωση του νέου ιού της γρίπης, το κύτταρο ξενιστής πεθαίνει.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close-up of a virus&#10;&#10;Description automatically generated">
            <a:extLst>
              <a:ext uri="{FF2B5EF4-FFF2-40B4-BE49-F238E27FC236}">
                <a16:creationId xmlns:a16="http://schemas.microsoft.com/office/drawing/2014/main" id="{A627AF85-8B02-5871-9097-639F3FDDE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7889" r="23715" b="-3"/>
          <a:stretch/>
        </p:blipFill>
        <p:spPr>
          <a:xfrm>
            <a:off x="8305060" y="802534"/>
            <a:ext cx="2973279" cy="5252932"/>
          </a:xfrm>
          <a:custGeom>
            <a:avLst/>
            <a:gdLst/>
            <a:ahLst/>
            <a:cxnLst/>
            <a:rect l="l" t="t" r="r" b="b"/>
            <a:pathLst>
              <a:path w="2973279" h="5252932">
                <a:moveTo>
                  <a:pt x="1486464" y="0"/>
                </a:moveTo>
                <a:lnTo>
                  <a:pt x="1486817" y="0"/>
                </a:lnTo>
                <a:cubicBezTo>
                  <a:pt x="2307778" y="0"/>
                  <a:pt x="2973279" y="667085"/>
                  <a:pt x="2973279" y="1489968"/>
                </a:cubicBezTo>
                <a:lnTo>
                  <a:pt x="2973279" y="5252932"/>
                </a:lnTo>
                <a:lnTo>
                  <a:pt x="0" y="5252932"/>
                </a:lnTo>
                <a:lnTo>
                  <a:pt x="0" y="1489968"/>
                </a:lnTo>
                <a:cubicBezTo>
                  <a:pt x="0" y="667085"/>
                  <a:pt x="665498" y="0"/>
                  <a:pt x="14864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956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D60F1-0C97-7F5F-09AE-B5FDF69AA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29" y="-84274"/>
            <a:ext cx="6796984" cy="15183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ΜΕΤΑΔΟΣΗ 1/3</a:t>
            </a: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799995"/>
            <a:ext cx="0" cy="325547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3AC95-9C5A-7458-F7EB-8533900D9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781" y="1710769"/>
            <a:ext cx="7109928" cy="5033132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ορθομύξοιος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ιός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γνωστός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ως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τύ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Α,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έν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ας από 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τρεις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κύριους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τύ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ιών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ροκ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λούν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νθρώ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ινη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πη. </a:t>
            </a:r>
          </a:p>
          <a:p>
            <a:pPr>
              <a:lnSpc>
                <a:spcPct val="110000"/>
              </a:lnSpc>
            </a:pP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τύ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υπ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εύθυνοι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τις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βα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ρές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επ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ιδημίες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στον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πα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γκόσμιο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ληθυσμό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 </a:t>
            </a:r>
          </a:p>
          <a:p>
            <a:pPr>
              <a:lnSpc>
                <a:spcPct val="110000"/>
              </a:lnSpc>
            </a:pP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Αυτός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ο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τύ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ιού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μπ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ορεί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να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ροκ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λέσει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βα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ρά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τώμ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ατα και επιπ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λοκές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και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επ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ίσης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υπ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εύθυνος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επ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οχική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πη 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ρουσιάζετ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κάθε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χρόνο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πη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οξεί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ιογενής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λοίμωξη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και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δοτική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ίωση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η οπ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δίδετ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κυρίως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μέσω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έρ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και επ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ηρεάζει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κυριότερ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αναπ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νευστικό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σύστημ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α.</a:t>
            </a:r>
          </a:p>
          <a:p>
            <a:pPr>
              <a:lnSpc>
                <a:spcPct val="110000"/>
              </a:lnSpc>
            </a:pPr>
            <a:endParaRPr lang="en-US" sz="2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person wearing a mask and a white shirt&#10;&#10;Description automatically generated">
            <a:extLst>
              <a:ext uri="{FF2B5EF4-FFF2-40B4-BE49-F238E27FC236}">
                <a16:creationId xmlns:a16="http://schemas.microsoft.com/office/drawing/2014/main" id="{D653D5DE-5D58-4540-FC5F-DC60FB7C1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4203" r="12286" b="-3"/>
          <a:stretch/>
        </p:blipFill>
        <p:spPr>
          <a:xfrm>
            <a:off x="8305060" y="802534"/>
            <a:ext cx="2973279" cy="5252932"/>
          </a:xfrm>
          <a:custGeom>
            <a:avLst/>
            <a:gdLst/>
            <a:ahLst/>
            <a:cxnLst/>
            <a:rect l="l" t="t" r="r" b="b"/>
            <a:pathLst>
              <a:path w="2973279" h="5252932">
                <a:moveTo>
                  <a:pt x="1486464" y="0"/>
                </a:moveTo>
                <a:lnTo>
                  <a:pt x="1486817" y="0"/>
                </a:lnTo>
                <a:cubicBezTo>
                  <a:pt x="2307778" y="0"/>
                  <a:pt x="2973279" y="667085"/>
                  <a:pt x="2973279" y="1489968"/>
                </a:cubicBezTo>
                <a:lnTo>
                  <a:pt x="2973279" y="5252932"/>
                </a:lnTo>
                <a:lnTo>
                  <a:pt x="0" y="5252932"/>
                </a:lnTo>
                <a:lnTo>
                  <a:pt x="0" y="1489968"/>
                </a:lnTo>
                <a:cubicBezTo>
                  <a:pt x="0" y="667085"/>
                  <a:pt x="665498" y="0"/>
                  <a:pt x="14864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2697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F4B5D-9F38-AA13-327C-A8EB3D0F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60" y="428067"/>
            <a:ext cx="10427840" cy="10860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ΜΕΤΑΔΟΣΗ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2/3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AE76C32-5A4F-17B3-8C2C-0730F8B74A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291016"/>
              </p:ext>
            </p:extLst>
          </p:nvPr>
        </p:nvGraphicFramePr>
        <p:xfrm>
          <a:off x="511092" y="2244389"/>
          <a:ext cx="11290693" cy="399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067F00D-24C4-9501-4381-89D759146807}"/>
              </a:ext>
            </a:extLst>
          </p:cNvPr>
          <p:cNvSpPr txBox="1"/>
          <p:nvPr/>
        </p:nvSpPr>
        <p:spPr>
          <a:xfrm>
            <a:off x="1043214" y="1602618"/>
            <a:ext cx="884464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aseline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Τα συνηθισμένα συμπτώματα της γρίπης: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28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483F20-EB48-86AF-3EB3-4C9068EB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33" y="268182"/>
            <a:ext cx="5262778" cy="8689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ΜΕΤΑΔΟΣΗ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3/3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BA5B1-946D-8FFE-1F7B-94BE8282A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833" y="1144816"/>
            <a:ext cx="5661920" cy="52030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ορθομύξοιος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ιός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δίδετ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κυρίως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μέσω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επα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φής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μολυσμένες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εκροές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από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σθενή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όπ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ως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σάλιο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ή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τις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εκρήξεις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από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μύτη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στόμ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α.</a:t>
            </a:r>
          </a:p>
          <a:p>
            <a:pPr>
              <a:lnSpc>
                <a:spcPct val="11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ορεί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επ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ίσης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να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δοθεί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μέσω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μολυσμένων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ντικειμένων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ή επ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ιφ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νειών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μετάδοση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συνήθως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ροκύ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τει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τά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διάρκει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επα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φής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άτομ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ήδη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μολυσμέν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ή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μέσω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επα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φής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μολυσμένες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επ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ιφάνειες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</p:txBody>
      </p:sp>
      <p:pic>
        <p:nvPicPr>
          <p:cNvPr id="4" name="Picture 3" descr="A nurse giving a pill to an old person&#10;&#10;Description automatically generated">
            <a:extLst>
              <a:ext uri="{FF2B5EF4-FFF2-40B4-BE49-F238E27FC236}">
                <a16:creationId xmlns:a16="http://schemas.microsoft.com/office/drawing/2014/main" id="{0C9C72E6-FABE-2B97-8692-95CBDF6E1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705" y="1910385"/>
            <a:ext cx="4392385" cy="292293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54990" y="6283931"/>
            <a:ext cx="10325100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776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1581E-1E92-224E-ABB3-1A8AF1529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14" y="230202"/>
            <a:ext cx="7068789" cy="15600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Ιόσεις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αναπ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νευστικού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1/1</a:t>
            </a:r>
          </a:p>
        </p:txBody>
      </p:sp>
      <p:pic>
        <p:nvPicPr>
          <p:cNvPr id="4" name="Picture 3" descr="A chest x-ray of a person&#10;&#10;Description automatically generated">
            <a:extLst>
              <a:ext uri="{FF2B5EF4-FFF2-40B4-BE49-F238E27FC236}">
                <a16:creationId xmlns:a16="http://schemas.microsoft.com/office/drawing/2014/main" id="{D896F197-DDD1-BFB2-4BE1-AC9D21BFF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2480" r="6723" b="-3"/>
          <a:stretch/>
        </p:blipFill>
        <p:spPr>
          <a:xfrm>
            <a:off x="1" y="-16591"/>
            <a:ext cx="4610100" cy="687459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119CF-BD53-940A-E028-17A5F0A53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65" y="1785927"/>
            <a:ext cx="6742215" cy="476485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Πρόκειτ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κοινό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κρυολόγημ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οφείλετ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συνήθως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σε</a:t>
            </a:r>
          </a:p>
          <a:p>
            <a:pPr marL="388620" lvl="1" indent="-342900">
              <a:lnSpc>
                <a:spcPct val="110000"/>
              </a:lnSpc>
              <a:buAutoNum type="arabicPeriod"/>
            </a:pP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ιούς</a:t>
            </a:r>
            <a:r>
              <a:rPr lang="en-US" sz="20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</a:t>
            </a:r>
            <a:r>
              <a:rPr lang="en-US" sz="20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ρινικού</a:t>
            </a:r>
            <a:r>
              <a:rPr lang="en-US" sz="20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συστήμ</a:t>
            </a:r>
            <a:r>
              <a:rPr lang="en-US" sz="20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τος</a:t>
            </a:r>
          </a:p>
          <a:p>
            <a:pPr marL="388620" lvl="1" indent="-342900">
              <a:lnSpc>
                <a:spcPct val="110000"/>
              </a:lnSpc>
              <a:buAutoNum type="arabicPeriod"/>
            </a:pPr>
            <a:r>
              <a:rPr lang="en-US" sz="20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corona-</a:t>
            </a: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ιούς</a:t>
            </a:r>
          </a:p>
          <a:p>
            <a:pPr marL="388620" lvl="1" indent="-342900">
              <a:lnSpc>
                <a:spcPct val="110000"/>
              </a:lnSpc>
              <a:buAutoNum type="arabicPeriod"/>
            </a:pP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</a:t>
            </a:r>
            <a:r>
              <a:rPr lang="en-US" sz="20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αναπ</a:t>
            </a: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νευστικό</a:t>
            </a:r>
            <a:r>
              <a:rPr lang="en-US" sz="20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συγκυτι</a:t>
            </a:r>
            <a:r>
              <a:rPr lang="en-US" sz="20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κό</a:t>
            </a:r>
            <a:r>
              <a:rPr lang="en-US" sz="20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ιό</a:t>
            </a:r>
            <a:r>
              <a:rPr lang="en-US" sz="20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</a:t>
            </a: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άλλους</a:t>
            </a:r>
            <a:r>
              <a:rPr lang="en-US" sz="20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πα</a:t>
            </a: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ρόμοιους</a:t>
            </a:r>
            <a:r>
              <a:rPr lang="en-US" sz="20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πα</a:t>
            </a:r>
            <a:r>
              <a:rPr lang="en-US" sz="20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θογόνους</a:t>
            </a:r>
            <a:endParaRPr lang="en-US" sz="2000" i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Σε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υτές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τις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ερι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τώσεις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,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δίδουμε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τον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ιό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όσο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έχουμε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δέκ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ατα,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φτάρνισμ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α, β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ήχ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α,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ερί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2-3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ημέρες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τά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την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διάρκει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υτή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ρέ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να κα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λύ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τουμε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μύτη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στόμ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ότ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αν πτα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ρνιζόμ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στε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ή β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ήχουμε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να πρα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γμ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ιούμε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υγιεινή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χεριών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Ότ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αν ο 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υρετός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η κατα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ρροή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εξ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αφα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νιστούν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δεν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είμ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στε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πια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δοτικοί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3138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88CB-219B-34F2-C048-84FE71EEF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094" y="162683"/>
            <a:ext cx="7633840" cy="55938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Ιόσεις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αναπ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νευστικού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2/2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43690-4B22-3751-FD74-F071DDF75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189" y="2111517"/>
            <a:ext cx="7839460" cy="45366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Ξεκινά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μί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ημέρ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 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ριν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την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έν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ρξη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των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συμ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τωμάτων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δι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ρκεί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συνολικά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5-6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ημέρες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Τα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συμ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τώμ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ατα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της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γρί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ης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εμφ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νίζοντ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1-2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ημέρες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φού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εκτεθούμε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στον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ιό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ομένως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αν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έρθουμε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σε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επα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φή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άτομο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β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ήχει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θα 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ρέ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ει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να παρα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μείνουμε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ροσεκτικοί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1-2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ημέρες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ειδικά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αν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φροντίζουμε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μικρά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πα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ιδιά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ή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ενήλικες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υγειονομικά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ρο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β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λήμ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ατα.</a:t>
            </a:r>
            <a:endParaRPr lang="en-US" sz="2400" dirty="0" err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D8B1E-5043-F488-4EEA-137623BCC781}"/>
              </a:ext>
            </a:extLst>
          </p:cNvPr>
          <p:cNvSpPr txBox="1"/>
          <p:nvPr/>
        </p:nvSpPr>
        <p:spPr>
          <a:xfrm>
            <a:off x="4463854" y="1189683"/>
            <a:ext cx="73539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 περίοδος μεταδοτικότητας έχει διαφορετική διάρκεια :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9" name="Picture 8" descr="A drawing of a person&amp;#39;s head with a brain and water coming out of it&#10;&#10;Description automatically generated">
            <a:extLst>
              <a:ext uri="{FF2B5EF4-FFF2-40B4-BE49-F238E27FC236}">
                <a16:creationId xmlns:a16="http://schemas.microsoft.com/office/drawing/2014/main" id="{A285E678-62E7-22CD-BE32-FCF762023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5810" y="65189"/>
            <a:ext cx="3783047" cy="67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66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10CAE9-EC6B-CA76-9F00-ECDB959D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3741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l-GR" sz="5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Διάγνωση: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AAF6FFF-58C0-43F5-6434-DA40AC4E9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43" y="1714038"/>
            <a:ext cx="5841888" cy="46252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 την εξέλιξη της Μοριακής Βιολογίας υπάρχουν αρκετοί τρόποι διάγνωσης των ιών της Γρίπης, οι οποίοι δεν είναι ούτε χρονοβόροι αλλά ούτε και ακριβοί.</a:t>
            </a:r>
          </a:p>
          <a:p>
            <a:r>
              <a:rPr lang="el-GR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Όσοι έχουν προσβληθεί από Ιό Γρίπης μπορούν να παρουσιάσουν </a:t>
            </a:r>
            <a:r>
              <a:rPr lang="el-GR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λευκοπενία</a:t>
            </a:r>
            <a:r>
              <a:rPr lang="el-GR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στις εξετάσεις αίματος του είτε </a:t>
            </a:r>
            <a:r>
              <a:rPr lang="el-GR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πρωτεΪνουρία</a:t>
            </a:r>
            <a:r>
              <a:rPr lang="el-GR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στην καλλιέργεια ούρων τους. Συνεπώς ένας τρόπος που η διάγνωση  μπορεί να πραγματοποιηθεί είναι τόσο οι εξετάσεις αίματος όσο και η καλλιέργεια ούρων.</a:t>
            </a:r>
          </a:p>
          <a:p>
            <a:pPr marL="0" indent="0">
              <a:buNone/>
            </a:pPr>
            <a:endParaRPr lang="el-GR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Εικόνα 3" descr="Αποτελέσματα εικόνων για ιοσ γριπης">
            <a:extLst>
              <a:ext uri="{FF2B5EF4-FFF2-40B4-BE49-F238E27FC236}">
                <a16:creationId xmlns:a16="http://schemas.microsoft.com/office/drawing/2014/main" id="{1323287F-A17C-71E5-30A2-AEEAF1CA4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13" r="29336" b="-1"/>
          <a:stretch/>
        </p:blipFill>
        <p:spPr>
          <a:xfrm>
            <a:off x="6342643" y="10"/>
            <a:ext cx="584783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5582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1C53E6-99CB-4E1D-7F68-B44333D99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27" y="224516"/>
            <a:ext cx="5847778" cy="1956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l-GR" sz="5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Διάγνωση 2/2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6379696-B910-74DD-1E14-D41E0B7F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27" y="2032458"/>
            <a:ext cx="6014117" cy="419472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l-GR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Σε περίπτωση υποψίας για προσβολή από κάποιου είδους Ιού της Γρίπης ένας γρήγορος τρόπος διάγνωσης αποτελούν τα τεστ ανίχνευσης του Ιού της Γρίπης τα οποία χρησιμοποιούν δείγμα από τον Φάρυγγα ή την Ρινική κοιλότητα του ασθενή δίνοντας αποτέλεσμα άμεσα ( εντός 15 λεπτών).</a:t>
            </a:r>
          </a:p>
          <a:p>
            <a:r>
              <a:rPr lang="el-GR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Ωστόσο μια πιο αξιόπιστη αλλά και εξειδικευμένη μέθοδος διάγνωσης αποτελεί ο Μοριακός έλεγχος PCR </a:t>
            </a:r>
          </a:p>
          <a:p>
            <a:endParaRPr lang="el-GR" sz="2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Εικόνα 3" descr="Αποτελέσματα εικόνων για διαγνωση">
            <a:extLst>
              <a:ext uri="{FF2B5EF4-FFF2-40B4-BE49-F238E27FC236}">
                <a16:creationId xmlns:a16="http://schemas.microsoft.com/office/drawing/2014/main" id="{71BC4F1F-5090-C949-3FB3-80D0FABDE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7" r="27703"/>
          <a:stretch/>
        </p:blipFill>
        <p:spPr>
          <a:xfrm>
            <a:off x="6477113" y="10"/>
            <a:ext cx="571336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256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FDC7A3-3881-29A3-60C0-ACA092C0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175425" cy="1956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l-GR" sz="5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Ορισμός</a:t>
            </a:r>
            <a:r>
              <a:rPr lang="el-GR" sz="5400" dirty="0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7AD5ED-746B-4DA8-48D8-10C41CCC0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10" y="1909193"/>
            <a:ext cx="5823618" cy="36568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</a:pP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 γρίπη αποτελεί μια Ιογενής Λοίμωξη που αίτιο της αποτελεί ο Ιός της Γρίπης (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Influenza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  <a:endParaRPr lang="en-US" sz="2400" dirty="0">
              <a:solidFill>
                <a:srgbClr val="CCC9C2"/>
              </a:solidFill>
              <a:latin typeface="Georgia Pro Light"/>
              <a:ea typeface="Calibri"/>
              <a:cs typeface="Calibri"/>
            </a:endParaRPr>
          </a:p>
          <a:p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 συγκεκριμένος ιός  χωρίζεται σε 4 στελέχη από τα οποία τα 2 προσβάλλουν τον άνθρωπο, ο Ιός Γρίπης Α και ο Ιός Γρίπης Β , οι οποίες προκαλούν και αρκετές πανδημίες.</a:t>
            </a:r>
            <a:endParaRPr lang="en-US" sz="2400"/>
          </a:p>
        </p:txBody>
      </p:sp>
      <p:pic>
        <p:nvPicPr>
          <p:cNvPr id="4" name="Εικόνα 3" descr="Αποτελέσματα εικόνων για νοσηλευτικη">
            <a:extLst>
              <a:ext uri="{FF2B5EF4-FFF2-40B4-BE49-F238E27FC236}">
                <a16:creationId xmlns:a16="http://schemas.microsoft.com/office/drawing/2014/main" id="{DC3816C1-6B0F-5FAF-D924-54E4EA6DE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4" r="7180" b="1"/>
          <a:stretch/>
        </p:blipFill>
        <p:spPr>
          <a:xfrm>
            <a:off x="6376260" y="10"/>
            <a:ext cx="581421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9838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AACE0E-B93A-3BE9-AF03-356FC384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l-GR" sz="5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Μέθοδος Διάγνωσης PCR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4DC2E9E-CD81-96EC-0CCC-8F7869611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 μοριακός έλεγχος PCR ή αλλιώς &lt;Αλυσιδωτή Αντίδραση της Πολυμεράσης &gt;  έχει ευαισθησία και ειδικότητα που αγγίζει το 100%!</a:t>
            </a:r>
          </a:p>
          <a:p>
            <a:r>
              <a:rPr lang="el-GR" sz="2200" i="1" u="sng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Τι είναι το PCR test?</a:t>
            </a:r>
          </a:p>
          <a:p>
            <a:r>
              <a:rPr lang="el-GR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Αποτελεί μια μέθοδο η οποία που λαμβάνει βιολογικό υλικό έτσι ώστε να  ανιχνεύσει συγκεκριμένα τμήματα του γενετικού υλικού. Αυτό επιτυγχάνεται με ένα ένζυμο την TAQ Πολυμεράση και ειδικούς εκκινητές της αντίδρασης</a:t>
            </a:r>
          </a:p>
          <a:p>
            <a:endParaRPr lang="el-GR" sz="2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Εικόνα 5" descr="Αποτελέσματα εικόνων για pcr test">
            <a:extLst>
              <a:ext uri="{FF2B5EF4-FFF2-40B4-BE49-F238E27FC236}">
                <a16:creationId xmlns:a16="http://schemas.microsoft.com/office/drawing/2014/main" id="{D82105B9-3BD8-A4E7-8B5D-B93A0F16E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02" r="23388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66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001FDA-44BB-23A7-1E8F-DA83D4DF1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 fontScale="90000"/>
          </a:bodyPr>
          <a:lstStyle/>
          <a:p>
            <a:r>
              <a:rPr lang="el-GR" sz="5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Παθολογία της Νόσου</a:t>
            </a:r>
          </a:p>
        </p:txBody>
      </p:sp>
      <p:pic>
        <p:nvPicPr>
          <p:cNvPr id="4" name="Εικόνα 3" descr="Αποτελέσματα εικόνων για ιος γριπης">
            <a:extLst>
              <a:ext uri="{FF2B5EF4-FFF2-40B4-BE49-F238E27FC236}">
                <a16:creationId xmlns:a16="http://schemas.microsoft.com/office/drawing/2014/main" id="{B5A2DCC9-65CC-5A0B-5751-4441B4659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1362012"/>
            <a:ext cx="5458968" cy="4133975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971660-FFE4-E704-D3D0-3ED699254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414" y="2253648"/>
            <a:ext cx="5774411" cy="41676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z="1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 Ιός της γρίπης αφορά κυρίως το αναπνευστικό σύστημα του ασθενή.</a:t>
            </a:r>
          </a:p>
          <a:p>
            <a:r>
              <a:rPr lang="el-GR" sz="1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 διάφοροι τύποι ιών της γρίπης εισβάλλουν μέσω του αναπνευστικού συστήματος και προκαλούν διάφορα συμπτώματα όπως πυρετό πονόλαιμο, κρυολόγημα ,κόπωση ή και βήχα.</a:t>
            </a:r>
          </a:p>
          <a:p>
            <a:r>
              <a:rPr lang="el-GR" sz="1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Αρκετές φορές με την εισβολή του ιού στον οργανισμό πέρα των ήπιων συμπτωμάτων πιθανών να προκληθούν σοβαρότερες επιπλοκές όπως πνευμονία!</a:t>
            </a:r>
          </a:p>
        </p:txBody>
      </p:sp>
    </p:spTree>
    <p:extLst>
      <p:ext uri="{BB962C8B-B14F-4D97-AF65-F5344CB8AC3E}">
        <p14:creationId xmlns:p14="http://schemas.microsoft.com/office/powerpoint/2010/main" val="1358446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4DAC4-0253-F4D3-6A79-E19C3DAB0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15" y="895440"/>
            <a:ext cx="5311085" cy="80405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ΘΕΡΑΠΕΙΑ 1/3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3426138"/>
            <a:ext cx="0" cy="2629328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CF8DC-EB38-AA90-8D4D-3D3138AB8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915" y="2305660"/>
            <a:ext cx="5920685" cy="394617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α τον μεγαλύτερο μέρος της γρίπης , συνιστάται στους ασθενείς να παραμείνουν κλινήρεις και να αποφεύγονται οι κλειστοί χώροι σε περιόδους έξαρσης.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Επ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ίσης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η παρα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μονή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στο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σπ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ίτι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ελ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αχιστοποιεί τον κίνδυνο μόλυνσης σε άλλους. </a:t>
            </a:r>
          </a:p>
          <a:p>
            <a:pPr>
              <a:lnSpc>
                <a:spcPct val="110000"/>
              </a:lnSpc>
            </a:pP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Σε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ερί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πτωση επιδείνωσης της κατάστασης, είναι καλό οι ασθενείς να αναζητούν ιατρική συμβουλή.</a:t>
            </a:r>
          </a:p>
        </p:txBody>
      </p:sp>
      <p:pic>
        <p:nvPicPr>
          <p:cNvPr id="4" name="Picture 3" descr="Medical gown pocket with medical instruments">
            <a:extLst>
              <a:ext uri="{FF2B5EF4-FFF2-40B4-BE49-F238E27FC236}">
                <a16:creationId xmlns:a16="http://schemas.microsoft.com/office/drawing/2014/main" id="{59DD00D1-14F8-6CD9-B39C-13FF85FDA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17" r="-3" b="-3"/>
          <a:stretch/>
        </p:blipFill>
        <p:spPr>
          <a:xfrm>
            <a:off x="6898590" y="854115"/>
            <a:ext cx="4379010" cy="5197947"/>
          </a:xfrm>
          <a:custGeom>
            <a:avLst/>
            <a:gdLst/>
            <a:ahLst/>
            <a:cxnLst/>
            <a:rect l="l" t="t" r="r" b="b"/>
            <a:pathLst>
              <a:path w="4379010" h="5197947">
                <a:moveTo>
                  <a:pt x="2189246" y="0"/>
                </a:moveTo>
                <a:lnTo>
                  <a:pt x="2189765" y="0"/>
                </a:lnTo>
                <a:cubicBezTo>
                  <a:pt x="3398870" y="0"/>
                  <a:pt x="4379010" y="980166"/>
                  <a:pt x="4379010" y="2189248"/>
                </a:cubicBezTo>
                <a:lnTo>
                  <a:pt x="4379010" y="5197947"/>
                </a:lnTo>
                <a:lnTo>
                  <a:pt x="0" y="5197947"/>
                </a:lnTo>
                <a:lnTo>
                  <a:pt x="0" y="2457757"/>
                </a:lnTo>
                <a:lnTo>
                  <a:pt x="0" y="2189248"/>
                </a:lnTo>
                <a:cubicBezTo>
                  <a:pt x="0" y="980166"/>
                  <a:pt x="980137" y="0"/>
                  <a:pt x="21892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5732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2A076-D1CA-4B4C-A3CA-1861671DA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238" y="363250"/>
            <a:ext cx="6125361" cy="1027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ΘΕΡΑΠΕΙΑ 2/3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A person walking in a room with a group of beds&#10;&#10;Description automatically generated">
            <a:extLst>
              <a:ext uri="{FF2B5EF4-FFF2-40B4-BE49-F238E27FC236}">
                <a16:creationId xmlns:a16="http://schemas.microsoft.com/office/drawing/2014/main" id="{DDA48A70-5F8B-1C89-7BA6-616BE8F13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09" r="29909"/>
          <a:stretch/>
        </p:blipFill>
        <p:spPr>
          <a:xfrm>
            <a:off x="1" y="-16591"/>
            <a:ext cx="4610100" cy="687459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EFF69-75FB-B649-3DD1-BCD8FBE31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240" y="1338403"/>
            <a:ext cx="6851071" cy="52486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10000"/>
              </a:lnSpc>
            </a:pP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Σωστά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,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είν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αι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εξίσου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σημ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ντικό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γι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τους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σθενείς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να 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ίνουν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άφθον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υγρά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γι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ενυδάτωση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(π.χ.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νερό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φεψήμ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ατα,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φυσικούς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χυμούς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)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γι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 να 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ντιμετω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ίσουν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τα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συμ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τώμ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τά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τους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. </a:t>
            </a:r>
            <a:endParaRPr lang="en-US" sz="2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10000"/>
              </a:lnSpc>
            </a:pP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Προτιμάτε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θρε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τικές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και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εύ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πεπ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τες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τροφές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όπ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ως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:</a:t>
            </a:r>
            <a:endParaRPr lang="en-US" sz="2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731520" lvl="1" indent="-457200">
              <a:lnSpc>
                <a:spcPct val="110000"/>
              </a:lnSpc>
              <a:buAutoNum type="romanLcPeriod"/>
            </a:pP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σού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ες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 </a:t>
            </a:r>
            <a:endParaRPr lang="en-US" sz="2200" i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731520" lvl="1" indent="-457200">
              <a:lnSpc>
                <a:spcPct val="110000"/>
              </a:lnSpc>
              <a:buAutoNum type="romanLcPeriod"/>
            </a:pP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μέλι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 </a:t>
            </a:r>
            <a:endParaRPr lang="en-US" sz="2200" i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731520" lvl="1" indent="-457200">
              <a:lnSpc>
                <a:spcPct val="110000"/>
              </a:lnSpc>
              <a:buAutoNum type="romanLcPeriod"/>
            </a:pP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υδ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τάνθρ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κες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 </a:t>
            </a:r>
            <a:endParaRPr lang="en-US" sz="2200" i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731520" lvl="1" indent="-457200">
              <a:lnSpc>
                <a:spcPct val="110000"/>
              </a:lnSpc>
              <a:buAutoNum type="romanLcPeriod"/>
            </a:pP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Και η απ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οφυγή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όσο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το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λκοόλ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 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τόσο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και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το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κά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νισμ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α.</a:t>
            </a:r>
            <a:endParaRPr lang="en-US" sz="2200" i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10000"/>
              </a:lnSpc>
            </a:pP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Κα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λό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είν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αι να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ενισχύουμε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τον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οργ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νισμό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μας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με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φυτικά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 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συμ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ληρώμ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ατα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δι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τροφής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ου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εριέχουν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β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ιτ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μίνη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C, β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ιτ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μίνη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D3, 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ρό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ολη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 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ρο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β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ιοτικά</a:t>
            </a:r>
            <a:r>
              <a:rPr lang="en-US" sz="2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κ.α .</a:t>
            </a:r>
            <a:endParaRPr lang="en-US" sz="2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097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55F6A4-EEB7-FF85-CEB3-462B82226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833" y="243991"/>
            <a:ext cx="5988492" cy="9173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ΘΕΡΑΠΕΙΑ 3/3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9096A-712D-F8D0-29F9-99EFA4B4D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47" y="1108530"/>
            <a:ext cx="6835158" cy="465881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Σε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ορισμένες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ερι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τώσεις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ο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τρός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ενδέχετ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να 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ροτείνει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ντιικά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ή 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ντιική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γωγή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  <a:endParaRPr lang="en-US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Τα 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ντιικά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φάρμ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ακα 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λαμβ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άνοντ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άμεσ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μετά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την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έν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ρξη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σθένει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ας απ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οτελούν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σφ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λή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απ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οτελεσμ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τικά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μέτρ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θερ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ας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γρί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πη.</a:t>
            </a:r>
          </a:p>
          <a:p>
            <a:pPr>
              <a:lnSpc>
                <a:spcPct val="110000"/>
              </a:lnSpc>
            </a:pP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Συνήθως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συνιστώντ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κα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τά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νόν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νοσηλευόμενους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σθενείς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σο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βα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ρά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συμ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τώμ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ατα ή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συμ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τώμ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ατα 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επ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ιδεινώνοντ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κά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τις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ευ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πα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θείς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ομάδες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Κα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τά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κα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ιρούς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οι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σθενείς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μπ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ορεί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να 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ντιμετο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π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ίσουν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βα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κτηρι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κές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επιπ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λοκές</a:t>
            </a:r>
            <a:endParaRPr lang="en-US" err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μετά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τη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λοίμωξη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από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τον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ιό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της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γρί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π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ης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και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χρήζουν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θερ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απ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εί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ας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με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ντι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β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ιοτικά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Εντέλει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ο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π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ιό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απ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οτελεσμ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τικό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 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μέτρο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π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ρόληψης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γι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τη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γρί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πη παρα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μένει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ο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εμ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β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ολι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σμός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.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group of people wearing masks and standing in a room&#10;&#10;Description automatically generated">
            <a:extLst>
              <a:ext uri="{FF2B5EF4-FFF2-40B4-BE49-F238E27FC236}">
                <a16:creationId xmlns:a16="http://schemas.microsoft.com/office/drawing/2014/main" id="{D95E3D73-E168-9C29-4FB4-638447C26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086" y="1823616"/>
            <a:ext cx="4392385" cy="321742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54990" y="6283931"/>
            <a:ext cx="10325100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819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335D46-A391-3C12-9BF7-14D96995F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667" y="109250"/>
            <a:ext cx="6451932" cy="1015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ΠΡΟΛΗΨΗ 1/2</a:t>
            </a:r>
          </a:p>
        </p:txBody>
      </p:sp>
      <p:pic>
        <p:nvPicPr>
          <p:cNvPr id="4" name="Picture 3" descr="Person Washing His Hand · Free Stock Photo">
            <a:extLst>
              <a:ext uri="{FF2B5EF4-FFF2-40B4-BE49-F238E27FC236}">
                <a16:creationId xmlns:a16="http://schemas.microsoft.com/office/drawing/2014/main" id="{55020708-1EEB-9B16-DD10-C546C3656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14" r="35825" b="2"/>
          <a:stretch/>
        </p:blipFill>
        <p:spPr>
          <a:xfrm>
            <a:off x="1" y="-16591"/>
            <a:ext cx="4610100" cy="687459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E4431-2BE9-9C23-6059-DECAE51B4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2908" y="1302118"/>
            <a:ext cx="7056691" cy="521237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  <a:buAutoNum type="arabicPeriod"/>
            </a:pP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Απ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οφεύγουμε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χώρους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με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π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ολυκοσμί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 και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συνωστισμό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.</a:t>
            </a:r>
          </a:p>
          <a:p>
            <a:pPr>
              <a:lnSpc>
                <a:spcPct val="110000"/>
              </a:lnSpc>
              <a:buAutoNum type="arabicPeriod"/>
            </a:pP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Φροντίζουμε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να 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ερίζουμε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συχνά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το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σπ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ίτι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και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το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χώρο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εργ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σί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ας 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γι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 να ανα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νεώνετ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αι ο α</a:t>
            </a:r>
            <a:r>
              <a:rPr lang="en-US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έρ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ας.</a:t>
            </a:r>
          </a:p>
          <a:p>
            <a:pPr>
              <a:lnSpc>
                <a:spcPct val="110000"/>
              </a:lnSpc>
              <a:buAutoNum type="arabicPeriod"/>
            </a:pP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Στο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μέτρο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του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δυν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τού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απ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οφεύγουμε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να 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γγίζουμε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ντικείμεν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 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ου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ιθ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νότ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ατα απ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οτελούν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φορείς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μικρο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β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ίων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εξ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ιτί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ας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κοινής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χρήσης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με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άσχοντες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όπ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ως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γι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 πα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ράδειγμ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χειρολ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αβ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ές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σε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μέσ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 μα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ζικής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μετ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φοράς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τηλεφωνικές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συσκευές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κ.α.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οφεύγουμε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την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επα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φή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των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χεριών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με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το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ρόσω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πο. Ο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ιός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της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γρί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ης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μπ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ορεί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εύκολ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 να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μετ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δοθεί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από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την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επα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φή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των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χεριών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μας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με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τα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μάτι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α,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τη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μύτη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ή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το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στόμ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 μας.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Πλένουμε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σχολ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στικά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τα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χέρι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 μας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με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ζεστό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νερό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και σαπ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ούνι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Εν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λλ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κτικά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τα απ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ολυμ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ίνουμε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με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τζελ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ή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υγρά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μα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ντηλάκι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 αν β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ρισκόμ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στε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σε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εξωτερικό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χώρο</a:t>
            </a:r>
            <a:r>
              <a:rPr lang="en-US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.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  <a:buAutoNum type="arabicPeriod"/>
            </a:pP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80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D994A-4FE1-F7F1-4A63-3B94A0F44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437" y="271538"/>
            <a:ext cx="6799829" cy="15117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ΠΡΟΛΗΨΗ 2/2</a:t>
            </a:r>
          </a:p>
        </p:txBody>
      </p:sp>
      <p:pic>
        <p:nvPicPr>
          <p:cNvPr id="4" name="Picture 3" descr="A nurse standing next to an old person&#10;&#10;Description automatically generated">
            <a:extLst>
              <a:ext uri="{FF2B5EF4-FFF2-40B4-BE49-F238E27FC236}">
                <a16:creationId xmlns:a16="http://schemas.microsoft.com/office/drawing/2014/main" id="{9BA06D79-652E-5647-0543-1C4E21F22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50359" r="11859"/>
          <a:stretch/>
        </p:blipFill>
        <p:spPr>
          <a:xfrm>
            <a:off x="420310" y="681582"/>
            <a:ext cx="3203088" cy="5252932"/>
          </a:xfrm>
          <a:custGeom>
            <a:avLst/>
            <a:gdLst/>
            <a:ahLst/>
            <a:cxnLst/>
            <a:rect l="l" t="t" r="r" b="b"/>
            <a:pathLst>
              <a:path w="2973279" h="5252932">
                <a:moveTo>
                  <a:pt x="1486464" y="0"/>
                </a:moveTo>
                <a:lnTo>
                  <a:pt x="1486817" y="0"/>
                </a:lnTo>
                <a:cubicBezTo>
                  <a:pt x="2307778" y="0"/>
                  <a:pt x="2973279" y="667085"/>
                  <a:pt x="2973279" y="1489968"/>
                </a:cubicBezTo>
                <a:lnTo>
                  <a:pt x="2973279" y="5252932"/>
                </a:lnTo>
                <a:lnTo>
                  <a:pt x="0" y="5252932"/>
                </a:lnTo>
                <a:lnTo>
                  <a:pt x="0" y="1489968"/>
                </a:lnTo>
                <a:cubicBezTo>
                  <a:pt x="0" y="667085"/>
                  <a:pt x="665498" y="0"/>
                  <a:pt x="1486464" y="0"/>
                </a:cubicBez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375961-B15F-47AE-9A79-5883D42CF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10100" y="2799995"/>
            <a:ext cx="0" cy="325547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63F2B-7FD9-626F-777B-DFD7BCD98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3708" y="1508052"/>
            <a:ext cx="7856876" cy="4901985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 startAt="6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Τονώνουμε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το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νοσο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ποιητικό μας σύστημα με διατροφή πλούσια σε βιταμίνες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 startAt="6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Εχθρός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του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νοσο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οιητικού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συστήμ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τος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του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οργ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νισμού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δεν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είν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αι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μόνο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η κα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κή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δι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τροφή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λλ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 και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το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έντονο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στρες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 startAt="6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Ευεργετικά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λειτουργεί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επ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ίσης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ο κα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λός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και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ξεκούρ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στος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ύπ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νος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 startAt="6"/>
            </a:pP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Οι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ευάλωτες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ομάδες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ληθυσμού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κα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λό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είν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αι να 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ρο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β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ούν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σε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ντιγρι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ικό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εμ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β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ολι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σμό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κόμη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και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τώρ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α. Επ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ίσης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, αν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κά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οιος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έχει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στο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ερι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β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άλλον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του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άτομο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ου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νήκει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σε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ευάλωτη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ομάδ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 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ληθυσμού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οφείλει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να 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ροχωρήσει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και 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υτός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σε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εμ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β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ολι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σμό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κα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τά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της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γρί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ης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 startAt="6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Σε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ερί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τωση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ου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κά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οιος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νοσήσει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με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τον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ιό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να 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ροστ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τεύσει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τον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υπ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όλοι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πο 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ληθυσμό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μειώνοντ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ας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τις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ιθ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νότητες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μετάδοσης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του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ιού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της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γρί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π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ης</a:t>
            </a:r>
          </a:p>
        </p:txBody>
      </p:sp>
    </p:spTree>
    <p:extLst>
      <p:ext uri="{BB962C8B-B14F-4D97-AF65-F5344CB8AC3E}">
        <p14:creationId xmlns:p14="http://schemas.microsoft.com/office/powerpoint/2010/main" val="1602696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F4F1B1F-38C9-4BA3-8793-E2B6FC978C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octor touching a patient&amp;#39;s hand&#10;&#10;Description automatically generated">
            <a:extLst>
              <a:ext uri="{FF2B5EF4-FFF2-40B4-BE49-F238E27FC236}">
                <a16:creationId xmlns:a16="http://schemas.microsoft.com/office/drawing/2014/main" id="{CC6553F0-4858-F5F1-9EDB-E91F793D9D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b="15730"/>
          <a:stretch/>
        </p:blipFill>
        <p:spPr>
          <a:xfrm>
            <a:off x="6822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F2C8A4-9F0B-B38F-C077-BEB73A529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691" y="1256045"/>
            <a:ext cx="6962052" cy="18842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ΕΥΧΑΡΙΣΤΟΥΜΕ ΠΟΛΥ!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17FBC-0CE4-3252-86B4-BB7BCB6F8264}"/>
              </a:ext>
            </a:extLst>
          </p:cNvPr>
          <p:cNvSpPr txBox="1"/>
          <p:nvPr/>
        </p:nvSpPr>
        <p:spPr>
          <a:xfrm>
            <a:off x="2811857" y="5159228"/>
            <a:ext cx="6581930" cy="74664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SzPct val="70000"/>
            </a:pPr>
            <a:r>
              <a:rPr lang="en-US" sz="3200" cap="all" spc="300" dirty="0">
                <a:solidFill>
                  <a:srgbClr val="FFFFFF"/>
                </a:solidFill>
              </a:rPr>
              <a:t>ΕΡΩΤΗΣΕΙΣ;;;;;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5C80BC-C547-4FD8-9B68-6A9207F085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01557" y="3481804"/>
            <a:ext cx="0" cy="13107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72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6F1287-4D82-2553-E4B7-D08BD7FDE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l-GR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Ιοί Γρίπης Α+Β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2BCC4B-6C02-5CAA-132A-67B55412A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39" y="1825625"/>
            <a:ext cx="5998122" cy="46658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l-GR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Ιος</a:t>
            </a:r>
            <a:r>
              <a:rPr lang="el-GR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Γρίπης Α :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Αποτελείται από 2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πρωτεϊνες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την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αιμοσυγκολλητίνη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την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νευραμινιδάση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.Ο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Ιος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Γρίπης Α εμφανίζεται σε μεγάλη ποσότητα στα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πτήνα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γεγονός που μπορεί να προκαλέσει αρκετές μεταλλάξεις του τύπου αυτού.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l-GR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Ιος</a:t>
            </a:r>
            <a:r>
              <a:rPr lang="el-GR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Γρίπης Β :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Είναι πανομοιότυπος με τον Ιό Γρίπης Β ως προς την κλινική εικόνα με την διαφορά ότι  μεταδίδεται μόνο από άνθρωπο σε άνθρωπο και εμφανίζεται συχνότερα σε παιδιά.</a:t>
            </a:r>
            <a:endParaRPr lang="el-GR" sz="2000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Εικόνα 3" descr="Αποτελέσματα εικόνων για ιοσ γριπης">
            <a:extLst>
              <a:ext uri="{FF2B5EF4-FFF2-40B4-BE49-F238E27FC236}">
                <a16:creationId xmlns:a16="http://schemas.microsoft.com/office/drawing/2014/main" id="{0643C0DF-7146-3928-5406-2451D50A5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7" r="1" b="7417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192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5A86B-3156-C1CD-CF5E-E30ECB39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067" y="380137"/>
            <a:ext cx="6125361" cy="15600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ΜΟΡΦΟΛΟΓΙΑ 1/5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0" name="Picture 19" descr="Μόρια">
            <a:extLst>
              <a:ext uri="{FF2B5EF4-FFF2-40B4-BE49-F238E27FC236}">
                <a16:creationId xmlns:a16="http://schemas.microsoft.com/office/drawing/2014/main" id="{F580AE7F-8489-2EAF-67A3-0474ACFD1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43" r="19196" b="2"/>
          <a:stretch/>
        </p:blipFill>
        <p:spPr>
          <a:xfrm>
            <a:off x="1" y="-16591"/>
            <a:ext cx="4610100" cy="6874591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AEB889E-6D5D-C8A3-33B8-4C3F39BD5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414" y="2504568"/>
            <a:ext cx="6427739" cy="396930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ιοί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συσχετίζοντ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ιό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της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γρί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ης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έχουν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συνήθως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8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τμήμ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ατα 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σχετίζοντ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μμικό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μονόκλωνο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RNA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ρνητική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ολικότητ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α.</a:t>
            </a:r>
          </a:p>
          <a:p>
            <a:pPr>
              <a:lnSpc>
                <a:spcPct val="110000"/>
              </a:lnSpc>
            </a:pP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ιοσωμάτιο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είν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π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λειομορφικό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δηλ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δή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είν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αι:</a:t>
            </a:r>
          </a:p>
          <a:p>
            <a:pPr marL="502920" lvl="1" indent="-457200">
              <a:lnSpc>
                <a:spcPct val="110000"/>
              </a:lnSpc>
              <a:buAutoNum type="arabicPeriod"/>
            </a:pP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Σφ</a:t>
            </a:r>
            <a:r>
              <a:rPr lang="en-US" sz="24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ιρικά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σωμ</a:t>
            </a:r>
            <a:r>
              <a:rPr lang="en-US" sz="24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τίδι</a:t>
            </a:r>
            <a:r>
              <a:rPr lang="en-US" sz="24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4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διάμετρο</a:t>
            </a:r>
            <a:r>
              <a:rPr lang="en-US" sz="24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50 </a:t>
            </a: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έως</a:t>
            </a:r>
            <a:r>
              <a:rPr lang="en-US" sz="24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120 nm</a:t>
            </a:r>
          </a:p>
          <a:p>
            <a:pPr marL="502920" lvl="1" indent="-457200">
              <a:lnSpc>
                <a:spcPct val="110000"/>
              </a:lnSpc>
              <a:buAutoNum type="arabicPeriod"/>
            </a:pP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Νημ</a:t>
            </a:r>
            <a:r>
              <a:rPr lang="en-US" sz="24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τοειδή</a:t>
            </a:r>
            <a:r>
              <a:rPr lang="en-US" sz="24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ιοσωμάτι</a:t>
            </a:r>
            <a:r>
              <a:rPr lang="en-US" sz="24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4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διάμετρο</a:t>
            </a:r>
            <a:r>
              <a:rPr lang="en-US" sz="24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20nm και </a:t>
            </a: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μήκος</a:t>
            </a:r>
            <a:r>
              <a:rPr lang="en-US" sz="24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200 </a:t>
            </a:r>
            <a:r>
              <a:rPr lang="en-US" sz="2400" i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έως</a:t>
            </a:r>
            <a:r>
              <a:rPr lang="en-US" sz="24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300 nm</a:t>
            </a:r>
          </a:p>
          <a:p>
            <a:pPr>
              <a:lnSpc>
                <a:spcPct val="110000"/>
              </a:lnSpc>
            </a:pPr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110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4DF86F-88E0-191E-3489-0C5425A8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53" y="193916"/>
            <a:ext cx="6796984" cy="15183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ΜΟΡΦΟΛΟΓΙΑ 2/5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799995"/>
            <a:ext cx="0" cy="325547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D9FA1-6623-3F71-7334-CD0DB5E0D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782" y="2424388"/>
            <a:ext cx="7158308" cy="416227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 γονιδίωμα έχει τερματικές επαναλαμβανόμενες αλληλουχίες, οι οποίες στο 5’ άκρο έχουν μήκος 12-13 νουκλεοτίδια.</a:t>
            </a:r>
          </a:p>
          <a:p>
            <a:pPr>
              <a:lnSpc>
                <a:spcPct val="11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 Νουκλεοτιδικές αλληλουχίες του 3’ άκρου έχουν  9-11 νουκλεοτίδια.</a:t>
            </a:r>
          </a:p>
          <a:p>
            <a:pPr>
              <a:lnSpc>
                <a:spcPct val="11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 καψίδιο της πρωτεΐνης οργανώνεται σε διαφορες υπομονάδες, οι οποίες συνδέονται με το νουκλεϊνικό οξύ και συμβάλλοντας στη διαμόρφωση είτε ως ραβδοειδή έλικα ή είτε ως ένα πολύγωνο σε σχήμα σφαίρας.</a:t>
            </a:r>
          </a:p>
          <a:p>
            <a:pPr>
              <a:lnSpc>
                <a:spcPct val="110000"/>
              </a:lnSpc>
            </a:pPr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3. Ιοί">
            <a:extLst>
              <a:ext uri="{FF2B5EF4-FFF2-40B4-BE49-F238E27FC236}">
                <a16:creationId xmlns:a16="http://schemas.microsoft.com/office/drawing/2014/main" id="{687B44D5-8A9B-6BB7-346C-B47958AE1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17" r="30428" b="-1"/>
          <a:stretch/>
        </p:blipFill>
        <p:spPr>
          <a:xfrm>
            <a:off x="8305060" y="802534"/>
            <a:ext cx="3275659" cy="5252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4614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7BACB-4A20-E417-0B17-FD738E367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60" y="88146"/>
            <a:ext cx="10441236" cy="13983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ΜΟΡΦΟΛΟΓΙΑ 3/5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77E93-3D95-6D59-B40C-4D7FAE4D4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736" y="1438957"/>
            <a:ext cx="11574822" cy="83857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Κωδικο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4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οιούντ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4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τουλάχιστον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1 </a:t>
            </a:r>
            <a:r>
              <a:rPr lang="en-US" sz="24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δομική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4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ρωτεΐνη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στο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κάθε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τμήμ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α: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8764A28F-0732-DA12-8DCF-E1EA0D2AC8A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08290216"/>
              </p:ext>
            </p:extLst>
          </p:nvPr>
        </p:nvGraphicFramePr>
        <p:xfrm>
          <a:off x="354159" y="2414817"/>
          <a:ext cx="11490156" cy="4175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5188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A162A-FD4A-D444-3EEB-8B4A120E4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238" y="157630"/>
            <a:ext cx="6125361" cy="15600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ΜΟΡΦΟΛΟΓΙΑ 4/5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group of colorful cells&#10;&#10;Description automatically generated">
            <a:extLst>
              <a:ext uri="{FF2B5EF4-FFF2-40B4-BE49-F238E27FC236}">
                <a16:creationId xmlns:a16="http://schemas.microsoft.com/office/drawing/2014/main" id="{17EEDCBC-EAE6-B5CD-3F6C-9D61321C2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33729" r="26035"/>
          <a:stretch/>
        </p:blipFill>
        <p:spPr>
          <a:xfrm>
            <a:off x="1" y="-16591"/>
            <a:ext cx="4610100" cy="687459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3F8E3-24C0-121C-9F2F-904F64858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051" y="1544022"/>
            <a:ext cx="7189738" cy="493418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Αιμοσυγκολλητίνη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η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Νευρομινιδάση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</a:t>
            </a:r>
          </a:p>
          <a:p>
            <a:pPr marL="502920" lvl="1" indent="-457200">
              <a:lnSpc>
                <a:spcPct val="110000"/>
              </a:lnSpc>
              <a:buAutoNum type="arabicPeriod"/>
            </a:pP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η βα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σικότερες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ρωτεΐνες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ελευθέρωση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των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ογόνων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ιού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από τα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μολυσμέν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κύττ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αρα </a:t>
            </a:r>
            <a:endParaRPr lang="en-US" sz="2400" i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502920" lvl="1" indent="-457200">
              <a:lnSpc>
                <a:spcPct val="110000"/>
              </a:lnSpc>
              <a:buAutoNum type="arabicPeriod"/>
            </a:pP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και 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την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σύνδεση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ενός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ιού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σι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λικό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οξύ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των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κυττάρων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της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αναπ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νευστικής</a:t>
            </a:r>
            <a:r>
              <a:rPr lang="en-US" sz="240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i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οδού</a:t>
            </a:r>
            <a:endParaRPr lang="en-US" sz="2400" i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 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νθρώ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ινος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ιός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γρί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ανα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γνωρίζει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ειδικά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α(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ντιγόν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α)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ξύ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σι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λικού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οξέος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γαλα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κτόζης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αναπ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νευστικά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κύττ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αρα.</a:t>
            </a:r>
          </a:p>
          <a:p>
            <a:pPr>
              <a:lnSpc>
                <a:spcPct val="110000"/>
              </a:lnSpc>
            </a:pP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Αντίθετ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ο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ιός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γρί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των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τηνών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συνδέετ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ειδικά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α, 2-3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γλυκοσιδικό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δεσμό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>
              <a:lnSpc>
                <a:spcPct val="110000"/>
              </a:lnSpc>
            </a:pPr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D1692-8C61-E978-2BA4-A77CEDD54808}"/>
              </a:ext>
            </a:extLst>
          </p:cNvPr>
          <p:cNvSpPr txBox="1"/>
          <p:nvPr/>
        </p:nvSpPr>
        <p:spPr>
          <a:xfrm>
            <a:off x="2104287" y="6657945"/>
            <a:ext cx="250581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4512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F6C49D-6EFC-4F5A-87F0-18CF52E74D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irus Free Stock Photo - Public Domain Pictures">
            <a:extLst>
              <a:ext uri="{FF2B5EF4-FFF2-40B4-BE49-F238E27FC236}">
                <a16:creationId xmlns:a16="http://schemas.microsoft.com/office/drawing/2014/main" id="{704F9122-3321-1791-8BAE-8A390B3DB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5" r="15939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FF1406-B47A-4A4A-B1C2-DA1ECF5DCF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8496" y="854115"/>
            <a:ext cx="4379010" cy="5197947"/>
          </a:xfrm>
          <a:custGeom>
            <a:avLst/>
            <a:gdLst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2480538 h 5246128"/>
              <a:gd name="connsiteX4" fmla="*/ 4419600 w 4419600"/>
              <a:gd name="connsiteY4" fmla="*/ 4975131 h 5246128"/>
              <a:gd name="connsiteX5" fmla="*/ 4419600 w 4419600"/>
              <a:gd name="connsiteY5" fmla="*/ 5246128 h 5246128"/>
              <a:gd name="connsiteX6" fmla="*/ 0 w 4419600"/>
              <a:gd name="connsiteY6" fmla="*/ 5246128 h 5246128"/>
              <a:gd name="connsiteX7" fmla="*/ 0 w 4419600"/>
              <a:gd name="connsiteY7" fmla="*/ 4975131 h 5246128"/>
              <a:gd name="connsiteX8" fmla="*/ 0 w 4419600"/>
              <a:gd name="connsiteY8" fmla="*/ 2480538 h 5246128"/>
              <a:gd name="connsiteX9" fmla="*/ 0 w 4419600"/>
              <a:gd name="connsiteY9" fmla="*/ 2209541 h 5246128"/>
              <a:gd name="connsiteX10" fmla="*/ 2209538 w 4419600"/>
              <a:gd name="connsiteY10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4975131 h 5246128"/>
              <a:gd name="connsiteX4" fmla="*/ 4419600 w 4419600"/>
              <a:gd name="connsiteY4" fmla="*/ 5246128 h 5246128"/>
              <a:gd name="connsiteX5" fmla="*/ 0 w 4419600"/>
              <a:gd name="connsiteY5" fmla="*/ 5246128 h 5246128"/>
              <a:gd name="connsiteX6" fmla="*/ 0 w 4419600"/>
              <a:gd name="connsiteY6" fmla="*/ 4975131 h 5246128"/>
              <a:gd name="connsiteX7" fmla="*/ 0 w 4419600"/>
              <a:gd name="connsiteY7" fmla="*/ 2480538 h 5246128"/>
              <a:gd name="connsiteX8" fmla="*/ 0 w 4419600"/>
              <a:gd name="connsiteY8" fmla="*/ 2209541 h 5246128"/>
              <a:gd name="connsiteX9" fmla="*/ 2209538 w 4419600"/>
              <a:gd name="connsiteY9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4975131 h 5246128"/>
              <a:gd name="connsiteX6" fmla="*/ 0 w 4419600"/>
              <a:gd name="connsiteY6" fmla="*/ 2480538 h 5246128"/>
              <a:gd name="connsiteX7" fmla="*/ 0 w 4419600"/>
              <a:gd name="connsiteY7" fmla="*/ 2209541 h 5246128"/>
              <a:gd name="connsiteX8" fmla="*/ 2209538 w 4419600"/>
              <a:gd name="connsiteY8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2480538 h 5246128"/>
              <a:gd name="connsiteX6" fmla="*/ 0 w 4419600"/>
              <a:gd name="connsiteY6" fmla="*/ 2209541 h 5246128"/>
              <a:gd name="connsiteX7" fmla="*/ 2209538 w 4419600"/>
              <a:gd name="connsiteY7" fmla="*/ 0 h 524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9600" h="5246128">
                <a:moveTo>
                  <a:pt x="2209538" y="0"/>
                </a:moveTo>
                <a:lnTo>
                  <a:pt x="2210062" y="0"/>
                </a:lnTo>
                <a:cubicBezTo>
                  <a:pt x="3430375" y="0"/>
                  <a:pt x="4419600" y="989251"/>
                  <a:pt x="4419600" y="2209541"/>
                </a:cubicBezTo>
                <a:lnTo>
                  <a:pt x="4419600" y="5246128"/>
                </a:lnTo>
                <a:lnTo>
                  <a:pt x="0" y="5246128"/>
                </a:lnTo>
                <a:lnTo>
                  <a:pt x="0" y="2480538"/>
                </a:lnTo>
                <a:lnTo>
                  <a:pt x="0" y="2209541"/>
                </a:lnTo>
                <a:cubicBezTo>
                  <a:pt x="0" y="989251"/>
                  <a:pt x="989222" y="0"/>
                  <a:pt x="2209538" y="0"/>
                </a:cubicBezTo>
                <a:close/>
              </a:path>
            </a:pathLst>
          </a:custGeom>
          <a:solidFill>
            <a:srgbClr val="00000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ED685-8885-1082-F401-47DC072B6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814" y="2080471"/>
            <a:ext cx="3372375" cy="34562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i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ΜΟΡΦΟΛΟΓΙΑ 5/5</a:t>
            </a:r>
            <a:endParaRPr lang="en-US" sz="37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B5E18-B01C-D269-494B-67889C2A5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1" y="549729"/>
            <a:ext cx="5338837" cy="624598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νευρ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μινιδάση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έν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ένζυμο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μπ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λέκετ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στην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ελευθέρωση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των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νέων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ιών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από τα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μολυσμέν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κύττ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αρα,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διάσ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ση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των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σα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κχάρων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δεσμεύουν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τα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ώριμ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ιοσωμάτι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α.</a:t>
            </a:r>
          </a:p>
          <a:p>
            <a:pPr>
              <a:lnSpc>
                <a:spcPct val="110000"/>
              </a:lnSpc>
            </a:pP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Η 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ιμοσυγκολλητίνη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μί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 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λεκτίνη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π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μεσολ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αβ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ρόσδεση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ιού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σε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κύττ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αρα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στόχους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και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είσοδο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του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ιικού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γονιδιώμ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τος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στο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κύττ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ρο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στόχο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 </a:t>
            </a:r>
          </a:p>
          <a:p>
            <a:pPr>
              <a:lnSpc>
                <a:spcPct val="110000"/>
              </a:lnSpc>
            </a:pP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 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ιμοσυγκολλητίνη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(H) και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νευρ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μινιδάση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(N)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στόχοι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  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ντι-ιικά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φάρμ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ακα. </a:t>
            </a:r>
          </a:p>
          <a:p>
            <a:pPr>
              <a:lnSpc>
                <a:spcPct val="110000"/>
              </a:lnSpc>
            </a:pP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ρωτεΐνες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υτές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ανα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γνωρίζοντ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από τα 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ντισώμ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ατα,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δηλ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δή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είν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 α</a:t>
            </a:r>
            <a:r>
              <a:rPr lang="en-US" sz="23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ντιγόν</a:t>
            </a:r>
            <a:r>
              <a:rPr lang="en-US" sz="23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α. </a:t>
            </a:r>
          </a:p>
          <a:p>
            <a:pPr>
              <a:lnSpc>
                <a:spcPct val="110000"/>
              </a:lnSpc>
            </a:pPr>
            <a:endParaRPr lang="en-US" sz="23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5414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F6BB8-95C9-B752-5296-39A81654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267" y="111028"/>
            <a:ext cx="6125361" cy="15600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ΑΝΑΠΑΡΑΓΩΓΗ 1/4</a:t>
            </a:r>
          </a:p>
        </p:txBody>
      </p:sp>
      <p:pic>
        <p:nvPicPr>
          <p:cNvPr id="8" name="Picture 7" descr="A close-up of a blue virus&#10;&#10;Description automatically generated">
            <a:extLst>
              <a:ext uri="{FF2B5EF4-FFF2-40B4-BE49-F238E27FC236}">
                <a16:creationId xmlns:a16="http://schemas.microsoft.com/office/drawing/2014/main" id="{402CE256-FBC7-C52C-21DA-2AF25CB6E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30134" r="32145" b="1"/>
          <a:stretch/>
        </p:blipFill>
        <p:spPr>
          <a:xfrm>
            <a:off x="1" y="-16591"/>
            <a:ext cx="4610100" cy="687459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EB8F5-152D-C77A-4A1D-7854A5A1C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5982" y="1711399"/>
            <a:ext cx="6860499" cy="482835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10000"/>
              </a:lnSpc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πη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δίδετ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από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θηλ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στικά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ερογενώς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 marL="457200" indent="-457200">
              <a:lnSpc>
                <a:spcPct val="110000"/>
              </a:lnSpc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Κα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θώς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δημιουργούντ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αι 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ερολύμ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ατα 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εριέχουν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ιό</a:t>
            </a:r>
            <a:endParaRPr lang="en-US" sz="2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457200" indent="-457200">
              <a:lnSpc>
                <a:spcPct val="110000"/>
              </a:lnSpc>
            </a:pP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λοιμώξεις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οδίδουν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μέσω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επα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φής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υτά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τα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σωμ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τικά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υγρά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ή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μολυσμένες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επ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ιφάνειες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 marL="457200" indent="-457200">
              <a:lnSpc>
                <a:spcPct val="110000"/>
              </a:lnSpc>
            </a:pP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Ιοί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της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γρί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ης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μπ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ορούν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να παρα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μείνουν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γι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ερί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μι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εβ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δομάδ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σε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θερμοκρ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σί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νθρώ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ινου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σώμ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τος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 marL="457200" indent="-457200">
              <a:lnSpc>
                <a:spcPct val="110000"/>
              </a:lnSpc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ορούν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να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εξουδετερωθούν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εύκολ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 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με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ολυμ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ντικά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απ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ορρυ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πα</a:t>
            </a:r>
            <a:r>
              <a:rPr lang="en-US" sz="2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ντικά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427252"/>
      </p:ext>
    </p:extLst>
  </p:cSld>
  <p:clrMapOvr>
    <a:masterClrMapping/>
  </p:clrMapOvr>
</p:sld>
</file>

<file path=ppt/theme/theme1.xml><?xml version="1.0" encoding="utf-8"?>
<a:theme xmlns:a="http://schemas.openxmlformats.org/drawingml/2006/main" name="VaultVTI">
  <a:themeElements>
    <a:clrScheme name="archway">
      <a:dk1>
        <a:sysClr val="windowText" lastClr="000000"/>
      </a:dk1>
      <a:lt1>
        <a:sysClr val="window" lastClr="FFFFFF"/>
      </a:lt1>
      <a:dk2>
        <a:srgbClr val="262626"/>
      </a:dk2>
      <a:lt2>
        <a:srgbClr val="CCC9C2"/>
      </a:lt2>
      <a:accent1>
        <a:srgbClr val="A85E3E"/>
      </a:accent1>
      <a:accent2>
        <a:srgbClr val="C3743C"/>
      </a:accent2>
      <a:accent3>
        <a:srgbClr val="CF6749"/>
      </a:accent3>
      <a:accent4>
        <a:srgbClr val="7D8B71"/>
      </a:accent4>
      <a:accent5>
        <a:srgbClr val="A37A59"/>
      </a:accent5>
      <a:accent6>
        <a:srgbClr val="AB8244"/>
      </a:accent6>
      <a:hlink>
        <a:srgbClr val="B94F31"/>
      </a:hlink>
      <a:folHlink>
        <a:srgbClr val="667458"/>
      </a:folHlink>
    </a:clrScheme>
    <a:fontScheme name="Custom 5">
      <a:majorFont>
        <a:latin typeface="Georgia Pro Light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ultVTI" id="{144E1EB0-F9F9-4F8D-8264-A2820BA0C47A}" vid="{3A992A48-7697-4A22-A884-B4A11E6218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867</Words>
  <Application>Microsoft Office PowerPoint</Application>
  <PresentationFormat>Widescreen</PresentationFormat>
  <Paragraphs>141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Georgia Pro Light</vt:lpstr>
      <vt:lpstr>Wingdings</vt:lpstr>
      <vt:lpstr>VaultVTI</vt:lpstr>
      <vt:lpstr>ΙΟΣ ΓΡΙΠΗΣ - ΟΡΘΟΜΟΙΞΟΪΟΙ</vt:lpstr>
      <vt:lpstr>Ορισμός </vt:lpstr>
      <vt:lpstr>Ιοί Γρίπης Α+Β</vt:lpstr>
      <vt:lpstr>ΜΟΡΦΟΛΟΓΙΑ 1/5</vt:lpstr>
      <vt:lpstr>ΜΟΡΦΟΛΟΓΙΑ 2/5</vt:lpstr>
      <vt:lpstr>ΜΟΡΦΟΛΟΓΙΑ 3/5</vt:lpstr>
      <vt:lpstr>ΜΟΡΦΟΛΟΓΙΑ 4/5</vt:lpstr>
      <vt:lpstr>ΜΟΡΦΟΛΟΓΙΑ 5/5</vt:lpstr>
      <vt:lpstr>ΑΝΑΠΑΡΑΓΩΓΗ 1/4</vt:lpstr>
      <vt:lpstr>ΑΝΑΠΑΡΑΓΩΓΗ 2/4</vt:lpstr>
      <vt:lpstr>ΑΝΑΠΑΡΑΓΩΓΗ 3/4</vt:lpstr>
      <vt:lpstr>ΑΝΑΠΑΡΑΓΩΓΗ 4/4</vt:lpstr>
      <vt:lpstr>ΜΕΤΑΔΟΣΗ 1/3</vt:lpstr>
      <vt:lpstr>ΜΕΤΑΔΟΣΗ 2/3</vt:lpstr>
      <vt:lpstr>ΜΕΤΑΔΟΣΗ 3/3</vt:lpstr>
      <vt:lpstr>Ιόσεις του αναπνευστικού 1/1</vt:lpstr>
      <vt:lpstr>Ιόσεις του αναπνευστικού 2/2 </vt:lpstr>
      <vt:lpstr>Διάγνωση:</vt:lpstr>
      <vt:lpstr>Διάγνωση 2/2</vt:lpstr>
      <vt:lpstr>Μέθοδος Διάγνωσης PCR</vt:lpstr>
      <vt:lpstr>Παθολογία της Νόσου</vt:lpstr>
      <vt:lpstr>ΘΕΡΑΠΕΙΑ 1/3</vt:lpstr>
      <vt:lpstr>ΘΕΡΑΠΕΙΑ 2/3</vt:lpstr>
      <vt:lpstr>ΘΕΡΑΠΕΙΑ 3/3</vt:lpstr>
      <vt:lpstr>ΠΡΟΛΗΨΗ 1/2</vt:lpstr>
      <vt:lpstr>ΠΡΟΛΗΨΗ 2/2</vt:lpstr>
      <vt:lpstr>ΕΥΧΑΡΙΣΤΟΥΜΕ ΠΟΛΥ!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marina alkiviadous</cp:lastModifiedBy>
  <cp:revision>940</cp:revision>
  <dcterms:created xsi:type="dcterms:W3CDTF">2024-03-28T01:15:19Z</dcterms:created>
  <dcterms:modified xsi:type="dcterms:W3CDTF">2024-03-29T03:13:15Z</dcterms:modified>
</cp:coreProperties>
</file>