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Default Extension="emf" ContentType="image/x-emf"/>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xls" ContentType="application/vnd.ms-excel"/>
  <Override PartName="/ppt/notesSlides/notesSlide83.xml" ContentType="application/vnd.openxmlformats-officedocument.presentationml.notesSlide+xml"/>
  <Override PartName="/ppt/notesSlides/notesSlide110.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diagrams/data1.xml" ContentType="application/vnd.openxmlformats-officedocument.drawingml.diagramData+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112"/>
  </p:notesMasterIdLst>
  <p:sldIdLst>
    <p:sldId id="256" r:id="rId2"/>
    <p:sldId id="341" r:id="rId3"/>
    <p:sldId id="342" r:id="rId4"/>
    <p:sldId id="343" r:id="rId5"/>
    <p:sldId id="424" r:id="rId6"/>
    <p:sldId id="304" r:id="rId7"/>
    <p:sldId id="425" r:id="rId8"/>
    <p:sldId id="473" r:id="rId9"/>
    <p:sldId id="481" r:id="rId10"/>
    <p:sldId id="437" r:id="rId11"/>
    <p:sldId id="482" r:id="rId12"/>
    <p:sldId id="436" r:id="rId13"/>
    <p:sldId id="257" r:id="rId14"/>
    <p:sldId id="266" r:id="rId15"/>
    <p:sldId id="265" r:id="rId16"/>
    <p:sldId id="264" r:id="rId17"/>
    <p:sldId id="438" r:id="rId18"/>
    <p:sldId id="439" r:id="rId19"/>
    <p:sldId id="440" r:id="rId20"/>
    <p:sldId id="442" r:id="rId21"/>
    <p:sldId id="483" r:id="rId22"/>
    <p:sldId id="443" r:id="rId23"/>
    <p:sldId id="444" r:id="rId24"/>
    <p:sldId id="479" r:id="rId25"/>
    <p:sldId id="412" r:id="rId26"/>
    <p:sldId id="259" r:id="rId27"/>
    <p:sldId id="480" r:id="rId28"/>
    <p:sldId id="428" r:id="rId29"/>
    <p:sldId id="478" r:id="rId30"/>
    <p:sldId id="474" r:id="rId31"/>
    <p:sldId id="475" r:id="rId32"/>
    <p:sldId id="477" r:id="rId33"/>
    <p:sldId id="446" r:id="rId34"/>
    <p:sldId id="447" r:id="rId35"/>
    <p:sldId id="451" r:id="rId36"/>
    <p:sldId id="452" r:id="rId37"/>
    <p:sldId id="448" r:id="rId38"/>
    <p:sldId id="449" r:id="rId39"/>
    <p:sldId id="460" r:id="rId40"/>
    <p:sldId id="450" r:id="rId41"/>
    <p:sldId id="462" r:id="rId42"/>
    <p:sldId id="461" r:id="rId43"/>
    <p:sldId id="463" r:id="rId44"/>
    <p:sldId id="464" r:id="rId45"/>
    <p:sldId id="398" r:id="rId46"/>
    <p:sldId id="466" r:id="rId47"/>
    <p:sldId id="467" r:id="rId48"/>
    <p:sldId id="468" r:id="rId49"/>
    <p:sldId id="469" r:id="rId50"/>
    <p:sldId id="470" r:id="rId51"/>
    <p:sldId id="471" r:id="rId52"/>
    <p:sldId id="472" r:id="rId53"/>
    <p:sldId id="542" r:id="rId54"/>
    <p:sldId id="515" r:id="rId55"/>
    <p:sldId id="516" r:id="rId56"/>
    <p:sldId id="517" r:id="rId57"/>
    <p:sldId id="518" r:id="rId58"/>
    <p:sldId id="519" r:id="rId59"/>
    <p:sldId id="520" r:id="rId60"/>
    <p:sldId id="521" r:id="rId61"/>
    <p:sldId id="522" r:id="rId62"/>
    <p:sldId id="523" r:id="rId63"/>
    <p:sldId id="524" r:id="rId64"/>
    <p:sldId id="543" r:id="rId65"/>
    <p:sldId id="552" r:id="rId66"/>
    <p:sldId id="544" r:id="rId67"/>
    <p:sldId id="545" r:id="rId68"/>
    <p:sldId id="487" r:id="rId69"/>
    <p:sldId id="546" r:id="rId70"/>
    <p:sldId id="547" r:id="rId71"/>
    <p:sldId id="551" r:id="rId72"/>
    <p:sldId id="490" r:id="rId73"/>
    <p:sldId id="548" r:id="rId74"/>
    <p:sldId id="492" r:id="rId75"/>
    <p:sldId id="493" r:id="rId76"/>
    <p:sldId id="494" r:id="rId77"/>
    <p:sldId id="525" r:id="rId78"/>
    <p:sldId id="526" r:id="rId79"/>
    <p:sldId id="527" r:id="rId80"/>
    <p:sldId id="528" r:id="rId81"/>
    <p:sldId id="529" r:id="rId82"/>
    <p:sldId id="530" r:id="rId83"/>
    <p:sldId id="531" r:id="rId84"/>
    <p:sldId id="532" r:id="rId85"/>
    <p:sldId id="533" r:id="rId86"/>
    <p:sldId id="496" r:id="rId87"/>
    <p:sldId id="497" r:id="rId88"/>
    <p:sldId id="498" r:id="rId89"/>
    <p:sldId id="499" r:id="rId90"/>
    <p:sldId id="500" r:id="rId91"/>
    <p:sldId id="501" r:id="rId92"/>
    <p:sldId id="502" r:id="rId93"/>
    <p:sldId id="503" r:id="rId94"/>
    <p:sldId id="504" r:id="rId95"/>
    <p:sldId id="505" r:id="rId96"/>
    <p:sldId id="506" r:id="rId97"/>
    <p:sldId id="507" r:id="rId98"/>
    <p:sldId id="508" r:id="rId99"/>
    <p:sldId id="509" r:id="rId100"/>
    <p:sldId id="534" r:id="rId101"/>
    <p:sldId id="535" r:id="rId102"/>
    <p:sldId id="536" r:id="rId103"/>
    <p:sldId id="537" r:id="rId104"/>
    <p:sldId id="538" r:id="rId105"/>
    <p:sldId id="539" r:id="rId106"/>
    <p:sldId id="540" r:id="rId107"/>
    <p:sldId id="541" r:id="rId108"/>
    <p:sldId id="512" r:id="rId109"/>
    <p:sldId id="513" r:id="rId110"/>
    <p:sldId id="514" r:id="rId11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2021" y="-504"/>
      </p:cViewPr>
      <p:guideLst>
        <p:guide orient="horz" pos="2160"/>
        <p:guide pos="2880"/>
      </p:guideLst>
    </p:cSldViewPr>
  </p:slideViewPr>
  <p:notesTextViewPr>
    <p:cViewPr>
      <p:scale>
        <a:sx n="100" d="100"/>
        <a:sy n="100" d="100"/>
      </p:scale>
      <p:origin x="0" y="0"/>
    </p:cViewPr>
  </p:notesTextViewPr>
  <p:sorterViewPr>
    <p:cViewPr>
      <p:scale>
        <a:sx n="47" d="100"/>
        <a:sy n="47" d="100"/>
      </p:scale>
      <p:origin x="0" y="1464"/>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52871C-D58A-4884-A2FB-0B25C0DDACA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l-GR"/>
        </a:p>
      </dgm:t>
    </dgm:pt>
    <dgm:pt modelId="{65C5DCBE-3B48-40A8-9839-8BF54573F854}">
      <dgm:prSet phldrT="[Κείμενο]"/>
      <dgm:spPr>
        <a:solidFill>
          <a:schemeClr val="tx2">
            <a:lumMod val="60000"/>
            <a:lumOff val="40000"/>
          </a:schemeClr>
        </a:solidFill>
      </dgm:spPr>
      <dgm:t>
        <a:bodyPr/>
        <a:lstStyle/>
        <a:p>
          <a:r>
            <a:rPr lang="el-GR" dirty="0" smtClean="0">
              <a:solidFill>
                <a:schemeClr val="tx1"/>
              </a:solidFill>
            </a:rPr>
            <a:t>ΟΞΕΙΑ ΝΕΦΡΙΚΗ ΑΝΕΠΑΡΚΕΙΑ</a:t>
          </a:r>
          <a:endParaRPr lang="el-GR" dirty="0">
            <a:solidFill>
              <a:schemeClr val="tx1"/>
            </a:solidFill>
          </a:endParaRPr>
        </a:p>
      </dgm:t>
    </dgm:pt>
    <dgm:pt modelId="{A09E9F42-3703-47F9-B72B-3D377F8753FD}" type="parTrans" cxnId="{7DC57D66-B34D-4154-827D-349ADF91B0B4}">
      <dgm:prSet/>
      <dgm:spPr/>
      <dgm:t>
        <a:bodyPr/>
        <a:lstStyle/>
        <a:p>
          <a:endParaRPr lang="el-GR"/>
        </a:p>
      </dgm:t>
    </dgm:pt>
    <dgm:pt modelId="{ED99F5F8-5CEE-4625-9DB0-9E6033A091FF}" type="sibTrans" cxnId="{7DC57D66-B34D-4154-827D-349ADF91B0B4}">
      <dgm:prSet/>
      <dgm:spPr/>
      <dgm:t>
        <a:bodyPr/>
        <a:lstStyle/>
        <a:p>
          <a:endParaRPr lang="el-GR"/>
        </a:p>
      </dgm:t>
    </dgm:pt>
    <dgm:pt modelId="{624AA4D1-3A23-432D-8354-9D18EF5E1DBE}">
      <dgm:prSet phldrT="[Κείμενο]"/>
      <dgm:spPr>
        <a:solidFill>
          <a:schemeClr val="tx2">
            <a:lumMod val="40000"/>
            <a:lumOff val="60000"/>
          </a:schemeClr>
        </a:solidFill>
      </dgm:spPr>
      <dgm:t>
        <a:bodyPr/>
        <a:lstStyle/>
        <a:p>
          <a:r>
            <a:rPr lang="el-GR" dirty="0" smtClean="0">
              <a:solidFill>
                <a:schemeClr val="tx1"/>
              </a:solidFill>
            </a:rPr>
            <a:t>ΠΡΟΝΕΦΡΙΚΗ</a:t>
          </a:r>
        </a:p>
        <a:p>
          <a:r>
            <a:rPr lang="el-GR" dirty="0" smtClean="0">
              <a:solidFill>
                <a:schemeClr val="tx1"/>
              </a:solidFill>
            </a:rPr>
            <a:t>(80%)</a:t>
          </a:r>
          <a:endParaRPr lang="el-GR" dirty="0">
            <a:solidFill>
              <a:schemeClr val="tx1"/>
            </a:solidFill>
          </a:endParaRPr>
        </a:p>
      </dgm:t>
    </dgm:pt>
    <dgm:pt modelId="{74819AFF-AEAE-4E5A-B113-B6478DA04181}" type="parTrans" cxnId="{A871647B-B934-4136-B1ED-663C68F65E8A}">
      <dgm:prSet/>
      <dgm:spPr/>
      <dgm:t>
        <a:bodyPr/>
        <a:lstStyle/>
        <a:p>
          <a:endParaRPr lang="el-GR"/>
        </a:p>
      </dgm:t>
    </dgm:pt>
    <dgm:pt modelId="{9D1EA545-143D-42E7-9EB2-1D5BB209A0DE}" type="sibTrans" cxnId="{A871647B-B934-4136-B1ED-663C68F65E8A}">
      <dgm:prSet/>
      <dgm:spPr/>
      <dgm:t>
        <a:bodyPr/>
        <a:lstStyle/>
        <a:p>
          <a:endParaRPr lang="el-GR"/>
        </a:p>
      </dgm:t>
    </dgm:pt>
    <dgm:pt modelId="{A7FEE063-AA45-4C80-AB1D-FC31569FDE10}">
      <dgm:prSet phldrT="[Κείμενο]"/>
      <dgm:spPr>
        <a:solidFill>
          <a:schemeClr val="tx2">
            <a:lumMod val="40000"/>
            <a:lumOff val="60000"/>
          </a:schemeClr>
        </a:solidFill>
      </dgm:spPr>
      <dgm:t>
        <a:bodyPr/>
        <a:lstStyle/>
        <a:p>
          <a:r>
            <a:rPr lang="el-GR" dirty="0" smtClean="0">
              <a:solidFill>
                <a:schemeClr val="tx1"/>
              </a:solidFill>
            </a:rPr>
            <a:t>ΝΕΦΡΙΚΗ</a:t>
          </a:r>
        </a:p>
        <a:p>
          <a:r>
            <a:rPr lang="el-GR" dirty="0" smtClean="0">
              <a:solidFill>
                <a:schemeClr val="tx1"/>
              </a:solidFill>
            </a:rPr>
            <a:t>(10%)</a:t>
          </a:r>
          <a:endParaRPr lang="el-GR" dirty="0">
            <a:solidFill>
              <a:schemeClr val="tx1"/>
            </a:solidFill>
          </a:endParaRPr>
        </a:p>
      </dgm:t>
    </dgm:pt>
    <dgm:pt modelId="{D39321E4-AA77-470D-B470-D0C94B975F2D}" type="parTrans" cxnId="{D515F460-1D4C-4EB2-923F-9654F2F2CE05}">
      <dgm:prSet/>
      <dgm:spPr/>
      <dgm:t>
        <a:bodyPr/>
        <a:lstStyle/>
        <a:p>
          <a:endParaRPr lang="el-GR"/>
        </a:p>
      </dgm:t>
    </dgm:pt>
    <dgm:pt modelId="{60C60635-DF13-4AC4-81F8-64E0CB839D79}" type="sibTrans" cxnId="{D515F460-1D4C-4EB2-923F-9654F2F2CE05}">
      <dgm:prSet/>
      <dgm:spPr/>
      <dgm:t>
        <a:bodyPr/>
        <a:lstStyle/>
        <a:p>
          <a:endParaRPr lang="el-GR"/>
        </a:p>
      </dgm:t>
    </dgm:pt>
    <dgm:pt modelId="{8EDA72D2-D60E-451A-BB67-FB3FC133A5A6}">
      <dgm:prSet phldrT="[Κείμενο]"/>
      <dgm:spPr>
        <a:solidFill>
          <a:schemeClr val="tx2">
            <a:lumMod val="40000"/>
            <a:lumOff val="60000"/>
          </a:schemeClr>
        </a:solidFill>
      </dgm:spPr>
      <dgm:t>
        <a:bodyPr/>
        <a:lstStyle/>
        <a:p>
          <a:r>
            <a:rPr lang="el-GR" dirty="0" smtClean="0">
              <a:solidFill>
                <a:schemeClr val="tx1"/>
              </a:solidFill>
            </a:rPr>
            <a:t>ΜΕΤΑΝΕΦΡΙΚΗ</a:t>
          </a:r>
        </a:p>
        <a:p>
          <a:r>
            <a:rPr lang="el-GR" dirty="0" smtClean="0">
              <a:solidFill>
                <a:schemeClr val="tx1"/>
              </a:solidFill>
            </a:rPr>
            <a:t>(10%)</a:t>
          </a:r>
          <a:endParaRPr lang="el-GR" dirty="0">
            <a:solidFill>
              <a:schemeClr val="tx1"/>
            </a:solidFill>
          </a:endParaRPr>
        </a:p>
      </dgm:t>
    </dgm:pt>
    <dgm:pt modelId="{2A54EC0A-0BB9-40E0-A49A-B581F06CA3F7}" type="parTrans" cxnId="{EA2C7556-C4F7-4B2F-956A-D8F68D9B1AF5}">
      <dgm:prSet/>
      <dgm:spPr/>
      <dgm:t>
        <a:bodyPr/>
        <a:lstStyle/>
        <a:p>
          <a:endParaRPr lang="el-GR"/>
        </a:p>
      </dgm:t>
    </dgm:pt>
    <dgm:pt modelId="{025C6150-79DC-4617-889E-5520CCFD7EFF}" type="sibTrans" cxnId="{EA2C7556-C4F7-4B2F-956A-D8F68D9B1AF5}">
      <dgm:prSet/>
      <dgm:spPr/>
      <dgm:t>
        <a:bodyPr/>
        <a:lstStyle/>
        <a:p>
          <a:endParaRPr lang="el-GR"/>
        </a:p>
      </dgm:t>
    </dgm:pt>
    <dgm:pt modelId="{616E7E12-7BED-446C-81CE-ED09A82049EE}" type="pres">
      <dgm:prSet presAssocID="{A452871C-D58A-4884-A2FB-0B25C0DDACA8}" presName="hierChild1" presStyleCnt="0">
        <dgm:presLayoutVars>
          <dgm:orgChart val="1"/>
          <dgm:chPref val="1"/>
          <dgm:dir/>
          <dgm:animOne val="branch"/>
          <dgm:animLvl val="lvl"/>
          <dgm:resizeHandles/>
        </dgm:presLayoutVars>
      </dgm:prSet>
      <dgm:spPr/>
      <dgm:t>
        <a:bodyPr/>
        <a:lstStyle/>
        <a:p>
          <a:endParaRPr lang="el-GR"/>
        </a:p>
      </dgm:t>
    </dgm:pt>
    <dgm:pt modelId="{1BD9F87E-1CBE-4FDF-AE8E-3E1D7F620A9A}" type="pres">
      <dgm:prSet presAssocID="{65C5DCBE-3B48-40A8-9839-8BF54573F854}" presName="hierRoot1" presStyleCnt="0">
        <dgm:presLayoutVars>
          <dgm:hierBranch val="init"/>
        </dgm:presLayoutVars>
      </dgm:prSet>
      <dgm:spPr/>
    </dgm:pt>
    <dgm:pt modelId="{A886EC3B-0F9F-4CF5-986A-044A20222CA7}" type="pres">
      <dgm:prSet presAssocID="{65C5DCBE-3B48-40A8-9839-8BF54573F854}" presName="rootComposite1" presStyleCnt="0"/>
      <dgm:spPr/>
    </dgm:pt>
    <dgm:pt modelId="{14A35281-014F-4750-A644-E79A8B979B4B}" type="pres">
      <dgm:prSet presAssocID="{65C5DCBE-3B48-40A8-9839-8BF54573F854}" presName="rootText1" presStyleLbl="node0" presStyleIdx="0" presStyleCnt="1" custScaleX="298987" custLinFactNeighborX="0" custLinFactNeighborY="-89099">
        <dgm:presLayoutVars>
          <dgm:chPref val="3"/>
        </dgm:presLayoutVars>
      </dgm:prSet>
      <dgm:spPr/>
      <dgm:t>
        <a:bodyPr/>
        <a:lstStyle/>
        <a:p>
          <a:endParaRPr lang="el-GR"/>
        </a:p>
      </dgm:t>
    </dgm:pt>
    <dgm:pt modelId="{BDEE01FE-40ED-4850-99DA-F269B31D9EB6}" type="pres">
      <dgm:prSet presAssocID="{65C5DCBE-3B48-40A8-9839-8BF54573F854}" presName="rootConnector1" presStyleLbl="node1" presStyleIdx="0" presStyleCnt="0"/>
      <dgm:spPr/>
      <dgm:t>
        <a:bodyPr/>
        <a:lstStyle/>
        <a:p>
          <a:endParaRPr lang="el-GR"/>
        </a:p>
      </dgm:t>
    </dgm:pt>
    <dgm:pt modelId="{6D8C38DF-5FA1-46E5-A4DB-4E98374B77CF}" type="pres">
      <dgm:prSet presAssocID="{65C5DCBE-3B48-40A8-9839-8BF54573F854}" presName="hierChild2" presStyleCnt="0"/>
      <dgm:spPr/>
    </dgm:pt>
    <dgm:pt modelId="{AE846193-DD98-499A-909E-75B45098CE8F}" type="pres">
      <dgm:prSet presAssocID="{74819AFF-AEAE-4E5A-B113-B6478DA04181}" presName="Name37" presStyleLbl="parChTrans1D2" presStyleIdx="0" presStyleCnt="3"/>
      <dgm:spPr/>
      <dgm:t>
        <a:bodyPr/>
        <a:lstStyle/>
        <a:p>
          <a:endParaRPr lang="el-GR"/>
        </a:p>
      </dgm:t>
    </dgm:pt>
    <dgm:pt modelId="{D6D11422-2AA1-4B1F-A8DD-93D5D3FDFDC8}" type="pres">
      <dgm:prSet presAssocID="{624AA4D1-3A23-432D-8354-9D18EF5E1DBE}" presName="hierRoot2" presStyleCnt="0">
        <dgm:presLayoutVars>
          <dgm:hierBranch val="init"/>
        </dgm:presLayoutVars>
      </dgm:prSet>
      <dgm:spPr/>
    </dgm:pt>
    <dgm:pt modelId="{C9E7A6AA-2D17-412C-8CB4-AEC980F6A302}" type="pres">
      <dgm:prSet presAssocID="{624AA4D1-3A23-432D-8354-9D18EF5E1DBE}" presName="rootComposite" presStyleCnt="0"/>
      <dgm:spPr/>
    </dgm:pt>
    <dgm:pt modelId="{D59F6F87-D8EE-45C1-B2A9-AC2348E41900}" type="pres">
      <dgm:prSet presAssocID="{624AA4D1-3A23-432D-8354-9D18EF5E1DBE}" presName="rootText" presStyleLbl="node2" presStyleIdx="0" presStyleCnt="3">
        <dgm:presLayoutVars>
          <dgm:chPref val="3"/>
        </dgm:presLayoutVars>
      </dgm:prSet>
      <dgm:spPr/>
      <dgm:t>
        <a:bodyPr/>
        <a:lstStyle/>
        <a:p>
          <a:endParaRPr lang="el-GR"/>
        </a:p>
      </dgm:t>
    </dgm:pt>
    <dgm:pt modelId="{864B135D-3B79-4270-B9B2-C795A463A1BE}" type="pres">
      <dgm:prSet presAssocID="{624AA4D1-3A23-432D-8354-9D18EF5E1DBE}" presName="rootConnector" presStyleLbl="node2" presStyleIdx="0" presStyleCnt="3"/>
      <dgm:spPr/>
      <dgm:t>
        <a:bodyPr/>
        <a:lstStyle/>
        <a:p>
          <a:endParaRPr lang="el-GR"/>
        </a:p>
      </dgm:t>
    </dgm:pt>
    <dgm:pt modelId="{A681042C-98FA-4928-B1E8-53316491FB09}" type="pres">
      <dgm:prSet presAssocID="{624AA4D1-3A23-432D-8354-9D18EF5E1DBE}" presName="hierChild4" presStyleCnt="0"/>
      <dgm:spPr/>
    </dgm:pt>
    <dgm:pt modelId="{DB9BDADC-ADB1-435D-92E0-8EE4E4E6C228}" type="pres">
      <dgm:prSet presAssocID="{624AA4D1-3A23-432D-8354-9D18EF5E1DBE}" presName="hierChild5" presStyleCnt="0"/>
      <dgm:spPr/>
    </dgm:pt>
    <dgm:pt modelId="{5DDB68D1-8047-4D60-AC8A-67BF339EA868}" type="pres">
      <dgm:prSet presAssocID="{D39321E4-AA77-470D-B470-D0C94B975F2D}" presName="Name37" presStyleLbl="parChTrans1D2" presStyleIdx="1" presStyleCnt="3"/>
      <dgm:spPr/>
      <dgm:t>
        <a:bodyPr/>
        <a:lstStyle/>
        <a:p>
          <a:endParaRPr lang="el-GR"/>
        </a:p>
      </dgm:t>
    </dgm:pt>
    <dgm:pt modelId="{C67B1224-238C-48BB-A048-AE3DD6F03442}" type="pres">
      <dgm:prSet presAssocID="{A7FEE063-AA45-4C80-AB1D-FC31569FDE10}" presName="hierRoot2" presStyleCnt="0">
        <dgm:presLayoutVars>
          <dgm:hierBranch val="init"/>
        </dgm:presLayoutVars>
      </dgm:prSet>
      <dgm:spPr/>
    </dgm:pt>
    <dgm:pt modelId="{61162080-6470-455B-883F-261047CDCAB1}" type="pres">
      <dgm:prSet presAssocID="{A7FEE063-AA45-4C80-AB1D-FC31569FDE10}" presName="rootComposite" presStyleCnt="0"/>
      <dgm:spPr/>
    </dgm:pt>
    <dgm:pt modelId="{C330DBB2-9DDB-4C1E-94B4-8EA31DF41E38}" type="pres">
      <dgm:prSet presAssocID="{A7FEE063-AA45-4C80-AB1D-FC31569FDE10}" presName="rootText" presStyleLbl="node2" presStyleIdx="1" presStyleCnt="3">
        <dgm:presLayoutVars>
          <dgm:chPref val="3"/>
        </dgm:presLayoutVars>
      </dgm:prSet>
      <dgm:spPr/>
      <dgm:t>
        <a:bodyPr/>
        <a:lstStyle/>
        <a:p>
          <a:endParaRPr lang="el-GR"/>
        </a:p>
      </dgm:t>
    </dgm:pt>
    <dgm:pt modelId="{E1930ED6-F459-466C-9DF7-6A9446B0FB96}" type="pres">
      <dgm:prSet presAssocID="{A7FEE063-AA45-4C80-AB1D-FC31569FDE10}" presName="rootConnector" presStyleLbl="node2" presStyleIdx="1" presStyleCnt="3"/>
      <dgm:spPr/>
      <dgm:t>
        <a:bodyPr/>
        <a:lstStyle/>
        <a:p>
          <a:endParaRPr lang="el-GR"/>
        </a:p>
      </dgm:t>
    </dgm:pt>
    <dgm:pt modelId="{2569B5D9-6A3B-44D9-91F4-7228CAF00CCB}" type="pres">
      <dgm:prSet presAssocID="{A7FEE063-AA45-4C80-AB1D-FC31569FDE10}" presName="hierChild4" presStyleCnt="0"/>
      <dgm:spPr/>
    </dgm:pt>
    <dgm:pt modelId="{64251049-2671-46FD-9877-F9BC0790380E}" type="pres">
      <dgm:prSet presAssocID="{A7FEE063-AA45-4C80-AB1D-FC31569FDE10}" presName="hierChild5" presStyleCnt="0"/>
      <dgm:spPr/>
    </dgm:pt>
    <dgm:pt modelId="{C745428F-F15D-4F94-8D1A-D920F392138A}" type="pres">
      <dgm:prSet presAssocID="{2A54EC0A-0BB9-40E0-A49A-B581F06CA3F7}" presName="Name37" presStyleLbl="parChTrans1D2" presStyleIdx="2" presStyleCnt="3"/>
      <dgm:spPr/>
      <dgm:t>
        <a:bodyPr/>
        <a:lstStyle/>
        <a:p>
          <a:endParaRPr lang="el-GR"/>
        </a:p>
      </dgm:t>
    </dgm:pt>
    <dgm:pt modelId="{3163CDA2-BC40-43D1-BC55-D5434F04013A}" type="pres">
      <dgm:prSet presAssocID="{8EDA72D2-D60E-451A-BB67-FB3FC133A5A6}" presName="hierRoot2" presStyleCnt="0">
        <dgm:presLayoutVars>
          <dgm:hierBranch val="init"/>
        </dgm:presLayoutVars>
      </dgm:prSet>
      <dgm:spPr/>
    </dgm:pt>
    <dgm:pt modelId="{40B1A131-3525-4944-B304-B23DD5236BEA}" type="pres">
      <dgm:prSet presAssocID="{8EDA72D2-D60E-451A-BB67-FB3FC133A5A6}" presName="rootComposite" presStyleCnt="0"/>
      <dgm:spPr/>
    </dgm:pt>
    <dgm:pt modelId="{C48009CE-30EB-4DA3-9FB3-C903F9B12780}" type="pres">
      <dgm:prSet presAssocID="{8EDA72D2-D60E-451A-BB67-FB3FC133A5A6}" presName="rootText" presStyleLbl="node2" presStyleIdx="2" presStyleCnt="3">
        <dgm:presLayoutVars>
          <dgm:chPref val="3"/>
        </dgm:presLayoutVars>
      </dgm:prSet>
      <dgm:spPr/>
      <dgm:t>
        <a:bodyPr/>
        <a:lstStyle/>
        <a:p>
          <a:endParaRPr lang="el-GR"/>
        </a:p>
      </dgm:t>
    </dgm:pt>
    <dgm:pt modelId="{18E0FE81-F3FC-4C6E-AE0B-004AC6EE5E68}" type="pres">
      <dgm:prSet presAssocID="{8EDA72D2-D60E-451A-BB67-FB3FC133A5A6}" presName="rootConnector" presStyleLbl="node2" presStyleIdx="2" presStyleCnt="3"/>
      <dgm:spPr/>
      <dgm:t>
        <a:bodyPr/>
        <a:lstStyle/>
        <a:p>
          <a:endParaRPr lang="el-GR"/>
        </a:p>
      </dgm:t>
    </dgm:pt>
    <dgm:pt modelId="{86ADD61F-E224-4505-B7BD-19D4E653D486}" type="pres">
      <dgm:prSet presAssocID="{8EDA72D2-D60E-451A-BB67-FB3FC133A5A6}" presName="hierChild4" presStyleCnt="0"/>
      <dgm:spPr/>
    </dgm:pt>
    <dgm:pt modelId="{B0FC68A1-41A2-4B29-AEC8-07609DCA87CA}" type="pres">
      <dgm:prSet presAssocID="{8EDA72D2-D60E-451A-BB67-FB3FC133A5A6}" presName="hierChild5" presStyleCnt="0"/>
      <dgm:spPr/>
    </dgm:pt>
    <dgm:pt modelId="{3F9133EF-8073-497F-83E9-330E3BE121A0}" type="pres">
      <dgm:prSet presAssocID="{65C5DCBE-3B48-40A8-9839-8BF54573F854}" presName="hierChild3" presStyleCnt="0"/>
      <dgm:spPr/>
    </dgm:pt>
  </dgm:ptLst>
  <dgm:cxnLst>
    <dgm:cxn modelId="{26A25BC7-293C-42E4-B24C-0FEF73EAEDD6}" type="presOf" srcId="{A7FEE063-AA45-4C80-AB1D-FC31569FDE10}" destId="{E1930ED6-F459-466C-9DF7-6A9446B0FB96}" srcOrd="1" destOrd="0" presId="urn:microsoft.com/office/officeart/2005/8/layout/orgChart1"/>
    <dgm:cxn modelId="{51386A27-B3E3-4A83-A6B9-6C4C8B1C0E8F}" type="presOf" srcId="{8EDA72D2-D60E-451A-BB67-FB3FC133A5A6}" destId="{18E0FE81-F3FC-4C6E-AE0B-004AC6EE5E68}" srcOrd="1" destOrd="0" presId="urn:microsoft.com/office/officeart/2005/8/layout/orgChart1"/>
    <dgm:cxn modelId="{21585D25-7B08-4F0A-971F-11DBC400E978}" type="presOf" srcId="{624AA4D1-3A23-432D-8354-9D18EF5E1DBE}" destId="{864B135D-3B79-4270-B9B2-C795A463A1BE}" srcOrd="1" destOrd="0" presId="urn:microsoft.com/office/officeart/2005/8/layout/orgChart1"/>
    <dgm:cxn modelId="{7BD13A33-9D09-484F-AD79-11640BAB5050}" type="presOf" srcId="{A7FEE063-AA45-4C80-AB1D-FC31569FDE10}" destId="{C330DBB2-9DDB-4C1E-94B4-8EA31DF41E38}" srcOrd="0" destOrd="0" presId="urn:microsoft.com/office/officeart/2005/8/layout/orgChart1"/>
    <dgm:cxn modelId="{E3437F5A-45D3-4B2C-8456-AB0A96A37EF1}" type="presOf" srcId="{D39321E4-AA77-470D-B470-D0C94B975F2D}" destId="{5DDB68D1-8047-4D60-AC8A-67BF339EA868}" srcOrd="0" destOrd="0" presId="urn:microsoft.com/office/officeart/2005/8/layout/orgChart1"/>
    <dgm:cxn modelId="{D515F460-1D4C-4EB2-923F-9654F2F2CE05}" srcId="{65C5DCBE-3B48-40A8-9839-8BF54573F854}" destId="{A7FEE063-AA45-4C80-AB1D-FC31569FDE10}" srcOrd="1" destOrd="0" parTransId="{D39321E4-AA77-470D-B470-D0C94B975F2D}" sibTransId="{60C60635-DF13-4AC4-81F8-64E0CB839D79}"/>
    <dgm:cxn modelId="{28E6D9C0-0DA8-4BDC-A25C-3C2DD53BDBCD}" type="presOf" srcId="{2A54EC0A-0BB9-40E0-A49A-B581F06CA3F7}" destId="{C745428F-F15D-4F94-8D1A-D920F392138A}" srcOrd="0" destOrd="0" presId="urn:microsoft.com/office/officeart/2005/8/layout/orgChart1"/>
    <dgm:cxn modelId="{7DC57D66-B34D-4154-827D-349ADF91B0B4}" srcId="{A452871C-D58A-4884-A2FB-0B25C0DDACA8}" destId="{65C5DCBE-3B48-40A8-9839-8BF54573F854}" srcOrd="0" destOrd="0" parTransId="{A09E9F42-3703-47F9-B72B-3D377F8753FD}" sibTransId="{ED99F5F8-5CEE-4625-9DB0-9E6033A091FF}"/>
    <dgm:cxn modelId="{EA2C7556-C4F7-4B2F-956A-D8F68D9B1AF5}" srcId="{65C5DCBE-3B48-40A8-9839-8BF54573F854}" destId="{8EDA72D2-D60E-451A-BB67-FB3FC133A5A6}" srcOrd="2" destOrd="0" parTransId="{2A54EC0A-0BB9-40E0-A49A-B581F06CA3F7}" sibTransId="{025C6150-79DC-4617-889E-5520CCFD7EFF}"/>
    <dgm:cxn modelId="{F898AB2D-D132-428A-B27A-CD57664FCDFF}" type="presOf" srcId="{65C5DCBE-3B48-40A8-9839-8BF54573F854}" destId="{BDEE01FE-40ED-4850-99DA-F269B31D9EB6}" srcOrd="1" destOrd="0" presId="urn:microsoft.com/office/officeart/2005/8/layout/orgChart1"/>
    <dgm:cxn modelId="{11D8317C-A2A5-46B6-A7E6-7A2CFC8EF938}" type="presOf" srcId="{8EDA72D2-D60E-451A-BB67-FB3FC133A5A6}" destId="{C48009CE-30EB-4DA3-9FB3-C903F9B12780}" srcOrd="0" destOrd="0" presId="urn:microsoft.com/office/officeart/2005/8/layout/orgChart1"/>
    <dgm:cxn modelId="{2B2FE414-0F26-4850-9C48-27FA40988B0B}" type="presOf" srcId="{74819AFF-AEAE-4E5A-B113-B6478DA04181}" destId="{AE846193-DD98-499A-909E-75B45098CE8F}" srcOrd="0" destOrd="0" presId="urn:microsoft.com/office/officeart/2005/8/layout/orgChart1"/>
    <dgm:cxn modelId="{42401704-F052-4EB7-98A3-716723931346}" type="presOf" srcId="{624AA4D1-3A23-432D-8354-9D18EF5E1DBE}" destId="{D59F6F87-D8EE-45C1-B2A9-AC2348E41900}" srcOrd="0" destOrd="0" presId="urn:microsoft.com/office/officeart/2005/8/layout/orgChart1"/>
    <dgm:cxn modelId="{A871647B-B934-4136-B1ED-663C68F65E8A}" srcId="{65C5DCBE-3B48-40A8-9839-8BF54573F854}" destId="{624AA4D1-3A23-432D-8354-9D18EF5E1DBE}" srcOrd="0" destOrd="0" parTransId="{74819AFF-AEAE-4E5A-B113-B6478DA04181}" sibTransId="{9D1EA545-143D-42E7-9EB2-1D5BB209A0DE}"/>
    <dgm:cxn modelId="{CD9B1D8F-E649-41A4-B790-50DD2A9AF509}" type="presOf" srcId="{65C5DCBE-3B48-40A8-9839-8BF54573F854}" destId="{14A35281-014F-4750-A644-E79A8B979B4B}" srcOrd="0" destOrd="0" presId="urn:microsoft.com/office/officeart/2005/8/layout/orgChart1"/>
    <dgm:cxn modelId="{82758016-B791-4790-99AA-F27798CE02DF}" type="presOf" srcId="{A452871C-D58A-4884-A2FB-0B25C0DDACA8}" destId="{616E7E12-7BED-446C-81CE-ED09A82049EE}" srcOrd="0" destOrd="0" presId="urn:microsoft.com/office/officeart/2005/8/layout/orgChart1"/>
    <dgm:cxn modelId="{50179368-23C9-4FDE-ADC1-C9A9A7B6D512}" type="presParOf" srcId="{616E7E12-7BED-446C-81CE-ED09A82049EE}" destId="{1BD9F87E-1CBE-4FDF-AE8E-3E1D7F620A9A}" srcOrd="0" destOrd="0" presId="urn:microsoft.com/office/officeart/2005/8/layout/orgChart1"/>
    <dgm:cxn modelId="{AD94D51A-F36C-4FC9-B265-4612889291E5}" type="presParOf" srcId="{1BD9F87E-1CBE-4FDF-AE8E-3E1D7F620A9A}" destId="{A886EC3B-0F9F-4CF5-986A-044A20222CA7}" srcOrd="0" destOrd="0" presId="urn:microsoft.com/office/officeart/2005/8/layout/orgChart1"/>
    <dgm:cxn modelId="{3AF9C6B5-3758-47E1-8A25-079609E31C3F}" type="presParOf" srcId="{A886EC3B-0F9F-4CF5-986A-044A20222CA7}" destId="{14A35281-014F-4750-A644-E79A8B979B4B}" srcOrd="0" destOrd="0" presId="urn:microsoft.com/office/officeart/2005/8/layout/orgChart1"/>
    <dgm:cxn modelId="{4AE083A3-00D6-4F52-827F-14F539AA95ED}" type="presParOf" srcId="{A886EC3B-0F9F-4CF5-986A-044A20222CA7}" destId="{BDEE01FE-40ED-4850-99DA-F269B31D9EB6}" srcOrd="1" destOrd="0" presId="urn:microsoft.com/office/officeart/2005/8/layout/orgChart1"/>
    <dgm:cxn modelId="{7547364A-460F-4F72-B2C5-C1D47889D868}" type="presParOf" srcId="{1BD9F87E-1CBE-4FDF-AE8E-3E1D7F620A9A}" destId="{6D8C38DF-5FA1-46E5-A4DB-4E98374B77CF}" srcOrd="1" destOrd="0" presId="urn:microsoft.com/office/officeart/2005/8/layout/orgChart1"/>
    <dgm:cxn modelId="{D3C37A1C-7CE3-4172-A1D6-528D4E2E26F9}" type="presParOf" srcId="{6D8C38DF-5FA1-46E5-A4DB-4E98374B77CF}" destId="{AE846193-DD98-499A-909E-75B45098CE8F}" srcOrd="0" destOrd="0" presId="urn:microsoft.com/office/officeart/2005/8/layout/orgChart1"/>
    <dgm:cxn modelId="{98C42F60-849B-4771-8CF0-452BEE1DE554}" type="presParOf" srcId="{6D8C38DF-5FA1-46E5-A4DB-4E98374B77CF}" destId="{D6D11422-2AA1-4B1F-A8DD-93D5D3FDFDC8}" srcOrd="1" destOrd="0" presId="urn:microsoft.com/office/officeart/2005/8/layout/orgChart1"/>
    <dgm:cxn modelId="{702AC381-F9EB-4303-A84D-095CDDE9ECC4}" type="presParOf" srcId="{D6D11422-2AA1-4B1F-A8DD-93D5D3FDFDC8}" destId="{C9E7A6AA-2D17-412C-8CB4-AEC980F6A302}" srcOrd="0" destOrd="0" presId="urn:microsoft.com/office/officeart/2005/8/layout/orgChart1"/>
    <dgm:cxn modelId="{D354D8BB-56CA-46DB-BA66-AFA80E9355C5}" type="presParOf" srcId="{C9E7A6AA-2D17-412C-8CB4-AEC980F6A302}" destId="{D59F6F87-D8EE-45C1-B2A9-AC2348E41900}" srcOrd="0" destOrd="0" presId="urn:microsoft.com/office/officeart/2005/8/layout/orgChart1"/>
    <dgm:cxn modelId="{B7C6B35E-8E0A-45E0-BEE1-4A813EBF7011}" type="presParOf" srcId="{C9E7A6AA-2D17-412C-8CB4-AEC980F6A302}" destId="{864B135D-3B79-4270-B9B2-C795A463A1BE}" srcOrd="1" destOrd="0" presId="urn:microsoft.com/office/officeart/2005/8/layout/orgChart1"/>
    <dgm:cxn modelId="{751A2A88-CDC3-472E-91A1-DA4CCA04C98B}" type="presParOf" srcId="{D6D11422-2AA1-4B1F-A8DD-93D5D3FDFDC8}" destId="{A681042C-98FA-4928-B1E8-53316491FB09}" srcOrd="1" destOrd="0" presId="urn:microsoft.com/office/officeart/2005/8/layout/orgChart1"/>
    <dgm:cxn modelId="{0C9B1D63-E485-4DF0-90C3-8D5634D81D68}" type="presParOf" srcId="{D6D11422-2AA1-4B1F-A8DD-93D5D3FDFDC8}" destId="{DB9BDADC-ADB1-435D-92E0-8EE4E4E6C228}" srcOrd="2" destOrd="0" presId="urn:microsoft.com/office/officeart/2005/8/layout/orgChart1"/>
    <dgm:cxn modelId="{127B61D2-2ED2-4F8F-B087-CAEEC4266BF3}" type="presParOf" srcId="{6D8C38DF-5FA1-46E5-A4DB-4E98374B77CF}" destId="{5DDB68D1-8047-4D60-AC8A-67BF339EA868}" srcOrd="2" destOrd="0" presId="urn:microsoft.com/office/officeart/2005/8/layout/orgChart1"/>
    <dgm:cxn modelId="{DB9309ED-7731-4BC7-884C-6841611CB0BD}" type="presParOf" srcId="{6D8C38DF-5FA1-46E5-A4DB-4E98374B77CF}" destId="{C67B1224-238C-48BB-A048-AE3DD6F03442}" srcOrd="3" destOrd="0" presId="urn:microsoft.com/office/officeart/2005/8/layout/orgChart1"/>
    <dgm:cxn modelId="{6D645D31-A188-44D2-A5DD-1A71E465E753}" type="presParOf" srcId="{C67B1224-238C-48BB-A048-AE3DD6F03442}" destId="{61162080-6470-455B-883F-261047CDCAB1}" srcOrd="0" destOrd="0" presId="urn:microsoft.com/office/officeart/2005/8/layout/orgChart1"/>
    <dgm:cxn modelId="{74E7EA7F-2882-489B-9E84-6C5913583206}" type="presParOf" srcId="{61162080-6470-455B-883F-261047CDCAB1}" destId="{C330DBB2-9DDB-4C1E-94B4-8EA31DF41E38}" srcOrd="0" destOrd="0" presId="urn:microsoft.com/office/officeart/2005/8/layout/orgChart1"/>
    <dgm:cxn modelId="{C078F55A-3BFD-450B-B65D-7F6EA34E707F}" type="presParOf" srcId="{61162080-6470-455B-883F-261047CDCAB1}" destId="{E1930ED6-F459-466C-9DF7-6A9446B0FB96}" srcOrd="1" destOrd="0" presId="urn:microsoft.com/office/officeart/2005/8/layout/orgChart1"/>
    <dgm:cxn modelId="{E131ACA7-7618-44B8-8A89-5BDAB7C6487D}" type="presParOf" srcId="{C67B1224-238C-48BB-A048-AE3DD6F03442}" destId="{2569B5D9-6A3B-44D9-91F4-7228CAF00CCB}" srcOrd="1" destOrd="0" presId="urn:microsoft.com/office/officeart/2005/8/layout/orgChart1"/>
    <dgm:cxn modelId="{9EA9DFEF-10A9-41B0-B47C-32A1A7C8475C}" type="presParOf" srcId="{C67B1224-238C-48BB-A048-AE3DD6F03442}" destId="{64251049-2671-46FD-9877-F9BC0790380E}" srcOrd="2" destOrd="0" presId="urn:microsoft.com/office/officeart/2005/8/layout/orgChart1"/>
    <dgm:cxn modelId="{6D8A6599-33F8-4E3C-B792-D1D41C89F309}" type="presParOf" srcId="{6D8C38DF-5FA1-46E5-A4DB-4E98374B77CF}" destId="{C745428F-F15D-4F94-8D1A-D920F392138A}" srcOrd="4" destOrd="0" presId="urn:microsoft.com/office/officeart/2005/8/layout/orgChart1"/>
    <dgm:cxn modelId="{EC707A9B-84D6-4D63-9692-E22E70D4C449}" type="presParOf" srcId="{6D8C38DF-5FA1-46E5-A4DB-4E98374B77CF}" destId="{3163CDA2-BC40-43D1-BC55-D5434F04013A}" srcOrd="5" destOrd="0" presId="urn:microsoft.com/office/officeart/2005/8/layout/orgChart1"/>
    <dgm:cxn modelId="{E5F2D19A-B11F-4ECE-B360-DE4302885617}" type="presParOf" srcId="{3163CDA2-BC40-43D1-BC55-D5434F04013A}" destId="{40B1A131-3525-4944-B304-B23DD5236BEA}" srcOrd="0" destOrd="0" presId="urn:microsoft.com/office/officeart/2005/8/layout/orgChart1"/>
    <dgm:cxn modelId="{4BAEEA6F-C7C1-4FCA-B19E-B99A195CD3B6}" type="presParOf" srcId="{40B1A131-3525-4944-B304-B23DD5236BEA}" destId="{C48009CE-30EB-4DA3-9FB3-C903F9B12780}" srcOrd="0" destOrd="0" presId="urn:microsoft.com/office/officeart/2005/8/layout/orgChart1"/>
    <dgm:cxn modelId="{C32DB73C-9574-4A53-86F7-BCDB3C3CEC49}" type="presParOf" srcId="{40B1A131-3525-4944-B304-B23DD5236BEA}" destId="{18E0FE81-F3FC-4C6E-AE0B-004AC6EE5E68}" srcOrd="1" destOrd="0" presId="urn:microsoft.com/office/officeart/2005/8/layout/orgChart1"/>
    <dgm:cxn modelId="{9432D1FD-CF89-4DC3-B1C1-4BDCCFC82293}" type="presParOf" srcId="{3163CDA2-BC40-43D1-BC55-D5434F04013A}" destId="{86ADD61F-E224-4505-B7BD-19D4E653D486}" srcOrd="1" destOrd="0" presId="urn:microsoft.com/office/officeart/2005/8/layout/orgChart1"/>
    <dgm:cxn modelId="{478F5F0E-9E60-472F-9913-37C2303EDDFC}" type="presParOf" srcId="{3163CDA2-BC40-43D1-BC55-D5434F04013A}" destId="{B0FC68A1-41A2-4B29-AEC8-07609DCA87CA}" srcOrd="2" destOrd="0" presId="urn:microsoft.com/office/officeart/2005/8/layout/orgChart1"/>
    <dgm:cxn modelId="{36EA6917-6258-4DFD-AF77-453EC81D695C}" type="presParOf" srcId="{1BD9F87E-1CBE-4FDF-AE8E-3E1D7F620A9A}" destId="{3F9133EF-8073-497F-83E9-330E3BE121A0}" srcOrd="2" destOrd="0" presId="urn:microsoft.com/office/officeart/2005/8/layout/orgChar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745428F-F15D-4F94-8D1A-D920F392138A}">
      <dsp:nvSpPr>
        <dsp:cNvPr id="0" name=""/>
        <dsp:cNvSpPr/>
      </dsp:nvSpPr>
      <dsp:spPr>
        <a:xfrm>
          <a:off x="3960440" y="1497507"/>
          <a:ext cx="2802040" cy="1517953"/>
        </a:xfrm>
        <a:custGeom>
          <a:avLst/>
          <a:gdLst/>
          <a:ahLst/>
          <a:cxnLst/>
          <a:rect l="0" t="0" r="0" b="0"/>
          <a:pathLst>
            <a:path>
              <a:moveTo>
                <a:pt x="0" y="0"/>
              </a:moveTo>
              <a:lnTo>
                <a:pt x="0" y="1274800"/>
              </a:lnTo>
              <a:lnTo>
                <a:pt x="2802040" y="1274800"/>
              </a:lnTo>
              <a:lnTo>
                <a:pt x="2802040" y="15179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DB68D1-8047-4D60-AC8A-67BF339EA868}">
      <dsp:nvSpPr>
        <dsp:cNvPr id="0" name=""/>
        <dsp:cNvSpPr/>
      </dsp:nvSpPr>
      <dsp:spPr>
        <a:xfrm>
          <a:off x="3914720" y="1497507"/>
          <a:ext cx="91440" cy="1517953"/>
        </a:xfrm>
        <a:custGeom>
          <a:avLst/>
          <a:gdLst/>
          <a:ahLst/>
          <a:cxnLst/>
          <a:rect l="0" t="0" r="0" b="0"/>
          <a:pathLst>
            <a:path>
              <a:moveTo>
                <a:pt x="45720" y="0"/>
              </a:moveTo>
              <a:lnTo>
                <a:pt x="45720" y="15179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846193-DD98-499A-909E-75B45098CE8F}">
      <dsp:nvSpPr>
        <dsp:cNvPr id="0" name=""/>
        <dsp:cNvSpPr/>
      </dsp:nvSpPr>
      <dsp:spPr>
        <a:xfrm>
          <a:off x="1158399" y="1497507"/>
          <a:ext cx="2802040" cy="1517953"/>
        </a:xfrm>
        <a:custGeom>
          <a:avLst/>
          <a:gdLst/>
          <a:ahLst/>
          <a:cxnLst/>
          <a:rect l="0" t="0" r="0" b="0"/>
          <a:pathLst>
            <a:path>
              <a:moveTo>
                <a:pt x="2802040" y="0"/>
              </a:moveTo>
              <a:lnTo>
                <a:pt x="2802040" y="1274800"/>
              </a:lnTo>
              <a:lnTo>
                <a:pt x="0" y="1274800"/>
              </a:lnTo>
              <a:lnTo>
                <a:pt x="0" y="15179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A35281-014F-4750-A644-E79A8B979B4B}">
      <dsp:nvSpPr>
        <dsp:cNvPr id="0" name=""/>
        <dsp:cNvSpPr/>
      </dsp:nvSpPr>
      <dsp:spPr>
        <a:xfrm>
          <a:off x="498565" y="339639"/>
          <a:ext cx="6923748" cy="1157867"/>
        </a:xfrm>
        <a:prstGeom prst="rect">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l-GR" sz="2900" kern="1200" dirty="0" smtClean="0">
              <a:solidFill>
                <a:schemeClr val="tx1"/>
              </a:solidFill>
            </a:rPr>
            <a:t>ΟΞΕΙΑ ΝΕΦΡΙΚΗ ΑΝΕΠΑΡΚΕΙΑ</a:t>
          </a:r>
          <a:endParaRPr lang="el-GR" sz="2900" kern="1200" dirty="0">
            <a:solidFill>
              <a:schemeClr val="tx1"/>
            </a:solidFill>
          </a:endParaRPr>
        </a:p>
      </dsp:txBody>
      <dsp:txXfrm>
        <a:off x="498565" y="339639"/>
        <a:ext cx="6923748" cy="1157867"/>
      </dsp:txXfrm>
    </dsp:sp>
    <dsp:sp modelId="{D59F6F87-D8EE-45C1-B2A9-AC2348E41900}">
      <dsp:nvSpPr>
        <dsp:cNvPr id="0" name=""/>
        <dsp:cNvSpPr/>
      </dsp:nvSpPr>
      <dsp:spPr>
        <a:xfrm>
          <a:off x="531" y="3015460"/>
          <a:ext cx="2315735" cy="1157867"/>
        </a:xfrm>
        <a:prstGeom prst="rect">
          <a:avLst/>
        </a:prstGeom>
        <a:solidFill>
          <a:schemeClr val="tx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l-GR" sz="2900" kern="1200" dirty="0" smtClean="0">
              <a:solidFill>
                <a:schemeClr val="tx1"/>
              </a:solidFill>
            </a:rPr>
            <a:t>ΠΡΟΝΕΦΡΙΚΗ</a:t>
          </a:r>
        </a:p>
        <a:p>
          <a:pPr lvl="0" algn="ctr" defTabSz="1289050">
            <a:lnSpc>
              <a:spcPct val="90000"/>
            </a:lnSpc>
            <a:spcBef>
              <a:spcPct val="0"/>
            </a:spcBef>
            <a:spcAft>
              <a:spcPct val="35000"/>
            </a:spcAft>
          </a:pPr>
          <a:r>
            <a:rPr lang="el-GR" sz="2900" kern="1200" dirty="0" smtClean="0">
              <a:solidFill>
                <a:schemeClr val="tx1"/>
              </a:solidFill>
            </a:rPr>
            <a:t>(80%)</a:t>
          </a:r>
          <a:endParaRPr lang="el-GR" sz="2900" kern="1200" dirty="0">
            <a:solidFill>
              <a:schemeClr val="tx1"/>
            </a:solidFill>
          </a:endParaRPr>
        </a:p>
      </dsp:txBody>
      <dsp:txXfrm>
        <a:off x="531" y="3015460"/>
        <a:ext cx="2315735" cy="1157867"/>
      </dsp:txXfrm>
    </dsp:sp>
    <dsp:sp modelId="{C330DBB2-9DDB-4C1E-94B4-8EA31DF41E38}">
      <dsp:nvSpPr>
        <dsp:cNvPr id="0" name=""/>
        <dsp:cNvSpPr/>
      </dsp:nvSpPr>
      <dsp:spPr>
        <a:xfrm>
          <a:off x="2802572" y="3015460"/>
          <a:ext cx="2315735" cy="1157867"/>
        </a:xfrm>
        <a:prstGeom prst="rect">
          <a:avLst/>
        </a:prstGeom>
        <a:solidFill>
          <a:schemeClr val="tx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l-GR" sz="2900" kern="1200" dirty="0" smtClean="0">
              <a:solidFill>
                <a:schemeClr val="tx1"/>
              </a:solidFill>
            </a:rPr>
            <a:t>ΝΕΦΡΙΚΗ</a:t>
          </a:r>
        </a:p>
        <a:p>
          <a:pPr lvl="0" algn="ctr" defTabSz="1289050">
            <a:lnSpc>
              <a:spcPct val="90000"/>
            </a:lnSpc>
            <a:spcBef>
              <a:spcPct val="0"/>
            </a:spcBef>
            <a:spcAft>
              <a:spcPct val="35000"/>
            </a:spcAft>
          </a:pPr>
          <a:r>
            <a:rPr lang="el-GR" sz="2900" kern="1200" dirty="0" smtClean="0">
              <a:solidFill>
                <a:schemeClr val="tx1"/>
              </a:solidFill>
            </a:rPr>
            <a:t>(10%)</a:t>
          </a:r>
          <a:endParaRPr lang="el-GR" sz="2900" kern="1200" dirty="0">
            <a:solidFill>
              <a:schemeClr val="tx1"/>
            </a:solidFill>
          </a:endParaRPr>
        </a:p>
      </dsp:txBody>
      <dsp:txXfrm>
        <a:off x="2802572" y="3015460"/>
        <a:ext cx="2315735" cy="1157867"/>
      </dsp:txXfrm>
    </dsp:sp>
    <dsp:sp modelId="{C48009CE-30EB-4DA3-9FB3-C903F9B12780}">
      <dsp:nvSpPr>
        <dsp:cNvPr id="0" name=""/>
        <dsp:cNvSpPr/>
      </dsp:nvSpPr>
      <dsp:spPr>
        <a:xfrm>
          <a:off x="5604612" y="3015460"/>
          <a:ext cx="2315735" cy="1157867"/>
        </a:xfrm>
        <a:prstGeom prst="rect">
          <a:avLst/>
        </a:prstGeom>
        <a:solidFill>
          <a:schemeClr val="tx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l-GR" sz="2900" kern="1200" dirty="0" smtClean="0">
              <a:solidFill>
                <a:schemeClr val="tx1"/>
              </a:solidFill>
            </a:rPr>
            <a:t>ΜΕΤΑΝΕΦΡΙΚΗ</a:t>
          </a:r>
        </a:p>
        <a:p>
          <a:pPr lvl="0" algn="ctr" defTabSz="1289050">
            <a:lnSpc>
              <a:spcPct val="90000"/>
            </a:lnSpc>
            <a:spcBef>
              <a:spcPct val="0"/>
            </a:spcBef>
            <a:spcAft>
              <a:spcPct val="35000"/>
            </a:spcAft>
          </a:pPr>
          <a:r>
            <a:rPr lang="el-GR" sz="2900" kern="1200" dirty="0" smtClean="0">
              <a:solidFill>
                <a:schemeClr val="tx1"/>
              </a:solidFill>
            </a:rPr>
            <a:t>(10%)</a:t>
          </a:r>
          <a:endParaRPr lang="el-GR" sz="2900" kern="1200" dirty="0">
            <a:solidFill>
              <a:schemeClr val="tx1"/>
            </a:solidFill>
          </a:endParaRPr>
        </a:p>
      </dsp:txBody>
      <dsp:txXfrm>
        <a:off x="5604612" y="3015460"/>
        <a:ext cx="2315735" cy="115786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2FC723-A1C7-40F8-B8AE-8DFD0DFAC01E}" type="datetimeFigureOut">
              <a:rPr lang="el-GR" smtClean="0"/>
              <a:pPr/>
              <a:t>3/6/2020</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FC7083-121E-4965-9AB4-8610D19E65C2}"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1</a:t>
            </a:fld>
            <a:endParaRPr lang="el-G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10</a:t>
            </a:fld>
            <a:endParaRPr lang="el-G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100</a:t>
            </a:fld>
            <a:endParaRPr lang="el-G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101</a:t>
            </a:fld>
            <a:endParaRPr lang="el-G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102</a:t>
            </a:fld>
            <a:endParaRPr lang="el-G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103</a:t>
            </a:fld>
            <a:endParaRPr lang="el-G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104</a:t>
            </a:fld>
            <a:endParaRPr lang="el-G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105</a:t>
            </a:fld>
            <a:endParaRPr lang="el-G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106</a:t>
            </a:fld>
            <a:endParaRPr lang="el-G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107</a:t>
            </a:fld>
            <a:endParaRPr lang="el-G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108</a:t>
            </a:fld>
            <a:endParaRPr lang="el-G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109</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11</a:t>
            </a:fld>
            <a:endParaRPr lang="el-G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110</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12</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13</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14</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15</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16</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17</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18</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19</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3CD9CE9-B4DC-48F8-ABE8-9A9CDA7A3C61}" type="slidenum">
              <a:rPr lang="el-GR" smtClean="0"/>
              <a:pPr/>
              <a:t>2</a:t>
            </a:fld>
            <a:endParaRPr lang="el-G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63C0A3-2BF7-4524-8CAB-1003719BDC3B}" type="slidenum">
              <a:rPr lang="en-US" altLang="en-US"/>
              <a:pPr/>
              <a:t>20</a:t>
            </a:fld>
            <a:endParaRPr lang="en-US" altLang="en-US"/>
          </a:p>
        </p:txBody>
      </p:sp>
      <p:sp>
        <p:nvSpPr>
          <p:cNvPr id="261122" name="Rectangle 2"/>
          <p:cNvSpPr>
            <a:spLocks noGrp="1" noRot="1" noChangeAspect="1" noChangeArrowheads="1" noTextEdit="1"/>
          </p:cNvSpPr>
          <p:nvPr>
            <p:ph type="sldImg"/>
          </p:nvPr>
        </p:nvSpPr>
        <p:spPr>
          <a:xfrm>
            <a:off x="1146175" y="687388"/>
            <a:ext cx="4567238" cy="3425825"/>
          </a:xfrm>
          <a:ln/>
        </p:spPr>
      </p:sp>
      <p:sp>
        <p:nvSpPr>
          <p:cNvPr id="26112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21</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ECBC53-031A-4DEB-A897-32BE63E80DA0}" type="slidenum">
              <a:rPr lang="en-US" altLang="en-US"/>
              <a:pPr/>
              <a:t>22</a:t>
            </a:fld>
            <a:endParaRPr lang="en-US" altLang="en-US"/>
          </a:p>
        </p:txBody>
      </p:sp>
      <p:sp>
        <p:nvSpPr>
          <p:cNvPr id="265218" name="Rectangle 2"/>
          <p:cNvSpPr>
            <a:spLocks noGrp="1" noRot="1" noChangeAspect="1" noChangeArrowheads="1" noTextEdit="1"/>
          </p:cNvSpPr>
          <p:nvPr>
            <p:ph type="sldImg"/>
          </p:nvPr>
        </p:nvSpPr>
        <p:spPr>
          <a:xfrm>
            <a:off x="1146175" y="687388"/>
            <a:ext cx="4567238" cy="3425825"/>
          </a:xfrm>
          <a:ln/>
        </p:spPr>
      </p:sp>
      <p:sp>
        <p:nvSpPr>
          <p:cNvPr id="265219" name="Rectangle 3"/>
          <p:cNvSpPr>
            <a:spLocks noGrp="1" noChangeArrowheads="1"/>
          </p:cNvSpPr>
          <p:nvPr>
            <p:ph type="body" idx="1"/>
          </p:nvPr>
        </p:nvSpPr>
        <p:spPr/>
        <p:txBody>
          <a:bodyPr/>
          <a:lstStyle/>
          <a:p>
            <a:r>
              <a:rPr lang="en-US"/>
              <a:t>Acute tubular necrosis showing focal loss of tubular epithelial cells (arrows) and partial occlusion of tubular lumens by cellular debris (D) (H&amp;E stain).</a:t>
            </a:r>
          </a:p>
          <a:p>
            <a:endParaRPr lang="en-US"/>
          </a:p>
          <a:p>
            <a:r>
              <a:rPr lang="en-US"/>
              <a:t>The histologic findings in ischemic acute tubular necrosis may be disproportionately small in comparison to the magnitude of renal dysfunction. Focal necrosis of single proximal tubular cells and clusters of cells is seen in the majority of cases of ATN. Portions of tubules not involved by necrosis commonly show effacement of the proximal tubule brush border. Other pathologic findings include flattening of the tubular epithelium and dilatation of the tubular lumina. Many of the flattened tubular cells exhibit signs of regeneration – i.e., mitoses and large hyperchromatic nuclei. Regenerative changes and foci of necrosis are often seen in the same biopsy specimen. Distal nephron segments are characteristically occluded by urinary casts of hyaline, granular, and pigmented varieties.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985E5D-CA02-4871-92DC-57AD7711FCBC}" type="slidenum">
              <a:rPr lang="en-US" altLang="en-US"/>
              <a:pPr/>
              <a:t>23</a:t>
            </a:fld>
            <a:endParaRPr lang="en-US" altLang="en-US"/>
          </a:p>
        </p:txBody>
      </p:sp>
      <p:sp>
        <p:nvSpPr>
          <p:cNvPr id="375810" name="Rectangle 2"/>
          <p:cNvSpPr>
            <a:spLocks noGrp="1" noRot="1" noChangeAspect="1" noChangeArrowheads="1" noTextEdit="1"/>
          </p:cNvSpPr>
          <p:nvPr>
            <p:ph type="sldImg"/>
          </p:nvPr>
        </p:nvSpPr>
        <p:spPr>
          <a:xfrm>
            <a:off x="1146175" y="687388"/>
            <a:ext cx="4567238" cy="3425825"/>
          </a:xfrm>
          <a:ln/>
        </p:spPr>
      </p:sp>
      <p:sp>
        <p:nvSpPr>
          <p:cNvPr id="3758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E29707-F1FA-47E9-B7ED-E9AF4F019039}" type="slidenum">
              <a:rPr lang="en-US"/>
              <a:pPr/>
              <a:t>24</a:t>
            </a:fld>
            <a:endParaRPr lang="en-US"/>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75D25417-6C00-4B8C-976F-77BE716623B2}" type="slidenum">
              <a:rPr lang="el-GR" smtClean="0"/>
              <a:pPr/>
              <a:t>25</a:t>
            </a:fld>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26</a:t>
            </a:fld>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8015CABC-348F-4B88-8159-010B8F1CBA20}" type="slidenum">
              <a:rPr lang="el-GR" smtClean="0"/>
              <a:pPr/>
              <a:t>27</a:t>
            </a:fld>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F0C8AE92-901F-47E7-A1DF-BCE8526DB840}" type="slidenum">
              <a:rPr lang="el-GR" smtClean="0"/>
              <a:pPr/>
              <a:t>28</a:t>
            </a:fld>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29</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3CD9CE9-B4DC-48F8-ABE8-9A9CDA7A3C61}" type="slidenum">
              <a:rPr lang="el-GR" smtClean="0"/>
              <a:pPr/>
              <a:t>3</a:t>
            </a:fld>
            <a:endParaRPr lang="el-G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30</a:t>
            </a:fld>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E4BA6F-5962-476D-A4EC-EA756FAB0380}" type="slidenum">
              <a:rPr lang="en-US"/>
              <a:pPr/>
              <a:t>31</a:t>
            </a:fld>
            <a:endParaRPr lang="en-US"/>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32</a:t>
            </a:fld>
            <a:endParaRPr 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F0C8AE92-901F-47E7-A1DF-BCE8526DB840}" type="slidenum">
              <a:rPr lang="el-GR" smtClean="0"/>
              <a:pPr/>
              <a:t>33</a:t>
            </a:fld>
            <a:endParaRPr 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F0C8AE92-901F-47E7-A1DF-BCE8526DB840}" type="slidenum">
              <a:rPr lang="el-GR" smtClean="0"/>
              <a:pPr/>
              <a:t>34</a:t>
            </a:fld>
            <a:endParaRPr 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F85BFD-74B6-496C-978F-85BEDE6C8656}" type="slidenum">
              <a:rPr lang="en-US" altLang="en-US"/>
              <a:pPr/>
              <a:t>35</a:t>
            </a:fld>
            <a:endParaRPr lang="en-US" altLang="en-US"/>
          </a:p>
        </p:txBody>
      </p:sp>
      <p:sp>
        <p:nvSpPr>
          <p:cNvPr id="283650" name="Rectangle 2"/>
          <p:cNvSpPr>
            <a:spLocks noGrp="1" noRot="1" noChangeAspect="1" noChangeArrowheads="1" noTextEdit="1"/>
          </p:cNvSpPr>
          <p:nvPr>
            <p:ph type="sldImg"/>
          </p:nvPr>
        </p:nvSpPr>
        <p:spPr>
          <a:xfrm>
            <a:off x="1146175" y="687388"/>
            <a:ext cx="4567238" cy="3425825"/>
          </a:xfrm>
          <a:ln/>
        </p:spPr>
      </p:sp>
      <p:sp>
        <p:nvSpPr>
          <p:cNvPr id="28365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0B79B6-BB65-43A1-8AEE-2811AC1992E4}" type="slidenum">
              <a:rPr lang="en-US" altLang="en-US"/>
              <a:pPr/>
              <a:t>36</a:t>
            </a:fld>
            <a:endParaRPr lang="en-US" altLang="en-US"/>
          </a:p>
        </p:txBody>
      </p:sp>
      <p:sp>
        <p:nvSpPr>
          <p:cNvPr id="285698" name="Rectangle 2"/>
          <p:cNvSpPr>
            <a:spLocks noGrp="1" noRot="1" noChangeAspect="1" noChangeArrowheads="1" noTextEdit="1"/>
          </p:cNvSpPr>
          <p:nvPr>
            <p:ph type="sldImg"/>
          </p:nvPr>
        </p:nvSpPr>
        <p:spPr>
          <a:xfrm>
            <a:off x="1146175" y="687388"/>
            <a:ext cx="4567238" cy="3425825"/>
          </a:xfrm>
          <a:ln/>
        </p:spPr>
      </p:sp>
      <p:sp>
        <p:nvSpPr>
          <p:cNvPr id="28569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F0C8AE92-901F-47E7-A1DF-BCE8526DB840}" type="slidenum">
              <a:rPr lang="el-GR" smtClean="0"/>
              <a:pPr/>
              <a:t>37</a:t>
            </a:fld>
            <a:endParaRPr lang="el-G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F0C8AE92-901F-47E7-A1DF-BCE8526DB840}" type="slidenum">
              <a:rPr lang="el-GR" smtClean="0"/>
              <a:pPr/>
              <a:t>38</a:t>
            </a:fld>
            <a:endParaRPr lang="el-G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F0C8AE92-901F-47E7-A1DF-BCE8526DB840}" type="slidenum">
              <a:rPr lang="el-GR" smtClean="0"/>
              <a:pPr/>
              <a:t>39</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3CD9CE9-B4DC-48F8-ABE8-9A9CDA7A3C61}" type="slidenum">
              <a:rPr lang="el-GR" smtClean="0"/>
              <a:pPr/>
              <a:t>4</a:t>
            </a:fld>
            <a:endParaRPr lang="el-G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F0C8AE92-901F-47E7-A1DF-BCE8526DB840}" type="slidenum">
              <a:rPr lang="el-GR" smtClean="0"/>
              <a:pPr/>
              <a:t>40</a:t>
            </a:fld>
            <a:endParaRPr lang="el-G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883C35-AAD7-456D-A197-86B42540B4B5}" type="slidenum">
              <a:rPr lang="en-US" altLang="en-US"/>
              <a:pPr/>
              <a:t>41</a:t>
            </a:fld>
            <a:endParaRPr lang="en-US" altLang="en-US"/>
          </a:p>
        </p:txBody>
      </p:sp>
      <p:sp>
        <p:nvSpPr>
          <p:cNvPr id="314370" name="Rectangle 2"/>
          <p:cNvSpPr>
            <a:spLocks noGrp="1" noRot="1" noChangeAspect="1" noChangeArrowheads="1" noTextEdit="1"/>
          </p:cNvSpPr>
          <p:nvPr>
            <p:ph type="sldImg"/>
          </p:nvPr>
        </p:nvSpPr>
        <p:spPr>
          <a:xfrm>
            <a:off x="1146175" y="687388"/>
            <a:ext cx="4567238" cy="3425825"/>
          </a:xfrm>
          <a:ln/>
        </p:spPr>
      </p:sp>
      <p:sp>
        <p:nvSpPr>
          <p:cNvPr id="3143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A0E911-98DC-4075-80F1-A3363F774751}" type="slidenum">
              <a:rPr lang="en-US" altLang="en-US"/>
              <a:pPr/>
              <a:t>42</a:t>
            </a:fld>
            <a:endParaRPr lang="en-US" altLang="en-US"/>
          </a:p>
        </p:txBody>
      </p:sp>
      <p:sp>
        <p:nvSpPr>
          <p:cNvPr id="308226" name="Rectangle 2"/>
          <p:cNvSpPr>
            <a:spLocks noGrp="1" noRot="1" noChangeAspect="1" noChangeArrowheads="1" noTextEdit="1"/>
          </p:cNvSpPr>
          <p:nvPr>
            <p:ph type="sldImg"/>
          </p:nvPr>
        </p:nvSpPr>
        <p:spPr>
          <a:xfrm>
            <a:off x="1146175" y="687388"/>
            <a:ext cx="4567238" cy="3425825"/>
          </a:xfrm>
          <a:ln/>
        </p:spPr>
      </p:sp>
      <p:sp>
        <p:nvSpPr>
          <p:cNvPr id="3082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35F20A-DB0B-40D7-8209-443B7BEBAC3D}" type="slidenum">
              <a:rPr lang="en-US" altLang="en-US"/>
              <a:pPr/>
              <a:t>43</a:t>
            </a:fld>
            <a:endParaRPr lang="en-US" altLang="en-US"/>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p:txBody>
          <a:bodyPr/>
          <a:lstStyle/>
          <a:p>
            <a:r>
              <a:rPr lang="en-US"/>
              <a:t>This longitudinal ultrasound shows a kidney with moderate hydronephrosis. The dilation of the collecting system extends from the renal pelvis to the calyces. The parenchyma is relatively normal in thickness. Dilatation of the collecting system is detectable by ultrasonography within 24 hrs of urinary outflow obstruction. Thus, it is possible (but very unusual) that patients evaluated within only a couple hours of the onset of obstruction may still have normal renal ultrasounds.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855E6D-9505-495D-A1D7-CE2FEB40B9DD}" type="slidenum">
              <a:rPr lang="en-US" altLang="en-US"/>
              <a:pPr/>
              <a:t>44</a:t>
            </a:fld>
            <a:endParaRPr lang="en-US" altLang="en-US"/>
          </a:p>
        </p:txBody>
      </p:sp>
      <p:sp>
        <p:nvSpPr>
          <p:cNvPr id="312322" name="Rectangle 2"/>
          <p:cNvSpPr>
            <a:spLocks noGrp="1" noRot="1" noChangeAspect="1" noChangeArrowheads="1" noTextEdit="1"/>
          </p:cNvSpPr>
          <p:nvPr>
            <p:ph type="sldImg"/>
          </p:nvPr>
        </p:nvSpPr>
        <p:spPr>
          <a:xfrm>
            <a:off x="1146175" y="687388"/>
            <a:ext cx="4567238" cy="3425825"/>
          </a:xfrm>
          <a:ln/>
        </p:spPr>
      </p:sp>
      <p:sp>
        <p:nvSpPr>
          <p:cNvPr id="312323" name="Rectangle 3"/>
          <p:cNvSpPr>
            <a:spLocks noGrp="1" noChangeArrowheads="1"/>
          </p:cNvSpPr>
          <p:nvPr>
            <p:ph type="body" idx="1"/>
          </p:nvPr>
        </p:nvSpPr>
        <p:spPr/>
        <p:txBody>
          <a:bodyPr/>
          <a:lstStyle/>
          <a:p>
            <a:r>
              <a:rPr lang="en-US"/>
              <a:t>Abdominal CAT scan with contrast demonstrates right hydronephrosis and hydroureter as a consequence of ureteral obstruction. CAT scans can often demonstrate hyodronephrosis even without intravenous contrast. However, CAT scans are much more expensive than renal ultrasounds and should be used for screening purposes only if the renal ultrasound cannot be performed for technical reasons (e.g., extreme obesity).</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75D25417-6C00-4B8C-976F-77BE716623B2}" type="slidenum">
              <a:rPr lang="el-GR" smtClean="0"/>
              <a:pPr/>
              <a:t>45</a:t>
            </a:fld>
            <a:endParaRPr lang="el-G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46</a:t>
            </a:fld>
            <a:endParaRPr lang="el-G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47</a:t>
            </a:fld>
            <a:endParaRPr lang="el-G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48</a:t>
            </a:fld>
            <a:endParaRPr lang="el-G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49</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5</a:t>
            </a:fld>
            <a:endParaRPr lang="el-G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50</a:t>
            </a:fld>
            <a:endParaRPr lang="el-G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51</a:t>
            </a:fld>
            <a:endParaRPr lang="el-G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52</a:t>
            </a:fld>
            <a:endParaRPr lang="el-G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53</a:t>
            </a:fld>
            <a:endParaRPr lang="el-G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54</a:t>
            </a:fld>
            <a:endParaRPr lang="el-G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55</a:t>
            </a:fld>
            <a:endParaRPr lang="el-G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56</a:t>
            </a:fld>
            <a:endParaRPr lang="el-G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57</a:t>
            </a:fld>
            <a:endParaRPr lang="el-G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58</a:t>
            </a:fld>
            <a:endParaRPr lang="el-G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59</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FCEFCBFF-0EAF-4F0C-BF5E-F1E37C4E59D9}" type="slidenum">
              <a:rPr lang="el-GR" smtClean="0"/>
              <a:pPr/>
              <a:t>6</a:t>
            </a:fld>
            <a:endParaRPr lang="el-G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60</a:t>
            </a:fld>
            <a:endParaRPr lang="el-G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61</a:t>
            </a:fld>
            <a:endParaRPr lang="el-G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62</a:t>
            </a:fld>
            <a:endParaRPr lang="el-G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63</a:t>
            </a:fld>
            <a:endParaRPr lang="el-G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64</a:t>
            </a:fld>
            <a:endParaRPr lang="el-G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65</a:t>
            </a:fld>
            <a:endParaRPr lang="el-G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66</a:t>
            </a:fld>
            <a:endParaRPr lang="el-G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67</a:t>
            </a:fld>
            <a:endParaRPr lang="el-G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68</a:t>
            </a:fld>
            <a:endParaRPr lang="el-G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69</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7</a:t>
            </a:fld>
            <a:endParaRPr lang="el-G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70</a:t>
            </a:fld>
            <a:endParaRPr lang="el-G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71</a:t>
            </a:fld>
            <a:endParaRPr lang="el-G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72</a:t>
            </a:fld>
            <a:endParaRPr lang="el-G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73</a:t>
            </a:fld>
            <a:endParaRPr lang="el-G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74</a:t>
            </a:fld>
            <a:endParaRPr lang="el-G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75</a:t>
            </a:fld>
            <a:endParaRPr lang="el-G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76</a:t>
            </a:fld>
            <a:endParaRPr lang="el-G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77</a:t>
            </a:fld>
            <a:endParaRPr lang="el-G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78</a:t>
            </a:fld>
            <a:endParaRPr lang="el-G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79</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8</a:t>
            </a:fld>
            <a:endParaRPr lang="el-G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80</a:t>
            </a:fld>
            <a:endParaRPr lang="el-G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81</a:t>
            </a:fld>
            <a:endParaRPr lang="el-G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82</a:t>
            </a:fld>
            <a:endParaRPr lang="el-G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83</a:t>
            </a:fld>
            <a:endParaRPr lang="el-G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84</a:t>
            </a:fld>
            <a:endParaRPr lang="el-G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5C2C219-449E-474D-96A3-1F9218A0C15C}" type="slidenum">
              <a:rPr lang="el-GR" smtClean="0"/>
              <a:pPr/>
              <a:t>85</a:t>
            </a:fld>
            <a:endParaRPr lang="el-G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86</a:t>
            </a:fld>
            <a:endParaRPr lang="el-G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87</a:t>
            </a:fld>
            <a:endParaRPr lang="el-G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88</a:t>
            </a:fld>
            <a:endParaRPr lang="el-G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89</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5FC7083-121E-4965-9AB4-8610D19E65C2}" type="slidenum">
              <a:rPr lang="el-GR" smtClean="0"/>
              <a:pPr/>
              <a:t>9</a:t>
            </a:fld>
            <a:endParaRPr lang="el-G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90</a:t>
            </a:fld>
            <a:endParaRPr lang="el-G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91</a:t>
            </a:fld>
            <a:endParaRPr lang="el-G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92</a:t>
            </a:fld>
            <a:endParaRPr lang="el-G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93</a:t>
            </a:fld>
            <a:endParaRPr lang="el-G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94</a:t>
            </a:fld>
            <a:endParaRPr lang="el-G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95</a:t>
            </a:fld>
            <a:endParaRPr lang="el-G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96</a:t>
            </a:fld>
            <a:endParaRPr lang="el-G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97</a:t>
            </a:fld>
            <a:endParaRPr lang="el-G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98</a:t>
            </a:fld>
            <a:endParaRPr lang="el-G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6507807-D710-4684-AFD9-03B2F97B3BA4}" type="slidenum">
              <a:rPr lang="el-GR" smtClean="0"/>
              <a:pPr/>
              <a:t>99</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132AF67F-2F57-4DE8-A593-23871FDD201E}" type="datetimeFigureOut">
              <a:rPr lang="el-GR" smtClean="0"/>
              <a:pPr/>
              <a:t>3/6/2020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B32AA95-F607-421A-BE86-2AE74E9FA6EF}"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132AF67F-2F57-4DE8-A593-23871FDD201E}" type="datetimeFigureOut">
              <a:rPr lang="el-GR" smtClean="0"/>
              <a:pPr/>
              <a:t>3/6/2020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B32AA95-F607-421A-BE86-2AE74E9FA6EF}"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132AF67F-2F57-4DE8-A593-23871FDD201E}" type="datetimeFigureOut">
              <a:rPr lang="el-GR" smtClean="0"/>
              <a:pPr/>
              <a:t>3/6/2020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B32AA95-F607-421A-BE86-2AE74E9FA6EF}"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92100"/>
            <a:ext cx="8229600" cy="1384300"/>
          </a:xfrm>
        </p:spPr>
        <p:txBody>
          <a:bodyPr/>
          <a:lstStyle/>
          <a:p>
            <a:r>
              <a:rPr lang="el-GR" smtClean="0"/>
              <a:t>Kλικ για επεξεργασία του τίτλου</a:t>
            </a:r>
            <a:endParaRPr lang="el-GR"/>
          </a:p>
        </p:txBody>
      </p:sp>
      <p:sp>
        <p:nvSpPr>
          <p:cNvPr id="3" name="2 - Θέση πίνακα"/>
          <p:cNvSpPr>
            <a:spLocks noGrp="1"/>
          </p:cNvSpPr>
          <p:nvPr>
            <p:ph type="tbl" idx="1"/>
          </p:nvPr>
        </p:nvSpPr>
        <p:spPr>
          <a:xfrm>
            <a:off x="457200" y="1905000"/>
            <a:ext cx="8229600" cy="4114800"/>
          </a:xfrm>
        </p:spPr>
        <p:txBody>
          <a:bodyPr/>
          <a:lstStyle/>
          <a:p>
            <a:endParaRPr lang="el-GR"/>
          </a:p>
        </p:txBody>
      </p:sp>
      <p:sp>
        <p:nvSpPr>
          <p:cNvPr id="4" name="3 - Θέση ημερομηνίας"/>
          <p:cNvSpPr>
            <a:spLocks noGrp="1"/>
          </p:cNvSpPr>
          <p:nvPr>
            <p:ph type="dt" sz="half" idx="10"/>
          </p:nvPr>
        </p:nvSpPr>
        <p:spPr>
          <a:xfrm>
            <a:off x="457200" y="6245225"/>
            <a:ext cx="2133600" cy="476250"/>
          </a:xfrm>
        </p:spPr>
        <p:txBody>
          <a:bodyPr/>
          <a:lstStyle>
            <a:lvl1pPr>
              <a:defRPr/>
            </a:lvl1pPr>
          </a:lstStyle>
          <a:p>
            <a:endParaRPr lang="el-GR"/>
          </a:p>
        </p:txBody>
      </p:sp>
      <p:sp>
        <p:nvSpPr>
          <p:cNvPr id="5" name="4 - Θέση υποσέλιδου"/>
          <p:cNvSpPr>
            <a:spLocks noGrp="1"/>
          </p:cNvSpPr>
          <p:nvPr>
            <p:ph type="ftr" sz="quarter" idx="11"/>
          </p:nvPr>
        </p:nvSpPr>
        <p:spPr>
          <a:xfrm>
            <a:off x="3124200" y="6245225"/>
            <a:ext cx="2895600" cy="476250"/>
          </a:xfrm>
        </p:spPr>
        <p:txBody>
          <a:bodyPr/>
          <a:lstStyle>
            <a:lvl1pPr>
              <a:defRPr/>
            </a:lvl1pPr>
          </a:lstStyle>
          <a:p>
            <a:endParaRPr lang="el-GR"/>
          </a:p>
        </p:txBody>
      </p:sp>
      <p:sp>
        <p:nvSpPr>
          <p:cNvPr id="6" name="5 - Θέση αριθμού διαφάνειας"/>
          <p:cNvSpPr>
            <a:spLocks noGrp="1"/>
          </p:cNvSpPr>
          <p:nvPr>
            <p:ph type="sldNum" sz="quarter" idx="12"/>
          </p:nvPr>
        </p:nvSpPr>
        <p:spPr>
          <a:xfrm>
            <a:off x="6553200" y="6245225"/>
            <a:ext cx="2133600" cy="476250"/>
          </a:xfrm>
        </p:spPr>
        <p:txBody>
          <a:bodyPr/>
          <a:lstStyle>
            <a:lvl1pPr>
              <a:defRPr/>
            </a:lvl1pPr>
          </a:lstStyle>
          <a:p>
            <a:fld id="{68936BE2-9743-410E-8704-994648AB3BFD}" type="slidenum">
              <a:rPr lang="el-GR"/>
              <a:pPr/>
              <a:t>‹#›</a:t>
            </a:fld>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1066800" y="304800"/>
            <a:ext cx="7543800" cy="1431925"/>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1066800" y="1981200"/>
            <a:ext cx="36957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914900" y="1981200"/>
            <a:ext cx="3695700" cy="1981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914900" y="4114800"/>
            <a:ext cx="3695700" cy="1981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ημερομηνίας"/>
          <p:cNvSpPr>
            <a:spLocks noGrp="1"/>
          </p:cNvSpPr>
          <p:nvPr>
            <p:ph type="dt" sz="half" idx="10"/>
          </p:nvPr>
        </p:nvSpPr>
        <p:spPr>
          <a:xfrm>
            <a:off x="1066800" y="6248400"/>
            <a:ext cx="1905000" cy="457200"/>
          </a:xfrm>
        </p:spPr>
        <p:txBody>
          <a:bodyPr/>
          <a:lstStyle>
            <a:lvl1pPr>
              <a:defRPr/>
            </a:lvl1pPr>
          </a:lstStyle>
          <a:p>
            <a:endParaRPr lang="el-GR"/>
          </a:p>
        </p:txBody>
      </p:sp>
      <p:sp>
        <p:nvSpPr>
          <p:cNvPr id="7" name="6 - Θέση υποσέλιδου"/>
          <p:cNvSpPr>
            <a:spLocks noGrp="1"/>
          </p:cNvSpPr>
          <p:nvPr>
            <p:ph type="ftr" sz="quarter" idx="11"/>
          </p:nvPr>
        </p:nvSpPr>
        <p:spPr>
          <a:xfrm>
            <a:off x="3429000" y="6248400"/>
            <a:ext cx="2895600" cy="457200"/>
          </a:xfrm>
        </p:spPr>
        <p:txBody>
          <a:bodyPr/>
          <a:lstStyle>
            <a:lvl1pPr>
              <a:defRPr/>
            </a:lvl1pPr>
          </a:lstStyle>
          <a:p>
            <a:endParaRPr lang="el-GR"/>
          </a:p>
        </p:txBody>
      </p:sp>
      <p:sp>
        <p:nvSpPr>
          <p:cNvPr id="8" name="7 - Θέση αριθμού διαφάνειας"/>
          <p:cNvSpPr>
            <a:spLocks noGrp="1"/>
          </p:cNvSpPr>
          <p:nvPr>
            <p:ph type="sldNum" sz="quarter" idx="12"/>
          </p:nvPr>
        </p:nvSpPr>
        <p:spPr>
          <a:xfrm>
            <a:off x="6705600" y="6248400"/>
            <a:ext cx="1905000" cy="457200"/>
          </a:xfrm>
        </p:spPr>
        <p:txBody>
          <a:bodyPr/>
          <a:lstStyle>
            <a:lvl1pPr>
              <a:defRPr/>
            </a:lvl1pPr>
          </a:lstStyle>
          <a:p>
            <a:fld id="{704C8E5D-8BD4-4A00-8359-AB87E6315084}" type="slidenum">
              <a:rPr lang="el-GR"/>
              <a:pPr/>
              <a:t>‹#›</a:t>
            </a:fld>
            <a:endParaRPr lang="el-G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Τίτλος, Clip Art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1066800" y="304800"/>
            <a:ext cx="7543800" cy="1431925"/>
          </a:xfrm>
        </p:spPr>
        <p:txBody>
          <a:bodyPr/>
          <a:lstStyle/>
          <a:p>
            <a:r>
              <a:rPr lang="el-GR" smtClean="0"/>
              <a:t>Kλικ για επεξεργασία του τίτλου</a:t>
            </a:r>
            <a:endParaRPr lang="el-GR"/>
          </a:p>
        </p:txBody>
      </p:sp>
      <p:sp>
        <p:nvSpPr>
          <p:cNvPr id="3" name="2 - Θέση ClipArt"/>
          <p:cNvSpPr>
            <a:spLocks noGrp="1"/>
          </p:cNvSpPr>
          <p:nvPr>
            <p:ph type="clipArt" sz="half" idx="1"/>
          </p:nvPr>
        </p:nvSpPr>
        <p:spPr>
          <a:xfrm>
            <a:off x="1066800" y="1981200"/>
            <a:ext cx="3695700" cy="4114800"/>
          </a:xfrm>
        </p:spPr>
        <p:txBody>
          <a:bodyPr/>
          <a:lstStyle/>
          <a:p>
            <a:endParaRPr lang="el-GR"/>
          </a:p>
        </p:txBody>
      </p:sp>
      <p:sp>
        <p:nvSpPr>
          <p:cNvPr id="4" name="3 - Θέση κειμένου"/>
          <p:cNvSpPr>
            <a:spLocks noGrp="1"/>
          </p:cNvSpPr>
          <p:nvPr>
            <p:ph type="body" sz="half" idx="2"/>
          </p:nvPr>
        </p:nvSpPr>
        <p:spPr>
          <a:xfrm>
            <a:off x="4914900" y="1981200"/>
            <a:ext cx="36957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1066800" y="6248400"/>
            <a:ext cx="1905000" cy="457200"/>
          </a:xfrm>
        </p:spPr>
        <p:txBody>
          <a:bodyPr/>
          <a:lstStyle>
            <a:lvl1pPr>
              <a:defRPr/>
            </a:lvl1pPr>
          </a:lstStyle>
          <a:p>
            <a:endParaRPr lang="el-GR"/>
          </a:p>
        </p:txBody>
      </p:sp>
      <p:sp>
        <p:nvSpPr>
          <p:cNvPr id="6" name="5 - Θέση υποσέλιδου"/>
          <p:cNvSpPr>
            <a:spLocks noGrp="1"/>
          </p:cNvSpPr>
          <p:nvPr>
            <p:ph type="ftr" sz="quarter" idx="11"/>
          </p:nvPr>
        </p:nvSpPr>
        <p:spPr>
          <a:xfrm>
            <a:off x="3429000" y="6248400"/>
            <a:ext cx="2895600" cy="457200"/>
          </a:xfrm>
        </p:spPr>
        <p:txBody>
          <a:bodyPr/>
          <a:lstStyle>
            <a:lvl1pPr>
              <a:defRPr/>
            </a:lvl1pPr>
          </a:lstStyle>
          <a:p>
            <a:endParaRPr lang="el-GR"/>
          </a:p>
        </p:txBody>
      </p:sp>
      <p:sp>
        <p:nvSpPr>
          <p:cNvPr id="7" name="6 - Θέση αριθμού διαφάνειας"/>
          <p:cNvSpPr>
            <a:spLocks noGrp="1"/>
          </p:cNvSpPr>
          <p:nvPr>
            <p:ph type="sldNum" sz="quarter" idx="12"/>
          </p:nvPr>
        </p:nvSpPr>
        <p:spPr>
          <a:xfrm>
            <a:off x="6705600" y="6248400"/>
            <a:ext cx="1905000" cy="457200"/>
          </a:xfrm>
        </p:spPr>
        <p:txBody>
          <a:bodyPr/>
          <a:lstStyle>
            <a:lvl1pPr>
              <a:defRPr/>
            </a:lvl1pPr>
          </a:lstStyle>
          <a:p>
            <a:fld id="{3AD20281-44D7-4EFB-8CB7-7FEFEC27C163}" type="slidenum">
              <a:rPr lang="el-GR"/>
              <a:pPr/>
              <a:t>‹#›</a:t>
            </a:fld>
            <a:endParaRPr lang="el-G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Τίτλος και 4 Αντικείμενα">
    <p:spTree>
      <p:nvGrpSpPr>
        <p:cNvPr id="1" name=""/>
        <p:cNvGrpSpPr/>
        <p:nvPr/>
      </p:nvGrpSpPr>
      <p:grpSpPr>
        <a:xfrm>
          <a:off x="0" y="0"/>
          <a:ext cx="0" cy="0"/>
          <a:chOff x="0" y="0"/>
          <a:chExt cx="0" cy="0"/>
        </a:xfrm>
      </p:grpSpPr>
      <p:sp>
        <p:nvSpPr>
          <p:cNvPr id="2" name="1 - Τίτλος"/>
          <p:cNvSpPr>
            <a:spLocks noGrp="1"/>
          </p:cNvSpPr>
          <p:nvPr>
            <p:ph type="title" sz="quarter"/>
          </p:nvPr>
        </p:nvSpPr>
        <p:spPr>
          <a:xfrm>
            <a:off x="1066800" y="304800"/>
            <a:ext cx="7543800" cy="1431925"/>
          </a:xfrm>
        </p:spPr>
        <p:txBody>
          <a:bodyPr/>
          <a:lstStyle/>
          <a:p>
            <a:r>
              <a:rPr lang="el-GR" smtClean="0"/>
              <a:t>Kλικ για επεξεργασία του τίτλου</a:t>
            </a:r>
            <a:endParaRPr lang="el-GR"/>
          </a:p>
        </p:txBody>
      </p:sp>
      <p:sp>
        <p:nvSpPr>
          <p:cNvPr id="3" name="2 - Θέση περιεχομένου"/>
          <p:cNvSpPr>
            <a:spLocks noGrp="1"/>
          </p:cNvSpPr>
          <p:nvPr>
            <p:ph sz="quarter" idx="1"/>
          </p:nvPr>
        </p:nvSpPr>
        <p:spPr>
          <a:xfrm>
            <a:off x="1066800" y="1981200"/>
            <a:ext cx="3695700" cy="1981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914900" y="1981200"/>
            <a:ext cx="3695700" cy="1981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1066800" y="4114800"/>
            <a:ext cx="3695700" cy="1981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περιεχομένου"/>
          <p:cNvSpPr>
            <a:spLocks noGrp="1"/>
          </p:cNvSpPr>
          <p:nvPr>
            <p:ph sz="quarter" idx="4"/>
          </p:nvPr>
        </p:nvSpPr>
        <p:spPr>
          <a:xfrm>
            <a:off x="4914900" y="4114800"/>
            <a:ext cx="3695700" cy="1981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a:xfrm>
            <a:off x="1066800" y="6248400"/>
            <a:ext cx="1905000" cy="457200"/>
          </a:xfrm>
        </p:spPr>
        <p:txBody>
          <a:bodyPr/>
          <a:lstStyle>
            <a:lvl1pPr>
              <a:defRPr/>
            </a:lvl1pPr>
          </a:lstStyle>
          <a:p>
            <a:endParaRPr lang="el-GR"/>
          </a:p>
        </p:txBody>
      </p:sp>
      <p:sp>
        <p:nvSpPr>
          <p:cNvPr id="8" name="7 - Θέση υποσέλιδου"/>
          <p:cNvSpPr>
            <a:spLocks noGrp="1"/>
          </p:cNvSpPr>
          <p:nvPr>
            <p:ph type="ftr" sz="quarter" idx="11"/>
          </p:nvPr>
        </p:nvSpPr>
        <p:spPr>
          <a:xfrm>
            <a:off x="3429000" y="6248400"/>
            <a:ext cx="2895600" cy="457200"/>
          </a:xfrm>
        </p:spPr>
        <p:txBody>
          <a:bodyPr/>
          <a:lstStyle>
            <a:lvl1pPr>
              <a:defRPr/>
            </a:lvl1pPr>
          </a:lstStyle>
          <a:p>
            <a:endParaRPr lang="el-GR"/>
          </a:p>
        </p:txBody>
      </p:sp>
      <p:sp>
        <p:nvSpPr>
          <p:cNvPr id="9" name="8 - Θέση αριθμού διαφάνειας"/>
          <p:cNvSpPr>
            <a:spLocks noGrp="1"/>
          </p:cNvSpPr>
          <p:nvPr>
            <p:ph type="sldNum" sz="quarter" idx="12"/>
          </p:nvPr>
        </p:nvSpPr>
        <p:spPr>
          <a:xfrm>
            <a:off x="6705600" y="6248400"/>
            <a:ext cx="1905000" cy="457200"/>
          </a:xfrm>
        </p:spPr>
        <p:txBody>
          <a:bodyPr/>
          <a:lstStyle>
            <a:lvl1pPr>
              <a:defRPr/>
            </a:lvl1pPr>
          </a:lstStyle>
          <a:p>
            <a:fld id="{BCAD5F29-3BFC-4D93-8C95-CC148B5177DD}" type="slidenum">
              <a:rPr lang="el-G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132AF67F-2F57-4DE8-A593-23871FDD201E}" type="datetimeFigureOut">
              <a:rPr lang="el-GR" smtClean="0"/>
              <a:pPr/>
              <a:t>3/6/2020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B32AA95-F607-421A-BE86-2AE74E9FA6EF}"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132AF67F-2F57-4DE8-A593-23871FDD201E}" type="datetimeFigureOut">
              <a:rPr lang="el-GR" smtClean="0"/>
              <a:pPr/>
              <a:t>3/6/2020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B32AA95-F607-421A-BE86-2AE74E9FA6EF}"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132AF67F-2F57-4DE8-A593-23871FDD201E}" type="datetimeFigureOut">
              <a:rPr lang="el-GR" smtClean="0"/>
              <a:pPr/>
              <a:t>3/6/2020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B32AA95-F607-421A-BE86-2AE74E9FA6EF}"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132AF67F-2F57-4DE8-A593-23871FDD201E}" type="datetimeFigureOut">
              <a:rPr lang="el-GR" smtClean="0"/>
              <a:pPr/>
              <a:t>3/6/2020</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8B32AA95-F607-421A-BE86-2AE74E9FA6EF}"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132AF67F-2F57-4DE8-A593-23871FDD201E}" type="datetimeFigureOut">
              <a:rPr lang="el-GR" smtClean="0"/>
              <a:pPr/>
              <a:t>3/6/2020</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8B32AA95-F607-421A-BE86-2AE74E9FA6EF}"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132AF67F-2F57-4DE8-A593-23871FDD201E}" type="datetimeFigureOut">
              <a:rPr lang="el-GR" smtClean="0"/>
              <a:pPr/>
              <a:t>3/6/2020</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8B32AA95-F607-421A-BE86-2AE74E9FA6EF}"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132AF67F-2F57-4DE8-A593-23871FDD201E}" type="datetimeFigureOut">
              <a:rPr lang="el-GR" smtClean="0"/>
              <a:pPr/>
              <a:t>3/6/2020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B32AA95-F607-421A-BE86-2AE74E9FA6EF}"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132AF67F-2F57-4DE8-A593-23871FDD201E}" type="datetimeFigureOut">
              <a:rPr lang="el-GR" smtClean="0"/>
              <a:pPr/>
              <a:t>3/6/2020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B32AA95-F607-421A-BE86-2AE74E9FA6EF}"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2AF67F-2F57-4DE8-A593-23871FDD201E}" type="datetimeFigureOut">
              <a:rPr lang="el-GR" smtClean="0"/>
              <a:pPr/>
              <a:t>3/6/2020</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2AA95-F607-421A-BE86-2AE74E9FA6EF}"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oleObject" Target="../embeddings/oleObject5.bin"/></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oleObject" Target="../embeddings/oleObject6.bin"/></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oleObject" Target="../embeddings/___________________Microsoft_Office_Excel_97-20033.xls"/></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jpeg"/><Relationship Id="rId5" Type="http://schemas.openxmlformats.org/officeDocument/2006/relationships/oleObject" Target="../embeddings/oleObject1.bin"/><Relationship Id="rId4" Type="http://schemas.openxmlformats.org/officeDocument/2006/relationships/image" Target="../media/image17.jpeg"/></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1.jpe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4.xml"/><Relationship Id="rId1" Type="http://schemas.openxmlformats.org/officeDocument/2006/relationships/vmlDrawing" Target="../drawings/vmlDrawing2.vml"/><Relationship Id="rId4" Type="http://schemas.openxmlformats.org/officeDocument/2006/relationships/oleObject" Target="../embeddings/___________________Microsoft_Office_Excel_97-20031.xls"/></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2.bin"/></Relationships>
</file>

<file path=ppt/slides/_rels/slide8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3.bin"/></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oleObject" Target="../embeddings/oleObject4.bin"/></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oleObject" Target="../embeddings/___________________Microsoft_Office_Excel_97-20032.xls"/></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3568" y="2132856"/>
            <a:ext cx="7772400" cy="1470025"/>
          </a:xfrm>
        </p:spPr>
        <p:txBody>
          <a:bodyPr>
            <a:normAutofit/>
          </a:bodyPr>
          <a:lstStyle/>
          <a:p>
            <a:r>
              <a:rPr lang="el-GR" sz="4800" b="1" dirty="0" smtClean="0">
                <a:solidFill>
                  <a:srgbClr val="0070C0"/>
                </a:solidFill>
              </a:rPr>
              <a:t>ΟΞΕΙΑ ΝΕΦΡΙΚΗ ΑΝΕΠΑΡΚΕΙΑ</a:t>
            </a:r>
            <a:endParaRPr lang="el-GR" sz="4800" b="1" dirty="0">
              <a:solidFill>
                <a:srgbClr val="0070C0"/>
              </a:solidFill>
            </a:endParaRPr>
          </a:p>
        </p:txBody>
      </p:sp>
      <p:sp>
        <p:nvSpPr>
          <p:cNvPr id="3" name="2 - Υπότιτλος"/>
          <p:cNvSpPr>
            <a:spLocks noGrp="1"/>
          </p:cNvSpPr>
          <p:nvPr>
            <p:ph type="subTitle" idx="1"/>
          </p:nvPr>
        </p:nvSpPr>
        <p:spPr>
          <a:xfrm>
            <a:off x="1331640" y="5013176"/>
            <a:ext cx="6400800" cy="1152128"/>
          </a:xfrm>
        </p:spPr>
        <p:txBody>
          <a:bodyPr>
            <a:noAutofit/>
          </a:bodyPr>
          <a:lstStyle/>
          <a:p>
            <a:r>
              <a:rPr lang="el-GR" sz="2400" dirty="0" smtClean="0"/>
              <a:t>ΠΑΠΑΧΡΗΣΤΟΥ ΕΥΑΓΓΕΛΟΣ</a:t>
            </a:r>
            <a:endParaRPr lang="en-US" sz="2400" dirty="0" smtClean="0"/>
          </a:p>
          <a:p>
            <a:r>
              <a:rPr lang="el-GR" sz="2400" dirty="0" smtClean="0"/>
              <a:t>ΠΓΝΠ, ΝΕΦΡΟΛΟΓΙΚΟ ΚΕΝΤΡΟ</a:t>
            </a:r>
            <a:endParaRPr lang="el-GR" sz="2400" dirty="0"/>
          </a:p>
        </p:txBody>
      </p:sp>
      <p:pic>
        <p:nvPicPr>
          <p:cNvPr id="5"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b="1" dirty="0" smtClean="0">
                <a:solidFill>
                  <a:srgbClr val="0070C0"/>
                </a:solidFill>
              </a:rPr>
              <a:t>ΠΡΟΝΕΦΡΙΚΗ ΑΖΩΘΑΙΜΙΑ</a:t>
            </a:r>
            <a:endParaRPr lang="el-GR" dirty="0"/>
          </a:p>
        </p:txBody>
      </p:sp>
      <p:sp>
        <p:nvSpPr>
          <p:cNvPr id="3" name="2 - Θέση περιεχομένου"/>
          <p:cNvSpPr>
            <a:spLocks noGrp="1"/>
          </p:cNvSpPr>
          <p:nvPr>
            <p:ph idx="1"/>
          </p:nvPr>
        </p:nvSpPr>
        <p:spPr>
          <a:xfrm>
            <a:off x="457200" y="1268760"/>
            <a:ext cx="8229600" cy="4857403"/>
          </a:xfrm>
        </p:spPr>
        <p:txBody>
          <a:bodyPr>
            <a:normAutofit/>
          </a:bodyPr>
          <a:lstStyle/>
          <a:p>
            <a:pPr marL="609600" indent="-609600">
              <a:buClr>
                <a:schemeClr val="hlink"/>
              </a:buClr>
              <a:buSzPct val="120000"/>
              <a:buFont typeface="+mj-lt"/>
              <a:buAutoNum type="arabicPeriod" startAt="2"/>
            </a:pPr>
            <a:r>
              <a:rPr lang="el-GR" sz="2800" b="1" dirty="0" smtClean="0"/>
              <a:t>ΕΛΑΤΤΩΜΕΝΗ ΚΑΡΔΙΑΚΗ ΠΑΡΟΧΗ</a:t>
            </a:r>
          </a:p>
          <a:p>
            <a:pPr marL="990600" lvl="1" indent="-533400">
              <a:buClr>
                <a:srgbClr val="0070C0"/>
              </a:buClr>
              <a:buFont typeface="Wingdings" pitchFamily="2" charset="2"/>
              <a:buChar char="q"/>
            </a:pPr>
            <a:r>
              <a:rPr lang="el-GR" sz="2400" dirty="0" smtClean="0"/>
              <a:t>Συμφορητική καρδιακή ανεπάρκεια</a:t>
            </a:r>
          </a:p>
          <a:p>
            <a:pPr marL="990600" lvl="1" indent="-533400">
              <a:buClr>
                <a:srgbClr val="0070C0"/>
              </a:buClr>
              <a:buFont typeface="Wingdings" pitchFamily="2" charset="2"/>
              <a:buChar char="q"/>
            </a:pPr>
            <a:r>
              <a:rPr lang="el-GR" sz="2400" dirty="0" smtClean="0"/>
              <a:t>Καρδιογενές </a:t>
            </a:r>
            <a:r>
              <a:rPr lang="en-US" sz="2400" dirty="0" smtClean="0"/>
              <a:t>Shock</a:t>
            </a:r>
            <a:endParaRPr lang="el-GR" sz="2400" dirty="0" smtClean="0"/>
          </a:p>
          <a:p>
            <a:pPr marL="990600" lvl="1" indent="-533400">
              <a:buClr>
                <a:srgbClr val="0070C0"/>
              </a:buClr>
              <a:buFont typeface="Wingdings" pitchFamily="2" charset="2"/>
              <a:buChar char="q"/>
            </a:pPr>
            <a:r>
              <a:rPr lang="el-GR" sz="2400" dirty="0" smtClean="0"/>
              <a:t>Περικαρδίτιδα με επιπωματισμό</a:t>
            </a:r>
          </a:p>
          <a:p>
            <a:pPr marL="990600" lvl="1" indent="-533400">
              <a:buClr>
                <a:srgbClr val="0070C0"/>
              </a:buClr>
              <a:buFont typeface="Wingdings" pitchFamily="2" charset="2"/>
              <a:buChar char="q"/>
            </a:pPr>
            <a:r>
              <a:rPr lang="el-GR" sz="2400" dirty="0" smtClean="0"/>
              <a:t>Μαζική πνευμονική εμβολή</a:t>
            </a:r>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l-GR" sz="3600" dirty="0">
                <a:solidFill>
                  <a:srgbClr val="0070C0"/>
                </a:solidFill>
              </a:rPr>
              <a:t>ΠΕΡΙΣΤΑΤΙΚΟ </a:t>
            </a:r>
            <a:r>
              <a:rPr lang="en-US" sz="3600" dirty="0">
                <a:solidFill>
                  <a:srgbClr val="0070C0"/>
                </a:solidFill>
              </a:rPr>
              <a:t>3</a:t>
            </a:r>
            <a:endParaRPr lang="el-GR" sz="3600" dirty="0">
              <a:solidFill>
                <a:srgbClr val="0070C0"/>
              </a:solidFill>
            </a:endParaRPr>
          </a:p>
        </p:txBody>
      </p:sp>
      <p:sp>
        <p:nvSpPr>
          <p:cNvPr id="27651" name="Rectangle 3"/>
          <p:cNvSpPr>
            <a:spLocks noGrp="1" noChangeArrowheads="1"/>
          </p:cNvSpPr>
          <p:nvPr>
            <p:ph type="body" idx="1"/>
          </p:nvPr>
        </p:nvSpPr>
        <p:spPr>
          <a:xfrm>
            <a:off x="467545" y="1340768"/>
            <a:ext cx="8064896" cy="5101307"/>
          </a:xfrm>
        </p:spPr>
        <p:txBody>
          <a:bodyPr/>
          <a:lstStyle/>
          <a:p>
            <a:pPr>
              <a:buClr>
                <a:srgbClr val="0070C0"/>
              </a:buClr>
              <a:buFont typeface="Wingdings" pitchFamily="2" charset="2"/>
              <a:buChar char="q"/>
            </a:pPr>
            <a:r>
              <a:rPr lang="el-GR" sz="2800" dirty="0"/>
              <a:t>Ασθενής Κ.Γ., άνδρας, 55 ετών</a:t>
            </a:r>
          </a:p>
          <a:p>
            <a:pPr>
              <a:buClr>
                <a:srgbClr val="0070C0"/>
              </a:buClr>
              <a:buFont typeface="Wingdings" pitchFamily="2" charset="2"/>
              <a:buChar char="q"/>
            </a:pPr>
            <a:r>
              <a:rPr lang="el-GR" sz="2800" dirty="0"/>
              <a:t>ΑΙΤΙΑ </a:t>
            </a:r>
            <a:r>
              <a:rPr lang="el-GR" sz="2800" dirty="0" smtClean="0"/>
              <a:t>ΕΙΣΑΓΩΓΗΣ</a:t>
            </a:r>
            <a:endParaRPr lang="en-US" sz="2800" dirty="0" smtClean="0"/>
          </a:p>
          <a:p>
            <a:pPr lvl="1">
              <a:buClr>
                <a:srgbClr val="0070C0"/>
              </a:buClr>
              <a:buFont typeface="Wingdings" pitchFamily="2" charset="2"/>
              <a:buChar char="§"/>
            </a:pPr>
            <a:r>
              <a:rPr lang="el-GR" sz="2400" dirty="0" smtClean="0"/>
              <a:t>Ανουρία</a:t>
            </a:r>
            <a:endParaRPr lang="el-GR" sz="2400" dirty="0"/>
          </a:p>
          <a:p>
            <a:pPr>
              <a:buClr>
                <a:srgbClr val="0070C0"/>
              </a:buClr>
              <a:buFont typeface="Wingdings" pitchFamily="2" charset="2"/>
              <a:buChar char="q"/>
            </a:pPr>
            <a:r>
              <a:rPr lang="el-GR" sz="2800" dirty="0"/>
              <a:t>ΠΑΡΟΥΣΑ </a:t>
            </a:r>
            <a:r>
              <a:rPr lang="el-GR" sz="2800" dirty="0" smtClean="0"/>
              <a:t>ΝΟΣΟΣ</a:t>
            </a:r>
            <a:endParaRPr lang="en-US" sz="2800" dirty="0" smtClean="0"/>
          </a:p>
          <a:p>
            <a:pPr lvl="1">
              <a:buClr>
                <a:srgbClr val="0070C0"/>
              </a:buClr>
              <a:buFont typeface="Wingdings" pitchFamily="2" charset="2"/>
              <a:buChar char="§"/>
            </a:pPr>
            <a:r>
              <a:rPr lang="el-GR" sz="2400" dirty="0" smtClean="0"/>
              <a:t>Ο </a:t>
            </a:r>
            <a:r>
              <a:rPr lang="el-GR" sz="2400" dirty="0"/>
              <a:t>ασθενής προσέρχεται στο ΤΕΠ αναφέροντας  ελάττωση της ποσότητας των ούρων από 48ώρου (ανουρία το τελευταίο 24ωρο). </a:t>
            </a:r>
            <a:endParaRPr lang="en-US" sz="2400" dirty="0" smtClean="0"/>
          </a:p>
          <a:p>
            <a:pPr lvl="1">
              <a:buClr>
                <a:srgbClr val="0070C0"/>
              </a:buClr>
              <a:buFont typeface="Wingdings" pitchFamily="2" charset="2"/>
              <a:buChar char="§"/>
            </a:pPr>
            <a:r>
              <a:rPr lang="el-GR" sz="2400" dirty="0" smtClean="0"/>
              <a:t>Σε </a:t>
            </a:r>
            <a:r>
              <a:rPr lang="el-GR" sz="2400" dirty="0"/>
              <a:t>πρόσφατο εργαστηριακό έλεγχο που προσκόμισε (15 ημέρες πριν) έχει φυσιολογικές τιμές ουρίας και κρεατινίνης (ουρία 38</a:t>
            </a:r>
            <a:r>
              <a:rPr lang="en-US" sz="2400" dirty="0"/>
              <a:t> mg/dl, </a:t>
            </a:r>
            <a:r>
              <a:rPr lang="el-GR" sz="2400" dirty="0"/>
              <a:t>κρεατινίνη 1.0 </a:t>
            </a:r>
            <a:r>
              <a:rPr lang="en-US" sz="2400" dirty="0"/>
              <a:t>mg/dl)</a:t>
            </a:r>
            <a:r>
              <a:rPr lang="el-GR" sz="2400" dirty="0"/>
              <a:t>.</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a:bodyPr>
          <a:lstStyle/>
          <a:p>
            <a:r>
              <a:rPr lang="el-GR" sz="3600" dirty="0">
                <a:solidFill>
                  <a:srgbClr val="0070C0"/>
                </a:solidFill>
              </a:rPr>
              <a:t>ΑΤΟΜΙΚΟ ΑΝΑΜΝΗΣΤΙΚΟ</a:t>
            </a:r>
          </a:p>
        </p:txBody>
      </p:sp>
      <p:sp>
        <p:nvSpPr>
          <p:cNvPr id="28675" name="Rectangle 3"/>
          <p:cNvSpPr>
            <a:spLocks noGrp="1" noChangeArrowheads="1"/>
          </p:cNvSpPr>
          <p:nvPr>
            <p:ph type="body" idx="1"/>
          </p:nvPr>
        </p:nvSpPr>
        <p:spPr>
          <a:xfrm>
            <a:off x="611560" y="1484784"/>
            <a:ext cx="7200800" cy="4248472"/>
          </a:xfrm>
        </p:spPr>
        <p:txBody>
          <a:bodyPr>
            <a:normAutofit/>
          </a:bodyPr>
          <a:lstStyle/>
          <a:p>
            <a:pPr>
              <a:buClr>
                <a:srgbClr val="0070C0"/>
              </a:buClr>
              <a:buFont typeface="Wingdings" pitchFamily="2" charset="2"/>
              <a:buChar char="q"/>
            </a:pPr>
            <a:r>
              <a:rPr lang="el-GR" dirty="0" err="1"/>
              <a:t>Πολυποδίαση</a:t>
            </a:r>
            <a:r>
              <a:rPr lang="el-GR" dirty="0"/>
              <a:t> παχέως εντέρου</a:t>
            </a:r>
          </a:p>
          <a:p>
            <a:pPr>
              <a:buClr>
                <a:srgbClr val="0070C0"/>
              </a:buClr>
              <a:buFont typeface="Wingdings" pitchFamily="2" charset="2"/>
              <a:buChar char="q"/>
            </a:pPr>
            <a:r>
              <a:rPr lang="el-GR" dirty="0"/>
              <a:t>Σιδηροπενική αναιμία</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a:bodyPr>
          <a:lstStyle/>
          <a:p>
            <a:r>
              <a:rPr lang="el-GR" sz="3600" dirty="0">
                <a:solidFill>
                  <a:srgbClr val="0070C0"/>
                </a:solidFill>
              </a:rPr>
              <a:t>ΚΛΙΝΙΚΗ ΕΞΕΤΑΣΗ</a:t>
            </a:r>
          </a:p>
        </p:txBody>
      </p:sp>
      <p:sp>
        <p:nvSpPr>
          <p:cNvPr id="29699" name="Rectangle 3"/>
          <p:cNvSpPr>
            <a:spLocks noGrp="1" noChangeArrowheads="1"/>
          </p:cNvSpPr>
          <p:nvPr>
            <p:ph type="body" idx="1"/>
          </p:nvPr>
        </p:nvSpPr>
        <p:spPr>
          <a:xfrm>
            <a:off x="457200" y="1412776"/>
            <a:ext cx="8229600" cy="4713387"/>
          </a:xfrm>
        </p:spPr>
        <p:txBody>
          <a:bodyPr>
            <a:normAutofit/>
          </a:bodyPr>
          <a:lstStyle/>
          <a:p>
            <a:pPr>
              <a:lnSpc>
                <a:spcPct val="80000"/>
              </a:lnSpc>
              <a:buClr>
                <a:srgbClr val="0070C0"/>
              </a:buClr>
              <a:buFont typeface="Wingdings" pitchFamily="2" charset="2"/>
              <a:buChar char="q"/>
            </a:pPr>
            <a:r>
              <a:rPr lang="el-GR" sz="2800" dirty="0"/>
              <a:t>Γενική κατάσταση: Καλή</a:t>
            </a:r>
          </a:p>
          <a:p>
            <a:pPr>
              <a:lnSpc>
                <a:spcPct val="80000"/>
              </a:lnSpc>
              <a:buClr>
                <a:srgbClr val="0070C0"/>
              </a:buClr>
              <a:buFont typeface="Wingdings" pitchFamily="2" charset="2"/>
              <a:buChar char="q"/>
            </a:pPr>
            <a:r>
              <a:rPr lang="el-GR" sz="2800" dirty="0"/>
              <a:t>Ουραιμική απόπνοια</a:t>
            </a:r>
          </a:p>
          <a:p>
            <a:pPr>
              <a:lnSpc>
                <a:spcPct val="80000"/>
              </a:lnSpc>
              <a:buClr>
                <a:srgbClr val="0070C0"/>
              </a:buClr>
              <a:buFont typeface="Wingdings" pitchFamily="2" charset="2"/>
              <a:buChar char="q"/>
            </a:pPr>
            <a:r>
              <a:rPr lang="el-GR" sz="2800" dirty="0"/>
              <a:t>Α.Π. 165/90</a:t>
            </a:r>
            <a:r>
              <a:rPr lang="en-US" sz="2800" dirty="0"/>
              <a:t> mmHg</a:t>
            </a:r>
            <a:r>
              <a:rPr lang="el-GR" sz="2800" dirty="0"/>
              <a:t>, σφύξεις 80/</a:t>
            </a:r>
            <a:r>
              <a:rPr lang="en-US" sz="2800" dirty="0"/>
              <a:t>min, </a:t>
            </a:r>
            <a:r>
              <a:rPr lang="el-GR" sz="2800" dirty="0"/>
              <a:t>Θ:</a:t>
            </a:r>
            <a:r>
              <a:rPr lang="en-US" sz="2800" dirty="0"/>
              <a:t> 36.9 </a:t>
            </a:r>
            <a:r>
              <a:rPr lang="en-US" sz="2800" baseline="30000" dirty="0"/>
              <a:t>0</a:t>
            </a:r>
            <a:r>
              <a:rPr lang="en-US" sz="2800" dirty="0"/>
              <a:t>C.</a:t>
            </a:r>
            <a:r>
              <a:rPr lang="el-GR" sz="2800" dirty="0"/>
              <a:t> </a:t>
            </a:r>
          </a:p>
          <a:p>
            <a:pPr>
              <a:lnSpc>
                <a:spcPct val="80000"/>
              </a:lnSpc>
              <a:buClr>
                <a:srgbClr val="0070C0"/>
              </a:buClr>
              <a:buFont typeface="Wingdings" pitchFamily="2" charset="2"/>
              <a:buChar char="q"/>
            </a:pPr>
            <a:r>
              <a:rPr lang="el-GR" sz="2800" dirty="0"/>
              <a:t>Αναπνευστικό: Κατά φύση</a:t>
            </a:r>
          </a:p>
          <a:p>
            <a:pPr>
              <a:lnSpc>
                <a:spcPct val="80000"/>
              </a:lnSpc>
              <a:buClr>
                <a:srgbClr val="0070C0"/>
              </a:buClr>
              <a:buFont typeface="Wingdings" pitchFamily="2" charset="2"/>
              <a:buChar char="q"/>
            </a:pPr>
            <a:r>
              <a:rPr lang="el-GR" sz="2800" dirty="0"/>
              <a:t>Καρδιά: Ευκρινείς καρδιακοί τόνοι, απουσία φυσήματος</a:t>
            </a:r>
          </a:p>
          <a:p>
            <a:pPr>
              <a:lnSpc>
                <a:spcPct val="80000"/>
              </a:lnSpc>
              <a:buClr>
                <a:srgbClr val="0070C0"/>
              </a:buClr>
              <a:buFont typeface="Wingdings" pitchFamily="2" charset="2"/>
              <a:buChar char="q"/>
            </a:pPr>
            <a:r>
              <a:rPr lang="el-GR" sz="2800" dirty="0"/>
              <a:t>Κοιλιά: Εντερικοί ήχοι φυσιολογικοί. Ήπαρ: Αψηλάφητο, </a:t>
            </a:r>
            <a:r>
              <a:rPr lang="el-GR" sz="2800" dirty="0" err="1"/>
              <a:t>σπλην</a:t>
            </a:r>
            <a:r>
              <a:rPr lang="el-GR" sz="2800" dirty="0"/>
              <a:t> αψηλάφητος. Απουσία φυσημάτων. Απουσία  ευαισθησίας κατά την πλήξη των οσφυϊκών χωρών άμφω.</a:t>
            </a:r>
          </a:p>
          <a:p>
            <a:pPr>
              <a:lnSpc>
                <a:spcPct val="80000"/>
              </a:lnSpc>
              <a:buClr>
                <a:srgbClr val="0070C0"/>
              </a:buClr>
              <a:buFont typeface="Wingdings" pitchFamily="2" charset="2"/>
              <a:buChar char="q"/>
            </a:pPr>
            <a:r>
              <a:rPr lang="el-GR" sz="2800" dirty="0"/>
              <a:t>Οίδημα κάτω άκρων </a:t>
            </a:r>
            <a:r>
              <a:rPr lang="el-GR" sz="2800" dirty="0" smtClean="0"/>
              <a:t>(</a:t>
            </a:r>
            <a:r>
              <a:rPr lang="en-US" sz="2800" dirty="0" smtClean="0"/>
              <a:t>+</a:t>
            </a:r>
            <a:r>
              <a:rPr lang="el-GR" sz="2800" dirty="0" smtClean="0"/>
              <a:t>+/+++)</a:t>
            </a:r>
            <a:endParaRPr lang="el-GR" sz="2800"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l-GR" sz="3600" dirty="0">
                <a:solidFill>
                  <a:srgbClr val="0070C0"/>
                </a:solidFill>
              </a:rPr>
              <a:t>ΕΡΓΑΣΤΗΡΙΑΚΟΣ ΕΛΕΓΧΟΣ ΕΙΣΑΓΩΓΗΣ</a:t>
            </a:r>
          </a:p>
        </p:txBody>
      </p:sp>
      <p:graphicFrame>
        <p:nvGraphicFramePr>
          <p:cNvPr id="30723" name="Group 3"/>
          <p:cNvGraphicFramePr>
            <a:graphicFrameLocks noGrp="1"/>
          </p:cNvGraphicFramePr>
          <p:nvPr>
            <p:ph sz="half" idx="1"/>
          </p:nvPr>
        </p:nvGraphicFramePr>
        <p:xfrm>
          <a:off x="539552" y="1412777"/>
          <a:ext cx="4608711" cy="5201383"/>
        </p:xfrm>
        <a:graphic>
          <a:graphicData uri="http://schemas.openxmlformats.org/drawingml/2006/table">
            <a:tbl>
              <a:tblPr/>
              <a:tblGrid>
                <a:gridCol w="2917270"/>
                <a:gridCol w="1691441"/>
              </a:tblGrid>
              <a:tr h="855491">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Tahoma" pitchFamily="34" charset="0"/>
                        </a:rPr>
                        <a:t>Ht</a:t>
                      </a:r>
                      <a:r>
                        <a:rPr kumimoji="0" lang="el-GR" sz="2000" b="0" i="0" u="none" strike="noStrike" cap="none" normalizeH="0" baseline="0" dirty="0" smtClean="0">
                          <a:ln>
                            <a:noFill/>
                          </a:ln>
                          <a:solidFill>
                            <a:schemeClr val="tx1"/>
                          </a:solidFill>
                          <a:effectLst/>
                          <a:latin typeface="Tahoma" pitchFamily="34" charset="0"/>
                        </a:rPr>
                        <a:t> </a:t>
                      </a:r>
                      <a:r>
                        <a:rPr kumimoji="0" lang="en-US" sz="2000" b="0" i="0" u="none" strike="noStrike" cap="none" normalizeH="0" baseline="0" dirty="0" smtClean="0">
                          <a:ln>
                            <a:noFill/>
                          </a:ln>
                          <a:solidFill>
                            <a:schemeClr val="tx1"/>
                          </a:solidFill>
                          <a:effectLst/>
                          <a:latin typeface="Tahoma" pitchFamily="34" charset="0"/>
                        </a:rPr>
                        <a:t>(42-52)</a:t>
                      </a:r>
                      <a:endParaRPr kumimoji="0" lang="el-GR" sz="2000" b="0" i="0" u="none" strike="noStrike" cap="none" normalizeH="0" baseline="0" dirty="0" smtClean="0">
                        <a:ln>
                          <a:noFill/>
                        </a:ln>
                        <a:solidFill>
                          <a:schemeClr val="tx1"/>
                        </a:solidFill>
                        <a:effectLst/>
                        <a:latin typeface="Tahoma"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chemeClr val="tx1"/>
                          </a:solidFill>
                          <a:effectLst/>
                          <a:latin typeface="Tahoma" pitchFamily="34" charset="0"/>
                        </a:rPr>
                        <a:t>(</a:t>
                      </a:r>
                      <a:r>
                        <a:rPr kumimoji="0" lang="en-US" sz="2000" b="0" i="0" u="none" strike="noStrike" cap="none" normalizeH="0" baseline="0" dirty="0" err="1" smtClean="0">
                          <a:ln>
                            <a:noFill/>
                          </a:ln>
                          <a:solidFill>
                            <a:schemeClr val="tx1"/>
                          </a:solidFill>
                          <a:effectLst/>
                          <a:latin typeface="Tahoma" pitchFamily="34" charset="0"/>
                        </a:rPr>
                        <a:t>Hb</a:t>
                      </a:r>
                      <a:r>
                        <a:rPr kumimoji="0" lang="en-US" sz="2000" b="0" i="0" u="none" strike="noStrike" cap="none" normalizeH="0" baseline="0" dirty="0" smtClean="0">
                          <a:ln>
                            <a:noFill/>
                          </a:ln>
                          <a:solidFill>
                            <a:schemeClr val="tx1"/>
                          </a:solidFill>
                          <a:effectLst/>
                          <a:latin typeface="Tahoma" pitchFamily="34" charset="0"/>
                        </a:rPr>
                        <a:t>) (13,5-18)</a:t>
                      </a:r>
                      <a:endParaRPr kumimoji="0" lang="el-GR" sz="20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rgbClr val="FF0000"/>
                          </a:solidFill>
                          <a:effectLst/>
                          <a:latin typeface="Tahoma" pitchFamily="34" charset="0"/>
                        </a:rPr>
                        <a:t>32,8 %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rgbClr val="FF0000"/>
                          </a:solidFill>
                          <a:effectLst/>
                          <a:latin typeface="Tahoma" pitchFamily="34" charset="0"/>
                        </a:rPr>
                        <a:t> 11,5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485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chemeClr val="tx1"/>
                          </a:solidFill>
                          <a:effectLst/>
                          <a:latin typeface="Tahoma" pitchFamily="34" charset="0"/>
                        </a:rPr>
                        <a:t>Λευκά</a:t>
                      </a:r>
                      <a:r>
                        <a:rPr kumimoji="0" lang="en-US" sz="2000" b="0" i="0" u="none" strike="noStrike" cap="none" normalizeH="0" baseline="0" dirty="0" smtClean="0">
                          <a:ln>
                            <a:noFill/>
                          </a:ln>
                          <a:solidFill>
                            <a:schemeClr val="tx1"/>
                          </a:solidFill>
                          <a:effectLst/>
                          <a:latin typeface="Tahoma" pitchFamily="34" charset="0"/>
                        </a:rPr>
                        <a:t> </a:t>
                      </a:r>
                      <a:r>
                        <a:rPr kumimoji="0" lang="en-US" sz="1800" b="0" i="0" u="none" strike="noStrike" cap="none" normalizeH="0" baseline="0" dirty="0" smtClean="0">
                          <a:ln>
                            <a:noFill/>
                          </a:ln>
                          <a:solidFill>
                            <a:schemeClr val="tx1"/>
                          </a:solidFill>
                          <a:effectLst/>
                          <a:latin typeface="Tahoma" pitchFamily="34" charset="0"/>
                        </a:rPr>
                        <a:t>(4.000-10.500)</a:t>
                      </a:r>
                      <a:endParaRPr kumimoji="0" lang="el-GR" sz="18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smtClean="0">
                          <a:ln>
                            <a:noFill/>
                          </a:ln>
                          <a:solidFill>
                            <a:schemeClr val="tx1"/>
                          </a:solidFill>
                          <a:effectLst/>
                          <a:latin typeface="Tahoma" pitchFamily="34" charset="0"/>
                        </a:rPr>
                        <a:t>8.400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87052">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chemeClr val="tx1"/>
                          </a:solidFill>
                          <a:effectLst/>
                          <a:latin typeface="Tahoma" pitchFamily="34" charset="0"/>
                        </a:rPr>
                        <a:t>ΑΙΜΟΠΕΤΑΛΙΑ</a:t>
                      </a:r>
                      <a:r>
                        <a:rPr kumimoji="0" lang="en-US" sz="2000" b="0" i="0" u="none" strike="noStrike" cap="none" normalizeH="0" baseline="0" dirty="0" smtClean="0">
                          <a:ln>
                            <a:noFill/>
                          </a:ln>
                          <a:solidFill>
                            <a:schemeClr val="tx1"/>
                          </a:solidFill>
                          <a:effectLst/>
                          <a:latin typeface="Tahoma" pitchFamily="34" charset="0"/>
                        </a:rPr>
                        <a:t> (150.000-350.000)</a:t>
                      </a:r>
                      <a:endParaRPr kumimoji="0" lang="el-GR" sz="20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smtClean="0">
                          <a:ln>
                            <a:noFill/>
                          </a:ln>
                          <a:solidFill>
                            <a:schemeClr val="tx1"/>
                          </a:solidFill>
                          <a:effectLst/>
                          <a:latin typeface="Tahoma" pitchFamily="34" charset="0"/>
                        </a:rPr>
                        <a:t>269.000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485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chemeClr val="tx1"/>
                          </a:solidFill>
                          <a:effectLst/>
                          <a:latin typeface="Tahoma" pitchFamily="34" charset="0"/>
                        </a:rPr>
                        <a:t>ΤΚΕ</a:t>
                      </a:r>
                      <a:r>
                        <a:rPr kumimoji="0" lang="en-US" sz="2000" b="0" i="0" u="none" strike="noStrike" cap="none" normalizeH="0" baseline="0" dirty="0" smtClean="0">
                          <a:ln>
                            <a:noFill/>
                          </a:ln>
                          <a:solidFill>
                            <a:schemeClr val="tx1"/>
                          </a:solidFill>
                          <a:effectLst/>
                          <a:latin typeface="Tahoma" pitchFamily="34" charset="0"/>
                        </a:rPr>
                        <a:t> (0-13) </a:t>
                      </a:r>
                      <a:endParaRPr kumimoji="0" lang="el-GR" sz="20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Tahoma" pitchFamily="34" charset="0"/>
                        </a:rPr>
                        <a:t>35 mm/1h</a:t>
                      </a:r>
                      <a:endParaRPr kumimoji="0" lang="el-GR" sz="2000" b="0" i="0" u="none" strike="noStrike" cap="none" normalizeH="0" baseline="0" dirty="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485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Tahoma" pitchFamily="34" charset="0"/>
                        </a:rPr>
                        <a:t>GLY (60-100)</a:t>
                      </a:r>
                      <a:endParaRPr kumimoji="0" lang="el-GR" sz="20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rgbClr val="FF0000"/>
                          </a:solidFill>
                          <a:effectLst/>
                          <a:latin typeface="Tahoma" pitchFamily="34" charset="0"/>
                        </a:rPr>
                        <a:t>146</a:t>
                      </a:r>
                      <a:r>
                        <a:rPr kumimoji="0" lang="en-US" sz="2000" b="0" i="0" u="none" strike="noStrike" cap="none" normalizeH="0" baseline="0" dirty="0" smtClean="0">
                          <a:ln>
                            <a:noFill/>
                          </a:ln>
                          <a:solidFill>
                            <a:srgbClr val="FF0000"/>
                          </a:solidFill>
                          <a:effectLst/>
                          <a:latin typeface="Tahoma" pitchFamily="34" charset="0"/>
                        </a:rPr>
                        <a:t> mg/dl</a:t>
                      </a:r>
                      <a:endParaRPr kumimoji="0" lang="el-GR" sz="2000" b="0" i="0" u="none" strike="noStrike" cap="none" normalizeH="0" baseline="0" dirty="0" smtClean="0">
                        <a:ln>
                          <a:noFill/>
                        </a:ln>
                        <a:solidFill>
                          <a:srgbClr val="FF00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485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smtClean="0">
                          <a:ln>
                            <a:noFill/>
                          </a:ln>
                          <a:solidFill>
                            <a:schemeClr val="tx1"/>
                          </a:solidFill>
                          <a:effectLst/>
                          <a:latin typeface="Tahoma" pitchFamily="34" charset="0"/>
                        </a:rPr>
                        <a:t>ΟΥΡΙΑ</a:t>
                      </a:r>
                      <a:r>
                        <a:rPr kumimoji="0" lang="en-US" sz="2000" b="0" i="0" u="none" strike="noStrike" cap="none" normalizeH="0" baseline="0" smtClean="0">
                          <a:ln>
                            <a:noFill/>
                          </a:ln>
                          <a:solidFill>
                            <a:schemeClr val="tx1"/>
                          </a:solidFill>
                          <a:effectLst/>
                          <a:latin typeface="Tahoma" pitchFamily="34" charset="0"/>
                        </a:rPr>
                        <a:t> (16-42)</a:t>
                      </a:r>
                      <a:endParaRPr kumimoji="0" lang="el-GR" sz="20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rgbClr val="FF0000"/>
                          </a:solidFill>
                          <a:effectLst/>
                          <a:latin typeface="Tahoma" pitchFamily="34" charset="0"/>
                        </a:rPr>
                        <a:t>190</a:t>
                      </a:r>
                      <a:r>
                        <a:rPr kumimoji="0" lang="en-US" sz="2000" b="0" i="0" u="none" strike="noStrike" cap="none" normalizeH="0" baseline="0" dirty="0" smtClean="0">
                          <a:ln>
                            <a:noFill/>
                          </a:ln>
                          <a:solidFill>
                            <a:srgbClr val="FF0000"/>
                          </a:solidFill>
                          <a:effectLst/>
                          <a:latin typeface="Tahoma" pitchFamily="34" charset="0"/>
                        </a:rPr>
                        <a:t> mg/dl</a:t>
                      </a:r>
                      <a:endParaRPr kumimoji="0" lang="el-GR" sz="2000" b="0" i="0" u="none" strike="noStrike" cap="none" normalizeH="0" baseline="0" dirty="0" smtClean="0">
                        <a:ln>
                          <a:noFill/>
                        </a:ln>
                        <a:solidFill>
                          <a:srgbClr val="FF00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485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smtClean="0">
                          <a:ln>
                            <a:noFill/>
                          </a:ln>
                          <a:solidFill>
                            <a:schemeClr val="tx1"/>
                          </a:solidFill>
                          <a:effectLst/>
                          <a:latin typeface="Tahoma" pitchFamily="34" charset="0"/>
                        </a:rPr>
                        <a:t>ΚΡΕΑΤΙΝΙΝΗ</a:t>
                      </a:r>
                      <a:r>
                        <a:rPr kumimoji="0" lang="en-US" sz="2000" b="0" i="0" u="none" strike="noStrike" cap="none" normalizeH="0" baseline="0" smtClean="0">
                          <a:ln>
                            <a:noFill/>
                          </a:ln>
                          <a:solidFill>
                            <a:schemeClr val="tx1"/>
                          </a:solidFill>
                          <a:effectLst/>
                          <a:latin typeface="Tahoma" pitchFamily="34" charset="0"/>
                        </a:rPr>
                        <a:t> (0,8-1,2)</a:t>
                      </a:r>
                      <a:endParaRPr kumimoji="0" lang="el-GR" sz="20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rgbClr val="FF0000"/>
                          </a:solidFill>
                          <a:effectLst/>
                          <a:latin typeface="Tahoma" pitchFamily="34" charset="0"/>
                        </a:rPr>
                        <a:t>14</a:t>
                      </a:r>
                      <a:r>
                        <a:rPr kumimoji="0" lang="en-US" sz="2000" b="0" i="0" u="none" strike="noStrike" cap="none" normalizeH="0" baseline="0" dirty="0" smtClean="0">
                          <a:ln>
                            <a:noFill/>
                          </a:ln>
                          <a:solidFill>
                            <a:srgbClr val="FF0000"/>
                          </a:solidFill>
                          <a:effectLst/>
                          <a:latin typeface="Tahoma" pitchFamily="34" charset="0"/>
                        </a:rPr>
                        <a:t> mg/dl</a:t>
                      </a:r>
                      <a:endParaRPr kumimoji="0" lang="el-GR" sz="2000" b="0" i="0" u="none" strike="noStrike" cap="none" normalizeH="0" baseline="0" dirty="0" smtClean="0">
                        <a:ln>
                          <a:noFill/>
                        </a:ln>
                        <a:solidFill>
                          <a:srgbClr val="FF00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485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smtClean="0">
                          <a:ln>
                            <a:noFill/>
                          </a:ln>
                          <a:solidFill>
                            <a:schemeClr val="tx1"/>
                          </a:solidFill>
                          <a:effectLst/>
                          <a:latin typeface="Tahoma" pitchFamily="34" charset="0"/>
                        </a:rPr>
                        <a:t>Κ</a:t>
                      </a:r>
                      <a:r>
                        <a:rPr kumimoji="0" lang="en-US" sz="2000" b="0" i="0" u="none" strike="noStrike" cap="none" normalizeH="0" baseline="0" smtClean="0">
                          <a:ln>
                            <a:noFill/>
                          </a:ln>
                          <a:solidFill>
                            <a:schemeClr val="tx1"/>
                          </a:solidFill>
                          <a:effectLst/>
                          <a:latin typeface="Tahoma" pitchFamily="34" charset="0"/>
                        </a:rPr>
                        <a:t> (3,6-5,2)</a:t>
                      </a:r>
                      <a:endParaRPr kumimoji="0" lang="el-GR" sz="20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rgbClr val="FF0000"/>
                          </a:solidFill>
                          <a:effectLst/>
                          <a:latin typeface="Tahoma" pitchFamily="34" charset="0"/>
                        </a:rPr>
                        <a:t>5,4</a:t>
                      </a:r>
                      <a:r>
                        <a:rPr kumimoji="0" lang="en-US" sz="2000" b="0" i="0" u="none" strike="noStrike" cap="none" normalizeH="0" baseline="0" dirty="0" smtClean="0">
                          <a:ln>
                            <a:noFill/>
                          </a:ln>
                          <a:solidFill>
                            <a:srgbClr val="FF0000"/>
                          </a:solidFill>
                          <a:effectLst/>
                          <a:latin typeface="Tahoma" pitchFamily="34" charset="0"/>
                        </a:rPr>
                        <a:t> meq/l</a:t>
                      </a:r>
                      <a:endParaRPr kumimoji="0" lang="el-GR" sz="2000" b="0" i="0" u="none" strike="noStrike" cap="none" normalizeH="0" baseline="0" dirty="0" smtClean="0">
                        <a:ln>
                          <a:noFill/>
                        </a:ln>
                        <a:solidFill>
                          <a:srgbClr val="FF00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485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smtClean="0">
                          <a:ln>
                            <a:noFill/>
                          </a:ln>
                          <a:solidFill>
                            <a:schemeClr val="tx1"/>
                          </a:solidFill>
                          <a:effectLst/>
                          <a:latin typeface="Tahoma" pitchFamily="34" charset="0"/>
                        </a:rPr>
                        <a:t>Ν</a:t>
                      </a:r>
                      <a:r>
                        <a:rPr kumimoji="0" lang="en-US" sz="2000" b="0" i="0" u="none" strike="noStrike" cap="none" normalizeH="0" baseline="0" smtClean="0">
                          <a:ln>
                            <a:noFill/>
                          </a:ln>
                          <a:solidFill>
                            <a:schemeClr val="tx1"/>
                          </a:solidFill>
                          <a:effectLst/>
                          <a:latin typeface="Tahoma" pitchFamily="34" charset="0"/>
                        </a:rPr>
                        <a:t>a (135-145)</a:t>
                      </a:r>
                      <a:endParaRPr kumimoji="0" lang="el-GR" sz="20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rgbClr val="FF0000"/>
                          </a:solidFill>
                          <a:effectLst/>
                          <a:latin typeface="Tahoma" pitchFamily="34" charset="0"/>
                        </a:rPr>
                        <a:t>132</a:t>
                      </a:r>
                      <a:r>
                        <a:rPr kumimoji="0" lang="en-US" sz="2000" b="0" i="0" u="none" strike="noStrike" cap="none" normalizeH="0" baseline="0" dirty="0" smtClean="0">
                          <a:ln>
                            <a:noFill/>
                          </a:ln>
                          <a:solidFill>
                            <a:srgbClr val="FF0000"/>
                          </a:solidFill>
                          <a:effectLst/>
                          <a:latin typeface="Tahoma" pitchFamily="34" charset="0"/>
                        </a:rPr>
                        <a:t> meq/l</a:t>
                      </a:r>
                      <a:endParaRPr kumimoji="0" lang="el-GR" sz="2000" b="0" i="0" u="none" strike="noStrike" cap="none" normalizeH="0" baseline="0" dirty="0" smtClean="0">
                        <a:ln>
                          <a:noFill/>
                        </a:ln>
                        <a:solidFill>
                          <a:srgbClr val="FF00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485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smtClean="0">
                          <a:ln>
                            <a:noFill/>
                          </a:ln>
                          <a:solidFill>
                            <a:schemeClr val="tx1"/>
                          </a:solidFill>
                          <a:effectLst/>
                          <a:latin typeface="Tahoma" pitchFamily="34" charset="0"/>
                        </a:rPr>
                        <a:t>Ca (8,5-9,</a:t>
                      </a:r>
                      <a:r>
                        <a:rPr kumimoji="0" lang="el-GR" sz="2000" b="0" i="0" u="none" strike="noStrike" cap="none" normalizeH="0" baseline="0" smtClean="0">
                          <a:ln>
                            <a:noFill/>
                          </a:ln>
                          <a:solidFill>
                            <a:schemeClr val="tx1"/>
                          </a:solidFill>
                          <a:effectLst/>
                          <a:latin typeface="Tahoma" pitchFamily="34" charset="0"/>
                        </a:rPr>
                        <a:t>9</a:t>
                      </a:r>
                      <a:r>
                        <a:rPr kumimoji="0" lang="en-US" sz="2000" b="0" i="0" u="none" strike="noStrike" cap="none" normalizeH="0" baseline="0" smtClean="0">
                          <a:ln>
                            <a:noFill/>
                          </a:ln>
                          <a:solidFill>
                            <a:schemeClr val="tx1"/>
                          </a:solidFill>
                          <a:effectLst/>
                          <a:latin typeface="Tahoma" pitchFamily="34" charset="0"/>
                        </a:rPr>
                        <a:t>)</a:t>
                      </a:r>
                      <a:endParaRPr kumimoji="0" lang="el-GR" sz="20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chemeClr val="tx1"/>
                          </a:solidFill>
                          <a:effectLst/>
                          <a:latin typeface="Tahoma" pitchFamily="34" charset="0"/>
                        </a:rPr>
                        <a:t>9,9</a:t>
                      </a:r>
                      <a:r>
                        <a:rPr kumimoji="0" lang="en-US" sz="2000" b="0" i="0" u="none" strike="noStrike" cap="none" normalizeH="0" baseline="0" dirty="0" smtClean="0">
                          <a:ln>
                            <a:noFill/>
                          </a:ln>
                          <a:solidFill>
                            <a:schemeClr val="tx1"/>
                          </a:solidFill>
                          <a:effectLst/>
                          <a:latin typeface="Tahoma" pitchFamily="34" charset="0"/>
                        </a:rPr>
                        <a:t> mg/dl</a:t>
                      </a:r>
                      <a:endParaRPr kumimoji="0" lang="el-GR" sz="2000" b="0" i="0" u="none" strike="noStrike" cap="none" normalizeH="0" baseline="0" dirty="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30758" name="Group 38"/>
          <p:cNvGraphicFramePr>
            <a:graphicFrameLocks noGrp="1"/>
          </p:cNvGraphicFramePr>
          <p:nvPr>
            <p:ph sz="half" idx="2"/>
          </p:nvPr>
        </p:nvGraphicFramePr>
        <p:xfrm>
          <a:off x="5364088" y="1412776"/>
          <a:ext cx="3528764" cy="1944688"/>
        </p:xfrm>
        <a:graphic>
          <a:graphicData uri="http://schemas.openxmlformats.org/drawingml/2006/table">
            <a:tbl>
              <a:tblPr/>
              <a:tblGrid>
                <a:gridCol w="3528764"/>
              </a:tblGrid>
              <a:tr h="19446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Tahoma" pitchFamily="34" charset="0"/>
                        </a:rPr>
                        <a:t>AAA: </a:t>
                      </a:r>
                      <a:r>
                        <a:rPr kumimoji="0" lang="en-US" sz="2000" b="0" i="0" u="none" strike="noStrike" cap="none" normalizeH="0" baseline="0" dirty="0" smtClean="0">
                          <a:ln>
                            <a:noFill/>
                          </a:ln>
                          <a:solidFill>
                            <a:srgbClr val="FF0000"/>
                          </a:solidFill>
                          <a:effectLst/>
                          <a:latin typeface="Tahoma" pitchFamily="34" charset="0"/>
                        </a:rPr>
                        <a:t>pH 7,</a:t>
                      </a:r>
                      <a:r>
                        <a:rPr kumimoji="0" lang="el-GR" sz="2000" b="0" i="0" u="none" strike="noStrike" cap="none" normalizeH="0" baseline="0" dirty="0" smtClean="0">
                          <a:ln>
                            <a:noFill/>
                          </a:ln>
                          <a:solidFill>
                            <a:srgbClr val="FF0000"/>
                          </a:solidFill>
                          <a:effectLst/>
                          <a:latin typeface="Tahoma" pitchFamily="34" charset="0"/>
                        </a:rPr>
                        <a:t>32</a:t>
                      </a:r>
                      <a:endParaRPr kumimoji="0" lang="en-US" sz="2000" b="0" i="0" u="none" strike="noStrike" cap="none" normalizeH="0" baseline="0" dirty="0" smtClean="0">
                        <a:ln>
                          <a:noFill/>
                        </a:ln>
                        <a:solidFill>
                          <a:srgbClr val="FF0000"/>
                        </a:solidFill>
                        <a:effectLst/>
                        <a:latin typeface="Tahoma"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Tahoma" pitchFamily="34" charset="0"/>
                        </a:rPr>
                        <a:t>pCO</a:t>
                      </a:r>
                      <a:r>
                        <a:rPr kumimoji="0" lang="en-US" sz="2000" b="0" i="0" u="none" strike="noStrike" cap="none" normalizeH="0" baseline="-25000" dirty="0" smtClean="0">
                          <a:ln>
                            <a:noFill/>
                          </a:ln>
                          <a:solidFill>
                            <a:schemeClr val="tx1"/>
                          </a:solidFill>
                          <a:effectLst/>
                          <a:latin typeface="Tahoma" pitchFamily="34" charset="0"/>
                        </a:rPr>
                        <a:t>2</a:t>
                      </a:r>
                      <a:r>
                        <a:rPr kumimoji="0" lang="en-US" sz="2000" b="0" i="0" u="none" strike="noStrike" cap="none" normalizeH="0" baseline="0" dirty="0" smtClean="0">
                          <a:ln>
                            <a:noFill/>
                          </a:ln>
                          <a:solidFill>
                            <a:schemeClr val="tx1"/>
                          </a:solidFill>
                          <a:effectLst/>
                          <a:latin typeface="Tahoma" pitchFamily="34" charset="0"/>
                        </a:rPr>
                        <a:t>: </a:t>
                      </a:r>
                      <a:r>
                        <a:rPr kumimoji="0" lang="en-US" sz="2000" b="0" i="0" u="none" strike="noStrike" cap="none" normalizeH="0" baseline="0" dirty="0" smtClean="0">
                          <a:ln>
                            <a:noFill/>
                          </a:ln>
                          <a:solidFill>
                            <a:srgbClr val="FF0000"/>
                          </a:solidFill>
                          <a:effectLst/>
                          <a:latin typeface="Tahoma" pitchFamily="34" charset="0"/>
                        </a:rPr>
                        <a:t>2</a:t>
                      </a:r>
                      <a:r>
                        <a:rPr kumimoji="0" lang="el-GR" sz="2000" b="0" i="0" u="none" strike="noStrike" cap="none" normalizeH="0" baseline="0" dirty="0" smtClean="0">
                          <a:ln>
                            <a:noFill/>
                          </a:ln>
                          <a:solidFill>
                            <a:srgbClr val="FF0000"/>
                          </a:solidFill>
                          <a:effectLst/>
                          <a:latin typeface="Tahoma" pitchFamily="34" charset="0"/>
                        </a:rPr>
                        <a:t>6</a:t>
                      </a:r>
                      <a:r>
                        <a:rPr kumimoji="0" lang="en-US" sz="2000" b="0" i="0" u="none" strike="noStrike" cap="none" normalizeH="0" baseline="0" dirty="0" smtClean="0">
                          <a:ln>
                            <a:noFill/>
                          </a:ln>
                          <a:solidFill>
                            <a:srgbClr val="FF0000"/>
                          </a:solidFill>
                          <a:effectLst/>
                          <a:latin typeface="Tahoma" pitchFamily="34" charset="0"/>
                        </a:rPr>
                        <a:t>,3 mmHg (32-48</a:t>
                      </a:r>
                      <a:r>
                        <a:rPr kumimoji="0" lang="en-US" sz="2000" b="0" i="0" u="none" strike="noStrike" cap="none" normalizeH="0" baseline="0" dirty="0" smtClean="0">
                          <a:ln>
                            <a:noFill/>
                          </a:ln>
                          <a:solidFill>
                            <a:schemeClr val="tx1"/>
                          </a:solidFill>
                          <a:effectLst/>
                          <a:latin typeface="Tahoma" pitchFamily="34" charset="0"/>
                        </a:rPr>
                        <a:t>)</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Tahoma" pitchFamily="34" charset="0"/>
                        </a:rPr>
                        <a:t>pO</a:t>
                      </a:r>
                      <a:r>
                        <a:rPr kumimoji="0" lang="en-US" sz="2000" b="0" i="0" u="none" strike="noStrike" cap="none" normalizeH="0" baseline="-25000" dirty="0" smtClean="0">
                          <a:ln>
                            <a:noFill/>
                          </a:ln>
                          <a:solidFill>
                            <a:schemeClr val="tx1"/>
                          </a:solidFill>
                          <a:effectLst/>
                          <a:latin typeface="Tahoma" pitchFamily="34" charset="0"/>
                        </a:rPr>
                        <a:t>2</a:t>
                      </a:r>
                      <a:r>
                        <a:rPr kumimoji="0" lang="en-US" sz="2000" b="0" i="0" u="none" strike="noStrike" cap="none" normalizeH="0" baseline="0" dirty="0" smtClean="0">
                          <a:ln>
                            <a:noFill/>
                          </a:ln>
                          <a:solidFill>
                            <a:schemeClr val="tx1"/>
                          </a:solidFill>
                          <a:effectLst/>
                          <a:latin typeface="Tahoma" pitchFamily="34" charset="0"/>
                        </a:rPr>
                        <a:t>:</a:t>
                      </a:r>
                      <a:r>
                        <a:rPr kumimoji="0" lang="el-GR" sz="2000" b="0" i="0" u="none" strike="noStrike" cap="none" normalizeH="0" baseline="0" dirty="0" smtClean="0">
                          <a:ln>
                            <a:noFill/>
                          </a:ln>
                          <a:solidFill>
                            <a:schemeClr val="tx1"/>
                          </a:solidFill>
                          <a:effectLst/>
                          <a:latin typeface="Tahoma" pitchFamily="34" charset="0"/>
                        </a:rPr>
                        <a:t> 98</a:t>
                      </a:r>
                      <a:r>
                        <a:rPr kumimoji="0" lang="en-US" sz="2000" b="0" i="0" u="none" strike="noStrike" cap="none" normalizeH="0" baseline="0" dirty="0" smtClean="0">
                          <a:ln>
                            <a:noFill/>
                          </a:ln>
                          <a:solidFill>
                            <a:schemeClr val="tx1"/>
                          </a:solidFill>
                          <a:effectLst/>
                          <a:latin typeface="Tahoma" pitchFamily="34" charset="0"/>
                        </a:rPr>
                        <a:t> mmHg (&gt;85)</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Tahoma" pitchFamily="34" charset="0"/>
                        </a:rPr>
                        <a:t>HCO</a:t>
                      </a:r>
                      <a:r>
                        <a:rPr kumimoji="0" lang="en-US" sz="2000" b="0" i="0" u="none" strike="noStrike" cap="none" normalizeH="0" baseline="-25000" dirty="0" smtClean="0">
                          <a:ln>
                            <a:noFill/>
                          </a:ln>
                          <a:solidFill>
                            <a:schemeClr val="tx1"/>
                          </a:solidFill>
                          <a:effectLst/>
                          <a:latin typeface="Tahoma" pitchFamily="34" charset="0"/>
                        </a:rPr>
                        <a:t>3</a:t>
                      </a:r>
                      <a:r>
                        <a:rPr kumimoji="0" lang="en-US" sz="2000" b="0" i="0" u="none" strike="noStrike" cap="none" normalizeH="0" baseline="0" dirty="0" smtClean="0">
                          <a:ln>
                            <a:noFill/>
                          </a:ln>
                          <a:solidFill>
                            <a:schemeClr val="tx1"/>
                          </a:solidFill>
                          <a:effectLst/>
                          <a:latin typeface="Tahoma" pitchFamily="34" charset="0"/>
                        </a:rPr>
                        <a:t>: </a:t>
                      </a:r>
                      <a:r>
                        <a:rPr kumimoji="0" lang="en-US" sz="2000" b="0" i="0" u="none" strike="noStrike" cap="none" normalizeH="0" baseline="0" dirty="0" smtClean="0">
                          <a:ln>
                            <a:noFill/>
                          </a:ln>
                          <a:solidFill>
                            <a:srgbClr val="FF0000"/>
                          </a:solidFill>
                          <a:effectLst/>
                          <a:latin typeface="Tahoma" pitchFamily="34" charset="0"/>
                        </a:rPr>
                        <a:t>1</a:t>
                      </a:r>
                      <a:r>
                        <a:rPr kumimoji="0" lang="el-GR" sz="2000" b="0" i="0" u="none" strike="noStrike" cap="none" normalizeH="0" baseline="0" dirty="0" smtClean="0">
                          <a:ln>
                            <a:noFill/>
                          </a:ln>
                          <a:solidFill>
                            <a:srgbClr val="FF0000"/>
                          </a:solidFill>
                          <a:effectLst/>
                          <a:latin typeface="Tahoma" pitchFamily="34" charset="0"/>
                        </a:rPr>
                        <a:t>6,4</a:t>
                      </a:r>
                      <a:r>
                        <a:rPr kumimoji="0" lang="en-US" sz="2000" b="0" i="0" u="none" strike="noStrike" cap="none" normalizeH="0" baseline="0" dirty="0" smtClean="0">
                          <a:ln>
                            <a:noFill/>
                          </a:ln>
                          <a:solidFill>
                            <a:srgbClr val="FF0000"/>
                          </a:solidFill>
                          <a:effectLst/>
                          <a:latin typeface="Tahoma" pitchFamily="34" charset="0"/>
                        </a:rPr>
                        <a:t> meq/L (20-28)</a:t>
                      </a:r>
                      <a:endParaRPr kumimoji="0" lang="el-GR" sz="2000" b="0" i="0" u="none" strike="noStrike" cap="none" normalizeH="0" baseline="0" dirty="0" smtClean="0">
                        <a:ln>
                          <a:noFill/>
                        </a:ln>
                        <a:solidFill>
                          <a:srgbClr val="FF0000"/>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r>
              <a:rPr lang="el-GR" sz="3600" dirty="0">
                <a:solidFill>
                  <a:srgbClr val="0070C0"/>
                </a:solidFill>
              </a:rPr>
              <a:t>ΑΚΤΙΝΟΓΡΑΦΙΑ ΘΩΡΑΚΟΣ ΕΙΣΑΓΩΓΗΣ</a:t>
            </a:r>
          </a:p>
        </p:txBody>
      </p:sp>
      <p:graphicFrame>
        <p:nvGraphicFramePr>
          <p:cNvPr id="31747" name="Object 3"/>
          <p:cNvGraphicFramePr>
            <a:graphicFrameLocks noChangeAspect="1"/>
          </p:cNvGraphicFramePr>
          <p:nvPr>
            <p:ph idx="1"/>
          </p:nvPr>
        </p:nvGraphicFramePr>
        <p:xfrm>
          <a:off x="1043608" y="1268760"/>
          <a:ext cx="6984776" cy="5238582"/>
        </p:xfrm>
        <a:graphic>
          <a:graphicData uri="http://schemas.openxmlformats.org/presentationml/2006/ole">
            <p:oleObj spid="_x0000_s395266" name="Photo Editor Photo" r:id="rId4" imgW="19504762" imgH="14628571" progId="">
              <p:embed/>
            </p:oleObj>
          </a:graphicData>
        </a:graphic>
      </p:graphicFrame>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a:bodyPr>
          <a:lstStyle/>
          <a:p>
            <a:r>
              <a:rPr lang="el-GR" sz="3600" dirty="0">
                <a:solidFill>
                  <a:srgbClr val="0070C0"/>
                </a:solidFill>
              </a:rPr>
              <a:t>ΥΠΕΡΗΧΟΓΡΑΦΗΜΑ </a:t>
            </a:r>
            <a:r>
              <a:rPr lang="el-GR" sz="3600" dirty="0" smtClean="0">
                <a:solidFill>
                  <a:srgbClr val="0070C0"/>
                </a:solidFill>
              </a:rPr>
              <a:t>ΝΕΦΡΩΝ</a:t>
            </a:r>
            <a:endParaRPr lang="el-GR" sz="3600" dirty="0">
              <a:solidFill>
                <a:srgbClr val="0070C0"/>
              </a:solidFill>
            </a:endParaRPr>
          </a:p>
        </p:txBody>
      </p:sp>
      <p:graphicFrame>
        <p:nvGraphicFramePr>
          <p:cNvPr id="32771" name="Object 3"/>
          <p:cNvGraphicFramePr>
            <a:graphicFrameLocks noChangeAspect="1"/>
          </p:cNvGraphicFramePr>
          <p:nvPr>
            <p:ph idx="4294967295"/>
          </p:nvPr>
        </p:nvGraphicFramePr>
        <p:xfrm>
          <a:off x="971600" y="1268760"/>
          <a:ext cx="7128792" cy="5013996"/>
        </p:xfrm>
        <a:graphic>
          <a:graphicData uri="http://schemas.openxmlformats.org/presentationml/2006/ole">
            <p:oleObj spid="_x0000_s396290" name="Photo Editor Photo" r:id="rId4" imgW="9600000" imgH="8392696" progId="">
              <p:embed/>
            </p:oleObj>
          </a:graphicData>
        </a:graphic>
      </p:graphicFrame>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a:bodyPr>
          <a:lstStyle/>
          <a:p>
            <a:r>
              <a:rPr lang="el-GR" sz="3600" dirty="0">
                <a:solidFill>
                  <a:srgbClr val="0070C0"/>
                </a:solidFill>
              </a:rPr>
              <a:t>ΣΥΝΟΨΗ ΠΕΡΙΣΤΑΤΙΚΟΥ</a:t>
            </a:r>
          </a:p>
        </p:txBody>
      </p:sp>
      <p:sp>
        <p:nvSpPr>
          <p:cNvPr id="33795" name="Rectangle 3"/>
          <p:cNvSpPr>
            <a:spLocks noGrp="1" noChangeArrowheads="1"/>
          </p:cNvSpPr>
          <p:nvPr>
            <p:ph type="body" idx="1"/>
          </p:nvPr>
        </p:nvSpPr>
        <p:spPr/>
        <p:txBody>
          <a:bodyPr/>
          <a:lstStyle/>
          <a:p>
            <a:pPr>
              <a:buClr>
                <a:srgbClr val="0070C0"/>
              </a:buClr>
              <a:buFont typeface="Wingdings" pitchFamily="2" charset="2"/>
              <a:buChar char="q"/>
            </a:pPr>
            <a:r>
              <a:rPr lang="el-GR" sz="2800" dirty="0"/>
              <a:t>ΑΝΟΥΡΙΑ ΑΠΟ 48ώρου</a:t>
            </a:r>
          </a:p>
          <a:p>
            <a:pPr>
              <a:buClr>
                <a:srgbClr val="0070C0"/>
              </a:buClr>
              <a:buFont typeface="Wingdings" pitchFamily="2" charset="2"/>
              <a:buChar char="q"/>
            </a:pPr>
            <a:r>
              <a:rPr lang="el-GR" sz="2800" dirty="0"/>
              <a:t>ΟΞΕΙΑ ΝΕΦΡΙΚΗ </a:t>
            </a:r>
            <a:r>
              <a:rPr lang="el-GR" sz="2800" dirty="0" smtClean="0"/>
              <a:t>ΑΝΕΠΑΡΚΕΙΑ</a:t>
            </a:r>
            <a:endParaRPr lang="el-GR" sz="2800" dirty="0"/>
          </a:p>
          <a:p>
            <a:pPr lvl="1">
              <a:buClr>
                <a:srgbClr val="0070C0"/>
              </a:buClr>
              <a:buFont typeface="Wingdings" pitchFamily="2" charset="2"/>
              <a:buChar char="§"/>
            </a:pPr>
            <a:r>
              <a:rPr lang="el-GR" sz="2400" dirty="0"/>
              <a:t>Υπερυδάτωση </a:t>
            </a:r>
          </a:p>
          <a:p>
            <a:pPr lvl="1">
              <a:buClr>
                <a:srgbClr val="0070C0"/>
              </a:buClr>
              <a:buFont typeface="Wingdings" pitchFamily="2" charset="2"/>
              <a:buChar char="§"/>
            </a:pPr>
            <a:r>
              <a:rPr lang="el-GR" sz="2400" dirty="0"/>
              <a:t>Μεταβολική οξέωση</a:t>
            </a:r>
          </a:p>
          <a:p>
            <a:pPr lvl="1">
              <a:buClr>
                <a:srgbClr val="0070C0"/>
              </a:buClr>
              <a:buFont typeface="Wingdings" pitchFamily="2" charset="2"/>
              <a:buChar char="§"/>
            </a:pPr>
            <a:r>
              <a:rPr lang="el-GR" sz="2400" dirty="0"/>
              <a:t>Υπερκαλιαιμία</a:t>
            </a:r>
          </a:p>
          <a:p>
            <a:pPr>
              <a:buClr>
                <a:srgbClr val="0070C0"/>
              </a:buClr>
              <a:buFont typeface="Wingdings" pitchFamily="2" charset="2"/>
              <a:buChar char="q"/>
            </a:pPr>
            <a:r>
              <a:rPr lang="el-GR" sz="2800" dirty="0"/>
              <a:t>ΑΠΟΦΡΑΞΗ ΑΠΟΧΕΤΕΥΤΙΚΗΣ ΜΟΙΡΑΣ </a:t>
            </a:r>
            <a:r>
              <a:rPr lang="el-GR" sz="2800" dirty="0" smtClean="0"/>
              <a:t>ΟΥΡΟΠΟΙΗΤΙΚΟΥ</a:t>
            </a:r>
            <a:endParaRPr lang="el-GR" sz="2800" dirty="0"/>
          </a:p>
          <a:p>
            <a:pPr lvl="1">
              <a:buClr>
                <a:srgbClr val="0070C0"/>
              </a:buClr>
              <a:buFont typeface="Wingdings" pitchFamily="2" charset="2"/>
              <a:buChar char="§"/>
            </a:pPr>
            <a:r>
              <a:rPr lang="en-US" sz="2400" dirty="0"/>
              <a:t>U/S</a:t>
            </a:r>
            <a:r>
              <a:rPr lang="el-GR" sz="2400" dirty="0"/>
              <a:t> ΝΕΦΡΩΝ: Διάταση </a:t>
            </a:r>
            <a:r>
              <a:rPr lang="el-GR" sz="2400" dirty="0" err="1"/>
              <a:t>πυελοκαλυκικών</a:t>
            </a:r>
            <a:r>
              <a:rPr lang="el-GR" sz="2400" dirty="0"/>
              <a:t> συστημάτων</a:t>
            </a:r>
          </a:p>
          <a:p>
            <a:pPr lvl="1">
              <a:buClr>
                <a:srgbClr val="0070C0"/>
              </a:buClr>
              <a:buFont typeface="Wingdings" pitchFamily="2" charset="2"/>
              <a:buChar char="q"/>
            </a:pPr>
            <a:endParaRPr lang="el-GR" sz="2400" dirty="0"/>
          </a:p>
          <a:p>
            <a:pPr lvl="1"/>
            <a:endParaRPr lang="el-GR" sz="2400" dirty="0"/>
          </a:p>
          <a:p>
            <a:pPr lvl="1">
              <a:buFontTx/>
              <a:buNone/>
            </a:pPr>
            <a:endParaRPr lang="el-GR" sz="2400" dirty="0"/>
          </a:p>
          <a:p>
            <a:endParaRPr lang="el-GR" sz="2800" dirty="0"/>
          </a:p>
          <a:p>
            <a:endParaRPr lang="el-GR" sz="2800"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body" idx="1"/>
          </p:nvPr>
        </p:nvSpPr>
        <p:spPr>
          <a:xfrm>
            <a:off x="457200" y="692150"/>
            <a:ext cx="8229600" cy="5434013"/>
          </a:xfrm>
        </p:spPr>
        <p:txBody>
          <a:bodyPr/>
          <a:lstStyle/>
          <a:p>
            <a:pPr>
              <a:buClr>
                <a:srgbClr val="0070C0"/>
              </a:buClr>
              <a:buFont typeface="Wingdings" pitchFamily="2" charset="2"/>
              <a:buChar char="q"/>
            </a:pPr>
            <a:r>
              <a:rPr lang="el-GR" sz="2800" dirty="0" smtClean="0"/>
              <a:t>ΔΙΑΓΝΩΣΗ</a:t>
            </a:r>
            <a:endParaRPr lang="el-GR" sz="2800" dirty="0"/>
          </a:p>
          <a:p>
            <a:pPr lvl="1">
              <a:buClr>
                <a:srgbClr val="0070C0"/>
              </a:buClr>
              <a:buFont typeface="Wingdings" pitchFamily="2" charset="2"/>
              <a:buChar char="§"/>
            </a:pPr>
            <a:r>
              <a:rPr lang="el-GR" dirty="0"/>
              <a:t> </a:t>
            </a:r>
            <a:r>
              <a:rPr lang="el-GR" sz="2400" dirty="0"/>
              <a:t>ΟΞΕΙΑ ΝΕΦΡΙΚΗ ΑΝΕΠΑΡΚΕΙΑ ΜΕΤΑΝΕΦΡΙΚΗΣ ΑΙΤΙΟΛΟΓΙΑΣ</a:t>
            </a:r>
          </a:p>
          <a:p>
            <a:pPr>
              <a:buClr>
                <a:srgbClr val="0070C0"/>
              </a:buClr>
              <a:buFont typeface="Wingdings" pitchFamily="2" charset="2"/>
              <a:buChar char="q"/>
            </a:pPr>
            <a:endParaRPr lang="el-GR" sz="2800" dirty="0"/>
          </a:p>
          <a:p>
            <a:pPr>
              <a:buClr>
                <a:srgbClr val="0070C0"/>
              </a:buClr>
              <a:buFont typeface="Wingdings" pitchFamily="2" charset="2"/>
              <a:buChar char="q"/>
            </a:pPr>
            <a:r>
              <a:rPr lang="el-GR" sz="2800" dirty="0" smtClean="0"/>
              <a:t>ΟΡΙΣΜΟΣ </a:t>
            </a:r>
          </a:p>
          <a:p>
            <a:pPr lvl="1">
              <a:buClr>
                <a:srgbClr val="0070C0"/>
              </a:buClr>
              <a:buFont typeface="Wingdings" pitchFamily="2" charset="2"/>
              <a:buChar char="§"/>
            </a:pPr>
            <a:r>
              <a:rPr lang="el-GR" sz="2400" dirty="0" smtClean="0"/>
              <a:t>Οξεία </a:t>
            </a:r>
            <a:r>
              <a:rPr lang="el-GR" sz="2400" dirty="0"/>
              <a:t>νεφρική ανεπάρκεια που προκαλείται από οποιοδήποτε αίτιο προκαλεί απόφραξη της αποχετευτικής μοίρας του ουροποιητικού συστήματος (πύελος, ουρητήρες, ουροδόχος κύστη, ουρήθρα)</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971600" y="2492896"/>
            <a:ext cx="7543800" cy="1431925"/>
          </a:xfrm>
        </p:spPr>
        <p:txBody>
          <a:bodyPr>
            <a:normAutofit fontScale="90000"/>
          </a:bodyPr>
          <a:lstStyle/>
          <a:p>
            <a:pPr algn="ctr"/>
            <a:r>
              <a:rPr lang="el-GR" sz="6000" dirty="0">
                <a:solidFill>
                  <a:srgbClr val="0070C0"/>
                </a:solidFill>
              </a:rPr>
              <a:t>ΠΟΡΕΙΑ - ΑΝΤΙΜΕΤΩΠΙΣΗ</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a:xfrm>
            <a:off x="457200" y="836712"/>
            <a:ext cx="8229600" cy="5289451"/>
          </a:xfrm>
        </p:spPr>
        <p:txBody>
          <a:bodyPr/>
          <a:lstStyle/>
          <a:p>
            <a:pPr>
              <a:buClr>
                <a:srgbClr val="0070C0"/>
              </a:buClr>
              <a:buFont typeface="Wingdings" pitchFamily="2" charset="2"/>
              <a:buChar char="q"/>
            </a:pPr>
            <a:r>
              <a:rPr lang="el-GR" dirty="0"/>
              <a:t>ΑΜΕΣΑ:</a:t>
            </a:r>
          </a:p>
          <a:p>
            <a:pPr lvl="1">
              <a:buClr>
                <a:srgbClr val="0070C0"/>
              </a:buClr>
              <a:buFont typeface="Wingdings" pitchFamily="2" charset="2"/>
              <a:buChar char="q"/>
            </a:pPr>
            <a:r>
              <a:rPr lang="el-GR" dirty="0"/>
              <a:t>ΟΞΕΙΑ ΑΙΜΟΚΑΘΑΡΣΗ</a:t>
            </a:r>
          </a:p>
          <a:p>
            <a:pPr lvl="2">
              <a:buClr>
                <a:srgbClr val="0070C0"/>
              </a:buClr>
              <a:buFont typeface="Wingdings" pitchFamily="2" charset="2"/>
              <a:buChar char="q"/>
            </a:pPr>
            <a:r>
              <a:rPr lang="el-GR" dirty="0"/>
              <a:t>ΑΝΤΙΜΕΤΩΠΙΣΗ</a:t>
            </a:r>
          </a:p>
          <a:p>
            <a:pPr lvl="3">
              <a:buClr>
                <a:srgbClr val="0070C0"/>
              </a:buClr>
              <a:buFont typeface="Wingdings" pitchFamily="2" charset="2"/>
              <a:buChar char="§"/>
            </a:pPr>
            <a:r>
              <a:rPr lang="el-GR" dirty="0"/>
              <a:t>ΥΠΕΡΥΔΑΤΩΣΗΣ</a:t>
            </a:r>
          </a:p>
          <a:p>
            <a:pPr lvl="3">
              <a:buClr>
                <a:srgbClr val="0070C0"/>
              </a:buClr>
              <a:buFont typeface="Wingdings" pitchFamily="2" charset="2"/>
              <a:buChar char="§"/>
            </a:pPr>
            <a:r>
              <a:rPr lang="el-GR" dirty="0"/>
              <a:t>ΟΞΕΩΣΗΣ</a:t>
            </a:r>
          </a:p>
          <a:p>
            <a:pPr lvl="3">
              <a:buClr>
                <a:srgbClr val="0070C0"/>
              </a:buClr>
              <a:buFont typeface="Wingdings" pitchFamily="2" charset="2"/>
              <a:buChar char="§"/>
            </a:pPr>
            <a:r>
              <a:rPr lang="el-GR" dirty="0"/>
              <a:t>ΥΠΕΡΚΑΛΙΑΙΜΙΑΣ</a:t>
            </a:r>
          </a:p>
          <a:p>
            <a:pPr>
              <a:buClr>
                <a:srgbClr val="0070C0"/>
              </a:buClr>
              <a:buFont typeface="Wingdings" pitchFamily="2" charset="2"/>
              <a:buChar char="q"/>
            </a:pPr>
            <a:r>
              <a:rPr lang="el-GR" dirty="0"/>
              <a:t>ΑΝΤΙΜΕΤΩΠΙΣΗ ΑΠΟΦΡΑΞΗΣ:</a:t>
            </a:r>
          </a:p>
          <a:p>
            <a:pPr lvl="1">
              <a:buClr>
                <a:srgbClr val="0070C0"/>
              </a:buClr>
              <a:buFont typeface="Wingdings" pitchFamily="2" charset="2"/>
              <a:buChar char="q"/>
            </a:pPr>
            <a:r>
              <a:rPr lang="el-GR" dirty="0"/>
              <a:t>Τοποθέτηση διαδερμικής </a:t>
            </a:r>
            <a:r>
              <a:rPr lang="el-GR" dirty="0" err="1"/>
              <a:t>νεφροστομίας</a:t>
            </a:r>
            <a:endParaRPr lang="el-GR" dirty="0"/>
          </a:p>
          <a:p>
            <a:pPr lvl="3">
              <a:buClr>
                <a:srgbClr val="0070C0"/>
              </a:buClr>
              <a:buFont typeface="Wingdings" pitchFamily="2" charset="2"/>
              <a:buChar char="q"/>
            </a:pPr>
            <a:endParaRPr lang="el-G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922114"/>
          </a:xfrm>
        </p:spPr>
        <p:txBody>
          <a:bodyPr/>
          <a:lstStyle/>
          <a:p>
            <a:r>
              <a:rPr lang="el-GR" b="1" dirty="0" smtClean="0">
                <a:solidFill>
                  <a:srgbClr val="0070C0"/>
                </a:solidFill>
              </a:rPr>
              <a:t>ΠΡΟΝΕΦΡΙΚΗ ΑΖΩΘΑΙΜΙΑ</a:t>
            </a:r>
            <a:endParaRPr lang="el-GR" dirty="0"/>
          </a:p>
        </p:txBody>
      </p:sp>
      <p:sp>
        <p:nvSpPr>
          <p:cNvPr id="3" name="2 - Θέση κειμένου"/>
          <p:cNvSpPr>
            <a:spLocks noGrp="1"/>
          </p:cNvSpPr>
          <p:nvPr>
            <p:ph type="body" idx="1"/>
          </p:nvPr>
        </p:nvSpPr>
        <p:spPr>
          <a:xfrm>
            <a:off x="179512" y="1196752"/>
            <a:ext cx="4392488" cy="639762"/>
          </a:xfrm>
        </p:spPr>
        <p:txBody>
          <a:bodyPr>
            <a:noAutofit/>
          </a:bodyPr>
          <a:lstStyle/>
          <a:p>
            <a:pPr marL="457200" indent="-457200">
              <a:buClr>
                <a:srgbClr val="0070C0"/>
              </a:buClr>
              <a:buSzPct val="125000"/>
              <a:buFont typeface="+mj-lt"/>
              <a:buAutoNum type="arabicPeriod" startAt="3"/>
            </a:pPr>
            <a:r>
              <a:rPr lang="el-GR" sz="2000" dirty="0" smtClean="0"/>
              <a:t>ΑΓΓΕΙΟΔΙΑΣΤΟΛΗ ΤΗΣ ΠΕΡΙΦΕΡΙΚΗΣ ΚΥΚΛΟΦΟΡΙΑΣ</a:t>
            </a:r>
            <a:endParaRPr lang="el-GR" sz="2000" dirty="0"/>
          </a:p>
        </p:txBody>
      </p:sp>
      <p:sp>
        <p:nvSpPr>
          <p:cNvPr id="4" name="3 - Θέση περιεχομένου"/>
          <p:cNvSpPr>
            <a:spLocks noGrp="1"/>
          </p:cNvSpPr>
          <p:nvPr>
            <p:ph sz="half" idx="2"/>
          </p:nvPr>
        </p:nvSpPr>
        <p:spPr>
          <a:xfrm>
            <a:off x="467544" y="1988840"/>
            <a:ext cx="4040188" cy="3951288"/>
          </a:xfrm>
        </p:spPr>
        <p:txBody>
          <a:bodyPr/>
          <a:lstStyle/>
          <a:p>
            <a:pPr marL="590550" indent="-533400">
              <a:buClr>
                <a:srgbClr val="0070C0"/>
              </a:buClr>
              <a:buFont typeface="Wingdings" pitchFamily="2" charset="2"/>
              <a:buChar char="q"/>
            </a:pPr>
            <a:r>
              <a:rPr lang="el-GR" sz="2000" dirty="0" smtClean="0"/>
              <a:t>Σήψη από </a:t>
            </a:r>
            <a:r>
              <a:rPr lang="en-US" sz="2000" dirty="0" smtClean="0"/>
              <a:t> Gram (-) </a:t>
            </a:r>
            <a:r>
              <a:rPr lang="el-GR" sz="2000" dirty="0" smtClean="0"/>
              <a:t>μικρόβια</a:t>
            </a:r>
          </a:p>
          <a:p>
            <a:pPr marL="590550" indent="-533400">
              <a:buClr>
                <a:srgbClr val="0070C0"/>
              </a:buClr>
              <a:buFont typeface="Wingdings" pitchFamily="2" charset="2"/>
              <a:buChar char="q"/>
            </a:pPr>
            <a:r>
              <a:rPr lang="el-GR" sz="2000" dirty="0" smtClean="0"/>
              <a:t>Αντιϋπερτασικά φάρμακα</a:t>
            </a:r>
          </a:p>
          <a:p>
            <a:pPr marL="590550" indent="-533400">
              <a:buClr>
                <a:srgbClr val="0070C0"/>
              </a:buClr>
              <a:buFont typeface="Wingdings" pitchFamily="2" charset="2"/>
              <a:buChar char="q"/>
            </a:pPr>
            <a:r>
              <a:rPr lang="el-GR" sz="2000" dirty="0" smtClean="0"/>
              <a:t>Αναφυλαξία</a:t>
            </a:r>
          </a:p>
        </p:txBody>
      </p:sp>
      <p:sp>
        <p:nvSpPr>
          <p:cNvPr id="5" name="4 - Θέση κειμένου"/>
          <p:cNvSpPr>
            <a:spLocks noGrp="1"/>
          </p:cNvSpPr>
          <p:nvPr>
            <p:ph type="body" sz="quarter" idx="3"/>
          </p:nvPr>
        </p:nvSpPr>
        <p:spPr>
          <a:xfrm>
            <a:off x="4644008" y="1154734"/>
            <a:ext cx="4041775" cy="618082"/>
          </a:xfrm>
        </p:spPr>
        <p:txBody>
          <a:bodyPr>
            <a:normAutofit fontScale="92500" lnSpcReduction="20000"/>
          </a:bodyPr>
          <a:lstStyle/>
          <a:p>
            <a:pPr marL="457200" indent="-457200">
              <a:buClr>
                <a:srgbClr val="0070C0"/>
              </a:buClr>
              <a:buSzPct val="125000"/>
              <a:buFont typeface="+mj-lt"/>
              <a:buAutoNum type="arabicPeriod" startAt="4"/>
            </a:pPr>
            <a:r>
              <a:rPr lang="el-GR" sz="2200" dirty="0" smtClean="0"/>
              <a:t>ΑΥΞΗΣΗ ΝΕΦΡΙΚΩΝ ΑΓΓΕΙΑΚΩΝ ΑΝΤΙΣΤΑΣΕΩΝ</a:t>
            </a:r>
            <a:endParaRPr lang="el-GR" dirty="0"/>
          </a:p>
        </p:txBody>
      </p:sp>
      <p:sp>
        <p:nvSpPr>
          <p:cNvPr id="6" name="5 - Θέση περιεχομένου"/>
          <p:cNvSpPr>
            <a:spLocks noGrp="1"/>
          </p:cNvSpPr>
          <p:nvPr>
            <p:ph sz="quarter" idx="4"/>
          </p:nvPr>
        </p:nvSpPr>
        <p:spPr>
          <a:xfrm>
            <a:off x="4645025" y="1988840"/>
            <a:ext cx="4041775" cy="4137323"/>
          </a:xfrm>
        </p:spPr>
        <p:txBody>
          <a:bodyPr>
            <a:normAutofit/>
          </a:bodyPr>
          <a:lstStyle/>
          <a:p>
            <a:pPr marL="590550" indent="-533400">
              <a:buClr>
                <a:srgbClr val="0070C0"/>
              </a:buClr>
              <a:buFont typeface="Wingdings" pitchFamily="2" charset="2"/>
              <a:buChar char="q"/>
            </a:pPr>
            <a:r>
              <a:rPr lang="el-GR" sz="2000" dirty="0" smtClean="0"/>
              <a:t>Χειρουργικές επεμβάσεις</a:t>
            </a:r>
          </a:p>
          <a:p>
            <a:pPr marL="590550" indent="-533400">
              <a:buClr>
                <a:srgbClr val="0070C0"/>
              </a:buClr>
              <a:buFont typeface="Wingdings" pitchFamily="2" charset="2"/>
              <a:buChar char="q"/>
            </a:pPr>
            <a:r>
              <a:rPr lang="el-GR" sz="2000" dirty="0" smtClean="0"/>
              <a:t>Αναισθησία</a:t>
            </a:r>
          </a:p>
          <a:p>
            <a:pPr marL="590550" indent="-533400">
              <a:buClr>
                <a:srgbClr val="0070C0"/>
              </a:buClr>
              <a:buFont typeface="Wingdings" pitchFamily="2" charset="2"/>
              <a:buChar char="q"/>
            </a:pPr>
            <a:r>
              <a:rPr lang="el-GR" sz="2000" dirty="0" smtClean="0"/>
              <a:t>Ηπατονεφρικό σύνδρομο</a:t>
            </a:r>
          </a:p>
          <a:p>
            <a:pPr marL="590550" indent="-533400">
              <a:buClr>
                <a:srgbClr val="0070C0"/>
              </a:buClr>
              <a:buFont typeface="Wingdings" pitchFamily="2" charset="2"/>
              <a:buChar char="q"/>
            </a:pPr>
            <a:r>
              <a:rPr lang="el-GR" sz="2000" dirty="0" smtClean="0"/>
              <a:t>Αναστολείς προσταγλανδινών (ΜΣΑΦ)</a:t>
            </a:r>
          </a:p>
          <a:p>
            <a:pPr marL="590550" indent="-533400">
              <a:buClr>
                <a:srgbClr val="0070C0"/>
              </a:buClr>
              <a:buFont typeface="Wingdings" pitchFamily="2" charset="2"/>
              <a:buChar char="q"/>
            </a:pPr>
            <a:r>
              <a:rPr lang="el-GR" sz="2000" dirty="0" smtClean="0"/>
              <a:t>Αγγειοσυσπαστικά φάρμακα</a:t>
            </a:r>
          </a:p>
          <a:p>
            <a:pPr marL="971550" lvl="1" indent="-457200">
              <a:buClr>
                <a:srgbClr val="0070C0"/>
              </a:buClr>
              <a:buFontTx/>
              <a:buChar char="•"/>
            </a:pPr>
            <a:r>
              <a:rPr lang="el-GR" dirty="0" smtClean="0"/>
              <a:t>Κυκλοσπορίνη</a:t>
            </a:r>
          </a:p>
          <a:p>
            <a:pPr marL="971550" lvl="1" indent="-457200">
              <a:buClr>
                <a:srgbClr val="0070C0"/>
              </a:buClr>
              <a:buFontTx/>
              <a:buChar char="•"/>
            </a:pPr>
            <a:r>
              <a:rPr lang="en-US" dirty="0" smtClean="0"/>
              <a:t>Tacrolimus</a:t>
            </a:r>
          </a:p>
          <a:p>
            <a:pPr marL="971550" lvl="1" indent="-457200">
              <a:buClr>
                <a:srgbClr val="0070C0"/>
              </a:buClr>
              <a:buFontTx/>
              <a:buChar char="•"/>
            </a:pPr>
            <a:r>
              <a:rPr lang="el-GR" dirty="0" smtClean="0"/>
              <a:t>Σκιαγραφικά</a:t>
            </a:r>
            <a:endParaRPr lang="el-GR" dirty="0"/>
          </a:p>
        </p:txBody>
      </p:sp>
      <p:pic>
        <p:nvPicPr>
          <p:cNvPr id="7"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l-GR" sz="3200" dirty="0">
                <a:solidFill>
                  <a:srgbClr val="0070C0"/>
                </a:solidFill>
              </a:rPr>
              <a:t>ΠΟΡΕΙΑ ΔΙΟΥΡΗΣΗΣ-ΝΕΦΡΙΚΗΣ ΛΕΙΤΟΥΡΓΙΑΣ</a:t>
            </a:r>
          </a:p>
        </p:txBody>
      </p:sp>
      <p:graphicFrame>
        <p:nvGraphicFramePr>
          <p:cNvPr id="43011" name="Object 3"/>
          <p:cNvGraphicFramePr>
            <a:graphicFrameLocks noChangeAspect="1"/>
          </p:cNvGraphicFramePr>
          <p:nvPr>
            <p:ph idx="1"/>
          </p:nvPr>
        </p:nvGraphicFramePr>
        <p:xfrm>
          <a:off x="478210" y="1268760"/>
          <a:ext cx="8198246" cy="5303490"/>
        </p:xfrm>
        <a:graphic>
          <a:graphicData uri="http://schemas.openxmlformats.org/presentationml/2006/ole">
            <p:oleObj spid="_x0000_s392194" name="Chart" r:id="rId4" imgW="3686251" imgH="2543251" progId="Excel.Sheet.8">
              <p:embed/>
            </p:oleObj>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b="1" dirty="0" smtClean="0">
                <a:solidFill>
                  <a:srgbClr val="0070C0"/>
                </a:solidFill>
              </a:rPr>
              <a:t>ΠΡΟΝΕΦΡΙΚΗ ΑΖΩΘΑΙΜΙΑ</a:t>
            </a:r>
            <a:endParaRPr lang="el-GR" dirty="0"/>
          </a:p>
        </p:txBody>
      </p:sp>
      <p:sp>
        <p:nvSpPr>
          <p:cNvPr id="3" name="2 - Θέση περιεχομένου"/>
          <p:cNvSpPr>
            <a:spLocks noGrp="1"/>
          </p:cNvSpPr>
          <p:nvPr>
            <p:ph idx="1"/>
          </p:nvPr>
        </p:nvSpPr>
        <p:spPr>
          <a:xfrm>
            <a:off x="457200" y="1556792"/>
            <a:ext cx="8229600" cy="4569371"/>
          </a:xfrm>
        </p:spPr>
        <p:txBody>
          <a:bodyPr>
            <a:normAutofit/>
          </a:bodyPr>
          <a:lstStyle/>
          <a:p>
            <a:pPr marL="609600" indent="-609600">
              <a:buClr>
                <a:schemeClr val="hlink"/>
              </a:buClr>
              <a:buFont typeface="+mj-lt"/>
              <a:buAutoNum type="arabicPeriod" startAt="5"/>
            </a:pPr>
            <a:r>
              <a:rPr lang="el-GR" b="1" dirty="0" smtClean="0"/>
              <a:t>ΕΛΑΤΤΩΜΕΝΗ ΕΝΔΟΣΠΕΙΡΑΜΑΤΙΚΗ ΠΙΕΣΗ</a:t>
            </a:r>
            <a:endParaRPr lang="en-US" b="1" dirty="0" smtClean="0"/>
          </a:p>
          <a:p>
            <a:pPr marL="1009650" lvl="1" indent="-609600">
              <a:buClr>
                <a:schemeClr val="hlink"/>
              </a:buClr>
              <a:buFont typeface="Wingdings" pitchFamily="2" charset="2"/>
              <a:buChar char="q"/>
            </a:pPr>
            <a:r>
              <a:rPr lang="el-GR" dirty="0" smtClean="0"/>
              <a:t>Αναστολείς Μετατρεπτικού Ενζύμου (α-ΜΕΑ)</a:t>
            </a:r>
            <a:endParaRPr lang="el-GR" dirty="0"/>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0070C0"/>
                </a:solidFill>
              </a:rPr>
              <a:t>Φυσιολογική πίεση διήθησης</a:t>
            </a:r>
            <a:endParaRPr lang="el-GR" dirty="0">
              <a:solidFill>
                <a:srgbClr val="0070C0"/>
              </a:solidFill>
            </a:endParaRPr>
          </a:p>
        </p:txBody>
      </p:sp>
      <p:pic>
        <p:nvPicPr>
          <p:cNvPr id="4" name="Picture 4"/>
          <p:cNvPicPr>
            <a:picLocks noGrp="1" noChangeAspect="1" noChangeArrowheads="1"/>
          </p:cNvPicPr>
          <p:nvPr>
            <p:ph idx="1"/>
          </p:nvPr>
        </p:nvPicPr>
        <p:blipFill>
          <a:blip r:embed="rId3" cstate="email"/>
          <a:srcRect l="11072" t="6996" r="47710" b="46865"/>
          <a:stretch>
            <a:fillRect/>
          </a:stretch>
        </p:blipFill>
        <p:spPr bwMode="auto">
          <a:xfrm>
            <a:off x="1475656" y="1484784"/>
            <a:ext cx="6192688" cy="4988554"/>
          </a:xfrm>
          <a:prstGeom prst="rect">
            <a:avLst/>
          </a:prstGeom>
          <a:noFill/>
          <a:ln w="9525">
            <a:noFill/>
            <a:miter lim="800000"/>
            <a:headEnd/>
            <a:tailEnd/>
          </a:ln>
        </p:spPr>
      </p:pic>
      <p:pic>
        <p:nvPicPr>
          <p:cNvPr id="5" name="Picture 4" descr="TheSaintOld"/>
          <p:cNvPicPr>
            <a:picLocks noChangeAspect="1" noChangeArrowheads="1"/>
          </p:cNvPicPr>
          <p:nvPr/>
        </p:nvPicPr>
        <p:blipFill>
          <a:blip r:embed="rId4"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0070C0"/>
                </a:solidFill>
              </a:rPr>
              <a:t>Ελαττωμένη πίεση διήθησης</a:t>
            </a:r>
            <a:endParaRPr lang="el-GR" dirty="0">
              <a:solidFill>
                <a:srgbClr val="0070C0"/>
              </a:solidFill>
            </a:endParaRPr>
          </a:p>
        </p:txBody>
      </p:sp>
      <p:pic>
        <p:nvPicPr>
          <p:cNvPr id="4" name="Picture 4"/>
          <p:cNvPicPr>
            <a:picLocks noGrp="1" noChangeArrowheads="1"/>
          </p:cNvPicPr>
          <p:nvPr>
            <p:ph idx="1"/>
          </p:nvPr>
        </p:nvPicPr>
        <p:blipFill>
          <a:blip r:embed="rId3" cstate="email"/>
          <a:srcRect l="53435" t="6996" r="6492" b="46865"/>
          <a:stretch>
            <a:fillRect/>
          </a:stretch>
        </p:blipFill>
        <p:spPr bwMode="auto">
          <a:xfrm>
            <a:off x="1403648" y="1484784"/>
            <a:ext cx="6336704" cy="4896544"/>
          </a:xfrm>
          <a:prstGeom prst="rect">
            <a:avLst/>
          </a:prstGeom>
          <a:noFill/>
          <a:ln w="9525">
            <a:noFill/>
            <a:miter lim="800000"/>
            <a:headEnd/>
            <a:tailEnd/>
          </a:ln>
        </p:spPr>
      </p:pic>
      <p:pic>
        <p:nvPicPr>
          <p:cNvPr id="5" name="Picture 4" descr="TheSaintOld"/>
          <p:cNvPicPr>
            <a:picLocks noChangeAspect="1" noChangeArrowheads="1"/>
          </p:cNvPicPr>
          <p:nvPr/>
        </p:nvPicPr>
        <p:blipFill>
          <a:blip r:embed="rId4"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solidFill>
                  <a:srgbClr val="0070C0"/>
                </a:solidFill>
              </a:rPr>
              <a:t>Ελαττωμένη πίεση διήθησης (χορήγηση ΜΣΑΦ)</a:t>
            </a:r>
            <a:endParaRPr lang="el-GR" dirty="0">
              <a:solidFill>
                <a:srgbClr val="0070C0"/>
              </a:solidFill>
            </a:endParaRPr>
          </a:p>
        </p:txBody>
      </p:sp>
      <p:pic>
        <p:nvPicPr>
          <p:cNvPr id="4" name="Picture 4"/>
          <p:cNvPicPr preferRelativeResize="0">
            <a:picLocks noGrp="1" noChangeArrowheads="1"/>
          </p:cNvPicPr>
          <p:nvPr>
            <p:ph idx="1"/>
          </p:nvPr>
        </p:nvPicPr>
        <p:blipFill>
          <a:blip r:embed="rId3" cstate="email"/>
          <a:srcRect l="11072" t="53135" r="47710" b="2317"/>
          <a:stretch>
            <a:fillRect/>
          </a:stretch>
        </p:blipFill>
        <p:spPr bwMode="auto">
          <a:xfrm>
            <a:off x="1403648" y="1484784"/>
            <a:ext cx="6408712" cy="4896544"/>
          </a:xfrm>
          <a:prstGeom prst="rect">
            <a:avLst/>
          </a:prstGeom>
          <a:noFill/>
          <a:ln w="9525">
            <a:noFill/>
            <a:miter lim="800000"/>
            <a:headEnd/>
            <a:tailEnd/>
          </a:ln>
        </p:spPr>
      </p:pic>
      <p:pic>
        <p:nvPicPr>
          <p:cNvPr id="5" name="Picture 4" descr="TheSaintOld"/>
          <p:cNvPicPr>
            <a:picLocks noChangeAspect="1" noChangeArrowheads="1"/>
          </p:cNvPicPr>
          <p:nvPr/>
        </p:nvPicPr>
        <p:blipFill>
          <a:blip r:embed="rId4"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solidFill>
                  <a:srgbClr val="0070C0"/>
                </a:solidFill>
              </a:rPr>
              <a:t>Ελαττωμένη πίεση διήθησης (χορήγηση αΜΕΑ, </a:t>
            </a:r>
            <a:r>
              <a:rPr lang="en-US" dirty="0" smtClean="0">
                <a:solidFill>
                  <a:srgbClr val="0070C0"/>
                </a:solidFill>
              </a:rPr>
              <a:t>ARB</a:t>
            </a:r>
            <a:r>
              <a:rPr lang="el-GR" dirty="0" smtClean="0">
                <a:solidFill>
                  <a:srgbClr val="0070C0"/>
                </a:solidFill>
              </a:rPr>
              <a:t>)</a:t>
            </a:r>
            <a:endParaRPr lang="el-GR" dirty="0">
              <a:solidFill>
                <a:srgbClr val="0070C0"/>
              </a:solidFill>
            </a:endParaRPr>
          </a:p>
        </p:txBody>
      </p:sp>
      <p:pic>
        <p:nvPicPr>
          <p:cNvPr id="4" name="Picture 4"/>
          <p:cNvPicPr preferRelativeResize="0">
            <a:picLocks noGrp="1" noChangeArrowheads="1"/>
          </p:cNvPicPr>
          <p:nvPr>
            <p:ph idx="1"/>
          </p:nvPr>
        </p:nvPicPr>
        <p:blipFill>
          <a:blip r:embed="rId3" cstate="email"/>
          <a:srcRect l="52290" t="53135" r="5347" b="2317"/>
          <a:stretch>
            <a:fillRect/>
          </a:stretch>
        </p:blipFill>
        <p:spPr bwMode="auto">
          <a:xfrm>
            <a:off x="1403648" y="1484784"/>
            <a:ext cx="6408712" cy="4824536"/>
          </a:xfrm>
          <a:prstGeom prst="rect">
            <a:avLst/>
          </a:prstGeom>
          <a:noFill/>
          <a:ln w="9525">
            <a:noFill/>
            <a:miter lim="800000"/>
            <a:headEnd/>
            <a:tailEnd/>
          </a:ln>
        </p:spPr>
      </p:pic>
      <p:pic>
        <p:nvPicPr>
          <p:cNvPr id="5" name="Picture 4" descr="TheSaintOld"/>
          <p:cNvPicPr>
            <a:picLocks noChangeAspect="1" noChangeArrowheads="1"/>
          </p:cNvPicPr>
          <p:nvPr/>
        </p:nvPicPr>
        <p:blipFill>
          <a:blip r:embed="rId4"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b="1" dirty="0" smtClean="0">
                <a:solidFill>
                  <a:srgbClr val="0070C0"/>
                </a:solidFill>
              </a:rPr>
              <a:t>ONA - </a:t>
            </a:r>
            <a:r>
              <a:rPr lang="el-GR" b="1" dirty="0" smtClean="0">
                <a:solidFill>
                  <a:srgbClr val="0070C0"/>
                </a:solidFill>
              </a:rPr>
              <a:t>ΝΕΦΡΙΚΑ ΑΙΤΙΑ</a:t>
            </a:r>
            <a:endParaRPr lang="el-GR" b="1" dirty="0"/>
          </a:p>
        </p:txBody>
      </p:sp>
      <p:sp>
        <p:nvSpPr>
          <p:cNvPr id="3" name="2 - Θέση περιεχομένου"/>
          <p:cNvSpPr>
            <a:spLocks noGrp="1"/>
          </p:cNvSpPr>
          <p:nvPr>
            <p:ph idx="1"/>
          </p:nvPr>
        </p:nvSpPr>
        <p:spPr>
          <a:xfrm>
            <a:off x="457200" y="1340768"/>
            <a:ext cx="8229600" cy="4785395"/>
          </a:xfrm>
        </p:spPr>
        <p:txBody>
          <a:bodyPr>
            <a:normAutofit/>
          </a:bodyPr>
          <a:lstStyle/>
          <a:p>
            <a:pPr marL="609600" indent="-609600">
              <a:lnSpc>
                <a:spcPct val="90000"/>
              </a:lnSpc>
              <a:buClr>
                <a:srgbClr val="0070C0"/>
              </a:buClr>
              <a:buFontTx/>
              <a:buAutoNum type="arabicPeriod"/>
            </a:pPr>
            <a:r>
              <a:rPr lang="el-GR" sz="2800" b="1" dirty="0" smtClean="0"/>
              <a:t>ΑΓΓΕΙΑΚΑ</a:t>
            </a:r>
            <a:endParaRPr lang="el-GR" sz="2800" dirty="0" smtClean="0"/>
          </a:p>
          <a:p>
            <a:pPr marL="609600" indent="-609600">
              <a:lnSpc>
                <a:spcPct val="90000"/>
              </a:lnSpc>
              <a:buClr>
                <a:srgbClr val="0070C0"/>
              </a:buClr>
              <a:buFont typeface="Wingdings" pitchFamily="2" charset="2"/>
              <a:buChar char="q"/>
            </a:pPr>
            <a:r>
              <a:rPr lang="el-GR" sz="2000" b="1" dirty="0" smtClean="0"/>
              <a:t>ΜΕΓΑΛΑ ΑΓΓΕΙΑ</a:t>
            </a:r>
          </a:p>
          <a:p>
            <a:pPr marL="990600" lvl="1" indent="-533400">
              <a:lnSpc>
                <a:spcPct val="90000"/>
              </a:lnSpc>
              <a:buClr>
                <a:srgbClr val="0070C0"/>
              </a:buClr>
              <a:buFont typeface="Wingdings" pitchFamily="2" charset="2"/>
              <a:buChar char="§"/>
            </a:pPr>
            <a:r>
              <a:rPr lang="el-GR" sz="1800" dirty="0" smtClean="0"/>
              <a:t>Χειρουργική απολίνωση</a:t>
            </a:r>
          </a:p>
          <a:p>
            <a:pPr marL="990600" lvl="1" indent="-533400">
              <a:lnSpc>
                <a:spcPct val="90000"/>
              </a:lnSpc>
              <a:buClr>
                <a:srgbClr val="0070C0"/>
              </a:buClr>
              <a:buFont typeface="Wingdings" pitchFamily="2" charset="2"/>
              <a:buChar char="§"/>
            </a:pPr>
            <a:r>
              <a:rPr lang="el-GR" sz="1800" dirty="0" smtClean="0"/>
              <a:t>Θρόμβωση νεφρικής φλέβας (αμφοτερόπλευρη)</a:t>
            </a:r>
          </a:p>
          <a:p>
            <a:pPr marL="609600" indent="-609600">
              <a:lnSpc>
                <a:spcPct val="90000"/>
              </a:lnSpc>
              <a:buClr>
                <a:srgbClr val="0070C0"/>
              </a:buClr>
              <a:buFont typeface="Wingdings" pitchFamily="2" charset="2"/>
              <a:buChar char="q"/>
            </a:pPr>
            <a:r>
              <a:rPr lang="el-GR" sz="2000" b="1" dirty="0" smtClean="0"/>
              <a:t>ΜΙΚΡΑ ΑΓΓΕΙΑ</a:t>
            </a:r>
          </a:p>
          <a:p>
            <a:pPr marL="990600" lvl="1" indent="-533400">
              <a:lnSpc>
                <a:spcPct val="90000"/>
              </a:lnSpc>
              <a:buClr>
                <a:srgbClr val="0070C0"/>
              </a:buClr>
              <a:buFont typeface="Wingdings" pitchFamily="2" charset="2"/>
              <a:buChar char="§"/>
            </a:pPr>
            <a:r>
              <a:rPr lang="el-GR" sz="1800" dirty="0" smtClean="0"/>
              <a:t>Αγγειίτιδα</a:t>
            </a:r>
          </a:p>
          <a:p>
            <a:pPr marL="990600" lvl="1" indent="-533400">
              <a:lnSpc>
                <a:spcPct val="90000"/>
              </a:lnSpc>
              <a:buClr>
                <a:srgbClr val="0070C0"/>
              </a:buClr>
              <a:buFont typeface="Wingdings" pitchFamily="2" charset="2"/>
              <a:buChar char="§"/>
            </a:pPr>
            <a:r>
              <a:rPr lang="el-GR" sz="1800" dirty="0" smtClean="0"/>
              <a:t>Αθηρεμβολική νόσος</a:t>
            </a:r>
          </a:p>
          <a:p>
            <a:pPr marL="990600" lvl="1" indent="-533400">
              <a:lnSpc>
                <a:spcPct val="90000"/>
              </a:lnSpc>
              <a:buClr>
                <a:srgbClr val="0070C0"/>
              </a:buClr>
              <a:buFont typeface="Wingdings" pitchFamily="2" charset="2"/>
              <a:buChar char="§"/>
            </a:pPr>
            <a:r>
              <a:rPr lang="el-GR" sz="1800" dirty="0" smtClean="0"/>
              <a:t>Θρομβωτική μικροαγγειοπάθεια</a:t>
            </a:r>
          </a:p>
          <a:p>
            <a:pPr marL="1371600" lvl="2" indent="-457200">
              <a:lnSpc>
                <a:spcPct val="90000"/>
              </a:lnSpc>
              <a:buClr>
                <a:srgbClr val="0070C0"/>
              </a:buClr>
            </a:pPr>
            <a:r>
              <a:rPr lang="el-GR" sz="1800" dirty="0" smtClean="0"/>
              <a:t>Αιμολυτικό ουραιμικό σύνδρομο</a:t>
            </a:r>
          </a:p>
          <a:p>
            <a:pPr marL="1371600" lvl="2" indent="-457200">
              <a:lnSpc>
                <a:spcPct val="90000"/>
              </a:lnSpc>
              <a:buClr>
                <a:srgbClr val="0070C0"/>
              </a:buClr>
            </a:pPr>
            <a:r>
              <a:rPr lang="el-GR" sz="1800" dirty="0" smtClean="0"/>
              <a:t>Θρομβωτική θρομβοπενική πορφύρα</a:t>
            </a:r>
          </a:p>
          <a:p>
            <a:pPr marL="1371600" lvl="2" indent="-457200">
              <a:lnSpc>
                <a:spcPct val="90000"/>
              </a:lnSpc>
              <a:buClr>
                <a:srgbClr val="0070C0"/>
              </a:buClr>
            </a:pPr>
            <a:r>
              <a:rPr lang="el-GR" sz="1800" dirty="0" smtClean="0"/>
              <a:t>Νεφρική κρίση σκληροδέρματος</a:t>
            </a:r>
          </a:p>
          <a:p>
            <a:pPr marL="1371600" lvl="2" indent="-457200">
              <a:lnSpc>
                <a:spcPct val="90000"/>
              </a:lnSpc>
              <a:buClr>
                <a:srgbClr val="0070C0"/>
              </a:buClr>
            </a:pPr>
            <a:r>
              <a:rPr lang="el-GR" sz="1800" dirty="0" smtClean="0"/>
              <a:t>Κακοήθης υπέρταση</a:t>
            </a:r>
          </a:p>
          <a:p>
            <a:pPr marL="990600" lvl="1" indent="-533400">
              <a:lnSpc>
                <a:spcPct val="90000"/>
              </a:lnSpc>
              <a:buClr>
                <a:srgbClr val="0070C0"/>
              </a:buClr>
              <a:buFont typeface="Wingdings" pitchFamily="2" charset="2"/>
              <a:buChar char="§"/>
            </a:pPr>
            <a:r>
              <a:rPr lang="el-GR" sz="1800" dirty="0" smtClean="0"/>
              <a:t>Θρομβωτική μικροαγγειοπάθεια της κύησης</a:t>
            </a:r>
          </a:p>
          <a:p>
            <a:pPr marL="1371600" lvl="2" indent="-457200">
              <a:lnSpc>
                <a:spcPct val="90000"/>
              </a:lnSpc>
              <a:buClr>
                <a:srgbClr val="0070C0"/>
              </a:buClr>
            </a:pPr>
            <a:r>
              <a:rPr lang="el-GR" sz="1800" dirty="0" smtClean="0"/>
              <a:t>Σ.</a:t>
            </a:r>
            <a:r>
              <a:rPr lang="en-US" sz="1800" dirty="0" smtClean="0"/>
              <a:t> HELLP</a:t>
            </a:r>
            <a:endParaRPr lang="el-GR" sz="1800" dirty="0" smtClean="0"/>
          </a:p>
          <a:p>
            <a:pPr marL="1371600" lvl="2" indent="-457200">
              <a:lnSpc>
                <a:spcPct val="90000"/>
              </a:lnSpc>
              <a:buClr>
                <a:srgbClr val="0070C0"/>
              </a:buClr>
            </a:pPr>
            <a:r>
              <a:rPr lang="el-GR" sz="1800" dirty="0" smtClean="0"/>
              <a:t>Οξεία νεφρική ανεπάρκεια της λοχείας</a:t>
            </a:r>
          </a:p>
          <a:p>
            <a:endParaRPr lang="el-GR" dirty="0"/>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solidFill>
                  <a:srgbClr val="0070C0"/>
                </a:solidFill>
              </a:rPr>
              <a:t>ONA - </a:t>
            </a:r>
            <a:r>
              <a:rPr lang="el-GR" dirty="0" smtClean="0">
                <a:solidFill>
                  <a:srgbClr val="0070C0"/>
                </a:solidFill>
              </a:rPr>
              <a:t>ΝΕΦΡΙΚΑ ΑΙΤΙΑ</a:t>
            </a:r>
            <a:endParaRPr lang="el-GR" dirty="0"/>
          </a:p>
        </p:txBody>
      </p:sp>
      <p:sp>
        <p:nvSpPr>
          <p:cNvPr id="3" name="2 - Θέση περιεχομένου"/>
          <p:cNvSpPr>
            <a:spLocks noGrp="1"/>
          </p:cNvSpPr>
          <p:nvPr>
            <p:ph idx="1"/>
          </p:nvPr>
        </p:nvSpPr>
        <p:spPr>
          <a:xfrm>
            <a:off x="457200" y="1268760"/>
            <a:ext cx="8229600" cy="4857403"/>
          </a:xfrm>
        </p:spPr>
        <p:txBody>
          <a:bodyPr/>
          <a:lstStyle/>
          <a:p>
            <a:pPr marL="609600" indent="-609600">
              <a:lnSpc>
                <a:spcPct val="90000"/>
              </a:lnSpc>
              <a:buClr>
                <a:srgbClr val="0070C0"/>
              </a:buClr>
              <a:buSzTx/>
              <a:buFontTx/>
              <a:buAutoNum type="arabicPeriod" startAt="2"/>
            </a:pPr>
            <a:r>
              <a:rPr lang="el-GR" sz="2800" b="1" dirty="0" smtClean="0"/>
              <a:t>ΣΠΕΙΡΑΜΑΤΙΚΑ</a:t>
            </a:r>
          </a:p>
          <a:p>
            <a:pPr marL="609600" indent="-609600">
              <a:lnSpc>
                <a:spcPct val="90000"/>
              </a:lnSpc>
              <a:buClr>
                <a:srgbClr val="0070C0"/>
              </a:buClr>
              <a:buSzTx/>
              <a:buFont typeface="Wingdings" pitchFamily="2" charset="2"/>
              <a:buChar char="q"/>
            </a:pPr>
            <a:r>
              <a:rPr lang="el-GR" sz="2000" b="1" dirty="0" smtClean="0"/>
              <a:t>ΝΟΣΗΜΑΤΑ ΜΕ ΓΡΑΜΜΙΚΗ ΕΝΑΠΟΘΕΣΗ ΑΝΟΣΟΣΥΜΠΛΕΓΜΑΤΩΝ</a:t>
            </a:r>
          </a:p>
          <a:p>
            <a:pPr marL="990600" lvl="1" indent="-533400">
              <a:lnSpc>
                <a:spcPct val="90000"/>
              </a:lnSpc>
              <a:buClr>
                <a:srgbClr val="0070C0"/>
              </a:buClr>
            </a:pPr>
            <a:r>
              <a:rPr lang="el-GR" sz="2000" dirty="0" smtClean="0"/>
              <a:t>Σ. </a:t>
            </a:r>
            <a:r>
              <a:rPr lang="en-US" sz="2000" dirty="0" smtClean="0"/>
              <a:t>Goodpasture</a:t>
            </a:r>
          </a:p>
          <a:p>
            <a:pPr marL="609600" indent="-609600">
              <a:lnSpc>
                <a:spcPct val="90000"/>
              </a:lnSpc>
              <a:buClr>
                <a:srgbClr val="0070C0"/>
              </a:buClr>
              <a:buSzTx/>
              <a:buFont typeface="Wingdings" pitchFamily="2" charset="2"/>
              <a:buChar char="q"/>
            </a:pPr>
            <a:r>
              <a:rPr lang="el-GR" sz="2000" b="1" dirty="0" smtClean="0"/>
              <a:t>ΝΟΣΗΜΑΤΑ ΜΕ ΚΟΚΚΩΔΗ  ΕΝΑΠΟΘΕΣΗ ΑΝΟΣΟΣΥΜΠΛΕΓΜΑΤΩΝ</a:t>
            </a:r>
          </a:p>
          <a:p>
            <a:pPr marL="990600" lvl="1" indent="-533400">
              <a:lnSpc>
                <a:spcPct val="90000"/>
              </a:lnSpc>
              <a:buClr>
                <a:srgbClr val="0070C0"/>
              </a:buClr>
            </a:pPr>
            <a:r>
              <a:rPr lang="el-GR" sz="2000" dirty="0" smtClean="0"/>
              <a:t>Οξεία μεταλοιμώδης ΣΝ</a:t>
            </a:r>
          </a:p>
          <a:p>
            <a:pPr marL="990600" lvl="1" indent="-533400">
              <a:lnSpc>
                <a:spcPct val="90000"/>
              </a:lnSpc>
              <a:buClr>
                <a:srgbClr val="0070C0"/>
              </a:buClr>
            </a:pPr>
            <a:r>
              <a:rPr lang="el-GR" sz="2000" dirty="0" smtClean="0"/>
              <a:t>Νεφρίτιδα Λύκου</a:t>
            </a:r>
          </a:p>
          <a:p>
            <a:pPr marL="990600" lvl="1" indent="-533400">
              <a:lnSpc>
                <a:spcPct val="90000"/>
              </a:lnSpc>
              <a:buClr>
                <a:srgbClr val="0070C0"/>
              </a:buClr>
            </a:pPr>
            <a:r>
              <a:rPr lang="el-GR" sz="2000" dirty="0" smtClean="0"/>
              <a:t>Λοιμώδης ενδοκαρδίτιδα</a:t>
            </a:r>
          </a:p>
          <a:p>
            <a:pPr marL="990600" lvl="1" indent="-533400">
              <a:lnSpc>
                <a:spcPct val="90000"/>
              </a:lnSpc>
              <a:buClr>
                <a:srgbClr val="0070C0"/>
              </a:buClr>
            </a:pPr>
            <a:r>
              <a:rPr lang="en-US" sz="2000" dirty="0" smtClean="0"/>
              <a:t>IgA</a:t>
            </a:r>
            <a:r>
              <a:rPr lang="el-GR" sz="2000" dirty="0" smtClean="0"/>
              <a:t> Νεφροπάθεια</a:t>
            </a:r>
          </a:p>
          <a:p>
            <a:pPr marL="990600" lvl="1" indent="-533400">
              <a:lnSpc>
                <a:spcPct val="90000"/>
              </a:lnSpc>
              <a:buClr>
                <a:srgbClr val="0070C0"/>
              </a:buClr>
            </a:pPr>
            <a:r>
              <a:rPr lang="el-GR" sz="2000" dirty="0" smtClean="0"/>
              <a:t>Πορφύρα </a:t>
            </a:r>
            <a:r>
              <a:rPr lang="en-US" sz="2000" dirty="0" err="1" smtClean="0"/>
              <a:t>Henoch</a:t>
            </a:r>
            <a:r>
              <a:rPr lang="en-US" sz="2000" dirty="0" smtClean="0"/>
              <a:t>- </a:t>
            </a:r>
            <a:r>
              <a:rPr lang="en-US" sz="2000" dirty="0" err="1" smtClean="0"/>
              <a:t>Schönlein</a:t>
            </a:r>
            <a:endParaRPr lang="el-GR" sz="2000" dirty="0" smtClean="0"/>
          </a:p>
          <a:p>
            <a:pPr marL="990600" lvl="1" indent="-533400">
              <a:lnSpc>
                <a:spcPct val="90000"/>
              </a:lnSpc>
              <a:buClr>
                <a:srgbClr val="0070C0"/>
              </a:buClr>
            </a:pPr>
            <a:r>
              <a:rPr lang="el-GR" sz="2000" dirty="0" smtClean="0"/>
              <a:t>Μεμβρανοϋπερπλαστική ΣΝ</a:t>
            </a:r>
          </a:p>
          <a:p>
            <a:pPr marL="609600" indent="-609600">
              <a:lnSpc>
                <a:spcPct val="90000"/>
              </a:lnSpc>
              <a:buClr>
                <a:srgbClr val="0070C0"/>
              </a:buClr>
              <a:buSzTx/>
              <a:buFont typeface="Wingdings" pitchFamily="2" charset="2"/>
              <a:buChar char="q"/>
            </a:pPr>
            <a:r>
              <a:rPr lang="el-GR" sz="2000" b="1" dirty="0" smtClean="0"/>
              <a:t>ΑΝΟΣΟΠΕΝΙΚΕΣ</a:t>
            </a:r>
          </a:p>
          <a:p>
            <a:pPr marL="990600" lvl="1" indent="-533400">
              <a:lnSpc>
                <a:spcPct val="90000"/>
              </a:lnSpc>
              <a:buClr>
                <a:srgbClr val="0070C0"/>
              </a:buClr>
            </a:pPr>
            <a:r>
              <a:rPr lang="el-GR" sz="2000" dirty="0" smtClean="0"/>
              <a:t>Κοκκιωμάτωση </a:t>
            </a:r>
            <a:r>
              <a:rPr lang="en-US" sz="2000" dirty="0" smtClean="0"/>
              <a:t>Wegener</a:t>
            </a:r>
          </a:p>
          <a:p>
            <a:pPr marL="990600" lvl="1" indent="-533400">
              <a:lnSpc>
                <a:spcPct val="90000"/>
              </a:lnSpc>
              <a:buClr>
                <a:srgbClr val="0070C0"/>
              </a:buClr>
            </a:pPr>
            <a:r>
              <a:rPr lang="el-GR" sz="2000" dirty="0" smtClean="0"/>
              <a:t>Οζώδης </a:t>
            </a:r>
            <a:r>
              <a:rPr lang="el-GR" sz="2000" dirty="0" err="1" smtClean="0"/>
              <a:t>πολυαρτηρίτις</a:t>
            </a:r>
            <a:endParaRPr lang="el-GR" sz="2000" dirty="0" smtClean="0"/>
          </a:p>
          <a:p>
            <a:pPr marL="990600" lvl="1" indent="-533400">
              <a:lnSpc>
                <a:spcPct val="90000"/>
              </a:lnSpc>
              <a:buClr>
                <a:srgbClr val="0070C0"/>
              </a:buClr>
            </a:pPr>
            <a:r>
              <a:rPr lang="el-GR" sz="2000" dirty="0" smtClean="0"/>
              <a:t>Ιδιοπαθής ΣΝ με μηνοειδείς σχηματισμούς</a:t>
            </a:r>
          </a:p>
          <a:p>
            <a:endParaRPr lang="el-GR" dirty="0"/>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solidFill>
                  <a:srgbClr val="0070C0"/>
                </a:solidFill>
              </a:rPr>
              <a:t>ONA - </a:t>
            </a:r>
            <a:r>
              <a:rPr lang="el-GR" dirty="0" smtClean="0">
                <a:solidFill>
                  <a:srgbClr val="0070C0"/>
                </a:solidFill>
              </a:rPr>
              <a:t>ΝΕΦΡΙΚΑ ΑΙΤΙΑ</a:t>
            </a:r>
            <a:endParaRPr lang="el-GR" dirty="0"/>
          </a:p>
        </p:txBody>
      </p:sp>
      <p:sp>
        <p:nvSpPr>
          <p:cNvPr id="3" name="2 - Θέση περιεχομένου"/>
          <p:cNvSpPr>
            <a:spLocks noGrp="1"/>
          </p:cNvSpPr>
          <p:nvPr>
            <p:ph idx="1"/>
          </p:nvPr>
        </p:nvSpPr>
        <p:spPr>
          <a:xfrm>
            <a:off x="457200" y="1268760"/>
            <a:ext cx="8229600" cy="4857403"/>
          </a:xfrm>
        </p:spPr>
        <p:txBody>
          <a:bodyPr/>
          <a:lstStyle/>
          <a:p>
            <a:pPr marL="609600" indent="-609600">
              <a:buClr>
                <a:srgbClr val="0070C0"/>
              </a:buClr>
              <a:buSzPct val="120000"/>
              <a:buFontTx/>
              <a:buAutoNum type="arabicPeriod" startAt="3"/>
            </a:pPr>
            <a:r>
              <a:rPr lang="el-GR" sz="2800" b="1" dirty="0" smtClean="0"/>
              <a:t>ΟΞΕΙΑ ΔΙΑΜΕΣΗ ΝΕΦΡΙΤΙΔΑ</a:t>
            </a:r>
          </a:p>
          <a:p>
            <a:pPr marL="609600" indent="-609600">
              <a:buClr>
                <a:srgbClr val="0070C0"/>
              </a:buClr>
              <a:buSzPct val="120000"/>
              <a:buFontTx/>
              <a:buChar char="•"/>
            </a:pPr>
            <a:r>
              <a:rPr lang="el-GR" sz="2400" dirty="0" smtClean="0"/>
              <a:t>Αντιβιοτικά</a:t>
            </a:r>
          </a:p>
          <a:p>
            <a:pPr marL="990600" lvl="1" indent="-533400">
              <a:buClr>
                <a:srgbClr val="0070C0"/>
              </a:buClr>
              <a:buFont typeface="Tahoma" pitchFamily="34" charset="0"/>
              <a:buChar char="–"/>
            </a:pPr>
            <a:r>
              <a:rPr lang="el-GR" sz="2000" dirty="0" smtClean="0"/>
              <a:t>Β-</a:t>
            </a:r>
            <a:r>
              <a:rPr lang="el-GR" sz="2000" dirty="0" err="1" smtClean="0"/>
              <a:t>λακτάμες </a:t>
            </a:r>
            <a:r>
              <a:rPr lang="el-GR" sz="2000" dirty="0" smtClean="0"/>
              <a:t>(</a:t>
            </a:r>
            <a:r>
              <a:rPr lang="el-GR" sz="2000" dirty="0" err="1" smtClean="0"/>
              <a:t>μεθικιλλίνη</a:t>
            </a:r>
            <a:r>
              <a:rPr lang="el-GR" sz="2000" dirty="0" smtClean="0"/>
              <a:t>)</a:t>
            </a:r>
          </a:p>
          <a:p>
            <a:pPr marL="990600" lvl="1" indent="-533400">
              <a:buClr>
                <a:srgbClr val="0070C0"/>
              </a:buClr>
              <a:buFont typeface="Tahoma" pitchFamily="34" charset="0"/>
              <a:buChar char="–"/>
            </a:pPr>
            <a:r>
              <a:rPr lang="el-GR" sz="2000" dirty="0" err="1" smtClean="0"/>
              <a:t>Ριφαμπικίνη</a:t>
            </a:r>
            <a:endParaRPr lang="el-GR" sz="2000" dirty="0" smtClean="0"/>
          </a:p>
          <a:p>
            <a:pPr marL="990600" lvl="1" indent="-533400">
              <a:buClr>
                <a:srgbClr val="0070C0"/>
              </a:buClr>
              <a:buFont typeface="Tahoma" pitchFamily="34" charset="0"/>
              <a:buChar char="–"/>
            </a:pPr>
            <a:r>
              <a:rPr lang="el-GR" sz="2000" dirty="0" err="1" smtClean="0"/>
              <a:t>Σουλφοναμίδες</a:t>
            </a:r>
            <a:endParaRPr lang="el-GR" sz="2000" dirty="0" smtClean="0"/>
          </a:p>
          <a:p>
            <a:pPr marL="990600" lvl="1" indent="-533400">
              <a:buClr>
                <a:srgbClr val="0070C0"/>
              </a:buClr>
              <a:buFont typeface="Tahoma" pitchFamily="34" charset="0"/>
              <a:buChar char="–"/>
            </a:pPr>
            <a:r>
              <a:rPr lang="el-GR" sz="2000" dirty="0" err="1" smtClean="0"/>
              <a:t>Ερυθρομυκίνη</a:t>
            </a:r>
            <a:endParaRPr lang="el-GR" sz="2000" dirty="0" smtClean="0"/>
          </a:p>
          <a:p>
            <a:pPr marL="609600" indent="-609600">
              <a:buClr>
                <a:srgbClr val="0070C0"/>
              </a:buClr>
              <a:buSzPct val="120000"/>
              <a:buFontTx/>
              <a:buChar char="•"/>
            </a:pPr>
            <a:r>
              <a:rPr lang="el-GR" sz="2400" dirty="0" smtClean="0"/>
              <a:t>Διουρητικά</a:t>
            </a:r>
          </a:p>
          <a:p>
            <a:pPr marL="609600" indent="-609600">
              <a:buClr>
                <a:srgbClr val="0070C0"/>
              </a:buClr>
              <a:buSzPct val="120000"/>
              <a:buFontTx/>
              <a:buChar char="•"/>
            </a:pPr>
            <a:r>
              <a:rPr lang="el-GR" sz="2400" dirty="0" smtClean="0"/>
              <a:t>Μη Στερινοειδή αντιφλεγμονώδη</a:t>
            </a:r>
          </a:p>
          <a:p>
            <a:pPr marL="609600" indent="-609600">
              <a:buClr>
                <a:srgbClr val="0070C0"/>
              </a:buClr>
              <a:buSzPct val="120000"/>
              <a:buFontTx/>
              <a:buChar char="•"/>
            </a:pPr>
            <a:r>
              <a:rPr lang="el-GR" sz="2400" dirty="0" err="1" smtClean="0"/>
              <a:t>Αλλοπουρινόλη</a:t>
            </a:r>
            <a:endParaRPr lang="el-GR" sz="2400" dirty="0"/>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img008"/>
          <p:cNvPicPr>
            <a:picLocks noGrp="1" noChangeAspect="1" noChangeArrowheads="1"/>
          </p:cNvPicPr>
          <p:nvPr>
            <p:ph idx="1"/>
          </p:nvPr>
        </p:nvPicPr>
        <p:blipFill>
          <a:blip r:embed="rId3" cstate="email"/>
          <a:srcRect/>
          <a:stretch>
            <a:fillRect/>
          </a:stretch>
        </p:blipFill>
        <p:spPr>
          <a:xfrm>
            <a:off x="909985" y="476672"/>
            <a:ext cx="7488832" cy="5616624"/>
          </a:xfrm>
          <a:noFill/>
          <a:ln/>
        </p:spPr>
      </p:pic>
      <p:pic>
        <p:nvPicPr>
          <p:cNvPr id="3" name="Picture 4" descr="TheSaintOld"/>
          <p:cNvPicPr>
            <a:picLocks noChangeAspect="1" noChangeArrowheads="1"/>
          </p:cNvPicPr>
          <p:nvPr/>
        </p:nvPicPr>
        <p:blipFill>
          <a:blip r:embed="rId4"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pPr algn="ctr"/>
            <a:r>
              <a:rPr lang="el-GR" dirty="0" smtClean="0">
                <a:solidFill>
                  <a:srgbClr val="0070C0"/>
                </a:solidFill>
              </a:rPr>
              <a:t>Οξεία Διάμεση Νεφρίτιδα</a:t>
            </a:r>
            <a:endParaRPr lang="en-US" dirty="0">
              <a:solidFill>
                <a:srgbClr val="0070C0"/>
              </a:solidFill>
            </a:endParaRPr>
          </a:p>
        </p:txBody>
      </p:sp>
      <p:pic>
        <p:nvPicPr>
          <p:cNvPr id="260100" name="Picture 4"/>
          <p:cNvPicPr>
            <a:picLocks noChangeAspect="1" noChangeArrowheads="1"/>
          </p:cNvPicPr>
          <p:nvPr/>
        </p:nvPicPr>
        <p:blipFill>
          <a:blip r:embed="rId3" cstate="email"/>
          <a:srcRect/>
          <a:stretch>
            <a:fillRect/>
          </a:stretch>
        </p:blipFill>
        <p:spPr bwMode="auto">
          <a:xfrm>
            <a:off x="533400" y="1844824"/>
            <a:ext cx="7991475" cy="3525837"/>
          </a:xfrm>
          <a:prstGeom prst="rect">
            <a:avLst/>
          </a:prstGeom>
          <a:noFill/>
          <a:ln w="9525">
            <a:noFill/>
            <a:miter lim="800000"/>
            <a:headEnd/>
            <a:tailEnd/>
          </a:ln>
        </p:spPr>
      </p:pic>
      <p:pic>
        <p:nvPicPr>
          <p:cNvPr id="4" name="Picture 4" descr="TheSaintOld"/>
          <p:cNvPicPr>
            <a:picLocks noChangeAspect="1" noChangeArrowheads="1"/>
          </p:cNvPicPr>
          <p:nvPr/>
        </p:nvPicPr>
        <p:blipFill>
          <a:blip r:embed="rId4"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4624"/>
            <a:ext cx="8229600" cy="1143000"/>
          </a:xfrm>
        </p:spPr>
        <p:txBody>
          <a:bodyPr/>
          <a:lstStyle/>
          <a:p>
            <a:r>
              <a:rPr lang="en-US" dirty="0" smtClean="0">
                <a:solidFill>
                  <a:srgbClr val="0070C0"/>
                </a:solidFill>
              </a:rPr>
              <a:t>ONA - </a:t>
            </a:r>
            <a:r>
              <a:rPr lang="el-GR" dirty="0" smtClean="0">
                <a:solidFill>
                  <a:srgbClr val="0070C0"/>
                </a:solidFill>
              </a:rPr>
              <a:t>ΝΕΦΡΙΚΑ ΑΙΤΙΑ</a:t>
            </a:r>
            <a:endParaRPr lang="el-GR" dirty="0"/>
          </a:p>
        </p:txBody>
      </p:sp>
      <p:sp>
        <p:nvSpPr>
          <p:cNvPr id="3" name="2 - Θέση κειμένου"/>
          <p:cNvSpPr>
            <a:spLocks noGrp="1"/>
          </p:cNvSpPr>
          <p:nvPr>
            <p:ph type="body" idx="1"/>
          </p:nvPr>
        </p:nvSpPr>
        <p:spPr>
          <a:xfrm>
            <a:off x="457200" y="836712"/>
            <a:ext cx="4040188" cy="639762"/>
          </a:xfrm>
        </p:spPr>
        <p:txBody>
          <a:bodyPr>
            <a:normAutofit/>
          </a:bodyPr>
          <a:lstStyle/>
          <a:p>
            <a:pPr marL="457200" indent="-457200">
              <a:buClr>
                <a:srgbClr val="0070C0"/>
              </a:buClr>
              <a:buSzPct val="125000"/>
              <a:buFont typeface="+mj-lt"/>
              <a:buAutoNum type="arabicPeriod" startAt="4"/>
            </a:pPr>
            <a:r>
              <a:rPr lang="el-GR" sz="2800" dirty="0" smtClean="0"/>
              <a:t>ΣΩΛΗΝΑΡΙΑΚΑ</a:t>
            </a:r>
          </a:p>
        </p:txBody>
      </p:sp>
      <p:sp>
        <p:nvSpPr>
          <p:cNvPr id="4" name="3 - Θέση περιεχομένου"/>
          <p:cNvSpPr>
            <a:spLocks noGrp="1"/>
          </p:cNvSpPr>
          <p:nvPr>
            <p:ph sz="half" idx="2"/>
          </p:nvPr>
        </p:nvSpPr>
        <p:spPr>
          <a:xfrm>
            <a:off x="457200" y="1628800"/>
            <a:ext cx="4040188" cy="3951288"/>
          </a:xfrm>
        </p:spPr>
        <p:txBody>
          <a:bodyPr/>
          <a:lstStyle/>
          <a:p>
            <a:pPr marL="609600" indent="-609600">
              <a:buClr>
                <a:srgbClr val="0070C0"/>
              </a:buClr>
              <a:buSzPct val="120000"/>
              <a:buFontTx/>
              <a:buChar char="•"/>
            </a:pPr>
            <a:r>
              <a:rPr lang="el-GR" b="1" dirty="0" smtClean="0"/>
              <a:t>ΙΣΧΑΙΜΙΑ</a:t>
            </a:r>
          </a:p>
          <a:p>
            <a:pPr marL="590550" indent="-533400">
              <a:buClr>
                <a:srgbClr val="0070C0"/>
              </a:buClr>
              <a:buFont typeface="Tahoma" pitchFamily="34" charset="0"/>
              <a:buChar char="–"/>
            </a:pPr>
            <a:r>
              <a:rPr lang="el-GR" sz="2200" dirty="0" smtClean="0"/>
              <a:t>Καταπληξία</a:t>
            </a:r>
          </a:p>
          <a:p>
            <a:pPr marL="590550" indent="-533400">
              <a:buClr>
                <a:srgbClr val="0070C0"/>
              </a:buClr>
              <a:buFont typeface="Tahoma" pitchFamily="34" charset="0"/>
              <a:buChar char="–"/>
            </a:pPr>
            <a:r>
              <a:rPr lang="el-GR" sz="2200" dirty="0" smtClean="0"/>
              <a:t>Χειρουργικές επιπλοκές</a:t>
            </a:r>
          </a:p>
          <a:p>
            <a:pPr marL="590550" indent="-533400">
              <a:buClr>
                <a:srgbClr val="0070C0"/>
              </a:buClr>
              <a:buFont typeface="Tahoma" pitchFamily="34" charset="0"/>
              <a:buChar char="–"/>
            </a:pPr>
            <a:r>
              <a:rPr lang="el-GR" sz="2200" dirty="0" smtClean="0"/>
              <a:t>Αιμορραγία</a:t>
            </a:r>
          </a:p>
          <a:p>
            <a:pPr marL="590550" indent="-533400">
              <a:buClr>
                <a:srgbClr val="0070C0"/>
              </a:buClr>
              <a:buFont typeface="Tahoma" pitchFamily="34" charset="0"/>
              <a:buChar char="–"/>
            </a:pPr>
            <a:r>
              <a:rPr lang="el-GR" sz="2200" dirty="0" smtClean="0"/>
              <a:t>Τραύμα</a:t>
            </a:r>
          </a:p>
          <a:p>
            <a:pPr marL="590550" indent="-533400">
              <a:buClr>
                <a:srgbClr val="0070C0"/>
              </a:buClr>
              <a:buFont typeface="Tahoma" pitchFamily="34" charset="0"/>
              <a:buChar char="–"/>
            </a:pPr>
            <a:r>
              <a:rPr lang="el-GR" sz="2200" dirty="0" smtClean="0"/>
              <a:t>Σήψη από </a:t>
            </a:r>
            <a:r>
              <a:rPr lang="en-US" sz="2200" dirty="0" smtClean="0"/>
              <a:t>Gram (-) </a:t>
            </a:r>
            <a:r>
              <a:rPr lang="el-GR" sz="2200" dirty="0" smtClean="0"/>
              <a:t>μικρόβια</a:t>
            </a:r>
          </a:p>
          <a:p>
            <a:pPr marL="590550" indent="-533400">
              <a:buClr>
                <a:srgbClr val="0070C0"/>
              </a:buClr>
              <a:buFont typeface="Tahoma" pitchFamily="34" charset="0"/>
              <a:buChar char="–"/>
            </a:pPr>
            <a:r>
              <a:rPr lang="el-GR" sz="2200" dirty="0" smtClean="0"/>
              <a:t>Παγκρεατίτιδα</a:t>
            </a:r>
          </a:p>
          <a:p>
            <a:endParaRPr lang="el-GR" dirty="0"/>
          </a:p>
        </p:txBody>
      </p:sp>
      <p:sp>
        <p:nvSpPr>
          <p:cNvPr id="6" name="5 - Θέση περιεχομένου"/>
          <p:cNvSpPr>
            <a:spLocks noGrp="1"/>
          </p:cNvSpPr>
          <p:nvPr>
            <p:ph sz="quarter" idx="4"/>
          </p:nvPr>
        </p:nvSpPr>
        <p:spPr>
          <a:xfrm>
            <a:off x="4572000" y="1637952"/>
            <a:ext cx="4320479" cy="4167312"/>
          </a:xfrm>
        </p:spPr>
        <p:txBody>
          <a:bodyPr>
            <a:normAutofit fontScale="92500" lnSpcReduction="20000"/>
          </a:bodyPr>
          <a:lstStyle/>
          <a:p>
            <a:pPr marL="609600" indent="-609600">
              <a:buClr>
                <a:srgbClr val="0070C0"/>
              </a:buClr>
              <a:buSzPct val="120000"/>
              <a:buFontTx/>
              <a:buChar char="•"/>
            </a:pPr>
            <a:r>
              <a:rPr lang="el-GR" sz="2600" b="1" dirty="0" smtClean="0"/>
              <a:t>ΝΕΦΡΟΤΟΞΙΚΑ ΦΑΡΜΑΚΑ</a:t>
            </a:r>
          </a:p>
          <a:p>
            <a:pPr marL="590550" indent="-533400">
              <a:buClr>
                <a:srgbClr val="0070C0"/>
              </a:buClr>
              <a:buFont typeface="Tahoma" pitchFamily="34" charset="0"/>
              <a:buChar char="–"/>
            </a:pPr>
            <a:r>
              <a:rPr lang="el-GR" dirty="0" smtClean="0"/>
              <a:t>Αντιβιοτικά</a:t>
            </a:r>
          </a:p>
          <a:p>
            <a:pPr marL="590550" indent="-533400">
              <a:buClr>
                <a:srgbClr val="0070C0"/>
              </a:buClr>
              <a:buFont typeface="Tahoma" pitchFamily="34" charset="0"/>
              <a:buChar char="–"/>
            </a:pPr>
            <a:r>
              <a:rPr lang="el-GR" dirty="0" err="1" smtClean="0"/>
              <a:t>Αντινεοπλασματικά</a:t>
            </a:r>
            <a:endParaRPr lang="el-GR" dirty="0" smtClean="0"/>
          </a:p>
          <a:p>
            <a:pPr marL="590550" indent="-533400">
              <a:buClr>
                <a:srgbClr val="0070C0"/>
              </a:buClr>
              <a:buFont typeface="Tahoma" pitchFamily="34" charset="0"/>
              <a:buChar char="–"/>
            </a:pPr>
            <a:r>
              <a:rPr lang="el-GR" dirty="0" smtClean="0"/>
              <a:t>Ιωδιούχα σκιαγραφικά</a:t>
            </a:r>
          </a:p>
          <a:p>
            <a:pPr marL="590550" indent="-533400">
              <a:buClr>
                <a:srgbClr val="0070C0"/>
              </a:buClr>
              <a:buFont typeface="Tahoma" pitchFamily="34" charset="0"/>
              <a:buChar char="–"/>
            </a:pPr>
            <a:r>
              <a:rPr lang="el-GR" dirty="0" smtClean="0"/>
              <a:t>Οργανικοί διαλύτες</a:t>
            </a:r>
          </a:p>
          <a:p>
            <a:pPr marL="590550" indent="-533400">
              <a:buClr>
                <a:srgbClr val="0070C0"/>
              </a:buClr>
              <a:buFont typeface="Tahoma" pitchFamily="34" charset="0"/>
              <a:buChar char="–"/>
            </a:pPr>
            <a:r>
              <a:rPr lang="el-GR" dirty="0" err="1" smtClean="0"/>
              <a:t>Αιθυλενική</a:t>
            </a:r>
            <a:r>
              <a:rPr lang="el-GR" dirty="0" smtClean="0"/>
              <a:t> </a:t>
            </a:r>
            <a:r>
              <a:rPr lang="el-GR" dirty="0" err="1" smtClean="0"/>
              <a:t>Γλυκόλη</a:t>
            </a:r>
            <a:endParaRPr lang="el-GR" dirty="0" smtClean="0"/>
          </a:p>
          <a:p>
            <a:pPr marL="590550" indent="-533400">
              <a:buClr>
                <a:srgbClr val="0070C0"/>
              </a:buClr>
              <a:buFont typeface="Tahoma" pitchFamily="34" charset="0"/>
              <a:buChar char="–"/>
            </a:pPr>
            <a:r>
              <a:rPr lang="el-GR" dirty="0" smtClean="0"/>
              <a:t>Αναισθητικά</a:t>
            </a:r>
          </a:p>
          <a:p>
            <a:pPr marL="590550" indent="-533400">
              <a:buClr>
                <a:srgbClr val="0070C0"/>
              </a:buClr>
              <a:buNone/>
            </a:pPr>
            <a:endParaRPr lang="el-GR" dirty="0" smtClean="0"/>
          </a:p>
          <a:p>
            <a:pPr marL="609600" indent="-609600">
              <a:buClr>
                <a:srgbClr val="0070C0"/>
              </a:buClr>
              <a:buSzPct val="120000"/>
              <a:buFontTx/>
              <a:buChar char="•"/>
            </a:pPr>
            <a:r>
              <a:rPr lang="el-GR" sz="2600" b="1" dirty="0" smtClean="0"/>
              <a:t>ΕΝΔΟΓΕΝΕΙΣ ΤΟΞΙΝΕΣ</a:t>
            </a:r>
          </a:p>
          <a:p>
            <a:pPr marL="590550" indent="-533400">
              <a:buClr>
                <a:srgbClr val="0070C0"/>
              </a:buClr>
              <a:buFont typeface="Tahoma" pitchFamily="34" charset="0"/>
              <a:buChar char="–"/>
            </a:pPr>
            <a:r>
              <a:rPr lang="el-GR" dirty="0" smtClean="0"/>
              <a:t>Μυοσφαιρίνη</a:t>
            </a:r>
          </a:p>
          <a:p>
            <a:pPr marL="590550" indent="-533400">
              <a:buClr>
                <a:srgbClr val="0070C0"/>
              </a:buClr>
              <a:buFont typeface="Tahoma" pitchFamily="34" charset="0"/>
              <a:buChar char="–"/>
            </a:pPr>
            <a:r>
              <a:rPr lang="el-GR" dirty="0" smtClean="0"/>
              <a:t>Αιμοσφαιρίνη</a:t>
            </a:r>
          </a:p>
          <a:p>
            <a:pPr marL="590550" indent="-533400">
              <a:buClr>
                <a:srgbClr val="0070C0"/>
              </a:buClr>
              <a:buFont typeface="Tahoma" pitchFamily="34" charset="0"/>
              <a:buChar char="–"/>
            </a:pPr>
            <a:r>
              <a:rPr lang="el-GR" dirty="0" smtClean="0"/>
              <a:t>Ουρικό οξύ</a:t>
            </a:r>
          </a:p>
          <a:p>
            <a:endParaRPr lang="el-GR" b="1" dirty="0"/>
          </a:p>
        </p:txBody>
      </p:sp>
      <p:pic>
        <p:nvPicPr>
          <p:cNvPr id="7"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pPr algn="ctr"/>
            <a:r>
              <a:rPr lang="el-GR" dirty="0" smtClean="0">
                <a:solidFill>
                  <a:srgbClr val="0070C0"/>
                </a:solidFill>
              </a:rPr>
              <a:t>Οξεία Σωληναριακή Νέκρωση</a:t>
            </a:r>
            <a:endParaRPr lang="en-US" dirty="0">
              <a:solidFill>
                <a:srgbClr val="0070C0"/>
              </a:solidFill>
            </a:endParaRPr>
          </a:p>
        </p:txBody>
      </p:sp>
      <p:pic>
        <p:nvPicPr>
          <p:cNvPr id="264199" name="Picture 7"/>
          <p:cNvPicPr>
            <a:picLocks noChangeAspect="1" noChangeArrowheads="1"/>
          </p:cNvPicPr>
          <p:nvPr/>
        </p:nvPicPr>
        <p:blipFill>
          <a:blip r:embed="rId3" cstate="email"/>
          <a:srcRect/>
          <a:stretch>
            <a:fillRect/>
          </a:stretch>
        </p:blipFill>
        <p:spPr bwMode="auto">
          <a:xfrm>
            <a:off x="1079500" y="2162175"/>
            <a:ext cx="6997700" cy="3629025"/>
          </a:xfrm>
          <a:prstGeom prst="rect">
            <a:avLst/>
          </a:prstGeom>
          <a:noFill/>
          <a:ln w="9525">
            <a:noFill/>
            <a:miter lim="800000"/>
            <a:headEnd/>
            <a:tailEnd/>
          </a:ln>
        </p:spPr>
      </p:pic>
      <p:pic>
        <p:nvPicPr>
          <p:cNvPr id="4" name="Picture 4" descr="TheSaintOld"/>
          <p:cNvPicPr>
            <a:picLocks noChangeAspect="1" noChangeArrowheads="1"/>
          </p:cNvPicPr>
          <p:nvPr/>
        </p:nvPicPr>
        <p:blipFill>
          <a:blip r:embed="rId4"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r>
              <a:rPr lang="el-GR" dirty="0" smtClean="0">
                <a:solidFill>
                  <a:srgbClr val="0070C0"/>
                </a:solidFill>
              </a:rPr>
              <a:t>Οξεία Σωληναριακή Νέκρωση</a:t>
            </a:r>
            <a:endParaRPr lang="en-US" dirty="0">
              <a:solidFill>
                <a:srgbClr val="0070C0"/>
              </a:solidFill>
            </a:endParaRPr>
          </a:p>
        </p:txBody>
      </p:sp>
      <p:pic>
        <p:nvPicPr>
          <p:cNvPr id="374791" name="Picture 7"/>
          <p:cNvPicPr>
            <a:picLocks noChangeAspect="1" noChangeArrowheads="1"/>
          </p:cNvPicPr>
          <p:nvPr/>
        </p:nvPicPr>
        <p:blipFill>
          <a:blip r:embed="rId3" cstate="email"/>
          <a:srcRect/>
          <a:stretch>
            <a:fillRect/>
          </a:stretch>
        </p:blipFill>
        <p:spPr bwMode="auto">
          <a:xfrm>
            <a:off x="1057275" y="1981200"/>
            <a:ext cx="7019925" cy="4249738"/>
          </a:xfrm>
          <a:prstGeom prst="rect">
            <a:avLst/>
          </a:prstGeom>
          <a:noFill/>
          <a:ln w="9525">
            <a:noFill/>
            <a:miter lim="800000"/>
            <a:headEnd/>
            <a:tailEnd/>
          </a:ln>
        </p:spPr>
      </p:pic>
      <p:pic>
        <p:nvPicPr>
          <p:cNvPr id="4" name="Picture 4" descr="TheSaintOld"/>
          <p:cNvPicPr>
            <a:picLocks noChangeAspect="1" noChangeArrowheads="1"/>
          </p:cNvPicPr>
          <p:nvPr/>
        </p:nvPicPr>
        <p:blipFill>
          <a:blip r:embed="rId4"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063-05AC-A04602"/>
          <p:cNvPicPr>
            <a:picLocks noChangeAspect="1" noChangeArrowheads="1"/>
          </p:cNvPicPr>
          <p:nvPr/>
        </p:nvPicPr>
        <p:blipFill>
          <a:blip r:embed="rId3" cstate="email"/>
          <a:srcRect/>
          <a:stretch>
            <a:fillRect/>
          </a:stretch>
        </p:blipFill>
        <p:spPr bwMode="auto">
          <a:xfrm>
            <a:off x="899592" y="980728"/>
            <a:ext cx="7689676" cy="4958986"/>
          </a:xfrm>
          <a:prstGeom prst="rect">
            <a:avLst/>
          </a:prstGeom>
          <a:noFill/>
          <a:ln w="9525">
            <a:noFill/>
            <a:miter lim="800000"/>
            <a:headEnd/>
            <a:tailEnd/>
          </a:ln>
          <a:effectLst/>
        </p:spPr>
      </p:pic>
      <p:sp>
        <p:nvSpPr>
          <p:cNvPr id="3" name="2 - TextBox"/>
          <p:cNvSpPr txBox="1"/>
          <p:nvPr/>
        </p:nvSpPr>
        <p:spPr>
          <a:xfrm>
            <a:off x="755576" y="188640"/>
            <a:ext cx="7992888" cy="646331"/>
          </a:xfrm>
          <a:prstGeom prst="rect">
            <a:avLst/>
          </a:prstGeom>
          <a:noFill/>
        </p:spPr>
        <p:txBody>
          <a:bodyPr wrap="square" rtlCol="0">
            <a:spAutoFit/>
          </a:bodyPr>
          <a:lstStyle/>
          <a:p>
            <a:pPr algn="ctr"/>
            <a:r>
              <a:rPr lang="el-GR" sz="3600" dirty="0" smtClean="0">
                <a:solidFill>
                  <a:srgbClr val="0070C0"/>
                </a:solidFill>
              </a:rPr>
              <a:t>Παθοφυσιολογία ΟΣΝ</a:t>
            </a:r>
            <a:endParaRPr lang="el-GR" sz="3600" dirty="0">
              <a:solidFill>
                <a:srgbClr val="0070C0"/>
              </a:solidFill>
            </a:endParaRPr>
          </a:p>
        </p:txBody>
      </p:sp>
      <p:pic>
        <p:nvPicPr>
          <p:cNvPr id="4" name="Picture 4" descr="TheSaintOld"/>
          <p:cNvPicPr>
            <a:picLocks noChangeAspect="1" noChangeArrowheads="1"/>
          </p:cNvPicPr>
          <p:nvPr/>
        </p:nvPicPr>
        <p:blipFill>
          <a:blip r:embed="rId4"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6739" name="Group 3"/>
          <p:cNvGraphicFramePr>
            <a:graphicFrameLocks noGrp="1"/>
          </p:cNvGraphicFramePr>
          <p:nvPr>
            <p:ph type="tbl" idx="1"/>
          </p:nvPr>
        </p:nvGraphicFramePr>
        <p:xfrm>
          <a:off x="395536" y="1066800"/>
          <a:ext cx="8077200" cy="5613400"/>
        </p:xfrm>
        <a:graphic>
          <a:graphicData uri="http://schemas.openxmlformats.org/drawingml/2006/table">
            <a:tbl>
              <a:tblPr/>
              <a:tblGrid>
                <a:gridCol w="3429000"/>
                <a:gridCol w="1955800"/>
                <a:gridCol w="2692400"/>
              </a:tblGrid>
              <a:tr h="73660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mj-lt"/>
                        </a:rPr>
                        <a:t>Εξαφάνιση </a:t>
                      </a:r>
                      <a:r>
                        <a:rPr kumimoji="0" lang="el-GR" sz="1800" b="0" i="0" u="none" strike="noStrike" cap="none" normalizeH="0" baseline="0" dirty="0" err="1" smtClean="0">
                          <a:ln>
                            <a:noFill/>
                          </a:ln>
                          <a:solidFill>
                            <a:schemeClr val="tx1"/>
                          </a:solidFill>
                          <a:effectLst/>
                          <a:latin typeface="+mj-lt"/>
                        </a:rPr>
                        <a:t>ψηκτροειδούς</a:t>
                      </a:r>
                      <a:r>
                        <a:rPr kumimoji="0" lang="el-GR" sz="1800" b="0" i="0" u="none" strike="noStrike" cap="none" normalizeH="0" baseline="0" dirty="0" smtClean="0">
                          <a:ln>
                            <a:noFill/>
                          </a:ln>
                          <a:solidFill>
                            <a:schemeClr val="tx1"/>
                          </a:solidFill>
                          <a:effectLst/>
                          <a:latin typeface="+mj-lt"/>
                        </a:rPr>
                        <a:t> παρυφής</a:t>
                      </a:r>
                    </a:p>
                  </a:txBody>
                  <a:tcPr horzOverflow="overflow">
                    <a:lnL cap="flat">
                      <a:noFill/>
                    </a:lnL>
                    <a:lnR>
                      <a:noFill/>
                    </a:lnR>
                    <a:lnT cap="flat">
                      <a:noFill/>
                    </a:lnT>
                    <a:lnB>
                      <a:noFill/>
                    </a:lnB>
                    <a:lnTlToBr>
                      <a:noFill/>
                    </a:lnTlToBr>
                    <a:lnBlToTr>
                      <a:noFill/>
                    </a:lnBlToTr>
                    <a:noFill/>
                  </a:tcPr>
                </a:tc>
                <a:tc hMerge="1">
                  <a:txBody>
                    <a:bodyPr/>
                    <a:lstStyle/>
                    <a:p>
                      <a:endParaRPr lang="el-GR"/>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800" b="0" i="0" u="none" strike="noStrike" cap="none" normalizeH="0" baseline="0" smtClean="0">
                        <a:ln>
                          <a:noFill/>
                        </a:ln>
                        <a:solidFill>
                          <a:schemeClr val="bg1"/>
                        </a:solidFill>
                        <a:effectLst/>
                        <a:latin typeface="+mj-lt"/>
                      </a:endParaRPr>
                    </a:p>
                  </a:txBody>
                  <a:tcPr horzOverflow="overflow">
                    <a:lnL>
                      <a:noFill/>
                    </a:lnL>
                    <a:lnR cap="flat">
                      <a:noFill/>
                    </a:lnR>
                    <a:lnT cap="flat">
                      <a:noFill/>
                    </a:lnT>
                    <a:lnB>
                      <a:noFill/>
                    </a:lnB>
                    <a:lnTlToBr>
                      <a:noFill/>
                    </a:lnTlToBr>
                    <a:lnBlToTr>
                      <a:noFill/>
                    </a:lnBlToTr>
                    <a:noFill/>
                  </a:tcPr>
                </a:tc>
              </a:tr>
              <a:tr h="87312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mj-lt"/>
                        </a:rPr>
                        <a:t>Οίδημα κυττάρων, μιτοχονδρίων</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err="1" smtClean="0">
                          <a:ln>
                            <a:noFill/>
                          </a:ln>
                          <a:solidFill>
                            <a:schemeClr val="tx1"/>
                          </a:solidFill>
                          <a:effectLst/>
                          <a:latin typeface="+mj-lt"/>
                        </a:rPr>
                        <a:t>Κενοτόπια</a:t>
                      </a:r>
                      <a:r>
                        <a:rPr kumimoji="0" lang="el-GR" sz="1800" b="0" i="0" u="none" strike="noStrike" cap="none" normalizeH="0" baseline="0" dirty="0" smtClean="0">
                          <a:ln>
                            <a:noFill/>
                          </a:ln>
                          <a:solidFill>
                            <a:schemeClr val="tx1"/>
                          </a:solidFill>
                          <a:effectLst/>
                          <a:latin typeface="+mj-lt"/>
                        </a:rPr>
                        <a:t> εντός των κυττάρων</a:t>
                      </a:r>
                    </a:p>
                  </a:txBody>
                  <a:tcPr anchor="ctr" horzOverflow="overflow">
                    <a:lnL cap="flat">
                      <a:noFill/>
                    </a:lnL>
                    <a:lnR>
                      <a:noFill/>
                    </a:lnR>
                    <a:lnT>
                      <a:noFill/>
                    </a:lnT>
                    <a:lnB>
                      <a:noFill/>
                    </a:lnB>
                    <a:lnTlToBr>
                      <a:noFill/>
                    </a:lnTlToBr>
                    <a:lnBlToTr>
                      <a:noFill/>
                    </a:lnBlToTr>
                    <a:noFill/>
                  </a:tcPr>
                </a:tc>
                <a:tc hMerge="1">
                  <a:txBody>
                    <a:bodyPr/>
                    <a:lstStyle/>
                    <a:p>
                      <a:endParaRPr lang="el-GR"/>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800" b="0" i="0" u="none" strike="noStrike" cap="none" normalizeH="0" baseline="0" dirty="0" smtClean="0">
                        <a:ln>
                          <a:noFill/>
                        </a:ln>
                        <a:solidFill>
                          <a:schemeClr val="bg1"/>
                        </a:solidFill>
                        <a:effectLst/>
                        <a:latin typeface="+mj-lt"/>
                      </a:endParaRPr>
                    </a:p>
                  </a:txBody>
                  <a:tcPr horzOverflow="overflow">
                    <a:lnL>
                      <a:noFill/>
                    </a:lnL>
                    <a:lnR cap="flat">
                      <a:noFill/>
                    </a:lnR>
                    <a:lnT>
                      <a:noFill/>
                    </a:lnT>
                    <a:lnB>
                      <a:noFill/>
                    </a:lnB>
                    <a:lnTlToBr>
                      <a:noFill/>
                    </a:lnTlToBr>
                    <a:lnBlToTr>
                      <a:noFill/>
                    </a:lnBlToTr>
                    <a:noFill/>
                  </a:tcPr>
                </a:tc>
              </a:tr>
              <a:tr h="803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mj-lt"/>
                        </a:rPr>
                        <a:t>Αποκόλληση κυττάρων από ΒΜ και απόπτωση εντός του αυλού του σωληναρίου</a:t>
                      </a:r>
                    </a:p>
                  </a:txBody>
                  <a:tcPr anchor="b" horzOverflow="overflow">
                    <a:lnL cap="flat">
                      <a:noFill/>
                    </a:lnL>
                    <a:lnR>
                      <a:noFill/>
                    </a:lnR>
                    <a:lnT>
                      <a:noFill/>
                    </a:lnT>
                    <a:lnB>
                      <a:noFill/>
                    </a:lnB>
                    <a:lnTlToBr>
                      <a:noFill/>
                    </a:lnTlToBr>
                    <a:lnBlToTr>
                      <a:noFill/>
                    </a:lnBlToTr>
                    <a:noFill/>
                  </a:tcPr>
                </a:tc>
                <a:tc hMerge="1">
                  <a:txBody>
                    <a:bodyPr/>
                    <a:lstStyle/>
                    <a:p>
                      <a:endParaRPr lang="el-GR"/>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800" b="0" i="0" u="none" strike="noStrike" cap="none" normalizeH="0" baseline="0" smtClean="0">
                        <a:ln>
                          <a:noFill/>
                        </a:ln>
                        <a:solidFill>
                          <a:schemeClr val="bg1"/>
                        </a:solidFill>
                        <a:effectLst/>
                        <a:latin typeface="+mj-lt"/>
                      </a:endParaRPr>
                    </a:p>
                  </a:txBody>
                  <a:tcPr horzOverflow="overflow">
                    <a:lnL>
                      <a:noFill/>
                    </a:lnL>
                    <a:lnR cap="flat">
                      <a:noFill/>
                    </a:lnR>
                    <a:lnT>
                      <a:noFill/>
                    </a:lnT>
                    <a:lnB>
                      <a:noFill/>
                    </a:lnB>
                    <a:lnTlToBr>
                      <a:noFill/>
                    </a:lnTlToBr>
                    <a:lnBlToTr>
                      <a:noFill/>
                    </a:lnBlToTr>
                    <a:noFill/>
                  </a:tcPr>
                </a:tc>
              </a:tr>
              <a:tr h="787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800" b="0" i="0" u="none" strike="noStrike" cap="none" normalizeH="0" baseline="0" dirty="0" smtClean="0">
                        <a:ln>
                          <a:noFill/>
                        </a:ln>
                        <a:solidFill>
                          <a:schemeClr val="tx1"/>
                        </a:solidFill>
                        <a:effectLst/>
                        <a:latin typeface="+mj-lt"/>
                      </a:endParaRPr>
                    </a:p>
                  </a:txBody>
                  <a:tcPr horzOverflow="overflow">
                    <a:lnL cap="flat">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mj-lt"/>
                        </a:rPr>
                        <a:t>Απογύμνωση ΒΜ</a:t>
                      </a:r>
                    </a:p>
                  </a:txBody>
                  <a:tcPr anchor="ctr" horzOverflow="overflow">
                    <a:lnL>
                      <a:noFill/>
                    </a:lnL>
                    <a:lnR cap="flat">
                      <a:noFill/>
                    </a:lnR>
                    <a:lnT>
                      <a:noFill/>
                    </a:lnT>
                    <a:lnB>
                      <a:noFill/>
                    </a:lnB>
                    <a:lnTlToBr>
                      <a:noFill/>
                    </a:lnTlToBr>
                    <a:lnBlToTr>
                      <a:noFill/>
                    </a:lnBlToTr>
                    <a:noFill/>
                  </a:tcPr>
                </a:tc>
                <a:tc hMerge="1">
                  <a:txBody>
                    <a:bodyPr/>
                    <a:lstStyle/>
                    <a:p>
                      <a:endParaRPr lang="el-GR"/>
                    </a:p>
                  </a:txBody>
                  <a:tcPr/>
                </a:tc>
              </a:tr>
              <a:tr h="803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800" b="0" i="0" u="none" strike="noStrike" cap="none" normalizeH="0" baseline="0" smtClean="0">
                        <a:ln>
                          <a:noFill/>
                        </a:ln>
                        <a:solidFill>
                          <a:schemeClr val="tx1"/>
                        </a:solidFill>
                        <a:effectLst/>
                        <a:latin typeface="+mj-lt"/>
                      </a:endParaRPr>
                    </a:p>
                  </a:txBody>
                  <a:tcPr horzOverflow="overflow">
                    <a:lnL cap="flat">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outerShdw blurRad="38100" dist="38100" dir="2700000" algn="tl">
                              <a:srgbClr val="FFFFFF"/>
                            </a:outerShdw>
                          </a:effectLst>
                          <a:latin typeface="+mj-lt"/>
                        </a:rPr>
                        <a:t>ΔΙΑΡΡΟΗ ΣΩΛΗΝΑΡΙΑΚΟΥ ΥΓΡΟΥ ΣΤΟΝ ΠΕΡΙΣΩΛΗΝΑΡΙΑΚΟ ΧΩΡΟ</a:t>
                      </a:r>
                    </a:p>
                  </a:txBody>
                  <a:tcPr anchor="ctr" horzOverflow="overflow">
                    <a:lnL>
                      <a:noFill/>
                    </a:lnL>
                    <a:lnR cap="flat">
                      <a:noFill/>
                    </a:lnR>
                    <a:lnT>
                      <a:noFill/>
                    </a:lnT>
                    <a:lnB>
                      <a:noFill/>
                    </a:lnB>
                    <a:lnTlToBr>
                      <a:noFill/>
                    </a:lnTlToBr>
                    <a:lnBlToTr>
                      <a:noFill/>
                    </a:lnBlToTr>
                    <a:noFill/>
                  </a:tcPr>
                </a:tc>
                <a:tc hMerge="1">
                  <a:txBody>
                    <a:bodyPr/>
                    <a:lstStyle/>
                    <a:p>
                      <a:endParaRPr lang="el-GR"/>
                    </a:p>
                  </a:txBody>
                  <a:tcPr/>
                </a:tc>
              </a:tr>
              <a:tr h="87312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mj-lt"/>
                        </a:rPr>
                        <a:t>Κυτταρικά συγκρίματα</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mj-lt"/>
                        </a:rPr>
                        <a:t>Κύλινδροι</a:t>
                      </a:r>
                    </a:p>
                  </a:txBody>
                  <a:tcPr anchor="ctr" horzOverflow="overflow">
                    <a:lnL cap="flat">
                      <a:noFill/>
                    </a:lnL>
                    <a:lnR>
                      <a:noFill/>
                    </a:lnR>
                    <a:lnT>
                      <a:noFill/>
                    </a:lnT>
                    <a:lnB>
                      <a:noFill/>
                    </a:lnB>
                    <a:lnTlToBr>
                      <a:noFill/>
                    </a:lnTlToBr>
                    <a:lnBlToTr>
                      <a:noFill/>
                    </a:lnBlToTr>
                    <a:noFill/>
                  </a:tcPr>
                </a:tc>
                <a:tc hMerge="1">
                  <a:txBody>
                    <a:bodyPr/>
                    <a:lstStyle/>
                    <a:p>
                      <a:endParaRPr lang="el-GR"/>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800" b="0" i="0" u="none" strike="noStrike" cap="none" normalizeH="0" baseline="0" smtClean="0">
                        <a:ln>
                          <a:noFill/>
                        </a:ln>
                        <a:solidFill>
                          <a:schemeClr val="bg1"/>
                        </a:solidFill>
                        <a:effectLst/>
                        <a:latin typeface="+mj-lt"/>
                      </a:endParaRPr>
                    </a:p>
                  </a:txBody>
                  <a:tcPr horzOverflow="overflow">
                    <a:lnL>
                      <a:noFill/>
                    </a:lnL>
                    <a:lnR cap="flat">
                      <a:noFill/>
                    </a:lnR>
                    <a:lnT>
                      <a:noFill/>
                    </a:lnT>
                    <a:lnB>
                      <a:noFill/>
                    </a:lnB>
                    <a:lnTlToBr>
                      <a:noFill/>
                    </a:lnTlToBr>
                    <a:lnBlToTr>
                      <a:noFill/>
                    </a:lnBlToTr>
                    <a:noFill/>
                  </a:tcPr>
                </a:tc>
              </a:tr>
              <a:tr h="73660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outerShdw blurRad="38100" dist="38100" dir="2700000" algn="tl">
                              <a:srgbClr val="FFFFFF"/>
                            </a:outerShdw>
                          </a:effectLst>
                          <a:latin typeface="+mj-lt"/>
                        </a:rPr>
                        <a:t>ΣΩΛΗΝΑΡΙΑΚΗ ΑΠΟΦΡΑΞΗ</a:t>
                      </a:r>
                    </a:p>
                  </a:txBody>
                  <a:tcPr anchor="b" horzOverflow="overflow">
                    <a:lnL cap="flat">
                      <a:noFill/>
                    </a:lnL>
                    <a:lnR>
                      <a:noFill/>
                    </a:lnR>
                    <a:lnT>
                      <a:noFill/>
                    </a:lnT>
                    <a:lnB cap="flat">
                      <a:noFill/>
                    </a:lnB>
                    <a:lnTlToBr>
                      <a:noFill/>
                    </a:lnTlToBr>
                    <a:lnBlToTr>
                      <a:noFill/>
                    </a:lnBlToTr>
                    <a:noFill/>
                  </a:tcPr>
                </a:tc>
                <a:tc hMerge="1">
                  <a:txBody>
                    <a:bodyPr/>
                    <a:lstStyle/>
                    <a:p>
                      <a:endParaRPr lang="el-GR"/>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800" b="0" i="0" u="none" strike="noStrike" cap="none" normalizeH="0" baseline="0" dirty="0" smtClean="0">
                        <a:ln>
                          <a:noFill/>
                        </a:ln>
                        <a:solidFill>
                          <a:schemeClr val="bg1"/>
                        </a:solidFill>
                        <a:effectLst/>
                        <a:latin typeface="+mj-lt"/>
                      </a:endParaRPr>
                    </a:p>
                  </a:txBody>
                  <a:tcPr horzOverflow="overflow">
                    <a:lnL>
                      <a:noFill/>
                    </a:lnL>
                    <a:lnR cap="flat">
                      <a:noFill/>
                    </a:lnR>
                    <a:lnT>
                      <a:noFill/>
                    </a:lnT>
                    <a:lnB cap="flat">
                      <a:noFill/>
                    </a:lnB>
                    <a:lnTlToBr>
                      <a:noFill/>
                    </a:lnTlToBr>
                    <a:lnBlToTr>
                      <a:noFill/>
                    </a:lnBlToTr>
                    <a:noFill/>
                  </a:tcPr>
                </a:tc>
              </a:tr>
            </a:tbl>
          </a:graphicData>
        </a:graphic>
      </p:graphicFrame>
      <p:sp>
        <p:nvSpPr>
          <p:cNvPr id="116772" name="Line 36"/>
          <p:cNvSpPr>
            <a:spLocks noChangeShapeType="1"/>
          </p:cNvSpPr>
          <p:nvPr/>
        </p:nvSpPr>
        <p:spPr bwMode="auto">
          <a:xfrm>
            <a:off x="3131840" y="1447800"/>
            <a:ext cx="0" cy="457200"/>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a:lstStyle/>
          <a:p>
            <a:endParaRPr lang="el-GR"/>
          </a:p>
        </p:txBody>
      </p:sp>
      <p:sp>
        <p:nvSpPr>
          <p:cNvPr id="116773" name="Line 37"/>
          <p:cNvSpPr>
            <a:spLocks noChangeShapeType="1"/>
          </p:cNvSpPr>
          <p:nvPr/>
        </p:nvSpPr>
        <p:spPr bwMode="auto">
          <a:xfrm>
            <a:off x="3131840" y="2562225"/>
            <a:ext cx="0" cy="366713"/>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a:lstStyle/>
          <a:p>
            <a:endParaRPr lang="el-GR"/>
          </a:p>
        </p:txBody>
      </p:sp>
      <p:sp>
        <p:nvSpPr>
          <p:cNvPr id="116774" name="Line 38"/>
          <p:cNvSpPr>
            <a:spLocks noChangeShapeType="1"/>
          </p:cNvSpPr>
          <p:nvPr/>
        </p:nvSpPr>
        <p:spPr bwMode="auto">
          <a:xfrm>
            <a:off x="3131840" y="5800725"/>
            <a:ext cx="0" cy="457200"/>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a:lstStyle/>
          <a:p>
            <a:endParaRPr lang="el-GR"/>
          </a:p>
        </p:txBody>
      </p:sp>
      <p:sp>
        <p:nvSpPr>
          <p:cNvPr id="116775" name="Line 39"/>
          <p:cNvSpPr>
            <a:spLocks noChangeShapeType="1"/>
          </p:cNvSpPr>
          <p:nvPr/>
        </p:nvSpPr>
        <p:spPr bwMode="auto">
          <a:xfrm>
            <a:off x="3131840" y="3476625"/>
            <a:ext cx="0" cy="1644650"/>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a:lstStyle/>
          <a:p>
            <a:endParaRPr lang="el-GR"/>
          </a:p>
        </p:txBody>
      </p:sp>
      <p:sp>
        <p:nvSpPr>
          <p:cNvPr id="116776" name="Line 40"/>
          <p:cNvSpPr>
            <a:spLocks noChangeShapeType="1"/>
          </p:cNvSpPr>
          <p:nvPr/>
        </p:nvSpPr>
        <p:spPr bwMode="auto">
          <a:xfrm>
            <a:off x="3203848" y="3933056"/>
            <a:ext cx="1997075" cy="0"/>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a:lstStyle/>
          <a:p>
            <a:endParaRPr lang="el-GR"/>
          </a:p>
        </p:txBody>
      </p:sp>
      <p:sp>
        <p:nvSpPr>
          <p:cNvPr id="116777" name="Line 41"/>
          <p:cNvSpPr>
            <a:spLocks noChangeShapeType="1"/>
          </p:cNvSpPr>
          <p:nvPr/>
        </p:nvSpPr>
        <p:spPr bwMode="auto">
          <a:xfrm>
            <a:off x="6084168" y="4024313"/>
            <a:ext cx="0" cy="366712"/>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a:lstStyle/>
          <a:p>
            <a:endParaRPr lang="el-GR"/>
          </a:p>
        </p:txBody>
      </p:sp>
      <p:sp>
        <p:nvSpPr>
          <p:cNvPr id="10" name="9 - TextBox"/>
          <p:cNvSpPr txBox="1"/>
          <p:nvPr/>
        </p:nvSpPr>
        <p:spPr>
          <a:xfrm>
            <a:off x="755576" y="188640"/>
            <a:ext cx="7992888" cy="646331"/>
          </a:xfrm>
          <a:prstGeom prst="rect">
            <a:avLst/>
          </a:prstGeom>
          <a:noFill/>
        </p:spPr>
        <p:txBody>
          <a:bodyPr wrap="square" rtlCol="0">
            <a:spAutoFit/>
          </a:bodyPr>
          <a:lstStyle/>
          <a:p>
            <a:pPr algn="ctr"/>
            <a:r>
              <a:rPr lang="el-GR" sz="3600" dirty="0" smtClean="0">
                <a:solidFill>
                  <a:srgbClr val="0070C0"/>
                </a:solidFill>
              </a:rPr>
              <a:t>Παθοφυσιολογία ΟΣΝ</a:t>
            </a:r>
            <a:endParaRPr lang="el-GR" sz="3600" dirty="0">
              <a:solidFill>
                <a:srgbClr val="0070C0"/>
              </a:solidFill>
            </a:endParaRPr>
          </a:p>
        </p:txBody>
      </p:sp>
      <p:pic>
        <p:nvPicPr>
          <p:cNvPr id="11" name="Picture 2"/>
          <p:cNvPicPr>
            <a:picLocks noChangeArrowheads="1"/>
          </p:cNvPicPr>
          <p:nvPr/>
        </p:nvPicPr>
        <p:blipFill>
          <a:blip r:embed="rId3" cstate="email"/>
          <a:srcRect/>
          <a:stretch>
            <a:fillRect/>
          </a:stretch>
        </p:blipFill>
        <p:spPr>
          <a:xfrm>
            <a:off x="6084168" y="980728"/>
            <a:ext cx="2880320" cy="2664296"/>
          </a:xfrm>
          <a:prstGeom prst="rect">
            <a:avLst/>
          </a:prstGeom>
          <a:noFill/>
          <a:ln/>
        </p:spPr>
      </p:pic>
      <p:pic>
        <p:nvPicPr>
          <p:cNvPr id="12" name="Picture 4" descr="TheSaintOld"/>
          <p:cNvPicPr>
            <a:picLocks noChangeAspect="1" noChangeArrowheads="1"/>
          </p:cNvPicPr>
          <p:nvPr/>
        </p:nvPicPr>
        <p:blipFill>
          <a:blip r:embed="rId4"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0070C0"/>
                </a:solidFill>
              </a:rPr>
              <a:t>Παθοφυσιολογία ΟΣΝ</a:t>
            </a:r>
            <a:endParaRPr lang="el-GR" dirty="0">
              <a:solidFill>
                <a:srgbClr val="0070C0"/>
              </a:solidFill>
            </a:endParaRPr>
          </a:p>
        </p:txBody>
      </p:sp>
      <p:pic>
        <p:nvPicPr>
          <p:cNvPr id="4" name="Picture 6"/>
          <p:cNvPicPr>
            <a:picLocks noGrp="1" noChangeAspect="1" noChangeArrowheads="1"/>
          </p:cNvPicPr>
          <p:nvPr>
            <p:ph idx="1"/>
          </p:nvPr>
        </p:nvPicPr>
        <p:blipFill>
          <a:blip r:embed="rId3" cstate="email"/>
          <a:stretch>
            <a:fillRect/>
          </a:stretch>
        </p:blipFill>
        <p:spPr bwMode="auto">
          <a:xfrm>
            <a:off x="1331640" y="1268760"/>
            <a:ext cx="6941012" cy="5373216"/>
          </a:xfrm>
          <a:prstGeom prst="rect">
            <a:avLst/>
          </a:prstGeom>
          <a:noFill/>
          <a:ln w="9525">
            <a:noFill/>
            <a:miter lim="800000"/>
            <a:headEnd/>
            <a:tailEnd/>
          </a:ln>
        </p:spPr>
      </p:pic>
      <p:pic>
        <p:nvPicPr>
          <p:cNvPr id="5" name="Picture 4" descr="TheSaintOld"/>
          <p:cNvPicPr>
            <a:picLocks noChangeAspect="1" noChangeArrowheads="1"/>
          </p:cNvPicPr>
          <p:nvPr/>
        </p:nvPicPr>
        <p:blipFill>
          <a:blip r:embed="rId4"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3" name="Group 3"/>
          <p:cNvGraphicFramePr>
            <a:graphicFrameLocks noGrp="1"/>
          </p:cNvGraphicFramePr>
          <p:nvPr>
            <p:ph type="tbl" idx="1"/>
          </p:nvPr>
        </p:nvGraphicFramePr>
        <p:xfrm>
          <a:off x="142875" y="866775"/>
          <a:ext cx="8915400" cy="5852478"/>
        </p:xfrm>
        <a:graphic>
          <a:graphicData uri="http://schemas.openxmlformats.org/drawingml/2006/table">
            <a:tbl>
              <a:tblPr/>
              <a:tblGrid>
                <a:gridCol w="2228850"/>
                <a:gridCol w="2228850"/>
                <a:gridCol w="2228850"/>
                <a:gridCol w="2228850"/>
              </a:tblGrid>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rPr>
                        <a:t>Growth factor</a:t>
                      </a:r>
                      <a:endParaRPr kumimoji="0" lang="el-GR" sz="1600" b="1" i="0" u="none" strike="noStrike" cap="none" normalizeH="0" baseline="0" dirty="0" smtClean="0">
                        <a:ln>
                          <a:noFill/>
                        </a:ln>
                        <a:solidFill>
                          <a:schemeClr val="tx1"/>
                        </a:solidFill>
                        <a:effectLst/>
                        <a:latin typeface="+mn-lt"/>
                      </a:endParaRP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dirty="0" smtClean="0">
                          <a:ln>
                            <a:noFill/>
                          </a:ln>
                          <a:solidFill>
                            <a:schemeClr val="tx1"/>
                          </a:solidFill>
                          <a:effectLst/>
                          <a:latin typeface="+mn-lt"/>
                        </a:rPr>
                        <a:t>Τόπος παραγωγής</a:t>
                      </a: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dirty="0" smtClean="0">
                          <a:ln>
                            <a:noFill/>
                          </a:ln>
                          <a:solidFill>
                            <a:schemeClr val="tx1"/>
                          </a:solidFill>
                          <a:effectLst/>
                          <a:latin typeface="+mn-lt"/>
                        </a:rPr>
                        <a:t>Τόπος δράσης</a:t>
                      </a: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dirty="0" smtClean="0">
                          <a:ln>
                            <a:noFill/>
                          </a:ln>
                          <a:solidFill>
                            <a:schemeClr val="tx1"/>
                          </a:solidFill>
                          <a:effectLst/>
                          <a:latin typeface="+mn-lt"/>
                        </a:rPr>
                        <a:t>Σχόλιο</a:t>
                      </a: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r>
              <a:tr h="588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EGF</a:t>
                      </a:r>
                      <a:endParaRPr kumimoji="0" lang="el-GR" sz="1600" b="0" i="0" u="none" strike="noStrike" cap="none" normalizeH="0" baseline="0" dirty="0" smtClean="0">
                        <a:ln>
                          <a:noFill/>
                        </a:ln>
                        <a:solidFill>
                          <a:schemeClr val="tx1"/>
                        </a:solidFill>
                        <a:effectLst/>
                        <a:latin typeface="+mn-lt"/>
                      </a:endParaRP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dirty="0" smtClean="0">
                          <a:ln>
                            <a:noFill/>
                          </a:ln>
                          <a:solidFill>
                            <a:schemeClr val="tx1"/>
                          </a:solidFill>
                          <a:effectLst/>
                          <a:latin typeface="+mn-lt"/>
                        </a:rPr>
                        <a:t>Αγκύλη </a:t>
                      </a:r>
                      <a:r>
                        <a:rPr kumimoji="0" lang="en-US" sz="1500" b="0" i="0" u="none" strike="noStrike" cap="none" normalizeH="0" baseline="0" dirty="0" smtClean="0">
                          <a:ln>
                            <a:noFill/>
                          </a:ln>
                          <a:solidFill>
                            <a:schemeClr val="tx1"/>
                          </a:solidFill>
                          <a:effectLst/>
                          <a:latin typeface="+mn-lt"/>
                        </a:rPr>
                        <a:t>Henle</a:t>
                      </a:r>
                      <a:endParaRPr kumimoji="0" lang="el-GR" sz="1500" b="0" i="0" u="none" strike="noStrike" cap="none" normalizeH="0" baseline="0" dirty="0" smtClean="0">
                        <a:ln>
                          <a:noFill/>
                        </a:ln>
                        <a:solidFill>
                          <a:schemeClr val="tx1"/>
                        </a:solidFill>
                        <a:effectLst/>
                        <a:latin typeface="+mn-l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dirty="0" smtClean="0">
                          <a:ln>
                            <a:noFill/>
                          </a:ln>
                          <a:solidFill>
                            <a:schemeClr val="tx1"/>
                          </a:solidFill>
                          <a:effectLst/>
                          <a:latin typeface="+mn-lt"/>
                        </a:rPr>
                        <a:t>Άπω σωληναριακά κύτταρα</a:t>
                      </a: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mn-lt"/>
                        </a:rPr>
                        <a:t>Μιτογένεση</a:t>
                      </a: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mn-lt"/>
                        </a:rPr>
                        <a:t>Επιτάχυνση αναγεννητικής φάσης ΟΣΝ σε ποντίκια με χορήγηση </a:t>
                      </a:r>
                      <a:r>
                        <a:rPr kumimoji="0" lang="en-US" sz="1500" b="0" i="0" u="none" strike="noStrike" cap="none" normalizeH="0" baseline="0" smtClean="0">
                          <a:ln>
                            <a:noFill/>
                          </a:ln>
                          <a:solidFill>
                            <a:schemeClr val="tx1"/>
                          </a:solidFill>
                          <a:effectLst/>
                          <a:latin typeface="+mn-lt"/>
                        </a:rPr>
                        <a:t>EGF</a:t>
                      </a:r>
                      <a:endParaRPr kumimoji="0" lang="el-GR" sz="1500" b="0" i="0" u="none" strike="noStrike" cap="none" normalizeH="0" baseline="0" smtClean="0">
                        <a:ln>
                          <a:noFill/>
                        </a:ln>
                        <a:solidFill>
                          <a:schemeClr val="tx1"/>
                        </a:solidFill>
                        <a:effectLst/>
                        <a:latin typeface="+mn-lt"/>
                      </a:endParaRP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r>
              <a:tr h="587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IGF-1</a:t>
                      </a:r>
                      <a:endParaRPr kumimoji="0" lang="el-GR" sz="1600" b="0" i="0" u="none" strike="noStrike" cap="none" normalizeH="0" baseline="0" dirty="0" smtClean="0">
                        <a:ln>
                          <a:noFill/>
                        </a:ln>
                        <a:solidFill>
                          <a:schemeClr val="tx1"/>
                        </a:solidFill>
                        <a:effectLst/>
                        <a:latin typeface="+mn-lt"/>
                      </a:endParaRP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dirty="0" smtClean="0">
                          <a:ln>
                            <a:noFill/>
                          </a:ln>
                          <a:solidFill>
                            <a:schemeClr val="tx1"/>
                          </a:solidFill>
                          <a:effectLst/>
                          <a:latin typeface="+mn-lt"/>
                        </a:rPr>
                        <a:t>Αθροιστικά σωληνάρια</a:t>
                      </a: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dirty="0" smtClean="0">
                          <a:ln>
                            <a:noFill/>
                          </a:ln>
                          <a:solidFill>
                            <a:schemeClr val="tx1"/>
                          </a:solidFill>
                          <a:effectLst/>
                          <a:latin typeface="+mn-lt"/>
                        </a:rPr>
                        <a:t>Υπερτροφία κυττάρων εγγύς εσπειραμένου σωληναρίου σε κ/α</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dirty="0" smtClean="0">
                          <a:ln>
                            <a:noFill/>
                          </a:ln>
                          <a:solidFill>
                            <a:schemeClr val="tx1"/>
                          </a:solidFill>
                          <a:effectLst/>
                          <a:latin typeface="+mn-lt"/>
                          <a:sym typeface="Symbol" pitchFamily="18" charset="2"/>
                        </a:rPr>
                        <a:t> </a:t>
                      </a:r>
                      <a:r>
                        <a:rPr kumimoji="0" lang="en-US" sz="1500" b="0" i="0" u="none" strike="noStrike" cap="none" normalizeH="0" baseline="0" dirty="0" smtClean="0">
                          <a:ln>
                            <a:noFill/>
                          </a:ln>
                          <a:solidFill>
                            <a:schemeClr val="tx1"/>
                          </a:solidFill>
                          <a:effectLst/>
                          <a:latin typeface="+mn-lt"/>
                          <a:sym typeface="Symbol" pitchFamily="18" charset="2"/>
                        </a:rPr>
                        <a:t>GFR, </a:t>
                      </a:r>
                      <a:r>
                        <a:rPr kumimoji="0" lang="el-GR" sz="1500" b="0" i="0" u="none" strike="noStrike" cap="none" normalizeH="0" baseline="0" dirty="0" smtClean="0">
                          <a:ln>
                            <a:noFill/>
                          </a:ln>
                          <a:solidFill>
                            <a:schemeClr val="tx1"/>
                          </a:solidFill>
                          <a:effectLst/>
                          <a:latin typeface="+mn-lt"/>
                          <a:sym typeface="Symbol" pitchFamily="18" charset="2"/>
                        </a:rPr>
                        <a:t></a:t>
                      </a:r>
                      <a:r>
                        <a:rPr kumimoji="0" lang="en-US" sz="1500" b="0" i="0" u="none" strike="noStrike" cap="none" normalizeH="0" baseline="0" dirty="0" smtClean="0">
                          <a:ln>
                            <a:noFill/>
                          </a:ln>
                          <a:solidFill>
                            <a:schemeClr val="tx1"/>
                          </a:solidFill>
                          <a:effectLst/>
                          <a:latin typeface="+mn-lt"/>
                          <a:sym typeface="Symbol" pitchFamily="18" charset="2"/>
                        </a:rPr>
                        <a:t> RBF</a:t>
                      </a:r>
                      <a:endParaRPr kumimoji="0" lang="el-GR" sz="1500" b="0" i="0" u="none" strike="noStrike" cap="none" normalizeH="0" baseline="0" dirty="0" smtClean="0">
                        <a:ln>
                          <a:noFill/>
                        </a:ln>
                        <a:solidFill>
                          <a:schemeClr val="tx1"/>
                        </a:solidFill>
                        <a:effectLst/>
                        <a:latin typeface="+mn-lt"/>
                        <a:sym typeface="Symbol" pitchFamily="18" charset="2"/>
                      </a:endParaRP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mn-lt"/>
                          <a:sym typeface="Symbol" pitchFamily="18" charset="2"/>
                        </a:rPr>
                        <a:t> </a:t>
                      </a:r>
                      <a:r>
                        <a:rPr kumimoji="0" lang="en-US" sz="1500" b="0" i="0" u="none" strike="noStrike" cap="none" normalizeH="0" baseline="0" smtClean="0">
                          <a:ln>
                            <a:noFill/>
                          </a:ln>
                          <a:solidFill>
                            <a:schemeClr val="tx1"/>
                          </a:solidFill>
                          <a:effectLst/>
                          <a:latin typeface="+mn-lt"/>
                          <a:sym typeface="Symbol" pitchFamily="18" charset="2"/>
                        </a:rPr>
                        <a:t>mRNA IGF-1 </a:t>
                      </a:r>
                      <a:r>
                        <a:rPr kumimoji="0" lang="el-GR" sz="1500" b="0" i="0" u="none" strike="noStrike" cap="none" normalizeH="0" baseline="0" smtClean="0">
                          <a:ln>
                            <a:noFill/>
                          </a:ln>
                          <a:solidFill>
                            <a:schemeClr val="tx1"/>
                          </a:solidFill>
                          <a:effectLst/>
                          <a:latin typeface="+mn-lt"/>
                          <a:sym typeface="Symbol" pitchFamily="18" charset="2"/>
                        </a:rPr>
                        <a:t>μετά νεφρεκτομή</a:t>
                      </a: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r>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mn-lt"/>
                        </a:rPr>
                        <a:t>FGF</a:t>
                      </a:r>
                      <a:endParaRPr kumimoji="0" lang="el-GR" sz="1600" b="0" i="0" u="none" strike="noStrike" cap="none" normalizeH="0" baseline="0" smtClean="0">
                        <a:ln>
                          <a:noFill/>
                        </a:ln>
                        <a:solidFill>
                          <a:schemeClr val="tx1"/>
                        </a:solidFill>
                        <a:effectLst/>
                        <a:latin typeface="+mn-lt"/>
                      </a:endParaRP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mn-lt"/>
                        </a:rPr>
                        <a:t>Μεσεγχυματικά κύτταρα</a:t>
                      </a: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dirty="0" err="1" smtClean="0">
                          <a:ln>
                            <a:noFill/>
                          </a:ln>
                          <a:solidFill>
                            <a:schemeClr val="tx1"/>
                          </a:solidFill>
                          <a:effectLst/>
                          <a:latin typeface="+mn-lt"/>
                        </a:rPr>
                        <a:t>Μιτογένεση</a:t>
                      </a:r>
                      <a:endParaRPr kumimoji="0" lang="el-GR" sz="1500" b="0" i="0" u="none" strike="noStrike" cap="none" normalizeH="0" baseline="0" dirty="0" smtClean="0">
                        <a:ln>
                          <a:noFill/>
                        </a:ln>
                        <a:solidFill>
                          <a:schemeClr val="tx1"/>
                        </a:solidFill>
                        <a:effectLst/>
                        <a:latin typeface="+mn-lt"/>
                      </a:endParaRP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500" b="0" i="0" u="none" strike="noStrike" cap="none" normalizeH="0" baseline="0" smtClean="0">
                        <a:ln>
                          <a:noFill/>
                        </a:ln>
                        <a:solidFill>
                          <a:schemeClr val="tx1"/>
                        </a:solidFill>
                        <a:effectLst/>
                        <a:latin typeface="+mn-lt"/>
                      </a:endParaRP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r>
              <a:tr h="587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mn-lt"/>
                        </a:rPr>
                        <a:t>PDGF</a:t>
                      </a:r>
                      <a:endParaRPr kumimoji="0" lang="el-GR" sz="1600" b="0" i="0" u="none" strike="noStrike" cap="none" normalizeH="0" baseline="0" smtClean="0">
                        <a:ln>
                          <a:noFill/>
                        </a:ln>
                        <a:solidFill>
                          <a:schemeClr val="tx1"/>
                        </a:solidFill>
                        <a:effectLst/>
                        <a:latin typeface="+mn-lt"/>
                      </a:endParaRP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mn-lt"/>
                        </a:rPr>
                        <a:t>Μεσαγγειακά κύτταρα</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mn-lt"/>
                        </a:rPr>
                        <a:t>Λεία μυϊκά κύτταρα</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mn-lt"/>
                        </a:rPr>
                        <a:t>Ινοβλάστες</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mn-lt"/>
                        </a:rPr>
                        <a:t>Αιμοπετάλια</a:t>
                      </a: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dirty="0" err="1" smtClean="0">
                          <a:ln>
                            <a:noFill/>
                          </a:ln>
                          <a:solidFill>
                            <a:schemeClr val="tx1"/>
                          </a:solidFill>
                          <a:effectLst/>
                          <a:latin typeface="+mn-lt"/>
                        </a:rPr>
                        <a:t>Μιτογένεση</a:t>
                      </a:r>
                      <a:r>
                        <a:rPr kumimoji="0" lang="el-GR" sz="1500" b="0" i="0" u="none" strike="noStrike" cap="none" normalizeH="0" baseline="0" dirty="0" smtClean="0">
                          <a:ln>
                            <a:noFill/>
                          </a:ln>
                          <a:solidFill>
                            <a:schemeClr val="tx1"/>
                          </a:solidFill>
                          <a:effectLst/>
                          <a:latin typeface="+mn-lt"/>
                        </a:rPr>
                        <a:t> μεσαγγειακών κυττάρων, λείων μυϊκών ινών, ινοβλαστών</a:t>
                      </a: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dirty="0" smtClean="0">
                          <a:ln>
                            <a:noFill/>
                          </a:ln>
                          <a:solidFill>
                            <a:schemeClr val="tx1"/>
                          </a:solidFill>
                          <a:effectLst/>
                          <a:latin typeface="+mn-lt"/>
                        </a:rPr>
                        <a:t>Πιθανός ρόλος στη σπειραματική υπερπλασία</a:t>
                      </a: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r>
              <a:tr h="3508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mn-lt"/>
                        </a:rPr>
                        <a:t>IL-1</a:t>
                      </a:r>
                      <a:endParaRPr kumimoji="0" lang="el-GR" sz="1600" b="0" i="0" u="none" strike="noStrike" cap="none" normalizeH="0" baseline="0" smtClean="0">
                        <a:ln>
                          <a:noFill/>
                        </a:ln>
                        <a:solidFill>
                          <a:schemeClr val="tx1"/>
                        </a:solidFill>
                        <a:effectLst/>
                        <a:latin typeface="+mn-lt"/>
                      </a:endParaRP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mn-lt"/>
                        </a:rPr>
                        <a:t>Μεσαγγειακά κύτταρα</a:t>
                      </a: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mn-lt"/>
                        </a:rPr>
                        <a:t>Μιτογένεση</a:t>
                      </a: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500" b="0" i="0" u="none" strike="noStrike" cap="none" normalizeH="0" baseline="0" dirty="0" smtClean="0">
                        <a:ln>
                          <a:noFill/>
                        </a:ln>
                        <a:solidFill>
                          <a:schemeClr val="tx1"/>
                        </a:solidFill>
                        <a:effectLst/>
                        <a:latin typeface="+mn-lt"/>
                      </a:endParaRP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r>
              <a:tr h="587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rPr>
                        <a:t>TGF</a:t>
                      </a:r>
                      <a:r>
                        <a:rPr kumimoji="0" lang="el-GR" sz="1600" b="0" i="0" u="none" strike="noStrike" cap="none" normalizeH="0" baseline="0" dirty="0" smtClean="0">
                          <a:ln>
                            <a:noFill/>
                          </a:ln>
                          <a:solidFill>
                            <a:schemeClr val="tx1"/>
                          </a:solidFill>
                          <a:effectLst/>
                          <a:latin typeface="+mn-lt"/>
                        </a:rPr>
                        <a:t>-β</a:t>
                      </a:r>
                      <a:r>
                        <a:rPr kumimoji="0" lang="el-GR" sz="1600" b="0" i="0" u="none" strike="noStrike" cap="none" normalizeH="0" baseline="-25000" dirty="0" smtClean="0">
                          <a:ln>
                            <a:noFill/>
                          </a:ln>
                          <a:solidFill>
                            <a:schemeClr val="tx1"/>
                          </a:solidFill>
                          <a:effectLst/>
                          <a:latin typeface="+mn-lt"/>
                        </a:rPr>
                        <a:t>1</a:t>
                      </a: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dirty="0" smtClean="0">
                          <a:ln>
                            <a:noFill/>
                          </a:ln>
                          <a:solidFill>
                            <a:schemeClr val="tx1"/>
                          </a:solidFill>
                          <a:effectLst/>
                          <a:latin typeface="+mn-lt"/>
                        </a:rPr>
                        <a:t>Αθροιστικά σωληνάρια</a:t>
                      </a: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mn-lt"/>
                        </a:rPr>
                        <a:t>Μιτογένεση στους ινοβλάστες</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smtClean="0">
                          <a:ln>
                            <a:noFill/>
                          </a:ln>
                          <a:solidFill>
                            <a:schemeClr val="tx1"/>
                          </a:solidFill>
                          <a:effectLst/>
                          <a:latin typeface="+mn-lt"/>
                        </a:rPr>
                        <a:t>Αναστολή μιτογένεσης σωληναριακών κυττάρων, </a:t>
                      </a:r>
                      <a:r>
                        <a:rPr kumimoji="0" lang="el-GR" sz="1500" b="0" i="0" u="none" strike="noStrike" cap="none" normalizeH="0" baseline="0" smtClean="0">
                          <a:ln>
                            <a:noFill/>
                          </a:ln>
                          <a:solidFill>
                            <a:schemeClr val="tx1"/>
                          </a:solidFill>
                          <a:effectLst/>
                          <a:latin typeface="+mn-lt"/>
                          <a:sym typeface="Symbol" pitchFamily="18" charset="2"/>
                        </a:rPr>
                        <a:t> παραγωγής θεμέλιας ουσίας</a:t>
                      </a: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dirty="0" smtClean="0">
                          <a:ln>
                            <a:noFill/>
                          </a:ln>
                          <a:solidFill>
                            <a:schemeClr val="tx1"/>
                          </a:solidFill>
                          <a:effectLst/>
                          <a:latin typeface="+mn-lt"/>
                        </a:rPr>
                        <a:t>Υπερπλασία</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dirty="0" smtClean="0">
                          <a:ln>
                            <a:noFill/>
                          </a:ln>
                          <a:solidFill>
                            <a:schemeClr val="tx1"/>
                          </a:solidFill>
                          <a:effectLst/>
                          <a:latin typeface="+mn-lt"/>
                          <a:sym typeface="Symbol" pitchFamily="18" charset="2"/>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500" b="0" i="0" u="none" strike="noStrike" cap="none" normalizeH="0" baseline="0" dirty="0" smtClean="0">
                          <a:ln>
                            <a:noFill/>
                          </a:ln>
                          <a:solidFill>
                            <a:schemeClr val="tx1"/>
                          </a:solidFill>
                          <a:effectLst/>
                          <a:latin typeface="+mn-lt"/>
                          <a:sym typeface="Symbol" pitchFamily="18" charset="2"/>
                        </a:rPr>
                        <a:t>Υπερτροφία</a:t>
                      </a:r>
                      <a:endParaRPr kumimoji="0" lang="el-GR" sz="1500" b="0" i="0" u="none" strike="noStrike" cap="none" normalizeH="0" baseline="0" dirty="0" smtClean="0">
                        <a:ln>
                          <a:noFill/>
                        </a:ln>
                        <a:solidFill>
                          <a:schemeClr val="tx1"/>
                        </a:solidFill>
                        <a:effectLst/>
                        <a:latin typeface="+mn-lt"/>
                      </a:endParaRPr>
                    </a:p>
                  </a:txBody>
                  <a:tcPr anchor="ctr" horzOverflow="overflow">
                    <a:lnL w="12700" cap="flat" cmpd="sng" algn="ctr">
                      <a:solidFill>
                        <a:srgbClr val="FFFF00"/>
                      </a:solidFill>
                      <a:prstDash val="sysDot"/>
                      <a:round/>
                      <a:headEnd type="none" w="med" len="med"/>
                      <a:tailEnd type="none" w="med" len="med"/>
                    </a:lnL>
                    <a:lnR w="12700" cap="flat" cmpd="sng" algn="ctr">
                      <a:solidFill>
                        <a:srgbClr val="FFFF00"/>
                      </a:solidFill>
                      <a:prstDash val="sysDot"/>
                      <a:round/>
                      <a:headEnd type="none" w="med" len="med"/>
                      <a:tailEnd type="none" w="med" len="med"/>
                    </a:lnR>
                    <a:lnT w="12700" cap="flat" cmpd="sng" algn="ctr">
                      <a:solidFill>
                        <a:srgbClr val="FFFF00"/>
                      </a:solidFill>
                      <a:prstDash val="sysDot"/>
                      <a:round/>
                      <a:headEnd type="none" w="med" len="med"/>
                      <a:tailEnd type="none" w="med" len="med"/>
                    </a:lnT>
                    <a:lnB w="12700" cap="flat" cmpd="sng" algn="ctr">
                      <a:solidFill>
                        <a:srgbClr val="FFFF00"/>
                      </a:solidFill>
                      <a:prstDash val="sysDot"/>
                      <a:round/>
                      <a:headEnd type="none" w="med" len="med"/>
                      <a:tailEnd type="none" w="med" len="med"/>
                    </a:lnB>
                    <a:lnTlToBr>
                      <a:noFill/>
                    </a:lnTlToBr>
                    <a:lnBlToTr>
                      <a:noFill/>
                    </a:lnBlToTr>
                    <a:solidFill>
                      <a:schemeClr val="accent1">
                        <a:lumMod val="20000"/>
                        <a:lumOff val="80000"/>
                        <a:alpha val="99000"/>
                      </a:schemeClr>
                    </a:solidFill>
                  </a:tcPr>
                </a:tc>
              </a:tr>
            </a:tbl>
          </a:graphicData>
        </a:graphic>
      </p:graphicFrame>
      <p:sp>
        <p:nvSpPr>
          <p:cNvPr id="4" name="3 - Τίτλος"/>
          <p:cNvSpPr>
            <a:spLocks noGrp="1"/>
          </p:cNvSpPr>
          <p:nvPr>
            <p:ph type="title"/>
          </p:nvPr>
        </p:nvSpPr>
        <p:spPr>
          <a:xfrm>
            <a:off x="467544" y="-243408"/>
            <a:ext cx="8229600" cy="1384300"/>
          </a:xfrm>
        </p:spPr>
        <p:txBody>
          <a:bodyPr>
            <a:normAutofit/>
          </a:bodyPr>
          <a:lstStyle/>
          <a:p>
            <a:r>
              <a:rPr lang="el-GR" sz="2400" dirty="0" smtClean="0">
                <a:solidFill>
                  <a:srgbClr val="0070C0"/>
                </a:solidFill>
              </a:rPr>
              <a:t>Αυξητικοί παράγοντες που συμμετέχουν στην αναγέννηση του σωληναριακού επιθηλίου</a:t>
            </a:r>
            <a:endParaRPr lang="el-GR" sz="2400" dirty="0"/>
          </a:p>
        </p:txBody>
      </p:sp>
      <p:pic>
        <p:nvPicPr>
          <p:cNvPr id="5"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7384"/>
            <a:ext cx="8229600" cy="968375"/>
          </a:xfrm>
        </p:spPr>
        <p:txBody>
          <a:bodyPr>
            <a:noAutofit/>
          </a:bodyPr>
          <a:lstStyle/>
          <a:p>
            <a:r>
              <a:rPr lang="el-GR" sz="3600" b="1" dirty="0" smtClean="0">
                <a:solidFill>
                  <a:srgbClr val="0070C0"/>
                </a:solidFill>
              </a:rPr>
              <a:t>ΟΝΑ- ΜΕΤΑΝΕΦΡΙΚΑ ΑΙΤΙΑ </a:t>
            </a:r>
            <a:endParaRPr lang="el-GR" sz="3600" b="1" dirty="0">
              <a:solidFill>
                <a:srgbClr val="0070C0"/>
              </a:solidFill>
            </a:endParaRPr>
          </a:p>
        </p:txBody>
      </p:sp>
      <p:sp>
        <p:nvSpPr>
          <p:cNvPr id="22531" name="Rectangle 3"/>
          <p:cNvSpPr>
            <a:spLocks noGrp="1" noChangeArrowheads="1"/>
          </p:cNvSpPr>
          <p:nvPr>
            <p:ph idx="1"/>
          </p:nvPr>
        </p:nvSpPr>
        <p:spPr>
          <a:xfrm>
            <a:off x="457200" y="836712"/>
            <a:ext cx="8229600" cy="6021288"/>
          </a:xfrm>
        </p:spPr>
        <p:txBody>
          <a:bodyPr>
            <a:normAutofit lnSpcReduction="10000"/>
          </a:bodyPr>
          <a:lstStyle/>
          <a:p>
            <a:pPr marL="609600" indent="-609600">
              <a:buClr>
                <a:srgbClr val="0070C0"/>
              </a:buClr>
              <a:buFont typeface="Wingdings" pitchFamily="2" charset="2"/>
              <a:buAutoNum type="arabicPeriod"/>
            </a:pPr>
            <a:r>
              <a:rPr lang="el-GR" sz="2400" b="1" dirty="0"/>
              <a:t>ΑΠΟΦΡΑΞΗ ΟΥΡΗΤΗΡΩΝ</a:t>
            </a:r>
          </a:p>
          <a:p>
            <a:pPr marL="990600" lvl="1" indent="-533400">
              <a:buClr>
                <a:srgbClr val="0070C0"/>
              </a:buClr>
              <a:buFont typeface="Wingdings" pitchFamily="2" charset="2"/>
              <a:buChar char="q"/>
            </a:pPr>
            <a:r>
              <a:rPr lang="el-GR" sz="2000" b="1" dirty="0"/>
              <a:t>ΕΝΔΟΟΥΡΗΤΗΡΙΚΑ</a:t>
            </a:r>
          </a:p>
          <a:p>
            <a:pPr marL="1371600" lvl="2" indent="-457200">
              <a:buClr>
                <a:srgbClr val="0070C0"/>
              </a:buClr>
            </a:pPr>
            <a:r>
              <a:rPr lang="el-GR" sz="1800" dirty="0"/>
              <a:t>Λίθοι</a:t>
            </a:r>
          </a:p>
          <a:p>
            <a:pPr marL="1371600" lvl="2" indent="-457200">
              <a:buClr>
                <a:srgbClr val="0070C0"/>
              </a:buClr>
            </a:pPr>
            <a:r>
              <a:rPr lang="el-GR" sz="1800" dirty="0"/>
              <a:t>Αιματοπήγματα</a:t>
            </a:r>
          </a:p>
          <a:p>
            <a:pPr marL="1371600" lvl="2" indent="-457200">
              <a:buClr>
                <a:srgbClr val="0070C0"/>
              </a:buClr>
            </a:pPr>
            <a:r>
              <a:rPr lang="el-GR" sz="1800" dirty="0"/>
              <a:t>Νέκρωση νεφρικών θηλών</a:t>
            </a:r>
          </a:p>
          <a:p>
            <a:pPr marL="1371600" lvl="2" indent="-457200">
              <a:buClr>
                <a:srgbClr val="0070C0"/>
              </a:buClr>
            </a:pPr>
            <a:r>
              <a:rPr lang="el-GR" sz="1800" dirty="0"/>
              <a:t>Οίδημα μετά από ανιούσα πυελογραφία</a:t>
            </a:r>
          </a:p>
          <a:p>
            <a:pPr marL="990600" lvl="1" indent="-533400">
              <a:buClr>
                <a:srgbClr val="0070C0"/>
              </a:buClr>
              <a:buFont typeface="Wingdings" pitchFamily="2" charset="2"/>
              <a:buChar char="q"/>
            </a:pPr>
            <a:r>
              <a:rPr lang="el-GR" sz="2000" b="1" dirty="0"/>
              <a:t>ΕΞΩΟΥΡΗΤΗΡΙΚΑ</a:t>
            </a:r>
          </a:p>
          <a:p>
            <a:pPr marL="1371600" lvl="2" indent="-457200">
              <a:buClr>
                <a:srgbClr val="0070C0"/>
              </a:buClr>
            </a:pPr>
            <a:r>
              <a:rPr lang="el-GR" sz="1800" dirty="0"/>
              <a:t>Κακοήθειες προστάτου, κύστεως ή πυέλου</a:t>
            </a:r>
          </a:p>
          <a:p>
            <a:pPr marL="1371600" lvl="2" indent="-457200">
              <a:buClr>
                <a:srgbClr val="0070C0"/>
              </a:buClr>
            </a:pPr>
            <a:r>
              <a:rPr lang="el-GR" sz="1800" dirty="0"/>
              <a:t>Οπισθοπεριτοναϊκή ίνωση</a:t>
            </a:r>
          </a:p>
          <a:p>
            <a:pPr marL="1371600" lvl="2" indent="-457200">
              <a:buClr>
                <a:srgbClr val="0070C0"/>
              </a:buClr>
            </a:pPr>
            <a:r>
              <a:rPr lang="el-GR" sz="1800" dirty="0"/>
              <a:t>Μετά από χειρουργικές επεμβάσεις πυέλου</a:t>
            </a:r>
          </a:p>
          <a:p>
            <a:pPr marL="609600" indent="-609600">
              <a:buClr>
                <a:srgbClr val="0070C0"/>
              </a:buClr>
              <a:buFont typeface="Wingdings" pitchFamily="2" charset="2"/>
              <a:buAutoNum type="arabicPeriod"/>
            </a:pPr>
            <a:r>
              <a:rPr lang="el-GR" sz="2400" b="1" dirty="0"/>
              <a:t>ΑΠΟΦΡΑΞΗ ΑΥΧΕΝΑ ΟΥΡΟΔΟΧΟΥ ΚΥΣΤΕΩΣ</a:t>
            </a:r>
          </a:p>
          <a:p>
            <a:pPr marL="1371600" lvl="2" indent="-457200">
              <a:buClr>
                <a:srgbClr val="0070C0"/>
              </a:buClr>
            </a:pPr>
            <a:r>
              <a:rPr lang="el-GR" sz="1800" dirty="0"/>
              <a:t>Υπερτροφία προστάτου</a:t>
            </a:r>
          </a:p>
          <a:p>
            <a:pPr marL="1371600" lvl="2" indent="-457200">
              <a:buClr>
                <a:srgbClr val="0070C0"/>
              </a:buClr>
            </a:pPr>
            <a:r>
              <a:rPr lang="el-GR" sz="1800" dirty="0"/>
              <a:t>Καρκίνος προστάτου ή κύστεως</a:t>
            </a:r>
          </a:p>
          <a:p>
            <a:pPr marL="1371600" lvl="2" indent="-457200">
              <a:buClr>
                <a:srgbClr val="0070C0"/>
              </a:buClr>
            </a:pPr>
            <a:r>
              <a:rPr lang="el-GR" sz="1800" dirty="0"/>
              <a:t>Νευροπάθεια αυτόνομου νευρικού συστήματος ή γαγγλιοπληγικοί παράγοντες</a:t>
            </a:r>
          </a:p>
          <a:p>
            <a:pPr marL="609600" indent="-609600">
              <a:buClr>
                <a:srgbClr val="0070C0"/>
              </a:buClr>
              <a:buFont typeface="Wingdings" pitchFamily="2" charset="2"/>
              <a:buAutoNum type="arabicPeriod"/>
            </a:pPr>
            <a:r>
              <a:rPr lang="el-GR" sz="2400" b="1" dirty="0"/>
              <a:t>ΟΥΡΗΘΡΙΚΗ ΑΠΟΦΡΑΞΗ</a:t>
            </a:r>
          </a:p>
          <a:p>
            <a:pPr marL="1371600" lvl="2" indent="-457200">
              <a:buClr>
                <a:srgbClr val="0070C0"/>
              </a:buClr>
            </a:pPr>
            <a:r>
              <a:rPr lang="el-GR" sz="1900" dirty="0"/>
              <a:t>Ουρηθρικές βαλβίδες</a:t>
            </a:r>
          </a:p>
          <a:p>
            <a:pPr marL="1371600" lvl="2" indent="-457200">
              <a:buClr>
                <a:srgbClr val="0070C0"/>
              </a:buClr>
            </a:pPr>
            <a:r>
              <a:rPr lang="el-GR" sz="1900" dirty="0"/>
              <a:t>Ουρηθρικά στενώματα</a:t>
            </a:r>
          </a:p>
          <a:p>
            <a:pPr marL="1371600" lvl="2" indent="-457200">
              <a:buClr>
                <a:srgbClr val="0070C0"/>
              </a:buClr>
            </a:pPr>
            <a:endParaRPr lang="el-GR" sz="1000" dirty="0"/>
          </a:p>
          <a:p>
            <a:pPr marL="990600" lvl="1" indent="-533400"/>
            <a:endParaRPr lang="el-GR" sz="1200" dirty="0"/>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normAutofit/>
          </a:bodyPr>
          <a:lstStyle/>
          <a:p>
            <a:r>
              <a:rPr lang="el-GR" sz="5400" b="1" dirty="0" smtClean="0">
                <a:solidFill>
                  <a:srgbClr val="0070C0"/>
                </a:solidFill>
              </a:rPr>
              <a:t>ΚΛΙΝΙΚΗ ΕΙΚΟΝΑ</a:t>
            </a:r>
            <a:endParaRPr lang="el-GR" sz="5400" b="1" dirty="0">
              <a:solidFill>
                <a:srgbClr val="0070C0"/>
              </a:solidFill>
            </a:endParaRPr>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descr="img009"/>
          <p:cNvPicPr>
            <a:picLocks noGrp="1" noChangeAspect="1" noChangeArrowheads="1"/>
          </p:cNvPicPr>
          <p:nvPr>
            <p:ph idx="1"/>
          </p:nvPr>
        </p:nvPicPr>
        <p:blipFill>
          <a:blip r:embed="rId3" cstate="email"/>
          <a:srcRect/>
          <a:stretch>
            <a:fillRect/>
          </a:stretch>
        </p:blipFill>
        <p:spPr>
          <a:xfrm>
            <a:off x="899592" y="476672"/>
            <a:ext cx="7488832" cy="5616624"/>
          </a:xfrm>
          <a:noFill/>
          <a:ln/>
        </p:spPr>
      </p:pic>
      <p:pic>
        <p:nvPicPr>
          <p:cNvPr id="3" name="Picture 4" descr="TheSaintOld"/>
          <p:cNvPicPr>
            <a:picLocks noChangeAspect="1" noChangeArrowheads="1"/>
          </p:cNvPicPr>
          <p:nvPr/>
        </p:nvPicPr>
        <p:blipFill>
          <a:blip r:embed="rId4"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8229600" cy="1143000"/>
          </a:xfrm>
        </p:spPr>
        <p:txBody>
          <a:bodyPr/>
          <a:lstStyle/>
          <a:p>
            <a:r>
              <a:rPr lang="el-GR" dirty="0" smtClean="0">
                <a:solidFill>
                  <a:srgbClr val="0070C0"/>
                </a:solidFill>
              </a:rPr>
              <a:t>Διάμεσο Οίδημα</a:t>
            </a:r>
            <a:endParaRPr lang="el-GR" dirty="0">
              <a:solidFill>
                <a:srgbClr val="0070C0"/>
              </a:solidFill>
            </a:endParaRPr>
          </a:p>
        </p:txBody>
      </p:sp>
      <p:pic>
        <p:nvPicPr>
          <p:cNvPr id="4" name="Picture 4" descr="f065-05A-A04602"/>
          <p:cNvPicPr>
            <a:picLocks noGrp="1" noChangeAspect="1" noChangeArrowheads="1"/>
          </p:cNvPicPr>
          <p:nvPr>
            <p:ph idx="1"/>
          </p:nvPr>
        </p:nvPicPr>
        <p:blipFill>
          <a:blip r:embed="rId3" cstate="email"/>
          <a:srcRect/>
          <a:stretch>
            <a:fillRect/>
          </a:stretch>
        </p:blipFill>
        <p:spPr bwMode="auto">
          <a:xfrm>
            <a:off x="1259632" y="1556792"/>
            <a:ext cx="6624736" cy="4385125"/>
          </a:xfrm>
          <a:prstGeom prst="rect">
            <a:avLst/>
          </a:prstGeom>
          <a:noFill/>
          <a:ln w="9525">
            <a:noFill/>
            <a:miter lim="800000"/>
            <a:headEnd/>
            <a:tailEnd/>
          </a:ln>
          <a:effectLst/>
        </p:spPr>
      </p:pic>
      <p:pic>
        <p:nvPicPr>
          <p:cNvPr id="5" name="Picture 4" descr="TheSaintOld"/>
          <p:cNvPicPr>
            <a:picLocks noChangeAspect="1" noChangeArrowheads="1"/>
          </p:cNvPicPr>
          <p:nvPr/>
        </p:nvPicPr>
        <p:blipFill>
          <a:blip r:embed="rId4"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065-05B-A04602"/>
          <p:cNvPicPr>
            <a:picLocks noChangeAspect="1" noChangeArrowheads="1"/>
          </p:cNvPicPr>
          <p:nvPr/>
        </p:nvPicPr>
        <p:blipFill>
          <a:blip r:embed="rId3" cstate="email"/>
          <a:srcRect/>
          <a:stretch>
            <a:fillRect/>
          </a:stretch>
        </p:blipFill>
        <p:spPr bwMode="auto">
          <a:xfrm>
            <a:off x="2123728" y="1268760"/>
            <a:ext cx="4896544" cy="5055716"/>
          </a:xfrm>
          <a:prstGeom prst="rect">
            <a:avLst/>
          </a:prstGeom>
          <a:noFill/>
          <a:ln w="9525">
            <a:noFill/>
            <a:miter lim="800000"/>
            <a:headEnd/>
            <a:tailEnd/>
          </a:ln>
          <a:effectLst/>
        </p:spPr>
      </p:pic>
      <p:sp>
        <p:nvSpPr>
          <p:cNvPr id="3" name="1 - Τίτλος"/>
          <p:cNvSpPr txBox="1">
            <a:spLocks/>
          </p:cNvSpPr>
          <p:nvPr/>
        </p:nvSpPr>
        <p:spPr>
          <a:xfrm>
            <a:off x="467544" y="18864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rgbClr val="0070C0"/>
                </a:solidFill>
                <a:effectLst/>
                <a:uLnTx/>
                <a:uFillTx/>
                <a:latin typeface="+mj-lt"/>
                <a:ea typeface="+mj-ea"/>
                <a:cs typeface="+mj-cs"/>
              </a:rPr>
              <a:t>Πνευμονικό Οίδημα</a:t>
            </a:r>
            <a:endParaRPr kumimoji="0" lang="el-GR" sz="4400" b="0" i="0" u="none" strike="noStrike" kern="1200" cap="none" spc="0" normalizeH="0" baseline="0" noProof="0" dirty="0">
              <a:ln>
                <a:noFill/>
              </a:ln>
              <a:solidFill>
                <a:srgbClr val="0070C0"/>
              </a:solidFill>
              <a:effectLst/>
              <a:uLnTx/>
              <a:uFillTx/>
              <a:latin typeface="+mj-lt"/>
              <a:ea typeface="+mj-ea"/>
              <a:cs typeface="+mj-cs"/>
            </a:endParaRPr>
          </a:p>
        </p:txBody>
      </p:sp>
      <p:pic>
        <p:nvPicPr>
          <p:cNvPr id="4" name="Picture 4" descr="TheSaintOld"/>
          <p:cNvPicPr>
            <a:picLocks noChangeAspect="1" noChangeArrowheads="1"/>
          </p:cNvPicPr>
          <p:nvPr/>
        </p:nvPicPr>
        <p:blipFill>
          <a:blip r:embed="rId4"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solidFill>
                  <a:srgbClr val="0070C0"/>
                </a:solidFill>
              </a:rPr>
              <a:t>Υπερκαλιαιμία</a:t>
            </a:r>
            <a:endParaRPr lang="el-GR" dirty="0">
              <a:solidFill>
                <a:srgbClr val="0070C0"/>
              </a:solidFill>
            </a:endParaRPr>
          </a:p>
        </p:txBody>
      </p:sp>
      <p:pic>
        <p:nvPicPr>
          <p:cNvPr id="4" name="Picture 4" descr="f065-06A-A04602"/>
          <p:cNvPicPr>
            <a:picLocks noGrp="1" noChangeAspect="1" noChangeArrowheads="1"/>
          </p:cNvPicPr>
          <p:nvPr>
            <p:ph idx="1"/>
          </p:nvPr>
        </p:nvPicPr>
        <p:blipFill>
          <a:blip r:embed="rId3" cstate="email"/>
          <a:srcRect/>
          <a:stretch>
            <a:fillRect/>
          </a:stretch>
        </p:blipFill>
        <p:spPr bwMode="auto">
          <a:xfrm>
            <a:off x="2339752" y="1268760"/>
            <a:ext cx="4536504" cy="5101942"/>
          </a:xfrm>
          <a:prstGeom prst="rect">
            <a:avLst/>
          </a:prstGeom>
          <a:noFill/>
          <a:ln w="9525">
            <a:noFill/>
            <a:miter lim="800000"/>
            <a:headEnd/>
            <a:tailEnd/>
          </a:ln>
          <a:effectLst/>
        </p:spPr>
      </p:pic>
      <p:pic>
        <p:nvPicPr>
          <p:cNvPr id="5" name="Picture 4" descr="TheSaintOld"/>
          <p:cNvPicPr>
            <a:picLocks noChangeAspect="1" noChangeArrowheads="1"/>
          </p:cNvPicPr>
          <p:nvPr/>
        </p:nvPicPr>
        <p:blipFill>
          <a:blip r:embed="rId4"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68313" y="333375"/>
            <a:ext cx="8229600" cy="1131888"/>
          </a:xfrm>
        </p:spPr>
        <p:txBody>
          <a:bodyPr>
            <a:normAutofit/>
          </a:bodyPr>
          <a:lstStyle/>
          <a:p>
            <a:r>
              <a:rPr lang="el-GR" b="1" dirty="0" smtClean="0">
                <a:solidFill>
                  <a:srgbClr val="0070C0"/>
                </a:solidFill>
              </a:rPr>
              <a:t>ΔΙΑΓΝΩΣΤΙΚΗ</a:t>
            </a:r>
            <a:endParaRPr lang="el-GR" b="1" dirty="0">
              <a:solidFill>
                <a:srgbClr val="0070C0"/>
              </a:solidFill>
            </a:endParaRPr>
          </a:p>
        </p:txBody>
      </p:sp>
      <p:sp>
        <p:nvSpPr>
          <p:cNvPr id="31747" name="Rectangle 3"/>
          <p:cNvSpPr>
            <a:spLocks noGrp="1" noChangeArrowheads="1"/>
          </p:cNvSpPr>
          <p:nvPr>
            <p:ph idx="1"/>
          </p:nvPr>
        </p:nvSpPr>
        <p:spPr>
          <a:xfrm>
            <a:off x="179388" y="1557338"/>
            <a:ext cx="8785225" cy="4538662"/>
          </a:xfrm>
        </p:spPr>
        <p:txBody>
          <a:bodyPr/>
          <a:lstStyle/>
          <a:p>
            <a:pPr marL="609600" indent="-609600">
              <a:buFont typeface="Wingdings" pitchFamily="2" charset="2"/>
              <a:buChar char="q"/>
            </a:pPr>
            <a:r>
              <a:rPr lang="el-GR" b="1" dirty="0">
                <a:solidFill>
                  <a:srgbClr val="0070C0"/>
                </a:solidFill>
              </a:rPr>
              <a:t>ΙΣΤΟΡΙΚΟ – ΦΥΣΙΚΗ ΕΞΕΤΑΣΗ:</a:t>
            </a:r>
          </a:p>
          <a:p>
            <a:pPr marL="990600" lvl="1" indent="-533400"/>
            <a:r>
              <a:rPr lang="el-GR" sz="3200" dirty="0"/>
              <a:t>Ζωτικά σημεία, Σωματικό βάρος, </a:t>
            </a:r>
            <a:endParaRPr lang="el-GR" sz="3200" dirty="0" smtClean="0"/>
          </a:p>
          <a:p>
            <a:pPr marL="990600" lvl="1" indent="-533400">
              <a:buNone/>
            </a:pPr>
            <a:r>
              <a:rPr lang="el-GR" sz="3200" dirty="0" smtClean="0"/>
              <a:t>	όγκος </a:t>
            </a:r>
            <a:r>
              <a:rPr lang="el-GR" sz="3200" dirty="0"/>
              <a:t>ούρων</a:t>
            </a:r>
          </a:p>
          <a:p>
            <a:pPr marL="990600" lvl="1" indent="-533400"/>
            <a:r>
              <a:rPr lang="el-GR" sz="3200" dirty="0"/>
              <a:t>Φαρμακευτική αγωγή</a:t>
            </a:r>
          </a:p>
          <a:p>
            <a:pPr marL="990600" lvl="1" indent="-533400"/>
            <a:r>
              <a:rPr lang="el-GR" sz="3200" dirty="0"/>
              <a:t>Προηγούμενες εργαστηριακές εξετάσεις </a:t>
            </a:r>
          </a:p>
          <a:p>
            <a:pPr marL="990600" lvl="1" indent="-533400"/>
            <a:r>
              <a:rPr lang="el-GR" sz="3200" dirty="0"/>
              <a:t>Ιστορικό σ. διαβήτη, μυελώματος, </a:t>
            </a:r>
            <a:endParaRPr lang="el-GR" sz="3200" dirty="0" smtClean="0"/>
          </a:p>
          <a:p>
            <a:pPr marL="990600" lvl="1" indent="-533400">
              <a:buNone/>
            </a:pPr>
            <a:r>
              <a:rPr lang="el-GR" sz="3200" dirty="0" smtClean="0"/>
              <a:t>	καρδιακής </a:t>
            </a:r>
            <a:r>
              <a:rPr lang="el-GR" sz="3200" dirty="0"/>
              <a:t>ανεπάρκειας, κίρρωσης</a:t>
            </a:r>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92100"/>
            <a:ext cx="8229600" cy="1114425"/>
          </a:xfrm>
        </p:spPr>
        <p:txBody>
          <a:bodyPr>
            <a:normAutofit/>
          </a:bodyPr>
          <a:lstStyle/>
          <a:p>
            <a:r>
              <a:rPr lang="el-GR" sz="3200" dirty="0" smtClean="0">
                <a:solidFill>
                  <a:srgbClr val="0070C0"/>
                </a:solidFill>
              </a:rPr>
              <a:t>ΟΞΕΙΑ ΝΕΦΡΙΚΗ ΑΝΕΠΑΡΚΕΙΑ: </a:t>
            </a:r>
            <a:br>
              <a:rPr lang="el-GR" sz="3200" dirty="0" smtClean="0">
                <a:solidFill>
                  <a:srgbClr val="0070C0"/>
                </a:solidFill>
              </a:rPr>
            </a:br>
            <a:r>
              <a:rPr lang="el-GR" sz="3200" dirty="0" smtClean="0">
                <a:solidFill>
                  <a:srgbClr val="0070C0"/>
                </a:solidFill>
              </a:rPr>
              <a:t>ΔΙΑΓΝΩΣΤΙΚΗ</a:t>
            </a:r>
            <a:endParaRPr lang="el-GR" sz="3200" dirty="0">
              <a:solidFill>
                <a:srgbClr val="0070C0"/>
              </a:solidFill>
            </a:endParaRPr>
          </a:p>
        </p:txBody>
      </p:sp>
      <p:sp>
        <p:nvSpPr>
          <p:cNvPr id="32771" name="Rectangle 3"/>
          <p:cNvSpPr>
            <a:spLocks noGrp="1" noChangeArrowheads="1"/>
          </p:cNvSpPr>
          <p:nvPr>
            <p:ph idx="1"/>
          </p:nvPr>
        </p:nvSpPr>
        <p:spPr>
          <a:xfrm>
            <a:off x="323850" y="1557338"/>
            <a:ext cx="8569325" cy="4538662"/>
          </a:xfrm>
        </p:spPr>
        <p:txBody>
          <a:bodyPr>
            <a:normAutofit fontScale="92500"/>
          </a:bodyPr>
          <a:lstStyle/>
          <a:p>
            <a:pPr marL="590550" indent="-533400">
              <a:lnSpc>
                <a:spcPct val="90000"/>
              </a:lnSpc>
              <a:buFont typeface="Wingdings" pitchFamily="2" charset="2"/>
              <a:buChar char="q"/>
            </a:pPr>
            <a:r>
              <a:rPr lang="el-GR" sz="2600" b="1" dirty="0" smtClean="0">
                <a:solidFill>
                  <a:srgbClr val="0070C0"/>
                </a:solidFill>
              </a:rPr>
              <a:t>ΙΖΗΜΑ ΟΥΡΩΝ: </a:t>
            </a:r>
          </a:p>
          <a:p>
            <a:pPr marL="971550" lvl="1" indent="-457200">
              <a:lnSpc>
                <a:spcPct val="90000"/>
              </a:lnSpc>
              <a:buFont typeface="Wingdings" pitchFamily="2" charset="2"/>
              <a:buChar char="§"/>
            </a:pPr>
            <a:r>
              <a:rPr lang="el-GR" sz="2200" dirty="0" smtClean="0">
                <a:solidFill>
                  <a:srgbClr val="0070C0"/>
                </a:solidFill>
              </a:rPr>
              <a:t>ΠΡΟΝΕΦΡΙΚΗ </a:t>
            </a:r>
            <a:r>
              <a:rPr lang="el-GR" sz="2200" dirty="0">
                <a:solidFill>
                  <a:srgbClr val="0070C0"/>
                </a:solidFill>
              </a:rPr>
              <a:t>ΑΖΩΘΑΙΜΙΑ: </a:t>
            </a:r>
            <a:r>
              <a:rPr lang="el-GR" sz="2200" dirty="0"/>
              <a:t>ΕΒ &gt;1020, απουσία ενεργού ιζήματος</a:t>
            </a:r>
          </a:p>
          <a:p>
            <a:pPr marL="971550" lvl="1" indent="-457200">
              <a:lnSpc>
                <a:spcPct val="90000"/>
              </a:lnSpc>
              <a:buFont typeface="Wingdings" pitchFamily="2" charset="2"/>
              <a:buChar char="§"/>
            </a:pPr>
            <a:r>
              <a:rPr lang="el-GR" sz="2200" dirty="0">
                <a:solidFill>
                  <a:srgbClr val="0070C0"/>
                </a:solidFill>
              </a:rPr>
              <a:t>ΜΕΤΑΝΕΦΡΙΚΑ ΑΙΤΙΑ: </a:t>
            </a:r>
            <a:r>
              <a:rPr lang="el-GR" sz="2200" dirty="0"/>
              <a:t>ΕΒ 1010, ενίοτε αιματουρία</a:t>
            </a:r>
          </a:p>
          <a:p>
            <a:pPr marL="971550" lvl="1" indent="-457200">
              <a:lnSpc>
                <a:spcPct val="90000"/>
              </a:lnSpc>
              <a:buFont typeface="Wingdings" pitchFamily="2" charset="2"/>
              <a:buChar char="§"/>
            </a:pPr>
            <a:r>
              <a:rPr lang="el-GR" sz="2200" dirty="0">
                <a:solidFill>
                  <a:srgbClr val="0070C0"/>
                </a:solidFill>
              </a:rPr>
              <a:t>ΣΠΕΙΡΑΜΑΤΟΝΕΦΡΙΤΙΔΑ – ΑΓΓΕΙΙΤΙΔΑ: </a:t>
            </a:r>
            <a:r>
              <a:rPr lang="el-GR" sz="2200" dirty="0"/>
              <a:t>ΕΒ κυμαινόμενο, αιματουρία, </a:t>
            </a:r>
            <a:r>
              <a:rPr lang="el-GR" sz="2200" dirty="0" err="1"/>
              <a:t>πρωτείνουρία</a:t>
            </a:r>
            <a:r>
              <a:rPr lang="el-GR" sz="2200" dirty="0"/>
              <a:t>, κοκκώδεις και </a:t>
            </a:r>
            <a:r>
              <a:rPr lang="el-GR" sz="2200" dirty="0" err="1"/>
              <a:t>ερυθροκυτταρικοί</a:t>
            </a:r>
            <a:r>
              <a:rPr lang="el-GR" sz="2200" dirty="0"/>
              <a:t> κύλινδροι</a:t>
            </a:r>
          </a:p>
          <a:p>
            <a:pPr marL="971550" lvl="1" indent="-457200">
              <a:lnSpc>
                <a:spcPct val="90000"/>
              </a:lnSpc>
              <a:buFont typeface="Wingdings" pitchFamily="2" charset="2"/>
              <a:buChar char="§"/>
            </a:pPr>
            <a:r>
              <a:rPr lang="el-GR" sz="2200" dirty="0">
                <a:solidFill>
                  <a:srgbClr val="0070C0"/>
                </a:solidFill>
              </a:rPr>
              <a:t>ΟΞΕΙΑ ΔΙΑΜΕΣΗ ΝΕΦΡΙΤΙΔΑ: </a:t>
            </a:r>
            <a:r>
              <a:rPr lang="el-GR" sz="2200" dirty="0" err="1"/>
              <a:t>Ισοσθενουρία</a:t>
            </a:r>
            <a:r>
              <a:rPr lang="el-GR" sz="2200" dirty="0"/>
              <a:t>, λευκοκύτταρα, </a:t>
            </a:r>
            <a:r>
              <a:rPr lang="el-GR" sz="2200" dirty="0" err="1"/>
              <a:t>λευκοκυταρικοί</a:t>
            </a:r>
            <a:r>
              <a:rPr lang="el-GR" sz="2200" dirty="0"/>
              <a:t> κύλινδροι (άσηπτη πυουρία), </a:t>
            </a:r>
            <a:r>
              <a:rPr lang="el-GR" sz="2200" dirty="0" err="1"/>
              <a:t>ηωσινόφιλα</a:t>
            </a:r>
            <a:r>
              <a:rPr lang="el-GR" sz="2200" dirty="0"/>
              <a:t>, αιματουρία</a:t>
            </a:r>
          </a:p>
          <a:p>
            <a:pPr marL="971550" lvl="1" indent="-457200">
              <a:lnSpc>
                <a:spcPct val="90000"/>
              </a:lnSpc>
              <a:buFont typeface="Wingdings" pitchFamily="2" charset="2"/>
              <a:buChar char="§"/>
            </a:pPr>
            <a:r>
              <a:rPr lang="el-GR" sz="2200" dirty="0">
                <a:solidFill>
                  <a:srgbClr val="0070C0"/>
                </a:solidFill>
              </a:rPr>
              <a:t>ΟΞΕΙΑ ΣΩΛΗΝΑΡΙΑΚΗ ΝΕΚΡΩΣΗ: </a:t>
            </a:r>
            <a:r>
              <a:rPr lang="el-GR" sz="2200" dirty="0"/>
              <a:t>Χρώμα ούρων σκούρο καφέ (Μ</a:t>
            </a:r>
            <a:r>
              <a:rPr lang="en-US" sz="2200" dirty="0" err="1"/>
              <a:t>uddy</a:t>
            </a:r>
            <a:r>
              <a:rPr lang="en-US" sz="2200" dirty="0"/>
              <a:t> brown urine)</a:t>
            </a:r>
            <a:r>
              <a:rPr lang="el-GR" sz="2200" dirty="0"/>
              <a:t>, </a:t>
            </a:r>
            <a:r>
              <a:rPr lang="el-GR" sz="2200" dirty="0" err="1"/>
              <a:t>ισοσθενουρία</a:t>
            </a:r>
            <a:r>
              <a:rPr lang="el-GR" sz="2200" dirty="0"/>
              <a:t>, αιματουρία, </a:t>
            </a:r>
            <a:r>
              <a:rPr lang="el-GR" sz="2200" dirty="0" err="1"/>
              <a:t>αιμοσφαιρινουρία</a:t>
            </a:r>
            <a:r>
              <a:rPr lang="el-GR" sz="2200" dirty="0"/>
              <a:t>, σωληναριακά επιθηλιακά κύτταρα, κοκκώδεις κύλινδροι.</a:t>
            </a:r>
          </a:p>
          <a:p>
            <a:pPr marL="971550" lvl="1" indent="-457200">
              <a:lnSpc>
                <a:spcPct val="90000"/>
              </a:lnSpc>
              <a:buFont typeface="Wingdings" pitchFamily="2" charset="2"/>
              <a:buChar char="§"/>
            </a:pPr>
            <a:r>
              <a:rPr lang="el-GR" sz="2200" dirty="0">
                <a:solidFill>
                  <a:srgbClr val="0070C0"/>
                </a:solidFill>
              </a:rPr>
              <a:t>ΟΥΡΙΚΗ ΝΕΦΡΟΠΑΘΕΙΑ ΑΠΟ ΚΡΥΣΤΑΛΛΟΥΣ: </a:t>
            </a:r>
            <a:r>
              <a:rPr lang="el-GR" sz="2200" dirty="0"/>
              <a:t>Όπως σε ΟΣΝ με παρουσία κρυστάλλων ουρικού. </a:t>
            </a:r>
          </a:p>
          <a:p>
            <a:pPr marL="971550" lvl="1" indent="-457200">
              <a:lnSpc>
                <a:spcPct val="90000"/>
              </a:lnSpc>
              <a:buFont typeface="Wingdings" pitchFamily="2" charset="2"/>
              <a:buChar char="§"/>
            </a:pPr>
            <a:r>
              <a:rPr lang="el-GR" sz="2200" dirty="0">
                <a:solidFill>
                  <a:srgbClr val="0070C0"/>
                </a:solidFill>
              </a:rPr>
              <a:t>ΡΑΒΔΟΜΥΟΛΥΣΗ:</a:t>
            </a:r>
            <a:r>
              <a:rPr lang="el-GR" sz="2200" dirty="0"/>
              <a:t> Αιμοσφαιρίνη στο </a:t>
            </a:r>
            <a:r>
              <a:rPr lang="en-US" sz="2200" dirty="0"/>
              <a:t>stick</a:t>
            </a:r>
            <a:r>
              <a:rPr lang="el-GR" sz="2200" dirty="0"/>
              <a:t> ούρων (αιμοσφαιρίνη – μυοσφαιρίνη), απουσία ερυθρών αιμοσφαιρίων</a:t>
            </a:r>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p:txBody>
          <a:bodyPr/>
          <a:lstStyle/>
          <a:p>
            <a:pPr algn="ctr"/>
            <a:r>
              <a:rPr lang="el-GR" dirty="0" smtClean="0">
                <a:solidFill>
                  <a:srgbClr val="0070C0"/>
                </a:solidFill>
              </a:rPr>
              <a:t>Ερυθροκυτταρικοί Κύλινδροι</a:t>
            </a:r>
            <a:endParaRPr lang="en-US" dirty="0">
              <a:solidFill>
                <a:srgbClr val="0070C0"/>
              </a:solidFill>
            </a:endParaRPr>
          </a:p>
        </p:txBody>
      </p:sp>
      <p:pic>
        <p:nvPicPr>
          <p:cNvPr id="282629" name="Picture 5" descr="09"/>
          <p:cNvPicPr>
            <a:picLocks noChangeAspect="1" noChangeArrowheads="1"/>
          </p:cNvPicPr>
          <p:nvPr/>
        </p:nvPicPr>
        <p:blipFill>
          <a:blip r:embed="rId4" cstate="email"/>
          <a:srcRect/>
          <a:stretch>
            <a:fillRect/>
          </a:stretch>
        </p:blipFill>
        <p:spPr bwMode="auto">
          <a:xfrm>
            <a:off x="152400" y="2455863"/>
            <a:ext cx="4171950" cy="2801937"/>
          </a:xfrm>
          <a:prstGeom prst="rect">
            <a:avLst/>
          </a:prstGeom>
          <a:noFill/>
        </p:spPr>
      </p:pic>
      <p:graphicFrame>
        <p:nvGraphicFramePr>
          <p:cNvPr id="282630" name="Object 6"/>
          <p:cNvGraphicFramePr>
            <a:graphicFrameLocks noChangeAspect="1"/>
          </p:cNvGraphicFramePr>
          <p:nvPr/>
        </p:nvGraphicFramePr>
        <p:xfrm>
          <a:off x="4767263" y="2438400"/>
          <a:ext cx="4376737" cy="2806700"/>
        </p:xfrm>
        <a:graphic>
          <a:graphicData uri="http://schemas.openxmlformats.org/presentationml/2006/ole">
            <p:oleObj spid="_x0000_s306178" name="Document" r:id="rId5" imgW="3569208" imgH="2377440" progId="">
              <p:embed/>
            </p:oleObj>
          </a:graphicData>
        </a:graphic>
      </p:graphicFrame>
      <p:pic>
        <p:nvPicPr>
          <p:cNvPr id="5" name="Picture 4" descr="TheSaintOld"/>
          <p:cNvPicPr>
            <a:picLocks noChangeAspect="1" noChangeArrowheads="1"/>
          </p:cNvPicPr>
          <p:nvPr/>
        </p:nvPicPr>
        <p:blipFill>
          <a:blip r:embed="rId6"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p:txBody>
          <a:bodyPr/>
          <a:lstStyle/>
          <a:p>
            <a:pPr algn="ctr"/>
            <a:r>
              <a:rPr lang="el-GR" dirty="0" smtClean="0">
                <a:solidFill>
                  <a:srgbClr val="0070C0"/>
                </a:solidFill>
              </a:rPr>
              <a:t>Ερυθρά αιμοσφαίρια</a:t>
            </a:r>
            <a:endParaRPr lang="en-US" dirty="0">
              <a:solidFill>
                <a:srgbClr val="0070C0"/>
              </a:solidFill>
            </a:endParaRPr>
          </a:p>
        </p:txBody>
      </p:sp>
      <p:pic>
        <p:nvPicPr>
          <p:cNvPr id="284677" name="Picture 5" descr="érythrocytes dysmorphiques"/>
          <p:cNvPicPr>
            <a:picLocks noChangeAspect="1" noChangeArrowheads="1"/>
          </p:cNvPicPr>
          <p:nvPr/>
        </p:nvPicPr>
        <p:blipFill>
          <a:blip r:embed="rId3" cstate="email"/>
          <a:srcRect/>
          <a:stretch>
            <a:fillRect/>
          </a:stretch>
        </p:blipFill>
        <p:spPr bwMode="auto">
          <a:xfrm>
            <a:off x="5410200" y="2362200"/>
            <a:ext cx="2795588" cy="3352800"/>
          </a:xfrm>
          <a:prstGeom prst="rect">
            <a:avLst/>
          </a:prstGeom>
          <a:noFill/>
          <a:ln w="9525">
            <a:noFill/>
            <a:miter lim="800000"/>
            <a:headEnd/>
            <a:tailEnd/>
          </a:ln>
        </p:spPr>
      </p:pic>
      <p:sp>
        <p:nvSpPr>
          <p:cNvPr id="284680" name="Text Box 8"/>
          <p:cNvSpPr txBox="1">
            <a:spLocks noChangeArrowheads="1"/>
          </p:cNvSpPr>
          <p:nvPr/>
        </p:nvSpPr>
        <p:spPr bwMode="auto">
          <a:xfrm>
            <a:off x="898525" y="5911850"/>
            <a:ext cx="2800350" cy="641350"/>
          </a:xfrm>
          <a:prstGeom prst="rect">
            <a:avLst/>
          </a:prstGeom>
          <a:noFill/>
          <a:ln w="9525">
            <a:noFill/>
            <a:miter lim="800000"/>
            <a:headEnd/>
            <a:tailEnd/>
          </a:ln>
          <a:effectLst/>
        </p:spPr>
        <p:txBody>
          <a:bodyPr wrap="none">
            <a:spAutoFit/>
          </a:bodyPr>
          <a:lstStyle/>
          <a:p>
            <a:pPr algn="l"/>
            <a:r>
              <a:rPr lang="en-US"/>
              <a:t>Monomorphic</a:t>
            </a:r>
          </a:p>
        </p:txBody>
      </p:sp>
      <p:sp>
        <p:nvSpPr>
          <p:cNvPr id="284681" name="Text Box 9"/>
          <p:cNvSpPr txBox="1">
            <a:spLocks noChangeArrowheads="1"/>
          </p:cNvSpPr>
          <p:nvPr/>
        </p:nvSpPr>
        <p:spPr bwMode="auto">
          <a:xfrm>
            <a:off x="5581650" y="5943600"/>
            <a:ext cx="2444750" cy="641350"/>
          </a:xfrm>
          <a:prstGeom prst="rect">
            <a:avLst/>
          </a:prstGeom>
          <a:noFill/>
          <a:ln w="9525">
            <a:noFill/>
            <a:miter lim="800000"/>
            <a:headEnd/>
            <a:tailEnd/>
          </a:ln>
          <a:effectLst/>
        </p:spPr>
        <p:txBody>
          <a:bodyPr wrap="none">
            <a:spAutoFit/>
          </a:bodyPr>
          <a:lstStyle/>
          <a:p>
            <a:pPr algn="l"/>
            <a:r>
              <a:rPr lang="en-US"/>
              <a:t>Dysmorphic</a:t>
            </a:r>
          </a:p>
        </p:txBody>
      </p:sp>
      <p:pic>
        <p:nvPicPr>
          <p:cNvPr id="284682" name="Picture 10"/>
          <p:cNvPicPr>
            <a:picLocks noChangeAspect="1" noChangeArrowheads="1"/>
          </p:cNvPicPr>
          <p:nvPr/>
        </p:nvPicPr>
        <p:blipFill>
          <a:blip r:embed="rId4" cstate="email"/>
          <a:srcRect b="25787"/>
          <a:stretch>
            <a:fillRect/>
          </a:stretch>
        </p:blipFill>
        <p:spPr bwMode="auto">
          <a:xfrm>
            <a:off x="682625" y="2376488"/>
            <a:ext cx="3660775" cy="3300412"/>
          </a:xfrm>
          <a:prstGeom prst="rect">
            <a:avLst/>
          </a:prstGeom>
          <a:noFill/>
          <a:ln w="9525">
            <a:noFill/>
            <a:miter lim="800000"/>
            <a:headEnd/>
            <a:tailEnd/>
          </a:ln>
        </p:spPr>
      </p:pic>
      <p:pic>
        <p:nvPicPr>
          <p:cNvPr id="7" name="Picture 4" descr="TheSaintOld"/>
          <p:cNvPicPr>
            <a:picLocks noChangeAspect="1" noChangeArrowheads="1"/>
          </p:cNvPicPr>
          <p:nvPr/>
        </p:nvPicPr>
        <p:blipFill>
          <a:blip r:embed="rId5"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916" name="Group 100"/>
          <p:cNvGraphicFramePr>
            <a:graphicFrameLocks noGrp="1"/>
          </p:cNvGraphicFramePr>
          <p:nvPr>
            <p:ph type="tbl" idx="1"/>
          </p:nvPr>
        </p:nvGraphicFramePr>
        <p:xfrm>
          <a:off x="468313" y="476672"/>
          <a:ext cx="8229600" cy="5802147"/>
        </p:xfrm>
        <a:graphic>
          <a:graphicData uri="http://schemas.openxmlformats.org/drawingml/2006/table">
            <a:tbl>
              <a:tblPr/>
              <a:tblGrid>
                <a:gridCol w="2735262"/>
                <a:gridCol w="2751138"/>
                <a:gridCol w="2743200"/>
              </a:tblGrid>
              <a:tr h="43989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l-GR" sz="2000" b="0" i="0" u="none" strike="noStrike" cap="none" normalizeH="0" baseline="0" dirty="0" smtClean="0">
                          <a:ln>
                            <a:noFill/>
                          </a:ln>
                          <a:solidFill>
                            <a:srgbClr val="0070C0"/>
                          </a:solidFill>
                          <a:effectLst/>
                          <a:latin typeface="Tahoma" pitchFamily="34" charset="0"/>
                        </a:rPr>
                        <a:t>ΔΙΑΓΝΩΣΤΙΚΟΙ ΔΕΙΚΤΕΣ ΟΥΡΩΝ</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r>
              <a:tr h="692629">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l-GR" sz="28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l-GR" sz="1600" b="0" i="0" u="none" strike="noStrike" cap="none" normalizeH="0" baseline="0" dirty="0" smtClean="0">
                          <a:ln>
                            <a:noFill/>
                          </a:ln>
                          <a:solidFill>
                            <a:srgbClr val="0070C0"/>
                          </a:solidFill>
                          <a:effectLst/>
                          <a:latin typeface="Tahoma" pitchFamily="34" charset="0"/>
                        </a:rPr>
                        <a:t>ΠΡΟΝΕΦΡΙΚΗ ΑΖΩΘΑΙΜΙΑ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l-GR" sz="1600" b="0" i="0" u="none" strike="noStrike" cap="none" normalizeH="0" baseline="0" dirty="0" smtClean="0">
                          <a:ln>
                            <a:noFill/>
                          </a:ln>
                          <a:solidFill>
                            <a:srgbClr val="0070C0"/>
                          </a:solidFill>
                          <a:effectLst/>
                          <a:latin typeface="Tahoma" pitchFamily="34" charset="0"/>
                        </a:rPr>
                        <a:t>ΟΞΕΙΑ ΣΩΛΗΝΑΡΙΑΚΗ ΝΕΚΡΩΣΗ</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63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dirty="0" smtClean="0">
                          <a:ln>
                            <a:noFill/>
                          </a:ln>
                          <a:solidFill>
                            <a:schemeClr val="tx1"/>
                          </a:solidFill>
                          <a:effectLst/>
                          <a:latin typeface="Tahoma" pitchFamily="34" charset="0"/>
                        </a:rPr>
                        <a:t>Na</a:t>
                      </a:r>
                      <a:r>
                        <a:rPr kumimoji="0" lang="el-GR" sz="1800" b="0" i="0" u="none" strike="noStrike" cap="none" normalizeH="0" baseline="0" dirty="0" smtClean="0">
                          <a:ln>
                            <a:noFill/>
                          </a:ln>
                          <a:solidFill>
                            <a:schemeClr val="tx1"/>
                          </a:solidFill>
                          <a:effectLst/>
                          <a:latin typeface="Tahoma" pitchFamily="34" charset="0"/>
                        </a:rPr>
                        <a:t> ούρων (</a:t>
                      </a:r>
                      <a:r>
                        <a:rPr kumimoji="0" lang="en-US" sz="1800" b="0" i="0" u="none" strike="noStrike" cap="none" normalizeH="0" baseline="0" dirty="0" smtClean="0">
                          <a:ln>
                            <a:noFill/>
                          </a:ln>
                          <a:solidFill>
                            <a:schemeClr val="tx1"/>
                          </a:solidFill>
                          <a:effectLst/>
                          <a:latin typeface="Tahoma" pitchFamily="34" charset="0"/>
                        </a:rPr>
                        <a:t>meq/l)</a:t>
                      </a:r>
                      <a:endParaRPr kumimoji="0" lang="el-GR" sz="18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dirty="0" smtClean="0">
                          <a:ln>
                            <a:noFill/>
                          </a:ln>
                          <a:solidFill>
                            <a:schemeClr val="tx1"/>
                          </a:solidFill>
                          <a:effectLst/>
                          <a:latin typeface="Tahoma" pitchFamily="34" charset="0"/>
                        </a:rPr>
                        <a:t>&lt; 20</a:t>
                      </a:r>
                      <a:endParaRPr kumimoji="0" lang="el-GR" sz="1800" b="0" i="0" u="none" strike="noStrike" cap="none" normalizeH="0" baseline="0" dirty="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&gt; 40</a:t>
                      </a:r>
                      <a:endParaRPr kumimoji="0" lang="el-GR"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060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l-GR" sz="1800" b="0" i="0" u="none" strike="noStrike" cap="none" normalizeH="0" baseline="0" dirty="0" smtClean="0">
                          <a:ln>
                            <a:noFill/>
                          </a:ln>
                          <a:solidFill>
                            <a:schemeClr val="tx1"/>
                          </a:solidFill>
                          <a:effectLst/>
                          <a:latin typeface="Tahoma" pitchFamily="34" charset="0"/>
                        </a:rPr>
                        <a:t>Ωσμωτικότητα ούρων (</a:t>
                      </a:r>
                      <a:r>
                        <a:rPr kumimoji="0" lang="en-US" sz="1800" b="0" i="0" u="none" strike="noStrike" cap="none" normalizeH="0" baseline="0" dirty="0" err="1" smtClean="0">
                          <a:ln>
                            <a:noFill/>
                          </a:ln>
                          <a:solidFill>
                            <a:schemeClr val="tx1"/>
                          </a:solidFill>
                          <a:effectLst/>
                          <a:latin typeface="Tahoma" pitchFamily="34" charset="0"/>
                        </a:rPr>
                        <a:t>mOsm</a:t>
                      </a:r>
                      <a:r>
                        <a:rPr kumimoji="0" lang="en-US" sz="1800" b="0" i="0" u="none" strike="noStrike" cap="none" normalizeH="0" baseline="0" dirty="0" smtClean="0">
                          <a:ln>
                            <a:noFill/>
                          </a:ln>
                          <a:solidFill>
                            <a:schemeClr val="tx1"/>
                          </a:solidFill>
                          <a:effectLst/>
                          <a:latin typeface="Tahoma" pitchFamily="34" charset="0"/>
                        </a:rPr>
                        <a:t>/Kg H</a:t>
                      </a:r>
                      <a:r>
                        <a:rPr kumimoji="0" lang="en-US" sz="1800" b="0" i="0" u="none" strike="noStrike" cap="none" normalizeH="0" baseline="-25000" dirty="0" smtClean="0">
                          <a:ln>
                            <a:noFill/>
                          </a:ln>
                          <a:solidFill>
                            <a:schemeClr val="tx1"/>
                          </a:solidFill>
                          <a:effectLst/>
                          <a:latin typeface="Tahoma" pitchFamily="34" charset="0"/>
                        </a:rPr>
                        <a:t>2</a:t>
                      </a:r>
                      <a:r>
                        <a:rPr kumimoji="0" lang="en-US" sz="1800" b="0" i="0" u="none" strike="noStrike" cap="none" normalizeH="0" baseline="0" dirty="0" smtClean="0">
                          <a:ln>
                            <a:noFill/>
                          </a:ln>
                          <a:solidFill>
                            <a:schemeClr val="tx1"/>
                          </a:solidFill>
                          <a:effectLst/>
                          <a:latin typeface="Tahoma" pitchFamily="34" charset="0"/>
                        </a:rPr>
                        <a:t>O)</a:t>
                      </a:r>
                      <a:endParaRPr kumimoji="0" lang="el-GR" sz="18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 typeface="Wingdings" pitchFamily="2" charset="2"/>
                        <a:buNone/>
                        <a:tabLst/>
                      </a:pPr>
                      <a:r>
                        <a:rPr kumimoji="0" lang="en-US" sz="1800" b="0" i="0" u="none" strike="noStrike" cap="none" normalizeH="0" baseline="0" dirty="0" smtClean="0">
                          <a:ln>
                            <a:noFill/>
                          </a:ln>
                          <a:solidFill>
                            <a:schemeClr val="tx1"/>
                          </a:solidFill>
                          <a:effectLst/>
                          <a:latin typeface="Tahoma" pitchFamily="34" charset="0"/>
                        </a:rPr>
                        <a:t>&gt; 500</a:t>
                      </a:r>
                      <a:endParaRPr kumimoji="0" lang="el-GR" sz="1800" b="0" i="0" u="none" strike="noStrike" cap="none" normalizeH="0" baseline="0" dirty="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smtClean="0">
                          <a:ln>
                            <a:noFill/>
                          </a:ln>
                          <a:solidFill>
                            <a:schemeClr val="tx1"/>
                          </a:solidFill>
                          <a:effectLst/>
                          <a:latin typeface="Tahoma" pitchFamily="34" charset="0"/>
                        </a:rPr>
                        <a:t>&lt; 350 </a:t>
                      </a:r>
                      <a:endParaRPr kumimoji="0" lang="el-GR"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060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l-GR" sz="1800" b="0" i="0" u="none" strike="noStrike" cap="none" normalizeH="0" baseline="0" dirty="0" smtClean="0">
                          <a:ln>
                            <a:noFill/>
                          </a:ln>
                          <a:solidFill>
                            <a:schemeClr val="tx1"/>
                          </a:solidFill>
                          <a:effectLst/>
                          <a:latin typeface="Tahoma" pitchFamily="34" charset="0"/>
                        </a:rPr>
                        <a:t>Ουρία ούρων / Ουρία πλάσματος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 typeface="Wingdings" pitchFamily="2" charset="2"/>
                        <a:buNone/>
                        <a:tabLst/>
                      </a:pPr>
                      <a:r>
                        <a:rPr kumimoji="0" lang="el-GR" sz="1800" b="0" i="0" u="none" strike="noStrike" cap="none" normalizeH="0" baseline="0" dirty="0" smtClean="0">
                          <a:ln>
                            <a:noFill/>
                          </a:ln>
                          <a:solidFill>
                            <a:schemeClr val="tx1"/>
                          </a:solidFill>
                          <a:effectLst/>
                          <a:latin typeface="Tahoma" pitchFamily="34" charset="0"/>
                        </a:rPr>
                        <a:t>&gt; 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l-GR" sz="1800" b="0" i="0" u="none" strike="noStrike" cap="none" normalizeH="0" baseline="0" smtClean="0">
                          <a:ln>
                            <a:noFill/>
                          </a:ln>
                          <a:solidFill>
                            <a:schemeClr val="tx1"/>
                          </a:solidFill>
                          <a:effectLst/>
                          <a:latin typeface="Tahoma" pitchFamily="34" charset="0"/>
                        </a:rPr>
                        <a:t>&lt; 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060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l-GR" sz="1800" b="0" i="0" u="none" strike="noStrike" cap="none" normalizeH="0" baseline="0" smtClean="0">
                          <a:ln>
                            <a:noFill/>
                          </a:ln>
                          <a:solidFill>
                            <a:schemeClr val="tx1"/>
                          </a:solidFill>
                          <a:effectLst/>
                          <a:latin typeface="Tahoma" pitchFamily="34" charset="0"/>
                        </a:rPr>
                        <a:t>Κρεατινίνη ούρων / κρεατινίνη πλάσματος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 typeface="Wingdings" pitchFamily="2" charset="2"/>
                        <a:buNone/>
                        <a:tabLst/>
                      </a:pPr>
                      <a:r>
                        <a:rPr kumimoji="0" lang="el-GR" sz="1800" b="0" i="0" u="none" strike="noStrike" cap="none" normalizeH="0" baseline="0" dirty="0" smtClean="0">
                          <a:ln>
                            <a:noFill/>
                          </a:ln>
                          <a:solidFill>
                            <a:schemeClr val="tx1"/>
                          </a:solidFill>
                          <a:effectLst/>
                          <a:latin typeface="Tahoma" pitchFamily="34" charset="0"/>
                        </a:rPr>
                        <a:t>&gt; 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l-GR" sz="1800" b="0" i="0" u="none" strike="noStrike" cap="none" normalizeH="0" baseline="0" dirty="0" smtClean="0">
                          <a:ln>
                            <a:noFill/>
                          </a:ln>
                          <a:solidFill>
                            <a:schemeClr val="tx1"/>
                          </a:solidFill>
                          <a:effectLst/>
                          <a:latin typeface="Tahoma" pitchFamily="34" charset="0"/>
                        </a:rPr>
                        <a:t>&lt; 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929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l-GR" sz="1800" b="0" i="0" u="none" strike="noStrike" cap="none" normalizeH="0" baseline="0" smtClean="0">
                          <a:ln>
                            <a:noFill/>
                          </a:ln>
                          <a:solidFill>
                            <a:schemeClr val="tx1"/>
                          </a:solidFill>
                          <a:effectLst/>
                          <a:latin typeface="Tahoma" pitchFamily="34" charset="0"/>
                        </a:rPr>
                        <a:t>Κλασματική </a:t>
                      </a:r>
                      <a:r>
                        <a:rPr kumimoji="0" lang="en-US" sz="1800" b="0" i="0" u="none" strike="noStrike" cap="none" normalizeH="0" baseline="0" smtClean="0">
                          <a:ln>
                            <a:noFill/>
                          </a:ln>
                          <a:solidFill>
                            <a:schemeClr val="tx1"/>
                          </a:solidFill>
                          <a:effectLst/>
                          <a:latin typeface="Tahoma" pitchFamily="34" charset="0"/>
                        </a:rPr>
                        <a:t>(FE</a:t>
                      </a:r>
                      <a:r>
                        <a:rPr kumimoji="0" lang="en-US" sz="1800" b="0" i="0" u="none" strike="noStrike" cap="none" normalizeH="0" baseline="-25000" smtClean="0">
                          <a:ln>
                            <a:noFill/>
                          </a:ln>
                          <a:solidFill>
                            <a:schemeClr val="tx1"/>
                          </a:solidFill>
                          <a:effectLst/>
                          <a:latin typeface="Tahoma" pitchFamily="34" charset="0"/>
                        </a:rPr>
                        <a:t>Na</a:t>
                      </a:r>
                      <a:r>
                        <a:rPr kumimoji="0" lang="en-US" sz="1800" b="0" i="0" u="none" strike="noStrike" cap="none" normalizeH="0" baseline="0" smtClean="0">
                          <a:ln>
                            <a:noFill/>
                          </a:ln>
                          <a:solidFill>
                            <a:schemeClr val="tx1"/>
                          </a:solidFill>
                          <a:effectLst/>
                          <a:latin typeface="Tahoma" pitchFamily="34" charset="0"/>
                        </a:rPr>
                        <a:t>)</a:t>
                      </a:r>
                      <a:r>
                        <a:rPr kumimoji="0" lang="el-GR" sz="1800" b="0" i="0" u="none" strike="noStrike" cap="none" normalizeH="0" baseline="0" smtClean="0">
                          <a:ln>
                            <a:noFill/>
                          </a:ln>
                          <a:solidFill>
                            <a:schemeClr val="tx1"/>
                          </a:solidFill>
                          <a:effectLst/>
                          <a:latin typeface="Tahoma"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dirty="0" smtClean="0">
                          <a:ln>
                            <a:noFill/>
                          </a:ln>
                          <a:solidFill>
                            <a:schemeClr val="tx1"/>
                          </a:solidFill>
                          <a:effectLst/>
                          <a:latin typeface="Tahoma" pitchFamily="34" charset="0"/>
                        </a:rPr>
                        <a:t>&lt; 1</a:t>
                      </a:r>
                      <a:endParaRPr kumimoji="0" lang="el-GR" sz="1800" b="0" i="0" u="none" strike="noStrike" cap="none" normalizeH="0" baseline="0" dirty="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dirty="0" smtClean="0">
                          <a:ln>
                            <a:noFill/>
                          </a:ln>
                          <a:solidFill>
                            <a:schemeClr val="tx1"/>
                          </a:solidFill>
                          <a:effectLst/>
                          <a:latin typeface="Tahoma" pitchFamily="34" charset="0"/>
                        </a:rPr>
                        <a:t>&gt; 1</a:t>
                      </a:r>
                      <a:endParaRPr kumimoji="0" lang="el-GR" sz="1800" b="0" i="0" u="none" strike="noStrike" cap="none" normalizeH="0" baseline="0" dirty="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060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l-GR" sz="1800" b="0" i="0" u="none" strike="noStrike" cap="none" normalizeH="0" baseline="0" smtClean="0">
                          <a:ln>
                            <a:noFill/>
                          </a:ln>
                          <a:solidFill>
                            <a:schemeClr val="tx1"/>
                          </a:solidFill>
                          <a:effectLst/>
                          <a:latin typeface="Tahoma" pitchFamily="34" charset="0"/>
                        </a:rPr>
                        <a:t>Κλασματική απέκκριση Ουρίας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l-GR" sz="1800" b="0" i="0" u="none" strike="noStrike" cap="none" normalizeH="0" baseline="0" dirty="0" smtClean="0">
                          <a:ln>
                            <a:noFill/>
                          </a:ln>
                          <a:solidFill>
                            <a:schemeClr val="tx1"/>
                          </a:solidFill>
                          <a:effectLst/>
                          <a:latin typeface="Tahoma" pitchFamily="34" charset="0"/>
                        </a:rPr>
                        <a:t>&lt; 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l-GR" sz="1800" b="0" i="0" u="none" strike="noStrike" cap="none" normalizeH="0" baseline="0" dirty="0" smtClean="0">
                          <a:ln>
                            <a:noFill/>
                          </a:ln>
                          <a:solidFill>
                            <a:schemeClr val="tx1"/>
                          </a:solidFill>
                          <a:effectLst/>
                          <a:latin typeface="Tahoma" pitchFamily="34" charset="0"/>
                        </a:rPr>
                        <a:t>&gt; 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71514">
                <a:tc gridSpan="3">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Char char="•"/>
                        <a:tabLst/>
                      </a:pPr>
                      <a:r>
                        <a:rPr kumimoji="0" lang="en-US" sz="1800" b="0" i="0" u="none" strike="noStrike" cap="none" normalizeH="0" baseline="0" dirty="0" err="1" smtClean="0">
                          <a:ln>
                            <a:noFill/>
                          </a:ln>
                          <a:solidFill>
                            <a:schemeClr val="tx1"/>
                          </a:solidFill>
                          <a:effectLst/>
                          <a:latin typeface="Tahoma" pitchFamily="34" charset="0"/>
                        </a:rPr>
                        <a:t>FE</a:t>
                      </a:r>
                      <a:r>
                        <a:rPr kumimoji="0" lang="en-US" sz="1800" b="0" i="0" u="none" strike="noStrike" cap="none" normalizeH="0" baseline="-25000" dirty="0" err="1" smtClean="0">
                          <a:ln>
                            <a:noFill/>
                          </a:ln>
                          <a:solidFill>
                            <a:schemeClr val="tx1"/>
                          </a:solidFill>
                          <a:effectLst/>
                          <a:latin typeface="Tahoma" pitchFamily="34" charset="0"/>
                        </a:rPr>
                        <a:t>Na</a:t>
                      </a:r>
                      <a:r>
                        <a:rPr kumimoji="0" lang="en-US" sz="1800" b="0" i="0" u="none" strike="noStrike" cap="none" normalizeH="0" baseline="-25000" dirty="0" smtClean="0">
                          <a:ln>
                            <a:noFill/>
                          </a:ln>
                          <a:solidFill>
                            <a:schemeClr val="tx1"/>
                          </a:solidFill>
                          <a:effectLst/>
                          <a:latin typeface="Tahoma" pitchFamily="34" charset="0"/>
                        </a:rPr>
                        <a:t> </a:t>
                      </a:r>
                      <a:r>
                        <a:rPr kumimoji="0" lang="en-US" sz="1800" b="0" i="0" u="none" strike="noStrike" cap="none" normalizeH="0" baseline="0" dirty="0" smtClean="0">
                          <a:ln>
                            <a:noFill/>
                          </a:ln>
                          <a:solidFill>
                            <a:schemeClr val="tx1"/>
                          </a:solidFill>
                          <a:effectLst/>
                          <a:latin typeface="Tahoma" pitchFamily="34" charset="0"/>
                        </a:rPr>
                        <a:t>= </a:t>
                      </a:r>
                      <a:r>
                        <a:rPr kumimoji="0" lang="en-US" sz="1800" b="0" i="0" u="none" strike="noStrike" cap="none" normalizeH="0" baseline="0" dirty="0" err="1" smtClean="0">
                          <a:ln>
                            <a:noFill/>
                          </a:ln>
                          <a:solidFill>
                            <a:schemeClr val="tx1"/>
                          </a:solidFill>
                          <a:effectLst/>
                          <a:latin typeface="Tahoma" pitchFamily="34" charset="0"/>
                        </a:rPr>
                        <a:t>U</a:t>
                      </a:r>
                      <a:r>
                        <a:rPr kumimoji="0" lang="en-US" sz="1800" b="0" i="0" u="none" strike="noStrike" cap="none" normalizeH="0" baseline="-25000" dirty="0" err="1" smtClean="0">
                          <a:ln>
                            <a:noFill/>
                          </a:ln>
                          <a:solidFill>
                            <a:schemeClr val="tx1"/>
                          </a:solidFill>
                          <a:effectLst/>
                          <a:latin typeface="Tahoma" pitchFamily="34" charset="0"/>
                        </a:rPr>
                        <a:t>Na</a:t>
                      </a:r>
                      <a:r>
                        <a:rPr kumimoji="0" lang="en-US" sz="1800" b="0" i="0" u="none" strike="noStrike" cap="none" normalizeH="0" baseline="0" dirty="0" smtClean="0">
                          <a:ln>
                            <a:noFill/>
                          </a:ln>
                          <a:solidFill>
                            <a:schemeClr val="tx1"/>
                          </a:solidFill>
                          <a:effectLst/>
                          <a:latin typeface="Tahoma" pitchFamily="34" charset="0"/>
                        </a:rPr>
                        <a:t> X </a:t>
                      </a:r>
                      <a:r>
                        <a:rPr kumimoji="0" lang="en-US" sz="1800" b="0" i="0" u="none" strike="noStrike" cap="none" normalizeH="0" baseline="0" dirty="0" err="1" smtClean="0">
                          <a:ln>
                            <a:noFill/>
                          </a:ln>
                          <a:solidFill>
                            <a:schemeClr val="tx1"/>
                          </a:solidFill>
                          <a:effectLst/>
                          <a:latin typeface="Tahoma" pitchFamily="34" charset="0"/>
                        </a:rPr>
                        <a:t>P</a:t>
                      </a:r>
                      <a:r>
                        <a:rPr kumimoji="0" lang="en-US" sz="1800" b="0" i="0" u="none" strike="noStrike" cap="none" normalizeH="0" baseline="-25000" dirty="0" err="1" smtClean="0">
                          <a:ln>
                            <a:noFill/>
                          </a:ln>
                          <a:solidFill>
                            <a:schemeClr val="tx1"/>
                          </a:solidFill>
                          <a:effectLst/>
                          <a:latin typeface="Tahoma" pitchFamily="34" charset="0"/>
                        </a:rPr>
                        <a:t>Cr</a:t>
                      </a:r>
                      <a:r>
                        <a:rPr kumimoji="0" lang="en-US" sz="1800" b="0" i="0" u="none" strike="noStrike" cap="none" normalizeH="0" baseline="0" dirty="0" smtClean="0">
                          <a:ln>
                            <a:noFill/>
                          </a:ln>
                          <a:solidFill>
                            <a:schemeClr val="tx1"/>
                          </a:solidFill>
                          <a:effectLst/>
                          <a:latin typeface="Tahoma" pitchFamily="34" charset="0"/>
                        </a:rPr>
                        <a:t> X 100 / </a:t>
                      </a:r>
                      <a:r>
                        <a:rPr kumimoji="0" lang="en-US" sz="1800" b="0" i="0" u="none" strike="noStrike" cap="none" normalizeH="0" baseline="0" dirty="0" err="1" smtClean="0">
                          <a:ln>
                            <a:noFill/>
                          </a:ln>
                          <a:solidFill>
                            <a:schemeClr val="tx1"/>
                          </a:solidFill>
                          <a:effectLst/>
                          <a:latin typeface="Tahoma" pitchFamily="34" charset="0"/>
                        </a:rPr>
                        <a:t>P</a:t>
                      </a:r>
                      <a:r>
                        <a:rPr kumimoji="0" lang="en-US" sz="1800" b="0" i="0" u="none" strike="noStrike" cap="none" normalizeH="0" baseline="-25000" dirty="0" err="1" smtClean="0">
                          <a:ln>
                            <a:noFill/>
                          </a:ln>
                          <a:solidFill>
                            <a:schemeClr val="tx1"/>
                          </a:solidFill>
                          <a:effectLst/>
                          <a:latin typeface="Tahoma" pitchFamily="34" charset="0"/>
                        </a:rPr>
                        <a:t>Na</a:t>
                      </a:r>
                      <a:r>
                        <a:rPr kumimoji="0" lang="en-US" sz="1800" b="0" i="0" u="none" strike="noStrike" cap="none" normalizeH="0" baseline="0" dirty="0" smtClean="0">
                          <a:ln>
                            <a:noFill/>
                          </a:ln>
                          <a:solidFill>
                            <a:schemeClr val="tx1"/>
                          </a:solidFill>
                          <a:effectLst/>
                          <a:latin typeface="Tahoma" pitchFamily="34" charset="0"/>
                        </a:rPr>
                        <a:t> X </a:t>
                      </a:r>
                      <a:r>
                        <a:rPr kumimoji="0" lang="en-US" sz="1800" b="0" i="0" u="none" strike="noStrike" cap="none" normalizeH="0" baseline="0" dirty="0" err="1" smtClean="0">
                          <a:ln>
                            <a:noFill/>
                          </a:ln>
                          <a:solidFill>
                            <a:schemeClr val="tx1"/>
                          </a:solidFill>
                          <a:effectLst/>
                          <a:latin typeface="Tahoma" pitchFamily="34" charset="0"/>
                        </a:rPr>
                        <a:t>U</a:t>
                      </a:r>
                      <a:r>
                        <a:rPr kumimoji="0" lang="en-US" sz="1800" b="0" i="0" u="none" strike="noStrike" cap="none" normalizeH="0" baseline="-25000" dirty="0" err="1" smtClean="0">
                          <a:ln>
                            <a:noFill/>
                          </a:ln>
                          <a:solidFill>
                            <a:schemeClr val="tx1"/>
                          </a:solidFill>
                          <a:effectLst/>
                          <a:latin typeface="Tahoma" pitchFamily="34" charset="0"/>
                        </a:rPr>
                        <a:t>Cr</a:t>
                      </a:r>
                      <a:endParaRPr kumimoji="0" lang="el-GR" sz="1800" b="0" i="0" u="none" strike="noStrike" cap="none" normalizeH="0" baseline="-25000" dirty="0" smtClean="0">
                        <a:ln>
                          <a:noFill/>
                        </a:ln>
                        <a:solidFill>
                          <a:schemeClr val="tx1"/>
                        </a:solidFill>
                        <a:effectLst/>
                        <a:latin typeface="Tahoma"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Char char="•"/>
                        <a:tabLst/>
                      </a:pPr>
                      <a:r>
                        <a:rPr kumimoji="0" lang="en-US" sz="1800" b="0" i="0" u="none" strike="noStrike" cap="none" normalizeH="0" baseline="0" dirty="0" smtClean="0">
                          <a:ln>
                            <a:noFill/>
                          </a:ln>
                          <a:solidFill>
                            <a:schemeClr val="tx1"/>
                          </a:solidFill>
                          <a:effectLst/>
                          <a:latin typeface="Tahoma" pitchFamily="34" charset="0"/>
                        </a:rPr>
                        <a:t>FE</a:t>
                      </a:r>
                      <a:r>
                        <a:rPr kumimoji="0" lang="el-GR" sz="1800" b="0" i="0" u="none" strike="noStrike" cap="none" normalizeH="0" baseline="-25000" dirty="0" smtClean="0">
                          <a:ln>
                            <a:noFill/>
                          </a:ln>
                          <a:solidFill>
                            <a:schemeClr val="tx1"/>
                          </a:solidFill>
                          <a:effectLst/>
                          <a:latin typeface="Tahoma" pitchFamily="34" charset="0"/>
                        </a:rPr>
                        <a:t>ουρίας</a:t>
                      </a:r>
                      <a:r>
                        <a:rPr kumimoji="0" lang="en-US" sz="1800" b="0" i="0" u="none" strike="noStrike" cap="none" normalizeH="0" baseline="-25000" dirty="0" smtClean="0">
                          <a:ln>
                            <a:noFill/>
                          </a:ln>
                          <a:solidFill>
                            <a:schemeClr val="tx1"/>
                          </a:solidFill>
                          <a:effectLst/>
                          <a:latin typeface="Tahoma" pitchFamily="34" charset="0"/>
                        </a:rPr>
                        <a:t> </a:t>
                      </a:r>
                      <a:r>
                        <a:rPr kumimoji="0" lang="en-US" sz="1800" b="0" i="0" u="none" strike="noStrike" cap="none" normalizeH="0" baseline="0" dirty="0" smtClean="0">
                          <a:ln>
                            <a:noFill/>
                          </a:ln>
                          <a:solidFill>
                            <a:schemeClr val="tx1"/>
                          </a:solidFill>
                          <a:effectLst/>
                          <a:latin typeface="Tahoma" pitchFamily="34" charset="0"/>
                        </a:rPr>
                        <a:t>= U</a:t>
                      </a:r>
                      <a:r>
                        <a:rPr kumimoji="0" lang="el-GR" sz="1800" b="0" i="0" u="none" strike="noStrike" cap="none" normalizeH="0" baseline="-25000" dirty="0" smtClean="0">
                          <a:ln>
                            <a:noFill/>
                          </a:ln>
                          <a:solidFill>
                            <a:schemeClr val="tx1"/>
                          </a:solidFill>
                          <a:effectLst/>
                          <a:latin typeface="Tahoma" pitchFamily="34" charset="0"/>
                        </a:rPr>
                        <a:t>ουρία</a:t>
                      </a:r>
                      <a:r>
                        <a:rPr kumimoji="0" lang="en-US" sz="1800" b="0" i="0" u="none" strike="noStrike" cap="none" normalizeH="0" baseline="0" dirty="0" smtClean="0">
                          <a:ln>
                            <a:noFill/>
                          </a:ln>
                          <a:solidFill>
                            <a:schemeClr val="tx1"/>
                          </a:solidFill>
                          <a:effectLst/>
                          <a:latin typeface="Tahoma" pitchFamily="34" charset="0"/>
                        </a:rPr>
                        <a:t> X </a:t>
                      </a:r>
                      <a:r>
                        <a:rPr kumimoji="0" lang="en-US" sz="1800" b="0" i="0" u="none" strike="noStrike" cap="none" normalizeH="0" baseline="0" dirty="0" err="1" smtClean="0">
                          <a:ln>
                            <a:noFill/>
                          </a:ln>
                          <a:solidFill>
                            <a:schemeClr val="tx1"/>
                          </a:solidFill>
                          <a:effectLst/>
                          <a:latin typeface="Tahoma" pitchFamily="34" charset="0"/>
                        </a:rPr>
                        <a:t>P</a:t>
                      </a:r>
                      <a:r>
                        <a:rPr kumimoji="0" lang="en-US" sz="1800" b="0" i="0" u="none" strike="noStrike" cap="none" normalizeH="0" baseline="-25000" dirty="0" err="1" smtClean="0">
                          <a:ln>
                            <a:noFill/>
                          </a:ln>
                          <a:solidFill>
                            <a:schemeClr val="tx1"/>
                          </a:solidFill>
                          <a:effectLst/>
                          <a:latin typeface="Tahoma" pitchFamily="34" charset="0"/>
                        </a:rPr>
                        <a:t>Cr</a:t>
                      </a:r>
                      <a:r>
                        <a:rPr kumimoji="0" lang="en-US" sz="1800" b="0" i="0" u="none" strike="noStrike" cap="none" normalizeH="0" baseline="0" dirty="0" smtClean="0">
                          <a:ln>
                            <a:noFill/>
                          </a:ln>
                          <a:solidFill>
                            <a:schemeClr val="tx1"/>
                          </a:solidFill>
                          <a:effectLst/>
                          <a:latin typeface="Tahoma" pitchFamily="34" charset="0"/>
                        </a:rPr>
                        <a:t> X 100 / P</a:t>
                      </a:r>
                      <a:r>
                        <a:rPr kumimoji="0" lang="el-GR" sz="1800" b="0" i="0" u="none" strike="noStrike" cap="none" normalizeH="0" baseline="-25000" dirty="0" smtClean="0">
                          <a:ln>
                            <a:noFill/>
                          </a:ln>
                          <a:solidFill>
                            <a:schemeClr val="tx1"/>
                          </a:solidFill>
                          <a:effectLst/>
                          <a:latin typeface="Tahoma" pitchFamily="34" charset="0"/>
                        </a:rPr>
                        <a:t>ουρία</a:t>
                      </a:r>
                      <a:r>
                        <a:rPr kumimoji="0" lang="en-US" sz="1800" b="0" i="0" u="none" strike="noStrike" cap="none" normalizeH="0" baseline="0" dirty="0" smtClean="0">
                          <a:ln>
                            <a:noFill/>
                          </a:ln>
                          <a:solidFill>
                            <a:schemeClr val="tx1"/>
                          </a:solidFill>
                          <a:effectLst/>
                          <a:latin typeface="Tahoma" pitchFamily="34" charset="0"/>
                        </a:rPr>
                        <a:t> X </a:t>
                      </a:r>
                      <a:r>
                        <a:rPr kumimoji="0" lang="en-US" sz="1800" b="0" i="0" u="none" strike="noStrike" cap="none" normalizeH="0" baseline="0" dirty="0" err="1" smtClean="0">
                          <a:ln>
                            <a:noFill/>
                          </a:ln>
                          <a:solidFill>
                            <a:schemeClr val="tx1"/>
                          </a:solidFill>
                          <a:effectLst/>
                          <a:latin typeface="Tahoma" pitchFamily="34" charset="0"/>
                        </a:rPr>
                        <a:t>U</a:t>
                      </a:r>
                      <a:r>
                        <a:rPr kumimoji="0" lang="en-US" sz="1800" b="0" i="0" u="none" strike="noStrike" cap="none" normalizeH="0" baseline="-25000" dirty="0" err="1" smtClean="0">
                          <a:ln>
                            <a:noFill/>
                          </a:ln>
                          <a:solidFill>
                            <a:schemeClr val="tx1"/>
                          </a:solidFill>
                          <a:effectLst/>
                          <a:latin typeface="Tahoma" pitchFamily="34" charset="0"/>
                        </a:rPr>
                        <a:t>Cr</a:t>
                      </a:r>
                      <a:endParaRPr kumimoji="0" lang="el-GR" sz="1800" b="0" i="0" u="none" strike="noStrike" cap="none" normalizeH="0" baseline="-2500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260350"/>
            <a:ext cx="8229600" cy="1008063"/>
          </a:xfrm>
        </p:spPr>
        <p:txBody>
          <a:bodyPr>
            <a:noAutofit/>
          </a:bodyPr>
          <a:lstStyle/>
          <a:p>
            <a:r>
              <a:rPr lang="el-GR" sz="2800" dirty="0" smtClean="0">
                <a:solidFill>
                  <a:srgbClr val="0070C0"/>
                </a:solidFill>
              </a:rPr>
              <a:t>ΟΞΕΙΑ ΝΕΦΡΙΚΗ ΑΝΕΠΑΡΚΕΙΑ: </a:t>
            </a:r>
            <a:br>
              <a:rPr lang="el-GR" sz="2800" dirty="0" smtClean="0">
                <a:solidFill>
                  <a:srgbClr val="0070C0"/>
                </a:solidFill>
              </a:rPr>
            </a:br>
            <a:r>
              <a:rPr lang="el-GR" sz="2800" dirty="0" smtClean="0">
                <a:solidFill>
                  <a:srgbClr val="0070C0"/>
                </a:solidFill>
              </a:rPr>
              <a:t>ΔΙΑΓΝΩΣΤΙΚΗ</a:t>
            </a:r>
            <a:endParaRPr lang="el-GR" sz="2800" dirty="0">
              <a:solidFill>
                <a:srgbClr val="0070C0"/>
              </a:solidFill>
            </a:endParaRPr>
          </a:p>
        </p:txBody>
      </p:sp>
      <p:sp>
        <p:nvSpPr>
          <p:cNvPr id="36867" name="Rectangle 3"/>
          <p:cNvSpPr>
            <a:spLocks noGrp="1" noChangeArrowheads="1"/>
          </p:cNvSpPr>
          <p:nvPr>
            <p:ph idx="1"/>
          </p:nvPr>
        </p:nvSpPr>
        <p:spPr>
          <a:xfrm>
            <a:off x="457200" y="1341438"/>
            <a:ext cx="8229600" cy="4754562"/>
          </a:xfrm>
        </p:spPr>
        <p:txBody>
          <a:bodyPr>
            <a:normAutofit/>
          </a:bodyPr>
          <a:lstStyle/>
          <a:p>
            <a:pPr>
              <a:lnSpc>
                <a:spcPct val="90000"/>
              </a:lnSpc>
              <a:buFont typeface="Wingdings" pitchFamily="2" charset="2"/>
              <a:buChar char="q"/>
            </a:pPr>
            <a:r>
              <a:rPr lang="el-GR" sz="2400" dirty="0">
                <a:solidFill>
                  <a:srgbClr val="0070C0"/>
                </a:solidFill>
              </a:rPr>
              <a:t>ΥΠΕΡΗΧΟΓΡΑΦΗΜΑ </a:t>
            </a:r>
            <a:r>
              <a:rPr lang="el-GR" sz="2400" dirty="0" smtClean="0">
                <a:solidFill>
                  <a:srgbClr val="0070C0"/>
                </a:solidFill>
              </a:rPr>
              <a:t>ΝΕΦΡΩΝ</a:t>
            </a:r>
            <a:endParaRPr lang="el-GR" sz="2400" dirty="0">
              <a:solidFill>
                <a:srgbClr val="0070C0"/>
              </a:solidFill>
            </a:endParaRPr>
          </a:p>
          <a:p>
            <a:pPr lvl="1">
              <a:lnSpc>
                <a:spcPct val="90000"/>
              </a:lnSpc>
              <a:buClr>
                <a:srgbClr val="00B0F0"/>
              </a:buClr>
              <a:buFont typeface="Wingdings" pitchFamily="2" charset="2"/>
              <a:buChar char="§"/>
            </a:pPr>
            <a:r>
              <a:rPr lang="el-GR" sz="2000" dirty="0"/>
              <a:t>Σημαντική εξέταση στη διαφορική διαγνωστική</a:t>
            </a:r>
          </a:p>
          <a:p>
            <a:pPr lvl="1">
              <a:lnSpc>
                <a:spcPct val="90000"/>
              </a:lnSpc>
              <a:buClr>
                <a:srgbClr val="00B0F0"/>
              </a:buClr>
              <a:buFont typeface="Wingdings" pitchFamily="2" charset="2"/>
              <a:buChar char="§"/>
            </a:pPr>
            <a:r>
              <a:rPr lang="el-GR" sz="2000" dirty="0"/>
              <a:t>Δίνει πληροφορίες για το μέγεθος και την ηχογένεια</a:t>
            </a:r>
          </a:p>
          <a:p>
            <a:pPr lvl="3">
              <a:lnSpc>
                <a:spcPct val="90000"/>
              </a:lnSpc>
              <a:buClr>
                <a:srgbClr val="00B0F0"/>
              </a:buClr>
              <a:buFont typeface="Wingdings" pitchFamily="2" charset="2"/>
              <a:buChar char="§"/>
            </a:pPr>
            <a:r>
              <a:rPr lang="el-GR" dirty="0"/>
              <a:t>Μικρό μέγεθος/ αυξημένη ηχογένεια: Χρόνια νεφρική ανεπάρκεια</a:t>
            </a:r>
          </a:p>
          <a:p>
            <a:pPr lvl="3">
              <a:lnSpc>
                <a:spcPct val="90000"/>
              </a:lnSpc>
              <a:buClr>
                <a:srgbClr val="00B0F0"/>
              </a:buClr>
              <a:buFont typeface="Wingdings" pitchFamily="2" charset="2"/>
              <a:buChar char="§"/>
            </a:pPr>
            <a:r>
              <a:rPr lang="el-GR" dirty="0"/>
              <a:t>Φυσιολογικό μέγεθος / ηχογένεια: Σ. Διαβήτης ?</a:t>
            </a:r>
          </a:p>
          <a:p>
            <a:pPr lvl="3">
              <a:lnSpc>
                <a:spcPct val="90000"/>
              </a:lnSpc>
              <a:buClr>
                <a:srgbClr val="00B0F0"/>
              </a:buClr>
              <a:buFont typeface="Wingdings" pitchFamily="2" charset="2"/>
              <a:buChar char="§"/>
            </a:pPr>
            <a:r>
              <a:rPr lang="el-GR" dirty="0" err="1"/>
              <a:t>Υδρονέφρωση</a:t>
            </a:r>
            <a:r>
              <a:rPr lang="el-GR" dirty="0"/>
              <a:t> / διάταση ΠΚΣ: αποφρακτική </a:t>
            </a:r>
            <a:r>
              <a:rPr lang="el-GR" dirty="0" err="1"/>
              <a:t>ουροπάθεια</a:t>
            </a:r>
            <a:endParaRPr lang="el-GR" dirty="0"/>
          </a:p>
          <a:p>
            <a:pPr lvl="3">
              <a:lnSpc>
                <a:spcPct val="90000"/>
              </a:lnSpc>
              <a:buClr>
                <a:srgbClr val="00B0F0"/>
              </a:buClr>
              <a:buFont typeface="Wingdings" pitchFamily="2" charset="2"/>
              <a:buChar char="§"/>
            </a:pPr>
            <a:r>
              <a:rPr lang="el-GR" dirty="0"/>
              <a:t>Οίδημα πυραμίδων / αυξημένο μέγεθος νεφρών: ΟΣΝ, Οξεία διάμεση </a:t>
            </a:r>
            <a:r>
              <a:rPr lang="el-GR" dirty="0" smtClean="0"/>
              <a:t>νεφρίτιδα</a:t>
            </a:r>
          </a:p>
          <a:p>
            <a:pPr lvl="3">
              <a:lnSpc>
                <a:spcPct val="90000"/>
              </a:lnSpc>
              <a:buClr>
                <a:srgbClr val="00B0F0"/>
              </a:buClr>
              <a:buNone/>
            </a:pPr>
            <a:endParaRPr lang="el-GR" dirty="0" smtClean="0"/>
          </a:p>
          <a:p>
            <a:pPr>
              <a:lnSpc>
                <a:spcPct val="90000"/>
              </a:lnSpc>
              <a:buFont typeface="Wingdings" pitchFamily="2" charset="2"/>
              <a:buChar char="q"/>
            </a:pPr>
            <a:r>
              <a:rPr lang="en-US" sz="2400" dirty="0" smtClean="0">
                <a:solidFill>
                  <a:srgbClr val="0070C0"/>
                </a:solidFill>
              </a:rPr>
              <a:t>DOPPLER U/S</a:t>
            </a:r>
            <a:endParaRPr lang="el-GR" sz="2400" dirty="0">
              <a:solidFill>
                <a:srgbClr val="0070C0"/>
              </a:solidFill>
            </a:endParaRPr>
          </a:p>
          <a:p>
            <a:pPr lvl="1">
              <a:lnSpc>
                <a:spcPct val="90000"/>
              </a:lnSpc>
              <a:buClr>
                <a:srgbClr val="00B0F0"/>
              </a:buClr>
              <a:buFont typeface="Wingdings" pitchFamily="2" charset="2"/>
              <a:buChar char="§"/>
            </a:pPr>
            <a:r>
              <a:rPr lang="el-GR" sz="2000" dirty="0"/>
              <a:t>Σημαντική εξέταση στην διαγνωστική της αιμάτωσης στη νεφρική αρτηρία, θρόμβωσης νεφρικής φλέβας</a:t>
            </a:r>
          </a:p>
          <a:p>
            <a:pPr lvl="1">
              <a:lnSpc>
                <a:spcPct val="90000"/>
              </a:lnSpc>
              <a:buClr>
                <a:srgbClr val="00B0F0"/>
              </a:buClr>
              <a:buFont typeface="Wingdings" pitchFamily="2" charset="2"/>
              <a:buChar char="§"/>
            </a:pPr>
            <a:r>
              <a:rPr lang="el-GR" sz="2000" dirty="0"/>
              <a:t>Εξαρτάται από την εμπειρία του </a:t>
            </a:r>
            <a:r>
              <a:rPr lang="el-GR" sz="2000" dirty="0" smtClean="0"/>
              <a:t>χειριστή</a:t>
            </a:r>
            <a:endParaRPr lang="el-GR" sz="2000" dirty="0">
              <a:solidFill>
                <a:srgbClr val="00FF00"/>
              </a:solidFill>
            </a:endParaRPr>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260350"/>
            <a:ext cx="8229600" cy="1008063"/>
          </a:xfrm>
        </p:spPr>
        <p:txBody>
          <a:bodyPr>
            <a:noAutofit/>
          </a:bodyPr>
          <a:lstStyle/>
          <a:p>
            <a:r>
              <a:rPr lang="el-GR" sz="2800" dirty="0" smtClean="0">
                <a:solidFill>
                  <a:srgbClr val="0070C0"/>
                </a:solidFill>
              </a:rPr>
              <a:t>ΟΞΕΙΑ ΝΕΦΡΙΚΗ ΑΝΕΠΑΡΚΕΙΑ: </a:t>
            </a:r>
            <a:br>
              <a:rPr lang="el-GR" sz="2800" dirty="0" smtClean="0">
                <a:solidFill>
                  <a:srgbClr val="0070C0"/>
                </a:solidFill>
              </a:rPr>
            </a:br>
            <a:r>
              <a:rPr lang="el-GR" sz="2800" dirty="0" smtClean="0">
                <a:solidFill>
                  <a:srgbClr val="0070C0"/>
                </a:solidFill>
              </a:rPr>
              <a:t>ΔΙΑΓΝΩΣΤΙΚΗ</a:t>
            </a:r>
            <a:endParaRPr lang="el-GR" sz="2800" dirty="0">
              <a:solidFill>
                <a:srgbClr val="0070C0"/>
              </a:solidFill>
            </a:endParaRPr>
          </a:p>
        </p:txBody>
      </p:sp>
      <p:sp>
        <p:nvSpPr>
          <p:cNvPr id="36867" name="Rectangle 3"/>
          <p:cNvSpPr>
            <a:spLocks noGrp="1" noChangeArrowheads="1"/>
          </p:cNvSpPr>
          <p:nvPr>
            <p:ph idx="1"/>
          </p:nvPr>
        </p:nvSpPr>
        <p:spPr>
          <a:xfrm>
            <a:off x="457200" y="1341438"/>
            <a:ext cx="8229600" cy="4754562"/>
          </a:xfrm>
        </p:spPr>
        <p:txBody>
          <a:bodyPr/>
          <a:lstStyle/>
          <a:p>
            <a:pPr>
              <a:lnSpc>
                <a:spcPct val="90000"/>
              </a:lnSpc>
              <a:buClr>
                <a:srgbClr val="00B0F0"/>
              </a:buClr>
              <a:buFont typeface="Wingdings" pitchFamily="2" charset="2"/>
              <a:buChar char="q"/>
            </a:pPr>
            <a:r>
              <a:rPr lang="el-GR" sz="2400" dirty="0" smtClean="0">
                <a:solidFill>
                  <a:srgbClr val="0070C0"/>
                </a:solidFill>
              </a:rPr>
              <a:t>ΑΠΕΚΚΡΙΤΙΚΗ ΟΥΡΟΓΡΑΦΙΑ</a:t>
            </a:r>
            <a:endParaRPr lang="el-GR" sz="2400" dirty="0">
              <a:solidFill>
                <a:srgbClr val="0070C0"/>
              </a:solidFill>
            </a:endParaRPr>
          </a:p>
          <a:p>
            <a:pPr lvl="1">
              <a:lnSpc>
                <a:spcPct val="90000"/>
              </a:lnSpc>
              <a:buClr>
                <a:srgbClr val="00B0F0"/>
              </a:buClr>
              <a:buFont typeface="Wingdings" pitchFamily="2" charset="2"/>
              <a:buChar char="§"/>
            </a:pPr>
            <a:r>
              <a:rPr lang="el-GR" sz="2000" dirty="0"/>
              <a:t>Δίνει επιπρόσθετες πληροφορίες σχετικά με την ανατομική και την θέση της απόφραξης σε μετανεφρικά αίτια ΟΝΑ</a:t>
            </a:r>
          </a:p>
          <a:p>
            <a:pPr lvl="1">
              <a:lnSpc>
                <a:spcPct val="90000"/>
              </a:lnSpc>
              <a:buClr>
                <a:srgbClr val="00B0F0"/>
              </a:buClr>
              <a:buFont typeface="Wingdings" pitchFamily="2" charset="2"/>
              <a:buChar char="§"/>
            </a:pPr>
            <a:r>
              <a:rPr lang="el-GR" sz="2000" dirty="0"/>
              <a:t>Ανάγκη χορήγησης ενδοφλέβιας σκιαγραφικής ουσίας</a:t>
            </a:r>
          </a:p>
          <a:p>
            <a:pPr lvl="1">
              <a:lnSpc>
                <a:spcPct val="90000"/>
              </a:lnSpc>
              <a:buClr>
                <a:srgbClr val="00B0F0"/>
              </a:buClr>
              <a:buFont typeface="Wingdings" pitchFamily="2" charset="2"/>
              <a:buChar char="§"/>
            </a:pPr>
            <a:r>
              <a:rPr lang="el-GR" sz="2000" dirty="0"/>
              <a:t>Το υπερηχογράφημα συνήθως παρέχει επαρκείς </a:t>
            </a:r>
            <a:r>
              <a:rPr lang="el-GR" sz="2000" dirty="0" smtClean="0"/>
              <a:t>πληροφορίες</a:t>
            </a:r>
          </a:p>
          <a:p>
            <a:pPr lvl="1">
              <a:lnSpc>
                <a:spcPct val="90000"/>
              </a:lnSpc>
              <a:buClr>
                <a:srgbClr val="00B0F0"/>
              </a:buClr>
              <a:buNone/>
            </a:pPr>
            <a:endParaRPr lang="el-GR" sz="2000" dirty="0" smtClean="0"/>
          </a:p>
          <a:p>
            <a:pPr>
              <a:lnSpc>
                <a:spcPct val="90000"/>
              </a:lnSpc>
              <a:buClr>
                <a:srgbClr val="00B0F0"/>
              </a:buClr>
              <a:buFont typeface="Wingdings" pitchFamily="2" charset="2"/>
              <a:buChar char="q"/>
            </a:pPr>
            <a:r>
              <a:rPr lang="el-GR" sz="2400" dirty="0" smtClean="0">
                <a:solidFill>
                  <a:srgbClr val="0070C0"/>
                </a:solidFill>
              </a:rPr>
              <a:t>ΡΑΔΙΟΪΣΟΤΟΠΙΚΟ ΝΕΦΡΟΓΡΑΜΜΑ</a:t>
            </a:r>
          </a:p>
          <a:p>
            <a:pPr lvl="1">
              <a:lnSpc>
                <a:spcPct val="90000"/>
              </a:lnSpc>
              <a:buClr>
                <a:srgbClr val="00B0F0"/>
              </a:buClr>
              <a:buFont typeface="Wingdings" pitchFamily="2" charset="2"/>
              <a:buChar char="§"/>
            </a:pPr>
            <a:r>
              <a:rPr lang="el-GR" sz="2000" dirty="0" smtClean="0"/>
              <a:t>Παρέχει πληροφορίες τόσο για την αιμάτωση όσο και για την απεκκριτική λειτουργία</a:t>
            </a:r>
          </a:p>
          <a:p>
            <a:pPr lvl="1">
              <a:lnSpc>
                <a:spcPct val="90000"/>
              </a:lnSpc>
              <a:buClr>
                <a:srgbClr val="00B0F0"/>
              </a:buClr>
              <a:buFont typeface="Wingdings" pitchFamily="2" charset="2"/>
              <a:buChar char="§"/>
            </a:pPr>
            <a:r>
              <a:rPr lang="el-GR" sz="2000" dirty="0" smtClean="0"/>
              <a:t>Μπορεί να χρησιμοποιηθεί στη διαφορική διαγνωστική απόφραξης της ανώτερης αποχετευτικής μοίρας (χρήση φουροσεμίδης)</a:t>
            </a:r>
          </a:p>
          <a:p>
            <a:pPr lvl="1">
              <a:lnSpc>
                <a:spcPct val="90000"/>
              </a:lnSpc>
              <a:buClr>
                <a:srgbClr val="00B0F0"/>
              </a:buClr>
              <a:buFont typeface="Wingdings" pitchFamily="2" charset="2"/>
              <a:buChar char="§"/>
            </a:pPr>
            <a:r>
              <a:rPr lang="el-GR" sz="2000" dirty="0" smtClean="0"/>
              <a:t>Η παρουσία νεφρικής ανεπάρκειας μειώνει τη διαγνωστική ακρίβεια της μεθόδου</a:t>
            </a:r>
          </a:p>
          <a:p>
            <a:pPr lvl="1">
              <a:lnSpc>
                <a:spcPct val="90000"/>
              </a:lnSpc>
            </a:pPr>
            <a:endParaRPr lang="el-GR" sz="1800" dirty="0"/>
          </a:p>
          <a:p>
            <a:pPr lvl="1">
              <a:lnSpc>
                <a:spcPct val="90000"/>
              </a:lnSpc>
              <a:buFont typeface="Tahoma" pitchFamily="34" charset="0"/>
              <a:buNone/>
            </a:pPr>
            <a:endParaRPr lang="el-GR" sz="1800" dirty="0"/>
          </a:p>
          <a:p>
            <a:pPr lvl="1">
              <a:lnSpc>
                <a:spcPct val="90000"/>
              </a:lnSpc>
            </a:pPr>
            <a:endParaRPr lang="el-GR" sz="1800" dirty="0">
              <a:solidFill>
                <a:srgbClr val="00FF00"/>
              </a:solidFill>
            </a:endParaRPr>
          </a:p>
          <a:p>
            <a:pPr lvl="1">
              <a:lnSpc>
                <a:spcPct val="90000"/>
              </a:lnSpc>
              <a:buFont typeface="Tahoma" pitchFamily="34" charset="0"/>
              <a:buNone/>
            </a:pPr>
            <a:endParaRPr lang="el-GR" sz="1800" dirty="0">
              <a:solidFill>
                <a:srgbClr val="00FF00"/>
              </a:solidFill>
            </a:endParaRPr>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8" name="Picture 4" descr="img010"/>
          <p:cNvPicPr>
            <a:picLocks noGrp="1" noChangeAspect="1" noChangeArrowheads="1"/>
          </p:cNvPicPr>
          <p:nvPr>
            <p:ph idx="1"/>
          </p:nvPr>
        </p:nvPicPr>
        <p:blipFill>
          <a:blip r:embed="rId3" cstate="email"/>
          <a:srcRect/>
          <a:stretch>
            <a:fillRect/>
          </a:stretch>
        </p:blipFill>
        <p:spPr>
          <a:xfrm>
            <a:off x="904056" y="476672"/>
            <a:ext cx="7484368" cy="5616624"/>
          </a:xfrm>
          <a:noFill/>
          <a:ln/>
        </p:spPr>
      </p:pic>
      <p:pic>
        <p:nvPicPr>
          <p:cNvPr id="3" name="Picture 4" descr="TheSaintOld"/>
          <p:cNvPicPr>
            <a:picLocks noChangeAspect="1" noChangeArrowheads="1"/>
          </p:cNvPicPr>
          <p:nvPr/>
        </p:nvPicPr>
        <p:blipFill>
          <a:blip r:embed="rId4"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260698"/>
            <a:ext cx="8229600" cy="1008062"/>
          </a:xfrm>
        </p:spPr>
        <p:txBody>
          <a:bodyPr>
            <a:normAutofit/>
          </a:bodyPr>
          <a:lstStyle/>
          <a:p>
            <a:r>
              <a:rPr lang="el-GR" sz="2800" dirty="0" smtClean="0">
                <a:solidFill>
                  <a:srgbClr val="0070C0"/>
                </a:solidFill>
              </a:rPr>
              <a:t>ΟΞΕΙΑ ΝΕΦΡΙΚΗ ΑΝΕΠΑΡΚΕΙΑ: </a:t>
            </a:r>
            <a:br>
              <a:rPr lang="el-GR" sz="2800" dirty="0" smtClean="0">
                <a:solidFill>
                  <a:srgbClr val="0070C0"/>
                </a:solidFill>
              </a:rPr>
            </a:br>
            <a:r>
              <a:rPr lang="el-GR" sz="2800" dirty="0" smtClean="0">
                <a:solidFill>
                  <a:srgbClr val="0070C0"/>
                </a:solidFill>
              </a:rPr>
              <a:t>ΔΙΑΓΝΩΣΤΙΚΗ</a:t>
            </a:r>
            <a:endParaRPr lang="el-GR" sz="2800" dirty="0">
              <a:solidFill>
                <a:srgbClr val="0070C0"/>
              </a:solidFill>
            </a:endParaRPr>
          </a:p>
        </p:txBody>
      </p:sp>
      <p:sp>
        <p:nvSpPr>
          <p:cNvPr id="37891" name="Rectangle 3"/>
          <p:cNvSpPr>
            <a:spLocks noGrp="1" noChangeArrowheads="1"/>
          </p:cNvSpPr>
          <p:nvPr>
            <p:ph idx="1"/>
          </p:nvPr>
        </p:nvSpPr>
        <p:spPr>
          <a:xfrm>
            <a:off x="457200" y="1341438"/>
            <a:ext cx="8229600" cy="4754562"/>
          </a:xfrm>
        </p:spPr>
        <p:txBody>
          <a:bodyPr/>
          <a:lstStyle/>
          <a:p>
            <a:pPr>
              <a:lnSpc>
                <a:spcPct val="90000"/>
              </a:lnSpc>
              <a:buClr>
                <a:srgbClr val="00B0F0"/>
              </a:buClr>
              <a:buFont typeface="Wingdings" pitchFamily="2" charset="2"/>
              <a:buChar char="q"/>
            </a:pPr>
            <a:r>
              <a:rPr lang="el-GR" sz="2400" dirty="0" smtClean="0">
                <a:solidFill>
                  <a:srgbClr val="0070C0"/>
                </a:solidFill>
              </a:rPr>
              <a:t>ΑΞΟΝΙΚΗ ΤΟΜΟΓΡΑΦΙΑ</a:t>
            </a:r>
            <a:endParaRPr lang="el-GR" sz="2400" dirty="0">
              <a:solidFill>
                <a:srgbClr val="0070C0"/>
              </a:solidFill>
            </a:endParaRPr>
          </a:p>
          <a:p>
            <a:pPr lvl="1">
              <a:lnSpc>
                <a:spcPct val="90000"/>
              </a:lnSpc>
              <a:buClr>
                <a:srgbClr val="00B0F0"/>
              </a:buClr>
              <a:buFont typeface="Wingdings" pitchFamily="2" charset="2"/>
              <a:buChar char="§"/>
            </a:pPr>
            <a:r>
              <a:rPr lang="el-GR" sz="2000" dirty="0"/>
              <a:t>Μη επεμβατική εξέταση που παρέχει χρήσιμες πληροφορίες σε περιπτώσεις απόφραξης της αποχετευτικής μοίρας</a:t>
            </a:r>
          </a:p>
          <a:p>
            <a:pPr lvl="1">
              <a:lnSpc>
                <a:spcPct val="90000"/>
              </a:lnSpc>
              <a:buClr>
                <a:srgbClr val="00B0F0"/>
              </a:buClr>
              <a:buFont typeface="Wingdings" pitchFamily="2" charset="2"/>
              <a:buChar char="§"/>
            </a:pPr>
            <a:r>
              <a:rPr lang="el-GR" sz="2000" dirty="0"/>
              <a:t>Με τη χρήση σκιαγραφικού μπορεί να διαγνώσει θρόμβωση της νεφρικής φλέβας ή κάτω κοίλης </a:t>
            </a:r>
            <a:r>
              <a:rPr lang="el-GR" sz="2000" dirty="0" smtClean="0"/>
              <a:t>φλέβας</a:t>
            </a:r>
          </a:p>
          <a:p>
            <a:pPr lvl="1">
              <a:lnSpc>
                <a:spcPct val="90000"/>
              </a:lnSpc>
              <a:buClr>
                <a:srgbClr val="00B0F0"/>
              </a:buClr>
              <a:buNone/>
            </a:pPr>
            <a:endParaRPr lang="el-GR" sz="2000" dirty="0"/>
          </a:p>
          <a:p>
            <a:pPr>
              <a:lnSpc>
                <a:spcPct val="90000"/>
              </a:lnSpc>
              <a:buClr>
                <a:srgbClr val="00B0F0"/>
              </a:buClr>
              <a:buFont typeface="Wingdings" pitchFamily="2" charset="2"/>
              <a:buChar char="q"/>
            </a:pPr>
            <a:r>
              <a:rPr lang="el-GR" sz="2400" dirty="0">
                <a:solidFill>
                  <a:srgbClr val="0070C0"/>
                </a:solidFill>
              </a:rPr>
              <a:t>ΚΥΣΤΕΟΣΚΟΠΗΣΗ &amp; ΑΝΙΟΥΣΑ </a:t>
            </a:r>
            <a:r>
              <a:rPr lang="el-GR" sz="2400" dirty="0" smtClean="0">
                <a:solidFill>
                  <a:srgbClr val="0070C0"/>
                </a:solidFill>
              </a:rPr>
              <a:t>ΠΥΕΛΟΓΡΑΦΙΑ</a:t>
            </a:r>
            <a:endParaRPr lang="el-GR" sz="2400" dirty="0">
              <a:solidFill>
                <a:srgbClr val="0070C0"/>
              </a:solidFill>
            </a:endParaRPr>
          </a:p>
          <a:p>
            <a:pPr lvl="1">
              <a:lnSpc>
                <a:spcPct val="90000"/>
              </a:lnSpc>
              <a:buClr>
                <a:srgbClr val="00B0F0"/>
              </a:buClr>
              <a:buFont typeface="Wingdings" pitchFamily="2" charset="2"/>
              <a:buChar char="§"/>
            </a:pPr>
            <a:r>
              <a:rPr lang="el-GR" sz="2000" dirty="0"/>
              <a:t>Σημαντική εξέταση σε περιπτώσεις απόφραξης της αποχετευτικής μοίρας</a:t>
            </a:r>
          </a:p>
          <a:p>
            <a:pPr lvl="1">
              <a:lnSpc>
                <a:spcPct val="90000"/>
              </a:lnSpc>
              <a:buClr>
                <a:srgbClr val="00B0F0"/>
              </a:buClr>
              <a:buFont typeface="Wingdings" pitchFamily="2" charset="2"/>
              <a:buChar char="§"/>
            </a:pPr>
            <a:r>
              <a:rPr lang="el-GR" sz="2000" dirty="0"/>
              <a:t>Παρέχει τη δυνατότητα θεραπευτικής παρέμβασης</a:t>
            </a:r>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50" name="Rectangle 6"/>
          <p:cNvSpPr>
            <a:spLocks noGrp="1" noChangeArrowheads="1"/>
          </p:cNvSpPr>
          <p:nvPr>
            <p:ph type="title"/>
          </p:nvPr>
        </p:nvSpPr>
        <p:spPr/>
        <p:txBody>
          <a:bodyPr/>
          <a:lstStyle/>
          <a:p>
            <a:pPr algn="ctr"/>
            <a:r>
              <a:rPr lang="el-GR" dirty="0" smtClean="0">
                <a:solidFill>
                  <a:srgbClr val="0070C0"/>
                </a:solidFill>
              </a:rPr>
              <a:t>Φυσιολογικό </a:t>
            </a:r>
            <a:r>
              <a:rPr lang="en-US" dirty="0" smtClean="0">
                <a:solidFill>
                  <a:srgbClr val="0070C0"/>
                </a:solidFill>
              </a:rPr>
              <a:t>U/S</a:t>
            </a:r>
            <a:r>
              <a:rPr lang="el-GR" dirty="0" smtClean="0">
                <a:solidFill>
                  <a:srgbClr val="0070C0"/>
                </a:solidFill>
              </a:rPr>
              <a:t> Νεφρού</a:t>
            </a:r>
            <a:endParaRPr lang="en-US" dirty="0">
              <a:solidFill>
                <a:srgbClr val="0070C0"/>
              </a:solidFill>
            </a:endParaRPr>
          </a:p>
        </p:txBody>
      </p:sp>
      <p:pic>
        <p:nvPicPr>
          <p:cNvPr id="313352" name="Picture 8"/>
          <p:cNvPicPr>
            <a:picLocks noChangeAspect="1" noChangeArrowheads="1"/>
          </p:cNvPicPr>
          <p:nvPr/>
        </p:nvPicPr>
        <p:blipFill>
          <a:blip r:embed="rId3" cstate="email"/>
          <a:srcRect/>
          <a:stretch>
            <a:fillRect/>
          </a:stretch>
        </p:blipFill>
        <p:spPr bwMode="auto">
          <a:xfrm>
            <a:off x="2362200" y="1885950"/>
            <a:ext cx="4446588" cy="4286250"/>
          </a:xfrm>
          <a:prstGeom prst="rect">
            <a:avLst/>
          </a:prstGeom>
          <a:noFill/>
          <a:ln w="9525">
            <a:noFill/>
            <a:miter lim="800000"/>
            <a:headEnd/>
            <a:tailEnd/>
          </a:ln>
        </p:spPr>
      </p:pic>
      <p:pic>
        <p:nvPicPr>
          <p:cNvPr id="4" name="Picture 4" descr="TheSaintOld"/>
          <p:cNvPicPr>
            <a:picLocks noChangeAspect="1" noChangeArrowheads="1"/>
          </p:cNvPicPr>
          <p:nvPr/>
        </p:nvPicPr>
        <p:blipFill>
          <a:blip r:embed="rId4"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3" name="Picture 3"/>
          <p:cNvPicPr>
            <a:picLocks noChangeAspect="1" noChangeArrowheads="1"/>
          </p:cNvPicPr>
          <p:nvPr/>
        </p:nvPicPr>
        <p:blipFill>
          <a:blip r:embed="rId3" cstate="email"/>
          <a:srcRect/>
          <a:stretch>
            <a:fillRect/>
          </a:stretch>
        </p:blipFill>
        <p:spPr bwMode="auto">
          <a:xfrm>
            <a:off x="1219200" y="2074863"/>
            <a:ext cx="6629400" cy="4402137"/>
          </a:xfrm>
          <a:prstGeom prst="rect">
            <a:avLst/>
          </a:prstGeom>
          <a:noFill/>
          <a:ln w="9525">
            <a:noFill/>
            <a:miter lim="800000"/>
            <a:headEnd/>
            <a:tailEnd/>
          </a:ln>
        </p:spPr>
      </p:pic>
      <p:sp>
        <p:nvSpPr>
          <p:cNvPr id="307204" name="Rectangle 4"/>
          <p:cNvSpPr>
            <a:spLocks noGrp="1" noChangeArrowheads="1"/>
          </p:cNvSpPr>
          <p:nvPr>
            <p:ph type="title"/>
          </p:nvPr>
        </p:nvSpPr>
        <p:spPr/>
        <p:txBody>
          <a:bodyPr/>
          <a:lstStyle/>
          <a:p>
            <a:pPr algn="ctr"/>
            <a:r>
              <a:rPr lang="el-GR" dirty="0" err="1" smtClean="0">
                <a:solidFill>
                  <a:srgbClr val="0070C0"/>
                </a:solidFill>
              </a:rPr>
              <a:t>Υδρονέφρωση</a:t>
            </a:r>
            <a:endParaRPr lang="en-US" dirty="0">
              <a:solidFill>
                <a:srgbClr val="0070C0"/>
              </a:solidFill>
            </a:endParaRPr>
          </a:p>
        </p:txBody>
      </p:sp>
      <p:pic>
        <p:nvPicPr>
          <p:cNvPr id="4" name="Picture 4" descr="TheSaintOld"/>
          <p:cNvPicPr>
            <a:picLocks noChangeAspect="1" noChangeArrowheads="1"/>
          </p:cNvPicPr>
          <p:nvPr/>
        </p:nvPicPr>
        <p:blipFill>
          <a:blip r:embed="rId4"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21" name="Rectangle 5"/>
          <p:cNvSpPr>
            <a:spLocks noGrp="1" noChangeArrowheads="1"/>
          </p:cNvSpPr>
          <p:nvPr>
            <p:ph type="title"/>
          </p:nvPr>
        </p:nvSpPr>
        <p:spPr/>
        <p:txBody>
          <a:bodyPr/>
          <a:lstStyle/>
          <a:p>
            <a:r>
              <a:rPr lang="el-GR" dirty="0" err="1" smtClean="0">
                <a:solidFill>
                  <a:srgbClr val="0070C0"/>
                </a:solidFill>
              </a:rPr>
              <a:t>Υδρονέφρωση</a:t>
            </a:r>
            <a:endParaRPr lang="en-US" dirty="0"/>
          </a:p>
        </p:txBody>
      </p:sp>
      <p:pic>
        <p:nvPicPr>
          <p:cNvPr id="316422" name="Picture 6"/>
          <p:cNvPicPr>
            <a:picLocks noChangeAspect="1" noChangeArrowheads="1"/>
          </p:cNvPicPr>
          <p:nvPr/>
        </p:nvPicPr>
        <p:blipFill>
          <a:blip r:embed="rId3" cstate="email"/>
          <a:srcRect/>
          <a:stretch>
            <a:fillRect/>
          </a:stretch>
        </p:blipFill>
        <p:spPr bwMode="auto">
          <a:xfrm>
            <a:off x="1295400" y="2209800"/>
            <a:ext cx="6553200" cy="4211638"/>
          </a:xfrm>
          <a:prstGeom prst="rect">
            <a:avLst/>
          </a:prstGeom>
          <a:noFill/>
        </p:spPr>
      </p:pic>
      <p:pic>
        <p:nvPicPr>
          <p:cNvPr id="4" name="Picture 4" descr="TheSaintOld"/>
          <p:cNvPicPr>
            <a:picLocks noChangeAspect="1" noChangeArrowheads="1"/>
          </p:cNvPicPr>
          <p:nvPr/>
        </p:nvPicPr>
        <p:blipFill>
          <a:blip r:embed="rId4"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301" name="Rectangle 5"/>
          <p:cNvSpPr>
            <a:spLocks noGrp="1" noChangeArrowheads="1"/>
          </p:cNvSpPr>
          <p:nvPr>
            <p:ph type="title"/>
          </p:nvPr>
        </p:nvSpPr>
        <p:spPr/>
        <p:txBody>
          <a:bodyPr/>
          <a:lstStyle/>
          <a:p>
            <a:r>
              <a:rPr lang="el-GR" dirty="0" err="1" smtClean="0">
                <a:solidFill>
                  <a:srgbClr val="0070C0"/>
                </a:solidFill>
              </a:rPr>
              <a:t>Υδρονέφρωση</a:t>
            </a:r>
            <a:endParaRPr lang="en-US" dirty="0"/>
          </a:p>
        </p:txBody>
      </p:sp>
      <p:pic>
        <p:nvPicPr>
          <p:cNvPr id="311302" name="Picture 6"/>
          <p:cNvPicPr>
            <a:picLocks noChangeAspect="1" noChangeArrowheads="1"/>
          </p:cNvPicPr>
          <p:nvPr/>
        </p:nvPicPr>
        <p:blipFill>
          <a:blip r:embed="rId3" cstate="email"/>
          <a:srcRect/>
          <a:stretch>
            <a:fillRect/>
          </a:stretch>
        </p:blipFill>
        <p:spPr bwMode="auto">
          <a:xfrm>
            <a:off x="1905000" y="1916832"/>
            <a:ext cx="5257800" cy="4719637"/>
          </a:xfrm>
          <a:prstGeom prst="rect">
            <a:avLst/>
          </a:prstGeom>
          <a:noFill/>
        </p:spPr>
      </p:pic>
      <p:pic>
        <p:nvPicPr>
          <p:cNvPr id="4" name="Picture 4" descr="TheSaintOld"/>
          <p:cNvPicPr>
            <a:picLocks noChangeAspect="1" noChangeArrowheads="1"/>
          </p:cNvPicPr>
          <p:nvPr/>
        </p:nvPicPr>
        <p:blipFill>
          <a:blip r:embed="rId4"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normAutofit/>
          </a:bodyPr>
          <a:lstStyle/>
          <a:p>
            <a:r>
              <a:rPr lang="el-GR" sz="4000" b="1" dirty="0">
                <a:solidFill>
                  <a:srgbClr val="0070C0"/>
                </a:solidFill>
              </a:rPr>
              <a:t>ΒΙΟΨΙΑ ΝΕΦΡΟΥ</a:t>
            </a:r>
          </a:p>
        </p:txBody>
      </p:sp>
      <p:sp>
        <p:nvSpPr>
          <p:cNvPr id="101379" name="Rectangle 3"/>
          <p:cNvSpPr>
            <a:spLocks noGrp="1" noChangeArrowheads="1"/>
          </p:cNvSpPr>
          <p:nvPr>
            <p:ph idx="1"/>
          </p:nvPr>
        </p:nvSpPr>
        <p:spPr>
          <a:xfrm>
            <a:off x="539552" y="1268760"/>
            <a:ext cx="8229600" cy="4857403"/>
          </a:xfrm>
        </p:spPr>
        <p:txBody>
          <a:bodyPr>
            <a:normAutofit lnSpcReduction="10000"/>
          </a:bodyPr>
          <a:lstStyle/>
          <a:p>
            <a:pPr>
              <a:buClr>
                <a:srgbClr val="0070C0"/>
              </a:buClr>
              <a:buFont typeface="Wingdings" pitchFamily="2" charset="2"/>
              <a:buChar char="q"/>
            </a:pPr>
            <a:r>
              <a:rPr lang="el-GR" b="1" dirty="0">
                <a:solidFill>
                  <a:srgbClr val="0070C0"/>
                </a:solidFill>
              </a:rPr>
              <a:t>Ενδείξεις</a:t>
            </a:r>
          </a:p>
          <a:p>
            <a:pPr lvl="1">
              <a:buClr>
                <a:srgbClr val="0070C0"/>
              </a:buClr>
              <a:buFont typeface="Wingdings" pitchFamily="2" charset="2"/>
              <a:buChar char="§"/>
            </a:pPr>
            <a:r>
              <a:rPr lang="el-GR" dirty="0"/>
              <a:t>Μικροσκοπική αιματουρία και λευκωματουρία </a:t>
            </a:r>
          </a:p>
          <a:p>
            <a:pPr lvl="1">
              <a:buClr>
                <a:srgbClr val="0070C0"/>
              </a:buClr>
              <a:buFont typeface="Wingdings" pitchFamily="2" charset="2"/>
              <a:buChar char="§"/>
            </a:pPr>
            <a:r>
              <a:rPr lang="el-GR" dirty="0"/>
              <a:t>Νεφρωσικό σύνδρομο</a:t>
            </a:r>
          </a:p>
          <a:p>
            <a:pPr lvl="1">
              <a:buClr>
                <a:srgbClr val="0070C0"/>
              </a:buClr>
              <a:buFont typeface="Wingdings" pitchFamily="2" charset="2"/>
              <a:buChar char="§"/>
            </a:pPr>
            <a:r>
              <a:rPr lang="el-GR" dirty="0"/>
              <a:t>Λευκωματουρία</a:t>
            </a:r>
          </a:p>
          <a:p>
            <a:pPr lvl="1">
              <a:buClr>
                <a:srgbClr val="0070C0"/>
              </a:buClr>
              <a:buFont typeface="Wingdings" pitchFamily="2" charset="2"/>
              <a:buChar char="§"/>
            </a:pPr>
            <a:r>
              <a:rPr lang="el-GR" dirty="0"/>
              <a:t>Μικροσκοπική </a:t>
            </a:r>
            <a:r>
              <a:rPr lang="el-GR" dirty="0" smtClean="0"/>
              <a:t>αιματουρία </a:t>
            </a:r>
            <a:endParaRPr lang="el-GR" dirty="0"/>
          </a:p>
          <a:p>
            <a:pPr>
              <a:buClr>
                <a:srgbClr val="0070C0"/>
              </a:buClr>
              <a:buFont typeface="Wingdings" pitchFamily="2" charset="2"/>
              <a:buChar char="q"/>
            </a:pPr>
            <a:r>
              <a:rPr lang="el-GR" b="1" dirty="0">
                <a:solidFill>
                  <a:srgbClr val="0070C0"/>
                </a:solidFill>
              </a:rPr>
              <a:t>Αντενδείξεις </a:t>
            </a:r>
          </a:p>
          <a:p>
            <a:pPr lvl="1">
              <a:buClr>
                <a:srgbClr val="0070C0"/>
              </a:buClr>
              <a:buFont typeface="Wingdings" pitchFamily="2" charset="2"/>
              <a:buChar char="§"/>
            </a:pPr>
            <a:r>
              <a:rPr lang="el-GR" dirty="0"/>
              <a:t>Μονήρης νεφρός</a:t>
            </a:r>
          </a:p>
          <a:p>
            <a:pPr lvl="1">
              <a:buClr>
                <a:srgbClr val="0070C0"/>
              </a:buClr>
              <a:buFont typeface="Wingdings" pitchFamily="2" charset="2"/>
              <a:buChar char="§"/>
            </a:pPr>
            <a:r>
              <a:rPr lang="el-GR" dirty="0"/>
              <a:t>Μικροί ρικνοί νεφροί</a:t>
            </a:r>
          </a:p>
          <a:p>
            <a:pPr lvl="1">
              <a:buClr>
                <a:srgbClr val="0070C0"/>
              </a:buClr>
              <a:buFont typeface="Wingdings" pitchFamily="2" charset="2"/>
              <a:buChar char="§"/>
            </a:pPr>
            <a:r>
              <a:rPr lang="el-GR" dirty="0"/>
              <a:t>Μη ελεγχόμενη αρτηριακή υπέρταση</a:t>
            </a:r>
          </a:p>
          <a:p>
            <a:pPr lvl="1">
              <a:buClr>
                <a:srgbClr val="0070C0"/>
              </a:buClr>
              <a:buFont typeface="Wingdings" pitchFamily="2" charset="2"/>
              <a:buChar char="§"/>
            </a:pPr>
            <a:r>
              <a:rPr lang="el-GR" dirty="0"/>
              <a:t>Μη συνεργάσιμος ασθενής</a:t>
            </a:r>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2636912"/>
            <a:ext cx="8229600" cy="1143000"/>
          </a:xfrm>
        </p:spPr>
        <p:txBody>
          <a:bodyPr>
            <a:normAutofit/>
          </a:bodyPr>
          <a:lstStyle/>
          <a:p>
            <a:r>
              <a:rPr lang="el-GR" sz="5400" b="1" dirty="0" smtClean="0">
                <a:solidFill>
                  <a:srgbClr val="0070C0"/>
                </a:solidFill>
              </a:rPr>
              <a:t>ΘΕΡΑΠΕΙΑ</a:t>
            </a:r>
            <a:endParaRPr lang="el-GR" sz="5400" b="1" dirty="0">
              <a:solidFill>
                <a:srgbClr val="0070C0"/>
              </a:solidFill>
            </a:endParaRPr>
          </a:p>
        </p:txBody>
      </p:sp>
      <p:pic>
        <p:nvPicPr>
          <p:cNvPr id="3"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solidFill>
                  <a:srgbClr val="0070C0"/>
                </a:solidFill>
              </a:rPr>
              <a:t>ΠΡΟΛΗΨΗ</a:t>
            </a:r>
            <a:endParaRPr lang="el-GR" b="1" dirty="0">
              <a:solidFill>
                <a:srgbClr val="0070C0"/>
              </a:solidFill>
            </a:endParaRPr>
          </a:p>
        </p:txBody>
      </p:sp>
      <p:sp>
        <p:nvSpPr>
          <p:cNvPr id="3" name="2 - Θέση περιεχομένου"/>
          <p:cNvSpPr>
            <a:spLocks noGrp="1"/>
          </p:cNvSpPr>
          <p:nvPr>
            <p:ph idx="1"/>
          </p:nvPr>
        </p:nvSpPr>
        <p:spPr/>
        <p:txBody>
          <a:bodyPr>
            <a:normAutofit fontScale="92500" lnSpcReduction="20000"/>
          </a:bodyPr>
          <a:lstStyle/>
          <a:p>
            <a:pPr marL="274320" indent="-274320">
              <a:buClr>
                <a:srgbClr val="0070C0"/>
              </a:buClr>
              <a:buFont typeface="Wingdings" pitchFamily="2" charset="2"/>
              <a:buChar char="q"/>
              <a:defRPr/>
            </a:pPr>
            <a:r>
              <a:rPr lang="el-GR" dirty="0" smtClean="0"/>
              <a:t>Η νεφρική υποαιμάτωση αποτελεί προδιαθεσικό παράγοντα ανάπτυξης Οξείας Νεφρικής Ανεπάρκειας</a:t>
            </a:r>
          </a:p>
          <a:p>
            <a:pPr marL="274320" indent="-274320">
              <a:buClr>
                <a:srgbClr val="0070C0"/>
              </a:buClr>
              <a:buFont typeface="Wingdings" pitchFamily="2" charset="2"/>
              <a:buChar char="q"/>
              <a:defRPr/>
            </a:pPr>
            <a:r>
              <a:rPr lang="el-GR" dirty="0" smtClean="0"/>
              <a:t>Η βελτιστοποίηση της νεφρικής αιμοδυναμικής αποτελεί τον ακρογωνιαίο λίθο στην πρόληψη της ΟΝΑ</a:t>
            </a:r>
          </a:p>
          <a:p>
            <a:pPr marL="274320" indent="-274320">
              <a:buClr>
                <a:srgbClr val="0070C0"/>
              </a:buClr>
              <a:buFont typeface="Wingdings" pitchFamily="2" charset="2"/>
              <a:buChar char="q"/>
              <a:defRPr/>
            </a:pPr>
            <a:r>
              <a:rPr lang="el-GR" dirty="0" smtClean="0"/>
              <a:t>Αποφυγή ή διακοπή φαρμάκων που αυξάνουν την νεφρική αγγειοσύσπαση (ΜΣΑΦ)</a:t>
            </a:r>
          </a:p>
          <a:p>
            <a:pPr marL="274320" indent="-274320">
              <a:buClr>
                <a:srgbClr val="0070C0"/>
              </a:buClr>
              <a:buFont typeface="Wingdings" pitchFamily="2" charset="2"/>
              <a:buChar char="q"/>
              <a:defRPr/>
            </a:pPr>
            <a:r>
              <a:rPr lang="el-GR" dirty="0" smtClean="0"/>
              <a:t>Αποφυγή άλλων νεφροτοξικών φαρμάκων</a:t>
            </a:r>
          </a:p>
          <a:p>
            <a:pPr marL="274320" indent="-274320">
              <a:buClr>
                <a:srgbClr val="0070C0"/>
              </a:buClr>
              <a:buFont typeface="Wingdings" pitchFamily="2" charset="2"/>
              <a:buChar char="q"/>
              <a:defRPr/>
            </a:pPr>
            <a:r>
              <a:rPr lang="el-GR" dirty="0" smtClean="0"/>
              <a:t>Αποφυγή σκιαγραφικών ουσιών</a:t>
            </a:r>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solidFill>
                  <a:srgbClr val="0070C0"/>
                </a:solidFill>
              </a:rPr>
              <a:t>ΑΜΕΣΕΣ ΕΝΕΡΓΕΙΕΣ</a:t>
            </a:r>
            <a:endParaRPr lang="el-GR" dirty="0"/>
          </a:p>
        </p:txBody>
      </p:sp>
      <p:sp>
        <p:nvSpPr>
          <p:cNvPr id="3" name="2 - Θέση περιεχομένου"/>
          <p:cNvSpPr>
            <a:spLocks noGrp="1"/>
          </p:cNvSpPr>
          <p:nvPr>
            <p:ph idx="1"/>
          </p:nvPr>
        </p:nvSpPr>
        <p:spPr>
          <a:xfrm>
            <a:off x="457200" y="1268760"/>
            <a:ext cx="8229600" cy="4857403"/>
          </a:xfrm>
        </p:spPr>
        <p:txBody>
          <a:bodyPr>
            <a:normAutofit/>
          </a:bodyPr>
          <a:lstStyle/>
          <a:p>
            <a:pPr>
              <a:lnSpc>
                <a:spcPct val="150000"/>
              </a:lnSpc>
              <a:buClr>
                <a:srgbClr val="0070C0"/>
              </a:buClr>
              <a:buFont typeface="Wingdings" pitchFamily="2" charset="2"/>
              <a:buChar char="q"/>
            </a:pPr>
            <a:r>
              <a:rPr lang="el-GR" sz="2800" b="1" dirty="0" smtClean="0"/>
              <a:t>Διακοπή νεφροτοξικών φαρμάκων</a:t>
            </a:r>
          </a:p>
          <a:p>
            <a:pPr>
              <a:lnSpc>
                <a:spcPct val="150000"/>
              </a:lnSpc>
              <a:buClr>
                <a:srgbClr val="0070C0"/>
              </a:buClr>
              <a:buFont typeface="Wingdings" pitchFamily="2" charset="2"/>
              <a:buChar char="q"/>
            </a:pPr>
            <a:r>
              <a:rPr lang="el-GR" sz="2800" b="1" dirty="0" smtClean="0"/>
              <a:t>Βελτίωση νεφρικής αιμάτωσης</a:t>
            </a:r>
          </a:p>
          <a:p>
            <a:pPr lvl="1">
              <a:lnSpc>
                <a:spcPct val="150000"/>
              </a:lnSpc>
              <a:buClr>
                <a:srgbClr val="0070C0"/>
              </a:buClr>
              <a:buFont typeface="Wingdings" pitchFamily="2" charset="2"/>
              <a:buChar char="§"/>
            </a:pPr>
            <a:r>
              <a:rPr lang="el-GR" sz="2400" dirty="0" smtClean="0"/>
              <a:t>Ενίσχυση καρδιακής λειτουργίας</a:t>
            </a:r>
          </a:p>
          <a:p>
            <a:pPr lvl="1">
              <a:lnSpc>
                <a:spcPct val="150000"/>
              </a:lnSpc>
              <a:buClr>
                <a:srgbClr val="0070C0"/>
              </a:buClr>
              <a:buFont typeface="Wingdings" pitchFamily="2" charset="2"/>
              <a:buChar char="§"/>
            </a:pPr>
            <a:r>
              <a:rPr lang="el-GR" sz="2400" dirty="0" smtClean="0"/>
              <a:t>Αποκατάσταση όγκου αίματος</a:t>
            </a:r>
          </a:p>
          <a:p>
            <a:pPr lvl="2">
              <a:lnSpc>
                <a:spcPct val="150000"/>
              </a:lnSpc>
              <a:buClr>
                <a:srgbClr val="0070C0"/>
              </a:buClr>
            </a:pPr>
            <a:r>
              <a:rPr lang="el-GR" dirty="0" smtClean="0"/>
              <a:t>Έλεγχος αιμορραγίας – Μετάγγιση</a:t>
            </a:r>
          </a:p>
          <a:p>
            <a:pPr lvl="2">
              <a:lnSpc>
                <a:spcPct val="150000"/>
              </a:lnSpc>
              <a:buClr>
                <a:srgbClr val="0070C0"/>
              </a:buClr>
            </a:pPr>
            <a:r>
              <a:rPr lang="el-GR" dirty="0" smtClean="0"/>
              <a:t>Ενυδάτωση αφυδατωμένου ασθενούς </a:t>
            </a:r>
          </a:p>
          <a:p>
            <a:pPr>
              <a:lnSpc>
                <a:spcPct val="150000"/>
              </a:lnSpc>
              <a:buClr>
                <a:srgbClr val="0070C0"/>
              </a:buClr>
              <a:buFont typeface="Wingdings" pitchFamily="2" charset="2"/>
              <a:buChar char="q"/>
            </a:pPr>
            <a:r>
              <a:rPr lang="el-GR" sz="2800" b="1" dirty="0" smtClean="0"/>
              <a:t>Άρση κωλύματος επί αποφρακτικής ουροπάθειας</a:t>
            </a:r>
          </a:p>
          <a:p>
            <a:endParaRPr lang="el-GR" dirty="0"/>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88640"/>
            <a:ext cx="8229600" cy="1143000"/>
          </a:xfrm>
        </p:spPr>
        <p:txBody>
          <a:bodyPr/>
          <a:lstStyle/>
          <a:p>
            <a:r>
              <a:rPr lang="el-GR" b="1" dirty="0" smtClean="0">
                <a:solidFill>
                  <a:srgbClr val="0070C0"/>
                </a:solidFill>
              </a:rPr>
              <a:t>ΘΕΡΑΠΕΙΑ</a:t>
            </a:r>
            <a:endParaRPr lang="el-GR" dirty="0"/>
          </a:p>
        </p:txBody>
      </p:sp>
      <p:sp>
        <p:nvSpPr>
          <p:cNvPr id="3" name="2 - Θέση περιεχομένου"/>
          <p:cNvSpPr>
            <a:spLocks noGrp="1"/>
          </p:cNvSpPr>
          <p:nvPr>
            <p:ph idx="1"/>
          </p:nvPr>
        </p:nvSpPr>
        <p:spPr>
          <a:xfrm>
            <a:off x="457200" y="1124744"/>
            <a:ext cx="8229600" cy="5001419"/>
          </a:xfrm>
        </p:spPr>
        <p:txBody>
          <a:bodyPr>
            <a:normAutofit fontScale="92500" lnSpcReduction="10000"/>
          </a:bodyPr>
          <a:lstStyle/>
          <a:p>
            <a:pPr>
              <a:lnSpc>
                <a:spcPct val="120000"/>
              </a:lnSpc>
              <a:buClr>
                <a:srgbClr val="0070C0"/>
              </a:buClr>
              <a:buFont typeface="Wingdings" pitchFamily="2" charset="2"/>
              <a:buChar char="q"/>
            </a:pPr>
            <a:r>
              <a:rPr lang="el-GR" sz="2400" b="1" dirty="0" smtClean="0"/>
              <a:t>ΜΕΤΑΒΟΛΙΚΗ ΟΞΕΩΣΗ</a:t>
            </a:r>
          </a:p>
          <a:p>
            <a:pPr lvl="1">
              <a:lnSpc>
                <a:spcPct val="120000"/>
              </a:lnSpc>
              <a:buClr>
                <a:srgbClr val="0070C0"/>
              </a:buClr>
              <a:buFont typeface="Wingdings" pitchFamily="2" charset="2"/>
              <a:buChar char="§"/>
            </a:pPr>
            <a:r>
              <a:rPr lang="el-GR" sz="2000" dirty="0" smtClean="0"/>
              <a:t>Χορήγηση διττανθρακικών</a:t>
            </a:r>
          </a:p>
          <a:p>
            <a:pPr lvl="1">
              <a:lnSpc>
                <a:spcPct val="120000"/>
              </a:lnSpc>
              <a:buClr>
                <a:srgbClr val="0070C0"/>
              </a:buClr>
              <a:buFont typeface="Wingdings" pitchFamily="2" charset="2"/>
              <a:buChar char="§"/>
            </a:pPr>
            <a:r>
              <a:rPr lang="el-GR" sz="2000" dirty="0" smtClean="0"/>
              <a:t>Υπολογισμός ελλείμματος</a:t>
            </a:r>
            <a:r>
              <a:rPr lang="en-US" sz="2000" dirty="0" smtClean="0"/>
              <a:t>: </a:t>
            </a:r>
            <a:r>
              <a:rPr lang="el-GR" sz="2000" dirty="0" smtClean="0"/>
              <a:t>ΣΒ </a:t>
            </a:r>
            <a:r>
              <a:rPr lang="en-US" sz="2000" dirty="0" smtClean="0"/>
              <a:t>x 0.6 x (25-HCO</a:t>
            </a:r>
            <a:r>
              <a:rPr lang="en-US" sz="2000" baseline="-25000" dirty="0" smtClean="0"/>
              <a:t>3</a:t>
            </a:r>
            <a:r>
              <a:rPr lang="en-US" sz="2000" baseline="30000" dirty="0" smtClean="0"/>
              <a:t>-</a:t>
            </a:r>
            <a:r>
              <a:rPr lang="en-US" sz="2000" dirty="0" smtClean="0"/>
              <a:t>)</a:t>
            </a:r>
            <a:endParaRPr lang="el-GR" sz="2000" dirty="0" smtClean="0">
              <a:effectLst>
                <a:outerShdw blurRad="38100" dist="38100" dir="2700000" algn="tl">
                  <a:srgbClr val="FFFFFF"/>
                </a:outerShdw>
              </a:effectLst>
            </a:endParaRPr>
          </a:p>
          <a:p>
            <a:pPr>
              <a:lnSpc>
                <a:spcPct val="120000"/>
              </a:lnSpc>
              <a:buClr>
                <a:srgbClr val="0070C0"/>
              </a:buClr>
              <a:buFont typeface="Wingdings" pitchFamily="2" charset="2"/>
              <a:buChar char="q"/>
            </a:pPr>
            <a:r>
              <a:rPr lang="el-GR" sz="2400" b="1" dirty="0" smtClean="0"/>
              <a:t>ΥΠΕΡΚΑΛΙΑΙΜΙΑ</a:t>
            </a:r>
          </a:p>
          <a:p>
            <a:pPr lvl="1">
              <a:lnSpc>
                <a:spcPct val="120000"/>
              </a:lnSpc>
              <a:buClr>
                <a:srgbClr val="0070C0"/>
              </a:buClr>
              <a:buFont typeface="Wingdings" pitchFamily="2" charset="2"/>
              <a:buChar char="§"/>
            </a:pPr>
            <a:r>
              <a:rPr lang="el-GR" sz="2000" dirty="0" smtClean="0"/>
              <a:t>Γλυκονικό ασβέστιο </a:t>
            </a:r>
            <a:r>
              <a:rPr lang="en-US" sz="2000" dirty="0" smtClean="0"/>
              <a:t>IV</a:t>
            </a:r>
          </a:p>
          <a:p>
            <a:pPr lvl="1">
              <a:lnSpc>
                <a:spcPct val="120000"/>
              </a:lnSpc>
              <a:buClr>
                <a:srgbClr val="0070C0"/>
              </a:buClr>
              <a:buFont typeface="Wingdings" pitchFamily="2" charset="2"/>
              <a:buChar char="§"/>
            </a:pPr>
            <a:r>
              <a:rPr lang="el-GR" sz="2000" dirty="0" smtClean="0"/>
              <a:t>Διττανθρακικό νάτριο</a:t>
            </a:r>
          </a:p>
          <a:p>
            <a:pPr lvl="1">
              <a:lnSpc>
                <a:spcPct val="120000"/>
              </a:lnSpc>
              <a:buClr>
                <a:srgbClr val="0070C0"/>
              </a:buClr>
              <a:buFont typeface="Wingdings" pitchFamily="2" charset="2"/>
              <a:buChar char="§"/>
            </a:pPr>
            <a:r>
              <a:rPr lang="el-GR" sz="2000" dirty="0" smtClean="0"/>
              <a:t>Διάλυμα γλυκόζης και ινσουλίνης</a:t>
            </a:r>
          </a:p>
          <a:p>
            <a:pPr lvl="1">
              <a:lnSpc>
                <a:spcPct val="120000"/>
              </a:lnSpc>
              <a:buClr>
                <a:srgbClr val="0070C0"/>
              </a:buClr>
              <a:buFont typeface="Wingdings" pitchFamily="2" charset="2"/>
              <a:buChar char="§"/>
            </a:pPr>
            <a:r>
              <a:rPr lang="el-GR" sz="2000" dirty="0" smtClean="0"/>
              <a:t>Ιοντοανταλλακτικές ρητίνες (</a:t>
            </a:r>
            <a:r>
              <a:rPr lang="en-US" sz="2000" dirty="0" err="1" smtClean="0"/>
              <a:t>Kayexalate</a:t>
            </a:r>
            <a:r>
              <a:rPr lang="en-US" sz="2000" dirty="0" smtClean="0"/>
              <a:t>)</a:t>
            </a:r>
            <a:endParaRPr lang="el-GR" sz="2000" dirty="0" smtClean="0">
              <a:effectLst>
                <a:outerShdw blurRad="38100" dist="38100" dir="2700000" algn="tl">
                  <a:srgbClr val="FFFFFF"/>
                </a:outerShdw>
              </a:effectLst>
            </a:endParaRPr>
          </a:p>
          <a:p>
            <a:pPr>
              <a:lnSpc>
                <a:spcPct val="120000"/>
              </a:lnSpc>
              <a:buClr>
                <a:srgbClr val="0070C0"/>
              </a:buClr>
              <a:buFont typeface="Wingdings" pitchFamily="2" charset="2"/>
              <a:buChar char="q"/>
            </a:pPr>
            <a:r>
              <a:rPr lang="el-GR" sz="2400" b="1" dirty="0" smtClean="0"/>
              <a:t>ΥΠΕΡΥΔΑΤΩΣΗ</a:t>
            </a:r>
          </a:p>
          <a:p>
            <a:pPr lvl="1">
              <a:lnSpc>
                <a:spcPct val="120000"/>
              </a:lnSpc>
              <a:buClr>
                <a:srgbClr val="0070C0"/>
              </a:buClr>
              <a:buFont typeface="Wingdings" pitchFamily="2" charset="2"/>
              <a:buChar char="§"/>
            </a:pPr>
            <a:r>
              <a:rPr lang="el-GR" sz="2100" dirty="0" err="1" smtClean="0"/>
              <a:t>Φουροσεμίδη</a:t>
            </a:r>
            <a:r>
              <a:rPr lang="el-GR" sz="2100" dirty="0" smtClean="0"/>
              <a:t> </a:t>
            </a:r>
            <a:r>
              <a:rPr lang="en-US" sz="2100" dirty="0" smtClean="0"/>
              <a:t>IV (</a:t>
            </a:r>
            <a:r>
              <a:rPr lang="el-GR" sz="2100" dirty="0" smtClean="0"/>
              <a:t>σε ώσεις ή συνεχής στάγδην έγχυση)</a:t>
            </a:r>
          </a:p>
          <a:p>
            <a:pPr lvl="1">
              <a:lnSpc>
                <a:spcPct val="120000"/>
              </a:lnSpc>
              <a:buClr>
                <a:srgbClr val="0070C0"/>
              </a:buClr>
              <a:buFont typeface="Wingdings" pitchFamily="2" charset="2"/>
              <a:buChar char="§"/>
            </a:pPr>
            <a:r>
              <a:rPr lang="el-GR" sz="2100" dirty="0" err="1" smtClean="0"/>
              <a:t>Ντοπαμίνη</a:t>
            </a:r>
            <a:r>
              <a:rPr lang="el-GR" sz="2100" dirty="0" smtClean="0"/>
              <a:t> σε δόση 2-3 μ</a:t>
            </a:r>
            <a:r>
              <a:rPr lang="en-US" sz="2100" dirty="0" smtClean="0"/>
              <a:t>g/kg BW/min</a:t>
            </a:r>
            <a:r>
              <a:rPr lang="el-GR" sz="2100" dirty="0" smtClean="0"/>
              <a:t>			</a:t>
            </a:r>
          </a:p>
          <a:p>
            <a:pPr lvl="1">
              <a:lnSpc>
                <a:spcPct val="120000"/>
              </a:lnSpc>
              <a:buClr>
                <a:srgbClr val="0070C0"/>
              </a:buClr>
              <a:buFont typeface="Wingdings" pitchFamily="2" charset="2"/>
              <a:buChar char="§"/>
            </a:pPr>
            <a:r>
              <a:rPr lang="el-GR" sz="2100" dirty="0" smtClean="0"/>
              <a:t>Χορήγηση Ο</a:t>
            </a:r>
            <a:r>
              <a:rPr lang="el-GR" sz="2100" baseline="-25000" dirty="0" smtClean="0"/>
              <a:t>2</a:t>
            </a:r>
            <a:endParaRPr lang="el-GR" sz="2100" dirty="0" smtClean="0"/>
          </a:p>
          <a:p>
            <a:endParaRPr lang="el-GR" dirty="0"/>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4800" dirty="0" smtClean="0">
                <a:solidFill>
                  <a:srgbClr val="0070C0"/>
                </a:solidFill>
              </a:rPr>
              <a:t>ΟΡΙΣΜΟΣ</a:t>
            </a:r>
            <a:endParaRPr lang="el-GR" sz="4800" dirty="0">
              <a:solidFill>
                <a:srgbClr val="0070C0"/>
              </a:solidFill>
            </a:endParaRPr>
          </a:p>
        </p:txBody>
      </p:sp>
      <p:sp>
        <p:nvSpPr>
          <p:cNvPr id="3" name="2 - Θέση περιεχομένου"/>
          <p:cNvSpPr>
            <a:spLocks noGrp="1"/>
          </p:cNvSpPr>
          <p:nvPr>
            <p:ph idx="1"/>
          </p:nvPr>
        </p:nvSpPr>
        <p:spPr/>
        <p:txBody>
          <a:bodyPr>
            <a:normAutofit/>
          </a:bodyPr>
          <a:lstStyle/>
          <a:p>
            <a:pPr>
              <a:lnSpc>
                <a:spcPct val="90000"/>
              </a:lnSpc>
            </a:pPr>
            <a:r>
              <a:rPr lang="el-GR" dirty="0" smtClean="0"/>
              <a:t>Αιφνίδια (ώρες – ημέρες) και παρατεταμένη έκπτωση της νεφρικής λειτουργίας που οδηγεί σε διαταραχή της εσωτερικής ομοιόστασης με επακόλουθο την: :</a:t>
            </a:r>
          </a:p>
          <a:p>
            <a:pPr lvl="1">
              <a:lnSpc>
                <a:spcPct val="90000"/>
              </a:lnSpc>
            </a:pPr>
            <a:r>
              <a:rPr lang="el-GR" dirty="0" smtClean="0"/>
              <a:t>Αύξηση κρεατινίνης &gt;0.5</a:t>
            </a:r>
            <a:r>
              <a:rPr lang="en-US" dirty="0" smtClean="0"/>
              <a:t> mg/dl</a:t>
            </a:r>
            <a:r>
              <a:rPr lang="el-GR" dirty="0" smtClean="0"/>
              <a:t> σε &lt; 72</a:t>
            </a:r>
            <a:r>
              <a:rPr lang="en-US" dirty="0" smtClean="0"/>
              <a:t>h</a:t>
            </a:r>
          </a:p>
          <a:p>
            <a:pPr lvl="1">
              <a:lnSpc>
                <a:spcPct val="90000"/>
              </a:lnSpc>
            </a:pPr>
            <a:r>
              <a:rPr lang="el-GR" dirty="0" smtClean="0"/>
              <a:t>«</a:t>
            </a:r>
            <a:r>
              <a:rPr lang="el-GR" dirty="0" err="1" smtClean="0"/>
              <a:t>Αζωθαιμία</a:t>
            </a:r>
            <a:r>
              <a:rPr lang="el-GR" dirty="0" smtClean="0"/>
              <a:t>»</a:t>
            </a:r>
          </a:p>
          <a:p>
            <a:pPr lvl="1">
              <a:lnSpc>
                <a:spcPct val="90000"/>
              </a:lnSpc>
            </a:pPr>
            <a:r>
              <a:rPr lang="el-GR" dirty="0" smtClean="0"/>
              <a:t>Μειωμένη αποβολή ούρων</a:t>
            </a:r>
          </a:p>
          <a:p>
            <a:pPr lvl="2">
              <a:lnSpc>
                <a:spcPct val="90000"/>
              </a:lnSpc>
            </a:pPr>
            <a:r>
              <a:rPr lang="el-GR" dirty="0" err="1" smtClean="0"/>
              <a:t>Ολιγουρία</a:t>
            </a:r>
            <a:r>
              <a:rPr lang="el-GR" dirty="0" smtClean="0"/>
              <a:t>: &lt;</a:t>
            </a:r>
            <a:r>
              <a:rPr lang="en-US" dirty="0" smtClean="0"/>
              <a:t> </a:t>
            </a:r>
            <a:r>
              <a:rPr lang="el-GR" dirty="0" smtClean="0"/>
              <a:t>400</a:t>
            </a:r>
            <a:r>
              <a:rPr lang="en-US" dirty="0" smtClean="0"/>
              <a:t>ml/24h</a:t>
            </a:r>
          </a:p>
          <a:p>
            <a:pPr lvl="2">
              <a:lnSpc>
                <a:spcPct val="90000"/>
              </a:lnSpc>
            </a:pPr>
            <a:r>
              <a:rPr lang="el-GR" dirty="0" err="1" smtClean="0"/>
              <a:t>Ανουρία</a:t>
            </a:r>
            <a:r>
              <a:rPr lang="el-GR" dirty="0" smtClean="0"/>
              <a:t>: &lt; 100</a:t>
            </a:r>
            <a:r>
              <a:rPr lang="en-US" dirty="0" smtClean="0"/>
              <a:t>ml/24h</a:t>
            </a:r>
            <a:endParaRPr lang="el-GR" dirty="0" smtClean="0"/>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solidFill>
                  <a:srgbClr val="0070C0"/>
                </a:solidFill>
              </a:rPr>
              <a:t>ΘΕΡΑΠΕΙΑ</a:t>
            </a:r>
            <a:endParaRPr lang="el-GR" dirty="0"/>
          </a:p>
        </p:txBody>
      </p:sp>
      <p:sp>
        <p:nvSpPr>
          <p:cNvPr id="3" name="2 - Θέση περιεχομένου"/>
          <p:cNvSpPr>
            <a:spLocks noGrp="1"/>
          </p:cNvSpPr>
          <p:nvPr>
            <p:ph idx="1"/>
          </p:nvPr>
        </p:nvSpPr>
        <p:spPr>
          <a:xfrm>
            <a:off x="457200" y="1268760"/>
            <a:ext cx="8229600" cy="4857403"/>
          </a:xfrm>
        </p:spPr>
        <p:txBody>
          <a:bodyPr>
            <a:normAutofit/>
          </a:bodyPr>
          <a:lstStyle/>
          <a:p>
            <a:pPr>
              <a:lnSpc>
                <a:spcPct val="120000"/>
              </a:lnSpc>
              <a:buClr>
                <a:schemeClr val="accent1"/>
              </a:buClr>
              <a:buFont typeface="Wingdings" pitchFamily="2" charset="2"/>
              <a:buChar char="q"/>
            </a:pPr>
            <a:r>
              <a:rPr lang="el-GR" sz="2400" b="1" dirty="0" smtClean="0"/>
              <a:t>ΑΦΥΔΑΤΩΣΗ</a:t>
            </a:r>
          </a:p>
          <a:p>
            <a:pPr lvl="1">
              <a:lnSpc>
                <a:spcPct val="120000"/>
              </a:lnSpc>
              <a:buClr>
                <a:schemeClr val="accent1"/>
              </a:buClr>
              <a:buFont typeface="Wingdings" pitchFamily="2" charset="2"/>
              <a:buChar char="§"/>
            </a:pPr>
            <a:r>
              <a:rPr lang="el-GR" sz="2000" dirty="0" smtClean="0"/>
              <a:t>Χορήγηση </a:t>
            </a:r>
            <a:r>
              <a:rPr lang="en-US" sz="2000" dirty="0" smtClean="0"/>
              <a:t>NaCl 0.9%</a:t>
            </a:r>
            <a:endParaRPr lang="el-GR" sz="2000" b="1" baseline="-25000" dirty="0" smtClean="0"/>
          </a:p>
          <a:p>
            <a:pPr>
              <a:lnSpc>
                <a:spcPct val="120000"/>
              </a:lnSpc>
              <a:buClr>
                <a:schemeClr val="accent1"/>
              </a:buClr>
              <a:buFont typeface="Wingdings" pitchFamily="2" charset="2"/>
              <a:buChar char="q"/>
            </a:pPr>
            <a:r>
              <a:rPr lang="el-GR" sz="2400" b="1" dirty="0" smtClean="0">
                <a:effectLst>
                  <a:outerShdw blurRad="38100" dist="38100" dir="2700000" algn="tl">
                    <a:srgbClr val="FFFFFF"/>
                  </a:outerShdw>
                </a:effectLst>
              </a:rPr>
              <a:t>ΑΓΓΕΙΙΤΙΔΑ</a:t>
            </a:r>
          </a:p>
          <a:p>
            <a:pPr lvl="1">
              <a:lnSpc>
                <a:spcPct val="120000"/>
              </a:lnSpc>
              <a:buClr>
                <a:schemeClr val="accent1"/>
              </a:buClr>
              <a:buFont typeface="Wingdings" pitchFamily="2" charset="2"/>
              <a:buChar char="§"/>
            </a:pPr>
            <a:r>
              <a:rPr lang="el-GR" sz="2000" dirty="0" smtClean="0"/>
              <a:t>Κορτικοειδή </a:t>
            </a:r>
            <a:endParaRPr lang="en-US" sz="2000" dirty="0" smtClean="0"/>
          </a:p>
          <a:p>
            <a:pPr lvl="1">
              <a:lnSpc>
                <a:spcPct val="120000"/>
              </a:lnSpc>
              <a:buClr>
                <a:schemeClr val="accent1"/>
              </a:buClr>
              <a:buFont typeface="Wingdings" pitchFamily="2" charset="2"/>
              <a:buChar char="§"/>
            </a:pPr>
            <a:r>
              <a:rPr lang="el-GR" sz="2000" dirty="0" smtClean="0"/>
              <a:t>Κυκλοφωσφαμίδη</a:t>
            </a:r>
          </a:p>
          <a:p>
            <a:pPr>
              <a:lnSpc>
                <a:spcPct val="120000"/>
              </a:lnSpc>
              <a:buClr>
                <a:schemeClr val="accent1"/>
              </a:buClr>
              <a:buFont typeface="Wingdings" pitchFamily="2" charset="2"/>
              <a:buChar char="q"/>
            </a:pPr>
            <a:r>
              <a:rPr lang="el-GR" sz="2400" b="1" dirty="0" smtClean="0">
                <a:effectLst>
                  <a:outerShdw blurRad="38100" dist="38100" dir="2700000" algn="tl">
                    <a:srgbClr val="FFFFFF"/>
                  </a:outerShdw>
                </a:effectLst>
              </a:rPr>
              <a:t>ΠΝΕΥΜΟΝΟΝΕΦΡΙΚΟ ΣΥΝΔΡΟΜΟ</a:t>
            </a:r>
          </a:p>
          <a:p>
            <a:pPr lvl="1">
              <a:lnSpc>
                <a:spcPct val="120000"/>
              </a:lnSpc>
              <a:buClr>
                <a:schemeClr val="accent1"/>
              </a:buClr>
              <a:buFont typeface="Wingdings" pitchFamily="2" charset="2"/>
              <a:buChar char="§"/>
            </a:pPr>
            <a:r>
              <a:rPr lang="el-GR" sz="2000" dirty="0" smtClean="0"/>
              <a:t>Πλασμαφαίρεση</a:t>
            </a:r>
          </a:p>
          <a:p>
            <a:pPr lvl="1">
              <a:lnSpc>
                <a:spcPct val="120000"/>
              </a:lnSpc>
              <a:buClr>
                <a:schemeClr val="accent1"/>
              </a:buClr>
              <a:buFont typeface="Wingdings" pitchFamily="2" charset="2"/>
              <a:buChar char="§"/>
            </a:pPr>
            <a:r>
              <a:rPr lang="el-GR" sz="2000" dirty="0" smtClean="0"/>
              <a:t>Κορτικοειδή</a:t>
            </a:r>
          </a:p>
          <a:p>
            <a:pPr lvl="1">
              <a:lnSpc>
                <a:spcPct val="120000"/>
              </a:lnSpc>
              <a:buClr>
                <a:schemeClr val="accent1"/>
              </a:buClr>
              <a:buFont typeface="Wingdings" pitchFamily="2" charset="2"/>
              <a:buChar char="§"/>
            </a:pPr>
            <a:r>
              <a:rPr lang="el-GR" sz="2000" dirty="0" smtClean="0"/>
              <a:t>Κυκλοφωσφαμίδη</a:t>
            </a:r>
          </a:p>
          <a:p>
            <a:pPr lvl="3">
              <a:lnSpc>
                <a:spcPct val="120000"/>
              </a:lnSpc>
              <a:buClr>
                <a:schemeClr val="accent1"/>
              </a:buClr>
              <a:buFontTx/>
              <a:buNone/>
            </a:pPr>
            <a:endParaRPr lang="el-GR" sz="2400" b="1" baseline="-25000" dirty="0" smtClean="0"/>
          </a:p>
          <a:p>
            <a:pPr>
              <a:buClr>
                <a:schemeClr val="accent1"/>
              </a:buClr>
            </a:pPr>
            <a:endParaRPr lang="el-GR" sz="2400" b="1" dirty="0"/>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solidFill>
                  <a:srgbClr val="0070C0"/>
                </a:solidFill>
              </a:rPr>
              <a:t>ΘΕΡΑΠΕΙΑ</a:t>
            </a:r>
            <a:endParaRPr lang="el-GR" dirty="0"/>
          </a:p>
        </p:txBody>
      </p:sp>
      <p:sp>
        <p:nvSpPr>
          <p:cNvPr id="3" name="2 - Θέση περιεχομένου"/>
          <p:cNvSpPr>
            <a:spLocks noGrp="1"/>
          </p:cNvSpPr>
          <p:nvPr>
            <p:ph idx="1"/>
          </p:nvPr>
        </p:nvSpPr>
        <p:spPr/>
        <p:txBody>
          <a:bodyPr>
            <a:normAutofit/>
          </a:bodyPr>
          <a:lstStyle/>
          <a:p>
            <a:pPr>
              <a:lnSpc>
                <a:spcPct val="150000"/>
              </a:lnSpc>
              <a:buClr>
                <a:srgbClr val="0070C0"/>
              </a:buClr>
              <a:buFont typeface="Wingdings" pitchFamily="2" charset="2"/>
              <a:buChar char="q"/>
            </a:pPr>
            <a:r>
              <a:rPr lang="el-GR" sz="2800" dirty="0" smtClean="0"/>
              <a:t>Τοποθέτηση καθετήρα κύστης (</a:t>
            </a:r>
            <a:r>
              <a:rPr lang="en-US" sz="2800" dirty="0" err="1" smtClean="0"/>
              <a:t>folley</a:t>
            </a:r>
            <a:r>
              <a:rPr lang="en-US" sz="2800" dirty="0" smtClean="0"/>
              <a:t>)</a:t>
            </a:r>
            <a:r>
              <a:rPr lang="el-GR" sz="2800" dirty="0" smtClean="0"/>
              <a:t> ή </a:t>
            </a:r>
            <a:r>
              <a:rPr lang="el-GR" sz="2800" dirty="0" err="1" smtClean="0"/>
              <a:t>υπερηβικού</a:t>
            </a:r>
            <a:r>
              <a:rPr lang="el-GR" sz="2800" dirty="0" smtClean="0"/>
              <a:t> καθετήρα σε αποφρακτική ουροπάθεια</a:t>
            </a:r>
          </a:p>
          <a:p>
            <a:pPr>
              <a:lnSpc>
                <a:spcPct val="150000"/>
              </a:lnSpc>
              <a:buClr>
                <a:srgbClr val="0070C0"/>
              </a:buClr>
              <a:buFont typeface="Wingdings" pitchFamily="2" charset="2"/>
              <a:buChar char="q"/>
            </a:pPr>
            <a:endParaRPr lang="el-GR" sz="2800" dirty="0" smtClean="0"/>
          </a:p>
          <a:p>
            <a:pPr>
              <a:lnSpc>
                <a:spcPct val="150000"/>
              </a:lnSpc>
              <a:buClr>
                <a:srgbClr val="0070C0"/>
              </a:buClr>
              <a:buFont typeface="Wingdings" pitchFamily="2" charset="2"/>
              <a:buChar char="q"/>
            </a:pPr>
            <a:r>
              <a:rPr lang="el-GR" sz="2800" dirty="0" smtClean="0"/>
              <a:t>Επείγουσα νεφροστομία αν η απόφραξη είναι στο ύψος των ουρητήρων</a:t>
            </a:r>
          </a:p>
          <a:p>
            <a:endParaRPr lang="el-GR" dirty="0"/>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solidFill>
                  <a:srgbClr val="0070C0"/>
                </a:solidFill>
              </a:rPr>
              <a:t>Ενδείξεις εφαρμογής εξωνεφρικής κάθαρσης</a:t>
            </a:r>
            <a:endParaRPr lang="el-GR" dirty="0">
              <a:solidFill>
                <a:srgbClr val="0070C0"/>
              </a:solidFill>
            </a:endParaRPr>
          </a:p>
        </p:txBody>
      </p:sp>
      <p:sp>
        <p:nvSpPr>
          <p:cNvPr id="3" name="2 - Θέση περιεχομένου"/>
          <p:cNvSpPr>
            <a:spLocks noGrp="1"/>
          </p:cNvSpPr>
          <p:nvPr>
            <p:ph idx="1"/>
          </p:nvPr>
        </p:nvSpPr>
        <p:spPr/>
        <p:txBody>
          <a:bodyPr>
            <a:normAutofit fontScale="77500" lnSpcReduction="20000"/>
          </a:bodyPr>
          <a:lstStyle/>
          <a:p>
            <a:pPr>
              <a:lnSpc>
                <a:spcPct val="150000"/>
              </a:lnSpc>
              <a:buClr>
                <a:schemeClr val="accent1"/>
              </a:buClr>
              <a:buFont typeface="Wingdings" pitchFamily="2" charset="2"/>
              <a:buChar char="q"/>
            </a:pPr>
            <a:r>
              <a:rPr lang="el-GR" dirty="0" smtClean="0"/>
              <a:t>Ουραιμία </a:t>
            </a:r>
          </a:p>
          <a:p>
            <a:pPr lvl="1">
              <a:lnSpc>
                <a:spcPct val="150000"/>
              </a:lnSpc>
              <a:buClr>
                <a:schemeClr val="accent1"/>
              </a:buClr>
              <a:buFont typeface="Wingdings" pitchFamily="2" charset="2"/>
              <a:buChar char="§"/>
            </a:pPr>
            <a:r>
              <a:rPr lang="el-GR" dirty="0" smtClean="0"/>
              <a:t>(ουρία </a:t>
            </a:r>
            <a:r>
              <a:rPr lang="en-US" dirty="0" smtClean="0"/>
              <a:t>&gt; </a:t>
            </a:r>
            <a:r>
              <a:rPr lang="el-GR" dirty="0" smtClean="0"/>
              <a:t>20</a:t>
            </a:r>
            <a:r>
              <a:rPr lang="en-US" dirty="0" smtClean="0"/>
              <a:t>0 mg/dl</a:t>
            </a:r>
            <a:r>
              <a:rPr lang="el-GR" dirty="0" smtClean="0"/>
              <a:t>, εμετοί, ναυτία, αιμορραγική διάθεση, </a:t>
            </a:r>
            <a:r>
              <a:rPr lang="el-GR" dirty="0" err="1" smtClean="0"/>
              <a:t>νευρομυϊκή</a:t>
            </a:r>
            <a:r>
              <a:rPr lang="el-GR" dirty="0" smtClean="0"/>
              <a:t> ευερεθιστότητα, σπασμοί, κώμα)</a:t>
            </a:r>
            <a:endParaRPr lang="en-US" dirty="0" smtClean="0"/>
          </a:p>
          <a:p>
            <a:pPr>
              <a:lnSpc>
                <a:spcPct val="150000"/>
              </a:lnSpc>
              <a:buClr>
                <a:schemeClr val="accent1"/>
              </a:buClr>
              <a:buFont typeface="Wingdings" pitchFamily="2" charset="2"/>
              <a:buChar char="q"/>
            </a:pPr>
            <a:r>
              <a:rPr lang="el-GR" dirty="0" smtClean="0"/>
              <a:t>Υπερκαλιαιμία (κάλιο </a:t>
            </a:r>
            <a:r>
              <a:rPr lang="en-US" dirty="0" smtClean="0"/>
              <a:t>&gt; 7 </a:t>
            </a:r>
            <a:r>
              <a:rPr lang="en-US" dirty="0" err="1" smtClean="0"/>
              <a:t>mEq</a:t>
            </a:r>
            <a:r>
              <a:rPr lang="en-US" dirty="0" smtClean="0"/>
              <a:t>/L</a:t>
            </a:r>
            <a:r>
              <a:rPr lang="el-GR" dirty="0" smtClean="0"/>
              <a:t>)</a:t>
            </a:r>
          </a:p>
          <a:p>
            <a:pPr>
              <a:lnSpc>
                <a:spcPct val="150000"/>
              </a:lnSpc>
              <a:buClr>
                <a:schemeClr val="accent1"/>
              </a:buClr>
              <a:buFont typeface="Wingdings" pitchFamily="2" charset="2"/>
              <a:buChar char="q"/>
            </a:pPr>
            <a:r>
              <a:rPr lang="el-GR" dirty="0" smtClean="0"/>
              <a:t>Μεταβολική οξέωση</a:t>
            </a:r>
            <a:endParaRPr lang="en-US" dirty="0" smtClean="0"/>
          </a:p>
          <a:p>
            <a:pPr>
              <a:lnSpc>
                <a:spcPct val="150000"/>
              </a:lnSpc>
              <a:buClr>
                <a:schemeClr val="accent1"/>
              </a:buClr>
              <a:buFont typeface="Wingdings" pitchFamily="2" charset="2"/>
              <a:buChar char="q"/>
            </a:pPr>
            <a:r>
              <a:rPr lang="el-GR" dirty="0" smtClean="0"/>
              <a:t>Πνευμονικό οίδημα</a:t>
            </a:r>
          </a:p>
          <a:p>
            <a:pPr>
              <a:lnSpc>
                <a:spcPct val="150000"/>
              </a:lnSpc>
              <a:buClr>
                <a:schemeClr val="accent1"/>
              </a:buClr>
              <a:buFont typeface="Wingdings" pitchFamily="2" charset="2"/>
              <a:buChar char="q"/>
            </a:pPr>
            <a:r>
              <a:rPr lang="el-GR" dirty="0" smtClean="0"/>
              <a:t>Υπονατριαιμία και ολιγουρία</a:t>
            </a:r>
          </a:p>
          <a:p>
            <a:pPr>
              <a:lnSpc>
                <a:spcPct val="150000"/>
              </a:lnSpc>
              <a:buClr>
                <a:schemeClr val="accent1"/>
              </a:buClr>
              <a:buFont typeface="Wingdings" pitchFamily="2" charset="2"/>
              <a:buChar char="q"/>
            </a:pPr>
            <a:r>
              <a:rPr lang="el-GR" dirty="0" smtClean="0"/>
              <a:t>Υπερκαταβολικές καταστάσεις</a:t>
            </a:r>
            <a:endParaRPr lang="el-GR" dirty="0"/>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normAutofit fontScale="90000"/>
          </a:bodyPr>
          <a:lstStyle/>
          <a:p>
            <a:r>
              <a:rPr lang="el-GR" sz="6000" b="1" dirty="0" smtClean="0">
                <a:solidFill>
                  <a:srgbClr val="0070C0"/>
                </a:solidFill>
              </a:rPr>
              <a:t>ΚΛΙΝΙΚΕΣ ΠΕΡΙΠΤΩΣΕΙΣ</a:t>
            </a:r>
            <a:r>
              <a:rPr lang="en-US" sz="6000" b="1" dirty="0" smtClean="0">
                <a:solidFill>
                  <a:srgbClr val="0070C0"/>
                </a:solidFill>
              </a:rPr>
              <a:t/>
            </a:r>
            <a:br>
              <a:rPr lang="en-US" sz="6000" b="1" dirty="0" smtClean="0">
                <a:solidFill>
                  <a:srgbClr val="0070C0"/>
                </a:solidFill>
              </a:rPr>
            </a:br>
            <a:r>
              <a:rPr lang="el-GR" sz="6000" b="1" dirty="0" smtClean="0">
                <a:solidFill>
                  <a:srgbClr val="0070C0"/>
                </a:solidFill>
              </a:rPr>
              <a:t>ΟΞΕΙΑΣ ΝΕΦΡΙΚΗΣ ΑΝΕΠΑΡΚΕΙΑΣ</a:t>
            </a:r>
            <a:endParaRPr lang="el-GR" sz="6000" b="1" dirty="0">
              <a:solidFill>
                <a:srgbClr val="0070C0"/>
              </a:solidFill>
            </a:endParaRPr>
          </a:p>
        </p:txBody>
      </p:sp>
      <p:pic>
        <p:nvPicPr>
          <p:cNvPr id="3"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normAutofit/>
          </a:bodyPr>
          <a:lstStyle/>
          <a:p>
            <a:r>
              <a:rPr lang="el-GR" sz="4000" b="1" dirty="0">
                <a:solidFill>
                  <a:srgbClr val="0070C0"/>
                </a:solidFill>
              </a:rPr>
              <a:t>ΠΕΡΙΣΤΑΤΙΚΟ 1</a:t>
            </a:r>
          </a:p>
        </p:txBody>
      </p:sp>
      <p:sp>
        <p:nvSpPr>
          <p:cNvPr id="3075" name="Rectangle 3"/>
          <p:cNvSpPr>
            <a:spLocks noGrp="1" noChangeArrowheads="1"/>
          </p:cNvSpPr>
          <p:nvPr>
            <p:ph type="body" idx="1"/>
          </p:nvPr>
        </p:nvSpPr>
        <p:spPr/>
        <p:txBody>
          <a:bodyPr/>
          <a:lstStyle/>
          <a:p>
            <a:pPr>
              <a:buClr>
                <a:srgbClr val="0070C0"/>
              </a:buClr>
              <a:buFont typeface="Wingdings" pitchFamily="2" charset="2"/>
              <a:buChar char="q"/>
            </a:pPr>
            <a:r>
              <a:rPr lang="el-GR" sz="2400" dirty="0"/>
              <a:t>Ασθενής Τ.Ζ., γυναίκα, 70 ετών</a:t>
            </a:r>
          </a:p>
          <a:p>
            <a:pPr>
              <a:buClr>
                <a:srgbClr val="0070C0"/>
              </a:buClr>
              <a:buFont typeface="Wingdings" pitchFamily="2" charset="2"/>
              <a:buChar char="q"/>
            </a:pPr>
            <a:r>
              <a:rPr lang="el-GR" sz="2400" dirty="0">
                <a:solidFill>
                  <a:srgbClr val="0070C0"/>
                </a:solidFill>
              </a:rPr>
              <a:t>ΑΙΤΙΑ ΕΙΣΑΓΩΓΗΣ: </a:t>
            </a:r>
            <a:r>
              <a:rPr lang="el-GR" sz="2400" dirty="0"/>
              <a:t>Υπερυδάτωση, ολιγουρία, έκπτωση νεφρικής λειτουργίας 	</a:t>
            </a:r>
          </a:p>
          <a:p>
            <a:pPr>
              <a:buClr>
                <a:srgbClr val="0070C0"/>
              </a:buClr>
              <a:buFont typeface="Wingdings" pitchFamily="2" charset="2"/>
              <a:buChar char="q"/>
            </a:pPr>
            <a:r>
              <a:rPr lang="el-GR" sz="2400" dirty="0">
                <a:solidFill>
                  <a:srgbClr val="0070C0"/>
                </a:solidFill>
              </a:rPr>
              <a:t>ΠΑΡΟΥΣΑ ΝΟΣΟΣ: </a:t>
            </a:r>
            <a:r>
              <a:rPr lang="el-GR" sz="2400" dirty="0"/>
              <a:t>Η ασθενής </a:t>
            </a:r>
            <a:r>
              <a:rPr lang="el-GR" sz="2400" dirty="0" err="1"/>
              <a:t>διεκομίσθη</a:t>
            </a:r>
            <a:r>
              <a:rPr lang="el-GR" sz="2400" dirty="0"/>
              <a:t> από το Νοσοκομείο</a:t>
            </a:r>
            <a:r>
              <a:rPr lang="en-US" sz="2400" dirty="0"/>
              <a:t> </a:t>
            </a:r>
            <a:r>
              <a:rPr lang="el-GR" sz="2400" dirty="0"/>
              <a:t>Καλαβρύτων όπου νοσηλεύθηκε για 25 ημέρες προ της εισαγωγής λόγω υπερυδάτωσης και</a:t>
            </a:r>
            <a:r>
              <a:rPr lang="en-US" sz="2400" dirty="0"/>
              <a:t> </a:t>
            </a:r>
            <a:r>
              <a:rPr lang="el-GR" sz="2400" dirty="0" err="1"/>
              <a:t>ολιγουρίας</a:t>
            </a:r>
            <a:r>
              <a:rPr lang="el-GR" sz="2400" dirty="0"/>
              <a:t>.</a:t>
            </a:r>
          </a:p>
          <a:p>
            <a:pPr>
              <a:buClr>
                <a:srgbClr val="0070C0"/>
              </a:buClr>
              <a:buFont typeface="Wingdings" pitchFamily="2" charset="2"/>
              <a:buChar char="q"/>
            </a:pPr>
            <a:endParaRPr lang="el-GR" sz="2400" dirty="0"/>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r>
              <a:rPr lang="el-GR" sz="4000" b="1" dirty="0">
                <a:solidFill>
                  <a:srgbClr val="0070C0"/>
                </a:solidFill>
              </a:rPr>
              <a:t>ΑΤΟΜΙΚΟ ΑΝΑΜΝΗΣΤΙΚΟ</a:t>
            </a:r>
          </a:p>
        </p:txBody>
      </p:sp>
      <p:sp>
        <p:nvSpPr>
          <p:cNvPr id="4099" name="Rectangle 3"/>
          <p:cNvSpPr>
            <a:spLocks noGrp="1" noChangeArrowheads="1"/>
          </p:cNvSpPr>
          <p:nvPr>
            <p:ph type="body" idx="1"/>
          </p:nvPr>
        </p:nvSpPr>
        <p:spPr>
          <a:xfrm>
            <a:off x="755576" y="1556792"/>
            <a:ext cx="6915150" cy="3406775"/>
          </a:xfrm>
        </p:spPr>
        <p:txBody>
          <a:bodyPr/>
          <a:lstStyle/>
          <a:p>
            <a:pPr>
              <a:lnSpc>
                <a:spcPct val="90000"/>
              </a:lnSpc>
              <a:buClr>
                <a:srgbClr val="0070C0"/>
              </a:buClr>
              <a:buFont typeface="Wingdings" pitchFamily="2" charset="2"/>
              <a:buChar char="q"/>
            </a:pPr>
            <a:r>
              <a:rPr lang="el-GR" sz="2400" dirty="0" smtClean="0">
                <a:cs typeface="Times New Roman" pitchFamily="18" charset="0"/>
              </a:rPr>
              <a:t>Σακχαρώδης </a:t>
            </a:r>
            <a:r>
              <a:rPr lang="el-GR" sz="2400" dirty="0">
                <a:cs typeface="Times New Roman" pitchFamily="18" charset="0"/>
              </a:rPr>
              <a:t>Διαβήτης τύπου ΙΙ από </a:t>
            </a:r>
            <a:r>
              <a:rPr lang="en-US" sz="2400" dirty="0">
                <a:cs typeface="Times New Roman" pitchFamily="18" charset="0"/>
              </a:rPr>
              <a:t>2</a:t>
            </a:r>
            <a:r>
              <a:rPr lang="el-GR" sz="2400" dirty="0">
                <a:cs typeface="Times New Roman" pitchFamily="18" charset="0"/>
              </a:rPr>
              <a:t>5ετίας</a:t>
            </a:r>
            <a:endParaRPr lang="el-GR" sz="2400" dirty="0"/>
          </a:p>
          <a:p>
            <a:pPr>
              <a:lnSpc>
                <a:spcPct val="90000"/>
              </a:lnSpc>
              <a:buClr>
                <a:srgbClr val="0070C0"/>
              </a:buClr>
              <a:buFont typeface="Wingdings" pitchFamily="2" charset="2"/>
              <a:buChar char="q"/>
            </a:pPr>
            <a:r>
              <a:rPr lang="el-GR" sz="2400" dirty="0">
                <a:cs typeface="Times New Roman" pitchFamily="18" charset="0"/>
              </a:rPr>
              <a:t>Αρτηριακή Υπέρταση </a:t>
            </a:r>
          </a:p>
          <a:p>
            <a:pPr>
              <a:lnSpc>
                <a:spcPct val="90000"/>
              </a:lnSpc>
              <a:buClr>
                <a:srgbClr val="0070C0"/>
              </a:buClr>
              <a:buFont typeface="Wingdings" pitchFamily="2" charset="2"/>
              <a:buChar char="q"/>
            </a:pPr>
            <a:r>
              <a:rPr lang="el-GR" sz="2400" dirty="0">
                <a:cs typeface="Times New Roman" pitchFamily="18" charset="0"/>
              </a:rPr>
              <a:t>Δεξιά Καρδιακή Ανεπάρκεια </a:t>
            </a:r>
          </a:p>
          <a:p>
            <a:pPr>
              <a:lnSpc>
                <a:spcPct val="90000"/>
              </a:lnSpc>
              <a:buClr>
                <a:srgbClr val="0070C0"/>
              </a:buClr>
              <a:buFont typeface="Wingdings" pitchFamily="2" charset="2"/>
              <a:buChar char="q"/>
            </a:pPr>
            <a:r>
              <a:rPr lang="el-GR" sz="2400" dirty="0">
                <a:cs typeface="Times New Roman" pitchFamily="18" charset="0"/>
              </a:rPr>
              <a:t>Χρόνια Κολπική Μαρμαρυγή </a:t>
            </a:r>
          </a:p>
          <a:p>
            <a:pPr>
              <a:lnSpc>
                <a:spcPct val="90000"/>
              </a:lnSpc>
              <a:buClr>
                <a:srgbClr val="0070C0"/>
              </a:buClr>
              <a:buFont typeface="Wingdings" pitchFamily="2" charset="2"/>
              <a:buChar char="q"/>
            </a:pPr>
            <a:r>
              <a:rPr lang="el-GR" sz="2400" dirty="0">
                <a:cs typeface="Times New Roman" pitchFamily="18" charset="0"/>
              </a:rPr>
              <a:t>Νοσογόνος Παχυσαρκία</a:t>
            </a:r>
            <a:r>
              <a:rPr lang="en-US" sz="2400" dirty="0">
                <a:cs typeface="Times New Roman" pitchFamily="18" charset="0"/>
              </a:rPr>
              <a:t> </a:t>
            </a:r>
            <a:endParaRPr lang="el-GR" sz="2400" dirty="0">
              <a:cs typeface="Times New Roman" pitchFamily="18" charset="0"/>
            </a:endParaRPr>
          </a:p>
          <a:p>
            <a:pPr>
              <a:lnSpc>
                <a:spcPct val="90000"/>
              </a:lnSpc>
              <a:buClr>
                <a:srgbClr val="0070C0"/>
              </a:buClr>
              <a:buFont typeface="Wingdings" pitchFamily="2" charset="2"/>
              <a:buChar char="q"/>
            </a:pPr>
            <a:r>
              <a:rPr lang="el-GR" sz="2400" dirty="0">
                <a:cs typeface="Times New Roman" pitchFamily="18" charset="0"/>
              </a:rPr>
              <a:t>Κολπική Μαρμαρυγή</a:t>
            </a:r>
          </a:p>
          <a:p>
            <a:pPr>
              <a:lnSpc>
                <a:spcPct val="90000"/>
              </a:lnSpc>
              <a:buClr>
                <a:srgbClr val="0070C0"/>
              </a:buClr>
              <a:buFont typeface="Wingdings" pitchFamily="2" charset="2"/>
              <a:buChar char="q"/>
            </a:pPr>
            <a:r>
              <a:rPr lang="el-GR" sz="2400" dirty="0">
                <a:cs typeface="Times New Roman" pitchFamily="18" charset="0"/>
              </a:rPr>
              <a:t>Υπερλιπιδαιμία</a:t>
            </a:r>
          </a:p>
          <a:p>
            <a:pPr>
              <a:lnSpc>
                <a:spcPct val="90000"/>
              </a:lnSpc>
              <a:buFont typeface="Wingdings" pitchFamily="2" charset="2"/>
              <a:buNone/>
            </a:pPr>
            <a:endParaRPr lang="el-GR" sz="2400" dirty="0"/>
          </a:p>
          <a:p>
            <a:pPr>
              <a:lnSpc>
                <a:spcPct val="90000"/>
              </a:lnSpc>
            </a:pPr>
            <a:endParaRPr lang="el-GR" sz="2400" dirty="0">
              <a:cs typeface="Times New Roman" pitchFamily="18" charset="0"/>
            </a:endParaRPr>
          </a:p>
          <a:p>
            <a:pPr>
              <a:lnSpc>
                <a:spcPct val="90000"/>
              </a:lnSpc>
            </a:pPr>
            <a:endParaRPr lang="el-GR" sz="2400" dirty="0"/>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a:bodyPr>
          <a:lstStyle/>
          <a:p>
            <a:r>
              <a:rPr lang="el-GR" sz="3600" b="1" dirty="0">
                <a:solidFill>
                  <a:srgbClr val="0070C0"/>
                </a:solidFill>
              </a:rPr>
              <a:t>ΚΛΙΝΙΚΗ </a:t>
            </a:r>
            <a:r>
              <a:rPr lang="el-GR" sz="3600" b="1" dirty="0" smtClean="0">
                <a:solidFill>
                  <a:srgbClr val="0070C0"/>
                </a:solidFill>
              </a:rPr>
              <a:t>ΕΞΕΤΑΣΗ</a:t>
            </a:r>
            <a:endParaRPr lang="el-GR" sz="3600" b="1" dirty="0">
              <a:solidFill>
                <a:srgbClr val="0070C0"/>
              </a:solidFill>
            </a:endParaRPr>
          </a:p>
        </p:txBody>
      </p:sp>
      <p:sp>
        <p:nvSpPr>
          <p:cNvPr id="5123" name="Rectangle 3"/>
          <p:cNvSpPr>
            <a:spLocks noGrp="1" noChangeArrowheads="1"/>
          </p:cNvSpPr>
          <p:nvPr>
            <p:ph type="body" idx="1"/>
          </p:nvPr>
        </p:nvSpPr>
        <p:spPr/>
        <p:txBody>
          <a:bodyPr/>
          <a:lstStyle/>
          <a:p>
            <a:pPr>
              <a:lnSpc>
                <a:spcPct val="80000"/>
              </a:lnSpc>
              <a:buFont typeface="Wingdings" pitchFamily="2" charset="2"/>
              <a:buNone/>
            </a:pPr>
            <a:endParaRPr lang="el-GR" sz="1600" b="1" dirty="0">
              <a:latin typeface="Times New Roman" pitchFamily="18" charset="0"/>
            </a:endParaRPr>
          </a:p>
          <a:p>
            <a:pPr>
              <a:lnSpc>
                <a:spcPct val="80000"/>
              </a:lnSpc>
              <a:buClr>
                <a:srgbClr val="0070C0"/>
              </a:buClr>
              <a:buFont typeface="Wingdings" pitchFamily="2" charset="2"/>
              <a:buChar char="q"/>
            </a:pPr>
            <a:r>
              <a:rPr lang="el-GR" sz="2400" dirty="0"/>
              <a:t>ΣΒ</a:t>
            </a:r>
            <a:r>
              <a:rPr lang="en-US" sz="2400" dirty="0"/>
              <a:t>: 126kg</a:t>
            </a:r>
            <a:r>
              <a:rPr lang="el-GR" sz="2400" dirty="0"/>
              <a:t> </a:t>
            </a:r>
          </a:p>
          <a:p>
            <a:pPr>
              <a:lnSpc>
                <a:spcPct val="80000"/>
              </a:lnSpc>
              <a:buClr>
                <a:srgbClr val="0070C0"/>
              </a:buClr>
              <a:buFont typeface="Wingdings" pitchFamily="2" charset="2"/>
              <a:buChar char="q"/>
            </a:pPr>
            <a:r>
              <a:rPr lang="el-GR" sz="2400" dirty="0"/>
              <a:t>ΑΠ=175/90 </a:t>
            </a:r>
            <a:r>
              <a:rPr lang="en-US" sz="2400" dirty="0"/>
              <a:t>mmHg, </a:t>
            </a:r>
            <a:r>
              <a:rPr lang="el-GR" sz="2400" dirty="0"/>
              <a:t>άρρυθμος σφυγμός 65/</a:t>
            </a:r>
            <a:r>
              <a:rPr lang="en-US" sz="2400" dirty="0"/>
              <a:t>min</a:t>
            </a:r>
            <a:r>
              <a:rPr lang="el-GR" sz="2400" dirty="0"/>
              <a:t>,</a:t>
            </a:r>
            <a:r>
              <a:rPr lang="en-US" sz="2400" dirty="0"/>
              <a:t> </a:t>
            </a:r>
            <a:endParaRPr lang="el-GR" sz="2400" dirty="0"/>
          </a:p>
          <a:p>
            <a:pPr>
              <a:lnSpc>
                <a:spcPct val="80000"/>
              </a:lnSpc>
              <a:buClr>
                <a:srgbClr val="0070C0"/>
              </a:buClr>
              <a:buFont typeface="Wingdings" pitchFamily="2" charset="2"/>
              <a:buChar char="q"/>
            </a:pPr>
            <a:r>
              <a:rPr lang="el-GR" sz="2400" dirty="0"/>
              <a:t>Οίδημα ανά σάρκα, διόγκωση κοιλιακής χώρας (ασκίτης), ευαισθησία δεξιού υποχονδρίου</a:t>
            </a:r>
            <a:endParaRPr lang="en-US" sz="2400" dirty="0"/>
          </a:p>
          <a:p>
            <a:pPr>
              <a:lnSpc>
                <a:spcPct val="80000"/>
              </a:lnSpc>
              <a:buClr>
                <a:srgbClr val="0070C0"/>
              </a:buClr>
              <a:buFont typeface="Wingdings" pitchFamily="2" charset="2"/>
              <a:buChar char="q"/>
            </a:pPr>
            <a:r>
              <a:rPr lang="el-GR" sz="2400" dirty="0"/>
              <a:t>Διόγκωση </a:t>
            </a:r>
            <a:r>
              <a:rPr lang="el-GR" sz="2400" dirty="0" err="1"/>
              <a:t>σφαγίτιδων</a:t>
            </a:r>
            <a:endParaRPr lang="el-GR" sz="2400" dirty="0"/>
          </a:p>
          <a:p>
            <a:pPr>
              <a:lnSpc>
                <a:spcPct val="80000"/>
              </a:lnSpc>
              <a:buClr>
                <a:srgbClr val="0070C0"/>
              </a:buClr>
              <a:buFont typeface="Wingdings" pitchFamily="2" charset="2"/>
              <a:buChar char="q"/>
            </a:pPr>
            <a:r>
              <a:rPr lang="el-GR" sz="2400" dirty="0"/>
              <a:t>Συστολικό φύσημα 4/6 κορυφής με</a:t>
            </a:r>
            <a:r>
              <a:rPr lang="en-US" sz="2400" dirty="0"/>
              <a:t> </a:t>
            </a:r>
            <a:r>
              <a:rPr lang="el-GR" sz="2400" dirty="0"/>
              <a:t>αντανάκλαση στη μασχάλη,</a:t>
            </a:r>
            <a:r>
              <a:rPr lang="en-US" sz="2400" dirty="0"/>
              <a:t> </a:t>
            </a:r>
            <a:r>
              <a:rPr lang="el-GR" sz="2400" dirty="0"/>
              <a:t>2/6 βάσεως με αντανάκλαση στον τράχηλο</a:t>
            </a:r>
            <a:endParaRPr lang="en-US" sz="2400" dirty="0"/>
          </a:p>
          <a:p>
            <a:pPr>
              <a:lnSpc>
                <a:spcPct val="80000"/>
              </a:lnSpc>
              <a:buClr>
                <a:srgbClr val="0070C0"/>
              </a:buClr>
              <a:buFont typeface="Wingdings" pitchFamily="2" charset="2"/>
              <a:buChar char="q"/>
            </a:pPr>
            <a:r>
              <a:rPr lang="el-GR" sz="2400" dirty="0"/>
              <a:t>Συμμετρικό αναπνευστικό ψιθύρισμα με </a:t>
            </a:r>
            <a:r>
              <a:rPr lang="el-GR" sz="2400" dirty="0" err="1"/>
              <a:t>τρίζοντες</a:t>
            </a:r>
            <a:r>
              <a:rPr lang="el-GR" sz="2400" dirty="0"/>
              <a:t> ήχους  στη (ΔΕ) βάση</a:t>
            </a:r>
          </a:p>
          <a:p>
            <a:pPr>
              <a:lnSpc>
                <a:spcPct val="80000"/>
              </a:lnSpc>
            </a:pPr>
            <a:endParaRPr lang="el-GR" sz="2000" dirty="0"/>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l-GR" sz="3200" b="1" dirty="0">
                <a:solidFill>
                  <a:srgbClr val="0070C0"/>
                </a:solidFill>
              </a:rPr>
              <a:t>ΕΡΓΑΣΤΗΡΙΑΚΟΣ ΕΛΕΓΧΟΣ ΕΙΣΑΓΩΓΗΣ</a:t>
            </a:r>
          </a:p>
        </p:txBody>
      </p:sp>
      <p:graphicFrame>
        <p:nvGraphicFramePr>
          <p:cNvPr id="6147" name="Group 3"/>
          <p:cNvGraphicFramePr>
            <a:graphicFrameLocks noGrp="1"/>
          </p:cNvGraphicFramePr>
          <p:nvPr>
            <p:ph idx="1"/>
          </p:nvPr>
        </p:nvGraphicFramePr>
        <p:xfrm>
          <a:off x="827584" y="1628800"/>
          <a:ext cx="7543800" cy="4389120"/>
        </p:xfrm>
        <a:graphic>
          <a:graphicData uri="http://schemas.openxmlformats.org/drawingml/2006/table">
            <a:tbl>
              <a:tblPr/>
              <a:tblGrid>
                <a:gridCol w="4560888"/>
                <a:gridCol w="2982912"/>
              </a:tblGrid>
              <a:tr h="180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Arial" charset="0"/>
                        </a:rPr>
                        <a:t>Αιματοκρίτης</a:t>
                      </a:r>
                      <a:r>
                        <a:rPr kumimoji="0" lang="en-US" sz="1800" b="1" i="0" u="none" strike="noStrike" cap="none" normalizeH="0" baseline="0" dirty="0" smtClean="0">
                          <a:ln>
                            <a:noFill/>
                          </a:ln>
                          <a:solidFill>
                            <a:schemeClr val="tx1"/>
                          </a:solidFill>
                          <a:effectLst/>
                          <a:latin typeface="Arial" charset="0"/>
                        </a:rPr>
                        <a:t> </a:t>
                      </a:r>
                      <a:endParaRPr kumimoji="0" lang="el-GR" sz="1800" b="1" i="0" u="none" strike="noStrike" cap="none" normalizeH="0" baseline="0" dirty="0" smtClean="0">
                        <a:ln>
                          <a:noFill/>
                        </a:ln>
                        <a:solidFill>
                          <a:schemeClr val="tx1"/>
                        </a:solidFill>
                        <a:effectLst/>
                        <a:latin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36 %</a:t>
                      </a:r>
                      <a:endParaRPr kumimoji="0" lang="el-GR" sz="18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chemeClr val="tx1"/>
                          </a:solidFill>
                          <a:effectLst/>
                          <a:latin typeface="Arial" charset="0"/>
                        </a:rPr>
                        <a:t>Λευκά αιμοσφαίρια</a:t>
                      </a:r>
                      <a:r>
                        <a:rPr kumimoji="0" lang="en-US" sz="1800" b="1" i="0" u="none" strike="noStrike" cap="none" normalizeH="0" baseline="0" smtClean="0">
                          <a:ln>
                            <a:noFill/>
                          </a:ln>
                          <a:solidFill>
                            <a:schemeClr val="tx1"/>
                          </a:solidFill>
                          <a:effectLst/>
                          <a:latin typeface="Arial" charset="0"/>
                        </a:rPr>
                        <a:t> </a:t>
                      </a:r>
                      <a:endParaRPr kumimoji="0" lang="el-GR" sz="1800" b="1" i="0" u="none" strike="noStrike" cap="none" normalizeH="0" baseline="0" smtClean="0">
                        <a:ln>
                          <a:noFill/>
                        </a:ln>
                        <a:solidFill>
                          <a:schemeClr val="tx1"/>
                        </a:solidFill>
                        <a:effectLst/>
                        <a:latin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7500</a:t>
                      </a:r>
                      <a:r>
                        <a:rPr kumimoji="0" lang="el-GR" sz="1800" b="1" i="0" u="none" strike="noStrike" cap="none" normalizeH="0" baseline="0" dirty="0" smtClean="0">
                          <a:ln>
                            <a:noFill/>
                          </a:ln>
                          <a:solidFill>
                            <a:schemeClr val="tx1"/>
                          </a:solidFill>
                          <a:effectLst/>
                          <a:latin typeface="Arial" charset="0"/>
                        </a:rPr>
                        <a:t>/</a:t>
                      </a:r>
                      <a:r>
                        <a:rPr kumimoji="0" lang="en-US" sz="1800" b="1" i="0" u="none" strike="noStrike" cap="none" normalizeH="0" baseline="0" dirty="0" smtClean="0">
                          <a:ln>
                            <a:noFill/>
                          </a:ln>
                          <a:solidFill>
                            <a:schemeClr val="tx1"/>
                          </a:solidFill>
                          <a:effectLst/>
                          <a:latin typeface="Arial" charset="0"/>
                        </a:rPr>
                        <a:t>mm</a:t>
                      </a:r>
                      <a:r>
                        <a:rPr kumimoji="0" lang="en-US" sz="1800" b="1" i="0" u="none" strike="noStrike" cap="none" normalizeH="0" baseline="30000" dirty="0" smtClean="0">
                          <a:ln>
                            <a:noFill/>
                          </a:ln>
                          <a:solidFill>
                            <a:schemeClr val="tx1"/>
                          </a:solidFill>
                          <a:effectLst/>
                          <a:latin typeface="Arial" charset="0"/>
                        </a:rPr>
                        <a:t>3</a:t>
                      </a:r>
                      <a:endParaRPr kumimoji="0" lang="el-GR" sz="1800" b="1" i="0" u="none" strike="noStrike" cap="none" normalizeH="0" baseline="30000" dirty="0" smtClean="0">
                        <a:ln>
                          <a:noFill/>
                        </a:ln>
                        <a:solidFill>
                          <a:schemeClr val="tx1"/>
                        </a:solidFill>
                        <a:effectLst/>
                        <a:latin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chemeClr val="tx1"/>
                          </a:solidFill>
                          <a:effectLst/>
                          <a:latin typeface="Arial" charset="0"/>
                        </a:rPr>
                        <a:t>Ουρία</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FF0000"/>
                          </a:solidFill>
                          <a:effectLst/>
                          <a:latin typeface="Arial" charset="0"/>
                        </a:rPr>
                        <a:t>163</a:t>
                      </a:r>
                      <a:r>
                        <a:rPr kumimoji="0" lang="en-US" sz="1800" b="1" i="0" u="none" strike="noStrike" cap="none" normalizeH="0" baseline="0" dirty="0" smtClean="0">
                          <a:ln>
                            <a:noFill/>
                          </a:ln>
                          <a:solidFill>
                            <a:srgbClr val="FF0000"/>
                          </a:solidFill>
                          <a:effectLst/>
                          <a:latin typeface="Arial" charset="0"/>
                        </a:rPr>
                        <a:t> mg/dl</a:t>
                      </a:r>
                      <a:endParaRPr kumimoji="0" lang="el-GR" sz="1800" b="1" i="0" u="none" strike="noStrike" cap="none" normalizeH="0" baseline="0" dirty="0" smtClean="0">
                        <a:ln>
                          <a:noFill/>
                        </a:ln>
                        <a:solidFill>
                          <a:srgbClr val="FF0000"/>
                        </a:solidFill>
                        <a:effectLst/>
                        <a:latin typeface="Arial"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chemeClr val="tx1"/>
                          </a:solidFill>
                          <a:effectLst/>
                          <a:latin typeface="Arial" charset="0"/>
                        </a:rPr>
                        <a:t>Κρεατινίνη</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FF0000"/>
                          </a:solidFill>
                          <a:effectLst/>
                          <a:latin typeface="Arial" charset="0"/>
                        </a:rPr>
                        <a:t>2.3</a:t>
                      </a:r>
                      <a:r>
                        <a:rPr kumimoji="0" lang="en-US" sz="1800" b="1" i="0" u="none" strike="noStrike" cap="none" normalizeH="0" baseline="0" dirty="0" smtClean="0">
                          <a:ln>
                            <a:noFill/>
                          </a:ln>
                          <a:solidFill>
                            <a:srgbClr val="FF0000"/>
                          </a:solidFill>
                          <a:effectLst/>
                          <a:latin typeface="Arial" charset="0"/>
                        </a:rPr>
                        <a:t> mg/dl</a:t>
                      </a:r>
                      <a:endParaRPr kumimoji="0" lang="el-GR" sz="1800" b="1" i="0" u="none" strike="noStrike" cap="none" normalizeH="0" baseline="0" dirty="0" smtClean="0">
                        <a:ln>
                          <a:noFill/>
                        </a:ln>
                        <a:solidFill>
                          <a:srgbClr val="FF0000"/>
                        </a:solidFill>
                        <a:effectLst/>
                        <a:latin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chemeClr val="tx1"/>
                          </a:solidFill>
                          <a:effectLst/>
                          <a:latin typeface="Arial" charset="0"/>
                        </a:rPr>
                        <a:t>Χολερυθρίνη</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FF0000"/>
                          </a:solidFill>
                          <a:effectLst/>
                          <a:latin typeface="Arial" charset="0"/>
                        </a:rPr>
                        <a:t>2.11</a:t>
                      </a:r>
                      <a:r>
                        <a:rPr kumimoji="0" lang="en-US" sz="1800" b="1" i="0" u="none" strike="noStrike" cap="none" normalizeH="0" baseline="0" dirty="0" smtClean="0">
                          <a:ln>
                            <a:noFill/>
                          </a:ln>
                          <a:solidFill>
                            <a:srgbClr val="FF0000"/>
                          </a:solidFill>
                          <a:effectLst/>
                          <a:latin typeface="Arial" charset="0"/>
                        </a:rPr>
                        <a:t> mg/dl</a:t>
                      </a:r>
                      <a:endParaRPr kumimoji="0" lang="el-GR" sz="1800" b="1" i="0" u="none" strike="noStrike" cap="none" normalizeH="0" baseline="0" dirty="0" smtClean="0">
                        <a:ln>
                          <a:noFill/>
                        </a:ln>
                        <a:solidFill>
                          <a:srgbClr val="FF0000"/>
                        </a:solidFill>
                        <a:effectLst/>
                        <a:latin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chemeClr val="tx1"/>
                          </a:solidFill>
                          <a:effectLst/>
                          <a:latin typeface="Arial" charset="0"/>
                        </a:rPr>
                        <a:t>Χολερυθρίνη έμμεση</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FF0000"/>
                          </a:solidFill>
                          <a:effectLst/>
                          <a:latin typeface="Arial" charset="0"/>
                        </a:rPr>
                        <a:t>1.74</a:t>
                      </a:r>
                      <a:r>
                        <a:rPr kumimoji="0" lang="en-US" sz="1800" b="1" i="0" u="none" strike="noStrike" cap="none" normalizeH="0" baseline="0" dirty="0" smtClean="0">
                          <a:ln>
                            <a:noFill/>
                          </a:ln>
                          <a:solidFill>
                            <a:srgbClr val="FF0000"/>
                          </a:solidFill>
                          <a:effectLst/>
                          <a:latin typeface="Arial" charset="0"/>
                        </a:rPr>
                        <a:t> mg/dl</a:t>
                      </a:r>
                      <a:endParaRPr kumimoji="0" lang="el-GR" sz="1800" b="1" i="0" u="none" strike="noStrike" cap="none" normalizeH="0" baseline="0" dirty="0" smtClean="0">
                        <a:ln>
                          <a:noFill/>
                        </a:ln>
                        <a:solidFill>
                          <a:srgbClr val="FF0000"/>
                        </a:solidFill>
                        <a:effectLst/>
                        <a:latin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chemeClr val="tx1"/>
                          </a:solidFill>
                          <a:effectLst/>
                          <a:latin typeface="Arial" charset="0"/>
                        </a:rPr>
                        <a:t>Λευκώματα</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Arial" charset="0"/>
                        </a:rPr>
                        <a:t>8.6</a:t>
                      </a:r>
                      <a:r>
                        <a:rPr kumimoji="0" lang="en-US" sz="1800" b="1" i="0" u="none" strike="noStrike" cap="none" normalizeH="0" baseline="0" dirty="0" smtClean="0">
                          <a:ln>
                            <a:noFill/>
                          </a:ln>
                          <a:solidFill>
                            <a:schemeClr val="tx1"/>
                          </a:solidFill>
                          <a:effectLst/>
                          <a:latin typeface="Arial" charset="0"/>
                        </a:rPr>
                        <a:t> g/dl</a:t>
                      </a:r>
                      <a:endParaRPr kumimoji="0" lang="el-GR" sz="18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chemeClr val="tx1"/>
                          </a:solidFill>
                          <a:effectLst/>
                          <a:latin typeface="Arial" charset="0"/>
                        </a:rPr>
                        <a:t>Αλβουμίνη</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Arial" charset="0"/>
                        </a:rPr>
                        <a:t>4.3</a:t>
                      </a:r>
                      <a:r>
                        <a:rPr kumimoji="0" lang="en-US" sz="1800" b="1" i="0" u="none" strike="noStrike" cap="none" normalizeH="0" baseline="0" dirty="0" smtClean="0">
                          <a:ln>
                            <a:noFill/>
                          </a:ln>
                          <a:solidFill>
                            <a:schemeClr val="tx1"/>
                          </a:solidFill>
                          <a:effectLst/>
                          <a:latin typeface="Arial" charset="0"/>
                        </a:rPr>
                        <a:t> g/dl</a:t>
                      </a:r>
                      <a:endParaRPr kumimoji="0" lang="el-GR" sz="18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SGOT</a:t>
                      </a:r>
                      <a:endParaRPr kumimoji="0" lang="el-GR" sz="1800" b="1" i="0" u="none" strike="noStrike" cap="none" normalizeH="0" baseline="0" smtClean="0">
                        <a:ln>
                          <a:noFill/>
                        </a:ln>
                        <a:solidFill>
                          <a:schemeClr val="tx1"/>
                        </a:solidFill>
                        <a:effectLst/>
                        <a:latin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28 IU/l</a:t>
                      </a:r>
                      <a:endParaRPr kumimoji="0" lang="el-GR" sz="18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317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SGPT</a:t>
                      </a:r>
                      <a:endParaRPr kumimoji="0" lang="el-GR" sz="1800" b="1" i="0" u="none" strike="noStrike" cap="none" normalizeH="0" baseline="0" smtClean="0">
                        <a:ln>
                          <a:noFill/>
                        </a:ln>
                        <a:solidFill>
                          <a:schemeClr val="tx1"/>
                        </a:solidFill>
                        <a:effectLst/>
                        <a:latin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13 IU/l</a:t>
                      </a:r>
                      <a:endParaRPr kumimoji="0" lang="el-GR" sz="18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47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LDH</a:t>
                      </a:r>
                      <a:endParaRPr kumimoji="0" lang="el-GR" sz="1800" b="1" i="0" u="none" strike="noStrike" cap="none" normalizeH="0" baseline="0" smtClean="0">
                        <a:ln>
                          <a:noFill/>
                        </a:ln>
                        <a:solidFill>
                          <a:schemeClr val="tx1"/>
                        </a:solidFill>
                        <a:effectLst/>
                        <a:latin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417 IU/l</a:t>
                      </a:r>
                      <a:endParaRPr kumimoji="0" lang="el-GR" sz="18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397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CPK</a:t>
                      </a:r>
                      <a:endParaRPr kumimoji="0" lang="el-GR" sz="1800" b="1" i="0" u="none" strike="noStrike" cap="none" normalizeH="0" baseline="0" smtClean="0">
                        <a:ln>
                          <a:noFill/>
                        </a:ln>
                        <a:solidFill>
                          <a:schemeClr val="tx1"/>
                        </a:solidFill>
                        <a:effectLst/>
                        <a:latin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69 IU/l</a:t>
                      </a:r>
                      <a:endParaRPr kumimoji="0" lang="el-GR" sz="18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r>
              <a:rPr lang="el-GR" sz="3600" b="1" dirty="0">
                <a:solidFill>
                  <a:srgbClr val="0070C0"/>
                </a:solidFill>
              </a:rPr>
              <a:t>ΓΕΝΙΚΗ ΕΞΕΤΑΣΗ ΚΑΙ ΙΖΗΜΑ ΟΥΡΩΝ</a:t>
            </a:r>
          </a:p>
        </p:txBody>
      </p:sp>
      <p:sp>
        <p:nvSpPr>
          <p:cNvPr id="7171" name="Rectangle 3"/>
          <p:cNvSpPr>
            <a:spLocks noGrp="1" noChangeArrowheads="1"/>
          </p:cNvSpPr>
          <p:nvPr>
            <p:ph type="body" idx="1"/>
          </p:nvPr>
        </p:nvSpPr>
        <p:spPr>
          <a:noFill/>
          <a:ln/>
        </p:spPr>
        <p:txBody>
          <a:bodyPr/>
          <a:lstStyle/>
          <a:p>
            <a:pPr marL="0" lvl="1" indent="0">
              <a:buClr>
                <a:srgbClr val="0070C0"/>
              </a:buClr>
              <a:buFont typeface="Wingdings" pitchFamily="2" charset="2"/>
              <a:buChar char="q"/>
            </a:pPr>
            <a:r>
              <a:rPr lang="el-GR" sz="3200" dirty="0" smtClean="0"/>
              <a:t>ΕΒ: </a:t>
            </a:r>
            <a:r>
              <a:rPr lang="en-US" sz="3200" dirty="0" smtClean="0"/>
              <a:t>1007</a:t>
            </a:r>
            <a:r>
              <a:rPr lang="el-GR" sz="3200" dirty="0" smtClean="0"/>
              <a:t>, </a:t>
            </a:r>
            <a:r>
              <a:rPr lang="en-US" sz="3200" dirty="0" smtClean="0"/>
              <a:t>pH:</a:t>
            </a:r>
            <a:r>
              <a:rPr lang="el-GR" sz="3200" dirty="0" smtClean="0"/>
              <a:t> </a:t>
            </a:r>
            <a:r>
              <a:rPr lang="en-US" sz="3200" dirty="0" smtClean="0"/>
              <a:t>5</a:t>
            </a:r>
            <a:r>
              <a:rPr lang="el-GR" sz="3200" dirty="0" smtClean="0"/>
              <a:t>.0</a:t>
            </a:r>
          </a:p>
          <a:p>
            <a:pPr marL="0" lvl="1" indent="0">
              <a:buClr>
                <a:srgbClr val="0070C0"/>
              </a:buClr>
              <a:buFont typeface="Wingdings" pitchFamily="2" charset="2"/>
              <a:buChar char="q"/>
            </a:pPr>
            <a:r>
              <a:rPr lang="el-GR" sz="3200" dirty="0" smtClean="0"/>
              <a:t>Πυοσφαίρια: 4-5/ΟΠ</a:t>
            </a:r>
          </a:p>
          <a:p>
            <a:pPr>
              <a:buClr>
                <a:srgbClr val="0070C0"/>
              </a:buClr>
              <a:buFont typeface="Wingdings" pitchFamily="2" charset="2"/>
              <a:buChar char="q"/>
            </a:pPr>
            <a:r>
              <a:rPr lang="el-GR" dirty="0" smtClean="0"/>
              <a:t>Ερυθρά: 3-4/ΟΠ</a:t>
            </a:r>
          </a:p>
          <a:p>
            <a:pPr>
              <a:buClr>
                <a:srgbClr val="0070C0"/>
              </a:buClr>
              <a:buFont typeface="Wingdings" pitchFamily="2" charset="2"/>
              <a:buChar char="q"/>
            </a:pPr>
            <a:r>
              <a:rPr lang="el-GR" dirty="0" smtClean="0"/>
              <a:t>Κύλινδροι υαλώδεις</a:t>
            </a:r>
            <a:r>
              <a:rPr lang="en-US" dirty="0" smtClean="0"/>
              <a:t>, </a:t>
            </a:r>
            <a:r>
              <a:rPr lang="el-GR" dirty="0" smtClean="0"/>
              <a:t>κοκκώδεις</a:t>
            </a:r>
          </a:p>
          <a:p>
            <a:pPr>
              <a:buClr>
                <a:srgbClr val="0070C0"/>
              </a:buClr>
              <a:buFont typeface="Wingdings" pitchFamily="2" charset="2"/>
              <a:buChar char="q"/>
            </a:pPr>
            <a:r>
              <a:rPr lang="el-GR" dirty="0" smtClean="0"/>
              <a:t>Κύτταρα εκ πλακώδους επιθηλίου</a:t>
            </a:r>
          </a:p>
          <a:p>
            <a:pPr>
              <a:buClr>
                <a:srgbClr val="0070C0"/>
              </a:buClr>
              <a:buNone/>
            </a:pPr>
            <a:r>
              <a:rPr lang="el-GR" sz="2800" dirty="0"/>
              <a:t>	</a:t>
            </a:r>
          </a:p>
        </p:txBody>
      </p:sp>
      <p:pic>
        <p:nvPicPr>
          <p:cNvPr id="4"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r>
              <a:rPr lang="el-GR" sz="4000" b="1" dirty="0">
                <a:solidFill>
                  <a:srgbClr val="0070C0"/>
                </a:solidFill>
              </a:rPr>
              <a:t>ΗΚΓ ΕΙΣΑΓΩΓΗΣ</a:t>
            </a:r>
          </a:p>
        </p:txBody>
      </p:sp>
      <p:pic>
        <p:nvPicPr>
          <p:cNvPr id="8195" name="Picture 3" descr="EKG"/>
          <p:cNvPicPr>
            <a:picLocks noGrp="1" noChangeAspect="1" noChangeArrowheads="1"/>
          </p:cNvPicPr>
          <p:nvPr>
            <p:ph idx="1"/>
          </p:nvPr>
        </p:nvPicPr>
        <p:blipFill>
          <a:blip r:embed="rId3" cstate="email">
            <a:lum bright="-18000" contrast="30000"/>
          </a:blip>
          <a:srcRect/>
          <a:stretch>
            <a:fillRect/>
          </a:stretch>
        </p:blipFill>
        <p:spPr>
          <a:xfrm>
            <a:off x="416918" y="1772816"/>
            <a:ext cx="8403554" cy="3519165"/>
          </a:xfrm>
          <a:noFill/>
          <a:ln/>
        </p:spPr>
      </p:pic>
      <p:pic>
        <p:nvPicPr>
          <p:cNvPr id="4" name="Picture 4" descr="TheSaintOld"/>
          <p:cNvPicPr>
            <a:picLocks noChangeAspect="1" noChangeArrowheads="1"/>
          </p:cNvPicPr>
          <p:nvPr/>
        </p:nvPicPr>
        <p:blipFill>
          <a:blip r:embed="rId4"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77813"/>
            <a:ext cx="7894638" cy="1143000"/>
          </a:xfrm>
        </p:spPr>
        <p:txBody>
          <a:bodyPr>
            <a:normAutofit fontScale="90000"/>
          </a:bodyPr>
          <a:lstStyle/>
          <a:p>
            <a:r>
              <a:rPr lang="el-GR" sz="4000" dirty="0">
                <a:solidFill>
                  <a:srgbClr val="0070C0"/>
                </a:solidFill>
              </a:rPr>
              <a:t>ΣΧΕΣΗ ΜΕΤΑΞΥ</a:t>
            </a:r>
            <a:r>
              <a:rPr lang="en-US" sz="4000" dirty="0">
                <a:solidFill>
                  <a:srgbClr val="0070C0"/>
                </a:solidFill>
              </a:rPr>
              <a:t> GFR </a:t>
            </a:r>
            <a:r>
              <a:rPr lang="el-GR" sz="4000" dirty="0">
                <a:solidFill>
                  <a:srgbClr val="0070C0"/>
                </a:solidFill>
              </a:rPr>
              <a:t>ΚΑΙ ΚΡΕΑΤΙΝΙΝΗΣ ΟΡΟΥ ΣΤΗΝ ΟΝΑ</a:t>
            </a:r>
            <a:endParaRPr lang="en-US" dirty="0">
              <a:solidFill>
                <a:srgbClr val="0070C0"/>
              </a:solidFill>
            </a:endParaRPr>
          </a:p>
        </p:txBody>
      </p:sp>
      <p:sp>
        <p:nvSpPr>
          <p:cNvPr id="25603" name="Freeform 3"/>
          <p:cNvSpPr>
            <a:spLocks/>
          </p:cNvSpPr>
          <p:nvPr/>
        </p:nvSpPr>
        <p:spPr bwMode="auto">
          <a:xfrm>
            <a:off x="3190875" y="2143125"/>
            <a:ext cx="3375025" cy="1609725"/>
          </a:xfrm>
          <a:custGeom>
            <a:avLst/>
            <a:gdLst/>
            <a:ahLst/>
            <a:cxnLst>
              <a:cxn ang="0">
                <a:pos x="3" y="0"/>
              </a:cxn>
              <a:cxn ang="0">
                <a:pos x="154" y="2"/>
              </a:cxn>
              <a:cxn ang="0">
                <a:pos x="162" y="494"/>
              </a:cxn>
              <a:cxn ang="0">
                <a:pos x="182" y="926"/>
              </a:cxn>
              <a:cxn ang="0">
                <a:pos x="362" y="1002"/>
              </a:cxn>
              <a:cxn ang="0">
                <a:pos x="926" y="970"/>
              </a:cxn>
              <a:cxn ang="0">
                <a:pos x="1198" y="838"/>
              </a:cxn>
              <a:cxn ang="0">
                <a:pos x="1374" y="654"/>
              </a:cxn>
              <a:cxn ang="0">
                <a:pos x="1670" y="550"/>
              </a:cxn>
              <a:cxn ang="0">
                <a:pos x="1918" y="522"/>
              </a:cxn>
              <a:cxn ang="0">
                <a:pos x="2126" y="518"/>
              </a:cxn>
            </a:cxnLst>
            <a:rect l="0" t="0" r="r" b="b"/>
            <a:pathLst>
              <a:path w="2126" h="1014">
                <a:moveTo>
                  <a:pt x="3" y="0"/>
                </a:moveTo>
                <a:cubicBezTo>
                  <a:pt x="0" y="5"/>
                  <a:pt x="48" y="0"/>
                  <a:pt x="154" y="2"/>
                </a:cubicBezTo>
                <a:cubicBezTo>
                  <a:pt x="162" y="130"/>
                  <a:pt x="158" y="190"/>
                  <a:pt x="162" y="494"/>
                </a:cubicBezTo>
                <a:cubicBezTo>
                  <a:pt x="166" y="798"/>
                  <a:pt x="162" y="838"/>
                  <a:pt x="182" y="926"/>
                </a:cubicBezTo>
                <a:cubicBezTo>
                  <a:pt x="202" y="1014"/>
                  <a:pt x="238" y="994"/>
                  <a:pt x="362" y="1002"/>
                </a:cubicBezTo>
                <a:cubicBezTo>
                  <a:pt x="642" y="1002"/>
                  <a:pt x="787" y="997"/>
                  <a:pt x="926" y="970"/>
                </a:cubicBezTo>
                <a:cubicBezTo>
                  <a:pt x="1065" y="943"/>
                  <a:pt x="1123" y="891"/>
                  <a:pt x="1198" y="838"/>
                </a:cubicBezTo>
                <a:cubicBezTo>
                  <a:pt x="1273" y="785"/>
                  <a:pt x="1295" y="702"/>
                  <a:pt x="1374" y="654"/>
                </a:cubicBezTo>
                <a:cubicBezTo>
                  <a:pt x="1453" y="606"/>
                  <a:pt x="1579" y="572"/>
                  <a:pt x="1670" y="550"/>
                </a:cubicBezTo>
                <a:lnTo>
                  <a:pt x="1918" y="522"/>
                </a:lnTo>
                <a:lnTo>
                  <a:pt x="2126" y="518"/>
                </a:lnTo>
              </a:path>
            </a:pathLst>
          </a:custGeom>
          <a:noFill/>
          <a:ln w="38100" cap="flat" cmpd="sng">
            <a:solidFill>
              <a:srgbClr val="00FF00"/>
            </a:solidFill>
            <a:prstDash val="solid"/>
            <a:round/>
            <a:headEnd type="none" w="sm" len="sm"/>
            <a:tailEnd type="none" w="sm" len="sm"/>
          </a:ln>
          <a:effectLst/>
        </p:spPr>
        <p:txBody>
          <a:bodyPr wrap="none" anchor="ctr"/>
          <a:lstStyle/>
          <a:p>
            <a:endParaRPr lang="el-GR"/>
          </a:p>
        </p:txBody>
      </p:sp>
      <p:grpSp>
        <p:nvGrpSpPr>
          <p:cNvPr id="2" name="Group 4"/>
          <p:cNvGrpSpPr>
            <a:grpSpLocks/>
          </p:cNvGrpSpPr>
          <p:nvPr/>
        </p:nvGrpSpPr>
        <p:grpSpPr bwMode="auto">
          <a:xfrm>
            <a:off x="3133725" y="3765550"/>
            <a:ext cx="3467100" cy="52388"/>
            <a:chOff x="1974" y="3696"/>
            <a:chExt cx="2184" cy="33"/>
          </a:xfrm>
        </p:grpSpPr>
        <p:sp>
          <p:nvSpPr>
            <p:cNvPr id="25605" name="Line 5"/>
            <p:cNvSpPr>
              <a:spLocks noChangeShapeType="1"/>
            </p:cNvSpPr>
            <p:nvPr/>
          </p:nvSpPr>
          <p:spPr bwMode="auto">
            <a:xfrm>
              <a:off x="1974" y="3700"/>
              <a:ext cx="2184" cy="0"/>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06" name="Line 6"/>
            <p:cNvSpPr>
              <a:spLocks noChangeShapeType="1"/>
            </p:cNvSpPr>
            <p:nvPr/>
          </p:nvSpPr>
          <p:spPr bwMode="auto">
            <a:xfrm>
              <a:off x="2118" y="3696"/>
              <a:ext cx="0" cy="33"/>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07" name="Line 7"/>
            <p:cNvSpPr>
              <a:spLocks noChangeShapeType="1"/>
            </p:cNvSpPr>
            <p:nvPr/>
          </p:nvSpPr>
          <p:spPr bwMode="auto">
            <a:xfrm>
              <a:off x="2608" y="3696"/>
              <a:ext cx="0" cy="33"/>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08" name="Line 8"/>
            <p:cNvSpPr>
              <a:spLocks noChangeShapeType="1"/>
            </p:cNvSpPr>
            <p:nvPr/>
          </p:nvSpPr>
          <p:spPr bwMode="auto">
            <a:xfrm>
              <a:off x="3099" y="3696"/>
              <a:ext cx="0" cy="33"/>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09" name="Line 9"/>
            <p:cNvSpPr>
              <a:spLocks noChangeShapeType="1"/>
            </p:cNvSpPr>
            <p:nvPr/>
          </p:nvSpPr>
          <p:spPr bwMode="auto">
            <a:xfrm>
              <a:off x="3589" y="3696"/>
              <a:ext cx="0" cy="33"/>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10" name="Line 10"/>
            <p:cNvSpPr>
              <a:spLocks noChangeShapeType="1"/>
            </p:cNvSpPr>
            <p:nvPr/>
          </p:nvSpPr>
          <p:spPr bwMode="auto">
            <a:xfrm>
              <a:off x="4080" y="3696"/>
              <a:ext cx="0" cy="33"/>
            </a:xfrm>
            <a:prstGeom prst="line">
              <a:avLst/>
            </a:prstGeom>
            <a:noFill/>
            <a:ln w="12700">
              <a:solidFill>
                <a:schemeClr val="tx1"/>
              </a:solidFill>
              <a:round/>
              <a:headEnd type="none" w="sm" len="sm"/>
              <a:tailEnd type="none" w="sm" len="sm"/>
            </a:ln>
            <a:effectLst/>
          </p:spPr>
          <p:txBody>
            <a:bodyPr wrap="none" anchor="ctr"/>
            <a:lstStyle/>
            <a:p>
              <a:endParaRPr lang="el-GR"/>
            </a:p>
          </p:txBody>
        </p:sp>
      </p:grpSp>
      <p:grpSp>
        <p:nvGrpSpPr>
          <p:cNvPr id="3" name="Group 11"/>
          <p:cNvGrpSpPr>
            <a:grpSpLocks/>
          </p:cNvGrpSpPr>
          <p:nvPr/>
        </p:nvGrpSpPr>
        <p:grpSpPr bwMode="auto">
          <a:xfrm>
            <a:off x="2873375" y="1816100"/>
            <a:ext cx="55563" cy="1962150"/>
            <a:chOff x="1805" y="1144"/>
            <a:chExt cx="35" cy="1236"/>
          </a:xfrm>
        </p:grpSpPr>
        <p:sp>
          <p:nvSpPr>
            <p:cNvPr id="25612" name="Line 12"/>
            <p:cNvSpPr>
              <a:spLocks noChangeShapeType="1"/>
            </p:cNvSpPr>
            <p:nvPr/>
          </p:nvSpPr>
          <p:spPr bwMode="auto">
            <a:xfrm flipV="1">
              <a:off x="1840" y="1144"/>
              <a:ext cx="0" cy="1236"/>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13" name="Line 13"/>
            <p:cNvSpPr>
              <a:spLocks noChangeShapeType="1"/>
            </p:cNvSpPr>
            <p:nvPr/>
          </p:nvSpPr>
          <p:spPr bwMode="auto">
            <a:xfrm flipH="1">
              <a:off x="1805" y="1159"/>
              <a:ext cx="33" cy="0"/>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14" name="Line 14"/>
            <p:cNvSpPr>
              <a:spLocks noChangeShapeType="1"/>
            </p:cNvSpPr>
            <p:nvPr/>
          </p:nvSpPr>
          <p:spPr bwMode="auto">
            <a:xfrm flipH="1">
              <a:off x="1805" y="1362"/>
              <a:ext cx="33" cy="0"/>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15" name="Line 15"/>
            <p:cNvSpPr>
              <a:spLocks noChangeShapeType="1"/>
            </p:cNvSpPr>
            <p:nvPr/>
          </p:nvSpPr>
          <p:spPr bwMode="auto">
            <a:xfrm flipH="1">
              <a:off x="1805" y="1565"/>
              <a:ext cx="33" cy="0"/>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16" name="Line 16"/>
            <p:cNvSpPr>
              <a:spLocks noChangeShapeType="1"/>
            </p:cNvSpPr>
            <p:nvPr/>
          </p:nvSpPr>
          <p:spPr bwMode="auto">
            <a:xfrm flipH="1">
              <a:off x="1805" y="1768"/>
              <a:ext cx="33" cy="0"/>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17" name="Line 17"/>
            <p:cNvSpPr>
              <a:spLocks noChangeShapeType="1"/>
            </p:cNvSpPr>
            <p:nvPr/>
          </p:nvSpPr>
          <p:spPr bwMode="auto">
            <a:xfrm flipH="1">
              <a:off x="1805" y="1971"/>
              <a:ext cx="33" cy="0"/>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18" name="Line 18"/>
            <p:cNvSpPr>
              <a:spLocks noChangeShapeType="1"/>
            </p:cNvSpPr>
            <p:nvPr/>
          </p:nvSpPr>
          <p:spPr bwMode="auto">
            <a:xfrm flipH="1">
              <a:off x="1805" y="2174"/>
              <a:ext cx="33" cy="0"/>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19" name="Line 19"/>
            <p:cNvSpPr>
              <a:spLocks noChangeShapeType="1"/>
            </p:cNvSpPr>
            <p:nvPr/>
          </p:nvSpPr>
          <p:spPr bwMode="auto">
            <a:xfrm flipH="1">
              <a:off x="1805" y="2377"/>
              <a:ext cx="33" cy="0"/>
            </a:xfrm>
            <a:prstGeom prst="line">
              <a:avLst/>
            </a:prstGeom>
            <a:noFill/>
            <a:ln w="12700">
              <a:solidFill>
                <a:schemeClr val="tx1"/>
              </a:solidFill>
              <a:round/>
              <a:headEnd type="none" w="sm" len="sm"/>
              <a:tailEnd type="none" w="sm" len="sm"/>
            </a:ln>
            <a:effectLst/>
          </p:spPr>
          <p:txBody>
            <a:bodyPr wrap="none" anchor="ctr"/>
            <a:lstStyle/>
            <a:p>
              <a:endParaRPr lang="el-GR"/>
            </a:p>
          </p:txBody>
        </p:sp>
      </p:grpSp>
      <p:sp>
        <p:nvSpPr>
          <p:cNvPr id="25620" name="Text Box 20"/>
          <p:cNvSpPr txBox="1">
            <a:spLocks noChangeArrowheads="1"/>
          </p:cNvSpPr>
          <p:nvPr/>
        </p:nvSpPr>
        <p:spPr bwMode="auto">
          <a:xfrm>
            <a:off x="2339975" y="1644650"/>
            <a:ext cx="527050" cy="366713"/>
          </a:xfrm>
          <a:prstGeom prst="rect">
            <a:avLst/>
          </a:prstGeom>
          <a:noFill/>
          <a:ln w="12700">
            <a:noFill/>
            <a:miter lim="800000"/>
            <a:headEnd type="none" w="sm" len="sm"/>
            <a:tailEnd type="none" w="sm" len="sm"/>
          </a:ln>
          <a:effectLst/>
        </p:spPr>
        <p:txBody>
          <a:bodyPr wrap="none">
            <a:spAutoFit/>
          </a:bodyPr>
          <a:lstStyle/>
          <a:p>
            <a:pPr eaLnBrk="0" hangingPunct="0"/>
            <a:r>
              <a:rPr lang="en-US">
                <a:latin typeface="Times New Roman" pitchFamily="18" charset="0"/>
              </a:rPr>
              <a:t>120</a:t>
            </a:r>
          </a:p>
        </p:txBody>
      </p:sp>
      <p:sp>
        <p:nvSpPr>
          <p:cNvPr id="25621" name="Text Box 21"/>
          <p:cNvSpPr txBox="1">
            <a:spLocks noChangeArrowheads="1"/>
          </p:cNvSpPr>
          <p:nvPr/>
        </p:nvSpPr>
        <p:spPr bwMode="auto">
          <a:xfrm>
            <a:off x="2454275" y="2935288"/>
            <a:ext cx="412750" cy="366712"/>
          </a:xfrm>
          <a:prstGeom prst="rect">
            <a:avLst/>
          </a:prstGeom>
          <a:noFill/>
          <a:ln w="12700">
            <a:noFill/>
            <a:miter lim="800000"/>
            <a:headEnd type="none" w="sm" len="sm"/>
            <a:tailEnd type="none" w="sm" len="sm"/>
          </a:ln>
          <a:effectLst/>
        </p:spPr>
        <p:txBody>
          <a:bodyPr wrap="none">
            <a:spAutoFit/>
          </a:bodyPr>
          <a:lstStyle/>
          <a:p>
            <a:pPr eaLnBrk="0" hangingPunct="0"/>
            <a:r>
              <a:rPr lang="en-US">
                <a:latin typeface="Times New Roman" pitchFamily="18" charset="0"/>
              </a:rPr>
              <a:t>40</a:t>
            </a:r>
          </a:p>
        </p:txBody>
      </p:sp>
      <p:sp>
        <p:nvSpPr>
          <p:cNvPr id="25622" name="Text Box 22"/>
          <p:cNvSpPr txBox="1">
            <a:spLocks noChangeArrowheads="1"/>
          </p:cNvSpPr>
          <p:nvPr/>
        </p:nvSpPr>
        <p:spPr bwMode="auto">
          <a:xfrm>
            <a:off x="2454275" y="2289175"/>
            <a:ext cx="412750" cy="366713"/>
          </a:xfrm>
          <a:prstGeom prst="rect">
            <a:avLst/>
          </a:prstGeom>
          <a:noFill/>
          <a:ln w="12700">
            <a:noFill/>
            <a:miter lim="800000"/>
            <a:headEnd type="none" w="sm" len="sm"/>
            <a:tailEnd type="none" w="sm" len="sm"/>
          </a:ln>
          <a:effectLst/>
        </p:spPr>
        <p:txBody>
          <a:bodyPr wrap="none">
            <a:spAutoFit/>
          </a:bodyPr>
          <a:lstStyle/>
          <a:p>
            <a:pPr eaLnBrk="0" hangingPunct="0"/>
            <a:r>
              <a:rPr lang="en-US">
                <a:latin typeface="Times New Roman" pitchFamily="18" charset="0"/>
              </a:rPr>
              <a:t>80</a:t>
            </a:r>
          </a:p>
        </p:txBody>
      </p:sp>
      <p:sp>
        <p:nvSpPr>
          <p:cNvPr id="25623" name="Text Box 23"/>
          <p:cNvSpPr txBox="1">
            <a:spLocks noChangeArrowheads="1"/>
          </p:cNvSpPr>
          <p:nvPr/>
        </p:nvSpPr>
        <p:spPr bwMode="auto">
          <a:xfrm>
            <a:off x="2568575" y="3581400"/>
            <a:ext cx="298450" cy="366713"/>
          </a:xfrm>
          <a:prstGeom prst="rect">
            <a:avLst/>
          </a:prstGeom>
          <a:noFill/>
          <a:ln w="12700">
            <a:noFill/>
            <a:miter lim="800000"/>
            <a:headEnd type="none" w="sm" len="sm"/>
            <a:tailEnd type="none" w="sm" len="sm"/>
          </a:ln>
          <a:effectLst/>
        </p:spPr>
        <p:txBody>
          <a:bodyPr wrap="none">
            <a:spAutoFit/>
          </a:bodyPr>
          <a:lstStyle/>
          <a:p>
            <a:pPr eaLnBrk="0" hangingPunct="0"/>
            <a:r>
              <a:rPr lang="en-US">
                <a:latin typeface="Times New Roman" pitchFamily="18" charset="0"/>
              </a:rPr>
              <a:t>0</a:t>
            </a:r>
          </a:p>
        </p:txBody>
      </p:sp>
      <p:sp>
        <p:nvSpPr>
          <p:cNvPr id="25624" name="Text Box 24"/>
          <p:cNvSpPr txBox="1">
            <a:spLocks noChangeArrowheads="1"/>
          </p:cNvSpPr>
          <p:nvPr/>
        </p:nvSpPr>
        <p:spPr bwMode="auto">
          <a:xfrm>
            <a:off x="1279525" y="2478088"/>
            <a:ext cx="1073150" cy="641350"/>
          </a:xfrm>
          <a:prstGeom prst="rect">
            <a:avLst/>
          </a:prstGeom>
          <a:noFill/>
          <a:ln w="12700">
            <a:noFill/>
            <a:miter lim="800000"/>
            <a:headEnd type="none" w="sm" len="sm"/>
            <a:tailEnd type="none" w="sm" len="sm"/>
          </a:ln>
          <a:effectLst/>
        </p:spPr>
        <p:txBody>
          <a:bodyPr wrap="none">
            <a:spAutoFit/>
          </a:bodyPr>
          <a:lstStyle/>
          <a:p>
            <a:pPr eaLnBrk="0" hangingPunct="0"/>
            <a:r>
              <a:rPr lang="en-US" dirty="0"/>
              <a:t>GFR</a:t>
            </a:r>
          </a:p>
          <a:p>
            <a:pPr eaLnBrk="0" hangingPunct="0"/>
            <a:r>
              <a:rPr lang="en-US" dirty="0"/>
              <a:t>(mL/min)</a:t>
            </a:r>
          </a:p>
        </p:txBody>
      </p:sp>
      <p:grpSp>
        <p:nvGrpSpPr>
          <p:cNvPr id="4" name="Group 25"/>
          <p:cNvGrpSpPr>
            <a:grpSpLocks/>
          </p:cNvGrpSpPr>
          <p:nvPr/>
        </p:nvGrpSpPr>
        <p:grpSpPr bwMode="auto">
          <a:xfrm>
            <a:off x="3133725" y="5867400"/>
            <a:ext cx="3467100" cy="52388"/>
            <a:chOff x="1974" y="3696"/>
            <a:chExt cx="2184" cy="33"/>
          </a:xfrm>
        </p:grpSpPr>
        <p:sp>
          <p:nvSpPr>
            <p:cNvPr id="25626" name="Line 26"/>
            <p:cNvSpPr>
              <a:spLocks noChangeShapeType="1"/>
            </p:cNvSpPr>
            <p:nvPr/>
          </p:nvSpPr>
          <p:spPr bwMode="auto">
            <a:xfrm>
              <a:off x="1974" y="3700"/>
              <a:ext cx="2184" cy="0"/>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27" name="Line 27"/>
            <p:cNvSpPr>
              <a:spLocks noChangeShapeType="1"/>
            </p:cNvSpPr>
            <p:nvPr/>
          </p:nvSpPr>
          <p:spPr bwMode="auto">
            <a:xfrm>
              <a:off x="2118" y="3696"/>
              <a:ext cx="0" cy="33"/>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28" name="Line 28"/>
            <p:cNvSpPr>
              <a:spLocks noChangeShapeType="1"/>
            </p:cNvSpPr>
            <p:nvPr/>
          </p:nvSpPr>
          <p:spPr bwMode="auto">
            <a:xfrm>
              <a:off x="2608" y="3696"/>
              <a:ext cx="0" cy="33"/>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29" name="Line 29"/>
            <p:cNvSpPr>
              <a:spLocks noChangeShapeType="1"/>
            </p:cNvSpPr>
            <p:nvPr/>
          </p:nvSpPr>
          <p:spPr bwMode="auto">
            <a:xfrm>
              <a:off x="3099" y="3696"/>
              <a:ext cx="0" cy="33"/>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30" name="Line 30"/>
            <p:cNvSpPr>
              <a:spLocks noChangeShapeType="1"/>
            </p:cNvSpPr>
            <p:nvPr/>
          </p:nvSpPr>
          <p:spPr bwMode="auto">
            <a:xfrm>
              <a:off x="3589" y="3696"/>
              <a:ext cx="0" cy="33"/>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31" name="Line 31"/>
            <p:cNvSpPr>
              <a:spLocks noChangeShapeType="1"/>
            </p:cNvSpPr>
            <p:nvPr/>
          </p:nvSpPr>
          <p:spPr bwMode="auto">
            <a:xfrm>
              <a:off x="4080" y="3696"/>
              <a:ext cx="0" cy="33"/>
            </a:xfrm>
            <a:prstGeom prst="line">
              <a:avLst/>
            </a:prstGeom>
            <a:noFill/>
            <a:ln w="12700">
              <a:solidFill>
                <a:schemeClr val="tx1"/>
              </a:solidFill>
              <a:round/>
              <a:headEnd type="none" w="sm" len="sm"/>
              <a:tailEnd type="none" w="sm" len="sm"/>
            </a:ln>
            <a:effectLst/>
          </p:spPr>
          <p:txBody>
            <a:bodyPr wrap="none" anchor="ctr"/>
            <a:lstStyle/>
            <a:p>
              <a:endParaRPr lang="el-GR"/>
            </a:p>
          </p:txBody>
        </p:sp>
      </p:grpSp>
      <p:sp>
        <p:nvSpPr>
          <p:cNvPr id="25632" name="Freeform 32"/>
          <p:cNvSpPr>
            <a:spLocks/>
          </p:cNvSpPr>
          <p:nvPr/>
        </p:nvSpPr>
        <p:spPr bwMode="auto">
          <a:xfrm>
            <a:off x="3136900" y="4044950"/>
            <a:ext cx="3422650" cy="1568450"/>
          </a:xfrm>
          <a:custGeom>
            <a:avLst/>
            <a:gdLst/>
            <a:ahLst/>
            <a:cxnLst>
              <a:cxn ang="0">
                <a:pos x="32" y="988"/>
              </a:cxn>
              <a:cxn ang="0">
                <a:pos x="176" y="988"/>
              </a:cxn>
              <a:cxn ang="0">
                <a:pos x="516" y="512"/>
              </a:cxn>
              <a:cxn ang="0">
                <a:pos x="952" y="56"/>
              </a:cxn>
              <a:cxn ang="0">
                <a:pos x="1284" y="52"/>
              </a:cxn>
              <a:cxn ang="0">
                <a:pos x="1620" y="448"/>
              </a:cxn>
              <a:cxn ang="0">
                <a:pos x="1960" y="752"/>
              </a:cxn>
              <a:cxn ang="0">
                <a:pos x="2156" y="788"/>
              </a:cxn>
            </a:cxnLst>
            <a:rect l="0" t="0" r="r" b="b"/>
            <a:pathLst>
              <a:path w="2156" h="988">
                <a:moveTo>
                  <a:pt x="32" y="988"/>
                </a:moveTo>
                <a:cubicBezTo>
                  <a:pt x="32" y="988"/>
                  <a:pt x="0" y="984"/>
                  <a:pt x="176" y="988"/>
                </a:cubicBezTo>
                <a:cubicBezTo>
                  <a:pt x="272" y="896"/>
                  <a:pt x="416" y="670"/>
                  <a:pt x="516" y="512"/>
                </a:cubicBezTo>
                <a:cubicBezTo>
                  <a:pt x="613" y="353"/>
                  <a:pt x="792" y="112"/>
                  <a:pt x="952" y="56"/>
                </a:cubicBezTo>
                <a:cubicBezTo>
                  <a:pt x="1112" y="0"/>
                  <a:pt x="1132" y="20"/>
                  <a:pt x="1284" y="52"/>
                </a:cubicBezTo>
                <a:cubicBezTo>
                  <a:pt x="1436" y="84"/>
                  <a:pt x="1528" y="312"/>
                  <a:pt x="1620" y="448"/>
                </a:cubicBezTo>
                <a:cubicBezTo>
                  <a:pt x="1712" y="584"/>
                  <a:pt x="1840" y="724"/>
                  <a:pt x="1960" y="752"/>
                </a:cubicBezTo>
                <a:cubicBezTo>
                  <a:pt x="2080" y="780"/>
                  <a:pt x="2115" y="781"/>
                  <a:pt x="2156" y="788"/>
                </a:cubicBezTo>
              </a:path>
            </a:pathLst>
          </a:custGeom>
          <a:noFill/>
          <a:ln w="38100" cap="flat" cmpd="sng">
            <a:solidFill>
              <a:srgbClr val="FF6699"/>
            </a:solidFill>
            <a:prstDash val="solid"/>
            <a:round/>
            <a:headEnd type="none" w="sm" len="sm"/>
            <a:tailEnd type="none" w="sm" len="sm"/>
          </a:ln>
          <a:effectLst/>
        </p:spPr>
        <p:txBody>
          <a:bodyPr wrap="none" anchor="ctr"/>
          <a:lstStyle/>
          <a:p>
            <a:endParaRPr lang="el-GR"/>
          </a:p>
        </p:txBody>
      </p:sp>
      <p:grpSp>
        <p:nvGrpSpPr>
          <p:cNvPr id="5" name="Group 33"/>
          <p:cNvGrpSpPr>
            <a:grpSpLocks/>
          </p:cNvGrpSpPr>
          <p:nvPr/>
        </p:nvGrpSpPr>
        <p:grpSpPr bwMode="auto">
          <a:xfrm>
            <a:off x="2876550" y="3940175"/>
            <a:ext cx="52388" cy="1943100"/>
            <a:chOff x="1812" y="2482"/>
            <a:chExt cx="33" cy="1224"/>
          </a:xfrm>
        </p:grpSpPr>
        <p:sp>
          <p:nvSpPr>
            <p:cNvPr id="25634" name="Line 34"/>
            <p:cNvSpPr>
              <a:spLocks noChangeShapeType="1"/>
            </p:cNvSpPr>
            <p:nvPr/>
          </p:nvSpPr>
          <p:spPr bwMode="auto">
            <a:xfrm flipV="1">
              <a:off x="1844" y="2482"/>
              <a:ext cx="0" cy="1224"/>
            </a:xfrm>
            <a:prstGeom prst="line">
              <a:avLst/>
            </a:prstGeom>
            <a:noFill/>
            <a:ln w="12700">
              <a:solidFill>
                <a:schemeClr val="tx1"/>
              </a:solidFill>
              <a:round/>
              <a:headEnd type="none" w="sm" len="sm"/>
              <a:tailEnd type="none" w="sm" len="sm"/>
            </a:ln>
            <a:effectLst/>
          </p:spPr>
          <p:txBody>
            <a:bodyPr wrap="none" anchor="ctr"/>
            <a:lstStyle/>
            <a:p>
              <a:endParaRPr lang="el-GR"/>
            </a:p>
          </p:txBody>
        </p:sp>
        <p:grpSp>
          <p:nvGrpSpPr>
            <p:cNvPr id="6" name="Group 35"/>
            <p:cNvGrpSpPr>
              <a:grpSpLocks/>
            </p:cNvGrpSpPr>
            <p:nvPr/>
          </p:nvGrpSpPr>
          <p:grpSpPr bwMode="auto">
            <a:xfrm>
              <a:off x="1812" y="2484"/>
              <a:ext cx="33" cy="1218"/>
              <a:chOff x="1812" y="2484"/>
              <a:chExt cx="33" cy="1218"/>
            </a:xfrm>
          </p:grpSpPr>
          <p:sp>
            <p:nvSpPr>
              <p:cNvPr id="25636" name="Line 36"/>
              <p:cNvSpPr>
                <a:spLocks noChangeShapeType="1"/>
              </p:cNvSpPr>
              <p:nvPr/>
            </p:nvSpPr>
            <p:spPr bwMode="auto">
              <a:xfrm flipH="1">
                <a:off x="1812" y="2484"/>
                <a:ext cx="33" cy="0"/>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37" name="Line 37"/>
              <p:cNvSpPr>
                <a:spLocks noChangeShapeType="1"/>
              </p:cNvSpPr>
              <p:nvPr/>
            </p:nvSpPr>
            <p:spPr bwMode="auto">
              <a:xfrm flipH="1">
                <a:off x="1812" y="2658"/>
                <a:ext cx="33" cy="0"/>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38" name="Line 38"/>
              <p:cNvSpPr>
                <a:spLocks noChangeShapeType="1"/>
              </p:cNvSpPr>
              <p:nvPr/>
            </p:nvSpPr>
            <p:spPr bwMode="auto">
              <a:xfrm flipH="1">
                <a:off x="1812" y="2832"/>
                <a:ext cx="33" cy="0"/>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39" name="Line 39"/>
              <p:cNvSpPr>
                <a:spLocks noChangeShapeType="1"/>
              </p:cNvSpPr>
              <p:nvPr/>
            </p:nvSpPr>
            <p:spPr bwMode="auto">
              <a:xfrm flipH="1">
                <a:off x="1812" y="3006"/>
                <a:ext cx="33" cy="0"/>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40" name="Line 40"/>
              <p:cNvSpPr>
                <a:spLocks noChangeShapeType="1"/>
              </p:cNvSpPr>
              <p:nvPr/>
            </p:nvSpPr>
            <p:spPr bwMode="auto">
              <a:xfrm flipH="1">
                <a:off x="1812" y="3180"/>
                <a:ext cx="33" cy="0"/>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41" name="Line 41"/>
              <p:cNvSpPr>
                <a:spLocks noChangeShapeType="1"/>
              </p:cNvSpPr>
              <p:nvPr/>
            </p:nvSpPr>
            <p:spPr bwMode="auto">
              <a:xfrm flipH="1">
                <a:off x="1812" y="3354"/>
                <a:ext cx="33" cy="0"/>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42" name="Line 42"/>
              <p:cNvSpPr>
                <a:spLocks noChangeShapeType="1"/>
              </p:cNvSpPr>
              <p:nvPr/>
            </p:nvSpPr>
            <p:spPr bwMode="auto">
              <a:xfrm flipH="1">
                <a:off x="1812" y="3528"/>
                <a:ext cx="33" cy="0"/>
              </a:xfrm>
              <a:prstGeom prst="line">
                <a:avLst/>
              </a:prstGeom>
              <a:noFill/>
              <a:ln w="12700">
                <a:solidFill>
                  <a:schemeClr val="tx1"/>
                </a:solidFill>
                <a:round/>
                <a:headEnd type="none" w="sm" len="sm"/>
                <a:tailEnd type="none" w="sm" len="sm"/>
              </a:ln>
              <a:effectLst/>
            </p:spPr>
            <p:txBody>
              <a:bodyPr wrap="none" anchor="ctr"/>
              <a:lstStyle/>
              <a:p>
                <a:endParaRPr lang="el-GR"/>
              </a:p>
            </p:txBody>
          </p:sp>
          <p:sp>
            <p:nvSpPr>
              <p:cNvPr id="25643" name="Line 43"/>
              <p:cNvSpPr>
                <a:spLocks noChangeShapeType="1"/>
              </p:cNvSpPr>
              <p:nvPr/>
            </p:nvSpPr>
            <p:spPr bwMode="auto">
              <a:xfrm flipH="1">
                <a:off x="1812" y="3702"/>
                <a:ext cx="33" cy="0"/>
              </a:xfrm>
              <a:prstGeom prst="line">
                <a:avLst/>
              </a:prstGeom>
              <a:noFill/>
              <a:ln w="12700">
                <a:solidFill>
                  <a:schemeClr val="tx1"/>
                </a:solidFill>
                <a:round/>
                <a:headEnd type="none" w="sm" len="sm"/>
                <a:tailEnd type="none" w="sm" len="sm"/>
              </a:ln>
              <a:effectLst/>
            </p:spPr>
            <p:txBody>
              <a:bodyPr wrap="none" anchor="ctr"/>
              <a:lstStyle/>
              <a:p>
                <a:endParaRPr lang="el-GR"/>
              </a:p>
            </p:txBody>
          </p:sp>
        </p:grpSp>
      </p:grpSp>
      <p:sp>
        <p:nvSpPr>
          <p:cNvPr id="25644" name="Text Box 44"/>
          <p:cNvSpPr txBox="1">
            <a:spLocks noChangeArrowheads="1"/>
          </p:cNvSpPr>
          <p:nvPr/>
        </p:nvSpPr>
        <p:spPr bwMode="auto">
          <a:xfrm>
            <a:off x="3241675" y="5872163"/>
            <a:ext cx="298450" cy="366712"/>
          </a:xfrm>
          <a:prstGeom prst="rect">
            <a:avLst/>
          </a:prstGeom>
          <a:noFill/>
          <a:ln w="12700">
            <a:noFill/>
            <a:miter lim="800000"/>
            <a:headEnd type="none" w="sm" len="sm"/>
            <a:tailEnd type="none" w="sm" len="sm"/>
          </a:ln>
          <a:effectLst/>
        </p:spPr>
        <p:txBody>
          <a:bodyPr wrap="none">
            <a:spAutoFit/>
          </a:bodyPr>
          <a:lstStyle/>
          <a:p>
            <a:pPr eaLnBrk="0" hangingPunct="0"/>
            <a:r>
              <a:rPr lang="en-US">
                <a:latin typeface="Times New Roman" pitchFamily="18" charset="0"/>
              </a:rPr>
              <a:t>0</a:t>
            </a:r>
          </a:p>
        </p:txBody>
      </p:sp>
      <p:sp>
        <p:nvSpPr>
          <p:cNvPr id="25645" name="Text Box 45"/>
          <p:cNvSpPr txBox="1">
            <a:spLocks noChangeArrowheads="1"/>
          </p:cNvSpPr>
          <p:nvPr/>
        </p:nvSpPr>
        <p:spPr bwMode="auto">
          <a:xfrm>
            <a:off x="3944938" y="5872163"/>
            <a:ext cx="298450" cy="366712"/>
          </a:xfrm>
          <a:prstGeom prst="rect">
            <a:avLst/>
          </a:prstGeom>
          <a:noFill/>
          <a:ln w="12700">
            <a:noFill/>
            <a:miter lim="800000"/>
            <a:headEnd type="none" w="sm" len="sm"/>
            <a:tailEnd type="none" w="sm" len="sm"/>
          </a:ln>
          <a:effectLst/>
        </p:spPr>
        <p:txBody>
          <a:bodyPr wrap="none">
            <a:spAutoFit/>
          </a:bodyPr>
          <a:lstStyle/>
          <a:p>
            <a:pPr eaLnBrk="0" hangingPunct="0"/>
            <a:r>
              <a:rPr lang="en-US">
                <a:latin typeface="Times New Roman" pitchFamily="18" charset="0"/>
              </a:rPr>
              <a:t>7</a:t>
            </a:r>
          </a:p>
        </p:txBody>
      </p:sp>
      <p:sp>
        <p:nvSpPr>
          <p:cNvPr id="25646" name="Text Box 46"/>
          <p:cNvSpPr txBox="1">
            <a:spLocks noChangeArrowheads="1"/>
          </p:cNvSpPr>
          <p:nvPr/>
        </p:nvSpPr>
        <p:spPr bwMode="auto">
          <a:xfrm>
            <a:off x="4649788" y="5872163"/>
            <a:ext cx="412750" cy="366712"/>
          </a:xfrm>
          <a:prstGeom prst="rect">
            <a:avLst/>
          </a:prstGeom>
          <a:noFill/>
          <a:ln w="12700">
            <a:noFill/>
            <a:miter lim="800000"/>
            <a:headEnd type="none" w="sm" len="sm"/>
            <a:tailEnd type="none" w="sm" len="sm"/>
          </a:ln>
          <a:effectLst/>
        </p:spPr>
        <p:txBody>
          <a:bodyPr wrap="none">
            <a:spAutoFit/>
          </a:bodyPr>
          <a:lstStyle/>
          <a:p>
            <a:pPr eaLnBrk="0" hangingPunct="0"/>
            <a:r>
              <a:rPr lang="en-US">
                <a:latin typeface="Times New Roman" pitchFamily="18" charset="0"/>
              </a:rPr>
              <a:t>14</a:t>
            </a:r>
          </a:p>
        </p:txBody>
      </p:sp>
      <p:sp>
        <p:nvSpPr>
          <p:cNvPr id="25647" name="Text Box 47"/>
          <p:cNvSpPr txBox="1">
            <a:spLocks noChangeArrowheads="1"/>
          </p:cNvSpPr>
          <p:nvPr/>
        </p:nvSpPr>
        <p:spPr bwMode="auto">
          <a:xfrm>
            <a:off x="5467350" y="5872163"/>
            <a:ext cx="412750" cy="366712"/>
          </a:xfrm>
          <a:prstGeom prst="rect">
            <a:avLst/>
          </a:prstGeom>
          <a:noFill/>
          <a:ln w="12700">
            <a:noFill/>
            <a:miter lim="800000"/>
            <a:headEnd type="none" w="sm" len="sm"/>
            <a:tailEnd type="none" w="sm" len="sm"/>
          </a:ln>
          <a:effectLst/>
        </p:spPr>
        <p:txBody>
          <a:bodyPr wrap="none">
            <a:spAutoFit/>
          </a:bodyPr>
          <a:lstStyle/>
          <a:p>
            <a:pPr eaLnBrk="0" hangingPunct="0"/>
            <a:r>
              <a:rPr lang="en-US">
                <a:latin typeface="Times New Roman" pitchFamily="18" charset="0"/>
              </a:rPr>
              <a:t>21</a:t>
            </a:r>
          </a:p>
        </p:txBody>
      </p:sp>
      <p:sp>
        <p:nvSpPr>
          <p:cNvPr id="25648" name="Text Box 48"/>
          <p:cNvSpPr txBox="1">
            <a:spLocks noChangeArrowheads="1"/>
          </p:cNvSpPr>
          <p:nvPr/>
        </p:nvSpPr>
        <p:spPr bwMode="auto">
          <a:xfrm>
            <a:off x="6286500" y="5872163"/>
            <a:ext cx="412750" cy="366712"/>
          </a:xfrm>
          <a:prstGeom prst="rect">
            <a:avLst/>
          </a:prstGeom>
          <a:noFill/>
          <a:ln w="12700">
            <a:noFill/>
            <a:miter lim="800000"/>
            <a:headEnd type="none" w="sm" len="sm"/>
            <a:tailEnd type="none" w="sm" len="sm"/>
          </a:ln>
          <a:effectLst/>
        </p:spPr>
        <p:txBody>
          <a:bodyPr wrap="none">
            <a:spAutoFit/>
          </a:bodyPr>
          <a:lstStyle/>
          <a:p>
            <a:pPr eaLnBrk="0" hangingPunct="0"/>
            <a:r>
              <a:rPr lang="en-US">
                <a:latin typeface="Times New Roman" pitchFamily="18" charset="0"/>
              </a:rPr>
              <a:t>28</a:t>
            </a:r>
          </a:p>
        </p:txBody>
      </p:sp>
      <p:sp>
        <p:nvSpPr>
          <p:cNvPr id="25649" name="Text Box 49"/>
          <p:cNvSpPr txBox="1">
            <a:spLocks noChangeArrowheads="1"/>
          </p:cNvSpPr>
          <p:nvPr/>
        </p:nvSpPr>
        <p:spPr bwMode="auto">
          <a:xfrm>
            <a:off x="2566988" y="4581525"/>
            <a:ext cx="298450" cy="366713"/>
          </a:xfrm>
          <a:prstGeom prst="rect">
            <a:avLst/>
          </a:prstGeom>
          <a:noFill/>
          <a:ln w="12700">
            <a:noFill/>
            <a:miter lim="800000"/>
            <a:headEnd type="none" w="sm" len="sm"/>
            <a:tailEnd type="none" w="sm" len="sm"/>
          </a:ln>
          <a:effectLst/>
        </p:spPr>
        <p:txBody>
          <a:bodyPr wrap="none">
            <a:spAutoFit/>
          </a:bodyPr>
          <a:lstStyle/>
          <a:p>
            <a:pPr eaLnBrk="0" hangingPunct="0"/>
            <a:r>
              <a:rPr lang="en-US">
                <a:latin typeface="Times New Roman" pitchFamily="18" charset="0"/>
              </a:rPr>
              <a:t>4</a:t>
            </a:r>
          </a:p>
        </p:txBody>
      </p:sp>
      <p:sp>
        <p:nvSpPr>
          <p:cNvPr id="25650" name="Text Box 50"/>
          <p:cNvSpPr txBox="1">
            <a:spLocks noChangeArrowheads="1"/>
          </p:cNvSpPr>
          <p:nvPr/>
        </p:nvSpPr>
        <p:spPr bwMode="auto">
          <a:xfrm>
            <a:off x="4567238" y="6170613"/>
            <a:ext cx="625492" cy="369332"/>
          </a:xfrm>
          <a:prstGeom prst="rect">
            <a:avLst/>
          </a:prstGeom>
          <a:noFill/>
          <a:ln w="12700">
            <a:noFill/>
            <a:miter lim="800000"/>
            <a:headEnd type="none" w="sm" len="sm"/>
            <a:tailEnd type="none" w="sm" len="sm"/>
          </a:ln>
          <a:effectLst/>
        </p:spPr>
        <p:txBody>
          <a:bodyPr wrap="none">
            <a:spAutoFit/>
          </a:bodyPr>
          <a:lstStyle/>
          <a:p>
            <a:pPr eaLnBrk="0" hangingPunct="0"/>
            <a:r>
              <a:rPr lang="en-US" dirty="0">
                <a:latin typeface="+mj-lt"/>
              </a:rPr>
              <a:t>Days</a:t>
            </a:r>
          </a:p>
        </p:txBody>
      </p:sp>
      <p:sp>
        <p:nvSpPr>
          <p:cNvPr id="25651" name="Text Box 51"/>
          <p:cNvSpPr txBox="1">
            <a:spLocks noChangeArrowheads="1"/>
          </p:cNvSpPr>
          <p:nvPr/>
        </p:nvSpPr>
        <p:spPr bwMode="auto">
          <a:xfrm>
            <a:off x="2566988" y="5143500"/>
            <a:ext cx="298450" cy="366713"/>
          </a:xfrm>
          <a:prstGeom prst="rect">
            <a:avLst/>
          </a:prstGeom>
          <a:noFill/>
          <a:ln w="12700">
            <a:noFill/>
            <a:miter lim="800000"/>
            <a:headEnd type="none" w="sm" len="sm"/>
            <a:tailEnd type="none" w="sm" len="sm"/>
          </a:ln>
          <a:effectLst/>
        </p:spPr>
        <p:txBody>
          <a:bodyPr wrap="none">
            <a:spAutoFit/>
          </a:bodyPr>
          <a:lstStyle/>
          <a:p>
            <a:pPr eaLnBrk="0" hangingPunct="0"/>
            <a:r>
              <a:rPr lang="en-US">
                <a:latin typeface="Times New Roman" pitchFamily="18" charset="0"/>
              </a:rPr>
              <a:t>2</a:t>
            </a:r>
          </a:p>
        </p:txBody>
      </p:sp>
      <p:sp>
        <p:nvSpPr>
          <p:cNvPr id="25652" name="Text Box 52"/>
          <p:cNvSpPr txBox="1">
            <a:spLocks noChangeArrowheads="1"/>
          </p:cNvSpPr>
          <p:nvPr/>
        </p:nvSpPr>
        <p:spPr bwMode="auto">
          <a:xfrm>
            <a:off x="2566988" y="5705475"/>
            <a:ext cx="298450" cy="366713"/>
          </a:xfrm>
          <a:prstGeom prst="rect">
            <a:avLst/>
          </a:prstGeom>
          <a:noFill/>
          <a:ln w="12700">
            <a:noFill/>
            <a:miter lim="800000"/>
            <a:headEnd type="none" w="sm" len="sm"/>
            <a:tailEnd type="none" w="sm" len="sm"/>
          </a:ln>
          <a:effectLst/>
        </p:spPr>
        <p:txBody>
          <a:bodyPr wrap="none">
            <a:spAutoFit/>
          </a:bodyPr>
          <a:lstStyle/>
          <a:p>
            <a:pPr eaLnBrk="0" hangingPunct="0"/>
            <a:r>
              <a:rPr lang="en-US">
                <a:latin typeface="Times New Roman" pitchFamily="18" charset="0"/>
              </a:rPr>
              <a:t>0</a:t>
            </a:r>
          </a:p>
        </p:txBody>
      </p:sp>
      <p:sp>
        <p:nvSpPr>
          <p:cNvPr id="25653" name="Text Box 53"/>
          <p:cNvSpPr txBox="1">
            <a:spLocks noChangeArrowheads="1"/>
          </p:cNvSpPr>
          <p:nvPr/>
        </p:nvSpPr>
        <p:spPr bwMode="auto">
          <a:xfrm>
            <a:off x="2566988" y="4019550"/>
            <a:ext cx="298450" cy="366713"/>
          </a:xfrm>
          <a:prstGeom prst="rect">
            <a:avLst/>
          </a:prstGeom>
          <a:noFill/>
          <a:ln w="12700">
            <a:noFill/>
            <a:miter lim="800000"/>
            <a:headEnd type="none" w="sm" len="sm"/>
            <a:tailEnd type="none" w="sm" len="sm"/>
          </a:ln>
          <a:effectLst/>
        </p:spPr>
        <p:txBody>
          <a:bodyPr wrap="none">
            <a:spAutoFit/>
          </a:bodyPr>
          <a:lstStyle/>
          <a:p>
            <a:pPr eaLnBrk="0" hangingPunct="0"/>
            <a:r>
              <a:rPr lang="en-US">
                <a:latin typeface="Times New Roman" pitchFamily="18" charset="0"/>
              </a:rPr>
              <a:t>6</a:t>
            </a:r>
          </a:p>
        </p:txBody>
      </p:sp>
      <p:sp>
        <p:nvSpPr>
          <p:cNvPr id="25654" name="Text Box 54"/>
          <p:cNvSpPr txBox="1">
            <a:spLocks noChangeArrowheads="1"/>
          </p:cNvSpPr>
          <p:nvPr/>
        </p:nvSpPr>
        <p:spPr bwMode="auto">
          <a:xfrm>
            <a:off x="1279525" y="4446588"/>
            <a:ext cx="1150956" cy="923330"/>
          </a:xfrm>
          <a:prstGeom prst="rect">
            <a:avLst/>
          </a:prstGeom>
          <a:noFill/>
          <a:ln w="12700">
            <a:noFill/>
            <a:miter lim="800000"/>
            <a:headEnd type="none" w="sm" len="sm"/>
            <a:tailEnd type="none" w="sm" len="sm"/>
          </a:ln>
          <a:effectLst/>
        </p:spPr>
        <p:txBody>
          <a:bodyPr wrap="none">
            <a:spAutoFit/>
          </a:bodyPr>
          <a:lstStyle/>
          <a:p>
            <a:pPr eaLnBrk="0" hangingPunct="0"/>
            <a:r>
              <a:rPr lang="en-US" dirty="0"/>
              <a:t>Serum </a:t>
            </a:r>
          </a:p>
          <a:p>
            <a:pPr eaLnBrk="0" hangingPunct="0"/>
            <a:r>
              <a:rPr lang="en-US" dirty="0"/>
              <a:t>Creatinine</a:t>
            </a:r>
          </a:p>
          <a:p>
            <a:pPr eaLnBrk="0" hangingPunct="0"/>
            <a:r>
              <a:rPr lang="en-US" dirty="0"/>
              <a:t>(mg/dL)</a:t>
            </a:r>
          </a:p>
        </p:txBody>
      </p:sp>
      <p:pic>
        <p:nvPicPr>
          <p:cNvPr id="55"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a:bodyPr>
          <a:lstStyle/>
          <a:p>
            <a:r>
              <a:rPr lang="en-US" sz="4000" b="1" dirty="0">
                <a:solidFill>
                  <a:srgbClr val="0070C0"/>
                </a:solidFill>
              </a:rPr>
              <a:t>Ro </a:t>
            </a:r>
            <a:r>
              <a:rPr lang="el-GR" sz="4000" b="1" dirty="0">
                <a:solidFill>
                  <a:srgbClr val="0070C0"/>
                </a:solidFill>
              </a:rPr>
              <a:t>ΘΩΡΑΚΟΣ ΕΙΣΑΓΩΓΗΣ</a:t>
            </a:r>
          </a:p>
        </p:txBody>
      </p:sp>
      <p:pic>
        <p:nvPicPr>
          <p:cNvPr id="9219" name="Picture 3" descr="18"/>
          <p:cNvPicPr>
            <a:picLocks noGrp="1" noChangeAspect="1" noChangeArrowheads="1"/>
          </p:cNvPicPr>
          <p:nvPr>
            <p:ph idx="1"/>
          </p:nvPr>
        </p:nvPicPr>
        <p:blipFill>
          <a:blip r:embed="rId3" cstate="email"/>
          <a:srcRect/>
          <a:stretch>
            <a:fillRect/>
          </a:stretch>
        </p:blipFill>
        <p:spPr>
          <a:xfrm>
            <a:off x="1187624" y="1340768"/>
            <a:ext cx="6768752" cy="4921348"/>
          </a:xfrm>
          <a:noFill/>
          <a:ln/>
        </p:spPr>
      </p:pic>
      <p:pic>
        <p:nvPicPr>
          <p:cNvPr id="4" name="Picture 4" descr="TheSaintOld"/>
          <p:cNvPicPr>
            <a:picLocks noChangeAspect="1" noChangeArrowheads="1"/>
          </p:cNvPicPr>
          <p:nvPr/>
        </p:nvPicPr>
        <p:blipFill>
          <a:blip r:embed="rId4"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body" sz="half" idx="1"/>
          </p:nvPr>
        </p:nvSpPr>
        <p:spPr>
          <a:xfrm>
            <a:off x="468313" y="476250"/>
            <a:ext cx="8353425" cy="1295400"/>
          </a:xfrm>
        </p:spPr>
        <p:txBody>
          <a:bodyPr>
            <a:normAutofit/>
          </a:bodyPr>
          <a:lstStyle/>
          <a:p>
            <a:pPr algn="ctr">
              <a:lnSpc>
                <a:spcPct val="90000"/>
              </a:lnSpc>
              <a:buFont typeface="Wingdings" pitchFamily="2" charset="2"/>
              <a:buNone/>
            </a:pPr>
            <a:r>
              <a:rPr lang="en-US" sz="4000" b="1" dirty="0">
                <a:solidFill>
                  <a:srgbClr val="0070C0"/>
                </a:solidFill>
              </a:rPr>
              <a:t>U/S</a:t>
            </a:r>
            <a:r>
              <a:rPr lang="el-GR" sz="4000" b="1" dirty="0">
                <a:solidFill>
                  <a:srgbClr val="0070C0"/>
                </a:solidFill>
              </a:rPr>
              <a:t> ΝΕΦΡΩΝ</a:t>
            </a:r>
            <a:endParaRPr lang="el-GR" sz="4000" dirty="0">
              <a:solidFill>
                <a:srgbClr val="0070C0"/>
              </a:solidFill>
            </a:endParaRPr>
          </a:p>
        </p:txBody>
      </p:sp>
      <p:pic>
        <p:nvPicPr>
          <p:cNvPr id="10243" name="Picture 3" descr="DSC01497"/>
          <p:cNvPicPr>
            <a:picLocks noGrp="1" noChangeAspect="1" noChangeArrowheads="1"/>
          </p:cNvPicPr>
          <p:nvPr>
            <p:ph sz="quarter" idx="2"/>
          </p:nvPr>
        </p:nvPicPr>
        <p:blipFill>
          <a:blip r:embed="rId3" cstate="email"/>
          <a:srcRect/>
          <a:stretch>
            <a:fillRect/>
          </a:stretch>
        </p:blipFill>
        <p:spPr>
          <a:xfrm>
            <a:off x="251520" y="1340768"/>
            <a:ext cx="4146254" cy="3096344"/>
          </a:xfrm>
        </p:spPr>
      </p:pic>
      <p:pic>
        <p:nvPicPr>
          <p:cNvPr id="10244" name="Picture 4" descr="DSC01498"/>
          <p:cNvPicPr>
            <a:picLocks noGrp="1" noChangeAspect="1" noChangeArrowheads="1"/>
          </p:cNvPicPr>
          <p:nvPr>
            <p:ph sz="quarter" idx="3"/>
          </p:nvPr>
        </p:nvPicPr>
        <p:blipFill>
          <a:blip r:embed="rId4" cstate="email"/>
          <a:srcRect/>
          <a:stretch>
            <a:fillRect/>
          </a:stretch>
        </p:blipFill>
        <p:spPr>
          <a:xfrm>
            <a:off x="4572000" y="1340768"/>
            <a:ext cx="4431043" cy="3096344"/>
          </a:xfrm>
          <a:noFill/>
          <a:ln/>
        </p:spPr>
      </p:pic>
      <p:sp>
        <p:nvSpPr>
          <p:cNvPr id="10246" name="Text Box 6"/>
          <p:cNvSpPr txBox="1">
            <a:spLocks noChangeArrowheads="1"/>
          </p:cNvSpPr>
          <p:nvPr/>
        </p:nvSpPr>
        <p:spPr bwMode="auto">
          <a:xfrm>
            <a:off x="5940152" y="4725144"/>
            <a:ext cx="1799480" cy="461665"/>
          </a:xfrm>
          <a:prstGeom prst="rect">
            <a:avLst/>
          </a:prstGeom>
          <a:noFill/>
          <a:ln w="9525">
            <a:noFill/>
            <a:miter lim="800000"/>
            <a:headEnd/>
            <a:tailEnd/>
          </a:ln>
          <a:effectLst/>
        </p:spPr>
        <p:txBody>
          <a:bodyPr wrap="square">
            <a:spAutoFit/>
          </a:bodyPr>
          <a:lstStyle/>
          <a:p>
            <a:pPr>
              <a:spcBef>
                <a:spcPct val="50000"/>
              </a:spcBef>
            </a:pPr>
            <a:r>
              <a:rPr lang="el-GR" sz="2400" b="1" dirty="0">
                <a:solidFill>
                  <a:srgbClr val="0070C0"/>
                </a:solidFill>
              </a:rPr>
              <a:t>ΑΡ ΝΕΦΡΟΣ</a:t>
            </a:r>
          </a:p>
        </p:txBody>
      </p:sp>
      <p:sp>
        <p:nvSpPr>
          <p:cNvPr id="10247" name="Text Box 7"/>
          <p:cNvSpPr txBox="1">
            <a:spLocks noChangeArrowheads="1"/>
          </p:cNvSpPr>
          <p:nvPr/>
        </p:nvSpPr>
        <p:spPr bwMode="auto">
          <a:xfrm>
            <a:off x="395536" y="5301208"/>
            <a:ext cx="8569077" cy="1200329"/>
          </a:xfrm>
          <a:prstGeom prst="rect">
            <a:avLst/>
          </a:prstGeom>
          <a:noFill/>
          <a:ln w="9525">
            <a:noFill/>
            <a:miter lim="800000"/>
            <a:headEnd/>
            <a:tailEnd/>
          </a:ln>
          <a:effectLst/>
        </p:spPr>
        <p:txBody>
          <a:bodyPr wrap="square">
            <a:spAutoFit/>
          </a:bodyPr>
          <a:lstStyle/>
          <a:p>
            <a:pPr>
              <a:spcBef>
                <a:spcPct val="50000"/>
              </a:spcBef>
            </a:pPr>
            <a:r>
              <a:rPr lang="en-US" sz="2400" dirty="0">
                <a:solidFill>
                  <a:srgbClr val="0070C0"/>
                </a:solidFill>
              </a:rPr>
              <a:t>U/S</a:t>
            </a:r>
            <a:r>
              <a:rPr lang="el-GR" sz="2400" dirty="0">
                <a:solidFill>
                  <a:srgbClr val="0070C0"/>
                </a:solidFill>
              </a:rPr>
              <a:t> νεφρών: </a:t>
            </a:r>
            <a:r>
              <a:rPr lang="el-GR" sz="2400" dirty="0"/>
              <a:t>Επιμήκης διάμετρος ΔΕ νεφρού 11.8 </a:t>
            </a:r>
            <a:r>
              <a:rPr lang="en-US" sz="2400" dirty="0"/>
              <a:t>cm, </a:t>
            </a:r>
            <a:r>
              <a:rPr lang="el-GR" sz="2400" dirty="0"/>
              <a:t>ΑΡ νεφρού 11.2 </a:t>
            </a:r>
            <a:r>
              <a:rPr lang="en-US" sz="2400" dirty="0"/>
              <a:t>cm. </a:t>
            </a:r>
            <a:r>
              <a:rPr lang="el-GR" sz="2400" dirty="0"/>
              <a:t>Ηχογένεια παρεγχύματος κατά φύση. Απουσία διάτασης </a:t>
            </a:r>
            <a:r>
              <a:rPr lang="el-GR" sz="2400" dirty="0" err="1"/>
              <a:t>πυελοκαλυκικών</a:t>
            </a:r>
            <a:r>
              <a:rPr lang="el-GR" sz="2400" dirty="0"/>
              <a:t> συστημάτων.</a:t>
            </a:r>
          </a:p>
        </p:txBody>
      </p:sp>
      <p:sp>
        <p:nvSpPr>
          <p:cNvPr id="8" name="7 - Ορθογώνιο"/>
          <p:cNvSpPr/>
          <p:nvPr/>
        </p:nvSpPr>
        <p:spPr>
          <a:xfrm>
            <a:off x="1403648" y="4725144"/>
            <a:ext cx="1944216" cy="461665"/>
          </a:xfrm>
          <a:prstGeom prst="rect">
            <a:avLst/>
          </a:prstGeom>
        </p:spPr>
        <p:txBody>
          <a:bodyPr wrap="square">
            <a:spAutoFit/>
          </a:bodyPr>
          <a:lstStyle/>
          <a:p>
            <a:pPr>
              <a:spcBef>
                <a:spcPct val="50000"/>
              </a:spcBef>
            </a:pPr>
            <a:r>
              <a:rPr lang="el-GR" sz="2400" b="1" dirty="0" smtClean="0">
                <a:solidFill>
                  <a:srgbClr val="0070C0"/>
                </a:solidFill>
              </a:rPr>
              <a:t>ΔΕ ΝΕΦΡΟΣ</a:t>
            </a:r>
            <a:endParaRPr lang="el-GR" sz="2400" b="1" dirty="0">
              <a:solidFill>
                <a:srgbClr val="0070C0"/>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a:bodyPr>
          <a:lstStyle/>
          <a:p>
            <a:r>
              <a:rPr lang="el-GR" sz="4000" b="1" dirty="0">
                <a:solidFill>
                  <a:srgbClr val="0070C0"/>
                </a:solidFill>
              </a:rPr>
              <a:t>ΑΠΕΙΚΟΝΙΣΤΙΚΟΣ ΕΛΕΓΧΟΣ</a:t>
            </a:r>
          </a:p>
        </p:txBody>
      </p:sp>
      <p:sp>
        <p:nvSpPr>
          <p:cNvPr id="11267" name="Rectangle 3"/>
          <p:cNvSpPr>
            <a:spLocks noGrp="1" noChangeArrowheads="1"/>
          </p:cNvSpPr>
          <p:nvPr>
            <p:ph type="body" idx="1"/>
          </p:nvPr>
        </p:nvSpPr>
        <p:spPr/>
        <p:txBody>
          <a:bodyPr>
            <a:normAutofit fontScale="92500" lnSpcReduction="10000"/>
          </a:bodyPr>
          <a:lstStyle/>
          <a:p>
            <a:pPr eaLnBrk="0" hangingPunct="0">
              <a:lnSpc>
                <a:spcPct val="90000"/>
              </a:lnSpc>
              <a:spcBef>
                <a:spcPct val="0"/>
              </a:spcBef>
              <a:buClr>
                <a:srgbClr val="0070C0"/>
              </a:buClr>
              <a:buSzTx/>
              <a:buFont typeface="Wingdings" pitchFamily="2" charset="2"/>
              <a:buChar char="q"/>
            </a:pPr>
            <a:r>
              <a:rPr lang="en-US" sz="2800" b="1" dirty="0">
                <a:cs typeface="Times New Roman" pitchFamily="18" charset="0"/>
              </a:rPr>
              <a:t>U/S </a:t>
            </a:r>
            <a:r>
              <a:rPr lang="el-GR" sz="2800" b="1" dirty="0"/>
              <a:t>Καρδίας</a:t>
            </a:r>
            <a:r>
              <a:rPr lang="en-US" sz="2800" b="1" dirty="0">
                <a:cs typeface="Times New Roman" pitchFamily="18" charset="0"/>
              </a:rPr>
              <a:t>: </a:t>
            </a:r>
            <a:endParaRPr lang="en-US" sz="2800" b="1" dirty="0" smtClean="0">
              <a:cs typeface="Times New Roman" pitchFamily="18" charset="0"/>
            </a:endParaRPr>
          </a:p>
          <a:p>
            <a:pPr lvl="1" eaLnBrk="0" hangingPunct="0">
              <a:lnSpc>
                <a:spcPct val="90000"/>
              </a:lnSpc>
              <a:spcBef>
                <a:spcPct val="0"/>
              </a:spcBef>
              <a:buClr>
                <a:srgbClr val="0070C0"/>
              </a:buClr>
              <a:buFont typeface="Wingdings" pitchFamily="2" charset="2"/>
              <a:buChar char="§"/>
            </a:pPr>
            <a:r>
              <a:rPr lang="en-US" sz="2600" dirty="0" err="1" smtClean="0">
                <a:cs typeface="Times New Roman" pitchFamily="18" charset="0"/>
              </a:rPr>
              <a:t>Μεγάλες</a:t>
            </a:r>
            <a:r>
              <a:rPr lang="en-US" sz="2600" dirty="0" smtClean="0">
                <a:cs typeface="Times New Roman" pitchFamily="18" charset="0"/>
              </a:rPr>
              <a:t> </a:t>
            </a:r>
            <a:r>
              <a:rPr lang="en-US" sz="2600" dirty="0" err="1">
                <a:cs typeface="Times New Roman" pitchFamily="18" charset="0"/>
              </a:rPr>
              <a:t>δεξιές</a:t>
            </a:r>
            <a:r>
              <a:rPr lang="en-US" sz="2600" dirty="0">
                <a:cs typeface="Times New Roman" pitchFamily="18" charset="0"/>
              </a:rPr>
              <a:t> </a:t>
            </a:r>
            <a:r>
              <a:rPr lang="en-US" sz="2600" dirty="0" err="1">
                <a:cs typeface="Times New Roman" pitchFamily="18" charset="0"/>
              </a:rPr>
              <a:t>κοιλότητες</a:t>
            </a:r>
            <a:r>
              <a:rPr lang="en-US" sz="2600" dirty="0">
                <a:cs typeface="Times New Roman" pitchFamily="18" charset="0"/>
              </a:rPr>
              <a:t> </a:t>
            </a:r>
            <a:r>
              <a:rPr lang="en-US" sz="2600" dirty="0" err="1">
                <a:cs typeface="Times New Roman" pitchFamily="18" charset="0"/>
              </a:rPr>
              <a:t>και</a:t>
            </a:r>
            <a:r>
              <a:rPr lang="en-US" sz="2600" dirty="0">
                <a:cs typeface="Times New Roman" pitchFamily="18" charset="0"/>
              </a:rPr>
              <a:t> </a:t>
            </a:r>
            <a:r>
              <a:rPr lang="en-US" sz="2600" dirty="0" err="1">
                <a:cs typeface="Times New Roman" pitchFamily="18" charset="0"/>
              </a:rPr>
              <a:t>ελάττωση</a:t>
            </a:r>
            <a:r>
              <a:rPr lang="en-US" sz="2600" dirty="0">
                <a:cs typeface="Times New Roman" pitchFamily="18" charset="0"/>
              </a:rPr>
              <a:t> </a:t>
            </a:r>
            <a:r>
              <a:rPr lang="en-US" sz="2600" dirty="0" err="1">
                <a:cs typeface="Times New Roman" pitchFamily="18" charset="0"/>
              </a:rPr>
              <a:t>της</a:t>
            </a:r>
            <a:r>
              <a:rPr lang="en-US" sz="2600" dirty="0">
                <a:cs typeface="Times New Roman" pitchFamily="18" charset="0"/>
              </a:rPr>
              <a:t> </a:t>
            </a:r>
            <a:r>
              <a:rPr lang="en-US" sz="2600" dirty="0" err="1">
                <a:cs typeface="Times New Roman" pitchFamily="18" charset="0"/>
              </a:rPr>
              <a:t>συσταλτικότητας</a:t>
            </a:r>
            <a:r>
              <a:rPr lang="en-US" sz="2600" dirty="0">
                <a:cs typeface="Times New Roman" pitchFamily="18" charset="0"/>
              </a:rPr>
              <a:t> </a:t>
            </a:r>
            <a:r>
              <a:rPr lang="en-US" sz="2600" dirty="0" err="1">
                <a:cs typeface="Times New Roman" pitchFamily="18" charset="0"/>
              </a:rPr>
              <a:t>της</a:t>
            </a:r>
            <a:r>
              <a:rPr lang="en-US" sz="2600" dirty="0">
                <a:cs typeface="Times New Roman" pitchFamily="18" charset="0"/>
              </a:rPr>
              <a:t> </a:t>
            </a:r>
            <a:r>
              <a:rPr lang="en-US" sz="2600" dirty="0" err="1">
                <a:cs typeface="Times New Roman" pitchFamily="18" charset="0"/>
              </a:rPr>
              <a:t>δεξιάς</a:t>
            </a:r>
            <a:r>
              <a:rPr lang="en-US" sz="2600" dirty="0">
                <a:cs typeface="Times New Roman" pitchFamily="18" charset="0"/>
              </a:rPr>
              <a:t> </a:t>
            </a:r>
            <a:r>
              <a:rPr lang="en-US" sz="2600" dirty="0" err="1">
                <a:cs typeface="Times New Roman" pitchFamily="18" charset="0"/>
              </a:rPr>
              <a:t>κοιλίας</a:t>
            </a:r>
            <a:r>
              <a:rPr lang="en-US" sz="2600" dirty="0">
                <a:cs typeface="Times New Roman" pitchFamily="18" charset="0"/>
              </a:rPr>
              <a:t> </a:t>
            </a:r>
            <a:r>
              <a:rPr lang="en-US" sz="2600" dirty="0" err="1">
                <a:cs typeface="Times New Roman" pitchFamily="18" charset="0"/>
              </a:rPr>
              <a:t>στα</a:t>
            </a:r>
            <a:r>
              <a:rPr lang="en-US" sz="2600" dirty="0">
                <a:cs typeface="Times New Roman" pitchFamily="18" charset="0"/>
              </a:rPr>
              <a:t> </a:t>
            </a:r>
            <a:r>
              <a:rPr lang="en-US" sz="2600" dirty="0" err="1">
                <a:cs typeface="Times New Roman" pitchFamily="18" charset="0"/>
              </a:rPr>
              <a:t>πλαίσια</a:t>
            </a:r>
            <a:r>
              <a:rPr lang="en-US" sz="2600" dirty="0">
                <a:cs typeface="Times New Roman" pitchFamily="18" charset="0"/>
              </a:rPr>
              <a:t> </a:t>
            </a:r>
            <a:r>
              <a:rPr lang="en-US" sz="2600" dirty="0" err="1">
                <a:cs typeface="Times New Roman" pitchFamily="18" charset="0"/>
              </a:rPr>
              <a:t>σοβαρής</a:t>
            </a:r>
            <a:r>
              <a:rPr lang="en-US" sz="2600" dirty="0">
                <a:cs typeface="Times New Roman" pitchFamily="18" charset="0"/>
              </a:rPr>
              <a:t> </a:t>
            </a:r>
            <a:r>
              <a:rPr lang="en-US" sz="2600" dirty="0" err="1">
                <a:cs typeface="Times New Roman" pitchFamily="18" charset="0"/>
              </a:rPr>
              <a:t>πνευμονικής</a:t>
            </a:r>
            <a:r>
              <a:rPr lang="en-US" sz="2600" dirty="0">
                <a:cs typeface="Times New Roman" pitchFamily="18" charset="0"/>
              </a:rPr>
              <a:t> </a:t>
            </a:r>
            <a:r>
              <a:rPr lang="en-US" sz="2600" dirty="0" err="1">
                <a:cs typeface="Times New Roman" pitchFamily="18" charset="0"/>
              </a:rPr>
              <a:t>υπερτάσεως</a:t>
            </a:r>
            <a:r>
              <a:rPr lang="en-US" sz="2600" dirty="0">
                <a:cs typeface="Times New Roman" pitchFamily="18" charset="0"/>
              </a:rPr>
              <a:t>.</a:t>
            </a:r>
            <a:r>
              <a:rPr lang="el-GR" sz="2600" dirty="0"/>
              <a:t> </a:t>
            </a:r>
            <a:r>
              <a:rPr lang="en-US" sz="2600" dirty="0">
                <a:cs typeface="Times New Roman" pitchFamily="18" charset="0"/>
              </a:rPr>
              <a:t>ΚΕ=60%.</a:t>
            </a:r>
            <a:r>
              <a:rPr lang="el-GR" sz="2600" dirty="0"/>
              <a:t> </a:t>
            </a:r>
            <a:r>
              <a:rPr lang="en-US" sz="2600" dirty="0" err="1">
                <a:cs typeface="Times New Roman" pitchFamily="18" charset="0"/>
              </a:rPr>
              <a:t>Ήπια</a:t>
            </a:r>
            <a:r>
              <a:rPr lang="en-US" sz="2600" dirty="0">
                <a:cs typeface="Times New Roman" pitchFamily="18" charset="0"/>
              </a:rPr>
              <a:t> </a:t>
            </a:r>
            <a:r>
              <a:rPr lang="en-US" sz="2600" dirty="0" err="1">
                <a:cs typeface="Times New Roman" pitchFamily="18" charset="0"/>
              </a:rPr>
              <a:t>στένωση</a:t>
            </a:r>
            <a:r>
              <a:rPr lang="en-US" sz="2600" dirty="0">
                <a:cs typeface="Times New Roman" pitchFamily="18" charset="0"/>
              </a:rPr>
              <a:t> </a:t>
            </a:r>
            <a:r>
              <a:rPr lang="en-US" sz="2600" dirty="0" err="1">
                <a:cs typeface="Times New Roman" pitchFamily="18" charset="0"/>
              </a:rPr>
              <a:t>αορτικής</a:t>
            </a:r>
            <a:r>
              <a:rPr lang="en-US" sz="2600" dirty="0">
                <a:cs typeface="Times New Roman" pitchFamily="18" charset="0"/>
              </a:rPr>
              <a:t> </a:t>
            </a:r>
            <a:r>
              <a:rPr lang="en-US" sz="2600" dirty="0" err="1">
                <a:cs typeface="Times New Roman" pitchFamily="18" charset="0"/>
              </a:rPr>
              <a:t>βαλβίδας</a:t>
            </a:r>
            <a:r>
              <a:rPr lang="en-US" sz="2600" dirty="0">
                <a:cs typeface="Times New Roman" pitchFamily="18" charset="0"/>
              </a:rPr>
              <a:t>.</a:t>
            </a:r>
            <a:endParaRPr lang="el-GR" sz="2600" dirty="0"/>
          </a:p>
          <a:p>
            <a:pPr eaLnBrk="0" hangingPunct="0">
              <a:lnSpc>
                <a:spcPct val="90000"/>
              </a:lnSpc>
              <a:spcBef>
                <a:spcPct val="0"/>
              </a:spcBef>
              <a:buClr>
                <a:srgbClr val="0070C0"/>
              </a:buClr>
              <a:buSzTx/>
              <a:buNone/>
            </a:pPr>
            <a:endParaRPr lang="el-GR" sz="2800" dirty="0"/>
          </a:p>
          <a:p>
            <a:pPr eaLnBrk="0" hangingPunct="0">
              <a:lnSpc>
                <a:spcPct val="90000"/>
              </a:lnSpc>
              <a:spcBef>
                <a:spcPct val="0"/>
              </a:spcBef>
              <a:buClr>
                <a:srgbClr val="0070C0"/>
              </a:buClr>
              <a:buSzTx/>
              <a:buFont typeface="Wingdings" pitchFamily="2" charset="2"/>
              <a:buChar char="q"/>
            </a:pPr>
            <a:r>
              <a:rPr lang="en-US" sz="2800" b="1" dirty="0"/>
              <a:t>Triplex </a:t>
            </a:r>
            <a:r>
              <a:rPr lang="el-GR" sz="2800" b="1" dirty="0"/>
              <a:t>κάτω κοίλης </a:t>
            </a:r>
            <a:r>
              <a:rPr lang="el-GR" sz="2800" b="1" dirty="0" smtClean="0"/>
              <a:t>φλέβας</a:t>
            </a:r>
            <a:endParaRPr lang="en-US" sz="2800" b="1" dirty="0" smtClean="0"/>
          </a:p>
          <a:p>
            <a:pPr lvl="1" eaLnBrk="0" hangingPunct="0">
              <a:lnSpc>
                <a:spcPct val="90000"/>
              </a:lnSpc>
              <a:spcBef>
                <a:spcPct val="0"/>
              </a:spcBef>
              <a:buClr>
                <a:srgbClr val="0070C0"/>
              </a:buClr>
              <a:buFont typeface="Wingdings" pitchFamily="2" charset="2"/>
              <a:buChar char="§"/>
            </a:pPr>
            <a:r>
              <a:rPr lang="el-GR" sz="2600" dirty="0" smtClean="0"/>
              <a:t>Αύξηση </a:t>
            </a:r>
            <a:r>
              <a:rPr lang="el-GR" sz="2600" dirty="0"/>
              <a:t>του εύρους του αγγείου</a:t>
            </a:r>
            <a:endParaRPr lang="en-US" sz="2600" dirty="0"/>
          </a:p>
          <a:p>
            <a:pPr eaLnBrk="0" hangingPunct="0">
              <a:lnSpc>
                <a:spcPct val="90000"/>
              </a:lnSpc>
              <a:spcBef>
                <a:spcPct val="0"/>
              </a:spcBef>
              <a:buClr>
                <a:srgbClr val="0070C0"/>
              </a:buClr>
              <a:buSzTx/>
              <a:buFont typeface="Wingdings" pitchFamily="2" charset="2"/>
              <a:buChar char="q"/>
            </a:pPr>
            <a:endParaRPr lang="el-GR" sz="2800" dirty="0"/>
          </a:p>
          <a:p>
            <a:pPr eaLnBrk="0" hangingPunct="0">
              <a:lnSpc>
                <a:spcPct val="90000"/>
              </a:lnSpc>
              <a:spcBef>
                <a:spcPct val="0"/>
              </a:spcBef>
              <a:buClr>
                <a:srgbClr val="0070C0"/>
              </a:buClr>
              <a:buSzTx/>
              <a:buFont typeface="Wingdings" pitchFamily="2" charset="2"/>
              <a:buChar char="q"/>
            </a:pPr>
            <a:r>
              <a:rPr lang="en-US" sz="2800" b="1" dirty="0">
                <a:cs typeface="Times New Roman" pitchFamily="18" charset="0"/>
              </a:rPr>
              <a:t>Σ</a:t>
            </a:r>
            <a:r>
              <a:rPr lang="el-GR" sz="2800" b="1" dirty="0" err="1" smtClean="0"/>
              <a:t>πιρομέτρηση</a:t>
            </a:r>
            <a:endParaRPr lang="en-US" sz="2800" b="1" dirty="0" smtClean="0">
              <a:cs typeface="Times New Roman" pitchFamily="18" charset="0"/>
            </a:endParaRPr>
          </a:p>
          <a:p>
            <a:pPr lvl="1" eaLnBrk="0" hangingPunct="0">
              <a:lnSpc>
                <a:spcPct val="90000"/>
              </a:lnSpc>
              <a:spcBef>
                <a:spcPct val="0"/>
              </a:spcBef>
              <a:buClr>
                <a:srgbClr val="0070C0"/>
              </a:buClr>
              <a:buFont typeface="Wingdings" pitchFamily="2" charset="2"/>
              <a:buChar char="§"/>
            </a:pPr>
            <a:r>
              <a:rPr lang="el-GR" sz="2600" dirty="0" smtClean="0"/>
              <a:t>Μ</a:t>
            </a:r>
            <a:r>
              <a:rPr lang="en-US" sz="2600" dirty="0" err="1">
                <a:cs typeface="Times New Roman" pitchFamily="18" charset="0"/>
              </a:rPr>
              <a:t>ικτού</a:t>
            </a:r>
            <a:r>
              <a:rPr lang="en-US" sz="2600" dirty="0">
                <a:cs typeface="Times New Roman" pitchFamily="18" charset="0"/>
              </a:rPr>
              <a:t> </a:t>
            </a:r>
            <a:r>
              <a:rPr lang="en-US" sz="2600" dirty="0" err="1">
                <a:cs typeface="Times New Roman" pitchFamily="18" charset="0"/>
              </a:rPr>
              <a:t>τύπου</a:t>
            </a:r>
            <a:r>
              <a:rPr lang="en-US" sz="2600" dirty="0">
                <a:cs typeface="Times New Roman" pitchFamily="18" charset="0"/>
              </a:rPr>
              <a:t> </a:t>
            </a:r>
            <a:r>
              <a:rPr lang="en-US" sz="2600" dirty="0" err="1">
                <a:cs typeface="Times New Roman" pitchFamily="18" charset="0"/>
              </a:rPr>
              <a:t>διαταραχή</a:t>
            </a:r>
            <a:r>
              <a:rPr lang="en-US" sz="2600" dirty="0">
                <a:cs typeface="Times New Roman" pitchFamily="18" charset="0"/>
              </a:rPr>
              <a:t> </a:t>
            </a:r>
            <a:r>
              <a:rPr lang="en-US" sz="2600" dirty="0" err="1">
                <a:cs typeface="Times New Roman" pitchFamily="18" charset="0"/>
              </a:rPr>
              <a:t>αερισμού</a:t>
            </a:r>
            <a:r>
              <a:rPr lang="en-US" sz="2600" dirty="0">
                <a:cs typeface="Times New Roman" pitchFamily="18" charset="0"/>
              </a:rPr>
              <a:t>.</a:t>
            </a:r>
          </a:p>
          <a:p>
            <a:pPr eaLnBrk="0" hangingPunct="0">
              <a:lnSpc>
                <a:spcPct val="90000"/>
              </a:lnSpc>
              <a:spcBef>
                <a:spcPct val="0"/>
              </a:spcBef>
              <a:buClr>
                <a:srgbClr val="0070C0"/>
              </a:buClr>
              <a:buSzTx/>
              <a:buFont typeface="Wingdings" pitchFamily="2" charset="2"/>
              <a:buChar char="q"/>
            </a:pPr>
            <a:endParaRPr lang="en-US" sz="2800" u="sng" dirty="0">
              <a:cs typeface="Times New Roman" pitchFamily="18" charset="0"/>
            </a:endParaRPr>
          </a:p>
          <a:p>
            <a:pPr eaLnBrk="0" hangingPunct="0">
              <a:lnSpc>
                <a:spcPct val="90000"/>
              </a:lnSpc>
              <a:spcBef>
                <a:spcPct val="0"/>
              </a:spcBef>
              <a:buClr>
                <a:srgbClr val="0070C0"/>
              </a:buClr>
              <a:buSzTx/>
              <a:buFont typeface="Wingdings" pitchFamily="2" charset="2"/>
              <a:buChar char="q"/>
            </a:pPr>
            <a:r>
              <a:rPr lang="en-US" sz="2800" b="1" dirty="0">
                <a:cs typeface="Times New Roman" pitchFamily="18" charset="0"/>
              </a:rPr>
              <a:t>Triplex </a:t>
            </a:r>
            <a:r>
              <a:rPr lang="en-US" sz="2800" b="1" dirty="0" err="1">
                <a:cs typeface="Times New Roman" pitchFamily="18" charset="0"/>
              </a:rPr>
              <a:t>φλεβών</a:t>
            </a:r>
            <a:r>
              <a:rPr lang="en-US" sz="2800" b="1" dirty="0">
                <a:cs typeface="Times New Roman" pitchFamily="18" charset="0"/>
              </a:rPr>
              <a:t> </a:t>
            </a:r>
            <a:r>
              <a:rPr lang="en-US" sz="2800" b="1" dirty="0" err="1">
                <a:cs typeface="Times New Roman" pitchFamily="18" charset="0"/>
              </a:rPr>
              <a:t>κάτω</a:t>
            </a:r>
            <a:r>
              <a:rPr lang="en-US" sz="2800" b="1" dirty="0">
                <a:cs typeface="Times New Roman" pitchFamily="18" charset="0"/>
              </a:rPr>
              <a:t> </a:t>
            </a:r>
            <a:r>
              <a:rPr lang="en-US" sz="2800" b="1" dirty="0" err="1" smtClean="0">
                <a:cs typeface="Times New Roman" pitchFamily="18" charset="0"/>
              </a:rPr>
              <a:t>άκρων</a:t>
            </a:r>
            <a:endParaRPr lang="en-US" sz="2800" b="1" dirty="0" smtClean="0">
              <a:cs typeface="Times New Roman" pitchFamily="18" charset="0"/>
            </a:endParaRPr>
          </a:p>
          <a:p>
            <a:pPr lvl="1" eaLnBrk="0" hangingPunct="0">
              <a:lnSpc>
                <a:spcPct val="90000"/>
              </a:lnSpc>
              <a:spcBef>
                <a:spcPct val="0"/>
              </a:spcBef>
              <a:buClr>
                <a:srgbClr val="0070C0"/>
              </a:buClr>
              <a:buFont typeface="Wingdings" pitchFamily="2" charset="2"/>
              <a:buChar char="§"/>
            </a:pPr>
            <a:r>
              <a:rPr lang="el-GR" sz="2600" dirty="0" smtClean="0"/>
              <a:t>Κατά </a:t>
            </a:r>
            <a:r>
              <a:rPr lang="el-GR" sz="2600" dirty="0"/>
              <a:t>φύση</a:t>
            </a:r>
          </a:p>
          <a:p>
            <a:pPr>
              <a:lnSpc>
                <a:spcPct val="90000"/>
              </a:lnSpc>
            </a:pPr>
            <a:endParaRPr lang="el-GR" sz="24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r>
              <a:rPr lang="el-GR" sz="4000" b="1" dirty="0">
                <a:solidFill>
                  <a:srgbClr val="0070C0"/>
                </a:solidFill>
              </a:rPr>
              <a:t>ΣΥΝΟΨΗ ΠΕΡΙΣΤΑΤΙΚΟΥ</a:t>
            </a:r>
          </a:p>
        </p:txBody>
      </p:sp>
      <p:sp>
        <p:nvSpPr>
          <p:cNvPr id="12291" name="Rectangle 3"/>
          <p:cNvSpPr>
            <a:spLocks noGrp="1" noChangeArrowheads="1"/>
          </p:cNvSpPr>
          <p:nvPr>
            <p:ph type="body" idx="1"/>
          </p:nvPr>
        </p:nvSpPr>
        <p:spPr>
          <a:xfrm>
            <a:off x="457200" y="1340768"/>
            <a:ext cx="8229600" cy="4785395"/>
          </a:xfrm>
        </p:spPr>
        <p:txBody>
          <a:bodyPr/>
          <a:lstStyle/>
          <a:p>
            <a:pPr>
              <a:lnSpc>
                <a:spcPct val="80000"/>
              </a:lnSpc>
              <a:buClr>
                <a:srgbClr val="0070C0"/>
              </a:buClr>
              <a:buFont typeface="Wingdings" pitchFamily="2" charset="2"/>
              <a:buChar char="q"/>
            </a:pPr>
            <a:r>
              <a:rPr lang="el-GR" sz="2800" dirty="0" smtClean="0"/>
              <a:t>Από </a:t>
            </a:r>
            <a:r>
              <a:rPr lang="el-GR" sz="2800" dirty="0"/>
              <a:t>μηνός κλινική εικόνα υπερυδάτωσης προοδευτικά επιδεινούμενης</a:t>
            </a:r>
          </a:p>
          <a:p>
            <a:pPr lvl="1">
              <a:lnSpc>
                <a:spcPct val="80000"/>
              </a:lnSpc>
              <a:buClr>
                <a:srgbClr val="0070C0"/>
              </a:buClr>
              <a:buFont typeface="Wingdings" pitchFamily="2" charset="2"/>
              <a:buChar char="§"/>
            </a:pPr>
            <a:r>
              <a:rPr lang="el-GR" sz="2400" dirty="0"/>
              <a:t>Αύξηση του σωματικού βάρους + 12 </a:t>
            </a:r>
            <a:r>
              <a:rPr lang="en-US" sz="2400" dirty="0"/>
              <a:t>Kg</a:t>
            </a:r>
            <a:r>
              <a:rPr lang="el-GR" sz="2400" dirty="0"/>
              <a:t> </a:t>
            </a:r>
          </a:p>
          <a:p>
            <a:pPr lvl="1">
              <a:lnSpc>
                <a:spcPct val="80000"/>
              </a:lnSpc>
              <a:buClr>
                <a:srgbClr val="0070C0"/>
              </a:buClr>
              <a:buFont typeface="Wingdings" pitchFamily="2" charset="2"/>
              <a:buChar char="§"/>
            </a:pPr>
            <a:r>
              <a:rPr lang="el-GR" sz="2400" dirty="0"/>
              <a:t>Οιδήματα ανά σάρκα </a:t>
            </a:r>
          </a:p>
          <a:p>
            <a:pPr lvl="1">
              <a:lnSpc>
                <a:spcPct val="80000"/>
              </a:lnSpc>
              <a:buClr>
                <a:srgbClr val="0070C0"/>
              </a:buClr>
              <a:buFont typeface="Wingdings" pitchFamily="2" charset="2"/>
              <a:buChar char="§"/>
            </a:pPr>
            <a:r>
              <a:rPr lang="el-GR" sz="2400" dirty="0" err="1"/>
              <a:t>Ασκιτική</a:t>
            </a:r>
            <a:r>
              <a:rPr lang="el-GR" sz="2400" dirty="0"/>
              <a:t> συλλογή</a:t>
            </a:r>
          </a:p>
          <a:p>
            <a:pPr lvl="1">
              <a:lnSpc>
                <a:spcPct val="80000"/>
              </a:lnSpc>
              <a:buClr>
                <a:srgbClr val="0070C0"/>
              </a:buClr>
              <a:buFont typeface="Wingdings" pitchFamily="2" charset="2"/>
              <a:buChar char="§"/>
            </a:pPr>
            <a:r>
              <a:rPr lang="el-GR" sz="2400" dirty="0"/>
              <a:t>Δύσπνοια</a:t>
            </a:r>
          </a:p>
          <a:p>
            <a:pPr>
              <a:lnSpc>
                <a:spcPct val="80000"/>
              </a:lnSpc>
              <a:buClr>
                <a:srgbClr val="0070C0"/>
              </a:buClr>
              <a:buFont typeface="Wingdings" pitchFamily="2" charset="2"/>
              <a:buChar char="q"/>
            </a:pPr>
            <a:r>
              <a:rPr lang="el-GR" sz="2800" dirty="0"/>
              <a:t>Σταδιακή επιδείνωση νεφρικής λειτουργίας </a:t>
            </a:r>
            <a:endParaRPr lang="en-US" sz="2800" dirty="0"/>
          </a:p>
          <a:p>
            <a:pPr lvl="1">
              <a:lnSpc>
                <a:spcPct val="80000"/>
              </a:lnSpc>
              <a:buClr>
                <a:srgbClr val="0070C0"/>
              </a:buClr>
              <a:buFont typeface="Wingdings" pitchFamily="2" charset="2"/>
              <a:buChar char="§"/>
            </a:pPr>
            <a:r>
              <a:rPr lang="el-GR" sz="2400" dirty="0"/>
              <a:t>Κρεατινίνη</a:t>
            </a:r>
            <a:r>
              <a:rPr lang="en-US" sz="2400" dirty="0"/>
              <a:t> </a:t>
            </a:r>
            <a:r>
              <a:rPr lang="el-GR" sz="2400" dirty="0"/>
              <a:t>1.2 </a:t>
            </a:r>
            <a:r>
              <a:rPr lang="en-US" sz="2400" dirty="0"/>
              <a:t>mg/dl</a:t>
            </a:r>
            <a:r>
              <a:rPr lang="en-US" sz="2400" dirty="0">
                <a:cs typeface="Arial" charset="0"/>
              </a:rPr>
              <a:t>→ 3.6 mg/dl</a:t>
            </a:r>
            <a:r>
              <a:rPr lang="en-US" sz="2400" dirty="0"/>
              <a:t> </a:t>
            </a:r>
            <a:endParaRPr lang="el-GR" sz="2400" dirty="0"/>
          </a:p>
          <a:p>
            <a:pPr>
              <a:lnSpc>
                <a:spcPct val="80000"/>
              </a:lnSpc>
              <a:buClr>
                <a:srgbClr val="0070C0"/>
              </a:buClr>
              <a:buFont typeface="Wingdings" pitchFamily="2" charset="2"/>
              <a:buChar char="q"/>
            </a:pPr>
            <a:r>
              <a:rPr lang="el-GR" sz="2800" dirty="0" err="1"/>
              <a:t>Ολιγοανουρία</a:t>
            </a:r>
            <a:r>
              <a:rPr lang="el-GR" sz="2800" dirty="0"/>
              <a:t>:</a:t>
            </a:r>
          </a:p>
          <a:p>
            <a:pPr lvl="1">
              <a:lnSpc>
                <a:spcPct val="80000"/>
              </a:lnSpc>
              <a:buClr>
                <a:srgbClr val="0070C0"/>
              </a:buClr>
              <a:buFont typeface="Wingdings" pitchFamily="2" charset="2"/>
              <a:buChar char="§"/>
            </a:pPr>
            <a:r>
              <a:rPr lang="el-GR" sz="2400" dirty="0"/>
              <a:t>Από την 3</a:t>
            </a:r>
            <a:r>
              <a:rPr lang="el-GR" sz="2400" baseline="30000" dirty="0"/>
              <a:t>η</a:t>
            </a:r>
            <a:r>
              <a:rPr lang="el-GR" sz="2400" dirty="0"/>
              <a:t> ημέρα νοσηλείας η ασθενής καθίσταται </a:t>
            </a:r>
            <a:r>
              <a:rPr lang="el-GR" sz="2400" dirty="0" err="1"/>
              <a:t>άνουρη</a:t>
            </a:r>
            <a:r>
              <a:rPr lang="el-GR" sz="2400" dirty="0"/>
              <a:t>. </a:t>
            </a:r>
          </a:p>
          <a:p>
            <a:pPr>
              <a:lnSpc>
                <a:spcPct val="80000"/>
              </a:lnSpc>
            </a:pPr>
            <a:endParaRPr lang="el-GR" sz="24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l-GR" b="1" dirty="0" smtClean="0">
                <a:solidFill>
                  <a:srgbClr val="0070C0"/>
                </a:solidFill>
              </a:rPr>
              <a:t>ΔΙΑΦΟΡΙΚΗ ΔΙΑΓΝΩΣΤΙΚΗ</a:t>
            </a:r>
            <a:endParaRPr lang="el-GR" b="1" dirty="0">
              <a:solidFill>
                <a:srgbClr val="0070C0"/>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l-GR" b="1" dirty="0" smtClean="0">
                <a:solidFill>
                  <a:srgbClr val="0070C0"/>
                </a:solidFill>
              </a:rPr>
              <a:t>ΑΠΟΚΛΕΙΣΜΟΣ ΜΕΤΑΝΕΦΡΙΚΩΝ ΑΙΤΙΩΝ</a:t>
            </a:r>
            <a:endParaRPr lang="el-GR"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DSC01497"/>
          <p:cNvPicPr>
            <a:picLocks noGrp="1" noChangeAspect="1" noChangeArrowheads="1"/>
          </p:cNvPicPr>
          <p:nvPr>
            <p:ph sz="quarter" idx="2"/>
          </p:nvPr>
        </p:nvPicPr>
        <p:blipFill>
          <a:blip r:embed="rId3" cstate="email"/>
          <a:srcRect/>
          <a:stretch>
            <a:fillRect/>
          </a:stretch>
        </p:blipFill>
        <p:spPr>
          <a:xfrm>
            <a:off x="251520" y="1340768"/>
            <a:ext cx="4146254" cy="3096344"/>
          </a:xfrm>
        </p:spPr>
      </p:pic>
      <p:pic>
        <p:nvPicPr>
          <p:cNvPr id="10244" name="Picture 4" descr="DSC01498"/>
          <p:cNvPicPr>
            <a:picLocks noGrp="1" noChangeAspect="1" noChangeArrowheads="1"/>
          </p:cNvPicPr>
          <p:nvPr>
            <p:ph sz="quarter" idx="3"/>
          </p:nvPr>
        </p:nvPicPr>
        <p:blipFill>
          <a:blip r:embed="rId4" cstate="email"/>
          <a:srcRect/>
          <a:stretch>
            <a:fillRect/>
          </a:stretch>
        </p:blipFill>
        <p:spPr>
          <a:xfrm>
            <a:off x="4572000" y="1340768"/>
            <a:ext cx="4431043" cy="3096344"/>
          </a:xfrm>
          <a:noFill/>
          <a:ln/>
        </p:spPr>
      </p:pic>
      <p:sp>
        <p:nvSpPr>
          <p:cNvPr id="10246" name="Text Box 6"/>
          <p:cNvSpPr txBox="1">
            <a:spLocks noChangeArrowheads="1"/>
          </p:cNvSpPr>
          <p:nvPr/>
        </p:nvSpPr>
        <p:spPr bwMode="auto">
          <a:xfrm>
            <a:off x="5940152" y="4725144"/>
            <a:ext cx="1799480" cy="461665"/>
          </a:xfrm>
          <a:prstGeom prst="rect">
            <a:avLst/>
          </a:prstGeom>
          <a:noFill/>
          <a:ln w="9525">
            <a:noFill/>
            <a:miter lim="800000"/>
            <a:headEnd/>
            <a:tailEnd/>
          </a:ln>
          <a:effectLst/>
        </p:spPr>
        <p:txBody>
          <a:bodyPr wrap="square">
            <a:spAutoFit/>
          </a:bodyPr>
          <a:lstStyle/>
          <a:p>
            <a:pPr>
              <a:spcBef>
                <a:spcPct val="50000"/>
              </a:spcBef>
            </a:pPr>
            <a:r>
              <a:rPr lang="el-GR" sz="2400" b="1" dirty="0">
                <a:solidFill>
                  <a:srgbClr val="0070C0"/>
                </a:solidFill>
              </a:rPr>
              <a:t>ΑΡ ΝΕΦΡΟΣ</a:t>
            </a:r>
          </a:p>
        </p:txBody>
      </p:sp>
      <p:sp>
        <p:nvSpPr>
          <p:cNvPr id="10247" name="Text Box 7"/>
          <p:cNvSpPr txBox="1">
            <a:spLocks noChangeArrowheads="1"/>
          </p:cNvSpPr>
          <p:nvPr/>
        </p:nvSpPr>
        <p:spPr bwMode="auto">
          <a:xfrm>
            <a:off x="395536" y="5301208"/>
            <a:ext cx="8569077" cy="1200329"/>
          </a:xfrm>
          <a:prstGeom prst="rect">
            <a:avLst/>
          </a:prstGeom>
          <a:noFill/>
          <a:ln w="9525">
            <a:noFill/>
            <a:miter lim="800000"/>
            <a:headEnd/>
            <a:tailEnd/>
          </a:ln>
          <a:effectLst/>
        </p:spPr>
        <p:txBody>
          <a:bodyPr wrap="square">
            <a:spAutoFit/>
          </a:bodyPr>
          <a:lstStyle/>
          <a:p>
            <a:pPr>
              <a:spcBef>
                <a:spcPct val="50000"/>
              </a:spcBef>
            </a:pPr>
            <a:r>
              <a:rPr lang="en-US" sz="2400" dirty="0">
                <a:solidFill>
                  <a:srgbClr val="0070C0"/>
                </a:solidFill>
              </a:rPr>
              <a:t>U/S</a:t>
            </a:r>
            <a:r>
              <a:rPr lang="el-GR" sz="2400" dirty="0">
                <a:solidFill>
                  <a:srgbClr val="0070C0"/>
                </a:solidFill>
              </a:rPr>
              <a:t> νεφρών: </a:t>
            </a:r>
            <a:r>
              <a:rPr lang="el-GR" sz="2400" dirty="0"/>
              <a:t>Επιμήκης διάμετρος ΔΕ νεφρού 11.8 </a:t>
            </a:r>
            <a:r>
              <a:rPr lang="en-US" sz="2400" dirty="0"/>
              <a:t>cm, </a:t>
            </a:r>
            <a:r>
              <a:rPr lang="el-GR" sz="2400" dirty="0"/>
              <a:t>ΑΡ νεφρού 11.2 </a:t>
            </a:r>
            <a:r>
              <a:rPr lang="en-US" sz="2400" dirty="0"/>
              <a:t>cm. </a:t>
            </a:r>
            <a:r>
              <a:rPr lang="el-GR" sz="2400" dirty="0"/>
              <a:t>Ηχογένεια παρεγχύματος κατά φύση. Απουσία διάτασης </a:t>
            </a:r>
            <a:r>
              <a:rPr lang="el-GR" sz="2400" dirty="0" err="1"/>
              <a:t>πυελοκαλυκικών</a:t>
            </a:r>
            <a:r>
              <a:rPr lang="el-GR" sz="2400" dirty="0"/>
              <a:t> συστημάτων.</a:t>
            </a:r>
          </a:p>
        </p:txBody>
      </p:sp>
      <p:sp>
        <p:nvSpPr>
          <p:cNvPr id="8" name="7 - Ορθογώνιο"/>
          <p:cNvSpPr/>
          <p:nvPr/>
        </p:nvSpPr>
        <p:spPr>
          <a:xfrm>
            <a:off x="1403648" y="4725144"/>
            <a:ext cx="1944216" cy="461665"/>
          </a:xfrm>
          <a:prstGeom prst="rect">
            <a:avLst/>
          </a:prstGeom>
        </p:spPr>
        <p:txBody>
          <a:bodyPr wrap="square">
            <a:spAutoFit/>
          </a:bodyPr>
          <a:lstStyle/>
          <a:p>
            <a:pPr>
              <a:spcBef>
                <a:spcPct val="50000"/>
              </a:spcBef>
            </a:pPr>
            <a:r>
              <a:rPr lang="el-GR" sz="2400" b="1" dirty="0" smtClean="0">
                <a:solidFill>
                  <a:srgbClr val="0070C0"/>
                </a:solidFill>
              </a:rPr>
              <a:t>ΔΕ ΝΕΦΡΟΣ</a:t>
            </a:r>
            <a:endParaRPr lang="el-GR" sz="2400" b="1" dirty="0">
              <a:solidFill>
                <a:srgbClr val="0070C0"/>
              </a:solidFill>
            </a:endParaRPr>
          </a:p>
        </p:txBody>
      </p:sp>
      <p:sp>
        <p:nvSpPr>
          <p:cNvPr id="10242" name="Rectangle 2"/>
          <p:cNvSpPr>
            <a:spLocks noGrp="1" noChangeArrowheads="1"/>
          </p:cNvSpPr>
          <p:nvPr>
            <p:ph type="body" sz="half" idx="1"/>
          </p:nvPr>
        </p:nvSpPr>
        <p:spPr>
          <a:xfrm rot="19781755">
            <a:off x="367674" y="2351678"/>
            <a:ext cx="8353425" cy="1295400"/>
          </a:xfrm>
        </p:spPr>
        <p:txBody>
          <a:bodyPr>
            <a:normAutofit/>
          </a:bodyPr>
          <a:lstStyle/>
          <a:p>
            <a:pPr algn="ctr">
              <a:lnSpc>
                <a:spcPct val="90000"/>
              </a:lnSpc>
              <a:buFont typeface="Wingdings" pitchFamily="2" charset="2"/>
              <a:buNone/>
            </a:pPr>
            <a:r>
              <a:rPr lang="el-GR" sz="2800" b="1" dirty="0" smtClean="0">
                <a:solidFill>
                  <a:srgbClr val="FF0000"/>
                </a:solidFill>
              </a:rPr>
              <a:t>ΑΠΟΚΛΕΙΣΜΟΣ ΑΠΟΦΡΑΞΗΣ ΑΠΟΧΕΤΕΥΤΙΚΗΣ ΜΟΙΡΑΣ ΟΥΡΟΠΟΙΗΤΙΚΟΥ (Μετανεφρικά αίτια)</a:t>
            </a:r>
            <a:endParaRPr lang="el-GR" sz="28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anim calcmode="lin" valueType="num">
                                      <p:cBhvr additive="base">
                                        <p:cTn id="7" dur="500" fill="hold"/>
                                        <p:tgtEl>
                                          <p:spTgt spid="102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l-GR" b="1" dirty="0" smtClean="0">
                <a:solidFill>
                  <a:srgbClr val="0070C0"/>
                </a:solidFill>
              </a:rPr>
              <a:t>ΑΠΟΚΛΕΙΣΜΟΣ ΠΡΟΝΕΦΡΙΚΩΝ ΑΙΤΙΩΝ</a:t>
            </a:r>
            <a:endParaRPr lang="el-GR"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67544" y="304800"/>
            <a:ext cx="8280920" cy="860425"/>
          </a:xfrm>
        </p:spPr>
        <p:txBody>
          <a:bodyPr>
            <a:noAutofit/>
          </a:bodyPr>
          <a:lstStyle/>
          <a:p>
            <a:pPr marL="990600" lvl="1" indent="-533400" algn="l"/>
            <a:r>
              <a:rPr lang="el-GR" sz="2800" dirty="0" smtClean="0">
                <a:solidFill>
                  <a:srgbClr val="0070C0"/>
                </a:solidFill>
              </a:rPr>
              <a:t>ΕΛΑΤΤΩΜΕΝΟΣ ΕΝΔΑΓΓΕΙΑΚΟΣ ΟΓΚΟΣ ?</a:t>
            </a:r>
            <a:endParaRPr lang="el-GR" sz="2800" dirty="0">
              <a:solidFill>
                <a:srgbClr val="0070C0"/>
              </a:solidFill>
            </a:endParaRPr>
          </a:p>
        </p:txBody>
      </p:sp>
      <p:sp>
        <p:nvSpPr>
          <p:cNvPr id="5123" name="Rectangle 3"/>
          <p:cNvSpPr>
            <a:spLocks noGrp="1" noChangeArrowheads="1"/>
          </p:cNvSpPr>
          <p:nvPr>
            <p:ph type="body" idx="1"/>
          </p:nvPr>
        </p:nvSpPr>
        <p:spPr>
          <a:xfrm>
            <a:off x="457200" y="1341438"/>
            <a:ext cx="8435975" cy="3527722"/>
          </a:xfrm>
        </p:spPr>
        <p:txBody>
          <a:bodyPr/>
          <a:lstStyle/>
          <a:p>
            <a:pPr marL="971550" lvl="1" indent="-457200">
              <a:buClr>
                <a:srgbClr val="0070C0"/>
              </a:buClr>
              <a:buFont typeface="Wingdings" pitchFamily="2" charset="2"/>
              <a:buChar char="q"/>
            </a:pPr>
            <a:r>
              <a:rPr lang="el-GR" dirty="0" smtClean="0"/>
              <a:t>Απουσία ορθοστατικής υπότασης, ελάττωσης σωματικού βάρους</a:t>
            </a:r>
          </a:p>
          <a:p>
            <a:pPr marL="971550" lvl="1" indent="-457200">
              <a:buClr>
                <a:srgbClr val="0070C0"/>
              </a:buClr>
              <a:buFont typeface="Wingdings" pitchFamily="2" charset="2"/>
              <a:buChar char="q"/>
            </a:pPr>
            <a:r>
              <a:rPr lang="el-GR" dirty="0" smtClean="0"/>
              <a:t>Αιμορραγία</a:t>
            </a:r>
            <a:r>
              <a:rPr lang="el-GR" dirty="0"/>
              <a:t>: </a:t>
            </a:r>
          </a:p>
          <a:p>
            <a:pPr marL="1295400" lvl="2" indent="-381000">
              <a:buClr>
                <a:srgbClr val="0070C0"/>
              </a:buClr>
              <a:buFont typeface="Wingdings" pitchFamily="2" charset="2"/>
              <a:buChar char="§"/>
            </a:pPr>
            <a:r>
              <a:rPr lang="en-US" dirty="0"/>
              <a:t>Ht</a:t>
            </a:r>
            <a:r>
              <a:rPr lang="el-GR" dirty="0"/>
              <a:t> = </a:t>
            </a:r>
            <a:r>
              <a:rPr lang="en-US" dirty="0"/>
              <a:t>34,5% </a:t>
            </a:r>
            <a:r>
              <a:rPr lang="el-GR" dirty="0"/>
              <a:t>σταθερός σε σχέση με προηγούμενες τιμές</a:t>
            </a:r>
          </a:p>
          <a:p>
            <a:pPr marL="971550" lvl="1" indent="-457200">
              <a:buClr>
                <a:srgbClr val="0070C0"/>
              </a:buClr>
              <a:buFont typeface="Wingdings" pitchFamily="2" charset="2"/>
              <a:buChar char="q"/>
            </a:pPr>
            <a:r>
              <a:rPr lang="el-GR" dirty="0"/>
              <a:t>Διουρητικά: </a:t>
            </a:r>
          </a:p>
          <a:p>
            <a:pPr marL="1295400" lvl="2" indent="-381000">
              <a:buClr>
                <a:srgbClr val="0070C0"/>
              </a:buClr>
              <a:buFont typeface="Wingdings" pitchFamily="2" charset="2"/>
              <a:buChar char="§"/>
            </a:pPr>
            <a:r>
              <a:rPr lang="el-GR" dirty="0"/>
              <a:t>Χρήση φουροσεμίδης ενδοφλεβίως σε μεγάλες δόσεις τις προηγούμενες ημέρες (320 – 640</a:t>
            </a:r>
            <a:r>
              <a:rPr lang="en-US" dirty="0"/>
              <a:t> mg/</a:t>
            </a:r>
            <a:r>
              <a:rPr lang="el-GR" dirty="0"/>
              <a:t>ημέρα)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box(in)">
                                      <p:cBhvr>
                                        <p:cTn id="7" dur="500"/>
                                        <p:tgtEl>
                                          <p:spTgt spid="5123">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123">
                                            <p:txEl>
                                              <p:pRg st="1" end="1"/>
                                            </p:txEl>
                                          </p:spTgt>
                                        </p:tgtEl>
                                        <p:attrNameLst>
                                          <p:attrName>style.visibility</p:attrName>
                                        </p:attrNameLst>
                                      </p:cBhvr>
                                      <p:to>
                                        <p:strVal val="visible"/>
                                      </p:to>
                                    </p:set>
                                    <p:animEffect transition="in" filter="box(in)">
                                      <p:cBhvr>
                                        <p:cTn id="10" dur="500"/>
                                        <p:tgtEl>
                                          <p:spTgt spid="5123">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5123">
                                            <p:txEl>
                                              <p:pRg st="2" end="2"/>
                                            </p:txEl>
                                          </p:spTgt>
                                        </p:tgtEl>
                                        <p:attrNameLst>
                                          <p:attrName>style.visibility</p:attrName>
                                        </p:attrNameLst>
                                      </p:cBhvr>
                                      <p:to>
                                        <p:strVal val="visible"/>
                                      </p:to>
                                    </p:set>
                                    <p:animEffect transition="in" filter="box(in)">
                                      <p:cBhvr>
                                        <p:cTn id="13" dur="500"/>
                                        <p:tgtEl>
                                          <p:spTgt spid="5123">
                                            <p:txEl>
                                              <p:pRg st="2" end="2"/>
                                            </p:txEl>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5123">
                                            <p:txEl>
                                              <p:pRg st="3" end="3"/>
                                            </p:txEl>
                                          </p:spTgt>
                                        </p:tgtEl>
                                        <p:attrNameLst>
                                          <p:attrName>style.visibility</p:attrName>
                                        </p:attrNameLst>
                                      </p:cBhvr>
                                      <p:to>
                                        <p:strVal val="visible"/>
                                      </p:to>
                                    </p:set>
                                    <p:animEffect transition="in" filter="box(in)">
                                      <p:cBhvr>
                                        <p:cTn id="16" dur="500"/>
                                        <p:tgtEl>
                                          <p:spTgt spid="5123">
                                            <p:txEl>
                                              <p:pRg st="3" end="3"/>
                                            </p:txEl>
                                          </p:spTgt>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5123">
                                            <p:txEl>
                                              <p:pRg st="4" end="4"/>
                                            </p:txEl>
                                          </p:spTgt>
                                        </p:tgtEl>
                                        <p:attrNameLst>
                                          <p:attrName>style.visibility</p:attrName>
                                        </p:attrNameLst>
                                      </p:cBhvr>
                                      <p:to>
                                        <p:strVal val="visible"/>
                                      </p:to>
                                    </p:set>
                                    <p:animEffect transition="in" filter="box(in)">
                                      <p:cBhvr>
                                        <p:cTn id="19" dur="500"/>
                                        <p:tgtEl>
                                          <p:spTgt spid="51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lvl="1" algn="ctr" rtl="0">
              <a:spcBef>
                <a:spcPct val="0"/>
              </a:spcBef>
            </a:pPr>
            <a:r>
              <a:rPr lang="el-GR" sz="3200" dirty="0" smtClean="0">
                <a:solidFill>
                  <a:srgbClr val="0070C0"/>
                </a:solidFill>
              </a:rPr>
              <a:t>ΕΛΑΤΤΩΜΕΝΗ ΚΑΡΔΙΑΚΗ ΠΑΡΟΧΗ?</a:t>
            </a:r>
            <a:endParaRPr lang="el-GR" sz="3200" dirty="0">
              <a:solidFill>
                <a:srgbClr val="0070C0"/>
              </a:solidFill>
            </a:endParaRPr>
          </a:p>
        </p:txBody>
      </p:sp>
      <p:sp>
        <p:nvSpPr>
          <p:cNvPr id="3" name="2 - Θέση περιεχομένου"/>
          <p:cNvSpPr>
            <a:spLocks noGrp="1"/>
          </p:cNvSpPr>
          <p:nvPr>
            <p:ph idx="1"/>
          </p:nvPr>
        </p:nvSpPr>
        <p:spPr/>
        <p:txBody>
          <a:bodyPr/>
          <a:lstStyle/>
          <a:p>
            <a:pPr marL="571500" indent="-457200">
              <a:buClr>
                <a:srgbClr val="0070C0"/>
              </a:buClr>
              <a:buFont typeface="Wingdings" pitchFamily="2" charset="2"/>
              <a:buChar char="q"/>
            </a:pPr>
            <a:r>
              <a:rPr lang="el-GR" dirty="0" smtClean="0"/>
              <a:t>Συμφορητική καρδιακή ανεπάρκεια: </a:t>
            </a:r>
          </a:p>
          <a:p>
            <a:pPr marL="895350" lvl="1" indent="-381000">
              <a:buClr>
                <a:srgbClr val="0070C0"/>
              </a:buClr>
              <a:buFont typeface="Wingdings" pitchFamily="2" charset="2"/>
              <a:buChar char="§"/>
            </a:pPr>
            <a:r>
              <a:rPr lang="el-GR" dirty="0" smtClean="0"/>
              <a:t>Απουσία συμπτωμάτων σοβαρής καρδιακής ανεπάρκειας από το ιστορικό</a:t>
            </a:r>
          </a:p>
          <a:p>
            <a:pPr marL="895350" lvl="1" indent="-381000">
              <a:buClr>
                <a:srgbClr val="0070C0"/>
              </a:buClr>
              <a:buFont typeface="Wingdings" pitchFamily="2" charset="2"/>
              <a:buChar char="§"/>
            </a:pPr>
            <a:r>
              <a:rPr lang="el-GR" dirty="0" smtClean="0"/>
              <a:t>Αρτηριακή πίεση κατά τη νοσηλεία της 100/60 </a:t>
            </a:r>
            <a:r>
              <a:rPr lang="en-US" dirty="0" smtClean="0"/>
              <a:t>mmHg </a:t>
            </a:r>
            <a:r>
              <a:rPr lang="el-GR" dirty="0" smtClean="0"/>
              <a:t>έως 135/80 </a:t>
            </a:r>
            <a:r>
              <a:rPr lang="en-US" dirty="0" smtClean="0"/>
              <a:t>mmHg</a:t>
            </a:r>
          </a:p>
          <a:p>
            <a:pPr marL="895350" lvl="1" indent="-381000">
              <a:buClr>
                <a:srgbClr val="0070C0"/>
              </a:buClr>
              <a:buFont typeface="Wingdings" pitchFamily="2" charset="2"/>
              <a:buChar char="§"/>
            </a:pPr>
            <a:r>
              <a:rPr lang="en-US" dirty="0" smtClean="0"/>
              <a:t>U/S</a:t>
            </a:r>
            <a:r>
              <a:rPr lang="el-GR" dirty="0" smtClean="0"/>
              <a:t> καρδιάς: κλάσμα εξώθησης ΑΡ κοιλίας 60%</a:t>
            </a:r>
          </a:p>
          <a:p>
            <a:pPr marL="571500" indent="-457200">
              <a:buClr>
                <a:srgbClr val="0070C0"/>
              </a:buClr>
              <a:buFont typeface="Wingdings" pitchFamily="2" charset="2"/>
              <a:buChar char="q"/>
            </a:pPr>
            <a:r>
              <a:rPr lang="el-GR" dirty="0" smtClean="0"/>
              <a:t>Περικαρδίτιδα με επιπωματισμό:</a:t>
            </a:r>
          </a:p>
          <a:p>
            <a:pPr marL="895350" lvl="1" indent="-381000">
              <a:buClr>
                <a:srgbClr val="0070C0"/>
              </a:buClr>
              <a:buFont typeface="Wingdings" pitchFamily="2" charset="2"/>
              <a:buChar char="§"/>
            </a:pPr>
            <a:r>
              <a:rPr lang="el-GR" dirty="0" smtClean="0"/>
              <a:t>Αποκλεισμός με </a:t>
            </a:r>
            <a:r>
              <a:rPr lang="en-US" dirty="0" smtClean="0"/>
              <a:t>U/S</a:t>
            </a:r>
            <a:r>
              <a:rPr lang="el-GR" dirty="0" smtClean="0"/>
              <a:t> καρδιάς</a:t>
            </a:r>
          </a:p>
          <a:p>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ox(in)">
                                      <p:cBhvr>
                                        <p:cTn id="10" dur="500"/>
                                        <p:tgtEl>
                                          <p:spTgt spid="3">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ox(in)">
                                      <p:cBhvr>
                                        <p:cTn id="13" dur="500"/>
                                        <p:tgtEl>
                                          <p:spTgt spid="3">
                                            <p:txEl>
                                              <p:pRg st="2" end="2"/>
                                            </p:txEl>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ox(in)">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ox(in)">
                                      <p:cBhvr>
                                        <p:cTn id="21" dur="500"/>
                                        <p:tgtEl>
                                          <p:spTgt spid="3">
                                            <p:txEl>
                                              <p:pRg st="4" end="4"/>
                                            </p:txEl>
                                          </p:spTgt>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ox(in)">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Διάγραμμα"/>
          <p:cNvGraphicFramePr/>
          <p:nvPr/>
        </p:nvGraphicFramePr>
        <p:xfrm>
          <a:off x="755576" y="620688"/>
          <a:ext cx="7920880" cy="554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4" descr="TheSaintOld"/>
          <p:cNvPicPr>
            <a:picLocks noChangeAspect="1" noChangeArrowheads="1"/>
          </p:cNvPicPr>
          <p:nvPr/>
        </p:nvPicPr>
        <p:blipFill>
          <a:blip r:embed="rId8"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lvl="2" algn="ctr" rtl="0">
              <a:spcBef>
                <a:spcPct val="0"/>
              </a:spcBef>
            </a:pPr>
            <a:r>
              <a:rPr lang="el-GR" sz="3200" dirty="0" smtClean="0">
                <a:solidFill>
                  <a:srgbClr val="0070C0"/>
                </a:solidFill>
              </a:rPr>
              <a:t>ΜΑΖΙΚΗ ΠΝΕΥΜΟΝΙΚΗ ΕΜΒΟΛΗ?</a:t>
            </a:r>
            <a:endParaRPr lang="el-GR" sz="3200" dirty="0">
              <a:solidFill>
                <a:srgbClr val="0070C0"/>
              </a:solidFill>
            </a:endParaRPr>
          </a:p>
        </p:txBody>
      </p:sp>
      <p:sp>
        <p:nvSpPr>
          <p:cNvPr id="3" name="2 - Θέση περιεχομένου"/>
          <p:cNvSpPr>
            <a:spLocks noGrp="1"/>
          </p:cNvSpPr>
          <p:nvPr>
            <p:ph idx="1"/>
          </p:nvPr>
        </p:nvSpPr>
        <p:spPr>
          <a:xfrm>
            <a:off x="457200" y="1340768"/>
            <a:ext cx="8363272" cy="5040560"/>
          </a:xfrm>
        </p:spPr>
        <p:txBody>
          <a:bodyPr>
            <a:normAutofit fontScale="92500"/>
          </a:bodyPr>
          <a:lstStyle/>
          <a:p>
            <a:pPr marL="82550" lvl="3" indent="0">
              <a:buClr>
                <a:srgbClr val="0070C0"/>
              </a:buClr>
              <a:buFont typeface="Wingdings" pitchFamily="2" charset="2"/>
              <a:buChar char="q"/>
            </a:pPr>
            <a:r>
              <a:rPr lang="el-GR" sz="2400" b="1" dirty="0" smtClean="0"/>
              <a:t>Παράγοντες κινδύνου</a:t>
            </a:r>
          </a:p>
          <a:p>
            <a:pPr marL="539750" lvl="5" indent="0">
              <a:buClr>
                <a:srgbClr val="0070C0"/>
              </a:buClr>
              <a:buFont typeface="Wingdings" pitchFamily="2" charset="2"/>
              <a:buChar char="§"/>
            </a:pPr>
            <a:r>
              <a:rPr lang="el-GR" sz="2400" dirty="0" smtClean="0"/>
              <a:t>Προηγούμενη νοσηλεία σε νοσοκομείο για 14 ημέρες </a:t>
            </a:r>
          </a:p>
          <a:p>
            <a:pPr marL="539750" lvl="5" indent="0">
              <a:buClr>
                <a:srgbClr val="0070C0"/>
              </a:buClr>
              <a:buFont typeface="Wingdings" pitchFamily="2" charset="2"/>
              <a:buChar char="§"/>
            </a:pPr>
            <a:r>
              <a:rPr lang="el-GR" sz="2400" dirty="0" smtClean="0"/>
              <a:t>Παχυσαρκία</a:t>
            </a:r>
          </a:p>
          <a:p>
            <a:pPr marL="539750" lvl="5" indent="0">
              <a:buClr>
                <a:srgbClr val="0070C0"/>
              </a:buClr>
              <a:buFont typeface="Wingdings" pitchFamily="2" charset="2"/>
              <a:buChar char="§"/>
            </a:pPr>
            <a:r>
              <a:rPr lang="el-GR" sz="2400" dirty="0" smtClean="0"/>
              <a:t>Χρόνια κολπική μαρμαρυγή</a:t>
            </a:r>
          </a:p>
          <a:p>
            <a:pPr marL="82550" lvl="3" indent="0">
              <a:buClr>
                <a:srgbClr val="0070C0"/>
              </a:buClr>
              <a:buFont typeface="Wingdings" pitchFamily="2" charset="2"/>
              <a:buChar char="q"/>
            </a:pPr>
            <a:r>
              <a:rPr lang="en-US" sz="2400" b="1" dirty="0" smtClean="0"/>
              <a:t>U/S</a:t>
            </a:r>
            <a:r>
              <a:rPr lang="el-GR" sz="2400" b="1" dirty="0" smtClean="0"/>
              <a:t> καρδιάς</a:t>
            </a:r>
          </a:p>
          <a:p>
            <a:pPr marL="539750" lvl="4" indent="0">
              <a:buClr>
                <a:srgbClr val="0070C0"/>
              </a:buClr>
              <a:buFont typeface="Wingdings" pitchFamily="2" charset="2"/>
              <a:buChar char="§"/>
            </a:pPr>
            <a:r>
              <a:rPr lang="en-US" sz="2400" dirty="0" err="1" smtClean="0"/>
              <a:t>Μεγάλες</a:t>
            </a:r>
            <a:r>
              <a:rPr lang="en-US" sz="2400" dirty="0" smtClean="0"/>
              <a:t> </a:t>
            </a:r>
            <a:r>
              <a:rPr lang="en-US" sz="2400" dirty="0" err="1" smtClean="0"/>
              <a:t>δεξιές</a:t>
            </a:r>
            <a:r>
              <a:rPr lang="en-US" sz="2400" dirty="0" smtClean="0"/>
              <a:t> </a:t>
            </a:r>
            <a:r>
              <a:rPr lang="en-US" sz="2400" dirty="0" err="1" smtClean="0"/>
              <a:t>κοιλότητες</a:t>
            </a:r>
            <a:r>
              <a:rPr lang="en-US" sz="2400" dirty="0" smtClean="0"/>
              <a:t> </a:t>
            </a:r>
            <a:r>
              <a:rPr lang="en-US" sz="2400" dirty="0" err="1" smtClean="0"/>
              <a:t>και</a:t>
            </a:r>
            <a:r>
              <a:rPr lang="en-US" sz="2400" dirty="0" smtClean="0"/>
              <a:t> </a:t>
            </a:r>
            <a:r>
              <a:rPr lang="en-US" sz="2400" dirty="0" err="1" smtClean="0"/>
              <a:t>ελάττωση</a:t>
            </a:r>
            <a:r>
              <a:rPr lang="en-US" sz="2400" dirty="0" smtClean="0"/>
              <a:t> </a:t>
            </a:r>
            <a:r>
              <a:rPr lang="en-US" sz="2400" dirty="0" err="1" smtClean="0"/>
              <a:t>της</a:t>
            </a:r>
            <a:r>
              <a:rPr lang="el-GR" sz="2400" dirty="0" smtClean="0"/>
              <a:t> </a:t>
            </a:r>
            <a:r>
              <a:rPr lang="en-US" sz="2400" dirty="0" err="1" smtClean="0"/>
              <a:t>συσταλτικότητας</a:t>
            </a:r>
            <a:r>
              <a:rPr lang="en-US" sz="2400" dirty="0" smtClean="0"/>
              <a:t> </a:t>
            </a:r>
            <a:r>
              <a:rPr lang="en-US" sz="2400" dirty="0" err="1" smtClean="0"/>
              <a:t>της</a:t>
            </a:r>
            <a:r>
              <a:rPr lang="en-US" sz="2400" dirty="0" smtClean="0"/>
              <a:t> </a:t>
            </a:r>
            <a:r>
              <a:rPr lang="en-US" sz="2400" dirty="0" err="1" smtClean="0"/>
              <a:t>δεξιάς</a:t>
            </a:r>
            <a:r>
              <a:rPr lang="en-US" sz="2400" dirty="0" smtClean="0"/>
              <a:t> </a:t>
            </a:r>
            <a:r>
              <a:rPr lang="en-US" sz="2400" dirty="0" err="1" smtClean="0"/>
              <a:t>κοιλίας</a:t>
            </a:r>
            <a:r>
              <a:rPr lang="en-US" sz="2400" dirty="0" smtClean="0"/>
              <a:t> σ</a:t>
            </a:r>
            <a:r>
              <a:rPr lang="el-GR" sz="2400" dirty="0" smtClean="0"/>
              <a:t>τα </a:t>
            </a:r>
            <a:r>
              <a:rPr lang="en-US" sz="2400" dirty="0" err="1" smtClean="0"/>
              <a:t>πλαίσια</a:t>
            </a:r>
            <a:r>
              <a:rPr lang="en-US" sz="2400" dirty="0" smtClean="0"/>
              <a:t> </a:t>
            </a:r>
            <a:r>
              <a:rPr lang="en-US" sz="2400" dirty="0" err="1" smtClean="0"/>
              <a:t>σοβαρής</a:t>
            </a:r>
            <a:r>
              <a:rPr lang="en-US" sz="2400" dirty="0" smtClean="0"/>
              <a:t> </a:t>
            </a:r>
            <a:r>
              <a:rPr lang="en-US" sz="2400" dirty="0" err="1" smtClean="0"/>
              <a:t>πνευμονικής</a:t>
            </a:r>
            <a:r>
              <a:rPr lang="en-US" sz="2400" dirty="0" smtClean="0"/>
              <a:t> </a:t>
            </a:r>
            <a:r>
              <a:rPr lang="el-GR" sz="2400" dirty="0" smtClean="0"/>
              <a:t>υ</a:t>
            </a:r>
            <a:r>
              <a:rPr lang="en-US" sz="2400" dirty="0" err="1" smtClean="0"/>
              <a:t>περτάσεως</a:t>
            </a:r>
            <a:r>
              <a:rPr lang="en-US" sz="2400" dirty="0" smtClean="0"/>
              <a:t>.</a:t>
            </a:r>
            <a:endParaRPr lang="el-GR" sz="2400" dirty="0" smtClean="0"/>
          </a:p>
          <a:p>
            <a:pPr marL="82550" lvl="3" indent="0">
              <a:buClr>
                <a:srgbClr val="0070C0"/>
              </a:buClr>
              <a:buFont typeface="Wingdings" pitchFamily="2" charset="2"/>
              <a:buChar char="q"/>
            </a:pPr>
            <a:r>
              <a:rPr lang="en-US" sz="2400" b="1" dirty="0" smtClean="0"/>
              <a:t>Triplex</a:t>
            </a:r>
            <a:r>
              <a:rPr lang="el-GR" sz="2400" b="1" dirty="0" smtClean="0"/>
              <a:t> φλεβών κάτω άκρων </a:t>
            </a:r>
          </a:p>
          <a:p>
            <a:pPr marL="539750" lvl="4" indent="0">
              <a:buClr>
                <a:srgbClr val="0070C0"/>
              </a:buClr>
              <a:buFont typeface="Wingdings" pitchFamily="2" charset="2"/>
              <a:buChar char="§"/>
            </a:pPr>
            <a:r>
              <a:rPr lang="el-GR" sz="2400" dirty="0" smtClean="0"/>
              <a:t>Βατό εν τω βάθει φλεβικό δίκτυο κ. άκρων</a:t>
            </a:r>
          </a:p>
          <a:p>
            <a:pPr marL="82550" lvl="3" indent="0">
              <a:buClr>
                <a:srgbClr val="0070C0"/>
              </a:buClr>
              <a:buFont typeface="Wingdings" pitchFamily="2" charset="2"/>
              <a:buChar char="q"/>
            </a:pPr>
            <a:r>
              <a:rPr lang="el-GR" sz="2400" dirty="0" smtClean="0"/>
              <a:t>Απουσία συμβατής κλινικής εικόνας: η ασθενής δεν παρουσίασε    ραγδαία επιδείνωση της αναπνευστικής της λειτουργίας, ενώ υπήρχε βελτίωσή της με τις συνεδρίες </a:t>
            </a:r>
            <a:r>
              <a:rPr lang="el-GR" sz="2400" dirty="0" err="1" smtClean="0"/>
              <a:t>αιμοδιήθησης</a:t>
            </a:r>
            <a:r>
              <a:rPr lang="el-GR" sz="2400" dirty="0" smtClean="0"/>
              <a:t>.</a:t>
            </a:r>
          </a:p>
          <a:p>
            <a:pPr>
              <a:buFont typeface="Wingdings" pitchFamily="2" charset="2"/>
              <a:buNone/>
            </a:pPr>
            <a:endParaRPr lang="el-GR" dirty="0" smtClean="0"/>
          </a:p>
          <a:p>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ox(in)">
                                      <p:cBhvr>
                                        <p:cTn id="10" dur="500"/>
                                        <p:tgtEl>
                                          <p:spTgt spid="3">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ox(in)">
                                      <p:cBhvr>
                                        <p:cTn id="13" dur="500"/>
                                        <p:tgtEl>
                                          <p:spTgt spid="3">
                                            <p:txEl>
                                              <p:pRg st="2" end="2"/>
                                            </p:txEl>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ox(in)">
                                      <p:cBhvr>
                                        <p:cTn id="16" dur="500"/>
                                        <p:tgtEl>
                                          <p:spTgt spid="3">
                                            <p:txEl>
                                              <p:pRg st="3" end="3"/>
                                            </p:txEl>
                                          </p:spTgt>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ox(in)">
                                      <p:cBhvr>
                                        <p:cTn id="19" dur="500"/>
                                        <p:tgtEl>
                                          <p:spTgt spid="3">
                                            <p:txEl>
                                              <p:pRg st="4" end="4"/>
                                            </p:txEl>
                                          </p:spTgt>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ox(in)">
                                      <p:cBhvr>
                                        <p:cTn id="22" dur="500"/>
                                        <p:tgtEl>
                                          <p:spTgt spid="3">
                                            <p:txEl>
                                              <p:pRg st="5" end="5"/>
                                            </p:txEl>
                                          </p:spTgt>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ox(in)">
                                      <p:cBhvr>
                                        <p:cTn id="25" dur="500"/>
                                        <p:tgtEl>
                                          <p:spTgt spid="3">
                                            <p:txEl>
                                              <p:pRg st="6" end="6"/>
                                            </p:txEl>
                                          </p:spTgt>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ox(in)">
                                      <p:cBhvr>
                                        <p:cTn id="28" dur="500"/>
                                        <p:tgtEl>
                                          <p:spTgt spid="3">
                                            <p:txEl>
                                              <p:pRg st="7" end="7"/>
                                            </p:txEl>
                                          </p:spTgt>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ox(in)">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l-GR" b="1" dirty="0" smtClean="0">
                <a:solidFill>
                  <a:srgbClr val="0070C0"/>
                </a:solidFill>
              </a:rPr>
              <a:t>ΑΠΟΚΛΕΙΣΜΟΣ ΝΕΦΡΙΚΩΝ ΑΙΤΙΩΝ</a:t>
            </a:r>
            <a:endParaRPr lang="el-GR"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468313" y="1484784"/>
            <a:ext cx="8435975" cy="4750916"/>
          </a:xfrm>
        </p:spPr>
        <p:txBody>
          <a:bodyPr>
            <a:normAutofit lnSpcReduction="10000"/>
          </a:bodyPr>
          <a:lstStyle/>
          <a:p>
            <a:pPr marL="590550" indent="-533400">
              <a:lnSpc>
                <a:spcPct val="80000"/>
              </a:lnSpc>
              <a:buClr>
                <a:srgbClr val="0070C0"/>
              </a:buClr>
              <a:buFont typeface="Wingdings" pitchFamily="2" charset="2"/>
              <a:buChar char="q"/>
            </a:pPr>
            <a:r>
              <a:rPr lang="el-GR" sz="2800" dirty="0" smtClean="0"/>
              <a:t>ΠΑΡΑΓΟΝΤΕΣ </a:t>
            </a:r>
            <a:r>
              <a:rPr lang="el-GR" sz="2800" dirty="0"/>
              <a:t>ΚΙΝΔΥΝΟΥ:</a:t>
            </a:r>
          </a:p>
          <a:p>
            <a:pPr marL="722313" lvl="1" indent="-457200">
              <a:lnSpc>
                <a:spcPct val="80000"/>
              </a:lnSpc>
              <a:buClr>
                <a:srgbClr val="0070C0"/>
              </a:buClr>
              <a:buFont typeface="Wingdings" pitchFamily="2" charset="2"/>
              <a:buChar char="§"/>
            </a:pPr>
            <a:r>
              <a:rPr lang="el-GR" sz="2400" dirty="0"/>
              <a:t>Σ. διαβήτης </a:t>
            </a:r>
          </a:p>
          <a:p>
            <a:pPr marL="722313" lvl="1" indent="-457200">
              <a:lnSpc>
                <a:spcPct val="80000"/>
              </a:lnSpc>
              <a:buClr>
                <a:srgbClr val="0070C0"/>
              </a:buClr>
              <a:buFont typeface="Wingdings" pitchFamily="2" charset="2"/>
              <a:buChar char="§"/>
            </a:pPr>
            <a:r>
              <a:rPr lang="el-GR" sz="2400" dirty="0"/>
              <a:t>Κολπική μαρμαρυγή</a:t>
            </a:r>
          </a:p>
          <a:p>
            <a:pPr marL="722313" lvl="1" indent="-457200">
              <a:lnSpc>
                <a:spcPct val="80000"/>
              </a:lnSpc>
              <a:buClr>
                <a:srgbClr val="0070C0"/>
              </a:buClr>
              <a:buFont typeface="Wingdings" pitchFamily="2" charset="2"/>
              <a:buChar char="§"/>
            </a:pPr>
            <a:r>
              <a:rPr lang="el-GR" sz="2400" dirty="0"/>
              <a:t>Παχυσαρκία</a:t>
            </a:r>
          </a:p>
          <a:p>
            <a:pPr marL="990600" lvl="1" indent="-533400">
              <a:lnSpc>
                <a:spcPct val="80000"/>
              </a:lnSpc>
              <a:buClr>
                <a:srgbClr val="0070C0"/>
              </a:buClr>
              <a:buFont typeface="Wingdings" pitchFamily="2" charset="2"/>
              <a:buChar char="§"/>
            </a:pPr>
            <a:r>
              <a:rPr lang="el-GR" sz="2000" dirty="0"/>
              <a:t>Συνήθως είναι ετερόπλευρη προσβολή, κατά συνέπεια προκαλεί ανουρία μόνο σε περιπτώσεις λειτουργικού ή ανατομικού μονόνεφρου</a:t>
            </a:r>
          </a:p>
          <a:p>
            <a:pPr marL="990600" lvl="1" indent="-533400">
              <a:lnSpc>
                <a:spcPct val="80000"/>
              </a:lnSpc>
              <a:buClr>
                <a:srgbClr val="0070C0"/>
              </a:buClr>
              <a:buFont typeface="Wingdings" pitchFamily="2" charset="2"/>
              <a:buChar char="§"/>
            </a:pPr>
            <a:r>
              <a:rPr lang="el-GR" sz="2000" dirty="0"/>
              <a:t>Η οξεία εμβολή της νεφρικής αρτηρίας συνήθως συνοδεύεται από ισχυρό άλγος του προσβεβλημένου νεφρού</a:t>
            </a:r>
          </a:p>
          <a:p>
            <a:pPr marL="990600" lvl="1" indent="-533400">
              <a:lnSpc>
                <a:spcPct val="80000"/>
              </a:lnSpc>
              <a:buClr>
                <a:srgbClr val="0070C0"/>
              </a:buClr>
              <a:buFont typeface="Wingdings" pitchFamily="2" charset="2"/>
              <a:buChar char="§"/>
            </a:pPr>
            <a:r>
              <a:rPr lang="el-GR" sz="2000" dirty="0"/>
              <a:t>Οξεία θρόμβωση της νεφρικής αρτηρίας επισυμβαίνει συνήθως μετά από χειρουργικούς (καρδιοχειρουργικές επεμβάσεις) ή επεμβατικούς χειρισμούς (αγγειοπλαστική)</a:t>
            </a:r>
          </a:p>
          <a:p>
            <a:pPr marL="990600" lvl="1" indent="-533400">
              <a:lnSpc>
                <a:spcPct val="80000"/>
              </a:lnSpc>
              <a:buClr>
                <a:srgbClr val="0070C0"/>
              </a:buClr>
              <a:buFont typeface="Wingdings" pitchFamily="2" charset="2"/>
              <a:buChar char="§"/>
            </a:pPr>
            <a:r>
              <a:rPr lang="el-GR" sz="2000" dirty="0"/>
              <a:t>70% των περιπτώσεων αθηρεμβολικής νόσου νεφρών αφορούν καπνιστές</a:t>
            </a:r>
          </a:p>
          <a:p>
            <a:pPr marL="990600" lvl="1" indent="-533400">
              <a:lnSpc>
                <a:spcPct val="80000"/>
              </a:lnSpc>
              <a:buClr>
                <a:srgbClr val="0070C0"/>
              </a:buClr>
              <a:buFont typeface="Wingdings" pitchFamily="2" charset="2"/>
              <a:buChar char="§"/>
            </a:pPr>
            <a:r>
              <a:rPr lang="el-GR" sz="2400" b="1" dirty="0">
                <a:solidFill>
                  <a:srgbClr val="0070C0"/>
                </a:solidFill>
              </a:rPr>
              <a:t>ΡΑΔΙΕΝΕΡΓΟ ΝΕΦΡΟΓΡΑΜΜΑ</a:t>
            </a:r>
            <a:r>
              <a:rPr lang="en-US" sz="2400" b="1" dirty="0">
                <a:solidFill>
                  <a:srgbClr val="0070C0"/>
                </a:solidFill>
              </a:rPr>
              <a:t> DTPA</a:t>
            </a:r>
            <a:r>
              <a:rPr lang="el-GR" sz="2400" b="1" dirty="0">
                <a:solidFill>
                  <a:srgbClr val="0070C0"/>
                </a:solidFill>
              </a:rPr>
              <a:t>: </a:t>
            </a:r>
            <a:endParaRPr lang="de-DE" sz="2400" b="1" dirty="0" smtClean="0">
              <a:solidFill>
                <a:srgbClr val="0070C0"/>
              </a:solidFill>
            </a:endParaRPr>
          </a:p>
          <a:p>
            <a:pPr marL="1390650" lvl="2" indent="-533400">
              <a:lnSpc>
                <a:spcPct val="80000"/>
              </a:lnSpc>
              <a:buClr>
                <a:srgbClr val="0070C0"/>
              </a:buClr>
              <a:buFont typeface="Wingdings" pitchFamily="2" charset="2"/>
              <a:buChar char="§"/>
            </a:pPr>
            <a:r>
              <a:rPr lang="el-GR" sz="1600" dirty="0" smtClean="0"/>
              <a:t>Αμφοτερόπλευρη </a:t>
            </a:r>
            <a:r>
              <a:rPr lang="el-GR" sz="1600" dirty="0"/>
              <a:t>έκπτωση της νεφρικής λειτουργίας</a:t>
            </a:r>
            <a:r>
              <a:rPr lang="el-GR" sz="1600" dirty="0" smtClean="0"/>
              <a:t>.</a:t>
            </a:r>
            <a:endParaRPr lang="el-GR" sz="1600" dirty="0"/>
          </a:p>
        </p:txBody>
      </p:sp>
      <p:sp>
        <p:nvSpPr>
          <p:cNvPr id="8195" name="Rectangle 3"/>
          <p:cNvSpPr>
            <a:spLocks noGrp="1" noChangeArrowheads="1"/>
          </p:cNvSpPr>
          <p:nvPr>
            <p:ph type="title"/>
          </p:nvPr>
        </p:nvSpPr>
        <p:spPr/>
        <p:txBody>
          <a:bodyPr/>
          <a:lstStyle/>
          <a:p>
            <a:pPr marL="609600" indent="-609600">
              <a:lnSpc>
                <a:spcPct val="80000"/>
              </a:lnSpc>
            </a:pPr>
            <a:r>
              <a:rPr lang="el-GR" sz="3600" dirty="0" smtClean="0">
                <a:solidFill>
                  <a:srgbClr val="0070C0"/>
                </a:solidFill>
              </a:rPr>
              <a:t>ΑΓΓΕΙΑΚΑ ΑΙΤΙΑ: ΑΘΗΡΕΜΒΟΛΙΚΗ ΝΟΣΟΣ ΝΕΦΡΩΝ?</a:t>
            </a:r>
            <a:endParaRPr lang="el-GR" sz="36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animEffect transition="in" filter="box(in)">
                                      <p:cBhvr>
                                        <p:cTn id="7" dur="500"/>
                                        <p:tgtEl>
                                          <p:spTgt spid="8194">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8194">
                                            <p:txEl>
                                              <p:pRg st="1" end="1"/>
                                            </p:txEl>
                                          </p:spTgt>
                                        </p:tgtEl>
                                        <p:attrNameLst>
                                          <p:attrName>style.visibility</p:attrName>
                                        </p:attrNameLst>
                                      </p:cBhvr>
                                      <p:to>
                                        <p:strVal val="visible"/>
                                      </p:to>
                                    </p:set>
                                    <p:animEffect transition="in" filter="box(in)">
                                      <p:cBhvr>
                                        <p:cTn id="10" dur="500"/>
                                        <p:tgtEl>
                                          <p:spTgt spid="8194">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8194">
                                            <p:txEl>
                                              <p:pRg st="2" end="2"/>
                                            </p:txEl>
                                          </p:spTgt>
                                        </p:tgtEl>
                                        <p:attrNameLst>
                                          <p:attrName>style.visibility</p:attrName>
                                        </p:attrNameLst>
                                      </p:cBhvr>
                                      <p:to>
                                        <p:strVal val="visible"/>
                                      </p:to>
                                    </p:set>
                                    <p:animEffect transition="in" filter="box(in)">
                                      <p:cBhvr>
                                        <p:cTn id="13" dur="500"/>
                                        <p:tgtEl>
                                          <p:spTgt spid="8194">
                                            <p:txEl>
                                              <p:pRg st="2" end="2"/>
                                            </p:txEl>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8194">
                                            <p:txEl>
                                              <p:pRg st="3" end="3"/>
                                            </p:txEl>
                                          </p:spTgt>
                                        </p:tgtEl>
                                        <p:attrNameLst>
                                          <p:attrName>style.visibility</p:attrName>
                                        </p:attrNameLst>
                                      </p:cBhvr>
                                      <p:to>
                                        <p:strVal val="visible"/>
                                      </p:to>
                                    </p:set>
                                    <p:animEffect transition="in" filter="box(in)">
                                      <p:cBhvr>
                                        <p:cTn id="16" dur="500"/>
                                        <p:tgtEl>
                                          <p:spTgt spid="8194">
                                            <p:txEl>
                                              <p:pRg st="3" end="3"/>
                                            </p:txEl>
                                          </p:spTgt>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8194">
                                            <p:txEl>
                                              <p:pRg st="4" end="4"/>
                                            </p:txEl>
                                          </p:spTgt>
                                        </p:tgtEl>
                                        <p:attrNameLst>
                                          <p:attrName>style.visibility</p:attrName>
                                        </p:attrNameLst>
                                      </p:cBhvr>
                                      <p:to>
                                        <p:strVal val="visible"/>
                                      </p:to>
                                    </p:set>
                                    <p:animEffect transition="in" filter="box(in)">
                                      <p:cBhvr>
                                        <p:cTn id="19" dur="500"/>
                                        <p:tgtEl>
                                          <p:spTgt spid="8194">
                                            <p:txEl>
                                              <p:pRg st="4" end="4"/>
                                            </p:txEl>
                                          </p:spTgt>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8194">
                                            <p:txEl>
                                              <p:pRg st="5" end="5"/>
                                            </p:txEl>
                                          </p:spTgt>
                                        </p:tgtEl>
                                        <p:attrNameLst>
                                          <p:attrName>style.visibility</p:attrName>
                                        </p:attrNameLst>
                                      </p:cBhvr>
                                      <p:to>
                                        <p:strVal val="visible"/>
                                      </p:to>
                                    </p:set>
                                    <p:animEffect transition="in" filter="box(in)">
                                      <p:cBhvr>
                                        <p:cTn id="22" dur="500"/>
                                        <p:tgtEl>
                                          <p:spTgt spid="8194">
                                            <p:txEl>
                                              <p:pRg st="5" end="5"/>
                                            </p:txEl>
                                          </p:spTgt>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8194">
                                            <p:txEl>
                                              <p:pRg st="6" end="6"/>
                                            </p:txEl>
                                          </p:spTgt>
                                        </p:tgtEl>
                                        <p:attrNameLst>
                                          <p:attrName>style.visibility</p:attrName>
                                        </p:attrNameLst>
                                      </p:cBhvr>
                                      <p:to>
                                        <p:strVal val="visible"/>
                                      </p:to>
                                    </p:set>
                                    <p:animEffect transition="in" filter="box(in)">
                                      <p:cBhvr>
                                        <p:cTn id="25" dur="500"/>
                                        <p:tgtEl>
                                          <p:spTgt spid="8194">
                                            <p:txEl>
                                              <p:pRg st="6" end="6"/>
                                            </p:txEl>
                                          </p:spTgt>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8194">
                                            <p:txEl>
                                              <p:pRg st="7" end="7"/>
                                            </p:txEl>
                                          </p:spTgt>
                                        </p:tgtEl>
                                        <p:attrNameLst>
                                          <p:attrName>style.visibility</p:attrName>
                                        </p:attrNameLst>
                                      </p:cBhvr>
                                      <p:to>
                                        <p:strVal val="visible"/>
                                      </p:to>
                                    </p:set>
                                    <p:animEffect transition="in" filter="box(in)">
                                      <p:cBhvr>
                                        <p:cTn id="28" dur="500"/>
                                        <p:tgtEl>
                                          <p:spTgt spid="8194">
                                            <p:txEl>
                                              <p:pRg st="7" end="7"/>
                                            </p:txEl>
                                          </p:spTgt>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8194">
                                            <p:txEl>
                                              <p:pRg st="8" end="8"/>
                                            </p:txEl>
                                          </p:spTgt>
                                        </p:tgtEl>
                                        <p:attrNameLst>
                                          <p:attrName>style.visibility</p:attrName>
                                        </p:attrNameLst>
                                      </p:cBhvr>
                                      <p:to>
                                        <p:strVal val="visible"/>
                                      </p:to>
                                    </p:set>
                                    <p:animEffect transition="in" filter="box(in)">
                                      <p:cBhvr>
                                        <p:cTn id="31" dur="500"/>
                                        <p:tgtEl>
                                          <p:spTgt spid="8194">
                                            <p:txEl>
                                              <p:pRg st="8" end="8"/>
                                            </p:txEl>
                                          </p:spTgt>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8194">
                                            <p:txEl>
                                              <p:pRg st="9" end="9"/>
                                            </p:txEl>
                                          </p:spTgt>
                                        </p:tgtEl>
                                        <p:attrNameLst>
                                          <p:attrName>style.visibility</p:attrName>
                                        </p:attrNameLst>
                                      </p:cBhvr>
                                      <p:to>
                                        <p:strVal val="visible"/>
                                      </p:to>
                                    </p:set>
                                    <p:animEffect transition="in" filter="box(in)">
                                      <p:cBhvr>
                                        <p:cTn id="34" dur="500"/>
                                        <p:tgtEl>
                                          <p:spTgt spid="819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solidFill>
                  <a:srgbClr val="0070C0"/>
                </a:solidFill>
              </a:rPr>
              <a:t>ΣΠΕΙΡΑΜΑΤΙΚΑ ΝΟΣΗΜΑΤΑ</a:t>
            </a:r>
            <a:endParaRPr lang="el-GR" dirty="0">
              <a:solidFill>
                <a:srgbClr val="0070C0"/>
              </a:solidFill>
            </a:endParaRPr>
          </a:p>
        </p:txBody>
      </p:sp>
      <p:sp>
        <p:nvSpPr>
          <p:cNvPr id="3" name="2 - Θέση περιεχομένου"/>
          <p:cNvSpPr>
            <a:spLocks noGrp="1"/>
          </p:cNvSpPr>
          <p:nvPr>
            <p:ph idx="1"/>
          </p:nvPr>
        </p:nvSpPr>
        <p:spPr/>
        <p:txBody>
          <a:bodyPr>
            <a:normAutofit/>
          </a:bodyPr>
          <a:lstStyle/>
          <a:p>
            <a:pPr>
              <a:lnSpc>
                <a:spcPct val="90000"/>
              </a:lnSpc>
              <a:buClr>
                <a:srgbClr val="0070C0"/>
              </a:buClr>
              <a:buSzTx/>
              <a:buFont typeface="Wingdings" pitchFamily="2" charset="2"/>
              <a:buChar char="q"/>
            </a:pPr>
            <a:r>
              <a:rPr lang="el-GR" dirty="0" smtClean="0"/>
              <a:t>Ίζημα ούρων: </a:t>
            </a:r>
            <a:r>
              <a:rPr lang="el-GR" sz="2600" dirty="0" smtClean="0"/>
              <a:t>Ερυθρά 4-5/Ο.Π. ομαλής μορφολογίας, 		πυοσφαίρια:0-1, απουσία κυλίνδρων</a:t>
            </a:r>
          </a:p>
          <a:p>
            <a:pPr>
              <a:lnSpc>
                <a:spcPct val="90000"/>
              </a:lnSpc>
              <a:buClr>
                <a:srgbClr val="0070C0"/>
              </a:buClr>
              <a:buSzTx/>
              <a:buFont typeface="Wingdings" pitchFamily="2" charset="2"/>
              <a:buChar char="q"/>
            </a:pPr>
            <a:r>
              <a:rPr lang="el-GR" dirty="0" smtClean="0"/>
              <a:t>Λεύκωμα ούρων: </a:t>
            </a:r>
            <a:r>
              <a:rPr lang="el-GR" sz="2600" dirty="0" smtClean="0"/>
              <a:t>1+/4+ (</a:t>
            </a:r>
            <a:r>
              <a:rPr lang="en-US" sz="2600" dirty="0" smtClean="0"/>
              <a:t>Stick</a:t>
            </a:r>
            <a:r>
              <a:rPr lang="el-GR" sz="2600" dirty="0" smtClean="0"/>
              <a:t> ούρων)</a:t>
            </a:r>
          </a:p>
          <a:p>
            <a:pPr>
              <a:lnSpc>
                <a:spcPct val="90000"/>
              </a:lnSpc>
              <a:buClr>
                <a:srgbClr val="0070C0"/>
              </a:buClr>
              <a:buSzTx/>
              <a:buFont typeface="Wingdings" pitchFamily="2" charset="2"/>
              <a:buChar char="q"/>
            </a:pPr>
            <a:r>
              <a:rPr lang="el-GR" dirty="0" smtClean="0"/>
              <a:t>Ολικά λευκώματα πλάσματος: </a:t>
            </a:r>
            <a:r>
              <a:rPr lang="el-GR" sz="2600" dirty="0" smtClean="0"/>
              <a:t>8,2</a:t>
            </a:r>
            <a:r>
              <a:rPr lang="en-US" sz="2600" dirty="0" smtClean="0"/>
              <a:t> g/dl, </a:t>
            </a:r>
            <a:r>
              <a:rPr lang="el-GR" dirty="0" smtClean="0"/>
              <a:t>αλβουμίνη: </a:t>
            </a:r>
            <a:r>
              <a:rPr lang="el-GR" sz="2600" dirty="0" smtClean="0"/>
              <a:t>3,8 </a:t>
            </a:r>
            <a:r>
              <a:rPr lang="en-US" sz="2600" dirty="0" smtClean="0"/>
              <a:t>g/dl</a:t>
            </a:r>
            <a:endParaRPr lang="el-GR" sz="2600" dirty="0" smtClean="0"/>
          </a:p>
          <a:p>
            <a:pPr>
              <a:lnSpc>
                <a:spcPct val="90000"/>
              </a:lnSpc>
              <a:buClr>
                <a:srgbClr val="0070C0"/>
              </a:buClr>
              <a:buSzTx/>
              <a:buFont typeface="Wingdings" pitchFamily="2" charset="2"/>
              <a:buChar char="q"/>
            </a:pPr>
            <a:r>
              <a:rPr lang="el-GR" dirty="0" smtClean="0"/>
              <a:t>Η/Λ λευκωμάτων ορού: </a:t>
            </a:r>
            <a:r>
              <a:rPr lang="el-GR" sz="2600" dirty="0" smtClean="0"/>
              <a:t>↑α</a:t>
            </a:r>
            <a:r>
              <a:rPr lang="el-GR" sz="2600" baseline="-25000" dirty="0" smtClean="0"/>
              <a:t>2</a:t>
            </a:r>
            <a:r>
              <a:rPr lang="el-GR" sz="2600" dirty="0" smtClean="0"/>
              <a:t> </a:t>
            </a:r>
            <a:r>
              <a:rPr lang="el-GR" sz="2600" dirty="0" err="1" smtClean="0"/>
              <a:t>σφαιρίνες</a:t>
            </a:r>
            <a:r>
              <a:rPr lang="el-GR" sz="2600" dirty="0" smtClean="0"/>
              <a:t>, (-) </a:t>
            </a:r>
            <a:r>
              <a:rPr lang="el-GR" sz="2600" dirty="0" err="1" smtClean="0"/>
              <a:t>μονοκλωνικού</a:t>
            </a:r>
            <a:r>
              <a:rPr lang="el-GR" sz="2600" dirty="0" smtClean="0"/>
              <a:t> κλάσματος στις γ-σφαιρίνες</a:t>
            </a:r>
            <a:endParaRPr lang="en-US" sz="2600" dirty="0" smtClean="0"/>
          </a:p>
          <a:p>
            <a:pPr>
              <a:lnSpc>
                <a:spcPct val="90000"/>
              </a:lnSpc>
              <a:buClr>
                <a:srgbClr val="0070C0"/>
              </a:buClr>
              <a:buSzTx/>
              <a:buFont typeface="Wingdings" pitchFamily="2" charset="2"/>
              <a:buChar char="q"/>
            </a:pPr>
            <a:r>
              <a:rPr lang="el-GR" dirty="0" err="1" smtClean="0"/>
              <a:t>Κολλαγονικός</a:t>
            </a:r>
            <a:r>
              <a:rPr lang="el-GR" dirty="0" smtClean="0"/>
              <a:t> και ανοσολογικός έλεγχος: </a:t>
            </a:r>
            <a:r>
              <a:rPr lang="el-GR" sz="2600" dirty="0" smtClean="0"/>
              <a:t>(-)</a:t>
            </a:r>
          </a:p>
          <a:p>
            <a:pPr>
              <a:lnSpc>
                <a:spcPct val="90000"/>
              </a:lnSpc>
              <a:buClr>
                <a:srgbClr val="0070C0"/>
              </a:buClr>
              <a:buSzTx/>
              <a:buFont typeface="Wingdings" pitchFamily="2" charset="2"/>
              <a:buChar char="q"/>
            </a:pPr>
            <a:r>
              <a:rPr lang="el-GR" dirty="0" smtClean="0"/>
              <a:t>Εξάνθημα (</a:t>
            </a:r>
            <a:r>
              <a:rPr lang="el-GR" dirty="0" err="1" smtClean="0"/>
              <a:t>πορφυρικό</a:t>
            </a:r>
            <a:r>
              <a:rPr lang="el-GR" dirty="0" smtClean="0"/>
              <a:t>, αγγειίτιδας): </a:t>
            </a:r>
            <a:r>
              <a:rPr lang="el-GR" sz="2600" dirty="0" smtClean="0"/>
              <a:t>(-)</a:t>
            </a:r>
          </a:p>
          <a:p>
            <a:pPr>
              <a:buClr>
                <a:srgbClr val="0070C0"/>
              </a:buClr>
              <a:buFont typeface="Wingdings" pitchFamily="2" charset="2"/>
              <a:buChar char="q"/>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042988" y="2708275"/>
            <a:ext cx="7543800" cy="1431925"/>
          </a:xfrm>
        </p:spPr>
        <p:txBody>
          <a:bodyPr/>
          <a:lstStyle/>
          <a:p>
            <a:pPr algn="ctr"/>
            <a:r>
              <a:rPr lang="el-GR" sz="6600" dirty="0">
                <a:solidFill>
                  <a:srgbClr val="0070C0"/>
                </a:solidFill>
              </a:rPr>
              <a:t>ΠΟΡΕΙΑ</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066800" y="609600"/>
            <a:ext cx="7793038" cy="1143000"/>
          </a:xfrm>
        </p:spPr>
        <p:txBody>
          <a:bodyPr/>
          <a:lstStyle/>
          <a:p>
            <a:pPr algn="ctr"/>
            <a:r>
              <a:rPr lang="el-GR" sz="3200" b="0" dirty="0">
                <a:solidFill>
                  <a:srgbClr val="0070C0"/>
                </a:solidFill>
              </a:rPr>
              <a:t>ΝΕΦΡΙΚΗ ΛΕΙΤΟΥΡΓΙΑ </a:t>
            </a:r>
            <a:br>
              <a:rPr lang="el-GR" sz="3200" b="0" dirty="0">
                <a:solidFill>
                  <a:srgbClr val="0070C0"/>
                </a:solidFill>
              </a:rPr>
            </a:br>
            <a:r>
              <a:rPr lang="el-GR" sz="3200" b="0" dirty="0">
                <a:solidFill>
                  <a:srgbClr val="0070C0"/>
                </a:solidFill>
              </a:rPr>
              <a:t>(ΔΙΟΥΡΗΣΗ / ΚΡΕΑΤΙΝΙΝΗ ΟΡΟΥ)</a:t>
            </a:r>
          </a:p>
        </p:txBody>
      </p:sp>
      <p:graphicFrame>
        <p:nvGraphicFramePr>
          <p:cNvPr id="11267" name="Object 3"/>
          <p:cNvGraphicFramePr>
            <a:graphicFrameLocks noChangeAspect="1"/>
          </p:cNvGraphicFramePr>
          <p:nvPr>
            <p:ph type="clipArt" sz="half" idx="1"/>
          </p:nvPr>
        </p:nvGraphicFramePr>
        <p:xfrm>
          <a:off x="251520" y="1844824"/>
          <a:ext cx="8706398" cy="4606454"/>
        </p:xfrm>
        <a:graphic>
          <a:graphicData uri="http://schemas.openxmlformats.org/presentationml/2006/ole">
            <p:oleObj spid="_x0000_s389122" name="Γράφημα" r:id="rId4" imgW="5438880" imgH="2921400" progId="Excel.Sheet.8">
              <p:embed/>
            </p:oleObj>
          </a:graphicData>
        </a:graphic>
      </p:graphicFrame>
      <p:sp>
        <p:nvSpPr>
          <p:cNvPr id="11268" name="Text Box 4"/>
          <p:cNvSpPr txBox="1">
            <a:spLocks noChangeArrowheads="1"/>
          </p:cNvSpPr>
          <p:nvPr/>
        </p:nvSpPr>
        <p:spPr bwMode="auto">
          <a:xfrm>
            <a:off x="3752850" y="4376738"/>
            <a:ext cx="1524000" cy="361950"/>
          </a:xfrm>
          <a:prstGeom prst="rect">
            <a:avLst/>
          </a:prstGeom>
          <a:noFill/>
          <a:ln w="25400">
            <a:solidFill>
              <a:schemeClr val="tx2"/>
            </a:solidFill>
            <a:miter lim="800000"/>
            <a:headEnd/>
            <a:tailEnd/>
          </a:ln>
          <a:effectLst/>
        </p:spPr>
        <p:txBody>
          <a:bodyPr>
            <a:spAutoFit/>
          </a:bodyPr>
          <a:lstStyle/>
          <a:p>
            <a:pPr algn="ctr"/>
            <a:r>
              <a:rPr lang="el-GR" sz="1600" b="1">
                <a:solidFill>
                  <a:srgbClr val="CC0066"/>
                </a:solidFill>
                <a:latin typeface="Times New Roman" pitchFamily="18" charset="0"/>
              </a:rPr>
              <a:t>Αιμοκάθαρση</a:t>
            </a:r>
          </a:p>
        </p:txBody>
      </p:sp>
      <p:sp>
        <p:nvSpPr>
          <p:cNvPr id="11269" name="Text Box 5"/>
          <p:cNvSpPr txBox="1">
            <a:spLocks noChangeArrowheads="1"/>
          </p:cNvSpPr>
          <p:nvPr/>
        </p:nvSpPr>
        <p:spPr bwMode="auto">
          <a:xfrm>
            <a:off x="2346325" y="1960563"/>
            <a:ext cx="184150" cy="336550"/>
          </a:xfrm>
          <a:prstGeom prst="rect">
            <a:avLst/>
          </a:prstGeom>
          <a:noFill/>
          <a:ln w="9525">
            <a:noFill/>
            <a:miter lim="800000"/>
            <a:headEnd/>
            <a:tailEnd/>
          </a:ln>
          <a:effectLst/>
        </p:spPr>
        <p:txBody>
          <a:bodyPr wrap="none">
            <a:spAutoFit/>
          </a:bodyPr>
          <a:lstStyle/>
          <a:p>
            <a:endParaRPr lang="el-GR" sz="160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r>
              <a:rPr lang="el-GR" sz="4000" dirty="0">
                <a:solidFill>
                  <a:srgbClr val="0070C0"/>
                </a:solidFill>
              </a:rPr>
              <a:t>ΣΤΟΙΧΕΙΑ ΕΞΟΔΟΥ</a:t>
            </a:r>
          </a:p>
        </p:txBody>
      </p:sp>
      <p:sp>
        <p:nvSpPr>
          <p:cNvPr id="12291" name="Rectangle 3"/>
          <p:cNvSpPr>
            <a:spLocks noGrp="1" noChangeArrowheads="1"/>
          </p:cNvSpPr>
          <p:nvPr>
            <p:ph type="body" idx="1"/>
          </p:nvPr>
        </p:nvSpPr>
        <p:spPr/>
        <p:txBody>
          <a:bodyPr/>
          <a:lstStyle/>
          <a:p>
            <a:pPr>
              <a:buFont typeface="Wingdings" pitchFamily="2" charset="2"/>
              <a:buNone/>
            </a:pPr>
            <a:r>
              <a:rPr lang="el-GR"/>
              <a:t>   </a:t>
            </a:r>
            <a:endParaRPr lang="el-GR">
              <a:latin typeface="Times New Roman" pitchFamily="18" charset="0"/>
            </a:endParaRPr>
          </a:p>
        </p:txBody>
      </p:sp>
      <p:sp>
        <p:nvSpPr>
          <p:cNvPr id="12292" name="Rectangle 4"/>
          <p:cNvSpPr>
            <a:spLocks noChangeArrowheads="1"/>
          </p:cNvSpPr>
          <p:nvPr/>
        </p:nvSpPr>
        <p:spPr bwMode="auto">
          <a:xfrm>
            <a:off x="683568" y="1412776"/>
            <a:ext cx="7272808" cy="4401205"/>
          </a:xfrm>
          <a:prstGeom prst="rect">
            <a:avLst/>
          </a:prstGeom>
          <a:noFill/>
          <a:ln w="9525">
            <a:noFill/>
            <a:miter lim="800000"/>
            <a:headEnd/>
            <a:tailEnd/>
          </a:ln>
          <a:effectLst/>
        </p:spPr>
        <p:txBody>
          <a:bodyPr wrap="square">
            <a:spAutoFit/>
          </a:bodyPr>
          <a:lstStyle/>
          <a:p>
            <a:pPr>
              <a:spcBef>
                <a:spcPct val="50000"/>
              </a:spcBef>
              <a:buClr>
                <a:schemeClr val="folHlink"/>
              </a:buClr>
              <a:buSzPct val="60000"/>
              <a:buFont typeface="Wingdings" pitchFamily="2" charset="2"/>
              <a:buNone/>
            </a:pPr>
            <a:r>
              <a:rPr lang="el-GR" sz="2800" dirty="0"/>
              <a:t>Έξοδος από τη Νεφρολογική κλινική</a:t>
            </a:r>
          </a:p>
          <a:p>
            <a:pPr>
              <a:spcBef>
                <a:spcPct val="50000"/>
              </a:spcBef>
              <a:buClr>
                <a:schemeClr val="folHlink"/>
              </a:buClr>
              <a:buSzPct val="60000"/>
              <a:buFont typeface="Wingdings" pitchFamily="2" charset="2"/>
              <a:buNone/>
            </a:pPr>
            <a:r>
              <a:rPr lang="el-GR" sz="2800" dirty="0"/>
              <a:t>   </a:t>
            </a:r>
            <a:r>
              <a:rPr lang="en-US" sz="2800" dirty="0"/>
              <a:t>(</a:t>
            </a:r>
            <a:r>
              <a:rPr lang="el-GR" sz="2800" dirty="0"/>
              <a:t>μετά από </a:t>
            </a:r>
            <a:r>
              <a:rPr lang="en-US" sz="2800" dirty="0"/>
              <a:t>31 </a:t>
            </a:r>
            <a:r>
              <a:rPr lang="el-GR" sz="2800" dirty="0"/>
              <a:t>ημέρες</a:t>
            </a:r>
            <a:r>
              <a:rPr lang="en-US" sz="2800" dirty="0"/>
              <a:t> </a:t>
            </a:r>
            <a:r>
              <a:rPr lang="el-GR" sz="2800" dirty="0"/>
              <a:t>συνολικής νοσηλείας) με:</a:t>
            </a:r>
          </a:p>
          <a:p>
            <a:pPr lvl="1">
              <a:spcBef>
                <a:spcPct val="50000"/>
              </a:spcBef>
              <a:buClr>
                <a:srgbClr val="0070C0"/>
              </a:buClr>
              <a:buSzPct val="60000"/>
              <a:buFont typeface="Wingdings" pitchFamily="2" charset="2"/>
              <a:buChar char="q"/>
            </a:pPr>
            <a:r>
              <a:rPr lang="en-US" sz="2800" dirty="0"/>
              <a:t>  </a:t>
            </a:r>
            <a:r>
              <a:rPr lang="el-GR" sz="2800" dirty="0"/>
              <a:t>Απώλεια 20</a:t>
            </a:r>
            <a:r>
              <a:rPr lang="en-US" sz="2800" dirty="0"/>
              <a:t>kg </a:t>
            </a:r>
            <a:r>
              <a:rPr lang="el-GR" sz="2800" dirty="0"/>
              <a:t>ΣΒ</a:t>
            </a:r>
          </a:p>
          <a:p>
            <a:pPr lvl="1">
              <a:spcBef>
                <a:spcPct val="50000"/>
              </a:spcBef>
              <a:buClr>
                <a:srgbClr val="0070C0"/>
              </a:buClr>
              <a:buSzPct val="60000"/>
              <a:buFont typeface="Wingdings" pitchFamily="2" charset="2"/>
              <a:buChar char="q"/>
            </a:pPr>
            <a:r>
              <a:rPr lang="en-US" sz="2800" dirty="0"/>
              <a:t>  </a:t>
            </a:r>
            <a:r>
              <a:rPr lang="el-GR" sz="2800" dirty="0"/>
              <a:t>Αποκατάσταση της διούρησης </a:t>
            </a:r>
          </a:p>
          <a:p>
            <a:pPr lvl="1">
              <a:spcBef>
                <a:spcPct val="50000"/>
              </a:spcBef>
              <a:buClr>
                <a:srgbClr val="0070C0"/>
              </a:buClr>
              <a:buSzPct val="60000"/>
              <a:buFont typeface="Wingdings" pitchFamily="2" charset="2"/>
              <a:buChar char="q"/>
            </a:pPr>
            <a:r>
              <a:rPr lang="en-US" sz="2800" dirty="0"/>
              <a:t>  </a:t>
            </a:r>
            <a:r>
              <a:rPr lang="el-GR" sz="2800" dirty="0"/>
              <a:t>Υποχώρηση οιδήματος και ασκίτη</a:t>
            </a:r>
          </a:p>
          <a:p>
            <a:pPr lvl="1">
              <a:spcBef>
                <a:spcPct val="50000"/>
              </a:spcBef>
              <a:buClr>
                <a:srgbClr val="0070C0"/>
              </a:buClr>
              <a:buSzPct val="60000"/>
              <a:buFont typeface="Wingdings" pitchFamily="2" charset="2"/>
              <a:buChar char="q"/>
            </a:pPr>
            <a:r>
              <a:rPr lang="en-US" sz="2800" dirty="0"/>
              <a:t>  </a:t>
            </a:r>
            <a:r>
              <a:rPr lang="el-GR" sz="2800" dirty="0"/>
              <a:t>Κρεατινίνη = 2.1</a:t>
            </a:r>
            <a:r>
              <a:rPr lang="en-US" sz="2800" dirty="0"/>
              <a:t>mg/dl, </a:t>
            </a:r>
            <a:r>
              <a:rPr lang="el-GR" sz="2800" dirty="0"/>
              <a:t>Ουρία </a:t>
            </a:r>
            <a:r>
              <a:rPr lang="en-US" sz="2800" dirty="0"/>
              <a:t>= 107mg/dl,</a:t>
            </a:r>
          </a:p>
          <a:p>
            <a:pPr lvl="1">
              <a:spcBef>
                <a:spcPct val="50000"/>
              </a:spcBef>
              <a:buClr>
                <a:srgbClr val="0070C0"/>
              </a:buClr>
              <a:buSzPct val="60000"/>
              <a:buFont typeface="Wingdings" pitchFamily="2" charset="2"/>
              <a:buChar char="q"/>
            </a:pPr>
            <a:r>
              <a:rPr lang="en-US" sz="2800" dirty="0"/>
              <a:t>  </a:t>
            </a:r>
            <a:r>
              <a:rPr lang="el-GR" sz="2800" dirty="0"/>
              <a:t>Κάθαρση κρεατινίνης </a:t>
            </a:r>
            <a:r>
              <a:rPr lang="en-US" sz="2800" dirty="0"/>
              <a:t>=</a:t>
            </a:r>
            <a:r>
              <a:rPr lang="el-GR" sz="2800" dirty="0"/>
              <a:t> </a:t>
            </a:r>
            <a:r>
              <a:rPr lang="en-US" sz="2800" dirty="0"/>
              <a:t>25ml/min</a:t>
            </a:r>
            <a:endParaRPr lang="el-GR" sz="28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r>
              <a:rPr lang="el-GR" sz="4000" dirty="0">
                <a:solidFill>
                  <a:srgbClr val="0070C0"/>
                </a:solidFill>
              </a:rPr>
              <a:t>ΠΕΡΙΣΤΑΤΙΚΟ 2</a:t>
            </a:r>
          </a:p>
        </p:txBody>
      </p:sp>
      <p:sp>
        <p:nvSpPr>
          <p:cNvPr id="18435" name="Rectangle 3"/>
          <p:cNvSpPr>
            <a:spLocks noGrp="1" noChangeArrowheads="1"/>
          </p:cNvSpPr>
          <p:nvPr>
            <p:ph type="body" idx="1"/>
          </p:nvPr>
        </p:nvSpPr>
        <p:spPr>
          <a:xfrm>
            <a:off x="457200" y="1412776"/>
            <a:ext cx="8229600" cy="4713387"/>
          </a:xfrm>
        </p:spPr>
        <p:txBody>
          <a:bodyPr/>
          <a:lstStyle/>
          <a:p>
            <a:pPr>
              <a:buClr>
                <a:srgbClr val="0070C0"/>
              </a:buClr>
              <a:buFont typeface="Wingdings" pitchFamily="2" charset="2"/>
              <a:buChar char="q"/>
            </a:pPr>
            <a:r>
              <a:rPr lang="el-GR" sz="2800" dirty="0"/>
              <a:t>Ασθενής Κ.Κ., 38 ετών, άνδρας </a:t>
            </a:r>
          </a:p>
          <a:p>
            <a:pPr>
              <a:buClr>
                <a:srgbClr val="0070C0"/>
              </a:buClr>
              <a:buFont typeface="Wingdings" pitchFamily="2" charset="2"/>
              <a:buChar char="q"/>
            </a:pPr>
            <a:r>
              <a:rPr lang="el-GR" sz="2800" dirty="0"/>
              <a:t>ΑΙΤΙΑ </a:t>
            </a:r>
            <a:r>
              <a:rPr lang="el-GR" sz="2800" dirty="0" smtClean="0"/>
              <a:t>ΕΙΣΑΓΩΓΗΣ</a:t>
            </a:r>
          </a:p>
          <a:p>
            <a:pPr lvl="1">
              <a:buClr>
                <a:srgbClr val="0070C0"/>
              </a:buClr>
              <a:buFont typeface="Wingdings" pitchFamily="2" charset="2"/>
              <a:buChar char="§"/>
            </a:pPr>
            <a:r>
              <a:rPr lang="el-GR" sz="2000" dirty="0" smtClean="0"/>
              <a:t>Σύγχυση </a:t>
            </a:r>
            <a:r>
              <a:rPr lang="el-GR" sz="2000" dirty="0"/>
              <a:t>- διέγερση</a:t>
            </a:r>
          </a:p>
          <a:p>
            <a:pPr>
              <a:buClr>
                <a:srgbClr val="0070C0"/>
              </a:buClr>
              <a:buFont typeface="Wingdings" pitchFamily="2" charset="2"/>
              <a:buChar char="q"/>
            </a:pPr>
            <a:r>
              <a:rPr lang="el-GR" sz="2800" dirty="0"/>
              <a:t>ΠΑΡΟΥΣΑ </a:t>
            </a:r>
            <a:r>
              <a:rPr lang="el-GR" sz="2800" dirty="0" smtClean="0"/>
              <a:t>ΝΟΣΟΣ</a:t>
            </a:r>
          </a:p>
          <a:p>
            <a:pPr lvl="1">
              <a:buClr>
                <a:srgbClr val="0070C0"/>
              </a:buClr>
              <a:buFont typeface="Wingdings" pitchFamily="2" charset="2"/>
              <a:buChar char="§"/>
            </a:pPr>
            <a:r>
              <a:rPr lang="el-GR" sz="2400" dirty="0" smtClean="0"/>
              <a:t>Προσκομίσθηκε </a:t>
            </a:r>
            <a:r>
              <a:rPr lang="el-GR" sz="2400" dirty="0"/>
              <a:t>από τους οικείους του στο ΤΕΠ σε συγχυτικοδιεγερτική κατάσταση. </a:t>
            </a:r>
            <a:endParaRPr lang="el-GR" sz="2400" dirty="0" smtClean="0"/>
          </a:p>
          <a:p>
            <a:pPr lvl="1">
              <a:buClr>
                <a:srgbClr val="0070C0"/>
              </a:buClr>
              <a:buFont typeface="Wingdings" pitchFamily="2" charset="2"/>
              <a:buChar char="§"/>
            </a:pPr>
            <a:r>
              <a:rPr lang="el-GR" sz="2400" dirty="0" smtClean="0"/>
              <a:t>Προ </a:t>
            </a:r>
            <a:r>
              <a:rPr lang="el-GR" sz="2400" dirty="0"/>
              <a:t>ολίγων ωρών αναφέρεται επεισόδιο πτώσης από ύψος (1.5 </a:t>
            </a:r>
            <a:r>
              <a:rPr lang="en-US" sz="2400" dirty="0"/>
              <a:t>m)</a:t>
            </a:r>
            <a:r>
              <a:rPr lang="el-GR" sz="2400" dirty="0"/>
              <a:t>, απώλεια συνείδησης αδιευκρίνιστης </a:t>
            </a:r>
            <a:r>
              <a:rPr lang="el-GR" sz="2400" dirty="0" smtClean="0"/>
              <a:t>διάρκειας.</a:t>
            </a:r>
          </a:p>
          <a:p>
            <a:pPr lvl="1">
              <a:buClr>
                <a:srgbClr val="0070C0"/>
              </a:buClr>
              <a:buFont typeface="Wingdings" pitchFamily="2" charset="2"/>
              <a:buChar char="§"/>
            </a:pPr>
            <a:r>
              <a:rPr lang="el-GR" sz="2400" dirty="0" smtClean="0"/>
              <a:t>Αναφέρεται </a:t>
            </a:r>
            <a:r>
              <a:rPr lang="el-GR" sz="2400" dirty="0"/>
              <a:t>λήψη αλκοόλ, υπνωτικών δισκίων και ηρωίνης ενδοφλεβίως. </a:t>
            </a:r>
          </a:p>
          <a:p>
            <a:endParaRPr lang="el-GR" sz="2400"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a:bodyPr>
          <a:lstStyle/>
          <a:p>
            <a:r>
              <a:rPr lang="el-GR" sz="3600" dirty="0">
                <a:solidFill>
                  <a:srgbClr val="0070C0"/>
                </a:solidFill>
              </a:rPr>
              <a:t>ΑΤΟΜΙΚΟ ΑΝΑΜΝΗΣΤΙΚΟ</a:t>
            </a:r>
          </a:p>
        </p:txBody>
      </p:sp>
      <p:sp>
        <p:nvSpPr>
          <p:cNvPr id="19459" name="Rectangle 3"/>
          <p:cNvSpPr>
            <a:spLocks noGrp="1" noChangeArrowheads="1"/>
          </p:cNvSpPr>
          <p:nvPr>
            <p:ph type="body" idx="1"/>
          </p:nvPr>
        </p:nvSpPr>
        <p:spPr/>
        <p:txBody>
          <a:bodyPr/>
          <a:lstStyle/>
          <a:p>
            <a:pPr>
              <a:buClr>
                <a:srgbClr val="0070C0"/>
              </a:buClr>
              <a:buFont typeface="Wingdings" pitchFamily="2" charset="2"/>
              <a:buChar char="q"/>
            </a:pPr>
            <a:r>
              <a:rPr lang="el-GR" dirty="0"/>
              <a:t>Χρήστης ενδοφλέβιας ηρωίνης από 20ετίας.</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a:bodyPr>
          <a:lstStyle/>
          <a:p>
            <a:r>
              <a:rPr lang="el-GR" sz="3600" dirty="0">
                <a:solidFill>
                  <a:srgbClr val="0070C0"/>
                </a:solidFill>
              </a:rPr>
              <a:t>ΚΛΙΝΙΚΗ ΕΞΕΤΑΣΗ</a:t>
            </a:r>
          </a:p>
        </p:txBody>
      </p:sp>
      <p:sp>
        <p:nvSpPr>
          <p:cNvPr id="20483" name="Rectangle 3"/>
          <p:cNvSpPr>
            <a:spLocks noGrp="1" noChangeArrowheads="1"/>
          </p:cNvSpPr>
          <p:nvPr>
            <p:ph type="body" idx="1"/>
          </p:nvPr>
        </p:nvSpPr>
        <p:spPr>
          <a:xfrm>
            <a:off x="457200" y="1340768"/>
            <a:ext cx="8229600" cy="4785395"/>
          </a:xfrm>
        </p:spPr>
        <p:txBody>
          <a:bodyPr>
            <a:normAutofit lnSpcReduction="10000"/>
          </a:bodyPr>
          <a:lstStyle/>
          <a:p>
            <a:pPr>
              <a:lnSpc>
                <a:spcPct val="90000"/>
              </a:lnSpc>
              <a:buClr>
                <a:srgbClr val="0070C0"/>
              </a:buClr>
              <a:buFont typeface="Wingdings" pitchFamily="2" charset="2"/>
              <a:buChar char="q"/>
            </a:pPr>
            <a:r>
              <a:rPr lang="el-GR" sz="2400" dirty="0"/>
              <a:t>Γενική εικόνα: Μέτρια γενική κατάσταση</a:t>
            </a:r>
          </a:p>
          <a:p>
            <a:pPr>
              <a:lnSpc>
                <a:spcPct val="90000"/>
              </a:lnSpc>
              <a:buClr>
                <a:srgbClr val="0070C0"/>
              </a:buClr>
              <a:buFont typeface="Wingdings" pitchFamily="2" charset="2"/>
              <a:buChar char="q"/>
            </a:pPr>
            <a:r>
              <a:rPr lang="el-GR" sz="2400" dirty="0"/>
              <a:t>Α.Π. 105/60</a:t>
            </a:r>
            <a:r>
              <a:rPr lang="en-US" sz="2400" dirty="0"/>
              <a:t> mmHg, </a:t>
            </a:r>
            <a:r>
              <a:rPr lang="el-GR" sz="2400" dirty="0"/>
              <a:t>σφύξεις: 40 /</a:t>
            </a:r>
            <a:r>
              <a:rPr lang="en-US" sz="2400" dirty="0"/>
              <a:t>min, </a:t>
            </a:r>
            <a:r>
              <a:rPr lang="el-GR" sz="2400" dirty="0"/>
              <a:t>θ: 36.7</a:t>
            </a:r>
            <a:r>
              <a:rPr lang="en-US" sz="2400" dirty="0"/>
              <a:t> </a:t>
            </a:r>
            <a:r>
              <a:rPr lang="en-US" sz="2400" baseline="30000" dirty="0" err="1"/>
              <a:t>o</a:t>
            </a:r>
            <a:r>
              <a:rPr lang="en-US" sz="2400" dirty="0" err="1"/>
              <a:t>C</a:t>
            </a:r>
            <a:endParaRPr lang="el-GR" sz="2400" dirty="0"/>
          </a:p>
          <a:p>
            <a:pPr>
              <a:lnSpc>
                <a:spcPct val="90000"/>
              </a:lnSpc>
              <a:buClr>
                <a:srgbClr val="0070C0"/>
              </a:buClr>
              <a:buFont typeface="Wingdings" pitchFamily="2" charset="2"/>
              <a:buChar char="q"/>
            </a:pPr>
            <a:r>
              <a:rPr lang="el-GR" sz="2400" dirty="0"/>
              <a:t>Δέρμα: Ελαττωμένη σπαργή, ξηρότητα βλεννογόνων, γλώσσας  απουσία εκχυμώσεων, εξανθήματος</a:t>
            </a:r>
          </a:p>
          <a:p>
            <a:pPr>
              <a:lnSpc>
                <a:spcPct val="90000"/>
              </a:lnSpc>
              <a:buClr>
                <a:srgbClr val="0070C0"/>
              </a:buClr>
              <a:buFont typeface="Wingdings" pitchFamily="2" charset="2"/>
              <a:buChar char="q"/>
            </a:pPr>
            <a:r>
              <a:rPr lang="el-GR" sz="2400" dirty="0"/>
              <a:t>Πνεύμονες: Τραχύτητα αναπνευστικού ψιθυρίσματος, διάσπαρτοι </a:t>
            </a:r>
            <a:r>
              <a:rPr lang="el-GR" sz="2400" dirty="0" err="1"/>
              <a:t>τελοεκπνευστικοί</a:t>
            </a:r>
            <a:r>
              <a:rPr lang="el-GR" sz="2400" dirty="0"/>
              <a:t> </a:t>
            </a:r>
            <a:r>
              <a:rPr lang="el-GR" sz="2400" dirty="0" err="1"/>
              <a:t>συρρίτοντες</a:t>
            </a:r>
            <a:r>
              <a:rPr lang="el-GR" sz="2400" dirty="0"/>
              <a:t> ήχοι</a:t>
            </a:r>
          </a:p>
          <a:p>
            <a:pPr>
              <a:lnSpc>
                <a:spcPct val="90000"/>
              </a:lnSpc>
              <a:buClr>
                <a:srgbClr val="0070C0"/>
              </a:buClr>
              <a:buFont typeface="Wingdings" pitchFamily="2" charset="2"/>
              <a:buChar char="q"/>
            </a:pPr>
            <a:r>
              <a:rPr lang="el-GR" sz="2400" dirty="0"/>
              <a:t>Καρδιά: Κατά φύση</a:t>
            </a:r>
          </a:p>
          <a:p>
            <a:pPr>
              <a:lnSpc>
                <a:spcPct val="90000"/>
              </a:lnSpc>
              <a:buClr>
                <a:srgbClr val="0070C0"/>
              </a:buClr>
              <a:buFont typeface="Wingdings" pitchFamily="2" charset="2"/>
              <a:buChar char="q"/>
            </a:pPr>
            <a:r>
              <a:rPr lang="el-GR" sz="2400" dirty="0"/>
              <a:t>Κοιλιά: φυσιολογικοί εντερικοί ήχοι, απουσία ευαισθησίας κατά την επιπολής και εν τω βάθη ψηλάφηση του κοιλιακού τοιχώματος. Ήπαρ + 4εκ κατά την βαθειά εισπνοή ανώδυνο, </a:t>
            </a:r>
            <a:r>
              <a:rPr lang="el-GR" sz="2400" dirty="0" err="1"/>
              <a:t>Σπλην</a:t>
            </a:r>
            <a:r>
              <a:rPr lang="el-GR" sz="2400" dirty="0"/>
              <a:t>: +2 εκ κατά τη βαθειά εισπνοή ανώδυνος. </a:t>
            </a:r>
          </a:p>
          <a:p>
            <a:pPr>
              <a:lnSpc>
                <a:spcPct val="90000"/>
              </a:lnSpc>
              <a:buClr>
                <a:srgbClr val="0070C0"/>
              </a:buClr>
              <a:buFont typeface="Wingdings" pitchFamily="2" charset="2"/>
              <a:buChar char="q"/>
            </a:pPr>
            <a:r>
              <a:rPr lang="el-GR" sz="2400" dirty="0"/>
              <a:t>Νευρολογικό: Επίπεδο συνείδησης: Σύγχυση, απαντά στα ερωτήματα, προσανατολισμένος στο περιβάλλον, </a:t>
            </a:r>
            <a:r>
              <a:rPr lang="el-GR" sz="2400" dirty="0" err="1"/>
              <a:t>τενόντια</a:t>
            </a:r>
            <a:r>
              <a:rPr lang="el-GR" sz="2400" dirty="0"/>
              <a:t> αντανακλαστικά εκλύονται συμμετρικά.</a:t>
            </a:r>
          </a:p>
          <a:p>
            <a:pPr>
              <a:lnSpc>
                <a:spcPct val="90000"/>
              </a:lnSpc>
            </a:pPr>
            <a:endParaRPr lang="el-GR" sz="18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f063-01-A04602"/>
          <p:cNvPicPr>
            <a:picLocks noChangeAspect="1" noChangeArrowheads="1"/>
          </p:cNvPicPr>
          <p:nvPr/>
        </p:nvPicPr>
        <p:blipFill>
          <a:blip r:embed="rId3" cstate="email"/>
          <a:srcRect/>
          <a:stretch>
            <a:fillRect/>
          </a:stretch>
        </p:blipFill>
        <p:spPr bwMode="auto">
          <a:xfrm>
            <a:off x="251520" y="332656"/>
            <a:ext cx="8576475" cy="5472608"/>
          </a:xfrm>
          <a:prstGeom prst="rect">
            <a:avLst/>
          </a:prstGeom>
          <a:noFill/>
          <a:ln w="9525">
            <a:noFill/>
            <a:miter lim="800000"/>
            <a:headEnd/>
            <a:tailEnd/>
          </a:ln>
          <a:effectLst/>
        </p:spPr>
      </p:pic>
      <p:pic>
        <p:nvPicPr>
          <p:cNvPr id="4" name="Picture 4" descr="TheSaintOld"/>
          <p:cNvPicPr>
            <a:picLocks noChangeAspect="1" noChangeArrowheads="1"/>
          </p:cNvPicPr>
          <p:nvPr/>
        </p:nvPicPr>
        <p:blipFill>
          <a:blip r:embed="rId4"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l-GR" sz="3200" dirty="0">
                <a:solidFill>
                  <a:srgbClr val="0070C0"/>
                </a:solidFill>
              </a:rPr>
              <a:t>ΕΡΓΑΣΤΗΡΙΑΚΟΣ ΕΛΕΓΧΟΣ</a:t>
            </a:r>
          </a:p>
        </p:txBody>
      </p:sp>
      <p:graphicFrame>
        <p:nvGraphicFramePr>
          <p:cNvPr id="21507" name="Group 3"/>
          <p:cNvGraphicFramePr>
            <a:graphicFrameLocks noGrp="1"/>
          </p:cNvGraphicFramePr>
          <p:nvPr>
            <p:ph sz="half" idx="1"/>
          </p:nvPr>
        </p:nvGraphicFramePr>
        <p:xfrm>
          <a:off x="4859338" y="1268760"/>
          <a:ext cx="3961134" cy="5338225"/>
        </p:xfrm>
        <a:graphic>
          <a:graphicData uri="http://schemas.openxmlformats.org/drawingml/2006/table">
            <a:tbl>
              <a:tblPr/>
              <a:tblGrid>
                <a:gridCol w="2508038"/>
                <a:gridCol w="1453096"/>
              </a:tblGrid>
              <a:tr h="450922">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smtClean="0">
                          <a:ln>
                            <a:noFill/>
                          </a:ln>
                          <a:solidFill>
                            <a:schemeClr val="tx1"/>
                          </a:solidFill>
                          <a:effectLst/>
                          <a:latin typeface="Tahoma" pitchFamily="34" charset="0"/>
                        </a:rPr>
                        <a:t>SGOT (10-40)</a:t>
                      </a:r>
                      <a:endParaRPr kumimoji="0" lang="el-GR" sz="18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smtClean="0">
                          <a:ln>
                            <a:noFill/>
                          </a:ln>
                          <a:solidFill>
                            <a:srgbClr val="FF0000"/>
                          </a:solidFill>
                          <a:effectLst/>
                          <a:latin typeface="Tahoma" pitchFamily="34" charset="0"/>
                        </a:rPr>
                        <a:t>15010</a:t>
                      </a:r>
                      <a:endParaRPr kumimoji="0" lang="el-GR" sz="2000" b="0" i="0" u="none" strike="noStrike" cap="none" normalizeH="0" baseline="0" dirty="0" smtClean="0">
                        <a:ln>
                          <a:noFill/>
                        </a:ln>
                        <a:solidFill>
                          <a:srgbClr val="FF00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922">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smtClean="0">
                          <a:ln>
                            <a:noFill/>
                          </a:ln>
                          <a:solidFill>
                            <a:schemeClr val="tx1"/>
                          </a:solidFill>
                          <a:effectLst/>
                          <a:latin typeface="Tahoma" pitchFamily="34" charset="0"/>
                        </a:rPr>
                        <a:t>SGPT (10-35)</a:t>
                      </a:r>
                      <a:endParaRPr kumimoji="0" lang="el-GR" sz="18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smtClean="0">
                          <a:ln>
                            <a:noFill/>
                          </a:ln>
                          <a:solidFill>
                            <a:srgbClr val="FF0000"/>
                          </a:solidFill>
                          <a:effectLst/>
                          <a:latin typeface="Tahoma" pitchFamily="34" charset="0"/>
                        </a:rPr>
                        <a:t>8780</a:t>
                      </a:r>
                      <a:endParaRPr kumimoji="0" lang="el-GR" sz="2000" b="0" i="0" u="none" strike="noStrike" cap="none" normalizeH="0" baseline="0" dirty="0" smtClean="0">
                        <a:ln>
                          <a:noFill/>
                        </a:ln>
                        <a:solidFill>
                          <a:srgbClr val="FF00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579">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800" b="0" i="0" u="none" strike="noStrike" cap="none" normalizeH="0" baseline="0" dirty="0" smtClean="0">
                          <a:ln>
                            <a:noFill/>
                          </a:ln>
                          <a:solidFill>
                            <a:schemeClr val="tx1"/>
                          </a:solidFill>
                          <a:effectLst/>
                          <a:latin typeface="Tahoma" pitchFamily="34" charset="0"/>
                        </a:rPr>
                        <a:t>ΧΟΛΕΡΥΘΡΙΝΗ</a:t>
                      </a:r>
                      <a:r>
                        <a:rPr kumimoji="0" lang="en-US" sz="1800" b="0" i="0" u="none" strike="noStrike" cap="none" normalizeH="0" baseline="0" dirty="0" smtClean="0">
                          <a:ln>
                            <a:noFill/>
                          </a:ln>
                          <a:solidFill>
                            <a:schemeClr val="tx1"/>
                          </a:solidFill>
                          <a:effectLst/>
                          <a:latin typeface="Tahoma" pitchFamily="34" charset="0"/>
                        </a:rPr>
                        <a:t> </a:t>
                      </a:r>
                      <a:r>
                        <a:rPr kumimoji="0" lang="en-US" sz="1400" b="0" i="0" u="none" strike="noStrike" cap="none" normalizeH="0" baseline="0" dirty="0" smtClean="0">
                          <a:ln>
                            <a:noFill/>
                          </a:ln>
                          <a:solidFill>
                            <a:schemeClr val="tx1"/>
                          </a:solidFill>
                          <a:effectLst/>
                          <a:latin typeface="Tahoma" pitchFamily="34" charset="0"/>
                        </a:rPr>
                        <a:t>(0,5-1)</a:t>
                      </a:r>
                      <a:endParaRPr kumimoji="0" lang="el-GR" sz="14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800" b="0" i="0" u="none" strike="noStrike" cap="none" normalizeH="0" baseline="0" smtClean="0">
                          <a:ln>
                            <a:noFill/>
                          </a:ln>
                          <a:solidFill>
                            <a:schemeClr val="tx1"/>
                          </a:solidFill>
                          <a:effectLst/>
                          <a:latin typeface="Tahoma" pitchFamily="34" charset="0"/>
                        </a:rPr>
                        <a:t>0.99 </a:t>
                      </a:r>
                      <a:r>
                        <a:rPr kumimoji="0" lang="en-US" sz="1800" b="0" i="0" u="none" strike="noStrike" cap="none" normalizeH="0" baseline="0" smtClean="0">
                          <a:ln>
                            <a:noFill/>
                          </a:ln>
                          <a:solidFill>
                            <a:schemeClr val="tx1"/>
                          </a:solidFill>
                          <a:effectLst/>
                          <a:latin typeface="Tahoma" pitchFamily="34" charset="0"/>
                        </a:rPr>
                        <a:t>mg/dl</a:t>
                      </a:r>
                      <a:endParaRPr kumimoji="0" lang="el-GR"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922">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smtClean="0">
                          <a:ln>
                            <a:noFill/>
                          </a:ln>
                          <a:solidFill>
                            <a:schemeClr val="tx1"/>
                          </a:solidFill>
                          <a:effectLst/>
                          <a:latin typeface="Tahoma" pitchFamily="34" charset="0"/>
                        </a:rPr>
                        <a:t>LDH (120-230)</a:t>
                      </a:r>
                      <a:endParaRPr kumimoji="0" lang="el-GR" sz="18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smtClean="0">
                          <a:ln>
                            <a:noFill/>
                          </a:ln>
                          <a:solidFill>
                            <a:srgbClr val="FF0000"/>
                          </a:solidFill>
                          <a:effectLst/>
                          <a:latin typeface="Tahoma" pitchFamily="34" charset="0"/>
                        </a:rPr>
                        <a:t>12100</a:t>
                      </a:r>
                      <a:endParaRPr kumimoji="0" lang="el-GR" sz="2000" b="0" i="0" u="none" strike="noStrike" cap="none" normalizeH="0" baseline="0" dirty="0" smtClean="0">
                        <a:ln>
                          <a:noFill/>
                        </a:ln>
                        <a:solidFill>
                          <a:srgbClr val="FF00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084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smtClean="0">
                          <a:ln>
                            <a:noFill/>
                          </a:ln>
                          <a:solidFill>
                            <a:schemeClr val="tx1"/>
                          </a:solidFill>
                          <a:effectLst/>
                          <a:latin typeface="Tahoma" pitchFamily="34" charset="0"/>
                        </a:rPr>
                        <a:t>CPK (60-390)</a:t>
                      </a:r>
                      <a:endParaRPr kumimoji="0" lang="el-GR" sz="1800" b="0" i="0" u="none" strike="noStrike" cap="none" normalizeH="0" baseline="0" dirty="0" smtClean="0">
                        <a:ln>
                          <a:noFill/>
                        </a:ln>
                        <a:solidFill>
                          <a:schemeClr val="tx1"/>
                        </a:solidFill>
                        <a:effectLst/>
                        <a:latin typeface="Tahoma"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800" b="0" i="0" u="none" strike="noStrike" cap="none" normalizeH="0" baseline="0" dirty="0" smtClean="0">
                          <a:ln>
                            <a:noFill/>
                          </a:ln>
                          <a:solidFill>
                            <a:schemeClr val="tx1"/>
                          </a:solidFill>
                          <a:effectLst/>
                          <a:latin typeface="Tahoma" pitchFamily="34" charset="0"/>
                        </a:rPr>
                        <a:t>(ΜΒ: 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smtClean="0">
                          <a:ln>
                            <a:noFill/>
                          </a:ln>
                          <a:solidFill>
                            <a:srgbClr val="FF0000"/>
                          </a:solidFill>
                          <a:effectLst/>
                          <a:latin typeface="Tahoma" pitchFamily="34" charset="0"/>
                        </a:rPr>
                        <a:t>37100</a:t>
                      </a:r>
                      <a:endParaRPr kumimoji="0" lang="el-GR" sz="2000" b="0" i="0" u="none" strike="noStrike" cap="none" normalizeH="0" baseline="0" dirty="0" smtClean="0">
                        <a:ln>
                          <a:noFill/>
                        </a:ln>
                        <a:solidFill>
                          <a:srgbClr val="FF00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80516">
                <a:tc gridSpan="2">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smtClean="0">
                          <a:ln>
                            <a:noFill/>
                          </a:ln>
                          <a:solidFill>
                            <a:schemeClr val="tx1"/>
                          </a:solidFill>
                          <a:effectLst/>
                          <a:latin typeface="Tahoma" pitchFamily="34" charset="0"/>
                        </a:rPr>
                        <a:t>AAA: </a:t>
                      </a:r>
                      <a:r>
                        <a:rPr kumimoji="0" lang="en-US" sz="1800" b="0" i="0" u="none" strike="noStrike" cap="none" normalizeH="0" baseline="0" dirty="0" smtClean="0">
                          <a:ln>
                            <a:noFill/>
                          </a:ln>
                          <a:solidFill>
                            <a:srgbClr val="FF0000"/>
                          </a:solidFill>
                          <a:effectLst/>
                          <a:latin typeface="Tahoma" pitchFamily="34" charset="0"/>
                        </a:rPr>
                        <a:t>pH 7,27</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smtClean="0">
                          <a:ln>
                            <a:noFill/>
                          </a:ln>
                          <a:solidFill>
                            <a:schemeClr val="tx1"/>
                          </a:solidFill>
                          <a:effectLst/>
                          <a:latin typeface="Tahoma" pitchFamily="34" charset="0"/>
                        </a:rPr>
                        <a:t>pCO</a:t>
                      </a:r>
                      <a:r>
                        <a:rPr kumimoji="0" lang="en-US" sz="1800" b="0" i="0" u="none" strike="noStrike" cap="none" normalizeH="0" baseline="-25000" dirty="0" smtClean="0">
                          <a:ln>
                            <a:noFill/>
                          </a:ln>
                          <a:solidFill>
                            <a:schemeClr val="tx1"/>
                          </a:solidFill>
                          <a:effectLst/>
                          <a:latin typeface="Tahoma" pitchFamily="34" charset="0"/>
                        </a:rPr>
                        <a:t>2</a:t>
                      </a:r>
                      <a:r>
                        <a:rPr kumimoji="0" lang="en-US" sz="1800" b="0" i="0" u="none" strike="noStrike" cap="none" normalizeH="0" baseline="0" dirty="0" smtClean="0">
                          <a:ln>
                            <a:noFill/>
                          </a:ln>
                          <a:solidFill>
                            <a:schemeClr val="tx1"/>
                          </a:solidFill>
                          <a:effectLst/>
                          <a:latin typeface="Tahoma" pitchFamily="34" charset="0"/>
                        </a:rPr>
                        <a:t>: </a:t>
                      </a:r>
                      <a:r>
                        <a:rPr kumimoji="0" lang="en-US" sz="1800" b="0" i="0" u="none" strike="noStrike" cap="none" normalizeH="0" baseline="0" dirty="0" smtClean="0">
                          <a:ln>
                            <a:noFill/>
                          </a:ln>
                          <a:solidFill>
                            <a:srgbClr val="FF0000"/>
                          </a:solidFill>
                          <a:effectLst/>
                          <a:latin typeface="Tahoma" pitchFamily="34" charset="0"/>
                        </a:rPr>
                        <a:t>25,3 mmHg (32-48)</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smtClean="0">
                          <a:ln>
                            <a:noFill/>
                          </a:ln>
                          <a:solidFill>
                            <a:schemeClr val="tx1"/>
                          </a:solidFill>
                          <a:effectLst/>
                          <a:latin typeface="Tahoma" pitchFamily="34" charset="0"/>
                        </a:rPr>
                        <a:t>pO</a:t>
                      </a:r>
                      <a:r>
                        <a:rPr kumimoji="0" lang="en-US" sz="1800" b="0" i="0" u="none" strike="noStrike" cap="none" normalizeH="0" baseline="-25000" dirty="0" smtClean="0">
                          <a:ln>
                            <a:noFill/>
                          </a:ln>
                          <a:solidFill>
                            <a:schemeClr val="tx1"/>
                          </a:solidFill>
                          <a:effectLst/>
                          <a:latin typeface="Tahoma" pitchFamily="34" charset="0"/>
                        </a:rPr>
                        <a:t>2</a:t>
                      </a:r>
                      <a:r>
                        <a:rPr kumimoji="0" lang="en-US" sz="1800" b="0" i="0" u="none" strike="noStrike" cap="none" normalizeH="0" baseline="0" dirty="0" smtClean="0">
                          <a:ln>
                            <a:noFill/>
                          </a:ln>
                          <a:solidFill>
                            <a:schemeClr val="tx1"/>
                          </a:solidFill>
                          <a:effectLst/>
                          <a:latin typeface="Tahoma" pitchFamily="34" charset="0"/>
                        </a:rPr>
                        <a:t>: </a:t>
                      </a:r>
                      <a:r>
                        <a:rPr kumimoji="0" lang="en-US" sz="1800" b="0" i="0" u="none" strike="noStrike" cap="none" normalizeH="0" baseline="0" dirty="0" smtClean="0">
                          <a:ln>
                            <a:noFill/>
                          </a:ln>
                          <a:solidFill>
                            <a:srgbClr val="FF0000"/>
                          </a:solidFill>
                          <a:effectLst/>
                          <a:latin typeface="Tahoma" pitchFamily="34" charset="0"/>
                        </a:rPr>
                        <a:t>60,6 mmHg (&gt;85)</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smtClean="0">
                          <a:ln>
                            <a:noFill/>
                          </a:ln>
                          <a:solidFill>
                            <a:schemeClr val="tx1"/>
                          </a:solidFill>
                          <a:effectLst/>
                          <a:latin typeface="Tahoma" pitchFamily="34" charset="0"/>
                        </a:rPr>
                        <a:t>HCO</a:t>
                      </a:r>
                      <a:r>
                        <a:rPr kumimoji="0" lang="en-US" sz="1800" b="0" i="0" u="none" strike="noStrike" cap="none" normalizeH="0" baseline="-25000" dirty="0" smtClean="0">
                          <a:ln>
                            <a:noFill/>
                          </a:ln>
                          <a:solidFill>
                            <a:schemeClr val="tx1"/>
                          </a:solidFill>
                          <a:effectLst/>
                          <a:latin typeface="Tahoma" pitchFamily="34" charset="0"/>
                        </a:rPr>
                        <a:t>3</a:t>
                      </a:r>
                      <a:r>
                        <a:rPr kumimoji="0" lang="en-US" sz="1800" b="0" i="0" u="none" strike="noStrike" cap="none" normalizeH="0" baseline="0" dirty="0" smtClean="0">
                          <a:ln>
                            <a:noFill/>
                          </a:ln>
                          <a:solidFill>
                            <a:schemeClr val="tx1"/>
                          </a:solidFill>
                          <a:effectLst/>
                          <a:latin typeface="Tahoma" pitchFamily="34" charset="0"/>
                        </a:rPr>
                        <a:t>: </a:t>
                      </a:r>
                      <a:r>
                        <a:rPr kumimoji="0" lang="en-US" sz="1800" b="0" i="0" u="none" strike="noStrike" cap="none" normalizeH="0" baseline="0" dirty="0" smtClean="0">
                          <a:ln>
                            <a:noFill/>
                          </a:ln>
                          <a:solidFill>
                            <a:srgbClr val="FF0000"/>
                          </a:solidFill>
                          <a:effectLst/>
                          <a:latin typeface="Tahoma" pitchFamily="34" charset="0"/>
                        </a:rPr>
                        <a:t>11,8 meq/L (20-28)</a:t>
                      </a:r>
                      <a:endParaRPr kumimoji="0" lang="el-GR" sz="1800" b="0" i="0" u="none" strike="noStrike" cap="none" normalizeH="0" baseline="0" dirty="0" smtClean="0">
                        <a:ln>
                          <a:noFill/>
                        </a:ln>
                        <a:solidFill>
                          <a:srgbClr val="FF0000"/>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r>
              <a:tr h="1380516">
                <a:tc gridSpan="2">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0" i="0" u="none" strike="noStrike" cap="none" normalizeH="0" baseline="0" dirty="0" smtClean="0">
                          <a:ln>
                            <a:noFill/>
                          </a:ln>
                          <a:solidFill>
                            <a:schemeClr val="tx1"/>
                          </a:solidFill>
                          <a:effectLst/>
                          <a:latin typeface="Tahoma" pitchFamily="34" charset="0"/>
                        </a:rPr>
                        <a:t>ΓΕΝΙΚΗ ΟΥΡΩΝ</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0" i="0" u="none" strike="noStrike" cap="none" normalizeH="0" baseline="0" dirty="0" smtClean="0">
                          <a:ln>
                            <a:noFill/>
                          </a:ln>
                          <a:solidFill>
                            <a:schemeClr val="tx1"/>
                          </a:solidFill>
                          <a:effectLst/>
                          <a:latin typeface="Tahoma" pitchFamily="34" charset="0"/>
                        </a:rPr>
                        <a:t>Χρώμα: Ερυθρό, Ε.Β. 1015, </a:t>
                      </a:r>
                      <a:r>
                        <a:rPr kumimoji="0" lang="en-US" sz="1600" b="0" i="0" u="none" strike="noStrike" cap="none" normalizeH="0" baseline="0" dirty="0" smtClean="0">
                          <a:ln>
                            <a:noFill/>
                          </a:ln>
                          <a:solidFill>
                            <a:schemeClr val="tx1"/>
                          </a:solidFill>
                          <a:effectLst/>
                          <a:latin typeface="Tahoma" pitchFamily="34" charset="0"/>
                        </a:rPr>
                        <a:t>pH 6</a:t>
                      </a:r>
                      <a:endParaRPr kumimoji="0" lang="el-GR" sz="1600" b="0" i="0" u="none" strike="noStrike" cap="none" normalizeH="0" baseline="0" dirty="0" smtClean="0">
                        <a:ln>
                          <a:noFill/>
                        </a:ln>
                        <a:solidFill>
                          <a:schemeClr val="tx1"/>
                        </a:solidFill>
                        <a:effectLst/>
                        <a:latin typeface="Tahoma"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0" i="0" u="none" strike="noStrike" cap="none" normalizeH="0" baseline="0" dirty="0" err="1" smtClean="0">
                          <a:ln>
                            <a:noFill/>
                          </a:ln>
                          <a:solidFill>
                            <a:srgbClr val="FF0000"/>
                          </a:solidFill>
                          <a:effectLst/>
                          <a:latin typeface="Tahoma" pitchFamily="34" charset="0"/>
                        </a:rPr>
                        <a:t>Hb</a:t>
                      </a:r>
                      <a:r>
                        <a:rPr kumimoji="0" lang="en-US" sz="1600" b="0" i="0" u="none" strike="noStrike" cap="none" normalizeH="0" baseline="0" dirty="0" smtClean="0">
                          <a:ln>
                            <a:noFill/>
                          </a:ln>
                          <a:solidFill>
                            <a:srgbClr val="FF0000"/>
                          </a:solidFill>
                          <a:effectLst/>
                          <a:latin typeface="Tahoma" pitchFamily="34" charset="0"/>
                        </a:rPr>
                        <a:t>: ++++</a:t>
                      </a:r>
                      <a:endParaRPr kumimoji="0" lang="el-GR" sz="1600" b="0" i="0" u="none" strike="noStrike" cap="none" normalizeH="0" baseline="0" dirty="0" smtClean="0">
                        <a:ln>
                          <a:noFill/>
                        </a:ln>
                        <a:solidFill>
                          <a:srgbClr val="FF0000"/>
                        </a:solidFill>
                        <a:effectLst/>
                        <a:latin typeface="Tahoma"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0" i="0" u="none" strike="noStrike" cap="none" normalizeH="0" baseline="0" dirty="0" smtClean="0">
                          <a:ln>
                            <a:noFill/>
                          </a:ln>
                          <a:solidFill>
                            <a:schemeClr val="tx1"/>
                          </a:solidFill>
                          <a:effectLst/>
                          <a:latin typeface="Tahoma" pitchFamily="34" charset="0"/>
                        </a:rPr>
                        <a:t>Ερυθρά: 0</a:t>
                      </a:r>
                      <a:r>
                        <a:rPr kumimoji="0" lang="en-US" sz="1600" b="0" i="0" u="none" strike="noStrike" cap="none" normalizeH="0" baseline="0" dirty="0" smtClean="0">
                          <a:ln>
                            <a:noFill/>
                          </a:ln>
                          <a:solidFill>
                            <a:schemeClr val="tx1"/>
                          </a:solidFill>
                          <a:effectLst/>
                          <a:latin typeface="Tahoma" pitchFamily="34" charset="0"/>
                        </a:rPr>
                        <a:t>-</a:t>
                      </a:r>
                      <a:r>
                        <a:rPr kumimoji="0" lang="el-GR" sz="1600" b="0" i="0" u="none" strike="noStrike" cap="none" normalizeH="0" baseline="0" dirty="0" smtClean="0">
                          <a:ln>
                            <a:noFill/>
                          </a:ln>
                          <a:solidFill>
                            <a:schemeClr val="tx1"/>
                          </a:solidFill>
                          <a:effectLst/>
                          <a:latin typeface="Tahoma" pitchFamily="34" charset="0"/>
                        </a:rPr>
                        <a:t>1/Ο.Π. Λευκά: 0-1/Ο.Π</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tr>
            </a:tbl>
          </a:graphicData>
        </a:graphic>
      </p:graphicFrame>
      <p:graphicFrame>
        <p:nvGraphicFramePr>
          <p:cNvPr id="21531" name="Group 27"/>
          <p:cNvGraphicFramePr>
            <a:graphicFrameLocks noGrp="1"/>
          </p:cNvGraphicFramePr>
          <p:nvPr>
            <p:ph type="body" idx="4294967295"/>
          </p:nvPr>
        </p:nvGraphicFramePr>
        <p:xfrm>
          <a:off x="323528" y="1268759"/>
          <a:ext cx="4297685" cy="5292380"/>
        </p:xfrm>
        <a:graphic>
          <a:graphicData uri="http://schemas.openxmlformats.org/drawingml/2006/table">
            <a:tbl>
              <a:tblPr/>
              <a:tblGrid>
                <a:gridCol w="2720889"/>
                <a:gridCol w="1576796"/>
              </a:tblGrid>
              <a:tr h="8820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Tahoma" pitchFamily="34" charset="0"/>
                        </a:rPr>
                        <a:t>Ht</a:t>
                      </a:r>
                      <a:r>
                        <a:rPr kumimoji="0" lang="el-GR" sz="2000" b="0" i="0" u="none" strike="noStrike" cap="none" normalizeH="0" baseline="0" dirty="0" smtClean="0">
                          <a:ln>
                            <a:noFill/>
                          </a:ln>
                          <a:solidFill>
                            <a:schemeClr val="tx1"/>
                          </a:solidFill>
                          <a:effectLst/>
                          <a:latin typeface="Tahoma" pitchFamily="34" charset="0"/>
                        </a:rPr>
                        <a:t> </a:t>
                      </a:r>
                      <a:r>
                        <a:rPr kumimoji="0" lang="en-US" sz="2000" b="0" i="0" u="none" strike="noStrike" cap="none" normalizeH="0" baseline="0" dirty="0" smtClean="0">
                          <a:ln>
                            <a:noFill/>
                          </a:ln>
                          <a:solidFill>
                            <a:schemeClr val="tx1"/>
                          </a:solidFill>
                          <a:effectLst/>
                          <a:latin typeface="Tahoma" pitchFamily="34" charset="0"/>
                        </a:rPr>
                        <a:t>(42-52)</a:t>
                      </a:r>
                      <a:endParaRPr kumimoji="0" lang="el-GR" sz="2000" b="0" i="0" u="none" strike="noStrike" cap="none" normalizeH="0" baseline="0" dirty="0" smtClean="0">
                        <a:ln>
                          <a:noFill/>
                        </a:ln>
                        <a:solidFill>
                          <a:schemeClr val="tx1"/>
                        </a:solidFill>
                        <a:effectLst/>
                        <a:latin typeface="Tahoma"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chemeClr val="tx1"/>
                          </a:solidFill>
                          <a:effectLst/>
                          <a:latin typeface="Tahoma" pitchFamily="34" charset="0"/>
                        </a:rPr>
                        <a:t>(</a:t>
                      </a:r>
                      <a:r>
                        <a:rPr kumimoji="0" lang="en-US" sz="2000" b="0" i="0" u="none" strike="noStrike" cap="none" normalizeH="0" baseline="0" dirty="0" err="1" smtClean="0">
                          <a:ln>
                            <a:noFill/>
                          </a:ln>
                          <a:solidFill>
                            <a:schemeClr val="tx1"/>
                          </a:solidFill>
                          <a:effectLst/>
                          <a:latin typeface="Tahoma" pitchFamily="34" charset="0"/>
                        </a:rPr>
                        <a:t>Hb</a:t>
                      </a:r>
                      <a:r>
                        <a:rPr kumimoji="0" lang="en-US" sz="2000" b="0" i="0" u="none" strike="noStrike" cap="none" normalizeH="0" baseline="0" dirty="0" smtClean="0">
                          <a:ln>
                            <a:noFill/>
                          </a:ln>
                          <a:solidFill>
                            <a:schemeClr val="tx1"/>
                          </a:solidFill>
                          <a:effectLst/>
                          <a:latin typeface="Tahoma" pitchFamily="34" charset="0"/>
                        </a:rPr>
                        <a:t>) (13,5-18)</a:t>
                      </a:r>
                      <a:endParaRPr kumimoji="0" lang="el-GR" sz="20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smtClean="0">
                          <a:ln>
                            <a:noFill/>
                          </a:ln>
                          <a:solidFill>
                            <a:schemeClr val="tx1"/>
                          </a:solidFill>
                          <a:effectLst/>
                          <a:latin typeface="Tahoma" pitchFamily="34" charset="0"/>
                        </a:rPr>
                        <a:t>43,3 %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smtClean="0">
                          <a:ln>
                            <a:noFill/>
                          </a:ln>
                          <a:solidFill>
                            <a:schemeClr val="tx1"/>
                          </a:solidFill>
                          <a:effectLst/>
                          <a:latin typeface="Tahoma" pitchFamily="34" charset="0"/>
                        </a:rPr>
                        <a:t> 14.2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867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chemeClr val="tx1"/>
                          </a:solidFill>
                          <a:effectLst/>
                          <a:latin typeface="Tahoma" pitchFamily="34" charset="0"/>
                        </a:rPr>
                        <a:t>Λευκά</a:t>
                      </a:r>
                      <a:r>
                        <a:rPr kumimoji="0" lang="en-US" sz="2000" b="0" i="0" u="none" strike="noStrike" cap="none" normalizeH="0" baseline="0" dirty="0" smtClean="0">
                          <a:ln>
                            <a:noFill/>
                          </a:ln>
                          <a:solidFill>
                            <a:schemeClr val="tx1"/>
                          </a:solidFill>
                          <a:effectLst/>
                          <a:latin typeface="Tahoma" pitchFamily="34" charset="0"/>
                        </a:rPr>
                        <a:t> </a:t>
                      </a:r>
                      <a:r>
                        <a:rPr kumimoji="0" lang="en-US" sz="1600" b="0" i="0" u="none" strike="noStrike" cap="none" normalizeH="0" baseline="0" dirty="0" smtClean="0">
                          <a:ln>
                            <a:noFill/>
                          </a:ln>
                          <a:solidFill>
                            <a:schemeClr val="tx1"/>
                          </a:solidFill>
                          <a:effectLst/>
                          <a:latin typeface="Tahoma" pitchFamily="34" charset="0"/>
                        </a:rPr>
                        <a:t>(4.000-10.500)</a:t>
                      </a:r>
                      <a:endParaRPr kumimoji="0" lang="el-GR" sz="16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smtClean="0">
                          <a:ln>
                            <a:noFill/>
                          </a:ln>
                          <a:solidFill>
                            <a:schemeClr val="tx1"/>
                          </a:solidFill>
                          <a:effectLst/>
                          <a:latin typeface="Tahoma" pitchFamily="34" charset="0"/>
                        </a:rPr>
                        <a:t>10.400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093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800" b="0" i="0" u="none" strike="noStrike" cap="none" normalizeH="0" baseline="0" dirty="0" smtClean="0">
                          <a:ln>
                            <a:noFill/>
                          </a:ln>
                          <a:solidFill>
                            <a:schemeClr val="tx1"/>
                          </a:solidFill>
                          <a:effectLst/>
                          <a:latin typeface="Tahoma" pitchFamily="34" charset="0"/>
                        </a:rPr>
                        <a:t>ΑΙΜΟΠΕΤΑΛΙΑ</a:t>
                      </a:r>
                      <a:r>
                        <a:rPr kumimoji="0" lang="en-US" sz="1800" b="0" i="0" u="none" strike="noStrike" cap="none" normalizeH="0" baseline="0" dirty="0" smtClean="0">
                          <a:ln>
                            <a:noFill/>
                          </a:ln>
                          <a:solidFill>
                            <a:schemeClr val="tx1"/>
                          </a:solidFill>
                          <a:effectLst/>
                          <a:latin typeface="Tahoma" pitchFamily="34" charset="0"/>
                        </a:rPr>
                        <a:t> (150.000-350.000)</a:t>
                      </a:r>
                      <a:endParaRPr kumimoji="0" lang="el-GR" sz="18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smtClean="0">
                          <a:ln>
                            <a:noFill/>
                          </a:ln>
                          <a:solidFill>
                            <a:schemeClr val="tx1"/>
                          </a:solidFill>
                          <a:effectLst/>
                          <a:latin typeface="Tahoma" pitchFamily="34" charset="0"/>
                        </a:rPr>
                        <a:t>230.000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867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chemeClr val="tx1"/>
                          </a:solidFill>
                          <a:effectLst/>
                          <a:latin typeface="Tahoma" pitchFamily="34" charset="0"/>
                        </a:rPr>
                        <a:t>ΤΚΕ</a:t>
                      </a:r>
                      <a:r>
                        <a:rPr kumimoji="0" lang="en-US" sz="2000" b="0" i="0" u="none" strike="noStrike" cap="none" normalizeH="0" baseline="0" dirty="0" smtClean="0">
                          <a:ln>
                            <a:noFill/>
                          </a:ln>
                          <a:solidFill>
                            <a:schemeClr val="tx1"/>
                          </a:solidFill>
                          <a:effectLst/>
                          <a:latin typeface="Tahoma" pitchFamily="34" charset="0"/>
                        </a:rPr>
                        <a:t> (0-13) </a:t>
                      </a:r>
                      <a:endParaRPr kumimoji="0" lang="el-GR" sz="20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rgbClr val="FF0000"/>
                          </a:solidFill>
                          <a:effectLst/>
                          <a:latin typeface="Tahoma" pitchFamily="34" charset="0"/>
                        </a:rPr>
                        <a:t>72</a:t>
                      </a:r>
                      <a:r>
                        <a:rPr kumimoji="0" lang="en-US" sz="2000" b="0" i="0" u="none" strike="noStrike" cap="none" normalizeH="0" baseline="0" dirty="0" smtClean="0">
                          <a:ln>
                            <a:noFill/>
                          </a:ln>
                          <a:solidFill>
                            <a:srgbClr val="FF0000"/>
                          </a:solidFill>
                          <a:effectLst/>
                          <a:latin typeface="Tahoma" pitchFamily="34" charset="0"/>
                        </a:rPr>
                        <a:t> mm/1h</a:t>
                      </a:r>
                      <a:endParaRPr kumimoji="0" lang="el-GR" sz="2000" b="0" i="0" u="none" strike="noStrike" cap="none" normalizeH="0" baseline="0" dirty="0" smtClean="0">
                        <a:ln>
                          <a:noFill/>
                        </a:ln>
                        <a:solidFill>
                          <a:srgbClr val="FF00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867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Tahoma" pitchFamily="34" charset="0"/>
                        </a:rPr>
                        <a:t>GLY (60-100)</a:t>
                      </a:r>
                      <a:endParaRPr kumimoji="0" lang="el-GR" sz="20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rgbClr val="FF0000"/>
                          </a:solidFill>
                          <a:effectLst/>
                          <a:latin typeface="Tahoma" pitchFamily="34" charset="0"/>
                        </a:rPr>
                        <a:t>146</a:t>
                      </a:r>
                      <a:r>
                        <a:rPr kumimoji="0" lang="en-US" sz="2000" b="0" i="0" u="none" strike="noStrike" cap="none" normalizeH="0" baseline="0" dirty="0" smtClean="0">
                          <a:ln>
                            <a:noFill/>
                          </a:ln>
                          <a:solidFill>
                            <a:srgbClr val="FF0000"/>
                          </a:solidFill>
                          <a:effectLst/>
                          <a:latin typeface="Tahoma" pitchFamily="34" charset="0"/>
                        </a:rPr>
                        <a:t> mg/dl</a:t>
                      </a:r>
                      <a:endParaRPr kumimoji="0" lang="el-GR" sz="2000" b="0" i="0" u="none" strike="noStrike" cap="none" normalizeH="0" baseline="0" dirty="0" smtClean="0">
                        <a:ln>
                          <a:noFill/>
                        </a:ln>
                        <a:solidFill>
                          <a:srgbClr val="FF00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867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chemeClr val="tx1"/>
                          </a:solidFill>
                          <a:effectLst/>
                          <a:latin typeface="Tahoma" pitchFamily="34" charset="0"/>
                        </a:rPr>
                        <a:t>ΟΥΡΙΑ</a:t>
                      </a:r>
                      <a:r>
                        <a:rPr kumimoji="0" lang="en-US" sz="2000" b="0" i="0" u="none" strike="noStrike" cap="none" normalizeH="0" baseline="0" dirty="0" smtClean="0">
                          <a:ln>
                            <a:noFill/>
                          </a:ln>
                          <a:solidFill>
                            <a:schemeClr val="tx1"/>
                          </a:solidFill>
                          <a:effectLst/>
                          <a:latin typeface="Tahoma" pitchFamily="34" charset="0"/>
                        </a:rPr>
                        <a:t> (16-42)</a:t>
                      </a:r>
                      <a:endParaRPr kumimoji="0" lang="el-GR" sz="20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rgbClr val="FF0000"/>
                          </a:solidFill>
                          <a:effectLst/>
                          <a:latin typeface="Tahoma" pitchFamily="34" charset="0"/>
                        </a:rPr>
                        <a:t>105</a:t>
                      </a:r>
                      <a:r>
                        <a:rPr kumimoji="0" lang="en-US" sz="2000" b="0" i="0" u="none" strike="noStrike" cap="none" normalizeH="0" baseline="0" dirty="0" smtClean="0">
                          <a:ln>
                            <a:noFill/>
                          </a:ln>
                          <a:solidFill>
                            <a:srgbClr val="FF0000"/>
                          </a:solidFill>
                          <a:effectLst/>
                          <a:latin typeface="Tahoma" pitchFamily="34" charset="0"/>
                        </a:rPr>
                        <a:t> mg/dl</a:t>
                      </a:r>
                      <a:endParaRPr kumimoji="0" lang="el-GR" sz="2000" b="0" i="0" u="none" strike="noStrike" cap="none" normalizeH="0" baseline="0" dirty="0" smtClean="0">
                        <a:ln>
                          <a:noFill/>
                        </a:ln>
                        <a:solidFill>
                          <a:srgbClr val="FF00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867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chemeClr val="tx1"/>
                          </a:solidFill>
                          <a:effectLst/>
                          <a:latin typeface="Tahoma" pitchFamily="34" charset="0"/>
                        </a:rPr>
                        <a:t>ΚΡΕΑΤΙΝΙΝΗ</a:t>
                      </a:r>
                      <a:r>
                        <a:rPr kumimoji="0" lang="en-US" sz="2000" b="0" i="0" u="none" strike="noStrike" cap="none" normalizeH="0" baseline="0" dirty="0" smtClean="0">
                          <a:ln>
                            <a:noFill/>
                          </a:ln>
                          <a:solidFill>
                            <a:schemeClr val="tx1"/>
                          </a:solidFill>
                          <a:effectLst/>
                          <a:latin typeface="Tahoma" pitchFamily="34" charset="0"/>
                        </a:rPr>
                        <a:t> (0,8-1,2)</a:t>
                      </a:r>
                      <a:endParaRPr kumimoji="0" lang="el-GR" sz="20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rgbClr val="FF0000"/>
                          </a:solidFill>
                          <a:effectLst/>
                          <a:latin typeface="Tahoma" pitchFamily="34" charset="0"/>
                        </a:rPr>
                        <a:t>3.7</a:t>
                      </a:r>
                      <a:r>
                        <a:rPr kumimoji="0" lang="en-US" sz="2000" b="0" i="0" u="none" strike="noStrike" cap="none" normalizeH="0" baseline="0" dirty="0" smtClean="0">
                          <a:ln>
                            <a:noFill/>
                          </a:ln>
                          <a:solidFill>
                            <a:srgbClr val="FF0000"/>
                          </a:solidFill>
                          <a:effectLst/>
                          <a:latin typeface="Tahoma" pitchFamily="34" charset="0"/>
                        </a:rPr>
                        <a:t> mg/dl</a:t>
                      </a:r>
                      <a:endParaRPr kumimoji="0" lang="el-GR" sz="2000" b="0" i="0" u="none" strike="noStrike" cap="none" normalizeH="0" baseline="0" dirty="0" smtClean="0">
                        <a:ln>
                          <a:noFill/>
                        </a:ln>
                        <a:solidFill>
                          <a:srgbClr val="FF00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867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smtClean="0">
                          <a:ln>
                            <a:noFill/>
                          </a:ln>
                          <a:solidFill>
                            <a:schemeClr val="tx1"/>
                          </a:solidFill>
                          <a:effectLst/>
                          <a:latin typeface="Tahoma" pitchFamily="34" charset="0"/>
                        </a:rPr>
                        <a:t>Κ</a:t>
                      </a:r>
                      <a:r>
                        <a:rPr kumimoji="0" lang="en-US" sz="2000" b="0" i="0" u="none" strike="noStrike" cap="none" normalizeH="0" baseline="0" smtClean="0">
                          <a:ln>
                            <a:noFill/>
                          </a:ln>
                          <a:solidFill>
                            <a:schemeClr val="tx1"/>
                          </a:solidFill>
                          <a:effectLst/>
                          <a:latin typeface="Tahoma" pitchFamily="34" charset="0"/>
                        </a:rPr>
                        <a:t> (3,6-5,2)</a:t>
                      </a:r>
                      <a:endParaRPr kumimoji="0" lang="el-GR" sz="20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rgbClr val="FF0000"/>
                          </a:solidFill>
                          <a:effectLst/>
                          <a:latin typeface="Tahoma" pitchFamily="34" charset="0"/>
                        </a:rPr>
                        <a:t>7,8</a:t>
                      </a:r>
                      <a:r>
                        <a:rPr kumimoji="0" lang="en-US" sz="2000" b="0" i="0" u="none" strike="noStrike" cap="none" normalizeH="0" baseline="0" dirty="0" smtClean="0">
                          <a:ln>
                            <a:noFill/>
                          </a:ln>
                          <a:solidFill>
                            <a:srgbClr val="FF0000"/>
                          </a:solidFill>
                          <a:effectLst/>
                          <a:latin typeface="Tahoma" pitchFamily="34" charset="0"/>
                        </a:rPr>
                        <a:t> meq/l</a:t>
                      </a:r>
                      <a:endParaRPr kumimoji="0" lang="el-GR" sz="2000" b="0" i="0" u="none" strike="noStrike" cap="none" normalizeH="0" baseline="0" dirty="0" smtClean="0">
                        <a:ln>
                          <a:noFill/>
                        </a:ln>
                        <a:solidFill>
                          <a:srgbClr val="FF00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867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smtClean="0">
                          <a:ln>
                            <a:noFill/>
                          </a:ln>
                          <a:solidFill>
                            <a:schemeClr val="tx1"/>
                          </a:solidFill>
                          <a:effectLst/>
                          <a:latin typeface="Tahoma" pitchFamily="34" charset="0"/>
                        </a:rPr>
                        <a:t>Ν</a:t>
                      </a:r>
                      <a:r>
                        <a:rPr kumimoji="0" lang="en-US" sz="2000" b="0" i="0" u="none" strike="noStrike" cap="none" normalizeH="0" baseline="0" smtClean="0">
                          <a:ln>
                            <a:noFill/>
                          </a:ln>
                          <a:solidFill>
                            <a:schemeClr val="tx1"/>
                          </a:solidFill>
                          <a:effectLst/>
                          <a:latin typeface="Tahoma" pitchFamily="34" charset="0"/>
                        </a:rPr>
                        <a:t>a (135-145)</a:t>
                      </a:r>
                      <a:endParaRPr kumimoji="0" lang="el-GR" sz="20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chemeClr val="tx1"/>
                          </a:solidFill>
                          <a:effectLst/>
                          <a:latin typeface="Tahoma" pitchFamily="34" charset="0"/>
                        </a:rPr>
                        <a:t>140</a:t>
                      </a:r>
                      <a:r>
                        <a:rPr kumimoji="0" lang="en-US" sz="2000" b="0" i="0" u="none" strike="noStrike" cap="none" normalizeH="0" baseline="0" dirty="0" smtClean="0">
                          <a:ln>
                            <a:noFill/>
                          </a:ln>
                          <a:solidFill>
                            <a:schemeClr val="tx1"/>
                          </a:solidFill>
                          <a:effectLst/>
                          <a:latin typeface="Tahoma" pitchFamily="34" charset="0"/>
                        </a:rPr>
                        <a:t> meq/l</a:t>
                      </a:r>
                      <a:endParaRPr kumimoji="0" lang="el-GR" sz="2000" b="0" i="0" u="none" strike="noStrike" cap="none" normalizeH="0" baseline="0" dirty="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867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0" i="0" u="none" strike="noStrike" cap="none" normalizeH="0" baseline="0" smtClean="0">
                          <a:ln>
                            <a:noFill/>
                          </a:ln>
                          <a:solidFill>
                            <a:schemeClr val="tx1"/>
                          </a:solidFill>
                          <a:effectLst/>
                          <a:latin typeface="Tahoma" pitchFamily="34" charset="0"/>
                        </a:rPr>
                        <a:t>Ca (8,5-9,8)</a:t>
                      </a:r>
                      <a:endParaRPr kumimoji="0" lang="el-GR" sz="20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smtClean="0">
                          <a:ln>
                            <a:noFill/>
                          </a:ln>
                          <a:solidFill>
                            <a:srgbClr val="FF0000"/>
                          </a:solidFill>
                          <a:effectLst/>
                          <a:latin typeface="Tahoma" pitchFamily="34" charset="0"/>
                        </a:rPr>
                        <a:t>6,9</a:t>
                      </a:r>
                      <a:r>
                        <a:rPr kumimoji="0" lang="en-US" sz="2000" b="0" i="0" u="none" strike="noStrike" cap="none" normalizeH="0" baseline="0" dirty="0" smtClean="0">
                          <a:ln>
                            <a:noFill/>
                          </a:ln>
                          <a:solidFill>
                            <a:srgbClr val="FF0000"/>
                          </a:solidFill>
                          <a:effectLst/>
                          <a:latin typeface="Tahoma" pitchFamily="34" charset="0"/>
                        </a:rPr>
                        <a:t> mg/dl</a:t>
                      </a:r>
                      <a:endParaRPr kumimoji="0" lang="el-GR" sz="2000" b="0" i="0" u="none" strike="noStrike" cap="none" normalizeH="0" baseline="0" dirty="0" smtClean="0">
                        <a:ln>
                          <a:noFill/>
                        </a:ln>
                        <a:solidFill>
                          <a:srgbClr val="FF00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r>
              <a:rPr lang="el-GR" sz="3600" dirty="0">
                <a:solidFill>
                  <a:srgbClr val="0070C0"/>
                </a:solidFill>
              </a:rPr>
              <a:t>ΑΚΤΙΝΟΓΡΑΦΙΑ ΘΩΡΑΚΟΣ</a:t>
            </a:r>
          </a:p>
        </p:txBody>
      </p:sp>
      <p:pic>
        <p:nvPicPr>
          <p:cNvPr id="22531" name="Picture 3" descr="DSC01523"/>
          <p:cNvPicPr>
            <a:picLocks noGrp="1" noChangeAspect="1" noChangeArrowheads="1"/>
          </p:cNvPicPr>
          <p:nvPr>
            <p:ph idx="1"/>
          </p:nvPr>
        </p:nvPicPr>
        <p:blipFill>
          <a:blip r:embed="rId3" cstate="email"/>
          <a:srcRect/>
          <a:stretch>
            <a:fillRect/>
          </a:stretch>
        </p:blipFill>
        <p:spPr>
          <a:xfrm>
            <a:off x="1043608" y="1340768"/>
            <a:ext cx="7004270" cy="5280844"/>
          </a:xfrm>
          <a:noFill/>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a:bodyPr>
          <a:lstStyle/>
          <a:p>
            <a:r>
              <a:rPr lang="el-GR" sz="3600" dirty="0">
                <a:solidFill>
                  <a:srgbClr val="0070C0"/>
                </a:solidFill>
              </a:rPr>
              <a:t>ΦΥΣΙΟΛΟΓΙΚΟ ΗΚΓ</a:t>
            </a:r>
          </a:p>
        </p:txBody>
      </p:sp>
      <p:graphicFrame>
        <p:nvGraphicFramePr>
          <p:cNvPr id="23555" name="Object 3"/>
          <p:cNvGraphicFramePr>
            <a:graphicFrameLocks noChangeAspect="1"/>
          </p:cNvGraphicFramePr>
          <p:nvPr>
            <p:ph idx="1"/>
          </p:nvPr>
        </p:nvGraphicFramePr>
        <p:xfrm>
          <a:off x="1187624" y="1333110"/>
          <a:ext cx="6840760" cy="5130570"/>
        </p:xfrm>
        <a:graphic>
          <a:graphicData uri="http://schemas.openxmlformats.org/presentationml/2006/ole">
            <p:oleObj spid="_x0000_s393218" name="Photo Editor Photo" r:id="rId4" imgW="19504762" imgH="14628571" progId="">
              <p:embed/>
            </p:oleObj>
          </a:graphicData>
        </a:graphic>
      </p:graphicFrame>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a:bodyPr>
          <a:lstStyle/>
          <a:p>
            <a:r>
              <a:rPr lang="el-GR" sz="3600" dirty="0">
                <a:solidFill>
                  <a:srgbClr val="0070C0"/>
                </a:solidFill>
              </a:rPr>
              <a:t>ΗΚΓ </a:t>
            </a:r>
            <a:r>
              <a:rPr lang="el-GR" sz="3600" dirty="0" smtClean="0">
                <a:solidFill>
                  <a:srgbClr val="0070C0"/>
                </a:solidFill>
              </a:rPr>
              <a:t>ΑΣΘΕΝΟΥΣ</a:t>
            </a:r>
            <a:endParaRPr lang="el-GR" sz="3600" dirty="0">
              <a:solidFill>
                <a:srgbClr val="0070C0"/>
              </a:solidFill>
            </a:endParaRPr>
          </a:p>
        </p:txBody>
      </p:sp>
      <p:pic>
        <p:nvPicPr>
          <p:cNvPr id="24579" name="Picture 3" descr="DSC01529"/>
          <p:cNvPicPr>
            <a:picLocks noGrp="1" noChangeAspect="1" noChangeArrowheads="1"/>
          </p:cNvPicPr>
          <p:nvPr>
            <p:ph idx="1"/>
          </p:nvPr>
        </p:nvPicPr>
        <p:blipFill>
          <a:blip r:embed="rId3" cstate="email"/>
          <a:srcRect/>
          <a:stretch>
            <a:fillRect/>
          </a:stretch>
        </p:blipFill>
        <p:spPr>
          <a:xfrm>
            <a:off x="971600" y="1124744"/>
            <a:ext cx="7272808" cy="5454606"/>
          </a:xfrm>
          <a:noFill/>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a:bodyPr>
          <a:lstStyle/>
          <a:p>
            <a:r>
              <a:rPr lang="en-US" sz="3600" dirty="0">
                <a:solidFill>
                  <a:srgbClr val="0070C0"/>
                </a:solidFill>
              </a:rPr>
              <a:t>U/S</a:t>
            </a:r>
            <a:r>
              <a:rPr lang="el-GR" sz="3600" dirty="0">
                <a:solidFill>
                  <a:srgbClr val="0070C0"/>
                </a:solidFill>
              </a:rPr>
              <a:t> ΝΕΦΡΩΝ</a:t>
            </a:r>
          </a:p>
        </p:txBody>
      </p:sp>
      <p:graphicFrame>
        <p:nvGraphicFramePr>
          <p:cNvPr id="25603" name="Object 3"/>
          <p:cNvGraphicFramePr>
            <a:graphicFrameLocks noChangeAspect="1"/>
          </p:cNvGraphicFramePr>
          <p:nvPr>
            <p:ph idx="1"/>
          </p:nvPr>
        </p:nvGraphicFramePr>
        <p:xfrm>
          <a:off x="1331640" y="1268760"/>
          <a:ext cx="6408712" cy="5163625"/>
        </p:xfrm>
        <a:graphic>
          <a:graphicData uri="http://schemas.openxmlformats.org/presentationml/2006/ole">
            <p:oleObj spid="_x0000_s394242" name="Photo Editor Photo" r:id="rId4" imgW="9561905" imgH="7706801" progId="">
              <p:embed/>
            </p:oleObj>
          </a:graphicData>
        </a:graphic>
      </p:graphicFrame>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sz="quarter"/>
          </p:nvPr>
        </p:nvSpPr>
        <p:spPr/>
        <p:txBody>
          <a:bodyPr>
            <a:normAutofit/>
          </a:bodyPr>
          <a:lstStyle/>
          <a:p>
            <a:r>
              <a:rPr lang="el-GR" sz="3600" dirty="0">
                <a:solidFill>
                  <a:srgbClr val="0070C0"/>
                </a:solidFill>
              </a:rPr>
              <a:t>ΣΥΝΟΨΗ ΠΕΡΙΣΤΑΤΙΚΟΥ:</a:t>
            </a:r>
          </a:p>
        </p:txBody>
      </p:sp>
      <p:sp>
        <p:nvSpPr>
          <p:cNvPr id="26627" name="Rectangle 3"/>
          <p:cNvSpPr>
            <a:spLocks noGrp="1" noChangeArrowheads="1"/>
          </p:cNvSpPr>
          <p:nvPr>
            <p:ph type="body" idx="4294967295"/>
          </p:nvPr>
        </p:nvSpPr>
        <p:spPr>
          <a:xfrm>
            <a:off x="683568" y="1484784"/>
            <a:ext cx="7543800" cy="4759449"/>
          </a:xfrm>
        </p:spPr>
        <p:txBody>
          <a:bodyPr>
            <a:normAutofit lnSpcReduction="10000"/>
          </a:bodyPr>
          <a:lstStyle/>
          <a:p>
            <a:pPr>
              <a:lnSpc>
                <a:spcPct val="80000"/>
              </a:lnSpc>
              <a:buClr>
                <a:srgbClr val="0070C0"/>
              </a:buClr>
              <a:buFont typeface="Wingdings" pitchFamily="2" charset="2"/>
              <a:buChar char="q"/>
            </a:pPr>
            <a:r>
              <a:rPr lang="el-GR" sz="2400" dirty="0"/>
              <a:t>Κατάχρηση ψυχοτρόπων ουσιών </a:t>
            </a:r>
          </a:p>
          <a:p>
            <a:pPr>
              <a:lnSpc>
                <a:spcPct val="80000"/>
              </a:lnSpc>
              <a:buClr>
                <a:srgbClr val="0070C0"/>
              </a:buClr>
              <a:buFont typeface="Wingdings" pitchFamily="2" charset="2"/>
              <a:buChar char="q"/>
            </a:pPr>
            <a:r>
              <a:rPr lang="el-GR" sz="2400" dirty="0" smtClean="0"/>
              <a:t>Διαταραχή </a:t>
            </a:r>
            <a:r>
              <a:rPr lang="el-GR" sz="2400" dirty="0"/>
              <a:t>νεφρικής </a:t>
            </a:r>
            <a:r>
              <a:rPr lang="el-GR" sz="2400" dirty="0" smtClean="0"/>
              <a:t>λειτουργίας</a:t>
            </a:r>
            <a:endParaRPr lang="el-GR" sz="2400" dirty="0"/>
          </a:p>
          <a:p>
            <a:pPr lvl="1">
              <a:lnSpc>
                <a:spcPct val="80000"/>
              </a:lnSpc>
              <a:buClr>
                <a:srgbClr val="0070C0"/>
              </a:buClr>
              <a:buFont typeface="Wingdings" pitchFamily="2" charset="2"/>
              <a:buChar char="§"/>
            </a:pPr>
            <a:r>
              <a:rPr lang="el-GR" sz="2000" dirty="0" smtClean="0"/>
              <a:t>Οξεία νεφρική ανεπάρκεια</a:t>
            </a:r>
          </a:p>
          <a:p>
            <a:pPr lvl="1">
              <a:lnSpc>
                <a:spcPct val="80000"/>
              </a:lnSpc>
              <a:buClr>
                <a:srgbClr val="0070C0"/>
              </a:buClr>
              <a:buFont typeface="Wingdings" pitchFamily="2" charset="2"/>
              <a:buChar char="§"/>
            </a:pPr>
            <a:r>
              <a:rPr lang="el-GR" sz="2000" dirty="0" smtClean="0"/>
              <a:t>Αφυδάτωση</a:t>
            </a:r>
            <a:endParaRPr lang="el-GR" sz="2000" dirty="0"/>
          </a:p>
          <a:p>
            <a:pPr lvl="1">
              <a:lnSpc>
                <a:spcPct val="80000"/>
              </a:lnSpc>
              <a:buClr>
                <a:srgbClr val="0070C0"/>
              </a:buClr>
              <a:buFont typeface="Wingdings" pitchFamily="2" charset="2"/>
              <a:buChar char="§"/>
            </a:pPr>
            <a:r>
              <a:rPr lang="el-GR" sz="2000" dirty="0"/>
              <a:t>Ηλεκτρολυτικές διαταραχές:</a:t>
            </a:r>
          </a:p>
          <a:p>
            <a:pPr lvl="2">
              <a:lnSpc>
                <a:spcPct val="80000"/>
              </a:lnSpc>
              <a:buClr>
                <a:srgbClr val="0070C0"/>
              </a:buClr>
              <a:buFont typeface="Wingdings" pitchFamily="2" charset="2"/>
              <a:buChar char="§"/>
            </a:pPr>
            <a:r>
              <a:rPr lang="el-GR" sz="1800" dirty="0"/>
              <a:t>Υπερκαλιαιμία</a:t>
            </a:r>
          </a:p>
          <a:p>
            <a:pPr lvl="2">
              <a:lnSpc>
                <a:spcPct val="80000"/>
              </a:lnSpc>
              <a:buClr>
                <a:srgbClr val="0070C0"/>
              </a:buClr>
              <a:buFont typeface="Wingdings" pitchFamily="2" charset="2"/>
              <a:buChar char="§"/>
            </a:pPr>
            <a:r>
              <a:rPr lang="el-GR" sz="1800" dirty="0"/>
              <a:t>Υπασβεστιαιμία</a:t>
            </a:r>
          </a:p>
          <a:p>
            <a:pPr lvl="1">
              <a:lnSpc>
                <a:spcPct val="80000"/>
              </a:lnSpc>
              <a:buClr>
                <a:srgbClr val="0070C0"/>
              </a:buClr>
              <a:buFont typeface="Wingdings" pitchFamily="2" charset="2"/>
              <a:buChar char="q"/>
            </a:pPr>
            <a:r>
              <a:rPr lang="el-GR" sz="2000" dirty="0"/>
              <a:t>Διαταραχές οξεοβασικής ισορροπίας:</a:t>
            </a:r>
          </a:p>
          <a:p>
            <a:pPr lvl="2">
              <a:lnSpc>
                <a:spcPct val="80000"/>
              </a:lnSpc>
              <a:buClr>
                <a:srgbClr val="0070C0"/>
              </a:buClr>
              <a:buFont typeface="Wingdings" pitchFamily="2" charset="2"/>
              <a:buChar char="§"/>
            </a:pPr>
            <a:r>
              <a:rPr lang="el-GR" sz="1800" dirty="0"/>
              <a:t>Μεταβολική οξέωση</a:t>
            </a:r>
          </a:p>
          <a:p>
            <a:pPr>
              <a:lnSpc>
                <a:spcPct val="80000"/>
              </a:lnSpc>
              <a:buClr>
                <a:srgbClr val="0070C0"/>
              </a:buClr>
              <a:buFont typeface="Wingdings" pitchFamily="2" charset="2"/>
              <a:buChar char="q"/>
            </a:pPr>
            <a:r>
              <a:rPr lang="el-GR" sz="2400" dirty="0"/>
              <a:t>Εργαστηριακές παράμετροι </a:t>
            </a:r>
            <a:r>
              <a:rPr lang="el-GR" sz="2400" dirty="0" err="1"/>
              <a:t>ιστικής</a:t>
            </a:r>
            <a:r>
              <a:rPr lang="el-GR" sz="2400" dirty="0"/>
              <a:t> βλάβης: </a:t>
            </a:r>
          </a:p>
          <a:p>
            <a:pPr lvl="1">
              <a:lnSpc>
                <a:spcPct val="80000"/>
              </a:lnSpc>
              <a:buClr>
                <a:srgbClr val="0070C0"/>
              </a:buClr>
              <a:buFont typeface="Wingdings" pitchFamily="2" charset="2"/>
              <a:buChar char="§"/>
            </a:pPr>
            <a:r>
              <a:rPr lang="el-GR" sz="2000" dirty="0"/>
              <a:t>Αύξηση:</a:t>
            </a:r>
          </a:p>
          <a:p>
            <a:pPr lvl="2">
              <a:lnSpc>
                <a:spcPct val="80000"/>
              </a:lnSpc>
              <a:buClr>
                <a:srgbClr val="0070C0"/>
              </a:buClr>
              <a:buFont typeface="Wingdings" pitchFamily="2" charset="2"/>
              <a:buChar char="§"/>
            </a:pPr>
            <a:r>
              <a:rPr lang="el-GR" sz="1800" dirty="0" err="1"/>
              <a:t>Κρεατινικής</a:t>
            </a:r>
            <a:r>
              <a:rPr lang="el-GR" sz="1800" dirty="0"/>
              <a:t> </a:t>
            </a:r>
            <a:r>
              <a:rPr lang="el-GR" sz="1800" dirty="0" err="1"/>
              <a:t>φωσφοκινάσης</a:t>
            </a:r>
            <a:r>
              <a:rPr lang="el-GR" sz="1800" dirty="0"/>
              <a:t> (</a:t>
            </a:r>
            <a:r>
              <a:rPr lang="en-US" sz="1800" dirty="0"/>
              <a:t>CPK)</a:t>
            </a:r>
            <a:r>
              <a:rPr lang="el-GR" sz="1800" dirty="0"/>
              <a:t> (μυϊκό κλάσμα ΜΜ)</a:t>
            </a:r>
          </a:p>
          <a:p>
            <a:pPr lvl="2">
              <a:lnSpc>
                <a:spcPct val="80000"/>
              </a:lnSpc>
              <a:buClr>
                <a:srgbClr val="0070C0"/>
              </a:buClr>
              <a:buFont typeface="Wingdings" pitchFamily="2" charset="2"/>
              <a:buChar char="§"/>
            </a:pPr>
            <a:r>
              <a:rPr lang="el-GR" sz="1800" dirty="0" err="1"/>
              <a:t>Τρανσαμινασών</a:t>
            </a:r>
            <a:r>
              <a:rPr lang="el-GR" sz="1800" dirty="0"/>
              <a:t> (</a:t>
            </a:r>
            <a:r>
              <a:rPr lang="en-US" sz="1800" dirty="0"/>
              <a:t>SGOT, SGPT)</a:t>
            </a:r>
            <a:endParaRPr lang="el-GR" sz="1800" dirty="0"/>
          </a:p>
          <a:p>
            <a:pPr lvl="2">
              <a:lnSpc>
                <a:spcPct val="80000"/>
              </a:lnSpc>
              <a:buClr>
                <a:srgbClr val="0070C0"/>
              </a:buClr>
              <a:buFont typeface="Wingdings" pitchFamily="2" charset="2"/>
              <a:buChar char="§"/>
            </a:pPr>
            <a:r>
              <a:rPr lang="el-GR" sz="1800" dirty="0"/>
              <a:t>Γαλακτικής </a:t>
            </a:r>
            <a:r>
              <a:rPr lang="el-GR" sz="1800" dirty="0" err="1"/>
              <a:t>αφυδρογονάσης</a:t>
            </a:r>
            <a:r>
              <a:rPr lang="el-GR" sz="1800" dirty="0"/>
              <a:t> (</a:t>
            </a:r>
            <a:r>
              <a:rPr lang="en-US" sz="1800" dirty="0"/>
              <a:t>LDH)</a:t>
            </a:r>
            <a:endParaRPr lang="el-GR" sz="1800" dirty="0"/>
          </a:p>
          <a:p>
            <a:pPr>
              <a:lnSpc>
                <a:spcPct val="80000"/>
              </a:lnSpc>
              <a:buClr>
                <a:srgbClr val="0070C0"/>
              </a:buClr>
              <a:buFont typeface="Wingdings" pitchFamily="2" charset="2"/>
              <a:buChar char="q"/>
            </a:pPr>
            <a:r>
              <a:rPr lang="el-GR" sz="2400" dirty="0"/>
              <a:t>Διαταραχές καρδιακού ρυθμού</a:t>
            </a:r>
          </a:p>
          <a:p>
            <a:pPr>
              <a:lnSpc>
                <a:spcPct val="80000"/>
              </a:lnSpc>
              <a:buClr>
                <a:srgbClr val="0070C0"/>
              </a:buClr>
              <a:buFont typeface="Wingdings" pitchFamily="2" charset="2"/>
              <a:buChar char="q"/>
            </a:pPr>
            <a:r>
              <a:rPr lang="el-GR" sz="2400" dirty="0"/>
              <a:t>Νευρολογικές διαταραχές</a:t>
            </a:r>
          </a:p>
          <a:p>
            <a:pPr>
              <a:lnSpc>
                <a:spcPct val="80000"/>
              </a:lnSpc>
            </a:pPr>
            <a:endParaRPr lang="el-GR" sz="2000"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l-GR" sz="3200" dirty="0">
                <a:solidFill>
                  <a:srgbClr val="0070C0"/>
                </a:solidFill>
              </a:rPr>
              <a:t>ΑΠΟΚΛΕΙΣΜΟΣ ΜΕΤΑΝΕΦΡΙΚΩΝ ΑΙΤΙΩΝ</a:t>
            </a:r>
          </a:p>
        </p:txBody>
      </p:sp>
      <p:graphicFrame>
        <p:nvGraphicFramePr>
          <p:cNvPr id="23555" name="Object 3"/>
          <p:cNvGraphicFramePr>
            <a:graphicFrameLocks noChangeAspect="1"/>
          </p:cNvGraphicFramePr>
          <p:nvPr>
            <p:ph idx="1"/>
          </p:nvPr>
        </p:nvGraphicFramePr>
        <p:xfrm>
          <a:off x="1331640" y="1340768"/>
          <a:ext cx="6552728" cy="5279662"/>
        </p:xfrm>
        <a:graphic>
          <a:graphicData uri="http://schemas.openxmlformats.org/presentationml/2006/ole">
            <p:oleObj spid="_x0000_s390146" name="Photo Editor Photo" r:id="rId4" imgW="9561905" imgH="7706801" progId="">
              <p:embed/>
            </p:oleObj>
          </a:graphicData>
        </a:graphic>
      </p:graphicFrame>
      <p:sp>
        <p:nvSpPr>
          <p:cNvPr id="4" name="Rectangle 2"/>
          <p:cNvSpPr txBox="1">
            <a:spLocks noChangeArrowheads="1"/>
          </p:cNvSpPr>
          <p:nvPr/>
        </p:nvSpPr>
        <p:spPr>
          <a:xfrm rot="19781755">
            <a:off x="655707" y="3143767"/>
            <a:ext cx="8353425" cy="129540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90000"/>
              </a:lnSpc>
              <a:spcBef>
                <a:spcPct val="20000"/>
              </a:spcBef>
              <a:spcAft>
                <a:spcPts val="0"/>
              </a:spcAft>
              <a:buClrTx/>
              <a:buSzTx/>
              <a:buFont typeface="Wingdings" pitchFamily="2" charset="2"/>
              <a:buNone/>
              <a:tabLst/>
              <a:defRPr/>
            </a:pPr>
            <a:r>
              <a:rPr kumimoji="0" lang="el-GR" sz="2800" b="1" i="0" u="none" strike="noStrike" kern="1200" cap="none" spc="0" normalizeH="0" baseline="0" noProof="0" dirty="0" smtClean="0">
                <a:ln>
                  <a:noFill/>
                </a:ln>
                <a:solidFill>
                  <a:srgbClr val="FF0000"/>
                </a:solidFill>
                <a:effectLst/>
                <a:uLnTx/>
                <a:uFillTx/>
                <a:latin typeface="+mn-lt"/>
                <a:ea typeface="+mn-ea"/>
                <a:cs typeface="+mn-cs"/>
              </a:rPr>
              <a:t>ΑΠΟΚΛΕΙΣΜΟΣ ΑΠΟΦΡΑΞΗΣ ΑΠΟΧΕΤΕΥΤΙΚΗΣ ΜΟΙΡΑΣ ΟΥΡΟΠΟΙΗΤΙΚΟΥ (Μετανεφρικά αίτια)</a:t>
            </a:r>
            <a:endParaRPr kumimoji="0" lang="el-GR" sz="2800" b="0" i="0" u="none" strike="noStrike" kern="1200" cap="none" spc="0" normalizeH="0" baseline="0" noProof="0" dirty="0">
              <a:ln>
                <a:noFill/>
              </a:ln>
              <a:solidFill>
                <a:srgbClr val="FF0000"/>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a:bodyPr>
          <a:lstStyle/>
          <a:p>
            <a:r>
              <a:rPr lang="el-GR" sz="3600" dirty="0">
                <a:solidFill>
                  <a:srgbClr val="0070C0"/>
                </a:solidFill>
              </a:rPr>
              <a:t>ΑΠΟΚΛΕΙΣΜΟΣ ΠΡΟΝΕΦΡΙΚΩΝ ΑΙΤΙΩΝ </a:t>
            </a:r>
          </a:p>
        </p:txBody>
      </p:sp>
      <p:sp>
        <p:nvSpPr>
          <p:cNvPr id="24579" name="Rectangle 3"/>
          <p:cNvSpPr>
            <a:spLocks noGrp="1" noChangeArrowheads="1"/>
          </p:cNvSpPr>
          <p:nvPr>
            <p:ph type="body" idx="1"/>
          </p:nvPr>
        </p:nvSpPr>
        <p:spPr>
          <a:xfrm>
            <a:off x="827584" y="1556792"/>
            <a:ext cx="7543800" cy="4114800"/>
          </a:xfrm>
        </p:spPr>
        <p:txBody>
          <a:bodyPr/>
          <a:lstStyle/>
          <a:p>
            <a:pPr>
              <a:buClr>
                <a:srgbClr val="0070C0"/>
              </a:buClr>
              <a:buFont typeface="Wingdings" pitchFamily="2" charset="2"/>
              <a:buChar char="q"/>
            </a:pPr>
            <a:r>
              <a:rPr lang="el-GR" sz="2800" dirty="0"/>
              <a:t>ΑΠΟΥΣΙΑ ΣΤΟΙΧΕΙΩΝ ΑΠΟ ΤΟ ΙΣΤΟΡΙΚΟ</a:t>
            </a:r>
          </a:p>
          <a:p>
            <a:pPr lvl="1">
              <a:buClr>
                <a:srgbClr val="0070C0"/>
              </a:buClr>
              <a:buFont typeface="Wingdings" pitchFamily="2" charset="2"/>
              <a:buChar char="§"/>
            </a:pPr>
            <a:r>
              <a:rPr lang="el-GR" sz="2400" dirty="0" smtClean="0"/>
              <a:t>ΑΠΩΛΕΙΑ ΑΙΜΑΤΟΣ</a:t>
            </a:r>
          </a:p>
          <a:p>
            <a:pPr lvl="1">
              <a:buClr>
                <a:srgbClr val="0070C0"/>
              </a:buClr>
              <a:buFont typeface="Wingdings" pitchFamily="2" charset="2"/>
              <a:buChar char="§"/>
            </a:pPr>
            <a:r>
              <a:rPr lang="el-GR" sz="2400" dirty="0" smtClean="0"/>
              <a:t>ΕΛΑΤΤΩΜΕΝΟΣ </a:t>
            </a:r>
            <a:r>
              <a:rPr lang="el-GR" sz="2400" dirty="0"/>
              <a:t>ΕΝΔΑΓΕΙΑΚΟΣ ΟΓΚΟΣ </a:t>
            </a:r>
          </a:p>
          <a:p>
            <a:pPr lvl="1">
              <a:buClr>
                <a:srgbClr val="0070C0"/>
              </a:buClr>
              <a:buFont typeface="Wingdings" pitchFamily="2" charset="2"/>
              <a:buChar char="§"/>
            </a:pPr>
            <a:r>
              <a:rPr lang="el-GR" sz="2400" dirty="0"/>
              <a:t>ΚΑΡΔΙΑΚΗ ΑΝΕΠΑΡΚΕΙΑ</a:t>
            </a:r>
          </a:p>
          <a:p>
            <a:pPr lvl="1">
              <a:buClr>
                <a:srgbClr val="0070C0"/>
              </a:buClr>
              <a:buFont typeface="Wingdings" pitchFamily="2" charset="2"/>
              <a:buChar char="§"/>
            </a:pPr>
            <a:r>
              <a:rPr lang="el-GR" sz="2400" dirty="0"/>
              <a:t>ΑΓΓΕΙΟΔΙΑΣΤΟΛΗ ΑΡΤΗΡΙΑΚΗΣ ΚΥΚΛΟΦΟΡΙΑΣ</a:t>
            </a:r>
          </a:p>
          <a:p>
            <a:pPr lvl="1">
              <a:buClr>
                <a:srgbClr val="0070C0"/>
              </a:buClr>
              <a:buFont typeface="Wingdings" pitchFamily="2" charset="2"/>
              <a:buChar char="§"/>
            </a:pPr>
            <a:r>
              <a:rPr lang="el-GR" sz="2400" dirty="0"/>
              <a:t>ΑΥΞΗΜΕΝΕΣ ΝΕΦΡΙΚΕΣ ΑΓΓΕΙΑΚΕΣ ΑΝΤΙΣΤΑΣΕΙΣ</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etiolo3"/>
          <p:cNvPicPr>
            <a:picLocks noGrp="1" noChangeAspect="1" noChangeArrowheads="1"/>
          </p:cNvPicPr>
          <p:nvPr>
            <p:ph idx="1"/>
          </p:nvPr>
        </p:nvPicPr>
        <p:blipFill>
          <a:blip r:embed="rId3" cstate="email"/>
          <a:srcRect/>
          <a:stretch>
            <a:fillRect/>
          </a:stretch>
        </p:blipFill>
        <p:spPr>
          <a:xfrm>
            <a:off x="0" y="-21550"/>
            <a:ext cx="9144000" cy="6872176"/>
          </a:xfrm>
          <a:noFill/>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457200" y="692696"/>
            <a:ext cx="8229600" cy="5433467"/>
          </a:xfrm>
        </p:spPr>
        <p:txBody>
          <a:bodyPr>
            <a:normAutofit lnSpcReduction="10000"/>
          </a:bodyPr>
          <a:lstStyle/>
          <a:p>
            <a:pPr>
              <a:lnSpc>
                <a:spcPct val="80000"/>
              </a:lnSpc>
              <a:buClr>
                <a:srgbClr val="0070C0"/>
              </a:buClr>
              <a:buFont typeface="Wingdings" pitchFamily="2" charset="2"/>
              <a:buChar char="q"/>
            </a:pPr>
            <a:r>
              <a:rPr lang="el-GR" dirty="0"/>
              <a:t>ΙΣΤΟΡΙΚΟ:</a:t>
            </a:r>
          </a:p>
          <a:p>
            <a:pPr lvl="1">
              <a:lnSpc>
                <a:spcPct val="80000"/>
              </a:lnSpc>
              <a:buClr>
                <a:srgbClr val="0070C0"/>
              </a:buClr>
              <a:buFont typeface="Wingdings" pitchFamily="2" charset="2"/>
              <a:buChar char="§"/>
            </a:pPr>
            <a:r>
              <a:rPr lang="el-GR" dirty="0"/>
              <a:t>Κατάχρηση ψυχοτρόπων ουσιών</a:t>
            </a:r>
          </a:p>
          <a:p>
            <a:pPr lvl="1">
              <a:lnSpc>
                <a:spcPct val="80000"/>
              </a:lnSpc>
              <a:buClr>
                <a:srgbClr val="0070C0"/>
              </a:buClr>
              <a:buFont typeface="Wingdings" pitchFamily="2" charset="2"/>
              <a:buChar char="§"/>
            </a:pPr>
            <a:r>
              <a:rPr lang="el-GR" dirty="0"/>
              <a:t>Απώλεια συνείδησης</a:t>
            </a:r>
          </a:p>
          <a:p>
            <a:pPr lvl="1">
              <a:lnSpc>
                <a:spcPct val="80000"/>
              </a:lnSpc>
              <a:buClr>
                <a:srgbClr val="0070C0"/>
              </a:buClr>
              <a:buFont typeface="Wingdings" pitchFamily="2" charset="2"/>
              <a:buChar char="§"/>
            </a:pPr>
            <a:r>
              <a:rPr lang="el-GR" dirty="0"/>
              <a:t>Πτώση από ύψος</a:t>
            </a:r>
            <a:r>
              <a:rPr lang="el-GR" sz="3200" dirty="0"/>
              <a:t> </a:t>
            </a:r>
          </a:p>
          <a:p>
            <a:pPr lvl="1">
              <a:lnSpc>
                <a:spcPct val="80000"/>
              </a:lnSpc>
              <a:buClr>
                <a:srgbClr val="0070C0"/>
              </a:buClr>
              <a:buFont typeface="Wingdings" pitchFamily="2" charset="2"/>
              <a:buChar char="q"/>
            </a:pPr>
            <a:endParaRPr lang="el-GR" sz="3200" dirty="0"/>
          </a:p>
          <a:p>
            <a:pPr>
              <a:lnSpc>
                <a:spcPct val="80000"/>
              </a:lnSpc>
              <a:buClr>
                <a:srgbClr val="0070C0"/>
              </a:buClr>
              <a:buFont typeface="Wingdings" pitchFamily="2" charset="2"/>
              <a:buChar char="q"/>
            </a:pPr>
            <a:r>
              <a:rPr lang="el-GR" dirty="0"/>
              <a:t>ΟΞΕΙΑ ΝΕΦΡΙΚΗ ΑΝΕΠΑΡΚΕΙΑ</a:t>
            </a:r>
          </a:p>
          <a:p>
            <a:pPr>
              <a:lnSpc>
                <a:spcPct val="80000"/>
              </a:lnSpc>
              <a:buClr>
                <a:srgbClr val="0070C0"/>
              </a:buClr>
              <a:buFont typeface="Wingdings" pitchFamily="2" charset="2"/>
              <a:buChar char="q"/>
            </a:pPr>
            <a:endParaRPr lang="el-GR" dirty="0"/>
          </a:p>
          <a:p>
            <a:pPr>
              <a:lnSpc>
                <a:spcPct val="80000"/>
              </a:lnSpc>
              <a:buClr>
                <a:srgbClr val="0070C0"/>
              </a:buClr>
              <a:buFont typeface="Wingdings" pitchFamily="2" charset="2"/>
              <a:buChar char="q"/>
            </a:pPr>
            <a:r>
              <a:rPr lang="el-GR" dirty="0"/>
              <a:t>ΑΥΞΗΣΗ ΒΙΟΧΗΜΙΚΩΝ ΠΑΡΑΜΕΤΡΩΝ ΙΣΤΙΚΗΣ ΒΛΑΒΗΣ:</a:t>
            </a:r>
          </a:p>
          <a:p>
            <a:pPr lvl="1">
              <a:lnSpc>
                <a:spcPct val="80000"/>
              </a:lnSpc>
              <a:buClr>
                <a:srgbClr val="0070C0"/>
              </a:buClr>
              <a:buFont typeface="Wingdings" pitchFamily="2" charset="2"/>
              <a:buChar char="§"/>
            </a:pPr>
            <a:r>
              <a:rPr lang="en-US" dirty="0"/>
              <a:t>CPK</a:t>
            </a:r>
          </a:p>
          <a:p>
            <a:pPr lvl="1">
              <a:lnSpc>
                <a:spcPct val="80000"/>
              </a:lnSpc>
              <a:buClr>
                <a:srgbClr val="0070C0"/>
              </a:buClr>
              <a:buFont typeface="Wingdings" pitchFamily="2" charset="2"/>
              <a:buChar char="§"/>
            </a:pPr>
            <a:r>
              <a:rPr lang="en-US" dirty="0"/>
              <a:t>SGOT, SGPT</a:t>
            </a:r>
          </a:p>
          <a:p>
            <a:pPr lvl="1">
              <a:lnSpc>
                <a:spcPct val="80000"/>
              </a:lnSpc>
              <a:buClr>
                <a:srgbClr val="0070C0"/>
              </a:buClr>
              <a:buFont typeface="Wingdings" pitchFamily="2" charset="2"/>
              <a:buChar char="§"/>
            </a:pPr>
            <a:r>
              <a:rPr lang="en-US" dirty="0"/>
              <a:t>LDH</a:t>
            </a:r>
            <a:endParaRPr lang="el-GR" dirty="0"/>
          </a:p>
          <a:p>
            <a:pPr lvl="1">
              <a:lnSpc>
                <a:spcPct val="80000"/>
              </a:lnSpc>
              <a:buClr>
                <a:srgbClr val="0070C0"/>
              </a:buClr>
              <a:buFont typeface="Wingdings" pitchFamily="2" charset="2"/>
              <a:buChar char="q"/>
            </a:pPr>
            <a:endParaRPr lang="el-GR" sz="3200" dirty="0"/>
          </a:p>
          <a:p>
            <a:pPr>
              <a:lnSpc>
                <a:spcPct val="80000"/>
              </a:lnSpc>
            </a:pPr>
            <a:endParaRPr lang="en-US" sz="2400" dirty="0"/>
          </a:p>
          <a:p>
            <a:pPr lvl="1">
              <a:lnSpc>
                <a:spcPct val="80000"/>
              </a:lnSpc>
              <a:buFontTx/>
              <a:buNone/>
            </a:pPr>
            <a:endParaRPr lang="el-GR" sz="2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38138"/>
          </a:xfrm>
        </p:spPr>
        <p:txBody>
          <a:bodyPr/>
          <a:lstStyle/>
          <a:p>
            <a:r>
              <a:rPr lang="el-GR" b="1" dirty="0" smtClean="0">
                <a:solidFill>
                  <a:srgbClr val="0070C0"/>
                </a:solidFill>
              </a:rPr>
              <a:t>ΠΡΟΝΕΦΡΙΚΗ ΑΖΩΘΑΙΜΙΑ</a:t>
            </a:r>
            <a:endParaRPr lang="el-GR" dirty="0"/>
          </a:p>
        </p:txBody>
      </p:sp>
      <p:sp>
        <p:nvSpPr>
          <p:cNvPr id="3" name="2 - Θέση περιεχομένου"/>
          <p:cNvSpPr>
            <a:spLocks noGrp="1"/>
          </p:cNvSpPr>
          <p:nvPr>
            <p:ph sz="half" idx="1"/>
          </p:nvPr>
        </p:nvSpPr>
        <p:spPr>
          <a:xfrm>
            <a:off x="457200" y="1988840"/>
            <a:ext cx="4038600" cy="4137323"/>
          </a:xfrm>
        </p:spPr>
        <p:txBody>
          <a:bodyPr>
            <a:normAutofit fontScale="85000" lnSpcReduction="10000"/>
          </a:bodyPr>
          <a:lstStyle/>
          <a:p>
            <a:pPr marL="590550" indent="-533400">
              <a:buClr>
                <a:srgbClr val="0070C0"/>
              </a:buClr>
              <a:buFont typeface="Wingdings" pitchFamily="2" charset="2"/>
              <a:buChar char="q"/>
            </a:pPr>
            <a:r>
              <a:rPr lang="el-GR" sz="2600" b="1" dirty="0" smtClean="0"/>
              <a:t>Αιμορραγία</a:t>
            </a:r>
          </a:p>
          <a:p>
            <a:pPr marL="590550" indent="-533400">
              <a:buClr>
                <a:srgbClr val="0070C0"/>
              </a:buClr>
              <a:buFont typeface="Wingdings" pitchFamily="2" charset="2"/>
              <a:buChar char="q"/>
            </a:pPr>
            <a:r>
              <a:rPr lang="el-GR" sz="2600" b="1" dirty="0" smtClean="0"/>
              <a:t>Νεφρική απώλεια ύδατος</a:t>
            </a:r>
          </a:p>
          <a:p>
            <a:pPr marL="971550" lvl="1" indent="-457200">
              <a:buClr>
                <a:srgbClr val="0070C0"/>
              </a:buClr>
              <a:buSzPct val="120000"/>
              <a:buFontTx/>
              <a:buChar char="•"/>
            </a:pPr>
            <a:r>
              <a:rPr lang="el-GR" dirty="0" smtClean="0"/>
              <a:t>Διουρητικά</a:t>
            </a:r>
          </a:p>
          <a:p>
            <a:pPr marL="971550" lvl="1" indent="-457200">
              <a:buClr>
                <a:srgbClr val="0070C0"/>
              </a:buClr>
              <a:buSzPct val="120000"/>
              <a:buFontTx/>
              <a:buChar char="•"/>
            </a:pPr>
            <a:r>
              <a:rPr lang="el-GR" dirty="0" smtClean="0"/>
              <a:t>Ωσμωτική διούρηση</a:t>
            </a:r>
          </a:p>
          <a:p>
            <a:pPr marL="971550" lvl="1" indent="-457200">
              <a:buClr>
                <a:srgbClr val="0070C0"/>
              </a:buClr>
              <a:buSzPct val="120000"/>
              <a:buFontTx/>
              <a:buChar char="•"/>
            </a:pPr>
            <a:r>
              <a:rPr lang="el-GR" dirty="0" smtClean="0"/>
              <a:t>Νεφροπάθεια με απώλεια άλατος</a:t>
            </a:r>
          </a:p>
          <a:p>
            <a:pPr marL="971550" lvl="1" indent="-457200">
              <a:buClr>
                <a:srgbClr val="0070C0"/>
              </a:buClr>
              <a:buSzPct val="120000"/>
              <a:buFontTx/>
              <a:buChar char="•"/>
            </a:pPr>
            <a:r>
              <a:rPr lang="el-GR" dirty="0" smtClean="0"/>
              <a:t>Άποιος διαβήτης</a:t>
            </a:r>
          </a:p>
          <a:p>
            <a:pPr marL="590550" indent="-533400">
              <a:buClr>
                <a:srgbClr val="0070C0"/>
              </a:buClr>
              <a:buFont typeface="Wingdings" pitchFamily="2" charset="2"/>
              <a:buChar char="q"/>
            </a:pPr>
            <a:r>
              <a:rPr lang="el-GR" sz="2600" b="1" dirty="0" smtClean="0"/>
              <a:t>Απώλειες από το ΓΕΣ</a:t>
            </a:r>
          </a:p>
          <a:p>
            <a:pPr marL="971550" lvl="1" indent="-457200">
              <a:buClr>
                <a:srgbClr val="0070C0"/>
              </a:buClr>
              <a:buSzPct val="120000"/>
              <a:buFontTx/>
              <a:buChar char="•"/>
            </a:pPr>
            <a:r>
              <a:rPr lang="el-GR" dirty="0" smtClean="0"/>
              <a:t>Έμετοι</a:t>
            </a:r>
          </a:p>
          <a:p>
            <a:pPr marL="971550" lvl="1" indent="-457200">
              <a:buClr>
                <a:srgbClr val="0070C0"/>
              </a:buClr>
              <a:buSzPct val="120000"/>
              <a:buFontTx/>
              <a:buChar char="•"/>
            </a:pPr>
            <a:r>
              <a:rPr lang="el-GR" dirty="0" smtClean="0"/>
              <a:t>Διάρροια</a:t>
            </a:r>
          </a:p>
          <a:p>
            <a:pPr marL="971550" lvl="1" indent="-457200">
              <a:buClr>
                <a:srgbClr val="0070C0"/>
              </a:buClr>
              <a:buSzPct val="120000"/>
              <a:buFontTx/>
              <a:buChar char="•"/>
            </a:pPr>
            <a:r>
              <a:rPr lang="el-GR" dirty="0" smtClean="0"/>
              <a:t>Αιμορραγία</a:t>
            </a:r>
          </a:p>
          <a:p>
            <a:pPr marL="971550" lvl="1" indent="-457200">
              <a:buClr>
                <a:srgbClr val="0070C0"/>
              </a:buClr>
              <a:buSzPct val="120000"/>
              <a:buFontTx/>
              <a:buChar char="•"/>
            </a:pPr>
            <a:r>
              <a:rPr lang="el-GR" dirty="0" smtClean="0"/>
              <a:t>Παροχετεύσεις</a:t>
            </a:r>
          </a:p>
          <a:p>
            <a:endParaRPr lang="el-GR" dirty="0"/>
          </a:p>
        </p:txBody>
      </p:sp>
      <p:sp>
        <p:nvSpPr>
          <p:cNvPr id="4" name="3 - Θέση περιεχομένου"/>
          <p:cNvSpPr>
            <a:spLocks noGrp="1"/>
          </p:cNvSpPr>
          <p:nvPr>
            <p:ph sz="half" idx="2"/>
          </p:nvPr>
        </p:nvSpPr>
        <p:spPr>
          <a:xfrm>
            <a:off x="4648200" y="1988840"/>
            <a:ext cx="4038600" cy="4137323"/>
          </a:xfrm>
        </p:spPr>
        <p:txBody>
          <a:bodyPr>
            <a:normAutofit fontScale="85000" lnSpcReduction="10000"/>
          </a:bodyPr>
          <a:lstStyle/>
          <a:p>
            <a:pPr marL="590550" indent="-533400">
              <a:buClr>
                <a:srgbClr val="0070C0"/>
              </a:buClr>
              <a:buFont typeface="Wingdings" pitchFamily="2" charset="2"/>
              <a:buChar char="q"/>
            </a:pPr>
            <a:r>
              <a:rPr lang="el-GR" sz="2600" b="1" dirty="0" smtClean="0"/>
              <a:t>Απώλειες από το δέρμα (ιδρώτας)</a:t>
            </a:r>
          </a:p>
          <a:p>
            <a:pPr marL="590550" indent="-533400">
              <a:buClr>
                <a:srgbClr val="0070C0"/>
              </a:buClr>
              <a:buFont typeface="Wingdings" pitchFamily="2" charset="2"/>
              <a:buChar char="q"/>
            </a:pPr>
            <a:r>
              <a:rPr lang="el-GR" sz="2600" b="1" dirty="0" smtClean="0"/>
              <a:t>Απώλειες στον ΄΄τρίτο΄΄ χώρο</a:t>
            </a:r>
          </a:p>
          <a:p>
            <a:pPr marL="1371600" lvl="2" indent="-457200">
              <a:buClr>
                <a:srgbClr val="0070C0"/>
              </a:buClr>
              <a:buSzPct val="120000"/>
              <a:buFontTx/>
              <a:buChar char="•"/>
            </a:pPr>
            <a:r>
              <a:rPr lang="el-GR" sz="2400" dirty="0" smtClean="0"/>
              <a:t>Έγκαυμα</a:t>
            </a:r>
          </a:p>
          <a:p>
            <a:pPr marL="1371600" lvl="2" indent="-457200">
              <a:buClr>
                <a:srgbClr val="0070C0"/>
              </a:buClr>
              <a:buSzPct val="120000"/>
              <a:buFontTx/>
              <a:buChar char="•"/>
            </a:pPr>
            <a:r>
              <a:rPr lang="el-GR" sz="2400" dirty="0" smtClean="0"/>
              <a:t>Τραυματισμός ιστών</a:t>
            </a:r>
          </a:p>
          <a:p>
            <a:pPr marL="1371600" lvl="2" indent="-457200">
              <a:buClr>
                <a:srgbClr val="0070C0"/>
              </a:buClr>
              <a:buSzPct val="120000"/>
              <a:buFontTx/>
              <a:buChar char="•"/>
            </a:pPr>
            <a:r>
              <a:rPr lang="el-GR" sz="2400" dirty="0" smtClean="0"/>
              <a:t>Περιτονίτιδα</a:t>
            </a:r>
          </a:p>
          <a:p>
            <a:pPr marL="1371600" lvl="2" indent="-457200">
              <a:buClr>
                <a:srgbClr val="0070C0"/>
              </a:buClr>
              <a:buSzPct val="120000"/>
              <a:buFontTx/>
              <a:buChar char="•"/>
            </a:pPr>
            <a:r>
              <a:rPr lang="el-GR" sz="2400" dirty="0" smtClean="0"/>
              <a:t>Παγκρεατίτιδα</a:t>
            </a:r>
          </a:p>
          <a:p>
            <a:endParaRPr lang="el-GR" dirty="0"/>
          </a:p>
        </p:txBody>
      </p:sp>
      <p:sp>
        <p:nvSpPr>
          <p:cNvPr id="5" name="4 - Ορθογώνιο"/>
          <p:cNvSpPr/>
          <p:nvPr/>
        </p:nvSpPr>
        <p:spPr>
          <a:xfrm>
            <a:off x="482316" y="1268760"/>
            <a:ext cx="5745868" cy="523220"/>
          </a:xfrm>
          <a:prstGeom prst="rect">
            <a:avLst/>
          </a:prstGeom>
        </p:spPr>
        <p:txBody>
          <a:bodyPr wrap="none">
            <a:spAutoFit/>
          </a:bodyPr>
          <a:lstStyle/>
          <a:p>
            <a:pPr marL="609600" indent="-609600">
              <a:buClr>
                <a:schemeClr val="hlink"/>
              </a:buClr>
              <a:buSzPct val="120000"/>
              <a:buFontTx/>
              <a:buAutoNum type="arabicPeriod"/>
            </a:pPr>
            <a:r>
              <a:rPr lang="el-GR" sz="2800" b="1" dirty="0" smtClean="0"/>
              <a:t>ΕΛΑΤΤΩΣΗ ΕΝΔΑΓΓΕΙΑΚΟΥ ΟΓΚΟΥ</a:t>
            </a:r>
          </a:p>
        </p:txBody>
      </p:sp>
      <p:pic>
        <p:nvPicPr>
          <p:cNvPr id="6" name="Picture 4" descr="TheSaintOld"/>
          <p:cNvPicPr>
            <a:picLocks noChangeAspect="1" noChangeArrowheads="1"/>
          </p:cNvPicPr>
          <p:nvPr/>
        </p:nvPicPr>
        <p:blipFill>
          <a:blip r:embed="rId3" cstate="email"/>
          <a:srcRect/>
          <a:stretch>
            <a:fillRect/>
          </a:stretch>
        </p:blipFill>
        <p:spPr bwMode="auto">
          <a:xfrm>
            <a:off x="250825" y="5949950"/>
            <a:ext cx="512763" cy="720725"/>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algn="ctr"/>
            <a:r>
              <a:rPr lang="el-GR" dirty="0">
                <a:solidFill>
                  <a:srgbClr val="0070C0"/>
                </a:solidFill>
              </a:rPr>
              <a:t>ΔΙΑΓΝΩΣΗ </a:t>
            </a:r>
          </a:p>
        </p:txBody>
      </p:sp>
      <p:sp>
        <p:nvSpPr>
          <p:cNvPr id="28675" name="Rectangle 3"/>
          <p:cNvSpPr>
            <a:spLocks noGrp="1" noChangeArrowheads="1"/>
          </p:cNvSpPr>
          <p:nvPr>
            <p:ph type="body" idx="1"/>
          </p:nvPr>
        </p:nvSpPr>
        <p:spPr/>
        <p:txBody>
          <a:bodyPr/>
          <a:lstStyle/>
          <a:p>
            <a:pPr>
              <a:buClr>
                <a:srgbClr val="0070C0"/>
              </a:buClr>
              <a:buFont typeface="Wingdings" pitchFamily="2" charset="2"/>
              <a:buChar char="q"/>
            </a:pPr>
            <a:r>
              <a:rPr lang="el-GR" dirty="0"/>
              <a:t>ΟΞΕΙΑ ΝΕΦΡΙΚΗ ΑΝΕΠΑΡΚΕΙΑ ΑΠΟ ΡΑΒΔΟΜΥΟΛΥΣΗ</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a:bodyPr>
          <a:lstStyle/>
          <a:p>
            <a:r>
              <a:rPr lang="el-GR" sz="4000" dirty="0">
                <a:solidFill>
                  <a:srgbClr val="0070C0"/>
                </a:solidFill>
              </a:rPr>
              <a:t>ΡΑΒΔΟΜΥΟΛΥΣΗ</a:t>
            </a:r>
          </a:p>
        </p:txBody>
      </p:sp>
      <p:sp>
        <p:nvSpPr>
          <p:cNvPr id="29699" name="Rectangle 3"/>
          <p:cNvSpPr>
            <a:spLocks noGrp="1" noChangeArrowheads="1"/>
          </p:cNvSpPr>
          <p:nvPr>
            <p:ph type="body" idx="1"/>
          </p:nvPr>
        </p:nvSpPr>
        <p:spPr/>
        <p:txBody>
          <a:bodyPr/>
          <a:lstStyle/>
          <a:p>
            <a:pPr>
              <a:buClr>
                <a:srgbClr val="0070C0"/>
              </a:buClr>
              <a:buFont typeface="Wingdings" pitchFamily="2" charset="2"/>
              <a:buChar char="q"/>
            </a:pPr>
            <a:r>
              <a:rPr lang="el-GR" sz="4000" dirty="0"/>
              <a:t>ΟΡΙΣΜΟΣ: Σύνδρομο που χαρακτηρίζεται από νέκρωση μυϊκού ιστού και απελευθέρωση ενδοκυττάριων συστατικών στην κυκλοφορία</a:t>
            </a:r>
            <a:r>
              <a:rPr lang="el-GR" dirty="0"/>
              <a:t>. </a:t>
            </a:r>
            <a:endParaRPr lang="en-US" dirty="0"/>
          </a:p>
          <a:p>
            <a:pPr>
              <a:buFont typeface="Wingdings" pitchFamily="2" charset="2"/>
              <a:buNone/>
            </a:pPr>
            <a:endParaRPr lang="en-US" dirty="0"/>
          </a:p>
          <a:p>
            <a:pPr lvl="1"/>
            <a:endParaRPr lang="en-US" dirty="0"/>
          </a:p>
          <a:p>
            <a:pPr lvl="1">
              <a:buFontTx/>
              <a:buNone/>
            </a:pPr>
            <a:endParaRPr lang="el-GR"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95536" y="188640"/>
            <a:ext cx="8229600" cy="792088"/>
          </a:xfrm>
        </p:spPr>
        <p:txBody>
          <a:bodyPr>
            <a:normAutofit/>
          </a:bodyPr>
          <a:lstStyle/>
          <a:p>
            <a:r>
              <a:rPr lang="el-GR" sz="3600" dirty="0">
                <a:solidFill>
                  <a:srgbClr val="0070C0"/>
                </a:solidFill>
              </a:rPr>
              <a:t>ΡΑΒΔΟΜΥΟΛΥΣΗ</a:t>
            </a:r>
          </a:p>
        </p:txBody>
      </p:sp>
      <p:sp>
        <p:nvSpPr>
          <p:cNvPr id="30723" name="Rectangle 3"/>
          <p:cNvSpPr>
            <a:spLocks noGrp="1" noChangeArrowheads="1"/>
          </p:cNvSpPr>
          <p:nvPr>
            <p:ph type="body" idx="1"/>
          </p:nvPr>
        </p:nvSpPr>
        <p:spPr>
          <a:xfrm>
            <a:off x="457200" y="1124744"/>
            <a:ext cx="8229600" cy="5256584"/>
          </a:xfrm>
        </p:spPr>
        <p:txBody>
          <a:bodyPr>
            <a:noAutofit/>
          </a:bodyPr>
          <a:lstStyle/>
          <a:p>
            <a:pPr>
              <a:lnSpc>
                <a:spcPct val="80000"/>
              </a:lnSpc>
              <a:buClr>
                <a:srgbClr val="0070C0"/>
              </a:buClr>
              <a:buFont typeface="Wingdings" pitchFamily="2" charset="2"/>
              <a:buChar char="q"/>
            </a:pPr>
            <a:r>
              <a:rPr lang="el-GR" sz="2800" dirty="0" smtClean="0"/>
              <a:t>Ιστικός τραυματισμός</a:t>
            </a:r>
            <a:endParaRPr lang="el-GR" sz="2800" dirty="0"/>
          </a:p>
          <a:p>
            <a:pPr lvl="2">
              <a:lnSpc>
                <a:spcPct val="80000"/>
              </a:lnSpc>
              <a:buClr>
                <a:srgbClr val="0070C0"/>
              </a:buClr>
              <a:buFont typeface="Wingdings" pitchFamily="2" charset="2"/>
              <a:buChar char="§"/>
            </a:pPr>
            <a:r>
              <a:rPr lang="el-GR" sz="2000" dirty="0"/>
              <a:t>Σύνδρομο </a:t>
            </a:r>
            <a:r>
              <a:rPr lang="el-GR" sz="2000" dirty="0" smtClean="0"/>
              <a:t>σύνθλιψης (</a:t>
            </a:r>
            <a:r>
              <a:rPr lang="en-US" sz="2000" dirty="0"/>
              <a:t>crash syndrome)</a:t>
            </a:r>
            <a:r>
              <a:rPr lang="el-GR" sz="2000" dirty="0"/>
              <a:t> </a:t>
            </a:r>
          </a:p>
          <a:p>
            <a:pPr lvl="2">
              <a:lnSpc>
                <a:spcPct val="80000"/>
              </a:lnSpc>
              <a:buClr>
                <a:srgbClr val="0070C0"/>
              </a:buClr>
              <a:buFont typeface="Wingdings" pitchFamily="2" charset="2"/>
              <a:buChar char="§"/>
            </a:pPr>
            <a:r>
              <a:rPr lang="el-GR" sz="2000" dirty="0"/>
              <a:t>Παρατεταμένη κατάκλιση (κωματώδεις ασθενείς)</a:t>
            </a:r>
          </a:p>
          <a:p>
            <a:pPr lvl="2">
              <a:lnSpc>
                <a:spcPct val="80000"/>
              </a:lnSpc>
              <a:buClr>
                <a:srgbClr val="0070C0"/>
              </a:buClr>
              <a:buFont typeface="Wingdings" pitchFamily="2" charset="2"/>
              <a:buChar char="§"/>
            </a:pPr>
            <a:r>
              <a:rPr lang="el-GR" sz="2000" dirty="0"/>
              <a:t>Χειρουργικές επεμβάσεις</a:t>
            </a:r>
          </a:p>
          <a:p>
            <a:pPr>
              <a:lnSpc>
                <a:spcPct val="80000"/>
              </a:lnSpc>
              <a:buClr>
                <a:srgbClr val="0070C0"/>
              </a:buClr>
              <a:buFont typeface="Wingdings" pitchFamily="2" charset="2"/>
              <a:buChar char="q"/>
            </a:pPr>
            <a:r>
              <a:rPr lang="el-GR" sz="2400" dirty="0"/>
              <a:t>Έντονη μυϊκή άσκηση</a:t>
            </a:r>
          </a:p>
          <a:p>
            <a:pPr>
              <a:lnSpc>
                <a:spcPct val="80000"/>
              </a:lnSpc>
              <a:buClr>
                <a:srgbClr val="0070C0"/>
              </a:buClr>
              <a:buFont typeface="Wingdings" pitchFamily="2" charset="2"/>
              <a:buChar char="q"/>
            </a:pPr>
            <a:r>
              <a:rPr lang="el-GR" sz="2400" dirty="0"/>
              <a:t>Κακοήθης υπερθερμία</a:t>
            </a:r>
          </a:p>
          <a:p>
            <a:pPr>
              <a:lnSpc>
                <a:spcPct val="80000"/>
              </a:lnSpc>
              <a:buClr>
                <a:srgbClr val="0070C0"/>
              </a:buClr>
              <a:buFont typeface="Wingdings" pitchFamily="2" charset="2"/>
              <a:buChar char="q"/>
            </a:pPr>
            <a:r>
              <a:rPr lang="el-GR" sz="2400" dirty="0"/>
              <a:t>Υποθερμία, πνιγμός</a:t>
            </a:r>
          </a:p>
          <a:p>
            <a:pPr>
              <a:lnSpc>
                <a:spcPct val="80000"/>
              </a:lnSpc>
              <a:buClr>
                <a:srgbClr val="0070C0"/>
              </a:buClr>
              <a:buFont typeface="Wingdings" pitchFamily="2" charset="2"/>
              <a:buChar char="q"/>
            </a:pPr>
            <a:r>
              <a:rPr lang="el-GR" sz="2400" dirty="0" smtClean="0"/>
              <a:t>Φάρμακα</a:t>
            </a:r>
            <a:endParaRPr lang="el-GR" sz="2400" dirty="0"/>
          </a:p>
          <a:p>
            <a:pPr lvl="2">
              <a:lnSpc>
                <a:spcPct val="80000"/>
              </a:lnSpc>
              <a:buClr>
                <a:srgbClr val="0070C0"/>
              </a:buClr>
              <a:buFont typeface="Wingdings" pitchFamily="2" charset="2"/>
              <a:buChar char="§"/>
            </a:pPr>
            <a:r>
              <a:rPr lang="el-GR" sz="2000" dirty="0"/>
              <a:t>Αλκοόλ</a:t>
            </a:r>
          </a:p>
          <a:p>
            <a:pPr lvl="2">
              <a:lnSpc>
                <a:spcPct val="80000"/>
              </a:lnSpc>
              <a:buClr>
                <a:srgbClr val="0070C0"/>
              </a:buClr>
              <a:buFont typeface="Wingdings" pitchFamily="2" charset="2"/>
              <a:buChar char="§"/>
            </a:pPr>
            <a:r>
              <a:rPr lang="el-GR" sz="2000" dirty="0"/>
              <a:t>Ναρκωτικά </a:t>
            </a:r>
            <a:r>
              <a:rPr lang="el-GR" sz="2000" dirty="0" smtClean="0"/>
              <a:t>(κοκαΐνη, </a:t>
            </a:r>
            <a:r>
              <a:rPr lang="el-GR" sz="2000" dirty="0"/>
              <a:t>ηρωίνη)</a:t>
            </a:r>
          </a:p>
          <a:p>
            <a:pPr lvl="2">
              <a:lnSpc>
                <a:spcPct val="80000"/>
              </a:lnSpc>
              <a:buClr>
                <a:srgbClr val="0070C0"/>
              </a:buClr>
              <a:buFont typeface="Wingdings" pitchFamily="2" charset="2"/>
              <a:buChar char="§"/>
            </a:pPr>
            <a:r>
              <a:rPr lang="el-GR" sz="2000" dirty="0"/>
              <a:t>Στατίνες</a:t>
            </a:r>
          </a:p>
          <a:p>
            <a:pPr>
              <a:lnSpc>
                <a:spcPct val="80000"/>
              </a:lnSpc>
              <a:buClr>
                <a:srgbClr val="0070C0"/>
              </a:buClr>
              <a:buFont typeface="Wingdings" pitchFamily="2" charset="2"/>
              <a:buChar char="q"/>
            </a:pPr>
            <a:r>
              <a:rPr lang="el-GR" sz="2400" dirty="0"/>
              <a:t>Λοιμώξεις</a:t>
            </a:r>
          </a:p>
          <a:p>
            <a:pPr>
              <a:lnSpc>
                <a:spcPct val="80000"/>
              </a:lnSpc>
              <a:buClr>
                <a:srgbClr val="0070C0"/>
              </a:buClr>
              <a:buFont typeface="Wingdings" pitchFamily="2" charset="2"/>
              <a:buChar char="q"/>
            </a:pPr>
            <a:r>
              <a:rPr lang="el-GR" sz="2400" dirty="0"/>
              <a:t>Ηλεκτρολυτικές διαταραχές</a:t>
            </a:r>
          </a:p>
          <a:p>
            <a:pPr>
              <a:lnSpc>
                <a:spcPct val="80000"/>
              </a:lnSpc>
              <a:buClr>
                <a:srgbClr val="0070C0"/>
              </a:buClr>
              <a:buFont typeface="Wingdings" pitchFamily="2" charset="2"/>
              <a:buChar char="q"/>
            </a:pPr>
            <a:r>
              <a:rPr lang="el-GR" sz="2400" dirty="0"/>
              <a:t>Ενδοκρινικά νοσήματα</a:t>
            </a:r>
          </a:p>
          <a:p>
            <a:pPr lvl="2">
              <a:lnSpc>
                <a:spcPct val="80000"/>
              </a:lnSpc>
              <a:buClr>
                <a:srgbClr val="0070C0"/>
              </a:buClr>
              <a:buFont typeface="Wingdings" pitchFamily="2" charset="2"/>
              <a:buChar char="§"/>
            </a:pPr>
            <a:r>
              <a:rPr lang="el-GR" sz="2000" dirty="0"/>
              <a:t>Υποθυρεοειδισμός</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r>
              <a:rPr lang="el-GR" sz="3600" dirty="0">
                <a:solidFill>
                  <a:srgbClr val="0070C0"/>
                </a:solidFill>
              </a:rPr>
              <a:t>ΔΙΑΦΟΡΙΚΗ ΔΙΑΓΝΩΣΗ</a:t>
            </a:r>
          </a:p>
        </p:txBody>
      </p:sp>
      <p:sp>
        <p:nvSpPr>
          <p:cNvPr id="31747" name="Rectangle 3"/>
          <p:cNvSpPr>
            <a:spLocks noGrp="1" noChangeArrowheads="1"/>
          </p:cNvSpPr>
          <p:nvPr>
            <p:ph type="body" idx="1"/>
          </p:nvPr>
        </p:nvSpPr>
        <p:spPr>
          <a:xfrm>
            <a:off x="457200" y="1340768"/>
            <a:ext cx="8229600" cy="4785395"/>
          </a:xfrm>
        </p:spPr>
        <p:txBody>
          <a:bodyPr/>
          <a:lstStyle/>
          <a:p>
            <a:pPr>
              <a:buClr>
                <a:srgbClr val="0070C0"/>
              </a:buClr>
              <a:buFont typeface="Wingdings" pitchFamily="2" charset="2"/>
              <a:buChar char="q"/>
            </a:pPr>
            <a:r>
              <a:rPr lang="el-GR" sz="2800" dirty="0">
                <a:solidFill>
                  <a:srgbClr val="0070C0"/>
                </a:solidFill>
              </a:rPr>
              <a:t>ΚΡΕΑΤΙΝΙΚΗ ΦΩΣΦΟΚΙΝΑΣΗ</a:t>
            </a:r>
            <a:r>
              <a:rPr lang="en-US" sz="2800" dirty="0">
                <a:solidFill>
                  <a:srgbClr val="0070C0"/>
                </a:solidFill>
              </a:rPr>
              <a:t> (CPK)</a:t>
            </a:r>
            <a:r>
              <a:rPr lang="el-GR" sz="2800" dirty="0">
                <a:solidFill>
                  <a:srgbClr val="0070C0"/>
                </a:solidFill>
              </a:rPr>
              <a:t>:</a:t>
            </a:r>
          </a:p>
          <a:p>
            <a:pPr lvl="1">
              <a:buClr>
                <a:srgbClr val="0070C0"/>
              </a:buClr>
              <a:buFont typeface="Wingdings" pitchFamily="2" charset="2"/>
              <a:buChar char="q"/>
            </a:pPr>
            <a:r>
              <a:rPr lang="el-GR" sz="2400" dirty="0"/>
              <a:t>Ένζυμο που μετέχει στον ενεργειακό κύκλο των κυττάρων</a:t>
            </a:r>
          </a:p>
          <a:p>
            <a:pPr lvl="1">
              <a:buClr>
                <a:srgbClr val="0070C0"/>
              </a:buClr>
              <a:buFont typeface="Wingdings" pitchFamily="2" charset="2"/>
              <a:buChar char="q"/>
            </a:pPr>
            <a:r>
              <a:rPr lang="el-GR" sz="2400" dirty="0"/>
              <a:t>Διμερές μόριο:</a:t>
            </a:r>
          </a:p>
          <a:p>
            <a:pPr lvl="2">
              <a:buClr>
                <a:srgbClr val="0070C0"/>
              </a:buClr>
              <a:buFont typeface="Wingdings" pitchFamily="2" charset="2"/>
              <a:buChar char="§"/>
            </a:pPr>
            <a:r>
              <a:rPr lang="en-US" sz="2000" dirty="0"/>
              <a:t>CK-MM</a:t>
            </a:r>
            <a:r>
              <a:rPr lang="el-GR" sz="2000" dirty="0"/>
              <a:t>: Σκελετικοί μύες</a:t>
            </a:r>
          </a:p>
          <a:p>
            <a:pPr lvl="2">
              <a:buClr>
                <a:srgbClr val="0070C0"/>
              </a:buClr>
              <a:buFont typeface="Wingdings" pitchFamily="2" charset="2"/>
              <a:buChar char="§"/>
            </a:pPr>
            <a:r>
              <a:rPr lang="en-US" sz="2000" dirty="0"/>
              <a:t>CK-MB</a:t>
            </a:r>
            <a:r>
              <a:rPr lang="el-GR" sz="2000" dirty="0"/>
              <a:t>: Μυοκάρδιο</a:t>
            </a:r>
            <a:endParaRPr lang="en-US" sz="2000" dirty="0"/>
          </a:p>
          <a:p>
            <a:pPr lvl="2">
              <a:buClr>
                <a:srgbClr val="0070C0"/>
              </a:buClr>
              <a:buFont typeface="Wingdings" pitchFamily="2" charset="2"/>
              <a:buChar char="§"/>
            </a:pPr>
            <a:r>
              <a:rPr lang="en-US" sz="2000" dirty="0"/>
              <a:t>CK-BB</a:t>
            </a:r>
            <a:r>
              <a:rPr lang="el-GR" sz="2000" dirty="0"/>
              <a:t>: Εγκέφαλος</a:t>
            </a:r>
          </a:p>
          <a:p>
            <a:pPr lvl="1">
              <a:buClr>
                <a:srgbClr val="0070C0"/>
              </a:buClr>
              <a:buFont typeface="Wingdings" pitchFamily="2" charset="2"/>
              <a:buChar char="q"/>
            </a:pPr>
            <a:r>
              <a:rPr lang="el-GR" sz="2400" dirty="0"/>
              <a:t>Αυξημένη συγκέντρωση του ενζύμου (</a:t>
            </a:r>
            <a:r>
              <a:rPr lang="en-US" sz="2400" dirty="0"/>
              <a:t>CK-</a:t>
            </a:r>
            <a:r>
              <a:rPr lang="el-GR" sz="2400" dirty="0"/>
              <a:t>ΜΜ) στο πλάσμα παρατηρείται σε καταστροφή μυϊκού ιστού οιασδήποτε αιτιολογίας</a:t>
            </a:r>
          </a:p>
          <a:p>
            <a:pPr lvl="1">
              <a:buClr>
                <a:srgbClr val="0070C0"/>
              </a:buClr>
              <a:buFont typeface="Wingdings" pitchFamily="2" charset="2"/>
              <a:buChar char="q"/>
            </a:pPr>
            <a:endParaRPr lang="el-GR" sz="2000"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a:bodyPr>
          <a:lstStyle/>
          <a:p>
            <a:r>
              <a:rPr lang="el-GR" sz="3600" dirty="0" smtClean="0">
                <a:solidFill>
                  <a:srgbClr val="0070C0"/>
                </a:solidFill>
              </a:rPr>
              <a:t>ΔΙΑΦΟΡΙΚΗ ΔΙΑΓΝΩΣΗ</a:t>
            </a:r>
            <a:endParaRPr lang="el-GR" sz="3600" dirty="0">
              <a:solidFill>
                <a:srgbClr val="FFFF00"/>
              </a:solidFill>
            </a:endParaRPr>
          </a:p>
        </p:txBody>
      </p:sp>
      <p:sp>
        <p:nvSpPr>
          <p:cNvPr id="32771" name="Rectangle 3"/>
          <p:cNvSpPr>
            <a:spLocks noGrp="1" noChangeArrowheads="1"/>
          </p:cNvSpPr>
          <p:nvPr>
            <p:ph type="body" idx="1"/>
          </p:nvPr>
        </p:nvSpPr>
        <p:spPr>
          <a:xfrm>
            <a:off x="457200" y="1412776"/>
            <a:ext cx="8229600" cy="4968552"/>
          </a:xfrm>
        </p:spPr>
        <p:txBody>
          <a:bodyPr>
            <a:normAutofit lnSpcReduction="10000"/>
          </a:bodyPr>
          <a:lstStyle/>
          <a:p>
            <a:pPr>
              <a:buClr>
                <a:srgbClr val="0070C0"/>
              </a:buClr>
              <a:buFont typeface="Wingdings" pitchFamily="2" charset="2"/>
              <a:buChar char="q"/>
            </a:pPr>
            <a:r>
              <a:rPr lang="el-GR" sz="2800" dirty="0">
                <a:solidFill>
                  <a:srgbClr val="0070C0"/>
                </a:solidFill>
              </a:rPr>
              <a:t>ΓΑΛΑΚΤΙΚΗ ΔΕΫΔΡΟΓΕΝΑΣΗ (</a:t>
            </a:r>
            <a:r>
              <a:rPr lang="en-US" sz="2800" dirty="0">
                <a:solidFill>
                  <a:srgbClr val="0070C0"/>
                </a:solidFill>
              </a:rPr>
              <a:t>LDH)</a:t>
            </a:r>
            <a:r>
              <a:rPr lang="el-GR" sz="2800" dirty="0">
                <a:solidFill>
                  <a:srgbClr val="0070C0"/>
                </a:solidFill>
              </a:rPr>
              <a:t>:</a:t>
            </a:r>
          </a:p>
          <a:p>
            <a:pPr lvl="1">
              <a:buClr>
                <a:srgbClr val="0070C0"/>
              </a:buClr>
              <a:buFont typeface="Wingdings" pitchFamily="2" charset="2"/>
              <a:buChar char="q"/>
            </a:pPr>
            <a:r>
              <a:rPr lang="el-GR" sz="2400" dirty="0"/>
              <a:t>Καταλύει την αντίδραση μετατροπής του </a:t>
            </a:r>
            <a:r>
              <a:rPr lang="el-GR" sz="2400" dirty="0" err="1"/>
              <a:t>πυρουβικού</a:t>
            </a:r>
            <a:r>
              <a:rPr lang="el-GR" sz="2400" dirty="0"/>
              <a:t> σε γαλακτικό (</a:t>
            </a:r>
            <a:r>
              <a:rPr lang="el-GR" sz="2400" dirty="0" err="1"/>
              <a:t>γλυκόλυση</a:t>
            </a:r>
            <a:r>
              <a:rPr lang="el-GR" sz="2400" dirty="0"/>
              <a:t>)</a:t>
            </a:r>
          </a:p>
          <a:p>
            <a:pPr lvl="1">
              <a:buClr>
                <a:srgbClr val="0070C0"/>
              </a:buClr>
              <a:buFont typeface="Wingdings" pitchFamily="2" charset="2"/>
              <a:buChar char="q"/>
            </a:pPr>
            <a:r>
              <a:rPr lang="el-GR" sz="2400" dirty="0"/>
              <a:t>Ανευρίσκεται σχεδόν σε όλα τα κύτταρα του οργανισμού</a:t>
            </a:r>
            <a:endParaRPr lang="en-US" sz="2400" dirty="0"/>
          </a:p>
          <a:p>
            <a:pPr lvl="1">
              <a:buClr>
                <a:srgbClr val="0070C0"/>
              </a:buClr>
              <a:buFont typeface="Wingdings" pitchFamily="2" charset="2"/>
              <a:buChar char="q"/>
            </a:pPr>
            <a:r>
              <a:rPr lang="el-GR" sz="2400" dirty="0"/>
              <a:t>Μη ειδικός δείκτης</a:t>
            </a:r>
          </a:p>
          <a:p>
            <a:pPr lvl="1">
              <a:buClr>
                <a:srgbClr val="0070C0"/>
              </a:buClr>
              <a:buFont typeface="Wingdings" pitchFamily="2" charset="2"/>
              <a:buChar char="q"/>
            </a:pPr>
            <a:r>
              <a:rPr lang="el-GR" sz="2400" dirty="0"/>
              <a:t>Αυξημένα επίπεδα </a:t>
            </a:r>
            <a:r>
              <a:rPr lang="en-US" sz="2400" dirty="0"/>
              <a:t>LDH</a:t>
            </a:r>
            <a:r>
              <a:rPr lang="el-GR" sz="2400" dirty="0"/>
              <a:t> συνοδεύουν πολλές παθολογικές καταστάσεις: </a:t>
            </a:r>
          </a:p>
          <a:p>
            <a:pPr lvl="2">
              <a:buClr>
                <a:srgbClr val="0070C0"/>
              </a:buClr>
              <a:buFont typeface="Wingdings" pitchFamily="2" charset="2"/>
              <a:buChar char="§"/>
            </a:pPr>
            <a:r>
              <a:rPr lang="el-GR" sz="2000" dirty="0"/>
              <a:t>Αιμόλυση</a:t>
            </a:r>
          </a:p>
          <a:p>
            <a:pPr lvl="2">
              <a:buClr>
                <a:srgbClr val="0070C0"/>
              </a:buClr>
              <a:buFont typeface="Wingdings" pitchFamily="2" charset="2"/>
              <a:buChar char="§"/>
            </a:pPr>
            <a:r>
              <a:rPr lang="el-GR" sz="2000" dirty="0"/>
              <a:t>Έμφραγμα μυοκαρδίου</a:t>
            </a:r>
          </a:p>
          <a:p>
            <a:pPr lvl="2">
              <a:buClr>
                <a:srgbClr val="0070C0"/>
              </a:buClr>
              <a:buFont typeface="Wingdings" pitchFamily="2" charset="2"/>
              <a:buChar char="§"/>
            </a:pPr>
            <a:r>
              <a:rPr lang="el-GR" sz="2000" dirty="0"/>
              <a:t>Κακοήθειες</a:t>
            </a:r>
          </a:p>
          <a:p>
            <a:pPr lvl="2">
              <a:buClr>
                <a:srgbClr val="0070C0"/>
              </a:buClr>
              <a:buFont typeface="Wingdings" pitchFamily="2" charset="2"/>
              <a:buChar char="§"/>
            </a:pPr>
            <a:r>
              <a:rPr lang="el-GR" sz="2000" dirty="0"/>
              <a:t>Ηπατικά νοσήματα</a:t>
            </a:r>
          </a:p>
          <a:p>
            <a:pPr lvl="2">
              <a:buClr>
                <a:srgbClr val="0070C0"/>
              </a:buClr>
              <a:buFont typeface="Wingdings" pitchFamily="2" charset="2"/>
              <a:buChar char="§"/>
            </a:pPr>
            <a:r>
              <a:rPr lang="el-GR" sz="2000" dirty="0"/>
              <a:t>Αγγειακό </a:t>
            </a:r>
            <a:r>
              <a:rPr lang="el-GR" sz="2000" dirty="0" err="1"/>
              <a:t>έμφρακτο</a:t>
            </a:r>
            <a:endParaRPr lang="el-GR" sz="2000" dirty="0"/>
          </a:p>
          <a:p>
            <a:pPr lvl="2">
              <a:buClr>
                <a:srgbClr val="0070C0"/>
              </a:buClr>
              <a:buFont typeface="Wingdings" pitchFamily="2" charset="2"/>
              <a:buChar char="§"/>
            </a:pPr>
            <a:r>
              <a:rPr lang="el-GR" sz="2000" dirty="0"/>
              <a:t>Ιστική καταστροφή</a:t>
            </a:r>
          </a:p>
          <a:p>
            <a:pPr lvl="2">
              <a:buFont typeface="Wingdings" pitchFamily="2" charset="2"/>
              <a:buNone/>
            </a:pPr>
            <a:endParaRPr lang="el-GR" sz="1600" dirty="0"/>
          </a:p>
          <a:p>
            <a:pPr lvl="2"/>
            <a:endParaRPr lang="el-GR" sz="1600" dirty="0"/>
          </a:p>
          <a:p>
            <a:pPr lvl="2"/>
            <a:endParaRPr lang="el-GR" sz="1600" dirty="0"/>
          </a:p>
          <a:p>
            <a:pPr lvl="1"/>
            <a:endParaRPr lang="el-GR" sz="1800"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74638"/>
            <a:ext cx="8229600" cy="922114"/>
          </a:xfrm>
        </p:spPr>
        <p:txBody>
          <a:bodyPr>
            <a:normAutofit/>
          </a:bodyPr>
          <a:lstStyle/>
          <a:p>
            <a:r>
              <a:rPr lang="el-GR" sz="3600" dirty="0">
                <a:solidFill>
                  <a:srgbClr val="0070C0"/>
                </a:solidFill>
              </a:rPr>
              <a:t>ΔΙΑΦΟΡΙΚΗ ΔΙΑΓΝΩΣΗ</a:t>
            </a:r>
          </a:p>
        </p:txBody>
      </p:sp>
      <p:sp>
        <p:nvSpPr>
          <p:cNvPr id="33795" name="Rectangle 3"/>
          <p:cNvSpPr>
            <a:spLocks noGrp="1" noChangeArrowheads="1"/>
          </p:cNvSpPr>
          <p:nvPr>
            <p:ph type="body" idx="1"/>
          </p:nvPr>
        </p:nvSpPr>
        <p:spPr>
          <a:xfrm>
            <a:off x="457200" y="1268760"/>
            <a:ext cx="8229600" cy="4857403"/>
          </a:xfrm>
        </p:spPr>
        <p:txBody>
          <a:bodyPr/>
          <a:lstStyle/>
          <a:p>
            <a:pPr>
              <a:buClr>
                <a:srgbClr val="0070C0"/>
              </a:buClr>
              <a:buFont typeface="Wingdings" pitchFamily="2" charset="2"/>
              <a:buChar char="q"/>
            </a:pPr>
            <a:r>
              <a:rPr lang="el-GR" sz="2800" dirty="0" smtClean="0">
                <a:solidFill>
                  <a:srgbClr val="0070C0"/>
                </a:solidFill>
              </a:rPr>
              <a:t>ΤΡΑΝΣΑΜΙΝΑΣΕΣ (</a:t>
            </a:r>
            <a:r>
              <a:rPr lang="en-US" sz="2800" dirty="0" smtClean="0">
                <a:solidFill>
                  <a:srgbClr val="0070C0"/>
                </a:solidFill>
              </a:rPr>
              <a:t>SGOT, SGPT)</a:t>
            </a:r>
            <a:r>
              <a:rPr lang="el-GR" sz="2800" dirty="0" smtClean="0">
                <a:solidFill>
                  <a:srgbClr val="0070C0"/>
                </a:solidFill>
              </a:rPr>
              <a:t>:</a:t>
            </a:r>
          </a:p>
          <a:p>
            <a:pPr lvl="1">
              <a:buClr>
                <a:srgbClr val="0070C0"/>
              </a:buClr>
              <a:buFont typeface="Wingdings" pitchFamily="2" charset="2"/>
              <a:buChar char="q"/>
            </a:pPr>
            <a:r>
              <a:rPr lang="el-GR" sz="2400" dirty="0" smtClean="0"/>
              <a:t>Καταλύουν την μετατροπή των αμινοξέων </a:t>
            </a:r>
            <a:r>
              <a:rPr lang="el-GR" sz="2400" dirty="0" err="1" smtClean="0"/>
              <a:t>αλανίνης</a:t>
            </a:r>
            <a:r>
              <a:rPr lang="el-GR" sz="2400" dirty="0" smtClean="0"/>
              <a:t> και </a:t>
            </a:r>
            <a:r>
              <a:rPr lang="el-GR" sz="2400" dirty="0" err="1" smtClean="0"/>
              <a:t>ασπαρτικού</a:t>
            </a:r>
            <a:r>
              <a:rPr lang="el-GR" sz="2400" dirty="0" smtClean="0"/>
              <a:t> σε α-</a:t>
            </a:r>
            <a:r>
              <a:rPr lang="el-GR" sz="2400" dirty="0" err="1" smtClean="0"/>
              <a:t>κετογλουταρικό </a:t>
            </a:r>
            <a:r>
              <a:rPr lang="el-GR" sz="2400" dirty="0" smtClean="0"/>
              <a:t>παρέχοντας έτσι πηγή αζώτου για τον κύκλο ουρίας</a:t>
            </a:r>
          </a:p>
          <a:p>
            <a:pPr lvl="1">
              <a:buClr>
                <a:srgbClr val="0070C0"/>
              </a:buClr>
              <a:buFont typeface="Wingdings" pitchFamily="2" charset="2"/>
              <a:buChar char="q"/>
            </a:pPr>
            <a:r>
              <a:rPr lang="el-GR" sz="2400" dirty="0" smtClean="0"/>
              <a:t>Ανευρίσκονται </a:t>
            </a:r>
            <a:r>
              <a:rPr lang="el-GR" sz="2400" dirty="0"/>
              <a:t>σε μία πλειάδα ιστών</a:t>
            </a:r>
          </a:p>
          <a:p>
            <a:pPr lvl="1">
              <a:buClr>
                <a:srgbClr val="0070C0"/>
              </a:buClr>
              <a:buFont typeface="Wingdings" pitchFamily="2" charset="2"/>
              <a:buChar char="q"/>
            </a:pPr>
            <a:r>
              <a:rPr lang="el-GR" sz="2400" dirty="0"/>
              <a:t>Δεν αποτελούν ειδικό δείκτη νοσήματος</a:t>
            </a:r>
          </a:p>
          <a:p>
            <a:pPr lvl="1">
              <a:buClr>
                <a:srgbClr val="0070C0"/>
              </a:buClr>
              <a:buFont typeface="Wingdings" pitchFamily="2" charset="2"/>
              <a:buChar char="q"/>
            </a:pPr>
            <a:r>
              <a:rPr lang="el-GR" sz="2400" dirty="0"/>
              <a:t>Πολύ υψηλές συγκεντρώσεις:</a:t>
            </a:r>
          </a:p>
          <a:p>
            <a:pPr lvl="2">
              <a:buClr>
                <a:srgbClr val="0070C0"/>
              </a:buClr>
              <a:buFont typeface="Wingdings" pitchFamily="2" charset="2"/>
              <a:buChar char="§"/>
            </a:pPr>
            <a:r>
              <a:rPr lang="el-GR" sz="2000" dirty="0"/>
              <a:t>Ηπατικά νοσήματα</a:t>
            </a:r>
          </a:p>
          <a:p>
            <a:pPr lvl="2">
              <a:buClr>
                <a:srgbClr val="0070C0"/>
              </a:buClr>
              <a:buFont typeface="Wingdings" pitchFamily="2" charset="2"/>
              <a:buChar char="§"/>
            </a:pPr>
            <a:r>
              <a:rPr lang="el-GR" sz="2000" dirty="0"/>
              <a:t>‘</a:t>
            </a:r>
            <a:r>
              <a:rPr lang="el-GR" sz="2000" dirty="0" err="1"/>
              <a:t>Εμφραγμα</a:t>
            </a:r>
            <a:r>
              <a:rPr lang="el-GR" sz="2000" dirty="0"/>
              <a:t> μυοκαρδίου</a:t>
            </a:r>
          </a:p>
          <a:p>
            <a:pPr lvl="2">
              <a:buClr>
                <a:srgbClr val="0070C0"/>
              </a:buClr>
              <a:buFont typeface="Wingdings" pitchFamily="2" charset="2"/>
              <a:buChar char="§"/>
            </a:pPr>
            <a:r>
              <a:rPr lang="el-GR" sz="2000" dirty="0"/>
              <a:t>Αιμόλυση</a:t>
            </a:r>
          </a:p>
          <a:p>
            <a:pPr lvl="2">
              <a:buClr>
                <a:srgbClr val="0070C0"/>
              </a:buClr>
              <a:buFont typeface="Wingdings" pitchFamily="2" charset="2"/>
              <a:buChar char="§"/>
            </a:pPr>
            <a:r>
              <a:rPr lang="el-GR" sz="2000" dirty="0"/>
              <a:t>Καταστροφή μυϊκού ιστού</a:t>
            </a:r>
          </a:p>
          <a:p>
            <a:pPr lvl="2">
              <a:buFont typeface="Wingdings" pitchFamily="2" charset="2"/>
              <a:buNone/>
            </a:pPr>
            <a:endParaRPr lang="el-GR" sz="1800"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3568" y="2564904"/>
            <a:ext cx="7543800" cy="1431925"/>
          </a:xfrm>
        </p:spPr>
        <p:txBody>
          <a:bodyPr/>
          <a:lstStyle/>
          <a:p>
            <a:pPr algn="ctr"/>
            <a:r>
              <a:rPr lang="el-GR" sz="6600" dirty="0">
                <a:solidFill>
                  <a:srgbClr val="0070C0"/>
                </a:solidFill>
              </a:rPr>
              <a:t>ΠΟΡΕΙΑ</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a:bodyPr>
          <a:lstStyle/>
          <a:p>
            <a:r>
              <a:rPr lang="el-GR" sz="3600" dirty="0">
                <a:solidFill>
                  <a:srgbClr val="0070C0"/>
                </a:solidFill>
              </a:rPr>
              <a:t>ΘΕΡΑΠΕΥΤΙΚΗ ΑΝΤΙΜΕΤΩΠΙΣΗ</a:t>
            </a:r>
          </a:p>
        </p:txBody>
      </p:sp>
      <p:sp>
        <p:nvSpPr>
          <p:cNvPr id="35843" name="Rectangle 3"/>
          <p:cNvSpPr>
            <a:spLocks noGrp="1" noChangeArrowheads="1"/>
          </p:cNvSpPr>
          <p:nvPr>
            <p:ph type="body" idx="1"/>
          </p:nvPr>
        </p:nvSpPr>
        <p:spPr>
          <a:xfrm>
            <a:off x="457200" y="1556792"/>
            <a:ext cx="8229600" cy="4569371"/>
          </a:xfrm>
        </p:spPr>
        <p:txBody>
          <a:bodyPr/>
          <a:lstStyle/>
          <a:p>
            <a:pPr>
              <a:buClr>
                <a:srgbClr val="0070C0"/>
              </a:buClr>
              <a:buFont typeface="Wingdings" pitchFamily="2" charset="2"/>
              <a:buChar char="q"/>
            </a:pPr>
            <a:r>
              <a:rPr lang="el-GR" dirty="0"/>
              <a:t>ΑΜΕΣΑ:</a:t>
            </a:r>
          </a:p>
          <a:p>
            <a:pPr lvl="1">
              <a:buClr>
                <a:srgbClr val="0070C0"/>
              </a:buClr>
              <a:buFont typeface="Wingdings" pitchFamily="2" charset="2"/>
              <a:buChar char="q"/>
            </a:pPr>
            <a:r>
              <a:rPr lang="el-GR" dirty="0"/>
              <a:t>Ενυδάτωση με </a:t>
            </a:r>
            <a:r>
              <a:rPr lang="en-US" dirty="0"/>
              <a:t>NaCl 0.9%</a:t>
            </a:r>
            <a:endParaRPr lang="el-GR" dirty="0"/>
          </a:p>
          <a:p>
            <a:pPr lvl="1">
              <a:buClr>
                <a:srgbClr val="0070C0"/>
              </a:buClr>
              <a:buFont typeface="Wingdings" pitchFamily="2" charset="2"/>
              <a:buChar char="q"/>
            </a:pPr>
            <a:r>
              <a:rPr lang="el-GR" dirty="0"/>
              <a:t>Διόρθωση οξέωσης</a:t>
            </a:r>
            <a:r>
              <a:rPr lang="en-US" dirty="0"/>
              <a:t> – </a:t>
            </a:r>
            <a:r>
              <a:rPr lang="el-GR" dirty="0"/>
              <a:t>υπερκαλιαιμίας:</a:t>
            </a:r>
          </a:p>
          <a:p>
            <a:pPr lvl="2">
              <a:buClr>
                <a:srgbClr val="0070C0"/>
              </a:buClr>
              <a:buFont typeface="Wingdings" pitchFamily="2" charset="2"/>
              <a:buChar char="§"/>
            </a:pPr>
            <a:r>
              <a:rPr lang="el-GR" dirty="0"/>
              <a:t>Διττανθρακικό νάτριο</a:t>
            </a:r>
          </a:p>
          <a:p>
            <a:pPr lvl="2">
              <a:buClr>
                <a:srgbClr val="0070C0"/>
              </a:buClr>
              <a:buFont typeface="Wingdings" pitchFamily="2" charset="2"/>
              <a:buChar char="§"/>
            </a:pPr>
            <a:r>
              <a:rPr lang="el-GR" dirty="0"/>
              <a:t>Γλυκόζη 35% - Ινσουλίνη</a:t>
            </a:r>
          </a:p>
          <a:p>
            <a:pPr lvl="2">
              <a:buClr>
                <a:srgbClr val="0070C0"/>
              </a:buClr>
              <a:buFont typeface="Wingdings" pitchFamily="2" charset="2"/>
              <a:buChar char="§"/>
            </a:pPr>
            <a:r>
              <a:rPr lang="el-GR" dirty="0"/>
              <a:t>Γλυκονικό ασβέστιο</a:t>
            </a:r>
          </a:p>
          <a:p>
            <a:pPr lvl="1">
              <a:buClr>
                <a:srgbClr val="0070C0"/>
              </a:buClr>
              <a:buFont typeface="Wingdings" pitchFamily="2" charset="2"/>
              <a:buChar char="q"/>
            </a:pPr>
            <a:r>
              <a:rPr lang="el-GR" dirty="0"/>
              <a:t>Αιμοδυναμική σταθεροποίηση</a:t>
            </a:r>
            <a:endParaRPr lang="en-US" dirty="0"/>
          </a:p>
          <a:p>
            <a:pPr lvl="2">
              <a:buClr>
                <a:srgbClr val="0070C0"/>
              </a:buClr>
              <a:buFont typeface="Wingdings" pitchFamily="2" charset="2"/>
              <a:buChar char="q"/>
            </a:pPr>
            <a:endParaRPr lang="en-US" dirty="0"/>
          </a:p>
          <a:p>
            <a:pPr lvl="1">
              <a:buClr>
                <a:srgbClr val="0070C0"/>
              </a:buClr>
              <a:buFont typeface="Wingdings" pitchFamily="2" charset="2"/>
              <a:buChar char="q"/>
            </a:pPr>
            <a:endParaRPr lang="el-GR"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r>
              <a:rPr lang="el-GR" sz="3600" dirty="0" smtClean="0">
                <a:solidFill>
                  <a:srgbClr val="0070C0"/>
                </a:solidFill>
              </a:rPr>
              <a:t>ΘΕΡΑΠΕΥΤΙΚΗ ΑΝΤΙΜΕΤΩΠΙΣΗ</a:t>
            </a:r>
            <a:endParaRPr lang="el-GR" sz="3600" dirty="0">
              <a:solidFill>
                <a:srgbClr val="FFFF00"/>
              </a:solidFill>
            </a:endParaRPr>
          </a:p>
        </p:txBody>
      </p:sp>
      <p:sp>
        <p:nvSpPr>
          <p:cNvPr id="36867" name="Rectangle 3"/>
          <p:cNvSpPr>
            <a:spLocks noGrp="1" noChangeArrowheads="1"/>
          </p:cNvSpPr>
          <p:nvPr>
            <p:ph type="body" idx="1"/>
          </p:nvPr>
        </p:nvSpPr>
        <p:spPr>
          <a:xfrm>
            <a:off x="457200" y="1556792"/>
            <a:ext cx="8229600" cy="4569371"/>
          </a:xfrm>
        </p:spPr>
        <p:txBody>
          <a:bodyPr/>
          <a:lstStyle/>
          <a:p>
            <a:pPr>
              <a:buClr>
                <a:srgbClr val="0070C0"/>
              </a:buClr>
              <a:buFont typeface="Wingdings" pitchFamily="2" charset="2"/>
              <a:buChar char="q"/>
            </a:pPr>
            <a:r>
              <a:rPr lang="el-GR" dirty="0"/>
              <a:t>Διατήρηση επαρκούς διούρησης </a:t>
            </a:r>
          </a:p>
          <a:p>
            <a:pPr lvl="1">
              <a:buClr>
                <a:srgbClr val="0070C0"/>
              </a:buClr>
              <a:buFont typeface="Wingdings" pitchFamily="2" charset="2"/>
              <a:buChar char="q"/>
            </a:pPr>
            <a:r>
              <a:rPr lang="el-GR" dirty="0"/>
              <a:t>Υποβοήθηση διούρησης:</a:t>
            </a:r>
          </a:p>
          <a:p>
            <a:pPr lvl="2">
              <a:buClr>
                <a:srgbClr val="0070C0"/>
              </a:buClr>
              <a:buFont typeface="Wingdings" pitchFamily="2" charset="2"/>
              <a:buChar char="§"/>
            </a:pPr>
            <a:r>
              <a:rPr lang="el-GR" dirty="0" err="1"/>
              <a:t>Ντοπαμίνη</a:t>
            </a:r>
            <a:r>
              <a:rPr lang="el-GR" dirty="0"/>
              <a:t> σε διουρητική δόση</a:t>
            </a:r>
          </a:p>
          <a:p>
            <a:pPr lvl="2">
              <a:buClr>
                <a:srgbClr val="0070C0"/>
              </a:buClr>
              <a:buFont typeface="Wingdings" pitchFamily="2" charset="2"/>
              <a:buChar char="§"/>
            </a:pPr>
            <a:r>
              <a:rPr lang="el-GR" dirty="0" err="1"/>
              <a:t>Φουροσεμίδη</a:t>
            </a:r>
            <a:endParaRPr lang="el-GR" dirty="0"/>
          </a:p>
          <a:p>
            <a:pPr>
              <a:buClr>
                <a:srgbClr val="0070C0"/>
              </a:buClr>
              <a:buFont typeface="Wingdings" pitchFamily="2" charset="2"/>
              <a:buChar char="q"/>
            </a:pPr>
            <a:r>
              <a:rPr lang="el-GR" dirty="0"/>
              <a:t>Διόρθωση ηλεκτρολυτικών διαταραχών</a:t>
            </a:r>
          </a:p>
          <a:p>
            <a:pPr lvl="1">
              <a:buClr>
                <a:srgbClr val="0070C0"/>
              </a:buClr>
              <a:buFont typeface="Wingdings" pitchFamily="2" charset="2"/>
              <a:buChar char="q"/>
            </a:pPr>
            <a:r>
              <a:rPr lang="el-GR" dirty="0"/>
              <a:t>Υπερκαλιαιμία</a:t>
            </a:r>
          </a:p>
          <a:p>
            <a:pPr lvl="1">
              <a:buClr>
                <a:srgbClr val="0070C0"/>
              </a:buClr>
              <a:buFont typeface="Wingdings" pitchFamily="2" charset="2"/>
              <a:buChar char="q"/>
            </a:pPr>
            <a:r>
              <a:rPr lang="el-GR" dirty="0"/>
              <a:t>Υπασβεστιαιμία</a:t>
            </a:r>
          </a:p>
          <a:p>
            <a:endParaRPr lang="el-GR"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normAutofit/>
          </a:bodyPr>
          <a:lstStyle/>
          <a:p>
            <a:pPr algn="ctr"/>
            <a:r>
              <a:rPr lang="el-GR" sz="2800" dirty="0">
                <a:solidFill>
                  <a:srgbClr val="0070C0"/>
                </a:solidFill>
              </a:rPr>
              <a:t>ΠΟΡΕΙΑ ΝΕΦΡΙΚΗΣ ΛΕΙΤΟΥΡΓΙΑΣ – ΔΙΟΥΡΗΣΗΣ – </a:t>
            </a:r>
            <a:r>
              <a:rPr lang="en-US" sz="2800" dirty="0" smtClean="0">
                <a:solidFill>
                  <a:srgbClr val="0070C0"/>
                </a:solidFill>
              </a:rPr>
              <a:t>CPK</a:t>
            </a:r>
            <a:endParaRPr lang="el-GR" sz="2800" dirty="0">
              <a:solidFill>
                <a:srgbClr val="0070C0"/>
              </a:solidFill>
            </a:endParaRPr>
          </a:p>
        </p:txBody>
      </p:sp>
      <p:graphicFrame>
        <p:nvGraphicFramePr>
          <p:cNvPr id="37891" name="Object 3"/>
          <p:cNvGraphicFramePr>
            <a:graphicFrameLocks noChangeAspect="1"/>
          </p:cNvGraphicFramePr>
          <p:nvPr>
            <p:ph idx="1"/>
          </p:nvPr>
        </p:nvGraphicFramePr>
        <p:xfrm>
          <a:off x="611560" y="1340768"/>
          <a:ext cx="7903100" cy="5337845"/>
        </p:xfrm>
        <a:graphic>
          <a:graphicData uri="http://schemas.openxmlformats.org/presentationml/2006/ole">
            <p:oleObj spid="_x0000_s391170" name="Chart" r:id="rId4" imgW="4667402" imgH="3581400" progId="Excel.Sheet.8">
              <p:embed/>
            </p:oleObj>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615</TotalTime>
  <Words>3308</Words>
  <Application>Microsoft Office PowerPoint</Application>
  <PresentationFormat>Προβολή στην οθόνη (4:3)</PresentationFormat>
  <Paragraphs>862</Paragraphs>
  <Slides>110</Slides>
  <Notes>110</Notes>
  <HiddenSlides>0</HiddenSlides>
  <MMClips>0</MMClips>
  <ScaleCrop>false</ScaleCrop>
  <HeadingPairs>
    <vt:vector size="6" baseType="variant">
      <vt:variant>
        <vt:lpstr>Θέμα</vt:lpstr>
      </vt:variant>
      <vt:variant>
        <vt:i4>1</vt:i4>
      </vt:variant>
      <vt:variant>
        <vt:lpstr>Ενσωματωμένοι διακομιστές OLE</vt:lpstr>
      </vt:variant>
      <vt:variant>
        <vt:i4>4</vt:i4>
      </vt:variant>
      <vt:variant>
        <vt:lpstr>Τίτλοι διαφανειών</vt:lpstr>
      </vt:variant>
      <vt:variant>
        <vt:i4>110</vt:i4>
      </vt:variant>
    </vt:vector>
  </HeadingPairs>
  <TitlesOfParts>
    <vt:vector size="115" baseType="lpstr">
      <vt:lpstr>Θέμα του Office</vt:lpstr>
      <vt:lpstr>Document</vt:lpstr>
      <vt:lpstr>Γράφημα</vt:lpstr>
      <vt:lpstr>Photo Editor Photo</vt:lpstr>
      <vt:lpstr>Chart</vt:lpstr>
      <vt:lpstr>ΟΞΕΙΑ ΝΕΦΡΙΚΗ ΑΝΕΠΑΡΚΕΙΑ</vt:lpstr>
      <vt:lpstr>Διαφάνεια 2</vt:lpstr>
      <vt:lpstr>Διαφάνεια 3</vt:lpstr>
      <vt:lpstr>Διαφάνεια 4</vt:lpstr>
      <vt:lpstr>ΟΡΙΣΜΟΣ</vt:lpstr>
      <vt:lpstr>ΣΧΕΣΗ ΜΕΤΑΞΥ GFR ΚΑΙ ΚΡΕΑΤΙΝΙΝΗΣ ΟΡΟΥ ΣΤΗΝ ΟΝΑ</vt:lpstr>
      <vt:lpstr>Διαφάνεια 7</vt:lpstr>
      <vt:lpstr>Διαφάνεια 8</vt:lpstr>
      <vt:lpstr>ΠΡΟΝΕΦΡΙΚΗ ΑΖΩΘΑΙΜΙΑ</vt:lpstr>
      <vt:lpstr>ΠΡΟΝΕΦΡΙΚΗ ΑΖΩΘΑΙΜΙΑ</vt:lpstr>
      <vt:lpstr>ΠΡΟΝΕΦΡΙΚΗ ΑΖΩΘΑΙΜΙΑ</vt:lpstr>
      <vt:lpstr>ΠΡΟΝΕΦΡΙΚΗ ΑΖΩΘΑΙΜΙΑ</vt:lpstr>
      <vt:lpstr>Φυσιολογική πίεση διήθησης</vt:lpstr>
      <vt:lpstr>Ελαττωμένη πίεση διήθησης</vt:lpstr>
      <vt:lpstr>Ελαττωμένη πίεση διήθησης (χορήγηση ΜΣΑΦ)</vt:lpstr>
      <vt:lpstr>Ελαττωμένη πίεση διήθησης (χορήγηση αΜΕΑ, ARB)</vt:lpstr>
      <vt:lpstr>ONA - ΝΕΦΡΙΚΑ ΑΙΤΙΑ</vt:lpstr>
      <vt:lpstr>ONA - ΝΕΦΡΙΚΑ ΑΙΤΙΑ</vt:lpstr>
      <vt:lpstr>ONA - ΝΕΦΡΙΚΑ ΑΙΤΙΑ</vt:lpstr>
      <vt:lpstr>Οξεία Διάμεση Νεφρίτιδα</vt:lpstr>
      <vt:lpstr>ONA - ΝΕΦΡΙΚΑ ΑΙΤΙΑ</vt:lpstr>
      <vt:lpstr>Οξεία Σωληναριακή Νέκρωση</vt:lpstr>
      <vt:lpstr>Οξεία Σωληναριακή Νέκρωση</vt:lpstr>
      <vt:lpstr>Διαφάνεια 24</vt:lpstr>
      <vt:lpstr>Διαφάνεια 25</vt:lpstr>
      <vt:lpstr>Παθοφυσιολογία ΟΣΝ</vt:lpstr>
      <vt:lpstr>Αυξητικοί παράγοντες που συμμετέχουν στην αναγέννηση του σωληναριακού επιθηλίου</vt:lpstr>
      <vt:lpstr>ΟΝΑ- ΜΕΤΑΝΕΦΡΙΚΑ ΑΙΤΙΑ </vt:lpstr>
      <vt:lpstr>ΚΛΙΝΙΚΗ ΕΙΚΟΝΑ</vt:lpstr>
      <vt:lpstr>Διάμεσο Οίδημα</vt:lpstr>
      <vt:lpstr>Διαφάνεια 31</vt:lpstr>
      <vt:lpstr>Υπερκαλιαιμία</vt:lpstr>
      <vt:lpstr>ΔΙΑΓΝΩΣΤΙΚΗ</vt:lpstr>
      <vt:lpstr>ΟΞΕΙΑ ΝΕΦΡΙΚΗ ΑΝΕΠΑΡΚΕΙΑ:  ΔΙΑΓΝΩΣΤΙΚΗ</vt:lpstr>
      <vt:lpstr>Ερυθροκυτταρικοί Κύλινδροι</vt:lpstr>
      <vt:lpstr>Ερυθρά αιμοσφαίρια</vt:lpstr>
      <vt:lpstr>Διαφάνεια 37</vt:lpstr>
      <vt:lpstr>ΟΞΕΙΑ ΝΕΦΡΙΚΗ ΑΝΕΠΑΡΚΕΙΑ:  ΔΙΑΓΝΩΣΤΙΚΗ</vt:lpstr>
      <vt:lpstr>ΟΞΕΙΑ ΝΕΦΡΙΚΗ ΑΝΕΠΑΡΚΕΙΑ:  ΔΙΑΓΝΩΣΤΙΚΗ</vt:lpstr>
      <vt:lpstr>ΟΞΕΙΑ ΝΕΦΡΙΚΗ ΑΝΕΠΑΡΚΕΙΑ:  ΔΙΑΓΝΩΣΤΙΚΗ</vt:lpstr>
      <vt:lpstr>Φυσιολογικό U/S Νεφρού</vt:lpstr>
      <vt:lpstr>Υδρονέφρωση</vt:lpstr>
      <vt:lpstr>Υδρονέφρωση</vt:lpstr>
      <vt:lpstr>Υδρονέφρωση</vt:lpstr>
      <vt:lpstr>ΒΙΟΨΙΑ ΝΕΦΡΟΥ</vt:lpstr>
      <vt:lpstr>ΘΕΡΑΠΕΙΑ</vt:lpstr>
      <vt:lpstr>ΠΡΟΛΗΨΗ</vt:lpstr>
      <vt:lpstr>ΑΜΕΣΕΣ ΕΝΕΡΓΕΙΕΣ</vt:lpstr>
      <vt:lpstr>ΘΕΡΑΠΕΙΑ</vt:lpstr>
      <vt:lpstr>ΘΕΡΑΠΕΙΑ</vt:lpstr>
      <vt:lpstr>ΘΕΡΑΠΕΙΑ</vt:lpstr>
      <vt:lpstr>Ενδείξεις εφαρμογής εξωνεφρικής κάθαρσης</vt:lpstr>
      <vt:lpstr>ΚΛΙΝΙΚΕΣ ΠΕΡΙΠΤΩΣΕΙΣ ΟΞΕΙΑΣ ΝΕΦΡΙΚΗΣ ΑΝΕΠΑΡΚΕΙΑΣ</vt:lpstr>
      <vt:lpstr>ΠΕΡΙΣΤΑΤΙΚΟ 1</vt:lpstr>
      <vt:lpstr>ΑΤΟΜΙΚΟ ΑΝΑΜΝΗΣΤΙΚΟ</vt:lpstr>
      <vt:lpstr>ΚΛΙΝΙΚΗ ΕΞΕΤΑΣΗ</vt:lpstr>
      <vt:lpstr>ΕΡΓΑΣΤΗΡΙΑΚΟΣ ΕΛΕΓΧΟΣ ΕΙΣΑΓΩΓΗΣ</vt:lpstr>
      <vt:lpstr>ΓΕΝΙΚΗ ΕΞΕΤΑΣΗ ΚΑΙ ΙΖΗΜΑ ΟΥΡΩΝ</vt:lpstr>
      <vt:lpstr>ΗΚΓ ΕΙΣΑΓΩΓΗΣ</vt:lpstr>
      <vt:lpstr>Ro ΘΩΡΑΚΟΣ ΕΙΣΑΓΩΓΗΣ</vt:lpstr>
      <vt:lpstr>Διαφάνεια 61</vt:lpstr>
      <vt:lpstr>ΑΠΕΙΚΟΝΙΣΤΙΚΟΣ ΕΛΕΓΧΟΣ</vt:lpstr>
      <vt:lpstr>ΣΥΝΟΨΗ ΠΕΡΙΣΤΑΤΙΚΟΥ</vt:lpstr>
      <vt:lpstr>ΔΙΑΦΟΡΙΚΗ ΔΙΑΓΝΩΣΤΙΚΗ</vt:lpstr>
      <vt:lpstr>ΑΠΟΚΛΕΙΣΜΟΣ ΜΕΤΑΝΕΦΡΙΚΩΝ ΑΙΤΙΩΝ</vt:lpstr>
      <vt:lpstr>Διαφάνεια 66</vt:lpstr>
      <vt:lpstr>ΑΠΟΚΛΕΙΣΜΟΣ ΠΡΟΝΕΦΡΙΚΩΝ ΑΙΤΙΩΝ</vt:lpstr>
      <vt:lpstr>ΕΛΑΤΤΩΜΕΝΟΣ ΕΝΔΑΓΓΕΙΑΚΟΣ ΟΓΚΟΣ ?</vt:lpstr>
      <vt:lpstr>ΕΛΑΤΤΩΜΕΝΗ ΚΑΡΔΙΑΚΗ ΠΑΡΟΧΗ?</vt:lpstr>
      <vt:lpstr>ΜΑΖΙΚΗ ΠΝΕΥΜΟΝΙΚΗ ΕΜΒΟΛΗ?</vt:lpstr>
      <vt:lpstr>ΑΠΟΚΛΕΙΣΜΟΣ ΝΕΦΡΙΚΩΝ ΑΙΤΙΩΝ</vt:lpstr>
      <vt:lpstr>ΑΓΓΕΙΑΚΑ ΑΙΤΙΑ: ΑΘΗΡΕΜΒΟΛΙΚΗ ΝΟΣΟΣ ΝΕΦΡΩΝ?</vt:lpstr>
      <vt:lpstr>ΣΠΕΙΡΑΜΑΤΙΚΑ ΝΟΣΗΜΑΤΑ</vt:lpstr>
      <vt:lpstr>ΠΟΡΕΙΑ</vt:lpstr>
      <vt:lpstr>ΝΕΦΡΙΚΗ ΛΕΙΤΟΥΡΓΙΑ  (ΔΙΟΥΡΗΣΗ / ΚΡΕΑΤΙΝΙΝΗ ΟΡΟΥ)</vt:lpstr>
      <vt:lpstr>ΣΤΟΙΧΕΙΑ ΕΞΟΔΟΥ</vt:lpstr>
      <vt:lpstr>ΠΕΡΙΣΤΑΤΙΚΟ 2</vt:lpstr>
      <vt:lpstr>ΑΤΟΜΙΚΟ ΑΝΑΜΝΗΣΤΙΚΟ</vt:lpstr>
      <vt:lpstr>ΚΛΙΝΙΚΗ ΕΞΕΤΑΣΗ</vt:lpstr>
      <vt:lpstr>ΕΡΓΑΣΤΗΡΙΑΚΟΣ ΕΛΕΓΧΟΣ</vt:lpstr>
      <vt:lpstr>ΑΚΤΙΝΟΓΡΑΦΙΑ ΘΩΡΑΚΟΣ</vt:lpstr>
      <vt:lpstr>ΦΥΣΙΟΛΟΓΙΚΟ ΗΚΓ</vt:lpstr>
      <vt:lpstr>ΗΚΓ ΑΣΘΕΝΟΥΣ</vt:lpstr>
      <vt:lpstr>U/S ΝΕΦΡΩΝ</vt:lpstr>
      <vt:lpstr>ΣΥΝΟΨΗ ΠΕΡΙΣΤΑΤΙΚΟΥ:</vt:lpstr>
      <vt:lpstr>ΑΠΟΚΛΕΙΣΜΟΣ ΜΕΤΑΝΕΦΡΙΚΩΝ ΑΙΤΙΩΝ</vt:lpstr>
      <vt:lpstr>ΑΠΟΚΛΕΙΣΜΟΣ ΠΡΟΝΕΦΡΙΚΩΝ ΑΙΤΙΩΝ </vt:lpstr>
      <vt:lpstr>Διαφάνεια 88</vt:lpstr>
      <vt:lpstr>Διαφάνεια 89</vt:lpstr>
      <vt:lpstr>ΔΙΑΓΝΩΣΗ </vt:lpstr>
      <vt:lpstr>ΡΑΒΔΟΜΥΟΛΥΣΗ</vt:lpstr>
      <vt:lpstr>ΡΑΒΔΟΜΥΟΛΥΣΗ</vt:lpstr>
      <vt:lpstr>ΔΙΑΦΟΡΙΚΗ ΔΙΑΓΝΩΣΗ</vt:lpstr>
      <vt:lpstr>ΔΙΑΦΟΡΙΚΗ ΔΙΑΓΝΩΣΗ</vt:lpstr>
      <vt:lpstr>ΔΙΑΦΟΡΙΚΗ ΔΙΑΓΝΩΣΗ</vt:lpstr>
      <vt:lpstr>ΠΟΡΕΙΑ</vt:lpstr>
      <vt:lpstr>ΘΕΡΑΠΕΥΤΙΚΗ ΑΝΤΙΜΕΤΩΠΙΣΗ</vt:lpstr>
      <vt:lpstr>ΘΕΡΑΠΕΥΤΙΚΗ ΑΝΤΙΜΕΤΩΠΙΣΗ</vt:lpstr>
      <vt:lpstr>ΠΟΡΕΙΑ ΝΕΦΡΙΚΗΣ ΛΕΙΤΟΥΡΓΙΑΣ – ΔΙΟΥΡΗΣΗΣ – CPK</vt:lpstr>
      <vt:lpstr>ΠΕΡΙΣΤΑΤΙΚΟ 3</vt:lpstr>
      <vt:lpstr>ΑΤΟΜΙΚΟ ΑΝΑΜΝΗΣΤΙΚΟ</vt:lpstr>
      <vt:lpstr>ΚΛΙΝΙΚΗ ΕΞΕΤΑΣΗ</vt:lpstr>
      <vt:lpstr>ΕΡΓΑΣΤΗΡΙΑΚΟΣ ΕΛΕΓΧΟΣ ΕΙΣΑΓΩΓΗΣ</vt:lpstr>
      <vt:lpstr>ΑΚΤΙΝΟΓΡΑΦΙΑ ΘΩΡΑΚΟΣ ΕΙΣΑΓΩΓΗΣ</vt:lpstr>
      <vt:lpstr>ΥΠΕΡΗΧΟΓΡΑΦΗΜΑ ΝΕΦΡΩΝ</vt:lpstr>
      <vt:lpstr>ΣΥΝΟΨΗ ΠΕΡΙΣΤΑΤΙΚΟΥ</vt:lpstr>
      <vt:lpstr>Διαφάνεια 107</vt:lpstr>
      <vt:lpstr>ΠΟΡΕΙΑ - ΑΝΤΙΜΕΤΩΠΙΣΗ</vt:lpstr>
      <vt:lpstr>Διαφάνεια 109</vt:lpstr>
      <vt:lpstr>ΠΟΡΕΙΑ ΔΙΟΥΡΗΣΗΣ-ΝΕΦΡΙΚΗΣ ΛΕΙΤΟΥΡΓΙΑΣ</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Windows User</dc:creator>
  <cp:lastModifiedBy>Marios Papasotiriou</cp:lastModifiedBy>
  <cp:revision>76</cp:revision>
  <dcterms:created xsi:type="dcterms:W3CDTF">2010-12-11T09:37:40Z</dcterms:created>
  <dcterms:modified xsi:type="dcterms:W3CDTF">2020-06-03T19:13:16Z</dcterms:modified>
</cp:coreProperties>
</file>