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8" r:id="rId2"/>
    <p:sldId id="257" r:id="rId3"/>
    <p:sldId id="260" r:id="rId4"/>
    <p:sldId id="261" r:id="rId5"/>
    <p:sldId id="259" r:id="rId6"/>
    <p:sldId id="262" r:id="rId7"/>
    <p:sldId id="264" r:id="rId8"/>
    <p:sldId id="265" r:id="rId9"/>
    <p:sldId id="263" r:id="rId10"/>
    <p:sldId id="266" r:id="rId11"/>
    <p:sldId id="267" r:id="rId12"/>
    <p:sldId id="268" r:id="rId13"/>
    <p:sldId id="269" r:id="rId14"/>
    <p:sldId id="270" r:id="rId15"/>
    <p:sldId id="271" r:id="rId16"/>
    <p:sldId id="273" r:id="rId17"/>
    <p:sldId id="274" r:id="rId18"/>
    <p:sldId id="272" r:id="rId19"/>
    <p:sldId id="275" r:id="rId20"/>
    <p:sldId id="276" r:id="rId21"/>
    <p:sldId id="277" r:id="rId22"/>
    <p:sldId id="278" r:id="rId23"/>
    <p:sldId id="281" r:id="rId24"/>
    <p:sldId id="279" r:id="rId25"/>
    <p:sldId id="282" r:id="rId26"/>
    <p:sldId id="280" r:id="rId27"/>
    <p:sldId id="283" r:id="rId28"/>
    <p:sldId id="284" r:id="rId29"/>
    <p:sldId id="285" r:id="rId30"/>
    <p:sldId id="286" r:id="rId31"/>
    <p:sldId id="287" r:id="rId32"/>
    <p:sldId id="288" r:id="rId33"/>
    <p:sldId id="290" r:id="rId34"/>
    <p:sldId id="289"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55455" autoAdjust="0"/>
  </p:normalViewPr>
  <p:slideViewPr>
    <p:cSldViewPr snapToGrid="0">
      <p:cViewPr varScale="1">
        <p:scale>
          <a:sx n="47" d="100"/>
          <a:sy n="47" d="100"/>
        </p:scale>
        <p:origin x="160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39687-B828-4247-8AA9-4D71607BF416}" type="datetimeFigureOut">
              <a:rPr lang="el-GR" smtClean="0"/>
              <a:t>24/10/2022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38E26-BC16-4489-9FA9-82AE99353ED8}" type="slidenum">
              <a:rPr lang="el-GR" smtClean="0"/>
              <a:t>‹#›</a:t>
            </a:fld>
            <a:endParaRPr lang="el-GR"/>
          </a:p>
        </p:txBody>
      </p:sp>
    </p:spTree>
    <p:extLst>
      <p:ext uri="{BB962C8B-B14F-4D97-AF65-F5344CB8AC3E}">
        <p14:creationId xmlns:p14="http://schemas.microsoft.com/office/powerpoint/2010/main" val="35996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a:t>
            </a:fld>
            <a:endParaRPr lang="el-GR"/>
          </a:p>
        </p:txBody>
      </p:sp>
    </p:spTree>
    <p:extLst>
      <p:ext uri="{BB962C8B-B14F-4D97-AF65-F5344CB8AC3E}">
        <p14:creationId xmlns:p14="http://schemas.microsoft.com/office/powerpoint/2010/main" val="162354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10</a:t>
            </a:fld>
            <a:endParaRPr lang="el-GR"/>
          </a:p>
        </p:txBody>
      </p:sp>
    </p:spTree>
    <p:extLst>
      <p:ext uri="{BB962C8B-B14F-4D97-AF65-F5344CB8AC3E}">
        <p14:creationId xmlns:p14="http://schemas.microsoft.com/office/powerpoint/2010/main" val="103103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11</a:t>
            </a:fld>
            <a:endParaRPr lang="el-GR"/>
          </a:p>
        </p:txBody>
      </p:sp>
    </p:spTree>
    <p:extLst>
      <p:ext uri="{BB962C8B-B14F-4D97-AF65-F5344CB8AC3E}">
        <p14:creationId xmlns:p14="http://schemas.microsoft.com/office/powerpoint/2010/main" val="303753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12</a:t>
            </a:fld>
            <a:endParaRPr lang="el-GR"/>
          </a:p>
        </p:txBody>
      </p:sp>
    </p:spTree>
    <p:extLst>
      <p:ext uri="{BB962C8B-B14F-4D97-AF65-F5344CB8AC3E}">
        <p14:creationId xmlns:p14="http://schemas.microsoft.com/office/powerpoint/2010/main" val="266704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13</a:t>
            </a:fld>
            <a:endParaRPr lang="el-GR"/>
          </a:p>
        </p:txBody>
      </p:sp>
    </p:spTree>
    <p:extLst>
      <p:ext uri="{BB962C8B-B14F-4D97-AF65-F5344CB8AC3E}">
        <p14:creationId xmlns:p14="http://schemas.microsoft.com/office/powerpoint/2010/main" val="76952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14</a:t>
            </a:fld>
            <a:endParaRPr lang="el-GR"/>
          </a:p>
        </p:txBody>
      </p:sp>
    </p:spTree>
    <p:extLst>
      <p:ext uri="{BB962C8B-B14F-4D97-AF65-F5344CB8AC3E}">
        <p14:creationId xmlns:p14="http://schemas.microsoft.com/office/powerpoint/2010/main" val="61526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15</a:t>
            </a:fld>
            <a:endParaRPr lang="el-GR"/>
          </a:p>
        </p:txBody>
      </p:sp>
    </p:spTree>
    <p:extLst>
      <p:ext uri="{BB962C8B-B14F-4D97-AF65-F5344CB8AC3E}">
        <p14:creationId xmlns:p14="http://schemas.microsoft.com/office/powerpoint/2010/main" val="23340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16</a:t>
            </a:fld>
            <a:endParaRPr lang="el-GR"/>
          </a:p>
        </p:txBody>
      </p:sp>
    </p:spTree>
    <p:extLst>
      <p:ext uri="{BB962C8B-B14F-4D97-AF65-F5344CB8AC3E}">
        <p14:creationId xmlns:p14="http://schemas.microsoft.com/office/powerpoint/2010/main" val="124019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b="0" i="0" u="none"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17</a:t>
            </a:fld>
            <a:endParaRPr lang="el-GR"/>
          </a:p>
        </p:txBody>
      </p:sp>
    </p:spTree>
    <p:extLst>
      <p:ext uri="{BB962C8B-B14F-4D97-AF65-F5344CB8AC3E}">
        <p14:creationId xmlns:p14="http://schemas.microsoft.com/office/powerpoint/2010/main" val="225678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18</a:t>
            </a:fld>
            <a:endParaRPr lang="el-GR"/>
          </a:p>
        </p:txBody>
      </p:sp>
    </p:spTree>
    <p:extLst>
      <p:ext uri="{BB962C8B-B14F-4D97-AF65-F5344CB8AC3E}">
        <p14:creationId xmlns:p14="http://schemas.microsoft.com/office/powerpoint/2010/main" val="307764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19</a:t>
            </a:fld>
            <a:endParaRPr lang="el-GR"/>
          </a:p>
        </p:txBody>
      </p:sp>
    </p:spTree>
    <p:extLst>
      <p:ext uri="{BB962C8B-B14F-4D97-AF65-F5344CB8AC3E}">
        <p14:creationId xmlns:p14="http://schemas.microsoft.com/office/powerpoint/2010/main" val="380329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a:t>
            </a:fld>
            <a:endParaRPr lang="el-GR"/>
          </a:p>
        </p:txBody>
      </p:sp>
    </p:spTree>
    <p:extLst>
      <p:ext uri="{BB962C8B-B14F-4D97-AF65-F5344CB8AC3E}">
        <p14:creationId xmlns:p14="http://schemas.microsoft.com/office/powerpoint/2010/main" val="57275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20</a:t>
            </a:fld>
            <a:endParaRPr lang="el-GR"/>
          </a:p>
        </p:txBody>
      </p:sp>
    </p:spTree>
    <p:extLst>
      <p:ext uri="{BB962C8B-B14F-4D97-AF65-F5344CB8AC3E}">
        <p14:creationId xmlns:p14="http://schemas.microsoft.com/office/powerpoint/2010/main" val="229566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21</a:t>
            </a:fld>
            <a:endParaRPr lang="el-GR"/>
          </a:p>
        </p:txBody>
      </p:sp>
    </p:spTree>
    <p:extLst>
      <p:ext uri="{BB962C8B-B14F-4D97-AF65-F5344CB8AC3E}">
        <p14:creationId xmlns:p14="http://schemas.microsoft.com/office/powerpoint/2010/main" val="112215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914400">
              <a:spcBef>
                <a:spcPts val="0"/>
              </a:spcBef>
              <a:buClrTx/>
              <a:buSzTx/>
              <a:defRPr/>
            </a:pPr>
            <a:r>
              <a:rPr lang="el-GR" sz="1200" b="0" i="0" kern="1200" dirty="0" smtClean="0">
                <a:solidFill>
                  <a:schemeClr val="tx1"/>
                </a:solidFill>
                <a:effectLst/>
                <a:latin typeface="+mn-lt"/>
                <a:ea typeface="+mn-ea"/>
                <a:cs typeface="+mn-cs"/>
              </a:rPr>
              <a:t>. </a:t>
            </a: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22</a:t>
            </a:fld>
            <a:endParaRPr lang="el-GR"/>
          </a:p>
        </p:txBody>
      </p:sp>
    </p:spTree>
    <p:extLst>
      <p:ext uri="{BB962C8B-B14F-4D97-AF65-F5344CB8AC3E}">
        <p14:creationId xmlns:p14="http://schemas.microsoft.com/office/powerpoint/2010/main" val="61756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23</a:t>
            </a:fld>
            <a:endParaRPr lang="el-GR"/>
          </a:p>
        </p:txBody>
      </p:sp>
    </p:spTree>
    <p:extLst>
      <p:ext uri="{BB962C8B-B14F-4D97-AF65-F5344CB8AC3E}">
        <p14:creationId xmlns:p14="http://schemas.microsoft.com/office/powerpoint/2010/main" val="1550129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24</a:t>
            </a:fld>
            <a:endParaRPr lang="el-GR"/>
          </a:p>
        </p:txBody>
      </p:sp>
    </p:spTree>
    <p:extLst>
      <p:ext uri="{BB962C8B-B14F-4D97-AF65-F5344CB8AC3E}">
        <p14:creationId xmlns:p14="http://schemas.microsoft.com/office/powerpoint/2010/main" val="3309626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lgn="just">
              <a:buNone/>
            </a:pPr>
            <a:endParaRPr lang="el-GR" dirty="0" smtClean="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25</a:t>
            </a:fld>
            <a:endParaRPr lang="el-GR"/>
          </a:p>
        </p:txBody>
      </p:sp>
    </p:spTree>
    <p:extLst>
      <p:ext uri="{BB962C8B-B14F-4D97-AF65-F5344CB8AC3E}">
        <p14:creationId xmlns:p14="http://schemas.microsoft.com/office/powerpoint/2010/main" val="560565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26</a:t>
            </a:fld>
            <a:endParaRPr lang="el-GR"/>
          </a:p>
        </p:txBody>
      </p:sp>
    </p:spTree>
    <p:extLst>
      <p:ext uri="{BB962C8B-B14F-4D97-AF65-F5344CB8AC3E}">
        <p14:creationId xmlns:p14="http://schemas.microsoft.com/office/powerpoint/2010/main" val="379693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b="1"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27</a:t>
            </a:fld>
            <a:endParaRPr lang="el-GR"/>
          </a:p>
        </p:txBody>
      </p:sp>
    </p:spTree>
    <p:extLst>
      <p:ext uri="{BB962C8B-B14F-4D97-AF65-F5344CB8AC3E}">
        <p14:creationId xmlns:p14="http://schemas.microsoft.com/office/powerpoint/2010/main" val="34902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sz="1200" b="1"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28</a:t>
            </a:fld>
            <a:endParaRPr lang="el-GR"/>
          </a:p>
        </p:txBody>
      </p:sp>
    </p:spTree>
    <p:extLst>
      <p:ext uri="{BB962C8B-B14F-4D97-AF65-F5344CB8AC3E}">
        <p14:creationId xmlns:p14="http://schemas.microsoft.com/office/powerpoint/2010/main" val="197478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29</a:t>
            </a:fld>
            <a:endParaRPr lang="el-GR"/>
          </a:p>
        </p:txBody>
      </p:sp>
    </p:spTree>
    <p:extLst>
      <p:ext uri="{BB962C8B-B14F-4D97-AF65-F5344CB8AC3E}">
        <p14:creationId xmlns:p14="http://schemas.microsoft.com/office/powerpoint/2010/main" val="226048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a:t>
            </a:fld>
            <a:endParaRPr lang="el-GR"/>
          </a:p>
        </p:txBody>
      </p:sp>
    </p:spTree>
    <p:extLst>
      <p:ext uri="{BB962C8B-B14F-4D97-AF65-F5344CB8AC3E}">
        <p14:creationId xmlns:p14="http://schemas.microsoft.com/office/powerpoint/2010/main" val="835285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30</a:t>
            </a:fld>
            <a:endParaRPr lang="el-GR"/>
          </a:p>
        </p:txBody>
      </p:sp>
    </p:spTree>
    <p:extLst>
      <p:ext uri="{BB962C8B-B14F-4D97-AF65-F5344CB8AC3E}">
        <p14:creationId xmlns:p14="http://schemas.microsoft.com/office/powerpoint/2010/main" val="3024991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31</a:t>
            </a:fld>
            <a:endParaRPr lang="el-GR"/>
          </a:p>
        </p:txBody>
      </p:sp>
    </p:spTree>
    <p:extLst>
      <p:ext uri="{BB962C8B-B14F-4D97-AF65-F5344CB8AC3E}">
        <p14:creationId xmlns:p14="http://schemas.microsoft.com/office/powerpoint/2010/main" val="1128102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32</a:t>
            </a:fld>
            <a:endParaRPr lang="el-GR"/>
          </a:p>
        </p:txBody>
      </p:sp>
    </p:spTree>
    <p:extLst>
      <p:ext uri="{BB962C8B-B14F-4D97-AF65-F5344CB8AC3E}">
        <p14:creationId xmlns:p14="http://schemas.microsoft.com/office/powerpoint/2010/main" val="1915744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33</a:t>
            </a:fld>
            <a:endParaRPr lang="el-GR"/>
          </a:p>
        </p:txBody>
      </p:sp>
    </p:spTree>
    <p:extLst>
      <p:ext uri="{BB962C8B-B14F-4D97-AF65-F5344CB8AC3E}">
        <p14:creationId xmlns:p14="http://schemas.microsoft.com/office/powerpoint/2010/main" val="741032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34</a:t>
            </a:fld>
            <a:endParaRPr lang="el-GR"/>
          </a:p>
        </p:txBody>
      </p:sp>
    </p:spTree>
    <p:extLst>
      <p:ext uri="{BB962C8B-B14F-4D97-AF65-F5344CB8AC3E}">
        <p14:creationId xmlns:p14="http://schemas.microsoft.com/office/powerpoint/2010/main" val="2314467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35</a:t>
            </a:fld>
            <a:endParaRPr lang="el-GR"/>
          </a:p>
        </p:txBody>
      </p:sp>
    </p:spTree>
    <p:extLst>
      <p:ext uri="{BB962C8B-B14F-4D97-AF65-F5344CB8AC3E}">
        <p14:creationId xmlns:p14="http://schemas.microsoft.com/office/powerpoint/2010/main" val="236700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36</a:t>
            </a:fld>
            <a:endParaRPr lang="el-GR"/>
          </a:p>
        </p:txBody>
      </p:sp>
    </p:spTree>
    <p:extLst>
      <p:ext uri="{BB962C8B-B14F-4D97-AF65-F5344CB8AC3E}">
        <p14:creationId xmlns:p14="http://schemas.microsoft.com/office/powerpoint/2010/main" val="168773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4</a:t>
            </a:fld>
            <a:endParaRPr lang="el-GR"/>
          </a:p>
        </p:txBody>
      </p:sp>
    </p:spTree>
    <p:extLst>
      <p:ext uri="{BB962C8B-B14F-4D97-AF65-F5344CB8AC3E}">
        <p14:creationId xmlns:p14="http://schemas.microsoft.com/office/powerpoint/2010/main" val="73565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5</a:t>
            </a:fld>
            <a:endParaRPr lang="el-GR"/>
          </a:p>
        </p:txBody>
      </p:sp>
    </p:spTree>
    <p:extLst>
      <p:ext uri="{BB962C8B-B14F-4D97-AF65-F5344CB8AC3E}">
        <p14:creationId xmlns:p14="http://schemas.microsoft.com/office/powerpoint/2010/main" val="942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6</a:t>
            </a:fld>
            <a:endParaRPr lang="el-GR"/>
          </a:p>
        </p:txBody>
      </p:sp>
    </p:spTree>
    <p:extLst>
      <p:ext uri="{BB962C8B-B14F-4D97-AF65-F5344CB8AC3E}">
        <p14:creationId xmlns:p14="http://schemas.microsoft.com/office/powerpoint/2010/main" val="342174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7</a:t>
            </a:fld>
            <a:endParaRPr lang="el-GR"/>
          </a:p>
        </p:txBody>
      </p:sp>
    </p:spTree>
    <p:extLst>
      <p:ext uri="{BB962C8B-B14F-4D97-AF65-F5344CB8AC3E}">
        <p14:creationId xmlns:p14="http://schemas.microsoft.com/office/powerpoint/2010/main" val="340799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8</a:t>
            </a:fld>
            <a:endParaRPr lang="el-GR"/>
          </a:p>
        </p:txBody>
      </p:sp>
    </p:spTree>
    <p:extLst>
      <p:ext uri="{BB962C8B-B14F-4D97-AF65-F5344CB8AC3E}">
        <p14:creationId xmlns:p14="http://schemas.microsoft.com/office/powerpoint/2010/main" val="197847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A1B38E26-BC16-4489-9FA9-82AE99353ED8}" type="slidenum">
              <a:rPr lang="el-GR" smtClean="0"/>
              <a:t>9</a:t>
            </a:fld>
            <a:endParaRPr lang="el-GR"/>
          </a:p>
        </p:txBody>
      </p:sp>
    </p:spTree>
    <p:extLst>
      <p:ext uri="{BB962C8B-B14F-4D97-AF65-F5344CB8AC3E}">
        <p14:creationId xmlns:p14="http://schemas.microsoft.com/office/powerpoint/2010/main" val="175168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10/24/2022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492369"/>
            <a:ext cx="8825658" cy="1922585"/>
          </a:xfrm>
        </p:spPr>
        <p:txBody>
          <a:bodyPr/>
          <a:lstStyle/>
          <a:p>
            <a:pPr algn="ctr"/>
            <a:r>
              <a:rPr lang="el-GR" sz="3200" b="1" dirty="0" smtClean="0"/>
              <a:t>Το ερώτημα γύρω από τη Διδακτική της φιλοσοφίας </a:t>
            </a:r>
            <a:br>
              <a:rPr lang="el-GR" sz="3200" b="1" dirty="0" smtClean="0"/>
            </a:br>
            <a:r>
              <a:rPr lang="el-GR" sz="3200" b="1" dirty="0" smtClean="0"/>
              <a:t/>
            </a:r>
            <a:br>
              <a:rPr lang="el-GR" sz="3200" b="1" dirty="0" smtClean="0"/>
            </a:br>
            <a:endParaRPr lang="el-GR" sz="1800" b="1" dirty="0"/>
          </a:p>
        </p:txBody>
      </p:sp>
      <p:sp>
        <p:nvSpPr>
          <p:cNvPr id="5" name="Ορθογώνιο 4"/>
          <p:cNvSpPr/>
          <p:nvPr/>
        </p:nvSpPr>
        <p:spPr>
          <a:xfrm rot="10800000" flipH="1" flipV="1">
            <a:off x="9143998" y="4168835"/>
            <a:ext cx="2547257" cy="553998"/>
          </a:xfrm>
          <a:prstGeom prst="rect">
            <a:avLst/>
          </a:prstGeom>
        </p:spPr>
        <p:txBody>
          <a:bodyPr wrap="square">
            <a:spAutoFit/>
          </a:bodyPr>
          <a:lstStyle/>
          <a:p>
            <a:pPr algn="ctr"/>
            <a:r>
              <a:rPr lang="el-GR" sz="1600" dirty="0"/>
              <a:t>Αντιγόνη </a:t>
            </a:r>
            <a:r>
              <a:rPr lang="el-GR" sz="1600" dirty="0" err="1"/>
              <a:t>Ντόκα</a:t>
            </a:r>
            <a:r>
              <a:rPr lang="el-GR" sz="1600" dirty="0"/>
              <a:t> </a:t>
            </a:r>
            <a:br>
              <a:rPr lang="el-GR" sz="1600" dirty="0"/>
            </a:br>
            <a:r>
              <a:rPr lang="el-GR" sz="1400" dirty="0" err="1"/>
              <a:t>Εδιπ</a:t>
            </a:r>
            <a:r>
              <a:rPr lang="el-GR" sz="1400" dirty="0"/>
              <a:t> Τμήματος Φιλοσοφίας</a:t>
            </a:r>
          </a:p>
        </p:txBody>
      </p:sp>
      <p:pic>
        <p:nvPicPr>
          <p:cNvPr id="6" name="Θέση περιεχομένου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788" y="2232027"/>
            <a:ext cx="3593764" cy="3873615"/>
          </a:xfrm>
          <a:prstGeom prst="rect">
            <a:avLst/>
          </a:prstGeom>
        </p:spPr>
      </p:pic>
    </p:spTree>
    <p:extLst>
      <p:ext uri="{BB962C8B-B14F-4D97-AF65-F5344CB8AC3E}">
        <p14:creationId xmlns:p14="http://schemas.microsoft.com/office/powerpoint/2010/main" val="282032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Μια πρώτη απάντηση </a:t>
            </a:r>
          </a:p>
        </p:txBody>
      </p:sp>
      <p:sp>
        <p:nvSpPr>
          <p:cNvPr id="3" name="Θέση περιεχομένου 2"/>
          <p:cNvSpPr>
            <a:spLocks noGrp="1"/>
          </p:cNvSpPr>
          <p:nvPr>
            <p:ph idx="1"/>
          </p:nvPr>
        </p:nvSpPr>
        <p:spPr>
          <a:xfrm>
            <a:off x="1103312" y="1458098"/>
            <a:ext cx="10240191" cy="4790302"/>
          </a:xfrm>
        </p:spPr>
        <p:txBody>
          <a:bodyPr>
            <a:normAutofit/>
          </a:bodyPr>
          <a:lstStyle/>
          <a:p>
            <a:pPr algn="just"/>
            <a:r>
              <a:rPr lang="el-GR" sz="2400" dirty="0"/>
              <a:t>Ε</a:t>
            </a:r>
            <a:r>
              <a:rPr lang="el-GR" sz="2400" dirty="0" smtClean="0"/>
              <a:t>κπαιδευτική πράξη, γνώση </a:t>
            </a:r>
            <a:r>
              <a:rPr lang="el-GR" sz="2400" dirty="0"/>
              <a:t>μέσα στο ευρύ και εναλλασσόμενο πλαίσιο μιας αμφίδρομης συναλλαγής σε πολιτισμικό, κοινωνικό και αναπτυξιακό επίπεδο. Δηλαδή μέσα στα όρια μιας πολλαπλότητας που ενδεχομένως επικουρεί τόσο τον υποκειμενικό όσο και τον αντικειμενικό </a:t>
            </a:r>
            <a:r>
              <a:rPr lang="el-GR" sz="2400" dirty="0" smtClean="0"/>
              <a:t>λόγο</a:t>
            </a:r>
          </a:p>
          <a:p>
            <a:pPr algn="just"/>
            <a:r>
              <a:rPr lang="el-GR" sz="2400" dirty="0"/>
              <a:t>Α</a:t>
            </a:r>
            <a:r>
              <a:rPr lang="el-GR" sz="2400" dirty="0" smtClean="0"/>
              <a:t>ς </a:t>
            </a:r>
            <a:r>
              <a:rPr lang="el-GR" sz="2400" dirty="0"/>
              <a:t>«εκμεταλλευτούμε» την δυνατότητα αυτή, συναγωγής του έλλογου και ορθολογικού από συνιστάμενες που προσεγγίζουν την ρευστότητα, την πολυμορφία, τον δυναμισμό, αλλά και την αντιφατικότητα στην τάξη των </a:t>
            </a:r>
            <a:r>
              <a:rPr lang="el-GR" sz="2400" dirty="0" smtClean="0"/>
              <a:t>πραγμάτων</a:t>
            </a:r>
            <a:endParaRPr lang="el-GR" sz="2400" dirty="0"/>
          </a:p>
          <a:p>
            <a:pPr algn="just"/>
            <a:endParaRPr lang="el-GR" sz="2400" dirty="0"/>
          </a:p>
        </p:txBody>
      </p:sp>
    </p:spTree>
    <p:extLst>
      <p:ext uri="{BB962C8B-B14F-4D97-AF65-F5344CB8AC3E}">
        <p14:creationId xmlns:p14="http://schemas.microsoft.com/office/powerpoint/2010/main" val="238842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2800" b="1" dirty="0"/>
              <a:t>K</a:t>
            </a:r>
            <a:r>
              <a:rPr lang="el-GR" sz="2800" b="1" dirty="0"/>
              <a:t>.</a:t>
            </a:r>
            <a:r>
              <a:rPr lang="en-US" sz="2800" b="1" dirty="0"/>
              <a:t>R</a:t>
            </a:r>
            <a:r>
              <a:rPr lang="el-GR" sz="2800" b="1" dirty="0"/>
              <a:t>. </a:t>
            </a:r>
            <a:r>
              <a:rPr lang="en-US" sz="2800" b="1" dirty="0"/>
              <a:t>Popper</a:t>
            </a:r>
            <a:r>
              <a:rPr lang="el-GR" sz="2800" b="1" dirty="0"/>
              <a:t> </a:t>
            </a:r>
          </a:p>
        </p:txBody>
      </p:sp>
      <p:sp>
        <p:nvSpPr>
          <p:cNvPr id="3" name="Θέση περιεχομένου 2"/>
          <p:cNvSpPr>
            <a:spLocks noGrp="1"/>
          </p:cNvSpPr>
          <p:nvPr>
            <p:ph idx="1"/>
          </p:nvPr>
        </p:nvSpPr>
        <p:spPr>
          <a:xfrm>
            <a:off x="1103312" y="2052918"/>
            <a:ext cx="10388472" cy="4195481"/>
          </a:xfrm>
        </p:spPr>
        <p:txBody>
          <a:bodyPr>
            <a:normAutofit/>
          </a:bodyPr>
          <a:lstStyle/>
          <a:p>
            <a:pPr algn="just"/>
            <a:r>
              <a:rPr lang="el-GR" sz="2400" dirty="0"/>
              <a:t>Δ</a:t>
            </a:r>
            <a:r>
              <a:rPr lang="el-GR" sz="2400" dirty="0" smtClean="0"/>
              <a:t>εν </a:t>
            </a:r>
            <a:r>
              <a:rPr lang="el-GR" sz="2400" dirty="0"/>
              <a:t>υπάρχει καμιά ιδιαίτερη μέθοδος στην φιλοσοφία. Μάλιστα όλη η φιλοσοφία είναι αποτέλεσμα μιας και μόνης φιλοσοφικής μεθόδου, της κριτικής συζήτησης πάνω σε ένα θέμα. Και αυτή δεν χρησιμοποιείται μόνο στη φιλοσοφία. Γι’ αυτό, αν την προσδιορίσουμε λίγο ακριβέστερα, θα πρέπει να πούμε πως είναι η διατύπωση ενός προβλήματος και η κριτική εξέταση των ποικίλων λύσεων που αυτό θα μπορούσε να έχει</a:t>
            </a:r>
          </a:p>
        </p:txBody>
      </p:sp>
    </p:spTree>
    <p:extLst>
      <p:ext uri="{BB962C8B-B14F-4D97-AF65-F5344CB8AC3E}">
        <p14:creationId xmlns:p14="http://schemas.microsoft.com/office/powerpoint/2010/main" val="89959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Αν δεχθούμε…</a:t>
            </a:r>
          </a:p>
        </p:txBody>
      </p:sp>
      <p:sp>
        <p:nvSpPr>
          <p:cNvPr id="3" name="Θέση περιεχομένου 2"/>
          <p:cNvSpPr>
            <a:spLocks noGrp="1"/>
          </p:cNvSpPr>
          <p:nvPr>
            <p:ph idx="1"/>
          </p:nvPr>
        </p:nvSpPr>
        <p:spPr>
          <a:xfrm>
            <a:off x="1103311" y="2052918"/>
            <a:ext cx="10413185" cy="4195481"/>
          </a:xfrm>
        </p:spPr>
        <p:txBody>
          <a:bodyPr>
            <a:normAutofit/>
          </a:bodyPr>
          <a:lstStyle/>
          <a:p>
            <a:pPr marL="0" indent="0">
              <a:buNone/>
            </a:pPr>
            <a:r>
              <a:rPr lang="el-GR" sz="2400" b="1" dirty="0" smtClean="0"/>
              <a:t>Η φιλοσοφία μπορεί να είναι:</a:t>
            </a:r>
          </a:p>
          <a:p>
            <a:pPr algn="just"/>
            <a:r>
              <a:rPr lang="el-GR" sz="2400" dirty="0"/>
              <a:t>Η</a:t>
            </a:r>
            <a:r>
              <a:rPr lang="el-GR" sz="2400" dirty="0" smtClean="0"/>
              <a:t> </a:t>
            </a:r>
            <a:r>
              <a:rPr lang="el-GR" sz="2400" dirty="0"/>
              <a:t>επιστήμη που ασχολείται με ερωτήματα, προβλήματα ή απορίες που μπορούμε να αποκαλέσουμε οριακά, θεμελιώδη, ή έσχατα, όπως αυτά της ύπαρξης, γνώσης, αξίας, αιτίας, γλώσσας και του </a:t>
            </a:r>
            <a:r>
              <a:rPr lang="el-GR" sz="2400" dirty="0" smtClean="0"/>
              <a:t>νου</a:t>
            </a:r>
          </a:p>
          <a:p>
            <a:pPr algn="just"/>
            <a:r>
              <a:rPr lang="el-GR" sz="2400" dirty="0"/>
              <a:t>Α</a:t>
            </a:r>
            <a:r>
              <a:rPr lang="el-GR" sz="2400" dirty="0" smtClean="0"/>
              <a:t>ναζητά </a:t>
            </a:r>
            <a:r>
              <a:rPr lang="el-GR" sz="2400" dirty="0"/>
              <a:t>απαντήσεις σε ερωτήματα που πιθανώς ξεπερνούν τις ανθρώπινες γνωστικές δυνατότητες, βοηθώντας στη διερεύνηση των ορίων της ανθρώπινης σκέψης, ακόμα και όταν δεν φτάνει σε κάποιο αποτέλεσμα ο επαγωγικός της προβληματισμός</a:t>
            </a:r>
            <a:endParaRPr lang="el-GR" sz="2400" dirty="0" smtClean="0"/>
          </a:p>
          <a:p>
            <a:pPr algn="just"/>
            <a:endParaRPr lang="el-GR" sz="2400" b="1" dirty="0"/>
          </a:p>
        </p:txBody>
      </p:sp>
    </p:spTree>
    <p:extLst>
      <p:ext uri="{BB962C8B-B14F-4D97-AF65-F5344CB8AC3E}">
        <p14:creationId xmlns:p14="http://schemas.microsoft.com/office/powerpoint/2010/main" val="143465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Τότε…</a:t>
            </a:r>
          </a:p>
        </p:txBody>
      </p:sp>
      <p:sp>
        <p:nvSpPr>
          <p:cNvPr id="3" name="Θέση περιεχομένου 2"/>
          <p:cNvSpPr>
            <a:spLocks noGrp="1"/>
          </p:cNvSpPr>
          <p:nvPr>
            <p:ph idx="1"/>
          </p:nvPr>
        </p:nvSpPr>
        <p:spPr>
          <a:xfrm>
            <a:off x="1103312" y="2052918"/>
            <a:ext cx="10635607" cy="4195481"/>
          </a:xfrm>
        </p:spPr>
        <p:txBody>
          <a:bodyPr/>
          <a:lstStyle/>
          <a:p>
            <a:pPr marL="0" indent="0">
              <a:buNone/>
            </a:pPr>
            <a:r>
              <a:rPr lang="el-GR" sz="2400" b="1" dirty="0"/>
              <a:t>Η φιλοσοφία μπορεί να είναι</a:t>
            </a:r>
            <a:r>
              <a:rPr lang="el-GR" sz="2400" b="1" dirty="0" smtClean="0"/>
              <a:t>:</a:t>
            </a:r>
            <a:endParaRPr lang="el-GR" sz="2400" b="1" dirty="0"/>
          </a:p>
          <a:p>
            <a:pPr algn="just"/>
            <a:r>
              <a:rPr lang="el-GR" sz="2400" dirty="0"/>
              <a:t>Μ</a:t>
            </a:r>
            <a:r>
              <a:rPr lang="el-GR" sz="2400" dirty="0" smtClean="0"/>
              <a:t>ια </a:t>
            </a:r>
            <a:r>
              <a:rPr lang="el-GR" sz="2400" dirty="0"/>
              <a:t>σκέψη πάνω στην ίδια τη σκέψη και τις δυνατότητες </a:t>
            </a:r>
            <a:r>
              <a:rPr lang="el-GR" sz="2400" dirty="0" smtClean="0"/>
              <a:t>της</a:t>
            </a:r>
          </a:p>
          <a:p>
            <a:pPr algn="just"/>
            <a:r>
              <a:rPr lang="el-GR" sz="2400" dirty="0" smtClean="0"/>
              <a:t> </a:t>
            </a:r>
            <a:r>
              <a:rPr lang="el-GR" sz="2400" dirty="0"/>
              <a:t>Αποβαίνει η διανοητική διερεύνηση ερωτημάτων για τη σχέση του ανθρώπου με τον κόσμο και τη θέση του σ’ </a:t>
            </a:r>
            <a:r>
              <a:rPr lang="el-GR" sz="2400" dirty="0" smtClean="0"/>
              <a:t>αυτόν</a:t>
            </a:r>
          </a:p>
          <a:p>
            <a:pPr algn="just"/>
            <a:r>
              <a:rPr lang="el-GR" sz="2400" dirty="0"/>
              <a:t>Δ</a:t>
            </a:r>
            <a:r>
              <a:rPr lang="el-GR" sz="2400" dirty="0" smtClean="0"/>
              <a:t>εν </a:t>
            </a:r>
            <a:r>
              <a:rPr lang="el-GR" sz="2400" dirty="0"/>
              <a:t>αρκείται στην ανάλυση της πραγματικότητας του εμπειρικού κόσμου, αλλά διατυπώνει προτάσεις για την αλλαγή </a:t>
            </a:r>
            <a:r>
              <a:rPr lang="el-GR" sz="2400" dirty="0" smtClean="0"/>
              <a:t>του</a:t>
            </a:r>
          </a:p>
          <a:p>
            <a:pPr algn="just"/>
            <a:endParaRPr lang="el-GR" sz="2400" dirty="0"/>
          </a:p>
        </p:txBody>
      </p:sp>
    </p:spTree>
    <p:extLst>
      <p:ext uri="{BB962C8B-B14F-4D97-AF65-F5344CB8AC3E}">
        <p14:creationId xmlns:p14="http://schemas.microsoft.com/office/powerpoint/2010/main" val="1414098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Βασικά ερωτήματα στο πεδίο της εκπαιδευτικής πράξης </a:t>
            </a:r>
          </a:p>
        </p:txBody>
      </p:sp>
      <p:sp>
        <p:nvSpPr>
          <p:cNvPr id="3" name="Θέση περιεχομένου 2"/>
          <p:cNvSpPr>
            <a:spLocks noGrp="1"/>
          </p:cNvSpPr>
          <p:nvPr>
            <p:ph idx="1"/>
          </p:nvPr>
        </p:nvSpPr>
        <p:spPr>
          <a:xfrm>
            <a:off x="1103312" y="2052918"/>
            <a:ext cx="10289618" cy="4195481"/>
          </a:xfrm>
        </p:spPr>
        <p:txBody>
          <a:bodyPr/>
          <a:lstStyle/>
          <a:p>
            <a:pPr algn="just"/>
            <a:r>
              <a:rPr lang="el-GR" sz="2400" dirty="0"/>
              <a:t>Που εντοπίζεται η αξία και η ιδιαίτερη συνεισφορά της φιλοσοφίας στην εκπαίδευση και στην συγκρότηση του ατόμου</a:t>
            </a:r>
            <a:r>
              <a:rPr lang="el-GR" sz="2400" dirty="0" smtClean="0"/>
              <a:t>;</a:t>
            </a:r>
          </a:p>
          <a:p>
            <a:pPr algn="just"/>
            <a:r>
              <a:rPr lang="el-GR" sz="2400" dirty="0" smtClean="0"/>
              <a:t> </a:t>
            </a:r>
            <a:r>
              <a:rPr lang="el-GR" sz="2400" dirty="0"/>
              <a:t>Γιατί να εισέλθω στο χώρο της φιλοσοφίας σε μια συνθήκη παιδαγωγική;  </a:t>
            </a:r>
            <a:endParaRPr lang="el-GR" sz="2400" dirty="0" smtClean="0"/>
          </a:p>
          <a:p>
            <a:pPr algn="just"/>
            <a:r>
              <a:rPr lang="el-GR" sz="2400" dirty="0" smtClean="0"/>
              <a:t>Ποια </a:t>
            </a:r>
            <a:r>
              <a:rPr lang="el-GR" sz="2400" dirty="0"/>
              <a:t>τα χαρακτηριστικά της εκπαιδευτικής διαδικασίας ή διδακτικής πράξης που θα μπορούσε να καλύψει μια τέτοια </a:t>
            </a:r>
            <a:r>
              <a:rPr lang="el-GR" sz="2400" dirty="0" err="1"/>
              <a:t>στοχοθεσία</a:t>
            </a:r>
            <a:r>
              <a:rPr lang="el-GR" sz="2400" dirty="0" smtClean="0"/>
              <a:t>;</a:t>
            </a:r>
          </a:p>
          <a:p>
            <a:pPr algn="just"/>
            <a:r>
              <a:rPr lang="el-GR" sz="2400" dirty="0" smtClean="0"/>
              <a:t> </a:t>
            </a:r>
            <a:r>
              <a:rPr lang="el-GR" sz="2400" dirty="0"/>
              <a:t>Ή σκεπτόμενοι πιο γενικευμένα, τι άνθρωπο επιδιώκουμε να φτιάξουμε μέσα από την οργανωμένη παροχή γνώσης, μέσα δηλαδή από το εκπαιδευτικό σύστημα</a:t>
            </a:r>
            <a:r>
              <a:rPr lang="el-GR" dirty="0"/>
              <a:t>; </a:t>
            </a:r>
          </a:p>
        </p:txBody>
      </p:sp>
    </p:spTree>
    <p:extLst>
      <p:ext uri="{BB962C8B-B14F-4D97-AF65-F5344CB8AC3E}">
        <p14:creationId xmlns:p14="http://schemas.microsoft.com/office/powerpoint/2010/main" val="294027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Βασικά ερωτήματα στο πεδίο της εκπαιδευτικής πράξης </a:t>
            </a:r>
          </a:p>
        </p:txBody>
      </p:sp>
      <p:sp>
        <p:nvSpPr>
          <p:cNvPr id="3" name="Θέση περιεχομένου 2"/>
          <p:cNvSpPr>
            <a:spLocks noGrp="1"/>
          </p:cNvSpPr>
          <p:nvPr>
            <p:ph idx="1"/>
          </p:nvPr>
        </p:nvSpPr>
        <p:spPr>
          <a:xfrm>
            <a:off x="1103312" y="2052918"/>
            <a:ext cx="10660320" cy="4195481"/>
          </a:xfrm>
        </p:spPr>
        <p:txBody>
          <a:bodyPr>
            <a:normAutofit/>
          </a:bodyPr>
          <a:lstStyle/>
          <a:p>
            <a:pPr marL="0" indent="0">
              <a:buNone/>
            </a:pPr>
            <a:r>
              <a:rPr lang="el-GR" sz="2400" b="1" dirty="0" err="1" smtClean="0"/>
              <a:t>Pierre</a:t>
            </a:r>
            <a:r>
              <a:rPr lang="el-GR" sz="2400" b="1" dirty="0" smtClean="0"/>
              <a:t> </a:t>
            </a:r>
            <a:r>
              <a:rPr lang="el-GR" sz="2400" b="1" dirty="0" err="1" smtClean="0"/>
              <a:t>Bourdieu</a:t>
            </a:r>
            <a:r>
              <a:rPr lang="el-GR" sz="2400" b="1" dirty="0" smtClean="0"/>
              <a:t> (1976)</a:t>
            </a:r>
          </a:p>
          <a:p>
            <a:pPr algn="just"/>
            <a:r>
              <a:rPr lang="el-GR" sz="2400" dirty="0"/>
              <a:t>Τ</a:t>
            </a:r>
            <a:r>
              <a:rPr lang="el-GR" sz="2400" dirty="0" smtClean="0"/>
              <a:t>ο </a:t>
            </a:r>
            <a:r>
              <a:rPr lang="el-GR" sz="2400" dirty="0"/>
              <a:t>σχολείο δεν δίνει μόνο βαθμούς. Σχεδιάζει επίσης δρομολόγια για τη σκέψη. Τα νοητικά και γλωσσικά κυρίαρχα πρότυπα οριοθετούν μια περιοχή με υποχρεωτικές στροφές, λεωφόρους και τυφλά αδιέξοδα. Μέσα σ’ αυτή την περιοχή, η σκέψη μπορεί να ξεδιπλώνεται με την εντύπωση της ελευθερίας και του αυτοσχεδιασμού, διότι τα προγραμματισμένα δρομολόγια...είναι τα μόνα που έχει περπατήσει πολλές </a:t>
            </a:r>
            <a:r>
              <a:rPr lang="el-GR" sz="2400" dirty="0" smtClean="0"/>
              <a:t>φορές</a:t>
            </a:r>
            <a:endParaRPr lang="el-GR" sz="2400" b="1" dirty="0"/>
          </a:p>
        </p:txBody>
      </p:sp>
    </p:spTree>
    <p:extLst>
      <p:ext uri="{BB962C8B-B14F-4D97-AF65-F5344CB8AC3E}">
        <p14:creationId xmlns:p14="http://schemas.microsoft.com/office/powerpoint/2010/main" val="87228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Η αποδοχή μιας κριτικής στάσης </a:t>
            </a:r>
          </a:p>
        </p:txBody>
      </p:sp>
      <p:sp>
        <p:nvSpPr>
          <p:cNvPr id="3" name="Θέση περιεχομένου 2"/>
          <p:cNvSpPr>
            <a:spLocks noGrp="1"/>
          </p:cNvSpPr>
          <p:nvPr>
            <p:ph idx="1"/>
          </p:nvPr>
        </p:nvSpPr>
        <p:spPr>
          <a:xfrm>
            <a:off x="1103312" y="2052918"/>
            <a:ext cx="10091910" cy="4195481"/>
          </a:xfrm>
        </p:spPr>
        <p:txBody>
          <a:bodyPr>
            <a:normAutofit fontScale="92500" lnSpcReduction="10000"/>
          </a:bodyPr>
          <a:lstStyle/>
          <a:p>
            <a:pPr marL="0" indent="0" algn="just">
              <a:buNone/>
            </a:pPr>
            <a:r>
              <a:rPr lang="en-US" sz="2400" b="1" dirty="0" smtClean="0"/>
              <a:t>T</a:t>
            </a:r>
            <a:r>
              <a:rPr lang="el-GR" sz="2400" b="1" dirty="0"/>
              <a:t>. </a:t>
            </a:r>
            <a:r>
              <a:rPr lang="en-US" sz="2400" b="1" dirty="0" err="1" smtClean="0"/>
              <a:t>Govier</a:t>
            </a:r>
            <a:r>
              <a:rPr lang="el-GR" sz="2400" b="1" dirty="0"/>
              <a:t> </a:t>
            </a:r>
            <a:r>
              <a:rPr lang="el-GR" sz="2400" b="1" dirty="0" smtClean="0"/>
              <a:t>(1997):</a:t>
            </a:r>
          </a:p>
          <a:p>
            <a:pPr algn="just"/>
            <a:r>
              <a:rPr lang="el-GR" sz="2400" dirty="0" smtClean="0"/>
              <a:t>Οι </a:t>
            </a:r>
            <a:r>
              <a:rPr lang="el-GR" sz="2400" dirty="0"/>
              <a:t>φιλόσοφοι αυτοπεριορίζονται στο να σκέφτονται κριτικά </a:t>
            </a:r>
            <a:endParaRPr lang="el-GR" sz="2400" dirty="0" smtClean="0"/>
          </a:p>
          <a:p>
            <a:pPr marL="0" indent="0" algn="just">
              <a:buNone/>
            </a:pPr>
            <a:r>
              <a:rPr lang="el-GR" sz="2400" b="1" dirty="0" smtClean="0"/>
              <a:t>Επιδιώκουμε:</a:t>
            </a:r>
          </a:p>
          <a:p>
            <a:pPr algn="just"/>
            <a:r>
              <a:rPr lang="el-GR" sz="2400" dirty="0"/>
              <a:t>Ν</a:t>
            </a:r>
            <a:r>
              <a:rPr lang="el-GR" sz="2400" dirty="0" smtClean="0"/>
              <a:t>α </a:t>
            </a:r>
            <a:r>
              <a:rPr lang="el-GR" sz="2400" dirty="0"/>
              <a:t>συγκροτηθεί το αναπτυσσόμενο άτομο σε σχέση με αυτή την περιοχή του πολιτισμού, να αποκτήσει πρόσβαση σε αυτή την ιδιαίτερη </a:t>
            </a:r>
            <a:r>
              <a:rPr lang="el-GR" sz="2400" dirty="0" smtClean="0"/>
              <a:t>σκέψη</a:t>
            </a:r>
          </a:p>
          <a:p>
            <a:pPr algn="just"/>
            <a:r>
              <a:rPr lang="el-GR" sz="2400" dirty="0" smtClean="0"/>
              <a:t>Την εισαγωγή </a:t>
            </a:r>
            <a:r>
              <a:rPr lang="el-GR" sz="2400" dirty="0"/>
              <a:t>σε μια  εντατική σκέψη πάνω στις ποικίλες όψεις της πραγματικότητας που συνδέεται με τη ζωή, με τα καθημερινά ή τα βαθύτερα </a:t>
            </a:r>
            <a:r>
              <a:rPr lang="el-GR" sz="2400" dirty="0" smtClean="0"/>
              <a:t>προβλήματα</a:t>
            </a:r>
          </a:p>
          <a:p>
            <a:pPr algn="just"/>
            <a:r>
              <a:rPr lang="el-GR" sz="2400" dirty="0"/>
              <a:t>Υ</a:t>
            </a:r>
            <a:r>
              <a:rPr lang="el-GR" sz="2400" dirty="0" smtClean="0"/>
              <a:t>ιοθέτηση </a:t>
            </a:r>
            <a:r>
              <a:rPr lang="el-GR" sz="2400" dirty="0"/>
              <a:t>μιας κριτικής στάσης, ικανής να δώσει απάντηση στο ερώτημα, γιατί «πρέπει» να σκέφτομαι; </a:t>
            </a:r>
            <a:endParaRPr lang="el-GR" sz="2400" b="1" dirty="0"/>
          </a:p>
          <a:p>
            <a:endParaRPr lang="el-GR" sz="2400" dirty="0"/>
          </a:p>
        </p:txBody>
      </p:sp>
    </p:spTree>
    <p:extLst>
      <p:ext uri="{BB962C8B-B14F-4D97-AF65-F5344CB8AC3E}">
        <p14:creationId xmlns:p14="http://schemas.microsoft.com/office/powerpoint/2010/main" val="211260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Η αποδοχή μιας κριτικής στάσης </a:t>
            </a:r>
          </a:p>
        </p:txBody>
      </p:sp>
      <p:sp>
        <p:nvSpPr>
          <p:cNvPr id="3" name="Θέση περιεχομένου 2"/>
          <p:cNvSpPr>
            <a:spLocks noGrp="1"/>
          </p:cNvSpPr>
          <p:nvPr>
            <p:ph idx="1"/>
          </p:nvPr>
        </p:nvSpPr>
        <p:spPr>
          <a:xfrm>
            <a:off x="1103312" y="1242646"/>
            <a:ext cx="10502534" cy="5005753"/>
          </a:xfrm>
        </p:spPr>
        <p:txBody>
          <a:bodyPr>
            <a:normAutofit/>
          </a:bodyPr>
          <a:lstStyle/>
          <a:p>
            <a:pPr marL="0" indent="0" algn="just">
              <a:buNone/>
            </a:pPr>
            <a:r>
              <a:rPr lang="el-GR" sz="2400" dirty="0" smtClean="0"/>
              <a:t>Κατά αναλογία της σκεπτικιστικής θέσης του </a:t>
            </a:r>
            <a:r>
              <a:rPr lang="en-US" sz="2400" dirty="0" smtClean="0"/>
              <a:t>Rawls</a:t>
            </a:r>
            <a:r>
              <a:rPr lang="el-GR" sz="2400" dirty="0" smtClean="0"/>
              <a:t>:</a:t>
            </a:r>
          </a:p>
          <a:p>
            <a:pPr algn="just"/>
            <a:r>
              <a:rPr lang="el-GR" sz="2400" dirty="0" smtClean="0"/>
              <a:t> «Γιατί </a:t>
            </a:r>
            <a:r>
              <a:rPr lang="el-GR" sz="2400" dirty="0"/>
              <a:t>να είμαι ηθικός και δίκαιος» </a:t>
            </a:r>
            <a:r>
              <a:rPr lang="el-GR" sz="2400" dirty="0" smtClean="0"/>
              <a:t>; </a:t>
            </a:r>
          </a:p>
          <a:p>
            <a:pPr algn="just"/>
            <a:r>
              <a:rPr lang="el-GR" sz="2400" dirty="0"/>
              <a:t>Γ</a:t>
            </a:r>
            <a:r>
              <a:rPr lang="el-GR" sz="2400" dirty="0" smtClean="0"/>
              <a:t>ιατί </a:t>
            </a:r>
            <a:r>
              <a:rPr lang="el-GR" sz="2400" dirty="0"/>
              <a:t>να είμαι κριτικός απέναντι σε ένα σύνολο παραδοχών</a:t>
            </a:r>
            <a:r>
              <a:rPr lang="el-GR" sz="2400" dirty="0" smtClean="0"/>
              <a:t>;</a:t>
            </a:r>
          </a:p>
          <a:p>
            <a:pPr algn="just"/>
            <a:endParaRPr lang="el-GR" sz="2400" dirty="0"/>
          </a:p>
          <a:p>
            <a:pPr marL="0" indent="0" algn="just">
              <a:buNone/>
            </a:pPr>
            <a:endParaRPr lang="el-GR" sz="2400" dirty="0" smtClean="0"/>
          </a:p>
          <a:p>
            <a:pPr algn="just"/>
            <a:endParaRPr lang="el-GR" sz="2400" dirty="0"/>
          </a:p>
        </p:txBody>
      </p:sp>
    </p:spTree>
    <p:extLst>
      <p:ext uri="{BB962C8B-B14F-4D97-AF65-F5344CB8AC3E}">
        <p14:creationId xmlns:p14="http://schemas.microsoft.com/office/powerpoint/2010/main" val="102927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t>Ίσως Φιλοσοφία είναι;</a:t>
            </a:r>
            <a:br>
              <a:rPr lang="el-GR" sz="2800" b="1" dirty="0"/>
            </a:br>
            <a:endParaRPr lang="el-GR" sz="2800" b="1" dirty="0"/>
          </a:p>
        </p:txBody>
      </p:sp>
      <p:sp>
        <p:nvSpPr>
          <p:cNvPr id="3" name="Θέση περιεχομένου 2"/>
          <p:cNvSpPr>
            <a:spLocks noGrp="1"/>
          </p:cNvSpPr>
          <p:nvPr>
            <p:ph idx="1"/>
          </p:nvPr>
        </p:nvSpPr>
        <p:spPr>
          <a:xfrm>
            <a:off x="1103312" y="1500554"/>
            <a:ext cx="10361857" cy="4747845"/>
          </a:xfrm>
        </p:spPr>
        <p:txBody>
          <a:bodyPr>
            <a:normAutofit/>
          </a:bodyPr>
          <a:lstStyle/>
          <a:p>
            <a:pPr algn="just"/>
            <a:r>
              <a:rPr lang="el-GR" sz="2400" dirty="0"/>
              <a:t>Αυτό ίσως να είναι η φιλοσοφία για το αναπτυσσόμενο άτομο, αν δεχθούμε ότι η μάθηση δεν είναι παρά μια διαδικασία αναθεώρησης σκέψεων και στάσεων, στην βάσει ενός κριτικού στοχασμού, που επιχειρείται από το άτομο πάνω στις παραδοχές του χωρίς να προβαίνει οριστικά σε μια  αξιολογική αναφορά. Κατά συνέπεια τότε και η  γνώση συνιστά ίσως μια εικόνα που συνοδεύεται από την βεβαιότητα της αντικειμενικότητας της ως πεδίο επιστημονικών παραδοχών, συγκροτεί ένα σύνολο νοητικών παραστάσεων κοινωνικής αναφοράς και δεν δεσμεύεται στα όρια μιας παγιωμένης απόλυτης </a:t>
            </a:r>
            <a:r>
              <a:rPr lang="el-GR" sz="2400" dirty="0" smtClean="0"/>
              <a:t>αλήθειας</a:t>
            </a:r>
            <a:endParaRPr lang="el-GR" sz="2400" dirty="0"/>
          </a:p>
          <a:p>
            <a:pPr algn="just"/>
            <a:endParaRPr lang="el-GR" sz="2400" dirty="0"/>
          </a:p>
        </p:txBody>
      </p:sp>
    </p:spTree>
    <p:extLst>
      <p:ext uri="{BB962C8B-B14F-4D97-AF65-F5344CB8AC3E}">
        <p14:creationId xmlns:p14="http://schemas.microsoft.com/office/powerpoint/2010/main" val="776932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1084252"/>
          </a:xfrm>
        </p:spPr>
        <p:txBody>
          <a:bodyPr/>
          <a:lstStyle/>
          <a:p>
            <a:pPr algn="ctr"/>
            <a:r>
              <a:rPr lang="el-GR" sz="2800" b="1" dirty="0"/>
              <a:t>Θέση φιλοσοφικών </a:t>
            </a:r>
            <a:r>
              <a:rPr lang="el-GR" sz="2800" b="1" dirty="0" smtClean="0"/>
              <a:t>ερωτημάτων</a:t>
            </a:r>
            <a:endParaRPr lang="el-GR" sz="2800" b="1" dirty="0"/>
          </a:p>
        </p:txBody>
      </p:sp>
      <p:sp>
        <p:nvSpPr>
          <p:cNvPr id="3" name="Θέση περιεχομένου 2"/>
          <p:cNvSpPr>
            <a:spLocks noGrp="1"/>
          </p:cNvSpPr>
          <p:nvPr>
            <p:ph idx="1"/>
          </p:nvPr>
        </p:nvSpPr>
        <p:spPr>
          <a:xfrm>
            <a:off x="1103311" y="1536970"/>
            <a:ext cx="10530969" cy="4711429"/>
          </a:xfrm>
        </p:spPr>
        <p:txBody>
          <a:bodyPr>
            <a:normAutofit/>
          </a:bodyPr>
          <a:lstStyle/>
          <a:p>
            <a:pPr marL="0" indent="0">
              <a:buNone/>
            </a:pPr>
            <a:r>
              <a:rPr lang="el-GR" sz="2400" b="1" dirty="0" smtClean="0"/>
              <a:t>Διδακτική της φιλοσοφίας:</a:t>
            </a:r>
          </a:p>
          <a:p>
            <a:pPr algn="just"/>
            <a:r>
              <a:rPr lang="el-GR" sz="2300" dirty="0"/>
              <a:t>Αν δεχθούμε ότι ο όρος διδακτική της φιλοσοφίας νομιμοποιείται με τον ίδιο τρόπο που συμβαίνει και στις υπόλοιπες διδακτικές, </a:t>
            </a:r>
            <a:r>
              <a:rPr lang="el-GR" sz="2300" dirty="0" smtClean="0"/>
              <a:t>τότε </a:t>
            </a:r>
            <a:r>
              <a:rPr lang="el-GR" sz="2300" dirty="0"/>
              <a:t>βρισκόμαστε μπροστά σε ένα πεδίο ενός παιδαγωγικού εγχειρήματος, μιας παιδαγωγικής </a:t>
            </a:r>
            <a:r>
              <a:rPr lang="el-GR" sz="2300" dirty="0" smtClean="0"/>
              <a:t>πράξης</a:t>
            </a:r>
          </a:p>
          <a:p>
            <a:pPr algn="just"/>
            <a:r>
              <a:rPr lang="el-GR" sz="2400" dirty="0"/>
              <a:t>Τα ερωτήματα, όμως, δεν τίθενται ακριβώς με τους ίδιους όρους στο χώρο της φιλοσοφίας και στο πεδίο της </a:t>
            </a:r>
            <a:r>
              <a:rPr lang="el-GR" sz="2400" dirty="0" smtClean="0"/>
              <a:t>εκπαίδευσης</a:t>
            </a:r>
            <a:endParaRPr lang="el-GR" sz="2300" dirty="0" smtClean="0"/>
          </a:p>
          <a:p>
            <a:pPr algn="just"/>
            <a:endParaRPr lang="el-GR" sz="2300" dirty="0" smtClean="0"/>
          </a:p>
          <a:p>
            <a:pPr marL="0" indent="0" algn="just">
              <a:buNone/>
            </a:pPr>
            <a:endParaRPr lang="el-GR" sz="2300" b="1" dirty="0"/>
          </a:p>
        </p:txBody>
      </p:sp>
    </p:spTree>
    <p:extLst>
      <p:ext uri="{BB962C8B-B14F-4D97-AF65-F5344CB8AC3E}">
        <p14:creationId xmlns:p14="http://schemas.microsoft.com/office/powerpoint/2010/main" val="377082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735106"/>
            <a:ext cx="9404723" cy="582706"/>
          </a:xfrm>
        </p:spPr>
        <p:txBody>
          <a:bodyPr/>
          <a:lstStyle/>
          <a:p>
            <a:pPr algn="ctr"/>
            <a:r>
              <a:rPr lang="el-GR" sz="2400" b="1" dirty="0"/>
              <a:t>Προσεγγίζοντας τη Φιλοσοφία ως αντικείμενο προς διδασκαλία</a:t>
            </a:r>
          </a:p>
        </p:txBody>
      </p:sp>
      <p:sp>
        <p:nvSpPr>
          <p:cNvPr id="3" name="Θέση περιεχομένου 2"/>
          <p:cNvSpPr>
            <a:spLocks noGrp="1"/>
          </p:cNvSpPr>
          <p:nvPr>
            <p:ph idx="1"/>
          </p:nvPr>
        </p:nvSpPr>
        <p:spPr/>
        <p:txBody>
          <a:bodyPr/>
          <a:lstStyle/>
          <a:p>
            <a:pPr marL="0" indent="0" algn="just">
              <a:buNone/>
            </a:pPr>
            <a:r>
              <a:rPr lang="el-GR" sz="2300" b="1" dirty="0" smtClean="0"/>
              <a:t>Αναζητώντας τη συμβατότητα ανάμεσα </a:t>
            </a:r>
            <a:r>
              <a:rPr lang="el-GR" sz="2300" b="1" smtClean="0"/>
              <a:t>στον φιλοσοφικό </a:t>
            </a:r>
            <a:r>
              <a:rPr lang="el-GR" sz="2300" b="1" dirty="0" smtClean="0"/>
              <a:t>λόγο και την εκπαιδευτική πράξη</a:t>
            </a:r>
          </a:p>
          <a:p>
            <a:pPr marL="0" indent="0" algn="just">
              <a:buNone/>
            </a:pPr>
            <a:endParaRPr lang="el-GR" sz="2300" b="1" dirty="0" smtClean="0"/>
          </a:p>
          <a:p>
            <a:pPr algn="just"/>
            <a:r>
              <a:rPr lang="el-GR" sz="2300" dirty="0" smtClean="0"/>
              <a:t>Η αναγκαιότητα </a:t>
            </a:r>
            <a:r>
              <a:rPr lang="el-GR" sz="2300" dirty="0"/>
              <a:t>ενός  βασικού </a:t>
            </a:r>
            <a:r>
              <a:rPr lang="el-GR" sz="2300" dirty="0" smtClean="0"/>
              <a:t>στόχου</a:t>
            </a:r>
          </a:p>
          <a:p>
            <a:pPr algn="just"/>
            <a:r>
              <a:rPr lang="el-GR" sz="2300" dirty="0" smtClean="0"/>
              <a:t>Η συγκρότηση </a:t>
            </a:r>
            <a:r>
              <a:rPr lang="el-GR" sz="2300" dirty="0"/>
              <a:t>μιας στάσης ικανής να θέτει ερωτήματα </a:t>
            </a:r>
            <a:endParaRPr lang="el-GR" sz="2300" dirty="0" smtClean="0"/>
          </a:p>
          <a:p>
            <a:pPr algn="just"/>
            <a:r>
              <a:rPr lang="el-GR" sz="2300" dirty="0" smtClean="0"/>
              <a:t>Το κοινό ενεργές πεδίο φιλοσοφίας και εκπαίδευσης </a:t>
            </a:r>
          </a:p>
          <a:p>
            <a:pPr algn="just"/>
            <a:r>
              <a:rPr lang="el-GR" sz="2300" dirty="0" smtClean="0"/>
              <a:t>Η ταξινόμηση των αξιών</a:t>
            </a:r>
          </a:p>
          <a:p>
            <a:pPr algn="just"/>
            <a:endParaRPr lang="el-GR" b="1" dirty="0"/>
          </a:p>
        </p:txBody>
      </p:sp>
    </p:spTree>
    <p:extLst>
      <p:ext uri="{BB962C8B-B14F-4D97-AF65-F5344CB8AC3E}">
        <p14:creationId xmlns:p14="http://schemas.microsoft.com/office/powerpoint/2010/main" val="1357822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981227"/>
          </a:xfrm>
        </p:spPr>
        <p:txBody>
          <a:bodyPr/>
          <a:lstStyle/>
          <a:p>
            <a:pPr algn="ctr"/>
            <a:r>
              <a:rPr lang="el-GR" sz="2400" b="1" dirty="0"/>
              <a:t>«Τι είναι Φιλοσοφία»</a:t>
            </a:r>
          </a:p>
        </p:txBody>
      </p:sp>
      <p:sp>
        <p:nvSpPr>
          <p:cNvPr id="3" name="Θέση περιεχομένου 2"/>
          <p:cNvSpPr>
            <a:spLocks noGrp="1"/>
          </p:cNvSpPr>
          <p:nvPr>
            <p:ph idx="1"/>
          </p:nvPr>
        </p:nvSpPr>
        <p:spPr>
          <a:xfrm>
            <a:off x="1103312" y="1433946"/>
            <a:ext cx="10596852" cy="4814454"/>
          </a:xfrm>
        </p:spPr>
        <p:txBody>
          <a:bodyPr>
            <a:normAutofit/>
          </a:bodyPr>
          <a:lstStyle/>
          <a:p>
            <a:pPr marL="0" indent="0" algn="just">
              <a:buNone/>
            </a:pPr>
            <a:r>
              <a:rPr lang="el-GR" sz="2300" dirty="0" smtClean="0"/>
              <a:t>Ας δανειστούμε το ερώτημα του </a:t>
            </a:r>
            <a:r>
              <a:rPr lang="en-US" sz="2300" b="1" dirty="0" smtClean="0"/>
              <a:t>Nelson </a:t>
            </a:r>
            <a:r>
              <a:rPr lang="en-US" sz="2300" b="1" dirty="0"/>
              <a:t>G</a:t>
            </a:r>
            <a:r>
              <a:rPr lang="en-US" sz="2300" b="1" dirty="0" smtClean="0"/>
              <a:t>oodman  </a:t>
            </a:r>
            <a:r>
              <a:rPr lang="el-GR" sz="2300" dirty="0" smtClean="0"/>
              <a:t>για την τέχνη:</a:t>
            </a:r>
          </a:p>
          <a:p>
            <a:pPr algn="just"/>
            <a:r>
              <a:rPr lang="el-GR" sz="2300" dirty="0" smtClean="0"/>
              <a:t>Όχι</a:t>
            </a:r>
            <a:r>
              <a:rPr lang="el-GR" sz="2400" dirty="0" smtClean="0"/>
              <a:t> </a:t>
            </a:r>
            <a:r>
              <a:rPr lang="el-GR" sz="2400" dirty="0"/>
              <a:t>«Τί είναι </a:t>
            </a:r>
            <a:r>
              <a:rPr lang="el-GR" sz="2400" dirty="0" smtClean="0"/>
              <a:t>τέχνη», αλλά «Πότε υπάρχει τέχνη»</a:t>
            </a:r>
          </a:p>
          <a:p>
            <a:pPr marL="0" indent="0" algn="just">
              <a:buNone/>
            </a:pPr>
            <a:endParaRPr lang="el-GR" sz="2400" dirty="0" smtClean="0"/>
          </a:p>
          <a:p>
            <a:pPr marL="0" indent="0" algn="just">
              <a:buFont typeface="Wingdings 3" charset="2"/>
              <a:buNone/>
            </a:pPr>
            <a:r>
              <a:rPr lang="el-GR" sz="2300" dirty="0"/>
              <a:t>Η προσχώρηση σε μια τέτοια στάση δεν μας οδηγεί στην απροσδιοριστία ή δεν μας απαλλάσσει από μια κριτική αποτίμηση, αντιθέτως μας εισάγει στην ιδιαιτερότητα της φιλοσοφικής σκέψης και </a:t>
            </a:r>
            <a:r>
              <a:rPr lang="el-GR" sz="2300" dirty="0" smtClean="0"/>
              <a:t>στάσης</a:t>
            </a:r>
          </a:p>
          <a:p>
            <a:pPr algn="just"/>
            <a:r>
              <a:rPr lang="el-GR" sz="2300" dirty="0" smtClean="0"/>
              <a:t> </a:t>
            </a:r>
            <a:r>
              <a:rPr lang="el-GR" sz="2300" dirty="0"/>
              <a:t>Επομένως δεν θέτουμε το ερώτημα «Τί είναι Φιλοσοφία», αλλά </a:t>
            </a:r>
            <a:r>
              <a:rPr lang="el-GR" sz="2300" b="1" dirty="0"/>
              <a:t>«Πότε σκεφτόμαστε φιλοσοφικά», </a:t>
            </a:r>
            <a:r>
              <a:rPr lang="el-GR" sz="2300" dirty="0"/>
              <a:t>ή πιο συγκεκριμένα </a:t>
            </a:r>
            <a:r>
              <a:rPr lang="el-GR" sz="2300" b="1" dirty="0"/>
              <a:t>«Τί σημαίνει φιλοσοφική στάση</a:t>
            </a:r>
            <a:r>
              <a:rPr lang="el-GR" sz="2300" b="1" dirty="0" smtClean="0"/>
              <a:t>»</a:t>
            </a:r>
            <a:r>
              <a:rPr lang="el-GR" sz="2300" dirty="0" smtClean="0"/>
              <a:t> </a:t>
            </a:r>
            <a:endParaRPr lang="el-GR" sz="2300" dirty="0"/>
          </a:p>
        </p:txBody>
      </p:sp>
    </p:spTree>
    <p:extLst>
      <p:ext uri="{BB962C8B-B14F-4D97-AF65-F5344CB8AC3E}">
        <p14:creationId xmlns:p14="http://schemas.microsoft.com/office/powerpoint/2010/main" val="148142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«Τι είναι Φιλοσοφία»</a:t>
            </a:r>
          </a:p>
        </p:txBody>
      </p:sp>
      <p:sp>
        <p:nvSpPr>
          <p:cNvPr id="3" name="Θέση περιεχομένου 2"/>
          <p:cNvSpPr>
            <a:spLocks noGrp="1"/>
          </p:cNvSpPr>
          <p:nvPr>
            <p:ph idx="1"/>
          </p:nvPr>
        </p:nvSpPr>
        <p:spPr>
          <a:xfrm>
            <a:off x="1103313" y="1350818"/>
            <a:ext cx="9786360" cy="4897581"/>
          </a:xfrm>
        </p:spPr>
        <p:txBody>
          <a:bodyPr>
            <a:normAutofit/>
          </a:bodyPr>
          <a:lstStyle/>
          <a:p>
            <a:r>
              <a:rPr lang="el-GR" sz="2300" dirty="0" smtClean="0"/>
              <a:t>Αναζητούμε την </a:t>
            </a:r>
            <a:r>
              <a:rPr lang="el-GR" sz="2300" dirty="0"/>
              <a:t>ιδιαιτερότητα μιας διανοητικής διαδικασίας που αξιώνει την ερμηνεία </a:t>
            </a:r>
            <a:r>
              <a:rPr lang="el-GR" sz="2300" dirty="0" smtClean="0"/>
              <a:t>του περιεχομένου μιας φιλοσοφικής στάσης</a:t>
            </a:r>
          </a:p>
          <a:p>
            <a:endParaRPr lang="el-GR" sz="2300" dirty="0" smtClean="0"/>
          </a:p>
          <a:p>
            <a:pPr marL="0" indent="0">
              <a:buNone/>
            </a:pPr>
            <a:r>
              <a:rPr lang="el-GR" sz="2300" dirty="0" smtClean="0"/>
              <a:t>Ας θέσουμε έναν προβληματισμό κοντά στην διδακτική της τέχνης:</a:t>
            </a:r>
            <a:r>
              <a:rPr lang="en-US" sz="2300" b="1" dirty="0" smtClean="0"/>
              <a:t>Danto</a:t>
            </a:r>
            <a:r>
              <a:rPr lang="el-GR" sz="2300" b="1" dirty="0" smtClean="0"/>
              <a:t> </a:t>
            </a:r>
            <a:r>
              <a:rPr lang="el-GR" sz="2300" dirty="0" smtClean="0"/>
              <a:t>(1997.2004: 223,224) και </a:t>
            </a:r>
            <a:r>
              <a:rPr lang="en-US" sz="2300" b="1" dirty="0" err="1" smtClean="0"/>
              <a:t>Merleau</a:t>
            </a:r>
            <a:r>
              <a:rPr lang="en-US" sz="2300" dirty="0" err="1" smtClean="0"/>
              <a:t>-</a:t>
            </a:r>
            <a:r>
              <a:rPr lang="en-US" sz="2300" b="1" dirty="0" err="1" smtClean="0"/>
              <a:t>Ponty</a:t>
            </a:r>
            <a:r>
              <a:rPr lang="en-US" sz="2300" b="1" dirty="0" smtClean="0"/>
              <a:t> </a:t>
            </a:r>
            <a:r>
              <a:rPr lang="en-US" sz="2300" dirty="0" smtClean="0"/>
              <a:t>(</a:t>
            </a:r>
            <a:r>
              <a:rPr lang="el-GR" sz="2300" dirty="0"/>
              <a:t>2005:123</a:t>
            </a:r>
            <a:r>
              <a:rPr lang="el-GR" sz="2300" dirty="0" smtClean="0"/>
              <a:t>):</a:t>
            </a:r>
          </a:p>
          <a:p>
            <a:pPr algn="just"/>
            <a:r>
              <a:rPr lang="el-GR" sz="2300" dirty="0"/>
              <a:t>Μ</a:t>
            </a:r>
            <a:r>
              <a:rPr lang="el-GR" sz="2300" dirty="0" smtClean="0"/>
              <a:t>ια στάση </a:t>
            </a:r>
            <a:r>
              <a:rPr lang="el-GR" sz="2300" dirty="0"/>
              <a:t>που απελευθερώνει την διείσδυση εν προκειμένω του αναπτυσσόμενου ατόμου στην πολλαπλότητα μιας προσέγγισης, στην θέση ενός προβληματισμού κατά αναλογία  ίσως με το έργο τέχνης που έχει την δύναμη να διεγείρει την σκέψη</a:t>
            </a:r>
            <a:endParaRPr lang="en-US" sz="2300" dirty="0" smtClean="0"/>
          </a:p>
          <a:p>
            <a:pPr marL="0" indent="0">
              <a:buNone/>
            </a:pPr>
            <a:endParaRPr lang="en-US" sz="2300" dirty="0"/>
          </a:p>
          <a:p>
            <a:pPr marL="0" indent="0" algn="just" defTabSz="914400">
              <a:spcBef>
                <a:spcPts val="0"/>
              </a:spcBef>
              <a:buClrTx/>
              <a:buSzTx/>
              <a:buNone/>
              <a:defRPr/>
            </a:pPr>
            <a:r>
              <a:rPr lang="el-GR" sz="2300" dirty="0" smtClean="0"/>
              <a:t>. </a:t>
            </a:r>
            <a:endParaRPr lang="el-GR" sz="2300" dirty="0"/>
          </a:p>
          <a:p>
            <a:pPr algn="just"/>
            <a:endParaRPr lang="el-GR" sz="2300" dirty="0"/>
          </a:p>
          <a:p>
            <a:pPr marL="0" indent="0" algn="just">
              <a:buNone/>
            </a:pPr>
            <a:endParaRPr lang="el-GR" sz="2300" dirty="0"/>
          </a:p>
        </p:txBody>
      </p:sp>
    </p:spTree>
    <p:extLst>
      <p:ext uri="{BB962C8B-B14F-4D97-AF65-F5344CB8AC3E}">
        <p14:creationId xmlns:p14="http://schemas.microsoft.com/office/powerpoint/2010/main" val="3442921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Μια κριτική στάση</a:t>
            </a:r>
            <a:endParaRPr lang="el-GR" sz="2400" b="1" dirty="0"/>
          </a:p>
        </p:txBody>
      </p:sp>
      <p:sp>
        <p:nvSpPr>
          <p:cNvPr id="3" name="Θέση περιεχομένου 2"/>
          <p:cNvSpPr>
            <a:spLocks noGrp="1"/>
          </p:cNvSpPr>
          <p:nvPr>
            <p:ph idx="1"/>
          </p:nvPr>
        </p:nvSpPr>
        <p:spPr>
          <a:xfrm>
            <a:off x="1103312" y="2052918"/>
            <a:ext cx="10222779" cy="4195481"/>
          </a:xfrm>
        </p:spPr>
        <p:txBody>
          <a:bodyPr/>
          <a:lstStyle/>
          <a:p>
            <a:pPr marL="0" indent="0">
              <a:buNone/>
            </a:pPr>
            <a:r>
              <a:rPr lang="el-GR" b="1" dirty="0" smtClean="0"/>
              <a:t>Κριτική στάση:</a:t>
            </a:r>
          </a:p>
          <a:p>
            <a:r>
              <a:rPr lang="el-GR" dirty="0" smtClean="0"/>
              <a:t>Η αναζήτηση της διανοητικής λειτουργίας  που στοιχειοθετεί μια στάση κριτική</a:t>
            </a:r>
          </a:p>
          <a:p>
            <a:r>
              <a:rPr lang="el-GR" dirty="0" smtClean="0"/>
              <a:t>Σκεπτικιστικό έλεγχο </a:t>
            </a:r>
          </a:p>
          <a:p>
            <a:r>
              <a:rPr lang="el-GR" dirty="0" smtClean="0"/>
              <a:t>Η ερωτηματική φύση του φιλοσοφικού στοχασμού  </a:t>
            </a:r>
            <a:endParaRPr lang="el-GR" dirty="0"/>
          </a:p>
        </p:txBody>
      </p:sp>
    </p:spTree>
    <p:extLst>
      <p:ext uri="{BB962C8B-B14F-4D97-AF65-F5344CB8AC3E}">
        <p14:creationId xmlns:p14="http://schemas.microsoft.com/office/powerpoint/2010/main" val="106727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Παιδαγωγική προσέγγιση: Αναφορά στον Σωκράτης   </a:t>
            </a:r>
            <a:endParaRPr lang="el-GR" sz="2400" b="1" dirty="0"/>
          </a:p>
        </p:txBody>
      </p:sp>
      <p:sp>
        <p:nvSpPr>
          <p:cNvPr id="3" name="Θέση περιεχομένου 2"/>
          <p:cNvSpPr>
            <a:spLocks noGrp="1"/>
          </p:cNvSpPr>
          <p:nvPr>
            <p:ph idx="1"/>
          </p:nvPr>
        </p:nvSpPr>
        <p:spPr>
          <a:xfrm>
            <a:off x="1103312" y="1330036"/>
            <a:ext cx="10160433" cy="4918363"/>
          </a:xfrm>
        </p:spPr>
        <p:txBody>
          <a:bodyPr/>
          <a:lstStyle/>
          <a:p>
            <a:pPr marL="0" indent="0" algn="just">
              <a:buNone/>
            </a:pPr>
            <a:r>
              <a:rPr lang="el-GR" b="1" dirty="0" smtClean="0"/>
              <a:t>Ανάπτυξη μιας προσωπικής στάσης:</a:t>
            </a:r>
          </a:p>
          <a:p>
            <a:pPr algn="just"/>
            <a:r>
              <a:rPr lang="el-GR" sz="2300" dirty="0"/>
              <a:t>Η</a:t>
            </a:r>
            <a:r>
              <a:rPr lang="el-GR" sz="2300" dirty="0" smtClean="0"/>
              <a:t> </a:t>
            </a:r>
            <a:r>
              <a:rPr lang="el-GR" sz="2300" dirty="0"/>
              <a:t>πρόσβαση στο ενεργές πεδίο μιας φιλοσοφικής «αλήθειας» δεν σημαίνει εμπέδωση θέσεων αυστηρής αποδοχής, αλλά εμβάθυνση σε μια ακολουθία ερωτημάτων που τίθενται με </a:t>
            </a:r>
            <a:r>
              <a:rPr lang="el-GR" sz="2300" dirty="0" smtClean="0"/>
              <a:t>συνέπεια</a:t>
            </a:r>
          </a:p>
          <a:p>
            <a:pPr algn="just"/>
            <a:r>
              <a:rPr lang="el-GR" sz="2300" dirty="0" smtClean="0"/>
              <a:t>Δεν </a:t>
            </a:r>
            <a:r>
              <a:rPr lang="el-GR" sz="2300" dirty="0"/>
              <a:t>αναζητούμε μια στατική προσέγγιση, το γνωστικό αντικείμενο δεν αποκτά από μόνο του θετική αξία ή μη, αλλά η στάση που έχουμε απέναντι </a:t>
            </a:r>
            <a:r>
              <a:rPr lang="el-GR" sz="2300" dirty="0" smtClean="0"/>
              <a:t>σε αυτό </a:t>
            </a:r>
            <a:r>
              <a:rPr lang="el-GR" sz="2300" dirty="0"/>
              <a:t>γίνεται κριτική, στοχαστική, </a:t>
            </a:r>
            <a:r>
              <a:rPr lang="el-GR" sz="2300" dirty="0" smtClean="0"/>
              <a:t>ερωτηματική</a:t>
            </a:r>
          </a:p>
          <a:p>
            <a:pPr algn="just"/>
            <a:r>
              <a:rPr lang="el-GR" sz="2300" dirty="0" smtClean="0"/>
              <a:t> </a:t>
            </a:r>
            <a:r>
              <a:rPr lang="el-GR" sz="2300" dirty="0"/>
              <a:t>Το </a:t>
            </a:r>
            <a:r>
              <a:rPr lang="el-GR" sz="2300" dirty="0" err="1"/>
              <a:t>διακύβευμα</a:t>
            </a:r>
            <a:r>
              <a:rPr lang="el-GR" sz="2300" dirty="0"/>
              <a:t> είναι να ενεργοποιήσουμε δυναμικά αυτή τη συνάντηση με την φιλοσοφία, με τα βασικά ζητήματα που πραγματεύεται η </a:t>
            </a:r>
            <a:r>
              <a:rPr lang="el-GR" sz="2300" dirty="0" smtClean="0"/>
              <a:t>φιλοσοφία</a:t>
            </a:r>
            <a:endParaRPr lang="el-GR" sz="2300" dirty="0"/>
          </a:p>
        </p:txBody>
      </p:sp>
    </p:spTree>
    <p:extLst>
      <p:ext uri="{BB962C8B-B14F-4D97-AF65-F5344CB8AC3E}">
        <p14:creationId xmlns:p14="http://schemas.microsoft.com/office/powerpoint/2010/main" val="1867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Παιδαγωγική προσέγγιση: Αναφορά στον </a:t>
            </a:r>
            <a:r>
              <a:rPr lang="el-GR" sz="2400" b="1" dirty="0" err="1" smtClean="0"/>
              <a:t>Dewey</a:t>
            </a:r>
            <a:r>
              <a:rPr lang="el-GR" sz="2400" b="1" dirty="0" smtClean="0"/>
              <a:t>  </a:t>
            </a:r>
            <a:endParaRPr lang="el-GR" sz="2400" b="1" dirty="0"/>
          </a:p>
        </p:txBody>
      </p:sp>
      <p:sp>
        <p:nvSpPr>
          <p:cNvPr id="3" name="Θέση περιεχομένου 2"/>
          <p:cNvSpPr>
            <a:spLocks noGrp="1"/>
          </p:cNvSpPr>
          <p:nvPr>
            <p:ph idx="1"/>
          </p:nvPr>
        </p:nvSpPr>
        <p:spPr>
          <a:xfrm>
            <a:off x="1103312" y="1267692"/>
            <a:ext cx="10243561" cy="4980708"/>
          </a:xfrm>
        </p:spPr>
        <p:txBody>
          <a:bodyPr>
            <a:normAutofit/>
          </a:bodyPr>
          <a:lstStyle/>
          <a:p>
            <a:pPr marL="0" indent="0">
              <a:buNone/>
            </a:pPr>
            <a:r>
              <a:rPr lang="el-GR" sz="2300" dirty="0"/>
              <a:t>Τ</a:t>
            </a:r>
            <a:r>
              <a:rPr lang="el-GR" sz="2300" dirty="0" smtClean="0"/>
              <a:t>ο  </a:t>
            </a:r>
            <a:r>
              <a:rPr lang="el-GR" sz="2300" dirty="0"/>
              <a:t>παιδαγωγικό σύστημα </a:t>
            </a:r>
            <a:r>
              <a:rPr lang="el-GR" sz="2300" dirty="0" err="1"/>
              <a:t>John</a:t>
            </a:r>
            <a:r>
              <a:rPr lang="el-GR" sz="2300" dirty="0"/>
              <a:t> </a:t>
            </a:r>
            <a:r>
              <a:rPr lang="el-GR" sz="2300" dirty="0" err="1"/>
              <a:t>Dewey</a:t>
            </a:r>
            <a:r>
              <a:rPr lang="el-GR" sz="2300" dirty="0"/>
              <a:t> </a:t>
            </a:r>
            <a:r>
              <a:rPr lang="el-GR" sz="2300" dirty="0" err="1" smtClean="0"/>
              <a:t>διέπεται</a:t>
            </a:r>
            <a:r>
              <a:rPr lang="el-GR" sz="2300" dirty="0" smtClean="0"/>
              <a:t> </a:t>
            </a:r>
            <a:r>
              <a:rPr lang="el-GR" sz="2300" dirty="0"/>
              <a:t>από τη φιλοσοφία του πραγματισμού (</a:t>
            </a:r>
            <a:r>
              <a:rPr lang="el-GR" sz="2300" dirty="0" err="1" smtClean="0"/>
              <a:t>pragmatismus</a:t>
            </a:r>
            <a:r>
              <a:rPr lang="el-GR" sz="2300" dirty="0" smtClean="0"/>
              <a:t>):</a:t>
            </a:r>
          </a:p>
          <a:p>
            <a:r>
              <a:rPr lang="el-GR" sz="2300" dirty="0"/>
              <a:t>Το σχολείο δεν είναι προετοιμασία για τη ζωή, αλλά η ίδια η </a:t>
            </a:r>
            <a:r>
              <a:rPr lang="el-GR" sz="2300" dirty="0" smtClean="0"/>
              <a:t>ζωή</a:t>
            </a:r>
          </a:p>
          <a:p>
            <a:r>
              <a:rPr lang="el-GR" sz="2300" dirty="0"/>
              <a:t>Η αγωγή  δεν μπορεί να έχει απώτερο σκοπό. Δεν συνιστά αφηρημένη έννοια</a:t>
            </a:r>
          </a:p>
          <a:p>
            <a:r>
              <a:rPr lang="el-GR" sz="2300" dirty="0"/>
              <a:t>Το αναπτυσσόμενο άτομο ζει στο παρόν</a:t>
            </a:r>
          </a:p>
          <a:p>
            <a:r>
              <a:rPr lang="el-GR" sz="2300" dirty="0"/>
              <a:t>Η αγωγή στο σχολείο πρέπει να είναι  η ίδια η ζωή, όχι προετοιμασία για τη ζωή</a:t>
            </a:r>
          </a:p>
          <a:p>
            <a:r>
              <a:rPr lang="el-GR" sz="2300" dirty="0"/>
              <a:t>Συνιστά μέσο κοινωνικής προόδου και αλλαγής </a:t>
            </a:r>
            <a:endParaRPr lang="el-GR" sz="2300" dirty="0" smtClean="0"/>
          </a:p>
          <a:p>
            <a:pPr marL="0" indent="0">
              <a:buNone/>
            </a:pPr>
            <a:endParaRPr lang="el-GR" sz="2300" dirty="0" smtClean="0"/>
          </a:p>
          <a:p>
            <a:pPr marL="0" indent="0">
              <a:buNone/>
            </a:pPr>
            <a:endParaRPr lang="el-GR" sz="2300" dirty="0" smtClean="0"/>
          </a:p>
          <a:p>
            <a:pPr marL="0" indent="0">
              <a:buNone/>
            </a:pPr>
            <a:endParaRPr lang="el-GR" sz="2300" dirty="0"/>
          </a:p>
          <a:p>
            <a:pPr marL="0" indent="0">
              <a:buNone/>
            </a:pPr>
            <a:endParaRPr lang="el-GR" sz="2300" dirty="0"/>
          </a:p>
        </p:txBody>
      </p:sp>
    </p:spTree>
    <p:extLst>
      <p:ext uri="{BB962C8B-B14F-4D97-AF65-F5344CB8AC3E}">
        <p14:creationId xmlns:p14="http://schemas.microsoft.com/office/powerpoint/2010/main" val="1501906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Ένα διαρκές αίτημα </a:t>
            </a:r>
            <a:endParaRPr lang="el-GR" sz="2400" b="1" dirty="0"/>
          </a:p>
        </p:txBody>
      </p:sp>
      <p:sp>
        <p:nvSpPr>
          <p:cNvPr id="3" name="Θέση περιεχομένου 2"/>
          <p:cNvSpPr>
            <a:spLocks noGrp="1"/>
          </p:cNvSpPr>
          <p:nvPr>
            <p:ph idx="1"/>
          </p:nvPr>
        </p:nvSpPr>
        <p:spPr>
          <a:xfrm>
            <a:off x="1103312" y="1350818"/>
            <a:ext cx="10014961" cy="4897581"/>
          </a:xfrm>
        </p:spPr>
        <p:txBody>
          <a:bodyPr/>
          <a:lstStyle/>
          <a:p>
            <a:pPr marL="0" indent="0" algn="just">
              <a:buNone/>
            </a:pPr>
            <a:r>
              <a:rPr lang="el-GR" sz="2300" dirty="0"/>
              <a:t>Από την ίδια την φύση της η φιλοσοφική παιδεία διατυπώνει αυτό το διαρκές αίτημα μιας συνολικής αλλαγής </a:t>
            </a:r>
            <a:r>
              <a:rPr lang="el-GR" sz="2300" dirty="0" smtClean="0"/>
              <a:t>στάσης, βρίσκοντας  κατά μία έννοια συγγένεια με την θέση του </a:t>
            </a:r>
            <a:r>
              <a:rPr lang="el-GR" sz="2300" dirty="0" err="1" smtClean="0"/>
              <a:t>John</a:t>
            </a:r>
            <a:r>
              <a:rPr lang="el-GR" sz="2300" dirty="0" smtClean="0"/>
              <a:t> </a:t>
            </a:r>
            <a:r>
              <a:rPr lang="el-GR" sz="2300" dirty="0" err="1" smtClean="0"/>
              <a:t>Dewey</a:t>
            </a:r>
            <a:r>
              <a:rPr lang="el-GR" sz="2300" dirty="0" smtClean="0"/>
              <a:t>, ότι η κατάκτηση της γνώσης δεν αποτελεί τυπική προετοιμασία για την ενήλικη ζωή, αλλά ουσιαστική εμπειρία που βιώνεται στο παρόν </a:t>
            </a:r>
          </a:p>
          <a:p>
            <a:endParaRPr lang="el-GR" dirty="0"/>
          </a:p>
        </p:txBody>
      </p:sp>
    </p:spTree>
    <p:extLst>
      <p:ext uri="{BB962C8B-B14F-4D97-AF65-F5344CB8AC3E}">
        <p14:creationId xmlns:p14="http://schemas.microsoft.com/office/powerpoint/2010/main" val="3896106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Η εκπαιδευτική παρέμβαση</a:t>
            </a:r>
            <a:endParaRPr lang="el-GR" sz="2400" b="1" dirty="0"/>
          </a:p>
        </p:txBody>
      </p:sp>
      <p:sp>
        <p:nvSpPr>
          <p:cNvPr id="3" name="Θέση περιεχομένου 2"/>
          <p:cNvSpPr>
            <a:spLocks noGrp="1"/>
          </p:cNvSpPr>
          <p:nvPr>
            <p:ph idx="1"/>
          </p:nvPr>
        </p:nvSpPr>
        <p:spPr>
          <a:xfrm>
            <a:off x="1103312" y="1143000"/>
            <a:ext cx="10118870" cy="5105400"/>
          </a:xfrm>
        </p:spPr>
        <p:txBody>
          <a:bodyPr>
            <a:normAutofit/>
          </a:bodyPr>
          <a:lstStyle/>
          <a:p>
            <a:pPr marL="0" indent="0" algn="just">
              <a:buNone/>
            </a:pPr>
            <a:r>
              <a:rPr lang="el-GR" sz="2400" b="1" dirty="0" smtClean="0"/>
              <a:t>Ας αναλογιστούμε:</a:t>
            </a:r>
          </a:p>
          <a:p>
            <a:pPr algn="just"/>
            <a:r>
              <a:rPr lang="el-GR" sz="2400" dirty="0" smtClean="0"/>
              <a:t>Κάθε </a:t>
            </a:r>
            <a:r>
              <a:rPr lang="el-GR" sz="2400" dirty="0"/>
              <a:t>παιδαγωγικό σύστημα που προκρίνεται, συναρτάται με ζωτικά κοινωνικά θέματα και συγκεκριμένες επιδιώξεις των φορέων οι οποίοι ελέγχουν τον εκπαιδευτικό μηχανισμό</a:t>
            </a:r>
            <a:endParaRPr lang="el-GR" sz="2300" dirty="0"/>
          </a:p>
        </p:txBody>
      </p:sp>
    </p:spTree>
    <p:extLst>
      <p:ext uri="{BB962C8B-B14F-4D97-AF65-F5344CB8AC3E}">
        <p14:creationId xmlns:p14="http://schemas.microsoft.com/office/powerpoint/2010/main" val="2260523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Η εκπαιδευτική παρέμβαση</a:t>
            </a:r>
            <a:endParaRPr lang="el-GR" sz="2400" b="1" dirty="0"/>
          </a:p>
        </p:txBody>
      </p:sp>
      <p:sp>
        <p:nvSpPr>
          <p:cNvPr id="3" name="Θέση περιεχομένου 2"/>
          <p:cNvSpPr>
            <a:spLocks noGrp="1"/>
          </p:cNvSpPr>
          <p:nvPr>
            <p:ph idx="1"/>
          </p:nvPr>
        </p:nvSpPr>
        <p:spPr>
          <a:xfrm>
            <a:off x="1103312" y="1392382"/>
            <a:ext cx="10576070" cy="4856018"/>
          </a:xfrm>
        </p:spPr>
        <p:txBody>
          <a:bodyPr>
            <a:normAutofit/>
          </a:bodyPr>
          <a:lstStyle/>
          <a:p>
            <a:pPr marL="0" indent="0" algn="just">
              <a:buNone/>
            </a:pPr>
            <a:r>
              <a:rPr lang="el-GR" sz="2300" b="1" dirty="0"/>
              <a:t>Ως εμπλεκόμενοι στην </a:t>
            </a:r>
            <a:r>
              <a:rPr lang="el-GR" sz="2300" b="1" dirty="0" smtClean="0"/>
              <a:t>εκπαιδευτική διαδικασία:</a:t>
            </a:r>
          </a:p>
          <a:p>
            <a:pPr algn="just"/>
            <a:r>
              <a:rPr lang="el-GR" sz="2300" dirty="0"/>
              <a:t>Και οι δύο συνιστώσες εκπαίδευση και φιλοσοφία  συνυφαίνονται με τους γενικότερους προσανατολισμούς και κατευθύνσεις που συνθέτουν ένα συγκεκριμένο πολιτισμικό πρόσωπο. Αν θεωρήσουμε ότι η φιλοσοφική σκέψη εξελίσσεται διαρκώς, ακολουθώντας μια δυναμική πορεία με συνέχειες, ρήξεις και ανατροπές, διανοίγοντας ολοένα νέες οπτικές, τότε αναζητούμε μια ανάλογη λειτουργία στον εκπαιδευτικό </a:t>
            </a:r>
            <a:r>
              <a:rPr lang="el-GR" sz="2300" dirty="0" smtClean="0"/>
              <a:t>χώρο</a:t>
            </a:r>
            <a:endParaRPr lang="el-GR" sz="2300" dirty="0"/>
          </a:p>
          <a:p>
            <a:endParaRPr lang="el-GR" sz="2300" dirty="0"/>
          </a:p>
          <a:p>
            <a:pPr algn="just"/>
            <a:endParaRPr lang="el-GR" sz="2300" b="1" dirty="0"/>
          </a:p>
        </p:txBody>
      </p:sp>
    </p:spTree>
    <p:extLst>
      <p:ext uri="{BB962C8B-B14F-4D97-AF65-F5344CB8AC3E}">
        <p14:creationId xmlns:p14="http://schemas.microsoft.com/office/powerpoint/2010/main" val="106805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smtClean="0"/>
              <a:t>Η παιδαγωγική πρόκληση</a:t>
            </a:r>
            <a:endParaRPr lang="el-GR" sz="2400" b="1" dirty="0"/>
          </a:p>
        </p:txBody>
      </p:sp>
      <p:sp>
        <p:nvSpPr>
          <p:cNvPr id="3" name="Θέση περιεχομένου 2"/>
          <p:cNvSpPr>
            <a:spLocks noGrp="1"/>
          </p:cNvSpPr>
          <p:nvPr>
            <p:ph idx="1"/>
          </p:nvPr>
        </p:nvSpPr>
        <p:spPr>
          <a:xfrm>
            <a:off x="1103312" y="1179095"/>
            <a:ext cx="10302625" cy="5069305"/>
          </a:xfrm>
        </p:spPr>
        <p:txBody>
          <a:bodyPr>
            <a:normAutofit/>
          </a:bodyPr>
          <a:lstStyle/>
          <a:p>
            <a:pPr algn="just"/>
            <a:r>
              <a:rPr lang="el-GR" sz="2300" dirty="0"/>
              <a:t>Η πρόκληση βρίσκεται στο να θεωρηθεί αυτονόητη και δεδομένη η ικανότητα κάθε ανθρώπου για μια ελεύθερη πορεία σε όλες τις πτυχές του πολιτισμού. Η στάση απέναντι στην φιλοσοφική γνώση, να μπορεί να συνιστά μια αυτόνομη διερεύνηση της φιλοσοφικής γνώσης, που ακολουθεί ποικίλες διαδρομές, ατομικές ή συλλογικές, τόσο στο πλαίσιο των διαφόρων διδακτικών συνθηκών όσο και πέρα από κάθε εκπαιδευτική προδιαγραφή ή </a:t>
            </a:r>
            <a:r>
              <a:rPr lang="el-GR" sz="2300" dirty="0" smtClean="0"/>
              <a:t>περιορισμό</a:t>
            </a:r>
          </a:p>
          <a:p>
            <a:pPr algn="just"/>
            <a:r>
              <a:rPr lang="el-GR" sz="2300" dirty="0"/>
              <a:t>Συχνά η</a:t>
            </a:r>
            <a:r>
              <a:rPr lang="x-none" sz="2300" dirty="0"/>
              <a:t> οπτική των μαθητών περιορίζεται καθώς αποκόβονται από εκείνες τις ιδιαίτερα ενδιαφέρουσες περιοχές, που θεωρούνται «θολές», που βρίσκονται στα όρια των συμβατικών τομέων της σχολικής ζωής. </a:t>
            </a:r>
            <a:r>
              <a:rPr lang="el-GR" sz="2300" dirty="0"/>
              <a:t>Η φιλοσοφία όμως και τα ζητήματα που θέτει</a:t>
            </a:r>
            <a:r>
              <a:rPr lang="x-none" sz="2300" dirty="0"/>
              <a:t>, είναι απόλυτα συνυφασμέν</a:t>
            </a:r>
            <a:r>
              <a:rPr lang="el-GR" sz="2300" dirty="0"/>
              <a:t>α </a:t>
            </a:r>
            <a:r>
              <a:rPr lang="x-none" sz="2300" dirty="0"/>
              <a:t>με αυτές τις περιοχές προβληματισμού</a:t>
            </a:r>
            <a:endParaRPr lang="el-GR" sz="2300" dirty="0"/>
          </a:p>
          <a:p>
            <a:pPr algn="just"/>
            <a:endParaRPr lang="el-GR" sz="2300" dirty="0"/>
          </a:p>
        </p:txBody>
      </p:sp>
    </p:spTree>
    <p:extLst>
      <p:ext uri="{BB962C8B-B14F-4D97-AF65-F5344CB8AC3E}">
        <p14:creationId xmlns:p14="http://schemas.microsoft.com/office/powerpoint/2010/main" val="1384690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a:t>
            </a:r>
            <a:r>
              <a:rPr lang="el-GR" sz="2400" b="1" dirty="0" smtClean="0"/>
              <a:t>ιατί </a:t>
            </a:r>
            <a:r>
              <a:rPr lang="el-GR" sz="2400" b="1" dirty="0"/>
              <a:t>να με </a:t>
            </a:r>
            <a:r>
              <a:rPr lang="el-GR" sz="2400" b="1" dirty="0" smtClean="0"/>
              <a:t>απασχολήσει</a:t>
            </a:r>
            <a:r>
              <a:rPr lang="el-GR" sz="2400" b="1" dirty="0"/>
              <a:t> </a:t>
            </a:r>
            <a:r>
              <a:rPr lang="el-GR" sz="2400" b="1" dirty="0" smtClean="0"/>
              <a:t>ένα </a:t>
            </a:r>
            <a:r>
              <a:rPr lang="el-GR" sz="2400" b="1" dirty="0"/>
              <a:t>φιλοσοφικό </a:t>
            </a:r>
            <a:r>
              <a:rPr lang="el-GR" sz="2400" b="1" dirty="0" smtClean="0"/>
              <a:t>πρόβλημα. Ο εκπαιδευτικός χώρος  </a:t>
            </a:r>
            <a:endParaRPr lang="el-GR" sz="2400" dirty="0"/>
          </a:p>
        </p:txBody>
      </p:sp>
      <p:sp>
        <p:nvSpPr>
          <p:cNvPr id="3" name="Θέση περιεχομένου 2"/>
          <p:cNvSpPr>
            <a:spLocks noGrp="1"/>
          </p:cNvSpPr>
          <p:nvPr>
            <p:ph idx="1"/>
          </p:nvPr>
        </p:nvSpPr>
        <p:spPr>
          <a:xfrm>
            <a:off x="1103312" y="1540042"/>
            <a:ext cx="10230435" cy="4708357"/>
          </a:xfrm>
        </p:spPr>
        <p:txBody>
          <a:bodyPr>
            <a:normAutofit/>
          </a:bodyPr>
          <a:lstStyle/>
          <a:p>
            <a:pPr marL="0" indent="0">
              <a:buNone/>
            </a:pPr>
            <a:r>
              <a:rPr lang="el-GR" sz="2300" b="1" dirty="0"/>
              <a:t>Μ</a:t>
            </a:r>
            <a:r>
              <a:rPr lang="el-GR" sz="2300" b="1" dirty="0" smtClean="0"/>
              <a:t>ια </a:t>
            </a:r>
            <a:r>
              <a:rPr lang="el-GR" sz="2300" b="1" dirty="0"/>
              <a:t>ισχυρή μέθοδο </a:t>
            </a:r>
            <a:r>
              <a:rPr lang="el-GR" sz="2300" b="1" dirty="0" smtClean="0"/>
              <a:t>διδασκαλίας;</a:t>
            </a:r>
          </a:p>
          <a:p>
            <a:pPr algn="just"/>
            <a:r>
              <a:rPr lang="el-GR" sz="2300" dirty="0" smtClean="0"/>
              <a:t>Δ</a:t>
            </a:r>
            <a:r>
              <a:rPr lang="el-GR" sz="2400" dirty="0" smtClean="0"/>
              <a:t>ιότι </a:t>
            </a:r>
            <a:r>
              <a:rPr lang="el-GR" sz="2400" dirty="0"/>
              <a:t>ενεργοποιεί τον εκπαιδευόμενο και πιέζει την κριτική σκέψη, που είναι ακριβώς αυτή η απαραίτητη στάση για την εξέταση θεμάτων που </a:t>
            </a:r>
            <a:r>
              <a:rPr lang="el-GR" sz="2400" dirty="0" smtClean="0"/>
              <a:t>άπτονται της </a:t>
            </a:r>
            <a:r>
              <a:rPr lang="el-GR" sz="2400" dirty="0"/>
              <a:t>ηθικής, των αξιών και άλλων κοινωνικών ή ανθρωπιστικών πεδίων </a:t>
            </a:r>
            <a:r>
              <a:rPr lang="el-GR" sz="2400" dirty="0" smtClean="0"/>
              <a:t>αναφοράς</a:t>
            </a:r>
          </a:p>
          <a:p>
            <a:pPr algn="just"/>
            <a:r>
              <a:rPr lang="el-GR" sz="2400" dirty="0" smtClean="0"/>
              <a:t>Βρισκόμαστε κοντά </a:t>
            </a:r>
            <a:r>
              <a:rPr lang="el-GR" sz="2400" dirty="0"/>
              <a:t>στην δημιουργία μιας κοινότητας μαθητών ικανής να συμμετέχει ενεργά στην κοινωνία και στον κοινωνικό  προβληματισμό που απορρέει από αυτήν</a:t>
            </a:r>
            <a:endParaRPr lang="el-GR" sz="2300" b="1" dirty="0"/>
          </a:p>
        </p:txBody>
      </p:sp>
    </p:spTree>
    <p:extLst>
      <p:ext uri="{BB962C8B-B14F-4D97-AF65-F5344CB8AC3E}">
        <p14:creationId xmlns:p14="http://schemas.microsoft.com/office/powerpoint/2010/main" val="419554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01444"/>
            <a:ext cx="9404723" cy="869795"/>
          </a:xfrm>
        </p:spPr>
        <p:txBody>
          <a:bodyPr/>
          <a:lstStyle/>
          <a:p>
            <a:pPr algn="ctr"/>
            <a:r>
              <a:rPr lang="el-GR" sz="2400" b="1" dirty="0"/>
              <a:t>Προσεγγίζοντας τη Φιλοσοφία ως αντικείμενο προς διδασκαλία</a:t>
            </a:r>
          </a:p>
        </p:txBody>
      </p:sp>
      <p:sp>
        <p:nvSpPr>
          <p:cNvPr id="3" name="Θέση περιεχομένου 2"/>
          <p:cNvSpPr>
            <a:spLocks noGrp="1"/>
          </p:cNvSpPr>
          <p:nvPr>
            <p:ph idx="1"/>
          </p:nvPr>
        </p:nvSpPr>
        <p:spPr>
          <a:xfrm>
            <a:off x="1103312" y="1471961"/>
            <a:ext cx="9936395" cy="4839629"/>
          </a:xfrm>
        </p:spPr>
        <p:txBody>
          <a:bodyPr>
            <a:noAutofit/>
          </a:bodyPr>
          <a:lstStyle/>
          <a:p>
            <a:pPr marL="0" indent="0">
              <a:buNone/>
            </a:pPr>
            <a:r>
              <a:rPr lang="el-GR" sz="2300" b="1" dirty="0" smtClean="0"/>
              <a:t>Η φιλοσοφική γνώση στο χώρο της εκπαίδευσης </a:t>
            </a:r>
          </a:p>
          <a:p>
            <a:pPr algn="just"/>
            <a:r>
              <a:rPr lang="el-GR" sz="2300" dirty="0"/>
              <a:t>Η φιλοσοφική γνώση μεταφέρεται στον σχολικό χώρο έχοντας μια διπλή διάσταση, καθώς μέσω αυτής, αφενός αποκαλύπτεται μια ιδιαίτερη περιοχή της γνώσης, και, αφ’ ετέρου, υποβάλλεται ο τρόπος μετάδοσής </a:t>
            </a:r>
            <a:r>
              <a:rPr lang="el-GR" sz="2300" dirty="0" smtClean="0"/>
              <a:t>της</a:t>
            </a:r>
          </a:p>
          <a:p>
            <a:pPr algn="just"/>
            <a:r>
              <a:rPr lang="el-GR" sz="2300" dirty="0" smtClean="0"/>
              <a:t>Η </a:t>
            </a:r>
            <a:r>
              <a:rPr lang="el-GR" sz="2300" dirty="0" err="1" smtClean="0"/>
              <a:t>επιτελεστικότητα</a:t>
            </a:r>
            <a:r>
              <a:rPr lang="el-GR" sz="2300" dirty="0" smtClean="0"/>
              <a:t> στην εισαγωγή της φιλοσοφίας στην εκπαίδευση </a:t>
            </a:r>
          </a:p>
          <a:p>
            <a:pPr marL="0" indent="0" algn="just">
              <a:buNone/>
            </a:pPr>
            <a:endParaRPr lang="el-GR" sz="2300" dirty="0"/>
          </a:p>
          <a:p>
            <a:pPr marL="0" indent="0" algn="just">
              <a:buNone/>
            </a:pPr>
            <a:r>
              <a:rPr lang="el-GR" sz="2300" b="1" dirty="0" smtClean="0"/>
              <a:t>Η σκέψη του Σωκράτη</a:t>
            </a:r>
          </a:p>
          <a:p>
            <a:pPr algn="just"/>
            <a:r>
              <a:rPr lang="el-GR" sz="2300" dirty="0"/>
              <a:t>Μ</a:t>
            </a:r>
            <a:r>
              <a:rPr lang="el-GR" sz="2300" dirty="0" smtClean="0"/>
              <a:t>ορφές </a:t>
            </a:r>
            <a:r>
              <a:rPr lang="el-GR" sz="2300" dirty="0"/>
              <a:t>αμφισβήτησης στην ίδια την διδασκαλία των μαθητών</a:t>
            </a:r>
            <a:endParaRPr lang="el-GR" sz="2300" b="1" dirty="0" smtClean="0"/>
          </a:p>
          <a:p>
            <a:pPr algn="just"/>
            <a:r>
              <a:rPr lang="el-GR" sz="2300" dirty="0"/>
              <a:t>οι ερωτήσεις ήταν η πηγή της </a:t>
            </a:r>
            <a:r>
              <a:rPr lang="el-GR" sz="2300" dirty="0" smtClean="0"/>
              <a:t>γνώσης</a:t>
            </a:r>
          </a:p>
          <a:p>
            <a:pPr algn="just"/>
            <a:endParaRPr lang="el-GR" sz="2300" b="1" dirty="0"/>
          </a:p>
        </p:txBody>
      </p:sp>
    </p:spTree>
    <p:extLst>
      <p:ext uri="{BB962C8B-B14F-4D97-AF65-F5344CB8AC3E}">
        <p14:creationId xmlns:p14="http://schemas.microsoft.com/office/powerpoint/2010/main" val="3732361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1515980"/>
            <a:ext cx="10278562" cy="4732420"/>
          </a:xfrm>
        </p:spPr>
        <p:txBody>
          <a:bodyPr>
            <a:normAutofit/>
          </a:bodyPr>
          <a:lstStyle/>
          <a:p>
            <a:pPr marL="0" indent="0" algn="just">
              <a:buNone/>
            </a:pPr>
            <a:r>
              <a:rPr lang="el-GR" sz="2300" b="1" dirty="0" err="1" smtClean="0"/>
              <a:t>Mathew</a:t>
            </a:r>
            <a:r>
              <a:rPr lang="el-GR" sz="2300" b="1" dirty="0" smtClean="0"/>
              <a:t> </a:t>
            </a:r>
            <a:r>
              <a:rPr lang="el-GR" sz="2300" b="1" dirty="0" err="1"/>
              <a:t>Lipman</a:t>
            </a:r>
            <a:r>
              <a:rPr lang="el-GR" sz="2300" b="1" dirty="0"/>
              <a:t>, εισηγητής της διδακτικής της φιλοσοφίας</a:t>
            </a:r>
            <a:r>
              <a:rPr lang="el-GR" sz="2300" dirty="0" smtClean="0"/>
              <a:t>,</a:t>
            </a:r>
          </a:p>
          <a:p>
            <a:pPr algn="just"/>
            <a:r>
              <a:rPr lang="el-GR" sz="2300" dirty="0"/>
              <a:t>Π</a:t>
            </a:r>
            <a:r>
              <a:rPr lang="el-GR" sz="2300" dirty="0" smtClean="0"/>
              <a:t>ροέβλεπε </a:t>
            </a:r>
            <a:r>
              <a:rPr lang="el-GR" sz="2300" dirty="0"/>
              <a:t>μια τάξη με ενεργούς συμμετέχοντες, οι οποίοι στηρίζονται στην εσωτερική τους παρόρμηση για γνώση, είναι υπεύθυνοι, και αναφέρονται ακριβώς στις «θολές» εκείνες περιοχές του κοινωνικού ιστού που αποτελούν μέρος της δικής τους ζωής, των δικών τους ενδιαφερόντων και </a:t>
            </a:r>
            <a:r>
              <a:rPr lang="el-GR" sz="2300" dirty="0" smtClean="0"/>
              <a:t>αναζητήσεων </a:t>
            </a:r>
            <a:r>
              <a:rPr lang="el-GR" sz="2300" dirty="0"/>
              <a:t>στο </a:t>
            </a:r>
            <a:r>
              <a:rPr lang="el-GR" sz="2300" dirty="0" smtClean="0"/>
              <a:t>τώρα</a:t>
            </a:r>
          </a:p>
          <a:p>
            <a:pPr algn="just"/>
            <a:r>
              <a:rPr lang="el-GR" sz="2400" dirty="0"/>
              <a:t>Η μάθηση προκρίνεται ως ουσιαστική εμπειρία της ίδιας της </a:t>
            </a:r>
            <a:r>
              <a:rPr lang="el-GR" sz="2400" dirty="0" smtClean="0"/>
              <a:t>ζωής</a:t>
            </a:r>
          </a:p>
          <a:p>
            <a:pPr algn="just"/>
            <a:endParaRPr lang="el-GR" sz="2300" dirty="0"/>
          </a:p>
        </p:txBody>
      </p:sp>
    </p:spTree>
    <p:extLst>
      <p:ext uri="{BB962C8B-B14F-4D97-AF65-F5344CB8AC3E}">
        <p14:creationId xmlns:p14="http://schemas.microsoft.com/office/powerpoint/2010/main" val="1332796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2165684"/>
            <a:ext cx="10398877" cy="4082715"/>
          </a:xfrm>
        </p:spPr>
        <p:txBody>
          <a:bodyPr>
            <a:normAutofit/>
          </a:bodyPr>
          <a:lstStyle/>
          <a:p>
            <a:pPr algn="just"/>
            <a:r>
              <a:rPr lang="el-GR" sz="2300" dirty="0"/>
              <a:t>Η ενασχόληση με την φιλοσοφία αποκτά </a:t>
            </a:r>
            <a:r>
              <a:rPr lang="el-GR" sz="2300" dirty="0" smtClean="0"/>
              <a:t>νόημα </a:t>
            </a:r>
            <a:r>
              <a:rPr lang="el-GR" sz="2300" dirty="0"/>
              <a:t>όταν εμπλέκει τον ενδιαφερόμενο σε μια συλλογιστική διαδικασία </a:t>
            </a:r>
            <a:r>
              <a:rPr lang="el-GR" sz="2300" dirty="0" err="1"/>
              <a:t>ανοιχτότητας</a:t>
            </a:r>
            <a:r>
              <a:rPr lang="el-GR" sz="2300" dirty="0"/>
              <a:t> και ομαδικής συζήτησης, χωρίς αυτό να αποκλείει μια συμπληρωματική διαδικασία </a:t>
            </a:r>
            <a:r>
              <a:rPr lang="el-GR" sz="2300" dirty="0" smtClean="0"/>
              <a:t>εσωτερικής αναζήτησης, </a:t>
            </a:r>
            <a:r>
              <a:rPr lang="el-GR" sz="2300" dirty="0"/>
              <a:t>η οποία διαμεσολαβεί την στάση απέναντι στην </a:t>
            </a:r>
            <a:r>
              <a:rPr lang="el-GR" sz="2300" dirty="0" smtClean="0"/>
              <a:t>γνώση</a:t>
            </a:r>
          </a:p>
          <a:p>
            <a:pPr algn="just"/>
            <a:endParaRPr lang="el-GR" sz="2300" dirty="0"/>
          </a:p>
        </p:txBody>
      </p:sp>
    </p:spTree>
    <p:extLst>
      <p:ext uri="{BB962C8B-B14F-4D97-AF65-F5344CB8AC3E}">
        <p14:creationId xmlns:p14="http://schemas.microsoft.com/office/powerpoint/2010/main" val="3789234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1540042"/>
            <a:ext cx="10278562" cy="4708357"/>
          </a:xfrm>
        </p:spPr>
        <p:txBody>
          <a:bodyPr>
            <a:normAutofit/>
          </a:bodyPr>
          <a:lstStyle/>
          <a:p>
            <a:pPr marL="0" indent="0">
              <a:buNone/>
            </a:pPr>
            <a:r>
              <a:rPr lang="el-GR" sz="2300" b="1" dirty="0" smtClean="0"/>
              <a:t>Αν δεχθούμε ότι:</a:t>
            </a:r>
            <a:endParaRPr lang="el-GR" sz="2300" b="1" dirty="0"/>
          </a:p>
          <a:p>
            <a:pPr algn="just"/>
            <a:r>
              <a:rPr lang="el-GR" sz="2300" dirty="0" smtClean="0"/>
              <a:t>Ο </a:t>
            </a:r>
            <a:r>
              <a:rPr lang="el-GR" sz="2300" dirty="0"/>
              <a:t>τρόπος με τον οποίο οι ηθικοί προβληματισμοί εισέρχονται στις πτυχές των επιμέρους στόχων της εκπαίδευσης, διαμορφώνουν μια συνθήκη στην εκπαιδευτική πράξη, ικανή να προσδιορίσει και το περιεχόμενο της γνώσης. Προβάλλει συχνά πολύ πιο σαφής και ξεκάθαρος από τον τρόπο που εγκαθίσταται το ίδιο το αντικείμενο προς γνώση και επί του προκειμένου η φιλοσοφική </a:t>
            </a:r>
            <a:r>
              <a:rPr lang="el-GR" sz="2300" dirty="0" smtClean="0"/>
              <a:t>γνώση</a:t>
            </a:r>
          </a:p>
          <a:p>
            <a:pPr algn="just"/>
            <a:r>
              <a:rPr lang="el-GR" sz="2300" dirty="0"/>
              <a:t>Ο</a:t>
            </a:r>
            <a:r>
              <a:rPr lang="el-GR" sz="2300" dirty="0" smtClean="0"/>
              <a:t>ι νοητικές </a:t>
            </a:r>
            <a:r>
              <a:rPr lang="el-GR" sz="2300" dirty="0"/>
              <a:t>κατασκευές, ως φιλοσοφικό πρόβλημα, εγείρουν με έναν τρόπο τον προβληματισμό μας γύρω από την συγκρότηση του ατόμου και την διερώτηση περί του </a:t>
            </a:r>
            <a:r>
              <a:rPr lang="el-GR" sz="2300" dirty="0" smtClean="0"/>
              <a:t>ανθρώπου, </a:t>
            </a:r>
            <a:r>
              <a:rPr lang="el-GR" sz="2300" dirty="0"/>
              <a:t>δίνοντάς  και στον ίδιο το </a:t>
            </a:r>
            <a:r>
              <a:rPr lang="el-GR" sz="2300" dirty="0" err="1"/>
              <a:t>αξιακό</a:t>
            </a:r>
            <a:r>
              <a:rPr lang="el-GR" sz="2300" dirty="0"/>
              <a:t> και ηθικό περιεχόμενο του, δηλαδή ένα σημαντικό μέρος από αυτό που αποκαλούμε παιδεία ή </a:t>
            </a:r>
            <a:r>
              <a:rPr lang="el-GR" sz="2300" dirty="0" smtClean="0"/>
              <a:t>μόρφωση </a:t>
            </a:r>
            <a:endParaRPr lang="el-GR" sz="2300" dirty="0"/>
          </a:p>
        </p:txBody>
      </p:sp>
    </p:spTree>
    <p:extLst>
      <p:ext uri="{BB962C8B-B14F-4D97-AF65-F5344CB8AC3E}">
        <p14:creationId xmlns:p14="http://schemas.microsoft.com/office/powerpoint/2010/main" val="238071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1" y="1540042"/>
            <a:ext cx="10422941" cy="4708357"/>
          </a:xfrm>
        </p:spPr>
        <p:txBody>
          <a:bodyPr>
            <a:normAutofit/>
          </a:bodyPr>
          <a:lstStyle/>
          <a:p>
            <a:pPr marL="0" indent="0">
              <a:buNone/>
            </a:pPr>
            <a:r>
              <a:rPr lang="el-GR" sz="2400" b="1" dirty="0" smtClean="0">
                <a:latin typeface="+mn-lt"/>
                <a:ea typeface="+mn-ea"/>
                <a:cs typeface="+mn-cs"/>
              </a:rPr>
              <a:t>Ένας προβληματισμός:</a:t>
            </a:r>
          </a:p>
          <a:p>
            <a:pPr algn="just"/>
            <a:r>
              <a:rPr lang="el-GR" sz="2400" dirty="0" smtClean="0">
                <a:latin typeface="+mn-lt"/>
                <a:ea typeface="+mn-ea"/>
                <a:cs typeface="+mn-cs"/>
              </a:rPr>
              <a:t>Φαίνεται </a:t>
            </a:r>
            <a:r>
              <a:rPr lang="el-GR" sz="2400" dirty="0">
                <a:latin typeface="+mn-lt"/>
                <a:ea typeface="+mn-ea"/>
                <a:cs typeface="+mn-cs"/>
              </a:rPr>
              <a:t>πως αν κάτι μπορεί να θεωρηθεί </a:t>
            </a:r>
            <a:r>
              <a:rPr lang="el-GR" sz="2400" b="1" dirty="0">
                <a:latin typeface="+mn-lt"/>
                <a:ea typeface="+mn-ea"/>
                <a:cs typeface="+mn-cs"/>
              </a:rPr>
              <a:t>ως περιεχόμενο της «παιδείας», </a:t>
            </a:r>
            <a:r>
              <a:rPr lang="el-GR" sz="2400" dirty="0">
                <a:latin typeface="+mn-lt"/>
                <a:ea typeface="+mn-ea"/>
                <a:cs typeface="+mn-cs"/>
              </a:rPr>
              <a:t>αυτό σίγουρα θα πρέπει </a:t>
            </a:r>
            <a:r>
              <a:rPr lang="el-GR" sz="2400" b="1" dirty="0">
                <a:latin typeface="+mn-lt"/>
                <a:ea typeface="+mn-ea"/>
                <a:cs typeface="+mn-cs"/>
              </a:rPr>
              <a:t>να αξιολογείται θετικά </a:t>
            </a:r>
            <a:r>
              <a:rPr lang="el-GR" sz="2400" dirty="0">
                <a:latin typeface="+mn-lt"/>
                <a:ea typeface="+mn-ea"/>
                <a:cs typeface="+mn-cs"/>
              </a:rPr>
              <a:t>όπως </a:t>
            </a:r>
            <a:r>
              <a:rPr lang="el-GR" sz="2400" b="1" dirty="0">
                <a:latin typeface="+mn-lt"/>
                <a:ea typeface="+mn-ea"/>
                <a:cs typeface="+mn-cs"/>
              </a:rPr>
              <a:t>και ακριβώς ο τρόπος με τον οποίο κατακτά κανείς το περιεχόμενο να μην θεωρείται ηθικά </a:t>
            </a:r>
            <a:r>
              <a:rPr lang="el-GR" sz="2400" b="1" dirty="0" smtClean="0">
                <a:latin typeface="+mn-lt"/>
                <a:ea typeface="+mn-ea"/>
                <a:cs typeface="+mn-cs"/>
              </a:rPr>
              <a:t>επιζήμιο</a:t>
            </a:r>
            <a:r>
              <a:rPr lang="el-GR" sz="2400" dirty="0" smtClean="0">
                <a:latin typeface="+mn-lt"/>
                <a:ea typeface="+mn-ea"/>
                <a:cs typeface="+mn-cs"/>
              </a:rPr>
              <a:t>ς</a:t>
            </a:r>
            <a:endParaRPr lang="el-GR" sz="2400" dirty="0">
              <a:latin typeface="+mn-lt"/>
              <a:ea typeface="+mn-ea"/>
              <a:cs typeface="+mn-cs"/>
            </a:endParaRPr>
          </a:p>
          <a:p>
            <a:pPr marL="0" indent="0" algn="just">
              <a:buNone/>
            </a:pPr>
            <a:r>
              <a:rPr lang="el-GR" sz="2400" b="1" dirty="0" smtClean="0">
                <a:latin typeface="+mn-lt"/>
                <a:ea typeface="+mn-ea"/>
                <a:cs typeface="+mn-cs"/>
              </a:rPr>
              <a:t>Τότε:</a:t>
            </a:r>
          </a:p>
          <a:p>
            <a:pPr algn="just"/>
            <a:r>
              <a:rPr lang="el-GR" sz="2400" dirty="0" smtClean="0">
                <a:latin typeface="+mn-lt"/>
                <a:ea typeface="+mn-ea"/>
                <a:cs typeface="+mn-cs"/>
              </a:rPr>
              <a:t>Θα </a:t>
            </a:r>
            <a:r>
              <a:rPr lang="el-GR" sz="2400" dirty="0">
                <a:latin typeface="+mn-lt"/>
                <a:ea typeface="+mn-ea"/>
                <a:cs typeface="+mn-cs"/>
              </a:rPr>
              <a:t>ήταν μια περαιτέρω ερώτηση σχετικά με τα επιμέρους κριτήρια που τίθενται κάθε φορά. Θα μπορούσαμε να πούμε ότι είναι σημαντικό να γνωρίζουμε ποια είναι τα πρότυπα αποτίμησης προκειμένου να εξακριβωθεί η συνθήκη εκείνη σύμφωνα με την οποία επικροτείται κάποια διαδικασία ή </a:t>
            </a:r>
            <a:r>
              <a:rPr lang="el-GR" sz="2400">
                <a:latin typeface="+mn-lt"/>
                <a:ea typeface="+mn-ea"/>
                <a:cs typeface="+mn-cs"/>
              </a:rPr>
              <a:t>κατάσταση </a:t>
            </a:r>
            <a:r>
              <a:rPr lang="el-GR" sz="2400" smtClean="0">
                <a:latin typeface="+mn-lt"/>
                <a:ea typeface="+mn-ea"/>
                <a:cs typeface="+mn-cs"/>
              </a:rPr>
              <a:t>πνεύματος</a:t>
            </a:r>
            <a:endParaRPr lang="el-GR" sz="2400" dirty="0">
              <a:latin typeface="+mn-lt"/>
              <a:ea typeface="+mn-ea"/>
              <a:cs typeface="+mn-cs"/>
            </a:endParaRPr>
          </a:p>
          <a:p>
            <a:endParaRPr lang="el-GR" sz="2300" b="1" dirty="0"/>
          </a:p>
        </p:txBody>
      </p:sp>
    </p:spTree>
    <p:extLst>
      <p:ext uri="{BB962C8B-B14F-4D97-AF65-F5344CB8AC3E}">
        <p14:creationId xmlns:p14="http://schemas.microsoft.com/office/powerpoint/2010/main" val="468814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1612232"/>
            <a:ext cx="10447004" cy="4636167"/>
          </a:xfrm>
        </p:spPr>
        <p:txBody>
          <a:bodyPr>
            <a:normAutofit/>
          </a:bodyPr>
          <a:lstStyle/>
          <a:p>
            <a:pPr marL="0" indent="0">
              <a:buNone/>
            </a:pPr>
            <a:r>
              <a:rPr lang="el-GR" sz="2300" b="1" dirty="0" smtClean="0"/>
              <a:t>Αναζητώντας μια παιδαγωγική στάση;</a:t>
            </a:r>
          </a:p>
          <a:p>
            <a:pPr algn="just"/>
            <a:r>
              <a:rPr lang="el-GR" sz="2300" dirty="0"/>
              <a:t>Α</a:t>
            </a:r>
            <a:r>
              <a:rPr lang="x-none" sz="2300" dirty="0" smtClean="0"/>
              <a:t>ποδοχή </a:t>
            </a:r>
            <a:r>
              <a:rPr lang="x-none" sz="2300" dirty="0"/>
              <a:t>των πολλαπλών οπτικών</a:t>
            </a:r>
            <a:r>
              <a:rPr lang="el-GR" sz="2300" dirty="0"/>
              <a:t>, των πολλαπλών διαδρομών και στάσεων, που αποτελούν εγγενή χαρακτηριστικά της φιλοσοφικής καλλιέργειας, </a:t>
            </a:r>
            <a:r>
              <a:rPr lang="x-none" sz="2300" dirty="0"/>
              <a:t>ώστε να καταστεί ικανό σταδιακά </a:t>
            </a:r>
            <a:r>
              <a:rPr lang="el-GR" sz="2300" dirty="0"/>
              <a:t>το </a:t>
            </a:r>
            <a:r>
              <a:rPr lang="x-none" sz="2300" dirty="0"/>
              <a:t>υποκείμενο να συγκροτήσει το ανθρώπινο στοιχείο </a:t>
            </a:r>
            <a:r>
              <a:rPr lang="x-none" sz="2300" dirty="0" smtClean="0"/>
              <a:t>του</a:t>
            </a:r>
            <a:endParaRPr lang="el-GR" sz="2300" dirty="0" smtClean="0"/>
          </a:p>
          <a:p>
            <a:pPr algn="just"/>
            <a:r>
              <a:rPr lang="el-GR" sz="2400" dirty="0"/>
              <a:t>Δ</a:t>
            </a:r>
            <a:r>
              <a:rPr lang="x-none" sz="2400" dirty="0" smtClean="0"/>
              <a:t>ιατήρηση </a:t>
            </a:r>
            <a:r>
              <a:rPr lang="x-none" sz="2400" dirty="0"/>
              <a:t>μιας  ερωτηματικής </a:t>
            </a:r>
            <a:r>
              <a:rPr lang="x-none" sz="2400" dirty="0" smtClean="0"/>
              <a:t>στάσης</a:t>
            </a:r>
            <a:endParaRPr lang="el-GR" sz="2400" dirty="0" smtClean="0"/>
          </a:p>
          <a:p>
            <a:pPr algn="just"/>
            <a:r>
              <a:rPr lang="el-GR" sz="2400" dirty="0"/>
              <a:t>Η εκπαίδευση προσφέρει αυτή την </a:t>
            </a:r>
            <a:r>
              <a:rPr lang="el-GR" sz="2400" dirty="0" smtClean="0"/>
              <a:t>ευκαιρία να αναπτύξεις την </a:t>
            </a:r>
            <a:r>
              <a:rPr lang="el-GR" sz="2400" dirty="0"/>
              <a:t>ερωτηματική στάση, </a:t>
            </a:r>
            <a:r>
              <a:rPr lang="el-GR" sz="2400" dirty="0" smtClean="0"/>
              <a:t>την </a:t>
            </a:r>
            <a:r>
              <a:rPr lang="el-GR" sz="2400" dirty="0"/>
              <a:t>επιθυμία κατανόησης του κόσμου</a:t>
            </a:r>
            <a:endParaRPr lang="el-GR" sz="2300" b="1" dirty="0"/>
          </a:p>
        </p:txBody>
      </p:sp>
    </p:spTree>
    <p:extLst>
      <p:ext uri="{BB962C8B-B14F-4D97-AF65-F5344CB8AC3E}">
        <p14:creationId xmlns:p14="http://schemas.microsoft.com/office/powerpoint/2010/main" val="2603467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1564106"/>
            <a:ext cx="10182309" cy="4684294"/>
          </a:xfrm>
        </p:spPr>
        <p:txBody>
          <a:bodyPr>
            <a:normAutofit/>
          </a:bodyPr>
          <a:lstStyle/>
          <a:p>
            <a:pPr marL="0" indent="0">
              <a:buNone/>
            </a:pPr>
            <a:r>
              <a:rPr lang="el-GR" sz="2300" b="1" dirty="0" smtClean="0"/>
              <a:t>Το φιλοσοφικό πρόβλημα:</a:t>
            </a:r>
          </a:p>
          <a:p>
            <a:pPr algn="just"/>
            <a:r>
              <a:rPr lang="el-GR" sz="2300" dirty="0" smtClean="0"/>
              <a:t>Δεν απαντά </a:t>
            </a:r>
            <a:r>
              <a:rPr lang="el-GR" sz="2300" dirty="0"/>
              <a:t>σε μια συγκεκριμένη γνώση και μόνον αλλά υποκινεί και στηρίζει μια πορεία εσωτερίκευσης και αυτονομίας, μια στάση απέναντι στην </a:t>
            </a:r>
            <a:r>
              <a:rPr lang="el-GR" sz="2300" dirty="0" smtClean="0"/>
              <a:t>γνώση</a:t>
            </a:r>
          </a:p>
          <a:p>
            <a:pPr algn="just"/>
            <a:r>
              <a:rPr lang="el-GR" sz="2300" dirty="0"/>
              <a:t>Ε</a:t>
            </a:r>
            <a:r>
              <a:rPr lang="el-GR" sz="2300" dirty="0" smtClean="0"/>
              <a:t>γγράφομαι </a:t>
            </a:r>
            <a:r>
              <a:rPr lang="el-GR" sz="2300" dirty="0"/>
              <a:t>σε μια κοινωνία και σε ένα πολιτισμό μέσα από ένα γνωστικό πεδίο. Αυτός είναι ο τρόπος που εντάσσεται η φιλοσοφική εκπαίδευση στην ανθρωπιστική </a:t>
            </a:r>
            <a:r>
              <a:rPr lang="el-GR" sz="2300" dirty="0" smtClean="0"/>
              <a:t>εκπαίδευση</a:t>
            </a:r>
          </a:p>
          <a:p>
            <a:pPr algn="just"/>
            <a:r>
              <a:rPr lang="el-GR" sz="2300" dirty="0"/>
              <a:t>Αναζητάμε μια διδακτική ικανή να συντονίζεται με τα χαρακτηριστικά της φιλοσοφικής σκέψης και να μπορεί να διαχειρίζεται τη ρευστότητα, την ποικιλία, την πολλαπλότητα, την αμφισημία ακόμα και την αντίφαση</a:t>
            </a:r>
            <a:endParaRPr lang="el-GR" sz="2300" b="1" dirty="0"/>
          </a:p>
        </p:txBody>
      </p:sp>
    </p:spTree>
    <p:extLst>
      <p:ext uri="{BB962C8B-B14F-4D97-AF65-F5344CB8AC3E}">
        <p14:creationId xmlns:p14="http://schemas.microsoft.com/office/powerpoint/2010/main" val="2004786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t>Γιατί να με απασχολήσει ένα φιλοσοφικό πρόβλημα. Ο εκπαιδευτικός χώρος </a:t>
            </a:r>
            <a:endParaRPr lang="el-GR" sz="2400" dirty="0"/>
          </a:p>
        </p:txBody>
      </p:sp>
      <p:sp>
        <p:nvSpPr>
          <p:cNvPr id="3" name="Θέση περιεχομένου 2"/>
          <p:cNvSpPr>
            <a:spLocks noGrp="1"/>
          </p:cNvSpPr>
          <p:nvPr>
            <p:ph idx="1"/>
          </p:nvPr>
        </p:nvSpPr>
        <p:spPr>
          <a:xfrm>
            <a:off x="1103312" y="2052918"/>
            <a:ext cx="10110120" cy="4195481"/>
          </a:xfrm>
        </p:spPr>
        <p:txBody>
          <a:bodyPr>
            <a:normAutofit/>
          </a:bodyPr>
          <a:lstStyle/>
          <a:p>
            <a:pPr algn="just"/>
            <a:r>
              <a:rPr lang="el-GR" sz="2300" dirty="0" smtClean="0"/>
              <a:t>Το </a:t>
            </a:r>
            <a:r>
              <a:rPr lang="el-GR" sz="2300" dirty="0"/>
              <a:t>περιεχόμενο του προγράμματος της φιλοσοφικής παιδείας δεν εννοείται </a:t>
            </a:r>
            <a:r>
              <a:rPr lang="el-GR" sz="2300" dirty="0" smtClean="0"/>
              <a:t>ίσως ως </a:t>
            </a:r>
            <a:r>
              <a:rPr lang="el-GR" sz="2300" dirty="0"/>
              <a:t>ένα κλειστό σύστημα, ως ένα προκαθορισμένο σώμα γνώσεων που προσφέρονται με μια αυστηρά γραμμική και προκαθορισμένη τάξη</a:t>
            </a:r>
          </a:p>
        </p:txBody>
      </p:sp>
    </p:spTree>
    <p:extLst>
      <p:ext uri="{BB962C8B-B14F-4D97-AF65-F5344CB8AC3E}">
        <p14:creationId xmlns:p14="http://schemas.microsoft.com/office/powerpoint/2010/main" val="386798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907731"/>
          </a:xfrm>
        </p:spPr>
        <p:txBody>
          <a:bodyPr/>
          <a:lstStyle/>
          <a:p>
            <a:pPr algn="ctr"/>
            <a:r>
              <a:rPr lang="el-GR" sz="2400" b="1" dirty="0" smtClean="0"/>
              <a:t>Είναι απροσδιόριστός ο στόχος της εκπαίδευσης;</a:t>
            </a:r>
            <a:endParaRPr lang="el-GR" sz="2400" b="1" dirty="0"/>
          </a:p>
        </p:txBody>
      </p:sp>
      <p:sp>
        <p:nvSpPr>
          <p:cNvPr id="3" name="Θέση περιεχομένου 2"/>
          <p:cNvSpPr>
            <a:spLocks noGrp="1"/>
          </p:cNvSpPr>
          <p:nvPr>
            <p:ph idx="1"/>
          </p:nvPr>
        </p:nvSpPr>
        <p:spPr>
          <a:xfrm>
            <a:off x="1104293" y="1538868"/>
            <a:ext cx="10559883" cy="4282069"/>
          </a:xfrm>
        </p:spPr>
        <p:txBody>
          <a:bodyPr/>
          <a:lstStyle/>
          <a:p>
            <a:pPr marL="0" indent="0">
              <a:buNone/>
            </a:pPr>
            <a:r>
              <a:rPr lang="el-GR" sz="2300" b="1" dirty="0" smtClean="0"/>
              <a:t>Το </a:t>
            </a:r>
            <a:r>
              <a:rPr lang="el-GR" sz="2300" b="1" dirty="0" err="1" smtClean="0"/>
              <a:t>διακύβευμα</a:t>
            </a:r>
            <a:r>
              <a:rPr lang="el-GR" sz="2300" b="1" dirty="0" smtClean="0"/>
              <a:t> στο χώρο της εκπαίδευσης:</a:t>
            </a:r>
          </a:p>
          <a:p>
            <a:pPr marL="0" indent="0">
              <a:buNone/>
            </a:pPr>
            <a:endParaRPr lang="el-GR" sz="2300" b="1" dirty="0" smtClean="0"/>
          </a:p>
          <a:p>
            <a:pPr algn="just"/>
            <a:r>
              <a:rPr lang="el-GR" sz="2300" dirty="0"/>
              <a:t>Εάν πράγματι προσβλέπουμε σε μια διδακτική συγχρονισμένη με τον προβληματισμό, το </a:t>
            </a:r>
            <a:r>
              <a:rPr lang="el-GR" sz="2300" dirty="0" err="1"/>
              <a:t>διακύβευμα</a:t>
            </a:r>
            <a:r>
              <a:rPr lang="el-GR" sz="2300" dirty="0"/>
              <a:t>, για το τι είδους άνθρωπο καλούμαστε να φτιάξουμε μέσω της οργανωμένης παροχής γνώσης, τότε επιζητούμε ένα πεδίο το οποίο μάλλον προσδιορίζεται από την φύση και τον τρόπο διαχείρισης των ερωτημάτων και των ζητημάτων που προβάλλει παρά από τις βεβαιότητες που στηρίζει</a:t>
            </a:r>
            <a:r>
              <a:rPr lang="el-GR" sz="2300" b="1" dirty="0" smtClean="0"/>
              <a:t> </a:t>
            </a:r>
            <a:endParaRPr lang="el-GR" sz="2300" b="1" dirty="0"/>
          </a:p>
        </p:txBody>
      </p:sp>
    </p:spTree>
    <p:extLst>
      <p:ext uri="{BB962C8B-B14F-4D97-AF65-F5344CB8AC3E}">
        <p14:creationId xmlns:p14="http://schemas.microsoft.com/office/powerpoint/2010/main" val="269859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334537"/>
            <a:ext cx="9404723" cy="1153605"/>
          </a:xfrm>
        </p:spPr>
        <p:txBody>
          <a:bodyPr/>
          <a:lstStyle/>
          <a:p>
            <a:pPr algn="ctr"/>
            <a:r>
              <a:rPr lang="el-GR" sz="2400" b="1" dirty="0" smtClean="0"/>
              <a:t>Μια αναφορά στον </a:t>
            </a:r>
            <a:r>
              <a:rPr lang="el-GR" sz="2400" b="1" dirty="0" err="1" smtClean="0"/>
              <a:t>Καντ</a:t>
            </a:r>
            <a:endParaRPr lang="el-GR" sz="2400" b="1" dirty="0"/>
          </a:p>
        </p:txBody>
      </p:sp>
      <p:sp>
        <p:nvSpPr>
          <p:cNvPr id="3" name="Θέση περιεχομένου 2"/>
          <p:cNvSpPr>
            <a:spLocks noGrp="1"/>
          </p:cNvSpPr>
          <p:nvPr>
            <p:ph idx="1"/>
          </p:nvPr>
        </p:nvSpPr>
        <p:spPr>
          <a:xfrm>
            <a:off x="1103312" y="1070517"/>
            <a:ext cx="10360142" cy="5177883"/>
          </a:xfrm>
        </p:spPr>
        <p:txBody>
          <a:bodyPr>
            <a:noAutofit/>
          </a:bodyPr>
          <a:lstStyle/>
          <a:p>
            <a:pPr marL="0" indent="0" algn="just">
              <a:buNone/>
            </a:pPr>
            <a:r>
              <a:rPr lang="el-GR" sz="2300" b="1" dirty="0" smtClean="0"/>
              <a:t>Στην φιλοσοφία του </a:t>
            </a:r>
            <a:r>
              <a:rPr lang="el-GR" sz="2300" b="1" dirty="0" err="1" smtClean="0"/>
              <a:t>Ιμμανουέλ</a:t>
            </a:r>
            <a:r>
              <a:rPr lang="el-GR" sz="2300" b="1" dirty="0" smtClean="0"/>
              <a:t> </a:t>
            </a:r>
            <a:r>
              <a:rPr lang="el-GR" sz="2300" b="1" dirty="0" err="1" smtClean="0"/>
              <a:t>Κάντ</a:t>
            </a:r>
            <a:r>
              <a:rPr lang="el-GR" sz="2300" b="1" dirty="0" smtClean="0"/>
              <a:t> :</a:t>
            </a:r>
          </a:p>
          <a:p>
            <a:pPr algn="just"/>
            <a:r>
              <a:rPr lang="el-GR" sz="2300" dirty="0" smtClean="0"/>
              <a:t>Σκοπός της αγωγής είναι η ελευθερία</a:t>
            </a:r>
          </a:p>
          <a:p>
            <a:pPr algn="just"/>
            <a:r>
              <a:rPr lang="el-GR" sz="2300" dirty="0" smtClean="0"/>
              <a:t>Ο τελικός στόχος της αυτονομίας</a:t>
            </a:r>
          </a:p>
          <a:p>
            <a:pPr algn="just"/>
            <a:r>
              <a:rPr lang="el-GR" sz="2300" dirty="0" smtClean="0"/>
              <a:t>Η ετερόνομη φύση των παιδαγωγικών και εκπαιδευτικών διαδικασιών, ως μέσο</a:t>
            </a:r>
          </a:p>
          <a:p>
            <a:pPr marL="0" indent="0" algn="just">
              <a:buNone/>
            </a:pPr>
            <a:endParaRPr lang="el-GR" sz="2300" dirty="0"/>
          </a:p>
          <a:p>
            <a:pPr marL="0" indent="0" algn="just">
              <a:buNone/>
            </a:pPr>
            <a:r>
              <a:rPr lang="el-GR" sz="2300" dirty="0" smtClean="0"/>
              <a:t>Σε ποιο βαθμό οι προτάσεις αυτές του </a:t>
            </a:r>
            <a:r>
              <a:rPr lang="el-GR" sz="2300" dirty="0" err="1" smtClean="0"/>
              <a:t>Καντ</a:t>
            </a:r>
            <a:r>
              <a:rPr lang="el-GR" sz="2300" dirty="0" smtClean="0"/>
              <a:t> στοιχειοθετούν ένα τρόπο εκπαιδευτικής πράξης, ακόμα και όταν ο ίδιος δεν επιδιώκει κάτι τέτοιο;</a:t>
            </a:r>
          </a:p>
          <a:p>
            <a:pPr marL="0" indent="0" algn="just">
              <a:buNone/>
            </a:pPr>
            <a:r>
              <a:rPr lang="el-GR" sz="2300" dirty="0" smtClean="0"/>
              <a:t>Σε ποιο βαθμό θα μπορούσαν να αποτελέσουν ένα κανονιστικό κριτήριο για την εκπαιδευτική διαδικασία,  όταν η γνώση απαντά σε θέματα που άπτονται της φιλοσοφικής διανόησης; </a:t>
            </a:r>
            <a:endParaRPr lang="el-GR" sz="2300" dirty="0"/>
          </a:p>
        </p:txBody>
      </p:sp>
    </p:spTree>
    <p:extLst>
      <p:ext uri="{BB962C8B-B14F-4D97-AF65-F5344CB8AC3E}">
        <p14:creationId xmlns:p14="http://schemas.microsoft.com/office/powerpoint/2010/main" val="1277332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5190" y="797168"/>
            <a:ext cx="9369397" cy="1336432"/>
          </a:xfrm>
        </p:spPr>
        <p:txBody>
          <a:bodyPr/>
          <a:lstStyle/>
          <a:p>
            <a:pPr algn="just"/>
            <a:r>
              <a:rPr lang="el-GR" sz="2300" b="1" dirty="0" smtClean="0"/>
              <a:t>Α. Η </a:t>
            </a:r>
            <a:r>
              <a:rPr lang="el-GR" sz="2300" b="1" dirty="0"/>
              <a:t>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a:t>
            </a:r>
            <a:r>
              <a:rPr lang="el-GR" sz="2300" dirty="0"/>
              <a:t/>
            </a:r>
            <a:br>
              <a:rPr lang="el-GR" sz="2300" dirty="0"/>
            </a:br>
            <a:endParaRPr lang="el-GR" sz="2300" dirty="0"/>
          </a:p>
        </p:txBody>
      </p:sp>
      <p:sp>
        <p:nvSpPr>
          <p:cNvPr id="3" name="Θέση περιεχομένου 2"/>
          <p:cNvSpPr>
            <a:spLocks noGrp="1"/>
          </p:cNvSpPr>
          <p:nvPr>
            <p:ph idx="1"/>
          </p:nvPr>
        </p:nvSpPr>
        <p:spPr>
          <a:xfrm>
            <a:off x="505839" y="2297723"/>
            <a:ext cx="11400816" cy="4200354"/>
          </a:xfrm>
        </p:spPr>
        <p:txBody>
          <a:bodyPr>
            <a:normAutofit/>
          </a:bodyPr>
          <a:lstStyle/>
          <a:p>
            <a:pPr marL="0" indent="0">
              <a:buNone/>
            </a:pPr>
            <a:r>
              <a:rPr lang="el-GR" sz="2300" b="1" dirty="0" err="1" smtClean="0"/>
              <a:t>Gaston</a:t>
            </a:r>
            <a:r>
              <a:rPr lang="el-GR" sz="2300" b="1" dirty="0" smtClean="0"/>
              <a:t> </a:t>
            </a:r>
            <a:r>
              <a:rPr lang="el-GR" sz="2300" b="1" dirty="0" err="1"/>
              <a:t>Mialaret</a:t>
            </a:r>
            <a:r>
              <a:rPr lang="el-GR" sz="2300" b="1" dirty="0"/>
              <a:t> </a:t>
            </a:r>
            <a:r>
              <a:rPr lang="el-GR" sz="2300" b="1" dirty="0" smtClean="0"/>
              <a:t>:</a:t>
            </a:r>
          </a:p>
          <a:p>
            <a:r>
              <a:rPr lang="el-GR" sz="2300" dirty="0"/>
              <a:t>Α</a:t>
            </a:r>
            <a:r>
              <a:rPr lang="el-GR" sz="2300" dirty="0" smtClean="0"/>
              <a:t>ναγκαιότητα </a:t>
            </a:r>
            <a:r>
              <a:rPr lang="el-GR" sz="2300" dirty="0"/>
              <a:t>μιας εκπαιδευτικής συνθήκης, η οποία στηρίζει την δημοκρατική </a:t>
            </a:r>
            <a:r>
              <a:rPr lang="el-GR" sz="2300" dirty="0" smtClean="0"/>
              <a:t>κοινωνία</a:t>
            </a:r>
          </a:p>
          <a:p>
            <a:r>
              <a:rPr lang="el-GR" sz="2300" dirty="0"/>
              <a:t>Η παιδαγωγική δράση συναρτάται </a:t>
            </a:r>
            <a:r>
              <a:rPr lang="el-GR" sz="2300" dirty="0" smtClean="0"/>
              <a:t>προς </a:t>
            </a:r>
            <a:r>
              <a:rPr lang="el-GR" sz="2300" dirty="0"/>
              <a:t>την ζωή του ατόμου ως πολίτης και προς την κοινωνική δράση του αναπτυσσόμενου </a:t>
            </a:r>
            <a:r>
              <a:rPr lang="el-GR" sz="2300" dirty="0" smtClean="0"/>
              <a:t>ατόμου  </a:t>
            </a:r>
          </a:p>
          <a:p>
            <a:pPr marL="0" indent="0">
              <a:buNone/>
            </a:pPr>
            <a:r>
              <a:rPr lang="el-GR" sz="2300" dirty="0" smtClean="0"/>
              <a:t>    </a:t>
            </a:r>
            <a:endParaRPr lang="el-GR" sz="2300" dirty="0"/>
          </a:p>
        </p:txBody>
      </p:sp>
    </p:spTree>
    <p:extLst>
      <p:ext uri="{BB962C8B-B14F-4D97-AF65-F5344CB8AC3E}">
        <p14:creationId xmlns:p14="http://schemas.microsoft.com/office/powerpoint/2010/main" val="1287618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5190" y="452718"/>
            <a:ext cx="9369397" cy="1400530"/>
          </a:xfrm>
        </p:spPr>
        <p:txBody>
          <a:bodyPr/>
          <a:lstStyle/>
          <a:p>
            <a:pPr algn="just"/>
            <a:r>
              <a:rPr lang="el-GR" sz="2300" b="1" dirty="0" smtClean="0"/>
              <a:t>Α. Η </a:t>
            </a:r>
            <a:r>
              <a:rPr lang="el-GR" sz="2300" b="1" dirty="0"/>
              <a:t>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a:t>
            </a:r>
            <a:r>
              <a:rPr lang="el-GR" sz="2300" dirty="0"/>
              <a:t/>
            </a:r>
            <a:br>
              <a:rPr lang="el-GR" sz="2300" dirty="0"/>
            </a:br>
            <a:endParaRPr lang="el-GR" sz="2300" dirty="0"/>
          </a:p>
        </p:txBody>
      </p:sp>
      <p:sp>
        <p:nvSpPr>
          <p:cNvPr id="3" name="Θέση περιεχομένου 2"/>
          <p:cNvSpPr>
            <a:spLocks noGrp="1"/>
          </p:cNvSpPr>
          <p:nvPr>
            <p:ph idx="1"/>
          </p:nvPr>
        </p:nvSpPr>
        <p:spPr>
          <a:xfrm>
            <a:off x="825189" y="2052918"/>
            <a:ext cx="10740735" cy="4445159"/>
          </a:xfrm>
        </p:spPr>
        <p:txBody>
          <a:bodyPr>
            <a:normAutofit/>
          </a:bodyPr>
          <a:lstStyle/>
          <a:p>
            <a:pPr algn="just"/>
            <a:r>
              <a:rPr lang="el-GR" dirty="0" smtClean="0"/>
              <a:t> </a:t>
            </a:r>
            <a:r>
              <a:rPr lang="el-GR" sz="2300" dirty="0" smtClean="0"/>
              <a:t>Αν </a:t>
            </a:r>
            <a:r>
              <a:rPr lang="el-GR" sz="2300" dirty="0"/>
              <a:t>δεχθούμε ότι σκοπός της διδασκαλίας είναι η μετάδοση γνώσης,  ο προβληματισμός πάνω στη διδακτική δεν αποτελεί έναν φορμαλισμό. Παραμένει ως βασικός σκοπός η μετάδοση της γνώσης, όσο και αν αυτό είναι αυτονόητο, χωρίς μετάδοση γνώσης δεν υπάρχει διδακτική συνθήκη. Ποιες είναι όμως αυτές οι γνώσεις; Πόσο οριοθετημένες είναι ειδικά σε ορισμένα αντικείμενα όπως η φιλοσοφία ή η τέχνη, όπου μπαίνει και ένας βαθμός </a:t>
            </a:r>
            <a:r>
              <a:rPr lang="el-GR" sz="2300" dirty="0" smtClean="0"/>
              <a:t>«υποκειμενικής στάσης»; </a:t>
            </a:r>
          </a:p>
        </p:txBody>
      </p:sp>
    </p:spTree>
    <p:extLst>
      <p:ext uri="{BB962C8B-B14F-4D97-AF65-F5344CB8AC3E}">
        <p14:creationId xmlns:p14="http://schemas.microsoft.com/office/powerpoint/2010/main" val="15120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5190" y="452718"/>
            <a:ext cx="9369397" cy="1400530"/>
          </a:xfrm>
        </p:spPr>
        <p:txBody>
          <a:bodyPr/>
          <a:lstStyle/>
          <a:p>
            <a:pPr algn="just"/>
            <a:r>
              <a:rPr lang="el-GR" sz="2300" b="1" dirty="0" smtClean="0"/>
              <a:t>Α. Η </a:t>
            </a:r>
            <a:r>
              <a:rPr lang="el-GR" sz="2300" b="1" dirty="0"/>
              <a:t>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a:t>
            </a:r>
            <a:r>
              <a:rPr lang="el-GR" sz="2300" dirty="0"/>
              <a:t/>
            </a:r>
            <a:br>
              <a:rPr lang="el-GR" sz="2300" dirty="0"/>
            </a:br>
            <a:endParaRPr lang="el-GR" sz="2300" dirty="0"/>
          </a:p>
        </p:txBody>
      </p:sp>
      <p:sp>
        <p:nvSpPr>
          <p:cNvPr id="3" name="Θέση περιεχομένου 2"/>
          <p:cNvSpPr>
            <a:spLocks noGrp="1"/>
          </p:cNvSpPr>
          <p:nvPr>
            <p:ph idx="1"/>
          </p:nvPr>
        </p:nvSpPr>
        <p:spPr>
          <a:xfrm>
            <a:off x="825189" y="2052918"/>
            <a:ext cx="10740735" cy="4445159"/>
          </a:xfrm>
        </p:spPr>
        <p:txBody>
          <a:bodyPr>
            <a:normAutofit/>
          </a:bodyPr>
          <a:lstStyle/>
          <a:p>
            <a:pPr marL="0" indent="0" algn="just">
              <a:buNone/>
            </a:pPr>
            <a:r>
              <a:rPr lang="el-GR" dirty="0" smtClean="0"/>
              <a:t>    </a:t>
            </a:r>
            <a:endParaRPr lang="el-GR" sz="2300" dirty="0" smtClean="0"/>
          </a:p>
        </p:txBody>
      </p:sp>
      <p:sp>
        <p:nvSpPr>
          <p:cNvPr id="4" name="Ορθογώνιο 3"/>
          <p:cNvSpPr/>
          <p:nvPr/>
        </p:nvSpPr>
        <p:spPr>
          <a:xfrm>
            <a:off x="1161535" y="2690336"/>
            <a:ext cx="10058400" cy="1431161"/>
          </a:xfrm>
          <a:prstGeom prst="rect">
            <a:avLst/>
          </a:prstGeom>
        </p:spPr>
        <p:txBody>
          <a:bodyPr wrap="square">
            <a:spAutoFit/>
          </a:bodyPr>
          <a:lstStyle/>
          <a:p>
            <a:pPr marL="342900" indent="-342900" algn="just">
              <a:spcBef>
                <a:spcPts val="1000"/>
              </a:spcBef>
              <a:buClr>
                <a:schemeClr val="accent1"/>
              </a:buClr>
              <a:buSzPct val="80000"/>
              <a:buFont typeface="Wingdings 3" charset="2"/>
              <a:buChar char=""/>
              <a:defRPr/>
            </a:pPr>
            <a:r>
              <a:rPr lang="el-GR" sz="2300" dirty="0">
                <a:latin typeface="+mj-lt"/>
                <a:ea typeface="+mj-ea"/>
                <a:cs typeface="+mj-cs"/>
              </a:rPr>
              <a:t>Αναζητούμε μια παιδαγωγική συνθήκη και μία μέθοδο ίσως, ικανή να εγείρει και να </a:t>
            </a:r>
            <a:r>
              <a:rPr lang="el-GR" sz="2300" dirty="0" err="1">
                <a:latin typeface="+mj-lt"/>
                <a:ea typeface="+mj-ea"/>
                <a:cs typeface="+mj-cs"/>
              </a:rPr>
              <a:t>επικαιροποιεί</a:t>
            </a:r>
            <a:r>
              <a:rPr lang="el-GR" sz="2300" dirty="0">
                <a:latin typeface="+mj-lt"/>
                <a:ea typeface="+mj-ea"/>
                <a:cs typeface="+mj-cs"/>
              </a:rPr>
              <a:t> ερωτήματα εντός του κοινωνικού γίγνεσθαι και στην βάση της νέας γνώσης κάθε φορά  </a:t>
            </a:r>
          </a:p>
          <a:p>
            <a:pPr algn="just" defTabSz="914400">
              <a:defRPr/>
            </a:pPr>
            <a:endParaRPr lang="el-GR" dirty="0"/>
          </a:p>
        </p:txBody>
      </p:sp>
    </p:spTree>
    <p:extLst>
      <p:ext uri="{BB962C8B-B14F-4D97-AF65-F5344CB8AC3E}">
        <p14:creationId xmlns:p14="http://schemas.microsoft.com/office/powerpoint/2010/main" val="23197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28005"/>
            <a:ext cx="9404723" cy="1400530"/>
          </a:xfrm>
        </p:spPr>
        <p:txBody>
          <a:bodyPr/>
          <a:lstStyle/>
          <a:p>
            <a:pPr algn="ctr"/>
            <a:r>
              <a:rPr lang="el-GR" sz="2800" b="1" dirty="0" smtClean="0"/>
              <a:t>Ποια είναι η </a:t>
            </a:r>
            <a:r>
              <a:rPr lang="el-GR" sz="2800" b="1" dirty="0"/>
              <a:t>παιδαγωγική </a:t>
            </a:r>
            <a:r>
              <a:rPr lang="el-GR" sz="2800" b="1" dirty="0" smtClean="0"/>
              <a:t>συνθήκη;</a:t>
            </a:r>
            <a:endParaRPr lang="el-GR" sz="2800" b="1" dirty="0"/>
          </a:p>
        </p:txBody>
      </p:sp>
      <p:sp>
        <p:nvSpPr>
          <p:cNvPr id="3" name="Θέση περιεχομένου 2"/>
          <p:cNvSpPr>
            <a:spLocks noGrp="1"/>
          </p:cNvSpPr>
          <p:nvPr>
            <p:ph idx="1"/>
          </p:nvPr>
        </p:nvSpPr>
        <p:spPr>
          <a:xfrm>
            <a:off x="1103312" y="1433384"/>
            <a:ext cx="10264904" cy="4815015"/>
          </a:xfrm>
        </p:spPr>
        <p:txBody>
          <a:bodyPr>
            <a:normAutofit/>
          </a:bodyPr>
          <a:lstStyle/>
          <a:p>
            <a:r>
              <a:rPr lang="el-GR" sz="2400" dirty="0" err="1" smtClean="0"/>
              <a:t>Vygotsky</a:t>
            </a:r>
            <a:r>
              <a:rPr lang="el-GR" sz="2400" dirty="0" smtClean="0"/>
              <a:t> (1896-1934)</a:t>
            </a:r>
          </a:p>
          <a:p>
            <a:r>
              <a:rPr lang="el-GR" sz="2400" dirty="0"/>
              <a:t>Κίνημα της Νέας </a:t>
            </a:r>
            <a:r>
              <a:rPr lang="el-GR" sz="2400" dirty="0" smtClean="0"/>
              <a:t>Αγωγής (αρχές 20</a:t>
            </a:r>
            <a:r>
              <a:rPr lang="el-GR" sz="2400" baseline="30000" dirty="0" smtClean="0"/>
              <a:t>ου</a:t>
            </a:r>
            <a:r>
              <a:rPr lang="el-GR" sz="2400" dirty="0" smtClean="0"/>
              <a:t>)</a:t>
            </a:r>
          </a:p>
          <a:p>
            <a:r>
              <a:rPr lang="el-GR" sz="2400" dirty="0"/>
              <a:t>J. </a:t>
            </a:r>
            <a:r>
              <a:rPr lang="el-GR" sz="2400" dirty="0" err="1"/>
              <a:t>Bruner</a:t>
            </a:r>
            <a:r>
              <a:rPr lang="el-GR" sz="2400" dirty="0"/>
              <a:t> </a:t>
            </a:r>
            <a:r>
              <a:rPr lang="el-GR" sz="2400" dirty="0" smtClean="0"/>
              <a:t> (1960)</a:t>
            </a:r>
          </a:p>
          <a:p>
            <a:r>
              <a:rPr lang="el-GR" sz="2400" dirty="0" smtClean="0"/>
              <a:t>Urie </a:t>
            </a:r>
            <a:r>
              <a:rPr lang="el-GR" sz="2400" dirty="0" err="1"/>
              <a:t>Bronfenbrenner</a:t>
            </a:r>
            <a:r>
              <a:rPr lang="el-GR" sz="2400" dirty="0" smtClean="0"/>
              <a:t>: (1979)</a:t>
            </a:r>
          </a:p>
          <a:p>
            <a:pPr marL="0" indent="0">
              <a:buNone/>
            </a:pPr>
            <a:endParaRPr lang="el-GR" sz="2400" dirty="0" smtClean="0"/>
          </a:p>
          <a:p>
            <a:pPr marL="400050" lvl="1" indent="0">
              <a:buNone/>
            </a:pPr>
            <a:endParaRPr lang="el-GR" dirty="0" smtClean="0"/>
          </a:p>
          <a:p>
            <a:pPr marL="0" indent="0">
              <a:buNone/>
            </a:pPr>
            <a:endParaRPr lang="el-GR" sz="2400" dirty="0" smtClean="0"/>
          </a:p>
          <a:p>
            <a:pPr marL="0" indent="0">
              <a:buNone/>
            </a:pPr>
            <a:endParaRPr lang="el-GR" sz="2400" dirty="0" smtClean="0"/>
          </a:p>
          <a:p>
            <a:endParaRPr lang="el-GR" sz="2400" dirty="0" smtClean="0"/>
          </a:p>
          <a:p>
            <a:endParaRPr lang="el-GR" sz="2400" b="1" dirty="0"/>
          </a:p>
        </p:txBody>
      </p:sp>
    </p:spTree>
    <p:extLst>
      <p:ext uri="{BB962C8B-B14F-4D97-AF65-F5344CB8AC3E}">
        <p14:creationId xmlns:p14="http://schemas.microsoft.com/office/powerpoint/2010/main" val="4133894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1892</TotalTime>
  <Words>2529</Words>
  <Application>Microsoft Office PowerPoint</Application>
  <PresentationFormat>Ευρεία οθόνη</PresentationFormat>
  <Paragraphs>199</Paragraphs>
  <Slides>36</Slides>
  <Notes>36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Calibri</vt:lpstr>
      <vt:lpstr>Century Gothic</vt:lpstr>
      <vt:lpstr>Wingdings 3</vt:lpstr>
      <vt:lpstr>Ιόν</vt:lpstr>
      <vt:lpstr>Το ερώτημα γύρω από τη Διδακτική της φιλοσοφίας   </vt:lpstr>
      <vt:lpstr>Προσεγγίζοντας τη Φιλοσοφία ως αντικείμενο προς διδασκαλία</vt:lpstr>
      <vt:lpstr>Προσεγγίζοντας τη Φιλοσοφία ως αντικείμενο προς διδασκαλία</vt:lpstr>
      <vt:lpstr>Είναι απροσδιόριστός ο στόχος της εκπαίδευσης;</vt:lpstr>
      <vt:lpstr>Μια αναφορά στον Καντ</vt:lpstr>
      <vt:lpstr>Α. Η 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 </vt:lpstr>
      <vt:lpstr>Α. Η 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 </vt:lpstr>
      <vt:lpstr>Α. Η παιδαγωγική συνθήκη και η προσέγγιση μιας μεθόδου: Προβληματισμός σε σχέση με το γνωστικό αντικείμενο.  Διερευνώντας την «ιδιαιτερότητα» της φιλοσοφικής σκέψης </vt:lpstr>
      <vt:lpstr>Ποια είναι η παιδαγωγική συνθήκη;</vt:lpstr>
      <vt:lpstr>Μια πρώτη απάντηση </vt:lpstr>
      <vt:lpstr>K.R. Popper </vt:lpstr>
      <vt:lpstr>Αν δεχθούμε…</vt:lpstr>
      <vt:lpstr>Τότε…</vt:lpstr>
      <vt:lpstr>Βασικά ερωτήματα στο πεδίο της εκπαιδευτικής πράξης </vt:lpstr>
      <vt:lpstr>Βασικά ερωτήματα στο πεδίο της εκπαιδευτικής πράξης </vt:lpstr>
      <vt:lpstr>Η αποδοχή μιας κριτικής στάσης </vt:lpstr>
      <vt:lpstr>Η αποδοχή μιας κριτικής στάσης </vt:lpstr>
      <vt:lpstr>Ίσως Φιλοσοφία είναι; </vt:lpstr>
      <vt:lpstr>Θέση φιλοσοφικών ερωτημάτων</vt:lpstr>
      <vt:lpstr>«Τι είναι Φιλοσοφία»</vt:lpstr>
      <vt:lpstr>«Τι είναι Φιλοσοφία»</vt:lpstr>
      <vt:lpstr>Μια κριτική στάση</vt:lpstr>
      <vt:lpstr>Παιδαγωγική προσέγγιση: Αναφορά στον Σωκράτης   </vt:lpstr>
      <vt:lpstr>Παιδαγωγική προσέγγιση: Αναφορά στον Dewey  </vt:lpstr>
      <vt:lpstr>Ένα διαρκές αίτημα </vt:lpstr>
      <vt:lpstr>Η εκπαιδευτική παρέμβαση</vt:lpstr>
      <vt:lpstr>Η εκπαιδευτική παρέμβαση</vt:lpstr>
      <vt:lpstr>Η παιδαγωγική πρόκληση</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lpstr>Γιατί να με απασχολήσει ένα φιλοσοφικό πρόβλημα. Ο εκπαιδευτικός χώρος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ερώτημα γύρω από τη Διδακτική της φιλοσοφίας</dc:title>
  <dc:creator>Χρήστης των Windows</dc:creator>
  <cp:lastModifiedBy>Χρήστης των Windows</cp:lastModifiedBy>
  <cp:revision>80</cp:revision>
  <cp:lastPrinted>2022-10-17T07:39:35Z</cp:lastPrinted>
  <dcterms:created xsi:type="dcterms:W3CDTF">2020-01-17T10:04:34Z</dcterms:created>
  <dcterms:modified xsi:type="dcterms:W3CDTF">2022-10-24T07:05:59Z</dcterms:modified>
</cp:coreProperties>
</file>