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notesMasterIdLst>
    <p:notesMasterId r:id="rId48"/>
  </p:notesMasterIdLst>
  <p:handoutMasterIdLst>
    <p:handoutMasterId r:id="rId49"/>
  </p:handoutMasterIdLst>
  <p:sldIdLst>
    <p:sldId id="482" r:id="rId2"/>
    <p:sldId id="490" r:id="rId3"/>
    <p:sldId id="491" r:id="rId4"/>
    <p:sldId id="446" r:id="rId5"/>
    <p:sldId id="447" r:id="rId6"/>
    <p:sldId id="448" r:id="rId7"/>
    <p:sldId id="449" r:id="rId8"/>
    <p:sldId id="450" r:id="rId9"/>
    <p:sldId id="451" r:id="rId10"/>
    <p:sldId id="452" r:id="rId11"/>
    <p:sldId id="453" r:id="rId12"/>
    <p:sldId id="454" r:id="rId13"/>
    <p:sldId id="455" r:id="rId14"/>
    <p:sldId id="456" r:id="rId15"/>
    <p:sldId id="480" r:id="rId16"/>
    <p:sldId id="457" r:id="rId17"/>
    <p:sldId id="458" r:id="rId18"/>
    <p:sldId id="459" r:id="rId19"/>
    <p:sldId id="460" r:id="rId20"/>
    <p:sldId id="461" r:id="rId21"/>
    <p:sldId id="462" r:id="rId22"/>
    <p:sldId id="463" r:id="rId23"/>
    <p:sldId id="464" r:id="rId24"/>
    <p:sldId id="465" r:id="rId25"/>
    <p:sldId id="466" r:id="rId26"/>
    <p:sldId id="467" r:id="rId27"/>
    <p:sldId id="481" r:id="rId28"/>
    <p:sldId id="468" r:id="rId29"/>
    <p:sldId id="469" r:id="rId30"/>
    <p:sldId id="470" r:id="rId31"/>
    <p:sldId id="471" r:id="rId32"/>
    <p:sldId id="472" r:id="rId33"/>
    <p:sldId id="473" r:id="rId34"/>
    <p:sldId id="474" r:id="rId35"/>
    <p:sldId id="475" r:id="rId36"/>
    <p:sldId id="479" r:id="rId37"/>
    <p:sldId id="476" r:id="rId38"/>
    <p:sldId id="477" r:id="rId39"/>
    <p:sldId id="478" r:id="rId40"/>
    <p:sldId id="483" r:id="rId41"/>
    <p:sldId id="484" r:id="rId42"/>
    <p:sldId id="485" r:id="rId43"/>
    <p:sldId id="486" r:id="rId44"/>
    <p:sldId id="487" r:id="rId45"/>
    <p:sldId id="488" r:id="rId46"/>
    <p:sldId id="489" r:id="rId47"/>
  </p:sldIdLst>
  <p:sldSz cx="9144000" cy="6858000" type="screen4x3"/>
  <p:notesSz cx="6781800" cy="9918700"/>
  <p:defaultTextStyle>
    <a:defPPr>
      <a:defRPr lang="en-GB"/>
    </a:defPPr>
    <a:lvl1pPr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FF3300"/>
    <a:srgbClr val="FCB4A6"/>
    <a:srgbClr val="FFFF99"/>
    <a:srgbClr val="FFE0A3"/>
    <a:srgbClr val="CCEC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89785" autoAdjust="0"/>
  </p:normalViewPr>
  <p:slideViewPr>
    <p:cSldViewPr>
      <p:cViewPr varScale="1">
        <p:scale>
          <a:sx n="52" d="100"/>
          <a:sy n="52" d="100"/>
        </p:scale>
        <p:origin x="48" y="120"/>
      </p:cViewPr>
      <p:guideLst>
        <p:guide orient="horz" pos="22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836" y="-78"/>
      </p:cViewPr>
      <p:guideLst>
        <p:guide orient="horz" pos="3124"/>
        <p:guide pos="2136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7.wmf"/><Relationship Id="rId4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t" anchorCtr="0" compatLnSpc="1">
            <a:prstTxWarp prst="textNoShape">
              <a:avLst/>
            </a:prstTxWarp>
          </a:bodyPr>
          <a:lstStyle>
            <a:lvl1pPr algn="l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t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b" anchorCtr="0" compatLnSpc="1">
            <a:prstTxWarp prst="textNoShape">
              <a:avLst/>
            </a:prstTxWarp>
          </a:bodyPr>
          <a:lstStyle>
            <a:lvl1pPr algn="l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fld id="{7B5C1A9F-1D1B-4A20-B793-1C5A0972FD33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352090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l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31838"/>
            <a:ext cx="4984750" cy="3740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720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l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975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C23A98BF-BA71-474B-8B77-5969B7283E55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214441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5996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7198E14-E2FA-4665-9F0A-EA93FCE2BF1F}" type="slidenum">
              <a:rPr lang="en-GB" altLang="el-GR" sz="1200"/>
              <a:pPr eaLnBrk="1" hangingPunct="1"/>
              <a:t>10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238011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0E7E03E-EA93-4AE4-9AF8-763B27912A43}" type="slidenum">
              <a:rPr lang="en-GB" altLang="el-GR" sz="1200"/>
              <a:pPr eaLnBrk="1" hangingPunct="1"/>
              <a:t>11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136051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491BB01-21C5-46AA-8DBA-F7BD12134F14}" type="slidenum">
              <a:rPr lang="en-GB" altLang="el-GR" sz="1200"/>
              <a:pPr eaLnBrk="1" hangingPunct="1"/>
              <a:t>12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8478792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cos^2(A) = (1/2)*(1+cos(2A))</a:t>
            </a:r>
          </a:p>
          <a:p>
            <a:r>
              <a:rPr lang="en-US" altLang="el-GR" smtClean="0"/>
              <a:t>- H energeia sti zonoperati tha prepei na einai i misi tis antistoixis vasikis zonis (to vivlio sto simeio (7.3.11) auto mallon exei lathos)</a:t>
            </a:r>
            <a:endParaRPr lang="el-GR" altLang="el-GR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C02915D-6A87-4B20-8D3A-E78A10B3C3C2}" type="slidenum">
              <a:rPr lang="en-GB" altLang="el-GR" sz="1200"/>
              <a:pPr eaLnBrk="1" hangingPunct="1"/>
              <a:t>13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7755769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D796F99-3116-4640-A6FC-C8BADB343AF6}" type="slidenum">
              <a:rPr lang="en-GB" altLang="el-GR" sz="1200"/>
              <a:pPr eaLnBrk="1" hangingPunct="1"/>
              <a:t>14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9647503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D796F99-3116-4640-A6FC-C8BADB343AF6}" type="slidenum">
              <a:rPr lang="en-GB" altLang="el-GR" sz="1200"/>
              <a:pPr eaLnBrk="1" hangingPunct="1"/>
              <a:t>15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9589845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1590399-0583-4A07-A552-636C797987E6}" type="slidenum">
              <a:rPr lang="en-GB" altLang="el-GR" sz="1200"/>
              <a:pPr eaLnBrk="1" hangingPunct="1"/>
              <a:t>16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42401236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D4F3256-AAD9-4FAB-ACA6-BF6A3394198A}" type="slidenum">
              <a:rPr lang="en-GB" altLang="el-GR" sz="1200"/>
              <a:pPr eaLnBrk="1" hangingPunct="1"/>
              <a:t>17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5758543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C682570-F8FA-4E35-9FF6-DFCA88474693}" type="slidenum">
              <a:rPr lang="en-GB" altLang="el-GR" sz="1200"/>
              <a:pPr eaLnBrk="1" hangingPunct="1"/>
              <a:t>18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8794799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1941367-1F7D-4FC4-AE27-8996D344B2B1}" type="slidenum">
              <a:rPr lang="en-GB" altLang="el-GR" sz="1200"/>
              <a:pPr eaLnBrk="1" hangingPunct="1"/>
              <a:t>19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984576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2023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/>
              <a:t>Ερώτηση:  Αν τα </a:t>
            </a:r>
            <a:r>
              <a:rPr lang="en-US" altLang="el-GR" smtClean="0"/>
              <a:t>u_m(t) </a:t>
            </a:r>
            <a:r>
              <a:rPr lang="el-GR" altLang="el-GR" smtClean="0"/>
              <a:t>είναι τα ζωνοπερατά σήματα ποια είναι τα αντίστοιχα σήματα βασικής ζώνης;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96C40FD-D476-4A04-924A-7AF22BFB0D89}" type="slidenum">
              <a:rPr lang="en-GB" altLang="el-GR" sz="1200"/>
              <a:pPr eaLnBrk="1" hangingPunct="1"/>
              <a:t>20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1659993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F547C5C-5BFE-4733-A8C1-E23270A71E2D}" type="slidenum">
              <a:rPr lang="en-GB" altLang="el-GR" sz="1200"/>
              <a:pPr eaLnBrk="1" hangingPunct="1"/>
              <a:t>21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9761892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5E740C7-F15F-4B6F-B046-4A40FDE30076}" type="slidenum">
              <a:rPr lang="en-GB" altLang="el-GR" sz="1200"/>
              <a:pPr eaLnBrk="1" hangingPunct="1"/>
              <a:t>22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6125312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FEDAC26-4400-4E63-87E8-CE91ADFB016B}" type="slidenum">
              <a:rPr lang="en-GB" altLang="el-GR" sz="1200"/>
              <a:pPr eaLnBrk="1" hangingPunct="1"/>
              <a:t>23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0920846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9D0EB1E-0C14-40B4-8FAB-B4A970B341EB}" type="slidenum">
              <a:rPr lang="en-GB" altLang="el-GR" sz="1200"/>
              <a:pPr eaLnBrk="1" hangingPunct="1"/>
              <a:t>24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8701301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6E30098-74E0-4B44-B5E1-C571E2E45FBB}" type="slidenum">
              <a:rPr lang="en-GB" altLang="el-GR" sz="1200"/>
              <a:pPr eaLnBrk="1" hangingPunct="1"/>
              <a:t>25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1506569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982888F-9A2A-4FBB-8577-CC513E6950D7}" type="slidenum">
              <a:rPr lang="en-GB" altLang="el-GR" sz="1200"/>
              <a:pPr eaLnBrk="1" hangingPunct="1"/>
              <a:t>26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9217746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982888F-9A2A-4FBB-8577-CC513E6950D7}" type="slidenum">
              <a:rPr lang="en-GB" altLang="el-GR" sz="1200"/>
              <a:pPr eaLnBrk="1" hangingPunct="1"/>
              <a:t>27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5238872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0629906-942A-4D1A-91BE-F2509CEFF36E}" type="slidenum">
              <a:rPr lang="en-GB" altLang="el-GR" sz="1200"/>
              <a:pPr eaLnBrk="1" hangingPunct="1"/>
              <a:t>28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79738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DBDC1E7-FF81-466F-9AEF-1C10B98DAB4B}" type="slidenum">
              <a:rPr lang="en-GB" altLang="el-GR" sz="1200"/>
              <a:pPr eaLnBrk="1" hangingPunct="1"/>
              <a:t>29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058348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83989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172FCD7-9E26-49A5-BE0F-FACA60417397}" type="slidenum">
              <a:rPr lang="en-GB" altLang="el-GR" sz="1200"/>
              <a:pPr eaLnBrk="1" hangingPunct="1"/>
              <a:t>30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9811594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/>
              <a:t>Το ότι στο </a:t>
            </a:r>
            <a:r>
              <a:rPr lang="en-US" altLang="el-GR" smtClean="0"/>
              <a:t>PSK </a:t>
            </a:r>
            <a:r>
              <a:rPr lang="el-GR" altLang="el-GR" smtClean="0"/>
              <a:t>τα δύο φέροντα διαμορφώνονται από το ίδιο σύμβολο εισάγει εξάρτηση των συνιστωσών.  </a:t>
            </a: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72AF196-6232-4322-AE69-672E6A8B56F5}" type="slidenum">
              <a:rPr lang="en-GB" altLang="el-GR" sz="1200"/>
              <a:pPr eaLnBrk="1" hangingPunct="1"/>
              <a:t>31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45634966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1332821-0A68-4E19-A3ED-E57EB45D0F1F}" type="slidenum">
              <a:rPr lang="en-GB" altLang="el-GR" sz="1200"/>
              <a:pPr eaLnBrk="1" hangingPunct="1"/>
              <a:t>32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4577553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E121F90-2D32-43FC-A3FE-8484EA7544EE}" type="slidenum">
              <a:rPr lang="en-GB" altLang="el-GR" sz="1200"/>
              <a:pPr eaLnBrk="1" hangingPunct="1"/>
              <a:t>33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7074502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1057240-330E-44AD-8406-88A5C91C278F}" type="slidenum">
              <a:rPr lang="en-GB" altLang="el-GR" sz="1200"/>
              <a:pPr eaLnBrk="1" hangingPunct="1"/>
              <a:t>34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05135997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C160F7C-8D5D-4685-A635-36F9F6CFBA34}" type="slidenum">
              <a:rPr lang="en-GB" altLang="el-GR" sz="1200"/>
              <a:pPr eaLnBrk="1" hangingPunct="1"/>
              <a:t>35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42825643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72FC126-0DCA-4750-915F-5B0630B8512B}" type="slidenum">
              <a:rPr lang="en-GB" altLang="el-GR" sz="1200"/>
              <a:pPr eaLnBrk="1" hangingPunct="1"/>
              <a:t>36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47464514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4C3A1B1-2E7F-4C96-BF92-AB8DFCCDDF5E}" type="slidenum">
              <a:rPr lang="en-GB" altLang="el-GR" sz="1200"/>
              <a:pPr eaLnBrk="1" hangingPunct="1"/>
              <a:t>37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33908336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B8C72C7-4100-4D77-94DF-369E6C264A7F}" type="slidenum">
              <a:rPr lang="en-GB" altLang="el-GR" sz="1200"/>
              <a:pPr eaLnBrk="1" hangingPunct="1"/>
              <a:t>38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87728509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7582255-9738-4E69-AE97-3DE121DB926F}" type="slidenum">
              <a:rPr lang="en-GB" altLang="el-GR" sz="1200"/>
              <a:pPr eaLnBrk="1" hangingPunct="1"/>
              <a:t>39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969158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/>
              <a:t>Σε μεγαλύτερους χώρους «χωράνε» περισσότερα διαφορετικά σήματα έχοντας επαρκή μεταξύ τους απόσταση. Έχουμε μεγαλύτερη ποικιλία κυματομορφών.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A134863-5D51-4738-B82F-323FAF06DE7A}" type="slidenum">
              <a:rPr lang="en-GB" altLang="el-GR" sz="1200"/>
              <a:pPr eaLnBrk="1" hangingPunct="1"/>
              <a:t>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39147476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9389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418000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54441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734172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863197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789529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4956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Ta parapano zeugaria simaton den mporoun na perigrafoun se 1-D xoro (me xrisi diladi mono mias synartisis vasis)</a:t>
            </a:r>
            <a:endParaRPr lang="el-GR" altLang="el-GR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4C2F58F-7AFE-4CCF-868B-1ADF06E05872}" type="slidenum">
              <a:rPr lang="en-GB" altLang="el-GR" sz="1200"/>
              <a:pPr eaLnBrk="1" hangingPunct="1"/>
              <a:t>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7679486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24745C5-FEB5-47EE-82AC-564E542534E6}" type="slidenum">
              <a:rPr lang="en-GB" altLang="el-GR" sz="1200"/>
              <a:pPr eaLnBrk="1" hangingPunct="1"/>
              <a:t>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42113635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1977E23-1D31-4B88-9FCD-6247BD26278B}" type="slidenum">
              <a:rPr lang="en-GB" altLang="el-GR" sz="1200"/>
              <a:pPr eaLnBrk="1" hangingPunct="1"/>
              <a:t>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2053625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145DE5F-E4C0-42CC-9947-A7FAD261447C}" type="slidenum">
              <a:rPr lang="en-GB" altLang="el-GR" sz="1200"/>
              <a:pPr eaLnBrk="1" hangingPunct="1"/>
              <a:t>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4246146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An</a:t>
            </a:r>
            <a:r>
              <a:rPr lang="el-GR" altLang="el-GR" smtClean="0"/>
              <a:t> </a:t>
            </a:r>
            <a:r>
              <a:rPr lang="en-US" altLang="el-GR" i="1" smtClean="0"/>
              <a:t>M </a:t>
            </a:r>
            <a:r>
              <a:rPr lang="en-US" altLang="el-GR" smtClean="0"/>
              <a:t>-ary biorthogonal signal set is constructed from an</a:t>
            </a:r>
            <a:r>
              <a:rPr lang="el-GR" altLang="el-GR" smtClean="0"/>
              <a:t> (</a:t>
            </a:r>
            <a:r>
              <a:rPr lang="en-US" altLang="el-GR" i="1" smtClean="0"/>
              <a:t>M </a:t>
            </a:r>
            <a:r>
              <a:rPr lang="el-GR" altLang="el-GR" i="1" smtClean="0"/>
              <a:t>/2)</a:t>
            </a:r>
            <a:r>
              <a:rPr lang="en-US" altLang="el-GR" smtClean="0"/>
              <a:t>-ary orthogonal signal set by</a:t>
            </a:r>
            <a:r>
              <a:rPr lang="el-GR" altLang="el-GR" smtClean="0"/>
              <a:t> </a:t>
            </a:r>
            <a:r>
              <a:rPr lang="en-US" altLang="el-GR" smtClean="0"/>
              <a:t>simply adding the negatives of all the orthogonal signals. </a:t>
            </a:r>
          </a:p>
          <a:p>
            <a:endParaRPr lang="el-GR" altLang="el-GR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119397D-A403-4ED1-9D0D-5AD9F4163BFD}" type="slidenum">
              <a:rPr lang="en-GB" altLang="el-GR" sz="1200"/>
              <a:pPr eaLnBrk="1" hangingPunct="1"/>
              <a:t>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752205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5953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FontTx/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35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883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0">
                <a:solidFill>
                  <a:srgbClr val="5075B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3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4548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FontTx/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604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FontTx/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9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760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FontTx/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5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892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08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FontTx/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921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FontTx/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893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802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9.wmf"/><Relationship Id="rId5" Type="http://schemas.openxmlformats.org/officeDocument/2006/relationships/image" Target="../media/image27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3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3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22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notesSlide" Target="../notesSlides/notesSlide32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4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44.wmf"/><Relationship Id="rId4" Type="http://schemas.openxmlformats.org/officeDocument/2006/relationships/oleObject" Target="../embeddings/oleObject2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48.wmf"/><Relationship Id="rId4" Type="http://schemas.openxmlformats.org/officeDocument/2006/relationships/oleObject" Target="../embeddings/oleObject27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png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2006575"/>
            <a:ext cx="9144000" cy="1470025"/>
          </a:xfrm>
        </p:spPr>
        <p:txBody>
          <a:bodyPr>
            <a:normAutofit/>
          </a:bodyPr>
          <a:lstStyle/>
          <a:p>
            <a:r>
              <a:rPr lang="el-GR" sz="4100" dirty="0" smtClean="0">
                <a:solidFill>
                  <a:srgbClr val="5075BC"/>
                </a:solidFill>
              </a:rPr>
              <a:t>Ψηφιακές </a:t>
            </a:r>
            <a:r>
              <a:rPr lang="el-GR" sz="4100" dirty="0" err="1" smtClean="0">
                <a:solidFill>
                  <a:srgbClr val="5075BC"/>
                </a:solidFill>
              </a:rPr>
              <a:t>Τηλεπικοινωνιές</a:t>
            </a:r>
            <a:endParaRPr lang="el-GR" sz="41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9552" y="3384822"/>
            <a:ext cx="8136904" cy="30685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10: </a:t>
            </a:r>
            <a:r>
              <a:rPr lang="el-GR" sz="2800" dirty="0"/>
              <a:t>Δισδιάστατες </a:t>
            </a:r>
            <a:r>
              <a:rPr lang="el-GR" sz="2800" dirty="0" err="1"/>
              <a:t>Κυματομορφές</a:t>
            </a:r>
            <a:r>
              <a:rPr lang="en-US" sz="2800" dirty="0"/>
              <a:t> </a:t>
            </a:r>
            <a:r>
              <a:rPr lang="el-GR" sz="2800" dirty="0" smtClean="0"/>
              <a:t>Σήματος</a:t>
            </a:r>
            <a:r>
              <a:rPr lang="en-US" sz="2800" dirty="0" smtClean="0"/>
              <a:t> </a:t>
            </a:r>
            <a:endParaRPr lang="el-GR" sz="2800" dirty="0" smtClean="0"/>
          </a:p>
          <a:p>
            <a:pPr>
              <a:defRPr/>
            </a:pP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Καθηγητής Κώστας Μπερμπερίδης</a:t>
            </a:r>
          </a:p>
          <a:p>
            <a:r>
              <a:rPr lang="el-GR" sz="2800" dirty="0" smtClean="0"/>
              <a:t>Πολυτεχνική Σχολή</a:t>
            </a:r>
          </a:p>
          <a:p>
            <a:r>
              <a:rPr lang="el-GR" sz="2800" dirty="0" smtClean="0"/>
              <a:t>Τμήμα Μηχανικών Η/Υ και Πληροφορικής</a:t>
            </a:r>
            <a:endParaRPr lang="en-US" sz="2800" dirty="0" smtClean="0"/>
          </a:p>
          <a:p>
            <a:endParaRPr lang="el-GR" sz="2800" dirty="0" smtClean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506460"/>
            <a:ext cx="4514857" cy="935086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05" y="279862"/>
            <a:ext cx="3692664" cy="138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98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3600" dirty="0" smtClean="0"/>
              <a:t>8-αδικά 2-</a:t>
            </a:r>
            <a:r>
              <a:rPr lang="en-US" sz="3600" dirty="0" smtClean="0"/>
              <a:t>D</a:t>
            </a:r>
            <a:r>
              <a:rPr lang="el-GR" sz="3600" dirty="0" smtClean="0"/>
              <a:t> Σήματα Ίσης Ενέργειας</a:t>
            </a:r>
            <a:endParaRPr lang="en-GB" sz="36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1939" name="Rectangle 3"/>
              <p:cNvSpPr>
                <a:spLocks noGrp="1" noChangeArrowheads="1"/>
              </p:cNvSpPr>
              <p:nvPr>
                <p:ph sz="half" idx="1"/>
              </p:nvPr>
            </p:nvSpPr>
            <p:spPr>
              <a:xfrm>
                <a:off x="457200" y="1600200"/>
                <a:ext cx="4705690" cy="4525963"/>
              </a:xfrm>
            </p:spPr>
            <p:txBody>
              <a:bodyPr>
                <a:noAutofit/>
              </a:bodyPr>
              <a:lstStyle/>
              <a:p>
                <a:pPr eaLnBrk="1" hangingPunct="1">
                  <a:defRPr/>
                </a:pPr>
                <a:r>
                  <a:rPr lang="el-GR" sz="2000" dirty="0" smtClean="0"/>
                  <a:t>Για την κατασκευή περισσοτέρων </a:t>
                </a:r>
                <a:r>
                  <a:rPr lang="en-US" sz="2000" dirty="0" smtClean="0"/>
                  <a:t>2-D </a:t>
                </a:r>
                <a:r>
                  <a:rPr lang="el-GR" sz="2000" dirty="0" smtClean="0"/>
                  <a:t>σημάτων μπορούμε να ακολουθήσουμε την ίδια μεθοδολογία</a:t>
                </a:r>
                <a:endParaRPr lang="el-GR" sz="2000" dirty="0" smtClean="0">
                  <a:solidFill>
                    <a:srgbClr val="0033CC"/>
                  </a:solidFill>
                </a:endParaRPr>
              </a:p>
              <a:p>
                <a:pPr eaLnBrk="1" hangingPunct="1">
                  <a:defRPr/>
                </a:pPr>
                <a:r>
                  <a:rPr lang="el-GR" sz="2000" dirty="0" smtClean="0">
                    <a:solidFill>
                      <a:srgbClr val="0033CC"/>
                    </a:solidFill>
                  </a:rPr>
                  <a:t>Αν υπάρχει ο περιορισμός:</a:t>
                </a:r>
              </a:p>
              <a:p>
                <a:pPr lvl="1" eaLnBrk="1" hangingPunct="1">
                  <a:defRPr/>
                </a:pPr>
                <a:r>
                  <a:rPr lang="el-GR" sz="2000" dirty="0" smtClean="0"/>
                  <a:t>όλα τα σήματα να είναι ίδιας ενέργειας (δηλαδή τα διανύσματα να είναι πάνω στον ίδιο κύκλο)</a:t>
                </a:r>
                <a:endParaRPr lang="el-GR" sz="2000" dirty="0"/>
              </a:p>
              <a:p>
                <a:pPr>
                  <a:defRPr/>
                </a:pPr>
                <a:r>
                  <a:rPr lang="el-GR" sz="2000" dirty="0"/>
                  <a:t>Μία πιθανή οκτάδα μπορεί να προκύψει συνδυάζοντας τα 2 </a:t>
                </a:r>
                <a:r>
                  <a:rPr lang="el-GR" sz="2000" dirty="0" err="1"/>
                  <a:t>διορθογώνια</a:t>
                </a:r>
                <a:r>
                  <a:rPr lang="el-GR" sz="2000" dirty="0"/>
                  <a:t> σύνολα από τα 2 αρχικά ζεύγη</a:t>
                </a:r>
              </a:p>
              <a:p>
                <a:pPr lvl="1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2000" i="1" baseline="-25000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l-GR" sz="2000" i="1" dirty="0">
                          <a:latin typeface="Cambria Math" panose="02040503050406030204" pitchFamily="18" charset="0"/>
                        </a:rPr>
                        <m:t>		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2000" i="1" baseline="-25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l-GR" sz="2000" i="1" baseline="-25000" dirty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l-GR" sz="2000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l-GR" sz="2000" i="1" baseline="-25000" dirty="0">
                          <a:latin typeface="Cambria Math" panose="02040503050406030204" pitchFamily="18" charset="0"/>
                        </a:rPr>
                        <m:t>1    </m:t>
                      </m:r>
                      <m:r>
                        <a:rPr lang="el-GR" sz="2000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l-GR" sz="2000" i="1" baseline="-25000" dirty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l-GR" sz="2000" i="1" baseline="-25000" dirty="0"/>
              </a:p>
              <a:p>
                <a:pPr lvl="1">
                  <a:buClr>
                    <a:schemeClr val="tx1"/>
                  </a:buClr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2000" i="1" baseline="-25000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l-GR" sz="2000" i="1" dirty="0">
                          <a:latin typeface="Cambria Math" panose="02040503050406030204" pitchFamily="18" charset="0"/>
                        </a:rPr>
                        <m:t>’	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2000" i="1" baseline="-25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l-GR" sz="2000" i="1" dirty="0">
                          <a:latin typeface="Cambria Math" panose="02040503050406030204" pitchFamily="18" charset="0"/>
                        </a:rPr>
                        <m:t>’   −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l-GR" sz="2000" i="1" baseline="-25000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l-GR" sz="2000" i="1" dirty="0">
                          <a:latin typeface="Cambria Math" panose="02040503050406030204" pitchFamily="18" charset="0"/>
                        </a:rPr>
                        <m:t>’  −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l-GR" sz="2000" i="1" baseline="-25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l-GR" sz="2000" i="1" dirty="0">
                          <a:latin typeface="Cambria Math" panose="02040503050406030204" pitchFamily="18" charset="0"/>
                        </a:rPr>
                        <m:t>’</m:t>
                      </m:r>
                    </m:oMath>
                  </m:oMathPara>
                </a14:m>
                <a:endParaRPr lang="el-GR" sz="2000" dirty="0"/>
              </a:p>
              <a:p>
                <a:pPr lvl="1" eaLnBrk="1" hangingPunct="1">
                  <a:buFontTx/>
                  <a:buNone/>
                  <a:defRPr/>
                </a:pPr>
                <a:endParaRPr lang="el-GR" sz="2000" dirty="0" smtClean="0"/>
              </a:p>
            </p:txBody>
          </p:sp>
        </mc:Choice>
        <mc:Fallback xmlns="">
          <p:sp>
            <p:nvSpPr>
              <p:cNvPr id="5519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4705690" cy="4525963"/>
              </a:xfrm>
              <a:blipFill rotWithShape="0">
                <a:blip r:embed="rId3"/>
                <a:stretch>
                  <a:fillRect l="-1166" t="-809" r="-168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1943" name="Rectangle 7"/>
          <p:cNvSpPr>
            <a:spLocks noChangeArrowheads="1"/>
          </p:cNvSpPr>
          <p:nvPr/>
        </p:nvSpPr>
        <p:spPr bwMode="auto">
          <a:xfrm>
            <a:off x="533400" y="4014788"/>
            <a:ext cx="4038600" cy="2286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1430" tIns="45715" rIns="91430" bIns="45715"/>
          <a:lstStyle/>
          <a:p>
            <a:pPr marL="342900" indent="-342900" algn="l">
              <a:defRPr/>
            </a:pPr>
            <a:endParaRPr lang="el-GR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pic>
        <p:nvPicPr>
          <p:cNvPr id="8" name="Picture 6" descr="fig7_16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890" y="2392281"/>
            <a:ext cx="3523909" cy="2566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dirty="0" smtClean="0"/>
              <a:t>8-αδικά 2-</a:t>
            </a:r>
            <a:r>
              <a:rPr lang="en-US" dirty="0" smtClean="0"/>
              <a:t>D</a:t>
            </a:r>
            <a:r>
              <a:rPr lang="el-GR" dirty="0" smtClean="0"/>
              <a:t> Σήματα Διαφορετικής Ενέργειας</a:t>
            </a:r>
            <a:endParaRPr lang="en-GB" dirty="0" smtClean="0"/>
          </a:p>
        </p:txBody>
      </p:sp>
      <p:sp>
        <p:nvSpPr>
          <p:cNvPr id="552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Άρση του Περιορισμού:</a:t>
            </a:r>
          </a:p>
          <a:p>
            <a:pPr lvl="1" eaLnBrk="1" hangingPunct="1">
              <a:defRPr/>
            </a:pPr>
            <a:r>
              <a:rPr lang="el-GR" sz="2000" dirty="0" smtClean="0"/>
              <a:t>τα σήματα δεν είναι απαραίτητο να είναι ίσης ενέργειας</a:t>
            </a:r>
          </a:p>
        </p:txBody>
      </p:sp>
      <p:pic>
        <p:nvPicPr>
          <p:cNvPr id="6" name="Picture 6" descr="fig7_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393" y="2708920"/>
            <a:ext cx="8129281" cy="3512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2-</a:t>
            </a:r>
            <a:r>
              <a:rPr lang="en-US" smtClean="0"/>
              <a:t>D</a:t>
            </a:r>
            <a:r>
              <a:rPr lang="el-GR" smtClean="0"/>
              <a:t> Ζωνοπερατά Σήματα</a:t>
            </a:r>
            <a:endParaRPr lang="en-GB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3987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eaLnBrk="1" hangingPunct="1">
                  <a:buFont typeface="Wingdings" panose="05000000000000000000" pitchFamily="2" charset="2"/>
                  <a:buChar char="q"/>
                  <a:defRPr/>
                </a:pPr>
                <a:r>
                  <a:rPr lang="el-GR" sz="2000" dirty="0" smtClean="0"/>
                  <a:t>Θυμίσουμε ότι τα </a:t>
                </a:r>
                <a:r>
                  <a:rPr lang="el-GR" sz="2000" dirty="0" smtClean="0">
                    <a:solidFill>
                      <a:srgbClr val="0033CC"/>
                    </a:solidFill>
                  </a:rPr>
                  <a:t>1-</a:t>
                </a:r>
                <a:r>
                  <a:rPr lang="en-US" sz="2000" dirty="0" smtClean="0">
                    <a:solidFill>
                      <a:srgbClr val="0033CC"/>
                    </a:solidFill>
                  </a:rPr>
                  <a:t>D </a:t>
                </a:r>
                <a:r>
                  <a:rPr lang="el-GR" sz="2000" dirty="0" smtClean="0">
                    <a:solidFill>
                      <a:srgbClr val="0033CC"/>
                    </a:solidFill>
                  </a:rPr>
                  <a:t>ζωνοπερατά σήματα (</a:t>
                </a:r>
                <a:r>
                  <a:rPr lang="en-US" sz="2000" dirty="0" smtClean="0">
                    <a:solidFill>
                      <a:srgbClr val="0033CC"/>
                    </a:solidFill>
                  </a:rPr>
                  <a:t>PAM</a:t>
                </a:r>
                <a:r>
                  <a:rPr lang="el-GR" sz="2000" dirty="0" smtClean="0">
                    <a:solidFill>
                      <a:srgbClr val="0033CC"/>
                    </a:solidFill>
                  </a:rPr>
                  <a:t>) </a:t>
                </a:r>
                <a:r>
                  <a:rPr lang="el-GR" sz="2000" dirty="0" smtClean="0"/>
                  <a:t>προέκυψαν διαμορφώνοντας ένα φέρον με τα 1-</a:t>
                </a:r>
                <a:r>
                  <a:rPr lang="en-US" sz="2000" dirty="0" smtClean="0"/>
                  <a:t>D </a:t>
                </a:r>
                <a:r>
                  <a:rPr lang="el-GR" sz="2000" dirty="0" smtClean="0"/>
                  <a:t>σήματα βασικής ζώνης</a:t>
                </a:r>
              </a:p>
              <a:p>
                <a:pPr eaLnBrk="1" hangingPunct="1">
                  <a:defRPr/>
                </a:pPr>
                <a:endParaRPr lang="el-GR" sz="2000" dirty="0" smtClean="0">
                  <a:solidFill>
                    <a:srgbClr val="0033CC"/>
                  </a:solidFill>
                </a:endParaRPr>
              </a:p>
              <a:p>
                <a:pPr eaLnBrk="1" hangingPunct="1">
                  <a:defRPr/>
                </a:pPr>
                <a:endParaRPr lang="el-GR" sz="2000" dirty="0" smtClean="0">
                  <a:solidFill>
                    <a:srgbClr val="0033CC"/>
                  </a:solidFill>
                </a:endParaRPr>
              </a:p>
              <a:p>
                <a:pPr eaLnBrk="1" hangingPunct="1">
                  <a:spcAft>
                    <a:spcPts val="1200"/>
                  </a:spcAft>
                  <a:defRPr/>
                </a:pPr>
                <a:r>
                  <a:rPr lang="el-GR" sz="2000" dirty="0" smtClean="0">
                    <a:solidFill>
                      <a:srgbClr val="0033CC"/>
                    </a:solidFill>
                  </a:rPr>
                  <a:t>Παρόμοια διαδικασία ακολουθείται και στα 2-</a:t>
                </a:r>
                <a:r>
                  <a:rPr lang="en-US" sz="2000" dirty="0" smtClean="0">
                    <a:solidFill>
                      <a:srgbClr val="0033CC"/>
                    </a:solidFill>
                  </a:rPr>
                  <a:t>D </a:t>
                </a:r>
                <a:r>
                  <a:rPr lang="el-GR" sz="2000" dirty="0" smtClean="0">
                    <a:solidFill>
                      <a:srgbClr val="0033CC"/>
                    </a:solidFill>
                  </a:rPr>
                  <a:t>Σήματα:</a:t>
                </a:r>
              </a:p>
              <a:p>
                <a:pPr lvl="1" eaLnBrk="1" hangingPunct="1">
                  <a:spcAft>
                    <a:spcPts val="600"/>
                  </a:spcAft>
                  <a:defRPr/>
                </a:pPr>
                <a:r>
                  <a:rPr lang="el-GR" sz="2000" dirty="0" smtClean="0"/>
                  <a:t>επιλέγεται ένα σύνολο σημάτων βασικής ζώνης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),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=1,…,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l-GR" sz="2000" i="1" dirty="0" smtClean="0"/>
              </a:p>
              <a:p>
                <a:pPr lvl="1" eaLnBrk="1" hangingPunct="1">
                  <a:defRPr/>
                </a:pPr>
                <a:r>
                  <a:rPr lang="el-GR" sz="2000" dirty="0" smtClean="0"/>
                  <a:t>από αυτά παράγονται τα </a:t>
                </a:r>
                <a:r>
                  <a:rPr lang="el-GR" sz="2000" i="1" dirty="0" smtClean="0"/>
                  <a:t>Μ</a:t>
                </a:r>
                <a:r>
                  <a:rPr lang="el-GR" sz="2000" dirty="0" smtClean="0"/>
                  <a:t> ζωνοπερατά σήματα</a:t>
                </a:r>
                <a:endParaRPr lang="en-GB" sz="2000" dirty="0" smtClean="0"/>
              </a:p>
            </p:txBody>
          </p:sp>
        </mc:Choice>
        <mc:Fallback xmlns="">
          <p:sp>
            <p:nvSpPr>
              <p:cNvPr id="55398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667" t="-67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6700662"/>
              </p:ext>
            </p:extLst>
          </p:nvPr>
        </p:nvGraphicFramePr>
        <p:xfrm>
          <a:off x="1309687" y="5184195"/>
          <a:ext cx="65246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5" imgW="3162240" imgH="253800" progId="Equation.DSMT4">
                  <p:embed/>
                </p:oleObj>
              </mc:Choice>
              <mc:Fallback>
                <p:oleObj name="Equation" r:id="rId5" imgW="316224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687" y="5184195"/>
                        <a:ext cx="6524625" cy="525463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Περιορισμός Ίσης Ενέργειας</a:t>
            </a:r>
            <a:endParaRPr lang="en-GB" smtClean="0"/>
          </a:p>
        </p:txBody>
      </p:sp>
      <p:sp>
        <p:nvSpPr>
          <p:cNvPr id="555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Ας μελετήσουμε τώρα τα </a:t>
            </a:r>
            <a:r>
              <a:rPr lang="el-GR" sz="2000" i="1" dirty="0" smtClean="0"/>
              <a:t>Μ</a:t>
            </a:r>
            <a:r>
              <a:rPr lang="el-GR" sz="2000" dirty="0" smtClean="0"/>
              <a:t>-αδικά 2-</a:t>
            </a:r>
            <a:r>
              <a:rPr lang="en-US" sz="2000" dirty="0" smtClean="0"/>
              <a:t>D</a:t>
            </a:r>
            <a:r>
              <a:rPr lang="el-GR" sz="2000" dirty="0" smtClean="0"/>
              <a:t> ζωνοπερατά σήματα που έχουν </a:t>
            </a:r>
            <a:r>
              <a:rPr lang="el-GR" sz="2000" u="sng" dirty="0" smtClean="0">
                <a:solidFill>
                  <a:srgbClr val="0033CC"/>
                </a:solidFill>
              </a:rPr>
              <a:t>ίση ενέργεια</a:t>
            </a:r>
          </a:p>
          <a:p>
            <a:pPr eaLnBrk="1" hangingPunct="1"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/>
            </a:r>
            <a:br>
              <a:rPr lang="el-GR" sz="2000" dirty="0" smtClean="0">
                <a:solidFill>
                  <a:srgbClr val="0033CC"/>
                </a:solidFill>
              </a:rPr>
            </a:br>
            <a:r>
              <a:rPr lang="el-GR" sz="2000" dirty="0">
                <a:solidFill>
                  <a:srgbClr val="0033CC"/>
                </a:solidFill>
              </a:rPr>
              <a:t/>
            </a:r>
            <a:br>
              <a:rPr lang="el-GR" sz="2000" dirty="0">
                <a:solidFill>
                  <a:srgbClr val="0033CC"/>
                </a:solidFill>
              </a:rPr>
            </a:br>
            <a:r>
              <a:rPr lang="el-GR" sz="2000" dirty="0" smtClean="0">
                <a:solidFill>
                  <a:srgbClr val="0033CC"/>
                </a:solidFill>
              </a:rPr>
              <a:t/>
            </a:r>
            <a:br>
              <a:rPr lang="el-GR" sz="2000" dirty="0" smtClean="0">
                <a:solidFill>
                  <a:srgbClr val="0033CC"/>
                </a:solidFill>
              </a:rPr>
            </a:b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el-GR" sz="2000" dirty="0" smtClean="0"/>
              <a:t>Για</a:t>
            </a:r>
            <a:r>
              <a:rPr lang="en-US" sz="2000" dirty="0" smtClean="0"/>
              <a:t> </a:t>
            </a:r>
            <a:r>
              <a:rPr lang="en-US" sz="2000" i="1" dirty="0" err="1" smtClean="0"/>
              <a:t>f</a:t>
            </a:r>
            <a:r>
              <a:rPr lang="en-US" sz="2000" i="1" baseline="-25000" dirty="0" err="1" smtClean="0"/>
              <a:t>c</a:t>
            </a:r>
            <a:r>
              <a:rPr lang="en-US" sz="2000" i="1" dirty="0" smtClean="0"/>
              <a:t>&gt;&gt;W</a:t>
            </a:r>
            <a:r>
              <a:rPr lang="en-US" sz="2000" dirty="0" smtClean="0"/>
              <a:t>, </a:t>
            </a:r>
            <a:r>
              <a:rPr lang="el-GR" sz="2000" dirty="0" smtClean="0"/>
              <a:t>το δεύτερο ολοκλήρωμα μηδενίζεται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Σταθερή ενέργεια </a:t>
            </a:r>
            <a:r>
              <a:rPr lang="el-GR" sz="2000" dirty="0" smtClean="0">
                <a:solidFill>
                  <a:srgbClr val="0033CC"/>
                </a:solidFill>
                <a:sym typeface="Wingdings" pitchFamily="2" charset="2"/>
              </a:rPr>
              <a:t> όλα τα διανύσματα σήματος βρίσκονται πάνω στον ίδιο κύκλο  </a:t>
            </a:r>
            <a:endParaRPr lang="en-GB" sz="2000" dirty="0" smtClean="0">
              <a:solidFill>
                <a:srgbClr val="0033CC"/>
              </a:solidFill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835444"/>
              </p:ext>
            </p:extLst>
          </p:nvPr>
        </p:nvGraphicFramePr>
        <p:xfrm>
          <a:off x="1912143" y="2310560"/>
          <a:ext cx="5319713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4" imgW="2577960" imgH="736560" progId="Equation.DSMT4">
                  <p:embed/>
                </p:oleObj>
              </mc:Choice>
              <mc:Fallback>
                <p:oleObj name="Equation" r:id="rId4" imgW="2577960" imgH="736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143" y="2310560"/>
                        <a:ext cx="5319713" cy="152400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2170774"/>
              </p:ext>
            </p:extLst>
          </p:nvPr>
        </p:nvGraphicFramePr>
        <p:xfrm>
          <a:off x="2758093" y="4602947"/>
          <a:ext cx="3641725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6" imgW="1765080" imgH="393480" progId="Equation.DSMT4">
                  <p:embed/>
                </p:oleObj>
              </mc:Choice>
              <mc:Fallback>
                <p:oleObj name="Equation" r:id="rId6" imgW="176508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8093" y="4602947"/>
                        <a:ext cx="3641725" cy="814387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Ολίσθηση στη Φάση Φέροντος (1 από 3)</a:t>
            </a:r>
            <a:endParaRPr lang="en-GB" sz="3600" dirty="0" smtClean="0"/>
          </a:p>
        </p:txBody>
      </p:sp>
      <p:sp>
        <p:nvSpPr>
          <p:cNvPr id="5560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l-GR" sz="2400" dirty="0" smtClean="0"/>
              <a:t>Εφόσον τα διανύσματα βρίσκονται στον ίδιο κύκλο,</a:t>
            </a:r>
          </a:p>
          <a:p>
            <a:pPr lvl="1" eaLnBrk="1" hangingPunct="1">
              <a:defRPr/>
            </a:pPr>
            <a:r>
              <a:rPr lang="el-GR" sz="2000" dirty="0" smtClean="0"/>
              <a:t>μπορούν να προκύψουν από ένα αρχικό σήμα που </a:t>
            </a:r>
            <a:r>
              <a:rPr lang="el-GR" sz="2000" dirty="0" smtClean="0">
                <a:solidFill>
                  <a:srgbClr val="0033CC"/>
                </a:solidFill>
              </a:rPr>
              <a:t>περιστρέφεται</a:t>
            </a:r>
            <a:r>
              <a:rPr lang="el-GR" sz="2000" dirty="0" smtClean="0"/>
              <a:t> κατά ανάλογη γωνία</a:t>
            </a:r>
          </a:p>
        </p:txBody>
      </p:sp>
      <p:pic>
        <p:nvPicPr>
          <p:cNvPr id="10" name="Picture 7" descr="fig7_1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92281"/>
            <a:ext cx="4038600" cy="2941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Ολίσθηση στη Φάση Φέροντος (1 από 2)</a:t>
            </a:r>
            <a:endParaRPr lang="en-GB" sz="36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l-GR" sz="2000" dirty="0"/>
              <a:t>Μαθηματικά ισοδύναμες αναπαραστάσεις: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/>
          </a:p>
          <a:p>
            <a:pPr>
              <a:lnSpc>
                <a:spcPct val="90000"/>
              </a:lnSpc>
              <a:defRPr/>
            </a:pPr>
            <a:r>
              <a:rPr lang="el-GR" sz="2000" dirty="0"/>
              <a:t>Η πληροφορία του συμβόλου αποτυπώνεται στη </a:t>
            </a:r>
            <a:r>
              <a:rPr lang="el-GR" sz="2000" dirty="0">
                <a:solidFill>
                  <a:srgbClr val="0033CC"/>
                </a:solidFill>
              </a:rPr>
              <a:t>φάση του φέροντος</a:t>
            </a:r>
            <a:endParaRPr lang="en-GB" sz="2000" dirty="0">
              <a:solidFill>
                <a:srgbClr val="0033CC"/>
              </a:solidFill>
            </a:endParaRPr>
          </a:p>
          <a:p>
            <a:endParaRPr lang="el-GR" sz="2000" dirty="0"/>
          </a:p>
        </p:txBody>
      </p:sp>
      <p:sp>
        <p:nvSpPr>
          <p:cNvPr id="556040" name="Rectangle 8"/>
          <p:cNvSpPr>
            <a:spLocks noChangeArrowheads="1"/>
          </p:cNvSpPr>
          <p:nvPr/>
        </p:nvSpPr>
        <p:spPr bwMode="auto">
          <a:xfrm>
            <a:off x="457200" y="1424627"/>
            <a:ext cx="5867400" cy="3905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1430" tIns="45715" rIns="91430" bIns="45715"/>
          <a:lstStyle/>
          <a:p>
            <a:pPr marL="342900" indent="-342900" algn="l">
              <a:lnSpc>
                <a:spcPct val="90000"/>
              </a:lnSpc>
              <a:defRPr/>
            </a:pPr>
            <a:endParaRPr lang="en-GB" dirty="0">
              <a:solidFill>
                <a:srgbClr val="0033CC"/>
              </a:solidFill>
              <a:latin typeface="+mn-lt"/>
            </a:endParaRP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396407"/>
              </p:ext>
            </p:extLst>
          </p:nvPr>
        </p:nvGraphicFramePr>
        <p:xfrm>
          <a:off x="1125331" y="2540794"/>
          <a:ext cx="32321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2" name="Equation" r:id="rId4" imgW="1447560" imgH="253800" progId="Equation.DSMT4">
                  <p:embed/>
                </p:oleObj>
              </mc:Choice>
              <mc:Fallback>
                <p:oleObj name="Equation" r:id="rId4" imgW="14475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331" y="2540794"/>
                        <a:ext cx="3232150" cy="56832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516143"/>
              </p:ext>
            </p:extLst>
          </p:nvPr>
        </p:nvGraphicFramePr>
        <p:xfrm>
          <a:off x="632128" y="4884933"/>
          <a:ext cx="4111322" cy="903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3" name="Equation" r:id="rId6" imgW="1968480" imgH="431640" progId="Equation.DSMT4">
                  <p:embed/>
                </p:oleObj>
              </mc:Choice>
              <mc:Fallback>
                <p:oleObj name="Equation" r:id="rId6" imgW="19684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128" y="4884933"/>
                        <a:ext cx="4111322" cy="90386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7" descr="fig7_16"/>
          <p:cNvPicPr>
            <a:picLocks noGrp="1" noChangeAspect="1" noChangeArrowheads="1"/>
          </p:cNvPicPr>
          <p:nvPr>
            <p:ph sz="half" idx="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417" y="2402588"/>
            <a:ext cx="4038600" cy="2941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520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Ολίσθηση στη Φάση Φέροντος (2 από 2)</a:t>
            </a:r>
            <a:endParaRPr lang="en-GB" dirty="0" smtClean="0"/>
          </a:p>
        </p:txBody>
      </p:sp>
      <p:sp>
        <p:nvSpPr>
          <p:cNvPr id="55706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125000"/>
              </a:lnSpc>
              <a:defRPr/>
            </a:pPr>
            <a:r>
              <a:rPr lang="el-GR" sz="2000" dirty="0" smtClean="0"/>
              <a:t>Στη θέση του </a:t>
            </a:r>
            <a:r>
              <a:rPr lang="en-US" sz="2000" i="1" dirty="0" smtClean="0"/>
              <a:t>s(t)</a:t>
            </a:r>
            <a:r>
              <a:rPr lang="el-GR" sz="2000" dirty="0" smtClean="0"/>
              <a:t> μπορούμε να βάλουμε τον </a:t>
            </a:r>
            <a:r>
              <a:rPr lang="el-GR" sz="2000" dirty="0" smtClean="0">
                <a:solidFill>
                  <a:srgbClr val="0033CC"/>
                </a:solidFill>
              </a:rPr>
              <a:t>παλμό βασικής ζώνης </a:t>
            </a:r>
            <a:r>
              <a:rPr lang="el-GR" sz="2000" dirty="0" smtClean="0"/>
              <a:t>ώστε να σήμα να έχει και τα επιθυμητά φασματικά χαρακτηριστικά</a:t>
            </a:r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el-GR" sz="2000" dirty="0" smtClean="0"/>
              <a:t>Όπως έχει αναφερθεί ήδη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l-GR" sz="2000" dirty="0" smtClean="0"/>
              <a:t>και θα μελετήσουμε σε επόμενα κεφάλαια,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l-GR" sz="2000" dirty="0" smtClean="0"/>
              <a:t>ο παλμός βασικής ζώνης καθορίζει τα </a:t>
            </a:r>
            <a:r>
              <a:rPr lang="el-GR" sz="2000" dirty="0" smtClean="0">
                <a:solidFill>
                  <a:srgbClr val="0033CC"/>
                </a:solidFill>
              </a:rPr>
              <a:t>φασματικά χαρακτηριστικά</a:t>
            </a:r>
            <a:r>
              <a:rPr lang="el-GR" sz="2000" dirty="0" smtClean="0"/>
              <a:t> του μεταδιδόμενου σήματος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195443"/>
              </p:ext>
            </p:extLst>
          </p:nvPr>
        </p:nvGraphicFramePr>
        <p:xfrm>
          <a:off x="2265362" y="2753925"/>
          <a:ext cx="461327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4" imgW="2070000" imgH="431640" progId="Equation.DSMT4">
                  <p:embed/>
                </p:oleObj>
              </mc:Choice>
              <mc:Fallback>
                <p:oleObj name="Equation" r:id="rId4" imgW="2070000" imgH="4316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5362" y="2753925"/>
                        <a:ext cx="4613275" cy="96520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Phase Shift Keying (PSK)</a:t>
            </a:r>
            <a:endParaRPr lang="en-GB" dirty="0" smtClean="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Αν χρησιμοποιηθεί ορθογώνιος παλμός,</a:t>
            </a:r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/>
              <a:t>τα ζωνοπερατά σήματα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έχουν </a:t>
            </a:r>
            <a:r>
              <a:rPr lang="el-GR" sz="2000" dirty="0" smtClean="0">
                <a:solidFill>
                  <a:srgbClr val="0033CC"/>
                </a:solidFill>
              </a:rPr>
              <a:t>σταθερή περιβάλλουσα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η φάση του φέροντος αλλάζει απότομα στην αρχή κάθε συμβόλου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/>
              <a:t>Μεταλλαγή Ολίσθησης Φάσης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n-US" sz="2000" dirty="0" smtClean="0"/>
              <a:t>Phase Shift Keying (PSK)</a:t>
            </a:r>
            <a:endParaRPr lang="el-GR" sz="2000" dirty="0" smtClean="0"/>
          </a:p>
          <a:p>
            <a:pPr eaLnBrk="1" hangingPunct="1">
              <a:defRPr/>
            </a:pPr>
            <a:endParaRPr lang="en-GB" sz="2000" dirty="0" smtClean="0"/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956440"/>
              </p:ext>
            </p:extLst>
          </p:nvPr>
        </p:nvGraphicFramePr>
        <p:xfrm>
          <a:off x="2141730" y="2078850"/>
          <a:ext cx="464185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4" imgW="2082600" imgH="457200" progId="Equation.DSMT4">
                  <p:embed/>
                </p:oleObj>
              </mc:Choice>
              <mc:Fallback>
                <p:oleObj name="Equation" r:id="rId4" imgW="208260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730" y="2078850"/>
                        <a:ext cx="4641850" cy="10223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/>
              <a:t>QPSK</a:t>
            </a:r>
            <a:endParaRPr lang="en-GB" sz="3600" dirty="0" smtClean="0"/>
          </a:p>
        </p:txBody>
      </p:sp>
      <p:sp>
        <p:nvSpPr>
          <p:cNvPr id="55910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l-GR" sz="2400" dirty="0" smtClean="0"/>
              <a:t>Για </a:t>
            </a:r>
            <a:r>
              <a:rPr lang="en-US" sz="2400" i="1" dirty="0" smtClean="0"/>
              <a:t>M=4</a:t>
            </a:r>
            <a:r>
              <a:rPr lang="el-GR" sz="2400" dirty="0" smtClean="0"/>
              <a:t>, προκύπτει το 4-</a:t>
            </a:r>
            <a:r>
              <a:rPr lang="en-US" sz="2400" dirty="0" smtClean="0"/>
              <a:t>PSK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πιο γνωστό ως </a:t>
            </a:r>
            <a:r>
              <a:rPr lang="en-US" sz="2000" dirty="0" smtClean="0">
                <a:solidFill>
                  <a:srgbClr val="0033CC"/>
                </a:solidFill>
              </a:rPr>
              <a:t>QPSK</a:t>
            </a:r>
            <a:r>
              <a:rPr lang="en-US" sz="2000" dirty="0" smtClean="0"/>
              <a:t> (</a:t>
            </a:r>
            <a:r>
              <a:rPr lang="en-US" sz="2000" dirty="0" err="1" smtClean="0"/>
              <a:t>Quadrature</a:t>
            </a:r>
            <a:r>
              <a:rPr lang="en-US" sz="2000" dirty="0" smtClean="0"/>
              <a:t> Phase Shift Keying)</a:t>
            </a:r>
            <a:r>
              <a:rPr lang="el-GR" sz="2000" dirty="0" smtClean="0"/>
              <a:t>,</a:t>
            </a:r>
            <a:endParaRPr lang="en-US" sz="2000" dirty="0" smtClean="0"/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δηλαδή </a:t>
            </a:r>
            <a:r>
              <a:rPr lang="en-US" sz="2000" dirty="0" smtClean="0">
                <a:solidFill>
                  <a:srgbClr val="0033CC"/>
                </a:solidFill>
              </a:rPr>
              <a:t>O</a:t>
            </a:r>
            <a:r>
              <a:rPr lang="el-GR" sz="2000" dirty="0" smtClean="0">
                <a:solidFill>
                  <a:srgbClr val="0033CC"/>
                </a:solidFill>
              </a:rPr>
              <a:t>ρθογώνιο </a:t>
            </a:r>
            <a:r>
              <a:rPr lang="en-US" sz="2000" dirty="0" smtClean="0">
                <a:solidFill>
                  <a:srgbClr val="0033CC"/>
                </a:solidFill>
              </a:rPr>
              <a:t>PSK</a:t>
            </a:r>
          </a:p>
          <a:p>
            <a:pPr eaLnBrk="1" hangingPunct="1">
              <a:defRPr/>
            </a:pPr>
            <a:endParaRPr lang="en-US" sz="24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r>
              <a:rPr lang="el-GR" sz="2400" dirty="0" smtClean="0"/>
              <a:t>Δύο εναλλακτικές διαμορφώσεις </a:t>
            </a:r>
            <a:r>
              <a:rPr lang="en-US" sz="2400" dirty="0" smtClean="0"/>
              <a:t>QPSK</a:t>
            </a:r>
            <a:endParaRPr lang="en-GB" sz="2400" dirty="0" smtClean="0"/>
          </a:p>
        </p:txBody>
      </p:sp>
      <p:pic>
        <p:nvPicPr>
          <p:cNvPr id="7" name="Picture 5" descr="qpsk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118107"/>
            <a:ext cx="4038600" cy="3490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dirty="0" smtClean="0"/>
              <a:t>Παράδειγμα </a:t>
            </a:r>
            <a:r>
              <a:rPr lang="el-GR" dirty="0" err="1" smtClean="0"/>
              <a:t>Ζωνοπερατού</a:t>
            </a:r>
            <a:r>
              <a:rPr lang="el-GR" dirty="0" smtClean="0"/>
              <a:t> Σήματος </a:t>
            </a:r>
            <a:r>
              <a:rPr lang="en-US" dirty="0" smtClean="0"/>
              <a:t>QPSK</a:t>
            </a:r>
            <a:endParaRPr lang="en-GB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0131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eaLnBrk="1" hangingPunct="1">
                  <a:defRPr/>
                </a:pPr>
                <a:r>
                  <a:rPr lang="el-GR" sz="2000" dirty="0" smtClean="0">
                    <a:solidFill>
                      <a:srgbClr val="0033CC"/>
                    </a:solidFill>
                  </a:rPr>
                  <a:t>Ερώτηση:</a:t>
                </a:r>
                <a:r>
                  <a:rPr lang="el-GR" sz="2000" dirty="0" smtClean="0"/>
                  <a:t> Ποια είναι η σχέση περιόδου σηματοδοσίας </a:t>
                </a:r>
                <a:r>
                  <a:rPr lang="el-GR" sz="2000" i="1" dirty="0" smtClean="0"/>
                  <a:t>Τ</a:t>
                </a:r>
                <a:r>
                  <a:rPr lang="el-GR" sz="2000" dirty="0" smtClean="0"/>
                  <a:t> και περιόδου φέρουσας </a:t>
                </a:r>
                <a14:m>
                  <m:oMath xmlns:m="http://schemas.openxmlformats.org/officeDocument/2006/math"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1/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l-GR" sz="2000" dirty="0" smtClean="0"/>
                  <a:t>;</a:t>
                </a:r>
                <a:endParaRPr lang="en-GB" sz="2000" dirty="0" smtClean="0"/>
              </a:p>
            </p:txBody>
          </p:sp>
        </mc:Choice>
        <mc:Fallback xmlns="">
          <p:sp>
            <p:nvSpPr>
              <p:cNvPr id="56013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667" t="-67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4" descr="fig7_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635" y="2348880"/>
            <a:ext cx="7248525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Σκοποί  ενότητας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/>
            <a:r>
              <a:rPr lang="el-GR" sz="2400" dirty="0" smtClean="0"/>
              <a:t>Περιγραφή βασικών δισδιάστατων </a:t>
            </a:r>
            <a:r>
              <a:rPr lang="el-GR" sz="2400" dirty="0" err="1" smtClean="0"/>
              <a:t>κυματομορφών</a:t>
            </a:r>
            <a:r>
              <a:rPr lang="el-GR" sz="2400" dirty="0" smtClean="0"/>
              <a:t> σήματος, όπως </a:t>
            </a:r>
            <a:r>
              <a:rPr lang="en-US" sz="2400" dirty="0" smtClean="0"/>
              <a:t>PSK </a:t>
            </a:r>
            <a:r>
              <a:rPr lang="el-GR" sz="2400" dirty="0" smtClean="0"/>
              <a:t>και </a:t>
            </a:r>
            <a:r>
              <a:rPr lang="en-US" sz="2400" dirty="0" smtClean="0"/>
              <a:t>QAM, </a:t>
            </a:r>
            <a:r>
              <a:rPr lang="el-GR" sz="2400" dirty="0" smtClean="0"/>
              <a:t>καθώς και της κωδικοποίησης </a:t>
            </a:r>
            <a:r>
              <a:rPr lang="en-US" sz="2400" dirty="0" smtClean="0"/>
              <a:t>Gray. </a:t>
            </a:r>
            <a:r>
              <a:rPr lang="el-GR" sz="2400" dirty="0" smtClean="0"/>
              <a:t>Περιγραφή βασικών αστερισμών για τις περιπτώσεις που </a:t>
            </a:r>
            <a:r>
              <a:rPr lang="el-GR" sz="2400" dirty="0" err="1" smtClean="0"/>
              <a:t>μελετούνται</a:t>
            </a:r>
            <a:r>
              <a:rPr lang="el-GR" sz="2400" smtClean="0"/>
              <a:t>.</a:t>
            </a:r>
            <a:endParaRPr lang="el-GR" sz="24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80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Μετασχηματισμοί</a:t>
            </a:r>
            <a:r>
              <a:rPr lang="en-US" dirty="0" smtClean="0"/>
              <a:t> PSK</a:t>
            </a:r>
            <a:r>
              <a:rPr lang="el-GR" dirty="0" smtClean="0"/>
              <a:t> (1 από 3)</a:t>
            </a:r>
            <a:endParaRPr lang="en-GB" dirty="0" smtClean="0"/>
          </a:p>
        </p:txBody>
      </p:sp>
      <p:sp>
        <p:nvSpPr>
          <p:cNvPr id="562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/>
              <a:t>Χρησιμοποιώντας την τριγωνομετρική ταυτότητα</a:t>
            </a:r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l-GR" sz="2400" dirty="0" smtClean="0"/>
          </a:p>
          <a:p>
            <a:pPr eaLnBrk="1" hangingPunct="1">
              <a:spcBef>
                <a:spcPts val="1800"/>
              </a:spcBef>
              <a:defRPr/>
            </a:pPr>
            <a:r>
              <a:rPr lang="el-GR" sz="2400" dirty="0" smtClean="0"/>
              <a:t>Το σήμα </a:t>
            </a:r>
            <a:r>
              <a:rPr lang="en-US" sz="2400" dirty="0" smtClean="0"/>
              <a:t>PSK 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</a:t>
            </a:r>
            <a:r>
              <a:rPr lang="el-GR" sz="2400" dirty="0" smtClean="0"/>
              <a:t>μπορεί να γραφεί εναλλακτικά</a:t>
            </a:r>
            <a:r>
              <a:rPr lang="en-US" sz="2400" dirty="0" smtClean="0"/>
              <a:t> </a:t>
            </a:r>
            <a:r>
              <a:rPr lang="el-GR" sz="2400" dirty="0" smtClean="0"/>
              <a:t>ως</a:t>
            </a:r>
            <a:endParaRPr lang="en-GB" sz="2400" dirty="0" smtClean="0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531210"/>
              </p:ext>
            </p:extLst>
          </p:nvPr>
        </p:nvGraphicFramePr>
        <p:xfrm>
          <a:off x="2276745" y="2080490"/>
          <a:ext cx="43656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name="Equation" r:id="rId4" imgW="2145960" imgH="253800" progId="Equation.DSMT4">
                  <p:embed/>
                </p:oleObj>
              </mc:Choice>
              <mc:Fallback>
                <p:oleObj name="Equation" r:id="rId4" imgW="214596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6745" y="2080490"/>
                        <a:ext cx="4365625" cy="51752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143392"/>
              </p:ext>
            </p:extLst>
          </p:nvPr>
        </p:nvGraphicFramePr>
        <p:xfrm>
          <a:off x="2592758" y="3034436"/>
          <a:ext cx="4200525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Equation" r:id="rId6" imgW="2070000" imgH="431640" progId="Equation.DSMT4">
                  <p:embed/>
                </p:oleObj>
              </mc:Choice>
              <mc:Fallback>
                <p:oleObj name="Equation" r:id="rId6" imgW="2070000" imgH="43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758" y="3034436"/>
                        <a:ext cx="4200525" cy="877887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545229"/>
              </p:ext>
            </p:extLst>
          </p:nvPr>
        </p:nvGraphicFramePr>
        <p:xfrm>
          <a:off x="1190101" y="4792117"/>
          <a:ext cx="653891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5" name="Equation" r:id="rId8" imgW="3213000" imgH="253800" progId="Equation.DSMT4">
                  <p:embed/>
                </p:oleObj>
              </mc:Choice>
              <mc:Fallback>
                <p:oleObj name="Equation" r:id="rId8" imgW="321300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101" y="4792117"/>
                        <a:ext cx="6538912" cy="51752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850326"/>
              </p:ext>
            </p:extLst>
          </p:nvPr>
        </p:nvGraphicFramePr>
        <p:xfrm>
          <a:off x="2816805" y="5478047"/>
          <a:ext cx="2547937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6" name="Equation" r:id="rId10" imgW="1257120" imgH="507960" progId="Equation.DSMT4">
                  <p:embed/>
                </p:oleObj>
              </mc:Choice>
              <mc:Fallback>
                <p:oleObj name="Equation" r:id="rId10" imgW="1257120" imgH="5079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805" y="5478047"/>
                        <a:ext cx="2547937" cy="103187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Μετασχηματισμοί </a:t>
            </a:r>
            <a:r>
              <a:rPr lang="en-US" dirty="0" smtClean="0"/>
              <a:t>PSK </a:t>
            </a:r>
            <a:r>
              <a:rPr lang="el-GR" dirty="0" smtClean="0"/>
              <a:t>(2 από 3)</a:t>
            </a:r>
            <a:endParaRPr lang="en-GB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3203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eaLnBrk="1" hangingPunct="1">
                  <a:defRPr/>
                </a:pPr>
                <a:endParaRPr lang="el-GR" sz="2000" dirty="0" smtClean="0"/>
              </a:p>
              <a:p>
                <a:pPr marL="0" indent="0" eaLnBrk="1" hangingPunct="1">
                  <a:buNone/>
                  <a:defRPr/>
                </a:pPr>
                <a:endParaRPr lang="el-GR" sz="2000" dirty="0" smtClean="0"/>
              </a:p>
              <a:p>
                <a:pPr marL="342900" lvl="1" indent="-342900" eaLnBrk="1" hangingPunct="1">
                  <a:lnSpc>
                    <a:spcPct val="150000"/>
                  </a:lnSpc>
                  <a:buClr>
                    <a:schemeClr val="tx2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el-GR" sz="2000" dirty="0" smtClean="0"/>
                  <a:t>Το σήμα </a:t>
                </a:r>
                <a:r>
                  <a:rPr lang="en-US" sz="2000" dirty="0" smtClean="0"/>
                  <a:t>PSK</a:t>
                </a:r>
                <a:r>
                  <a:rPr lang="el-GR" sz="2000" dirty="0" smtClean="0"/>
                  <a:t> μπορεί να εκφραστεί ως άθροισμα </a:t>
                </a:r>
                <a:r>
                  <a:rPr lang="el-GR" sz="2000" dirty="0" smtClean="0">
                    <a:solidFill>
                      <a:srgbClr val="0033CC"/>
                    </a:solidFill>
                  </a:rPr>
                  <a:t>δύο φέροντων σημάτων </a:t>
                </a:r>
                <a:r>
                  <a:rPr lang="el-GR" sz="2000" dirty="0" smtClean="0"/>
                  <a:t>που είναι ορθογώνια μεταξύ τους</a:t>
                </a:r>
                <a:endParaRPr lang="el-GR" sz="2000" dirty="0" smtClean="0">
                  <a:solidFill>
                    <a:srgbClr val="0033CC"/>
                  </a:solidFill>
                </a:endParaRPr>
              </a:p>
              <a:p>
                <a:pPr lvl="1" eaLnBrk="1" hangingPunct="1">
                  <a:lnSpc>
                    <a:spcPct val="150000"/>
                  </a:lnSpc>
                  <a:spcBef>
                    <a:spcPts val="0"/>
                  </a:spcBef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 dirty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⁡(2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2000" i="1" dirty="0" smtClean="0"/>
              </a:p>
              <a:p>
                <a:pPr lvl="1" eaLnBrk="1" hangingPunct="1">
                  <a:lnSpc>
                    <a:spcPct val="150000"/>
                  </a:lnSpc>
                  <a:spcBef>
                    <a:spcPts val="0"/>
                  </a:spcBef>
                  <a:defRPr/>
                </a:pPr>
                <a14:m>
                  <m:oMath xmlns:m="http://schemas.openxmlformats.org/officeDocument/2006/math"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2000" i="1" dirty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⁡(2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2000" i="1" dirty="0" smtClean="0"/>
              </a:p>
              <a:p>
                <a:pPr eaLnBrk="1" hangingPunct="1">
                  <a:lnSpc>
                    <a:spcPct val="150000"/>
                  </a:lnSpc>
                  <a:defRPr/>
                </a:pPr>
                <a:r>
                  <a:rPr lang="el-GR" sz="2000" dirty="0" smtClean="0"/>
                  <a:t>και που έχουν διαμορφωθεί από τα σήματα βασικής ζώνης</a:t>
                </a:r>
              </a:p>
              <a:p>
                <a:pPr lvl="1" eaLnBrk="1" hangingPunct="1">
                  <a:spcBef>
                    <a:spcPts val="0"/>
                  </a:spcBef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Α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𝑚𝑐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i="1" dirty="0" smtClean="0"/>
              </a:p>
              <a:p>
                <a:pPr lvl="1" eaLnBrk="1" hangingPunct="1">
                  <a:spcBef>
                    <a:spcPts val="0"/>
                  </a:spcBef>
                  <a:defRPr/>
                </a:pP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𝑚𝑠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2000" dirty="0" smtClean="0"/>
              </a:p>
              <a:p>
                <a:pPr eaLnBrk="1" hangingPunct="1">
                  <a:defRPr/>
                </a:pPr>
                <a:r>
                  <a:rPr lang="el-GR" sz="2000" dirty="0" smtClean="0"/>
                  <a:t>Τα δύο αυτά σήματα βασικής ζώνης σχετίζονται με το</a:t>
                </a:r>
                <a:r>
                  <a:rPr lang="el-GR" sz="2000" dirty="0" smtClean="0">
                    <a:solidFill>
                      <a:srgbClr val="0033CC"/>
                    </a:solidFill>
                  </a:rPr>
                  <a:t> ίδιο σύμβολο</a:t>
                </a:r>
              </a:p>
              <a:p>
                <a:pPr eaLnBrk="1" hangingPunct="1">
                  <a:defRPr/>
                </a:pPr>
                <a:endParaRPr lang="el-GR" sz="2000" dirty="0" smtClean="0">
                  <a:solidFill>
                    <a:srgbClr val="0033CC"/>
                  </a:solidFill>
                </a:endParaRPr>
              </a:p>
            </p:txBody>
          </p:sp>
        </mc:Choice>
        <mc:Fallback xmlns="">
          <p:sp>
            <p:nvSpPr>
              <p:cNvPr id="56320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667" b="-201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2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272292"/>
              </p:ext>
            </p:extLst>
          </p:nvPr>
        </p:nvGraphicFramePr>
        <p:xfrm>
          <a:off x="772925" y="1808820"/>
          <a:ext cx="7612062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5" imgW="3213000" imgH="253800" progId="Equation.DSMT4">
                  <p:embed/>
                </p:oleObj>
              </mc:Choice>
              <mc:Fallback>
                <p:oleObj name="Equation" r:id="rId5" imgW="321300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925" y="1808820"/>
                        <a:ext cx="7612062" cy="60325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Μετασχηματισμοί </a:t>
            </a:r>
            <a:r>
              <a:rPr lang="en-US" sz="3600" dirty="0" smtClean="0"/>
              <a:t>PSK (3</a:t>
            </a:r>
            <a:r>
              <a:rPr lang="el-GR" sz="3600" dirty="0" smtClean="0"/>
              <a:t> από 3</a:t>
            </a:r>
            <a:r>
              <a:rPr lang="en-US" sz="3600" dirty="0" smtClean="0"/>
              <a:t>)</a:t>
            </a:r>
            <a:endParaRPr lang="en-GB" sz="3600" dirty="0" smtClean="0"/>
          </a:p>
        </p:txBody>
      </p:sp>
      <p:sp>
        <p:nvSpPr>
          <p:cNvPr id="5642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3574740" cy="45259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400" dirty="0" smtClean="0"/>
              <a:t>Γεωμετρική Αναπαράσταση </a:t>
            </a:r>
            <a:r>
              <a:rPr lang="en-US" sz="2400" dirty="0" smtClean="0"/>
              <a:t>PSK</a:t>
            </a:r>
            <a:r>
              <a:rPr lang="el-GR" sz="2400" dirty="0" smtClean="0"/>
              <a:t> ως δύο διαμορφωμένων κατά πλάτος ορθογώνιων </a:t>
            </a:r>
            <a:r>
              <a:rPr lang="el-GR" sz="2400" dirty="0" err="1" smtClean="0"/>
              <a:t>φέροντων</a:t>
            </a:r>
            <a:endParaRPr lang="en-GB" sz="2400" dirty="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4495799" y="2055813"/>
            <a:ext cx="4284133" cy="3443418"/>
            <a:chOff x="2726795" y="2055812"/>
            <a:chExt cx="6053138" cy="4252913"/>
          </a:xfrm>
        </p:grpSpPr>
        <p:pic>
          <p:nvPicPr>
            <p:cNvPr id="14" name="Picture 4" descr="fig7_1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6795" y="2055812"/>
              <a:ext cx="6053138" cy="425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Oval 5"/>
            <p:cNvSpPr>
              <a:spLocks noChangeAspect="1"/>
            </p:cNvSpPr>
            <p:nvPr/>
          </p:nvSpPr>
          <p:spPr bwMode="auto">
            <a:xfrm>
              <a:off x="6285970" y="2878137"/>
              <a:ext cx="222250" cy="1905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Γεωμετρική Αναπαράσταση </a:t>
            </a:r>
            <a:r>
              <a:rPr lang="en-US" dirty="0" smtClean="0"/>
              <a:t>PSK</a:t>
            </a:r>
            <a:endParaRPr lang="en-GB" dirty="0" smtClean="0"/>
          </a:p>
        </p:txBody>
      </p:sp>
      <p:sp>
        <p:nvSpPr>
          <p:cNvPr id="5652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/>
              <a:t>Με βάση την προηγούμενη θεώρηση,</a:t>
            </a:r>
          </a:p>
          <a:p>
            <a:pPr eaLnBrk="1" hangingPunct="1">
              <a:defRPr/>
            </a:pPr>
            <a:r>
              <a:rPr lang="el-GR" sz="2000" dirty="0" smtClean="0"/>
              <a:t>Επιλέγονται ως ορθοκανονικές συναρτήσεις βάσεις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Οπότε τα σύμβολα/σήματα αντιστοιχούν σε 2-</a:t>
            </a:r>
            <a:r>
              <a:rPr lang="en-US" sz="2000" dirty="0" smtClean="0"/>
              <a:t>D </a:t>
            </a:r>
            <a:r>
              <a:rPr lang="el-GR" sz="2000" dirty="0" smtClean="0"/>
              <a:t>διανύσματα</a:t>
            </a:r>
            <a:endParaRPr lang="en-GB" sz="2000" dirty="0" smtClean="0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40560"/>
              </p:ext>
            </p:extLst>
          </p:nvPr>
        </p:nvGraphicFramePr>
        <p:xfrm>
          <a:off x="922338" y="2608262"/>
          <a:ext cx="3649662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" name="Equation" r:id="rId4" imgW="1765080" imgH="495000" progId="Equation.DSMT4">
                  <p:embed/>
                </p:oleObj>
              </mc:Choice>
              <mc:Fallback>
                <p:oleObj name="Equation" r:id="rId4" imgW="1765080" imgH="495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2608262"/>
                        <a:ext cx="3649662" cy="102552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866962"/>
              </p:ext>
            </p:extLst>
          </p:nvPr>
        </p:nvGraphicFramePr>
        <p:xfrm>
          <a:off x="4714867" y="2608262"/>
          <a:ext cx="38227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" name="Equation" r:id="rId6" imgW="1841400" imgH="495000" progId="Equation.DSMT4">
                  <p:embed/>
                </p:oleObj>
              </mc:Choice>
              <mc:Fallback>
                <p:oleObj name="Equation" r:id="rId6" imgW="1841400" imgH="495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67" y="2608262"/>
                        <a:ext cx="3822700" cy="102870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045404"/>
              </p:ext>
            </p:extLst>
          </p:nvPr>
        </p:nvGraphicFramePr>
        <p:xfrm>
          <a:off x="2651117" y="4685257"/>
          <a:ext cx="412750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0" name="Equation" r:id="rId8" imgW="1993680" imgH="558720" progId="Equation.DSMT4">
                  <p:embed/>
                </p:oleObj>
              </mc:Choice>
              <mc:Fallback>
                <p:oleObj name="Equation" r:id="rId8" imgW="1993680" imgH="558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17" y="4685257"/>
                        <a:ext cx="4127500" cy="115887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Αστερισμοί Σημάτων </a:t>
            </a:r>
            <a:r>
              <a:rPr lang="en-US" dirty="0" smtClean="0"/>
              <a:t>PSK</a:t>
            </a:r>
            <a:r>
              <a:rPr lang="el-GR" dirty="0" smtClean="0"/>
              <a:t> (1 από 2)</a:t>
            </a:r>
            <a:endParaRPr lang="en-GB" dirty="0" smtClean="0"/>
          </a:p>
        </p:txBody>
      </p:sp>
      <p:sp>
        <p:nvSpPr>
          <p:cNvPr id="566279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Παρατήρηση:</a:t>
            </a:r>
            <a:r>
              <a:rPr lang="el-GR" sz="2400" dirty="0" smtClean="0"/>
              <a:t> Το 2-</a:t>
            </a:r>
            <a:r>
              <a:rPr lang="en-US" sz="2400" dirty="0" smtClean="0"/>
              <a:t>PSK</a:t>
            </a:r>
            <a:r>
              <a:rPr lang="el-GR" sz="2400" dirty="0" smtClean="0"/>
              <a:t> είναι ισοδύναμο με το </a:t>
            </a:r>
            <a:r>
              <a:rPr lang="en-US" sz="2400" dirty="0" smtClean="0"/>
              <a:t>2-PAM</a:t>
            </a:r>
            <a:endParaRPr lang="en-GB" sz="2400" dirty="0" smtClean="0"/>
          </a:p>
        </p:txBody>
      </p:sp>
      <p:pic>
        <p:nvPicPr>
          <p:cNvPr id="6" name="Picture 5" descr="fig7_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" y="1958430"/>
            <a:ext cx="8743950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30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Αστερισμοί Σημάτων </a:t>
            </a:r>
            <a:r>
              <a:rPr lang="en-US" sz="3600" dirty="0" smtClean="0"/>
              <a:t>PSK (2</a:t>
            </a:r>
            <a:r>
              <a:rPr lang="el-GR" sz="3600" dirty="0" smtClean="0"/>
              <a:t> από 2</a:t>
            </a:r>
            <a:r>
              <a:rPr lang="en-US" sz="3600" dirty="0" smtClean="0"/>
              <a:t>)</a:t>
            </a:r>
            <a:endParaRPr lang="en-GB" sz="3600" dirty="0" smtClean="0"/>
          </a:p>
        </p:txBody>
      </p:sp>
      <p:sp>
        <p:nvSpPr>
          <p:cNvPr id="567301" name="Rectangle 5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400" dirty="0" smtClean="0"/>
              <a:t>Η αντιστοίχιση των μπλοκ</a:t>
            </a:r>
            <a:r>
              <a:rPr lang="en-US" sz="2400" dirty="0" smtClean="0"/>
              <a:t> </a:t>
            </a:r>
            <a:r>
              <a:rPr lang="el-GR" sz="2400" dirty="0" smtClean="0"/>
              <a:t>των </a:t>
            </a:r>
            <a:r>
              <a:rPr lang="en-US" sz="2400" dirty="0" smtClean="0">
                <a:solidFill>
                  <a:srgbClr val="0033CC"/>
                </a:solidFill>
              </a:rPr>
              <a:t>k bits</a:t>
            </a:r>
            <a:r>
              <a:rPr lang="el-GR" sz="2400" dirty="0" smtClean="0"/>
              <a:t> σε </a:t>
            </a:r>
            <a:r>
              <a:rPr lang="el-GR" sz="2400" dirty="0" smtClean="0">
                <a:solidFill>
                  <a:srgbClr val="0033CC"/>
                </a:solidFill>
              </a:rPr>
              <a:t>σύμβολα</a:t>
            </a:r>
            <a:r>
              <a:rPr lang="el-GR" sz="2400" dirty="0" smtClean="0"/>
              <a:t> μπορεί να γίνει με διάφορους τρόπους</a:t>
            </a:r>
            <a:endParaRPr lang="en-GB" sz="2400" dirty="0" smtClean="0"/>
          </a:p>
        </p:txBody>
      </p:sp>
      <p:pic>
        <p:nvPicPr>
          <p:cNvPr id="7" name="Content Placeholder 6" descr="fig7_20_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98212"/>
            <a:ext cx="4038600" cy="392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Κωδικοποίηση </a:t>
            </a:r>
            <a:r>
              <a:rPr lang="en-US" dirty="0" smtClean="0"/>
              <a:t>Gray</a:t>
            </a:r>
            <a:r>
              <a:rPr lang="el-GR" dirty="0" smtClean="0"/>
              <a:t> (1 από 2)</a:t>
            </a:r>
            <a:endParaRPr lang="en-GB" dirty="0" smtClean="0"/>
          </a:p>
        </p:txBody>
      </p:sp>
      <p:sp>
        <p:nvSpPr>
          <p:cNvPr id="568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Κωδικοποίηση </a:t>
            </a:r>
            <a:r>
              <a:rPr lang="en-US" sz="2400" dirty="0" smtClean="0">
                <a:solidFill>
                  <a:srgbClr val="0033CC"/>
                </a:solidFill>
              </a:rPr>
              <a:t>Gray: </a:t>
            </a:r>
            <a:br>
              <a:rPr lang="en-US" sz="2400" dirty="0" smtClean="0">
                <a:solidFill>
                  <a:srgbClr val="0033CC"/>
                </a:solidFill>
              </a:rPr>
            </a:br>
            <a:r>
              <a:rPr lang="el-GR" sz="2400" dirty="0" smtClean="0"/>
              <a:t>γειτονικά (διαδοχικά) σύμβολα διαφέρουν μόνο κατά ένα </a:t>
            </a:r>
            <a:r>
              <a:rPr lang="en-US" sz="2400" dirty="0" smtClean="0"/>
              <a:t>bit</a:t>
            </a:r>
            <a:endParaRPr lang="en-GB" sz="2400" dirty="0" smtClean="0"/>
          </a:p>
        </p:txBody>
      </p:sp>
      <p:pic>
        <p:nvPicPr>
          <p:cNvPr id="29699" name="Picture 4" descr="fig7_20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2618910"/>
            <a:ext cx="4191000" cy="407987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Κωδικοποίηση </a:t>
            </a:r>
            <a:r>
              <a:rPr lang="en-US" dirty="0" smtClean="0"/>
              <a:t>Gray</a:t>
            </a:r>
            <a:r>
              <a:rPr lang="el-GR" dirty="0" smtClean="0"/>
              <a:t> (2 από 2)</a:t>
            </a:r>
            <a:endParaRPr lang="en-GB" dirty="0" smtClean="0"/>
          </a:p>
        </p:txBody>
      </p:sp>
      <p:sp>
        <p:nvSpPr>
          <p:cNvPr id="568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sz="2400" dirty="0">
                <a:solidFill>
                  <a:srgbClr val="FF3300"/>
                </a:solidFill>
              </a:rPr>
              <a:t>Άλλη Κωδικοποίηση</a:t>
            </a:r>
            <a:r>
              <a:rPr lang="en-US" sz="2400" dirty="0">
                <a:solidFill>
                  <a:srgbClr val="FF3300"/>
                </a:solidFill>
              </a:rPr>
              <a:t>: </a:t>
            </a:r>
            <a:r>
              <a:rPr lang="en-US" sz="2400" dirty="0">
                <a:solidFill>
                  <a:srgbClr val="0033CC"/>
                </a:solidFill>
              </a:rPr>
              <a:t/>
            </a:r>
            <a:br>
              <a:rPr lang="en-US" sz="2400" dirty="0">
                <a:solidFill>
                  <a:srgbClr val="0033CC"/>
                </a:solidFill>
              </a:rPr>
            </a:br>
            <a:r>
              <a:rPr lang="el-GR" sz="2400" dirty="0"/>
              <a:t>δυαδική αρίθμηση αντίστροφα των δεικτών του ρολογιού</a:t>
            </a:r>
            <a:endParaRPr lang="en-GB" sz="2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GB" sz="2400" dirty="0" smtClean="0"/>
          </a:p>
        </p:txBody>
      </p:sp>
      <p:pic>
        <p:nvPicPr>
          <p:cNvPr id="7" name="Picture 5" descr="fig7_20_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770" y="2618910"/>
            <a:ext cx="4183062" cy="40703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2797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Γιατί Κωδικοποίηση </a:t>
            </a:r>
            <a:r>
              <a:rPr lang="en-US" smtClean="0"/>
              <a:t>Gray</a:t>
            </a:r>
            <a:r>
              <a:rPr lang="el-GR" smtClean="0"/>
              <a:t>;</a:t>
            </a:r>
            <a:endParaRPr lang="en-GB" smtClean="0"/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000" dirty="0" smtClean="0"/>
              <a:t>Κατά τη μετάδοση του σήματος προστίθεται </a:t>
            </a:r>
            <a:r>
              <a:rPr lang="el-GR" sz="2000" dirty="0" smtClean="0">
                <a:solidFill>
                  <a:srgbClr val="0033CC"/>
                </a:solidFill>
              </a:rPr>
              <a:t>θόρυβος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000" dirty="0" smtClean="0"/>
              <a:t>Ο δέκτης λαμβάνει </a:t>
            </a:r>
            <a:r>
              <a:rPr lang="el-GR" sz="2000" dirty="0" smtClean="0">
                <a:solidFill>
                  <a:srgbClr val="0033CC"/>
                </a:solidFill>
              </a:rPr>
              <a:t>σύμβολο + θόρυβο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000" dirty="0" smtClean="0"/>
              <a:t>Μετατοπίζεται το ληφθέν σημείο στη γεωμετρική αναπαράσταση του δέκτη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000" dirty="0" smtClean="0"/>
              <a:t>Η μετατόπιση γίνεται στη </a:t>
            </a:r>
            <a:r>
              <a:rPr lang="el-GR" sz="2000" dirty="0" smtClean="0">
                <a:solidFill>
                  <a:srgbClr val="0033CC"/>
                </a:solidFill>
              </a:rPr>
              <a:t>γειτονιά</a:t>
            </a:r>
            <a:r>
              <a:rPr lang="el-GR" sz="2000" dirty="0" smtClean="0"/>
              <a:t> του πραγματικού συμβόλου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000" dirty="0" smtClean="0"/>
              <a:t>Ο δέκτης μπορεί να πάρει </a:t>
            </a:r>
            <a:r>
              <a:rPr lang="el-GR" sz="2000" dirty="0" smtClean="0">
                <a:solidFill>
                  <a:srgbClr val="0033CC"/>
                </a:solidFill>
              </a:rPr>
              <a:t>εσφαλμένη απόφαση</a:t>
            </a:r>
            <a:r>
              <a:rPr lang="el-GR" sz="2000" dirty="0" smtClean="0"/>
              <a:t> για το σύμβολο που στάλθηκε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000" dirty="0" smtClean="0"/>
              <a:t>Το λανθασμένο σύμβολο είναι </a:t>
            </a:r>
            <a:r>
              <a:rPr lang="el-GR" sz="2000" dirty="0" smtClean="0">
                <a:solidFill>
                  <a:srgbClr val="0033CC"/>
                </a:solidFill>
              </a:rPr>
              <a:t>συνήθως</a:t>
            </a:r>
            <a:r>
              <a:rPr lang="el-GR" sz="2000" dirty="0" smtClean="0"/>
              <a:t> κάποιο από τα γειτονικά του πραγματικού συμβόλου</a:t>
            </a:r>
            <a:r>
              <a:rPr lang="en-US" sz="2000" dirty="0" smtClean="0"/>
              <a:t>  (</a:t>
            </a:r>
            <a:r>
              <a:rPr lang="el-GR" sz="2000" dirty="0" smtClean="0"/>
              <a:t>η πιθανότητα να είναι παρα-γειτονικό είναι πολύ μικρή)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000" dirty="0" smtClean="0"/>
              <a:t>Οπότε μία εσφαλμένη απόφαση συνεπάγεται ότι ένα μόνο </a:t>
            </a:r>
            <a:r>
              <a:rPr lang="en-US" sz="2000" dirty="0" smtClean="0"/>
              <a:t>bit </a:t>
            </a:r>
            <a:r>
              <a:rPr lang="el-GR" sz="2000" dirty="0" smtClean="0"/>
              <a:t>θα είναι λάθος  (</a:t>
            </a:r>
            <a:r>
              <a:rPr lang="en-US" sz="2000" dirty="0" smtClean="0"/>
              <a:t>BER &lt; SER) </a:t>
            </a:r>
          </a:p>
          <a:p>
            <a:pPr eaLnBrk="1" hangingPunct="1">
              <a:spcBef>
                <a:spcPts val="0"/>
              </a:spcBef>
              <a:defRPr/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Παράδειγμα</a:t>
            </a:r>
            <a:endParaRPr lang="en-GB" smtClean="0"/>
          </a:p>
        </p:txBody>
      </p:sp>
      <p:grpSp>
        <p:nvGrpSpPr>
          <p:cNvPr id="2" name="Group 1"/>
          <p:cNvGrpSpPr/>
          <p:nvPr/>
        </p:nvGrpSpPr>
        <p:grpSpPr>
          <a:xfrm>
            <a:off x="1016605" y="1417638"/>
            <a:ext cx="6863680" cy="3579998"/>
            <a:chOff x="381000" y="2409465"/>
            <a:chExt cx="8534400" cy="4079875"/>
          </a:xfrm>
        </p:grpSpPr>
        <p:pic>
          <p:nvPicPr>
            <p:cNvPr id="16" name="Picture 4" descr="fig7_20_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2409465"/>
              <a:ext cx="4191000" cy="4079875"/>
            </a:xfrm>
            <a:prstGeom prst="rect">
              <a:avLst/>
            </a:prstGeom>
            <a:noFill/>
            <a:ln w="9525">
              <a:solidFill>
                <a:srgbClr val="00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5" descr="fig7_20_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2338" y="2409465"/>
              <a:ext cx="4183062" cy="407035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17"/>
            <p:cNvGrpSpPr>
              <a:grpSpLocks/>
            </p:cNvGrpSpPr>
            <p:nvPr/>
          </p:nvGrpSpPr>
          <p:grpSpPr bwMode="auto">
            <a:xfrm>
              <a:off x="3429000" y="3704865"/>
              <a:ext cx="1143000" cy="1295400"/>
              <a:chOff x="2160" y="1392"/>
              <a:chExt cx="720" cy="816"/>
            </a:xfrm>
          </p:grpSpPr>
          <p:sp>
            <p:nvSpPr>
              <p:cNvPr id="19" name="Oval 8"/>
              <p:cNvSpPr>
                <a:spLocks noChangeArrowheads="1"/>
              </p:cNvSpPr>
              <p:nvPr/>
            </p:nvSpPr>
            <p:spPr bwMode="auto">
              <a:xfrm>
                <a:off x="2448" y="1728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20" name="Line 10"/>
              <p:cNvSpPr>
                <a:spLocks noChangeShapeType="1"/>
              </p:cNvSpPr>
              <p:nvPr/>
            </p:nvSpPr>
            <p:spPr bwMode="auto">
              <a:xfrm>
                <a:off x="2400" y="1392"/>
                <a:ext cx="96" cy="288"/>
              </a:xfrm>
              <a:prstGeom prst="line">
                <a:avLst/>
              </a:prstGeom>
              <a:noFill/>
              <a:ln w="28575" cap="sq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1" name="Oval 11"/>
              <p:cNvSpPr>
                <a:spLocks noChangeArrowheads="1"/>
              </p:cNvSpPr>
              <p:nvPr/>
            </p:nvSpPr>
            <p:spPr bwMode="auto">
              <a:xfrm>
                <a:off x="2160" y="1632"/>
                <a:ext cx="720" cy="576"/>
              </a:xfrm>
              <a:prstGeom prst="ellips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</p:grpSp>
        <p:grpSp>
          <p:nvGrpSpPr>
            <p:cNvPr id="22" name="Group 18"/>
            <p:cNvGrpSpPr>
              <a:grpSpLocks/>
            </p:cNvGrpSpPr>
            <p:nvPr/>
          </p:nvGrpSpPr>
          <p:grpSpPr bwMode="auto">
            <a:xfrm>
              <a:off x="7772400" y="3704865"/>
              <a:ext cx="1143000" cy="1295400"/>
              <a:chOff x="2160" y="1392"/>
              <a:chExt cx="720" cy="816"/>
            </a:xfrm>
          </p:grpSpPr>
          <p:sp>
            <p:nvSpPr>
              <p:cNvPr id="23" name="Oval 19"/>
              <p:cNvSpPr>
                <a:spLocks noChangeArrowheads="1"/>
              </p:cNvSpPr>
              <p:nvPr/>
            </p:nvSpPr>
            <p:spPr bwMode="auto">
              <a:xfrm>
                <a:off x="2448" y="1728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24" name="Line 20"/>
              <p:cNvSpPr>
                <a:spLocks noChangeShapeType="1"/>
              </p:cNvSpPr>
              <p:nvPr/>
            </p:nvSpPr>
            <p:spPr bwMode="auto">
              <a:xfrm>
                <a:off x="2400" y="1392"/>
                <a:ext cx="96" cy="288"/>
              </a:xfrm>
              <a:prstGeom prst="line">
                <a:avLst/>
              </a:prstGeom>
              <a:noFill/>
              <a:ln w="28575" cap="sq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5" name="Oval 21"/>
              <p:cNvSpPr>
                <a:spLocks noChangeArrowheads="1"/>
              </p:cNvSpPr>
              <p:nvPr/>
            </p:nvSpPr>
            <p:spPr bwMode="auto">
              <a:xfrm>
                <a:off x="2160" y="1632"/>
                <a:ext cx="720" cy="576"/>
              </a:xfrm>
              <a:prstGeom prst="ellips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</p:grpSp>
      </p:grpSp>
      <p:sp>
        <p:nvSpPr>
          <p:cNvPr id="30" name="Rectangle 6"/>
          <p:cNvSpPr>
            <a:spLocks noGrp="1" noChangeArrowheads="1"/>
          </p:cNvSpPr>
          <p:nvPr>
            <p:ph idx="1"/>
          </p:nvPr>
        </p:nvSpPr>
        <p:spPr>
          <a:xfrm>
            <a:off x="1551124" y="5181496"/>
            <a:ext cx="2577674" cy="1287143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Κωδικοποίηση </a:t>
            </a:r>
            <a:r>
              <a:rPr lang="en-US" sz="2000" dirty="0" smtClean="0">
                <a:solidFill>
                  <a:srgbClr val="0033CC"/>
                </a:solidFill>
              </a:rPr>
              <a:t>Gray:</a:t>
            </a:r>
            <a:endParaRPr lang="el-GR" sz="2000" dirty="0" smtClean="0">
              <a:solidFill>
                <a:srgbClr val="0033CC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l-GR" sz="2000" dirty="0" smtClean="0"/>
              <a:t>000 </a:t>
            </a:r>
            <a:r>
              <a:rPr lang="el-GR" sz="2000" dirty="0" smtClean="0">
                <a:sym typeface="Wingdings" pitchFamily="2" charset="2"/>
              </a:rPr>
              <a:t> 100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33CC"/>
                </a:solidFill>
              </a:rPr>
              <a:t/>
            </a:r>
            <a:br>
              <a:rPr lang="en-US" sz="2000" dirty="0" smtClean="0">
                <a:solidFill>
                  <a:srgbClr val="0033CC"/>
                </a:solidFill>
              </a:rPr>
            </a:br>
            <a:r>
              <a:rPr lang="el-GR" sz="2000" dirty="0" smtClean="0"/>
              <a:t>1 λάθος σύμβολο </a:t>
            </a:r>
            <a:r>
              <a:rPr lang="el-GR" sz="2000" dirty="0" smtClean="0">
                <a:sym typeface="Wingdings" pitchFamily="2" charset="2"/>
              </a:rPr>
              <a:t> </a:t>
            </a:r>
            <a:br>
              <a:rPr lang="el-GR" sz="2000" dirty="0" smtClean="0">
                <a:sym typeface="Wingdings" pitchFamily="2" charset="2"/>
              </a:rPr>
            </a:br>
            <a:r>
              <a:rPr lang="el-GR" sz="2000" dirty="0" smtClean="0">
                <a:sym typeface="Wingdings" pitchFamily="2" charset="2"/>
              </a:rPr>
              <a:t>1 λάθος </a:t>
            </a:r>
            <a:r>
              <a:rPr lang="en-US" sz="2000" dirty="0" smtClean="0">
                <a:sym typeface="Wingdings" pitchFamily="2" charset="2"/>
              </a:rPr>
              <a:t>bit</a:t>
            </a:r>
            <a:endParaRPr lang="en-GB" sz="2000" dirty="0" smtClean="0"/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4727729" y="5139190"/>
            <a:ext cx="2660830" cy="1352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1430" tIns="45715" rIns="91430" bIns="45715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l-GR" dirty="0">
                <a:solidFill>
                  <a:srgbClr val="FF3300"/>
                </a:solidFill>
                <a:latin typeface="+mn-lt"/>
              </a:rPr>
              <a:t>Άλλη Κωδικοποίηση</a:t>
            </a:r>
            <a:r>
              <a:rPr lang="en-US" dirty="0">
                <a:solidFill>
                  <a:srgbClr val="FF3300"/>
                </a:solidFill>
                <a:latin typeface="+mn-lt"/>
              </a:rPr>
              <a:t>: </a:t>
            </a:r>
            <a:r>
              <a:rPr lang="en-US" dirty="0">
                <a:solidFill>
                  <a:srgbClr val="0033CC"/>
                </a:solidFill>
                <a:latin typeface="+mn-lt"/>
              </a:rPr>
              <a:t/>
            </a:r>
            <a:br>
              <a:rPr lang="en-US" dirty="0">
                <a:solidFill>
                  <a:srgbClr val="0033CC"/>
                </a:solidFill>
                <a:latin typeface="+mn-lt"/>
              </a:rPr>
            </a:br>
            <a:r>
              <a:rPr lang="el-GR" dirty="0">
                <a:latin typeface="+mn-lt"/>
              </a:rPr>
              <a:t>000 </a:t>
            </a:r>
            <a:r>
              <a:rPr lang="el-GR" dirty="0">
                <a:latin typeface="+mn-lt"/>
                <a:sym typeface="Wingdings" pitchFamily="2" charset="2"/>
              </a:rPr>
              <a:t> 111</a:t>
            </a:r>
            <a:endParaRPr lang="el-GR" dirty="0">
              <a:latin typeface="+mn-lt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>
                <a:latin typeface="+mn-lt"/>
              </a:rPr>
              <a:t>1 </a:t>
            </a:r>
            <a:r>
              <a:rPr lang="el-GR" dirty="0">
                <a:latin typeface="+mn-lt"/>
              </a:rPr>
              <a:t>λάθος σύμβολο </a:t>
            </a:r>
            <a:r>
              <a:rPr lang="el-GR" dirty="0">
                <a:latin typeface="+mn-lt"/>
                <a:sym typeface="Wingdings" pitchFamily="2" charset="2"/>
              </a:rPr>
              <a:t></a:t>
            </a:r>
            <a:br>
              <a:rPr lang="el-GR" dirty="0">
                <a:latin typeface="+mn-lt"/>
                <a:sym typeface="Wingdings" pitchFamily="2" charset="2"/>
              </a:rPr>
            </a:br>
            <a:r>
              <a:rPr lang="el-GR" dirty="0">
                <a:latin typeface="+mn-lt"/>
                <a:sym typeface="Wingdings" pitchFamily="2" charset="2"/>
              </a:rPr>
              <a:t>3 λανθασμένα </a:t>
            </a:r>
            <a:r>
              <a:rPr lang="en-US" dirty="0">
                <a:latin typeface="+mn-lt"/>
                <a:sym typeface="Wingdings" pitchFamily="2" charset="2"/>
              </a:rPr>
              <a:t>bits</a:t>
            </a:r>
            <a:endParaRPr lang="en-GB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r>
              <a:rPr lang="el-GR" sz="3600" dirty="0" smtClean="0"/>
              <a:t>Περιεχόμενα ενότητας</a:t>
            </a:r>
            <a:endParaRPr lang="el-GR" sz="36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Δισδιάστατα Σήματα Βασικής Ζώνης</a:t>
            </a:r>
          </a:p>
          <a:p>
            <a:r>
              <a:rPr lang="el-GR" sz="2400" dirty="0"/>
              <a:t>Κατασκευή Σημάτων Ίσης και Διαφορετικής Ενέργειας</a:t>
            </a:r>
          </a:p>
          <a:p>
            <a:r>
              <a:rPr lang="el-GR" sz="2400" dirty="0"/>
              <a:t>Ολίσθηση στη Φάση Φέροντος και Μεταλλαγή Ολίσθησης Φάσης (PSK)</a:t>
            </a:r>
          </a:p>
          <a:p>
            <a:r>
              <a:rPr lang="el-GR" sz="2400" dirty="0"/>
              <a:t>Κωδικοποίηση </a:t>
            </a:r>
            <a:r>
              <a:rPr lang="el-GR" sz="2400" dirty="0" err="1"/>
              <a:t>Gray</a:t>
            </a:r>
            <a:endParaRPr lang="el-GR" sz="2400" dirty="0"/>
          </a:p>
          <a:p>
            <a:r>
              <a:rPr lang="el-GR" sz="2400" dirty="0"/>
              <a:t>Ορθογώνια Διαμόρφωση κατά Πλάτος (QAM</a:t>
            </a:r>
            <a:r>
              <a:rPr lang="el-GR" sz="2400" dirty="0" smtClean="0"/>
              <a:t>)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45205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Αποστάσεις Σημείων </a:t>
            </a:r>
            <a:r>
              <a:rPr lang="en-US" smtClean="0"/>
              <a:t>PSK</a:t>
            </a:r>
            <a:endParaRPr lang="en-GB" smtClean="0"/>
          </a:p>
        </p:txBody>
      </p:sp>
      <p:sp>
        <p:nvSpPr>
          <p:cNvPr id="5713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Η Ευκλείδια απόσταση μεταξύ δύο σημάτων </a:t>
            </a:r>
            <a:r>
              <a:rPr lang="en-US" sz="2000" dirty="0" smtClean="0"/>
              <a:t>PSK </a:t>
            </a:r>
            <a:r>
              <a:rPr lang="el-GR" sz="2000" dirty="0" smtClean="0"/>
              <a:t>είναι</a:t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Η ελάχιστη τιμή που μπορεί να πάρει είναι</a:t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Η ελάχιστη απόσταση μεταξύ των σημείων ενός αστερισμού σημάτων επηρεάζει σημαντικά την απόδοση του αστερισμού ως προς τα σφάλματα</a:t>
            </a:r>
          </a:p>
          <a:p>
            <a:pPr eaLnBrk="1" hangingPunct="1">
              <a:defRPr/>
            </a:pPr>
            <a:endParaRPr lang="en-GB" sz="2000" dirty="0" smtClean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479492"/>
              </p:ext>
            </p:extLst>
          </p:nvPr>
        </p:nvGraphicFramePr>
        <p:xfrm>
          <a:off x="1916705" y="2126184"/>
          <a:ext cx="5632450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" name="Equation" r:id="rId4" imgW="2768400" imgH="533160" progId="Equation.DSMT4">
                  <p:embed/>
                </p:oleObj>
              </mc:Choice>
              <mc:Fallback>
                <p:oleObj name="Equation" r:id="rId4" imgW="2768400" imgH="533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705" y="2126184"/>
                        <a:ext cx="5632450" cy="1087437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759928"/>
              </p:ext>
            </p:extLst>
          </p:nvPr>
        </p:nvGraphicFramePr>
        <p:xfrm>
          <a:off x="2963068" y="4146538"/>
          <a:ext cx="3217863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name="Equation" r:id="rId6" imgW="1549080" imgH="482400" progId="Equation.DSMT4">
                  <p:embed/>
                </p:oleObj>
              </mc:Choice>
              <mc:Fallback>
                <p:oleObj name="Equation" r:id="rId6" imgW="154908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3068" y="4146538"/>
                        <a:ext cx="3217863" cy="100330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smtClean="0"/>
              <a:t>Σήματα 2-</a:t>
            </a:r>
            <a:r>
              <a:rPr lang="en-US" sz="3600" smtClean="0"/>
              <a:t>D </a:t>
            </a:r>
            <a:r>
              <a:rPr lang="el-GR" sz="3600" smtClean="0"/>
              <a:t>Διαφορετικής Ενέργειας</a:t>
            </a:r>
            <a:endParaRPr lang="en-GB" sz="3600" smtClean="0"/>
          </a:p>
        </p:txBody>
      </p:sp>
      <p:sp>
        <p:nvSpPr>
          <p:cNvPr id="5724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Αναφερθήκαμε σε σήματα 2-</a:t>
            </a:r>
            <a:r>
              <a:rPr lang="en-US" sz="2000" dirty="0" smtClean="0"/>
              <a:t>D </a:t>
            </a:r>
            <a:r>
              <a:rPr lang="el-GR" sz="2000" dirty="0" smtClean="0"/>
              <a:t>που είχαν την ίδια ενέργεια</a:t>
            </a:r>
          </a:p>
          <a:p>
            <a:pPr lvl="1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000" dirty="0" smtClean="0"/>
              <a:t>Με βάση αυτόν τον περιορισμό τα σήματα αναπαρίστανται ως σημεία πάνω στον ίδιο κύκλο</a:t>
            </a:r>
            <a:r>
              <a:rPr lang="en-US" sz="2000" dirty="0" smtClean="0"/>
              <a:t> </a:t>
            </a:r>
            <a:endParaRPr lang="el-GR" sz="2000" dirty="0" smtClean="0"/>
          </a:p>
          <a:p>
            <a:pPr eaLnBrk="1" hangingPunct="1">
              <a:spcAft>
                <a:spcPts val="1200"/>
              </a:spcAft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Παράδειγμα:</a:t>
            </a:r>
            <a:r>
              <a:rPr lang="el-GR" sz="2000" dirty="0" smtClean="0"/>
              <a:t> τα σήματα </a:t>
            </a:r>
            <a:r>
              <a:rPr lang="en-US" sz="2000" dirty="0" smtClean="0"/>
              <a:t>PSK</a:t>
            </a:r>
            <a:r>
              <a:rPr lang="el-GR" sz="2000" dirty="0" smtClean="0"/>
              <a:t> είναι σταθερής ενέργειας</a:t>
            </a:r>
          </a:p>
          <a:p>
            <a:pPr>
              <a:spcAft>
                <a:spcPts val="600"/>
              </a:spcAft>
              <a:defRPr/>
            </a:pPr>
            <a:r>
              <a:rPr lang="el-GR" sz="2000" dirty="0">
                <a:solidFill>
                  <a:srgbClr val="0033CC"/>
                </a:solidFill>
              </a:rPr>
              <a:t>Υπενθύμιση</a:t>
            </a:r>
            <a:r>
              <a:rPr lang="en-US" sz="2000" dirty="0">
                <a:solidFill>
                  <a:srgbClr val="0033CC"/>
                </a:solidFill>
              </a:rPr>
              <a:t> </a:t>
            </a:r>
            <a:r>
              <a:rPr lang="el-GR" sz="2000" dirty="0">
                <a:solidFill>
                  <a:srgbClr val="0033CC"/>
                </a:solidFill>
              </a:rPr>
              <a:t>για το </a:t>
            </a:r>
            <a:r>
              <a:rPr lang="en-US" sz="2000" dirty="0">
                <a:solidFill>
                  <a:srgbClr val="0033CC"/>
                </a:solidFill>
              </a:rPr>
              <a:t>PSK</a:t>
            </a:r>
            <a:r>
              <a:rPr lang="el-GR" sz="2000" dirty="0">
                <a:solidFill>
                  <a:srgbClr val="0033CC"/>
                </a:solidFill>
              </a:rPr>
              <a:t>:</a:t>
            </a:r>
          </a:p>
          <a:p>
            <a:pPr lvl="1">
              <a:spcBef>
                <a:spcPts val="0"/>
              </a:spcBef>
              <a:defRPr/>
            </a:pPr>
            <a:r>
              <a:rPr lang="el-GR" sz="2000" dirty="0"/>
              <a:t>τα δύο ορθογώνια φέροντα διαμορφώνονταν από το ίδιο σύμβολο</a:t>
            </a:r>
            <a:r>
              <a:rPr lang="en-US" sz="2000" dirty="0"/>
              <a:t>,  </a:t>
            </a:r>
            <a:r>
              <a:rPr lang="el-GR" sz="2000" dirty="0"/>
              <a:t>δηλαδή και από τα </a:t>
            </a:r>
            <a:r>
              <a:rPr lang="en-US" sz="2000" i="1" dirty="0"/>
              <a:t>k bits</a:t>
            </a:r>
            <a:endParaRPr lang="en-US" sz="2000" dirty="0"/>
          </a:p>
          <a:p>
            <a:pPr lvl="1" eaLnBrk="1" hangingPunct="1">
              <a:defRPr/>
            </a:pPr>
            <a:endParaRPr lang="el-GR" sz="2000" i="1" dirty="0" smtClean="0"/>
          </a:p>
          <a:p>
            <a:pPr lvl="1" eaLnBrk="1" hangingPunct="1">
              <a:defRPr/>
            </a:pPr>
            <a:endParaRPr lang="el-GR" sz="20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000" dirty="0" smtClean="0"/>
              <a:t>Μπορούμε </a:t>
            </a:r>
            <a:r>
              <a:rPr lang="el-GR" sz="2000" dirty="0"/>
              <a:t>να ακυρώσουμε τον παραπάνω περιορισμό</a:t>
            </a:r>
            <a:endParaRPr lang="en-US" sz="2000" dirty="0"/>
          </a:p>
          <a:p>
            <a:pPr>
              <a:spcAft>
                <a:spcPts val="300"/>
              </a:spcAft>
              <a:defRPr/>
            </a:pPr>
            <a:r>
              <a:rPr lang="el-GR" sz="2000" dirty="0"/>
              <a:t>Τα δύο ορθογώνια φέροντα, </a:t>
            </a:r>
            <a:r>
              <a:rPr lang="en-US" sz="2000" i="1" dirty="0"/>
              <a:t>{cos(2</a:t>
            </a:r>
            <a:r>
              <a:rPr lang="el-GR" sz="2000" i="1" dirty="0"/>
              <a:t>π</a:t>
            </a:r>
            <a:r>
              <a:rPr lang="en-US" sz="2000" i="1" dirty="0" err="1"/>
              <a:t>f</a:t>
            </a:r>
            <a:r>
              <a:rPr lang="en-US" sz="2000" i="1" baseline="-25000" dirty="0" err="1"/>
              <a:t>c</a:t>
            </a:r>
            <a:r>
              <a:rPr lang="en-US" sz="2000" i="1" dirty="0" err="1"/>
              <a:t>t</a:t>
            </a:r>
            <a:r>
              <a:rPr lang="en-US" sz="2000" i="1" dirty="0"/>
              <a:t>), sin(2</a:t>
            </a:r>
            <a:r>
              <a:rPr lang="el-GR" sz="2000" i="1" dirty="0"/>
              <a:t>π</a:t>
            </a:r>
            <a:r>
              <a:rPr lang="en-US" sz="2000" i="1" dirty="0" err="1"/>
              <a:t>f</a:t>
            </a:r>
            <a:r>
              <a:rPr lang="en-US" sz="2000" i="1" baseline="-25000" dirty="0" err="1"/>
              <a:t>c</a:t>
            </a:r>
            <a:r>
              <a:rPr lang="en-US" sz="2000" i="1" dirty="0" err="1"/>
              <a:t>t</a:t>
            </a:r>
            <a:r>
              <a:rPr lang="en-US" sz="2000" i="1" dirty="0"/>
              <a:t>)}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000" dirty="0"/>
              <a:t>μπορούν να διαμορφώνονται και κατά πλάτος</a:t>
            </a:r>
          </a:p>
          <a:p>
            <a:pPr>
              <a:defRPr/>
            </a:pPr>
            <a:r>
              <a:rPr lang="el-GR" sz="2000" dirty="0"/>
              <a:t>Ένας απλός τρόπος για να επιτευχθεί αυτό είναι να διαμορφώνονται από διαφορετικά (π.χ. </a:t>
            </a:r>
            <a:r>
              <a:rPr lang="en-US" sz="2000" i="1" dirty="0"/>
              <a:t>k/2</a:t>
            </a:r>
            <a:r>
              <a:rPr lang="el-GR" sz="2000" dirty="0"/>
              <a:t>) </a:t>
            </a:r>
            <a:r>
              <a:rPr lang="en-US" sz="2000" dirty="0"/>
              <a:t>bits</a:t>
            </a:r>
            <a:endParaRPr lang="en-US" sz="2000" i="1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Quadrature Amplitude Modulation</a:t>
            </a:r>
            <a:endParaRPr lang="en-GB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3443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eaLnBrk="1" hangingPunct="1">
                  <a:defRPr/>
                </a:pPr>
                <a:r>
                  <a:rPr lang="el-GR" sz="2000" dirty="0" smtClean="0"/>
                  <a:t>Έτσι προκύπτει η Ορθογώνια Διαμόρφωση κατά Πλάτος</a:t>
                </a:r>
                <a:endParaRPr lang="en-US" sz="2000" dirty="0" smtClean="0"/>
              </a:p>
              <a:p>
                <a:pPr lvl="1" eaLnBrk="1" hangingPunct="1">
                  <a:spcAft>
                    <a:spcPct val="40000"/>
                  </a:spcAft>
                  <a:defRPr/>
                </a:pPr>
                <a:r>
                  <a:rPr lang="en-US" sz="2000" dirty="0" smtClean="0">
                    <a:solidFill>
                      <a:srgbClr val="0033CC"/>
                    </a:solidFill>
                  </a:rPr>
                  <a:t>QAM</a:t>
                </a:r>
                <a:r>
                  <a:rPr lang="el-GR" sz="2000" dirty="0" smtClean="0"/>
                  <a:t> ή </a:t>
                </a:r>
                <a:r>
                  <a:rPr lang="en-US" sz="2000" dirty="0" smtClean="0">
                    <a:solidFill>
                      <a:srgbClr val="0033CC"/>
                    </a:solidFill>
                  </a:rPr>
                  <a:t>M-QAM</a:t>
                </a:r>
                <a:endParaRPr lang="el-GR" sz="2000" dirty="0" smtClean="0">
                  <a:solidFill>
                    <a:srgbClr val="0033CC"/>
                  </a:solidFill>
                </a:endParaRPr>
              </a:p>
              <a:p>
                <a:pPr eaLnBrk="1" hangingPunct="1">
                  <a:defRPr/>
                </a:pPr>
                <a:r>
                  <a:rPr lang="el-GR" sz="2000" dirty="0" smtClean="0"/>
                  <a:t>Αποτελείται από δύο ορθογώνια φέροντα </a:t>
                </a:r>
              </a:p>
              <a:p>
                <a:pPr lvl="1" eaLnBrk="1" hangingPunct="1">
                  <a:defRPr/>
                </a:pPr>
                <a:r>
                  <a:rPr lang="el-GR" sz="2000" dirty="0" smtClean="0"/>
                  <a:t>(</a:t>
                </a:r>
                <a:r>
                  <a:rPr lang="en-US" sz="2000" dirty="0" smtClean="0"/>
                  <a:t>2 </a:t>
                </a:r>
                <a:r>
                  <a:rPr lang="el-GR" sz="2000" dirty="0" smtClean="0"/>
                  <a:t>συναρτήσεις βάσεις </a:t>
                </a:r>
                <a:r>
                  <a:rPr lang="el-GR" sz="2000" dirty="0" smtClean="0">
                    <a:sym typeface="Wingdings" pitchFamily="2" charset="2"/>
                  </a:rPr>
                  <a:t> 2-</a:t>
                </a:r>
                <a:r>
                  <a:rPr lang="en-US" sz="2000" dirty="0" smtClean="0">
                    <a:sym typeface="Wingdings" pitchFamily="2" charset="2"/>
                  </a:rPr>
                  <a:t>D</a:t>
                </a:r>
                <a:r>
                  <a:rPr lang="el-GR" sz="2000" dirty="0" smtClean="0">
                    <a:sym typeface="Wingdings" pitchFamily="2" charset="2"/>
                  </a:rPr>
                  <a:t> σήματα)</a:t>
                </a:r>
              </a:p>
              <a:p>
                <a:pPr lvl="1" eaLnBrk="1" hangingPunct="1">
                  <a:defRPr/>
                </a:pPr>
                <a:r>
                  <a:rPr lang="el-GR" sz="2000" dirty="0" smtClean="0">
                    <a:sym typeface="Wingdings" pitchFamily="2" charset="2"/>
                  </a:rPr>
                  <a:t>που διαμορφώνονται κατά πλάτος από τα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{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  <a:sym typeface="Wingdings" pitchFamily="2" charset="2"/>
                      </a:rPr>
                      <m:t>𝐴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𝑚𝑐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  <a:sym typeface="Wingdings" pitchFamily="2" charset="2"/>
                      </a:rPr>
                      <m:t>,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  <a:sym typeface="Wingdings" pitchFamily="2" charset="2"/>
                      </a:rPr>
                      <m:t>𝐴𝑚𝑠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}</m:t>
                    </m:r>
                  </m:oMath>
                </a14:m>
                <a:r>
                  <a:rPr lang="en-US" sz="2000" dirty="0" smtClean="0">
                    <a:sym typeface="Wingdings" pitchFamily="2" charset="2"/>
                  </a:rPr>
                  <a:t> </a:t>
                </a:r>
                <a:r>
                  <a:rPr lang="el-GR" sz="2000" dirty="0" smtClean="0">
                    <a:sym typeface="Wingdings" pitchFamily="2" charset="2"/>
                  </a:rPr>
                  <a:t>ως</a:t>
                </a:r>
              </a:p>
              <a:p>
                <a:pPr lvl="1" eaLnBrk="1" hangingPunct="1">
                  <a:defRPr/>
                </a:pPr>
                <a:endParaRPr lang="el-GR" sz="2000" dirty="0" smtClean="0">
                  <a:sym typeface="Wingdings" pitchFamily="2" charset="2"/>
                </a:endParaRPr>
              </a:p>
              <a:p>
                <a:pPr lvl="1" eaLnBrk="1" hangingPunct="1">
                  <a:defRPr/>
                </a:pPr>
                <a:endParaRPr lang="el-GR" sz="2000" dirty="0" smtClean="0">
                  <a:sym typeface="Wingdings" pitchFamily="2" charset="2"/>
                </a:endParaRPr>
              </a:p>
              <a:p>
                <a:pPr lvl="1" eaLnBrk="1" hangingPunct="1">
                  <a:defRPr/>
                </a:pPr>
                <a:endParaRPr lang="el-GR" sz="2000" dirty="0" smtClean="0">
                  <a:sym typeface="Wingdings" pitchFamily="2" charset="2"/>
                </a:endParaRPr>
              </a:p>
              <a:p>
                <a:pPr eaLnBrk="1" hangingPunct="1">
                  <a:defRPr/>
                </a:pPr>
                <a:r>
                  <a:rPr lang="el-GR" sz="2000" dirty="0" smtClean="0">
                    <a:sym typeface="Wingdings" pitchFamily="2" charset="2"/>
                  </a:rPr>
                  <a:t>Κάθε σύμβολο αναπαρίσταται και πάλι ως</a:t>
                </a:r>
              </a:p>
              <a:p>
                <a:pPr marL="457200" lvl="1" indent="0" eaLnBrk="1" hangingPunct="1">
                  <a:buNone/>
                  <a:defRPr/>
                </a:pPr>
                <a:endParaRPr lang="en-GB" sz="2000" i="1" dirty="0" smtClean="0"/>
              </a:p>
            </p:txBody>
          </p:sp>
        </mc:Choice>
        <mc:Fallback xmlns="">
          <p:sp>
            <p:nvSpPr>
              <p:cNvPr id="5734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667" t="-67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3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7697197"/>
              </p:ext>
            </p:extLst>
          </p:nvPr>
        </p:nvGraphicFramePr>
        <p:xfrm>
          <a:off x="1292831" y="4144056"/>
          <a:ext cx="657225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name="Equation" r:id="rId5" imgW="3162240" imgH="253800" progId="Equation.DSMT4">
                  <p:embed/>
                </p:oleObj>
              </mc:Choice>
              <mc:Fallback>
                <p:oleObj name="Equation" r:id="rId5" imgW="316224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2831" y="4144056"/>
                        <a:ext cx="6572250" cy="528637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2027329"/>
              </p:ext>
            </p:extLst>
          </p:nvPr>
        </p:nvGraphicFramePr>
        <p:xfrm>
          <a:off x="5427095" y="5007890"/>
          <a:ext cx="1446213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Equation" r:id="rId7" imgW="698400" imgH="482400" progId="Equation.DSMT4">
                  <p:embed/>
                </p:oleObj>
              </mc:Choice>
              <mc:Fallback>
                <p:oleObj name="Equation" r:id="rId7" imgW="69840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7095" y="5007890"/>
                        <a:ext cx="1446213" cy="1001713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Παράδειγμα </a:t>
            </a:r>
            <a:r>
              <a:rPr lang="en-US" sz="3600" dirty="0" smtClean="0"/>
              <a:t>16-QAM</a:t>
            </a:r>
            <a:endParaRPr lang="en-GB" sz="3600" dirty="0" smtClean="0"/>
          </a:p>
        </p:txBody>
      </p:sp>
      <p:sp>
        <p:nvSpPr>
          <p:cNvPr id="57446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400" dirty="0" smtClean="0"/>
              <a:t>Προκύπτει από τη </a:t>
            </a:r>
            <a:r>
              <a:rPr lang="el-GR" sz="2400" dirty="0" smtClean="0">
                <a:solidFill>
                  <a:srgbClr val="0033CC"/>
                </a:solidFill>
              </a:rPr>
              <a:t>διαμόρφωση κατά πλάτος</a:t>
            </a:r>
            <a:r>
              <a:rPr lang="el-GR" sz="2400" dirty="0" smtClean="0"/>
              <a:t> κάθε μίας ορθογώνιας φέρουσας από ένα </a:t>
            </a:r>
            <a:r>
              <a:rPr lang="en-US" sz="2400" dirty="0" smtClean="0">
                <a:solidFill>
                  <a:srgbClr val="0033CC"/>
                </a:solidFill>
              </a:rPr>
              <a:t>4-PAM</a:t>
            </a:r>
          </a:p>
          <a:p>
            <a:pPr eaLnBrk="1" hangingPunct="1">
              <a:defRPr/>
            </a:pPr>
            <a:endParaRPr lang="en-US" sz="24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33CC"/>
                </a:solidFill>
              </a:rPr>
              <a:t>T</a:t>
            </a:r>
            <a:r>
              <a:rPr lang="el-GR" sz="2400" dirty="0" smtClean="0">
                <a:solidFill>
                  <a:srgbClr val="0033CC"/>
                </a:solidFill>
              </a:rPr>
              <a:t>ετραγωνικοί αστερισμοί</a:t>
            </a:r>
            <a:r>
              <a:rPr lang="en-US" sz="2400" dirty="0" smtClean="0">
                <a:solidFill>
                  <a:srgbClr val="0033CC"/>
                </a:solidFill>
              </a:rPr>
              <a:t>:</a:t>
            </a:r>
            <a:r>
              <a:rPr lang="el-GR" sz="2400" dirty="0" smtClean="0"/>
              <a:t> αποτέλεσμα διαμόρφωσης των δύο ορθογώνιων φερουσών από </a:t>
            </a:r>
            <a:r>
              <a:rPr lang="en-US" sz="2400" dirty="0" smtClean="0"/>
              <a:t>PAM</a:t>
            </a:r>
            <a:r>
              <a:rPr lang="el-GR" sz="2400" dirty="0" smtClean="0"/>
              <a:t> ανεξάρτητων μεταξύ τους</a:t>
            </a:r>
            <a:endParaRPr lang="en-GB" sz="2400" dirty="0" smtClean="0"/>
          </a:p>
        </p:txBody>
      </p:sp>
      <p:pic>
        <p:nvPicPr>
          <p:cNvPr id="7" name="Picture 4" descr="fig7_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43881"/>
            <a:ext cx="4038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Διαμορφωτής </a:t>
            </a:r>
            <a:r>
              <a:rPr lang="en-US" smtClean="0"/>
              <a:t>QAM</a:t>
            </a:r>
            <a:endParaRPr lang="en-GB" smtClean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744200" y="6005260"/>
            <a:ext cx="103706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 bwMode="auto">
          <a:xfrm>
            <a:off x="5227702" y="6005260"/>
            <a:ext cx="123450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4" descr="fig7_2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30" y="1417638"/>
            <a:ext cx="7372139" cy="4589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Εναλλακτική Θεώρηση </a:t>
            </a:r>
            <a:r>
              <a:rPr lang="en-US" dirty="0" smtClean="0"/>
              <a:t>QAM</a:t>
            </a:r>
            <a:r>
              <a:rPr lang="el-GR" dirty="0" smtClean="0"/>
              <a:t> (1 από 2)</a:t>
            </a:r>
            <a:endParaRPr lang="en-GB" dirty="0" smtClean="0"/>
          </a:p>
        </p:txBody>
      </p:sp>
      <p:sp>
        <p:nvSpPr>
          <p:cNvPr id="5765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ts val="3200"/>
              </a:lnSpc>
              <a:defRPr/>
            </a:pPr>
            <a:r>
              <a:rPr lang="en-US" sz="2000" dirty="0" smtClean="0"/>
              <a:t>QAM</a:t>
            </a:r>
            <a:r>
              <a:rPr lang="el-GR" sz="2000" dirty="0" smtClean="0"/>
              <a:t>: συνδυασμός ψηφιακής διαμόρφωσης</a:t>
            </a:r>
          </a:p>
          <a:p>
            <a:pPr lvl="1" eaLnBrk="1" hangingPunct="1">
              <a:lnSpc>
                <a:spcPts val="3200"/>
              </a:lnSpc>
              <a:defRPr/>
            </a:pPr>
            <a:r>
              <a:rPr lang="el-GR" sz="2000" dirty="0" smtClean="0"/>
              <a:t>κατά πλάτος</a:t>
            </a:r>
          </a:p>
          <a:p>
            <a:pPr lvl="1" eaLnBrk="1" hangingPunct="1">
              <a:lnSpc>
                <a:spcPts val="3200"/>
              </a:lnSpc>
              <a:defRPr/>
            </a:pPr>
            <a:r>
              <a:rPr lang="el-GR" sz="2000" dirty="0" smtClean="0"/>
              <a:t>και κατά φάση</a:t>
            </a:r>
            <a:r>
              <a:rPr lang="en-US" sz="2000" dirty="0" smtClean="0"/>
              <a:t> </a:t>
            </a:r>
            <a:endParaRPr lang="el-GR" sz="2000" dirty="0" smtClean="0"/>
          </a:p>
          <a:p>
            <a:pPr eaLnBrk="1" hangingPunct="1">
              <a:lnSpc>
                <a:spcPts val="3200"/>
              </a:lnSpc>
              <a:defRPr/>
            </a:pPr>
            <a:r>
              <a:rPr lang="el-GR" sz="2000" dirty="0" smtClean="0"/>
              <a:t>Τα σήματα </a:t>
            </a:r>
            <a:r>
              <a:rPr lang="en-US" sz="2000" dirty="0" smtClean="0"/>
              <a:t>QAM</a:t>
            </a:r>
            <a:r>
              <a:rPr lang="el-GR" sz="2000" dirty="0" smtClean="0"/>
              <a:t> μπορούν να γραφούν σε </a:t>
            </a:r>
            <a:r>
              <a:rPr lang="el-GR" sz="2000" dirty="0" smtClean="0">
                <a:solidFill>
                  <a:srgbClr val="0033CC"/>
                </a:solidFill>
              </a:rPr>
              <a:t>«πολικές συντεταγμένες»</a:t>
            </a:r>
            <a:r>
              <a:rPr lang="el-GR" sz="2000" dirty="0" smtClean="0"/>
              <a:t> ως</a:t>
            </a:r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894258"/>
              </p:ext>
            </p:extLst>
          </p:nvPr>
        </p:nvGraphicFramePr>
        <p:xfrm>
          <a:off x="1485712" y="4104075"/>
          <a:ext cx="6186487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4" imgW="2984400" imgH="457200" progId="Equation.DSMT4">
                  <p:embed/>
                </p:oleObj>
              </mc:Choice>
              <mc:Fallback>
                <p:oleObj name="Equation" r:id="rId4" imgW="29844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712" y="4104075"/>
                        <a:ext cx="6186487" cy="950913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Εναλλακτική Θεώρηση </a:t>
            </a:r>
            <a:r>
              <a:rPr lang="en-US" dirty="0" smtClean="0"/>
              <a:t>QAM</a:t>
            </a:r>
            <a:r>
              <a:rPr lang="el-GR" dirty="0" smtClean="0"/>
              <a:t> (2 από 2)</a:t>
            </a:r>
            <a:endParaRPr lang="en-GB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0611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eaLnBrk="1" hangingPunct="1">
                  <a:spcAft>
                    <a:spcPct val="30000"/>
                  </a:spcAft>
                  <a:defRPr/>
                </a:pPr>
                <a:r>
                  <a:rPr lang="el-GR" sz="2000" dirty="0" smtClean="0"/>
                  <a:t>Από τα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 smtClean="0"/>
                  <a:t> bits </a:t>
                </a:r>
                <a:r>
                  <a:rPr lang="el-GR" sz="2000" dirty="0" smtClean="0"/>
                  <a:t>κάθε μπλοκ</a:t>
                </a:r>
              </a:p>
              <a:p>
                <a:pPr lvl="1" eaLnBrk="1" hangingPunct="1">
                  <a:spcAft>
                    <a:spcPct val="30000"/>
                  </a:spcAft>
                  <a:defRPr/>
                </a:pPr>
                <a:r>
                  <a:rPr lang="el-GR" sz="2000" dirty="0" smtClean="0"/>
                  <a:t>τα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l-GR" sz="2000" dirty="0" smtClean="0"/>
                  <a:t>χρησιμοποιούνται για </a:t>
                </a:r>
                <a:r>
                  <a:rPr lang="el-GR" sz="2000" dirty="0" smtClean="0">
                    <a:solidFill>
                      <a:srgbClr val="0033CC"/>
                    </a:solidFill>
                  </a:rPr>
                  <a:t>διαμόρφωση πλάτους</a:t>
                </a:r>
              </a:p>
              <a:p>
                <a:pPr lvl="1" eaLnBrk="1" hangingPunct="1">
                  <a:defRPr/>
                </a:pPr>
                <a:r>
                  <a:rPr lang="el-GR" sz="2000" dirty="0" smtClean="0"/>
                  <a:t>τα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l-GR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l-GR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l-GR" sz="2000" dirty="0" smtClean="0"/>
                  <a:t>χρησιμοποιούνται για </a:t>
                </a:r>
                <a:r>
                  <a:rPr lang="el-GR" sz="2000" dirty="0" smtClean="0">
                    <a:solidFill>
                      <a:srgbClr val="0033CC"/>
                    </a:solidFill>
                  </a:rPr>
                  <a:t>διαμόρφωση φάσης</a:t>
                </a:r>
              </a:p>
              <a:p>
                <a:pPr marL="0" indent="0" eaLnBrk="1" hangingPunct="1">
                  <a:buNone/>
                  <a:defRPr/>
                </a:pPr>
                <a:endParaRPr lang="el-GR" sz="2000" dirty="0" smtClean="0"/>
              </a:p>
              <a:p>
                <a:pPr eaLnBrk="1" hangingPunct="1">
                  <a:defRPr/>
                </a:pPr>
                <a:r>
                  <a:rPr lang="el-GR" sz="2000" dirty="0" smtClean="0"/>
                  <a:t>Ταυτόχρονη μετάδοση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2000" dirty="0" smtClean="0"/>
                  <a:t> bits</a:t>
                </a:r>
                <a:r>
                  <a:rPr lang="el-GR" sz="2000" dirty="0" smtClean="0"/>
                  <a:t>/σύμβολο</a:t>
                </a:r>
              </a:p>
              <a:p>
                <a:pPr eaLnBrk="1" hangingPunct="1">
                  <a:defRPr/>
                </a:pPr>
                <a:endParaRPr lang="el-GR" sz="2000" dirty="0" smtClean="0">
                  <a:solidFill>
                    <a:srgbClr val="0033CC"/>
                  </a:solidFill>
                </a:endParaRPr>
              </a:p>
              <a:p>
                <a:pPr eaLnBrk="1" hangingPunct="1">
                  <a:defRPr/>
                </a:pPr>
                <a:r>
                  <a:rPr lang="el-GR" sz="2000" dirty="0" smtClean="0">
                    <a:solidFill>
                      <a:srgbClr val="0033CC"/>
                    </a:solidFill>
                  </a:rPr>
                  <a:t>Ρυθμός συμβόλων</a:t>
                </a:r>
                <a:r>
                  <a:rPr lang="el-GR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/(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2000" i="1" dirty="0" smtClean="0"/>
              </a:p>
              <a:p>
                <a:pPr eaLnBrk="1" hangingPunct="1">
                  <a:defRPr/>
                </a:pPr>
                <a:endParaRPr lang="el-GR" sz="2000" i="1" dirty="0" smtClean="0"/>
              </a:p>
              <a:p>
                <a:pPr eaLnBrk="1" hangingPunct="1">
                  <a:defRPr/>
                </a:pPr>
                <a:r>
                  <a:rPr lang="el-GR" sz="2000" dirty="0" smtClean="0"/>
                  <a:t>Συνήθως είναι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Μ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l-GR" sz="2000" i="1" baseline="-2500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sz="2000" i="1" baseline="-25000" dirty="0" smtClean="0"/>
                  <a:t>  </a:t>
                </a:r>
                <a:endParaRPr lang="en-GB" sz="2000" i="1" dirty="0" smtClean="0"/>
              </a:p>
            </p:txBody>
          </p:sp>
        </mc:Choice>
        <mc:Fallback xmlns="">
          <p:sp>
            <p:nvSpPr>
              <p:cNvPr id="58061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667" t="-67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Αστερισμοί </a:t>
            </a:r>
            <a:r>
              <a:rPr lang="en-US" dirty="0" smtClean="0"/>
              <a:t>QAM</a:t>
            </a:r>
            <a:r>
              <a:rPr lang="el-GR" dirty="0" smtClean="0"/>
              <a:t> (1 από 2)</a:t>
            </a:r>
            <a:endParaRPr lang="en-GB" dirty="0" smtClean="0"/>
          </a:p>
        </p:txBody>
      </p:sp>
      <p:pic>
        <p:nvPicPr>
          <p:cNvPr id="6" name="Content Placeholder 5" descr="fig7_23b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05" y="1557338"/>
            <a:ext cx="749649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Αστερισμοί </a:t>
            </a:r>
            <a:r>
              <a:rPr lang="en-US" dirty="0" smtClean="0"/>
              <a:t>QAM (2</a:t>
            </a:r>
            <a:r>
              <a:rPr lang="el-GR" dirty="0" smtClean="0"/>
              <a:t> από 2</a:t>
            </a:r>
            <a:r>
              <a:rPr lang="en-US" dirty="0" smtClean="0"/>
              <a:t>)</a:t>
            </a:r>
            <a:endParaRPr lang="en-GB" dirty="0" smtClean="0"/>
          </a:p>
        </p:txBody>
      </p:sp>
      <p:pic>
        <p:nvPicPr>
          <p:cNvPr id="6" name="Picture 4" descr="fig7_23a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602" y="1557338"/>
            <a:ext cx="4253496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Μέση Ενέργεια </a:t>
            </a:r>
            <a:r>
              <a:rPr lang="en-US" smtClean="0"/>
              <a:t>QAM</a:t>
            </a:r>
            <a:endParaRPr lang="en-GB" smtClean="0"/>
          </a:p>
        </p:txBody>
      </p:sp>
      <p:sp>
        <p:nvSpPr>
          <p:cNvPr id="579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Κάθε σύμβολο έχει διαφορετική ενέργεια που δίνεται</a:t>
            </a:r>
          </a:p>
          <a:p>
            <a:pPr lvl="1" eaLnBrk="1" hangingPunct="1">
              <a:defRPr/>
            </a:pPr>
            <a:r>
              <a:rPr lang="el-GR" sz="2000" dirty="0" smtClean="0"/>
              <a:t>ως το μέτρο του </a:t>
            </a:r>
            <a:r>
              <a:rPr lang="en-US" sz="2000" dirty="0" smtClean="0"/>
              <a:t>2-D</a:t>
            </a:r>
            <a:r>
              <a:rPr lang="el-GR" sz="2000" dirty="0" smtClean="0"/>
              <a:t> διανύσματός του</a:t>
            </a:r>
          </a:p>
          <a:p>
            <a:pPr lvl="1" eaLnBrk="1" hangingPunct="1">
              <a:defRPr/>
            </a:pPr>
            <a:r>
              <a:rPr lang="el-GR" sz="2000" dirty="0" smtClean="0"/>
              <a:t>ως το άθροισμα της ενέργειάς του σε κάθε συνιστώσα</a:t>
            </a:r>
          </a:p>
          <a:p>
            <a:pPr eaLnBrk="1" hangingPunct="1">
              <a:defRPr/>
            </a:pPr>
            <a:r>
              <a:rPr lang="el-GR" sz="2000" dirty="0" smtClean="0"/>
              <a:t>Η </a:t>
            </a:r>
            <a:r>
              <a:rPr lang="el-GR" sz="2000" dirty="0" smtClean="0">
                <a:solidFill>
                  <a:srgbClr val="0033CC"/>
                </a:solidFill>
              </a:rPr>
              <a:t>μέση ενέργεια</a:t>
            </a:r>
            <a:r>
              <a:rPr lang="el-GR" sz="2000" dirty="0" smtClean="0"/>
              <a:t> είναι η μέση τιμή της ενέργειας των συμβόλων</a:t>
            </a:r>
          </a:p>
          <a:p>
            <a:pPr eaLnBrk="1" hangingPunct="1">
              <a:defRPr/>
            </a:pPr>
            <a:r>
              <a:rPr lang="el-GR" sz="2000" dirty="0" smtClean="0"/>
              <a:t>Η απόσταση μεταξύ δύο σημείων είναι </a:t>
            </a:r>
            <a:endParaRPr lang="en-US" sz="20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l-GR" sz="20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 </a:t>
            </a:r>
          </a:p>
          <a:p>
            <a:pPr eaLnBrk="1" hangingPunct="1">
              <a:defRPr/>
            </a:pPr>
            <a:r>
              <a:rPr lang="el-GR" sz="2000" dirty="0" smtClean="0"/>
              <a:t>Σχέση μέσης ενέργειας και μέσης πιθανότητας σφάλματος</a:t>
            </a:r>
          </a:p>
          <a:p>
            <a:pPr eaLnBrk="1" hangingPunct="1">
              <a:defRPr/>
            </a:pPr>
            <a:r>
              <a:rPr lang="el-GR" sz="2000" dirty="0" smtClean="0"/>
              <a:t>Επιλογή της γεωμετρίας του αστερισμού </a:t>
            </a:r>
          </a:p>
          <a:p>
            <a:pPr eaLnBrk="1" hangingPunct="1">
              <a:defRPr/>
            </a:pPr>
            <a:endParaRPr lang="en-GB" sz="2000" dirty="0" smtClean="0"/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7392976"/>
              </p:ext>
            </p:extLst>
          </p:nvPr>
        </p:nvGraphicFramePr>
        <p:xfrm>
          <a:off x="3437543" y="3819773"/>
          <a:ext cx="2282825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Equation" r:id="rId4" imgW="1041120" imgH="330120" progId="Equation.DSMT4">
                  <p:embed/>
                </p:oleObj>
              </mc:Choice>
              <mc:Fallback>
                <p:oleObj name="Equation" r:id="rId4" imgW="1041120" imgH="330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7543" y="3819773"/>
                        <a:ext cx="2282825" cy="725488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Εισαγωγή</a:t>
            </a:r>
            <a:endParaRPr lang="en-GB" dirty="0" smtClean="0"/>
          </a:p>
        </p:txBody>
      </p:sp>
      <p:sp>
        <p:nvSpPr>
          <p:cNvPr id="545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81000" indent="-381000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 smtClean="0"/>
              <a:t>Στα προηγούμενα μελετήσαμε τη διαμόρφωση </a:t>
            </a:r>
            <a:r>
              <a:rPr lang="en-US" sz="2000" dirty="0" smtClean="0"/>
              <a:t>PAM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marL="838200" lvl="1" indent="-381000" eaLnBrk="1" hangingPunct="1">
              <a:spcBef>
                <a:spcPts val="600"/>
              </a:spcBef>
              <a:defRPr/>
            </a:pPr>
            <a:r>
              <a:rPr lang="el-GR" sz="2000" dirty="0" smtClean="0"/>
              <a:t>δυαδικό και Μ-αδικό,</a:t>
            </a:r>
          </a:p>
          <a:p>
            <a:pPr marL="838200" lvl="1" indent="-381000" eaLnBrk="1" hangingPunct="1">
              <a:spcBef>
                <a:spcPts val="600"/>
              </a:spcBef>
              <a:spcAft>
                <a:spcPts val="1200"/>
              </a:spcAft>
              <a:defRPr/>
            </a:pPr>
            <a:r>
              <a:rPr lang="el-GR" sz="2000" dirty="0" smtClean="0"/>
              <a:t>βασικής ζώνης και ζωνοπερατό</a:t>
            </a:r>
          </a:p>
          <a:p>
            <a:pPr marL="381000" indent="-381000" eaLnBrk="1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el-GR" sz="2000" dirty="0" smtClean="0"/>
              <a:t>Σε κάθε περίπτωση προέκυπταν </a:t>
            </a:r>
            <a:r>
              <a:rPr lang="el-GR" sz="2000" dirty="0" smtClean="0">
                <a:solidFill>
                  <a:srgbClr val="0033CC"/>
                </a:solidFill>
              </a:rPr>
              <a:t>μονοδιάστατες κυματομορφές σήματος</a:t>
            </a:r>
            <a:endParaRPr lang="el-GR" sz="2000" dirty="0" smtClean="0"/>
          </a:p>
          <a:p>
            <a:pPr marL="381000" indent="-381000" eaLnBrk="1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el-GR" sz="2000" dirty="0" smtClean="0"/>
              <a:t>Στο μάθημα αυτό θα μελετήσουμε κυματομορφές σήματος που ορίζονται στο </a:t>
            </a:r>
            <a:r>
              <a:rPr lang="el-GR" sz="2000" dirty="0" smtClean="0">
                <a:solidFill>
                  <a:srgbClr val="0033CC"/>
                </a:solidFill>
              </a:rPr>
              <a:t>δισδιάστατο χώρο</a:t>
            </a:r>
            <a:r>
              <a:rPr lang="el-GR" sz="2000" dirty="0" smtClean="0"/>
              <a:t> </a:t>
            </a:r>
          </a:p>
          <a:p>
            <a:pPr marL="381000" indent="-381000" eaLnBrk="1" hangingPunct="1">
              <a:spcBef>
                <a:spcPts val="600"/>
              </a:spcBef>
              <a:spcAft>
                <a:spcPts val="1200"/>
              </a:spcAft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Ερώτηση:</a:t>
            </a:r>
            <a:r>
              <a:rPr lang="el-GR" sz="2000" dirty="0" smtClean="0"/>
              <a:t>  Γιατί χρειαζόμαστε μεγαλύτερους χώρους;</a:t>
            </a:r>
          </a:p>
          <a:p>
            <a:pPr marL="381000" indent="-381000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el-GR" sz="2000" dirty="0" smtClean="0"/>
              <a:t>Διακρίνουμε και εδώ δύο περιπτώσεις</a:t>
            </a:r>
          </a:p>
          <a:p>
            <a:pPr marL="838200" lvl="1" indent="-381000" eaLnBrk="1" hangingPunct="1">
              <a:spcBef>
                <a:spcPts val="60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l-GR" sz="2000" dirty="0" smtClean="0"/>
              <a:t>σήματα βασικής ζώνης</a:t>
            </a:r>
          </a:p>
          <a:p>
            <a:pPr marL="838200" lvl="1" indent="-381000" eaLnBrk="1" hangingPunct="1">
              <a:spcBef>
                <a:spcPts val="60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l-GR" sz="2000" dirty="0" smtClean="0"/>
              <a:t>ζωνοπερατά σήματα</a:t>
            </a:r>
            <a:endParaRPr lang="en-GB" sz="2000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</a:t>
            </a:r>
            <a:r>
              <a:rPr lang="el-GR" smtClean="0"/>
              <a:t>Ενότητας 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99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Πατρών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73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48456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l-GR" sz="2000" dirty="0" smtClean="0"/>
              <a:t>1.00. </a:t>
            </a:r>
            <a:endParaRPr lang="el-GR" sz="2000" dirty="0"/>
          </a:p>
        </p:txBody>
      </p:sp>
      <p:sp>
        <p:nvSpPr>
          <p:cNvPr id="6" name="Ορθογώνιο 5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12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Copyright Πανεπιστήμιο Πατρών</a:t>
            </a:r>
            <a:r>
              <a:rPr lang="en-US" sz="2000" dirty="0"/>
              <a:t>, </a:t>
            </a:r>
            <a:r>
              <a:rPr lang="el-GR" sz="2000" dirty="0"/>
              <a:t>Κώστας Μπερμπερίδης. </a:t>
            </a:r>
            <a:r>
              <a:rPr lang="el-GR" sz="2000" dirty="0" smtClean="0"/>
              <a:t>«Ψηφιακές Τηλεπικοινωνίες</a:t>
            </a:r>
            <a:r>
              <a:rPr lang="el-GR" sz="2000" dirty="0"/>
              <a:t>». Έκδοση: 1.0. Πάτρα 2015. Διαθέσιμο από τη δικτυακή διεύθυνση: </a:t>
            </a:r>
            <a:r>
              <a:rPr lang="en-US" sz="2000" dirty="0"/>
              <a:t>https://eclass.upatras.gr/courses/CEID1110/</a:t>
            </a:r>
            <a:r>
              <a:rPr lang="el-GR" sz="2000" dirty="0"/>
              <a:t>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14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5"/>
            <a:ext cx="8928992" cy="10891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dirty="0" smtClean="0"/>
              <a:t>Το </a:t>
            </a:r>
            <a:r>
              <a:rPr lang="el-GR" sz="16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600" dirty="0" err="1"/>
              <a:t>κ.λ.π</a:t>
            </a:r>
            <a:r>
              <a:rPr lang="el-GR" sz="16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600" dirty="0" smtClean="0"/>
              <a:t>».                     </a:t>
            </a:r>
          </a:p>
          <a:p>
            <a:pPr marL="0" indent="0">
              <a:buNone/>
            </a:pPr>
            <a:endParaRPr lang="el-GR" sz="16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06084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636912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l">
              <a:buNone/>
            </a:pPr>
            <a:r>
              <a:rPr lang="el-GR" sz="1800" dirty="0">
                <a:latin typeface="+mn-lt"/>
              </a:rPr>
              <a:t>[1] http://creativecommons.org/licenses/by-nc-sa/4.0/ </a:t>
            </a:r>
          </a:p>
          <a:p>
            <a:pPr algn="l">
              <a:buNone/>
            </a:pPr>
            <a:r>
              <a:rPr lang="el-GR" sz="1800" dirty="0">
                <a:latin typeface="+mn-lt"/>
              </a:rPr>
              <a:t>Ως </a:t>
            </a:r>
            <a:r>
              <a:rPr lang="el-GR" sz="1800" b="1" dirty="0">
                <a:latin typeface="+mn-lt"/>
              </a:rPr>
              <a:t>Μη Εμπορική</a:t>
            </a:r>
            <a:r>
              <a:rPr lang="el-GR" sz="1800" dirty="0">
                <a:latin typeface="+mn-lt"/>
              </a:rPr>
              <a:t> ορίζεται η χρήση: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800" dirty="0" err="1">
                <a:latin typeface="+mn-lt"/>
              </a:rPr>
              <a:t>αδειοδόχο</a:t>
            </a:r>
            <a:endParaRPr lang="el-GR" sz="1800" dirty="0">
              <a:latin typeface="+mn-lt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προσπορίζει στο διανομέα του έργου και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sz="1800" dirty="0" smtClean="0">
                <a:latin typeface="+mn-lt"/>
              </a:rPr>
              <a:t>τόπο</a:t>
            </a:r>
            <a:endParaRPr lang="en-US" sz="1800" dirty="0" smtClean="0">
              <a:latin typeface="+mn-lt"/>
            </a:endParaRPr>
          </a:p>
          <a:p>
            <a:pPr algn="l">
              <a:buNone/>
            </a:pPr>
            <a:endParaRPr lang="el-GR" sz="1800" dirty="0" smtClean="0">
              <a:latin typeface="+mn-lt"/>
            </a:endParaRPr>
          </a:p>
          <a:p>
            <a:pPr algn="l">
              <a:buNone/>
            </a:pPr>
            <a:r>
              <a:rPr lang="el-GR" sz="1800" dirty="0" smtClean="0">
                <a:latin typeface="+mn-lt"/>
              </a:rPr>
              <a:t>Ο </a:t>
            </a:r>
            <a:r>
              <a:rPr lang="el-GR" sz="1800" dirty="0">
                <a:latin typeface="+mn-lt"/>
              </a:rPr>
              <a:t>δικαιούχος μπορεί να παρέχει στον 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l-GR" sz="1800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sz="1800" dirty="0" smtClean="0">
                <a:latin typeface="+mn-lt"/>
              </a:rPr>
              <a:t>.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337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53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2-</a:t>
            </a:r>
            <a:r>
              <a:rPr lang="en-US" dirty="0" smtClean="0"/>
              <a:t>D</a:t>
            </a:r>
            <a:r>
              <a:rPr lang="el-GR" dirty="0" smtClean="0"/>
              <a:t> Σήματα Βασικής Ζώνης (1 από 2)</a:t>
            </a:r>
            <a:endParaRPr lang="en-GB" dirty="0" smtClean="0"/>
          </a:p>
        </p:txBody>
      </p:sp>
      <p:sp>
        <p:nvSpPr>
          <p:cNvPr id="546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l-GR" sz="1800" dirty="0" smtClean="0"/>
              <a:t>           Δύο παραδείγματα ζευγαριών όπου δεν αρκεί ο 1-</a:t>
            </a:r>
            <a:r>
              <a:rPr lang="en-US" sz="1800" dirty="0" smtClean="0"/>
              <a:t>D </a:t>
            </a:r>
            <a:r>
              <a:rPr lang="el-GR" sz="1800" dirty="0" smtClean="0"/>
              <a:t>χώρος </a:t>
            </a:r>
            <a:r>
              <a:rPr lang="el-GR" sz="1800" dirty="0" smtClean="0">
                <a:solidFill>
                  <a:srgbClr val="0033CC"/>
                </a:solidFill>
              </a:rPr>
              <a:t>(Γιατί;)</a:t>
            </a:r>
            <a:endParaRPr lang="en-GB" sz="1800" dirty="0" smtClean="0">
              <a:solidFill>
                <a:srgbClr val="0033CC"/>
              </a:solidFill>
            </a:endParaRPr>
          </a:p>
        </p:txBody>
      </p:sp>
      <p:pic>
        <p:nvPicPr>
          <p:cNvPr id="20483" name="Picture 4" descr="fig7_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675" y="1977920"/>
            <a:ext cx="6222401" cy="4690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486" name="Straight Connector 6"/>
          <p:cNvCxnSpPr>
            <a:cxnSpLocks noChangeShapeType="1"/>
          </p:cNvCxnSpPr>
          <p:nvPr/>
        </p:nvCxnSpPr>
        <p:spPr bwMode="auto">
          <a:xfrm>
            <a:off x="4757875" y="2168860"/>
            <a:ext cx="0" cy="4599769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7" name="Straight Connector 8"/>
          <p:cNvCxnSpPr>
            <a:cxnSpLocks noChangeShapeType="1"/>
          </p:cNvCxnSpPr>
          <p:nvPr/>
        </p:nvCxnSpPr>
        <p:spPr bwMode="auto">
          <a:xfrm rot="16200000" flipH="1">
            <a:off x="4645025" y="879475"/>
            <a:ext cx="965200" cy="9842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2-D </a:t>
            </a:r>
            <a:r>
              <a:rPr lang="el-GR" dirty="0" smtClean="0"/>
              <a:t>Σήματα Βασικής Ζώνης (2 από 2)</a:t>
            </a:r>
            <a:endParaRPr lang="en-GB" dirty="0" smtClean="0"/>
          </a:p>
        </p:txBody>
      </p:sp>
      <p:sp>
        <p:nvSpPr>
          <p:cNvPr id="547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Παρατηρούμε ότι και στα δύο παραδείγματα ζευγαριών σημάτων, οι κυματομορφές είναι ορθογώνιες μεταξύ τους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r>
              <a:rPr lang="el-GR" sz="2000" dirty="0"/>
              <a:t/>
            </a:r>
            <a:br>
              <a:rPr lang="el-GR" sz="2000" dirty="0"/>
            </a:b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Έχουν την ίδια ενέργεια</a:t>
            </a:r>
          </a:p>
          <a:p>
            <a:pPr eaLnBrk="1" hangingPunct="1">
              <a:defRPr/>
            </a:pPr>
            <a:r>
              <a:rPr lang="el-GR" sz="2000" dirty="0" smtClean="0"/>
              <a:t>Μπορούν να χρησιμοποιηθούν για την αποστολή δυαδικής πληροφορίας {0, 1}</a:t>
            </a:r>
          </a:p>
          <a:p>
            <a:pPr eaLnBrk="1" hangingPunct="1">
              <a:defRPr/>
            </a:pPr>
            <a:r>
              <a:rPr lang="el-GR" sz="2000" dirty="0" smtClean="0"/>
              <a:t>Αν επιλέξουμε τις συναρτήσεις</a:t>
            </a:r>
            <a:endParaRPr lang="en-US" sz="20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l-GR" sz="20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l-GR" sz="2000" dirty="0" smtClean="0"/>
              <a:t>Τότε έχουμε ορίσει έναν </a:t>
            </a:r>
            <a:r>
              <a:rPr lang="en-US" sz="2000" dirty="0" smtClean="0"/>
              <a:t>2-D </a:t>
            </a:r>
            <a:r>
              <a:rPr lang="el-GR" sz="2000" dirty="0" smtClean="0"/>
              <a:t>χώρο για τα παραδείγματα μας</a:t>
            </a:r>
            <a:endParaRPr lang="en-GB" sz="2000" dirty="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5414404"/>
              </p:ext>
            </p:extLst>
          </p:nvPr>
        </p:nvGraphicFramePr>
        <p:xfrm>
          <a:off x="3701256" y="2301633"/>
          <a:ext cx="2140556" cy="890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Equation" r:id="rId4" imgW="1130040" imgH="469800" progId="Equation.DSMT4">
                  <p:embed/>
                </p:oleObj>
              </mc:Choice>
              <mc:Fallback>
                <p:oleObj name="Equation" r:id="rId4" imgW="1130040" imgH="469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1256" y="2301633"/>
                        <a:ext cx="2140556" cy="89066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5627500"/>
              </p:ext>
            </p:extLst>
          </p:nvPr>
        </p:nvGraphicFramePr>
        <p:xfrm>
          <a:off x="3701256" y="3484701"/>
          <a:ext cx="13255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Equation" r:id="rId6" imgW="558720" imgH="190440" progId="Equation.DSMT4">
                  <p:embed/>
                </p:oleObj>
              </mc:Choice>
              <mc:Fallback>
                <p:oleObj name="Equation" r:id="rId6" imgW="558720" imgH="1904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1256" y="3484701"/>
                        <a:ext cx="1325563" cy="452438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5000869"/>
              </p:ext>
            </p:extLst>
          </p:nvPr>
        </p:nvGraphicFramePr>
        <p:xfrm>
          <a:off x="1122362" y="5391524"/>
          <a:ext cx="3449638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Equation" r:id="rId8" imgW="1790640" imgH="507960" progId="Equation.DSMT4">
                  <p:embed/>
                </p:oleObj>
              </mc:Choice>
              <mc:Fallback>
                <p:oleObj name="Equation" r:id="rId8" imgW="1790640" imgH="507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362" y="5391524"/>
                        <a:ext cx="3449638" cy="979488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431914"/>
              </p:ext>
            </p:extLst>
          </p:nvPr>
        </p:nvGraphicFramePr>
        <p:xfrm>
          <a:off x="4750247" y="5391524"/>
          <a:ext cx="3497262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Equation" r:id="rId10" imgW="1815840" imgH="507960" progId="Equation.DSMT4">
                  <p:embed/>
                </p:oleObj>
              </mc:Choice>
              <mc:Fallback>
                <p:oleObj name="Equation" r:id="rId10" imgW="1815840" imgH="5079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0247" y="5391524"/>
                        <a:ext cx="3497262" cy="979488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Πρώτο Ζευγάρι Σημάτων</a:t>
            </a:r>
            <a:endParaRPr lang="en-GB" sz="3600" dirty="0" smtClean="0"/>
          </a:p>
        </p:txBody>
      </p:sp>
      <p:sp>
        <p:nvSpPr>
          <p:cNvPr id="54886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marL="0" indent="0" eaLnBrk="1" hangingPunct="1">
              <a:buNone/>
              <a:defRPr/>
            </a:pPr>
            <a:endParaRPr lang="el-GR" sz="2400" dirty="0" smtClean="0"/>
          </a:p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Ερωτήσεις:</a:t>
            </a:r>
          </a:p>
          <a:p>
            <a:pPr lvl="1" eaLnBrk="1" hangingPunct="1">
              <a:defRPr/>
            </a:pPr>
            <a:r>
              <a:rPr lang="el-GR" sz="2000" dirty="0" smtClean="0"/>
              <a:t>ποια είναι η ενέργεια;</a:t>
            </a:r>
          </a:p>
          <a:p>
            <a:pPr lvl="1" eaLnBrk="1" hangingPunct="1">
              <a:defRPr/>
            </a:pPr>
            <a:r>
              <a:rPr lang="el-GR" sz="2000" dirty="0" smtClean="0"/>
              <a:t>ποια είναι η απόσταση των δύο σημάτων;</a:t>
            </a:r>
          </a:p>
          <a:p>
            <a:pPr eaLnBrk="1" hangingPunct="1">
              <a:defRPr/>
            </a:pPr>
            <a:endParaRPr lang="en-GB" sz="2400" dirty="0" smtClean="0"/>
          </a:p>
        </p:txBody>
      </p:sp>
      <p:graphicFrame>
        <p:nvGraphicFramePr>
          <p:cNvPr id="205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3988439"/>
              </p:ext>
            </p:extLst>
          </p:nvPr>
        </p:nvGraphicFramePr>
        <p:xfrm>
          <a:off x="470205" y="2258870"/>
          <a:ext cx="3840162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4" imgW="1993680" imgH="558720" progId="Equation.DSMT4">
                  <p:embed/>
                </p:oleObj>
              </mc:Choice>
              <mc:Fallback>
                <p:oleObj name="Equation" r:id="rId4" imgW="1993680" imgH="5587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05" y="2258870"/>
                        <a:ext cx="3840162" cy="1077913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8" descr="fig7_13"/>
          <p:cNvPicPr>
            <a:picLocks noGrp="1" noChangeAspect="1" noChangeArrowheads="1"/>
          </p:cNvPicPr>
          <p:nvPr>
            <p:ph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10990"/>
            <a:ext cx="4285410" cy="255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Δεύτερο Ζευγάρι Σημάτων</a:t>
            </a:r>
            <a:endParaRPr lang="en-GB" sz="3600" dirty="0" smtClean="0"/>
          </a:p>
        </p:txBody>
      </p:sp>
      <p:sp>
        <p:nvSpPr>
          <p:cNvPr id="549892" name="Rectangle 4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Ουσιαστικά μπορούν να προκύψουν από μια </a:t>
            </a:r>
            <a:r>
              <a:rPr lang="el-GR" sz="2000" dirty="0" smtClean="0">
                <a:solidFill>
                  <a:srgbClr val="0033CC"/>
                </a:solidFill>
              </a:rPr>
              <a:t>περιστροφή</a:t>
            </a:r>
            <a:r>
              <a:rPr lang="el-GR" sz="2000" dirty="0" smtClean="0"/>
              <a:t> του προηγούμενου ζεύγους</a:t>
            </a:r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Ερωτήσεις:</a:t>
            </a:r>
          </a:p>
          <a:p>
            <a:pPr lvl="1" eaLnBrk="1" hangingPunct="1">
              <a:defRPr/>
            </a:pPr>
            <a:r>
              <a:rPr lang="el-GR" sz="2000" dirty="0" smtClean="0"/>
              <a:t>ποια είναι η ενέργεια;</a:t>
            </a:r>
          </a:p>
          <a:p>
            <a:pPr lvl="1" eaLnBrk="1" hangingPunct="1">
              <a:defRPr/>
            </a:pPr>
            <a:r>
              <a:rPr lang="el-GR" sz="2000" dirty="0" smtClean="0"/>
              <a:t>ποια είναι η απόσταση των δύο σημάτων;</a:t>
            </a:r>
            <a:endParaRPr lang="en-GB" sz="2000" dirty="0" smtClean="0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801377"/>
              </p:ext>
            </p:extLst>
          </p:nvPr>
        </p:nvGraphicFramePr>
        <p:xfrm>
          <a:off x="825500" y="1898830"/>
          <a:ext cx="33020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4" imgW="1714320" imgH="507960" progId="Equation.DSMT4">
                  <p:embed/>
                </p:oleObj>
              </mc:Choice>
              <mc:Fallback>
                <p:oleObj name="Equation" r:id="rId4" imgW="1714320" imgH="507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1898830"/>
                        <a:ext cx="3302000" cy="9810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6" descr="fig7_14"/>
          <p:cNvPicPr>
            <a:picLocks noGrp="1" noChangeAspect="1" noChangeArrowheads="1"/>
          </p:cNvPicPr>
          <p:nvPr>
            <p:ph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21894"/>
            <a:ext cx="4038600" cy="32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smtClean="0"/>
              <a:t>4-αδικά 2-</a:t>
            </a:r>
            <a:r>
              <a:rPr lang="en-US" sz="3600" smtClean="0"/>
              <a:t>D</a:t>
            </a:r>
            <a:r>
              <a:rPr lang="el-GR" sz="3600" smtClean="0"/>
              <a:t> Σήματα</a:t>
            </a:r>
            <a:endParaRPr lang="en-GB" sz="360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0915" name="Rectangle 3"/>
              <p:cNvSpPr>
                <a:spLocks noGrp="1" noChangeArrowheads="1"/>
              </p:cNvSpPr>
              <p:nvPr>
                <p:ph sz="half" idx="1"/>
              </p:nvPr>
            </p:nvSpPr>
            <p:spPr>
              <a:xfrm>
                <a:off x="457200" y="1600200"/>
                <a:ext cx="4654860" cy="4525963"/>
              </a:xfrm>
            </p:spPr>
            <p:txBody>
              <a:bodyPr>
                <a:noAutofit/>
              </a:bodyPr>
              <a:lstStyle/>
              <a:p>
                <a:pPr eaLnBrk="1" hangingPunct="1">
                  <a:lnSpc>
                    <a:spcPct val="125000"/>
                  </a:lnSpc>
                  <a:defRPr/>
                </a:pPr>
                <a:r>
                  <a:rPr lang="el-GR" sz="2000" dirty="0" smtClean="0"/>
                  <a:t>Αν το αλφάβητο που θέλω να μεταδώσω είναι </a:t>
                </a:r>
                <a:r>
                  <a:rPr lang="el-GR" sz="2000" dirty="0" smtClean="0">
                    <a:solidFill>
                      <a:srgbClr val="0033CC"/>
                    </a:solidFill>
                  </a:rPr>
                  <a:t>τετραδικό</a:t>
                </a:r>
                <a:r>
                  <a:rPr lang="el-GR" sz="2000" dirty="0" smtClean="0"/>
                  <a:t>,</a:t>
                </a:r>
              </a:p>
              <a:p>
                <a:pPr lvl="1" eaLnBrk="1" hangingPunct="1">
                  <a:lnSpc>
                    <a:spcPct val="125000"/>
                  </a:lnSpc>
                  <a:spcBef>
                    <a:spcPts val="0"/>
                  </a:spcBef>
                  <a:defRPr/>
                </a:pPr>
                <a:r>
                  <a:rPr lang="el-GR" sz="2000" dirty="0" smtClean="0"/>
                  <a:t>δηλαδή στέλνονται 2 </a:t>
                </a:r>
                <a:r>
                  <a:rPr lang="en-US" sz="2000" dirty="0" smtClean="0"/>
                  <a:t>bits </a:t>
                </a:r>
                <a:r>
                  <a:rPr lang="el-GR" sz="2000" dirty="0" smtClean="0"/>
                  <a:t>ανά περίοδο σηματοδοσίας</a:t>
                </a:r>
                <a:r>
                  <a:rPr lang="en-US" sz="2000" dirty="0" smtClean="0"/>
                  <a:t>,</a:t>
                </a:r>
                <a:endParaRPr lang="el-GR" sz="2000" dirty="0" smtClean="0"/>
              </a:p>
              <a:p>
                <a:pPr lvl="1" eaLnBrk="1" hangingPunct="1">
                  <a:lnSpc>
                    <a:spcPct val="125000"/>
                  </a:lnSpc>
                  <a:spcBef>
                    <a:spcPts val="0"/>
                  </a:spcBef>
                  <a:defRPr/>
                </a:pPr>
                <a:r>
                  <a:rPr lang="el-GR" sz="2000" dirty="0" smtClean="0"/>
                  <a:t>επιλέγονται και τα </a:t>
                </a:r>
                <a:r>
                  <a:rPr lang="el-GR" sz="2000" dirty="0" smtClean="0">
                    <a:solidFill>
                      <a:srgbClr val="0033CC"/>
                    </a:solidFill>
                  </a:rPr>
                  <a:t>αντίθετα σήματα</a:t>
                </a:r>
                <a:r>
                  <a:rPr lang="el-GR" sz="2000" dirty="0" smtClean="0"/>
                  <a:t> των αρχικών σημάτων</a:t>
                </a:r>
                <a:r>
                  <a:rPr lang="en-US" sz="2000" dirty="0" smtClean="0"/>
                  <a:t> </a:t>
                </a:r>
                <a:r>
                  <a:rPr lang="el-GR" sz="2000" dirty="0" smtClean="0"/>
                  <a:t>(του 1</a:t>
                </a:r>
                <a:r>
                  <a:rPr lang="el-GR" sz="2000" baseline="30000" dirty="0" smtClean="0"/>
                  <a:t>ου</a:t>
                </a:r>
                <a:r>
                  <a:rPr lang="el-GR" sz="2000" dirty="0" smtClean="0"/>
                  <a:t> σετ)</a:t>
                </a:r>
              </a:p>
              <a:p>
                <a:pPr>
                  <a:defRPr/>
                </a:pPr>
                <a:r>
                  <a:rPr lang="el-GR" sz="2000" dirty="0"/>
                  <a:t>Διανύσματα</a:t>
                </a:r>
              </a:p>
              <a:p>
                <a:pPr lvl="1">
                  <a:buClr>
                    <a:schemeClr val="tx1"/>
                  </a:buClr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2000" i="1" baseline="-25000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2000" i="1" baseline="-25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l-GR" sz="2000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l-GR" sz="2000" i="1" baseline="-25000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l-GR" sz="2000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l-GR" sz="2000" i="1" baseline="-25000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l-GR" sz="2000" dirty="0"/>
              </a:p>
              <a:p>
                <a:pPr>
                  <a:defRPr/>
                </a:pPr>
                <a:r>
                  <a:rPr lang="el-GR" sz="2000" dirty="0" err="1"/>
                  <a:t>Κυματομορφές</a:t>
                </a:r>
                <a:endParaRPr lang="en-US" sz="2000" dirty="0"/>
              </a:p>
              <a:p>
                <a:pPr lvl="1">
                  <a:buClr>
                    <a:schemeClr val="tx1"/>
                  </a:buClr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000" i="1" baseline="-25000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), 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000" i="1" baseline="-25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), −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000" i="1" baseline="-25000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), −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000" i="1" baseline="-25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  <a:p>
                <a:pPr>
                  <a:defRPr/>
                </a:pPr>
                <a:r>
                  <a:rPr lang="el-GR" sz="2000" dirty="0"/>
                  <a:t>Αποτελούν ένα σύνολο </a:t>
                </a:r>
                <a:r>
                  <a:rPr lang="el-GR" sz="2000" dirty="0" err="1">
                    <a:solidFill>
                      <a:srgbClr val="0033CC"/>
                    </a:solidFill>
                  </a:rPr>
                  <a:t>διορθογώνιων</a:t>
                </a:r>
                <a:r>
                  <a:rPr lang="el-GR" sz="2000" dirty="0">
                    <a:solidFill>
                      <a:srgbClr val="0033CC"/>
                    </a:solidFill>
                  </a:rPr>
                  <a:t> σημάτων (</a:t>
                </a:r>
                <a:r>
                  <a:rPr lang="en-US" sz="2000" dirty="0">
                    <a:solidFill>
                      <a:srgbClr val="0033CC"/>
                    </a:solidFill>
                  </a:rPr>
                  <a:t>biorthogonal signals</a:t>
                </a:r>
                <a:r>
                  <a:rPr lang="el-GR" sz="2000" dirty="0">
                    <a:solidFill>
                      <a:srgbClr val="0033CC"/>
                    </a:solidFill>
                  </a:rPr>
                  <a:t>)</a:t>
                </a:r>
                <a:endParaRPr lang="en-GB" sz="2000" dirty="0">
                  <a:solidFill>
                    <a:srgbClr val="0033CC"/>
                  </a:solidFill>
                </a:endParaRPr>
              </a:p>
              <a:p>
                <a:pPr lvl="1" eaLnBrk="1" hangingPunct="1">
                  <a:lnSpc>
                    <a:spcPct val="125000"/>
                  </a:lnSpc>
                  <a:defRPr/>
                </a:pPr>
                <a:endParaRPr lang="el-GR" sz="2000" dirty="0" smtClean="0"/>
              </a:p>
            </p:txBody>
          </p:sp>
        </mc:Choice>
        <mc:Fallback xmlns="">
          <p:sp>
            <p:nvSpPr>
              <p:cNvPr id="55091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4654860" cy="4525963"/>
              </a:xfrm>
              <a:blipFill rotWithShape="0">
                <a:blip r:embed="rId3"/>
                <a:stretch>
                  <a:fillRect l="-1178" r="-785" b="-78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4" descr="fig7_15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459" y="1898830"/>
            <a:ext cx="3446341" cy="34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Ανοιχτά Μαθήματα Template.potx" id="{325F7027-AB97-47D6-A50A-CECCD2A64FB5}" vid="{A60DF7FA-2893-48FE-89AE-98F75B84039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Ανοιχτά Μαθήματα Template</Template>
  <TotalTime>9816</TotalTime>
  <Words>1655</Words>
  <Application>Microsoft Office PowerPoint</Application>
  <PresentationFormat>On-screen Show (4:3)</PresentationFormat>
  <Paragraphs>311</Paragraphs>
  <Slides>46</Slides>
  <Notes>46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Arial</vt:lpstr>
      <vt:lpstr>Calibri</vt:lpstr>
      <vt:lpstr>Cambria Math</vt:lpstr>
      <vt:lpstr>Tahoma</vt:lpstr>
      <vt:lpstr>Verdana</vt:lpstr>
      <vt:lpstr>Wingdings</vt:lpstr>
      <vt:lpstr>Θέμα του Office</vt:lpstr>
      <vt:lpstr>Equation</vt:lpstr>
      <vt:lpstr>Ψηφιακές Τηλεπικοινωνιές</vt:lpstr>
      <vt:lpstr>Σκοποί  ενότητας</vt:lpstr>
      <vt:lpstr>Περιεχόμενα ενότητας</vt:lpstr>
      <vt:lpstr>Εισαγωγή</vt:lpstr>
      <vt:lpstr>2-D Σήματα Βασικής Ζώνης (1 από 2)</vt:lpstr>
      <vt:lpstr>2-D Σήματα Βασικής Ζώνης (2 από 2)</vt:lpstr>
      <vt:lpstr>Πρώτο Ζευγάρι Σημάτων</vt:lpstr>
      <vt:lpstr>Δεύτερο Ζευγάρι Σημάτων</vt:lpstr>
      <vt:lpstr>4-αδικά 2-D Σήματα</vt:lpstr>
      <vt:lpstr>8-αδικά 2-D Σήματα Ίσης Ενέργειας</vt:lpstr>
      <vt:lpstr>8-αδικά 2-D Σήματα Διαφορετικής Ενέργειας</vt:lpstr>
      <vt:lpstr>2-D Ζωνοπερατά Σήματα</vt:lpstr>
      <vt:lpstr>Περιορισμός Ίσης Ενέργειας</vt:lpstr>
      <vt:lpstr>Ολίσθηση στη Φάση Φέροντος (1 από 3)</vt:lpstr>
      <vt:lpstr>Ολίσθηση στη Φάση Φέροντος (1 από 2)</vt:lpstr>
      <vt:lpstr>Ολίσθηση στη Φάση Φέροντος (2 από 2)</vt:lpstr>
      <vt:lpstr>Phase Shift Keying (PSK)</vt:lpstr>
      <vt:lpstr>QPSK</vt:lpstr>
      <vt:lpstr>Παράδειγμα Ζωνοπερατού Σήματος QPSK</vt:lpstr>
      <vt:lpstr>Μετασχηματισμοί PSK (1 από 3)</vt:lpstr>
      <vt:lpstr>Μετασχηματισμοί PSK (2 από 3)</vt:lpstr>
      <vt:lpstr>Μετασχηματισμοί PSK (3 από 3)</vt:lpstr>
      <vt:lpstr>Γεωμετρική Αναπαράσταση PSK</vt:lpstr>
      <vt:lpstr>Αστερισμοί Σημάτων PSK (1 από 2)</vt:lpstr>
      <vt:lpstr>Αστερισμοί Σημάτων PSK (2 από 2)</vt:lpstr>
      <vt:lpstr>Κωδικοποίηση Gray (1 από 2)</vt:lpstr>
      <vt:lpstr>Κωδικοποίηση Gray (2 από 2)</vt:lpstr>
      <vt:lpstr>Γιατί Κωδικοποίηση Gray;</vt:lpstr>
      <vt:lpstr>Παράδειγμα</vt:lpstr>
      <vt:lpstr>Αποστάσεις Σημείων PSK</vt:lpstr>
      <vt:lpstr>Σήματα 2-D Διαφορετικής Ενέργειας</vt:lpstr>
      <vt:lpstr>Quadrature Amplitude Modulation</vt:lpstr>
      <vt:lpstr>Παράδειγμα 16-QAM</vt:lpstr>
      <vt:lpstr>Διαμορφωτής QAM</vt:lpstr>
      <vt:lpstr>Εναλλακτική Θεώρηση QAM (1 από 2)</vt:lpstr>
      <vt:lpstr>Εναλλακτική Θεώρηση QAM (2 από 2)</vt:lpstr>
      <vt:lpstr>Αστερισμοί QAM (1 από 2)</vt:lpstr>
      <vt:lpstr>Αστερισμοί QAM (2 από 2)</vt:lpstr>
      <vt:lpstr>Μέση Ενέργεια QAM</vt:lpstr>
      <vt:lpstr>Τέλος Ενότητας 10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Company>SPCLab/CEID/UPatras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"Mobile Channel Characteristics"</dc:title>
  <dc:creator>Kostas Berberidis</dc:creator>
  <cp:lastModifiedBy>Evangelos Vlachos</cp:lastModifiedBy>
  <cp:revision>2661</cp:revision>
  <cp:lastPrinted>1601-01-01T00:00:00Z</cp:lastPrinted>
  <dcterms:created xsi:type="dcterms:W3CDTF">2001-05-17T09:43:34Z</dcterms:created>
  <dcterms:modified xsi:type="dcterms:W3CDTF">2015-09-02T14:14:37Z</dcterms:modified>
</cp:coreProperties>
</file>