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22" r:id="rId2"/>
    <p:sldId id="459" r:id="rId3"/>
    <p:sldId id="460" r:id="rId4"/>
    <p:sldId id="461" r:id="rId5"/>
    <p:sldId id="469" r:id="rId6"/>
    <p:sldId id="462" r:id="rId7"/>
    <p:sldId id="464" r:id="rId8"/>
    <p:sldId id="467" r:id="rId9"/>
    <p:sldId id="468" r:id="rId10"/>
    <p:sldId id="463" r:id="rId11"/>
    <p:sldId id="470" r:id="rId12"/>
    <p:sldId id="480" r:id="rId13"/>
    <p:sldId id="481" r:id="rId14"/>
    <p:sldId id="482" r:id="rId15"/>
    <p:sldId id="471" r:id="rId16"/>
    <p:sldId id="483" r:id="rId17"/>
    <p:sldId id="472" r:id="rId18"/>
    <p:sldId id="484" r:id="rId19"/>
    <p:sldId id="473" r:id="rId20"/>
    <p:sldId id="477" r:id="rId21"/>
    <p:sldId id="382" r:id="rId22"/>
    <p:sldId id="446" r:id="rId23"/>
  </p:sldIdLst>
  <p:sldSz cx="9144000" cy="6858000" type="screen4x3"/>
  <p:notesSz cx="6888163" cy="960755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Λοίζος Σόφος" initials="ΛΣ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Φωτεινό στυλ 1 - Έμφαση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4660"/>
  </p:normalViewPr>
  <p:slideViewPr>
    <p:cSldViewPr>
      <p:cViewPr varScale="1">
        <p:scale>
          <a:sx n="81" d="100"/>
          <a:sy n="81" d="100"/>
        </p:scale>
        <p:origin x="1877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84500" cy="481013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077" y="4"/>
            <a:ext cx="2984500" cy="481013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ABA78150-DC0A-4645-8B13-D54FFBE8EBBA}" type="datetimeFigureOut">
              <a:rPr lang="el-GR" smtClean="0"/>
              <a:t>19/10/2018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6538"/>
            <a:ext cx="2984500" cy="481012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077" y="9126538"/>
            <a:ext cx="2984500" cy="481012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9C50D910-93A8-4275-B377-1BD85BAB17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984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482046"/>
          </a:xfrm>
          <a:prstGeom prst="rect">
            <a:avLst/>
          </a:prstGeom>
        </p:spPr>
        <p:txBody>
          <a:bodyPr vert="horz" lIns="94244" tIns="47122" rIns="94244" bIns="47122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482046"/>
          </a:xfrm>
          <a:prstGeom prst="rect">
            <a:avLst/>
          </a:prstGeom>
        </p:spPr>
        <p:txBody>
          <a:bodyPr vert="horz" lIns="94244" tIns="47122" rIns="94244" bIns="47122" rtlCol="0"/>
          <a:lstStyle>
            <a:lvl1pPr algn="r">
              <a:defRPr sz="1200"/>
            </a:lvl1pPr>
          </a:lstStyle>
          <a:p>
            <a:fld id="{3F1D1457-11D8-4A90-B566-8EA2456D75B6}" type="datetimeFigureOut">
              <a:rPr lang="el-GR" smtClean="0"/>
              <a:t>19/10/2018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4288" y="1201738"/>
            <a:ext cx="4319587" cy="3241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44" tIns="47122" rIns="94244" bIns="47122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623636"/>
            <a:ext cx="5510530" cy="3782973"/>
          </a:xfrm>
          <a:prstGeom prst="rect">
            <a:avLst/>
          </a:prstGeom>
        </p:spPr>
        <p:txBody>
          <a:bodyPr vert="horz" lIns="94244" tIns="47122" rIns="94244" bIns="4712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25511"/>
            <a:ext cx="2984871" cy="482045"/>
          </a:xfrm>
          <a:prstGeom prst="rect">
            <a:avLst/>
          </a:prstGeom>
        </p:spPr>
        <p:txBody>
          <a:bodyPr vert="horz" lIns="94244" tIns="47122" rIns="94244" bIns="47122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125511"/>
            <a:ext cx="2984871" cy="482045"/>
          </a:xfrm>
          <a:prstGeom prst="rect">
            <a:avLst/>
          </a:prstGeom>
        </p:spPr>
        <p:txBody>
          <a:bodyPr vert="horz" lIns="94244" tIns="47122" rIns="94244" bIns="47122" rtlCol="0" anchor="b"/>
          <a:lstStyle>
            <a:lvl1pPr algn="r">
              <a:defRPr sz="1200"/>
            </a:lvl1pPr>
          </a:lstStyle>
          <a:p>
            <a:fld id="{52EC38FD-BC8C-4679-A92A-AC8E23D218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7678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19/10/2018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19/10/2018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19/10/2018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19/10/2018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19/10/2018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earvanitis@upatras.g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earvanitis@upatras.g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ndiversity.com/2019-conferenc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>
          <a:xfrm>
            <a:off x="683568" y="2330710"/>
            <a:ext cx="7920880" cy="1557521"/>
          </a:xfrm>
        </p:spPr>
        <p:txBody>
          <a:bodyPr>
            <a:noAutofit/>
          </a:bodyPr>
          <a:lstStyle/>
          <a:p>
            <a:r>
              <a:rPr lang="el-GR" sz="3200" b="1" dirty="0"/>
              <a:t>ΔΙΑΠΟΛΙΤΙΣΜΙΚΗ ΕΚΠΑΙΔΕΥΣΗ ΕΚΠΑΙΔΕΥΤΙΚΩΝ </a:t>
            </a:r>
            <a:br>
              <a:rPr lang="el-GR" sz="4000" b="1" dirty="0"/>
            </a:br>
            <a:r>
              <a:rPr lang="el-GR" sz="2400" b="1" dirty="0"/>
              <a:t>Η ΕΠΙΔΡΑΣΗ ΤΟΥ ΠΟΛΙΤΙΣΜΟΥ</a:t>
            </a:r>
            <a:br>
              <a:rPr lang="el-GR" sz="2400" b="1" dirty="0"/>
            </a:br>
            <a:r>
              <a:rPr lang="el-GR" sz="2400" b="1" dirty="0"/>
              <a:t>ΣΤΗΝ ΑΝΤΙΛΗΨΗ</a:t>
            </a:r>
            <a:endParaRPr lang="en-US" sz="24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 flipH="1">
            <a:off x="1520732" y="5837735"/>
            <a:ext cx="6102536" cy="1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Τίτλος 3"/>
          <p:cNvSpPr txBox="1">
            <a:spLocks/>
          </p:cNvSpPr>
          <p:nvPr/>
        </p:nvSpPr>
        <p:spPr>
          <a:xfrm>
            <a:off x="15989" y="4082361"/>
            <a:ext cx="9144000" cy="16420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l-GR" sz="1600" b="1" dirty="0"/>
          </a:p>
          <a:p>
            <a:r>
              <a:rPr lang="el-GR" sz="1800" b="1" dirty="0">
                <a:latin typeface="Arial" panose="020B0604020202020204" pitchFamily="34" charset="0"/>
                <a:cs typeface="Arial" panose="020B0604020202020204" pitchFamily="34" charset="0"/>
              </a:rPr>
              <a:t>Ευγενία Αρβανίτη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l-G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800" dirty="0">
                <a:latin typeface="Arial" panose="020B0604020202020204" pitchFamily="34" charset="0"/>
                <a:cs typeface="Arial" panose="020B0604020202020204" pitchFamily="34" charset="0"/>
              </a:rPr>
              <a:t>Επίκουρη Καθηγήτρια ΤΕΕΑΠΗ</a:t>
            </a:r>
            <a:r>
              <a:rPr lang="el-GR" sz="1800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earvanitis@upatras.gr</a:t>
            </a:r>
            <a:endParaRPr lang="en-US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Ευθεία γραμμή σύνδεσης 13"/>
          <p:cNvCxnSpPr/>
          <p:nvPr/>
        </p:nvCxnSpPr>
        <p:spPr>
          <a:xfrm flipH="1">
            <a:off x="1547664" y="2132856"/>
            <a:ext cx="6102536" cy="1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 flipH="1">
            <a:off x="-17168" y="1"/>
            <a:ext cx="9148556" cy="0"/>
          </a:xfrm>
          <a:prstGeom prst="line">
            <a:avLst/>
          </a:prstGeom>
          <a:ln w="190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Ευθεία γραμμή σύνδεσης 18"/>
          <p:cNvCxnSpPr/>
          <p:nvPr/>
        </p:nvCxnSpPr>
        <p:spPr>
          <a:xfrm flipH="1">
            <a:off x="-17168" y="6813376"/>
            <a:ext cx="9197680" cy="0"/>
          </a:xfrm>
          <a:prstGeom prst="line">
            <a:avLst/>
          </a:prstGeom>
          <a:ln w="190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utoShape 2" descr="Sigillo di Atene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Εικόνα 7">
            <a:extLst>
              <a:ext uri="{FF2B5EF4-FFF2-40B4-BE49-F238E27FC236}">
                <a16:creationId xmlns:a16="http://schemas.microsoft.com/office/drawing/2014/main" id="{F41509BA-E18B-5446-B10B-3527C2C30A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5" y="260648"/>
            <a:ext cx="3720242" cy="1395512"/>
          </a:xfrm>
          <a:prstGeom prst="rect">
            <a:avLst/>
          </a:prstGeom>
        </p:spPr>
      </p:pic>
      <p:pic>
        <p:nvPicPr>
          <p:cNvPr id="13" name="6 - Εικόνα" descr="FIDLen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23928" y="260648"/>
            <a:ext cx="5220072" cy="1494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071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just"/>
            <a:r>
              <a:rPr lang="el-GR" sz="3200" dirty="0">
                <a:solidFill>
                  <a:schemeClr val="bg1"/>
                </a:solidFill>
              </a:rPr>
              <a:t>Κριτική σκέψη…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AC72D8CB-6859-4F31-898A-9D61692BB3F9}"/>
              </a:ext>
            </a:extLst>
          </p:cNvPr>
          <p:cNvSpPr/>
          <p:nvPr/>
        </p:nvSpPr>
        <p:spPr>
          <a:xfrm>
            <a:off x="323528" y="1012954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/>
              <a:t>Ένας Αυστραλός επιχειρηματίας βρέθηκε με κάποιον από τη Μέση Ανατολή σε μια επιχειρηματική συνάντηση και τον χαιρέτησε με μια τίμια, παλιομοδίτικη, γερή χειραψία. </a:t>
            </a:r>
          </a:p>
          <a:p>
            <a:endParaRPr lang="el-GR" sz="2800" dirty="0"/>
          </a:p>
          <a:p>
            <a:r>
              <a:rPr lang="el-GR" sz="2800" dirty="0"/>
              <a:t>Ωστόσο, η χειραψία που δέχθηκε ως απάντηση ήταν χαλαρή. </a:t>
            </a:r>
          </a:p>
          <a:p>
            <a:endParaRPr lang="el-GR" sz="2800" dirty="0"/>
          </a:p>
          <a:p>
            <a:r>
              <a:rPr lang="el-GR" sz="2800" dirty="0"/>
              <a:t>Πώς θα μπορούσε αυτό να επηρεάσει τον τρόπο που αντιμετωπίζουν ο ένας τον άλλον;</a:t>
            </a:r>
          </a:p>
        </p:txBody>
      </p:sp>
    </p:spTree>
    <p:extLst>
      <p:ext uri="{BB962C8B-B14F-4D97-AF65-F5344CB8AC3E}">
        <p14:creationId xmlns:p14="http://schemas.microsoft.com/office/powerpoint/2010/main" val="2717036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/>
                </a:solidFill>
              </a:rPr>
              <a:t>Το στάδιο της κατηγοριοποίησης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640962" cy="5544609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 err="1">
                <a:solidFill>
                  <a:schemeClr val="tx1"/>
                </a:solidFill>
              </a:rPr>
              <a:t>Υπερπληθώρα</a:t>
            </a:r>
            <a:r>
              <a:rPr lang="el-GR" sz="2800" dirty="0">
                <a:solidFill>
                  <a:schemeClr val="tx1"/>
                </a:solidFill>
              </a:rPr>
              <a:t> πληροφοριών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Η κατηγοριοποίηση αποτελεί μια τέτοια στρατηγική και ορίζεται ως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η διαδικασία κατάταξης του περιβάλλοντος σε κατηγορίες μέσω της ομαδοποίησης 	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προσώπων, αντικειμένων και γεγονότων που μοιράζονται κοινά στοιχεία ή χαρακτηριστικά σύμφωνα με την αντίληψή μας (</a:t>
            </a:r>
            <a:r>
              <a:rPr lang="el-GR" sz="2400" dirty="0" err="1">
                <a:solidFill>
                  <a:schemeClr val="tx1"/>
                </a:solidFill>
              </a:rPr>
              <a:t>Tajfel</a:t>
            </a:r>
            <a:r>
              <a:rPr lang="el-GR" sz="2400" dirty="0">
                <a:solidFill>
                  <a:schemeClr val="tx1"/>
                </a:solidFill>
              </a:rPr>
              <a:t>, 1978).</a:t>
            </a:r>
            <a:endParaRPr lang="el-GR" sz="2000" b="1" dirty="0">
              <a:solidFill>
                <a:schemeClr val="tx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Για παράδειγμα, κατηγοριοποιούμε τους ανθρώπους με βάση το χρώμα του δέρματος ή των μαλλιών, την ενδυμασία, τη φυλή, το φύλο, τη γλώσσα, το επάγγελμα, τα ενδιαφέροντα, τη γεωγραφική τοποθεσία ή τις επιθυμητές/ανεπιθύμητες ποιότητες που εμφανίζουν.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Η ένταξη σε κατηγορίες συνδέεται με νέες σχετικές συλλογικές ιδιότητες και προθέσεις.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471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/>
                </a:solidFill>
              </a:rPr>
              <a:t>Το στάδιο της κατηγοριοποίησης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640962" cy="5544609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η ένταξη σε μια κατηγορία συνδέεται με συγκεκριμένα χαρακτηριστικά και ενέργειες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αποτελεί ισχυρό εργαλείο για να κατανοήσουν οι άνθρωποι τον κοινωνικό τους κόσμο,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αποκτώντας μ’ αυτό τον τρόπο τη δυνατότητα να κάνουν συλλογιστικές συνδέσεις με αφετηρία την κατηγορία στην οποία εντάσσεται το εκάστοτε δρών πρόσωπο (</a:t>
            </a:r>
            <a:r>
              <a:rPr lang="el-GR" sz="2400" dirty="0" err="1">
                <a:solidFill>
                  <a:schemeClr val="tx1"/>
                </a:solidFill>
              </a:rPr>
              <a:t>Tajfel</a:t>
            </a:r>
            <a:r>
              <a:rPr lang="el-GR" sz="2400" dirty="0">
                <a:solidFill>
                  <a:schemeClr val="tx1"/>
                </a:solidFill>
              </a:rPr>
              <a:t> &amp; </a:t>
            </a:r>
            <a:r>
              <a:rPr lang="el-GR" sz="2400" dirty="0" err="1">
                <a:solidFill>
                  <a:schemeClr val="tx1"/>
                </a:solidFill>
              </a:rPr>
              <a:t>Forgas</a:t>
            </a:r>
            <a:r>
              <a:rPr lang="el-GR" sz="2400" dirty="0">
                <a:solidFill>
                  <a:schemeClr val="tx1"/>
                </a:solidFill>
              </a:rPr>
              <a:t>, 1981).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l-GR" sz="240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η ένταξη σε μια κατηγορία υπονοεί πολύ περισσότερα από το σύνολο ιδιοτήτων στο οποίο βασίστηκε η αρχική κατηγοριοποίηση.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02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/>
                </a:solidFill>
              </a:rPr>
              <a:t>Το στάδιο της κατηγοριοποίησης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640962" cy="5544609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Οι άνθρωποι κατηγοριοποιούν για διάφορους λόγους: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για να μειώσουν την αβεβαιότητά τους,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να διατηρήσουν την αυτοεκτίμησή τους και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να διακρίνουν μεταξύ </a:t>
            </a:r>
            <a:r>
              <a:rPr lang="el-GR" sz="2400" dirty="0" err="1">
                <a:solidFill>
                  <a:schemeClr val="tx1"/>
                </a:solidFill>
              </a:rPr>
              <a:t>εσω</a:t>
            </a:r>
            <a:r>
              <a:rPr lang="el-GR" sz="2400" dirty="0">
                <a:solidFill>
                  <a:schemeClr val="tx1"/>
                </a:solidFill>
              </a:rPr>
              <a:t>-ομάδων (ομάδων στις οποίες ανήκουν) και </a:t>
            </a:r>
            <a:r>
              <a:rPr lang="el-GR" sz="2400" dirty="0" err="1">
                <a:solidFill>
                  <a:schemeClr val="tx1"/>
                </a:solidFill>
              </a:rPr>
              <a:t>εξω</a:t>
            </a:r>
            <a:r>
              <a:rPr lang="el-GR" sz="2400" dirty="0">
                <a:solidFill>
                  <a:schemeClr val="tx1"/>
                </a:solidFill>
              </a:rPr>
              <a:t>-ομάδων (ομάδων στις οποίες δεν ανήκουν).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και </a:t>
            </a:r>
            <a:r>
              <a:rPr lang="el-GR" sz="2800" dirty="0" err="1">
                <a:solidFill>
                  <a:schemeClr val="tx1"/>
                </a:solidFill>
              </a:rPr>
              <a:t>μόνo</a:t>
            </a:r>
            <a:r>
              <a:rPr lang="el-GR" sz="2800" dirty="0">
                <a:solidFill>
                  <a:schemeClr val="tx1"/>
                </a:solidFill>
              </a:rPr>
              <a:t> η κατηγοριοποίηση των ανθρώπων σε ομάδες οδηγεί σε προκαταλήψεις (</a:t>
            </a:r>
            <a:r>
              <a:rPr lang="el-GR" sz="2800" dirty="0" err="1">
                <a:solidFill>
                  <a:schemeClr val="tx1"/>
                </a:solidFill>
              </a:rPr>
              <a:t>Tajfel</a:t>
            </a:r>
            <a:r>
              <a:rPr lang="el-GR" sz="2800" dirty="0">
                <a:solidFill>
                  <a:schemeClr val="tx1"/>
                </a:solidFill>
              </a:rPr>
              <a:t>, 1978).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αυτό μας οδηγεί στην αντίληψη ότι εμείς (η </a:t>
            </a:r>
            <a:r>
              <a:rPr lang="el-GR" sz="2400" dirty="0" err="1">
                <a:solidFill>
                  <a:schemeClr val="tx1"/>
                </a:solidFill>
              </a:rPr>
              <a:t>εσω</a:t>
            </a:r>
            <a:r>
              <a:rPr lang="el-GR" sz="2400" dirty="0">
                <a:solidFill>
                  <a:schemeClr val="tx1"/>
                </a:solidFill>
              </a:rPr>
              <a:t>-ομάδα) είμαστε αυτοί που είμαστε ακριβώς επειδή αυτοί (η </a:t>
            </a:r>
            <a:r>
              <a:rPr lang="el-GR" sz="2400" dirty="0" err="1">
                <a:solidFill>
                  <a:schemeClr val="tx1"/>
                </a:solidFill>
              </a:rPr>
              <a:t>εξω</a:t>
            </a:r>
            <a:r>
              <a:rPr lang="el-GR" sz="2400" dirty="0">
                <a:solidFill>
                  <a:schemeClr val="tx1"/>
                </a:solidFill>
              </a:rPr>
              <a:t>-ομάδα) δεν είναι αυτό που είμαστε εμείς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4730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/>
                </a:solidFill>
              </a:rPr>
              <a:t>Το στάδιο της κατηγοριοποίησης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640962" cy="5544609"/>
          </a:xfrm>
        </p:spPr>
        <p:txBody>
          <a:bodyPr>
            <a:noAutofit/>
          </a:bodyPr>
          <a:lstStyle/>
          <a:p>
            <a:pPr algn="just"/>
            <a:r>
              <a:rPr lang="el-GR" sz="2800" dirty="0">
                <a:solidFill>
                  <a:schemeClr val="tx1"/>
                </a:solidFill>
              </a:rPr>
              <a:t>Οι περισσότεροι άνθρωποι, όταν καλούνται να εντάξουν άλλους ανθρώπους σε κατηγορίες, τείνουν να σκέφτονται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με όρους συμμετοχής σε έσω- ή </a:t>
            </a:r>
            <a:r>
              <a:rPr lang="el-GR" sz="2800" dirty="0" err="1">
                <a:solidFill>
                  <a:schemeClr val="tx1"/>
                </a:solidFill>
              </a:rPr>
              <a:t>εξω</a:t>
            </a:r>
            <a:r>
              <a:rPr lang="el-GR" sz="2800" dirty="0">
                <a:solidFill>
                  <a:schemeClr val="tx1"/>
                </a:solidFill>
              </a:rPr>
              <a:t>-ομάδες (</a:t>
            </a:r>
            <a:r>
              <a:rPr lang="el-GR" sz="2800" dirty="0" err="1">
                <a:solidFill>
                  <a:schemeClr val="tx1"/>
                </a:solidFill>
              </a:rPr>
              <a:t>Neuliep</a:t>
            </a:r>
            <a:r>
              <a:rPr lang="el-GR" sz="2800" dirty="0">
                <a:solidFill>
                  <a:schemeClr val="tx1"/>
                </a:solidFill>
              </a:rPr>
              <a:t>, 2012).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Έτσι τείνουν επίσης να δημιουργούν κατηγορίες που πολλαπλασιάζουν τα προνόμια της </a:t>
            </a:r>
            <a:r>
              <a:rPr lang="el-GR" sz="2800" dirty="0" err="1">
                <a:solidFill>
                  <a:schemeClr val="tx1"/>
                </a:solidFill>
              </a:rPr>
              <a:t>εσω</a:t>
            </a:r>
            <a:r>
              <a:rPr lang="el-GR" sz="2800" dirty="0">
                <a:solidFill>
                  <a:schemeClr val="tx1"/>
                </a:solidFill>
              </a:rPr>
              <a:t>-ομάδας.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Ο </a:t>
            </a:r>
            <a:r>
              <a:rPr lang="el-GR" sz="2800" dirty="0" err="1">
                <a:solidFill>
                  <a:schemeClr val="tx1"/>
                </a:solidFill>
              </a:rPr>
              <a:t>Richard</a:t>
            </a:r>
            <a:r>
              <a:rPr lang="el-GR" sz="2800" dirty="0">
                <a:solidFill>
                  <a:schemeClr val="tx1"/>
                </a:solidFill>
              </a:rPr>
              <a:t> </a:t>
            </a:r>
            <a:r>
              <a:rPr lang="el-GR" sz="2800" dirty="0" err="1">
                <a:solidFill>
                  <a:schemeClr val="tx1"/>
                </a:solidFill>
              </a:rPr>
              <a:t>Brislin</a:t>
            </a:r>
            <a:r>
              <a:rPr lang="el-GR" sz="2800" dirty="0">
                <a:solidFill>
                  <a:schemeClr val="tx1"/>
                </a:solidFill>
              </a:rPr>
              <a:t> (1981) ισχυρίζεται ότι η κοινωνία μάς διδάσκει να πιστεύουμε στην </a:t>
            </a:r>
            <a:r>
              <a:rPr lang="el-GR" sz="2800" b="1" dirty="0">
                <a:solidFill>
                  <a:schemeClr val="tx1"/>
                </a:solidFill>
              </a:rPr>
              <a:t>ανωτερότητα</a:t>
            </a:r>
            <a:r>
              <a:rPr lang="el-GR" sz="2800" dirty="0">
                <a:solidFill>
                  <a:schemeClr val="tx1"/>
                </a:solidFill>
              </a:rPr>
              <a:t> της </a:t>
            </a:r>
            <a:r>
              <a:rPr lang="el-GR" sz="2800" dirty="0" err="1">
                <a:solidFill>
                  <a:schemeClr val="tx1"/>
                </a:solidFill>
              </a:rPr>
              <a:t>εσω</a:t>
            </a:r>
            <a:r>
              <a:rPr lang="el-GR" sz="2800" dirty="0">
                <a:solidFill>
                  <a:schemeClr val="tx1"/>
                </a:solidFill>
              </a:rPr>
              <a:t>-ομάδας μας.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στα μέλη ανταγωνιστικών </a:t>
            </a:r>
            <a:r>
              <a:rPr lang="el-GR" sz="2400" dirty="0" err="1">
                <a:solidFill>
                  <a:schemeClr val="tx1"/>
                </a:solidFill>
              </a:rPr>
              <a:t>εξω</a:t>
            </a:r>
            <a:r>
              <a:rPr lang="el-GR" sz="2400" dirty="0">
                <a:solidFill>
                  <a:schemeClr val="tx1"/>
                </a:solidFill>
              </a:rPr>
              <a:t>-ομάδων αποδίδονται </a:t>
            </a:r>
            <a:r>
              <a:rPr lang="el-GR" sz="2400" b="1" dirty="0">
                <a:solidFill>
                  <a:schemeClr val="tx1"/>
                </a:solidFill>
              </a:rPr>
              <a:t>ανεπιθύμητες ιδιότητες</a:t>
            </a:r>
            <a:r>
              <a:rPr lang="el-GR" sz="2400" dirty="0">
                <a:solidFill>
                  <a:schemeClr val="tx1"/>
                </a:solidFill>
              </a:rPr>
              <a:t>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ενώ κάνουν το αντίθετο συμβαίνει για τα μέλη της </a:t>
            </a:r>
            <a:r>
              <a:rPr lang="el-GR" sz="2400" dirty="0" err="1">
                <a:solidFill>
                  <a:schemeClr val="tx1"/>
                </a:solidFill>
              </a:rPr>
              <a:t>εσω</a:t>
            </a:r>
            <a:r>
              <a:rPr lang="el-GR" sz="2400" dirty="0">
                <a:solidFill>
                  <a:schemeClr val="tx1"/>
                </a:solidFill>
              </a:rPr>
              <a:t>-ομάδας 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655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/>
                </a:solidFill>
              </a:rPr>
              <a:t>Κριτική Σκέψη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640962" cy="5544609"/>
          </a:xfrm>
        </p:spPr>
        <p:txBody>
          <a:bodyPr>
            <a:noAutofit/>
          </a:bodyPr>
          <a:lstStyle/>
          <a:p>
            <a:pPr algn="just"/>
            <a:r>
              <a:rPr lang="el-GR" sz="2800" dirty="0">
                <a:solidFill>
                  <a:schemeClr val="tx1"/>
                </a:solidFill>
              </a:rPr>
              <a:t>η κατηγοριοποίηση βοηθά να δομηθεί η εισερχόμενη πληροφορία και μειώνει την αβεβαιότητα ως προς το περιβάλλον μας.</a:t>
            </a:r>
          </a:p>
          <a:p>
            <a:pPr algn="just"/>
            <a:r>
              <a:rPr lang="el-GR" sz="2800" dirty="0">
                <a:solidFill>
                  <a:schemeClr val="tx1"/>
                </a:solidFill>
              </a:rPr>
              <a:t> Ωστόσο, αυτή η διαδικασία ενέχει την πιθανότητα να καταλήξουμε να κάνουμε </a:t>
            </a:r>
            <a:r>
              <a:rPr lang="el-GR" sz="2800" dirty="0" err="1">
                <a:solidFill>
                  <a:schemeClr val="tx1"/>
                </a:solidFill>
              </a:rPr>
              <a:t>υπεργενικεύσεις</a:t>
            </a:r>
            <a:r>
              <a:rPr lang="el-GR" sz="2800" dirty="0">
                <a:solidFill>
                  <a:schemeClr val="tx1"/>
                </a:solidFill>
              </a:rPr>
              <a:t> βασισμένες αποκλειστικά στην ομάδα όπου ανήκει κάποιος.</a:t>
            </a:r>
          </a:p>
          <a:p>
            <a:pPr algn="just"/>
            <a:r>
              <a:rPr lang="el-GR" sz="2800" b="1" dirty="0">
                <a:solidFill>
                  <a:schemeClr val="tx1"/>
                </a:solidFill>
              </a:rPr>
              <a:t>Συντάξτε έναν κατάλογο με τις ομάδες στις οποίες ανήκετε. </a:t>
            </a:r>
            <a:r>
              <a:rPr lang="el-GR" sz="2800" dirty="0">
                <a:solidFill>
                  <a:schemeClr val="tx1"/>
                </a:solidFill>
              </a:rPr>
              <a:t>Επιλέξτε μια ομάδα που πιστεύετε ότι είναι σημαντική για σας. </a:t>
            </a:r>
          </a:p>
          <a:p>
            <a:pPr algn="just"/>
            <a:r>
              <a:rPr lang="el-GR" sz="2800" dirty="0">
                <a:solidFill>
                  <a:schemeClr val="tx1"/>
                </a:solidFill>
              </a:rPr>
              <a:t>	Πώς επηρεάζει η συμμετοχή σας στην ομάδα αυτή τον τρόπο που βλέπετε τον εαυτό σας και όσους δεν ανήκουν στην ομάδα;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957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/>
                </a:solidFill>
              </a:rPr>
              <a:t>Δραστηριότητα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640962" cy="5544609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Απόδοση συναίσθημα και ταυτότητα/ θεωρία απόδοσης: (μελετήστε το κείμενο, σ. 146)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l-GR" sz="280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Καθώς τα άτομα παρουσιάζουν την τάση να βλέπουν τον εαυτό τους θετικά, συνηθίζουν να αποδίδουν σε εξωγενείς παράγοντες την αρνητική συμπεριφορά των μελών της ομάδας τους. </a:t>
            </a:r>
          </a:p>
          <a:p>
            <a:pPr algn="just"/>
            <a:endParaRPr lang="el-GR" sz="280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Τι στρατηγικές θα μπορούσαν να υιοθετήσουν οι </a:t>
            </a:r>
            <a:r>
              <a:rPr lang="el-GR" sz="2800" dirty="0" err="1">
                <a:solidFill>
                  <a:schemeClr val="tx1"/>
                </a:solidFill>
              </a:rPr>
              <a:t>Αμερικανοκορεάτες</a:t>
            </a:r>
            <a:r>
              <a:rPr lang="el-GR" sz="2800" dirty="0">
                <a:solidFill>
                  <a:schemeClr val="tx1"/>
                </a:solidFill>
              </a:rPr>
              <a:t> στην παραπάνω περίπτωση ώστε να αποστασιοποιηθούν από τον δράστη;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883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just"/>
            <a:r>
              <a:rPr lang="el-GR" sz="3200" dirty="0">
                <a:solidFill>
                  <a:schemeClr val="bg1"/>
                </a:solidFill>
              </a:rPr>
              <a:t>Το στάδιο της ερμηνείας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640962" cy="5544609"/>
          </a:xfrm>
        </p:spPr>
        <p:txBody>
          <a:bodyPr>
            <a:noAutofit/>
          </a:bodyPr>
          <a:lstStyle/>
          <a:p>
            <a:pPr algn="just"/>
            <a:r>
              <a:rPr lang="el-GR" sz="2800" dirty="0">
                <a:solidFill>
                  <a:schemeClr val="tx1"/>
                </a:solidFill>
              </a:rPr>
              <a:t>Ερμηνεία είναι η ανάθεση σημασίας στα δεδομένα που συλλέγονται από τα αισθητήρια όργανα. Είναι συνώνυμη με την αποκωδικοποίηση. </a:t>
            </a:r>
          </a:p>
          <a:p>
            <a:pPr algn="just"/>
            <a:r>
              <a:rPr lang="el-GR" sz="2800" dirty="0">
                <a:solidFill>
                  <a:schemeClr val="tx1"/>
                </a:solidFill>
              </a:rPr>
              <a:t>Σύμφωνα με τον </a:t>
            </a:r>
            <a:r>
              <a:rPr lang="el-GR" sz="2800" dirty="0" err="1">
                <a:solidFill>
                  <a:schemeClr val="tx1"/>
                </a:solidFill>
              </a:rPr>
              <a:t>Goss</a:t>
            </a:r>
            <a:r>
              <a:rPr lang="el-GR" sz="2800" dirty="0">
                <a:solidFill>
                  <a:schemeClr val="tx1"/>
                </a:solidFill>
              </a:rPr>
              <a:t> (1995), οι άνθρωποι φιλτράρουν την πληροφορία </a:t>
            </a:r>
          </a:p>
          <a:p>
            <a:pPr lvl="1" algn="just"/>
            <a:r>
              <a:rPr lang="el-GR" sz="2400" b="1" dirty="0">
                <a:solidFill>
                  <a:schemeClr val="tx1"/>
                </a:solidFill>
              </a:rPr>
              <a:t>φυσιολογικά</a:t>
            </a:r>
            <a:r>
              <a:rPr lang="el-GR" sz="2400" dirty="0">
                <a:solidFill>
                  <a:schemeClr val="tx1"/>
                </a:solidFill>
              </a:rPr>
              <a:t> (π.χ., μέσω της ακοής, της όρασης και της αφής), </a:t>
            </a:r>
          </a:p>
          <a:p>
            <a:pPr lvl="1" algn="just"/>
            <a:r>
              <a:rPr lang="el-GR" sz="2400" b="1" dirty="0">
                <a:solidFill>
                  <a:schemeClr val="tx1"/>
                </a:solidFill>
              </a:rPr>
              <a:t>κοινωνιολογικά</a:t>
            </a:r>
            <a:r>
              <a:rPr lang="el-GR" sz="2400" dirty="0">
                <a:solidFill>
                  <a:schemeClr val="tx1"/>
                </a:solidFill>
              </a:rPr>
              <a:t> (π.χ., με βάση τα δημογραφικά στοιχεία</a:t>
            </a:r>
          </a:p>
          <a:p>
            <a:pPr lvl="1" algn="just"/>
            <a:r>
              <a:rPr lang="el-GR" sz="2400" dirty="0">
                <a:solidFill>
                  <a:schemeClr val="tx1"/>
                </a:solidFill>
              </a:rPr>
              <a:t>και τη συμμετοχή σε ομάδες) και </a:t>
            </a:r>
          </a:p>
          <a:p>
            <a:pPr lvl="1" algn="just"/>
            <a:r>
              <a:rPr lang="el-GR" sz="2400" b="1" dirty="0">
                <a:solidFill>
                  <a:schemeClr val="tx1"/>
                </a:solidFill>
              </a:rPr>
              <a:t>ψυχολογικά</a:t>
            </a:r>
            <a:r>
              <a:rPr lang="el-GR" sz="2400" dirty="0">
                <a:solidFill>
                  <a:schemeClr val="tx1"/>
                </a:solidFill>
              </a:rPr>
              <a:t> (π.χ., ανάλογα με τις στάσεις, τις πεποιθήσεις και τις προδιαθέσεις).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176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just"/>
            <a:r>
              <a:rPr lang="el-GR" sz="3200" dirty="0">
                <a:solidFill>
                  <a:schemeClr val="bg1"/>
                </a:solidFill>
              </a:rPr>
              <a:t>Το στάδιο της ερμηνείας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908719"/>
            <a:ext cx="8640962" cy="5760633"/>
          </a:xfrm>
        </p:spPr>
        <p:txBody>
          <a:bodyPr>
            <a:noAutofit/>
          </a:bodyPr>
          <a:lstStyle/>
          <a:p>
            <a:pPr algn="just"/>
            <a:r>
              <a:rPr lang="el-GR" sz="2800" dirty="0">
                <a:solidFill>
                  <a:schemeClr val="tx1"/>
                </a:solidFill>
              </a:rPr>
              <a:t>Όταν ερμηνεύουμε, τείνουμε να βασιζόμαστε σε οικεία πλαίσια, με τα οποία και συγκρίνουμε τα νέα ερεθίσματα προκειμένου να αναζητήσουμε στοιχεία.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Όσο πιο διφορούμενα είναι τα ερεθίσματα, τόσος περισσότερος χώρος υπάρχει για διαφορετικές ερμηνείες (</a:t>
            </a:r>
            <a:r>
              <a:rPr lang="el-GR" sz="2800" dirty="0" err="1">
                <a:solidFill>
                  <a:schemeClr val="tx1"/>
                </a:solidFill>
              </a:rPr>
              <a:t>Pearson</a:t>
            </a:r>
            <a:r>
              <a:rPr lang="el-GR" sz="2800" dirty="0">
                <a:solidFill>
                  <a:schemeClr val="tx1"/>
                </a:solidFill>
              </a:rPr>
              <a:t> &amp; </a:t>
            </a:r>
            <a:r>
              <a:rPr lang="el-GR" sz="2800" dirty="0" err="1">
                <a:solidFill>
                  <a:schemeClr val="tx1"/>
                </a:solidFill>
              </a:rPr>
              <a:t>Nelson</a:t>
            </a:r>
            <a:r>
              <a:rPr lang="el-GR" sz="2800" dirty="0">
                <a:solidFill>
                  <a:schemeClr val="tx1"/>
                </a:solidFill>
              </a:rPr>
              <a:t>, 1997).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Ως αποτέλεσμα, η ίδια περίπτωση ενδέχεται να ερμηνευθεί διαφορετικά από διαφορετικούς ανθρώπους. Π.χ. φαγητό με τα χέρια</a:t>
            </a:r>
          </a:p>
          <a:p>
            <a:r>
              <a:rPr lang="el-GR" sz="2800" b="1" dirty="0">
                <a:solidFill>
                  <a:schemeClr val="tx1"/>
                </a:solidFill>
              </a:rPr>
              <a:t>Ενώ η αντίληψη αποτελεί εσωτερική διαδικασία, αυτό που κυρίως καθορίζει τη σημασία την οποία αποδίδουμε στα ερεθίσματα που δεχόμαστε είναι η εξωτερική παράμετρος του πολιτισμού.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4816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/>
                </a:solidFill>
              </a:rPr>
              <a:t>Παραδείγματα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640962" cy="5544609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μια Αμερικανίδα μητέρα θα μπορούσε να ερμηνεύσει ως θετικό στοιχείο την αποφασιστικότητα στην ομιλία του παιδιού της, ενώ μια </a:t>
            </a:r>
            <a:r>
              <a:rPr lang="el-GR" sz="2400" dirty="0" err="1">
                <a:solidFill>
                  <a:schemeClr val="tx1"/>
                </a:solidFill>
              </a:rPr>
              <a:t>Κορεάτισσα</a:t>
            </a:r>
            <a:r>
              <a:rPr lang="el-GR" sz="2400" dirty="0">
                <a:solidFill>
                  <a:schemeClr val="tx1"/>
                </a:solidFill>
              </a:rPr>
              <a:t> που παρατηρεί την ίδια συμπεριφορά θα μπορούσε να θεωρήσει ότι το παιδί της επιδεικνύει έλλειψη σεβασμού και πειθαρχίας.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οι Ολλανδοί κρίνουν ως αξιόπιστο έναν άνθρωπο που έχει το θάρρος της γνώμης του, ενώ οι Ιάπωνες πιστεύουν ότι είναι ένδειξη ρηχότητας το να μιλά κάποιος διαρκώς.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Στην Αυστραλία, οι άνθρωποι συνηθίζουν να εκλαμβάνουν θετικά την ευθεία προσέγγιση όταν επιλύουν μια διαπροσωπική σύγκρουση, όμως η ίδια συμπεριφορά δεν επικροτείται στους περισσότερους ανατολικούς πολιτισμούς. 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101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792087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just"/>
            <a:r>
              <a:rPr lang="el-GR" sz="3200" dirty="0">
                <a:solidFill>
                  <a:schemeClr val="bg1"/>
                </a:solidFill>
              </a:rPr>
              <a:t>ΠΟΛΙΤΙΣΜΟΣ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836713"/>
            <a:ext cx="8640962" cy="5832640"/>
          </a:xfrm>
        </p:spPr>
        <p:txBody>
          <a:bodyPr>
            <a:noAutofit/>
          </a:bodyPr>
          <a:lstStyle/>
          <a:p>
            <a:pPr algn="just"/>
            <a:r>
              <a:rPr lang="el-GR" sz="2400" dirty="0">
                <a:solidFill>
                  <a:schemeClr val="tx1"/>
                </a:solidFill>
              </a:rPr>
              <a:t>ΣΤΟΧΟΙ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Να ορίζετε την αντίληψη και να εντοπίζετε τα τρία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στάδια της αντιληπτικής διαδικασίας.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● Να αναλύετε την επίδραση του πολιτισμού στην ανθρώπινη αντίληψη.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● Να εξηγείτε τους τρόπους με τους οποίους μπορούν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l-GR" sz="2400" dirty="0">
                <a:solidFill>
                  <a:schemeClr val="tx1"/>
                </a:solidFill>
              </a:rPr>
              <a:t>να επηρεάσουν τη διαπολιτισμική επικοινωνία ο εθνοκεντρισμός, τα στερεότυπα, η προκατάληψη και ο ρατσισμός.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792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Κριτική σκέψη </a:t>
            </a:r>
            <a:br>
              <a:rPr lang="el-GR" sz="3200" dirty="0">
                <a:solidFill>
                  <a:schemeClr val="bg1"/>
                </a:solidFill>
              </a:rPr>
            </a:b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640962" cy="5544609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Όταν λέμε ότι «οι άνθρωποι βλέπουν τον κόσμο διαφορετικά», σημαίνει ότι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οι άνθρωποι διαφέρουν ως προς τον τρόπο που έρχονται σε φυσική επαφή με τον κόσμο ή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ως προς τον τρόπο που ερμηνεύουν αυτή την επαφή;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37174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04" y="-2544"/>
            <a:ext cx="9144000" cy="531214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337999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AU" sz="2800" b="1" dirty="0">
                <a:hlinkClick r:id="rId3"/>
              </a:rPr>
              <a:t>earvanitis@upatras.gr</a:t>
            </a:r>
            <a:endParaRPr lang="el-GR" sz="2800" b="1" dirty="0"/>
          </a:p>
          <a:p>
            <a:pPr algn="ctr">
              <a:buNone/>
            </a:pPr>
            <a:r>
              <a:rPr lang="el-GR" sz="2800" b="1" dirty="0"/>
              <a:t>Ώρες συνεργασίας: </a:t>
            </a:r>
          </a:p>
          <a:p>
            <a:pPr algn="ctr">
              <a:buNone/>
            </a:pPr>
            <a:r>
              <a:rPr lang="el-GR" sz="2800" b="1" dirty="0"/>
              <a:t>Πέμπτη και Παρασκευή 13.00-15.00</a:t>
            </a:r>
            <a:endParaRPr lang="en-AU" sz="2800" b="1" dirty="0"/>
          </a:p>
        </p:txBody>
      </p:sp>
    </p:spTree>
    <p:extLst>
      <p:ext uri="{BB962C8B-B14F-4D97-AF65-F5344CB8AC3E}">
        <p14:creationId xmlns:p14="http://schemas.microsoft.com/office/powerpoint/2010/main" val="421819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20000">
        <p:circle/>
      </p:transition>
    </mc:Choice>
    <mc:Fallback xmlns="">
      <p:transition spd="slow" advClick="0" advTm="20000">
        <p:circl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66800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Συνέδριο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el-G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-35511" y="6525344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79512" y="6488668"/>
            <a:ext cx="4824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http://ondiversity.com/2019-conference</a:t>
            </a:r>
            <a:r>
              <a:rPr lang="en-US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12204" r="5781" b="12759"/>
          <a:stretch/>
        </p:blipFill>
        <p:spPr>
          <a:xfrm>
            <a:off x="-9724" y="1124744"/>
            <a:ext cx="8974212" cy="536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962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20000">
        <p:circle/>
      </p:transition>
    </mc:Choice>
    <mc:Fallback xmlns="">
      <p:transition spd="slow" advClick="0" advTm="20000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792087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just"/>
            <a:r>
              <a:rPr lang="el-GR" sz="3200" dirty="0">
                <a:solidFill>
                  <a:schemeClr val="bg1"/>
                </a:solidFill>
              </a:rPr>
              <a:t>Εισαγωγικά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836713"/>
            <a:ext cx="8640962" cy="5832640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Τα ερεθίσματα που συλλέγουν οι αισθήσεις επιλέγονται, οργανώνονται, ερμηνεύονται και χρησιμοποιούνται για να δημιουργήσουμε μια ουσιαστική εικόνα του κόσμου.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εμπλέκουμε μια συγκεκριμένη λειτουργία επεξεργασίας της εισερχόμενης πληροφορίας.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Το πρώτο στάδιο είναι αυτό της αντίληψης: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 τρόπος που βλέπουμε ή αισθανόμαστε τα πράγματα γύρω μας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Που τα αξιολογούμε και τα ερμηνεύουμε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Η αντίληψη επηρεάζεται από τις προσωπικές μας εμπειρίες, την ψυχολογική μας κατάσταση, τις αξίες μας και τον πολιτισμό μας.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022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just"/>
            <a:r>
              <a:rPr lang="el-GR" sz="3200" dirty="0">
                <a:solidFill>
                  <a:schemeClr val="bg1"/>
                </a:solidFill>
              </a:rPr>
              <a:t>Πηγές προέλευσης της πληροφόρησης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640962" cy="5544609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Εξωτερικές πηγές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Οι άνθρωποι, τα γεγονότα και τα αντικείμενα αποτελούν πηγές εξωτερικής </a:t>
            </a:r>
            <a:r>
              <a:rPr lang="el-GR" dirty="0" err="1">
                <a:solidFill>
                  <a:schemeClr val="tx1"/>
                </a:solidFill>
              </a:rPr>
              <a:t>πληροφο</a:t>
            </a:r>
            <a:r>
              <a:rPr lang="el-GR" dirty="0">
                <a:solidFill>
                  <a:schemeClr val="tx1"/>
                </a:solidFill>
              </a:rPr>
              <a:t>-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Εξωτερικές πηγές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οι γνώσεις, η προηγούμενη εμπειρία και τα αισθήματα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Η επιτυχής επεξεργασία πληροφορίας βασίζεται στη συγχώνευση εξωτερικών και εσωτερικών πληροφοριών.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Επηρεάζεται από τον πολιτισμό π.χ. σαλιγκάρια /Γάλλοι &amp; οπτική επαφή/</a:t>
            </a:r>
            <a:r>
              <a:rPr lang="el-GR" sz="2400" dirty="0" err="1">
                <a:solidFill>
                  <a:schemeClr val="tx1"/>
                </a:solidFill>
              </a:rPr>
              <a:t>αμερικάνοι</a:t>
            </a:r>
            <a:r>
              <a:rPr lang="el-GR" sz="2400" dirty="0">
                <a:solidFill>
                  <a:schemeClr val="tx1"/>
                </a:solidFill>
              </a:rPr>
              <a:t> &amp; χειραψία/</a:t>
            </a:r>
            <a:r>
              <a:rPr lang="el-GR" sz="2400" dirty="0" err="1">
                <a:solidFill>
                  <a:schemeClr val="tx1"/>
                </a:solidFill>
              </a:rPr>
              <a:t>αυστραλοί</a:t>
            </a:r>
            <a:r>
              <a:rPr lang="el-GR" sz="24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753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just"/>
            <a:r>
              <a:rPr lang="el-GR" sz="3600" b="1" dirty="0">
                <a:solidFill>
                  <a:schemeClr val="bg1"/>
                </a:solidFill>
              </a:rPr>
              <a:t>ΣΤΑΔΙΑ ΤΗΣ ΑΝΤΙΛΗΠΤΙΚΗΣ ΔΙΑΔΙΚΑΣΙΑΣ</a:t>
            </a:r>
            <a:endParaRPr lang="el-GR" sz="3600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640962" cy="5544609"/>
          </a:xfrm>
        </p:spPr>
        <p:txBody>
          <a:bodyPr>
            <a:noAutofit/>
          </a:bodyPr>
          <a:lstStyle/>
          <a:p>
            <a:pPr algn="just"/>
            <a:r>
              <a:rPr lang="el-GR" sz="2800" dirty="0">
                <a:solidFill>
                  <a:schemeClr val="tx1"/>
                </a:solidFill>
              </a:rPr>
              <a:t>Η αντιληπτική διαδικασία αποτελείται από τρία στάδια: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την επιλογή,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την κατηγοριοποίηση και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την ερμηνεία.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5171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just"/>
            <a:r>
              <a:rPr lang="el-GR" sz="3200" dirty="0">
                <a:solidFill>
                  <a:schemeClr val="bg1"/>
                </a:solidFill>
              </a:rPr>
              <a:t>Το στάδιο της επιλογής: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640962" cy="5544609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Οι πληροφορίες προσλαμβάνονται μέσω των αισθήσεων, υποβάλλονται σε επεξεργασία και ερμηνεύονται από τον εγκέφαλο…οδηγώντας σε ουσιαστική εμπειρία.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η επιλεκτική διαδικασία μας βοηθά να διακρίνουμε εκείνα τα ερεθίσματα που μας είναι άμεσα ή δυνάμει χρήσιμα.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δεν μπορούμε να «δούμε» συνειδητά ένα αντικείμενο αν δεν εστιάσουμε απευθείας την προσοχή μας σε αυτό.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επιλεκτική αντίληψη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l-GR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591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just"/>
            <a:r>
              <a:rPr lang="el-GR" sz="3200" dirty="0">
                <a:solidFill>
                  <a:schemeClr val="bg1"/>
                </a:solidFill>
              </a:rPr>
              <a:t>Η επιλεκτική αντίληψη (</a:t>
            </a:r>
            <a:r>
              <a:rPr lang="el-GR" sz="3200" dirty="0" err="1">
                <a:solidFill>
                  <a:schemeClr val="bg1"/>
                </a:solidFill>
              </a:rPr>
              <a:t>Klopf</a:t>
            </a:r>
            <a:r>
              <a:rPr lang="el-GR" sz="3200" dirty="0">
                <a:solidFill>
                  <a:schemeClr val="bg1"/>
                </a:solidFill>
              </a:rPr>
              <a:t>, 1995)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640962" cy="5544609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περιλαμβάνει τρία βήματα: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την </a:t>
            </a:r>
            <a:r>
              <a:rPr lang="el-GR" sz="2800" b="1" dirty="0">
                <a:solidFill>
                  <a:schemeClr val="tx1"/>
                </a:solidFill>
              </a:rPr>
              <a:t>επιλεκτική έκθεση</a:t>
            </a:r>
            <a:r>
              <a:rPr lang="el-GR" sz="2800" dirty="0">
                <a:solidFill>
                  <a:schemeClr val="tx1"/>
                </a:solidFill>
              </a:rPr>
              <a:t>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την </a:t>
            </a:r>
            <a:r>
              <a:rPr lang="el-GR" sz="2800" b="1" dirty="0">
                <a:solidFill>
                  <a:schemeClr val="tx1"/>
                </a:solidFill>
              </a:rPr>
              <a:t>επιλεκτική προσοχή </a:t>
            </a:r>
            <a:r>
              <a:rPr lang="el-GR" sz="2800" dirty="0">
                <a:solidFill>
                  <a:schemeClr val="tx1"/>
                </a:solidFill>
              </a:rPr>
              <a:t>και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την </a:t>
            </a:r>
            <a:r>
              <a:rPr lang="el-GR" sz="2800" b="1" dirty="0">
                <a:solidFill>
                  <a:schemeClr val="tx1"/>
                </a:solidFill>
              </a:rPr>
              <a:t>επιλεκτική διατήρηση </a:t>
            </a:r>
            <a:r>
              <a:rPr lang="el-GR" sz="2800" dirty="0">
                <a:solidFill>
                  <a:schemeClr val="tx1"/>
                </a:solidFill>
              </a:rPr>
              <a:t>το μέρος εκείνο της πληροφορίας που είναι πιθανόν να μας φανεί χρήσιμο στο μέλλον και που είναι συμβατό με τις πεποιθήσεις, τις στάσεις και τις αξίες μας.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l-GR" sz="280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b="1" dirty="0">
                <a:solidFill>
                  <a:schemeClr val="tx1"/>
                </a:solidFill>
              </a:rPr>
              <a:t>Πολιτισμός</a:t>
            </a:r>
            <a:r>
              <a:rPr lang="el-GR" sz="2800" dirty="0">
                <a:solidFill>
                  <a:schemeClr val="tx1"/>
                </a:solidFill>
              </a:rPr>
              <a:t> ως παράγοντας επηρεασμού – διαπολιτισμικές παρεξηγήσεις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l-GR" sz="2800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646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bg1"/>
                </a:solidFill>
              </a:rPr>
              <a:t>Επιρροή πολιτισμού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908719"/>
            <a:ext cx="8640962" cy="5760633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Ο </a:t>
            </a:r>
            <a:r>
              <a:rPr lang="el-GR" sz="2800" dirty="0" err="1">
                <a:solidFill>
                  <a:schemeClr val="tx1"/>
                </a:solidFill>
              </a:rPr>
              <a:t>Goss</a:t>
            </a:r>
            <a:r>
              <a:rPr lang="el-GR" sz="2800" dirty="0">
                <a:solidFill>
                  <a:schemeClr val="tx1"/>
                </a:solidFill>
              </a:rPr>
              <a:t> (1995) εντόπισε τρεις κοινές αντιληπτικές τάσεις που επηρεάζονται εξίσου από τον πολιτισμό: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το κλείσιμο,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η τάση των ανθρώπων να βλέπουν κάθε πράγμα ως ένα κλειστό σύνολο και όχι ως μια ημιτελή δομή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την οικειότητα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οι άνθρωποι χρησιμοποιούν τη γνώση που ήδη διαθέτουν για να </a:t>
            </a:r>
            <a:r>
              <a:rPr lang="el-GR" sz="2400" dirty="0" err="1">
                <a:solidFill>
                  <a:schemeClr val="tx1"/>
                </a:solidFill>
              </a:rPr>
              <a:t>ταυτοποιήσουν</a:t>
            </a:r>
            <a:r>
              <a:rPr lang="el-GR" sz="2400" dirty="0">
                <a:solidFill>
                  <a:schemeClr val="tx1"/>
                </a:solidFill>
              </a:rPr>
              <a:t> αυτό που βλέπουν</a:t>
            </a:r>
            <a:r>
              <a:rPr lang="el-GR" sz="2800" dirty="0">
                <a:solidFill>
                  <a:schemeClr val="tx1"/>
                </a:solidFill>
              </a:rPr>
              <a:t> και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τις προσδοκίες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 βλέπουμε αυτό που θέλουμε να δούμε. Όσο πιο συχνά βλέπουμε κάτι, τόσο περισσότερο τείνουμε να σχηματίζουμε μια «σταθερή» εικόνα για αυτό στο μυαλό μας και τόσο η συγκεκριμένη εικόνα τροφοδοτεί τις μελλοντικές προσδοκίες μας για αυτό.</a:t>
            </a:r>
            <a:endParaRPr lang="el-GR" sz="2800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1361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just"/>
            <a:r>
              <a:rPr lang="el-GR" sz="3200" dirty="0">
                <a:solidFill>
                  <a:schemeClr val="bg1"/>
                </a:solidFill>
              </a:rPr>
              <a:t>Η αντίληψη αποτελεί τόσο προϊόν όσο και διαδικασία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2" y="908719"/>
            <a:ext cx="8640960" cy="5544609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Ως διαδικασία, συνιστά </a:t>
            </a:r>
            <a:r>
              <a:rPr lang="el-GR" sz="2800" b="1" dirty="0">
                <a:solidFill>
                  <a:schemeClr val="tx1"/>
                </a:solidFill>
              </a:rPr>
              <a:t>τρόπο σχηματισμού </a:t>
            </a:r>
            <a:r>
              <a:rPr lang="el-GR" sz="2800" dirty="0">
                <a:solidFill>
                  <a:schemeClr val="tx1"/>
                </a:solidFill>
              </a:rPr>
              <a:t>αναγνωρίσιμων αντικειμένων, σκέψεων, ιδεών και ανθρώπινων κατηγοριών.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</a:rPr>
              <a:t>Ως προϊόν, η αντίληψη αντιπροσωπεύει </a:t>
            </a:r>
            <a:r>
              <a:rPr lang="el-GR" sz="2800" b="1" dirty="0">
                <a:solidFill>
                  <a:schemeClr val="tx1"/>
                </a:solidFill>
              </a:rPr>
              <a:t>ό,τι βλέπουμε, βιώνουμε και αποθηκεύουμε στη μνήμη </a:t>
            </a:r>
            <a:r>
              <a:rPr lang="el-GR" sz="2800" dirty="0">
                <a:solidFill>
                  <a:schemeClr val="tx1"/>
                </a:solidFill>
              </a:rPr>
              <a:t>μας για να το ανακαλέσουμε και να το χρησιμοποιήσουμε όταν χρειαστεί.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184381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3964</TotalTime>
  <Words>1304</Words>
  <Application>Microsoft Office PowerPoint</Application>
  <PresentationFormat>Προβολή στην οθόνη (4:3)</PresentationFormat>
  <Paragraphs>122</Paragraphs>
  <Slides>22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5" baseType="lpstr">
      <vt:lpstr>Arial</vt:lpstr>
      <vt:lpstr>Calibri</vt:lpstr>
      <vt:lpstr>Θέμα του Office</vt:lpstr>
      <vt:lpstr>ΔΙΑΠΟΛΙΤΙΣΜΙΚΗ ΕΚΠΑΙΔΕΥΣΗ ΕΚΠΑΙΔΕΥΤΙΚΩΝ  Η ΕΠΙΔΡΑΣΗ ΤΟΥ ΠΟΛΙΤΙΣΜΟΥ ΣΤΗΝ ΑΝΤΙΛΗΨΗ</vt:lpstr>
      <vt:lpstr>ΠΟΛΙΤΙΣΜΟΣ</vt:lpstr>
      <vt:lpstr>Εισαγωγικά </vt:lpstr>
      <vt:lpstr>Πηγές προέλευσης της πληροφόρησης </vt:lpstr>
      <vt:lpstr>ΣΤΑΔΙΑ ΤΗΣ ΑΝΤΙΛΗΠΤΙΚΗΣ ΔΙΑΔΙΚΑΣΙΑΣ</vt:lpstr>
      <vt:lpstr>Το στάδιο της επιλογής:</vt:lpstr>
      <vt:lpstr>Η επιλεκτική αντίληψη (Klopf, 1995)</vt:lpstr>
      <vt:lpstr>Επιρροή πολιτισμού </vt:lpstr>
      <vt:lpstr>Η αντίληψη αποτελεί τόσο προϊόν όσο και διαδικασία</vt:lpstr>
      <vt:lpstr>Κριτική σκέψη…</vt:lpstr>
      <vt:lpstr>Το στάδιο της κατηγοριοποίησης</vt:lpstr>
      <vt:lpstr>Το στάδιο της κατηγοριοποίησης</vt:lpstr>
      <vt:lpstr>Το στάδιο της κατηγοριοποίησης</vt:lpstr>
      <vt:lpstr>Το στάδιο της κατηγοριοποίησης</vt:lpstr>
      <vt:lpstr>Κριτική Σκέψη </vt:lpstr>
      <vt:lpstr>Δραστηριότητα </vt:lpstr>
      <vt:lpstr>Το στάδιο της ερμηνείας</vt:lpstr>
      <vt:lpstr>Το στάδιο της ερμηνείας</vt:lpstr>
      <vt:lpstr>Παραδείγματα </vt:lpstr>
      <vt:lpstr>Κριτική σκέψη  </vt:lpstr>
      <vt:lpstr>Παρουσίαση του PowerPoint</vt:lpstr>
      <vt:lpstr>Συνέδριο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Iordanis</dc:creator>
  <cp:lastModifiedBy>Eugenia Arvanitis</cp:lastModifiedBy>
  <cp:revision>432</cp:revision>
  <cp:lastPrinted>2018-05-27T14:52:15Z</cp:lastPrinted>
  <dcterms:created xsi:type="dcterms:W3CDTF">2013-10-27T12:50:08Z</dcterms:created>
  <dcterms:modified xsi:type="dcterms:W3CDTF">2018-10-19T07:49:40Z</dcterms:modified>
</cp:coreProperties>
</file>