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2" r:id="rId7"/>
    <p:sldId id="265" r:id="rId8"/>
    <p:sldId id="266"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B5BFE8E-C2A8-4CF2-B770-55729AC7273A}" type="datetimeFigureOut">
              <a:rPr lang="el-GR" smtClean="0"/>
              <a:t>19/2/2024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4E51A08-7294-460D-BA2C-8288F0EC0DA0}" type="slidenum">
              <a:rPr lang="el-GR" smtClean="0"/>
              <a:t>‹#›</a:t>
            </a:fld>
            <a:endParaRPr lang="el-GR"/>
          </a:p>
        </p:txBody>
      </p:sp>
    </p:spTree>
    <p:extLst>
      <p:ext uri="{BB962C8B-B14F-4D97-AF65-F5344CB8AC3E}">
        <p14:creationId xmlns:p14="http://schemas.microsoft.com/office/powerpoint/2010/main" val="264866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B5BFE8E-C2A8-4CF2-B770-55729AC7273A}" type="datetimeFigureOut">
              <a:rPr lang="el-GR" smtClean="0"/>
              <a:t>19/2/2024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1420092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B5BFE8E-C2A8-4CF2-B770-55729AC7273A}" type="datetimeFigureOut">
              <a:rPr lang="el-GR" smtClean="0"/>
              <a:t>19/2/2024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34349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B5BFE8E-C2A8-4CF2-B770-55729AC7273A}" type="datetimeFigureOut">
              <a:rPr lang="el-GR" smtClean="0"/>
              <a:t>19/2/2024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279852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l-GR" smtClean="0"/>
              <a:t>Στυλ κύριου τίτλου</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a:xfrm>
            <a:off x="8593667" y="6272784"/>
            <a:ext cx="2644309" cy="365125"/>
          </a:xfrm>
        </p:spPr>
        <p:txBody>
          <a:bodyPr/>
          <a:lstStyle/>
          <a:p>
            <a:fld id="{6B5BFE8E-C2A8-4CF2-B770-55729AC7273A}" type="datetimeFigureOut">
              <a:rPr lang="el-GR" smtClean="0"/>
              <a:t>19/2/2024</a:t>
            </a:fld>
            <a:endParaRPr lang="el-GR"/>
          </a:p>
        </p:txBody>
      </p:sp>
      <p:sp>
        <p:nvSpPr>
          <p:cNvPr id="5" name="Footer Placeholder 4"/>
          <p:cNvSpPr>
            <a:spLocks noGrp="1"/>
          </p:cNvSpPr>
          <p:nvPr>
            <p:ph type="ftr" sz="quarter" idx="11"/>
          </p:nvPr>
        </p:nvSpPr>
        <p:spPr>
          <a:xfrm>
            <a:off x="2182708" y="6272784"/>
            <a:ext cx="6327648" cy="365125"/>
          </a:xfrm>
        </p:spPr>
        <p:txBody>
          <a:bodyPr/>
          <a:lstStyle/>
          <a:p>
            <a:endParaRPr lang="el-G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4E51A08-7294-460D-BA2C-8288F0EC0DA0}" type="slidenum">
              <a:rPr lang="el-GR" smtClean="0"/>
              <a:t>‹#›</a:t>
            </a:fld>
            <a:endParaRPr lang="el-GR"/>
          </a:p>
        </p:txBody>
      </p:sp>
    </p:spTree>
    <p:extLst>
      <p:ext uri="{BB962C8B-B14F-4D97-AF65-F5344CB8AC3E}">
        <p14:creationId xmlns:p14="http://schemas.microsoft.com/office/powerpoint/2010/main" val="3343659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B5BFE8E-C2A8-4CF2-B770-55729AC7273A}" type="datetimeFigureOut">
              <a:rPr lang="el-GR" smtClean="0"/>
              <a:t>19/2/2024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255509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B5BFE8E-C2A8-4CF2-B770-55729AC7273A}" type="datetimeFigureOut">
              <a:rPr lang="el-GR" smtClean="0"/>
              <a:t>19/2/2024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3290688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6B5BFE8E-C2A8-4CF2-B770-55729AC7273A}" type="datetimeFigureOut">
              <a:rPr lang="el-GR" smtClean="0"/>
              <a:t>19/2/2024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3986947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BFE8E-C2A8-4CF2-B770-55729AC7273A}" type="datetimeFigureOut">
              <a:rPr lang="el-GR" smtClean="0"/>
              <a:t>19/2/2024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15265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smtClean="0"/>
              <a:t>Στυλ κύριου τίτλου</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6B5BFE8E-C2A8-4CF2-B770-55729AC7273A}" type="datetimeFigureOut">
              <a:rPr lang="el-GR" smtClean="0"/>
              <a:t>19/2/2024</a:t>
            </a:fld>
            <a:endParaRPr lang="el-GR"/>
          </a:p>
        </p:txBody>
      </p:sp>
      <p:sp>
        <p:nvSpPr>
          <p:cNvPr id="6" name="Footer Placeholder 5"/>
          <p:cNvSpPr>
            <a:spLocks noGrp="1"/>
          </p:cNvSpPr>
          <p:nvPr>
            <p:ph type="ftr" sz="quarter" idx="11"/>
          </p:nvPr>
        </p:nvSpPr>
        <p:spPr/>
        <p:txBody>
          <a:bodyPr/>
          <a:lstStyle/>
          <a:p>
            <a:endParaRPr lang="el-G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295923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6B5BFE8E-C2A8-4CF2-B770-55729AC7273A}" type="datetimeFigureOut">
              <a:rPr lang="el-GR" smtClean="0"/>
              <a:t>19/2/2024</a:t>
            </a:fld>
            <a:endParaRPr lang="el-G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E51A08-7294-460D-BA2C-8288F0EC0DA0}" type="slidenum">
              <a:rPr lang="el-GR" smtClean="0"/>
              <a:t>‹#›</a:t>
            </a:fld>
            <a:endParaRPr lang="el-GR"/>
          </a:p>
        </p:txBody>
      </p:sp>
    </p:spTree>
    <p:extLst>
      <p:ext uri="{BB962C8B-B14F-4D97-AF65-F5344CB8AC3E}">
        <p14:creationId xmlns:p14="http://schemas.microsoft.com/office/powerpoint/2010/main" val="8583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B5BFE8E-C2A8-4CF2-B770-55729AC7273A}" type="datetimeFigureOut">
              <a:rPr lang="el-GR" smtClean="0"/>
              <a:t>19/2/2024</a:t>
            </a:fld>
            <a:endParaRPr lang="el-G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l-G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4E51A08-7294-460D-BA2C-8288F0EC0DA0}" type="slidenum">
              <a:rPr lang="el-GR" smtClean="0"/>
              <a:t>‹#›</a:t>
            </a:fld>
            <a:endParaRPr lang="el-GR"/>
          </a:p>
        </p:txBody>
      </p:sp>
    </p:spTree>
    <p:extLst>
      <p:ext uri="{BB962C8B-B14F-4D97-AF65-F5344CB8AC3E}">
        <p14:creationId xmlns:p14="http://schemas.microsoft.com/office/powerpoint/2010/main" val="2430393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00890" y="1575209"/>
            <a:ext cx="10763795" cy="2387600"/>
          </a:xfrm>
        </p:spPr>
        <p:txBody>
          <a:bodyPr>
            <a:normAutofit/>
          </a:bodyPr>
          <a:lstStyle/>
          <a:p>
            <a:pPr algn="ctr"/>
            <a:r>
              <a:rPr lang="el-GR" sz="5400" dirty="0" smtClean="0"/>
              <a:t>ΛΟΓΟΤΕΧΝΙΚΕΣ ΑΦΗΓΗΣΕΙΣ</a:t>
            </a:r>
            <a:br>
              <a:rPr lang="el-GR" sz="5400" dirty="0" smtClean="0"/>
            </a:br>
            <a:r>
              <a:rPr lang="el-GR" sz="5400" dirty="0" smtClean="0"/>
              <a:t>ΓΙΑ ΘΕΟΥΣ ΚΑΙ ΔΑΙΜΟΝΕΣ</a:t>
            </a:r>
            <a:br>
              <a:rPr lang="el-GR" sz="5400" dirty="0" smtClean="0"/>
            </a:br>
            <a:r>
              <a:rPr lang="el-GR" sz="5400" dirty="0" smtClean="0"/>
              <a:t>στο </a:t>
            </a:r>
            <a:r>
              <a:rPr lang="el-GR" sz="5400" dirty="0" err="1" smtClean="0"/>
              <a:t>βυζαντιο</a:t>
            </a:r>
            <a:endParaRPr lang="el-GR" sz="5400" dirty="0"/>
          </a:p>
        </p:txBody>
      </p:sp>
      <p:sp>
        <p:nvSpPr>
          <p:cNvPr id="3" name="Υπότιτλος 2"/>
          <p:cNvSpPr>
            <a:spLocks noGrp="1"/>
          </p:cNvSpPr>
          <p:nvPr>
            <p:ph type="subTitle" idx="1"/>
          </p:nvPr>
        </p:nvSpPr>
        <p:spPr>
          <a:xfrm>
            <a:off x="2037152" y="4511040"/>
            <a:ext cx="7891272" cy="1069848"/>
          </a:xfrm>
        </p:spPr>
        <p:txBody>
          <a:bodyPr/>
          <a:lstStyle/>
          <a:p>
            <a:pPr algn="ctr"/>
            <a:r>
              <a:rPr lang="el-GR" dirty="0" smtClean="0"/>
              <a:t>Στ΄ εξάμηνο ΒΝΕΣ</a:t>
            </a:r>
            <a:endParaRPr lang="el-GR" dirty="0" smtClean="0"/>
          </a:p>
          <a:p>
            <a:pPr algn="ctr"/>
            <a:r>
              <a:rPr lang="el-GR" dirty="0" smtClean="0"/>
              <a:t>Διδάσκων: Κ. Χρυσόγελος</a:t>
            </a:r>
            <a:endParaRPr lang="el-GR" dirty="0"/>
          </a:p>
        </p:txBody>
      </p:sp>
    </p:spTree>
    <p:extLst>
      <p:ext uri="{BB962C8B-B14F-4D97-AF65-F5344CB8AC3E}">
        <p14:creationId xmlns:p14="http://schemas.microsoft.com/office/powerpoint/2010/main" val="1100516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22811" y="814251"/>
            <a:ext cx="10964092" cy="6043749"/>
          </a:xfrm>
        </p:spPr>
        <p:txBody>
          <a:bodyPr>
            <a:normAutofit/>
          </a:bodyPr>
          <a:lstStyle/>
          <a:p>
            <a:pPr marL="457200" indent="-457200" algn="ctr">
              <a:buAutoNum type="arabicPeriod"/>
            </a:pPr>
            <a:r>
              <a:rPr lang="el-GR" b="1" dirty="0" smtClean="0"/>
              <a:t>Η ΟΡΘΟΔΟΞΗ ΘΕΟΛΟΓΙΑ = ΤΟ ΔΡΑΜΑ ΤΟΥ </a:t>
            </a:r>
            <a:r>
              <a:rPr lang="el-GR" b="1" i="1" dirty="0" smtClean="0"/>
              <a:t>ΑΥΤΕΞΟΥΣΙΟΥ</a:t>
            </a:r>
            <a:endParaRPr lang="el-GR" b="1" i="1" dirty="0" smtClean="0"/>
          </a:p>
          <a:p>
            <a:pPr marL="457200" indent="-457200">
              <a:buAutoNum type="arabicPeriod"/>
            </a:pPr>
            <a:endParaRPr lang="el-GR" dirty="0" smtClean="0"/>
          </a:p>
          <a:p>
            <a:pPr marL="0" indent="0">
              <a:buNone/>
            </a:pPr>
            <a:endParaRPr lang="el-GR" dirty="0"/>
          </a:p>
          <a:p>
            <a:r>
              <a:rPr lang="el-GR" dirty="0" smtClean="0"/>
              <a:t>Προπατορικό αμάρτημα = Η προαίρεση φέρνει την πράξη και η πράξη τις συνέπειες.</a:t>
            </a:r>
          </a:p>
          <a:p>
            <a:endParaRPr lang="el-GR" dirty="0"/>
          </a:p>
          <a:p>
            <a:r>
              <a:rPr lang="el-GR" dirty="0" smtClean="0"/>
              <a:t>Διάβολος = Ο άγγελος που </a:t>
            </a:r>
            <a:r>
              <a:rPr lang="el-GR" b="1" u="sng" dirty="0" smtClean="0"/>
              <a:t>επέλεξε</a:t>
            </a:r>
            <a:r>
              <a:rPr lang="el-GR" dirty="0" smtClean="0"/>
              <a:t> να επαναστατήσει. </a:t>
            </a:r>
          </a:p>
          <a:p>
            <a:endParaRPr lang="el-GR" dirty="0"/>
          </a:p>
          <a:p>
            <a:r>
              <a:rPr lang="el-GR" i="1" dirty="0" smtClean="0"/>
              <a:t>Αὐτεξούσιον</a:t>
            </a:r>
            <a:r>
              <a:rPr lang="el-GR" dirty="0" smtClean="0"/>
              <a:t> = Η ελευθερία επιλογής μεταξύ του Καλού και του μη-Καλού ( = Κακού).</a:t>
            </a:r>
          </a:p>
          <a:p>
            <a:endParaRPr lang="el-GR" dirty="0"/>
          </a:p>
          <a:p>
            <a:r>
              <a:rPr lang="el-GR" dirty="0" smtClean="0"/>
              <a:t>Ο Διάβολος και οι δαίμονές του είναι ξεπεσμένοι άγγελοι. Ο άνθρωπος είναι το ξεπεσμένο θεϊκό δημιούργημα του Θεού. Η ζωή είναι ένας </a:t>
            </a:r>
            <a:r>
              <a:rPr lang="el-GR" b="1" u="sng" dirty="0" smtClean="0"/>
              <a:t>συνειδητός</a:t>
            </a:r>
            <a:r>
              <a:rPr lang="el-GR" dirty="0" smtClean="0"/>
              <a:t> αγώνας ενάντια στον πειρασμό του Διαβόλου, με σκοπό την επαναφορά στην πρότερη θεϊκή κατάσταση.</a:t>
            </a:r>
            <a:endParaRPr lang="el-GR" dirty="0"/>
          </a:p>
        </p:txBody>
      </p:sp>
    </p:spTree>
    <p:extLst>
      <p:ext uri="{BB962C8B-B14F-4D97-AF65-F5344CB8AC3E}">
        <p14:creationId xmlns:p14="http://schemas.microsoft.com/office/powerpoint/2010/main" val="1673857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7313" y="600891"/>
            <a:ext cx="10502537" cy="5843452"/>
          </a:xfrm>
        </p:spPr>
        <p:txBody>
          <a:bodyPr>
            <a:normAutofit lnSpcReduction="10000"/>
          </a:bodyPr>
          <a:lstStyle/>
          <a:p>
            <a:pPr marL="0" indent="0" algn="ctr">
              <a:buNone/>
            </a:pPr>
            <a:r>
              <a:rPr lang="el-GR" dirty="0" smtClean="0"/>
              <a:t>2. </a:t>
            </a:r>
            <a:r>
              <a:rPr lang="el-GR" b="1" dirty="0" smtClean="0"/>
              <a:t>Οι καταβολές της Ορθοδοξίας</a:t>
            </a:r>
            <a:endParaRPr lang="el-GR" b="1" dirty="0" smtClean="0"/>
          </a:p>
          <a:p>
            <a:pPr marL="0" indent="0">
              <a:buNone/>
            </a:pPr>
            <a:endParaRPr lang="el-GR" dirty="0"/>
          </a:p>
          <a:p>
            <a:r>
              <a:rPr lang="el-GR" dirty="0" smtClean="0"/>
              <a:t>Μία «αίρεση» του Ιουδαϊσμού.</a:t>
            </a:r>
          </a:p>
          <a:p>
            <a:endParaRPr lang="el-GR" dirty="0"/>
          </a:p>
          <a:p>
            <a:r>
              <a:rPr lang="el-GR" dirty="0" smtClean="0"/>
              <a:t>Ο νεοπλατωνικό</a:t>
            </a:r>
            <a:r>
              <a:rPr lang="el-GR" dirty="0" smtClean="0"/>
              <a:t>ς παράγοντας: Ο ιδεαλισμός / δυισμός, η </a:t>
            </a:r>
            <a:r>
              <a:rPr lang="el-GR" i="1" dirty="0" err="1" smtClean="0"/>
              <a:t>ἔκστασις</a:t>
            </a:r>
            <a:r>
              <a:rPr lang="el-GR" dirty="0" smtClean="0"/>
              <a:t> και η </a:t>
            </a:r>
            <a:r>
              <a:rPr lang="el-GR" i="1" dirty="0" smtClean="0"/>
              <a:t>θεωρία</a:t>
            </a:r>
            <a:r>
              <a:rPr lang="el-GR" dirty="0" smtClean="0"/>
              <a:t> του Θείου.</a:t>
            </a:r>
            <a:r>
              <a:rPr lang="el-GR" dirty="0" smtClean="0"/>
              <a:t> </a:t>
            </a:r>
          </a:p>
          <a:p>
            <a:pPr marL="0" indent="0">
              <a:buNone/>
            </a:pPr>
            <a:r>
              <a:rPr lang="el-GR" dirty="0" smtClean="0">
                <a:sym typeface="Wingdings" panose="05000000000000000000" pitchFamily="2" charset="2"/>
              </a:rPr>
              <a:t>	 Η ορθόδοξη θεωρία έχει επιρροές νεοπλατωνικές και ιουδαϊκές</a:t>
            </a:r>
            <a:endParaRPr lang="el-GR" dirty="0" smtClean="0"/>
          </a:p>
          <a:p>
            <a:endParaRPr lang="el-GR" dirty="0"/>
          </a:p>
          <a:p>
            <a:r>
              <a:rPr lang="el-GR" dirty="0" smtClean="0"/>
              <a:t>Οι στωικοί και ο η </a:t>
            </a:r>
            <a:r>
              <a:rPr lang="el-GR" i="1" dirty="0" err="1" smtClean="0"/>
              <a:t>ἀπάθεια</a:t>
            </a:r>
            <a:r>
              <a:rPr lang="el-GR" dirty="0" smtClean="0"/>
              <a:t> ως σκοπός για την επίτευξη της γνώσεως </a:t>
            </a:r>
            <a:r>
              <a:rPr lang="el-GR" dirty="0" smtClean="0">
                <a:sym typeface="Wingdings" panose="05000000000000000000" pitchFamily="2" charset="2"/>
              </a:rPr>
              <a:t> Η </a:t>
            </a:r>
            <a:r>
              <a:rPr lang="el-GR" i="1" dirty="0" err="1" smtClean="0">
                <a:sym typeface="Wingdings" panose="05000000000000000000" pitchFamily="2" charset="2"/>
              </a:rPr>
              <a:t>ἀπάθεια</a:t>
            </a:r>
            <a:r>
              <a:rPr lang="el-GR" dirty="0" smtClean="0">
                <a:sym typeface="Wingdings" panose="05000000000000000000" pitchFamily="2" charset="2"/>
              </a:rPr>
              <a:t> και η </a:t>
            </a:r>
            <a:r>
              <a:rPr lang="el-GR" i="1" dirty="0" smtClean="0">
                <a:sym typeface="Wingdings" panose="05000000000000000000" pitchFamily="2" charset="2"/>
              </a:rPr>
              <a:t>πίστις</a:t>
            </a:r>
            <a:r>
              <a:rPr lang="el-GR" dirty="0" smtClean="0">
                <a:sym typeface="Wingdings" panose="05000000000000000000" pitchFamily="2" charset="2"/>
              </a:rPr>
              <a:t> το μέσον για τη </a:t>
            </a:r>
            <a:r>
              <a:rPr lang="el-GR" i="1" dirty="0" err="1" smtClean="0">
                <a:sym typeface="Wingdings" panose="05000000000000000000" pitchFamily="2" charset="2"/>
              </a:rPr>
              <a:t>θεωρίαν</a:t>
            </a:r>
            <a:r>
              <a:rPr lang="el-GR" dirty="0" smtClean="0">
                <a:sym typeface="Wingdings" panose="05000000000000000000" pitchFamily="2" charset="2"/>
              </a:rPr>
              <a:t> του Θείου.</a:t>
            </a:r>
            <a:r>
              <a:rPr lang="el-GR" dirty="0" smtClean="0"/>
              <a:t> </a:t>
            </a:r>
            <a:endParaRPr lang="el-GR" dirty="0" smtClean="0"/>
          </a:p>
          <a:p>
            <a:endParaRPr lang="el-GR" dirty="0"/>
          </a:p>
          <a:p>
            <a:r>
              <a:rPr lang="el-GR" dirty="0" smtClean="0"/>
              <a:t>Ορθόδοξος μυστικισμός: Από την </a:t>
            </a:r>
            <a:r>
              <a:rPr lang="el-GR" i="1" dirty="0" err="1" smtClean="0"/>
              <a:t>ἔκστασιν</a:t>
            </a:r>
            <a:r>
              <a:rPr lang="el-GR" dirty="0" smtClean="0"/>
              <a:t> στο εσωτερικό βίωμα της ενέργειας του </a:t>
            </a:r>
            <a:r>
              <a:rPr lang="el-GR" i="1" dirty="0" err="1" smtClean="0"/>
              <a:t>Ἀκτίστου</a:t>
            </a:r>
            <a:r>
              <a:rPr lang="el-GR" i="1" dirty="0" smtClean="0"/>
              <a:t> Φωτός</a:t>
            </a:r>
            <a:r>
              <a:rPr lang="el-GR" dirty="0"/>
              <a:t> </a:t>
            </a:r>
            <a:r>
              <a:rPr lang="el-GR" dirty="0" smtClean="0"/>
              <a:t>(μυστική θεολογία πριν τον 10ο αι. </a:t>
            </a:r>
            <a:r>
              <a:rPr lang="el-GR" dirty="0" smtClean="0">
                <a:sym typeface="Wingdings" panose="05000000000000000000" pitchFamily="2" charset="2"/>
              </a:rPr>
              <a:t> Συμεών ο Νέος Θεολόγος  Ησυχαστές)</a:t>
            </a:r>
            <a:endParaRPr lang="el-GR" dirty="0" smtClean="0"/>
          </a:p>
          <a:p>
            <a:endParaRPr lang="el-GR" dirty="0"/>
          </a:p>
          <a:p>
            <a:r>
              <a:rPr lang="el-GR" dirty="0" smtClean="0"/>
              <a:t>Ο απόστολος Παύλος έχει δεχτεί επιρροές τόσο από την ιουδαϊκή παράδοση, όσο και από τα ελληνικά φιλοσοφικά σχήματα του πρώτου αιώνα μ. Χ.</a:t>
            </a:r>
            <a:endParaRPr lang="el-GR" sz="2000" dirty="0" smtClean="0">
              <a:sym typeface="Wingdings" panose="05000000000000000000" pitchFamily="2" charset="2"/>
            </a:endParaRPr>
          </a:p>
          <a:p>
            <a:pPr marL="0" indent="0">
              <a:buNone/>
            </a:pPr>
            <a:endParaRPr lang="el-GR" dirty="0">
              <a:sym typeface="Wingdings" panose="05000000000000000000" pitchFamily="2" charset="2"/>
            </a:endParaRPr>
          </a:p>
          <a:p>
            <a:pPr marL="0" indent="0">
              <a:buNone/>
            </a:pPr>
            <a:endParaRPr lang="el-GR" sz="2000" dirty="0" smtClean="0"/>
          </a:p>
          <a:p>
            <a:endParaRPr lang="el-GR" dirty="0"/>
          </a:p>
          <a:p>
            <a:endParaRPr lang="el-GR" dirty="0"/>
          </a:p>
        </p:txBody>
      </p:sp>
    </p:spTree>
    <p:extLst>
      <p:ext uri="{BB962C8B-B14F-4D97-AF65-F5344CB8AC3E}">
        <p14:creationId xmlns:p14="http://schemas.microsoft.com/office/powerpoint/2010/main" val="245596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92184" y="592183"/>
            <a:ext cx="10990216" cy="5974080"/>
          </a:xfrm>
        </p:spPr>
        <p:txBody>
          <a:bodyPr>
            <a:normAutofit lnSpcReduction="10000"/>
          </a:bodyPr>
          <a:lstStyle/>
          <a:p>
            <a:pPr marL="0" indent="0" algn="ctr">
              <a:buNone/>
            </a:pPr>
            <a:r>
              <a:rPr lang="el-GR" dirty="0" smtClean="0"/>
              <a:t>3. </a:t>
            </a:r>
            <a:r>
              <a:rPr lang="el-GR" b="1" dirty="0" smtClean="0"/>
              <a:t>Ο Θεός και ο Διάβολος μέσα στην Ιστορία</a:t>
            </a:r>
            <a:endParaRPr lang="el-GR" b="1" dirty="0" smtClean="0"/>
          </a:p>
          <a:p>
            <a:pPr marL="0" indent="0">
              <a:buNone/>
            </a:pPr>
            <a:endParaRPr lang="el-GR" b="1" dirty="0" smtClean="0"/>
          </a:p>
          <a:p>
            <a:pPr marL="0" indent="0">
              <a:buNone/>
            </a:pPr>
            <a:endParaRPr lang="el-GR" dirty="0"/>
          </a:p>
          <a:p>
            <a:pPr algn="just"/>
            <a:r>
              <a:rPr lang="el-GR" b="1" dirty="0" smtClean="0"/>
              <a:t>Ιστοριογραφία</a:t>
            </a:r>
            <a:r>
              <a:rPr lang="el-GR" dirty="0" smtClean="0"/>
              <a:t>: Τα γεγονότα ερμηνεύονται με βάση τη Θεία Πρόνοια, τη Θεία Οικονομία και την ανθρώπινη αμαρτία. Ο χρηστός αυτοκράτορας είναι το όργανο του Θεού, οι εχθροί του νοούνται ως όργανα του Διαβόλου. </a:t>
            </a:r>
          </a:p>
          <a:p>
            <a:endParaRPr lang="el-GR" dirty="0"/>
          </a:p>
          <a:p>
            <a:pPr algn="just"/>
            <a:r>
              <a:rPr lang="el-GR" b="1" dirty="0" smtClean="0"/>
              <a:t>Αγιολογία</a:t>
            </a:r>
            <a:r>
              <a:rPr lang="el-GR" dirty="0" smtClean="0"/>
              <a:t>: Το κατεξοχήν είδος όπου αποτυπώνεται η πάλη του ανθρώπου με το Κακό ( = απουσία Καλού, κατ’ επιλογήν) και η προσπάθεια </a:t>
            </a:r>
            <a:r>
              <a:rPr lang="el-GR" dirty="0"/>
              <a:t>της μετά </a:t>
            </a:r>
            <a:r>
              <a:rPr lang="el-GR" dirty="0" smtClean="0"/>
              <a:t>θάνατον θέωσης</a:t>
            </a:r>
            <a:r>
              <a:rPr lang="el-GR" dirty="0"/>
              <a:t>. </a:t>
            </a:r>
            <a:endParaRPr lang="el-GR" dirty="0" smtClean="0"/>
          </a:p>
          <a:p>
            <a:endParaRPr lang="el-GR" dirty="0"/>
          </a:p>
          <a:p>
            <a:pPr algn="just"/>
            <a:r>
              <a:rPr lang="el-GR" b="1" dirty="0" smtClean="0"/>
              <a:t>Εκκλησιαστική, αλλά και κοσμική ρητορική</a:t>
            </a:r>
            <a:r>
              <a:rPr lang="el-GR" dirty="0" smtClean="0"/>
              <a:t>: Εφόσον ο αυτοκράτορας είναι εικόνα του Χριστού και αντιπρόσωπός του, εκφράζονται ανάλογες ιδέες. </a:t>
            </a:r>
          </a:p>
          <a:p>
            <a:endParaRPr lang="el-GR" dirty="0"/>
          </a:p>
          <a:p>
            <a:pPr algn="just"/>
            <a:r>
              <a:rPr lang="el-GR" b="1" dirty="0" smtClean="0"/>
              <a:t>Προσοχή</a:t>
            </a:r>
            <a:r>
              <a:rPr lang="el-GR" dirty="0" smtClean="0"/>
              <a:t>: Το Βυζάντιο δεν ήταν θεοκρατική κοινωνία. Η πολιτική εξουσία δεν ασκείται ποτέ από ανώτατους θρησκευτικούς ηγέτες. Υπάρχει κοσμική νομοθεσία, κοσμικοί άρχοντες και αξιωματικοί, διαχωρισμένη δικαστική εξουσία κλπ. Όλες όμως οι πτυχές του «πολιτικού συστήματος» της αυτοκρατορίας δέχονται την επιρροή της ορθόδοξης θεολογίας. </a:t>
            </a:r>
            <a:endParaRPr lang="el-GR" dirty="0" smtClean="0"/>
          </a:p>
          <a:p>
            <a:endParaRPr lang="el-GR" dirty="0"/>
          </a:p>
          <a:p>
            <a:endParaRPr lang="el-GR" dirty="0"/>
          </a:p>
          <a:p>
            <a:pPr marL="0" indent="0">
              <a:buNone/>
            </a:pPr>
            <a:endParaRPr lang="el-GR" dirty="0"/>
          </a:p>
        </p:txBody>
      </p:sp>
    </p:spTree>
    <p:extLst>
      <p:ext uri="{BB962C8B-B14F-4D97-AF65-F5344CB8AC3E}">
        <p14:creationId xmlns:p14="http://schemas.microsoft.com/office/powerpoint/2010/main" val="418537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2218" y="269966"/>
            <a:ext cx="11373394" cy="6444341"/>
          </a:xfrm>
        </p:spPr>
        <p:txBody>
          <a:bodyPr>
            <a:normAutofit/>
          </a:bodyPr>
          <a:lstStyle/>
          <a:p>
            <a:pPr marL="0" indent="0" algn="ctr">
              <a:buNone/>
            </a:pPr>
            <a:endParaRPr lang="el-GR" dirty="0" smtClean="0"/>
          </a:p>
          <a:p>
            <a:pPr marL="0" indent="0" algn="ctr">
              <a:buNone/>
            </a:pPr>
            <a:r>
              <a:rPr lang="el-GR" dirty="0" smtClean="0"/>
              <a:t>4</a:t>
            </a:r>
            <a:r>
              <a:rPr lang="el-GR" dirty="0" smtClean="0"/>
              <a:t>. </a:t>
            </a:r>
            <a:r>
              <a:rPr lang="el-GR" b="1" dirty="0" smtClean="0"/>
              <a:t>Το είδος της Αγιολογίας</a:t>
            </a:r>
          </a:p>
          <a:p>
            <a:pPr marL="0" indent="0" algn="ctr">
              <a:buNone/>
            </a:pPr>
            <a:endParaRPr lang="el-GR" dirty="0" smtClean="0"/>
          </a:p>
          <a:p>
            <a:r>
              <a:rPr lang="el-GR" b="1" dirty="0" smtClean="0"/>
              <a:t>Ποιοι πρωταγωνιστούν; </a:t>
            </a:r>
            <a:r>
              <a:rPr lang="el-GR" dirty="0" smtClean="0"/>
              <a:t>Οι άγιοι και οι αγίες είναι οι «ήρωες» των Βυζαντινών. Ενσαρκώνουν ιδανικά της κοινωνίας και μάχονται γι’ αυτά, μόνο που οι πραγματικοί εχθροί τους είναι αόρατοι.</a:t>
            </a:r>
          </a:p>
          <a:p>
            <a:endParaRPr lang="el-GR" dirty="0" smtClean="0"/>
          </a:p>
          <a:p>
            <a:endParaRPr lang="el-GR" dirty="0"/>
          </a:p>
          <a:p>
            <a:r>
              <a:rPr lang="el-GR" b="1" dirty="0" smtClean="0"/>
              <a:t>Ποια </a:t>
            </a:r>
            <a:r>
              <a:rPr lang="el-GR" b="1" dirty="0" err="1" smtClean="0"/>
              <a:t>υπο</a:t>
            </a:r>
            <a:r>
              <a:rPr lang="el-GR" b="1" dirty="0" smtClean="0"/>
              <a:t>-είδη περιλαμβάνει ο όρος; </a:t>
            </a:r>
          </a:p>
          <a:p>
            <a:pPr lvl="2"/>
            <a:r>
              <a:rPr lang="el-GR" sz="1800" dirty="0" smtClean="0"/>
              <a:t>Βίοι αγίων = Πώς έζησε και πολιτεύτηκε ένας άγιος.</a:t>
            </a:r>
          </a:p>
          <a:p>
            <a:pPr lvl="2"/>
            <a:r>
              <a:rPr lang="el-GR" sz="1800" dirty="0" smtClean="0"/>
              <a:t>Συλλο</a:t>
            </a:r>
            <a:r>
              <a:rPr lang="el-GR" sz="1800" dirty="0" smtClean="0"/>
              <a:t>γές θαυμάτων = Μεταθανάτια θαύματα ενός αγίου.</a:t>
            </a:r>
          </a:p>
          <a:p>
            <a:pPr lvl="2"/>
            <a:r>
              <a:rPr lang="el-GR" sz="1800" dirty="0" smtClean="0"/>
              <a:t>Μαρτύρια = Εστίαση στο μαρτύριο ενός αγίου.</a:t>
            </a:r>
          </a:p>
          <a:p>
            <a:pPr lvl="2"/>
            <a:r>
              <a:rPr lang="el-GR" sz="1800" dirty="0" smtClean="0"/>
              <a:t>Ψυχωφελείς ιστορίες = Σύντομες ιστορίες με ηθική στόχευση. Τα δρώντα πρόσωπα δεν είναι αναγκαστικά άγιοι. </a:t>
            </a:r>
          </a:p>
          <a:p>
            <a:pPr lvl="2"/>
            <a:r>
              <a:rPr lang="el-GR" sz="1800" dirty="0" smtClean="0"/>
              <a:t>Υβριδικά κείμενα = Συνδυάζονται πλέον του ενός </a:t>
            </a:r>
            <a:r>
              <a:rPr lang="el-GR" sz="1800" dirty="0" err="1" smtClean="0"/>
              <a:t>υπο</a:t>
            </a:r>
            <a:r>
              <a:rPr lang="el-GR" sz="1800" dirty="0" smtClean="0"/>
              <a:t>-είδη. Μπορεί, π.χ., ένα Βίος να μετατρέπεται σε συλλογή μεταθανάτιων θαυμάτων. </a:t>
            </a:r>
            <a:endParaRPr lang="el-GR" sz="1800" dirty="0"/>
          </a:p>
        </p:txBody>
      </p:sp>
    </p:spTree>
    <p:extLst>
      <p:ext uri="{BB962C8B-B14F-4D97-AF65-F5344CB8AC3E}">
        <p14:creationId xmlns:p14="http://schemas.microsoft.com/office/powerpoint/2010/main" val="139909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96091" y="182880"/>
            <a:ext cx="11686903" cy="6583680"/>
          </a:xfrm>
        </p:spPr>
        <p:txBody>
          <a:bodyPr>
            <a:normAutofit fontScale="92500" lnSpcReduction="20000"/>
          </a:bodyPr>
          <a:lstStyle/>
          <a:p>
            <a:pPr algn="ctr"/>
            <a:r>
              <a:rPr lang="el-GR" b="1" dirty="0" smtClean="0"/>
              <a:t>Η μορφή του αγίου: Μία διαρκώς μεταβαλλόμενη κατασκευή</a:t>
            </a:r>
          </a:p>
          <a:p>
            <a:pPr marL="0" indent="0" algn="ctr">
              <a:buNone/>
            </a:pPr>
            <a:endParaRPr lang="el-GR" b="1" dirty="0" smtClean="0"/>
          </a:p>
          <a:p>
            <a:pPr marL="0" indent="0">
              <a:buNone/>
            </a:pPr>
            <a:r>
              <a:rPr lang="el-GR" dirty="0" smtClean="0"/>
              <a:t>-</a:t>
            </a:r>
            <a:r>
              <a:rPr lang="el-GR" b="1" dirty="0" smtClean="0"/>
              <a:t>4ος-5ος αι. </a:t>
            </a:r>
            <a:r>
              <a:rPr lang="el-GR" dirty="0" smtClean="0"/>
              <a:t>= Ο ασκητής / μοναχός που δοκιμάζεται στις ερήμους της Αιγύπτου ή της Παλαιστίνης και της Συρίας. Συχνά ταξιδεύει πολύ, από έρημο σε έρημο. Επιβιώνει μέχρι αρχές 7ου αι. στη λογοτεχνία, οπότε αυτά τα εδάφη χάνονται για τη βυζαντινή αυτοκρατορία.</a:t>
            </a:r>
          </a:p>
          <a:p>
            <a:pPr marL="0" indent="0">
              <a:buNone/>
            </a:pPr>
            <a:endParaRPr lang="el-GR" dirty="0"/>
          </a:p>
          <a:p>
            <a:pPr marL="0" indent="0">
              <a:buNone/>
            </a:pPr>
            <a:r>
              <a:rPr lang="el-GR" dirty="0" smtClean="0"/>
              <a:t>-</a:t>
            </a:r>
            <a:r>
              <a:rPr lang="el-GR" b="1" dirty="0" smtClean="0"/>
              <a:t>6ος αι.</a:t>
            </a:r>
            <a:r>
              <a:rPr lang="el-GR" dirty="0" smtClean="0"/>
              <a:t> = Ο «αστικός ασκητής» βρίσκεται μέσα στην πόλη και επιτελεί κοινωνικό ρόλο. </a:t>
            </a:r>
          </a:p>
          <a:p>
            <a:pPr marL="0" indent="0">
              <a:buNone/>
            </a:pPr>
            <a:endParaRPr lang="el-GR" dirty="0"/>
          </a:p>
          <a:p>
            <a:pPr marL="0" indent="0">
              <a:buNone/>
            </a:pPr>
            <a:r>
              <a:rPr lang="el-GR" dirty="0" smtClean="0"/>
              <a:t>-</a:t>
            </a:r>
            <a:r>
              <a:rPr lang="el-GR" b="1" dirty="0" smtClean="0"/>
              <a:t>8ος αι. </a:t>
            </a:r>
            <a:r>
              <a:rPr lang="el-GR" dirty="0" smtClean="0"/>
              <a:t>= Ο άγιος μέσα στην πόλη, σπανίως κάνει θαύματα. </a:t>
            </a:r>
          </a:p>
          <a:p>
            <a:pPr marL="0" indent="0">
              <a:buNone/>
            </a:pPr>
            <a:endParaRPr lang="el-GR" dirty="0"/>
          </a:p>
          <a:p>
            <a:pPr marL="0" indent="0">
              <a:buNone/>
            </a:pPr>
            <a:r>
              <a:rPr lang="el-GR" dirty="0" smtClean="0"/>
              <a:t>-</a:t>
            </a:r>
            <a:r>
              <a:rPr lang="el-GR" b="1" dirty="0" smtClean="0"/>
              <a:t>843-10ος αι. </a:t>
            </a:r>
            <a:r>
              <a:rPr lang="el-GR" dirty="0" smtClean="0"/>
              <a:t>= Οι άγιοι συνηθέστερα στη Μικρά Ασία, όπου αναπτύχθηκε ο μοναχισμός μετά το τέλος της Εικονομαχίας. [Ο «μύστης άγιος» </a:t>
            </a:r>
          </a:p>
          <a:p>
            <a:pPr marL="0" indent="0">
              <a:buNone/>
            </a:pPr>
            <a:endParaRPr lang="el-GR" dirty="0"/>
          </a:p>
          <a:p>
            <a:pPr marL="0" indent="0">
              <a:buNone/>
            </a:pPr>
            <a:r>
              <a:rPr lang="el-GR" dirty="0" smtClean="0"/>
              <a:t>-</a:t>
            </a:r>
            <a:r>
              <a:rPr lang="el-GR" b="1" dirty="0" smtClean="0"/>
              <a:t>11ος αι. </a:t>
            </a:r>
            <a:r>
              <a:rPr lang="el-GR" dirty="0" smtClean="0"/>
              <a:t>= «Πολιτικοποίηση» του αγίου. Η διοικητική και στρατιωτική ελίτ προστρέχει στον άγιο για συμβουλές. </a:t>
            </a:r>
          </a:p>
          <a:p>
            <a:pPr marL="0" indent="0">
              <a:buNone/>
            </a:pPr>
            <a:endParaRPr lang="el-GR" dirty="0"/>
          </a:p>
          <a:p>
            <a:pPr marL="0" indent="0">
              <a:buNone/>
            </a:pPr>
            <a:r>
              <a:rPr lang="el-GR" dirty="0" smtClean="0"/>
              <a:t>-</a:t>
            </a:r>
            <a:r>
              <a:rPr lang="el-GR" b="1" dirty="0" smtClean="0"/>
              <a:t>12ος αι. </a:t>
            </a:r>
            <a:r>
              <a:rPr lang="el-GR" dirty="0" smtClean="0"/>
              <a:t>= Σκεπτικισμός. Υπάρχουν άγιοι; Εμφανίζονται κείμενα που είτε γελοιοποιούν τη μοναστική ιδιότητα είτε την καταδεικνύουν ως απάτη. </a:t>
            </a:r>
          </a:p>
          <a:p>
            <a:pPr marL="0" indent="0">
              <a:buNone/>
            </a:pPr>
            <a:endParaRPr lang="el-GR" dirty="0"/>
          </a:p>
          <a:p>
            <a:pPr marL="0" indent="0">
              <a:buNone/>
            </a:pPr>
            <a:r>
              <a:rPr lang="el-GR" dirty="0" smtClean="0"/>
              <a:t>-</a:t>
            </a:r>
            <a:r>
              <a:rPr lang="el-GR" b="1" dirty="0" smtClean="0"/>
              <a:t>1261-1453</a:t>
            </a:r>
            <a:r>
              <a:rPr lang="el-GR" dirty="0" smtClean="0"/>
              <a:t>= Η οικονομική κατάπτωση και εξαθλίωση ζητά είτε τον Ησυχαστή-ασκητή είτε τον εκκλησιαστικό άρχοντα που βοηθά το ποίμνιο. Ανάδειξη Αγίου Όρους μέσα από τον Ησυχασμό. </a:t>
            </a:r>
            <a:endParaRPr lang="el-GR" dirty="0"/>
          </a:p>
        </p:txBody>
      </p:sp>
    </p:spTree>
    <p:extLst>
      <p:ext uri="{BB962C8B-B14F-4D97-AF65-F5344CB8AC3E}">
        <p14:creationId xmlns:p14="http://schemas.microsoft.com/office/powerpoint/2010/main" val="2595659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96090" y="322217"/>
            <a:ext cx="11713029" cy="6235337"/>
          </a:xfrm>
        </p:spPr>
        <p:txBody>
          <a:bodyPr>
            <a:normAutofit fontScale="92500" lnSpcReduction="10000"/>
          </a:bodyPr>
          <a:lstStyle/>
          <a:p>
            <a:pPr algn="ctr"/>
            <a:r>
              <a:rPr lang="el-GR" b="1" dirty="0" smtClean="0"/>
              <a:t>Λειτουργίες ενός αγιολογικού κειμένου</a:t>
            </a:r>
          </a:p>
          <a:p>
            <a:endParaRPr lang="el-GR" dirty="0"/>
          </a:p>
          <a:p>
            <a:pPr marL="0" indent="0">
              <a:buNone/>
            </a:pPr>
            <a:r>
              <a:rPr lang="el-GR" dirty="0" smtClean="0"/>
              <a:t>-Αντανακλά το ιδεώδες μίας κοινωνίας. Επικυρώνει και ενισχύει το «φαντασιακό αφήγημά» της. </a:t>
            </a:r>
          </a:p>
          <a:p>
            <a:pPr marL="0" indent="0">
              <a:buNone/>
            </a:pPr>
            <a:r>
              <a:rPr lang="el-GR" dirty="0" smtClean="0">
                <a:sym typeface="Wingdings" panose="05000000000000000000" pitchFamily="2" charset="2"/>
              </a:rPr>
              <a:t>	 Η ενσωμάτωση της διαχρονικής θεολογίας (περί οντολογίας, ηθικής, φύλου κλπ.)</a:t>
            </a:r>
            <a:endParaRPr lang="el-GR" dirty="0" smtClean="0"/>
          </a:p>
          <a:p>
            <a:pPr marL="0" indent="0">
              <a:buNone/>
            </a:pPr>
            <a:endParaRPr lang="el-GR" dirty="0" smtClean="0"/>
          </a:p>
          <a:p>
            <a:pPr marL="0" indent="0">
              <a:buNone/>
            </a:pPr>
            <a:r>
              <a:rPr lang="el-GR" dirty="0" smtClean="0"/>
              <a:t>-Κατασκευάζει νέες αντιλήψεις, εστιάζοντας και προσπαθώντας να επιβληθεί στην ιστορική συνθήκη.</a:t>
            </a:r>
          </a:p>
          <a:p>
            <a:pPr marL="0" indent="0">
              <a:buNone/>
            </a:pPr>
            <a:r>
              <a:rPr lang="el-GR" dirty="0"/>
              <a:t>	</a:t>
            </a:r>
            <a:r>
              <a:rPr lang="el-GR" dirty="0" smtClean="0">
                <a:sym typeface="Wingdings" panose="05000000000000000000" pitchFamily="2" charset="2"/>
              </a:rPr>
              <a:t> Γιατί εξαφανίζονται οι παλιοί και αναδύονται καινούργιοι τύποι αγιότητας;</a:t>
            </a:r>
            <a:r>
              <a:rPr lang="el-GR" dirty="0" smtClean="0"/>
              <a:t> </a:t>
            </a:r>
          </a:p>
          <a:p>
            <a:pPr marL="0" indent="0">
              <a:buNone/>
            </a:pPr>
            <a:endParaRPr lang="el-GR" dirty="0" smtClean="0"/>
          </a:p>
          <a:p>
            <a:pPr marL="0" indent="0">
              <a:buNone/>
            </a:pPr>
            <a:r>
              <a:rPr lang="el-GR" dirty="0" smtClean="0"/>
              <a:t>-Ασκεί πολιτική: Ο άγιος γίνεται φορέας πολιτικών και κοινωνικών απόψεων. Επίσης, από τη φύση της η ιδιότητα της αγιότητας σχετίζεται με το κύρος, άρα με την εξουσία. </a:t>
            </a:r>
          </a:p>
          <a:p>
            <a:pPr marL="0" indent="0">
              <a:buNone/>
            </a:pPr>
            <a:r>
              <a:rPr lang="el-GR" dirty="0" smtClean="0">
                <a:sym typeface="Wingdings" panose="05000000000000000000" pitchFamily="2" charset="2"/>
              </a:rPr>
              <a:t>            	 Π.χ. οι ελίτ των συνόρων (8ος-10ος αι.) κατασκευάζουν τα προσωπικά τους αφηγήματα.</a:t>
            </a:r>
            <a:endParaRPr lang="el-GR" dirty="0" smtClean="0"/>
          </a:p>
          <a:p>
            <a:pPr marL="0" indent="0">
              <a:buNone/>
            </a:pPr>
            <a:endParaRPr lang="el-GR" dirty="0" smtClean="0"/>
          </a:p>
          <a:p>
            <a:pPr marL="0" indent="0">
              <a:buNone/>
            </a:pPr>
            <a:r>
              <a:rPr lang="el-GR" dirty="0" smtClean="0"/>
              <a:t>-Ικανοποιεί την ανάγκη του κοινού για ιστορίες και αφηγήσεις, όπως συνέβαινε ανέκαθεν και συνεχίζει να συμβαίνει στις ανθρώπινες κοινωνίες. </a:t>
            </a:r>
            <a:r>
              <a:rPr lang="en-US" dirty="0" smtClean="0">
                <a:sym typeface="Wingdings" panose="05000000000000000000" pitchFamily="2" charset="2"/>
              </a:rPr>
              <a:t> </a:t>
            </a:r>
            <a:r>
              <a:rPr lang="el-GR" dirty="0" smtClean="0">
                <a:sym typeface="Wingdings" panose="05000000000000000000" pitchFamily="2" charset="2"/>
              </a:rPr>
              <a:t>Άλλοτε «ρεαλιστικά», άλλες σαν «λογοτεχνία του φανταστικού».</a:t>
            </a:r>
            <a:endParaRPr lang="el-GR" dirty="0" smtClean="0"/>
          </a:p>
          <a:p>
            <a:pPr marL="0" indent="0">
              <a:buNone/>
            </a:pPr>
            <a:endParaRPr lang="el-GR" dirty="0" smtClean="0"/>
          </a:p>
          <a:p>
            <a:pPr marL="0" indent="0">
              <a:buNone/>
            </a:pPr>
            <a:r>
              <a:rPr lang="el-GR" dirty="0" smtClean="0"/>
              <a:t>-Ειδικότερες ανάγκες μίας κοινότητας: Ο άγιος συνδέεται με συγκεκριμένους γεωγραφικούς χώρους. Η «ιερότητα» που φέρνει η αγιότητα λειτουργεί ευεργετικά σε οικονομικό και πολιτικό επίπεδο. </a:t>
            </a:r>
            <a:endParaRPr lang="el-GR" dirty="0"/>
          </a:p>
        </p:txBody>
      </p:sp>
    </p:spTree>
    <p:extLst>
      <p:ext uri="{BB962C8B-B14F-4D97-AF65-F5344CB8AC3E}">
        <p14:creationId xmlns:p14="http://schemas.microsoft.com/office/powerpoint/2010/main" val="425360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43840" y="487680"/>
            <a:ext cx="11730446" cy="5974080"/>
          </a:xfrm>
        </p:spPr>
        <p:txBody>
          <a:bodyPr/>
          <a:lstStyle/>
          <a:p>
            <a:pPr algn="ctr"/>
            <a:r>
              <a:rPr lang="el-GR" b="1" dirty="0" smtClean="0"/>
              <a:t>Περιεχόμενο του μαθήματος </a:t>
            </a:r>
          </a:p>
          <a:p>
            <a:pPr marL="0" indent="0">
              <a:buNone/>
            </a:pPr>
            <a:endParaRPr lang="el-GR" dirty="0"/>
          </a:p>
          <a:p>
            <a:pPr marL="457200" indent="-457200">
              <a:buAutoNum type="arabicPeriod"/>
            </a:pPr>
            <a:r>
              <a:rPr lang="el-GR" dirty="0" smtClean="0"/>
              <a:t>«</a:t>
            </a:r>
            <a:r>
              <a:rPr lang="el-GR" dirty="0" err="1" smtClean="0"/>
              <a:t>Μικροαφηγήσεις</a:t>
            </a:r>
            <a:r>
              <a:rPr lang="el-GR" dirty="0" smtClean="0"/>
              <a:t>» από συλλογές «ψυχωφελών ιστοριών» του πρώιμου Βυζαντίου (5ος-αρχές 7ου αι.)</a:t>
            </a:r>
          </a:p>
          <a:p>
            <a:pPr marL="0" indent="0">
              <a:buNone/>
            </a:pPr>
            <a:r>
              <a:rPr lang="el-GR" dirty="0" smtClean="0"/>
              <a:t>	-Εξημέρωση των θηρίων της ερήμου.</a:t>
            </a:r>
          </a:p>
          <a:p>
            <a:pPr marL="0" indent="0">
              <a:buNone/>
            </a:pPr>
            <a:r>
              <a:rPr lang="el-GR" dirty="0"/>
              <a:t>	</a:t>
            </a:r>
            <a:r>
              <a:rPr lang="el-GR" dirty="0" smtClean="0"/>
              <a:t>-Μετανοημένοι ληστές και κακοποιοί.</a:t>
            </a:r>
          </a:p>
          <a:p>
            <a:pPr marL="0" indent="0">
              <a:buNone/>
            </a:pPr>
            <a:r>
              <a:rPr lang="el-GR" dirty="0"/>
              <a:t>	</a:t>
            </a:r>
            <a:r>
              <a:rPr lang="el-GR" dirty="0" smtClean="0"/>
              <a:t>-Μονομαχίες με δαιμόνια. </a:t>
            </a:r>
          </a:p>
          <a:p>
            <a:pPr marL="0" indent="0">
              <a:buNone/>
            </a:pPr>
            <a:r>
              <a:rPr lang="el-GR" dirty="0"/>
              <a:t>	</a:t>
            </a:r>
            <a:r>
              <a:rPr lang="el-GR" dirty="0" smtClean="0"/>
              <a:t>-Η αντιμετώπιση των σωματικών και ψυχικών παθών στην έρημο.</a:t>
            </a:r>
          </a:p>
          <a:p>
            <a:pPr marL="0" indent="0">
              <a:buNone/>
            </a:pPr>
            <a:r>
              <a:rPr lang="el-GR" dirty="0"/>
              <a:t>	</a:t>
            </a:r>
            <a:r>
              <a:rPr lang="el-GR" dirty="0" smtClean="0"/>
              <a:t>-Η αποτύπωση της γυναίκας στις συλλογές αυτές.</a:t>
            </a:r>
          </a:p>
          <a:p>
            <a:pPr marL="0" indent="0">
              <a:buNone/>
            </a:pPr>
            <a:r>
              <a:rPr lang="el-GR" dirty="0"/>
              <a:t>	</a:t>
            </a:r>
            <a:r>
              <a:rPr lang="el-GR" dirty="0" smtClean="0"/>
              <a:t>-Ο «άλλος»: Εβραίοι, αλλόθρησκοι, αιρετικοί, βλάσφημοι.</a:t>
            </a:r>
          </a:p>
          <a:p>
            <a:pPr marL="0" indent="0">
              <a:buNone/>
            </a:pPr>
            <a:endParaRPr lang="el-GR" dirty="0" smtClean="0"/>
          </a:p>
          <a:p>
            <a:pPr marL="0" indent="0">
              <a:buNone/>
            </a:pPr>
            <a:r>
              <a:rPr lang="el-GR" dirty="0" smtClean="0"/>
              <a:t>2. Ανάγνωση προλόγου μίας τέτοιας συλλογής από χειρόγραφο. </a:t>
            </a:r>
          </a:p>
          <a:p>
            <a:pPr marL="0" indent="0">
              <a:buNone/>
            </a:pPr>
            <a:endParaRPr lang="el-GR" dirty="0"/>
          </a:p>
          <a:p>
            <a:pPr marL="0" indent="0">
              <a:buNone/>
            </a:pPr>
            <a:r>
              <a:rPr lang="el-GR" dirty="0" smtClean="0"/>
              <a:t>3. Επιλογές από άλλα κείμενα: Βίοι Αγίων, Μαρτύρια, οδοιπορικά, ιστοριογραφικά. </a:t>
            </a:r>
            <a:endParaRPr lang="el-GR" dirty="0"/>
          </a:p>
        </p:txBody>
      </p:sp>
    </p:spTree>
    <p:extLst>
      <p:ext uri="{BB962C8B-B14F-4D97-AF65-F5344CB8AC3E}">
        <p14:creationId xmlns:p14="http://schemas.microsoft.com/office/powerpoint/2010/main" val="3376936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Ξυλογραφία">
  <a:themeElements>
    <a:clrScheme name="Ξυλογραφί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Ξυλογραφί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Ξυλογραφί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
  <TotalTime>212</TotalTime>
  <Words>629</Words>
  <Application>Microsoft Office PowerPoint</Application>
  <PresentationFormat>Ευρεία οθόνη</PresentationFormat>
  <Paragraphs>92</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Cambria</vt:lpstr>
      <vt:lpstr>Rockwell</vt:lpstr>
      <vt:lpstr>Rockwell Condensed</vt:lpstr>
      <vt:lpstr>Wingdings</vt:lpstr>
      <vt:lpstr>Ξυλογραφία</vt:lpstr>
      <vt:lpstr>ΛΟΓΟΤΕΧΝΙΚΕΣ ΑΦΗΓΗΣΕΙΣ ΓΙΑ ΘΕΟΥΣ ΚΑΙ ΔΑΙΜΟΝΕΣ στο βυζαντιο</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Δημώδης  βυζαντινή  λογοτεχνία</dc:title>
  <dc:creator>ΚΩΣΤΑΣ</dc:creator>
  <cp:lastModifiedBy>user</cp:lastModifiedBy>
  <cp:revision>22</cp:revision>
  <dcterms:created xsi:type="dcterms:W3CDTF">2020-02-10T16:33:57Z</dcterms:created>
  <dcterms:modified xsi:type="dcterms:W3CDTF">2024-02-19T15:33:40Z</dcterms:modified>
</cp:coreProperties>
</file>