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0" r:id="rId5"/>
    <p:sldId id="271" r:id="rId6"/>
    <p:sldId id="272" r:id="rId7"/>
    <p:sldId id="273" r:id="rId8"/>
    <p:sldId id="274" r:id="rId9"/>
    <p:sldId id="259" r:id="rId10"/>
    <p:sldId id="260" r:id="rId11"/>
    <p:sldId id="266" r:id="rId12"/>
    <p:sldId id="267" r:id="rId13"/>
    <p:sldId id="263" r:id="rId14"/>
    <p:sldId id="268" r:id="rId15"/>
    <p:sldId id="275" r:id="rId16"/>
    <p:sldId id="269" r:id="rId17"/>
    <p:sldId id="276"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4" d="100"/>
          <a:sy n="104" d="100"/>
        </p:scale>
        <p:origin x="114"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2589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69778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10695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084861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0262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67343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530550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345852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76812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C61B483-3F18-4CE7-9476-C2163A56EAA4}" type="datetimeFigureOut">
              <a:rPr lang="en-US" smtClean="0"/>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24125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1C61B483-3F18-4CE7-9476-C2163A56EAA4}" type="datetimeFigureOut">
              <a:rPr lang="en-US" smtClean="0"/>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43317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1C61B483-3F18-4CE7-9476-C2163A56EAA4}" type="datetimeFigureOut">
              <a:rPr lang="en-US" smtClean="0"/>
              <a:t>4/6/2016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14166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1C61B483-3F18-4CE7-9476-C2163A56EAA4}" type="datetimeFigureOut">
              <a:rPr lang="en-US" smtClean="0"/>
              <a:t>4/6/2016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325291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1B483-3F18-4CE7-9476-C2163A56EAA4}" type="datetimeFigureOut">
              <a:rPr lang="en-US" smtClean="0"/>
              <a:t>4/6/2016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71773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C61B483-3F18-4CE7-9476-C2163A56EAA4}" type="datetimeFigureOut">
              <a:rPr lang="en-US" smtClean="0"/>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4224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C61B483-3F18-4CE7-9476-C2163A56EAA4}" type="datetimeFigureOut">
              <a:rPr lang="en-US" smtClean="0"/>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46130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61B483-3F18-4CE7-9476-C2163A56EAA4}" type="datetimeFigureOut">
              <a:rPr lang="en-US" smtClean="0"/>
              <a:t>4/6/2016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4AAE9A3-8753-4D32-AC8C-BC5ECBA70B71}" type="slidenum">
              <a:rPr lang="en-US" smtClean="0"/>
              <a:t>‹#›</a:t>
            </a:fld>
            <a:endParaRPr lang="en-US"/>
          </a:p>
        </p:txBody>
      </p:sp>
    </p:spTree>
    <p:extLst>
      <p:ext uri="{BB962C8B-B14F-4D97-AF65-F5344CB8AC3E}">
        <p14:creationId xmlns:p14="http://schemas.microsoft.com/office/powerpoint/2010/main" val="253747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dirty="0"/>
              <a:t>Uncertainty, Irreversibility, and</a:t>
            </a:r>
            <a:br>
              <a:rPr lang="en-US" dirty="0"/>
            </a:br>
            <a:r>
              <a:rPr lang="en-US" dirty="0" smtClean="0"/>
              <a:t>Investment </a:t>
            </a:r>
            <a:r>
              <a:rPr lang="en-US" dirty="0"/>
              <a:t>Dynamics</a:t>
            </a:r>
          </a:p>
        </p:txBody>
      </p:sp>
      <p:sp>
        <p:nvSpPr>
          <p:cNvPr id="3" name="Υπότιτλος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8828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Caballero (1991) investigates the impact of uncertainty and irreversibility on investment</a:t>
            </a:r>
            <a:r>
              <a:rPr lang="en-US" dirty="0" smtClean="0"/>
              <a:t>, highlighting </a:t>
            </a:r>
            <a:r>
              <a:rPr lang="en-US" dirty="0"/>
              <a:t>the role that different assumptions on the functional form of adjustment costs </a:t>
            </a:r>
            <a:r>
              <a:rPr lang="en-US" dirty="0" smtClean="0"/>
              <a:t>and on </a:t>
            </a:r>
            <a:r>
              <a:rPr lang="en-US" dirty="0"/>
              <a:t>the degree of competition and returns to scale play in shaping the response of </a:t>
            </a:r>
            <a:r>
              <a:rPr lang="en-US" dirty="0" smtClean="0"/>
              <a:t>investment to uncertainty</a:t>
            </a:r>
          </a:p>
          <a:p>
            <a:pPr algn="just"/>
            <a:r>
              <a:rPr lang="en-US" dirty="0" smtClean="0"/>
              <a:t>Interestingly</a:t>
            </a:r>
            <a:r>
              <a:rPr lang="en-US" dirty="0"/>
              <a:t>, he shows that if we move away from the hypothesis of </a:t>
            </a:r>
            <a:r>
              <a:rPr lang="en-US" dirty="0" smtClean="0"/>
              <a:t>perfect competition </a:t>
            </a:r>
            <a:r>
              <a:rPr lang="en-US" dirty="0"/>
              <a:t>and constant returns to scale towards one of imperfect competition or </a:t>
            </a:r>
            <a:r>
              <a:rPr lang="en-US" dirty="0" smtClean="0"/>
              <a:t>decreasing returns </a:t>
            </a:r>
            <a:r>
              <a:rPr lang="en-US" dirty="0"/>
              <a:t>to scale, the response of investment to uncertainty becomes </a:t>
            </a:r>
            <a:r>
              <a:rPr lang="en-US" dirty="0" smtClean="0"/>
              <a:t>negative </a:t>
            </a:r>
          </a:p>
          <a:p>
            <a:pPr algn="just"/>
            <a:r>
              <a:rPr lang="en-US" dirty="0" smtClean="0"/>
              <a:t>In </a:t>
            </a:r>
            <a:r>
              <a:rPr lang="en-US" dirty="0"/>
              <a:t>this setting</a:t>
            </a:r>
            <a:r>
              <a:rPr lang="en-US" dirty="0" smtClean="0"/>
              <a:t>, Caballero </a:t>
            </a:r>
            <a:r>
              <a:rPr lang="en-US" dirty="0"/>
              <a:t>also shows that </a:t>
            </a:r>
            <a:r>
              <a:rPr lang="en-US" b="1" dirty="0"/>
              <a:t>the more asymmetric the functional form of adjustment costs is</a:t>
            </a:r>
            <a:r>
              <a:rPr lang="en-US" dirty="0"/>
              <a:t>, </a:t>
            </a:r>
            <a:r>
              <a:rPr lang="en-US" b="1" dirty="0" smtClean="0"/>
              <a:t>the more </a:t>
            </a:r>
            <a:r>
              <a:rPr lang="en-US" b="1" dirty="0"/>
              <a:t>negative the relationship between investment and uncertainty </a:t>
            </a:r>
            <a:r>
              <a:rPr lang="en-US" b="1" dirty="0" smtClean="0"/>
              <a:t>becomes</a:t>
            </a:r>
            <a:endParaRPr lang="en-US" b="1" dirty="0"/>
          </a:p>
        </p:txBody>
      </p:sp>
    </p:spTree>
    <p:extLst>
      <p:ext uri="{BB962C8B-B14F-4D97-AF65-F5344CB8AC3E}">
        <p14:creationId xmlns:p14="http://schemas.microsoft.com/office/powerpoint/2010/main" val="289728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Investment Dynamics Under Irreversibility and Uncertainty</a:t>
            </a:r>
            <a:endParaRPr lang="en-US" dirty="0"/>
          </a:p>
        </p:txBody>
      </p:sp>
      <p:sp>
        <p:nvSpPr>
          <p:cNvPr id="3" name="Θέση περιεχομένου 2"/>
          <p:cNvSpPr>
            <a:spLocks noGrp="1"/>
          </p:cNvSpPr>
          <p:nvPr>
            <p:ph idx="1"/>
          </p:nvPr>
        </p:nvSpPr>
        <p:spPr/>
        <p:txBody>
          <a:bodyPr>
            <a:normAutofit fontScale="92500" lnSpcReduction="20000"/>
          </a:bodyPr>
          <a:lstStyle/>
          <a:p>
            <a:pPr algn="just"/>
            <a:r>
              <a:rPr lang="en-US" dirty="0"/>
              <a:t>Previous theoretical literature has established that </a:t>
            </a:r>
            <a:r>
              <a:rPr lang="en-US" b="1" dirty="0"/>
              <a:t>irreversibility of capital creates </a:t>
            </a:r>
            <a:r>
              <a:rPr lang="en-US" b="1" dirty="0" smtClean="0"/>
              <a:t>an embedded </a:t>
            </a:r>
            <a:r>
              <a:rPr lang="en-US" b="1" dirty="0"/>
              <a:t>call option in investment decisions that leads to a modification of the </a:t>
            </a:r>
            <a:r>
              <a:rPr lang="en-US" b="1" dirty="0" smtClean="0"/>
              <a:t>standard net </a:t>
            </a:r>
            <a:r>
              <a:rPr lang="en-US" b="1" dirty="0"/>
              <a:t>present value</a:t>
            </a:r>
            <a:r>
              <a:rPr lang="en-US" dirty="0"/>
              <a:t> (NPV) rule or the q-theory (McDonald and Siegel 1986; </a:t>
            </a:r>
            <a:r>
              <a:rPr lang="en-US" dirty="0" err="1"/>
              <a:t>Pindyck</a:t>
            </a:r>
            <a:r>
              <a:rPr lang="en-US" dirty="0"/>
              <a:t> 1988</a:t>
            </a:r>
            <a:r>
              <a:rPr lang="en-US" dirty="0" smtClean="0"/>
              <a:t>; Dixit </a:t>
            </a:r>
            <a:r>
              <a:rPr lang="en-US" dirty="0"/>
              <a:t>and </a:t>
            </a:r>
            <a:r>
              <a:rPr lang="en-US" dirty="0" err="1"/>
              <a:t>Pindyck</a:t>
            </a:r>
            <a:r>
              <a:rPr lang="en-US" dirty="0"/>
              <a:t> </a:t>
            </a:r>
            <a:r>
              <a:rPr lang="en-US" dirty="0" smtClean="0"/>
              <a:t>1994)</a:t>
            </a:r>
          </a:p>
          <a:p>
            <a:pPr algn="just"/>
            <a:r>
              <a:rPr lang="en-US" b="1" dirty="0" smtClean="0"/>
              <a:t>In </a:t>
            </a:r>
            <a:r>
              <a:rPr lang="en-US" b="1" dirty="0"/>
              <a:t>particular, in ambivalent environments, investment </a:t>
            </a:r>
            <a:r>
              <a:rPr lang="en-US" b="1" dirty="0" smtClean="0"/>
              <a:t>is triggered </a:t>
            </a:r>
            <a:r>
              <a:rPr lang="en-US" b="1" dirty="0"/>
              <a:t>at a higher threshold compared to the simple NPV </a:t>
            </a:r>
            <a:r>
              <a:rPr lang="en-US" b="1" dirty="0" smtClean="0"/>
              <a:t>case</a:t>
            </a:r>
          </a:p>
          <a:p>
            <a:pPr algn="just"/>
            <a:r>
              <a:rPr lang="en-US" dirty="0" err="1" smtClean="0"/>
              <a:t>Similalrly</a:t>
            </a:r>
            <a:r>
              <a:rPr lang="en-US" dirty="0" smtClean="0"/>
              <a:t> </a:t>
            </a:r>
            <a:r>
              <a:rPr lang="en-US" b="1" dirty="0" smtClean="0"/>
              <a:t>positive investment </a:t>
            </a:r>
            <a:r>
              <a:rPr lang="en-US" b="1" dirty="0"/>
              <a:t>becomes optimal after exceeding a multiple of q, the size of which is known </a:t>
            </a:r>
            <a:r>
              <a:rPr lang="en-US" b="1" dirty="0" smtClean="0"/>
              <a:t>as irreversibility </a:t>
            </a:r>
            <a:r>
              <a:rPr lang="en-US" b="1" dirty="0"/>
              <a:t>premium </a:t>
            </a:r>
            <a:r>
              <a:rPr lang="en-US" dirty="0"/>
              <a:t>(see </a:t>
            </a:r>
            <a:r>
              <a:rPr lang="en-US" dirty="0" err="1"/>
              <a:t>Chirinko</a:t>
            </a:r>
            <a:r>
              <a:rPr lang="en-US" dirty="0"/>
              <a:t> and Schaller </a:t>
            </a:r>
            <a:r>
              <a:rPr lang="en-US" dirty="0" smtClean="0"/>
              <a:t>2002)</a:t>
            </a:r>
          </a:p>
          <a:p>
            <a:pPr algn="just"/>
            <a:r>
              <a:rPr lang="en-US" b="1" dirty="0" smtClean="0"/>
              <a:t>Hence </a:t>
            </a:r>
            <a:r>
              <a:rPr lang="en-US" b="1" dirty="0"/>
              <a:t>decision-makers </a:t>
            </a:r>
            <a:r>
              <a:rPr lang="en-US" b="1" dirty="0" smtClean="0"/>
              <a:t>may find </a:t>
            </a:r>
            <a:r>
              <a:rPr lang="en-US" b="1" dirty="0"/>
              <a:t>inactivity as being optimal in certain situations until uncertainty is partly </a:t>
            </a:r>
            <a:r>
              <a:rPr lang="en-US" b="1" dirty="0" smtClean="0"/>
              <a:t>resolved (</a:t>
            </a:r>
            <a:r>
              <a:rPr lang="en-US" b="1" dirty="0"/>
              <a:t>more information is revealed), known as a ‘wait-and-see’ </a:t>
            </a:r>
            <a:r>
              <a:rPr lang="en-US" b="1" dirty="0" smtClean="0"/>
              <a:t>strategy</a:t>
            </a:r>
            <a:r>
              <a:rPr lang="en-US" dirty="0" smtClean="0"/>
              <a:t> </a:t>
            </a:r>
          </a:p>
          <a:p>
            <a:pPr algn="just"/>
            <a:r>
              <a:rPr lang="en-US" dirty="0" smtClean="0"/>
              <a:t>Along </a:t>
            </a:r>
            <a:r>
              <a:rPr lang="en-US" dirty="0"/>
              <a:t>similar lines</a:t>
            </a:r>
            <a:r>
              <a:rPr lang="en-US" dirty="0" smtClean="0"/>
              <a:t>, Abel </a:t>
            </a:r>
            <a:r>
              <a:rPr lang="en-US" dirty="0"/>
              <a:t>and </a:t>
            </a:r>
            <a:r>
              <a:rPr lang="en-US" dirty="0" err="1"/>
              <a:t>Eberly</a:t>
            </a:r>
            <a:r>
              <a:rPr lang="en-US" dirty="0"/>
              <a:t> (1994, 1996) have shown that </a:t>
            </a:r>
            <a:r>
              <a:rPr lang="en-US" b="1" dirty="0"/>
              <a:t>irreversibility and fixed adjustment </a:t>
            </a:r>
            <a:r>
              <a:rPr lang="en-US" b="1" dirty="0" smtClean="0"/>
              <a:t>costs lead </a:t>
            </a:r>
            <a:r>
              <a:rPr lang="en-US" b="1" dirty="0"/>
              <a:t>to a non-continuous investment policy that includes an inaction </a:t>
            </a:r>
            <a:r>
              <a:rPr lang="en-US" b="1" dirty="0" smtClean="0"/>
              <a:t>zone</a:t>
            </a:r>
            <a:endParaRPr lang="en-US" b="1" dirty="0"/>
          </a:p>
        </p:txBody>
      </p:sp>
    </p:spTree>
    <p:extLst>
      <p:ext uri="{BB962C8B-B14F-4D97-AF65-F5344CB8AC3E}">
        <p14:creationId xmlns:p14="http://schemas.microsoft.com/office/powerpoint/2010/main" val="2940546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Moreover, like in standard financial option contracts, the option of waiting </a:t>
            </a:r>
            <a:r>
              <a:rPr lang="en-US" dirty="0" smtClean="0"/>
              <a:t>becomes more </a:t>
            </a:r>
            <a:r>
              <a:rPr lang="en-US" dirty="0"/>
              <a:t>valuable as uncertainty </a:t>
            </a:r>
            <a:r>
              <a:rPr lang="en-US" dirty="0" smtClean="0"/>
              <a:t>increases</a:t>
            </a:r>
          </a:p>
          <a:p>
            <a:pPr algn="just"/>
            <a:r>
              <a:rPr lang="en-US" dirty="0" smtClean="0"/>
              <a:t>In </a:t>
            </a:r>
            <a:r>
              <a:rPr lang="en-US" dirty="0"/>
              <a:t>the business fixed investment </a:t>
            </a:r>
            <a:r>
              <a:rPr lang="en-US" dirty="0" smtClean="0"/>
              <a:t>literature terminology</a:t>
            </a:r>
            <a:r>
              <a:rPr lang="en-US" dirty="0"/>
              <a:t>, increased uncertainty raises the investment trigger threshold </a:t>
            </a:r>
            <a:r>
              <a:rPr lang="en-US" dirty="0" smtClean="0"/>
              <a:t>thereby extending </a:t>
            </a:r>
            <a:r>
              <a:rPr lang="en-US" dirty="0"/>
              <a:t>the inaction </a:t>
            </a:r>
            <a:r>
              <a:rPr lang="en-US" dirty="0" smtClean="0"/>
              <a:t>zone</a:t>
            </a:r>
          </a:p>
          <a:p>
            <a:pPr algn="just"/>
            <a:r>
              <a:rPr lang="en-US" b="1" dirty="0" smtClean="0"/>
              <a:t>Thus </a:t>
            </a:r>
            <a:r>
              <a:rPr lang="en-US" b="1" dirty="0"/>
              <a:t>uncertainty has a negative impact on business </a:t>
            </a:r>
            <a:r>
              <a:rPr lang="en-US" b="1" dirty="0" smtClean="0"/>
              <a:t>fixed investment </a:t>
            </a:r>
            <a:r>
              <a:rPr lang="en-US" b="1" dirty="0"/>
              <a:t>spending by discouraging or postponement of </a:t>
            </a:r>
            <a:r>
              <a:rPr lang="en-US" b="1" dirty="0" smtClean="0"/>
              <a:t>investment</a:t>
            </a:r>
            <a:endParaRPr lang="en-US" b="1" dirty="0"/>
          </a:p>
        </p:txBody>
      </p:sp>
    </p:spTree>
    <p:extLst>
      <p:ext uri="{BB962C8B-B14F-4D97-AF65-F5344CB8AC3E}">
        <p14:creationId xmlns:p14="http://schemas.microsoft.com/office/powerpoint/2010/main" val="2582033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Abel and </a:t>
            </a:r>
            <a:r>
              <a:rPr lang="en-US" dirty="0" err="1"/>
              <a:t>Eberly</a:t>
            </a:r>
            <a:r>
              <a:rPr lang="en-US" dirty="0"/>
              <a:t> (1999) and Bloom (2000) emphasize that, </a:t>
            </a:r>
            <a:r>
              <a:rPr lang="en-US" b="1" dirty="0"/>
              <a:t>with partial irreversibility</a:t>
            </a:r>
            <a:r>
              <a:rPr lang="en-US" dirty="0"/>
              <a:t>, a </a:t>
            </a:r>
            <a:r>
              <a:rPr lang="en-US" b="1" dirty="0" smtClean="0"/>
              <a:t>higher level </a:t>
            </a:r>
            <a:r>
              <a:rPr lang="en-US" b="1" dirty="0"/>
              <a:t>of uncertainty </a:t>
            </a:r>
            <a:r>
              <a:rPr lang="en-US" i="1" dirty="0"/>
              <a:t>implies both a higher threshold rate of return to justify positive investment</a:t>
            </a:r>
            <a:r>
              <a:rPr lang="en-US" i="1" dirty="0" smtClean="0"/>
              <a:t>, and </a:t>
            </a:r>
            <a:r>
              <a:rPr lang="en-US" i="1" dirty="0"/>
              <a:t>a lower threshold required rate of return to justify </a:t>
            </a:r>
            <a:r>
              <a:rPr lang="en-US" i="1" dirty="0" smtClean="0"/>
              <a:t>disinvestment </a:t>
            </a:r>
          </a:p>
          <a:p>
            <a:pPr algn="just"/>
            <a:r>
              <a:rPr lang="en-US" i="1" dirty="0" smtClean="0"/>
              <a:t>As </a:t>
            </a:r>
            <a:r>
              <a:rPr lang="en-US" i="1" dirty="0"/>
              <a:t>the optimal </a:t>
            </a:r>
            <a:r>
              <a:rPr lang="en-US" i="1" dirty="0" smtClean="0"/>
              <a:t>investment policy </a:t>
            </a:r>
            <a:r>
              <a:rPr lang="en-US" i="1" dirty="0"/>
              <a:t>is characterized by a wider threshold rule, these two factors unambiguously reduce </a:t>
            </a:r>
            <a:r>
              <a:rPr lang="en-US" i="1" dirty="0" smtClean="0"/>
              <a:t>the short-term </a:t>
            </a:r>
            <a:r>
              <a:rPr lang="en-US" i="1" dirty="0"/>
              <a:t>response of investment to exogenous demand </a:t>
            </a:r>
            <a:r>
              <a:rPr lang="en-US" i="1" dirty="0" smtClean="0"/>
              <a:t>shocks</a:t>
            </a:r>
          </a:p>
        </p:txBody>
      </p:sp>
    </p:spTree>
    <p:extLst>
      <p:ext uri="{BB962C8B-B14F-4D97-AF65-F5344CB8AC3E}">
        <p14:creationId xmlns:p14="http://schemas.microsoft.com/office/powerpoint/2010/main" val="317740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lnSpcReduction="10000"/>
          </a:bodyPr>
          <a:lstStyle/>
          <a:p>
            <a:pPr algn="just"/>
            <a:r>
              <a:rPr lang="en-US" dirty="0"/>
              <a:t>The main body of the previous mentioned literature has dealt with a single </a:t>
            </a:r>
            <a:r>
              <a:rPr lang="en-US" dirty="0" smtClean="0"/>
              <a:t>capital good </a:t>
            </a:r>
            <a:r>
              <a:rPr lang="en-US" dirty="0"/>
              <a:t>or treated multiple capital goods as </a:t>
            </a:r>
            <a:r>
              <a:rPr lang="en-US" dirty="0" smtClean="0"/>
              <a:t>homogeneous</a:t>
            </a:r>
          </a:p>
          <a:p>
            <a:pPr algn="just"/>
            <a:r>
              <a:rPr lang="en-US" dirty="0" err="1" smtClean="0"/>
              <a:t>Eberly</a:t>
            </a:r>
            <a:r>
              <a:rPr lang="en-US" dirty="0" smtClean="0"/>
              <a:t> </a:t>
            </a:r>
            <a:r>
              <a:rPr lang="en-US" dirty="0"/>
              <a:t>(1997) spurred </a:t>
            </a:r>
            <a:r>
              <a:rPr lang="en-US" dirty="0" smtClean="0"/>
              <a:t>the literature </a:t>
            </a:r>
            <a:r>
              <a:rPr lang="en-US" dirty="0"/>
              <a:t>studying the investment–uncertainty relationship with multiple (heterogeneous</a:t>
            </a:r>
            <a:r>
              <a:rPr lang="en-US" dirty="0" smtClean="0"/>
              <a:t>) capital goods</a:t>
            </a:r>
          </a:p>
          <a:p>
            <a:pPr algn="just"/>
            <a:r>
              <a:rPr lang="en-US" dirty="0" smtClean="0"/>
              <a:t>Essentially</a:t>
            </a:r>
            <a:r>
              <a:rPr lang="en-US" dirty="0"/>
              <a:t>, she showed that in the presence of multiple capital goods, </a:t>
            </a:r>
            <a:r>
              <a:rPr lang="en-US" dirty="0" smtClean="0"/>
              <a:t>a firm’s </a:t>
            </a:r>
            <a:r>
              <a:rPr lang="en-US" dirty="0"/>
              <a:t>overall investment rate is decomposed into the extensive margins (the number </a:t>
            </a:r>
            <a:r>
              <a:rPr lang="en-US" dirty="0" smtClean="0"/>
              <a:t>of capital </a:t>
            </a:r>
            <a:r>
              <a:rPr lang="en-US" dirty="0"/>
              <a:t>goods a firm invests in) and the intensive margins (the investment expenditure </a:t>
            </a:r>
            <a:r>
              <a:rPr lang="en-US" dirty="0" smtClean="0"/>
              <a:t>per type </a:t>
            </a:r>
            <a:r>
              <a:rPr lang="en-US" dirty="0"/>
              <a:t>of capital good</a:t>
            </a:r>
            <a:r>
              <a:rPr lang="en-US" dirty="0" smtClean="0"/>
              <a:t>)</a:t>
            </a:r>
          </a:p>
          <a:p>
            <a:pPr algn="just"/>
            <a:r>
              <a:rPr lang="en-US" dirty="0" err="1" smtClean="0"/>
              <a:t>Eberly</a:t>
            </a:r>
            <a:r>
              <a:rPr lang="en-US" dirty="0" smtClean="0"/>
              <a:t> </a:t>
            </a:r>
            <a:r>
              <a:rPr lang="en-US" dirty="0"/>
              <a:t>and van </a:t>
            </a:r>
            <a:r>
              <a:rPr lang="en-US" dirty="0" err="1"/>
              <a:t>Mieghem</a:t>
            </a:r>
            <a:r>
              <a:rPr lang="en-US" dirty="0"/>
              <a:t> (1997) revisited the case of </a:t>
            </a:r>
            <a:r>
              <a:rPr lang="en-US" dirty="0" smtClean="0"/>
              <a:t>multifactor investment</a:t>
            </a:r>
            <a:r>
              <a:rPr lang="en-US" dirty="0"/>
              <a:t>, demonstrating that the optimal investment decisions would follow </a:t>
            </a:r>
            <a:r>
              <a:rPr lang="en-US" dirty="0" smtClean="0"/>
              <a:t>a multidimensional </a:t>
            </a:r>
            <a:r>
              <a:rPr lang="en-US" dirty="0"/>
              <a:t>threshold policy. However, their intuitive analysis was restricted </a:t>
            </a:r>
            <a:r>
              <a:rPr lang="en-US" dirty="0" smtClean="0"/>
              <a:t>to constant </a:t>
            </a:r>
            <a:r>
              <a:rPr lang="en-US" dirty="0"/>
              <a:t>level of uncertainty, thereby producing static cross-sectional conclusions</a:t>
            </a:r>
            <a:r>
              <a:rPr lang="en-US" dirty="0" smtClean="0"/>
              <a:t>.</a:t>
            </a:r>
            <a:endParaRPr lang="en-US" dirty="0"/>
          </a:p>
        </p:txBody>
      </p:sp>
    </p:spTree>
    <p:extLst>
      <p:ext uri="{BB962C8B-B14F-4D97-AF65-F5344CB8AC3E}">
        <p14:creationId xmlns:p14="http://schemas.microsoft.com/office/powerpoint/2010/main" val="1717303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smtClean="0"/>
              <a:t>Bloom et al. (2007), retaining the heterogeneous capital setup but allowing for time-varying uncertainty, illustrated that the response of investment to demand shocks tends to be convex, as larger (smaller) shocks induce firms to invest in more (fewer) types of capital and at more (fewer) production units. </a:t>
            </a:r>
          </a:p>
          <a:p>
            <a:pPr algn="just"/>
            <a:r>
              <a:rPr lang="en-US" dirty="0" smtClean="0"/>
              <a:t>Among other conclusions, </a:t>
            </a:r>
            <a:r>
              <a:rPr lang="en-US" b="1" dirty="0" smtClean="0"/>
              <a:t>they show that variations in uncertainty are mapped to variations in both the extensive and intensive margins</a:t>
            </a:r>
            <a:endParaRPr lang="en-US" dirty="0"/>
          </a:p>
        </p:txBody>
      </p:sp>
    </p:spTree>
    <p:extLst>
      <p:ext uri="{BB962C8B-B14F-4D97-AF65-F5344CB8AC3E}">
        <p14:creationId xmlns:p14="http://schemas.microsoft.com/office/powerpoint/2010/main" val="28539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Thus the main prediction of </a:t>
            </a:r>
            <a:r>
              <a:rPr lang="en-US" dirty="0" err="1"/>
              <a:t>Eberly</a:t>
            </a:r>
            <a:r>
              <a:rPr lang="en-US" dirty="0"/>
              <a:t> and </a:t>
            </a:r>
            <a:r>
              <a:rPr lang="en-US" dirty="0" smtClean="0"/>
              <a:t>van </a:t>
            </a:r>
            <a:r>
              <a:rPr lang="en-US" dirty="0" err="1" smtClean="0"/>
              <a:t>Mieghem</a:t>
            </a:r>
            <a:r>
              <a:rPr lang="en-US" dirty="0" smtClean="0"/>
              <a:t> </a:t>
            </a:r>
            <a:r>
              <a:rPr lang="en-US" dirty="0"/>
              <a:t>(1997) and Bloom et al. (2007) </a:t>
            </a:r>
            <a:r>
              <a:rPr lang="en-US" dirty="0" smtClean="0"/>
              <a:t>is that </a:t>
            </a:r>
            <a:r>
              <a:rPr lang="en-US" dirty="0"/>
              <a:t>higher uncertainty reduces the extensive </a:t>
            </a:r>
            <a:r>
              <a:rPr lang="en-US" dirty="0" smtClean="0"/>
              <a:t>margin</a:t>
            </a:r>
          </a:p>
          <a:p>
            <a:pPr algn="just"/>
            <a:r>
              <a:rPr lang="en-US" dirty="0" smtClean="0"/>
              <a:t>Let </a:t>
            </a:r>
            <a:r>
              <a:rPr lang="en-US" dirty="0"/>
              <a:t>us provide some more </a:t>
            </a:r>
            <a:r>
              <a:rPr lang="en-US" dirty="0" smtClean="0"/>
              <a:t>intuition about </a:t>
            </a:r>
            <a:r>
              <a:rPr lang="en-US" dirty="0"/>
              <a:t>the underlying mechanism. </a:t>
            </a:r>
            <a:endParaRPr lang="en-US" dirty="0" smtClean="0"/>
          </a:p>
          <a:p>
            <a:pPr algn="just"/>
            <a:r>
              <a:rPr lang="en-US" dirty="0" smtClean="0"/>
              <a:t>A </a:t>
            </a:r>
            <a:r>
              <a:rPr lang="en-US" dirty="0"/>
              <a:t>core assumption is that capital goods </a:t>
            </a:r>
            <a:r>
              <a:rPr lang="en-US" dirty="0" smtClean="0"/>
              <a:t>are heterogeneous</a:t>
            </a:r>
            <a:r>
              <a:rPr lang="en-US" dirty="0"/>
              <a:t>, at least in terms of their underlying degrees of </a:t>
            </a:r>
            <a:r>
              <a:rPr lang="en-US" dirty="0" smtClean="0"/>
              <a:t>irreversibility</a:t>
            </a:r>
          </a:p>
          <a:p>
            <a:pPr algn="just"/>
            <a:r>
              <a:rPr lang="en-US" dirty="0" smtClean="0"/>
              <a:t>This gives rise </a:t>
            </a:r>
            <a:r>
              <a:rPr lang="en-US" dirty="0"/>
              <a:t>to type-of-capital specific trigger thresholds above which positive investment is </a:t>
            </a:r>
            <a:r>
              <a:rPr lang="en-US" dirty="0" smtClean="0"/>
              <a:t>optimal for </a:t>
            </a:r>
            <a:r>
              <a:rPr lang="en-US" dirty="0"/>
              <a:t>each </a:t>
            </a:r>
            <a:r>
              <a:rPr lang="en-US" dirty="0" smtClean="0"/>
              <a:t>type</a:t>
            </a:r>
          </a:p>
          <a:p>
            <a:pPr algn="just"/>
            <a:r>
              <a:rPr lang="en-US" dirty="0" smtClean="0"/>
              <a:t>Then </a:t>
            </a:r>
            <a:r>
              <a:rPr lang="en-US" dirty="0"/>
              <a:t>if one considers an ordering of the type-specific trigger thresholds, </a:t>
            </a:r>
            <a:r>
              <a:rPr lang="en-US" dirty="0" smtClean="0"/>
              <a:t>the number </a:t>
            </a:r>
            <a:r>
              <a:rPr lang="en-US" dirty="0"/>
              <a:t>of capital types for which positive investment is optimal is given by the number </a:t>
            </a:r>
            <a:r>
              <a:rPr lang="en-US" dirty="0" smtClean="0"/>
              <a:t>of capital </a:t>
            </a:r>
            <a:r>
              <a:rPr lang="en-US" dirty="0"/>
              <a:t>types exceeding their own trigger </a:t>
            </a:r>
            <a:r>
              <a:rPr lang="en-US" dirty="0" smtClean="0"/>
              <a:t>threshold</a:t>
            </a:r>
          </a:p>
        </p:txBody>
      </p:sp>
    </p:spTree>
    <p:extLst>
      <p:ext uri="{BB962C8B-B14F-4D97-AF65-F5344CB8AC3E}">
        <p14:creationId xmlns:p14="http://schemas.microsoft.com/office/powerpoint/2010/main" val="50737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smtClean="0"/>
              <a:t>For instance, one may consider extremely large levels of uncertainty (that make the option of waiting very valuable) resulting in no capital good exceeding its own trigger threshold</a:t>
            </a:r>
          </a:p>
          <a:p>
            <a:pPr algn="just"/>
            <a:r>
              <a:rPr lang="en-US" dirty="0" smtClean="0"/>
              <a:t>The other extreme would be a situation where uncertainty is so low that the option value of waiting for every type of capital good is nullified, and consequently all capital goods exceed their own threshold</a:t>
            </a:r>
          </a:p>
          <a:p>
            <a:pPr algn="just"/>
            <a:r>
              <a:rPr lang="en-US" dirty="0" smtClean="0"/>
              <a:t>Between these two extremes, it becomes apparent that as uncertainty increases (decreases), the likelihood of more capital types exceeding their own threshold decreases (increases), thus producing the negative impact of uncertainty on the extensive margin</a:t>
            </a:r>
          </a:p>
          <a:p>
            <a:endParaRPr lang="en-US" dirty="0"/>
          </a:p>
        </p:txBody>
      </p:sp>
    </p:spTree>
    <p:extLst>
      <p:ext uri="{BB962C8B-B14F-4D97-AF65-F5344CB8AC3E}">
        <p14:creationId xmlns:p14="http://schemas.microsoft.com/office/powerpoint/2010/main" val="202670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References </a:t>
            </a:r>
            <a:endParaRPr lang="en-US" dirty="0"/>
          </a:p>
        </p:txBody>
      </p:sp>
      <p:sp>
        <p:nvSpPr>
          <p:cNvPr id="3" name="Θέση περιεχομένου 2"/>
          <p:cNvSpPr>
            <a:spLocks noGrp="1"/>
          </p:cNvSpPr>
          <p:nvPr>
            <p:ph idx="1"/>
          </p:nvPr>
        </p:nvSpPr>
        <p:spPr/>
        <p:txBody>
          <a:bodyPr>
            <a:normAutofit/>
          </a:bodyPr>
          <a:lstStyle/>
          <a:p>
            <a:r>
              <a:rPr lang="en-US" dirty="0"/>
              <a:t>Abel, A. and </a:t>
            </a:r>
            <a:r>
              <a:rPr lang="en-US" dirty="0" err="1"/>
              <a:t>Eberly</a:t>
            </a:r>
            <a:r>
              <a:rPr lang="en-US" dirty="0"/>
              <a:t>, J. (1996) ‘Optimal investment with costly </a:t>
            </a:r>
            <a:r>
              <a:rPr lang="en-US" dirty="0" smtClean="0"/>
              <a:t>reversibility</a:t>
            </a:r>
            <a:r>
              <a:rPr lang="en-US" dirty="0"/>
              <a:t>’, </a:t>
            </a:r>
            <a:r>
              <a:rPr lang="en-US" i="1" dirty="0"/>
              <a:t>Review of </a:t>
            </a:r>
            <a:r>
              <a:rPr lang="en-US" i="1" dirty="0" smtClean="0"/>
              <a:t>Economic Studies</a:t>
            </a:r>
            <a:r>
              <a:rPr lang="en-US" dirty="0"/>
              <a:t>, Vol. 63, pp.581–594</a:t>
            </a:r>
            <a:r>
              <a:rPr lang="en-US" dirty="0" smtClean="0"/>
              <a:t>.</a:t>
            </a:r>
          </a:p>
          <a:p>
            <a:r>
              <a:rPr lang="en-US" dirty="0"/>
              <a:t>BLOOM, N., BOND, S. and VAN REENEN, J. (2007). Uncertainty and investment dynamics. Review of </a:t>
            </a:r>
            <a:r>
              <a:rPr lang="en-US" dirty="0" smtClean="0"/>
              <a:t>Economic Studies</a:t>
            </a:r>
            <a:r>
              <a:rPr lang="en-US" dirty="0"/>
              <a:t>, 74(2), 391–415.</a:t>
            </a:r>
            <a:endParaRPr lang="en-US" dirty="0" smtClean="0"/>
          </a:p>
          <a:p>
            <a:r>
              <a:rPr lang="en-US" dirty="0" err="1" smtClean="0"/>
              <a:t>Chirinko</a:t>
            </a:r>
            <a:r>
              <a:rPr lang="en-US" dirty="0"/>
              <a:t>, R. and Schaller, H. (2002) </a:t>
            </a:r>
            <a:r>
              <a:rPr lang="en-US" i="1" dirty="0"/>
              <a:t>The Irreversibility Premium</a:t>
            </a:r>
            <a:r>
              <a:rPr lang="en-US" dirty="0"/>
              <a:t>, Carleton University</a:t>
            </a:r>
            <a:r>
              <a:rPr lang="en-US" dirty="0" smtClean="0"/>
              <a:t>, Working </a:t>
            </a:r>
            <a:r>
              <a:rPr lang="en-US" dirty="0"/>
              <a:t>Paper</a:t>
            </a:r>
            <a:r>
              <a:rPr lang="en-US" dirty="0" smtClean="0"/>
              <a:t>.</a:t>
            </a:r>
          </a:p>
          <a:p>
            <a:r>
              <a:rPr lang="en-US" dirty="0"/>
              <a:t>Drakos, K. (2006) ‘A note on uncertainty and investment across the spectrum of irreversibility</a:t>
            </a:r>
            <a:r>
              <a:rPr lang="en-US" dirty="0" smtClean="0"/>
              <a:t>’, </a:t>
            </a:r>
            <a:r>
              <a:rPr lang="en-US" i="1" dirty="0" smtClean="0"/>
              <a:t>Applied </a:t>
            </a:r>
            <a:r>
              <a:rPr lang="en-US" i="1" dirty="0"/>
              <a:t>Economics Letters</a:t>
            </a:r>
            <a:r>
              <a:rPr lang="en-US" dirty="0"/>
              <a:t>, Vol. 13, No. 20,  </a:t>
            </a:r>
            <a:r>
              <a:rPr lang="en-US" dirty="0" smtClean="0"/>
              <a:t>pp.877–880.</a:t>
            </a:r>
          </a:p>
          <a:p>
            <a:pPr lvl="0"/>
            <a:r>
              <a:rPr lang="en-US" dirty="0" smtClean="0"/>
              <a:t>Drakos, K. “Testing </a:t>
            </a:r>
            <a:r>
              <a:rPr lang="en-US" dirty="0"/>
              <a:t>Uncertainty’s Effect in Real Options Theory with Multiple Capital    Goods”, </a:t>
            </a:r>
            <a:r>
              <a:rPr lang="en-US" dirty="0" err="1"/>
              <a:t>Economica</a:t>
            </a:r>
            <a:r>
              <a:rPr lang="en-US" dirty="0"/>
              <a:t>, 78, 330-346, 2011</a:t>
            </a:r>
            <a:r>
              <a:rPr lang="en-US" dirty="0" smtClean="0"/>
              <a:t>.</a:t>
            </a:r>
            <a:endParaRPr lang="en-US" dirty="0"/>
          </a:p>
        </p:txBody>
      </p:sp>
    </p:spTree>
    <p:extLst>
      <p:ext uri="{BB962C8B-B14F-4D97-AF65-F5344CB8AC3E}">
        <p14:creationId xmlns:p14="http://schemas.microsoft.com/office/powerpoint/2010/main" val="2984616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r>
              <a:rPr lang="en-US" dirty="0" smtClean="0"/>
              <a:t>Driver, C., Temple, P. and </a:t>
            </a:r>
            <a:r>
              <a:rPr lang="en-US" dirty="0" err="1" smtClean="0"/>
              <a:t>Urga</a:t>
            </a:r>
            <a:r>
              <a:rPr lang="en-US" dirty="0" smtClean="0"/>
              <a:t>, G. (2006) ‘Contrasts between classes of assets in fixed investment equations as a way of testing real option theory’, </a:t>
            </a:r>
            <a:r>
              <a:rPr lang="en-US" i="1" dirty="0" smtClean="0"/>
              <a:t>Journal of Business and Economic Statistics</a:t>
            </a:r>
            <a:r>
              <a:rPr lang="en-US" dirty="0" smtClean="0"/>
              <a:t>, Vol. 24, No. 4, pp.432–443.</a:t>
            </a:r>
            <a:endParaRPr lang="en-US" dirty="0" smtClean="0"/>
          </a:p>
          <a:p>
            <a:r>
              <a:rPr lang="en-US" dirty="0" err="1" smtClean="0"/>
              <a:t>Kessides</a:t>
            </a:r>
            <a:r>
              <a:rPr lang="en-US" dirty="0"/>
              <a:t>, I. (1990) ‘Market concentration, contestability, and sunk costs’, </a:t>
            </a:r>
            <a:r>
              <a:rPr lang="en-US" i="1" dirty="0"/>
              <a:t>Review of </a:t>
            </a:r>
            <a:r>
              <a:rPr lang="en-US" i="1" dirty="0" smtClean="0"/>
              <a:t>Economics and </a:t>
            </a:r>
            <a:r>
              <a:rPr lang="en-US" i="1" dirty="0"/>
              <a:t>Statistics</a:t>
            </a:r>
            <a:r>
              <a:rPr lang="en-US" dirty="0"/>
              <a:t>, Vol. 72, No. 4, pp.614–622</a:t>
            </a:r>
            <a:r>
              <a:rPr lang="en-US" dirty="0" smtClean="0"/>
              <a:t>.</a:t>
            </a:r>
          </a:p>
          <a:p>
            <a:r>
              <a:rPr lang="en-US" dirty="0"/>
              <a:t>Lee, J. and Shin, K. (2000) ‘The role of a variable input in the relationship between investment </a:t>
            </a:r>
            <a:r>
              <a:rPr lang="en-US" dirty="0" smtClean="0"/>
              <a:t>and uncertainty</a:t>
            </a:r>
            <a:r>
              <a:rPr lang="en-US" dirty="0"/>
              <a:t>’, </a:t>
            </a:r>
            <a:r>
              <a:rPr lang="en-US" i="1" dirty="0"/>
              <a:t>American Economic Review</a:t>
            </a:r>
            <a:r>
              <a:rPr lang="en-US" dirty="0"/>
              <a:t>, Vol. 90, No. 3, pp.667–680.</a:t>
            </a:r>
          </a:p>
        </p:txBody>
      </p:sp>
    </p:spTree>
    <p:extLst>
      <p:ext uri="{BB962C8B-B14F-4D97-AF65-F5344CB8AC3E}">
        <p14:creationId xmlns:p14="http://schemas.microsoft.com/office/powerpoint/2010/main" val="9141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Aggregate investment spending is an important source of </a:t>
            </a:r>
            <a:r>
              <a:rPr lang="en-US" dirty="0" smtClean="0"/>
              <a:t>fluctuations </a:t>
            </a:r>
            <a:r>
              <a:rPr lang="en-US" dirty="0"/>
              <a:t>over the business </a:t>
            </a:r>
            <a:r>
              <a:rPr lang="en-US" dirty="0" smtClean="0"/>
              <a:t>cycle </a:t>
            </a:r>
          </a:p>
          <a:p>
            <a:pPr algn="just"/>
            <a:r>
              <a:rPr lang="en-US" dirty="0" smtClean="0"/>
              <a:t>A puzzling </a:t>
            </a:r>
            <a:r>
              <a:rPr lang="en-US" dirty="0"/>
              <a:t>aspect of such </a:t>
            </a:r>
            <a:r>
              <a:rPr lang="en-US" dirty="0" smtClean="0"/>
              <a:t>fluctuations </a:t>
            </a:r>
            <a:r>
              <a:rPr lang="en-US" dirty="0"/>
              <a:t>is that they sometimes occur in connection with </a:t>
            </a:r>
            <a:r>
              <a:rPr lang="en-US" dirty="0" smtClean="0"/>
              <a:t>relatively small </a:t>
            </a:r>
            <a:r>
              <a:rPr lang="en-US" dirty="0"/>
              <a:t>shocks or policy </a:t>
            </a:r>
            <a:r>
              <a:rPr lang="en-US" dirty="0" smtClean="0"/>
              <a:t>impulses</a:t>
            </a:r>
          </a:p>
          <a:p>
            <a:pPr algn="just"/>
            <a:r>
              <a:rPr lang="en-US" dirty="0"/>
              <a:t>an alternative mechanism that may explain the observed large </a:t>
            </a:r>
            <a:r>
              <a:rPr lang="en-US" dirty="0" smtClean="0"/>
              <a:t>cyclical movements </a:t>
            </a:r>
            <a:r>
              <a:rPr lang="en-US" dirty="0"/>
              <a:t>of investment with respect to the business cycle, based on </a:t>
            </a:r>
            <a:r>
              <a:rPr lang="en-US" dirty="0" smtClean="0"/>
              <a:t>the firms</a:t>
            </a:r>
            <a:r>
              <a:rPr lang="en-US" dirty="0"/>
              <a:t>’ behavior </a:t>
            </a:r>
            <a:r>
              <a:rPr lang="en-US" dirty="0" smtClean="0"/>
              <a:t>under uncertainty</a:t>
            </a:r>
            <a:endParaRPr lang="en-US" dirty="0"/>
          </a:p>
          <a:p>
            <a:pPr algn="just"/>
            <a:r>
              <a:rPr lang="en-US" dirty="0"/>
              <a:t>In the last decade, research has focused on a class of models in which real </a:t>
            </a:r>
            <a:r>
              <a:rPr lang="en-US" dirty="0" smtClean="0"/>
              <a:t>options influence investment behavior</a:t>
            </a:r>
            <a:r>
              <a:rPr lang="en-US" dirty="0"/>
              <a:t>, since </a:t>
            </a:r>
            <a:r>
              <a:rPr lang="en-US" dirty="0" smtClean="0"/>
              <a:t>firms </a:t>
            </a:r>
            <a:r>
              <a:rPr lang="en-US" dirty="0"/>
              <a:t>may have an incentive to wait for the arrival of </a:t>
            </a:r>
            <a:r>
              <a:rPr lang="en-US" dirty="0" smtClean="0"/>
              <a:t>new information</a:t>
            </a:r>
            <a:r>
              <a:rPr lang="en-US" dirty="0"/>
              <a:t>, thus postponing the implementation of their investment plans</a:t>
            </a:r>
          </a:p>
        </p:txBody>
      </p:sp>
    </p:spTree>
    <p:extLst>
      <p:ext uri="{BB962C8B-B14F-4D97-AF65-F5344CB8AC3E}">
        <p14:creationId xmlns:p14="http://schemas.microsoft.com/office/powerpoint/2010/main" val="387895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Early contributions have shown that uncertainty may increase the value of the marginal unit </a:t>
            </a:r>
            <a:r>
              <a:rPr lang="en-US" dirty="0" smtClean="0"/>
              <a:t>of capital</a:t>
            </a:r>
            <a:r>
              <a:rPr lang="en-US" dirty="0"/>
              <a:t>, thus leading to more capital </a:t>
            </a:r>
            <a:r>
              <a:rPr lang="en-US" dirty="0" smtClean="0"/>
              <a:t>accumulation </a:t>
            </a:r>
          </a:p>
          <a:p>
            <a:pPr algn="just"/>
            <a:r>
              <a:rPr lang="en-US" dirty="0" smtClean="0"/>
              <a:t>Hartman </a:t>
            </a:r>
            <a:r>
              <a:rPr lang="en-US" dirty="0"/>
              <a:t>(1972) and Abel (1983) </a:t>
            </a:r>
            <a:r>
              <a:rPr lang="en-US" dirty="0" smtClean="0"/>
              <a:t>investigate the </a:t>
            </a:r>
            <a:r>
              <a:rPr lang="en-US" dirty="0"/>
              <a:t>impact of uncertainty on capital accumulation by focusing on the investment behavior of </a:t>
            </a:r>
            <a:r>
              <a:rPr lang="en-US" dirty="0" smtClean="0"/>
              <a:t>a competitive firm </a:t>
            </a:r>
            <a:r>
              <a:rPr lang="en-US" dirty="0"/>
              <a:t>with constant returns to scale and (symmetric) convex adjustment </a:t>
            </a:r>
            <a:r>
              <a:rPr lang="en-US" dirty="0" smtClean="0"/>
              <a:t>costs</a:t>
            </a:r>
          </a:p>
          <a:p>
            <a:pPr algn="just"/>
            <a:r>
              <a:rPr lang="en-US" dirty="0" smtClean="0"/>
              <a:t>Under these </a:t>
            </a:r>
            <a:r>
              <a:rPr lang="en-US" dirty="0"/>
              <a:t>assumptions the resulting </a:t>
            </a:r>
            <a:r>
              <a:rPr lang="en-US" dirty="0" smtClean="0"/>
              <a:t>profit </a:t>
            </a:r>
            <a:r>
              <a:rPr lang="en-US" dirty="0"/>
              <a:t>function is convex in price and, therefore, a </a:t>
            </a:r>
            <a:r>
              <a:rPr lang="en-US" dirty="0" smtClean="0"/>
              <a:t>mean-preserving increase </a:t>
            </a:r>
            <a:r>
              <a:rPr lang="en-US" dirty="0"/>
              <a:t>in price uncertainty raises the expected return on a marginal unit of capital under </a:t>
            </a:r>
            <a:r>
              <a:rPr lang="en-US" dirty="0" smtClean="0"/>
              <a:t>the Jensen’s </a:t>
            </a:r>
            <a:r>
              <a:rPr lang="en-US" dirty="0"/>
              <a:t>inequality, therefore enhancing the attractiveness of additional </a:t>
            </a:r>
            <a:r>
              <a:rPr lang="en-US" dirty="0" smtClean="0"/>
              <a:t>investment</a:t>
            </a:r>
            <a:endParaRPr lang="en-US" dirty="0"/>
          </a:p>
        </p:txBody>
      </p:sp>
    </p:spTree>
    <p:extLst>
      <p:ext uri="{BB962C8B-B14F-4D97-AF65-F5344CB8AC3E}">
        <p14:creationId xmlns:p14="http://schemas.microsoft.com/office/powerpoint/2010/main" val="336436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How to define and measure irreversibility  </a:t>
            </a:r>
            <a:endParaRPr lang="en-US" dirty="0"/>
          </a:p>
        </p:txBody>
      </p:sp>
      <p:sp>
        <p:nvSpPr>
          <p:cNvPr id="3" name="Θέση περιεχομένου 2"/>
          <p:cNvSpPr>
            <a:spLocks noGrp="1"/>
          </p:cNvSpPr>
          <p:nvPr>
            <p:ph idx="1"/>
          </p:nvPr>
        </p:nvSpPr>
        <p:spPr/>
        <p:txBody>
          <a:bodyPr>
            <a:normAutofit fontScale="92500"/>
          </a:bodyPr>
          <a:lstStyle/>
          <a:p>
            <a:pPr algn="just"/>
            <a:r>
              <a:rPr lang="en-US" dirty="0"/>
              <a:t>A thorough study of the relevant theoretical and empirical literature reveals that </a:t>
            </a:r>
            <a:r>
              <a:rPr lang="en-US" dirty="0" smtClean="0"/>
              <a:t>there exist </a:t>
            </a:r>
            <a:r>
              <a:rPr lang="en-US" dirty="0"/>
              <a:t>a multitude of irreversibility </a:t>
            </a:r>
            <a:r>
              <a:rPr lang="en-US" dirty="0" smtClean="0"/>
              <a:t>definitions</a:t>
            </a:r>
          </a:p>
          <a:p>
            <a:pPr algn="just"/>
            <a:r>
              <a:rPr lang="en-US" dirty="0" smtClean="0"/>
              <a:t>Moreover</a:t>
            </a:r>
            <a:r>
              <a:rPr lang="en-US" dirty="0"/>
              <a:t>, the </a:t>
            </a:r>
            <a:r>
              <a:rPr lang="en-US" dirty="0" smtClean="0"/>
              <a:t>degree </a:t>
            </a:r>
            <a:r>
              <a:rPr lang="en-US" dirty="0"/>
              <a:t>of irreversibility </a:t>
            </a:r>
            <a:r>
              <a:rPr lang="en-US" dirty="0" smtClean="0"/>
              <a:t>of capital </a:t>
            </a:r>
            <a:r>
              <a:rPr lang="en-US" dirty="0"/>
              <a:t>goods has confronted researchers with a rather thorny task when it comes to </a:t>
            </a:r>
            <a:r>
              <a:rPr lang="en-US" dirty="0" smtClean="0"/>
              <a:t>its empirical measurement</a:t>
            </a:r>
          </a:p>
          <a:p>
            <a:pPr algn="just"/>
            <a:r>
              <a:rPr lang="en-US" dirty="0"/>
              <a:t>Chronologically, the first definition of irreversibility was </a:t>
            </a:r>
            <a:r>
              <a:rPr lang="en-US" b="1" i="1" dirty="0"/>
              <a:t>technology-based</a:t>
            </a:r>
            <a:r>
              <a:rPr lang="en-US" b="1" dirty="0"/>
              <a:t>, </a:t>
            </a:r>
            <a:r>
              <a:rPr lang="en-US" dirty="0" smtClean="0"/>
              <a:t>linking irreversibility </a:t>
            </a:r>
            <a:r>
              <a:rPr lang="en-US" dirty="0"/>
              <a:t>to the ability of the decision-maker (firm, sector) to substitute </a:t>
            </a:r>
            <a:r>
              <a:rPr lang="en-US" dirty="0" smtClean="0"/>
              <a:t>between capital </a:t>
            </a:r>
            <a:r>
              <a:rPr lang="en-US" dirty="0"/>
              <a:t>and </a:t>
            </a:r>
            <a:r>
              <a:rPr lang="en-US" dirty="0" err="1"/>
              <a:t>labour</a:t>
            </a:r>
            <a:r>
              <a:rPr lang="en-US" dirty="0"/>
              <a:t> (Hartman, 1972, 1976</a:t>
            </a:r>
            <a:r>
              <a:rPr lang="en-US" dirty="0" smtClean="0"/>
              <a:t>)</a:t>
            </a:r>
          </a:p>
          <a:p>
            <a:pPr algn="just"/>
            <a:r>
              <a:rPr lang="en-US" dirty="0"/>
              <a:t>This notion relates to the </a:t>
            </a:r>
            <a:r>
              <a:rPr lang="en-US" dirty="0" smtClean="0"/>
              <a:t>characteristics of </a:t>
            </a:r>
            <a:r>
              <a:rPr lang="en-US" dirty="0"/>
              <a:t>the production technology employed and suggests that shocks rendering </a:t>
            </a:r>
            <a:r>
              <a:rPr lang="en-US" i="1" dirty="0"/>
              <a:t>a </a:t>
            </a:r>
            <a:r>
              <a:rPr lang="en-US" i="1" dirty="0" smtClean="0"/>
              <a:t>priori </a:t>
            </a:r>
            <a:r>
              <a:rPr lang="en-US" dirty="0" smtClean="0"/>
              <a:t>choices </a:t>
            </a:r>
            <a:r>
              <a:rPr lang="en-US" dirty="0"/>
              <a:t>of capital sub-optimal </a:t>
            </a:r>
            <a:r>
              <a:rPr lang="en-US" i="1" dirty="0"/>
              <a:t>ex post</a:t>
            </a:r>
            <a:r>
              <a:rPr lang="en-US" dirty="0"/>
              <a:t>, may be absorbed by appropriately adjusting </a:t>
            </a:r>
            <a:r>
              <a:rPr lang="en-US" dirty="0" err="1" smtClean="0"/>
              <a:t>labour</a:t>
            </a:r>
            <a:r>
              <a:rPr lang="en-US" dirty="0" smtClean="0"/>
              <a:t> (the </a:t>
            </a:r>
            <a:r>
              <a:rPr lang="en-US" dirty="0"/>
              <a:t>variable production input</a:t>
            </a:r>
            <a:r>
              <a:rPr lang="en-US" dirty="0" smtClean="0"/>
              <a:t>)</a:t>
            </a:r>
          </a:p>
          <a:p>
            <a:pPr algn="just"/>
            <a:r>
              <a:rPr lang="en-US" dirty="0" smtClean="0"/>
              <a:t>As </a:t>
            </a:r>
            <a:r>
              <a:rPr lang="en-US" dirty="0"/>
              <a:t>is apparent, the adverse impact of a given </a:t>
            </a:r>
            <a:r>
              <a:rPr lang="en-US" dirty="0" smtClean="0"/>
              <a:t>shock is </a:t>
            </a:r>
            <a:r>
              <a:rPr lang="en-US" dirty="0"/>
              <a:t>lessened as the degree of substitutability between </a:t>
            </a:r>
            <a:r>
              <a:rPr lang="en-US" dirty="0" err="1"/>
              <a:t>labour</a:t>
            </a:r>
            <a:r>
              <a:rPr lang="en-US" dirty="0"/>
              <a:t> and capital </a:t>
            </a:r>
            <a:r>
              <a:rPr lang="en-US" dirty="0" smtClean="0"/>
              <a:t>increases</a:t>
            </a:r>
            <a:endParaRPr lang="en-US" dirty="0"/>
          </a:p>
        </p:txBody>
      </p:sp>
    </p:spTree>
    <p:extLst>
      <p:ext uri="{BB962C8B-B14F-4D97-AF65-F5344CB8AC3E}">
        <p14:creationId xmlns:p14="http://schemas.microsoft.com/office/powerpoint/2010/main" val="3202006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A descendant of this view is the study of Lee and Shin (2000) who </a:t>
            </a:r>
            <a:r>
              <a:rPr lang="en-US" dirty="0" err="1"/>
              <a:t>emphasise</a:t>
            </a:r>
            <a:r>
              <a:rPr lang="en-US" dirty="0"/>
              <a:t> the </a:t>
            </a:r>
            <a:r>
              <a:rPr lang="en-US" dirty="0" smtClean="0"/>
              <a:t>share of </a:t>
            </a:r>
            <a:r>
              <a:rPr lang="en-US" dirty="0" err="1"/>
              <a:t>labour</a:t>
            </a:r>
            <a:r>
              <a:rPr lang="en-US" dirty="0"/>
              <a:t> in production as a further factor accentuating the negative effect of </a:t>
            </a:r>
            <a:r>
              <a:rPr lang="en-US" dirty="0" smtClean="0"/>
              <a:t>uncertainty under irreversibility</a:t>
            </a:r>
          </a:p>
          <a:p>
            <a:pPr algn="just"/>
            <a:r>
              <a:rPr lang="en-US" dirty="0" smtClean="0"/>
              <a:t>The second definition of irreversibility is </a:t>
            </a:r>
            <a:r>
              <a:rPr lang="en-US" b="1" i="1" dirty="0" smtClean="0"/>
              <a:t>transactions-based</a:t>
            </a:r>
            <a:r>
              <a:rPr lang="en-US" i="1" dirty="0" smtClean="0"/>
              <a:t> </a:t>
            </a:r>
            <a:r>
              <a:rPr lang="en-US" dirty="0" smtClean="0"/>
              <a:t>and views irreversibility as a friction affecting the decision-maker’s ability to undo capital commitments </a:t>
            </a:r>
            <a:r>
              <a:rPr lang="en-US" i="1" dirty="0" smtClean="0"/>
              <a:t>per se </a:t>
            </a:r>
            <a:r>
              <a:rPr lang="en-US" dirty="0" smtClean="0"/>
              <a:t>and takes the form of a price differential between buying ( </a:t>
            </a:r>
            <a:r>
              <a:rPr lang="en-US" i="1" dirty="0" smtClean="0"/>
              <a:t>p</a:t>
            </a:r>
            <a:r>
              <a:rPr lang="en-US" dirty="0" smtClean="0"/>
              <a:t>+) and selling ( </a:t>
            </a:r>
            <a:r>
              <a:rPr lang="en-US" i="1" dirty="0" smtClean="0"/>
              <a:t>p</a:t>
            </a:r>
            <a:r>
              <a:rPr lang="en-US" dirty="0" smtClean="0"/>
              <a:t>–) prices for capital (Abel and </a:t>
            </a:r>
            <a:r>
              <a:rPr lang="en-US" dirty="0" err="1" smtClean="0"/>
              <a:t>Eberly</a:t>
            </a:r>
            <a:r>
              <a:rPr lang="en-US" dirty="0" smtClean="0"/>
              <a:t>, 1996; </a:t>
            </a:r>
            <a:r>
              <a:rPr lang="en-US" dirty="0" err="1" smtClean="0"/>
              <a:t>Chirinko</a:t>
            </a:r>
            <a:r>
              <a:rPr lang="en-US" dirty="0" smtClean="0"/>
              <a:t> and Schaller, 2002)</a:t>
            </a:r>
          </a:p>
          <a:p>
            <a:pPr algn="just"/>
            <a:r>
              <a:rPr lang="en-US" dirty="0" smtClean="0"/>
              <a:t>Basically, the degree of irreversibility (or </a:t>
            </a:r>
            <a:r>
              <a:rPr lang="en-US" dirty="0" err="1" smtClean="0"/>
              <a:t>sunkness</a:t>
            </a:r>
            <a:r>
              <a:rPr lang="en-US" dirty="0" smtClean="0"/>
              <a:t>) of capital is a function of the price ratio (or differential)</a:t>
            </a:r>
          </a:p>
          <a:p>
            <a:pPr algn="just"/>
            <a:endParaRPr lang="en-US" dirty="0"/>
          </a:p>
        </p:txBody>
      </p:sp>
    </p:spTree>
    <p:extLst>
      <p:ext uri="{BB962C8B-B14F-4D97-AF65-F5344CB8AC3E}">
        <p14:creationId xmlns:p14="http://schemas.microsoft.com/office/powerpoint/2010/main" val="160159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smtClean="0"/>
              <a:t>However</a:t>
            </a:r>
            <a:r>
              <a:rPr lang="en-US" dirty="0"/>
              <a:t>, although buying prices maybe observable in empirical applications, this </a:t>
            </a:r>
            <a:r>
              <a:rPr lang="en-US" dirty="0" smtClean="0"/>
              <a:t>is not </a:t>
            </a:r>
            <a:r>
              <a:rPr lang="en-US" dirty="0"/>
              <a:t>generally true for selling prices. In order to overcome this </a:t>
            </a:r>
            <a:r>
              <a:rPr lang="en-US" dirty="0" err="1"/>
              <a:t>unobservability</a:t>
            </a:r>
            <a:r>
              <a:rPr lang="en-US" dirty="0"/>
              <a:t> </a:t>
            </a:r>
            <a:r>
              <a:rPr lang="en-US" dirty="0" smtClean="0"/>
              <a:t>the literature </a:t>
            </a:r>
            <a:r>
              <a:rPr lang="en-US" dirty="0"/>
              <a:t>has devised various indirect observable indicators that may reflect the </a:t>
            </a:r>
            <a:r>
              <a:rPr lang="en-US" dirty="0" smtClean="0"/>
              <a:t>degree of </a:t>
            </a:r>
            <a:r>
              <a:rPr lang="en-US" dirty="0"/>
              <a:t>irreversibility in terms of transactions-based </a:t>
            </a:r>
            <a:r>
              <a:rPr lang="en-US" dirty="0" smtClean="0"/>
              <a:t>friction</a:t>
            </a:r>
          </a:p>
          <a:p>
            <a:pPr algn="just"/>
            <a:r>
              <a:rPr lang="en-US" dirty="0" smtClean="0"/>
              <a:t>For </a:t>
            </a:r>
            <a:r>
              <a:rPr lang="en-US" dirty="0"/>
              <a:t>instance, the share of </a:t>
            </a:r>
            <a:r>
              <a:rPr lang="en-US" dirty="0" smtClean="0"/>
              <a:t>sunk outlays </a:t>
            </a:r>
            <a:r>
              <a:rPr lang="en-US" dirty="0"/>
              <a:t>(‘</a:t>
            </a:r>
            <a:r>
              <a:rPr lang="en-US" dirty="0" err="1"/>
              <a:t>sunkness</a:t>
            </a:r>
            <a:r>
              <a:rPr lang="en-US" dirty="0"/>
              <a:t>’) is likely to be low in industries using capital that can be </a:t>
            </a:r>
            <a:r>
              <a:rPr lang="en-US" dirty="0" smtClean="0"/>
              <a:t>easily leased </a:t>
            </a:r>
            <a:r>
              <a:rPr lang="en-US" dirty="0"/>
              <a:t>(</a:t>
            </a:r>
            <a:r>
              <a:rPr lang="en-US" dirty="0" err="1"/>
              <a:t>Kessides</a:t>
            </a:r>
            <a:r>
              <a:rPr lang="en-US" dirty="0"/>
              <a:t>, 1990), or using capital for which an active second-hand </a:t>
            </a:r>
            <a:r>
              <a:rPr lang="en-US" dirty="0" smtClean="0"/>
              <a:t>market exists </a:t>
            </a:r>
            <a:r>
              <a:rPr lang="en-US" dirty="0"/>
              <a:t>(</a:t>
            </a:r>
            <a:r>
              <a:rPr lang="en-US" dirty="0" err="1"/>
              <a:t>Kessides</a:t>
            </a:r>
            <a:r>
              <a:rPr lang="en-US" dirty="0"/>
              <a:t>, 1990; Worthington, 1995</a:t>
            </a:r>
            <a:r>
              <a:rPr lang="en-US" dirty="0" smtClean="0"/>
              <a:t>)</a:t>
            </a:r>
            <a:endParaRPr lang="en-US" dirty="0"/>
          </a:p>
        </p:txBody>
      </p:sp>
    </p:spTree>
    <p:extLst>
      <p:ext uri="{BB962C8B-B14F-4D97-AF65-F5344CB8AC3E}">
        <p14:creationId xmlns:p14="http://schemas.microsoft.com/office/powerpoint/2010/main" val="2279435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lnSpcReduction="10000"/>
          </a:bodyPr>
          <a:lstStyle/>
          <a:p>
            <a:pPr algn="just"/>
            <a:r>
              <a:rPr lang="en-US" dirty="0"/>
              <a:t>In other words, the intensities of the </a:t>
            </a:r>
            <a:r>
              <a:rPr lang="en-US" dirty="0" smtClean="0"/>
              <a:t>rental and </a:t>
            </a:r>
            <a:r>
              <a:rPr lang="en-US" dirty="0"/>
              <a:t>resale markets in an industry could be viewed as proxies for the mobility </a:t>
            </a:r>
            <a:r>
              <a:rPr lang="en-US" dirty="0" smtClean="0"/>
              <a:t>and transferability </a:t>
            </a:r>
            <a:r>
              <a:rPr lang="en-US" dirty="0"/>
              <a:t>of the capital employed in the </a:t>
            </a:r>
            <a:r>
              <a:rPr lang="en-US" dirty="0" smtClean="0"/>
              <a:t>industry</a:t>
            </a:r>
          </a:p>
          <a:p>
            <a:pPr algn="just"/>
            <a:r>
              <a:rPr lang="en-US" dirty="0" err="1" smtClean="0"/>
              <a:t>Kessides</a:t>
            </a:r>
            <a:r>
              <a:rPr lang="en-US" dirty="0" smtClean="0"/>
              <a:t> </a:t>
            </a:r>
            <a:r>
              <a:rPr lang="en-US" dirty="0"/>
              <a:t>goes even further, </a:t>
            </a:r>
            <a:r>
              <a:rPr lang="en-US" dirty="0" smtClean="0"/>
              <a:t>stating that </a:t>
            </a:r>
            <a:r>
              <a:rPr lang="en-US" dirty="0"/>
              <a:t>the intensity of the resale market may be viewed as an indicator of the </a:t>
            </a:r>
            <a:r>
              <a:rPr lang="en-US" dirty="0" smtClean="0"/>
              <a:t>capital’s specificity</a:t>
            </a:r>
          </a:p>
          <a:p>
            <a:pPr algn="just"/>
            <a:r>
              <a:rPr lang="en-US" dirty="0" smtClean="0"/>
              <a:t>Capital </a:t>
            </a:r>
            <a:r>
              <a:rPr lang="en-US" dirty="0"/>
              <a:t>that is industry, rather than firm-specific, may be sold by </a:t>
            </a:r>
            <a:r>
              <a:rPr lang="en-US" dirty="0" smtClean="0"/>
              <a:t>exiting enterprises </a:t>
            </a:r>
            <a:r>
              <a:rPr lang="en-US" dirty="0"/>
              <a:t>to other firms in the industry, thus giving rise to an active </a:t>
            </a:r>
            <a:r>
              <a:rPr lang="en-US" dirty="0" smtClean="0"/>
              <a:t>second-hand market</a:t>
            </a:r>
          </a:p>
          <a:p>
            <a:pPr algn="just"/>
            <a:r>
              <a:rPr lang="en-US" dirty="0" smtClean="0"/>
              <a:t>In </a:t>
            </a:r>
            <a:r>
              <a:rPr lang="en-US" dirty="0"/>
              <a:t>contrast, capital that is expensive to convert into alternative uses once it </a:t>
            </a:r>
            <a:r>
              <a:rPr lang="en-US" dirty="0" smtClean="0"/>
              <a:t>has been </a:t>
            </a:r>
            <a:r>
              <a:rPr lang="en-US" dirty="0"/>
              <a:t>relegated to a specific </a:t>
            </a:r>
            <a:r>
              <a:rPr lang="en-US" dirty="0" smtClean="0"/>
              <a:t>form, </a:t>
            </a:r>
            <a:r>
              <a:rPr lang="en-US" dirty="0"/>
              <a:t>will not readily lend itself to </a:t>
            </a:r>
            <a:r>
              <a:rPr lang="en-US" dirty="0" smtClean="0"/>
              <a:t>resale</a:t>
            </a:r>
          </a:p>
          <a:p>
            <a:pPr algn="just"/>
            <a:r>
              <a:rPr lang="en-US" dirty="0" smtClean="0"/>
              <a:t>Similarly</a:t>
            </a:r>
            <a:r>
              <a:rPr lang="en-US" dirty="0"/>
              <a:t>, if </a:t>
            </a:r>
            <a:r>
              <a:rPr lang="en-US" dirty="0" smtClean="0"/>
              <a:t>the capital </a:t>
            </a:r>
            <a:r>
              <a:rPr lang="en-US" dirty="0"/>
              <a:t>employed is mostly firm-specific, or very expensive to relocate, then it is </a:t>
            </a:r>
            <a:r>
              <a:rPr lang="en-US" dirty="0" smtClean="0"/>
              <a:t>unlikely that </a:t>
            </a:r>
            <a:r>
              <a:rPr lang="en-US" dirty="0"/>
              <a:t>an active rental market will exist in the </a:t>
            </a:r>
            <a:r>
              <a:rPr lang="en-US" dirty="0" smtClean="0"/>
              <a:t>industry</a:t>
            </a:r>
            <a:endParaRPr lang="en-US" dirty="0"/>
          </a:p>
        </p:txBody>
      </p:sp>
    </p:spTree>
    <p:extLst>
      <p:ext uri="{BB962C8B-B14F-4D97-AF65-F5344CB8AC3E}">
        <p14:creationId xmlns:p14="http://schemas.microsoft.com/office/powerpoint/2010/main" val="1991905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The empirical literature has also used another indirect measure for the </a:t>
            </a:r>
            <a:r>
              <a:rPr lang="en-US" dirty="0" smtClean="0"/>
              <a:t>degree of </a:t>
            </a:r>
            <a:r>
              <a:rPr lang="en-US" dirty="0"/>
              <a:t>irreversibility in the transactions-based </a:t>
            </a:r>
            <a:r>
              <a:rPr lang="en-US" dirty="0" smtClean="0"/>
              <a:t>concept</a:t>
            </a:r>
          </a:p>
          <a:p>
            <a:pPr algn="just"/>
            <a:r>
              <a:rPr lang="en-US" dirty="0" smtClean="0"/>
              <a:t>In </a:t>
            </a:r>
            <a:r>
              <a:rPr lang="en-US" dirty="0"/>
              <a:t>particular, the ratio of </a:t>
            </a:r>
            <a:r>
              <a:rPr lang="en-US" dirty="0" smtClean="0"/>
              <a:t>disposals (</a:t>
            </a:r>
            <a:r>
              <a:rPr lang="en-US" dirty="0"/>
              <a:t>selling capital) to acquisitions (capital purchases) is used as an indicator of the </a:t>
            </a:r>
            <a:r>
              <a:rPr lang="en-US" dirty="0" smtClean="0"/>
              <a:t>activity of </a:t>
            </a:r>
            <a:r>
              <a:rPr lang="en-US" dirty="0"/>
              <a:t>second-hand markets and, consequently, of reversibility. </a:t>
            </a:r>
            <a:endParaRPr lang="en-US" dirty="0" smtClean="0"/>
          </a:p>
          <a:p>
            <a:pPr algn="just"/>
            <a:r>
              <a:rPr lang="en-US" dirty="0" smtClean="0"/>
              <a:t>Clearly</a:t>
            </a:r>
            <a:r>
              <a:rPr lang="en-US" dirty="0"/>
              <a:t>, the ratio will </a:t>
            </a:r>
            <a:r>
              <a:rPr lang="en-US" dirty="0" smtClean="0"/>
              <a:t>be low</a:t>
            </a:r>
            <a:r>
              <a:rPr lang="en-US" dirty="0"/>
              <a:t>, or approaching zero, if second hand markets were thin or non-existent (</a:t>
            </a:r>
            <a:r>
              <a:rPr lang="en-US" dirty="0" smtClean="0"/>
              <a:t>Driver et </a:t>
            </a:r>
            <a:r>
              <a:rPr lang="en-US" dirty="0"/>
              <a:t>al., 2006</a:t>
            </a:r>
            <a:r>
              <a:rPr lang="en-US" dirty="0" smtClean="0"/>
              <a:t>)</a:t>
            </a:r>
            <a:endParaRPr lang="en-US" dirty="0"/>
          </a:p>
          <a:p>
            <a:pPr algn="just"/>
            <a:r>
              <a:rPr lang="en-US" dirty="0"/>
              <a:t>Finally, some researchers have proposed an indirect indicator for the degree </a:t>
            </a:r>
            <a:r>
              <a:rPr lang="en-US" dirty="0" smtClean="0"/>
              <a:t>of irreversibility </a:t>
            </a:r>
            <a:r>
              <a:rPr lang="en-US" dirty="0"/>
              <a:t>by resorting to an </a:t>
            </a:r>
            <a:r>
              <a:rPr lang="en-US" i="1" dirty="0"/>
              <a:t>ad hoc </a:t>
            </a:r>
            <a:r>
              <a:rPr lang="en-US" dirty="0"/>
              <a:t>ordering of irreversibility, where the </a:t>
            </a:r>
            <a:r>
              <a:rPr lang="en-US" dirty="0" smtClean="0"/>
              <a:t>researcher a </a:t>
            </a:r>
            <a:r>
              <a:rPr lang="en-US" dirty="0"/>
              <a:t>priori orders capital goods based on their underlying characteristics, and therefore</a:t>
            </a:r>
            <a:r>
              <a:rPr lang="en-US" dirty="0" smtClean="0"/>
              <a:t>, depending </a:t>
            </a:r>
            <a:r>
              <a:rPr lang="en-US" dirty="0"/>
              <a:t>on the user’s exposure to each asset type, one may infer the degree </a:t>
            </a:r>
            <a:r>
              <a:rPr lang="en-US" dirty="0" smtClean="0"/>
              <a:t>of irreversibility </a:t>
            </a:r>
            <a:r>
              <a:rPr lang="en-US" dirty="0"/>
              <a:t>(</a:t>
            </a:r>
            <a:r>
              <a:rPr lang="en-US" dirty="0" err="1"/>
              <a:t>Guiso</a:t>
            </a:r>
            <a:r>
              <a:rPr lang="en-US" dirty="0"/>
              <a:t> and </a:t>
            </a:r>
            <a:r>
              <a:rPr lang="en-US" dirty="0" err="1"/>
              <a:t>Parigi</a:t>
            </a:r>
            <a:r>
              <a:rPr lang="en-US" dirty="0"/>
              <a:t>, 1999; </a:t>
            </a:r>
            <a:r>
              <a:rPr lang="en-US" dirty="0" err="1"/>
              <a:t>Goel</a:t>
            </a:r>
            <a:r>
              <a:rPr lang="en-US" dirty="0"/>
              <a:t> and Ram, 1999, 2001; </a:t>
            </a:r>
            <a:r>
              <a:rPr lang="en-US" dirty="0" err="1"/>
              <a:t>Butzen</a:t>
            </a:r>
            <a:r>
              <a:rPr lang="en-US" dirty="0"/>
              <a:t> et al., 2002</a:t>
            </a:r>
            <a:r>
              <a:rPr lang="en-US" dirty="0" smtClean="0"/>
              <a:t>; </a:t>
            </a:r>
            <a:r>
              <a:rPr lang="da-DK" dirty="0" smtClean="0"/>
              <a:t>Driver </a:t>
            </a:r>
            <a:r>
              <a:rPr lang="da-DK" dirty="0"/>
              <a:t>et al., 2006; Bulan, 2005; Drakos, 2006</a:t>
            </a:r>
            <a:r>
              <a:rPr lang="da-DK" dirty="0" smtClean="0"/>
              <a:t>)</a:t>
            </a:r>
            <a:endParaRPr lang="en-US" dirty="0"/>
          </a:p>
        </p:txBody>
      </p:sp>
    </p:spTree>
    <p:extLst>
      <p:ext uri="{BB962C8B-B14F-4D97-AF65-F5344CB8AC3E}">
        <p14:creationId xmlns:p14="http://schemas.microsoft.com/office/powerpoint/2010/main" val="22233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How investment behaves under irreversibility</a:t>
            </a:r>
            <a:endParaRPr lang="en-US" dirty="0"/>
          </a:p>
        </p:txBody>
      </p:sp>
      <p:sp>
        <p:nvSpPr>
          <p:cNvPr id="3" name="Θέση περιεχομένου 2"/>
          <p:cNvSpPr>
            <a:spLocks noGrp="1"/>
          </p:cNvSpPr>
          <p:nvPr>
            <p:ph idx="1"/>
          </p:nvPr>
        </p:nvSpPr>
        <p:spPr/>
        <p:txBody>
          <a:bodyPr>
            <a:normAutofit fontScale="92500" lnSpcReduction="20000"/>
          </a:bodyPr>
          <a:lstStyle/>
          <a:p>
            <a:pPr algn="just"/>
            <a:r>
              <a:rPr lang="en-US" dirty="0"/>
              <a:t>Importantly, the (symmetric) convexity of adjustment costs rules out the possibility that </a:t>
            </a:r>
            <a:r>
              <a:rPr lang="en-US" dirty="0" smtClean="0"/>
              <a:t>investment expenditures </a:t>
            </a:r>
            <a:r>
              <a:rPr lang="en-US" dirty="0"/>
              <a:t>may exhibit some degree of irreversibility, a feature </a:t>
            </a:r>
            <a:r>
              <a:rPr lang="en-US" dirty="0" smtClean="0"/>
              <a:t>first </a:t>
            </a:r>
            <a:r>
              <a:rPr lang="en-US" dirty="0"/>
              <a:t>emphasized by </a:t>
            </a:r>
            <a:r>
              <a:rPr lang="en-US" dirty="0" smtClean="0"/>
              <a:t>Arrow (1968) </a:t>
            </a:r>
          </a:p>
          <a:p>
            <a:pPr algn="just"/>
            <a:r>
              <a:rPr lang="en-US" dirty="0" smtClean="0"/>
              <a:t>When </a:t>
            </a:r>
            <a:r>
              <a:rPr lang="en-US" dirty="0"/>
              <a:t>investment is completely irreversible and future demand, </a:t>
            </a:r>
            <a:r>
              <a:rPr lang="en-US" dirty="0" smtClean="0"/>
              <a:t>cost conditions </a:t>
            </a:r>
            <a:r>
              <a:rPr lang="en-US" dirty="0"/>
              <a:t>and </a:t>
            </a:r>
            <a:r>
              <a:rPr lang="en-US" dirty="0" smtClean="0"/>
              <a:t>other relevant </a:t>
            </a:r>
            <a:r>
              <a:rPr lang="en-US" dirty="0"/>
              <a:t>market variables are uncertain, </a:t>
            </a:r>
            <a:r>
              <a:rPr lang="en-US" dirty="0" smtClean="0"/>
              <a:t>firms </a:t>
            </a:r>
            <a:r>
              <a:rPr lang="en-US" dirty="0"/>
              <a:t>have an incentive to wait until more </a:t>
            </a:r>
            <a:r>
              <a:rPr lang="en-US" dirty="0" smtClean="0"/>
              <a:t>information becomes available</a:t>
            </a:r>
          </a:p>
          <a:p>
            <a:pPr algn="just"/>
            <a:r>
              <a:rPr lang="en-US" dirty="0"/>
              <a:t>On the contrary, when a </a:t>
            </a:r>
            <a:r>
              <a:rPr lang="en-US" dirty="0" smtClean="0"/>
              <a:t>firm </a:t>
            </a:r>
            <a:r>
              <a:rPr lang="en-US" dirty="0"/>
              <a:t>does invest </a:t>
            </a:r>
            <a:r>
              <a:rPr lang="en-US" dirty="0" smtClean="0"/>
              <a:t>it </a:t>
            </a:r>
            <a:r>
              <a:rPr lang="en-US" dirty="0"/>
              <a:t>gives up the possibility </a:t>
            </a:r>
            <a:r>
              <a:rPr lang="en-US" dirty="0" smtClean="0"/>
              <a:t>of waiting </a:t>
            </a:r>
            <a:r>
              <a:rPr lang="en-US" dirty="0"/>
              <a:t>for new information to arrive that might affect the desirability or timing of the expenditure</a:t>
            </a:r>
            <a:r>
              <a:rPr lang="en-US" dirty="0" smtClean="0"/>
              <a:t>; it </a:t>
            </a:r>
            <a:r>
              <a:rPr lang="en-US" dirty="0"/>
              <a:t>cannot disinvest should market conditions change </a:t>
            </a:r>
            <a:r>
              <a:rPr lang="en-US" dirty="0" smtClean="0"/>
              <a:t>adversely</a:t>
            </a:r>
            <a:r>
              <a:rPr lang="en-US" dirty="0"/>
              <a:t> </a:t>
            </a:r>
            <a:r>
              <a:rPr lang="en-US" dirty="0" smtClean="0"/>
              <a:t>(</a:t>
            </a:r>
            <a:r>
              <a:rPr lang="en-US" dirty="0"/>
              <a:t>Dixit and </a:t>
            </a:r>
            <a:r>
              <a:rPr lang="en-US" dirty="0" err="1"/>
              <a:t>Pyndick</a:t>
            </a:r>
            <a:r>
              <a:rPr lang="en-US" dirty="0"/>
              <a:t> </a:t>
            </a:r>
            <a:r>
              <a:rPr lang="en-US" dirty="0" smtClean="0"/>
              <a:t>1994) </a:t>
            </a:r>
          </a:p>
          <a:p>
            <a:pPr algn="just"/>
            <a:r>
              <a:rPr lang="en-US" dirty="0" smtClean="0"/>
              <a:t>In </a:t>
            </a:r>
            <a:r>
              <a:rPr lang="en-US" dirty="0"/>
              <a:t>other words, the implementation of a given investment plan carries </a:t>
            </a:r>
            <a:r>
              <a:rPr lang="en-US" dirty="0" smtClean="0"/>
              <a:t>an opportunity cost equivalent </a:t>
            </a:r>
            <a:r>
              <a:rPr lang="en-US" dirty="0"/>
              <a:t>to the exercise of a </a:t>
            </a:r>
            <a:r>
              <a:rPr lang="en-US" dirty="0" smtClean="0"/>
              <a:t>financial </a:t>
            </a:r>
            <a:r>
              <a:rPr lang="en-US" dirty="0"/>
              <a:t>call </a:t>
            </a:r>
            <a:r>
              <a:rPr lang="en-US" dirty="0" smtClean="0"/>
              <a:t>option and the </a:t>
            </a:r>
            <a:r>
              <a:rPr lang="en-US" dirty="0"/>
              <a:t>decision to exercise such an option </a:t>
            </a:r>
            <a:r>
              <a:rPr lang="en-US" dirty="0" smtClean="0"/>
              <a:t>is irreversible</a:t>
            </a:r>
          </a:p>
          <a:p>
            <a:pPr algn="just"/>
            <a:r>
              <a:rPr lang="en-US" dirty="0" smtClean="0"/>
              <a:t>In </a:t>
            </a:r>
            <a:r>
              <a:rPr lang="en-US" dirty="0"/>
              <a:t>fact, although the holder may sell the asset at a later stage, she will not be able </a:t>
            </a:r>
            <a:r>
              <a:rPr lang="en-US" dirty="0" smtClean="0"/>
              <a:t>to recover </a:t>
            </a:r>
            <a:r>
              <a:rPr lang="en-US" dirty="0"/>
              <a:t>the money paid for exercising the </a:t>
            </a:r>
            <a:r>
              <a:rPr lang="en-US" dirty="0" smtClean="0"/>
              <a:t>option</a:t>
            </a:r>
            <a:endParaRPr lang="en-US" dirty="0"/>
          </a:p>
        </p:txBody>
      </p:sp>
    </p:spTree>
    <p:extLst>
      <p:ext uri="{BB962C8B-B14F-4D97-AF65-F5344CB8AC3E}">
        <p14:creationId xmlns:p14="http://schemas.microsoft.com/office/powerpoint/2010/main" val="1219869741"/>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TotalTime>
  <Words>2175</Words>
  <Application>Microsoft Office PowerPoint</Application>
  <PresentationFormat>Ευρεία οθόνη</PresentationFormat>
  <Paragraphs>71</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Trebuchet MS</vt:lpstr>
      <vt:lpstr>Wingdings 3</vt:lpstr>
      <vt:lpstr>Όψη</vt:lpstr>
      <vt:lpstr>Uncertainty, Irreversibility, and Investment Dynamics</vt:lpstr>
      <vt:lpstr>Παρουσίαση του PowerPoint</vt:lpstr>
      <vt:lpstr>Παρουσίαση του PowerPoint</vt:lpstr>
      <vt:lpstr>How to define and measure irreversibility  </vt:lpstr>
      <vt:lpstr>Παρουσίαση του PowerPoint</vt:lpstr>
      <vt:lpstr>Παρουσίαση του PowerPoint</vt:lpstr>
      <vt:lpstr>Παρουσίαση του PowerPoint</vt:lpstr>
      <vt:lpstr>Παρουσίαση του PowerPoint</vt:lpstr>
      <vt:lpstr>How investment behaves under irreversibility</vt:lpstr>
      <vt:lpstr>Παρουσίαση του PowerPoint</vt:lpstr>
      <vt:lpstr>Investment Dynamics Under Irreversibility and Uncertainty</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References </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Uncertainty, Irreversibility, and Investment Dynamics</dc:title>
  <dc:creator>Kostas Drakos</dc:creator>
  <cp:lastModifiedBy>Kostas Drakos</cp:lastModifiedBy>
  <cp:revision>10</cp:revision>
  <dcterms:created xsi:type="dcterms:W3CDTF">2016-04-06T08:19:00Z</dcterms:created>
  <dcterms:modified xsi:type="dcterms:W3CDTF">2016-04-06T09:07:25Z</dcterms:modified>
</cp:coreProperties>
</file>