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2" r:id="rId2"/>
    <p:sldId id="258" r:id="rId3"/>
    <p:sldId id="304" r:id="rId4"/>
    <p:sldId id="351" r:id="rId5"/>
    <p:sldId id="352" r:id="rId6"/>
    <p:sldId id="405" r:id="rId7"/>
    <p:sldId id="359" r:id="rId8"/>
    <p:sldId id="360" r:id="rId9"/>
    <p:sldId id="361" r:id="rId10"/>
    <p:sldId id="362" r:id="rId11"/>
    <p:sldId id="365" r:id="rId12"/>
    <p:sldId id="367" r:id="rId13"/>
    <p:sldId id="368" r:id="rId14"/>
    <p:sldId id="369" r:id="rId15"/>
    <p:sldId id="370" r:id="rId16"/>
    <p:sldId id="382" r:id="rId17"/>
    <p:sldId id="401" r:id="rId18"/>
    <p:sldId id="354" r:id="rId19"/>
    <p:sldId id="387" r:id="rId20"/>
    <p:sldId id="297" r:id="rId21"/>
    <p:sldId id="298" r:id="rId22"/>
    <p:sldId id="262" r:id="rId23"/>
    <p:sldId id="299" r:id="rId24"/>
    <p:sldId id="311" r:id="rId25"/>
    <p:sldId id="398" r:id="rId26"/>
    <p:sldId id="363" r:id="rId27"/>
    <p:sldId id="399" r:id="rId28"/>
    <p:sldId id="300" r:id="rId29"/>
    <p:sldId id="260" r:id="rId30"/>
    <p:sldId id="261" r:id="rId31"/>
    <p:sldId id="264" r:id="rId32"/>
    <p:sldId id="265" r:id="rId33"/>
    <p:sldId id="269" r:id="rId34"/>
    <p:sldId id="406" r:id="rId35"/>
    <p:sldId id="271" r:id="rId36"/>
    <p:sldId id="272" r:id="rId37"/>
    <p:sldId id="273" r:id="rId38"/>
    <p:sldId id="274" r:id="rId39"/>
    <p:sldId id="275" r:id="rId40"/>
    <p:sldId id="276" r:id="rId41"/>
    <p:sldId id="277" r:id="rId42"/>
    <p:sldId id="278" r:id="rId43"/>
    <p:sldId id="279" r:id="rId44"/>
    <p:sldId id="280" r:id="rId45"/>
    <p:sldId id="281" r:id="rId46"/>
    <p:sldId id="284" r:id="rId47"/>
    <p:sldId id="285" r:id="rId48"/>
    <p:sldId id="287" r:id="rId49"/>
    <p:sldId id="404" r:id="rId50"/>
    <p:sldId id="402" r:id="rId51"/>
    <p:sldId id="288" r:id="rId52"/>
    <p:sldId id="289" r:id="rId53"/>
    <p:sldId id="290" r:id="rId54"/>
    <p:sldId id="291" r:id="rId55"/>
    <p:sldId id="292" r:id="rId56"/>
    <p:sldId id="293" r:id="rId57"/>
    <p:sldId id="301"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2346"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A4151-2A6B-4495-8FC6-54F71740E4DB}" type="datetimeFigureOut">
              <a:rPr lang="en-US" smtClean="0"/>
              <a:pPr/>
              <a:t>11/22/2021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C3A5F-4912-4DE6-99C9-C3D582C31208}" type="slidenum">
              <a:rPr lang="en-US" smtClean="0"/>
              <a:pPr/>
              <a:t>‹#›</a:t>
            </a:fld>
            <a:endParaRPr lang="en-US"/>
          </a:p>
        </p:txBody>
      </p:sp>
    </p:spTree>
    <p:extLst>
      <p:ext uri="{BB962C8B-B14F-4D97-AF65-F5344CB8AC3E}">
        <p14:creationId xmlns="" xmlns:p14="http://schemas.microsoft.com/office/powerpoint/2010/main" val="391559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a:extLst>
              <a:ext uri="{FF2B5EF4-FFF2-40B4-BE49-F238E27FC236}">
                <a16:creationId xmlns="" xmlns:a16="http://schemas.microsoft.com/office/drawing/2014/main" id="{98239C86-ACAA-4B39-9FEA-9B443D75F0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2 - Θέση σημειώσεων">
            <a:extLst>
              <a:ext uri="{FF2B5EF4-FFF2-40B4-BE49-F238E27FC236}">
                <a16:creationId xmlns="" xmlns:a16="http://schemas.microsoft.com/office/drawing/2014/main" id="{175D7072-ED32-4F1C-9F84-66268A8E3A3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4" name="3 - Θέση αριθμού διαφάνειας">
            <a:extLst>
              <a:ext uri="{FF2B5EF4-FFF2-40B4-BE49-F238E27FC236}">
                <a16:creationId xmlns="" xmlns:a16="http://schemas.microsoft.com/office/drawing/2014/main" id="{360992ED-FC51-4E59-A0F8-99876FB5231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B6313-5E5B-40B9-ACB4-4FC08EAC23AD}"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6" y="228602"/>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Date Placeholder 2">
            <a:extLst>
              <a:ext uri="{FF2B5EF4-FFF2-40B4-BE49-F238E27FC236}">
                <a16:creationId xmlns="" xmlns:a16="http://schemas.microsoft.com/office/drawing/2014/main" id="{6EBBD27D-98B6-4642-8768-5799B2230BE2}"/>
              </a:ext>
            </a:extLst>
          </p:cNvPr>
          <p:cNvSpPr>
            <a:spLocks noGrp="1"/>
          </p:cNvSpPr>
          <p:nvPr>
            <p:ph type="dt" sz="half" idx="10"/>
          </p:nvPr>
        </p:nvSpPr>
        <p:spPr>
          <a:xfrm>
            <a:off x="304800" y="6245225"/>
            <a:ext cx="2286000" cy="476250"/>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AD35B3C4-80C2-4364-946E-D6A38324C45C}"/>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CF6E7A7B-DC1F-4DEB-9023-2A550019B401}"/>
              </a:ext>
            </a:extLst>
          </p:cNvPr>
          <p:cNvSpPr>
            <a:spLocks noGrp="1"/>
          </p:cNvSpPr>
          <p:nvPr>
            <p:ph type="sldNum" sz="quarter" idx="12"/>
          </p:nvPr>
        </p:nvSpPr>
        <p:spPr>
          <a:xfrm>
            <a:off x="6553200" y="6245225"/>
            <a:ext cx="2286000" cy="476250"/>
          </a:xfrm>
        </p:spPr>
        <p:txBody>
          <a:bodyPr/>
          <a:lstStyle>
            <a:lvl1pPr>
              <a:defRPr/>
            </a:lvl1pPr>
          </a:lstStyle>
          <a:p>
            <a:fld id="{A9275FE1-0CB8-46B1-86FC-188939B1BC21}" type="slidenum">
              <a:rPr lang="en-US" altLang="el-GR"/>
              <a:pPr/>
              <a:t>‹#›</a:t>
            </a:fld>
            <a:endParaRPr lang="en-US" altLang="el-GR"/>
          </a:p>
        </p:txBody>
      </p:sp>
    </p:spTree>
    <p:extLst>
      <p:ext uri="{BB962C8B-B14F-4D97-AF65-F5344CB8AC3E}">
        <p14:creationId xmlns="" xmlns:p14="http://schemas.microsoft.com/office/powerpoint/2010/main" val="208107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80E39-CF4A-41E2-83E4-B3F144051074}" type="datetimeFigureOut">
              <a:rPr lang="el-GR" smtClean="0"/>
              <a:pPr/>
              <a:t>22/11/2021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5101EA-C2BC-4379-86CD-63F64EC8170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80E39-CF4A-41E2-83E4-B3F144051074}" type="datetimeFigureOut">
              <a:rPr lang="el-GR" smtClean="0"/>
              <a:pPr/>
              <a:t>22/11/2021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101EA-C2BC-4379-86CD-63F64EC81700}"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medicine.com/cgi-bin/foxweb.exe/makezoom@/em/makezoom?picture=\websites\emedicine\neuro\images\Large\245LAntChoroidCT.jpg&amp;template=izoom2"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
        <p:nvSpPr>
          <p:cNvPr id="4" name="3 - Ορθογώνιο"/>
          <p:cNvSpPr/>
          <p:nvPr/>
        </p:nvSpPr>
        <p:spPr>
          <a:xfrm>
            <a:off x="1115616" y="3244334"/>
            <a:ext cx="6336884" cy="646331"/>
          </a:xfrm>
          <a:prstGeom prst="rect">
            <a:avLst/>
          </a:prstGeom>
        </p:spPr>
        <p:txBody>
          <a:bodyPr wrap="square">
            <a:spAutoFit/>
          </a:bodyPr>
          <a:lstStyle/>
          <a:p>
            <a:r>
              <a:rPr lang="el-GR" sz="3600" b="1" dirty="0">
                <a:solidFill>
                  <a:srgbClr val="FFFF00"/>
                </a:solidFill>
              </a:rPr>
              <a:t>    Αντιμετώπιση ΚΕΚ στη ΜΕΘ</a:t>
            </a:r>
            <a:endParaRPr lang="el-G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ADF8D7-F0E7-4103-9BBD-7526D6E80744}"/>
              </a:ext>
            </a:extLst>
          </p:cNvPr>
          <p:cNvSpPr>
            <a:spLocks noGrp="1"/>
          </p:cNvSpPr>
          <p:nvPr>
            <p:ph type="title" idx="4294967295"/>
          </p:nvPr>
        </p:nvSpPr>
        <p:spPr>
          <a:xfrm>
            <a:off x="1518047" y="1500189"/>
            <a:ext cx="6172200" cy="308372"/>
          </a:xfrm>
        </p:spPr>
        <p:txBody>
          <a:bodyPr vert="horz" wrap="square" lIns="0" tIns="34290" rIns="0" bIns="0" numCol="1" rtlCol="0" anchor="b" anchorCtr="0" compatLnSpc="1">
            <a:prstTxWarp prst="textNoShape">
              <a:avLst/>
            </a:prstTxWarp>
            <a:noAutofit/>
          </a:bodyPr>
          <a:lstStyle/>
          <a:p>
            <a:pPr>
              <a:defRPr/>
            </a:pPr>
            <a:r>
              <a:rPr lang="en-US" sz="3200" b="1" dirty="0">
                <a:solidFill>
                  <a:srgbClr val="FFFF00"/>
                </a:solidFill>
              </a:rPr>
              <a:t>1.</a:t>
            </a:r>
            <a:r>
              <a:rPr lang="el-GR" sz="3200" b="1" dirty="0">
                <a:solidFill>
                  <a:srgbClr val="FFFF00"/>
                </a:solidFill>
              </a:rPr>
              <a:t>Ρύθμιση εγκεφαλικής αιματικής ροής</a:t>
            </a:r>
          </a:p>
        </p:txBody>
      </p:sp>
      <p:sp>
        <p:nvSpPr>
          <p:cNvPr id="16387" name="Content Placeholder 2">
            <a:extLst>
              <a:ext uri="{FF2B5EF4-FFF2-40B4-BE49-F238E27FC236}">
                <a16:creationId xmlns="" xmlns:a16="http://schemas.microsoft.com/office/drawing/2014/main" id="{0E24BF57-587B-4AD5-882E-3665756D9C36}"/>
              </a:ext>
            </a:extLst>
          </p:cNvPr>
          <p:cNvSpPr>
            <a:spLocks noGrp="1"/>
          </p:cNvSpPr>
          <p:nvPr>
            <p:ph idx="4294967295"/>
          </p:nvPr>
        </p:nvSpPr>
        <p:spPr>
          <a:xfrm>
            <a:off x="1464469" y="2678906"/>
            <a:ext cx="6172200" cy="3024188"/>
          </a:xfrm>
        </p:spPr>
        <p:txBody>
          <a:bodyPr>
            <a:normAutofit fontScale="77500" lnSpcReduction="20000"/>
          </a:bodyPr>
          <a:lstStyle/>
          <a:p>
            <a:pPr marL="204788" indent="-204788"/>
            <a:r>
              <a:rPr lang="el-GR" altLang="el-GR"/>
              <a:t>Φυσιολογικές τιμές </a:t>
            </a:r>
            <a:r>
              <a:rPr lang="en-US" altLang="el-GR"/>
              <a:t>CPP</a:t>
            </a:r>
            <a:r>
              <a:rPr lang="el-GR" altLang="el-GR">
                <a:sym typeface="Symbol" panose="05050102010706020507" pitchFamily="18" charset="2"/>
              </a:rPr>
              <a:t> </a:t>
            </a:r>
            <a:r>
              <a:rPr lang="el-GR" altLang="el-GR" b="1">
                <a:sym typeface="Symbol" panose="05050102010706020507" pitchFamily="18" charset="2"/>
              </a:rPr>
              <a:t>100</a:t>
            </a:r>
            <a:r>
              <a:rPr lang="en-US" altLang="el-GR" b="1">
                <a:sym typeface="Symbol" panose="05050102010706020507" pitchFamily="18" charset="2"/>
              </a:rPr>
              <a:t>mm Hg</a:t>
            </a:r>
            <a:endParaRPr lang="el-GR" altLang="el-GR" b="1">
              <a:sym typeface="Symbol" panose="05050102010706020507" pitchFamily="18" charset="2"/>
            </a:endParaRPr>
          </a:p>
          <a:p>
            <a:pPr marL="204788" indent="-204788">
              <a:buNone/>
            </a:pPr>
            <a:endParaRPr lang="en-US" altLang="el-GR">
              <a:sym typeface="Symbol" panose="05050102010706020507" pitchFamily="18" charset="2"/>
            </a:endParaRPr>
          </a:p>
          <a:p>
            <a:pPr marL="204788" indent="-204788"/>
            <a:r>
              <a:rPr lang="el-GR" altLang="el-GR">
                <a:sym typeface="Symbol" panose="05050102010706020507" pitchFamily="18" charset="2"/>
              </a:rPr>
              <a:t>Χαμηλότερη αποδεκτή τιμή </a:t>
            </a:r>
            <a:r>
              <a:rPr lang="en-US" altLang="el-GR">
                <a:sym typeface="Symbol" panose="05050102010706020507" pitchFamily="18" charset="2"/>
              </a:rPr>
              <a:t>CPP</a:t>
            </a:r>
            <a:r>
              <a:rPr lang="el-GR" altLang="el-GR">
                <a:sym typeface="Symbol" panose="05050102010706020507" pitchFamily="18" charset="2"/>
              </a:rPr>
              <a:t>: </a:t>
            </a:r>
            <a:r>
              <a:rPr lang="el-GR" altLang="el-GR" b="1">
                <a:sym typeface="Symbol" panose="05050102010706020507" pitchFamily="18" charset="2"/>
              </a:rPr>
              <a:t>50 </a:t>
            </a:r>
            <a:r>
              <a:rPr lang="en-US" altLang="el-GR" b="1">
                <a:sym typeface="Symbol" panose="05050102010706020507" pitchFamily="18" charset="2"/>
              </a:rPr>
              <a:t>mmHg</a:t>
            </a:r>
            <a:endParaRPr lang="el-GR" altLang="el-GR" b="1">
              <a:sym typeface="Symbol" panose="05050102010706020507" pitchFamily="18" charset="2"/>
            </a:endParaRPr>
          </a:p>
          <a:p>
            <a:pPr marL="204788" indent="-204788">
              <a:buNone/>
            </a:pPr>
            <a:endParaRPr lang="en-US" altLang="el-GR">
              <a:sym typeface="Symbol" panose="05050102010706020507" pitchFamily="18" charset="2"/>
            </a:endParaRPr>
          </a:p>
          <a:p>
            <a:pPr marL="204788" indent="-204788">
              <a:buNone/>
            </a:pPr>
            <a:r>
              <a:rPr lang="en-US" altLang="el-GR" i="1">
                <a:sym typeface="Symbol" panose="05050102010706020507" pitchFamily="18" charset="2"/>
              </a:rPr>
              <a:t>&lt;50 mmHg </a:t>
            </a:r>
            <a:r>
              <a:rPr lang="el-GR" altLang="el-GR" i="1">
                <a:sym typeface="Symbol" panose="05050102010706020507" pitchFamily="18" charset="2"/>
              </a:rPr>
              <a:t>: επιβράδυνση στο ΗΕΓράφημα έως επιπέδωση </a:t>
            </a:r>
          </a:p>
          <a:p>
            <a:pPr marL="204788" indent="-204788">
              <a:buNone/>
            </a:pPr>
            <a:r>
              <a:rPr lang="el-GR" altLang="el-GR" i="1">
                <a:sym typeface="Symbol" panose="05050102010706020507" pitchFamily="18" charset="2"/>
              </a:rPr>
              <a:t>&lt;25</a:t>
            </a:r>
            <a:r>
              <a:rPr lang="en-US" altLang="el-GR" i="1">
                <a:sym typeface="Symbol" panose="05050102010706020507" pitchFamily="18" charset="2"/>
              </a:rPr>
              <a:t> mmHg</a:t>
            </a:r>
            <a:r>
              <a:rPr lang="el-GR" altLang="el-GR" i="1">
                <a:sym typeface="Symbol" panose="05050102010706020507" pitchFamily="18" charset="2"/>
              </a:rPr>
              <a:t> : βλάβη εγκεφάλου!</a:t>
            </a:r>
            <a:endParaRPr lang="en-US" altLang="el-GR" i="1">
              <a:sym typeface="Symbol" panose="05050102010706020507" pitchFamily="18" charset="2"/>
            </a:endParaRPr>
          </a:p>
          <a:p>
            <a:pPr marL="204788" indent="-204788">
              <a:buNone/>
            </a:pPr>
            <a:endParaRPr lang="el-GR" alt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C3C5E822-3E2C-4EC2-B977-EAF427F6FCEF}"/>
              </a:ext>
            </a:extLst>
          </p:cNvPr>
          <p:cNvSpPr>
            <a:spLocks noGrp="1"/>
          </p:cNvSpPr>
          <p:nvPr>
            <p:ph type="title" idx="4294967295"/>
          </p:nvPr>
        </p:nvSpPr>
        <p:spPr>
          <a:xfrm>
            <a:off x="1518047" y="908721"/>
            <a:ext cx="6172200" cy="792088"/>
          </a:xfrm>
        </p:spPr>
        <p:txBody>
          <a:bodyPr vert="horz" wrap="square" lIns="0" tIns="34290" rIns="0" bIns="0" numCol="1" rtlCol="0" anchor="b" anchorCtr="0" compatLnSpc="1">
            <a:prstTxWarp prst="textNoShape">
              <a:avLst/>
            </a:prstTxWarp>
            <a:noAutofit/>
          </a:bodyPr>
          <a:lstStyle/>
          <a:p>
            <a:r>
              <a:rPr lang="el-GR" altLang="el-GR" sz="3200" b="1" dirty="0">
                <a:solidFill>
                  <a:srgbClr val="FFFF00"/>
                </a:solidFill>
              </a:rPr>
              <a:t>2.Ρύθμιση εγκεφαλικής αιματικής ροής</a:t>
            </a:r>
          </a:p>
        </p:txBody>
      </p:sp>
      <p:sp>
        <p:nvSpPr>
          <p:cNvPr id="17411" name="Content Placeholder 2">
            <a:extLst>
              <a:ext uri="{FF2B5EF4-FFF2-40B4-BE49-F238E27FC236}">
                <a16:creationId xmlns="" xmlns:a16="http://schemas.microsoft.com/office/drawing/2014/main" id="{BF9A652B-8DC8-47AE-A99A-260166545962}"/>
              </a:ext>
            </a:extLst>
          </p:cNvPr>
          <p:cNvSpPr>
            <a:spLocks noGrp="1"/>
          </p:cNvSpPr>
          <p:nvPr>
            <p:ph idx="4294967295"/>
          </p:nvPr>
        </p:nvSpPr>
        <p:spPr>
          <a:xfrm>
            <a:off x="457200" y="2060848"/>
            <a:ext cx="8229600" cy="4065315"/>
          </a:xfrm>
        </p:spPr>
        <p:txBody>
          <a:bodyPr/>
          <a:lstStyle/>
          <a:p>
            <a:pPr marL="0" indent="0">
              <a:buNone/>
            </a:pPr>
            <a:r>
              <a:rPr lang="el-GR" altLang="el-GR" sz="2800" b="1" u="sng" dirty="0"/>
              <a:t>Αυτορρύθμιση</a:t>
            </a:r>
            <a:endParaRPr lang="en-US" altLang="el-GR" sz="2800" b="1" u="sng" dirty="0"/>
          </a:p>
          <a:p>
            <a:pPr marL="204788" indent="-204788"/>
            <a:r>
              <a:rPr lang="el-GR" altLang="el-GR" sz="2100" dirty="0"/>
              <a:t>Αλλαγές στην </a:t>
            </a:r>
            <a:r>
              <a:rPr lang="en-US" altLang="el-GR" sz="2100" dirty="0"/>
              <a:t>CPP</a:t>
            </a:r>
            <a:r>
              <a:rPr lang="en-US" altLang="el-GR" sz="2100" dirty="0">
                <a:latin typeface="Arial" panose="020B0604020202020204" pitchFamily="34" charset="0"/>
                <a:cs typeface="Arial" panose="020B0604020202020204" pitchFamily="34" charset="0"/>
              </a:rPr>
              <a:t>→ </a:t>
            </a:r>
            <a:r>
              <a:rPr lang="el-GR" altLang="el-GR" sz="2100" dirty="0">
                <a:latin typeface="Arial" panose="020B0604020202020204" pitchFamily="34" charset="0"/>
                <a:cs typeface="Arial" panose="020B0604020202020204" pitchFamily="34" charset="0"/>
              </a:rPr>
              <a:t>προσαρμογή αγγειακού εγκεφαλικού δικτύου </a:t>
            </a:r>
            <a:r>
              <a:rPr lang="el-GR" altLang="el-GR" sz="2100" i="1" dirty="0">
                <a:latin typeface="Arial" panose="020B0604020202020204" pitchFamily="34" charset="0"/>
                <a:cs typeface="Arial" panose="020B0604020202020204" pitchFamily="34" charset="0"/>
              </a:rPr>
              <a:t>πχ: ↓</a:t>
            </a:r>
            <a:r>
              <a:rPr lang="en-US" altLang="el-GR" sz="2100" i="1" dirty="0">
                <a:latin typeface="Arial" panose="020B0604020202020204" pitchFamily="34" charset="0"/>
                <a:cs typeface="Arial" panose="020B0604020202020204" pitchFamily="34" charset="0"/>
              </a:rPr>
              <a:t>CPP→ </a:t>
            </a:r>
            <a:r>
              <a:rPr lang="el-GR" altLang="el-GR" sz="2100" i="1" dirty="0">
                <a:latin typeface="Arial" panose="020B0604020202020204" pitchFamily="34" charset="0"/>
                <a:cs typeface="Arial" panose="020B0604020202020204" pitchFamily="34" charset="0"/>
              </a:rPr>
              <a:t>αγγειοδιαστολή, ↑</a:t>
            </a:r>
            <a:r>
              <a:rPr lang="en-US" altLang="el-GR" sz="2100" i="1" dirty="0">
                <a:latin typeface="Arial" panose="020B0604020202020204" pitchFamily="34" charset="0"/>
                <a:cs typeface="Arial" panose="020B0604020202020204" pitchFamily="34" charset="0"/>
              </a:rPr>
              <a:t>CPP→ </a:t>
            </a:r>
            <a:r>
              <a:rPr lang="el-GR" altLang="el-GR" sz="2100" i="1" dirty="0">
                <a:latin typeface="Arial" panose="020B0604020202020204" pitchFamily="34" charset="0"/>
                <a:cs typeface="Arial" panose="020B0604020202020204" pitchFamily="34" charset="0"/>
              </a:rPr>
              <a:t>αγγειοσύσπαση</a:t>
            </a:r>
            <a:endParaRPr lang="el-GR" altLang="el-GR" sz="2100" i="1" dirty="0"/>
          </a:p>
          <a:p>
            <a:pPr marL="204788" indent="-204788"/>
            <a:r>
              <a:rPr lang="el-GR" altLang="el-GR" sz="2100" dirty="0"/>
              <a:t>Σκοπός: διατήρηση εγκεφαλικής αιματικής ροής (</a:t>
            </a:r>
            <a:r>
              <a:rPr lang="en-US" altLang="el-GR" sz="2100" b="1" dirty="0"/>
              <a:t>CBF</a:t>
            </a:r>
            <a:r>
              <a:rPr lang="el-GR" altLang="el-GR" sz="2100" dirty="0"/>
              <a:t>) σε μεταβολές της αρτηριακής πίεσης</a:t>
            </a:r>
          </a:p>
          <a:p>
            <a:pPr marL="204788" indent="-204788"/>
            <a:r>
              <a:rPr lang="el-GR" altLang="el-GR" sz="2100" dirty="0"/>
              <a:t>Φυσιολογικά η </a:t>
            </a:r>
            <a:r>
              <a:rPr lang="en-US" altLang="el-GR" sz="2100" dirty="0"/>
              <a:t>CBF </a:t>
            </a:r>
            <a:r>
              <a:rPr lang="el-GR" altLang="el-GR" sz="2100" dirty="0"/>
              <a:t>παραμένει σταθερή σε τιμές</a:t>
            </a:r>
            <a:r>
              <a:rPr lang="en-US" altLang="el-GR" sz="2100" dirty="0"/>
              <a:t> MAP</a:t>
            </a:r>
            <a:r>
              <a:rPr lang="el-GR" altLang="el-GR" sz="2100" dirty="0"/>
              <a:t> μεταξύ </a:t>
            </a:r>
            <a:r>
              <a:rPr lang="el-GR" altLang="el-GR" sz="2100" i="1" dirty="0"/>
              <a:t>60-1</a:t>
            </a:r>
            <a:r>
              <a:rPr lang="el-GR" altLang="el-GR" sz="2100" i="1" dirty="0">
                <a:latin typeface="Arial" panose="020B0604020202020204" pitchFamily="34" charset="0"/>
              </a:rPr>
              <a:t>2</a:t>
            </a:r>
            <a:r>
              <a:rPr lang="el-GR" altLang="el-GR" sz="2100" i="1" dirty="0"/>
              <a:t>0 </a:t>
            </a:r>
            <a:r>
              <a:rPr lang="en-US" altLang="el-GR" sz="2100" i="1" dirty="0"/>
              <a:t>mmHg</a:t>
            </a:r>
          </a:p>
          <a:p>
            <a:pPr marL="204788" indent="-204788"/>
            <a:r>
              <a:rPr lang="el-GR" altLang="el-GR" sz="2100" dirty="0"/>
              <a:t>Πέραν των ορίων αυτών η </a:t>
            </a:r>
            <a:r>
              <a:rPr lang="en-US" altLang="el-GR" sz="2100" dirty="0"/>
              <a:t>CBF </a:t>
            </a:r>
            <a:r>
              <a:rPr lang="el-GR" altLang="el-GR" sz="2100" dirty="0"/>
              <a:t>εξαρτάται από την ΜΑΡ</a:t>
            </a:r>
            <a:r>
              <a:rPr lang="en-US" altLang="el-GR" sz="2100" dirty="0"/>
              <a:t>!</a:t>
            </a:r>
            <a:endParaRPr lang="el-GR" altLang="el-GR"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857493B3-0872-42AB-9B5F-273E0799A288}"/>
              </a:ext>
            </a:extLst>
          </p:cNvPr>
          <p:cNvSpPr>
            <a:spLocks noGrp="1"/>
          </p:cNvSpPr>
          <p:nvPr>
            <p:ph type="title" idx="4294967295"/>
          </p:nvPr>
        </p:nvSpPr>
        <p:spPr/>
        <p:txBody>
          <a:bodyPr vert="horz" wrap="square" lIns="0" tIns="34290" rIns="0" bIns="0" numCol="1" rtlCol="0" anchor="b" anchorCtr="0" compatLnSpc="1">
            <a:prstTxWarp prst="textNoShape">
              <a:avLst/>
            </a:prstTxWarp>
            <a:normAutofit/>
          </a:bodyPr>
          <a:lstStyle/>
          <a:p>
            <a:r>
              <a:rPr lang="el-GR" altLang="el-GR" sz="3200" b="1" dirty="0">
                <a:solidFill>
                  <a:srgbClr val="FFFF00"/>
                </a:solidFill>
              </a:rPr>
              <a:t>3.Ρύθμιση εγκεφαλικής αιματικής ροής</a:t>
            </a:r>
          </a:p>
        </p:txBody>
      </p:sp>
      <p:sp>
        <p:nvSpPr>
          <p:cNvPr id="19459" name="Content Placeholder 2">
            <a:extLst>
              <a:ext uri="{FF2B5EF4-FFF2-40B4-BE49-F238E27FC236}">
                <a16:creationId xmlns="" xmlns:a16="http://schemas.microsoft.com/office/drawing/2014/main" id="{CB874B8E-699F-495A-B2DF-D112DE21178C}"/>
              </a:ext>
            </a:extLst>
          </p:cNvPr>
          <p:cNvSpPr>
            <a:spLocks noGrp="1"/>
          </p:cNvSpPr>
          <p:nvPr>
            <p:ph idx="4294967295"/>
          </p:nvPr>
        </p:nvSpPr>
        <p:spPr>
          <a:xfrm>
            <a:off x="1518047" y="2132857"/>
            <a:ext cx="6172200" cy="3355926"/>
          </a:xfrm>
        </p:spPr>
        <p:txBody>
          <a:bodyPr>
            <a:normAutofit fontScale="85000" lnSpcReduction="20000"/>
          </a:bodyPr>
          <a:lstStyle/>
          <a:p>
            <a:pPr marL="204788" indent="-204788">
              <a:buFont typeface="Wingdings" panose="05000000000000000000" pitchFamily="2" charset="2"/>
              <a:buChar char="Ø"/>
            </a:pPr>
            <a:r>
              <a:rPr lang="el-GR" altLang="el-GR" b="1" dirty="0"/>
              <a:t>Εξωγενείς παράγοντες που επηρεάζουν την αυτορρύθμιση:</a:t>
            </a:r>
          </a:p>
          <a:p>
            <a:pPr marL="204788" indent="-204788">
              <a:buNone/>
            </a:pPr>
            <a:endParaRPr lang="el-GR" altLang="el-GR" b="1" dirty="0"/>
          </a:p>
          <a:p>
            <a:pPr marL="204788" indent="-204788"/>
            <a:r>
              <a:rPr lang="el-GR" altLang="el-GR" dirty="0"/>
              <a:t>Αέρια αίματος</a:t>
            </a:r>
          </a:p>
          <a:p>
            <a:pPr marL="204788" indent="-204788"/>
            <a:r>
              <a:rPr lang="el-GR" altLang="el-GR" dirty="0"/>
              <a:t>Θερμοκρασία</a:t>
            </a:r>
          </a:p>
          <a:p>
            <a:pPr marL="204788" indent="-204788"/>
            <a:r>
              <a:rPr lang="el-GR" altLang="el-GR" dirty="0"/>
              <a:t>Γλοιότητα/ ιξώδες</a:t>
            </a:r>
          </a:p>
          <a:p>
            <a:pPr marL="204788" indent="-204788"/>
            <a:r>
              <a:rPr lang="el-GR" altLang="el-GR" dirty="0"/>
              <a:t>Επίδραση Αυτόνομου Νευρικού Συστήματος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CCEAC239-FA75-4A56-B2B0-CD6A25FB0076}"/>
              </a:ext>
            </a:extLst>
          </p:cNvPr>
          <p:cNvSpPr>
            <a:spLocks noGrp="1"/>
          </p:cNvSpPr>
          <p:nvPr>
            <p:ph type="title" idx="4294967295"/>
          </p:nvPr>
        </p:nvSpPr>
        <p:spPr>
          <a:xfrm>
            <a:off x="1464469" y="692697"/>
            <a:ext cx="6172200" cy="663424"/>
          </a:xfrm>
        </p:spPr>
        <p:txBody>
          <a:bodyPr vert="horz" wrap="square" lIns="0" tIns="34290" rIns="0" bIns="0" numCol="1" rtlCol="0" anchor="b" anchorCtr="0" compatLnSpc="1">
            <a:prstTxWarp prst="textNoShape">
              <a:avLst/>
            </a:prstTxWarp>
            <a:normAutofit/>
          </a:bodyPr>
          <a:lstStyle/>
          <a:p>
            <a:r>
              <a:rPr lang="el-GR" altLang="el-GR" sz="3200" b="1" dirty="0">
                <a:solidFill>
                  <a:srgbClr val="FFFF00"/>
                </a:solidFill>
              </a:rPr>
              <a:t>Αέρια αίματος</a:t>
            </a:r>
          </a:p>
        </p:txBody>
      </p:sp>
      <p:sp>
        <p:nvSpPr>
          <p:cNvPr id="3" name="Content Placeholder 2">
            <a:extLst>
              <a:ext uri="{FF2B5EF4-FFF2-40B4-BE49-F238E27FC236}">
                <a16:creationId xmlns="" xmlns:a16="http://schemas.microsoft.com/office/drawing/2014/main" id="{A73077F0-0AE5-4593-9DDC-C159CDBAB0D3}"/>
              </a:ext>
            </a:extLst>
          </p:cNvPr>
          <p:cNvSpPr>
            <a:spLocks noGrp="1"/>
          </p:cNvSpPr>
          <p:nvPr>
            <p:ph idx="4294967295"/>
          </p:nvPr>
        </p:nvSpPr>
        <p:spPr>
          <a:xfrm>
            <a:off x="435769" y="2107408"/>
            <a:ext cx="8229600" cy="3394472"/>
          </a:xfrm>
        </p:spPr>
        <p:txBody>
          <a:bodyPr>
            <a:normAutofit fontScale="85000" lnSpcReduction="10000"/>
          </a:bodyPr>
          <a:lstStyle/>
          <a:p>
            <a:pPr>
              <a:lnSpc>
                <a:spcPct val="90000"/>
              </a:lnSpc>
              <a:buFont typeface="Wingdings" panose="05000000000000000000" pitchFamily="2" charset="2"/>
              <a:buChar char="Ø"/>
              <a:defRPr/>
            </a:pPr>
            <a:r>
              <a:rPr lang="el-GR" dirty="0"/>
              <a:t>Η </a:t>
            </a:r>
            <a:r>
              <a:rPr lang="en-US" dirty="0"/>
              <a:t>CBF</a:t>
            </a:r>
            <a:r>
              <a:rPr lang="el-GR" dirty="0"/>
              <a:t> είναι </a:t>
            </a:r>
            <a:r>
              <a:rPr lang="el-GR" u="sng" dirty="0"/>
              <a:t>ευθέως ανάλογη </a:t>
            </a:r>
            <a:r>
              <a:rPr lang="el-GR" dirty="0"/>
              <a:t>της </a:t>
            </a:r>
            <a:r>
              <a:rPr lang="en-US" dirty="0"/>
              <a:t>paCO2 (20-80mmHg)</a:t>
            </a:r>
          </a:p>
          <a:p>
            <a:pPr>
              <a:lnSpc>
                <a:spcPct val="90000"/>
              </a:lnSpc>
              <a:buFont typeface="Wingdings" panose="05000000000000000000" pitchFamily="2" charset="2"/>
              <a:buChar char="Ø"/>
              <a:defRPr/>
            </a:pPr>
            <a:r>
              <a:rPr lang="en-US" dirty="0"/>
              <a:t>1-2ml/100g/min </a:t>
            </a:r>
            <a:r>
              <a:rPr lang="el-GR" dirty="0"/>
              <a:t>της </a:t>
            </a:r>
            <a:r>
              <a:rPr lang="en-US" dirty="0"/>
              <a:t>CBF </a:t>
            </a:r>
            <a:r>
              <a:rPr lang="el-GR" dirty="0"/>
              <a:t>για κάθε 1</a:t>
            </a:r>
            <a:r>
              <a:rPr lang="en-US" dirty="0"/>
              <a:t>mmHg </a:t>
            </a:r>
            <a:r>
              <a:rPr lang="el-GR" dirty="0"/>
              <a:t>μεταβολής της </a:t>
            </a:r>
            <a:r>
              <a:rPr lang="en-US" dirty="0"/>
              <a:t>paCO2</a:t>
            </a:r>
            <a:endParaRPr lang="el-GR" dirty="0"/>
          </a:p>
          <a:p>
            <a:pPr>
              <a:lnSpc>
                <a:spcPct val="90000"/>
              </a:lnSpc>
              <a:buFont typeface="Wingdings" panose="05000000000000000000" pitchFamily="2" charset="2"/>
              <a:buChar char="Ø"/>
              <a:defRPr/>
            </a:pPr>
            <a:r>
              <a:rPr lang="el-GR" dirty="0"/>
              <a:t>Μεταβολές του </a:t>
            </a:r>
            <a:r>
              <a:rPr lang="en-US" dirty="0"/>
              <a:t>pH</a:t>
            </a:r>
            <a:r>
              <a:rPr lang="el-GR" dirty="0"/>
              <a:t> στο ΕΝΥ κ τον εγκέφαλο</a:t>
            </a:r>
          </a:p>
          <a:p>
            <a:pPr>
              <a:lnSpc>
                <a:spcPct val="90000"/>
              </a:lnSpc>
              <a:buFont typeface="Wingdings" panose="05000000000000000000" pitchFamily="2" charset="2"/>
              <a:buChar char="Ø"/>
              <a:defRPr/>
            </a:pPr>
            <a:r>
              <a:rPr lang="el-GR" dirty="0"/>
              <a:t>Τα ιόντα Η δεν διέρχονται ευχερώς τον ΑΕΦ, </a:t>
            </a:r>
            <a:r>
              <a:rPr lang="el-GR" dirty="0" smtClean="0"/>
              <a:t>για το λόγο αυτό </a:t>
            </a:r>
            <a:r>
              <a:rPr lang="el-GR" dirty="0"/>
              <a:t>οι οξείες μεταβολές της </a:t>
            </a:r>
            <a:r>
              <a:rPr lang="en-US" dirty="0"/>
              <a:t>paCO2 </a:t>
            </a:r>
            <a:r>
              <a:rPr lang="el-GR" dirty="0"/>
              <a:t>είναι αυτές που επηρεάζουν την </a:t>
            </a:r>
            <a:r>
              <a:rPr lang="en-US" dirty="0"/>
              <a:t>CBF</a:t>
            </a:r>
            <a:r>
              <a:rPr lang="el-GR" dirty="0"/>
              <a:t> και όχι των </a:t>
            </a:r>
            <a:r>
              <a:rPr lang="el-GR" dirty="0" err="1"/>
              <a:t>διττανθρακικών</a:t>
            </a:r>
            <a:r>
              <a:rPr lang="el-GR" dirty="0"/>
              <a:t>.</a:t>
            </a:r>
          </a:p>
          <a:p>
            <a:pPr>
              <a:lnSpc>
                <a:spcPct val="90000"/>
              </a:lnSpc>
              <a:buFont typeface="Wingdings" panose="05000000000000000000" pitchFamily="2" charset="2"/>
              <a:buChar char="Ø"/>
              <a:defRPr/>
            </a:pPr>
            <a:r>
              <a:rPr lang="el-GR" dirty="0"/>
              <a:t>Μόνο σημαντικές μεταβολές της </a:t>
            </a:r>
            <a:r>
              <a:rPr lang="en-US" dirty="0"/>
              <a:t>paO2 </a:t>
            </a:r>
            <a:r>
              <a:rPr lang="el-GR" dirty="0"/>
              <a:t>μεταβάλλουν την </a:t>
            </a:r>
            <a:r>
              <a:rPr lang="en-US" dirty="0"/>
              <a:t>CBF</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042CD17E-0088-4A9B-AA1A-2F95B3E67A4D}"/>
              </a:ext>
            </a:extLst>
          </p:cNvPr>
          <p:cNvSpPr>
            <a:spLocks noGrp="1"/>
          </p:cNvSpPr>
          <p:nvPr>
            <p:ph type="title" idx="4294967295"/>
          </p:nvPr>
        </p:nvSpPr>
        <p:spPr>
          <a:xfrm>
            <a:off x="457200" y="274638"/>
            <a:ext cx="8229600" cy="850106"/>
          </a:xfrm>
        </p:spPr>
        <p:txBody>
          <a:bodyPr vert="horz" wrap="square" lIns="0" tIns="34290" rIns="0" bIns="0" numCol="1" rtlCol="0" anchor="b" anchorCtr="0" compatLnSpc="1">
            <a:prstTxWarp prst="textNoShape">
              <a:avLst/>
            </a:prstTxWarp>
            <a:normAutofit/>
          </a:bodyPr>
          <a:lstStyle/>
          <a:p>
            <a:r>
              <a:rPr lang="el-GR" altLang="el-GR" sz="3600" b="1" dirty="0">
                <a:solidFill>
                  <a:srgbClr val="FFFF00"/>
                </a:solidFill>
              </a:rPr>
              <a:t>Θερμοκρασία</a:t>
            </a:r>
          </a:p>
        </p:txBody>
      </p:sp>
      <p:sp>
        <p:nvSpPr>
          <p:cNvPr id="21507" name="Content Placeholder 2">
            <a:extLst>
              <a:ext uri="{FF2B5EF4-FFF2-40B4-BE49-F238E27FC236}">
                <a16:creationId xmlns="" xmlns:a16="http://schemas.microsoft.com/office/drawing/2014/main" id="{13B89BC9-19FA-4565-B8B6-93C47A3AFBFB}"/>
              </a:ext>
            </a:extLst>
          </p:cNvPr>
          <p:cNvSpPr>
            <a:spLocks noGrp="1"/>
          </p:cNvSpPr>
          <p:nvPr>
            <p:ph idx="4294967295"/>
          </p:nvPr>
        </p:nvSpPr>
        <p:spPr>
          <a:xfrm>
            <a:off x="871538" y="2294336"/>
            <a:ext cx="7750969" cy="3706415"/>
          </a:xfrm>
        </p:spPr>
        <p:txBody>
          <a:bodyPr>
            <a:normAutofit fontScale="92500" lnSpcReduction="20000"/>
          </a:bodyPr>
          <a:lstStyle/>
          <a:p>
            <a:pPr marL="204788" indent="-204788"/>
            <a:r>
              <a:rPr lang="el-GR" altLang="el-GR" dirty="0"/>
              <a:t>Η </a:t>
            </a:r>
            <a:r>
              <a:rPr lang="en-US" altLang="el-GR" dirty="0"/>
              <a:t>CBF </a:t>
            </a:r>
            <a:r>
              <a:rPr lang="el-GR" altLang="el-GR" dirty="0"/>
              <a:t>μεταβάλλεται κατά 5-7% ανά βαθμό Κελσίου</a:t>
            </a:r>
          </a:p>
          <a:p>
            <a:pPr marL="204788" indent="-204788">
              <a:buNone/>
            </a:pPr>
            <a:endParaRPr lang="el-GR" altLang="el-GR" dirty="0"/>
          </a:p>
          <a:p>
            <a:pPr marL="204788" indent="-204788"/>
            <a:r>
              <a:rPr lang="el-GR" altLang="el-GR" dirty="0"/>
              <a:t>Υποθερμία</a:t>
            </a:r>
            <a:r>
              <a:rPr lang="el-GR" altLang="el-GR" dirty="0">
                <a:latin typeface="Arial" panose="020B0604020202020204" pitchFamily="34" charset="0"/>
                <a:cs typeface="Arial" panose="020B0604020202020204" pitchFamily="34" charset="0"/>
              </a:rPr>
              <a:t>→ ελαττώνει τον εγκεφαλικό μεταβολικό ρυθμό και την αιματική ροή</a:t>
            </a:r>
          </a:p>
          <a:p>
            <a:pPr marL="204788" indent="-204788">
              <a:buNone/>
            </a:pPr>
            <a:endParaRPr lang="el-GR" altLang="el-GR" dirty="0">
              <a:latin typeface="Arial" panose="020B0604020202020204" pitchFamily="34" charset="0"/>
              <a:cs typeface="Arial" panose="020B0604020202020204" pitchFamily="34" charset="0"/>
            </a:endParaRPr>
          </a:p>
          <a:p>
            <a:pPr marL="204788" indent="-204788"/>
            <a:r>
              <a:rPr lang="el-GR" altLang="el-GR" dirty="0">
                <a:latin typeface="Arial" panose="020B0604020202020204" pitchFamily="34" charset="0"/>
                <a:cs typeface="Arial" panose="020B0604020202020204" pitchFamily="34" charset="0"/>
              </a:rPr>
              <a:t>Αύξηση θερμοκρασίας→ αύξηση </a:t>
            </a:r>
            <a:r>
              <a:rPr lang="en-US" altLang="el-GR" dirty="0">
                <a:latin typeface="Arial" panose="020B0604020202020204" pitchFamily="34" charset="0"/>
                <a:cs typeface="Arial" panose="020B0604020202020204" pitchFamily="34" charset="0"/>
              </a:rPr>
              <a:t>CBF</a:t>
            </a:r>
            <a:r>
              <a:rPr lang="el-GR" altLang="el-GR" dirty="0">
                <a:latin typeface="Arial" panose="020B0604020202020204" pitchFamily="34" charset="0"/>
                <a:cs typeface="Arial" panose="020B0604020202020204" pitchFamily="34" charset="0"/>
              </a:rPr>
              <a:t> και </a:t>
            </a:r>
            <a:r>
              <a:rPr lang="en-US" altLang="el-GR" dirty="0">
                <a:latin typeface="Arial" panose="020B0604020202020204" pitchFamily="34" charset="0"/>
                <a:cs typeface="Arial" panose="020B0604020202020204" pitchFamily="34" charset="0"/>
              </a:rPr>
              <a:t>CMR</a:t>
            </a:r>
          </a:p>
          <a:p>
            <a:pPr marL="204788" indent="-204788">
              <a:buNone/>
            </a:pPr>
            <a:endParaRPr lang="el-GR" alt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27C5C687-5274-46E6-9A5E-831FBB7D3116}"/>
              </a:ext>
            </a:extLst>
          </p:cNvPr>
          <p:cNvSpPr>
            <a:spLocks noGrp="1"/>
          </p:cNvSpPr>
          <p:nvPr>
            <p:ph type="title" idx="4294967295"/>
          </p:nvPr>
        </p:nvSpPr>
        <p:spPr>
          <a:xfrm>
            <a:off x="1485900" y="548681"/>
            <a:ext cx="6172200" cy="720079"/>
          </a:xfrm>
        </p:spPr>
        <p:txBody>
          <a:bodyPr vert="horz" wrap="square" lIns="0" tIns="34290" rIns="0" bIns="0" numCol="1" rtlCol="0" anchor="b" anchorCtr="0" compatLnSpc="1">
            <a:prstTxWarp prst="textNoShape">
              <a:avLst/>
            </a:prstTxWarp>
            <a:normAutofit/>
          </a:bodyPr>
          <a:lstStyle/>
          <a:p>
            <a:r>
              <a:rPr lang="el-GR" altLang="el-GR" sz="3200" b="1" dirty="0">
                <a:solidFill>
                  <a:srgbClr val="FFFF00"/>
                </a:solidFill>
              </a:rPr>
              <a:t>Γλοιότητα/ ιξώδες </a:t>
            </a:r>
          </a:p>
        </p:txBody>
      </p:sp>
      <p:sp>
        <p:nvSpPr>
          <p:cNvPr id="3" name="Content Placeholder 2">
            <a:extLst>
              <a:ext uri="{FF2B5EF4-FFF2-40B4-BE49-F238E27FC236}">
                <a16:creationId xmlns="" xmlns:a16="http://schemas.microsoft.com/office/drawing/2014/main" id="{1F39C019-06D0-4767-99D8-F96E23EAB585}"/>
              </a:ext>
            </a:extLst>
          </p:cNvPr>
          <p:cNvSpPr>
            <a:spLocks noGrp="1"/>
          </p:cNvSpPr>
          <p:nvPr>
            <p:ph idx="4294967295"/>
          </p:nvPr>
        </p:nvSpPr>
        <p:spPr>
          <a:xfrm>
            <a:off x="457200" y="2057401"/>
            <a:ext cx="8593931" cy="3857624"/>
          </a:xfrm>
        </p:spPr>
        <p:txBody>
          <a:bodyPr>
            <a:normAutofit/>
          </a:bodyPr>
          <a:lstStyle/>
          <a:p>
            <a:pPr marL="204788" indent="-204788">
              <a:lnSpc>
                <a:spcPct val="150000"/>
              </a:lnSpc>
              <a:buFont typeface="Arial" charset="0"/>
              <a:buChar char="•"/>
              <a:defRPr/>
            </a:pPr>
            <a:r>
              <a:rPr lang="el-GR" sz="2100" dirty="0"/>
              <a:t>Φυσιολογικά οι αλλαγές στο ιξώδες δεν μεταβάλλουν σημαντικά την </a:t>
            </a:r>
            <a:r>
              <a:rPr lang="en-US" sz="2100" dirty="0"/>
              <a:t>CBF</a:t>
            </a:r>
          </a:p>
          <a:p>
            <a:pPr marL="204788" indent="-204788">
              <a:lnSpc>
                <a:spcPct val="150000"/>
              </a:lnSpc>
              <a:buFont typeface="Arial" charset="0"/>
              <a:buChar char="•"/>
              <a:defRPr/>
            </a:pPr>
            <a:r>
              <a:rPr lang="el-GR" sz="2100" u="sng" dirty="0"/>
              <a:t>Αιματοκρίτης (</a:t>
            </a:r>
            <a:r>
              <a:rPr lang="en-US" sz="2100" u="sng" dirty="0" err="1"/>
              <a:t>Hct</a:t>
            </a:r>
            <a:r>
              <a:rPr lang="en-US" sz="2100" u="sng" dirty="0"/>
              <a:t>)</a:t>
            </a:r>
            <a:r>
              <a:rPr lang="el-GR" sz="2100" dirty="0"/>
              <a:t>: σημαντικότερος καθοριστικός παράγοντας </a:t>
            </a:r>
            <a:r>
              <a:rPr lang="el-GR" sz="2100" dirty="0" err="1"/>
              <a:t>γλοιότητας</a:t>
            </a:r>
            <a:r>
              <a:rPr lang="el-GR" sz="2100" dirty="0"/>
              <a:t> </a:t>
            </a:r>
          </a:p>
          <a:p>
            <a:pPr marL="204788" indent="-204788">
              <a:lnSpc>
                <a:spcPct val="150000"/>
              </a:lnSpc>
              <a:buFont typeface="Arial" charset="0"/>
              <a:buChar char="•"/>
              <a:defRPr/>
            </a:pPr>
            <a:r>
              <a:rPr lang="el-GR" sz="2100" dirty="0">
                <a:cs typeface="Arial" charset="0"/>
              </a:rPr>
              <a:t>Ελάττωση </a:t>
            </a:r>
            <a:r>
              <a:rPr lang="en-US" sz="2100" dirty="0" err="1">
                <a:cs typeface="Arial" charset="0"/>
              </a:rPr>
              <a:t>Hct</a:t>
            </a:r>
            <a:r>
              <a:rPr lang="en-US" sz="2100" dirty="0">
                <a:cs typeface="Arial" charset="0"/>
              </a:rPr>
              <a:t>→ </a:t>
            </a:r>
            <a:r>
              <a:rPr lang="el-GR" sz="2100" dirty="0">
                <a:cs typeface="Arial" charset="0"/>
              </a:rPr>
              <a:t>μείωση </a:t>
            </a:r>
            <a:r>
              <a:rPr lang="el-GR" sz="2100" dirty="0" err="1">
                <a:cs typeface="Arial" charset="0"/>
              </a:rPr>
              <a:t>ιξώδους→</a:t>
            </a:r>
            <a:r>
              <a:rPr lang="el-GR" sz="2100" dirty="0">
                <a:cs typeface="Arial" charset="0"/>
              </a:rPr>
              <a:t> βελτίωση </a:t>
            </a:r>
            <a:r>
              <a:rPr lang="en-US" sz="2100" dirty="0">
                <a:cs typeface="Arial" charset="0"/>
              </a:rPr>
              <a:t>CBF</a:t>
            </a:r>
          </a:p>
          <a:p>
            <a:pPr marL="204788" indent="-204788">
              <a:lnSpc>
                <a:spcPct val="150000"/>
              </a:lnSpc>
              <a:buFont typeface="Arial" charset="0"/>
              <a:buChar char="•"/>
              <a:defRPr/>
            </a:pPr>
            <a:r>
              <a:rPr lang="el-GR" sz="2100" i="1" dirty="0" err="1">
                <a:cs typeface="Arial" charset="0"/>
              </a:rPr>
              <a:t>Όμως…</a:t>
            </a:r>
            <a:r>
              <a:rPr lang="el-GR" sz="2100" dirty="0" err="1">
                <a:cs typeface="Arial" charset="0"/>
              </a:rPr>
              <a:t>πτώση</a:t>
            </a:r>
            <a:r>
              <a:rPr lang="el-GR" sz="2100" dirty="0">
                <a:cs typeface="Arial" charset="0"/>
              </a:rPr>
              <a:t> του </a:t>
            </a:r>
            <a:r>
              <a:rPr lang="en-US" sz="2100" dirty="0" err="1">
                <a:cs typeface="Arial" charset="0"/>
              </a:rPr>
              <a:t>Hct</a:t>
            </a:r>
            <a:r>
              <a:rPr lang="en-US" sz="2100" dirty="0">
                <a:cs typeface="Arial" charset="0"/>
              </a:rPr>
              <a:t>→</a:t>
            </a:r>
            <a:r>
              <a:rPr lang="el-GR" sz="2100" dirty="0">
                <a:cs typeface="Arial" charset="0"/>
              </a:rPr>
              <a:t> μείωση μεταφορικής ικανότητας Ο2 + ελάττωση απόδοσης του στους ιστούς</a:t>
            </a:r>
            <a:r>
              <a:rPr lang="en-US" sz="2100" dirty="0">
                <a:cs typeface="Arial" charset="0"/>
              </a:rPr>
              <a:t> </a:t>
            </a:r>
            <a:endParaRPr lang="el-GR" sz="2100" dirty="0">
              <a:cs typeface="Arial" charset="0"/>
            </a:endParaRPr>
          </a:p>
          <a:p>
            <a:pPr marL="204788" indent="-204788">
              <a:lnSpc>
                <a:spcPct val="150000"/>
              </a:lnSpc>
              <a:buFont typeface="Arial" charset="0"/>
              <a:buChar char="•"/>
              <a:defRPr/>
            </a:pPr>
            <a:r>
              <a:rPr lang="el-GR" sz="2100" dirty="0" err="1">
                <a:cs typeface="Arial" charset="0"/>
              </a:rPr>
              <a:t>Πολυκυτταραιμία</a:t>
            </a:r>
            <a:r>
              <a:rPr lang="el-GR" sz="2100" dirty="0">
                <a:cs typeface="Arial" charset="0"/>
              </a:rPr>
              <a:t>: ↑</a:t>
            </a:r>
            <a:r>
              <a:rPr lang="en-US" sz="2100" dirty="0" err="1">
                <a:cs typeface="Arial" charset="0"/>
              </a:rPr>
              <a:t>Hct</a:t>
            </a:r>
            <a:endParaRPr lang="en-US" sz="2100" dirty="0">
              <a:cs typeface="Arial" charset="0"/>
            </a:endParaRPr>
          </a:p>
          <a:p>
            <a:pPr marL="204788" indent="-204788">
              <a:lnSpc>
                <a:spcPct val="150000"/>
              </a:lnSpc>
              <a:buFont typeface="Arial" charset="0"/>
              <a:buChar char="•"/>
              <a:defRPr/>
            </a:pPr>
            <a:r>
              <a:rPr lang="en-US" sz="2100" dirty="0" err="1">
                <a:cs typeface="Arial" charset="0"/>
              </a:rPr>
              <a:t>Hct</a:t>
            </a:r>
            <a:r>
              <a:rPr lang="el-GR" sz="2100" dirty="0">
                <a:cs typeface="Arial" charset="0"/>
              </a:rPr>
              <a:t>~30%→ ιδανική μεταφορά Ο2 στον εγκέφαλο</a:t>
            </a:r>
          </a:p>
          <a:p>
            <a:pPr marL="204788" indent="-204788">
              <a:lnSpc>
                <a:spcPct val="90000"/>
              </a:lnSpc>
              <a:buNone/>
              <a:defRPr/>
            </a:pPr>
            <a:endParaRPr lang="el-GR"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A2FD25AC-2D86-4225-BACB-F5BB35C2FA71}"/>
              </a:ext>
            </a:extLst>
          </p:cNvPr>
          <p:cNvSpPr>
            <a:spLocks noGrp="1" noChangeArrowheads="1"/>
          </p:cNvSpPr>
          <p:nvPr>
            <p:ph type="title"/>
          </p:nvPr>
        </p:nvSpPr>
        <p:spPr>
          <a:xfrm>
            <a:off x="1828800" y="944166"/>
            <a:ext cx="5943600" cy="857250"/>
          </a:xfrm>
          <a:noFill/>
        </p:spPr>
        <p:txBody>
          <a:bodyPr>
            <a:noAutofit/>
          </a:bodyPr>
          <a:lstStyle/>
          <a:p>
            <a:r>
              <a:rPr lang="el-GR" altLang="el-GR" sz="2800" b="1" dirty="0">
                <a:solidFill>
                  <a:srgbClr val="FFFF00"/>
                </a:solidFill>
              </a:rPr>
              <a:t>Κατάργηση της αυτορρύθμισης της CBF</a:t>
            </a:r>
          </a:p>
        </p:txBody>
      </p:sp>
      <p:sp>
        <p:nvSpPr>
          <p:cNvPr id="23555" name="Line 3">
            <a:extLst>
              <a:ext uri="{FF2B5EF4-FFF2-40B4-BE49-F238E27FC236}">
                <a16:creationId xmlns="" xmlns:a16="http://schemas.microsoft.com/office/drawing/2014/main" id="{ED3B0C52-2E2C-4083-A572-82025E7AC6E2}"/>
              </a:ext>
            </a:extLst>
          </p:cNvPr>
          <p:cNvSpPr>
            <a:spLocks noChangeShapeType="1"/>
          </p:cNvSpPr>
          <p:nvPr/>
        </p:nvSpPr>
        <p:spPr bwMode="auto">
          <a:xfrm>
            <a:off x="1853805" y="1771650"/>
            <a:ext cx="5950744" cy="0"/>
          </a:xfrm>
          <a:prstGeom prst="line">
            <a:avLst/>
          </a:prstGeom>
          <a:noFill/>
          <a:ln w="7620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l-GR" sz="1350">
              <a:solidFill>
                <a:prstClr val="white"/>
              </a:solidFill>
              <a:latin typeface="Arial" panose="020B0604020202020204" pitchFamily="34" charset="0"/>
            </a:endParaRPr>
          </a:p>
        </p:txBody>
      </p:sp>
      <p:sp>
        <p:nvSpPr>
          <p:cNvPr id="5124" name="Rectangle 4">
            <a:extLst>
              <a:ext uri="{FF2B5EF4-FFF2-40B4-BE49-F238E27FC236}">
                <a16:creationId xmlns="" xmlns:a16="http://schemas.microsoft.com/office/drawing/2014/main" id="{EDD4297E-22C7-4BAA-A4D1-C7F3CED6EE5C}"/>
              </a:ext>
            </a:extLst>
          </p:cNvPr>
          <p:cNvSpPr>
            <a:spLocks noChangeArrowheads="1"/>
          </p:cNvSpPr>
          <p:nvPr/>
        </p:nvSpPr>
        <p:spPr bwMode="auto">
          <a:xfrm>
            <a:off x="1453755" y="2064544"/>
            <a:ext cx="5950744" cy="1884491"/>
          </a:xfrm>
          <a:prstGeom prst="rect">
            <a:avLst/>
          </a:prstGeom>
          <a:noFill/>
          <a:ln w="12700">
            <a:solidFill>
              <a:schemeClr val="accent1">
                <a:lumMod val="60000"/>
                <a:lumOff val="40000"/>
              </a:schemeClr>
            </a:solidFill>
            <a:miter lim="800000"/>
            <a:headEnd/>
            <a:tailEnd/>
          </a:ln>
          <a:effectLst/>
        </p:spPr>
        <p:txBody>
          <a:bodyPr lIns="67866" tIns="33338" rIns="67866" bIns="33338">
            <a:spAutoFit/>
          </a:bodyPr>
          <a:lstStyle/>
          <a:p>
            <a:pPr fontAlgn="base">
              <a:spcBef>
                <a:spcPct val="0"/>
              </a:spcBef>
              <a:spcAft>
                <a:spcPct val="0"/>
              </a:spcAft>
              <a:defRPr/>
            </a:pPr>
            <a:r>
              <a:rPr lang="el-GR" sz="2100" b="1" dirty="0">
                <a:solidFill>
                  <a:srgbClr val="EEECE1"/>
                </a:solidFill>
                <a:latin typeface="Arial" charset="0"/>
              </a:rPr>
              <a:t>	</a:t>
            </a:r>
            <a:endParaRPr lang="el-GR" sz="2100" b="1" dirty="0">
              <a:solidFill>
                <a:prstClr val="white"/>
              </a:solidFill>
              <a:latin typeface="Arial" charset="0"/>
            </a:endParaRPr>
          </a:p>
          <a:p>
            <a:pPr lvl="2" fontAlgn="base">
              <a:lnSpc>
                <a:spcPct val="150000"/>
              </a:lnSpc>
              <a:spcBef>
                <a:spcPct val="0"/>
              </a:spcBef>
              <a:spcAft>
                <a:spcPct val="0"/>
              </a:spcAft>
              <a:buClr>
                <a:prstClr val="white"/>
              </a:buClr>
              <a:buSzPct val="90000"/>
              <a:buFont typeface="Wingdings" pitchFamily="2" charset="2"/>
              <a:buChar char="l"/>
              <a:defRPr/>
            </a:pPr>
            <a:r>
              <a:rPr lang="el-GR" sz="2100" b="1" dirty="0">
                <a:solidFill>
                  <a:prstClr val="white"/>
                </a:solidFill>
                <a:latin typeface="Arial" charset="0"/>
              </a:rPr>
              <a:t>   	</a:t>
            </a:r>
            <a:r>
              <a:rPr lang="el-GR" sz="2250" b="1" dirty="0">
                <a:solidFill>
                  <a:srgbClr val="FFC000"/>
                </a:solidFill>
              </a:rPr>
              <a:t>Τραύμα</a:t>
            </a:r>
          </a:p>
          <a:p>
            <a:pPr lvl="2" fontAlgn="base">
              <a:lnSpc>
                <a:spcPct val="150000"/>
              </a:lnSpc>
              <a:spcBef>
                <a:spcPct val="0"/>
              </a:spcBef>
              <a:spcAft>
                <a:spcPct val="0"/>
              </a:spcAft>
              <a:buClr>
                <a:prstClr val="white"/>
              </a:buClr>
              <a:buSzPct val="90000"/>
              <a:buFont typeface="Wingdings" pitchFamily="2" charset="2"/>
              <a:buChar char="l"/>
              <a:defRPr/>
            </a:pPr>
            <a:r>
              <a:rPr lang="el-GR" sz="2250" b="1" dirty="0">
                <a:solidFill>
                  <a:prstClr val="white"/>
                </a:solidFill>
              </a:rPr>
              <a:t>	</a:t>
            </a:r>
            <a:r>
              <a:rPr lang="el-GR" sz="2250" b="1" dirty="0" err="1">
                <a:solidFill>
                  <a:prstClr val="white"/>
                </a:solidFill>
              </a:rPr>
              <a:t>Υποξαιμία</a:t>
            </a:r>
            <a:endParaRPr lang="el-GR" sz="2250" b="1" dirty="0">
              <a:solidFill>
                <a:prstClr val="white"/>
              </a:solidFill>
            </a:endParaRPr>
          </a:p>
          <a:p>
            <a:pPr lvl="2" fontAlgn="base">
              <a:lnSpc>
                <a:spcPct val="150000"/>
              </a:lnSpc>
              <a:spcBef>
                <a:spcPct val="0"/>
              </a:spcBef>
              <a:spcAft>
                <a:spcPct val="0"/>
              </a:spcAft>
              <a:buClr>
                <a:prstClr val="white"/>
              </a:buClr>
              <a:buSzPct val="90000"/>
              <a:buFont typeface="Wingdings" pitchFamily="2" charset="2"/>
              <a:buChar char="l"/>
              <a:defRPr/>
            </a:pPr>
            <a:r>
              <a:rPr lang="el-GR" sz="2250" b="1" dirty="0">
                <a:solidFill>
                  <a:prstClr val="white"/>
                </a:solidFill>
              </a:rPr>
              <a:t>	</a:t>
            </a:r>
            <a:r>
              <a:rPr lang="el-GR" sz="2250" b="1" dirty="0" err="1">
                <a:solidFill>
                  <a:prstClr val="white"/>
                </a:solidFill>
              </a:rPr>
              <a:t>Υπερκαπνία</a:t>
            </a:r>
            <a:endParaRPr lang="el-GR" sz="2250" b="1" dirty="0">
              <a:solidFill>
                <a:prstClr val="white"/>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FF00"/>
                </a:solidFill>
              </a:rPr>
              <a:t>Αντιμετώπιση ΚΕΚ στη</a:t>
            </a:r>
            <a:r>
              <a:rPr lang="en-US" sz="3600" b="1" dirty="0">
                <a:solidFill>
                  <a:srgbClr val="FFFF00"/>
                </a:solidFill>
              </a:rPr>
              <a:t> ME</a:t>
            </a:r>
            <a:r>
              <a:rPr lang="el-GR" sz="3600" b="1" dirty="0">
                <a:solidFill>
                  <a:srgbClr val="FFFF00"/>
                </a:solidFill>
              </a:rPr>
              <a:t>Θ</a:t>
            </a:r>
          </a:p>
        </p:txBody>
      </p:sp>
      <p:sp>
        <p:nvSpPr>
          <p:cNvPr id="3" name="Content Placeholder 2"/>
          <p:cNvSpPr>
            <a:spLocks noGrp="1"/>
          </p:cNvSpPr>
          <p:nvPr>
            <p:ph idx="1"/>
          </p:nvPr>
        </p:nvSpPr>
        <p:spPr/>
        <p:txBody>
          <a:bodyPr/>
          <a:lstStyle/>
          <a:p>
            <a:endParaRPr lang="el-GR" dirty="0"/>
          </a:p>
        </p:txBody>
      </p:sp>
      <p:pic>
        <p:nvPicPr>
          <p:cNvPr id="5" name="Picture 8" descr="vol-press curve"/>
          <p:cNvPicPr>
            <a:picLocks noChangeAspect="1" noChangeArrowheads="1"/>
          </p:cNvPicPr>
          <p:nvPr/>
        </p:nvPicPr>
        <p:blipFill>
          <a:blip r:embed="rId2" cstate="print"/>
          <a:srcRect/>
          <a:stretch>
            <a:fillRect/>
          </a:stretch>
        </p:blipFill>
        <p:spPr>
          <a:xfrm>
            <a:off x="2411760" y="2132856"/>
            <a:ext cx="4326731" cy="3571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E6D4DB14-66E7-4BD0-8557-8DD1E4EA3C59}"/>
              </a:ext>
            </a:extLst>
          </p:cNvPr>
          <p:cNvSpPr>
            <a:spLocks noGrp="1"/>
          </p:cNvSpPr>
          <p:nvPr>
            <p:ph type="title"/>
          </p:nvPr>
        </p:nvSpPr>
        <p:spPr/>
        <p:txBody>
          <a:bodyPr>
            <a:normAutofit/>
          </a:bodyPr>
          <a:lstStyle/>
          <a:p>
            <a:r>
              <a:rPr lang="el-GR" altLang="el-GR" sz="3600" b="1" dirty="0">
                <a:solidFill>
                  <a:srgbClr val="FFFF00"/>
                </a:solidFill>
              </a:rPr>
              <a:t>Μορφές  ΚΕΚ</a:t>
            </a:r>
          </a:p>
        </p:txBody>
      </p:sp>
      <p:sp>
        <p:nvSpPr>
          <p:cNvPr id="24579" name="Rectangle 3">
            <a:extLst>
              <a:ext uri="{FF2B5EF4-FFF2-40B4-BE49-F238E27FC236}">
                <a16:creationId xmlns="" xmlns:a16="http://schemas.microsoft.com/office/drawing/2014/main" id="{5383A725-EA1E-4AF3-A82A-35ECF9FE7F16}"/>
              </a:ext>
            </a:extLst>
          </p:cNvPr>
          <p:cNvSpPr>
            <a:spLocks noGrp="1"/>
          </p:cNvSpPr>
          <p:nvPr>
            <p:ph type="body" idx="1"/>
          </p:nvPr>
        </p:nvSpPr>
        <p:spPr/>
        <p:txBody>
          <a:bodyPr/>
          <a:lstStyle/>
          <a:p>
            <a:r>
              <a:rPr lang="el-GR" altLang="el-GR" b="1" dirty="0"/>
              <a:t>Εστιακ</a:t>
            </a:r>
            <a:r>
              <a:rPr lang="el-GR" altLang="el-GR" b="1" dirty="0">
                <a:latin typeface="Arial" panose="020B0604020202020204" pitchFamily="34" charset="0"/>
              </a:rPr>
              <a:t>ές </a:t>
            </a:r>
            <a:r>
              <a:rPr lang="el-GR" altLang="el-GR" b="1" dirty="0"/>
              <a:t>βλ</a:t>
            </a:r>
            <a:r>
              <a:rPr lang="el-GR" altLang="el-GR" b="1" dirty="0">
                <a:latin typeface="Arial" panose="020B0604020202020204" pitchFamily="34" charset="0"/>
              </a:rPr>
              <a:t>ά</a:t>
            </a:r>
            <a:r>
              <a:rPr lang="el-GR" altLang="el-GR" b="1" dirty="0"/>
              <a:t>β</a:t>
            </a:r>
            <a:r>
              <a:rPr lang="el-GR" altLang="el-GR" b="1" dirty="0">
                <a:latin typeface="Arial" panose="020B0604020202020204" pitchFamily="34" charset="0"/>
              </a:rPr>
              <a:t>ες</a:t>
            </a:r>
          </a:p>
          <a:p>
            <a:endParaRPr lang="el-GR" altLang="el-GR" b="1" dirty="0">
              <a:latin typeface="Arial" panose="020B0604020202020204" pitchFamily="34" charset="0"/>
            </a:endParaRPr>
          </a:p>
          <a:p>
            <a:r>
              <a:rPr lang="el-GR" altLang="el-GR" b="1" dirty="0"/>
              <a:t>Πρωτοπαθείς διάχυτες βλάβες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a:extLst>
              <a:ext uri="{FF2B5EF4-FFF2-40B4-BE49-F238E27FC236}">
                <a16:creationId xmlns="" xmlns:a16="http://schemas.microsoft.com/office/drawing/2014/main" id="{3B351349-31A0-4D19-A045-EE8C9322B53D}"/>
              </a:ext>
            </a:extLst>
          </p:cNvPr>
          <p:cNvSpPr>
            <a:spLocks noGrp="1"/>
          </p:cNvSpPr>
          <p:nvPr>
            <p:ph type="title"/>
          </p:nvPr>
        </p:nvSpPr>
        <p:spPr/>
        <p:txBody>
          <a:bodyPr>
            <a:normAutofit/>
          </a:bodyPr>
          <a:lstStyle/>
          <a:p>
            <a:pPr eaLnBrk="1" hangingPunct="1"/>
            <a:r>
              <a:rPr lang="el-GR" altLang="el-GR" sz="3600" b="1" dirty="0">
                <a:solidFill>
                  <a:srgbClr val="FFFF00"/>
                </a:solidFill>
              </a:rPr>
              <a:t>Εστιακές βλάβες</a:t>
            </a:r>
          </a:p>
        </p:txBody>
      </p:sp>
      <p:sp>
        <p:nvSpPr>
          <p:cNvPr id="3" name="2 - Θέση περιεχομένου">
            <a:extLst>
              <a:ext uri="{FF2B5EF4-FFF2-40B4-BE49-F238E27FC236}">
                <a16:creationId xmlns="" xmlns:a16="http://schemas.microsoft.com/office/drawing/2014/main" id="{ADB32C8B-33D8-41B8-A12D-5680A9B75CC7}"/>
              </a:ext>
            </a:extLst>
          </p:cNvPr>
          <p:cNvSpPr>
            <a:spLocks noGrp="1"/>
          </p:cNvSpPr>
          <p:nvPr>
            <p:ph idx="1"/>
          </p:nvPr>
        </p:nvSpPr>
        <p:spPr/>
        <p:txBody>
          <a:bodyPr rtlCol="0">
            <a:normAutofit/>
          </a:bodyPr>
          <a:lstStyle/>
          <a:p>
            <a:pPr>
              <a:buFont typeface="Wingdings" pitchFamily="2" charset="2"/>
              <a:buChar char="ü"/>
              <a:defRPr/>
            </a:pPr>
            <a:r>
              <a:rPr lang="el-GR" sz="1800" dirty="0"/>
              <a:t>Κατάγματα κρανίου</a:t>
            </a:r>
          </a:p>
          <a:p>
            <a:pPr>
              <a:buFont typeface="Wingdings" pitchFamily="2" charset="2"/>
              <a:buChar char="ü"/>
              <a:defRPr/>
            </a:pPr>
            <a:endParaRPr lang="el-GR" sz="1800" dirty="0"/>
          </a:p>
          <a:p>
            <a:pPr>
              <a:buFont typeface="Wingdings" pitchFamily="2" charset="2"/>
              <a:buChar char="ü"/>
              <a:defRPr/>
            </a:pPr>
            <a:r>
              <a:rPr lang="el-GR" sz="1800" dirty="0"/>
              <a:t>Αιματώματα </a:t>
            </a:r>
            <a:r>
              <a:rPr lang="el-GR" sz="1800" dirty="0" err="1"/>
              <a:t>επισκληρίδια</a:t>
            </a:r>
            <a:r>
              <a:rPr lang="el-GR" sz="1800" dirty="0"/>
              <a:t>-</a:t>
            </a:r>
            <a:r>
              <a:rPr lang="el-GR" sz="1800" dirty="0" err="1"/>
              <a:t>υποσκληρίδια</a:t>
            </a:r>
            <a:r>
              <a:rPr lang="el-GR" sz="1800" dirty="0"/>
              <a:t> </a:t>
            </a:r>
          </a:p>
          <a:p>
            <a:pPr>
              <a:buFont typeface="Wingdings" pitchFamily="2" charset="2"/>
              <a:buChar char="ü"/>
              <a:defRPr/>
            </a:pPr>
            <a:endParaRPr lang="el-GR" sz="1800" dirty="0"/>
          </a:p>
          <a:p>
            <a:pPr>
              <a:buFont typeface="Wingdings" pitchFamily="2" charset="2"/>
              <a:buChar char="ü"/>
              <a:defRPr/>
            </a:pPr>
            <a:r>
              <a:rPr lang="el-GR" sz="1800" dirty="0"/>
              <a:t>Εγκεφαλική διάσειση-εγκεφαλική θλάση</a:t>
            </a:r>
          </a:p>
          <a:p>
            <a:pPr>
              <a:buFont typeface="Wingdings" pitchFamily="2" charset="2"/>
              <a:buChar char="ü"/>
              <a:defRPr/>
            </a:pPr>
            <a:endParaRPr lang="el-GR" sz="1800" dirty="0"/>
          </a:p>
          <a:p>
            <a:pPr>
              <a:buFont typeface="Wingdings" pitchFamily="2" charset="2"/>
              <a:buChar char="ü"/>
              <a:defRPr/>
            </a:pPr>
            <a:r>
              <a:rPr lang="el-GR" sz="1800" dirty="0" err="1"/>
              <a:t>Ενδοεγκεφαλικές</a:t>
            </a:r>
            <a:r>
              <a:rPr lang="el-GR" sz="1800" dirty="0"/>
              <a:t>  αιμορραγίες</a:t>
            </a:r>
          </a:p>
          <a:p>
            <a:pPr>
              <a:buFont typeface="Wingdings" pitchFamily="2" charset="2"/>
              <a:buChar char="ü"/>
              <a:defRPr/>
            </a:pPr>
            <a:endParaRPr lang="el-GR" sz="1800" dirty="0"/>
          </a:p>
          <a:p>
            <a:pPr>
              <a:buFont typeface="Wingdings" pitchFamily="2" charset="2"/>
              <a:buChar char="ü"/>
              <a:defRPr/>
            </a:pPr>
            <a:r>
              <a:rPr lang="el-GR" sz="1800" dirty="0"/>
              <a:t>Τραυματική  απόφραξη ή διαχωρισμός αγγείων</a:t>
            </a:r>
          </a:p>
          <a:p>
            <a:pPr>
              <a:buFont typeface="Wingdings" pitchFamily="2" charset="2"/>
              <a:buChar char="ü"/>
              <a:defRPr/>
            </a:pPr>
            <a:endParaRPr lang="el-GR" sz="1800" dirty="0"/>
          </a:p>
          <a:p>
            <a:pPr>
              <a:buFont typeface="Wingdings" pitchFamily="2" charset="2"/>
              <a:buChar char="ü"/>
              <a:defRPr/>
            </a:pPr>
            <a:r>
              <a:rPr lang="el-GR" sz="1800" dirty="0" err="1"/>
              <a:t>Διατιτραίνοντα</a:t>
            </a:r>
            <a:r>
              <a:rPr lang="el-GR" sz="1800" dirty="0"/>
              <a:t>  τραύματα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400" b="1" dirty="0">
                <a:solidFill>
                  <a:srgbClr val="FFFF00"/>
                </a:solidFill>
              </a:rPr>
              <a:t>Αντιμετώπιση ΚΕΚ στη ΜΕΘ</a:t>
            </a:r>
            <a:r>
              <a:rPr lang="en-US" sz="4400" b="1" dirty="0">
                <a:solidFill>
                  <a:srgbClr val="FFFF00"/>
                </a:solidFill>
              </a:rPr>
              <a:t/>
            </a:r>
            <a:br>
              <a:rPr lang="en-US" sz="4400" b="1" dirty="0">
                <a:solidFill>
                  <a:srgbClr val="FFFF00"/>
                </a:solidFill>
              </a:rPr>
            </a:br>
            <a:endParaRPr lang="el-GR" b="1" dirty="0">
              <a:solidFill>
                <a:srgbClr val="FFFF00"/>
              </a:solidFill>
            </a:endParaRPr>
          </a:p>
        </p:txBody>
      </p:sp>
      <p:sp>
        <p:nvSpPr>
          <p:cNvPr id="3" name="Content Placeholder 2"/>
          <p:cNvSpPr>
            <a:spLocks noGrp="1"/>
          </p:cNvSpPr>
          <p:nvPr>
            <p:ph idx="1"/>
          </p:nvPr>
        </p:nvSpPr>
        <p:spPr>
          <a:xfrm>
            <a:off x="457200" y="1600200"/>
            <a:ext cx="8229600" cy="5043510"/>
          </a:xfrm>
        </p:spPr>
        <p:txBody>
          <a:bodyPr>
            <a:normAutofit/>
          </a:bodyPr>
          <a:lstStyle/>
          <a:p>
            <a:pPr>
              <a:buFont typeface="Wingdings" pitchFamily="2" charset="2"/>
              <a:buChar char="§"/>
            </a:pPr>
            <a:r>
              <a:rPr lang="en-US" sz="2000" dirty="0"/>
              <a:t>Guidelines for the Management of Severe Traumatic Brain Injury, Fourth Edition </a:t>
            </a:r>
          </a:p>
          <a:p>
            <a:pPr marL="0" indent="0">
              <a:buNone/>
            </a:pPr>
            <a:r>
              <a:rPr lang="en-US" sz="2000" dirty="0"/>
              <a:t>       BRAIN TRAUMA FOUNDATION TBI GUIDELINES 2017</a:t>
            </a:r>
          </a:p>
          <a:p>
            <a:pPr marL="0" indent="0">
              <a:buNone/>
            </a:pPr>
            <a:endParaRPr lang="en-US" sz="2000" i="1" dirty="0"/>
          </a:p>
          <a:p>
            <a:pPr>
              <a:buFont typeface="Wingdings" pitchFamily="2" charset="2"/>
              <a:buChar char="§"/>
            </a:pPr>
            <a:r>
              <a:rPr lang="en-US" sz="2000" dirty="0"/>
              <a:t>Medical Management of the Severe Traumatic Brain Injury Patient </a:t>
            </a:r>
          </a:p>
          <a:p>
            <a:pPr marL="0" indent="0">
              <a:buNone/>
            </a:pPr>
            <a:r>
              <a:rPr lang="en-US" sz="2000" dirty="0"/>
              <a:t>         </a:t>
            </a:r>
            <a:r>
              <a:rPr lang="en-US" sz="2000" dirty="0" err="1"/>
              <a:t>Neurocrit</a:t>
            </a:r>
            <a:r>
              <a:rPr lang="en-US" sz="2000" dirty="0"/>
              <a:t> Care. </a:t>
            </a:r>
            <a:r>
              <a:rPr lang="en-US" sz="2000" dirty="0" smtClean="0"/>
              <a:t>2017</a:t>
            </a:r>
          </a:p>
          <a:p>
            <a:pPr marL="0" indent="0">
              <a:buNone/>
            </a:pPr>
            <a:endParaRPr lang="en-US" sz="2000" i="1" dirty="0" smtClean="0"/>
          </a:p>
          <a:p>
            <a:pPr>
              <a:buFont typeface="Wingdings" pitchFamily="2" charset="2"/>
              <a:buChar char="§"/>
            </a:pPr>
            <a:r>
              <a:rPr lang="en-US" sz="2000" dirty="0" smtClean="0"/>
              <a:t>Guidelines for the Management of Severe Traumatic</a:t>
            </a:r>
          </a:p>
          <a:p>
            <a:pPr>
              <a:buNone/>
            </a:pPr>
            <a:r>
              <a:rPr lang="en-US" sz="2000" dirty="0" smtClean="0"/>
              <a:t>       Brain Injury: 2020 Update of the </a:t>
            </a:r>
            <a:r>
              <a:rPr lang="en-US" sz="2000" dirty="0" err="1" smtClean="0"/>
              <a:t>Decompressive</a:t>
            </a:r>
            <a:endParaRPr lang="en-US" sz="2000" dirty="0" smtClean="0"/>
          </a:p>
          <a:p>
            <a:pPr>
              <a:buNone/>
            </a:pPr>
            <a:r>
              <a:rPr lang="en-US" sz="2000" dirty="0" smtClean="0"/>
              <a:t>       </a:t>
            </a:r>
            <a:r>
              <a:rPr lang="en-US" sz="2000" dirty="0" err="1" smtClean="0"/>
              <a:t>Craniectomy</a:t>
            </a:r>
            <a:r>
              <a:rPr lang="en-US" sz="2000" dirty="0" smtClean="0"/>
              <a:t> Recommendations. </a:t>
            </a:r>
            <a:r>
              <a:rPr lang="en-US" sz="1800" dirty="0" smtClean="0"/>
              <a:t>NEUROSURGERY 2020</a:t>
            </a:r>
            <a:endParaRPr lang="en-US" sz="18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8A37FA41-9C35-4E0C-B440-6F611BF7DE1A}"/>
              </a:ext>
            </a:extLst>
          </p:cNvPr>
          <p:cNvSpPr>
            <a:spLocks noGrp="1"/>
          </p:cNvSpPr>
          <p:nvPr>
            <p:ph type="title"/>
          </p:nvPr>
        </p:nvSpPr>
        <p:spPr/>
        <p:txBody>
          <a:bodyPr>
            <a:normAutofit/>
          </a:bodyPr>
          <a:lstStyle/>
          <a:p>
            <a:pPr eaLnBrk="1" hangingPunct="1"/>
            <a:r>
              <a:rPr lang="el-GR" altLang="el-GR" sz="3600" b="1" dirty="0">
                <a:solidFill>
                  <a:srgbClr val="FFFF00"/>
                </a:solidFill>
              </a:rPr>
              <a:t>Οξύ επισκληρίδιο αιμάτωμα</a:t>
            </a:r>
          </a:p>
        </p:txBody>
      </p:sp>
      <p:pic>
        <p:nvPicPr>
          <p:cNvPr id="26627" name="Picture 2">
            <a:extLst>
              <a:ext uri="{FF2B5EF4-FFF2-40B4-BE49-F238E27FC236}">
                <a16:creationId xmlns="" xmlns:a16="http://schemas.microsoft.com/office/drawing/2014/main" id="{80FAEB62-9D44-47C3-A484-9996126F4A03}"/>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3055144" y="2057401"/>
            <a:ext cx="3033713" cy="339447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06A95086-7A42-45D0-AE40-6BE60F3C9886}"/>
              </a:ext>
            </a:extLst>
          </p:cNvPr>
          <p:cNvSpPr>
            <a:spLocks noGrp="1"/>
          </p:cNvSpPr>
          <p:nvPr>
            <p:ph type="title"/>
          </p:nvPr>
        </p:nvSpPr>
        <p:spPr/>
        <p:txBody>
          <a:bodyPr>
            <a:normAutofit/>
          </a:bodyPr>
          <a:lstStyle/>
          <a:p>
            <a:pPr eaLnBrk="1" hangingPunct="1"/>
            <a:r>
              <a:rPr lang="el-GR" altLang="el-GR" sz="3600" b="1" dirty="0">
                <a:solidFill>
                  <a:srgbClr val="FFFF00"/>
                </a:solidFill>
              </a:rPr>
              <a:t>Θλάσεις εγκεφάλου</a:t>
            </a:r>
          </a:p>
        </p:txBody>
      </p:sp>
      <p:pic>
        <p:nvPicPr>
          <p:cNvPr id="27651" name="Picture 2">
            <a:extLst>
              <a:ext uri="{FF2B5EF4-FFF2-40B4-BE49-F238E27FC236}">
                <a16:creationId xmlns="" xmlns:a16="http://schemas.microsoft.com/office/drawing/2014/main" id="{D61EC9B2-C0DE-444B-8201-1EFE18326F4F}"/>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818211" y="2057401"/>
            <a:ext cx="3507581" cy="339447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a:extLst>
              <a:ext uri="{FF2B5EF4-FFF2-40B4-BE49-F238E27FC236}">
                <a16:creationId xmlns="" xmlns:a16="http://schemas.microsoft.com/office/drawing/2014/main" id="{B10DE7F0-C145-4811-BB4A-2EE588BA9F2D}"/>
              </a:ext>
            </a:extLst>
          </p:cNvPr>
          <p:cNvSpPr>
            <a:spLocks noGrp="1"/>
          </p:cNvSpPr>
          <p:nvPr>
            <p:ph type="title"/>
          </p:nvPr>
        </p:nvSpPr>
        <p:spPr/>
        <p:txBody>
          <a:bodyPr>
            <a:normAutofit/>
          </a:bodyPr>
          <a:lstStyle/>
          <a:p>
            <a:pPr eaLnBrk="1" hangingPunct="1"/>
            <a:r>
              <a:rPr lang="el-GR" altLang="el-GR" sz="3200" b="1" dirty="0">
                <a:solidFill>
                  <a:srgbClr val="FFFF00"/>
                </a:solidFill>
              </a:rPr>
              <a:t>Πρωτοπαθείς διάχυτες βλάβες</a:t>
            </a:r>
          </a:p>
        </p:txBody>
      </p:sp>
      <p:sp>
        <p:nvSpPr>
          <p:cNvPr id="3" name="2 - Θέση περιεχομένου">
            <a:extLst>
              <a:ext uri="{FF2B5EF4-FFF2-40B4-BE49-F238E27FC236}">
                <a16:creationId xmlns="" xmlns:a16="http://schemas.microsoft.com/office/drawing/2014/main" id="{37823105-37AA-4765-906B-76E25085A657}"/>
              </a:ext>
            </a:extLst>
          </p:cNvPr>
          <p:cNvSpPr>
            <a:spLocks noGrp="1"/>
          </p:cNvSpPr>
          <p:nvPr>
            <p:ph idx="1"/>
          </p:nvPr>
        </p:nvSpPr>
        <p:spPr/>
        <p:txBody>
          <a:bodyPr rtlCol="0">
            <a:normAutofit fontScale="25000" lnSpcReduction="20000"/>
          </a:bodyPr>
          <a:lstStyle/>
          <a:p>
            <a:pPr>
              <a:buFont typeface="Wingdings" pitchFamily="2" charset="2"/>
              <a:buChar char="v"/>
              <a:defRPr/>
            </a:pPr>
            <a:endParaRPr lang="el-GR" sz="7200" u="sng" dirty="0"/>
          </a:p>
          <a:p>
            <a:pPr>
              <a:buFont typeface="Wingdings" pitchFamily="2" charset="2"/>
              <a:buChar char="v"/>
              <a:defRPr/>
            </a:pPr>
            <a:r>
              <a:rPr lang="el-GR" sz="7200" dirty="0"/>
              <a:t>Προκαλούνται από δυνάμεις επιτάχυνσης επιβράδυνσης</a:t>
            </a:r>
          </a:p>
          <a:p>
            <a:pPr>
              <a:buFont typeface="Wingdings" pitchFamily="2" charset="2"/>
              <a:buChar char="v"/>
              <a:defRPr/>
            </a:pPr>
            <a:r>
              <a:rPr lang="el-GR" sz="7200" dirty="0"/>
              <a:t>Εμφανίζονται ως:</a:t>
            </a:r>
          </a:p>
          <a:p>
            <a:pPr>
              <a:buFont typeface="Wingdings" pitchFamily="2" charset="2"/>
              <a:buChar char="ü"/>
              <a:defRPr/>
            </a:pPr>
            <a:r>
              <a:rPr lang="el-GR" sz="7200" dirty="0">
                <a:solidFill>
                  <a:srgbClr val="FFC000"/>
                </a:solidFill>
              </a:rPr>
              <a:t>Διάχυτες αξονικές βλάβες</a:t>
            </a:r>
          </a:p>
          <a:p>
            <a:pPr>
              <a:buFont typeface="Wingdings" pitchFamily="2" charset="2"/>
              <a:buChar char="ü"/>
              <a:defRPr/>
            </a:pPr>
            <a:r>
              <a:rPr lang="el-GR" sz="7200" dirty="0" err="1">
                <a:solidFill>
                  <a:srgbClr val="FFC000"/>
                </a:solidFill>
              </a:rPr>
              <a:t>Υποξυγοναιμικές</a:t>
            </a:r>
            <a:r>
              <a:rPr lang="el-GR" sz="7200" dirty="0">
                <a:solidFill>
                  <a:srgbClr val="FFC000"/>
                </a:solidFill>
              </a:rPr>
              <a:t> βλάβες</a:t>
            </a:r>
          </a:p>
          <a:p>
            <a:pPr>
              <a:buFont typeface="Wingdings" pitchFamily="2" charset="2"/>
              <a:buChar char="ü"/>
              <a:defRPr/>
            </a:pPr>
            <a:r>
              <a:rPr lang="el-GR" sz="7200" dirty="0">
                <a:solidFill>
                  <a:srgbClr val="FFC000"/>
                </a:solidFill>
              </a:rPr>
              <a:t>Εγκεφαλικό οίδημα </a:t>
            </a:r>
          </a:p>
          <a:p>
            <a:pPr>
              <a:buFont typeface="Wingdings" pitchFamily="2" charset="2"/>
              <a:buChar char="v"/>
              <a:defRPr/>
            </a:pPr>
            <a:r>
              <a:rPr lang="el-GR" sz="7200" dirty="0"/>
              <a:t>Αποτέλεσμα βλάβης των </a:t>
            </a:r>
            <a:r>
              <a:rPr lang="el-GR" sz="7200" dirty="0" err="1"/>
              <a:t>νευραξόνων</a:t>
            </a:r>
            <a:r>
              <a:rPr lang="el-GR" sz="7200" dirty="0"/>
              <a:t> και του </a:t>
            </a:r>
            <a:r>
              <a:rPr lang="el-GR" sz="7200" dirty="0" err="1"/>
              <a:t>αιματοεγκεφαλικού</a:t>
            </a:r>
            <a:r>
              <a:rPr lang="el-GR" sz="7200" dirty="0"/>
              <a:t> φραγμού </a:t>
            </a:r>
          </a:p>
          <a:p>
            <a:pPr>
              <a:buNone/>
              <a:defRPr/>
            </a:pPr>
            <a:endParaRPr lang="el-GR" sz="7200" dirty="0"/>
          </a:p>
          <a:p>
            <a:pPr>
              <a:defRPr/>
            </a:pPr>
            <a:endParaRPr lang="el-GR" sz="7200" dirty="0"/>
          </a:p>
          <a:p>
            <a:pPr>
              <a:buFont typeface="Wingdings" pitchFamily="2" charset="2"/>
              <a:buChar char="v"/>
              <a:defRPr/>
            </a:pPr>
            <a:r>
              <a:rPr lang="el-GR" sz="7200" dirty="0"/>
              <a:t>Η βαρύτητά τους καθορίζεται από τη </a:t>
            </a:r>
          </a:p>
          <a:p>
            <a:pPr>
              <a:buFont typeface="Wingdings" pitchFamily="2" charset="2"/>
              <a:buChar char="ü"/>
              <a:defRPr/>
            </a:pPr>
            <a:r>
              <a:rPr lang="el-GR" sz="7200" dirty="0"/>
              <a:t>Σφοδρότητα</a:t>
            </a:r>
          </a:p>
          <a:p>
            <a:pPr>
              <a:buFont typeface="Wingdings" pitchFamily="2" charset="2"/>
              <a:buChar char="ü"/>
              <a:defRPr/>
            </a:pPr>
            <a:r>
              <a:rPr lang="el-GR" sz="7200" dirty="0"/>
              <a:t>Τύπος κάκωσης</a:t>
            </a:r>
          </a:p>
          <a:p>
            <a:pPr>
              <a:buFont typeface="Wingdings" pitchFamily="2" charset="2"/>
              <a:buChar char="ü"/>
              <a:defRPr/>
            </a:pPr>
            <a:r>
              <a:rPr lang="el-GR" sz="7200" dirty="0"/>
              <a:t>Εντόπιση  </a:t>
            </a:r>
          </a:p>
          <a:p>
            <a:pPr>
              <a:defRPr/>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44C35F04-61AB-412A-A8AE-254058DB3DF6}"/>
              </a:ext>
            </a:extLst>
          </p:cNvPr>
          <p:cNvSpPr>
            <a:spLocks noGrp="1"/>
          </p:cNvSpPr>
          <p:nvPr>
            <p:ph type="title"/>
          </p:nvPr>
        </p:nvSpPr>
        <p:spPr>
          <a:xfrm>
            <a:off x="1439466" y="857250"/>
            <a:ext cx="6172200" cy="699542"/>
          </a:xfrm>
        </p:spPr>
        <p:txBody>
          <a:bodyPr>
            <a:normAutofit/>
          </a:bodyPr>
          <a:lstStyle/>
          <a:p>
            <a:pPr eaLnBrk="1" hangingPunct="1"/>
            <a:r>
              <a:rPr lang="el-GR" altLang="el-GR" sz="3200" b="1" dirty="0">
                <a:solidFill>
                  <a:srgbClr val="FFFF00"/>
                </a:solidFill>
              </a:rPr>
              <a:t>Διάχυτη αξονική βλάβη</a:t>
            </a:r>
          </a:p>
        </p:txBody>
      </p:sp>
      <p:pic>
        <p:nvPicPr>
          <p:cNvPr id="29699" name="Picture 2">
            <a:extLst>
              <a:ext uri="{FF2B5EF4-FFF2-40B4-BE49-F238E27FC236}">
                <a16:creationId xmlns="" xmlns:a16="http://schemas.microsoft.com/office/drawing/2014/main" id="{81A2EF34-75B6-4723-89E9-CB1558188507}"/>
              </a:ext>
            </a:extLst>
          </p:cNvPr>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3157538" y="2057401"/>
            <a:ext cx="2828925" cy="339447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 xmlns:a16="http://schemas.microsoft.com/office/drawing/2014/main" id="{5497E25A-917C-4FBB-AD65-8CF23F22A5B8}"/>
              </a:ext>
            </a:extLst>
          </p:cNvPr>
          <p:cNvSpPr>
            <a:spLocks noGrp="1" noRot="1" noChangeArrowheads="1"/>
          </p:cNvSpPr>
          <p:nvPr>
            <p:ph/>
          </p:nvPr>
        </p:nvSpPr>
        <p:spPr/>
        <p:txBody>
          <a:bodyPr/>
          <a:lstStyle/>
          <a:p>
            <a:pPr eaLnBrk="1" hangingPunct="1">
              <a:buFont typeface="Arial" panose="020B0604020202020204" pitchFamily="34" charset="0"/>
              <a:buNone/>
            </a:pPr>
            <a:r>
              <a:rPr lang="el-GR" altLang="el-GR" dirty="0"/>
              <a:t>                       </a:t>
            </a:r>
            <a:r>
              <a:rPr lang="el-GR" altLang="el-GR" sz="3600" b="1" dirty="0">
                <a:solidFill>
                  <a:srgbClr val="FFFF00"/>
                </a:solidFill>
              </a:rPr>
              <a:t>Διάχυτο εγκεφαλικό οίδημα</a:t>
            </a:r>
          </a:p>
        </p:txBody>
      </p:sp>
      <p:pic>
        <p:nvPicPr>
          <p:cNvPr id="30723" name="Picture 6" descr="Click to see larger picture">
            <a:hlinkClick r:id="rId2"/>
            <a:extLst>
              <a:ext uri="{FF2B5EF4-FFF2-40B4-BE49-F238E27FC236}">
                <a16:creationId xmlns="" xmlns:a16="http://schemas.microsoft.com/office/drawing/2014/main" id="{72F8E43C-5567-44E9-8E85-21A62EDED1A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5391" y="1875235"/>
            <a:ext cx="3214688"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 Τίτλος">
            <a:extLst>
              <a:ext uri="{FF2B5EF4-FFF2-40B4-BE49-F238E27FC236}">
                <a16:creationId xmlns="" xmlns:a16="http://schemas.microsoft.com/office/drawing/2014/main" id="{8F19B25E-8F3C-4E6D-9821-85F4EC69EAC9}"/>
              </a:ext>
            </a:extLst>
          </p:cNvPr>
          <p:cNvSpPr>
            <a:spLocks noGrp="1"/>
          </p:cNvSpPr>
          <p:nvPr>
            <p:ph type="title"/>
          </p:nvPr>
        </p:nvSpPr>
        <p:spPr/>
        <p:txBody>
          <a:bodyPr>
            <a:normAutofit/>
          </a:bodyPr>
          <a:lstStyle/>
          <a:p>
            <a:pPr eaLnBrk="1" hangingPunct="1"/>
            <a:r>
              <a:rPr lang="el-GR" altLang="el-GR" sz="3200" b="1" dirty="0">
                <a:solidFill>
                  <a:srgbClr val="FFFF00"/>
                </a:solidFill>
              </a:rPr>
              <a:t>Κλίμακα Γλασκώβης(</a:t>
            </a:r>
            <a:r>
              <a:rPr lang="en-US" altLang="el-GR" sz="3200" b="1" dirty="0">
                <a:solidFill>
                  <a:srgbClr val="FFFF00"/>
                </a:solidFill>
              </a:rPr>
              <a:t>GCS</a:t>
            </a:r>
            <a:r>
              <a:rPr lang="el-GR" altLang="el-GR" sz="3200" b="1" dirty="0">
                <a:solidFill>
                  <a:srgbClr val="FFFF00"/>
                </a:solidFill>
              </a:rPr>
              <a:t>)</a:t>
            </a:r>
          </a:p>
        </p:txBody>
      </p:sp>
      <p:sp>
        <p:nvSpPr>
          <p:cNvPr id="6" name="5 - Θέση κειμένου">
            <a:extLst>
              <a:ext uri="{FF2B5EF4-FFF2-40B4-BE49-F238E27FC236}">
                <a16:creationId xmlns="" xmlns:a16="http://schemas.microsoft.com/office/drawing/2014/main" id="{C8777398-BD12-4267-B9D7-CC9EFAD21E64}"/>
              </a:ext>
            </a:extLst>
          </p:cNvPr>
          <p:cNvSpPr>
            <a:spLocks noGrp="1"/>
          </p:cNvSpPr>
          <p:nvPr>
            <p:ph idx="1"/>
          </p:nvPr>
        </p:nvSpPr>
        <p:spPr/>
        <p:txBody>
          <a:bodyPr rtlCol="0">
            <a:normAutofit/>
          </a:bodyPr>
          <a:lstStyle/>
          <a:p>
            <a:pPr>
              <a:buFont typeface="Wingdings" pitchFamily="2" charset="2"/>
              <a:buChar char="v"/>
              <a:defRPr/>
            </a:pPr>
            <a:r>
              <a:rPr lang="el-GR" sz="1500" dirty="0"/>
              <a:t>Έχει </a:t>
            </a:r>
            <a:r>
              <a:rPr lang="el-GR" sz="1500" dirty="0">
                <a:solidFill>
                  <a:srgbClr val="FFC000"/>
                </a:solidFill>
              </a:rPr>
              <a:t>θεραπευτική αξία  </a:t>
            </a:r>
            <a:r>
              <a:rPr lang="el-GR" sz="1500" dirty="0"/>
              <a:t>:</a:t>
            </a:r>
          </a:p>
          <a:p>
            <a:pPr>
              <a:buFont typeface="Wingdings" pitchFamily="2" charset="2"/>
              <a:buChar char="§"/>
              <a:defRPr/>
            </a:pPr>
            <a:r>
              <a:rPr lang="en-US" sz="1500" dirty="0"/>
              <a:t>GCS&lt;8 </a:t>
            </a:r>
            <a:r>
              <a:rPr lang="el-GR" sz="1500" dirty="0"/>
              <a:t>είναι ένδειξη για καταστολή, διασωλήνωση και μηχανική υποστήριξη της αναπνοής</a:t>
            </a:r>
          </a:p>
          <a:p>
            <a:pPr>
              <a:buFont typeface="Wingdings" pitchFamily="2" charset="2"/>
              <a:buChar char="v"/>
              <a:defRPr/>
            </a:pPr>
            <a:r>
              <a:rPr lang="el-GR" sz="1500" dirty="0">
                <a:solidFill>
                  <a:srgbClr val="FFC000"/>
                </a:solidFill>
              </a:rPr>
              <a:t>Προγνωστική αξία</a:t>
            </a:r>
            <a:r>
              <a:rPr lang="el-GR" sz="1500" dirty="0"/>
              <a:t>:</a:t>
            </a:r>
          </a:p>
          <a:p>
            <a:pPr>
              <a:buFont typeface="Wingdings" pitchFamily="2" charset="2"/>
              <a:buChar char="§"/>
              <a:defRPr/>
            </a:pPr>
            <a:r>
              <a:rPr lang="en-US" sz="1500" dirty="0"/>
              <a:t>GCS</a:t>
            </a:r>
            <a:r>
              <a:rPr lang="el-GR" sz="1500" dirty="0"/>
              <a:t> &lt;8 συνδέεται  με 35 % θνητότητα</a:t>
            </a:r>
          </a:p>
          <a:p>
            <a:pPr>
              <a:buFont typeface="Wingdings" pitchFamily="2" charset="2"/>
              <a:buChar char="§"/>
              <a:defRPr/>
            </a:pPr>
            <a:endParaRPr lang="el-GR" sz="1500" dirty="0"/>
          </a:p>
          <a:p>
            <a:pPr>
              <a:buFont typeface="Wingdings" pitchFamily="2" charset="2"/>
              <a:buChar char="§"/>
              <a:defRPr/>
            </a:pPr>
            <a:endParaRPr lang="el-GR" sz="1500" dirty="0"/>
          </a:p>
          <a:p>
            <a:pPr>
              <a:buFont typeface="Wingdings" pitchFamily="2" charset="2"/>
              <a:buChar char="Ø"/>
              <a:defRPr/>
            </a:pPr>
            <a:r>
              <a:rPr lang="en-US" sz="1500" dirty="0" smtClean="0"/>
              <a:t>GCS </a:t>
            </a:r>
            <a:r>
              <a:rPr lang="en-US" sz="1500" dirty="0"/>
              <a:t>13-15 </a:t>
            </a:r>
            <a:r>
              <a:rPr lang="el-GR" sz="1500" dirty="0"/>
              <a:t>:ελαφριά ΚΕΚ</a:t>
            </a:r>
          </a:p>
          <a:p>
            <a:pPr>
              <a:buFont typeface="Wingdings" pitchFamily="2" charset="2"/>
              <a:buChar char="Ø"/>
              <a:defRPr/>
            </a:pPr>
            <a:r>
              <a:rPr lang="en-US" sz="1500" dirty="0"/>
              <a:t>GCS 9-12 </a:t>
            </a:r>
            <a:r>
              <a:rPr lang="el-GR" sz="1500" dirty="0"/>
              <a:t>:μέτρια ΚΕΚ</a:t>
            </a:r>
          </a:p>
          <a:p>
            <a:pPr>
              <a:buFont typeface="Wingdings" pitchFamily="2" charset="2"/>
              <a:buChar char="Ø"/>
              <a:defRPr/>
            </a:pPr>
            <a:r>
              <a:rPr lang="en-US" sz="1500" dirty="0"/>
              <a:t>GCS 3-8 </a:t>
            </a:r>
            <a:r>
              <a:rPr lang="el-GR" sz="1500" dirty="0"/>
              <a:t>:  σοβαρή  ΚΕΚ </a:t>
            </a:r>
          </a:p>
          <a:p>
            <a:pPr>
              <a:buFont typeface="Wingdings" pitchFamily="2" charset="2"/>
              <a:buChar char="Ø"/>
              <a:defRPr/>
            </a:pPr>
            <a:endParaRPr lang="el-GR" sz="1500" dirty="0"/>
          </a:p>
          <a:p>
            <a:pPr>
              <a:buFont typeface="Wingdings" pitchFamily="2" charset="2"/>
              <a:buChar char="v"/>
              <a:defRPr/>
            </a:pPr>
            <a:r>
              <a:rPr lang="el-GR" sz="1500" dirty="0"/>
              <a:t>Ελάττωση της </a:t>
            </a:r>
            <a:r>
              <a:rPr lang="en-US" sz="1500" dirty="0"/>
              <a:t>GCS </a:t>
            </a:r>
            <a:r>
              <a:rPr lang="el-GR" sz="1500" dirty="0"/>
              <a:t>κατά δύο μονάδες θεωρείται επιδείνωση της νευρολογικής κατάστασης του τραυματία</a:t>
            </a:r>
          </a:p>
          <a:p>
            <a:pPr>
              <a:buNone/>
              <a:defRPr/>
            </a:pP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955DC09F-8A84-4950-AE93-785A8BC8FFF3}"/>
              </a:ext>
            </a:extLst>
          </p:cNvPr>
          <p:cNvSpPr>
            <a:spLocks noGrp="1"/>
          </p:cNvSpPr>
          <p:nvPr>
            <p:ph type="title"/>
          </p:nvPr>
        </p:nvSpPr>
        <p:spPr/>
        <p:txBody>
          <a:bodyPr>
            <a:normAutofit/>
          </a:bodyPr>
          <a:lstStyle/>
          <a:p>
            <a:r>
              <a:rPr lang="el-GR" altLang="el-GR" sz="3200" b="1" dirty="0">
                <a:solidFill>
                  <a:srgbClr val="FFFF00"/>
                </a:solidFill>
              </a:rPr>
              <a:t>Αντιμετώπιση ΚΕΚ στο ΤΕΠ</a:t>
            </a:r>
          </a:p>
        </p:txBody>
      </p:sp>
      <p:sp>
        <p:nvSpPr>
          <p:cNvPr id="38915" name="Rectangle 3">
            <a:extLst>
              <a:ext uri="{FF2B5EF4-FFF2-40B4-BE49-F238E27FC236}">
                <a16:creationId xmlns="" xmlns:a16="http://schemas.microsoft.com/office/drawing/2014/main" id="{E1BA4C87-E142-44B2-A5F7-3083350B1F69}"/>
              </a:ext>
            </a:extLst>
          </p:cNvPr>
          <p:cNvSpPr>
            <a:spLocks noGrp="1"/>
          </p:cNvSpPr>
          <p:nvPr>
            <p:ph type="body" idx="1"/>
          </p:nvPr>
        </p:nvSpPr>
        <p:spPr/>
        <p:txBody>
          <a:bodyPr/>
          <a:lstStyle/>
          <a:p>
            <a:pPr>
              <a:lnSpc>
                <a:spcPct val="90000"/>
              </a:lnSpc>
              <a:buFont typeface="Wingdings" panose="05000000000000000000" pitchFamily="2" charset="2"/>
              <a:buChar char="v"/>
            </a:pPr>
            <a:r>
              <a:rPr lang="el-GR" altLang="el-GR" sz="2100" dirty="0">
                <a:solidFill>
                  <a:srgbClr val="FFC000"/>
                </a:solidFill>
              </a:rPr>
              <a:t>Στόχοι</a:t>
            </a:r>
            <a:r>
              <a:rPr lang="el-GR" altLang="el-GR" sz="2100" dirty="0"/>
              <a:t>: </a:t>
            </a:r>
          </a:p>
          <a:p>
            <a:pPr>
              <a:lnSpc>
                <a:spcPct val="90000"/>
              </a:lnSpc>
              <a:buFont typeface="Wingdings" panose="05000000000000000000" pitchFamily="2" charset="2"/>
              <a:buChar char="§"/>
            </a:pPr>
            <a:r>
              <a:rPr lang="el-GR" altLang="el-GR" sz="2100" dirty="0"/>
              <a:t> Διατήρηση της οξυγόνωσης του εγκεφάλου(</a:t>
            </a:r>
            <a:r>
              <a:rPr lang="en-US" altLang="el-GR" sz="2100" dirty="0"/>
              <a:t>Sat &gt;90%,PaO2&gt;60 mmHg)</a:t>
            </a:r>
          </a:p>
          <a:p>
            <a:pPr>
              <a:lnSpc>
                <a:spcPct val="90000"/>
              </a:lnSpc>
              <a:buFont typeface="Wingdings" panose="05000000000000000000" pitchFamily="2" charset="2"/>
              <a:buChar char="§"/>
            </a:pPr>
            <a:r>
              <a:rPr lang="el-GR" altLang="el-GR" sz="2100" dirty="0"/>
              <a:t>Αποφυγή της υπότασης  </a:t>
            </a:r>
            <a:r>
              <a:rPr lang="en-US" altLang="el-GR" sz="2100" dirty="0"/>
              <a:t>       </a:t>
            </a:r>
            <a:r>
              <a:rPr lang="el-GR" altLang="el-GR" sz="2100" dirty="0"/>
              <a:t> Διατήρηση </a:t>
            </a:r>
            <a:r>
              <a:rPr lang="en-US" altLang="el-GR" sz="2100" dirty="0"/>
              <a:t>SAP&gt; 90 mmHg</a:t>
            </a:r>
          </a:p>
          <a:p>
            <a:pPr>
              <a:lnSpc>
                <a:spcPct val="90000"/>
              </a:lnSpc>
              <a:buFont typeface="Arial" panose="020B0604020202020204" pitchFamily="34" charset="0"/>
              <a:buNone/>
            </a:pPr>
            <a:endParaRPr lang="el-GR" altLang="el-GR" dirty="0"/>
          </a:p>
          <a:p>
            <a:pPr>
              <a:lnSpc>
                <a:spcPct val="90000"/>
              </a:lnSpc>
              <a:buFont typeface="Arial" panose="020B0604020202020204" pitchFamily="34" charset="0"/>
              <a:buNone/>
            </a:pPr>
            <a:endParaRPr lang="el-GR" altLang="el-GR" dirty="0"/>
          </a:p>
          <a:p>
            <a:pPr>
              <a:lnSpc>
                <a:spcPct val="90000"/>
              </a:lnSpc>
              <a:buFont typeface="Arial" panose="020B0604020202020204" pitchFamily="34" charset="0"/>
              <a:buNone/>
            </a:pPr>
            <a:endParaRPr lang="el-GR" altLang="el-GR" dirty="0"/>
          </a:p>
          <a:p>
            <a:pPr>
              <a:lnSpc>
                <a:spcPct val="90000"/>
              </a:lnSpc>
              <a:buFont typeface="Arial" panose="020B0604020202020204" pitchFamily="34" charset="0"/>
              <a:buNone/>
            </a:pPr>
            <a:r>
              <a:rPr lang="el-GR" altLang="el-GR" dirty="0"/>
              <a:t>           </a:t>
            </a:r>
            <a:r>
              <a:rPr lang="el-GR" altLang="el-GR" sz="2100" dirty="0"/>
              <a:t>   Αποφυγή δευτεροπαθών βλαβών</a:t>
            </a:r>
          </a:p>
        </p:txBody>
      </p:sp>
      <p:sp>
        <p:nvSpPr>
          <p:cNvPr id="4" name="3 - Δεξιό βέλος">
            <a:extLst>
              <a:ext uri="{FF2B5EF4-FFF2-40B4-BE49-F238E27FC236}">
                <a16:creationId xmlns="" xmlns:a16="http://schemas.microsoft.com/office/drawing/2014/main" id="{ED43503F-0973-4D33-92AA-C8A64ECB3B26}"/>
              </a:ext>
            </a:extLst>
          </p:cNvPr>
          <p:cNvSpPr/>
          <p:nvPr/>
        </p:nvSpPr>
        <p:spPr>
          <a:xfrm>
            <a:off x="3707904" y="2708920"/>
            <a:ext cx="132161" cy="10715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sz="1350">
              <a:solidFill>
                <a:prstClr val="white"/>
              </a:solidFill>
              <a:latin typeface="Calibri"/>
            </a:endParaRPr>
          </a:p>
        </p:txBody>
      </p:sp>
      <p:sp>
        <p:nvSpPr>
          <p:cNvPr id="5" name="4 - Βέλος προς τα κάτω">
            <a:extLst>
              <a:ext uri="{FF2B5EF4-FFF2-40B4-BE49-F238E27FC236}">
                <a16:creationId xmlns="" xmlns:a16="http://schemas.microsoft.com/office/drawing/2014/main" id="{0C19A701-4960-49BE-ADA9-291550D06356}"/>
              </a:ext>
            </a:extLst>
          </p:cNvPr>
          <p:cNvSpPr/>
          <p:nvPr/>
        </p:nvSpPr>
        <p:spPr>
          <a:xfrm flipH="1">
            <a:off x="3635896" y="3566120"/>
            <a:ext cx="235744" cy="594122"/>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sz="1350">
              <a:solidFill>
                <a:prstClr val="white"/>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FFFF00"/>
                </a:solidFill>
              </a:rPr>
              <a:t>Αντιμετώπιση ΚΕΚ στη ΜΕΘ</a:t>
            </a:r>
          </a:p>
        </p:txBody>
      </p:sp>
      <p:sp>
        <p:nvSpPr>
          <p:cNvPr id="3" name="Content Placeholder 2"/>
          <p:cNvSpPr>
            <a:spLocks noGrp="1"/>
          </p:cNvSpPr>
          <p:nvPr>
            <p:ph idx="1"/>
          </p:nvPr>
        </p:nvSpPr>
        <p:spPr>
          <a:xfrm>
            <a:off x="1485900" y="2057400"/>
            <a:ext cx="6172200" cy="3729054"/>
          </a:xfrm>
        </p:spPr>
        <p:txBody>
          <a:bodyPr>
            <a:normAutofit fontScale="85000" lnSpcReduction="20000"/>
          </a:bodyPr>
          <a:lstStyle/>
          <a:p>
            <a:pPr>
              <a:buFont typeface="Wingdings" pitchFamily="2" charset="2"/>
              <a:buChar char="q"/>
            </a:pPr>
            <a:r>
              <a:rPr lang="el-GR" dirty="0">
                <a:solidFill>
                  <a:srgbClr val="FFFF00"/>
                </a:solidFill>
              </a:rPr>
              <a:t>Στόχος </a:t>
            </a:r>
            <a:r>
              <a:rPr lang="en-US" dirty="0">
                <a:solidFill>
                  <a:srgbClr val="FFFF00"/>
                </a:solidFill>
              </a:rPr>
              <a:t>:</a:t>
            </a:r>
          </a:p>
          <a:p>
            <a:pPr>
              <a:buFont typeface="Wingdings" pitchFamily="2" charset="2"/>
              <a:buChar char="Ø"/>
            </a:pPr>
            <a:r>
              <a:rPr lang="el-GR" dirty="0"/>
              <a:t>Πρόληψη δευτερογενών </a:t>
            </a:r>
            <a:r>
              <a:rPr lang="el-GR" dirty="0" smtClean="0"/>
              <a:t>βλαβών</a:t>
            </a:r>
            <a:endParaRPr lang="el-GR" dirty="0"/>
          </a:p>
          <a:p>
            <a:pPr>
              <a:buFont typeface="Wingdings" pitchFamily="2" charset="2"/>
              <a:buChar char="Ø"/>
            </a:pPr>
            <a:r>
              <a:rPr lang="el-GR" dirty="0"/>
              <a:t>Διατήρηση εγκεφαλικής πίεσης διήθησης και οξυγόνωσης</a:t>
            </a:r>
            <a:endParaRPr lang="en-US" dirty="0"/>
          </a:p>
          <a:p>
            <a:pPr>
              <a:buFont typeface="Wingdings" pitchFamily="2" charset="2"/>
              <a:buChar char="Ø"/>
            </a:pPr>
            <a:endParaRPr lang="el-GR" dirty="0"/>
          </a:p>
          <a:p>
            <a:pPr>
              <a:buFont typeface="Wingdings" pitchFamily="2" charset="2"/>
              <a:buChar char="q"/>
            </a:pPr>
            <a:r>
              <a:rPr lang="el-GR" dirty="0">
                <a:solidFill>
                  <a:srgbClr val="FFFF00"/>
                </a:solidFill>
              </a:rPr>
              <a:t>Απώτερος σκοπός</a:t>
            </a:r>
            <a:r>
              <a:rPr lang="en-US" dirty="0">
                <a:solidFill>
                  <a:srgbClr val="FFFF00"/>
                </a:solidFill>
              </a:rPr>
              <a:t>:</a:t>
            </a:r>
          </a:p>
          <a:p>
            <a:pPr>
              <a:buFont typeface="Wingdings" pitchFamily="2" charset="2"/>
              <a:buChar char="Ø"/>
            </a:pPr>
            <a:r>
              <a:rPr lang="el-GR" dirty="0"/>
              <a:t>Μείωση της θνητότητας</a:t>
            </a:r>
          </a:p>
          <a:p>
            <a:pPr>
              <a:buFont typeface="Wingdings" pitchFamily="2" charset="2"/>
              <a:buChar char="Ø"/>
            </a:pPr>
            <a:r>
              <a:rPr lang="el-GR" dirty="0"/>
              <a:t>Βελτίωση της νευρολογικής έκβασης (Κλίμακα έκβασης Γλασκόβης)</a:t>
            </a:r>
          </a:p>
          <a:p>
            <a:pPr>
              <a:buFont typeface="Wingdings" pitchFamily="2" charset="2"/>
              <a:buChar char="Ø"/>
            </a:pPr>
            <a:endParaRPr lang="el-GR" dirty="0"/>
          </a:p>
          <a:p>
            <a:pPr>
              <a:buFont typeface="Wingdings" pitchFamily="2" charset="2"/>
              <a:buChar char="Ø"/>
            </a:pPr>
            <a:endParaRPr lang="en-US" dirty="0"/>
          </a:p>
          <a:p>
            <a:pPr>
              <a:buFont typeface="Wingdings" pitchFamily="2" charset="2"/>
              <a:buChar char="Ø"/>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FFFF00"/>
                </a:solidFill>
              </a:rPr>
              <a:t>Άμεση Αντιμετώπιση ΚΕΚ στη ΜΕΘ</a:t>
            </a:r>
            <a:endParaRPr lang="el-GR" dirty="0"/>
          </a:p>
        </p:txBody>
      </p:sp>
      <p:sp>
        <p:nvSpPr>
          <p:cNvPr id="3" name="2 - Θέση περιεχομένου"/>
          <p:cNvSpPr>
            <a:spLocks noGrp="1"/>
          </p:cNvSpPr>
          <p:nvPr>
            <p:ph idx="1"/>
          </p:nvPr>
        </p:nvSpPr>
        <p:spPr/>
        <p:txBody>
          <a:bodyPr/>
          <a:lstStyle/>
          <a:p>
            <a:r>
              <a:rPr lang="en-US" b="1" dirty="0"/>
              <a:t> </a:t>
            </a:r>
            <a:r>
              <a:rPr lang="el-GR" b="1" dirty="0"/>
              <a:t>Οξυγόνωση</a:t>
            </a:r>
            <a:r>
              <a:rPr lang="el-GR" dirty="0"/>
              <a:t> </a:t>
            </a:r>
            <a:endParaRPr lang="en-US" dirty="0"/>
          </a:p>
          <a:p>
            <a:r>
              <a:rPr lang="el-GR" b="1" dirty="0"/>
              <a:t>Αρτηριακή </a:t>
            </a:r>
            <a:r>
              <a:rPr lang="el-GR" b="1" dirty="0" smtClean="0"/>
              <a:t>πίεση</a:t>
            </a:r>
          </a:p>
          <a:p>
            <a:r>
              <a:rPr lang="en-US" b="1" dirty="0" smtClean="0"/>
              <a:t>Monitoring</a:t>
            </a:r>
            <a:r>
              <a:rPr lang="el-GR" b="1" dirty="0" smtClean="0"/>
              <a:t> </a:t>
            </a:r>
            <a:r>
              <a:rPr lang="el-GR" b="1" dirty="0" err="1" smtClean="0"/>
              <a:t>ενδοκράνιας</a:t>
            </a:r>
            <a:r>
              <a:rPr lang="el-GR" b="1" dirty="0" smtClean="0"/>
              <a:t> πίεσης</a:t>
            </a:r>
          </a:p>
          <a:p>
            <a:r>
              <a:rPr lang="el-GR" b="1" dirty="0" smtClean="0"/>
              <a:t>Καταστολή</a:t>
            </a:r>
          </a:p>
          <a:p>
            <a:r>
              <a:rPr lang="el-GR" b="1" dirty="0" smtClean="0"/>
              <a:t>Ωσμωτική θεραπεία</a:t>
            </a:r>
          </a:p>
          <a:p>
            <a:r>
              <a:rPr lang="el-GR" b="1" dirty="0" smtClean="0"/>
              <a:t>Αντιμετώπιση </a:t>
            </a:r>
            <a:r>
              <a:rPr lang="el-GR" b="1" dirty="0" err="1" smtClean="0"/>
              <a:t>ενδοκράνιας</a:t>
            </a:r>
            <a:r>
              <a:rPr lang="el-GR" b="1" dirty="0" smtClean="0"/>
              <a:t> υπέρτασης</a:t>
            </a:r>
          </a:p>
          <a:p>
            <a:r>
              <a:rPr lang="el-GR" b="1" dirty="0" smtClean="0"/>
              <a:t>Λοιπή αγωγή</a:t>
            </a:r>
            <a:endParaRPr lang="el-GR" b="1" dirty="0"/>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p:txBody>
          <a:bodyPr>
            <a:normAutofit/>
          </a:bodyPr>
          <a:lstStyle/>
          <a:p>
            <a:pPr>
              <a:buNone/>
            </a:pPr>
            <a:r>
              <a:rPr lang="el-GR" b="1" dirty="0"/>
              <a:t>Α)</a:t>
            </a:r>
            <a:r>
              <a:rPr lang="en-US" b="1" dirty="0"/>
              <a:t> </a:t>
            </a:r>
            <a:r>
              <a:rPr lang="el-GR" b="1" dirty="0"/>
              <a:t>Οξυγόνωση</a:t>
            </a:r>
          </a:p>
          <a:p>
            <a:r>
              <a:rPr lang="el-GR" dirty="0"/>
              <a:t>Η υποξία (</a:t>
            </a:r>
            <a:r>
              <a:rPr lang="en-US" dirty="0"/>
              <a:t>PaO</a:t>
            </a:r>
            <a:r>
              <a:rPr lang="en-US" baseline="-25000" dirty="0"/>
              <a:t>2</a:t>
            </a:r>
            <a:r>
              <a:rPr lang="en-US" dirty="0"/>
              <a:t> &lt;60 mmHg, </a:t>
            </a:r>
            <a:r>
              <a:rPr lang="el-GR" dirty="0"/>
              <a:t>ή </a:t>
            </a:r>
            <a:r>
              <a:rPr lang="en-US" dirty="0"/>
              <a:t>SaO</a:t>
            </a:r>
            <a:r>
              <a:rPr lang="en-US" sz="2800" baseline="-25000" dirty="0"/>
              <a:t>2</a:t>
            </a:r>
            <a:r>
              <a:rPr lang="en-US" sz="2800" dirty="0"/>
              <a:t> &lt;90%)</a:t>
            </a:r>
            <a:r>
              <a:rPr lang="el-GR" sz="2800" dirty="0"/>
              <a:t> πρέπει να αποφεύγεται </a:t>
            </a:r>
            <a:r>
              <a:rPr lang="en-US" sz="2800" dirty="0" smtClean="0"/>
              <a:t> </a:t>
            </a:r>
            <a:endParaRPr lang="el-GR" sz="2800" dirty="0"/>
          </a:p>
          <a:p>
            <a:pPr>
              <a:buNone/>
            </a:pPr>
            <a:r>
              <a:rPr lang="el-GR" sz="2800" dirty="0"/>
              <a:t>     !!Η υποξία αυξάνει τη νοσηρότητα και τη </a:t>
            </a:r>
            <a:r>
              <a:rPr lang="el-GR" sz="2800" dirty="0" smtClean="0"/>
              <a:t>θνητότητα</a:t>
            </a:r>
          </a:p>
          <a:p>
            <a:pPr>
              <a:buNone/>
            </a:pPr>
            <a:endParaRPr lang="el-GR" sz="2800" dirty="0"/>
          </a:p>
          <a:p>
            <a:pPr>
              <a:buNone/>
            </a:pPr>
            <a:r>
              <a:rPr lang="en-US" sz="2800" dirty="0"/>
              <a:t>!! </a:t>
            </a:r>
            <a:r>
              <a:rPr lang="el-GR" sz="2800" dirty="0"/>
              <a:t>Η διάρκεια της υποξαιμίας  αποτελεί ανεξάρτητο παράγοντα αυξημένης θνητότητας </a:t>
            </a:r>
          </a:p>
          <a:p>
            <a:pPr>
              <a:buNone/>
            </a:pPr>
            <a:r>
              <a:rPr lang="el-GR" sz="2800" dirty="0"/>
              <a:t>     </a:t>
            </a:r>
            <a:endParaRPr lang="el-GR" sz="19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a:extLst>
              <a:ext uri="{FF2B5EF4-FFF2-40B4-BE49-F238E27FC236}">
                <a16:creationId xmlns="" xmlns:a16="http://schemas.microsoft.com/office/drawing/2014/main" id="{5A527776-24D3-435A-ACFE-775674B7FC2C}"/>
              </a:ext>
            </a:extLst>
          </p:cNvPr>
          <p:cNvSpPr>
            <a:spLocks noGrp="1"/>
          </p:cNvSpPr>
          <p:nvPr>
            <p:ph type="title"/>
          </p:nvPr>
        </p:nvSpPr>
        <p:spPr/>
        <p:txBody>
          <a:bodyPr>
            <a:normAutofit/>
          </a:bodyPr>
          <a:lstStyle/>
          <a:p>
            <a:pPr eaLnBrk="1" hangingPunct="1"/>
            <a:r>
              <a:rPr lang="el-GR" altLang="el-GR" sz="3600" b="1" dirty="0">
                <a:solidFill>
                  <a:srgbClr val="FFFF00"/>
                </a:solidFill>
              </a:rPr>
              <a:t>Επιδημιολογικά στοιχεία</a:t>
            </a:r>
          </a:p>
        </p:txBody>
      </p:sp>
      <p:sp>
        <p:nvSpPr>
          <p:cNvPr id="3" name="2 - Θέση περιεχομένου">
            <a:extLst>
              <a:ext uri="{FF2B5EF4-FFF2-40B4-BE49-F238E27FC236}">
                <a16:creationId xmlns="" xmlns:a16="http://schemas.microsoft.com/office/drawing/2014/main" id="{B95B55CB-FBBC-4C0B-80FA-12E858A60BA5}"/>
              </a:ext>
            </a:extLst>
          </p:cNvPr>
          <p:cNvSpPr>
            <a:spLocks noGrp="1"/>
          </p:cNvSpPr>
          <p:nvPr>
            <p:ph idx="1"/>
          </p:nvPr>
        </p:nvSpPr>
        <p:spPr/>
        <p:txBody>
          <a:bodyPr rtlCol="0">
            <a:normAutofit/>
          </a:bodyPr>
          <a:lstStyle/>
          <a:p>
            <a:pPr>
              <a:buFont typeface="Wingdings" pitchFamily="2" charset="2"/>
              <a:buChar char="v"/>
              <a:defRPr/>
            </a:pPr>
            <a:r>
              <a:rPr lang="el-GR" sz="2000" dirty="0"/>
              <a:t>Οι </a:t>
            </a:r>
            <a:r>
              <a:rPr lang="el-GR" sz="2000" dirty="0" err="1"/>
              <a:t>κρανιοεγκεφαλικές</a:t>
            </a:r>
            <a:r>
              <a:rPr lang="el-GR" sz="2000" dirty="0"/>
              <a:t> κακώσεις(ΚΕΚ)  είναι η σημαντικότερη αιτία θνητότητας ,παρατεταμένης νοσηλείας και υπολειμματικών βλαβών.</a:t>
            </a:r>
          </a:p>
          <a:p>
            <a:pPr>
              <a:buFont typeface="Wingdings" pitchFamily="2" charset="2"/>
              <a:buChar char="v"/>
              <a:defRPr/>
            </a:pPr>
            <a:r>
              <a:rPr lang="el-GR" sz="2000" dirty="0"/>
              <a:t>Στο 50% των θανάτων που συμβαίνουν λόγω τραύματος συνυπάρχει και ΚΕΚ</a:t>
            </a:r>
          </a:p>
          <a:p>
            <a:pPr>
              <a:buFont typeface="Wingdings" pitchFamily="2" charset="2"/>
              <a:buChar char="v"/>
              <a:defRPr/>
            </a:pPr>
            <a:r>
              <a:rPr lang="el-GR" sz="2000" dirty="0"/>
              <a:t>Είναι η συχνότερη κάκωση μετά από αυτή των άκρων  </a:t>
            </a:r>
          </a:p>
          <a:p>
            <a:pPr>
              <a:buFont typeface="Wingdings" pitchFamily="2" charset="2"/>
              <a:buChar char="v"/>
              <a:defRPr/>
            </a:pPr>
            <a:r>
              <a:rPr lang="el-GR" sz="2000" dirty="0"/>
              <a:t>Το μεγαλύτερο ποσοστό των ασθενών με ΚΕΚ είναι νεαρής ηλικίας</a:t>
            </a:r>
          </a:p>
          <a:p>
            <a:pPr>
              <a:buFont typeface="Wingdings" pitchFamily="2" charset="2"/>
              <a:buChar char="v"/>
              <a:defRPr/>
            </a:pPr>
            <a:r>
              <a:rPr lang="el-GR" sz="2000" dirty="0"/>
              <a:t>10-40% συνυπάρχουν με κακώσεις θώρακος, ΣΣ, λεκάνης και κοιλιάς με συνοδό απώλεια αίματος        μέρος του προβλήματος που ονομάζεται  ΠΟΛΥΤΡΑΥΜΑΤΙΑΣ</a:t>
            </a:r>
            <a:endParaRPr lang="en-US" sz="2000" dirty="0"/>
          </a:p>
          <a:p>
            <a:pPr>
              <a:buFont typeface="Wingdings" pitchFamily="2" charset="2"/>
              <a:buChar char="v"/>
              <a:defRPr/>
            </a:pPr>
            <a:r>
              <a:rPr lang="en-US" sz="2000" dirty="0"/>
              <a:t>5-6 </a:t>
            </a:r>
            <a:r>
              <a:rPr lang="el-GR" sz="2000" dirty="0"/>
              <a:t>% συνύπαρξη με κάκωση στη Σ.Σ</a:t>
            </a:r>
          </a:p>
          <a:p>
            <a:pPr>
              <a:buFont typeface="Wingdings" pitchFamily="2" charset="2"/>
              <a:buChar char="v"/>
              <a:defRPr/>
            </a:pPr>
            <a:endParaRPr lang="el-GR" sz="1800" dirty="0"/>
          </a:p>
        </p:txBody>
      </p:sp>
      <p:sp>
        <p:nvSpPr>
          <p:cNvPr id="4" name="3 - Δεξιό βέλος">
            <a:extLst>
              <a:ext uri="{FF2B5EF4-FFF2-40B4-BE49-F238E27FC236}">
                <a16:creationId xmlns="" xmlns:a16="http://schemas.microsoft.com/office/drawing/2014/main" id="{0E16448F-299F-4313-8F7F-67971EE6AD98}"/>
              </a:ext>
            </a:extLst>
          </p:cNvPr>
          <p:cNvSpPr/>
          <p:nvPr/>
        </p:nvSpPr>
        <p:spPr>
          <a:xfrm>
            <a:off x="3707904" y="4149080"/>
            <a:ext cx="161925" cy="3452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350" dirty="0">
                <a:solidFill>
                  <a:prstClr val="white"/>
                </a:solidFill>
                <a:latin typeface="Calibri"/>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p:txBody>
          <a:bodyPr>
            <a:normAutofit fontScale="92500" lnSpcReduction="20000"/>
          </a:bodyPr>
          <a:lstStyle/>
          <a:p>
            <a:pPr>
              <a:buNone/>
            </a:pPr>
            <a:r>
              <a:rPr lang="el-GR" b="1" dirty="0"/>
              <a:t>Β) Στόχοι μηχανικού αερισμού</a:t>
            </a:r>
          </a:p>
          <a:p>
            <a:r>
              <a:rPr lang="el-GR" dirty="0"/>
              <a:t>Ο υπεραερισμός πρέπει να αποφεύγεται </a:t>
            </a:r>
            <a:endParaRPr lang="en-US" dirty="0"/>
          </a:p>
          <a:p>
            <a:pPr>
              <a:buNone/>
            </a:pPr>
            <a:r>
              <a:rPr lang="en-US" dirty="0"/>
              <a:t>    </a:t>
            </a:r>
            <a:r>
              <a:rPr lang="el-GR" dirty="0"/>
              <a:t>-&gt;αυξημένος κίνδυνος ισχαιμίας λόγω αγγειόσπασμου των εγκεφαλικών αγγείων </a:t>
            </a:r>
            <a:r>
              <a:rPr lang="en-US" dirty="0"/>
              <a:t>:</a:t>
            </a:r>
            <a:r>
              <a:rPr lang="el-GR" dirty="0"/>
              <a:t>στόχος </a:t>
            </a:r>
            <a:r>
              <a:rPr lang="en-US" dirty="0"/>
              <a:t>PCO</a:t>
            </a:r>
            <a:r>
              <a:rPr lang="en-US" baseline="-25000" dirty="0"/>
              <a:t>2</a:t>
            </a:r>
            <a:r>
              <a:rPr lang="en-US" dirty="0"/>
              <a:t> = 33-37mmHg.</a:t>
            </a:r>
          </a:p>
          <a:p>
            <a:r>
              <a:rPr lang="en-US" dirty="0"/>
              <a:t>O </a:t>
            </a:r>
            <a:r>
              <a:rPr lang="el-GR" dirty="0"/>
              <a:t>υπεραερισμός (</a:t>
            </a:r>
            <a:r>
              <a:rPr lang="en-US" dirty="0"/>
              <a:t>PCO</a:t>
            </a:r>
            <a:r>
              <a:rPr lang="en-US" baseline="-25000" dirty="0"/>
              <a:t>2</a:t>
            </a:r>
            <a:r>
              <a:rPr lang="en-US" dirty="0"/>
              <a:t> = </a:t>
            </a:r>
            <a:r>
              <a:rPr lang="el-GR" dirty="0"/>
              <a:t>28-32</a:t>
            </a:r>
            <a:r>
              <a:rPr lang="en-US" dirty="0"/>
              <a:t>mmHg</a:t>
            </a:r>
            <a:r>
              <a:rPr lang="el-GR" dirty="0"/>
              <a:t>)πρέπει να περιορίζεται σε περιπτώσεις που ο ασθενής απειλείται με εγκολεασμό π.χ απεγκεφαλισμός, μυδρίαση κορών, ↑↑</a:t>
            </a:r>
            <a:r>
              <a:rPr lang="en-US" dirty="0"/>
              <a:t>ICP.</a:t>
            </a:r>
          </a:p>
          <a:p>
            <a:r>
              <a:rPr lang="el-GR" dirty="0"/>
              <a:t>Αποφυγή αυξημένης </a:t>
            </a:r>
            <a:r>
              <a:rPr lang="en-US" dirty="0"/>
              <a:t>PEEP </a:t>
            </a:r>
            <a:r>
              <a:rPr lang="el-GR" dirty="0"/>
              <a:t>και υψηλών ενδοθωρακικών πιέσεων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a:xfrm>
            <a:off x="457200" y="1600200"/>
            <a:ext cx="8229600" cy="4900634"/>
          </a:xfrm>
        </p:spPr>
        <p:txBody>
          <a:bodyPr>
            <a:normAutofit/>
          </a:bodyPr>
          <a:lstStyle/>
          <a:p>
            <a:pPr>
              <a:buNone/>
            </a:pPr>
            <a:r>
              <a:rPr lang="el-GR" b="1" dirty="0"/>
              <a:t>Γ) Αρτηριακή πίεση</a:t>
            </a:r>
          </a:p>
          <a:p>
            <a:r>
              <a:rPr lang="el-GR" dirty="0"/>
              <a:t>Συνεχές επεμβατικό </a:t>
            </a:r>
            <a:r>
              <a:rPr lang="en-US" dirty="0"/>
              <a:t>monitoring</a:t>
            </a:r>
            <a:endParaRPr lang="el-GR" dirty="0"/>
          </a:p>
          <a:p>
            <a:r>
              <a:rPr lang="el-GR" dirty="0"/>
              <a:t>Η υπόταση (ΣΑΠ&lt;90</a:t>
            </a:r>
            <a:r>
              <a:rPr lang="en-US" dirty="0"/>
              <a:t>mmHg</a:t>
            </a:r>
            <a:r>
              <a:rPr lang="el-GR" dirty="0"/>
              <a:t>) πρέπει να αποφεύγεται </a:t>
            </a:r>
          </a:p>
          <a:p>
            <a:r>
              <a:rPr lang="el-GR" dirty="0"/>
              <a:t>Αποτελεί ανεξάρτητο προγνωστικό παράγοντα έκβασης της ΚΕΚ</a:t>
            </a:r>
          </a:p>
          <a:p>
            <a:r>
              <a:rPr lang="el-GR" dirty="0"/>
              <a:t>Η θετική προγνωστική της αξία για κακή έκβαση  είναι έως 67%, ενώ όταν συνδυάζεται και με υποξία ανέρχεται στο 79%.</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FFFF00"/>
                </a:solidFill>
              </a:rPr>
              <a:t>Άμεση Αντιμετώπιση ΚΕΚ στη</a:t>
            </a:r>
            <a:r>
              <a:rPr lang="en-US" sz="3200" b="1" dirty="0">
                <a:solidFill>
                  <a:srgbClr val="FFFF00"/>
                </a:solidFill>
              </a:rPr>
              <a:t> ME</a:t>
            </a:r>
            <a:r>
              <a:rPr lang="el-GR" sz="3200" b="1" dirty="0">
                <a:solidFill>
                  <a:srgbClr val="FFFF00"/>
                </a:solidFill>
              </a:rPr>
              <a:t>Θ</a:t>
            </a:r>
          </a:p>
        </p:txBody>
      </p:sp>
      <p:sp>
        <p:nvSpPr>
          <p:cNvPr id="3" name="Content Placeholder 2"/>
          <p:cNvSpPr>
            <a:spLocks noGrp="1"/>
          </p:cNvSpPr>
          <p:nvPr>
            <p:ph idx="1"/>
          </p:nvPr>
        </p:nvSpPr>
        <p:spPr>
          <a:xfrm>
            <a:off x="214282" y="1600200"/>
            <a:ext cx="8786874" cy="4972072"/>
          </a:xfrm>
        </p:spPr>
        <p:txBody>
          <a:bodyPr>
            <a:normAutofit fontScale="85000" lnSpcReduction="20000"/>
          </a:bodyPr>
          <a:lstStyle/>
          <a:p>
            <a:pPr>
              <a:buNone/>
            </a:pPr>
            <a:r>
              <a:rPr lang="el-GR" b="1" dirty="0"/>
              <a:t>Γ) Αρτηριακή πίεση</a:t>
            </a:r>
            <a:endParaRPr lang="en-US" b="1" dirty="0"/>
          </a:p>
          <a:p>
            <a:r>
              <a:rPr lang="en-US" dirty="0"/>
              <a:t>A</a:t>
            </a:r>
            <a:r>
              <a:rPr lang="el-GR" dirty="0"/>
              <a:t>ποφυγή υπότασης </a:t>
            </a:r>
            <a:r>
              <a:rPr lang="el-GR" dirty="0">
                <a:latin typeface="Calibri"/>
              </a:rPr>
              <a:t>→ ↓</a:t>
            </a:r>
            <a:r>
              <a:rPr lang="en-US" dirty="0">
                <a:latin typeface="Calibri"/>
              </a:rPr>
              <a:t>CBF</a:t>
            </a:r>
            <a:r>
              <a:rPr lang="el-GR" dirty="0">
                <a:latin typeface="Calibri"/>
              </a:rPr>
              <a:t> και κίνδυνος ισχαιμίας</a:t>
            </a:r>
          </a:p>
          <a:p>
            <a:r>
              <a:rPr lang="el-GR" dirty="0">
                <a:latin typeface="Calibri"/>
              </a:rPr>
              <a:t>Αποφυγή υπέρτασης (ΜΑΠ &gt;120</a:t>
            </a:r>
            <a:r>
              <a:rPr lang="en-US" dirty="0">
                <a:latin typeface="Calibri"/>
              </a:rPr>
              <a:t>mmHg)</a:t>
            </a:r>
            <a:r>
              <a:rPr lang="el-GR" dirty="0"/>
              <a:t>→↑κινδύνου αγγειογενούς οιδήματος →ρύθμιση με </a:t>
            </a:r>
            <a:r>
              <a:rPr lang="en-US" dirty="0"/>
              <a:t>b-blockers</a:t>
            </a:r>
            <a:r>
              <a:rPr lang="el-GR" dirty="0"/>
              <a:t> π.χ εσμολόλη</a:t>
            </a:r>
            <a:r>
              <a:rPr lang="en-US" dirty="0"/>
              <a:t> (</a:t>
            </a:r>
            <a:r>
              <a:rPr lang="el-GR" dirty="0"/>
              <a:t>δεν προκαλούν αγγειοδιαστολή στα εγκεφαλικά αγγεία </a:t>
            </a:r>
            <a:r>
              <a:rPr lang="el-GR" dirty="0">
                <a:latin typeface="Calibri"/>
              </a:rPr>
              <a:t>→δεν αυξάνουν τον </a:t>
            </a:r>
            <a:r>
              <a:rPr lang="en-US" dirty="0">
                <a:latin typeface="Calibri"/>
              </a:rPr>
              <a:t>CBV</a:t>
            </a:r>
            <a:r>
              <a:rPr lang="el-GR" dirty="0">
                <a:latin typeface="Calibri"/>
              </a:rPr>
              <a:t> και την </a:t>
            </a:r>
            <a:r>
              <a:rPr lang="en-US" dirty="0">
                <a:latin typeface="Calibri"/>
              </a:rPr>
              <a:t>ICP)</a:t>
            </a:r>
            <a:endParaRPr lang="el-GR" dirty="0"/>
          </a:p>
          <a:p>
            <a:r>
              <a:rPr lang="el-GR" dirty="0"/>
              <a:t>Αρχικά επίτευξη αιμοδυναμική σταθερότητας με υγρά και αίμα (</a:t>
            </a:r>
            <a:r>
              <a:rPr lang="en-US" dirty="0"/>
              <a:t>Hb≥10gr/dl) </a:t>
            </a:r>
            <a:r>
              <a:rPr lang="el-GR" dirty="0"/>
              <a:t>ώστε </a:t>
            </a:r>
            <a:r>
              <a:rPr lang="en-US" dirty="0"/>
              <a:t>CVP=6-10mmHg.</a:t>
            </a:r>
          </a:p>
          <a:p>
            <a:r>
              <a:rPr lang="el-GR" dirty="0"/>
              <a:t>Αν όχι ΣΑΠ&gt;90</a:t>
            </a:r>
            <a:r>
              <a:rPr lang="en-US" dirty="0"/>
              <a:t>mmHg -&gt; </a:t>
            </a:r>
            <a:r>
              <a:rPr lang="el-GR" dirty="0"/>
              <a:t>αγγειοσυσπαστικά π.χ νοραδρεναλίνη</a:t>
            </a:r>
          </a:p>
          <a:p>
            <a:pPr>
              <a:buNone/>
            </a:pPr>
            <a:r>
              <a:rPr lang="el-GR" dirty="0"/>
              <a:t>!! Στόχος </a:t>
            </a:r>
            <a:r>
              <a:rPr lang="en-US" dirty="0"/>
              <a:t>: </a:t>
            </a:r>
            <a:r>
              <a:rPr lang="el-GR" dirty="0"/>
              <a:t>ΣΑΠ&gt;90</a:t>
            </a:r>
            <a:r>
              <a:rPr lang="en-US" dirty="0"/>
              <a:t>mmHg  </a:t>
            </a:r>
            <a:r>
              <a:rPr lang="el-GR" dirty="0"/>
              <a:t>ή </a:t>
            </a:r>
            <a:endParaRPr lang="en-US" dirty="0"/>
          </a:p>
          <a:p>
            <a:pPr>
              <a:buNone/>
            </a:pPr>
            <a:r>
              <a:rPr lang="en-US" dirty="0"/>
              <a:t>                   </a:t>
            </a:r>
            <a:r>
              <a:rPr lang="el-GR" dirty="0"/>
              <a:t>ΜΑΠ τέτοια ώστε </a:t>
            </a:r>
            <a:r>
              <a:rPr lang="en-US" dirty="0"/>
              <a:t>CPP=60-70mmHg</a:t>
            </a:r>
          </a:p>
          <a:p>
            <a:endParaRPr lang="el-GR" dirty="0"/>
          </a:p>
          <a:p>
            <a:pPr>
              <a:buNone/>
            </a:pP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a:t>
            </a:r>
            <a:r>
              <a:rPr lang="en-US" b="1" dirty="0">
                <a:solidFill>
                  <a:srgbClr val="FFFF00"/>
                </a:solidFill>
              </a:rPr>
              <a:t> ME</a:t>
            </a:r>
            <a:r>
              <a:rPr lang="el-GR" b="1" dirty="0">
                <a:solidFill>
                  <a:srgbClr val="FFFF00"/>
                </a:solidFill>
              </a:rPr>
              <a:t>Θ</a:t>
            </a:r>
          </a:p>
        </p:txBody>
      </p:sp>
      <p:sp>
        <p:nvSpPr>
          <p:cNvPr id="3" name="Content Placeholder 2"/>
          <p:cNvSpPr>
            <a:spLocks noGrp="1"/>
          </p:cNvSpPr>
          <p:nvPr>
            <p:ph idx="1"/>
          </p:nvPr>
        </p:nvSpPr>
        <p:spPr/>
        <p:txBody>
          <a:bodyPr>
            <a:normAutofit fontScale="77500" lnSpcReduction="20000"/>
          </a:bodyPr>
          <a:lstStyle/>
          <a:p>
            <a:pPr>
              <a:buNone/>
            </a:pPr>
            <a:r>
              <a:rPr lang="el-GR" b="1" dirty="0"/>
              <a:t>Δ) </a:t>
            </a:r>
            <a:r>
              <a:rPr lang="en-US" b="1" dirty="0"/>
              <a:t>Monitoring </a:t>
            </a:r>
            <a:r>
              <a:rPr lang="el-GR" b="1" dirty="0"/>
              <a:t>ενδοκράνιας πίεσης (</a:t>
            </a:r>
            <a:r>
              <a:rPr lang="en-US" b="1" dirty="0"/>
              <a:t>ICP</a:t>
            </a:r>
            <a:r>
              <a:rPr lang="el-GR" b="1" dirty="0"/>
              <a:t>)</a:t>
            </a:r>
          </a:p>
          <a:p>
            <a:pPr>
              <a:buNone/>
            </a:pPr>
            <a:r>
              <a:rPr lang="el-GR" dirty="0"/>
              <a:t>     Σε ποιούς ασθενείς?</a:t>
            </a:r>
          </a:p>
          <a:p>
            <a:r>
              <a:rPr lang="el-GR" dirty="0"/>
              <a:t>Σε όλους με σοβαρή ΚΕΚ (</a:t>
            </a:r>
            <a:r>
              <a:rPr lang="en-US" dirty="0"/>
              <a:t>GCS=3-8)</a:t>
            </a:r>
            <a:r>
              <a:rPr lang="el-GR" dirty="0"/>
              <a:t>μετά την αναζωογόνηση και παθολογική </a:t>
            </a:r>
            <a:r>
              <a:rPr lang="en-US" dirty="0"/>
              <a:t>CT</a:t>
            </a:r>
            <a:r>
              <a:rPr lang="el-GR" dirty="0"/>
              <a:t> εγκεφάλου(αιματώματα, θλάσεις, οίδημα, εγκολεασμό ή συμπίεση των βασικών δεξαμενών</a:t>
            </a:r>
            <a:r>
              <a:rPr lang="el-GR" dirty="0" smtClean="0"/>
              <a:t>)</a:t>
            </a:r>
            <a:endParaRPr lang="el-GR" dirty="0"/>
          </a:p>
          <a:p>
            <a:r>
              <a:rPr lang="el-GR" dirty="0"/>
              <a:t>Σε ασθενείς με φυσιολογική </a:t>
            </a:r>
            <a:r>
              <a:rPr lang="en-US" dirty="0"/>
              <a:t>CT</a:t>
            </a:r>
            <a:r>
              <a:rPr lang="el-GR" dirty="0"/>
              <a:t> εγκεφάλου που έχουν ≥ 2 παράγοντες κινδύνου</a:t>
            </a:r>
            <a:r>
              <a:rPr lang="en-US" dirty="0"/>
              <a:t> </a:t>
            </a:r>
            <a:r>
              <a:rPr lang="en-US" dirty="0" smtClean="0"/>
              <a:t>:</a:t>
            </a:r>
            <a:endParaRPr lang="en-US" dirty="0"/>
          </a:p>
          <a:p>
            <a:pPr>
              <a:buNone/>
            </a:pPr>
            <a:r>
              <a:rPr lang="en-US" dirty="0"/>
              <a:t>    - </a:t>
            </a:r>
            <a:r>
              <a:rPr lang="el-GR" dirty="0"/>
              <a:t>ηλικία &gt; 40χρ.</a:t>
            </a:r>
          </a:p>
          <a:p>
            <a:pPr>
              <a:buNone/>
            </a:pPr>
            <a:r>
              <a:rPr lang="el-GR" dirty="0"/>
              <a:t>    - μονόπλευρη ή αμφοτερόπλευρη παθολογική κινητική απάντηση</a:t>
            </a:r>
          </a:p>
          <a:p>
            <a:pPr>
              <a:buNone/>
            </a:pPr>
            <a:r>
              <a:rPr lang="el-GR" dirty="0"/>
              <a:t>    - ΣΑΠ&lt;90</a:t>
            </a:r>
            <a:r>
              <a:rPr lang="en-US" dirty="0"/>
              <a:t>mmHg </a:t>
            </a:r>
            <a:endParaRPr lang="el-GR" dirty="0"/>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FFFF00"/>
                </a:solidFill>
              </a:rPr>
              <a:t>Monitoring </a:t>
            </a:r>
            <a:r>
              <a:rPr lang="el-GR" b="1" dirty="0" err="1" smtClean="0">
                <a:solidFill>
                  <a:srgbClr val="FFFF00"/>
                </a:solidFill>
              </a:rPr>
              <a:t>ενδοκράνιας</a:t>
            </a:r>
            <a:r>
              <a:rPr lang="el-GR" b="1" dirty="0" smtClean="0">
                <a:solidFill>
                  <a:srgbClr val="FFFF00"/>
                </a:solidFill>
              </a:rPr>
              <a:t> πίεσης (</a:t>
            </a:r>
            <a:r>
              <a:rPr lang="en-US" b="1" dirty="0" smtClean="0">
                <a:solidFill>
                  <a:srgbClr val="FFFF00"/>
                </a:solidFill>
              </a:rPr>
              <a:t>ICP</a:t>
            </a:r>
            <a:r>
              <a:rPr lang="el-GR" b="1" dirty="0" smtClean="0">
                <a:solidFill>
                  <a:srgbClr val="FFFF00"/>
                </a:solidFill>
              </a:rPr>
              <a:t>)</a:t>
            </a:r>
            <a:endParaRPr lang="el-GR" dirty="0">
              <a:solidFill>
                <a:srgbClr val="FFFF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2148681"/>
            <a:ext cx="6096000" cy="3429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Monitoring </a:t>
            </a:r>
            <a:r>
              <a:rPr lang="el-GR" b="1" dirty="0">
                <a:solidFill>
                  <a:srgbClr val="FFFF00"/>
                </a:solidFill>
              </a:rPr>
              <a:t>ενδοκράνιας πίεσης (</a:t>
            </a:r>
            <a:r>
              <a:rPr lang="en-US" b="1" dirty="0">
                <a:solidFill>
                  <a:srgbClr val="FFFF00"/>
                </a:solidFill>
              </a:rPr>
              <a:t>ICP</a:t>
            </a:r>
            <a:r>
              <a:rPr lang="el-GR" b="1" dirty="0">
                <a:solidFill>
                  <a:srgbClr val="FFFF00"/>
                </a:solidFill>
              </a:rPr>
              <a:t>)</a:t>
            </a:r>
          </a:p>
        </p:txBody>
      </p:sp>
      <p:sp>
        <p:nvSpPr>
          <p:cNvPr id="3" name="Content Placeholder 2"/>
          <p:cNvSpPr>
            <a:spLocks noGrp="1"/>
          </p:cNvSpPr>
          <p:nvPr>
            <p:ph idx="1"/>
          </p:nvPr>
        </p:nvSpPr>
        <p:spPr/>
        <p:txBody>
          <a:bodyPr>
            <a:normAutofit fontScale="85000" lnSpcReduction="10000"/>
          </a:bodyPr>
          <a:lstStyle/>
          <a:p>
            <a:r>
              <a:rPr lang="el-GR" dirty="0"/>
              <a:t>Ο πιο αξιόπιστος τρόπος </a:t>
            </a:r>
            <a:r>
              <a:rPr lang="en-US" dirty="0"/>
              <a:t>monitoring</a:t>
            </a:r>
            <a:r>
              <a:rPr lang="el-GR" dirty="0"/>
              <a:t> της </a:t>
            </a:r>
            <a:r>
              <a:rPr lang="en-US" dirty="0"/>
              <a:t>ICP</a:t>
            </a:r>
            <a:r>
              <a:rPr lang="el-GR" dirty="0"/>
              <a:t> είναι ο ενδοκοιλιακός καθετήρας συνδεδεμένος με εξωτερικό σύστημα μέτρησης (</a:t>
            </a:r>
            <a:r>
              <a:rPr lang="en-US" dirty="0"/>
              <a:t>cost effective)</a:t>
            </a:r>
          </a:p>
          <a:p>
            <a:r>
              <a:rPr lang="en-US" dirty="0"/>
              <a:t>O</a:t>
            </a:r>
            <a:r>
              <a:rPr lang="el-GR" dirty="0"/>
              <a:t>ι ενδοπαρεγχυματικοί καθετήρες δυνητικά μπορεί να εμφανίσουν αποκλίσεις</a:t>
            </a:r>
            <a:r>
              <a:rPr lang="en-US" dirty="0"/>
              <a:t> (</a:t>
            </a:r>
            <a:r>
              <a:rPr lang="el-GR" dirty="0"/>
              <a:t>συνήθως μικρές 0,6-0,9</a:t>
            </a:r>
            <a:r>
              <a:rPr lang="en-US" dirty="0"/>
              <a:t>mmHg </a:t>
            </a:r>
            <a:r>
              <a:rPr lang="el-GR" dirty="0"/>
              <a:t>σε 5 ημέρες) λόγω αδυναμίας επαναβαθμονόμησης άπαξ και έχουν εισαχθεί (εξαίρεση οι ενδοπαρεγχυματικοί πιεζοηλεκτρικοί καθετήρες που εμφανίζουν αμελητέα απόκλιση)</a:t>
            </a:r>
          </a:p>
          <a:p>
            <a:r>
              <a:rPr lang="el-GR" dirty="0"/>
              <a:t>Οι επι-υποσκληρίδιοι καθετηρές και οι υπαραχνοειδείς κοχλίες είναι λιγότερο ακριβείς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Monitoring </a:t>
            </a:r>
            <a:r>
              <a:rPr lang="el-GR" dirty="0">
                <a:solidFill>
                  <a:srgbClr val="FFFF00"/>
                </a:solidFill>
              </a:rPr>
              <a:t>ενδοκράνιας πίεσης (</a:t>
            </a:r>
            <a:r>
              <a:rPr lang="en-US" dirty="0">
                <a:solidFill>
                  <a:srgbClr val="FFFF00"/>
                </a:solidFill>
              </a:rPr>
              <a:t>ICP</a:t>
            </a:r>
            <a:r>
              <a:rPr lang="el-GR" dirty="0">
                <a:solidFill>
                  <a:srgbClr val="FFFF00"/>
                </a:solidFill>
              </a:rPr>
              <a:t>)</a:t>
            </a:r>
          </a:p>
        </p:txBody>
      </p:sp>
      <p:sp>
        <p:nvSpPr>
          <p:cNvPr id="5" name="Text Placeholder 4"/>
          <p:cNvSpPr>
            <a:spLocks noGrp="1"/>
          </p:cNvSpPr>
          <p:nvPr>
            <p:ph type="body" sz="half" idx="2"/>
          </p:nvPr>
        </p:nvSpPr>
        <p:spPr>
          <a:xfrm>
            <a:off x="457200" y="1435100"/>
            <a:ext cx="4043362" cy="4691063"/>
          </a:xfrm>
        </p:spPr>
        <p:txBody>
          <a:bodyPr>
            <a:normAutofit/>
          </a:bodyPr>
          <a:lstStyle/>
          <a:p>
            <a:r>
              <a:rPr lang="en-US" sz="2000" dirty="0"/>
              <a:t>P1 : </a:t>
            </a:r>
            <a:r>
              <a:rPr lang="el-GR" sz="2000" dirty="0"/>
              <a:t>κρουστικό κύμα λόγω μετάδοσης της αρτηριακής πίεσης από τα χοριοειδή πλέγματα στις κοιλίες.</a:t>
            </a:r>
          </a:p>
          <a:p>
            <a:endParaRPr lang="el-GR" sz="2000" dirty="0"/>
          </a:p>
          <a:p>
            <a:r>
              <a:rPr lang="en-US" sz="2000" dirty="0"/>
              <a:t>P2: </a:t>
            </a:r>
            <a:r>
              <a:rPr lang="el-GR" sz="2000" dirty="0"/>
              <a:t>παλλιροϊκό κύμα που οφείλεται στην εγκεφαλική ενδοτικότητα. Όταν αυξηθεί ή ξεπεράσει το </a:t>
            </a:r>
            <a:r>
              <a:rPr lang="en-US" sz="2000" dirty="0"/>
              <a:t>P1</a:t>
            </a:r>
            <a:r>
              <a:rPr lang="el-GR" sz="2000" dirty="0"/>
              <a:t> είναι ενδεικτικό μείωσης της εγκεφαλικής ενδοτικότητας </a:t>
            </a:r>
            <a:r>
              <a:rPr lang="el-GR" sz="2000" dirty="0">
                <a:latin typeface="Calibri"/>
              </a:rPr>
              <a:t>→ αυξημένη </a:t>
            </a:r>
            <a:r>
              <a:rPr lang="en-US" sz="2000" dirty="0">
                <a:latin typeface="Calibri"/>
              </a:rPr>
              <a:t>ICP</a:t>
            </a:r>
          </a:p>
          <a:p>
            <a:endParaRPr lang="en-US" sz="2000" dirty="0">
              <a:latin typeface="Calibri"/>
            </a:endParaRPr>
          </a:p>
          <a:p>
            <a:r>
              <a:rPr lang="en-US" sz="2000" dirty="0">
                <a:latin typeface="Calibri"/>
              </a:rPr>
              <a:t>P3: </a:t>
            </a:r>
            <a:r>
              <a:rPr lang="el-GR" sz="2000" dirty="0">
                <a:latin typeface="Calibri"/>
              </a:rPr>
              <a:t>αντιστοιχεί στο κλείσιμο της αορτικής βαλβίδας και αναπαριστά δίκροτο έπαρμα.</a:t>
            </a:r>
            <a:endParaRPr lang="el-GR"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000629" y="928671"/>
            <a:ext cx="2928958" cy="514353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FFFF00"/>
                </a:solidFill>
              </a:rPr>
              <a:t>Επιπλοκές  </a:t>
            </a:r>
            <a:r>
              <a:rPr lang="en-US" sz="3200" b="1" dirty="0">
                <a:solidFill>
                  <a:srgbClr val="FFFF00"/>
                </a:solidFill>
              </a:rPr>
              <a:t>Monitoring </a:t>
            </a:r>
            <a:r>
              <a:rPr lang="el-GR" sz="3200" b="1" dirty="0">
                <a:solidFill>
                  <a:srgbClr val="FFFF00"/>
                </a:solidFill>
              </a:rPr>
              <a:t>ενδοκράνιας πίεσης (</a:t>
            </a:r>
            <a:r>
              <a:rPr lang="en-US" sz="3200" b="1" dirty="0">
                <a:solidFill>
                  <a:srgbClr val="FFFF00"/>
                </a:solidFill>
              </a:rPr>
              <a:t>ICP</a:t>
            </a:r>
            <a:r>
              <a:rPr lang="el-GR" sz="3200" b="1" dirty="0">
                <a:solidFill>
                  <a:srgbClr val="FFFF00"/>
                </a:solidFill>
              </a:rPr>
              <a:t>)</a:t>
            </a:r>
          </a:p>
        </p:txBody>
      </p:sp>
      <p:sp>
        <p:nvSpPr>
          <p:cNvPr id="3" name="Content Placeholder 2"/>
          <p:cNvSpPr>
            <a:spLocks noGrp="1"/>
          </p:cNvSpPr>
          <p:nvPr>
            <p:ph idx="1"/>
          </p:nvPr>
        </p:nvSpPr>
        <p:spPr/>
        <p:txBody>
          <a:bodyPr/>
          <a:lstStyle/>
          <a:p>
            <a:r>
              <a:rPr lang="el-GR" dirty="0"/>
              <a:t> Λοίμωξη </a:t>
            </a:r>
            <a:r>
              <a:rPr lang="en-US" dirty="0"/>
              <a:t>: </a:t>
            </a:r>
            <a:r>
              <a:rPr lang="el-GR" dirty="0"/>
              <a:t>δεν χρειάζεται προφυλακτική αντιμικροβιακή αγωγή ή αντικατάσταση ρουτίνας του καθετήρα για να μειωθεί η πιθανότητα </a:t>
            </a:r>
            <a:r>
              <a:rPr lang="el-GR" dirty="0" smtClean="0"/>
              <a:t>λοίμωξης</a:t>
            </a:r>
            <a:endParaRPr lang="el-GR" dirty="0"/>
          </a:p>
          <a:p>
            <a:r>
              <a:rPr lang="el-GR" dirty="0"/>
              <a:t>Αιμορραγία (0,5%)</a:t>
            </a:r>
          </a:p>
          <a:p>
            <a:r>
              <a:rPr lang="el-GR" dirty="0"/>
              <a:t>Κακή λειτουργία, απόφραξη των υδραυλικών καθετήρων ή κακή τοποθέτηση</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Αντιμετώπιση ενδοκράνιας υπέρτασης</a:t>
            </a:r>
          </a:p>
        </p:txBody>
      </p:sp>
      <p:sp>
        <p:nvSpPr>
          <p:cNvPr id="3" name="Content Placeholder 2"/>
          <p:cNvSpPr>
            <a:spLocks noGrp="1"/>
          </p:cNvSpPr>
          <p:nvPr>
            <p:ph idx="1"/>
          </p:nvPr>
        </p:nvSpPr>
        <p:spPr>
          <a:xfrm>
            <a:off x="457200" y="1600200"/>
            <a:ext cx="8229600" cy="4900634"/>
          </a:xfrm>
        </p:spPr>
        <p:txBody>
          <a:bodyPr>
            <a:normAutofit fontScale="92500" lnSpcReduction="20000"/>
          </a:bodyPr>
          <a:lstStyle/>
          <a:p>
            <a:r>
              <a:rPr lang="el-GR" sz="3600" dirty="0"/>
              <a:t>Στόχοι</a:t>
            </a:r>
            <a:r>
              <a:rPr lang="en-US" sz="3600" dirty="0"/>
              <a:t>:</a:t>
            </a:r>
            <a:endParaRPr lang="el-GR" sz="3600" dirty="0"/>
          </a:p>
          <a:p>
            <a:pPr>
              <a:buFont typeface="Wingdings" pitchFamily="2" charset="2"/>
              <a:buChar char="Ø"/>
            </a:pPr>
            <a:r>
              <a:rPr lang="en-US" sz="3100" dirty="0"/>
              <a:t>ICP &lt;20mmHg</a:t>
            </a:r>
          </a:p>
          <a:p>
            <a:pPr>
              <a:buNone/>
            </a:pPr>
            <a:r>
              <a:rPr lang="en-US" sz="3100" dirty="0"/>
              <a:t>    !! ICP ≥15mmHg </a:t>
            </a:r>
            <a:r>
              <a:rPr lang="el-GR" sz="3100" dirty="0"/>
              <a:t>αποτελεί ανεξάρτητο παράγοντα που σχετίζεται με αυξημένη θνητότητα</a:t>
            </a:r>
          </a:p>
          <a:p>
            <a:pPr>
              <a:buNone/>
            </a:pPr>
            <a:r>
              <a:rPr lang="el-GR" dirty="0"/>
              <a:t>    </a:t>
            </a:r>
            <a:endParaRPr lang="en-US" sz="1800" i="1" dirty="0"/>
          </a:p>
          <a:p>
            <a:pPr>
              <a:buFont typeface="Wingdings" pitchFamily="2" charset="2"/>
              <a:buChar char="Ø"/>
            </a:pPr>
            <a:r>
              <a:rPr lang="en-US" sz="3100" dirty="0"/>
              <a:t>CPP =50 – 70 </a:t>
            </a:r>
            <a:r>
              <a:rPr lang="en-US" sz="3100" dirty="0" smtClean="0"/>
              <a:t>mmHg</a:t>
            </a:r>
            <a:endParaRPr lang="en-US" sz="3100" dirty="0"/>
          </a:p>
          <a:p>
            <a:r>
              <a:rPr lang="en-US" sz="3100" dirty="0"/>
              <a:t>CPP &lt;50 mmHg </a:t>
            </a:r>
            <a:r>
              <a:rPr lang="el-GR" sz="3100" dirty="0"/>
              <a:t>πρέπει να αποφεύγεται </a:t>
            </a:r>
            <a:r>
              <a:rPr lang="el-GR" sz="3100" dirty="0" smtClean="0"/>
              <a:t> </a:t>
            </a:r>
            <a:r>
              <a:rPr lang="el-GR" sz="3100" dirty="0">
                <a:latin typeface="Calibri"/>
              </a:rPr>
              <a:t>→ αυξημένος κίνδυνος ισχαιμίας</a:t>
            </a:r>
          </a:p>
          <a:p>
            <a:r>
              <a:rPr lang="en-US" sz="3100" dirty="0">
                <a:latin typeface="Calibri"/>
              </a:rPr>
              <a:t>CPP &gt; 70 mmHg</a:t>
            </a:r>
            <a:r>
              <a:rPr lang="el-GR" sz="3100" dirty="0">
                <a:latin typeface="Calibri"/>
              </a:rPr>
              <a:t> με υγρά και αγγειοσυσπαστικά</a:t>
            </a:r>
            <a:r>
              <a:rPr lang="en-US" sz="3100" dirty="0">
                <a:latin typeface="Calibri"/>
              </a:rPr>
              <a:t> </a:t>
            </a:r>
            <a:r>
              <a:rPr lang="el-GR" sz="3100" dirty="0">
                <a:latin typeface="Calibri"/>
              </a:rPr>
              <a:t>πρέπει να αποφεύγεται </a:t>
            </a:r>
            <a:r>
              <a:rPr lang="el-GR" sz="3100" dirty="0" smtClean="0">
                <a:latin typeface="Calibri"/>
              </a:rPr>
              <a:t> </a:t>
            </a:r>
            <a:r>
              <a:rPr lang="el-GR" sz="3100" dirty="0"/>
              <a:t>→ αυξημένος κίνδυνος </a:t>
            </a:r>
            <a:r>
              <a:rPr lang="en-US" sz="3100" dirty="0"/>
              <a:t>ARDS</a:t>
            </a:r>
          </a:p>
          <a:p>
            <a:pPr>
              <a:buNone/>
            </a:pPr>
            <a:r>
              <a:rPr lang="en-US" sz="2300" i="1" dirty="0">
                <a:latin typeface="Calibri"/>
              </a:rPr>
              <a:t>.</a:t>
            </a:r>
            <a:endParaRPr lang="el-GR" sz="23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Αντιμετώπιση ενδοκράνιας υπέρτασης</a:t>
            </a:r>
          </a:p>
        </p:txBody>
      </p:sp>
      <p:sp>
        <p:nvSpPr>
          <p:cNvPr id="3" name="Content Placeholder 2"/>
          <p:cNvSpPr>
            <a:spLocks noGrp="1"/>
          </p:cNvSpPr>
          <p:nvPr>
            <p:ph idx="1"/>
          </p:nvPr>
        </p:nvSpPr>
        <p:spPr/>
        <p:txBody>
          <a:bodyPr>
            <a:normAutofit lnSpcReduction="10000"/>
          </a:bodyPr>
          <a:lstStyle/>
          <a:p>
            <a:pPr>
              <a:buNone/>
            </a:pPr>
            <a:r>
              <a:rPr lang="el-GR" dirty="0"/>
              <a:t>Α) Φαρμακευτική</a:t>
            </a:r>
          </a:p>
          <a:p>
            <a:pPr>
              <a:buNone/>
            </a:pPr>
            <a:r>
              <a:rPr lang="el-GR" dirty="0"/>
              <a:t>       1) Καταστολή</a:t>
            </a:r>
          </a:p>
          <a:p>
            <a:pPr>
              <a:buNone/>
            </a:pPr>
            <a:r>
              <a:rPr lang="el-GR" dirty="0"/>
              <a:t>       2)Υπερωσμωτική θεραπεία</a:t>
            </a:r>
          </a:p>
          <a:p>
            <a:pPr>
              <a:buNone/>
            </a:pPr>
            <a:r>
              <a:rPr lang="el-GR" dirty="0"/>
              <a:t>Β) Μη φαρμακευτική</a:t>
            </a:r>
          </a:p>
          <a:p>
            <a:pPr>
              <a:buNone/>
            </a:pPr>
            <a:r>
              <a:rPr lang="el-GR" dirty="0"/>
              <a:t>       1)Προφυλακτική υποθερμία</a:t>
            </a:r>
          </a:p>
          <a:p>
            <a:pPr>
              <a:buNone/>
            </a:pPr>
            <a:r>
              <a:rPr lang="el-GR" dirty="0"/>
              <a:t>       2)Θέση</a:t>
            </a:r>
          </a:p>
          <a:p>
            <a:pPr>
              <a:buNone/>
            </a:pPr>
            <a:r>
              <a:rPr lang="el-GR" dirty="0"/>
              <a:t>       3)Υπεραερισμός</a:t>
            </a:r>
          </a:p>
          <a:p>
            <a:pPr>
              <a:buNone/>
            </a:pPr>
            <a:r>
              <a:rPr lang="el-GR" dirty="0"/>
              <a:t>Γ) Χειρουργική θεραπεία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9C08C88D-EA26-4328-B3B8-F39216AD8899}"/>
              </a:ext>
            </a:extLst>
          </p:cNvPr>
          <p:cNvSpPr>
            <a:spLocks noGrp="1"/>
          </p:cNvSpPr>
          <p:nvPr>
            <p:ph type="title"/>
          </p:nvPr>
        </p:nvSpPr>
        <p:spPr/>
        <p:txBody>
          <a:bodyPr>
            <a:normAutofit/>
          </a:bodyPr>
          <a:lstStyle/>
          <a:p>
            <a:r>
              <a:rPr lang="el-GR" altLang="el-GR" sz="3200" b="1" dirty="0">
                <a:solidFill>
                  <a:srgbClr val="FFFF00"/>
                </a:solidFill>
              </a:rPr>
              <a:t>Παράγοντες που καθορίζουν την έκβαση</a:t>
            </a:r>
          </a:p>
        </p:txBody>
      </p:sp>
      <p:sp>
        <p:nvSpPr>
          <p:cNvPr id="9219" name="Rectangle 3">
            <a:extLst>
              <a:ext uri="{FF2B5EF4-FFF2-40B4-BE49-F238E27FC236}">
                <a16:creationId xmlns="" xmlns:a16="http://schemas.microsoft.com/office/drawing/2014/main" id="{2BA7BA7F-A5B1-45A8-8438-C309B4DB5802}"/>
              </a:ext>
            </a:extLst>
          </p:cNvPr>
          <p:cNvSpPr>
            <a:spLocks noGrp="1"/>
          </p:cNvSpPr>
          <p:nvPr>
            <p:ph type="body" idx="1"/>
          </p:nvPr>
        </p:nvSpPr>
        <p:spPr/>
        <p:txBody>
          <a:bodyPr/>
          <a:lstStyle/>
          <a:p>
            <a:r>
              <a:rPr lang="el-GR" altLang="el-GR" dirty="0"/>
              <a:t>Βαρύτητα της κάκωσης</a:t>
            </a:r>
          </a:p>
          <a:p>
            <a:endParaRPr lang="el-GR" altLang="el-GR" dirty="0"/>
          </a:p>
          <a:p>
            <a:r>
              <a:rPr lang="el-GR" altLang="el-GR" dirty="0"/>
              <a:t>Η σωστή προνοσοκομειακή και ενδονοσοκομειακή αντιμετώπιση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l-GR" sz="3200" b="1" dirty="0">
                <a:solidFill>
                  <a:srgbClr val="FFFF00"/>
                </a:solidFill>
              </a:rPr>
              <a:t>Αντιμετώπιση ενδοκράνιας υπέρτασης</a:t>
            </a:r>
            <a:br>
              <a:rPr lang="el-GR" sz="3200" b="1" dirty="0">
                <a:solidFill>
                  <a:srgbClr val="FFFF00"/>
                </a:solidFill>
              </a:rPr>
            </a:br>
            <a:r>
              <a:rPr lang="el-GR" sz="3200" b="1" dirty="0">
                <a:solidFill>
                  <a:srgbClr val="FFFF00"/>
                </a:solidFill>
              </a:rPr>
              <a:t>Φαρμακευτική</a:t>
            </a:r>
          </a:p>
        </p:txBody>
      </p:sp>
      <p:sp>
        <p:nvSpPr>
          <p:cNvPr id="3" name="Content Placeholder 2"/>
          <p:cNvSpPr>
            <a:spLocks noGrp="1"/>
          </p:cNvSpPr>
          <p:nvPr>
            <p:ph idx="1"/>
          </p:nvPr>
        </p:nvSpPr>
        <p:spPr/>
        <p:txBody>
          <a:bodyPr>
            <a:normAutofit fontScale="92500" lnSpcReduction="20000"/>
          </a:bodyPr>
          <a:lstStyle/>
          <a:p>
            <a:pPr>
              <a:buNone/>
            </a:pPr>
            <a:r>
              <a:rPr lang="el-GR" dirty="0"/>
              <a:t>1)</a:t>
            </a:r>
            <a:r>
              <a:rPr lang="el-GR" b="1" dirty="0"/>
              <a:t>Καταστολή</a:t>
            </a:r>
          </a:p>
          <a:p>
            <a:pPr>
              <a:buFont typeface="Wingdings" pitchFamily="2" charset="2"/>
              <a:buChar char="Ø"/>
            </a:pPr>
            <a:r>
              <a:rPr lang="el-GR" dirty="0" err="1"/>
              <a:t>Προποφόλη</a:t>
            </a:r>
            <a:r>
              <a:rPr lang="en-US" dirty="0"/>
              <a:t> </a:t>
            </a:r>
            <a:r>
              <a:rPr lang="el-GR" dirty="0" smtClean="0"/>
              <a:t> </a:t>
            </a:r>
            <a:r>
              <a:rPr lang="el-GR" dirty="0"/>
              <a:t>όχι όμως αποδεδειγμένη μείωση της θνητότητας ή της έκβασης στους 6 </a:t>
            </a:r>
            <a:r>
              <a:rPr lang="el-GR" dirty="0" smtClean="0"/>
              <a:t>μήνες</a:t>
            </a:r>
            <a:endParaRPr lang="el-GR" dirty="0"/>
          </a:p>
          <a:p>
            <a:pPr>
              <a:buNone/>
            </a:pPr>
            <a:r>
              <a:rPr lang="el-GR" dirty="0"/>
              <a:t>    !! Σε δόσεις &gt; 5</a:t>
            </a:r>
            <a:r>
              <a:rPr lang="en-US" dirty="0"/>
              <a:t>mg/kg/h </a:t>
            </a:r>
            <a:r>
              <a:rPr lang="el-GR" dirty="0"/>
              <a:t>ή σε χορήγηση &gt;48 ώρες αυξημένος κίνδυνος </a:t>
            </a:r>
            <a:r>
              <a:rPr lang="en-US" dirty="0" err="1"/>
              <a:t>Propofol</a:t>
            </a:r>
            <a:r>
              <a:rPr lang="en-US" dirty="0"/>
              <a:t> Infusion Syndrome (</a:t>
            </a:r>
            <a:r>
              <a:rPr lang="el-GR" dirty="0"/>
              <a:t>υπερκαλιαιμία, ραβδομυόλυση, ηπατομεγαλία, μεταβολική οξέωση, νεφρική ανεπάρκεια, μυοκαρδιακή καταστολή, λιπιδαιμία, θάνατος)</a:t>
            </a:r>
            <a:endParaRPr lang="en-US" dirty="0"/>
          </a:p>
          <a:p>
            <a:pPr>
              <a:buFont typeface="Wingdings" pitchFamily="2" charset="2"/>
              <a:buChar char="Ø"/>
            </a:pPr>
            <a:r>
              <a:rPr lang="el-GR" dirty="0" err="1"/>
              <a:t>Οπιοειδή</a:t>
            </a:r>
            <a:r>
              <a:rPr lang="el-GR" dirty="0"/>
              <a:t> </a:t>
            </a:r>
            <a:endParaRPr lang="el-GR" dirty="0" smtClean="0"/>
          </a:p>
          <a:p>
            <a:pPr>
              <a:buFont typeface="Wingdings" pitchFamily="2" charset="2"/>
              <a:buChar char="Ø"/>
            </a:pPr>
            <a:r>
              <a:rPr lang="el-GR" dirty="0" smtClean="0"/>
              <a:t>Απαιτείται </a:t>
            </a:r>
            <a:r>
              <a:rPr lang="el-GR" dirty="0"/>
              <a:t>προσεκτική χορήγηση, καθώς μπορεί να προκαλέσουν ήπια αύξηση της </a:t>
            </a:r>
            <a:r>
              <a:rPr lang="en-US" dirty="0"/>
              <a:t>ICP</a:t>
            </a:r>
            <a:r>
              <a:rPr lang="el-GR" dirty="0"/>
              <a:t> </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el-GR" sz="3600" b="1" dirty="0">
                <a:solidFill>
                  <a:srgbClr val="FFFF00"/>
                </a:solidFill>
              </a:rPr>
              <a:t>Αντιμετώπιση ενδοκράνιας υπέρτασης</a:t>
            </a:r>
            <a:br>
              <a:rPr lang="el-GR" sz="3600" b="1" dirty="0">
                <a:solidFill>
                  <a:srgbClr val="FFFF00"/>
                </a:solidFill>
              </a:rPr>
            </a:br>
            <a:r>
              <a:rPr lang="el-GR" sz="3600" b="1" dirty="0">
                <a:solidFill>
                  <a:srgbClr val="FFFF00"/>
                </a:solidFill>
              </a:rPr>
              <a:t>Φαρμακευτική</a:t>
            </a:r>
          </a:p>
        </p:txBody>
      </p:sp>
      <p:sp>
        <p:nvSpPr>
          <p:cNvPr id="3" name="Content Placeholder 2"/>
          <p:cNvSpPr>
            <a:spLocks noGrp="1"/>
          </p:cNvSpPr>
          <p:nvPr>
            <p:ph idx="1"/>
          </p:nvPr>
        </p:nvSpPr>
        <p:spPr/>
        <p:txBody>
          <a:bodyPr>
            <a:normAutofit fontScale="77500" lnSpcReduction="20000"/>
          </a:bodyPr>
          <a:lstStyle/>
          <a:p>
            <a:pPr>
              <a:buNone/>
            </a:pPr>
            <a:r>
              <a:rPr lang="el-GR" dirty="0"/>
              <a:t>1) </a:t>
            </a:r>
            <a:r>
              <a:rPr lang="en-US" b="1" dirty="0"/>
              <a:t>K</a:t>
            </a:r>
            <a:r>
              <a:rPr lang="el-GR" b="1" dirty="0"/>
              <a:t>αταστολή</a:t>
            </a:r>
          </a:p>
          <a:p>
            <a:pPr>
              <a:buFont typeface="Wingdings" pitchFamily="2" charset="2"/>
              <a:buChar char="Ø"/>
            </a:pPr>
            <a:r>
              <a:rPr lang="el-GR" dirty="0"/>
              <a:t>«Βαρβιτουρικό κώμα» – Πεντοθάλη</a:t>
            </a:r>
          </a:p>
          <a:p>
            <a:r>
              <a:rPr lang="el-GR" dirty="0"/>
              <a:t>Δεν συνίσταται προφυλακτική χορήγηση βαρβιτουρικών για την καταστολή εκφορτίσεων στο ΗΕΓ </a:t>
            </a:r>
          </a:p>
          <a:p>
            <a:r>
              <a:rPr lang="el-GR" dirty="0"/>
              <a:t>Συνίσταται η χορήγηση υψηλών δόσεων βαρβιτουρικών για τον έλεγχο της </a:t>
            </a:r>
            <a:r>
              <a:rPr lang="en-US" dirty="0"/>
              <a:t>ICP</a:t>
            </a:r>
            <a:r>
              <a:rPr lang="el-GR" dirty="0"/>
              <a:t>, που είναι ανθεκτική στη συμβατική φαρμακευτική και χειρουργική θεραπεία </a:t>
            </a:r>
          </a:p>
          <a:p>
            <a:r>
              <a:rPr lang="el-GR" dirty="0"/>
              <a:t>Πριν την έναρξη και κατά τη διάρκεια της χορήγησης απαιτείται η εξασφάλιση της αιμοδυναμικής σταθερότητας.</a:t>
            </a:r>
          </a:p>
          <a:p>
            <a:pPr>
              <a:buNone/>
            </a:pPr>
            <a:r>
              <a:rPr lang="el-GR" dirty="0"/>
              <a:t>     </a:t>
            </a:r>
            <a:endParaRPr lang="en-US" sz="2300" i="1" dirty="0"/>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normAutofit/>
          </a:bodyPr>
          <a:lstStyle/>
          <a:p>
            <a:r>
              <a:rPr lang="el-GR" sz="2800" b="1" dirty="0">
                <a:solidFill>
                  <a:srgbClr val="FFFF00"/>
                </a:solidFill>
              </a:rPr>
              <a:t>Αντιμετώπιση ενδοκράνιας υπέρτασης</a:t>
            </a:r>
            <a:br>
              <a:rPr lang="el-GR" sz="2800" b="1" dirty="0">
                <a:solidFill>
                  <a:srgbClr val="FFFF00"/>
                </a:solidFill>
              </a:rPr>
            </a:br>
            <a:r>
              <a:rPr lang="el-GR" sz="2800" b="1" dirty="0">
                <a:solidFill>
                  <a:srgbClr val="FFFF00"/>
                </a:solidFill>
              </a:rPr>
              <a:t>Φαρμακευτική</a:t>
            </a:r>
          </a:p>
        </p:txBody>
      </p:sp>
      <p:sp>
        <p:nvSpPr>
          <p:cNvPr id="3" name="Content Placeholder 2"/>
          <p:cNvSpPr>
            <a:spLocks noGrp="1"/>
          </p:cNvSpPr>
          <p:nvPr>
            <p:ph idx="1"/>
          </p:nvPr>
        </p:nvSpPr>
        <p:spPr>
          <a:xfrm>
            <a:off x="0" y="1214422"/>
            <a:ext cx="8929718" cy="5643578"/>
          </a:xfrm>
        </p:spPr>
        <p:txBody>
          <a:bodyPr>
            <a:normAutofit fontScale="70000" lnSpcReduction="20000"/>
          </a:bodyPr>
          <a:lstStyle/>
          <a:p>
            <a:pPr>
              <a:buNone/>
            </a:pPr>
            <a:r>
              <a:rPr lang="el-GR" dirty="0"/>
              <a:t>1)</a:t>
            </a:r>
            <a:r>
              <a:rPr lang="en-US" b="1" dirty="0"/>
              <a:t>K</a:t>
            </a:r>
            <a:r>
              <a:rPr lang="el-GR" b="1" dirty="0"/>
              <a:t>αταστολή</a:t>
            </a:r>
          </a:p>
          <a:p>
            <a:pPr>
              <a:buFont typeface="Wingdings" pitchFamily="2" charset="2"/>
              <a:buChar char="Ø"/>
            </a:pPr>
            <a:r>
              <a:rPr lang="el-GR" dirty="0"/>
              <a:t>«Βαρβιτουρικό κώμα» – Πεντοθάλη</a:t>
            </a:r>
          </a:p>
          <a:p>
            <a:r>
              <a:rPr lang="en-US" dirty="0" smtClean="0"/>
              <a:t>To </a:t>
            </a:r>
            <a:r>
              <a:rPr lang="el-GR" dirty="0"/>
              <a:t>καλύτερο </a:t>
            </a:r>
            <a:r>
              <a:rPr lang="en-US" dirty="0"/>
              <a:t>monitoring </a:t>
            </a:r>
            <a:r>
              <a:rPr lang="el-GR" dirty="0"/>
              <a:t>της αποτελεσματικότητας της δοσολογίας δεν είναι τόσο τα επίπεδα στο πλάσμα (3-5</a:t>
            </a:r>
            <a:r>
              <a:rPr lang="en-US" dirty="0"/>
              <a:t>mg%)</a:t>
            </a:r>
            <a:r>
              <a:rPr lang="el-GR" dirty="0"/>
              <a:t> αλλά η καταστολή εκφορτίσεων στο </a:t>
            </a:r>
            <a:r>
              <a:rPr lang="el-GR" dirty="0" smtClean="0"/>
              <a:t>ΗΕΓ</a:t>
            </a:r>
            <a:endParaRPr lang="en-US" dirty="0"/>
          </a:p>
          <a:p>
            <a:r>
              <a:rPr lang="el-GR" dirty="0"/>
              <a:t>Παρενέργειες</a:t>
            </a:r>
          </a:p>
          <a:p>
            <a:pPr>
              <a:buNone/>
            </a:pPr>
            <a:r>
              <a:rPr lang="el-GR" dirty="0"/>
              <a:t>     - Συστηματική υπόταση δοσοεξαρτώμενα (αρνητική ινότροπη δράση και ↓</a:t>
            </a:r>
            <a:r>
              <a:rPr lang="en-US" dirty="0"/>
              <a:t>SVR)</a:t>
            </a:r>
          </a:p>
          <a:p>
            <a:pPr>
              <a:buNone/>
            </a:pPr>
            <a:r>
              <a:rPr lang="en-US" dirty="0"/>
              <a:t>     - </a:t>
            </a:r>
            <a:r>
              <a:rPr lang="el-GR" dirty="0"/>
              <a:t>Καθυστερημένη αφύπνιση- αδυναμία νευρολογικού παράθυρου(άθροιση στους ιστούς, κορεσμός των ηπατικών ενζύμων και μετάπτωση σε κινητική μηδενικής τάξης από κινητική πρώτης τάξης, αυξημένος χρόνος ημίσιας ζωής του μεταβολίτη της, της πεντοβαρβιτάλης)</a:t>
            </a:r>
          </a:p>
          <a:p>
            <a:pPr>
              <a:buNone/>
            </a:pPr>
            <a:r>
              <a:rPr lang="el-GR" dirty="0"/>
              <a:t>    -  Βρογχόσπασμος</a:t>
            </a:r>
          </a:p>
          <a:p>
            <a:pPr>
              <a:buNone/>
            </a:pPr>
            <a:r>
              <a:rPr lang="el-GR" dirty="0"/>
              <a:t>    - Υποκαλιαιμία</a:t>
            </a:r>
          </a:p>
          <a:p>
            <a:pPr>
              <a:buNone/>
            </a:pPr>
            <a:r>
              <a:rPr lang="el-GR" dirty="0"/>
              <a:t>    - Ολιγο-ανουρία ( ↑ </a:t>
            </a:r>
            <a:r>
              <a:rPr lang="en-US" dirty="0"/>
              <a:t>ADH, ↓ RBF)</a:t>
            </a:r>
          </a:p>
          <a:p>
            <a:pPr>
              <a:buNone/>
            </a:pPr>
            <a:r>
              <a:rPr lang="en-US" dirty="0"/>
              <a:t>   </a:t>
            </a:r>
            <a:r>
              <a:rPr lang="el-GR" dirty="0"/>
              <a:t>  - Μειωμένη κινητικότητα του εντέρου - ειλεός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l-GR" sz="3200" b="1" dirty="0">
                <a:solidFill>
                  <a:srgbClr val="FFFF00"/>
                </a:solidFill>
              </a:rPr>
              <a:t>Αντιμετώπιση ενδοκράνιας υπέρτασης</a:t>
            </a:r>
            <a:br>
              <a:rPr lang="el-GR" sz="3200" b="1" dirty="0">
                <a:solidFill>
                  <a:srgbClr val="FFFF00"/>
                </a:solidFill>
              </a:rPr>
            </a:br>
            <a:r>
              <a:rPr lang="el-GR" sz="3200" b="1" dirty="0">
                <a:solidFill>
                  <a:srgbClr val="FFFF00"/>
                </a:solidFill>
              </a:rPr>
              <a:t>Φαρμακευτική</a:t>
            </a:r>
          </a:p>
        </p:txBody>
      </p:sp>
      <p:sp>
        <p:nvSpPr>
          <p:cNvPr id="3" name="Content Placeholder 2"/>
          <p:cNvSpPr>
            <a:spLocks noGrp="1"/>
          </p:cNvSpPr>
          <p:nvPr>
            <p:ph idx="1"/>
          </p:nvPr>
        </p:nvSpPr>
        <p:spPr>
          <a:xfrm>
            <a:off x="457200" y="1000108"/>
            <a:ext cx="8229600" cy="5643602"/>
          </a:xfrm>
        </p:spPr>
        <p:txBody>
          <a:bodyPr>
            <a:normAutofit fontScale="70000" lnSpcReduction="20000"/>
          </a:bodyPr>
          <a:lstStyle/>
          <a:p>
            <a:pPr>
              <a:buNone/>
            </a:pPr>
            <a:r>
              <a:rPr lang="el-GR" b="1" dirty="0"/>
              <a:t>2)Υπερωσμωτική θεραπεία</a:t>
            </a:r>
            <a:r>
              <a:rPr lang="en-US" dirty="0"/>
              <a:t>:</a:t>
            </a:r>
          </a:p>
          <a:p>
            <a:pPr>
              <a:buFont typeface="Wingdings" pitchFamily="2" charset="2"/>
              <a:buChar char="q"/>
            </a:pPr>
            <a:r>
              <a:rPr lang="el-GR" b="1" dirty="0"/>
              <a:t>Μαννιτόλη</a:t>
            </a:r>
          </a:p>
          <a:p>
            <a:r>
              <a:rPr lang="el-GR" dirty="0"/>
              <a:t>Η μαννιτόλη είναι αποτελεσματική για τον έλεγχο της </a:t>
            </a:r>
            <a:r>
              <a:rPr lang="en-US" dirty="0"/>
              <a:t>ICP </a:t>
            </a:r>
            <a:r>
              <a:rPr lang="el-GR" dirty="0"/>
              <a:t>σε δόσεις 0,25 – 1 </a:t>
            </a:r>
            <a:r>
              <a:rPr lang="en-US" dirty="0"/>
              <a:t>g/kg. </a:t>
            </a:r>
            <a:endParaRPr lang="el-GR" dirty="0" smtClean="0"/>
          </a:p>
          <a:p>
            <a:r>
              <a:rPr lang="el-GR" dirty="0" smtClean="0"/>
              <a:t>Η </a:t>
            </a:r>
            <a:r>
              <a:rPr lang="el-GR" dirty="0"/>
              <a:t>χορήγηση σε </a:t>
            </a:r>
            <a:r>
              <a:rPr lang="en-US" dirty="0"/>
              <a:t>bolus </a:t>
            </a:r>
            <a:r>
              <a:rPr lang="el-GR" dirty="0"/>
              <a:t>δόσεις είναι πιο αποτελεσματική από τη συνεχή </a:t>
            </a:r>
            <a:r>
              <a:rPr lang="el-GR" dirty="0" smtClean="0"/>
              <a:t>έγχυση</a:t>
            </a:r>
            <a:endParaRPr lang="el-GR" dirty="0"/>
          </a:p>
          <a:p>
            <a:r>
              <a:rPr lang="el-GR" dirty="0"/>
              <a:t>Τρόπος δράσης </a:t>
            </a:r>
            <a:r>
              <a:rPr lang="en-US" dirty="0"/>
              <a:t>:</a:t>
            </a:r>
          </a:p>
          <a:p>
            <a:pPr>
              <a:buNone/>
            </a:pPr>
            <a:r>
              <a:rPr lang="en-US" dirty="0"/>
              <a:t>    1) </a:t>
            </a:r>
            <a:r>
              <a:rPr lang="el-GR" dirty="0"/>
              <a:t>Άμεση έκπτυξη του ενδαγγειακού όγκου του πλάσματος -&gt; μείωση του αιματοκρίτη -&gt; αύξηση της γλοιότητας του αίματος -&gt; αύξηση της </a:t>
            </a:r>
            <a:r>
              <a:rPr lang="en-US" dirty="0"/>
              <a:t>CBF</a:t>
            </a:r>
            <a:r>
              <a:rPr lang="el-GR" dirty="0"/>
              <a:t> και της παροχής οξυγόνου -&gt; μείωση της </a:t>
            </a:r>
            <a:r>
              <a:rPr lang="en-US" dirty="0"/>
              <a:t>ICP </a:t>
            </a:r>
            <a:r>
              <a:rPr lang="el-GR" dirty="0"/>
              <a:t>σε λίγα λεπτά κυρίως σε ασθενείς με </a:t>
            </a:r>
            <a:r>
              <a:rPr lang="en-US" dirty="0"/>
              <a:t>CPP&lt;70mmHg</a:t>
            </a:r>
          </a:p>
          <a:p>
            <a:pPr>
              <a:buNone/>
            </a:pPr>
            <a:r>
              <a:rPr lang="en-US" dirty="0"/>
              <a:t>     2) </a:t>
            </a:r>
            <a:r>
              <a:rPr lang="el-GR" dirty="0"/>
              <a:t>Ωσμωτική δράση </a:t>
            </a:r>
            <a:r>
              <a:rPr lang="en-US" dirty="0"/>
              <a:t>:</a:t>
            </a:r>
            <a:r>
              <a:rPr lang="el-GR" dirty="0"/>
              <a:t> Έναρξη σε 15-30 </a:t>
            </a:r>
            <a:r>
              <a:rPr lang="en-US" dirty="0"/>
              <a:t>min</a:t>
            </a:r>
            <a:r>
              <a:rPr lang="el-GR" dirty="0"/>
              <a:t> και διάρκεια έως και 6 ώρες.</a:t>
            </a:r>
          </a:p>
          <a:p>
            <a:r>
              <a:rPr lang="el-GR" dirty="0"/>
              <a:t>Απαιτείται τακτική μέτρηση της ωσμωτικότητας του πλάσματος ( να μην ξεπερνα τα 320 </a:t>
            </a:r>
            <a:r>
              <a:rPr lang="en-US" dirty="0" err="1"/>
              <a:t>mosmol</a:t>
            </a:r>
            <a:r>
              <a:rPr lang="en-US" dirty="0"/>
              <a:t>/kg</a:t>
            </a:r>
            <a:r>
              <a:rPr lang="el-GR" dirty="0"/>
              <a:t>) -&gt; κίνδυνος νεφρικής ανεπάρκειας.</a:t>
            </a:r>
          </a:p>
          <a:p>
            <a:r>
              <a:rPr lang="el-GR" dirty="0"/>
              <a:t>Προσοχή για τυχόν υπονατριαιμία – υποκαλιαιμία, </a:t>
            </a:r>
            <a:r>
              <a:rPr lang="en-US" dirty="0"/>
              <a:t>rebound </a:t>
            </a:r>
            <a:r>
              <a:rPr lang="el-GR" dirty="0"/>
              <a:t>φαινόμενα μετά τη διακοπή</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l-GR" sz="2800" b="1" dirty="0">
                <a:solidFill>
                  <a:srgbClr val="FFFF00"/>
                </a:solidFill>
              </a:rPr>
              <a:t>Αντιμετώπιση ενδοκράνιας υπέρτασης</a:t>
            </a:r>
            <a:br>
              <a:rPr lang="el-GR" sz="2800" b="1" dirty="0">
                <a:solidFill>
                  <a:srgbClr val="FFFF00"/>
                </a:solidFill>
              </a:rPr>
            </a:br>
            <a:r>
              <a:rPr lang="el-GR" sz="2800" b="1" dirty="0">
                <a:solidFill>
                  <a:srgbClr val="FFFF00"/>
                </a:solidFill>
              </a:rPr>
              <a:t>Φαρμακευτική</a:t>
            </a:r>
          </a:p>
        </p:txBody>
      </p:sp>
      <p:sp>
        <p:nvSpPr>
          <p:cNvPr id="3" name="Content Placeholder 2"/>
          <p:cNvSpPr>
            <a:spLocks noGrp="1"/>
          </p:cNvSpPr>
          <p:nvPr>
            <p:ph idx="1"/>
          </p:nvPr>
        </p:nvSpPr>
        <p:spPr>
          <a:xfrm>
            <a:off x="0" y="1000108"/>
            <a:ext cx="8929718" cy="5857892"/>
          </a:xfrm>
        </p:spPr>
        <p:txBody>
          <a:bodyPr>
            <a:normAutofit fontScale="55000" lnSpcReduction="20000"/>
          </a:bodyPr>
          <a:lstStyle/>
          <a:p>
            <a:pPr>
              <a:buNone/>
            </a:pPr>
            <a:r>
              <a:rPr lang="el-GR" b="1" dirty="0"/>
              <a:t>2) Υπερωσμωτική θεραπεία</a:t>
            </a:r>
            <a:r>
              <a:rPr lang="en-US" b="1" dirty="0"/>
              <a:t>:</a:t>
            </a:r>
            <a:endParaRPr lang="el-GR" b="1" dirty="0"/>
          </a:p>
          <a:p>
            <a:pPr>
              <a:buFont typeface="Wingdings" pitchFamily="2" charset="2"/>
              <a:buChar char="q"/>
            </a:pPr>
            <a:r>
              <a:rPr lang="el-GR" b="1" dirty="0"/>
              <a:t>Υπέρτονος φυσιολογικός ορός (7,5%)</a:t>
            </a:r>
          </a:p>
          <a:p>
            <a:r>
              <a:rPr lang="el-GR" dirty="0"/>
              <a:t>Στους ενήλικες καλύτερα αποτελέσματα με </a:t>
            </a:r>
            <a:r>
              <a:rPr lang="en-US" dirty="0"/>
              <a:t>bolus </a:t>
            </a:r>
            <a:r>
              <a:rPr lang="el-GR" dirty="0"/>
              <a:t>χορήγηση </a:t>
            </a:r>
            <a:r>
              <a:rPr lang="en-US" dirty="0"/>
              <a:t>HS 7,5% </a:t>
            </a:r>
            <a:r>
              <a:rPr lang="el-GR" dirty="0"/>
              <a:t>2-5</a:t>
            </a:r>
            <a:r>
              <a:rPr lang="en-US" dirty="0"/>
              <a:t>ml/kg </a:t>
            </a:r>
            <a:r>
              <a:rPr lang="el-GR" dirty="0"/>
              <a:t>σε 4-5</a:t>
            </a:r>
            <a:r>
              <a:rPr lang="en-US" dirty="0"/>
              <a:t>min</a:t>
            </a:r>
            <a:r>
              <a:rPr lang="el-GR" dirty="0"/>
              <a:t>. </a:t>
            </a:r>
          </a:p>
          <a:p>
            <a:r>
              <a:rPr lang="el-GR" dirty="0"/>
              <a:t>Στα παιδιά καλύτερα αποτελέσματα με συνεχή χορήγηση </a:t>
            </a:r>
            <a:r>
              <a:rPr lang="en-US" dirty="0"/>
              <a:t>HS 3% 0,1 – 1 ml/kg.</a:t>
            </a:r>
            <a:endParaRPr lang="el-GR" dirty="0"/>
          </a:p>
          <a:p>
            <a:pPr>
              <a:buNone/>
            </a:pPr>
            <a:r>
              <a:rPr lang="el-GR" b="1" dirty="0" smtClean="0"/>
              <a:t>	Τρόπος </a:t>
            </a:r>
            <a:r>
              <a:rPr lang="el-GR" b="1" dirty="0"/>
              <a:t>δράσης</a:t>
            </a:r>
          </a:p>
          <a:p>
            <a:pPr>
              <a:buNone/>
            </a:pPr>
            <a:r>
              <a:rPr lang="el-GR" dirty="0"/>
              <a:t>    - Ωσμωτική δράση -&gt;κινητοποίηση του νερού σε άθικτο αιματοεγκεφαλικό φραγμό</a:t>
            </a:r>
          </a:p>
          <a:p>
            <a:pPr>
              <a:buNone/>
            </a:pPr>
            <a:r>
              <a:rPr lang="el-GR" dirty="0"/>
              <a:t>    - Αφυδατώνει τα ενδοθηλιακά κύτταρα και τα ερυθροκύτταρα -&gt; αυξάνει τη διάμετρο των αγγείων και την ευπλαστότητα των </a:t>
            </a:r>
            <a:r>
              <a:rPr lang="en-US" dirty="0"/>
              <a:t>RBC</a:t>
            </a:r>
            <a:r>
              <a:rPr lang="el-GR" dirty="0"/>
              <a:t> -&gt; βελτιώνει την </a:t>
            </a:r>
            <a:r>
              <a:rPr lang="en-US" dirty="0"/>
              <a:t>CBF.</a:t>
            </a:r>
          </a:p>
          <a:p>
            <a:pPr>
              <a:buNone/>
            </a:pPr>
            <a:r>
              <a:rPr lang="en-US" dirty="0"/>
              <a:t>    - M</a:t>
            </a:r>
            <a:r>
              <a:rPr lang="el-GR" dirty="0"/>
              <a:t>ειώνει την προσκόλληση των λευκοκυττάρων στον τραυματισμένο εγκέφαλο – αντιφλεγμονώδη δράση</a:t>
            </a:r>
          </a:p>
          <a:p>
            <a:pPr>
              <a:buNone/>
            </a:pPr>
            <a:r>
              <a:rPr lang="el-GR" b="1" dirty="0" smtClean="0"/>
              <a:t>       Πλεονεκτήματα </a:t>
            </a:r>
            <a:r>
              <a:rPr lang="en-US" b="1" dirty="0"/>
              <a:t>:</a:t>
            </a:r>
            <a:endParaRPr lang="el-GR" b="1" dirty="0"/>
          </a:p>
          <a:p>
            <a:pPr>
              <a:buNone/>
            </a:pPr>
            <a:r>
              <a:rPr lang="el-GR" dirty="0"/>
              <a:t>     - Ο άθικτος αιματοεγκεφαλικός φραγμός είναι λιγότερο διαπερατός στον υπέρτονο φυσιολογικό ορό σε σύγκριση με τη μαννιτόλη -&gt; μικρότερη άθροιση στο εγκεφαλικό παρέγχυμα -&gt; λιγότερα </a:t>
            </a:r>
            <a:r>
              <a:rPr lang="en-US" dirty="0"/>
              <a:t>rebound </a:t>
            </a:r>
            <a:r>
              <a:rPr lang="el-GR" dirty="0"/>
              <a:t>φαινόμενα της </a:t>
            </a:r>
            <a:r>
              <a:rPr lang="en-US" dirty="0"/>
              <a:t>ICP </a:t>
            </a:r>
            <a:r>
              <a:rPr lang="el-GR" dirty="0"/>
              <a:t>μετά τη διακοπή του σε σύγκριση με τη μαννιτόλη</a:t>
            </a:r>
          </a:p>
          <a:p>
            <a:pPr>
              <a:buNone/>
            </a:pPr>
            <a:r>
              <a:rPr lang="el-GR" dirty="0"/>
              <a:t>     - Η δράση του δεν συνοδεύεται από αυξημένη διούρηση και αφυδάτωση.</a:t>
            </a:r>
          </a:p>
          <a:p>
            <a:pPr>
              <a:buNone/>
            </a:pPr>
            <a:r>
              <a:rPr lang="el-GR" b="1" dirty="0" smtClean="0"/>
              <a:t>     Παρενέργειες</a:t>
            </a:r>
            <a:r>
              <a:rPr lang="en-US" b="1" dirty="0"/>
              <a:t>:</a:t>
            </a:r>
            <a:endParaRPr lang="el-GR" b="1" dirty="0"/>
          </a:p>
          <a:p>
            <a:pPr>
              <a:buNone/>
            </a:pPr>
            <a:r>
              <a:rPr lang="el-GR" dirty="0"/>
              <a:t>     - Κίνδυνος κεντρικής γεφυρικής μυελινόλυσης, ειδικά σε ασθενείς με υπονατριαιμία</a:t>
            </a:r>
          </a:p>
          <a:p>
            <a:pPr>
              <a:buNone/>
            </a:pPr>
            <a:r>
              <a:rPr lang="el-GR" dirty="0"/>
              <a:t>     - Ιστική νέκρωση και θρομβοφλεβίτιδα -&gt; χορήγηση μέσω κεντρικής φλέβας.</a:t>
            </a:r>
          </a:p>
          <a:p>
            <a:pPr>
              <a:buNone/>
            </a:pPr>
            <a:r>
              <a:rPr lang="el-GR" dirty="0"/>
              <a:t>     - Υπερνατριαιμία, υπερχλωραιμική οξέωση, υποκαλιαιμία, υπασβεστιαιμία</a:t>
            </a:r>
          </a:p>
          <a:p>
            <a:endParaRPr lang="en-US" dirty="0"/>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FFFF00"/>
                </a:solidFill>
              </a:rPr>
              <a:t>Αντιμετώπιση ενδοκράνιας υπέρτασης</a:t>
            </a:r>
            <a:br>
              <a:rPr lang="el-GR" sz="3200" b="1" dirty="0">
                <a:solidFill>
                  <a:srgbClr val="FFFF00"/>
                </a:solidFill>
              </a:rPr>
            </a:br>
            <a:r>
              <a:rPr lang="en-US" sz="3200" b="1" dirty="0">
                <a:solidFill>
                  <a:srgbClr val="FFFF00"/>
                </a:solidFill>
              </a:rPr>
              <a:t>M</a:t>
            </a:r>
            <a:r>
              <a:rPr lang="el-GR" sz="3200" b="1" dirty="0">
                <a:solidFill>
                  <a:srgbClr val="FFFF00"/>
                </a:solidFill>
              </a:rPr>
              <a:t>η Φαρμακευτική</a:t>
            </a:r>
          </a:p>
        </p:txBody>
      </p:sp>
      <p:sp>
        <p:nvSpPr>
          <p:cNvPr id="3" name="Content Placeholder 2"/>
          <p:cNvSpPr>
            <a:spLocks noGrp="1"/>
          </p:cNvSpPr>
          <p:nvPr>
            <p:ph idx="1"/>
          </p:nvPr>
        </p:nvSpPr>
        <p:spPr>
          <a:xfrm>
            <a:off x="457200" y="1600200"/>
            <a:ext cx="8229600" cy="4900634"/>
          </a:xfrm>
        </p:spPr>
        <p:txBody>
          <a:bodyPr>
            <a:normAutofit/>
          </a:bodyPr>
          <a:lstStyle/>
          <a:p>
            <a:pPr>
              <a:buNone/>
            </a:pPr>
            <a:r>
              <a:rPr lang="el-GR" b="1" dirty="0"/>
              <a:t>1)Προφυλακτική υποθερμία</a:t>
            </a:r>
          </a:p>
          <a:p>
            <a:r>
              <a:rPr lang="el-GR" dirty="0"/>
              <a:t>Δεν μπορεί να συνδεθεί στατιστικώς σημαντικά με μείωση της </a:t>
            </a:r>
            <a:r>
              <a:rPr lang="el-GR" dirty="0" smtClean="0"/>
              <a:t>θνητότητας</a:t>
            </a:r>
          </a:p>
          <a:p>
            <a:r>
              <a:rPr lang="el-GR" dirty="0" smtClean="0"/>
              <a:t>Σε ανθιστάμενη υψηλή </a:t>
            </a:r>
            <a:r>
              <a:rPr lang="en-US" dirty="0" smtClean="0"/>
              <a:t>ICP </a:t>
            </a:r>
            <a:r>
              <a:rPr lang="el-GR" dirty="0" smtClean="0"/>
              <a:t>και υπερθερμία</a:t>
            </a:r>
            <a:endParaRPr lang="el-GR" dirty="0"/>
          </a:p>
          <a:p>
            <a:r>
              <a:rPr lang="el-GR" dirty="0" smtClean="0"/>
              <a:t>Η </a:t>
            </a:r>
            <a:r>
              <a:rPr lang="el-GR" dirty="0"/>
              <a:t>θερμοκρασία στόχος και ο ρυθμός επαναθέρμανσης δεν έχουν επίδραση στη θνητότητα αλλά στη νευρολογική έκβαση.</a:t>
            </a:r>
          </a:p>
          <a:p>
            <a:r>
              <a:rPr lang="el-GR" dirty="0" smtClean="0"/>
              <a:t>Επιπλοκές </a:t>
            </a:r>
            <a:r>
              <a:rPr lang="en-US" dirty="0"/>
              <a:t>:</a:t>
            </a:r>
            <a:r>
              <a:rPr lang="el-GR" dirty="0"/>
              <a:t> αυξημένα ποσοστά πνευμονικών λοιμώξεων , ανοσοκαταστολή, θρομβοπενία.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solidFill>
                  <a:srgbClr val="FFFF00"/>
                </a:solidFill>
              </a:rPr>
              <a:t>Αντιμετώπιση ενδοκράνιας υπέρτασης</a:t>
            </a:r>
            <a:br>
              <a:rPr lang="el-GR" sz="3600" b="1" dirty="0">
                <a:solidFill>
                  <a:srgbClr val="FFFF00"/>
                </a:solidFill>
              </a:rPr>
            </a:br>
            <a:r>
              <a:rPr lang="en-US" sz="3600" b="1" dirty="0">
                <a:solidFill>
                  <a:srgbClr val="FFFF00"/>
                </a:solidFill>
              </a:rPr>
              <a:t>M</a:t>
            </a:r>
            <a:r>
              <a:rPr lang="el-GR" sz="3600" b="1" dirty="0">
                <a:solidFill>
                  <a:srgbClr val="FFFF00"/>
                </a:solidFill>
              </a:rPr>
              <a:t>η Φαρμακευτική</a:t>
            </a:r>
          </a:p>
        </p:txBody>
      </p:sp>
      <p:sp>
        <p:nvSpPr>
          <p:cNvPr id="3" name="Content Placeholder 2"/>
          <p:cNvSpPr>
            <a:spLocks noGrp="1"/>
          </p:cNvSpPr>
          <p:nvPr>
            <p:ph idx="1"/>
          </p:nvPr>
        </p:nvSpPr>
        <p:spPr/>
        <p:txBody>
          <a:bodyPr>
            <a:normAutofit fontScale="77500" lnSpcReduction="20000"/>
          </a:bodyPr>
          <a:lstStyle/>
          <a:p>
            <a:pPr>
              <a:buNone/>
            </a:pPr>
            <a:r>
              <a:rPr lang="el-GR" b="1" dirty="0"/>
              <a:t>2) </a:t>
            </a:r>
            <a:r>
              <a:rPr lang="el-GR" b="1" dirty="0" smtClean="0"/>
              <a:t>Θέση κεφαλής</a:t>
            </a:r>
            <a:endParaRPr lang="el-GR" b="1" dirty="0"/>
          </a:p>
          <a:p>
            <a:pPr>
              <a:buFont typeface="Wingdings" pitchFamily="2" charset="2"/>
              <a:buChar char="Ø"/>
            </a:pPr>
            <a:r>
              <a:rPr lang="el-GR" dirty="0"/>
              <a:t>Το κεφάλι σε 15-30⁰ -&gt; ελεύθερη φλεβική παροχέτευση</a:t>
            </a:r>
          </a:p>
          <a:p>
            <a:pPr>
              <a:buNone/>
            </a:pPr>
            <a:endParaRPr lang="el-GR" dirty="0"/>
          </a:p>
          <a:p>
            <a:pPr>
              <a:buNone/>
            </a:pPr>
            <a:r>
              <a:rPr lang="el-GR" b="1" dirty="0"/>
              <a:t>3)Υπεραερισμός</a:t>
            </a:r>
          </a:p>
          <a:p>
            <a:pPr>
              <a:buFont typeface="Wingdings" pitchFamily="2" charset="2"/>
              <a:buChar char="Ø"/>
            </a:pPr>
            <a:r>
              <a:rPr lang="el-GR" dirty="0"/>
              <a:t>Δεν συνίσταται προφυλακτικός υπεραερισμός (</a:t>
            </a:r>
            <a:r>
              <a:rPr lang="en-US" dirty="0"/>
              <a:t>PCO</a:t>
            </a:r>
            <a:r>
              <a:rPr lang="en-US" baseline="-25000" dirty="0"/>
              <a:t>2</a:t>
            </a:r>
            <a:r>
              <a:rPr lang="en-US" dirty="0"/>
              <a:t>  ≤ </a:t>
            </a:r>
            <a:r>
              <a:rPr lang="en-US" dirty="0" smtClean="0"/>
              <a:t>25mmHg)</a:t>
            </a:r>
            <a:endParaRPr lang="en-US" dirty="0"/>
          </a:p>
          <a:p>
            <a:pPr>
              <a:buFont typeface="Wingdings" pitchFamily="2" charset="2"/>
              <a:buChar char="Ø"/>
            </a:pPr>
            <a:r>
              <a:rPr lang="en-US" baseline="-25000" dirty="0"/>
              <a:t> </a:t>
            </a:r>
            <a:r>
              <a:rPr lang="en-US" dirty="0"/>
              <a:t> </a:t>
            </a:r>
            <a:r>
              <a:rPr lang="el-GR" dirty="0"/>
              <a:t>Συνίσταται μόνο ως προσωρινό μέτρο για τη μείωση της αυξημένης </a:t>
            </a:r>
            <a:r>
              <a:rPr lang="en-US" dirty="0"/>
              <a:t>ICP </a:t>
            </a:r>
            <a:r>
              <a:rPr lang="el-GR" dirty="0"/>
              <a:t>έως 28</a:t>
            </a:r>
            <a:r>
              <a:rPr lang="en-US" dirty="0"/>
              <a:t>mmHg</a:t>
            </a:r>
            <a:r>
              <a:rPr lang="el-GR" dirty="0"/>
              <a:t> και  στις περιπτώσεις που ο ασθενής απειλείται με εγκολεασμό στελέχους (απεγκεφαλισμός, μυδρίαση </a:t>
            </a:r>
            <a:r>
              <a:rPr lang="el-GR" dirty="0" err="1" smtClean="0"/>
              <a:t>άμφω</a:t>
            </a:r>
            <a:r>
              <a:rPr lang="el-GR" dirty="0" smtClean="0"/>
              <a:t>)</a:t>
            </a:r>
          </a:p>
          <a:p>
            <a:pPr>
              <a:buFont typeface="Wingdings" pitchFamily="2" charset="2"/>
              <a:buChar char="Ø"/>
            </a:pPr>
            <a:r>
              <a:rPr lang="en-US" dirty="0" smtClean="0"/>
              <a:t> </a:t>
            </a:r>
            <a:r>
              <a:rPr lang="en-US" dirty="0"/>
              <a:t>O </a:t>
            </a:r>
            <a:r>
              <a:rPr lang="el-GR" dirty="0"/>
              <a:t>υπεραερισμός πρέπει να αποφεύγεται κατά τη διάρκεια των πρώτων 24 ώρων, οπότε η </a:t>
            </a:r>
            <a:r>
              <a:rPr lang="en-US" dirty="0"/>
              <a:t>CBF</a:t>
            </a:r>
            <a:r>
              <a:rPr lang="el-GR" dirty="0"/>
              <a:t> είναι συχνά κρίσιμα μειωμένη </a:t>
            </a:r>
            <a:r>
              <a:rPr lang="en-US" baseline="-25000" dirty="0" smtClean="0"/>
              <a:t>   </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rgbClr val="FFFF00"/>
                </a:solidFill>
              </a:rPr>
              <a:t>Αντιμετώπιση ενδοκράνιας υπέρτασης</a:t>
            </a:r>
            <a:br>
              <a:rPr lang="el-GR" dirty="0">
                <a:solidFill>
                  <a:srgbClr val="FFFF00"/>
                </a:solidFill>
              </a:rPr>
            </a:br>
            <a:r>
              <a:rPr lang="el-GR" dirty="0">
                <a:solidFill>
                  <a:srgbClr val="FFFF00"/>
                </a:solidFill>
              </a:rPr>
              <a:t>Χειρουργική</a:t>
            </a:r>
          </a:p>
        </p:txBody>
      </p:sp>
      <p:sp>
        <p:nvSpPr>
          <p:cNvPr id="6" name="Text Placeholder 5"/>
          <p:cNvSpPr>
            <a:spLocks noGrp="1"/>
          </p:cNvSpPr>
          <p:nvPr>
            <p:ph type="body" sz="half" idx="2"/>
          </p:nvPr>
        </p:nvSpPr>
        <p:spPr>
          <a:xfrm>
            <a:off x="457200" y="1435100"/>
            <a:ext cx="3614734" cy="4691063"/>
          </a:xfrm>
        </p:spPr>
        <p:txBody>
          <a:bodyPr>
            <a:normAutofit fontScale="85000" lnSpcReduction="10000"/>
          </a:bodyPr>
          <a:lstStyle/>
          <a:p>
            <a:r>
              <a:rPr lang="el-GR" sz="2800" dirty="0"/>
              <a:t>Αποσυμπιεστική κρανιεκτομή</a:t>
            </a:r>
          </a:p>
          <a:p>
            <a:pPr>
              <a:buFont typeface="Wingdings" pitchFamily="2" charset="2"/>
              <a:buChar char="v"/>
            </a:pPr>
            <a:r>
              <a:rPr lang="el-GR" sz="2000" dirty="0"/>
              <a:t>Σύγκριση με βαρβιτουρικό κώμα </a:t>
            </a:r>
            <a:r>
              <a:rPr lang="en-US" sz="2000" dirty="0"/>
              <a:t>:</a:t>
            </a:r>
            <a:endParaRPr lang="el-GR" sz="2000" dirty="0"/>
          </a:p>
          <a:p>
            <a:pPr>
              <a:buFontTx/>
              <a:buChar char="-"/>
            </a:pPr>
            <a:r>
              <a:rPr lang="el-GR" sz="2000" dirty="0"/>
              <a:t>155 </a:t>
            </a:r>
            <a:r>
              <a:rPr lang="en-US" sz="2000" dirty="0"/>
              <a:t>pt : </a:t>
            </a:r>
            <a:r>
              <a:rPr lang="el-GR" sz="2000" dirty="0"/>
              <a:t>άμφω αποσυμπιεστική κρανιεκτομή σε 72 ώρες + φαρμακευτική θεραπεία (</a:t>
            </a:r>
            <a:r>
              <a:rPr lang="en-US" sz="2000" dirty="0"/>
              <a:t>n=73</a:t>
            </a:r>
            <a:r>
              <a:rPr lang="el-GR" sz="2000" dirty="0"/>
              <a:t>) </a:t>
            </a:r>
            <a:r>
              <a:rPr lang="en-US" sz="2000" dirty="0" err="1"/>
              <a:t>vs</a:t>
            </a:r>
            <a:r>
              <a:rPr lang="en-US" sz="2000" dirty="0"/>
              <a:t> </a:t>
            </a:r>
            <a:r>
              <a:rPr lang="el-GR" sz="2000" dirty="0"/>
              <a:t>φαρμακευτική θεραπεία</a:t>
            </a:r>
            <a:r>
              <a:rPr lang="en-US" sz="2000" dirty="0"/>
              <a:t>(</a:t>
            </a:r>
            <a:r>
              <a:rPr lang="el-GR" sz="2000" dirty="0"/>
              <a:t>βαρβιτουρικά, μαννιτόλη, υποθερμία) (</a:t>
            </a:r>
            <a:r>
              <a:rPr lang="en-US" sz="2000" dirty="0"/>
              <a:t>n=72)</a:t>
            </a:r>
            <a:endParaRPr lang="el-GR" sz="2000" dirty="0"/>
          </a:p>
          <a:p>
            <a:pPr>
              <a:buFontTx/>
              <a:buChar char="-"/>
            </a:pPr>
            <a:r>
              <a:rPr lang="el-GR" sz="2000" dirty="0"/>
              <a:t> Οι ασθενείς με κρανιεκτομή εμφάνισαν </a:t>
            </a:r>
            <a:r>
              <a:rPr lang="en-US" sz="2000" dirty="0"/>
              <a:t>:</a:t>
            </a:r>
            <a:endParaRPr lang="el-GR" sz="2000" dirty="0"/>
          </a:p>
          <a:p>
            <a:r>
              <a:rPr lang="el-GR" sz="2000" dirty="0"/>
              <a:t>1)Λιγότερο χρόνο ↑</a:t>
            </a:r>
            <a:r>
              <a:rPr lang="en-US" sz="2000" dirty="0"/>
              <a:t>ICP</a:t>
            </a:r>
          </a:p>
          <a:p>
            <a:r>
              <a:rPr lang="en-US" sz="2000" dirty="0"/>
              <a:t>2)</a:t>
            </a:r>
            <a:r>
              <a:rPr lang="el-GR" sz="2000" dirty="0"/>
              <a:t>Λιγότερες μέρες παραμονής στη ΜΕΘ</a:t>
            </a:r>
          </a:p>
          <a:p>
            <a:r>
              <a:rPr lang="el-GR" sz="2000" dirty="0"/>
              <a:t>3) Χειρότερη νευρολογική έκβαση</a:t>
            </a:r>
          </a:p>
          <a:p>
            <a:r>
              <a:rPr lang="el-GR" sz="2000" dirty="0"/>
              <a:t>4) Ίδια θνητότητα με το βαρβιτουρικό κώμα (19% </a:t>
            </a:r>
            <a:r>
              <a:rPr lang="en-US" sz="2000" dirty="0" err="1"/>
              <a:t>vs</a:t>
            </a:r>
            <a:r>
              <a:rPr lang="en-US" sz="2000" dirty="0"/>
              <a:t> 18%)</a:t>
            </a:r>
            <a:endParaRPr lang="el-GR" sz="2000" dirty="0"/>
          </a:p>
          <a:p>
            <a:endParaRPr lang="el-GR" dirty="0"/>
          </a:p>
        </p:txBody>
      </p:sp>
      <p:pic>
        <p:nvPicPr>
          <p:cNvPr id="4100" name="Picture 4"/>
          <p:cNvPicPr>
            <a:picLocks noGrp="1" noChangeAspect="1" noChangeArrowheads="1"/>
          </p:cNvPicPr>
          <p:nvPr>
            <p:ph idx="1"/>
          </p:nvPr>
        </p:nvPicPr>
        <p:blipFill>
          <a:blip r:embed="rId2" cstate="print"/>
          <a:srcRect/>
          <a:stretch>
            <a:fillRect/>
          </a:stretch>
        </p:blipFill>
        <p:spPr bwMode="auto">
          <a:xfrm>
            <a:off x="3929058" y="928670"/>
            <a:ext cx="4757742" cy="421484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solidFill>
                  <a:srgbClr val="FFFF00"/>
                </a:solidFill>
              </a:rPr>
              <a:t>Αντιμετώπιση ενδοκράνιας υπέρτασης</a:t>
            </a:r>
            <a:br>
              <a:rPr lang="el-GR" sz="3600" b="1" dirty="0">
                <a:solidFill>
                  <a:srgbClr val="FFFF00"/>
                </a:solidFill>
              </a:rPr>
            </a:br>
            <a:r>
              <a:rPr lang="el-GR" sz="3600" b="1" dirty="0">
                <a:solidFill>
                  <a:srgbClr val="FFFF00"/>
                </a:solidFill>
              </a:rPr>
              <a:t>Χειρουργική</a:t>
            </a:r>
          </a:p>
        </p:txBody>
      </p:sp>
      <p:pic>
        <p:nvPicPr>
          <p:cNvPr id="6146" name="Picture 2"/>
          <p:cNvPicPr>
            <a:picLocks noGrp="1" noChangeAspect="1" noChangeArrowheads="1"/>
          </p:cNvPicPr>
          <p:nvPr>
            <p:ph idx="1"/>
          </p:nvPr>
        </p:nvPicPr>
        <p:blipFill>
          <a:blip r:embed="rId2" cstate="print"/>
          <a:stretch>
            <a:fillRect/>
          </a:stretch>
        </p:blipFill>
        <p:spPr bwMode="auto">
          <a:xfrm>
            <a:off x="1727109" y="1600200"/>
            <a:ext cx="5689782" cy="452596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solidFill>
                  <a:srgbClr val="FFFF00"/>
                </a:solidFill>
              </a:rPr>
              <a:t>RESCUEicp</a:t>
            </a:r>
            <a:r>
              <a:rPr lang="en-US" b="1" dirty="0" smtClean="0">
                <a:solidFill>
                  <a:srgbClr val="FFFF00"/>
                </a:solidFill>
              </a:rPr>
              <a:t> study</a:t>
            </a:r>
            <a:endParaRPr lang="el-GR" b="1" dirty="0">
              <a:solidFill>
                <a:srgbClr val="FFFF00"/>
              </a:solidFill>
            </a:endParaRPr>
          </a:p>
        </p:txBody>
      </p:sp>
      <p:pic>
        <p:nvPicPr>
          <p:cNvPr id="1026" name="Picture 2" descr="C:\Users\fflig\Desktop\Screen-Shot-2016-09-09-at-01.34.20.png"/>
          <p:cNvPicPr>
            <a:picLocks noGrp="1" noChangeAspect="1" noChangeArrowheads="1"/>
          </p:cNvPicPr>
          <p:nvPr>
            <p:ph idx="1"/>
          </p:nvPr>
        </p:nvPicPr>
        <p:blipFill>
          <a:blip r:embed="rId2" cstate="print"/>
          <a:srcRect/>
          <a:stretch>
            <a:fillRect/>
          </a:stretch>
        </p:blipFill>
        <p:spPr bwMode="auto">
          <a:xfrm>
            <a:off x="757395" y="1600200"/>
            <a:ext cx="7629209"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F62707B1-D7E7-4B89-9E8E-240E034B6A18}"/>
              </a:ext>
            </a:extLst>
          </p:cNvPr>
          <p:cNvSpPr>
            <a:spLocks noGrp="1"/>
          </p:cNvSpPr>
          <p:nvPr>
            <p:ph type="title"/>
          </p:nvPr>
        </p:nvSpPr>
        <p:spPr/>
        <p:txBody>
          <a:bodyPr>
            <a:noAutofit/>
          </a:bodyPr>
          <a:lstStyle/>
          <a:p>
            <a:r>
              <a:rPr lang="el-GR" altLang="el-GR" sz="3600" b="1" dirty="0">
                <a:solidFill>
                  <a:srgbClr val="FFFF00"/>
                </a:solidFill>
                <a:latin typeface="+mn-lt"/>
              </a:rPr>
              <a:t>Στοιχεία Φυσιολογίας εγκεφάλου</a:t>
            </a:r>
            <a:br>
              <a:rPr lang="el-GR" altLang="el-GR" sz="3600" b="1" dirty="0">
                <a:solidFill>
                  <a:srgbClr val="FFFF00"/>
                </a:solidFill>
                <a:latin typeface="+mn-lt"/>
              </a:rPr>
            </a:br>
            <a:r>
              <a:rPr lang="el-GR" altLang="el-GR" sz="3600" b="1" dirty="0">
                <a:solidFill>
                  <a:srgbClr val="FFFF00"/>
                </a:solidFill>
                <a:latin typeface="+mn-lt"/>
              </a:rPr>
              <a:t>(αιμάτωση)</a:t>
            </a:r>
          </a:p>
        </p:txBody>
      </p:sp>
      <p:pic>
        <p:nvPicPr>
          <p:cNvPr id="10243" name="Content Placeholder 5" descr="circle_willis.gif">
            <a:extLst>
              <a:ext uri="{FF2B5EF4-FFF2-40B4-BE49-F238E27FC236}">
                <a16:creationId xmlns="" xmlns:a16="http://schemas.microsoft.com/office/drawing/2014/main" id="{498A3717-BD44-47E1-A591-B7E043CF13B2}"/>
              </a:ext>
            </a:extLst>
          </p:cNvPr>
          <p:cNvPicPr>
            <a:picLocks noGrp="1" noChangeAspect="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1656160" y="1916907"/>
            <a:ext cx="2213372" cy="3293269"/>
          </a:xfrm>
          <a:noFill/>
        </p:spPr>
      </p:pic>
      <p:pic>
        <p:nvPicPr>
          <p:cNvPr id="10244" name="Content Placeholder 6" descr="stroke-arteries_default.jpg">
            <a:extLst>
              <a:ext uri="{FF2B5EF4-FFF2-40B4-BE49-F238E27FC236}">
                <a16:creationId xmlns="" xmlns:a16="http://schemas.microsoft.com/office/drawing/2014/main" id="{6C244695-4523-4E19-900D-3E54E8AD26FC}"/>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12544" y="1863330"/>
            <a:ext cx="2286000" cy="3245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100" dirty="0" smtClean="0"/>
              <a:t>Trial of </a:t>
            </a:r>
            <a:r>
              <a:rPr lang="en-US" sz="3100" dirty="0" err="1" smtClean="0"/>
              <a:t>Decompressive</a:t>
            </a:r>
            <a:r>
              <a:rPr lang="en-US" sz="3100" dirty="0" smtClean="0"/>
              <a:t> </a:t>
            </a:r>
            <a:r>
              <a:rPr lang="en-US" sz="3100" dirty="0" err="1" smtClean="0"/>
              <a:t>Craniectomy</a:t>
            </a:r>
            <a:r>
              <a:rPr lang="en-US" sz="3100" dirty="0" smtClean="0"/>
              <a:t> for Traumatic Intracranial Hypertension</a:t>
            </a:r>
            <a:r>
              <a:rPr lang="en-US" dirty="0" smtClean="0"/>
              <a:t/>
            </a:r>
            <a:br>
              <a:rPr lang="en-US" dirty="0" smtClean="0"/>
            </a:br>
            <a:endParaRPr lang="el-GR" dirty="0"/>
          </a:p>
        </p:txBody>
      </p:sp>
      <p:sp>
        <p:nvSpPr>
          <p:cNvPr id="3" name="2 - Θέση περιεχομένου"/>
          <p:cNvSpPr>
            <a:spLocks noGrp="1"/>
          </p:cNvSpPr>
          <p:nvPr>
            <p:ph idx="1"/>
          </p:nvPr>
        </p:nvSpPr>
        <p:spPr/>
        <p:txBody>
          <a:bodyPr/>
          <a:lstStyle/>
          <a:p>
            <a:endParaRPr lang="el-GR" dirty="0"/>
          </a:p>
        </p:txBody>
      </p:sp>
      <p:sp>
        <p:nvSpPr>
          <p:cNvPr id="4" name="3 - Ορθογώνιο"/>
          <p:cNvSpPr/>
          <p:nvPr/>
        </p:nvSpPr>
        <p:spPr>
          <a:xfrm>
            <a:off x="2286000" y="2136339"/>
            <a:ext cx="4572000" cy="2585323"/>
          </a:xfrm>
          <a:prstGeom prst="rect">
            <a:avLst/>
          </a:prstGeom>
        </p:spPr>
        <p:txBody>
          <a:bodyPr>
            <a:spAutoFit/>
          </a:bodyPr>
          <a:lstStyle/>
          <a:p>
            <a:pPr fontAlgn="base"/>
            <a:r>
              <a:rPr lang="en-US" b="1" cap="all" dirty="0" smtClean="0"/>
              <a:t>CONCLUSIONS</a:t>
            </a:r>
          </a:p>
          <a:p>
            <a:pPr fontAlgn="base"/>
            <a:r>
              <a:rPr lang="en-US" dirty="0" smtClean="0"/>
              <a:t>At 6 months, </a:t>
            </a:r>
            <a:r>
              <a:rPr lang="en-US" dirty="0" err="1" smtClean="0"/>
              <a:t>decompressive</a:t>
            </a:r>
            <a:r>
              <a:rPr lang="en-US" dirty="0" smtClean="0"/>
              <a:t>  </a:t>
            </a:r>
            <a:r>
              <a:rPr lang="en-US" dirty="0" err="1" smtClean="0"/>
              <a:t>craniectomy</a:t>
            </a:r>
            <a:r>
              <a:rPr lang="en-US" dirty="0" smtClean="0"/>
              <a:t>  in patients with traumatic brain injury and refractory intracranial hypertension resulted in lower mortality and higher rates of vegetative state, lower severe disability, and upper severe disability than medical care. The rates of moderate disability and good recovery were similar in the two groups.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pPr>
              <a:buNone/>
            </a:pPr>
            <a:r>
              <a:rPr lang="en-US" b="1" dirty="0"/>
              <a:t>E)A</a:t>
            </a:r>
            <a:r>
              <a:rPr lang="el-GR" b="1" dirty="0"/>
              <a:t>ντιεπιληπτική αγωγή </a:t>
            </a:r>
            <a:r>
              <a:rPr lang="el-GR" dirty="0"/>
              <a:t>(φενυτοϊνη, βαλπροϊκό νάτριο)</a:t>
            </a:r>
          </a:p>
          <a:p>
            <a:r>
              <a:rPr lang="el-GR" dirty="0"/>
              <a:t>Συχνότητα έως και 20% - συχνότερα σε εμπιεστικά κατάγματα, αιματώματα, θλασεις</a:t>
            </a:r>
          </a:p>
          <a:p>
            <a:r>
              <a:rPr lang="el-GR" dirty="0"/>
              <a:t>Η αντιεπιληπτική αγωγή ενδείκνυται για τη μείωση της συχνότητας εμφάνισης των πρώιμων (&lt;7 ημερών) επιληπτικών σπασμών (δεν σχετίζονται με χειρότερη έκβαση </a:t>
            </a:r>
            <a:r>
              <a:rPr lang="el-GR" dirty="0" smtClean="0"/>
              <a:t>)</a:t>
            </a:r>
            <a:endParaRPr lang="el-GR" dirty="0"/>
          </a:p>
          <a:p>
            <a:r>
              <a:rPr lang="el-GR" dirty="0"/>
              <a:t>Δεν ενδείκνυται για την πρόληψη των όψιμων </a:t>
            </a:r>
            <a:r>
              <a:rPr lang="el-GR" dirty="0" smtClean="0"/>
              <a:t>&gt;</a:t>
            </a:r>
            <a:r>
              <a:rPr lang="el-GR" dirty="0"/>
              <a:t>7 ημερών </a:t>
            </a:r>
            <a:r>
              <a:rPr lang="el-GR" dirty="0" smtClean="0"/>
              <a:t>, </a:t>
            </a:r>
            <a:r>
              <a:rPr lang="el-GR" dirty="0"/>
              <a:t>επιληπτικών σπασμών. </a:t>
            </a:r>
          </a:p>
          <a:p>
            <a:r>
              <a:rPr lang="el-GR" dirty="0"/>
              <a:t>Η φενυτοϊνη και το βαλπροϊκό νάτριο μειώνουν συγκρίσιμα και αποτελεσματικά τους πρώιμους επιληπτικούς σπασμούς.</a:t>
            </a:r>
          </a:p>
          <a:p>
            <a:r>
              <a:rPr lang="el-GR" dirty="0"/>
              <a:t>Το βαλπροϊκό νάτριο έχει συνδυασθεί με μεγαλύτερη θνητότητα.</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p:txBody>
          <a:bodyPr>
            <a:normAutofit/>
          </a:bodyPr>
          <a:lstStyle/>
          <a:p>
            <a:pPr>
              <a:buNone/>
            </a:pPr>
            <a:r>
              <a:rPr lang="el-GR" sz="2400" b="1" dirty="0"/>
              <a:t>ΣΤ) Έλεγχος γλυκόζης</a:t>
            </a:r>
            <a:endParaRPr lang="en-US" sz="2400" b="1" dirty="0"/>
          </a:p>
          <a:p>
            <a:r>
              <a:rPr lang="en-US" sz="2400" dirty="0"/>
              <a:t>O </a:t>
            </a:r>
            <a:r>
              <a:rPr lang="el-GR" sz="2400" dirty="0"/>
              <a:t>έλεγχος της γλυκόζης σε επίπεδα </a:t>
            </a:r>
            <a:r>
              <a:rPr lang="el-GR" sz="2400" dirty="0" smtClean="0"/>
              <a:t> 120-180 </a:t>
            </a:r>
            <a:r>
              <a:rPr lang="en-US" sz="2400" dirty="0" smtClean="0"/>
              <a:t>mg/dl</a:t>
            </a:r>
            <a:endParaRPr lang="el-GR" sz="2400" dirty="0" smtClean="0"/>
          </a:p>
          <a:p>
            <a:endParaRPr lang="el-GR" sz="2400" dirty="0"/>
          </a:p>
          <a:p>
            <a:pPr>
              <a:buNone/>
            </a:pPr>
            <a:r>
              <a:rPr lang="el-GR" sz="2400" b="1" dirty="0" smtClean="0"/>
              <a:t>Ζ</a:t>
            </a:r>
            <a:r>
              <a:rPr lang="el-GR" sz="2400" b="1" dirty="0"/>
              <a:t>) Τεχνητή </a:t>
            </a:r>
            <a:r>
              <a:rPr lang="el-GR" sz="2400" b="1" dirty="0" smtClean="0"/>
              <a:t>διατροφή</a:t>
            </a:r>
          </a:p>
          <a:p>
            <a:pPr>
              <a:buNone/>
            </a:pPr>
            <a:endParaRPr lang="el-GR" sz="2400" b="1" dirty="0"/>
          </a:p>
          <a:p>
            <a:r>
              <a:rPr lang="el-GR" sz="2400" dirty="0" smtClean="0"/>
              <a:t>Πρώιμη έναρξη εντερικής διατροφής </a:t>
            </a:r>
            <a:r>
              <a:rPr lang="el-GR" sz="2400" dirty="0"/>
              <a:t>ώστε να επιτευχθεί μέχρι την 7</a:t>
            </a:r>
            <a:r>
              <a:rPr lang="el-GR" sz="2400" baseline="30000" dirty="0"/>
              <a:t>η</a:t>
            </a:r>
            <a:r>
              <a:rPr lang="el-GR" sz="2400" dirty="0"/>
              <a:t> ημέρα πλήρης θερμιδική κάλυψη </a:t>
            </a:r>
            <a:endParaRPr lang="el-GR" sz="2400" dirty="0" smtClean="0"/>
          </a:p>
          <a:p>
            <a:endParaRPr lang="el-GR" sz="2400" dirty="0" smtClean="0"/>
          </a:p>
          <a:p>
            <a:r>
              <a:rPr lang="el-GR" sz="2400" dirty="0" smtClean="0"/>
              <a:t>Παρεντερική διατροφή </a:t>
            </a:r>
          </a:p>
          <a:p>
            <a:endParaRPr lang="el-GR" sz="2400" dirty="0"/>
          </a:p>
          <a:p>
            <a:endParaRPr lang="el-G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p:txBody>
          <a:bodyPr>
            <a:normAutofit/>
          </a:bodyPr>
          <a:lstStyle/>
          <a:p>
            <a:pPr>
              <a:buNone/>
            </a:pPr>
            <a:r>
              <a:rPr lang="el-GR" b="1" dirty="0"/>
              <a:t>Η) Στεροειδή</a:t>
            </a:r>
          </a:p>
          <a:p>
            <a:r>
              <a:rPr lang="el-GR" dirty="0"/>
              <a:t>Η χορήγηση στεροειδών δεν συνίσταται για τη βελτίωση της έκβασης ή τη μείωση της </a:t>
            </a:r>
            <a:r>
              <a:rPr lang="en-US" dirty="0" smtClean="0"/>
              <a:t>ICP</a:t>
            </a:r>
            <a:r>
              <a:rPr lang="el-GR" dirty="0" smtClean="0"/>
              <a:t> </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a:xfrm>
            <a:off x="457200" y="1600200"/>
            <a:ext cx="8229600" cy="4900634"/>
          </a:xfrm>
        </p:spPr>
        <p:txBody>
          <a:bodyPr>
            <a:normAutofit fontScale="77500" lnSpcReduction="20000"/>
          </a:bodyPr>
          <a:lstStyle/>
          <a:p>
            <a:pPr>
              <a:buNone/>
            </a:pPr>
            <a:r>
              <a:rPr lang="el-GR" b="1" dirty="0"/>
              <a:t>Θ) Χημειοπροφύλαξη - Λοιμώξεις</a:t>
            </a:r>
          </a:p>
          <a:p>
            <a:r>
              <a:rPr lang="el-GR" b="1" dirty="0"/>
              <a:t>Αντιβιοτικά</a:t>
            </a:r>
            <a:r>
              <a:rPr lang="el-GR" dirty="0"/>
              <a:t> κατά τη διασωλήνωση πρέπει να χορηγούνται για να μειωθεί ο κίνδυνος πνευμονίας – δεν επηρεάζεται η διάρκεια νοσηλείας και η θνητότητα </a:t>
            </a:r>
          </a:p>
          <a:p>
            <a:r>
              <a:rPr lang="el-GR" b="1" dirty="0"/>
              <a:t>Τραχειοστομία</a:t>
            </a:r>
            <a:r>
              <a:rPr lang="el-GR" dirty="0"/>
              <a:t> πρέπει να εκτελείται πρώιμα για να μειωθούν οι μέρες του μηχανικού αερισμού – δεν επηρεάζει τη θνητότητα ή τη πιθανότητα εμφάνισης νοσοκομειακής πνευμονίας </a:t>
            </a:r>
          </a:p>
          <a:p>
            <a:r>
              <a:rPr lang="el-GR" b="1" dirty="0"/>
              <a:t>Πρώιμη αποσωλήνωση </a:t>
            </a:r>
            <a:r>
              <a:rPr lang="el-GR" dirty="0"/>
              <a:t>πρέπει να γίνεται σε ασθενείς που πληρούν τα κριτήρια, χωρίς να αυξάνει ο κίνδυνος πνευμονίας </a:t>
            </a:r>
          </a:p>
          <a:p>
            <a:r>
              <a:rPr lang="el-GR" dirty="0"/>
              <a:t>Δεν απαιτείται προφυλακτιή αντιμικροβιακή αγωγή ή αντικατάσταση των καθετήρων μέτρησης </a:t>
            </a:r>
            <a:r>
              <a:rPr lang="en-US" dirty="0"/>
              <a:t>ICP </a:t>
            </a:r>
            <a:r>
              <a:rPr lang="el-GR" dirty="0"/>
              <a:t>ως ρουτίνα </a:t>
            </a:r>
            <a:r>
              <a:rPr lang="el-GR" dirty="0" smtClean="0"/>
              <a:t> </a:t>
            </a:r>
            <a:r>
              <a:rPr lang="el-GR" dirty="0"/>
              <a:t>– επιμόλυνση καθετήρων σε ποσοστό 1%-27%.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a:buNone/>
            </a:pPr>
            <a:r>
              <a:rPr lang="el-GR" b="1" dirty="0"/>
              <a:t>Ι) Αντιπηκτική αγωγή</a:t>
            </a:r>
          </a:p>
          <a:p>
            <a:r>
              <a:rPr lang="el-GR" dirty="0"/>
              <a:t>Συνιστώνται κάλτσες διαβαθμισμένης συμπίεσης ή διαλείπουσας συμπίεσης. Η χρήση πρέπει να είναι συνεχής μέχρι οι ασθενείς να γίνουν περιπατητικοί </a:t>
            </a:r>
            <a:endParaRPr lang="el-GR" dirty="0" smtClean="0"/>
          </a:p>
          <a:p>
            <a:r>
              <a:rPr lang="el-GR" dirty="0" smtClean="0"/>
              <a:t>Η </a:t>
            </a:r>
            <a:r>
              <a:rPr lang="el-GR" dirty="0"/>
              <a:t>χορήγηση κλασσικής ή χαμηλού μοριακού βάρους ηπαρίνης πρέπει πρέπει να συνδυάζεται με τη μηχανική προφύλαξη. Ενέχει κίνδυνο επέκτασης ενδοκράνιας αιμορραγίας</a:t>
            </a:r>
          </a:p>
          <a:p>
            <a:r>
              <a:rPr lang="el-GR" dirty="0"/>
              <a:t>Δεν υπάρχουν επαρκή δεδομένα σχετικά με τον καλύτερο αντιπηκτικό παράγοντα, τη δόση και το χρόνο έναρξης της αντιπηκτικής αγωγής για την πρόληψη εν τω βάθει φλεβοθρόμβωσης ( συχνότητα 3% σε μεμονωμένες ΚΕΚ, και 23% σε </a:t>
            </a:r>
            <a:r>
              <a:rPr lang="el-GR" dirty="0" err="1"/>
              <a:t>πολυτραυματίες</a:t>
            </a:r>
            <a:r>
              <a:rPr lang="el-GR" dirty="0" smtClean="0"/>
              <a:t>)</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FF00"/>
                </a:solidFill>
              </a:rPr>
              <a:t>Άμεση Αντιμετώπιση ΚΕΚ στη ΜΕΘ</a:t>
            </a:r>
          </a:p>
        </p:txBody>
      </p:sp>
      <p:sp>
        <p:nvSpPr>
          <p:cNvPr id="3" name="Content Placeholder 2"/>
          <p:cNvSpPr>
            <a:spLocks noGrp="1"/>
          </p:cNvSpPr>
          <p:nvPr>
            <p:ph idx="1"/>
          </p:nvPr>
        </p:nvSpPr>
        <p:spPr/>
        <p:txBody>
          <a:bodyPr/>
          <a:lstStyle/>
          <a:p>
            <a:pPr>
              <a:buNone/>
            </a:pPr>
            <a:r>
              <a:rPr lang="el-GR" b="1" dirty="0"/>
              <a:t>Κ</a:t>
            </a:r>
            <a:r>
              <a:rPr lang="el-GR" b="1" dirty="0" smtClean="0"/>
              <a:t>)</a:t>
            </a:r>
            <a:r>
              <a:rPr lang="en-US" b="1" dirty="0" smtClean="0"/>
              <a:t> </a:t>
            </a:r>
            <a:r>
              <a:rPr lang="el-GR" b="1" dirty="0" smtClean="0"/>
              <a:t>Αντιμετώπιση υπερθερμίας</a:t>
            </a:r>
            <a:endParaRPr lang="el-GR" b="1" dirty="0"/>
          </a:p>
          <a:p>
            <a:r>
              <a:rPr lang="el-GR" dirty="0"/>
              <a:t>Ο πυρετός πρέπει να θεραπεύεται επιθετικά καθώς αυξάνει τον εγκεφαλικό μεταβολισμό και προκαλεί αγγειοδιαστολή -&gt;↑</a:t>
            </a:r>
            <a:r>
              <a:rPr lang="en-US" dirty="0"/>
              <a:t>CMRO2 </a:t>
            </a:r>
            <a:r>
              <a:rPr lang="el-GR" dirty="0"/>
              <a:t>και </a:t>
            </a:r>
            <a:r>
              <a:rPr lang="en-US" dirty="0"/>
              <a:t>ICP.</a:t>
            </a:r>
            <a:endParaRPr lang="el-GR" dirty="0"/>
          </a:p>
          <a:p>
            <a:r>
              <a:rPr lang="el-GR" dirty="0"/>
              <a:t>Παρακεταμόλη και παγοκουβέρτες σε θ&gt;38⁰</a:t>
            </a:r>
            <a:r>
              <a:rPr lang="en-US" dirty="0" smtClean="0"/>
              <a:t>C</a:t>
            </a:r>
            <a:endParaRPr lang="el-GR" dirty="0" smtClean="0"/>
          </a:p>
          <a:p>
            <a:r>
              <a:rPr lang="el-GR" dirty="0" smtClean="0"/>
              <a:t>Υποθερμία</a:t>
            </a:r>
            <a:r>
              <a:rPr lang="en-US" dirty="0" smtClean="0"/>
              <a:t>;</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Συμπερασματικά </a:t>
            </a:r>
          </a:p>
        </p:txBody>
      </p:sp>
      <p:sp>
        <p:nvSpPr>
          <p:cNvPr id="3" name="2 - Θέση περιεχομένου"/>
          <p:cNvSpPr>
            <a:spLocks noGrp="1"/>
          </p:cNvSpPr>
          <p:nvPr>
            <p:ph idx="1"/>
          </p:nvPr>
        </p:nvSpPr>
        <p:spPr/>
        <p:txBody>
          <a:bodyPr/>
          <a:lstStyle/>
          <a:p>
            <a:r>
              <a:rPr lang="el-GR" dirty="0"/>
              <a:t>Οξυγόνωση</a:t>
            </a:r>
          </a:p>
          <a:p>
            <a:r>
              <a:rPr lang="el-GR" dirty="0"/>
              <a:t>Αρτηριακή Πίεση</a:t>
            </a:r>
          </a:p>
          <a:p>
            <a:r>
              <a:rPr lang="el-GR" dirty="0"/>
              <a:t>Εγκεφαλική αιμάτωση</a:t>
            </a:r>
          </a:p>
          <a:p>
            <a:r>
              <a:rPr lang="el-GR" dirty="0"/>
              <a:t>Καταστολή</a:t>
            </a:r>
          </a:p>
          <a:p>
            <a:r>
              <a:rPr lang="el-GR" dirty="0"/>
              <a:t>Προφυλάξεις</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flig\Desktop\gr3_lrg.jpg"/>
          <p:cNvPicPr>
            <a:picLocks noChangeAspect="1" noChangeArrowheads="1"/>
          </p:cNvPicPr>
          <p:nvPr/>
        </p:nvPicPr>
        <p:blipFill>
          <a:blip r:embed="rId2" cstate="print"/>
          <a:srcRect/>
          <a:stretch>
            <a:fillRect/>
          </a:stretch>
        </p:blipFill>
        <p:spPr bwMode="auto">
          <a:xfrm>
            <a:off x="2411760" y="908720"/>
            <a:ext cx="4824536" cy="50405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FF9FCCFF-59D0-4789-AAEB-B8BCBC07F38A}"/>
              </a:ext>
            </a:extLst>
          </p:cNvPr>
          <p:cNvSpPr>
            <a:spLocks noGrp="1"/>
          </p:cNvSpPr>
          <p:nvPr>
            <p:ph type="title" idx="4294967295"/>
          </p:nvPr>
        </p:nvSpPr>
        <p:spPr>
          <a:xfrm>
            <a:off x="1518047" y="1178719"/>
            <a:ext cx="6172200" cy="857250"/>
          </a:xfrm>
        </p:spPr>
        <p:txBody>
          <a:bodyPr vert="horz" wrap="square" lIns="0" tIns="34290" rIns="0" bIns="0" numCol="1" rtlCol="0" anchor="b" anchorCtr="0" compatLnSpc="1">
            <a:prstTxWarp prst="textNoShape">
              <a:avLst/>
            </a:prstTxWarp>
            <a:normAutofit/>
          </a:bodyPr>
          <a:lstStyle/>
          <a:p>
            <a:r>
              <a:rPr lang="el-GR" altLang="el-GR" sz="3200" b="1" dirty="0">
                <a:solidFill>
                  <a:srgbClr val="FFFF00"/>
                </a:solidFill>
              </a:rPr>
              <a:t>Εγκεφαλική αιματική ροή</a:t>
            </a:r>
          </a:p>
        </p:txBody>
      </p:sp>
      <p:sp>
        <p:nvSpPr>
          <p:cNvPr id="12291" name="Content Placeholder 4">
            <a:extLst>
              <a:ext uri="{FF2B5EF4-FFF2-40B4-BE49-F238E27FC236}">
                <a16:creationId xmlns="" xmlns:a16="http://schemas.microsoft.com/office/drawing/2014/main" id="{DEC0D463-483C-4F78-9477-AA45F400ACE7}"/>
              </a:ext>
            </a:extLst>
          </p:cNvPr>
          <p:cNvSpPr>
            <a:spLocks noGrp="1"/>
          </p:cNvSpPr>
          <p:nvPr>
            <p:ph sz="half" idx="4294967295"/>
          </p:nvPr>
        </p:nvSpPr>
        <p:spPr>
          <a:xfrm>
            <a:off x="1485900" y="2297906"/>
            <a:ext cx="3028950" cy="3325416"/>
          </a:xfrm>
        </p:spPr>
        <p:txBody>
          <a:bodyPr/>
          <a:lstStyle/>
          <a:p>
            <a:pPr marL="204788" indent="-204788">
              <a:lnSpc>
                <a:spcPct val="150000"/>
              </a:lnSpc>
            </a:pPr>
            <a:r>
              <a:rPr lang="el-GR" altLang="el-GR" sz="1800" dirty="0"/>
              <a:t>Ροή αίματος στον εγκέφαλο</a:t>
            </a:r>
            <a:r>
              <a:rPr lang="el-GR" altLang="el-GR" sz="1800" dirty="0">
                <a:cs typeface="Arial" panose="020B0604020202020204" pitchFamily="34" charset="0"/>
              </a:rPr>
              <a:t>~</a:t>
            </a:r>
            <a:r>
              <a:rPr lang="el-GR" altLang="el-GR" sz="1800" dirty="0"/>
              <a:t> 50</a:t>
            </a:r>
            <a:r>
              <a:rPr lang="en-US" altLang="el-GR" sz="1800" dirty="0"/>
              <a:t>ml/100g/min</a:t>
            </a:r>
          </a:p>
          <a:p>
            <a:pPr marL="204788" indent="-204788">
              <a:lnSpc>
                <a:spcPct val="150000"/>
              </a:lnSpc>
            </a:pPr>
            <a:r>
              <a:rPr lang="el-GR" altLang="el-GR" sz="1800" dirty="0"/>
              <a:t>Φαιά ουσία</a:t>
            </a:r>
            <a:r>
              <a:rPr lang="el-GR" altLang="el-GR" sz="1800" dirty="0">
                <a:cs typeface="Arial" panose="020B0604020202020204" pitchFamily="34" charset="0"/>
              </a:rPr>
              <a:t>~80</a:t>
            </a:r>
            <a:r>
              <a:rPr lang="en-US" altLang="el-GR" sz="1800" dirty="0">
                <a:cs typeface="Arial" panose="020B0604020202020204" pitchFamily="34" charset="0"/>
              </a:rPr>
              <a:t>ml/100g/min</a:t>
            </a:r>
            <a:endParaRPr lang="el-GR" altLang="el-GR" sz="1800" dirty="0">
              <a:cs typeface="Arial" panose="020B0604020202020204" pitchFamily="34" charset="0"/>
            </a:endParaRPr>
          </a:p>
          <a:p>
            <a:pPr marL="204788" indent="-204788">
              <a:lnSpc>
                <a:spcPct val="150000"/>
              </a:lnSpc>
            </a:pPr>
            <a:r>
              <a:rPr lang="el-GR" altLang="el-GR" sz="1800" dirty="0">
                <a:cs typeface="Arial" panose="020B0604020202020204" pitchFamily="34" charset="0"/>
              </a:rPr>
              <a:t>Λευκή ουσία~20</a:t>
            </a:r>
            <a:r>
              <a:rPr lang="en-US" altLang="el-GR" sz="1800" dirty="0">
                <a:cs typeface="Arial" panose="020B0604020202020204" pitchFamily="34" charset="0"/>
              </a:rPr>
              <a:t>ml/100g/min</a:t>
            </a:r>
            <a:endParaRPr lang="el-GR" altLang="el-GR" sz="1800" dirty="0"/>
          </a:p>
        </p:txBody>
      </p:sp>
      <p:sp>
        <p:nvSpPr>
          <p:cNvPr id="12292" name="Content Placeholder 5">
            <a:extLst>
              <a:ext uri="{FF2B5EF4-FFF2-40B4-BE49-F238E27FC236}">
                <a16:creationId xmlns="" xmlns:a16="http://schemas.microsoft.com/office/drawing/2014/main" id="{4C018B79-2F7E-4166-AB92-89BF3EFBD89E}"/>
              </a:ext>
            </a:extLst>
          </p:cNvPr>
          <p:cNvSpPr>
            <a:spLocks noGrp="1"/>
          </p:cNvSpPr>
          <p:nvPr>
            <p:ph sz="half" idx="4294967295"/>
          </p:nvPr>
        </p:nvSpPr>
        <p:spPr>
          <a:xfrm>
            <a:off x="4629150" y="2297906"/>
            <a:ext cx="4193381" cy="3325416"/>
          </a:xfrm>
        </p:spPr>
        <p:txBody>
          <a:bodyPr/>
          <a:lstStyle/>
          <a:p>
            <a:pPr marL="204788" indent="-204788">
              <a:lnSpc>
                <a:spcPct val="150000"/>
              </a:lnSpc>
            </a:pPr>
            <a:r>
              <a:rPr lang="el-GR" altLang="el-GR" sz="1800" dirty="0"/>
              <a:t>Συνολική ροή</a:t>
            </a:r>
            <a:r>
              <a:rPr lang="el-GR" altLang="el-GR" sz="1800" dirty="0">
                <a:latin typeface="Arial" panose="020B0604020202020204" pitchFamily="34" charset="0"/>
                <a:cs typeface="Arial" panose="020B0604020202020204" pitchFamily="34" charset="0"/>
              </a:rPr>
              <a:t>~750</a:t>
            </a:r>
            <a:r>
              <a:rPr lang="en-US" altLang="el-GR" sz="1800" dirty="0">
                <a:latin typeface="Arial" panose="020B0604020202020204" pitchFamily="34" charset="0"/>
                <a:cs typeface="Arial" panose="020B0604020202020204" pitchFamily="34" charset="0"/>
              </a:rPr>
              <a:t>ml/min (15-20% CO)</a:t>
            </a:r>
          </a:p>
          <a:p>
            <a:pPr marL="204788" indent="-204788">
              <a:lnSpc>
                <a:spcPct val="150000"/>
              </a:lnSpc>
            </a:pPr>
            <a:r>
              <a:rPr lang="en-US" altLang="el-GR" sz="1800" dirty="0">
                <a:latin typeface="Arial" panose="020B0604020202020204" pitchFamily="34" charset="0"/>
                <a:cs typeface="Arial" panose="020B0604020202020204" pitchFamily="34" charset="0"/>
              </a:rPr>
              <a:t>&lt; 20-25ml/100g/min:</a:t>
            </a:r>
            <a:r>
              <a:rPr lang="el-GR" altLang="el-GR" sz="1800" dirty="0">
                <a:latin typeface="Arial" panose="020B0604020202020204" pitchFamily="34" charset="0"/>
                <a:cs typeface="Arial" panose="020B0604020202020204" pitchFamily="34" charset="0"/>
              </a:rPr>
              <a:t> εγκεφαλική βλάβη- επιβράδυνση ΗΕΓ</a:t>
            </a:r>
          </a:p>
          <a:p>
            <a:pPr marL="204788" indent="-204788">
              <a:lnSpc>
                <a:spcPct val="150000"/>
              </a:lnSpc>
            </a:pPr>
            <a:r>
              <a:rPr lang="el-GR" altLang="el-GR" sz="1800" dirty="0">
                <a:latin typeface="Arial" panose="020B0604020202020204" pitchFamily="34" charset="0"/>
                <a:cs typeface="Arial" panose="020B0604020202020204" pitchFamily="34" charset="0"/>
              </a:rPr>
              <a:t>15-20</a:t>
            </a:r>
            <a:r>
              <a:rPr lang="en-US" altLang="el-GR" sz="1800" dirty="0">
                <a:latin typeface="Arial" panose="020B0604020202020204" pitchFamily="34" charset="0"/>
                <a:cs typeface="Arial" panose="020B0604020202020204" pitchFamily="34" charset="0"/>
              </a:rPr>
              <a:t>ml/100g/min</a:t>
            </a:r>
            <a:r>
              <a:rPr lang="el-GR" altLang="el-GR" sz="1800" dirty="0">
                <a:latin typeface="Arial" panose="020B0604020202020204" pitchFamily="34" charset="0"/>
                <a:cs typeface="Arial" panose="020B0604020202020204" pitchFamily="34" charset="0"/>
              </a:rPr>
              <a:t>: </a:t>
            </a:r>
            <a:r>
              <a:rPr lang="el-GR" altLang="el-GR" sz="1800" dirty="0" err="1">
                <a:latin typeface="Arial" panose="020B0604020202020204" pitchFamily="34" charset="0"/>
                <a:cs typeface="Arial" panose="020B0604020202020204" pitchFamily="34" charset="0"/>
              </a:rPr>
              <a:t>ισοηλεκτρικό</a:t>
            </a:r>
            <a:r>
              <a:rPr lang="el-GR" altLang="el-GR" sz="1800" dirty="0">
                <a:latin typeface="Arial" panose="020B0604020202020204" pitchFamily="34" charset="0"/>
                <a:cs typeface="Arial" panose="020B0604020202020204" pitchFamily="34" charset="0"/>
              </a:rPr>
              <a:t> ΗΕΓ</a:t>
            </a:r>
          </a:p>
          <a:p>
            <a:pPr marL="204788" indent="-204788">
              <a:lnSpc>
                <a:spcPct val="150000"/>
              </a:lnSpc>
            </a:pPr>
            <a:r>
              <a:rPr lang="el-GR" altLang="el-GR" sz="1800" dirty="0">
                <a:latin typeface="Arial" panose="020B0604020202020204" pitchFamily="34" charset="0"/>
                <a:cs typeface="Arial" panose="020B0604020202020204" pitchFamily="34" charset="0"/>
              </a:rPr>
              <a:t>&lt;10</a:t>
            </a:r>
            <a:r>
              <a:rPr lang="en-US" altLang="el-GR" sz="1800" dirty="0">
                <a:latin typeface="Arial" panose="020B0604020202020204" pitchFamily="34" charset="0"/>
                <a:cs typeface="Arial" panose="020B0604020202020204" pitchFamily="34" charset="0"/>
              </a:rPr>
              <a:t>ml/100g/min</a:t>
            </a:r>
            <a:r>
              <a:rPr lang="el-GR" altLang="el-GR" sz="1800" dirty="0">
                <a:latin typeface="Arial" panose="020B0604020202020204" pitchFamily="34" charset="0"/>
                <a:cs typeface="Arial" panose="020B0604020202020204" pitchFamily="34" charset="0"/>
              </a:rPr>
              <a:t>: μη αναστρέψιμη εγκεφαλική βλάβη</a:t>
            </a:r>
            <a:endParaRPr lang="el-GR" altLang="el-GR"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61F561FF-B98E-4251-A5EE-421F28BF6CF8}"/>
              </a:ext>
            </a:extLst>
          </p:cNvPr>
          <p:cNvSpPr>
            <a:spLocks noGrp="1"/>
          </p:cNvSpPr>
          <p:nvPr>
            <p:ph type="title" idx="4294967295"/>
          </p:nvPr>
        </p:nvSpPr>
        <p:spPr>
          <a:xfrm>
            <a:off x="1464469" y="836712"/>
            <a:ext cx="6172200" cy="864096"/>
          </a:xfrm>
        </p:spPr>
        <p:txBody>
          <a:bodyPr vert="horz" wrap="square" lIns="0" tIns="34290" rIns="0" bIns="0" numCol="1" rtlCol="0" anchor="b" anchorCtr="0" compatLnSpc="1">
            <a:prstTxWarp prst="textNoShape">
              <a:avLst/>
            </a:prstTxWarp>
            <a:normAutofit/>
          </a:bodyPr>
          <a:lstStyle/>
          <a:p>
            <a:r>
              <a:rPr lang="el-GR" altLang="el-GR" sz="2700" b="1" dirty="0">
                <a:solidFill>
                  <a:srgbClr val="FFFF00"/>
                </a:solidFill>
              </a:rPr>
              <a:t>Ρύθμιση εγκεφαλικής αιματικής ροής</a:t>
            </a:r>
          </a:p>
        </p:txBody>
      </p:sp>
      <p:sp>
        <p:nvSpPr>
          <p:cNvPr id="13315" name="Content Placeholder 4">
            <a:extLst>
              <a:ext uri="{FF2B5EF4-FFF2-40B4-BE49-F238E27FC236}">
                <a16:creationId xmlns="" xmlns:a16="http://schemas.microsoft.com/office/drawing/2014/main" id="{54405500-9D9C-4114-B2D2-96434D16624B}"/>
              </a:ext>
            </a:extLst>
          </p:cNvPr>
          <p:cNvSpPr>
            <a:spLocks noGrp="1"/>
          </p:cNvSpPr>
          <p:nvPr>
            <p:ph idx="4294967295"/>
          </p:nvPr>
        </p:nvSpPr>
        <p:spPr>
          <a:xfrm>
            <a:off x="1464469" y="2678907"/>
            <a:ext cx="6172200" cy="2761060"/>
          </a:xfrm>
        </p:spPr>
        <p:txBody>
          <a:bodyPr>
            <a:normAutofit fontScale="92500"/>
          </a:bodyPr>
          <a:lstStyle/>
          <a:p>
            <a:pPr marL="0" indent="0">
              <a:buNone/>
            </a:pPr>
            <a:r>
              <a:rPr lang="en-US" altLang="el-GR" dirty="0"/>
              <a:t>1.</a:t>
            </a:r>
            <a:r>
              <a:rPr lang="el-GR" altLang="el-GR" dirty="0"/>
              <a:t>Πίεση εγκεφαλικής άρδευσης (</a:t>
            </a:r>
            <a:r>
              <a:rPr lang="en-US" altLang="el-GR" dirty="0"/>
              <a:t>CPP)</a:t>
            </a:r>
            <a:endParaRPr lang="el-GR" altLang="el-GR" dirty="0"/>
          </a:p>
          <a:p>
            <a:pPr marL="0" indent="0">
              <a:buNone/>
            </a:pPr>
            <a:endParaRPr lang="en-US" altLang="el-GR" dirty="0"/>
          </a:p>
          <a:p>
            <a:pPr marL="0" indent="0">
              <a:buNone/>
            </a:pPr>
            <a:r>
              <a:rPr lang="en-US" altLang="el-GR" dirty="0"/>
              <a:t>2.</a:t>
            </a:r>
            <a:r>
              <a:rPr lang="el-GR" altLang="el-GR" dirty="0"/>
              <a:t>Αυτορρύθμιση</a:t>
            </a:r>
          </a:p>
          <a:p>
            <a:pPr marL="0" indent="0">
              <a:buNone/>
            </a:pPr>
            <a:endParaRPr lang="el-GR" altLang="el-GR" dirty="0"/>
          </a:p>
          <a:p>
            <a:pPr marL="0" indent="0">
              <a:buNone/>
            </a:pPr>
            <a:r>
              <a:rPr lang="en-US" altLang="el-GR" dirty="0"/>
              <a:t>3.</a:t>
            </a:r>
            <a:r>
              <a:rPr lang="el-GR" altLang="el-GR" dirty="0"/>
              <a:t>Εξωγενείς μηχανισμοί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EC2C00B9-4A04-4B28-BD07-BCBD406E415E}"/>
              </a:ext>
            </a:extLst>
          </p:cNvPr>
          <p:cNvSpPr>
            <a:spLocks noGrp="1"/>
          </p:cNvSpPr>
          <p:nvPr>
            <p:ph type="title" idx="4294967295"/>
          </p:nvPr>
        </p:nvSpPr>
        <p:spPr>
          <a:xfrm>
            <a:off x="1518047" y="1214439"/>
            <a:ext cx="6172200" cy="540544"/>
          </a:xfrm>
        </p:spPr>
        <p:txBody>
          <a:bodyPr vert="horz" wrap="square" lIns="0" tIns="34290" rIns="0" bIns="0" numCol="1" rtlCol="0" anchor="b" anchorCtr="0" compatLnSpc="1">
            <a:prstTxWarp prst="textNoShape">
              <a:avLst/>
            </a:prstTxWarp>
            <a:noAutofit/>
          </a:bodyPr>
          <a:lstStyle/>
          <a:p>
            <a:r>
              <a:rPr lang="en-US" altLang="el-GR" sz="3600" b="1" dirty="0">
                <a:solidFill>
                  <a:srgbClr val="FFFF00"/>
                </a:solidFill>
              </a:rPr>
              <a:t>1.</a:t>
            </a:r>
            <a:r>
              <a:rPr lang="el-GR" altLang="el-GR" sz="3600" b="1" dirty="0">
                <a:solidFill>
                  <a:srgbClr val="FFFF00"/>
                </a:solidFill>
              </a:rPr>
              <a:t>Ρύθμιση εγκεφαλικής αιματικής ροής</a:t>
            </a:r>
          </a:p>
        </p:txBody>
      </p:sp>
      <p:sp>
        <p:nvSpPr>
          <p:cNvPr id="15363" name="Content Placeholder 4">
            <a:extLst>
              <a:ext uri="{FF2B5EF4-FFF2-40B4-BE49-F238E27FC236}">
                <a16:creationId xmlns="" xmlns:a16="http://schemas.microsoft.com/office/drawing/2014/main" id="{F8B2AAD3-91CD-4211-8004-EF124BA0335B}"/>
              </a:ext>
            </a:extLst>
          </p:cNvPr>
          <p:cNvSpPr>
            <a:spLocks noGrp="1"/>
          </p:cNvSpPr>
          <p:nvPr>
            <p:ph idx="4294967295"/>
          </p:nvPr>
        </p:nvSpPr>
        <p:spPr>
          <a:xfrm>
            <a:off x="1485900" y="2272905"/>
            <a:ext cx="6172200" cy="3178969"/>
          </a:xfrm>
        </p:spPr>
        <p:txBody>
          <a:bodyPr>
            <a:normAutofit fontScale="85000" lnSpcReduction="20000"/>
          </a:bodyPr>
          <a:lstStyle/>
          <a:p>
            <a:pPr marL="204788" indent="-204788"/>
            <a:r>
              <a:rPr lang="el-GR" altLang="el-GR" dirty="0"/>
              <a:t>Πίεση εγκεφαλικής άρδευσης: </a:t>
            </a:r>
            <a:r>
              <a:rPr lang="en-US" altLang="el-GR" dirty="0"/>
              <a:t>Cerebral Perfusion Pressure (</a:t>
            </a:r>
            <a:r>
              <a:rPr lang="en-US" altLang="el-GR" b="1" dirty="0"/>
              <a:t>CPP</a:t>
            </a:r>
            <a:r>
              <a:rPr lang="en-US" altLang="el-GR" dirty="0"/>
              <a:t>)</a:t>
            </a:r>
          </a:p>
          <a:p>
            <a:pPr marL="204788" indent="-204788"/>
            <a:r>
              <a:rPr lang="el-GR" altLang="el-GR" dirty="0" err="1"/>
              <a:t>Ενδοκρανιακή</a:t>
            </a:r>
            <a:r>
              <a:rPr lang="el-GR" altLang="el-GR" dirty="0"/>
              <a:t> πίεση: </a:t>
            </a:r>
            <a:r>
              <a:rPr lang="en-US" altLang="el-GR" dirty="0" err="1"/>
              <a:t>IntraCranial</a:t>
            </a:r>
            <a:r>
              <a:rPr lang="en-US" altLang="el-GR" dirty="0"/>
              <a:t> Pressure (ICP)</a:t>
            </a:r>
            <a:endParaRPr lang="el-GR" altLang="el-GR" dirty="0"/>
          </a:p>
          <a:p>
            <a:pPr marL="204788" indent="-204788"/>
            <a:endParaRPr lang="el-GR" altLang="el-GR" dirty="0"/>
          </a:p>
          <a:p>
            <a:pPr marL="204788" indent="-204788">
              <a:buNone/>
            </a:pPr>
            <a:r>
              <a:rPr lang="el-GR" altLang="el-GR" sz="2775" b="1" dirty="0"/>
              <a:t>                      </a:t>
            </a:r>
            <a:r>
              <a:rPr lang="en-US" altLang="el-GR" sz="2775" b="1" dirty="0"/>
              <a:t>CPP=MAP-ICP</a:t>
            </a:r>
            <a:r>
              <a:rPr lang="el-GR" altLang="el-GR" dirty="0"/>
              <a:t>          </a:t>
            </a:r>
          </a:p>
          <a:p>
            <a:pPr marL="204788" indent="-204788"/>
            <a:endParaRPr lang="el-GR" altLang="el-GR" dirty="0"/>
          </a:p>
          <a:p>
            <a:pPr marL="204788" indent="-204788">
              <a:buNone/>
            </a:pPr>
            <a:r>
              <a:rPr lang="el-GR" altLang="el-GR" dirty="0"/>
              <a:t>                                   </a:t>
            </a:r>
            <a:endParaRPr lang="el-GR" altLang="el-GR" i="1" dirty="0"/>
          </a:p>
        </p:txBody>
      </p:sp>
      <p:sp>
        <p:nvSpPr>
          <p:cNvPr id="8" name="TextBox 7">
            <a:extLst>
              <a:ext uri="{FF2B5EF4-FFF2-40B4-BE49-F238E27FC236}">
                <a16:creationId xmlns="" xmlns:a16="http://schemas.microsoft.com/office/drawing/2014/main" id="{69772FEC-4730-41A4-9123-5401A48922FB}"/>
              </a:ext>
            </a:extLst>
          </p:cNvPr>
          <p:cNvSpPr txBox="1"/>
          <p:nvPr/>
        </p:nvSpPr>
        <p:spPr>
          <a:xfrm rot="10800000">
            <a:off x="2843808" y="4221088"/>
            <a:ext cx="2430065" cy="300082"/>
          </a:xfrm>
          <a:prstGeom prst="rect">
            <a:avLst/>
          </a:prstGeom>
          <a:noFill/>
          <a:ln w="38100">
            <a:solidFill>
              <a:srgbClr val="FFC000"/>
            </a:solidFill>
          </a:ln>
        </p:spPr>
        <p:txBody>
          <a:bodyPr>
            <a:spAutoFit/>
          </a:bodyPr>
          <a:lstStyle/>
          <a:p>
            <a:pPr>
              <a:defRPr/>
            </a:pPr>
            <a:endParaRPr lang="el-GR" sz="1350" dirty="0">
              <a:solidFill>
                <a:prstClr val="white"/>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2389</Words>
  <Application>Microsoft Office PowerPoint</Application>
  <PresentationFormat>Προβολή στην οθόνη (4:3)</PresentationFormat>
  <Paragraphs>349</Paragraphs>
  <Slides>57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Office Theme</vt:lpstr>
      <vt:lpstr>Διαφάνεια 1</vt:lpstr>
      <vt:lpstr>Αντιμετώπιση ΚΕΚ στη ΜΕΘ </vt:lpstr>
      <vt:lpstr>Επιδημιολογικά στοιχεία</vt:lpstr>
      <vt:lpstr>Παράγοντες που καθορίζουν την έκβαση</vt:lpstr>
      <vt:lpstr>Στοιχεία Φυσιολογίας εγκεφάλου (αιμάτωση)</vt:lpstr>
      <vt:lpstr>Διαφάνεια 6</vt:lpstr>
      <vt:lpstr>Εγκεφαλική αιματική ροή</vt:lpstr>
      <vt:lpstr>Ρύθμιση εγκεφαλικής αιματικής ροής</vt:lpstr>
      <vt:lpstr>1.Ρύθμιση εγκεφαλικής αιματικής ροής</vt:lpstr>
      <vt:lpstr>1.Ρύθμιση εγκεφαλικής αιματικής ροής</vt:lpstr>
      <vt:lpstr>2.Ρύθμιση εγκεφαλικής αιματικής ροής</vt:lpstr>
      <vt:lpstr>3.Ρύθμιση εγκεφαλικής αιματικής ροής</vt:lpstr>
      <vt:lpstr>Αέρια αίματος</vt:lpstr>
      <vt:lpstr>Θερμοκρασία</vt:lpstr>
      <vt:lpstr>Γλοιότητα/ ιξώδες </vt:lpstr>
      <vt:lpstr>Κατάργηση της αυτορρύθμισης της CBF</vt:lpstr>
      <vt:lpstr>Αντιμετώπιση ΚΕΚ στη MEΘ</vt:lpstr>
      <vt:lpstr>Μορφές  ΚΕΚ</vt:lpstr>
      <vt:lpstr>Εστιακές βλάβες</vt:lpstr>
      <vt:lpstr>Οξύ επισκληρίδιο αιμάτωμα</vt:lpstr>
      <vt:lpstr>Θλάσεις εγκεφάλου</vt:lpstr>
      <vt:lpstr>Πρωτοπαθείς διάχυτες βλάβες</vt:lpstr>
      <vt:lpstr>Διάχυτη αξονική βλάβη</vt:lpstr>
      <vt:lpstr>Διαφάνεια 24</vt:lpstr>
      <vt:lpstr>Κλίμακα Γλασκώβης(GCS)</vt:lpstr>
      <vt:lpstr>Αντιμετώπιση ΚΕΚ στο ΤΕΠ</vt:lpstr>
      <vt:lpstr>Αντιμετώπιση ΚΕΚ στη ΜΕΘ</vt:lpstr>
      <vt:lpstr>Άμεση Αντιμετώπιση ΚΕΚ στη ΜΕΘ</vt:lpstr>
      <vt:lpstr>Άμεση Αντιμετώπιση ΚΕΚ στη ΜΕΘ</vt:lpstr>
      <vt:lpstr>Άμεση Αντιμετώπιση ΚΕΚ στη ΜΕΘ</vt:lpstr>
      <vt:lpstr>Άμεση Αντιμετώπιση ΚΕΚ στη ΜΕΘ</vt:lpstr>
      <vt:lpstr>Άμεση Αντιμετώπιση ΚΕΚ στη MEΘ</vt:lpstr>
      <vt:lpstr>Άμεση Αντιμετώπιση ΚΕΚ στη MEΘ</vt:lpstr>
      <vt:lpstr>Monitoring ενδοκράνιας πίεσης (ICP)</vt:lpstr>
      <vt:lpstr>Monitoring ενδοκράνιας πίεσης (ICP)</vt:lpstr>
      <vt:lpstr>Monitoring ενδοκράνιας πίεσης (ICP)</vt:lpstr>
      <vt:lpstr>Επιπλοκές  Monitoring ενδοκράνιας πίεσης (ICP)</vt:lpstr>
      <vt:lpstr>Αντιμετώπιση ενδοκράνιας υπέρτασης</vt:lpstr>
      <vt:lpstr>Αντιμετώπιση ενδοκράνιας υπέρτασης</vt:lpstr>
      <vt:lpstr>Αντιμετώπιση ενδοκράνιας υπέρτασης Φαρμακευτική</vt:lpstr>
      <vt:lpstr>Αντιμετώπιση ενδοκράνιας υπέρτασης Φαρμακευτική</vt:lpstr>
      <vt:lpstr>Αντιμετώπιση ενδοκράνιας υπέρτασης Φαρμακευτική</vt:lpstr>
      <vt:lpstr>Αντιμετώπιση ενδοκράνιας υπέρτασης Φαρμακευτική</vt:lpstr>
      <vt:lpstr>Αντιμετώπιση ενδοκράνιας υπέρτασης Φαρμακευτική</vt:lpstr>
      <vt:lpstr>Αντιμετώπιση ενδοκράνιας υπέρτασης Mη Φαρμακευτική</vt:lpstr>
      <vt:lpstr>Αντιμετώπιση ενδοκράνιας υπέρτασης Mη Φαρμακευτική</vt:lpstr>
      <vt:lpstr>Αντιμετώπιση ενδοκράνιας υπέρτασης Χειρουργική</vt:lpstr>
      <vt:lpstr>Αντιμετώπιση ενδοκράνιας υπέρτασης Χειρουργική</vt:lpstr>
      <vt:lpstr>RESCUEicp study</vt:lpstr>
      <vt:lpstr>Trial of Decompressive Craniectomy for Traumatic Intracranial Hypertension </vt:lpstr>
      <vt:lpstr>Άμεση Αντιμετώπιση ΚΕΚ στη ΜΕΘ</vt:lpstr>
      <vt:lpstr>Άμεση Αντιμετώπιση ΚΕΚ στη ΜΕΘ</vt:lpstr>
      <vt:lpstr>Άμεση Αντιμετώπιση ΚΕΚ στη ΜΕΘ</vt:lpstr>
      <vt:lpstr>Άμεση Αντιμετώπιση ΚΕΚ στη ΜΕΘ</vt:lpstr>
      <vt:lpstr>Άμεση Αντιμετώπιση ΚΕΚ στη ΜΕΘ</vt:lpstr>
      <vt:lpstr>Άμεση Αντιμετώπιση ΚΕΚ στη ΜΕΘ</vt:lpstr>
      <vt:lpstr>Συμπερασματικά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αντιμετώπισης ΚΕΚ στη ΜΕΘ</dc:title>
  <dc:creator>Natasa</dc:creator>
  <cp:lastModifiedBy>fflig</cp:lastModifiedBy>
  <cp:revision>183</cp:revision>
  <dcterms:created xsi:type="dcterms:W3CDTF">2014-11-19T17:23:28Z</dcterms:created>
  <dcterms:modified xsi:type="dcterms:W3CDTF">2021-11-22T16:00:10Z</dcterms:modified>
</cp:coreProperties>
</file>