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8" r:id="rId6"/>
    <p:sldId id="269" r:id="rId7"/>
    <p:sldId id="274" r:id="rId8"/>
    <p:sldId id="275" r:id="rId9"/>
    <p:sldId id="259" r:id="rId10"/>
    <p:sldId id="260" r:id="rId11"/>
    <p:sldId id="273" r:id="rId12"/>
    <p:sldId id="261" r:id="rId13"/>
    <p:sldId id="281" r:id="rId14"/>
    <p:sldId id="278" r:id="rId15"/>
    <p:sldId id="270" r:id="rId16"/>
    <p:sldId id="262" r:id="rId17"/>
    <p:sldId id="272" r:id="rId18"/>
    <p:sldId id="279" r:id="rId19"/>
    <p:sldId id="271" r:id="rId20"/>
    <p:sldId id="280" r:id="rId21"/>
    <p:sldId id="263" r:id="rId22"/>
    <p:sldId id="267" r:id="rId23"/>
    <p:sldId id="264" r:id="rId24"/>
    <p:sldId id="265" r:id="rId25"/>
    <p:sldId id="282" r:id="rId26"/>
    <p:sldId id="266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E76F9E-8C8B-419D-AF3F-4D77EEA33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CBA36F5-D755-436E-97CB-FF265B928F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BCD402-A243-41DA-B99C-62E38D3B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102E036-9F40-4BA2-A982-104D2EC3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44F61A-72F7-43D1-A6B7-48FE2F48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33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3F15AD-CDB0-4301-A4CD-EA40B1DD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74D016E-7702-4C75-8FE4-D58AFFE28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1331FAB-8912-4806-A84D-799EF8BE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0CC73B-9B92-49D5-B5BC-07213E38C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EBA414-D136-4C4F-AD9B-1FF07431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53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854FEE4-822F-4A78-AB92-AAB7DE80B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31BACFA-DD31-460F-8C31-B1FCA07FF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8B04DCA-A3D8-43B2-BCA9-4FEDD323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88EA49A-589B-4449-8112-F575CCD9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F6AEAA-ABCB-4857-998E-CC7A62C1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315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EAD954-0126-4996-AFF9-3DF0DC44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D015C6-05C8-482C-AAA5-C50946622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F2165E-A1BC-4D6A-8A54-6AB26C8F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0961B0-2487-4E02-9556-C188067F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BFFBBB6-EFC2-4B35-B1E3-5E3D0A36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766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3A2D7-4ECF-467D-BBCD-FBC43E45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2B40F57-3B2B-40AE-977D-1A4E3CB9D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07E8766-2CB5-47AC-B66E-95F46DE76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5B53A29-34E4-4968-ACA9-FA95D6AB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A15EA0E-78A9-403C-A504-7528DB44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17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98B504-B164-4F0D-81C2-6D772B62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2CC3E3-234D-40AB-8E5B-9FDCA3795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84FBDB-823F-4D43-AE99-AB5369AF7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EBB9A2-510F-423C-B78D-35DF2940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39AEDA5-FA8B-48EF-A660-5D71DFBB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395BBC5-6FF5-4571-921E-A3BA1B15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226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75151-F56F-48F6-8DD5-86F05995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3640D9-6D4E-4D25-86A5-699499F4D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3CCCCF0-97F2-43A2-961B-2EA217D2B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EB977D8-62F6-400C-B76E-91279B875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D25C388-41AC-46DD-B3CC-06A0AB0E30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67919AC-CF3A-49C9-B138-616D0693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FECB3DA-B40A-4E6D-A5E9-5F8C2D61A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8958EE5-E700-47AF-81A0-40D97974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51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82EDC7-DDA7-4585-A487-5253D893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8BB1370-0104-4E60-8CF8-0E13199F7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301EF4B-3F73-4F25-9963-1A3CD7D1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77F9615-B57E-4FD7-AC6A-D7D27677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40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EF03B023-E27B-44A3-A3DC-396232ED6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86CDB565-26FD-40D4-B8B4-C37874ACF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6E9D25-C022-41E4-8DF7-A6D3E6C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868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8BC280-9D8E-4116-986D-6112D683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C2B550-5D55-4566-9FDC-809B03FDE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13E6863-17C7-4B19-9110-B511034EB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BE5FDE-20F1-42A1-AAE3-AA6140C3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63EC755-2BE2-4CEC-8BDB-EDA4A23BF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EB8CE82-5927-4718-890A-159280AF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32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95317F-EF61-44E5-8E1C-0E353BA4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CCEA7DC-A825-4A3F-8B11-EF4FACC45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B4384B-2E72-4DA3-9B7A-47CF95AAC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B11D0E-E433-4AFE-90BE-70C7D904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E97E336-3DEA-479D-A492-1C3796556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8925C4-5AE5-43E2-9665-A1720669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247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FEA01C5-C69F-46D5-A07D-1AC96280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A5983D-46FA-4E37-85C1-0A7965AC9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D052E1F-80A9-44D3-A164-9B18904BD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0442-5F23-4F2D-B2FB-5E2E6649D304}" type="datetimeFigureOut">
              <a:rPr lang="el-GR" smtClean="0"/>
              <a:t>9/1/2025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D70B0A-87D4-4185-9E77-4766660C6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96F7958-2B11-4AF8-A8E0-3196F5EB1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01C4F-2F6B-42FB-A473-B562F95C013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62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54C28F-5AAF-458A-A3C5-125A3EC08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8129"/>
          </a:xfrm>
        </p:spPr>
        <p:txBody>
          <a:bodyPr/>
          <a:lstStyle/>
          <a:p>
            <a:r>
              <a:rPr lang="el-GR" dirty="0"/>
              <a:t>Βιοχημεία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B8E1E55-4EE3-4ACE-A1EF-4C5B7246E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16591"/>
            <a:ext cx="9144000" cy="2641209"/>
          </a:xfrm>
        </p:spPr>
        <p:txBody>
          <a:bodyPr/>
          <a:lstStyle/>
          <a:p>
            <a:pPr algn="l"/>
            <a:r>
              <a:rPr lang="el-GR" dirty="0"/>
              <a:t>ΒΙΒΛΙΟΓΡΑΦΙΑ: </a:t>
            </a:r>
            <a:r>
              <a:rPr lang="en-US" dirty="0"/>
              <a:t>HARPER’S </a:t>
            </a:r>
            <a:r>
              <a:rPr lang="el-GR" dirty="0"/>
              <a:t>ΒΙΟΛΟΓΙΚΗ ΧΗΜΕΙΑ</a:t>
            </a:r>
          </a:p>
          <a:p>
            <a:pPr algn="l"/>
            <a:r>
              <a:rPr lang="el-GR" dirty="0"/>
              <a:t>ΚΕΦ </a:t>
            </a:r>
            <a:r>
              <a:rPr lang="el-GR" dirty="0" smtClean="0"/>
              <a:t>2</a:t>
            </a:r>
            <a:r>
              <a:rPr lang="en-US" smtClean="0"/>
              <a:t>6</a:t>
            </a:r>
            <a:r>
              <a:rPr lang="el-GR" smtClean="0"/>
              <a:t>: </a:t>
            </a:r>
            <a:r>
              <a:rPr lang="el-GR" dirty="0"/>
              <a:t>Σύνθεση, μεταφορά και απέκκριση της χοληστερόλης</a:t>
            </a:r>
          </a:p>
        </p:txBody>
      </p:sp>
    </p:spTree>
    <p:extLst>
      <p:ext uri="{BB962C8B-B14F-4D97-AF65-F5344CB8AC3E}">
        <p14:creationId xmlns:p14="http://schemas.microsoft.com/office/powerpoint/2010/main" val="72009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6F6A7C-CF49-471F-BDB9-06A1290D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Ισοζύγιο χοληστερόλης στους ιστούς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455AF08-B9F5-4397-9C91-CC116F20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</a:t>
            </a:r>
            <a:r>
              <a:rPr lang="el-GR" b="1" u="sng" dirty="0">
                <a:solidFill>
                  <a:srgbClr val="FF0000"/>
                </a:solidFill>
              </a:rPr>
              <a:t>αύξηση (↑) της κυτταρικής χοληστερόλης 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l-GR" dirty="0"/>
              <a:t>οφείλεται: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στην πρόσληψη </a:t>
            </a:r>
            <a:r>
              <a:rPr lang="el-GR" dirty="0" err="1"/>
              <a:t>λιποπρωτεϊνών</a:t>
            </a:r>
            <a:r>
              <a:rPr lang="el-GR" dirty="0"/>
              <a:t> </a:t>
            </a:r>
            <a:r>
              <a:rPr lang="en-US" dirty="0"/>
              <a:t>(LDL, VLDL) </a:t>
            </a:r>
            <a:r>
              <a:rPr lang="el-GR" dirty="0"/>
              <a:t>που περιέχουν χοληστερόλη με την βοήθεια υποδοχέων της κυτταρικής μεμβράνης, όπως </a:t>
            </a:r>
            <a:r>
              <a:rPr lang="el-GR" dirty="0" smtClean="0"/>
              <a:t>ο</a:t>
            </a:r>
            <a:r>
              <a:rPr lang="en-US" u="sng" dirty="0" smtClean="0"/>
              <a:t> </a:t>
            </a:r>
            <a:r>
              <a:rPr lang="el-GR" u="sng" dirty="0"/>
              <a:t>υποδοχέας </a:t>
            </a:r>
            <a:r>
              <a:rPr lang="el-GR" u="sng" dirty="0" smtClean="0"/>
              <a:t> για την </a:t>
            </a:r>
            <a:r>
              <a:rPr lang="en-US" u="sng" dirty="0" smtClean="0"/>
              <a:t>Apo B-100 </a:t>
            </a:r>
            <a:r>
              <a:rPr lang="el-GR" u="sng" dirty="0" smtClean="0"/>
              <a:t>και την </a:t>
            </a:r>
            <a:r>
              <a:rPr lang="en-US" u="sng" dirty="0" smtClean="0"/>
              <a:t>Apo E </a:t>
            </a:r>
            <a:r>
              <a:rPr lang="el-GR" dirty="0" smtClean="0"/>
              <a:t>και </a:t>
            </a:r>
            <a:r>
              <a:rPr lang="el-GR" dirty="0"/>
              <a:t>ο </a:t>
            </a:r>
            <a:r>
              <a:rPr lang="el-GR" u="sng" dirty="0" smtClean="0"/>
              <a:t>υποδοχέας-καθαριστής</a:t>
            </a:r>
            <a:r>
              <a:rPr lang="en-US" u="sng" dirty="0" smtClean="0"/>
              <a:t>,</a:t>
            </a:r>
            <a:r>
              <a:rPr lang="el-GR" dirty="0" smtClean="0"/>
              <a:t> </a:t>
            </a:r>
            <a:r>
              <a:rPr lang="el-GR" dirty="0"/>
              <a:t>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με την </a:t>
            </a:r>
            <a:r>
              <a:rPr lang="el-GR" u="sng" dirty="0" err="1" smtClean="0"/>
              <a:t>λυσοσωματική</a:t>
            </a:r>
            <a:r>
              <a:rPr lang="el-GR" u="sng" dirty="0" smtClean="0"/>
              <a:t> υδρόλυση </a:t>
            </a:r>
            <a:r>
              <a:rPr lang="el-GR" dirty="0"/>
              <a:t>των εστέρων χοληστερόλης από την </a:t>
            </a:r>
            <a:r>
              <a:rPr lang="el-GR" dirty="0" err="1" smtClean="0"/>
              <a:t>υδρολάση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Η </a:t>
            </a:r>
            <a:r>
              <a:rPr lang="el-GR" b="1" u="sng" dirty="0">
                <a:solidFill>
                  <a:srgbClr val="FF0000"/>
                </a:solidFill>
              </a:rPr>
              <a:t>μείωση (↓) της </a:t>
            </a:r>
            <a:r>
              <a:rPr lang="el-GR" b="1" u="sng" dirty="0" smtClean="0">
                <a:solidFill>
                  <a:srgbClr val="FF0000"/>
                </a:solidFill>
              </a:rPr>
              <a:t>κυτταρικής χοληστερόλης </a:t>
            </a:r>
            <a:r>
              <a:rPr lang="el-GR" dirty="0"/>
              <a:t>οφείλεται: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στην εκροή της από την μεμβράνη μέσω των υποδοχέων </a:t>
            </a:r>
            <a:r>
              <a:rPr lang="en-US" dirty="0"/>
              <a:t>ABCA1, ABCG1/SR-B1</a:t>
            </a:r>
            <a:r>
              <a:rPr lang="el-GR" dirty="0"/>
              <a:t> και μεταφόρτωση της στην </a:t>
            </a:r>
            <a:r>
              <a:rPr lang="el-GR" dirty="0" err="1"/>
              <a:t>λιποπρωτεΐνη</a:t>
            </a:r>
            <a:r>
              <a:rPr lang="el-GR" dirty="0"/>
              <a:t> </a:t>
            </a:r>
            <a:r>
              <a:rPr lang="en-US" dirty="0" smtClean="0"/>
              <a:t>HDL,</a:t>
            </a:r>
            <a:r>
              <a:rPr lang="el-GR" dirty="0" smtClean="0"/>
              <a:t> </a:t>
            </a:r>
            <a:r>
              <a:rPr lang="el-GR" dirty="0"/>
              <a:t>και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στην </a:t>
            </a:r>
            <a:r>
              <a:rPr lang="el-GR" u="sng" dirty="0"/>
              <a:t>ενδοκυτταρική </a:t>
            </a:r>
            <a:r>
              <a:rPr lang="el-GR" u="sng" dirty="0" err="1"/>
              <a:t>εστεροποίηση</a:t>
            </a:r>
            <a:r>
              <a:rPr lang="el-GR" u="sng" dirty="0"/>
              <a:t> </a:t>
            </a:r>
            <a:r>
              <a:rPr lang="el-GR" dirty="0"/>
              <a:t>της από την </a:t>
            </a:r>
            <a:r>
              <a:rPr lang="el-GR" b="1" dirty="0" err="1"/>
              <a:t>ακυλοτρανφεράση</a:t>
            </a:r>
            <a:r>
              <a:rPr lang="el-GR" b="1" dirty="0"/>
              <a:t> (Α</a:t>
            </a:r>
            <a:r>
              <a:rPr lang="en-US" b="1" dirty="0"/>
              <a:t>CAT)</a:t>
            </a:r>
            <a:r>
              <a:rPr lang="en-US" dirty="0"/>
              <a:t> </a:t>
            </a:r>
            <a:r>
              <a:rPr lang="el-GR" dirty="0"/>
              <a:t>και τη χρησιμοποίηση της στη σύνθεση άλλων </a:t>
            </a:r>
            <a:r>
              <a:rPr lang="el-GR" dirty="0" err="1"/>
              <a:t>στεροειδών</a:t>
            </a:r>
            <a:r>
              <a:rPr lang="el-GR" dirty="0"/>
              <a:t>, ορμονών και </a:t>
            </a:r>
            <a:r>
              <a:rPr lang="el-GR" dirty="0" smtClean="0"/>
              <a:t>στο ήπαρ χολικών οξέων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52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12757807-C8FD-45F7-9840-5EC39B147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84BCD3-CD03-4287-AC65-019BBD92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87"/>
            <a:ext cx="10515600" cy="622853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B050"/>
                </a:solidFill>
              </a:rPr>
              <a:t>Μεταφορά της χοληστερόλης μεταξύ ιστών-πλάσματος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21ABAE-2031-42EC-9C32-91AF4FEC9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3550"/>
            <a:ext cx="11035748" cy="557367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Η </a:t>
            </a:r>
            <a:r>
              <a:rPr lang="el-GR" b="1" dirty="0"/>
              <a:t>διαιτητικοί </a:t>
            </a:r>
            <a:r>
              <a:rPr lang="el-GR" dirty="0"/>
              <a:t>εστέρες χοληστερόλης στο </a:t>
            </a:r>
            <a:r>
              <a:rPr lang="el-GR" u="sng" dirty="0"/>
              <a:t>έντερο</a:t>
            </a:r>
            <a:r>
              <a:rPr lang="el-GR" dirty="0"/>
              <a:t> </a:t>
            </a:r>
            <a:r>
              <a:rPr lang="el-GR" dirty="0" err="1"/>
              <a:t>υδρολύονται</a:t>
            </a:r>
            <a:r>
              <a:rPr lang="el-GR" dirty="0"/>
              <a:t> σε χοληστερόλη η οποία </a:t>
            </a:r>
            <a:r>
              <a:rPr lang="el-GR" dirty="0" err="1"/>
              <a:t>απορροφάται</a:t>
            </a:r>
            <a:r>
              <a:rPr lang="el-GR" dirty="0"/>
              <a:t> από το έντερο μαζί με την διαιτητική μη </a:t>
            </a:r>
            <a:r>
              <a:rPr lang="el-GR" dirty="0" err="1"/>
              <a:t>εστεροποιημένη</a:t>
            </a:r>
            <a:r>
              <a:rPr lang="el-GR" dirty="0"/>
              <a:t> χοληστερόλη. Στο έντερο επίσης </a:t>
            </a:r>
            <a:r>
              <a:rPr lang="el-GR" dirty="0" err="1" smtClean="0"/>
              <a:t>επανασυντίθενται</a:t>
            </a:r>
            <a:r>
              <a:rPr lang="el-GR" dirty="0" smtClean="0"/>
              <a:t> οι εστέρες </a:t>
            </a:r>
            <a:r>
              <a:rPr lang="el-GR" dirty="0"/>
              <a:t>χοληστερόλης που μαζί με τα διαιτητικά μόρια ενσωματώνονται στα </a:t>
            </a:r>
            <a:r>
              <a:rPr lang="el-GR" b="1" dirty="0" err="1" smtClean="0"/>
              <a:t>χυλομικρά</a:t>
            </a:r>
            <a:r>
              <a:rPr lang="el-GR" dirty="0"/>
              <a:t>.</a:t>
            </a:r>
            <a:r>
              <a:rPr lang="el-GR" dirty="0" smtClean="0"/>
              <a:t> </a:t>
            </a:r>
            <a:r>
              <a:rPr lang="el-GR" dirty="0"/>
              <a:t>Τ</a:t>
            </a:r>
            <a:r>
              <a:rPr lang="el-GR" dirty="0" smtClean="0"/>
              <a:t>α </a:t>
            </a:r>
            <a:r>
              <a:rPr lang="el-GR" dirty="0" smtClean="0"/>
              <a:t>υπολείμματα </a:t>
            </a:r>
            <a:r>
              <a:rPr lang="el-GR" dirty="0"/>
              <a:t>των </a:t>
            </a:r>
            <a:r>
              <a:rPr lang="el-GR" dirty="0" err="1" smtClean="0"/>
              <a:t>χυλομικρών</a:t>
            </a:r>
            <a:r>
              <a:rPr lang="el-GR" dirty="0" smtClean="0"/>
              <a:t> </a:t>
            </a:r>
            <a:r>
              <a:rPr lang="el-GR" dirty="0" err="1"/>
              <a:t>απορροφώνται</a:t>
            </a:r>
            <a:r>
              <a:rPr lang="el-GR" dirty="0"/>
              <a:t> από το </a:t>
            </a:r>
            <a:r>
              <a:rPr lang="el-GR" dirty="0" smtClean="0"/>
              <a:t>ήπαρ, </a:t>
            </a:r>
            <a:r>
              <a:rPr lang="el-GR" dirty="0"/>
              <a:t>μαζί με το 95% της χοληστερόλης που περιέχονται </a:t>
            </a:r>
            <a:r>
              <a:rPr lang="el-GR" dirty="0" smtClean="0"/>
              <a:t>σε αυτά τα </a:t>
            </a:r>
            <a:r>
              <a:rPr lang="el-GR" dirty="0" smtClean="0"/>
              <a:t>υπολείμματα των </a:t>
            </a:r>
            <a:r>
              <a:rPr lang="el-GR" dirty="0" err="1" smtClean="0"/>
              <a:t>χυλομικρών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Στο </a:t>
            </a:r>
            <a:r>
              <a:rPr lang="el-GR" u="sng" dirty="0"/>
              <a:t>πλάσμα</a:t>
            </a:r>
            <a:r>
              <a:rPr lang="el-GR" dirty="0"/>
              <a:t> η </a:t>
            </a:r>
            <a:r>
              <a:rPr lang="el-GR" b="1" dirty="0" err="1"/>
              <a:t>ακυλοτρανφεράση</a:t>
            </a:r>
            <a:r>
              <a:rPr lang="el-GR" b="1" dirty="0"/>
              <a:t> λεκιθίνης-χοληστερόλης (</a:t>
            </a:r>
            <a:r>
              <a:rPr lang="en-US" b="1" dirty="0"/>
              <a:t>LCAT</a:t>
            </a:r>
            <a:r>
              <a:rPr lang="en-US" b="1" dirty="0" smtClean="0"/>
              <a:t>)</a:t>
            </a:r>
            <a:r>
              <a:rPr lang="el-GR" dirty="0" smtClean="0"/>
              <a:t>, </a:t>
            </a:r>
            <a:r>
              <a:rPr lang="el-GR" dirty="0" smtClean="0"/>
              <a:t>ένζυμο που διαθέτει</a:t>
            </a:r>
            <a:r>
              <a:rPr lang="en-US" dirty="0" smtClean="0"/>
              <a:t> </a:t>
            </a:r>
            <a:r>
              <a:rPr lang="el-GR" dirty="0" smtClean="0"/>
              <a:t>η </a:t>
            </a:r>
            <a:r>
              <a:rPr lang="en-US" dirty="0" smtClean="0"/>
              <a:t>HDL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καταλύει</a:t>
            </a:r>
            <a:r>
              <a:rPr lang="el-GR" dirty="0" smtClean="0"/>
              <a:t> </a:t>
            </a:r>
            <a:r>
              <a:rPr lang="el-GR" dirty="0"/>
              <a:t>την </a:t>
            </a:r>
            <a:r>
              <a:rPr lang="el-GR" dirty="0" err="1"/>
              <a:t>εστεροποίηση</a:t>
            </a:r>
            <a:r>
              <a:rPr lang="el-GR" dirty="0"/>
              <a:t> της χοληστερόλης </a:t>
            </a:r>
            <a:r>
              <a:rPr lang="el-GR" dirty="0" smtClean="0"/>
              <a:t>η οποία προσλαμβάνεται από την </a:t>
            </a:r>
            <a:r>
              <a:rPr lang="en-US" dirty="0" smtClean="0"/>
              <a:t>HDL</a:t>
            </a:r>
            <a:r>
              <a:rPr lang="el-GR" dirty="0" smtClean="0"/>
              <a:t>.</a:t>
            </a:r>
            <a:r>
              <a:rPr lang="el-GR" dirty="0"/>
              <a:t> Δημιουργείται </a:t>
            </a:r>
            <a:r>
              <a:rPr lang="el-GR" dirty="0" smtClean="0"/>
              <a:t>έτσι, μια </a:t>
            </a:r>
            <a:r>
              <a:rPr lang="el-GR" u="sng" dirty="0" err="1"/>
              <a:t>βαθμίδωση</a:t>
            </a:r>
            <a:r>
              <a:rPr lang="el-GR" u="sng" dirty="0"/>
              <a:t> </a:t>
            </a:r>
            <a:r>
              <a:rPr lang="el-GR" u="sng" dirty="0" smtClean="0"/>
              <a:t>συγκέντρωσης</a:t>
            </a:r>
            <a:r>
              <a:rPr lang="el-GR" dirty="0" smtClean="0"/>
              <a:t>, ώστε </a:t>
            </a:r>
            <a:r>
              <a:rPr lang="el-GR" dirty="0"/>
              <a:t>να εξάγεται η χοληστερόλη από τους ιστούς και τις άλλες </a:t>
            </a:r>
            <a:r>
              <a:rPr lang="el-GR" dirty="0" err="1"/>
              <a:t>λιποπρωτεΐνες</a:t>
            </a:r>
            <a:r>
              <a:rPr lang="el-GR" dirty="0"/>
              <a:t> του </a:t>
            </a:r>
            <a:r>
              <a:rPr lang="el-GR" dirty="0" smtClean="0"/>
              <a:t>πλάσματος, καθιστώντας </a:t>
            </a:r>
            <a:r>
              <a:rPr lang="el-GR" dirty="0"/>
              <a:t>την </a:t>
            </a:r>
            <a:r>
              <a:rPr lang="en-US" b="1" dirty="0"/>
              <a:t>HDL</a:t>
            </a:r>
            <a:r>
              <a:rPr lang="en-US" dirty="0"/>
              <a:t> </a:t>
            </a:r>
            <a:r>
              <a:rPr lang="el-GR" dirty="0"/>
              <a:t>ικανή να συμμετάσχει στην </a:t>
            </a:r>
            <a:r>
              <a:rPr lang="el-GR" b="1" dirty="0"/>
              <a:t>αντίστροφη μεταφορά </a:t>
            </a:r>
            <a:r>
              <a:rPr lang="el-GR" b="1" dirty="0" smtClean="0"/>
              <a:t>χοληστερόλης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89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138112"/>
            <a:ext cx="9629775" cy="6581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2550" y="783771"/>
            <a:ext cx="35879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Στο </a:t>
            </a:r>
            <a:r>
              <a:rPr lang="el-GR" sz="2400" u="sng" dirty="0"/>
              <a:t>πλάσμα</a:t>
            </a:r>
            <a:r>
              <a:rPr lang="el-GR" sz="2400" dirty="0"/>
              <a:t> η </a:t>
            </a:r>
            <a:r>
              <a:rPr lang="el-GR" sz="2400" b="1" dirty="0" err="1"/>
              <a:t>ακυλοτρανφεράση</a:t>
            </a:r>
            <a:r>
              <a:rPr lang="el-GR" sz="2400" b="1" dirty="0"/>
              <a:t> λεκιθίνης-χοληστερόλης (</a:t>
            </a:r>
            <a:r>
              <a:rPr lang="en-US" sz="2400" b="1" dirty="0"/>
              <a:t>LCAT)</a:t>
            </a:r>
            <a:r>
              <a:rPr lang="el-GR" sz="2400" dirty="0"/>
              <a:t>, ένζυμο που διαθέτει</a:t>
            </a:r>
            <a:r>
              <a:rPr lang="en-US" sz="2400" dirty="0"/>
              <a:t> </a:t>
            </a:r>
            <a:r>
              <a:rPr lang="el-GR" sz="2400" dirty="0"/>
              <a:t>η </a:t>
            </a:r>
            <a:r>
              <a:rPr lang="en-US" sz="2400" dirty="0"/>
              <a:t>HDL</a:t>
            </a:r>
            <a:r>
              <a:rPr lang="el-GR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καταλύει την </a:t>
            </a:r>
            <a:r>
              <a:rPr lang="el-GR" sz="2400" dirty="0" err="1"/>
              <a:t>εστεροποίηση</a:t>
            </a:r>
            <a:r>
              <a:rPr lang="el-GR" sz="2400" dirty="0"/>
              <a:t> της χοληστερόλης η οποία προσλαμβάνεται από την </a:t>
            </a:r>
            <a:r>
              <a:rPr lang="en-US" sz="2400" dirty="0"/>
              <a:t>HDL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325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9BC212-94A1-4669-8357-1F5218FB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309489"/>
            <a:ext cx="3505494" cy="2128911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rgbClr val="00B050"/>
                </a:solidFill>
              </a:rPr>
              <a:t>Μεταφορά της χοληστερόλης μεταξύ ιστών-πλάσματος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612365-AD15-4325-9A2F-E21EC605B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03566"/>
            <a:ext cx="3707533" cy="378541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/>
              <a:t>Στο </a:t>
            </a:r>
            <a:r>
              <a:rPr lang="el-GR" sz="2400" u="sng" dirty="0" smtClean="0"/>
              <a:t>πλάσμα</a:t>
            </a:r>
            <a:r>
              <a:rPr lang="el-GR" sz="2400" dirty="0" smtClean="0"/>
              <a:t> η </a:t>
            </a:r>
            <a:r>
              <a:rPr lang="el-GR" sz="2400" dirty="0" err="1" smtClean="0"/>
              <a:t>εστεροποιημένη</a:t>
            </a:r>
            <a:r>
              <a:rPr lang="el-GR" sz="2400" dirty="0" smtClean="0"/>
              <a:t> χοληστερόλη </a:t>
            </a:r>
            <a:r>
              <a:rPr lang="el-GR" sz="2400" dirty="0" smtClean="0"/>
              <a:t>που σχηματίζεται από την δράση της </a:t>
            </a:r>
            <a:r>
              <a:rPr lang="en-US" sz="2400" b="1" dirty="0" smtClean="0"/>
              <a:t>LCAT</a:t>
            </a:r>
            <a:r>
              <a:rPr lang="en-US" sz="2400" dirty="0" smtClean="0"/>
              <a:t>, </a:t>
            </a:r>
            <a:r>
              <a:rPr lang="el-GR" sz="2400" dirty="0" smtClean="0"/>
              <a:t>καθαρίζεται </a:t>
            </a:r>
            <a:r>
              <a:rPr lang="el-GR" sz="2400" dirty="0" smtClean="0"/>
              <a:t>από την  </a:t>
            </a:r>
            <a:r>
              <a:rPr lang="en-US" sz="2400" dirty="0" smtClean="0"/>
              <a:t>HDL</a:t>
            </a:r>
            <a:r>
              <a:rPr lang="el-GR" sz="24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 smtClean="0"/>
              <a:t>Στο </a:t>
            </a:r>
            <a:r>
              <a:rPr lang="el-GR" sz="2400" u="sng" dirty="0"/>
              <a:t>πλάσμα</a:t>
            </a:r>
            <a:r>
              <a:rPr lang="el-GR" sz="2400" dirty="0"/>
              <a:t> η </a:t>
            </a:r>
            <a:r>
              <a:rPr lang="el-GR" sz="2400" b="1" dirty="0"/>
              <a:t>πρωτεΐνη μεταφορέας των εστέρων χοληστερόλης (CERT ή CETP)</a:t>
            </a:r>
            <a:r>
              <a:rPr lang="el-GR" sz="2400" dirty="0"/>
              <a:t>  διευκολύνει τη μεταφορά των εστέρων </a:t>
            </a:r>
            <a:r>
              <a:rPr lang="el-GR" sz="2400" dirty="0" smtClean="0"/>
              <a:t>χοληστερόλης, μεταξύ της </a:t>
            </a:r>
            <a:r>
              <a:rPr lang="el-GR" sz="2400" dirty="0"/>
              <a:t>HDL </a:t>
            </a:r>
            <a:r>
              <a:rPr lang="el-GR" sz="2400" dirty="0" smtClean="0"/>
              <a:t>και των ενδιάμεσων </a:t>
            </a:r>
            <a:r>
              <a:rPr lang="el-GR" sz="2400" dirty="0" err="1" smtClean="0"/>
              <a:t>λιποπρωτεϊνών</a:t>
            </a:r>
            <a:r>
              <a:rPr lang="el-GR" sz="2400" dirty="0" smtClean="0"/>
              <a:t> </a:t>
            </a:r>
            <a:r>
              <a:rPr lang="el-GR" sz="2400" dirty="0"/>
              <a:t>VLDL, </a:t>
            </a:r>
            <a:r>
              <a:rPr lang="el-GR" sz="2400" dirty="0" smtClean="0"/>
              <a:t>IDL </a:t>
            </a:r>
            <a:r>
              <a:rPr lang="el-GR" sz="2400" dirty="0"/>
              <a:t>και LDL και τελικά στο </a:t>
            </a:r>
            <a:r>
              <a:rPr lang="el-GR" sz="2400" dirty="0" smtClean="0"/>
              <a:t>ήπαρ.</a:t>
            </a:r>
            <a:endParaRPr lang="el-GR" sz="2400" dirty="0"/>
          </a:p>
          <a:p>
            <a:endParaRPr lang="el-GR" sz="2000" dirty="0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4103DCA0-FDC8-4B18-90E1-B06700044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508715"/>
            <a:ext cx="6019331" cy="38373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1841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7BC5AA-8D69-413D-96C1-D0FE0D9A5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12721A-19B6-4AA8-B65B-863EF2D3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69331"/>
            <a:ext cx="10515600" cy="73480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>
                <a:solidFill>
                  <a:srgbClr val="00B050"/>
                </a:solidFill>
              </a:rPr>
              <a:t>Απέκκριση χοληστερόλης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60DBB6-F6DA-48B9-939C-6F2AC8C84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4136"/>
            <a:ext cx="10515600" cy="5077033"/>
          </a:xfrm>
        </p:spPr>
        <p:txBody>
          <a:bodyPr/>
          <a:lstStyle/>
          <a:p>
            <a:r>
              <a:rPr lang="el-GR" dirty="0"/>
              <a:t>Η χοληστερόλη </a:t>
            </a:r>
            <a:r>
              <a:rPr lang="el-GR" b="1" dirty="0"/>
              <a:t>απεκκρίνεται</a:t>
            </a:r>
            <a:r>
              <a:rPr lang="el-GR" dirty="0"/>
              <a:t> από το σώμα μέσω της </a:t>
            </a:r>
            <a:r>
              <a:rPr lang="el-GR" b="1" dirty="0"/>
              <a:t>χολής</a:t>
            </a:r>
            <a:r>
              <a:rPr lang="el-GR" dirty="0"/>
              <a:t> είτε ως </a:t>
            </a:r>
            <a:r>
              <a:rPr lang="el-GR" u="sng" dirty="0"/>
              <a:t>ελεύθερη χοληστερόλη </a:t>
            </a:r>
            <a:r>
              <a:rPr lang="el-GR" dirty="0"/>
              <a:t>είτε ως </a:t>
            </a:r>
            <a:r>
              <a:rPr lang="el-GR" u="sng" dirty="0"/>
              <a:t>χολικά οξέα </a:t>
            </a:r>
            <a:r>
              <a:rPr lang="el-GR" dirty="0"/>
              <a:t>που σχηματίζονται στο </a:t>
            </a:r>
            <a:r>
              <a:rPr lang="el-GR" dirty="0" smtClean="0"/>
              <a:t>ήπαρ.</a:t>
            </a:r>
            <a:endParaRPr lang="el-GR" dirty="0"/>
          </a:p>
          <a:p>
            <a:r>
              <a:rPr lang="el-GR" dirty="0"/>
              <a:t>Τα </a:t>
            </a:r>
            <a:r>
              <a:rPr lang="el-GR" u="sng" dirty="0"/>
              <a:t>πρωτογενή χολικά οξέα </a:t>
            </a:r>
            <a:r>
              <a:rPr lang="el-GR" dirty="0"/>
              <a:t>όπως το </a:t>
            </a:r>
            <a:r>
              <a:rPr lang="el-GR" b="1" dirty="0"/>
              <a:t>χολικό οξύ </a:t>
            </a:r>
            <a:r>
              <a:rPr lang="el-GR" dirty="0"/>
              <a:t>παράγονται στο ήπαρ από την </a:t>
            </a:r>
            <a:r>
              <a:rPr lang="el-GR" dirty="0" smtClean="0"/>
              <a:t>χοληστερόλη.</a:t>
            </a:r>
            <a:endParaRPr lang="el-GR" dirty="0"/>
          </a:p>
          <a:p>
            <a:r>
              <a:rPr lang="el-GR" dirty="0"/>
              <a:t>Τα </a:t>
            </a:r>
            <a:r>
              <a:rPr lang="el-GR" u="sng" dirty="0"/>
              <a:t>δευτερογενή χολικά οξέα </a:t>
            </a:r>
            <a:r>
              <a:rPr lang="el-GR" dirty="0"/>
              <a:t>όπως το </a:t>
            </a:r>
            <a:r>
              <a:rPr lang="el-GR" b="1" dirty="0" err="1"/>
              <a:t>δεοξυχολικό</a:t>
            </a:r>
            <a:r>
              <a:rPr lang="el-GR" dirty="0"/>
              <a:t> παράγονται στο λεπτό έντερο από τη δράση εντερικών </a:t>
            </a:r>
            <a:r>
              <a:rPr lang="el-GR" dirty="0" smtClean="0"/>
              <a:t>μικροβίων.</a:t>
            </a:r>
            <a:endParaRPr lang="el-GR" dirty="0"/>
          </a:p>
          <a:p>
            <a:r>
              <a:rPr lang="el-GR" dirty="0"/>
              <a:t>Το 98-99% των χολικών οξέων </a:t>
            </a:r>
            <a:r>
              <a:rPr lang="el-GR" dirty="0" err="1"/>
              <a:t>απορροφάται</a:t>
            </a:r>
            <a:r>
              <a:rPr lang="el-GR" dirty="0"/>
              <a:t> από τον ειλεό και επιστρέφει στο ήπαρ μέσω της πυλαίας κυκλοφορίας (</a:t>
            </a:r>
            <a:r>
              <a:rPr lang="el-GR" dirty="0" err="1"/>
              <a:t>εντεροηπατική</a:t>
            </a:r>
            <a:r>
              <a:rPr lang="el-GR" dirty="0"/>
              <a:t> κυκλοφορία</a:t>
            </a:r>
            <a:r>
              <a:rPr lang="el-GR" dirty="0" smtClean="0"/>
              <a:t>).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5" y="4943475"/>
            <a:ext cx="2390775" cy="19145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86" y="4891924"/>
            <a:ext cx="2381250" cy="19240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4623" y="505777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6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23FC434-3075-4FAE-B5C8-C84FD69A4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2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4A06CE-33EC-4489-8F04-1533AD26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l-GR" sz="3700" b="1" dirty="0" err="1">
                <a:solidFill>
                  <a:srgbClr val="FF0000"/>
                </a:solidFill>
              </a:rPr>
              <a:t>Βιοσυνθετικά</a:t>
            </a:r>
            <a:r>
              <a:rPr lang="el-GR" sz="3700" b="1" dirty="0">
                <a:solidFill>
                  <a:srgbClr val="FF0000"/>
                </a:solidFill>
              </a:rPr>
              <a:t> παράγωγα χοληστερόλης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031F27-B685-4BC5-872F-C9DDEB21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07" y="2846363"/>
            <a:ext cx="3505494" cy="3785419"/>
          </a:xfrm>
        </p:spPr>
        <p:txBody>
          <a:bodyPr>
            <a:normAutofit/>
          </a:bodyPr>
          <a:lstStyle/>
          <a:p>
            <a:r>
              <a:rPr lang="el-GR" sz="2400" dirty="0"/>
              <a:t>Η χοληστερόλη αποτελεί πρόδρομο μόριο για την βιοσύνθεση: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 Χολικών αλάτων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 </a:t>
            </a:r>
            <a:r>
              <a:rPr lang="el-GR" sz="2400" dirty="0" err="1"/>
              <a:t>Στεροειδών</a:t>
            </a:r>
            <a:r>
              <a:rPr lang="el-GR" sz="2400" dirty="0"/>
              <a:t> ορμονών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/>
              <a:t> Βιταμίνης </a:t>
            </a:r>
            <a:r>
              <a:rPr lang="en-US" sz="2400" dirty="0"/>
              <a:t>D</a:t>
            </a:r>
            <a:endParaRPr lang="el-GR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AAA192B-AF45-4ABD-AFC3-B4A813C8D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523" y="807593"/>
            <a:ext cx="5574008" cy="5239568"/>
          </a:xfrm>
          <a:prstGeom prst="rect">
            <a:avLst/>
          </a:prstGeom>
          <a:effectLst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64" y="5260242"/>
            <a:ext cx="1036728" cy="103672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9854" y="5004877"/>
            <a:ext cx="1644831" cy="94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19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8B0A2AE-AD33-47A5-BA58-8E285C3A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912"/>
            <a:ext cx="9144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9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AF10E2-F1F2-430B-86E8-F9F9B7B1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529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Χοληστερόλη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0C948E-6376-40EC-A783-745051AE9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504"/>
            <a:ext cx="10515600" cy="4626459"/>
          </a:xfrm>
        </p:spPr>
        <p:txBody>
          <a:bodyPr>
            <a:normAutofit fontScale="85000" lnSpcReduction="10000"/>
          </a:bodyPr>
          <a:lstStyle/>
          <a:p>
            <a:r>
              <a:rPr lang="el-GR" dirty="0"/>
              <a:t>Η χοληστερόλη ανευρίσκεται στους ιστούς και το πλάσμα </a:t>
            </a:r>
            <a:r>
              <a:rPr lang="el-GR" dirty="0" smtClean="0"/>
              <a:t>είτε, </a:t>
            </a:r>
            <a:r>
              <a:rPr lang="el-GR" dirty="0"/>
              <a:t>ως </a:t>
            </a:r>
            <a:r>
              <a:rPr lang="el-GR" b="1" dirty="0"/>
              <a:t>ελεύθερη χοληστερόλη</a:t>
            </a:r>
            <a:r>
              <a:rPr lang="el-GR" dirty="0"/>
              <a:t>, είτε συνδεδεμένη με λιπαρό οξύ μακράς αλύσου ως </a:t>
            </a:r>
            <a:r>
              <a:rPr lang="el-GR" b="1" dirty="0"/>
              <a:t>εστέρας χοληστερόλης</a:t>
            </a:r>
            <a:r>
              <a:rPr lang="el-GR" dirty="0"/>
              <a:t>. Στο πλάσμα και οι 2 μορφές μεταφέρονται με τις </a:t>
            </a:r>
            <a:r>
              <a:rPr lang="el-GR" dirty="0" err="1" smtClean="0"/>
              <a:t>λιποπρωτεΐνες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Η </a:t>
            </a:r>
            <a:r>
              <a:rPr lang="el-GR" b="1" u="sng" dirty="0" err="1"/>
              <a:t>λιποπρωτεΐνη</a:t>
            </a:r>
            <a:r>
              <a:rPr lang="el-GR" b="1" u="sng" dirty="0"/>
              <a:t> </a:t>
            </a:r>
            <a:r>
              <a:rPr lang="en-US" b="1" u="sng" dirty="0"/>
              <a:t>LDL </a:t>
            </a:r>
            <a:r>
              <a:rPr lang="el-GR" dirty="0"/>
              <a:t>του πλάσματος αποτελεί το όχημα πρόσληψης χοληστερόλης και εστέρων χοληστερόλης για πολλούς </a:t>
            </a:r>
            <a:r>
              <a:rPr lang="el-GR" dirty="0" smtClean="0"/>
              <a:t>ιστούς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Η ελεύθερη χοληστερόλη απομακρύνεται από τους ιστούς με την </a:t>
            </a:r>
            <a:r>
              <a:rPr lang="el-GR" b="1" u="sng" dirty="0" err="1"/>
              <a:t>λιποπρωτεΐνη</a:t>
            </a:r>
            <a:r>
              <a:rPr lang="el-GR" b="1" u="sng" dirty="0"/>
              <a:t> Η</a:t>
            </a:r>
            <a:r>
              <a:rPr lang="en-US" b="1" u="sng" dirty="0"/>
              <a:t>DL </a:t>
            </a:r>
            <a:r>
              <a:rPr lang="el-GR" dirty="0"/>
              <a:t>του πλάσματος και μεταφέρεται στο </a:t>
            </a:r>
            <a:r>
              <a:rPr lang="el-GR" dirty="0" smtClean="0"/>
              <a:t>ήπαρ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dirty="0"/>
              <a:t>όπου και εξουδετερώνεται προς </a:t>
            </a:r>
            <a:r>
              <a:rPr lang="el-GR" b="1" dirty="0"/>
              <a:t>χολικά </a:t>
            </a:r>
            <a:r>
              <a:rPr lang="el-GR" b="1" dirty="0" smtClean="0"/>
              <a:t>άλατα</a:t>
            </a:r>
            <a:r>
              <a:rPr lang="el-GR" b="1" dirty="0"/>
              <a:t>.</a:t>
            </a:r>
            <a:r>
              <a:rPr lang="el-GR" b="1" dirty="0" smtClean="0"/>
              <a:t> </a:t>
            </a:r>
            <a:r>
              <a:rPr lang="el-GR" dirty="0" smtClean="0"/>
              <a:t>Η διαδικασία αυτή, </a:t>
            </a:r>
            <a:r>
              <a:rPr lang="el-GR" dirty="0" smtClean="0"/>
              <a:t>απομάκρυνσης της χοληστερόλης από τους ιστούς είναι </a:t>
            </a:r>
            <a:r>
              <a:rPr lang="el-GR" dirty="0" smtClean="0"/>
              <a:t>γνωστή </a:t>
            </a:r>
            <a:r>
              <a:rPr lang="el-GR" dirty="0"/>
              <a:t>και ως αντίστροφη μεταφορά </a:t>
            </a:r>
            <a:r>
              <a:rPr lang="el-GR" dirty="0" smtClean="0"/>
              <a:t>χοληστερόλης</a:t>
            </a:r>
            <a:r>
              <a:rPr lang="en-US" dirty="0" smtClean="0"/>
              <a:t>.</a:t>
            </a:r>
            <a:endParaRPr lang="en-US" dirty="0"/>
          </a:p>
          <a:p>
            <a:r>
              <a:rPr lang="el-GR" dirty="0"/>
              <a:t>Η χοληστερόλη δεν μπορεί στα κύτταρα να οξειδωθεί σε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l-GR" dirty="0"/>
              <a:t> άρα δεν μπορεί να χρησιμοποιηθεί ως </a:t>
            </a:r>
            <a:r>
              <a:rPr lang="el-GR" dirty="0" smtClean="0"/>
              <a:t>καύσιμο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Υπάρχουν όμως ρυθμιστικοί μηχανισμοί βιοσύνθεσης, μεταφοράς και απέκκρισης </a:t>
            </a:r>
            <a:r>
              <a:rPr lang="el-GR" dirty="0" smtClean="0"/>
              <a:t>της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186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857" y="203858"/>
            <a:ext cx="9396439" cy="65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14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22114-2FF6-42CA-B684-3DD7AF12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65"/>
            <a:ext cx="10515600" cy="840823"/>
          </a:xfrm>
        </p:spPr>
        <p:txBody>
          <a:bodyPr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8252B2-0D79-46EC-99F3-525C70326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5948"/>
            <a:ext cx="10903226" cy="5406887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Τα </a:t>
            </a:r>
            <a:r>
              <a:rPr lang="el-GR" b="1" dirty="0"/>
              <a:t>αυξημένα επίπεδα χοληστερόλης στο πλάσμα </a:t>
            </a:r>
            <a:r>
              <a:rPr lang="el-GR" dirty="0"/>
              <a:t>(&gt;200</a:t>
            </a:r>
            <a:r>
              <a:rPr lang="en-US" dirty="0"/>
              <a:t>mg/dl</a:t>
            </a:r>
            <a:r>
              <a:rPr lang="el-GR" dirty="0"/>
              <a:t>) πιστεύεται ότι αποτελούν έναν από τους κύριους παράγοντες προαγωγής της </a:t>
            </a:r>
            <a:r>
              <a:rPr lang="el-GR" b="1" dirty="0"/>
              <a:t>αθηροσκλήρωσης</a:t>
            </a:r>
            <a:r>
              <a:rPr lang="el-GR" dirty="0"/>
              <a:t> (εναπόθεση χοληστερόλης και εστέρων χοληστερόλης στο αρτηριακό τοίχωμα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b="1" dirty="0"/>
              <a:t>Ασθένειες</a:t>
            </a:r>
            <a:r>
              <a:rPr lang="el-GR" dirty="0"/>
              <a:t> (πχ σακχαρώδης διαβήτης, υποθυρεοειδισμός, </a:t>
            </a:r>
            <a:r>
              <a:rPr lang="el-GR" dirty="0" err="1"/>
              <a:t>υπερλιπιδαιμίες</a:t>
            </a:r>
            <a:r>
              <a:rPr lang="el-GR" dirty="0"/>
              <a:t>) στις οποίες παρατηρείται παρατεταμένη ανύψωση των επιπέδων των </a:t>
            </a:r>
            <a:r>
              <a:rPr lang="en-US" dirty="0"/>
              <a:t>VLDL, IDL</a:t>
            </a:r>
            <a:r>
              <a:rPr lang="el-GR" dirty="0"/>
              <a:t>, </a:t>
            </a:r>
            <a:r>
              <a:rPr lang="en-US" dirty="0"/>
              <a:t>LDL </a:t>
            </a:r>
            <a:r>
              <a:rPr lang="el-GR" dirty="0"/>
              <a:t>και υπολειμμάτων </a:t>
            </a:r>
            <a:r>
              <a:rPr lang="el-GR" dirty="0" err="1"/>
              <a:t>χυλομικρών</a:t>
            </a:r>
            <a:r>
              <a:rPr lang="el-GR" dirty="0"/>
              <a:t> στο αίμα συνδέονται από πρόωρη ή βαρύτερη </a:t>
            </a:r>
            <a:r>
              <a:rPr lang="el-GR" dirty="0" smtClean="0"/>
              <a:t>αθηροσκλήρωση.</a:t>
            </a:r>
            <a:endParaRPr lang="el-GR" dirty="0"/>
          </a:p>
          <a:p>
            <a:r>
              <a:rPr lang="el-GR" b="1" dirty="0"/>
              <a:t>Διατροφή</a:t>
            </a:r>
            <a:r>
              <a:rPr lang="el-GR" dirty="0"/>
              <a:t> με </a:t>
            </a:r>
            <a:r>
              <a:rPr lang="el-GR" dirty="0" err="1"/>
              <a:t>πολυακόρεστα</a:t>
            </a:r>
            <a:r>
              <a:rPr lang="el-GR" dirty="0"/>
              <a:t> και </a:t>
            </a:r>
            <a:r>
              <a:rPr lang="el-GR" dirty="0" err="1"/>
              <a:t>μονοακόρεστα</a:t>
            </a:r>
            <a:r>
              <a:rPr lang="el-GR" dirty="0"/>
              <a:t> λιπαρά οξέα (φυτικά λιπαρά) και αντικατάσταση των κορεσμένων λιπαρών οξέων (ζωικής προέλευσης) φαίνεται να μειώνει τα επίπεδα χοληστερόλης πιθανόν μέσω αύξησης του καταβολισμού της </a:t>
            </a:r>
            <a:r>
              <a:rPr lang="en-US" dirty="0" smtClean="0"/>
              <a:t>LDL</a:t>
            </a:r>
            <a:r>
              <a:rPr lang="el-GR" dirty="0" smtClean="0"/>
              <a:t>.</a:t>
            </a:r>
            <a:endParaRPr lang="en-US" dirty="0"/>
          </a:p>
          <a:p>
            <a:r>
              <a:rPr lang="el-GR" dirty="0"/>
              <a:t>Διατροφή με σακχαρόζη και φρουκτόζη επιδρά στην αύξηση των λιπιδίων του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dirty="0"/>
              <a:t>Ο </a:t>
            </a:r>
            <a:r>
              <a:rPr lang="el-GR" b="1" dirty="0"/>
              <a:t>τρόπος ζωής </a:t>
            </a:r>
            <a:r>
              <a:rPr lang="el-GR" dirty="0"/>
              <a:t>επηρεάζει τα επίπεδα της χοληστερόλης του ορού (έλλειψη άσκησης, καθιστικός τρόπος ζωής, διατροφή πλούσια σε κορεσμένα λιπαρά, παχυσαρκία, </a:t>
            </a:r>
            <a:r>
              <a:rPr lang="en-US" dirty="0" smtClean="0"/>
              <a:t>stress</a:t>
            </a:r>
            <a:r>
              <a:rPr lang="el-GR" dirty="0" smtClean="0"/>
              <a:t>).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760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CE92AAB0-C8F4-41F8-A519-C73250488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111" y="225083"/>
            <a:ext cx="8543778" cy="64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2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C2D129D-95FA-47E6-B95B-762771E36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10" y="473987"/>
            <a:ext cx="6155988" cy="1182927"/>
          </a:xfrm>
        </p:spPr>
        <p:txBody>
          <a:bodyPr anchor="b">
            <a:normAutofit/>
          </a:bodyPr>
          <a:lstStyle/>
          <a:p>
            <a:r>
              <a:rPr lang="el-GR" sz="5600" dirty="0"/>
              <a:t>Κλινικές όψεις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1F0603-E7AD-435B-9F9B-8E0B09ABB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198" y="1726434"/>
            <a:ext cx="6284656" cy="506403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chemeClr val="tx1">
                    <a:alpha val="80000"/>
                  </a:schemeClr>
                </a:solidFill>
              </a:rPr>
              <a:t>    </a:t>
            </a:r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Τι είναι ο </a:t>
            </a:r>
            <a:r>
              <a:rPr lang="el-GR" sz="2000" b="1" dirty="0" err="1">
                <a:solidFill>
                  <a:schemeClr val="tx1">
                    <a:alpha val="80000"/>
                  </a:schemeClr>
                </a:solidFill>
              </a:rPr>
              <a:t>αθηρωματικός</a:t>
            </a:r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 δείκτης;</a:t>
            </a:r>
            <a:endParaRPr lang="el-GR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Ο </a:t>
            </a:r>
            <a:r>
              <a:rPr lang="el-GR" sz="2000" dirty="0" err="1">
                <a:solidFill>
                  <a:schemeClr val="tx1">
                    <a:alpha val="80000"/>
                  </a:schemeClr>
                </a:solidFill>
              </a:rPr>
              <a:t>αθηρωματικός</a:t>
            </a: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 δείκτης </a:t>
            </a:r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συγκρίνει την ολική χοληστερόλη με την «καλή» HDL χοληστερόλη</a:t>
            </a: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 και μπορεί να μας δώσει μία καλή εικόνα για τη διατροφική κατάσταση του ατόμου και ενδεχομένως και για τον τρόπο ζωής του.  Πολλές φορές αναφέρεται η HDL χοληστερόλη ως «καλή» από το γενικό πληθυσμό, ώστε να διαχωρίζεται από την LDL χοληστερόλη που την ονομάζουμε «κακή»</a:t>
            </a:r>
          </a:p>
          <a:p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Ο </a:t>
            </a:r>
            <a:r>
              <a:rPr lang="el-GR" sz="2000" b="1" dirty="0" err="1">
                <a:solidFill>
                  <a:schemeClr val="tx1">
                    <a:alpha val="80000"/>
                  </a:schemeClr>
                </a:solidFill>
              </a:rPr>
              <a:t>αθηρωματικός</a:t>
            </a:r>
            <a:r>
              <a:rPr lang="el-GR" sz="2000" b="1" dirty="0">
                <a:solidFill>
                  <a:schemeClr val="tx1">
                    <a:alpha val="80000"/>
                  </a:schemeClr>
                </a:solidFill>
              </a:rPr>
              <a:t> δείκτης υπολογίζεται διαιρώντας την ολική χοληστερόλη CHOL, με την HDL χοληστερόλη, δηλαδή CHOL/ HDL.</a:t>
            </a:r>
            <a:r>
              <a:rPr lang="el-GR" sz="2000" dirty="0">
                <a:solidFill>
                  <a:schemeClr val="tx1">
                    <a:alpha val="80000"/>
                  </a:schemeClr>
                </a:solidFill>
              </a:rPr>
              <a:t> Στόχος είναι το αποτέλεσμα της διαίρεσης να είναι το μικρότερο δυνατό, με τις επιθυμητές τιμές να κυμαίνονται μεταξύ 1-3,5. Τιμές μεγαλύτερες από το 3,5 αποτελούν ισχυρή ένδειξη ότι χρειάζεται να γίνουν αλλαγές στις διατροφικές συνήθειες του ατόμου, καθώς και στον τρόπο ζωής του.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5204701-45BB-42E8-B599-512E08A2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54" y="2038323"/>
            <a:ext cx="5493392" cy="2746696"/>
          </a:xfrm>
          <a:prstGeom prst="rect">
            <a:avLst/>
          </a:prstGeom>
        </p:spPr>
      </p:pic>
      <p:sp>
        <p:nvSpPr>
          <p:cNvPr id="1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59986A-33DC-4472-95C4-732EEACA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854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Κλινικές όψεις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2842AA-8AF0-403E-81E7-5851E76F7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443103"/>
            <a:ext cx="11353801" cy="4997520"/>
          </a:xfrm>
        </p:spPr>
        <p:txBody>
          <a:bodyPr/>
          <a:lstStyle/>
          <a:p>
            <a:r>
              <a:rPr lang="el-GR" dirty="0"/>
              <a:t>Οι </a:t>
            </a:r>
            <a:r>
              <a:rPr lang="el-GR" b="1" dirty="0"/>
              <a:t>πρωτοπαθείς διαταραχές των </a:t>
            </a:r>
            <a:r>
              <a:rPr lang="el-GR" b="1" dirty="0" err="1"/>
              <a:t>λιποπρωτεϊνών</a:t>
            </a:r>
            <a:r>
              <a:rPr lang="el-GR" b="1" dirty="0"/>
              <a:t> </a:t>
            </a:r>
            <a:r>
              <a:rPr lang="el-GR" dirty="0"/>
              <a:t>του πλάσματος οφείλονται σε </a:t>
            </a:r>
            <a:r>
              <a:rPr lang="el-GR" b="1" dirty="0"/>
              <a:t>κληρονομικά ελλείματα </a:t>
            </a:r>
            <a:r>
              <a:rPr lang="el-GR" dirty="0"/>
              <a:t>που αφορούν κάποιο στάδιο σχηματισμού ή μεταβολισμού των </a:t>
            </a:r>
            <a:r>
              <a:rPr lang="el-GR" dirty="0" err="1"/>
              <a:t>λιποπρωτεϊνών</a:t>
            </a:r>
            <a:r>
              <a:rPr lang="el-GR" dirty="0"/>
              <a:t> (</a:t>
            </a:r>
            <a:r>
              <a:rPr lang="el-GR" dirty="0" err="1"/>
              <a:t>υπο</a:t>
            </a:r>
            <a:r>
              <a:rPr lang="el-GR" dirty="0"/>
              <a:t>- είτε </a:t>
            </a:r>
            <a:r>
              <a:rPr lang="el-GR" dirty="0" err="1" smtClean="0"/>
              <a:t>υπερλιποπρωτεϊναιμίες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Τα </a:t>
            </a:r>
            <a:r>
              <a:rPr lang="el-GR" b="1" dirty="0"/>
              <a:t>δευτεροπαθή παθολογικά πρότυπα </a:t>
            </a:r>
            <a:r>
              <a:rPr lang="el-GR" b="1" dirty="0" err="1"/>
              <a:t>λιποπρωτεϊνών</a:t>
            </a:r>
            <a:r>
              <a:rPr lang="el-GR" dirty="0"/>
              <a:t> σχετίζονται με επιπλέον νοσήματα όπως σακχαρώδης διαβήτης, υποθυρεοειδισμός, </a:t>
            </a:r>
            <a:r>
              <a:rPr lang="el-GR" dirty="0" err="1"/>
              <a:t>νεφρωσικό</a:t>
            </a:r>
            <a:r>
              <a:rPr lang="el-GR" dirty="0"/>
              <a:t> σύνδρομο </a:t>
            </a:r>
            <a:r>
              <a:rPr lang="el-GR" dirty="0" err="1"/>
              <a:t>κλπ</a:t>
            </a:r>
            <a:r>
              <a:rPr lang="el-GR" dirty="0"/>
              <a:t>, που μοιάζουν με εκείνα τα πρότυπα των πρωτοπαθών </a:t>
            </a:r>
            <a:r>
              <a:rPr lang="el-GR" dirty="0" smtClean="0"/>
              <a:t>νοσημάτων.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Για τον έλεγχο του </a:t>
            </a:r>
            <a:r>
              <a:rPr lang="el-GR" dirty="0" err="1"/>
              <a:t>λιποπρωτεϊνικού</a:t>
            </a:r>
            <a:r>
              <a:rPr lang="el-GR" dirty="0"/>
              <a:t> </a:t>
            </a:r>
            <a:r>
              <a:rPr lang="el-GR" dirty="0" err="1"/>
              <a:t>φαινοτυπικού</a:t>
            </a:r>
            <a:r>
              <a:rPr lang="el-GR" dirty="0"/>
              <a:t> προφίλ χρησιμοποιείται η </a:t>
            </a:r>
            <a:r>
              <a:rPr lang="el-GR" dirty="0" err="1"/>
              <a:t>ηλεκτροφόρηση</a:t>
            </a:r>
            <a:r>
              <a:rPr lang="el-GR" dirty="0"/>
              <a:t> των </a:t>
            </a:r>
            <a:r>
              <a:rPr lang="el-GR" dirty="0" err="1"/>
              <a:t>λιποπρωτεϊνών</a:t>
            </a:r>
            <a:r>
              <a:rPr lang="el-GR" dirty="0"/>
              <a:t> και η ταξινόμηση τους με βάση τα </a:t>
            </a:r>
            <a:r>
              <a:rPr lang="el-GR" b="1" dirty="0"/>
              <a:t>κριτήρια </a:t>
            </a:r>
            <a:r>
              <a:rPr lang="el-GR" b="1" dirty="0" err="1"/>
              <a:t>Frederickson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4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38" y="108309"/>
            <a:ext cx="9105357" cy="668002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0617"/>
            <a:ext cx="3084853" cy="2224224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491" y="3259005"/>
            <a:ext cx="3361509" cy="14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4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FD2B9C3-F771-4FAB-A32A-FE7B77F97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974" y="195469"/>
            <a:ext cx="9581322" cy="638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7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1A0748C-5BEC-4B18-BB63-7BEA6364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l-GR" sz="5600"/>
              <a:t>Βιοσύνθεση χοληστερόλης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4F28A4C-7FE0-4D6D-9EDD-4E956CFC9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F4E11D-7C80-497E-AD82-D1502A5D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692758" cy="3710427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Λίγο περισσότερο από το μισό της ποσότητας της χοληστερόλης προέρχεται από την </a:t>
            </a:r>
            <a:r>
              <a:rPr lang="el-GR" sz="2400" u="sng" dirty="0">
                <a:solidFill>
                  <a:schemeClr val="tx1">
                    <a:alpha val="80000"/>
                  </a:schemeClr>
                </a:solidFill>
              </a:rPr>
              <a:t>σύνθεση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 της ενώ το υπόλοιπο προέρχεται από την </a:t>
            </a:r>
            <a:r>
              <a:rPr lang="el-GR" sz="2400" u="sng" dirty="0">
                <a:solidFill>
                  <a:schemeClr val="tx1">
                    <a:alpha val="80000"/>
                  </a:schemeClr>
                </a:solidFill>
              </a:rPr>
              <a:t>διατροφή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Σχεδόν όλοι οι ιστοί την συνθέτουν στο κυτταρόπλασμα και το ΕΔ των κυττάρων, με το </a:t>
            </a:r>
            <a:r>
              <a:rPr lang="el-GR" sz="2400" u="sng" dirty="0">
                <a:solidFill>
                  <a:schemeClr val="tx1">
                    <a:alpha val="80000"/>
                  </a:schemeClr>
                </a:solidFill>
              </a:rPr>
              <a:t>ήπαρ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 και το </a:t>
            </a:r>
            <a:r>
              <a:rPr lang="el-GR" sz="2400" u="sng" dirty="0">
                <a:solidFill>
                  <a:schemeClr val="tx1">
                    <a:alpha val="80000"/>
                  </a:schemeClr>
                </a:solidFill>
              </a:rPr>
              <a:t>έντερο </a:t>
            </a:r>
            <a:r>
              <a:rPr lang="el-GR" sz="2400" dirty="0">
                <a:solidFill>
                  <a:schemeClr val="tx1">
                    <a:alpha val="80000"/>
                  </a:schemeClr>
                </a:solidFill>
              </a:rPr>
              <a:t>να συνθέτουν το 20% της συνολικής </a:t>
            </a:r>
            <a:r>
              <a:rPr lang="el-GR" sz="2400" dirty="0" smtClean="0">
                <a:solidFill>
                  <a:schemeClr val="tx1">
                    <a:alpha val="80000"/>
                  </a:schemeClr>
                </a:solidFill>
              </a:rPr>
              <a:t>χοληστερόλης</a:t>
            </a:r>
            <a:r>
              <a:rPr lang="en-US" sz="2400" dirty="0" smtClean="0">
                <a:solidFill>
                  <a:schemeClr val="tx1">
                    <a:alpha val="80000"/>
                  </a:schemeClr>
                </a:solidFill>
              </a:rPr>
              <a:t>.</a:t>
            </a:r>
            <a:endParaRPr lang="el-GR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l-GR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46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842677-EDAF-4D29-8DC7-F42EB6603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Βιοσύνθεση χοληστερόλης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24C4EA-4DE6-45AA-857E-842F63FBA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91191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Η </a:t>
            </a:r>
            <a:r>
              <a:rPr lang="el-GR" b="1" dirty="0"/>
              <a:t>βιοσύνθεση της χοληστερόλης </a:t>
            </a:r>
            <a:r>
              <a:rPr lang="el-GR" dirty="0"/>
              <a:t>απαιτεί ως αρχική πηγή το </a:t>
            </a:r>
            <a:r>
              <a:rPr lang="el-GR" b="1" dirty="0" err="1"/>
              <a:t>ακέτυλο-CoA</a:t>
            </a:r>
            <a:r>
              <a:rPr lang="el-GR" dirty="0"/>
              <a:t>, και ολοκληρώνεται στο κυτταρόπλασμα σε </a:t>
            </a:r>
            <a:r>
              <a:rPr lang="el-GR" b="1" dirty="0"/>
              <a:t>4 στάδια: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1. </a:t>
            </a:r>
            <a:r>
              <a:rPr lang="el-GR" b="1" dirty="0"/>
              <a:t>Σύνθεση του </a:t>
            </a:r>
            <a:r>
              <a:rPr lang="el-GR" b="1" dirty="0" err="1"/>
              <a:t>μεβαλονικού</a:t>
            </a:r>
            <a:r>
              <a:rPr lang="el-GR" b="1" dirty="0"/>
              <a:t> </a:t>
            </a:r>
            <a:r>
              <a:rPr lang="el-GR" dirty="0"/>
              <a:t>από </a:t>
            </a:r>
            <a:r>
              <a:rPr lang="el-GR" dirty="0" err="1"/>
              <a:t>ακέτυλο-CoA</a:t>
            </a:r>
            <a:r>
              <a:rPr lang="el-GR" dirty="0"/>
              <a:t>. H τελευταία αντίδραση μετατροπής του 3-υδρόξυ-3-μεθυλογλουταρυλο-CoA (HGM-</a:t>
            </a:r>
            <a:r>
              <a:rPr lang="el-GR" dirty="0" err="1"/>
              <a:t>CoA</a:t>
            </a:r>
            <a:r>
              <a:rPr lang="el-GR" dirty="0"/>
              <a:t>) σε </a:t>
            </a:r>
            <a:r>
              <a:rPr lang="el-GR" dirty="0" err="1"/>
              <a:t>μεβαλονικό</a:t>
            </a:r>
            <a:r>
              <a:rPr lang="el-GR" dirty="0"/>
              <a:t>, καταλύεται από το </a:t>
            </a:r>
            <a:r>
              <a:rPr lang="el-GR" b="1" dirty="0"/>
              <a:t>ένζυμο HGM-</a:t>
            </a:r>
            <a:r>
              <a:rPr lang="el-GR" b="1" dirty="0" err="1"/>
              <a:t>CoA</a:t>
            </a:r>
            <a:r>
              <a:rPr lang="el-GR" b="1" dirty="0"/>
              <a:t> </a:t>
            </a:r>
            <a:r>
              <a:rPr lang="el-GR" b="1" dirty="0" err="1"/>
              <a:t>αναγωγάση</a:t>
            </a:r>
            <a:r>
              <a:rPr lang="el-GR" dirty="0"/>
              <a:t>. Το στάδιο αυτό αποτελεί το κύριο ρυθμιστικό βήμα στην οδό της βιοσύνθεσης της χοληστερόλης και αποτελεί στόχο φαρμάκων που μειώνουν την χοληστερόλη πχ </a:t>
            </a:r>
            <a:r>
              <a:rPr lang="el-GR" dirty="0" err="1" smtClean="0"/>
              <a:t>στατίνες</a:t>
            </a:r>
            <a:r>
              <a:rPr lang="en-US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2. Σχηματισμός μονάδων </a:t>
            </a:r>
            <a:r>
              <a:rPr lang="el-GR" b="1" dirty="0" err="1" smtClean="0"/>
              <a:t>ισοπρενίου</a:t>
            </a:r>
            <a:r>
              <a:rPr lang="en-US" b="1" dirty="0" smtClean="0"/>
              <a:t>.</a:t>
            </a:r>
            <a:endParaRPr lang="el-GR" b="1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3. Σχηματισμός </a:t>
            </a:r>
            <a:r>
              <a:rPr lang="el-GR" b="1" dirty="0" err="1"/>
              <a:t>σκουαλενίου</a:t>
            </a:r>
            <a:r>
              <a:rPr lang="el-GR" dirty="0"/>
              <a:t> από 6 μονάδες </a:t>
            </a:r>
            <a:r>
              <a:rPr lang="el-GR" dirty="0" err="1" smtClean="0"/>
              <a:t>ισοπρενίου</a:t>
            </a:r>
            <a:r>
              <a:rPr lang="en-US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4. Σχηματισμός </a:t>
            </a:r>
            <a:r>
              <a:rPr lang="el-GR" b="1" dirty="0" err="1"/>
              <a:t>λανοστερόλης</a:t>
            </a:r>
            <a:r>
              <a:rPr lang="el-GR" dirty="0"/>
              <a:t> και τελικά σχηματισμός </a:t>
            </a:r>
            <a:r>
              <a:rPr lang="el-GR" b="1" dirty="0"/>
              <a:t>χοληστερόλης</a:t>
            </a:r>
            <a:r>
              <a:rPr lang="el-GR" dirty="0"/>
              <a:t> από την </a:t>
            </a:r>
            <a:r>
              <a:rPr lang="el-GR" dirty="0" err="1"/>
              <a:t>λανοστερόλη</a:t>
            </a:r>
            <a:r>
              <a:rPr lang="el-GR" dirty="0"/>
              <a:t> στις μεμβράνες του </a:t>
            </a:r>
            <a:r>
              <a:rPr lang="el-GR" dirty="0" smtClean="0"/>
              <a:t>ΕΔ</a:t>
            </a:r>
            <a:r>
              <a:rPr lang="en-US" dirty="0" smtClean="0"/>
              <a:t>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115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63B3E452-172A-4CD5-ACAB-E5E52D638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7B2DB378-EF6D-48F3-BB09-7C0270EA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8709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BAC7E2-5474-4E3B-BABF-B7E5301D3FE6}"/>
              </a:ext>
            </a:extLst>
          </p:cNvPr>
          <p:cNvSpPr txBox="1"/>
          <p:nvPr/>
        </p:nvSpPr>
        <p:spPr>
          <a:xfrm>
            <a:off x="278297" y="901148"/>
            <a:ext cx="27697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Το </a:t>
            </a:r>
            <a:r>
              <a:rPr lang="el-GR" b="1" dirty="0"/>
              <a:t>3-υδρόξυ-3-μέθυλο-γλουτάρυλο-</a:t>
            </a:r>
            <a:r>
              <a:rPr lang="en-US" b="1" dirty="0"/>
              <a:t>CoA</a:t>
            </a:r>
            <a:r>
              <a:rPr lang="el-GR" b="1" dirty="0"/>
              <a:t> </a:t>
            </a:r>
            <a:r>
              <a:rPr lang="el-GR" dirty="0"/>
              <a:t>σχηματίζεται και στα </a:t>
            </a:r>
            <a:r>
              <a:rPr lang="el-GR" b="1" dirty="0"/>
              <a:t>μιτοχόνδρια</a:t>
            </a:r>
            <a:r>
              <a:rPr lang="el-GR" dirty="0"/>
              <a:t> όπου </a:t>
            </a:r>
            <a:r>
              <a:rPr lang="el-GR" dirty="0" smtClean="0"/>
              <a:t>με </a:t>
            </a:r>
            <a:r>
              <a:rPr lang="el-GR" dirty="0"/>
              <a:t>τη </a:t>
            </a:r>
            <a:r>
              <a:rPr lang="el-GR" b="1" dirty="0"/>
              <a:t>δράση της </a:t>
            </a:r>
            <a:r>
              <a:rPr lang="el-GR" b="1" dirty="0" err="1"/>
              <a:t>λυάσης</a:t>
            </a:r>
            <a:r>
              <a:rPr lang="el-GR" dirty="0"/>
              <a:t> αποδίδει </a:t>
            </a:r>
            <a:r>
              <a:rPr lang="el-GR" b="1" dirty="0" err="1" smtClean="0"/>
              <a:t>κετονοσώματα</a:t>
            </a:r>
            <a:r>
              <a:rPr lang="el-GR" b="1" dirty="0"/>
              <a:t>.</a:t>
            </a:r>
          </a:p>
          <a:p>
            <a:endParaRPr lang="el-G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dirty="0"/>
              <a:t>Στο </a:t>
            </a:r>
            <a:r>
              <a:rPr lang="el-GR" b="1" dirty="0"/>
              <a:t>κυτταρόπλασμα</a:t>
            </a:r>
            <a:r>
              <a:rPr lang="el-GR" dirty="0"/>
              <a:t> </a:t>
            </a:r>
            <a:r>
              <a:rPr lang="el-GR" b="1" dirty="0" smtClean="0"/>
              <a:t>και το ΕΔ,</a:t>
            </a:r>
            <a:r>
              <a:rPr lang="el-GR" dirty="0" smtClean="0"/>
              <a:t> το </a:t>
            </a:r>
            <a:r>
              <a:rPr lang="el-GR" dirty="0"/>
              <a:t>3-υδρόξυ-3-μέθυλο-γλουτάρυλο-</a:t>
            </a:r>
            <a:r>
              <a:rPr lang="en-US" dirty="0" smtClean="0"/>
              <a:t>CoA</a:t>
            </a:r>
            <a:r>
              <a:rPr lang="el-GR" dirty="0" smtClean="0"/>
              <a:t>, </a:t>
            </a:r>
            <a:r>
              <a:rPr lang="el-GR" dirty="0"/>
              <a:t>με τη </a:t>
            </a:r>
            <a:r>
              <a:rPr lang="el-GR" b="1" dirty="0"/>
              <a:t>δράση της HGM-</a:t>
            </a:r>
            <a:r>
              <a:rPr lang="el-GR" b="1" dirty="0" err="1"/>
              <a:t>CoA</a:t>
            </a:r>
            <a:r>
              <a:rPr lang="el-GR" b="1" dirty="0"/>
              <a:t> </a:t>
            </a:r>
            <a:r>
              <a:rPr lang="el-GR" b="1" dirty="0" err="1"/>
              <a:t>αναγωγάσης</a:t>
            </a:r>
            <a:r>
              <a:rPr lang="el-GR" b="1" dirty="0"/>
              <a:t> </a:t>
            </a:r>
            <a:r>
              <a:rPr lang="el-GR" dirty="0"/>
              <a:t>ανάγεται σε </a:t>
            </a:r>
            <a:r>
              <a:rPr lang="el-GR" b="1" dirty="0" err="1" smtClean="0"/>
              <a:t>μεβαλονικό</a:t>
            </a:r>
            <a:r>
              <a:rPr lang="el-GR" b="1" dirty="0" smtClean="0"/>
              <a:t>,</a:t>
            </a:r>
            <a:r>
              <a:rPr lang="el-GR" dirty="0" smtClean="0"/>
              <a:t> </a:t>
            </a:r>
            <a:r>
              <a:rPr lang="el-GR" dirty="0"/>
              <a:t>το οποίο χρησιμοποιείται για την σύνθεση της </a:t>
            </a:r>
            <a:r>
              <a:rPr lang="el-GR" b="1" dirty="0" smtClean="0"/>
              <a:t>χοληστερόλης.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89406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F66FCAB-D038-4A4B-851D-8EB69D771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2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9B745C7-8C9F-4D46-9C0D-862C2481E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CE6F98-DDBC-4BA0-97E9-153B2270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049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</a:rPr>
              <a:t>Ρύθμιση της σύνθεσης της χοληστερόλης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2C62BAD-AED3-4A8A-ACE4-DB8A4E72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2696"/>
            <a:ext cx="10515600" cy="4984267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Η βασική ρύθμιση είναι μέσω της </a:t>
            </a:r>
            <a:r>
              <a:rPr lang="el-GR" b="1" dirty="0"/>
              <a:t>3-υδρόξυ-3-μεθυλογλουταρυλο-</a:t>
            </a:r>
            <a:r>
              <a:rPr lang="en-US" b="1" dirty="0"/>
              <a:t>CoA </a:t>
            </a:r>
            <a:r>
              <a:rPr lang="el-GR" b="1" dirty="0" err="1"/>
              <a:t>αναγωγάσης</a:t>
            </a:r>
            <a:r>
              <a:rPr lang="el-GR" b="1" dirty="0"/>
              <a:t> </a:t>
            </a:r>
            <a:r>
              <a:rPr lang="el-GR" dirty="0" smtClean="0"/>
              <a:t>(</a:t>
            </a:r>
            <a:r>
              <a:rPr lang="el-GR" dirty="0"/>
              <a:t>1 στάδιο της βιοσύνθεσης της χοληστερόλης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</a:t>
            </a:r>
            <a:r>
              <a:rPr lang="el-GR" u="sng" dirty="0"/>
              <a:t>διαιτητική χοληστερόλη</a:t>
            </a:r>
            <a:r>
              <a:rPr lang="el-GR" dirty="0"/>
              <a:t> αναστέλλει </a:t>
            </a:r>
            <a:r>
              <a:rPr lang="el-GR" u="sng" dirty="0"/>
              <a:t>μόνο την ηπατική </a:t>
            </a:r>
            <a:r>
              <a:rPr lang="en-US" u="sng" dirty="0"/>
              <a:t>HMG-CoA </a:t>
            </a:r>
            <a:r>
              <a:rPr lang="el-GR" u="sng" dirty="0" err="1"/>
              <a:t>αναγωγάση</a:t>
            </a:r>
            <a:r>
              <a:rPr lang="el-GR" u="sng" dirty="0"/>
              <a:t> </a:t>
            </a:r>
            <a:r>
              <a:rPr lang="el-GR" dirty="0"/>
              <a:t>του οποίου η δραστικότητα αναστέλλεται επίσης από το ενδιάμεσο μόριο, το </a:t>
            </a:r>
            <a:r>
              <a:rPr lang="el-GR" dirty="0" err="1"/>
              <a:t>μεβαλονικό</a:t>
            </a:r>
            <a:r>
              <a:rPr lang="el-GR" dirty="0"/>
              <a:t>, αλλά και από το τελικό μόριο την </a:t>
            </a:r>
            <a:r>
              <a:rPr lang="el-GR" dirty="0" smtClean="0"/>
              <a:t>χοληστερόλη</a:t>
            </a:r>
            <a:r>
              <a:rPr lang="en-US" dirty="0" smtClean="0"/>
              <a:t>.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χοληστερόλη όπως επίσης και οι </a:t>
            </a:r>
            <a:r>
              <a:rPr lang="el-GR" dirty="0" err="1"/>
              <a:t>μεταβολίτες</a:t>
            </a:r>
            <a:r>
              <a:rPr lang="el-GR" dirty="0"/>
              <a:t> της</a:t>
            </a:r>
            <a:r>
              <a:rPr lang="en-US" dirty="0"/>
              <a:t>,</a:t>
            </a:r>
            <a:r>
              <a:rPr lang="el-GR" dirty="0"/>
              <a:t> καταστέλλουν την μεταγραφή της </a:t>
            </a:r>
            <a:r>
              <a:rPr lang="en-US" dirty="0"/>
              <a:t>HMG-CoA </a:t>
            </a:r>
            <a:r>
              <a:rPr lang="el-GR" dirty="0" err="1"/>
              <a:t>αναγωγάσης</a:t>
            </a:r>
            <a:r>
              <a:rPr lang="el-GR" dirty="0"/>
              <a:t>, μέσω ενεργοποίησης ενός </a:t>
            </a:r>
            <a:r>
              <a:rPr lang="el-GR" u="sng" dirty="0"/>
              <a:t>μεταγραφικού παράγοντα </a:t>
            </a:r>
            <a:r>
              <a:rPr lang="el-GR" dirty="0"/>
              <a:t>γνωστού ως </a:t>
            </a:r>
            <a:r>
              <a:rPr lang="en-US" dirty="0"/>
              <a:t>SREBP</a:t>
            </a:r>
            <a:r>
              <a:rPr lang="el-GR" dirty="0"/>
              <a:t> </a:t>
            </a:r>
            <a:r>
              <a:rPr lang="en-US" dirty="0"/>
              <a:t>(sterol regulatory element-binding protein</a:t>
            </a:r>
            <a:r>
              <a:rPr lang="en-US" dirty="0" smtClean="0"/>
              <a:t>).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  </a:t>
            </a:r>
            <a:r>
              <a:rPr lang="el-GR" u="sng" dirty="0"/>
              <a:t>ινσουλίνη</a:t>
            </a:r>
            <a:r>
              <a:rPr lang="el-GR" dirty="0"/>
              <a:t> και η </a:t>
            </a:r>
            <a:r>
              <a:rPr lang="el-GR" u="sng" dirty="0" err="1"/>
              <a:t>θυροειδική</a:t>
            </a:r>
            <a:r>
              <a:rPr lang="el-GR" u="sng" dirty="0"/>
              <a:t> ορμόνη</a:t>
            </a:r>
            <a:r>
              <a:rPr lang="el-GR" dirty="0"/>
              <a:t>, αυξάνουν την </a:t>
            </a:r>
            <a:r>
              <a:rPr lang="el-GR" dirty="0" err="1"/>
              <a:t>ενεργότητα</a:t>
            </a:r>
            <a:r>
              <a:rPr lang="el-GR" dirty="0"/>
              <a:t> της </a:t>
            </a:r>
            <a:r>
              <a:rPr lang="en-US" dirty="0"/>
              <a:t>HMG-CoA </a:t>
            </a:r>
            <a:r>
              <a:rPr lang="el-GR" dirty="0" err="1" smtClean="0"/>
              <a:t>αναγωγάσης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</a:t>
            </a:r>
            <a:r>
              <a:rPr lang="el-GR" u="sng" dirty="0" err="1"/>
              <a:t>γλυκαγόνη</a:t>
            </a:r>
            <a:r>
              <a:rPr lang="el-GR" dirty="0"/>
              <a:t> και τα </a:t>
            </a:r>
            <a:r>
              <a:rPr lang="el-GR" u="sng" dirty="0" err="1"/>
              <a:t>γλυκοκορτικοειδή</a:t>
            </a:r>
            <a:r>
              <a:rPr lang="el-GR" dirty="0"/>
              <a:t> μειώνουν την </a:t>
            </a:r>
            <a:r>
              <a:rPr lang="el-GR" dirty="0" err="1"/>
              <a:t>ενεργότητα</a:t>
            </a:r>
            <a:r>
              <a:rPr lang="el-GR" dirty="0"/>
              <a:t> της  </a:t>
            </a:r>
            <a:r>
              <a:rPr lang="en-US" dirty="0"/>
              <a:t>HMG-CoA </a:t>
            </a:r>
            <a:r>
              <a:rPr lang="el-GR" dirty="0" err="1"/>
              <a:t>αναγωγάσης</a:t>
            </a:r>
            <a:r>
              <a:rPr lang="el-GR" dirty="0"/>
              <a:t>. Η ρύθμιση της </a:t>
            </a:r>
            <a:r>
              <a:rPr lang="el-GR" dirty="0" err="1"/>
              <a:t>ενεργότητας</a:t>
            </a:r>
            <a:r>
              <a:rPr lang="el-GR" dirty="0"/>
              <a:t> διεξάγεται μέσω αντιστρεπτών μηχανισμών </a:t>
            </a:r>
            <a:r>
              <a:rPr lang="el-GR" dirty="0" err="1"/>
              <a:t>φωσφορυλίωσης</a:t>
            </a:r>
            <a:r>
              <a:rPr lang="el-GR" dirty="0"/>
              <a:t> και </a:t>
            </a:r>
            <a:r>
              <a:rPr lang="el-GR" dirty="0" err="1"/>
              <a:t>αποφωσφορυλίωσης</a:t>
            </a:r>
            <a:r>
              <a:rPr lang="el-GR" dirty="0"/>
              <a:t> εξαρτώμενων από το </a:t>
            </a:r>
            <a:r>
              <a:rPr lang="en-US" dirty="0"/>
              <a:t>cAMP </a:t>
            </a:r>
            <a:r>
              <a:rPr lang="el-GR" dirty="0"/>
              <a:t>πρωτεϊνικών </a:t>
            </a:r>
            <a:r>
              <a:rPr lang="el-GR" dirty="0" err="1" smtClean="0"/>
              <a:t>κινασών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11582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1278</Words>
  <Application>Microsoft Office PowerPoint</Application>
  <PresentationFormat>Ευρεία οθόνη</PresentationFormat>
  <Paragraphs>65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Θέμα του Office</vt:lpstr>
      <vt:lpstr>Βιοχημεία</vt:lpstr>
      <vt:lpstr>Χοληστερόλη</vt:lpstr>
      <vt:lpstr>Βιοσύνθεση χοληστερόλης</vt:lpstr>
      <vt:lpstr>Βιοσύνθεση χοληστερόλης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Ρύθμιση της σύνθεσης της χοληστερόλης</vt:lpstr>
      <vt:lpstr>Ισοζύγιο χοληστερόλης στους ιστούς</vt:lpstr>
      <vt:lpstr>Παρουσίαση του PowerPoint</vt:lpstr>
      <vt:lpstr>Μεταφορά της χοληστερόλης μεταξύ ιστών-πλάσματος</vt:lpstr>
      <vt:lpstr>Παρουσίαση του PowerPoint</vt:lpstr>
      <vt:lpstr>Μεταφορά της χοληστερόλης μεταξύ ιστών-πλάσματος</vt:lpstr>
      <vt:lpstr>Παρουσίαση του PowerPoint</vt:lpstr>
      <vt:lpstr>Απέκκριση χοληστερόλης</vt:lpstr>
      <vt:lpstr>Παρουσίαση του PowerPoint</vt:lpstr>
      <vt:lpstr>Βιοσυνθετικά παράγωγα χοληστερόλης</vt:lpstr>
      <vt:lpstr>Παρουσίαση του PowerPoint</vt:lpstr>
      <vt:lpstr>Παρουσίαση του PowerPoint</vt:lpstr>
      <vt:lpstr>Κλινικές όψεις</vt:lpstr>
      <vt:lpstr>Παρουσίαση του PowerPoint</vt:lpstr>
      <vt:lpstr>Κλινικές όψεις</vt:lpstr>
      <vt:lpstr>Κλινικές όψεις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Βιοχημεία</dc:title>
  <dc:creator>Χριστόπουλος Θεόδωρος</dc:creator>
  <cp:lastModifiedBy>User</cp:lastModifiedBy>
  <cp:revision>116</cp:revision>
  <dcterms:created xsi:type="dcterms:W3CDTF">2020-12-10T18:43:03Z</dcterms:created>
  <dcterms:modified xsi:type="dcterms:W3CDTF">2025-01-09T08:56:57Z</dcterms:modified>
</cp:coreProperties>
</file>