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13" r:id="rId13"/>
    <p:sldId id="314" r:id="rId14"/>
    <p:sldId id="311" r:id="rId15"/>
    <p:sldId id="267" r:id="rId16"/>
    <p:sldId id="268" r:id="rId17"/>
    <p:sldId id="315" r:id="rId18"/>
    <p:sldId id="269" r:id="rId19"/>
    <p:sldId id="270" r:id="rId20"/>
    <p:sldId id="316" r:id="rId21"/>
    <p:sldId id="271" r:id="rId22"/>
    <p:sldId id="317" r:id="rId23"/>
    <p:sldId id="272" r:id="rId24"/>
    <p:sldId id="273" r:id="rId25"/>
    <p:sldId id="319" r:id="rId26"/>
    <p:sldId id="318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320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21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2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5048A-BEA3-43DA-94AF-183AE47A717E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260EEE3-02AB-4EA3-8B85-2D3E2AEB55C3}">
      <dgm:prSet/>
      <dgm:spPr/>
      <dgm:t>
        <a:bodyPr/>
        <a:lstStyle/>
        <a:p>
          <a:r>
            <a:rPr lang="el-GR"/>
            <a:t>Ξήρανση (με έκθεση στον ήλιο)</a:t>
          </a:r>
          <a:endParaRPr lang="en-US"/>
        </a:p>
      </dgm:t>
    </dgm:pt>
    <dgm:pt modelId="{4C842136-43C1-4980-AE2B-CC6C71DF955C}" type="parTrans" cxnId="{1C88BC04-D7DA-4CC7-95D0-FD72658BFF6F}">
      <dgm:prSet/>
      <dgm:spPr/>
      <dgm:t>
        <a:bodyPr/>
        <a:lstStyle/>
        <a:p>
          <a:endParaRPr lang="en-US"/>
        </a:p>
      </dgm:t>
    </dgm:pt>
    <dgm:pt modelId="{72040F65-5FC5-4429-88F0-5C39BC805054}" type="sibTrans" cxnId="{1C88BC04-D7DA-4CC7-95D0-FD72658BFF6F}">
      <dgm:prSet/>
      <dgm:spPr/>
      <dgm:t>
        <a:bodyPr/>
        <a:lstStyle/>
        <a:p>
          <a:endParaRPr lang="en-US"/>
        </a:p>
      </dgm:t>
    </dgm:pt>
    <dgm:pt modelId="{E9AADB5D-3A72-48B8-9B08-3820B68A555A}">
      <dgm:prSet/>
      <dgm:spPr/>
      <dgm:t>
        <a:bodyPr/>
        <a:lstStyle/>
        <a:p>
          <a:r>
            <a:rPr lang="el-GR"/>
            <a:t>Αφυδάτωση με τεχνητή θέρμανση και ελεγχόμενες συνθήκες</a:t>
          </a:r>
          <a:endParaRPr lang="en-US"/>
        </a:p>
      </dgm:t>
    </dgm:pt>
    <dgm:pt modelId="{4977FB0D-5FFB-45D1-B3DE-8695BC97C1EF}" type="parTrans" cxnId="{B26D6DF4-0223-4F07-B785-25F91D11CFEE}">
      <dgm:prSet/>
      <dgm:spPr/>
      <dgm:t>
        <a:bodyPr/>
        <a:lstStyle/>
        <a:p>
          <a:endParaRPr lang="en-US"/>
        </a:p>
      </dgm:t>
    </dgm:pt>
    <dgm:pt modelId="{596C36D5-9BDA-4409-BE1E-979B9D131B25}" type="sibTrans" cxnId="{B26D6DF4-0223-4F07-B785-25F91D11CFEE}">
      <dgm:prSet/>
      <dgm:spPr/>
      <dgm:t>
        <a:bodyPr/>
        <a:lstStyle/>
        <a:p>
          <a:endParaRPr lang="en-US"/>
        </a:p>
      </dgm:t>
    </dgm:pt>
    <dgm:pt modelId="{4762CBA0-EA6A-4C77-B624-CBD4C722D447}">
      <dgm:prSet/>
      <dgm:spPr/>
      <dgm:t>
        <a:bodyPr/>
        <a:lstStyle/>
        <a:p>
          <a:r>
            <a:rPr lang="el-GR"/>
            <a:t>Συμπύκνωση</a:t>
          </a:r>
          <a:endParaRPr lang="en-US"/>
        </a:p>
      </dgm:t>
    </dgm:pt>
    <dgm:pt modelId="{28F6CD51-54F8-400B-8971-7E4FB28797A9}" type="parTrans" cxnId="{DAC00D17-D5F2-44F2-ABAD-39E8DA825931}">
      <dgm:prSet/>
      <dgm:spPr/>
      <dgm:t>
        <a:bodyPr/>
        <a:lstStyle/>
        <a:p>
          <a:endParaRPr lang="en-US"/>
        </a:p>
      </dgm:t>
    </dgm:pt>
    <dgm:pt modelId="{EE467023-E29F-4A37-AF34-F4AD09D4348A}" type="sibTrans" cxnId="{DAC00D17-D5F2-44F2-ABAD-39E8DA825931}">
      <dgm:prSet/>
      <dgm:spPr/>
      <dgm:t>
        <a:bodyPr/>
        <a:lstStyle/>
        <a:p>
          <a:endParaRPr lang="en-US"/>
        </a:p>
      </dgm:t>
    </dgm:pt>
    <dgm:pt modelId="{0B26B19D-9C78-4706-A76C-9C04E5AD9E11}" type="pres">
      <dgm:prSet presAssocID="{60F5048A-BEA3-43DA-94AF-183AE47A717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78F765-4324-4150-B61D-BC3850634B85}" type="pres">
      <dgm:prSet presAssocID="{C260EEE3-02AB-4EA3-8B85-2D3E2AEB55C3}" presName="hierRoot1" presStyleCnt="0"/>
      <dgm:spPr/>
    </dgm:pt>
    <dgm:pt modelId="{D3D12F37-7B17-4D1C-9A67-B791EA0C14CC}" type="pres">
      <dgm:prSet presAssocID="{C260EEE3-02AB-4EA3-8B85-2D3E2AEB55C3}" presName="composite" presStyleCnt="0"/>
      <dgm:spPr/>
    </dgm:pt>
    <dgm:pt modelId="{A4700A99-209C-4197-983E-F4E3DDB2E3C9}" type="pres">
      <dgm:prSet presAssocID="{C260EEE3-02AB-4EA3-8B85-2D3E2AEB55C3}" presName="background" presStyleLbl="node0" presStyleIdx="0" presStyleCnt="3"/>
      <dgm:spPr/>
    </dgm:pt>
    <dgm:pt modelId="{4DAD7DF4-1B32-4054-B0CF-6B524B8FA363}" type="pres">
      <dgm:prSet presAssocID="{C260EEE3-02AB-4EA3-8B85-2D3E2AEB55C3}" presName="text" presStyleLbl="fgAcc0" presStyleIdx="0" presStyleCnt="3">
        <dgm:presLayoutVars>
          <dgm:chPref val="3"/>
        </dgm:presLayoutVars>
      </dgm:prSet>
      <dgm:spPr/>
    </dgm:pt>
    <dgm:pt modelId="{E8CF017E-0AE9-468E-A836-71A711662EA5}" type="pres">
      <dgm:prSet presAssocID="{C260EEE3-02AB-4EA3-8B85-2D3E2AEB55C3}" presName="hierChild2" presStyleCnt="0"/>
      <dgm:spPr/>
    </dgm:pt>
    <dgm:pt modelId="{1A85AE9B-0DC5-45B4-8AE5-8FBB6BD87EC2}" type="pres">
      <dgm:prSet presAssocID="{E9AADB5D-3A72-48B8-9B08-3820B68A555A}" presName="hierRoot1" presStyleCnt="0"/>
      <dgm:spPr/>
    </dgm:pt>
    <dgm:pt modelId="{B1A05B46-0720-49C8-B6F6-BB8A059CDA72}" type="pres">
      <dgm:prSet presAssocID="{E9AADB5D-3A72-48B8-9B08-3820B68A555A}" presName="composite" presStyleCnt="0"/>
      <dgm:spPr/>
    </dgm:pt>
    <dgm:pt modelId="{C33ADD4F-B9BD-4B5C-838B-89AB201F8D46}" type="pres">
      <dgm:prSet presAssocID="{E9AADB5D-3A72-48B8-9B08-3820B68A555A}" presName="background" presStyleLbl="node0" presStyleIdx="1" presStyleCnt="3"/>
      <dgm:spPr/>
    </dgm:pt>
    <dgm:pt modelId="{BD871EBC-8888-42DB-B63F-B3D9BAF0286E}" type="pres">
      <dgm:prSet presAssocID="{E9AADB5D-3A72-48B8-9B08-3820B68A555A}" presName="text" presStyleLbl="fgAcc0" presStyleIdx="1" presStyleCnt="3">
        <dgm:presLayoutVars>
          <dgm:chPref val="3"/>
        </dgm:presLayoutVars>
      </dgm:prSet>
      <dgm:spPr/>
    </dgm:pt>
    <dgm:pt modelId="{11F1CC42-9BA9-4BFC-B131-029B019A129C}" type="pres">
      <dgm:prSet presAssocID="{E9AADB5D-3A72-48B8-9B08-3820B68A555A}" presName="hierChild2" presStyleCnt="0"/>
      <dgm:spPr/>
    </dgm:pt>
    <dgm:pt modelId="{869C9EF2-F789-4BCE-8318-F5A852CBA9F4}" type="pres">
      <dgm:prSet presAssocID="{4762CBA0-EA6A-4C77-B624-CBD4C722D447}" presName="hierRoot1" presStyleCnt="0"/>
      <dgm:spPr/>
    </dgm:pt>
    <dgm:pt modelId="{F418115D-A639-4C13-A382-477108B794AB}" type="pres">
      <dgm:prSet presAssocID="{4762CBA0-EA6A-4C77-B624-CBD4C722D447}" presName="composite" presStyleCnt="0"/>
      <dgm:spPr/>
    </dgm:pt>
    <dgm:pt modelId="{73D924B4-1990-4811-98BF-DB152B101671}" type="pres">
      <dgm:prSet presAssocID="{4762CBA0-EA6A-4C77-B624-CBD4C722D447}" presName="background" presStyleLbl="node0" presStyleIdx="2" presStyleCnt="3"/>
      <dgm:spPr/>
    </dgm:pt>
    <dgm:pt modelId="{77A11D50-A0C9-4A28-A61A-422472C4A55C}" type="pres">
      <dgm:prSet presAssocID="{4762CBA0-EA6A-4C77-B624-CBD4C722D447}" presName="text" presStyleLbl="fgAcc0" presStyleIdx="2" presStyleCnt="3">
        <dgm:presLayoutVars>
          <dgm:chPref val="3"/>
        </dgm:presLayoutVars>
      </dgm:prSet>
      <dgm:spPr/>
    </dgm:pt>
    <dgm:pt modelId="{28C184B6-C0DD-470F-B42C-F1023131043D}" type="pres">
      <dgm:prSet presAssocID="{4762CBA0-EA6A-4C77-B624-CBD4C722D447}" presName="hierChild2" presStyleCnt="0"/>
      <dgm:spPr/>
    </dgm:pt>
  </dgm:ptLst>
  <dgm:cxnLst>
    <dgm:cxn modelId="{1C88BC04-D7DA-4CC7-95D0-FD72658BFF6F}" srcId="{60F5048A-BEA3-43DA-94AF-183AE47A717E}" destId="{C260EEE3-02AB-4EA3-8B85-2D3E2AEB55C3}" srcOrd="0" destOrd="0" parTransId="{4C842136-43C1-4980-AE2B-CC6C71DF955C}" sibTransId="{72040F65-5FC5-4429-88F0-5C39BC805054}"/>
    <dgm:cxn modelId="{DAC00D17-D5F2-44F2-ABAD-39E8DA825931}" srcId="{60F5048A-BEA3-43DA-94AF-183AE47A717E}" destId="{4762CBA0-EA6A-4C77-B624-CBD4C722D447}" srcOrd="2" destOrd="0" parTransId="{28F6CD51-54F8-400B-8971-7E4FB28797A9}" sibTransId="{EE467023-E29F-4A37-AF34-F4AD09D4348A}"/>
    <dgm:cxn modelId="{72D45760-C101-400B-90BA-9A9F0626DA75}" type="presOf" srcId="{60F5048A-BEA3-43DA-94AF-183AE47A717E}" destId="{0B26B19D-9C78-4706-A76C-9C04E5AD9E11}" srcOrd="0" destOrd="0" presId="urn:microsoft.com/office/officeart/2005/8/layout/hierarchy1"/>
    <dgm:cxn modelId="{0822634C-B5B6-4AEB-8C2B-5DEDC25A1E14}" type="presOf" srcId="{4762CBA0-EA6A-4C77-B624-CBD4C722D447}" destId="{77A11D50-A0C9-4A28-A61A-422472C4A55C}" srcOrd="0" destOrd="0" presId="urn:microsoft.com/office/officeart/2005/8/layout/hierarchy1"/>
    <dgm:cxn modelId="{1F8C22A1-5EB2-44E1-A263-4E6F3C03BBEE}" type="presOf" srcId="{C260EEE3-02AB-4EA3-8B85-2D3E2AEB55C3}" destId="{4DAD7DF4-1B32-4054-B0CF-6B524B8FA363}" srcOrd="0" destOrd="0" presId="urn:microsoft.com/office/officeart/2005/8/layout/hierarchy1"/>
    <dgm:cxn modelId="{E347B4C5-5365-42AB-9FE4-B9F3726F17E8}" type="presOf" srcId="{E9AADB5D-3A72-48B8-9B08-3820B68A555A}" destId="{BD871EBC-8888-42DB-B63F-B3D9BAF0286E}" srcOrd="0" destOrd="0" presId="urn:microsoft.com/office/officeart/2005/8/layout/hierarchy1"/>
    <dgm:cxn modelId="{B26D6DF4-0223-4F07-B785-25F91D11CFEE}" srcId="{60F5048A-BEA3-43DA-94AF-183AE47A717E}" destId="{E9AADB5D-3A72-48B8-9B08-3820B68A555A}" srcOrd="1" destOrd="0" parTransId="{4977FB0D-5FFB-45D1-B3DE-8695BC97C1EF}" sibTransId="{596C36D5-9BDA-4409-BE1E-979B9D131B25}"/>
    <dgm:cxn modelId="{2B97DC35-28F8-4A9C-A432-D7572F55A0CD}" type="presParOf" srcId="{0B26B19D-9C78-4706-A76C-9C04E5AD9E11}" destId="{8378F765-4324-4150-B61D-BC3850634B85}" srcOrd="0" destOrd="0" presId="urn:microsoft.com/office/officeart/2005/8/layout/hierarchy1"/>
    <dgm:cxn modelId="{CDB75D37-1C29-41CC-B1BE-80BDAF361C3B}" type="presParOf" srcId="{8378F765-4324-4150-B61D-BC3850634B85}" destId="{D3D12F37-7B17-4D1C-9A67-B791EA0C14CC}" srcOrd="0" destOrd="0" presId="urn:microsoft.com/office/officeart/2005/8/layout/hierarchy1"/>
    <dgm:cxn modelId="{A9A77E42-4848-4705-B4FD-271CB0926B58}" type="presParOf" srcId="{D3D12F37-7B17-4D1C-9A67-B791EA0C14CC}" destId="{A4700A99-209C-4197-983E-F4E3DDB2E3C9}" srcOrd="0" destOrd="0" presId="urn:microsoft.com/office/officeart/2005/8/layout/hierarchy1"/>
    <dgm:cxn modelId="{D1F8182B-12DF-4E1C-B193-8951799014A0}" type="presParOf" srcId="{D3D12F37-7B17-4D1C-9A67-B791EA0C14CC}" destId="{4DAD7DF4-1B32-4054-B0CF-6B524B8FA363}" srcOrd="1" destOrd="0" presId="urn:microsoft.com/office/officeart/2005/8/layout/hierarchy1"/>
    <dgm:cxn modelId="{84C10FC7-DC78-49B6-8697-21561B60E148}" type="presParOf" srcId="{8378F765-4324-4150-B61D-BC3850634B85}" destId="{E8CF017E-0AE9-468E-A836-71A711662EA5}" srcOrd="1" destOrd="0" presId="urn:microsoft.com/office/officeart/2005/8/layout/hierarchy1"/>
    <dgm:cxn modelId="{9E4704E2-31C9-43D4-BDE5-AEF4FABD12A5}" type="presParOf" srcId="{0B26B19D-9C78-4706-A76C-9C04E5AD9E11}" destId="{1A85AE9B-0DC5-45B4-8AE5-8FBB6BD87EC2}" srcOrd="1" destOrd="0" presId="urn:microsoft.com/office/officeart/2005/8/layout/hierarchy1"/>
    <dgm:cxn modelId="{3926DBCA-7972-4F0B-BDE3-B969CEAB9F9D}" type="presParOf" srcId="{1A85AE9B-0DC5-45B4-8AE5-8FBB6BD87EC2}" destId="{B1A05B46-0720-49C8-B6F6-BB8A059CDA72}" srcOrd="0" destOrd="0" presId="urn:microsoft.com/office/officeart/2005/8/layout/hierarchy1"/>
    <dgm:cxn modelId="{1E63A4EF-74E7-4FE0-B08C-E40E286C7693}" type="presParOf" srcId="{B1A05B46-0720-49C8-B6F6-BB8A059CDA72}" destId="{C33ADD4F-B9BD-4B5C-838B-89AB201F8D46}" srcOrd="0" destOrd="0" presId="urn:microsoft.com/office/officeart/2005/8/layout/hierarchy1"/>
    <dgm:cxn modelId="{A7DD8AA3-C8D7-443D-8B78-09D0A79E6D7C}" type="presParOf" srcId="{B1A05B46-0720-49C8-B6F6-BB8A059CDA72}" destId="{BD871EBC-8888-42DB-B63F-B3D9BAF0286E}" srcOrd="1" destOrd="0" presId="urn:microsoft.com/office/officeart/2005/8/layout/hierarchy1"/>
    <dgm:cxn modelId="{6E3E6D7E-6B40-4610-B209-81271257C328}" type="presParOf" srcId="{1A85AE9B-0DC5-45B4-8AE5-8FBB6BD87EC2}" destId="{11F1CC42-9BA9-4BFC-B131-029B019A129C}" srcOrd="1" destOrd="0" presId="urn:microsoft.com/office/officeart/2005/8/layout/hierarchy1"/>
    <dgm:cxn modelId="{94786EB3-CDDE-4554-BCB8-8DE2E750621D}" type="presParOf" srcId="{0B26B19D-9C78-4706-A76C-9C04E5AD9E11}" destId="{869C9EF2-F789-4BCE-8318-F5A852CBA9F4}" srcOrd="2" destOrd="0" presId="urn:microsoft.com/office/officeart/2005/8/layout/hierarchy1"/>
    <dgm:cxn modelId="{FF3A7A50-8318-45D9-B9E5-460525DF3CA1}" type="presParOf" srcId="{869C9EF2-F789-4BCE-8318-F5A852CBA9F4}" destId="{F418115D-A639-4C13-A382-477108B794AB}" srcOrd="0" destOrd="0" presId="urn:microsoft.com/office/officeart/2005/8/layout/hierarchy1"/>
    <dgm:cxn modelId="{C4682A85-5052-404C-82C5-F9351583CC7B}" type="presParOf" srcId="{F418115D-A639-4C13-A382-477108B794AB}" destId="{73D924B4-1990-4811-98BF-DB152B101671}" srcOrd="0" destOrd="0" presId="urn:microsoft.com/office/officeart/2005/8/layout/hierarchy1"/>
    <dgm:cxn modelId="{948FC10E-159B-413C-8C0A-B8ECF1AC728D}" type="presParOf" srcId="{F418115D-A639-4C13-A382-477108B794AB}" destId="{77A11D50-A0C9-4A28-A61A-422472C4A55C}" srcOrd="1" destOrd="0" presId="urn:microsoft.com/office/officeart/2005/8/layout/hierarchy1"/>
    <dgm:cxn modelId="{52CF9798-73B4-4FC4-8045-266D6BDED1E2}" type="presParOf" srcId="{869C9EF2-F789-4BCE-8318-F5A852CBA9F4}" destId="{28C184B6-C0DD-470F-B42C-F102313104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46069-04C1-40AD-86B5-38352DAE1A61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EEE7CDA-F919-4513-8C44-FEEB97FDC8A9}">
      <dgm:prSet/>
      <dgm:spPr/>
      <dgm:t>
        <a:bodyPr/>
        <a:lstStyle/>
        <a:p>
          <a:r>
            <a:rPr lang="el-GR"/>
            <a:t>Θέρμανση τροφίμων εντός κλειστών δοχείων για:</a:t>
          </a:r>
          <a:endParaRPr lang="en-US"/>
        </a:p>
      </dgm:t>
    </dgm:pt>
    <dgm:pt modelId="{B0F75574-EA41-4A66-A6B3-059D413AE39A}" type="parTrans" cxnId="{6C7C461E-4F08-47BC-BD82-C97D74A666C7}">
      <dgm:prSet/>
      <dgm:spPr/>
      <dgm:t>
        <a:bodyPr/>
        <a:lstStyle/>
        <a:p>
          <a:endParaRPr lang="en-US"/>
        </a:p>
      </dgm:t>
    </dgm:pt>
    <dgm:pt modelId="{47419181-60FF-4A42-8547-79D24531DF33}" type="sibTrans" cxnId="{6C7C461E-4F08-47BC-BD82-C97D74A666C7}">
      <dgm:prSet/>
      <dgm:spPr/>
      <dgm:t>
        <a:bodyPr/>
        <a:lstStyle/>
        <a:p>
          <a:endParaRPr lang="en-US"/>
        </a:p>
      </dgm:t>
    </dgm:pt>
    <dgm:pt modelId="{4CE40742-B943-4CF0-9F11-64312885297E}">
      <dgm:prSet/>
      <dgm:spPr/>
      <dgm:t>
        <a:bodyPr/>
        <a:lstStyle/>
        <a:p>
          <a:r>
            <a:rPr lang="el-GR"/>
            <a:t>καταστροφή των αλλοιωγόνων ή παθογόνων μικροοργανισμών</a:t>
          </a:r>
          <a:endParaRPr lang="en-US"/>
        </a:p>
      </dgm:t>
    </dgm:pt>
    <dgm:pt modelId="{FE00B942-AD65-4812-9035-1D09FBF97DE4}" type="parTrans" cxnId="{9B8F4DD1-9717-4C57-809A-88099E77CE05}">
      <dgm:prSet/>
      <dgm:spPr/>
      <dgm:t>
        <a:bodyPr/>
        <a:lstStyle/>
        <a:p>
          <a:endParaRPr lang="en-US"/>
        </a:p>
      </dgm:t>
    </dgm:pt>
    <dgm:pt modelId="{652A6C0E-02C3-4681-88EF-DE4915A7CE2A}" type="sibTrans" cxnId="{9B8F4DD1-9717-4C57-809A-88099E77CE05}">
      <dgm:prSet/>
      <dgm:spPr/>
      <dgm:t>
        <a:bodyPr/>
        <a:lstStyle/>
        <a:p>
          <a:endParaRPr lang="en-US"/>
        </a:p>
      </dgm:t>
    </dgm:pt>
    <dgm:pt modelId="{AC82AE1F-4677-497F-B643-74BEACD02B39}">
      <dgm:prSet/>
      <dgm:spPr/>
      <dgm:t>
        <a:bodyPr/>
        <a:lstStyle/>
        <a:p>
          <a:r>
            <a:rPr lang="el-GR"/>
            <a:t>προφύλαξη τροφίμου από νέα μόλυνση ή την επίδραση του αέρα</a:t>
          </a:r>
          <a:endParaRPr lang="en-US"/>
        </a:p>
      </dgm:t>
    </dgm:pt>
    <dgm:pt modelId="{BB6316FC-689C-4D3D-BCCB-26D93C483C95}" type="parTrans" cxnId="{253B8EDA-9716-4E94-95A7-5D21866FCB0D}">
      <dgm:prSet/>
      <dgm:spPr/>
      <dgm:t>
        <a:bodyPr/>
        <a:lstStyle/>
        <a:p>
          <a:endParaRPr lang="en-US"/>
        </a:p>
      </dgm:t>
    </dgm:pt>
    <dgm:pt modelId="{AAE57699-77C1-44B0-B9AB-0A7DB24E229F}" type="sibTrans" cxnId="{253B8EDA-9716-4E94-95A7-5D21866FCB0D}">
      <dgm:prSet/>
      <dgm:spPr/>
      <dgm:t>
        <a:bodyPr/>
        <a:lstStyle/>
        <a:p>
          <a:endParaRPr lang="en-US"/>
        </a:p>
      </dgm:t>
    </dgm:pt>
    <dgm:pt modelId="{07FF1FC2-B0C9-4AA1-BE73-313C22D9E045}" type="pres">
      <dgm:prSet presAssocID="{6AB46069-04C1-40AD-86B5-38352DAE1A61}" presName="outerComposite" presStyleCnt="0">
        <dgm:presLayoutVars>
          <dgm:chMax val="5"/>
          <dgm:dir/>
          <dgm:resizeHandles val="exact"/>
        </dgm:presLayoutVars>
      </dgm:prSet>
      <dgm:spPr/>
    </dgm:pt>
    <dgm:pt modelId="{4B4112A2-EEF2-4169-9EA1-2F9E4BD1D0D6}" type="pres">
      <dgm:prSet presAssocID="{6AB46069-04C1-40AD-86B5-38352DAE1A61}" presName="dummyMaxCanvas" presStyleCnt="0">
        <dgm:presLayoutVars/>
      </dgm:prSet>
      <dgm:spPr/>
    </dgm:pt>
    <dgm:pt modelId="{DC558A91-7856-4BAE-813D-E26F7DC94129}" type="pres">
      <dgm:prSet presAssocID="{6AB46069-04C1-40AD-86B5-38352DAE1A61}" presName="ThreeNodes_1" presStyleLbl="node1" presStyleIdx="0" presStyleCnt="3">
        <dgm:presLayoutVars>
          <dgm:bulletEnabled val="1"/>
        </dgm:presLayoutVars>
      </dgm:prSet>
      <dgm:spPr/>
    </dgm:pt>
    <dgm:pt modelId="{3AFE9FA9-FAB5-44E2-BDE0-F42F762528C6}" type="pres">
      <dgm:prSet presAssocID="{6AB46069-04C1-40AD-86B5-38352DAE1A61}" presName="ThreeNodes_2" presStyleLbl="node1" presStyleIdx="1" presStyleCnt="3">
        <dgm:presLayoutVars>
          <dgm:bulletEnabled val="1"/>
        </dgm:presLayoutVars>
      </dgm:prSet>
      <dgm:spPr/>
    </dgm:pt>
    <dgm:pt modelId="{C09F183A-5C53-4FA1-9D49-1B010D418C4A}" type="pres">
      <dgm:prSet presAssocID="{6AB46069-04C1-40AD-86B5-38352DAE1A61}" presName="ThreeNodes_3" presStyleLbl="node1" presStyleIdx="2" presStyleCnt="3">
        <dgm:presLayoutVars>
          <dgm:bulletEnabled val="1"/>
        </dgm:presLayoutVars>
      </dgm:prSet>
      <dgm:spPr/>
    </dgm:pt>
    <dgm:pt modelId="{837AF550-B916-47E6-93B7-587E571352F6}" type="pres">
      <dgm:prSet presAssocID="{6AB46069-04C1-40AD-86B5-38352DAE1A61}" presName="ThreeConn_1-2" presStyleLbl="fgAccFollowNode1" presStyleIdx="0" presStyleCnt="2">
        <dgm:presLayoutVars>
          <dgm:bulletEnabled val="1"/>
        </dgm:presLayoutVars>
      </dgm:prSet>
      <dgm:spPr/>
    </dgm:pt>
    <dgm:pt modelId="{B6694B3D-2B16-4C7A-87C4-902B67A9063E}" type="pres">
      <dgm:prSet presAssocID="{6AB46069-04C1-40AD-86B5-38352DAE1A61}" presName="ThreeConn_2-3" presStyleLbl="fgAccFollowNode1" presStyleIdx="1" presStyleCnt="2">
        <dgm:presLayoutVars>
          <dgm:bulletEnabled val="1"/>
        </dgm:presLayoutVars>
      </dgm:prSet>
      <dgm:spPr/>
    </dgm:pt>
    <dgm:pt modelId="{E0BD1258-FECF-456A-B462-7FD20494B3DD}" type="pres">
      <dgm:prSet presAssocID="{6AB46069-04C1-40AD-86B5-38352DAE1A61}" presName="ThreeNodes_1_text" presStyleLbl="node1" presStyleIdx="2" presStyleCnt="3">
        <dgm:presLayoutVars>
          <dgm:bulletEnabled val="1"/>
        </dgm:presLayoutVars>
      </dgm:prSet>
      <dgm:spPr/>
    </dgm:pt>
    <dgm:pt modelId="{FFD75573-D56E-4461-A160-9ADD8C1451A3}" type="pres">
      <dgm:prSet presAssocID="{6AB46069-04C1-40AD-86B5-38352DAE1A61}" presName="ThreeNodes_2_text" presStyleLbl="node1" presStyleIdx="2" presStyleCnt="3">
        <dgm:presLayoutVars>
          <dgm:bulletEnabled val="1"/>
        </dgm:presLayoutVars>
      </dgm:prSet>
      <dgm:spPr/>
    </dgm:pt>
    <dgm:pt modelId="{240A3B8A-9712-4C22-A42C-0C3BD1248DDE}" type="pres">
      <dgm:prSet presAssocID="{6AB46069-04C1-40AD-86B5-38352DAE1A6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C7C461E-4F08-47BC-BD82-C97D74A666C7}" srcId="{6AB46069-04C1-40AD-86B5-38352DAE1A61}" destId="{CEEE7CDA-F919-4513-8C44-FEEB97FDC8A9}" srcOrd="0" destOrd="0" parTransId="{B0F75574-EA41-4A66-A6B3-059D413AE39A}" sibTransId="{47419181-60FF-4A42-8547-79D24531DF33}"/>
    <dgm:cxn modelId="{728C1E35-73AC-4BA6-8E4C-32C468E5C1B8}" type="presOf" srcId="{6AB46069-04C1-40AD-86B5-38352DAE1A61}" destId="{07FF1FC2-B0C9-4AA1-BE73-313C22D9E045}" srcOrd="0" destOrd="0" presId="urn:microsoft.com/office/officeart/2005/8/layout/vProcess5"/>
    <dgm:cxn modelId="{2E5CC265-36D5-48FC-AFFF-E296DABC412F}" type="presOf" srcId="{CEEE7CDA-F919-4513-8C44-FEEB97FDC8A9}" destId="{E0BD1258-FECF-456A-B462-7FD20494B3DD}" srcOrd="1" destOrd="0" presId="urn:microsoft.com/office/officeart/2005/8/layout/vProcess5"/>
    <dgm:cxn modelId="{2890076D-93D5-408D-835C-AA3CF6A382F0}" type="presOf" srcId="{4CE40742-B943-4CF0-9F11-64312885297E}" destId="{FFD75573-D56E-4461-A160-9ADD8C1451A3}" srcOrd="1" destOrd="0" presId="urn:microsoft.com/office/officeart/2005/8/layout/vProcess5"/>
    <dgm:cxn modelId="{3E33AE51-3EAA-4463-ABED-047B03D92AFD}" type="presOf" srcId="{AC82AE1F-4677-497F-B643-74BEACD02B39}" destId="{240A3B8A-9712-4C22-A42C-0C3BD1248DDE}" srcOrd="1" destOrd="0" presId="urn:microsoft.com/office/officeart/2005/8/layout/vProcess5"/>
    <dgm:cxn modelId="{D6D5D2A9-2125-4DE2-A005-677A4AD24411}" type="presOf" srcId="{AC82AE1F-4677-497F-B643-74BEACD02B39}" destId="{C09F183A-5C53-4FA1-9D49-1B010D418C4A}" srcOrd="0" destOrd="0" presId="urn:microsoft.com/office/officeart/2005/8/layout/vProcess5"/>
    <dgm:cxn modelId="{EF1B09B5-87F7-4D88-BFDF-7410CCEB4303}" type="presOf" srcId="{47419181-60FF-4A42-8547-79D24531DF33}" destId="{837AF550-B916-47E6-93B7-587E571352F6}" srcOrd="0" destOrd="0" presId="urn:microsoft.com/office/officeart/2005/8/layout/vProcess5"/>
    <dgm:cxn modelId="{7FC5AACA-144A-4323-AC0A-21A3C65D6527}" type="presOf" srcId="{652A6C0E-02C3-4681-88EF-DE4915A7CE2A}" destId="{B6694B3D-2B16-4C7A-87C4-902B67A9063E}" srcOrd="0" destOrd="0" presId="urn:microsoft.com/office/officeart/2005/8/layout/vProcess5"/>
    <dgm:cxn modelId="{9B8F4DD1-9717-4C57-809A-88099E77CE05}" srcId="{6AB46069-04C1-40AD-86B5-38352DAE1A61}" destId="{4CE40742-B943-4CF0-9F11-64312885297E}" srcOrd="1" destOrd="0" parTransId="{FE00B942-AD65-4812-9035-1D09FBF97DE4}" sibTransId="{652A6C0E-02C3-4681-88EF-DE4915A7CE2A}"/>
    <dgm:cxn modelId="{4F08A4D9-3154-4741-A4B5-E27C8F536023}" type="presOf" srcId="{CEEE7CDA-F919-4513-8C44-FEEB97FDC8A9}" destId="{DC558A91-7856-4BAE-813D-E26F7DC94129}" srcOrd="0" destOrd="0" presId="urn:microsoft.com/office/officeart/2005/8/layout/vProcess5"/>
    <dgm:cxn modelId="{253B8EDA-9716-4E94-95A7-5D21866FCB0D}" srcId="{6AB46069-04C1-40AD-86B5-38352DAE1A61}" destId="{AC82AE1F-4677-497F-B643-74BEACD02B39}" srcOrd="2" destOrd="0" parTransId="{BB6316FC-689C-4D3D-BCCB-26D93C483C95}" sibTransId="{AAE57699-77C1-44B0-B9AB-0A7DB24E229F}"/>
    <dgm:cxn modelId="{C34F75DB-5D92-4C28-8EF4-D67A57ACE420}" type="presOf" srcId="{4CE40742-B943-4CF0-9F11-64312885297E}" destId="{3AFE9FA9-FAB5-44E2-BDE0-F42F762528C6}" srcOrd="0" destOrd="0" presId="urn:microsoft.com/office/officeart/2005/8/layout/vProcess5"/>
    <dgm:cxn modelId="{060DCB2F-D0E8-446F-981A-03DB59B6C336}" type="presParOf" srcId="{07FF1FC2-B0C9-4AA1-BE73-313C22D9E045}" destId="{4B4112A2-EEF2-4169-9EA1-2F9E4BD1D0D6}" srcOrd="0" destOrd="0" presId="urn:microsoft.com/office/officeart/2005/8/layout/vProcess5"/>
    <dgm:cxn modelId="{D608DA7F-56DA-4250-9E61-4AB00D17737D}" type="presParOf" srcId="{07FF1FC2-B0C9-4AA1-BE73-313C22D9E045}" destId="{DC558A91-7856-4BAE-813D-E26F7DC94129}" srcOrd="1" destOrd="0" presId="urn:microsoft.com/office/officeart/2005/8/layout/vProcess5"/>
    <dgm:cxn modelId="{5ABF2882-2788-42D8-B244-F22C2794EF0B}" type="presParOf" srcId="{07FF1FC2-B0C9-4AA1-BE73-313C22D9E045}" destId="{3AFE9FA9-FAB5-44E2-BDE0-F42F762528C6}" srcOrd="2" destOrd="0" presId="urn:microsoft.com/office/officeart/2005/8/layout/vProcess5"/>
    <dgm:cxn modelId="{636077CA-9F85-4EAA-96C5-CF7782390B69}" type="presParOf" srcId="{07FF1FC2-B0C9-4AA1-BE73-313C22D9E045}" destId="{C09F183A-5C53-4FA1-9D49-1B010D418C4A}" srcOrd="3" destOrd="0" presId="urn:microsoft.com/office/officeart/2005/8/layout/vProcess5"/>
    <dgm:cxn modelId="{E7F52737-5098-42D0-B4C1-00EECBC658BE}" type="presParOf" srcId="{07FF1FC2-B0C9-4AA1-BE73-313C22D9E045}" destId="{837AF550-B916-47E6-93B7-587E571352F6}" srcOrd="4" destOrd="0" presId="urn:microsoft.com/office/officeart/2005/8/layout/vProcess5"/>
    <dgm:cxn modelId="{9FE072BF-1240-42B4-A9EF-5FF7FA8B4B96}" type="presParOf" srcId="{07FF1FC2-B0C9-4AA1-BE73-313C22D9E045}" destId="{B6694B3D-2B16-4C7A-87C4-902B67A9063E}" srcOrd="5" destOrd="0" presId="urn:microsoft.com/office/officeart/2005/8/layout/vProcess5"/>
    <dgm:cxn modelId="{723FD76C-E832-4917-ADCD-6D87827ECA8A}" type="presParOf" srcId="{07FF1FC2-B0C9-4AA1-BE73-313C22D9E045}" destId="{E0BD1258-FECF-456A-B462-7FD20494B3DD}" srcOrd="6" destOrd="0" presId="urn:microsoft.com/office/officeart/2005/8/layout/vProcess5"/>
    <dgm:cxn modelId="{3EA65528-E2A2-4D2E-B269-75B4708FFA95}" type="presParOf" srcId="{07FF1FC2-B0C9-4AA1-BE73-313C22D9E045}" destId="{FFD75573-D56E-4461-A160-9ADD8C1451A3}" srcOrd="7" destOrd="0" presId="urn:microsoft.com/office/officeart/2005/8/layout/vProcess5"/>
    <dgm:cxn modelId="{8DC409DA-CFEE-40BF-BAE9-BC5D92672986}" type="presParOf" srcId="{07FF1FC2-B0C9-4AA1-BE73-313C22D9E045}" destId="{240A3B8A-9712-4C22-A42C-0C3BD1248DD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35D378-E171-49F1-B422-14C6591E705B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24F7D3D-30BA-4495-8B90-FA711925C88A}">
      <dgm:prSet/>
      <dgm:spPr/>
      <dgm:t>
        <a:bodyPr/>
        <a:lstStyle/>
        <a:p>
          <a:r>
            <a:rPr lang="el-GR"/>
            <a:t>Δοχεία και φιάλες από πλαστική ύλη</a:t>
          </a:r>
          <a:endParaRPr lang="en-US"/>
        </a:p>
      </dgm:t>
    </dgm:pt>
    <dgm:pt modelId="{60C36E93-82EC-4723-986A-33D57F22B24E}" type="parTrans" cxnId="{233D80C1-75BD-48BA-B99B-6D8C0E6918F5}">
      <dgm:prSet/>
      <dgm:spPr/>
      <dgm:t>
        <a:bodyPr/>
        <a:lstStyle/>
        <a:p>
          <a:endParaRPr lang="en-US"/>
        </a:p>
      </dgm:t>
    </dgm:pt>
    <dgm:pt modelId="{3F9FE8DA-B308-4124-830B-70A7554F457C}" type="sibTrans" cxnId="{233D80C1-75BD-48BA-B99B-6D8C0E6918F5}">
      <dgm:prSet/>
      <dgm:spPr/>
      <dgm:t>
        <a:bodyPr/>
        <a:lstStyle/>
        <a:p>
          <a:endParaRPr lang="en-US"/>
        </a:p>
      </dgm:t>
    </dgm:pt>
    <dgm:pt modelId="{A36060E9-425D-4410-A937-E80165C74369}">
      <dgm:prSet/>
      <dgm:spPr/>
      <dgm:t>
        <a:bodyPr/>
        <a:lstStyle/>
        <a:p>
          <a:r>
            <a:rPr lang="el-GR"/>
            <a:t>Άκαμπτα πλαστικά συσκευασίας (</a:t>
          </a:r>
          <a:r>
            <a:rPr lang="en-US"/>
            <a:t>Rigid plastics)</a:t>
          </a:r>
        </a:p>
      </dgm:t>
    </dgm:pt>
    <dgm:pt modelId="{43B39268-44A1-4DF1-8159-088B6003D9D1}" type="parTrans" cxnId="{1F83EBC0-63C2-4DD8-BBF1-4EAFBB0C2EE7}">
      <dgm:prSet/>
      <dgm:spPr/>
      <dgm:t>
        <a:bodyPr/>
        <a:lstStyle/>
        <a:p>
          <a:endParaRPr lang="en-US"/>
        </a:p>
      </dgm:t>
    </dgm:pt>
    <dgm:pt modelId="{ABDC8590-827B-475C-97CE-443FF6C62E04}" type="sibTrans" cxnId="{1F83EBC0-63C2-4DD8-BBF1-4EAFBB0C2EE7}">
      <dgm:prSet/>
      <dgm:spPr/>
      <dgm:t>
        <a:bodyPr/>
        <a:lstStyle/>
        <a:p>
          <a:endParaRPr lang="en-US"/>
        </a:p>
      </dgm:t>
    </dgm:pt>
    <dgm:pt modelId="{F5AAC7B3-DA3F-4C9B-B992-05DC7EC07906}">
      <dgm:prSet/>
      <dgm:spPr/>
      <dgm:t>
        <a:bodyPr/>
        <a:lstStyle/>
        <a:p>
          <a:r>
            <a:rPr lang="el-GR" dirty="0"/>
            <a:t>Από πολυαιθυλένιο</a:t>
          </a:r>
          <a:endParaRPr lang="en-US" dirty="0"/>
        </a:p>
      </dgm:t>
    </dgm:pt>
    <dgm:pt modelId="{EF28B31A-1ED4-4861-8CB1-5411C0C1E357}" type="parTrans" cxnId="{6B51DB2F-E4D5-42AB-89B3-363C8D7E4794}">
      <dgm:prSet/>
      <dgm:spPr/>
      <dgm:t>
        <a:bodyPr/>
        <a:lstStyle/>
        <a:p>
          <a:endParaRPr lang="en-US"/>
        </a:p>
      </dgm:t>
    </dgm:pt>
    <dgm:pt modelId="{EA1685BD-390E-485B-B3C8-5E89CD5186DB}" type="sibTrans" cxnId="{6B51DB2F-E4D5-42AB-89B3-363C8D7E4794}">
      <dgm:prSet/>
      <dgm:spPr/>
      <dgm:t>
        <a:bodyPr/>
        <a:lstStyle/>
        <a:p>
          <a:endParaRPr lang="en-US"/>
        </a:p>
      </dgm:t>
    </dgm:pt>
    <dgm:pt modelId="{9E77BFF6-2ABA-4118-BABC-E3FE9D87919A}">
      <dgm:prSet/>
      <dgm:spPr/>
      <dgm:t>
        <a:bodyPr/>
        <a:lstStyle/>
        <a:p>
          <a:r>
            <a:rPr lang="el-GR"/>
            <a:t>Πολυβινιλοχλωρίδιο </a:t>
          </a:r>
          <a:endParaRPr lang="en-US"/>
        </a:p>
      </dgm:t>
    </dgm:pt>
    <dgm:pt modelId="{3FF7E1A7-B6C5-44F5-AEAB-8F4FC90CF7CB}" type="parTrans" cxnId="{EDB1CEB9-1DD9-4F9C-B36F-8DAC65BA2367}">
      <dgm:prSet/>
      <dgm:spPr/>
      <dgm:t>
        <a:bodyPr/>
        <a:lstStyle/>
        <a:p>
          <a:endParaRPr lang="en-US"/>
        </a:p>
      </dgm:t>
    </dgm:pt>
    <dgm:pt modelId="{796EFA68-AA97-4422-8BA3-104FF0DD00BF}" type="sibTrans" cxnId="{EDB1CEB9-1DD9-4F9C-B36F-8DAC65BA2367}">
      <dgm:prSet/>
      <dgm:spPr/>
      <dgm:t>
        <a:bodyPr/>
        <a:lstStyle/>
        <a:p>
          <a:endParaRPr lang="en-US"/>
        </a:p>
      </dgm:t>
    </dgm:pt>
    <dgm:pt modelId="{F89378E2-1FB7-471A-9807-BF97FD23E15D}">
      <dgm:prSet/>
      <dgm:spPr/>
      <dgm:t>
        <a:bodyPr/>
        <a:lstStyle/>
        <a:p>
          <a:r>
            <a:rPr lang="el-GR" dirty="0"/>
            <a:t>Πολυπροπυλένιο</a:t>
          </a:r>
          <a:endParaRPr lang="en-US" dirty="0"/>
        </a:p>
      </dgm:t>
    </dgm:pt>
    <dgm:pt modelId="{513D4BC4-BAFF-4512-BD6C-B4AF76C3BA4F}" type="parTrans" cxnId="{EF2FA658-E816-4E6B-B480-5D654F80AB24}">
      <dgm:prSet/>
      <dgm:spPr/>
      <dgm:t>
        <a:bodyPr/>
        <a:lstStyle/>
        <a:p>
          <a:endParaRPr lang="en-US"/>
        </a:p>
      </dgm:t>
    </dgm:pt>
    <dgm:pt modelId="{71006257-1DF3-4243-9C13-A66AA3D31136}" type="sibTrans" cxnId="{EF2FA658-E816-4E6B-B480-5D654F80AB24}">
      <dgm:prSet/>
      <dgm:spPr/>
      <dgm:t>
        <a:bodyPr/>
        <a:lstStyle/>
        <a:p>
          <a:endParaRPr lang="en-US"/>
        </a:p>
      </dgm:t>
    </dgm:pt>
    <dgm:pt modelId="{C7DA3CC7-5732-4A25-BF1E-AED66CC277BF}">
      <dgm:prSet/>
      <dgm:spPr/>
      <dgm:t>
        <a:bodyPr/>
        <a:lstStyle/>
        <a:p>
          <a:r>
            <a:rPr lang="el-GR"/>
            <a:t>Πολυστυρόλιο</a:t>
          </a:r>
          <a:endParaRPr lang="en-US"/>
        </a:p>
      </dgm:t>
    </dgm:pt>
    <dgm:pt modelId="{855AB1B9-48B7-4CA7-BD6C-E83444A6126D}" type="parTrans" cxnId="{E0BA8035-7630-4ED2-BC67-A5B1FDD4451C}">
      <dgm:prSet/>
      <dgm:spPr/>
      <dgm:t>
        <a:bodyPr/>
        <a:lstStyle/>
        <a:p>
          <a:endParaRPr lang="en-US"/>
        </a:p>
      </dgm:t>
    </dgm:pt>
    <dgm:pt modelId="{0697205B-0D54-4968-BA35-9F6706D48EC6}" type="sibTrans" cxnId="{E0BA8035-7630-4ED2-BC67-A5B1FDD4451C}">
      <dgm:prSet/>
      <dgm:spPr/>
      <dgm:t>
        <a:bodyPr/>
        <a:lstStyle/>
        <a:p>
          <a:endParaRPr lang="en-US"/>
        </a:p>
      </dgm:t>
    </dgm:pt>
    <dgm:pt modelId="{7D4884CE-190E-49A4-B75D-35DF9F249E9F}">
      <dgm:prSet/>
      <dgm:spPr/>
      <dgm:t>
        <a:bodyPr/>
        <a:lstStyle/>
        <a:p>
          <a:r>
            <a:rPr lang="el-GR"/>
            <a:t>Συμπολυμερή : </a:t>
          </a:r>
          <a:r>
            <a:rPr lang="en-US"/>
            <a:t>PET</a:t>
          </a:r>
          <a:r>
            <a:rPr lang="el-GR"/>
            <a:t> (αιθυλενογλυκόλη- τερεφθολικό οξύ)</a:t>
          </a:r>
          <a:endParaRPr lang="en-US"/>
        </a:p>
      </dgm:t>
    </dgm:pt>
    <dgm:pt modelId="{1B1E68A6-0F5D-4628-88F7-AFF334A6A6BD}" type="parTrans" cxnId="{F7E6CDB6-927B-4FDD-A834-023AEEB5E6C1}">
      <dgm:prSet/>
      <dgm:spPr/>
      <dgm:t>
        <a:bodyPr/>
        <a:lstStyle/>
        <a:p>
          <a:endParaRPr lang="en-US"/>
        </a:p>
      </dgm:t>
    </dgm:pt>
    <dgm:pt modelId="{0F609879-B50E-44B9-A66A-616ECC4DF55B}" type="sibTrans" cxnId="{F7E6CDB6-927B-4FDD-A834-023AEEB5E6C1}">
      <dgm:prSet/>
      <dgm:spPr/>
      <dgm:t>
        <a:bodyPr/>
        <a:lstStyle/>
        <a:p>
          <a:endParaRPr lang="en-US"/>
        </a:p>
      </dgm:t>
    </dgm:pt>
    <dgm:pt modelId="{5C4DCEB0-8A47-48C4-9DF2-CF38604AE841}">
      <dgm:prSet/>
      <dgm:spPr/>
      <dgm:t>
        <a:bodyPr/>
        <a:lstStyle/>
        <a:p>
          <a:r>
            <a:rPr lang="en-US"/>
            <a:t>ABS (</a:t>
          </a:r>
          <a:r>
            <a:rPr lang="el-GR"/>
            <a:t>ακρυλονιτρίλιο βουταδιένιο στυρόλιο</a:t>
          </a:r>
          <a:r>
            <a:rPr lang="en-US"/>
            <a:t>)</a:t>
          </a:r>
        </a:p>
      </dgm:t>
    </dgm:pt>
    <dgm:pt modelId="{0803C4F1-393C-48E5-8756-75B41AA80DB5}" type="parTrans" cxnId="{5F039A0B-755F-4E14-AE77-4919B60890F3}">
      <dgm:prSet/>
      <dgm:spPr/>
      <dgm:t>
        <a:bodyPr/>
        <a:lstStyle/>
        <a:p>
          <a:endParaRPr lang="en-US"/>
        </a:p>
      </dgm:t>
    </dgm:pt>
    <dgm:pt modelId="{6BA808D8-50C9-4773-BB83-EDC932BDD177}" type="sibTrans" cxnId="{5F039A0B-755F-4E14-AE77-4919B60890F3}">
      <dgm:prSet/>
      <dgm:spPr/>
      <dgm:t>
        <a:bodyPr/>
        <a:lstStyle/>
        <a:p>
          <a:endParaRPr lang="en-US"/>
        </a:p>
      </dgm:t>
    </dgm:pt>
    <dgm:pt modelId="{AC82B51C-3766-4507-A565-42553E2970C4}" type="pres">
      <dgm:prSet presAssocID="{0935D378-E171-49F1-B422-14C6591E705B}" presName="vert0" presStyleCnt="0">
        <dgm:presLayoutVars>
          <dgm:dir/>
          <dgm:animOne val="branch"/>
          <dgm:animLvl val="lvl"/>
        </dgm:presLayoutVars>
      </dgm:prSet>
      <dgm:spPr/>
    </dgm:pt>
    <dgm:pt modelId="{148531A1-53FB-4A97-B302-BED3FA3E04EF}" type="pres">
      <dgm:prSet presAssocID="{E24F7D3D-30BA-4495-8B90-FA711925C88A}" presName="thickLine" presStyleLbl="alignNode1" presStyleIdx="0" presStyleCnt="8"/>
      <dgm:spPr/>
    </dgm:pt>
    <dgm:pt modelId="{0593CB48-71D9-464E-836B-0C754B27099F}" type="pres">
      <dgm:prSet presAssocID="{E24F7D3D-30BA-4495-8B90-FA711925C88A}" presName="horz1" presStyleCnt="0"/>
      <dgm:spPr/>
    </dgm:pt>
    <dgm:pt modelId="{FE3F86C2-53EB-48CC-95CE-E0E7B652E9E8}" type="pres">
      <dgm:prSet presAssocID="{E24F7D3D-30BA-4495-8B90-FA711925C88A}" presName="tx1" presStyleLbl="revTx" presStyleIdx="0" presStyleCnt="8"/>
      <dgm:spPr/>
    </dgm:pt>
    <dgm:pt modelId="{4AE51F55-56AC-4564-9BD3-7E6EDBBBACBE}" type="pres">
      <dgm:prSet presAssocID="{E24F7D3D-30BA-4495-8B90-FA711925C88A}" presName="vert1" presStyleCnt="0"/>
      <dgm:spPr/>
    </dgm:pt>
    <dgm:pt modelId="{9B997B87-E28E-48E4-8C43-79C9778635D6}" type="pres">
      <dgm:prSet presAssocID="{A36060E9-425D-4410-A937-E80165C74369}" presName="thickLine" presStyleLbl="alignNode1" presStyleIdx="1" presStyleCnt="8"/>
      <dgm:spPr/>
    </dgm:pt>
    <dgm:pt modelId="{445E38D3-BDFC-401F-80C4-AA633BFC85F1}" type="pres">
      <dgm:prSet presAssocID="{A36060E9-425D-4410-A937-E80165C74369}" presName="horz1" presStyleCnt="0"/>
      <dgm:spPr/>
    </dgm:pt>
    <dgm:pt modelId="{F869B7F9-D2F7-46BF-8E4A-168D45105CF5}" type="pres">
      <dgm:prSet presAssocID="{A36060E9-425D-4410-A937-E80165C74369}" presName="tx1" presStyleLbl="revTx" presStyleIdx="1" presStyleCnt="8"/>
      <dgm:spPr/>
    </dgm:pt>
    <dgm:pt modelId="{766A9153-103C-4796-9F2E-4DD379E17A88}" type="pres">
      <dgm:prSet presAssocID="{A36060E9-425D-4410-A937-E80165C74369}" presName="vert1" presStyleCnt="0"/>
      <dgm:spPr/>
    </dgm:pt>
    <dgm:pt modelId="{0FB85EAB-C597-4FF5-903C-F575AFD18DBC}" type="pres">
      <dgm:prSet presAssocID="{F5AAC7B3-DA3F-4C9B-B992-05DC7EC07906}" presName="thickLine" presStyleLbl="alignNode1" presStyleIdx="2" presStyleCnt="8"/>
      <dgm:spPr/>
    </dgm:pt>
    <dgm:pt modelId="{B2013AEC-DC4B-41DC-8BD9-C6BA6296896D}" type="pres">
      <dgm:prSet presAssocID="{F5AAC7B3-DA3F-4C9B-B992-05DC7EC07906}" presName="horz1" presStyleCnt="0"/>
      <dgm:spPr/>
    </dgm:pt>
    <dgm:pt modelId="{BDBF3DEC-D44F-43B3-AAE3-E25F5E5087C4}" type="pres">
      <dgm:prSet presAssocID="{F5AAC7B3-DA3F-4C9B-B992-05DC7EC07906}" presName="tx1" presStyleLbl="revTx" presStyleIdx="2" presStyleCnt="8"/>
      <dgm:spPr/>
    </dgm:pt>
    <dgm:pt modelId="{00914B25-81E5-4C07-BB11-C5836751D33A}" type="pres">
      <dgm:prSet presAssocID="{F5AAC7B3-DA3F-4C9B-B992-05DC7EC07906}" presName="vert1" presStyleCnt="0"/>
      <dgm:spPr/>
    </dgm:pt>
    <dgm:pt modelId="{BA61C1A9-98DB-4225-A2BC-F279C052F6CD}" type="pres">
      <dgm:prSet presAssocID="{9E77BFF6-2ABA-4118-BABC-E3FE9D87919A}" presName="thickLine" presStyleLbl="alignNode1" presStyleIdx="3" presStyleCnt="8"/>
      <dgm:spPr/>
    </dgm:pt>
    <dgm:pt modelId="{3689DA16-A5E9-4D80-878F-71D3AAE2B19E}" type="pres">
      <dgm:prSet presAssocID="{9E77BFF6-2ABA-4118-BABC-E3FE9D87919A}" presName="horz1" presStyleCnt="0"/>
      <dgm:spPr/>
    </dgm:pt>
    <dgm:pt modelId="{BD7598C9-9CCF-4D86-A747-3C5E7546F5AF}" type="pres">
      <dgm:prSet presAssocID="{9E77BFF6-2ABA-4118-BABC-E3FE9D87919A}" presName="tx1" presStyleLbl="revTx" presStyleIdx="3" presStyleCnt="8"/>
      <dgm:spPr/>
    </dgm:pt>
    <dgm:pt modelId="{62B077E5-26C4-4D90-B473-3D0973DC272A}" type="pres">
      <dgm:prSet presAssocID="{9E77BFF6-2ABA-4118-BABC-E3FE9D87919A}" presName="vert1" presStyleCnt="0"/>
      <dgm:spPr/>
    </dgm:pt>
    <dgm:pt modelId="{413C6976-F1A8-4218-9835-06E3928E6A86}" type="pres">
      <dgm:prSet presAssocID="{F89378E2-1FB7-471A-9807-BF97FD23E15D}" presName="thickLine" presStyleLbl="alignNode1" presStyleIdx="4" presStyleCnt="8"/>
      <dgm:spPr/>
    </dgm:pt>
    <dgm:pt modelId="{2F53BD95-DA04-4E29-867A-CCBA82B6D54A}" type="pres">
      <dgm:prSet presAssocID="{F89378E2-1FB7-471A-9807-BF97FD23E15D}" presName="horz1" presStyleCnt="0"/>
      <dgm:spPr/>
    </dgm:pt>
    <dgm:pt modelId="{74C86CEF-56F7-4310-85DB-076634422708}" type="pres">
      <dgm:prSet presAssocID="{F89378E2-1FB7-471A-9807-BF97FD23E15D}" presName="tx1" presStyleLbl="revTx" presStyleIdx="4" presStyleCnt="8"/>
      <dgm:spPr/>
    </dgm:pt>
    <dgm:pt modelId="{23A5D8D7-B24A-41C8-80F4-93FD021372A6}" type="pres">
      <dgm:prSet presAssocID="{F89378E2-1FB7-471A-9807-BF97FD23E15D}" presName="vert1" presStyleCnt="0"/>
      <dgm:spPr/>
    </dgm:pt>
    <dgm:pt modelId="{106137A9-34DA-44BC-A8B5-A20F5E00CD9C}" type="pres">
      <dgm:prSet presAssocID="{C7DA3CC7-5732-4A25-BF1E-AED66CC277BF}" presName="thickLine" presStyleLbl="alignNode1" presStyleIdx="5" presStyleCnt="8"/>
      <dgm:spPr/>
    </dgm:pt>
    <dgm:pt modelId="{1643EDB2-6D40-496B-811C-418B5F00402C}" type="pres">
      <dgm:prSet presAssocID="{C7DA3CC7-5732-4A25-BF1E-AED66CC277BF}" presName="horz1" presStyleCnt="0"/>
      <dgm:spPr/>
    </dgm:pt>
    <dgm:pt modelId="{3F76D158-1FAA-4C75-ADBE-03A8DF3626D6}" type="pres">
      <dgm:prSet presAssocID="{C7DA3CC7-5732-4A25-BF1E-AED66CC277BF}" presName="tx1" presStyleLbl="revTx" presStyleIdx="5" presStyleCnt="8"/>
      <dgm:spPr/>
    </dgm:pt>
    <dgm:pt modelId="{1EE6F125-A814-48D1-9808-891AF7C1B94F}" type="pres">
      <dgm:prSet presAssocID="{C7DA3CC7-5732-4A25-BF1E-AED66CC277BF}" presName="vert1" presStyleCnt="0"/>
      <dgm:spPr/>
    </dgm:pt>
    <dgm:pt modelId="{A643BCAB-BC6D-4E02-ACD6-E5DEAA4E1CC7}" type="pres">
      <dgm:prSet presAssocID="{7D4884CE-190E-49A4-B75D-35DF9F249E9F}" presName="thickLine" presStyleLbl="alignNode1" presStyleIdx="6" presStyleCnt="8"/>
      <dgm:spPr/>
    </dgm:pt>
    <dgm:pt modelId="{3B31B041-5B50-4DC7-B7AC-9CFE55D52993}" type="pres">
      <dgm:prSet presAssocID="{7D4884CE-190E-49A4-B75D-35DF9F249E9F}" presName="horz1" presStyleCnt="0"/>
      <dgm:spPr/>
    </dgm:pt>
    <dgm:pt modelId="{BB108115-FCC7-4B93-87BA-F45A638E1A6F}" type="pres">
      <dgm:prSet presAssocID="{7D4884CE-190E-49A4-B75D-35DF9F249E9F}" presName="tx1" presStyleLbl="revTx" presStyleIdx="6" presStyleCnt="8"/>
      <dgm:spPr/>
    </dgm:pt>
    <dgm:pt modelId="{0C138AFE-BB90-47DF-81BE-725B82615EFA}" type="pres">
      <dgm:prSet presAssocID="{7D4884CE-190E-49A4-B75D-35DF9F249E9F}" presName="vert1" presStyleCnt="0"/>
      <dgm:spPr/>
    </dgm:pt>
    <dgm:pt modelId="{4812564C-DD3A-4246-8C2F-80E1FD86EE89}" type="pres">
      <dgm:prSet presAssocID="{5C4DCEB0-8A47-48C4-9DF2-CF38604AE841}" presName="thickLine" presStyleLbl="alignNode1" presStyleIdx="7" presStyleCnt="8"/>
      <dgm:spPr/>
    </dgm:pt>
    <dgm:pt modelId="{8507AFF3-0926-4484-9D85-768C88637363}" type="pres">
      <dgm:prSet presAssocID="{5C4DCEB0-8A47-48C4-9DF2-CF38604AE841}" presName="horz1" presStyleCnt="0"/>
      <dgm:spPr/>
    </dgm:pt>
    <dgm:pt modelId="{73B48B69-7377-43B0-BE26-2B34AADCE6DC}" type="pres">
      <dgm:prSet presAssocID="{5C4DCEB0-8A47-48C4-9DF2-CF38604AE841}" presName="tx1" presStyleLbl="revTx" presStyleIdx="7" presStyleCnt="8"/>
      <dgm:spPr/>
    </dgm:pt>
    <dgm:pt modelId="{C6BCA435-78A0-4388-A850-AD816FDCBB8C}" type="pres">
      <dgm:prSet presAssocID="{5C4DCEB0-8A47-48C4-9DF2-CF38604AE841}" presName="vert1" presStyleCnt="0"/>
      <dgm:spPr/>
    </dgm:pt>
  </dgm:ptLst>
  <dgm:cxnLst>
    <dgm:cxn modelId="{8A41C303-D294-48C6-B6FA-B0BB9E23296F}" type="presOf" srcId="{9E77BFF6-2ABA-4118-BABC-E3FE9D87919A}" destId="{BD7598C9-9CCF-4D86-A747-3C5E7546F5AF}" srcOrd="0" destOrd="0" presId="urn:microsoft.com/office/officeart/2008/layout/LinedList"/>
    <dgm:cxn modelId="{5F039A0B-755F-4E14-AE77-4919B60890F3}" srcId="{0935D378-E171-49F1-B422-14C6591E705B}" destId="{5C4DCEB0-8A47-48C4-9DF2-CF38604AE841}" srcOrd="7" destOrd="0" parTransId="{0803C4F1-393C-48E5-8756-75B41AA80DB5}" sibTransId="{6BA808D8-50C9-4773-BB83-EDC932BDD177}"/>
    <dgm:cxn modelId="{497BEB26-7412-4751-BC0C-3CD03275BCA6}" type="presOf" srcId="{5C4DCEB0-8A47-48C4-9DF2-CF38604AE841}" destId="{73B48B69-7377-43B0-BE26-2B34AADCE6DC}" srcOrd="0" destOrd="0" presId="urn:microsoft.com/office/officeart/2008/layout/LinedList"/>
    <dgm:cxn modelId="{6B51DB2F-E4D5-42AB-89B3-363C8D7E4794}" srcId="{0935D378-E171-49F1-B422-14C6591E705B}" destId="{F5AAC7B3-DA3F-4C9B-B992-05DC7EC07906}" srcOrd="2" destOrd="0" parTransId="{EF28B31A-1ED4-4861-8CB1-5411C0C1E357}" sibTransId="{EA1685BD-390E-485B-B3C8-5E89CD5186DB}"/>
    <dgm:cxn modelId="{E0BA8035-7630-4ED2-BC67-A5B1FDD4451C}" srcId="{0935D378-E171-49F1-B422-14C6591E705B}" destId="{C7DA3CC7-5732-4A25-BF1E-AED66CC277BF}" srcOrd="5" destOrd="0" parTransId="{855AB1B9-48B7-4CA7-BD6C-E83444A6126D}" sibTransId="{0697205B-0D54-4968-BA35-9F6706D48EC6}"/>
    <dgm:cxn modelId="{083C7A3B-17F4-4799-96CC-9098FB2FF47D}" type="presOf" srcId="{F5AAC7B3-DA3F-4C9B-B992-05DC7EC07906}" destId="{BDBF3DEC-D44F-43B3-AAE3-E25F5E5087C4}" srcOrd="0" destOrd="0" presId="urn:microsoft.com/office/officeart/2008/layout/LinedList"/>
    <dgm:cxn modelId="{E1E55C41-B887-4083-8DA1-DE968897DC4D}" type="presOf" srcId="{0935D378-E171-49F1-B422-14C6591E705B}" destId="{AC82B51C-3766-4507-A565-42553E2970C4}" srcOrd="0" destOrd="0" presId="urn:microsoft.com/office/officeart/2008/layout/LinedList"/>
    <dgm:cxn modelId="{EF2FA658-E816-4E6B-B480-5D654F80AB24}" srcId="{0935D378-E171-49F1-B422-14C6591E705B}" destId="{F89378E2-1FB7-471A-9807-BF97FD23E15D}" srcOrd="4" destOrd="0" parTransId="{513D4BC4-BAFF-4512-BD6C-B4AF76C3BA4F}" sibTransId="{71006257-1DF3-4243-9C13-A66AA3D31136}"/>
    <dgm:cxn modelId="{82F71787-4EAA-42DF-AA0F-C144D946E809}" type="presOf" srcId="{F89378E2-1FB7-471A-9807-BF97FD23E15D}" destId="{74C86CEF-56F7-4310-85DB-076634422708}" srcOrd="0" destOrd="0" presId="urn:microsoft.com/office/officeart/2008/layout/LinedList"/>
    <dgm:cxn modelId="{5E63228B-D49C-4451-9990-0B04E6471A3F}" type="presOf" srcId="{C7DA3CC7-5732-4A25-BF1E-AED66CC277BF}" destId="{3F76D158-1FAA-4C75-ADBE-03A8DF3626D6}" srcOrd="0" destOrd="0" presId="urn:microsoft.com/office/officeart/2008/layout/LinedList"/>
    <dgm:cxn modelId="{7C5C8A8C-C8A1-47E9-883D-08B2D9F8E4C3}" type="presOf" srcId="{7D4884CE-190E-49A4-B75D-35DF9F249E9F}" destId="{BB108115-FCC7-4B93-87BA-F45A638E1A6F}" srcOrd="0" destOrd="0" presId="urn:microsoft.com/office/officeart/2008/layout/LinedList"/>
    <dgm:cxn modelId="{68A174AE-3947-4A82-9127-15E527EB9AA6}" type="presOf" srcId="{A36060E9-425D-4410-A937-E80165C74369}" destId="{F869B7F9-D2F7-46BF-8E4A-168D45105CF5}" srcOrd="0" destOrd="0" presId="urn:microsoft.com/office/officeart/2008/layout/LinedList"/>
    <dgm:cxn modelId="{F7E6CDB6-927B-4FDD-A834-023AEEB5E6C1}" srcId="{0935D378-E171-49F1-B422-14C6591E705B}" destId="{7D4884CE-190E-49A4-B75D-35DF9F249E9F}" srcOrd="6" destOrd="0" parTransId="{1B1E68A6-0F5D-4628-88F7-AFF334A6A6BD}" sibTransId="{0F609879-B50E-44B9-A66A-616ECC4DF55B}"/>
    <dgm:cxn modelId="{EDB1CEB9-1DD9-4F9C-B36F-8DAC65BA2367}" srcId="{0935D378-E171-49F1-B422-14C6591E705B}" destId="{9E77BFF6-2ABA-4118-BABC-E3FE9D87919A}" srcOrd="3" destOrd="0" parTransId="{3FF7E1A7-B6C5-44F5-AEAB-8F4FC90CF7CB}" sibTransId="{796EFA68-AA97-4422-8BA3-104FF0DD00BF}"/>
    <dgm:cxn modelId="{1F83EBC0-63C2-4DD8-BBF1-4EAFBB0C2EE7}" srcId="{0935D378-E171-49F1-B422-14C6591E705B}" destId="{A36060E9-425D-4410-A937-E80165C74369}" srcOrd="1" destOrd="0" parTransId="{43B39268-44A1-4DF1-8159-088B6003D9D1}" sibTransId="{ABDC8590-827B-475C-97CE-443FF6C62E04}"/>
    <dgm:cxn modelId="{233D80C1-75BD-48BA-B99B-6D8C0E6918F5}" srcId="{0935D378-E171-49F1-B422-14C6591E705B}" destId="{E24F7D3D-30BA-4495-8B90-FA711925C88A}" srcOrd="0" destOrd="0" parTransId="{60C36E93-82EC-4723-986A-33D57F22B24E}" sibTransId="{3F9FE8DA-B308-4124-830B-70A7554F457C}"/>
    <dgm:cxn modelId="{29C51EC8-1969-4B5C-B6CC-C16DA57BE3F3}" type="presOf" srcId="{E24F7D3D-30BA-4495-8B90-FA711925C88A}" destId="{FE3F86C2-53EB-48CC-95CE-E0E7B652E9E8}" srcOrd="0" destOrd="0" presId="urn:microsoft.com/office/officeart/2008/layout/LinedList"/>
    <dgm:cxn modelId="{CED47586-744D-4D7C-B440-B7ED2477B2F5}" type="presParOf" srcId="{AC82B51C-3766-4507-A565-42553E2970C4}" destId="{148531A1-53FB-4A97-B302-BED3FA3E04EF}" srcOrd="0" destOrd="0" presId="urn:microsoft.com/office/officeart/2008/layout/LinedList"/>
    <dgm:cxn modelId="{FBFAD402-BE83-42B1-9D2B-026A3430E4A2}" type="presParOf" srcId="{AC82B51C-3766-4507-A565-42553E2970C4}" destId="{0593CB48-71D9-464E-836B-0C754B27099F}" srcOrd="1" destOrd="0" presId="urn:microsoft.com/office/officeart/2008/layout/LinedList"/>
    <dgm:cxn modelId="{E9C6AC72-EE31-47E8-A948-67E3059CD265}" type="presParOf" srcId="{0593CB48-71D9-464E-836B-0C754B27099F}" destId="{FE3F86C2-53EB-48CC-95CE-E0E7B652E9E8}" srcOrd="0" destOrd="0" presId="urn:microsoft.com/office/officeart/2008/layout/LinedList"/>
    <dgm:cxn modelId="{7F2813B6-262A-4E9D-A988-F412DCFFF186}" type="presParOf" srcId="{0593CB48-71D9-464E-836B-0C754B27099F}" destId="{4AE51F55-56AC-4564-9BD3-7E6EDBBBACBE}" srcOrd="1" destOrd="0" presId="urn:microsoft.com/office/officeart/2008/layout/LinedList"/>
    <dgm:cxn modelId="{66B4F7D2-63C0-4BE4-8197-8599C7689B2D}" type="presParOf" srcId="{AC82B51C-3766-4507-A565-42553E2970C4}" destId="{9B997B87-E28E-48E4-8C43-79C9778635D6}" srcOrd="2" destOrd="0" presId="urn:microsoft.com/office/officeart/2008/layout/LinedList"/>
    <dgm:cxn modelId="{B1D9F3A8-8148-4210-B1BB-0EBCAF755664}" type="presParOf" srcId="{AC82B51C-3766-4507-A565-42553E2970C4}" destId="{445E38D3-BDFC-401F-80C4-AA633BFC85F1}" srcOrd="3" destOrd="0" presId="urn:microsoft.com/office/officeart/2008/layout/LinedList"/>
    <dgm:cxn modelId="{DE7F26DB-28D7-46C0-B1C3-DE7E45ED2012}" type="presParOf" srcId="{445E38D3-BDFC-401F-80C4-AA633BFC85F1}" destId="{F869B7F9-D2F7-46BF-8E4A-168D45105CF5}" srcOrd="0" destOrd="0" presId="urn:microsoft.com/office/officeart/2008/layout/LinedList"/>
    <dgm:cxn modelId="{64F19262-0E50-446A-81D1-12BE5B6E8D7D}" type="presParOf" srcId="{445E38D3-BDFC-401F-80C4-AA633BFC85F1}" destId="{766A9153-103C-4796-9F2E-4DD379E17A88}" srcOrd="1" destOrd="0" presId="urn:microsoft.com/office/officeart/2008/layout/LinedList"/>
    <dgm:cxn modelId="{99B9443D-D42B-4381-BAE0-AE3DB845D67F}" type="presParOf" srcId="{AC82B51C-3766-4507-A565-42553E2970C4}" destId="{0FB85EAB-C597-4FF5-903C-F575AFD18DBC}" srcOrd="4" destOrd="0" presId="urn:microsoft.com/office/officeart/2008/layout/LinedList"/>
    <dgm:cxn modelId="{13EBB02B-9528-45CC-9E64-E71C718D84F2}" type="presParOf" srcId="{AC82B51C-3766-4507-A565-42553E2970C4}" destId="{B2013AEC-DC4B-41DC-8BD9-C6BA6296896D}" srcOrd="5" destOrd="0" presId="urn:microsoft.com/office/officeart/2008/layout/LinedList"/>
    <dgm:cxn modelId="{A48AEDDC-FFD4-4F11-B76E-5BCB4AE4BE9D}" type="presParOf" srcId="{B2013AEC-DC4B-41DC-8BD9-C6BA6296896D}" destId="{BDBF3DEC-D44F-43B3-AAE3-E25F5E5087C4}" srcOrd="0" destOrd="0" presId="urn:microsoft.com/office/officeart/2008/layout/LinedList"/>
    <dgm:cxn modelId="{D3CA421E-8A94-4628-863C-50D22DDDF4CE}" type="presParOf" srcId="{B2013AEC-DC4B-41DC-8BD9-C6BA6296896D}" destId="{00914B25-81E5-4C07-BB11-C5836751D33A}" srcOrd="1" destOrd="0" presId="urn:microsoft.com/office/officeart/2008/layout/LinedList"/>
    <dgm:cxn modelId="{8FEC889C-5B11-4554-8780-522D9C66A5D6}" type="presParOf" srcId="{AC82B51C-3766-4507-A565-42553E2970C4}" destId="{BA61C1A9-98DB-4225-A2BC-F279C052F6CD}" srcOrd="6" destOrd="0" presId="urn:microsoft.com/office/officeart/2008/layout/LinedList"/>
    <dgm:cxn modelId="{5C3CD1D9-5FB1-44B3-9B2F-454C025A058B}" type="presParOf" srcId="{AC82B51C-3766-4507-A565-42553E2970C4}" destId="{3689DA16-A5E9-4D80-878F-71D3AAE2B19E}" srcOrd="7" destOrd="0" presId="urn:microsoft.com/office/officeart/2008/layout/LinedList"/>
    <dgm:cxn modelId="{5B5A5139-414D-4789-AA4B-193809288238}" type="presParOf" srcId="{3689DA16-A5E9-4D80-878F-71D3AAE2B19E}" destId="{BD7598C9-9CCF-4D86-A747-3C5E7546F5AF}" srcOrd="0" destOrd="0" presId="urn:microsoft.com/office/officeart/2008/layout/LinedList"/>
    <dgm:cxn modelId="{00EE1414-5AF9-40D6-971E-92AE25B709AD}" type="presParOf" srcId="{3689DA16-A5E9-4D80-878F-71D3AAE2B19E}" destId="{62B077E5-26C4-4D90-B473-3D0973DC272A}" srcOrd="1" destOrd="0" presId="urn:microsoft.com/office/officeart/2008/layout/LinedList"/>
    <dgm:cxn modelId="{607B846A-C084-410E-A2FE-17F3DC9CB20D}" type="presParOf" srcId="{AC82B51C-3766-4507-A565-42553E2970C4}" destId="{413C6976-F1A8-4218-9835-06E3928E6A86}" srcOrd="8" destOrd="0" presId="urn:microsoft.com/office/officeart/2008/layout/LinedList"/>
    <dgm:cxn modelId="{F4C8B606-6CB8-4B11-B5A6-850ED0C508C7}" type="presParOf" srcId="{AC82B51C-3766-4507-A565-42553E2970C4}" destId="{2F53BD95-DA04-4E29-867A-CCBA82B6D54A}" srcOrd="9" destOrd="0" presId="urn:microsoft.com/office/officeart/2008/layout/LinedList"/>
    <dgm:cxn modelId="{EF2A719B-3F32-4CD7-A0AA-BD0BA42CBF0F}" type="presParOf" srcId="{2F53BD95-DA04-4E29-867A-CCBA82B6D54A}" destId="{74C86CEF-56F7-4310-85DB-076634422708}" srcOrd="0" destOrd="0" presId="urn:microsoft.com/office/officeart/2008/layout/LinedList"/>
    <dgm:cxn modelId="{831F38E7-B97E-4C30-958C-2C94B59DC298}" type="presParOf" srcId="{2F53BD95-DA04-4E29-867A-CCBA82B6D54A}" destId="{23A5D8D7-B24A-41C8-80F4-93FD021372A6}" srcOrd="1" destOrd="0" presId="urn:microsoft.com/office/officeart/2008/layout/LinedList"/>
    <dgm:cxn modelId="{F3FD1A61-4781-4011-824C-F207071E5869}" type="presParOf" srcId="{AC82B51C-3766-4507-A565-42553E2970C4}" destId="{106137A9-34DA-44BC-A8B5-A20F5E00CD9C}" srcOrd="10" destOrd="0" presId="urn:microsoft.com/office/officeart/2008/layout/LinedList"/>
    <dgm:cxn modelId="{4A83856C-E288-402F-B3D2-174839EEB7FA}" type="presParOf" srcId="{AC82B51C-3766-4507-A565-42553E2970C4}" destId="{1643EDB2-6D40-496B-811C-418B5F00402C}" srcOrd="11" destOrd="0" presId="urn:microsoft.com/office/officeart/2008/layout/LinedList"/>
    <dgm:cxn modelId="{E0FBFBA7-92C0-47B5-9EB1-0BF5CD7B7103}" type="presParOf" srcId="{1643EDB2-6D40-496B-811C-418B5F00402C}" destId="{3F76D158-1FAA-4C75-ADBE-03A8DF3626D6}" srcOrd="0" destOrd="0" presId="urn:microsoft.com/office/officeart/2008/layout/LinedList"/>
    <dgm:cxn modelId="{09F6AEF3-2303-4D05-A824-69C22C337EB9}" type="presParOf" srcId="{1643EDB2-6D40-496B-811C-418B5F00402C}" destId="{1EE6F125-A814-48D1-9808-891AF7C1B94F}" srcOrd="1" destOrd="0" presId="urn:microsoft.com/office/officeart/2008/layout/LinedList"/>
    <dgm:cxn modelId="{F291B895-7166-4130-863F-A7A9340255E7}" type="presParOf" srcId="{AC82B51C-3766-4507-A565-42553E2970C4}" destId="{A643BCAB-BC6D-4E02-ACD6-E5DEAA4E1CC7}" srcOrd="12" destOrd="0" presId="urn:microsoft.com/office/officeart/2008/layout/LinedList"/>
    <dgm:cxn modelId="{D0B26F9B-1191-40F5-A5BE-FAB8E08D530C}" type="presParOf" srcId="{AC82B51C-3766-4507-A565-42553E2970C4}" destId="{3B31B041-5B50-4DC7-B7AC-9CFE55D52993}" srcOrd="13" destOrd="0" presId="urn:microsoft.com/office/officeart/2008/layout/LinedList"/>
    <dgm:cxn modelId="{94A9C482-3543-4760-A4FA-59FF4FBCF04E}" type="presParOf" srcId="{3B31B041-5B50-4DC7-B7AC-9CFE55D52993}" destId="{BB108115-FCC7-4B93-87BA-F45A638E1A6F}" srcOrd="0" destOrd="0" presId="urn:microsoft.com/office/officeart/2008/layout/LinedList"/>
    <dgm:cxn modelId="{1C442EDE-CCA0-40F4-B818-BF9008013AAF}" type="presParOf" srcId="{3B31B041-5B50-4DC7-B7AC-9CFE55D52993}" destId="{0C138AFE-BB90-47DF-81BE-725B82615EFA}" srcOrd="1" destOrd="0" presId="urn:microsoft.com/office/officeart/2008/layout/LinedList"/>
    <dgm:cxn modelId="{4E86842C-BCB4-4A49-9EB7-09E71F9FEA10}" type="presParOf" srcId="{AC82B51C-3766-4507-A565-42553E2970C4}" destId="{4812564C-DD3A-4246-8C2F-80E1FD86EE89}" srcOrd="14" destOrd="0" presId="urn:microsoft.com/office/officeart/2008/layout/LinedList"/>
    <dgm:cxn modelId="{6CFF05A5-4338-4090-8EA3-F6DEE3E082F7}" type="presParOf" srcId="{AC82B51C-3766-4507-A565-42553E2970C4}" destId="{8507AFF3-0926-4484-9D85-768C88637363}" srcOrd="15" destOrd="0" presId="urn:microsoft.com/office/officeart/2008/layout/LinedList"/>
    <dgm:cxn modelId="{A23BBA8C-061C-4F48-AAC6-AAE1EACBA988}" type="presParOf" srcId="{8507AFF3-0926-4484-9D85-768C88637363}" destId="{73B48B69-7377-43B0-BE26-2B34AADCE6DC}" srcOrd="0" destOrd="0" presId="urn:microsoft.com/office/officeart/2008/layout/LinedList"/>
    <dgm:cxn modelId="{A3F646A6-01FB-49DA-88B3-07B59A05D685}" type="presParOf" srcId="{8507AFF3-0926-4484-9D85-768C88637363}" destId="{C6BCA435-78A0-4388-A850-AD816FDCBB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00A99-209C-4197-983E-F4E3DDB2E3C9}">
      <dsp:nvSpPr>
        <dsp:cNvPr id="0" name=""/>
        <dsp:cNvSpPr/>
      </dsp:nvSpPr>
      <dsp:spPr>
        <a:xfrm>
          <a:off x="0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AD7DF4-1B32-4054-B0CF-6B524B8FA363}">
      <dsp:nvSpPr>
        <dsp:cNvPr id="0" name=""/>
        <dsp:cNvSpPr/>
      </dsp:nvSpPr>
      <dsp:spPr>
        <a:xfrm>
          <a:off x="320805" y="716678"/>
          <a:ext cx="2887252" cy="183340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Ξήρανση (με έκθεση στον ήλιο)</a:t>
          </a:r>
          <a:endParaRPr lang="en-US" sz="2300" kern="1200"/>
        </a:p>
      </dsp:txBody>
      <dsp:txXfrm>
        <a:off x="374504" y="770377"/>
        <a:ext cx="2779854" cy="1726007"/>
      </dsp:txXfrm>
    </dsp:sp>
    <dsp:sp modelId="{C33ADD4F-B9BD-4B5C-838B-89AB201F8D46}">
      <dsp:nvSpPr>
        <dsp:cNvPr id="0" name=""/>
        <dsp:cNvSpPr/>
      </dsp:nvSpPr>
      <dsp:spPr>
        <a:xfrm>
          <a:off x="3528863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871EBC-8888-42DB-B63F-B3D9BAF0286E}">
      <dsp:nvSpPr>
        <dsp:cNvPr id="0" name=""/>
        <dsp:cNvSpPr/>
      </dsp:nvSpPr>
      <dsp:spPr>
        <a:xfrm>
          <a:off x="3849669" y="716678"/>
          <a:ext cx="2887252" cy="183340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Αφυδάτωση με τεχνητή θέρμανση και ελεγχόμενες συνθήκες</a:t>
          </a:r>
          <a:endParaRPr lang="en-US" sz="2300" kern="1200"/>
        </a:p>
      </dsp:txBody>
      <dsp:txXfrm>
        <a:off x="3903368" y="770377"/>
        <a:ext cx="2779854" cy="1726007"/>
      </dsp:txXfrm>
    </dsp:sp>
    <dsp:sp modelId="{73D924B4-1990-4811-98BF-DB152B101671}">
      <dsp:nvSpPr>
        <dsp:cNvPr id="0" name=""/>
        <dsp:cNvSpPr/>
      </dsp:nvSpPr>
      <dsp:spPr>
        <a:xfrm>
          <a:off x="7057727" y="411912"/>
          <a:ext cx="2887252" cy="18334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11D50-A0C9-4A28-A61A-422472C4A55C}">
      <dsp:nvSpPr>
        <dsp:cNvPr id="0" name=""/>
        <dsp:cNvSpPr/>
      </dsp:nvSpPr>
      <dsp:spPr>
        <a:xfrm>
          <a:off x="7378533" y="716678"/>
          <a:ext cx="2887252" cy="183340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Συμπύκνωση</a:t>
          </a:r>
          <a:endParaRPr lang="en-US" sz="2300" kern="1200"/>
        </a:p>
      </dsp:txBody>
      <dsp:txXfrm>
        <a:off x="7432232" y="770377"/>
        <a:ext cx="2779854" cy="1726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58A91-7856-4BAE-813D-E26F7DC94129}">
      <dsp:nvSpPr>
        <dsp:cNvPr id="0" name=""/>
        <dsp:cNvSpPr/>
      </dsp:nvSpPr>
      <dsp:spPr>
        <a:xfrm>
          <a:off x="0" y="0"/>
          <a:ext cx="7639293" cy="1096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Θέρμανση τροφίμων εντός κλειστών δοχείων για:</a:t>
          </a:r>
          <a:endParaRPr lang="en-US" sz="2800" kern="1200"/>
        </a:p>
      </dsp:txBody>
      <dsp:txXfrm>
        <a:off x="32106" y="32106"/>
        <a:ext cx="6456427" cy="1031970"/>
      </dsp:txXfrm>
    </dsp:sp>
    <dsp:sp modelId="{3AFE9FA9-FAB5-44E2-BDE0-F42F762528C6}">
      <dsp:nvSpPr>
        <dsp:cNvPr id="0" name=""/>
        <dsp:cNvSpPr/>
      </dsp:nvSpPr>
      <dsp:spPr>
        <a:xfrm>
          <a:off x="674055" y="1278879"/>
          <a:ext cx="7639293" cy="1096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καταστροφή των αλλοιωγόνων ή παθογόνων μικροοργανισμών</a:t>
          </a:r>
          <a:endParaRPr lang="en-US" sz="2800" kern="1200"/>
        </a:p>
      </dsp:txBody>
      <dsp:txXfrm>
        <a:off x="706161" y="1310985"/>
        <a:ext cx="6188507" cy="1031970"/>
      </dsp:txXfrm>
    </dsp:sp>
    <dsp:sp modelId="{C09F183A-5C53-4FA1-9D49-1B010D418C4A}">
      <dsp:nvSpPr>
        <dsp:cNvPr id="0" name=""/>
        <dsp:cNvSpPr/>
      </dsp:nvSpPr>
      <dsp:spPr>
        <a:xfrm>
          <a:off x="1348110" y="2557758"/>
          <a:ext cx="7639293" cy="10961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/>
            <a:t>προφύλαξη τροφίμου από νέα μόλυνση ή την επίδραση του αέρα</a:t>
          </a:r>
          <a:endParaRPr lang="en-US" sz="2800" kern="1200"/>
        </a:p>
      </dsp:txBody>
      <dsp:txXfrm>
        <a:off x="1380216" y="2589864"/>
        <a:ext cx="6188507" cy="1031970"/>
      </dsp:txXfrm>
    </dsp:sp>
    <dsp:sp modelId="{837AF550-B916-47E6-93B7-587E571352F6}">
      <dsp:nvSpPr>
        <dsp:cNvPr id="0" name=""/>
        <dsp:cNvSpPr/>
      </dsp:nvSpPr>
      <dsp:spPr>
        <a:xfrm>
          <a:off x="6926774" y="831271"/>
          <a:ext cx="712518" cy="7125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087091" y="831271"/>
        <a:ext cx="391884" cy="536170"/>
      </dsp:txXfrm>
    </dsp:sp>
    <dsp:sp modelId="{B6694B3D-2B16-4C7A-87C4-902B67A9063E}">
      <dsp:nvSpPr>
        <dsp:cNvPr id="0" name=""/>
        <dsp:cNvSpPr/>
      </dsp:nvSpPr>
      <dsp:spPr>
        <a:xfrm>
          <a:off x="7600830" y="2102843"/>
          <a:ext cx="712518" cy="7125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28656"/>
            <a:satOff val="-41856"/>
            <a:lumOff val="-2954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928656"/>
              <a:satOff val="-41856"/>
              <a:lumOff val="-29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761147" y="2102843"/>
        <a:ext cx="391884" cy="536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531A1-53FB-4A97-B302-BED3FA3E04EF}">
      <dsp:nvSpPr>
        <dsp:cNvPr id="0" name=""/>
        <dsp:cNvSpPr/>
      </dsp:nvSpPr>
      <dsp:spPr>
        <a:xfrm>
          <a:off x="0" y="0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F86C2-53EB-48CC-95CE-E0E7B652E9E8}">
      <dsp:nvSpPr>
        <dsp:cNvPr id="0" name=""/>
        <dsp:cNvSpPr/>
      </dsp:nvSpPr>
      <dsp:spPr>
        <a:xfrm>
          <a:off x="0" y="0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Δοχεία και φιάλες από πλαστική ύλη</a:t>
          </a:r>
          <a:endParaRPr lang="en-US" sz="1900" kern="1200"/>
        </a:p>
      </dsp:txBody>
      <dsp:txXfrm>
        <a:off x="0" y="0"/>
        <a:ext cx="6832212" cy="658097"/>
      </dsp:txXfrm>
    </dsp:sp>
    <dsp:sp modelId="{9B997B87-E28E-48E4-8C43-79C9778635D6}">
      <dsp:nvSpPr>
        <dsp:cNvPr id="0" name=""/>
        <dsp:cNvSpPr/>
      </dsp:nvSpPr>
      <dsp:spPr>
        <a:xfrm>
          <a:off x="0" y="658097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69B7F9-D2F7-46BF-8E4A-168D45105CF5}">
      <dsp:nvSpPr>
        <dsp:cNvPr id="0" name=""/>
        <dsp:cNvSpPr/>
      </dsp:nvSpPr>
      <dsp:spPr>
        <a:xfrm>
          <a:off x="0" y="658097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Άκαμπτα πλαστικά συσκευασίας (</a:t>
          </a:r>
          <a:r>
            <a:rPr lang="en-US" sz="1900" kern="1200"/>
            <a:t>Rigid plastics)</a:t>
          </a:r>
        </a:p>
      </dsp:txBody>
      <dsp:txXfrm>
        <a:off x="0" y="658097"/>
        <a:ext cx="6832212" cy="658097"/>
      </dsp:txXfrm>
    </dsp:sp>
    <dsp:sp modelId="{0FB85EAB-C597-4FF5-903C-F575AFD18DBC}">
      <dsp:nvSpPr>
        <dsp:cNvPr id="0" name=""/>
        <dsp:cNvSpPr/>
      </dsp:nvSpPr>
      <dsp:spPr>
        <a:xfrm>
          <a:off x="0" y="1316194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BF3DEC-D44F-43B3-AAE3-E25F5E5087C4}">
      <dsp:nvSpPr>
        <dsp:cNvPr id="0" name=""/>
        <dsp:cNvSpPr/>
      </dsp:nvSpPr>
      <dsp:spPr>
        <a:xfrm>
          <a:off x="0" y="131619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Από πολυαιθυλένιο</a:t>
          </a:r>
          <a:endParaRPr lang="en-US" sz="1900" kern="1200" dirty="0"/>
        </a:p>
      </dsp:txBody>
      <dsp:txXfrm>
        <a:off x="0" y="1316194"/>
        <a:ext cx="6832212" cy="658097"/>
      </dsp:txXfrm>
    </dsp:sp>
    <dsp:sp modelId="{BA61C1A9-98DB-4225-A2BC-F279C052F6CD}">
      <dsp:nvSpPr>
        <dsp:cNvPr id="0" name=""/>
        <dsp:cNvSpPr/>
      </dsp:nvSpPr>
      <dsp:spPr>
        <a:xfrm>
          <a:off x="0" y="1974292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7598C9-9CCF-4D86-A747-3C5E7546F5AF}">
      <dsp:nvSpPr>
        <dsp:cNvPr id="0" name=""/>
        <dsp:cNvSpPr/>
      </dsp:nvSpPr>
      <dsp:spPr>
        <a:xfrm>
          <a:off x="0" y="1974292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Πολυβινιλοχλωρίδιο </a:t>
          </a:r>
          <a:endParaRPr lang="en-US" sz="1900" kern="1200"/>
        </a:p>
      </dsp:txBody>
      <dsp:txXfrm>
        <a:off x="0" y="1974292"/>
        <a:ext cx="6832212" cy="658097"/>
      </dsp:txXfrm>
    </dsp:sp>
    <dsp:sp modelId="{413C6976-F1A8-4218-9835-06E3928E6A86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C86CEF-56F7-4310-85DB-076634422708}">
      <dsp:nvSpPr>
        <dsp:cNvPr id="0" name=""/>
        <dsp:cNvSpPr/>
      </dsp:nvSpPr>
      <dsp:spPr>
        <a:xfrm>
          <a:off x="0" y="2632389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Πολυπροπυλένιο</a:t>
          </a:r>
          <a:endParaRPr lang="en-US" sz="1900" kern="1200" dirty="0"/>
        </a:p>
      </dsp:txBody>
      <dsp:txXfrm>
        <a:off x="0" y="2632389"/>
        <a:ext cx="6832212" cy="658097"/>
      </dsp:txXfrm>
    </dsp:sp>
    <dsp:sp modelId="{106137A9-34DA-44BC-A8B5-A20F5E00CD9C}">
      <dsp:nvSpPr>
        <dsp:cNvPr id="0" name=""/>
        <dsp:cNvSpPr/>
      </dsp:nvSpPr>
      <dsp:spPr>
        <a:xfrm>
          <a:off x="0" y="3290486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76D158-1FAA-4C75-ADBE-03A8DF3626D6}">
      <dsp:nvSpPr>
        <dsp:cNvPr id="0" name=""/>
        <dsp:cNvSpPr/>
      </dsp:nvSpPr>
      <dsp:spPr>
        <a:xfrm>
          <a:off x="0" y="3290486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Πολυστυρόλιο</a:t>
          </a:r>
          <a:endParaRPr lang="en-US" sz="1900" kern="1200"/>
        </a:p>
      </dsp:txBody>
      <dsp:txXfrm>
        <a:off x="0" y="3290486"/>
        <a:ext cx="6832212" cy="658097"/>
      </dsp:txXfrm>
    </dsp:sp>
    <dsp:sp modelId="{A643BCAB-BC6D-4E02-ACD6-E5DEAA4E1CC7}">
      <dsp:nvSpPr>
        <dsp:cNvPr id="0" name=""/>
        <dsp:cNvSpPr/>
      </dsp:nvSpPr>
      <dsp:spPr>
        <a:xfrm>
          <a:off x="0" y="3948584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108115-FCC7-4B93-87BA-F45A638E1A6F}">
      <dsp:nvSpPr>
        <dsp:cNvPr id="0" name=""/>
        <dsp:cNvSpPr/>
      </dsp:nvSpPr>
      <dsp:spPr>
        <a:xfrm>
          <a:off x="0" y="394858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/>
            <a:t>Συμπολυμερή : </a:t>
          </a:r>
          <a:r>
            <a:rPr lang="en-US" sz="1900" kern="1200"/>
            <a:t>PET</a:t>
          </a:r>
          <a:r>
            <a:rPr lang="el-GR" sz="1900" kern="1200"/>
            <a:t> (αιθυλενογλυκόλη- τερεφθολικό οξύ)</a:t>
          </a:r>
          <a:endParaRPr lang="en-US" sz="1900" kern="1200"/>
        </a:p>
      </dsp:txBody>
      <dsp:txXfrm>
        <a:off x="0" y="3948584"/>
        <a:ext cx="6832212" cy="658097"/>
      </dsp:txXfrm>
    </dsp:sp>
    <dsp:sp modelId="{4812564C-DD3A-4246-8C2F-80E1FD86EE89}">
      <dsp:nvSpPr>
        <dsp:cNvPr id="0" name=""/>
        <dsp:cNvSpPr/>
      </dsp:nvSpPr>
      <dsp:spPr>
        <a:xfrm>
          <a:off x="0" y="4606681"/>
          <a:ext cx="6832212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48B69-7377-43B0-BE26-2B34AADCE6DC}">
      <dsp:nvSpPr>
        <dsp:cNvPr id="0" name=""/>
        <dsp:cNvSpPr/>
      </dsp:nvSpPr>
      <dsp:spPr>
        <a:xfrm>
          <a:off x="0" y="4606681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ABS (</a:t>
          </a:r>
          <a:r>
            <a:rPr lang="el-GR" sz="1900" kern="1200"/>
            <a:t>ακρυλονιτρίλιο βουταδιένιο στυρόλιο</a:t>
          </a:r>
          <a:r>
            <a:rPr lang="en-US" sz="1900" kern="1200"/>
            <a:t>)</a:t>
          </a:r>
        </a:p>
      </dsp:txBody>
      <dsp:txXfrm>
        <a:off x="0" y="4606681"/>
        <a:ext cx="6832212" cy="658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C5FCD-C6DB-4853-B86D-616A785F0450}" type="datetimeFigureOut">
              <a:rPr lang="el-GR" smtClean="0"/>
              <a:t>21/4/2024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B5A50-ECAC-4E56-9F20-FBA0862DFF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889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7D964-9960-4834-AFE7-4679B54E5F09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675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791B-AF28-41C4-9EAC-07BA91A0CD02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10686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791B-AF28-41C4-9EAC-07BA91A0CD02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32725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791B-AF28-41C4-9EAC-07BA91A0CD02}" type="datetime1">
              <a:rPr lang="el-GR" smtClean="0"/>
              <a:t>21/4/2024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785398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791B-AF28-41C4-9EAC-07BA91A0CD02}" type="datetime1">
              <a:rPr lang="el-GR" smtClean="0"/>
              <a:t>21/4/2024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870365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791B-AF28-41C4-9EAC-07BA91A0CD02}" type="datetime1">
              <a:rPr lang="el-GR" smtClean="0"/>
              <a:t>21/4/2024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693391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0D7-8B1A-499C-A221-D623FFF8FC48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5473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53F3-F1E2-4F48-A795-A679F42A0988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206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DDC9-F45E-4AC5-BDC2-7F928D575107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024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5894-4B0D-4024-9AC6-B9C7D297F3A4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214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C227-B5C3-4CE7-B010-7FC2283DC744}" type="datetime1">
              <a:rPr lang="el-GR" smtClean="0"/>
              <a:t>21/4/2024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246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F2A6-DFBC-4D1F-9919-F06FD6F01BDB}" type="datetime1">
              <a:rPr lang="el-GR" smtClean="0"/>
              <a:t>21/4/2024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025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36EBB-52FE-4D84-A9E8-3E484450851E}" type="datetime1">
              <a:rPr lang="el-GR" smtClean="0"/>
              <a:t>21/4/2024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27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0DDB-1098-4F97-8E86-0220101462D5}" type="datetime1">
              <a:rPr lang="el-GR" smtClean="0"/>
              <a:t>21/4/2024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019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E1E0-C77D-4EE3-8427-10444CF6E370}" type="datetime1">
              <a:rPr lang="el-GR" smtClean="0"/>
              <a:t>21/4/2024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691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D28B-7D24-4D57-B710-DE4865195CBB}" type="datetime1">
              <a:rPr lang="el-GR" smtClean="0"/>
              <a:t>21/4/2024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21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0791B-AF28-41C4-9EAC-07BA91A0CD02}" type="datetime1">
              <a:rPr lang="el-GR" smtClean="0"/>
              <a:t>21/4/2024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99D038D-F32C-40EE-A51E-740A2F2BC1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552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xpress.com/item/1005001839682840.html" TargetMode="External"/><Relationship Id="rId2" Type="http://schemas.openxmlformats.org/officeDocument/2006/relationships/hyperlink" Target="https://www.researchgate.net/publication/339277869_Design_of_Tunnel_Drier_for_the_Non-centrifugal_Sugar_Indust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rone.com/drum-dryers.php" TargetMode="External"/><Relationship Id="rId5" Type="http://schemas.openxmlformats.org/officeDocument/2006/relationships/hyperlink" Target="https://pharmacygyan.com/fluidized-bed-dryer/" TargetMode="External"/><Relationship Id="rId4" Type="http://schemas.openxmlformats.org/officeDocument/2006/relationships/hyperlink" Target="https://www.wickedprintingstuff.com/product/tunnel-dryers-and-flash-dryers/wps-8220-texitunnel-tunnel-dryer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95F0B0-A093-9214-EF7A-46179AE5A6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6000" b="1" dirty="0">
                <a:solidFill>
                  <a:schemeClr val="tx1"/>
                </a:solidFill>
              </a:rPr>
              <a:t>Συντήρηση τροφίμων</a:t>
            </a:r>
            <a:br>
              <a:rPr lang="el-GR" sz="6000" b="1" dirty="0">
                <a:solidFill>
                  <a:schemeClr val="bg1"/>
                </a:solidFill>
              </a:rPr>
            </a:b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E8D41FF-4A39-783E-F367-043C2EA250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202</a:t>
            </a:r>
            <a:r>
              <a:rPr lang="en-US" dirty="0"/>
              <a:t>4</a:t>
            </a: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DF52511-A9EB-50BC-598E-918171B1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705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4C7A918-F723-17D2-DEB8-DECD5FDB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l-GR" sz="3000" b="1">
                <a:solidFill>
                  <a:schemeClr val="bg1"/>
                </a:solidFill>
              </a:rPr>
              <a:t>Βιομηχανική ξήρανση</a:t>
            </a:r>
            <a:br>
              <a:rPr lang="el-GR" sz="3000" b="1">
                <a:solidFill>
                  <a:schemeClr val="bg1"/>
                </a:solidFill>
              </a:rPr>
            </a:br>
            <a:endParaRPr lang="el-GR" sz="30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879ED17-9FB9-9311-259C-A9979826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l-GR" sz="1900">
              <a:solidFill>
                <a:srgbClr val="FFFFFF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31ECD6-C4BE-9304-44A6-3F14953EC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AutoNum type="arabicParenR"/>
            </a:pPr>
            <a:r>
              <a:rPr lang="el-GR"/>
              <a:t>Στερεά τρόφιμα: έκθεση σε θερμό ρεύμα αέρα (60-95</a:t>
            </a:r>
            <a:r>
              <a:rPr lang="en-US"/>
              <a:t>C)</a:t>
            </a:r>
            <a:r>
              <a:rPr lang="el-GR"/>
              <a:t>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AutoNum type="arabicParenR"/>
            </a:pPr>
            <a:r>
              <a:rPr lang="el-GR" err="1"/>
              <a:t>Ημίρευστά</a:t>
            </a:r>
            <a:r>
              <a:rPr lang="el-GR"/>
              <a:t>: </a:t>
            </a:r>
            <a:r>
              <a:rPr lang="el-GR" err="1"/>
              <a:t>καταιωνίζονται</a:t>
            </a:r>
            <a:r>
              <a:rPr lang="el-GR"/>
              <a:t> σε περιστρεφόμενα κλειστά τύμπανα στο εσωτερικό των οποίων κυκλοφορεί ατμός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AutoNum type="arabicParenR"/>
            </a:pPr>
            <a:r>
              <a:rPr lang="el-GR"/>
              <a:t>Υγρά: ψεκασμός </a:t>
            </a:r>
            <a:r>
              <a:rPr lang="el-GR" err="1"/>
              <a:t>τροφίμου</a:t>
            </a:r>
            <a:r>
              <a:rPr lang="el-GR"/>
              <a:t> υπό την μορφή λεπτών σταγονιδίων σε ρεύμα θερμού αέρα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AutoNum type="arabicParenR"/>
            </a:pPr>
            <a:r>
              <a:rPr lang="el-GR"/>
              <a:t>Χυμοί φρούτων: ξήρανση υπό κενό ή με </a:t>
            </a:r>
            <a:r>
              <a:rPr lang="el-GR" err="1"/>
              <a:t>λυοφιλίωση</a:t>
            </a:r>
            <a:endParaRPr lang="el-GR"/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AutoNum type="arabicParenR"/>
            </a:pPr>
            <a:endParaRPr lang="el-GR"/>
          </a:p>
          <a:p>
            <a:pPr marL="342900" indent="-342900">
              <a:lnSpc>
                <a:spcPct val="90000"/>
              </a:lnSpc>
              <a:spcAft>
                <a:spcPts val="1200"/>
              </a:spcAft>
            </a:pPr>
            <a:r>
              <a:rPr lang="el-GR"/>
              <a:t>Επιτυγχάνεται ξήρανση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</a:pPr>
            <a:r>
              <a:rPr lang="el-GR"/>
              <a:t>	φρούτων έως 15-20 % υγρασία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</a:pPr>
            <a:r>
              <a:rPr lang="el-GR"/>
              <a:t>	λαχανικών έως 8-10 %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</a:pPr>
            <a:r>
              <a:rPr lang="el-GR"/>
              <a:t>	γάλα κ.α. έως 3-5%</a:t>
            </a:r>
          </a:p>
          <a:p>
            <a:pPr>
              <a:lnSpc>
                <a:spcPct val="90000"/>
              </a:lnSpc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898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78004C1-1E98-933C-0D91-3AD57220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l-GR" sz="3200" b="1">
                <a:solidFill>
                  <a:schemeClr val="bg1"/>
                </a:solidFill>
              </a:rPr>
              <a:t>Ξήρανση με θερμό αέρα</a:t>
            </a:r>
            <a:br>
              <a:rPr lang="el-GR" sz="3200" b="1">
                <a:solidFill>
                  <a:schemeClr val="bg1"/>
                </a:solidFill>
              </a:rPr>
            </a:br>
            <a:br>
              <a:rPr lang="el-GR" sz="3200">
                <a:solidFill>
                  <a:schemeClr val="bg1"/>
                </a:solidFill>
              </a:rPr>
            </a:br>
            <a:endParaRPr lang="el-GR" sz="3200">
              <a:solidFill>
                <a:schemeClr val="bg1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21FF6E9-B247-3AFE-BB6E-FAA4BFDE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l-GR" sz="1900">
              <a:solidFill>
                <a:srgbClr val="FFFFFF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E66474-F74E-BD60-B17D-07FDE41C0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l-GR" sz="2400" b="1" dirty="0"/>
              <a:t>Α. Στερεά τρόφιμα</a:t>
            </a:r>
          </a:p>
          <a:p>
            <a:pPr marL="342900" indent="-342900">
              <a:buAutoNum type="arabicPeriod"/>
            </a:pPr>
            <a:r>
              <a:rPr lang="el-GR" sz="2400" dirty="0"/>
              <a:t>Κάμινοι ξήρανσης </a:t>
            </a:r>
            <a:r>
              <a:rPr lang="en-US" sz="2400" dirty="0"/>
              <a:t>(kiln driers)</a:t>
            </a:r>
          </a:p>
          <a:p>
            <a:pPr marL="342900" indent="-342900">
              <a:buAutoNum type="arabicPeriod"/>
            </a:pPr>
            <a:r>
              <a:rPr lang="el-GR" sz="2400" dirty="0"/>
              <a:t>Θάλαμοι ξήρανσης (</a:t>
            </a:r>
            <a:r>
              <a:rPr lang="en-US" sz="2400" dirty="0"/>
              <a:t>cabinet driers)</a:t>
            </a:r>
          </a:p>
          <a:p>
            <a:pPr marL="342900" indent="-342900">
              <a:buAutoNum type="arabicPeriod"/>
            </a:pPr>
            <a:r>
              <a:rPr lang="el-GR" sz="2400" dirty="0"/>
              <a:t>Ξηραντήρια υπό μορφή σήραγγας </a:t>
            </a:r>
            <a:r>
              <a:rPr lang="en-US" sz="2400" dirty="0"/>
              <a:t>(tunnel driers)</a:t>
            </a:r>
            <a:r>
              <a:rPr lang="el-GR" sz="2400" dirty="0"/>
              <a:t> με παράλληλη ή </a:t>
            </a:r>
            <a:r>
              <a:rPr lang="el-GR" sz="2400" dirty="0" err="1"/>
              <a:t>αντιπαράλληλη</a:t>
            </a:r>
            <a:r>
              <a:rPr lang="el-GR" sz="2400" dirty="0"/>
              <a:t> κίνηση οχήματος-θερμού αέρα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426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6538C979-F14E-4C6B-BE04-38CC5D7C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D29BD510-E7CC-431C-9DC5-D07910F6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8E0437A-FA20-4E33-95A8-BBC1FD5C7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0832EB0-7671-879C-8406-F6C14AA1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528046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Κάμινοι ξήρανσης (kiln driers)</a:t>
            </a:r>
            <a:br>
              <a:rPr lang="en-US" sz="4000">
                <a:solidFill>
                  <a:srgbClr val="FEFFFF"/>
                </a:solidFill>
              </a:rPr>
            </a:br>
            <a:endParaRPr lang="en-US" sz="4000">
              <a:solidFill>
                <a:srgbClr val="FEFFFF"/>
              </a:solidFill>
            </a:endParaRPr>
          </a:p>
        </p:txBody>
      </p:sp>
      <p:pic>
        <p:nvPicPr>
          <p:cNvPr id="13" name="Εικόνα 12" descr="Εικόνα που περιέχει χορτάρι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450C9BF-1FE4-1B4A-217F-50ED3D4B1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752"/>
          <a:stretch/>
        </p:blipFill>
        <p:spPr>
          <a:xfrm>
            <a:off x="6111241" y="-5534"/>
            <a:ext cx="6080758" cy="3431766"/>
          </a:xfrm>
          <a:prstGeom prst="rect">
            <a:avLst/>
          </a:prstGeom>
        </p:spPr>
      </p:pic>
      <p:pic>
        <p:nvPicPr>
          <p:cNvPr id="10" name="Θέση περιεχομένου 9" descr="Εικόνα που περιέχει δάπεδο, κτίρι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8990B64-052E-705E-5822-BFB6AFE81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3" r="1" b="1"/>
          <a:stretch/>
        </p:blipFill>
        <p:spPr>
          <a:xfrm>
            <a:off x="6111242" y="3426232"/>
            <a:ext cx="6080758" cy="3431768"/>
          </a:xfrm>
          <a:prstGeom prst="rect">
            <a:avLst/>
          </a:prstGeom>
        </p:spPr>
      </p:pic>
      <p:sp>
        <p:nvSpPr>
          <p:cNvPr id="64" name="Freeform 27">
            <a:extLst>
              <a:ext uri="{FF2B5EF4-FFF2-40B4-BE49-F238E27FC236}">
                <a16:creationId xmlns:a16="http://schemas.microsoft.com/office/drawing/2014/main" id="{C08A186A-A32B-412D-8105-6DDEC68B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3B06D1C-75DF-4E0C-B26C-78A4F8B3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1241" y="3426233"/>
            <a:ext cx="6080759" cy="0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D30F4A4-A8A4-C873-3CAF-32091B99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44076" y="5202719"/>
            <a:ext cx="650510" cy="517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99D038D-F32C-40EE-A51E-740A2F2BC13C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82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7859CC1-46D3-47BB-AD72-1A76F889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Θάλαμοι ξήρανσης (cabinet driers)</a:t>
            </a:r>
            <a:br>
              <a:rPr lang="en-US" sz="4000">
                <a:solidFill>
                  <a:srgbClr val="FEFFFF"/>
                </a:solidFill>
              </a:rPr>
            </a:br>
            <a:endParaRPr lang="en-US" sz="4000">
              <a:solidFill>
                <a:srgbClr val="FEFFFF"/>
              </a:solidFill>
            </a:endParaRPr>
          </a:p>
        </p:txBody>
      </p:sp>
      <p:sp>
        <p:nvSpPr>
          <p:cNvPr id="88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6D2474B-C14D-8C23-D974-9F2921E8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42486" y="5202719"/>
            <a:ext cx="650510" cy="517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99D038D-F32C-40EE-A51E-740A2F2BC13C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4A7BA20-BD34-868D-7911-4E2C69443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2" r="2" b="2257"/>
          <a:stretch/>
        </p:blipFill>
        <p:spPr>
          <a:xfrm>
            <a:off x="5685480" y="967417"/>
            <a:ext cx="5445530" cy="49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8D5A20B-C207-39EF-4D39-1BEEADAB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94" y="2335172"/>
            <a:ext cx="3632835" cy="1584245"/>
          </a:xfrm>
        </p:spPr>
        <p:txBody>
          <a:bodyPr anchor="b">
            <a:normAutofit/>
          </a:bodyPr>
          <a:lstStyle/>
          <a:p>
            <a:r>
              <a:rPr lang="el-GR" sz="2800" dirty="0"/>
              <a:t>Ξηραντήρια υπό μορφή σήραγγας </a:t>
            </a:r>
            <a:r>
              <a:rPr lang="en-US" sz="2800" dirty="0"/>
              <a:t>(tunnel driers)</a:t>
            </a:r>
            <a:endParaRPr lang="el-GR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C3F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1F81AA78-8CA0-06CB-A799-ACB70395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81" y="21716"/>
            <a:ext cx="8245931" cy="2886075"/>
          </a:xfrm>
          <a:prstGeom prst="rect">
            <a:avLst/>
          </a:prstGeom>
        </p:spPr>
      </p:pic>
      <p:sp>
        <p:nvSpPr>
          <p:cNvPr id="17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CBBE83D-5E9E-7B0D-EDBC-BB61FD07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4575903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l-GR" sz="190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29BECED-1909-ED61-7ADA-4B386A28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05" y="3997219"/>
            <a:ext cx="3962400" cy="26955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7405A97-8D7D-BC21-B6C4-F16622B1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106" y="3828216"/>
            <a:ext cx="39624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1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FA2808-F471-3030-4C56-5E1100A1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B0F0"/>
                </a:solidFill>
              </a:rPr>
              <a:t>Ξήρανση με θερμό αέρα</a:t>
            </a:r>
            <a:br>
              <a:rPr lang="el-GR" b="1" dirty="0">
                <a:solidFill>
                  <a:srgbClr val="00B0F0"/>
                </a:solidFill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D205B1-E422-202E-59A4-84C7295A0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b="1" dirty="0">
              <a:solidFill>
                <a:srgbClr val="00B0F0"/>
              </a:solidFill>
            </a:endParaRPr>
          </a:p>
          <a:p>
            <a:r>
              <a:rPr lang="el-GR" sz="2800" b="1" dirty="0"/>
              <a:t>4. Ξηραντήρια ρευστοποιημένης στοιβάδας (</a:t>
            </a:r>
            <a:r>
              <a:rPr lang="en-US" sz="2800" b="1" dirty="0"/>
              <a:t>fluidized bed driers)</a:t>
            </a:r>
          </a:p>
          <a:p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l-GR" sz="2800" dirty="0"/>
              <a:t>Για ξήρανση τροφίμων χαμηλής περιεκτικότητας σε υγρασία και μικρού ειδικού βάρους τα οποία λαμβάνουν εύκολα την μορφή ρευστού υπό την επίδραση ισχυρού ρεύματος αέρα.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69FAD9F-EF92-332B-C490-B2EB92B3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3593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CB6BD1-01D5-7D26-841F-F784E2AA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b="1" dirty="0"/>
              <a:t>Ξηραντήρια ρευστοποιημένης στοιβάδας (</a:t>
            </a:r>
            <a:r>
              <a:rPr lang="en-US" sz="3600" b="1" dirty="0"/>
              <a:t>fluidized bed driers)</a:t>
            </a:r>
            <a:br>
              <a:rPr lang="en-US" sz="3600" b="1" dirty="0"/>
            </a:br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8049E7A-306E-1885-DDF6-79BBDB27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16</a:t>
            </a:fld>
            <a:endParaRPr lang="el-GR"/>
          </a:p>
        </p:txBody>
      </p:sp>
      <p:pic>
        <p:nvPicPr>
          <p:cNvPr id="4" name="Picture 2" descr="F:\kanellaki sscans alna\img050.jpg">
            <a:extLst>
              <a:ext uri="{FF2B5EF4-FFF2-40B4-BE49-F238E27FC236}">
                <a16:creationId xmlns:a16="http://schemas.microsoft.com/office/drawing/2014/main" id="{1C5A049C-99C1-216B-A91E-131B4902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0484" t="20368" r="33814" b="54720"/>
          <a:stretch>
            <a:fillRect/>
          </a:stretch>
        </p:blipFill>
        <p:spPr bwMode="auto">
          <a:xfrm>
            <a:off x="7371196" y="1835910"/>
            <a:ext cx="4133416" cy="3186175"/>
          </a:xfrm>
          <a:prstGeom prst="rect">
            <a:avLst/>
          </a:prstGeom>
          <a:noFill/>
        </p:spPr>
      </p:pic>
      <p:pic>
        <p:nvPicPr>
          <p:cNvPr id="6" name="5 - Εικόνα" descr="c50e38dc-aafd-49ae-8b25-a8eaa50853a0_continuous fluidized bed dryer roaster-1拷貝.jpg">
            <a:extLst>
              <a:ext uri="{FF2B5EF4-FFF2-40B4-BE49-F238E27FC236}">
                <a16:creationId xmlns:a16="http://schemas.microsoft.com/office/drawing/2014/main" id="{6B039411-7924-E024-A883-2340947790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12970"/>
          <a:stretch>
            <a:fillRect/>
          </a:stretch>
        </p:blipFill>
        <p:spPr>
          <a:xfrm>
            <a:off x="921695" y="1835911"/>
            <a:ext cx="4881317" cy="31861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EBAFD39-8BD7-B75F-5117-90C136AB7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748" y="5621760"/>
            <a:ext cx="6980525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9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17C3E8-85BB-5E90-A770-43119C5A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/>
              <a:t>Ξηραντήρια ρευστοποιημένης στοιβάδας (</a:t>
            </a:r>
            <a:r>
              <a:rPr lang="en-US" sz="3600" b="1" dirty="0"/>
              <a:t>fluidized bed driers)</a:t>
            </a: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B60226-F8C2-6072-B91C-FD9A2E34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17</a:t>
            </a:fld>
            <a:endParaRPr lang="el-GR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D6AF4EB8-EFDC-1213-522D-42939EFF5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375" y="2308225"/>
            <a:ext cx="7077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AFB967-F51A-5CD6-0D38-4644B79D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chemeClr val="tx1"/>
                </a:solidFill>
              </a:rPr>
              <a:t>Β. Ρευστά τρόφιμα</a:t>
            </a:r>
            <a:br>
              <a:rPr lang="el-GR" sz="3200" b="1" dirty="0">
                <a:solidFill>
                  <a:schemeClr val="tx1"/>
                </a:solidFill>
              </a:rPr>
            </a:br>
            <a:endParaRPr lang="el-GR" sz="3200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7B5D263-9912-D797-91EC-E199B314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07B81B-20E2-9CBB-FE3A-7AF8420C3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434" y="1390353"/>
            <a:ext cx="4097302" cy="3777622"/>
          </a:xfrm>
        </p:spPr>
        <p:txBody>
          <a:bodyPr>
            <a:normAutofit/>
          </a:bodyPr>
          <a:lstStyle/>
          <a:p>
            <a:endParaRPr lang="el-GR" sz="1600" dirty="0">
              <a:solidFill>
                <a:schemeClr val="tx1"/>
              </a:solidFill>
            </a:endParaRPr>
          </a:p>
          <a:p>
            <a:r>
              <a:rPr lang="el-GR" sz="1600" dirty="0">
                <a:solidFill>
                  <a:schemeClr val="tx1"/>
                </a:solidFill>
              </a:rPr>
              <a:t>Ξηραντήρια που λειτουργούν με καταιονισμό πχ. για ξήρανση γάλακτος, αυγών</a:t>
            </a:r>
          </a:p>
          <a:p>
            <a:endParaRPr lang="el-GR" sz="1600" dirty="0">
              <a:solidFill>
                <a:schemeClr val="tx1"/>
              </a:solidFill>
            </a:endParaRPr>
          </a:p>
        </p:txBody>
      </p:sp>
      <p:pic>
        <p:nvPicPr>
          <p:cNvPr id="6" name="5 - Εικόνα" descr="maxresdefault.jpg">
            <a:extLst>
              <a:ext uri="{FF2B5EF4-FFF2-40B4-BE49-F238E27FC236}">
                <a16:creationId xmlns:a16="http://schemas.microsoft.com/office/drawing/2014/main" id="{C9CB6F47-7861-2B19-7903-1EEB6CC3CC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00" r="-1" b="-1"/>
          <a:stretch/>
        </p:blipFill>
        <p:spPr>
          <a:xfrm>
            <a:off x="197146" y="3429000"/>
            <a:ext cx="6100081" cy="3383267"/>
          </a:xfrm>
          <a:prstGeom prst="rect">
            <a:avLst/>
          </a:prstGeom>
        </p:spPr>
      </p:pic>
      <p:pic>
        <p:nvPicPr>
          <p:cNvPr id="5" name="4 - Εικόνα" descr="pr_2761.JPG">
            <a:extLst>
              <a:ext uri="{FF2B5EF4-FFF2-40B4-BE49-F238E27FC236}">
                <a16:creationId xmlns:a16="http://schemas.microsoft.com/office/drawing/2014/main" id="{B8DBB578-E2D1-B353-495A-48E83A607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176" r="3" b="8832"/>
          <a:stretch/>
        </p:blipFill>
        <p:spPr>
          <a:xfrm>
            <a:off x="6297227" y="3428987"/>
            <a:ext cx="3004319" cy="3383280"/>
          </a:xfrm>
          <a:prstGeom prst="rect">
            <a:avLst/>
          </a:prstGeom>
        </p:spPr>
      </p:pic>
      <p:pic>
        <p:nvPicPr>
          <p:cNvPr id="4" name="Picture 2" descr="F:\kanellaki sscans alna\img051.jpg">
            <a:extLst>
              <a:ext uri="{FF2B5EF4-FFF2-40B4-BE49-F238E27FC236}">
                <a16:creationId xmlns:a16="http://schemas.microsoft.com/office/drawing/2014/main" id="{F64B906D-C928-0B00-4C36-19131C04F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4861" r="37626" b="20325"/>
          <a:stretch/>
        </p:blipFill>
        <p:spPr bwMode="auto">
          <a:xfrm>
            <a:off x="9301546" y="2170544"/>
            <a:ext cx="3134529" cy="4603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32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6CC2D4-CEDC-7883-C7C5-C5626592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81" y="1297036"/>
            <a:ext cx="6317170" cy="1280890"/>
          </a:xfrm>
        </p:spPr>
        <p:txBody>
          <a:bodyPr>
            <a:normAutofit fontScale="90000"/>
          </a:bodyPr>
          <a:lstStyle/>
          <a:p>
            <a:r>
              <a:rPr lang="el-GR" sz="4400" b="1" dirty="0">
                <a:solidFill>
                  <a:schemeClr val="accent2">
                    <a:lumMod val="75000"/>
                  </a:schemeClr>
                </a:solidFill>
              </a:rPr>
              <a:t>Ξήρανση δι’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sz="4400" b="1" dirty="0">
                <a:solidFill>
                  <a:schemeClr val="accent2">
                    <a:lumMod val="75000"/>
                  </a:schemeClr>
                </a:solidFill>
              </a:rPr>
              <a:t>επαφής με θερμαινόμενη επιφάνεια</a:t>
            </a:r>
            <a:br>
              <a:rPr lang="el-GR" sz="4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E4480F1-091F-9EE8-4EB3-814C2A43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19</a:t>
            </a:fld>
            <a:endParaRPr lang="el-GR"/>
          </a:p>
        </p:txBody>
      </p:sp>
      <p:pic>
        <p:nvPicPr>
          <p:cNvPr id="4" name="Picture 2" descr="F:\kanellaki sscans alna\img052.jpg">
            <a:extLst>
              <a:ext uri="{FF2B5EF4-FFF2-40B4-BE49-F238E27FC236}">
                <a16:creationId xmlns:a16="http://schemas.microsoft.com/office/drawing/2014/main" id="{3CECD68F-5E33-AD5F-F23D-2D1E14FCD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3061" r="15457" b="14509"/>
          <a:stretch>
            <a:fillRect/>
          </a:stretch>
        </p:blipFill>
        <p:spPr bwMode="auto">
          <a:xfrm>
            <a:off x="6572039" y="49201"/>
            <a:ext cx="5619961" cy="6808799"/>
          </a:xfrm>
          <a:prstGeom prst="rect">
            <a:avLst/>
          </a:prstGeom>
          <a:noFill/>
        </p:spPr>
      </p:pic>
      <p:pic>
        <p:nvPicPr>
          <p:cNvPr id="5" name="5 - Εικόνα" descr="Prosol6a.png">
            <a:extLst>
              <a:ext uri="{FF2B5EF4-FFF2-40B4-BE49-F238E27FC236}">
                <a16:creationId xmlns:a16="http://schemas.microsoft.com/office/drawing/2014/main" id="{851D824D-544E-E3AF-61BC-AB08926209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055" y="2926279"/>
            <a:ext cx="4802908" cy="34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4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7E7D0F4-D2E7-0AFC-2EC7-C9BD8EEA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l-GR" sz="3200" b="1">
                <a:solidFill>
                  <a:schemeClr val="bg1"/>
                </a:solidFill>
              </a:rPr>
              <a:t>Συντήρηση τροφίμων</a:t>
            </a:r>
            <a:br>
              <a:rPr lang="el-GR" sz="3200" b="1">
                <a:solidFill>
                  <a:schemeClr val="bg1"/>
                </a:solidFill>
              </a:rPr>
            </a:br>
            <a:endParaRPr lang="el-GR" sz="320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9CB0D34-E090-15E1-A630-32226FF7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l-GR" sz="1900">
              <a:solidFill>
                <a:srgbClr val="FFFFFF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05A0D3-E63E-72D3-7571-B4F735573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1"/>
            <a:ext cx="7123472" cy="5649153"/>
          </a:xfrm>
        </p:spPr>
        <p:txBody>
          <a:bodyPr anchor="ctr">
            <a:normAutofit/>
          </a:bodyPr>
          <a:lstStyle/>
          <a:p>
            <a:r>
              <a:rPr lang="el-GR" sz="2000" dirty="0"/>
              <a:t>«Το σύνολο των επεξεργασιών στις οποίες υποβάλλονται τα τρόφιμα προκειμένου να διατηρηθούν στη φυσική τους κατάσταση ή σε μορφή αποδεκτή από τον καταναλωτή για όσο το δυνατόν μεγαλύτερο διάστημα».</a:t>
            </a:r>
          </a:p>
          <a:p>
            <a:r>
              <a:rPr lang="el-GR" sz="2000" dirty="0"/>
              <a:t>Αυτό εξασφαλίζεται με παρεμπόδιση των παραγόντων που προκαλούν αλλοίωση των τροφίμων (π.χ. μικροοργανισμών, ενζύμων, οξυγόνου, αέρα </a:t>
            </a:r>
            <a:r>
              <a:rPr lang="el-GR" sz="2000" dirty="0" err="1"/>
              <a:t>κ.α</a:t>
            </a:r>
            <a:r>
              <a:rPr lang="en-US" sz="2000" dirty="0"/>
              <a:t>.</a:t>
            </a:r>
            <a:r>
              <a:rPr lang="el-GR" sz="2000" dirty="0"/>
              <a:t>)</a:t>
            </a:r>
          </a:p>
          <a:p>
            <a:r>
              <a:rPr lang="el-GR" sz="2000" dirty="0"/>
              <a:t>Οι διεργασίες συντήρησης στοχεύουν στην επιβράδυνση των αντιδράσεων καταβολισμού, στον περιορισμό της ανάπτυξης των μικροοργανισμών και στην αποφυγή των χημικών και βιοχημικών αντιδράσεων στα τρόφιμα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467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0869967-D87D-905C-E2E7-02B17D7E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67" y="5588911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/>
              <a:t>Ξήρ</a:t>
            </a:r>
            <a:r>
              <a:rPr lang="en-US" sz="2800" b="1" dirty="0"/>
              <a:t>ανση δι’ επαφής με θερμαινόμενη επιφάνεια</a:t>
            </a:r>
            <a:endParaRPr lang="en-US" sz="2800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2E1D4DC-EC4F-A27D-E2A1-1EA49EE8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19" y="151787"/>
            <a:ext cx="9159372" cy="5472726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64A71DB-C0BE-6777-1514-3206D6F4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008754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71C055-7F9A-0E0B-1758-9477D9FC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85" y="1643285"/>
            <a:ext cx="4563390" cy="1280890"/>
          </a:xfrm>
        </p:spPr>
        <p:txBody>
          <a:bodyPr>
            <a:normAutofit fontScale="90000"/>
          </a:bodyPr>
          <a:lstStyle/>
          <a:p>
            <a:r>
              <a:rPr lang="el-GR" sz="4400" b="1" dirty="0">
                <a:solidFill>
                  <a:schemeClr val="accent2">
                    <a:lumMod val="75000"/>
                  </a:schemeClr>
                </a:solidFill>
              </a:rPr>
              <a:t>Ξήρανση δι’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sz="4400" b="1" dirty="0">
                <a:solidFill>
                  <a:schemeClr val="accent2">
                    <a:lumMod val="75000"/>
                  </a:schemeClr>
                </a:solidFill>
              </a:rPr>
              <a:t>επαφής με θερμαινόμενη επιφάνεια</a:t>
            </a:r>
            <a:br>
              <a:rPr lang="el-GR" sz="4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l-GR" dirty="0"/>
          </a:p>
        </p:txBody>
      </p:sp>
      <p:pic>
        <p:nvPicPr>
          <p:cNvPr id="4" name="Picture 4" descr="F:\kanellaki sscans alna\img053.jpg">
            <a:extLst>
              <a:ext uri="{FF2B5EF4-FFF2-40B4-BE49-F238E27FC236}">
                <a16:creationId xmlns:a16="http://schemas.microsoft.com/office/drawing/2014/main" id="{4E7EE987-B9E5-8B7A-5528-2C03C5C768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128" t="21390" r="15612" b="34048"/>
          <a:stretch/>
        </p:blipFill>
        <p:spPr bwMode="auto">
          <a:xfrm>
            <a:off x="4943475" y="904696"/>
            <a:ext cx="7248525" cy="5839004"/>
          </a:xfrm>
          <a:prstGeom prst="rect">
            <a:avLst/>
          </a:prstGeom>
          <a:noFill/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44033F1-08CB-FCD6-ECB5-9C3A7689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804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58BFB1-E5A6-6E27-C89D-252118DC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chemeClr val="accent2">
                    <a:lumMod val="75000"/>
                  </a:schemeClr>
                </a:solidFill>
              </a:rPr>
              <a:t>Ξήρανση δι’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sz="3600" b="1" dirty="0">
                <a:solidFill>
                  <a:schemeClr val="accent2">
                    <a:lumMod val="75000"/>
                  </a:schemeClr>
                </a:solidFill>
              </a:rPr>
              <a:t>επαφής με θερμαινόμενη επιφάνεια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6178D3C-8E2A-0396-85F7-E4C1613FD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040" y="2325951"/>
            <a:ext cx="11765164" cy="3818128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5F9EE2B-35F4-D4B5-DD34-59C2248B8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780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B1525BB-FCD6-DECE-5B78-0BDB923E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000" b="1" dirty="0" err="1"/>
              <a:t>Λυοφιλίωση</a:t>
            </a:r>
            <a:r>
              <a:rPr lang="el-GR" sz="2000" b="1" dirty="0"/>
              <a:t> (</a:t>
            </a:r>
            <a:r>
              <a:rPr lang="en-US" sz="2000" b="1" dirty="0"/>
              <a:t>freeze-drying) </a:t>
            </a:r>
            <a:r>
              <a:rPr lang="el-GR" sz="2000" b="1" dirty="0"/>
              <a:t>ή ξήρανση με κατάψυξη ή </a:t>
            </a:r>
            <a:r>
              <a:rPr lang="el-GR" sz="2000" b="1" dirty="0" err="1"/>
              <a:t>κρυοξήρανση</a:t>
            </a:r>
            <a:r>
              <a:rPr lang="el-GR" sz="2000" b="1" dirty="0"/>
              <a:t> ή </a:t>
            </a:r>
            <a:r>
              <a:rPr lang="el-GR" sz="2000" b="1" dirty="0" err="1"/>
              <a:t>κρυοαφυδάτωση</a:t>
            </a:r>
            <a:br>
              <a:rPr lang="el-GR" sz="2000" b="1" dirty="0"/>
            </a:br>
            <a:endParaRPr lang="el-GR" sz="2000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EBF954-A973-3928-A588-32703D124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293113" cy="41517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el-GR" sz="1500" dirty="0"/>
              <a:t>Κατά τη μέθοδο αυτή, τα τρόφιμα πρώτα καταψύχονται και μετά αφυδατώνονται.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el-GR" sz="1500" dirty="0"/>
              <a:t>Εφαρμογή σε τρόφιμα που πρέπει να διατηρήσουν το άρωμα, τη γεύση και την υφή τους (π.χ. στιγμιαίος καφές, φράουλες κ.α.)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el-GR" sz="1500" dirty="0"/>
              <a:t>Η συγκράτηση των αρωματικών ουσιών </a:t>
            </a:r>
            <a:br>
              <a:rPr lang="en-US" sz="1500" dirty="0"/>
            </a:br>
            <a:r>
              <a:rPr lang="el-GR" sz="1500" dirty="0"/>
              <a:t>αποδίδεται στον εγκλωβισμό των </a:t>
            </a:r>
            <a:br>
              <a:rPr lang="en-US" sz="1500" dirty="0"/>
            </a:br>
            <a:r>
              <a:rPr lang="el-GR" sz="1500" dirty="0"/>
              <a:t>ουσιών αυτών στα κενά που </a:t>
            </a:r>
            <a:br>
              <a:rPr lang="en-US" sz="1500" dirty="0"/>
            </a:br>
            <a:r>
              <a:rPr lang="el-GR" sz="1500" dirty="0"/>
              <a:t>δημιουργούνται με την </a:t>
            </a:r>
            <a:br>
              <a:rPr lang="en-US" sz="1500" dirty="0"/>
            </a:br>
            <a:r>
              <a:rPr lang="el-GR" sz="1500" dirty="0"/>
              <a:t>απομάκρυνση</a:t>
            </a:r>
            <a:r>
              <a:rPr lang="en-US" sz="1500" dirty="0"/>
              <a:t> </a:t>
            </a:r>
            <a:r>
              <a:rPr lang="el-GR" sz="1500" dirty="0"/>
              <a:t>του νερού.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el-GR" sz="1500" dirty="0"/>
              <a:t>Η υφή παραμένει ίδια λόγω </a:t>
            </a:r>
            <a:br>
              <a:rPr lang="en-US" sz="1500" dirty="0"/>
            </a:br>
            <a:r>
              <a:rPr lang="el-GR" sz="1500" dirty="0"/>
              <a:t>εξάχνωσης του νερού </a:t>
            </a:r>
          </a:p>
          <a:p>
            <a:pPr>
              <a:lnSpc>
                <a:spcPct val="90000"/>
              </a:lnSpc>
            </a:pPr>
            <a:endParaRPr lang="el-GR" sz="1500" dirty="0"/>
          </a:p>
        </p:txBody>
      </p:sp>
      <p:pic>
        <p:nvPicPr>
          <p:cNvPr id="4" name="Picture 2" descr="http://ap.physics.uoc.gr/theory/ch2/img78.gif">
            <a:extLst>
              <a:ext uri="{FF2B5EF4-FFF2-40B4-BE49-F238E27FC236}">
                <a16:creationId xmlns:a16="http://schemas.microsoft.com/office/drawing/2014/main" id="{A4ABA6BE-EC88-2066-E800-8C84512D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791326" y="2420218"/>
            <a:ext cx="5095118" cy="3641005"/>
          </a:xfrm>
          <a:prstGeom prst="rect">
            <a:avLst/>
          </a:prstGeom>
          <a:noFill/>
        </p:spPr>
      </p:pic>
      <p:sp>
        <p:nvSpPr>
          <p:cNvPr id="18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574A610-15A8-CC9C-A1D5-F615C90F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l-GR" sz="1900"/>
          </a:p>
        </p:txBody>
      </p:sp>
    </p:spTree>
    <p:extLst>
      <p:ext uri="{BB962C8B-B14F-4D97-AF65-F5344CB8AC3E}">
        <p14:creationId xmlns:p14="http://schemas.microsoft.com/office/powerpoint/2010/main" val="2338460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CE0DE45-7195-8F47-C4D5-A5F14BDF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979877"/>
            <a:ext cx="8911687" cy="778589"/>
          </a:xfrm>
        </p:spPr>
        <p:txBody>
          <a:bodyPr anchor="b">
            <a:normAutofit/>
          </a:bodyPr>
          <a:lstStyle/>
          <a:p>
            <a:r>
              <a:rPr lang="el-GR" sz="2800" b="1"/>
              <a:t>Λυοφιλίωση</a:t>
            </a:r>
            <a:endParaRPr lang="el-GR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143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5" name="Picture 2" descr="F:\kanellaki sscans alna\img056.jpg">
            <a:extLst>
              <a:ext uri="{FF2B5EF4-FFF2-40B4-BE49-F238E27FC236}">
                <a16:creationId xmlns:a16="http://schemas.microsoft.com/office/drawing/2014/main" id="{25B9ADD5-79FB-B187-B6CF-A152710E1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2981" t="48360" r="20809" b="23318"/>
          <a:stretch/>
        </p:blipFill>
        <p:spPr bwMode="auto">
          <a:xfrm>
            <a:off x="7228559" y="0"/>
            <a:ext cx="4914900" cy="2971588"/>
          </a:xfrm>
          <a:prstGeom prst="rect">
            <a:avLst/>
          </a:prstGeom>
          <a:noFill/>
        </p:spPr>
      </p:pic>
      <p:pic>
        <p:nvPicPr>
          <p:cNvPr id="4" name="Picture 2" descr="F:\kanellaki sscans alna\img056.jpg">
            <a:extLst>
              <a:ext uri="{FF2B5EF4-FFF2-40B4-BE49-F238E27FC236}">
                <a16:creationId xmlns:a16="http://schemas.microsoft.com/office/drawing/2014/main" id="{8773F0E7-33C7-A3BC-B1E6-59E74E6C2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2704" t="9936" r="22411" b="64490"/>
          <a:stretch/>
        </p:blipFill>
        <p:spPr bwMode="auto">
          <a:xfrm>
            <a:off x="3388151" y="442316"/>
            <a:ext cx="3840408" cy="2529272"/>
          </a:xfrm>
          <a:prstGeom prst="rect">
            <a:avLst/>
          </a:prstGeom>
          <a:noFill/>
        </p:spPr>
      </p:pic>
      <p:pic>
        <p:nvPicPr>
          <p:cNvPr id="6" name="5 - Εικόνα" descr="Christ-Gamma-1-16-LSC-Freeze-dryer-1024x928.jpg">
            <a:extLst>
              <a:ext uri="{FF2B5EF4-FFF2-40B4-BE49-F238E27FC236}">
                <a16:creationId xmlns:a16="http://schemas.microsoft.com/office/drawing/2014/main" id="{4CB64215-ACC0-D086-99F1-F5580ADD9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781" r="28709" b="-2"/>
          <a:stretch/>
        </p:blipFill>
        <p:spPr>
          <a:xfrm>
            <a:off x="-27428" y="-7924"/>
            <a:ext cx="2139454" cy="2919252"/>
          </a:xfrm>
          <a:prstGeom prst="rect">
            <a:avLst/>
          </a:prstGeom>
        </p:spPr>
      </p:pic>
      <p:pic>
        <p:nvPicPr>
          <p:cNvPr id="7" name="7 - Εικόνα" descr="lsbc50-with-lsda6-tray-drying-accessory.jpg">
            <a:extLst>
              <a:ext uri="{FF2B5EF4-FFF2-40B4-BE49-F238E27FC236}">
                <a16:creationId xmlns:a16="http://schemas.microsoft.com/office/drawing/2014/main" id="{40609B37-92B7-6D9B-C4DC-0926FFD4F8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4188" b="3"/>
          <a:stretch/>
        </p:blipFill>
        <p:spPr>
          <a:xfrm>
            <a:off x="9876456" y="3702333"/>
            <a:ext cx="2112026" cy="2890855"/>
          </a:xfrm>
          <a:prstGeom prst="rect">
            <a:avLst/>
          </a:prstGeom>
        </p:spPr>
      </p:pic>
      <p:sp>
        <p:nvSpPr>
          <p:cNvPr id="17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CB99300F-A2F6-B8BB-706D-6FF9B18C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4575903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967020-5659-E593-3955-AF5851B96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845585"/>
            <a:ext cx="6992938" cy="128089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l-GR" sz="1700" dirty="0"/>
              <a:t>Η εξάχνωση αρχίζει από τον πάγο της επιφάνειας του </a:t>
            </a:r>
            <a:r>
              <a:rPr lang="el-GR" sz="1700" dirty="0" err="1"/>
              <a:t>τροφίμου</a:t>
            </a:r>
            <a:r>
              <a:rPr lang="el-GR" sz="1700" dirty="0"/>
              <a:t> και προχωρεί βαθμιαία προς το εσωτερικό. </a:t>
            </a:r>
          </a:p>
          <a:p>
            <a:pPr>
              <a:buFont typeface="Arial" pitchFamily="34" charset="0"/>
              <a:buChar char="•"/>
            </a:pPr>
            <a:r>
              <a:rPr lang="el-GR" sz="1700" dirty="0"/>
              <a:t>Ενέργεια που απαιτείται 675 θερμίδες/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gr</a:t>
            </a:r>
            <a:r>
              <a:rPr lang="el-G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700" dirty="0"/>
              <a:t>πάγου. Η ενέργεια αυτή παρέχεται ως θερμότητα από πλάκες πάνω στις οποίες τοποθετείται το παγωμένο τρόφιμο</a:t>
            </a:r>
          </a:p>
          <a:p>
            <a:endParaRPr lang="el-GR" sz="1700" dirty="0"/>
          </a:p>
        </p:txBody>
      </p:sp>
    </p:spTree>
    <p:extLst>
      <p:ext uri="{BB962C8B-B14F-4D97-AF65-F5344CB8AC3E}">
        <p14:creationId xmlns:p14="http://schemas.microsoft.com/office/powerpoint/2010/main" val="2187062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αρθρόποδο, καβούρι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B55C6220-BA5F-FB48-06EB-F21F1F767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r="-1" b="16778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11" name="Εικόνα 10" descr="Εικόνα που περιέχει εσωτερικός χώρος, κοντά&#10;&#10;Περιγραφή που δημιουργήθηκε αυτόματα">
            <a:extLst>
              <a:ext uri="{FF2B5EF4-FFF2-40B4-BE49-F238E27FC236}">
                <a16:creationId xmlns:a16="http://schemas.microsoft.com/office/drawing/2014/main" id="{7807E67F-B0C9-99A9-71F7-17E97E7D1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6" r="-1" b="11124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FE9EA23-3258-5811-3943-D93473DE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l-GR" b="1" dirty="0"/>
              <a:t>Ξήρανση τροφίμων</a:t>
            </a:r>
            <a:br>
              <a:rPr lang="el-GR" b="1" dirty="0"/>
            </a:br>
            <a:endParaRPr lang="el-G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68DA4B-F925-85D0-25BF-71DCA3D2E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 fontScale="92500" lnSpcReduction="10000"/>
          </a:bodyPr>
          <a:lstStyle/>
          <a:p>
            <a:r>
              <a:rPr lang="el-GR" b="1" u="sng" dirty="0"/>
              <a:t>Κρέας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Κόψιμο σε μικρούς κύβους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Ψήσιμο σε θερμαινόμενα εξωτερικά δοχεία με ατμό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Ψύξη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Άλεση σε κρεατομηχανή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Ξήρανση σε περιστρεφόμενο ξηραντήριο έως υγρασία 10%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Συσκευασία υπό κενό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Ξήρανση μικρών ποσοτήτων 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093F299-7430-AF7C-F883-0FE5CACB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4688" y="3190323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l-GR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21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 descr="Εικόνα που περιέχει χορτάρι, αυγό, εξωτερικός χώρος/ύπαιθρος, φωλιά αρπακτικού&#10;&#10;Περιγραφή που δημιουργήθηκε αυτόματα">
            <a:extLst>
              <a:ext uri="{FF2B5EF4-FFF2-40B4-BE49-F238E27FC236}">
                <a16:creationId xmlns:a16="http://schemas.microsoft.com/office/drawing/2014/main" id="{72B17A88-0ECF-F167-177E-223C15D62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1" r="-1" b="3509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11" name="Εικόνα 10" descr="Εικόνα που περιέχει εξωτερικός χώρος/ύπαιθρος, ουρανός, βουνό, όρθιο&#10;&#10;Περιγραφή που δημιουργήθηκε αυτόματα">
            <a:extLst>
              <a:ext uri="{FF2B5EF4-FFF2-40B4-BE49-F238E27FC236}">
                <a16:creationId xmlns:a16="http://schemas.microsoft.com/office/drawing/2014/main" id="{035DD977-E90A-9BEF-6B88-A6466E5D26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3" r="-1" b="13777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FE9EA23-3258-5811-3943-D93473DE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l-GR" b="1"/>
              <a:t>Ξήρανση τροφίμων</a:t>
            </a:r>
            <a:br>
              <a:rPr lang="el-GR" b="1"/>
            </a:br>
            <a:endParaRPr lang="el-G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68DA4B-F925-85D0-25BF-71DCA3D2E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304925"/>
            <a:ext cx="5362575" cy="53530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l-GR" sz="2000" dirty="0"/>
          </a:p>
          <a:p>
            <a:pPr>
              <a:lnSpc>
                <a:spcPct val="90000"/>
              </a:lnSpc>
            </a:pPr>
            <a:r>
              <a:rPr lang="el-GR" sz="2000" b="1" u="sng" dirty="0"/>
              <a:t>Ψάρια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Η ξήρανση τους γίνεται στον ήλιο αφού προηγουμένως καπνιστούν ή αλατιστούν πχ. βακαλάος  </a:t>
            </a:r>
          </a:p>
          <a:p>
            <a:pPr>
              <a:lnSpc>
                <a:spcPct val="90000"/>
              </a:lnSpc>
            </a:pPr>
            <a:endParaRPr lang="el-GR" sz="2000" dirty="0"/>
          </a:p>
          <a:p>
            <a:pPr>
              <a:lnSpc>
                <a:spcPct val="90000"/>
              </a:lnSpc>
            </a:pPr>
            <a:r>
              <a:rPr lang="el-GR" sz="2000" b="1" u="sng" dirty="0"/>
              <a:t>Αυγά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Σπάσιμο αυγών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Ομογενοποίηση</a:t>
            </a:r>
            <a:r>
              <a:rPr lang="el-GR" sz="2000" dirty="0"/>
              <a:t> κρόκου και ασπραδιού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Παστερίωση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Ξήρανση σε πύργο ξήρανσης ως 1,5-2% υγρασία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Συσκευασία σε κενό ή παρουσία αδρανών αερίων</a:t>
            </a:r>
          </a:p>
          <a:p>
            <a:pPr>
              <a:lnSpc>
                <a:spcPct val="90000"/>
              </a:lnSpc>
            </a:pPr>
            <a:endParaRPr lang="el-GR" sz="1600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093F299-7430-AF7C-F883-0FE5CACB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4688" y="3190323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l-GR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77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φαγητό, εσωτερικός χώρος, επιδόρπιο, σκοτεινό&#10;&#10;Περιγραφή που δημιουργήθηκε αυτόματα">
            <a:extLst>
              <a:ext uri="{FF2B5EF4-FFF2-40B4-BE49-F238E27FC236}">
                <a16:creationId xmlns:a16="http://schemas.microsoft.com/office/drawing/2014/main" id="{511CCB4A-020A-822D-4973-743AB1881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2" r="-1" b="2118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8" name="Εικόνα 7" descr="Εικόνα που περιέχει μπαχαρικό, λαχαν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755C96EB-DDC9-610C-1DC9-8052BD68A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4" r="-1" b="9977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C1830F-3FCD-97A7-502E-00440836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l-GR" b="1" dirty="0"/>
              <a:t>Ξήρανση τροφίμων</a:t>
            </a:r>
            <a:endParaRPr lang="el-G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2CDB4F-A975-FD65-8C0E-D6EF9C667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1" y="1533525"/>
            <a:ext cx="5430839" cy="482917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Ξήρανση γάλακτος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Προθέρμανση στους 63°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για 30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min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ή στους 107</a:t>
            </a:r>
            <a:r>
              <a:rPr lang="en-US" sz="16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για λίγα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sec </a:t>
            </a:r>
            <a:endParaRPr lang="el-G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Διαύγαση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με </a:t>
            </a:r>
            <a:r>
              <a:rPr lang="el-G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φυγοκέντρηση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απόσμηση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και απομάκρυνση των σωματικών κυττάρων)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Συμπύκνωση με θέρμανση υπό κενό έως 35% σε στερεά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Ξήρανση δια διαβιβάσεως σε πύργο ξήρανσης και ανάμιξης του με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θερμοκρασίας 180°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ως 3-6 % υγρασίας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Ξήρανση στιγμιαίου καφέ</a:t>
            </a:r>
          </a:p>
          <a:p>
            <a:pPr>
              <a:lnSpc>
                <a:spcPct val="90000"/>
              </a:lnSpc>
            </a:pPr>
            <a:r>
              <a:rPr lang="el-G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Φρύξη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και άλεση του καφέ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Εκχύλιση με θερμό νερό ώστε να ληφθεί εκχύλισμα 5-7% σε στερεά συστατικά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Συμπύκνωση με </a:t>
            </a:r>
            <a:r>
              <a:rPr lang="el-G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λυοφιλίωση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και ξήρανση με καταιονισμό σε πύργο ξήρανσης με θερμό Ν</a:t>
            </a:r>
            <a:r>
              <a:rPr lang="el-GR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l-GR" sz="1600" dirty="0">
                <a:latin typeface="Cambria" panose="02040503050406030204" pitchFamily="18" charset="0"/>
                <a:ea typeface="Cambria" panose="02040503050406030204" pitchFamily="18" charset="0"/>
              </a:rPr>
              <a:t> (220-240°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l-G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l-GR" sz="12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5C47D23-1279-EFB2-99FB-6CF3D162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4688" y="3190323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l-GR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75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0E160AD-7269-DB59-9802-7BF93C52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800" b="1"/>
              <a:t>Συντήρηση με συμπύκνωση</a:t>
            </a:r>
            <a:br>
              <a:rPr lang="el-GR" sz="2800" b="1"/>
            </a:br>
            <a:br>
              <a:rPr lang="el-GR" sz="2800" b="1"/>
            </a:br>
            <a:endParaRPr lang="el-GR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01DF7A-680B-DC9C-FBC9-3BBA5434A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574535" cy="375925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b="1" dirty="0"/>
              <a:t>1. Συμπύκνωση με θέρμανση σε συνήθη πίεση ή </a:t>
            </a:r>
            <a:r>
              <a:rPr lang="el-GR" b="1" dirty="0" err="1"/>
              <a:t>υπο</a:t>
            </a:r>
            <a:r>
              <a:rPr lang="el-GR" b="1" dirty="0"/>
              <a:t> κενό</a:t>
            </a:r>
            <a:endParaRPr lang="en-US" b="1" dirty="0"/>
          </a:p>
          <a:p>
            <a:pPr>
              <a:lnSpc>
                <a:spcPct val="90000"/>
              </a:lnSpc>
            </a:pPr>
            <a:endParaRPr lang="el-GR" b="1" dirty="0"/>
          </a:p>
          <a:p>
            <a:pPr>
              <a:lnSpc>
                <a:spcPct val="90000"/>
              </a:lnSpc>
            </a:pPr>
            <a:r>
              <a:rPr lang="el-GR" b="1" dirty="0"/>
              <a:t>2. Συμπύκνωση με ψύξη </a:t>
            </a:r>
          </a:p>
          <a:p>
            <a:pPr>
              <a:lnSpc>
                <a:spcPct val="90000"/>
              </a:lnSpc>
            </a:pPr>
            <a:endParaRPr lang="el-GR" dirty="0"/>
          </a:p>
          <a:p>
            <a:pPr>
              <a:lnSpc>
                <a:spcPct val="90000"/>
              </a:lnSpc>
            </a:pPr>
            <a:r>
              <a:rPr lang="el-GR" dirty="0"/>
              <a:t>α) Το υγρό τρόφιμο ευρίσκεται σε σκάφη εντός της οποίας περιστρέφεται ένα μέρος τυμπάνου, ψυχόμενου εσωτερικά. Το νερό του </a:t>
            </a:r>
            <a:r>
              <a:rPr lang="el-GR" dirty="0" err="1"/>
              <a:t>τροφίμου</a:t>
            </a:r>
            <a:r>
              <a:rPr lang="el-GR" dirty="0"/>
              <a:t> κρυσταλλώνεται στο τύμπανο και απομακρύνεται</a:t>
            </a:r>
          </a:p>
          <a:p>
            <a:pPr>
              <a:lnSpc>
                <a:spcPct val="90000"/>
              </a:lnSpc>
            </a:pPr>
            <a:endParaRPr lang="el-GR" dirty="0"/>
          </a:p>
          <a:p>
            <a:pPr>
              <a:lnSpc>
                <a:spcPct val="90000"/>
              </a:lnSpc>
            </a:pPr>
            <a:r>
              <a:rPr lang="el-GR" dirty="0"/>
              <a:t>β) Ψύξη του προς συμπύκνωση </a:t>
            </a:r>
            <a:r>
              <a:rPr lang="el-GR" dirty="0" err="1"/>
              <a:t>τροφίμου</a:t>
            </a:r>
            <a:r>
              <a:rPr lang="el-GR" dirty="0"/>
              <a:t> </a:t>
            </a:r>
            <a:br>
              <a:rPr lang="en-US" dirty="0"/>
            </a:br>
            <a:r>
              <a:rPr lang="el-GR" dirty="0"/>
              <a:t>και </a:t>
            </a:r>
            <a:r>
              <a:rPr lang="el-GR" dirty="0" err="1"/>
              <a:t>φυγοκέντρηση</a:t>
            </a:r>
            <a:r>
              <a:rPr lang="el-GR" dirty="0"/>
              <a:t>  για να απομακρυνθούν </a:t>
            </a:r>
            <a:br>
              <a:rPr lang="en-US" dirty="0"/>
            </a:br>
            <a:r>
              <a:rPr lang="el-GR" dirty="0"/>
              <a:t>οι κρύσταλλοι που σχηματίστηκαν.</a:t>
            </a:r>
          </a:p>
          <a:p>
            <a:pPr>
              <a:lnSpc>
                <a:spcPct val="90000"/>
              </a:lnSpc>
            </a:pPr>
            <a:endParaRPr lang="el-GR" dirty="0"/>
          </a:p>
        </p:txBody>
      </p:sp>
      <p:pic>
        <p:nvPicPr>
          <p:cNvPr id="4" name="Picture 3" descr="F:\kanellaki sscans alna\img058.jpg">
            <a:extLst>
              <a:ext uri="{FF2B5EF4-FFF2-40B4-BE49-F238E27FC236}">
                <a16:creationId xmlns:a16="http://schemas.microsoft.com/office/drawing/2014/main" id="{DDAFCC62-7233-002C-356F-D0C74F491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8209" t="18518" r="14596" b="39441"/>
          <a:stretch/>
        </p:blipFill>
        <p:spPr bwMode="auto">
          <a:xfrm>
            <a:off x="7562088" y="1736592"/>
            <a:ext cx="3981455" cy="3064775"/>
          </a:xfrm>
          <a:prstGeom prst="rect">
            <a:avLst/>
          </a:prstGeom>
          <a:noFill/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1B81FDA-CE94-FEFF-AF86-59DBF75B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l-GR" sz="1900"/>
          </a:p>
        </p:txBody>
      </p:sp>
    </p:spTree>
    <p:extLst>
      <p:ext uri="{BB962C8B-B14F-4D97-AF65-F5344CB8AC3E}">
        <p14:creationId xmlns:p14="http://schemas.microsoft.com/office/powerpoint/2010/main" val="898741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FD1AFA-FC01-1B42-8D9A-26E25CDF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b="1" dirty="0">
                <a:solidFill>
                  <a:srgbClr val="00B0F0"/>
                </a:solidFill>
              </a:rPr>
              <a:t>Συμπύκνωση με αντίστροφη </a:t>
            </a:r>
            <a:r>
              <a:rPr lang="el-GR" sz="4400" b="1" dirty="0" err="1">
                <a:solidFill>
                  <a:srgbClr val="00B0F0"/>
                </a:solidFill>
              </a:rPr>
              <a:t>όσμωση</a:t>
            </a:r>
            <a:br>
              <a:rPr lang="el-GR" sz="4400" b="1" dirty="0">
                <a:solidFill>
                  <a:srgbClr val="00B0F0"/>
                </a:solidFill>
              </a:rPr>
            </a:br>
            <a:endParaRPr lang="el-GR" dirty="0"/>
          </a:p>
        </p:txBody>
      </p:sp>
      <p:pic>
        <p:nvPicPr>
          <p:cNvPr id="4" name="4 - Εικόνα" descr="image002.gif">
            <a:extLst>
              <a:ext uri="{FF2B5EF4-FFF2-40B4-BE49-F238E27FC236}">
                <a16:creationId xmlns:a16="http://schemas.microsoft.com/office/drawing/2014/main" id="{4CDEADB2-DF18-233E-A89E-80820E8EC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574" y="2060552"/>
            <a:ext cx="5095875" cy="3686175"/>
          </a:xfrm>
          <a:prstGeom prst="rect">
            <a:avLst/>
          </a:prstGeom>
        </p:spPr>
      </p:pic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54404A5-BB4D-BE5B-C26D-014541AB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29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90D23-471D-F5B3-2A1B-2EE215A60F68}"/>
              </a:ext>
            </a:extLst>
          </p:cNvPr>
          <p:cNvSpPr txBox="1"/>
          <p:nvPr/>
        </p:nvSpPr>
        <p:spPr>
          <a:xfrm>
            <a:off x="6097480" y="2193615"/>
            <a:ext cx="60945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Χυμοί φρούτων , όρος γάλακτος, ασπράδι αυγού</a:t>
            </a:r>
          </a:p>
          <a:p>
            <a:endParaRPr lang="el-GR" sz="1800" dirty="0"/>
          </a:p>
          <a:p>
            <a:pPr>
              <a:buFont typeface="Wingdings" pitchFamily="2" charset="2"/>
              <a:buChar char="ü"/>
            </a:pPr>
            <a:r>
              <a:rPr lang="el-GR" sz="1800" b="1" dirty="0">
                <a:solidFill>
                  <a:srgbClr val="00B050"/>
                </a:solidFill>
              </a:rPr>
              <a:t>Πλεονέκτημα</a:t>
            </a:r>
            <a:r>
              <a:rPr lang="el-GR" sz="1800" dirty="0"/>
              <a:t>: το τρόφιμο δεν υφίσταται θερμικές αλλοιώσεις (αμαυρώσεις, πήγματα) και δεν χάνει πτητικά (αρωματικά) συστατικά  </a:t>
            </a:r>
          </a:p>
          <a:p>
            <a:endParaRPr lang="el-GR" sz="1800" dirty="0"/>
          </a:p>
          <a:p>
            <a:pPr>
              <a:buBlip>
                <a:blip r:embed="rId3"/>
              </a:buBlip>
            </a:pPr>
            <a:r>
              <a:rPr lang="el-GR" sz="1800" dirty="0"/>
              <a:t> </a:t>
            </a:r>
            <a:r>
              <a:rPr lang="el-GR" sz="1800" b="1" dirty="0">
                <a:solidFill>
                  <a:schemeClr val="accent1">
                    <a:lumMod val="75000"/>
                  </a:schemeClr>
                </a:solidFill>
              </a:rPr>
              <a:t>Μειονέκτημα</a:t>
            </a:r>
            <a:r>
              <a:rPr lang="el-GR" sz="1800" dirty="0"/>
              <a:t>: εύκολη φραγή μεμβρανών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BAA05-4180-E1AC-9415-A8DA0299BEE3}"/>
              </a:ext>
            </a:extLst>
          </p:cNvPr>
          <p:cNvSpPr txBox="1"/>
          <p:nvPr/>
        </p:nvSpPr>
        <p:spPr>
          <a:xfrm>
            <a:off x="3228511" y="611215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92D050"/>
                </a:solidFill>
              </a:rPr>
              <a:t>Υλικά </a:t>
            </a:r>
            <a:r>
              <a:rPr lang="el-GR" sz="1800" b="1" dirty="0" err="1">
                <a:solidFill>
                  <a:srgbClr val="92D050"/>
                </a:solidFill>
              </a:rPr>
              <a:t>ημιπερατών</a:t>
            </a:r>
            <a:r>
              <a:rPr lang="el-GR" sz="1800" b="1" dirty="0">
                <a:solidFill>
                  <a:srgbClr val="92D050"/>
                </a:solidFill>
              </a:rPr>
              <a:t> μεμβρανών</a:t>
            </a:r>
            <a:r>
              <a:rPr lang="el-GR" sz="1800" dirty="0"/>
              <a:t>: οξική κυτταρίνη ή </a:t>
            </a:r>
            <a:r>
              <a:rPr lang="el-GR" sz="1800" dirty="0" err="1"/>
              <a:t>πολυαμίδια</a:t>
            </a:r>
            <a:r>
              <a:rPr lang="el-G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197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68ECBB-15DB-1CE6-9900-5089C2A59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1"/>
                </a:solidFill>
              </a:rPr>
              <a:t>Ιδανικά</a:t>
            </a:r>
            <a:r>
              <a:rPr lang="el-GR" dirty="0">
                <a:solidFill>
                  <a:schemeClr val="tx1"/>
                </a:solidFill>
              </a:rPr>
              <a:t>, μια μέθοδος συντήρησης τροφίμων θα πρέπει να διαθέτει τα ακόλουθα χαρακτηριστικά :</a:t>
            </a:r>
          </a:p>
          <a:p>
            <a:pPr lvl="0">
              <a:buFont typeface="Arial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  να βελτιώνει το χρόνο ζωής του τρόφιμου αδρανοποιώντας τους παθογόνους και </a:t>
            </a:r>
            <a:r>
              <a:rPr lang="el-GR" dirty="0" err="1">
                <a:solidFill>
                  <a:schemeClr val="tx1"/>
                </a:solidFill>
              </a:rPr>
              <a:t>αλλοιωγόνους</a:t>
            </a:r>
            <a:r>
              <a:rPr lang="el-GR" dirty="0">
                <a:solidFill>
                  <a:schemeClr val="tx1"/>
                </a:solidFill>
              </a:rPr>
              <a:t> μικροοργανισμούς,</a:t>
            </a:r>
          </a:p>
          <a:p>
            <a:pPr lvl="0">
              <a:buFont typeface="Arial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   να μην μεταβάλει τα οργανοληπτικά χαρακτηριστικά και τα θρεπτικά συστατικά του </a:t>
            </a:r>
            <a:r>
              <a:rPr lang="el-GR" dirty="0" err="1">
                <a:solidFill>
                  <a:schemeClr val="tx1"/>
                </a:solidFill>
              </a:rPr>
              <a:t>τροφίμου</a:t>
            </a:r>
            <a:r>
              <a:rPr lang="el-GR" dirty="0">
                <a:solidFill>
                  <a:schemeClr val="tx1"/>
                </a:solidFill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   να μην αφήνει υπολείμματα στο τελικό προϊόν,</a:t>
            </a:r>
          </a:p>
          <a:p>
            <a:pPr lvl="0">
              <a:buFont typeface="Arial" pitchFamily="34" charset="0"/>
              <a:buChar char="•"/>
            </a:pPr>
            <a:r>
              <a:rPr lang="el-GR" dirty="0">
                <a:solidFill>
                  <a:schemeClr val="tx1"/>
                </a:solidFill>
              </a:rPr>
              <a:t>   να είναι φθηνή και εύκολα εφαρμόσιμη</a:t>
            </a:r>
            <a:r>
              <a:rPr lang="el-GR" dirty="0">
                <a:solidFill>
                  <a:srgbClr val="00B050"/>
                </a:solidFill>
              </a:rPr>
              <a:t>.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03F8BB7-D852-DF8F-E624-105EFDFC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8418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8" name="Εικόνα 7" descr="Εικόνα που περιέχει τραπέζι, φλιτζάνι, φαγητό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E4706EBC-7646-6333-74DD-6A943A751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7177"/>
          <a:stretch/>
        </p:blipFill>
        <p:spPr>
          <a:xfrm>
            <a:off x="8229598" y="-5534"/>
            <a:ext cx="3962402" cy="3431766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6A80A0D-7FAB-514F-35EA-345B1EF4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500" b="1">
                <a:solidFill>
                  <a:srgbClr val="FEFFFF"/>
                </a:solidFill>
              </a:rPr>
              <a:t>Συμπύκνωση γάλακτος</a:t>
            </a:r>
            <a:br>
              <a:rPr lang="el-GR" sz="2500" b="1">
                <a:solidFill>
                  <a:srgbClr val="FEFFFF"/>
                </a:solidFill>
              </a:rPr>
            </a:br>
            <a:endParaRPr lang="el-GR" sz="2500">
              <a:solidFill>
                <a:srgbClr val="FEFFFF"/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D92CDC-FA87-0746-9073-42215D9F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7EE42A-0FC6-09B6-DDAB-EED8FD06D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94179"/>
            <a:ext cx="7962900" cy="5059045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l-GR" sz="1600" b="1">
                <a:solidFill>
                  <a:srgbClr val="FEFFFF"/>
                </a:solidFill>
              </a:rPr>
              <a:t>Γάλα εβαπορέ</a:t>
            </a:r>
            <a:endParaRPr lang="el-GR" sz="1600">
              <a:solidFill>
                <a:srgbClr val="FEFFFF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Εξάτμιση υπό κενό στους 48-60</a:t>
            </a:r>
            <a:r>
              <a:rPr lang="el-GR" sz="1600">
                <a:solidFill>
                  <a:srgbClr val="FEFFFF"/>
                </a:solidFill>
                <a:latin typeface="Georgia"/>
              </a:rPr>
              <a:t>°</a:t>
            </a:r>
            <a:r>
              <a:rPr lang="en-US" sz="1600">
                <a:solidFill>
                  <a:srgbClr val="FEFFFF"/>
                </a:solidFill>
              </a:rPr>
              <a:t>C</a:t>
            </a:r>
            <a:r>
              <a:rPr lang="el-GR" sz="1600">
                <a:solidFill>
                  <a:srgbClr val="FEFFFF"/>
                </a:solidFill>
              </a:rPr>
              <a:t>  του 50% περίπου </a:t>
            </a:r>
            <a:br>
              <a:rPr lang="en-US" sz="1600">
                <a:solidFill>
                  <a:srgbClr val="FEFFFF"/>
                </a:solidFill>
              </a:rPr>
            </a:br>
            <a:r>
              <a:rPr lang="el-GR" sz="1600">
                <a:solidFill>
                  <a:srgbClr val="FEFFFF"/>
                </a:solidFill>
              </a:rPr>
              <a:t>του νερού του νωπού γάλακτος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Ομογενοποίηση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Ψύξη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Συσκευασία σε λευκοσιδηρά δοχεία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Αποστείρωση στους 115 </a:t>
            </a:r>
            <a:r>
              <a:rPr lang="el-GR" sz="1600">
                <a:solidFill>
                  <a:srgbClr val="FEFFFF"/>
                </a:solidFill>
                <a:latin typeface="Georgia"/>
              </a:rPr>
              <a:t>°</a:t>
            </a:r>
            <a:r>
              <a:rPr lang="en-US" sz="1600">
                <a:solidFill>
                  <a:srgbClr val="FEFFFF"/>
                </a:solidFill>
              </a:rPr>
              <a:t>C </a:t>
            </a:r>
            <a:r>
              <a:rPr lang="el-GR" sz="1600">
                <a:solidFill>
                  <a:srgbClr val="FEFFFF"/>
                </a:solidFill>
              </a:rPr>
              <a:t>για 15 </a:t>
            </a:r>
            <a:r>
              <a:rPr lang="en-US" sz="1600">
                <a:solidFill>
                  <a:srgbClr val="FEFFFF"/>
                </a:solidFill>
              </a:rPr>
              <a:t>min</a:t>
            </a:r>
          </a:p>
          <a:p>
            <a:pPr>
              <a:lnSpc>
                <a:spcPct val="90000"/>
              </a:lnSpc>
            </a:pPr>
            <a:endParaRPr lang="en-US" sz="160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l-GR" sz="1600" b="1">
                <a:solidFill>
                  <a:srgbClr val="FEFFFF"/>
                </a:solidFill>
              </a:rPr>
              <a:t>Γάλα συμπυκνωμένο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Συμπύκνωση με θέρμανση υπό κενό στο ¼  του αρχικού όγκου του</a:t>
            </a:r>
          </a:p>
          <a:p>
            <a:pPr>
              <a:lnSpc>
                <a:spcPct val="90000"/>
              </a:lnSpc>
            </a:pPr>
            <a:endParaRPr lang="el-GR" sz="160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l-GR" sz="1600" b="1">
                <a:solidFill>
                  <a:srgbClr val="FEFFFF"/>
                </a:solidFill>
              </a:rPr>
              <a:t>Γάλα σακχαρούχο συμπυκνωμένο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Προσθήκη 18 </a:t>
            </a:r>
            <a:r>
              <a:rPr lang="en-US" sz="1600">
                <a:solidFill>
                  <a:srgbClr val="FEFFFF"/>
                </a:solidFill>
              </a:rPr>
              <a:t>kg </a:t>
            </a:r>
            <a:r>
              <a:rPr lang="el-GR" sz="1600">
                <a:solidFill>
                  <a:srgbClr val="FEFFFF"/>
                </a:solidFill>
              </a:rPr>
              <a:t>ζάχαρης ή μίγμα ζάχαρης/ γλυκόζης  ανα 100 </a:t>
            </a:r>
            <a:r>
              <a:rPr lang="en-US" sz="1600">
                <a:solidFill>
                  <a:srgbClr val="FEFFFF"/>
                </a:solidFill>
              </a:rPr>
              <a:t>kg </a:t>
            </a:r>
            <a:r>
              <a:rPr lang="el-GR" sz="1600">
                <a:solidFill>
                  <a:srgbClr val="FEFFFF"/>
                </a:solidFill>
              </a:rPr>
              <a:t>γάλα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Συμπύκνωση με θέρμανση στους 60-68</a:t>
            </a:r>
            <a:r>
              <a:rPr lang="el-GR" sz="1600">
                <a:solidFill>
                  <a:srgbClr val="FEFFFF"/>
                </a:solidFill>
                <a:latin typeface="Georgia"/>
              </a:rPr>
              <a:t>°</a:t>
            </a:r>
            <a:r>
              <a:rPr lang="en-US" sz="1600">
                <a:solidFill>
                  <a:srgbClr val="FEFFFF"/>
                </a:solidFill>
              </a:rPr>
              <a:t>C</a:t>
            </a:r>
            <a:r>
              <a:rPr lang="el-GR" sz="1600">
                <a:solidFill>
                  <a:srgbClr val="FEFFFF"/>
                </a:solidFill>
              </a:rPr>
              <a:t>  με διοχέτευση θερμού αέρος δια της μάζας και υπό κενό έως 70-75%  συνολικά στερεά συστατικά.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600">
                <a:solidFill>
                  <a:srgbClr val="FEFFFF"/>
                </a:solidFill>
              </a:rPr>
              <a:t>Ψύξη και συσκευασία</a:t>
            </a:r>
          </a:p>
        </p:txBody>
      </p:sp>
      <p:pic>
        <p:nvPicPr>
          <p:cNvPr id="10" name="Εικόνα 9" descr="Εικόνα που περιέχει ημερολόγιο&#10;&#10;Περιγραφή που δημιουργήθηκε αυτόματα">
            <a:extLst>
              <a:ext uri="{FF2B5EF4-FFF2-40B4-BE49-F238E27FC236}">
                <a16:creationId xmlns:a16="http://schemas.microsoft.com/office/drawing/2014/main" id="{71EBB442-437A-4C22-F374-F1C7A472D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r="13572" b="2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603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ACA392-7080-495C-AE41-ECAFF6BC9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Εικόνα 9" descr="Εικόνα που περιέχει κοντά&#10;&#10;Περιγραφή που δημιουργήθηκε αυτόματα">
            <a:extLst>
              <a:ext uri="{FF2B5EF4-FFF2-40B4-BE49-F238E27FC236}">
                <a16:creationId xmlns:a16="http://schemas.microsoft.com/office/drawing/2014/main" id="{393EE71C-9318-AFBE-E104-FDC2B403B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r="6393" b="-1"/>
          <a:stretch/>
        </p:blipFill>
        <p:spPr>
          <a:xfrm>
            <a:off x="4828580" y="10"/>
            <a:ext cx="7363416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12FFB9A-A9A6-4077-AA67-2DF88D35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EC5DBBA-A9F7-4342-908F-A04A2089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5A70F3D9-28AF-4553-8556-39EACDE3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07EC96F-AB36-4837-8C97-04A10737C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2AD346F-BD6F-4BB5-8CCA-99C9EC9E2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255E0C8-E8EE-4C2C-B3FB-11FB1439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45D17463-32DE-4E10-855D-2F27BDFF3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D34B74C1-A7E3-43AE-9F2A-29D2510BC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80EAE22-678C-4F5A-AE0B-7ADC76783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AAA1D423-DBFC-468F-921A-C3A133959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DC36C60-B463-4722-BA7B-367F1F809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3A1FD70-30C5-4A68-8ED8-2D2D86F8A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E5021940-9D24-4EEC-9EFD-5EE62B0C2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BE522E-A1F3-4284-B478-0AF721C0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1C3742B9-ED23-4F13-A1DE-6DDF68D50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1FA1C96A-7250-481B-860B-2BA5CC36D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29E2DA36-4CC2-42E3-AEF3-E622E4520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456EF9A0-DFCE-4CBD-B8D6-95700A102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9FA5E91-28B0-4314-A84E-0938F67CD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AB359E1B-376A-436D-A7A4-A0A138A2C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A073E7A8-7DC9-49C5-AF88-9EF8787CA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7F28B39D-28E8-4BB3-9C81-CEC93C89D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1B6B0E-5F1F-451E-B922-7B5EBD8A8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9E159851-CBEF-4CC9-88F7-098DDE4AC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FC0107B-2332-4026-A6F5-D5C599C16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4D5131E-4CB6-4545-A0E5-7EC559F23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B342648A-2305-7049-5F6D-2ADEE66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l-GR" b="1"/>
              <a:t>Τομάτες</a:t>
            </a:r>
            <a:br>
              <a:rPr lang="el-GR" b="1"/>
            </a:br>
            <a:endParaRPr lang="el-G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460B75-08A3-4AD9-B392-2F841853D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932B8D4C-C552-4B47-BFCE-B2744E91D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pic>
        <p:nvPicPr>
          <p:cNvPr id="8" name="Εικόνα 7" descr="Εικόνα που περιέχει λεκάνη, λαχανικά, φρούτο, ντομάτα&#10;&#10;Περιγραφή που δημιουργήθηκε αυτόματα">
            <a:extLst>
              <a:ext uri="{FF2B5EF4-FFF2-40B4-BE49-F238E27FC236}">
                <a16:creationId xmlns:a16="http://schemas.microsoft.com/office/drawing/2014/main" id="{B8EA109A-5814-003B-E33F-31095EB9E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-1" b="-1"/>
          <a:stretch/>
        </p:blipFill>
        <p:spPr>
          <a:xfrm>
            <a:off x="-2650" y="10"/>
            <a:ext cx="4694650" cy="3428990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0432100-37AD-2A9F-4DE8-CED2E046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81705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l-GR" sz="1900"/>
          </a:p>
        </p:txBody>
      </p:sp>
      <p:pic>
        <p:nvPicPr>
          <p:cNvPr id="5" name="5 - Εικόνα" descr="polpa_01.jpg">
            <a:extLst>
              <a:ext uri="{FF2B5EF4-FFF2-40B4-BE49-F238E27FC236}">
                <a16:creationId xmlns:a16="http://schemas.microsoft.com/office/drawing/2014/main" id="{90CA7EBD-712D-7A28-DD82-831DEB78D2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959" r="11193" b="-1"/>
          <a:stretch/>
        </p:blipFill>
        <p:spPr>
          <a:xfrm>
            <a:off x="-1548" y="3429000"/>
            <a:ext cx="4681671" cy="34290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D5E6192-353B-4608-923E-27F8C1EF9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754880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5A62A1-0392-A99E-B0E2-766F83CC7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423" y="1269573"/>
            <a:ext cx="7001752" cy="516376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l-GR" sz="2000" b="1" dirty="0"/>
              <a:t>Χυμός τομάτας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Πλύση, διαλογή, έκθλιψη προς </a:t>
            </a:r>
            <a:r>
              <a:rPr lang="el-GR" sz="2000" dirty="0" err="1"/>
              <a:t>πούλπα</a:t>
            </a:r>
            <a:endParaRPr lang="el-GR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Ραφινάρισμα </a:t>
            </a:r>
            <a:r>
              <a:rPr lang="el-GR" sz="2000" dirty="0" err="1"/>
              <a:t>πούλπας</a:t>
            </a:r>
            <a:r>
              <a:rPr lang="el-GR" sz="2000" dirty="0"/>
              <a:t> για διαχωρισμό σπορίων και φλοίδας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Προσθήκη άλατος,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Ομογενοποίηση</a:t>
            </a:r>
            <a:r>
              <a:rPr lang="el-GR" sz="2000" dirty="0"/>
              <a:t>, </a:t>
            </a:r>
            <a:r>
              <a:rPr lang="el-GR" sz="2000" dirty="0" err="1"/>
              <a:t>απαέρωση</a:t>
            </a:r>
            <a:endParaRPr lang="el-GR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Παστερίωση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Συσκευασία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Στερεά 5-6%</a:t>
            </a:r>
          </a:p>
          <a:p>
            <a:pPr>
              <a:lnSpc>
                <a:spcPct val="90000"/>
              </a:lnSpc>
            </a:pPr>
            <a:endParaRPr lang="el-GR" sz="2000" dirty="0"/>
          </a:p>
          <a:p>
            <a:pPr>
              <a:lnSpc>
                <a:spcPct val="90000"/>
              </a:lnSpc>
            </a:pPr>
            <a:endParaRPr lang="el-GR" sz="2000" dirty="0"/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l-GR" sz="2000" b="1" dirty="0"/>
              <a:t>Πολτός τομάτας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Συμπύκνωση χυμού τομάτας </a:t>
            </a:r>
            <a:r>
              <a:rPr lang="el-GR" sz="2000" dirty="0" err="1"/>
              <a:t>υπο</a:t>
            </a:r>
            <a:r>
              <a:rPr lang="el-GR" sz="2000" dirty="0"/>
              <a:t> κενό</a:t>
            </a:r>
            <a:endParaRPr lang="el-GR" sz="2000" b="1" dirty="0"/>
          </a:p>
          <a:p>
            <a:pPr>
              <a:lnSpc>
                <a:spcPct val="90000"/>
              </a:lnSpc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898033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D91CF6-0F2B-F176-F952-32E9407A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b="1" dirty="0">
                <a:solidFill>
                  <a:schemeClr val="tx1"/>
                </a:solidFill>
              </a:rPr>
              <a:t>Συντήρηση με αλάτισμα</a:t>
            </a:r>
            <a:br>
              <a:rPr lang="el-GR" sz="4400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DFE563E-74FE-71C4-6037-146D7AB13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51247"/>
            <a:ext cx="9182578" cy="4259975"/>
          </a:xfrm>
        </p:spPr>
        <p:txBody>
          <a:bodyPr>
            <a:normAutofit fontScale="92500" lnSpcReduction="10000"/>
          </a:bodyPr>
          <a:lstStyle/>
          <a:p>
            <a:r>
              <a:rPr lang="el-GR" sz="2800" dirty="0"/>
              <a:t>Λαμβάνονται </a:t>
            </a:r>
            <a:r>
              <a:rPr lang="el-GR" sz="2800" dirty="0" err="1"/>
              <a:t>υπ’όψιν</a:t>
            </a:r>
            <a:endParaRPr lang="el-GR" sz="2800" dirty="0"/>
          </a:p>
          <a:p>
            <a:r>
              <a:rPr lang="el-GR" sz="2800" dirty="0"/>
              <a:t>Α) το είδος του </a:t>
            </a:r>
            <a:r>
              <a:rPr lang="el-GR" sz="2800" dirty="0" err="1"/>
              <a:t>τροφίμου</a:t>
            </a:r>
            <a:r>
              <a:rPr lang="el-GR" sz="2800" dirty="0"/>
              <a:t>, η κατάσταση του και το μικροβιακό φορτίο (φρέσκο και σε άριστη κατάσταση)</a:t>
            </a:r>
          </a:p>
          <a:p>
            <a:r>
              <a:rPr lang="el-GR" sz="2800" dirty="0"/>
              <a:t>Β) η καθαρότητα του αλατιού και το μικροβιακό του φορτίο.</a:t>
            </a:r>
          </a:p>
          <a:p>
            <a:r>
              <a:rPr lang="el-GR" sz="2800" dirty="0"/>
              <a:t>Απόλυτα καθαρό αλάτι, χωρίς άλατα </a:t>
            </a:r>
            <a:r>
              <a:rPr lang="en-US" sz="2800" dirty="0"/>
              <a:t>Ca, Mg </a:t>
            </a:r>
            <a:r>
              <a:rPr lang="el-GR" sz="2800" dirty="0"/>
              <a:t>διότι μειώνουν τη διαπερατότητα των ιστών και καθυστερούν τη διείσδυση του άλατος</a:t>
            </a:r>
          </a:p>
          <a:p>
            <a:r>
              <a:rPr lang="el-GR" sz="2800" dirty="0"/>
              <a:t>Γ) η θερμοκρασία της </a:t>
            </a:r>
            <a:r>
              <a:rPr lang="el-GR" sz="2800" dirty="0" err="1"/>
              <a:t>αλάτισης</a:t>
            </a:r>
            <a:r>
              <a:rPr lang="el-GR" sz="2800" dirty="0"/>
              <a:t> (σε πολύ χαμηλές θερμοκρασίες)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B3D2444-1F4E-CA15-FE89-F01E8772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3538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ACCF40-BC16-6D6F-0610-60F64360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633466" cy="1280890"/>
          </a:xfrm>
        </p:spPr>
        <p:txBody>
          <a:bodyPr>
            <a:normAutofit/>
          </a:bodyPr>
          <a:lstStyle/>
          <a:p>
            <a:r>
              <a:rPr lang="el-GR" b="1" err="1"/>
              <a:t>Αλάτιση</a:t>
            </a:r>
            <a:br>
              <a:rPr lang="el-GR" b="1"/>
            </a:b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8D36F4A-B1F0-4041-3CA2-55784EB9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AB5A6A-84B5-B71A-D129-6565C46C7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28751"/>
            <a:ext cx="7123937" cy="531495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l-GR" sz="2000" b="1" dirty="0"/>
              <a:t> Υγρή μέθοδος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Εμβάπτιση </a:t>
            </a:r>
            <a:r>
              <a:rPr lang="el-GR" sz="2000" dirty="0" err="1"/>
              <a:t>τροφίμου</a:t>
            </a:r>
            <a:r>
              <a:rPr lang="el-GR" sz="2000" dirty="0"/>
              <a:t> σε άλμη ή σαλαμούρα 10-30% σε αλάτι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Κατανάλωση ως έχει ή ξήρανση ή </a:t>
            </a:r>
            <a:r>
              <a:rPr lang="el-GR" sz="2000" dirty="0" err="1"/>
              <a:t>κάπνισμός</a:t>
            </a:r>
            <a:endParaRPr lang="el-GR" sz="2000" dirty="0"/>
          </a:p>
          <a:p>
            <a:pPr>
              <a:lnSpc>
                <a:spcPct val="90000"/>
              </a:lnSpc>
            </a:pPr>
            <a:endParaRPr lang="el-GR" sz="20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l-GR" sz="2000" b="1" dirty="0"/>
              <a:t>  Ξηρή μέθοδος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Πιο αποτελεσματική της υγρής μεθόδου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Το χονδρό αλάτι διαλύεται βραδύτερα και διεισδύει βαθύτερα στο τρόφιμο. 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Το λεπτό αλάτι διαλύεται εύκολα , διαποτίζει τους επιφανειακούς ιστούς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tabLst>
                <a:tab pos="7980363" algn="l"/>
              </a:tabLst>
            </a:pPr>
            <a:r>
              <a:rPr lang="el-GR" sz="2000" dirty="0"/>
              <a:t>                πήξη πρωτεϊνών,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tabLst>
                <a:tab pos="7980363" algn="l"/>
              </a:tabLst>
            </a:pPr>
            <a:r>
              <a:rPr lang="el-GR" sz="2000" dirty="0"/>
              <a:t>                παρεμπόδιση διείσδυσης του άλατος στο εσωτερικό της   μάζας με κίνδυνο αλλοίωσης του </a:t>
            </a:r>
            <a:r>
              <a:rPr lang="el-GR" sz="2000" dirty="0" err="1"/>
              <a:t>τροφίμου</a:t>
            </a:r>
            <a:r>
              <a:rPr lang="el-GR" sz="2000" dirty="0"/>
              <a:t>.</a:t>
            </a:r>
          </a:p>
        </p:txBody>
      </p:sp>
      <p:pic>
        <p:nvPicPr>
          <p:cNvPr id="5" name="5 - Εικόνα" descr="1-US-gallon-whole-cows-milk-Feta-in-water-based-brine-CheeseForum.org_.jpg">
            <a:extLst>
              <a:ext uri="{FF2B5EF4-FFF2-40B4-BE49-F238E27FC236}">
                <a16:creationId xmlns:a16="http://schemas.microsoft.com/office/drawing/2014/main" id="{3E815CC6-9605-C398-7925-A6AE7CB125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462" t="11898" r="4074" b="13741"/>
          <a:stretch>
            <a:fillRect/>
          </a:stretch>
        </p:blipFill>
        <p:spPr>
          <a:xfrm>
            <a:off x="7562088" y="702036"/>
            <a:ext cx="3981455" cy="242771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2819B57-D698-DB6A-531F-488C1D6F9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11" y="3351275"/>
            <a:ext cx="3807607" cy="25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0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AB40F8-35E5-1A89-7AE3-8ED7294C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700" b="1"/>
              <a:t>Συντήρηση με κάπνισμα</a:t>
            </a:r>
            <a:br>
              <a:rPr lang="el-GR" sz="2700" b="1"/>
            </a:br>
            <a:endParaRPr lang="el-GR" sz="270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BF3CF08-C80A-32AE-FBA3-B0AB42C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C49E23-F2A5-1C83-BCA3-4511F0B1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1600" dirty="0">
                <a:solidFill>
                  <a:schemeClr val="tx1"/>
                </a:solidFill>
              </a:rPr>
              <a:t> Έκθεση τροφίμων στην επίδραση του καπνού που προέρχεται από </a:t>
            </a:r>
            <a:r>
              <a:rPr lang="el-GR" sz="1600" b="1" dirty="0">
                <a:solidFill>
                  <a:schemeClr val="tx1"/>
                </a:solidFill>
              </a:rPr>
              <a:t>ατελή</a:t>
            </a:r>
            <a:r>
              <a:rPr lang="el-GR" sz="1600" dirty="0">
                <a:solidFill>
                  <a:schemeClr val="tx1"/>
                </a:solidFill>
              </a:rPr>
              <a:t> καύση ξύλου.</a:t>
            </a:r>
          </a:p>
          <a:p>
            <a:endParaRPr lang="el-GR" sz="16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l-GR" sz="1600" dirty="0">
                <a:solidFill>
                  <a:schemeClr val="tx1"/>
                </a:solidFill>
              </a:rPr>
              <a:t>  Συντήρηση </a:t>
            </a:r>
          </a:p>
          <a:p>
            <a:r>
              <a:rPr lang="el-GR" sz="1600" dirty="0">
                <a:solidFill>
                  <a:schemeClr val="tx1"/>
                </a:solidFill>
              </a:rPr>
              <a:t>λόγω μερικής απομάκρυνσης της επιφανειακής υγρασίας,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l-GR" sz="1600" dirty="0">
                <a:solidFill>
                  <a:schemeClr val="tx1"/>
                </a:solidFill>
              </a:rPr>
              <a:t>το τρόφιμο διαποτίζεται με χημικές ενώσεις του καπνού (φορμαλδεΰδη, οξικό οξύ, μυρμηκικό οξύ, </a:t>
            </a:r>
            <a:r>
              <a:rPr lang="el-GR" sz="1600" dirty="0" err="1">
                <a:solidFill>
                  <a:schemeClr val="tx1"/>
                </a:solidFill>
              </a:rPr>
              <a:t>φαινολικές</a:t>
            </a:r>
            <a:r>
              <a:rPr lang="el-GR" sz="1600" dirty="0">
                <a:solidFill>
                  <a:schemeClr val="tx1"/>
                </a:solidFill>
              </a:rPr>
              <a:t> ενώσεις, αλδεΰδες, κετόνες </a:t>
            </a:r>
            <a:r>
              <a:rPr lang="el-GR" sz="1600" dirty="0" err="1">
                <a:solidFill>
                  <a:schemeClr val="tx1"/>
                </a:solidFill>
              </a:rPr>
              <a:t>κ.α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r>
              <a:rPr lang="el-GR" sz="1600" dirty="0">
                <a:solidFill>
                  <a:schemeClr val="tx1"/>
                </a:solidFill>
              </a:rPr>
              <a:t>) με μικροβιοκτόνο και αντιοξειδωτική δράση</a:t>
            </a:r>
          </a:p>
        </p:txBody>
      </p:sp>
      <p:pic>
        <p:nvPicPr>
          <p:cNvPr id="6" name="Εικόνα 5" descr="Εικόνα που περιέχει ψησταριά/σχάρα, μέταλλο, σύστημα αποθήκευσης/σχάρα, συσκευή κουζίν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F2080B9-5D6B-C604-D443-8C6E5CC38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r="25602" b="-1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76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FE26D6EA-4316-747E-8836-8241AC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l-GR" b="1"/>
              <a:t>Συντήρηση με κάπνισμα</a:t>
            </a:r>
            <a:endParaRPr lang="el-G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pic>
        <p:nvPicPr>
          <p:cNvPr id="6" name="Εικόνα 5" descr="Εικόνα που περιέχει ελατήριο, καπνός, θολά, μπάρμπεκιου&#10;&#10;Περιγραφή που δημιουργήθηκε αυτόματα">
            <a:extLst>
              <a:ext uri="{FF2B5EF4-FFF2-40B4-BE49-F238E27FC236}">
                <a16:creationId xmlns:a16="http://schemas.microsoft.com/office/drawing/2014/main" id="{9C40FFE1-3D19-AC5C-449F-47ABB2534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r="30557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0DBDF65-A0FA-6003-674E-DAD0391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81705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7782E3-90C7-5377-5D6B-2F629166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l-GR" b="1"/>
              <a:t>Παράγοντες που επιδρούν στο κάπνισμα:</a:t>
            </a:r>
          </a:p>
          <a:p>
            <a:endParaRPr lang="el-GR" b="1"/>
          </a:p>
          <a:p>
            <a:r>
              <a:rPr lang="el-GR"/>
              <a:t>Α) κατάλληλα τα ξύλα οξιάς, δρυός, λεύκης, καστανιάς κ.α. ΌΧΙ ρητινοφόρα ξύλα διότι προσδίδουν δυσοσμία στα τρόφιμα</a:t>
            </a:r>
          </a:p>
          <a:p>
            <a:r>
              <a:rPr lang="el-GR"/>
              <a:t>Β) ο καπνός πρέπει να έχει την κατάλληλη θερμοκρασία, υγρασία, σκιερότητα, ταχύτητα. Ρυθμίζονται με διάφορες τεχνικές.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8847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5" name="4 - Εικόνα" descr="Christopher_Leigh_lights_the_kilns_at_John_Ross_Jr.jpg">
            <a:extLst>
              <a:ext uri="{FF2B5EF4-FFF2-40B4-BE49-F238E27FC236}">
                <a16:creationId xmlns:a16="http://schemas.microsoft.com/office/drawing/2014/main" id="{D90C1D88-3308-3C87-B841-2E4116429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78" r="9473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581B82B-7547-8CB6-65D5-BA448F67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500" b="1">
                <a:solidFill>
                  <a:srgbClr val="FEFFFF"/>
                </a:solidFill>
              </a:rPr>
              <a:t>Συντήρηση με κάπνισμα</a:t>
            </a:r>
            <a:br>
              <a:rPr lang="el-GR" sz="2500" b="1">
                <a:solidFill>
                  <a:srgbClr val="FEFFFF"/>
                </a:solidFill>
              </a:rPr>
            </a:br>
            <a:endParaRPr lang="el-GR" sz="250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D8AFCE5-0267-9B06-6A99-56F6E966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0226061-B81B-9104-609A-D3B6F2E09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822553"/>
            <a:ext cx="7658100" cy="47592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l-GR" sz="1600" b="1" dirty="0">
                <a:solidFill>
                  <a:srgbClr val="FEFFFF"/>
                </a:solidFill>
              </a:rPr>
              <a:t>Μέθοδοι καπνίσματος</a:t>
            </a: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FEFFFF"/>
                </a:solidFill>
              </a:rPr>
              <a:t>Α) Εν </a:t>
            </a:r>
            <a:r>
              <a:rPr lang="el-GR" sz="1600" dirty="0" err="1">
                <a:solidFill>
                  <a:srgbClr val="FEFFFF"/>
                </a:solidFill>
              </a:rPr>
              <a:t>ψυχρώ</a:t>
            </a:r>
            <a:r>
              <a:rPr lang="el-GR" sz="1600" dirty="0">
                <a:solidFill>
                  <a:srgbClr val="FEFFFF"/>
                </a:solidFill>
              </a:rPr>
              <a:t> (θερμοκρασία καπνού έως 40</a:t>
            </a:r>
            <a:r>
              <a:rPr lang="el-GR" sz="1600" dirty="0">
                <a:solidFill>
                  <a:srgbClr val="FEFFFF"/>
                </a:solidFill>
                <a:latin typeface="Georgia"/>
              </a:rPr>
              <a:t>°</a:t>
            </a:r>
            <a:r>
              <a:rPr lang="en-US" sz="1600" dirty="0">
                <a:solidFill>
                  <a:srgbClr val="FEFFFF"/>
                </a:solidFill>
              </a:rPr>
              <a:t>C)</a:t>
            </a:r>
            <a:endParaRPr lang="el-GR" sz="16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FEFFFF"/>
                </a:solidFill>
              </a:rPr>
              <a:t>Β) Εν θερμώ (θερμοκρασία καπνού 100-140</a:t>
            </a:r>
            <a:r>
              <a:rPr lang="el-GR" sz="1600" dirty="0">
                <a:solidFill>
                  <a:srgbClr val="FEFFFF"/>
                </a:solidFill>
                <a:latin typeface="Georgia"/>
              </a:rPr>
              <a:t>°</a:t>
            </a:r>
            <a:r>
              <a:rPr lang="en-US" sz="1600" dirty="0">
                <a:solidFill>
                  <a:srgbClr val="FEFFFF"/>
                </a:solidFill>
              </a:rPr>
              <a:t>C</a:t>
            </a:r>
            <a:r>
              <a:rPr lang="el-GR" sz="1600" dirty="0">
                <a:solidFill>
                  <a:srgbClr val="FEFFFF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1600" b="1" u="sng" dirty="0">
                <a:solidFill>
                  <a:srgbClr val="FEFFFF"/>
                </a:solidFill>
              </a:rPr>
              <a:t>Καπνιστήρια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FEFFFF"/>
                </a:solidFill>
              </a:rPr>
              <a:t>Κλειστοί χώροι εντός των οποίων τοποθετούνται τα προς επεξεργασία προϊόντα και διαβιβάζεται καπνός</a:t>
            </a: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1600" b="1" u="sng" dirty="0">
                <a:solidFill>
                  <a:srgbClr val="FEFFFF"/>
                </a:solidFill>
              </a:rPr>
              <a:t>Κάπνισμα διάφορων προϊόντων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FEFFFF"/>
                </a:solidFill>
              </a:rPr>
              <a:t>Ψάρια (</a:t>
            </a:r>
            <a:r>
              <a:rPr lang="el-GR" sz="1600" dirty="0" err="1">
                <a:solidFill>
                  <a:srgbClr val="FEFFFF"/>
                </a:solidFill>
              </a:rPr>
              <a:t>ρέγγες</a:t>
            </a:r>
            <a:r>
              <a:rPr lang="el-GR" sz="1600" dirty="0">
                <a:solidFill>
                  <a:srgbClr val="FEFFFF"/>
                </a:solidFill>
              </a:rPr>
              <a:t>, σολομός, βακαλάος κ.α.)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FEFFFF"/>
                </a:solidFill>
              </a:rPr>
              <a:t>Κρέας (μπέικον, χοιρομέρι, αλλαντικά κ.α.)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FEFFFF"/>
                </a:solidFill>
              </a:rPr>
              <a:t>Υψηλές θερμοκρασίες πρέπει να αποφεύγονται διότι ευνοούν τη </a:t>
            </a:r>
            <a:r>
              <a:rPr lang="el-GR" sz="1600" dirty="0" err="1">
                <a:solidFill>
                  <a:srgbClr val="FEFFFF"/>
                </a:solidFill>
              </a:rPr>
              <a:t>τάγγιση</a:t>
            </a:r>
            <a:r>
              <a:rPr lang="el-GR" sz="1600" dirty="0">
                <a:solidFill>
                  <a:srgbClr val="FEFFFF"/>
                </a:solidFill>
              </a:rPr>
              <a:t> του λίπους του κρέατος</a:t>
            </a: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2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74A1E5D-068B-43DC-1705-1457F604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K</a:t>
            </a:r>
            <a:r>
              <a:rPr lang="en-US"/>
              <a:t>αμπύλη ρυθμού θανάτωσης 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E15F4-E90F-FEBA-A299-9C697F853573}"/>
              </a:ext>
            </a:extLst>
          </p:cNvPr>
          <p:cNvSpPr txBox="1"/>
          <p:nvPr/>
        </p:nvSpPr>
        <p:spPr>
          <a:xfrm>
            <a:off x="649225" y="2133600"/>
            <a:ext cx="5122652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Γρα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φική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απ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εικόνιση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επ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ιζώντων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μικροοργ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ανισμών ως συνάρτηση του χρόνου στους 72°C.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Στον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π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ρώτο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άξον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 y ο πληθυσμός του μικροοργανισμού δίνεται σε αριθμό κυττάρων, ενώ στο δεύτερο άξονα y δίνεται σε δεκαδικό λογάριθμο του αριθμού των κυττάρων.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 </a:t>
            </a:r>
            <a:r>
              <a:rPr lang="en-US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τιμή</a:t>
            </a:r>
            <a:r>
              <a:rPr lang="en-US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 </a:t>
            </a:r>
            <a:r>
              <a:rPr lang="en-US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b="1" i="1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b="0" i="1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ecimal reduction</a:t>
            </a:r>
            <a:r>
              <a:rPr lang="en-US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είν</a:t>
            </a:r>
            <a:r>
              <a:rPr lang="en-US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αι ένα μέτρο της θερμικής αντοχής ενός μικροοργανισμού. </a:t>
            </a:r>
            <a:r>
              <a:rPr lang="en-US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Είν</a:t>
            </a:r>
            <a:r>
              <a:rPr lang="en-US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αι ο χρόνος που απαιτείται σε συγκεκριμένη θερμοκρασία για να θανατωθεί το 90% των μικροοργανισμών.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E0303882-B6EA-B4BA-398D-654F79656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0125" y="1986962"/>
            <a:ext cx="5451627" cy="3905891"/>
          </a:xfrm>
          <a:prstGeom prst="rect">
            <a:avLst/>
          </a:prstGeom>
        </p:spPr>
      </p:pic>
      <p:sp>
        <p:nvSpPr>
          <p:cNvPr id="30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10B22D1-8F47-337E-471B-A34216CE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n-US" sz="19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627093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8D87207-5A5C-EE8D-30B2-AA4F8359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el-GR" b="1" dirty="0"/>
              <a:t>Συντήρηση με κονσερβοποίηση</a:t>
            </a:r>
            <a:br>
              <a:rPr lang="el-GR" b="1" dirty="0"/>
            </a:br>
            <a:endParaRPr lang="el-G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07DE44B-ADEF-5928-2044-99A0B226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l-GR" sz="1900"/>
          </a:p>
        </p:txBody>
      </p:sp>
      <p:graphicFrame>
        <p:nvGraphicFramePr>
          <p:cNvPr id="7" name="Θέση περιεχομένου 2">
            <a:extLst>
              <a:ext uri="{FF2B5EF4-FFF2-40B4-BE49-F238E27FC236}">
                <a16:creationId xmlns:a16="http://schemas.microsoft.com/office/drawing/2014/main" id="{34BDA7CB-8034-E42C-2D0B-0EA200A548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092407"/>
              </p:ext>
            </p:extLst>
          </p:nvPr>
        </p:nvGraphicFramePr>
        <p:xfrm>
          <a:off x="1794897" y="2222983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1034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κείμενο, ράφι, κατάστημα, κουτάκι&#10;&#10;Περιγραφή που δημιουργήθηκε αυτόματα">
            <a:extLst>
              <a:ext uri="{FF2B5EF4-FFF2-40B4-BE49-F238E27FC236}">
                <a16:creationId xmlns:a16="http://schemas.microsoft.com/office/drawing/2014/main" id="{B567F9A0-CA88-55E3-3420-C70D20D8B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1" r="28475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F2BF2A8-B491-D510-F3AB-BA01FF94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500" b="1">
                <a:solidFill>
                  <a:srgbClr val="FEFFFF"/>
                </a:solidFill>
              </a:rPr>
              <a:t>Συντήρηση με κονσερβοποίηση</a:t>
            </a:r>
            <a:br>
              <a:rPr lang="el-GR" sz="2500" b="1">
                <a:solidFill>
                  <a:srgbClr val="FEFFFF"/>
                </a:solidFill>
              </a:rPr>
            </a:br>
            <a:endParaRPr lang="el-GR" sz="250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0F2EBEF-0DF8-98D2-F88F-83BB85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2DF9F1-DB03-437D-DE29-78E49CAD7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434975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l-GR" sz="2800" b="1" u="sng" dirty="0">
                <a:solidFill>
                  <a:srgbClr val="FEFFFF"/>
                </a:solidFill>
              </a:rPr>
              <a:t>Γενική πορεία κονσερβοποίησης τροφίμων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Προπαρασκευή </a:t>
            </a:r>
            <a:r>
              <a:rPr lang="el-GR" sz="2800" dirty="0" err="1">
                <a:solidFill>
                  <a:srgbClr val="FEFFFF"/>
                </a:solidFill>
              </a:rPr>
              <a:t>τροφίμου</a:t>
            </a:r>
            <a:endParaRPr lang="el-GR" sz="2800" dirty="0">
              <a:solidFill>
                <a:srgbClr val="FEFFFF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Γέμισμα δοχείων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 err="1">
                <a:solidFill>
                  <a:srgbClr val="FEFFFF"/>
                </a:solidFill>
              </a:rPr>
              <a:t>Απαέρωση</a:t>
            </a:r>
            <a:endParaRPr lang="el-GR" sz="2800" dirty="0">
              <a:solidFill>
                <a:srgbClr val="FEFFFF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Κλείσιμο δοχείων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Θερμική κατεργασία (αποστείρωση)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Ψύξη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Επικόλληση ετικετών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Συσκευασία και αποθήκευση</a:t>
            </a:r>
          </a:p>
          <a:p>
            <a:endParaRPr lang="el-GR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96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E0D815-824E-A377-4D59-7AA275A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Μέθοδοι συντήρησης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EBC2C3-1A65-359D-F4FA-37A2F0997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599"/>
            <a:ext cx="9058291" cy="4293833"/>
          </a:xfrm>
        </p:spPr>
        <p:txBody>
          <a:bodyPr>
            <a:normAutofit/>
          </a:bodyPr>
          <a:lstStyle/>
          <a:p>
            <a:r>
              <a:rPr lang="el-GR" dirty="0"/>
              <a:t>Οι μέθοδοι συντήρησης βασίζονται</a:t>
            </a:r>
            <a:r>
              <a:rPr lang="en-US" dirty="0"/>
              <a:t>:</a:t>
            </a:r>
          </a:p>
          <a:p>
            <a:r>
              <a:rPr lang="el-GR" dirty="0"/>
              <a:t> στην απομάκρυνση του περιεχόμενου νερού (ξήρανση, αφυδάτωση, συμπύκνωση)</a:t>
            </a:r>
            <a:endParaRPr lang="en-US" dirty="0"/>
          </a:p>
          <a:p>
            <a:r>
              <a:rPr lang="el-GR" dirty="0"/>
              <a:t>στο αλάτισμα</a:t>
            </a:r>
            <a:endParaRPr lang="en-US" dirty="0"/>
          </a:p>
          <a:p>
            <a:r>
              <a:rPr lang="el-GR" dirty="0"/>
              <a:t>Κάπνισμα</a:t>
            </a:r>
            <a:endParaRPr lang="en-US" dirty="0"/>
          </a:p>
          <a:p>
            <a:r>
              <a:rPr lang="el-GR" dirty="0"/>
              <a:t>Κονσερβοποίηση</a:t>
            </a:r>
            <a:endParaRPr lang="en-US" dirty="0"/>
          </a:p>
          <a:p>
            <a:r>
              <a:rPr lang="el-GR" dirty="0"/>
              <a:t>Ψύξη</a:t>
            </a:r>
            <a:endParaRPr lang="en-US" dirty="0"/>
          </a:p>
          <a:p>
            <a:r>
              <a:rPr lang="el-GR" dirty="0"/>
              <a:t>Ακτινοβόληση</a:t>
            </a:r>
            <a:endParaRPr lang="en-US" dirty="0"/>
          </a:p>
          <a:p>
            <a:r>
              <a:rPr lang="el-GR" dirty="0"/>
              <a:t>χημικά συντηρητικά </a:t>
            </a:r>
            <a:endParaRPr lang="en-US" dirty="0"/>
          </a:p>
          <a:p>
            <a:r>
              <a:rPr lang="el-GR" dirty="0"/>
              <a:t>Άλλες μεθόδους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AACE31A-A698-68F4-8856-E5E42C26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780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6D51412-7563-4036-B428-D8A1F07A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Συντήρηση με κονσερβοποίηση</a:t>
            </a:r>
            <a:br>
              <a:rPr lang="el-GR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9C758EC-2C0B-454B-1216-5DE0E105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C1DC87A-0F43-2749-98D4-DC1F84D6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380102"/>
            <a:ext cx="10798175" cy="426834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Προπαρασκευή </a:t>
            </a:r>
            <a:r>
              <a:rPr lang="el-GR" b="1" dirty="0" err="1">
                <a:latin typeface="Cambria" panose="02040503050406030204" pitchFamily="18" charset="0"/>
                <a:ea typeface="Cambria" panose="02040503050406030204" pitchFamily="18" charset="0"/>
              </a:rPr>
              <a:t>τροφίμου</a:t>
            </a:r>
            <a:endParaRPr lang="el-GR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Ποιοτική διαβάθμιση, </a:t>
            </a:r>
            <a:r>
              <a:rPr lang="el-GR" dirty="0" err="1">
                <a:latin typeface="Cambria" panose="02040503050406030204" pitchFamily="18" charset="0"/>
                <a:ea typeface="Cambria" panose="02040503050406030204" pitchFamily="18" charset="0"/>
              </a:rPr>
              <a:t>έκπλυση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, αποφλοίωση, </a:t>
            </a:r>
            <a:r>
              <a:rPr lang="el-GR" dirty="0" err="1">
                <a:latin typeface="Cambria" panose="02040503050406030204" pitchFamily="18" charset="0"/>
                <a:ea typeface="Cambria" panose="02040503050406030204" pitchFamily="18" charset="0"/>
              </a:rPr>
              <a:t>εκπυρήνωση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blanching, </a:t>
            </a:r>
            <a:r>
              <a:rPr lang="el-GR" dirty="0" err="1">
                <a:latin typeface="Cambria" panose="02040503050406030204" pitchFamily="18" charset="0"/>
                <a:ea typeface="Cambria" panose="02040503050406030204" pitchFamily="18" charset="0"/>
              </a:rPr>
              <a:t>προμαγείρεμα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 κ.α.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</a:pP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2. Γέμισμα δοχείων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err="1">
                <a:latin typeface="Cambria" panose="02040503050406030204" pitchFamily="18" charset="0"/>
                <a:ea typeface="Cambria" panose="02040503050406030204" pitchFamily="18" charset="0"/>
              </a:rPr>
              <a:t>Χειρονακτικά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 ή μηχανικά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Υγρό πλήρωσης: αραιή </a:t>
            </a:r>
            <a:r>
              <a:rPr lang="el-GR" dirty="0" err="1">
                <a:latin typeface="Cambria" panose="02040503050406030204" pitchFamily="18" charset="0"/>
                <a:ea typeface="Cambria" panose="02040503050406030204" pitchFamily="18" charset="0"/>
              </a:rPr>
              <a:t>αλατοδιάλυση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 (για λαχανικά), σιρόπι ζάχαρης (φρούτα), λάδι (ψάρια), θερμή διάλυση ζελατίνας (κρέας) κ.α.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l-GR" b="1" dirty="0" err="1">
                <a:latin typeface="Cambria" panose="02040503050406030204" pitchFamily="18" charset="0"/>
                <a:ea typeface="Cambria" panose="02040503050406030204" pitchFamily="18" charset="0"/>
              </a:rPr>
              <a:t>Απαέρωση</a:t>
            </a:r>
            <a:endParaRPr lang="el-GR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Απαραίτητη διότι: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α) περιορίζεται η διόγκωση του δοχείου κατά την αποστείρωση λόγω διαστολής του αέρα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β) απομάκρυνση του οξυγόνου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γ)  δημιουργία του απαραίτητου κενού μέσα στο δοχείο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μετά το κλείσιμο και την ψύξη</a:t>
            </a:r>
          </a:p>
          <a:p>
            <a:pPr marL="0" indent="0">
              <a:lnSpc>
                <a:spcPct val="90000"/>
              </a:lnSpc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1466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6D51412-7563-4036-B428-D8A1F07A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Συντήρηση με κονσερβοποίηση</a:t>
            </a:r>
            <a:br>
              <a:rPr lang="el-GR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9C758EC-2C0B-454B-1216-5DE0E105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C1DC87A-0F43-2749-98D4-DC1F84D6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380102"/>
            <a:ext cx="10798175" cy="426834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l-GR" sz="2800" b="1" dirty="0">
                <a:latin typeface="Cambria" panose="02040503050406030204" pitchFamily="18" charset="0"/>
                <a:ea typeface="Cambria" panose="02040503050406030204" pitchFamily="18" charset="0"/>
              </a:rPr>
              <a:t>4. Κλείσιμο δοχείου (μηχανικά)</a:t>
            </a:r>
            <a:endParaRPr lang="el-G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el-GR" sz="2800" b="1" dirty="0">
                <a:latin typeface="Cambria" panose="02040503050406030204" pitchFamily="18" charset="0"/>
                <a:ea typeface="Cambria" panose="02040503050406030204" pitchFamily="18" charset="0"/>
              </a:rPr>
              <a:t>5. Θερμική κατεργασία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Χυμός τομάτας, εσπεριδοειδή 85-95°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για 10-20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sec 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ή 60-65°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για 30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Ανθεκτικά τρόφιμα στους 100°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. Ακολουθεί γρήγορη και ομοιόμορφη ψύξη</a:t>
            </a:r>
          </a:p>
          <a:p>
            <a:pPr marL="0" indent="0">
              <a:lnSpc>
                <a:spcPct val="90000"/>
              </a:lnSpc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45967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9B082F7-9A29-90FF-0E32-426FD919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62" y="624110"/>
            <a:ext cx="8131550" cy="128089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</a:rPr>
              <a:t>Συντήρηση με κονσερβοποίηση</a:t>
            </a:r>
            <a:endParaRPr lang="el-G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1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1A709C4-423E-51B0-5E12-CA005C0B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7" y="3485923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726523-F02C-797A-172D-86581ACE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061" y="2133600"/>
            <a:ext cx="8618913" cy="4438002"/>
          </a:xfrm>
        </p:spPr>
        <p:txBody>
          <a:bodyPr>
            <a:normAutofit fontScale="92500"/>
          </a:bodyPr>
          <a:lstStyle/>
          <a:p>
            <a:r>
              <a:rPr lang="el-GR" sz="2800" b="1" dirty="0"/>
              <a:t>Το νερό στην κονσερβοποιία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800" dirty="0"/>
              <a:t>Το νερό πρέπει να είναι απαλλαγμένο από παθογόνα μικρόβια και να μην περιέχει τοξικές ουσίες ή ουσίες που να επηρεάζουν τις οργανοληπτικές ιδιότητες του </a:t>
            </a:r>
            <a:r>
              <a:rPr lang="el-GR" sz="2800" dirty="0" err="1"/>
              <a:t>τροφίμου</a:t>
            </a:r>
            <a:r>
              <a:rPr lang="el-GR" sz="2800" dirty="0"/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800" dirty="0"/>
              <a:t>Το νερό υποβάλλεται σε χλωρίωση και απομάκρυνση </a:t>
            </a:r>
            <a:r>
              <a:rPr lang="el-GR" sz="2800" dirty="0" err="1"/>
              <a:t>διττανθρακικών</a:t>
            </a:r>
            <a:r>
              <a:rPr lang="el-GR" sz="2800" dirty="0"/>
              <a:t> αλάτων </a:t>
            </a:r>
            <a:r>
              <a:rPr lang="en-US" sz="2800" dirty="0"/>
              <a:t>Ca </a:t>
            </a:r>
            <a:r>
              <a:rPr lang="el-GR" sz="2800" dirty="0"/>
              <a:t>και </a:t>
            </a:r>
            <a:r>
              <a:rPr lang="en-US" sz="2800" dirty="0"/>
              <a:t>Mg</a:t>
            </a:r>
            <a:r>
              <a:rPr lang="el-GR" sz="2800" dirty="0"/>
              <a:t>. Το νερό </a:t>
            </a:r>
            <a:r>
              <a:rPr lang="el-GR" sz="2800" dirty="0" err="1"/>
              <a:t>αποσκληρύνεται</a:t>
            </a:r>
            <a:r>
              <a:rPr lang="el-GR" sz="2800" dirty="0"/>
              <a:t> με χημική διεργασία (σόδα ή ασβέστη) ή με </a:t>
            </a:r>
            <a:r>
              <a:rPr lang="el-GR" sz="2800" dirty="0" err="1"/>
              <a:t>ιονανταλλακτικές</a:t>
            </a:r>
            <a:r>
              <a:rPr lang="en-US" sz="2800" dirty="0"/>
              <a:t> </a:t>
            </a:r>
            <a:r>
              <a:rPr lang="el-GR" sz="2800" dirty="0"/>
              <a:t>στήλες.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27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55D3D5A-4229-45E6-9335-E6B05D80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Συντήρηση με κονσερβοποίηση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3ECCC51-9449-BEB5-2C2D-26E6A2EA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43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CEAD5E-BBE8-4F35-2798-E87F5333C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623929"/>
            <a:ext cx="11506200" cy="3910221"/>
          </a:xfrm>
        </p:spPr>
        <p:txBody>
          <a:bodyPr>
            <a:normAutofit fontScale="92500"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/>
              <a:t>Δοχεία κονσέρβας: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/>
              <a:t>Υλικά: Γυαλί, επικασσιτερωμένος χάλυβας(λευκοσίδηρος) επικαλυμμένος εσωτερικά με συνθετικές ρητίνες (</a:t>
            </a:r>
            <a:r>
              <a:rPr lang="el-GR" sz="2400" dirty="0" err="1"/>
              <a:t>λάκες</a:t>
            </a:r>
            <a:r>
              <a:rPr lang="el-GR" sz="2400" dirty="0"/>
              <a:t>), αλουμίνιο, πλαστικό.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/>
              <a:t>Μερικά τρόφιμα περιέχουν μεγάλο ποσοστό θειούχων πρωτεϊνών (αρακάς, γαρίδες, καβούρια κα) που κατά την θέρμανση ελευθερώνουν θειούχες ενώσεις και σχηματίζονται μελανές κηλίδες θειούχου κασσιτέρου. Η λάκα περιέχει </a:t>
            </a:r>
            <a:r>
              <a:rPr lang="en-US" sz="2400" dirty="0" err="1"/>
              <a:t>ZnO</a:t>
            </a:r>
            <a:r>
              <a:rPr lang="en-US" sz="2400" dirty="0"/>
              <a:t> </a:t>
            </a:r>
            <a:r>
              <a:rPr lang="el-GR" sz="2400" dirty="0"/>
              <a:t>που σχηματίζει </a:t>
            </a:r>
            <a:r>
              <a:rPr lang="en-US" sz="2400" dirty="0"/>
              <a:t>ZnS  </a:t>
            </a:r>
            <a:r>
              <a:rPr lang="el-GR" sz="2400" dirty="0"/>
              <a:t>που είναι λευκός και δεν διακρίνεται.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400" dirty="0"/>
              <a:t>Η </a:t>
            </a:r>
            <a:r>
              <a:rPr lang="el-GR" sz="2400" dirty="0" err="1"/>
              <a:t>βερνίκωση</a:t>
            </a:r>
            <a:r>
              <a:rPr lang="el-GR" sz="2400" dirty="0"/>
              <a:t> είναι αναγκαία αν το περιεχόμενο είναι πλούσια σε νιτρικά άλατα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403409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2C12B9-C82A-538F-B537-B5FD418A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1"/>
                </a:solidFill>
              </a:rPr>
              <a:t>Αλλοίωση των κονσερβών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5233C8-C282-8665-221C-8AC4E7F5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600"/>
            <a:ext cx="9067169" cy="43826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z="2800" dirty="0"/>
              <a:t>Οι συνηθισμένες μικροβιακής προέλευσης  αλλοιώσεις </a:t>
            </a:r>
            <a:br>
              <a:rPr lang="el-GR" sz="2800" dirty="0"/>
            </a:br>
            <a:r>
              <a:rPr lang="el-GR" sz="2800" dirty="0"/>
              <a:t>οφείλονται σε:</a:t>
            </a:r>
          </a:p>
          <a:p>
            <a:r>
              <a:rPr lang="el-GR" sz="2800" dirty="0"/>
              <a:t>ατελή αποστείρωση</a:t>
            </a:r>
          </a:p>
          <a:p>
            <a:r>
              <a:rPr lang="el-GR" sz="2800" dirty="0"/>
              <a:t>όχι καλό (ερμητικό) κλείσιμο των κονσερβών</a:t>
            </a:r>
          </a:p>
          <a:p>
            <a:r>
              <a:rPr lang="el-GR" sz="2800" dirty="0"/>
              <a:t>επίδραση ορισμένων συστατικών τροφίμων (κυρίως οργανικών οξέων) στο δοχείο</a:t>
            </a:r>
          </a:p>
          <a:p>
            <a:r>
              <a:rPr lang="el-GR" sz="2800" dirty="0"/>
              <a:t>σε διάσπαση ορισμένων συστατικών των κονσερβοποιημένων τροφίμων κ.α.</a:t>
            </a:r>
          </a:p>
          <a:p>
            <a:endParaRPr lang="el-GR" sz="2800" dirty="0"/>
          </a:p>
          <a:p>
            <a:r>
              <a:rPr lang="el-GR" sz="2800" dirty="0"/>
              <a:t>Η αλλοίωση συνήθως εκδηλώνεται με διόγκωση των δοχείων ή χωρίς διόγκωση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913996F-8708-F1CD-80CD-C267B8E5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072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75C2387-8F08-3D67-84A3-98561092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l-GR" b="1">
                <a:solidFill>
                  <a:srgbClr val="FFFFFF"/>
                </a:solidFill>
              </a:rPr>
              <a:t>Αλλοίωση των κονσερβών</a:t>
            </a:r>
            <a:endParaRPr lang="el-GR">
              <a:solidFill>
                <a:srgbClr val="FFFFFF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8DB05D1-0321-316F-9105-8221FA57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7455E6-486F-7BC6-EF9D-E565D90E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623930"/>
            <a:ext cx="11820525" cy="3872120"/>
          </a:xfrm>
        </p:spPr>
        <p:txBody>
          <a:bodyPr>
            <a:normAutofit/>
          </a:bodyPr>
          <a:lstStyle/>
          <a:p>
            <a:r>
              <a:rPr lang="el-GR" sz="2400" b="1"/>
              <a:t>Είδη διόγκωσης:</a:t>
            </a:r>
          </a:p>
          <a:p>
            <a:endParaRPr lang="el-GR" sz="2400" b="1"/>
          </a:p>
          <a:p>
            <a:r>
              <a:rPr lang="el-GR" sz="2400"/>
              <a:t>Α) βιολογική διόγκωση  (δράση μικροοργανισμών που παράγουν αέρια)</a:t>
            </a:r>
          </a:p>
          <a:p>
            <a:endParaRPr lang="el-GR" sz="2400"/>
          </a:p>
          <a:p>
            <a:r>
              <a:rPr lang="el-GR" sz="2400"/>
              <a:t>Β) Φυσική διόγκωση </a:t>
            </a:r>
          </a:p>
          <a:p>
            <a:pPr marL="0" indent="0">
              <a:buNone/>
            </a:pPr>
            <a:r>
              <a:rPr lang="el-GR" sz="2400"/>
              <a:t>Με κατάψυξη των έτοιμων κονσερβών</a:t>
            </a:r>
          </a:p>
          <a:p>
            <a:pPr marL="0" indent="0">
              <a:buNone/>
            </a:pPr>
            <a:r>
              <a:rPr lang="el-GR" sz="2400"/>
              <a:t>Με διόγκωση των τροφίμων π.χ. αμύλου λόγω απορρόφησης νερού από το υγρό  πλήρωσης των δοχείων</a:t>
            </a:r>
            <a:endParaRPr lang="el-GR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914207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CBA671E-681A-2150-D9CE-66AB644C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Αλλοίωση των κονσερβών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85C003F-D6EF-B2FB-96CC-6E14E5B4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F7B113-9489-6729-666D-9DA6C85D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623929"/>
            <a:ext cx="11074400" cy="40340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Γ) χημική διόγκωση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Λόγω χημικής επίδρασης οργανικών οξέων ή άλλων συστατικών των τροφίμων στο δοχείο οπότε εκλύονται αέρια (κυρίως Η</a:t>
            </a:r>
            <a:r>
              <a:rPr lang="el-GR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>
              <a:lnSpc>
                <a:spcPct val="90000"/>
              </a:lnSpc>
            </a:pPr>
            <a:endParaRPr lang="el-G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Δ) Μηχανική διόγκωση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Σε μηχανικά κτυπήματα</a:t>
            </a:r>
          </a:p>
          <a:p>
            <a:pPr>
              <a:lnSpc>
                <a:spcPct val="90000"/>
              </a:lnSpc>
            </a:pPr>
            <a:endParaRPr lang="el-G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l-G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Αλλοίωση επίσης </a:t>
            </a:r>
            <a:r>
              <a:rPr lang="el-GR" sz="2400" b="1" dirty="0">
                <a:latin typeface="Cambria" panose="02040503050406030204" pitchFamily="18" charset="0"/>
                <a:ea typeface="Cambria" panose="02040503050406030204" pitchFamily="18" charset="0"/>
              </a:rPr>
              <a:t>χωρίς διόγκωση 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μπορεί να έχουμε: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Από ξίνισμα του </a:t>
            </a:r>
            <a:r>
              <a:rPr lang="el-GR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τροφίμου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, αλλαγή χρώματος του, της ανάπτυξης του μικροοργανισμού  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Clostridium botulinum 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που παράγει την </a:t>
            </a:r>
            <a:r>
              <a:rPr lang="el-GR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εξωτοξίνη</a:t>
            </a:r>
            <a:r>
              <a:rPr lang="el-GR" sz="2400" dirty="0">
                <a:latin typeface="Cambria" panose="02040503050406030204" pitchFamily="18" charset="0"/>
                <a:ea typeface="Cambria" panose="02040503050406030204" pitchFamily="18" charset="0"/>
              </a:rPr>
              <a:t> της αλλαντίασης, αμαύρωσης της κονσέρβας σε τρόφιμα που περιέχουν θείο π.χ. κρέας, ψάρια κ.α.</a:t>
            </a:r>
          </a:p>
          <a:p>
            <a:pPr>
              <a:lnSpc>
                <a:spcPct val="90000"/>
              </a:lnSpc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759609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43A313D-0673-85BB-9433-4F52B79C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FFFF"/>
                </a:solidFill>
              </a:rPr>
              <a:t>Αλλοίωση των κονσερβών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E8936D3-FBAB-4733-27F7-7B9C20C8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467AB7-5666-8DE8-24BC-DFEA6E203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529110"/>
            <a:ext cx="11258550" cy="41002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l-GR" sz="2800" b="1" dirty="0">
                <a:latin typeface="Cambria" panose="02040503050406030204" pitchFamily="18" charset="0"/>
                <a:ea typeface="Cambria" panose="02040503050406030204" pitchFamily="18" charset="0"/>
              </a:rPr>
              <a:t>Η μέση ζωή των κονσερβών εξαρτάται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Ποσότητα του περιεχόμενου οξυγόνου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Από το είδος (ανθεκτικότητα) του δοχείου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Θερμοκρασία αποθήκευσης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Πιθανές χημικές αντιδράσεις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Επίδραση όξινων τροφίμων στο δοχείο, διάλυση σιδήρου και με </a:t>
            </a:r>
            <a:r>
              <a:rPr lang="el-GR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έκπλυση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υδρογόνου</a:t>
            </a:r>
          </a:p>
          <a:p>
            <a:pPr marL="342900" indent="-342900">
              <a:lnSpc>
                <a:spcPct val="90000"/>
              </a:lnSpc>
            </a:pPr>
            <a:endParaRPr lang="el-G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Φύλαξη σε ψυχρό μέρος (10°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αλλά όχι με υγρασία για την αποφυγή δημιουργίας σκουριάς στην εξωτερική  επιφάνεια της κονσέρβας</a:t>
            </a:r>
          </a:p>
          <a:p>
            <a:pPr>
              <a:lnSpc>
                <a:spcPct val="90000"/>
              </a:lnSpc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68066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1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8" name="Εικόνα 7" descr="Εικόνα που περιέχει φαγητό, εσωτερικός χώρος, τραπέζι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5C93C06D-9A48-9C07-37FC-A9029257B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15272"/>
          <a:stretch/>
        </p:blipFill>
        <p:spPr>
          <a:xfrm>
            <a:off x="8229598" y="-5534"/>
            <a:ext cx="3962402" cy="3431766"/>
          </a:xfrm>
          <a:prstGeom prst="rect">
            <a:avLst/>
          </a:prstGeom>
        </p:spPr>
      </p:pic>
      <p:sp>
        <p:nvSpPr>
          <p:cNvPr id="36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748F3E8-C952-9C94-8FFE-15832667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500" b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br>
              <a:rPr lang="el-GR" sz="2500" b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50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DEA9F0F-58A1-5BB1-170B-E2F434E8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/>
              <a:pPr>
                <a:lnSpc>
                  <a:spcPct val="90000"/>
                </a:lnSpc>
                <a:spcAft>
                  <a:spcPts val="600"/>
                </a:spcAft>
              </a:pPr>
              <a:t>48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B6E0A1-CEEE-64F4-DA72-5022B095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430559" cy="4597400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l-GR" sz="28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Α) Μαρμελάδες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Ώριμα φρούτα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Έκπλυση</a:t>
            </a:r>
            <a:r>
              <a:rPr lang="el-GR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διαλογή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Βρασμός για 10-15 </a:t>
            </a:r>
            <a:r>
              <a:rPr lang="en-US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Εκπυρήνωση</a:t>
            </a:r>
            <a:endParaRPr lang="el-GR" sz="28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Διαχωρισμός πολτού από φλοίδα μηχανικά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Προσθήκη ζάχαρης και πηκτίνης στον πολτό βρασμός και συμπύκνωση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Προσθήκη διαλύματος τρυγικού οξέος ή κιτρικού οξέος ώστε </a:t>
            </a:r>
            <a:r>
              <a:rPr lang="en-US" sz="28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pH=3</a:t>
            </a:r>
            <a:endParaRPr lang="el-GR" sz="28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l-GR" sz="2000" dirty="0">
              <a:solidFill>
                <a:srgbClr val="FEFFFF"/>
              </a:solidFill>
            </a:endParaRPr>
          </a:p>
        </p:txBody>
      </p:sp>
      <p:pic>
        <p:nvPicPr>
          <p:cNvPr id="6" name="Εικόνα 5" descr="Εικόνα που περιέχει τραπέζι, φλιτζάνι, πικνίκ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1FEB0D07-894F-0391-C01B-4F675910A1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16869" b="3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581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1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φλιτζάνι, φαγητό, ποτήρι, πορτοκάλια&#10;&#10;Περιγραφή που δημιουργήθηκε αυτόματα">
            <a:extLst>
              <a:ext uri="{FF2B5EF4-FFF2-40B4-BE49-F238E27FC236}">
                <a16:creationId xmlns:a16="http://schemas.microsoft.com/office/drawing/2014/main" id="{E8A8B0D1-73BA-7660-BC8B-014CE6D2C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8" r="29731" b="2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E9AA491-E134-764A-36C5-40696406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l-GR" sz="32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endParaRPr lang="el-GR" sz="3200" dirty="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56651FE-1A88-5EB1-D9A7-686CFA57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49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1221B6-FC5C-9B64-F33C-AA8A62EB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544859" cy="457835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90000"/>
              </a:lnSpc>
            </a:pPr>
            <a:r>
              <a:rPr lang="el-GR" sz="2400" b="1" dirty="0">
                <a:solidFill>
                  <a:srgbClr val="FEFFFF"/>
                </a:solidFill>
              </a:rPr>
              <a:t>Β) Φρούτα σε σιρόπι (κομπόστα)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Όχι υπερώριμα φρούτα, πιο πολύ άγουρα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 err="1">
                <a:solidFill>
                  <a:srgbClr val="FEFFFF"/>
                </a:solidFill>
              </a:rPr>
              <a:t>Έκπλυση</a:t>
            </a:r>
            <a:endParaRPr lang="el-GR" sz="2400" dirty="0">
              <a:solidFill>
                <a:srgbClr val="FEFFFF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Διαλογή υπερώριμων και χαλασμένων φρούτων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 err="1">
                <a:solidFill>
                  <a:srgbClr val="FEFFFF"/>
                </a:solidFill>
              </a:rPr>
              <a:t>Εκπυρήνωση</a:t>
            </a:r>
            <a:endParaRPr lang="el-GR" sz="2400" dirty="0">
              <a:solidFill>
                <a:srgbClr val="FEFFFF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Αποφλοίωση (με ατμό ή </a:t>
            </a:r>
            <a:r>
              <a:rPr lang="en-US" sz="2400" dirty="0">
                <a:solidFill>
                  <a:srgbClr val="FEFFFF"/>
                </a:solidFill>
              </a:rPr>
              <a:t>NaOH)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 err="1">
                <a:solidFill>
                  <a:srgbClr val="FEFFFF"/>
                </a:solidFill>
              </a:rPr>
              <a:t>Εκπλύσεις</a:t>
            </a:r>
            <a:endParaRPr lang="el-GR" sz="2400" dirty="0">
              <a:solidFill>
                <a:srgbClr val="FEFFFF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Τοποθέτηση φρούτων στα δοχεία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Προσθήκη σιροπιού 30-60 % σε ζάχαρη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Προθέρμανση και κλείσιμο δοχείου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 Αποστείρωση στους 100°</a:t>
            </a:r>
            <a:r>
              <a:rPr lang="en-US" sz="2400" dirty="0">
                <a:solidFill>
                  <a:srgbClr val="FEFFFF"/>
                </a:solidFill>
              </a:rPr>
              <a:t>C 10-40 min </a:t>
            </a:r>
            <a:endParaRPr lang="el-GR" sz="2400" dirty="0">
              <a:solidFill>
                <a:srgbClr val="FEFFFF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</a:rPr>
              <a:t>Ψύξη-ετικέτες</a:t>
            </a:r>
          </a:p>
          <a:p>
            <a:pPr>
              <a:lnSpc>
                <a:spcPct val="90000"/>
              </a:lnSpc>
            </a:pPr>
            <a:endParaRPr lang="el-GR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00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C8F2C31-7BD9-7F29-FA98-80D53B40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800" b="1">
                <a:solidFill>
                  <a:schemeClr val="bg1"/>
                </a:solidFill>
              </a:rPr>
              <a:t>Συντήρηση με απομάκρυνση του περιεχόμενου νερού</a:t>
            </a:r>
            <a:br>
              <a:rPr lang="el-GR" sz="2800" b="1">
                <a:solidFill>
                  <a:schemeClr val="bg1"/>
                </a:solidFill>
              </a:rPr>
            </a:br>
            <a:endParaRPr lang="el-GR" sz="2800">
              <a:solidFill>
                <a:schemeClr val="bg1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C275B39-5013-3F80-B099-C0CFFEBA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l-GR" sz="1900">
              <a:solidFill>
                <a:srgbClr val="FFFFFF"/>
              </a:solidFill>
            </a:endParaRPr>
          </a:p>
        </p:txBody>
      </p:sp>
      <p:graphicFrame>
        <p:nvGraphicFramePr>
          <p:cNvPr id="6" name="Θέση περιεχομένου 2">
            <a:extLst>
              <a:ext uri="{FF2B5EF4-FFF2-40B4-BE49-F238E27FC236}">
                <a16:creationId xmlns:a16="http://schemas.microsoft.com/office/drawing/2014/main" id="{971C96FC-6B05-DC32-9B2B-D594197B1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6309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22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9" name="Εικόνα 8" descr="Εικόνα που περιέχει εσωτερικός χώρος, κομμένο σε φέτες&#10;&#10;Περιγραφή που δημιουργήθηκε αυτόματα">
            <a:extLst>
              <a:ext uri="{FF2B5EF4-FFF2-40B4-BE49-F238E27FC236}">
                <a16:creationId xmlns:a16="http://schemas.microsoft.com/office/drawing/2014/main" id="{873EE7CA-B8E6-C612-72F9-95525A689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r="3" b="3"/>
          <a:stretch/>
        </p:blipFill>
        <p:spPr>
          <a:xfrm>
            <a:off x="8229598" y="-5534"/>
            <a:ext cx="3962402" cy="3431766"/>
          </a:xfrm>
          <a:prstGeom prst="rect">
            <a:avLst/>
          </a:prstGeom>
        </p:spPr>
      </p:pic>
      <p:sp>
        <p:nvSpPr>
          <p:cNvPr id="60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DEB1C5-9707-1981-AA10-B8A023A4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l-GR" sz="32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endParaRPr lang="el-GR" sz="3200" dirty="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870FDD3-6540-5E3A-1471-040813B7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/>
              <a:pPr>
                <a:lnSpc>
                  <a:spcPct val="90000"/>
                </a:lnSpc>
                <a:spcAft>
                  <a:spcPts val="600"/>
                </a:spcAft>
              </a:pPr>
              <a:t>50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8206B3-5576-99C7-8EF3-6C2124BE9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lnSpcReduction="10000"/>
          </a:bodyPr>
          <a:lstStyle/>
          <a:p>
            <a:r>
              <a:rPr lang="el-GR" sz="2800" b="1" dirty="0">
                <a:solidFill>
                  <a:srgbClr val="FEFFFF"/>
                </a:solidFill>
              </a:rPr>
              <a:t>Γ) Χυμός φρούτων</a:t>
            </a:r>
          </a:p>
          <a:p>
            <a:endParaRPr lang="el-GR" sz="2800" dirty="0">
              <a:solidFill>
                <a:srgbClr val="FEFFFF"/>
              </a:solidFill>
            </a:endParaRPr>
          </a:p>
          <a:p>
            <a:r>
              <a:rPr lang="el-GR" sz="2800" b="1" dirty="0">
                <a:solidFill>
                  <a:srgbClr val="FEFFFF"/>
                </a:solidFill>
              </a:rPr>
              <a:t>Δ) Λαχανικά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Μεγάλη συγκέντρωση αμύλου, μικρή συγκέντρωση σακχάρου και μικρότερη οξύτητα  σε σχέση με τα φρούτα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FEFFFF"/>
                </a:solidFill>
              </a:rPr>
              <a:t>Μεγαλύτερο μικροβιακό φορτίο συγκριτικά με τα φρούτα</a:t>
            </a:r>
          </a:p>
          <a:p>
            <a:endParaRPr lang="el-GR" dirty="0">
              <a:solidFill>
                <a:srgbClr val="FEFFFF"/>
              </a:solidFill>
            </a:endParaRPr>
          </a:p>
        </p:txBody>
      </p:sp>
      <p:pic>
        <p:nvPicPr>
          <p:cNvPr id="7" name="Εικόνα 6" descr="Εικόνα που περιέχει κείμενο, εσωτερικός χώρος, φιάλη, ράφι&#10;&#10;Περιγραφή που δημιουργήθηκε αυτόματα">
            <a:extLst>
              <a:ext uri="{FF2B5EF4-FFF2-40B4-BE49-F238E27FC236}">
                <a16:creationId xmlns:a16="http://schemas.microsoft.com/office/drawing/2014/main" id="{DB4B7B07-C8DA-5984-14FE-41E288B7A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r="13692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221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6" name="Εικόνα 5" descr="Εικόνα που περιέχει πιάτο, φαγητό, τραπέζι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8CE0C11-7059-7B6C-878E-B31E422A0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8" r="33158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716FFDB-5DF3-4057-599E-C5648AC9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l-GR" sz="3200" b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endParaRPr lang="el-GR" sz="320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BAA007E-EE25-2904-641C-78D2215A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/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4C3109-701D-9C0E-8CC1-DE43BC5EA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1999"/>
            <a:ext cx="7478184" cy="44545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sz="24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Ε) Ντομάτες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Κονσέρβες με </a:t>
            </a:r>
          </a:p>
          <a:p>
            <a:pPr>
              <a:lnSpc>
                <a:spcPct val="90000"/>
              </a:lnSpc>
            </a:pPr>
            <a:r>
              <a:rPr lang="el-GR" sz="24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α) αποφλοιωμένες ολόκληρες ντομάτες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Διαλογή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Αποφλοίωση με εμβάπτιση σε διάλυμα </a:t>
            </a:r>
            <a:r>
              <a:rPr lang="en-US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NaOH 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18-20 % για 20</a:t>
            </a:r>
            <a:r>
              <a:rPr lang="en-US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sec 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στους </a:t>
            </a:r>
            <a:r>
              <a:rPr lang="en-US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90-92°C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ή </a:t>
            </a:r>
            <a:r>
              <a:rPr lang="en-US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Blanching 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για 2-3 </a:t>
            </a:r>
            <a:r>
              <a:rPr lang="en-US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Γέμισμα δοχείων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Προσθήκη ή όχι χυμού τομάτας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Κλείσιμο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Αποστείρωση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Ψύξη</a:t>
            </a:r>
          </a:p>
        </p:txBody>
      </p:sp>
    </p:spTree>
    <p:extLst>
      <p:ext uri="{BB962C8B-B14F-4D97-AF65-F5344CB8AC3E}">
        <p14:creationId xmlns:p14="http://schemas.microsoft.com/office/powerpoint/2010/main" val="2764573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 descr="Εικόνα που περιέχει φαγητό, φλιτζάνι, επιδόρπιο&#10;&#10;Περιγραφή που δημιουργήθηκε αυτόματα">
            <a:extLst>
              <a:ext uri="{FF2B5EF4-FFF2-40B4-BE49-F238E27FC236}">
                <a16:creationId xmlns:a16="http://schemas.microsoft.com/office/drawing/2014/main" id="{13DCD5C6-75DB-2384-E24A-9C69F0BB8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r="9091" b="188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9" name="Freeform 5">
            <a:extLst>
              <a:ext uri="{FF2B5EF4-FFF2-40B4-BE49-F238E27FC236}">
                <a16:creationId xmlns:a16="http://schemas.microsoft.com/office/drawing/2014/main" id="{201543D1-8AF1-41DA-AB4A-ECE74D355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0391775" cy="6858000"/>
          </a:xfrm>
          <a:custGeom>
            <a:avLst/>
            <a:gdLst>
              <a:gd name="T0" fmla="*/ 0 w 2184"/>
              <a:gd name="T1" fmla="*/ 1441 h 1441"/>
              <a:gd name="T2" fmla="*/ 1482 w 2184"/>
              <a:gd name="T3" fmla="*/ 1441 h 1441"/>
              <a:gd name="T4" fmla="*/ 2161 w 2184"/>
              <a:gd name="T5" fmla="*/ 762 h 1441"/>
              <a:gd name="T6" fmla="*/ 2161 w 2184"/>
              <a:gd name="T7" fmla="*/ 678 h 1441"/>
              <a:gd name="T8" fmla="*/ 1483 w 2184"/>
              <a:gd name="T9" fmla="*/ 0 h 1441"/>
              <a:gd name="T10" fmla="*/ 0 w 2184"/>
              <a:gd name="T11" fmla="*/ 0 h 1441"/>
              <a:gd name="T12" fmla="*/ 0 w 2184"/>
              <a:gd name="T13" fmla="*/ 1441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84" h="1441">
                <a:moveTo>
                  <a:pt x="0" y="1441"/>
                </a:moveTo>
                <a:cubicBezTo>
                  <a:pt x="1482" y="1441"/>
                  <a:pt x="1482" y="1441"/>
                  <a:pt x="1482" y="1441"/>
                </a:cubicBezTo>
                <a:cubicBezTo>
                  <a:pt x="2161" y="762"/>
                  <a:pt x="2161" y="762"/>
                  <a:pt x="2161" y="762"/>
                </a:cubicBezTo>
                <a:cubicBezTo>
                  <a:pt x="2184" y="739"/>
                  <a:pt x="2184" y="701"/>
                  <a:pt x="2161" y="678"/>
                </a:cubicBezTo>
                <a:cubicBezTo>
                  <a:pt x="1483" y="0"/>
                  <a:pt x="1483" y="0"/>
                  <a:pt x="1483" y="0"/>
                </a:cubicBezTo>
                <a:cubicBezTo>
                  <a:pt x="0" y="0"/>
                  <a:pt x="0" y="0"/>
                  <a:pt x="0" y="0"/>
                </a:cubicBezTo>
                <a:lnTo>
                  <a:pt x="0" y="1441"/>
                </a:lnTo>
                <a:close/>
              </a:path>
            </a:pathLst>
          </a:cu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716FFDB-5DF3-4057-599E-C5648AC9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626533"/>
            <a:ext cx="7128933" cy="1278467"/>
          </a:xfrm>
        </p:spPr>
        <p:txBody>
          <a:bodyPr anchor="ctr">
            <a:normAutofit/>
          </a:bodyPr>
          <a:lstStyle/>
          <a:p>
            <a:r>
              <a:rPr lang="el-GR" sz="32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endParaRPr lang="el-GR" sz="3200" dirty="0">
              <a:solidFill>
                <a:srgbClr val="FE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4C3109-701D-9C0E-8CC1-DE43BC5EA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2133599"/>
            <a:ext cx="10059457" cy="420052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l-GR" sz="20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Ε) Ντομάτες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Κονσέρβες με </a:t>
            </a:r>
          </a:p>
          <a:p>
            <a:pPr>
              <a:lnSpc>
                <a:spcPct val="90000"/>
              </a:lnSpc>
            </a:pPr>
            <a:r>
              <a:rPr lang="el-GR" sz="20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Β) χυμός ή πολτός  τομάτας (πελτές ή πάστα)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Έκπλυση</a:t>
            </a: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Διαλογή, Έκθλιψη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Προθέρμανση στους 70°</a:t>
            </a:r>
            <a:r>
              <a:rPr lang="en-US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για αδρανοποίηση ενζύμων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Διαχωρισμός χυμού από σπόρια και φλοίδες μηχανικά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Φυγοκέντρηση, </a:t>
            </a:r>
            <a:r>
              <a:rPr lang="el-GR" sz="20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Ομογενοποίηση</a:t>
            </a:r>
            <a:endParaRPr lang="el-GR" sz="20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Παστερίωση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Προσθήκη άλατος 1%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Πλήρωση δοχείων εν θερμώ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Κλείσιμο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Ψύξη</a:t>
            </a:r>
            <a:endParaRPr lang="el-GR" sz="2000" dirty="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BAA007E-EE25-2904-641C-78D2215A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012" y="3251581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52</a:t>
            </a:fld>
            <a:endParaRPr lang="el-GR" sz="1900"/>
          </a:p>
        </p:txBody>
      </p:sp>
    </p:spTree>
    <p:extLst>
      <p:ext uri="{BB962C8B-B14F-4D97-AF65-F5344CB8AC3E}">
        <p14:creationId xmlns:p14="http://schemas.microsoft.com/office/powerpoint/2010/main" val="62681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1">
            <a:extLst>
              <a:ext uri="{FF2B5EF4-FFF2-40B4-BE49-F238E27FC236}">
                <a16:creationId xmlns:a16="http://schemas.microsoft.com/office/drawing/2014/main" id="{04C56FBC-E865-4046-B28B-0CC2BE4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0 w 8170246"/>
              <a:gd name="connsiteY0" fmla="*/ 0 h 6858000"/>
              <a:gd name="connsiteX1" fmla="*/ 98791 w 8170246"/>
              <a:gd name="connsiteY1" fmla="*/ 0 h 6858000"/>
              <a:gd name="connsiteX2" fmla="*/ 4862151 w 8170246"/>
              <a:gd name="connsiteY2" fmla="*/ 0 h 6858000"/>
              <a:gd name="connsiteX3" fmla="*/ 8088169 w 8170246"/>
              <a:gd name="connsiteY3" fmla="*/ 3226735 h 6858000"/>
              <a:gd name="connsiteX4" fmla="*/ 8088169 w 8170246"/>
              <a:gd name="connsiteY4" fmla="*/ 3626507 h 6858000"/>
              <a:gd name="connsiteX5" fmla="*/ 4857393 w 8170246"/>
              <a:gd name="connsiteY5" fmla="*/ 6858000 h 6858000"/>
              <a:gd name="connsiteX6" fmla="*/ 133398 w 8170246"/>
              <a:gd name="connsiteY6" fmla="*/ 6858000 h 6858000"/>
              <a:gd name="connsiteX7" fmla="*/ 0 w 81702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0246" h="6858000">
                <a:moveTo>
                  <a:pt x="0" y="0"/>
                </a:moveTo>
                <a:lnTo>
                  <a:pt x="98791" y="0"/>
                </a:lnTo>
                <a:cubicBezTo>
                  <a:pt x="1141045" y="0"/>
                  <a:pt x="2657051" y="0"/>
                  <a:pt x="4862151" y="0"/>
                </a:cubicBez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7" name="Εικόνα 6" descr="Εικόνα που περιέχει κοντά&#10;&#10;Περιγραφή που δημιουργήθηκε αυτόματα">
            <a:extLst>
              <a:ext uri="{FF2B5EF4-FFF2-40B4-BE49-F238E27FC236}">
                <a16:creationId xmlns:a16="http://schemas.microsoft.com/office/drawing/2014/main" id="{2EE75226-59C0-F68B-BD6D-E65AE0D5A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r="2" b="18784"/>
          <a:stretch/>
        </p:blipFill>
        <p:spPr>
          <a:xfrm>
            <a:off x="4862152" y="10"/>
            <a:ext cx="7329848" cy="3428990"/>
          </a:xfrm>
          <a:custGeom>
            <a:avLst/>
            <a:gdLst/>
            <a:ahLst/>
            <a:cxnLst/>
            <a:rect l="l" t="t" r="r" b="b"/>
            <a:pathLst>
              <a:path w="7329848" h="3429000">
                <a:moveTo>
                  <a:pt x="0" y="0"/>
                </a:moveTo>
                <a:lnTo>
                  <a:pt x="7329848" y="0"/>
                </a:lnTo>
                <a:lnTo>
                  <a:pt x="7329848" y="3429000"/>
                </a:lnTo>
                <a:lnTo>
                  <a:pt x="3307637" y="3429000"/>
                </a:lnTo>
                <a:lnTo>
                  <a:pt x="3308095" y="3426621"/>
                </a:lnTo>
                <a:cubicBezTo>
                  <a:pt x="3308095" y="3354043"/>
                  <a:pt x="3280736" y="3281466"/>
                  <a:pt x="3226017" y="322673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7D483DB0-BD72-0935-CD7C-82B36B82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626533"/>
            <a:ext cx="5282758" cy="1278467"/>
          </a:xfrm>
        </p:spPr>
        <p:txBody>
          <a:bodyPr anchor="ctr">
            <a:normAutofit/>
          </a:bodyPr>
          <a:lstStyle/>
          <a:p>
            <a:r>
              <a:rPr lang="el-GR" sz="32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endParaRPr lang="el-GR" sz="3200" dirty="0">
              <a:solidFill>
                <a:srgbClr val="FEFFFF"/>
              </a:solidFill>
            </a:endParaRPr>
          </a:p>
        </p:txBody>
      </p:sp>
      <p:pic>
        <p:nvPicPr>
          <p:cNvPr id="9" name="Εικόνα 8" descr="Εικόνα που περιέχει κείμενο, φιάλη, δοχείο, κουτάκι&#10;&#10;Περιγραφή που δημιουργήθηκε αυτόματα">
            <a:extLst>
              <a:ext uri="{FF2B5EF4-FFF2-40B4-BE49-F238E27FC236}">
                <a16:creationId xmlns:a16="http://schemas.microsoft.com/office/drawing/2014/main" id="{9BE31E82-68ED-3589-4186-625705B73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2" r="3" b="30272"/>
          <a:stretch/>
        </p:blipFill>
        <p:spPr>
          <a:xfrm>
            <a:off x="4857394" y="3429000"/>
            <a:ext cx="7334607" cy="3429000"/>
          </a:xfrm>
          <a:custGeom>
            <a:avLst/>
            <a:gdLst/>
            <a:ahLst/>
            <a:cxnLst/>
            <a:rect l="l" t="t" r="r" b="b"/>
            <a:pathLst>
              <a:path w="7334607" h="3429000">
                <a:moveTo>
                  <a:pt x="3312396" y="0"/>
                </a:moveTo>
                <a:lnTo>
                  <a:pt x="7334607" y="0"/>
                </a:lnTo>
                <a:lnTo>
                  <a:pt x="7334607" y="3429000"/>
                </a:lnTo>
                <a:lnTo>
                  <a:pt x="0" y="3429000"/>
                </a:lnTo>
                <a:cubicBezTo>
                  <a:pt x="3230776" y="197507"/>
                  <a:pt x="3230776" y="197507"/>
                  <a:pt x="3230776" y="197507"/>
                </a:cubicBezTo>
                <a:cubicBezTo>
                  <a:pt x="3258135" y="170142"/>
                  <a:pt x="3278655" y="138314"/>
                  <a:pt x="3292335" y="104256"/>
                </a:cubicBezTo>
                <a:close/>
              </a:path>
            </a:pathLst>
          </a:cu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FF07B7-CA5A-DC7D-E5C8-7F01F32A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9" y="2133599"/>
            <a:ext cx="5282758" cy="3809999"/>
          </a:xfrm>
        </p:spPr>
        <p:txBody>
          <a:bodyPr>
            <a:normAutofit lnSpcReduction="10000"/>
          </a:bodyPr>
          <a:lstStyle/>
          <a:p>
            <a:r>
              <a:rPr lang="el-GR" sz="36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Πολτός τομάτας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Ομοίως με χυμό αρχικά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Συμπύκνωση με κενό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Παστερίωση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Γέμισμα δοχείων εν θερμώ</a:t>
            </a:r>
          </a:p>
          <a:p>
            <a:endParaRPr lang="el-GR" sz="4400" dirty="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A3C0D0C-7F42-AFE7-BA61-1693E83D8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9110" y="3251581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53</a:t>
            </a:fld>
            <a:endParaRPr lang="el-GR" sz="1900"/>
          </a:p>
        </p:txBody>
      </p:sp>
    </p:spTree>
    <p:extLst>
      <p:ext uri="{BB962C8B-B14F-4D97-AF65-F5344CB8AC3E}">
        <p14:creationId xmlns:p14="http://schemas.microsoft.com/office/powerpoint/2010/main" val="4145212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φλιτζάνι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32817C53-E509-91C5-5E04-184730B34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r="1413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750E570-448A-B52B-8F65-6D9357D3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l-GR" sz="32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endParaRPr lang="el-GR" sz="3200" dirty="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36F867E-BB98-4886-810A-BE8A3C3C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8E0C49-0658-A9B0-A708-1481D433C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582959" cy="4597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l-GR" sz="32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Νωπός αρακάς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Μηχανική αποφλοίωση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Blanching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Ψύξη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Γέμισμα δοχείων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Προσθήκη θερμού υγρού πλήρωσης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Διάλυμα 2-3% </a:t>
            </a:r>
            <a:r>
              <a:rPr lang="en-US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NaCl </a:t>
            </a: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και 2-5% ζάχαρη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Κλείσιμο δοχείων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Αποστείρωση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Ψύξη</a:t>
            </a: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0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10" name="Εικόνα 9" descr="Εικόνα που περιέχει κείμενο, δοχείο, κουτάκι&#10;&#10;Περιγραφή που δημιουργήθηκε αυτόματα">
            <a:extLst>
              <a:ext uri="{FF2B5EF4-FFF2-40B4-BE49-F238E27FC236}">
                <a16:creationId xmlns:a16="http://schemas.microsoft.com/office/drawing/2014/main" id="{F03B9A51-91C4-1BBD-4856-34D2C3827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r="12188"/>
          <a:stretch/>
        </p:blipFill>
        <p:spPr>
          <a:xfrm>
            <a:off x="8229598" y="-5534"/>
            <a:ext cx="3962402" cy="3431766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6FFC50A-E063-F5E0-CBB3-E93CE5FE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l-GR" sz="3200" b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Κονσερβοποίηση τροφίμων</a:t>
            </a:r>
            <a:endParaRPr lang="el-GR" sz="320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86EC8C4-380F-6D4F-B0CC-1B4A9C01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55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445D75-446B-3963-F31C-91E169E13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296676" cy="47117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l-GR" b="1" dirty="0">
                <a:solidFill>
                  <a:srgbClr val="FEFFFF"/>
                </a:solidFill>
              </a:rPr>
              <a:t>Κονσερβοποίηση ζωικών τροφίμων</a:t>
            </a:r>
          </a:p>
          <a:p>
            <a:pPr>
              <a:lnSpc>
                <a:spcPct val="90000"/>
              </a:lnSpc>
            </a:pPr>
            <a:endParaRPr lang="el-GR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l-GR" b="1" u="sng" dirty="0">
                <a:solidFill>
                  <a:srgbClr val="FEFFFF"/>
                </a:solidFill>
              </a:rPr>
              <a:t>Κρέας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 err="1">
                <a:solidFill>
                  <a:srgbClr val="FEFFFF"/>
                </a:solidFill>
              </a:rPr>
              <a:t>Πρόψηση</a:t>
            </a:r>
            <a:r>
              <a:rPr lang="el-GR" dirty="0">
                <a:solidFill>
                  <a:srgbClr val="FEFFFF"/>
                </a:solidFill>
              </a:rPr>
              <a:t> κρέατος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EFFFF"/>
                </a:solidFill>
              </a:rPr>
              <a:t>Τεμαχισμός σε μικρά κομμάτια χωρίς κόκαλα και λίπος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EFFFF"/>
                </a:solidFill>
              </a:rPr>
              <a:t>Γέμισμα δοχείων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EFFFF"/>
                </a:solidFill>
              </a:rPr>
              <a:t>Προσθήκη νιτρικού ή νιτρώδους καλίου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EFFFF"/>
                </a:solidFill>
              </a:rPr>
              <a:t>Κλείσιμο δοχείων υπό κενό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EFFFF"/>
                </a:solidFill>
              </a:rPr>
              <a:t>Αποστείρωση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EFFFF"/>
                </a:solidFill>
              </a:rPr>
              <a:t>Ψύξη</a:t>
            </a:r>
          </a:p>
          <a:p>
            <a:pPr>
              <a:lnSpc>
                <a:spcPct val="90000"/>
              </a:lnSpc>
            </a:pPr>
            <a:endParaRPr lang="el-GR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l-GR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l-GR" b="1" u="sng" dirty="0">
                <a:solidFill>
                  <a:srgbClr val="FEFFFF"/>
                </a:solidFill>
              </a:rPr>
              <a:t>Ψάρια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EFFFF"/>
                </a:solidFill>
              </a:rPr>
              <a:t>Κυρίως σολομός, </a:t>
            </a:r>
            <a:r>
              <a:rPr lang="el-GR" dirty="0" err="1">
                <a:solidFill>
                  <a:srgbClr val="FEFFFF"/>
                </a:solidFill>
              </a:rPr>
              <a:t>τόννος</a:t>
            </a:r>
            <a:r>
              <a:rPr lang="el-GR" dirty="0">
                <a:solidFill>
                  <a:srgbClr val="FEFFFF"/>
                </a:solidFill>
              </a:rPr>
              <a:t>, σαρδέλα, </a:t>
            </a:r>
            <a:r>
              <a:rPr lang="el-GR" dirty="0" err="1">
                <a:solidFill>
                  <a:srgbClr val="FEFFFF"/>
                </a:solidFill>
              </a:rPr>
              <a:t>ρέγγες</a:t>
            </a:r>
            <a:endParaRPr lang="el-GR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endParaRPr lang="el-GR" dirty="0">
              <a:solidFill>
                <a:srgbClr val="FEFFFF"/>
              </a:solidFill>
            </a:endParaRPr>
          </a:p>
        </p:txBody>
      </p:sp>
      <p:pic>
        <p:nvPicPr>
          <p:cNvPr id="8" name="Εικόνα 7" descr="Εικόνα που περιέχει κουζινικά σκεύη&#10;&#10;Περιγραφή που δημιουργήθηκε αυτόματα">
            <a:extLst>
              <a:ext uri="{FF2B5EF4-FFF2-40B4-BE49-F238E27FC236}">
                <a16:creationId xmlns:a16="http://schemas.microsoft.com/office/drawing/2014/main" id="{429C158B-1F7C-A491-41C5-FE9E5B126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r="22583" b="-3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50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889F799F-8A10-470C-2F13-4F3502CD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l-GR" b="1" dirty="0"/>
              <a:t>Συσκευασία τροφίμων</a:t>
            </a:r>
            <a:br>
              <a:rPr lang="el-GR" b="1" dirty="0"/>
            </a:br>
            <a:endParaRPr lang="el-GR" dirty="0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92B0291-8086-CC33-06F6-2CBB800E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48" y="3246438"/>
            <a:ext cx="596886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56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F0C33A-11CD-5596-2EDE-CB4FB6487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/>
              <a:t>Χαρακτηριστικά ιδανικής συσκευασίας:</a:t>
            </a:r>
            <a:endParaRPr lang="el-GR" b="1"/>
          </a:p>
          <a:p>
            <a:pPr>
              <a:lnSpc>
                <a:spcPct val="90000"/>
              </a:lnSpc>
            </a:pPr>
            <a:r>
              <a:rPr lang="el-GR"/>
              <a:t>Να συγκρατεί το περιεχόμενο τρόφιμο</a:t>
            </a:r>
          </a:p>
          <a:p>
            <a:pPr>
              <a:lnSpc>
                <a:spcPct val="90000"/>
              </a:lnSpc>
            </a:pPr>
            <a:r>
              <a:rPr lang="el-GR"/>
              <a:t>Να αντιστέκεται στη φυσική, χημική και μικροβιολογική αλλοίωση </a:t>
            </a:r>
          </a:p>
          <a:p>
            <a:pPr>
              <a:lnSpc>
                <a:spcPct val="90000"/>
              </a:lnSpc>
            </a:pPr>
            <a:r>
              <a:rPr lang="el-GR"/>
              <a:t>Να διατηρεί την ακεραιότητα της </a:t>
            </a:r>
          </a:p>
          <a:p>
            <a:pPr>
              <a:lnSpc>
                <a:spcPct val="90000"/>
              </a:lnSpc>
            </a:pPr>
            <a:r>
              <a:rPr lang="el-GR"/>
              <a:t>Να έχει εύκολο χειρισμό κατά τη διανομή</a:t>
            </a:r>
          </a:p>
          <a:p>
            <a:pPr>
              <a:lnSpc>
                <a:spcPct val="90000"/>
              </a:lnSpc>
            </a:pPr>
            <a:r>
              <a:rPr lang="el-GR"/>
              <a:t>Να παρεμποδίζει επιμολύνσεις από το περιβάλλον</a:t>
            </a:r>
          </a:p>
          <a:p>
            <a:pPr>
              <a:lnSpc>
                <a:spcPct val="90000"/>
              </a:lnSpc>
            </a:pPr>
            <a:r>
              <a:rPr lang="el-GR"/>
              <a:t>Να είναι ανθεκτική στην προσβολή από τρωκτικά/έντομα</a:t>
            </a:r>
          </a:p>
          <a:p>
            <a:pPr>
              <a:lnSpc>
                <a:spcPct val="90000"/>
              </a:lnSpc>
            </a:pPr>
            <a:r>
              <a:rPr lang="el-GR"/>
              <a:t>Να μην είναι τοξική</a:t>
            </a:r>
          </a:p>
          <a:p>
            <a:pPr>
              <a:lnSpc>
                <a:spcPct val="90000"/>
              </a:lnSpc>
            </a:pPr>
            <a:r>
              <a:rPr lang="el-GR"/>
              <a:t>Να είναι συμβατή με το τρόφιμο</a:t>
            </a:r>
          </a:p>
          <a:p>
            <a:pPr>
              <a:lnSpc>
                <a:spcPct val="90000"/>
              </a:lnSpc>
            </a:pPr>
            <a:r>
              <a:rPr lang="el-GR"/>
              <a:t>Να εξασφαλίζει την αποστείρωση και ασηψία του </a:t>
            </a:r>
            <a:r>
              <a:rPr lang="el-GR" err="1"/>
              <a:t>τροφίμου</a:t>
            </a:r>
            <a:endParaRPr lang="el-GR"/>
          </a:p>
          <a:p>
            <a:pPr>
              <a:lnSpc>
                <a:spcPct val="90000"/>
              </a:lnSpc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964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39E31BB0-6335-D2DE-3558-D9A0381E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l-GR" b="1" dirty="0"/>
              <a:t>Συσκευασία τροφίμων</a:t>
            </a:r>
            <a:endParaRPr lang="el-GR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AD89C4E-5E69-55F2-C88F-F8D45392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48" y="3246438"/>
            <a:ext cx="596886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57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2963556-005E-1071-1496-228E20DA3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203" y="333375"/>
            <a:ext cx="6769522" cy="641032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sz="2400" dirty="0"/>
              <a:t>Να ελέγχει την απώλεια ή την πρόσληψη υγρασίας και οσμών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παρέχει φραγμό στο οξυγόνο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προστατεύει το τρόφιμο έναντι του φωτός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εξασφαλίζει τη διατήρηση της ατμόσφαιρας αερίων στις περιπτώσεις χρήσης τροποποιημένης ατμόσφαιρας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εξασφαλίζει εκτύπωση καλής ποιότητας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παρέχει τις απαραίτητες πληροφορίες για το προϊόν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έχει ελκυστική εμφάνιση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διευκολύνει την διανομή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είναι εύκολη στο άνοιγμα 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Να έχει χαμηλό κόστος</a:t>
            </a:r>
            <a:endParaRPr lang="el-GR" sz="2400" b="1" dirty="0"/>
          </a:p>
          <a:p>
            <a:pPr>
              <a:lnSpc>
                <a:spcPct val="90000"/>
              </a:lnSpc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311893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D070E148-E444-9F16-1468-45E097D6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l-GR" b="1" dirty="0"/>
              <a:t>Συσκευασία τροφίμων</a:t>
            </a:r>
            <a:endParaRPr lang="el-GR" dirty="0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37BA654-CB99-E272-724F-EFD501AB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48" y="3246438"/>
            <a:ext cx="596886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58</a:t>
            </a:fld>
            <a:endParaRPr lang="el-GR" sz="190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BFE5C4-EA74-BF19-B81B-CF6BCCD21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19" y="333375"/>
            <a:ext cx="6943833" cy="6076950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b="1" dirty="0"/>
              <a:t>Μεταλλικά δοχεία για τρόφιμα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b="1" dirty="0"/>
              <a:t>Επικασσιτερωμένα μεταλλικά δοχεία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b="1" u="sng" dirty="0"/>
              <a:t>Αλουμινένια δοχεία</a:t>
            </a:r>
          </a:p>
          <a:p>
            <a:pPr marL="631825" indent="-3492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000" dirty="0"/>
              <a:t>Πλεονέκτημα αλουμίνιου: ελαφρύ, ανθεκτικό, εύκολη διαμόρφωση δοχείων, μη σχηματισμός κηλίδων με θείο από τα τρόφιμα</a:t>
            </a:r>
          </a:p>
          <a:p>
            <a:pPr marL="631825" indent="-3492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000" dirty="0"/>
              <a:t>Μειονέκτημα αλουμινίου: υψηλότερο κόστος και μικρότερο μέσο χρόνο ζωής από τον λευκοσίδηρο,  αποχρωματισμός ορισμένων προϊόντων, δύσκολη συγκόλληση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b="1" u="sng" dirty="0"/>
              <a:t>Γυάλινα δοχεία</a:t>
            </a:r>
          </a:p>
          <a:p>
            <a:pPr marL="631825" indent="-284163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000" dirty="0"/>
              <a:t>Πλεονεκτήματα</a:t>
            </a:r>
            <a:r>
              <a:rPr lang="en-US" sz="2000" dirty="0"/>
              <a:t>: </a:t>
            </a:r>
            <a:r>
              <a:rPr lang="el-GR" sz="2000" dirty="0"/>
              <a:t>Χημικά αδρανή, καλή εμφάνιση, σταθερότητα τροφίμων κατά την αποθήκευση</a:t>
            </a:r>
          </a:p>
          <a:p>
            <a:pPr marL="631825" indent="-284163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000" dirty="0"/>
              <a:t>Μειονεκτήματα</a:t>
            </a:r>
            <a:r>
              <a:rPr lang="en-US" sz="2000" dirty="0"/>
              <a:t>: </a:t>
            </a:r>
            <a:r>
              <a:rPr lang="el-GR" sz="2000" dirty="0"/>
              <a:t>Εύθραυστα </a:t>
            </a:r>
          </a:p>
        </p:txBody>
      </p:sp>
    </p:spTree>
    <p:extLst>
      <p:ext uri="{BB962C8B-B14F-4D97-AF65-F5344CB8AC3E}">
        <p14:creationId xmlns:p14="http://schemas.microsoft.com/office/powerpoint/2010/main" val="1150953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ECD59A6-E70E-0EB6-2A0C-8A3B76C5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dirty="0" err="1">
                <a:solidFill>
                  <a:schemeClr val="bg1"/>
                </a:solidFill>
              </a:rPr>
              <a:t>Συσκευ</a:t>
            </a:r>
            <a:r>
              <a:rPr lang="en-US" sz="3000" b="1" dirty="0">
                <a:solidFill>
                  <a:schemeClr val="bg1"/>
                </a:solidFill>
              </a:rPr>
              <a:t>ασία τροφίμων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25AE0F5-5B7F-1BBF-0ADA-5909FBCC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n-US" sz="1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59</a:t>
            </a:fld>
            <a:endParaRPr lang="en-US" sz="19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6131C812-E68E-BE3C-9676-0351520085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142164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16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D371A93-6379-4DED-43F8-93140629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49" y="3053468"/>
            <a:ext cx="2454052" cy="3029344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chemeClr val="bg1"/>
                </a:solidFill>
              </a:rPr>
              <a:t>Ξήρανση-αφυδάτωση</a:t>
            </a:r>
            <a:br>
              <a:rPr lang="el-GR" sz="3000" b="1" dirty="0">
                <a:solidFill>
                  <a:schemeClr val="bg1"/>
                </a:solidFill>
              </a:rPr>
            </a:br>
            <a:endParaRPr lang="el-GR" sz="3000" dirty="0">
              <a:solidFill>
                <a:schemeClr val="bg1"/>
              </a:solidFill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0FC05B8-8311-0DD1-E06B-FEF6F4E7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l-GR" sz="1900">
              <a:solidFill>
                <a:srgbClr val="FFFFFF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F9E3E6-C8F1-6A8B-AD1E-EE5DB807D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endParaRPr lang="el-GR" b="1"/>
          </a:p>
          <a:p>
            <a:r>
              <a:rPr lang="el-GR"/>
              <a:t>Συντηρούνται: ζάχαρη, καφές, γάλα, δημητριακά, όσπρια, ζυμαρικά, φρούτα, </a:t>
            </a:r>
            <a:r>
              <a:rPr lang="el-GR" err="1"/>
              <a:t>τσάϊ</a:t>
            </a:r>
            <a:r>
              <a:rPr lang="el-GR"/>
              <a:t> κα.</a:t>
            </a:r>
          </a:p>
          <a:p>
            <a:endParaRPr lang="el-GR"/>
          </a:p>
          <a:p>
            <a:r>
              <a:rPr lang="el-GR"/>
              <a:t>Για επιτυχή συντήρηση των τροφίμων με ξήρανση εξετάζονται:</a:t>
            </a:r>
          </a:p>
          <a:p>
            <a:endParaRPr lang="el-GR"/>
          </a:p>
          <a:p>
            <a:pPr marL="403225"/>
            <a:r>
              <a:rPr lang="el-GR"/>
              <a:t>η επίδραση της ξήρανσης στα διάφορα συστατικά των τροφίμων</a:t>
            </a:r>
          </a:p>
          <a:p>
            <a:pPr marL="403225"/>
            <a:r>
              <a:rPr lang="el-GR"/>
              <a:t>η εκλογή της πρώτης ύλης</a:t>
            </a:r>
          </a:p>
          <a:p>
            <a:pPr marL="403225"/>
            <a:r>
              <a:rPr lang="el-GR"/>
              <a:t>η προκατεργασία της πρώτης ύλης</a:t>
            </a:r>
          </a:p>
          <a:p>
            <a:pPr marL="403225"/>
            <a:r>
              <a:rPr lang="el-GR"/>
              <a:t>η επιλογή της κατάλληλης μεθόδου ξήρανσης</a:t>
            </a:r>
          </a:p>
          <a:p>
            <a:pPr marL="403225"/>
            <a:r>
              <a:rPr lang="el-GR"/>
              <a:t>ο έλεγχος του προϊόντος κατά την ξήρανση</a:t>
            </a:r>
          </a:p>
          <a:p>
            <a:pPr marL="403225"/>
            <a:r>
              <a:rPr lang="el-GR"/>
              <a:t>η συσκευασία του </a:t>
            </a:r>
            <a:r>
              <a:rPr lang="el-GR" err="1"/>
              <a:t>ξηρανθέντος</a:t>
            </a:r>
            <a:r>
              <a:rPr lang="el-GR"/>
              <a:t> προϊόντος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21354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454350-EC27-F85E-1CAD-728A5F2E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Εύκαμπτα μέσα συσκευασίας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(Flexible packaging materials)</a:t>
            </a:r>
            <a:b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B0E682-68E2-AAB5-E09B-4D0515109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Σημαντική ιδιότητα η </a:t>
            </a:r>
            <a:r>
              <a:rPr lang="el-GR" sz="2800" b="1" dirty="0">
                <a:latin typeface="Cambria" panose="02040503050406030204" pitchFamily="18" charset="0"/>
                <a:ea typeface="Cambria" panose="02040503050406030204" pitchFamily="18" charset="0"/>
              </a:rPr>
              <a:t>διαπερατότητα στο οξυγόνο και υδρατμούς</a:t>
            </a:r>
          </a:p>
          <a:p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l-GR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Πολυμερικές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μεμβράνες</a:t>
            </a:r>
          </a:p>
          <a:p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-Λεπτά φύλλα μετάλλου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(foils) 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αλουμινόχαρτο</a:t>
            </a:r>
          </a:p>
          <a:p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-Χαρτί, εύκαμπτα χαρτόνια</a:t>
            </a:r>
          </a:p>
          <a:p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l-GR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Σελλοφάν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 από αναγεννημένη κυτταρίνη (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  <a:p>
            <a:r>
              <a:rPr lang="el-GR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Οξική κυτταρίνη (παραγωγή από την κυτταρίνη με επίδραση οξικού </a:t>
            </a:r>
            <a:r>
              <a:rPr lang="el-GR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ανυδρίτη</a:t>
            </a:r>
            <a:r>
              <a:rPr lang="el-GR" sz="2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B3D2197-BCE7-6E1F-F25B-F1513E3F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396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4002510-9EF3-DA79-0285-EBE7DACF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544" cy="3651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D99D038D-F32C-40EE-A51E-740A2F2BC13C}" type="slidenum">
              <a:rPr lang="el-G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61</a:t>
            </a:fld>
            <a:endParaRPr lang="el-G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5 - Εικόνα" descr="Polyethylene_repeat_unit.svg.png">
            <a:extLst>
              <a:ext uri="{FF2B5EF4-FFF2-40B4-BE49-F238E27FC236}">
                <a16:creationId xmlns:a16="http://schemas.microsoft.com/office/drawing/2014/main" id="{F57573D4-CC9A-9278-4869-E4752D93A3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784" y="2710308"/>
            <a:ext cx="3584448" cy="3431620"/>
          </a:xfrm>
          <a:prstGeom prst="rect">
            <a:avLst/>
          </a:prstGeom>
        </p:spPr>
      </p:pic>
      <p:pic>
        <p:nvPicPr>
          <p:cNvPr id="7" name="6 - Εικόνα" descr="polystyrol.svg.jpg">
            <a:extLst>
              <a:ext uri="{FF2B5EF4-FFF2-40B4-BE49-F238E27FC236}">
                <a16:creationId xmlns:a16="http://schemas.microsoft.com/office/drawing/2014/main" id="{CC8B59B0-001D-2FF8-7DC6-EB33E93337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3776" y="261523"/>
            <a:ext cx="3584448" cy="2595140"/>
          </a:xfrm>
          <a:prstGeom prst="rect">
            <a:avLst/>
          </a:prstGeom>
        </p:spPr>
      </p:pic>
      <p:pic>
        <p:nvPicPr>
          <p:cNvPr id="5" name="4 - Εικόνα" descr="1280px-Polypropylene.svg.png">
            <a:extLst>
              <a:ext uri="{FF2B5EF4-FFF2-40B4-BE49-F238E27FC236}">
                <a16:creationId xmlns:a16="http://schemas.microsoft.com/office/drawing/2014/main" id="{DCE4AFE3-56AE-3FC9-350E-B9F9D8E160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2850" y="2825112"/>
            <a:ext cx="4181798" cy="2698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1F601C-CC4B-8D1F-2E4A-B46CF98A9426}"/>
              </a:ext>
            </a:extLst>
          </p:cNvPr>
          <p:cNvSpPr txBox="1"/>
          <p:nvPr/>
        </p:nvSpPr>
        <p:spPr>
          <a:xfrm>
            <a:off x="5201795" y="2525642"/>
            <a:ext cx="2091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Πολυστυρόλιο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3EE7C-97B5-62D8-7198-C26DD42504C3}"/>
              </a:ext>
            </a:extLst>
          </p:cNvPr>
          <p:cNvSpPr txBox="1"/>
          <p:nvPr/>
        </p:nvSpPr>
        <p:spPr>
          <a:xfrm>
            <a:off x="9190607" y="5636731"/>
            <a:ext cx="1954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Πολυπροπυλένιο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0EF076-05F3-BA39-7F94-12405930AF0D}"/>
              </a:ext>
            </a:extLst>
          </p:cNvPr>
          <p:cNvSpPr txBox="1"/>
          <p:nvPr/>
        </p:nvSpPr>
        <p:spPr>
          <a:xfrm>
            <a:off x="1174072" y="6105237"/>
            <a:ext cx="1870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Πολυαιθυλένιο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2701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18" name="Picture 5" descr="Μια εικόνα σχοινί με ύφαλος κόμβος σε λευκό φόντο">
            <a:extLst>
              <a:ext uri="{FF2B5EF4-FFF2-40B4-BE49-F238E27FC236}">
                <a16:creationId xmlns:a16="http://schemas.microsoft.com/office/drawing/2014/main" id="{205A9F4B-8F56-78AF-D6DE-C6DC0027F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49" r="27683" b="-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8578388-232C-AF89-64F7-B3A538CC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b="1" dirty="0" err="1">
                <a:solidFill>
                  <a:srgbClr val="FEFFFF"/>
                </a:solidFill>
              </a:rPr>
              <a:t>Συσκευ</a:t>
            </a:r>
            <a:r>
              <a:rPr lang="en-US" sz="3200" b="1" dirty="0">
                <a:solidFill>
                  <a:srgbClr val="FEFFFF"/>
                </a:solidFill>
              </a:rPr>
              <a:t>ασία τροφίμων</a:t>
            </a:r>
            <a:endParaRPr lang="el-GR" sz="3200" dirty="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72144AA-5110-7C90-4A24-46CDACB6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62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BC0F13-CFC2-3FC1-2CDE-D803D8616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363884" cy="4387850"/>
          </a:xfrm>
        </p:spPr>
        <p:txBody>
          <a:bodyPr>
            <a:normAutofit/>
          </a:bodyPr>
          <a:lstStyle/>
          <a:p>
            <a:r>
              <a:rPr lang="el-GR" sz="24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Πολυεστέρες </a:t>
            </a:r>
          </a:p>
          <a:p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Προϊόντα συμπύκνωσης </a:t>
            </a:r>
            <a:r>
              <a:rPr lang="el-GR" sz="24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διαλκοολών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με αρωματικά κυρίως </a:t>
            </a:r>
            <a:r>
              <a:rPr lang="el-GR" sz="24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διβασικά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οξέα</a:t>
            </a:r>
          </a:p>
          <a:p>
            <a:r>
              <a:rPr lang="en-US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Mylar: 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Λεπτά φύλλα πολυμερούς </a:t>
            </a:r>
            <a:r>
              <a:rPr lang="el-GR" sz="24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αιθυλενογλυκόλης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και </a:t>
            </a:r>
            <a:r>
              <a:rPr lang="el-GR" sz="24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τερεφθαλικού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οξέος</a:t>
            </a:r>
          </a:p>
          <a:p>
            <a:endParaRPr lang="el-GR" sz="24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2400" b="1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Πολυαμίδια</a:t>
            </a:r>
            <a:r>
              <a:rPr lang="el-GR" sz="24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Nylon)</a:t>
            </a:r>
          </a:p>
          <a:p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Παρασκευή με συμπύκνωση </a:t>
            </a:r>
            <a:r>
              <a:rPr lang="el-GR" sz="24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διβασικών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οξέων και </a:t>
            </a:r>
            <a:r>
              <a:rPr lang="el-GR" sz="24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διαμινών</a:t>
            </a:r>
            <a:r>
              <a:rPr lang="el-GR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Διάφοροι τύποι </a:t>
            </a:r>
            <a:r>
              <a:rPr lang="en-US" sz="24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Nylon.</a:t>
            </a:r>
          </a:p>
          <a:p>
            <a:endParaRPr lang="el-GR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6" name="Picture 4" descr="http://www.vinyl-sheet.com/html-en/image/1-EmaQxvMlUJLA-1-1.jpg">
            <a:extLst>
              <a:ext uri="{FF2B5EF4-FFF2-40B4-BE49-F238E27FC236}">
                <a16:creationId xmlns:a16="http://schemas.microsoft.com/office/drawing/2014/main" id="{23575768-5DE1-5AFC-120C-A4E9B3675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3864" r="29913" b="-1"/>
          <a:stretch/>
        </p:blipFill>
        <p:spPr bwMode="auto">
          <a:xfrm>
            <a:off x="8229598" y="10"/>
            <a:ext cx="3962401" cy="6857990"/>
          </a:xfrm>
          <a:prstGeom prst="rect">
            <a:avLst/>
          </a:prstGeom>
          <a:noFill/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F3E4F5E-6D37-F623-3449-867D5A96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b="1">
                <a:solidFill>
                  <a:srgbClr val="FEFFFF"/>
                </a:solidFill>
              </a:rPr>
              <a:t>Συσκευασία τροφίμων</a:t>
            </a:r>
            <a:endParaRPr lang="el-GR" sz="3200">
              <a:solidFill>
                <a:srgbClr val="FEFFFF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BE0A7CE-0972-DEB5-8EA3-2EF763E0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8542" y="9825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63</a:t>
            </a:fld>
            <a:endParaRPr lang="el-GR" sz="190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8198EC-11FC-F8B2-CC71-04DA9BAFD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fontScale="92500" lnSpcReduction="10000"/>
          </a:bodyPr>
          <a:lstStyle/>
          <a:p>
            <a:r>
              <a:rPr lang="el-GR" sz="1700" b="1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Πολυβινυλοπαράγωγα</a:t>
            </a:r>
            <a:endParaRPr lang="el-GR" sz="1700" b="1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l-GR" sz="17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 πολυμερισμό </a:t>
            </a:r>
            <a:r>
              <a:rPr lang="el-GR" sz="17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βινυλικής</a:t>
            </a:r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αλκοόλης</a:t>
            </a:r>
          </a:p>
          <a:p>
            <a:pPr marL="0" indent="0">
              <a:buNone/>
            </a:pPr>
            <a:r>
              <a:rPr lang="el-GR" sz="17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πολυβινυλική</a:t>
            </a:r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αλκοόλη</a:t>
            </a:r>
          </a:p>
          <a:p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 πολυμερισμό του </a:t>
            </a:r>
            <a:r>
              <a:rPr lang="el-GR" sz="17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Βινυλοχλωρίδιου</a:t>
            </a:r>
            <a:endParaRPr lang="el-GR" sz="17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l-GR" sz="17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πολυβινυλοχλωρίδιο</a:t>
            </a:r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PVC)</a:t>
            </a:r>
          </a:p>
          <a:p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Οξικός </a:t>
            </a:r>
            <a:r>
              <a:rPr lang="el-GR" sz="17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βινυλεστέρας</a:t>
            </a:r>
            <a:r>
              <a:rPr lang="el-GR" sz="170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</a:p>
          <a:p>
            <a:pPr marL="0" indent="0">
              <a:buNone/>
            </a:pPr>
            <a:r>
              <a:rPr lang="el-GR" sz="170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πολυβινυλικός</a:t>
            </a:r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εστέρας</a:t>
            </a:r>
          </a:p>
          <a:p>
            <a:endParaRPr lang="el-GR" sz="17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Κυριότερος εκπρόσωπος το </a:t>
            </a:r>
            <a:r>
              <a:rPr lang="en-US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PVC </a:t>
            </a:r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που παράγεται ως σκληρό και εύθραυστο υλικό και με την προσθήκη πλαστικοποιητών, κυρίως </a:t>
            </a:r>
            <a:r>
              <a:rPr lang="el-GR" sz="1700" dirty="0" err="1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φθαλικών</a:t>
            </a:r>
            <a:r>
              <a:rPr lang="el-GR" sz="1700" dirty="0">
                <a:solidFill>
                  <a:srgbClr val="FE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εστέρων γίνεται μαλακό και εύκαμπτο. </a:t>
            </a:r>
            <a:endParaRPr lang="en-US" sz="1700" dirty="0">
              <a:solidFill>
                <a:srgbClr val="FE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l-GR" sz="17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96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A2F48C-1F43-C98B-756F-F0A442B6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057BF8-13EF-9FA1-B1D0-8FCA62483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https://www.researchgate.net/publication/339277869_Design_of_Tunnel_Drier_for_the_Non-centrifugal_Sugar_Industry</a:t>
            </a:r>
            <a:endParaRPr lang="en-US" dirty="0"/>
          </a:p>
          <a:p>
            <a:r>
              <a:rPr lang="en-US" dirty="0">
                <a:hlinkClick r:id="rId3"/>
              </a:rPr>
              <a:t>https://www.aliexpress.com/item/1005001839682840.html</a:t>
            </a:r>
            <a:endParaRPr lang="en-US" dirty="0"/>
          </a:p>
          <a:p>
            <a:r>
              <a:rPr lang="en-US" dirty="0">
                <a:hlinkClick r:id="rId4"/>
              </a:rPr>
              <a:t>https://www.wickedprintingstuff.com/product/tunnel-dryers-and-flash-dryers/wps-8220-texitunnel-tunnel-dryer/</a:t>
            </a:r>
            <a:endParaRPr lang="en-US" dirty="0"/>
          </a:p>
          <a:p>
            <a:r>
              <a:rPr lang="en-US" dirty="0">
                <a:hlinkClick r:id="rId5"/>
              </a:rPr>
              <a:t>https://pharmacygyan.com/fluidized-bed-dryer/</a:t>
            </a:r>
            <a:endParaRPr lang="en-US" dirty="0"/>
          </a:p>
          <a:p>
            <a:r>
              <a:rPr lang="en-US" dirty="0">
                <a:hlinkClick r:id="rId6"/>
              </a:rPr>
              <a:t>http://www.kerone.com/drum-dryers.php</a:t>
            </a:r>
            <a:endParaRPr lang="el-GR" dirty="0"/>
          </a:p>
          <a:p>
            <a:pPr algn="l"/>
            <a:r>
              <a:rPr lang="el-GR" sz="1800" b="1" i="0" u="none" strike="noStrike" baseline="0" dirty="0">
                <a:solidFill>
                  <a:srgbClr val="1F497D"/>
                </a:solidFill>
                <a:latin typeface="TimesNewRomanPS-BoldMT"/>
              </a:rPr>
              <a:t>Εργαστήριο Γενικής Μικροβιολογίας, σημειώσεις μαθήματος, </a:t>
            </a:r>
            <a:r>
              <a:rPr lang="el-GR" sz="1800" b="0" i="0" u="none" strike="noStrike" baseline="0" dirty="0">
                <a:solidFill>
                  <a:srgbClr val="4F81BE"/>
                </a:solidFill>
                <a:latin typeface="TimesNewRomanPSMT"/>
              </a:rPr>
              <a:t>Θερμική Θανάτωση Μικροοργανισμών, </a:t>
            </a:r>
            <a:r>
              <a:rPr lang="el-GR" sz="1800" b="0" i="0" u="none" strike="noStrike" baseline="0" dirty="0">
                <a:solidFill>
                  <a:srgbClr val="808080"/>
                </a:solidFill>
                <a:latin typeface="TimesNewRomanPSMT"/>
              </a:rPr>
              <a:t>Δρ. Μ. </a:t>
            </a:r>
            <a:r>
              <a:rPr lang="el-GR" sz="1800" b="0" i="0" u="none" strike="noStrike" baseline="0" dirty="0" err="1">
                <a:solidFill>
                  <a:srgbClr val="808080"/>
                </a:solidFill>
                <a:latin typeface="TimesNewRomanPSMT"/>
              </a:rPr>
              <a:t>Γουγουλή</a:t>
            </a:r>
            <a:endParaRPr lang="el-GR" sz="1800" b="0" i="0" u="none" strike="noStrike" baseline="0" dirty="0">
              <a:solidFill>
                <a:srgbClr val="808080"/>
              </a:solidFill>
              <a:latin typeface="TimesNewRomanPSMT"/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F314800-81F6-BE74-6CB6-8FDC279A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038D-F32C-40EE-A51E-740A2F2BC13C}" type="slidenum">
              <a:rPr lang="el-GR" smtClean="0"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115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5632B4F-5878-431B-3164-F774348D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chemeClr val="bg1"/>
                </a:solidFill>
              </a:rPr>
              <a:t>Ξήρανση-αφυδάτωση</a:t>
            </a:r>
            <a:endParaRPr lang="el-GR" sz="3000" dirty="0">
              <a:solidFill>
                <a:schemeClr val="bg1"/>
              </a:solidFill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522C9EB-C11E-3EC1-3C7A-801D6876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l-GR" sz="1900">
              <a:solidFill>
                <a:srgbClr val="FFFFFF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F4718D-551C-DEAC-0E43-3FBEF4D4F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l-GR" b="1" u="sng" dirty="0"/>
              <a:t>Α) Επίδραση της ξήρανσης στα συστατικά των τροφίμων κατά την ξήρανση</a:t>
            </a:r>
            <a:r>
              <a:rPr lang="el-GR" dirty="0"/>
              <a:t>:</a:t>
            </a:r>
          </a:p>
          <a:p>
            <a:r>
              <a:rPr lang="el-GR" dirty="0"/>
              <a:t>Μερική καταστροφή των πρωτεϊνών σε υψηλή θερμοκρασία</a:t>
            </a:r>
          </a:p>
          <a:p>
            <a:r>
              <a:rPr lang="el-GR" dirty="0"/>
              <a:t>Μικρές μεταβολές σε υδατάνθρακες (αμαύρωση) και χρωστικές</a:t>
            </a:r>
          </a:p>
          <a:p>
            <a:r>
              <a:rPr lang="el-GR" dirty="0"/>
              <a:t>Αλλοίωση βιταμινών</a:t>
            </a:r>
          </a:p>
          <a:p>
            <a:r>
              <a:rPr lang="el-GR" dirty="0"/>
              <a:t>Οξείδωση λιπαρών υλών- πρόληψη οξείδωσης με αντιοξειδωτικά</a:t>
            </a:r>
          </a:p>
          <a:p>
            <a:r>
              <a:rPr lang="el-GR" dirty="0"/>
              <a:t>Καταστροφή ενζύμων και μικροοργανισμών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470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CED8D98-5A1E-0505-1BB2-7712AEA7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chemeClr val="bg1"/>
                </a:solidFill>
              </a:rPr>
              <a:t>Ξήρανση-αφυδάτωση</a:t>
            </a:r>
            <a:endParaRPr lang="el-GR" sz="3000" dirty="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848AC10-454B-C906-40DF-E1F30742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l-GR" sz="1900">
              <a:solidFill>
                <a:srgbClr val="FFFFFF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88B443-7B7E-D632-6641-847D3B9D2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l-GR" b="1" u="sng" dirty="0"/>
              <a:t>Β) Εκλογή πρώτης ύλης</a:t>
            </a:r>
          </a:p>
          <a:p>
            <a:r>
              <a:rPr lang="el-GR" dirty="0"/>
              <a:t>Τα άγουρα και υπερώριμα φρούτα είναι ακατάλληλα για ξήρανση</a:t>
            </a:r>
          </a:p>
          <a:p>
            <a:endParaRPr lang="el-GR" dirty="0"/>
          </a:p>
          <a:p>
            <a:r>
              <a:rPr lang="el-GR" b="1" u="sng" dirty="0"/>
              <a:t>Γ) Προκατεργασία της πρώτης ύλης</a:t>
            </a:r>
          </a:p>
          <a:p>
            <a:r>
              <a:rPr lang="el-GR" dirty="0" err="1"/>
              <a:t>Έκπλυση</a:t>
            </a:r>
            <a:r>
              <a:rPr lang="el-GR" dirty="0"/>
              <a:t> ή εμβάπτιση σε αλκαλικά διαλύματα (ποτάσα για σταφίδα)</a:t>
            </a:r>
          </a:p>
          <a:p>
            <a:r>
              <a:rPr lang="el-GR" dirty="0"/>
              <a:t>Διαλογή και αποφλοίωση (θερμότητα και </a:t>
            </a:r>
            <a:r>
              <a:rPr lang="en-US" dirty="0"/>
              <a:t>NaOH</a:t>
            </a:r>
            <a:r>
              <a:rPr lang="el-GR" dirty="0"/>
              <a:t> ή με </a:t>
            </a:r>
            <a:r>
              <a:rPr lang="el-GR" dirty="0" err="1"/>
              <a:t>καταιωνισμό</a:t>
            </a:r>
            <a:r>
              <a:rPr lang="el-GR" dirty="0"/>
              <a:t> νερού ή και θειώδους/</a:t>
            </a:r>
            <a:r>
              <a:rPr lang="el-GR" dirty="0" err="1"/>
              <a:t>πυροθειώδους</a:t>
            </a:r>
            <a:r>
              <a:rPr lang="el-GR" dirty="0"/>
              <a:t> νατρίου</a:t>
            </a:r>
            <a:r>
              <a:rPr lang="en-US" dirty="0"/>
              <a:t>)</a:t>
            </a:r>
            <a:endParaRPr lang="el-GR" dirty="0"/>
          </a:p>
          <a:p>
            <a:r>
              <a:rPr lang="en-US"/>
              <a:t>Blanching </a:t>
            </a:r>
            <a:r>
              <a:rPr lang="el-GR" dirty="0"/>
              <a:t>με θερμό νερό ή ατμό και προσθήκη ανθρακικού άλατος για τη διατήρηση του </a:t>
            </a:r>
            <a:r>
              <a:rPr lang="en-US" dirty="0"/>
              <a:t>pH</a:t>
            </a:r>
            <a:r>
              <a:rPr lang="el-GR" dirty="0"/>
              <a:t> 7,3-7,8 για αποφυγή αποικοδόμησης της χλωροφύλλης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882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C4093DA-DF98-8AA8-CC06-30901621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l-GR" sz="3000" b="1" dirty="0">
                <a:solidFill>
                  <a:schemeClr val="bg1"/>
                </a:solidFill>
              </a:rPr>
              <a:t>Ξήρανση-αφυδάτωση</a:t>
            </a:r>
            <a:endParaRPr lang="el-GR" sz="3000" dirty="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F7F7E04-06FF-99E2-8C35-2DCAB417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18" y="3259287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D038D-F32C-40EE-A51E-740A2F2BC13C}" type="slidenum">
              <a:rPr lang="el-GR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l-GR" sz="1900">
              <a:solidFill>
                <a:srgbClr val="FFFFFF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B22313-7555-8313-60CB-E0950DF46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el-GR" sz="2800" b="1" u="sng" dirty="0"/>
              <a:t>Δ) Επιλογή της μεθόδου ξήρανσης</a:t>
            </a:r>
          </a:p>
          <a:p>
            <a:r>
              <a:rPr lang="el-GR" sz="2800" dirty="0"/>
              <a:t>Στον ήλιο ή βιομηχανική ξήρανση</a:t>
            </a:r>
          </a:p>
          <a:p>
            <a:endParaRPr lang="el-GR" sz="2800" dirty="0"/>
          </a:p>
          <a:p>
            <a:r>
              <a:rPr lang="el-GR" sz="2800" b="1" u="sng" dirty="0"/>
              <a:t>Ε) Έλεγχος του προϊόντος </a:t>
            </a:r>
          </a:p>
          <a:p>
            <a:r>
              <a:rPr lang="el-GR" sz="2800" dirty="0"/>
              <a:t>Κυρίως προσδιορισμός υγρασίας</a:t>
            </a:r>
          </a:p>
          <a:p>
            <a:endParaRPr lang="el-GR" sz="2800" dirty="0"/>
          </a:p>
          <a:p>
            <a:r>
              <a:rPr lang="el-GR" sz="2800" b="1" u="sng" dirty="0"/>
              <a:t>ΣΤ) Συσκευασία ξηρών τροφίμων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515505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1204</TotalTime>
  <Words>3024</Words>
  <Application>Microsoft Office PowerPoint</Application>
  <PresentationFormat>Ευρεία οθόνη</PresentationFormat>
  <Paragraphs>517</Paragraphs>
  <Slides>64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64</vt:i4>
      </vt:variant>
    </vt:vector>
  </HeadingPairs>
  <TitlesOfParts>
    <vt:vector size="74" baseType="lpstr">
      <vt:lpstr>Arial</vt:lpstr>
      <vt:lpstr>Calibri</vt:lpstr>
      <vt:lpstr>Cambria</vt:lpstr>
      <vt:lpstr>Century Gothic</vt:lpstr>
      <vt:lpstr>Georgia</vt:lpstr>
      <vt:lpstr>TimesNewRomanPS-BoldMT</vt:lpstr>
      <vt:lpstr>TimesNewRomanPSMT</vt:lpstr>
      <vt:lpstr>Wingdings</vt:lpstr>
      <vt:lpstr>Wingdings 3</vt:lpstr>
      <vt:lpstr>Θρόισμα</vt:lpstr>
      <vt:lpstr>Συντήρηση τροφίμων </vt:lpstr>
      <vt:lpstr>Συντήρηση τροφίμων </vt:lpstr>
      <vt:lpstr>Παρουσίαση του PowerPoint</vt:lpstr>
      <vt:lpstr>Μέθοδοι συντήρησης</vt:lpstr>
      <vt:lpstr>Συντήρηση με απομάκρυνση του περιεχόμενου νερού </vt:lpstr>
      <vt:lpstr>Ξήρανση-αφυδάτωση </vt:lpstr>
      <vt:lpstr>Ξήρανση-αφυδάτωση</vt:lpstr>
      <vt:lpstr>Ξήρανση-αφυδάτωση</vt:lpstr>
      <vt:lpstr>Ξήρανση-αφυδάτωση</vt:lpstr>
      <vt:lpstr>Βιομηχανική ξήρανση </vt:lpstr>
      <vt:lpstr>Ξήρανση με θερμό αέρα  </vt:lpstr>
      <vt:lpstr>Κάμινοι ξήρανσης (kiln driers) </vt:lpstr>
      <vt:lpstr>Θάλαμοι ξήρανσης (cabinet driers) </vt:lpstr>
      <vt:lpstr>Ξηραντήρια υπό μορφή σήραγγας (tunnel driers)</vt:lpstr>
      <vt:lpstr>Ξήρανση με θερμό αέρα </vt:lpstr>
      <vt:lpstr>Ξηραντήρια ρευστοποιημένης στοιβάδας (fluidized bed driers) </vt:lpstr>
      <vt:lpstr>Ξηραντήρια ρευστοποιημένης στοιβάδας (fluidized bed driers)</vt:lpstr>
      <vt:lpstr>Β. Ρευστά τρόφιμα </vt:lpstr>
      <vt:lpstr>Ξήρανση δι’ επαφής με θερμαινόμενη επιφάνεια </vt:lpstr>
      <vt:lpstr>Ξήρανση δι’ επαφής με θερμαινόμενη επιφάνεια</vt:lpstr>
      <vt:lpstr>Ξήρανση δι’ επαφής με θερμαινόμενη επιφάνεια </vt:lpstr>
      <vt:lpstr>Ξήρανση δι’ επαφής με θερμαινόμενη επιφάνεια</vt:lpstr>
      <vt:lpstr>Λυοφιλίωση (freeze-drying) ή ξήρανση με κατάψυξη ή κρυοξήρανση ή κρυοαφυδάτωση </vt:lpstr>
      <vt:lpstr>Λυοφιλίωση</vt:lpstr>
      <vt:lpstr>Ξήρανση τροφίμων </vt:lpstr>
      <vt:lpstr>Ξήρανση τροφίμων </vt:lpstr>
      <vt:lpstr>Ξήρανση τροφίμων</vt:lpstr>
      <vt:lpstr>Συντήρηση με συμπύκνωση  </vt:lpstr>
      <vt:lpstr>Συμπύκνωση με αντίστροφη όσμωση </vt:lpstr>
      <vt:lpstr>Συμπύκνωση γάλακτος </vt:lpstr>
      <vt:lpstr>Τομάτες </vt:lpstr>
      <vt:lpstr>Συντήρηση με αλάτισμα </vt:lpstr>
      <vt:lpstr>Αλάτιση </vt:lpstr>
      <vt:lpstr>Συντήρηση με κάπνισμα </vt:lpstr>
      <vt:lpstr>Συντήρηση με κάπνισμα</vt:lpstr>
      <vt:lpstr>Συντήρηση με κάπνισμα </vt:lpstr>
      <vt:lpstr>Kαμπύλη ρυθμού θανάτωσης </vt:lpstr>
      <vt:lpstr>Συντήρηση με κονσερβοποίηση </vt:lpstr>
      <vt:lpstr>Συντήρηση με κονσερβοποίηση </vt:lpstr>
      <vt:lpstr> Συντήρηση με κονσερβοποίηση </vt:lpstr>
      <vt:lpstr> Συντήρηση με κονσερβοποίηση </vt:lpstr>
      <vt:lpstr>Συντήρηση με κονσερβοποίηση</vt:lpstr>
      <vt:lpstr>Συντήρηση με κονσερβοποίηση</vt:lpstr>
      <vt:lpstr>Αλλοίωση των κονσερβών </vt:lpstr>
      <vt:lpstr>Αλλοίωση των κονσερβών</vt:lpstr>
      <vt:lpstr>Αλλοίωση των κονσερβών</vt:lpstr>
      <vt:lpstr>Αλλοίωση των κονσερβών</vt:lpstr>
      <vt:lpstr>Κονσερβοποίηση τροφίμων </vt:lpstr>
      <vt:lpstr>Κονσερβοποίηση τροφίμων</vt:lpstr>
      <vt:lpstr>Κονσερβοποίηση τροφίμων</vt:lpstr>
      <vt:lpstr>Κονσερβοποίηση τροφίμων</vt:lpstr>
      <vt:lpstr>Κονσερβοποίηση τροφίμων</vt:lpstr>
      <vt:lpstr>Κονσερβοποίηση τροφίμων</vt:lpstr>
      <vt:lpstr>Κονσερβοποίηση τροφίμων</vt:lpstr>
      <vt:lpstr>Κονσερβοποίηση τροφίμων</vt:lpstr>
      <vt:lpstr>Συσκευασία τροφίμων </vt:lpstr>
      <vt:lpstr>Συσκευασία τροφίμων</vt:lpstr>
      <vt:lpstr>Συσκευασία τροφίμων</vt:lpstr>
      <vt:lpstr>Συσκευασία τροφίμων</vt:lpstr>
      <vt:lpstr>Εύκαμπτα μέσα συσκευασίας (Flexible packaging materials)  </vt:lpstr>
      <vt:lpstr>Παρουσίαση του PowerPoint</vt:lpstr>
      <vt:lpstr>Συσκευασία τροφίμων</vt:lpstr>
      <vt:lpstr>Συσκευασία τροφίμων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Συντήρηση τροφίμων </dc:title>
  <dc:creator>Agapi Dima</dc:creator>
  <cp:lastModifiedBy>Δήμα Αγάπη</cp:lastModifiedBy>
  <cp:revision>14</cp:revision>
  <dcterms:created xsi:type="dcterms:W3CDTF">2023-04-22T22:07:01Z</dcterms:created>
  <dcterms:modified xsi:type="dcterms:W3CDTF">2024-04-21T19:17:30Z</dcterms:modified>
</cp:coreProperties>
</file>