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2"/>
  </p:notesMasterIdLst>
  <p:sldIdLst>
    <p:sldId id="256" r:id="rId4"/>
    <p:sldId id="260" r:id="rId5"/>
    <p:sldId id="272" r:id="rId6"/>
    <p:sldId id="273" r:id="rId7"/>
    <p:sldId id="261" r:id="rId8"/>
    <p:sldId id="266" r:id="rId9"/>
    <p:sldId id="278" r:id="rId10"/>
    <p:sldId id="274" r:id="rId11"/>
    <p:sldId id="275" r:id="rId12"/>
    <p:sldId id="277" r:id="rId13"/>
    <p:sldId id="276" r:id="rId14"/>
    <p:sldId id="279" r:id="rId15"/>
    <p:sldId id="264" r:id="rId16"/>
    <p:sldId id="265" r:id="rId17"/>
    <p:sldId id="270" r:id="rId18"/>
    <p:sldId id="269" r:id="rId19"/>
    <p:sldId id="262" r:id="rId20"/>
    <p:sldId id="271"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D57491-2D2D-438E-8B2B-C14B35D125F2}" type="datetimeFigureOut">
              <a:rPr lang="el-GR" smtClean="0"/>
              <a:t>20/2/2012</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4FF3F-1143-4EE5-BC7E-3C485DC57FFE}" type="slidenum">
              <a:rPr lang="el-GR" smtClean="0"/>
              <a:t>‹#›</a:t>
            </a:fld>
            <a:endParaRPr lang="el-GR"/>
          </a:p>
        </p:txBody>
      </p:sp>
    </p:spTree>
    <p:extLst>
      <p:ext uri="{BB962C8B-B14F-4D97-AF65-F5344CB8AC3E}">
        <p14:creationId xmlns:p14="http://schemas.microsoft.com/office/powerpoint/2010/main" val="237213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3DE13-D215-4847-9194-14867011DD65}" type="slidenum">
              <a:rPr lang="el-GR"/>
              <a:pPr/>
              <a:t>15</a:t>
            </a:fld>
            <a:endParaRPr lang="el-G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l-GR"/>
              <a:t>When iron levels are high, molecules such as the hemochromatosis gene product (HFE), hemojuvelin (HJV) and transferrin receptor 2 (TfR2) increase hepatic hepcidin expression. HJV acts a co-receptor for BMP ligands and BMP receptors (BMP-R). Upon binding to HJV, the ligand and two BMPRs on the cell surface, the intracellular BMP signaling pathway is activated. This in turn activates the SMAD signaling pathway to induce hepcidin expression. However, the pathway by which HFE and TfR2 induce hepcidin expression is unclear. It is suggested that HJV and soluble HJV (sHJV) modulates hepcidin expression through activating bone morphogenetic protein (BMP) signaling. Infection and inflammation can result in cytokines, such as interleukin-6 (IL-6) stimulating hepcidin expression through molecular pathways that could include binding of STAT3 to the hepcidin promoter. Hepcidin then binds to ferroportin-1 (FPN1) on the surface of macrophages, enterocytes and hepatocytes. The complex is then internalized and degraded, decreasing iron release from macrophages and hepatocytes and reducing intestinal iron uptake. It is suggested that hepcidin also decreases expression of proteins involved in intestinal iron absorption, such as duodenal cytochrome-b (Dcytb) and divalent metal transporter-1 (DMT1), although the mechanism and extent of control is unknown. By contrast, increased erythropoietic activity suppresses hepcidin expression, as do anemia and hypoxia. How these three processes inhibit hepcidin expression is unclear, but they are closely related. Solid lines indicate a demonstrated pathway; Dashed lines indicate an unknown mechanism.</a:t>
            </a:r>
          </a:p>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F0B92FA-96D8-447A-8BB0-C8A82381EA1B}" type="datetimeFigureOut">
              <a:rPr lang="el-GR" smtClean="0"/>
              <a:t>20/2/2012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813C2E-68D2-4E64-A7D6-C514D4BA5B25}" type="slidenum">
              <a:rPr lang="el-GR" smtClean="0"/>
              <a:t>‹#›</a:t>
            </a:fld>
            <a:endParaRPr lang="el-GR"/>
          </a:p>
        </p:txBody>
      </p:sp>
    </p:spTree>
    <p:extLst>
      <p:ext uri="{BB962C8B-B14F-4D97-AF65-F5344CB8AC3E}">
        <p14:creationId xmlns:p14="http://schemas.microsoft.com/office/powerpoint/2010/main" val="371362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F0B92FA-96D8-447A-8BB0-C8A82381EA1B}" type="datetimeFigureOut">
              <a:rPr lang="el-GR" smtClean="0"/>
              <a:t>20/2/2012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813C2E-68D2-4E64-A7D6-C514D4BA5B25}" type="slidenum">
              <a:rPr lang="el-GR" smtClean="0"/>
              <a:t>‹#›</a:t>
            </a:fld>
            <a:endParaRPr lang="el-GR"/>
          </a:p>
        </p:txBody>
      </p:sp>
    </p:spTree>
    <p:extLst>
      <p:ext uri="{BB962C8B-B14F-4D97-AF65-F5344CB8AC3E}">
        <p14:creationId xmlns:p14="http://schemas.microsoft.com/office/powerpoint/2010/main" val="41526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F0B92FA-96D8-447A-8BB0-C8A82381EA1B}" type="datetimeFigureOut">
              <a:rPr lang="el-GR" smtClean="0"/>
              <a:t>20/2/2012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813C2E-68D2-4E64-A7D6-C514D4BA5B25}" type="slidenum">
              <a:rPr lang="el-GR" smtClean="0"/>
              <a:t>‹#›</a:t>
            </a:fld>
            <a:endParaRPr lang="el-GR"/>
          </a:p>
        </p:txBody>
      </p:sp>
    </p:spTree>
    <p:extLst>
      <p:ext uri="{BB962C8B-B14F-4D97-AF65-F5344CB8AC3E}">
        <p14:creationId xmlns:p14="http://schemas.microsoft.com/office/powerpoint/2010/main" val="114402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4000" cy="6856413"/>
            <a:chOff x="0" y="0"/>
            <a:chExt cx="5760" cy="4319"/>
          </a:xfrm>
        </p:grpSpPr>
        <p:sp>
          <p:nvSpPr>
            <p:cNvPr id="3789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89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89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89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89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smtClean="0">
                <a:solidFill>
                  <a:srgbClr val="FFFFFF"/>
                </a:solidFill>
              </a:endParaRPr>
            </a:p>
          </p:txBody>
        </p:sp>
        <p:sp>
          <p:nvSpPr>
            <p:cNvPr id="3789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89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89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89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smtClean="0">
                <a:solidFill>
                  <a:srgbClr val="FFFFFF"/>
                </a:solidFill>
              </a:endParaRPr>
            </a:p>
          </p:txBody>
        </p:sp>
        <p:sp>
          <p:nvSpPr>
            <p:cNvPr id="3791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grpSp>
          <p:nvGrpSpPr>
            <p:cNvPr id="37927" name="Group 39"/>
            <p:cNvGrpSpPr>
              <a:grpSpLocks/>
            </p:cNvGrpSpPr>
            <p:nvPr userDrawn="1"/>
          </p:nvGrpSpPr>
          <p:grpSpPr bwMode="auto">
            <a:xfrm>
              <a:off x="0" y="1632"/>
              <a:ext cx="5758" cy="1858"/>
              <a:chOff x="0" y="1632"/>
              <a:chExt cx="5758" cy="1858"/>
            </a:xfrm>
          </p:grpSpPr>
          <p:sp>
            <p:nvSpPr>
              <p:cNvPr id="3792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grpSp>
      </p:grpSp>
      <p:sp>
        <p:nvSpPr>
          <p:cNvPr id="37930"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l-GR" noProof="0" smtClean="0"/>
              <a:t>Click to edit Master title style</a:t>
            </a:r>
          </a:p>
        </p:txBody>
      </p:sp>
      <p:sp>
        <p:nvSpPr>
          <p:cNvPr id="3793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l-GR" noProof="0" smtClean="0"/>
              <a:t>Click to edit Master subtitle style</a:t>
            </a:r>
          </a:p>
        </p:txBody>
      </p:sp>
      <p:sp>
        <p:nvSpPr>
          <p:cNvPr id="37932" name="Rectangle 44"/>
          <p:cNvSpPr>
            <a:spLocks noGrp="1" noChangeArrowheads="1"/>
          </p:cNvSpPr>
          <p:nvPr>
            <p:ph type="dt" sz="quarter" idx="2"/>
          </p:nvPr>
        </p:nvSpPr>
        <p:spPr/>
        <p:txBody>
          <a:bodyPr/>
          <a:lstStyle>
            <a:lvl1pPr>
              <a:defRPr/>
            </a:lvl1pPr>
          </a:lstStyle>
          <a:p>
            <a:endParaRPr lang="el-GR">
              <a:solidFill>
                <a:srgbClr val="FFFFFF"/>
              </a:solidFill>
            </a:endParaRPr>
          </a:p>
        </p:txBody>
      </p:sp>
      <p:sp>
        <p:nvSpPr>
          <p:cNvPr id="37933" name="Rectangle 45"/>
          <p:cNvSpPr>
            <a:spLocks noGrp="1" noChangeArrowheads="1"/>
          </p:cNvSpPr>
          <p:nvPr>
            <p:ph type="ftr" sz="quarter" idx="3"/>
          </p:nvPr>
        </p:nvSpPr>
        <p:spPr/>
        <p:txBody>
          <a:bodyPr/>
          <a:lstStyle>
            <a:lvl1pPr>
              <a:defRPr/>
            </a:lvl1pPr>
          </a:lstStyle>
          <a:p>
            <a:endParaRPr lang="el-GR">
              <a:solidFill>
                <a:srgbClr val="FFFFFF"/>
              </a:solidFill>
            </a:endParaRPr>
          </a:p>
        </p:txBody>
      </p:sp>
      <p:sp>
        <p:nvSpPr>
          <p:cNvPr id="37934" name="Rectangle 46"/>
          <p:cNvSpPr>
            <a:spLocks noGrp="1" noChangeArrowheads="1"/>
          </p:cNvSpPr>
          <p:nvPr>
            <p:ph type="sldNum" sz="quarter" idx="4"/>
          </p:nvPr>
        </p:nvSpPr>
        <p:spPr/>
        <p:txBody>
          <a:bodyPr/>
          <a:lstStyle>
            <a:lvl1pPr>
              <a:defRPr/>
            </a:lvl1pPr>
          </a:lstStyle>
          <a:p>
            <a:fld id="{4BE35EC9-1F81-46D1-944F-557E24754E1F}"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4132832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l-G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4717DC2-7DEB-4FA5-9F3A-C6CCB0A2179C}"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203409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l-G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l-G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C09AE1C-4431-4A8F-A9AD-FA89E069BB0A}"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84174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l-GR">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l-G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CE55114-4A4F-46A9-962B-CFF4B26B8361}"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2555274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l-GR">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l-GR">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9E86D29-A0F8-42E5-A10F-DDB2DB6E0E9F}"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48775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l-GR">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l-GR">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E30399E-5898-4EF8-8B57-DA1149F7EB2E}"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849438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l-GR">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F472E546-D306-4781-8E4A-2EBC635D00CB}"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2808061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l-G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FFCF4FE-C404-4B6E-A228-CAE82A5DA0AE}"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317169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F0B92FA-96D8-447A-8BB0-C8A82381EA1B}" type="datetimeFigureOut">
              <a:rPr lang="el-GR" smtClean="0"/>
              <a:t>20/2/2012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813C2E-68D2-4E64-A7D6-C514D4BA5B25}" type="slidenum">
              <a:rPr lang="el-GR" smtClean="0"/>
              <a:t>‹#›</a:t>
            </a:fld>
            <a:endParaRPr lang="el-GR"/>
          </a:p>
        </p:txBody>
      </p:sp>
    </p:spTree>
    <p:extLst>
      <p:ext uri="{BB962C8B-B14F-4D97-AF65-F5344CB8AC3E}">
        <p14:creationId xmlns:p14="http://schemas.microsoft.com/office/powerpoint/2010/main" val="1365307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l-G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0A0A469-4A26-4028-B44B-C934D9DE00F5}"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711528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l-G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C89374F-E695-4996-807A-7F9E0E6E8843}"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989642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l-G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FD73A7E-D01D-4A92-9864-EF5B7994CEAC}"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4271850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4000" cy="6856413"/>
            <a:chOff x="0" y="0"/>
            <a:chExt cx="5760" cy="4319"/>
          </a:xfrm>
        </p:grpSpPr>
        <p:sp>
          <p:nvSpPr>
            <p:cNvPr id="3789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89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89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89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89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smtClean="0">
                <a:solidFill>
                  <a:srgbClr val="FFFFFF"/>
                </a:solidFill>
              </a:endParaRPr>
            </a:p>
          </p:txBody>
        </p:sp>
        <p:sp>
          <p:nvSpPr>
            <p:cNvPr id="3789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89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89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89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0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smtClean="0">
                <a:solidFill>
                  <a:srgbClr val="FFFFFF"/>
                </a:solidFill>
              </a:endParaRPr>
            </a:p>
          </p:txBody>
        </p:sp>
        <p:sp>
          <p:nvSpPr>
            <p:cNvPr id="3791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1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grpSp>
          <p:nvGrpSpPr>
            <p:cNvPr id="37927" name="Group 39"/>
            <p:cNvGrpSpPr>
              <a:grpSpLocks/>
            </p:cNvGrpSpPr>
            <p:nvPr userDrawn="1"/>
          </p:nvGrpSpPr>
          <p:grpSpPr bwMode="auto">
            <a:xfrm>
              <a:off x="0" y="1632"/>
              <a:ext cx="5758" cy="1858"/>
              <a:chOff x="0" y="1632"/>
              <a:chExt cx="5758" cy="1858"/>
            </a:xfrm>
          </p:grpSpPr>
          <p:sp>
            <p:nvSpPr>
              <p:cNvPr id="3792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792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grpSp>
      </p:grpSp>
      <p:sp>
        <p:nvSpPr>
          <p:cNvPr id="37930"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l-GR" noProof="0" smtClean="0"/>
              <a:t>Click to edit Master title style</a:t>
            </a:r>
          </a:p>
        </p:txBody>
      </p:sp>
      <p:sp>
        <p:nvSpPr>
          <p:cNvPr id="3793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l-GR" noProof="0" smtClean="0"/>
              <a:t>Click to edit Master subtitle style</a:t>
            </a:r>
          </a:p>
        </p:txBody>
      </p:sp>
      <p:sp>
        <p:nvSpPr>
          <p:cNvPr id="37932" name="Rectangle 44"/>
          <p:cNvSpPr>
            <a:spLocks noGrp="1" noChangeArrowheads="1"/>
          </p:cNvSpPr>
          <p:nvPr>
            <p:ph type="dt" sz="quarter" idx="2"/>
          </p:nvPr>
        </p:nvSpPr>
        <p:spPr/>
        <p:txBody>
          <a:bodyPr/>
          <a:lstStyle>
            <a:lvl1pPr>
              <a:defRPr/>
            </a:lvl1pPr>
          </a:lstStyle>
          <a:p>
            <a:endParaRPr lang="el-GR">
              <a:solidFill>
                <a:srgbClr val="FFFFFF"/>
              </a:solidFill>
            </a:endParaRPr>
          </a:p>
        </p:txBody>
      </p:sp>
      <p:sp>
        <p:nvSpPr>
          <p:cNvPr id="37933" name="Rectangle 45"/>
          <p:cNvSpPr>
            <a:spLocks noGrp="1" noChangeArrowheads="1"/>
          </p:cNvSpPr>
          <p:nvPr>
            <p:ph type="ftr" sz="quarter" idx="3"/>
          </p:nvPr>
        </p:nvSpPr>
        <p:spPr/>
        <p:txBody>
          <a:bodyPr/>
          <a:lstStyle>
            <a:lvl1pPr>
              <a:defRPr/>
            </a:lvl1pPr>
          </a:lstStyle>
          <a:p>
            <a:endParaRPr lang="el-GR">
              <a:solidFill>
                <a:srgbClr val="FFFFFF"/>
              </a:solidFill>
            </a:endParaRPr>
          </a:p>
        </p:txBody>
      </p:sp>
      <p:sp>
        <p:nvSpPr>
          <p:cNvPr id="37934" name="Rectangle 46"/>
          <p:cNvSpPr>
            <a:spLocks noGrp="1" noChangeArrowheads="1"/>
          </p:cNvSpPr>
          <p:nvPr>
            <p:ph type="sldNum" sz="quarter" idx="4"/>
          </p:nvPr>
        </p:nvSpPr>
        <p:spPr/>
        <p:txBody>
          <a:bodyPr/>
          <a:lstStyle>
            <a:lvl1pPr>
              <a:defRPr/>
            </a:lvl1pPr>
          </a:lstStyle>
          <a:p>
            <a:fld id="{4BE35EC9-1F81-46D1-944F-557E24754E1F}"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2184321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l-G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4717DC2-7DEB-4FA5-9F3A-C6CCB0A2179C}"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649142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l-G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l-G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C09AE1C-4431-4A8F-A9AD-FA89E069BB0A}"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2532574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l-GR">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l-G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CE55114-4A4F-46A9-962B-CFF4B26B8361}"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3606013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l-GR">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l-GR">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9E86D29-A0F8-42E5-A10F-DDB2DB6E0E9F}"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2403085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l-GR">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l-GR">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E30399E-5898-4EF8-8B57-DA1149F7EB2E}"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2017640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l-GR">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F472E546-D306-4781-8E4A-2EBC635D00CB}"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323787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F0B92FA-96D8-447A-8BB0-C8A82381EA1B}" type="datetimeFigureOut">
              <a:rPr lang="el-GR" smtClean="0"/>
              <a:t>20/2/2012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813C2E-68D2-4E64-A7D6-C514D4BA5B25}" type="slidenum">
              <a:rPr lang="el-GR" smtClean="0"/>
              <a:t>‹#›</a:t>
            </a:fld>
            <a:endParaRPr lang="el-GR"/>
          </a:p>
        </p:txBody>
      </p:sp>
    </p:spTree>
    <p:extLst>
      <p:ext uri="{BB962C8B-B14F-4D97-AF65-F5344CB8AC3E}">
        <p14:creationId xmlns:p14="http://schemas.microsoft.com/office/powerpoint/2010/main" val="701703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l-G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FFCF4FE-C404-4B6E-A228-CAE82A5DA0AE}"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1536539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l-GR">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0A0A469-4A26-4028-B44B-C934D9DE00F5}"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3468483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l-G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C89374F-E695-4996-807A-7F9E0E6E8843}"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2183775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l-GR">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FD73A7E-D01D-4A92-9864-EF5B7994CEAC}" type="slidenum">
              <a:rPr lang="el-GR">
                <a:solidFill>
                  <a:srgbClr val="FFFFFF"/>
                </a:solidFill>
              </a:rPr>
              <a:pPr/>
              <a:t>‹#›</a:t>
            </a:fld>
            <a:endParaRPr lang="el-GR">
              <a:solidFill>
                <a:srgbClr val="FFFFFF"/>
              </a:solidFill>
            </a:endParaRPr>
          </a:p>
        </p:txBody>
      </p:sp>
    </p:spTree>
    <p:extLst>
      <p:ext uri="{BB962C8B-B14F-4D97-AF65-F5344CB8AC3E}">
        <p14:creationId xmlns:p14="http://schemas.microsoft.com/office/powerpoint/2010/main" val="208176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F0B92FA-96D8-447A-8BB0-C8A82381EA1B}" type="datetimeFigureOut">
              <a:rPr lang="el-GR" smtClean="0"/>
              <a:t>20/2/2012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2813C2E-68D2-4E64-A7D6-C514D4BA5B25}" type="slidenum">
              <a:rPr lang="el-GR" smtClean="0"/>
              <a:t>‹#›</a:t>
            </a:fld>
            <a:endParaRPr lang="el-GR"/>
          </a:p>
        </p:txBody>
      </p:sp>
    </p:spTree>
    <p:extLst>
      <p:ext uri="{BB962C8B-B14F-4D97-AF65-F5344CB8AC3E}">
        <p14:creationId xmlns:p14="http://schemas.microsoft.com/office/powerpoint/2010/main" val="26307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F0B92FA-96D8-447A-8BB0-C8A82381EA1B}" type="datetimeFigureOut">
              <a:rPr lang="el-GR" smtClean="0"/>
              <a:t>20/2/2012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2813C2E-68D2-4E64-A7D6-C514D4BA5B25}" type="slidenum">
              <a:rPr lang="el-GR" smtClean="0"/>
              <a:t>‹#›</a:t>
            </a:fld>
            <a:endParaRPr lang="el-GR"/>
          </a:p>
        </p:txBody>
      </p:sp>
    </p:spTree>
    <p:extLst>
      <p:ext uri="{BB962C8B-B14F-4D97-AF65-F5344CB8AC3E}">
        <p14:creationId xmlns:p14="http://schemas.microsoft.com/office/powerpoint/2010/main" val="148082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F0B92FA-96D8-447A-8BB0-C8A82381EA1B}" type="datetimeFigureOut">
              <a:rPr lang="el-GR" smtClean="0"/>
              <a:t>20/2/2012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2813C2E-68D2-4E64-A7D6-C514D4BA5B25}" type="slidenum">
              <a:rPr lang="el-GR" smtClean="0"/>
              <a:t>‹#›</a:t>
            </a:fld>
            <a:endParaRPr lang="el-GR"/>
          </a:p>
        </p:txBody>
      </p:sp>
    </p:spTree>
    <p:extLst>
      <p:ext uri="{BB962C8B-B14F-4D97-AF65-F5344CB8AC3E}">
        <p14:creationId xmlns:p14="http://schemas.microsoft.com/office/powerpoint/2010/main" val="367095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F0B92FA-96D8-447A-8BB0-C8A82381EA1B}" type="datetimeFigureOut">
              <a:rPr lang="el-GR" smtClean="0"/>
              <a:t>20/2/2012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2813C2E-68D2-4E64-A7D6-C514D4BA5B25}" type="slidenum">
              <a:rPr lang="el-GR" smtClean="0"/>
              <a:t>‹#›</a:t>
            </a:fld>
            <a:endParaRPr lang="el-GR"/>
          </a:p>
        </p:txBody>
      </p:sp>
    </p:spTree>
    <p:extLst>
      <p:ext uri="{BB962C8B-B14F-4D97-AF65-F5344CB8AC3E}">
        <p14:creationId xmlns:p14="http://schemas.microsoft.com/office/powerpoint/2010/main" val="52750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F0B92FA-96D8-447A-8BB0-C8A82381EA1B}" type="datetimeFigureOut">
              <a:rPr lang="el-GR" smtClean="0"/>
              <a:t>20/2/2012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2813C2E-68D2-4E64-A7D6-C514D4BA5B25}" type="slidenum">
              <a:rPr lang="el-GR" smtClean="0"/>
              <a:t>‹#›</a:t>
            </a:fld>
            <a:endParaRPr lang="el-GR"/>
          </a:p>
        </p:txBody>
      </p:sp>
    </p:spTree>
    <p:extLst>
      <p:ext uri="{BB962C8B-B14F-4D97-AF65-F5344CB8AC3E}">
        <p14:creationId xmlns:p14="http://schemas.microsoft.com/office/powerpoint/2010/main" val="165562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F0B92FA-96D8-447A-8BB0-C8A82381EA1B}" type="datetimeFigureOut">
              <a:rPr lang="el-GR" smtClean="0"/>
              <a:t>20/2/2012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2813C2E-68D2-4E64-A7D6-C514D4BA5B25}" type="slidenum">
              <a:rPr lang="el-GR" smtClean="0"/>
              <a:t>‹#›</a:t>
            </a:fld>
            <a:endParaRPr lang="el-GR"/>
          </a:p>
        </p:txBody>
      </p:sp>
    </p:spTree>
    <p:extLst>
      <p:ext uri="{BB962C8B-B14F-4D97-AF65-F5344CB8AC3E}">
        <p14:creationId xmlns:p14="http://schemas.microsoft.com/office/powerpoint/2010/main" val="1807482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B92FA-96D8-447A-8BB0-C8A82381EA1B}" type="datetimeFigureOut">
              <a:rPr lang="el-GR" smtClean="0"/>
              <a:t>20/2/2012</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13C2E-68D2-4E64-A7D6-C514D4BA5B25}" type="slidenum">
              <a:rPr lang="el-GR" smtClean="0"/>
              <a:t>‹#›</a:t>
            </a:fld>
            <a:endParaRPr lang="el-GR"/>
          </a:p>
        </p:txBody>
      </p:sp>
    </p:spTree>
    <p:extLst>
      <p:ext uri="{BB962C8B-B14F-4D97-AF65-F5344CB8AC3E}">
        <p14:creationId xmlns:p14="http://schemas.microsoft.com/office/powerpoint/2010/main" val="84654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0"/>
            <a:ext cx="9144000" cy="6856413"/>
            <a:chOff x="0" y="0"/>
            <a:chExt cx="5760" cy="4319"/>
          </a:xfrm>
        </p:grpSpPr>
        <p:sp>
          <p:nvSpPr>
            <p:cNvPr id="36867"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68"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69"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0"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1"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smtClean="0">
                <a:solidFill>
                  <a:srgbClr val="FFFFFF"/>
                </a:solidFill>
              </a:endParaRPr>
            </a:p>
          </p:txBody>
        </p:sp>
        <p:sp>
          <p:nvSpPr>
            <p:cNvPr id="36872"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3"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4"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5"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6"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7"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8"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9"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0"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1"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2"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3"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4"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5"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6"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7"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smtClean="0">
                <a:solidFill>
                  <a:srgbClr val="FFFFFF"/>
                </a:solidFill>
              </a:endParaRPr>
            </a:p>
          </p:txBody>
        </p:sp>
        <p:sp>
          <p:nvSpPr>
            <p:cNvPr id="36888"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9"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0"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1"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2"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3"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4"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5"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6"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7"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8"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9"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900"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901"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902"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grpSp>
          <p:nvGrpSpPr>
            <p:cNvPr id="36903" name="Group 39"/>
            <p:cNvGrpSpPr>
              <a:grpSpLocks/>
            </p:cNvGrpSpPr>
            <p:nvPr userDrawn="1"/>
          </p:nvGrpSpPr>
          <p:grpSpPr bwMode="auto">
            <a:xfrm>
              <a:off x="0" y="1632"/>
              <a:ext cx="5758" cy="1858"/>
              <a:chOff x="0" y="1632"/>
              <a:chExt cx="5758" cy="1858"/>
            </a:xfrm>
          </p:grpSpPr>
          <p:sp>
            <p:nvSpPr>
              <p:cNvPr id="36904"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905"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grpSp>
      </p:grpSp>
      <p:sp>
        <p:nvSpPr>
          <p:cNvPr id="36906"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3690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36908"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l-GR" smtClean="0">
              <a:solidFill>
                <a:srgbClr val="FFFFFF"/>
              </a:solidFill>
            </a:endParaRPr>
          </a:p>
        </p:txBody>
      </p:sp>
      <p:sp>
        <p:nvSpPr>
          <p:cNvPr id="36909"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l-GR" smtClean="0">
              <a:solidFill>
                <a:srgbClr val="FFFFFF"/>
              </a:solidFill>
            </a:endParaRPr>
          </a:p>
        </p:txBody>
      </p:sp>
      <p:sp>
        <p:nvSpPr>
          <p:cNvPr id="36910"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B09FF4A1-CFF6-44DF-B16A-DF6FD82B977D}" type="slidenum">
              <a:rPr lang="el-GR" smtClean="0">
                <a:solidFill>
                  <a:srgbClr val="FFFFFF"/>
                </a:solidFill>
              </a:rPr>
              <a:pPr fontAlgn="base">
                <a:spcBef>
                  <a:spcPct val="0"/>
                </a:spcBef>
                <a:spcAft>
                  <a:spcPct val="0"/>
                </a:spcAft>
              </a:pPr>
              <a:t>‹#›</a:t>
            </a:fld>
            <a:endParaRPr lang="el-GR" smtClean="0">
              <a:solidFill>
                <a:srgbClr val="FFFFFF"/>
              </a:solidFill>
            </a:endParaRPr>
          </a:p>
        </p:txBody>
      </p:sp>
    </p:spTree>
    <p:extLst>
      <p:ext uri="{BB962C8B-B14F-4D97-AF65-F5344CB8AC3E}">
        <p14:creationId xmlns:p14="http://schemas.microsoft.com/office/powerpoint/2010/main" val="422674086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0"/>
            <a:ext cx="9144000" cy="6856413"/>
            <a:chOff x="0" y="0"/>
            <a:chExt cx="5760" cy="4319"/>
          </a:xfrm>
        </p:grpSpPr>
        <p:sp>
          <p:nvSpPr>
            <p:cNvPr id="36867"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68"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69"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0"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1"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smtClean="0">
                <a:solidFill>
                  <a:srgbClr val="FFFFFF"/>
                </a:solidFill>
              </a:endParaRPr>
            </a:p>
          </p:txBody>
        </p:sp>
        <p:sp>
          <p:nvSpPr>
            <p:cNvPr id="36872"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3"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4"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5"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6"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7"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8"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79"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0"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1"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2"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3"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4"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5"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6"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7"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smtClean="0">
                <a:solidFill>
                  <a:srgbClr val="FFFFFF"/>
                </a:solidFill>
              </a:endParaRPr>
            </a:p>
          </p:txBody>
        </p:sp>
        <p:sp>
          <p:nvSpPr>
            <p:cNvPr id="36888"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89"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0"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1"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2"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3"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4"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5"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6"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7"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8"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899"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900"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901"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902"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grpSp>
          <p:nvGrpSpPr>
            <p:cNvPr id="36903" name="Group 39"/>
            <p:cNvGrpSpPr>
              <a:grpSpLocks/>
            </p:cNvGrpSpPr>
            <p:nvPr userDrawn="1"/>
          </p:nvGrpSpPr>
          <p:grpSpPr bwMode="auto">
            <a:xfrm>
              <a:off x="0" y="1632"/>
              <a:ext cx="5758" cy="1858"/>
              <a:chOff x="0" y="1632"/>
              <a:chExt cx="5758" cy="1858"/>
            </a:xfrm>
          </p:grpSpPr>
          <p:sp>
            <p:nvSpPr>
              <p:cNvPr id="36904"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sp>
            <p:nvSpPr>
              <p:cNvPr id="36905"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smtClean="0">
                  <a:solidFill>
                    <a:srgbClr val="FFFFFF"/>
                  </a:solidFill>
                </a:endParaRPr>
              </a:p>
            </p:txBody>
          </p:sp>
        </p:grpSp>
      </p:grpSp>
      <p:sp>
        <p:nvSpPr>
          <p:cNvPr id="36906"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3690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36908"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l-GR" smtClean="0">
              <a:solidFill>
                <a:srgbClr val="FFFFFF"/>
              </a:solidFill>
            </a:endParaRPr>
          </a:p>
        </p:txBody>
      </p:sp>
      <p:sp>
        <p:nvSpPr>
          <p:cNvPr id="36909"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l-GR" smtClean="0">
              <a:solidFill>
                <a:srgbClr val="FFFFFF"/>
              </a:solidFill>
            </a:endParaRPr>
          </a:p>
        </p:txBody>
      </p:sp>
      <p:sp>
        <p:nvSpPr>
          <p:cNvPr id="36910"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B09FF4A1-CFF6-44DF-B16A-DF6FD82B977D}" type="slidenum">
              <a:rPr lang="el-GR" smtClean="0">
                <a:solidFill>
                  <a:srgbClr val="FFFFFF"/>
                </a:solidFill>
              </a:rPr>
              <a:pPr fontAlgn="base">
                <a:spcBef>
                  <a:spcPct val="0"/>
                </a:spcBef>
                <a:spcAft>
                  <a:spcPct val="0"/>
                </a:spcAft>
              </a:pPr>
              <a:t>‹#›</a:t>
            </a:fld>
            <a:endParaRPr lang="el-GR" smtClean="0">
              <a:solidFill>
                <a:srgbClr val="FFFFFF"/>
              </a:solidFill>
            </a:endParaRPr>
          </a:p>
        </p:txBody>
      </p:sp>
    </p:spTree>
    <p:extLst>
      <p:ext uri="{BB962C8B-B14F-4D97-AF65-F5344CB8AC3E}">
        <p14:creationId xmlns:p14="http://schemas.microsoft.com/office/powerpoint/2010/main" val="396943652"/>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Αναιμία </a:t>
            </a:r>
            <a:r>
              <a:rPr lang="el-GR" dirty="0" err="1" smtClean="0"/>
              <a:t>χρονίας</a:t>
            </a:r>
            <a:r>
              <a:rPr lang="el-GR" dirty="0" smtClean="0"/>
              <a:t> νόσου</a:t>
            </a:r>
            <a:endParaRPr lang="el-GR" dirty="0"/>
          </a:p>
        </p:txBody>
      </p:sp>
      <p:sp>
        <p:nvSpPr>
          <p:cNvPr id="3" name="Υπότιτλος 2"/>
          <p:cNvSpPr>
            <a:spLocks noGrp="1"/>
          </p:cNvSpPr>
          <p:nvPr>
            <p:ph type="subTitle" idx="1"/>
          </p:nvPr>
        </p:nvSpPr>
        <p:spPr/>
        <p:txBody>
          <a:bodyPr/>
          <a:lstStyle/>
          <a:p>
            <a:r>
              <a:rPr lang="el-GR" dirty="0" err="1" smtClean="0"/>
              <a:t>Μ.Καρακάντζα</a:t>
            </a:r>
            <a:endParaRPr lang="el-GR" dirty="0"/>
          </a:p>
        </p:txBody>
      </p:sp>
    </p:spTree>
    <p:extLst>
      <p:ext uri="{BB962C8B-B14F-4D97-AF65-F5344CB8AC3E}">
        <p14:creationId xmlns:p14="http://schemas.microsoft.com/office/powerpoint/2010/main" val="65391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0">
          <a:gsLst>
            <a:gs pos="100000">
              <a:schemeClr val="tx1"/>
            </a:gs>
            <a:gs pos="100000">
              <a:schemeClr val="bg1"/>
            </a:gs>
          </a:gsLst>
          <a:lin ang="27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l-GR" sz="3200" b="1" dirty="0">
                <a:solidFill>
                  <a:srgbClr val="C00000"/>
                </a:solidFill>
              </a:rPr>
              <a:t>ΚΥΤΤΑΡΟΚΙΝΕΣ ΚΑΙ ΟΜΟΙΟΣΤΑΣΗ </a:t>
            </a:r>
            <a:r>
              <a:rPr lang="en-US" sz="3200" b="1" dirty="0">
                <a:solidFill>
                  <a:srgbClr val="C00000"/>
                </a:solidFill>
              </a:rPr>
              <a:t>Fe</a:t>
            </a:r>
            <a:endParaRPr lang="el-GR" sz="3600" dirty="0">
              <a:solidFill>
                <a:srgbClr val="C00000"/>
              </a:solidFill>
            </a:endParaRPr>
          </a:p>
        </p:txBody>
      </p:sp>
      <p:sp>
        <p:nvSpPr>
          <p:cNvPr id="22531" name="Rectangle 3"/>
          <p:cNvSpPr>
            <a:spLocks noGrp="1" noChangeArrowheads="1"/>
          </p:cNvSpPr>
          <p:nvPr>
            <p:ph type="body" idx="1"/>
          </p:nvPr>
        </p:nvSpPr>
        <p:spPr/>
        <p:txBody>
          <a:bodyPr/>
          <a:lstStyle/>
          <a:p>
            <a:pPr>
              <a:buFont typeface="Wingdings" pitchFamily="2" charset="2"/>
              <a:buNone/>
            </a:pPr>
            <a:r>
              <a:rPr lang="el-GR" sz="4000" b="1" dirty="0">
                <a:solidFill>
                  <a:srgbClr val="00FFFF"/>
                </a:solidFill>
              </a:rPr>
              <a:t>  </a:t>
            </a:r>
            <a:r>
              <a:rPr lang="el-GR" sz="4000" b="1" dirty="0">
                <a:solidFill>
                  <a:srgbClr val="C00000"/>
                </a:solidFill>
              </a:rPr>
              <a:t>Ι</a:t>
            </a:r>
            <a:r>
              <a:rPr lang="en-US" sz="4000" b="1" dirty="0">
                <a:solidFill>
                  <a:srgbClr val="C00000"/>
                </a:solidFill>
              </a:rPr>
              <a:t>FN</a:t>
            </a:r>
            <a:r>
              <a:rPr lang="el-GR" sz="4000" b="1" dirty="0">
                <a:solidFill>
                  <a:srgbClr val="C00000"/>
                </a:solidFill>
              </a:rPr>
              <a:t>-γ</a:t>
            </a:r>
          </a:p>
          <a:p>
            <a:pPr>
              <a:buFont typeface="Wingdings" pitchFamily="2" charset="2"/>
              <a:buNone/>
            </a:pPr>
            <a:endParaRPr lang="el-GR" sz="2000" b="1" dirty="0">
              <a:solidFill>
                <a:srgbClr val="00FFFF"/>
              </a:solidFill>
            </a:endParaRPr>
          </a:p>
          <a:p>
            <a:r>
              <a:rPr lang="el-GR" sz="2800" b="1" dirty="0">
                <a:solidFill>
                  <a:schemeClr val="tx1">
                    <a:lumMod val="50000"/>
                  </a:schemeClr>
                </a:solidFill>
              </a:rPr>
              <a:t>Αναστέλλει την έξοδο </a:t>
            </a:r>
            <a:r>
              <a:rPr lang="en-US" sz="2800" b="1" dirty="0">
                <a:solidFill>
                  <a:schemeClr val="tx1">
                    <a:lumMod val="50000"/>
                  </a:schemeClr>
                </a:solidFill>
              </a:rPr>
              <a:t>Fe </a:t>
            </a:r>
            <a:r>
              <a:rPr lang="el-GR" sz="2800" b="1" dirty="0">
                <a:solidFill>
                  <a:schemeClr val="tx1">
                    <a:lumMod val="50000"/>
                  </a:schemeClr>
                </a:solidFill>
              </a:rPr>
              <a:t>από τα </a:t>
            </a:r>
            <a:r>
              <a:rPr lang="el-GR" sz="2800" b="1" dirty="0" err="1">
                <a:solidFill>
                  <a:schemeClr val="tx1">
                    <a:lumMod val="50000"/>
                  </a:schemeClr>
                </a:solidFill>
              </a:rPr>
              <a:t>μακροφάγα</a:t>
            </a:r>
            <a:endParaRPr lang="el-GR" sz="2800" b="1" dirty="0">
              <a:solidFill>
                <a:schemeClr val="tx1">
                  <a:lumMod val="50000"/>
                </a:schemeClr>
              </a:solidFill>
            </a:endParaRPr>
          </a:p>
          <a:p>
            <a:endParaRPr lang="el-GR" sz="2800" b="1" dirty="0"/>
          </a:p>
          <a:p>
            <a:endParaRPr lang="el-GR" sz="2800" b="1" dirty="0"/>
          </a:p>
          <a:p>
            <a:endParaRPr lang="el-GR" dirty="0"/>
          </a:p>
        </p:txBody>
      </p:sp>
    </p:spTree>
    <p:extLst>
      <p:ext uri="{BB962C8B-B14F-4D97-AF65-F5344CB8AC3E}">
        <p14:creationId xmlns:p14="http://schemas.microsoft.com/office/powerpoint/2010/main" val="3721863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476672"/>
            <a:ext cx="8229600" cy="1143000"/>
          </a:xfrm>
        </p:spPr>
        <p:txBody>
          <a:bodyPr/>
          <a:lstStyle/>
          <a:p>
            <a:r>
              <a:rPr lang="el-GR" sz="3200" b="1" dirty="0">
                <a:solidFill>
                  <a:srgbClr val="C00000"/>
                </a:solidFill>
              </a:rPr>
              <a:t>ΚΥΤΤΑΡΟΚΙΝΕΣ ΚΑΙ ΟΜΟΙΟΣΤΑΣΗ </a:t>
            </a:r>
            <a:r>
              <a:rPr lang="en-US" sz="3200" b="1" dirty="0">
                <a:solidFill>
                  <a:srgbClr val="C00000"/>
                </a:solidFill>
              </a:rPr>
              <a:t>Fe</a:t>
            </a:r>
            <a:endParaRPr lang="el-GR" sz="3600" dirty="0">
              <a:solidFill>
                <a:srgbClr val="C00000"/>
              </a:solidFill>
            </a:endParaRPr>
          </a:p>
        </p:txBody>
      </p:sp>
      <p:sp>
        <p:nvSpPr>
          <p:cNvPr id="21507" name="Rectangle 3"/>
          <p:cNvSpPr>
            <a:spLocks noGrp="1" noChangeArrowheads="1"/>
          </p:cNvSpPr>
          <p:nvPr>
            <p:ph type="body" idx="1"/>
          </p:nvPr>
        </p:nvSpPr>
        <p:spPr>
          <a:xfrm>
            <a:off x="457200" y="1628775"/>
            <a:ext cx="8363272" cy="2664321"/>
          </a:xfrm>
          <a:noFill/>
        </p:spPr>
        <p:txBody>
          <a:bodyPr/>
          <a:lstStyle/>
          <a:p>
            <a:pPr>
              <a:spcBef>
                <a:spcPct val="25000"/>
              </a:spcBef>
              <a:spcAft>
                <a:spcPct val="5000"/>
              </a:spcAft>
              <a:buFont typeface="Wingdings" pitchFamily="2" charset="2"/>
              <a:buNone/>
            </a:pPr>
            <a:r>
              <a:rPr lang="el-GR" sz="2800" b="1" dirty="0">
                <a:solidFill>
                  <a:srgbClr val="C00000"/>
                </a:solidFill>
              </a:rPr>
              <a:t>    Ι</a:t>
            </a:r>
            <a:r>
              <a:rPr lang="en-US" sz="2800" b="1" dirty="0">
                <a:solidFill>
                  <a:srgbClr val="C00000"/>
                </a:solidFill>
              </a:rPr>
              <a:t>L-6</a:t>
            </a:r>
            <a:endParaRPr lang="el-GR" sz="2800" b="1" dirty="0">
              <a:solidFill>
                <a:srgbClr val="C00000"/>
              </a:solidFill>
            </a:endParaRPr>
          </a:p>
          <a:p>
            <a:pPr>
              <a:spcBef>
                <a:spcPct val="25000"/>
              </a:spcBef>
              <a:spcAft>
                <a:spcPct val="5000"/>
              </a:spcAft>
            </a:pPr>
            <a:r>
              <a:rPr lang="el-GR" sz="2600" b="1" dirty="0">
                <a:solidFill>
                  <a:schemeClr val="tx1">
                    <a:lumMod val="50000"/>
                  </a:schemeClr>
                </a:solidFill>
              </a:rPr>
              <a:t>Προκαλεί αύξηση της </a:t>
            </a:r>
            <a:r>
              <a:rPr lang="el-GR" sz="2600" b="1" dirty="0" smtClean="0">
                <a:solidFill>
                  <a:schemeClr val="tx1">
                    <a:lumMod val="50000"/>
                  </a:schemeClr>
                </a:solidFill>
              </a:rPr>
              <a:t>σύνθεσης και απελευθέρωσης </a:t>
            </a:r>
            <a:r>
              <a:rPr lang="el-GR" sz="2600" b="1" dirty="0" err="1" smtClean="0">
                <a:solidFill>
                  <a:schemeClr val="tx1">
                    <a:lumMod val="50000"/>
                  </a:schemeClr>
                </a:solidFill>
              </a:rPr>
              <a:t>εψιδίνης</a:t>
            </a:r>
            <a:r>
              <a:rPr lang="el-GR" sz="2600" b="1" dirty="0" smtClean="0">
                <a:solidFill>
                  <a:schemeClr val="tx1">
                    <a:lumMod val="50000"/>
                  </a:schemeClr>
                </a:solidFill>
              </a:rPr>
              <a:t> από το ήπαρ </a:t>
            </a:r>
            <a:endParaRPr lang="en-GB" sz="2600" b="1" dirty="0">
              <a:solidFill>
                <a:schemeClr val="tx1">
                  <a:lumMod val="50000"/>
                </a:schemeClr>
              </a:solidFill>
            </a:endParaRPr>
          </a:p>
          <a:p>
            <a:pPr>
              <a:spcBef>
                <a:spcPct val="25000"/>
              </a:spcBef>
              <a:spcAft>
                <a:spcPct val="5000"/>
              </a:spcAft>
            </a:pPr>
            <a:r>
              <a:rPr lang="el-GR" sz="2600" b="1" dirty="0" smtClean="0">
                <a:solidFill>
                  <a:schemeClr val="tx1">
                    <a:lumMod val="50000"/>
                  </a:schemeClr>
                </a:solidFill>
              </a:rPr>
              <a:t>Αναστέλλει </a:t>
            </a:r>
            <a:r>
              <a:rPr lang="el-GR" sz="2600" b="1" dirty="0">
                <a:solidFill>
                  <a:schemeClr val="tx1">
                    <a:lumMod val="50000"/>
                  </a:schemeClr>
                </a:solidFill>
              </a:rPr>
              <a:t>την εντερική απορρόφηση </a:t>
            </a:r>
            <a:r>
              <a:rPr lang="en-US" sz="2600" b="1" dirty="0" smtClean="0">
                <a:solidFill>
                  <a:schemeClr val="tx1">
                    <a:lumMod val="50000"/>
                  </a:schemeClr>
                </a:solidFill>
              </a:rPr>
              <a:t>Fe</a:t>
            </a:r>
            <a:endParaRPr lang="en-GB" sz="2600" b="1" dirty="0">
              <a:solidFill>
                <a:schemeClr val="tx1">
                  <a:lumMod val="50000"/>
                </a:schemeClr>
              </a:solidFill>
            </a:endParaRPr>
          </a:p>
        </p:txBody>
      </p:sp>
    </p:spTree>
    <p:extLst>
      <p:ext uri="{BB962C8B-B14F-4D97-AF65-F5344CB8AC3E}">
        <p14:creationId xmlns:p14="http://schemas.microsoft.com/office/powerpoint/2010/main" val="1800810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1507">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 calcmode="lin" valueType="num">
                                      <p:cBhvr>
                                        <p:cTn id="12"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150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p:cTn id="19" dur="5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150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ctr">
              <a:buNone/>
            </a:pPr>
            <a:r>
              <a:rPr lang="el-GR" dirty="0" smtClean="0">
                <a:solidFill>
                  <a:srgbClr val="7030A0"/>
                </a:solidFill>
              </a:rPr>
              <a:t>Κύριος μηχανισμός η διαταραχή του μεταβολισμού του </a:t>
            </a:r>
            <a:r>
              <a:rPr lang="en-US" dirty="0" smtClean="0">
                <a:solidFill>
                  <a:srgbClr val="7030A0"/>
                </a:solidFill>
              </a:rPr>
              <a:t>Fe </a:t>
            </a:r>
            <a:r>
              <a:rPr lang="el-GR" dirty="0" smtClean="0">
                <a:solidFill>
                  <a:srgbClr val="7030A0"/>
                </a:solidFill>
              </a:rPr>
              <a:t>από την δράση των </a:t>
            </a:r>
            <a:r>
              <a:rPr lang="el-GR" dirty="0" err="1" smtClean="0">
                <a:solidFill>
                  <a:srgbClr val="7030A0"/>
                </a:solidFill>
              </a:rPr>
              <a:t>προφλεγμονωδών</a:t>
            </a:r>
            <a:r>
              <a:rPr lang="el-GR" dirty="0" smtClean="0">
                <a:solidFill>
                  <a:srgbClr val="7030A0"/>
                </a:solidFill>
              </a:rPr>
              <a:t> </a:t>
            </a:r>
            <a:r>
              <a:rPr lang="el-GR" dirty="0" err="1" smtClean="0">
                <a:solidFill>
                  <a:srgbClr val="7030A0"/>
                </a:solidFill>
              </a:rPr>
              <a:t>κυτταροκινών</a:t>
            </a:r>
            <a:r>
              <a:rPr lang="el-GR" dirty="0" smtClean="0">
                <a:solidFill>
                  <a:srgbClr val="7030A0"/>
                </a:solidFill>
              </a:rPr>
              <a:t> και κυρίως της </a:t>
            </a:r>
            <a:r>
              <a:rPr lang="en-US" dirty="0" smtClean="0">
                <a:solidFill>
                  <a:srgbClr val="7030A0"/>
                </a:solidFill>
              </a:rPr>
              <a:t>IL-6 </a:t>
            </a:r>
            <a:endParaRPr lang="el-GR" dirty="0">
              <a:solidFill>
                <a:srgbClr val="7030A0"/>
              </a:solidFill>
            </a:endParaRPr>
          </a:p>
        </p:txBody>
      </p:sp>
    </p:spTree>
    <p:extLst>
      <p:ext uri="{BB962C8B-B14F-4D97-AF65-F5344CB8AC3E}">
        <p14:creationId xmlns:p14="http://schemas.microsoft.com/office/powerpoint/2010/main" val="1441515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t>Φυσιολογική ρύθμιση ομοιοστασίας </a:t>
            </a:r>
            <a:r>
              <a:rPr lang="en-US" sz="3200" b="1" dirty="0" smtClean="0"/>
              <a:t>Fe</a:t>
            </a:r>
            <a:endParaRPr lang="el-GR" sz="3200" b="1" dirty="0"/>
          </a:p>
        </p:txBody>
      </p:sp>
      <p:sp>
        <p:nvSpPr>
          <p:cNvPr id="3" name="Θέση περιεχομένου 2"/>
          <p:cNvSpPr>
            <a:spLocks noGrp="1"/>
          </p:cNvSpPr>
          <p:nvPr>
            <p:ph idx="1"/>
          </p:nvPr>
        </p:nvSpPr>
        <p:spPr/>
        <p:txBody>
          <a:bodyPr/>
          <a:lstStyle/>
          <a:p>
            <a:endParaRPr lang="el-G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93" y="1484784"/>
            <a:ext cx="8351837"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514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chemeClr val="accent2">
                    <a:lumMod val="75000"/>
                  </a:schemeClr>
                </a:solidFill>
              </a:rPr>
              <a:t>Βασικοί ρυθμιστές του μεταβολισμού του σιδήρου</a:t>
            </a:r>
            <a:endParaRPr lang="el-GR" b="1" dirty="0">
              <a:solidFill>
                <a:schemeClr val="accent2">
                  <a:lumMod val="75000"/>
                </a:schemeClr>
              </a:solidFill>
            </a:endParaRPr>
          </a:p>
        </p:txBody>
      </p:sp>
      <p:sp>
        <p:nvSpPr>
          <p:cNvPr id="3" name="Θέση περιεχομένου 2"/>
          <p:cNvSpPr>
            <a:spLocks noGrp="1"/>
          </p:cNvSpPr>
          <p:nvPr>
            <p:ph idx="1"/>
          </p:nvPr>
        </p:nvSpPr>
        <p:spPr/>
        <p:txBody>
          <a:bodyPr>
            <a:normAutofit/>
          </a:bodyPr>
          <a:lstStyle/>
          <a:p>
            <a:r>
              <a:rPr lang="el-GR" b="1" dirty="0" err="1" smtClean="0">
                <a:solidFill>
                  <a:schemeClr val="accent2">
                    <a:lumMod val="75000"/>
                  </a:schemeClr>
                </a:solidFill>
                <a:effectLst>
                  <a:outerShdw blurRad="38100" dist="38100" dir="2700000" algn="tl">
                    <a:srgbClr val="000000">
                      <a:alpha val="43137"/>
                    </a:srgbClr>
                  </a:outerShdw>
                </a:effectLst>
              </a:rPr>
              <a:t>Φερροπορτίνη</a:t>
            </a:r>
            <a:r>
              <a:rPr lang="el-GR" dirty="0" smtClean="0"/>
              <a:t>:	Μεταφέρει τον σίδηρο από το κύτταρο του εντερικού επιθηλίου</a:t>
            </a:r>
            <a:r>
              <a:rPr lang="en-US" dirty="0" smtClean="0"/>
              <a:t>, </a:t>
            </a:r>
            <a:r>
              <a:rPr lang="el-GR" dirty="0"/>
              <a:t> </a:t>
            </a:r>
            <a:r>
              <a:rPr lang="el-GR" dirty="0" smtClean="0"/>
              <a:t>του ΔΕΣ και του </a:t>
            </a:r>
            <a:r>
              <a:rPr lang="el-GR" dirty="0" err="1" smtClean="0"/>
              <a:t>ηπατοκυττάρου</a:t>
            </a:r>
            <a:r>
              <a:rPr lang="el-GR" dirty="0" smtClean="0"/>
              <a:t>  στον αυλό των αιμοφόρων τριχοειδών</a:t>
            </a:r>
          </a:p>
          <a:p>
            <a:r>
              <a:rPr lang="el-GR" b="1" dirty="0" err="1" smtClean="0">
                <a:solidFill>
                  <a:schemeClr val="accent2">
                    <a:lumMod val="75000"/>
                  </a:schemeClr>
                </a:solidFill>
                <a:effectLst>
                  <a:outerShdw blurRad="38100" dist="38100" dir="2700000" algn="tl">
                    <a:srgbClr val="000000">
                      <a:alpha val="43137"/>
                    </a:srgbClr>
                  </a:outerShdw>
                </a:effectLst>
              </a:rPr>
              <a:t>Εψιδίνη</a:t>
            </a:r>
            <a:r>
              <a:rPr lang="el-GR" dirty="0" smtClean="0"/>
              <a:t>:	      Αναστέλλει την κυτταρική απελευθέρωση του σιδήρου, μέσω σύνδεσης και </a:t>
            </a:r>
            <a:r>
              <a:rPr lang="el-GR" dirty="0" err="1" smtClean="0"/>
              <a:t>αλλοστερικής</a:t>
            </a:r>
            <a:r>
              <a:rPr lang="el-GR" dirty="0" smtClean="0"/>
              <a:t> τροποποίησης της </a:t>
            </a:r>
            <a:r>
              <a:rPr lang="el-GR" dirty="0" err="1" smtClean="0"/>
              <a:t>φερροπορτίνης</a:t>
            </a:r>
            <a:endParaRPr lang="el-GR" dirty="0" smtClean="0"/>
          </a:p>
          <a:p>
            <a:endParaRPr lang="el-GR" dirty="0"/>
          </a:p>
        </p:txBody>
      </p:sp>
    </p:spTree>
    <p:extLst>
      <p:ext uri="{BB962C8B-B14F-4D97-AF65-F5344CB8AC3E}">
        <p14:creationId xmlns:p14="http://schemas.microsoft.com/office/powerpoint/2010/main" val="256680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9750" y="549275"/>
            <a:ext cx="8147050" cy="719138"/>
          </a:xfrm>
          <a:solidFill>
            <a:srgbClr val="D9D9FF"/>
          </a:solidFill>
          <a:ln w="28575">
            <a:solidFill>
              <a:srgbClr val="CC0000"/>
            </a:solidFill>
            <a:miter lim="800000"/>
            <a:headEnd/>
            <a:tailEnd/>
          </a:ln>
        </p:spPr>
        <p:txBody>
          <a:bodyPr/>
          <a:lstStyle/>
          <a:p>
            <a:pPr algn="ctr"/>
            <a:r>
              <a:rPr lang="el-GR" sz="3400" b="1">
                <a:latin typeface="Times New Roman" pitchFamily="18" charset="0"/>
              </a:rPr>
              <a:t>Εψιδίνη και ομοιοστασία σιδήρου</a:t>
            </a: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557338"/>
            <a:ext cx="74168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037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188913"/>
            <a:ext cx="8229600" cy="792162"/>
          </a:xfrm>
          <a:effectLst>
            <a:outerShdw dist="35921" dir="2700000" algn="ctr" rotWithShape="0">
              <a:schemeClr val="bg2"/>
            </a:outerShdw>
          </a:effectLst>
        </p:spPr>
        <p:txBody>
          <a:bodyPr/>
          <a:lstStyle/>
          <a:p>
            <a:r>
              <a:rPr lang="el-GR" sz="3200" b="1" dirty="0"/>
              <a:t>ΑΝΑΙΜΙΑ ΧΡΟΝΙΑΣ ΝΟΣΟΥ</a:t>
            </a:r>
          </a:p>
        </p:txBody>
      </p:sp>
      <p:sp>
        <p:nvSpPr>
          <p:cNvPr id="17411" name="Rectangle 3"/>
          <p:cNvSpPr>
            <a:spLocks noGrp="1" noChangeArrowheads="1"/>
          </p:cNvSpPr>
          <p:nvPr>
            <p:ph type="body" idx="1"/>
          </p:nvPr>
        </p:nvSpPr>
        <p:spPr>
          <a:xfrm>
            <a:off x="301625" y="1268413"/>
            <a:ext cx="8540750" cy="5256212"/>
          </a:xfrm>
        </p:spPr>
        <p:txBody>
          <a:bodyPr/>
          <a:lstStyle/>
          <a:p>
            <a:pPr>
              <a:lnSpc>
                <a:spcPct val="110000"/>
              </a:lnSpc>
            </a:pPr>
            <a:endParaRPr lang="en-US" sz="2000" b="1" dirty="0" smtClean="0"/>
          </a:p>
          <a:p>
            <a:pPr marL="0" indent="0">
              <a:lnSpc>
                <a:spcPct val="110000"/>
              </a:lnSpc>
              <a:buNone/>
            </a:pPr>
            <a:r>
              <a:rPr lang="el-GR" sz="2000" b="1" dirty="0" smtClean="0"/>
              <a:t>Κατά </a:t>
            </a:r>
            <a:r>
              <a:rPr lang="el-GR" sz="2000" b="1" dirty="0"/>
              <a:t>την </a:t>
            </a:r>
            <a:r>
              <a:rPr lang="el-GR" sz="2000" b="1" dirty="0" smtClean="0"/>
              <a:t>φλεγμονή</a:t>
            </a:r>
          </a:p>
          <a:p>
            <a:pPr marL="0" indent="0">
              <a:lnSpc>
                <a:spcPct val="110000"/>
              </a:lnSpc>
              <a:buNone/>
            </a:pPr>
            <a:r>
              <a:rPr lang="el-GR" sz="2000" b="1" dirty="0" smtClean="0"/>
              <a:t> </a:t>
            </a:r>
            <a:r>
              <a:rPr lang="el-GR" sz="2000" b="1" dirty="0"/>
              <a:t>η Ι</a:t>
            </a:r>
            <a:r>
              <a:rPr lang="en-US" sz="2000" b="1" dirty="0"/>
              <a:t>L</a:t>
            </a:r>
            <a:r>
              <a:rPr lang="el-GR" sz="2000" b="1" dirty="0"/>
              <a:t>-6 αυξάνει την παραγωγή </a:t>
            </a:r>
            <a:r>
              <a:rPr lang="el-GR" sz="2000" b="1" dirty="0" err="1" smtClean="0"/>
              <a:t>εψιδίνης</a:t>
            </a:r>
            <a:r>
              <a:rPr lang="en-US" sz="2000" b="1" dirty="0"/>
              <a:t> </a:t>
            </a:r>
            <a:endParaRPr lang="el-GR" sz="2000" b="1" dirty="0" smtClean="0"/>
          </a:p>
          <a:p>
            <a:pPr marL="0" indent="0">
              <a:lnSpc>
                <a:spcPct val="110000"/>
              </a:lnSpc>
              <a:buNone/>
            </a:pPr>
            <a:r>
              <a:rPr lang="el-GR" sz="2000" b="1" dirty="0"/>
              <a:t> </a:t>
            </a:r>
            <a:r>
              <a:rPr lang="el-GR" sz="2000" b="1" dirty="0" smtClean="0"/>
              <a:t>η </a:t>
            </a:r>
            <a:r>
              <a:rPr lang="el-GR" sz="2000" b="1" dirty="0" err="1" smtClean="0"/>
              <a:t>εψιδίνη</a:t>
            </a:r>
            <a:r>
              <a:rPr lang="el-GR" sz="2000" b="1" dirty="0" smtClean="0"/>
              <a:t> αναστέλλει την </a:t>
            </a:r>
            <a:r>
              <a:rPr lang="el-GR" sz="2000" b="1" dirty="0" err="1" smtClean="0"/>
              <a:t>φερροπορτίνη</a:t>
            </a:r>
            <a:endParaRPr lang="el-GR" sz="2000" b="1" dirty="0" smtClean="0"/>
          </a:p>
          <a:p>
            <a:pPr marL="0" indent="0">
              <a:lnSpc>
                <a:spcPct val="110000"/>
              </a:lnSpc>
              <a:buNone/>
            </a:pPr>
            <a:r>
              <a:rPr lang="el-GR" sz="2000" b="1" dirty="0" smtClean="0"/>
              <a:t>Αναστέλλεται η απελευθέρωση του </a:t>
            </a:r>
            <a:r>
              <a:rPr lang="en-US" sz="2000" b="1" dirty="0" smtClean="0"/>
              <a:t>Fe </a:t>
            </a:r>
            <a:r>
              <a:rPr lang="el-GR" sz="2000" b="1" dirty="0" smtClean="0"/>
              <a:t>από βασική </a:t>
            </a:r>
            <a:r>
              <a:rPr lang="el-GR" sz="2000" b="1" dirty="0"/>
              <a:t>μεμβράνη </a:t>
            </a:r>
            <a:endParaRPr lang="el-GR" sz="2000" b="1" dirty="0" smtClean="0"/>
          </a:p>
          <a:p>
            <a:pPr marL="0" indent="0">
              <a:lnSpc>
                <a:spcPct val="110000"/>
              </a:lnSpc>
              <a:buNone/>
            </a:pPr>
            <a:endParaRPr lang="el-GR" sz="2000" b="1" dirty="0"/>
          </a:p>
          <a:p>
            <a:pPr>
              <a:lnSpc>
                <a:spcPct val="110000"/>
              </a:lnSpc>
            </a:pPr>
            <a:r>
              <a:rPr lang="el-GR" sz="2000" b="1" dirty="0" err="1" smtClean="0"/>
              <a:t>εντεροκυττάρων</a:t>
            </a:r>
            <a:r>
              <a:rPr lang="el-GR" sz="2000" b="1" dirty="0"/>
              <a:t>, </a:t>
            </a:r>
            <a:endParaRPr lang="el-GR" sz="2000" b="1" dirty="0" smtClean="0"/>
          </a:p>
          <a:p>
            <a:pPr>
              <a:lnSpc>
                <a:spcPct val="110000"/>
              </a:lnSpc>
            </a:pPr>
            <a:r>
              <a:rPr lang="el-GR" sz="2000" b="1" dirty="0" err="1" smtClean="0"/>
              <a:t>μακροφάγων</a:t>
            </a:r>
            <a:r>
              <a:rPr lang="el-GR" sz="2000" b="1" dirty="0"/>
              <a:t>, </a:t>
            </a:r>
            <a:endParaRPr lang="el-GR" sz="2000" b="1" dirty="0" smtClean="0"/>
          </a:p>
          <a:p>
            <a:pPr>
              <a:lnSpc>
                <a:spcPct val="110000"/>
              </a:lnSpc>
            </a:pPr>
            <a:r>
              <a:rPr lang="el-GR" sz="2000" b="1" dirty="0" err="1"/>
              <a:t>η</a:t>
            </a:r>
            <a:r>
              <a:rPr lang="el-GR" sz="2000" b="1" dirty="0" err="1" smtClean="0"/>
              <a:t>πατοκυττάρων</a:t>
            </a:r>
            <a:endParaRPr lang="el-GR" sz="2000" b="1" dirty="0" smtClean="0"/>
          </a:p>
          <a:p>
            <a:pPr marL="0" indent="0">
              <a:lnSpc>
                <a:spcPct val="110000"/>
              </a:lnSpc>
              <a:buNone/>
            </a:pPr>
            <a:endParaRPr lang="el-GR" sz="2000" b="1" dirty="0"/>
          </a:p>
          <a:p>
            <a:pPr marL="0" indent="0">
              <a:lnSpc>
                <a:spcPct val="110000"/>
              </a:lnSpc>
              <a:buNone/>
            </a:pPr>
            <a:r>
              <a:rPr lang="el-GR" sz="2000" b="1" dirty="0" smtClean="0"/>
              <a:t>ΑΠΟΤΕΛΕΣΜΑ </a:t>
            </a:r>
          </a:p>
          <a:p>
            <a:pPr marL="0" indent="0">
              <a:lnSpc>
                <a:spcPct val="110000"/>
              </a:lnSpc>
              <a:buNone/>
            </a:pPr>
            <a:r>
              <a:rPr lang="el-GR" sz="2000" b="1" i="1" dirty="0" smtClean="0">
                <a:solidFill>
                  <a:srgbClr val="7030A0"/>
                </a:solidFill>
              </a:rPr>
              <a:t>Μείωση επιπέδων </a:t>
            </a:r>
            <a:r>
              <a:rPr lang="en-US" sz="2000" b="1" i="1" dirty="0" smtClean="0">
                <a:solidFill>
                  <a:srgbClr val="7030A0"/>
                </a:solidFill>
              </a:rPr>
              <a:t>Fe </a:t>
            </a:r>
            <a:r>
              <a:rPr lang="el-GR" sz="2000" b="1" i="1" dirty="0" smtClean="0">
                <a:solidFill>
                  <a:srgbClr val="7030A0"/>
                </a:solidFill>
              </a:rPr>
              <a:t>στο πλάσμα </a:t>
            </a:r>
          </a:p>
          <a:p>
            <a:pPr marL="0" indent="0">
              <a:lnSpc>
                <a:spcPct val="110000"/>
              </a:lnSpc>
              <a:buNone/>
            </a:pPr>
            <a:r>
              <a:rPr lang="el-GR" sz="2000" b="1" i="1" dirty="0" smtClean="0">
                <a:solidFill>
                  <a:srgbClr val="7030A0"/>
                </a:solidFill>
              </a:rPr>
              <a:t>Αύξηση επιπέδων </a:t>
            </a:r>
            <a:r>
              <a:rPr lang="en-US" sz="2000" b="1" i="1" dirty="0" smtClean="0">
                <a:solidFill>
                  <a:srgbClr val="7030A0"/>
                </a:solidFill>
              </a:rPr>
              <a:t>Fe </a:t>
            </a:r>
            <a:r>
              <a:rPr lang="el-GR" sz="2000" b="1" i="1" dirty="0" smtClean="0">
                <a:solidFill>
                  <a:srgbClr val="7030A0"/>
                </a:solidFill>
              </a:rPr>
              <a:t>στους ιστούς</a:t>
            </a:r>
          </a:p>
        </p:txBody>
      </p:sp>
    </p:spTree>
    <p:extLst>
      <p:ext uri="{BB962C8B-B14F-4D97-AF65-F5344CB8AC3E}">
        <p14:creationId xmlns:p14="http://schemas.microsoft.com/office/powerpoint/2010/main" val="886808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p:cTn id="7"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7411">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 calcmode="lin" valueType="num">
                                      <p:cBhvr>
                                        <p:cTn id="12"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7411">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7411">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 calcmode="lin" valueType="num">
                                      <p:cBhvr>
                                        <p:cTn id="17"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7411">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17411">
                                            <p:txEl>
                                              <p:pRg st="3" end="3"/>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 calcmode="lin" valueType="num">
                                      <p:cBhvr>
                                        <p:cTn id="22"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17411">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17411">
                                            <p:txEl>
                                              <p:pRg st="4" end="4"/>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anim calcmode="lin" valueType="num">
                                      <p:cBhvr>
                                        <p:cTn id="27" dur="500" fill="hold"/>
                                        <p:tgtEl>
                                          <p:spTgt spid="17411">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17411">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17411">
                                            <p:txEl>
                                              <p:pRg st="6" end="6"/>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17411">
                                            <p:txEl>
                                              <p:pRg st="7" end="7"/>
                                            </p:txEl>
                                          </p:spTgt>
                                        </p:tgtEl>
                                        <p:attrNameLst>
                                          <p:attrName>style.visibility</p:attrName>
                                        </p:attrNameLst>
                                      </p:cBhvr>
                                      <p:to>
                                        <p:strVal val="visible"/>
                                      </p:to>
                                    </p:set>
                                    <p:anim calcmode="lin" valueType="num">
                                      <p:cBhvr>
                                        <p:cTn id="32" dur="500" fill="hold"/>
                                        <p:tgtEl>
                                          <p:spTgt spid="17411">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17411">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17411">
                                            <p:txEl>
                                              <p:pRg st="7" end="7"/>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anim calcmode="lin" valueType="num">
                                      <p:cBhvr>
                                        <p:cTn id="37" dur="500" fill="hold"/>
                                        <p:tgtEl>
                                          <p:spTgt spid="17411">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17411">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17411">
                                            <p:txEl>
                                              <p:pRg st="8" end="8"/>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17411">
                                            <p:txEl>
                                              <p:pRg st="10" end="10"/>
                                            </p:txEl>
                                          </p:spTgt>
                                        </p:tgtEl>
                                        <p:attrNameLst>
                                          <p:attrName>style.visibility</p:attrName>
                                        </p:attrNameLst>
                                      </p:cBhvr>
                                      <p:to>
                                        <p:strVal val="visible"/>
                                      </p:to>
                                    </p:set>
                                    <p:anim calcmode="lin" valueType="num">
                                      <p:cBhvr>
                                        <p:cTn id="42" dur="500" fill="hold"/>
                                        <p:tgtEl>
                                          <p:spTgt spid="17411">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17411">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17411">
                                            <p:txEl>
                                              <p:pRg st="10" end="10"/>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17411">
                                            <p:txEl>
                                              <p:pRg st="11" end="11"/>
                                            </p:txEl>
                                          </p:spTgt>
                                        </p:tgtEl>
                                        <p:attrNameLst>
                                          <p:attrName>style.visibility</p:attrName>
                                        </p:attrNameLst>
                                      </p:cBhvr>
                                      <p:to>
                                        <p:strVal val="visible"/>
                                      </p:to>
                                    </p:set>
                                    <p:anim calcmode="lin" valueType="num">
                                      <p:cBhvr>
                                        <p:cTn id="47" dur="500" fill="hold"/>
                                        <p:tgtEl>
                                          <p:spTgt spid="17411">
                                            <p:txEl>
                                              <p:pRg st="11" end="11"/>
                                            </p:txEl>
                                          </p:spTgt>
                                        </p:tgtEl>
                                        <p:attrNameLst>
                                          <p:attrName>ppt_w</p:attrName>
                                        </p:attrNameLst>
                                      </p:cBhvr>
                                      <p:tavLst>
                                        <p:tav tm="0">
                                          <p:val>
                                            <p:fltVal val="0"/>
                                          </p:val>
                                        </p:tav>
                                        <p:tav tm="100000">
                                          <p:val>
                                            <p:strVal val="#ppt_w"/>
                                          </p:val>
                                        </p:tav>
                                      </p:tavLst>
                                    </p:anim>
                                    <p:anim calcmode="lin" valueType="num">
                                      <p:cBhvr>
                                        <p:cTn id="48" dur="500" fill="hold"/>
                                        <p:tgtEl>
                                          <p:spTgt spid="17411">
                                            <p:txEl>
                                              <p:pRg st="11" end="11"/>
                                            </p:txEl>
                                          </p:spTgt>
                                        </p:tgtEl>
                                        <p:attrNameLst>
                                          <p:attrName>ppt_h</p:attrName>
                                        </p:attrNameLst>
                                      </p:cBhvr>
                                      <p:tavLst>
                                        <p:tav tm="0">
                                          <p:val>
                                            <p:fltVal val="0"/>
                                          </p:val>
                                        </p:tav>
                                        <p:tav tm="100000">
                                          <p:val>
                                            <p:strVal val="#ppt_h"/>
                                          </p:val>
                                        </p:tav>
                                      </p:tavLst>
                                    </p:anim>
                                    <p:animEffect transition="in" filter="fade">
                                      <p:cBhvr>
                                        <p:cTn id="49" dur="500"/>
                                        <p:tgtEl>
                                          <p:spTgt spid="17411">
                                            <p:txEl>
                                              <p:pRg st="11" end="11"/>
                                            </p:txEl>
                                          </p:spTgt>
                                        </p:tgtEl>
                                      </p:cBhvr>
                                    </p:animEffect>
                                  </p:childTnLst>
                                </p:cTn>
                              </p:par>
                              <p:par>
                                <p:cTn id="50" presetID="53" presetClass="entr" presetSubtype="0" fill="hold" nodeType="withEffect">
                                  <p:stCondLst>
                                    <p:cond delay="0"/>
                                  </p:stCondLst>
                                  <p:childTnLst>
                                    <p:set>
                                      <p:cBhvr>
                                        <p:cTn id="51" dur="1" fill="hold">
                                          <p:stCondLst>
                                            <p:cond delay="0"/>
                                          </p:stCondLst>
                                        </p:cTn>
                                        <p:tgtEl>
                                          <p:spTgt spid="17411">
                                            <p:txEl>
                                              <p:pRg st="12" end="12"/>
                                            </p:txEl>
                                          </p:spTgt>
                                        </p:tgtEl>
                                        <p:attrNameLst>
                                          <p:attrName>style.visibility</p:attrName>
                                        </p:attrNameLst>
                                      </p:cBhvr>
                                      <p:to>
                                        <p:strVal val="visible"/>
                                      </p:to>
                                    </p:set>
                                    <p:anim calcmode="lin" valueType="num">
                                      <p:cBhvr>
                                        <p:cTn id="52" dur="500" fill="hold"/>
                                        <p:tgtEl>
                                          <p:spTgt spid="17411">
                                            <p:txEl>
                                              <p:pRg st="12" end="12"/>
                                            </p:txEl>
                                          </p:spTgt>
                                        </p:tgtEl>
                                        <p:attrNameLst>
                                          <p:attrName>ppt_w</p:attrName>
                                        </p:attrNameLst>
                                      </p:cBhvr>
                                      <p:tavLst>
                                        <p:tav tm="0">
                                          <p:val>
                                            <p:fltVal val="0"/>
                                          </p:val>
                                        </p:tav>
                                        <p:tav tm="100000">
                                          <p:val>
                                            <p:strVal val="#ppt_w"/>
                                          </p:val>
                                        </p:tav>
                                      </p:tavLst>
                                    </p:anim>
                                    <p:anim calcmode="lin" valueType="num">
                                      <p:cBhvr>
                                        <p:cTn id="53" dur="500" fill="hold"/>
                                        <p:tgtEl>
                                          <p:spTgt spid="17411">
                                            <p:txEl>
                                              <p:pRg st="12" end="12"/>
                                            </p:txEl>
                                          </p:spTgt>
                                        </p:tgtEl>
                                        <p:attrNameLst>
                                          <p:attrName>ppt_h</p:attrName>
                                        </p:attrNameLst>
                                      </p:cBhvr>
                                      <p:tavLst>
                                        <p:tav tm="0">
                                          <p:val>
                                            <p:fltVal val="0"/>
                                          </p:val>
                                        </p:tav>
                                        <p:tav tm="100000">
                                          <p:val>
                                            <p:strVal val="#ppt_h"/>
                                          </p:val>
                                        </p:tav>
                                      </p:tavLst>
                                    </p:anim>
                                    <p:animEffect transition="in" filter="fade">
                                      <p:cBhvr>
                                        <p:cTn id="54" dur="500"/>
                                        <p:tgtEl>
                                          <p:spTgt spid="174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Εργαστηριακά ευρήματα</a:t>
            </a:r>
            <a:endParaRPr lang="el-GR" dirty="0"/>
          </a:p>
        </p:txBody>
      </p:sp>
      <p:sp>
        <p:nvSpPr>
          <p:cNvPr id="4" name="Θέση περιεχομένου 3"/>
          <p:cNvSpPr>
            <a:spLocks noGrp="1"/>
          </p:cNvSpPr>
          <p:nvPr>
            <p:ph sz="half" idx="1"/>
          </p:nvPr>
        </p:nvSpPr>
        <p:spPr>
          <a:xfrm>
            <a:off x="457200" y="1628800"/>
            <a:ext cx="3322712" cy="4497363"/>
          </a:xfrm>
        </p:spPr>
        <p:txBody>
          <a:bodyPr>
            <a:normAutofit fontScale="85000" lnSpcReduction="20000"/>
          </a:bodyPr>
          <a:lstStyle/>
          <a:p>
            <a:pPr marL="0" indent="0">
              <a:buNone/>
            </a:pPr>
            <a:r>
              <a:rPr lang="el-GR" b="1" dirty="0" smtClean="0"/>
              <a:t>Ευρήματα φλεγμονής</a:t>
            </a:r>
          </a:p>
          <a:p>
            <a:pPr marL="0" indent="0">
              <a:buNone/>
            </a:pPr>
            <a:endParaRPr lang="el-GR" dirty="0"/>
          </a:p>
          <a:p>
            <a:r>
              <a:rPr lang="el-GR" dirty="0" smtClean="0"/>
              <a:t>Αυξημένη </a:t>
            </a:r>
            <a:r>
              <a:rPr lang="en-US" dirty="0" smtClean="0"/>
              <a:t>CRP</a:t>
            </a:r>
            <a:endParaRPr lang="el-GR" dirty="0" smtClean="0"/>
          </a:p>
          <a:p>
            <a:endParaRPr lang="el-GR" dirty="0"/>
          </a:p>
        </p:txBody>
      </p:sp>
      <p:sp>
        <p:nvSpPr>
          <p:cNvPr id="5" name="Θέση περιεχομένου 4"/>
          <p:cNvSpPr>
            <a:spLocks noGrp="1"/>
          </p:cNvSpPr>
          <p:nvPr>
            <p:ph sz="half" idx="2"/>
          </p:nvPr>
        </p:nvSpPr>
        <p:spPr>
          <a:xfrm>
            <a:off x="3851920" y="1628800"/>
            <a:ext cx="4834880" cy="4680520"/>
          </a:xfrm>
        </p:spPr>
        <p:txBody>
          <a:bodyPr>
            <a:normAutofit fontScale="85000" lnSpcReduction="20000"/>
          </a:bodyPr>
          <a:lstStyle/>
          <a:p>
            <a:pPr marL="0" indent="0">
              <a:buNone/>
            </a:pPr>
            <a:r>
              <a:rPr lang="el-GR" b="1" dirty="0" smtClean="0"/>
              <a:t>Ειδικά ευρήματα</a:t>
            </a:r>
          </a:p>
          <a:p>
            <a:r>
              <a:rPr lang="el-GR" dirty="0" err="1" smtClean="0"/>
              <a:t>Ορθοκυτταρική</a:t>
            </a:r>
            <a:r>
              <a:rPr lang="el-GR" dirty="0"/>
              <a:t>, </a:t>
            </a:r>
            <a:r>
              <a:rPr lang="el-GR" dirty="0" err="1"/>
              <a:t>ορθόχρωμη</a:t>
            </a:r>
            <a:r>
              <a:rPr lang="el-GR" dirty="0"/>
              <a:t> ή </a:t>
            </a:r>
            <a:r>
              <a:rPr lang="el-GR" dirty="0" err="1" smtClean="0"/>
              <a:t>υπόχρωμη</a:t>
            </a:r>
            <a:r>
              <a:rPr lang="el-GR" dirty="0" smtClean="0"/>
              <a:t>, </a:t>
            </a:r>
            <a:r>
              <a:rPr lang="el-GR" dirty="0" err="1" smtClean="0"/>
              <a:t>μκροκυτταρική</a:t>
            </a:r>
            <a:r>
              <a:rPr lang="el-GR" dirty="0" smtClean="0"/>
              <a:t> αναιμία</a:t>
            </a:r>
            <a:endParaRPr lang="el-GR" dirty="0"/>
          </a:p>
          <a:p>
            <a:r>
              <a:rPr lang="el-GR" dirty="0">
                <a:solidFill>
                  <a:srgbClr val="7030A0"/>
                </a:solidFill>
              </a:rPr>
              <a:t>Αποθήκες </a:t>
            </a:r>
            <a:r>
              <a:rPr lang="en-US" dirty="0">
                <a:solidFill>
                  <a:srgbClr val="7030A0"/>
                </a:solidFill>
              </a:rPr>
              <a:t>Fe</a:t>
            </a:r>
            <a:r>
              <a:rPr lang="el-GR" dirty="0">
                <a:solidFill>
                  <a:srgbClr val="7030A0"/>
                </a:solidFill>
              </a:rPr>
              <a:t> φυσιολογικές ή </a:t>
            </a:r>
            <a:r>
              <a:rPr lang="el-GR" dirty="0" smtClean="0">
                <a:solidFill>
                  <a:srgbClr val="7030A0"/>
                </a:solidFill>
              </a:rPr>
              <a:t>αυξημένες (</a:t>
            </a:r>
            <a:r>
              <a:rPr lang="el-GR" dirty="0" err="1" smtClean="0">
                <a:solidFill>
                  <a:srgbClr val="7030A0"/>
                </a:solidFill>
              </a:rPr>
              <a:t>φερριτίνη</a:t>
            </a:r>
            <a:r>
              <a:rPr lang="el-GR" dirty="0" smtClean="0">
                <a:solidFill>
                  <a:srgbClr val="7030A0"/>
                </a:solidFill>
              </a:rPr>
              <a:t>)</a:t>
            </a:r>
          </a:p>
          <a:p>
            <a:r>
              <a:rPr lang="el-GR" dirty="0" smtClean="0">
                <a:solidFill>
                  <a:srgbClr val="7030A0"/>
                </a:solidFill>
              </a:rPr>
              <a:t>Αυξημένα αποθέματα </a:t>
            </a:r>
            <a:r>
              <a:rPr lang="en-US" dirty="0" smtClean="0">
                <a:solidFill>
                  <a:srgbClr val="7030A0"/>
                </a:solidFill>
              </a:rPr>
              <a:t>Fe </a:t>
            </a:r>
            <a:r>
              <a:rPr lang="el-GR" dirty="0" smtClean="0">
                <a:solidFill>
                  <a:srgbClr val="7030A0"/>
                </a:solidFill>
              </a:rPr>
              <a:t>στον μυελό των οστών </a:t>
            </a:r>
            <a:endParaRPr lang="el-GR" dirty="0">
              <a:solidFill>
                <a:srgbClr val="7030A0"/>
              </a:solidFill>
            </a:endParaRPr>
          </a:p>
          <a:p>
            <a:r>
              <a:rPr lang="el-GR" dirty="0"/>
              <a:t>Χαμηλός </a:t>
            </a:r>
            <a:r>
              <a:rPr lang="en-US" dirty="0"/>
              <a:t>Fe </a:t>
            </a:r>
            <a:r>
              <a:rPr lang="el-GR" dirty="0" smtClean="0"/>
              <a:t>ορού</a:t>
            </a:r>
          </a:p>
          <a:p>
            <a:r>
              <a:rPr lang="el-GR" dirty="0" smtClean="0"/>
              <a:t>Μείωση </a:t>
            </a:r>
            <a:r>
              <a:rPr lang="el-GR" dirty="0" err="1" smtClean="0"/>
              <a:t>τρανσφερρίνης</a:t>
            </a:r>
            <a:r>
              <a:rPr lang="el-GR" dirty="0" smtClean="0"/>
              <a:t> </a:t>
            </a:r>
            <a:r>
              <a:rPr lang="el-GR" dirty="0" err="1" smtClean="0"/>
              <a:t>ορόυ</a:t>
            </a:r>
            <a:endParaRPr lang="el-GR" dirty="0"/>
          </a:p>
          <a:p>
            <a:r>
              <a:rPr lang="el-GR" dirty="0">
                <a:solidFill>
                  <a:srgbClr val="7030A0"/>
                </a:solidFill>
              </a:rPr>
              <a:t>Μειωμένη ολική </a:t>
            </a:r>
            <a:r>
              <a:rPr lang="el-GR" dirty="0" err="1">
                <a:solidFill>
                  <a:srgbClr val="7030A0"/>
                </a:solidFill>
              </a:rPr>
              <a:t>σιδηροδεσμευτική</a:t>
            </a:r>
            <a:r>
              <a:rPr lang="el-GR" dirty="0">
                <a:solidFill>
                  <a:srgbClr val="7030A0"/>
                </a:solidFill>
              </a:rPr>
              <a:t> </a:t>
            </a:r>
            <a:r>
              <a:rPr lang="el-GR" dirty="0" smtClean="0">
                <a:solidFill>
                  <a:srgbClr val="7030A0"/>
                </a:solidFill>
              </a:rPr>
              <a:t>ικανότητα (</a:t>
            </a:r>
            <a:r>
              <a:rPr lang="el-GR" dirty="0" err="1" smtClean="0">
                <a:solidFill>
                  <a:srgbClr val="7030A0"/>
                </a:solidFill>
              </a:rPr>
              <a:t>τρανσφερρίνης</a:t>
            </a:r>
            <a:r>
              <a:rPr lang="el-GR" dirty="0" smtClean="0">
                <a:solidFill>
                  <a:srgbClr val="7030A0"/>
                </a:solidFill>
              </a:rPr>
              <a:t>)</a:t>
            </a:r>
            <a:endParaRPr lang="el-GR" dirty="0">
              <a:solidFill>
                <a:srgbClr val="7030A0"/>
              </a:solidFill>
            </a:endParaRPr>
          </a:p>
          <a:p>
            <a:pPr marL="0" indent="0">
              <a:buNone/>
            </a:pPr>
            <a:endParaRPr lang="el-GR" dirty="0"/>
          </a:p>
        </p:txBody>
      </p:sp>
    </p:spTree>
    <p:extLst>
      <p:ext uri="{BB962C8B-B14F-4D97-AF65-F5344CB8AC3E}">
        <p14:creationId xmlns:p14="http://schemas.microsoft.com/office/powerpoint/2010/main" val="3124361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effectLst>
            <a:outerShdw dist="35921" dir="2700000" algn="ctr" rotWithShape="0">
              <a:schemeClr val="bg2"/>
            </a:outerShdw>
          </a:effectLst>
        </p:spPr>
        <p:txBody>
          <a:bodyPr/>
          <a:lstStyle/>
          <a:p>
            <a:r>
              <a:rPr lang="el-GR" dirty="0">
                <a:effectLst>
                  <a:outerShdw blurRad="38100" dist="38100" dir="2700000" algn="tl">
                    <a:srgbClr val="000000">
                      <a:alpha val="43137"/>
                    </a:srgbClr>
                  </a:outerShdw>
                </a:effectLst>
              </a:rPr>
              <a:t>ΑΝΤΙΜΕΤΩΠΙΣΗ</a:t>
            </a:r>
          </a:p>
        </p:txBody>
      </p:sp>
      <p:sp>
        <p:nvSpPr>
          <p:cNvPr id="32771" name="Rectangle 3"/>
          <p:cNvSpPr>
            <a:spLocks noGrp="1" noChangeArrowheads="1"/>
          </p:cNvSpPr>
          <p:nvPr>
            <p:ph type="body" idx="1"/>
          </p:nvPr>
        </p:nvSpPr>
        <p:spPr>
          <a:effectLst>
            <a:outerShdw dist="35921" dir="2700000" algn="ctr" rotWithShape="0">
              <a:schemeClr val="bg2"/>
            </a:outerShdw>
          </a:effectLst>
        </p:spPr>
        <p:txBody>
          <a:bodyPr/>
          <a:lstStyle/>
          <a:p>
            <a:r>
              <a:rPr lang="el-GR" b="1" dirty="0">
                <a:solidFill>
                  <a:schemeClr val="accent2">
                    <a:lumMod val="75000"/>
                  </a:schemeClr>
                </a:solidFill>
              </a:rPr>
              <a:t>ΔΙΟΡΘΩΣΗ ΥΠΟΚΕΙΜΕΝΗΣ ΝΟΣΟΥ</a:t>
            </a:r>
          </a:p>
          <a:p>
            <a:endParaRPr lang="el-GR" sz="2400" b="1" dirty="0">
              <a:solidFill>
                <a:srgbClr val="FF99CC"/>
              </a:solidFill>
            </a:endParaRPr>
          </a:p>
          <a:p>
            <a:pPr>
              <a:spcBef>
                <a:spcPct val="35000"/>
              </a:spcBef>
              <a:spcAft>
                <a:spcPct val="10000"/>
              </a:spcAft>
            </a:pPr>
            <a:r>
              <a:rPr lang="el-GR" sz="2400" b="1" dirty="0">
                <a:solidFill>
                  <a:schemeClr val="tx1">
                    <a:lumMod val="65000"/>
                    <a:lumOff val="35000"/>
                  </a:schemeClr>
                </a:solidFill>
              </a:rPr>
              <a:t>Ο σίδηρος δεν είναι αποτελεσματικός εκτός αν  εμφανιστεί πραγματική σιδηροπενία</a:t>
            </a:r>
          </a:p>
          <a:p>
            <a:pPr>
              <a:spcBef>
                <a:spcPct val="35000"/>
              </a:spcBef>
              <a:spcAft>
                <a:spcPct val="10000"/>
              </a:spcAft>
            </a:pPr>
            <a:r>
              <a:rPr lang="el-GR" sz="2400" b="1" dirty="0">
                <a:solidFill>
                  <a:schemeClr val="tx1">
                    <a:lumMod val="65000"/>
                    <a:lumOff val="35000"/>
                  </a:schemeClr>
                </a:solidFill>
              </a:rPr>
              <a:t>Μεταγγίσεις </a:t>
            </a:r>
            <a:r>
              <a:rPr lang="el-GR" sz="2400" b="1" dirty="0"/>
              <a:t>(σε περιορισμένο αριθμό περιπτώσεων)</a:t>
            </a:r>
          </a:p>
          <a:p>
            <a:pPr>
              <a:spcBef>
                <a:spcPct val="35000"/>
              </a:spcBef>
              <a:spcAft>
                <a:spcPct val="10000"/>
              </a:spcAft>
            </a:pPr>
            <a:r>
              <a:rPr lang="el-GR" sz="2400" b="1" dirty="0">
                <a:solidFill>
                  <a:schemeClr val="tx1">
                    <a:lumMod val="65000"/>
                    <a:lumOff val="35000"/>
                  </a:schemeClr>
                </a:solidFill>
              </a:rPr>
              <a:t>Κορτικοειδή – μη στεροειδή αντιφλεγμονώδη</a:t>
            </a:r>
          </a:p>
          <a:p>
            <a:pPr>
              <a:spcBef>
                <a:spcPct val="35000"/>
              </a:spcBef>
              <a:spcAft>
                <a:spcPct val="10000"/>
              </a:spcAft>
            </a:pPr>
            <a:r>
              <a:rPr lang="el-GR" sz="2400" b="1" dirty="0" err="1">
                <a:solidFill>
                  <a:schemeClr val="tx1">
                    <a:lumMod val="65000"/>
                    <a:lumOff val="35000"/>
                  </a:schemeClr>
                </a:solidFill>
              </a:rPr>
              <a:t>Ερυθροποιητίνη</a:t>
            </a:r>
            <a:r>
              <a:rPr lang="el-GR" sz="2400" b="1" dirty="0">
                <a:solidFill>
                  <a:schemeClr val="tx1">
                    <a:lumMod val="65000"/>
                    <a:lumOff val="35000"/>
                  </a:schemeClr>
                </a:solidFill>
              </a:rPr>
              <a:t> </a:t>
            </a:r>
            <a:r>
              <a:rPr lang="el-GR" sz="2400" b="1" dirty="0"/>
              <a:t>(σε ορισμένες περιπτώσεις)</a:t>
            </a:r>
          </a:p>
        </p:txBody>
      </p:sp>
    </p:spTree>
    <p:extLst>
      <p:ext uri="{BB962C8B-B14F-4D97-AF65-F5344CB8AC3E}">
        <p14:creationId xmlns:p14="http://schemas.microsoft.com/office/powerpoint/2010/main" val="232116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t>ΑΝΑΙΜΙΑ ΧΡΟΝΙΑΣ ΝΟΣΟΥ (σύνδρομο</a:t>
            </a:r>
            <a:r>
              <a:rPr lang="en-US" sz="3200" b="1" dirty="0" smtClean="0"/>
              <a:t>)</a:t>
            </a:r>
            <a:endParaRPr lang="el-GR" sz="3200" b="1"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b="1" dirty="0" smtClean="0">
                <a:solidFill>
                  <a:srgbClr val="C00000"/>
                </a:solidFill>
              </a:rPr>
              <a:t>ΟΡΙΣΜΟΣ</a:t>
            </a:r>
          </a:p>
          <a:p>
            <a:r>
              <a:rPr lang="el-GR" dirty="0" smtClean="0"/>
              <a:t>Ήπια/μέτρια αναιμία που συνοδεύει αρκετές λοιμώξεις, φλεγμονώδεις καταστάσεις και αρκετές κακοήθειες, που διορθώνεται όταν αντιμετωπιστεί το υποκείμενο νόσημα</a:t>
            </a:r>
          </a:p>
          <a:p>
            <a:r>
              <a:rPr lang="el-GR" dirty="0" smtClean="0"/>
              <a:t>Η δεύτερη πιο συχνή αιτία αναιμίας μετά την σιδηροπενία</a:t>
            </a:r>
          </a:p>
          <a:p>
            <a:pPr marL="0" indent="0">
              <a:buNone/>
            </a:pPr>
            <a:endParaRPr lang="el-GR" dirty="0" smtClean="0"/>
          </a:p>
          <a:p>
            <a:pPr marL="0" indent="0">
              <a:buNone/>
            </a:pPr>
            <a:endParaRPr lang="el-GR" dirty="0" smtClean="0"/>
          </a:p>
          <a:p>
            <a:endParaRPr lang="el-GR" dirty="0" smtClean="0"/>
          </a:p>
          <a:p>
            <a:pPr marL="0" indent="0">
              <a:buNone/>
            </a:pPr>
            <a:r>
              <a:rPr lang="el-GR" dirty="0" smtClean="0"/>
              <a:t>  Νεότερο όνομα: </a:t>
            </a:r>
            <a:endParaRPr lang="en-US" dirty="0" smtClean="0"/>
          </a:p>
          <a:p>
            <a:pPr marL="0" indent="0">
              <a:buNone/>
            </a:pPr>
            <a:r>
              <a:rPr lang="el-GR" dirty="0" smtClean="0"/>
              <a:t>   </a:t>
            </a:r>
            <a:r>
              <a:rPr lang="el-GR" b="1" dirty="0" smtClean="0">
                <a:solidFill>
                  <a:srgbClr val="C00000"/>
                </a:solidFill>
              </a:rPr>
              <a:t>ANAIΜΙΑ ΤΗΣ ΦΛΕΓΜΟΝΗΣ </a:t>
            </a:r>
          </a:p>
          <a:p>
            <a:r>
              <a:rPr lang="el-GR" dirty="0" err="1" smtClean="0"/>
              <a:t>Aντανακλά</a:t>
            </a:r>
            <a:r>
              <a:rPr lang="el-GR" dirty="0" smtClean="0"/>
              <a:t> καλύτερα την </a:t>
            </a:r>
            <a:r>
              <a:rPr lang="el-GR" dirty="0" err="1" smtClean="0"/>
              <a:t>παθοφυσιολογία</a:t>
            </a:r>
            <a:r>
              <a:rPr lang="el-GR" dirty="0" smtClean="0"/>
              <a:t> </a:t>
            </a:r>
          </a:p>
          <a:p>
            <a:r>
              <a:rPr lang="el-GR" dirty="0" smtClean="0"/>
              <a:t>Συμπεριλαμβάνει και μια άλλη παραπλήσια διαταραχή την αναιμία </a:t>
            </a:r>
            <a:r>
              <a:rPr lang="el-GR" i="1" dirty="0" smtClean="0">
                <a:solidFill>
                  <a:schemeClr val="accent6">
                    <a:lumMod val="50000"/>
                  </a:schemeClr>
                </a:solidFill>
                <a:effectLst>
                  <a:outerShdw blurRad="38100" dist="38100" dir="2700000" algn="tl">
                    <a:srgbClr val="000000">
                      <a:alpha val="43137"/>
                    </a:srgbClr>
                  </a:outerShdw>
                </a:effectLst>
              </a:rPr>
              <a:t>της βαρέως πάσχοντος </a:t>
            </a:r>
            <a:r>
              <a:rPr lang="el-GR" dirty="0" smtClean="0"/>
              <a:t>που αναπτύσσεται σε λίγες μέρες από την έναρξή  της</a:t>
            </a:r>
            <a:endParaRPr lang="el-GR" dirty="0"/>
          </a:p>
        </p:txBody>
      </p:sp>
    </p:spTree>
    <p:extLst>
      <p:ext uri="{BB962C8B-B14F-4D97-AF65-F5344CB8AC3E}">
        <p14:creationId xmlns:p14="http://schemas.microsoft.com/office/powerpoint/2010/main" val="295740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effectLst>
            <a:outerShdw dist="35921" dir="2700000" algn="ctr" rotWithShape="0">
              <a:schemeClr val="bg2"/>
            </a:outerShdw>
          </a:effectLst>
        </p:spPr>
        <p:txBody>
          <a:bodyPr/>
          <a:lstStyle/>
          <a:p>
            <a:r>
              <a:rPr lang="el-GR" sz="3200" b="1" dirty="0">
                <a:effectLst/>
              </a:rPr>
              <a:t>ΑΝΑΙΜΙΑ ΧΡΟΝΙΑΣ ΝΟΣΟΥ</a:t>
            </a:r>
            <a:r>
              <a:rPr lang="el-GR" sz="3200" b="1" dirty="0">
                <a:solidFill>
                  <a:srgbClr val="FFFF00"/>
                </a:solidFill>
                <a:effectLst/>
              </a:rPr>
              <a:t/>
            </a:r>
            <a:br>
              <a:rPr lang="el-GR" sz="3200" b="1" dirty="0">
                <a:solidFill>
                  <a:srgbClr val="FFFF00"/>
                </a:solidFill>
                <a:effectLst/>
              </a:rPr>
            </a:br>
            <a:endParaRPr lang="el-GR" sz="3200" b="1" dirty="0">
              <a:solidFill>
                <a:srgbClr val="FFFF00"/>
              </a:solidFill>
              <a:effectLst/>
            </a:endParaRPr>
          </a:p>
        </p:txBody>
      </p:sp>
      <p:sp>
        <p:nvSpPr>
          <p:cNvPr id="29699" name="Rectangle 3"/>
          <p:cNvSpPr>
            <a:spLocks noGrp="1" noChangeArrowheads="1"/>
          </p:cNvSpPr>
          <p:nvPr>
            <p:ph type="body" sz="half" idx="1"/>
          </p:nvPr>
        </p:nvSpPr>
        <p:spPr>
          <a:xfrm>
            <a:off x="301625" y="908721"/>
            <a:ext cx="4486275" cy="5949280"/>
          </a:xfrm>
          <a:effectLst>
            <a:outerShdw dist="35921" dir="2700000" algn="ctr" rotWithShape="0">
              <a:schemeClr val="bg2"/>
            </a:outerShdw>
          </a:effectLst>
        </p:spPr>
        <p:txBody>
          <a:bodyPr/>
          <a:lstStyle/>
          <a:p>
            <a:pPr>
              <a:lnSpc>
                <a:spcPct val="80000"/>
              </a:lnSpc>
              <a:buFont typeface="Wingdings" pitchFamily="2" charset="2"/>
              <a:buNone/>
            </a:pPr>
            <a:r>
              <a:rPr lang="en-US" sz="1800" b="1" dirty="0">
                <a:solidFill>
                  <a:srgbClr val="FFFF00"/>
                </a:solidFill>
              </a:rPr>
              <a:t>     </a:t>
            </a:r>
            <a:r>
              <a:rPr lang="el-GR" sz="1800" b="1" dirty="0"/>
              <a:t>ΟΞΕΙΕΣ ΛΟΙΜΩΞΕΙΣ</a:t>
            </a:r>
            <a:endParaRPr lang="en-US" sz="1800" b="1" dirty="0"/>
          </a:p>
          <a:p>
            <a:pPr>
              <a:lnSpc>
                <a:spcPct val="80000"/>
              </a:lnSpc>
            </a:pPr>
            <a:r>
              <a:rPr lang="el-GR" sz="1800" b="1" dirty="0" err="1">
                <a:solidFill>
                  <a:schemeClr val="accent2">
                    <a:lumMod val="75000"/>
                  </a:schemeClr>
                </a:solidFill>
              </a:rPr>
              <a:t>Βακτηριακές</a:t>
            </a:r>
            <a:r>
              <a:rPr lang="el-GR" sz="1800" b="1" dirty="0">
                <a:solidFill>
                  <a:schemeClr val="accent2">
                    <a:lumMod val="75000"/>
                  </a:schemeClr>
                </a:solidFill>
              </a:rPr>
              <a:t>, από μύκητες ή ιούς</a:t>
            </a:r>
          </a:p>
          <a:p>
            <a:pPr>
              <a:lnSpc>
                <a:spcPct val="80000"/>
              </a:lnSpc>
              <a:buFont typeface="Wingdings" pitchFamily="2" charset="2"/>
              <a:buNone/>
            </a:pPr>
            <a:r>
              <a:rPr lang="en-US" sz="1800" b="1" dirty="0">
                <a:solidFill>
                  <a:srgbClr val="FFFF00"/>
                </a:solidFill>
              </a:rPr>
              <a:t>     </a:t>
            </a:r>
            <a:r>
              <a:rPr lang="el-GR" sz="1800" b="1" dirty="0"/>
              <a:t>ΧΡΟΝΙΕΣ ΛΟΙΜΩΞΕΙΣ</a:t>
            </a:r>
            <a:endParaRPr lang="en-US" sz="1800" b="1" dirty="0"/>
          </a:p>
          <a:p>
            <a:pPr>
              <a:lnSpc>
                <a:spcPct val="80000"/>
              </a:lnSpc>
            </a:pPr>
            <a:r>
              <a:rPr lang="el-GR" sz="1800" b="1" dirty="0">
                <a:solidFill>
                  <a:schemeClr val="accent2">
                    <a:lumMod val="75000"/>
                  </a:schemeClr>
                </a:solidFill>
              </a:rPr>
              <a:t>Πνευμονικές (απόστημα, εμφύσημα)</a:t>
            </a:r>
          </a:p>
          <a:p>
            <a:pPr>
              <a:lnSpc>
                <a:spcPct val="80000"/>
              </a:lnSpc>
            </a:pPr>
            <a:r>
              <a:rPr lang="el-GR" sz="1800" b="1" dirty="0">
                <a:solidFill>
                  <a:schemeClr val="accent2">
                    <a:lumMod val="75000"/>
                  </a:schemeClr>
                </a:solidFill>
              </a:rPr>
              <a:t>Φυματίωση</a:t>
            </a:r>
          </a:p>
          <a:p>
            <a:pPr>
              <a:lnSpc>
                <a:spcPct val="80000"/>
              </a:lnSpc>
            </a:pPr>
            <a:r>
              <a:rPr lang="el-GR" sz="1800" b="1" dirty="0" err="1">
                <a:solidFill>
                  <a:schemeClr val="accent2">
                    <a:lumMod val="75000"/>
                  </a:schemeClr>
                </a:solidFill>
              </a:rPr>
              <a:t>Οστεομυελίτις</a:t>
            </a:r>
            <a:endParaRPr lang="en-US" sz="1800" b="1" dirty="0">
              <a:solidFill>
                <a:schemeClr val="accent2">
                  <a:lumMod val="75000"/>
                </a:schemeClr>
              </a:solidFill>
            </a:endParaRPr>
          </a:p>
          <a:p>
            <a:pPr>
              <a:lnSpc>
                <a:spcPct val="80000"/>
              </a:lnSpc>
            </a:pPr>
            <a:r>
              <a:rPr lang="el-GR" sz="1800" b="1" dirty="0" err="1">
                <a:solidFill>
                  <a:schemeClr val="accent2">
                    <a:lumMod val="75000"/>
                  </a:schemeClr>
                </a:solidFill>
              </a:rPr>
              <a:t>Υποξεία</a:t>
            </a:r>
            <a:r>
              <a:rPr lang="el-GR" sz="1800" b="1" dirty="0">
                <a:solidFill>
                  <a:schemeClr val="accent2">
                    <a:lumMod val="75000"/>
                  </a:schemeClr>
                </a:solidFill>
              </a:rPr>
              <a:t> </a:t>
            </a:r>
            <a:r>
              <a:rPr lang="el-GR" sz="1800" b="1" dirty="0" err="1">
                <a:solidFill>
                  <a:schemeClr val="accent2">
                    <a:lumMod val="75000"/>
                  </a:schemeClr>
                </a:solidFill>
              </a:rPr>
              <a:t>βακτηριακή</a:t>
            </a:r>
            <a:r>
              <a:rPr lang="el-GR" sz="1800" b="1" dirty="0">
                <a:solidFill>
                  <a:schemeClr val="accent2">
                    <a:lumMod val="75000"/>
                  </a:schemeClr>
                </a:solidFill>
              </a:rPr>
              <a:t> </a:t>
            </a:r>
            <a:r>
              <a:rPr lang="el-GR" sz="1800" b="1" dirty="0" err="1">
                <a:solidFill>
                  <a:schemeClr val="accent2">
                    <a:lumMod val="75000"/>
                  </a:schemeClr>
                </a:solidFill>
              </a:rPr>
              <a:t>ενδοκαρδίτις</a:t>
            </a:r>
            <a:endParaRPr lang="en-US" sz="1800" b="1" dirty="0">
              <a:solidFill>
                <a:schemeClr val="accent2">
                  <a:lumMod val="75000"/>
                </a:schemeClr>
              </a:solidFill>
            </a:endParaRPr>
          </a:p>
          <a:p>
            <a:pPr>
              <a:lnSpc>
                <a:spcPct val="80000"/>
              </a:lnSpc>
            </a:pPr>
            <a:r>
              <a:rPr lang="el-GR" sz="1800" b="1" dirty="0">
                <a:solidFill>
                  <a:schemeClr val="accent2">
                    <a:lumMod val="75000"/>
                  </a:schemeClr>
                </a:solidFill>
              </a:rPr>
              <a:t>Χρόνια λοίμωξη ουροφόρων οδών</a:t>
            </a:r>
            <a:endParaRPr lang="en-US" sz="1800" b="1" dirty="0">
              <a:solidFill>
                <a:schemeClr val="accent2">
                  <a:lumMod val="75000"/>
                </a:schemeClr>
              </a:solidFill>
            </a:endParaRPr>
          </a:p>
          <a:p>
            <a:pPr>
              <a:lnSpc>
                <a:spcPct val="80000"/>
              </a:lnSpc>
            </a:pPr>
            <a:r>
              <a:rPr lang="el-GR" sz="1800" b="1" dirty="0">
                <a:solidFill>
                  <a:schemeClr val="accent2">
                    <a:lumMod val="75000"/>
                  </a:schemeClr>
                </a:solidFill>
              </a:rPr>
              <a:t>Χρόνιες μυκητιάσεις</a:t>
            </a:r>
            <a:endParaRPr lang="en-US" sz="1800" b="1" dirty="0">
              <a:solidFill>
                <a:schemeClr val="accent2">
                  <a:lumMod val="75000"/>
                </a:schemeClr>
              </a:solidFill>
            </a:endParaRPr>
          </a:p>
          <a:p>
            <a:pPr>
              <a:lnSpc>
                <a:spcPct val="80000"/>
              </a:lnSpc>
            </a:pPr>
            <a:r>
              <a:rPr lang="el-GR" sz="1800" b="1" dirty="0">
                <a:solidFill>
                  <a:schemeClr val="accent2">
                    <a:lumMod val="75000"/>
                  </a:schemeClr>
                </a:solidFill>
              </a:rPr>
              <a:t>Η</a:t>
            </a:r>
            <a:r>
              <a:rPr lang="en-US" sz="1800" b="1" dirty="0">
                <a:solidFill>
                  <a:schemeClr val="accent2">
                    <a:lumMod val="75000"/>
                  </a:schemeClr>
                </a:solidFill>
              </a:rPr>
              <a:t>IV/AIDS</a:t>
            </a:r>
            <a:endParaRPr lang="el-GR" sz="1800" b="1" dirty="0">
              <a:solidFill>
                <a:schemeClr val="accent2">
                  <a:lumMod val="75000"/>
                </a:schemeClr>
              </a:solidFill>
            </a:endParaRPr>
          </a:p>
          <a:p>
            <a:pPr>
              <a:lnSpc>
                <a:spcPct val="80000"/>
              </a:lnSpc>
              <a:buFont typeface="Wingdings" pitchFamily="2" charset="2"/>
              <a:buNone/>
            </a:pPr>
            <a:r>
              <a:rPr lang="en-US" sz="1800" b="1" dirty="0">
                <a:solidFill>
                  <a:srgbClr val="FFFF00"/>
                </a:solidFill>
              </a:rPr>
              <a:t>     </a:t>
            </a:r>
            <a:r>
              <a:rPr lang="en-US" sz="1800" b="1" dirty="0"/>
              <a:t>X</a:t>
            </a:r>
            <a:r>
              <a:rPr lang="el-GR" sz="1800" b="1" dirty="0"/>
              <a:t>ΡΟΝΙΕΣ ΦΛΕΓΜΟΝΕΣ</a:t>
            </a:r>
          </a:p>
          <a:p>
            <a:pPr>
              <a:lnSpc>
                <a:spcPct val="80000"/>
              </a:lnSpc>
            </a:pPr>
            <a:r>
              <a:rPr lang="el-GR" sz="1800" b="1" dirty="0" err="1">
                <a:solidFill>
                  <a:schemeClr val="accent2">
                    <a:lumMod val="75000"/>
                  </a:schemeClr>
                </a:solidFill>
              </a:rPr>
              <a:t>Οστεοαρθρίτις</a:t>
            </a:r>
            <a:endParaRPr lang="el-GR" sz="1800" b="1" dirty="0">
              <a:solidFill>
                <a:schemeClr val="accent2">
                  <a:lumMod val="75000"/>
                </a:schemeClr>
              </a:solidFill>
            </a:endParaRPr>
          </a:p>
          <a:p>
            <a:pPr>
              <a:lnSpc>
                <a:spcPct val="80000"/>
              </a:lnSpc>
            </a:pPr>
            <a:r>
              <a:rPr lang="el-GR" sz="1800" b="1" dirty="0">
                <a:solidFill>
                  <a:schemeClr val="accent2">
                    <a:lumMod val="75000"/>
                  </a:schemeClr>
                </a:solidFill>
              </a:rPr>
              <a:t>Ρευματοειδής </a:t>
            </a:r>
            <a:r>
              <a:rPr lang="el-GR" sz="1800" b="1" dirty="0" err="1">
                <a:solidFill>
                  <a:schemeClr val="accent2">
                    <a:lumMod val="75000"/>
                  </a:schemeClr>
                </a:solidFill>
              </a:rPr>
              <a:t>αρθρίτις</a:t>
            </a:r>
            <a:endParaRPr lang="el-GR" sz="1800" b="1" dirty="0">
              <a:solidFill>
                <a:schemeClr val="accent2">
                  <a:lumMod val="75000"/>
                </a:schemeClr>
              </a:solidFill>
            </a:endParaRPr>
          </a:p>
          <a:p>
            <a:pPr>
              <a:lnSpc>
                <a:spcPct val="80000"/>
              </a:lnSpc>
            </a:pPr>
            <a:r>
              <a:rPr lang="el-GR" sz="1800" b="1" dirty="0">
                <a:solidFill>
                  <a:schemeClr val="accent2">
                    <a:lumMod val="75000"/>
                  </a:schemeClr>
                </a:solidFill>
              </a:rPr>
              <a:t>Ρευματικός πυρετός</a:t>
            </a:r>
          </a:p>
          <a:p>
            <a:pPr>
              <a:lnSpc>
                <a:spcPct val="80000"/>
              </a:lnSpc>
            </a:pPr>
            <a:r>
              <a:rPr lang="el-GR" sz="1800" b="1" dirty="0">
                <a:solidFill>
                  <a:schemeClr val="accent2">
                    <a:lumMod val="75000"/>
                  </a:schemeClr>
                </a:solidFill>
              </a:rPr>
              <a:t>Αγγειακή νόσος κολλαγόνου</a:t>
            </a:r>
          </a:p>
          <a:p>
            <a:pPr>
              <a:lnSpc>
                <a:spcPct val="80000"/>
              </a:lnSpc>
            </a:pPr>
            <a:r>
              <a:rPr lang="el-GR" sz="1800" b="1" dirty="0">
                <a:solidFill>
                  <a:schemeClr val="accent2">
                    <a:lumMod val="75000"/>
                  </a:schemeClr>
                </a:solidFill>
              </a:rPr>
              <a:t>Συστηματικός </a:t>
            </a:r>
            <a:r>
              <a:rPr lang="el-GR" sz="1800" b="1" dirty="0" err="1">
                <a:solidFill>
                  <a:schemeClr val="accent2">
                    <a:lumMod val="75000"/>
                  </a:schemeClr>
                </a:solidFill>
              </a:rPr>
              <a:t>ερυθηματώδης</a:t>
            </a:r>
            <a:r>
              <a:rPr lang="el-GR" sz="1800" b="1" dirty="0">
                <a:solidFill>
                  <a:schemeClr val="accent2">
                    <a:lumMod val="75000"/>
                  </a:schemeClr>
                </a:solidFill>
              </a:rPr>
              <a:t> λύκος</a:t>
            </a:r>
          </a:p>
          <a:p>
            <a:pPr>
              <a:lnSpc>
                <a:spcPct val="80000"/>
              </a:lnSpc>
            </a:pPr>
            <a:r>
              <a:rPr lang="el-GR" sz="1800" b="1" dirty="0">
                <a:solidFill>
                  <a:schemeClr val="accent2">
                    <a:lumMod val="75000"/>
                  </a:schemeClr>
                </a:solidFill>
              </a:rPr>
              <a:t>Ρευματική </a:t>
            </a:r>
            <a:r>
              <a:rPr lang="el-GR" sz="1800" b="1" dirty="0" err="1">
                <a:solidFill>
                  <a:schemeClr val="accent2">
                    <a:lumMod val="75000"/>
                  </a:schemeClr>
                </a:solidFill>
              </a:rPr>
              <a:t>πολυμυαλγία</a:t>
            </a:r>
            <a:endParaRPr lang="el-GR" sz="1800" b="1" dirty="0">
              <a:solidFill>
                <a:schemeClr val="accent2">
                  <a:lumMod val="75000"/>
                </a:schemeClr>
              </a:solidFill>
            </a:endParaRPr>
          </a:p>
          <a:p>
            <a:pPr>
              <a:lnSpc>
                <a:spcPct val="80000"/>
              </a:lnSpc>
            </a:pPr>
            <a:r>
              <a:rPr lang="el-GR" sz="1800" b="1" dirty="0">
                <a:solidFill>
                  <a:schemeClr val="accent2">
                    <a:lumMod val="75000"/>
                  </a:schemeClr>
                </a:solidFill>
              </a:rPr>
              <a:t>Οξεία και χρόνια </a:t>
            </a:r>
            <a:r>
              <a:rPr lang="el-GR" sz="1800" b="1" dirty="0" err="1">
                <a:solidFill>
                  <a:schemeClr val="accent2">
                    <a:lumMod val="75000"/>
                  </a:schemeClr>
                </a:solidFill>
              </a:rPr>
              <a:t>ηπατίτις</a:t>
            </a:r>
            <a:endParaRPr lang="el-GR" sz="1800" b="1" dirty="0">
              <a:solidFill>
                <a:schemeClr val="accent2">
                  <a:lumMod val="75000"/>
                </a:schemeClr>
              </a:solidFill>
            </a:endParaRPr>
          </a:p>
          <a:p>
            <a:pPr>
              <a:lnSpc>
                <a:spcPct val="80000"/>
              </a:lnSpc>
            </a:pPr>
            <a:r>
              <a:rPr lang="el-GR" sz="1800" b="1" dirty="0">
                <a:solidFill>
                  <a:schemeClr val="accent2">
                    <a:lumMod val="75000"/>
                  </a:schemeClr>
                </a:solidFill>
              </a:rPr>
              <a:t>Άτονα έλκη</a:t>
            </a:r>
          </a:p>
          <a:p>
            <a:pPr>
              <a:lnSpc>
                <a:spcPct val="80000"/>
              </a:lnSpc>
            </a:pPr>
            <a:r>
              <a:rPr lang="el-GR" sz="1800" b="1" dirty="0">
                <a:solidFill>
                  <a:schemeClr val="accent2">
                    <a:lumMod val="75000"/>
                  </a:schemeClr>
                </a:solidFill>
              </a:rPr>
              <a:t>Βαριά τραύματα, εγκαύματα</a:t>
            </a:r>
          </a:p>
          <a:p>
            <a:pPr>
              <a:lnSpc>
                <a:spcPct val="80000"/>
              </a:lnSpc>
            </a:pPr>
            <a:r>
              <a:rPr lang="el-GR" sz="1800" b="1" dirty="0">
                <a:solidFill>
                  <a:schemeClr val="accent2">
                    <a:lumMod val="75000"/>
                  </a:schemeClr>
                </a:solidFill>
              </a:rPr>
              <a:t>Άσηπτα αποστήματα</a:t>
            </a:r>
            <a:endParaRPr lang="en-US" sz="1200" dirty="0">
              <a:solidFill>
                <a:schemeClr val="accent2">
                  <a:lumMod val="75000"/>
                </a:schemeClr>
              </a:solidFill>
            </a:endParaRPr>
          </a:p>
          <a:p>
            <a:pPr lvl="1">
              <a:lnSpc>
                <a:spcPct val="80000"/>
              </a:lnSpc>
            </a:pPr>
            <a:endParaRPr lang="el-GR" sz="1000" dirty="0">
              <a:solidFill>
                <a:schemeClr val="accent2">
                  <a:lumMod val="75000"/>
                </a:schemeClr>
              </a:solidFill>
            </a:endParaRPr>
          </a:p>
        </p:txBody>
      </p:sp>
      <p:sp>
        <p:nvSpPr>
          <p:cNvPr id="29700" name="Rectangle 4"/>
          <p:cNvSpPr>
            <a:spLocks noGrp="1" noChangeArrowheads="1"/>
          </p:cNvSpPr>
          <p:nvPr>
            <p:ph type="body" sz="half" idx="2"/>
          </p:nvPr>
        </p:nvSpPr>
        <p:spPr>
          <a:xfrm>
            <a:off x="4778375" y="1600200"/>
            <a:ext cx="4041775" cy="4530725"/>
          </a:xfrm>
          <a:effectLst>
            <a:outerShdw dist="35921" dir="2700000" algn="ctr" rotWithShape="0">
              <a:schemeClr val="bg2"/>
            </a:outerShdw>
          </a:effectLst>
        </p:spPr>
        <p:txBody>
          <a:bodyPr/>
          <a:lstStyle/>
          <a:p>
            <a:pPr>
              <a:lnSpc>
                <a:spcPct val="80000"/>
              </a:lnSpc>
              <a:buFont typeface="Wingdings" pitchFamily="2" charset="2"/>
              <a:buNone/>
            </a:pPr>
            <a:r>
              <a:rPr lang="el-GR" sz="2000" b="1" dirty="0"/>
              <a:t>ΚΑΚΟΗΘΕΙΕΣ</a:t>
            </a:r>
          </a:p>
          <a:p>
            <a:pPr>
              <a:lnSpc>
                <a:spcPct val="80000"/>
              </a:lnSpc>
            </a:pPr>
            <a:r>
              <a:rPr lang="el-GR" sz="2000" dirty="0">
                <a:solidFill>
                  <a:schemeClr val="accent2">
                    <a:lumMod val="75000"/>
                  </a:schemeClr>
                </a:solidFill>
              </a:rPr>
              <a:t>Μεταστατικό νεόπλασμα</a:t>
            </a:r>
          </a:p>
          <a:p>
            <a:pPr>
              <a:lnSpc>
                <a:spcPct val="80000"/>
              </a:lnSpc>
            </a:pPr>
            <a:r>
              <a:rPr lang="el-GR" sz="2000" dirty="0">
                <a:solidFill>
                  <a:schemeClr val="accent2">
                    <a:lumMod val="75000"/>
                  </a:schemeClr>
                </a:solidFill>
              </a:rPr>
              <a:t>Αιματολογικές κακοήθειες</a:t>
            </a:r>
          </a:p>
          <a:p>
            <a:pPr lvl="1">
              <a:lnSpc>
                <a:spcPct val="80000"/>
              </a:lnSpc>
            </a:pPr>
            <a:r>
              <a:rPr lang="el-GR" sz="1800" b="1" dirty="0"/>
              <a:t>Λευχαιμία</a:t>
            </a:r>
          </a:p>
          <a:p>
            <a:pPr lvl="1">
              <a:lnSpc>
                <a:spcPct val="80000"/>
              </a:lnSpc>
            </a:pPr>
            <a:r>
              <a:rPr lang="el-GR" sz="1800" b="1" dirty="0"/>
              <a:t>Λέμφωμα</a:t>
            </a:r>
          </a:p>
          <a:p>
            <a:pPr lvl="1">
              <a:lnSpc>
                <a:spcPct val="80000"/>
              </a:lnSpc>
            </a:pPr>
            <a:r>
              <a:rPr lang="el-GR" sz="1800" b="1" dirty="0" err="1"/>
              <a:t>Μυέλωμα</a:t>
            </a:r>
            <a:r>
              <a:rPr lang="el-GR" sz="1800" b="1" dirty="0"/>
              <a:t> κλπ</a:t>
            </a:r>
          </a:p>
          <a:p>
            <a:pPr>
              <a:lnSpc>
                <a:spcPct val="80000"/>
              </a:lnSpc>
              <a:buFont typeface="Wingdings" pitchFamily="2" charset="2"/>
              <a:buNone/>
            </a:pPr>
            <a:r>
              <a:rPr lang="en-US" sz="2000" b="1" dirty="0">
                <a:solidFill>
                  <a:srgbClr val="FFFF00"/>
                </a:solidFill>
              </a:rPr>
              <a:t>  </a:t>
            </a:r>
            <a:r>
              <a:rPr lang="el-GR" sz="2000" b="1" dirty="0"/>
              <a:t>ΧΡΟΝΙΑ ΝΕΦΡΙΚΗ </a:t>
            </a:r>
            <a:r>
              <a:rPr lang="en-US" sz="2000" b="1" dirty="0"/>
              <a:t>     </a:t>
            </a:r>
            <a:r>
              <a:rPr lang="el-GR" sz="2000" b="1" dirty="0"/>
              <a:t>ΑΝΕΠΑΡΚΕΙΑ</a:t>
            </a:r>
          </a:p>
          <a:p>
            <a:pPr>
              <a:lnSpc>
                <a:spcPct val="80000"/>
              </a:lnSpc>
              <a:buFont typeface="Wingdings" pitchFamily="2" charset="2"/>
              <a:buNone/>
            </a:pPr>
            <a:r>
              <a:rPr lang="el-GR" sz="2000" b="1" dirty="0"/>
              <a:t>ΥΠΟΘΥΡΕΟΕΙΔΙΣΜΟΣ</a:t>
            </a:r>
          </a:p>
          <a:p>
            <a:pPr>
              <a:lnSpc>
                <a:spcPct val="80000"/>
              </a:lnSpc>
              <a:buFont typeface="Wingdings" pitchFamily="2" charset="2"/>
              <a:buNone/>
            </a:pPr>
            <a:r>
              <a:rPr lang="el-GR" sz="2000" b="1" dirty="0"/>
              <a:t>ΧΡΟΝΙΟΣ ΥΠΟΣΙΤΙΣΜΟΣ</a:t>
            </a:r>
          </a:p>
          <a:p>
            <a:pPr>
              <a:lnSpc>
                <a:spcPct val="80000"/>
              </a:lnSpc>
              <a:buFont typeface="Wingdings" pitchFamily="2" charset="2"/>
              <a:buNone/>
            </a:pPr>
            <a:r>
              <a:rPr lang="el-GR" sz="2000" b="1" dirty="0"/>
              <a:t>ΑΛΚΟΟΛΙΚΗ ΚΙΡΡΩΣΗ</a:t>
            </a:r>
          </a:p>
          <a:p>
            <a:pPr>
              <a:lnSpc>
                <a:spcPct val="80000"/>
              </a:lnSpc>
              <a:buFont typeface="Wingdings" pitchFamily="2" charset="2"/>
              <a:buNone/>
            </a:pPr>
            <a:r>
              <a:rPr lang="el-GR" sz="2000" b="1" dirty="0" smtClean="0"/>
              <a:t>ΘΡΟΜΒΟΦΛΕΒΙΤΙΔΑ</a:t>
            </a:r>
          </a:p>
          <a:p>
            <a:pPr>
              <a:lnSpc>
                <a:spcPct val="80000"/>
              </a:lnSpc>
              <a:buFont typeface="Wingdings" pitchFamily="2" charset="2"/>
              <a:buNone/>
            </a:pPr>
            <a:endParaRPr lang="el-GR" sz="2000" b="1" dirty="0"/>
          </a:p>
          <a:p>
            <a:pPr>
              <a:lnSpc>
                <a:spcPct val="80000"/>
              </a:lnSpc>
              <a:buFont typeface="Wingdings" pitchFamily="2" charset="2"/>
              <a:buNone/>
            </a:pPr>
            <a:endParaRPr lang="el-GR" sz="2000" b="1" i="1" dirty="0" smtClean="0">
              <a:solidFill>
                <a:schemeClr val="accent6">
                  <a:lumMod val="50000"/>
                </a:schemeClr>
              </a:solidFill>
            </a:endParaRPr>
          </a:p>
          <a:p>
            <a:pPr>
              <a:lnSpc>
                <a:spcPct val="80000"/>
              </a:lnSpc>
              <a:buFont typeface="Wingdings" pitchFamily="2" charset="2"/>
              <a:buNone/>
            </a:pPr>
            <a:r>
              <a:rPr lang="el-GR" sz="2000" b="1" i="1" dirty="0" smtClean="0">
                <a:solidFill>
                  <a:schemeClr val="accent6">
                    <a:lumMod val="50000"/>
                  </a:schemeClr>
                </a:solidFill>
              </a:rPr>
              <a:t>Απλές λοιμώξεις όπως ωτίτιδες παιδιών</a:t>
            </a:r>
            <a:endParaRPr lang="el-GR" sz="2000" b="1" i="1" dirty="0">
              <a:solidFill>
                <a:schemeClr val="accent6">
                  <a:lumMod val="50000"/>
                </a:schemeClr>
              </a:solidFill>
            </a:endParaRPr>
          </a:p>
          <a:p>
            <a:pPr>
              <a:lnSpc>
                <a:spcPct val="80000"/>
              </a:lnSpc>
              <a:buFont typeface="Wingdings" pitchFamily="2" charset="2"/>
              <a:buNone/>
            </a:pPr>
            <a:endParaRPr lang="el-GR" sz="2000" b="1" dirty="0">
              <a:solidFill>
                <a:srgbClr val="FFFF00"/>
              </a:solidFill>
            </a:endParaRPr>
          </a:p>
          <a:p>
            <a:pPr>
              <a:lnSpc>
                <a:spcPct val="80000"/>
              </a:lnSpc>
              <a:buFont typeface="Wingdings" pitchFamily="2" charset="2"/>
              <a:buNone/>
            </a:pPr>
            <a:endParaRPr lang="el-GR" sz="2000" dirty="0">
              <a:solidFill>
                <a:srgbClr val="FFFF00"/>
              </a:solidFill>
            </a:endParaRPr>
          </a:p>
        </p:txBody>
      </p:sp>
    </p:spTree>
    <p:extLst>
      <p:ext uri="{BB962C8B-B14F-4D97-AF65-F5344CB8AC3E}">
        <p14:creationId xmlns:p14="http://schemas.microsoft.com/office/powerpoint/2010/main" val="2870768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6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9699">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 calcmode="lin" valueType="num">
                                      <p:cBhvr>
                                        <p:cTn id="12" dur="5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969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969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p:cTn id="19" dur="5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969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9699">
                                            <p:txEl>
                                              <p:pRg st="2" end="2"/>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29699">
                                            <p:txEl>
                                              <p:pRg st="3" end="3"/>
                                            </p:txEl>
                                          </p:spTgt>
                                        </p:tgtEl>
                                        <p:attrNameLst>
                                          <p:attrName>style.visibility</p:attrName>
                                        </p:attrNameLst>
                                      </p:cBhvr>
                                      <p:to>
                                        <p:strVal val="visible"/>
                                      </p:to>
                                    </p:set>
                                    <p:anim calcmode="lin" valueType="num">
                                      <p:cBhvr>
                                        <p:cTn id="24" dur="5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2969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29699">
                                            <p:txEl>
                                              <p:pRg st="3" end="3"/>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29699">
                                            <p:txEl>
                                              <p:pRg st="4" end="4"/>
                                            </p:txEl>
                                          </p:spTgt>
                                        </p:tgtEl>
                                        <p:attrNameLst>
                                          <p:attrName>style.visibility</p:attrName>
                                        </p:attrNameLst>
                                      </p:cBhvr>
                                      <p:to>
                                        <p:strVal val="visible"/>
                                      </p:to>
                                    </p:set>
                                    <p:anim calcmode="lin" valueType="num">
                                      <p:cBhvr>
                                        <p:cTn id="29" dur="5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9699">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9699">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29699">
                                            <p:txEl>
                                              <p:pRg st="5" end="5"/>
                                            </p:txEl>
                                          </p:spTgt>
                                        </p:tgtEl>
                                        <p:attrNameLst>
                                          <p:attrName>style.visibility</p:attrName>
                                        </p:attrNameLst>
                                      </p:cBhvr>
                                      <p:to>
                                        <p:strVal val="visible"/>
                                      </p:to>
                                    </p:set>
                                    <p:anim calcmode="lin" valueType="num">
                                      <p:cBhvr>
                                        <p:cTn id="36" dur="500" fill="hold"/>
                                        <p:tgtEl>
                                          <p:spTgt spid="2969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2969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29699">
                                            <p:txEl>
                                              <p:pRg st="5" end="5"/>
                                            </p:txEl>
                                          </p:spTgt>
                                        </p:tgtEl>
                                      </p:cBhvr>
                                    </p:animEffect>
                                  </p:childTnLst>
                                </p:cTn>
                              </p:par>
                              <p:par>
                                <p:cTn id="39" presetID="53" presetClass="entr" presetSubtype="0" fill="hold" nodeType="withEffect">
                                  <p:stCondLst>
                                    <p:cond delay="0"/>
                                  </p:stCondLst>
                                  <p:childTnLst>
                                    <p:set>
                                      <p:cBhvr>
                                        <p:cTn id="40" dur="1" fill="hold">
                                          <p:stCondLst>
                                            <p:cond delay="0"/>
                                          </p:stCondLst>
                                        </p:cTn>
                                        <p:tgtEl>
                                          <p:spTgt spid="29699">
                                            <p:txEl>
                                              <p:pRg st="6" end="6"/>
                                            </p:txEl>
                                          </p:spTgt>
                                        </p:tgtEl>
                                        <p:attrNameLst>
                                          <p:attrName>style.visibility</p:attrName>
                                        </p:attrNameLst>
                                      </p:cBhvr>
                                      <p:to>
                                        <p:strVal val="visible"/>
                                      </p:to>
                                    </p:set>
                                    <p:anim calcmode="lin" valueType="num">
                                      <p:cBhvr>
                                        <p:cTn id="41" dur="500" fill="hold"/>
                                        <p:tgtEl>
                                          <p:spTgt spid="2969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2969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29699">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nodeType="clickEffect">
                                  <p:stCondLst>
                                    <p:cond delay="0"/>
                                  </p:stCondLst>
                                  <p:childTnLst>
                                    <p:set>
                                      <p:cBhvr>
                                        <p:cTn id="47" dur="1" fill="hold">
                                          <p:stCondLst>
                                            <p:cond delay="0"/>
                                          </p:stCondLst>
                                        </p:cTn>
                                        <p:tgtEl>
                                          <p:spTgt spid="29699">
                                            <p:txEl>
                                              <p:pRg st="7" end="7"/>
                                            </p:txEl>
                                          </p:spTgt>
                                        </p:tgtEl>
                                        <p:attrNameLst>
                                          <p:attrName>style.visibility</p:attrName>
                                        </p:attrNameLst>
                                      </p:cBhvr>
                                      <p:to>
                                        <p:strVal val="visible"/>
                                      </p:to>
                                    </p:set>
                                    <p:anim calcmode="lin" valueType="num">
                                      <p:cBhvr>
                                        <p:cTn id="48" dur="500" fill="hold"/>
                                        <p:tgtEl>
                                          <p:spTgt spid="29699">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29699">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29699">
                                            <p:txEl>
                                              <p:pRg st="7" end="7"/>
                                            </p:txEl>
                                          </p:spTgt>
                                        </p:tgtEl>
                                      </p:cBhvr>
                                    </p:animEffect>
                                  </p:childTnLst>
                                </p:cTn>
                              </p:par>
                              <p:par>
                                <p:cTn id="51" presetID="53" presetClass="entr" presetSubtype="0" fill="hold" nodeType="withEffect">
                                  <p:stCondLst>
                                    <p:cond delay="0"/>
                                  </p:stCondLst>
                                  <p:childTnLst>
                                    <p:set>
                                      <p:cBhvr>
                                        <p:cTn id="52" dur="1" fill="hold">
                                          <p:stCondLst>
                                            <p:cond delay="0"/>
                                          </p:stCondLst>
                                        </p:cTn>
                                        <p:tgtEl>
                                          <p:spTgt spid="29699">
                                            <p:txEl>
                                              <p:pRg st="8" end="8"/>
                                            </p:txEl>
                                          </p:spTgt>
                                        </p:tgtEl>
                                        <p:attrNameLst>
                                          <p:attrName>style.visibility</p:attrName>
                                        </p:attrNameLst>
                                      </p:cBhvr>
                                      <p:to>
                                        <p:strVal val="visible"/>
                                      </p:to>
                                    </p:set>
                                    <p:anim calcmode="lin" valueType="num">
                                      <p:cBhvr>
                                        <p:cTn id="53" dur="500" fill="hold"/>
                                        <p:tgtEl>
                                          <p:spTgt spid="29699">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29699">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29699">
                                            <p:txEl>
                                              <p:pRg st="8" end="8"/>
                                            </p:txEl>
                                          </p:spTgt>
                                        </p:tgtEl>
                                      </p:cBhvr>
                                    </p:animEffect>
                                  </p:childTnLst>
                                </p:cTn>
                              </p:par>
                              <p:par>
                                <p:cTn id="56" presetID="53" presetClass="entr" presetSubtype="0" fill="hold" nodeType="withEffect">
                                  <p:stCondLst>
                                    <p:cond delay="0"/>
                                  </p:stCondLst>
                                  <p:childTnLst>
                                    <p:set>
                                      <p:cBhvr>
                                        <p:cTn id="57" dur="1" fill="hold">
                                          <p:stCondLst>
                                            <p:cond delay="0"/>
                                          </p:stCondLst>
                                        </p:cTn>
                                        <p:tgtEl>
                                          <p:spTgt spid="29699">
                                            <p:txEl>
                                              <p:pRg st="9" end="9"/>
                                            </p:txEl>
                                          </p:spTgt>
                                        </p:tgtEl>
                                        <p:attrNameLst>
                                          <p:attrName>style.visibility</p:attrName>
                                        </p:attrNameLst>
                                      </p:cBhvr>
                                      <p:to>
                                        <p:strVal val="visible"/>
                                      </p:to>
                                    </p:set>
                                    <p:anim calcmode="lin" valueType="num">
                                      <p:cBhvr>
                                        <p:cTn id="58" dur="500" fill="hold"/>
                                        <p:tgtEl>
                                          <p:spTgt spid="29699">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29699">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29699">
                                            <p:txEl>
                                              <p:pRg st="9" end="9"/>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nodeType="clickEffect">
                                  <p:stCondLst>
                                    <p:cond delay="0"/>
                                  </p:stCondLst>
                                  <p:childTnLst>
                                    <p:set>
                                      <p:cBhvr>
                                        <p:cTn id="64" dur="1" fill="hold">
                                          <p:stCondLst>
                                            <p:cond delay="0"/>
                                          </p:stCondLst>
                                        </p:cTn>
                                        <p:tgtEl>
                                          <p:spTgt spid="29699">
                                            <p:txEl>
                                              <p:pRg st="10" end="10"/>
                                            </p:txEl>
                                          </p:spTgt>
                                        </p:tgtEl>
                                        <p:attrNameLst>
                                          <p:attrName>style.visibility</p:attrName>
                                        </p:attrNameLst>
                                      </p:cBhvr>
                                      <p:to>
                                        <p:strVal val="visible"/>
                                      </p:to>
                                    </p:set>
                                    <p:anim calcmode="lin" valueType="num">
                                      <p:cBhvr>
                                        <p:cTn id="65" dur="500" fill="hold"/>
                                        <p:tgtEl>
                                          <p:spTgt spid="29699">
                                            <p:txEl>
                                              <p:pRg st="10" end="10"/>
                                            </p:txEl>
                                          </p:spTgt>
                                        </p:tgtEl>
                                        <p:attrNameLst>
                                          <p:attrName>ppt_w</p:attrName>
                                        </p:attrNameLst>
                                      </p:cBhvr>
                                      <p:tavLst>
                                        <p:tav tm="0">
                                          <p:val>
                                            <p:fltVal val="0"/>
                                          </p:val>
                                        </p:tav>
                                        <p:tav tm="100000">
                                          <p:val>
                                            <p:strVal val="#ppt_w"/>
                                          </p:val>
                                        </p:tav>
                                      </p:tavLst>
                                    </p:anim>
                                    <p:anim calcmode="lin" valueType="num">
                                      <p:cBhvr>
                                        <p:cTn id="66" dur="500" fill="hold"/>
                                        <p:tgtEl>
                                          <p:spTgt spid="29699">
                                            <p:txEl>
                                              <p:pRg st="10" end="10"/>
                                            </p:txEl>
                                          </p:spTgt>
                                        </p:tgtEl>
                                        <p:attrNameLst>
                                          <p:attrName>ppt_h</p:attrName>
                                        </p:attrNameLst>
                                      </p:cBhvr>
                                      <p:tavLst>
                                        <p:tav tm="0">
                                          <p:val>
                                            <p:fltVal val="0"/>
                                          </p:val>
                                        </p:tav>
                                        <p:tav tm="100000">
                                          <p:val>
                                            <p:strVal val="#ppt_h"/>
                                          </p:val>
                                        </p:tav>
                                      </p:tavLst>
                                    </p:anim>
                                    <p:animEffect transition="in" filter="fade">
                                      <p:cBhvr>
                                        <p:cTn id="67" dur="500"/>
                                        <p:tgtEl>
                                          <p:spTgt spid="29699">
                                            <p:txEl>
                                              <p:pRg st="10" end="10"/>
                                            </p:txEl>
                                          </p:spTgt>
                                        </p:tgtEl>
                                      </p:cBhvr>
                                    </p:animEffect>
                                  </p:childTnLst>
                                </p:cTn>
                              </p:par>
                              <p:par>
                                <p:cTn id="68" presetID="53" presetClass="entr" presetSubtype="0" fill="hold" nodeType="withEffect">
                                  <p:stCondLst>
                                    <p:cond delay="0"/>
                                  </p:stCondLst>
                                  <p:childTnLst>
                                    <p:set>
                                      <p:cBhvr>
                                        <p:cTn id="69" dur="1" fill="hold">
                                          <p:stCondLst>
                                            <p:cond delay="0"/>
                                          </p:stCondLst>
                                        </p:cTn>
                                        <p:tgtEl>
                                          <p:spTgt spid="29699">
                                            <p:txEl>
                                              <p:pRg st="11" end="11"/>
                                            </p:txEl>
                                          </p:spTgt>
                                        </p:tgtEl>
                                        <p:attrNameLst>
                                          <p:attrName>style.visibility</p:attrName>
                                        </p:attrNameLst>
                                      </p:cBhvr>
                                      <p:to>
                                        <p:strVal val="visible"/>
                                      </p:to>
                                    </p:set>
                                    <p:anim calcmode="lin" valueType="num">
                                      <p:cBhvr>
                                        <p:cTn id="70" dur="500" fill="hold"/>
                                        <p:tgtEl>
                                          <p:spTgt spid="29699">
                                            <p:txEl>
                                              <p:pRg st="11" end="11"/>
                                            </p:txEl>
                                          </p:spTgt>
                                        </p:tgtEl>
                                        <p:attrNameLst>
                                          <p:attrName>ppt_w</p:attrName>
                                        </p:attrNameLst>
                                      </p:cBhvr>
                                      <p:tavLst>
                                        <p:tav tm="0">
                                          <p:val>
                                            <p:fltVal val="0"/>
                                          </p:val>
                                        </p:tav>
                                        <p:tav tm="100000">
                                          <p:val>
                                            <p:strVal val="#ppt_w"/>
                                          </p:val>
                                        </p:tav>
                                      </p:tavLst>
                                    </p:anim>
                                    <p:anim calcmode="lin" valueType="num">
                                      <p:cBhvr>
                                        <p:cTn id="71" dur="500" fill="hold"/>
                                        <p:tgtEl>
                                          <p:spTgt spid="29699">
                                            <p:txEl>
                                              <p:pRg st="11" end="11"/>
                                            </p:txEl>
                                          </p:spTgt>
                                        </p:tgtEl>
                                        <p:attrNameLst>
                                          <p:attrName>ppt_h</p:attrName>
                                        </p:attrNameLst>
                                      </p:cBhvr>
                                      <p:tavLst>
                                        <p:tav tm="0">
                                          <p:val>
                                            <p:fltVal val="0"/>
                                          </p:val>
                                        </p:tav>
                                        <p:tav tm="100000">
                                          <p:val>
                                            <p:strVal val="#ppt_h"/>
                                          </p:val>
                                        </p:tav>
                                      </p:tavLst>
                                    </p:anim>
                                    <p:animEffect transition="in" filter="fade">
                                      <p:cBhvr>
                                        <p:cTn id="72" dur="500"/>
                                        <p:tgtEl>
                                          <p:spTgt spid="29699">
                                            <p:txEl>
                                              <p:pRg st="11" end="11"/>
                                            </p:txEl>
                                          </p:spTgt>
                                        </p:tgtEl>
                                      </p:cBhvr>
                                    </p:animEffect>
                                  </p:childTnLst>
                                </p:cTn>
                              </p:par>
                              <p:par>
                                <p:cTn id="73" presetID="53" presetClass="entr" presetSubtype="0" fill="hold" nodeType="withEffect">
                                  <p:stCondLst>
                                    <p:cond delay="0"/>
                                  </p:stCondLst>
                                  <p:childTnLst>
                                    <p:set>
                                      <p:cBhvr>
                                        <p:cTn id="74" dur="1" fill="hold">
                                          <p:stCondLst>
                                            <p:cond delay="0"/>
                                          </p:stCondLst>
                                        </p:cTn>
                                        <p:tgtEl>
                                          <p:spTgt spid="29699">
                                            <p:txEl>
                                              <p:pRg st="12" end="12"/>
                                            </p:txEl>
                                          </p:spTgt>
                                        </p:tgtEl>
                                        <p:attrNameLst>
                                          <p:attrName>style.visibility</p:attrName>
                                        </p:attrNameLst>
                                      </p:cBhvr>
                                      <p:to>
                                        <p:strVal val="visible"/>
                                      </p:to>
                                    </p:set>
                                    <p:anim calcmode="lin" valueType="num">
                                      <p:cBhvr>
                                        <p:cTn id="75" dur="500" fill="hold"/>
                                        <p:tgtEl>
                                          <p:spTgt spid="29699">
                                            <p:txEl>
                                              <p:pRg st="12" end="12"/>
                                            </p:txEl>
                                          </p:spTgt>
                                        </p:tgtEl>
                                        <p:attrNameLst>
                                          <p:attrName>ppt_w</p:attrName>
                                        </p:attrNameLst>
                                      </p:cBhvr>
                                      <p:tavLst>
                                        <p:tav tm="0">
                                          <p:val>
                                            <p:fltVal val="0"/>
                                          </p:val>
                                        </p:tav>
                                        <p:tav tm="100000">
                                          <p:val>
                                            <p:strVal val="#ppt_w"/>
                                          </p:val>
                                        </p:tav>
                                      </p:tavLst>
                                    </p:anim>
                                    <p:anim calcmode="lin" valueType="num">
                                      <p:cBhvr>
                                        <p:cTn id="76" dur="500" fill="hold"/>
                                        <p:tgtEl>
                                          <p:spTgt spid="29699">
                                            <p:txEl>
                                              <p:pRg st="12" end="12"/>
                                            </p:txEl>
                                          </p:spTgt>
                                        </p:tgtEl>
                                        <p:attrNameLst>
                                          <p:attrName>ppt_h</p:attrName>
                                        </p:attrNameLst>
                                      </p:cBhvr>
                                      <p:tavLst>
                                        <p:tav tm="0">
                                          <p:val>
                                            <p:fltVal val="0"/>
                                          </p:val>
                                        </p:tav>
                                        <p:tav tm="100000">
                                          <p:val>
                                            <p:strVal val="#ppt_h"/>
                                          </p:val>
                                        </p:tav>
                                      </p:tavLst>
                                    </p:anim>
                                    <p:animEffect transition="in" filter="fade">
                                      <p:cBhvr>
                                        <p:cTn id="77" dur="500"/>
                                        <p:tgtEl>
                                          <p:spTgt spid="29699">
                                            <p:txEl>
                                              <p:pRg st="12" end="12"/>
                                            </p:txEl>
                                          </p:spTgt>
                                        </p:tgtEl>
                                      </p:cBhvr>
                                    </p:animEffect>
                                  </p:childTnLst>
                                </p:cTn>
                              </p:par>
                              <p:par>
                                <p:cTn id="78" presetID="53" presetClass="entr" presetSubtype="0" fill="hold" nodeType="withEffect">
                                  <p:stCondLst>
                                    <p:cond delay="0"/>
                                  </p:stCondLst>
                                  <p:childTnLst>
                                    <p:set>
                                      <p:cBhvr>
                                        <p:cTn id="79" dur="1" fill="hold">
                                          <p:stCondLst>
                                            <p:cond delay="0"/>
                                          </p:stCondLst>
                                        </p:cTn>
                                        <p:tgtEl>
                                          <p:spTgt spid="29699">
                                            <p:txEl>
                                              <p:pRg st="13" end="13"/>
                                            </p:txEl>
                                          </p:spTgt>
                                        </p:tgtEl>
                                        <p:attrNameLst>
                                          <p:attrName>style.visibility</p:attrName>
                                        </p:attrNameLst>
                                      </p:cBhvr>
                                      <p:to>
                                        <p:strVal val="visible"/>
                                      </p:to>
                                    </p:set>
                                    <p:anim calcmode="lin" valueType="num">
                                      <p:cBhvr>
                                        <p:cTn id="80" dur="500" fill="hold"/>
                                        <p:tgtEl>
                                          <p:spTgt spid="29699">
                                            <p:txEl>
                                              <p:pRg st="13" end="13"/>
                                            </p:txEl>
                                          </p:spTgt>
                                        </p:tgtEl>
                                        <p:attrNameLst>
                                          <p:attrName>ppt_w</p:attrName>
                                        </p:attrNameLst>
                                      </p:cBhvr>
                                      <p:tavLst>
                                        <p:tav tm="0">
                                          <p:val>
                                            <p:fltVal val="0"/>
                                          </p:val>
                                        </p:tav>
                                        <p:tav tm="100000">
                                          <p:val>
                                            <p:strVal val="#ppt_w"/>
                                          </p:val>
                                        </p:tav>
                                      </p:tavLst>
                                    </p:anim>
                                    <p:anim calcmode="lin" valueType="num">
                                      <p:cBhvr>
                                        <p:cTn id="81" dur="500" fill="hold"/>
                                        <p:tgtEl>
                                          <p:spTgt spid="29699">
                                            <p:txEl>
                                              <p:pRg st="13" end="13"/>
                                            </p:txEl>
                                          </p:spTgt>
                                        </p:tgtEl>
                                        <p:attrNameLst>
                                          <p:attrName>ppt_h</p:attrName>
                                        </p:attrNameLst>
                                      </p:cBhvr>
                                      <p:tavLst>
                                        <p:tav tm="0">
                                          <p:val>
                                            <p:fltVal val="0"/>
                                          </p:val>
                                        </p:tav>
                                        <p:tav tm="100000">
                                          <p:val>
                                            <p:strVal val="#ppt_h"/>
                                          </p:val>
                                        </p:tav>
                                      </p:tavLst>
                                    </p:anim>
                                    <p:animEffect transition="in" filter="fade">
                                      <p:cBhvr>
                                        <p:cTn id="82" dur="500"/>
                                        <p:tgtEl>
                                          <p:spTgt spid="29699">
                                            <p:txEl>
                                              <p:pRg st="13" end="13"/>
                                            </p:txEl>
                                          </p:spTgt>
                                        </p:tgtEl>
                                      </p:cBhvr>
                                    </p:animEffect>
                                  </p:childTnLst>
                                </p:cTn>
                              </p:par>
                              <p:par>
                                <p:cTn id="83" presetID="53" presetClass="entr" presetSubtype="0" fill="hold" nodeType="withEffect">
                                  <p:stCondLst>
                                    <p:cond delay="0"/>
                                  </p:stCondLst>
                                  <p:childTnLst>
                                    <p:set>
                                      <p:cBhvr>
                                        <p:cTn id="84" dur="1" fill="hold">
                                          <p:stCondLst>
                                            <p:cond delay="0"/>
                                          </p:stCondLst>
                                        </p:cTn>
                                        <p:tgtEl>
                                          <p:spTgt spid="29699">
                                            <p:txEl>
                                              <p:pRg st="14" end="14"/>
                                            </p:txEl>
                                          </p:spTgt>
                                        </p:tgtEl>
                                        <p:attrNameLst>
                                          <p:attrName>style.visibility</p:attrName>
                                        </p:attrNameLst>
                                      </p:cBhvr>
                                      <p:to>
                                        <p:strVal val="visible"/>
                                      </p:to>
                                    </p:set>
                                    <p:anim calcmode="lin" valueType="num">
                                      <p:cBhvr>
                                        <p:cTn id="85" dur="500" fill="hold"/>
                                        <p:tgtEl>
                                          <p:spTgt spid="29699">
                                            <p:txEl>
                                              <p:pRg st="14" end="14"/>
                                            </p:txEl>
                                          </p:spTgt>
                                        </p:tgtEl>
                                        <p:attrNameLst>
                                          <p:attrName>ppt_w</p:attrName>
                                        </p:attrNameLst>
                                      </p:cBhvr>
                                      <p:tavLst>
                                        <p:tav tm="0">
                                          <p:val>
                                            <p:fltVal val="0"/>
                                          </p:val>
                                        </p:tav>
                                        <p:tav tm="100000">
                                          <p:val>
                                            <p:strVal val="#ppt_w"/>
                                          </p:val>
                                        </p:tav>
                                      </p:tavLst>
                                    </p:anim>
                                    <p:anim calcmode="lin" valueType="num">
                                      <p:cBhvr>
                                        <p:cTn id="86" dur="500" fill="hold"/>
                                        <p:tgtEl>
                                          <p:spTgt spid="29699">
                                            <p:txEl>
                                              <p:pRg st="14" end="14"/>
                                            </p:txEl>
                                          </p:spTgt>
                                        </p:tgtEl>
                                        <p:attrNameLst>
                                          <p:attrName>ppt_h</p:attrName>
                                        </p:attrNameLst>
                                      </p:cBhvr>
                                      <p:tavLst>
                                        <p:tav tm="0">
                                          <p:val>
                                            <p:fltVal val="0"/>
                                          </p:val>
                                        </p:tav>
                                        <p:tav tm="100000">
                                          <p:val>
                                            <p:strVal val="#ppt_h"/>
                                          </p:val>
                                        </p:tav>
                                      </p:tavLst>
                                    </p:anim>
                                    <p:animEffect transition="in" filter="fade">
                                      <p:cBhvr>
                                        <p:cTn id="87" dur="500"/>
                                        <p:tgtEl>
                                          <p:spTgt spid="29699">
                                            <p:txEl>
                                              <p:pRg st="14" end="14"/>
                                            </p:txEl>
                                          </p:spTgt>
                                        </p:tgtEl>
                                      </p:cBhvr>
                                    </p:animEffect>
                                  </p:childTnLst>
                                </p:cTn>
                              </p:par>
                              <p:par>
                                <p:cTn id="88" presetID="53" presetClass="entr" presetSubtype="0" fill="hold" nodeType="withEffect">
                                  <p:stCondLst>
                                    <p:cond delay="0"/>
                                  </p:stCondLst>
                                  <p:childTnLst>
                                    <p:set>
                                      <p:cBhvr>
                                        <p:cTn id="89" dur="1" fill="hold">
                                          <p:stCondLst>
                                            <p:cond delay="0"/>
                                          </p:stCondLst>
                                        </p:cTn>
                                        <p:tgtEl>
                                          <p:spTgt spid="29699">
                                            <p:txEl>
                                              <p:pRg st="15" end="15"/>
                                            </p:txEl>
                                          </p:spTgt>
                                        </p:tgtEl>
                                        <p:attrNameLst>
                                          <p:attrName>style.visibility</p:attrName>
                                        </p:attrNameLst>
                                      </p:cBhvr>
                                      <p:to>
                                        <p:strVal val="visible"/>
                                      </p:to>
                                    </p:set>
                                    <p:anim calcmode="lin" valueType="num">
                                      <p:cBhvr>
                                        <p:cTn id="90" dur="500" fill="hold"/>
                                        <p:tgtEl>
                                          <p:spTgt spid="29699">
                                            <p:txEl>
                                              <p:pRg st="15" end="15"/>
                                            </p:txEl>
                                          </p:spTgt>
                                        </p:tgtEl>
                                        <p:attrNameLst>
                                          <p:attrName>ppt_w</p:attrName>
                                        </p:attrNameLst>
                                      </p:cBhvr>
                                      <p:tavLst>
                                        <p:tav tm="0">
                                          <p:val>
                                            <p:fltVal val="0"/>
                                          </p:val>
                                        </p:tav>
                                        <p:tav tm="100000">
                                          <p:val>
                                            <p:strVal val="#ppt_w"/>
                                          </p:val>
                                        </p:tav>
                                      </p:tavLst>
                                    </p:anim>
                                    <p:anim calcmode="lin" valueType="num">
                                      <p:cBhvr>
                                        <p:cTn id="91" dur="500" fill="hold"/>
                                        <p:tgtEl>
                                          <p:spTgt spid="29699">
                                            <p:txEl>
                                              <p:pRg st="15" end="15"/>
                                            </p:txEl>
                                          </p:spTgt>
                                        </p:tgtEl>
                                        <p:attrNameLst>
                                          <p:attrName>ppt_h</p:attrName>
                                        </p:attrNameLst>
                                      </p:cBhvr>
                                      <p:tavLst>
                                        <p:tav tm="0">
                                          <p:val>
                                            <p:fltVal val="0"/>
                                          </p:val>
                                        </p:tav>
                                        <p:tav tm="100000">
                                          <p:val>
                                            <p:strVal val="#ppt_h"/>
                                          </p:val>
                                        </p:tav>
                                      </p:tavLst>
                                    </p:anim>
                                    <p:animEffect transition="in" filter="fade">
                                      <p:cBhvr>
                                        <p:cTn id="92" dur="500"/>
                                        <p:tgtEl>
                                          <p:spTgt spid="29699">
                                            <p:txEl>
                                              <p:pRg st="15" end="15"/>
                                            </p:txEl>
                                          </p:spTgt>
                                        </p:tgtEl>
                                      </p:cBhvr>
                                    </p:animEffect>
                                  </p:childTnLst>
                                </p:cTn>
                              </p:par>
                              <p:par>
                                <p:cTn id="93" presetID="53" presetClass="entr" presetSubtype="0" fill="hold" nodeType="withEffect">
                                  <p:stCondLst>
                                    <p:cond delay="0"/>
                                  </p:stCondLst>
                                  <p:childTnLst>
                                    <p:set>
                                      <p:cBhvr>
                                        <p:cTn id="94" dur="1" fill="hold">
                                          <p:stCondLst>
                                            <p:cond delay="0"/>
                                          </p:stCondLst>
                                        </p:cTn>
                                        <p:tgtEl>
                                          <p:spTgt spid="29699">
                                            <p:txEl>
                                              <p:pRg st="16" end="16"/>
                                            </p:txEl>
                                          </p:spTgt>
                                        </p:tgtEl>
                                        <p:attrNameLst>
                                          <p:attrName>style.visibility</p:attrName>
                                        </p:attrNameLst>
                                      </p:cBhvr>
                                      <p:to>
                                        <p:strVal val="visible"/>
                                      </p:to>
                                    </p:set>
                                    <p:anim calcmode="lin" valueType="num">
                                      <p:cBhvr>
                                        <p:cTn id="95" dur="500" fill="hold"/>
                                        <p:tgtEl>
                                          <p:spTgt spid="29699">
                                            <p:txEl>
                                              <p:pRg st="16" end="16"/>
                                            </p:txEl>
                                          </p:spTgt>
                                        </p:tgtEl>
                                        <p:attrNameLst>
                                          <p:attrName>ppt_w</p:attrName>
                                        </p:attrNameLst>
                                      </p:cBhvr>
                                      <p:tavLst>
                                        <p:tav tm="0">
                                          <p:val>
                                            <p:fltVal val="0"/>
                                          </p:val>
                                        </p:tav>
                                        <p:tav tm="100000">
                                          <p:val>
                                            <p:strVal val="#ppt_w"/>
                                          </p:val>
                                        </p:tav>
                                      </p:tavLst>
                                    </p:anim>
                                    <p:anim calcmode="lin" valueType="num">
                                      <p:cBhvr>
                                        <p:cTn id="96" dur="500" fill="hold"/>
                                        <p:tgtEl>
                                          <p:spTgt spid="29699">
                                            <p:txEl>
                                              <p:pRg st="16" end="16"/>
                                            </p:txEl>
                                          </p:spTgt>
                                        </p:tgtEl>
                                        <p:attrNameLst>
                                          <p:attrName>ppt_h</p:attrName>
                                        </p:attrNameLst>
                                      </p:cBhvr>
                                      <p:tavLst>
                                        <p:tav tm="0">
                                          <p:val>
                                            <p:fltVal val="0"/>
                                          </p:val>
                                        </p:tav>
                                        <p:tav tm="100000">
                                          <p:val>
                                            <p:strVal val="#ppt_h"/>
                                          </p:val>
                                        </p:tav>
                                      </p:tavLst>
                                    </p:anim>
                                    <p:animEffect transition="in" filter="fade">
                                      <p:cBhvr>
                                        <p:cTn id="97" dur="500"/>
                                        <p:tgtEl>
                                          <p:spTgt spid="29699">
                                            <p:txEl>
                                              <p:pRg st="16" end="16"/>
                                            </p:txEl>
                                          </p:spTgt>
                                        </p:tgtEl>
                                      </p:cBhvr>
                                    </p:animEffect>
                                  </p:childTnLst>
                                </p:cTn>
                              </p:par>
                              <p:par>
                                <p:cTn id="98" presetID="53" presetClass="entr" presetSubtype="0" fill="hold" nodeType="withEffect">
                                  <p:stCondLst>
                                    <p:cond delay="0"/>
                                  </p:stCondLst>
                                  <p:childTnLst>
                                    <p:set>
                                      <p:cBhvr>
                                        <p:cTn id="99" dur="1" fill="hold">
                                          <p:stCondLst>
                                            <p:cond delay="0"/>
                                          </p:stCondLst>
                                        </p:cTn>
                                        <p:tgtEl>
                                          <p:spTgt spid="29699">
                                            <p:txEl>
                                              <p:pRg st="17" end="17"/>
                                            </p:txEl>
                                          </p:spTgt>
                                        </p:tgtEl>
                                        <p:attrNameLst>
                                          <p:attrName>style.visibility</p:attrName>
                                        </p:attrNameLst>
                                      </p:cBhvr>
                                      <p:to>
                                        <p:strVal val="visible"/>
                                      </p:to>
                                    </p:set>
                                    <p:anim calcmode="lin" valueType="num">
                                      <p:cBhvr>
                                        <p:cTn id="100" dur="500" fill="hold"/>
                                        <p:tgtEl>
                                          <p:spTgt spid="29699">
                                            <p:txEl>
                                              <p:pRg st="17" end="17"/>
                                            </p:txEl>
                                          </p:spTgt>
                                        </p:tgtEl>
                                        <p:attrNameLst>
                                          <p:attrName>ppt_w</p:attrName>
                                        </p:attrNameLst>
                                      </p:cBhvr>
                                      <p:tavLst>
                                        <p:tav tm="0">
                                          <p:val>
                                            <p:fltVal val="0"/>
                                          </p:val>
                                        </p:tav>
                                        <p:tav tm="100000">
                                          <p:val>
                                            <p:strVal val="#ppt_w"/>
                                          </p:val>
                                        </p:tav>
                                      </p:tavLst>
                                    </p:anim>
                                    <p:anim calcmode="lin" valueType="num">
                                      <p:cBhvr>
                                        <p:cTn id="101" dur="500" fill="hold"/>
                                        <p:tgtEl>
                                          <p:spTgt spid="29699">
                                            <p:txEl>
                                              <p:pRg st="17" end="17"/>
                                            </p:txEl>
                                          </p:spTgt>
                                        </p:tgtEl>
                                        <p:attrNameLst>
                                          <p:attrName>ppt_h</p:attrName>
                                        </p:attrNameLst>
                                      </p:cBhvr>
                                      <p:tavLst>
                                        <p:tav tm="0">
                                          <p:val>
                                            <p:fltVal val="0"/>
                                          </p:val>
                                        </p:tav>
                                        <p:tav tm="100000">
                                          <p:val>
                                            <p:strVal val="#ppt_h"/>
                                          </p:val>
                                        </p:tav>
                                      </p:tavLst>
                                    </p:anim>
                                    <p:animEffect transition="in" filter="fade">
                                      <p:cBhvr>
                                        <p:cTn id="102" dur="500"/>
                                        <p:tgtEl>
                                          <p:spTgt spid="29699">
                                            <p:txEl>
                                              <p:pRg st="17" end="17"/>
                                            </p:txEl>
                                          </p:spTgt>
                                        </p:tgtEl>
                                      </p:cBhvr>
                                    </p:animEffect>
                                  </p:childTnLst>
                                </p:cTn>
                              </p:par>
                              <p:par>
                                <p:cTn id="103" presetID="53" presetClass="entr" presetSubtype="0" fill="hold" nodeType="withEffect">
                                  <p:stCondLst>
                                    <p:cond delay="0"/>
                                  </p:stCondLst>
                                  <p:childTnLst>
                                    <p:set>
                                      <p:cBhvr>
                                        <p:cTn id="104" dur="1" fill="hold">
                                          <p:stCondLst>
                                            <p:cond delay="0"/>
                                          </p:stCondLst>
                                        </p:cTn>
                                        <p:tgtEl>
                                          <p:spTgt spid="29699">
                                            <p:txEl>
                                              <p:pRg st="18" end="18"/>
                                            </p:txEl>
                                          </p:spTgt>
                                        </p:tgtEl>
                                        <p:attrNameLst>
                                          <p:attrName>style.visibility</p:attrName>
                                        </p:attrNameLst>
                                      </p:cBhvr>
                                      <p:to>
                                        <p:strVal val="visible"/>
                                      </p:to>
                                    </p:set>
                                    <p:anim calcmode="lin" valueType="num">
                                      <p:cBhvr>
                                        <p:cTn id="105" dur="500" fill="hold"/>
                                        <p:tgtEl>
                                          <p:spTgt spid="29699">
                                            <p:txEl>
                                              <p:pRg st="18" end="18"/>
                                            </p:txEl>
                                          </p:spTgt>
                                        </p:tgtEl>
                                        <p:attrNameLst>
                                          <p:attrName>ppt_w</p:attrName>
                                        </p:attrNameLst>
                                      </p:cBhvr>
                                      <p:tavLst>
                                        <p:tav tm="0">
                                          <p:val>
                                            <p:fltVal val="0"/>
                                          </p:val>
                                        </p:tav>
                                        <p:tav tm="100000">
                                          <p:val>
                                            <p:strVal val="#ppt_w"/>
                                          </p:val>
                                        </p:tav>
                                      </p:tavLst>
                                    </p:anim>
                                    <p:anim calcmode="lin" valueType="num">
                                      <p:cBhvr>
                                        <p:cTn id="106" dur="500" fill="hold"/>
                                        <p:tgtEl>
                                          <p:spTgt spid="29699">
                                            <p:txEl>
                                              <p:pRg st="18" end="18"/>
                                            </p:txEl>
                                          </p:spTgt>
                                        </p:tgtEl>
                                        <p:attrNameLst>
                                          <p:attrName>ppt_h</p:attrName>
                                        </p:attrNameLst>
                                      </p:cBhvr>
                                      <p:tavLst>
                                        <p:tav tm="0">
                                          <p:val>
                                            <p:fltVal val="0"/>
                                          </p:val>
                                        </p:tav>
                                        <p:tav tm="100000">
                                          <p:val>
                                            <p:strVal val="#ppt_h"/>
                                          </p:val>
                                        </p:tav>
                                      </p:tavLst>
                                    </p:anim>
                                    <p:animEffect transition="in" filter="fade">
                                      <p:cBhvr>
                                        <p:cTn id="107" dur="500"/>
                                        <p:tgtEl>
                                          <p:spTgt spid="29699">
                                            <p:txEl>
                                              <p:pRg st="18" end="18"/>
                                            </p:txEl>
                                          </p:spTgt>
                                        </p:tgtEl>
                                      </p:cBhvr>
                                    </p:animEffect>
                                  </p:childTnLst>
                                </p:cTn>
                              </p:par>
                              <p:par>
                                <p:cTn id="108" presetID="53" presetClass="entr" presetSubtype="0" fill="hold" nodeType="withEffect">
                                  <p:stCondLst>
                                    <p:cond delay="0"/>
                                  </p:stCondLst>
                                  <p:childTnLst>
                                    <p:set>
                                      <p:cBhvr>
                                        <p:cTn id="109" dur="1" fill="hold">
                                          <p:stCondLst>
                                            <p:cond delay="0"/>
                                          </p:stCondLst>
                                        </p:cTn>
                                        <p:tgtEl>
                                          <p:spTgt spid="29699">
                                            <p:txEl>
                                              <p:pRg st="19" end="19"/>
                                            </p:txEl>
                                          </p:spTgt>
                                        </p:tgtEl>
                                        <p:attrNameLst>
                                          <p:attrName>style.visibility</p:attrName>
                                        </p:attrNameLst>
                                      </p:cBhvr>
                                      <p:to>
                                        <p:strVal val="visible"/>
                                      </p:to>
                                    </p:set>
                                    <p:anim calcmode="lin" valueType="num">
                                      <p:cBhvr>
                                        <p:cTn id="110" dur="500" fill="hold"/>
                                        <p:tgtEl>
                                          <p:spTgt spid="29699">
                                            <p:txEl>
                                              <p:pRg st="19" end="19"/>
                                            </p:txEl>
                                          </p:spTgt>
                                        </p:tgtEl>
                                        <p:attrNameLst>
                                          <p:attrName>ppt_w</p:attrName>
                                        </p:attrNameLst>
                                      </p:cBhvr>
                                      <p:tavLst>
                                        <p:tav tm="0">
                                          <p:val>
                                            <p:fltVal val="0"/>
                                          </p:val>
                                        </p:tav>
                                        <p:tav tm="100000">
                                          <p:val>
                                            <p:strVal val="#ppt_w"/>
                                          </p:val>
                                        </p:tav>
                                      </p:tavLst>
                                    </p:anim>
                                    <p:anim calcmode="lin" valueType="num">
                                      <p:cBhvr>
                                        <p:cTn id="111" dur="500" fill="hold"/>
                                        <p:tgtEl>
                                          <p:spTgt spid="29699">
                                            <p:txEl>
                                              <p:pRg st="19" end="19"/>
                                            </p:txEl>
                                          </p:spTgt>
                                        </p:tgtEl>
                                        <p:attrNameLst>
                                          <p:attrName>ppt_h</p:attrName>
                                        </p:attrNameLst>
                                      </p:cBhvr>
                                      <p:tavLst>
                                        <p:tav tm="0">
                                          <p:val>
                                            <p:fltVal val="0"/>
                                          </p:val>
                                        </p:tav>
                                        <p:tav tm="100000">
                                          <p:val>
                                            <p:strVal val="#ppt_h"/>
                                          </p:val>
                                        </p:tav>
                                      </p:tavLst>
                                    </p:anim>
                                    <p:animEffect transition="in" filter="fade">
                                      <p:cBhvr>
                                        <p:cTn id="112" dur="500"/>
                                        <p:tgtEl>
                                          <p:spTgt spid="29699">
                                            <p:txEl>
                                              <p:pRg st="19" end="19"/>
                                            </p:txEl>
                                          </p:spTgt>
                                        </p:tgtEl>
                                      </p:cBhvr>
                                    </p:animEffect>
                                  </p:childTnLst>
                                </p:cTn>
                              </p:par>
                              <p:par>
                                <p:cTn id="113" presetID="53" presetClass="entr" presetSubtype="0" fill="hold" nodeType="withEffect">
                                  <p:stCondLst>
                                    <p:cond delay="0"/>
                                  </p:stCondLst>
                                  <p:childTnLst>
                                    <p:set>
                                      <p:cBhvr>
                                        <p:cTn id="114" dur="1" fill="hold">
                                          <p:stCondLst>
                                            <p:cond delay="0"/>
                                          </p:stCondLst>
                                        </p:cTn>
                                        <p:tgtEl>
                                          <p:spTgt spid="29699">
                                            <p:txEl>
                                              <p:pRg st="20" end="20"/>
                                            </p:txEl>
                                          </p:spTgt>
                                        </p:tgtEl>
                                        <p:attrNameLst>
                                          <p:attrName>style.visibility</p:attrName>
                                        </p:attrNameLst>
                                      </p:cBhvr>
                                      <p:to>
                                        <p:strVal val="visible"/>
                                      </p:to>
                                    </p:set>
                                    <p:anim calcmode="lin" valueType="num">
                                      <p:cBhvr>
                                        <p:cTn id="115" dur="500" fill="hold"/>
                                        <p:tgtEl>
                                          <p:spTgt spid="29699">
                                            <p:txEl>
                                              <p:pRg st="20" end="20"/>
                                            </p:txEl>
                                          </p:spTgt>
                                        </p:tgtEl>
                                        <p:attrNameLst>
                                          <p:attrName>ppt_w</p:attrName>
                                        </p:attrNameLst>
                                      </p:cBhvr>
                                      <p:tavLst>
                                        <p:tav tm="0">
                                          <p:val>
                                            <p:fltVal val="0"/>
                                          </p:val>
                                        </p:tav>
                                        <p:tav tm="100000">
                                          <p:val>
                                            <p:strVal val="#ppt_w"/>
                                          </p:val>
                                        </p:tav>
                                      </p:tavLst>
                                    </p:anim>
                                    <p:anim calcmode="lin" valueType="num">
                                      <p:cBhvr>
                                        <p:cTn id="116" dur="500" fill="hold"/>
                                        <p:tgtEl>
                                          <p:spTgt spid="29699">
                                            <p:txEl>
                                              <p:pRg st="20" end="20"/>
                                            </p:txEl>
                                          </p:spTgt>
                                        </p:tgtEl>
                                        <p:attrNameLst>
                                          <p:attrName>ppt_h</p:attrName>
                                        </p:attrNameLst>
                                      </p:cBhvr>
                                      <p:tavLst>
                                        <p:tav tm="0">
                                          <p:val>
                                            <p:fltVal val="0"/>
                                          </p:val>
                                        </p:tav>
                                        <p:tav tm="100000">
                                          <p:val>
                                            <p:strVal val="#ppt_h"/>
                                          </p:val>
                                        </p:tav>
                                      </p:tavLst>
                                    </p:anim>
                                    <p:animEffect transition="in" filter="fade">
                                      <p:cBhvr>
                                        <p:cTn id="117" dur="500"/>
                                        <p:tgtEl>
                                          <p:spTgt spid="29699">
                                            <p:txEl>
                                              <p:pRg st="20" end="20"/>
                                            </p:txEl>
                                          </p:spTgt>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53" presetClass="entr" presetSubtype="0" fill="hold" nodeType="clickEffect">
                                  <p:stCondLst>
                                    <p:cond delay="0"/>
                                  </p:stCondLst>
                                  <p:childTnLst>
                                    <p:set>
                                      <p:cBhvr>
                                        <p:cTn id="121" dur="1" fill="hold">
                                          <p:stCondLst>
                                            <p:cond delay="0"/>
                                          </p:stCondLst>
                                        </p:cTn>
                                        <p:tgtEl>
                                          <p:spTgt spid="29700">
                                            <p:txEl>
                                              <p:pRg st="0" end="0"/>
                                            </p:txEl>
                                          </p:spTgt>
                                        </p:tgtEl>
                                        <p:attrNameLst>
                                          <p:attrName>style.visibility</p:attrName>
                                        </p:attrNameLst>
                                      </p:cBhvr>
                                      <p:to>
                                        <p:strVal val="visible"/>
                                      </p:to>
                                    </p:set>
                                    <p:anim calcmode="lin" valueType="num">
                                      <p:cBhvr>
                                        <p:cTn id="122" dur="500" fill="hold"/>
                                        <p:tgtEl>
                                          <p:spTgt spid="29700">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29700">
                                            <p:txEl>
                                              <p:pRg st="0" end="0"/>
                                            </p:txEl>
                                          </p:spTgt>
                                        </p:tgtEl>
                                        <p:attrNameLst>
                                          <p:attrName>ppt_h</p:attrName>
                                        </p:attrNameLst>
                                      </p:cBhvr>
                                      <p:tavLst>
                                        <p:tav tm="0">
                                          <p:val>
                                            <p:fltVal val="0"/>
                                          </p:val>
                                        </p:tav>
                                        <p:tav tm="100000">
                                          <p:val>
                                            <p:strVal val="#ppt_h"/>
                                          </p:val>
                                        </p:tav>
                                      </p:tavLst>
                                    </p:anim>
                                    <p:animEffect transition="in" filter="fade">
                                      <p:cBhvr>
                                        <p:cTn id="124" dur="500"/>
                                        <p:tgtEl>
                                          <p:spTgt spid="29700">
                                            <p:txEl>
                                              <p:pRg st="0" end="0"/>
                                            </p:txEl>
                                          </p:spTgt>
                                        </p:tgtEl>
                                      </p:cBhvr>
                                    </p:animEffect>
                                  </p:childTnLst>
                                </p:cTn>
                              </p:par>
                              <p:par>
                                <p:cTn id="125" presetID="53" presetClass="entr" presetSubtype="0" fill="hold" nodeType="withEffect">
                                  <p:stCondLst>
                                    <p:cond delay="0"/>
                                  </p:stCondLst>
                                  <p:childTnLst>
                                    <p:set>
                                      <p:cBhvr>
                                        <p:cTn id="126" dur="1" fill="hold">
                                          <p:stCondLst>
                                            <p:cond delay="0"/>
                                          </p:stCondLst>
                                        </p:cTn>
                                        <p:tgtEl>
                                          <p:spTgt spid="29700">
                                            <p:txEl>
                                              <p:pRg st="1" end="1"/>
                                            </p:txEl>
                                          </p:spTgt>
                                        </p:tgtEl>
                                        <p:attrNameLst>
                                          <p:attrName>style.visibility</p:attrName>
                                        </p:attrNameLst>
                                      </p:cBhvr>
                                      <p:to>
                                        <p:strVal val="visible"/>
                                      </p:to>
                                    </p:set>
                                    <p:anim calcmode="lin" valueType="num">
                                      <p:cBhvr>
                                        <p:cTn id="127" dur="500" fill="hold"/>
                                        <p:tgtEl>
                                          <p:spTgt spid="29700">
                                            <p:txEl>
                                              <p:pRg st="1" end="1"/>
                                            </p:txEl>
                                          </p:spTgt>
                                        </p:tgtEl>
                                        <p:attrNameLst>
                                          <p:attrName>ppt_w</p:attrName>
                                        </p:attrNameLst>
                                      </p:cBhvr>
                                      <p:tavLst>
                                        <p:tav tm="0">
                                          <p:val>
                                            <p:fltVal val="0"/>
                                          </p:val>
                                        </p:tav>
                                        <p:tav tm="100000">
                                          <p:val>
                                            <p:strVal val="#ppt_w"/>
                                          </p:val>
                                        </p:tav>
                                      </p:tavLst>
                                    </p:anim>
                                    <p:anim calcmode="lin" valueType="num">
                                      <p:cBhvr>
                                        <p:cTn id="128" dur="500" fill="hold"/>
                                        <p:tgtEl>
                                          <p:spTgt spid="29700">
                                            <p:txEl>
                                              <p:pRg st="1" end="1"/>
                                            </p:txEl>
                                          </p:spTgt>
                                        </p:tgtEl>
                                        <p:attrNameLst>
                                          <p:attrName>ppt_h</p:attrName>
                                        </p:attrNameLst>
                                      </p:cBhvr>
                                      <p:tavLst>
                                        <p:tav tm="0">
                                          <p:val>
                                            <p:fltVal val="0"/>
                                          </p:val>
                                        </p:tav>
                                        <p:tav tm="100000">
                                          <p:val>
                                            <p:strVal val="#ppt_h"/>
                                          </p:val>
                                        </p:tav>
                                      </p:tavLst>
                                    </p:anim>
                                    <p:animEffect transition="in" filter="fade">
                                      <p:cBhvr>
                                        <p:cTn id="129" dur="500"/>
                                        <p:tgtEl>
                                          <p:spTgt spid="29700">
                                            <p:txEl>
                                              <p:pRg st="1" end="1"/>
                                            </p:txEl>
                                          </p:spTgt>
                                        </p:tgtEl>
                                      </p:cBhvr>
                                    </p:animEffect>
                                  </p:childTnLst>
                                </p:cTn>
                              </p:par>
                              <p:par>
                                <p:cTn id="130" presetID="53" presetClass="entr" presetSubtype="0" fill="hold" nodeType="withEffect">
                                  <p:stCondLst>
                                    <p:cond delay="0"/>
                                  </p:stCondLst>
                                  <p:childTnLst>
                                    <p:set>
                                      <p:cBhvr>
                                        <p:cTn id="131" dur="1" fill="hold">
                                          <p:stCondLst>
                                            <p:cond delay="0"/>
                                          </p:stCondLst>
                                        </p:cTn>
                                        <p:tgtEl>
                                          <p:spTgt spid="29700">
                                            <p:txEl>
                                              <p:pRg st="2" end="2"/>
                                            </p:txEl>
                                          </p:spTgt>
                                        </p:tgtEl>
                                        <p:attrNameLst>
                                          <p:attrName>style.visibility</p:attrName>
                                        </p:attrNameLst>
                                      </p:cBhvr>
                                      <p:to>
                                        <p:strVal val="visible"/>
                                      </p:to>
                                    </p:set>
                                    <p:anim calcmode="lin" valueType="num">
                                      <p:cBhvr>
                                        <p:cTn id="132" dur="500" fill="hold"/>
                                        <p:tgtEl>
                                          <p:spTgt spid="29700">
                                            <p:txEl>
                                              <p:pRg st="2" end="2"/>
                                            </p:txEl>
                                          </p:spTgt>
                                        </p:tgtEl>
                                        <p:attrNameLst>
                                          <p:attrName>ppt_w</p:attrName>
                                        </p:attrNameLst>
                                      </p:cBhvr>
                                      <p:tavLst>
                                        <p:tav tm="0">
                                          <p:val>
                                            <p:fltVal val="0"/>
                                          </p:val>
                                        </p:tav>
                                        <p:tav tm="100000">
                                          <p:val>
                                            <p:strVal val="#ppt_w"/>
                                          </p:val>
                                        </p:tav>
                                      </p:tavLst>
                                    </p:anim>
                                    <p:anim calcmode="lin" valueType="num">
                                      <p:cBhvr>
                                        <p:cTn id="133" dur="500" fill="hold"/>
                                        <p:tgtEl>
                                          <p:spTgt spid="29700">
                                            <p:txEl>
                                              <p:pRg st="2" end="2"/>
                                            </p:txEl>
                                          </p:spTgt>
                                        </p:tgtEl>
                                        <p:attrNameLst>
                                          <p:attrName>ppt_h</p:attrName>
                                        </p:attrNameLst>
                                      </p:cBhvr>
                                      <p:tavLst>
                                        <p:tav tm="0">
                                          <p:val>
                                            <p:fltVal val="0"/>
                                          </p:val>
                                        </p:tav>
                                        <p:tav tm="100000">
                                          <p:val>
                                            <p:strVal val="#ppt_h"/>
                                          </p:val>
                                        </p:tav>
                                      </p:tavLst>
                                    </p:anim>
                                    <p:animEffect transition="in" filter="fade">
                                      <p:cBhvr>
                                        <p:cTn id="134" dur="500"/>
                                        <p:tgtEl>
                                          <p:spTgt spid="29700">
                                            <p:txEl>
                                              <p:pRg st="2" end="2"/>
                                            </p:txEl>
                                          </p:spTgt>
                                        </p:tgtEl>
                                      </p:cBhvr>
                                    </p:animEffect>
                                  </p:childTnLst>
                                </p:cTn>
                              </p:par>
                              <p:par>
                                <p:cTn id="135" presetID="53" presetClass="entr" presetSubtype="0" fill="hold" nodeType="withEffect">
                                  <p:stCondLst>
                                    <p:cond delay="0"/>
                                  </p:stCondLst>
                                  <p:childTnLst>
                                    <p:set>
                                      <p:cBhvr>
                                        <p:cTn id="136" dur="1" fill="hold">
                                          <p:stCondLst>
                                            <p:cond delay="0"/>
                                          </p:stCondLst>
                                        </p:cTn>
                                        <p:tgtEl>
                                          <p:spTgt spid="29700">
                                            <p:txEl>
                                              <p:pRg st="3" end="3"/>
                                            </p:txEl>
                                          </p:spTgt>
                                        </p:tgtEl>
                                        <p:attrNameLst>
                                          <p:attrName>style.visibility</p:attrName>
                                        </p:attrNameLst>
                                      </p:cBhvr>
                                      <p:to>
                                        <p:strVal val="visible"/>
                                      </p:to>
                                    </p:set>
                                    <p:anim calcmode="lin" valueType="num">
                                      <p:cBhvr>
                                        <p:cTn id="137" dur="500" fill="hold"/>
                                        <p:tgtEl>
                                          <p:spTgt spid="29700">
                                            <p:txEl>
                                              <p:pRg st="3" end="3"/>
                                            </p:txEl>
                                          </p:spTgt>
                                        </p:tgtEl>
                                        <p:attrNameLst>
                                          <p:attrName>ppt_w</p:attrName>
                                        </p:attrNameLst>
                                      </p:cBhvr>
                                      <p:tavLst>
                                        <p:tav tm="0">
                                          <p:val>
                                            <p:fltVal val="0"/>
                                          </p:val>
                                        </p:tav>
                                        <p:tav tm="100000">
                                          <p:val>
                                            <p:strVal val="#ppt_w"/>
                                          </p:val>
                                        </p:tav>
                                      </p:tavLst>
                                    </p:anim>
                                    <p:anim calcmode="lin" valueType="num">
                                      <p:cBhvr>
                                        <p:cTn id="138" dur="500" fill="hold"/>
                                        <p:tgtEl>
                                          <p:spTgt spid="29700">
                                            <p:txEl>
                                              <p:pRg st="3" end="3"/>
                                            </p:txEl>
                                          </p:spTgt>
                                        </p:tgtEl>
                                        <p:attrNameLst>
                                          <p:attrName>ppt_h</p:attrName>
                                        </p:attrNameLst>
                                      </p:cBhvr>
                                      <p:tavLst>
                                        <p:tav tm="0">
                                          <p:val>
                                            <p:fltVal val="0"/>
                                          </p:val>
                                        </p:tav>
                                        <p:tav tm="100000">
                                          <p:val>
                                            <p:strVal val="#ppt_h"/>
                                          </p:val>
                                        </p:tav>
                                      </p:tavLst>
                                    </p:anim>
                                    <p:animEffect transition="in" filter="fade">
                                      <p:cBhvr>
                                        <p:cTn id="139" dur="500"/>
                                        <p:tgtEl>
                                          <p:spTgt spid="29700">
                                            <p:txEl>
                                              <p:pRg st="3" end="3"/>
                                            </p:txEl>
                                          </p:spTgt>
                                        </p:tgtEl>
                                      </p:cBhvr>
                                    </p:animEffect>
                                  </p:childTnLst>
                                </p:cTn>
                              </p:par>
                              <p:par>
                                <p:cTn id="140" presetID="53" presetClass="entr" presetSubtype="0" fill="hold" nodeType="withEffect">
                                  <p:stCondLst>
                                    <p:cond delay="0"/>
                                  </p:stCondLst>
                                  <p:childTnLst>
                                    <p:set>
                                      <p:cBhvr>
                                        <p:cTn id="141" dur="1" fill="hold">
                                          <p:stCondLst>
                                            <p:cond delay="0"/>
                                          </p:stCondLst>
                                        </p:cTn>
                                        <p:tgtEl>
                                          <p:spTgt spid="29700">
                                            <p:txEl>
                                              <p:pRg st="4" end="4"/>
                                            </p:txEl>
                                          </p:spTgt>
                                        </p:tgtEl>
                                        <p:attrNameLst>
                                          <p:attrName>style.visibility</p:attrName>
                                        </p:attrNameLst>
                                      </p:cBhvr>
                                      <p:to>
                                        <p:strVal val="visible"/>
                                      </p:to>
                                    </p:set>
                                    <p:anim calcmode="lin" valueType="num">
                                      <p:cBhvr>
                                        <p:cTn id="142" dur="500" fill="hold"/>
                                        <p:tgtEl>
                                          <p:spTgt spid="29700">
                                            <p:txEl>
                                              <p:pRg st="4" end="4"/>
                                            </p:txEl>
                                          </p:spTgt>
                                        </p:tgtEl>
                                        <p:attrNameLst>
                                          <p:attrName>ppt_w</p:attrName>
                                        </p:attrNameLst>
                                      </p:cBhvr>
                                      <p:tavLst>
                                        <p:tav tm="0">
                                          <p:val>
                                            <p:fltVal val="0"/>
                                          </p:val>
                                        </p:tav>
                                        <p:tav tm="100000">
                                          <p:val>
                                            <p:strVal val="#ppt_w"/>
                                          </p:val>
                                        </p:tav>
                                      </p:tavLst>
                                    </p:anim>
                                    <p:anim calcmode="lin" valueType="num">
                                      <p:cBhvr>
                                        <p:cTn id="143" dur="500" fill="hold"/>
                                        <p:tgtEl>
                                          <p:spTgt spid="29700">
                                            <p:txEl>
                                              <p:pRg st="4" end="4"/>
                                            </p:txEl>
                                          </p:spTgt>
                                        </p:tgtEl>
                                        <p:attrNameLst>
                                          <p:attrName>ppt_h</p:attrName>
                                        </p:attrNameLst>
                                      </p:cBhvr>
                                      <p:tavLst>
                                        <p:tav tm="0">
                                          <p:val>
                                            <p:fltVal val="0"/>
                                          </p:val>
                                        </p:tav>
                                        <p:tav tm="100000">
                                          <p:val>
                                            <p:strVal val="#ppt_h"/>
                                          </p:val>
                                        </p:tav>
                                      </p:tavLst>
                                    </p:anim>
                                    <p:animEffect transition="in" filter="fade">
                                      <p:cBhvr>
                                        <p:cTn id="144" dur="500"/>
                                        <p:tgtEl>
                                          <p:spTgt spid="29700">
                                            <p:txEl>
                                              <p:pRg st="4" end="4"/>
                                            </p:txEl>
                                          </p:spTgt>
                                        </p:tgtEl>
                                      </p:cBhvr>
                                    </p:animEffect>
                                  </p:childTnLst>
                                </p:cTn>
                              </p:par>
                              <p:par>
                                <p:cTn id="145" presetID="53" presetClass="entr" presetSubtype="0" fill="hold" nodeType="withEffect">
                                  <p:stCondLst>
                                    <p:cond delay="0"/>
                                  </p:stCondLst>
                                  <p:childTnLst>
                                    <p:set>
                                      <p:cBhvr>
                                        <p:cTn id="146" dur="1" fill="hold">
                                          <p:stCondLst>
                                            <p:cond delay="0"/>
                                          </p:stCondLst>
                                        </p:cTn>
                                        <p:tgtEl>
                                          <p:spTgt spid="29700">
                                            <p:txEl>
                                              <p:pRg st="5" end="5"/>
                                            </p:txEl>
                                          </p:spTgt>
                                        </p:tgtEl>
                                        <p:attrNameLst>
                                          <p:attrName>style.visibility</p:attrName>
                                        </p:attrNameLst>
                                      </p:cBhvr>
                                      <p:to>
                                        <p:strVal val="visible"/>
                                      </p:to>
                                    </p:set>
                                    <p:anim calcmode="lin" valueType="num">
                                      <p:cBhvr>
                                        <p:cTn id="147" dur="500" fill="hold"/>
                                        <p:tgtEl>
                                          <p:spTgt spid="29700">
                                            <p:txEl>
                                              <p:pRg st="5" end="5"/>
                                            </p:txEl>
                                          </p:spTgt>
                                        </p:tgtEl>
                                        <p:attrNameLst>
                                          <p:attrName>ppt_w</p:attrName>
                                        </p:attrNameLst>
                                      </p:cBhvr>
                                      <p:tavLst>
                                        <p:tav tm="0">
                                          <p:val>
                                            <p:fltVal val="0"/>
                                          </p:val>
                                        </p:tav>
                                        <p:tav tm="100000">
                                          <p:val>
                                            <p:strVal val="#ppt_w"/>
                                          </p:val>
                                        </p:tav>
                                      </p:tavLst>
                                    </p:anim>
                                    <p:anim calcmode="lin" valueType="num">
                                      <p:cBhvr>
                                        <p:cTn id="148" dur="500" fill="hold"/>
                                        <p:tgtEl>
                                          <p:spTgt spid="29700">
                                            <p:txEl>
                                              <p:pRg st="5" end="5"/>
                                            </p:txEl>
                                          </p:spTgt>
                                        </p:tgtEl>
                                        <p:attrNameLst>
                                          <p:attrName>ppt_h</p:attrName>
                                        </p:attrNameLst>
                                      </p:cBhvr>
                                      <p:tavLst>
                                        <p:tav tm="0">
                                          <p:val>
                                            <p:fltVal val="0"/>
                                          </p:val>
                                        </p:tav>
                                        <p:tav tm="100000">
                                          <p:val>
                                            <p:strVal val="#ppt_h"/>
                                          </p:val>
                                        </p:tav>
                                      </p:tavLst>
                                    </p:anim>
                                    <p:animEffect transition="in" filter="fade">
                                      <p:cBhvr>
                                        <p:cTn id="149" dur="500"/>
                                        <p:tgtEl>
                                          <p:spTgt spid="29700">
                                            <p:txEl>
                                              <p:pRg st="5" end="5"/>
                                            </p:txEl>
                                          </p:spTgt>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3" presetClass="entr" presetSubtype="0" fill="hold" nodeType="clickEffect">
                                  <p:stCondLst>
                                    <p:cond delay="0"/>
                                  </p:stCondLst>
                                  <p:childTnLst>
                                    <p:set>
                                      <p:cBhvr>
                                        <p:cTn id="153" dur="1" fill="hold">
                                          <p:stCondLst>
                                            <p:cond delay="0"/>
                                          </p:stCondLst>
                                        </p:cTn>
                                        <p:tgtEl>
                                          <p:spTgt spid="29700">
                                            <p:txEl>
                                              <p:pRg st="6" end="6"/>
                                            </p:txEl>
                                          </p:spTgt>
                                        </p:tgtEl>
                                        <p:attrNameLst>
                                          <p:attrName>style.visibility</p:attrName>
                                        </p:attrNameLst>
                                      </p:cBhvr>
                                      <p:to>
                                        <p:strVal val="visible"/>
                                      </p:to>
                                    </p:set>
                                    <p:anim calcmode="lin" valueType="num">
                                      <p:cBhvr>
                                        <p:cTn id="154" dur="500" fill="hold"/>
                                        <p:tgtEl>
                                          <p:spTgt spid="29700">
                                            <p:txEl>
                                              <p:pRg st="6" end="6"/>
                                            </p:txEl>
                                          </p:spTgt>
                                        </p:tgtEl>
                                        <p:attrNameLst>
                                          <p:attrName>ppt_w</p:attrName>
                                        </p:attrNameLst>
                                      </p:cBhvr>
                                      <p:tavLst>
                                        <p:tav tm="0">
                                          <p:val>
                                            <p:fltVal val="0"/>
                                          </p:val>
                                        </p:tav>
                                        <p:tav tm="100000">
                                          <p:val>
                                            <p:strVal val="#ppt_w"/>
                                          </p:val>
                                        </p:tav>
                                      </p:tavLst>
                                    </p:anim>
                                    <p:anim calcmode="lin" valueType="num">
                                      <p:cBhvr>
                                        <p:cTn id="155" dur="500" fill="hold"/>
                                        <p:tgtEl>
                                          <p:spTgt spid="29700">
                                            <p:txEl>
                                              <p:pRg st="6" end="6"/>
                                            </p:txEl>
                                          </p:spTgt>
                                        </p:tgtEl>
                                        <p:attrNameLst>
                                          <p:attrName>ppt_h</p:attrName>
                                        </p:attrNameLst>
                                      </p:cBhvr>
                                      <p:tavLst>
                                        <p:tav tm="0">
                                          <p:val>
                                            <p:fltVal val="0"/>
                                          </p:val>
                                        </p:tav>
                                        <p:tav tm="100000">
                                          <p:val>
                                            <p:strVal val="#ppt_h"/>
                                          </p:val>
                                        </p:tav>
                                      </p:tavLst>
                                    </p:anim>
                                    <p:animEffect transition="in" filter="fade">
                                      <p:cBhvr>
                                        <p:cTn id="156" dur="500"/>
                                        <p:tgtEl>
                                          <p:spTgt spid="29700">
                                            <p:txEl>
                                              <p:pRg st="6" end="6"/>
                                            </p:txEl>
                                          </p:spTgt>
                                        </p:tgtEl>
                                      </p:cBhvr>
                                    </p:animEffect>
                                  </p:childTnLst>
                                </p:cTn>
                              </p:par>
                              <p:par>
                                <p:cTn id="157" presetID="53" presetClass="entr" presetSubtype="0" fill="hold" nodeType="withEffect">
                                  <p:stCondLst>
                                    <p:cond delay="0"/>
                                  </p:stCondLst>
                                  <p:childTnLst>
                                    <p:set>
                                      <p:cBhvr>
                                        <p:cTn id="158" dur="1" fill="hold">
                                          <p:stCondLst>
                                            <p:cond delay="0"/>
                                          </p:stCondLst>
                                        </p:cTn>
                                        <p:tgtEl>
                                          <p:spTgt spid="29700">
                                            <p:txEl>
                                              <p:pRg st="7" end="7"/>
                                            </p:txEl>
                                          </p:spTgt>
                                        </p:tgtEl>
                                        <p:attrNameLst>
                                          <p:attrName>style.visibility</p:attrName>
                                        </p:attrNameLst>
                                      </p:cBhvr>
                                      <p:to>
                                        <p:strVal val="visible"/>
                                      </p:to>
                                    </p:set>
                                    <p:anim calcmode="lin" valueType="num">
                                      <p:cBhvr>
                                        <p:cTn id="159" dur="500" fill="hold"/>
                                        <p:tgtEl>
                                          <p:spTgt spid="29700">
                                            <p:txEl>
                                              <p:pRg st="7" end="7"/>
                                            </p:txEl>
                                          </p:spTgt>
                                        </p:tgtEl>
                                        <p:attrNameLst>
                                          <p:attrName>ppt_w</p:attrName>
                                        </p:attrNameLst>
                                      </p:cBhvr>
                                      <p:tavLst>
                                        <p:tav tm="0">
                                          <p:val>
                                            <p:fltVal val="0"/>
                                          </p:val>
                                        </p:tav>
                                        <p:tav tm="100000">
                                          <p:val>
                                            <p:strVal val="#ppt_w"/>
                                          </p:val>
                                        </p:tav>
                                      </p:tavLst>
                                    </p:anim>
                                    <p:anim calcmode="lin" valueType="num">
                                      <p:cBhvr>
                                        <p:cTn id="160" dur="500" fill="hold"/>
                                        <p:tgtEl>
                                          <p:spTgt spid="29700">
                                            <p:txEl>
                                              <p:pRg st="7" end="7"/>
                                            </p:txEl>
                                          </p:spTgt>
                                        </p:tgtEl>
                                        <p:attrNameLst>
                                          <p:attrName>ppt_h</p:attrName>
                                        </p:attrNameLst>
                                      </p:cBhvr>
                                      <p:tavLst>
                                        <p:tav tm="0">
                                          <p:val>
                                            <p:fltVal val="0"/>
                                          </p:val>
                                        </p:tav>
                                        <p:tav tm="100000">
                                          <p:val>
                                            <p:strVal val="#ppt_h"/>
                                          </p:val>
                                        </p:tav>
                                      </p:tavLst>
                                    </p:anim>
                                    <p:animEffect transition="in" filter="fade">
                                      <p:cBhvr>
                                        <p:cTn id="161" dur="500"/>
                                        <p:tgtEl>
                                          <p:spTgt spid="29700">
                                            <p:txEl>
                                              <p:pRg st="7" end="7"/>
                                            </p:txEl>
                                          </p:spTgt>
                                        </p:tgtEl>
                                      </p:cBhvr>
                                    </p:animEffect>
                                  </p:childTnLst>
                                </p:cTn>
                              </p:par>
                              <p:par>
                                <p:cTn id="162" presetID="53" presetClass="entr" presetSubtype="0" fill="hold" nodeType="withEffect">
                                  <p:stCondLst>
                                    <p:cond delay="0"/>
                                  </p:stCondLst>
                                  <p:childTnLst>
                                    <p:set>
                                      <p:cBhvr>
                                        <p:cTn id="163" dur="1" fill="hold">
                                          <p:stCondLst>
                                            <p:cond delay="0"/>
                                          </p:stCondLst>
                                        </p:cTn>
                                        <p:tgtEl>
                                          <p:spTgt spid="29700">
                                            <p:txEl>
                                              <p:pRg st="8" end="8"/>
                                            </p:txEl>
                                          </p:spTgt>
                                        </p:tgtEl>
                                        <p:attrNameLst>
                                          <p:attrName>style.visibility</p:attrName>
                                        </p:attrNameLst>
                                      </p:cBhvr>
                                      <p:to>
                                        <p:strVal val="visible"/>
                                      </p:to>
                                    </p:set>
                                    <p:anim calcmode="lin" valueType="num">
                                      <p:cBhvr>
                                        <p:cTn id="164" dur="500" fill="hold"/>
                                        <p:tgtEl>
                                          <p:spTgt spid="29700">
                                            <p:txEl>
                                              <p:pRg st="8" end="8"/>
                                            </p:txEl>
                                          </p:spTgt>
                                        </p:tgtEl>
                                        <p:attrNameLst>
                                          <p:attrName>ppt_w</p:attrName>
                                        </p:attrNameLst>
                                      </p:cBhvr>
                                      <p:tavLst>
                                        <p:tav tm="0">
                                          <p:val>
                                            <p:fltVal val="0"/>
                                          </p:val>
                                        </p:tav>
                                        <p:tav tm="100000">
                                          <p:val>
                                            <p:strVal val="#ppt_w"/>
                                          </p:val>
                                        </p:tav>
                                      </p:tavLst>
                                    </p:anim>
                                    <p:anim calcmode="lin" valueType="num">
                                      <p:cBhvr>
                                        <p:cTn id="165" dur="500" fill="hold"/>
                                        <p:tgtEl>
                                          <p:spTgt spid="29700">
                                            <p:txEl>
                                              <p:pRg st="8" end="8"/>
                                            </p:txEl>
                                          </p:spTgt>
                                        </p:tgtEl>
                                        <p:attrNameLst>
                                          <p:attrName>ppt_h</p:attrName>
                                        </p:attrNameLst>
                                      </p:cBhvr>
                                      <p:tavLst>
                                        <p:tav tm="0">
                                          <p:val>
                                            <p:fltVal val="0"/>
                                          </p:val>
                                        </p:tav>
                                        <p:tav tm="100000">
                                          <p:val>
                                            <p:strVal val="#ppt_h"/>
                                          </p:val>
                                        </p:tav>
                                      </p:tavLst>
                                    </p:anim>
                                    <p:animEffect transition="in" filter="fade">
                                      <p:cBhvr>
                                        <p:cTn id="166" dur="500"/>
                                        <p:tgtEl>
                                          <p:spTgt spid="29700">
                                            <p:txEl>
                                              <p:pRg st="8" end="8"/>
                                            </p:txEl>
                                          </p:spTgt>
                                        </p:tgtEl>
                                      </p:cBhvr>
                                    </p:animEffect>
                                  </p:childTnLst>
                                </p:cTn>
                              </p:par>
                              <p:par>
                                <p:cTn id="167" presetID="53" presetClass="entr" presetSubtype="0" fill="hold" nodeType="withEffect">
                                  <p:stCondLst>
                                    <p:cond delay="0"/>
                                  </p:stCondLst>
                                  <p:childTnLst>
                                    <p:set>
                                      <p:cBhvr>
                                        <p:cTn id="168" dur="1" fill="hold">
                                          <p:stCondLst>
                                            <p:cond delay="0"/>
                                          </p:stCondLst>
                                        </p:cTn>
                                        <p:tgtEl>
                                          <p:spTgt spid="29700">
                                            <p:txEl>
                                              <p:pRg st="9" end="9"/>
                                            </p:txEl>
                                          </p:spTgt>
                                        </p:tgtEl>
                                        <p:attrNameLst>
                                          <p:attrName>style.visibility</p:attrName>
                                        </p:attrNameLst>
                                      </p:cBhvr>
                                      <p:to>
                                        <p:strVal val="visible"/>
                                      </p:to>
                                    </p:set>
                                    <p:anim calcmode="lin" valueType="num">
                                      <p:cBhvr>
                                        <p:cTn id="169" dur="500" fill="hold"/>
                                        <p:tgtEl>
                                          <p:spTgt spid="29700">
                                            <p:txEl>
                                              <p:pRg st="9" end="9"/>
                                            </p:txEl>
                                          </p:spTgt>
                                        </p:tgtEl>
                                        <p:attrNameLst>
                                          <p:attrName>ppt_w</p:attrName>
                                        </p:attrNameLst>
                                      </p:cBhvr>
                                      <p:tavLst>
                                        <p:tav tm="0">
                                          <p:val>
                                            <p:fltVal val="0"/>
                                          </p:val>
                                        </p:tav>
                                        <p:tav tm="100000">
                                          <p:val>
                                            <p:strVal val="#ppt_w"/>
                                          </p:val>
                                        </p:tav>
                                      </p:tavLst>
                                    </p:anim>
                                    <p:anim calcmode="lin" valueType="num">
                                      <p:cBhvr>
                                        <p:cTn id="170" dur="500" fill="hold"/>
                                        <p:tgtEl>
                                          <p:spTgt spid="29700">
                                            <p:txEl>
                                              <p:pRg st="9" end="9"/>
                                            </p:txEl>
                                          </p:spTgt>
                                        </p:tgtEl>
                                        <p:attrNameLst>
                                          <p:attrName>ppt_h</p:attrName>
                                        </p:attrNameLst>
                                      </p:cBhvr>
                                      <p:tavLst>
                                        <p:tav tm="0">
                                          <p:val>
                                            <p:fltVal val="0"/>
                                          </p:val>
                                        </p:tav>
                                        <p:tav tm="100000">
                                          <p:val>
                                            <p:strVal val="#ppt_h"/>
                                          </p:val>
                                        </p:tav>
                                      </p:tavLst>
                                    </p:anim>
                                    <p:animEffect transition="in" filter="fade">
                                      <p:cBhvr>
                                        <p:cTn id="171" dur="500"/>
                                        <p:tgtEl>
                                          <p:spTgt spid="29700">
                                            <p:txEl>
                                              <p:pRg st="9" end="9"/>
                                            </p:txEl>
                                          </p:spTgt>
                                        </p:tgtEl>
                                      </p:cBhvr>
                                    </p:animEffect>
                                  </p:childTnLst>
                                </p:cTn>
                              </p:par>
                              <p:par>
                                <p:cTn id="172" presetID="53" presetClass="entr" presetSubtype="0" fill="hold" nodeType="withEffect">
                                  <p:stCondLst>
                                    <p:cond delay="0"/>
                                  </p:stCondLst>
                                  <p:childTnLst>
                                    <p:set>
                                      <p:cBhvr>
                                        <p:cTn id="173" dur="1" fill="hold">
                                          <p:stCondLst>
                                            <p:cond delay="0"/>
                                          </p:stCondLst>
                                        </p:cTn>
                                        <p:tgtEl>
                                          <p:spTgt spid="29700">
                                            <p:txEl>
                                              <p:pRg st="10" end="10"/>
                                            </p:txEl>
                                          </p:spTgt>
                                        </p:tgtEl>
                                        <p:attrNameLst>
                                          <p:attrName>style.visibility</p:attrName>
                                        </p:attrNameLst>
                                      </p:cBhvr>
                                      <p:to>
                                        <p:strVal val="visible"/>
                                      </p:to>
                                    </p:set>
                                    <p:anim calcmode="lin" valueType="num">
                                      <p:cBhvr>
                                        <p:cTn id="174" dur="500" fill="hold"/>
                                        <p:tgtEl>
                                          <p:spTgt spid="29700">
                                            <p:txEl>
                                              <p:pRg st="10" end="10"/>
                                            </p:txEl>
                                          </p:spTgt>
                                        </p:tgtEl>
                                        <p:attrNameLst>
                                          <p:attrName>ppt_w</p:attrName>
                                        </p:attrNameLst>
                                      </p:cBhvr>
                                      <p:tavLst>
                                        <p:tav tm="0">
                                          <p:val>
                                            <p:fltVal val="0"/>
                                          </p:val>
                                        </p:tav>
                                        <p:tav tm="100000">
                                          <p:val>
                                            <p:strVal val="#ppt_w"/>
                                          </p:val>
                                        </p:tav>
                                      </p:tavLst>
                                    </p:anim>
                                    <p:anim calcmode="lin" valueType="num">
                                      <p:cBhvr>
                                        <p:cTn id="175" dur="500" fill="hold"/>
                                        <p:tgtEl>
                                          <p:spTgt spid="29700">
                                            <p:txEl>
                                              <p:pRg st="10" end="10"/>
                                            </p:txEl>
                                          </p:spTgt>
                                        </p:tgtEl>
                                        <p:attrNameLst>
                                          <p:attrName>ppt_h</p:attrName>
                                        </p:attrNameLst>
                                      </p:cBhvr>
                                      <p:tavLst>
                                        <p:tav tm="0">
                                          <p:val>
                                            <p:fltVal val="0"/>
                                          </p:val>
                                        </p:tav>
                                        <p:tav tm="100000">
                                          <p:val>
                                            <p:strVal val="#ppt_h"/>
                                          </p:val>
                                        </p:tav>
                                      </p:tavLst>
                                    </p:anim>
                                    <p:animEffect transition="in" filter="fade">
                                      <p:cBhvr>
                                        <p:cTn id="176" dur="500"/>
                                        <p:tgtEl>
                                          <p:spTgt spid="29700">
                                            <p:txEl>
                                              <p:pRg st="10" end="10"/>
                                            </p:txEl>
                                          </p:spTgt>
                                        </p:tgtEl>
                                      </p:cBhvr>
                                    </p:animEffect>
                                  </p:childTnLst>
                                </p:cTn>
                              </p:par>
                              <p:par>
                                <p:cTn id="177" presetID="53" presetClass="entr" presetSubtype="0" fill="hold" nodeType="withEffect">
                                  <p:stCondLst>
                                    <p:cond delay="0"/>
                                  </p:stCondLst>
                                  <p:childTnLst>
                                    <p:set>
                                      <p:cBhvr>
                                        <p:cTn id="178" dur="1" fill="hold">
                                          <p:stCondLst>
                                            <p:cond delay="0"/>
                                          </p:stCondLst>
                                        </p:cTn>
                                        <p:tgtEl>
                                          <p:spTgt spid="29700">
                                            <p:txEl>
                                              <p:pRg st="13" end="13"/>
                                            </p:txEl>
                                          </p:spTgt>
                                        </p:tgtEl>
                                        <p:attrNameLst>
                                          <p:attrName>style.visibility</p:attrName>
                                        </p:attrNameLst>
                                      </p:cBhvr>
                                      <p:to>
                                        <p:strVal val="visible"/>
                                      </p:to>
                                    </p:set>
                                    <p:anim calcmode="lin" valueType="num">
                                      <p:cBhvr>
                                        <p:cTn id="179" dur="500" fill="hold"/>
                                        <p:tgtEl>
                                          <p:spTgt spid="29700">
                                            <p:txEl>
                                              <p:pRg st="13" end="13"/>
                                            </p:txEl>
                                          </p:spTgt>
                                        </p:tgtEl>
                                        <p:attrNameLst>
                                          <p:attrName>ppt_w</p:attrName>
                                        </p:attrNameLst>
                                      </p:cBhvr>
                                      <p:tavLst>
                                        <p:tav tm="0">
                                          <p:val>
                                            <p:fltVal val="0"/>
                                          </p:val>
                                        </p:tav>
                                        <p:tav tm="100000">
                                          <p:val>
                                            <p:strVal val="#ppt_w"/>
                                          </p:val>
                                        </p:tav>
                                      </p:tavLst>
                                    </p:anim>
                                    <p:anim calcmode="lin" valueType="num">
                                      <p:cBhvr>
                                        <p:cTn id="180" dur="500" fill="hold"/>
                                        <p:tgtEl>
                                          <p:spTgt spid="29700">
                                            <p:txEl>
                                              <p:pRg st="13" end="13"/>
                                            </p:txEl>
                                          </p:spTgt>
                                        </p:tgtEl>
                                        <p:attrNameLst>
                                          <p:attrName>ppt_h</p:attrName>
                                        </p:attrNameLst>
                                      </p:cBhvr>
                                      <p:tavLst>
                                        <p:tav tm="0">
                                          <p:val>
                                            <p:fltVal val="0"/>
                                          </p:val>
                                        </p:tav>
                                        <p:tav tm="100000">
                                          <p:val>
                                            <p:strVal val="#ppt_h"/>
                                          </p:val>
                                        </p:tav>
                                      </p:tavLst>
                                    </p:anim>
                                    <p:animEffect transition="in" filter="fade">
                                      <p:cBhvr>
                                        <p:cTn id="181" dur="500"/>
                                        <p:tgtEl>
                                          <p:spTgt spid="2970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100000">
              <a:srgbClr val="FFFFFF"/>
            </a:gs>
            <a:gs pos="100000">
              <a:schemeClr val="bg1"/>
            </a:gs>
          </a:gsLst>
          <a:lin ang="2700000" scaled="1"/>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effectLst>
            <a:outerShdw dist="35921" dir="2700000" algn="ctr" rotWithShape="0">
              <a:schemeClr val="bg2"/>
            </a:outerShdw>
          </a:effectLst>
        </p:spPr>
        <p:txBody>
          <a:bodyPr/>
          <a:lstStyle/>
          <a:p>
            <a:r>
              <a:rPr lang="el-GR" sz="3200" b="1" dirty="0">
                <a:solidFill>
                  <a:srgbClr val="C00000"/>
                </a:solidFill>
                <a:effectLst/>
              </a:rPr>
              <a:t>ΑΝΑΙΜΙΑ ΧΡΟΝΙΑΣ ΝΟΣΟΥ</a:t>
            </a:r>
          </a:p>
        </p:txBody>
      </p:sp>
      <p:sp>
        <p:nvSpPr>
          <p:cNvPr id="24579" name="Rectangle 3"/>
          <p:cNvSpPr>
            <a:spLocks noGrp="1" noChangeArrowheads="1"/>
          </p:cNvSpPr>
          <p:nvPr>
            <p:ph sz="half" idx="1"/>
          </p:nvPr>
        </p:nvSpPr>
        <p:spPr>
          <a:effectLst>
            <a:outerShdw dist="35921" dir="2700000" algn="ctr" rotWithShape="0">
              <a:schemeClr val="bg2"/>
            </a:outerShdw>
          </a:effectLst>
        </p:spPr>
        <p:txBody>
          <a:bodyPr>
            <a:normAutofit fontScale="92500"/>
          </a:bodyPr>
          <a:lstStyle/>
          <a:p>
            <a:pPr>
              <a:lnSpc>
                <a:spcPct val="90000"/>
              </a:lnSpc>
              <a:buFont typeface="Wingdings" pitchFamily="2" charset="2"/>
              <a:buNone/>
            </a:pPr>
            <a:r>
              <a:rPr lang="en-US" b="1" dirty="0">
                <a:solidFill>
                  <a:srgbClr val="C00000"/>
                </a:solidFill>
              </a:rPr>
              <a:t>A</a:t>
            </a:r>
            <a:r>
              <a:rPr lang="el-GR" b="1" dirty="0" err="1">
                <a:solidFill>
                  <a:srgbClr val="C00000"/>
                </a:solidFill>
              </a:rPr>
              <a:t>ναιμία</a:t>
            </a:r>
            <a:r>
              <a:rPr lang="el-GR" b="1" dirty="0">
                <a:solidFill>
                  <a:srgbClr val="C00000"/>
                </a:solidFill>
              </a:rPr>
              <a:t> βαριάς νόσου</a:t>
            </a:r>
            <a:r>
              <a:rPr lang="el-GR" dirty="0">
                <a:solidFill>
                  <a:srgbClr val="C00000"/>
                </a:solidFill>
              </a:rPr>
              <a:t> </a:t>
            </a:r>
            <a:endParaRPr lang="el-GR" dirty="0" smtClean="0">
              <a:solidFill>
                <a:srgbClr val="C00000"/>
              </a:solidFill>
            </a:endParaRPr>
          </a:p>
          <a:p>
            <a:pPr>
              <a:lnSpc>
                <a:spcPct val="90000"/>
              </a:lnSpc>
              <a:buFont typeface="Wingdings" pitchFamily="2" charset="2"/>
              <a:buNone/>
            </a:pPr>
            <a:endParaRPr lang="en-US" dirty="0">
              <a:solidFill>
                <a:srgbClr val="C00000"/>
              </a:solidFill>
            </a:endParaRPr>
          </a:p>
          <a:p>
            <a:pPr>
              <a:lnSpc>
                <a:spcPct val="90000"/>
              </a:lnSpc>
            </a:pPr>
            <a:r>
              <a:rPr lang="el-GR" sz="2600" dirty="0" smtClean="0">
                <a:solidFill>
                  <a:schemeClr val="tx1">
                    <a:lumMod val="50000"/>
                  </a:schemeClr>
                </a:solidFill>
                <a:latin typeface="Calibri" pitchFamily="34" charset="0"/>
                <a:cs typeface="Calibri" pitchFamily="34" charset="0"/>
              </a:rPr>
              <a:t>Εμφάνιση σε </a:t>
            </a:r>
            <a:r>
              <a:rPr lang="el-GR" sz="2600" dirty="0">
                <a:solidFill>
                  <a:schemeClr val="tx1">
                    <a:lumMod val="50000"/>
                  </a:schemeClr>
                </a:solidFill>
                <a:latin typeface="Calibri" pitchFamily="34" charset="0"/>
                <a:cs typeface="Calibri" pitchFamily="34" charset="0"/>
              </a:rPr>
              <a:t>μερικές μέρες σε μονάδες εντατικής νοσηλείας</a:t>
            </a:r>
          </a:p>
          <a:p>
            <a:pPr>
              <a:lnSpc>
                <a:spcPct val="90000"/>
              </a:lnSpc>
            </a:pPr>
            <a:r>
              <a:rPr lang="el-GR" sz="2600" dirty="0">
                <a:solidFill>
                  <a:schemeClr val="tx1">
                    <a:lumMod val="50000"/>
                  </a:schemeClr>
                </a:solidFill>
                <a:latin typeface="Calibri" pitchFamily="34" charset="0"/>
                <a:cs typeface="Calibri" pitchFamily="34" charset="0"/>
              </a:rPr>
              <a:t>Επιβάρυνση της λοίμωξης ή φλεγμονής</a:t>
            </a:r>
          </a:p>
          <a:p>
            <a:pPr>
              <a:lnSpc>
                <a:spcPct val="90000"/>
              </a:lnSpc>
              <a:buFont typeface="Wingdings" pitchFamily="2" charset="2"/>
              <a:buNone/>
            </a:pPr>
            <a:r>
              <a:rPr lang="el-GR" sz="2600" dirty="0"/>
              <a:t>                               </a:t>
            </a:r>
            <a:r>
              <a:rPr lang="el-GR" sz="2600" dirty="0">
                <a:solidFill>
                  <a:srgbClr val="FF0000"/>
                </a:solidFill>
              </a:rPr>
              <a:t>+</a:t>
            </a:r>
          </a:p>
          <a:p>
            <a:pPr>
              <a:lnSpc>
                <a:spcPct val="90000"/>
              </a:lnSpc>
            </a:pPr>
            <a:r>
              <a:rPr lang="el-GR" sz="2600" dirty="0" err="1">
                <a:solidFill>
                  <a:schemeClr val="tx1">
                    <a:lumMod val="50000"/>
                  </a:schemeClr>
                </a:solidFill>
                <a:effectLst>
                  <a:outerShdw blurRad="38100" dist="38100" dir="2700000" algn="tl">
                    <a:srgbClr val="000000">
                      <a:alpha val="43137"/>
                    </a:srgbClr>
                  </a:outerShdw>
                </a:effectLst>
                <a:latin typeface="Calibri" pitchFamily="34" charset="0"/>
                <a:cs typeface="Calibri" pitchFamily="34" charset="0"/>
              </a:rPr>
              <a:t>Ιατρογενής</a:t>
            </a:r>
            <a:r>
              <a:rPr lang="el-GR" sz="2600" dirty="0">
                <a:solidFill>
                  <a:schemeClr val="tx1">
                    <a:lumMod val="50000"/>
                  </a:schemeClr>
                </a:solidFill>
                <a:effectLst>
                  <a:outerShdw blurRad="38100" dist="38100" dir="2700000" algn="tl">
                    <a:srgbClr val="000000">
                      <a:alpha val="43137"/>
                    </a:srgbClr>
                  </a:outerShdw>
                </a:effectLst>
                <a:latin typeface="Calibri" pitchFamily="34" charset="0"/>
                <a:cs typeface="Calibri" pitchFamily="34" charset="0"/>
              </a:rPr>
              <a:t> απώλεια αίματος ή καταστροφή ερυθρών (όχι όμως ικανών να προκαλέσουν αναιμία)</a:t>
            </a:r>
          </a:p>
        </p:txBody>
      </p:sp>
      <p:sp>
        <p:nvSpPr>
          <p:cNvPr id="2" name="Content Placeholder 1"/>
          <p:cNvSpPr>
            <a:spLocks noGrp="1"/>
          </p:cNvSpPr>
          <p:nvPr>
            <p:ph sz="half" idx="2"/>
          </p:nvPr>
        </p:nvSpPr>
        <p:spPr/>
        <p:txBody>
          <a:bodyPr>
            <a:normAutofit fontScale="92500"/>
          </a:bodyPr>
          <a:lstStyle/>
          <a:p>
            <a:pPr marL="0" indent="0">
              <a:buNone/>
            </a:pPr>
            <a:endParaRPr lang="el-GR" dirty="0" smtClean="0"/>
          </a:p>
          <a:p>
            <a:pPr marL="0" indent="0">
              <a:buNone/>
            </a:pPr>
            <a:r>
              <a:rPr lang="el-GR" i="1" dirty="0" smtClean="0">
                <a:solidFill>
                  <a:schemeClr val="accent3">
                    <a:lumMod val="50000"/>
                  </a:schemeClr>
                </a:solidFill>
                <a:effectLst>
                  <a:outerShdw blurRad="38100" dist="38100" dir="2700000" algn="tl">
                    <a:srgbClr val="000000">
                      <a:alpha val="43137"/>
                    </a:srgbClr>
                  </a:outerShdw>
                </a:effectLst>
              </a:rPr>
              <a:t>Διαφορές  από τυπική αναιμία </a:t>
            </a:r>
            <a:r>
              <a:rPr lang="el-GR" i="1" dirty="0" err="1" smtClean="0">
                <a:solidFill>
                  <a:schemeClr val="accent3">
                    <a:lumMod val="50000"/>
                  </a:schemeClr>
                </a:solidFill>
                <a:effectLst>
                  <a:outerShdw blurRad="38100" dist="38100" dir="2700000" algn="tl">
                    <a:srgbClr val="000000">
                      <a:alpha val="43137"/>
                    </a:srgbClr>
                  </a:outerShdw>
                </a:effectLst>
              </a:rPr>
              <a:t>χρονίας</a:t>
            </a:r>
            <a:r>
              <a:rPr lang="el-GR" i="1" dirty="0" smtClean="0">
                <a:solidFill>
                  <a:schemeClr val="accent3">
                    <a:lumMod val="50000"/>
                  </a:schemeClr>
                </a:solidFill>
                <a:effectLst>
                  <a:outerShdw blurRad="38100" dist="38100" dir="2700000" algn="tl">
                    <a:srgbClr val="000000">
                      <a:alpha val="43137"/>
                    </a:srgbClr>
                  </a:outerShdw>
                </a:effectLst>
              </a:rPr>
              <a:t> νόσου</a:t>
            </a:r>
          </a:p>
          <a:p>
            <a:pPr marL="0" indent="0">
              <a:buNone/>
            </a:pPr>
            <a:endParaRPr lang="el-GR" dirty="0"/>
          </a:p>
          <a:p>
            <a:r>
              <a:rPr lang="el-GR" dirty="0" smtClean="0"/>
              <a:t>Ταχύτερη εγκατάσταση</a:t>
            </a:r>
          </a:p>
          <a:p>
            <a:r>
              <a:rPr lang="el-GR" dirty="0" smtClean="0"/>
              <a:t>Σοβαρότερη </a:t>
            </a:r>
          </a:p>
          <a:p>
            <a:r>
              <a:rPr lang="el-GR" dirty="0" smtClean="0"/>
              <a:t>Απαιτεί συνήθως μετάγγιση</a:t>
            </a:r>
            <a:endParaRPr lang="el-GR" dirty="0"/>
          </a:p>
        </p:txBody>
      </p:sp>
    </p:spTree>
    <p:extLst>
      <p:ext uri="{BB962C8B-B14F-4D97-AF65-F5344CB8AC3E}">
        <p14:creationId xmlns:p14="http://schemas.microsoft.com/office/powerpoint/2010/main" val="3301488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b="1" dirty="0" smtClean="0">
                <a:effectLst>
                  <a:outerShdw blurRad="38100" dist="38100" dir="2700000" algn="tl">
                    <a:srgbClr val="000000">
                      <a:alpha val="43137"/>
                    </a:srgbClr>
                  </a:outerShdw>
                </a:effectLst>
              </a:rPr>
              <a:t>ΑΝΑΙΜΙΑ ΧΡΟΝΙΑΣ ΝΟΣΟΥ</a:t>
            </a:r>
            <a:endParaRPr lang="el-GR" sz="3600"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55000" lnSpcReduction="20000"/>
          </a:bodyPr>
          <a:lstStyle/>
          <a:p>
            <a:pPr marL="0" indent="0">
              <a:buNone/>
            </a:pPr>
            <a:r>
              <a:rPr lang="el-GR" b="1" dirty="0" smtClean="0"/>
              <a:t>ΑΙΤΙΑ</a:t>
            </a:r>
          </a:p>
          <a:p>
            <a:pPr marL="0" indent="0">
              <a:buNone/>
            </a:pPr>
            <a:r>
              <a:rPr lang="el-GR" b="1" i="1" dirty="0" smtClean="0">
                <a:solidFill>
                  <a:srgbClr val="7030A0"/>
                </a:solidFill>
                <a:effectLst>
                  <a:outerShdw blurRad="38100" dist="38100" dir="2700000" algn="tl">
                    <a:srgbClr val="000000">
                      <a:alpha val="43137"/>
                    </a:srgbClr>
                  </a:outerShdw>
                </a:effectLst>
              </a:rPr>
              <a:t>η απελευθέρωση </a:t>
            </a:r>
            <a:r>
              <a:rPr lang="el-GR" b="1" i="1" dirty="0" err="1" smtClean="0">
                <a:solidFill>
                  <a:srgbClr val="7030A0"/>
                </a:solidFill>
                <a:effectLst>
                  <a:outerShdw blurRad="38100" dist="38100" dir="2700000" algn="tl">
                    <a:srgbClr val="000000">
                      <a:alpha val="43137"/>
                    </a:srgbClr>
                  </a:outerShdw>
                </a:effectLst>
              </a:rPr>
              <a:t>προφλεγμονωδών</a:t>
            </a:r>
            <a:r>
              <a:rPr lang="el-GR" b="1" i="1" dirty="0" smtClean="0">
                <a:solidFill>
                  <a:srgbClr val="7030A0"/>
                </a:solidFill>
                <a:effectLst>
                  <a:outerShdw blurRad="38100" dist="38100" dir="2700000" algn="tl">
                    <a:srgbClr val="000000">
                      <a:alpha val="43137"/>
                    </a:srgbClr>
                  </a:outerShdw>
                </a:effectLst>
              </a:rPr>
              <a:t> </a:t>
            </a:r>
            <a:r>
              <a:rPr lang="el-GR" b="1" i="1" dirty="0" err="1" smtClean="0">
                <a:solidFill>
                  <a:srgbClr val="7030A0"/>
                </a:solidFill>
                <a:effectLst>
                  <a:outerShdw blurRad="38100" dist="38100" dir="2700000" algn="tl">
                    <a:srgbClr val="000000">
                      <a:alpha val="43137"/>
                    </a:srgbClr>
                  </a:outerShdw>
                </a:effectLst>
              </a:rPr>
              <a:t>κυτταροκινών</a:t>
            </a:r>
            <a:r>
              <a:rPr lang="el-GR" b="1" i="1" dirty="0" smtClean="0">
                <a:solidFill>
                  <a:srgbClr val="7030A0"/>
                </a:solidFill>
                <a:effectLst>
                  <a:outerShdw blurRad="38100" dist="38100" dir="2700000" algn="tl">
                    <a:srgbClr val="000000">
                      <a:alpha val="43137"/>
                    </a:srgbClr>
                  </a:outerShdw>
                </a:effectLst>
              </a:rPr>
              <a:t> </a:t>
            </a:r>
            <a:r>
              <a:rPr lang="en-US" b="1" i="1" dirty="0" smtClean="0">
                <a:solidFill>
                  <a:srgbClr val="7030A0"/>
                </a:solidFill>
                <a:effectLst>
                  <a:outerShdw blurRad="38100" dist="38100" dir="2700000" algn="tl">
                    <a:srgbClr val="000000">
                      <a:alpha val="43137"/>
                    </a:srgbClr>
                  </a:outerShdw>
                </a:effectLst>
              </a:rPr>
              <a:t>IL-1, TNF-a, INF-</a:t>
            </a:r>
            <a:r>
              <a:rPr lang="el-GR" b="1" i="1" dirty="0" smtClean="0">
                <a:solidFill>
                  <a:srgbClr val="7030A0"/>
                </a:solidFill>
                <a:effectLst>
                  <a:outerShdw blurRad="38100" dist="38100" dir="2700000" algn="tl">
                    <a:srgbClr val="000000">
                      <a:alpha val="43137"/>
                    </a:srgbClr>
                  </a:outerShdw>
                </a:effectLst>
              </a:rPr>
              <a:t>γ, </a:t>
            </a:r>
            <a:r>
              <a:rPr lang="el-GR" b="1" i="1" dirty="0" smtClean="0">
                <a:solidFill>
                  <a:srgbClr val="7030A0"/>
                </a:solidFill>
                <a:effectLst>
                  <a:outerShdw blurRad="38100" dist="38100" dir="2700000" algn="tl">
                    <a:srgbClr val="000000">
                      <a:alpha val="43137"/>
                    </a:srgbClr>
                  </a:outerShdw>
                </a:effectLst>
              </a:rPr>
              <a:t>και </a:t>
            </a:r>
            <a:r>
              <a:rPr lang="el-GR" b="1" i="1" dirty="0" err="1" smtClean="0">
                <a:solidFill>
                  <a:srgbClr val="7030A0"/>
                </a:solidFill>
                <a:effectLst>
                  <a:outerShdw blurRad="38100" dist="38100" dir="2700000" algn="tl">
                    <a:srgbClr val="000000">
                      <a:alpha val="43137"/>
                    </a:srgbClr>
                  </a:outerShdw>
                </a:effectLst>
              </a:rPr>
              <a:t>αντιοφλεγμονώδους</a:t>
            </a:r>
            <a:r>
              <a:rPr lang="el-GR" b="1" i="1" dirty="0" smtClean="0">
                <a:solidFill>
                  <a:srgbClr val="7030A0"/>
                </a:solidFill>
                <a:effectLst>
                  <a:outerShdw blurRad="38100" dist="38100" dir="2700000" algn="tl">
                    <a:srgbClr val="000000">
                      <a:alpha val="43137"/>
                    </a:srgbClr>
                  </a:outerShdw>
                </a:effectLst>
              </a:rPr>
              <a:t> </a:t>
            </a:r>
            <a:r>
              <a:rPr lang="el-GR" b="1" i="1" dirty="0" err="1" smtClean="0">
                <a:solidFill>
                  <a:srgbClr val="7030A0"/>
                </a:solidFill>
                <a:effectLst>
                  <a:outerShdw blurRad="38100" dist="38100" dir="2700000" algn="tl">
                    <a:srgbClr val="000000">
                      <a:alpha val="43137"/>
                    </a:srgbClr>
                  </a:outerShdw>
                </a:effectLst>
              </a:rPr>
              <a:t>κυτταροκίνης</a:t>
            </a:r>
            <a:r>
              <a:rPr lang="el-GR" b="1" i="1" dirty="0" smtClean="0">
                <a:solidFill>
                  <a:srgbClr val="7030A0"/>
                </a:solidFill>
                <a:effectLst>
                  <a:outerShdw blurRad="38100" dist="38100" dir="2700000" algn="tl">
                    <a:srgbClr val="000000">
                      <a:alpha val="43137"/>
                    </a:srgbClr>
                  </a:outerShdw>
                </a:effectLst>
              </a:rPr>
              <a:t> </a:t>
            </a:r>
            <a:r>
              <a:rPr lang="en-US" b="1" i="1" dirty="0" smtClean="0">
                <a:solidFill>
                  <a:srgbClr val="7030A0"/>
                </a:solidFill>
                <a:effectLst>
                  <a:outerShdw blurRad="38100" dist="38100" dir="2700000" algn="tl">
                    <a:srgbClr val="000000">
                      <a:alpha val="43137"/>
                    </a:srgbClr>
                  </a:outerShdw>
                </a:effectLst>
              </a:rPr>
              <a:t>L-6</a:t>
            </a:r>
            <a:endParaRPr lang="en-US" b="1" i="1" dirty="0" smtClean="0">
              <a:solidFill>
                <a:srgbClr val="7030A0"/>
              </a:solidFill>
              <a:effectLst>
                <a:outerShdw blurRad="38100" dist="38100" dir="2700000" algn="tl">
                  <a:srgbClr val="000000">
                    <a:alpha val="43137"/>
                  </a:srgbClr>
                </a:outerShdw>
              </a:effectLst>
            </a:endParaRPr>
          </a:p>
          <a:p>
            <a:pPr marL="0" indent="0">
              <a:buNone/>
            </a:pPr>
            <a:endParaRPr lang="en-US" b="1" dirty="0"/>
          </a:p>
          <a:p>
            <a:pPr marL="0" indent="0">
              <a:buNone/>
            </a:pPr>
            <a:endParaRPr lang="el-GR" b="1" dirty="0" smtClean="0"/>
          </a:p>
          <a:p>
            <a:pPr marL="0" indent="0">
              <a:buNone/>
            </a:pPr>
            <a:r>
              <a:rPr lang="el-GR" b="1" dirty="0" smtClean="0"/>
              <a:t>ΠΑΘΟΦΥΣΙΟΛΟΓΙΚΟΙ ΜΗΧΑΝΙΣΜΟΙ</a:t>
            </a:r>
            <a:endParaRPr lang="en-US" b="1" dirty="0" smtClean="0"/>
          </a:p>
          <a:p>
            <a:pPr marL="0" indent="0">
              <a:buNone/>
            </a:pPr>
            <a:r>
              <a:rPr lang="el-GR" b="1" i="1" dirty="0" smtClean="0">
                <a:solidFill>
                  <a:schemeClr val="accent2">
                    <a:lumMod val="75000"/>
                  </a:schemeClr>
                </a:solidFill>
              </a:rPr>
              <a:t>1.ΔΙΑΤΑΡΑΧΗ ΜΕΤΑΒΟΛΙΣΜΟΥ ΣΙΔΗΡΟΥ</a:t>
            </a:r>
            <a:endParaRPr lang="en-US" b="1" i="1" dirty="0" smtClean="0">
              <a:solidFill>
                <a:schemeClr val="accent2">
                  <a:lumMod val="75000"/>
                </a:schemeClr>
              </a:solidFill>
            </a:endParaRPr>
          </a:p>
          <a:p>
            <a:r>
              <a:rPr lang="el-GR" i="1" dirty="0" smtClean="0">
                <a:solidFill>
                  <a:schemeClr val="tx1">
                    <a:lumMod val="65000"/>
                    <a:lumOff val="35000"/>
                  </a:schemeClr>
                </a:solidFill>
                <a:effectLst>
                  <a:outerShdw blurRad="38100" dist="38100" dir="2700000" algn="tl">
                    <a:srgbClr val="000000">
                      <a:alpha val="43137"/>
                    </a:srgbClr>
                  </a:outerShdw>
                </a:effectLst>
              </a:rPr>
              <a:t>Διαταραχή κινητικής σιδήρου</a:t>
            </a:r>
          </a:p>
          <a:p>
            <a:r>
              <a:rPr lang="el-GR" i="1" dirty="0" smtClean="0">
                <a:solidFill>
                  <a:schemeClr val="tx1">
                    <a:lumMod val="65000"/>
                    <a:lumOff val="35000"/>
                  </a:schemeClr>
                </a:solidFill>
                <a:effectLst>
                  <a:outerShdw blurRad="38100" dist="38100" dir="2700000" algn="tl">
                    <a:srgbClr val="000000">
                      <a:alpha val="43137"/>
                    </a:srgbClr>
                  </a:outerShdw>
                </a:effectLst>
              </a:rPr>
              <a:t>Μείωση διαθέσιμου σιδήρου για </a:t>
            </a:r>
            <a:r>
              <a:rPr lang="el-GR" i="1" dirty="0" err="1" smtClean="0">
                <a:solidFill>
                  <a:schemeClr val="tx1">
                    <a:lumMod val="65000"/>
                    <a:lumOff val="35000"/>
                  </a:schemeClr>
                </a:solidFill>
                <a:effectLst>
                  <a:outerShdw blurRad="38100" dist="38100" dir="2700000" algn="tl">
                    <a:srgbClr val="000000">
                      <a:alpha val="43137"/>
                    </a:srgbClr>
                  </a:outerShdw>
                </a:effectLst>
              </a:rPr>
              <a:t>ερυθροποίηση</a:t>
            </a:r>
            <a:endParaRPr lang="el-GR" i="1" dirty="0" smtClean="0">
              <a:solidFill>
                <a:schemeClr val="tx1">
                  <a:lumMod val="65000"/>
                  <a:lumOff val="35000"/>
                </a:schemeClr>
              </a:solidFill>
              <a:effectLst>
                <a:outerShdw blurRad="38100" dist="38100" dir="2700000" algn="tl">
                  <a:srgbClr val="000000">
                    <a:alpha val="43137"/>
                  </a:srgbClr>
                </a:outerShdw>
              </a:effectLst>
            </a:endParaRPr>
          </a:p>
          <a:p>
            <a:r>
              <a:rPr lang="el-GR" i="1" dirty="0" smtClean="0">
                <a:solidFill>
                  <a:schemeClr val="tx1">
                    <a:lumMod val="65000"/>
                    <a:lumOff val="35000"/>
                  </a:schemeClr>
                </a:solidFill>
                <a:effectLst>
                  <a:outerShdw blurRad="38100" dist="38100" dir="2700000" algn="tl">
                    <a:srgbClr val="000000">
                      <a:alpha val="43137"/>
                    </a:srgbClr>
                  </a:outerShdw>
                </a:effectLst>
              </a:rPr>
              <a:t>Αύξηση σιδήρου ΔΕΣ</a:t>
            </a:r>
          </a:p>
          <a:p>
            <a:pPr marL="0" indent="0">
              <a:buNone/>
            </a:pPr>
            <a:endParaRPr lang="el-GR" b="1" i="1" dirty="0" smtClean="0">
              <a:solidFill>
                <a:schemeClr val="accent2">
                  <a:lumMod val="75000"/>
                </a:schemeClr>
              </a:solidFill>
            </a:endParaRPr>
          </a:p>
          <a:p>
            <a:pPr marL="0" indent="0">
              <a:buNone/>
            </a:pPr>
            <a:endParaRPr lang="el-GR" b="1" dirty="0" smtClean="0"/>
          </a:p>
          <a:p>
            <a:pPr marL="0" indent="0">
              <a:buNone/>
            </a:pPr>
            <a:r>
              <a:rPr lang="el-GR" b="1" i="1" dirty="0" smtClean="0">
                <a:solidFill>
                  <a:srgbClr val="C00000"/>
                </a:solidFill>
              </a:rPr>
              <a:t>2. Μειωμένη παραγωγή </a:t>
            </a:r>
            <a:r>
              <a:rPr lang="el-GR" b="1" i="1" dirty="0" err="1" smtClean="0">
                <a:solidFill>
                  <a:srgbClr val="C00000"/>
                </a:solidFill>
              </a:rPr>
              <a:t>ερυθροποιητίνης</a:t>
            </a:r>
            <a:endParaRPr lang="el-GR" b="1" i="1" dirty="0" smtClean="0">
              <a:solidFill>
                <a:srgbClr val="C00000"/>
              </a:solidFill>
            </a:endParaRPr>
          </a:p>
          <a:p>
            <a:pPr marL="0" indent="0">
              <a:buNone/>
            </a:pPr>
            <a:r>
              <a:rPr lang="el-GR" b="1" i="1" dirty="0" smtClean="0">
                <a:solidFill>
                  <a:srgbClr val="C00000"/>
                </a:solidFill>
              </a:rPr>
              <a:t>3 Καταστολή </a:t>
            </a:r>
            <a:r>
              <a:rPr lang="el-GR" b="1" i="1" dirty="0" err="1" smtClean="0">
                <a:solidFill>
                  <a:srgbClr val="C00000"/>
                </a:solidFill>
              </a:rPr>
              <a:t>ερυθροποιήσης</a:t>
            </a:r>
            <a:r>
              <a:rPr lang="el-GR" b="1" i="1" dirty="0" smtClean="0">
                <a:solidFill>
                  <a:srgbClr val="C00000"/>
                </a:solidFill>
              </a:rPr>
              <a:t> στον μυελό τον οστών</a:t>
            </a:r>
          </a:p>
          <a:p>
            <a:pPr marL="0" indent="0">
              <a:buNone/>
            </a:pPr>
            <a:r>
              <a:rPr lang="el-GR" b="1" i="1" dirty="0">
                <a:solidFill>
                  <a:srgbClr val="C00000"/>
                </a:solidFill>
              </a:rPr>
              <a:t>4</a:t>
            </a:r>
            <a:r>
              <a:rPr lang="el-GR" b="1" i="1" dirty="0" smtClean="0">
                <a:solidFill>
                  <a:srgbClr val="C00000"/>
                </a:solidFill>
              </a:rPr>
              <a:t>. Μείωση επιβίωσης ερυθρών</a:t>
            </a:r>
          </a:p>
          <a:p>
            <a:endParaRPr lang="el-GR" dirty="0"/>
          </a:p>
        </p:txBody>
      </p:sp>
    </p:spTree>
    <p:extLst>
      <p:ext uri="{BB962C8B-B14F-4D97-AF65-F5344CB8AC3E}">
        <p14:creationId xmlns:p14="http://schemas.microsoft.com/office/powerpoint/2010/main" val="2804727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116632"/>
            <a:ext cx="8229600" cy="1143000"/>
          </a:xfrm>
        </p:spPr>
        <p:txBody>
          <a:bodyPr/>
          <a:lstStyle/>
          <a:p>
            <a:r>
              <a:rPr lang="el-GR" dirty="0" smtClean="0"/>
              <a:t>Αναιμία </a:t>
            </a:r>
            <a:r>
              <a:rPr lang="el-GR" dirty="0" err="1" smtClean="0"/>
              <a:t>χρονίας</a:t>
            </a:r>
            <a:r>
              <a:rPr lang="el-GR" dirty="0" smtClean="0"/>
              <a:t> νόσου</a:t>
            </a:r>
            <a:endParaRPr lang="el-GR" dirty="0"/>
          </a:p>
        </p:txBody>
      </p:sp>
      <p:pic>
        <p:nvPicPr>
          <p:cNvPr id="7170" name="Picture 2" descr="C:\Users\Μαρίνα\Pictures\Νέος φάκελος (2)\WJG-15-4617-g00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628800"/>
            <a:ext cx="5270500" cy="425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1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08720"/>
            <a:ext cx="8229600" cy="1143000"/>
          </a:xfrm>
        </p:spPr>
        <p:txBody>
          <a:bodyPr>
            <a:normAutofit fontScale="90000"/>
          </a:bodyPr>
          <a:lstStyle/>
          <a:p>
            <a:r>
              <a:rPr lang="el-GR" sz="3100" b="1" i="1" dirty="0">
                <a:solidFill>
                  <a:srgbClr val="7030A0"/>
                </a:solidFill>
                <a:effectLst>
                  <a:outerShdw blurRad="38100" dist="38100" dir="2700000" algn="tl">
                    <a:srgbClr val="000000">
                      <a:alpha val="43137"/>
                    </a:srgbClr>
                  </a:outerShdw>
                </a:effectLst>
              </a:rPr>
              <a:t>η απελευθέρωση </a:t>
            </a:r>
            <a:r>
              <a:rPr lang="el-GR" sz="3100" b="1" i="1" dirty="0" err="1">
                <a:solidFill>
                  <a:srgbClr val="7030A0"/>
                </a:solidFill>
                <a:effectLst>
                  <a:outerShdw blurRad="38100" dist="38100" dir="2700000" algn="tl">
                    <a:srgbClr val="000000">
                      <a:alpha val="43137"/>
                    </a:srgbClr>
                  </a:outerShdw>
                </a:effectLst>
              </a:rPr>
              <a:t>προφλεγμονωδών</a:t>
            </a:r>
            <a:r>
              <a:rPr lang="el-GR" sz="3100" b="1" i="1" dirty="0">
                <a:solidFill>
                  <a:srgbClr val="7030A0"/>
                </a:solidFill>
                <a:effectLst>
                  <a:outerShdw blurRad="38100" dist="38100" dir="2700000" algn="tl">
                    <a:srgbClr val="000000">
                      <a:alpha val="43137"/>
                    </a:srgbClr>
                  </a:outerShdw>
                </a:effectLst>
              </a:rPr>
              <a:t> </a:t>
            </a:r>
            <a:r>
              <a:rPr lang="el-GR" sz="3100" b="1" i="1" dirty="0" err="1">
                <a:solidFill>
                  <a:srgbClr val="7030A0"/>
                </a:solidFill>
                <a:effectLst>
                  <a:outerShdw blurRad="38100" dist="38100" dir="2700000" algn="tl">
                    <a:srgbClr val="000000">
                      <a:alpha val="43137"/>
                    </a:srgbClr>
                  </a:outerShdw>
                </a:effectLst>
              </a:rPr>
              <a:t>κυτταροκινών</a:t>
            </a:r>
            <a:r>
              <a:rPr lang="el-GR" sz="3100" b="1" i="1" dirty="0">
                <a:solidFill>
                  <a:srgbClr val="7030A0"/>
                </a:solidFill>
                <a:effectLst>
                  <a:outerShdw blurRad="38100" dist="38100" dir="2700000" algn="tl">
                    <a:srgbClr val="000000">
                      <a:alpha val="43137"/>
                    </a:srgbClr>
                  </a:outerShdw>
                </a:effectLst>
              </a:rPr>
              <a:t> IL-1, TNF-a, INF-γ, </a:t>
            </a:r>
            <a:r>
              <a:rPr lang="el-GR" dirty="0"/>
              <a:t/>
            </a:r>
            <a:br>
              <a:rPr lang="el-GR" dirty="0"/>
            </a:br>
            <a:endParaRPr lang="el-GR" dirty="0"/>
          </a:p>
        </p:txBody>
      </p:sp>
      <p:sp>
        <p:nvSpPr>
          <p:cNvPr id="3" name="Content Placeholder 2"/>
          <p:cNvSpPr>
            <a:spLocks noGrp="1"/>
          </p:cNvSpPr>
          <p:nvPr>
            <p:ph idx="1"/>
          </p:nvPr>
        </p:nvSpPr>
        <p:spPr/>
        <p:txBody>
          <a:bodyPr>
            <a:normAutofit/>
          </a:bodyPr>
          <a:lstStyle/>
          <a:p>
            <a:pPr marL="0" indent="0">
              <a:buNone/>
            </a:pPr>
            <a:endParaRPr lang="el-GR" dirty="0"/>
          </a:p>
          <a:p>
            <a:r>
              <a:rPr lang="el-GR" sz="2800" dirty="0">
                <a:effectLst>
                  <a:outerShdw blurRad="38100" dist="38100" dir="2700000" algn="tl">
                    <a:srgbClr val="000000">
                      <a:alpha val="43137"/>
                    </a:srgbClr>
                  </a:outerShdw>
                </a:effectLst>
              </a:rPr>
              <a:t>Μειωμένη παραγωγή </a:t>
            </a:r>
            <a:r>
              <a:rPr lang="el-GR" sz="2800" dirty="0" err="1">
                <a:effectLst>
                  <a:outerShdw blurRad="38100" dist="38100" dir="2700000" algn="tl">
                    <a:srgbClr val="000000">
                      <a:alpha val="43137"/>
                    </a:srgbClr>
                  </a:outerShdw>
                </a:effectLst>
              </a:rPr>
              <a:t>ερυθροποιητίνης</a:t>
            </a:r>
            <a:endParaRPr lang="el-GR" sz="2800" dirty="0">
              <a:effectLst>
                <a:outerShdw blurRad="38100" dist="38100" dir="2700000" algn="tl">
                  <a:srgbClr val="000000">
                    <a:alpha val="43137"/>
                  </a:srgbClr>
                </a:outerShdw>
              </a:effectLst>
            </a:endParaRPr>
          </a:p>
          <a:p>
            <a:r>
              <a:rPr lang="el-GR" sz="2800" dirty="0" smtClean="0">
                <a:effectLst>
                  <a:outerShdw blurRad="38100" dist="38100" dir="2700000" algn="tl">
                    <a:srgbClr val="000000">
                      <a:alpha val="43137"/>
                    </a:srgbClr>
                  </a:outerShdw>
                </a:effectLst>
              </a:rPr>
              <a:t>Μειωμένη ανταπόκριση στην </a:t>
            </a:r>
            <a:r>
              <a:rPr lang="el-GR" sz="2800" dirty="0" err="1" smtClean="0">
                <a:effectLst>
                  <a:outerShdw blurRad="38100" dist="38100" dir="2700000" algn="tl">
                    <a:srgbClr val="000000">
                      <a:alpha val="43137"/>
                    </a:srgbClr>
                  </a:outerShdw>
                </a:effectLst>
              </a:rPr>
              <a:t>ερυθροποιητίνη</a:t>
            </a:r>
            <a:r>
              <a:rPr lang="el-GR" sz="2800" dirty="0" smtClean="0">
                <a:effectLst>
                  <a:outerShdw blurRad="38100" dist="38100" dir="2700000" algn="tl">
                    <a:srgbClr val="000000">
                      <a:alpha val="43137"/>
                    </a:srgbClr>
                  </a:outerShdw>
                </a:effectLst>
              </a:rPr>
              <a:t> των </a:t>
            </a:r>
            <a:r>
              <a:rPr lang="el-GR" sz="2800" dirty="0" err="1" smtClean="0">
                <a:effectLst>
                  <a:outerShdw blurRad="38100" dist="38100" dir="2700000" algn="tl">
                    <a:srgbClr val="000000">
                      <a:alpha val="43137"/>
                    </a:srgbClr>
                  </a:outerShdw>
                </a:effectLst>
              </a:rPr>
              <a:t>ερυθροβλαστών</a:t>
            </a:r>
            <a:endParaRPr lang="el-GR" sz="2800" dirty="0" smtClean="0">
              <a:effectLst>
                <a:outerShdw blurRad="38100" dist="38100" dir="2700000" algn="tl">
                  <a:srgbClr val="000000">
                    <a:alpha val="43137"/>
                  </a:srgbClr>
                </a:outerShdw>
              </a:effectLst>
            </a:endParaRPr>
          </a:p>
          <a:p>
            <a:r>
              <a:rPr lang="el-GR" sz="2800" dirty="0">
                <a:effectLst>
                  <a:outerShdw blurRad="38100" dist="38100" dir="2700000" algn="tl">
                    <a:srgbClr val="000000">
                      <a:alpha val="43137"/>
                    </a:srgbClr>
                  </a:outerShdw>
                </a:effectLst>
              </a:rPr>
              <a:t>Ά</a:t>
            </a:r>
            <a:r>
              <a:rPr lang="el-GR" sz="2800" dirty="0" smtClean="0">
                <a:effectLst>
                  <a:outerShdw blurRad="38100" dist="38100" dir="2700000" algn="tl">
                    <a:srgbClr val="000000">
                      <a:alpha val="43137"/>
                    </a:srgbClr>
                  </a:outerShdw>
                </a:effectLst>
              </a:rPr>
              <a:t>μεση καταστολή παραγωγής </a:t>
            </a:r>
            <a:r>
              <a:rPr lang="el-GR" sz="2800" dirty="0" err="1" smtClean="0">
                <a:effectLst>
                  <a:outerShdw blurRad="38100" dist="38100" dir="2700000" algn="tl">
                    <a:srgbClr val="000000">
                      <a:alpha val="43137"/>
                    </a:srgbClr>
                  </a:outerShdw>
                </a:effectLst>
              </a:rPr>
              <a:t>ερυθροποιήσης</a:t>
            </a:r>
            <a:r>
              <a:rPr lang="el-GR" sz="2800" dirty="0" smtClean="0">
                <a:effectLst>
                  <a:outerShdw blurRad="38100" dist="38100" dir="2700000" algn="tl">
                    <a:srgbClr val="000000">
                      <a:alpha val="43137"/>
                    </a:srgbClr>
                  </a:outerShdw>
                </a:effectLst>
              </a:rPr>
              <a:t> </a:t>
            </a:r>
            <a:r>
              <a:rPr lang="el-GR" sz="2800" dirty="0" err="1" smtClean="0">
                <a:effectLst>
                  <a:outerShdw blurRad="38100" dist="38100" dir="2700000" algn="tl">
                    <a:srgbClr val="000000">
                      <a:alpha val="43137"/>
                    </a:srgbClr>
                  </a:outerShdw>
                </a:effectLst>
              </a:rPr>
              <a:t>Αυξηση</a:t>
            </a:r>
            <a:r>
              <a:rPr lang="el-GR" sz="2800" dirty="0" smtClean="0">
                <a:effectLst>
                  <a:outerShdw blurRad="38100" dist="38100" dir="2700000" algn="tl">
                    <a:srgbClr val="000000">
                      <a:alpha val="43137"/>
                    </a:srgbClr>
                  </a:outerShdw>
                </a:effectLst>
              </a:rPr>
              <a:t> της </a:t>
            </a:r>
            <a:r>
              <a:rPr lang="el-GR" sz="2800" dirty="0" err="1" smtClean="0">
                <a:effectLst>
                  <a:outerShdw blurRad="38100" dist="38100" dir="2700000" algn="tl">
                    <a:srgbClr val="000000">
                      <a:alpha val="43137"/>
                    </a:srgbClr>
                  </a:outerShdw>
                </a:effectLst>
              </a:rPr>
              <a:t>αιμοφαγοκυττάρωσης</a:t>
            </a:r>
            <a:r>
              <a:rPr lang="el-GR" sz="2800" dirty="0" smtClean="0">
                <a:effectLst>
                  <a:outerShdw blurRad="38100" dist="38100" dir="2700000" algn="tl">
                    <a:srgbClr val="000000">
                      <a:alpha val="43137"/>
                    </a:srgbClr>
                  </a:outerShdw>
                </a:effectLst>
              </a:rPr>
              <a:t> από </a:t>
            </a:r>
            <a:r>
              <a:rPr lang="el-GR" sz="2800" dirty="0" err="1" smtClean="0">
                <a:effectLst>
                  <a:outerShdw blurRad="38100" dist="38100" dir="2700000" algn="tl">
                    <a:srgbClr val="000000">
                      <a:alpha val="43137"/>
                    </a:srgbClr>
                  </a:outerShdw>
                </a:effectLst>
              </a:rPr>
              <a:t>μακροφάγα</a:t>
            </a:r>
            <a:r>
              <a:rPr lang="el-GR" sz="2800" dirty="0" smtClean="0">
                <a:effectLst>
                  <a:outerShdw blurRad="38100" dist="38100" dir="2700000" algn="tl">
                    <a:srgbClr val="000000">
                      <a:alpha val="43137"/>
                    </a:srgbClr>
                  </a:outerShdw>
                </a:effectLst>
              </a:rPr>
              <a:t> και μείωση </a:t>
            </a:r>
            <a:r>
              <a:rPr lang="el-GR" sz="2800" dirty="0">
                <a:effectLst>
                  <a:outerShdw blurRad="38100" dist="38100" dir="2700000" algn="tl">
                    <a:srgbClr val="000000">
                      <a:alpha val="43137"/>
                    </a:srgbClr>
                  </a:outerShdw>
                </a:effectLst>
              </a:rPr>
              <a:t>επιβίωσης ερυθρών</a:t>
            </a:r>
          </a:p>
          <a:p>
            <a:pPr marL="0" indent="0">
              <a:buNone/>
            </a:pPr>
            <a:endParaRPr lang="el-GR" dirty="0"/>
          </a:p>
        </p:txBody>
      </p:sp>
    </p:spTree>
    <p:extLst>
      <p:ext uri="{BB962C8B-B14F-4D97-AF65-F5344CB8AC3E}">
        <p14:creationId xmlns:p14="http://schemas.microsoft.com/office/powerpoint/2010/main" val="3151535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0">
              <a:schemeClr val="tx1"/>
            </a:gs>
          </a:gsLst>
          <a:lin ang="27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7813"/>
            <a:ext cx="8229600" cy="990600"/>
          </a:xfrm>
          <a:effectLst>
            <a:outerShdw dist="35921" dir="2700000" algn="ctr" rotWithShape="0">
              <a:schemeClr val="bg2"/>
            </a:outerShdw>
          </a:effectLst>
        </p:spPr>
        <p:txBody>
          <a:bodyPr/>
          <a:lstStyle/>
          <a:p>
            <a:r>
              <a:rPr lang="el-GR" sz="3200" b="1" dirty="0">
                <a:solidFill>
                  <a:srgbClr val="C00000"/>
                </a:solidFill>
              </a:rPr>
              <a:t>ΚΥΤΤΑΡΟΚΙΝΕΣ ΚΑΙ ΟΜΟΙΟΣΤΑΣΗ </a:t>
            </a:r>
            <a:r>
              <a:rPr lang="en-US" sz="3200" b="1" dirty="0">
                <a:solidFill>
                  <a:srgbClr val="C00000"/>
                </a:solidFill>
              </a:rPr>
              <a:t>Fe</a:t>
            </a:r>
            <a:endParaRPr lang="el-GR" sz="3200" dirty="0">
              <a:solidFill>
                <a:srgbClr val="C00000"/>
              </a:solidFill>
            </a:endParaRPr>
          </a:p>
        </p:txBody>
      </p:sp>
      <p:sp>
        <p:nvSpPr>
          <p:cNvPr id="19459" name="Rectangle 3"/>
          <p:cNvSpPr>
            <a:spLocks noGrp="1" noChangeArrowheads="1"/>
          </p:cNvSpPr>
          <p:nvPr>
            <p:ph type="body" idx="1"/>
          </p:nvPr>
        </p:nvSpPr>
        <p:spPr/>
        <p:txBody>
          <a:bodyPr/>
          <a:lstStyle/>
          <a:p>
            <a:pPr>
              <a:buFont typeface="Wingdings" pitchFamily="2" charset="2"/>
              <a:buNone/>
            </a:pPr>
            <a:r>
              <a:rPr lang="el-GR" sz="3600" b="1" dirty="0">
                <a:solidFill>
                  <a:srgbClr val="00FFFF"/>
                </a:solidFill>
              </a:rPr>
              <a:t>   </a:t>
            </a:r>
            <a:r>
              <a:rPr lang="el-GR" sz="3600" b="1" dirty="0">
                <a:solidFill>
                  <a:srgbClr val="C00000"/>
                </a:solidFill>
              </a:rPr>
              <a:t>ΤΝ</a:t>
            </a:r>
            <a:r>
              <a:rPr lang="en-US" sz="3600" b="1" dirty="0">
                <a:solidFill>
                  <a:srgbClr val="C00000"/>
                </a:solidFill>
              </a:rPr>
              <a:t>F</a:t>
            </a:r>
            <a:r>
              <a:rPr lang="el-GR" sz="3600" b="1" dirty="0">
                <a:solidFill>
                  <a:srgbClr val="C00000"/>
                </a:solidFill>
              </a:rPr>
              <a:t>-α</a:t>
            </a:r>
          </a:p>
          <a:p>
            <a:pPr>
              <a:spcBef>
                <a:spcPct val="30000"/>
              </a:spcBef>
              <a:spcAft>
                <a:spcPct val="5000"/>
              </a:spcAft>
            </a:pPr>
            <a:r>
              <a:rPr lang="el-GR" sz="2800" b="1" dirty="0">
                <a:solidFill>
                  <a:schemeClr val="tx1">
                    <a:lumMod val="50000"/>
                  </a:schemeClr>
                </a:solidFill>
              </a:rPr>
              <a:t>Προαγωγή μεταγραφής </a:t>
            </a:r>
            <a:r>
              <a:rPr lang="el-GR" sz="2800" b="1" dirty="0" err="1">
                <a:solidFill>
                  <a:schemeClr val="tx1">
                    <a:lumMod val="50000"/>
                  </a:schemeClr>
                </a:solidFill>
              </a:rPr>
              <a:t>φερριτίνης</a:t>
            </a:r>
            <a:r>
              <a:rPr lang="el-GR" sz="2800" b="1" dirty="0">
                <a:solidFill>
                  <a:schemeClr val="tx1">
                    <a:lumMod val="50000"/>
                  </a:schemeClr>
                </a:solidFill>
              </a:rPr>
              <a:t> - αύξηση αποθηκών ΔΕΣ</a:t>
            </a:r>
            <a:endParaRPr lang="en-GB" sz="2800" b="1" dirty="0">
              <a:solidFill>
                <a:schemeClr val="tx1">
                  <a:lumMod val="50000"/>
                </a:schemeClr>
              </a:solidFill>
            </a:endParaRPr>
          </a:p>
          <a:p>
            <a:pPr>
              <a:spcBef>
                <a:spcPct val="30000"/>
              </a:spcBef>
              <a:spcAft>
                <a:spcPct val="5000"/>
              </a:spcAft>
            </a:pPr>
            <a:r>
              <a:rPr lang="el-GR" sz="2800" b="1" dirty="0">
                <a:solidFill>
                  <a:schemeClr val="tx1">
                    <a:lumMod val="50000"/>
                  </a:schemeClr>
                </a:solidFill>
              </a:rPr>
              <a:t>Βράχυνση επιβίωσης ερυθρών</a:t>
            </a:r>
            <a:endParaRPr lang="en-GB" sz="2800" b="1" dirty="0">
              <a:solidFill>
                <a:schemeClr val="tx1">
                  <a:lumMod val="50000"/>
                </a:schemeClr>
              </a:solidFill>
            </a:endParaRPr>
          </a:p>
          <a:p>
            <a:pPr>
              <a:spcBef>
                <a:spcPct val="30000"/>
              </a:spcBef>
              <a:spcAft>
                <a:spcPct val="5000"/>
              </a:spcAft>
            </a:pPr>
            <a:r>
              <a:rPr lang="el-GR" sz="2800" b="1" dirty="0">
                <a:solidFill>
                  <a:schemeClr val="tx1">
                    <a:lumMod val="50000"/>
                  </a:schemeClr>
                </a:solidFill>
              </a:rPr>
              <a:t>Διέγερση </a:t>
            </a:r>
            <a:r>
              <a:rPr lang="el-GR" sz="2800" b="1" dirty="0" err="1">
                <a:solidFill>
                  <a:schemeClr val="tx1">
                    <a:lumMod val="50000"/>
                  </a:schemeClr>
                </a:solidFill>
              </a:rPr>
              <a:t>ερυθροφαγοκυττάρωσης</a:t>
            </a:r>
            <a:endParaRPr lang="en-GB" sz="2800" b="1" dirty="0">
              <a:solidFill>
                <a:schemeClr val="tx1">
                  <a:lumMod val="50000"/>
                </a:schemeClr>
              </a:solidFill>
            </a:endParaRPr>
          </a:p>
          <a:p>
            <a:pPr>
              <a:spcBef>
                <a:spcPct val="30000"/>
              </a:spcBef>
              <a:spcAft>
                <a:spcPct val="5000"/>
              </a:spcAft>
            </a:pPr>
            <a:r>
              <a:rPr lang="el-GR" sz="2800" b="1" dirty="0">
                <a:solidFill>
                  <a:schemeClr val="tx1">
                    <a:lumMod val="50000"/>
                  </a:schemeClr>
                </a:solidFill>
              </a:rPr>
              <a:t>Αναστολή σχηματισμού </a:t>
            </a:r>
            <a:r>
              <a:rPr lang="el-GR" sz="2800" b="1" dirty="0" err="1">
                <a:solidFill>
                  <a:schemeClr val="tx1">
                    <a:lumMod val="50000"/>
                  </a:schemeClr>
                </a:solidFill>
              </a:rPr>
              <a:t>εψιδίνης</a:t>
            </a:r>
            <a:endParaRPr lang="el-GR" sz="2800" dirty="0">
              <a:solidFill>
                <a:schemeClr val="tx1">
                  <a:lumMod val="50000"/>
                </a:schemeClr>
              </a:solidFill>
            </a:endParaRPr>
          </a:p>
          <a:p>
            <a:pPr>
              <a:spcBef>
                <a:spcPct val="30000"/>
              </a:spcBef>
              <a:spcAft>
                <a:spcPct val="5000"/>
              </a:spcAft>
            </a:pPr>
            <a:endParaRPr lang="el-GR" sz="2800" dirty="0"/>
          </a:p>
        </p:txBody>
      </p:sp>
    </p:spTree>
    <p:extLst>
      <p:ext uri="{BB962C8B-B14F-4D97-AF65-F5344CB8AC3E}">
        <p14:creationId xmlns:p14="http://schemas.microsoft.com/office/powerpoint/2010/main" val="154475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0">
          <a:gsLst>
            <a:gs pos="100000">
              <a:schemeClr val="tx1"/>
            </a:gs>
            <a:gs pos="100000">
              <a:schemeClr val="bg1"/>
            </a:gs>
          </a:gsLst>
          <a:lin ang="27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7813"/>
            <a:ext cx="8229600" cy="1063625"/>
          </a:xfrm>
        </p:spPr>
        <p:txBody>
          <a:bodyPr/>
          <a:lstStyle/>
          <a:p>
            <a:r>
              <a:rPr lang="el-GR" sz="3200" b="1" dirty="0">
                <a:solidFill>
                  <a:srgbClr val="C00000"/>
                </a:solidFill>
              </a:rPr>
              <a:t>ΚΥΤΤΑΡΟΚΙΝΕΣ ΚΑΙ ΟΜΟΙΟΣΤΑΣΗ </a:t>
            </a:r>
            <a:r>
              <a:rPr lang="en-US" sz="3200" b="1" dirty="0">
                <a:solidFill>
                  <a:srgbClr val="C00000"/>
                </a:solidFill>
              </a:rPr>
              <a:t>Fe</a:t>
            </a:r>
            <a:endParaRPr lang="el-GR" sz="3600" dirty="0">
              <a:solidFill>
                <a:srgbClr val="C00000"/>
              </a:solidFill>
            </a:endParaRPr>
          </a:p>
        </p:txBody>
      </p:sp>
      <p:sp>
        <p:nvSpPr>
          <p:cNvPr id="20483" name="Rectangle 3"/>
          <p:cNvSpPr>
            <a:spLocks noGrp="1" noChangeArrowheads="1"/>
          </p:cNvSpPr>
          <p:nvPr>
            <p:ph type="body" idx="1"/>
          </p:nvPr>
        </p:nvSpPr>
        <p:spPr>
          <a:xfrm>
            <a:off x="457200" y="1778000"/>
            <a:ext cx="8229600" cy="4530725"/>
          </a:xfrm>
        </p:spPr>
        <p:txBody>
          <a:bodyPr/>
          <a:lstStyle/>
          <a:p>
            <a:pPr>
              <a:buFont typeface="Wingdings" pitchFamily="2" charset="2"/>
              <a:buNone/>
            </a:pPr>
            <a:r>
              <a:rPr lang="el-GR" sz="2800" b="1" dirty="0">
                <a:solidFill>
                  <a:srgbClr val="C00000"/>
                </a:solidFill>
              </a:rPr>
              <a:t>   </a:t>
            </a:r>
            <a:r>
              <a:rPr lang="en-US" sz="2800" b="1" dirty="0">
                <a:solidFill>
                  <a:srgbClr val="C00000"/>
                </a:solidFill>
              </a:rPr>
              <a:t>IL-1</a:t>
            </a:r>
            <a:endParaRPr lang="el-GR" sz="2800" b="1" dirty="0">
              <a:solidFill>
                <a:srgbClr val="C00000"/>
              </a:solidFill>
            </a:endParaRPr>
          </a:p>
          <a:p>
            <a:pPr>
              <a:lnSpc>
                <a:spcPct val="180000"/>
              </a:lnSpc>
            </a:pPr>
            <a:r>
              <a:rPr lang="el-GR" sz="2800" b="1" dirty="0">
                <a:solidFill>
                  <a:schemeClr val="tx1">
                    <a:lumMod val="50000"/>
                  </a:schemeClr>
                </a:solidFill>
              </a:rPr>
              <a:t>Προαγωγή μεταγραφής </a:t>
            </a:r>
            <a:r>
              <a:rPr lang="el-GR" sz="2800" b="1" dirty="0" err="1">
                <a:solidFill>
                  <a:schemeClr val="tx1">
                    <a:lumMod val="50000"/>
                  </a:schemeClr>
                </a:solidFill>
              </a:rPr>
              <a:t>φερριτίνης</a:t>
            </a:r>
            <a:r>
              <a:rPr lang="el-GR" sz="2800" b="1" dirty="0">
                <a:solidFill>
                  <a:schemeClr val="tx1">
                    <a:lumMod val="50000"/>
                  </a:schemeClr>
                </a:solidFill>
              </a:rPr>
              <a:t> - αύξηση αποθηκών ΔΕΣ</a:t>
            </a:r>
            <a:endParaRPr lang="en-GB" sz="2800" b="1" dirty="0">
              <a:solidFill>
                <a:schemeClr val="tx1">
                  <a:lumMod val="50000"/>
                </a:schemeClr>
              </a:solidFill>
            </a:endParaRPr>
          </a:p>
          <a:p>
            <a:pPr>
              <a:lnSpc>
                <a:spcPct val="180000"/>
              </a:lnSpc>
            </a:pPr>
            <a:r>
              <a:rPr lang="el-GR" sz="2800" b="1" dirty="0">
                <a:solidFill>
                  <a:schemeClr val="tx1">
                    <a:lumMod val="50000"/>
                  </a:schemeClr>
                </a:solidFill>
              </a:rPr>
              <a:t>Διεγείρει την παραγωγή </a:t>
            </a:r>
            <a:r>
              <a:rPr lang="el-GR" sz="2800" b="1" dirty="0" err="1">
                <a:solidFill>
                  <a:schemeClr val="tx1">
                    <a:lumMod val="50000"/>
                  </a:schemeClr>
                </a:solidFill>
              </a:rPr>
              <a:t>εψιδίνης</a:t>
            </a:r>
            <a:endParaRPr lang="el-GR" sz="2800" b="1" dirty="0">
              <a:solidFill>
                <a:schemeClr val="tx1">
                  <a:lumMod val="50000"/>
                </a:schemeClr>
              </a:solidFill>
            </a:endParaRPr>
          </a:p>
          <a:p>
            <a:pPr>
              <a:lnSpc>
                <a:spcPct val="180000"/>
              </a:lnSpc>
            </a:pPr>
            <a:endParaRPr lang="el-GR" sz="2800" b="1" dirty="0"/>
          </a:p>
        </p:txBody>
      </p:sp>
    </p:spTree>
    <p:extLst>
      <p:ext uri="{BB962C8B-B14F-4D97-AF65-F5344CB8AC3E}">
        <p14:creationId xmlns:p14="http://schemas.microsoft.com/office/powerpoint/2010/main" val="1050109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803</Words>
  <Application>Microsoft Office PowerPoint</Application>
  <PresentationFormat>Προβολή στην οθόνη (4:3)</PresentationFormat>
  <Paragraphs>142</Paragraphs>
  <Slides>18</Slides>
  <Notes>1</Notes>
  <HiddenSlides>0</HiddenSlides>
  <MMClips>0</MMClips>
  <ScaleCrop>false</ScaleCrop>
  <HeadingPairs>
    <vt:vector size="4" baseType="variant">
      <vt:variant>
        <vt:lpstr>Θέμα</vt:lpstr>
      </vt:variant>
      <vt:variant>
        <vt:i4>3</vt:i4>
      </vt:variant>
      <vt:variant>
        <vt:lpstr>Τίτλοι διαφανειών</vt:lpstr>
      </vt:variant>
      <vt:variant>
        <vt:i4>18</vt:i4>
      </vt:variant>
    </vt:vector>
  </HeadingPairs>
  <TitlesOfParts>
    <vt:vector size="21" baseType="lpstr">
      <vt:lpstr>Θέμα του Office</vt:lpstr>
      <vt:lpstr>1_Beam</vt:lpstr>
      <vt:lpstr>2_Beam</vt:lpstr>
      <vt:lpstr>Αναιμία χρονίας νόσου</vt:lpstr>
      <vt:lpstr>ΑΝΑΙΜΙΑ ΧΡΟΝΙΑΣ ΝΟΣΟΥ (σύνδρομο)</vt:lpstr>
      <vt:lpstr>ΑΝΑΙΜΙΑ ΧΡΟΝΙΑΣ ΝΟΣΟΥ </vt:lpstr>
      <vt:lpstr>ΑΝΑΙΜΙΑ ΧΡΟΝΙΑΣ ΝΟΣΟΥ</vt:lpstr>
      <vt:lpstr>ΑΝΑΙΜΙΑ ΧΡΟΝΙΑΣ ΝΟΣΟΥ</vt:lpstr>
      <vt:lpstr>Αναιμία χρονίας νόσου</vt:lpstr>
      <vt:lpstr>η απελευθέρωση προφλεγμονωδών κυτταροκινών IL-1, TNF-a, INF-γ,  </vt:lpstr>
      <vt:lpstr>ΚΥΤΤΑΡΟΚΙΝΕΣ ΚΑΙ ΟΜΟΙΟΣΤΑΣΗ Fe</vt:lpstr>
      <vt:lpstr>ΚΥΤΤΑΡΟΚΙΝΕΣ ΚΑΙ ΟΜΟΙΟΣΤΑΣΗ Fe</vt:lpstr>
      <vt:lpstr>ΚΥΤΤΑΡΟΚΙΝΕΣ ΚΑΙ ΟΜΟΙΟΣΤΑΣΗ Fe</vt:lpstr>
      <vt:lpstr>ΚΥΤΤΑΡΟΚΙΝΕΣ ΚΑΙ ΟΜΟΙΟΣΤΑΣΗ Fe</vt:lpstr>
      <vt:lpstr>Παρουσίαση του PowerPoint</vt:lpstr>
      <vt:lpstr>Φυσιολογική ρύθμιση ομοιοστασίας Fe</vt:lpstr>
      <vt:lpstr>Βασικοί ρυθμιστές του μεταβολισμού του σιδήρου</vt:lpstr>
      <vt:lpstr>Εψιδίνη και ομοιοστασία σιδήρου</vt:lpstr>
      <vt:lpstr>ΑΝΑΙΜΙΑ ΧΡΟΝΙΑΣ ΝΟΣΟΥ</vt:lpstr>
      <vt:lpstr>Εργαστηριακά ευρήματα</vt:lpstr>
      <vt:lpstr>ΑΝΤΙΜΕΤΩΠΙΣΗ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Μαρίνα</dc:creator>
  <cp:lastModifiedBy>Καρακάντζα Μαρία</cp:lastModifiedBy>
  <cp:revision>21</cp:revision>
  <dcterms:created xsi:type="dcterms:W3CDTF">2011-03-13T21:10:32Z</dcterms:created>
  <dcterms:modified xsi:type="dcterms:W3CDTF">2012-02-20T13:14:49Z</dcterms:modified>
</cp:coreProperties>
</file>