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348" r:id="rId2"/>
    <p:sldId id="432" r:id="rId3"/>
    <p:sldId id="352" r:id="rId4"/>
    <p:sldId id="353" r:id="rId5"/>
    <p:sldId id="354" r:id="rId6"/>
    <p:sldId id="355" r:id="rId7"/>
    <p:sldId id="356" r:id="rId8"/>
    <p:sldId id="380" r:id="rId9"/>
    <p:sldId id="431" r:id="rId10"/>
    <p:sldId id="381" r:id="rId11"/>
    <p:sldId id="419" r:id="rId12"/>
    <p:sldId id="477" r:id="rId13"/>
    <p:sldId id="393" r:id="rId14"/>
    <p:sldId id="394" r:id="rId15"/>
    <p:sldId id="395" r:id="rId16"/>
    <p:sldId id="367" r:id="rId17"/>
    <p:sldId id="368" r:id="rId18"/>
    <p:sldId id="369" r:id="rId19"/>
    <p:sldId id="371" r:id="rId20"/>
    <p:sldId id="365" r:id="rId21"/>
    <p:sldId id="377" r:id="rId22"/>
    <p:sldId id="334" r:id="rId23"/>
    <p:sldId id="335" r:id="rId24"/>
    <p:sldId id="336" r:id="rId25"/>
    <p:sldId id="273" r:id="rId26"/>
    <p:sldId id="415" r:id="rId27"/>
    <p:sldId id="297" r:id="rId28"/>
    <p:sldId id="463" r:id="rId29"/>
    <p:sldId id="298" r:id="rId30"/>
    <p:sldId id="299" r:id="rId31"/>
    <p:sldId id="300" r:id="rId32"/>
    <p:sldId id="301" r:id="rId33"/>
    <p:sldId id="302" r:id="rId34"/>
    <p:sldId id="303" r:id="rId35"/>
    <p:sldId id="304" r:id="rId36"/>
    <p:sldId id="305" r:id="rId37"/>
    <p:sldId id="480" r:id="rId38"/>
    <p:sldId id="465" r:id="rId39"/>
    <p:sldId id="464" r:id="rId40"/>
    <p:sldId id="306" r:id="rId41"/>
    <p:sldId id="307" r:id="rId42"/>
    <p:sldId id="308" r:id="rId43"/>
    <p:sldId id="309" r:id="rId44"/>
    <p:sldId id="310" r:id="rId45"/>
    <p:sldId id="311" r:id="rId46"/>
    <p:sldId id="312" r:id="rId47"/>
    <p:sldId id="313" r:id="rId48"/>
    <p:sldId id="343" r:id="rId49"/>
    <p:sldId id="441" r:id="rId50"/>
    <p:sldId id="476" r:id="rId51"/>
    <p:sldId id="314" r:id="rId52"/>
    <p:sldId id="275" r:id="rId53"/>
    <p:sldId id="315" r:id="rId54"/>
    <p:sldId id="479" r:id="rId55"/>
    <p:sldId id="277" r:id="rId56"/>
    <p:sldId id="276" r:id="rId57"/>
    <p:sldId id="259" r:id="rId58"/>
    <p:sldId id="260" r:id="rId59"/>
    <p:sldId id="264" r:id="rId60"/>
    <p:sldId id="271" r:id="rId61"/>
    <p:sldId id="272" r:id="rId62"/>
    <p:sldId id="265" r:id="rId63"/>
    <p:sldId id="266" r:id="rId64"/>
    <p:sldId id="258" r:id="rId65"/>
    <p:sldId id="261" r:id="rId66"/>
    <p:sldId id="263" r:id="rId67"/>
    <p:sldId id="421" r:id="rId68"/>
    <p:sldId id="262" r:id="rId69"/>
    <p:sldId id="443" r:id="rId70"/>
    <p:sldId id="444" r:id="rId71"/>
    <p:sldId id="446" r:id="rId72"/>
    <p:sldId id="447" r:id="rId73"/>
    <p:sldId id="448" r:id="rId74"/>
    <p:sldId id="449" r:id="rId75"/>
    <p:sldId id="466" r:id="rId76"/>
    <p:sldId id="467" r:id="rId77"/>
    <p:sldId id="452" r:id="rId78"/>
    <p:sldId id="453" r:id="rId79"/>
    <p:sldId id="455" r:id="rId80"/>
    <p:sldId id="456" r:id="rId81"/>
    <p:sldId id="457" r:id="rId8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75" d="100"/>
          <a:sy n="75" d="100"/>
        </p:scale>
        <p:origin x="116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3C4EA-3010-475A-B2BD-B1308F5E15A3}" type="datetimeFigureOut">
              <a:rPr lang="el-GR" smtClean="0"/>
              <a:pPr/>
              <a:t>24/11/2023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A3F7A-42E6-479C-AAE4-299B90011D5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Θέση εικόνας διαφάνειας"/>
          <p:cNvSpPr>
            <a:spLocks noGrp="1" noRot="1" noChangeAspect="1" noTextEdit="1"/>
          </p:cNvSpPr>
          <p:nvPr>
            <p:ph type="sldImg"/>
          </p:nvPr>
        </p:nvSpPr>
        <p:spPr>
          <a:ln/>
        </p:spPr>
      </p:sp>
      <p:sp>
        <p:nvSpPr>
          <p:cNvPr id="69635" name="2 - Θέση σημειώσεων"/>
          <p:cNvSpPr>
            <a:spLocks noGrp="1"/>
          </p:cNvSpPr>
          <p:nvPr>
            <p:ph type="body" idx="1"/>
          </p:nvPr>
        </p:nvSpPr>
        <p:spPr>
          <a:noFill/>
          <a:ln/>
        </p:spPr>
        <p:txBody>
          <a:bodyPr/>
          <a:lstStyle/>
          <a:p>
            <a:pPr eaLnBrk="1" hangingPunct="1"/>
            <a:endParaRPr lang="el-GR"/>
          </a:p>
        </p:txBody>
      </p:sp>
      <p:sp>
        <p:nvSpPr>
          <p:cNvPr id="69636" name="3 - Θέση αριθμού διαφάνειας"/>
          <p:cNvSpPr>
            <a:spLocks noGrp="1"/>
          </p:cNvSpPr>
          <p:nvPr>
            <p:ph type="sldNum" sz="quarter" idx="5"/>
          </p:nvPr>
        </p:nvSpPr>
        <p:spPr>
          <a:noFill/>
        </p:spPr>
        <p:txBody>
          <a:bodyPr/>
          <a:lstStyle/>
          <a:p>
            <a:fld id="{EB194095-FB4C-46A5-8449-4C727CF00AA3}" type="slidenum">
              <a:rPr lang="el-GR" smtClean="0"/>
              <a:pPr/>
              <a:t>3</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8F3A7A0-B30B-49FA-9494-C0E889919FFC}" type="slidenum">
              <a:rPr lang="el-GR" smtClean="0"/>
              <a:pPr/>
              <a:t>73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4CE63C10-422B-4213-AF05-9ED562FE5C1E}" type="slidenum">
              <a:rPr lang="en-GB" smtClean="0"/>
              <a:pPr>
                <a:defRPr/>
              </a:pPr>
              <a:t>16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2CEA0E86-2BB8-40E5-9154-234B6A603430}" type="slidenum">
              <a:rPr lang="en-GB" smtClean="0"/>
              <a:pPr>
                <a:defRPr/>
              </a:pPr>
              <a:t>22</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91938C28-56C2-4978-8D8B-19729CB6E004}" type="slidenum">
              <a:rPr lang="en-GB" smtClean="0"/>
              <a:pPr>
                <a:defRPr/>
              </a:pPr>
              <a:t>23</a:t>
            </a:fld>
            <a:endParaRPr lang="en-GB"/>
          </a:p>
        </p:txBody>
      </p:sp>
    </p:spTree>
    <p:extLst>
      <p:ext uri="{BB962C8B-B14F-4D97-AF65-F5344CB8AC3E}">
        <p14:creationId xmlns:p14="http://schemas.microsoft.com/office/powerpoint/2010/main" val="247039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50D7B858-440F-49D0-B803-204D9D164AD4}" type="slidenum">
              <a:rPr lang="en-GB" smtClean="0"/>
              <a:pPr>
                <a:defRPr/>
              </a:pPr>
              <a:t>24</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9318C-345D-4DFD-92A4-14FF81CD70C4}" type="slidenum">
              <a:rPr lang="el-GR"/>
              <a:pPr/>
              <a:t>26</a:t>
            </a:fld>
            <a:endParaRPr lang="el-GR"/>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9BA3F7A-42E6-479C-AAE4-299B90011D58}" type="slidenum">
              <a:rPr lang="el-GR" smtClean="0"/>
              <a:pPr/>
              <a:t>30</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84A97F73-8FC0-4CEB-9B86-65ACA79B1DEA}" type="slidenum">
              <a:rPr lang="en-GB" smtClean="0"/>
              <a:pPr>
                <a:defRPr/>
              </a:pPr>
              <a:t>62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A8A5A2D1-930F-4A3A-AC70-0B5AB69A947F}" type="slidenum">
              <a:rPr lang="en-GB" smtClean="0"/>
              <a:pPr>
                <a:defRPr/>
              </a:pPr>
              <a:t>63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F3B2D1C-0068-4046-829A-57962D75AF9A}" type="datetime1">
              <a:rPr lang="el-GR" smtClean="0"/>
              <a:pPr/>
              <a:t>24/11/2023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757F811-0F02-4E4D-891C-DDF643FB5EDF}" type="datetime1">
              <a:rPr lang="el-GR" smtClean="0"/>
              <a:pPr/>
              <a:t>24/11/2023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118BA47-8121-4421-9339-721313C34C4B}" type="datetime1">
              <a:rPr lang="el-GR" smtClean="0"/>
              <a:pPr/>
              <a:t>24/11/2023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1882B1A-B567-4BD5-80AB-7D8316ED616C}" type="datetime1">
              <a:rPr lang="el-GR" smtClean="0"/>
              <a:pPr/>
              <a:t>24/11/2023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A479C79-5CE9-4BB8-8CB6-A87EAFB77516}" type="datetime1">
              <a:rPr lang="el-GR" smtClean="0"/>
              <a:pPr/>
              <a:t>24/11/2023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913A1695-2698-4A32-AAF6-106820DC76F2}" type="datetime1">
              <a:rPr lang="el-GR" smtClean="0"/>
              <a:pPr/>
              <a:t>24/11/2023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59C86C35-44BA-4DAF-8C7E-A65B88A88946}" type="datetime1">
              <a:rPr lang="el-GR" smtClean="0"/>
              <a:pPr/>
              <a:t>24/11/2023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99B02FA2-8FBA-4AE7-8248-BBBD738848A9}" type="datetime1">
              <a:rPr lang="el-GR" smtClean="0"/>
              <a:pPr/>
              <a:t>24/11/2023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80CDD51-682C-4ACE-BF3D-9A11A3ED3FD0}" type="datetime1">
              <a:rPr lang="el-GR" smtClean="0"/>
              <a:pPr/>
              <a:t>24/11/2023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43C3D62-AC98-4CA1-BEC7-BF2692A13D94}" type="datetime1">
              <a:rPr lang="el-GR" smtClean="0"/>
              <a:pPr/>
              <a:t>24/11/2023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97ED134-DA2B-4E12-BD2B-F6AFD6731A94}" type="datetime1">
              <a:rPr lang="el-GR" smtClean="0"/>
              <a:pPr/>
              <a:t>24/11/2023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7A350-D800-4B43-87C2-648677541072}" type="datetime1">
              <a:rPr lang="el-GR" smtClean="0"/>
              <a:pPr/>
              <a:t>24/11/2023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AA6DD-A541-4490-A3CA-83A4F81B28A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s.sch.gr/repo/online-packages/dim-istoria-c-d/upstream/pages/hercules.htm" TargetMode="External"/><Relationship Id="rId2" Type="http://schemas.openxmlformats.org/officeDocument/2006/relationships/hyperlink" Target="https://hotpot.uvic.ca/" TargetMode="External"/><Relationship Id="rId1" Type="http://schemas.openxmlformats.org/officeDocument/2006/relationships/slideLayout" Target="../slideLayouts/slideLayout2.xml"/><Relationship Id="rId4" Type="http://schemas.openxmlformats.org/officeDocument/2006/relationships/hyperlink" Target="http://www.pi-schools.gr/software/dimotiko/"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i-schools.gr/software/dimotiko/" TargetMode="External"/><Relationship Id="rId2" Type="http://schemas.openxmlformats.org/officeDocument/2006/relationships/hyperlink" Target="http://www.w3schools.co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users.sch.gr/stefanski/syneducation/Nature_Odigies_xrisis.pdf" TargetMode="External"/><Relationship Id="rId2" Type="http://schemas.openxmlformats.org/officeDocument/2006/relationships/hyperlink" Target="http://ts.sch.gr/repo/online-packages/gym-filosofika-keimena-c/html/arist/menu.htm" TargetMode="External"/><Relationship Id="rId1" Type="http://schemas.openxmlformats.org/officeDocument/2006/relationships/slideLayout" Target="../slideLayouts/slideLayout2.xml"/><Relationship Id="rId5" Type="http://schemas.openxmlformats.org/officeDocument/2006/relationships/hyperlink" Target="http://www.pi-schools.gr/software/dimotiko/" TargetMode="External"/><Relationship Id="rId4" Type="http://schemas.openxmlformats.org/officeDocument/2006/relationships/hyperlink" Target="http://www.eduportal.gr/sep/"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Το μοντέλο του Διδακτικού Σχεδιασμού</a:t>
            </a:r>
          </a:p>
        </p:txBody>
      </p:sp>
      <p:sp>
        <p:nvSpPr>
          <p:cNvPr id="3" name="2 - Θέση περιεχομένου"/>
          <p:cNvSpPr>
            <a:spLocks noGrp="1"/>
          </p:cNvSpPr>
          <p:nvPr>
            <p:ph idx="1"/>
          </p:nvPr>
        </p:nvSpPr>
        <p:spPr/>
        <p:txBody>
          <a:bodyPr/>
          <a:lstStyle/>
          <a:p>
            <a:pPr>
              <a:buNone/>
            </a:pPr>
            <a:r>
              <a:rPr lang="el-GR" dirty="0"/>
              <a:t>• Μια συστηματική και δομημένη προσέγγιση για το σχεδιασμό διδακτικών συστημάτων με υπολογιστή. </a:t>
            </a:r>
            <a:endParaRPr lang="en-US" dirty="0"/>
          </a:p>
          <a:p>
            <a:pPr>
              <a:buNone/>
            </a:pPr>
            <a:r>
              <a:rPr lang="el-GR" dirty="0"/>
              <a:t>• Συνεπής στρατηγική στο σχεδιασμό μαθησιακών περιβαλλόντων. </a:t>
            </a:r>
            <a:endParaRPr lang="en-US" dirty="0"/>
          </a:p>
          <a:p>
            <a:pPr>
              <a:buNone/>
            </a:pPr>
            <a:r>
              <a:rPr lang="el-GR" dirty="0"/>
              <a:t>• Στηρίζεται στις προσεγγίσεις των B. F. </a:t>
            </a:r>
            <a:r>
              <a:rPr lang="el-GR" dirty="0" err="1"/>
              <a:t>Skinner</a:t>
            </a:r>
            <a:r>
              <a:rPr lang="el-GR" dirty="0"/>
              <a:t> και R. </a:t>
            </a:r>
            <a:r>
              <a:rPr lang="el-GR" dirty="0" err="1"/>
              <a:t>Gagné</a:t>
            </a:r>
            <a:r>
              <a:rPr lang="el-GR" dirty="0"/>
              <a:t>.</a:t>
            </a:r>
          </a:p>
        </p:txBody>
      </p:sp>
      <p:sp>
        <p:nvSpPr>
          <p:cNvPr id="4" name="Θέση υποσέλιδου 3">
            <a:extLst>
              <a:ext uri="{FF2B5EF4-FFF2-40B4-BE49-F238E27FC236}">
                <a16:creationId xmlns:a16="http://schemas.microsoft.com/office/drawing/2014/main" id="{C71C7C7B-1B30-4CAA-BAB1-84A400C5A4F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EC6D0FA-BA5C-40BD-920D-EBFBC7EBB088}"/>
              </a:ext>
            </a:extLst>
          </p:cNvPr>
          <p:cNvSpPr>
            <a:spLocks noGrp="1"/>
          </p:cNvSpPr>
          <p:nvPr>
            <p:ph type="sldNum" sz="quarter" idx="12"/>
          </p:nvPr>
        </p:nvSpPr>
        <p:spPr/>
        <p:txBody>
          <a:bodyPr/>
          <a:lstStyle/>
          <a:p>
            <a:fld id="{B4B4A090-C6FB-429D-9E72-869C603C7F2D}" type="slidenum">
              <a:rPr lang="el-GR" smtClean="0"/>
              <a:pPr/>
              <a:t>1</a:t>
            </a:fld>
            <a:endParaRPr lang="el-GR"/>
          </a:p>
        </p:txBody>
      </p:sp>
    </p:spTree>
    <p:extLst>
      <p:ext uri="{BB962C8B-B14F-4D97-AF65-F5344CB8AC3E}">
        <p14:creationId xmlns:p14="http://schemas.microsoft.com/office/powerpoint/2010/main" val="126044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31540" y="728700"/>
            <a:ext cx="7092788" cy="365125"/>
          </a:xfrm>
        </p:spPr>
        <p:txBody>
          <a:bodyPr>
            <a:normAutofit fontScale="90000"/>
          </a:bodyPr>
          <a:lstStyle/>
          <a:p>
            <a:pPr algn="ctr"/>
            <a:r>
              <a:rPr lang="en-US" sz="2700" dirty="0"/>
              <a:t>                        </a:t>
            </a:r>
            <a:r>
              <a:rPr lang="el-GR" sz="2700" dirty="0"/>
              <a:t>ΣΥΜΠΕΡΙΦΟΡΙΣΜΟΣ ΚΑΙ Τ.Π.Ε</a:t>
            </a:r>
            <a:br>
              <a:rPr lang="el-GR" sz="2700" dirty="0"/>
            </a:br>
            <a:r>
              <a:rPr lang="en-US" sz="2700" dirty="0"/>
              <a:t>              </a:t>
            </a:r>
            <a:r>
              <a:rPr lang="el-GR" dirty="0"/>
              <a:t>CAI (Computer </a:t>
            </a:r>
            <a:r>
              <a:rPr lang="el-GR" dirty="0" err="1"/>
              <a:t>Assisted</a:t>
            </a:r>
            <a:r>
              <a:rPr lang="el-GR" dirty="0"/>
              <a:t> </a:t>
            </a:r>
            <a:r>
              <a:rPr lang="el-GR" dirty="0" err="1"/>
              <a:t>Instruction</a:t>
            </a:r>
            <a:r>
              <a:rPr lang="el-GR" dirty="0"/>
              <a:t>)</a:t>
            </a:r>
            <a:endParaRPr lang="it-IT" dirty="0"/>
          </a:p>
        </p:txBody>
      </p:sp>
      <p:sp>
        <p:nvSpPr>
          <p:cNvPr id="3" name="Text Placeholder 2"/>
          <p:cNvSpPr>
            <a:spLocks noGrp="1"/>
          </p:cNvSpPr>
          <p:nvPr>
            <p:ph type="body" sz="half" idx="2"/>
          </p:nvPr>
        </p:nvSpPr>
        <p:spPr>
          <a:xfrm>
            <a:off x="341530" y="1718810"/>
            <a:ext cx="8910990" cy="5139190"/>
          </a:xfrm>
        </p:spPr>
        <p:txBody>
          <a:bodyPr/>
          <a:lstStyle/>
          <a:p>
            <a:pPr algn="l"/>
            <a:endParaRPr lang="el-GR" sz="1600" dirty="0"/>
          </a:p>
          <a:p>
            <a:pPr marL="357188" indent="-357188" fontAlgn="auto">
              <a:spcBef>
                <a:spcPts val="0"/>
              </a:spcBef>
              <a:spcAft>
                <a:spcPts val="0"/>
              </a:spcAft>
              <a:buFontTx/>
              <a:buChar char="-"/>
              <a:defRPr/>
            </a:pPr>
            <a:r>
              <a:rPr lang="el-GR" sz="2400" dirty="0"/>
              <a:t>Έμφαση στην εξάσκηση μέσω επανάληψης, με άμεση θετική ή αρνητική ανατροφοδότηση</a:t>
            </a:r>
            <a:r>
              <a:rPr lang="en-US" sz="2400" dirty="0">
                <a:highlight>
                  <a:srgbClr val="FFFF00"/>
                </a:highlight>
              </a:rPr>
              <a:t>(drill &amp;practice)</a:t>
            </a:r>
            <a:endParaRPr lang="el-GR" sz="2400" dirty="0">
              <a:highlight>
                <a:srgbClr val="FFFF00"/>
              </a:highlight>
            </a:endParaRPr>
          </a:p>
          <a:p>
            <a:pPr marL="357188" indent="-357188" fontAlgn="auto">
              <a:spcBef>
                <a:spcPts val="0"/>
              </a:spcBef>
              <a:spcAft>
                <a:spcPts val="0"/>
              </a:spcAft>
              <a:buFontTx/>
              <a:buChar char="-"/>
              <a:defRPr/>
            </a:pPr>
            <a:r>
              <a:rPr lang="en-US" sz="2400" b="1" dirty="0"/>
              <a:t>skinner</a:t>
            </a:r>
            <a:endParaRPr lang="el-GR" sz="2400" b="1" dirty="0"/>
          </a:p>
          <a:p>
            <a:pPr marL="357188" indent="-357188" fontAlgn="auto">
              <a:spcBef>
                <a:spcPts val="0"/>
              </a:spcBef>
              <a:spcAft>
                <a:spcPts val="0"/>
              </a:spcAft>
              <a:buFontTx/>
              <a:buChar char="-"/>
              <a:defRPr/>
            </a:pPr>
            <a:endParaRPr lang="el-GR" sz="2400" dirty="0"/>
          </a:p>
          <a:p>
            <a:pPr marL="357188" indent="-357188" fontAlgn="auto">
              <a:spcBef>
                <a:spcPts val="0"/>
              </a:spcBef>
              <a:spcAft>
                <a:spcPts val="0"/>
              </a:spcAft>
              <a:buFontTx/>
              <a:buChar char="-"/>
              <a:defRPr/>
            </a:pPr>
            <a:r>
              <a:rPr lang="el-GR" sz="2400" dirty="0"/>
              <a:t>Κλειστά προγράμματα που μιμούνται τις ασκήσεις κλειστού τύπου</a:t>
            </a:r>
            <a:r>
              <a:rPr lang="en-US" sz="2400" dirty="0"/>
              <a:t>(</a:t>
            </a:r>
            <a:r>
              <a:rPr lang="en-US" sz="2400" dirty="0">
                <a:highlight>
                  <a:srgbClr val="FFFF00"/>
                </a:highlight>
              </a:rPr>
              <a:t>tutoria</a:t>
            </a:r>
            <a:r>
              <a:rPr lang="en-US" sz="2400" dirty="0"/>
              <a:t>l)</a:t>
            </a:r>
          </a:p>
          <a:p>
            <a:pPr marL="357188" indent="-357188" fontAlgn="auto">
              <a:spcBef>
                <a:spcPts val="0"/>
              </a:spcBef>
              <a:spcAft>
                <a:spcPts val="0"/>
              </a:spcAft>
              <a:buFontTx/>
              <a:buChar char="-"/>
              <a:defRPr/>
            </a:pPr>
            <a:r>
              <a:rPr lang="en-US" sz="2400" b="1" dirty="0"/>
              <a:t>Crowder</a:t>
            </a:r>
            <a:endParaRPr lang="el-GR" sz="2400" b="1" dirty="0"/>
          </a:p>
          <a:p>
            <a:pPr marL="357188" indent="-357188" fontAlgn="auto">
              <a:spcBef>
                <a:spcPts val="0"/>
              </a:spcBef>
              <a:spcAft>
                <a:spcPts val="0"/>
              </a:spcAft>
              <a:buFontTx/>
              <a:buChar char="-"/>
              <a:defRPr/>
            </a:pPr>
            <a:endParaRPr lang="el-GR" sz="2400" dirty="0"/>
          </a:p>
          <a:p>
            <a:pPr marL="357188" indent="-357188" fontAlgn="auto">
              <a:spcBef>
                <a:spcPts val="0"/>
              </a:spcBef>
              <a:spcAft>
                <a:spcPts val="0"/>
              </a:spcAft>
              <a:buFontTx/>
              <a:buChar char="-"/>
              <a:defRPr/>
            </a:pPr>
            <a:r>
              <a:rPr lang="el-GR" sz="2400" dirty="0">
                <a:highlight>
                  <a:srgbClr val="FFFF00"/>
                </a:highlight>
              </a:rPr>
              <a:t>Πολυμεσικές εφαρμογές </a:t>
            </a:r>
            <a:r>
              <a:rPr lang="el-GR" sz="2400" dirty="0"/>
              <a:t>με </a:t>
            </a:r>
            <a:r>
              <a:rPr lang="el-GR" sz="2400" dirty="0">
                <a:highlight>
                  <a:srgbClr val="FFFF00"/>
                </a:highlight>
              </a:rPr>
              <a:t>προδιαγεγραμμένη γραμμική πλοήγηση</a:t>
            </a:r>
            <a:endParaRPr lang="en-US" sz="2400" dirty="0">
              <a:highlight>
                <a:srgbClr val="FFFF00"/>
              </a:highlight>
            </a:endParaRPr>
          </a:p>
          <a:p>
            <a:pPr marL="357188" indent="-357188" fontAlgn="auto">
              <a:spcBef>
                <a:spcPts val="0"/>
              </a:spcBef>
              <a:spcAft>
                <a:spcPts val="0"/>
              </a:spcAft>
              <a:buFontTx/>
              <a:buChar char="-"/>
              <a:defRPr/>
            </a:pPr>
            <a:r>
              <a:rPr lang="en-US" sz="2400" b="1" dirty="0"/>
              <a:t>Gagne</a:t>
            </a:r>
          </a:p>
          <a:p>
            <a:pPr fontAlgn="auto">
              <a:spcBef>
                <a:spcPts val="0"/>
              </a:spcBef>
              <a:spcAft>
                <a:spcPts val="0"/>
              </a:spcAft>
              <a:defRPr/>
            </a:pPr>
            <a:endParaRPr lang="el-GR" dirty="0"/>
          </a:p>
        </p:txBody>
      </p:sp>
      <p:sp>
        <p:nvSpPr>
          <p:cNvPr id="4" name="Segnaposto numero diapositiva 3"/>
          <p:cNvSpPr>
            <a:spLocks noGrp="1"/>
          </p:cNvSpPr>
          <p:nvPr>
            <p:ph type="sldNum" sz="quarter" idx="10"/>
          </p:nvPr>
        </p:nvSpPr>
        <p:spPr/>
        <p:txBody>
          <a:bodyPr/>
          <a:lstStyle/>
          <a:p>
            <a:fld id="{7A7CFF1F-012C-489C-8D80-D0965C43660B}" type="slidenum">
              <a:rPr lang="it-IT"/>
              <a:pPr/>
              <a:t>10</a:t>
            </a:fld>
            <a:endParaRPr lang="it-IT"/>
          </a:p>
        </p:txBody>
      </p:sp>
      <p:sp>
        <p:nvSpPr>
          <p:cNvPr id="2" name="Θέση υποσέλιδου 1">
            <a:extLst>
              <a:ext uri="{FF2B5EF4-FFF2-40B4-BE49-F238E27FC236}">
                <a16:creationId xmlns:a16="http://schemas.microsoft.com/office/drawing/2014/main" id="{8D8CD803-0C16-4FB8-818C-6D8571A3838D}"/>
              </a:ext>
            </a:extLst>
          </p:cNvPr>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249889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5F5061-8E76-4B21-9DC2-BEBD66DDD154}"/>
              </a:ext>
            </a:extLst>
          </p:cNvPr>
          <p:cNvSpPr>
            <a:spLocks noGrp="1"/>
          </p:cNvSpPr>
          <p:nvPr>
            <p:ph type="title"/>
          </p:nvPr>
        </p:nvSpPr>
        <p:spPr>
          <a:xfrm>
            <a:off x="457200" y="476672"/>
            <a:ext cx="8229600" cy="129853"/>
          </a:xfrm>
        </p:spPr>
        <p:txBody>
          <a:bodyPr>
            <a:normAutofit fontScale="90000"/>
          </a:bodyPr>
          <a:lstStyle/>
          <a:p>
            <a:r>
              <a:rPr lang="el-GR" b="0" i="0" dirty="0">
                <a:solidFill>
                  <a:srgbClr val="3A3A3A"/>
                </a:solidFill>
                <a:effectLst/>
                <a:latin typeface="Arial" panose="020B0604020202020204" pitchFamily="34" charset="0"/>
              </a:rPr>
              <a:t>Λογισμικά Συμπεριφορισμού</a:t>
            </a:r>
            <a:br>
              <a:rPr lang="el-GR" b="0" i="0" dirty="0">
                <a:solidFill>
                  <a:srgbClr val="3A3A3A"/>
                </a:solidFill>
                <a:effectLst/>
                <a:latin typeface="var(--theme-page-headings-font)"/>
              </a:rPr>
            </a:br>
            <a:endParaRPr lang="en-US" dirty="0"/>
          </a:p>
        </p:txBody>
      </p:sp>
      <p:sp>
        <p:nvSpPr>
          <p:cNvPr id="3" name="Θέση περιεχομένου 2">
            <a:extLst>
              <a:ext uri="{FF2B5EF4-FFF2-40B4-BE49-F238E27FC236}">
                <a16:creationId xmlns:a16="http://schemas.microsoft.com/office/drawing/2014/main" id="{4FE7D9C6-45A7-445F-9903-637607BDE25E}"/>
              </a:ext>
            </a:extLst>
          </p:cNvPr>
          <p:cNvSpPr>
            <a:spLocks noGrp="1"/>
          </p:cNvSpPr>
          <p:nvPr>
            <p:ph idx="1"/>
          </p:nvPr>
        </p:nvSpPr>
        <p:spPr>
          <a:xfrm>
            <a:off x="457200" y="836712"/>
            <a:ext cx="8229600" cy="5289451"/>
          </a:xfrm>
        </p:spPr>
        <p:txBody>
          <a:bodyPr>
            <a:normAutofit fontScale="62500" lnSpcReduction="20000"/>
          </a:bodyPr>
          <a:lstStyle/>
          <a:p>
            <a:pPr marL="228600" indent="0" algn="l" fontAlgn="base">
              <a:spcAft>
                <a:spcPts val="0"/>
              </a:spcAft>
              <a:buNone/>
            </a:pPr>
            <a:r>
              <a:rPr lang="el-GR" b="1" dirty="0"/>
              <a:t>Λογισμικά </a:t>
            </a:r>
            <a:r>
              <a:rPr lang="en-US" b="1" dirty="0"/>
              <a:t>Skinner</a:t>
            </a:r>
            <a:r>
              <a:rPr lang="el-GR" b="1" dirty="0"/>
              <a:t> «εξάσκησης και πρακτικής</a:t>
            </a:r>
            <a:r>
              <a:rPr lang="el-GR" dirty="0"/>
              <a:t>»</a:t>
            </a:r>
            <a:endParaRPr lang="en-US" b="0" i="0" dirty="0">
              <a:solidFill>
                <a:srgbClr val="3A3A3A"/>
              </a:solidFill>
              <a:effectLst/>
              <a:latin typeface="Arial" panose="020B0604020202020204" pitchFamily="34" charset="0"/>
            </a:endParaRPr>
          </a:p>
          <a:p>
            <a:pPr marL="228600" indent="0" algn="l" fontAlgn="base">
              <a:spcAft>
                <a:spcPts val="0"/>
              </a:spcAft>
              <a:buNone/>
            </a:pPr>
            <a:endParaRPr lang="el-GR" b="0" i="0" dirty="0">
              <a:solidFill>
                <a:srgbClr val="3A3A3A"/>
              </a:solidFill>
              <a:effectLst/>
              <a:latin typeface="Arial" panose="020B0604020202020204" pitchFamily="34" charset="0"/>
            </a:endParaRPr>
          </a:p>
          <a:p>
            <a:pPr marL="228600" indent="0" algn="l" fontAlgn="base">
              <a:spcAft>
                <a:spcPts val="0"/>
              </a:spcAft>
              <a:buNone/>
            </a:pPr>
            <a:r>
              <a:rPr lang="el-GR" b="0" i="0" dirty="0">
                <a:solidFill>
                  <a:srgbClr val="3A3A3A"/>
                </a:solidFill>
                <a:effectLst/>
                <a:latin typeface="Arial" panose="020B0604020202020204" pitchFamily="34" charset="0"/>
              </a:rPr>
              <a:t>Διδακτικό μοντέλο:</a:t>
            </a:r>
            <a:r>
              <a:rPr lang="el-GR" b="0" i="0" dirty="0">
                <a:solidFill>
                  <a:srgbClr val="3A3A3A"/>
                </a:solidFill>
                <a:effectLst/>
                <a:highlight>
                  <a:srgbClr val="FFFF00"/>
                </a:highlight>
                <a:latin typeface="Arial" panose="020B0604020202020204" pitchFamily="34" charset="0"/>
              </a:rPr>
              <a:t> </a:t>
            </a:r>
            <a:r>
              <a:rPr lang="el-GR" b="0" i="0" u="sng" dirty="0">
                <a:solidFill>
                  <a:srgbClr val="3A3A3A"/>
                </a:solidFill>
                <a:effectLst/>
                <a:highlight>
                  <a:srgbClr val="FFFF00"/>
                </a:highlight>
                <a:latin typeface="Arial" panose="020B0604020202020204" pitchFamily="34" charset="0"/>
              </a:rPr>
              <a:t>η γνώση μεταδίδεται</a:t>
            </a:r>
          </a:p>
          <a:p>
            <a:pPr marL="457200" indent="-228600" algn="l" fontAlgn="base">
              <a:spcAft>
                <a:spcPts val="0"/>
              </a:spcAft>
            </a:pPr>
            <a:endParaRPr lang="el-GR" b="0" i="0" dirty="0">
              <a:solidFill>
                <a:srgbClr val="3A3A3A"/>
              </a:solidFill>
              <a:effectLst/>
              <a:highlight>
                <a:srgbClr val="FFFF00"/>
              </a:highlight>
              <a:latin typeface="rubik"/>
            </a:endParaRPr>
          </a:p>
          <a:p>
            <a:pPr marL="685800" indent="-457200" algn="l" fontAlgn="base">
              <a:spcAft>
                <a:spcPts val="0"/>
              </a:spcAft>
              <a:buFont typeface="Wingdings" panose="05000000000000000000" pitchFamily="2" charset="2"/>
              <a:buChar char="Ø"/>
            </a:pPr>
            <a:r>
              <a:rPr lang="el-GR" b="0" i="0" dirty="0">
                <a:solidFill>
                  <a:srgbClr val="3A3A3A"/>
                </a:solidFill>
                <a:effectLst/>
                <a:latin typeface="Arial" panose="020B0604020202020204" pitchFamily="34" charset="0"/>
              </a:rPr>
              <a:t>Ο </a:t>
            </a:r>
            <a:r>
              <a:rPr lang="el-GR" b="0" i="0" dirty="0">
                <a:solidFill>
                  <a:srgbClr val="3A3A3A"/>
                </a:solidFill>
                <a:effectLst/>
                <a:highlight>
                  <a:srgbClr val="FFFF00"/>
                </a:highlight>
                <a:latin typeface="Arial" panose="020B0604020202020204" pitchFamily="34" charset="0"/>
              </a:rPr>
              <a:t>υπολογιστής υποκαθιστά</a:t>
            </a:r>
            <a:r>
              <a:rPr lang="el-GR" b="0" i="0" dirty="0">
                <a:solidFill>
                  <a:srgbClr val="3A3A3A"/>
                </a:solidFill>
                <a:effectLst/>
                <a:latin typeface="Arial" panose="020B0604020202020204" pitchFamily="34" charset="0"/>
              </a:rPr>
              <a:t> πλήρως ή εν μέρει </a:t>
            </a:r>
            <a:r>
              <a:rPr lang="el-GR" b="0" i="0" dirty="0">
                <a:solidFill>
                  <a:srgbClr val="3A3A3A"/>
                </a:solidFill>
                <a:effectLst/>
                <a:highlight>
                  <a:srgbClr val="FFFF00"/>
                </a:highlight>
                <a:latin typeface="Arial" panose="020B0604020202020204" pitchFamily="34" charset="0"/>
              </a:rPr>
              <a:t>το δάσκαλο</a:t>
            </a:r>
            <a:r>
              <a:rPr lang="en-US" b="0" i="0" dirty="0">
                <a:solidFill>
                  <a:srgbClr val="3A3A3A"/>
                </a:solidFill>
                <a:effectLst/>
                <a:highlight>
                  <a:srgbClr val="FFFF00"/>
                </a:highlight>
                <a:latin typeface="Arial" panose="020B0604020202020204" pitchFamily="34" charset="0"/>
              </a:rPr>
              <a:t> </a:t>
            </a:r>
          </a:p>
          <a:p>
            <a:pPr marL="685800" indent="-457200" algn="l" fontAlgn="base">
              <a:spcAft>
                <a:spcPts val="0"/>
              </a:spcAft>
              <a:buFont typeface="Wingdings" panose="05000000000000000000" pitchFamily="2" charset="2"/>
              <a:buChar char="Ø"/>
            </a:pPr>
            <a:endParaRPr lang="el-GR" b="0" i="0" dirty="0">
              <a:solidFill>
                <a:srgbClr val="3A3A3A"/>
              </a:solidFill>
              <a:effectLst/>
              <a:highlight>
                <a:srgbClr val="FFFF00"/>
              </a:highlight>
              <a:latin typeface="rubik"/>
            </a:endParaRPr>
          </a:p>
          <a:p>
            <a:pPr marL="685800" indent="-457200" algn="l" fontAlgn="base">
              <a:spcAft>
                <a:spcPts val="0"/>
              </a:spcAft>
              <a:buFont typeface="Wingdings" panose="05000000000000000000" pitchFamily="2" charset="2"/>
              <a:buChar char="Ø"/>
            </a:pPr>
            <a:r>
              <a:rPr lang="el-GR" b="0" i="0" dirty="0">
                <a:solidFill>
                  <a:srgbClr val="3A3A3A"/>
                </a:solidFill>
                <a:effectLst/>
                <a:latin typeface="Arial" panose="020B0604020202020204" pitchFamily="34" charset="0"/>
              </a:rPr>
              <a:t>Το λογισμικό </a:t>
            </a:r>
            <a:r>
              <a:rPr lang="el-GR" b="0" i="0" u="sng" dirty="0">
                <a:solidFill>
                  <a:srgbClr val="3A3A3A"/>
                </a:solidFill>
                <a:effectLst/>
                <a:highlight>
                  <a:srgbClr val="FFFF00"/>
                </a:highlight>
                <a:latin typeface="Arial" panose="020B0604020202020204" pitchFamily="34" charset="0"/>
              </a:rPr>
              <a:t>επιβραβεύει</a:t>
            </a:r>
            <a:r>
              <a:rPr lang="el-GR" b="0" i="0" dirty="0">
                <a:solidFill>
                  <a:srgbClr val="3A3A3A"/>
                </a:solidFill>
                <a:effectLst/>
                <a:latin typeface="Arial" panose="020B0604020202020204" pitchFamily="34" charset="0"/>
              </a:rPr>
              <a:t> θετικά ή αρνητικά το μαθητή.</a:t>
            </a:r>
            <a:endParaRPr lang="en-US" b="0" i="0" dirty="0">
              <a:solidFill>
                <a:srgbClr val="3A3A3A"/>
              </a:solidFill>
              <a:effectLst/>
              <a:latin typeface="Arial" panose="020B0604020202020204" pitchFamily="34" charset="0"/>
            </a:endParaRPr>
          </a:p>
          <a:p>
            <a:pPr marL="685800" indent="-457200" algn="l" fontAlgn="base">
              <a:spcAft>
                <a:spcPts val="0"/>
              </a:spcAft>
              <a:buFont typeface="Wingdings" panose="05000000000000000000" pitchFamily="2" charset="2"/>
              <a:buChar char="Ø"/>
            </a:pPr>
            <a:endParaRPr lang="el-GR" b="0" i="0" dirty="0">
              <a:solidFill>
                <a:srgbClr val="3A3A3A"/>
              </a:solidFill>
              <a:effectLst/>
              <a:latin typeface="rubik"/>
            </a:endParaRPr>
          </a:p>
          <a:p>
            <a:pPr marL="685800" indent="-457200" algn="l" fontAlgn="base">
              <a:spcAft>
                <a:spcPts val="0"/>
              </a:spcAft>
              <a:buFont typeface="Wingdings" panose="05000000000000000000" pitchFamily="2" charset="2"/>
              <a:buChar char="Ø"/>
            </a:pPr>
            <a:r>
              <a:rPr lang="el-GR" b="0" i="0" dirty="0">
                <a:solidFill>
                  <a:srgbClr val="3A3A3A"/>
                </a:solidFill>
                <a:effectLst/>
                <a:latin typeface="Arial" panose="020B0604020202020204" pitchFamily="34" charset="0"/>
              </a:rPr>
              <a:t>Τα Εκπαιδευτικά λογισμικά  αναλαμβάνουν εν μέρει ή εξ ολοκλήρου την παροχή πληροφοριών, τη </a:t>
            </a:r>
            <a:r>
              <a:rPr lang="el-GR" b="0" i="0" dirty="0">
                <a:solidFill>
                  <a:srgbClr val="3A3A3A"/>
                </a:solidFill>
                <a:effectLst/>
                <a:highlight>
                  <a:srgbClr val="FFFF00"/>
                </a:highlight>
                <a:latin typeface="Arial" panose="020B0604020202020204" pitchFamily="34" charset="0"/>
              </a:rPr>
              <a:t>διδασκαλία</a:t>
            </a:r>
            <a:r>
              <a:rPr lang="el-GR" b="0" i="0" dirty="0">
                <a:solidFill>
                  <a:srgbClr val="3A3A3A"/>
                </a:solidFill>
                <a:effectLst/>
                <a:latin typeface="Arial" panose="020B0604020202020204" pitchFamily="34" charset="0"/>
              </a:rPr>
              <a:t> των </a:t>
            </a:r>
            <a:r>
              <a:rPr lang="el-GR" b="0" i="0" dirty="0">
                <a:solidFill>
                  <a:srgbClr val="3A3A3A"/>
                </a:solidFill>
                <a:effectLst/>
                <a:highlight>
                  <a:srgbClr val="FFFF00"/>
                </a:highlight>
                <a:latin typeface="Arial" panose="020B0604020202020204" pitchFamily="34" charset="0"/>
              </a:rPr>
              <a:t>εννοιών</a:t>
            </a:r>
            <a:r>
              <a:rPr lang="el-GR" b="0" i="0" dirty="0">
                <a:solidFill>
                  <a:srgbClr val="3A3A3A"/>
                </a:solidFill>
                <a:effectLst/>
                <a:latin typeface="Arial" panose="020B0604020202020204" pitchFamily="34" charset="0"/>
              </a:rPr>
              <a:t> και συνεπώς όλη την προσέγγιση της διδακτέας ύλης </a:t>
            </a:r>
            <a:r>
              <a:rPr lang="el-GR" b="0" i="0" dirty="0">
                <a:solidFill>
                  <a:srgbClr val="3A3A3A"/>
                </a:solidFill>
                <a:effectLst/>
                <a:highlight>
                  <a:srgbClr val="FFFF00"/>
                </a:highlight>
                <a:latin typeface="Arial" panose="020B0604020202020204" pitchFamily="34" charset="0"/>
              </a:rPr>
              <a:t>σε ένα συγκεκριμένο γνωστικό αντικείμενο</a:t>
            </a:r>
            <a:endParaRPr lang="en-US" b="0" i="0" dirty="0">
              <a:solidFill>
                <a:srgbClr val="3A3A3A"/>
              </a:solidFill>
              <a:effectLst/>
              <a:highlight>
                <a:srgbClr val="FFFF00"/>
              </a:highlight>
              <a:latin typeface="Arial" panose="020B0604020202020204" pitchFamily="34" charset="0"/>
            </a:endParaRPr>
          </a:p>
          <a:p>
            <a:pPr marL="685800" indent="-457200" algn="l" fontAlgn="base">
              <a:spcAft>
                <a:spcPts val="0"/>
              </a:spcAft>
              <a:buFont typeface="Wingdings" panose="05000000000000000000" pitchFamily="2" charset="2"/>
              <a:buChar char="Ø"/>
            </a:pPr>
            <a:endParaRPr lang="el-GR" b="0" i="0" dirty="0">
              <a:solidFill>
                <a:srgbClr val="3A3A3A"/>
              </a:solidFill>
              <a:effectLst/>
              <a:highlight>
                <a:srgbClr val="FFFF00"/>
              </a:highlight>
              <a:latin typeface="rubik"/>
            </a:endParaRPr>
          </a:p>
          <a:p>
            <a:pPr marL="685800" indent="-457200" algn="l" fontAlgn="base">
              <a:spcAft>
                <a:spcPts val="0"/>
              </a:spcAft>
              <a:buFont typeface="Wingdings" panose="05000000000000000000" pitchFamily="2" charset="2"/>
              <a:buChar char="Ø"/>
            </a:pPr>
            <a:r>
              <a:rPr lang="el-GR" b="0" i="0" dirty="0">
                <a:solidFill>
                  <a:srgbClr val="3A3A3A"/>
                </a:solidFill>
                <a:effectLst/>
                <a:latin typeface="Arial" panose="020B0604020202020204" pitchFamily="34" charset="0"/>
              </a:rPr>
              <a:t>Τα Εκπαιδευτικά λογισμικά εμπεριέχουν μια διαδικασία </a:t>
            </a:r>
            <a:r>
              <a:rPr lang="el-GR" b="0" i="0" dirty="0">
                <a:solidFill>
                  <a:srgbClr val="3A3A3A"/>
                </a:solidFill>
                <a:effectLst/>
                <a:highlight>
                  <a:srgbClr val="FFFF00"/>
                </a:highlight>
                <a:latin typeface="Arial" panose="020B0604020202020204" pitchFamily="34" charset="0"/>
              </a:rPr>
              <a:t>αξιολόγησης των γνώσεων &amp;των δεξιοτήτων </a:t>
            </a:r>
            <a:r>
              <a:rPr lang="el-GR" b="0" i="0" dirty="0">
                <a:solidFill>
                  <a:srgbClr val="3A3A3A"/>
                </a:solidFill>
                <a:effectLst/>
                <a:latin typeface="Arial" panose="020B0604020202020204" pitchFamily="34" charset="0"/>
              </a:rPr>
              <a:t>που αποκτήθηκαν από τους μαθητές μετά το πέρας της χρησιμοποίησής τους.</a:t>
            </a:r>
            <a:endParaRPr lang="el-GR" b="0" i="0" dirty="0">
              <a:solidFill>
                <a:srgbClr val="3A3A3A"/>
              </a:solidFill>
              <a:effectLst/>
              <a:latin typeface="rubik"/>
            </a:endParaRPr>
          </a:p>
          <a:p>
            <a:endParaRPr lang="en-US" dirty="0"/>
          </a:p>
        </p:txBody>
      </p:sp>
      <p:sp>
        <p:nvSpPr>
          <p:cNvPr id="4" name="Θέση υποσέλιδου 3">
            <a:extLst>
              <a:ext uri="{FF2B5EF4-FFF2-40B4-BE49-F238E27FC236}">
                <a16:creationId xmlns:a16="http://schemas.microsoft.com/office/drawing/2014/main" id="{5C8459ED-3F92-4BEE-A018-5E0C3F7A4CC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F28EBD46-E13D-4698-BC2A-18954FD64040}"/>
              </a:ext>
            </a:extLst>
          </p:cNvPr>
          <p:cNvSpPr>
            <a:spLocks noGrp="1"/>
          </p:cNvSpPr>
          <p:nvPr>
            <p:ph type="sldNum" sz="quarter" idx="12"/>
          </p:nvPr>
        </p:nvSpPr>
        <p:spPr/>
        <p:txBody>
          <a:bodyPr/>
          <a:lstStyle/>
          <a:p>
            <a:fld id="{B4B4A090-C6FB-429D-9E72-869C603C7F2D}" type="slidenum">
              <a:rPr lang="el-GR" smtClean="0"/>
              <a:pPr/>
              <a:t>11</a:t>
            </a:fld>
            <a:endParaRPr lang="el-GR"/>
          </a:p>
        </p:txBody>
      </p:sp>
    </p:spTree>
    <p:extLst>
      <p:ext uri="{BB962C8B-B14F-4D97-AF65-F5344CB8AC3E}">
        <p14:creationId xmlns:p14="http://schemas.microsoft.com/office/powerpoint/2010/main" val="1681763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7"/>
          </a:xfrm>
        </p:spPr>
        <p:txBody>
          <a:bodyPr>
            <a:normAutofit fontScale="90000"/>
          </a:bodyPr>
          <a:lstStyle/>
          <a:p>
            <a:r>
              <a:rPr lang="el-GR" b="1" dirty="0"/>
              <a:t>Λογισμικά </a:t>
            </a:r>
            <a:r>
              <a:rPr lang="en-US" b="1" dirty="0"/>
              <a:t>Skinner</a:t>
            </a:r>
            <a:r>
              <a:rPr lang="el-GR" b="1" dirty="0"/>
              <a:t> «εξάσκησης και πρακτικής</a:t>
            </a:r>
            <a:r>
              <a:rPr lang="el-GR" dirty="0"/>
              <a:t>»</a:t>
            </a:r>
          </a:p>
        </p:txBody>
      </p:sp>
      <p:sp>
        <p:nvSpPr>
          <p:cNvPr id="3" name="2 - Θέση περιεχομένου"/>
          <p:cNvSpPr>
            <a:spLocks noGrp="1"/>
          </p:cNvSpPr>
          <p:nvPr>
            <p:ph idx="1"/>
          </p:nvPr>
        </p:nvSpPr>
        <p:spPr>
          <a:xfrm>
            <a:off x="457200" y="1412775"/>
            <a:ext cx="8229600" cy="5170587"/>
          </a:xfrm>
        </p:spPr>
        <p:txBody>
          <a:bodyPr>
            <a:normAutofit fontScale="55000" lnSpcReduction="20000"/>
          </a:bodyPr>
          <a:lstStyle/>
          <a:p>
            <a:endParaRPr lang="en-US" sz="3600" dirty="0"/>
          </a:p>
          <a:p>
            <a:r>
              <a:rPr lang="el-GR" sz="3600" dirty="0"/>
              <a:t>Στα λογισμικά χρησιμοποιείται εκτενώς η λογική της </a:t>
            </a:r>
            <a:r>
              <a:rPr lang="el-GR" sz="3600" b="1" dirty="0"/>
              <a:t>θετικής ενίσχυσης </a:t>
            </a:r>
            <a:r>
              <a:rPr lang="el-GR" sz="3600" dirty="0"/>
              <a:t>(με ήχους, εικόνες κλπ.)</a:t>
            </a:r>
          </a:p>
          <a:p>
            <a:endParaRPr lang="en-US" sz="3600" dirty="0"/>
          </a:p>
          <a:p>
            <a:r>
              <a:rPr lang="el-GR" sz="3600" dirty="0"/>
              <a:t> Ακολουθείται συνήθως </a:t>
            </a:r>
            <a:r>
              <a:rPr lang="el-GR" sz="3600" b="1" dirty="0"/>
              <a:t>γραμμική πορεία</a:t>
            </a:r>
            <a:r>
              <a:rPr lang="el-GR" sz="3600" dirty="0"/>
              <a:t>, κατανεμημένη σε επάλληλα στάδια </a:t>
            </a:r>
            <a:r>
              <a:rPr lang="el-GR" sz="3600" b="1" dirty="0"/>
              <a:t>κλιμακούμενης δυσκολίας</a:t>
            </a:r>
            <a:r>
              <a:rPr lang="el-GR" sz="3600" dirty="0"/>
              <a:t>.</a:t>
            </a:r>
          </a:p>
          <a:p>
            <a:endParaRPr lang="en-US" sz="3600" dirty="0"/>
          </a:p>
          <a:p>
            <a:r>
              <a:rPr lang="el-GR" sz="3600" dirty="0"/>
              <a:t>Οι μαθητές συμπληρώνουν με την </a:t>
            </a:r>
            <a:r>
              <a:rPr lang="el-GR" sz="3600" b="1" dirty="0"/>
              <a:t>σειρά δραστηριότητες </a:t>
            </a:r>
            <a:r>
              <a:rPr lang="el-GR" sz="3600" dirty="0"/>
              <a:t>που μπορεί να είναι:</a:t>
            </a:r>
            <a:r>
              <a:rPr lang="en-US" sz="3600" dirty="0"/>
              <a:t> </a:t>
            </a:r>
            <a:r>
              <a:rPr lang="el-GR" sz="3600" b="1" dirty="0"/>
              <a:t>Σ/Λ,</a:t>
            </a:r>
            <a:r>
              <a:rPr lang="en-US" sz="3600" b="1" dirty="0"/>
              <a:t> </a:t>
            </a:r>
            <a:r>
              <a:rPr lang="el-GR" sz="3600" b="1" dirty="0"/>
              <a:t>αντιστοιχήσεις,</a:t>
            </a:r>
            <a:r>
              <a:rPr lang="en-US" sz="3600" b="1" dirty="0"/>
              <a:t> </a:t>
            </a:r>
            <a:r>
              <a:rPr lang="el-GR" sz="3600" b="1" dirty="0"/>
              <a:t>συμπληρώσεις</a:t>
            </a:r>
            <a:r>
              <a:rPr lang="el-GR" sz="3600" dirty="0"/>
              <a:t>…</a:t>
            </a:r>
          </a:p>
          <a:p>
            <a:endParaRPr lang="en-US" sz="3600" dirty="0"/>
          </a:p>
          <a:p>
            <a:r>
              <a:rPr lang="el-GR" sz="3600" dirty="0"/>
              <a:t>Ο </a:t>
            </a:r>
            <a:r>
              <a:rPr lang="el-GR" sz="3600" b="1" dirty="0"/>
              <a:t>Η/Υ</a:t>
            </a:r>
            <a:r>
              <a:rPr lang="el-GR" sz="3600" dirty="0"/>
              <a:t> αναλαμβάνει το ρόλο του εκπαιδευτικού, ο οποίος </a:t>
            </a:r>
            <a:r>
              <a:rPr lang="el-GR" sz="3600" b="1" dirty="0"/>
              <a:t>μεταδίδει</a:t>
            </a:r>
            <a:r>
              <a:rPr lang="el-GR" sz="3600" dirty="0"/>
              <a:t> πληροφορίες ή </a:t>
            </a:r>
            <a:r>
              <a:rPr lang="el-GR" sz="3600" b="1" dirty="0"/>
              <a:t>ελέγχει το γνωστικό επίπεδο </a:t>
            </a:r>
            <a:r>
              <a:rPr lang="el-GR" sz="3600" dirty="0"/>
              <a:t>των μαθητών. </a:t>
            </a:r>
          </a:p>
          <a:p>
            <a:pPr marL="0" indent="0">
              <a:buNone/>
            </a:pPr>
            <a:r>
              <a:rPr lang="el-GR" sz="3600" dirty="0"/>
              <a:t>Στα θετικά αυτών των λογισμικών συγκαταλέγονται η "νομιμοποίηση" του </a:t>
            </a:r>
            <a:r>
              <a:rPr lang="el-GR" sz="3600" b="1" dirty="0"/>
              <a:t>μαθητή να κάνει λάθος (δοκιμή και πλάνη), η άμεση αξιολόγηση της πράξης, </a:t>
            </a:r>
            <a:r>
              <a:rPr lang="el-GR" sz="3600" dirty="0"/>
              <a:t>η ε</a:t>
            </a:r>
            <a:r>
              <a:rPr lang="el-GR" sz="3600" b="1" dirty="0"/>
              <a:t>ξατομίκευση</a:t>
            </a:r>
            <a:r>
              <a:rPr lang="el-GR" sz="3600" dirty="0"/>
              <a:t> και επίτευξη </a:t>
            </a:r>
            <a:r>
              <a:rPr lang="el-GR" sz="3600" b="1" dirty="0"/>
              <a:t>μικρών και σταδιακών επιτυχιών </a:t>
            </a:r>
            <a:r>
              <a:rPr lang="el-GR" sz="3600" dirty="0"/>
              <a:t>που ενισχύουν το </a:t>
            </a:r>
            <a:r>
              <a:rPr lang="el-GR" sz="3600" dirty="0" err="1"/>
              <a:t>αυτοσυναίσθημα</a:t>
            </a:r>
            <a:r>
              <a:rPr lang="el-GR" sz="3600" dirty="0"/>
              <a:t> των λιγότερο "προχωρημένων" μαθητών.</a:t>
            </a:r>
          </a:p>
          <a:p>
            <a:pPr marL="0" indent="0">
              <a:buNone/>
            </a:pPr>
            <a:r>
              <a:rPr lang="el-GR" sz="3600" dirty="0"/>
              <a:t>Στα αρνητικά </a:t>
            </a:r>
            <a:r>
              <a:rPr lang="el-GR" sz="3600" dirty="0" err="1"/>
              <a:t>ομως</a:t>
            </a:r>
            <a:r>
              <a:rPr lang="el-GR" sz="3600" dirty="0"/>
              <a:t> αυτών των λογισμικών: </a:t>
            </a:r>
            <a:r>
              <a:rPr lang="el-GR" sz="3600" b="1" dirty="0"/>
              <a:t>Η ΔΗΜΙΟΥΡΓΙΚΗ ΔΡΑΣΤΗΡΙΟΤΗΤΑ ΑΠΟΥΣΙΑΖΕΙ ΓΙΑΤΙ ΔΕΝ ΜΠΟΡΕΙ ΝΑ ΕΛΕΓΧΘΕΙ</a:t>
            </a:r>
          </a:p>
          <a:p>
            <a:endParaRPr lang="el-GR" dirty="0"/>
          </a:p>
        </p:txBody>
      </p:sp>
      <p:sp>
        <p:nvSpPr>
          <p:cNvPr id="4" name="Θέση υποσέλιδου 3">
            <a:extLst>
              <a:ext uri="{FF2B5EF4-FFF2-40B4-BE49-F238E27FC236}">
                <a16:creationId xmlns:a16="http://schemas.microsoft.com/office/drawing/2014/main" id="{6CC9762E-B487-4543-AE2A-03D141288C8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C0BA949-C027-40E5-A080-A4526EC22B47}"/>
              </a:ext>
            </a:extLst>
          </p:cNvPr>
          <p:cNvSpPr>
            <a:spLocks noGrp="1"/>
          </p:cNvSpPr>
          <p:nvPr>
            <p:ph type="sldNum" sz="quarter" idx="12"/>
          </p:nvPr>
        </p:nvSpPr>
        <p:spPr/>
        <p:txBody>
          <a:bodyPr/>
          <a:lstStyle/>
          <a:p>
            <a:fld id="{B4B4A090-C6FB-429D-9E72-869C603C7F2D}" type="slidenum">
              <a:rPr lang="el-GR" smtClean="0"/>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p:txBody>
          <a:bodyPr>
            <a:normAutofit fontScale="90000"/>
          </a:bodyPr>
          <a:lstStyle/>
          <a:p>
            <a:r>
              <a:rPr lang="el-GR" b="1" dirty="0"/>
              <a:t>Λογισμικά </a:t>
            </a:r>
            <a:r>
              <a:rPr lang="en-US" b="1" dirty="0"/>
              <a:t>Skinner</a:t>
            </a:r>
            <a:r>
              <a:rPr lang="el-GR" b="1" dirty="0"/>
              <a:t> «εξάσκησης και πρακτικής</a:t>
            </a:r>
            <a:r>
              <a:rPr lang="el-GR" dirty="0"/>
              <a:t>»</a:t>
            </a:r>
          </a:p>
        </p:txBody>
      </p:sp>
      <p:sp>
        <p:nvSpPr>
          <p:cNvPr id="22531" name="2 - Θέση περιεχομένου"/>
          <p:cNvSpPr>
            <a:spLocks noGrp="1"/>
          </p:cNvSpPr>
          <p:nvPr>
            <p:ph idx="1"/>
          </p:nvPr>
        </p:nvSpPr>
        <p:spPr/>
        <p:txBody>
          <a:bodyPr/>
          <a:lstStyle/>
          <a:p>
            <a:pPr>
              <a:buFontTx/>
              <a:buNone/>
            </a:pPr>
            <a:r>
              <a:rPr lang="el-GR" sz="2800" dirty="0"/>
              <a:t>Γενικά ένα σύστημα «εξάσκησης και πρακτικής» (</a:t>
            </a:r>
            <a:r>
              <a:rPr lang="el-GR" sz="2800" dirty="0" err="1"/>
              <a:t>drill</a:t>
            </a:r>
            <a:r>
              <a:rPr lang="el-GR" sz="2800" dirty="0"/>
              <a:t> and </a:t>
            </a:r>
            <a:r>
              <a:rPr lang="el-GR" sz="2800" dirty="0" err="1"/>
              <a:t>practice</a:t>
            </a:r>
            <a:r>
              <a:rPr lang="el-GR" sz="2800" dirty="0"/>
              <a:t>) στοχεύει στην παροχή άσκησης για την ανάπτυξη και βελτίωση γνώσεων και δεξιοτήτων. </a:t>
            </a:r>
            <a:r>
              <a:rPr lang="el-GR" sz="2800" b="1" dirty="0"/>
              <a:t>Προσφέρει μια ολοκληρωμένη διδασκαλία </a:t>
            </a:r>
            <a:r>
              <a:rPr lang="el-GR" sz="2800" dirty="0"/>
              <a:t>και απευθύνεται σε άτομα ήδη εξοικειωμένα με το γνωστικό αντικείμενο. Συνήθως </a:t>
            </a:r>
            <a:r>
              <a:rPr lang="el-GR" sz="2800" b="1" dirty="0">
                <a:highlight>
                  <a:srgbClr val="FFFF00"/>
                </a:highlight>
              </a:rPr>
              <a:t>δεν στοχεύει στην παροχή νέας πληροφορίας, αλλά στον έλεγχο των γνώσεων </a:t>
            </a:r>
            <a:r>
              <a:rPr lang="el-GR" sz="2800" dirty="0"/>
              <a:t>που έχουν αποκτηθεί εκτός του συστήματος</a:t>
            </a:r>
          </a:p>
        </p:txBody>
      </p:sp>
      <p:sp>
        <p:nvSpPr>
          <p:cNvPr id="2" name="Θέση υποσέλιδου 1">
            <a:extLst>
              <a:ext uri="{FF2B5EF4-FFF2-40B4-BE49-F238E27FC236}">
                <a16:creationId xmlns:a16="http://schemas.microsoft.com/office/drawing/2014/main" id="{A865C01F-C989-4435-9E11-0C35F8329602}"/>
              </a:ext>
            </a:extLst>
          </p:cNvPr>
          <p:cNvSpPr>
            <a:spLocks noGrp="1"/>
          </p:cNvSpPr>
          <p:nvPr>
            <p:ph type="ftr" sz="quarter" idx="11"/>
          </p:nvPr>
        </p:nvSpPr>
        <p:spPr/>
        <p:txBody>
          <a:bodyPr/>
          <a:lstStyle/>
          <a:p>
            <a:endParaRPr lang="el-GR"/>
          </a:p>
        </p:txBody>
      </p:sp>
      <p:sp>
        <p:nvSpPr>
          <p:cNvPr id="3" name="Θέση αριθμού διαφάνειας 2">
            <a:extLst>
              <a:ext uri="{FF2B5EF4-FFF2-40B4-BE49-F238E27FC236}">
                <a16:creationId xmlns:a16="http://schemas.microsoft.com/office/drawing/2014/main" id="{44C36995-85F1-4870-99D2-1721E87EDC49}"/>
              </a:ext>
            </a:extLst>
          </p:cNvPr>
          <p:cNvSpPr>
            <a:spLocks noGrp="1"/>
          </p:cNvSpPr>
          <p:nvPr>
            <p:ph type="sldNum" sz="quarter" idx="12"/>
          </p:nvPr>
        </p:nvSpPr>
        <p:spPr/>
        <p:txBody>
          <a:bodyPr/>
          <a:lstStyle/>
          <a:p>
            <a:fld id="{B4B4A090-C6FB-429D-9E72-869C603C7F2D}" type="slidenum">
              <a:rPr lang="el-GR" smtClean="0"/>
              <a:pPr/>
              <a:t>13</a:t>
            </a:fld>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Χαρακτηριστικά λογισμικού </a:t>
            </a:r>
            <a:br>
              <a:rPr lang="en-US" dirty="0"/>
            </a:br>
            <a:r>
              <a:rPr lang="en-US" dirty="0"/>
              <a:t>“Drill and Practice”</a:t>
            </a:r>
            <a:endParaRPr lang="el-GR" dirty="0"/>
          </a:p>
        </p:txBody>
      </p:sp>
      <p:sp>
        <p:nvSpPr>
          <p:cNvPr id="3" name="2 - Θέση περιεχομένου"/>
          <p:cNvSpPr>
            <a:spLocks noGrp="1"/>
          </p:cNvSpPr>
          <p:nvPr>
            <p:ph idx="1"/>
          </p:nvPr>
        </p:nvSpPr>
        <p:spPr>
          <a:xfrm>
            <a:off x="251520" y="1411225"/>
            <a:ext cx="8229600" cy="4525963"/>
          </a:xfrm>
        </p:spPr>
        <p:txBody>
          <a:bodyPr>
            <a:normAutofit fontScale="85000" lnSpcReduction="20000"/>
          </a:bodyPr>
          <a:lstStyle/>
          <a:p>
            <a:pPr>
              <a:buNone/>
            </a:pPr>
            <a:r>
              <a:rPr lang="el-GR" dirty="0"/>
              <a:t> Τα λογισμικά αυτά χαρακτηρίζονται από τα στιγμιότυπα: </a:t>
            </a:r>
          </a:p>
          <a:p>
            <a:pPr>
              <a:buFont typeface="Wingdings" pitchFamily="2" charset="2"/>
              <a:buChar char="ü"/>
            </a:pPr>
            <a:r>
              <a:rPr lang="el-GR" dirty="0"/>
              <a:t> Επιλογή θέματος από τον χρήστη </a:t>
            </a:r>
          </a:p>
          <a:p>
            <a:pPr>
              <a:buFont typeface="Wingdings" pitchFamily="2" charset="2"/>
              <a:buChar char="ü"/>
            </a:pPr>
            <a:r>
              <a:rPr lang="el-GR" dirty="0"/>
              <a:t> Ερώτηση από το λογισμικό </a:t>
            </a:r>
          </a:p>
          <a:p>
            <a:pPr>
              <a:buFont typeface="Wingdings" pitchFamily="2" charset="2"/>
              <a:buChar char="ü"/>
            </a:pPr>
            <a:r>
              <a:rPr lang="el-GR" dirty="0"/>
              <a:t> Απάντηση του χρήστη </a:t>
            </a:r>
          </a:p>
          <a:p>
            <a:pPr>
              <a:buFont typeface="Wingdings" pitchFamily="2" charset="2"/>
              <a:buChar char="ü"/>
            </a:pPr>
            <a:r>
              <a:rPr lang="el-GR" dirty="0"/>
              <a:t> Αξιολόγηση από το λογισμικό </a:t>
            </a:r>
          </a:p>
          <a:p>
            <a:pPr>
              <a:buFont typeface="Wingdings" pitchFamily="2" charset="2"/>
              <a:buChar char="ü"/>
            </a:pPr>
            <a:r>
              <a:rPr lang="el-GR" dirty="0"/>
              <a:t> Σχόλια και συμβουλές </a:t>
            </a:r>
          </a:p>
          <a:p>
            <a:pPr>
              <a:buFont typeface="Wingdings" pitchFamily="2" charset="2"/>
              <a:buChar char="ü"/>
            </a:pPr>
            <a:r>
              <a:rPr lang="el-GR" dirty="0"/>
              <a:t> Νέα ερώτηση ή επιλογή άλλου θέματος. </a:t>
            </a:r>
          </a:p>
          <a:p>
            <a:pPr>
              <a:buNone/>
            </a:pPr>
            <a:r>
              <a:rPr lang="el-GR" b="1" dirty="0"/>
              <a:t> </a:t>
            </a:r>
            <a:r>
              <a:rPr lang="el-GR" b="1" u="sng" dirty="0"/>
              <a:t> Εστιάζουν στη δεξιότητα που επιδιώκεται να αποκτηθεί</a:t>
            </a:r>
            <a:r>
              <a:rPr lang="el-GR" dirty="0"/>
              <a:t> και εμπεριέχουν  ένα σχετικό εύρος από επίπεδα δυσκολίας που να καλύπτει το σύνολο των μαθητών</a:t>
            </a:r>
          </a:p>
        </p:txBody>
      </p:sp>
      <p:sp>
        <p:nvSpPr>
          <p:cNvPr id="4" name="Θέση υποσέλιδου 3">
            <a:extLst>
              <a:ext uri="{FF2B5EF4-FFF2-40B4-BE49-F238E27FC236}">
                <a16:creationId xmlns:a16="http://schemas.microsoft.com/office/drawing/2014/main" id="{06010435-33D2-42C6-95D7-940220CAFC1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5BFE552-3744-407E-96F1-DE0FB03883C9}"/>
              </a:ext>
            </a:extLst>
          </p:cNvPr>
          <p:cNvSpPr>
            <a:spLocks noGrp="1"/>
          </p:cNvSpPr>
          <p:nvPr>
            <p:ph type="sldNum" sz="quarter" idx="12"/>
          </p:nvPr>
        </p:nvSpPr>
        <p:spPr/>
        <p:txBody>
          <a:bodyPr/>
          <a:lstStyle/>
          <a:p>
            <a:fld id="{B4B4A090-C6FB-429D-9E72-869C603C7F2D}" type="slidenum">
              <a:rPr lang="el-GR" smtClean="0"/>
              <a:pPr/>
              <a:t>14</a:t>
            </a:fld>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l-GR" sz="4000" dirty="0" err="1">
                <a:sym typeface="Wingdings"/>
              </a:rPr>
              <a:t>drill</a:t>
            </a:r>
            <a:r>
              <a:rPr lang="el-GR" sz="4000" dirty="0">
                <a:sym typeface="Wingdings"/>
              </a:rPr>
              <a:t> and practice</a:t>
            </a:r>
            <a:endParaRPr lang="it-IT" sz="4000" dirty="0"/>
          </a:p>
        </p:txBody>
      </p:sp>
      <p:sp>
        <p:nvSpPr>
          <p:cNvPr id="3" name="Text Placeholder 2"/>
          <p:cNvSpPr>
            <a:spLocks noGrp="1"/>
          </p:cNvSpPr>
          <p:nvPr>
            <p:ph idx="1"/>
          </p:nvPr>
        </p:nvSpPr>
        <p:spPr/>
        <p:txBody>
          <a:bodyPr>
            <a:normAutofit/>
          </a:bodyPr>
          <a:lstStyle/>
          <a:p>
            <a:pPr marL="0" indent="0">
              <a:buNone/>
            </a:pPr>
            <a:endParaRPr lang="el-GR" dirty="0"/>
          </a:p>
          <a:p>
            <a:pPr fontAlgn="auto">
              <a:spcBef>
                <a:spcPts val="0"/>
              </a:spcBef>
              <a:spcAft>
                <a:spcPts val="0"/>
              </a:spcAft>
              <a:defRPr/>
            </a:pPr>
            <a:r>
              <a:rPr lang="en-US" sz="1750" dirty="0">
                <a:latin typeface="+mj-lt"/>
              </a:rPr>
              <a:t>Hot Potatoes </a:t>
            </a:r>
          </a:p>
          <a:p>
            <a:pPr marL="0" indent="0" fontAlgn="auto">
              <a:spcBef>
                <a:spcPts val="0"/>
              </a:spcBef>
              <a:spcAft>
                <a:spcPts val="0"/>
              </a:spcAft>
              <a:buNone/>
              <a:defRPr/>
            </a:pPr>
            <a:r>
              <a:rPr lang="en-US" sz="1750" u="sng" dirty="0">
                <a:latin typeface="+mj-lt"/>
                <a:hlinkClick r:id="rId2"/>
              </a:rPr>
              <a:t>hotpot.uvic.ca/</a:t>
            </a:r>
            <a:endParaRPr lang="el-GR" sz="1750" u="sng" dirty="0">
              <a:latin typeface="+mj-lt"/>
            </a:endParaRPr>
          </a:p>
          <a:p>
            <a:pPr marL="0" indent="0" fontAlgn="auto">
              <a:spcBef>
                <a:spcPts val="0"/>
              </a:spcBef>
              <a:spcAft>
                <a:spcPts val="0"/>
              </a:spcAft>
              <a:buNone/>
              <a:defRPr/>
            </a:pPr>
            <a:endParaRPr lang="en-US" sz="1750" u="sng" dirty="0">
              <a:latin typeface="+mj-lt"/>
            </a:endParaRPr>
          </a:p>
          <a:p>
            <a:pPr marL="0" indent="0" fontAlgn="auto">
              <a:spcBef>
                <a:spcPts val="0"/>
              </a:spcBef>
              <a:spcAft>
                <a:spcPts val="0"/>
              </a:spcAft>
              <a:buNone/>
              <a:defRPr/>
            </a:pPr>
            <a:endParaRPr lang="en-US" sz="1750" u="sng" dirty="0">
              <a:latin typeface="+mj-lt"/>
            </a:endParaRPr>
          </a:p>
          <a:p>
            <a:pPr fontAlgn="auto">
              <a:spcBef>
                <a:spcPts val="0"/>
              </a:spcBef>
              <a:spcAft>
                <a:spcPts val="0"/>
              </a:spcAft>
              <a:defRPr/>
            </a:pPr>
            <a:r>
              <a:rPr lang="en-US" sz="1750" dirty="0">
                <a:latin typeface="+mj-lt"/>
                <a:hlinkClick r:id="rId3"/>
              </a:rPr>
              <a:t>https://ts.sch.gr/repo/online-packages/dim-istoria-c-d/upstream/pages/hercules.htm#</a:t>
            </a:r>
            <a:endParaRPr lang="el-GR" sz="1750" dirty="0">
              <a:latin typeface="+mj-lt"/>
            </a:endParaRPr>
          </a:p>
          <a:p>
            <a:pPr fontAlgn="auto">
              <a:spcBef>
                <a:spcPts val="0"/>
              </a:spcBef>
              <a:spcAft>
                <a:spcPts val="0"/>
              </a:spcAft>
              <a:defRPr/>
            </a:pPr>
            <a:endParaRPr lang="el-GR" sz="1750" u="sng" dirty="0">
              <a:latin typeface="+mj-lt"/>
              <a:hlinkClick r:id="rId4"/>
            </a:endParaRPr>
          </a:p>
          <a:p>
            <a:pPr fontAlgn="auto">
              <a:spcBef>
                <a:spcPts val="0"/>
              </a:spcBef>
              <a:spcAft>
                <a:spcPts val="0"/>
              </a:spcAft>
              <a:defRPr/>
            </a:pPr>
            <a:endParaRPr lang="el-GR" sz="1750" u="sng" dirty="0">
              <a:latin typeface="+mj-lt"/>
              <a:hlinkClick r:id="rId4"/>
            </a:endParaRPr>
          </a:p>
          <a:p>
            <a:pPr fontAlgn="auto">
              <a:spcBef>
                <a:spcPts val="0"/>
              </a:spcBef>
              <a:spcAft>
                <a:spcPts val="0"/>
              </a:spcAft>
              <a:defRPr/>
            </a:pPr>
            <a:r>
              <a:rPr lang="en-US" sz="1750" dirty="0">
                <a:latin typeface="+mj-lt"/>
              </a:rPr>
              <a:t>Math is fun </a:t>
            </a:r>
          </a:p>
          <a:p>
            <a:pPr marL="0" indent="0" fontAlgn="auto">
              <a:spcBef>
                <a:spcPts val="0"/>
              </a:spcBef>
              <a:spcAft>
                <a:spcPts val="0"/>
              </a:spcAft>
              <a:buNone/>
              <a:defRPr/>
            </a:pPr>
            <a:r>
              <a:rPr lang="en-US" dirty="0"/>
              <a:t>https://www.mathsisfun.com/numbers/addition.html</a:t>
            </a:r>
            <a:endParaRPr lang="el-GR" dirty="0"/>
          </a:p>
          <a:p>
            <a:pPr marL="0" indent="0" fontAlgn="auto">
              <a:spcBef>
                <a:spcPts val="0"/>
              </a:spcBef>
              <a:spcAft>
                <a:spcPts val="0"/>
              </a:spcAft>
              <a:buNone/>
              <a:defRPr/>
            </a:pPr>
            <a:endParaRPr lang="en-US" dirty="0"/>
          </a:p>
          <a:p>
            <a:pPr marL="0" indent="0" fontAlgn="auto">
              <a:spcBef>
                <a:spcPts val="0"/>
              </a:spcBef>
              <a:spcAft>
                <a:spcPts val="0"/>
              </a:spcAft>
              <a:buNone/>
              <a:defRPr/>
            </a:pPr>
            <a:endParaRPr lang="en-US" dirty="0"/>
          </a:p>
          <a:p>
            <a:pPr fontAlgn="auto">
              <a:spcBef>
                <a:spcPts val="0"/>
              </a:spcBef>
              <a:spcAft>
                <a:spcPts val="0"/>
              </a:spcAft>
              <a:defRPr/>
            </a:pPr>
            <a:endParaRPr lang="el-GR" u="sng" dirty="0">
              <a:hlinkClick r:id="rId4"/>
            </a:endParaRPr>
          </a:p>
          <a:p>
            <a:pPr marL="0" indent="0" fontAlgn="auto">
              <a:spcBef>
                <a:spcPts val="0"/>
              </a:spcBef>
              <a:spcAft>
                <a:spcPts val="0"/>
              </a:spcAft>
              <a:buNone/>
              <a:defRPr/>
            </a:pPr>
            <a:endParaRPr lang="en-US" u="sng" dirty="0"/>
          </a:p>
          <a:p>
            <a:pPr marL="0" indent="0" fontAlgn="auto">
              <a:spcBef>
                <a:spcPts val="0"/>
              </a:spcBef>
              <a:spcAft>
                <a:spcPts val="0"/>
              </a:spcAft>
              <a:buNone/>
              <a:defRPr/>
            </a:pPr>
            <a:endParaRPr lang="el-GR" dirty="0"/>
          </a:p>
          <a:p>
            <a:pPr marL="0" indent="0" fontAlgn="auto">
              <a:spcBef>
                <a:spcPts val="0"/>
              </a:spcBef>
              <a:spcAft>
                <a:spcPts val="0"/>
              </a:spcAft>
              <a:buNone/>
              <a:defRPr/>
            </a:pPr>
            <a:endParaRPr lang="el-GR" dirty="0"/>
          </a:p>
        </p:txBody>
      </p:sp>
      <p:sp>
        <p:nvSpPr>
          <p:cNvPr id="4" name="Segnaposto numero diapositiva 3"/>
          <p:cNvSpPr>
            <a:spLocks noGrp="1"/>
          </p:cNvSpPr>
          <p:nvPr>
            <p:ph type="sldNum" sz="quarter" idx="10"/>
          </p:nvPr>
        </p:nvSpPr>
        <p:spPr/>
        <p:txBody>
          <a:bodyPr/>
          <a:lstStyle/>
          <a:p>
            <a:fld id="{7A7CFF1F-012C-489C-8D80-D0965C43660B}" type="slidenum">
              <a:rPr lang="it-IT"/>
              <a:pPr/>
              <a:t>15</a:t>
            </a:fld>
            <a:endParaRPr lang="it-IT"/>
          </a:p>
        </p:txBody>
      </p:sp>
      <p:sp>
        <p:nvSpPr>
          <p:cNvPr id="2" name="Θέση υποσέλιδου 1">
            <a:extLst>
              <a:ext uri="{FF2B5EF4-FFF2-40B4-BE49-F238E27FC236}">
                <a16:creationId xmlns:a16="http://schemas.microsoft.com/office/drawing/2014/main" id="{0EB04052-9D8A-4E27-BFC6-EB3FAF0E66CE}"/>
              </a:ext>
            </a:extLst>
          </p:cNvPr>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2923379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r>
              <a:rPr lang="el-GR" sz="4000" b="0" i="0" dirty="0">
                <a:solidFill>
                  <a:srgbClr val="3A3A3A"/>
                </a:solidFill>
                <a:effectLst/>
                <a:latin typeface="Arial" panose="020B0604020202020204" pitchFamily="34" charset="0"/>
              </a:rPr>
              <a:t>Λογισμικά Συμπεριφορισμού </a:t>
            </a:r>
            <a:br>
              <a:rPr lang="el-GR" sz="3900" b="1" dirty="0">
                <a:effectLst>
                  <a:outerShdw blurRad="38100" dist="38100" dir="2700000" algn="tl">
                    <a:srgbClr val="C0C0C0"/>
                  </a:outerShdw>
                </a:effectLst>
              </a:rPr>
            </a:br>
            <a:r>
              <a:rPr lang="el-GR" sz="3900" b="1" dirty="0">
                <a:effectLst>
                  <a:outerShdw blurRad="38100" dist="38100" dir="2700000" algn="tl">
                    <a:srgbClr val="C0C0C0"/>
                  </a:outerShdw>
                </a:effectLst>
              </a:rPr>
              <a:t>Λογισμικά </a:t>
            </a:r>
            <a:r>
              <a:rPr lang="en-US" sz="3900" b="1" dirty="0">
                <a:effectLst>
                  <a:outerShdw blurRad="38100" dist="38100" dir="2700000" algn="tl">
                    <a:srgbClr val="C0C0C0"/>
                  </a:outerShdw>
                </a:effectLst>
              </a:rPr>
              <a:t>Crowder:</a:t>
            </a:r>
            <a:r>
              <a:rPr lang="el-GR" sz="3900" b="1" dirty="0">
                <a:effectLst>
                  <a:outerShdw blurRad="38100" dist="38100" dir="2700000" algn="tl">
                    <a:srgbClr val="C0C0C0"/>
                  </a:outerShdw>
                </a:effectLst>
              </a:rPr>
              <a:t>  </a:t>
            </a:r>
            <a:r>
              <a:rPr lang="en-US" sz="3900" b="1" dirty="0">
                <a:effectLst>
                  <a:outerShdw blurRad="38100" dist="38100" dir="2700000" algn="tl">
                    <a:srgbClr val="C0C0C0"/>
                  </a:outerShdw>
                </a:effectLst>
              </a:rPr>
              <a:t>tutorial</a:t>
            </a:r>
            <a:r>
              <a:rPr lang="el-GR" sz="3900" b="1" dirty="0">
                <a:effectLst>
                  <a:outerShdw blurRad="38100" dist="38100" dir="2700000" algn="tl">
                    <a:srgbClr val="C0C0C0"/>
                  </a:outerShdw>
                </a:effectLst>
              </a:rPr>
              <a:t> </a:t>
            </a:r>
            <a:endParaRPr lang="en-GB" sz="2400" b="1" dirty="0">
              <a:effectLst>
                <a:outerShdw blurRad="38100" dist="38100" dir="2700000" algn="tl">
                  <a:srgbClr val="C0C0C0"/>
                </a:outerShdw>
              </a:effectLst>
              <a:latin typeface="Corbel" pitchFamily="34" charset="0"/>
            </a:endParaRPr>
          </a:p>
        </p:txBody>
      </p:sp>
      <p:sp>
        <p:nvSpPr>
          <p:cNvPr id="40963" name="Content Placeholder 2"/>
          <p:cNvSpPr>
            <a:spLocks noGrp="1"/>
          </p:cNvSpPr>
          <p:nvPr>
            <p:ph idx="1"/>
          </p:nvPr>
        </p:nvSpPr>
        <p:spPr>
          <a:xfrm>
            <a:off x="569913" y="1447800"/>
            <a:ext cx="8394700" cy="5149850"/>
          </a:xfrm>
        </p:spPr>
        <p:txBody>
          <a:bodyPr/>
          <a:lstStyle/>
          <a:p>
            <a:r>
              <a:rPr lang="el-GR" sz="2800" dirty="0"/>
              <a:t>Εκπαιδευτικά λογισμικά που αναλαμβάνουν εν μέρει ή εξ ολοκλήρου </a:t>
            </a:r>
          </a:p>
          <a:p>
            <a:pPr lvl="1"/>
            <a:r>
              <a:rPr lang="el-GR" sz="2400" dirty="0"/>
              <a:t>την </a:t>
            </a:r>
            <a:r>
              <a:rPr lang="el-GR" sz="2400" u="sng" dirty="0"/>
              <a:t>παροχή πληροφοριών</a:t>
            </a:r>
            <a:r>
              <a:rPr lang="el-GR" sz="2400" dirty="0"/>
              <a:t>, </a:t>
            </a:r>
          </a:p>
          <a:p>
            <a:pPr lvl="1"/>
            <a:r>
              <a:rPr lang="el-GR" sz="2400" dirty="0"/>
              <a:t>τη </a:t>
            </a:r>
            <a:r>
              <a:rPr lang="el-GR" sz="2400" u="sng" dirty="0"/>
              <a:t>διδασκαλία ΝΈΩΝ εννοιών </a:t>
            </a:r>
          </a:p>
          <a:p>
            <a:pPr lvl="1"/>
            <a:r>
              <a:rPr lang="el-GR" sz="2400" dirty="0"/>
              <a:t>και συνεπώς όλη την </a:t>
            </a:r>
            <a:r>
              <a:rPr lang="el-GR" sz="2400" b="1" dirty="0"/>
              <a:t>προσέγγιση της διδακτέας ύλης σε ένα συγκεκριμένο γνωστικό αντικείμενο</a:t>
            </a:r>
            <a:br>
              <a:rPr lang="el-GR" sz="2400" dirty="0">
                <a:latin typeface="Arial" charset="0"/>
              </a:rPr>
            </a:br>
            <a:r>
              <a:rPr lang="el-GR" sz="2400" dirty="0"/>
              <a:t> </a:t>
            </a:r>
          </a:p>
          <a:p>
            <a:r>
              <a:rPr lang="el-GR" sz="2800" dirty="0"/>
              <a:t>Εμπεριέχουν, ως εγγενές τμήμα τους, </a:t>
            </a:r>
          </a:p>
          <a:p>
            <a:pPr lvl="1"/>
            <a:r>
              <a:rPr lang="el-GR" sz="2400" dirty="0"/>
              <a:t>μια διαδικασία αξιολόγησης των γνώσεων και των δεξιοτήτων που αποκτήθηκαν από τους μαθητές μετά το πέρας της χρησιμοποίησής τους</a:t>
            </a:r>
          </a:p>
          <a:p>
            <a:pPr lvl="1"/>
            <a:r>
              <a:rPr lang="el-GR" sz="2400" dirty="0"/>
              <a:t>θετική ή αρνητική επιβράβευση για το αποτέλεσμα</a:t>
            </a:r>
            <a:endParaRPr lang="en-GB" sz="2400" dirty="0"/>
          </a:p>
        </p:txBody>
      </p:sp>
      <p:sp>
        <p:nvSpPr>
          <p:cNvPr id="3" name="Θέση υποσέλιδου 2">
            <a:extLst>
              <a:ext uri="{FF2B5EF4-FFF2-40B4-BE49-F238E27FC236}">
                <a16:creationId xmlns:a16="http://schemas.microsoft.com/office/drawing/2014/main" id="{07A82993-C7F9-492F-A40D-9AB247A4C83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B7FEE84-8384-490A-9381-1A05670F2871}"/>
              </a:ext>
            </a:extLst>
          </p:cNvPr>
          <p:cNvSpPr>
            <a:spLocks noGrp="1"/>
          </p:cNvSpPr>
          <p:nvPr>
            <p:ph type="sldNum" sz="quarter" idx="12"/>
          </p:nvPr>
        </p:nvSpPr>
        <p:spPr/>
        <p:txBody>
          <a:bodyPr/>
          <a:lstStyle/>
          <a:p>
            <a:fld id="{B4B4A090-C6FB-429D-9E72-869C603C7F2D}" type="slidenum">
              <a:rPr lang="el-GR" smtClean="0"/>
              <a:pPr/>
              <a:t>16</a:t>
            </a:fld>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r>
              <a:rPr lang="el-GR"/>
              <a:t>Λογισμικά καθοδήγησης(</a:t>
            </a:r>
            <a:r>
              <a:rPr lang="en-US"/>
              <a:t>tutorials)</a:t>
            </a:r>
            <a:endParaRPr lang="el-GR"/>
          </a:p>
        </p:txBody>
      </p:sp>
      <p:sp>
        <p:nvSpPr>
          <p:cNvPr id="20483" name="2 - Θέση περιεχομένου"/>
          <p:cNvSpPr>
            <a:spLocks noGrp="1"/>
          </p:cNvSpPr>
          <p:nvPr>
            <p:ph idx="1"/>
          </p:nvPr>
        </p:nvSpPr>
        <p:spPr/>
        <p:txBody>
          <a:bodyPr>
            <a:normAutofit/>
          </a:bodyPr>
          <a:lstStyle/>
          <a:p>
            <a:pPr>
              <a:buFontTx/>
              <a:buNone/>
            </a:pPr>
            <a:r>
              <a:rPr lang="el-GR" dirty="0"/>
              <a:t>   Ένα «σύστημα καθοδήγησης» στοχεύει στην ικανοποίηση δύο τουλάχιστον φάσεων: </a:t>
            </a:r>
            <a:r>
              <a:rPr lang="el-GR" b="1" dirty="0"/>
              <a:t>παρουσίαση</a:t>
            </a:r>
            <a:r>
              <a:rPr lang="el-GR" dirty="0"/>
              <a:t> της </a:t>
            </a:r>
            <a:r>
              <a:rPr lang="el-GR" b="1" dirty="0"/>
              <a:t>πληροφορίας</a:t>
            </a:r>
            <a:r>
              <a:rPr lang="el-GR" dirty="0"/>
              <a:t> και </a:t>
            </a:r>
            <a:r>
              <a:rPr lang="el-GR" b="1" dirty="0"/>
              <a:t>καθοδήγηση</a:t>
            </a:r>
            <a:r>
              <a:rPr lang="el-GR" dirty="0"/>
              <a:t> του </a:t>
            </a:r>
            <a:r>
              <a:rPr lang="el-GR" b="1" dirty="0"/>
              <a:t>μαθητή</a:t>
            </a:r>
            <a:r>
              <a:rPr lang="el-GR" dirty="0"/>
              <a:t> για την επίτευξη ενός μαθησιακού αποτελέσματος</a:t>
            </a:r>
          </a:p>
          <a:p>
            <a:pPr>
              <a:buNone/>
            </a:pPr>
            <a:r>
              <a:rPr lang="el-GR" b="1" dirty="0"/>
              <a:t>Το </a:t>
            </a:r>
            <a:r>
              <a:rPr lang="en-US" b="1" dirty="0"/>
              <a:t>tutorial</a:t>
            </a:r>
            <a:r>
              <a:rPr lang="el-GR" b="1" dirty="0"/>
              <a:t> διαθέτει έναν </a:t>
            </a:r>
            <a:r>
              <a:rPr lang="el-GR" b="1" u="sng" dirty="0"/>
              <a:t>προέλεγχο στην εισαγωγική ενότητα</a:t>
            </a:r>
            <a:r>
              <a:rPr lang="el-GR" b="1" dirty="0"/>
              <a:t> ώστε να εξακριβώνει εάν είναι κατάλληλο για τον μαθητή. </a:t>
            </a:r>
            <a:endParaRPr lang="en-GB" b="1" dirty="0"/>
          </a:p>
          <a:p>
            <a:pPr>
              <a:buFontTx/>
              <a:buNone/>
            </a:pPr>
            <a:endParaRPr lang="el-GR" dirty="0"/>
          </a:p>
        </p:txBody>
      </p:sp>
      <p:sp>
        <p:nvSpPr>
          <p:cNvPr id="2" name="Θέση υποσέλιδου 1">
            <a:extLst>
              <a:ext uri="{FF2B5EF4-FFF2-40B4-BE49-F238E27FC236}">
                <a16:creationId xmlns:a16="http://schemas.microsoft.com/office/drawing/2014/main" id="{2C22F9D3-5095-4308-8FCF-D15254A15509}"/>
              </a:ext>
            </a:extLst>
          </p:cNvPr>
          <p:cNvSpPr>
            <a:spLocks noGrp="1"/>
          </p:cNvSpPr>
          <p:nvPr>
            <p:ph type="ftr" sz="quarter" idx="11"/>
          </p:nvPr>
        </p:nvSpPr>
        <p:spPr/>
        <p:txBody>
          <a:bodyPr/>
          <a:lstStyle/>
          <a:p>
            <a:endParaRPr lang="el-GR"/>
          </a:p>
        </p:txBody>
      </p:sp>
      <p:sp>
        <p:nvSpPr>
          <p:cNvPr id="3" name="Θέση αριθμού διαφάνειας 2">
            <a:extLst>
              <a:ext uri="{FF2B5EF4-FFF2-40B4-BE49-F238E27FC236}">
                <a16:creationId xmlns:a16="http://schemas.microsoft.com/office/drawing/2014/main" id="{EE521609-D3C3-4F51-AC57-E4B74B5D2002}"/>
              </a:ext>
            </a:extLst>
          </p:cNvPr>
          <p:cNvSpPr>
            <a:spLocks noGrp="1"/>
          </p:cNvSpPr>
          <p:nvPr>
            <p:ph type="sldNum" sz="quarter" idx="12"/>
          </p:nvPr>
        </p:nvSpPr>
        <p:spPr/>
        <p:txBody>
          <a:bodyPr/>
          <a:lstStyle/>
          <a:p>
            <a:fld id="{B4B4A090-C6FB-429D-9E72-869C603C7F2D}" type="slidenum">
              <a:rPr lang="el-GR" smtClean="0"/>
              <a:pPr/>
              <a:t>17</a:t>
            </a:fld>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TUTORIALS(1/</a:t>
            </a:r>
            <a:r>
              <a:rPr lang="el-GR" dirty="0"/>
              <a:t>2</a:t>
            </a:r>
            <a:r>
              <a:rPr lang="en-US" dirty="0"/>
              <a:t>)</a:t>
            </a:r>
            <a:endParaRPr lang="el-GR" dirty="0"/>
          </a:p>
        </p:txBody>
      </p:sp>
      <p:sp>
        <p:nvSpPr>
          <p:cNvPr id="3" name="2 - Θέση περιεχομένου"/>
          <p:cNvSpPr>
            <a:spLocks noGrp="1"/>
          </p:cNvSpPr>
          <p:nvPr>
            <p:ph idx="1"/>
          </p:nvPr>
        </p:nvSpPr>
        <p:spPr/>
        <p:txBody>
          <a:bodyPr>
            <a:normAutofit fontScale="92500"/>
          </a:bodyPr>
          <a:lstStyle/>
          <a:p>
            <a:r>
              <a:rPr lang="el-GR" dirty="0"/>
              <a:t>Τα προγράμματα αυτά συνήθως βοηθούν στην </a:t>
            </a:r>
            <a:r>
              <a:rPr lang="el-GR" b="1" dirty="0"/>
              <a:t>ανάπτυξη</a:t>
            </a:r>
            <a:r>
              <a:rPr lang="el-GR" dirty="0"/>
              <a:t> συγκεκριμένων </a:t>
            </a:r>
            <a:r>
              <a:rPr lang="el-GR" b="1" dirty="0"/>
              <a:t>πρακτικών</a:t>
            </a:r>
            <a:r>
              <a:rPr lang="el-GR" dirty="0"/>
              <a:t> </a:t>
            </a:r>
            <a:r>
              <a:rPr lang="el-GR" b="1" dirty="0"/>
              <a:t>δεξιοτήτων</a:t>
            </a:r>
            <a:r>
              <a:rPr lang="el-GR" dirty="0"/>
              <a:t> όπως εκτέλεσης αριθμητικών πράξεων, τυφλό σύστημα, εκμάθηση ξένων γλωσσών κλπ.). </a:t>
            </a:r>
            <a:endParaRPr lang="en-US" dirty="0"/>
          </a:p>
          <a:p>
            <a:r>
              <a:rPr lang="el-GR" dirty="0"/>
              <a:t>Παρέχουν </a:t>
            </a:r>
            <a:r>
              <a:rPr lang="el-GR" b="1" dirty="0"/>
              <a:t>ερωτήσεις</a:t>
            </a:r>
            <a:r>
              <a:rPr lang="el-GR" dirty="0"/>
              <a:t> </a:t>
            </a:r>
            <a:r>
              <a:rPr lang="el-GR" b="1" dirty="0"/>
              <a:t>αυξανόμενης</a:t>
            </a:r>
            <a:r>
              <a:rPr lang="el-GR" dirty="0"/>
              <a:t> </a:t>
            </a:r>
            <a:r>
              <a:rPr lang="el-GR" b="1" dirty="0"/>
              <a:t>δυσκολίας</a:t>
            </a:r>
            <a:r>
              <a:rPr lang="el-GR" dirty="0"/>
              <a:t> και επεξηγήσεις για τις ενέργειες που πρέπει να κάνει ο εκπαιδευόμενος, ελέγχουν τα αποτελέσματα, μετρούν την απόδοσή του και αξιολογούν την επίδοσή του.  </a:t>
            </a:r>
          </a:p>
        </p:txBody>
      </p:sp>
      <p:sp>
        <p:nvSpPr>
          <p:cNvPr id="4" name="Θέση υποσέλιδου 3">
            <a:extLst>
              <a:ext uri="{FF2B5EF4-FFF2-40B4-BE49-F238E27FC236}">
                <a16:creationId xmlns:a16="http://schemas.microsoft.com/office/drawing/2014/main" id="{EF9E67BA-9D58-40AD-92B7-811DAE330E2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096E4F2-5137-492A-8BF5-79C95BEFC38F}"/>
              </a:ext>
            </a:extLst>
          </p:cNvPr>
          <p:cNvSpPr>
            <a:spLocks noGrp="1"/>
          </p:cNvSpPr>
          <p:nvPr>
            <p:ph type="sldNum" sz="quarter" idx="12"/>
          </p:nvPr>
        </p:nvSpPr>
        <p:spPr/>
        <p:txBody>
          <a:bodyPr/>
          <a:lstStyle/>
          <a:p>
            <a:fld id="{B4B4A090-C6FB-429D-9E72-869C603C7F2D}" type="slidenum">
              <a:rPr lang="el-GR" smtClean="0"/>
              <a:pPr/>
              <a:t>18</a:t>
            </a:fld>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lstStyle/>
          <a:p>
            <a:r>
              <a:rPr lang="en-US" dirty="0"/>
              <a:t>TUTORIALS(</a:t>
            </a:r>
            <a:r>
              <a:rPr lang="el-GR" dirty="0"/>
              <a:t>2</a:t>
            </a:r>
            <a:r>
              <a:rPr lang="en-US" dirty="0"/>
              <a:t>/</a:t>
            </a:r>
            <a:r>
              <a:rPr lang="el-GR" dirty="0"/>
              <a:t>2</a:t>
            </a:r>
            <a:r>
              <a:rPr lang="en-US" dirty="0"/>
              <a:t>)</a:t>
            </a:r>
            <a:endParaRPr lang="el-GR" dirty="0"/>
          </a:p>
        </p:txBody>
      </p:sp>
      <p:sp>
        <p:nvSpPr>
          <p:cNvPr id="21507" name="2 - Θέση περιεχομένου"/>
          <p:cNvSpPr>
            <a:spLocks noGrp="1"/>
          </p:cNvSpPr>
          <p:nvPr>
            <p:ph idx="1"/>
          </p:nvPr>
        </p:nvSpPr>
        <p:spPr>
          <a:xfrm>
            <a:off x="685800" y="1428750"/>
            <a:ext cx="7772400" cy="4667250"/>
          </a:xfrm>
        </p:spPr>
        <p:txBody>
          <a:bodyPr/>
          <a:lstStyle/>
          <a:p>
            <a:pPr>
              <a:buFontTx/>
              <a:buNone/>
            </a:pPr>
            <a:r>
              <a:rPr lang="el-GR" dirty="0"/>
              <a:t>    Η καθοδηγούμενη μάθηση (</a:t>
            </a:r>
            <a:r>
              <a:rPr lang="el-GR" dirty="0" err="1"/>
              <a:t>tutorial</a:t>
            </a:r>
            <a:r>
              <a:rPr lang="el-GR" dirty="0"/>
              <a:t>) </a:t>
            </a:r>
            <a:r>
              <a:rPr lang="el-GR" b="1" dirty="0"/>
              <a:t>μπορεί</a:t>
            </a:r>
            <a:r>
              <a:rPr lang="el-GR" dirty="0"/>
              <a:t> </a:t>
            </a:r>
            <a:r>
              <a:rPr lang="el-GR" b="1" dirty="0"/>
              <a:t>να</a:t>
            </a:r>
            <a:r>
              <a:rPr lang="el-GR" dirty="0"/>
              <a:t> </a:t>
            </a:r>
            <a:r>
              <a:rPr lang="el-GR" b="1" dirty="0"/>
              <a:t>σταθεί</a:t>
            </a:r>
            <a:r>
              <a:rPr lang="el-GR" dirty="0"/>
              <a:t> </a:t>
            </a:r>
            <a:r>
              <a:rPr lang="el-GR" b="1" dirty="0"/>
              <a:t>από</a:t>
            </a:r>
            <a:r>
              <a:rPr lang="el-GR" dirty="0"/>
              <a:t> </a:t>
            </a:r>
            <a:r>
              <a:rPr lang="el-GR" b="1" dirty="0"/>
              <a:t>μόνη</a:t>
            </a:r>
            <a:r>
              <a:rPr lang="el-GR" dirty="0"/>
              <a:t> </a:t>
            </a:r>
            <a:r>
              <a:rPr lang="el-GR" b="1" dirty="0"/>
              <a:t>της</a:t>
            </a:r>
            <a:r>
              <a:rPr lang="el-GR" dirty="0"/>
              <a:t> και να διεκπεραιώσει  τα απαραίτητα γεγονότα της διδασκαλίας, ενώ </a:t>
            </a:r>
            <a:r>
              <a:rPr lang="el-GR" b="1" dirty="0"/>
              <a:t>τα υπόλοιπα λογισμικά απαιτούν καθοδηγούμενες δραστηριότητες από τον εκπαιδευτικό </a:t>
            </a:r>
            <a:r>
              <a:rPr lang="el-GR" dirty="0"/>
              <a:t>τόσο πριν όσο και μετά τη χρήση του λογισμικού, ώστε να πραγματοποιηθούν τα γεγονότα διδασκαλίες. </a:t>
            </a:r>
          </a:p>
        </p:txBody>
      </p:sp>
      <p:sp>
        <p:nvSpPr>
          <p:cNvPr id="2" name="Θέση υποσέλιδου 1">
            <a:extLst>
              <a:ext uri="{FF2B5EF4-FFF2-40B4-BE49-F238E27FC236}">
                <a16:creationId xmlns:a16="http://schemas.microsoft.com/office/drawing/2014/main" id="{6DD77915-6FCF-48D9-B8EB-B6DA03BC031C}"/>
              </a:ext>
            </a:extLst>
          </p:cNvPr>
          <p:cNvSpPr>
            <a:spLocks noGrp="1"/>
          </p:cNvSpPr>
          <p:nvPr>
            <p:ph type="ftr" sz="quarter" idx="11"/>
          </p:nvPr>
        </p:nvSpPr>
        <p:spPr/>
        <p:txBody>
          <a:bodyPr/>
          <a:lstStyle/>
          <a:p>
            <a:endParaRPr lang="el-GR"/>
          </a:p>
        </p:txBody>
      </p:sp>
      <p:sp>
        <p:nvSpPr>
          <p:cNvPr id="3" name="Θέση αριθμού διαφάνειας 2">
            <a:extLst>
              <a:ext uri="{FF2B5EF4-FFF2-40B4-BE49-F238E27FC236}">
                <a16:creationId xmlns:a16="http://schemas.microsoft.com/office/drawing/2014/main" id="{40F1D900-A807-4849-99BB-8A4AE8534447}"/>
              </a:ext>
            </a:extLst>
          </p:cNvPr>
          <p:cNvSpPr>
            <a:spLocks noGrp="1"/>
          </p:cNvSpPr>
          <p:nvPr>
            <p:ph type="sldNum" sz="quarter" idx="12"/>
          </p:nvPr>
        </p:nvSpPr>
        <p:spPr/>
        <p:txBody>
          <a:bodyPr/>
          <a:lstStyle/>
          <a:p>
            <a:fld id="{B4B4A090-C6FB-429D-9E72-869C603C7F2D}" type="slidenum">
              <a:rPr lang="el-GR" smtClean="0"/>
              <a:pPr/>
              <a:t>19</a:t>
            </a:fld>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92E439-E1A1-4C2E-8437-27053EFA6384}"/>
              </a:ext>
            </a:extLst>
          </p:cNvPr>
          <p:cNvSpPr>
            <a:spLocks noGrp="1"/>
          </p:cNvSpPr>
          <p:nvPr>
            <p:ph type="title"/>
          </p:nvPr>
        </p:nvSpPr>
        <p:spPr/>
        <p:txBody>
          <a:bodyPr/>
          <a:lstStyle/>
          <a:p>
            <a:r>
              <a:rPr lang="el-GR" dirty="0"/>
              <a:t>Στάδια Διδακτικού Σχεδιασμού</a:t>
            </a:r>
            <a:endParaRPr lang="en-US" dirty="0"/>
          </a:p>
        </p:txBody>
      </p:sp>
      <p:sp>
        <p:nvSpPr>
          <p:cNvPr id="3" name="Θέση περιεχομένου 2">
            <a:extLst>
              <a:ext uri="{FF2B5EF4-FFF2-40B4-BE49-F238E27FC236}">
                <a16:creationId xmlns:a16="http://schemas.microsoft.com/office/drawing/2014/main" id="{378D44FD-073D-490F-ABA2-2C296D458C04}"/>
              </a:ext>
            </a:extLst>
          </p:cNvPr>
          <p:cNvSpPr>
            <a:spLocks noGrp="1"/>
          </p:cNvSpPr>
          <p:nvPr>
            <p:ph idx="1"/>
          </p:nvPr>
        </p:nvSpPr>
        <p:spPr/>
        <p:txBody>
          <a:bodyPr/>
          <a:lstStyle/>
          <a:p>
            <a:pPr marL="0" indent="0">
              <a:buNone/>
            </a:pPr>
            <a:r>
              <a:rPr lang="el-GR" dirty="0"/>
              <a:t> i. Αξιολόγηση διδακτικών αναγκών.</a:t>
            </a:r>
          </a:p>
          <a:p>
            <a:pPr marL="0" indent="0">
              <a:buNone/>
            </a:pPr>
            <a:r>
              <a:rPr lang="el-GR" dirty="0"/>
              <a:t> </a:t>
            </a:r>
            <a:r>
              <a:rPr lang="el-GR" dirty="0" err="1"/>
              <a:t>ii</a:t>
            </a:r>
            <a:r>
              <a:rPr lang="el-GR" dirty="0"/>
              <a:t>. Σχεδιασμός &amp; ανάπτυξη της διδασκαλίας.</a:t>
            </a:r>
          </a:p>
          <a:p>
            <a:pPr marL="0" indent="0">
              <a:buNone/>
            </a:pPr>
            <a:r>
              <a:rPr lang="el-GR" dirty="0"/>
              <a:t> </a:t>
            </a:r>
            <a:r>
              <a:rPr lang="el-GR" dirty="0" err="1"/>
              <a:t>iii</a:t>
            </a:r>
            <a:r>
              <a:rPr lang="el-GR" dirty="0"/>
              <a:t>. Επιλογή &amp; οργάνωση περιεχομένου.</a:t>
            </a:r>
          </a:p>
          <a:p>
            <a:pPr marL="0" indent="0">
              <a:buNone/>
            </a:pPr>
            <a:r>
              <a:rPr lang="el-GR" dirty="0"/>
              <a:t> </a:t>
            </a:r>
            <a:r>
              <a:rPr lang="el-GR" dirty="0" err="1"/>
              <a:t>iv</a:t>
            </a:r>
            <a:r>
              <a:rPr lang="el-GR" dirty="0"/>
              <a:t>. Επιλογή στρατηγικών &amp; μεθόδων.</a:t>
            </a:r>
          </a:p>
          <a:p>
            <a:pPr marL="0" indent="0">
              <a:buNone/>
            </a:pPr>
            <a:r>
              <a:rPr lang="el-GR" dirty="0"/>
              <a:t> v. Συσχέτιση σκοπών &amp; στόχων. </a:t>
            </a:r>
          </a:p>
          <a:p>
            <a:pPr marL="0" indent="0">
              <a:buNone/>
            </a:pPr>
            <a:r>
              <a:rPr lang="el-GR" dirty="0"/>
              <a:t> </a:t>
            </a:r>
            <a:r>
              <a:rPr lang="el-GR" dirty="0" err="1"/>
              <a:t>vi</a:t>
            </a:r>
            <a:r>
              <a:rPr lang="el-GR" dirty="0"/>
              <a:t>. Εφαρμογή της Διδασκαλίας. </a:t>
            </a:r>
          </a:p>
          <a:p>
            <a:pPr marL="0" indent="0">
              <a:buNone/>
            </a:pPr>
            <a:r>
              <a:rPr lang="el-GR" dirty="0"/>
              <a:t> </a:t>
            </a:r>
            <a:r>
              <a:rPr lang="el-GR" dirty="0" err="1"/>
              <a:t>vii</a:t>
            </a:r>
            <a:r>
              <a:rPr lang="el-GR" dirty="0"/>
              <a:t>. Αξιολόγηση του μαθητή.</a:t>
            </a:r>
            <a:endParaRPr lang="en-US" dirty="0"/>
          </a:p>
        </p:txBody>
      </p:sp>
      <p:sp>
        <p:nvSpPr>
          <p:cNvPr id="4" name="Θέση υποσέλιδου 3">
            <a:extLst>
              <a:ext uri="{FF2B5EF4-FFF2-40B4-BE49-F238E27FC236}">
                <a16:creationId xmlns:a16="http://schemas.microsoft.com/office/drawing/2014/main" id="{2AA46E05-55E0-4FAF-9BB1-5A1FD324B0B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7C37EC7-60BC-4C44-9616-1CED63655EA7}"/>
              </a:ext>
            </a:extLst>
          </p:cNvPr>
          <p:cNvSpPr>
            <a:spLocks noGrp="1"/>
          </p:cNvSpPr>
          <p:nvPr>
            <p:ph type="sldNum" sz="quarter" idx="12"/>
          </p:nvPr>
        </p:nvSpPr>
        <p:spPr/>
        <p:txBody>
          <a:bodyPr/>
          <a:lstStyle/>
          <a:p>
            <a:fld id="{B4B4A090-C6FB-429D-9E72-869C603C7F2D}" type="slidenum">
              <a:rPr lang="el-GR" smtClean="0"/>
              <a:pPr/>
              <a:t>2</a:t>
            </a:fld>
            <a:endParaRPr lang="el-GR"/>
          </a:p>
        </p:txBody>
      </p:sp>
    </p:spTree>
    <p:extLst>
      <p:ext uri="{BB962C8B-B14F-4D97-AF65-F5344CB8AC3E}">
        <p14:creationId xmlns:p14="http://schemas.microsoft.com/office/powerpoint/2010/main" val="1433863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l-GR" sz="3200" dirty="0"/>
              <a:t>C</a:t>
            </a:r>
            <a:r>
              <a:rPr lang="en-US" sz="3200" dirty="0" err="1"/>
              <a:t>rowder</a:t>
            </a:r>
            <a:r>
              <a:rPr lang="en-US" sz="3200" dirty="0"/>
              <a:t>:</a:t>
            </a:r>
            <a:r>
              <a:rPr lang="el-GR" sz="3200" dirty="0">
                <a:sym typeface="Wingdings"/>
              </a:rPr>
              <a:t>διακλαδισμένη οργάνωση της πληροφορίας </a:t>
            </a:r>
            <a:r>
              <a:rPr lang="en-US" sz="3200" dirty="0">
                <a:sym typeface="Wingdings"/>
              </a:rPr>
              <a:t></a:t>
            </a:r>
            <a:r>
              <a:rPr lang="el-GR" sz="3200" dirty="0">
                <a:sym typeface="Wingdings"/>
              </a:rPr>
              <a:t> συστήματα καθοδήγησης και διδασκαλίας (tutorials)</a:t>
            </a:r>
            <a:endParaRPr lang="it-IT" sz="3200" dirty="0"/>
          </a:p>
        </p:txBody>
      </p:sp>
      <p:sp>
        <p:nvSpPr>
          <p:cNvPr id="3" name="Text Placeholder 2"/>
          <p:cNvSpPr>
            <a:spLocks noGrp="1"/>
          </p:cNvSpPr>
          <p:nvPr>
            <p:ph idx="1"/>
          </p:nvPr>
        </p:nvSpPr>
        <p:spPr/>
        <p:txBody>
          <a:bodyPr/>
          <a:lstStyle/>
          <a:p>
            <a:pPr algn="l"/>
            <a:r>
              <a:rPr lang="el-GR" sz="1750" dirty="0" err="1"/>
              <a:t>Οnline</a:t>
            </a:r>
            <a:r>
              <a:rPr lang="el-GR" sz="1750" dirty="0"/>
              <a:t> «σχολείο» για τον προγραμματισμό του Διαδικτύου</a:t>
            </a:r>
          </a:p>
          <a:p>
            <a:pPr marL="0" indent="0">
              <a:buNone/>
            </a:pPr>
            <a:r>
              <a:rPr lang="el-GR" sz="1750" u="sng" dirty="0">
                <a:hlinkClick r:id="rId2"/>
              </a:rPr>
              <a:t>www.w3schools.com </a:t>
            </a:r>
          </a:p>
          <a:p>
            <a:pPr marL="0" indent="0" fontAlgn="auto">
              <a:spcBef>
                <a:spcPts val="0"/>
              </a:spcBef>
              <a:spcAft>
                <a:spcPts val="0"/>
              </a:spcAft>
              <a:buNone/>
              <a:defRPr/>
            </a:pPr>
            <a:endParaRPr lang="en-US" dirty="0"/>
          </a:p>
          <a:p>
            <a:pPr marL="0" indent="0" fontAlgn="auto">
              <a:spcBef>
                <a:spcPts val="0"/>
              </a:spcBef>
              <a:spcAft>
                <a:spcPts val="0"/>
              </a:spcAft>
              <a:buNone/>
              <a:defRPr/>
            </a:pPr>
            <a:endParaRPr lang="en-US" dirty="0"/>
          </a:p>
          <a:p>
            <a:pPr fontAlgn="auto">
              <a:spcBef>
                <a:spcPts val="0"/>
              </a:spcBef>
              <a:spcAft>
                <a:spcPts val="0"/>
              </a:spcAft>
              <a:defRPr/>
            </a:pPr>
            <a:endParaRPr lang="el-GR" u="sng" dirty="0">
              <a:hlinkClick r:id="rId3"/>
            </a:endParaRPr>
          </a:p>
          <a:p>
            <a:pPr marL="0" indent="0" fontAlgn="auto">
              <a:spcBef>
                <a:spcPts val="0"/>
              </a:spcBef>
              <a:spcAft>
                <a:spcPts val="0"/>
              </a:spcAft>
              <a:buNone/>
              <a:defRPr/>
            </a:pPr>
            <a:endParaRPr lang="en-US" u="sng" dirty="0"/>
          </a:p>
          <a:p>
            <a:pPr marL="0" indent="0" fontAlgn="auto">
              <a:spcBef>
                <a:spcPts val="0"/>
              </a:spcBef>
              <a:spcAft>
                <a:spcPts val="0"/>
              </a:spcAft>
              <a:buNone/>
              <a:defRPr/>
            </a:pPr>
            <a:endParaRPr lang="el-GR" dirty="0"/>
          </a:p>
          <a:p>
            <a:pPr marL="0" indent="0" fontAlgn="auto">
              <a:spcBef>
                <a:spcPts val="0"/>
              </a:spcBef>
              <a:spcAft>
                <a:spcPts val="0"/>
              </a:spcAft>
              <a:buNone/>
              <a:defRPr/>
            </a:pPr>
            <a:endParaRPr lang="el-GR" dirty="0"/>
          </a:p>
        </p:txBody>
      </p:sp>
      <p:sp>
        <p:nvSpPr>
          <p:cNvPr id="4" name="Segnaposto numero diapositiva 3"/>
          <p:cNvSpPr>
            <a:spLocks noGrp="1"/>
          </p:cNvSpPr>
          <p:nvPr>
            <p:ph type="sldNum" sz="quarter" idx="10"/>
          </p:nvPr>
        </p:nvSpPr>
        <p:spPr/>
        <p:txBody>
          <a:bodyPr/>
          <a:lstStyle/>
          <a:p>
            <a:fld id="{7A7CFF1F-012C-489C-8D80-D0965C43660B}" type="slidenum">
              <a:rPr lang="it-IT"/>
              <a:pPr/>
              <a:t>20</a:t>
            </a:fld>
            <a:endParaRPr lang="it-IT"/>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603016"/>
            <a:ext cx="9144000" cy="3935896"/>
          </a:xfrm>
          <a:prstGeom prst="rect">
            <a:avLst/>
          </a:prstGeom>
        </p:spPr>
      </p:pic>
      <p:sp>
        <p:nvSpPr>
          <p:cNvPr id="5" name="Θέση υποσέλιδου 4">
            <a:extLst>
              <a:ext uri="{FF2B5EF4-FFF2-40B4-BE49-F238E27FC236}">
                <a16:creationId xmlns:a16="http://schemas.microsoft.com/office/drawing/2014/main" id="{3EF493A3-A490-47E5-AC54-1C3F073F80F7}"/>
              </a:ext>
            </a:extLst>
          </p:cNvPr>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572479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914400"/>
            <a:ext cx="8229600" cy="1143000"/>
          </a:xfrm>
        </p:spPr>
        <p:txBody>
          <a:bodyPr>
            <a:normAutofit fontScale="90000"/>
          </a:bodyPr>
          <a:lstStyle/>
          <a:p>
            <a:r>
              <a:rPr lang="el-GR"/>
              <a:t> </a:t>
            </a:r>
            <a:r>
              <a:rPr lang="el-GR" sz="4400" b="0" i="0">
                <a:solidFill>
                  <a:srgbClr val="3A3A3A"/>
                </a:solidFill>
                <a:effectLst/>
                <a:latin typeface="Arial" panose="020B0604020202020204" pitchFamily="34" charset="0"/>
              </a:rPr>
              <a:t>Λογισμικά Συμπεριφορισμού </a:t>
            </a:r>
            <a:r>
              <a:rPr lang="el-GR">
                <a:sym typeface="Wingdings"/>
              </a:rPr>
              <a:t>διδακτικός </a:t>
            </a:r>
            <a:r>
              <a:rPr lang="el-GR" dirty="0">
                <a:sym typeface="Wingdings"/>
              </a:rPr>
              <a:t>σχεδιασμός </a:t>
            </a:r>
            <a:r>
              <a:rPr lang="en-US" dirty="0">
                <a:sym typeface="Wingdings"/>
              </a:rPr>
              <a:t></a:t>
            </a:r>
            <a:r>
              <a:rPr lang="el-GR" dirty="0">
                <a:sym typeface="Wingdings"/>
              </a:rPr>
              <a:t> εφαρμογές πολυμέσων (προδιαγεγραμμένη πλοήγηση)</a:t>
            </a:r>
            <a:endParaRPr lang="it-IT" dirty="0"/>
          </a:p>
        </p:txBody>
      </p:sp>
      <p:sp>
        <p:nvSpPr>
          <p:cNvPr id="3" name="Text Placeholder 2"/>
          <p:cNvSpPr>
            <a:spLocks noGrp="1"/>
          </p:cNvSpPr>
          <p:nvPr>
            <p:ph idx="1"/>
          </p:nvPr>
        </p:nvSpPr>
        <p:spPr>
          <a:xfrm>
            <a:off x="533400" y="2895600"/>
            <a:ext cx="8229600" cy="4525963"/>
          </a:xfrm>
        </p:spPr>
        <p:txBody>
          <a:bodyPr/>
          <a:lstStyle/>
          <a:p>
            <a:pPr algn="l"/>
            <a:r>
              <a:rPr lang="en-US" sz="1750" b="1" dirty="0" err="1"/>
              <a:t>Αρχ</a:t>
            </a:r>
            <a:r>
              <a:rPr lang="en-US" sz="1750" b="1" dirty="0"/>
              <a:t>αίοι Έλληνες Φιλόσοφοι </a:t>
            </a:r>
            <a:endParaRPr lang="el-GR" sz="1750" b="1" dirty="0"/>
          </a:p>
          <a:p>
            <a:pPr marL="0" indent="0">
              <a:buNone/>
            </a:pPr>
            <a:r>
              <a:rPr lang="en-US" sz="1750" u="sng" dirty="0">
                <a:hlinkClick r:id="rId2"/>
              </a:rPr>
              <a:t>ts.sch.gr/repo/online-packages/gym-filosofika-keimena-c/html/arist/menu.htm </a:t>
            </a:r>
          </a:p>
          <a:p>
            <a:pPr algn="l"/>
            <a:endParaRPr lang="el-GR" sz="1750" dirty="0"/>
          </a:p>
          <a:p>
            <a:pPr algn="l"/>
            <a:r>
              <a:rPr lang="el-GR" sz="1750" dirty="0"/>
              <a:t>Ανακαλύπτω τη Φύση (Μελέτη Περιβάλλοντος) </a:t>
            </a:r>
          </a:p>
          <a:p>
            <a:pPr marL="0" indent="0">
              <a:buNone/>
            </a:pPr>
            <a:r>
              <a:rPr lang="el-GR" sz="1750" u="sng" dirty="0">
                <a:hlinkClick r:id="rId3"/>
              </a:rPr>
              <a:t>users.sch.gr/stefanski/syneducation/Nature_Odigies_xrisis.pdf </a:t>
            </a:r>
          </a:p>
          <a:p>
            <a:pPr algn="l"/>
            <a:endParaRPr lang="el-GR" sz="1750" dirty="0"/>
          </a:p>
          <a:p>
            <a:pPr algn="l"/>
            <a:r>
              <a:rPr lang="el-GR" sz="1750" dirty="0"/>
              <a:t>Σ.Ε.Π. ΣΥΝΘΕΤΟ ΕΡΓΑΣΤΗΡΙΑΚΟ ΠΕΡΙΒΑΛΛΟΝ ΘΕΡΜΟΤΗΤΑΣ ΚΑΙ ΘΕΡΜΟΔΥΝΑΜΙΚΗΣ </a:t>
            </a:r>
          </a:p>
          <a:p>
            <a:pPr marL="0" indent="0">
              <a:buNone/>
            </a:pPr>
            <a:r>
              <a:rPr lang="el-GR" sz="1750" u="sng" dirty="0">
                <a:hlinkClick r:id="rId4"/>
              </a:rPr>
              <a:t>www.eduportal.gr/sep/</a:t>
            </a:r>
            <a:endParaRPr lang="en-US" dirty="0"/>
          </a:p>
          <a:p>
            <a:pPr marL="0" indent="0" fontAlgn="auto">
              <a:spcBef>
                <a:spcPts val="0"/>
              </a:spcBef>
              <a:spcAft>
                <a:spcPts val="0"/>
              </a:spcAft>
              <a:buNone/>
              <a:defRPr/>
            </a:pPr>
            <a:endParaRPr lang="en-US" dirty="0"/>
          </a:p>
          <a:p>
            <a:pPr fontAlgn="auto">
              <a:spcBef>
                <a:spcPts val="0"/>
              </a:spcBef>
              <a:spcAft>
                <a:spcPts val="0"/>
              </a:spcAft>
              <a:defRPr/>
            </a:pPr>
            <a:endParaRPr lang="el-GR" u="sng" dirty="0">
              <a:hlinkClick r:id="rId5"/>
            </a:endParaRPr>
          </a:p>
          <a:p>
            <a:pPr marL="0" indent="0" fontAlgn="auto">
              <a:spcBef>
                <a:spcPts val="0"/>
              </a:spcBef>
              <a:spcAft>
                <a:spcPts val="0"/>
              </a:spcAft>
              <a:buNone/>
              <a:defRPr/>
            </a:pPr>
            <a:endParaRPr lang="en-US" u="sng" dirty="0"/>
          </a:p>
          <a:p>
            <a:pPr marL="0" indent="0" fontAlgn="auto">
              <a:spcBef>
                <a:spcPts val="0"/>
              </a:spcBef>
              <a:spcAft>
                <a:spcPts val="0"/>
              </a:spcAft>
              <a:buNone/>
              <a:defRPr/>
            </a:pPr>
            <a:endParaRPr lang="el-GR" dirty="0"/>
          </a:p>
          <a:p>
            <a:pPr marL="0" indent="0" fontAlgn="auto">
              <a:spcBef>
                <a:spcPts val="0"/>
              </a:spcBef>
              <a:spcAft>
                <a:spcPts val="0"/>
              </a:spcAft>
              <a:buNone/>
              <a:defRPr/>
            </a:pPr>
            <a:endParaRPr lang="el-GR" dirty="0"/>
          </a:p>
        </p:txBody>
      </p:sp>
      <p:sp>
        <p:nvSpPr>
          <p:cNvPr id="4" name="Segnaposto numero diapositiva 3"/>
          <p:cNvSpPr>
            <a:spLocks noGrp="1"/>
          </p:cNvSpPr>
          <p:nvPr>
            <p:ph type="sldNum" sz="quarter" idx="10"/>
          </p:nvPr>
        </p:nvSpPr>
        <p:spPr/>
        <p:txBody>
          <a:bodyPr/>
          <a:lstStyle/>
          <a:p>
            <a:fld id="{7A7CFF1F-012C-489C-8D80-D0965C43660B}" type="slidenum">
              <a:rPr lang="it-IT"/>
              <a:pPr/>
              <a:t>21</a:t>
            </a:fld>
            <a:endParaRPr lang="it-IT"/>
          </a:p>
        </p:txBody>
      </p:sp>
      <p:sp>
        <p:nvSpPr>
          <p:cNvPr id="2" name="Θέση υποσέλιδου 1">
            <a:extLst>
              <a:ext uri="{FF2B5EF4-FFF2-40B4-BE49-F238E27FC236}">
                <a16:creationId xmlns:a16="http://schemas.microsoft.com/office/drawing/2014/main" id="{CA5D90AC-8C53-4360-A691-3B704D10B3EA}"/>
              </a:ext>
            </a:extLst>
          </p:cNvPr>
          <p:cNvSpPr>
            <a:spLocks noGrp="1"/>
          </p:cNvSpPr>
          <p:nvPr>
            <p:ph type="ftr" sz="quarter" idx="11"/>
          </p:nvPr>
        </p:nvSpPr>
        <p:spPr/>
        <p:txBody>
          <a:bodyPr/>
          <a:lstStyle/>
          <a:p>
            <a:endParaRPr lang="el-GR"/>
          </a:p>
        </p:txBody>
      </p:sp>
    </p:spTree>
    <p:extLst>
      <p:ext uri="{BB962C8B-B14F-4D97-AF65-F5344CB8AC3E}">
        <p14:creationId xmlns:p14="http://schemas.microsoft.com/office/powerpoint/2010/main" val="282785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r>
              <a:rPr lang="el-GR" sz="3600" b="1">
                <a:effectLst>
                  <a:outerShdw blurRad="38100" dist="38100" dir="2700000" algn="tl">
                    <a:srgbClr val="C0C0C0"/>
                  </a:outerShdw>
                </a:effectLst>
              </a:rPr>
              <a:t>Η συμβολή του συμπεριφορισμού στο σχεδιασμό εφαρμογών ΤΠΕ</a:t>
            </a:r>
            <a:r>
              <a:rPr lang="el-GR" sz="3900">
                <a:effectLst>
                  <a:outerShdw blurRad="38100" dist="38100" dir="2700000" algn="tl">
                    <a:srgbClr val="C0C0C0"/>
                  </a:outerShdw>
                </a:effectLst>
              </a:rPr>
              <a:t> </a:t>
            </a:r>
            <a:r>
              <a:rPr lang="el-GR" sz="2400" b="1">
                <a:effectLst>
                  <a:outerShdw blurRad="38100" dist="38100" dir="2700000" algn="tl">
                    <a:srgbClr val="C0C0C0"/>
                  </a:outerShdw>
                </a:effectLst>
              </a:rPr>
              <a:t>(1</a:t>
            </a:r>
            <a:r>
              <a:rPr lang="en-US" sz="2400" b="1">
                <a:effectLst>
                  <a:outerShdw blurRad="38100" dist="38100" dir="2700000" algn="tl">
                    <a:srgbClr val="C0C0C0"/>
                  </a:outerShdw>
                </a:effectLst>
                <a:latin typeface="Corbel" pitchFamily="34" charset="0"/>
              </a:rPr>
              <a:t>/2)</a:t>
            </a:r>
            <a:endParaRPr lang="en-GB" sz="2400" b="1">
              <a:effectLst>
                <a:outerShdw blurRad="38100" dist="38100" dir="2700000" algn="tl">
                  <a:srgbClr val="C0C0C0"/>
                </a:outerShdw>
              </a:effectLst>
              <a:latin typeface="Corbel" pitchFamily="34" charset="0"/>
            </a:endParaRPr>
          </a:p>
        </p:txBody>
      </p:sp>
      <p:sp>
        <p:nvSpPr>
          <p:cNvPr id="45059" name="Content Placeholder 2"/>
          <p:cNvSpPr>
            <a:spLocks noGrp="1"/>
          </p:cNvSpPr>
          <p:nvPr>
            <p:ph idx="1"/>
          </p:nvPr>
        </p:nvSpPr>
        <p:spPr>
          <a:xfrm>
            <a:off x="611188" y="1412875"/>
            <a:ext cx="8323262" cy="5184775"/>
          </a:xfrm>
          <a:ln>
            <a:solidFill>
              <a:srgbClr val="00B0F0"/>
            </a:solidFill>
          </a:ln>
        </p:spPr>
        <p:txBody>
          <a:bodyPr/>
          <a:lstStyle/>
          <a:p>
            <a:r>
              <a:rPr lang="el-GR" sz="2200" b="1" dirty="0"/>
              <a:t>Τα συμπεριφοριστικά συστήματα ήταν η πρώτη μεγάλη προσπάθεια εφαρμογής των υπολογιστών στην εκπαίδευση</a:t>
            </a:r>
            <a:br>
              <a:rPr lang="el-GR" sz="2200" b="1" dirty="0">
                <a:latin typeface="Arial" charset="0"/>
              </a:rPr>
            </a:br>
            <a:endParaRPr lang="el-GR" sz="800" b="1" dirty="0">
              <a:latin typeface="Arial" charset="0"/>
            </a:endParaRPr>
          </a:p>
          <a:p>
            <a:pPr>
              <a:buNone/>
            </a:pPr>
            <a:r>
              <a:rPr lang="el-GR" sz="2200" dirty="0"/>
              <a:t>Τελευταία οι συμπεριφοριστικές προσεγγίσεις δεν είναι στο προσκήνιο της ερευνητικής δραστηριότητας</a:t>
            </a:r>
            <a:br>
              <a:rPr lang="el-GR" sz="2200" dirty="0">
                <a:latin typeface="Arial" charset="0"/>
              </a:rPr>
            </a:br>
            <a:r>
              <a:rPr lang="el-GR" sz="800" dirty="0"/>
              <a:t> </a:t>
            </a:r>
          </a:p>
          <a:p>
            <a:r>
              <a:rPr lang="el-GR" sz="2200" dirty="0"/>
              <a:t>Πολλές αρχές του πλαισίου αυτού εξακολουθούν να έχουν ισχύ και εγκυρότητα</a:t>
            </a:r>
            <a:r>
              <a:rPr lang="el-GR" sz="2200" dirty="0">
                <a:latin typeface="Arial" charset="0"/>
              </a:rPr>
              <a:t>, όπως:</a:t>
            </a:r>
          </a:p>
          <a:p>
            <a:pPr lvl="1"/>
            <a:r>
              <a:rPr lang="el-GR" sz="1800" dirty="0">
                <a:latin typeface="Arial" charset="0"/>
              </a:rPr>
              <a:t>- </a:t>
            </a:r>
            <a:r>
              <a:rPr lang="el-GR" sz="1800" dirty="0"/>
              <a:t>Εξατομίκευση της μάθησης</a:t>
            </a:r>
          </a:p>
          <a:p>
            <a:pPr lvl="1"/>
            <a:r>
              <a:rPr lang="el-GR" sz="1800" dirty="0">
                <a:latin typeface="Arial" charset="0"/>
              </a:rPr>
              <a:t>- </a:t>
            </a:r>
            <a:r>
              <a:rPr lang="el-GR" sz="1800" dirty="0"/>
              <a:t>Προσωπικός ρυθμός του μαθητή</a:t>
            </a:r>
          </a:p>
          <a:p>
            <a:pPr lvl="1"/>
            <a:r>
              <a:rPr lang="el-GR" sz="1800" dirty="0">
                <a:latin typeface="Arial" charset="0"/>
              </a:rPr>
              <a:t>- </a:t>
            </a:r>
            <a:r>
              <a:rPr lang="el-GR" sz="1800" dirty="0"/>
              <a:t>Ανατροφοδότηση </a:t>
            </a:r>
          </a:p>
          <a:p>
            <a:pPr lvl="1"/>
            <a:r>
              <a:rPr lang="el-GR" sz="1800" dirty="0">
                <a:latin typeface="Arial" charset="0"/>
              </a:rPr>
              <a:t>- </a:t>
            </a:r>
            <a:r>
              <a:rPr lang="el-GR" sz="1800" dirty="0"/>
              <a:t>Αξιολόγηση της επίδοσης του μαθητή </a:t>
            </a:r>
            <a:br>
              <a:rPr lang="el-GR" sz="1800" dirty="0">
                <a:latin typeface="Arial" charset="0"/>
              </a:rPr>
            </a:br>
            <a:endParaRPr lang="el-GR" sz="800" dirty="0">
              <a:latin typeface="Arial" charset="0"/>
            </a:endParaRPr>
          </a:p>
          <a:p>
            <a:r>
              <a:rPr lang="el-GR" sz="2200" dirty="0"/>
              <a:t>Η χρήση συμπεριφοριστικών λογισμικών είναι σκόπιμη και ωφέλιμη σε πολλές πτυχές της εκπαιδευτικής διαδικασίας, κυρίως όταν συνδυάζεται και με άλλου τύπου λογισμικά</a:t>
            </a:r>
          </a:p>
        </p:txBody>
      </p:sp>
      <p:sp>
        <p:nvSpPr>
          <p:cNvPr id="4" name="3 - Ορθογώνιο"/>
          <p:cNvSpPr/>
          <p:nvPr/>
        </p:nvSpPr>
        <p:spPr>
          <a:xfrm>
            <a:off x="1214414" y="3929066"/>
            <a:ext cx="45719"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Θέση υποσέλιδου 2">
            <a:extLst>
              <a:ext uri="{FF2B5EF4-FFF2-40B4-BE49-F238E27FC236}">
                <a16:creationId xmlns:a16="http://schemas.microsoft.com/office/drawing/2014/main" id="{D1F8056A-6D36-40D1-BE0B-997BE4EFCBE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F0FAD845-CC52-468E-BC74-4ECF4B0D5F66}"/>
              </a:ext>
            </a:extLst>
          </p:cNvPr>
          <p:cNvSpPr>
            <a:spLocks noGrp="1"/>
          </p:cNvSpPr>
          <p:nvPr>
            <p:ph type="sldNum" sz="quarter" idx="12"/>
          </p:nvPr>
        </p:nvSpPr>
        <p:spPr/>
        <p:txBody>
          <a:bodyPr/>
          <a:lstStyle/>
          <a:p>
            <a:fld id="{B4B4A090-C6FB-429D-9E72-869C603C7F2D}" type="slidenum">
              <a:rPr lang="el-GR" smtClean="0"/>
              <a:pPr/>
              <a:t>22</a:t>
            </a:fld>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44450"/>
            <a:ext cx="8172450" cy="1081088"/>
          </a:xfrm>
        </p:spPr>
        <p:txBody>
          <a:bodyPr vert="horz" wrap="square" lIns="91440" tIns="45720" rIns="91440" bIns="45720" numCol="1" anchorCtr="0" compatLnSpc="1">
            <a:prstTxWarp prst="textNoShape">
              <a:avLst/>
            </a:prstTxWarp>
            <a:normAutofit fontScale="90000"/>
          </a:bodyPr>
          <a:lstStyle/>
          <a:p>
            <a:r>
              <a:rPr lang="el-GR" sz="3700" b="1">
                <a:effectLst>
                  <a:outerShdw blurRad="38100" dist="38100" dir="2700000" algn="tl">
                    <a:srgbClr val="C0C0C0"/>
                  </a:outerShdw>
                </a:effectLst>
              </a:rPr>
              <a:t>Η συμβολή του συμπεριφορισμού στο σχεδιασμό εφαρμογών ΤΠΕ</a:t>
            </a:r>
            <a:r>
              <a:rPr lang="el-GR" sz="3900">
                <a:effectLst>
                  <a:outerShdw blurRad="38100" dist="38100" dir="2700000" algn="tl">
                    <a:srgbClr val="C0C0C0"/>
                  </a:outerShdw>
                </a:effectLst>
              </a:rPr>
              <a:t> </a:t>
            </a:r>
            <a:r>
              <a:rPr lang="el-GR" sz="2400" b="1">
                <a:effectLst>
                  <a:outerShdw blurRad="38100" dist="38100" dir="2700000" algn="tl">
                    <a:srgbClr val="C0C0C0"/>
                  </a:outerShdw>
                </a:effectLst>
              </a:rPr>
              <a:t>(</a:t>
            </a:r>
            <a:r>
              <a:rPr lang="en-US" sz="2400" b="1">
                <a:effectLst>
                  <a:outerShdw blurRad="38100" dist="38100" dir="2700000" algn="tl">
                    <a:srgbClr val="C0C0C0"/>
                  </a:outerShdw>
                </a:effectLst>
                <a:latin typeface="Corbel" pitchFamily="34" charset="0"/>
              </a:rPr>
              <a:t>2/2)</a:t>
            </a:r>
            <a:endParaRPr lang="en-GB" sz="2400" b="1">
              <a:effectLst>
                <a:outerShdw blurRad="38100" dist="38100" dir="2700000" algn="tl">
                  <a:srgbClr val="C0C0C0"/>
                </a:outerShdw>
              </a:effectLst>
              <a:latin typeface="Corbel" pitchFamily="34" charset="0"/>
            </a:endParaRPr>
          </a:p>
        </p:txBody>
      </p:sp>
      <p:sp>
        <p:nvSpPr>
          <p:cNvPr id="46083" name="Content Placeholder 2"/>
          <p:cNvSpPr>
            <a:spLocks noGrp="1"/>
          </p:cNvSpPr>
          <p:nvPr>
            <p:ph idx="1"/>
          </p:nvPr>
        </p:nvSpPr>
        <p:spPr>
          <a:xfrm>
            <a:off x="611188" y="1341438"/>
            <a:ext cx="8569325" cy="5184775"/>
          </a:xfrm>
        </p:spPr>
        <p:txBody>
          <a:bodyPr/>
          <a:lstStyle/>
          <a:p>
            <a:r>
              <a:rPr lang="el-GR" sz="2200" dirty="0"/>
              <a:t>Ενεργή και διαρκής </a:t>
            </a:r>
            <a:r>
              <a:rPr lang="el-GR" sz="2200" b="1" dirty="0"/>
              <a:t>συμμετοχή του μαθητή </a:t>
            </a:r>
            <a:r>
              <a:rPr lang="el-GR" sz="2200" dirty="0"/>
              <a:t>κατά τη διαδικασία της μάθησης.</a:t>
            </a:r>
            <a:endParaRPr lang="en-GB" sz="2200" dirty="0"/>
          </a:p>
          <a:p>
            <a:r>
              <a:rPr lang="el-GR" sz="2200" dirty="0"/>
              <a:t>Κατανόηση του ρόλου της γρήγορης και </a:t>
            </a:r>
            <a:r>
              <a:rPr lang="el-GR" sz="2200" b="1" dirty="0"/>
              <a:t>διορθωτικής</a:t>
            </a:r>
            <a:r>
              <a:rPr lang="el-GR" sz="2200" dirty="0"/>
              <a:t> (εάν αυτό απαιτείται) </a:t>
            </a:r>
            <a:r>
              <a:rPr lang="el-GR" sz="2200" b="1" dirty="0"/>
              <a:t>ανατροφοδότηση</a:t>
            </a:r>
            <a:r>
              <a:rPr lang="el-GR" sz="2200" dirty="0"/>
              <a:t>ς σε κάθε ενέργεια του μαθητή.   </a:t>
            </a:r>
            <a:endParaRPr lang="en-GB" sz="2200" dirty="0"/>
          </a:p>
          <a:p>
            <a:r>
              <a:rPr lang="el-GR" sz="2200" dirty="0"/>
              <a:t>Ανάδειξη της σημασίας για </a:t>
            </a:r>
            <a:r>
              <a:rPr lang="el-GR" sz="2200" b="1" dirty="0"/>
              <a:t>μάθηση μέσω εξάσκησης και πρακτικής</a:t>
            </a:r>
            <a:r>
              <a:rPr lang="el-GR" sz="2200" dirty="0"/>
              <a:t>. .</a:t>
            </a:r>
          </a:p>
          <a:p>
            <a:r>
              <a:rPr lang="el-GR" sz="2200" dirty="0"/>
              <a:t>Καθορισμός ξεκάθαρου και λειτουργικού </a:t>
            </a:r>
            <a:r>
              <a:rPr lang="el-GR" sz="2200" b="1" dirty="0"/>
              <a:t>ορισμού</a:t>
            </a:r>
            <a:r>
              <a:rPr lang="el-GR" sz="2200" dirty="0"/>
              <a:t> των ακολουθούμενων </a:t>
            </a:r>
            <a:r>
              <a:rPr lang="el-GR" sz="2200" b="1" dirty="0"/>
              <a:t>διδακτικών</a:t>
            </a:r>
            <a:r>
              <a:rPr lang="el-GR" sz="2200" dirty="0"/>
              <a:t> </a:t>
            </a:r>
            <a:r>
              <a:rPr lang="el-GR" sz="2200" b="1" dirty="0"/>
              <a:t>στρατηγικών</a:t>
            </a:r>
            <a:r>
              <a:rPr lang="el-GR" sz="2200" dirty="0"/>
              <a:t> και των προς επίτευξη διδακτικών στόχων καθώς και της αξιολόγησής τους. </a:t>
            </a:r>
            <a:endParaRPr lang="en-GB" sz="2200" dirty="0"/>
          </a:p>
          <a:p>
            <a:r>
              <a:rPr lang="el-GR" sz="2200" dirty="0"/>
              <a:t>Έμφαση στην εστίαση πάνω στα  </a:t>
            </a:r>
            <a:r>
              <a:rPr lang="el-GR" sz="2200" b="1" dirty="0"/>
              <a:t>μαθησιακά</a:t>
            </a:r>
            <a:r>
              <a:rPr lang="el-GR" sz="2200" dirty="0"/>
              <a:t> </a:t>
            </a:r>
            <a:r>
              <a:rPr lang="el-GR" sz="2200" b="1" dirty="0"/>
              <a:t>αποτελέσματα</a:t>
            </a:r>
            <a:r>
              <a:rPr lang="el-GR" sz="2200" dirty="0"/>
              <a:t>, τα οποία συνηγορούν για την αποτελεσματικότητα της διδακτικής στρατηγικής.</a:t>
            </a:r>
            <a:r>
              <a:rPr lang="el-GR" sz="2000" dirty="0"/>
              <a:t>                  </a:t>
            </a:r>
          </a:p>
        </p:txBody>
      </p:sp>
      <p:sp>
        <p:nvSpPr>
          <p:cNvPr id="3" name="Θέση υποσέλιδου 2">
            <a:extLst>
              <a:ext uri="{FF2B5EF4-FFF2-40B4-BE49-F238E27FC236}">
                <a16:creationId xmlns:a16="http://schemas.microsoft.com/office/drawing/2014/main" id="{114D22B5-E61B-448C-8515-8C9C73CD3A6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6CCEB20-CF27-4516-817E-C415E528C709}"/>
              </a:ext>
            </a:extLst>
          </p:cNvPr>
          <p:cNvSpPr>
            <a:spLocks noGrp="1"/>
          </p:cNvSpPr>
          <p:nvPr>
            <p:ph type="sldNum" sz="quarter" idx="12"/>
          </p:nvPr>
        </p:nvSpPr>
        <p:spPr/>
        <p:txBody>
          <a:bodyPr/>
          <a:lstStyle/>
          <a:p>
            <a:fld id="{B4B4A090-C6FB-429D-9E72-869C603C7F2D}" type="slidenum">
              <a:rPr lang="el-GR" smtClean="0"/>
              <a:pPr/>
              <a:t>23</a:t>
            </a:fld>
            <a:endParaRPr lang="el-GR"/>
          </a:p>
        </p:txBody>
      </p:sp>
    </p:spTree>
    <p:extLst>
      <p:ext uri="{BB962C8B-B14F-4D97-AF65-F5344CB8AC3E}">
        <p14:creationId xmlns:p14="http://schemas.microsoft.com/office/powerpoint/2010/main" val="195200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r>
              <a:rPr lang="el-GR" sz="3900" b="1" dirty="0">
                <a:effectLst>
                  <a:outerShdw blurRad="38100" dist="38100" dir="2700000" algn="tl">
                    <a:srgbClr val="C0C0C0"/>
                  </a:outerShdw>
                </a:effectLst>
              </a:rPr>
              <a:t>Συμπερασματικά:</a:t>
            </a:r>
            <a:r>
              <a:rPr lang="en-US" sz="3900" b="1" dirty="0">
                <a:effectLst>
                  <a:outerShdw blurRad="38100" dist="38100" dir="2700000" algn="tl">
                    <a:srgbClr val="C0C0C0"/>
                  </a:outerShdw>
                </a:effectLst>
              </a:rPr>
              <a:t> </a:t>
            </a:r>
            <a:r>
              <a:rPr lang="el-GR" sz="3900" b="1" dirty="0">
                <a:effectLst>
                  <a:outerShdw blurRad="38100" dist="38100" dir="2700000" algn="tl">
                    <a:srgbClr val="C0C0C0"/>
                  </a:outerShdw>
                </a:effectLst>
              </a:rPr>
              <a:t>Μορφές και τρόποι χρήσης συμπεριφοριστικών λογισμικών</a:t>
            </a:r>
            <a:endParaRPr lang="en-GB" sz="3900" b="1" dirty="0">
              <a:effectLst>
                <a:outerShdw blurRad="38100" dist="38100" dir="2700000" algn="tl">
                  <a:srgbClr val="C0C0C0"/>
                </a:outerShdw>
              </a:effectLst>
            </a:endParaRPr>
          </a:p>
        </p:txBody>
      </p:sp>
      <p:sp>
        <p:nvSpPr>
          <p:cNvPr id="47107" name="Content Placeholder 2"/>
          <p:cNvSpPr>
            <a:spLocks noGrp="1"/>
          </p:cNvSpPr>
          <p:nvPr>
            <p:ph idx="1"/>
          </p:nvPr>
        </p:nvSpPr>
        <p:spPr>
          <a:xfrm>
            <a:off x="611188" y="1558925"/>
            <a:ext cx="8250237" cy="4606925"/>
          </a:xfrm>
        </p:spPr>
        <p:txBody>
          <a:bodyPr/>
          <a:lstStyle/>
          <a:p>
            <a:r>
              <a:rPr lang="el-GR" sz="2400" dirty="0"/>
              <a:t>Τα συμπεριφοριστικά λογισμικά χρησιμοποιούνται</a:t>
            </a:r>
            <a:r>
              <a:rPr lang="el-GR" sz="2400" dirty="0">
                <a:latin typeface="Arial" charset="0"/>
              </a:rPr>
              <a:t>:</a:t>
            </a:r>
            <a:br>
              <a:rPr lang="el-GR" sz="2400" dirty="0">
                <a:latin typeface="Arial" charset="0"/>
              </a:rPr>
            </a:br>
            <a:r>
              <a:rPr lang="el-GR" sz="800" dirty="0"/>
              <a:t> </a:t>
            </a:r>
          </a:p>
          <a:p>
            <a:pPr lvl="1"/>
            <a:r>
              <a:rPr lang="el-GR" sz="2500" dirty="0"/>
              <a:t>για παροχή εποπτικής διδασκαλίας</a:t>
            </a:r>
          </a:p>
          <a:p>
            <a:pPr lvl="1"/>
            <a:r>
              <a:rPr lang="el-GR" sz="2500" dirty="0">
                <a:latin typeface="Arial" charset="0"/>
              </a:rPr>
              <a:t>σ</a:t>
            </a:r>
            <a:r>
              <a:rPr lang="el-GR" sz="2500" dirty="0"/>
              <a:t>ε ειδικές περιπτώσεις κατάρτισης στη χρήση συστημάτων ή εργαλείων</a:t>
            </a:r>
          </a:p>
          <a:p>
            <a:pPr lvl="1"/>
            <a:r>
              <a:rPr lang="el-GR" sz="2500" dirty="0"/>
              <a:t>για εμπέδωση χαμηλού επιπέδου γνώσεων και δεξιοτήτων</a:t>
            </a:r>
          </a:p>
          <a:p>
            <a:pPr lvl="1"/>
            <a:r>
              <a:rPr lang="el-GR" sz="2500" dirty="0"/>
              <a:t>για αξιολόγηση και προσωπική εργασία των μαθητών</a:t>
            </a:r>
          </a:p>
          <a:p>
            <a:pPr lvl="1"/>
            <a:r>
              <a:rPr lang="el-GR" sz="2500" dirty="0"/>
              <a:t>στην προσχολική και την πρώτη σχολική ηλικία</a:t>
            </a:r>
          </a:p>
          <a:p>
            <a:pPr lvl="1"/>
            <a:r>
              <a:rPr lang="el-GR" sz="2500" dirty="0"/>
              <a:t>στην ειδική αγωγή  </a:t>
            </a:r>
            <a:endParaRPr lang="en-GB" sz="2500" dirty="0"/>
          </a:p>
        </p:txBody>
      </p:sp>
      <p:sp>
        <p:nvSpPr>
          <p:cNvPr id="3" name="Θέση υποσέλιδου 2">
            <a:extLst>
              <a:ext uri="{FF2B5EF4-FFF2-40B4-BE49-F238E27FC236}">
                <a16:creationId xmlns:a16="http://schemas.microsoft.com/office/drawing/2014/main" id="{A0FBB197-D5EC-4CD5-9D5F-696E4A26C5D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6A65601E-AB2F-4C2E-B33A-66794E01B940}"/>
              </a:ext>
            </a:extLst>
          </p:cNvPr>
          <p:cNvSpPr>
            <a:spLocks noGrp="1"/>
          </p:cNvSpPr>
          <p:nvPr>
            <p:ph type="sldNum" sz="quarter" idx="12"/>
          </p:nvPr>
        </p:nvSpPr>
        <p:spPr/>
        <p:txBody>
          <a:bodyPr/>
          <a:lstStyle/>
          <a:p>
            <a:fld id="{B4B4A090-C6FB-429D-9E72-869C603C7F2D}" type="slidenum">
              <a:rPr lang="el-GR" smtClean="0"/>
              <a:pPr/>
              <a:t>24</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Γνωστική Ψυχολογία</a:t>
            </a:r>
          </a:p>
        </p:txBody>
      </p:sp>
      <p:sp>
        <p:nvSpPr>
          <p:cNvPr id="3" name="2 - Θέση περιεχομένου"/>
          <p:cNvSpPr>
            <a:spLocks noGrp="1"/>
          </p:cNvSpPr>
          <p:nvPr>
            <p:ph idx="1"/>
          </p:nvPr>
        </p:nvSpPr>
        <p:spPr>
          <a:xfrm>
            <a:off x="457200" y="1124744"/>
            <a:ext cx="8229600" cy="5458618"/>
          </a:xfrm>
        </p:spPr>
        <p:txBody>
          <a:bodyPr>
            <a:normAutofit fontScale="40000" lnSpcReduction="20000"/>
          </a:bodyPr>
          <a:lstStyle/>
          <a:p>
            <a:pPr>
              <a:buNone/>
            </a:pPr>
            <a:br>
              <a:rPr lang="el-GR" dirty="0"/>
            </a:br>
            <a:br>
              <a:rPr lang="el-GR" sz="4200" dirty="0"/>
            </a:br>
            <a:r>
              <a:rPr lang="el-GR" sz="4200" dirty="0">
                <a:latin typeface="Arial" pitchFamily="34" charset="0"/>
                <a:cs typeface="Arial" pitchFamily="34" charset="0"/>
              </a:rPr>
              <a:t>Η Γνωστική Ψυχολογία είναι εκείνος ο κλάδος της πειραματικής ψυχολογίας ο οποίος ασχολείται με τις δομές και τις </a:t>
            </a:r>
            <a:r>
              <a:rPr lang="el-GR" sz="4200" b="1" dirty="0">
                <a:latin typeface="Arial" pitchFamily="34" charset="0"/>
                <a:cs typeface="Arial" pitchFamily="34" charset="0"/>
              </a:rPr>
              <a:t>διαδικασίες του ανθρωπίνου πνεύματος</a:t>
            </a:r>
            <a:r>
              <a:rPr lang="el-GR" sz="4200" dirty="0">
                <a:latin typeface="Arial" pitchFamily="34" charset="0"/>
                <a:cs typeface="Arial" pitchFamily="34" charset="0"/>
              </a:rPr>
              <a:t>.  </a:t>
            </a:r>
          </a:p>
          <a:p>
            <a:r>
              <a:rPr lang="el-GR" sz="4200" dirty="0">
                <a:latin typeface="Arial" pitchFamily="34" charset="0"/>
                <a:cs typeface="Arial" pitchFamily="34" charset="0"/>
              </a:rPr>
              <a:t>Οι  γνωστικοί ψυχολόγοι της εποχής μας κατανοούν το ανθρώπινο </a:t>
            </a:r>
            <a:r>
              <a:rPr lang="el-GR" sz="4200" b="1" dirty="0">
                <a:latin typeface="Arial" pitchFamily="34" charset="0"/>
                <a:cs typeface="Arial" pitchFamily="34" charset="0"/>
              </a:rPr>
              <a:t>γνωστικό σύστημα </a:t>
            </a:r>
            <a:r>
              <a:rPr lang="el-GR" sz="4200" dirty="0">
                <a:latin typeface="Arial" pitchFamily="34" charset="0"/>
                <a:cs typeface="Arial" pitchFamily="34" charset="0"/>
              </a:rPr>
              <a:t>ως </a:t>
            </a:r>
            <a:r>
              <a:rPr lang="el-GR" sz="4200" b="1" dirty="0">
                <a:latin typeface="Arial" pitchFamily="34" charset="0"/>
                <a:cs typeface="Arial" pitchFamily="34" charset="0"/>
              </a:rPr>
              <a:t>ένα σύστημα επεξεργασίας πληροφοριών</a:t>
            </a:r>
            <a:r>
              <a:rPr lang="el-GR" sz="4200" dirty="0">
                <a:latin typeface="Arial" pitchFamily="34" charset="0"/>
                <a:cs typeface="Arial" pitchFamily="34" charset="0"/>
              </a:rPr>
              <a:t>.</a:t>
            </a:r>
            <a:r>
              <a:rPr lang="el-GR" sz="4200" dirty="0">
                <a:solidFill>
                  <a:srgbClr val="FF0000"/>
                </a:solidFill>
                <a:latin typeface="Arial" pitchFamily="34" charset="0"/>
                <a:cs typeface="Arial" pitchFamily="34" charset="0"/>
              </a:rPr>
              <a:t> Ο</a:t>
            </a:r>
            <a:r>
              <a:rPr lang="en-US" sz="4200" dirty="0">
                <a:solidFill>
                  <a:srgbClr val="FF0000"/>
                </a:solidFill>
                <a:latin typeface="Arial" pitchFamily="34" charset="0"/>
                <a:cs typeface="Arial" pitchFamily="34" charset="0"/>
              </a:rPr>
              <a:t> </a:t>
            </a:r>
            <a:r>
              <a:rPr lang="el-GR" sz="4200" dirty="0">
                <a:solidFill>
                  <a:srgbClr val="FF0000"/>
                </a:solidFill>
                <a:latin typeface="Arial" pitchFamily="34" charset="0"/>
                <a:cs typeface="Arial" pitchFamily="34" charset="0"/>
              </a:rPr>
              <a:t>Υπολογιστής</a:t>
            </a:r>
            <a:r>
              <a:rPr lang="el-GR" sz="4200" dirty="0">
                <a:latin typeface="Arial" pitchFamily="34" charset="0"/>
                <a:cs typeface="Arial" pitchFamily="34" charset="0"/>
              </a:rPr>
              <a:t> είναι το τεχνολογικό αντίστοιχο του </a:t>
            </a:r>
            <a:r>
              <a:rPr lang="el-GR" sz="4200" dirty="0">
                <a:solidFill>
                  <a:srgbClr val="FF0000"/>
                </a:solidFill>
                <a:latin typeface="Arial" pitchFamily="34" charset="0"/>
                <a:cs typeface="Arial" pitchFamily="34" charset="0"/>
              </a:rPr>
              <a:t>εγκεφάλου</a:t>
            </a:r>
          </a:p>
          <a:p>
            <a:endParaRPr lang="el-GR" sz="4200" dirty="0">
              <a:latin typeface="Arial" pitchFamily="34" charset="0"/>
              <a:cs typeface="Arial" pitchFamily="34" charset="0"/>
            </a:endParaRPr>
          </a:p>
          <a:p>
            <a:r>
              <a:rPr lang="el-GR" sz="4200" dirty="0">
                <a:latin typeface="Arial" pitchFamily="34" charset="0"/>
                <a:cs typeface="Arial" pitchFamily="34" charset="0"/>
              </a:rPr>
              <a:t>Το </a:t>
            </a:r>
            <a:r>
              <a:rPr lang="el-GR" sz="4200" dirty="0">
                <a:solidFill>
                  <a:srgbClr val="FF0000"/>
                </a:solidFill>
                <a:latin typeface="Arial" pitchFamily="34" charset="0"/>
                <a:cs typeface="Arial" pitchFamily="34" charset="0"/>
              </a:rPr>
              <a:t>γνωστικό σύστημα </a:t>
            </a:r>
            <a:r>
              <a:rPr lang="el-GR" sz="4200" dirty="0">
                <a:latin typeface="Arial" pitchFamily="34" charset="0"/>
                <a:cs typeface="Arial" pitchFamily="34" charset="0"/>
              </a:rPr>
              <a:t>λειτουργεί  ως σύστημα επεξεργασίας της πληροφορίας</a:t>
            </a:r>
          </a:p>
          <a:p>
            <a:endParaRPr lang="el-GR" sz="4200" dirty="0">
              <a:latin typeface="Arial" charset="0"/>
            </a:endParaRPr>
          </a:p>
          <a:p>
            <a:pPr>
              <a:buFont typeface="Wingdings 2" pitchFamily="18" charset="2"/>
              <a:buNone/>
            </a:pPr>
            <a:r>
              <a:rPr lang="el-GR" sz="4200" dirty="0">
                <a:latin typeface="Arial" charset="0"/>
              </a:rPr>
              <a:t>                       </a:t>
            </a:r>
            <a:r>
              <a:rPr lang="el-GR" sz="4200" b="1" u="sng" dirty="0" err="1">
                <a:latin typeface="Arial" charset="0"/>
              </a:rPr>
              <a:t>Μάθηση=αλλαγή</a:t>
            </a:r>
            <a:r>
              <a:rPr lang="el-GR" sz="4200" b="1" u="sng" dirty="0">
                <a:latin typeface="Arial" charset="0"/>
              </a:rPr>
              <a:t> της γνώσης και αποθήκευση στην μνήμη</a:t>
            </a:r>
          </a:p>
          <a:p>
            <a:endParaRPr lang="el-GR" sz="4200" dirty="0"/>
          </a:p>
          <a:p>
            <a:endParaRPr lang="el-GR" sz="4200" dirty="0"/>
          </a:p>
          <a:p>
            <a:endParaRPr lang="el-GR" sz="4200" dirty="0"/>
          </a:p>
          <a:p>
            <a:endParaRPr lang="el-GR" sz="4200" b="1" dirty="0">
              <a:effectLst>
                <a:outerShdw blurRad="38100" dist="38100" dir="2700000" algn="tl">
                  <a:srgbClr val="C0C0C0"/>
                </a:outerShdw>
              </a:effectLst>
            </a:endParaRPr>
          </a:p>
          <a:p>
            <a:r>
              <a:rPr lang="el-GR" sz="4200" b="1" dirty="0">
                <a:effectLst>
                  <a:outerShdw blurRad="38100" dist="38100" dir="2700000" algn="tl">
                    <a:srgbClr val="C0C0C0"/>
                  </a:outerShdw>
                </a:effectLst>
              </a:rPr>
              <a:t>Βασική εφαρμογή</a:t>
            </a:r>
            <a:r>
              <a:rPr lang="el-GR" sz="4200" dirty="0"/>
              <a:t>: </a:t>
            </a:r>
            <a:r>
              <a:rPr lang="el-GR" sz="4200" dirty="0">
                <a:solidFill>
                  <a:srgbClr val="FF0000"/>
                </a:solidFill>
              </a:rPr>
              <a:t>Τεχνητή Νοημοσύνη</a:t>
            </a:r>
            <a:endParaRPr lang="en-GB" sz="4200" dirty="0">
              <a:solidFill>
                <a:srgbClr val="FF0000"/>
              </a:solidFill>
            </a:endParaRPr>
          </a:p>
          <a:p>
            <a:pPr>
              <a:buNone/>
            </a:pPr>
            <a:br>
              <a:rPr lang="el-GR" sz="4200" dirty="0"/>
            </a:br>
            <a:br>
              <a:rPr lang="el-GR" dirty="0"/>
            </a:b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25</a:t>
            </a:fld>
            <a:endParaRPr lang="el-GR"/>
          </a:p>
        </p:txBody>
      </p:sp>
    </p:spTree>
    <p:extLst>
      <p:ext uri="{BB962C8B-B14F-4D97-AF65-F5344CB8AC3E}">
        <p14:creationId xmlns:p14="http://schemas.microsoft.com/office/powerpoint/2010/main" val="540963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428596" y="152400"/>
            <a:ext cx="7929618" cy="990600"/>
          </a:xfrm>
        </p:spPr>
        <p:txBody>
          <a:bodyPr>
            <a:normAutofit fontScale="90000"/>
          </a:bodyPr>
          <a:lstStyle/>
          <a:p>
            <a:r>
              <a:rPr lang="el-GR" b="1" dirty="0"/>
              <a:t>Γνωστική προσέγγιση για την μάθηση</a:t>
            </a:r>
          </a:p>
        </p:txBody>
      </p:sp>
      <p:sp>
        <p:nvSpPr>
          <p:cNvPr id="371715" name="Rectangle 3"/>
          <p:cNvSpPr>
            <a:spLocks noGrp="1" noChangeArrowheads="1"/>
          </p:cNvSpPr>
          <p:nvPr>
            <p:ph type="body" idx="1"/>
          </p:nvPr>
        </p:nvSpPr>
        <p:spPr>
          <a:xfrm>
            <a:off x="4648200" y="1143000"/>
            <a:ext cx="4202113" cy="2514600"/>
          </a:xfrm>
        </p:spPr>
        <p:txBody>
          <a:bodyPr/>
          <a:lstStyle/>
          <a:p>
            <a:pPr>
              <a:lnSpc>
                <a:spcPct val="90000"/>
              </a:lnSpc>
              <a:buFont typeface="Arial" charset="0"/>
              <a:buChar char="◘"/>
            </a:pPr>
            <a:r>
              <a:rPr lang="el-GR" sz="2400" dirty="0"/>
              <a:t>Η μάθηση είναι μια </a:t>
            </a:r>
            <a:r>
              <a:rPr lang="el-GR" sz="2400" dirty="0">
                <a:highlight>
                  <a:srgbClr val="FFFF00"/>
                </a:highlight>
              </a:rPr>
              <a:t>γνωστική διαδικασία επεξεργασίας </a:t>
            </a:r>
            <a:r>
              <a:rPr lang="el-GR" sz="2400" dirty="0"/>
              <a:t>πληροφοριών και όχι απλή σύνδεση ερεθίσματος αντίδρασης. </a:t>
            </a:r>
          </a:p>
        </p:txBody>
      </p:sp>
      <p:sp>
        <p:nvSpPr>
          <p:cNvPr id="371716" name="Oval 4"/>
          <p:cNvSpPr>
            <a:spLocks noChangeArrowheads="1"/>
          </p:cNvSpPr>
          <p:nvPr/>
        </p:nvSpPr>
        <p:spPr bwMode="auto">
          <a:xfrm>
            <a:off x="6804025" y="3933825"/>
            <a:ext cx="2016125" cy="1944688"/>
          </a:xfrm>
          <a:prstGeom prst="ellipse">
            <a:avLst/>
          </a:prstGeom>
          <a:solidFill>
            <a:srgbClr val="FFCC99"/>
          </a:solidFill>
          <a:ln w="25400">
            <a:solidFill>
              <a:srgbClr val="B2B2B2"/>
            </a:solidFill>
            <a:round/>
            <a:headEnd/>
            <a:tailEnd/>
          </a:ln>
          <a:effectLst/>
        </p:spPr>
        <p:txBody>
          <a:bodyPr wrap="none" anchor="ctr"/>
          <a:lstStyle/>
          <a:p>
            <a:pPr algn="ctr" eaLnBrk="0" hangingPunct="0"/>
            <a:r>
              <a:rPr lang="el-GR" sz="2400" b="1">
                <a:solidFill>
                  <a:srgbClr val="1C1C1C"/>
                </a:solidFill>
                <a:latin typeface="Verdana" pitchFamily="34" charset="0"/>
              </a:rPr>
              <a:t>ΑΝΤΙΔΡΑΣΗ</a:t>
            </a:r>
            <a:endParaRPr lang="en-US" sz="2400" b="1">
              <a:solidFill>
                <a:srgbClr val="1C1C1C"/>
              </a:solidFill>
              <a:latin typeface="Verdana" pitchFamily="34" charset="0"/>
            </a:endParaRPr>
          </a:p>
          <a:p>
            <a:pPr algn="ctr" eaLnBrk="0" hangingPunct="0"/>
            <a:r>
              <a:rPr lang="en-US" sz="2400" b="1">
                <a:solidFill>
                  <a:srgbClr val="1C1C1C"/>
                </a:solidFill>
                <a:latin typeface="Verdana" pitchFamily="34" charset="0"/>
              </a:rPr>
              <a:t>R</a:t>
            </a:r>
            <a:r>
              <a:rPr lang="en-US" b="1">
                <a:solidFill>
                  <a:srgbClr val="1C1C1C"/>
                </a:solidFill>
                <a:latin typeface="Verdana" pitchFamily="34" charset="0"/>
              </a:rPr>
              <a:t> (response)</a:t>
            </a:r>
            <a:endParaRPr lang="el-GR" b="1">
              <a:solidFill>
                <a:srgbClr val="1C1C1C"/>
              </a:solidFill>
              <a:latin typeface="Verdana" pitchFamily="34" charset="0"/>
            </a:endParaRPr>
          </a:p>
        </p:txBody>
      </p:sp>
      <p:sp>
        <p:nvSpPr>
          <p:cNvPr id="371717" name="AutoShape 5"/>
          <p:cNvSpPr>
            <a:spLocks noChangeArrowheads="1"/>
          </p:cNvSpPr>
          <p:nvPr/>
        </p:nvSpPr>
        <p:spPr bwMode="auto">
          <a:xfrm>
            <a:off x="4284663" y="4508500"/>
            <a:ext cx="2447925" cy="792163"/>
          </a:xfrm>
          <a:prstGeom prst="rightArrow">
            <a:avLst>
              <a:gd name="adj1" fmla="val 47093"/>
              <a:gd name="adj2" fmla="val 37712"/>
            </a:avLst>
          </a:prstGeom>
          <a:solidFill>
            <a:srgbClr val="B2B2B2"/>
          </a:solidFill>
          <a:ln w="9525">
            <a:noFill/>
            <a:miter lim="800000"/>
            <a:headEnd/>
            <a:tailEnd/>
          </a:ln>
          <a:effectLst/>
        </p:spPr>
        <p:txBody>
          <a:bodyPr wrap="none" anchor="ctr"/>
          <a:lstStyle/>
          <a:p>
            <a:endParaRPr lang="el-GR"/>
          </a:p>
        </p:txBody>
      </p:sp>
      <p:sp>
        <p:nvSpPr>
          <p:cNvPr id="371718" name="Oval 6"/>
          <p:cNvSpPr>
            <a:spLocks noChangeArrowheads="1"/>
          </p:cNvSpPr>
          <p:nvPr/>
        </p:nvSpPr>
        <p:spPr bwMode="auto">
          <a:xfrm>
            <a:off x="2124075" y="3933825"/>
            <a:ext cx="2016125" cy="1944688"/>
          </a:xfrm>
          <a:prstGeom prst="ellipse">
            <a:avLst/>
          </a:prstGeom>
          <a:solidFill>
            <a:srgbClr val="FFCC99"/>
          </a:solidFill>
          <a:ln w="25400">
            <a:solidFill>
              <a:schemeClr val="accent1"/>
            </a:solidFill>
            <a:round/>
            <a:headEnd/>
            <a:tailEnd/>
          </a:ln>
          <a:effectLst/>
        </p:spPr>
        <p:txBody>
          <a:bodyPr wrap="none" anchor="ctr"/>
          <a:lstStyle/>
          <a:p>
            <a:pPr algn="ctr" eaLnBrk="0" hangingPunct="0"/>
            <a:r>
              <a:rPr lang="el-GR" sz="2400" b="1">
                <a:solidFill>
                  <a:srgbClr val="1C1C1C"/>
                </a:solidFill>
                <a:latin typeface="Verdana" pitchFamily="34" charset="0"/>
              </a:rPr>
              <a:t>ΕΡΕΘΙΣΜΑ</a:t>
            </a:r>
          </a:p>
          <a:p>
            <a:pPr algn="ctr" eaLnBrk="0" hangingPunct="0"/>
            <a:r>
              <a:rPr lang="en-US" sz="2400" b="1">
                <a:solidFill>
                  <a:srgbClr val="1C1C1C"/>
                </a:solidFill>
                <a:latin typeface="Verdana" pitchFamily="34" charset="0"/>
              </a:rPr>
              <a:t>S</a:t>
            </a:r>
            <a:r>
              <a:rPr lang="en-US" b="1">
                <a:solidFill>
                  <a:srgbClr val="1C1C1C"/>
                </a:solidFill>
                <a:latin typeface="Verdana" pitchFamily="34" charset="0"/>
              </a:rPr>
              <a:t> (stimulus)</a:t>
            </a:r>
            <a:endParaRPr lang="el-GR" b="1">
              <a:solidFill>
                <a:srgbClr val="1C1C1C"/>
              </a:solidFill>
              <a:latin typeface="Verdana" pitchFamily="34" charset="0"/>
            </a:endParaRPr>
          </a:p>
        </p:txBody>
      </p:sp>
      <p:sp>
        <p:nvSpPr>
          <p:cNvPr id="371719" name="AutoShape 7"/>
          <p:cNvSpPr>
            <a:spLocks noChangeArrowheads="1"/>
          </p:cNvSpPr>
          <p:nvPr/>
        </p:nvSpPr>
        <p:spPr bwMode="auto">
          <a:xfrm>
            <a:off x="0" y="1981200"/>
            <a:ext cx="4681538" cy="1512888"/>
          </a:xfrm>
          <a:prstGeom prst="cloudCallout">
            <a:avLst>
              <a:gd name="adj1" fmla="val 51019"/>
              <a:gd name="adj2" fmla="val 89347"/>
            </a:avLst>
          </a:prstGeom>
          <a:solidFill>
            <a:srgbClr val="FFCC99"/>
          </a:solidFill>
          <a:ln w="25400">
            <a:solidFill>
              <a:schemeClr val="accent1"/>
            </a:solidFill>
            <a:round/>
            <a:headEnd/>
            <a:tailEnd/>
          </a:ln>
          <a:effectLst/>
        </p:spPr>
        <p:txBody>
          <a:bodyPr/>
          <a:lstStyle/>
          <a:p>
            <a:pPr algn="ctr" eaLnBrk="0" hangingPunct="0"/>
            <a:r>
              <a:rPr lang="el-GR" b="1">
                <a:solidFill>
                  <a:srgbClr val="1C1C1C"/>
                </a:solidFill>
                <a:latin typeface="Verdana" pitchFamily="34" charset="0"/>
              </a:rPr>
              <a:t>ΓΝΩΣΤΙΚΕΣ ΛΕΙΤΟΥΡΓΙΕΣ</a:t>
            </a:r>
          </a:p>
          <a:p>
            <a:pPr algn="ctr" eaLnBrk="0" hangingPunct="0"/>
            <a:r>
              <a:rPr lang="el-GR">
                <a:solidFill>
                  <a:srgbClr val="1C1C1C"/>
                </a:solidFill>
                <a:latin typeface="Verdana" pitchFamily="34" charset="0"/>
              </a:rPr>
              <a:t>(μνήμη, αντίληψη, νόηση, γλώσσα, κριτική σκέψη κλπ)</a:t>
            </a:r>
          </a:p>
        </p:txBody>
      </p:sp>
      <p:pic>
        <p:nvPicPr>
          <p:cNvPr id="371720" name="Picture 8" descr="g_6"/>
          <p:cNvPicPr>
            <a:picLocks noChangeAspect="1" noChangeArrowheads="1"/>
          </p:cNvPicPr>
          <p:nvPr/>
        </p:nvPicPr>
        <p:blipFill>
          <a:blip r:embed="rId3"/>
          <a:srcRect/>
          <a:stretch>
            <a:fillRect/>
          </a:stretch>
        </p:blipFill>
        <p:spPr bwMode="auto">
          <a:xfrm>
            <a:off x="4572000" y="3352800"/>
            <a:ext cx="1517650" cy="2232025"/>
          </a:xfrm>
          <a:prstGeom prst="rect">
            <a:avLst/>
          </a:prstGeom>
          <a:noFill/>
        </p:spPr>
      </p:pic>
      <p:sp>
        <p:nvSpPr>
          <p:cNvPr id="9" name="8 - Θέση αριθμού διαφάνειας"/>
          <p:cNvSpPr>
            <a:spLocks noGrp="1"/>
          </p:cNvSpPr>
          <p:nvPr>
            <p:ph type="sldNum" sz="quarter" idx="12"/>
          </p:nvPr>
        </p:nvSpPr>
        <p:spPr/>
        <p:txBody>
          <a:bodyPr/>
          <a:lstStyle/>
          <a:p>
            <a:fld id="{86AAA6DD-A541-4490-A3CA-83A4F81B28A8}" type="slidenum">
              <a:rPr lang="el-GR" smtClean="0"/>
              <a:pPr/>
              <a:t>26</a:t>
            </a:fld>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7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71717"/>
                                        </p:tgtEl>
                                        <p:attrNameLst>
                                          <p:attrName>style.visibility</p:attrName>
                                        </p:attrNameLst>
                                      </p:cBhvr>
                                      <p:to>
                                        <p:strVal val="visible"/>
                                      </p:to>
                                    </p:set>
                                    <p:animEffect transition="in" filter="wipe(left)">
                                      <p:cBhvr>
                                        <p:cTn id="11" dur="1000"/>
                                        <p:tgtEl>
                                          <p:spTgt spid="371717"/>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3717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371719"/>
                                        </p:tgtEl>
                                        <p:attrNameLst>
                                          <p:attrName>style.visibility</p:attrName>
                                        </p:attrNameLst>
                                      </p:cBhvr>
                                      <p:to>
                                        <p:strVal val="visible"/>
                                      </p:to>
                                    </p:set>
                                    <p:animEffect transition="in" filter="circle(out)">
                                      <p:cBhvr>
                                        <p:cTn id="19" dur="2000"/>
                                        <p:tgtEl>
                                          <p:spTgt spid="371719"/>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371715">
                                            <p:txEl>
                                              <p:pRg st="0" end="0"/>
                                            </p:txEl>
                                          </p:spTgt>
                                        </p:tgtEl>
                                        <p:attrNameLst>
                                          <p:attrName>style.visibility</p:attrName>
                                        </p:attrNameLst>
                                      </p:cBhvr>
                                      <p:to>
                                        <p:strVal val="visible"/>
                                      </p:to>
                                    </p:set>
                                    <p:animEffect transition="in" filter="wedge">
                                      <p:cBhvr>
                                        <p:cTn id="24" dur="2000"/>
                                        <p:tgtEl>
                                          <p:spTgt spid="3717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build="p"/>
      <p:bldP spid="371716" grpId="0" animBg="1"/>
      <p:bldP spid="371717" grpId="0" animBg="1"/>
      <p:bldP spid="371718" grpId="0" animBg="1"/>
      <p:bldP spid="3717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ΓΝΩΣΤΙΚΕΣ ΘΕΩΡΙΕΣ ΜΑΘΗΣΗΣ</a:t>
            </a:r>
          </a:p>
        </p:txBody>
      </p:sp>
      <p:pic>
        <p:nvPicPr>
          <p:cNvPr id="8194" name="Picture 2"/>
          <p:cNvPicPr>
            <a:picLocks noChangeAspect="1" noChangeArrowheads="1"/>
          </p:cNvPicPr>
          <p:nvPr/>
        </p:nvPicPr>
        <p:blipFill>
          <a:blip r:embed="rId2" cstate="print"/>
          <a:srcRect/>
          <a:stretch>
            <a:fillRect/>
          </a:stretch>
        </p:blipFill>
        <p:spPr bwMode="auto">
          <a:xfrm>
            <a:off x="1619672" y="1628800"/>
            <a:ext cx="6000750" cy="4238625"/>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27</a:t>
            </a:fld>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Μορφολογική θεωρία </a:t>
            </a:r>
            <a:r>
              <a:rPr lang="en-US" dirty="0"/>
              <a:t>Gestalt</a:t>
            </a:r>
            <a:r>
              <a:rPr lang="el-GR" dirty="0"/>
              <a:t> </a:t>
            </a:r>
          </a:p>
        </p:txBody>
      </p:sp>
      <p:sp>
        <p:nvSpPr>
          <p:cNvPr id="3" name="2 - Θέση περιεχομένου"/>
          <p:cNvSpPr>
            <a:spLocks noGrp="1"/>
          </p:cNvSpPr>
          <p:nvPr>
            <p:ph idx="1"/>
          </p:nvPr>
        </p:nvSpPr>
        <p:spPr/>
        <p:txBody>
          <a:bodyPr>
            <a:normAutofit fontScale="25000" lnSpcReduction="20000"/>
          </a:bodyPr>
          <a:lstStyle/>
          <a:p>
            <a:endParaRPr lang="el-GR" sz="9600" dirty="0"/>
          </a:p>
          <a:p>
            <a:r>
              <a:rPr lang="el-GR" sz="9600" dirty="0"/>
              <a:t>Όλοι γνωρίζουμε ότι αντιλαμβανόμαστε μέσα από τις αισθήσεις. </a:t>
            </a:r>
            <a:endParaRPr lang="en-US" sz="9600" dirty="0"/>
          </a:p>
          <a:p>
            <a:pPr marL="0" indent="0">
              <a:buNone/>
            </a:pPr>
            <a:endParaRPr lang="en-US" sz="9600" dirty="0"/>
          </a:p>
          <a:p>
            <a:endParaRPr lang="el-GR" sz="9600" dirty="0"/>
          </a:p>
          <a:p>
            <a:endParaRPr lang="el-GR" sz="9600" dirty="0"/>
          </a:p>
          <a:p>
            <a:r>
              <a:rPr lang="el-GR" sz="9600" dirty="0"/>
              <a:t>Μεταξύ των θεωριών που έχουν αναπτυχθεί γύρω από το πώς αντιλαμβανόμαστε μια πληροφορία(εικόνα) είναι και </a:t>
            </a:r>
            <a:r>
              <a:rPr lang="el-GR" sz="9600" dirty="0" err="1"/>
              <a:t>η“</a:t>
            </a:r>
            <a:r>
              <a:rPr lang="el-GR" sz="9600" b="1" dirty="0" err="1"/>
              <a:t>Θεωρία</a:t>
            </a:r>
            <a:r>
              <a:rPr lang="el-GR" sz="9600" b="1" dirty="0"/>
              <a:t> </a:t>
            </a:r>
            <a:r>
              <a:rPr lang="el-GR" sz="9600" b="1" dirty="0" err="1"/>
              <a:t>Gestalt</a:t>
            </a:r>
            <a:r>
              <a:rPr lang="el-GR" sz="9600" dirty="0"/>
              <a:t>“, η οποία αναφέρει μια σειρά νόμων βάσει των οποίων γίνεται η γνωστική διεργασία που συμβαίνει κατά τη διάρκεια της αποκωδικοποίησης των πληροφοριών που μας δίνονται</a:t>
            </a:r>
          </a:p>
          <a:p>
            <a:pPr>
              <a:buNone/>
            </a:pPr>
            <a:r>
              <a:rPr lang="el-GR" sz="9600" dirty="0"/>
              <a:t> </a:t>
            </a:r>
          </a:p>
          <a:p>
            <a:pPr marL="0" indent="0">
              <a:buNone/>
            </a:pPr>
            <a:r>
              <a:rPr lang="el-GR" sz="8000" dirty="0"/>
              <a:t> </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28</a:t>
            </a:fld>
            <a:endParaRPr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Θεωρία </a:t>
            </a:r>
            <a:r>
              <a:rPr lang="en-US" dirty="0"/>
              <a:t>Gestalt</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1619672" y="1700808"/>
            <a:ext cx="5972175" cy="4210050"/>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29</a:t>
            </a:fld>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just" eaLnBrk="1" hangingPunct="1">
              <a:spcAft>
                <a:spcPts val="600"/>
              </a:spcAft>
            </a:pPr>
            <a:r>
              <a:rPr lang="en-US" b="1" dirty="0" err="1"/>
              <a:t>Για</a:t>
            </a:r>
            <a:r>
              <a:rPr lang="en-US" b="1" dirty="0"/>
              <a:t> </a:t>
            </a:r>
            <a:r>
              <a:rPr lang="en-US" b="1" dirty="0" err="1"/>
              <a:t>τους</a:t>
            </a:r>
            <a:r>
              <a:rPr lang="en-US" b="1" dirty="0"/>
              <a:t> </a:t>
            </a:r>
            <a:r>
              <a:rPr lang="en-US" b="1" dirty="0" err="1"/>
              <a:t>συμπεριφοριστές</a:t>
            </a:r>
            <a:r>
              <a:rPr lang="en-US" b="1" dirty="0"/>
              <a:t> </a:t>
            </a:r>
            <a:endParaRPr lang="el-GR" b="1" dirty="0"/>
          </a:p>
        </p:txBody>
      </p:sp>
      <p:sp>
        <p:nvSpPr>
          <p:cNvPr id="11267" name="Rectangle 3"/>
          <p:cNvSpPr>
            <a:spLocks noGrp="1" noChangeArrowheads="1"/>
          </p:cNvSpPr>
          <p:nvPr>
            <p:ph type="body" idx="1"/>
          </p:nvPr>
        </p:nvSpPr>
        <p:spPr>
          <a:xfrm>
            <a:off x="838200" y="2017713"/>
            <a:ext cx="8116888" cy="4114800"/>
          </a:xfrm>
        </p:spPr>
        <p:txBody>
          <a:bodyPr/>
          <a:lstStyle/>
          <a:p>
            <a:pPr algn="just" eaLnBrk="1" hangingPunct="1">
              <a:lnSpc>
                <a:spcPct val="90000"/>
              </a:lnSpc>
              <a:spcAft>
                <a:spcPts val="600"/>
              </a:spcAft>
            </a:pPr>
            <a:r>
              <a:rPr lang="el-GR"/>
              <a:t>Δ</a:t>
            </a:r>
            <a:r>
              <a:rPr lang="en-US"/>
              <a:t>εν υπάρχει δυνατότητα πρόσβασης στις νοητικές καταστάσεις των υποκειμένων </a:t>
            </a:r>
            <a:endParaRPr lang="el-GR"/>
          </a:p>
          <a:p>
            <a:pPr algn="just" eaLnBrk="1" hangingPunct="1">
              <a:lnSpc>
                <a:spcPct val="90000"/>
              </a:lnSpc>
              <a:spcAft>
                <a:spcPts val="600"/>
              </a:spcAft>
            </a:pPr>
            <a:r>
              <a:rPr lang="el-GR"/>
              <a:t>Τ</a:t>
            </a:r>
            <a:r>
              <a:rPr lang="en-US"/>
              <a:t>α «πιστεύω» τους, οι προσδοκίες τους, οι προθέσεις τους όπως και τα κίνητρά τους δεν είναι προσβάσιμα</a:t>
            </a:r>
            <a:endParaRPr lang="el-GR"/>
          </a:p>
          <a:p>
            <a:pPr algn="just" eaLnBrk="1" hangingPunct="1">
              <a:lnSpc>
                <a:spcPct val="90000"/>
              </a:lnSpc>
              <a:spcAft>
                <a:spcPts val="600"/>
              </a:spcAft>
            </a:pPr>
            <a:r>
              <a:rPr lang="el-GR"/>
              <a:t>Τ</a:t>
            </a:r>
            <a:r>
              <a:rPr lang="en-US"/>
              <a:t>ο μόνο που προέχει να γίνει είναι η περιγραφή της συμπεριφοράς και όχι η εξήγησή της.</a:t>
            </a:r>
            <a:r>
              <a:rPr lang="en-US" b="1"/>
              <a:t> </a:t>
            </a:r>
            <a:endParaRPr lang="el-GR" b="1"/>
          </a:p>
        </p:txBody>
      </p:sp>
      <p:sp>
        <p:nvSpPr>
          <p:cNvPr id="2" name="Θέση υποσέλιδου 1">
            <a:extLst>
              <a:ext uri="{FF2B5EF4-FFF2-40B4-BE49-F238E27FC236}">
                <a16:creationId xmlns:a16="http://schemas.microsoft.com/office/drawing/2014/main" id="{EAE6824A-7EE8-429E-8002-87F4F45BB1AC}"/>
              </a:ext>
            </a:extLst>
          </p:cNvPr>
          <p:cNvSpPr>
            <a:spLocks noGrp="1"/>
          </p:cNvSpPr>
          <p:nvPr>
            <p:ph type="ftr" sz="quarter" idx="11"/>
          </p:nvPr>
        </p:nvSpPr>
        <p:spPr/>
        <p:txBody>
          <a:bodyPr/>
          <a:lstStyle/>
          <a:p>
            <a:endParaRPr lang="el-GR"/>
          </a:p>
        </p:txBody>
      </p:sp>
      <p:sp>
        <p:nvSpPr>
          <p:cNvPr id="3" name="Θέση αριθμού διαφάνειας 2">
            <a:extLst>
              <a:ext uri="{FF2B5EF4-FFF2-40B4-BE49-F238E27FC236}">
                <a16:creationId xmlns:a16="http://schemas.microsoft.com/office/drawing/2014/main" id="{33DE7003-9E10-482A-860D-3C8B34973C28}"/>
              </a:ext>
            </a:extLst>
          </p:cNvPr>
          <p:cNvSpPr>
            <a:spLocks noGrp="1"/>
          </p:cNvSpPr>
          <p:nvPr>
            <p:ph type="sldNum" sz="quarter" idx="12"/>
          </p:nvPr>
        </p:nvSpPr>
        <p:spPr/>
        <p:txBody>
          <a:bodyPr/>
          <a:lstStyle/>
          <a:p>
            <a:fld id="{B4B4A090-C6FB-429D-9E72-869C603C7F2D}" type="slidenum">
              <a:rPr lang="el-GR" smtClean="0"/>
              <a:pPr/>
              <a:t>3</a:t>
            </a:fld>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42910" y="474344"/>
            <a:ext cx="8001056" cy="2862322"/>
          </a:xfrm>
          <a:prstGeom prst="rect">
            <a:avLst/>
          </a:prstGeom>
        </p:spPr>
        <p:txBody>
          <a:bodyPr wrap="square">
            <a:spAutoFit/>
          </a:bodyPr>
          <a:lstStyle/>
          <a:p>
            <a:r>
              <a:rPr lang="el-GR" b="1" dirty="0"/>
              <a:t>Νόμος της Καλής Μορφής </a:t>
            </a:r>
            <a:endParaRPr lang="en-US" b="1" dirty="0"/>
          </a:p>
          <a:p>
            <a:endParaRPr lang="en-US" b="1" dirty="0"/>
          </a:p>
          <a:p>
            <a:r>
              <a:rPr lang="el-GR" dirty="0"/>
              <a:t>Αφορά την αντιληπτική ικανότητα αναγνωρίσεως μιας</a:t>
            </a:r>
            <a:r>
              <a:rPr lang="en-US" dirty="0"/>
              <a:t> </a:t>
            </a:r>
            <a:r>
              <a:rPr lang="el-GR" dirty="0"/>
              <a:t>οπτικής διαμόρφωσης από ένα ελάχιστο ποσοστό</a:t>
            </a:r>
            <a:r>
              <a:rPr lang="en-US" dirty="0"/>
              <a:t> </a:t>
            </a:r>
            <a:r>
              <a:rPr lang="el-GR" dirty="0"/>
              <a:t>πληροφοριών ή ερεθισμάτων. Ο καθένας οργανώνει το</a:t>
            </a:r>
          </a:p>
          <a:p>
            <a:r>
              <a:rPr lang="el-GR" dirty="0"/>
              <a:t>αντιληπτικό του περιβάλλον έτσι ώστε αυτό να φαίνεται όσο</a:t>
            </a:r>
            <a:r>
              <a:rPr lang="en-US" dirty="0"/>
              <a:t> </a:t>
            </a:r>
            <a:r>
              <a:rPr lang="el-GR" dirty="0"/>
              <a:t>το δυνατόν </a:t>
            </a:r>
            <a:r>
              <a:rPr lang="el-GR" b="1" u="sng" dirty="0"/>
              <a:t>πιο απλό και τακτικό η γνώριμο</a:t>
            </a:r>
          </a:p>
          <a:p>
            <a:r>
              <a:rPr lang="el-GR" dirty="0"/>
              <a:t>Όπως όλες οι αρχές της ψυχολογίας της </a:t>
            </a:r>
            <a:r>
              <a:rPr lang="el-GR" dirty="0" err="1"/>
              <a:t>Gestalt</a:t>
            </a:r>
            <a:r>
              <a:rPr lang="el-GR" dirty="0"/>
              <a:t>, ο «Νόμος</a:t>
            </a:r>
            <a:r>
              <a:rPr lang="en-US" dirty="0"/>
              <a:t> </a:t>
            </a:r>
            <a:r>
              <a:rPr lang="el-GR" dirty="0"/>
              <a:t>της Καλής Μορφής» υποτίθεται ότι προέρχεται ταυτόχρονα</a:t>
            </a:r>
            <a:r>
              <a:rPr lang="en-US" dirty="0"/>
              <a:t> </a:t>
            </a:r>
            <a:r>
              <a:rPr lang="el-GR" dirty="0"/>
              <a:t>από διαδικασίες του αμφιβληστροειδούς και του εγκεφάλου</a:t>
            </a:r>
            <a:r>
              <a:rPr lang="en-US" dirty="0"/>
              <a:t> </a:t>
            </a:r>
            <a:r>
              <a:rPr lang="el-GR" dirty="0"/>
              <a:t>που απαρτίζουν την οπτική αντίληψη.</a:t>
            </a:r>
          </a:p>
          <a:p>
            <a:endParaRPr lang="el-GR" dirty="0"/>
          </a:p>
        </p:txBody>
      </p:sp>
      <p:pic>
        <p:nvPicPr>
          <p:cNvPr id="1026" name="Picture 2"/>
          <p:cNvPicPr>
            <a:picLocks noChangeAspect="1" noChangeArrowheads="1"/>
          </p:cNvPicPr>
          <p:nvPr/>
        </p:nvPicPr>
        <p:blipFill>
          <a:blip r:embed="rId3" cstate="print"/>
          <a:srcRect/>
          <a:stretch>
            <a:fillRect/>
          </a:stretch>
        </p:blipFill>
        <p:spPr bwMode="auto">
          <a:xfrm>
            <a:off x="2285984" y="3714752"/>
            <a:ext cx="3929090" cy="2043116"/>
          </a:xfrm>
          <a:prstGeom prst="rect">
            <a:avLst/>
          </a:prstGeom>
          <a:noFill/>
          <a:ln w="9525">
            <a:noFill/>
            <a:miter lim="800000"/>
            <a:headEnd/>
            <a:tailEnd/>
          </a:ln>
          <a:effectLst/>
        </p:spPr>
      </p:pic>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30</a:t>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42910" y="335846"/>
            <a:ext cx="8072494" cy="3416320"/>
          </a:xfrm>
          <a:prstGeom prst="rect">
            <a:avLst/>
          </a:prstGeom>
        </p:spPr>
        <p:txBody>
          <a:bodyPr wrap="square">
            <a:spAutoFit/>
          </a:bodyPr>
          <a:lstStyle/>
          <a:p>
            <a:r>
              <a:rPr lang="el-GR" b="1" dirty="0"/>
              <a:t>Αρχή της «Τελείωσης» ή «Συμπλήρωσης»(</a:t>
            </a:r>
            <a:r>
              <a:rPr lang="el-GR" b="1" dirty="0" err="1"/>
              <a:t>closure</a:t>
            </a:r>
            <a:r>
              <a:rPr lang="el-GR" b="1" dirty="0"/>
              <a:t>):</a:t>
            </a:r>
          </a:p>
          <a:p>
            <a:r>
              <a:rPr lang="el-GR" dirty="0"/>
              <a:t>Με την αρχή αυτή (η οποία απορρέει από το Νόμο της Καλής Μορφής), περιγράφεται η τάση του</a:t>
            </a:r>
            <a:r>
              <a:rPr lang="en-US" dirty="0"/>
              <a:t> </a:t>
            </a:r>
            <a:r>
              <a:rPr lang="el-GR" dirty="0"/>
              <a:t>ανθρώπινου μυαλού να απλοποιεί και να κλείνει τα αντικείμενα. </a:t>
            </a:r>
            <a:endParaRPr lang="en-US" dirty="0"/>
          </a:p>
          <a:p>
            <a:r>
              <a:rPr lang="el-GR" dirty="0"/>
              <a:t>Τη «</a:t>
            </a:r>
            <a:r>
              <a:rPr lang="el-GR" b="1" dirty="0"/>
              <a:t>συμπλήρωση</a:t>
            </a:r>
            <a:r>
              <a:rPr lang="el-GR" dirty="0"/>
              <a:t>» την γνωρίζουμε από</a:t>
            </a:r>
            <a:r>
              <a:rPr lang="en-US" dirty="0"/>
              <a:t>  </a:t>
            </a:r>
            <a:r>
              <a:rPr lang="el-GR" dirty="0"/>
              <a:t>πείρα, όταν </a:t>
            </a:r>
            <a:r>
              <a:rPr lang="el-GR" b="1" dirty="0"/>
              <a:t>χωριστά </a:t>
            </a:r>
            <a:r>
              <a:rPr lang="el-GR" dirty="0"/>
              <a:t>ή διασπαρμένα </a:t>
            </a:r>
            <a:r>
              <a:rPr lang="el-GR" b="1" dirty="0"/>
              <a:t>σχήματα τα εννοούμε μέρη ενός μεγαλύτερου σχήματος </a:t>
            </a:r>
            <a:r>
              <a:rPr lang="el-GR" dirty="0"/>
              <a:t>ή ενός</a:t>
            </a:r>
          </a:p>
          <a:p>
            <a:r>
              <a:rPr lang="el-GR" dirty="0"/>
              <a:t>αναγνωρίσιμου αντικειμένου ενώ για την «</a:t>
            </a:r>
            <a:r>
              <a:rPr lang="el-GR" b="1" i="1" u="sng" dirty="0"/>
              <a:t>τελείωση</a:t>
            </a:r>
            <a:r>
              <a:rPr lang="el-GR" dirty="0"/>
              <a:t>» αποτελεί αξίωμα ότι μια </a:t>
            </a:r>
            <a:r>
              <a:rPr lang="el-GR" b="1" i="1" u="sng" dirty="0"/>
              <a:t>ασυμπλήρωτη μορφή</a:t>
            </a:r>
            <a:r>
              <a:rPr lang="en-US" b="1" i="1" u="sng" dirty="0"/>
              <a:t> </a:t>
            </a:r>
            <a:r>
              <a:rPr lang="el-GR" b="1" i="1" u="sng" dirty="0"/>
              <a:t>εκλαμβάνεται ως η συμπληρωμένη μορφή </a:t>
            </a:r>
            <a:r>
              <a:rPr lang="el-GR" dirty="0"/>
              <a:t>της οποίας φαίνεται ότι είναι μέρος. </a:t>
            </a:r>
            <a:endParaRPr lang="en-US" dirty="0"/>
          </a:p>
          <a:p>
            <a:r>
              <a:rPr lang="el-GR" dirty="0" err="1"/>
              <a:t>Mε</a:t>
            </a:r>
            <a:r>
              <a:rPr lang="el-GR" dirty="0"/>
              <a:t> την ίδια λοιπόν λογική</a:t>
            </a:r>
            <a:r>
              <a:rPr lang="en-US" dirty="0"/>
              <a:t> </a:t>
            </a:r>
            <a:r>
              <a:rPr lang="el-GR" dirty="0"/>
              <a:t>μια διακεκομμένη γραμμή δηλώνει μια συνεχή γραμμή, όπως μπορεί να παίξει το ρόλο ενός</a:t>
            </a:r>
            <a:r>
              <a:rPr lang="en-US" dirty="0"/>
              <a:t> </a:t>
            </a:r>
            <a:r>
              <a:rPr lang="el-GR" dirty="0"/>
              <a:t>περιγράμματος για κάποιο σχήμα κλπ. </a:t>
            </a:r>
            <a:r>
              <a:rPr lang="el-GR" dirty="0" err="1"/>
              <a:t>Tο</a:t>
            </a:r>
            <a:r>
              <a:rPr lang="el-GR" dirty="0"/>
              <a:t> μυαλό ενώνει τα σημεία και αναγνωρίζει το σχήμα.</a:t>
            </a:r>
          </a:p>
        </p:txBody>
      </p:sp>
      <p:pic>
        <p:nvPicPr>
          <p:cNvPr id="2050" name="Picture 2"/>
          <p:cNvPicPr>
            <a:picLocks noChangeAspect="1" noChangeArrowheads="1"/>
          </p:cNvPicPr>
          <p:nvPr/>
        </p:nvPicPr>
        <p:blipFill>
          <a:blip r:embed="rId2" cstate="print"/>
          <a:srcRect/>
          <a:stretch>
            <a:fillRect/>
          </a:stretch>
        </p:blipFill>
        <p:spPr bwMode="auto">
          <a:xfrm>
            <a:off x="1857356" y="3929066"/>
            <a:ext cx="5610225" cy="2628900"/>
          </a:xfrm>
          <a:prstGeom prst="rect">
            <a:avLst/>
          </a:prstGeom>
          <a:noFill/>
          <a:ln w="9525">
            <a:noFill/>
            <a:miter lim="800000"/>
            <a:headEnd/>
            <a:tailEnd/>
          </a:ln>
          <a:effectLst/>
        </p:spPr>
      </p:pic>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31</a:t>
            </a:fld>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642918"/>
            <a:ext cx="8115328" cy="774720"/>
          </a:xfrm>
        </p:spPr>
        <p:txBody>
          <a:bodyPr>
            <a:normAutofit fontScale="90000"/>
          </a:bodyPr>
          <a:lstStyle/>
          <a:p>
            <a:r>
              <a:rPr lang="el-GR" b="1" dirty="0"/>
              <a:t>Νόμος </a:t>
            </a:r>
            <a:r>
              <a:rPr lang="el-GR" sz="4000" b="1" dirty="0"/>
              <a:t>της Οικειότητας ή Συγγένειας</a:t>
            </a:r>
            <a:br>
              <a:rPr lang="el-GR" sz="4000" b="1" dirty="0"/>
            </a:br>
            <a:br>
              <a:rPr lang="el-GR" dirty="0"/>
            </a:b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a:t>Με το νόμο αυτό , τίθεται το αξίωμα ότι αν σχετικώς </a:t>
            </a:r>
            <a:r>
              <a:rPr lang="el-GR" b="1" i="1" u="sng" dirty="0"/>
              <a:t>μη οικεία</a:t>
            </a:r>
            <a:r>
              <a:rPr lang="el-GR" b="1" u="sng" dirty="0"/>
              <a:t> σχήματα προβληθούν για σύντομο χρόνο </a:t>
            </a:r>
            <a:r>
              <a:rPr lang="el-GR" dirty="0"/>
              <a:t>και ακολούθως ζητηθεί από τους παρατηρητές να τα αναπαραστήσουν, η τάση θα είναι να φανούν </a:t>
            </a:r>
            <a:r>
              <a:rPr lang="el-GR" b="1" u="sng" dirty="0"/>
              <a:t>στην αναπαράσταση σχήματα </a:t>
            </a:r>
            <a:r>
              <a:rPr lang="el-GR" b="1" i="1" u="sng" dirty="0"/>
              <a:t>πιο συγγενή</a:t>
            </a:r>
            <a:r>
              <a:rPr lang="el-GR" b="1" u="sng" dirty="0"/>
              <a:t> μεταξύ τους ή με γνωστές παραστάσεις</a:t>
            </a:r>
            <a:r>
              <a:rPr lang="el-GR" dirty="0"/>
              <a:t>, απ’ όσο ήταν τα αρχικά. Η αρχή αυτή, αναφέρεται δηλαδή στην τάση που έχουν οι άνθρωποι να απλοποιούν σχήματα με δεδομένες μικροδιαφορές ώστε να τα </a:t>
            </a:r>
            <a:r>
              <a:rPr lang="el-GR" b="1" u="sng" dirty="0"/>
              <a:t>ομαδοποιήσουν ευκολότερα.</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32</a:t>
            </a:fld>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ΗΡΑ\Desktop\574px-Steingruber.jpg"/>
          <p:cNvPicPr>
            <a:picLocks noChangeAspect="1" noChangeArrowheads="1"/>
          </p:cNvPicPr>
          <p:nvPr/>
        </p:nvPicPr>
        <p:blipFill>
          <a:blip r:embed="rId2" cstate="print"/>
          <a:srcRect/>
          <a:stretch>
            <a:fillRect/>
          </a:stretch>
        </p:blipFill>
        <p:spPr bwMode="auto">
          <a:xfrm>
            <a:off x="1714480" y="0"/>
            <a:ext cx="5467350" cy="4429136"/>
          </a:xfrm>
          <a:prstGeom prst="rect">
            <a:avLst/>
          </a:prstGeom>
          <a:noFill/>
        </p:spPr>
      </p:pic>
      <p:sp>
        <p:nvSpPr>
          <p:cNvPr id="3" name="2 - Ορθογώνιο"/>
          <p:cNvSpPr/>
          <p:nvPr/>
        </p:nvSpPr>
        <p:spPr>
          <a:xfrm rot="10800000" flipV="1">
            <a:off x="2286000" y="4448332"/>
            <a:ext cx="4500578" cy="923330"/>
          </a:xfrm>
          <a:prstGeom prst="rect">
            <a:avLst/>
          </a:prstGeom>
        </p:spPr>
        <p:txBody>
          <a:bodyPr wrap="square">
            <a:spAutoFit/>
          </a:bodyPr>
          <a:lstStyle/>
          <a:p>
            <a:r>
              <a:rPr lang="el-GR" b="1" dirty="0"/>
              <a:t>Οικειότητα: </a:t>
            </a:r>
            <a:r>
              <a:rPr lang="el-GR" dirty="0"/>
              <a:t>Στην εικόνα απεικονίζεται η κάτοψη ενός κτηρίου. Στην αρχή όμως όλοι βλέπουμε το γράμμα Α.</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33</a:t>
            </a:fld>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57200" y="836712"/>
            <a:ext cx="8363272" cy="6093976"/>
          </a:xfrm>
          <a:prstGeom prst="rect">
            <a:avLst/>
          </a:prstGeom>
        </p:spPr>
        <p:txBody>
          <a:bodyPr wrap="square">
            <a:spAutoFit/>
          </a:bodyPr>
          <a:lstStyle/>
          <a:p>
            <a:pPr algn="ctr"/>
            <a:r>
              <a:rPr lang="el-GR" sz="2800" b="1" dirty="0"/>
              <a:t>Νόμοι Ομαδοποίησης των Αντικειμένων</a:t>
            </a:r>
            <a:endParaRPr lang="en-US" sz="2800" b="1" dirty="0"/>
          </a:p>
          <a:p>
            <a:pPr algn="ctr"/>
            <a:r>
              <a:rPr lang="el-GR" sz="2800" b="1" dirty="0"/>
              <a:t>Οι αρχές Οπτικής Οργάνωσης της </a:t>
            </a:r>
            <a:r>
              <a:rPr lang="el-GR" sz="2800" b="1" dirty="0" err="1"/>
              <a:t>Gestalt</a:t>
            </a:r>
            <a:r>
              <a:rPr lang="el-GR" sz="2800" b="1" dirty="0"/>
              <a:t> η ‘επιλεκτικότητα’ της αντίληψης</a:t>
            </a:r>
            <a:endParaRPr lang="el-GR" dirty="0"/>
          </a:p>
          <a:p>
            <a:r>
              <a:rPr lang="el-GR" sz="2400" dirty="0"/>
              <a:t>Η τάση του ανθρώπινου </a:t>
            </a:r>
            <a:r>
              <a:rPr lang="el-GR" sz="2400" u="sng" dirty="0"/>
              <a:t>ματιού να ομαδοποιεί τα οπτικά </a:t>
            </a:r>
            <a:r>
              <a:rPr lang="el-GR" sz="2400" u="sng" dirty="0" err="1"/>
              <a:t>στοιχεία</a:t>
            </a:r>
            <a:r>
              <a:rPr lang="el-GR" sz="2400" dirty="0" err="1"/>
              <a:t>.</a:t>
            </a:r>
            <a:r>
              <a:rPr lang="el-GR" sz="2400" dirty="0" err="1">
                <a:highlight>
                  <a:srgbClr val="FFFF00"/>
                </a:highlight>
              </a:rPr>
              <a:t>Πηγάζει</a:t>
            </a:r>
            <a:r>
              <a:rPr lang="el-GR" sz="2400" dirty="0">
                <a:highlight>
                  <a:srgbClr val="FFFF00"/>
                </a:highlight>
              </a:rPr>
              <a:t> από την αναζήτηση οργάνωσης ή τάξης.</a:t>
            </a:r>
          </a:p>
          <a:p>
            <a:endParaRPr lang="el-GR" sz="2400" b="1" dirty="0"/>
          </a:p>
          <a:p>
            <a:r>
              <a:rPr lang="el-GR" sz="2400" b="1" dirty="0"/>
              <a:t>Βασικός Νόμος: Κυρίαρχο Σχήμα</a:t>
            </a:r>
          </a:p>
          <a:p>
            <a:r>
              <a:rPr lang="el-GR" sz="2400" dirty="0"/>
              <a:t> Αντιμετωπίζοντας μιαν οπτική εικόνα, φαίνεται ότι έχουμε </a:t>
            </a:r>
            <a:r>
              <a:rPr lang="el-GR" sz="2400" b="1" dirty="0"/>
              <a:t>ανάγκη να ξεχωρίσουμε ένα κυρίαρχο σχήμα</a:t>
            </a:r>
            <a:r>
              <a:rPr lang="el-GR" sz="2400" dirty="0"/>
              <a:t> (μια ‘</a:t>
            </a:r>
            <a:r>
              <a:rPr lang="el-GR" sz="2400" b="1" u="sng" dirty="0"/>
              <a:t>φιγούρα</a:t>
            </a:r>
            <a:r>
              <a:rPr lang="el-GR" sz="2400" dirty="0"/>
              <a:t>’ με καθορισμένο περίγραμμα) από εκείνα που τα τρέχοντα ενδιαφέροντά μας στέλνουν στο ‘υπόβαθρο’ (ή </a:t>
            </a:r>
            <a:r>
              <a:rPr lang="el-GR" sz="2400" b="1" u="sng" dirty="0"/>
              <a:t>φόντο</a:t>
            </a:r>
            <a:r>
              <a:rPr lang="el-GR" sz="2400" dirty="0"/>
              <a:t>). Παράδειγμα εφαρμογής της αρχής αυτής είναι η περίφημη διφορούμενη φιγούρα, που εφεύρε ο δανός ψυχολόγος </a:t>
            </a:r>
            <a:r>
              <a:rPr lang="el-GR" sz="2400" dirty="0" err="1"/>
              <a:t>Edgar</a:t>
            </a:r>
            <a:r>
              <a:rPr lang="el-GR" sz="2400" dirty="0"/>
              <a:t> </a:t>
            </a:r>
            <a:r>
              <a:rPr lang="el-GR" sz="2400" dirty="0" err="1"/>
              <a:t>Rubin</a:t>
            </a:r>
            <a:r>
              <a:rPr lang="el-GR" sz="2400" dirty="0"/>
              <a:t>.</a:t>
            </a:r>
          </a:p>
          <a:p>
            <a:endParaRPr lang="en-US" sz="2400" b="1" dirty="0"/>
          </a:p>
          <a:p>
            <a:endParaRPr lang="el-GR" b="1" dirty="0"/>
          </a:p>
        </p:txBody>
      </p:sp>
      <p:sp>
        <p:nvSpPr>
          <p:cNvPr id="3" name="2 - Θέση αριθμού διαφάνειας"/>
          <p:cNvSpPr>
            <a:spLocks noGrp="1"/>
          </p:cNvSpPr>
          <p:nvPr>
            <p:ph type="sldNum" sz="quarter" idx="12"/>
          </p:nvPr>
        </p:nvSpPr>
        <p:spPr/>
        <p:txBody>
          <a:bodyPr/>
          <a:lstStyle/>
          <a:p>
            <a:fld id="{86AAA6DD-A541-4490-A3CA-83A4F81B28A8}" type="slidenum">
              <a:rPr lang="el-GR" smtClean="0"/>
              <a:pPr/>
              <a:t>34</a:t>
            </a:fld>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844824"/>
          </a:xfrm>
        </p:spPr>
        <p:txBody>
          <a:bodyPr>
            <a:normAutofit fontScale="90000"/>
          </a:bodyPr>
          <a:lstStyle/>
          <a:p>
            <a:br>
              <a:rPr lang="el-GR" dirty="0"/>
            </a:br>
            <a:br>
              <a:rPr lang="el-GR" dirty="0"/>
            </a:br>
            <a:br>
              <a:rPr lang="el-GR" dirty="0"/>
            </a:br>
            <a:r>
              <a:rPr lang="el-GR" sz="3600" b="1" dirty="0"/>
              <a:t>Φιγούρα και  φόντο</a:t>
            </a:r>
            <a:r>
              <a:rPr lang="el-GR" sz="3600" dirty="0"/>
              <a:t>. Οφείλουμε τις έννοιες αντίληψης φιγούρας και υποβάθρου στους </a:t>
            </a:r>
            <a:r>
              <a:rPr lang="el-GR" sz="3600" i="1" dirty="0"/>
              <a:t>ψυχολόγους της σχολής </a:t>
            </a:r>
            <a:r>
              <a:rPr lang="el-GR" sz="3600" i="1" dirty="0" err="1"/>
              <a:t>Gestalt</a:t>
            </a:r>
            <a:r>
              <a:rPr lang="el-GR" sz="3600" i="1" dirty="0"/>
              <a:t> </a:t>
            </a:r>
            <a:r>
              <a:rPr lang="el-GR" sz="3600" dirty="0"/>
              <a:t> </a:t>
            </a:r>
            <a:br>
              <a:rPr lang="el-GR" sz="3600" dirty="0"/>
            </a:br>
            <a:br>
              <a:rPr lang="el-GR" sz="3600" dirty="0"/>
            </a:br>
            <a:r>
              <a:rPr lang="el-GR" sz="4000" dirty="0"/>
              <a:t>Είναι η φιγούρα ένα άσπρο βάζο  σε μαύρο φόντο ή δυο μαύρα πρόσωπα σχεδιασμένα προφίλ σε άσπρο φόντο;</a:t>
            </a:r>
          </a:p>
        </p:txBody>
      </p:sp>
      <p:pic>
        <p:nvPicPr>
          <p:cNvPr id="7170" name="Picture 2" descr="C:\Users\ΗΡΑ\Desktop\vase.gif"/>
          <p:cNvPicPr>
            <a:picLocks noGrp="1" noChangeAspect="1" noChangeArrowheads="1"/>
          </p:cNvPicPr>
          <p:nvPr>
            <p:ph idx="1"/>
          </p:nvPr>
        </p:nvPicPr>
        <p:blipFill>
          <a:blip r:embed="rId2" cstate="print"/>
          <a:srcRect/>
          <a:stretch>
            <a:fillRect/>
          </a:stretch>
        </p:blipFill>
        <p:spPr bwMode="auto">
          <a:xfrm>
            <a:off x="3214678" y="3929066"/>
            <a:ext cx="1581150" cy="1647825"/>
          </a:xfrm>
          <a:prstGeom prst="rect">
            <a:avLst/>
          </a:prstGeom>
          <a:noFill/>
        </p:spPr>
      </p:pic>
      <p:sp>
        <p:nvSpPr>
          <p:cNvPr id="6" name="5 - Ορθογώνιο"/>
          <p:cNvSpPr/>
          <p:nvPr/>
        </p:nvSpPr>
        <p:spPr>
          <a:xfrm>
            <a:off x="1142976" y="5715016"/>
            <a:ext cx="6500858" cy="646331"/>
          </a:xfrm>
          <a:prstGeom prst="rect">
            <a:avLst/>
          </a:prstGeom>
        </p:spPr>
        <p:txBody>
          <a:bodyPr wrap="square">
            <a:spAutoFit/>
          </a:bodyPr>
          <a:lstStyle/>
          <a:p>
            <a:r>
              <a:rPr lang="el-GR" dirty="0"/>
              <a:t> η αρχή της </a:t>
            </a:r>
            <a:r>
              <a:rPr lang="el-GR" i="1" dirty="0"/>
              <a:t>συμμετρίας</a:t>
            </a:r>
            <a:r>
              <a:rPr lang="el-GR" dirty="0"/>
              <a:t> λέει ότι οι </a:t>
            </a:r>
            <a:r>
              <a:rPr lang="el-GR" b="1" i="1" dirty="0"/>
              <a:t>συμμετρικές</a:t>
            </a:r>
            <a:r>
              <a:rPr lang="el-GR" i="1" dirty="0"/>
              <a:t> </a:t>
            </a:r>
            <a:r>
              <a:rPr lang="el-GR" b="1" i="1" dirty="0"/>
              <a:t>περιοχές</a:t>
            </a:r>
            <a:r>
              <a:rPr lang="el-GR" i="1" dirty="0"/>
              <a:t> τείνουν να θεωρούνται ως </a:t>
            </a:r>
            <a:r>
              <a:rPr lang="el-GR" b="1" i="1" dirty="0"/>
              <a:t>φιγούρες</a:t>
            </a:r>
            <a:r>
              <a:rPr lang="el-GR" i="1" dirty="0"/>
              <a:t> κι οι ασυμμετρικές ως υπόβαθρα.</a:t>
            </a:r>
            <a:endParaRPr lang="el-GR" dirty="0"/>
          </a:p>
        </p:txBody>
      </p:sp>
      <p:sp>
        <p:nvSpPr>
          <p:cNvPr id="5" name="4 - Θέση αριθμού διαφάνειας"/>
          <p:cNvSpPr>
            <a:spLocks noGrp="1"/>
          </p:cNvSpPr>
          <p:nvPr>
            <p:ph type="sldNum" sz="quarter" idx="12"/>
          </p:nvPr>
        </p:nvSpPr>
        <p:spPr/>
        <p:txBody>
          <a:bodyPr/>
          <a:lstStyle/>
          <a:p>
            <a:fld id="{86AAA6DD-A541-4490-A3CA-83A4F81B28A8}" type="slidenum">
              <a:rPr lang="el-GR" smtClean="0"/>
              <a:pPr/>
              <a:t>35</a:t>
            </a:fld>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ΤΙ ΠΑΡΑΤΗΡΕΙΤΑΙ?</a:t>
            </a:r>
          </a:p>
        </p:txBody>
      </p:sp>
      <p:pic>
        <p:nvPicPr>
          <p:cNvPr id="1026" name="Picture 2" descr="C:\Users\ΗΡΑ\Desktop\old or young.jpg"/>
          <p:cNvPicPr>
            <a:picLocks noGrp="1" noChangeAspect="1" noChangeArrowheads="1"/>
          </p:cNvPicPr>
          <p:nvPr>
            <p:ph idx="1"/>
          </p:nvPr>
        </p:nvPicPr>
        <p:blipFill>
          <a:blip r:embed="rId2" cstate="print"/>
          <a:srcRect/>
          <a:stretch>
            <a:fillRect/>
          </a:stretch>
        </p:blipFill>
        <p:spPr bwMode="auto">
          <a:xfrm>
            <a:off x="2973417" y="1600200"/>
            <a:ext cx="3197166" cy="4525963"/>
          </a:xfrm>
          <a:prstGeom prst="rect">
            <a:avLst/>
          </a:prstGeom>
          <a:noFill/>
        </p:spPr>
      </p:pic>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36</a:t>
            </a:fld>
            <a:endParaRPr 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E2AAA7-5C06-D663-0F72-B4AF9F67B521}"/>
              </a:ext>
            </a:extLst>
          </p:cNvPr>
          <p:cNvSpPr>
            <a:spLocks noGrp="1"/>
          </p:cNvSpPr>
          <p:nvPr>
            <p:ph type="title"/>
          </p:nvPr>
        </p:nvSpPr>
        <p:spPr/>
        <p:txBody>
          <a:bodyPr/>
          <a:lstStyle/>
          <a:p>
            <a:endParaRPr lang="en-US"/>
          </a:p>
        </p:txBody>
      </p:sp>
      <p:sp>
        <p:nvSpPr>
          <p:cNvPr id="4" name="Θέση αριθμού διαφάνειας 3">
            <a:extLst>
              <a:ext uri="{FF2B5EF4-FFF2-40B4-BE49-F238E27FC236}">
                <a16:creationId xmlns:a16="http://schemas.microsoft.com/office/drawing/2014/main" id="{04502593-CF38-8244-CFFF-144A0923F8C6}"/>
              </a:ext>
            </a:extLst>
          </p:cNvPr>
          <p:cNvSpPr>
            <a:spLocks noGrp="1"/>
          </p:cNvSpPr>
          <p:nvPr>
            <p:ph type="sldNum" sz="quarter" idx="12"/>
          </p:nvPr>
        </p:nvSpPr>
        <p:spPr/>
        <p:txBody>
          <a:bodyPr/>
          <a:lstStyle/>
          <a:p>
            <a:fld id="{86AAA6DD-A541-4490-A3CA-83A4F81B28A8}" type="slidenum">
              <a:rPr lang="el-GR" smtClean="0"/>
              <a:pPr/>
              <a:t>37</a:t>
            </a:fld>
            <a:endParaRPr lang="el-GR"/>
          </a:p>
        </p:txBody>
      </p:sp>
      <p:pic>
        <p:nvPicPr>
          <p:cNvPr id="1026" name="Picture 2" descr="Μπορεί να είναι εικόνα 1 άτομο και κείμενο που λέει &quot;This picture is made by a Russian artist. This IS a picture of a smiling girl which can be eer only when your eyes are half closed.&quot;">
            <a:extLst>
              <a:ext uri="{FF2B5EF4-FFF2-40B4-BE49-F238E27FC236}">
                <a16:creationId xmlns:a16="http://schemas.microsoft.com/office/drawing/2014/main" id="{274200DD-1758-D7C7-C100-B6EE6CDD90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935" y="1600200"/>
            <a:ext cx="365612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508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Sky and water, M.C. Escher</a:t>
            </a:r>
            <a:endParaRPr lang="el-GR" dirty="0"/>
          </a:p>
        </p:txBody>
      </p:sp>
      <p:pic>
        <p:nvPicPr>
          <p:cNvPr id="5" name="4 - Θέση περιεχομένου" descr="sky-and-water-i.jpg"/>
          <p:cNvPicPr>
            <a:picLocks noGrp="1" noChangeAspect="1"/>
          </p:cNvPicPr>
          <p:nvPr>
            <p:ph idx="1"/>
          </p:nvPr>
        </p:nvPicPr>
        <p:blipFill>
          <a:blip r:embed="rId2"/>
          <a:stretch>
            <a:fillRect/>
          </a:stretch>
        </p:blipFill>
        <p:spPr>
          <a:xfrm>
            <a:off x="2240510" y="1600200"/>
            <a:ext cx="4662979" cy="4525963"/>
          </a:xfrm>
        </p:spPr>
      </p:pic>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38</a:t>
            </a:fld>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Sky and water</a:t>
            </a:r>
            <a:r>
              <a:rPr lang="el-GR" dirty="0"/>
              <a:t>,φιγούρα-</a:t>
            </a:r>
            <a:r>
              <a:rPr lang="el-GR" dirty="0" err="1"/>
              <a:t>φόντο</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b="1" dirty="0"/>
              <a:t>Ο </a:t>
            </a:r>
            <a:r>
              <a:rPr lang="el-GR" b="1" dirty="0" err="1"/>
              <a:t>Escher</a:t>
            </a:r>
            <a:r>
              <a:rPr lang="el-GR" b="1" dirty="0"/>
              <a:t> δημιουργεί μοτίβα που αναιρούν σταδιακά την αρχική σχέση φιγούρας/φόντου.</a:t>
            </a:r>
            <a:endParaRPr lang="en-US" b="1" dirty="0"/>
          </a:p>
          <a:p>
            <a:r>
              <a:rPr lang="el-GR" dirty="0"/>
              <a:t> Τα πουλιά στην επάνω ζώνη του ουρανού έχουν περισσότερη λεπτομέρεια ενώ τα</a:t>
            </a:r>
            <a:r>
              <a:rPr lang="en-US" dirty="0"/>
              <a:t> </a:t>
            </a:r>
            <a:r>
              <a:rPr lang="el-GR" b="1" dirty="0"/>
              <a:t>λευκά</a:t>
            </a:r>
            <a:r>
              <a:rPr lang="el-GR" dirty="0"/>
              <a:t> </a:t>
            </a:r>
            <a:r>
              <a:rPr lang="el-GR" b="1" dirty="0"/>
              <a:t>κενά</a:t>
            </a:r>
            <a:r>
              <a:rPr lang="el-GR" dirty="0"/>
              <a:t> ανάμεσά τους (ο ουρανός) είναι ακριβώς το</a:t>
            </a:r>
            <a:r>
              <a:rPr lang="el-GR" b="1" dirty="0"/>
              <a:t> ίδιο σχήμα </a:t>
            </a:r>
            <a:r>
              <a:rPr lang="el-GR" dirty="0"/>
              <a:t>με τα ευδιάκριτα από τη μέση και κάτω </a:t>
            </a:r>
            <a:r>
              <a:rPr lang="el-GR" b="1" dirty="0"/>
              <a:t>ψάρια</a:t>
            </a:r>
            <a:r>
              <a:rPr lang="el-GR" dirty="0"/>
              <a:t>. </a:t>
            </a:r>
            <a:endParaRPr lang="en-US" dirty="0"/>
          </a:p>
          <a:p>
            <a:r>
              <a:rPr lang="el-GR" dirty="0"/>
              <a:t>Το ανάποδο συμβαίνει στην ζώνη της θάλασσας. Τα ψάρια αποκτούν </a:t>
            </a:r>
            <a:r>
              <a:rPr lang="el-GR" dirty="0" err="1"/>
              <a:t>λεπτομέρεις</a:t>
            </a:r>
            <a:r>
              <a:rPr lang="el-GR" dirty="0"/>
              <a:t> και τα μεταξύ τους </a:t>
            </a:r>
            <a:r>
              <a:rPr lang="el-GR" b="1" dirty="0"/>
              <a:t>μαύρα κενά </a:t>
            </a:r>
            <a:r>
              <a:rPr lang="el-GR" dirty="0"/>
              <a:t>έχουν το </a:t>
            </a:r>
            <a:r>
              <a:rPr lang="el-GR" b="1" dirty="0"/>
              <a:t>ίδιο σχήμα </a:t>
            </a:r>
            <a:r>
              <a:rPr lang="el-GR" dirty="0"/>
              <a:t>με τα </a:t>
            </a:r>
            <a:r>
              <a:rPr lang="el-GR" b="1" dirty="0"/>
              <a:t>πουλιά</a:t>
            </a:r>
            <a:r>
              <a:rPr lang="el-GR" dirty="0"/>
              <a:t> που απορροφούνται σαν μέρη από το μαύρο φόντο. </a:t>
            </a:r>
          </a:p>
          <a:p>
            <a:r>
              <a:rPr lang="el-GR" dirty="0"/>
              <a:t>Στην μεσαία ζώνη, όπου ψάρια και πουλιά έχουν ισοδύναμη βαρύτητα βλέπουμε πώς σταδιακά η μία μορφή </a:t>
            </a:r>
            <a:r>
              <a:rPr lang="el-GR" dirty="0" err="1"/>
              <a:t>προβάλεται</a:t>
            </a:r>
            <a:r>
              <a:rPr lang="el-GR" dirty="0"/>
              <a:t> μέσα από την άλλη. </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39</a:t>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r>
              <a:rPr lang="el-GR" b="1" dirty="0"/>
              <a:t>*Κριτική του </a:t>
            </a:r>
            <a:r>
              <a:rPr lang="el-GR" b="1" dirty="0" err="1"/>
              <a:t>συµπεριφορισµού</a:t>
            </a:r>
            <a:endParaRPr lang="el-GR" b="1" dirty="0"/>
          </a:p>
        </p:txBody>
      </p:sp>
      <p:sp>
        <p:nvSpPr>
          <p:cNvPr id="13315" name="2 - Θέση περιεχομένου"/>
          <p:cNvSpPr>
            <a:spLocks noGrp="1"/>
          </p:cNvSpPr>
          <p:nvPr>
            <p:ph idx="1"/>
          </p:nvPr>
        </p:nvSpPr>
        <p:spPr/>
        <p:txBody>
          <a:bodyPr/>
          <a:lstStyle/>
          <a:p>
            <a:r>
              <a:rPr lang="el-GR" sz="3000" dirty="0"/>
              <a:t> Αγνοεί βιολογικές προδιαθέσεις για µ</a:t>
            </a:r>
            <a:r>
              <a:rPr lang="el-GR" sz="3000" dirty="0" err="1"/>
              <a:t>άθηση</a:t>
            </a:r>
            <a:r>
              <a:rPr lang="el-GR" sz="3000" dirty="0"/>
              <a:t> </a:t>
            </a:r>
          </a:p>
          <a:p>
            <a:r>
              <a:rPr lang="el-GR" sz="3000" dirty="0"/>
              <a:t> </a:t>
            </a:r>
            <a:r>
              <a:rPr lang="el-GR" sz="3000" dirty="0" err="1"/>
              <a:t>Αντιµετωπίζει</a:t>
            </a:r>
            <a:r>
              <a:rPr lang="el-GR" sz="3000" dirty="0"/>
              <a:t> τα </a:t>
            </a:r>
            <a:r>
              <a:rPr lang="el-GR" sz="3000" dirty="0" err="1"/>
              <a:t>συµπτώµατα</a:t>
            </a:r>
            <a:r>
              <a:rPr lang="el-GR" sz="3000" dirty="0"/>
              <a:t> όχι τα αίτια </a:t>
            </a:r>
          </a:p>
          <a:p>
            <a:r>
              <a:rPr lang="el-GR" sz="3000" dirty="0"/>
              <a:t> Θέτει </a:t>
            </a:r>
            <a:r>
              <a:rPr lang="el-GR" sz="3000" dirty="0" err="1"/>
              <a:t>προβλήµατα</a:t>
            </a:r>
            <a:r>
              <a:rPr lang="el-GR" sz="3000" dirty="0"/>
              <a:t> </a:t>
            </a:r>
            <a:r>
              <a:rPr lang="el-GR" sz="3000" dirty="0" err="1"/>
              <a:t>δηµοκρατικών</a:t>
            </a:r>
            <a:r>
              <a:rPr lang="el-GR" sz="3000" dirty="0"/>
              <a:t> διαδικασιών – ποιος ελέγχει τους «θεραπευτές</a:t>
            </a:r>
            <a:r>
              <a:rPr lang="el-GR" sz="3000"/>
              <a:t>» </a:t>
            </a:r>
            <a:endParaRPr lang="el-GR" sz="3000" dirty="0"/>
          </a:p>
          <a:p>
            <a:r>
              <a:rPr lang="el-GR" sz="3000" dirty="0"/>
              <a:t>Αγνοεί τα εσωτερικά κίνητρα (</a:t>
            </a:r>
            <a:r>
              <a:rPr lang="el-GR" sz="3000" dirty="0" err="1"/>
              <a:t>επιθυµία</a:t>
            </a:r>
            <a:r>
              <a:rPr lang="el-GR" sz="3000" dirty="0"/>
              <a:t> για µ</a:t>
            </a:r>
            <a:r>
              <a:rPr lang="el-GR" sz="3000" dirty="0" err="1"/>
              <a:t>άθηση</a:t>
            </a:r>
            <a:r>
              <a:rPr lang="el-GR" sz="3000" dirty="0"/>
              <a:t>)</a:t>
            </a:r>
          </a:p>
        </p:txBody>
      </p:sp>
      <p:sp>
        <p:nvSpPr>
          <p:cNvPr id="2" name="Θέση υποσέλιδου 1">
            <a:extLst>
              <a:ext uri="{FF2B5EF4-FFF2-40B4-BE49-F238E27FC236}">
                <a16:creationId xmlns:a16="http://schemas.microsoft.com/office/drawing/2014/main" id="{A4607151-780C-49A6-8757-0F0195911124}"/>
              </a:ext>
            </a:extLst>
          </p:cNvPr>
          <p:cNvSpPr>
            <a:spLocks noGrp="1"/>
          </p:cNvSpPr>
          <p:nvPr>
            <p:ph type="ftr" sz="quarter" idx="11"/>
          </p:nvPr>
        </p:nvSpPr>
        <p:spPr/>
        <p:txBody>
          <a:bodyPr/>
          <a:lstStyle/>
          <a:p>
            <a:endParaRPr lang="el-GR"/>
          </a:p>
        </p:txBody>
      </p:sp>
      <p:sp>
        <p:nvSpPr>
          <p:cNvPr id="3" name="Θέση αριθμού διαφάνειας 2">
            <a:extLst>
              <a:ext uri="{FF2B5EF4-FFF2-40B4-BE49-F238E27FC236}">
                <a16:creationId xmlns:a16="http://schemas.microsoft.com/office/drawing/2014/main" id="{77A3ABD9-24A4-4A4B-BB4D-CD812D177553}"/>
              </a:ext>
            </a:extLst>
          </p:cNvPr>
          <p:cNvSpPr>
            <a:spLocks noGrp="1"/>
          </p:cNvSpPr>
          <p:nvPr>
            <p:ph type="sldNum" sz="quarter" idx="12"/>
          </p:nvPr>
        </p:nvSpPr>
        <p:spPr/>
        <p:txBody>
          <a:bodyPr/>
          <a:lstStyle/>
          <a:p>
            <a:fld id="{B4B4A090-C6FB-429D-9E72-869C603C7F2D}" type="slidenum">
              <a:rPr lang="el-GR" smtClean="0"/>
              <a:pPr/>
              <a:t>4</a:t>
            </a:fld>
            <a:endParaRPr lang="el-G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1os </a:t>
            </a:r>
            <a:r>
              <a:rPr lang="el-GR" dirty="0"/>
              <a:t>ΝΟΜΟΣ ΟΜΑΔΟΠΟΙΗΣΗΣ</a:t>
            </a:r>
          </a:p>
        </p:txBody>
      </p:sp>
      <p:pic>
        <p:nvPicPr>
          <p:cNvPr id="4098" name="Picture 2" descr="C:\Users\ΗΡΑ\Desktop\400px-1000px-Gestalt_proximity.svg.png"/>
          <p:cNvPicPr>
            <a:picLocks noGrp="1" noChangeAspect="1" noChangeArrowheads="1"/>
          </p:cNvPicPr>
          <p:nvPr>
            <p:ph idx="1"/>
          </p:nvPr>
        </p:nvPicPr>
        <p:blipFill>
          <a:blip r:embed="rId2" cstate="print"/>
          <a:srcRect/>
          <a:stretch>
            <a:fillRect/>
          </a:stretch>
        </p:blipFill>
        <p:spPr bwMode="auto">
          <a:xfrm>
            <a:off x="2357422" y="1357298"/>
            <a:ext cx="3810000" cy="1600200"/>
          </a:xfrm>
          <a:prstGeom prst="rect">
            <a:avLst/>
          </a:prstGeom>
          <a:noFill/>
        </p:spPr>
      </p:pic>
      <p:sp>
        <p:nvSpPr>
          <p:cNvPr id="5" name="4 - Ορθογώνιο"/>
          <p:cNvSpPr/>
          <p:nvPr/>
        </p:nvSpPr>
        <p:spPr>
          <a:xfrm rot="10800000" flipV="1">
            <a:off x="1214414" y="4305456"/>
            <a:ext cx="7072362" cy="1200329"/>
          </a:xfrm>
          <a:prstGeom prst="rect">
            <a:avLst/>
          </a:prstGeom>
        </p:spPr>
        <p:txBody>
          <a:bodyPr wrap="square">
            <a:spAutoFit/>
          </a:bodyPr>
          <a:lstStyle/>
          <a:p>
            <a:r>
              <a:rPr lang="el-GR" b="1" dirty="0"/>
              <a:t>Γειτνίαση:</a:t>
            </a:r>
            <a:r>
              <a:rPr lang="el-GR" dirty="0"/>
              <a:t> Στην εικόνα υπάρχουν συνολικά 72 </a:t>
            </a:r>
            <a:r>
              <a:rPr lang="el-GR" dirty="0" err="1"/>
              <a:t>κυκλάκια</a:t>
            </a:r>
            <a:r>
              <a:rPr lang="el-GR" dirty="0"/>
              <a:t>. Κι όμως το μυαλό μας βλέπει καταρχάς 2 μεγάλες ομάδες </a:t>
            </a:r>
          </a:p>
          <a:p>
            <a:r>
              <a:rPr lang="el-GR" dirty="0"/>
              <a:t>Η μία έχει 36 κύκλους και  η άλλη στα στη δεξιά έχει 3 μικρές ομάδες των 12 κύκλων.</a:t>
            </a: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40</a:t>
            </a:fld>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2</a:t>
            </a:r>
            <a:r>
              <a:rPr lang="el-GR" baseline="30000" dirty="0"/>
              <a:t>ος</a:t>
            </a:r>
            <a:r>
              <a:rPr lang="el-GR" dirty="0"/>
              <a:t> ΝΟΜΟΣ ΟΜΑΔΟΠΟΙΗΣΗΣ</a:t>
            </a:r>
          </a:p>
        </p:txBody>
      </p:sp>
      <p:pic>
        <p:nvPicPr>
          <p:cNvPr id="5122" name="Picture 2" descr="C:\Users\ΗΡΑ\Desktop\200px-500px-Gestalt_similarity.svg.png"/>
          <p:cNvPicPr>
            <a:picLocks noGrp="1" noChangeAspect="1" noChangeArrowheads="1"/>
          </p:cNvPicPr>
          <p:nvPr>
            <p:ph idx="1"/>
          </p:nvPr>
        </p:nvPicPr>
        <p:blipFill>
          <a:blip r:embed="rId2" cstate="print"/>
          <a:srcRect/>
          <a:stretch>
            <a:fillRect/>
          </a:stretch>
        </p:blipFill>
        <p:spPr bwMode="auto">
          <a:xfrm>
            <a:off x="2643174" y="1428736"/>
            <a:ext cx="1905000" cy="1905000"/>
          </a:xfrm>
          <a:prstGeom prst="rect">
            <a:avLst/>
          </a:prstGeom>
          <a:noFill/>
        </p:spPr>
      </p:pic>
      <p:sp>
        <p:nvSpPr>
          <p:cNvPr id="5" name="4 - Ορθογώνιο"/>
          <p:cNvSpPr/>
          <p:nvPr/>
        </p:nvSpPr>
        <p:spPr>
          <a:xfrm rot="10800000" flipV="1">
            <a:off x="785785" y="4136097"/>
            <a:ext cx="7786742" cy="923330"/>
          </a:xfrm>
          <a:prstGeom prst="rect">
            <a:avLst/>
          </a:prstGeom>
        </p:spPr>
        <p:txBody>
          <a:bodyPr wrap="square">
            <a:spAutoFit/>
          </a:bodyPr>
          <a:lstStyle/>
          <a:p>
            <a:r>
              <a:rPr lang="el-GR" b="1" dirty="0"/>
              <a:t>Ομοιότητα: </a:t>
            </a:r>
            <a:r>
              <a:rPr lang="el-GR" dirty="0"/>
              <a:t>Στην εικόνα υπάρχουν συνολικά 36 </a:t>
            </a:r>
            <a:r>
              <a:rPr lang="el-GR" dirty="0" err="1"/>
              <a:t>κυκλάκια</a:t>
            </a:r>
            <a:r>
              <a:rPr lang="el-GR" dirty="0"/>
              <a:t> που </a:t>
            </a:r>
            <a:r>
              <a:rPr lang="el-GR" dirty="0" err="1"/>
              <a:t>ισαπέχουν</a:t>
            </a:r>
            <a:r>
              <a:rPr lang="el-GR" dirty="0"/>
              <a:t> μεταξύ τους. Το μυαλό μας τείνει να τα ομαδοποιεί σύμφωνα με το χρώμα</a:t>
            </a:r>
            <a:r>
              <a:rPr lang="en-US" dirty="0"/>
              <a:t>(</a:t>
            </a:r>
            <a:r>
              <a:rPr lang="el-GR" dirty="0"/>
              <a:t>ομοιότητα) σε 6 μικρές οριζόντιες ομάδες.</a:t>
            </a: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41</a:t>
            </a:fld>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3</a:t>
            </a:r>
            <a:r>
              <a:rPr lang="el-GR" baseline="30000" dirty="0"/>
              <a:t>ος</a:t>
            </a:r>
            <a:r>
              <a:rPr lang="el-GR" dirty="0"/>
              <a:t> ΝΟΜΟΣ ΟΜΑΔΟΠΟΙΗΣΗΣ</a:t>
            </a:r>
          </a:p>
        </p:txBody>
      </p:sp>
      <p:sp>
        <p:nvSpPr>
          <p:cNvPr id="3" name="2 - Θέση περιεχομένου"/>
          <p:cNvSpPr>
            <a:spLocks noGrp="1"/>
          </p:cNvSpPr>
          <p:nvPr>
            <p:ph idx="1"/>
          </p:nvPr>
        </p:nvSpPr>
        <p:spPr/>
        <p:txBody>
          <a:bodyPr>
            <a:normAutofit fontScale="70000" lnSpcReduction="20000"/>
          </a:bodyPr>
          <a:lstStyle/>
          <a:p>
            <a:pPr>
              <a:buNone/>
            </a:pPr>
            <a:r>
              <a:rPr lang="el-GR" sz="7000" dirty="0"/>
              <a:t>[ ] { } [ </a:t>
            </a:r>
          </a:p>
          <a:p>
            <a:pPr>
              <a:buNone/>
            </a:pPr>
            <a:r>
              <a:rPr lang="el-GR" sz="7000" dirty="0"/>
              <a:t>]</a:t>
            </a:r>
            <a:br>
              <a:rPr lang="el-GR" dirty="0"/>
            </a:br>
            <a:br>
              <a:rPr lang="el-GR" dirty="0"/>
            </a:br>
            <a:r>
              <a:rPr lang="el-GR" b="1" dirty="0"/>
              <a:t>Συμμετρία</a:t>
            </a:r>
            <a:r>
              <a:rPr lang="el-GR" dirty="0"/>
              <a:t>: Έχουμε την τάση να βλέπουμε 3 </a:t>
            </a:r>
            <a:r>
              <a:rPr lang="el-GR" b="1" dirty="0"/>
              <a:t>ζεύγη</a:t>
            </a:r>
            <a:r>
              <a:rPr lang="el-GR" dirty="0"/>
              <a:t> αντί 6 ξεχωριστές αγκύλες.</a:t>
            </a:r>
          </a:p>
          <a:p>
            <a:pPr>
              <a:buNone/>
            </a:pPr>
            <a:endParaRPr lang="el-GR" dirty="0"/>
          </a:p>
          <a:p>
            <a:pPr>
              <a:buNone/>
            </a:pPr>
            <a:r>
              <a:rPr lang="el-GR" dirty="0"/>
              <a:t>Ο νόμος της συμμετρίας ορίζει ότι ο νους αντιλαμβάνεται τα αντικείμενα ως συμμετρικά και σχηματισμένα πάντα γύρω από ένα κεντρικό σημείο. Γενικά είναι ευχάριστο αντιληπτικά να χωρίζουμε τα αντικείμενα σε </a:t>
            </a:r>
            <a:r>
              <a:rPr lang="el-GR" b="1" dirty="0"/>
              <a:t>ένα ζυγό αριθμό συμμετρικών μερών</a:t>
            </a:r>
            <a:r>
              <a:rPr lang="el-GR" dirty="0"/>
              <a:t>. Έτσι, </a:t>
            </a:r>
            <a:r>
              <a:rPr lang="el-GR" b="1" dirty="0"/>
              <a:t>όταν δύο συμμετρικά στοιχεία δεν συνδέονται</a:t>
            </a:r>
            <a:r>
              <a:rPr lang="el-GR" dirty="0"/>
              <a:t>, τα συνδέει το μυαλό </a:t>
            </a:r>
            <a:r>
              <a:rPr lang="el-GR" b="1" dirty="0"/>
              <a:t>αντιληπτικά</a:t>
            </a:r>
            <a:r>
              <a:rPr lang="el-GR" dirty="0"/>
              <a:t> ώστε να σχηματίσουν </a:t>
            </a:r>
            <a:r>
              <a:rPr lang="el-GR" b="1" dirty="0"/>
              <a:t>ένα συνεκτικό σχήμα</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42</a:t>
            </a:fld>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4</a:t>
            </a:r>
            <a:r>
              <a:rPr lang="el-GR" baseline="30000" dirty="0"/>
              <a:t>ος</a:t>
            </a:r>
            <a:r>
              <a:rPr lang="el-GR" dirty="0"/>
              <a:t> ΝΟΜΟΣ ΟΜΑΔΟΠΟΙΗΣΗΣ</a:t>
            </a:r>
          </a:p>
        </p:txBody>
      </p:sp>
      <p:sp>
        <p:nvSpPr>
          <p:cNvPr id="3" name="2 - Θέση περιεχομένου"/>
          <p:cNvSpPr>
            <a:spLocks noGrp="1"/>
          </p:cNvSpPr>
          <p:nvPr>
            <p:ph idx="1"/>
          </p:nvPr>
        </p:nvSpPr>
        <p:spPr/>
        <p:txBody>
          <a:bodyPr>
            <a:normAutofit fontScale="92500" lnSpcReduction="20000"/>
          </a:bodyPr>
          <a:lstStyle/>
          <a:p>
            <a:pPr>
              <a:buNone/>
            </a:pPr>
            <a:r>
              <a:rPr lang="el-GR" b="1" dirty="0"/>
              <a:t>Νόμος της κοινής μοίρας</a:t>
            </a:r>
          </a:p>
          <a:p>
            <a:pPr>
              <a:buNone/>
            </a:pPr>
            <a:r>
              <a:rPr lang="el-GR" dirty="0"/>
              <a:t>    Όταν βλέπουμε </a:t>
            </a:r>
            <a:r>
              <a:rPr lang="el-GR" b="1" dirty="0"/>
              <a:t>οπτικά στοιχεία να κινούνται προς την ίδια κατεύθυνση με τον ίδιο ρυθμό, η αντίληψη μας τα θεωρεί ως μέρος του ίδιου ερεθίσματος.</a:t>
            </a:r>
            <a:r>
              <a:rPr lang="el-GR" dirty="0"/>
              <a:t> Για παράδειγμα, μπορούμε να διακρίνουμε ένα σμήνος πουλιών επειδή κινούνται προς την ίδια κατεύθυνση και στην ίδια ταχύτητα, ακόμα και όταν κάθε μεμονωμένο πουλί δεν είναι παρά μια κουκκίδα στο οπτικό μας πεδίο. Οι κινούμενες "κουκκίδες" φαίνεται να είναι μέρος ενός ενιαίου συνόλου.</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43</a:t>
            </a:fld>
            <a:endParaRPr 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Νόμος της κοινής μοίρας</a:t>
            </a:r>
          </a:p>
        </p:txBody>
      </p:sp>
      <p:pic>
        <p:nvPicPr>
          <p:cNvPr id="107522" name="Picture 2" descr="C:\Users\ΗΡΑ\Desktop\300px-Red-billed_quelea_flocking_at_waterhole.jpg"/>
          <p:cNvPicPr>
            <a:picLocks noGrp="1" noChangeAspect="1" noChangeArrowheads="1"/>
          </p:cNvPicPr>
          <p:nvPr>
            <p:ph idx="1"/>
          </p:nvPr>
        </p:nvPicPr>
        <p:blipFill>
          <a:blip r:embed="rId2"/>
          <a:srcRect/>
          <a:stretch>
            <a:fillRect/>
          </a:stretch>
        </p:blipFill>
        <p:spPr bwMode="auto">
          <a:xfrm>
            <a:off x="611560" y="2117489"/>
            <a:ext cx="3816424" cy="2623022"/>
          </a:xfrm>
          <a:prstGeom prst="rect">
            <a:avLst/>
          </a:prstGeom>
          <a:noFill/>
        </p:spPr>
      </p:pic>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44</a:t>
            </a:fld>
            <a:endParaRPr lang="el-GR"/>
          </a:p>
        </p:txBody>
      </p:sp>
      <p:pic>
        <p:nvPicPr>
          <p:cNvPr id="1026" name="Picture 2" descr="Law Of Common Fate- UX Design Example | Principles of design, Gestalt laws,  Principles">
            <a:extLst>
              <a:ext uri="{FF2B5EF4-FFF2-40B4-BE49-F238E27FC236}">
                <a16:creationId xmlns:a16="http://schemas.microsoft.com/office/drawing/2014/main" id="{4A52ACC4-1AD0-4917-BF51-EA58B3335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578192"/>
            <a:ext cx="3419872"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5</a:t>
            </a:r>
            <a:r>
              <a:rPr lang="el-GR" baseline="30000" dirty="0"/>
              <a:t>ος</a:t>
            </a:r>
            <a:r>
              <a:rPr lang="el-GR" dirty="0"/>
              <a:t> ΝΟΜΟΣ ΟΠΤΙΚΗΣ ΟΜΑΔΟΠΟΙΗΣΗΣ</a:t>
            </a:r>
          </a:p>
        </p:txBody>
      </p:sp>
      <p:sp>
        <p:nvSpPr>
          <p:cNvPr id="3" name="2 - Θέση περιεχομένου"/>
          <p:cNvSpPr>
            <a:spLocks noGrp="1"/>
          </p:cNvSpPr>
          <p:nvPr>
            <p:ph idx="1"/>
          </p:nvPr>
        </p:nvSpPr>
        <p:spPr>
          <a:xfrm>
            <a:off x="457200" y="1600201"/>
            <a:ext cx="8472518" cy="3043245"/>
          </a:xfrm>
        </p:spPr>
        <p:txBody>
          <a:bodyPr>
            <a:normAutofit fontScale="92500"/>
          </a:bodyPr>
          <a:lstStyle/>
          <a:p>
            <a:r>
              <a:rPr lang="el-GR" b="1" dirty="0"/>
              <a:t> </a:t>
            </a:r>
            <a:r>
              <a:rPr lang="en-US" b="1" i="1" dirty="0"/>
              <a:t>O</a:t>
            </a:r>
            <a:r>
              <a:rPr lang="el-GR" b="1" i="1" dirty="0" err="1"/>
              <a:t>μαλή</a:t>
            </a:r>
            <a:r>
              <a:rPr lang="el-GR" b="1" i="1" dirty="0"/>
              <a:t> συνέχεια</a:t>
            </a:r>
            <a:r>
              <a:rPr lang="el-GR" dirty="0"/>
              <a:t>. Τα </a:t>
            </a:r>
            <a:r>
              <a:rPr lang="el-GR" i="1" dirty="0"/>
              <a:t>περιγράμματα που βασίζονται σε ομαλή συνέχεια προτιμώνται από τις απότομες αλλαγές κατεύθυνσης</a:t>
            </a:r>
            <a:r>
              <a:rPr lang="el-GR" dirty="0"/>
              <a:t>. Εδώ, π.χ. είναι πιο πιθανό να δούμε τις γραμμές a-b και c-d να τέμνονται, παρά να δούμε τις a-d και c-b, ή a-c και d-b ως γραμμές.</a:t>
            </a:r>
          </a:p>
        </p:txBody>
      </p:sp>
      <p:pic>
        <p:nvPicPr>
          <p:cNvPr id="8194" name="Picture 2" descr="C:\Users\ΗΡΑ\Desktop\contin.gif"/>
          <p:cNvPicPr>
            <a:picLocks noChangeAspect="1" noChangeArrowheads="1"/>
          </p:cNvPicPr>
          <p:nvPr/>
        </p:nvPicPr>
        <p:blipFill>
          <a:blip r:embed="rId2" cstate="print"/>
          <a:srcRect/>
          <a:stretch>
            <a:fillRect/>
          </a:stretch>
        </p:blipFill>
        <p:spPr bwMode="auto">
          <a:xfrm>
            <a:off x="3643306" y="4857760"/>
            <a:ext cx="790575" cy="933450"/>
          </a:xfrm>
          <a:prstGeom prst="rect">
            <a:avLst/>
          </a:prstGeom>
          <a:noFill/>
        </p:spPr>
      </p:pic>
      <p:sp>
        <p:nvSpPr>
          <p:cNvPr id="5" name="4 - Θέση αριθμού διαφάνειας"/>
          <p:cNvSpPr>
            <a:spLocks noGrp="1"/>
          </p:cNvSpPr>
          <p:nvPr>
            <p:ph type="sldNum" sz="quarter" idx="12"/>
          </p:nvPr>
        </p:nvSpPr>
        <p:spPr/>
        <p:txBody>
          <a:bodyPr/>
          <a:lstStyle/>
          <a:p>
            <a:fld id="{86AAA6DD-A541-4490-A3CA-83A4F81B28A8}" type="slidenum">
              <a:rPr lang="el-GR" smtClean="0"/>
              <a:pPr/>
              <a:t>45</a:t>
            </a:fld>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6</a:t>
            </a:r>
            <a:r>
              <a:rPr lang="el-GR" baseline="30000" dirty="0"/>
              <a:t>ος</a:t>
            </a:r>
            <a:r>
              <a:rPr lang="el-GR" dirty="0"/>
              <a:t> ΝΟΜΟΣ ΟΠΤΙΚΗΣ ΟΜΑΔΟΠΟΙΗΣΗΣ</a:t>
            </a:r>
          </a:p>
        </p:txBody>
      </p:sp>
      <p:sp>
        <p:nvSpPr>
          <p:cNvPr id="5" name="4 - Ορθογώνιο"/>
          <p:cNvSpPr/>
          <p:nvPr/>
        </p:nvSpPr>
        <p:spPr>
          <a:xfrm>
            <a:off x="428596" y="1643051"/>
            <a:ext cx="8001056" cy="2862322"/>
          </a:xfrm>
          <a:prstGeom prst="rect">
            <a:avLst/>
          </a:prstGeom>
        </p:spPr>
        <p:txBody>
          <a:bodyPr wrap="square">
            <a:spAutoFit/>
          </a:bodyPr>
          <a:lstStyle/>
          <a:p>
            <a:endParaRPr lang="el-GR" b="1" dirty="0"/>
          </a:p>
          <a:p>
            <a:endParaRPr lang="el-GR" b="1" dirty="0"/>
          </a:p>
          <a:p>
            <a:r>
              <a:rPr lang="el-GR" sz="2400" b="1" dirty="0"/>
              <a:t>Αρχή  </a:t>
            </a:r>
            <a:r>
              <a:rPr lang="el-GR" sz="2400" b="1" i="1" dirty="0"/>
              <a:t>μικρού μεγέθους</a:t>
            </a:r>
            <a:r>
              <a:rPr lang="el-GR" sz="2400" dirty="0"/>
              <a:t>. </a:t>
            </a:r>
            <a:r>
              <a:rPr lang="el-GR" sz="2400" i="1" dirty="0"/>
              <a:t>Οι μικρότεροι χώροι τείνουν να φαίνονται ως σχήματα μπροστά σε ένα μεγαλύτερο φόντο</a:t>
            </a:r>
            <a:r>
              <a:rPr lang="el-GR" sz="2400" dirty="0"/>
              <a:t>. Στο παρακάτω σχήμα </a:t>
            </a:r>
            <a:r>
              <a:rPr lang="el-GR" sz="2400" b="1" u="sng" dirty="0"/>
              <a:t>το πιο πιθανό είναι να δούμε ένα μαύρο σταυρό </a:t>
            </a:r>
            <a:r>
              <a:rPr lang="el-GR" sz="2400" dirty="0"/>
              <a:t>παρά έναν άσπρο σταυρό μέσα στον κύκλο εξαιτίας της αρχής αυτής.</a:t>
            </a:r>
            <a:br>
              <a:rPr lang="el-GR" sz="2400" dirty="0"/>
            </a:br>
            <a:endParaRPr lang="el-GR" sz="2400" dirty="0"/>
          </a:p>
        </p:txBody>
      </p:sp>
      <p:sp>
        <p:nvSpPr>
          <p:cNvPr id="6" name="5 - Θέση περιεχομένου"/>
          <p:cNvSpPr>
            <a:spLocks noGrp="1"/>
          </p:cNvSpPr>
          <p:nvPr>
            <p:ph idx="1"/>
          </p:nvPr>
        </p:nvSpPr>
        <p:spPr>
          <a:xfrm flipV="1">
            <a:off x="457200" y="1214422"/>
            <a:ext cx="8229600" cy="71438"/>
          </a:xfrm>
        </p:spPr>
        <p:txBody>
          <a:bodyPr>
            <a:normAutofit fontScale="25000" lnSpcReduction="20000"/>
          </a:bodyPr>
          <a:lstStyle/>
          <a:p>
            <a:pPr lvl="3"/>
            <a:endParaRPr lang="el-GR" dirty="0"/>
          </a:p>
        </p:txBody>
      </p:sp>
      <p:pic>
        <p:nvPicPr>
          <p:cNvPr id="9219" name="Picture 3" descr="C:\Users\ΗΡΑ\Desktop\smlness.gif"/>
          <p:cNvPicPr>
            <a:picLocks noChangeAspect="1" noChangeArrowheads="1"/>
          </p:cNvPicPr>
          <p:nvPr/>
        </p:nvPicPr>
        <p:blipFill>
          <a:blip r:embed="rId2" cstate="print"/>
          <a:srcRect/>
          <a:stretch>
            <a:fillRect/>
          </a:stretch>
        </p:blipFill>
        <p:spPr bwMode="auto">
          <a:xfrm>
            <a:off x="3805237" y="4505373"/>
            <a:ext cx="1533525" cy="1457325"/>
          </a:xfrm>
          <a:prstGeom prst="rect">
            <a:avLst/>
          </a:prstGeom>
          <a:noFill/>
        </p:spPr>
      </p:pic>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46</a:t>
            </a:fld>
            <a:endParaRPr 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3600" b="1" dirty="0"/>
              <a:t>N</a:t>
            </a:r>
            <a:r>
              <a:rPr lang="el-GR" sz="3600" b="1" dirty="0" err="1"/>
              <a:t>όμος</a:t>
            </a:r>
            <a:r>
              <a:rPr lang="el-GR" sz="3600" b="1" dirty="0"/>
              <a:t> της Εμπειρίας του Παρελθόντος (</a:t>
            </a:r>
            <a:r>
              <a:rPr lang="el-GR" sz="3600" b="1" dirty="0" err="1"/>
              <a:t>Past</a:t>
            </a:r>
            <a:r>
              <a:rPr lang="el-GR" sz="3600" b="1" dirty="0"/>
              <a:t> </a:t>
            </a:r>
            <a:r>
              <a:rPr lang="el-GR" sz="3600" b="1" dirty="0" err="1"/>
              <a:t>Experience</a:t>
            </a:r>
            <a:r>
              <a:rPr lang="el-GR" sz="3600" b="1" dirty="0"/>
              <a:t>)</a:t>
            </a:r>
            <a:br>
              <a:rPr lang="el-GR" sz="3600" b="1" dirty="0"/>
            </a:br>
            <a:endParaRPr lang="el-GR" sz="3600" dirty="0"/>
          </a:p>
        </p:txBody>
      </p:sp>
      <p:sp>
        <p:nvSpPr>
          <p:cNvPr id="3" name="2 - Θέση περιεχομένου"/>
          <p:cNvSpPr>
            <a:spLocks noGrp="1"/>
          </p:cNvSpPr>
          <p:nvPr>
            <p:ph idx="1"/>
          </p:nvPr>
        </p:nvSpPr>
        <p:spPr/>
        <p:txBody>
          <a:bodyPr>
            <a:normAutofit fontScale="77500" lnSpcReduction="20000"/>
          </a:bodyPr>
          <a:lstStyle/>
          <a:p>
            <a:r>
              <a:rPr lang="el-GR" dirty="0"/>
              <a:t>Ο </a:t>
            </a:r>
            <a:r>
              <a:rPr lang="el-GR" i="1" dirty="0"/>
              <a:t>νόμος της εμπειρίας του παρελθόντος</a:t>
            </a:r>
            <a:r>
              <a:rPr lang="el-GR" dirty="0"/>
              <a:t> λέει ότι τα στοιχεία τείνουν να ομαδοποιούνται αντιληπτικά εάν εμφανίζονταν συχνά μαζί στο παρελθόν, σύμφωνα με την προηγούμενη εμπειρία του παρατηρητή.</a:t>
            </a:r>
          </a:p>
          <a:p>
            <a:r>
              <a:rPr lang="el-GR" dirty="0"/>
              <a:t>Ο συγκεκριμένος νόμος βρίσκει μεγάλη εφαρμογή όταν διαβάζουμε, ειδικά χειρόγραφα ή κακογραμμένα κείμενα. </a:t>
            </a:r>
            <a:r>
              <a:rPr lang="el-GR" b="1" dirty="0"/>
              <a:t>Για παράδειγμα αν δούμε το σχηματισμό |&lt; είναι </a:t>
            </a:r>
            <a:r>
              <a:rPr lang="el-GR" dirty="0"/>
              <a:t>πιθανότερο να ομαδοποιήσουμε τα δύο στοιχεία και να τα </a:t>
            </a:r>
            <a:r>
              <a:rPr lang="el-GR" b="1" dirty="0"/>
              <a:t>ερμηνεύσουμε ως Κ</a:t>
            </a:r>
            <a:r>
              <a:rPr lang="el-GR" dirty="0"/>
              <a:t> παρά ως </a:t>
            </a:r>
            <a:r>
              <a:rPr lang="el-GR" b="1" dirty="0"/>
              <a:t>Ι</a:t>
            </a:r>
            <a:r>
              <a:rPr lang="el-GR" dirty="0"/>
              <a:t> και το μαθηματικό σύμβολο του </a:t>
            </a:r>
            <a:r>
              <a:rPr lang="el-GR" i="1" dirty="0"/>
              <a:t>μικρότερου</a:t>
            </a:r>
            <a:r>
              <a:rPr lang="el-GR" dirty="0"/>
              <a:t>.</a:t>
            </a:r>
          </a:p>
          <a:p>
            <a:r>
              <a:rPr lang="el-GR" dirty="0"/>
              <a:t>Πάντως η ομαδοποίηση που βασίζεται στην εμπειρία θεωρείται </a:t>
            </a:r>
            <a:r>
              <a:rPr lang="el-GR" b="1" dirty="0"/>
              <a:t>λιγότερο ισχυρή από τις άλλες ομαδοποιήσεις </a:t>
            </a:r>
            <a:r>
              <a:rPr lang="el-GR" dirty="0"/>
              <a:t>γιατί εκείνες βασίζονται σε οπτικά ερεθίσματα που είναι πιο άμεσα. Έτσι συνήθως υπερισχύουν οι άλλοι</a:t>
            </a:r>
            <a:r>
              <a:rPr lang="en-US" dirty="0"/>
              <a:t> 6</a:t>
            </a:r>
            <a:r>
              <a:rPr lang="el-GR" dirty="0"/>
              <a:t> νόμοι </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47</a:t>
            </a:fld>
            <a:endParaRPr lang="el-G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a:t>
            </a:r>
            <a:r>
              <a:rPr lang="en-US" dirty="0"/>
              <a:t>gestalt </a:t>
            </a:r>
            <a:r>
              <a:rPr lang="el-GR" dirty="0"/>
              <a:t>στην τάξη…</a:t>
            </a:r>
          </a:p>
        </p:txBody>
      </p:sp>
      <p:sp>
        <p:nvSpPr>
          <p:cNvPr id="3" name="2 - Θέση περιεχομένου"/>
          <p:cNvSpPr>
            <a:spLocks noGrp="1"/>
          </p:cNvSpPr>
          <p:nvPr>
            <p:ph idx="1"/>
          </p:nvPr>
        </p:nvSpPr>
        <p:spPr/>
        <p:txBody>
          <a:bodyPr>
            <a:normAutofit lnSpcReduction="10000"/>
          </a:bodyPr>
          <a:lstStyle/>
          <a:p>
            <a:r>
              <a:rPr lang="el-GR" dirty="0"/>
              <a:t>1. Ο μαθητής πρέπει να ενθαρρυνθεί για να </a:t>
            </a:r>
            <a:r>
              <a:rPr lang="el-GR" b="1" dirty="0"/>
              <a:t>ανακαλύψει</a:t>
            </a:r>
            <a:r>
              <a:rPr lang="el-GR" dirty="0"/>
              <a:t> </a:t>
            </a:r>
            <a:r>
              <a:rPr lang="el-GR" b="1" dirty="0"/>
              <a:t>την</a:t>
            </a:r>
            <a:r>
              <a:rPr lang="el-GR" dirty="0"/>
              <a:t> </a:t>
            </a:r>
            <a:r>
              <a:rPr lang="el-GR" b="1" dirty="0"/>
              <a:t>βαθύτερη</a:t>
            </a:r>
            <a:r>
              <a:rPr lang="el-GR" dirty="0"/>
              <a:t> </a:t>
            </a:r>
            <a:r>
              <a:rPr lang="el-GR" b="1" dirty="0"/>
              <a:t>φύση</a:t>
            </a:r>
            <a:r>
              <a:rPr lang="el-GR" dirty="0"/>
              <a:t> ενός θέματος ή ενός προβλήματος(δηλ., η σχέση μεταξύ των στοιχείων)</a:t>
            </a:r>
          </a:p>
          <a:p>
            <a:r>
              <a:rPr lang="el-GR" dirty="0"/>
              <a:t>2. Τα </a:t>
            </a:r>
            <a:r>
              <a:rPr lang="el-GR" b="1" dirty="0"/>
              <a:t>κενά</a:t>
            </a:r>
            <a:r>
              <a:rPr lang="el-GR" dirty="0"/>
              <a:t>, οι </a:t>
            </a:r>
            <a:r>
              <a:rPr lang="el-GR" b="1" dirty="0"/>
              <a:t>ασυμφωνίες</a:t>
            </a:r>
            <a:r>
              <a:rPr lang="el-GR" dirty="0"/>
              <a:t> ή οι ανησυχίες είναι σημαντικά </a:t>
            </a:r>
            <a:r>
              <a:rPr lang="el-GR" b="1" dirty="0"/>
              <a:t>ερεθίσματα</a:t>
            </a:r>
            <a:r>
              <a:rPr lang="el-GR" dirty="0"/>
              <a:t> </a:t>
            </a:r>
            <a:r>
              <a:rPr lang="el-GR" b="1" dirty="0"/>
              <a:t>για</a:t>
            </a:r>
            <a:r>
              <a:rPr lang="el-GR" dirty="0"/>
              <a:t> την </a:t>
            </a:r>
            <a:r>
              <a:rPr lang="el-GR" b="1" dirty="0"/>
              <a:t>μάθηση</a:t>
            </a:r>
          </a:p>
          <a:p>
            <a:r>
              <a:rPr lang="el-GR" dirty="0"/>
              <a:t>3. Η </a:t>
            </a:r>
            <a:r>
              <a:rPr lang="el-GR" b="1" dirty="0"/>
              <a:t>διδασκαλία</a:t>
            </a:r>
            <a:r>
              <a:rPr lang="el-GR" dirty="0"/>
              <a:t> πρέπει να </a:t>
            </a:r>
            <a:r>
              <a:rPr lang="el-GR" b="1" dirty="0"/>
              <a:t>βασίζεται</a:t>
            </a:r>
            <a:r>
              <a:rPr lang="el-GR" dirty="0"/>
              <a:t> </a:t>
            </a:r>
            <a:r>
              <a:rPr lang="el-GR" b="1" dirty="0"/>
              <a:t>στους</a:t>
            </a:r>
            <a:r>
              <a:rPr lang="el-GR" dirty="0"/>
              <a:t> </a:t>
            </a:r>
            <a:r>
              <a:rPr lang="el-GR" b="1" dirty="0"/>
              <a:t>νόμους</a:t>
            </a:r>
            <a:r>
              <a:rPr lang="el-GR" dirty="0"/>
              <a:t> </a:t>
            </a:r>
            <a:r>
              <a:rPr lang="el-GR" b="1" dirty="0"/>
              <a:t>της</a:t>
            </a:r>
            <a:r>
              <a:rPr lang="el-GR" dirty="0"/>
              <a:t> </a:t>
            </a:r>
            <a:r>
              <a:rPr lang="el-GR" b="1" dirty="0"/>
              <a:t>οργάνωσης</a:t>
            </a:r>
            <a:r>
              <a:rPr lang="el-GR" dirty="0"/>
              <a:t>: εγγύτητα, ολοκλήρωση, ομοιότητα και απλότητα</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48</a:t>
            </a:fld>
            <a:endParaRPr lang="el-G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86AAA6DD-A541-4490-A3CA-83A4F81B28A8}" type="slidenum">
              <a:rPr lang="el-GR" smtClean="0"/>
              <a:pPr/>
              <a:t>49</a:t>
            </a:fld>
            <a:endParaRPr lang="el-GR"/>
          </a:p>
        </p:txBody>
      </p:sp>
      <p:pic>
        <p:nvPicPr>
          <p:cNvPr id="100354" name="Picture 2" descr="Image result for ibm history"/>
          <p:cNvPicPr>
            <a:picLocks noChangeAspect="1" noChangeArrowheads="1"/>
          </p:cNvPicPr>
          <p:nvPr/>
        </p:nvPicPr>
        <p:blipFill>
          <a:blip r:embed="rId2"/>
          <a:srcRect/>
          <a:stretch>
            <a:fillRect/>
          </a:stretch>
        </p:blipFill>
        <p:spPr bwMode="auto">
          <a:xfrm>
            <a:off x="1571604" y="1357298"/>
            <a:ext cx="5905500" cy="295275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 ΣΥΜΠΕΡΙΦΟΡΙΣΜΟΣ ΣΗΜΕΡΑ ΣΤΗΝ ΕΛΛΑΔΑ</a:t>
            </a:r>
          </a:p>
        </p:txBody>
      </p:sp>
      <p:sp>
        <p:nvSpPr>
          <p:cNvPr id="3" name="2 - Θέση περιεχομένου"/>
          <p:cNvSpPr>
            <a:spLocks noGrp="1"/>
          </p:cNvSpPr>
          <p:nvPr>
            <p:ph idx="1"/>
          </p:nvPr>
        </p:nvSpPr>
        <p:spPr/>
        <p:txBody>
          <a:bodyPr>
            <a:normAutofit fontScale="77500" lnSpcReduction="20000"/>
          </a:bodyPr>
          <a:lstStyle/>
          <a:p>
            <a:endParaRPr lang="el-GR" dirty="0"/>
          </a:p>
          <a:p>
            <a:pPr>
              <a:buNone/>
            </a:pPr>
            <a:r>
              <a:rPr lang="el-GR" dirty="0"/>
              <a:t>     Εκφράζεται από την </a:t>
            </a:r>
            <a:r>
              <a:rPr lang="el-GR" b="1" dirty="0"/>
              <a:t>Ελληνική Κοινότητα Ανάλυσης Συμπεριφοράς(ΕΚΑΣ) </a:t>
            </a:r>
            <a:r>
              <a:rPr lang="el-GR" dirty="0"/>
              <a:t>που δημιουργήθηκε για την ανάπτυξη και τη διάδοση της φιλοσοφίας του συμπεριφορισμού . </a:t>
            </a:r>
          </a:p>
          <a:p>
            <a:pPr>
              <a:buNone/>
            </a:pPr>
            <a:endParaRPr lang="el-GR" dirty="0"/>
          </a:p>
          <a:p>
            <a:pPr>
              <a:buNone/>
            </a:pPr>
            <a:r>
              <a:rPr lang="el-GR" dirty="0"/>
              <a:t>     Η σύλληψη της ιδέας προέκυψε κατά τη διάρκεια του 5ου συνεδρίου του </a:t>
            </a:r>
            <a:r>
              <a:rPr lang="el-GR" dirty="0" err="1"/>
              <a:t>European</a:t>
            </a:r>
            <a:r>
              <a:rPr lang="el-GR" dirty="0"/>
              <a:t> </a:t>
            </a:r>
            <a:r>
              <a:rPr lang="el-GR" dirty="0" err="1"/>
              <a:t>Association</a:t>
            </a:r>
            <a:r>
              <a:rPr lang="el-GR" dirty="0"/>
              <a:t> </a:t>
            </a:r>
            <a:r>
              <a:rPr lang="el-GR" dirty="0" err="1"/>
              <a:t>for</a:t>
            </a:r>
            <a:r>
              <a:rPr lang="el-GR" dirty="0"/>
              <a:t> </a:t>
            </a:r>
            <a:r>
              <a:rPr lang="el-GR" dirty="0" err="1"/>
              <a:t>Behaviour</a:t>
            </a:r>
            <a:r>
              <a:rPr lang="el-GR" dirty="0"/>
              <a:t> </a:t>
            </a:r>
            <a:r>
              <a:rPr lang="el-GR" dirty="0" err="1"/>
              <a:t>Analysis</a:t>
            </a:r>
            <a:r>
              <a:rPr lang="el-GR" dirty="0"/>
              <a:t> στο Πανεπιστήμιου Κρήτης στο Ρέθυμνο σε συνεργασία με το </a:t>
            </a:r>
            <a:r>
              <a:rPr lang="el-GR" dirty="0" err="1"/>
              <a:t>Tμήμα</a:t>
            </a:r>
            <a:r>
              <a:rPr lang="el-GR" dirty="0"/>
              <a:t> Ψυχολογίας του </a:t>
            </a:r>
            <a:r>
              <a:rPr lang="el-GR" dirty="0" err="1"/>
              <a:t>Παντείου</a:t>
            </a:r>
            <a:r>
              <a:rPr lang="el-GR" dirty="0"/>
              <a:t> το 2010</a:t>
            </a:r>
          </a:p>
          <a:p>
            <a:pPr>
              <a:buNone/>
            </a:pPr>
            <a:endParaRPr lang="el-GR" dirty="0"/>
          </a:p>
          <a:p>
            <a:pPr>
              <a:buNone/>
            </a:pPr>
            <a:r>
              <a:rPr lang="el-GR" dirty="0"/>
              <a:t> </a:t>
            </a:r>
          </a:p>
          <a:p>
            <a:endParaRPr lang="el-GR" dirty="0"/>
          </a:p>
        </p:txBody>
      </p:sp>
      <p:sp>
        <p:nvSpPr>
          <p:cNvPr id="4" name="Θέση υποσέλιδου 3">
            <a:extLst>
              <a:ext uri="{FF2B5EF4-FFF2-40B4-BE49-F238E27FC236}">
                <a16:creationId xmlns:a16="http://schemas.microsoft.com/office/drawing/2014/main" id="{F107303E-BF9B-4B29-8496-2391770574D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A5D145F-6D84-40DF-BA03-CDF505FAC7D2}"/>
              </a:ext>
            </a:extLst>
          </p:cNvPr>
          <p:cNvSpPr>
            <a:spLocks noGrp="1"/>
          </p:cNvSpPr>
          <p:nvPr>
            <p:ph type="sldNum" sz="quarter" idx="12"/>
          </p:nvPr>
        </p:nvSpPr>
        <p:spPr/>
        <p:txBody>
          <a:bodyPr/>
          <a:lstStyle/>
          <a:p>
            <a:fld id="{B4B4A090-C6FB-429D-9E72-869C603C7F2D}" type="slidenum">
              <a:rPr lang="el-GR" smtClean="0"/>
              <a:pPr/>
              <a:t>5</a:t>
            </a:fld>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86AAA6DD-A541-4490-A3CA-83A4F81B28A8}" type="slidenum">
              <a:rPr lang="el-GR" smtClean="0"/>
              <a:pPr/>
              <a:t>50</a:t>
            </a:fld>
            <a:endParaRPr lang="el-GR"/>
          </a:p>
        </p:txBody>
      </p:sp>
      <p:pic>
        <p:nvPicPr>
          <p:cNvPr id="3" name="2 - Εικόνα" descr="αρχείο λήψης.jpg"/>
          <p:cNvPicPr>
            <a:picLocks noChangeAspect="1"/>
          </p:cNvPicPr>
          <p:nvPr/>
        </p:nvPicPr>
        <p:blipFill>
          <a:blip r:embed="rId2"/>
          <a:stretch>
            <a:fillRect/>
          </a:stretch>
        </p:blipFill>
        <p:spPr>
          <a:xfrm>
            <a:off x="2285984" y="1428736"/>
            <a:ext cx="5143536" cy="421484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a:t>ΛΟΓΙΣΜΙΚΑ ΣΥΜΦΩΝΑ ΜΕ Θ </a:t>
            </a:r>
            <a:r>
              <a:rPr lang="en-US" b="1" i="1" dirty="0"/>
              <a:t>GESTALT</a:t>
            </a: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l-GR" b="1" i="1" dirty="0"/>
              <a:t>Χρησιμοποιώντας τις αρχές της ομαδοποίησης, της εμπειρίας του παρελθόντος και τις σχέσεις φιγούρας φόντου οι δημιουργοί προβάλουν επιτυχημένα τα μηνύματά τους.</a:t>
            </a:r>
            <a:r>
              <a:rPr lang="el-GR" dirty="0"/>
              <a:t> </a:t>
            </a:r>
          </a:p>
          <a:p>
            <a:pPr>
              <a:buNone/>
            </a:pPr>
            <a:r>
              <a:rPr lang="el-GR" dirty="0"/>
              <a:t> ΚΑΛΗ ΒΟΗΘΕΙΑ ΓΙΑ ΕΥΚΟΛΗ ΑΠΟΜΝΗΜΟΝΕΥΣΗ</a:t>
            </a:r>
            <a:endParaRPr lang="en-US" dirty="0"/>
          </a:p>
          <a:p>
            <a:pPr>
              <a:buNone/>
            </a:pPr>
            <a:r>
              <a:rPr lang="en-US" dirty="0"/>
              <a:t>K</a:t>
            </a:r>
            <a:r>
              <a:rPr lang="el-GR" dirty="0"/>
              <a:t>αι κάτι ακόμα: δείτε πόσο επιλεκτική είναι η αντίληψη μας</a:t>
            </a:r>
          </a:p>
          <a:p>
            <a:pPr>
              <a:buNone/>
            </a:pPr>
            <a:r>
              <a:rPr lang="en-US" dirty="0"/>
              <a:t>https://www.youtube.com/watch?v=vJG698U2Mvo</a:t>
            </a:r>
            <a:endParaRPr lang="el-GR" dirty="0"/>
          </a:p>
          <a:p>
            <a:pPr>
              <a:buNone/>
            </a:pPr>
            <a:r>
              <a:rPr lang="el-GR" dirty="0"/>
              <a:t> </a:t>
            </a:r>
          </a:p>
          <a:p>
            <a:pPr>
              <a:buNone/>
            </a:pPr>
            <a:endParaRPr lang="el-GR" dirty="0"/>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51</a:t>
            </a:fld>
            <a:endParaRPr 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Γνωστικές θεωρίες μάθησης</a:t>
            </a:r>
          </a:p>
        </p:txBody>
      </p:sp>
      <p:sp>
        <p:nvSpPr>
          <p:cNvPr id="3" name="2 - Θέση περιεχομένου"/>
          <p:cNvSpPr>
            <a:spLocks noGrp="1"/>
          </p:cNvSpPr>
          <p:nvPr>
            <p:ph idx="1"/>
          </p:nvPr>
        </p:nvSpPr>
        <p:spPr/>
        <p:txBody>
          <a:bodyPr/>
          <a:lstStyle/>
          <a:p>
            <a:r>
              <a:rPr lang="el-GR" dirty="0"/>
              <a:t>Σημαντικό ρόλο λοιπόν για τις γνωστικές θεωρίες παίζει η </a:t>
            </a:r>
            <a:r>
              <a:rPr lang="el-GR" b="1" dirty="0"/>
              <a:t>δομή και η λειτουργία του γνωστικού συστήματος</a:t>
            </a:r>
            <a:r>
              <a:rPr lang="el-GR" dirty="0"/>
              <a:t>, σε αντίθεση με τις συμπεριφοριστικές που εστιάζουν στην παρατηρούμενη εξωτερική συμπεριφορά. (</a:t>
            </a:r>
            <a:r>
              <a:rPr lang="el-GR" dirty="0" err="1"/>
              <a:t>Μπασέτας</a:t>
            </a:r>
            <a:r>
              <a:rPr lang="el-GR" dirty="0"/>
              <a:t> 2002 σελ. 189-191, Κόμης 2004 σελ. 83).</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52</a:t>
            </a:fld>
            <a:endParaRPr lang="el-G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ΓΝΩΣΤΙΚΕΣ ΘΕΩΡΙΕΣ ΜΑΘΗΣΗΣ</a:t>
            </a:r>
          </a:p>
        </p:txBody>
      </p:sp>
      <p:pic>
        <p:nvPicPr>
          <p:cNvPr id="9218" name="Picture 2"/>
          <p:cNvPicPr>
            <a:picLocks noChangeAspect="1" noChangeArrowheads="1"/>
          </p:cNvPicPr>
          <p:nvPr/>
        </p:nvPicPr>
        <p:blipFill>
          <a:blip r:embed="rId2" cstate="print"/>
          <a:srcRect/>
          <a:stretch>
            <a:fillRect/>
          </a:stretch>
        </p:blipFill>
        <p:spPr bwMode="auto">
          <a:xfrm>
            <a:off x="1691680" y="1844824"/>
            <a:ext cx="5972175" cy="4210050"/>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53</a:t>
            </a:fld>
            <a:endParaRPr lang="el-G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4F7935-58CB-445A-BB81-CB384BD66187}"/>
              </a:ext>
            </a:extLst>
          </p:cNvPr>
          <p:cNvSpPr>
            <a:spLocks noGrp="1"/>
          </p:cNvSpPr>
          <p:nvPr>
            <p:ph type="title"/>
          </p:nvPr>
        </p:nvSpPr>
        <p:spPr/>
        <p:txBody>
          <a:bodyPr>
            <a:normAutofit fontScale="90000"/>
          </a:bodyPr>
          <a:lstStyle/>
          <a:p>
            <a:r>
              <a:rPr lang="el-GR" dirty="0" err="1"/>
              <a:t>Εποικοδομισμός</a:t>
            </a:r>
            <a:r>
              <a:rPr lang="el-GR" dirty="0"/>
              <a:t>-κονστρουκτιβισμός</a:t>
            </a:r>
            <a:endParaRPr lang="en-US" dirty="0"/>
          </a:p>
        </p:txBody>
      </p:sp>
      <p:sp>
        <p:nvSpPr>
          <p:cNvPr id="4" name="Θέση αριθμού διαφάνειας 3">
            <a:extLst>
              <a:ext uri="{FF2B5EF4-FFF2-40B4-BE49-F238E27FC236}">
                <a16:creationId xmlns:a16="http://schemas.microsoft.com/office/drawing/2014/main" id="{BBDEDFDD-1865-4B1A-890A-6A56B2C8F595}"/>
              </a:ext>
            </a:extLst>
          </p:cNvPr>
          <p:cNvSpPr>
            <a:spLocks noGrp="1"/>
          </p:cNvSpPr>
          <p:nvPr>
            <p:ph type="sldNum" sz="quarter" idx="12"/>
          </p:nvPr>
        </p:nvSpPr>
        <p:spPr/>
        <p:txBody>
          <a:bodyPr/>
          <a:lstStyle/>
          <a:p>
            <a:fld id="{86AAA6DD-A541-4490-A3CA-83A4F81B28A8}" type="slidenum">
              <a:rPr lang="el-GR" smtClean="0"/>
              <a:pPr/>
              <a:t>54</a:t>
            </a:fld>
            <a:endParaRPr lang="el-GR"/>
          </a:p>
        </p:txBody>
      </p:sp>
      <p:pic>
        <p:nvPicPr>
          <p:cNvPr id="1026" name="Picture 2">
            <a:extLst>
              <a:ext uri="{FF2B5EF4-FFF2-40B4-BE49-F238E27FC236}">
                <a16:creationId xmlns:a16="http://schemas.microsoft.com/office/drawing/2014/main" id="{0C3F61BB-B151-457A-BD09-85B8D480EF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628800"/>
            <a:ext cx="6984776"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62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dirty="0"/>
              <a:t>E</a:t>
            </a:r>
            <a:r>
              <a:rPr lang="el-GR" b="1" dirty="0" err="1"/>
              <a:t>ποικοδομισμός</a:t>
            </a:r>
            <a:endParaRPr lang="el-GR" b="1" dirty="0"/>
          </a:p>
        </p:txBody>
      </p:sp>
      <p:sp>
        <p:nvSpPr>
          <p:cNvPr id="3" name="2 - Θέση περιεχομένου"/>
          <p:cNvSpPr>
            <a:spLocks noGrp="1"/>
          </p:cNvSpPr>
          <p:nvPr>
            <p:ph idx="1"/>
          </p:nvPr>
        </p:nvSpPr>
        <p:spPr/>
        <p:txBody>
          <a:bodyPr>
            <a:normAutofit fontScale="92500"/>
          </a:bodyPr>
          <a:lstStyle/>
          <a:p>
            <a:r>
              <a:rPr lang="el-GR" dirty="0"/>
              <a:t>Ο </a:t>
            </a:r>
            <a:r>
              <a:rPr lang="el-GR" dirty="0" err="1"/>
              <a:t>εποικοδομισμός</a:t>
            </a:r>
            <a:r>
              <a:rPr lang="el-GR" dirty="0"/>
              <a:t> είναι μια ιδιαίτερη σημαντική και ευρεία περιοχή στις θεωρίες μάθησης </a:t>
            </a:r>
          </a:p>
          <a:p>
            <a:r>
              <a:rPr lang="el-GR" dirty="0"/>
              <a:t> Οι ρίζες του είναι στις </a:t>
            </a:r>
            <a:r>
              <a:rPr lang="el-GR" dirty="0" err="1"/>
              <a:t>γνωσιακές</a:t>
            </a:r>
            <a:r>
              <a:rPr lang="el-GR" dirty="0"/>
              <a:t> θεωρίες μάθησης </a:t>
            </a:r>
          </a:p>
          <a:p>
            <a:r>
              <a:rPr lang="el-GR" dirty="0"/>
              <a:t> Εστιάζει και εξηγεί το πώς η </a:t>
            </a:r>
            <a:r>
              <a:rPr lang="el-GR" b="1" dirty="0"/>
              <a:t>νέα</a:t>
            </a:r>
            <a:r>
              <a:rPr lang="el-GR" dirty="0"/>
              <a:t> </a:t>
            </a:r>
            <a:r>
              <a:rPr lang="el-GR" b="1" dirty="0"/>
              <a:t>γνώση</a:t>
            </a:r>
            <a:r>
              <a:rPr lang="el-GR" dirty="0"/>
              <a:t> </a:t>
            </a:r>
            <a:r>
              <a:rPr lang="el-GR" b="1" dirty="0"/>
              <a:t>οικοδομείται</a:t>
            </a:r>
            <a:r>
              <a:rPr lang="el-GR" dirty="0"/>
              <a:t> (</a:t>
            </a:r>
            <a:r>
              <a:rPr lang="el-GR" dirty="0" err="1"/>
              <a:t>is</a:t>
            </a:r>
            <a:r>
              <a:rPr lang="el-GR" dirty="0"/>
              <a:t> </a:t>
            </a:r>
            <a:r>
              <a:rPr lang="el-GR" dirty="0" err="1"/>
              <a:t>constructed</a:t>
            </a:r>
            <a:r>
              <a:rPr lang="el-GR" dirty="0"/>
              <a:t>) </a:t>
            </a:r>
            <a:r>
              <a:rPr lang="el-GR" b="1" dirty="0"/>
              <a:t>από</a:t>
            </a:r>
            <a:r>
              <a:rPr lang="el-GR" dirty="0"/>
              <a:t> τον ίδιο τον </a:t>
            </a:r>
            <a:r>
              <a:rPr lang="el-GR" b="1" dirty="0"/>
              <a:t>μαθητή</a:t>
            </a:r>
            <a:r>
              <a:rPr lang="el-GR" dirty="0"/>
              <a:t> </a:t>
            </a:r>
            <a:r>
              <a:rPr lang="el-GR" b="1" dirty="0"/>
              <a:t>όταν</a:t>
            </a:r>
            <a:r>
              <a:rPr lang="el-GR" dirty="0"/>
              <a:t> </a:t>
            </a:r>
            <a:r>
              <a:rPr lang="el-GR" b="1" dirty="0"/>
              <a:t>έχει νέες εμπειρίες </a:t>
            </a:r>
            <a:r>
              <a:rPr lang="el-GR" dirty="0"/>
              <a:t>και προσπαθεί </a:t>
            </a:r>
            <a:r>
              <a:rPr lang="el-GR" b="1" dirty="0"/>
              <a:t>να ενσωματώσει τη νέα πληροφορία στα σχήματα γνώσης που ήδη έχει αναπτύξει</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55</a:t>
            </a:fld>
            <a:endParaRPr lang="el-G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Εποικοδομισμός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a:t> Ως πρώτος </a:t>
            </a:r>
            <a:r>
              <a:rPr lang="el-GR" dirty="0" err="1"/>
              <a:t>εποικοδομιστής</a:t>
            </a:r>
            <a:r>
              <a:rPr lang="el-GR" dirty="0"/>
              <a:t> μπορεί να θεωρηθεί στην αρχαιότητα ο </a:t>
            </a:r>
            <a:r>
              <a:rPr lang="el-GR" b="1" dirty="0"/>
              <a:t>Σωκράτης</a:t>
            </a:r>
            <a:r>
              <a:rPr lang="el-GR" dirty="0"/>
              <a:t> (470-399 </a:t>
            </a:r>
            <a:r>
              <a:rPr lang="el-GR" dirty="0" err="1"/>
              <a:t>π.Χ.</a:t>
            </a:r>
            <a:r>
              <a:rPr lang="el-GR" dirty="0"/>
              <a:t>), εισηγητής της </a:t>
            </a:r>
            <a:r>
              <a:rPr lang="el-GR" b="1" dirty="0"/>
              <a:t>μαιευτικής μεθόδου</a:t>
            </a:r>
            <a:r>
              <a:rPr lang="el-GR" dirty="0"/>
              <a:t>. Σύμφωνα με τη μέθοδο αυτή, ο Σωκράτης διαλέγεται με τον συνομιλητή του, προσποιούμενος αρχικά άγνοια για το θέμα. Ταυτόχρονα, </a:t>
            </a:r>
            <a:r>
              <a:rPr lang="el-GR" b="1" dirty="0"/>
              <a:t>με κατάλληλες ερωτήσεις καθοδηγεί τον συνομιλητή </a:t>
            </a:r>
            <a:r>
              <a:rPr lang="el-GR" dirty="0"/>
              <a:t>(και ίσως και μαθητή του) </a:t>
            </a:r>
            <a:r>
              <a:rPr lang="el-GR" b="1" dirty="0"/>
              <a:t>να οικοδομήσει ο ίδιος </a:t>
            </a:r>
            <a:r>
              <a:rPr lang="el-GR" dirty="0"/>
              <a:t>και να συνειδητοποιήσει τη </a:t>
            </a:r>
            <a:r>
              <a:rPr lang="el-GR" b="1" dirty="0"/>
              <a:t>γνώση </a:t>
            </a:r>
            <a:r>
              <a:rPr lang="el-GR" dirty="0"/>
              <a:t>και κατανόηση που διαθέτει για τη βαθύτερη αλήθεια των πραγμάτων</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56</a:t>
            </a:fld>
            <a:endParaRPr lang="el-G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ΜΑΙΕΥΤΙΚΗ ΜΕΘΟΔΟΣ &amp;ΓΝΩΣΤΙΚΗ ΘΕΡΑΠΕΙΑ</a:t>
            </a:r>
          </a:p>
        </p:txBody>
      </p:sp>
      <p:sp>
        <p:nvSpPr>
          <p:cNvPr id="3" name="2 - Θέση περιεχομένου"/>
          <p:cNvSpPr>
            <a:spLocks noGrp="1"/>
          </p:cNvSpPr>
          <p:nvPr>
            <p:ph idx="1"/>
          </p:nvPr>
        </p:nvSpPr>
        <p:spPr/>
        <p:txBody>
          <a:bodyPr>
            <a:normAutofit fontScale="77500" lnSpcReduction="20000"/>
          </a:bodyPr>
          <a:lstStyle/>
          <a:p>
            <a:pPr>
              <a:buNone/>
            </a:pPr>
            <a:r>
              <a:rPr lang="el-GR" dirty="0"/>
              <a:t>ΠΑΡΑΔΕΙΓΜΑ     </a:t>
            </a:r>
          </a:p>
          <a:p>
            <a:pPr>
              <a:buNone/>
            </a:pPr>
            <a:r>
              <a:rPr lang="el-GR" dirty="0"/>
              <a:t>ένας ασθενής μπορεί να πει στον θεραπευτή του ότι αισθάνεται ότι είναι μια απόλυτη αποτυχία και δεν αξίζει να ζει, γιατί ο γάμος του τελείωσε με το διαζύγιο.</a:t>
            </a:r>
          </a:p>
          <a:p>
            <a:pPr>
              <a:buNone/>
            </a:pPr>
            <a:r>
              <a:rPr lang="el-GR" dirty="0"/>
              <a:t>Ο θεραπευτής μπορεί να κάνει μια σειρά «Μαιευτικών» ερωτήσεων για να αμφισβητήσει αυτή την πεποίθηση:</a:t>
            </a:r>
          </a:p>
          <a:p>
            <a:pPr lvl="0"/>
            <a:r>
              <a:rPr lang="el-GR" dirty="0"/>
              <a:t>Είναι αποτυχημένοι όλοι οι άνθρωποι που πήραν διαζύγιο;</a:t>
            </a:r>
          </a:p>
          <a:p>
            <a:pPr lvl="0"/>
            <a:r>
              <a:rPr lang="el-GR" dirty="0"/>
              <a:t>Μπορείτε να σκεφτείτε κάποιον για τον οποίο αυτό δεν ισχύει;</a:t>
            </a:r>
          </a:p>
          <a:p>
            <a:pPr lvl="0"/>
            <a:r>
              <a:rPr lang="el-GR" dirty="0"/>
              <a:t>Πώς το διαζύγιο φαίνεται να μεταφράζεται ως μια αποτυχία για εσάς;</a:t>
            </a:r>
          </a:p>
          <a:p>
            <a:pPr lvl="0"/>
            <a:r>
              <a:rPr lang="el-GR" dirty="0"/>
              <a:t>Τι ενδείξεις υπάρχουν ότι τα έχετε καταφέρει και ως εκ τούτου δεν ήταν μια απόλυτη αποτυχία;</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57</a:t>
            </a:fld>
            <a:endParaRPr lang="el-G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ΣΤΟΧΟΣ ΤΗΣ ΜΑΙΕΥΤΙΚΗΣ ΣΤΗ ΓΝΩΣΤΙΚΗ ΘΕΡΑΠΕΙΑ</a:t>
            </a:r>
          </a:p>
        </p:txBody>
      </p:sp>
      <p:sp>
        <p:nvSpPr>
          <p:cNvPr id="3" name="2 - Θέση περιεχομένου"/>
          <p:cNvSpPr>
            <a:spLocks noGrp="1"/>
          </p:cNvSpPr>
          <p:nvPr>
            <p:ph idx="1"/>
          </p:nvPr>
        </p:nvSpPr>
        <p:spPr/>
        <p:txBody>
          <a:bodyPr>
            <a:normAutofit/>
          </a:bodyPr>
          <a:lstStyle/>
          <a:p>
            <a:r>
              <a:rPr lang="el-GR" i="1" dirty="0"/>
              <a:t>Ο στόχος είναι να βοηθήσει τους ασθενείς να μάθουν να χρησιμοποιούν τον ίδιο τύπο των ερωτήσεων στον εαυτό τους</a:t>
            </a:r>
          </a:p>
          <a:p>
            <a:r>
              <a:rPr lang="el-GR" i="1" dirty="0"/>
              <a:t>η γνωστική θεραπεία έχει τέτοια διαρκή θετικά αποτελέσματα  επειδή οι ασθενείς </a:t>
            </a:r>
            <a:r>
              <a:rPr lang="el-GR" b="1" i="1" dirty="0"/>
              <a:t>μαθαίνουν να αμφισβητούν τις αρνητικές σκέψεις τους</a:t>
            </a:r>
            <a:r>
              <a:rPr lang="el-GR" i="1" dirty="0"/>
              <a:t> και συνεχίζουν να το πράττουν, ακόμη και μετά το τέλος της θεραπείας</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58</a:t>
            </a:fld>
            <a:endParaRPr lang="el-G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Χαρακτηριστικά Μαιευτικών ερωτήσεων στην διδασκαλία</a:t>
            </a:r>
          </a:p>
        </p:txBody>
      </p:sp>
      <p:sp>
        <p:nvSpPr>
          <p:cNvPr id="3" name="2 - Θέση περιεχομένου"/>
          <p:cNvSpPr>
            <a:spLocks noGrp="1"/>
          </p:cNvSpPr>
          <p:nvPr>
            <p:ph idx="1"/>
          </p:nvPr>
        </p:nvSpPr>
        <p:spPr/>
        <p:txBody>
          <a:bodyPr>
            <a:normAutofit lnSpcReduction="10000"/>
          </a:bodyPr>
          <a:lstStyle/>
          <a:p>
            <a:pPr>
              <a:buNone/>
            </a:pPr>
            <a:r>
              <a:rPr lang="el-GR" dirty="0"/>
              <a:t>1.ΣΑΦΗΝΕΙΑ&amp; ΦΥΣΙΚΟΤΗΤΑ</a:t>
            </a:r>
          </a:p>
          <a:p>
            <a:pPr>
              <a:buNone/>
            </a:pPr>
            <a:r>
              <a:rPr lang="el-GR" dirty="0"/>
              <a:t>     διατύπωση με ακρίβεια των σημείων που θα απαντήσουν οι μαθητές με χρήση απλών λέξεων</a:t>
            </a:r>
          </a:p>
          <a:p>
            <a:pPr>
              <a:buNone/>
            </a:pPr>
            <a:r>
              <a:rPr lang="el-GR" dirty="0"/>
              <a:t>2.ΣΥΝΤΟΜΙΑ &amp; ΠΕΡΙΕΚΤΙΚΟΤΗΤΑ</a:t>
            </a:r>
          </a:p>
          <a:p>
            <a:pPr>
              <a:buNone/>
            </a:pPr>
            <a:r>
              <a:rPr lang="el-GR" dirty="0"/>
              <a:t>     η ερώτηση πρέπει να είναι σύντομη για να συγκρατείται εύκολα και θα πρέπει να αναφέρεται στα ουσιώδη στοιχεία του περιεχομένου της διδασκαλίας</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59</a:t>
            </a:fld>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 ΣΥΜΠΕΡΙΦΟΡΙΣΜΟΣ ΣΗΜΕΡΑ ΣΤΗΝ ΕΛΛΑΔΑ</a:t>
            </a:r>
          </a:p>
        </p:txBody>
      </p:sp>
      <p:sp>
        <p:nvSpPr>
          <p:cNvPr id="3" name="2 - Θέση περιεχομένου"/>
          <p:cNvSpPr>
            <a:spLocks noGrp="1"/>
          </p:cNvSpPr>
          <p:nvPr>
            <p:ph idx="1"/>
          </p:nvPr>
        </p:nvSpPr>
        <p:spPr/>
        <p:txBody>
          <a:bodyPr>
            <a:normAutofit lnSpcReduction="10000"/>
          </a:bodyPr>
          <a:lstStyle/>
          <a:p>
            <a:r>
              <a:rPr lang="el-GR" dirty="0"/>
              <a:t>Σήμερα, η Ελληνική Κοινότητα Ανάλυσης Συμπεριφοράς(ΕΚΑΣ), έχοντας θεσμοθετηθεί ως Μ.Κ.Ο, συνεχίζει να αναπτύσσεται εκπληρώνοντας το αρχικό της όραμα για τη διάδοση μιας θετικής επιστήμης της συμπεριφοράς</a:t>
            </a:r>
          </a:p>
          <a:p>
            <a:r>
              <a:rPr lang="el-GR" dirty="0"/>
              <a:t>Τον Αύγουστο του</a:t>
            </a:r>
            <a:r>
              <a:rPr lang="en-US" dirty="0"/>
              <a:t> 2016, </a:t>
            </a:r>
            <a:r>
              <a:rPr lang="el-GR" dirty="0"/>
              <a:t>η ΕΚΑΣ αναγνωρίστηκε ως</a:t>
            </a:r>
            <a:r>
              <a:rPr lang="en-US" dirty="0"/>
              <a:t> National Chapter </a:t>
            </a:r>
            <a:r>
              <a:rPr lang="el-GR" dirty="0"/>
              <a:t>της</a:t>
            </a:r>
            <a:r>
              <a:rPr lang="en-US" dirty="0"/>
              <a:t> European Association for </a:t>
            </a:r>
            <a:r>
              <a:rPr lang="en-US" dirty="0" err="1"/>
              <a:t>Behaviour</a:t>
            </a:r>
            <a:r>
              <a:rPr lang="en-US" dirty="0"/>
              <a:t> Analysis.</a:t>
            </a:r>
            <a:endParaRPr lang="el-GR" dirty="0"/>
          </a:p>
          <a:p>
            <a:endParaRPr lang="el-GR" dirty="0"/>
          </a:p>
        </p:txBody>
      </p:sp>
      <p:sp>
        <p:nvSpPr>
          <p:cNvPr id="4" name="Θέση υποσέλιδου 3">
            <a:extLst>
              <a:ext uri="{FF2B5EF4-FFF2-40B4-BE49-F238E27FC236}">
                <a16:creationId xmlns:a16="http://schemas.microsoft.com/office/drawing/2014/main" id="{2477D6A3-3BA8-4AC2-A74F-7396EDAD917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E526FA9-5A6D-466D-BB31-62CDB293ACE4}"/>
              </a:ext>
            </a:extLst>
          </p:cNvPr>
          <p:cNvSpPr>
            <a:spLocks noGrp="1"/>
          </p:cNvSpPr>
          <p:nvPr>
            <p:ph type="sldNum" sz="quarter" idx="12"/>
          </p:nvPr>
        </p:nvSpPr>
        <p:spPr/>
        <p:txBody>
          <a:bodyPr/>
          <a:lstStyle/>
          <a:p>
            <a:fld id="{B4B4A090-C6FB-429D-9E72-869C603C7F2D}" type="slidenum">
              <a:rPr lang="el-GR" smtClean="0"/>
              <a:pPr/>
              <a:t>6</a:t>
            </a:fld>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Χαρακτηριστικά Μαιευτικών ερωτήσεων στην διδασκαλία</a:t>
            </a:r>
          </a:p>
        </p:txBody>
      </p:sp>
      <p:sp>
        <p:nvSpPr>
          <p:cNvPr id="3" name="2 - Θέση περιεχομένου"/>
          <p:cNvSpPr>
            <a:spLocks noGrp="1"/>
          </p:cNvSpPr>
          <p:nvPr>
            <p:ph idx="1"/>
          </p:nvPr>
        </p:nvSpPr>
        <p:spPr/>
        <p:txBody>
          <a:bodyPr>
            <a:normAutofit fontScale="92500" lnSpcReduction="10000"/>
          </a:bodyPr>
          <a:lstStyle/>
          <a:p>
            <a:pPr>
              <a:buNone/>
            </a:pPr>
            <a:r>
              <a:rPr lang="el-GR" dirty="0"/>
              <a:t>3.ΣΚΟΠΙΜΟΤΗΤΑ</a:t>
            </a:r>
          </a:p>
          <a:p>
            <a:pPr>
              <a:buNone/>
            </a:pPr>
            <a:r>
              <a:rPr lang="el-GR" dirty="0"/>
              <a:t>   θα πρέπει να έχει συγκεκριμένο </a:t>
            </a:r>
            <a:r>
              <a:rPr lang="el-GR" b="1" dirty="0"/>
              <a:t>στόχο</a:t>
            </a:r>
          </a:p>
          <a:p>
            <a:pPr>
              <a:buNone/>
            </a:pPr>
            <a:r>
              <a:rPr lang="el-GR" dirty="0"/>
              <a:t>4.ΣΥΝΕΧΕΙΑ</a:t>
            </a:r>
          </a:p>
          <a:p>
            <a:pPr>
              <a:buNone/>
            </a:pPr>
            <a:r>
              <a:rPr lang="el-GR" dirty="0"/>
              <a:t>    οι ερωτήσεις πρέπει να έχουν </a:t>
            </a:r>
            <a:r>
              <a:rPr lang="el-GR" b="1" dirty="0"/>
              <a:t>αλληλουχία</a:t>
            </a:r>
            <a:r>
              <a:rPr lang="el-GR" dirty="0"/>
              <a:t> ώστε να υπάρχει λογική συνέχεια</a:t>
            </a:r>
          </a:p>
          <a:p>
            <a:pPr>
              <a:buNone/>
            </a:pPr>
            <a:r>
              <a:rPr lang="el-GR" dirty="0"/>
              <a:t>5.ΜΕΤΡΙΑΣ ΔΥΣΚΟΛΙΑΣ&amp;ΠΡΟΚΛΗΣΗ ΤΗΣ ΣΚΕΨΗΣ</a:t>
            </a:r>
          </a:p>
          <a:p>
            <a:pPr>
              <a:buNone/>
            </a:pPr>
            <a:r>
              <a:rPr lang="el-GR" dirty="0"/>
              <a:t>     θα πρέπει να προκαλεί τους μαθητές να σκεφτούν ,να συζητήσουν και να </a:t>
            </a:r>
            <a:r>
              <a:rPr lang="el-GR" b="1" dirty="0"/>
              <a:t>καταλήξουν</a:t>
            </a:r>
            <a:r>
              <a:rPr lang="el-GR" dirty="0"/>
              <a:t> </a:t>
            </a:r>
            <a:r>
              <a:rPr lang="el-GR" b="1" dirty="0"/>
              <a:t>σε</a:t>
            </a:r>
            <a:r>
              <a:rPr lang="el-GR" dirty="0"/>
              <a:t> </a:t>
            </a:r>
            <a:r>
              <a:rPr lang="el-GR" b="1" dirty="0"/>
              <a:t>συμπεράσματα</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60</a:t>
            </a:fld>
            <a:endParaRPr lang="el-G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Βασικός κανόνας όταν χρησιμοποιώ Μαιευτικές ερωτήσεις στη διδασκαλία</a:t>
            </a:r>
          </a:p>
        </p:txBody>
      </p:sp>
      <p:sp>
        <p:nvSpPr>
          <p:cNvPr id="3" name="2 - Θέση περιεχομένου"/>
          <p:cNvSpPr>
            <a:spLocks noGrp="1"/>
          </p:cNvSpPr>
          <p:nvPr>
            <p:ph idx="1"/>
          </p:nvPr>
        </p:nvSpPr>
        <p:spPr/>
        <p:txBody>
          <a:bodyPr/>
          <a:lstStyle/>
          <a:p>
            <a:pPr>
              <a:buNone/>
            </a:pPr>
            <a:endParaRPr lang="el-GR" dirty="0"/>
          </a:p>
          <a:p>
            <a:pPr>
              <a:buNone/>
            </a:pPr>
            <a:r>
              <a:rPr lang="el-GR" dirty="0"/>
              <a:t>    Ο ΕΚΠΑΙΔΕΥΤΙΚΟΣ </a:t>
            </a:r>
            <a:r>
              <a:rPr lang="el-GR" b="1" dirty="0"/>
              <a:t>ΔΕΝ ΑΠΑΝΤΑ ΟΥΤΕ ΔΙΑΚΟΠΤΕΙ</a:t>
            </a:r>
            <a:r>
              <a:rPr lang="el-GR" dirty="0"/>
              <a:t> ΤΟΝ ΜΑΘΗΤΗ ΚΑΙ ΑΝ ΠΡΕΠΕΙ ΝΑ ΤΟΝ ΔΙΟΡΘΩΣΕΙ ΤΟΥ ΚΑΝΕΙ ΒΟΗΘΗΤΙΚΕΣ ΕΡΩΤΗΣΕΙΣ ΓΙΑ ΝΑ ΤΟΝ ΚΑΘΟΔΗΓΗΣΕΙ ΣΤΟΝ ΕΠΙΘΥΜΗΤΟ ΣΤΟΧΟ</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61</a:t>
            </a:fld>
            <a:endParaRPr lang="el-G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r>
              <a:rPr lang="el-GR" sz="4000" b="1" dirty="0" err="1">
                <a:effectLst>
                  <a:outerShdw blurRad="38100" dist="38100" dir="2700000" algn="tl">
                    <a:srgbClr val="C0C0C0"/>
                  </a:outerShdw>
                </a:effectLst>
              </a:rPr>
              <a:t>Εποικοδομισμός</a:t>
            </a:r>
            <a:r>
              <a:rPr lang="el-GR" sz="4000" b="1" dirty="0">
                <a:effectLst>
                  <a:outerShdw blurRad="38100" dist="38100" dir="2700000" algn="tl">
                    <a:srgbClr val="C0C0C0"/>
                  </a:outerShdw>
                </a:effectLst>
              </a:rPr>
              <a:t>-Μάθηση</a:t>
            </a:r>
            <a:br>
              <a:rPr lang="el-GR" sz="4000" b="1" dirty="0">
                <a:effectLst>
                  <a:outerShdw blurRad="38100" dist="38100" dir="2700000" algn="tl">
                    <a:srgbClr val="C0C0C0"/>
                  </a:outerShdw>
                </a:effectLst>
              </a:rPr>
            </a:br>
            <a:endParaRPr lang="en-GB" sz="4000" b="1" dirty="0">
              <a:effectLst>
                <a:outerShdw blurRad="38100" dist="38100" dir="2700000" algn="tl">
                  <a:srgbClr val="C0C0C0"/>
                </a:outerShdw>
              </a:effectLst>
            </a:endParaRPr>
          </a:p>
        </p:txBody>
      </p:sp>
      <p:sp>
        <p:nvSpPr>
          <p:cNvPr id="20483" name="Content Placeholder 2"/>
          <p:cNvSpPr>
            <a:spLocks noGrp="1"/>
          </p:cNvSpPr>
          <p:nvPr>
            <p:ph idx="1"/>
          </p:nvPr>
        </p:nvSpPr>
        <p:spPr>
          <a:xfrm>
            <a:off x="500034" y="1714488"/>
            <a:ext cx="7818437" cy="4800600"/>
          </a:xfrm>
        </p:spPr>
        <p:txBody>
          <a:bodyPr/>
          <a:lstStyle/>
          <a:p>
            <a:r>
              <a:rPr lang="el-GR" sz="3100" b="1" dirty="0">
                <a:latin typeface="Arial" charset="0"/>
              </a:rPr>
              <a:t>Στόχος</a:t>
            </a:r>
            <a:r>
              <a:rPr lang="el-GR" sz="3100" dirty="0">
                <a:latin typeface="Arial" charset="0"/>
              </a:rPr>
              <a:t> της</a:t>
            </a:r>
            <a:r>
              <a:rPr lang="el-GR" sz="3100" b="1" dirty="0">
                <a:latin typeface="Arial" charset="0"/>
              </a:rPr>
              <a:t> μ</a:t>
            </a:r>
            <a:r>
              <a:rPr lang="el-GR" sz="3100" b="1" dirty="0"/>
              <a:t>άθηση</a:t>
            </a:r>
            <a:r>
              <a:rPr lang="el-GR" sz="3100" b="1" dirty="0">
                <a:latin typeface="Arial" charset="0"/>
              </a:rPr>
              <a:t>ς</a:t>
            </a:r>
            <a:r>
              <a:rPr lang="el-GR" sz="3100" dirty="0"/>
              <a:t>: η </a:t>
            </a:r>
            <a:r>
              <a:rPr lang="el-GR" sz="3100" dirty="0">
                <a:solidFill>
                  <a:srgbClr val="FF0000"/>
                </a:solidFill>
              </a:rPr>
              <a:t>τροποποίηση</a:t>
            </a:r>
            <a:r>
              <a:rPr lang="el-GR" sz="3100" dirty="0"/>
              <a:t> τ</a:t>
            </a:r>
            <a:r>
              <a:rPr lang="el-GR" sz="3100" dirty="0">
                <a:latin typeface="Arial" charset="0"/>
              </a:rPr>
              <a:t>ων</a:t>
            </a:r>
            <a:r>
              <a:rPr lang="el-GR" sz="3100" dirty="0"/>
              <a:t> </a:t>
            </a:r>
            <a:r>
              <a:rPr lang="el-GR" sz="3100" dirty="0" err="1"/>
              <a:t>προϋπαρχουσών</a:t>
            </a:r>
            <a:r>
              <a:rPr lang="el-GR" sz="3100" dirty="0"/>
              <a:t> </a:t>
            </a:r>
            <a:r>
              <a:rPr lang="el-GR" sz="3100" dirty="0">
                <a:solidFill>
                  <a:srgbClr val="FF0000"/>
                </a:solidFill>
              </a:rPr>
              <a:t>γνώσεων</a:t>
            </a:r>
            <a:endParaRPr lang="en-US" sz="3100" dirty="0">
              <a:solidFill>
                <a:srgbClr val="FF0000"/>
              </a:solidFill>
              <a:latin typeface="Corbel" pitchFamily="34" charset="0"/>
            </a:endParaRPr>
          </a:p>
          <a:p>
            <a:pPr>
              <a:buFont typeface="Wingdings 2" pitchFamily="18" charset="2"/>
              <a:buNone/>
            </a:pPr>
            <a:endParaRPr lang="el-GR" sz="1400" dirty="0"/>
          </a:p>
          <a:p>
            <a:r>
              <a:rPr lang="el-GR" sz="3100" b="1" dirty="0"/>
              <a:t>Στόχος</a:t>
            </a:r>
            <a:r>
              <a:rPr lang="el-GR" sz="3100" dirty="0"/>
              <a:t> της </a:t>
            </a:r>
            <a:r>
              <a:rPr lang="el-GR" sz="3100" b="1" dirty="0"/>
              <a:t>διδασκαλίας</a:t>
            </a:r>
            <a:r>
              <a:rPr lang="el-GR" sz="3100" dirty="0"/>
              <a:t>: η δημιουργία κατάλληλου και </a:t>
            </a:r>
            <a:r>
              <a:rPr lang="el-GR" sz="3100" dirty="0">
                <a:solidFill>
                  <a:srgbClr val="FF0000"/>
                </a:solidFill>
              </a:rPr>
              <a:t>πλούσιου</a:t>
            </a:r>
            <a:r>
              <a:rPr lang="el-GR" sz="3100" dirty="0"/>
              <a:t> </a:t>
            </a:r>
            <a:r>
              <a:rPr lang="el-GR" sz="3100" dirty="0">
                <a:solidFill>
                  <a:srgbClr val="FF0000"/>
                </a:solidFill>
              </a:rPr>
              <a:t>περιβάλλοντος</a:t>
            </a:r>
            <a:r>
              <a:rPr lang="el-GR" sz="3100" dirty="0"/>
              <a:t> με το οποίο </a:t>
            </a:r>
            <a:r>
              <a:rPr lang="el-GR" sz="3100" dirty="0">
                <a:solidFill>
                  <a:srgbClr val="FF0000"/>
                </a:solidFill>
              </a:rPr>
              <a:t>αλληλεπιδρά</a:t>
            </a:r>
            <a:r>
              <a:rPr lang="el-GR" sz="3100" dirty="0"/>
              <a:t> ο μαθητής</a:t>
            </a:r>
            <a:br>
              <a:rPr lang="en-US" sz="3100" dirty="0">
                <a:latin typeface="Corbel" pitchFamily="34" charset="0"/>
              </a:rPr>
            </a:br>
            <a:endParaRPr lang="el-GR" sz="800" dirty="0"/>
          </a:p>
          <a:p>
            <a:endParaRPr lang="el-GR" dirty="0"/>
          </a:p>
          <a:p>
            <a:endParaRPr lang="en-GB"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62</a:t>
            </a:fld>
            <a:endParaRPr lang="el-G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638" y="115888"/>
            <a:ext cx="8107362" cy="865187"/>
          </a:xfrm>
        </p:spPr>
        <p:txBody>
          <a:bodyPr vert="horz" wrap="square" lIns="91440" tIns="45720" rIns="91440" bIns="45720" numCol="1" anchorCtr="0" compatLnSpc="1">
            <a:prstTxWarp prst="textNoShape">
              <a:avLst/>
            </a:prstTxWarp>
          </a:bodyPr>
          <a:lstStyle/>
          <a:p>
            <a:r>
              <a:rPr lang="el-GR" sz="3600" b="1">
                <a:effectLst>
                  <a:outerShdw blurRad="38100" dist="38100" dir="2700000" algn="tl">
                    <a:srgbClr val="C0C0C0"/>
                  </a:outerShdw>
                </a:effectLst>
              </a:rPr>
              <a:t>Βασικ</a:t>
            </a:r>
            <a:r>
              <a:rPr lang="el-GR" sz="3600" b="1">
                <a:effectLst>
                  <a:outerShdw blurRad="38100" dist="38100" dir="2700000" algn="tl">
                    <a:srgbClr val="C0C0C0"/>
                  </a:outerShdw>
                </a:effectLst>
                <a:latin typeface="Arial" charset="0"/>
              </a:rPr>
              <a:t>ές</a:t>
            </a:r>
            <a:r>
              <a:rPr lang="el-GR" sz="3600" b="1">
                <a:effectLst>
                  <a:outerShdw blurRad="38100" dist="38100" dir="2700000" algn="tl">
                    <a:srgbClr val="C0C0C0"/>
                  </a:outerShdw>
                </a:effectLst>
              </a:rPr>
              <a:t> αρχ</a:t>
            </a:r>
            <a:r>
              <a:rPr lang="el-GR" sz="3600" b="1">
                <a:effectLst>
                  <a:outerShdw blurRad="38100" dist="38100" dir="2700000" algn="tl">
                    <a:srgbClr val="C0C0C0"/>
                  </a:outerShdw>
                </a:effectLst>
                <a:latin typeface="Arial" charset="0"/>
              </a:rPr>
              <a:t>ές</a:t>
            </a:r>
            <a:r>
              <a:rPr lang="el-GR" sz="3600" b="1">
                <a:effectLst>
                  <a:outerShdw blurRad="38100" dist="38100" dir="2700000" algn="tl">
                    <a:srgbClr val="C0C0C0"/>
                  </a:outerShdw>
                </a:effectLst>
              </a:rPr>
              <a:t> του εποικοδομισμού</a:t>
            </a:r>
            <a:endParaRPr lang="en-GB" sz="3600" b="1">
              <a:effectLst>
                <a:outerShdw blurRad="38100" dist="38100" dir="2700000" algn="tl">
                  <a:srgbClr val="C0C0C0"/>
                </a:outerShdw>
              </a:effectLst>
            </a:endParaRPr>
          </a:p>
        </p:txBody>
      </p:sp>
      <p:sp>
        <p:nvSpPr>
          <p:cNvPr id="21507" name="Content Placeholder 2"/>
          <p:cNvSpPr>
            <a:spLocks noGrp="1"/>
          </p:cNvSpPr>
          <p:nvPr>
            <p:ph idx="1"/>
          </p:nvPr>
        </p:nvSpPr>
        <p:spPr>
          <a:xfrm>
            <a:off x="611188" y="1652588"/>
            <a:ext cx="8424862" cy="4800600"/>
          </a:xfrm>
        </p:spPr>
        <p:txBody>
          <a:bodyPr/>
          <a:lstStyle/>
          <a:p>
            <a:r>
              <a:rPr lang="el-GR" dirty="0"/>
              <a:t>Η </a:t>
            </a:r>
            <a:r>
              <a:rPr lang="el-GR" b="1" dirty="0"/>
              <a:t>μάθηση</a:t>
            </a:r>
            <a:r>
              <a:rPr lang="el-GR" dirty="0"/>
              <a:t> είναι </a:t>
            </a:r>
            <a:r>
              <a:rPr lang="el-GR" b="1" dirty="0"/>
              <a:t>ατομική</a:t>
            </a:r>
            <a:r>
              <a:rPr lang="el-GR" dirty="0"/>
              <a:t> διαδικασία </a:t>
            </a:r>
            <a:r>
              <a:rPr lang="el-GR" b="1" u="sng" dirty="0">
                <a:solidFill>
                  <a:srgbClr val="FD2413"/>
                </a:solidFill>
                <a:effectLst>
                  <a:outerShdw blurRad="38100" dist="38100" dir="2700000" algn="tl">
                    <a:srgbClr val="C0C0C0"/>
                  </a:outerShdw>
                </a:effectLst>
              </a:rPr>
              <a:t>οικοδόμησης γνώσεων</a:t>
            </a:r>
            <a:endParaRPr lang="en-US" b="1" u="sng" dirty="0">
              <a:solidFill>
                <a:srgbClr val="FD2413"/>
              </a:solidFill>
              <a:effectLst>
                <a:outerShdw blurRad="38100" dist="38100" dir="2700000" algn="tl">
                  <a:srgbClr val="C0C0C0"/>
                </a:outerShdw>
              </a:effectLst>
              <a:latin typeface="Corbel" pitchFamily="34" charset="0"/>
            </a:endParaRPr>
          </a:p>
          <a:p>
            <a:pPr>
              <a:buFont typeface="Wingdings 2" pitchFamily="18" charset="2"/>
              <a:buNone/>
            </a:pPr>
            <a:endParaRPr lang="el-GR" dirty="0"/>
          </a:p>
          <a:p>
            <a:r>
              <a:rPr lang="el-GR" dirty="0"/>
              <a:t>Το </a:t>
            </a:r>
            <a:r>
              <a:rPr lang="el-GR" b="1" dirty="0"/>
              <a:t>νόημα</a:t>
            </a:r>
            <a:r>
              <a:rPr lang="el-GR" dirty="0"/>
              <a:t> αποκτάται μέσω </a:t>
            </a:r>
            <a:r>
              <a:rPr lang="el-GR" b="1" u="sng" dirty="0">
                <a:solidFill>
                  <a:srgbClr val="FD2413"/>
                </a:solidFill>
                <a:effectLst>
                  <a:outerShdw blurRad="38100" dist="38100" dir="2700000" algn="tl">
                    <a:srgbClr val="C0C0C0"/>
                  </a:outerShdw>
                </a:effectLst>
              </a:rPr>
              <a:t>εμπειριών</a:t>
            </a:r>
            <a:endParaRPr lang="en-US" b="1" u="sng" dirty="0">
              <a:solidFill>
                <a:srgbClr val="FD2413"/>
              </a:solidFill>
              <a:effectLst>
                <a:outerShdw blurRad="38100" dist="38100" dir="2700000" algn="tl">
                  <a:srgbClr val="C0C0C0"/>
                </a:outerShdw>
              </a:effectLst>
              <a:latin typeface="Corbel" pitchFamily="34" charset="0"/>
            </a:endParaRPr>
          </a:p>
          <a:p>
            <a:pPr>
              <a:buFont typeface="Wingdings 2" pitchFamily="18" charset="2"/>
              <a:buNone/>
            </a:pPr>
            <a:endParaRPr lang="el-GR" dirty="0"/>
          </a:p>
          <a:p>
            <a:r>
              <a:rPr lang="el-GR" dirty="0"/>
              <a:t>Η </a:t>
            </a:r>
            <a:r>
              <a:rPr lang="el-GR" b="1" u="sng" dirty="0">
                <a:solidFill>
                  <a:srgbClr val="FD2413"/>
                </a:solidFill>
                <a:effectLst>
                  <a:outerShdw blurRad="38100" dist="38100" dir="2700000" algn="tl">
                    <a:srgbClr val="C0C0C0"/>
                  </a:outerShdw>
                </a:effectLst>
              </a:rPr>
              <a:t>μάθηση δεν είναι αποστήθιση</a:t>
            </a:r>
            <a:r>
              <a:rPr lang="el-GR" dirty="0"/>
              <a:t> </a:t>
            </a:r>
            <a:br>
              <a:rPr lang="el-GR" dirty="0">
                <a:latin typeface="Arial" charset="0"/>
              </a:rPr>
            </a:br>
            <a:r>
              <a:rPr lang="el-GR" dirty="0"/>
              <a:t>εννοιών ή γεγονότων </a:t>
            </a:r>
          </a:p>
          <a:p>
            <a:endParaRPr lang="en-GB"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63</a:t>
            </a:fld>
            <a:endParaRPr lang="el-G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Οι σημαντικότεροι θεμελιωτές της </a:t>
            </a:r>
            <a:r>
              <a:rPr lang="el-GR" dirty="0" err="1"/>
              <a:t>εποικοδομικής</a:t>
            </a:r>
            <a:r>
              <a:rPr lang="el-GR" dirty="0"/>
              <a:t> θεώρησης</a:t>
            </a:r>
          </a:p>
        </p:txBody>
      </p:sp>
      <p:sp>
        <p:nvSpPr>
          <p:cNvPr id="3" name="2 - Θέση περιεχομένου"/>
          <p:cNvSpPr>
            <a:spLocks noGrp="1"/>
          </p:cNvSpPr>
          <p:nvPr>
            <p:ph idx="1"/>
          </p:nvPr>
        </p:nvSpPr>
        <p:spPr/>
        <p:txBody>
          <a:bodyPr>
            <a:normAutofit fontScale="92500" lnSpcReduction="20000"/>
          </a:bodyPr>
          <a:lstStyle/>
          <a:p>
            <a:r>
              <a:rPr lang="el-GR" dirty="0"/>
              <a:t> </a:t>
            </a:r>
            <a:r>
              <a:rPr lang="el-GR" dirty="0" err="1"/>
              <a:t>John</a:t>
            </a:r>
            <a:r>
              <a:rPr lang="el-GR" dirty="0"/>
              <a:t> </a:t>
            </a:r>
            <a:r>
              <a:rPr lang="el-GR" dirty="0" err="1"/>
              <a:t>Dewey</a:t>
            </a:r>
            <a:r>
              <a:rPr lang="el-GR" dirty="0"/>
              <a:t> (1859-1952): Αμερικανός φιλόσοφος και θεωρητικός της εκπαίδευσης, </a:t>
            </a:r>
          </a:p>
          <a:p>
            <a:r>
              <a:rPr lang="el-GR" dirty="0"/>
              <a:t> </a:t>
            </a:r>
            <a:r>
              <a:rPr lang="el-GR" dirty="0" err="1"/>
              <a:t>Jean</a:t>
            </a:r>
            <a:r>
              <a:rPr lang="el-GR" dirty="0"/>
              <a:t> </a:t>
            </a:r>
            <a:r>
              <a:rPr lang="el-GR" dirty="0" err="1"/>
              <a:t>Piaget</a:t>
            </a:r>
            <a:r>
              <a:rPr lang="el-GR" dirty="0"/>
              <a:t> (1896-1980): Ελβετός ψυχολόγος της ανάπτυξης και φιλόσοφος, </a:t>
            </a:r>
          </a:p>
          <a:p>
            <a:r>
              <a:rPr lang="el-GR" dirty="0"/>
              <a:t> </a:t>
            </a:r>
            <a:r>
              <a:rPr lang="el-GR" dirty="0" err="1"/>
              <a:t>Jerome</a:t>
            </a:r>
            <a:r>
              <a:rPr lang="el-GR" dirty="0"/>
              <a:t> </a:t>
            </a:r>
            <a:r>
              <a:rPr lang="el-GR" dirty="0" err="1"/>
              <a:t>Bruner</a:t>
            </a:r>
            <a:r>
              <a:rPr lang="el-GR" dirty="0"/>
              <a:t> (1915-): Αμερικανός ψυχολόγος και θεωρητικός της εκπαίδευσης, </a:t>
            </a:r>
          </a:p>
          <a:p>
            <a:r>
              <a:rPr lang="el-GR" dirty="0" err="1"/>
              <a:t>Seymour</a:t>
            </a:r>
            <a:r>
              <a:rPr lang="el-GR" dirty="0"/>
              <a:t> </a:t>
            </a:r>
            <a:r>
              <a:rPr lang="el-GR" dirty="0" err="1"/>
              <a:t>Papert</a:t>
            </a:r>
            <a:r>
              <a:rPr lang="el-GR" dirty="0"/>
              <a:t> (1928-): Αμερικανός μαθηματικός, πληροφορικός και εκπαιδευτικός. </a:t>
            </a:r>
            <a:endParaRPr lang="en-US" dirty="0"/>
          </a:p>
          <a:p>
            <a:r>
              <a:rPr lang="en-US" dirty="0"/>
              <a:t>David</a:t>
            </a:r>
            <a:r>
              <a:rPr lang="en-US" b="1" dirty="0"/>
              <a:t>  </a:t>
            </a:r>
            <a:r>
              <a:rPr lang="en-US" dirty="0"/>
              <a:t>Paul </a:t>
            </a:r>
            <a:r>
              <a:rPr lang="en-US" dirty="0" err="1"/>
              <a:t>Ausubel</a:t>
            </a:r>
            <a:r>
              <a:rPr lang="en-US" dirty="0"/>
              <a:t> (1918 – 2008)</a:t>
            </a:r>
            <a:r>
              <a:rPr lang="el-GR" dirty="0"/>
              <a:t>:</a:t>
            </a:r>
            <a:r>
              <a:rPr lang="en-US" dirty="0"/>
              <a:t> </a:t>
            </a:r>
            <a:r>
              <a:rPr lang="el-GR" dirty="0"/>
              <a:t>Αμερικανός ψυχολόγος</a:t>
            </a:r>
            <a:r>
              <a:rPr lang="en-US" dirty="0"/>
              <a:t> </a:t>
            </a:r>
            <a:r>
              <a:rPr lang="el-GR" dirty="0"/>
              <a:t>και θεωρητικός της εκπαίδευσης</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64</a:t>
            </a:fld>
            <a:endParaRPr lang="el-G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nchor="ctr">
            <a:normAutofit/>
          </a:bodyPr>
          <a:lstStyle/>
          <a:p>
            <a:r>
              <a:rPr lang="el-GR" dirty="0" err="1"/>
              <a:t>John</a:t>
            </a:r>
            <a:r>
              <a:rPr lang="el-GR" dirty="0"/>
              <a:t> </a:t>
            </a:r>
            <a:r>
              <a:rPr lang="el-GR" dirty="0" err="1"/>
              <a:t>Dewey</a:t>
            </a:r>
            <a:r>
              <a:rPr lang="el-GR" dirty="0"/>
              <a:t> (1859-1952)</a:t>
            </a:r>
          </a:p>
        </p:txBody>
      </p:sp>
      <p:sp>
        <p:nvSpPr>
          <p:cNvPr id="3" name="2 - Θέση περιεχομένου"/>
          <p:cNvSpPr>
            <a:spLocks noGrp="1"/>
          </p:cNvSpPr>
          <p:nvPr>
            <p:ph sz="half" idx="1"/>
          </p:nvPr>
        </p:nvSpPr>
        <p:spPr>
          <a:xfrm>
            <a:off x="457200" y="1600200"/>
            <a:ext cx="4038600" cy="4525963"/>
          </a:xfrm>
        </p:spPr>
        <p:txBody>
          <a:bodyPr>
            <a:normAutofit/>
          </a:bodyPr>
          <a:lstStyle/>
          <a:p>
            <a:pPr>
              <a:lnSpc>
                <a:spcPct val="90000"/>
              </a:lnSpc>
              <a:buNone/>
            </a:pPr>
            <a:r>
              <a:rPr lang="el-GR" sz="2200" b="1" dirty="0"/>
              <a:t>Η εκπαίδευση πρέπει να βασίζεται και να επεκτείνει την εμπειρία</a:t>
            </a:r>
            <a:r>
              <a:rPr lang="el-GR" sz="2200" dirty="0"/>
              <a:t>. </a:t>
            </a:r>
          </a:p>
          <a:p>
            <a:pPr marL="0" indent="0">
              <a:lnSpc>
                <a:spcPct val="90000"/>
              </a:lnSpc>
              <a:buNone/>
            </a:pPr>
            <a:r>
              <a:rPr lang="el-GR" sz="2200" dirty="0"/>
              <a:t>Οι μέθοδοι εκπαίδευσης πρέπει να ενθαρρύνουν</a:t>
            </a:r>
          </a:p>
          <a:p>
            <a:pPr>
              <a:lnSpc>
                <a:spcPct val="90000"/>
              </a:lnSpc>
              <a:buFont typeface="Wingdings" pitchFamily="2" charset="2"/>
              <a:buChar char="q"/>
            </a:pPr>
            <a:r>
              <a:rPr lang="el-GR" sz="2200" dirty="0"/>
              <a:t>Τη διερεύνηση, </a:t>
            </a:r>
          </a:p>
          <a:p>
            <a:pPr>
              <a:lnSpc>
                <a:spcPct val="90000"/>
              </a:lnSpc>
              <a:buFont typeface="Wingdings" pitchFamily="2" charset="2"/>
              <a:buChar char="q"/>
            </a:pPr>
            <a:r>
              <a:rPr lang="el-GR" sz="2200" dirty="0"/>
              <a:t>τη δημιουργική σκέψη,</a:t>
            </a:r>
          </a:p>
          <a:p>
            <a:pPr>
              <a:lnSpc>
                <a:spcPct val="90000"/>
              </a:lnSpc>
              <a:buFont typeface="Wingdings" pitchFamily="2" charset="2"/>
              <a:buChar char="q"/>
            </a:pPr>
            <a:r>
              <a:rPr lang="el-GR" sz="2200" dirty="0"/>
              <a:t> τον </a:t>
            </a:r>
            <a:r>
              <a:rPr lang="el-GR" sz="2200" dirty="0" err="1"/>
              <a:t>αναστοχασμό</a:t>
            </a:r>
            <a:r>
              <a:rPr lang="el-GR" sz="2200" dirty="0"/>
              <a:t> (</a:t>
            </a:r>
            <a:r>
              <a:rPr lang="el-GR" sz="2200" dirty="0" err="1"/>
              <a:t>reflection</a:t>
            </a:r>
            <a:r>
              <a:rPr lang="el-GR" sz="2200" dirty="0"/>
              <a:t>) και την </a:t>
            </a:r>
          </a:p>
          <a:p>
            <a:pPr>
              <a:lnSpc>
                <a:spcPct val="90000"/>
              </a:lnSpc>
              <a:buFont typeface="Wingdings" pitchFamily="2" charset="2"/>
              <a:buChar char="q"/>
            </a:pPr>
            <a:r>
              <a:rPr lang="el-GR" sz="2200" dirty="0"/>
              <a:t>οικοδόμηση της γνώσης. </a:t>
            </a:r>
          </a:p>
          <a:p>
            <a:pPr marL="0" indent="0">
              <a:lnSpc>
                <a:spcPct val="90000"/>
              </a:lnSpc>
              <a:buNone/>
            </a:pPr>
            <a:r>
              <a:rPr lang="el-GR" sz="2200" dirty="0"/>
              <a:t>Απαραίτητη για τη μάθηση είναι η </a:t>
            </a:r>
            <a:r>
              <a:rPr lang="el-GR" sz="2200" b="1" dirty="0" err="1"/>
              <a:t>διάδραση</a:t>
            </a:r>
            <a:r>
              <a:rPr lang="el-GR" sz="2200" dirty="0"/>
              <a:t> (</a:t>
            </a:r>
            <a:r>
              <a:rPr lang="el-GR" sz="2200" dirty="0" err="1"/>
              <a:t>interaction</a:t>
            </a:r>
            <a:r>
              <a:rPr lang="el-GR" sz="2200" dirty="0"/>
              <a:t>) με το </a:t>
            </a:r>
            <a:r>
              <a:rPr lang="el-GR" sz="2200" b="1" dirty="0"/>
              <a:t>περιβάλλον</a:t>
            </a:r>
            <a:r>
              <a:rPr lang="el-GR" sz="2200" dirty="0"/>
              <a:t>. </a:t>
            </a:r>
          </a:p>
        </p:txBody>
      </p:sp>
      <p:pic>
        <p:nvPicPr>
          <p:cNvPr id="4098" name="Picture 2" descr="ντιουι">
            <a:extLst>
              <a:ext uri="{FF2B5EF4-FFF2-40B4-BE49-F238E27FC236}">
                <a16:creationId xmlns:a16="http://schemas.microsoft.com/office/drawing/2014/main" id="{38CC94AE-EDFD-4788-8F86-BB35A34605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771" b="3"/>
          <a:stretch/>
        </p:blipFill>
        <p:spPr bwMode="auto">
          <a:xfrm>
            <a:off x="4648200" y="1600200"/>
            <a:ext cx="4038600" cy="4525963"/>
          </a:xfrm>
          <a:prstGeom prst="rect">
            <a:avLst/>
          </a:prstGeom>
          <a:solidFill>
            <a:srgbClr val="FFFFFF"/>
          </a:solidFill>
        </p:spPr>
      </p:pic>
      <p:sp>
        <p:nvSpPr>
          <p:cNvPr id="4" name="3 - Θέση αριθμού διαφάνειας"/>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65</a:t>
            </a:fld>
            <a:endParaRPr lang="el-G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John Dewey </a:t>
            </a: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dirty="0"/>
              <a:t>Το όνομά του συνδέθηκε στενά με την έννοια της «προοδευτικής εκπαίδευσης» (</a:t>
            </a:r>
            <a:r>
              <a:rPr lang="el-GR" b="1" dirty="0" err="1">
                <a:solidFill>
                  <a:srgbClr val="FF0000"/>
                </a:solidFill>
              </a:rPr>
              <a:t>progressive</a:t>
            </a:r>
            <a:r>
              <a:rPr lang="el-GR" dirty="0"/>
              <a:t> </a:t>
            </a:r>
            <a:r>
              <a:rPr lang="el-GR" b="1" dirty="0" err="1">
                <a:solidFill>
                  <a:srgbClr val="FF0000"/>
                </a:solidFill>
              </a:rPr>
              <a:t>education</a:t>
            </a:r>
            <a:r>
              <a:rPr lang="el-GR" dirty="0"/>
              <a:t>), μιας παιδαγωγικής προσέγγισης με έμφαση</a:t>
            </a:r>
          </a:p>
          <a:p>
            <a:r>
              <a:rPr lang="el-GR" dirty="0"/>
              <a:t> στη μάθηση με εμπειρικό τρόπο (</a:t>
            </a:r>
            <a:r>
              <a:rPr lang="el-GR" b="1" dirty="0" err="1"/>
              <a:t>learning</a:t>
            </a:r>
            <a:r>
              <a:rPr lang="el-GR" b="1" dirty="0"/>
              <a:t> </a:t>
            </a:r>
            <a:r>
              <a:rPr lang="el-GR" b="1" dirty="0" err="1"/>
              <a:t>by</a:t>
            </a:r>
            <a:r>
              <a:rPr lang="el-GR" b="1" dirty="0"/>
              <a:t> </a:t>
            </a:r>
            <a:r>
              <a:rPr lang="el-GR" b="1" dirty="0" err="1"/>
              <a:t>doing</a:t>
            </a:r>
            <a:r>
              <a:rPr lang="el-GR" b="1" dirty="0"/>
              <a:t>, </a:t>
            </a:r>
            <a:r>
              <a:rPr lang="el-GR" b="1" dirty="0" err="1"/>
              <a:t>hands</a:t>
            </a:r>
            <a:r>
              <a:rPr lang="el-GR" b="1" dirty="0"/>
              <a:t>-</a:t>
            </a:r>
            <a:r>
              <a:rPr lang="el-GR" b="1" dirty="0" err="1"/>
              <a:t>on</a:t>
            </a:r>
            <a:r>
              <a:rPr lang="el-GR" b="1" dirty="0"/>
              <a:t> </a:t>
            </a:r>
            <a:r>
              <a:rPr lang="el-GR" b="1" dirty="0" err="1"/>
              <a:t>projects</a:t>
            </a:r>
            <a:r>
              <a:rPr lang="el-GR" dirty="0"/>
              <a:t>)=</a:t>
            </a:r>
            <a:r>
              <a:rPr lang="el-GR" b="1" dirty="0"/>
              <a:t>βιωματική</a:t>
            </a:r>
            <a:r>
              <a:rPr lang="el-GR" dirty="0"/>
              <a:t> </a:t>
            </a:r>
            <a:r>
              <a:rPr lang="el-GR" b="1" dirty="0"/>
              <a:t>μάθηση</a:t>
            </a:r>
          </a:p>
          <a:p>
            <a:pPr>
              <a:buNone/>
            </a:pPr>
            <a:r>
              <a:rPr lang="el-GR" dirty="0"/>
              <a:t> </a:t>
            </a:r>
          </a:p>
          <a:p>
            <a:r>
              <a:rPr lang="el-GR" b="1" dirty="0"/>
              <a:t>στην κριτική σκέψη. </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66</a:t>
            </a:fld>
            <a:endParaRPr lang="el-G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Το </a:t>
            </a:r>
            <a:r>
              <a:rPr lang="el-GR" dirty="0" err="1"/>
              <a:t>ειχαν</a:t>
            </a:r>
            <a:r>
              <a:rPr lang="el-GR" dirty="0"/>
              <a:t> πει και παλιότερα…</a:t>
            </a:r>
          </a:p>
        </p:txBody>
      </p:sp>
      <p:pic>
        <p:nvPicPr>
          <p:cNvPr id="4" name="3 - Θέση περιεχομένου" descr="81MPup1YIYL._SL1500_.jpg"/>
          <p:cNvPicPr>
            <a:picLocks noGrp="1" noChangeAspect="1"/>
          </p:cNvPicPr>
          <p:nvPr>
            <p:ph idx="1"/>
          </p:nvPr>
        </p:nvPicPr>
        <p:blipFill>
          <a:blip r:embed="rId2"/>
          <a:stretch>
            <a:fillRect/>
          </a:stretch>
        </p:blipFill>
        <p:spPr>
          <a:xfrm>
            <a:off x="2888342" y="1600200"/>
            <a:ext cx="3367316" cy="4525963"/>
          </a:xfrm>
        </p:spPr>
      </p:pic>
      <p:sp>
        <p:nvSpPr>
          <p:cNvPr id="5" name="4 - Θέση αριθμού διαφάνειας"/>
          <p:cNvSpPr>
            <a:spLocks noGrp="1"/>
          </p:cNvSpPr>
          <p:nvPr>
            <p:ph type="sldNum" sz="quarter" idx="12"/>
          </p:nvPr>
        </p:nvSpPr>
        <p:spPr/>
        <p:txBody>
          <a:bodyPr/>
          <a:lstStyle/>
          <a:p>
            <a:fld id="{86AAA6DD-A541-4490-A3CA-83A4F81B28A8}" type="slidenum">
              <a:rPr lang="el-GR" smtClean="0"/>
              <a:pPr/>
              <a:t>67</a:t>
            </a:fld>
            <a:endParaRPr lang="el-G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John Dewey (1859-1952)</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a:t>Οι βασικές ιδέες του μπορούν να συνοψιστούν  ως εξής:</a:t>
            </a:r>
          </a:p>
          <a:p>
            <a:r>
              <a:rPr lang="el-GR" dirty="0"/>
              <a:t> Πιο στενή σχέση ανάμεσα στο σχολείο και στις </a:t>
            </a:r>
            <a:r>
              <a:rPr lang="el-GR" b="1" dirty="0"/>
              <a:t>δραστηριότητες </a:t>
            </a:r>
            <a:r>
              <a:rPr lang="el-GR" b="1" dirty="0">
                <a:highlight>
                  <a:srgbClr val="FFFF00"/>
                </a:highlight>
              </a:rPr>
              <a:t>εκτός</a:t>
            </a:r>
            <a:r>
              <a:rPr lang="el-GR" b="1" dirty="0"/>
              <a:t> σχολείου</a:t>
            </a:r>
            <a:r>
              <a:rPr lang="el-GR" dirty="0"/>
              <a:t>.</a:t>
            </a:r>
          </a:p>
          <a:p>
            <a:r>
              <a:rPr lang="el-GR" dirty="0"/>
              <a:t> Διδασκαλία με </a:t>
            </a:r>
            <a:r>
              <a:rPr lang="el-GR" b="1" dirty="0"/>
              <a:t>επίκεντρο τον μαθητή </a:t>
            </a:r>
            <a:r>
              <a:rPr lang="el-GR" dirty="0"/>
              <a:t>και όχι τη διδακτέα ύλη.</a:t>
            </a:r>
          </a:p>
          <a:p>
            <a:r>
              <a:rPr lang="el-GR" dirty="0"/>
              <a:t> Η </a:t>
            </a:r>
            <a:r>
              <a:rPr lang="el-GR" b="1" dirty="0"/>
              <a:t>εκπαίδευση </a:t>
            </a:r>
            <a:r>
              <a:rPr lang="el-GR" dirty="0"/>
              <a:t>δεν είναι προετοιμασία για τη ζωή, </a:t>
            </a:r>
            <a:r>
              <a:rPr lang="el-GR" b="1" dirty="0"/>
              <a:t>είναι η ίδια η ζωή. </a:t>
            </a:r>
          </a:p>
          <a:p>
            <a:r>
              <a:rPr lang="el-GR" dirty="0"/>
              <a:t>Απόρριψη του φορμαλισμού της εκπαίδευσης με τα προγράμματά της.</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68</a:t>
            </a:fld>
            <a:endParaRPr lang="el-G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Τίτλος"/>
          <p:cNvSpPr>
            <a:spLocks noGrp="1"/>
          </p:cNvSpPr>
          <p:nvPr>
            <p:ph type="title"/>
          </p:nvPr>
        </p:nvSpPr>
        <p:spPr>
          <a:xfrm>
            <a:off x="612775" y="228600"/>
            <a:ext cx="8153400" cy="990600"/>
          </a:xfrm>
        </p:spPr>
        <p:txBody>
          <a:bodyPr>
            <a:normAutofit fontScale="90000"/>
          </a:bodyPr>
          <a:lstStyle/>
          <a:p>
            <a:br>
              <a:rPr lang="en-US" b="1" dirty="0"/>
            </a:br>
            <a:br>
              <a:rPr lang="en-US" b="1" dirty="0"/>
            </a:br>
            <a:br>
              <a:rPr lang="en-US" b="1" dirty="0"/>
            </a:br>
            <a:r>
              <a:rPr lang="el-GR" b="1" dirty="0"/>
              <a:t>Βιωματική μάθηση</a:t>
            </a:r>
            <a:br>
              <a:rPr lang="en-US" b="1" dirty="0"/>
            </a:br>
            <a:br>
              <a:rPr lang="en-US" b="1" dirty="0"/>
            </a:br>
            <a:r>
              <a:rPr lang="en-US" dirty="0"/>
              <a:t>https://www.youtube.com/watch?v=IexTiqhULuM</a:t>
            </a:r>
            <a:endParaRPr lang="el-GR" b="1" dirty="0"/>
          </a:p>
        </p:txBody>
      </p:sp>
      <p:sp>
        <p:nvSpPr>
          <p:cNvPr id="3" name="2 - Θέση περιεχομένου"/>
          <p:cNvSpPr>
            <a:spLocks noGrp="1"/>
          </p:cNvSpPr>
          <p:nvPr>
            <p:ph sz="quarter" idx="1"/>
          </p:nvPr>
        </p:nvSpPr>
        <p:spPr>
          <a:xfrm>
            <a:off x="611188" y="3644900"/>
            <a:ext cx="8154987" cy="2451100"/>
          </a:xfrm>
        </p:spPr>
        <p:txBody>
          <a:bodyPr>
            <a:normAutofit fontScale="92500" lnSpcReduction="10000"/>
          </a:bodyPr>
          <a:lstStyle/>
          <a:p>
            <a:pPr marL="320040" indent="-320040" eaLnBrk="1" fontAlgn="auto" hangingPunct="1">
              <a:spcAft>
                <a:spcPts val="0"/>
              </a:spcAft>
              <a:buFont typeface="Wingdings"/>
              <a:buNone/>
              <a:defRPr/>
            </a:pPr>
            <a:r>
              <a:rPr lang="el-GR" dirty="0"/>
              <a:t>	</a:t>
            </a:r>
            <a:r>
              <a:rPr lang="el-GR" dirty="0">
                <a:latin typeface="Garamond" pitchFamily="18" charset="0"/>
              </a:rPr>
              <a:t>« Μόνο </a:t>
            </a:r>
            <a:r>
              <a:rPr lang="el-GR" dirty="0" err="1">
                <a:latin typeface="Garamond" pitchFamily="18" charset="0"/>
              </a:rPr>
              <a:t>ό,τι</a:t>
            </a:r>
            <a:r>
              <a:rPr lang="el-GR" dirty="0">
                <a:latin typeface="Garamond" pitchFamily="18" charset="0"/>
              </a:rPr>
              <a:t> δέχτηκες με την ψυχή σου, αυτό μόνο μαθαίνεις και αυτό μόνο ενσωματώνεις στην ζωή σου και στον χαρακτήρα σου»</a:t>
            </a:r>
          </a:p>
          <a:p>
            <a:pPr marL="320040" indent="-320040" eaLnBrk="1" fontAlgn="auto" hangingPunct="1">
              <a:spcAft>
                <a:spcPts val="0"/>
              </a:spcAft>
              <a:buFont typeface="Wingdings"/>
              <a:buChar char=""/>
              <a:defRPr/>
            </a:pPr>
            <a:endParaRPr lang="el-GR" dirty="0"/>
          </a:p>
          <a:p>
            <a:pPr marL="320040" indent="-320040" algn="r" eaLnBrk="1" fontAlgn="auto" hangingPunct="1">
              <a:spcAft>
                <a:spcPts val="0"/>
              </a:spcAft>
              <a:buFont typeface="Wingdings"/>
              <a:buNone/>
              <a:defRPr/>
            </a:pPr>
            <a:r>
              <a:rPr lang="el-GR" dirty="0" err="1"/>
              <a:t>J.</a:t>
            </a:r>
            <a:r>
              <a:rPr lang="el-GR" i="1" dirty="0" err="1"/>
              <a:t>Dewey</a:t>
            </a:r>
            <a:endParaRPr lang="el-GR" dirty="0"/>
          </a:p>
          <a:p>
            <a:pPr marL="320040" indent="-320040" eaLnBrk="1" fontAlgn="auto" hangingPunct="1">
              <a:spcAft>
                <a:spcPts val="0"/>
              </a:spcAft>
              <a:buFont typeface="Wingdings"/>
              <a:buChar char=""/>
              <a:defRPr/>
            </a:pPr>
            <a:endParaRPr lang="el-GR"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Η σύγχρονη συμπεριφοριστική προσέγγιση</a:t>
            </a:r>
          </a:p>
        </p:txBody>
      </p:sp>
      <p:sp>
        <p:nvSpPr>
          <p:cNvPr id="3" name="2 - Θέση περιεχομένου"/>
          <p:cNvSpPr>
            <a:spLocks noGrp="1"/>
          </p:cNvSpPr>
          <p:nvPr>
            <p:ph idx="1"/>
          </p:nvPr>
        </p:nvSpPr>
        <p:spPr/>
        <p:txBody>
          <a:bodyPr>
            <a:normAutofit fontScale="85000" lnSpcReduction="20000"/>
          </a:bodyPr>
          <a:lstStyle/>
          <a:p>
            <a:r>
              <a:rPr lang="el-GR" dirty="0"/>
              <a:t>Σήμερα η φιλοσοφία της επιστήμης του θεμελιώδους συμπεριφορισμού προσφέρει μια σταδιακά πιο σφαιρική και πρακτικά ισχυρή κατανόηση του εαυτού μας και των άλλων, δηλαδή του </a:t>
            </a:r>
            <a:r>
              <a:rPr lang="el-GR" b="1" dirty="0"/>
              <a:t>πως οι απόψεις, οι ερμηνείες και οι τρόποι με τους οποίους λύνουμε προβλήματα διαμορφώνονται συνεχώς μέσα από την αλληλεπίδρασή μας με άλλους ανθρώπους καθώς και με άλλα γεγονότα του φυσικού κόσμου</a:t>
            </a:r>
            <a:r>
              <a:rPr lang="el-GR" dirty="0"/>
              <a:t>.</a:t>
            </a:r>
            <a:endParaRPr lang="en-US" dirty="0"/>
          </a:p>
          <a:p>
            <a:r>
              <a:rPr lang="el-GR" dirty="0"/>
              <a:t> Η σύγχρονη συμπεριφοριστική προσέγγιση υποστηρίζει την άποψη ότι το άτομο είναι μοναδικός και δυναμικός οργανισμός που δρα καθ’ όλη τη διάρκεια της ζωής του, και</a:t>
            </a:r>
            <a:r>
              <a:rPr lang="en-US" dirty="0"/>
              <a:t> </a:t>
            </a:r>
            <a:r>
              <a:rPr lang="el-GR" dirty="0"/>
              <a:t>διαμορφώνεται συνεχώς από τις συνέπειες αυτών των δράσεων. </a:t>
            </a:r>
          </a:p>
        </p:txBody>
      </p:sp>
      <p:sp>
        <p:nvSpPr>
          <p:cNvPr id="4" name="Θέση υποσέλιδου 3">
            <a:extLst>
              <a:ext uri="{FF2B5EF4-FFF2-40B4-BE49-F238E27FC236}">
                <a16:creationId xmlns:a16="http://schemas.microsoft.com/office/drawing/2014/main" id="{43886F8B-4512-4415-8031-DB24BBE18EF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E5E9879-B5E6-41D6-AB7F-5E8F1D4A3A37}"/>
              </a:ext>
            </a:extLst>
          </p:cNvPr>
          <p:cNvSpPr>
            <a:spLocks noGrp="1"/>
          </p:cNvSpPr>
          <p:nvPr>
            <p:ph type="sldNum" sz="quarter" idx="12"/>
          </p:nvPr>
        </p:nvSpPr>
        <p:spPr/>
        <p:txBody>
          <a:bodyPr/>
          <a:lstStyle/>
          <a:p>
            <a:fld id="{B4B4A090-C6FB-429D-9E72-869C603C7F2D}" type="slidenum">
              <a:rPr lang="el-GR" smtClean="0"/>
              <a:pPr/>
              <a:t>7</a:t>
            </a:fld>
            <a:endParaRPr lang="el-G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Μοντέλο+βιωματικής+μάθησης.jpg"/>
          <p:cNvPicPr>
            <a:picLocks noGrp="1" noChangeAspect="1"/>
          </p:cNvPicPr>
          <p:nvPr>
            <p:ph idx="1"/>
          </p:nvPr>
        </p:nvPicPr>
        <p:blipFill>
          <a:blip r:embed="rId2"/>
          <a:stretch>
            <a:fillRect/>
          </a:stretch>
        </p:blipFill>
        <p:spPr>
          <a:xfrm>
            <a:off x="1554691" y="1600200"/>
            <a:ext cx="6034617" cy="4525963"/>
          </a:xfrm>
        </p:spPr>
      </p:pic>
      <p:sp>
        <p:nvSpPr>
          <p:cNvPr id="5" name="4 - Θέση αριθμού διαφάνειας"/>
          <p:cNvSpPr>
            <a:spLocks noGrp="1"/>
          </p:cNvSpPr>
          <p:nvPr>
            <p:ph type="sldNum" sz="quarter" idx="12"/>
          </p:nvPr>
        </p:nvSpPr>
        <p:spPr/>
        <p:txBody>
          <a:bodyPr/>
          <a:lstStyle/>
          <a:p>
            <a:fld id="{86AAA6DD-A541-4490-A3CA-83A4F81B28A8}" type="slidenum">
              <a:rPr lang="el-GR" smtClean="0"/>
              <a:pPr/>
              <a:t>70</a:t>
            </a:fld>
            <a:endParaRPr lang="el-G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2"/>
          <p:cNvSpPr>
            <a:spLocks noGrp="1"/>
          </p:cNvSpPr>
          <p:nvPr>
            <p:ph type="body" sz="quarter" idx="10"/>
          </p:nvPr>
        </p:nvSpPr>
        <p:spPr>
          <a:xfrm>
            <a:off x="344488" y="908050"/>
            <a:ext cx="8382000" cy="333375"/>
          </a:xfrm>
        </p:spPr>
        <p:txBody>
          <a:bodyPr>
            <a:normAutofit fontScale="85000" lnSpcReduction="20000"/>
          </a:bodyPr>
          <a:lstStyle/>
          <a:p>
            <a:pPr marL="320040" indent="-320040" eaLnBrk="1" fontAlgn="auto" hangingPunct="1">
              <a:spcAft>
                <a:spcPts val="0"/>
              </a:spcAft>
              <a:buFont typeface="Wingdings"/>
              <a:buChar char=""/>
              <a:defRPr/>
            </a:pPr>
            <a:r>
              <a:rPr lang="el-GR" sz="2400">
                <a:solidFill>
                  <a:srgbClr val="FF0000"/>
                </a:solidFill>
              </a:rPr>
              <a:t>Παράδειγμα συνδυασμού ιδεοθύελλας και νοητικού χάρτη</a:t>
            </a:r>
          </a:p>
        </p:txBody>
      </p:sp>
      <p:sp>
        <p:nvSpPr>
          <p:cNvPr id="4" name="Title 1"/>
          <p:cNvSpPr txBox="1">
            <a:spLocks/>
          </p:cNvSpPr>
          <p:nvPr/>
        </p:nvSpPr>
        <p:spPr>
          <a:xfrm>
            <a:off x="381000" y="115888"/>
            <a:ext cx="8382000" cy="554037"/>
          </a:xfrm>
          <a:prstGeom prst="rect">
            <a:avLst/>
          </a:prstGeom>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pPr fontAlgn="auto">
              <a:spcAft>
                <a:spcPts val="0"/>
              </a:spcAft>
              <a:defRPr/>
            </a:pPr>
            <a:r>
              <a:rPr lang="el-GR" sz="4000" dirty="0">
                <a:ln>
                  <a:noFill/>
                </a:ln>
                <a:solidFill>
                  <a:schemeClr val="tx1"/>
                </a:solidFill>
                <a:effectLst>
                  <a:outerShdw blurRad="38100" dist="38100" dir="2700000" algn="tl">
                    <a:srgbClr val="000000">
                      <a:alpha val="43137"/>
                    </a:srgbClr>
                  </a:outerShdw>
                </a:effectLst>
              </a:rPr>
              <a:t>Βιωματική μάθηση για τις 5 αισθήσεις</a:t>
            </a:r>
          </a:p>
        </p:txBody>
      </p:sp>
      <p:pic>
        <p:nvPicPr>
          <p:cNvPr id="51203" name="Picture 2"/>
          <p:cNvPicPr>
            <a:picLocks noChangeAspect="1" noChangeArrowheads="1"/>
          </p:cNvPicPr>
          <p:nvPr/>
        </p:nvPicPr>
        <p:blipFill>
          <a:blip r:embed="rId2" cstate="print"/>
          <a:srcRect/>
          <a:stretch>
            <a:fillRect/>
          </a:stretch>
        </p:blipFill>
        <p:spPr bwMode="auto">
          <a:xfrm>
            <a:off x="0" y="1341438"/>
            <a:ext cx="9112250" cy="5486400"/>
          </a:xfrm>
          <a:prstGeom prst="rect">
            <a:avLst/>
          </a:prstGeom>
          <a:noFill/>
          <a:ln w="9525">
            <a:noFill/>
            <a:miter lim="800000"/>
            <a:headEnd/>
            <a:tailEnd/>
          </a:ln>
        </p:spPr>
      </p:pic>
    </p:spTree>
  </p:cSld>
  <p:clrMapOvr>
    <a:masterClrMapping/>
  </p:clrMapOvr>
  <p:transition>
    <p:dissolv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a:t>ΠΑΡΑΔΕΙΓΜΑ ΒΙΩΜΑΤΙΚΗΣ ΜΑΘΗΣΗΣ:ΑΝΘΡΩΠΙΝΑ ΔΙΚΑΙΩΜΑΤΑ</a:t>
            </a:r>
          </a:p>
        </p:txBody>
      </p:sp>
      <p:sp>
        <p:nvSpPr>
          <p:cNvPr id="3" name="2 - Υπότιτλος"/>
          <p:cNvSpPr>
            <a:spLocks noGrp="1"/>
          </p:cNvSpPr>
          <p:nvPr>
            <p:ph type="subTitle" idx="1"/>
          </p:nvPr>
        </p:nvSpPr>
        <p:spPr/>
        <p:txBody>
          <a:bodyPr/>
          <a:lstStyle/>
          <a:p>
            <a:r>
              <a:rPr lang="el-GR" dirty="0"/>
              <a:t>ΔΙΚΑΙΩΜΑΤΑ ΠΑΙΔΙΟΥ</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1500174"/>
            <a:ext cx="7572428" cy="3293209"/>
          </a:xfrm>
          <a:prstGeom prst="rect">
            <a:avLst/>
          </a:prstGeom>
        </p:spPr>
        <p:txBody>
          <a:bodyPr wrap="square">
            <a:spAutoFit/>
          </a:bodyPr>
          <a:lstStyle/>
          <a:p>
            <a:r>
              <a:rPr lang="el-GR" sz="3200" b="1" dirty="0"/>
              <a:t>Τι χρειαζόμαστε</a:t>
            </a:r>
            <a:r>
              <a:rPr lang="el-GR" sz="2400"/>
              <a:t>:  </a:t>
            </a:r>
            <a:r>
              <a:rPr lang="el-GR" sz="2400" dirty="0"/>
              <a:t>ένα διάγραμμα/πίνακα και ένα αντίγραφο της Σύμβασης για τα Δικαιώματα του Παιδιού </a:t>
            </a:r>
          </a:p>
          <a:p>
            <a:endParaRPr lang="el-GR" sz="2400" dirty="0"/>
          </a:p>
          <a:p>
            <a:endParaRPr lang="el-GR" sz="2400" dirty="0"/>
          </a:p>
          <a:p>
            <a:endParaRPr lang="el-GR" sz="2400" dirty="0"/>
          </a:p>
          <a:p>
            <a:r>
              <a:rPr lang="el-GR" sz="3200" b="1" dirty="0"/>
              <a:t>Προετοιμασία</a:t>
            </a:r>
            <a:r>
              <a:rPr lang="el-GR" sz="2400" dirty="0"/>
              <a:t>: Φτιάχνουμε ένα διάγραμμα/πίνακα και βγάζουμε αντίτυπα της Σύμβασης για τα Δικαιώματα του Παιδιού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857233"/>
            <a:ext cx="7929618" cy="10618291"/>
          </a:xfrm>
          <a:prstGeom prst="rect">
            <a:avLst/>
          </a:prstGeom>
        </p:spPr>
        <p:txBody>
          <a:bodyPr wrap="square">
            <a:spAutoFit/>
          </a:bodyPr>
          <a:lstStyle/>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r>
              <a:rPr lang="en-US" dirty="0"/>
              <a:t>1.</a:t>
            </a:r>
            <a:r>
              <a:rPr lang="el-GR" b="1" dirty="0"/>
              <a:t>ΚΑΝΤΟ(ΘΑ ΜΠΟΡΟΥΣΑΝ ΝΑ ΦΡΟΝΤΙΖΑΝ ΈΝΑ ΠΡΑΓΜΑΤΙΚΟ ΚΟΥΝΕΛΙ)</a:t>
            </a:r>
          </a:p>
          <a:p>
            <a:r>
              <a:rPr lang="el-GR" dirty="0"/>
              <a:t>ζητάμε από τα παιδιά να φανταστούν πως έχουν να φροντίσουν ένα κατοικίδιο κουνέλι και πως πρέπει να το ονομάσουν. </a:t>
            </a:r>
          </a:p>
          <a:p>
            <a:endParaRPr lang="el-GR" dirty="0"/>
          </a:p>
          <a:p>
            <a:r>
              <a:rPr lang="el-GR" dirty="0"/>
              <a:t>Πρέπει να σκεφτούν </a:t>
            </a:r>
            <a:r>
              <a:rPr lang="el-GR" b="1" dirty="0"/>
              <a:t>όλα τα πράγματα που χρειάζεται για να είναι ευτυχισμένο, ασφαλές και υγιές. </a:t>
            </a:r>
            <a:r>
              <a:rPr lang="el-GR" dirty="0"/>
              <a:t>Ρωτάμε </a:t>
            </a:r>
          </a:p>
          <a:p>
            <a:r>
              <a:rPr lang="el-GR" dirty="0"/>
              <a:t>«</a:t>
            </a:r>
            <a:r>
              <a:rPr lang="el-GR" dirty="0">
                <a:solidFill>
                  <a:srgbClr val="FF0000"/>
                </a:solidFill>
              </a:rPr>
              <a:t>Ποια είναι όλα αυτά που χρειάζεται ένα κουνέλι</a:t>
            </a:r>
            <a:r>
              <a:rPr lang="el-GR" dirty="0"/>
              <a:t>;».</a:t>
            </a:r>
          </a:p>
          <a:p>
            <a:endParaRPr lang="el-GR" dirty="0"/>
          </a:p>
          <a:p>
            <a:r>
              <a:rPr lang="el-GR" dirty="0"/>
              <a:t> Τα παιδιά πιθανόν να αναφέρουν πράγματα όπως ένα </a:t>
            </a:r>
            <a:r>
              <a:rPr lang="el-GR" b="1" dirty="0"/>
              <a:t>κλουβί</a:t>
            </a:r>
            <a:r>
              <a:rPr lang="el-GR" dirty="0"/>
              <a:t>, </a:t>
            </a:r>
            <a:r>
              <a:rPr lang="el-GR" b="1" dirty="0"/>
              <a:t>άχυρο,</a:t>
            </a:r>
            <a:r>
              <a:rPr lang="el-GR" dirty="0"/>
              <a:t> </a:t>
            </a:r>
            <a:r>
              <a:rPr lang="el-GR" b="1" dirty="0"/>
              <a:t>τροφή,</a:t>
            </a:r>
            <a:r>
              <a:rPr lang="el-GR" dirty="0"/>
              <a:t> </a:t>
            </a:r>
            <a:r>
              <a:rPr lang="el-GR" b="1" dirty="0"/>
              <a:t>νερό</a:t>
            </a:r>
            <a:r>
              <a:rPr lang="el-GR" dirty="0"/>
              <a:t>, </a:t>
            </a:r>
            <a:r>
              <a:rPr lang="el-GR" b="1" dirty="0"/>
              <a:t>άσκηση,</a:t>
            </a:r>
            <a:r>
              <a:rPr lang="el-GR" dirty="0"/>
              <a:t> </a:t>
            </a:r>
            <a:r>
              <a:rPr lang="el-GR" b="1" dirty="0"/>
              <a:t>προσοχή, αγάπη</a:t>
            </a:r>
            <a:r>
              <a:rPr lang="el-GR" dirty="0"/>
              <a:t> ή ίσως ένα άλλο κουνέλι για συντροφιά.</a:t>
            </a:r>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p:txBody>
      </p:sp>
      <p:pic>
        <p:nvPicPr>
          <p:cNvPr id="3" name="2 - Εικόνα" descr="αρχείο λήψης.jpg"/>
          <p:cNvPicPr>
            <a:picLocks noChangeAspect="1"/>
          </p:cNvPicPr>
          <p:nvPr/>
        </p:nvPicPr>
        <p:blipFill>
          <a:blip r:embed="rId2"/>
          <a:stretch>
            <a:fillRect/>
          </a:stretch>
        </p:blipFill>
        <p:spPr>
          <a:xfrm>
            <a:off x="1785918" y="714356"/>
            <a:ext cx="2500322" cy="2500322"/>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t>2.ΜΟΙΡΑΖΟΜΑΙ ΔΗΜΟΣΙΑ ΤΑ ΣΥΜΠΕΡΑΣΜΑΤΑ ΜΟΥ ΓΙΑ ΝΑ ΕΊΝΑΙ ΤΟ ΚΟΥΝΕΛΙ ΕΥΤΥΧΙΣΜΕΝΟ</a:t>
            </a:r>
          </a:p>
        </p:txBody>
      </p:sp>
      <p:sp>
        <p:nvSpPr>
          <p:cNvPr id="3" name="2 - Θέση περιεχομένου"/>
          <p:cNvSpPr>
            <a:spLocks noGrp="1"/>
          </p:cNvSpPr>
          <p:nvPr>
            <p:ph idx="1"/>
          </p:nvPr>
        </p:nvSpPr>
        <p:spPr/>
        <p:txBody>
          <a:bodyPr>
            <a:normAutofit lnSpcReduction="10000"/>
          </a:bodyPr>
          <a:lstStyle/>
          <a:p>
            <a:pPr>
              <a:buFont typeface="Wingdings" pitchFamily="2" charset="2"/>
              <a:buChar char="q"/>
            </a:pPr>
            <a:r>
              <a:rPr lang="el-GR" b="1" dirty="0"/>
              <a:t>κλουβί</a:t>
            </a:r>
            <a:r>
              <a:rPr lang="el-GR" dirty="0"/>
              <a:t>,</a:t>
            </a:r>
          </a:p>
          <a:p>
            <a:pPr>
              <a:buFont typeface="Wingdings" pitchFamily="2" charset="2"/>
              <a:buChar char="q"/>
            </a:pPr>
            <a:r>
              <a:rPr lang="el-GR" dirty="0"/>
              <a:t> </a:t>
            </a:r>
            <a:r>
              <a:rPr lang="el-GR" b="1" dirty="0"/>
              <a:t>άχυρο,</a:t>
            </a:r>
            <a:r>
              <a:rPr lang="el-GR" dirty="0"/>
              <a:t> </a:t>
            </a:r>
          </a:p>
          <a:p>
            <a:pPr>
              <a:buFont typeface="Wingdings" pitchFamily="2" charset="2"/>
              <a:buChar char="q"/>
            </a:pPr>
            <a:r>
              <a:rPr lang="el-GR" b="1" dirty="0"/>
              <a:t>τροφή,</a:t>
            </a:r>
            <a:r>
              <a:rPr lang="el-GR" dirty="0"/>
              <a:t> </a:t>
            </a:r>
          </a:p>
          <a:p>
            <a:pPr>
              <a:buFont typeface="Wingdings" pitchFamily="2" charset="2"/>
              <a:buChar char="q"/>
            </a:pPr>
            <a:r>
              <a:rPr lang="el-GR" b="1" dirty="0"/>
              <a:t> νερό</a:t>
            </a:r>
            <a:r>
              <a:rPr lang="el-GR" dirty="0"/>
              <a:t>,</a:t>
            </a:r>
          </a:p>
          <a:p>
            <a:pPr>
              <a:buFont typeface="Wingdings" pitchFamily="2" charset="2"/>
              <a:buChar char="q"/>
            </a:pPr>
            <a:r>
              <a:rPr lang="el-GR" dirty="0"/>
              <a:t> </a:t>
            </a:r>
            <a:r>
              <a:rPr lang="el-GR" b="1" dirty="0"/>
              <a:t>άσκηση,</a:t>
            </a:r>
          </a:p>
          <a:p>
            <a:pPr>
              <a:buFont typeface="Wingdings" pitchFamily="2" charset="2"/>
              <a:buChar char="q"/>
            </a:pPr>
            <a:r>
              <a:rPr lang="el-GR" dirty="0"/>
              <a:t> </a:t>
            </a:r>
            <a:r>
              <a:rPr lang="el-GR" b="1" dirty="0"/>
              <a:t>προσοχή, </a:t>
            </a:r>
          </a:p>
          <a:p>
            <a:pPr>
              <a:buFont typeface="Wingdings" pitchFamily="2" charset="2"/>
              <a:buChar char="q"/>
            </a:pPr>
            <a:r>
              <a:rPr lang="el-GR" b="1" dirty="0"/>
              <a:t>Αγάπη,</a:t>
            </a:r>
          </a:p>
          <a:p>
            <a:pPr>
              <a:buFont typeface="Wingdings" pitchFamily="2" charset="2"/>
              <a:buChar char="q"/>
            </a:pPr>
            <a:r>
              <a:rPr lang="el-GR" b="1" dirty="0"/>
              <a:t> ένα άλλο κουνέλι για συντροφιά</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75</a:t>
            </a:fld>
            <a:endParaRPr lang="el-G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42910" y="1071546"/>
            <a:ext cx="7358114" cy="4832092"/>
          </a:xfrm>
          <a:prstGeom prst="rect">
            <a:avLst/>
          </a:prstGeom>
        </p:spPr>
        <p:txBody>
          <a:bodyPr wrap="square">
            <a:spAutoFit/>
          </a:bodyPr>
          <a:lstStyle/>
          <a:p>
            <a:pPr algn="ctr"/>
            <a:r>
              <a:rPr lang="el-GR" sz="2800" b="1" dirty="0"/>
              <a:t>3.ΕΠΕΞΕΡΓΑΖΟΜΑΣΤΕ ΤΑ ΣΥΜΠΕΡΑΣΜΑΤΑ ΠΟΥ ΑΝΑΦΕΡΑΜΕ ΚΑΝΟΝΤΑΣ ΣΥΖΗΤΗΣΗ</a:t>
            </a:r>
          </a:p>
          <a:p>
            <a:endParaRPr lang="el-GR" sz="2800" dirty="0"/>
          </a:p>
          <a:p>
            <a:r>
              <a:rPr lang="el-GR" sz="2800" dirty="0"/>
              <a:t>Ξεκινά ο δάσκαλος με την πρώτη ερώτηση:</a:t>
            </a:r>
          </a:p>
          <a:p>
            <a:endParaRPr lang="el-GR" sz="2800" dirty="0"/>
          </a:p>
          <a:p>
            <a:r>
              <a:rPr lang="el-GR" sz="2800" dirty="0"/>
              <a:t>«Ποιος είναι υπεύθυνος για να διασφαλίσει ότι το κουνέλι έχει όλα, όσα χρειάζεται;». </a:t>
            </a:r>
          </a:p>
          <a:p>
            <a:endParaRPr lang="el-GR" sz="2800" dirty="0"/>
          </a:p>
          <a:p>
            <a:r>
              <a:rPr lang="el-GR" sz="2800" dirty="0"/>
              <a:t>Τα παιδιά δίνουν διάφορες απαντήσεις πχ</a:t>
            </a:r>
          </a:p>
          <a:p>
            <a:r>
              <a:rPr lang="el-GR" sz="2800" dirty="0" err="1"/>
              <a:t>οτι</a:t>
            </a:r>
            <a:r>
              <a:rPr lang="el-GR" sz="2800" dirty="0"/>
              <a:t>  υπεύθυνα είναι αυτά ή ο οποιοσδήποτε ιδιοκτήτης του κουνελιού</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4.Γενικεύουμε τα συμπεράσματα </a:t>
            </a:r>
            <a:r>
              <a:rPr lang="el-GR" dirty="0" err="1"/>
              <a:t>θέτωντας</a:t>
            </a:r>
            <a:r>
              <a:rPr lang="el-GR" dirty="0"/>
              <a:t> και άλλες ερωτήσεις</a:t>
            </a:r>
          </a:p>
        </p:txBody>
      </p:sp>
      <p:sp>
        <p:nvSpPr>
          <p:cNvPr id="3" name="2 - Ορθογώνιο"/>
          <p:cNvSpPr/>
          <p:nvPr/>
        </p:nvSpPr>
        <p:spPr>
          <a:xfrm>
            <a:off x="785786" y="2428868"/>
            <a:ext cx="7786742" cy="2954655"/>
          </a:xfrm>
          <a:prstGeom prst="rect">
            <a:avLst/>
          </a:prstGeom>
        </p:spPr>
        <p:txBody>
          <a:bodyPr wrap="square">
            <a:spAutoFit/>
          </a:bodyPr>
          <a:lstStyle/>
          <a:p>
            <a:r>
              <a:rPr lang="el-GR" sz="2800" dirty="0"/>
              <a:t>α. Αν το κουνέλι πραγματικά χρειάζεται αυτά τα αγαθά για να επιβιώσει, τότε το κουνέλι θα πρέπει να έχει δικαίωμα σε αυτά;</a:t>
            </a:r>
          </a:p>
          <a:p>
            <a:endParaRPr lang="el-GR" dirty="0"/>
          </a:p>
          <a:p>
            <a:r>
              <a:rPr lang="el-GR" sz="2800" dirty="0"/>
              <a:t> β. Ποιος είναι υπεύθυνος για να διασφαλίσει ότι το κουνέλι απολαμβάνει τα δικαιώματά του σε αυτά τα αγαθά που χρειάζεται;</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a:t>5.Εφαρμόζουμε τα συμπεράσματα σε παρόμοιο θέμα «ΕΥΤΥΧΙΣΜΕΝΑ ΠΑΙΔΙΑ-ΔΙΚΑΙΩΜΑΤΑ»</a:t>
            </a:r>
          </a:p>
        </p:txBody>
      </p:sp>
      <p:sp>
        <p:nvSpPr>
          <p:cNvPr id="3" name="2 - Ορθογώνιο"/>
          <p:cNvSpPr/>
          <p:nvPr/>
        </p:nvSpPr>
        <p:spPr>
          <a:xfrm>
            <a:off x="714348" y="1997839"/>
            <a:ext cx="7643866" cy="2523768"/>
          </a:xfrm>
          <a:prstGeom prst="rect">
            <a:avLst/>
          </a:prstGeom>
        </p:spPr>
        <p:txBody>
          <a:bodyPr wrap="square">
            <a:spAutoFit/>
          </a:bodyPr>
          <a:lstStyle/>
          <a:p>
            <a:r>
              <a:rPr lang="el-GR" sz="3200" dirty="0"/>
              <a:t>ζητάμε από την τάξη να ανταλλάξει ιδέες: </a:t>
            </a:r>
          </a:p>
          <a:p>
            <a:endParaRPr lang="el-GR" dirty="0"/>
          </a:p>
          <a:p>
            <a:pPr>
              <a:buFont typeface="Wingdings" pitchFamily="2" charset="2"/>
              <a:buChar char="ü"/>
            </a:pPr>
            <a:r>
              <a:rPr lang="el-GR" dirty="0"/>
              <a:t>«</a:t>
            </a:r>
            <a:r>
              <a:rPr lang="el-GR" b="1" dirty="0"/>
              <a:t>Ποια είναι τα αγαθά που χρειάζονται τα παιδιά για να αναπτυχθούν και να έχουν μια ευτυχισμένη, ασφαλή και υγιή ζωή;»</a:t>
            </a:r>
            <a:r>
              <a:rPr lang="el-GR" dirty="0"/>
              <a:t>. </a:t>
            </a:r>
          </a:p>
          <a:p>
            <a:pPr>
              <a:buFont typeface="Wingdings" pitchFamily="2" charset="2"/>
              <a:buChar char="ü"/>
            </a:pPr>
            <a:endParaRPr lang="el-GR" dirty="0"/>
          </a:p>
          <a:p>
            <a:r>
              <a:rPr lang="el-GR" dirty="0"/>
              <a:t>Καταγράφουμε τις απαντήσεις των παιδιών, βοηθώντας τα να καταλήξουν σε προτάσεις, όπως</a:t>
            </a:r>
            <a:r>
              <a:rPr lang="el-GR" dirty="0">
                <a:solidFill>
                  <a:srgbClr val="FF0000"/>
                </a:solidFill>
              </a:rPr>
              <a:t>: σπίτι, φαγητό, νερό, οικογένεια, φίλους, παιγνίδια, μόρφωση, αγάπη και προσοχή.</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Και άλλες ερωτήσεις…</a:t>
            </a:r>
          </a:p>
        </p:txBody>
      </p:sp>
      <p:sp>
        <p:nvSpPr>
          <p:cNvPr id="3" name="2 - Ορθογώνιο"/>
          <p:cNvSpPr/>
          <p:nvPr/>
        </p:nvSpPr>
        <p:spPr>
          <a:xfrm>
            <a:off x="1428728" y="2413338"/>
            <a:ext cx="6143668" cy="3139321"/>
          </a:xfrm>
          <a:prstGeom prst="rect">
            <a:avLst/>
          </a:prstGeom>
        </p:spPr>
        <p:txBody>
          <a:bodyPr wrap="square">
            <a:spAutoFit/>
          </a:bodyPr>
          <a:lstStyle/>
          <a:p>
            <a:r>
              <a:rPr lang="el-GR" dirty="0"/>
              <a:t>α. Τι χρειάζονται τα παιδιά για την προστασία τους, την επιβίωσή τους, την ανάπτυξή τους και την ενεργό συμμετοχή τους; </a:t>
            </a:r>
          </a:p>
          <a:p>
            <a:endParaRPr lang="el-GR" dirty="0"/>
          </a:p>
          <a:p>
            <a:r>
              <a:rPr lang="el-GR" dirty="0"/>
              <a:t>β. Αν τα παιδιά χρειάζονται αυτά τα αγαθά, τότε θα πρέπει να έχουν δικαίωμα σε αυτά; </a:t>
            </a:r>
          </a:p>
          <a:p>
            <a:endParaRPr lang="el-GR" dirty="0"/>
          </a:p>
          <a:p>
            <a:r>
              <a:rPr lang="el-GR" dirty="0"/>
              <a:t>γ. Ποιος είναι υπεύθυνος για να διασφαλίσει ότι τα παιδιά απολαμβάνουν αυτά τα δικαιώματα; Ενθαρρύνουμε απαντήσεις, όπως: </a:t>
            </a:r>
            <a:r>
              <a:rPr lang="el-GR" dirty="0">
                <a:solidFill>
                  <a:srgbClr val="FF0000"/>
                </a:solidFill>
              </a:rPr>
              <a:t>ενήλικες, γονείς, κηδεμόνες, οικογένεια.</a:t>
            </a: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ΤΠΕ ΣΑΝ ΕΡΓΑΛΕΙΑ ΔΙΔΑΣΚΑΛΙΑΣ ΣΥΜΦΩΝΑ ΜΕ ΣΥΜΠΕΡΙΦΟΡΙΣΜΟ</a:t>
            </a:r>
          </a:p>
        </p:txBody>
      </p:sp>
      <p:sp>
        <p:nvSpPr>
          <p:cNvPr id="3" name="2 - Θέση περιεχομένου"/>
          <p:cNvSpPr>
            <a:spLocks noGrp="1"/>
          </p:cNvSpPr>
          <p:nvPr>
            <p:ph idx="1"/>
          </p:nvPr>
        </p:nvSpPr>
        <p:spPr/>
        <p:txBody>
          <a:bodyPr>
            <a:normAutofit fontScale="85000" lnSpcReduction="20000"/>
          </a:bodyPr>
          <a:lstStyle/>
          <a:p>
            <a:r>
              <a:rPr lang="el-GR" dirty="0"/>
              <a:t>Η </a:t>
            </a:r>
            <a:r>
              <a:rPr lang="el-GR" b="1" dirty="0"/>
              <a:t>διδασκαλία με τη χρήση των ΤΠΕ σε αυτό το πλαίσιο</a:t>
            </a:r>
            <a:r>
              <a:rPr lang="el-GR" dirty="0"/>
              <a:t> είναι </a:t>
            </a:r>
            <a:r>
              <a:rPr lang="el-GR" b="1" dirty="0"/>
              <a:t>δασκαλοκεντρική</a:t>
            </a:r>
            <a:r>
              <a:rPr lang="el-GR" dirty="0"/>
              <a:t>. </a:t>
            </a:r>
          </a:p>
          <a:p>
            <a:r>
              <a:rPr lang="el-GR" dirty="0"/>
              <a:t> Ο υπολογιστής στη συμπεριφοριστική προσέγγιση χρησιμοποιείται απλά ως ένα </a:t>
            </a:r>
            <a:r>
              <a:rPr lang="el-GR" b="1" dirty="0"/>
              <a:t>τεχνικό εργαλείο</a:t>
            </a:r>
            <a:r>
              <a:rPr lang="el-GR" dirty="0"/>
              <a:t>, ως μια καλά προγραμματισμένη μηχανή, που είναι γεμάτη </a:t>
            </a:r>
            <a:r>
              <a:rPr lang="el-GR" b="1" dirty="0"/>
              <a:t>γνώσεις</a:t>
            </a:r>
            <a:r>
              <a:rPr lang="el-GR" dirty="0"/>
              <a:t>, οι οποίες παρέχονται στους μαθητές </a:t>
            </a:r>
            <a:r>
              <a:rPr lang="el-GR" b="1" dirty="0"/>
              <a:t>γραμμικά</a:t>
            </a:r>
            <a:r>
              <a:rPr lang="el-GR" dirty="0"/>
              <a:t> και </a:t>
            </a:r>
            <a:r>
              <a:rPr lang="el-GR" b="1" dirty="0"/>
              <a:t>σειριακά</a:t>
            </a:r>
            <a:r>
              <a:rPr lang="el-GR" dirty="0"/>
              <a:t>.</a:t>
            </a:r>
          </a:p>
          <a:p>
            <a:r>
              <a:rPr lang="el-GR" dirty="0"/>
              <a:t> Η μάθηση μέσω της τεχνολογίας συντελείται με την </a:t>
            </a:r>
            <a:r>
              <a:rPr lang="el-GR" b="1" dirty="0"/>
              <a:t>ενίσχυση</a:t>
            </a:r>
            <a:r>
              <a:rPr lang="el-GR" dirty="0"/>
              <a:t> της επιθυμητής συμπεριφοράς, μέσω επιφωνημάτων, χειροκροτημάτων και ευχάριστων ήχων μέσω των λογισμικών ή με την </a:t>
            </a:r>
            <a:r>
              <a:rPr lang="el-GR" b="1" dirty="0"/>
              <a:t>απάλειψή</a:t>
            </a:r>
            <a:r>
              <a:rPr lang="el-GR" dirty="0"/>
              <a:t> της, μέσω αποδοκιμασιών ή μη παροχής βραβείων.</a:t>
            </a:r>
          </a:p>
        </p:txBody>
      </p:sp>
      <p:sp>
        <p:nvSpPr>
          <p:cNvPr id="4" name="Θέση υποσέλιδου 3">
            <a:extLst>
              <a:ext uri="{FF2B5EF4-FFF2-40B4-BE49-F238E27FC236}">
                <a16:creationId xmlns:a16="http://schemas.microsoft.com/office/drawing/2014/main" id="{8CE22927-133A-4F09-9BF9-7FF25CB9F21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D4008B67-806B-4FE3-BDFF-E73C6682E1C1}"/>
              </a:ext>
            </a:extLst>
          </p:cNvPr>
          <p:cNvSpPr>
            <a:spLocks noGrp="1"/>
          </p:cNvSpPr>
          <p:nvPr>
            <p:ph type="sldNum" sz="quarter" idx="12"/>
          </p:nvPr>
        </p:nvSpPr>
        <p:spPr/>
        <p:txBody>
          <a:bodyPr/>
          <a:lstStyle/>
          <a:p>
            <a:fld id="{B4B4A090-C6FB-429D-9E72-869C603C7F2D}" type="slidenum">
              <a:rPr lang="el-GR" smtClean="0"/>
              <a:pPr/>
              <a:t>8</a:t>
            </a:fld>
            <a:endParaRPr lang="el-G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Και τέλος…η νέα γνώση: ΣΔΠ(Σύμβαση για Δικαιώματα Παιδιού)</a:t>
            </a:r>
          </a:p>
        </p:txBody>
      </p:sp>
      <p:sp>
        <p:nvSpPr>
          <p:cNvPr id="3" name="2 - Ορθογώνιο"/>
          <p:cNvSpPr/>
          <p:nvPr/>
        </p:nvSpPr>
        <p:spPr>
          <a:xfrm>
            <a:off x="1000100" y="2274838"/>
            <a:ext cx="7286676" cy="1754326"/>
          </a:xfrm>
          <a:prstGeom prst="rect">
            <a:avLst/>
          </a:prstGeom>
        </p:spPr>
        <p:txBody>
          <a:bodyPr wrap="square">
            <a:spAutoFit/>
          </a:bodyPr>
          <a:lstStyle/>
          <a:p>
            <a:r>
              <a:rPr lang="el-GR" dirty="0"/>
              <a:t>Ρωτάμε την Τάξη αν έχει ακούσει ποτέ για τη Σύμβαση για τα Δικαιώματα του Παιδιού (ΣΔΠ). </a:t>
            </a:r>
          </a:p>
          <a:p>
            <a:endParaRPr lang="el-GR" dirty="0"/>
          </a:p>
          <a:p>
            <a:r>
              <a:rPr lang="el-GR" dirty="0"/>
              <a:t>Δίνουμε στα παιδιά αντίγραφα της απλής γι’ αυτά έκδοσης της Σύμβασης ή χρησιμοποιούμε μια σχετική αφίσα. Εξηγούμε πως αυτό το έγγραφο εμπεριέχει τα αγαθά στα οποία έχει δικαίωμα κάθε παιδί σε όλο τον κόσμο.</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Σύγκριση-συζήτηση</a:t>
            </a:r>
          </a:p>
        </p:txBody>
      </p:sp>
      <p:sp>
        <p:nvSpPr>
          <p:cNvPr id="3" name="2 - Ορθογώνιο"/>
          <p:cNvSpPr/>
          <p:nvPr/>
        </p:nvSpPr>
        <p:spPr>
          <a:xfrm>
            <a:off x="1071538" y="1443841"/>
            <a:ext cx="7143800" cy="3970318"/>
          </a:xfrm>
          <a:prstGeom prst="rect">
            <a:avLst/>
          </a:prstGeom>
        </p:spPr>
        <p:txBody>
          <a:bodyPr wrap="square">
            <a:spAutoFit/>
          </a:bodyPr>
          <a:lstStyle/>
          <a:p>
            <a:pPr marL="342900" indent="-342900">
              <a:buAutoNum type="arabicPeriod"/>
            </a:pPr>
            <a:r>
              <a:rPr lang="el-GR" dirty="0"/>
              <a:t>Καλούμε τα παιδιά να </a:t>
            </a:r>
            <a:r>
              <a:rPr lang="el-GR" b="1" dirty="0"/>
              <a:t>συγκρίνουν</a:t>
            </a:r>
            <a:r>
              <a:rPr lang="el-GR" dirty="0"/>
              <a:t> </a:t>
            </a:r>
            <a:r>
              <a:rPr lang="el-GR" b="1" dirty="0"/>
              <a:t>τον</a:t>
            </a:r>
            <a:r>
              <a:rPr lang="el-GR" dirty="0"/>
              <a:t> </a:t>
            </a:r>
            <a:r>
              <a:rPr lang="el-GR" b="1" dirty="0"/>
              <a:t>κατάλογό</a:t>
            </a:r>
            <a:r>
              <a:rPr lang="el-GR" dirty="0"/>
              <a:t> </a:t>
            </a:r>
            <a:r>
              <a:rPr lang="el-GR" b="1" dirty="0"/>
              <a:t>τους</a:t>
            </a:r>
            <a:r>
              <a:rPr lang="el-GR" dirty="0"/>
              <a:t> στον πίνακα </a:t>
            </a:r>
            <a:r>
              <a:rPr lang="el-GR" b="1" dirty="0"/>
              <a:t>με</a:t>
            </a:r>
            <a:r>
              <a:rPr lang="el-GR" dirty="0"/>
              <a:t> </a:t>
            </a:r>
            <a:r>
              <a:rPr lang="el-GR" b="1" dirty="0"/>
              <a:t>αυτόν</a:t>
            </a:r>
            <a:r>
              <a:rPr lang="el-GR" dirty="0"/>
              <a:t> </a:t>
            </a:r>
            <a:r>
              <a:rPr lang="el-GR" b="1" dirty="0"/>
              <a:t>της</a:t>
            </a:r>
            <a:r>
              <a:rPr lang="el-GR" dirty="0"/>
              <a:t> </a:t>
            </a:r>
            <a:r>
              <a:rPr lang="el-GR" b="1" dirty="0"/>
              <a:t>ΣΔΠ</a:t>
            </a:r>
            <a:r>
              <a:rPr lang="el-GR" dirty="0"/>
              <a:t>. Τονίζουμε ότι στην ουσία έχουν δημιουργήσει τον κατάλογο με τα δικαιώματα του παιδιού. Θέτουμε ερωτήσεις, όπως:</a:t>
            </a:r>
          </a:p>
          <a:p>
            <a:pPr marL="342900" indent="-342900"/>
            <a:r>
              <a:rPr lang="el-GR" dirty="0"/>
              <a:t>α. </a:t>
            </a:r>
            <a:r>
              <a:rPr lang="el-GR" dirty="0">
                <a:solidFill>
                  <a:srgbClr val="FF0000"/>
                </a:solidFill>
              </a:rPr>
              <a:t>Ποιες</a:t>
            </a:r>
            <a:r>
              <a:rPr lang="el-GR" dirty="0"/>
              <a:t> </a:t>
            </a:r>
            <a:r>
              <a:rPr lang="el-GR" dirty="0">
                <a:solidFill>
                  <a:srgbClr val="FF0000"/>
                </a:solidFill>
              </a:rPr>
              <a:t>ανάγκες</a:t>
            </a:r>
            <a:r>
              <a:rPr lang="el-GR" dirty="0"/>
              <a:t> </a:t>
            </a:r>
            <a:r>
              <a:rPr lang="el-GR" dirty="0">
                <a:solidFill>
                  <a:srgbClr val="FF0000"/>
                </a:solidFill>
              </a:rPr>
              <a:t>καταγράψατε</a:t>
            </a:r>
            <a:r>
              <a:rPr lang="el-GR" dirty="0"/>
              <a:t>, οι οποίες </a:t>
            </a:r>
            <a:r>
              <a:rPr lang="el-GR" dirty="0">
                <a:solidFill>
                  <a:srgbClr val="FF0000"/>
                </a:solidFill>
              </a:rPr>
              <a:t>συμπεριλαμβάνονται</a:t>
            </a:r>
            <a:r>
              <a:rPr lang="el-GR" dirty="0"/>
              <a:t> και </a:t>
            </a:r>
            <a:r>
              <a:rPr lang="el-GR" dirty="0">
                <a:solidFill>
                  <a:srgbClr val="FF0000"/>
                </a:solidFill>
              </a:rPr>
              <a:t>στη</a:t>
            </a:r>
            <a:r>
              <a:rPr lang="el-GR" dirty="0"/>
              <a:t> </a:t>
            </a:r>
            <a:r>
              <a:rPr lang="el-GR" dirty="0">
                <a:solidFill>
                  <a:srgbClr val="FF0000"/>
                </a:solidFill>
              </a:rPr>
              <a:t>ΣΔΠ</a:t>
            </a:r>
            <a:r>
              <a:rPr lang="el-GR" dirty="0"/>
              <a:t>; Σημειώστε τις στον πίνακα με ένα αστέρι. </a:t>
            </a:r>
          </a:p>
          <a:p>
            <a:pPr marL="342900" indent="-342900"/>
            <a:r>
              <a:rPr lang="el-GR" dirty="0"/>
              <a:t>β. </a:t>
            </a:r>
            <a:r>
              <a:rPr lang="el-GR" dirty="0">
                <a:solidFill>
                  <a:srgbClr val="FF0000"/>
                </a:solidFill>
              </a:rPr>
              <a:t>Γιατί</a:t>
            </a:r>
            <a:r>
              <a:rPr lang="el-GR" dirty="0"/>
              <a:t>, κατά την άποψή σας, </a:t>
            </a:r>
            <a:r>
              <a:rPr lang="el-GR" dirty="0">
                <a:solidFill>
                  <a:srgbClr val="FF0000"/>
                </a:solidFill>
              </a:rPr>
              <a:t>μπορέσατε</a:t>
            </a:r>
            <a:r>
              <a:rPr lang="el-GR" dirty="0"/>
              <a:t> </a:t>
            </a:r>
            <a:r>
              <a:rPr lang="el-GR" dirty="0">
                <a:solidFill>
                  <a:srgbClr val="FF0000"/>
                </a:solidFill>
              </a:rPr>
              <a:t>να</a:t>
            </a:r>
            <a:r>
              <a:rPr lang="el-GR" dirty="0"/>
              <a:t> </a:t>
            </a:r>
            <a:r>
              <a:rPr lang="el-GR" dirty="0">
                <a:solidFill>
                  <a:srgbClr val="FF0000"/>
                </a:solidFill>
              </a:rPr>
              <a:t>σκεφτείτε</a:t>
            </a:r>
            <a:r>
              <a:rPr lang="el-GR" dirty="0"/>
              <a:t> </a:t>
            </a:r>
            <a:r>
              <a:rPr lang="el-GR" dirty="0">
                <a:solidFill>
                  <a:srgbClr val="FF0000"/>
                </a:solidFill>
              </a:rPr>
              <a:t>τόσα</a:t>
            </a:r>
            <a:r>
              <a:rPr lang="el-GR" dirty="0"/>
              <a:t> </a:t>
            </a:r>
            <a:r>
              <a:rPr lang="el-GR" dirty="0">
                <a:solidFill>
                  <a:srgbClr val="FF0000"/>
                </a:solidFill>
              </a:rPr>
              <a:t>πολλά</a:t>
            </a:r>
            <a:r>
              <a:rPr lang="el-GR" dirty="0"/>
              <a:t> από τα δικαιώματα μόνοι σας; </a:t>
            </a:r>
          </a:p>
          <a:p>
            <a:pPr marL="342900" indent="-342900">
              <a:buAutoNum type="arabicPeriod"/>
            </a:pPr>
            <a:endParaRPr lang="el-GR" dirty="0"/>
          </a:p>
          <a:p>
            <a:pPr marL="342900" indent="-342900"/>
            <a:r>
              <a:rPr lang="el-GR" dirty="0"/>
              <a:t>2. </a:t>
            </a:r>
            <a:r>
              <a:rPr lang="el-GR" b="1" dirty="0"/>
              <a:t>Τονίζουμε</a:t>
            </a:r>
            <a:r>
              <a:rPr lang="el-GR" dirty="0"/>
              <a:t> </a:t>
            </a:r>
            <a:r>
              <a:rPr lang="el-GR" b="1" dirty="0"/>
              <a:t>πως</a:t>
            </a:r>
            <a:r>
              <a:rPr lang="el-GR" dirty="0"/>
              <a:t> </a:t>
            </a:r>
            <a:r>
              <a:rPr lang="el-GR" b="1" dirty="0"/>
              <a:t>η</a:t>
            </a:r>
            <a:r>
              <a:rPr lang="el-GR" dirty="0"/>
              <a:t> </a:t>
            </a:r>
            <a:r>
              <a:rPr lang="el-GR" b="1" dirty="0"/>
              <a:t>τάξη</a:t>
            </a:r>
            <a:r>
              <a:rPr lang="el-GR" dirty="0"/>
              <a:t> </a:t>
            </a:r>
            <a:r>
              <a:rPr lang="el-GR" b="1" dirty="0"/>
              <a:t>γνώριζε</a:t>
            </a:r>
            <a:r>
              <a:rPr lang="el-GR" dirty="0"/>
              <a:t> </a:t>
            </a:r>
            <a:r>
              <a:rPr lang="el-GR" b="1" dirty="0"/>
              <a:t>εξαρχής</a:t>
            </a:r>
            <a:r>
              <a:rPr lang="el-GR" dirty="0"/>
              <a:t>, </a:t>
            </a:r>
            <a:r>
              <a:rPr lang="el-GR" b="1" dirty="0"/>
              <a:t>τι</a:t>
            </a:r>
            <a:r>
              <a:rPr lang="el-GR" dirty="0"/>
              <a:t> </a:t>
            </a:r>
            <a:r>
              <a:rPr lang="el-GR" b="1" dirty="0"/>
              <a:t>χρειάζονται</a:t>
            </a:r>
            <a:r>
              <a:rPr lang="el-GR" dirty="0"/>
              <a:t> </a:t>
            </a:r>
            <a:r>
              <a:rPr lang="el-GR" b="1" dirty="0"/>
              <a:t>τα</a:t>
            </a:r>
            <a:r>
              <a:rPr lang="el-GR" dirty="0"/>
              <a:t> </a:t>
            </a:r>
            <a:r>
              <a:rPr lang="el-GR" b="1" dirty="0"/>
              <a:t>παιδιά</a:t>
            </a:r>
            <a:r>
              <a:rPr lang="el-GR" dirty="0"/>
              <a:t> για να αναπτυχθούν και να μεγαλώσουν, χωρίς να τους πουν οι ενήλικες οτιδήποτε. Είναι οι ειδικοί της δικής τους ζωής! Εξηγούμε πως η ΣΔΠ υπάρχει για να υποστηρίζει τα δικαιώματα των παιδιών, να τα προστατεύει, να τα φροντίζει και να διασφαλίζει ότι μπορούν να συμμετέχουν στον κόσμο που τα περιβάλλει.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B2F8EA-5794-4BCE-9FCF-811155A92DC9}"/>
              </a:ext>
            </a:extLst>
          </p:cNvPr>
          <p:cNvSpPr>
            <a:spLocks noGrp="1"/>
          </p:cNvSpPr>
          <p:nvPr>
            <p:ph type="title"/>
          </p:nvPr>
        </p:nvSpPr>
        <p:spPr/>
        <p:txBody>
          <a:bodyPr/>
          <a:lstStyle/>
          <a:p>
            <a:r>
              <a:rPr lang="el-GR" dirty="0"/>
              <a:t>Συμπεριφορισμός και ΤΠΕ</a:t>
            </a:r>
            <a:endParaRPr lang="en-US" dirty="0"/>
          </a:p>
        </p:txBody>
      </p:sp>
      <p:sp>
        <p:nvSpPr>
          <p:cNvPr id="3" name="Θέση περιεχομένου 2">
            <a:extLst>
              <a:ext uri="{FF2B5EF4-FFF2-40B4-BE49-F238E27FC236}">
                <a16:creationId xmlns:a16="http://schemas.microsoft.com/office/drawing/2014/main" id="{88235E6B-6C85-4210-AC97-8D1837C03844}"/>
              </a:ext>
            </a:extLst>
          </p:cNvPr>
          <p:cNvSpPr>
            <a:spLocks noGrp="1"/>
          </p:cNvSpPr>
          <p:nvPr>
            <p:ph idx="1"/>
          </p:nvPr>
        </p:nvSpPr>
        <p:spPr/>
        <p:txBody>
          <a:bodyPr>
            <a:normAutofit fontScale="92500" lnSpcReduction="20000"/>
          </a:bodyPr>
          <a:lstStyle/>
          <a:p>
            <a:pPr marL="0" indent="0">
              <a:buNone/>
            </a:pPr>
            <a:r>
              <a:rPr lang="el-GR" dirty="0"/>
              <a:t>Στην εκπαιδευτική πρακτική ξεχωρίζουν τέσσερις προσεγγίσεις χρήσης των ΤΠΕ: </a:t>
            </a:r>
          </a:p>
          <a:p>
            <a:pPr marL="0" indent="0">
              <a:buNone/>
            </a:pPr>
            <a:r>
              <a:rPr lang="el-GR" dirty="0"/>
              <a:t>1. ο υπολογιστής ως αντικείμενο μάθησης (μαθαίνω για τον υπολογιστή). </a:t>
            </a:r>
          </a:p>
          <a:p>
            <a:pPr marL="0" indent="0">
              <a:buNone/>
            </a:pPr>
            <a:r>
              <a:rPr lang="el-GR" dirty="0"/>
              <a:t>2. ο υπολογιστής σε ρόλο δασκάλου (μαθαίνω από τον υπολογιστή). </a:t>
            </a:r>
          </a:p>
          <a:p>
            <a:pPr marL="0" indent="0">
              <a:buNone/>
            </a:pPr>
            <a:r>
              <a:rPr lang="el-GR" dirty="0"/>
              <a:t>3. ο υπολογιστής ως συνεργάτης του μαθητή (μαθαίνω με τον υπολογιστή). </a:t>
            </a:r>
          </a:p>
          <a:p>
            <a:pPr marL="0" indent="0">
              <a:buNone/>
            </a:pPr>
            <a:r>
              <a:rPr lang="el-GR" dirty="0"/>
              <a:t>4. ο υπολογιστής ως υποκείμενο μάθησης (μαθαίνω τον υπολογιστή να εκτελεί εντολές).</a:t>
            </a:r>
            <a:endParaRPr lang="en-US" dirty="0"/>
          </a:p>
        </p:txBody>
      </p:sp>
      <p:sp>
        <p:nvSpPr>
          <p:cNvPr id="4" name="Θέση υποσέλιδου 3">
            <a:extLst>
              <a:ext uri="{FF2B5EF4-FFF2-40B4-BE49-F238E27FC236}">
                <a16:creationId xmlns:a16="http://schemas.microsoft.com/office/drawing/2014/main" id="{60845D7B-A740-41A1-A8A4-16598D4154B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947AB39-1710-44AA-80CA-525398852C89}"/>
              </a:ext>
            </a:extLst>
          </p:cNvPr>
          <p:cNvSpPr>
            <a:spLocks noGrp="1"/>
          </p:cNvSpPr>
          <p:nvPr>
            <p:ph type="sldNum" sz="quarter" idx="12"/>
          </p:nvPr>
        </p:nvSpPr>
        <p:spPr/>
        <p:txBody>
          <a:bodyPr/>
          <a:lstStyle/>
          <a:p>
            <a:fld id="{B4B4A090-C6FB-429D-9E72-869C603C7F2D}" type="slidenum">
              <a:rPr lang="el-GR" smtClean="0"/>
              <a:pPr/>
              <a:t>9</a:t>
            </a:fld>
            <a:endParaRPr lang="el-GR"/>
          </a:p>
        </p:txBody>
      </p:sp>
    </p:spTree>
    <p:extLst>
      <p:ext uri="{BB962C8B-B14F-4D97-AF65-F5344CB8AC3E}">
        <p14:creationId xmlns:p14="http://schemas.microsoft.com/office/powerpoint/2010/main" val="121179438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5834</TotalTime>
  <Words>4554</Words>
  <Application>Microsoft Office PowerPoint</Application>
  <PresentationFormat>Προβολή στην οθόνη (4:3)</PresentationFormat>
  <Paragraphs>496</Paragraphs>
  <Slides>81</Slides>
  <Notes>10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81</vt:i4>
      </vt:variant>
    </vt:vector>
  </HeadingPairs>
  <TitlesOfParts>
    <vt:vector size="91" baseType="lpstr">
      <vt:lpstr>Arial</vt:lpstr>
      <vt:lpstr>Calibri</vt:lpstr>
      <vt:lpstr>Corbel</vt:lpstr>
      <vt:lpstr>Garamond</vt:lpstr>
      <vt:lpstr>rubik</vt:lpstr>
      <vt:lpstr>var(--theme-page-headings-font)</vt:lpstr>
      <vt:lpstr>Verdana</vt:lpstr>
      <vt:lpstr>Wingdings</vt:lpstr>
      <vt:lpstr>Wingdings 2</vt:lpstr>
      <vt:lpstr>Θέμα του Office</vt:lpstr>
      <vt:lpstr>Το μοντέλο του Διδακτικού Σχεδιασμού</vt:lpstr>
      <vt:lpstr>Στάδια Διδακτικού Σχεδιασμού</vt:lpstr>
      <vt:lpstr>Για τους συμπεριφοριστές </vt:lpstr>
      <vt:lpstr>*Κριτική του συµπεριφορισµού</vt:lpstr>
      <vt:lpstr>Ο ΣΥΜΠΕΡΙΦΟΡΙΣΜΟΣ ΣΗΜΕΡΑ ΣΤΗΝ ΕΛΛΑΔΑ</vt:lpstr>
      <vt:lpstr>Ο ΣΥΜΠΕΡΙΦΟΡΙΣΜΟΣ ΣΗΜΕΡΑ ΣΤΗΝ ΕΛΛΑΔΑ</vt:lpstr>
      <vt:lpstr>Η σύγχρονη συμπεριφοριστική προσέγγιση</vt:lpstr>
      <vt:lpstr>ΤΠΕ ΣΑΝ ΕΡΓΑΛΕΙΑ ΔΙΔΑΣΚΑΛΙΑΣ ΣΥΜΦΩΝΑ ΜΕ ΣΥΜΠΕΡΙΦΟΡΙΣΜΟ</vt:lpstr>
      <vt:lpstr>Συμπεριφορισμός και ΤΠΕ</vt:lpstr>
      <vt:lpstr>                        ΣΥΜΠΕΡΙΦΟΡΙΣΜΟΣ ΚΑΙ Τ.Π.Ε               CAI (Computer Assisted Instruction)</vt:lpstr>
      <vt:lpstr>Λογισμικά Συμπεριφορισμού </vt:lpstr>
      <vt:lpstr>Λογισμικά Skinner «εξάσκησης και πρακτικής»</vt:lpstr>
      <vt:lpstr>Λογισμικά Skinner «εξάσκησης και πρακτικής»</vt:lpstr>
      <vt:lpstr>Χαρακτηριστικά λογισμικού  “Drill and Practice”</vt:lpstr>
      <vt:lpstr>drill and practice</vt:lpstr>
      <vt:lpstr>Λογισμικά Συμπεριφορισμού  Λογισμικά Crowder:  tutorial </vt:lpstr>
      <vt:lpstr>Λογισμικά καθοδήγησης(tutorials)</vt:lpstr>
      <vt:lpstr>TUTORIALS(1/2)</vt:lpstr>
      <vt:lpstr>TUTORIALS(2/2)</vt:lpstr>
      <vt:lpstr>Crowder:διακλαδισμένη οργάνωση της πληροφορίας  συστήματα καθοδήγησης και διδασκαλίας (tutorials)</vt:lpstr>
      <vt:lpstr> Λογισμικά Συμπεριφορισμού διδακτικός σχεδιασμός  εφαρμογές πολυμέσων (προδιαγεγραμμένη πλοήγηση)</vt:lpstr>
      <vt:lpstr>Η συμβολή του συμπεριφορισμού στο σχεδιασμό εφαρμογών ΤΠΕ (1/2)</vt:lpstr>
      <vt:lpstr>Η συμβολή του συμπεριφορισμού στο σχεδιασμό εφαρμογών ΤΠΕ (2/2)</vt:lpstr>
      <vt:lpstr>Συμπερασματικά: Μορφές και τρόποι χρήσης συμπεριφοριστικών λογισμικών</vt:lpstr>
      <vt:lpstr>Γνωστική Ψυχολογία</vt:lpstr>
      <vt:lpstr>Γνωστική προσέγγιση για την μάθηση</vt:lpstr>
      <vt:lpstr>ΓΝΩΣΤΙΚΕΣ ΘΕΩΡΙΕΣ ΜΑΘΗΣΗΣ</vt:lpstr>
      <vt:lpstr>Μορφολογική θεωρία Gestalt </vt:lpstr>
      <vt:lpstr>Θεωρία Gestalt</vt:lpstr>
      <vt:lpstr>Παρουσίαση του PowerPoint</vt:lpstr>
      <vt:lpstr>Παρουσίαση του PowerPoint</vt:lpstr>
      <vt:lpstr>Νόμος της Οικειότητας ή Συγγένειας  </vt:lpstr>
      <vt:lpstr>Παρουσίαση του PowerPoint</vt:lpstr>
      <vt:lpstr>Παρουσίαση του PowerPoint</vt:lpstr>
      <vt:lpstr>   Φιγούρα και  φόντο. Οφείλουμε τις έννοιες αντίληψης φιγούρας και υποβάθρου στους ψυχολόγους της σχολής Gestalt    Είναι η φιγούρα ένα άσπρο βάζο  σε μαύρο φόντο ή δυο μαύρα πρόσωπα σχεδιασμένα προφίλ σε άσπρο φόντο;</vt:lpstr>
      <vt:lpstr>ΤΙ ΠΑΡΑΤΗΡΕΙΤΑΙ?</vt:lpstr>
      <vt:lpstr>Παρουσίαση του PowerPoint</vt:lpstr>
      <vt:lpstr>Sky and water, M.C. Escher</vt:lpstr>
      <vt:lpstr>Sky and water,φιγούρα-φόντο</vt:lpstr>
      <vt:lpstr>1os ΝΟΜΟΣ ΟΜΑΔΟΠΟΙΗΣΗΣ</vt:lpstr>
      <vt:lpstr>2ος ΝΟΜΟΣ ΟΜΑΔΟΠΟΙΗΣΗΣ</vt:lpstr>
      <vt:lpstr>3ος ΝΟΜΟΣ ΟΜΑΔΟΠΟΙΗΣΗΣ</vt:lpstr>
      <vt:lpstr>4ος ΝΟΜΟΣ ΟΜΑΔΟΠΟΙΗΣΗΣ</vt:lpstr>
      <vt:lpstr>Νόμος της κοινής μοίρας</vt:lpstr>
      <vt:lpstr>5ος ΝΟΜΟΣ ΟΠΤΙΚΗΣ ΟΜΑΔΟΠΟΙΗΣΗΣ</vt:lpstr>
      <vt:lpstr>6ος ΝΟΜΟΣ ΟΠΤΙΚΗΣ ΟΜΑΔΟΠΟΙΗΣΗΣ</vt:lpstr>
      <vt:lpstr>Nόμος της Εμπειρίας του Παρελθόντος (Past Experience) </vt:lpstr>
      <vt:lpstr>Η gestalt στην τάξη…</vt:lpstr>
      <vt:lpstr>Παρουσίαση του PowerPoint</vt:lpstr>
      <vt:lpstr>Παρουσίαση του PowerPoint</vt:lpstr>
      <vt:lpstr>ΛΟΓΙΣΜΙΚΑ ΣΥΜΦΩΝΑ ΜΕ Θ GESTALT</vt:lpstr>
      <vt:lpstr>Γνωστικές θεωρίες μάθησης</vt:lpstr>
      <vt:lpstr>ΓΝΩΣΤΙΚΕΣ ΘΕΩΡΙΕΣ ΜΑΘΗΣΗΣ</vt:lpstr>
      <vt:lpstr>Εποικοδομισμός-κονστρουκτιβισμός</vt:lpstr>
      <vt:lpstr>Eποικοδομισμός</vt:lpstr>
      <vt:lpstr>Εποικοδομισμός</vt:lpstr>
      <vt:lpstr>ΜΑΙΕΥΤΙΚΗ ΜΕΘΟΔΟΣ &amp;ΓΝΩΣΤΙΚΗ ΘΕΡΑΠΕΙΑ</vt:lpstr>
      <vt:lpstr>ΣΤΟΧΟΣ ΤΗΣ ΜΑΙΕΥΤΙΚΗΣ ΣΤΗ ΓΝΩΣΤΙΚΗ ΘΕΡΑΠΕΙΑ</vt:lpstr>
      <vt:lpstr>Χαρακτηριστικά Μαιευτικών ερωτήσεων στην διδασκαλία</vt:lpstr>
      <vt:lpstr>Χαρακτηριστικά Μαιευτικών ερωτήσεων στην διδασκαλία</vt:lpstr>
      <vt:lpstr>Βασικός κανόνας όταν χρησιμοποιώ Μαιευτικές ερωτήσεις στη διδασκαλία</vt:lpstr>
      <vt:lpstr>Εποικοδομισμός-Μάθηση </vt:lpstr>
      <vt:lpstr>Βασικές αρχές του εποικοδομισμού</vt:lpstr>
      <vt:lpstr>Οι σημαντικότεροι θεμελιωτές της εποικοδομικής θεώρησης</vt:lpstr>
      <vt:lpstr>John Dewey (1859-1952)</vt:lpstr>
      <vt:lpstr>John Dewey </vt:lpstr>
      <vt:lpstr>Το ειχαν πει και παλιότερα…</vt:lpstr>
      <vt:lpstr>John Dewey (1859-1952)</vt:lpstr>
      <vt:lpstr>   Βιωματική μάθηση  https://www.youtube.com/watch?v=IexTiqhULuM</vt:lpstr>
      <vt:lpstr>Παρουσίαση του PowerPoint</vt:lpstr>
      <vt:lpstr>Παρουσίαση του PowerPoint</vt:lpstr>
      <vt:lpstr>ΠΑΡΑΔΕΙΓΜΑ ΒΙΩΜΑΤΙΚΗΣ ΜΑΘΗΣΗΣ:ΑΝΘΡΩΠΙΝΑ ΔΙΚΑΙΩΜΑΤΑ</vt:lpstr>
      <vt:lpstr>Παρουσίαση του PowerPoint</vt:lpstr>
      <vt:lpstr>Παρουσίαση του PowerPoint</vt:lpstr>
      <vt:lpstr>2.ΜΟΙΡΑΖΟΜΑΙ ΔΗΜΟΣΙΑ ΤΑ ΣΥΜΠΕΡΑΣΜΑΤΑ ΜΟΥ ΓΙΑ ΝΑ ΕΊΝΑΙ ΤΟ ΚΟΥΝΕΛΙ ΕΥΤΥΧΙΣΜΕΝΟ</vt:lpstr>
      <vt:lpstr>Παρουσίαση του PowerPoint</vt:lpstr>
      <vt:lpstr>4.Γενικεύουμε τα συμπεράσματα θέτωντας και άλλες ερωτήσεις</vt:lpstr>
      <vt:lpstr>5.Εφαρμόζουμε τα συμπεράσματα σε παρόμοιο θέμα «ΕΥΤΥΧΙΣΜΕΝΑ ΠΑΙΔΙΑ-ΔΙΚΑΙΩΜΑΤΑ»</vt:lpstr>
      <vt:lpstr>Και άλλες ερωτήσεις…</vt:lpstr>
      <vt:lpstr>Και τέλος…η νέα γνώση: ΣΔΠ(Σύμβαση για Δικαιώματα Παιδιού)</vt:lpstr>
      <vt:lpstr>Σύγκριση-συζήτηση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Εποικοδομισμός</dc:title>
  <dc:creator>ΗΡΑ</dc:creator>
  <cp:lastModifiedBy>Αντωνοπούλου Σωτηρία Ήρα</cp:lastModifiedBy>
  <cp:revision>412</cp:revision>
  <dcterms:created xsi:type="dcterms:W3CDTF">2018-04-21T16:53:07Z</dcterms:created>
  <dcterms:modified xsi:type="dcterms:W3CDTF">2023-11-24T17:13:56Z</dcterms:modified>
</cp:coreProperties>
</file>