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2" r:id="rId2"/>
    <p:sldId id="459" r:id="rId3"/>
    <p:sldId id="477" r:id="rId4"/>
    <p:sldId id="484" r:id="rId5"/>
    <p:sldId id="476" r:id="rId6"/>
    <p:sldId id="513" r:id="rId7"/>
    <p:sldId id="516" r:id="rId8"/>
    <p:sldId id="300" r:id="rId9"/>
    <p:sldId id="517" r:id="rId10"/>
    <p:sldId id="301" r:id="rId11"/>
    <p:sldId id="518" r:id="rId12"/>
    <p:sldId id="302" r:id="rId13"/>
    <p:sldId id="304" r:id="rId14"/>
    <p:sldId id="514" r:id="rId15"/>
    <p:sldId id="485" r:id="rId16"/>
    <p:sldId id="519" r:id="rId17"/>
    <p:sldId id="501" r:id="rId18"/>
    <p:sldId id="505" r:id="rId19"/>
    <p:sldId id="506" r:id="rId20"/>
    <p:sldId id="507" r:id="rId21"/>
    <p:sldId id="508" r:id="rId22"/>
    <p:sldId id="509" r:id="rId23"/>
    <p:sldId id="382" r:id="rId24"/>
    <p:sldId id="446" r:id="rId25"/>
  </p:sldIdLst>
  <p:sldSz cx="9144000" cy="6858000" type="screen4x3"/>
  <p:notesSz cx="6888163" cy="96075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Λοίζος Σόφος" initials="ΛΣ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4660"/>
  </p:normalViewPr>
  <p:slideViewPr>
    <p:cSldViewPr>
      <p:cViewPr varScale="1">
        <p:scale>
          <a:sx n="81" d="100"/>
          <a:sy n="81" d="100"/>
        </p:scale>
        <p:origin x="187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7" y="4"/>
            <a:ext cx="2984500" cy="481013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ABA78150-DC0A-4645-8B13-D54FFBE8EBBA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7" y="9126538"/>
            <a:ext cx="2984500" cy="48101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9C50D910-93A8-4275-B377-1BD85BAB17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84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482046"/>
          </a:xfrm>
          <a:prstGeom prst="rect">
            <a:avLst/>
          </a:prstGeom>
        </p:spPr>
        <p:txBody>
          <a:bodyPr vert="horz" lIns="94244" tIns="47122" rIns="94244" bIns="47122" rtlCol="0"/>
          <a:lstStyle>
            <a:lvl1pPr algn="r">
              <a:defRPr sz="1200"/>
            </a:lvl1pPr>
          </a:lstStyle>
          <a:p>
            <a:fld id="{3F1D1457-11D8-4A90-B566-8EA2456D75B6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4288" y="1201738"/>
            <a:ext cx="4319587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44" tIns="47122" rIns="94244" bIns="47122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623636"/>
            <a:ext cx="5510530" cy="3782973"/>
          </a:xfrm>
          <a:prstGeom prst="rect">
            <a:avLst/>
          </a:prstGeom>
        </p:spPr>
        <p:txBody>
          <a:bodyPr vert="horz" lIns="94244" tIns="47122" rIns="94244" bIns="471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125511"/>
            <a:ext cx="2984871" cy="482045"/>
          </a:xfrm>
          <a:prstGeom prst="rect">
            <a:avLst/>
          </a:prstGeom>
        </p:spPr>
        <p:txBody>
          <a:bodyPr vert="horz" lIns="94244" tIns="47122" rIns="94244" bIns="47122" rtlCol="0" anchor="b"/>
          <a:lstStyle>
            <a:lvl1pPr algn="r">
              <a:defRPr sz="1200"/>
            </a:lvl1pPr>
          </a:lstStyle>
          <a:p>
            <a:fld id="{52EC38FD-BC8C-4679-A92A-AC8E23D218E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767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7/3/2019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arvanitis@upatras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earvanitis@upatras.g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ndiversity.com/2019-conferenc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683568" y="2232074"/>
            <a:ext cx="7920880" cy="2033635"/>
          </a:xfrm>
        </p:spPr>
        <p:txBody>
          <a:bodyPr>
            <a:noAutofit/>
          </a:bodyPr>
          <a:lstStyle/>
          <a:p>
            <a:r>
              <a:rPr lang="el-GR" sz="3200" b="1" dirty="0"/>
              <a:t>ΠΟΛΥΠΟΛΙΤΙΣΜΙΚΟΤΗΤΑ ΚΑΙ ΣΧΕΔΙΑΣΜΟΙ ΜΑΘΗΣΗΣ </a:t>
            </a:r>
            <a:br>
              <a:rPr lang="el-GR" sz="4000" b="1" dirty="0"/>
            </a:br>
            <a:r>
              <a:rPr lang="el-GR" sz="2400" b="1" dirty="0"/>
              <a:t>ΠΟΛΙΤΙΣΜΙΚΕΣ ΔΙΑΦΟΡΟΠΟΙΗΣΕΙΣ ΣΤΗ ΛΕΚΤΙΚΗ ΕΠΙΚΟΙΝΩΝΙΑ</a:t>
            </a:r>
            <a:endParaRPr lang="en-US" sz="24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H="1">
            <a:off x="1520732" y="5837735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Τίτλος 3"/>
          <p:cNvSpPr txBox="1">
            <a:spLocks/>
          </p:cNvSpPr>
          <p:nvPr/>
        </p:nvSpPr>
        <p:spPr>
          <a:xfrm>
            <a:off x="15989" y="4082361"/>
            <a:ext cx="9144000" cy="16420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sz="1600" b="1" dirty="0"/>
          </a:p>
          <a:p>
            <a:r>
              <a:rPr lang="el-GR" sz="1800" b="1" dirty="0">
                <a:latin typeface="Arial" panose="020B0604020202020204" pitchFamily="34" charset="0"/>
                <a:cs typeface="Arial" panose="020B0604020202020204" pitchFamily="34" charset="0"/>
              </a:rPr>
              <a:t>Ευγενία Αρβανίτη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l-G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800" dirty="0">
                <a:latin typeface="Arial" panose="020B0604020202020204" pitchFamily="34" charset="0"/>
                <a:cs typeface="Arial" panose="020B0604020202020204" pitchFamily="34" charset="0"/>
              </a:rPr>
              <a:t>Επίκουρη Καθηγήτρια ΤΕΕΑΠΗ</a:t>
            </a:r>
            <a:r>
              <a:rPr lang="el-GR" sz="18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earvanitis@upatras.gr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H="1">
            <a:off x="1547664" y="2132856"/>
            <a:ext cx="6102536" cy="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-17168" y="1"/>
            <a:ext cx="9148556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>
          <a:xfrm flipH="1">
            <a:off x="-17168" y="6813376"/>
            <a:ext cx="9197680" cy="0"/>
          </a:xfrm>
          <a:prstGeom prst="line">
            <a:avLst/>
          </a:prstGeom>
          <a:ln w="190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2" descr="Sigillo di Atene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Εικόνα 7">
            <a:extLst>
              <a:ext uri="{FF2B5EF4-FFF2-40B4-BE49-F238E27FC236}">
                <a16:creationId xmlns:a16="http://schemas.microsoft.com/office/drawing/2014/main" id="{F41509BA-E18B-5446-B10B-3527C2C30A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5" y="260648"/>
            <a:ext cx="3720242" cy="1395512"/>
          </a:xfrm>
          <a:prstGeom prst="rect">
            <a:avLst/>
          </a:prstGeom>
        </p:spPr>
      </p:pic>
      <p:pic>
        <p:nvPicPr>
          <p:cNvPr id="13" name="6 - Εικόνα" descr="FIDLen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23928" y="260648"/>
            <a:ext cx="5220072" cy="149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71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68863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dirty="0"/>
              <a:t>Το οργανικό στυλ είναι προσανατολισμένο προς τον στόχο και εστιάζει στον </a:t>
            </a:r>
            <a:r>
              <a:rPr lang="el-GR" sz="2400" b="1" dirty="0"/>
              <a:t>πομπό</a:t>
            </a:r>
            <a:r>
              <a:rPr lang="el-GR" sz="2400" dirty="0"/>
              <a:t>. </a:t>
            </a:r>
          </a:p>
          <a:p>
            <a:pPr lvl="1" algn="just"/>
            <a:r>
              <a:rPr lang="el-GR" sz="2000" dirty="0"/>
              <a:t>Ο ομιλητής χρησιμοποιεί την επικοινωνία προκειμένου να επιτύχει ένα </a:t>
            </a:r>
            <a:r>
              <a:rPr lang="el-GR" sz="2000" b="1" dirty="0"/>
              <a:t>αποτέλεσμα</a:t>
            </a:r>
            <a:r>
              <a:rPr lang="el-GR" sz="2000" dirty="0"/>
              <a:t>. </a:t>
            </a:r>
          </a:p>
          <a:p>
            <a:pPr lvl="1" algn="just"/>
            <a:r>
              <a:rPr lang="el-GR" sz="2000" dirty="0"/>
              <a:t>Για παράδειγμα, σε μια οργάνωση όπου ο επικεφαλής λέει σαφώς σε έναν υφιστάμενο τι να κάνει και για ποιον λόγο, η επικοινωνία είναι οργανική.</a:t>
            </a:r>
          </a:p>
          <a:p>
            <a:pPr marL="457200" lvl="1" indent="0" algn="just">
              <a:buNone/>
            </a:pPr>
            <a:endParaRPr lang="el-GR" sz="2400" dirty="0"/>
          </a:p>
          <a:p>
            <a:pPr algn="just"/>
            <a:r>
              <a:rPr lang="el-GR" sz="2400" dirty="0"/>
              <a:t>Το </a:t>
            </a:r>
            <a:r>
              <a:rPr lang="el-GR" sz="2400" b="1" dirty="0"/>
              <a:t>συγκινησιακό στυλ </a:t>
            </a:r>
            <a:r>
              <a:rPr lang="el-GR" sz="2400" dirty="0"/>
              <a:t>επικοινωνίας εστιάζει στον </a:t>
            </a:r>
            <a:r>
              <a:rPr lang="el-GR" sz="2400" b="1" dirty="0"/>
              <a:t>δέκτη</a:t>
            </a:r>
            <a:r>
              <a:rPr lang="el-GR" sz="2400" dirty="0"/>
              <a:t> και προσανατολίζεται προς τη </a:t>
            </a:r>
            <a:r>
              <a:rPr lang="el-GR" sz="2400" b="1" dirty="0"/>
              <a:t>διαδικασία</a:t>
            </a:r>
            <a:r>
              <a:rPr lang="el-GR" sz="2400" dirty="0"/>
              <a:t> (</a:t>
            </a:r>
            <a:r>
              <a:rPr lang="el-GR" sz="2400" dirty="0" err="1"/>
              <a:t>Gudykunst</a:t>
            </a:r>
            <a:r>
              <a:rPr lang="el-GR" sz="2400" dirty="0"/>
              <a:t> &amp; </a:t>
            </a:r>
            <a:r>
              <a:rPr lang="el-GR" sz="2400" dirty="0" err="1"/>
              <a:t>Ting-Toomey</a:t>
            </a:r>
            <a:r>
              <a:rPr lang="el-GR" sz="2400" dirty="0"/>
              <a:t>, 1988) παρά για το αποτέλεσμά της. </a:t>
            </a:r>
          </a:p>
          <a:p>
            <a:pPr lvl="1" algn="just"/>
            <a:r>
              <a:rPr lang="el-GR" sz="2000" dirty="0"/>
              <a:t>Στους πολιτισμούς συλλογικότητας, οι άνθρωποι προτιμούν ένα συγκινησιακό στυλ</a:t>
            </a:r>
          </a:p>
          <a:p>
            <a:pPr lvl="1" algn="just"/>
            <a:r>
              <a:rPr lang="el-GR" sz="2000" dirty="0"/>
              <a:t>έχουν μεγαλύτερη ευαισθησία στις αντιδράσεις των άλλων </a:t>
            </a:r>
          </a:p>
          <a:p>
            <a:pPr lvl="1" algn="just"/>
            <a:r>
              <a:rPr lang="el-GR" sz="2000" dirty="0"/>
              <a:t>επιχειρούν να συνάγουν το νόημα βάσει σημάτων που αφορούν καταστάσεις.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E6C41CB3-1C92-4ECA-A84F-843842414E3B}"/>
              </a:ext>
            </a:extLst>
          </p:cNvPr>
          <p:cNvSpPr txBox="1">
            <a:spLocks/>
          </p:cNvSpPr>
          <p:nvPr/>
        </p:nvSpPr>
        <p:spPr>
          <a:xfrm>
            <a:off x="0" y="-27383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200">
                <a:solidFill>
                  <a:schemeClr val="bg1"/>
                </a:solidFill>
              </a:rPr>
              <a:t>Οργανικά/συγκινησιακά στυλ επικοινωνίας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Στο έργο Language and </a:t>
            </a:r>
            <a:r>
              <a:rPr lang="el-GR" sz="2400" dirty="0" err="1"/>
              <a:t>Woman’s</a:t>
            </a:r>
            <a:r>
              <a:rPr lang="el-GR" sz="2400" dirty="0"/>
              <a:t> </a:t>
            </a:r>
            <a:r>
              <a:rPr lang="el-GR" sz="2400" dirty="0" err="1"/>
              <a:t>Place</a:t>
            </a:r>
            <a:r>
              <a:rPr lang="el-GR" sz="2400" dirty="0"/>
              <a:t>, ο </a:t>
            </a:r>
            <a:r>
              <a:rPr lang="el-GR" sz="2400" dirty="0" err="1"/>
              <a:t>Robin</a:t>
            </a:r>
            <a:r>
              <a:rPr lang="el-GR" sz="2400" dirty="0"/>
              <a:t> </a:t>
            </a:r>
            <a:r>
              <a:rPr lang="el-GR" sz="2400" dirty="0" err="1"/>
              <a:t>Lakoff</a:t>
            </a:r>
            <a:r>
              <a:rPr lang="el-GR" sz="2400" dirty="0"/>
              <a:t> (1975) υποστηρίζει ότι </a:t>
            </a:r>
            <a:endParaRPr lang="en-AU" sz="2400" dirty="0"/>
          </a:p>
          <a:p>
            <a:pPr algn="just"/>
            <a:r>
              <a:rPr lang="el-GR" sz="2400" dirty="0"/>
              <a:t>οι γυναίκες και οι άνδρες </a:t>
            </a:r>
            <a:r>
              <a:rPr lang="el-GR" sz="2400" b="1" dirty="0"/>
              <a:t>μιλούν διαφορετικά </a:t>
            </a:r>
          </a:p>
          <a:p>
            <a:pPr lvl="1" algn="just"/>
            <a:r>
              <a:rPr lang="el-GR" sz="2400" dirty="0"/>
              <a:t>επειδή τα αγόρια και τα κορίτσια </a:t>
            </a:r>
            <a:r>
              <a:rPr lang="el-GR" sz="2400" b="1" dirty="0"/>
              <a:t>κοινωνικοποιούνται ξεχωριστά</a:t>
            </a:r>
            <a:r>
              <a:rPr lang="el-GR" sz="2400" dirty="0"/>
              <a:t>. </a:t>
            </a:r>
          </a:p>
          <a:p>
            <a:pPr algn="just"/>
            <a:endParaRPr lang="el-GR" sz="2400" dirty="0"/>
          </a:p>
          <a:p>
            <a:pPr algn="just"/>
            <a:r>
              <a:rPr lang="el-GR" sz="2400" dirty="0"/>
              <a:t>Η </a:t>
            </a:r>
            <a:r>
              <a:rPr lang="el-GR" sz="2400" dirty="0" err="1"/>
              <a:t>Deborah</a:t>
            </a:r>
            <a:r>
              <a:rPr lang="el-GR" sz="2400" dirty="0"/>
              <a:t> </a:t>
            </a:r>
            <a:r>
              <a:rPr lang="el-GR" sz="2400" dirty="0" err="1"/>
              <a:t>Tannen</a:t>
            </a:r>
            <a:r>
              <a:rPr lang="el-GR" sz="2400" dirty="0"/>
              <a:t> (1990), ισχυρίζεται ότι άνδρες και γυναίκες </a:t>
            </a:r>
            <a:r>
              <a:rPr lang="el-GR" sz="2400" b="1" dirty="0"/>
              <a:t>εκφράζονται με διαφορετικό τρόπο </a:t>
            </a:r>
          </a:p>
          <a:p>
            <a:pPr lvl="1" algn="just"/>
            <a:r>
              <a:rPr lang="el-GR" sz="2400" dirty="0"/>
              <a:t>επειδή είναι </a:t>
            </a:r>
            <a:r>
              <a:rPr lang="el-GR" sz="2400" b="1" dirty="0"/>
              <a:t>φορείς διαφορετικού πολιτισμού</a:t>
            </a:r>
            <a:r>
              <a:rPr lang="el-GR" sz="2400" dirty="0"/>
              <a:t>. </a:t>
            </a:r>
          </a:p>
          <a:p>
            <a:pPr algn="just"/>
            <a:endParaRPr lang="el-GR" sz="2400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3F2A7293-E61C-4189-8C2F-5B533031112A}"/>
              </a:ext>
            </a:extLst>
          </p:cNvPr>
          <p:cNvSpPr txBox="1">
            <a:spLocks/>
          </p:cNvSpPr>
          <p:nvPr/>
        </p:nvSpPr>
        <p:spPr>
          <a:xfrm>
            <a:off x="0" y="-27383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200">
                <a:solidFill>
                  <a:schemeClr val="bg1"/>
                </a:solidFill>
              </a:rPr>
              <a:t>Φύλο και επικοινωνία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27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688632"/>
          </a:xfrm>
        </p:spPr>
        <p:txBody>
          <a:bodyPr>
            <a:noAutofit/>
          </a:bodyPr>
          <a:lstStyle/>
          <a:p>
            <a:pPr algn="just"/>
            <a:r>
              <a:rPr lang="el-GR" sz="2400" dirty="0"/>
              <a:t>Η </a:t>
            </a:r>
            <a:r>
              <a:rPr lang="el-GR" sz="2400" dirty="0" err="1"/>
              <a:t>Deborah</a:t>
            </a:r>
            <a:r>
              <a:rPr lang="el-GR" sz="2400" dirty="0"/>
              <a:t> Στη σημαντική της θεωρία </a:t>
            </a:r>
            <a:r>
              <a:rPr lang="el-GR" sz="2400" b="1" dirty="0"/>
              <a:t>«των δύο πολιτισμών» </a:t>
            </a:r>
            <a:r>
              <a:rPr lang="el-GR" sz="2400" dirty="0"/>
              <a:t>(</a:t>
            </a:r>
            <a:r>
              <a:rPr lang="el-GR" sz="2400" dirty="0" err="1"/>
              <a:t>Tannen</a:t>
            </a:r>
            <a:r>
              <a:rPr lang="el-GR" sz="2400" dirty="0"/>
              <a:t>, 1990), δηλώνει ότι </a:t>
            </a:r>
          </a:p>
          <a:p>
            <a:pPr algn="just"/>
            <a:r>
              <a:rPr lang="el-GR" sz="2400" dirty="0"/>
              <a:t>οι </a:t>
            </a:r>
            <a:r>
              <a:rPr lang="el-GR" sz="2400" b="1" dirty="0"/>
              <a:t>άνδρες</a:t>
            </a:r>
            <a:r>
              <a:rPr lang="el-GR" sz="2400" dirty="0"/>
              <a:t> συνήθως χρησιμοποιούν </a:t>
            </a:r>
            <a:r>
              <a:rPr lang="el-GR" sz="2400" b="1" dirty="0"/>
              <a:t>λεκτική επικοινωνία </a:t>
            </a:r>
            <a:r>
              <a:rPr lang="el-GR" sz="2400" dirty="0"/>
              <a:t>προκειμένου να αναφερθούν στον κόσμο. </a:t>
            </a:r>
          </a:p>
          <a:p>
            <a:pPr lvl="1" algn="just"/>
            <a:r>
              <a:rPr lang="el-GR" sz="2000" dirty="0"/>
              <a:t>με σκοπό τη διατήρηση της ανεξαρτησίας και του κύρους σε μια ιεραρχική κοινωνική τάξη. </a:t>
            </a:r>
          </a:p>
          <a:p>
            <a:pPr algn="just"/>
            <a:r>
              <a:rPr lang="el-GR" sz="2400" dirty="0"/>
              <a:t>Οι γυναίκες, χρησιμοποιούν λεκτική επικοινωνία </a:t>
            </a:r>
          </a:p>
          <a:p>
            <a:pPr lvl="1" algn="just"/>
            <a:r>
              <a:rPr lang="el-GR" sz="2000" dirty="0"/>
              <a:t>με στόχο τις </a:t>
            </a:r>
            <a:r>
              <a:rPr lang="el-GR" sz="2000" b="1" dirty="0"/>
              <a:t>καλές σχέσεις</a:t>
            </a:r>
            <a:r>
              <a:rPr lang="el-GR" sz="2000" dirty="0"/>
              <a:t>, προκειμένου να εγκαθιδρύσουν μια </a:t>
            </a:r>
            <a:r>
              <a:rPr lang="el-GR" sz="2000" b="1" dirty="0"/>
              <a:t>ανθρώπινη σύνδεση, δεσμούς ή για να διαπραγματευτούν σχέσεις</a:t>
            </a:r>
            <a:r>
              <a:rPr lang="el-GR" sz="2000" dirty="0"/>
              <a:t>. </a:t>
            </a:r>
          </a:p>
          <a:p>
            <a:pPr algn="just"/>
            <a:r>
              <a:rPr lang="el-GR" sz="2400" dirty="0"/>
              <a:t>Στο ερώτημα ποιος μιλά περισσότερο, το </a:t>
            </a:r>
            <a:r>
              <a:rPr lang="el-GR" sz="2400" b="1" dirty="0"/>
              <a:t>σύνηθες στερεότυπο </a:t>
            </a:r>
            <a:r>
              <a:rPr lang="el-GR" sz="2400" dirty="0"/>
              <a:t>θέλει τις </a:t>
            </a:r>
            <a:r>
              <a:rPr lang="el-GR" sz="2400" b="1" dirty="0"/>
              <a:t>γυναίκες να μιλούν και τους άνδρες να πράττουν </a:t>
            </a:r>
            <a:r>
              <a:rPr lang="el-GR" sz="2400" dirty="0"/>
              <a:t>(</a:t>
            </a:r>
            <a:r>
              <a:rPr lang="el-GR" sz="2400" dirty="0" err="1"/>
              <a:t>Mohanty</a:t>
            </a:r>
            <a:r>
              <a:rPr lang="el-GR" sz="2400" dirty="0"/>
              <a:t>, 2003). </a:t>
            </a:r>
          </a:p>
          <a:p>
            <a:pPr algn="just"/>
            <a:r>
              <a:rPr lang="el-GR" sz="2000" dirty="0"/>
              <a:t>Οι άνδρες τείνουν </a:t>
            </a:r>
            <a:r>
              <a:rPr lang="el-GR" sz="2000" b="1" dirty="0"/>
              <a:t>να μιλούν </a:t>
            </a:r>
          </a:p>
          <a:p>
            <a:pPr lvl="1" algn="just"/>
            <a:r>
              <a:rPr lang="el-GR" sz="2000" b="1" dirty="0"/>
              <a:t>συχνότερα δημοσίως</a:t>
            </a:r>
            <a:r>
              <a:rPr lang="el-GR" sz="2000" dirty="0"/>
              <a:t>, όπως επίσης να </a:t>
            </a:r>
          </a:p>
          <a:p>
            <a:pPr lvl="1" algn="just"/>
            <a:r>
              <a:rPr lang="el-GR" sz="2000" b="1" dirty="0"/>
              <a:t>περισσότερο</a:t>
            </a:r>
            <a:r>
              <a:rPr lang="el-GR" sz="2000" dirty="0"/>
              <a:t> κατά τη διάρκεια συσκέψεων (</a:t>
            </a:r>
            <a:r>
              <a:rPr lang="el-GR" sz="2000" dirty="0" err="1"/>
              <a:t>Tannen</a:t>
            </a:r>
            <a:r>
              <a:rPr lang="el-GR" sz="2000" dirty="0"/>
              <a:t>, 1994).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3F2A7293-E61C-4189-8C2F-5B533031112A}"/>
              </a:ext>
            </a:extLst>
          </p:cNvPr>
          <p:cNvSpPr txBox="1">
            <a:spLocks/>
          </p:cNvSpPr>
          <p:nvPr/>
        </p:nvSpPr>
        <p:spPr>
          <a:xfrm>
            <a:off x="0" y="-27383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200">
                <a:solidFill>
                  <a:schemeClr val="bg1"/>
                </a:solidFill>
              </a:rPr>
              <a:t>Φύλο και επικοινωνία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/>
              <a:t>Οι διαφορές φύλου στη λεκτική επικοινωνία αποτελούν έναν περίπλοκο και αμφιλεγόμενο συνδυασμό βιολογικών διαφορών και κοινωνικοποίησης. </a:t>
            </a:r>
          </a:p>
          <a:p>
            <a:r>
              <a:rPr lang="el-GR" sz="2400" dirty="0"/>
              <a:t>Η γλώσσα </a:t>
            </a:r>
            <a:r>
              <a:rPr lang="el-GR" sz="2400" b="1" dirty="0"/>
              <a:t>ορίζει το φύλο και ενισχύει τα κοινωνικά στερεότυπα</a:t>
            </a:r>
            <a:r>
              <a:rPr lang="el-GR" sz="2400" dirty="0"/>
              <a:t>:</a:t>
            </a:r>
          </a:p>
          <a:p>
            <a:r>
              <a:rPr lang="el-GR" sz="2400" u="sng" dirty="0"/>
              <a:t>οι γυναίκες συχνά ορίζονται βάσει της εξωτερικής τους εμφάνισης ή των </a:t>
            </a:r>
            <a:r>
              <a:rPr lang="el-GR" sz="2400" u="sng" dirty="0" err="1"/>
              <a:t>σχέσεών</a:t>
            </a:r>
            <a:r>
              <a:rPr lang="el-GR" sz="2400" u="sng" dirty="0"/>
              <a:t> τους· </a:t>
            </a:r>
          </a:p>
          <a:p>
            <a:pPr lvl="1"/>
            <a:r>
              <a:rPr lang="el-GR" sz="2400" dirty="0"/>
              <a:t>η χρήση των προσφωνήσεων Δεσποινίς και Κυρία δηλώνει την οικογενειακή τους κατάσταση. </a:t>
            </a:r>
          </a:p>
          <a:p>
            <a:r>
              <a:rPr lang="el-GR" sz="2400" u="sng" dirty="0"/>
              <a:t>οι άνδρες ορίζονται συνηθέστερα από τις δραστηριότητες, τα επιτεύγματα ή τις θέσεις τους.</a:t>
            </a:r>
          </a:p>
          <a:p>
            <a:endParaRPr lang="el-GR" sz="2400" dirty="0"/>
          </a:p>
          <a:p>
            <a:r>
              <a:rPr lang="el-GR" sz="2400" dirty="0"/>
              <a:t>Πώς βοηθά η γλώσσα στη σύνθεση </a:t>
            </a:r>
            <a:r>
              <a:rPr lang="el-GR" sz="2400" dirty="0" err="1"/>
              <a:t>αρσενικότητας</a:t>
            </a:r>
            <a:r>
              <a:rPr lang="el-GR" sz="2400" dirty="0"/>
              <a:t> και θηλυκότητας; </a:t>
            </a:r>
          </a:p>
          <a:p>
            <a:pPr lvl="1"/>
            <a:r>
              <a:rPr lang="el-GR" sz="2000" dirty="0"/>
              <a:t>Μπορείτε να δώσετε μερικά παραδείγματα από τον δικό σας πολιτισμό; </a:t>
            </a:r>
          </a:p>
          <a:p>
            <a:pPr lvl="1"/>
            <a:r>
              <a:rPr lang="el-GR" sz="2000" dirty="0"/>
              <a:t>Πότε και γιατί ξεφεύγουν οι άνδρες και οι γυναίκες από αυτού του είδους τη στερεοτυπική γλώσσα;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52C80C87-B4DC-43BB-A8C5-CA3CBE71252D}"/>
              </a:ext>
            </a:extLst>
          </p:cNvPr>
          <p:cNvSpPr txBox="1">
            <a:spLocks/>
          </p:cNvSpPr>
          <p:nvPr/>
        </p:nvSpPr>
        <p:spPr>
          <a:xfrm>
            <a:off x="0" y="-27383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200" dirty="0">
                <a:solidFill>
                  <a:schemeClr val="bg1"/>
                </a:solidFill>
              </a:rPr>
              <a:t>Κριτική Σκέψη 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/>
              <a:t>Στις γλώσσες ουδέτερου γένους, όπως στα Αγγλικά, </a:t>
            </a:r>
            <a:r>
              <a:rPr lang="el-GR" sz="2400" b="1" dirty="0"/>
              <a:t>δεν υπάρχουν γραμματικές ενδείξεις για τα περισσότερα ουσιαστικά</a:t>
            </a:r>
            <a:r>
              <a:rPr lang="el-GR" sz="2400" dirty="0"/>
              <a:t>·</a:t>
            </a:r>
          </a:p>
          <a:p>
            <a:pPr lvl="1"/>
            <a:r>
              <a:rPr lang="el-GR" sz="2400" dirty="0"/>
              <a:t>αντιθέτως, στα Ελληνικά, Γαλλικά και τα Γερμανικά, σε κάθε ουσιαστικό αποδίδεται ένα γένος.</a:t>
            </a:r>
          </a:p>
          <a:p>
            <a:r>
              <a:rPr lang="el-GR" sz="2400" dirty="0"/>
              <a:t>Η </a:t>
            </a:r>
            <a:r>
              <a:rPr lang="el-GR" sz="2400" b="1" dirty="0"/>
              <a:t>γλώσσα ουδέτερου γένους </a:t>
            </a:r>
            <a:r>
              <a:rPr lang="el-GR" sz="2400" dirty="0"/>
              <a:t>συνιστά ένα στυλ λεκτικής επικοινωνίας που ακολουθεί ορισμένους κανόνες που </a:t>
            </a:r>
            <a:r>
              <a:rPr lang="el-GR" sz="2400" b="1" dirty="0"/>
              <a:t>αποθαρρύνουν</a:t>
            </a:r>
            <a:r>
              <a:rPr lang="el-GR" sz="2400" dirty="0"/>
              <a:t> διάφορες κοινές χρήσεις που θεωρούνται </a:t>
            </a:r>
            <a:r>
              <a:rPr lang="el-GR" sz="2400" b="1" dirty="0"/>
              <a:t>σεξιστικές</a:t>
            </a:r>
            <a:r>
              <a:rPr lang="el-GR" sz="2400" dirty="0"/>
              <a:t>, όπως τη γενική χρήση </a:t>
            </a:r>
            <a:r>
              <a:rPr lang="el-GR" sz="2400" b="1" dirty="0"/>
              <a:t>αρσενικών αντωνυμιών </a:t>
            </a:r>
            <a:r>
              <a:rPr lang="el-GR" sz="2400" dirty="0"/>
              <a:t>όταν αναφέρεται κανείς σε ανθρώπους οποιουδήποτε φύλου.</a:t>
            </a:r>
          </a:p>
          <a:p>
            <a:pPr lvl="1"/>
            <a:r>
              <a:rPr lang="el-GR" sz="2000" dirty="0"/>
              <a:t>Π.χ. Η Εισαγωγή νέων </a:t>
            </a:r>
            <a:r>
              <a:rPr lang="el-GR" sz="2000" u="sng" dirty="0"/>
              <a:t>λέξεων γονέας1 και 2, </a:t>
            </a:r>
            <a:r>
              <a:rPr lang="en-US" sz="2000" u="sng" dirty="0"/>
              <a:t>chairperson </a:t>
            </a:r>
            <a:r>
              <a:rPr lang="el-GR" sz="2000" u="sng" dirty="0"/>
              <a:t>και </a:t>
            </a:r>
            <a:r>
              <a:rPr lang="en-US" sz="2000" dirty="0"/>
              <a:t>spokesperson</a:t>
            </a:r>
            <a:endParaRPr lang="el-GR" sz="2000" dirty="0"/>
          </a:p>
          <a:p>
            <a:pPr lvl="1"/>
            <a:r>
              <a:rPr lang="el-GR" sz="2000" dirty="0"/>
              <a:t>Με στόχο οι άνθρωποι θα αναπτύξουν </a:t>
            </a:r>
            <a:r>
              <a:rPr lang="el-GR" sz="2000" b="1" dirty="0"/>
              <a:t>θετικότερες στάσεις </a:t>
            </a:r>
            <a:r>
              <a:rPr lang="el-GR" sz="2000" dirty="0"/>
              <a:t>στο θέμα της ισότητας μεταξύ των φύλων.</a:t>
            </a:r>
          </a:p>
          <a:p>
            <a:endParaRPr lang="el-GR" sz="2400" dirty="0"/>
          </a:p>
          <a:p>
            <a:r>
              <a:rPr lang="el-GR" sz="2400" i="1" dirty="0"/>
              <a:t>Η ΓΟΓ είναι γνωστή και ως συμπεριληπτική γλώσσα, γλώσσα συμπεριληπτικού γένους, γλώσσα γενικού γένους και γλώσσα μη διάκρισης</a:t>
            </a:r>
            <a:r>
              <a:rPr lang="el-GR" sz="2400" dirty="0"/>
              <a:t>.</a:t>
            </a:r>
            <a:endParaRPr lang="en-US" sz="2400" dirty="0"/>
          </a:p>
          <a:p>
            <a:endParaRPr lang="el-GR" sz="2400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52C80C87-B4DC-43BB-A8C5-CA3CBE71252D}"/>
              </a:ext>
            </a:extLst>
          </p:cNvPr>
          <p:cNvSpPr txBox="1">
            <a:spLocks/>
          </p:cNvSpPr>
          <p:nvPr/>
        </p:nvSpPr>
        <p:spPr>
          <a:xfrm>
            <a:off x="0" y="-27383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3200">
                <a:solidFill>
                  <a:schemeClr val="bg1"/>
                </a:solidFill>
              </a:rPr>
              <a:t>ΓΛΩΣΣΑ ΟΥΔΕΤΕΡΟΥ ΓΕΝΟΥΣ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294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ΣΤΑΣΕΙΣ ΕΝΑΝΤΙ ΤΗΣ ΓΛΩΣΣΑΣ ΟΥΔΕΤΕΡΟΥ ΓΕΝΟΥΣ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r>
              <a:rPr lang="el-GR" sz="2000" dirty="0">
                <a:solidFill>
                  <a:schemeClr val="tx1"/>
                </a:solidFill>
              </a:rPr>
              <a:t>Οι </a:t>
            </a:r>
            <a:r>
              <a:rPr lang="el-GR" sz="2000" dirty="0" err="1">
                <a:solidFill>
                  <a:schemeClr val="tx1"/>
                </a:solidFill>
              </a:rPr>
              <a:t>Sarrasin</a:t>
            </a:r>
            <a:r>
              <a:rPr lang="el-GR" sz="2000" dirty="0">
                <a:solidFill>
                  <a:schemeClr val="tx1"/>
                </a:solidFill>
              </a:rPr>
              <a:t>, </a:t>
            </a:r>
            <a:r>
              <a:rPr lang="el-GR" sz="2000" dirty="0" err="1">
                <a:solidFill>
                  <a:schemeClr val="tx1"/>
                </a:solidFill>
              </a:rPr>
              <a:t>Gabriel</a:t>
            </a:r>
            <a:r>
              <a:rPr lang="el-GR" sz="2000" dirty="0">
                <a:solidFill>
                  <a:schemeClr val="tx1"/>
                </a:solidFill>
              </a:rPr>
              <a:t> και </a:t>
            </a:r>
            <a:r>
              <a:rPr lang="el-GR" sz="2000" dirty="0" err="1">
                <a:solidFill>
                  <a:schemeClr val="tx1"/>
                </a:solidFill>
              </a:rPr>
              <a:t>Pascal</a:t>
            </a:r>
            <a:r>
              <a:rPr lang="el-GR" sz="2000" dirty="0">
                <a:solidFill>
                  <a:schemeClr val="tx1"/>
                </a:solidFill>
              </a:rPr>
              <a:t> (2012) συνέκριναν τις στάσεις έναντι της γλώσσας ουδέτερου γένους:</a:t>
            </a:r>
          </a:p>
          <a:p>
            <a:pPr marL="914400" lvl="1" indent="-457200" algn="just">
              <a:buAutoNum type="arabicParenBoth"/>
            </a:pPr>
            <a:r>
              <a:rPr lang="el-GR" sz="2000" dirty="0">
                <a:solidFill>
                  <a:schemeClr val="tx1"/>
                </a:solidFill>
              </a:rPr>
              <a:t>σε ένα πλαίσιο όπου η γλώσσα ουδέτερου γένους εφαρμόζεται </a:t>
            </a:r>
            <a:r>
              <a:rPr lang="el-GR" sz="2000" b="1" dirty="0">
                <a:solidFill>
                  <a:schemeClr val="tx1"/>
                </a:solidFill>
              </a:rPr>
              <a:t>σταθερά για μεγάλο χρονικό διάστημα</a:t>
            </a:r>
            <a:r>
              <a:rPr lang="el-GR" sz="2000" dirty="0">
                <a:solidFill>
                  <a:schemeClr val="tx1"/>
                </a:solidFill>
              </a:rPr>
              <a:t> (το Ηνωμένο Βασίλειο)· </a:t>
            </a:r>
          </a:p>
          <a:p>
            <a:pPr marL="914400" lvl="1" indent="-457200" algn="just">
              <a:buAutoNum type="arabicParenBoth"/>
            </a:pPr>
            <a:r>
              <a:rPr lang="el-GR" sz="2000" dirty="0">
                <a:solidFill>
                  <a:schemeClr val="tx1"/>
                </a:solidFill>
              </a:rPr>
              <a:t>σε ένα πλαίσιο όπου η γλώσσα ουδέτερου γένους </a:t>
            </a:r>
            <a:r>
              <a:rPr lang="el-GR" sz="2000" b="1" dirty="0">
                <a:solidFill>
                  <a:schemeClr val="tx1"/>
                </a:solidFill>
              </a:rPr>
              <a:t>έχει εφαρμοστεί πρόσφατα</a:t>
            </a:r>
            <a:r>
              <a:rPr lang="el-GR" sz="2000" dirty="0">
                <a:solidFill>
                  <a:schemeClr val="tx1"/>
                </a:solidFill>
              </a:rPr>
              <a:t> (το γερμανόφωνο μέρος της Ελβετίας)· και </a:t>
            </a:r>
          </a:p>
          <a:p>
            <a:pPr marL="914400" lvl="1" indent="-457200" algn="just">
              <a:buAutoNum type="arabicParenBoth"/>
            </a:pPr>
            <a:r>
              <a:rPr lang="el-GR" sz="2000" dirty="0">
                <a:solidFill>
                  <a:schemeClr val="tx1"/>
                </a:solidFill>
              </a:rPr>
              <a:t>σε ένα πλαίσιο όπου μια τέτοια γλώσσα βρίσκεται </a:t>
            </a:r>
            <a:r>
              <a:rPr lang="el-GR" sz="2000" b="1" dirty="0">
                <a:solidFill>
                  <a:schemeClr val="tx1"/>
                </a:solidFill>
              </a:rPr>
              <a:t>ακόμα υπό συζήτηση </a:t>
            </a:r>
            <a:r>
              <a:rPr lang="el-GR" sz="2000" dirty="0">
                <a:solidFill>
                  <a:schemeClr val="tx1"/>
                </a:solidFill>
              </a:rPr>
              <a:t>(το γαλλόφωνο μέρος της Ελβετίας). </a:t>
            </a:r>
          </a:p>
          <a:p>
            <a:pPr lvl="1" algn="just"/>
            <a:endParaRPr lang="el-GR" sz="2000" dirty="0">
              <a:solidFill>
                <a:schemeClr val="tx1"/>
              </a:solidFill>
            </a:endParaRPr>
          </a:p>
          <a:p>
            <a:pPr lvl="1" algn="just"/>
            <a:r>
              <a:rPr lang="el-GR" sz="2000" dirty="0">
                <a:solidFill>
                  <a:schemeClr val="tx1"/>
                </a:solidFill>
              </a:rPr>
              <a:t>Εξέτασαν τις σχέσεις μεταξύ τριών μορφών σεξισμού (σύγχρονος, καλοπροαίρετος και εχθρικός) και </a:t>
            </a:r>
          </a:p>
          <a:p>
            <a:pPr lvl="1" algn="just"/>
            <a:r>
              <a:rPr lang="el-GR" sz="2000" dirty="0">
                <a:solidFill>
                  <a:schemeClr val="tx1"/>
                </a:solidFill>
              </a:rPr>
              <a:t>δύο συστατικά των στάσεων προς τη γλώσσα ουδέτερου γένους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1"/>
                </a:solidFill>
              </a:rPr>
              <a:t>(στάσεις απέναντι στις γλωσσικές μεταρρυθμίσεις σε σχέση με το φύλο,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chemeClr val="tx1"/>
                </a:solidFill>
              </a:rPr>
              <a:t>καθώς και αναγνώριση της σεξιστικής γλώσσας) σε διαφορετικά πλαίσια. 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97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ΣΤΑΣΕΙΣ ΕΝΑΝΤΙ ΤΗΣ ΓΛΩΣΣΑΣ ΟΥΔΕΤΕΡΟΥ ΓΕΝΟΥΣ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r>
              <a:rPr lang="el-GR" sz="2400" dirty="0">
                <a:solidFill>
                  <a:schemeClr val="tx1"/>
                </a:solidFill>
              </a:rPr>
              <a:t>Μοιράστηκε ένα ερωτηματολόγιο σε φοιτητές στο Ηνωμένο Βασίλειο και δύο σε περιοχές (γερμανόφωνη και γαλλόφωνη) της Ελβετίας (Ν = 446). </a:t>
            </a:r>
          </a:p>
          <a:p>
            <a:pPr lvl="1" algn="just"/>
            <a:endParaRPr lang="en-AU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Η μελέτη αποκάλυψε ότι, σε όλα τα πλαίσια, </a:t>
            </a:r>
          </a:p>
          <a:p>
            <a:pPr lvl="1" algn="just"/>
            <a:r>
              <a:rPr lang="el-GR" sz="2400" b="1" dirty="0">
                <a:solidFill>
                  <a:schemeClr val="tx1"/>
                </a:solidFill>
              </a:rPr>
              <a:t>οι σύγχρονες και εχθρικές σεξιστικές πεποιθήσεις </a:t>
            </a:r>
            <a:r>
              <a:rPr lang="el-GR" sz="2400" dirty="0">
                <a:solidFill>
                  <a:schemeClr val="tx1"/>
                </a:solidFill>
              </a:rPr>
              <a:t>συνδέονταν όντως με </a:t>
            </a:r>
            <a:r>
              <a:rPr lang="el-GR" sz="2400" b="1" dirty="0">
                <a:solidFill>
                  <a:schemeClr val="tx1"/>
                </a:solidFill>
              </a:rPr>
              <a:t>αρνητικές στάσεις απέναντι στις γλωσσικές μεταρρυθμίσεις </a:t>
            </a:r>
            <a:r>
              <a:rPr lang="el-GR" sz="2400" dirty="0">
                <a:solidFill>
                  <a:schemeClr val="tx1"/>
                </a:solidFill>
              </a:rPr>
              <a:t>σε σχέση με το φύλο. </a:t>
            </a:r>
          </a:p>
          <a:p>
            <a:pPr lvl="1" algn="just"/>
            <a:endParaRPr lang="el-GR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Η </a:t>
            </a:r>
            <a:r>
              <a:rPr lang="el-GR" sz="2400" b="1" dirty="0">
                <a:solidFill>
                  <a:schemeClr val="tx1"/>
                </a:solidFill>
              </a:rPr>
              <a:t>αναγνώριση της σεξιστικής γλώσσας </a:t>
            </a:r>
            <a:r>
              <a:rPr lang="el-GR" sz="2400" dirty="0">
                <a:solidFill>
                  <a:schemeClr val="tx1"/>
                </a:solidFill>
              </a:rPr>
              <a:t>σχετιζόταν σημαντικά με τον </a:t>
            </a:r>
            <a:r>
              <a:rPr lang="el-GR" sz="2400" b="1" dirty="0">
                <a:solidFill>
                  <a:schemeClr val="tx1"/>
                </a:solidFill>
              </a:rPr>
              <a:t>σύγχρονο σεξισμό. </a:t>
            </a: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Το κυριότερο ήταν ότι βρέθηκε πως οι Βρετανοί φοιτητές εξέφρασαν θετικότερες στάσεις στη γλώσσα ουδέτερου γένους απ’ ό,τι οι Ελβετοί φοιτητές.</a:t>
            </a:r>
          </a:p>
        </p:txBody>
      </p:sp>
    </p:spTree>
    <p:extLst>
      <p:ext uri="{BB962C8B-B14F-4D97-AF65-F5344CB8AC3E}">
        <p14:creationId xmlns:p14="http://schemas.microsoft.com/office/powerpoint/2010/main" val="1217305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 err="1">
                <a:solidFill>
                  <a:schemeClr val="bg1"/>
                </a:solidFill>
              </a:rPr>
              <a:t>Κριτκή</a:t>
            </a:r>
            <a:r>
              <a:rPr lang="el-GR" sz="3200" dirty="0">
                <a:solidFill>
                  <a:schemeClr val="bg1"/>
                </a:solidFill>
              </a:rPr>
              <a:t> Σκέψη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Θα συμφωνούσατε ότι όλοι οι πολιτισμοί θα έπρεπε να εγκαθιδρύσουν ισότητα μεταξύ των φύλων στη χρήση της γλώσσας;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Θα εξαφανιζόταν ο εξευτελισμός των γυναικών αν προωθείτο η χρήση γλώσσας ουδέτερου γένους;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tx1"/>
                </a:solidFill>
              </a:rPr>
              <a:t>Τι παραδείγματα αυτού του είδους γλώσσας μπορείτε να δώσετε για τον επαγγελματικό σας χώρο;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944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ΓΛΩΣΣΑ ΚΑΙ ΤΑΥΤΟΤΗΤΑ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endParaRPr lang="el-GR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Η γλώσσα ορίζει τις ταυτότητές μας, καθώς τη χρησιμοποιούμε προκειμένου να οριοθετήσουμε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τα κοινωνικά,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 </a:t>
            </a:r>
            <a:r>
              <a:rPr lang="el-GR" sz="2400" dirty="0" err="1">
                <a:solidFill>
                  <a:schemeClr val="tx1"/>
                </a:solidFill>
              </a:rPr>
              <a:t>εθνοτικά</a:t>
            </a:r>
            <a:r>
              <a:rPr lang="el-GR" sz="2400" dirty="0">
                <a:solidFill>
                  <a:schemeClr val="tx1"/>
                </a:solidFill>
              </a:rPr>
              <a:t> και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εθνικά μας σύνορα. </a:t>
            </a:r>
          </a:p>
          <a:p>
            <a:pPr lvl="1" algn="just"/>
            <a:endParaRPr lang="el-GR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Μια τσέχικη παροιμία λέει χαρακτηριστικά: </a:t>
            </a:r>
          </a:p>
          <a:p>
            <a:pPr lvl="1" algn="just"/>
            <a:r>
              <a:rPr lang="el-GR" sz="2400" i="1" dirty="0">
                <a:solidFill>
                  <a:schemeClr val="tx1"/>
                </a:solidFill>
              </a:rPr>
              <a:t>«Μάθε μια νέα γλώσσα και θα λάβεις μια νέα ταυτότητα».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00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Γλώσσα και εθνική ταυτότητα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980733"/>
            <a:ext cx="9036496" cy="5688620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αίσθηση εθνικής ενότητας αφορά την </a:t>
            </a:r>
            <a:r>
              <a:rPr lang="el-GR" sz="2400" b="1" dirty="0">
                <a:solidFill>
                  <a:schemeClr val="tx1"/>
                </a:solidFill>
              </a:rPr>
              <a:t>ακεραιότητα της εθνικής γλώσσας, της επικράτειας και της θρησκείας</a:t>
            </a:r>
            <a:r>
              <a:rPr lang="el-GR" sz="2400" dirty="0">
                <a:solidFill>
                  <a:schemeClr val="tx1"/>
                </a:solidFill>
              </a:rPr>
              <a:t>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γλώσσα εκφράζει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την </a:t>
            </a:r>
            <a:r>
              <a:rPr lang="el-GR" sz="2000" b="1" dirty="0">
                <a:solidFill>
                  <a:schemeClr val="tx1"/>
                </a:solidFill>
              </a:rPr>
              <a:t>εσωτερική συνείδηση </a:t>
            </a:r>
            <a:r>
              <a:rPr lang="el-GR" sz="2000" dirty="0">
                <a:solidFill>
                  <a:schemeClr val="tx1"/>
                </a:solidFill>
              </a:rPr>
              <a:t>του έθνους,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το </a:t>
            </a:r>
            <a:r>
              <a:rPr lang="el-GR" sz="2000" b="1" dirty="0">
                <a:solidFill>
                  <a:schemeClr val="tx1"/>
                </a:solidFill>
              </a:rPr>
              <a:t>ήθος</a:t>
            </a:r>
            <a:r>
              <a:rPr lang="el-GR" sz="2000" dirty="0">
                <a:solidFill>
                  <a:schemeClr val="tx1"/>
                </a:solidFill>
              </a:rPr>
              <a:t> του,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τη </a:t>
            </a:r>
            <a:r>
              <a:rPr lang="el-GR" sz="2000" b="1" dirty="0">
                <a:solidFill>
                  <a:schemeClr val="tx1"/>
                </a:solidFill>
              </a:rPr>
              <a:t>συνεχιζόμενη ταυτότητά </a:t>
            </a:r>
            <a:r>
              <a:rPr lang="el-GR" sz="2000" dirty="0">
                <a:solidFill>
                  <a:schemeClr val="tx1"/>
                </a:solidFill>
              </a:rPr>
              <a:t>του στην ιστορία,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καθώς και την </a:t>
            </a:r>
            <a:r>
              <a:rPr lang="el-GR" sz="2000" b="1" dirty="0">
                <a:solidFill>
                  <a:schemeClr val="tx1"/>
                </a:solidFill>
              </a:rPr>
              <a:t>ηθική του ενότητα </a:t>
            </a:r>
            <a:r>
              <a:rPr lang="el-GR" sz="2000" dirty="0">
                <a:solidFill>
                  <a:schemeClr val="tx1"/>
                </a:solidFill>
              </a:rPr>
              <a:t>(18</a:t>
            </a:r>
            <a:r>
              <a:rPr lang="el-GR" sz="2000" baseline="30000" dirty="0">
                <a:solidFill>
                  <a:schemeClr val="tx1"/>
                </a:solidFill>
              </a:rPr>
              <a:t>ος</a:t>
            </a:r>
            <a:r>
              <a:rPr lang="el-GR" sz="2000" dirty="0">
                <a:solidFill>
                  <a:schemeClr val="tx1"/>
                </a:solidFill>
              </a:rPr>
              <a:t> αι. </a:t>
            </a:r>
            <a:r>
              <a:rPr lang="el-GR" sz="2000" dirty="0" err="1">
                <a:solidFill>
                  <a:schemeClr val="tx1"/>
                </a:solidFill>
              </a:rPr>
              <a:t>Johann</a:t>
            </a:r>
            <a:r>
              <a:rPr lang="el-GR" sz="2000" dirty="0">
                <a:solidFill>
                  <a:schemeClr val="tx1"/>
                </a:solidFill>
              </a:rPr>
              <a:t> </a:t>
            </a:r>
            <a:r>
              <a:rPr lang="el-GR" sz="2000" dirty="0" err="1">
                <a:solidFill>
                  <a:schemeClr val="tx1"/>
                </a:solidFill>
              </a:rPr>
              <a:t>G.Herder</a:t>
            </a:r>
            <a:r>
              <a:rPr lang="el-GR" sz="2000" dirty="0">
                <a:solidFill>
                  <a:schemeClr val="tx1"/>
                </a:solidFill>
              </a:rPr>
              <a:t>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</a:t>
            </a:r>
            <a:r>
              <a:rPr lang="el-GR" sz="2400" b="1" dirty="0">
                <a:solidFill>
                  <a:schemeClr val="tx1"/>
                </a:solidFill>
              </a:rPr>
              <a:t>εθνικιστές</a:t>
            </a:r>
            <a:r>
              <a:rPr lang="el-GR" sz="2400" dirty="0">
                <a:solidFill>
                  <a:schemeClr val="tx1"/>
                </a:solidFill>
              </a:rPr>
              <a:t> υπερασπίζονται την εθνική τους γλώσσα από τη «μόλυνση» που της προκαλούν ξένες γλώσσες, με την πεποίθηση ότι σε μια τέτοια περίπτωση θα επακολουθούσε εκφυλισμός των ηθών.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</a:t>
            </a:r>
            <a:r>
              <a:rPr lang="el-GR" sz="2400" b="1" dirty="0">
                <a:solidFill>
                  <a:schemeClr val="tx1"/>
                </a:solidFill>
              </a:rPr>
              <a:t>πλειοψηφικές ομάδες </a:t>
            </a:r>
            <a:r>
              <a:rPr lang="el-GR" sz="2400" dirty="0">
                <a:solidFill>
                  <a:schemeClr val="tx1"/>
                </a:solidFill>
              </a:rPr>
              <a:t>σε πολυπολιτισμικές κοινωνίες διεκδικούν την καθιέρωση της δικής τους γλώσσας ως επίσημης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Σήμερα </a:t>
            </a:r>
            <a:r>
              <a:rPr lang="el-GR" sz="2400" b="1" dirty="0" err="1">
                <a:solidFill>
                  <a:schemeClr val="tx1"/>
                </a:solidFill>
              </a:rPr>
              <a:t>πολλαπλογλωσσία</a:t>
            </a:r>
            <a:r>
              <a:rPr lang="el-GR" sz="2400" b="1" dirty="0">
                <a:solidFill>
                  <a:schemeClr val="tx1"/>
                </a:solidFill>
              </a:rPr>
              <a:t> και </a:t>
            </a:r>
            <a:r>
              <a:rPr lang="el-GR" sz="2400" b="1" dirty="0" err="1">
                <a:solidFill>
                  <a:schemeClr val="tx1"/>
                </a:solidFill>
              </a:rPr>
              <a:t>διαγλωσσικότητα</a:t>
            </a:r>
            <a:r>
              <a:rPr lang="el-GR" sz="2400" b="1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3292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792087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just"/>
            <a:r>
              <a:rPr lang="el-GR" sz="3200" dirty="0">
                <a:solidFill>
                  <a:schemeClr val="bg1"/>
                </a:solidFill>
              </a:rPr>
              <a:t>ΚΑΤΗΓΟΡΙΟΠΟΙΗΣΗ ΚΑΙ ΤΑΥΤΟΤΗΤΑ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836713"/>
            <a:ext cx="8640962" cy="5832640"/>
          </a:xfrm>
        </p:spPr>
        <p:txBody>
          <a:bodyPr>
            <a:noAutofit/>
          </a:bodyPr>
          <a:lstStyle/>
          <a:p>
            <a:pPr algn="just"/>
            <a:r>
              <a:rPr lang="el-GR" sz="2400" dirty="0">
                <a:solidFill>
                  <a:schemeClr val="tx1"/>
                </a:solidFill>
              </a:rPr>
              <a:t>ΣΤΟΧΟΙ </a:t>
            </a:r>
          </a:p>
          <a:p>
            <a:pPr algn="just"/>
            <a:endParaRPr lang="el-G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Να αναλύετε στυλ επικοινωνίας και διαφορές φύλου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στη λεκτική επικοινωνία.</a:t>
            </a:r>
          </a:p>
          <a:p>
            <a:pPr algn="just"/>
            <a:endParaRPr lang="el-GR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Να εκτιμάτε την επιρροή του πολιτισμού στη λεκτική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</a:rPr>
              <a:t>επικοινωνία και την ταυτότητα.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79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Κριτική Σκέψη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b="1" dirty="0">
                <a:solidFill>
                  <a:schemeClr val="tx1"/>
                </a:solidFill>
              </a:rPr>
              <a:t>Θα έπρεπε να αποτελεί κριτήριο για την απόκτηση υπηκοότητας η γνώση της εθνικής γλώσσας</a:t>
            </a:r>
            <a:r>
              <a:rPr lang="el-GR" sz="2400" dirty="0">
                <a:solidFill>
                  <a:schemeClr val="tx1"/>
                </a:solidFill>
              </a:rPr>
              <a:t>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Εξαρτάται απαραίτητα η εθνική ταυτότητα από μια κοινή γλώσσα;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ικανότητα στη χρήση της εθνικής γλώσσας είναι πρωταρχικά προϋπόθεση διάκρισης των πολιτών από τους μη πολίτες ή δικαίωμα που θα μπορούσε να συνεισφέρει στη διευκόλυνση της ζωής των μεταναστών και προσφύγων;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649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Γλώσσα και </a:t>
            </a:r>
            <a:r>
              <a:rPr lang="el-GR" sz="3200" dirty="0" err="1">
                <a:solidFill>
                  <a:schemeClr val="bg1"/>
                </a:solidFill>
              </a:rPr>
              <a:t>εθνοτική</a:t>
            </a:r>
            <a:r>
              <a:rPr lang="el-GR" sz="3200" dirty="0">
                <a:solidFill>
                  <a:schemeClr val="bg1"/>
                </a:solidFill>
              </a:rPr>
              <a:t> ταυτότητα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γλώσσα αποτελεί </a:t>
            </a:r>
            <a:r>
              <a:rPr lang="el-GR" sz="2400" b="1" dirty="0">
                <a:solidFill>
                  <a:schemeClr val="tx1"/>
                </a:solidFill>
              </a:rPr>
              <a:t>ζωτικό στοιχείο της ταυτότητας </a:t>
            </a:r>
            <a:r>
              <a:rPr lang="el-GR" sz="2400" dirty="0">
                <a:solidFill>
                  <a:schemeClr val="tx1"/>
                </a:solidFill>
              </a:rPr>
              <a:t>οποιασδήποτε εθνοτικής ομάδας.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Π.χ. η γλωσσική διατήρηση και η χρήση της μητρική γλώσσα στον νέο πολιτισμό.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Το επίπεδο του κύρους, της αποδοχής και της σημασίας που αποδίδεται στη γλώσσα μιας ομάδας ονομάζεται </a:t>
            </a:r>
            <a:r>
              <a:rPr lang="el-GR" sz="2400" b="1" dirty="0" err="1">
                <a:solidFill>
                  <a:schemeClr val="tx1"/>
                </a:solidFill>
              </a:rPr>
              <a:t>εθνογλωσσική</a:t>
            </a:r>
            <a:r>
              <a:rPr lang="el-GR" sz="2400" b="1" dirty="0">
                <a:solidFill>
                  <a:schemeClr val="tx1"/>
                </a:solidFill>
              </a:rPr>
              <a:t> ζωτικότητα</a:t>
            </a:r>
            <a:r>
              <a:rPr lang="el-GR" sz="2400" dirty="0">
                <a:solidFill>
                  <a:schemeClr val="tx1"/>
                </a:solidFill>
              </a:rPr>
              <a:t>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Η γλώσσα αποτελεί έναν από τους </a:t>
            </a:r>
            <a:r>
              <a:rPr lang="el-GR" sz="2400" b="1" dirty="0">
                <a:solidFill>
                  <a:schemeClr val="tx1"/>
                </a:solidFill>
              </a:rPr>
              <a:t>πλέον σαφείς και άμεσους τρόπους ταυτοποίησης </a:t>
            </a:r>
            <a:r>
              <a:rPr lang="el-GR" sz="2400" dirty="0">
                <a:solidFill>
                  <a:schemeClr val="tx1"/>
                </a:solidFill>
              </a:rPr>
              <a:t>των ομάδων,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Τυχόν δυσφήμιση της γλώσσας τους  αποτελεί μεγάλο πλήγμα στην αυτοπεποίθησή τους.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560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Κριτική Σκέψη 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8223112B-6284-43AE-998E-CF52A4698267}"/>
              </a:ext>
            </a:extLst>
          </p:cNvPr>
          <p:cNvSpPr/>
          <p:nvPr/>
        </p:nvSpPr>
        <p:spPr>
          <a:xfrm>
            <a:off x="28517" y="912146"/>
            <a:ext cx="89289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Σε ένα από τα πιο </a:t>
            </a:r>
            <a:r>
              <a:rPr lang="el-GR" sz="2400" dirty="0" err="1"/>
              <a:t>επιδραστικά</a:t>
            </a:r>
            <a:r>
              <a:rPr lang="el-GR" sz="2400" dirty="0"/>
              <a:t> του έργα, το </a:t>
            </a:r>
            <a:r>
              <a:rPr lang="el-GR" sz="2400" dirty="0" err="1"/>
              <a:t>Tractatus</a:t>
            </a:r>
            <a:r>
              <a:rPr lang="el-GR" sz="2400" dirty="0"/>
              <a:t> Logic</a:t>
            </a:r>
            <a:r>
              <a:rPr lang="en-AU" sz="2400" dirty="0"/>
              <a:t> </a:t>
            </a:r>
            <a:r>
              <a:rPr lang="el-GR" sz="2400" dirty="0" err="1"/>
              <a:t>Philosophicus</a:t>
            </a:r>
            <a:r>
              <a:rPr lang="el-GR" sz="2400" dirty="0"/>
              <a:t>, o </a:t>
            </a:r>
            <a:r>
              <a:rPr lang="el-GR" sz="2400" dirty="0" err="1"/>
              <a:t>Wittgenstein</a:t>
            </a:r>
            <a:r>
              <a:rPr lang="el-GR" sz="2400" dirty="0"/>
              <a:t> (1922/2001) γράφει:</a:t>
            </a:r>
          </a:p>
          <a:p>
            <a:r>
              <a:rPr lang="el-GR" sz="2400" dirty="0"/>
              <a:t> </a:t>
            </a:r>
            <a:r>
              <a:rPr lang="el-GR" sz="2400" b="1" dirty="0"/>
              <a:t>«</a:t>
            </a:r>
            <a:r>
              <a:rPr lang="el-GR" sz="2400" b="1" i="1" dirty="0"/>
              <a:t>Τα όρια της γλώσσας μου σηματοδοτούν τα όρια του κόσμου μου</a:t>
            </a:r>
            <a:r>
              <a:rPr lang="el-GR" sz="2400" b="1" dirty="0"/>
              <a:t>»</a:t>
            </a:r>
            <a:endParaRPr lang="en-AU" sz="2400" b="1" dirty="0"/>
          </a:p>
          <a:p>
            <a:endParaRPr lang="en-AU" sz="2400" dirty="0"/>
          </a:p>
          <a:p>
            <a:r>
              <a:rPr lang="el-GR" sz="2400" b="1" dirty="0"/>
              <a:t>Πώς</a:t>
            </a:r>
            <a:r>
              <a:rPr lang="en-AU" sz="2400" b="1" dirty="0"/>
              <a:t> </a:t>
            </a:r>
            <a:r>
              <a:rPr lang="el-GR" sz="2400" b="1" dirty="0"/>
              <a:t>αντιλαμβάνεστε εσείς αυτό το επιχείρημα; </a:t>
            </a:r>
            <a:endParaRPr lang="en-AU" sz="2400" b="1" dirty="0"/>
          </a:p>
          <a:p>
            <a:r>
              <a:rPr lang="el-GR" sz="2400" dirty="0"/>
              <a:t>Ένας τρόπος να το εκλάβει κανείς θα ήταν να</a:t>
            </a:r>
            <a:r>
              <a:rPr lang="en-AU" sz="2400" dirty="0"/>
              <a:t> </a:t>
            </a:r>
            <a:r>
              <a:rPr lang="el-GR" sz="2400" dirty="0"/>
              <a:t>σκεφτεί πώς ο κόσμος του περιορίζεται από τη γλώσσα του.</a:t>
            </a:r>
            <a:endParaRPr lang="en-AU" sz="2400" dirty="0"/>
          </a:p>
          <a:p>
            <a:endParaRPr lang="en-AU" sz="2400" dirty="0"/>
          </a:p>
          <a:p>
            <a:r>
              <a:rPr lang="el-GR" sz="2400" b="1" dirty="0"/>
              <a:t>Θα συμφωνούσατε εδώ ότι γνωρίζουμε ό,τι γνωρίζουμε επειδή έχουμε την αντίστοιχη λέξη που το εκφράζει στη γλώσσα μας; </a:t>
            </a:r>
            <a:endParaRPr lang="en-AU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Αν συμφωνείτε, τι όρια πιστεύετε πως θέτει στη σκέψη μας; </a:t>
            </a:r>
            <a:endParaRPr lang="en-A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Αν διαφωνείτε, πώς πιστεύετε ότι</a:t>
            </a:r>
            <a:r>
              <a:rPr lang="en-AU" sz="2400" dirty="0"/>
              <a:t> </a:t>
            </a:r>
            <a:r>
              <a:rPr lang="el-GR" sz="2400" dirty="0"/>
              <a:t>μπορούμε να αποκτήσουμε γνώση χωρίς τις κατάλληλες λέξεις;</a:t>
            </a:r>
          </a:p>
        </p:txBody>
      </p:sp>
    </p:spTree>
    <p:extLst>
      <p:ext uri="{BB962C8B-B14F-4D97-AF65-F5344CB8AC3E}">
        <p14:creationId xmlns:p14="http://schemas.microsoft.com/office/powerpoint/2010/main" val="12638870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04" y="-2544"/>
            <a:ext cx="9144000" cy="531214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7999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AU" sz="2800" b="1" dirty="0">
                <a:hlinkClick r:id="rId3"/>
              </a:rPr>
              <a:t>earvanitis@upatras.gr</a:t>
            </a:r>
            <a:endParaRPr lang="el-GR" sz="2800" b="1" dirty="0"/>
          </a:p>
          <a:p>
            <a:pPr algn="ctr">
              <a:buNone/>
            </a:pPr>
            <a:r>
              <a:rPr lang="el-GR" sz="2800" b="1" dirty="0"/>
              <a:t>Ώρες συνεργασίας: </a:t>
            </a:r>
          </a:p>
          <a:p>
            <a:pPr algn="ctr">
              <a:buNone/>
            </a:pPr>
            <a:r>
              <a:rPr lang="el-GR" sz="2800" b="1" dirty="0"/>
              <a:t>Πέμπτη και Παρασκευή 13.00-15.00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42181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668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Συνέδριο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l-G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-35511" y="6525344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6488668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http://ondiversity.com/2019-conference</a:t>
            </a:r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2204" r="5781" b="12759"/>
          <a:stretch/>
        </p:blipFill>
        <p:spPr>
          <a:xfrm>
            <a:off x="-9724" y="1124744"/>
            <a:ext cx="8974212" cy="536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6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0">
        <p:circle/>
      </p:transition>
    </mc:Choice>
    <mc:Fallback xmlns="">
      <p:transition spd="slow" advClick="0" advTm="20000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ΕΙΣΑΓΩΓΙΚΑ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άνθρωποι διαφορετικών κοινωνικών ή πολιτισμικών ομάδων μπορεί να βιώνουν παρόμοια γεγονότα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υπάρχουν ωστόσο </a:t>
            </a:r>
            <a:r>
              <a:rPr lang="el-GR" sz="2400" b="1" dirty="0">
                <a:solidFill>
                  <a:schemeClr val="tx1"/>
                </a:solidFill>
              </a:rPr>
              <a:t>τεράστιες διαφορές </a:t>
            </a:r>
            <a:r>
              <a:rPr lang="el-GR" sz="2400" dirty="0">
                <a:solidFill>
                  <a:schemeClr val="tx1"/>
                </a:solidFill>
              </a:rPr>
              <a:t>στους τρόπους με τους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οποίους </a:t>
            </a:r>
            <a:r>
              <a:rPr lang="el-GR" sz="2400" b="1" dirty="0">
                <a:solidFill>
                  <a:schemeClr val="tx1"/>
                </a:solidFill>
              </a:rPr>
              <a:t>χρησιμοποιούν τη γλώσσα </a:t>
            </a:r>
            <a:r>
              <a:rPr lang="el-GR" sz="2400" dirty="0">
                <a:solidFill>
                  <a:schemeClr val="tx1"/>
                </a:solidFill>
              </a:rPr>
              <a:t>για να </a:t>
            </a:r>
            <a:r>
              <a:rPr lang="el-GR" sz="2400" b="1" dirty="0">
                <a:solidFill>
                  <a:schemeClr val="tx1"/>
                </a:solidFill>
              </a:rPr>
              <a:t>ερμηνεύσουν τις εμπειρίες τους </a:t>
            </a:r>
            <a:r>
              <a:rPr lang="el-GR" sz="2400" dirty="0">
                <a:solidFill>
                  <a:schemeClr val="tx1"/>
                </a:solidFill>
              </a:rPr>
              <a:t>(</a:t>
            </a:r>
            <a:r>
              <a:rPr lang="el-GR" sz="2400" dirty="0" err="1">
                <a:solidFill>
                  <a:schemeClr val="tx1"/>
                </a:solidFill>
              </a:rPr>
              <a:t>Clark</a:t>
            </a:r>
            <a:r>
              <a:rPr lang="el-GR" sz="2400" dirty="0">
                <a:solidFill>
                  <a:schemeClr val="tx1"/>
                </a:solidFill>
              </a:rPr>
              <a:t>, </a:t>
            </a:r>
            <a:r>
              <a:rPr lang="el-GR" sz="2400" dirty="0" err="1">
                <a:solidFill>
                  <a:schemeClr val="tx1"/>
                </a:solidFill>
              </a:rPr>
              <a:t>Eschholz</a:t>
            </a:r>
            <a:r>
              <a:rPr lang="el-GR" sz="2400" dirty="0">
                <a:solidFill>
                  <a:schemeClr val="tx1"/>
                </a:solidFill>
              </a:rPr>
              <a:t> &amp; </a:t>
            </a:r>
            <a:r>
              <a:rPr lang="el-GR" sz="2400" dirty="0" err="1">
                <a:solidFill>
                  <a:schemeClr val="tx1"/>
                </a:solidFill>
              </a:rPr>
              <a:t>Rosa</a:t>
            </a:r>
            <a:r>
              <a:rPr lang="el-GR" sz="2400" dirty="0">
                <a:solidFill>
                  <a:schemeClr val="tx1"/>
                </a:solidFill>
              </a:rPr>
              <a:t>, 1998).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Οι πολιτισμικές διαφοροποιήσεις στη λεκτική επικοινωνία αντανακλώνται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στη χρήση της γλώσσας και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στη μετάφραση.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32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Στυλ επικοινωνίας και πολιτισμός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1" algn="just"/>
            <a:r>
              <a:rPr lang="el-GR" sz="2400" dirty="0">
                <a:solidFill>
                  <a:schemeClr val="tx1"/>
                </a:solidFill>
              </a:rPr>
              <a:t>Το στυλ επικοινωνίας αναφέρεται στον τρόπο που χρησιμοποιείται η γλώσσα προκειμένου να μεταδώσει σημασία.</a:t>
            </a:r>
          </a:p>
          <a:p>
            <a:pPr lvl="1" algn="just"/>
            <a:endParaRPr lang="el-GR" sz="2400" dirty="0">
              <a:solidFill>
                <a:schemeClr val="tx1"/>
              </a:solidFill>
            </a:endParaRPr>
          </a:p>
          <a:p>
            <a:pPr lvl="1" algn="just"/>
            <a:r>
              <a:rPr lang="el-GR" sz="2400" dirty="0">
                <a:solidFill>
                  <a:schemeClr val="tx1"/>
                </a:solidFill>
              </a:rPr>
              <a:t>τέσσερα στυλ επικοινωνίας έχουν εντοπιστεί από τους θεωρητικούς της επικοινωνίας: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άμεσο/έμμεσο,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αναλυτικό/συνοπτικό,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προσωπικό/</a:t>
            </a:r>
            <a:r>
              <a:rPr lang="el-GR" sz="2400" dirty="0" err="1">
                <a:solidFill>
                  <a:schemeClr val="tx1"/>
                </a:solidFill>
              </a:rPr>
              <a:t>πλαισιακό</a:t>
            </a:r>
            <a:r>
              <a:rPr lang="el-GR" sz="2400" dirty="0">
                <a:solidFill>
                  <a:schemeClr val="tx1"/>
                </a:solidFill>
              </a:rPr>
              <a:t> και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οργανικό/συγκινησιακό.</a:t>
            </a:r>
          </a:p>
          <a:p>
            <a:pPr lvl="1" algn="just"/>
            <a:endParaRPr lang="el-GR" sz="2400" dirty="0">
              <a:solidFill>
                <a:schemeClr val="tx1"/>
              </a:solidFill>
            </a:endParaRPr>
          </a:p>
          <a:p>
            <a:pPr lvl="1" algn="just"/>
            <a:endParaRPr lang="el-GR" sz="24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62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Άμεσα/έμμεσα στυλ επικοινωνίας  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Σε ένα </a:t>
            </a:r>
            <a:r>
              <a:rPr lang="el-GR" sz="2400" b="1" dirty="0">
                <a:solidFill>
                  <a:schemeClr val="tx1"/>
                </a:solidFill>
              </a:rPr>
              <a:t>άμεσο</a:t>
            </a:r>
            <a:r>
              <a:rPr lang="el-GR" sz="2400" dirty="0">
                <a:solidFill>
                  <a:schemeClr val="tx1"/>
                </a:solidFill>
              </a:rPr>
              <a:t> στυλ επικοινωνίας, οι ανάγκες, τα θέλω, οι επιθυμίες και οι προθέσεις του ομιλητή μεταδίδονται σαφώς. Χαμηλό πλαίσιο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Σε ένα </a:t>
            </a:r>
            <a:r>
              <a:rPr lang="el-GR" sz="2400" b="1" dirty="0">
                <a:solidFill>
                  <a:schemeClr val="tx1"/>
                </a:solidFill>
              </a:rPr>
              <a:t>έμμεσο</a:t>
            </a:r>
            <a:r>
              <a:rPr lang="el-GR" sz="2400" dirty="0">
                <a:solidFill>
                  <a:schemeClr val="tx1"/>
                </a:solidFill>
              </a:rPr>
              <a:t> στυλ επικοινωνίας, οι πραγματικές προθέσεις ή ανάγκες του ομιλητή – υψηλό πλαίσιο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απλώς υπονοούνται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ή γίνεται κάποιος υπαινιγμός για αυτές κατά τη διάρκεια της συζήτησης.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tx1"/>
                </a:solidFill>
              </a:rPr>
              <a:t>Τα έμμεσα χρησιμοποιούνται σε πολιτισμούς συλλογικότητας ή ασιατικούς πολιτισμούς όπως η Ιαπωνία, η Κίνα, η Νότια Κορέα και το </a:t>
            </a:r>
            <a:r>
              <a:rPr lang="el-GR" sz="2400" dirty="0" err="1">
                <a:solidFill>
                  <a:schemeClr val="tx1"/>
                </a:solidFill>
              </a:rPr>
              <a:t>χονγκ</a:t>
            </a:r>
            <a:r>
              <a:rPr lang="el-GR" sz="2400" dirty="0">
                <a:solidFill>
                  <a:schemeClr val="tx1"/>
                </a:solidFill>
              </a:rPr>
              <a:t> Κονγκ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μέρη όπου η αρμονία θεωρείται σημαντική για τη διατήρηση καλών διαπροσωπικών σχέσεων.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tx1"/>
                </a:solidFill>
              </a:rPr>
              <a:t>O</a:t>
            </a:r>
            <a:r>
              <a:rPr lang="el-GR" sz="2400" dirty="0">
                <a:solidFill>
                  <a:schemeClr val="tx1"/>
                </a:solidFill>
              </a:rPr>
              <a:t>ι δυτικοί πολιτισμοί γενικά προτιμούν το άμεσο στυλ επικοινωνίας.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44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Αναλυτικά/συνοπτικά στυλ επικοινωνίας  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2" algn="just"/>
            <a:r>
              <a:rPr lang="el-GR" dirty="0">
                <a:solidFill>
                  <a:schemeClr val="tx1"/>
                </a:solidFill>
              </a:rPr>
              <a:t>Η διάσταση αυτή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ασχολείται με την </a:t>
            </a:r>
            <a:r>
              <a:rPr lang="el-GR" b="1" dirty="0">
                <a:solidFill>
                  <a:schemeClr val="tx1"/>
                </a:solidFill>
              </a:rPr>
              <a:t>ποσότητα</a:t>
            </a:r>
            <a:r>
              <a:rPr lang="el-GR" dirty="0">
                <a:solidFill>
                  <a:schemeClr val="tx1"/>
                </a:solidFill>
              </a:rPr>
              <a:t> ομιλίας που εκτιμά ένας πολιτισμός,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ενώ αντικατοπτρίζει τις στάσεις ενός πολιτισμού απέναντι στην </a:t>
            </a:r>
            <a:r>
              <a:rPr lang="el-GR" b="1" dirty="0">
                <a:solidFill>
                  <a:schemeClr val="tx1"/>
                </a:solidFill>
              </a:rPr>
              <a:t>ομιλία και τη σιωπή</a:t>
            </a:r>
          </a:p>
          <a:p>
            <a:pPr lvl="2" algn="just"/>
            <a:endParaRPr lang="el-GR" sz="2400" dirty="0">
              <a:solidFill>
                <a:schemeClr val="tx1"/>
              </a:solidFill>
            </a:endParaRP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αναλυτικό</a:t>
            </a:r>
            <a:r>
              <a:rPr lang="el-GR" dirty="0">
                <a:solidFill>
                  <a:schemeClr val="tx1"/>
                </a:solidFill>
              </a:rPr>
              <a:t> στυλ χρησιμοποιεί πλούσια, εκφραστική και στολισμένη γλώσσα στις καθημερινές συζητήσεις. </a:t>
            </a:r>
            <a:endParaRPr lang="en-AU" dirty="0">
              <a:solidFill>
                <a:schemeClr val="tx1"/>
              </a:solidFill>
            </a:endParaRPr>
          </a:p>
          <a:p>
            <a:pPr marL="1714500" lvl="3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(Άραβες, Μ. Ανατολή, </a:t>
            </a:r>
            <a:r>
              <a:rPr lang="el-GR" dirty="0" err="1">
                <a:solidFill>
                  <a:schemeClr val="tx1"/>
                </a:solidFill>
              </a:rPr>
              <a:t>αφροαμερικάνοι</a:t>
            </a:r>
            <a:r>
              <a:rPr lang="el-GR" dirty="0">
                <a:solidFill>
                  <a:schemeClr val="tx1"/>
                </a:solidFill>
              </a:rPr>
              <a:t>/μεταφορές )/ υψηλό πλαίσιο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el-GR" dirty="0">
              <a:solidFill>
                <a:schemeClr val="tx1"/>
              </a:solidFill>
            </a:endParaRP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Στο </a:t>
            </a:r>
            <a:r>
              <a:rPr lang="el-GR" b="1" dirty="0">
                <a:solidFill>
                  <a:schemeClr val="tx1"/>
                </a:solidFill>
              </a:rPr>
              <a:t>συνοπτικό</a:t>
            </a:r>
            <a:r>
              <a:rPr lang="el-GR" dirty="0">
                <a:solidFill>
                  <a:schemeClr val="tx1"/>
                </a:solidFill>
              </a:rPr>
              <a:t> στυλ επικοινωνίας, εκτιμώνται οι απλές δηλώσεις, ακόμα και η </a:t>
            </a:r>
            <a:r>
              <a:rPr lang="el-GR" b="1" dirty="0">
                <a:solidFill>
                  <a:schemeClr val="tx1"/>
                </a:solidFill>
              </a:rPr>
              <a:t>σιωπή</a:t>
            </a:r>
            <a:r>
              <a:rPr lang="el-GR" dirty="0">
                <a:solidFill>
                  <a:schemeClr val="tx1"/>
                </a:solidFill>
              </a:rPr>
              <a:t>./ χαμηλό πλαίσιο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el-GR" sz="24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37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-27383"/>
            <a:ext cx="9144000" cy="936102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l"/>
            <a:r>
              <a:rPr lang="el-GR" sz="3200" dirty="0">
                <a:solidFill>
                  <a:schemeClr val="bg1"/>
                </a:solidFill>
              </a:rPr>
              <a:t>Αναλυτικά/συνοπτικά στυλ επικοινωνίας  </a:t>
            </a:r>
            <a:br>
              <a:rPr lang="el-GR" sz="3200" dirty="0">
                <a:solidFill>
                  <a:schemeClr val="bg1"/>
                </a:solidFill>
              </a:rPr>
            </a:b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0" y="1124743"/>
            <a:ext cx="8856986" cy="5544609"/>
          </a:xfrm>
        </p:spPr>
        <p:txBody>
          <a:bodyPr>
            <a:noAutofit/>
          </a:bodyPr>
          <a:lstStyle/>
          <a:p>
            <a:pPr lvl="2" algn="just"/>
            <a:r>
              <a:rPr lang="el-GR" dirty="0">
                <a:solidFill>
                  <a:schemeClr val="tx1"/>
                </a:solidFill>
              </a:rPr>
              <a:t>Στους πολιτισμούς </a:t>
            </a:r>
            <a:r>
              <a:rPr lang="el-GR" b="1" dirty="0">
                <a:solidFill>
                  <a:schemeClr val="tx1"/>
                </a:solidFill>
              </a:rPr>
              <a:t>υψηλού πλαισίου</a:t>
            </a:r>
            <a:r>
              <a:rPr lang="el-GR" dirty="0">
                <a:solidFill>
                  <a:schemeClr val="tx1"/>
                </a:solidFill>
              </a:rPr>
              <a:t>, όπου το νόημα μεταδίδεται συχνότερα μέσω μη λεκτικών και </a:t>
            </a:r>
            <a:r>
              <a:rPr lang="el-GR" dirty="0" err="1">
                <a:solidFill>
                  <a:schemeClr val="tx1"/>
                </a:solidFill>
              </a:rPr>
              <a:t>πλαισιακών</a:t>
            </a:r>
            <a:r>
              <a:rPr lang="el-GR" dirty="0">
                <a:solidFill>
                  <a:schemeClr val="tx1"/>
                </a:solidFill>
              </a:rPr>
              <a:t> σημάτων,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μπορεί να χρησιμοποιηθεί </a:t>
            </a:r>
            <a:r>
              <a:rPr lang="el-GR" b="1" dirty="0">
                <a:solidFill>
                  <a:schemeClr val="tx1"/>
                </a:solidFill>
              </a:rPr>
              <a:t>σιωπή</a:t>
            </a:r>
            <a:r>
              <a:rPr lang="el-GR" dirty="0">
                <a:solidFill>
                  <a:schemeClr val="tx1"/>
                </a:solidFill>
              </a:rPr>
              <a:t> αντί της ομιλίας προκειμένου να διατηρηθεί ο έλεγχος σε μια κοινωνική συνθήκη. </a:t>
            </a:r>
          </a:p>
          <a:p>
            <a:pPr lvl="2" algn="just"/>
            <a:r>
              <a:rPr lang="el-GR" dirty="0">
                <a:solidFill>
                  <a:schemeClr val="tx1"/>
                </a:solidFill>
              </a:rPr>
              <a:t>Για παράδειγμα, στην Ευρώπη, οι </a:t>
            </a:r>
            <a:r>
              <a:rPr lang="el-GR" dirty="0" err="1">
                <a:solidFill>
                  <a:schemeClr val="tx1"/>
                </a:solidFill>
              </a:rPr>
              <a:t>φινλανδοί</a:t>
            </a:r>
            <a:r>
              <a:rPr lang="el-GR" dirty="0">
                <a:solidFill>
                  <a:schemeClr val="tx1"/>
                </a:solidFill>
              </a:rPr>
              <a:t> αποδίδουν μεγάλη αξία στη σιωπή.</a:t>
            </a:r>
            <a:endParaRPr lang="el-GR" sz="2400" dirty="0">
              <a:solidFill>
                <a:schemeClr val="tx1"/>
              </a:solidFill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0" y="6577607"/>
            <a:ext cx="9144000" cy="0"/>
          </a:xfrm>
          <a:prstGeom prst="line">
            <a:avLst/>
          </a:prstGeom>
          <a:ln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679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Αυτή η διάσταση αναφέρεται στον βαθμό στον οποίο ο ομιλητής δίνει </a:t>
            </a:r>
            <a:r>
              <a:rPr lang="el-GR" sz="2400" b="1" dirty="0"/>
              <a:t>έμφαση στον εαυτό του ή στον ρόλο του.</a:t>
            </a:r>
          </a:p>
          <a:p>
            <a:r>
              <a:rPr lang="el-GR" sz="2400" dirty="0"/>
              <a:t>Οι </a:t>
            </a:r>
            <a:r>
              <a:rPr lang="el-GR" sz="2400" dirty="0" err="1"/>
              <a:t>Gudykunst</a:t>
            </a:r>
            <a:r>
              <a:rPr lang="el-GR" sz="2400" dirty="0"/>
              <a:t> και </a:t>
            </a:r>
            <a:r>
              <a:rPr lang="el-GR" sz="2400" dirty="0" err="1"/>
              <a:t>Ting-Toomey</a:t>
            </a:r>
            <a:r>
              <a:rPr lang="el-GR" sz="2400" dirty="0"/>
              <a:t> (1988) ορίζουν το </a:t>
            </a:r>
            <a:r>
              <a:rPr lang="el-GR" sz="2400" b="1" dirty="0"/>
              <a:t>προσωπικό</a:t>
            </a:r>
            <a:r>
              <a:rPr lang="el-GR" sz="2400" dirty="0"/>
              <a:t> στυλ ως αυτό που ενισχύει την </a:t>
            </a:r>
            <a:r>
              <a:rPr lang="el-GR" sz="2400" b="1" dirty="0"/>
              <a:t>ατομική</a:t>
            </a:r>
            <a:r>
              <a:rPr lang="el-GR" sz="2400" dirty="0"/>
              <a:t> ταυτότητα του ομιλητή. </a:t>
            </a:r>
          </a:p>
          <a:p>
            <a:r>
              <a:rPr lang="el-GR" sz="2400" dirty="0"/>
              <a:t>χρησιμοποιείται συχνά στους </a:t>
            </a:r>
            <a:r>
              <a:rPr lang="el-GR" sz="2400" b="1" dirty="0"/>
              <a:t>ατομικιστικούς πολιτισμούς</a:t>
            </a:r>
            <a:r>
              <a:rPr lang="el-GR" sz="2400" dirty="0"/>
              <a:t>, οι οποίοι τονίζουν τους ατομικούς στόχους σε σχέση με αυτούς της ομάδας.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896822BF-43BA-4AED-9B9A-6F03E2F3383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U" sz="3200" b="1" dirty="0">
              <a:solidFill>
                <a:schemeClr val="bg1"/>
              </a:solidFill>
            </a:endParaRPr>
          </a:p>
          <a:p>
            <a:pPr algn="l"/>
            <a:r>
              <a:rPr lang="el-GR" sz="3200" b="1" dirty="0">
                <a:solidFill>
                  <a:schemeClr val="bg1"/>
                </a:solidFill>
              </a:rPr>
              <a:t>Προσωπικά/</a:t>
            </a:r>
            <a:r>
              <a:rPr lang="el-GR" sz="3200" b="1" dirty="0" err="1">
                <a:solidFill>
                  <a:schemeClr val="bg1"/>
                </a:solidFill>
              </a:rPr>
              <a:t>πλαισιακά</a:t>
            </a:r>
            <a:r>
              <a:rPr lang="el-GR" sz="3200" b="1" dirty="0">
                <a:solidFill>
                  <a:schemeClr val="bg1"/>
                </a:solidFill>
              </a:rPr>
              <a:t> στυλ επικοινωνίας</a:t>
            </a:r>
            <a:br>
              <a:rPr lang="el-GR" sz="3200" b="1" dirty="0"/>
            </a:b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5141168"/>
          </a:xfrm>
        </p:spPr>
        <p:txBody>
          <a:bodyPr>
            <a:noAutofit/>
          </a:bodyPr>
          <a:lstStyle/>
          <a:p>
            <a:r>
              <a:rPr lang="el-GR" sz="2400" dirty="0"/>
              <a:t>Το </a:t>
            </a:r>
            <a:r>
              <a:rPr lang="el-GR" sz="2400" dirty="0" err="1"/>
              <a:t>πλαισιακό</a:t>
            </a:r>
            <a:r>
              <a:rPr lang="el-GR" sz="2400" dirty="0"/>
              <a:t> στυλ επικοινωνίας είναι προσανατολισμένο βάσει της κοινωνικής θέσης και του κοινωνικού ρόλου.</a:t>
            </a:r>
          </a:p>
          <a:p>
            <a:r>
              <a:rPr lang="el-GR" sz="2400" dirty="0"/>
              <a:t>Δίνεται </a:t>
            </a:r>
            <a:r>
              <a:rPr lang="el-GR" sz="2400" b="1" dirty="0"/>
              <a:t>έμφαση</a:t>
            </a:r>
            <a:r>
              <a:rPr lang="el-GR" sz="2400" dirty="0"/>
              <a:t> στην </a:t>
            </a:r>
            <a:r>
              <a:rPr lang="el-GR" sz="2400" b="1" dirty="0"/>
              <a:t>επισημότητα και την απόσταση εξουσίας</a:t>
            </a:r>
            <a:r>
              <a:rPr lang="el-GR" sz="2400" dirty="0"/>
              <a:t>. </a:t>
            </a:r>
          </a:p>
          <a:p>
            <a:r>
              <a:rPr lang="el-GR" sz="2400" dirty="0"/>
              <a:t>Συναντάται κυρίως στους πολιτισμούς </a:t>
            </a:r>
            <a:r>
              <a:rPr lang="el-GR" sz="2400" b="1" dirty="0"/>
              <a:t>συλλογικότητας</a:t>
            </a:r>
            <a:r>
              <a:rPr lang="el-GR" sz="2400" dirty="0"/>
              <a:t>, όπου υπογραμμίζονται η ταυτότητα και το κύρος του ρόλου που αναλαμβάνει το κάθε άτομο. </a:t>
            </a:r>
          </a:p>
          <a:p>
            <a:endParaRPr lang="el-GR" sz="2300" dirty="0"/>
          </a:p>
          <a:p>
            <a:r>
              <a:rPr lang="el-GR" sz="2000" dirty="0"/>
              <a:t>Για παράδειγμα, τα </a:t>
            </a:r>
            <a:r>
              <a:rPr lang="el-GR" sz="2000" b="1" dirty="0"/>
              <a:t>Ιαπωνικά</a:t>
            </a:r>
            <a:r>
              <a:rPr lang="el-GR" sz="2000" dirty="0"/>
              <a:t>, αντί να χρησιμοποιούν την </a:t>
            </a:r>
            <a:r>
              <a:rPr lang="el-GR" sz="2000" b="1" dirty="0"/>
              <a:t>αντωνυμία </a:t>
            </a:r>
            <a:r>
              <a:rPr lang="el-GR" sz="2000" b="1" dirty="0" err="1"/>
              <a:t>you</a:t>
            </a:r>
            <a:r>
              <a:rPr lang="el-GR" sz="2000" b="1" dirty="0"/>
              <a:t> </a:t>
            </a:r>
            <a:r>
              <a:rPr lang="el-GR" sz="2000" dirty="0"/>
              <a:t>διαθέτουν ένα λεπτομερές σύστημα γλωσσικών φορμών που χρησιμοποιούνται προκειμένου να αποδώσουν σεβασμό σε ανθρώπους διαφορετικής τάξης ή κοινωνικής κατάστασης.</a:t>
            </a: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896822BF-43BA-4AED-9B9A-6F03E2F3383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3610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U" sz="3200" b="1" dirty="0">
              <a:solidFill>
                <a:schemeClr val="bg1"/>
              </a:solidFill>
            </a:endParaRPr>
          </a:p>
          <a:p>
            <a:pPr algn="l"/>
            <a:r>
              <a:rPr lang="el-GR" sz="3200" b="1" dirty="0">
                <a:solidFill>
                  <a:schemeClr val="bg1"/>
                </a:solidFill>
              </a:rPr>
              <a:t>Προσωπικά/</a:t>
            </a:r>
            <a:r>
              <a:rPr lang="el-GR" sz="3200" b="1" dirty="0" err="1">
                <a:solidFill>
                  <a:schemeClr val="bg1"/>
                </a:solidFill>
              </a:rPr>
              <a:t>πλαισιακά</a:t>
            </a:r>
            <a:r>
              <a:rPr lang="el-GR" sz="3200" b="1" dirty="0">
                <a:solidFill>
                  <a:schemeClr val="bg1"/>
                </a:solidFill>
              </a:rPr>
              <a:t> στυλ επικοινωνίας</a:t>
            </a:r>
            <a:br>
              <a:rPr lang="el-GR" sz="3200" b="1" dirty="0"/>
            </a:br>
            <a:endParaRPr lang="el-G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48130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5021</TotalTime>
  <Words>1742</Words>
  <Application>Microsoft Office PowerPoint</Application>
  <PresentationFormat>Προβολή στην οθόνη (4:3)</PresentationFormat>
  <Paragraphs>175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7" baseType="lpstr">
      <vt:lpstr>Arial</vt:lpstr>
      <vt:lpstr>Calibri</vt:lpstr>
      <vt:lpstr>Θέμα του Office</vt:lpstr>
      <vt:lpstr>ΠΟΛΥΠΟΛΙΤΙΣΜΙΚΟΤΗΤΑ ΚΑΙ ΣΧΕΔΙΑΣΜΟΙ ΜΑΘΗΣΗΣ  ΠΟΛΙΤΙΣΜΙΚΕΣ ΔΙΑΦΟΡΟΠΟΙΗΣΕΙΣ ΣΤΗ ΛΕΚΤΙΚΗ ΕΠΙΚΟΙΝΩΝΙΑ</vt:lpstr>
      <vt:lpstr>ΚΑΤΗΓΟΡΙΟΠΟΙΗΣΗ ΚΑΙ ΤΑΥΤΟΤΗΤΑ </vt:lpstr>
      <vt:lpstr>ΕΙΣΑΓΩΓΙΚΑ </vt:lpstr>
      <vt:lpstr>Στυλ επικοινωνίας και πολιτισμός</vt:lpstr>
      <vt:lpstr>Άμεσα/έμμεσα στυλ επικοινωνίας   </vt:lpstr>
      <vt:lpstr>Αναλυτικά/συνοπτικά στυλ επικοινωνίας   </vt:lpstr>
      <vt:lpstr>Αναλυτικά/συνοπτικά στυλ επικοινωνίας 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ΣΤΑΣΕΙΣ ΕΝΑΝΤΙ ΤΗΣ ΓΛΩΣΣΑΣ ΟΥΔΕΤΕΡΟΥ ΓΕΝΟΥΣ</vt:lpstr>
      <vt:lpstr>ΣΤΑΣΕΙΣ ΕΝΑΝΤΙ ΤΗΣ ΓΛΩΣΣΑΣ ΟΥΔΕΤΕΡΟΥ ΓΕΝΟΥΣ</vt:lpstr>
      <vt:lpstr>Κριτκή Σκέψη </vt:lpstr>
      <vt:lpstr>ΓΛΩΣΣΑ ΚΑΙ ΤΑΥΤΟΤΗΤΑ</vt:lpstr>
      <vt:lpstr>Γλώσσα και εθνική ταυτότητα</vt:lpstr>
      <vt:lpstr>Κριτική Σκέψη </vt:lpstr>
      <vt:lpstr>Γλώσσα και εθνοτική ταυτότητα</vt:lpstr>
      <vt:lpstr>Κριτική Σκέψη </vt:lpstr>
      <vt:lpstr>Παρουσίαση του PowerPoint</vt:lpstr>
      <vt:lpstr>Συνέδριο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Iordanis</dc:creator>
  <cp:lastModifiedBy>Eugenia Arvanitis</cp:lastModifiedBy>
  <cp:revision>508</cp:revision>
  <cp:lastPrinted>2018-05-27T14:52:15Z</cp:lastPrinted>
  <dcterms:created xsi:type="dcterms:W3CDTF">2013-10-27T12:50:08Z</dcterms:created>
  <dcterms:modified xsi:type="dcterms:W3CDTF">2019-03-07T12:27:12Z</dcterms:modified>
</cp:coreProperties>
</file>