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1" r:id="rId11"/>
    <p:sldId id="272" r:id="rId12"/>
    <p:sldId id="273" r:id="rId13"/>
    <p:sldId id="275" r:id="rId14"/>
    <p:sldId id="276" r:id="rId15"/>
    <p:sldId id="261" r:id="rId16"/>
    <p:sldId id="274" r:id="rId17"/>
    <p:sldId id="279" r:id="rId18"/>
    <p:sldId id="26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2" r:id="rId27"/>
    <p:sldId id="293" r:id="rId28"/>
    <p:sldId id="258" r:id="rId29"/>
    <p:sldId id="287" r:id="rId30"/>
    <p:sldId id="288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1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206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8665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55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0116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9350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5035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71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835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514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7835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42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709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995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45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21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0380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30AF-6CEC-46CE-BB06-CF8EA6154209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1AE6BF-60FF-4C2C-9B23-A3153D561B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6919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53660CC-5054-901E-AEFE-33BFDC503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dirty="0"/>
              <a:t>Μεταφορικές αναπαραστάσεις των προσφύγων/</a:t>
            </a:r>
            <a:r>
              <a:rPr lang="el-GR" sz="3200" dirty="0" err="1"/>
              <a:t>ισσών</a:t>
            </a:r>
            <a:r>
              <a:rPr lang="el-GR" sz="3200" dirty="0"/>
              <a:t> σε </a:t>
            </a:r>
            <a:r>
              <a:rPr lang="el-GR" sz="3200" dirty="0" err="1"/>
              <a:t>φιλοπροσφυγικές</a:t>
            </a:r>
            <a:r>
              <a:rPr lang="el-GR" sz="3200" dirty="0"/>
              <a:t> πολιτικές γελοιογραφίες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7A241C49-2D06-0B33-194A-8C70E6482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158988"/>
            <a:ext cx="7766936" cy="196650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Σοφία Κορδέλα</a:t>
            </a:r>
          </a:p>
          <a:p>
            <a:r>
              <a:rPr lang="el-GR" dirty="0" smtClean="0"/>
              <a:t>Επιβλέπων </a:t>
            </a:r>
            <a:r>
              <a:rPr lang="el-GR" dirty="0" err="1" smtClean="0"/>
              <a:t>Αρχάκης</a:t>
            </a:r>
            <a:r>
              <a:rPr lang="el-GR" smtClean="0"/>
              <a:t> Αργύρης</a:t>
            </a:r>
            <a:endParaRPr lang="el-GR" dirty="0"/>
          </a:p>
          <a:p>
            <a:r>
              <a:rPr lang="el-GR" dirty="0"/>
              <a:t>Π.Μ.Σ: «Γλωσσολογία: Γλώσσα και Επικοινωνία»</a:t>
            </a:r>
          </a:p>
          <a:p>
            <a:r>
              <a:rPr lang="el-GR" dirty="0"/>
              <a:t>Εφαρμοσμένη Γλωσσολογία: Μεταναστευτικές ταυτότητες και κριτική γλωσσική εκπαίδευση</a:t>
            </a:r>
          </a:p>
          <a:p>
            <a:r>
              <a:rPr lang="el-GR" dirty="0"/>
              <a:t>Πανεπιστήμιο Πατρών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20DDF7-B631-57E9-0606-4E6851158F33}"/>
              </a:ext>
            </a:extLst>
          </p:cNvPr>
          <p:cNvSpPr txBox="1"/>
          <p:nvPr/>
        </p:nvSpPr>
        <p:spPr>
          <a:xfrm>
            <a:off x="2470354" y="1017770"/>
            <a:ext cx="584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Παρουσίαση της ερευνητικής εργασίας των Άννα </a:t>
            </a:r>
            <a:r>
              <a:rPr lang="el-GR" sz="1400" dirty="0" err="1">
                <a:solidFill>
                  <a:schemeClr val="accent1">
                    <a:lumMod val="75000"/>
                  </a:schemeClr>
                </a:solidFill>
              </a:rPr>
              <a:t>Πιατά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 &amp; Σταύρος Ασημακόπουλος</a:t>
            </a:r>
          </a:p>
          <a:p>
            <a:pPr algn="ctr"/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Εθνικό και Καποδιστριακό Πανεπιστήμιο Αθηνών/Πανεπιστήμιο του </a:t>
            </a:r>
            <a:r>
              <a:rPr lang="el-GR" sz="1400" dirty="0" err="1">
                <a:solidFill>
                  <a:schemeClr val="accent1">
                    <a:lumMod val="75000"/>
                  </a:schemeClr>
                </a:solidFill>
              </a:rPr>
              <a:t>Νεσατέλ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 &amp; Πανεπιστήμιο Μάλτας</a:t>
            </a:r>
          </a:p>
          <a:p>
            <a:pPr algn="ctr"/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8EA25C4B-B531-41BB-ABD7-DCA659B50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3636"/>
            <a:ext cx="3361278" cy="1334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76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Κριτική ανάλυση μεταφοράς: Από τη λεκτική στην οπτική μεταφορά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/>
          </a:bodyPr>
          <a:lstStyle/>
          <a:p>
            <a:r>
              <a:rPr lang="el-GR" dirty="0"/>
              <a:t>μεταφορά = «ένα από τα κύρια εργαλεία με τα οποία κατανοούμε τον φυσικό, κοινωνικό και εσωτερικό μας κόσμο»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αντιστοίχιση εννοιολογικών στοιχείων από ένα σχετικά οικείο, συνυφασμένο με την εμπειρία πεδίο-πηγή σε ένα αφηρημένο και όχι άμεσα προσιτό πεδίο-στόχο</a:t>
            </a:r>
          </a:p>
          <a:p>
            <a:pPr indent="-285750"/>
            <a:r>
              <a:rPr lang="el-GR" dirty="0"/>
              <a:t>Κριτική Ανάλυση Λόγου (ΚΑΛ)</a:t>
            </a:r>
            <a:r>
              <a:rPr lang="en-US" dirty="0"/>
              <a:t>:</a:t>
            </a:r>
            <a:r>
              <a:rPr lang="el-GR" dirty="0"/>
              <a:t> «πως τα κείμενα και η ομιλία οικοδομούν αναπαραστάσεις της κοινωνικής πραγματικότητας οι οποίες παγιώνουν, συντηρούν ή μετασχηματίζουν σχέσεις ιδεολογικής κυριαρχίας και κοινωνικής ανισότητας» </a:t>
            </a:r>
          </a:p>
          <a:p>
            <a:pPr marL="5715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7" name="Βέλος: Κάτω 6">
            <a:extLst>
              <a:ext uri="{FF2B5EF4-FFF2-40B4-BE49-F238E27FC236}">
                <a16:creationId xmlns="" xmlns:a16="http://schemas.microsoft.com/office/drawing/2014/main" id="{203FDB69-55C8-1125-C5F4-FA75E24871F3}"/>
              </a:ext>
            </a:extLst>
          </p:cNvPr>
          <p:cNvSpPr/>
          <p:nvPr/>
        </p:nvSpPr>
        <p:spPr>
          <a:xfrm>
            <a:off x="1774450" y="4489551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1D3949-B7A8-9104-3287-AB7194E0303A}"/>
              </a:ext>
            </a:extLst>
          </p:cNvPr>
          <p:cNvSpPr txBox="1"/>
          <p:nvPr/>
        </p:nvSpPr>
        <p:spPr>
          <a:xfrm>
            <a:off x="1003367" y="5014503"/>
            <a:ext cx="21532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Η μεταφορά επηρεάζει την ΚΑΛ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31F717-0777-1F1C-A4E5-C2490CB25EDE}"/>
              </a:ext>
            </a:extLst>
          </p:cNvPr>
          <p:cNvSpPr txBox="1"/>
          <p:nvPr/>
        </p:nvSpPr>
        <p:spPr>
          <a:xfrm>
            <a:off x="3156632" y="4922171"/>
            <a:ext cx="3264855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Στόχος</a:t>
            </a:r>
            <a:r>
              <a:rPr lang="en-US" sz="1600" dirty="0"/>
              <a:t>:</a:t>
            </a:r>
            <a:r>
              <a:rPr lang="el-GR" sz="1600" dirty="0"/>
              <a:t> η ανάδειξη πως το ιδεολογικό φορτίο της μεταφοράς είναι συγκαλυμμένο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299EA8-850A-68A7-1251-D2FB2F35D257}"/>
              </a:ext>
            </a:extLst>
          </p:cNvPr>
          <p:cNvSpPr txBox="1"/>
          <p:nvPr/>
        </p:nvSpPr>
        <p:spPr>
          <a:xfrm>
            <a:off x="6421487" y="4263396"/>
            <a:ext cx="326485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Ανεπάρκεια εργαλείων Θεωρίας Εννοιολογικής Μεταφοράς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Εντόπιση πραγματολογικών παραγόντων σχετικά με παραγωγή και πρόσληψη μεταφοράς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περικείμενο (γλωσσικό και 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εξωγλωσσικό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πρόθεση του/της ομιλητή/</a:t>
            </a:r>
            <a:r>
              <a:rPr 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τριας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Βέλος: Κάτω 10">
            <a:extLst>
              <a:ext uri="{FF2B5EF4-FFF2-40B4-BE49-F238E27FC236}">
                <a16:creationId xmlns="" xmlns:a16="http://schemas.microsoft.com/office/drawing/2014/main" id="{DFD7DD5B-8E53-CE5B-2B11-A2A2A44BD1F7}"/>
              </a:ext>
            </a:extLst>
          </p:cNvPr>
          <p:cNvSpPr/>
          <p:nvPr/>
        </p:nvSpPr>
        <p:spPr>
          <a:xfrm rot="16200000">
            <a:off x="6136080" y="5115263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3952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Κριτική ανάλυση μεταφοράς: Από τη λεκτική στην οπτική μεταφορά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/>
          </a:bodyPr>
          <a:lstStyle/>
          <a:p>
            <a:pPr indent="-285750"/>
            <a:r>
              <a:rPr lang="el-GR" u="sng" dirty="0"/>
              <a:t>Κριτική Ανάλυση της Μεταφοράς</a:t>
            </a:r>
            <a:r>
              <a:rPr lang="en-US" dirty="0"/>
              <a:t>:</a:t>
            </a:r>
            <a:r>
              <a:rPr lang="el-GR" dirty="0"/>
              <a:t> γνωσιακή προσέγγιση της μεταφοράς </a:t>
            </a:r>
            <a:r>
              <a:rPr lang="en-US" dirty="0"/>
              <a:t>+ </a:t>
            </a:r>
            <a:r>
              <a:rPr lang="el-GR" dirty="0"/>
              <a:t>ΚΑΛ</a:t>
            </a:r>
            <a:r>
              <a:rPr lang="en-US" dirty="0"/>
              <a:t> +</a:t>
            </a:r>
            <a:r>
              <a:rPr lang="el-GR" dirty="0"/>
              <a:t> Πραγματολογία και Γλωσσολογία των Σωμάτων Κειμένων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l-GR" dirty="0">
                <a:sym typeface="Wingdings" panose="05000000000000000000" pitchFamily="2" charset="2"/>
              </a:rPr>
              <a:t>αποκάλυψη</a:t>
            </a:r>
            <a:r>
              <a:rPr lang="el-GR" dirty="0"/>
              <a:t> ρόλου μεταφοράς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στη διαμόρφωση ιδεολογικά φορτισμένων νοημάτων,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στην κατασκευή ή/και αναπαραγωγή συγκαλυμμένων σχέσεων ισχύος σε συγκεκριμένα κοινωνικά και πολιτισμικά περιβάλλοντα</a:t>
            </a:r>
            <a:endParaRPr lang="en-US" dirty="0"/>
          </a:p>
          <a:p>
            <a:pPr indent="-285750"/>
            <a:r>
              <a:rPr lang="el-GR" u="sng" dirty="0"/>
              <a:t>Βασικά αναλυτικά στάδια της ΚΑΛ</a:t>
            </a:r>
            <a:r>
              <a:rPr lang="en-US" dirty="0"/>
              <a:t>: </a:t>
            </a:r>
            <a:r>
              <a:rPr lang="el-GR" dirty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u="sng" dirty="0"/>
              <a:t>αναγνώριση</a:t>
            </a:r>
            <a:r>
              <a:rPr lang="el-GR" dirty="0"/>
              <a:t> (</a:t>
            </a:r>
            <a:r>
              <a:rPr lang="en-US" dirty="0"/>
              <a:t>identification) = </a:t>
            </a:r>
            <a:r>
              <a:rPr lang="el-GR" dirty="0"/>
              <a:t>εντοπισμός υποψήφιων μεταφορών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u="sng" dirty="0"/>
              <a:t>ερμηνεία</a:t>
            </a:r>
            <a:r>
              <a:rPr lang="el-GR" dirty="0"/>
              <a:t> (</a:t>
            </a:r>
            <a:r>
              <a:rPr lang="en-US" dirty="0"/>
              <a:t>interpretation) </a:t>
            </a:r>
            <a:r>
              <a:rPr lang="el-GR" dirty="0"/>
              <a:t>= εντοπισμός εννοιολογικών μεταφορών και εξέταση γνωσιακών και πραγματολογικών παραγόντων που αφορούν την κατανόηση της μεταφορικής έκφρασης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u="sng" dirty="0"/>
              <a:t>εξήγηση</a:t>
            </a:r>
            <a:r>
              <a:rPr lang="el-GR" dirty="0"/>
              <a:t> (</a:t>
            </a:r>
            <a:r>
              <a:rPr lang="en-US" dirty="0"/>
              <a:t>explanation)</a:t>
            </a:r>
            <a:r>
              <a:rPr lang="el-GR" dirty="0"/>
              <a:t> = κριτικό στάδιο ανάλυσης, αποκάλυψη ιδεολογικού φορτίου συγκεκριμένης μεταφοράς </a:t>
            </a:r>
            <a:r>
              <a:rPr lang="el-GR" dirty="0">
                <a:sym typeface="Wingdings" panose="05000000000000000000" pitchFamily="2" charset="2"/>
              </a:rPr>
              <a:t> εξέταση πραγματολογικού και γνωσιακού περικειμένου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115776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Κριτική ανάλυση μεταφοράς: Από τη λεκτική στην οπτική μεταφορά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/>
          </a:bodyPr>
          <a:lstStyle/>
          <a:p>
            <a:pPr indent="-285750"/>
            <a:r>
              <a:rPr lang="el-GR" u="sng" dirty="0"/>
              <a:t>Ερωτήματα σταδίων ΚΑΛ:</a:t>
            </a:r>
          </a:p>
          <a:p>
            <a:pPr marL="400050">
              <a:buAutoNum type="arabicParenR"/>
            </a:pPr>
            <a:r>
              <a:rPr lang="el-GR" dirty="0"/>
              <a:t>Υπάρχει κάποια μεταφορική σύναψη στο κείμενο και, αν ναι, ποια; Ποιο είναι το πεδίο-πηγή και ποιο το πεδίο-στόχος; Η μεταφορά είναι συμβατική (με βάση τη συχνότητα εμφάνισης και τον βαθμό παγίωσης);</a:t>
            </a:r>
          </a:p>
          <a:p>
            <a:pPr marL="400050">
              <a:buAutoNum type="arabicParenR"/>
            </a:pPr>
            <a:r>
              <a:rPr lang="el-GR" dirty="0"/>
              <a:t>Η μεταφορική αυτή σύναψη ανάγεται σε κάποια εννοιολογική μεταφορά και, αν ναι, σε ποια; Ποια είναι η πλαισίωση που προκύπτει από τη μεταφορική σύναψη; Ποιοι γνωσιακοί και πραγματολογικοί παράγοντες καθορίζουν την κατανόηση της μεταφοράς;</a:t>
            </a:r>
          </a:p>
          <a:p>
            <a:pPr marL="400050">
              <a:buAutoNum type="arabicParenR"/>
            </a:pPr>
            <a:r>
              <a:rPr lang="el-GR" dirty="0"/>
              <a:t>Ποιες είναι οι ιδεολογικές στάσεις και σχέσεις ισχύος που συνδέονται με τη συγκεκριμένη μεταφορά; Με άλλα λόγια, πώς η συγκεκριμένη μεταφορά συμβάλλει στην κατασκευή ή/και αναπαραγωγή ιδεολογικά φορτισμένων αναπαραστάσεων;</a:t>
            </a:r>
          </a:p>
          <a:p>
            <a:pPr indent="-285750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225574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Κριτική ανάλυση μεταφοράς: Από τη λεκτική στην οπτική μεταφορά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/>
          </a:bodyPr>
          <a:lstStyle/>
          <a:p>
            <a:pPr indent="-285750"/>
            <a:r>
              <a:rPr lang="el-GR" u="sng" dirty="0"/>
              <a:t>Κριτική Ανάλυση της Μεταφοράς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εφαρμογή στην ανάλυση γλωσσικών μεταφορών στον πολιτικό και </a:t>
            </a:r>
            <a:r>
              <a:rPr lang="el-GR" dirty="0" err="1"/>
              <a:t>μιντιακό</a:t>
            </a:r>
            <a:r>
              <a:rPr lang="el-GR" dirty="0"/>
              <a:t> </a:t>
            </a:r>
            <a:r>
              <a:rPr lang="el-GR" dirty="0" err="1"/>
              <a:t>λόγο</a:t>
            </a: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ανάγκη για Κριτική Ανάλυση της </a:t>
            </a:r>
            <a:r>
              <a:rPr lang="el-GR" dirty="0" err="1"/>
              <a:t>Πολυτροπικής</a:t>
            </a:r>
            <a:r>
              <a:rPr lang="el-GR" dirty="0"/>
              <a:t> Μεταφοράς </a:t>
            </a:r>
          </a:p>
          <a:p>
            <a:pPr indent="-285750"/>
            <a:r>
              <a:rPr lang="el-GR" dirty="0"/>
              <a:t>Απουσία ανάλυσης οπτικής και </a:t>
            </a:r>
            <a:r>
              <a:rPr lang="el-GR" dirty="0" err="1"/>
              <a:t>πολυτροπικής</a:t>
            </a:r>
            <a:r>
              <a:rPr lang="el-GR" dirty="0"/>
              <a:t> μεταφοράς από το πρίσμα της Κριτικής Ανάλυσης της Μεταφοράς </a:t>
            </a:r>
            <a:endParaRPr lang="el-GR" dirty="0">
              <a:sym typeface="Wingdings" panose="05000000000000000000" pitchFamily="2" charset="2"/>
            </a:endParaRPr>
          </a:p>
          <a:p>
            <a:pPr indent="-285750"/>
            <a:r>
              <a:rPr lang="el-GR" dirty="0"/>
              <a:t>Παρούσα μελέτη</a:t>
            </a:r>
            <a:r>
              <a:rPr lang="en-US" dirty="0"/>
              <a:t>:</a:t>
            </a:r>
            <a:r>
              <a:rPr lang="el-GR" dirty="0"/>
              <a:t> συνεισφορά στην κατεύθυνση αυτή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εφαρμογή βασικών εργαλείων της Κριτικής Ανάλυσης της Μεταφοράς (αναγνώριση, ερμηνεία και εξήγηση) στη μελέτη οπτικών μεταφορών που χρησιμοποιούνται σε ελληνικές πολιτικές γελοιογραφίες για τους/τις πρόσφυγες/ισσες</a:t>
            </a:r>
          </a:p>
          <a:p>
            <a:pPr indent="-285750"/>
            <a:r>
              <a:rPr lang="el-GR" dirty="0"/>
              <a:t>Αναπαράσταση πεδίου-πηγής και πεδίου-στόχου μέσω της οπτικής </a:t>
            </a:r>
            <a:r>
              <a:rPr lang="el-GR" dirty="0" err="1"/>
              <a:t>τροπικότητας</a:t>
            </a:r>
            <a:r>
              <a:rPr lang="el-GR" dirty="0"/>
              <a:t>, σε συνδυασμό και με άλλες </a:t>
            </a:r>
            <a:r>
              <a:rPr lang="el-GR" dirty="0" err="1"/>
              <a:t>τροπικότητες</a:t>
            </a:r>
            <a:r>
              <a:rPr lang="el-GR" dirty="0"/>
              <a:t> (γλωσσικές, ακουστικές, </a:t>
            </a:r>
            <a:r>
              <a:rPr lang="el-GR" dirty="0" err="1"/>
              <a:t>κινησιακές</a:t>
            </a:r>
            <a:r>
              <a:rPr lang="el-GR" dirty="0"/>
              <a:t>)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l-GR" dirty="0"/>
              <a:t>σύμβολα, μετωνυμίες, οπτική </a:t>
            </a:r>
            <a:r>
              <a:rPr lang="el-GR" dirty="0" err="1"/>
              <a:t>εικονοποιΐα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Βέλος: Με γωνία προς τα επάνω 4">
            <a:extLst>
              <a:ext uri="{FF2B5EF4-FFF2-40B4-BE49-F238E27FC236}">
                <a16:creationId xmlns="" xmlns:a16="http://schemas.microsoft.com/office/drawing/2014/main" id="{FFC2EA0D-5862-0E3E-760E-3CD5DD845C3E}"/>
              </a:ext>
            </a:extLst>
          </p:cNvPr>
          <p:cNvSpPr/>
          <p:nvPr/>
        </p:nvSpPr>
        <p:spPr>
          <a:xfrm rot="5400000">
            <a:off x="6299221" y="5512850"/>
            <a:ext cx="532329" cy="9387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D460A8-B76F-9FBF-6423-EA720A3D7707}"/>
              </a:ext>
            </a:extLst>
          </p:cNvPr>
          <p:cNvSpPr txBox="1"/>
          <p:nvPr/>
        </p:nvSpPr>
        <p:spPr>
          <a:xfrm>
            <a:off x="7145318" y="5716071"/>
            <a:ext cx="2236839" cy="738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χρήσιμες σε διαφημίσεις, εικαστικές τέχνες και κινηματογράφο </a:t>
            </a:r>
          </a:p>
        </p:txBody>
      </p:sp>
    </p:spTree>
    <p:extLst>
      <p:ext uri="{BB962C8B-B14F-4D97-AF65-F5344CB8AC3E}">
        <p14:creationId xmlns="" xmlns:p14="http://schemas.microsoft.com/office/powerpoint/2010/main" val="409221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Κριτική ανάλυση μεταφοράς: Από τη λεκτική στην οπτική μεταφορά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017272" cy="4665990"/>
          </a:xfrm>
        </p:spPr>
        <p:txBody>
          <a:bodyPr>
            <a:normAutofit/>
          </a:bodyPr>
          <a:lstStyle/>
          <a:p>
            <a:pPr indent="-285750"/>
            <a:r>
              <a:rPr lang="el-GR" dirty="0"/>
              <a:t>Πολιτικές γελοιογραφίες</a:t>
            </a:r>
            <a:r>
              <a:rPr lang="en-US" dirty="0"/>
              <a:t>: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δημοσιευμένη απεικόνιση (+ κείμενο)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αναφέρονται σε πραγματικά πρόσωπα και γεγονότα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δημιουργούν έναν μη υπαρκτό, φανταστικό κόσμο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Στόχοι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σχολιασμός τρέχοντος πολιτικού/κοινωνικού θέματος ή πρόσωπα της επικαιρότητας, υιοθετώντας μια συγκεκριμένη στάση ή οπτική́ γωνιά υπέρ ή κατά του.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Έκθεση κακού ή ντροπιαστικού παρά ανάδειξη θετικού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Άσκηση κριτικής στις πολιτικές που εφαρμόζονται απέναντι στους/στις πρόσφυγες/ισσες από διάφορους/</a:t>
            </a:r>
            <a:r>
              <a:rPr lang="el-GR" dirty="0" err="1"/>
              <a:t>ες</a:t>
            </a:r>
            <a:r>
              <a:rPr lang="el-GR" dirty="0"/>
              <a:t> εμπλεκόμενους/</a:t>
            </a:r>
            <a:r>
              <a:rPr lang="el-GR" dirty="0" err="1"/>
              <a:t>ες</a:t>
            </a:r>
            <a:r>
              <a:rPr lang="el-GR" dirty="0"/>
              <a:t> κοινωνικούς/</a:t>
            </a:r>
            <a:r>
              <a:rPr lang="el-GR" dirty="0" err="1"/>
              <a:t>ές</a:t>
            </a:r>
            <a:r>
              <a:rPr lang="el-GR" dirty="0"/>
              <a:t> δράστες/</a:t>
            </a:r>
            <a:r>
              <a:rPr lang="el-GR" dirty="0" err="1"/>
              <a:t>τριες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Βασικό εργαλείο οι οπτικές μεταφορές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δεν είναι αθώες: απηχούν, έμμεσα και συγκαλυμμένα, την κυριαρχία των έτερων κοινωνικών δραστών/τριών απέναντι στους/στις πρόσφυγες/ισσες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F8D3429A-8918-219F-D26A-4AFE9BB830FD}"/>
              </a:ext>
            </a:extLst>
          </p:cNvPr>
          <p:cNvSpPr/>
          <p:nvPr/>
        </p:nvSpPr>
        <p:spPr>
          <a:xfrm>
            <a:off x="7944464" y="2608826"/>
            <a:ext cx="3985677" cy="139858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«Οι γελοιογράφοι υπερασπίζονται τις θέσεις τους, τοποθετώντας στρατηγικά οπτικά στοιχεία» </a:t>
            </a:r>
            <a:r>
              <a:rPr lang="en-US" sz="1400" dirty="0"/>
              <a:t>(El </a:t>
            </a:r>
            <a:r>
              <a:rPr lang="en-US" sz="1400" dirty="0" err="1"/>
              <a:t>Refaie</a:t>
            </a:r>
            <a:r>
              <a:rPr lang="en-US" sz="1400" dirty="0"/>
              <a:t> 2009:176)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368082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0088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Εξέταση ρόλου οπτικής μεταφοράς στην ανάδυση του ρευστού ρατσισμού</a:t>
            </a:r>
          </a:p>
          <a:p>
            <a:r>
              <a:rPr lang="el-GR" dirty="0"/>
              <a:t>Εστίαση στις οπτικές μεταφορές</a:t>
            </a:r>
          </a:p>
          <a:p>
            <a:pPr marL="0" indent="0" algn="ctr">
              <a:buNone/>
            </a:pPr>
            <a:r>
              <a:rPr lang="el-GR" dirty="0">
                <a:solidFill>
                  <a:schemeClr val="bg2">
                    <a:lumMod val="50000"/>
                  </a:schemeClr>
                </a:solidFill>
              </a:rPr>
              <a:t>* οπτικές μεταφορές 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</a:rPr>
              <a:t> διάχυση του ρευστού ρατσισμού *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algn="ctr">
              <a:buFont typeface="+mj-lt"/>
              <a:buAutoNum type="arabicPeriod"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l-GR" u="sng" dirty="0" err="1">
                <a:solidFill>
                  <a:schemeClr val="accent1">
                    <a:lumMod val="75000"/>
                  </a:schemeClr>
                </a:solidFill>
              </a:rPr>
              <a:t>ικρο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-επίπεδο της </a:t>
            </a:r>
            <a:r>
              <a:rPr lang="el-GR" u="sng" dirty="0" err="1">
                <a:solidFill>
                  <a:schemeClr val="accent1">
                    <a:lumMod val="75000"/>
                  </a:schemeClr>
                </a:solidFill>
              </a:rPr>
              <a:t>κειμενικής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 ανάλυσης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πώς η μεταφορά, σε συνδυασμό και με άλλα σημειωτικά μέσα της οπτικής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τροπικότητας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, αναπαριστά πρόσφυγες/ισσες έναντι των ευρωπαϊκών και άλλων (κυρίαρχων) δυνάμεων</a:t>
            </a:r>
          </a:p>
          <a:p>
            <a:pPr algn="ctr">
              <a:buFont typeface="+mj-lt"/>
              <a:buAutoNum type="arabicPeriod"/>
            </a:pPr>
            <a:r>
              <a:rPr lang="el-GR" dirty="0"/>
              <a:t>«</a:t>
            </a:r>
            <a:r>
              <a:rPr lang="en-US" b="1" dirty="0"/>
              <a:t>Othering</a:t>
            </a:r>
            <a:r>
              <a:rPr lang="el-GR" dirty="0"/>
              <a:t>»</a:t>
            </a:r>
            <a:r>
              <a:rPr lang="en-US" dirty="0"/>
              <a:t>:</a:t>
            </a:r>
            <a:r>
              <a:rPr lang="el-GR" dirty="0"/>
              <a:t> διαχωρισμός ατόμων ή ομάδων μέσω μεταφορών που προωθούν τον </a:t>
            </a:r>
            <a:r>
              <a:rPr lang="el-GR" dirty="0" err="1"/>
              <a:t>απανθρωπισμό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 ανώτεροι και κατώτεροι</a:t>
            </a:r>
          </a:p>
          <a:p>
            <a:pPr algn="ctr">
              <a:buFont typeface="+mj-lt"/>
              <a:buAutoNum type="arabicPeriod"/>
            </a:pPr>
            <a:r>
              <a:rPr lang="el-GR" dirty="0"/>
              <a:t>αναπαραγωγή ενός </a:t>
            </a:r>
            <a:r>
              <a:rPr lang="el-GR" b="1" dirty="0" err="1"/>
              <a:t>διπόλου</a:t>
            </a:r>
            <a:r>
              <a:rPr lang="el-GR" b="1" dirty="0"/>
              <a:t> ασύμμετρης ισχύος </a:t>
            </a:r>
            <a:r>
              <a:rPr lang="el-GR" dirty="0"/>
              <a:t>(ΕΕ = ισχυροί, Πρόσφυγες = ανίσχυροι)</a:t>
            </a:r>
          </a:p>
          <a:p>
            <a:pPr algn="ctr">
              <a:buFont typeface="+mj-lt"/>
              <a:buAutoNum type="arabicPeriod"/>
            </a:pPr>
            <a:endParaRPr lang="el-GR" dirty="0"/>
          </a:p>
          <a:p>
            <a:pPr algn="ctr">
              <a:buFont typeface="+mj-lt"/>
              <a:buAutoNum type="arabicPeriod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="" xmlns:a16="http://schemas.microsoft.com/office/drawing/2014/main" id="{E690B635-56C1-7FFB-3B67-ADAAC82DF261}"/>
              </a:ext>
            </a:extLst>
          </p:cNvPr>
          <p:cNvSpPr/>
          <p:nvPr/>
        </p:nvSpPr>
        <p:spPr>
          <a:xfrm>
            <a:off x="4780387" y="3424678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489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BA20FF3-D59E-3028-5E2F-478C9C2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Μετέωρο Βήμα: Τα δεδομένα και η μεθοδολογία της έρευνας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B767C82-BF63-E07B-C198-F7959760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8"/>
            <a:ext cx="9479389" cy="4279541"/>
          </a:xfrm>
        </p:spPr>
        <p:txBody>
          <a:bodyPr>
            <a:normAutofit/>
          </a:bodyPr>
          <a:lstStyle/>
          <a:p>
            <a:r>
              <a:rPr lang="el-GR" i="1" dirty="0"/>
              <a:t>Το Μετέωρο Βήμα</a:t>
            </a:r>
            <a:r>
              <a:rPr lang="el-GR" dirty="0"/>
              <a:t>: Έκθεση Σκίτσων για το Προσφυγικό με τη συμμετοχή 28 </a:t>
            </a:r>
            <a:r>
              <a:rPr lang="el-GR" dirty="0" err="1"/>
              <a:t>ελλήνων</a:t>
            </a:r>
            <a:r>
              <a:rPr lang="el-GR" dirty="0"/>
              <a:t>/</a:t>
            </a:r>
            <a:r>
              <a:rPr lang="el-GR" dirty="0" err="1"/>
              <a:t>ίδων</a:t>
            </a:r>
            <a:r>
              <a:rPr lang="el-GR" dirty="0"/>
              <a:t> γελοιογράφων</a:t>
            </a:r>
            <a:endParaRPr lang="en-US" dirty="0"/>
          </a:p>
          <a:p>
            <a:r>
              <a:rPr lang="el-GR" dirty="0"/>
              <a:t>Παρουσίαση 116 πολιτικών γελοιογραφιών</a:t>
            </a:r>
          </a:p>
          <a:p>
            <a:r>
              <a:rPr lang="el-GR" dirty="0"/>
              <a:t>Πρόλογος λευκώματος = αντιρατσιστικός λόγος</a:t>
            </a:r>
          </a:p>
          <a:p>
            <a:r>
              <a:rPr lang="el-GR" dirty="0"/>
              <a:t>οπτικά μέσα: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ενισχύουν οπτική μεταφορά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αφορούν το μέγεθος, την ποσότητα, το χρώμα και την κατεύθυνση του βλέμματος του/της αναγνώστη/</a:t>
            </a:r>
            <a:r>
              <a:rPr lang="el-GR" dirty="0" err="1"/>
              <a:t>τριας</a:t>
            </a:r>
            <a:endParaRPr lang="el-GR" dirty="0"/>
          </a:p>
          <a:p>
            <a:r>
              <a:rPr lang="el-GR" dirty="0"/>
              <a:t>επιλογή γελοιογραφιών λόγω: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κυρίαρχης θέσης οπτικής μεταφοράς σε σχέση με την αναπαράσταση των προσφύγων,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αξιοποίησης ή μη </a:t>
            </a:r>
            <a:r>
              <a:rPr lang="el-GR" dirty="0" err="1"/>
              <a:t>προϋπάρχοντων</a:t>
            </a:r>
            <a:r>
              <a:rPr lang="el-GR" dirty="0"/>
              <a:t> εννοιολογικών μεταφορικών σχημάτων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10035A-CD72-2589-4387-AF294D2B9170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7DFD2F19-3588-6E10-16B4-BEF8972527D5}"/>
              </a:ext>
            </a:extLst>
          </p:cNvPr>
          <p:cNvSpPr/>
          <p:nvPr/>
        </p:nvSpPr>
        <p:spPr>
          <a:xfrm>
            <a:off x="6243484" y="2567040"/>
            <a:ext cx="4375356" cy="143468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+ </a:t>
            </a:r>
            <a:r>
              <a:rPr lang="en-US" sz="1400" dirty="0"/>
              <a:t>blog </a:t>
            </a:r>
            <a:r>
              <a:rPr lang="el-GR" sz="1400" dirty="0"/>
              <a:t>«</a:t>
            </a:r>
            <a:r>
              <a:rPr lang="en-US" sz="1400" dirty="0"/>
              <a:t>Πολιτική γελοιογραφία</a:t>
            </a:r>
            <a:r>
              <a:rPr lang="el-GR" sz="1400" dirty="0"/>
              <a:t>»</a:t>
            </a:r>
            <a:r>
              <a:rPr lang="en-US" sz="1400" dirty="0"/>
              <a:t>:</a:t>
            </a:r>
            <a:r>
              <a:rPr lang="el-GR" sz="1400" dirty="0"/>
              <a:t> η μεγαλύτερη </a:t>
            </a:r>
            <a:r>
              <a:rPr lang="en-US" sz="1400" dirty="0"/>
              <a:t>Online</a:t>
            </a:r>
            <a:r>
              <a:rPr lang="el-GR" sz="1400" dirty="0"/>
              <a:t> συλλογή γελοιογραφιών με καθημερινή ενημέρωση (</a:t>
            </a:r>
            <a:r>
              <a:rPr lang="en-US" sz="1400" dirty="0"/>
              <a:t>217 </a:t>
            </a:r>
            <a:r>
              <a:rPr lang="el-GR" sz="1400" dirty="0"/>
              <a:t>σκίτσα από</a:t>
            </a:r>
            <a:r>
              <a:rPr lang="en-US" sz="1400" dirty="0"/>
              <a:t> 30 </a:t>
            </a:r>
            <a:r>
              <a:rPr lang="el-GR" sz="1400" dirty="0"/>
              <a:t>γελοιογράφους)</a:t>
            </a:r>
          </a:p>
        </p:txBody>
      </p:sp>
    </p:spTree>
    <p:extLst>
      <p:ext uri="{BB962C8B-B14F-4D97-AF65-F5344CB8AC3E}">
        <p14:creationId xmlns="" xmlns:p14="http://schemas.microsoft.com/office/powerpoint/2010/main" val="39998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BA20FF3-D59E-3028-5E2F-478C9C2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Μετέωρο Βήμα: Τα δεδομένα και η μεθοδολογία της έρευνας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B767C82-BF63-E07B-C198-F7959760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8"/>
            <a:ext cx="9479389" cy="4279541"/>
          </a:xfrm>
        </p:spPr>
        <p:txBody>
          <a:bodyPr>
            <a:normAutofit fontScale="92500"/>
          </a:bodyPr>
          <a:lstStyle/>
          <a:p>
            <a:r>
              <a:rPr lang="el-GR" dirty="0"/>
              <a:t>Ανάλυση οπτικών μεταφορών ακολουθώντας τα τρία βήματα της </a:t>
            </a:r>
            <a:r>
              <a:rPr lang="el-GR" u="sng" dirty="0"/>
              <a:t>Κριτικής Ανάλυσης της Μεταφοράς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αναγνώριση οπτικής μεταφοράς στα δεδομένα </a:t>
            </a:r>
            <a:r>
              <a:rPr lang="en-US" dirty="0"/>
              <a:t>:</a:t>
            </a:r>
            <a:r>
              <a:rPr lang="el-GR" dirty="0"/>
              <a:t> εστίαση όπου το πεδίο-στόχος είναι οι πρόσφυγες/ισσες και αναζητούμε το πεδίο-πηγή που επιτρέπει τη μεταφορική αναπαράστασή τους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ερμηνεία της εκάστοτε οπτικής μεταφοράς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μεταφορική αναπαράσταση των προσφύγων/</a:t>
            </a:r>
            <a:r>
              <a:rPr lang="el-GR" dirty="0" err="1"/>
              <a:t>ισσών</a:t>
            </a:r>
            <a:r>
              <a:rPr lang="el-GR" dirty="0"/>
              <a:t> = </a:t>
            </a:r>
            <a:r>
              <a:rPr lang="el-GR" dirty="0" err="1"/>
              <a:t>προϋπάρχουσα</a:t>
            </a:r>
            <a:r>
              <a:rPr lang="el-GR" dirty="0"/>
              <a:t> εννοιολογική μεταφορά ή νέα, πρωτότυπη σύναψη;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ανάλυση εννοιολογικών αντιστοιχίσεων και συνεπαγωγών εκάστοτε οπτικής μεταφοράς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εξήγηση</a:t>
            </a:r>
            <a:r>
              <a:rPr lang="en-US" dirty="0"/>
              <a:t>:</a:t>
            </a:r>
            <a:r>
              <a:rPr lang="el-GR" dirty="0"/>
              <a:t> οι μεταφορικές αναπαραστάσεις των προσφύγων/</a:t>
            </a:r>
            <a:r>
              <a:rPr lang="el-GR" dirty="0" err="1"/>
              <a:t>ισσών</a:t>
            </a:r>
            <a:r>
              <a:rPr lang="el-GR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στερούν τα ανθρώπινα χαρακτηριστικά τους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στερούνται αυτενέργειας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τους παρουσιάζουν ως θύματα που υπόκεινται στη βούληση και δράση μιας κυρίαρχης δύναμης (π.χ. Ευρώπη, Ελλάδα, Τουρκία).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/>
              <a:t>κυρίαρχο μοτίβο: διαμόρφωση </a:t>
            </a:r>
            <a:r>
              <a:rPr lang="el-GR" dirty="0" err="1"/>
              <a:t>διπόλου</a:t>
            </a:r>
            <a:r>
              <a:rPr lang="el-GR" dirty="0"/>
              <a:t> ασυμμετρίας ισχύος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ηγεμονική θεώρηση των προσφύγων/</a:t>
            </a:r>
            <a:r>
              <a:rPr lang="el-GR" dirty="0" err="1"/>
              <a:t>ισσών</a:t>
            </a:r>
            <a:r>
              <a:rPr lang="el-GR" dirty="0">
                <a:sym typeface="Wingdings" panose="05000000000000000000" pitchFamily="2" charset="2"/>
              </a:rPr>
              <a:t> εδραίωση</a:t>
            </a:r>
            <a:r>
              <a:rPr lang="el-GR" dirty="0"/>
              <a:t> διάκρισης και κοινωνικής ανισότητας εναντίον τους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ρευστός ρατσισμός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10035A-CD72-2589-4387-AF294D2B9170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410748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- Οι πρόσφυγες/ισσες ως μπαλάκια του </a:t>
            </a:r>
            <a:r>
              <a:rPr lang="el-GR" dirty="0" err="1"/>
              <a:t>πινγκ</a:t>
            </a:r>
            <a:r>
              <a:rPr lang="el-GR" dirty="0"/>
              <a:t> </a:t>
            </a:r>
            <a:r>
              <a:rPr lang="el-GR" dirty="0" err="1"/>
              <a:t>πονγκ</a:t>
            </a:r>
            <a:r>
              <a:rPr lang="el-GR" dirty="0"/>
              <a:t> (πολιτική γελοιογραφία του Ηλία Μακρή)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65685" cy="443580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αναγνώριση οπτικής</a:t>
            </a:r>
            <a:r>
              <a:rPr lang="en-US" dirty="0"/>
              <a:t> </a:t>
            </a:r>
            <a:r>
              <a:rPr lang="el-GR" dirty="0"/>
              <a:t>μεταφοράς</a:t>
            </a:r>
            <a:r>
              <a:rPr lang="en-US" dirty="0"/>
              <a:t>:</a:t>
            </a:r>
            <a:r>
              <a:rPr lang="el-GR" dirty="0"/>
              <a:t> οι πρόσφυγες/ισσες είναι μπαλάκια του </a:t>
            </a:r>
            <a:r>
              <a:rPr lang="el-GR" dirty="0" err="1"/>
              <a:t>πινγκ</a:t>
            </a:r>
            <a:r>
              <a:rPr lang="el-GR" dirty="0"/>
              <a:t> </a:t>
            </a:r>
            <a:r>
              <a:rPr lang="el-GR" dirty="0" err="1"/>
              <a:t>πονγκ</a:t>
            </a:r>
            <a:r>
              <a:rPr lang="el-GR" dirty="0"/>
              <a:t> (έρμαιο της Ελλάδας και της ΕΕ), οι παίκτες/</a:t>
            </a:r>
            <a:r>
              <a:rPr lang="el-GR" dirty="0" err="1"/>
              <a:t>τριες</a:t>
            </a:r>
            <a:r>
              <a:rPr lang="el-GR" dirty="0"/>
              <a:t> του παιχνιδιού = Ελλάδα και ΕΕ (συμμετρικές αντίπαλοι), διαχωριστικό δίχτυ = σύνορα)</a:t>
            </a:r>
            <a:endParaRPr lang="en-US" dirty="0"/>
          </a:p>
          <a:p>
            <a:r>
              <a:rPr lang="el-GR" dirty="0"/>
              <a:t>ερμηνεία οπτικής μεταφοράς</a:t>
            </a:r>
            <a:r>
              <a:rPr lang="en-US" dirty="0"/>
              <a:t>: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η πολιτική είναι αθλητικό παιχνίδι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/>
              <a:t>ανταγωνισμός ανάμεσα σε δύο αντίπαλες δυνάμεις με σκοπό την επικράτηση της μιας έναντι της άλλης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αθλητικά παιχνίδια προτιμώνται έναντι πολέμου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 θετικά φορτισμένο και επιφανειακά ακίνδυνο πλαίσιο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err="1"/>
              <a:t>πινγκ</a:t>
            </a:r>
            <a:r>
              <a:rPr lang="el-GR" dirty="0"/>
              <a:t> </a:t>
            </a:r>
            <a:r>
              <a:rPr lang="el-GR" dirty="0" err="1"/>
              <a:t>πονγκ</a:t>
            </a:r>
            <a:r>
              <a:rPr lang="el-GR" dirty="0"/>
              <a:t> = μεταφορικό σενάριο </a:t>
            </a:r>
            <a:r>
              <a:rPr lang="el-GR" dirty="0">
                <a:sym typeface="Wingdings" panose="05000000000000000000" pitchFamily="2" charset="2"/>
              </a:rPr>
              <a:t> έκφραση </a:t>
            </a:r>
            <a:r>
              <a:rPr lang="el-GR" dirty="0"/>
              <a:t>συγκεκριμένων ρόλων για τους/τις συμμετέχοντες/</a:t>
            </a:r>
            <a:r>
              <a:rPr lang="el-GR" dirty="0" err="1"/>
              <a:t>ουσες</a:t>
            </a:r>
            <a:r>
              <a:rPr lang="en-US" dirty="0"/>
              <a:t>:</a:t>
            </a:r>
            <a:r>
              <a:rPr lang="el-GR" dirty="0"/>
              <a:t> η στάση απέναντί τους, η ιδεολογική τους αξιολόγηση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err="1"/>
              <a:t>Εικονοποίηση</a:t>
            </a:r>
            <a:r>
              <a:rPr lang="el-GR" dirty="0"/>
              <a:t> φράσεων «πετάνε το μπαλάκι ο/η ένας/μία στον/στην άλλον/η» και «έγινε μπαλάκι μεταξύ»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54E9FF62-0B53-F5A7-994F-FCCF020B94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019" y="2625738"/>
            <a:ext cx="4535817" cy="3505504"/>
          </a:xfrm>
          <a:prstGeom prst="rect">
            <a:avLst/>
          </a:prstGeom>
        </p:spPr>
      </p:pic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C43D7907-EB90-787C-B9AF-6A60B44B91BA}"/>
              </a:ext>
            </a:extLst>
          </p:cNvPr>
          <p:cNvSpPr/>
          <p:nvPr/>
        </p:nvSpPr>
        <p:spPr>
          <a:xfrm>
            <a:off x="8473116" y="1804665"/>
            <a:ext cx="2580082" cy="71184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Διαφωνία – Παιχνίδι – Πόλεμος</a:t>
            </a:r>
          </a:p>
        </p:txBody>
      </p:sp>
    </p:spTree>
    <p:extLst>
      <p:ext uri="{BB962C8B-B14F-4D97-AF65-F5344CB8AC3E}">
        <p14:creationId xmlns="" xmlns:p14="http://schemas.microsoft.com/office/powerpoint/2010/main" val="14208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- Οι πρόσφυγες/ισσες ως μπαλάκια του </a:t>
            </a:r>
            <a:r>
              <a:rPr lang="el-GR" dirty="0" err="1"/>
              <a:t>πινγκ</a:t>
            </a:r>
            <a:r>
              <a:rPr lang="el-GR" dirty="0"/>
              <a:t> </a:t>
            </a:r>
            <a:r>
              <a:rPr lang="el-GR" dirty="0" err="1"/>
              <a:t>πονγκ</a:t>
            </a:r>
            <a:r>
              <a:rPr lang="el-GR" dirty="0"/>
              <a:t> (πολιτική γελοιογραφία του Ηλία Μακρή)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060653" cy="3880773"/>
          </a:xfrm>
        </p:spPr>
        <p:txBody>
          <a:bodyPr>
            <a:normAutofit/>
          </a:bodyPr>
          <a:lstStyle/>
          <a:p>
            <a:r>
              <a:rPr lang="el-GR" dirty="0"/>
              <a:t>εξήγηση οπτικής μεταφοράς</a:t>
            </a:r>
            <a:r>
              <a:rPr lang="en-US" dirty="0"/>
              <a:t>: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αναπαριστώμενοι/</a:t>
            </a:r>
            <a:r>
              <a:rPr lang="el-GR" dirty="0" err="1"/>
              <a:t>ες</a:t>
            </a:r>
            <a:r>
              <a:rPr lang="el-GR" dirty="0"/>
              <a:t> ως μπαλάκια του </a:t>
            </a:r>
            <a:r>
              <a:rPr lang="el-GR" dirty="0" err="1"/>
              <a:t>πινγκ</a:t>
            </a:r>
            <a:r>
              <a:rPr lang="el-GR" dirty="0"/>
              <a:t> </a:t>
            </a:r>
            <a:r>
              <a:rPr lang="el-GR" dirty="0" err="1"/>
              <a:t>πονγκ</a:t>
            </a:r>
            <a:r>
              <a:rPr lang="el-GR" dirty="0"/>
              <a:t> οι πρόσφυγες/ισσες χάνουν την ανθρώπινη υπόστασή τους </a:t>
            </a:r>
            <a:r>
              <a:rPr lang="el-GR" dirty="0">
                <a:sym typeface="Wingdings" panose="05000000000000000000" pitchFamily="2" charset="2"/>
              </a:rPr>
              <a:t> αντικειμενοποίηση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αρνητικές συνδηλώσεις </a:t>
            </a:r>
            <a:r>
              <a:rPr lang="el-GR" dirty="0">
                <a:sym typeface="Wingdings" panose="05000000000000000000" pitchFamily="2" charset="2"/>
              </a:rPr>
              <a:t> «δεν βλέπουμε πρόσωπα»  απανθρωποποίηση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μετωνυμία χεριού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 αυτενέργεια της ΕΕ και της Ελλάδας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σημειωτικά μέσα</a:t>
            </a:r>
            <a:r>
              <a:rPr lang="en-US" dirty="0"/>
              <a:t>:</a:t>
            </a:r>
            <a:r>
              <a:rPr lang="el-GR" dirty="0"/>
              <a:t> αντίθεση αναφορικά με το μέγεθος (μικροσκοπικές μπάλες για πρόσφυγες, μεγάλα χέρια των πολιτικών παικτριών), το χρώμα (χέρια και ρακέτες με ζωηρά χρώματα, άχρωμα μπαλάκια)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68CE4B26-2305-DEDA-FE16-FB1D74832B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517" y="2348223"/>
            <a:ext cx="4535817" cy="3505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76C715-25A7-3A27-2DF9-6C341F53EB7C}"/>
              </a:ext>
            </a:extLst>
          </p:cNvPr>
          <p:cNvSpPr txBox="1"/>
          <p:nvPr/>
        </p:nvSpPr>
        <p:spPr>
          <a:xfrm>
            <a:off x="1082093" y="5578213"/>
            <a:ext cx="7787149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b="1" u="sng" dirty="0">
                <a:solidFill>
                  <a:schemeClr val="bg1"/>
                </a:solidFill>
              </a:rPr>
              <a:t>Συμπεράσματα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endParaRPr lang="el-GR" sz="1400" dirty="0">
              <a:solidFill>
                <a:schemeClr val="bg1"/>
              </a:solidFill>
            </a:endParaRPr>
          </a:p>
          <a:p>
            <a:r>
              <a:rPr lang="el-GR" sz="1400" dirty="0">
                <a:solidFill>
                  <a:schemeClr val="bg1"/>
                </a:solidFill>
              </a:rPr>
              <a:t>1) Αναπαραγωγή διαδικασίας </a:t>
            </a:r>
            <a:r>
              <a:rPr lang="el-GR" sz="1400" dirty="0" err="1">
                <a:solidFill>
                  <a:schemeClr val="bg1"/>
                </a:solidFill>
              </a:rPr>
              <a:t>ετεροποίησης</a:t>
            </a:r>
            <a:r>
              <a:rPr lang="el-GR" sz="1400" dirty="0">
                <a:solidFill>
                  <a:schemeClr val="bg1"/>
                </a:solidFill>
              </a:rPr>
              <a:t> και ηγεμονικής απεικόνισης </a:t>
            </a:r>
            <a:r>
              <a:rPr lang="el-GR" sz="14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l-GR" sz="1400" dirty="0">
                <a:solidFill>
                  <a:schemeClr val="bg1"/>
                </a:solidFill>
              </a:rPr>
              <a:t> ρευστός ρατσισμός </a:t>
            </a:r>
          </a:p>
          <a:p>
            <a:r>
              <a:rPr lang="el-GR" sz="1400" dirty="0">
                <a:solidFill>
                  <a:schemeClr val="bg1"/>
                </a:solidFill>
              </a:rPr>
              <a:t>2) Το παιχνίδι θα συνεχιστεί μέχρι να μην υπάρχουν άλλοι/</a:t>
            </a:r>
            <a:r>
              <a:rPr lang="el-GR" sz="1400" dirty="0" err="1">
                <a:solidFill>
                  <a:schemeClr val="bg1"/>
                </a:solidFill>
              </a:rPr>
              <a:t>ες</a:t>
            </a:r>
            <a:r>
              <a:rPr lang="el-GR" sz="1400" dirty="0">
                <a:solidFill>
                  <a:schemeClr val="bg1"/>
                </a:solidFill>
              </a:rPr>
              <a:t> πρόσφυγες/ισσες </a:t>
            </a:r>
          </a:p>
        </p:txBody>
      </p:sp>
    </p:spTree>
    <p:extLst>
      <p:ext uri="{BB962C8B-B14F-4D97-AF65-F5344CB8AC3E}">
        <p14:creationId xmlns="" xmlns:p14="http://schemas.microsoft.com/office/powerpoint/2010/main" val="15608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Θεωρητικό πλαίσιο και εργαλεία ανάλυσης – Μεταφορά και προσφυγική κρίση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0421"/>
            <a:ext cx="8596668" cy="4435801"/>
          </a:xfrm>
        </p:spPr>
        <p:txBody>
          <a:bodyPr>
            <a:normAutofit/>
          </a:bodyPr>
          <a:lstStyle/>
          <a:p>
            <a:r>
              <a:rPr lang="el-GR" dirty="0"/>
              <a:t>«κύματα προσφύγων/</a:t>
            </a:r>
            <a:r>
              <a:rPr lang="el-GR" dirty="0" err="1"/>
              <a:t>ισσών</a:t>
            </a:r>
            <a:r>
              <a:rPr lang="el-GR" dirty="0"/>
              <a:t> που κατακλύζουν τα ελληνικά εδάφη»</a:t>
            </a:r>
          </a:p>
          <a:p>
            <a:r>
              <a:rPr lang="el-GR" dirty="0"/>
              <a:t>«πλημμυρίζουν ή να βουλιάζουν από τις προσφυγικές ροές» </a:t>
            </a:r>
          </a:p>
          <a:p>
            <a:r>
              <a:rPr lang="el-GR" dirty="0"/>
              <a:t>έλευση προσφύγων/</a:t>
            </a:r>
            <a:r>
              <a:rPr lang="el-GR" dirty="0" err="1"/>
              <a:t>ισσών</a:t>
            </a:r>
            <a:r>
              <a:rPr lang="el-GR" dirty="0"/>
              <a:t> = κύμα, παλίρροια, </a:t>
            </a:r>
            <a:r>
              <a:rPr lang="el-GR" dirty="0" err="1"/>
              <a:t>τσουνάμι</a:t>
            </a:r>
            <a:endParaRPr lang="el-GR" dirty="0"/>
          </a:p>
          <a:p>
            <a:r>
              <a:rPr lang="el-GR" u="sng" dirty="0"/>
              <a:t>κρίση = φυσική καταστροφή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υλικές και ανθρώπινες ζημιές και απώλειες</a:t>
            </a:r>
          </a:p>
          <a:p>
            <a:pPr marL="457200" lvl="1" indent="0" algn="ctr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l-GR" dirty="0">
                <a:sym typeface="Wingdings" panose="05000000000000000000" pitchFamily="2" charset="2"/>
              </a:rPr>
              <a:t>                                     </a:t>
            </a:r>
            <a:r>
              <a:rPr lang="el-GR" b="1" dirty="0">
                <a:sym typeface="Wingdings" panose="05000000000000000000" pitchFamily="2" charset="2"/>
              </a:rPr>
              <a:t>Εννοιολογική μεταφορά</a:t>
            </a:r>
          </a:p>
          <a:p>
            <a:pPr marL="457200" lvl="1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l-GR" u="sng" dirty="0"/>
              <a:t>Βάσει Θεωρίας της Εννοιολογικής Μεταφοράς</a:t>
            </a:r>
            <a:r>
              <a:rPr lang="en-US" dirty="0"/>
              <a:t>:</a:t>
            </a:r>
            <a:r>
              <a:rPr lang="el-GR" dirty="0"/>
              <a:t> «Η ΠΡΟΣΦΥΓΙΚΗ ‘ΚΡΙΣΗ’ ΕΙΝΑΙ ΠΛΗΜΜΥΡΑ»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ΠΛΗΜΜΥΡΑ = πεδίο-πηγή, ΠΡΟΣΦΥΓΙΚΗ ‘ΚΡΙΣΗ’ = πεδίο-στόχο.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="" xmlns:a16="http://schemas.microsoft.com/office/drawing/2014/main" id="{D40A9EF3-EE5E-2FA0-268D-C63131AB7945}"/>
              </a:ext>
            </a:extLst>
          </p:cNvPr>
          <p:cNvSpPr/>
          <p:nvPr/>
        </p:nvSpPr>
        <p:spPr>
          <a:xfrm>
            <a:off x="3962946" y="3837715"/>
            <a:ext cx="1012722" cy="540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="" xmlns:a16="http://schemas.microsoft.com/office/drawing/2014/main" id="{87AB4B20-DC03-A0C8-9287-DA60DEEBA070}"/>
              </a:ext>
            </a:extLst>
          </p:cNvPr>
          <p:cNvSpPr/>
          <p:nvPr/>
        </p:nvSpPr>
        <p:spPr>
          <a:xfrm>
            <a:off x="7531510" y="3734640"/>
            <a:ext cx="3815459" cy="150586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Μεταφορά</a:t>
            </a:r>
            <a:r>
              <a:rPr lang="en-US" sz="1400" dirty="0"/>
              <a:t>: </a:t>
            </a:r>
            <a:r>
              <a:rPr lang="el-GR" sz="1400" dirty="0"/>
              <a:t>επιτρέπει την κατανόηση γεγονότων/πραγμάτων που είναι δύσκολο να αποδεχτείς λογικά </a:t>
            </a:r>
            <a:r>
              <a:rPr lang="el-GR" sz="1400" dirty="0">
                <a:sym typeface="Wingdings" panose="05000000000000000000" pitchFamily="2" charset="2"/>
              </a:rPr>
              <a:t> αμεσότητα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319460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- Οι πρόσφυγες/ισσες ως Αγία Οικογένεια (πολιτική γελοιογραφία του Βασίλη Παπαγεωργίου)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528550" cy="4200882"/>
          </a:xfrm>
        </p:spPr>
        <p:txBody>
          <a:bodyPr>
            <a:normAutofit/>
          </a:bodyPr>
          <a:lstStyle/>
          <a:p>
            <a:r>
              <a:rPr lang="el-GR" dirty="0"/>
              <a:t>αναγνώριση οπτικής μεταφοράς</a:t>
            </a:r>
            <a:r>
              <a:rPr lang="en-US" dirty="0"/>
              <a:t>:</a:t>
            </a:r>
            <a:r>
              <a:rPr lang="el-GR" dirty="0"/>
              <a:t> ΕΕ = χέρι / εμπόδιο/ υπόδειξη, Πρόσφυγες = Αγία Οικογένεια, Φάτνη = </a:t>
            </a:r>
            <a:r>
              <a:rPr lang="en-US" dirty="0"/>
              <a:t>hotspots</a:t>
            </a:r>
            <a:endParaRPr lang="el-GR" dirty="0"/>
          </a:p>
          <a:p>
            <a:r>
              <a:rPr lang="el-GR" dirty="0"/>
              <a:t>ερμηνεία οπτικής μεταφοράς: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Χέρι</a:t>
            </a:r>
            <a:r>
              <a:rPr lang="en-US" dirty="0"/>
              <a:t>: </a:t>
            </a:r>
            <a:r>
              <a:rPr lang="el-GR" dirty="0"/>
              <a:t>παρεμπόδιση εισόδου στην ΕΕ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Αντιρατσιστική μεταφορά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Πεδίο-πηγής =</a:t>
            </a:r>
            <a:r>
              <a:rPr lang="en-US" dirty="0"/>
              <a:t> </a:t>
            </a:r>
            <a:r>
              <a:rPr lang="el-GR" dirty="0"/>
              <a:t>Αγία Οικογένεια </a:t>
            </a:r>
            <a:r>
              <a:rPr lang="el-GR" dirty="0">
                <a:sym typeface="Wingdings" panose="05000000000000000000" pitchFamily="2" charset="2"/>
              </a:rPr>
              <a:t> εννοιολογική μεταφορά που βασίζεται στη θρησκεία  εμπάθεια προς πρόσφυγες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DA6D961-B17F-DCD0-375D-560D8A29D5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328" y="4739411"/>
            <a:ext cx="4877156" cy="1508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84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Ανάλυση υλικού - Οι πρόσφυγες/</a:t>
            </a:r>
            <a:r>
              <a:rPr lang="el-GR" dirty="0" err="1" smtClean="0"/>
              <a:t>ισσες</a:t>
            </a:r>
            <a:r>
              <a:rPr lang="el-GR" dirty="0" smtClean="0"/>
              <a:t> ως Αγία Οικογένεια (πολιτική γελοιογραφία του Βασίλη Παπαγεωργίου)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268741"/>
            <a:ext cx="6305250" cy="4435801"/>
          </a:xfrm>
        </p:spPr>
        <p:txBody>
          <a:bodyPr>
            <a:normAutofit/>
          </a:bodyPr>
          <a:lstStyle/>
          <a:p>
            <a:r>
              <a:rPr lang="el-GR" dirty="0"/>
              <a:t>εξήγηση οπτικής μεταφοράς</a:t>
            </a:r>
            <a:r>
              <a:rPr lang="en-US" dirty="0"/>
              <a:t>: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Αναπαράσταση ως Αγία Οικογένεια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στέρηση προσωπικών πολιτιστικών και θρησκευτικών χαρακτηριστικών</a:t>
            </a:r>
            <a:endParaRPr lang="en-US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παρουσίαση ως πληθυσμοί που μπορούν να αφομοιωθούν (πρόσφυγες Μουσουλμάνοι, όχι Χριστιανοί)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εμπάθεια λόγω «χριστιανικής» παρουσίασής τους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>
                <a:sym typeface="Wingdings" panose="05000000000000000000" pitchFamily="2" charset="2"/>
              </a:rPr>
              <a:t>Θετική επίδραση στο ελληνικό κοινό ΑΛΛΑ αποφυγή εξέτασης ταυτότητας προσφύγων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76C715-25A7-3A27-2DF9-6C341F53EB7C}"/>
              </a:ext>
            </a:extLst>
          </p:cNvPr>
          <p:cNvSpPr txBox="1"/>
          <p:nvPr/>
        </p:nvSpPr>
        <p:spPr>
          <a:xfrm>
            <a:off x="2256212" y="5412094"/>
            <a:ext cx="7679575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b="1" u="sng" dirty="0">
                <a:solidFill>
                  <a:schemeClr val="bg1"/>
                </a:solidFill>
              </a:rPr>
              <a:t>Συμπεράσματα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endParaRPr lang="el-GR" sz="1400" dirty="0">
              <a:solidFill>
                <a:schemeClr val="bg1"/>
              </a:solidFill>
            </a:endParaRPr>
          </a:p>
          <a:p>
            <a:r>
              <a:rPr lang="el-GR" sz="1400" dirty="0">
                <a:solidFill>
                  <a:schemeClr val="bg1"/>
                </a:solidFill>
              </a:rPr>
              <a:t>Ρευστός ρατσισμός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l-GR" sz="1400" dirty="0">
                <a:solidFill>
                  <a:schemeClr val="bg1"/>
                </a:solidFill>
              </a:rPr>
              <a:t>Συμπάθεια προς πρόσφυγες που βασανίζονται όπως (αδίκως) οι χριστιανικές θρησκευτικές φιγούρες </a:t>
            </a:r>
            <a:r>
              <a:rPr lang="el-GR" sz="1400" dirty="0">
                <a:solidFill>
                  <a:schemeClr val="bg1"/>
                </a:solidFill>
                <a:sym typeface="Wingdings" panose="05000000000000000000" pitchFamily="2" charset="2"/>
              </a:rPr>
              <a:t> πρόσφυγες δεν συμμερίζονται τον τρόπο που </a:t>
            </a:r>
            <a:r>
              <a:rPr lang="el-GR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αναπαριστώνται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5E43E6D2-BF1C-DBD0-9913-D9E0DC22D0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585" y="2974702"/>
            <a:ext cx="4877223" cy="1511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26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- Οι πρόσφυγες/ισσες ως αντικείμενα κοσκινίσματος (πολιτική γελοιογραφία του Πάνου Ζάχαρη)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357235"/>
            <a:ext cx="5733298" cy="4200882"/>
          </a:xfrm>
        </p:spPr>
        <p:txBody>
          <a:bodyPr>
            <a:normAutofit/>
          </a:bodyPr>
          <a:lstStyle/>
          <a:p>
            <a:r>
              <a:rPr lang="el-GR" dirty="0"/>
              <a:t>αναγνώριση οπτικής μεταφοράς</a:t>
            </a:r>
            <a:r>
              <a:rPr lang="en-US" dirty="0"/>
              <a:t>: </a:t>
            </a:r>
            <a:r>
              <a:rPr lang="el-GR" dirty="0"/>
              <a:t>οι πρόσφυγες/</a:t>
            </a:r>
            <a:r>
              <a:rPr lang="el-GR" dirty="0" err="1"/>
              <a:t>ισσες</a:t>
            </a:r>
            <a:r>
              <a:rPr lang="el-GR" dirty="0"/>
              <a:t> είναι αντικείμενο κοσκινίσματος (πεδίο -πηγής = κοσκίνισμα, πράξη από ΕΕ, αποδέκτες/</a:t>
            </a:r>
            <a:r>
              <a:rPr lang="el-GR" dirty="0" err="1"/>
              <a:t>τριες</a:t>
            </a:r>
            <a:r>
              <a:rPr lang="el-GR" dirty="0"/>
              <a:t> = πρόσφυγες/</a:t>
            </a:r>
            <a:r>
              <a:rPr lang="el-GR" dirty="0" err="1"/>
              <a:t>ισσες</a:t>
            </a:r>
            <a:r>
              <a:rPr lang="el-GR" dirty="0"/>
              <a:t>)</a:t>
            </a:r>
          </a:p>
          <a:p>
            <a:r>
              <a:rPr lang="el-GR" dirty="0"/>
              <a:t>ερμηνεία οπτικής μεταφοράς: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πρωτότυπη εννοιολογική μεταφορά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η ΕΕ λεηλατεί τα περιουσιακά στοιχεία των προσφύγων/</a:t>
            </a:r>
            <a:r>
              <a:rPr lang="el-GR" dirty="0" err="1"/>
              <a:t>ισσών</a:t>
            </a:r>
            <a:r>
              <a:rPr lang="el-GR" dirty="0"/>
              <a:t> ενώ τους αφήνει να πνιγούν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Πνιγμός συνανθρώπων μας στη Μεσόγειο = ευρωπαϊκή πολιτική</a:t>
            </a:r>
          </a:p>
          <a:p>
            <a:pPr lvl="1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7E0AF770-F18D-A609-DCBF-D6E0202523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7011" y="2649044"/>
            <a:ext cx="4545441" cy="290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22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Ανάλυση υλικού - Οι πρόσφυγες/</a:t>
            </a:r>
            <a:r>
              <a:rPr lang="el-GR" dirty="0" err="1" smtClean="0"/>
              <a:t>ισσες</a:t>
            </a:r>
            <a:r>
              <a:rPr lang="el-GR" dirty="0" smtClean="0"/>
              <a:t> ως αντικείμενα κοσκινίσματος (πολιτική γελοιογραφία του Πάνου Ζάχαρη)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060653" cy="4435801"/>
          </a:xfrm>
        </p:spPr>
        <p:txBody>
          <a:bodyPr>
            <a:normAutofit/>
          </a:bodyPr>
          <a:lstStyle/>
          <a:p>
            <a:r>
              <a:rPr lang="el-GR" dirty="0"/>
              <a:t>εξήγηση οπτικής μεταφοράς</a:t>
            </a:r>
            <a:r>
              <a:rPr lang="en-US" dirty="0"/>
              <a:t>: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απεικόνιση προσφύγων/</a:t>
            </a:r>
            <a:r>
              <a:rPr lang="el-GR" dirty="0" err="1"/>
              <a:t>ισσών</a:t>
            </a:r>
            <a:r>
              <a:rPr lang="el-GR" dirty="0"/>
              <a:t> μέσα από εικόνες χωρίς υποκείμενο</a:t>
            </a:r>
            <a:r>
              <a:rPr lang="en-US" dirty="0"/>
              <a:t>: </a:t>
            </a:r>
            <a:r>
              <a:rPr lang="el-GR" dirty="0"/>
              <a:t>ανθρώπινη μορφή αλλά </a:t>
            </a:r>
            <a:r>
              <a:rPr lang="el-GR" dirty="0" err="1"/>
              <a:t>αντικειμενοποίησή</a:t>
            </a:r>
            <a:r>
              <a:rPr lang="el-GR" dirty="0"/>
              <a:t> τους λόγω κοσκινίσματος (αντικείμενο που πρέπει να πεταχτεί)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χέρια ΕΕ</a:t>
            </a:r>
            <a:r>
              <a:rPr lang="en-US" dirty="0"/>
              <a:t>: </a:t>
            </a:r>
            <a:r>
              <a:rPr lang="el-GR" dirty="0"/>
              <a:t>αστέρια (το σύμβολο της ΕΕ) και χρώματα του σακακιού </a:t>
            </a:r>
            <a:r>
              <a:rPr lang="el-GR" dirty="0">
                <a:sym typeface="Wingdings" panose="05000000000000000000" pitchFamily="2" charset="2"/>
              </a:rPr>
              <a:t></a:t>
            </a:r>
            <a:r>
              <a:rPr lang="el-GR" dirty="0"/>
              <a:t> αυτενέργεια και υπεροχή ΕΕ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πρόσφυγες</a:t>
            </a:r>
            <a:r>
              <a:rPr lang="en-US" dirty="0"/>
              <a:t>:</a:t>
            </a:r>
            <a:r>
              <a:rPr lang="el-GR" dirty="0"/>
              <a:t> μικροσκοπικοί, αλλά μεγάλη και ενιαία οντότητα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δίπολο ασύμμετρης ισχύος </a:t>
            </a:r>
            <a:r>
              <a:rPr lang="el-GR" dirty="0">
                <a:sym typeface="Wingdings" panose="05000000000000000000" pitchFamily="2" charset="2"/>
              </a:rPr>
              <a:t> ηγεμονική θεώρηση προσφύγων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σημειωτικά μέσα: αντίθεση αναφορικά με το μέγεθος (μικροσκοπικοί πρόσφυγες, μεγάλο κόσκινο), το χρώμα (έντονο μπλε έναντι άχρωμων, ουδέτερων, ομοιόμορφων προσφύγων)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76C715-25A7-3A27-2DF9-6C341F53EB7C}"/>
              </a:ext>
            </a:extLst>
          </p:cNvPr>
          <p:cNvSpPr txBox="1"/>
          <p:nvPr/>
        </p:nvSpPr>
        <p:spPr>
          <a:xfrm>
            <a:off x="2565673" y="5842981"/>
            <a:ext cx="706065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b="1" u="sng" dirty="0">
                <a:solidFill>
                  <a:schemeClr val="bg1"/>
                </a:solidFill>
              </a:rPr>
              <a:t>Συμπεράσματα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endParaRPr lang="el-GR" sz="1400" dirty="0">
              <a:solidFill>
                <a:schemeClr val="bg1"/>
              </a:solidFill>
            </a:endParaRPr>
          </a:p>
          <a:p>
            <a:r>
              <a:rPr lang="el-GR" sz="1400" dirty="0">
                <a:solidFill>
                  <a:schemeClr val="bg1"/>
                </a:solidFill>
              </a:rPr>
              <a:t>αντικειμενοποίηση των προσφύγων/</a:t>
            </a:r>
            <a:r>
              <a:rPr lang="el-GR" sz="1400" dirty="0" err="1">
                <a:solidFill>
                  <a:schemeClr val="bg1"/>
                </a:solidFill>
              </a:rPr>
              <a:t>ισσών</a:t>
            </a:r>
            <a:r>
              <a:rPr lang="el-GR" sz="1400" dirty="0">
                <a:solidFill>
                  <a:schemeClr val="bg1"/>
                </a:solidFill>
              </a:rPr>
              <a:t> = εργαλείο ρευστού ρατσισμού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BE8530E-2F56-7258-5911-F3FF2B9ED7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0086" y="2025653"/>
            <a:ext cx="4541914" cy="2901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060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- Οι πρόσφυγες/</a:t>
            </a:r>
            <a:r>
              <a:rPr lang="el-GR" dirty="0" err="1"/>
              <a:t>ισσες</a:t>
            </a:r>
            <a:r>
              <a:rPr lang="el-GR" dirty="0"/>
              <a:t> ως αντικείμενα φτυαρίσματος (πολιτική γελοιογραφία του Ηλία Μακρή)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357235"/>
            <a:ext cx="6981994" cy="4200882"/>
          </a:xfrm>
        </p:spPr>
        <p:txBody>
          <a:bodyPr>
            <a:normAutofit/>
          </a:bodyPr>
          <a:lstStyle/>
          <a:p>
            <a:r>
              <a:rPr lang="el-GR" dirty="0"/>
              <a:t>αναγνώριση οπτικής μεταφοράς</a:t>
            </a:r>
            <a:r>
              <a:rPr lang="en-US" dirty="0"/>
              <a:t>: </a:t>
            </a:r>
            <a:r>
              <a:rPr lang="el-GR" dirty="0"/>
              <a:t>οι πρόσφυγες/</a:t>
            </a:r>
            <a:r>
              <a:rPr lang="el-GR" dirty="0" err="1"/>
              <a:t>ισσες</a:t>
            </a:r>
            <a:r>
              <a:rPr lang="el-GR" dirty="0"/>
              <a:t> είναι αντικείμενο φτυαρίσματος (πεδίο -πηγής = φτυάρισμα, αντικείμενο του φτυαρίσματος = πρόσφυγες/</a:t>
            </a:r>
            <a:r>
              <a:rPr lang="el-GR" dirty="0" err="1"/>
              <a:t>ισσες</a:t>
            </a:r>
            <a:r>
              <a:rPr lang="el-GR" dirty="0"/>
              <a:t>)</a:t>
            </a:r>
          </a:p>
          <a:p>
            <a:r>
              <a:rPr lang="el-GR" dirty="0"/>
              <a:t>ερμηνεία οπτικής μεταφοράς: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πρωτότυπη εννοιολογική μεταφορά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err="1"/>
              <a:t>αντιπροσφυγική</a:t>
            </a:r>
            <a:r>
              <a:rPr lang="el-GR" dirty="0"/>
              <a:t> πολιτική της Τουρκίας και της ΕΕ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δράστης 1 = Τουρκία (παραδοσιακή φορεσιά, έκφραση ‘</a:t>
            </a:r>
            <a:r>
              <a:rPr lang="en-US" dirty="0"/>
              <a:t>business as usual’</a:t>
            </a:r>
            <a:r>
              <a:rPr lang="el-GR" dirty="0"/>
              <a:t>), δράστης 2 = ΕΕ (γυναίκα-προσωποποίηση, έκφραση πυγμής και αποφασιστικότητας)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Κλεψύδρα-</a:t>
            </a:r>
            <a:r>
              <a:rPr lang="en-US" dirty="0"/>
              <a:t>Greece: </a:t>
            </a:r>
            <a:r>
              <a:rPr lang="el-GR" dirty="0" err="1"/>
              <a:t>στριμωγμένοι</a:t>
            </a:r>
            <a:r>
              <a:rPr lang="el-GR" dirty="0"/>
              <a:t> πρόσφυγες στην Ελλάδα</a:t>
            </a:r>
          </a:p>
          <a:p>
            <a:pPr lvl="1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5A788D0-11A5-F3AE-0DE0-854DDC1961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4626" y="2109594"/>
            <a:ext cx="3718508" cy="2638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58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Ανάλυση υλικού - Οι πρόσφυγες/</a:t>
            </a:r>
            <a:r>
              <a:rPr lang="el-GR" dirty="0" err="1" smtClean="0"/>
              <a:t>ισσες</a:t>
            </a:r>
            <a:r>
              <a:rPr lang="el-GR" dirty="0" smtClean="0"/>
              <a:t> ως αντικείμενα φτυαρίσματος (πολιτική γελοιογραφία του Ηλία Μακρή)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060653" cy="4435801"/>
          </a:xfrm>
        </p:spPr>
        <p:txBody>
          <a:bodyPr>
            <a:normAutofit/>
          </a:bodyPr>
          <a:lstStyle/>
          <a:p>
            <a:r>
              <a:rPr lang="el-GR" dirty="0"/>
              <a:t>εξήγηση οπτικής μεταφοράς</a:t>
            </a:r>
            <a:r>
              <a:rPr lang="en-US" dirty="0"/>
              <a:t>: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Κλεψύδρα = χρόνος </a:t>
            </a:r>
            <a:r>
              <a:rPr lang="el-GR" dirty="0">
                <a:sym typeface="Wingdings" panose="05000000000000000000" pitchFamily="2" charset="2"/>
              </a:rPr>
              <a:t> αντίστροφη μέτρηση του χρόνου για την άφιξη των προσφύγων/</a:t>
            </a:r>
            <a:r>
              <a:rPr lang="el-GR" dirty="0" err="1">
                <a:sym typeface="Wingdings" panose="05000000000000000000" pitchFamily="2" charset="2"/>
              </a:rPr>
              <a:t>ισσών</a:t>
            </a:r>
            <a:r>
              <a:rPr lang="el-GR" dirty="0">
                <a:sym typeface="Wingdings" panose="05000000000000000000" pitchFamily="2" charset="2"/>
              </a:rPr>
              <a:t> στην Ευρώπη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Κλεψύδρα = χώρος </a:t>
            </a:r>
            <a:r>
              <a:rPr lang="el-GR" dirty="0">
                <a:sym typeface="Wingdings" panose="05000000000000000000" pitchFamily="2" charset="2"/>
              </a:rPr>
              <a:t>διαδρομή από Τουρκία στην Ελλάδα με προορισμό την Ευρώπη – παραμονή στην Ελλάδα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απεικόνιση προσφύγων/</a:t>
            </a:r>
            <a:r>
              <a:rPr lang="el-GR" dirty="0" err="1"/>
              <a:t>ισσών</a:t>
            </a:r>
            <a:r>
              <a:rPr lang="el-GR" dirty="0"/>
              <a:t> ως υλικών αντικειμένων βρόμικων, περιττών ή/και ανεπιθύμητων που πρέπει να απομακρυνθούν </a:t>
            </a:r>
            <a:r>
              <a:rPr lang="el-GR" dirty="0">
                <a:sym typeface="Wingdings" panose="05000000000000000000" pitchFamily="2" charset="2"/>
              </a:rPr>
              <a:t> απανθρωποποίηση και αντικειμενοποίηση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σημειωτικά μέσα: χρώμα (ΕΕ, Τουρκία = έγχρωμες, εύρωστες ανθρώπινες φιγούρες έναντι ομοιογενούς, ασπρόμαυρης μάζας που αποτελείται από μικροσκοπικά, άμορφα ανθρωπάκια χωρίς χαρακτηριστικά)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ασύμμετρη, στερεοτυπική αναπαράσταση προσφύγων/</a:t>
            </a:r>
            <a:r>
              <a:rPr lang="el-GR" dirty="0" err="1"/>
              <a:t>ισσών</a:t>
            </a:r>
            <a:r>
              <a:rPr lang="el-GR" dirty="0"/>
              <a:t> ως μάζας-έρμαιου στις πολιτικές που εφαρμόζουν οι κυρίαρχες δυνάμεις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76C715-25A7-3A27-2DF9-6C341F53EB7C}"/>
              </a:ext>
            </a:extLst>
          </p:cNvPr>
          <p:cNvSpPr txBox="1"/>
          <p:nvPr/>
        </p:nvSpPr>
        <p:spPr>
          <a:xfrm>
            <a:off x="8588205" y="4927599"/>
            <a:ext cx="3097707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b="1" u="sng" dirty="0">
                <a:solidFill>
                  <a:schemeClr val="bg1"/>
                </a:solidFill>
              </a:rPr>
              <a:t>Συμπεράσματα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endParaRPr lang="el-GR" sz="1400" dirty="0">
              <a:solidFill>
                <a:schemeClr val="bg1"/>
              </a:solidFill>
            </a:endParaRPr>
          </a:p>
          <a:p>
            <a:pPr algn="ctr"/>
            <a:r>
              <a:rPr lang="el-GR" sz="1400" dirty="0">
                <a:solidFill>
                  <a:schemeClr val="bg1"/>
                </a:solidFill>
              </a:rPr>
              <a:t>αντικειμενοποίηση των προσφύγων/</a:t>
            </a:r>
            <a:r>
              <a:rPr lang="el-GR" sz="1400" dirty="0" err="1">
                <a:solidFill>
                  <a:schemeClr val="bg1"/>
                </a:solidFill>
              </a:rPr>
              <a:t>ισσών</a:t>
            </a:r>
            <a:r>
              <a:rPr lang="el-GR" sz="1400" dirty="0">
                <a:solidFill>
                  <a:schemeClr val="bg1"/>
                </a:solidFill>
              </a:rPr>
              <a:t> = εργαλείο ρευστού ρατσισμού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5C370CED-7931-6640-E529-B64EFB2497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618" y="2109101"/>
            <a:ext cx="3718882" cy="2639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265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– Το ποντίκι (πολιτική γελοιογραφία του </a:t>
            </a:r>
            <a:r>
              <a:rPr lang="en-US" dirty="0" err="1"/>
              <a:t>Soloup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7518"/>
            <a:ext cx="6981994" cy="4200882"/>
          </a:xfrm>
        </p:spPr>
        <p:txBody>
          <a:bodyPr>
            <a:normAutofit/>
          </a:bodyPr>
          <a:lstStyle/>
          <a:p>
            <a:r>
              <a:rPr lang="el-GR" dirty="0"/>
              <a:t>αναγνώριση οπτικής μεταφοράς</a:t>
            </a:r>
            <a:r>
              <a:rPr lang="en-US" dirty="0"/>
              <a:t>: </a:t>
            </a:r>
            <a:r>
              <a:rPr lang="el-GR" dirty="0"/>
              <a:t>μετανάστες = φορτίο, Ελλάδα = αποθήκη </a:t>
            </a:r>
            <a:r>
              <a:rPr lang="en-US" dirty="0"/>
              <a:t>‘</a:t>
            </a:r>
            <a:r>
              <a:rPr lang="el-GR" dirty="0"/>
              <a:t>περιοχή</a:t>
            </a:r>
            <a:r>
              <a:rPr lang="en-US" dirty="0"/>
              <a:t> Schengen’ </a:t>
            </a:r>
            <a:r>
              <a:rPr lang="el-GR" dirty="0"/>
              <a:t>= </a:t>
            </a:r>
            <a:r>
              <a:rPr lang="el-GR" dirty="0" err="1"/>
              <a:t>κλαρκ</a:t>
            </a:r>
            <a:r>
              <a:rPr lang="el-GR" dirty="0"/>
              <a:t>, ΕΕ = χειριστής </a:t>
            </a:r>
            <a:r>
              <a:rPr lang="el-GR" dirty="0" err="1"/>
              <a:t>κλαρκ</a:t>
            </a:r>
            <a:r>
              <a:rPr lang="el-GR" dirty="0"/>
              <a:t> (πεδίο – πηγής = το φορτίο, πεδίο – στόχος = μετανάστες)</a:t>
            </a:r>
          </a:p>
          <a:p>
            <a:r>
              <a:rPr lang="el-GR" dirty="0"/>
              <a:t>ερμηνεία οπτικής μεταφοράς: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κριτική κανονισμού </a:t>
            </a:r>
            <a:r>
              <a:rPr lang="el-GR" dirty="0">
                <a:sym typeface="Wingdings" panose="05000000000000000000" pitchFamily="2" charset="2"/>
              </a:rPr>
              <a:t> η ΕΕ δεν μοιράζεται την ευθύνη για τη φιλοξενία των προσφύγων ισότιμα με την Ελλάδα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Μεταφορικός χαρακτηρισμός μεταναστών ως </a:t>
            </a:r>
            <a:r>
              <a:rPr lang="el-GR" b="1" dirty="0"/>
              <a:t>βαρύ φορτίου </a:t>
            </a:r>
            <a:r>
              <a:rPr lang="el-GR" dirty="0">
                <a:sym typeface="Wingdings" panose="05000000000000000000" pitchFamily="2" charset="2"/>
              </a:rPr>
              <a:t> απαιτεί </a:t>
            </a:r>
            <a:r>
              <a:rPr lang="el-GR" dirty="0" err="1">
                <a:sym typeface="Wingdings" panose="05000000000000000000" pitchFamily="2" charset="2"/>
              </a:rPr>
              <a:t>κλαρκ</a:t>
            </a:r>
            <a:endParaRPr lang="el-GR" dirty="0">
              <a:sym typeface="Wingdings" panose="05000000000000000000" pitchFamily="2" charset="2"/>
            </a:endParaRPr>
          </a:p>
          <a:p>
            <a:pPr lvl="1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9CE3B42-7FDA-A4EA-3946-5335E2C173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9328" y="1930400"/>
            <a:ext cx="4066384" cy="2792210"/>
          </a:xfrm>
          <a:prstGeom prst="rect">
            <a:avLst/>
          </a:prstGeom>
        </p:spPr>
      </p:pic>
      <p:sp>
        <p:nvSpPr>
          <p:cNvPr id="6" name="Φυσαλίδα σκέψης: Σύννεφο 5">
            <a:extLst>
              <a:ext uri="{FF2B5EF4-FFF2-40B4-BE49-F238E27FC236}">
                <a16:creationId xmlns="" xmlns:a16="http://schemas.microsoft.com/office/drawing/2014/main" id="{ACE1F797-795E-3294-628E-D135DCF629BF}"/>
              </a:ext>
            </a:extLst>
          </p:cNvPr>
          <p:cNvSpPr/>
          <p:nvPr/>
        </p:nvSpPr>
        <p:spPr>
          <a:xfrm>
            <a:off x="2939846" y="4691918"/>
            <a:ext cx="4385186" cy="173047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αδύναμοι παρουσιάζονται οι πρόσφυγες και στα ρατσιστικά/αντιρατσιστικά ανέκδοτα </a:t>
            </a:r>
          </a:p>
          <a:p>
            <a:pPr algn="ctr"/>
            <a:r>
              <a:rPr lang="el-GR" sz="900" dirty="0"/>
              <a:t>(</a:t>
            </a:r>
            <a:r>
              <a:rPr lang="en-US" sz="900" dirty="0"/>
              <a:t>Racist and antiracist discourse in Greeks migrant/refugee jokes: A multiliteracies teaching proposal about liquid racism</a:t>
            </a:r>
          </a:p>
          <a:p>
            <a:pPr algn="ctr"/>
            <a:r>
              <a:rPr lang="en-US" sz="900" dirty="0"/>
              <a:t>V. </a:t>
            </a:r>
            <a:r>
              <a:rPr lang="en-US" sz="900" dirty="0" err="1"/>
              <a:t>Tsami</a:t>
            </a:r>
            <a:r>
              <a:rPr lang="en-US" sz="900" dirty="0"/>
              <a:t> &amp; E. </a:t>
            </a:r>
            <a:r>
              <a:rPr lang="en-US" sz="900" dirty="0" err="1"/>
              <a:t>Skoura</a:t>
            </a:r>
            <a:r>
              <a:rPr lang="en-US" sz="900" dirty="0"/>
              <a:t> &amp; A. </a:t>
            </a:r>
            <a:r>
              <a:rPr lang="en-US" sz="900" dirty="0" err="1"/>
              <a:t>Archakis</a:t>
            </a:r>
            <a:r>
              <a:rPr lang="el-GR" sz="9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24222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υλικού – Το ποντίκι (πολιτική γελοιογραφία του </a:t>
            </a:r>
            <a:r>
              <a:rPr lang="el-GR" dirty="0" err="1"/>
              <a:t>Soloup</a:t>
            </a:r>
            <a:r>
              <a:rPr lang="el-GR" dirty="0"/>
              <a:t>)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5556318" cy="4435801"/>
          </a:xfrm>
        </p:spPr>
        <p:txBody>
          <a:bodyPr>
            <a:normAutofit/>
          </a:bodyPr>
          <a:lstStyle/>
          <a:p>
            <a:r>
              <a:rPr lang="el-GR" dirty="0"/>
              <a:t>εξήγηση οπτικής μεταφοράς</a:t>
            </a:r>
            <a:r>
              <a:rPr lang="en-US" dirty="0"/>
              <a:t>: 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Αντίθεση μεταξύ </a:t>
            </a:r>
            <a:r>
              <a:rPr lang="el-GR" dirty="0" err="1"/>
              <a:t>απανθρωπισμού</a:t>
            </a:r>
            <a:r>
              <a:rPr lang="el-GR" dirty="0"/>
              <a:t> (φορτίο) – ψυχών (</a:t>
            </a:r>
            <a:r>
              <a:rPr lang="el-GR" dirty="0" err="1"/>
              <a:t>souls</a:t>
            </a:r>
            <a:r>
              <a:rPr lang="el-GR" dirty="0"/>
              <a:t> στα κουτιά)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Απεικόνιση προσφύγων/</a:t>
            </a:r>
            <a:r>
              <a:rPr lang="el-GR" dirty="0" err="1"/>
              <a:t>ισσών</a:t>
            </a:r>
            <a:r>
              <a:rPr lang="el-GR" dirty="0"/>
              <a:t> ως υλικών (φορτίο)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«δεν βλέπουμε πρόσωπα, δεν είναι αληθινοί άνθρωποι»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Αποτύπωση Ελλάδας ως φοβισμένο άτομο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Παγιδευμένοι πρόσφυγες στα κουτιά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Αποτύπωση άδικης μεταχείρισης προσφύγων από πολιτικές δυνάμεις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76C715-25A7-3A27-2DF9-6C341F53EB7C}"/>
              </a:ext>
            </a:extLst>
          </p:cNvPr>
          <p:cNvSpPr txBox="1"/>
          <p:nvPr/>
        </p:nvSpPr>
        <p:spPr>
          <a:xfrm>
            <a:off x="8141111" y="4927599"/>
            <a:ext cx="354480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b="1" u="sng" dirty="0">
                <a:solidFill>
                  <a:schemeClr val="bg1"/>
                </a:solidFill>
              </a:rPr>
              <a:t>Συμπεράσματα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endParaRPr lang="el-G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l-GR" sz="1400" dirty="0">
                <a:solidFill>
                  <a:schemeClr val="bg1"/>
                </a:solidFill>
              </a:rPr>
              <a:t>Μεταφορική αποτύπωση </a:t>
            </a:r>
            <a:r>
              <a:rPr lang="el-GR" sz="1400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el-GR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αντι</a:t>
            </a:r>
            <a:r>
              <a:rPr lang="el-GR" sz="1400" dirty="0">
                <a:solidFill>
                  <a:schemeClr val="bg1"/>
                </a:solidFill>
                <a:sym typeface="Wingdings" panose="05000000000000000000" pitchFamily="2" charset="2"/>
              </a:rPr>
              <a:t>-μεταναστευτική ερμηνεία </a:t>
            </a:r>
          </a:p>
          <a:p>
            <a:pPr marL="342900" indent="-342900">
              <a:buFont typeface="+mj-lt"/>
              <a:buAutoNum type="arabicParenR"/>
            </a:pPr>
            <a:r>
              <a:rPr lang="el-GR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κειμενικό</a:t>
            </a:r>
            <a:r>
              <a:rPr lang="el-GR" sz="1400" dirty="0">
                <a:solidFill>
                  <a:schemeClr val="bg1"/>
                </a:solidFill>
                <a:sym typeface="Wingdings" panose="05000000000000000000" pitchFamily="2" charset="2"/>
              </a:rPr>
              <a:t> περιεχόμενο  συμπάθεια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DA4423C2-D0AC-F1D4-A6C5-2A9B9DBEE2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7892" y="1930400"/>
            <a:ext cx="4066384" cy="2792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BD8115-A9C9-4D34-1FB7-C67BC758BE81}"/>
              </a:ext>
            </a:extLst>
          </p:cNvPr>
          <p:cNvSpPr txBox="1"/>
          <p:nvPr/>
        </p:nvSpPr>
        <p:spPr>
          <a:xfrm>
            <a:off x="5871943" y="4501907"/>
            <a:ext cx="1229032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πρόκληση συμπάθειας</a:t>
            </a:r>
          </a:p>
        </p:txBody>
      </p:sp>
      <p:sp>
        <p:nvSpPr>
          <p:cNvPr id="9" name="Δεξί άγκιστρο 8">
            <a:extLst>
              <a:ext uri="{FF2B5EF4-FFF2-40B4-BE49-F238E27FC236}">
                <a16:creationId xmlns="" xmlns:a16="http://schemas.microsoft.com/office/drawing/2014/main" id="{26786201-E59B-7E95-38FD-3F81189A3129}"/>
              </a:ext>
            </a:extLst>
          </p:cNvPr>
          <p:cNvSpPr/>
          <p:nvPr/>
        </p:nvSpPr>
        <p:spPr>
          <a:xfrm>
            <a:off x="5437238" y="4478109"/>
            <a:ext cx="304800" cy="57081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1F189B8-CE8A-C715-D89B-C68F7F5F2854}"/>
              </a:ext>
            </a:extLst>
          </p:cNvPr>
          <p:cNvSpPr txBox="1"/>
          <p:nvPr/>
        </p:nvSpPr>
        <p:spPr>
          <a:xfrm>
            <a:off x="6096000" y="3506519"/>
            <a:ext cx="1707982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Απανθρωποίηση</a:t>
            </a:r>
            <a:r>
              <a:rPr lang="el-GR" sz="1400" dirty="0"/>
              <a:t> - Αντικειμενοποίηση</a:t>
            </a:r>
          </a:p>
        </p:txBody>
      </p:sp>
      <p:sp>
        <p:nvSpPr>
          <p:cNvPr id="11" name="Δεξί άγκιστρο 10">
            <a:extLst>
              <a:ext uri="{FF2B5EF4-FFF2-40B4-BE49-F238E27FC236}">
                <a16:creationId xmlns="" xmlns:a16="http://schemas.microsoft.com/office/drawing/2014/main" id="{9228C6CE-2FF9-B1F4-B91C-48B435C5D4D6}"/>
              </a:ext>
            </a:extLst>
          </p:cNvPr>
          <p:cNvSpPr/>
          <p:nvPr/>
        </p:nvSpPr>
        <p:spPr>
          <a:xfrm>
            <a:off x="5673212" y="3264542"/>
            <a:ext cx="304800" cy="100717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0810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οπτικές αναπαραστάσεις προσφύγων/</a:t>
            </a:r>
            <a:r>
              <a:rPr lang="el-GR" dirty="0" err="1"/>
              <a:t>ισσών</a:t>
            </a:r>
            <a:r>
              <a:rPr lang="el-GR" dirty="0"/>
              <a:t> ως «άφωνων θυμάτων» και «επικίνδυνων τρομοκρατών/</a:t>
            </a:r>
            <a:r>
              <a:rPr lang="el-GR" dirty="0" err="1"/>
              <a:t>ισσών</a:t>
            </a:r>
            <a:r>
              <a:rPr lang="el-GR" dirty="0"/>
              <a:t>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Άφωνα θύματα βάσει της παρούσας μελέτης</a:t>
            </a:r>
          </a:p>
          <a:p>
            <a:r>
              <a:rPr lang="el-GR" dirty="0" err="1"/>
              <a:t>απανθρωποποιημένοι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 ή/και </a:t>
            </a:r>
            <a:r>
              <a:rPr lang="el-GR" dirty="0" err="1"/>
              <a:t>αντικειμενοποιημένοι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 πρόσφυγες/</a:t>
            </a:r>
            <a:r>
              <a:rPr lang="el-GR" dirty="0" err="1"/>
              <a:t>ισσες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 στρατηγική </a:t>
            </a:r>
            <a:r>
              <a:rPr lang="el-GR" dirty="0" err="1">
                <a:sym typeface="Wingdings" panose="05000000000000000000" pitchFamily="2" charset="2"/>
              </a:rPr>
              <a:t>ετεροποίησης</a:t>
            </a:r>
            <a:r>
              <a:rPr lang="el-GR" dirty="0">
                <a:sym typeface="Wingdings" panose="05000000000000000000" pitchFamily="2" charset="2"/>
              </a:rPr>
              <a:t> και αναπαραγωγής ρατσιστικών στερεοτύπων  ρευστός ρατσισμός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Μεταφορική αναπαράσταση προσφύγων/</a:t>
            </a:r>
            <a:r>
              <a:rPr lang="el-GR" dirty="0" err="1"/>
              <a:t>ισσών</a:t>
            </a:r>
            <a:r>
              <a:rPr lang="el-GR" dirty="0"/>
              <a:t> ως αντικειμένων, αφαίρεση ανθρώπινων χαρακτηριστικών τους</a:t>
            </a:r>
          </a:p>
          <a:p>
            <a:r>
              <a:rPr lang="el-GR" dirty="0"/>
              <a:t>αντίθεση μεταξύ αυτενέργειας (για τις κυρίαρχες κοινωνικές δυνάμεις) και έλλειψης αυτενέργειας/παθητικότητας (για τους/τις πρόσφυγες/</a:t>
            </a:r>
            <a:r>
              <a:rPr lang="el-GR" dirty="0" err="1"/>
              <a:t>ισσες</a:t>
            </a:r>
            <a:r>
              <a:rPr lang="el-GR" dirty="0"/>
              <a:t>) </a:t>
            </a:r>
            <a:r>
              <a:rPr lang="el-GR" dirty="0">
                <a:sym typeface="Wingdings" panose="05000000000000000000" pitchFamily="2" charset="2"/>
              </a:rPr>
              <a:t> δίπολο ασυμμετρίας ισχύος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166573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r>
              <a:rPr lang="el-GR" dirty="0"/>
              <a:t>Μέσα από το πρίσμα της παρούσας μελέτης θεωρούμε αυτή την αναπαράσταση των προσφύγων/</a:t>
            </a:r>
            <a:r>
              <a:rPr lang="el-GR" dirty="0" err="1"/>
              <a:t>ισσών</a:t>
            </a:r>
            <a:r>
              <a:rPr lang="el-GR" dirty="0"/>
              <a:t> στο </a:t>
            </a:r>
            <a:r>
              <a:rPr lang="el-GR" dirty="0" err="1"/>
              <a:t>μικρο</a:t>
            </a:r>
            <a:r>
              <a:rPr lang="el-GR" dirty="0"/>
              <a:t>-επίπεδο των πολιτικών γελοιογραφιών ως </a:t>
            </a:r>
            <a:r>
              <a:rPr lang="el-GR" b="1" dirty="0"/>
              <a:t>απόρροια του ρευστού ρατσισμού </a:t>
            </a:r>
            <a:r>
              <a:rPr lang="el-GR" dirty="0"/>
              <a:t>μέσα από τον οποίο αναδύεται, στο </a:t>
            </a:r>
            <a:r>
              <a:rPr lang="el-GR" dirty="0" err="1"/>
              <a:t>μακρο</a:t>
            </a:r>
            <a:r>
              <a:rPr lang="el-GR" dirty="0"/>
              <a:t>-επίπεδο, ένας ηγεμονικός λόγος που αναπαράγει τη </a:t>
            </a:r>
            <a:r>
              <a:rPr lang="el-GR" b="1" dirty="0"/>
              <a:t>διάκριση και την ανισότητα</a:t>
            </a:r>
            <a:r>
              <a:rPr lang="el-GR" dirty="0"/>
              <a:t>. </a:t>
            </a:r>
          </a:p>
          <a:p>
            <a:r>
              <a:rPr lang="el-GR" dirty="0"/>
              <a:t>Ο δημόσιος λόγος για τους/τις πρόσφυγες/</a:t>
            </a:r>
            <a:r>
              <a:rPr lang="el-GR" dirty="0" err="1"/>
              <a:t>ισσες</a:t>
            </a:r>
            <a:r>
              <a:rPr lang="el-GR" dirty="0"/>
              <a:t> χρειάζεται αφενός να ενισχύσει μια πλαισίωση «</a:t>
            </a:r>
            <a:r>
              <a:rPr lang="el-GR" b="1" dirty="0"/>
              <a:t>θετικής ανθρωποποίησης</a:t>
            </a:r>
            <a:r>
              <a:rPr lang="el-GR" dirty="0"/>
              <a:t>» και αφετέρου να αποτινάξει την πλαισίωση που αφορά «την </a:t>
            </a:r>
            <a:r>
              <a:rPr lang="el-GR" b="1" dirty="0"/>
              <a:t>αρνητική ανθρωποποίηση και την απανθρωποποίηση</a:t>
            </a:r>
            <a:r>
              <a:rPr lang="el-GR" dirty="0"/>
              <a:t>». </a:t>
            </a:r>
          </a:p>
          <a:p>
            <a:r>
              <a:rPr lang="el-GR" dirty="0"/>
              <a:t>Βασικό εργαλείο διαμόρφωσης </a:t>
            </a:r>
            <a:r>
              <a:rPr lang="el-GR" dirty="0" err="1"/>
              <a:t>διπόλου</a:t>
            </a:r>
            <a:r>
              <a:rPr lang="en-US" dirty="0"/>
              <a:t>:</a:t>
            </a:r>
            <a:r>
              <a:rPr lang="el-GR" dirty="0"/>
              <a:t> οπτική μεταφορά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u="sng" dirty="0">
                <a:solidFill>
                  <a:schemeClr val="accent1">
                    <a:lumMod val="75000"/>
                  </a:schemeClr>
                </a:solidFill>
              </a:rPr>
              <a:t>Σημειωτικά μέσα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διαμόρφωση του δίπολου ασύμμετρης ισχύος μεταξύ προσφύγων/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ισσών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πολιτικών δυνάμεων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αναλυτικά εργαλεία στη διερεύνηση της διάχυσης του ρευστού ρατσισμού</a:t>
            </a:r>
            <a:endParaRPr lang="el-GR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12838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Θεωρητικό πλαίσιο και εργαλεία ανάλυσης – Μεταφορά και προσφυγική κρίση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5801"/>
          </a:xfrm>
        </p:spPr>
        <p:txBody>
          <a:bodyPr>
            <a:normAutofit/>
          </a:bodyPr>
          <a:lstStyle/>
          <a:p>
            <a:r>
              <a:rPr lang="el-GR" u="sng" dirty="0"/>
              <a:t>μεταφορικός συσχετισμός</a:t>
            </a:r>
            <a:r>
              <a:rPr lang="en-US" dirty="0"/>
              <a:t>:</a:t>
            </a:r>
            <a:r>
              <a:rPr lang="el-GR" dirty="0"/>
              <a:t> τονίζει μαζικότητα των προσφυγικών μετακινήσεων και αναγκαιότητα άμεσης επίλυσης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ζήτημα = φλέγον και επείγον</a:t>
            </a:r>
          </a:p>
          <a:p>
            <a:r>
              <a:rPr lang="el-GR" u="sng" dirty="0"/>
              <a:t>μεταφορική συνεπαγωγή</a:t>
            </a:r>
            <a:r>
              <a:rPr lang="en-US" dirty="0"/>
              <a:t>: </a:t>
            </a:r>
            <a:r>
              <a:rPr lang="el-GR" dirty="0"/>
              <a:t>ανεξέλεγκτη απειλή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αξιολογική συνδήλωση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αρνητική για πρόσφυγες/ισσες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λόγος φόβου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6" name="Βέλος: Κάτω 5">
            <a:extLst>
              <a:ext uri="{FF2B5EF4-FFF2-40B4-BE49-F238E27FC236}">
                <a16:creationId xmlns="" xmlns:a16="http://schemas.microsoft.com/office/drawing/2014/main" id="{947FF38A-8CB7-11CB-8B51-3769D37E53BF}"/>
              </a:ext>
            </a:extLst>
          </p:cNvPr>
          <p:cNvSpPr/>
          <p:nvPr/>
        </p:nvSpPr>
        <p:spPr>
          <a:xfrm>
            <a:off x="4365519" y="3498666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Κάτω 6">
            <a:extLst>
              <a:ext uri="{FF2B5EF4-FFF2-40B4-BE49-F238E27FC236}">
                <a16:creationId xmlns="" xmlns:a16="http://schemas.microsoft.com/office/drawing/2014/main" id="{203FDB69-55C8-1125-C5F4-FA75E24871F3}"/>
              </a:ext>
            </a:extLst>
          </p:cNvPr>
          <p:cNvSpPr/>
          <p:nvPr/>
        </p:nvSpPr>
        <p:spPr>
          <a:xfrm>
            <a:off x="4365519" y="4297168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Κάτω 7">
            <a:extLst>
              <a:ext uri="{FF2B5EF4-FFF2-40B4-BE49-F238E27FC236}">
                <a16:creationId xmlns="" xmlns:a16="http://schemas.microsoft.com/office/drawing/2014/main" id="{C9D48214-7F85-7D1C-D223-961AB3B1392D}"/>
              </a:ext>
            </a:extLst>
          </p:cNvPr>
          <p:cNvSpPr/>
          <p:nvPr/>
        </p:nvSpPr>
        <p:spPr>
          <a:xfrm>
            <a:off x="4365518" y="5095670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Φυσαλίδα σκέψης: Σύννεφο 8">
            <a:extLst>
              <a:ext uri="{FF2B5EF4-FFF2-40B4-BE49-F238E27FC236}">
                <a16:creationId xmlns="" xmlns:a16="http://schemas.microsoft.com/office/drawing/2014/main" id="{B8DFCA7C-51FA-E0D8-AFC2-4C666BDA7E92}"/>
              </a:ext>
            </a:extLst>
          </p:cNvPr>
          <p:cNvSpPr/>
          <p:nvPr/>
        </p:nvSpPr>
        <p:spPr>
          <a:xfrm>
            <a:off x="6568492" y="3498666"/>
            <a:ext cx="3392129" cy="150586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Το χιούμορ είναι παρόμοιο με τη μεταφορά ως σχήμα λόγου που μεταδίδει ένα νόημα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91903145-AA7C-AB5F-CC92-AF4E1262E7AA}"/>
              </a:ext>
            </a:extLst>
          </p:cNvPr>
          <p:cNvSpPr/>
          <p:nvPr/>
        </p:nvSpPr>
        <p:spPr>
          <a:xfrm flipH="1">
            <a:off x="501444" y="3760718"/>
            <a:ext cx="2937665" cy="96907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Framing:</a:t>
            </a:r>
            <a:r>
              <a:rPr lang="el-GR" sz="1400" dirty="0"/>
              <a:t> χρωματισμός έννοιας ή προσώπου θετικά ή αρνητικά</a:t>
            </a:r>
          </a:p>
        </p:txBody>
      </p:sp>
    </p:spTree>
    <p:extLst>
      <p:ext uri="{BB962C8B-B14F-4D97-AF65-F5344CB8AC3E}">
        <p14:creationId xmlns="" xmlns:p14="http://schemas.microsoft.com/office/powerpoint/2010/main" val="392148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συγκεκριμένες αναπαραστάσεις επιδιώκουν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ευαισθητοποίηση του κοινού για κοινωνική αδικία σχετικά με την αντιμετώπιση των προσφύγων/</a:t>
            </a:r>
            <a:r>
              <a:rPr lang="el-GR" dirty="0" err="1"/>
              <a:t>ισσών</a:t>
            </a: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πρόκληση συμπόνοιας για τα δεινά που υφίστανται για την εξασφάλιση εξασφαλίσουν ασφαλούς και αξιοπρεπής διαβίωση</a:t>
            </a:r>
          </a:p>
          <a:p>
            <a:r>
              <a:rPr lang="el-GR" dirty="0"/>
              <a:t>Γελοιογράφοι</a:t>
            </a:r>
            <a:r>
              <a:rPr lang="en-US" dirty="0"/>
              <a:t>:</a:t>
            </a:r>
            <a:r>
              <a:rPr lang="el-GR" dirty="0"/>
              <a:t> επίκριση (</a:t>
            </a:r>
            <a:r>
              <a:rPr lang="el-GR" dirty="0" err="1"/>
              <a:t>αντι</a:t>
            </a:r>
            <a:r>
              <a:rPr lang="el-GR" dirty="0"/>
              <a:t>)προσφυγικών πολιτικών κυρίαρχων δυνάμεων και θέση υπέρ προσφύγων/</a:t>
            </a:r>
            <a:r>
              <a:rPr lang="el-GR" dirty="0" err="1"/>
              <a:t>ισσών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αντιρατσιστικός λόγος</a:t>
            </a:r>
          </a:p>
          <a:p>
            <a:pPr marL="0" indent="0" algn="ctr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ΑΛΛΑ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μεταφορική αντικειμενοποίηση των προσφύγων/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ισσών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δίπολο ασύμμετρης ισχύος μεταξύ προσφύγων/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ισσών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πολιτικών δυνάμεων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εργαλεία διάχυσης του ρευστού ρατσισμού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3489264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πολυτροπικός</a:t>
            </a:r>
            <a:r>
              <a:rPr lang="el-GR" dirty="0"/>
              <a:t> αντιρατσιστικός λόγος = πρόσφορο έδαφος για διερεύνηση συγκαλυμμένων </a:t>
            </a:r>
            <a:r>
              <a:rPr lang="el-GR" dirty="0" err="1"/>
              <a:t>νοηματοδοτήσεων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 αναπαραγωγή </a:t>
            </a:r>
            <a:r>
              <a:rPr lang="el-GR" dirty="0"/>
              <a:t>στερεοτύπων, προκαταλήψεων και ανισοτήτων</a:t>
            </a:r>
          </a:p>
          <a:p>
            <a:r>
              <a:rPr lang="el-GR" dirty="0"/>
              <a:t>η χρήση μεταφορικών αναπαραστάσεων ευνοεί τον ρευστό ρατσισμό στην πολιτική γελοιογραφία </a:t>
            </a:r>
            <a:r>
              <a:rPr lang="el-GR" dirty="0">
                <a:sym typeface="Wingdings" panose="05000000000000000000" pitchFamily="2" charset="2"/>
              </a:rPr>
              <a:t> εργαλείο αρνητικής πλαισίωσης και μηχανισμός </a:t>
            </a:r>
            <a:r>
              <a:rPr lang="el-GR" dirty="0" err="1">
                <a:sym typeface="Wingdings" panose="05000000000000000000" pitchFamily="2" charset="2"/>
              </a:rPr>
              <a:t>ετεροποίησης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χρησιμότητα  μεταφοράς για κριτική προσέγγιση στον λόγο και ανάδειξη ρόλου μετωνυμίας και οπτικής </a:t>
            </a:r>
            <a:r>
              <a:rPr lang="el-GR" dirty="0" err="1">
                <a:sym typeface="Wingdings" panose="05000000000000000000" pitchFamily="2" charset="2"/>
              </a:rPr>
              <a:t>τροπικότητας</a:t>
            </a:r>
            <a:r>
              <a:rPr lang="el-GR" dirty="0">
                <a:sym typeface="Wingdings" panose="05000000000000000000" pitchFamily="2" charset="2"/>
              </a:rPr>
              <a:t> στην παραγωγή των συγκαλυμμένων, ιδεολογικά φορτισμένων νοημάτων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Αίτημα για απεικόνιση προσφύγων ως ανθρώπων με δικές τους (πολλαπλές) ταυτότητες και με αυτοδιάθεση και αυτενέργεια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189418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2768600"/>
            <a:ext cx="8928782" cy="1320800"/>
          </a:xfrm>
        </p:spPr>
        <p:txBody>
          <a:bodyPr/>
          <a:lstStyle/>
          <a:p>
            <a:r>
              <a:rPr lang="el-GR" dirty="0"/>
              <a:t>Σας ευχαριστώ πολύ για την προσοχή 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9A359A-C3A3-4D55-FCAE-08C41DB8B401}"/>
              </a:ext>
            </a:extLst>
          </p:cNvPr>
          <p:cNvSpPr txBox="1"/>
          <p:nvPr/>
        </p:nvSpPr>
        <p:spPr>
          <a:xfrm>
            <a:off x="1848464" y="3685476"/>
            <a:ext cx="849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/>
              <a:t>Μεταφορικές αναπαραστάσεις των προσφύγων/ισσών σε φιλοπροσφυγικές πολιτικές γελοιογραφίες </a:t>
            </a:r>
          </a:p>
          <a:p>
            <a:pPr algn="ctr"/>
            <a:endParaRPr lang="el-GR" sz="1200"/>
          </a:p>
          <a:p>
            <a:pPr algn="ctr"/>
            <a:r>
              <a:rPr lang="el-GR" sz="1200"/>
              <a:t>Άννα Πιατά &amp; Σταύρος Ασημακόπουλος</a:t>
            </a:r>
          </a:p>
          <a:p>
            <a:pPr algn="ctr"/>
            <a:r>
              <a:rPr lang="el-GR" sz="1200"/>
              <a:t>Εθνικό και Καποδιστριακό Πανεπιστήμιο Αθηνών/Πανεπιστήμιο του Νεσατέλ &amp; Πανεπιστήμιο Μάλτας</a:t>
            </a:r>
            <a:endParaRPr lang="el-GR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E7E5FE9-D333-C827-6C24-26087C82C1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074" y="4801096"/>
            <a:ext cx="3359187" cy="133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88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Θεωρητικό πλαίσιο και εργαλεία ανάλυσης – Μεταφορά και προσφυγική κρίση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5801"/>
          </a:xfrm>
        </p:spPr>
        <p:txBody>
          <a:bodyPr>
            <a:normAutofit/>
          </a:bodyPr>
          <a:lstStyle/>
          <a:p>
            <a:r>
              <a:rPr lang="el-GR" u="sng" dirty="0"/>
              <a:t>Αντίκτυπο μεταφοράς</a:t>
            </a:r>
            <a:r>
              <a:rPr lang="en-US" dirty="0"/>
              <a:t>:</a:t>
            </a:r>
            <a:r>
              <a:rPr lang="el-GR" dirty="0"/>
              <a:t> δυνατότητα του πεδίου-πηγής να φωτίζει (</a:t>
            </a:r>
            <a:r>
              <a:rPr lang="el-GR" dirty="0" err="1"/>
              <a:t>highlighting</a:t>
            </a:r>
            <a:r>
              <a:rPr lang="el-GR" dirty="0"/>
              <a:t>) κάποιες όψεις του πεδίου-στόχου και ταυτόχρονα να αποκρύπτει (</a:t>
            </a:r>
            <a:r>
              <a:rPr lang="el-GR" dirty="0" err="1"/>
              <a:t>hiding</a:t>
            </a:r>
            <a:r>
              <a:rPr lang="el-GR" dirty="0"/>
              <a:t>) κάποιες άλλες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1) </a:t>
            </a:r>
            <a:r>
              <a:rPr lang="el-GR" b="1" dirty="0"/>
              <a:t>φωτίζει</a:t>
            </a:r>
            <a:r>
              <a:rPr lang="el-GR" dirty="0"/>
              <a:t> τη μαζικότητα</a:t>
            </a:r>
          </a:p>
          <a:p>
            <a:pPr>
              <a:buAutoNum type="arabicParenR"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 err="1">
                <a:sym typeface="Wingdings" panose="05000000000000000000" pitchFamily="2" charset="2"/>
              </a:rPr>
              <a:t>νοηματοδότηση</a:t>
            </a:r>
            <a:r>
              <a:rPr lang="el-GR" dirty="0">
                <a:sym typeface="Wingdings" panose="05000000000000000000" pitchFamily="2" charset="2"/>
              </a:rPr>
              <a:t> ως ανεξέλεγκτη πηγή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l-GR" dirty="0"/>
              <a:t>Συνολικά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υποβάθμιση ρόλου προσφυγιάς ως προσωπικό βίωμα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στέρηση ανθρώπινων χαρακτηριστικών τους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7" name="Βέλος: Κάτω 6">
            <a:extLst>
              <a:ext uri="{FF2B5EF4-FFF2-40B4-BE49-F238E27FC236}">
                <a16:creationId xmlns="" xmlns:a16="http://schemas.microsoft.com/office/drawing/2014/main" id="{203FDB69-55C8-1125-C5F4-FA75E24871F3}"/>
              </a:ext>
            </a:extLst>
          </p:cNvPr>
          <p:cNvSpPr/>
          <p:nvPr/>
        </p:nvSpPr>
        <p:spPr>
          <a:xfrm>
            <a:off x="1838629" y="3945869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Κάτω 7">
            <a:extLst>
              <a:ext uri="{FF2B5EF4-FFF2-40B4-BE49-F238E27FC236}">
                <a16:creationId xmlns="" xmlns:a16="http://schemas.microsoft.com/office/drawing/2014/main" id="{C9D48214-7F85-7D1C-D223-961AB3B1392D}"/>
              </a:ext>
            </a:extLst>
          </p:cNvPr>
          <p:cNvSpPr/>
          <p:nvPr/>
        </p:nvSpPr>
        <p:spPr>
          <a:xfrm rot="16200000">
            <a:off x="6459524" y="5624768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E734B2BA-BFEC-D39C-9CFC-C9C42B1F0E3F}"/>
              </a:ext>
            </a:extLst>
          </p:cNvPr>
          <p:cNvCxnSpPr/>
          <p:nvPr/>
        </p:nvCxnSpPr>
        <p:spPr>
          <a:xfrm flipH="1">
            <a:off x="3382297" y="2920181"/>
            <a:ext cx="1848464" cy="688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="" xmlns:a16="http://schemas.microsoft.com/office/drawing/2014/main" id="{EB43E923-0CDA-E4EC-514D-A9773AB245A4}"/>
              </a:ext>
            </a:extLst>
          </p:cNvPr>
          <p:cNvCxnSpPr>
            <a:cxnSpLocks/>
          </p:cNvCxnSpPr>
          <p:nvPr/>
        </p:nvCxnSpPr>
        <p:spPr>
          <a:xfrm>
            <a:off x="5383161" y="2920181"/>
            <a:ext cx="1578080" cy="688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89D23A-3E83-A7EB-587A-2003B0865FD9}"/>
              </a:ext>
            </a:extLst>
          </p:cNvPr>
          <p:cNvSpPr txBox="1"/>
          <p:nvPr/>
        </p:nvSpPr>
        <p:spPr>
          <a:xfrm>
            <a:off x="5383161" y="3608439"/>
            <a:ext cx="489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αποκρύπτει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τα μέσα με τα οποία καταφτάνουν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τον κίνδυνο που αυτά ενέχουν,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)τον αρχικό λόγο που τους/τις οδήγησε στην απόφαση να φύγουν από την πατρίδα τους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03B7A8-E699-7E36-AF4C-740166F41981}"/>
              </a:ext>
            </a:extLst>
          </p:cNvPr>
          <p:cNvSpPr txBox="1"/>
          <p:nvPr/>
        </p:nvSpPr>
        <p:spPr>
          <a:xfrm>
            <a:off x="7202133" y="5509736"/>
            <a:ext cx="307749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απανθρωποποιητική</a:t>
            </a:r>
            <a:r>
              <a:rPr lang="el-GR" sz="1400" dirty="0"/>
              <a:t> αναπαράσταση των προσφύγων/</a:t>
            </a:r>
            <a:r>
              <a:rPr lang="el-GR" sz="1400" dirty="0" err="1"/>
              <a:t>ισσών</a:t>
            </a:r>
            <a:r>
              <a:rPr lang="el-GR" sz="1400" dirty="0"/>
              <a:t> μέσω της μεταφοράς 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F3DDAB3F-870E-4851-585E-B70C5753078E}"/>
              </a:ext>
            </a:extLst>
          </p:cNvPr>
          <p:cNvSpPr/>
          <p:nvPr/>
        </p:nvSpPr>
        <p:spPr>
          <a:xfrm>
            <a:off x="8665502" y="2838766"/>
            <a:ext cx="3228253" cy="123963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Αντίστοιχα, πολλαπλή και συγκαλυμμένη μορφή ρατσισμού </a:t>
            </a:r>
            <a:r>
              <a:rPr lang="el-GR" sz="1400" dirty="0">
                <a:sym typeface="Wingdings" panose="05000000000000000000" pitchFamily="2" charset="2"/>
              </a:rPr>
              <a:t></a:t>
            </a:r>
            <a:r>
              <a:rPr lang="el-GR" sz="1400" dirty="0"/>
              <a:t> δύσκολος εντοπισμός</a:t>
            </a:r>
          </a:p>
        </p:txBody>
      </p:sp>
    </p:spTree>
    <p:extLst>
      <p:ext uri="{BB962C8B-B14F-4D97-AF65-F5344CB8AC3E}">
        <p14:creationId xmlns="" xmlns:p14="http://schemas.microsoft.com/office/powerpoint/2010/main" val="83035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Θεωρητικό πλαίσιο και εργαλεία ανάλυσης – Μεταφορά και προσφυγική κρίση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5801"/>
          </a:xfrm>
        </p:spPr>
        <p:txBody>
          <a:bodyPr>
            <a:normAutofit/>
          </a:bodyPr>
          <a:lstStyle/>
          <a:p>
            <a:r>
              <a:rPr lang="el-GR" dirty="0"/>
              <a:t>Άλλες «ακραίες» μεταφορές</a:t>
            </a:r>
            <a:r>
              <a:rPr lang="en-US" dirty="0"/>
              <a:t>:</a:t>
            </a:r>
            <a:endParaRPr lang="el-G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εχθρική εισβολή,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παρασιτικοί οργανισμοί,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ζώα (όπως έντομα και τρωκτικά́) και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μεταδιδόμενα νοσήματα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6" name="Βέλος: Κάτω 5">
            <a:extLst>
              <a:ext uri="{FF2B5EF4-FFF2-40B4-BE49-F238E27FC236}">
                <a16:creationId xmlns="" xmlns:a16="http://schemas.microsoft.com/office/drawing/2014/main" id="{947FF38A-8CB7-11CB-8B51-3769D37E53BF}"/>
              </a:ext>
            </a:extLst>
          </p:cNvPr>
          <p:cNvSpPr/>
          <p:nvPr/>
        </p:nvSpPr>
        <p:spPr>
          <a:xfrm rot="16200000">
            <a:off x="4935796" y="3035592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Κάτω 6">
            <a:extLst>
              <a:ext uri="{FF2B5EF4-FFF2-40B4-BE49-F238E27FC236}">
                <a16:creationId xmlns="" xmlns:a16="http://schemas.microsoft.com/office/drawing/2014/main" id="{203FDB69-55C8-1125-C5F4-FA75E24871F3}"/>
              </a:ext>
            </a:extLst>
          </p:cNvPr>
          <p:cNvSpPr/>
          <p:nvPr/>
        </p:nvSpPr>
        <p:spPr>
          <a:xfrm rot="16200000">
            <a:off x="7466783" y="3073349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EED1D4-AD77-962D-6271-1DA5A98B26EF}"/>
              </a:ext>
            </a:extLst>
          </p:cNvPr>
          <p:cNvSpPr txBox="1"/>
          <p:nvPr/>
        </p:nvSpPr>
        <p:spPr>
          <a:xfrm>
            <a:off x="5594555" y="2928736"/>
            <a:ext cx="17501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μηχανισμός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ετεροποίησης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237BFF-927B-5496-66E8-A5CADC4158E8}"/>
              </a:ext>
            </a:extLst>
          </p:cNvPr>
          <p:cNvSpPr txBox="1"/>
          <p:nvPr/>
        </p:nvSpPr>
        <p:spPr>
          <a:xfrm>
            <a:off x="7752190" y="2504829"/>
            <a:ext cx="260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η </a:t>
            </a:r>
            <a:r>
              <a:rPr lang="el-GR" sz="1600" dirty="0" err="1"/>
              <a:t>εσω-ομάδα</a:t>
            </a:r>
            <a:r>
              <a:rPr lang="el-GR" sz="1600" dirty="0"/>
              <a:t> (χώρα υποδοχής) </a:t>
            </a:r>
            <a:r>
              <a:rPr lang="el-GR" sz="1600" dirty="0" err="1"/>
              <a:t>διακρίνεται</a:t>
            </a:r>
            <a:r>
              <a:rPr lang="el-GR" sz="1600" dirty="0"/>
              <a:t> </a:t>
            </a:r>
            <a:r>
              <a:rPr lang="el-GR" sz="1600" dirty="0" err="1"/>
              <a:t>απο</a:t>
            </a:r>
            <a:r>
              <a:rPr lang="el-GR" sz="1600" dirty="0"/>
              <a:t>́ την </a:t>
            </a:r>
            <a:r>
              <a:rPr lang="el-GR" sz="1600" dirty="0" err="1"/>
              <a:t>εξω-ομάδα</a:t>
            </a:r>
            <a:r>
              <a:rPr lang="el-GR" sz="1600" dirty="0"/>
              <a:t> (πρόσφυγες/ισσες) </a:t>
            </a:r>
            <a:r>
              <a:rPr lang="el-GR" sz="1600" dirty="0">
                <a:sym typeface="Wingdings" panose="05000000000000000000" pitchFamily="2" charset="2"/>
              </a:rPr>
              <a:t></a:t>
            </a:r>
            <a:r>
              <a:rPr lang="el-GR" sz="1600" dirty="0"/>
              <a:t>χρωματίζεται με αρνητικά χαρακτηριστικά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403E86-B8A2-3B3A-447A-AAA69479D3B0}"/>
              </a:ext>
            </a:extLst>
          </p:cNvPr>
          <p:cNvSpPr txBox="1"/>
          <p:nvPr/>
        </p:nvSpPr>
        <p:spPr>
          <a:xfrm>
            <a:off x="2807109" y="4832804"/>
            <a:ext cx="55748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Η μεταφορά συμβάλλει στην κατασκευή ενός ευρύτερου </a:t>
            </a:r>
            <a:r>
              <a:rPr lang="el-GR" dirty="0" err="1"/>
              <a:t>αντιπροσφυγικού</a:t>
            </a:r>
            <a:r>
              <a:rPr lang="el-GR" dirty="0"/>
              <a:t> </a:t>
            </a:r>
            <a:r>
              <a:rPr lang="el-GR" dirty="0" err="1"/>
              <a:t>αφηγήματος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/>
              <a:t>νομιμοποίηση συγκεκριμένων πολιτικών και αποφάσεων σε βάρος προσφύγων/</a:t>
            </a:r>
            <a:r>
              <a:rPr lang="el-GR" dirty="0" err="1"/>
              <a:t>ισσών</a:t>
            </a:r>
            <a:r>
              <a:rPr lang="el-GR" dirty="0"/>
              <a:t> </a:t>
            </a:r>
          </a:p>
        </p:txBody>
      </p:sp>
      <p:sp>
        <p:nvSpPr>
          <p:cNvPr id="8" name="Φυσαλίδα σκέψης: Σύννεφο 7">
            <a:extLst>
              <a:ext uri="{FF2B5EF4-FFF2-40B4-BE49-F238E27FC236}">
                <a16:creationId xmlns="" xmlns:a16="http://schemas.microsoft.com/office/drawing/2014/main" id="{C34934F8-70F8-035D-AE42-106CA1CD2DF6}"/>
              </a:ext>
            </a:extLst>
          </p:cNvPr>
          <p:cNvSpPr/>
          <p:nvPr/>
        </p:nvSpPr>
        <p:spPr>
          <a:xfrm>
            <a:off x="8421329" y="4371672"/>
            <a:ext cx="3368092" cy="120032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Μεταφορά</a:t>
            </a:r>
            <a:r>
              <a:rPr lang="en-US" sz="1400" dirty="0"/>
              <a:t>:</a:t>
            </a:r>
            <a:r>
              <a:rPr lang="el-GR" sz="1400" dirty="0"/>
              <a:t> γλωσσολογική τεχνική με ρητορική δυναμικότητα</a:t>
            </a:r>
          </a:p>
        </p:txBody>
      </p:sp>
    </p:spTree>
    <p:extLst>
      <p:ext uri="{BB962C8B-B14F-4D97-AF65-F5344CB8AC3E}">
        <p14:creationId xmlns="" xmlns:p14="http://schemas.microsoft.com/office/powerpoint/2010/main" val="139920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Θεωρητικό πλαίσιο και εργαλεία ανάλυσης – Μεταφορά και προσφυγική κρίση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λειτουργία μεταφοράς ως </a:t>
            </a:r>
            <a:r>
              <a:rPr lang="el-GR" u="sng" dirty="0"/>
              <a:t>εργαλείου πλαισίωσης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επιλογή κάποιων όψεων της πρόσληψης της πραγματικότητας </a:t>
            </a:r>
            <a:r>
              <a:rPr lang="el-GR" dirty="0">
                <a:sym typeface="Wingdings" panose="05000000000000000000" pitchFamily="2" charset="2"/>
              </a:rPr>
              <a:t> καθιέρωση ως </a:t>
            </a:r>
            <a:r>
              <a:rPr lang="el-GR" dirty="0"/>
              <a:t>πιο εμφανείς/εξέχουσες σε ένα κείμενο </a:t>
            </a:r>
            <a:r>
              <a:rPr lang="el-GR" dirty="0">
                <a:sym typeface="Wingdings" panose="05000000000000000000" pitchFamily="2" charset="2"/>
              </a:rPr>
              <a:t> προώθηση </a:t>
            </a:r>
            <a:r>
              <a:rPr lang="el-GR" dirty="0"/>
              <a:t>συγκεκριμένου ορισμού του προβλήματος, μια </a:t>
            </a:r>
            <a:r>
              <a:rPr lang="el-GR" dirty="0" err="1"/>
              <a:t>αιτιακή</a:t>
            </a:r>
            <a:r>
              <a:rPr lang="el-GR" dirty="0"/>
              <a:t> ερμηνεία, μια ηθική αξιολόγηση ή/και μια </a:t>
            </a:r>
            <a:r>
              <a:rPr lang="el-GR" dirty="0" err="1"/>
              <a:t>συνιστώμενη</a:t>
            </a:r>
            <a:r>
              <a:rPr lang="el-GR" dirty="0"/>
              <a:t> δράση για το εν λόγω ζήτημα (</a:t>
            </a:r>
            <a:r>
              <a:rPr lang="el-GR" dirty="0" err="1"/>
              <a:t>Entman</a:t>
            </a:r>
            <a:r>
              <a:rPr lang="el-GR" dirty="0"/>
              <a:t> 1993: 52)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επίδραση σε νοητικές διεργασίες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συλλογισμός,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αξιολόγηση επιχειρημάτων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λήψη αποφάσεων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απόρροια καθημερινών, συμβατικών μεταφορών</a:t>
            </a:r>
          </a:p>
          <a:p>
            <a:pPr marL="457200" lvl="1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ιδεολογικό φορτίο της μεταφοράς</a:t>
            </a:r>
            <a:r>
              <a:rPr lang="en-US" dirty="0"/>
              <a:t>: </a:t>
            </a:r>
            <a:r>
              <a:rPr lang="el-GR" dirty="0"/>
              <a:t>ρόλος ως ρητορικό εργαλείο κατασκευής ή/και αναπαραγωγής σχέσεων ισχύος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συμβολή και νέων, πρωτότυπων μεταφορικών συνάψεων στη μεταφορική πλαισίωση των προσφύγων/</a:t>
            </a:r>
            <a:r>
              <a:rPr lang="el-GR" dirty="0" err="1"/>
              <a:t>ισσών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7" name="Βέλος: Κάτω 6">
            <a:extLst>
              <a:ext uri="{FF2B5EF4-FFF2-40B4-BE49-F238E27FC236}">
                <a16:creationId xmlns="" xmlns:a16="http://schemas.microsoft.com/office/drawing/2014/main" id="{203FDB69-55C8-1125-C5F4-FA75E24871F3}"/>
              </a:ext>
            </a:extLst>
          </p:cNvPr>
          <p:cNvSpPr/>
          <p:nvPr/>
        </p:nvSpPr>
        <p:spPr>
          <a:xfrm rot="16200000">
            <a:off x="5594283" y="3957364"/>
            <a:ext cx="570815" cy="43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237BFF-927B-5496-66E8-A5CADC4158E8}"/>
              </a:ext>
            </a:extLst>
          </p:cNvPr>
          <p:cNvSpPr txBox="1"/>
          <p:nvPr/>
        </p:nvSpPr>
        <p:spPr>
          <a:xfrm>
            <a:off x="6200943" y="3265733"/>
            <a:ext cx="3264855" cy="1815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Silaški</a:t>
            </a:r>
            <a:r>
              <a:rPr lang="en-US" sz="1600" dirty="0"/>
              <a:t> (2012: 216): </a:t>
            </a:r>
            <a:r>
              <a:rPr lang="el-GR" sz="1600" dirty="0"/>
              <a:t>«οι πιο αποτελεσματικές μεταφορές είναι αυτές που δομούνται στον λόγο και τον νου </a:t>
            </a:r>
            <a:r>
              <a:rPr lang="el-GR" sz="1600" u="sng" dirty="0"/>
              <a:t>ασυνείδητα</a:t>
            </a:r>
            <a:r>
              <a:rPr lang="el-GR" sz="1600" dirty="0"/>
              <a:t> μέσα από </a:t>
            </a:r>
            <a:r>
              <a:rPr lang="el-GR" sz="1600" u="sng" dirty="0"/>
              <a:t>παγιωμένες συμβάσεις</a:t>
            </a:r>
            <a:r>
              <a:rPr lang="el-GR" sz="1600" dirty="0"/>
              <a:t>, τραβάνε την προσοχή και εξυπηρετούν μια συγκεκριμένη οπτική γωνία»</a:t>
            </a:r>
          </a:p>
        </p:txBody>
      </p:sp>
    </p:spTree>
    <p:extLst>
      <p:ext uri="{BB962C8B-B14F-4D97-AF65-F5344CB8AC3E}">
        <p14:creationId xmlns="" xmlns:p14="http://schemas.microsoft.com/office/powerpoint/2010/main" val="17788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βιβλιογραφία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τρόπος </a:t>
            </a:r>
            <a:r>
              <a:rPr lang="el-GR" dirty="0" err="1"/>
              <a:t>εργαλειοποίησης</a:t>
            </a:r>
            <a:r>
              <a:rPr lang="el-GR" dirty="0"/>
              <a:t> μεταφοράς για πρόσδοση αρνητικής χροιάς στην προσφυγική ‘κρίση’</a:t>
            </a:r>
          </a:p>
          <a:p>
            <a:r>
              <a:rPr lang="el-GR" u="sng" dirty="0"/>
              <a:t>παρόν άρθρο </a:t>
            </a:r>
            <a:r>
              <a:rPr lang="el-GR" dirty="0">
                <a:sym typeface="Wingdings" panose="05000000000000000000" pitchFamily="2" charset="2"/>
              </a:rPr>
              <a:t> εστίαση </a:t>
            </a:r>
            <a:r>
              <a:rPr lang="el-GR" dirty="0"/>
              <a:t>σε εκείνες τις μεταφορές, είτε συμβατικές είτε νέες, που χρησιμοποιούνται με στόχο να δημιουργηθεί μια </a:t>
            </a:r>
            <a:r>
              <a:rPr lang="el-GR" dirty="0" err="1"/>
              <a:t>φιλοπροσφυγική</a:t>
            </a:r>
            <a:r>
              <a:rPr lang="el-GR" dirty="0"/>
              <a:t> στάση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φέρουν ίχνη ή/και κατάλοιπα ηγεμονικών απόψεων που ενισχύουν τον ρατσισμό;</a:t>
            </a:r>
          </a:p>
          <a:p>
            <a:r>
              <a:rPr lang="el-GR" dirty="0"/>
              <a:t>μεταφορά + χιούμορ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l-GR" dirty="0" err="1">
                <a:sym typeface="Wingdings" panose="05000000000000000000" pitchFamily="2" charset="2"/>
              </a:rPr>
              <a:t>ευνόηση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/>
              <a:t>διάχυσης ρευστού ρατσισμού</a:t>
            </a:r>
            <a:r>
              <a:rPr lang="en-US" dirty="0"/>
              <a:t>: </a:t>
            </a:r>
            <a:r>
              <a:rPr lang="el-GR" dirty="0"/>
              <a:t>επιτρέπει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μετάδοση έμμεσων νοημάτων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ανάδυση πολλαπλών ερμηνειών μέσα από την αμφισημία</a:t>
            </a:r>
          </a:p>
          <a:p>
            <a:pPr marL="5715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3AA0A900-A142-A103-7CA1-5D25F31E25AA}"/>
              </a:ext>
            </a:extLst>
          </p:cNvPr>
          <p:cNvSpPr/>
          <p:nvPr/>
        </p:nvSpPr>
        <p:spPr>
          <a:xfrm>
            <a:off x="7059498" y="4443066"/>
            <a:ext cx="2723662" cy="96907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Μεταφορά</a:t>
            </a:r>
            <a:r>
              <a:rPr lang="en-US" sz="1400" dirty="0"/>
              <a:t>:</a:t>
            </a:r>
            <a:r>
              <a:rPr lang="el-GR" sz="1400" dirty="0"/>
              <a:t> γόνιμο έδαφος για ρευστό ρατσισμό</a:t>
            </a:r>
          </a:p>
        </p:txBody>
      </p:sp>
    </p:spTree>
    <p:extLst>
      <p:ext uri="{BB962C8B-B14F-4D97-AF65-F5344CB8AC3E}">
        <p14:creationId xmlns="" xmlns:p14="http://schemas.microsoft.com/office/powerpoint/2010/main" val="78747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/>
          </a:bodyPr>
          <a:lstStyle/>
          <a:p>
            <a:r>
              <a:rPr lang="el-GR" u="sng" dirty="0"/>
              <a:t>παρόν άρθρο</a:t>
            </a:r>
            <a:r>
              <a:rPr lang="en-US" dirty="0"/>
              <a:t>:</a:t>
            </a:r>
            <a:r>
              <a:rPr lang="el-GR" dirty="0"/>
              <a:t> μετατόπιση ενδιαφέροντος από τις γλωσσικές μεταφορικές εκφράσεις για τους/τις πρόσφυγες/ισσες στις οπτικές μεταφορές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αντικείμενο εκτενούς μελέτης σε διάφορα </a:t>
            </a:r>
            <a:r>
              <a:rPr lang="el-GR" dirty="0" err="1"/>
              <a:t>πολυτροπικά</a:t>
            </a:r>
            <a:r>
              <a:rPr lang="el-GR" dirty="0"/>
              <a:t> </a:t>
            </a:r>
            <a:r>
              <a:rPr lang="el-GR" dirty="0" err="1"/>
              <a:t>κειμενικά</a:t>
            </a:r>
            <a:r>
              <a:rPr lang="el-GR" dirty="0"/>
              <a:t> είδη</a:t>
            </a:r>
          </a:p>
          <a:p>
            <a:pPr marL="57150" indent="0">
              <a:buNone/>
            </a:pPr>
            <a:endParaRPr lang="el-GR" dirty="0"/>
          </a:p>
          <a:p>
            <a:r>
              <a:rPr lang="el-GR" dirty="0"/>
              <a:t>στόχος</a:t>
            </a:r>
            <a:r>
              <a:rPr lang="en-US" dirty="0"/>
              <a:t>: </a:t>
            </a:r>
            <a:r>
              <a:rPr lang="el-GR" dirty="0"/>
              <a:t>πώς η μεταφορική αναπαράσταση των προσφύγων/</a:t>
            </a:r>
            <a:r>
              <a:rPr lang="el-GR" dirty="0" err="1"/>
              <a:t>ισσών</a:t>
            </a:r>
            <a:r>
              <a:rPr lang="el-GR" dirty="0"/>
              <a:t>, ακόμα και σε λόγο που έχει έναν σαφώς αντιρατσιστικό προσανατολισμό, μπορεί να ενεργοποιήσει κοινωνικές διεργασίες </a:t>
            </a:r>
            <a:r>
              <a:rPr lang="el-GR" dirty="0" err="1"/>
              <a:t>ετεροποίησης</a:t>
            </a:r>
            <a:r>
              <a:rPr lang="el-GR" dirty="0"/>
              <a:t> και αναπαραγωγής ενός ηγεμονικού λόγου που έχουν ως αποτέλεσμα τη διάχυση του ρευστού ρατσισμού 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err="1"/>
              <a:t>Επικέντρσωση</a:t>
            </a:r>
            <a:r>
              <a:rPr lang="el-GR" dirty="0"/>
              <a:t> στον ρευστό ρατσισμό μέσα από τη σκοπιά της μεταφοράς, συμπλήρωση υπάρχουσας βιβλιογραφίας για τον ρευστό ρατσισμό με εστίαση στο χιούμορ</a:t>
            </a:r>
          </a:p>
          <a:p>
            <a:pPr marL="57150" indent="0">
              <a:buNone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="" xmlns:a16="http://schemas.microsoft.com/office/drawing/2014/main" id="{E095DDB3-BDF0-0849-0F04-25EF4C107061}"/>
              </a:ext>
            </a:extLst>
          </p:cNvPr>
          <p:cNvSpPr/>
          <p:nvPr/>
        </p:nvSpPr>
        <p:spPr>
          <a:xfrm>
            <a:off x="8563895" y="2459930"/>
            <a:ext cx="3176911" cy="96907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Παρουσίαση κυρίαρχων και ηγεμονικών ιδεολογιών</a:t>
            </a:r>
          </a:p>
        </p:txBody>
      </p:sp>
    </p:spTree>
    <p:extLst>
      <p:ext uri="{BB962C8B-B14F-4D97-AF65-F5344CB8AC3E}">
        <p14:creationId xmlns="" xmlns:p14="http://schemas.microsoft.com/office/powerpoint/2010/main" val="60253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CC6568B-A895-BF99-38A8-B7622F9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Εργαλεία ανάλυσης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ACBB97C-B0BC-C7E5-FCEB-A0538456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665990"/>
          </a:xfrm>
        </p:spPr>
        <p:txBody>
          <a:bodyPr>
            <a:normAutofit/>
          </a:bodyPr>
          <a:lstStyle/>
          <a:p>
            <a:r>
              <a:rPr lang="el-GR" dirty="0"/>
              <a:t>αναλυτικά εργαλεία της </a:t>
            </a:r>
            <a:r>
              <a:rPr lang="el-GR" u="sng" dirty="0"/>
              <a:t>Κριτικής Ανάλυσης της Μεταφοράς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437E8-DEE6-332F-9180-CD55B641C22B}"/>
              </a:ext>
            </a:extLst>
          </p:cNvPr>
          <p:cNvSpPr txBox="1"/>
          <p:nvPr/>
        </p:nvSpPr>
        <p:spPr>
          <a:xfrm>
            <a:off x="3770671" y="6596390"/>
            <a:ext cx="4650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ΠΑΝΕΠΙΣΤΗΜΙΟ ΠΑΤΡΩΝ – ΤΜΗΜΑ ΦΙΛΟΛΟΓΙΑΣ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="" xmlns:a16="http://schemas.microsoft.com/office/drawing/2014/main" id="{8BFC1123-974B-55C9-FA49-1EC9BED8EED3}"/>
              </a:ext>
            </a:extLst>
          </p:cNvPr>
          <p:cNvSpPr/>
          <p:nvPr/>
        </p:nvSpPr>
        <p:spPr>
          <a:xfrm>
            <a:off x="1022554" y="3330677"/>
            <a:ext cx="3283975" cy="165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βασικές παραδοχές της Θεωρίας της Εννοιολογικής Μεταφοράς 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="" xmlns:a16="http://schemas.microsoft.com/office/drawing/2014/main" id="{11A57FA0-BF17-4E71-627F-A6473B4238BF}"/>
              </a:ext>
            </a:extLst>
          </p:cNvPr>
          <p:cNvCxnSpPr/>
          <p:nvPr/>
        </p:nvCxnSpPr>
        <p:spPr>
          <a:xfrm flipH="1">
            <a:off x="3510116" y="2458065"/>
            <a:ext cx="1032387" cy="60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="" xmlns:a16="http://schemas.microsoft.com/office/drawing/2014/main" id="{8AA68731-F768-DEE2-8A1A-CEB2ECA46987}"/>
              </a:ext>
            </a:extLst>
          </p:cNvPr>
          <p:cNvCxnSpPr>
            <a:cxnSpLocks/>
          </p:cNvCxnSpPr>
          <p:nvPr/>
        </p:nvCxnSpPr>
        <p:spPr>
          <a:xfrm>
            <a:off x="5766618" y="2458065"/>
            <a:ext cx="811162" cy="624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Φυσαλίδα σκέψης: Σύννεφο 6">
            <a:extLst>
              <a:ext uri="{FF2B5EF4-FFF2-40B4-BE49-F238E27FC236}">
                <a16:creationId xmlns="" xmlns:a16="http://schemas.microsoft.com/office/drawing/2014/main" id="{A1D8E9D2-FE8C-68BC-C6ED-51CD16CF744F}"/>
              </a:ext>
            </a:extLst>
          </p:cNvPr>
          <p:cNvSpPr/>
          <p:nvPr/>
        </p:nvSpPr>
        <p:spPr>
          <a:xfrm>
            <a:off x="8230691" y="1250305"/>
            <a:ext cx="3283975" cy="16218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«</a:t>
            </a:r>
            <a:r>
              <a:rPr lang="en-US" sz="1400" dirty="0"/>
              <a:t>racist attitudes still find indirect ways of infiltrating our collective conscience</a:t>
            </a:r>
            <a:r>
              <a:rPr lang="el-GR" sz="1400" dirty="0"/>
              <a:t>»</a:t>
            </a:r>
            <a:r>
              <a:rPr lang="en-US" sz="1400" dirty="0"/>
              <a:t> (Durkheim 1893/1964) </a:t>
            </a:r>
            <a:endParaRPr lang="el-GR" sz="1400" dirty="0"/>
          </a:p>
        </p:txBody>
      </p:sp>
      <p:sp>
        <p:nvSpPr>
          <p:cNvPr id="9" name="Οβάλ 8">
            <a:extLst>
              <a:ext uri="{FF2B5EF4-FFF2-40B4-BE49-F238E27FC236}">
                <a16:creationId xmlns="" xmlns:a16="http://schemas.microsoft.com/office/drawing/2014/main" id="{4C9125B4-1572-2F43-9621-0390FC15C6D0}"/>
              </a:ext>
            </a:extLst>
          </p:cNvPr>
          <p:cNvSpPr/>
          <p:nvPr/>
        </p:nvSpPr>
        <p:spPr>
          <a:xfrm>
            <a:off x="5137354" y="3324531"/>
            <a:ext cx="3283975" cy="165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μεθοδολογία της Κριτικής Ανάλυσης Λόγου (ΚΑΛ)</a:t>
            </a:r>
            <a:endParaRPr lang="el-GR" dirty="0"/>
          </a:p>
        </p:txBody>
      </p:sp>
      <p:sp>
        <p:nvSpPr>
          <p:cNvPr id="12" name="Οβάλ 11">
            <a:extLst>
              <a:ext uri="{FF2B5EF4-FFF2-40B4-BE49-F238E27FC236}">
                <a16:creationId xmlns="" xmlns:a16="http://schemas.microsoft.com/office/drawing/2014/main" id="{D2A55A5F-17F1-004F-DABC-86168E7A53DA}"/>
              </a:ext>
            </a:extLst>
          </p:cNvPr>
          <p:cNvSpPr/>
          <p:nvPr/>
        </p:nvSpPr>
        <p:spPr>
          <a:xfrm>
            <a:off x="5137353" y="5401683"/>
            <a:ext cx="3283975" cy="771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Χρήση αναλυτικών εργαλείων και ιδεών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="" xmlns:a16="http://schemas.microsoft.com/office/drawing/2014/main" id="{AD97662B-E08A-49A4-B544-5832924BC0DA}"/>
              </a:ext>
            </a:extLst>
          </p:cNvPr>
          <p:cNvCxnSpPr>
            <a:cxnSpLocks/>
          </p:cNvCxnSpPr>
          <p:nvPr/>
        </p:nvCxnSpPr>
        <p:spPr>
          <a:xfrm>
            <a:off x="6784801" y="5086963"/>
            <a:ext cx="0" cy="2359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5648575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Κόκκινο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Όψη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3133</Words>
  <Application>Microsoft Office PowerPoint</Application>
  <PresentationFormat>Προσαρμογή</PresentationFormat>
  <Paragraphs>310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Όψη</vt:lpstr>
      <vt:lpstr>Μεταφορικές αναπαραστάσεις των προσφύγων/ισσών σε φιλοπροσφυγικές πολιτικές γελοιογραφίες </vt:lpstr>
      <vt:lpstr>Θεωρητικό πλαίσιο και εργαλεία ανάλυσης – Μεταφορά και προσφυγική κρίση</vt:lpstr>
      <vt:lpstr>Θεωρητικό πλαίσιο και εργαλεία ανάλυσης – Μεταφορά και προσφυγική κρίση</vt:lpstr>
      <vt:lpstr>Θεωρητικό πλαίσιο και εργαλεία ανάλυσης – Μεταφορά και προσφυγική κρίση</vt:lpstr>
      <vt:lpstr>Θεωρητικό πλαίσιο και εργαλεία ανάλυσης – Μεταφορά και προσφυγική κρίση</vt:lpstr>
      <vt:lpstr>Θεωρητικό πλαίσιο και εργαλεία ανάλυσης – Μεταφορά και προσφυγική κρίση</vt:lpstr>
      <vt:lpstr>Στόχος</vt:lpstr>
      <vt:lpstr>Στόχος</vt:lpstr>
      <vt:lpstr>Εργαλεία ανάλυσης</vt:lpstr>
      <vt:lpstr>Κριτική ανάλυση μεταφοράς: Από τη λεκτική στην οπτική μεταφορά</vt:lpstr>
      <vt:lpstr>Κριτική ανάλυση μεταφοράς: Από τη λεκτική στην οπτική μεταφορά</vt:lpstr>
      <vt:lpstr>Κριτική ανάλυση μεταφοράς: Από τη λεκτική στην οπτική μεταφορά</vt:lpstr>
      <vt:lpstr>Κριτική ανάλυση μεταφοράς: Από τη λεκτική στην οπτική μεταφορά</vt:lpstr>
      <vt:lpstr>Κριτική ανάλυση μεταφοράς: Από τη λεκτική στην οπτική μεταφορά</vt:lpstr>
      <vt:lpstr>Υλικό</vt:lpstr>
      <vt:lpstr>Το Μετέωρο Βήμα: Τα δεδομένα και η μεθοδολογία της έρευνας</vt:lpstr>
      <vt:lpstr>Το Μετέωρο Βήμα: Τα δεδομένα και η μεθοδολογία της έρευνας</vt:lpstr>
      <vt:lpstr>Ανάλυση υλικού - Οι πρόσφυγες/ισσες ως μπαλάκια του πινγκ πονγκ (πολιτική γελοιογραφία του Ηλία Μακρή) </vt:lpstr>
      <vt:lpstr>Ανάλυση υλικού - Οι πρόσφυγες/ισσες ως μπαλάκια του πινγκ πονγκ (πολιτική γελοιογραφία του Ηλία Μακρή) </vt:lpstr>
      <vt:lpstr>Ανάλυση υλικού - Οι πρόσφυγες/ισσες ως Αγία Οικογένεια (πολιτική γελοιογραφία του Βασίλη Παπαγεωργίου)</vt:lpstr>
      <vt:lpstr>Ανάλυση υλικού - Οι πρόσφυγες/ισσες ως Αγία Οικογένεια (πολιτική γελοιογραφία του Βασίλη Παπαγεωργίου)</vt:lpstr>
      <vt:lpstr>Ανάλυση υλικού - Οι πρόσφυγες/ισσες ως αντικείμενα κοσκινίσματος (πολιτική γελοιογραφία του Πάνου Ζάχαρη)</vt:lpstr>
      <vt:lpstr>Ανάλυση υλικού - Οι πρόσφυγες/ισσες ως αντικείμενα κοσκινίσματος (πολιτική γελοιογραφία του Πάνου Ζάχαρη)</vt:lpstr>
      <vt:lpstr>Ανάλυση υλικού - Οι πρόσφυγες/ισσες ως αντικείμενα φτυαρίσματος (πολιτική γελοιογραφία του Ηλία Μακρή)  </vt:lpstr>
      <vt:lpstr>Ανάλυση υλικού - Οι πρόσφυγες/ισσες ως αντικείμενα φτυαρίσματος (πολιτική γελοιογραφία του Ηλία Μακρή)  </vt:lpstr>
      <vt:lpstr>Ανάλυση υλικού – Το ποντίκι (πολιτική γελοιογραφία του Soloup) </vt:lpstr>
      <vt:lpstr>Ανάλυση υλικού – Το ποντίκι (πολιτική γελοιογραφία του Soloup) </vt:lpstr>
      <vt:lpstr>Συμπεράσματα</vt:lpstr>
      <vt:lpstr>Συμπεράσματα</vt:lpstr>
      <vt:lpstr>Συμπεράσματα</vt:lpstr>
      <vt:lpstr>Συμπεράσματα</vt:lpstr>
      <vt:lpstr>Σας ευχαριστώ πολύ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Μεταφορικές αναπαραστάσεις των προσφύγων/ισσών σε φιλοπροσφυγικές πολιτικές γελοιογραφίες</dc:title>
  <dc:creator>Χρυσουλα Τζημα</dc:creator>
  <cp:lastModifiedBy>ΣΟΦΙΑ ΚΟΡΔΕΛΑ</cp:lastModifiedBy>
  <cp:revision>21</cp:revision>
  <dcterms:created xsi:type="dcterms:W3CDTF">2023-01-12T16:12:47Z</dcterms:created>
  <dcterms:modified xsi:type="dcterms:W3CDTF">2023-01-16T08:21:30Z</dcterms:modified>
</cp:coreProperties>
</file>