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39" r:id="rId2"/>
    <p:sldId id="309"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9" r:id="rId22"/>
    <p:sldId id="330" r:id="rId23"/>
    <p:sldId id="340" r:id="rId24"/>
    <p:sldId id="332" r:id="rId25"/>
    <p:sldId id="333" r:id="rId26"/>
    <p:sldId id="334" r:id="rId27"/>
    <p:sldId id="280" r:id="rId28"/>
    <p:sldId id="290" r:id="rId29"/>
    <p:sldId id="338" r:id="rId30"/>
    <p:sldId id="299" r:id="rId31"/>
    <p:sldId id="337" r:id="rId32"/>
    <p:sldId id="291" r:id="rId33"/>
    <p:sldId id="294" r:id="rId34"/>
    <p:sldId id="293" r:id="rId35"/>
    <p:sldId id="328"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7512F115-2FCC-49EE-8759-A71F26F5819E}">
          <p14:sldIdLst>
            <p14:sldId id="256"/>
            <p14:sldId id="261"/>
            <p14:sldId id="262"/>
            <p14:sldId id="264"/>
            <p14:sldId id="266"/>
            <p14:sldId id="265"/>
            <p14:sldId id="274"/>
            <p14:sldId id="267"/>
            <p14:sldId id="288"/>
            <p14:sldId id="277"/>
            <p14:sldId id="269"/>
            <p14:sldId id="278"/>
            <p14:sldId id="270"/>
            <p14:sldId id="272"/>
            <p14:sldId id="279"/>
            <p14:sldId id="273"/>
            <p14:sldId id="281"/>
            <p14:sldId id="284"/>
            <p14:sldId id="282"/>
            <p14:sldId id="283"/>
            <p14:sldId id="285"/>
            <p14:sldId id="286"/>
            <p14:sldId id="280"/>
            <p14:sldId id="290"/>
            <p14:sldId id="295"/>
            <p14:sldId id="299"/>
            <p14:sldId id="292"/>
            <p14:sldId id="291"/>
            <p14:sldId id="294"/>
          </p14:sldIdLst>
        </p14:section>
        <p14:section name="Untitled Section" id="{0F1CB131-A6BD-43D0-B8D4-1F27CEF7A05E}">
          <p14:sldIdLst>
            <p14:sldId id="293"/>
            <p14:sldId id="30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F81BD"/>
    <a:srgbClr val="5075BC"/>
    <a:srgbClr val="50ABB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E9639D4-E3E2-4D34-9284-5A2195B3D0D7}" styleName="Φωτεινό στυλ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4C1A8A3-306A-4EB7-A6B1-4F7E0EB9C5D6}" styleName="Μεσαίο στυλ 3 - Έμφαση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2" autoAdjust="0"/>
    <p:restoredTop sz="99309" autoAdjust="0"/>
  </p:normalViewPr>
  <p:slideViewPr>
    <p:cSldViewPr>
      <p:cViewPr>
        <p:scale>
          <a:sx n="68" d="100"/>
          <a:sy n="68" d="100"/>
        </p:scale>
        <p:origin x="-2790" y="-11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9/9/2015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xmlns=""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xmlns=""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xmlns="" val="405180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xmlns=""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xmlns=""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xmlns=""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28596" y="2024078"/>
            <a:ext cx="8358246" cy="1690674"/>
          </a:xfrm>
        </p:spPr>
        <p:txBody>
          <a:bodyPr>
            <a:normAutofit fontScale="90000"/>
          </a:bodyPr>
          <a:lstStyle/>
          <a:p>
            <a:r>
              <a:rPr lang="el-GR" sz="4000" dirty="0" smtClean="0"/>
              <a:t>ΠΕΤΡΟΛΟΓΙΑ ΜΑΓΜΑΤΙΚΩΝ &amp; ΜΕΤΑΜΟΡΦΩΜΕΝΩΝ ΠΕΤΡΩΜΑΤΩΝ</a:t>
            </a:r>
            <a:r>
              <a:rPr lang="el-GR" dirty="0" smtClean="0"/>
              <a:t/>
            </a:r>
            <a:br>
              <a:rPr lang="el-GR" dirty="0" smtClean="0"/>
            </a:br>
            <a:endParaRPr lang="el-GR" dirty="0">
              <a:solidFill>
                <a:srgbClr val="5075BC"/>
              </a:solidFill>
            </a:endParaRPr>
          </a:p>
        </p:txBody>
      </p:sp>
      <p:sp>
        <p:nvSpPr>
          <p:cNvPr id="3" name="Υπότιτλος 2"/>
          <p:cNvSpPr>
            <a:spLocks noGrp="1"/>
          </p:cNvSpPr>
          <p:nvPr>
            <p:ph type="subTitle" idx="1"/>
          </p:nvPr>
        </p:nvSpPr>
        <p:spPr>
          <a:xfrm>
            <a:off x="683568" y="3861048"/>
            <a:ext cx="7776864" cy="1639654"/>
          </a:xfrm>
        </p:spPr>
        <p:txBody>
          <a:bodyPr>
            <a:noAutofit/>
          </a:bodyPr>
          <a:lstStyle/>
          <a:p>
            <a:pPr>
              <a:spcBef>
                <a:spcPts val="0"/>
              </a:spcBef>
            </a:pPr>
            <a:r>
              <a:rPr lang="el-GR" sz="2400" dirty="0" smtClean="0">
                <a:solidFill>
                  <a:srgbClr val="5075BC"/>
                </a:solidFill>
                <a:latin typeface="+mj-lt"/>
                <a:ea typeface="+mj-ea"/>
                <a:cs typeface="+mj-cs"/>
              </a:rPr>
              <a:t>Ενότητα 1:</a:t>
            </a:r>
            <a:r>
              <a:rPr lang="en-US" sz="2400" dirty="0" smtClean="0">
                <a:solidFill>
                  <a:srgbClr val="5075BC"/>
                </a:solidFill>
                <a:latin typeface="+mj-lt"/>
                <a:ea typeface="+mj-ea"/>
                <a:cs typeface="+mj-cs"/>
              </a:rPr>
              <a:t> </a:t>
            </a:r>
            <a:r>
              <a:rPr lang="el-GR" sz="2400" dirty="0" smtClean="0"/>
              <a:t>Πετρολογία Μαγματικών Πετρωμάτων</a:t>
            </a:r>
            <a:endParaRPr lang="en-US" sz="2400" dirty="0" smtClean="0"/>
          </a:p>
          <a:p>
            <a:pPr>
              <a:spcBef>
                <a:spcPts val="0"/>
              </a:spcBef>
            </a:pPr>
            <a:endParaRPr lang="en-US" sz="2400" dirty="0" smtClean="0"/>
          </a:p>
          <a:p>
            <a:pPr>
              <a:spcBef>
                <a:spcPts val="0"/>
              </a:spcBef>
              <a:defRPr/>
            </a:pPr>
            <a:r>
              <a:rPr lang="el-GR" sz="2400" dirty="0" smtClean="0"/>
              <a:t>Βασίλειος </a:t>
            </a:r>
            <a:r>
              <a:rPr lang="el-GR" sz="2400" dirty="0" err="1" smtClean="0"/>
              <a:t>Τσικούρας</a:t>
            </a:r>
            <a:r>
              <a:rPr lang="en-US" sz="2400" dirty="0" smtClean="0"/>
              <a:t> </a:t>
            </a:r>
            <a:r>
              <a:rPr lang="el-GR" sz="2400" dirty="0" smtClean="0"/>
              <a:t>&amp;</a:t>
            </a:r>
            <a:r>
              <a:rPr lang="en-US" sz="2400" dirty="0" smtClean="0"/>
              <a:t> </a:t>
            </a:r>
            <a:r>
              <a:rPr lang="el-GR" sz="2400" dirty="0" smtClean="0"/>
              <a:t>Ιωάννης Ηλιόπουλος</a:t>
            </a:r>
            <a:endParaRPr lang="en-US" sz="2400" dirty="0" smtClean="0"/>
          </a:p>
          <a:p>
            <a:pPr>
              <a:spcBef>
                <a:spcPts val="0"/>
              </a:spcBef>
            </a:pPr>
            <a:r>
              <a:rPr lang="el-GR" sz="2400" dirty="0" smtClean="0"/>
              <a:t>Σχολή Θετικών Επιστημών</a:t>
            </a:r>
          </a:p>
          <a:p>
            <a:pPr>
              <a:spcBef>
                <a:spcPts val="0"/>
              </a:spcBef>
            </a:pPr>
            <a:r>
              <a:rPr lang="el-GR" sz="2400" dirty="0" smtClean="0"/>
              <a:t>Τμήμα Γεωλογίας</a:t>
            </a:r>
            <a:endParaRPr lang="en-US" sz="2400" dirty="0" smtClean="0"/>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Κατανομές των Στοιχείων</a:t>
            </a:r>
            <a:endParaRPr lang="el-GR" dirty="0"/>
          </a:p>
        </p:txBody>
      </p:sp>
      <p:sp>
        <p:nvSpPr>
          <p:cNvPr id="4" name="Text Box 4"/>
          <p:cNvSpPr txBox="1">
            <a:spLocks noGrp="1" noChangeArrowheads="1"/>
          </p:cNvSpPr>
          <p:nvPr>
            <p:ph idx="1"/>
          </p:nvPr>
        </p:nvSpPr>
        <p:spPr bwMode="auto">
          <a:xfrm>
            <a:off x="464156" y="1556792"/>
            <a:ext cx="8229600" cy="3416320"/>
          </a:xfrm>
          <a:prstGeom prst="rect">
            <a:avLst/>
          </a:prstGeom>
          <a:noFill/>
          <a:ln w="12700">
            <a:noFill/>
            <a:miter lim="800000"/>
            <a:headEnd type="none" w="sm" len="sm"/>
            <a:tailEnd type="none" w="sm" len="sm"/>
          </a:ln>
        </p:spPr>
        <p:txBody>
          <a:bodyPr wrap="square">
            <a:spAutoFit/>
          </a:bodyPr>
          <a:lstStyle/>
          <a:p>
            <a:pPr marL="454025" indent="-454025">
              <a:spcBef>
                <a:spcPct val="50000"/>
              </a:spcBef>
            </a:pPr>
            <a:r>
              <a:rPr lang="el-GR" sz="2400" dirty="0" smtClean="0"/>
              <a:t>Τα</a:t>
            </a:r>
            <a:r>
              <a:rPr lang="el-GR" sz="2400" dirty="0" smtClean="0">
                <a:solidFill>
                  <a:schemeClr val="tx2"/>
                </a:solidFill>
              </a:rPr>
              <a:t> </a:t>
            </a:r>
            <a:r>
              <a:rPr lang="el-GR" sz="2400" b="1" dirty="0" smtClean="0">
                <a:solidFill>
                  <a:schemeClr val="tx2"/>
                </a:solidFill>
              </a:rPr>
              <a:t>ασύμβατα στοιχεία </a:t>
            </a:r>
            <a:r>
              <a:rPr lang="el-GR" sz="2400" dirty="0" smtClean="0"/>
              <a:t>υποδιαιρούνται επιπλέον σε δυο ομάδες:</a:t>
            </a:r>
          </a:p>
          <a:p>
            <a:pPr marL="454025" indent="-454025">
              <a:spcBef>
                <a:spcPct val="50000"/>
              </a:spcBef>
              <a:buClr>
                <a:schemeClr val="tx1"/>
              </a:buClr>
            </a:pPr>
            <a:r>
              <a:rPr lang="el-GR" sz="2400" b="1" dirty="0" smtClean="0">
                <a:solidFill>
                  <a:srgbClr val="4F81BD"/>
                </a:solidFill>
              </a:rPr>
              <a:t>Υψηλής ισχύος πεδίου </a:t>
            </a:r>
            <a:r>
              <a:rPr lang="el-GR" sz="2400" dirty="0" smtClean="0"/>
              <a:t>(</a:t>
            </a:r>
            <a:r>
              <a:rPr lang="en-US" sz="2400" dirty="0" smtClean="0"/>
              <a:t>High Field Strength Elements </a:t>
            </a:r>
            <a:r>
              <a:rPr lang="en-US" sz="2400" b="1" dirty="0" smtClean="0">
                <a:solidFill>
                  <a:srgbClr val="4F81BD"/>
                </a:solidFill>
              </a:rPr>
              <a:t>HFSE</a:t>
            </a:r>
            <a:r>
              <a:rPr lang="en-US" sz="2400" dirty="0" smtClean="0"/>
              <a:t>)</a:t>
            </a:r>
            <a:r>
              <a:rPr lang="el-GR" sz="2400" dirty="0" smtClean="0"/>
              <a:t>. Είναι μικρά στοιχεία με μεγάλο φορτίο </a:t>
            </a:r>
            <a:r>
              <a:rPr lang="en-US" sz="2400" dirty="0" smtClean="0"/>
              <a:t>(REE, </a:t>
            </a:r>
            <a:r>
              <a:rPr lang="en-US" sz="2400" dirty="0" err="1" smtClean="0"/>
              <a:t>Th</a:t>
            </a:r>
            <a:r>
              <a:rPr lang="en-US" sz="2400" dirty="0" smtClean="0"/>
              <a:t>, U, </a:t>
            </a:r>
            <a:r>
              <a:rPr lang="en-US" sz="2400" dirty="0" err="1" smtClean="0"/>
              <a:t>Ce</a:t>
            </a:r>
            <a:r>
              <a:rPr lang="en-US" sz="2400" dirty="0" smtClean="0"/>
              <a:t>, Pb</a:t>
            </a:r>
            <a:r>
              <a:rPr lang="en-US" sz="2400" baseline="30000" dirty="0" smtClean="0"/>
              <a:t>4+</a:t>
            </a:r>
            <a:r>
              <a:rPr lang="en-US" sz="2400" dirty="0" smtClean="0"/>
              <a:t>, </a:t>
            </a:r>
            <a:r>
              <a:rPr lang="en-US" sz="2400" dirty="0" err="1" smtClean="0"/>
              <a:t>Zr</a:t>
            </a:r>
            <a:r>
              <a:rPr lang="en-US" sz="2400" dirty="0" smtClean="0"/>
              <a:t>, </a:t>
            </a:r>
            <a:r>
              <a:rPr lang="en-US" sz="2400" dirty="0" err="1" smtClean="0"/>
              <a:t>Hf</a:t>
            </a:r>
            <a:r>
              <a:rPr lang="en-US" sz="2400" dirty="0" smtClean="0"/>
              <a:t>, Ti, </a:t>
            </a:r>
            <a:r>
              <a:rPr lang="en-US" sz="2400" dirty="0" err="1" smtClean="0"/>
              <a:t>Nb</a:t>
            </a:r>
            <a:r>
              <a:rPr lang="en-US" sz="2400" dirty="0" smtClean="0"/>
              <a:t>, Ta)</a:t>
            </a:r>
          </a:p>
          <a:p>
            <a:pPr marL="454025" indent="-454025">
              <a:spcBef>
                <a:spcPct val="50000"/>
              </a:spcBef>
              <a:buClr>
                <a:schemeClr val="tx1"/>
              </a:buClr>
            </a:pPr>
            <a:r>
              <a:rPr lang="el-GR" sz="2400" b="1" dirty="0" err="1" smtClean="0">
                <a:solidFill>
                  <a:srgbClr val="4F81BD"/>
                </a:solidFill>
              </a:rPr>
              <a:t>Λιθόφιλα</a:t>
            </a:r>
            <a:r>
              <a:rPr lang="el-GR" sz="2400" b="1" dirty="0" smtClean="0">
                <a:solidFill>
                  <a:srgbClr val="4F81BD"/>
                </a:solidFill>
              </a:rPr>
              <a:t> μεγάλης ιοντικής ακτίνας </a:t>
            </a:r>
            <a:r>
              <a:rPr lang="en-US" sz="2400" dirty="0" smtClean="0"/>
              <a:t>(Large Ion </a:t>
            </a:r>
            <a:r>
              <a:rPr lang="en-US" sz="2400" dirty="0" err="1" smtClean="0"/>
              <a:t>Lithofile</a:t>
            </a:r>
            <a:r>
              <a:rPr lang="en-US" sz="2400" dirty="0" smtClean="0"/>
              <a:t> Elements </a:t>
            </a:r>
            <a:r>
              <a:rPr lang="en-US" sz="2400" b="1" dirty="0" smtClean="0">
                <a:solidFill>
                  <a:srgbClr val="4F81BD"/>
                </a:solidFill>
              </a:rPr>
              <a:t>LILE</a:t>
            </a:r>
            <a:r>
              <a:rPr lang="en-US" sz="2400" dirty="0" smtClean="0"/>
              <a:t>)</a:t>
            </a:r>
            <a:r>
              <a:rPr lang="el-GR" sz="2400" dirty="0" smtClean="0"/>
              <a:t>. Έχουν μικρό φορτίο </a:t>
            </a:r>
            <a:r>
              <a:rPr lang="en-US" sz="2400" dirty="0" smtClean="0">
                <a:effectLst/>
              </a:rPr>
              <a:t>(K, </a:t>
            </a:r>
            <a:r>
              <a:rPr lang="en-US" sz="2400" dirty="0" err="1" smtClean="0">
                <a:effectLst/>
              </a:rPr>
              <a:t>Rb</a:t>
            </a:r>
            <a:r>
              <a:rPr lang="en-US" sz="2400" dirty="0" smtClean="0">
                <a:effectLst/>
              </a:rPr>
              <a:t>, Cs, </a:t>
            </a:r>
            <a:r>
              <a:rPr lang="en-US" sz="2400" dirty="0" err="1" smtClean="0">
                <a:effectLst/>
              </a:rPr>
              <a:t>Ba</a:t>
            </a:r>
            <a:r>
              <a:rPr lang="en-US" sz="2400" dirty="0" smtClean="0">
                <a:effectLst/>
              </a:rPr>
              <a:t>, Pb</a:t>
            </a:r>
            <a:r>
              <a:rPr lang="en-US" sz="2400" baseline="30000" dirty="0" smtClean="0">
                <a:effectLst/>
              </a:rPr>
              <a:t>2+</a:t>
            </a:r>
            <a:r>
              <a:rPr lang="en-US" sz="2400" dirty="0" smtClean="0">
                <a:effectLst/>
              </a:rPr>
              <a:t>, </a:t>
            </a:r>
            <a:r>
              <a:rPr lang="en-US" sz="2400" dirty="0" err="1" smtClean="0">
                <a:effectLst/>
              </a:rPr>
              <a:t>Sr</a:t>
            </a:r>
            <a:r>
              <a:rPr lang="en-US" sz="2400" dirty="0" smtClean="0">
                <a:effectLst/>
              </a:rPr>
              <a:t>)</a:t>
            </a:r>
            <a:r>
              <a:rPr lang="el-GR" sz="2400" dirty="0" smtClean="0">
                <a:effectLst/>
              </a:rPr>
              <a:t>, είναι ευκίνητα, ιδιαίτερα παρουσία ρευστών</a:t>
            </a:r>
            <a:endParaRPr lang="el-GR" sz="2400" dirty="0" smtClean="0"/>
          </a:p>
        </p:txBody>
      </p:sp>
      <p:pic>
        <p:nvPicPr>
          <p:cNvPr id="5"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Scale>
                                      <p:cBhvr>
                                        <p:cTn id="7" dur="500" decel="50000" fill="hold">
                                          <p:stCondLst>
                                            <p:cond delay="0"/>
                                          </p:stCondLst>
                                        </p:cTn>
                                        <p:tgtEl>
                                          <p:spTgt spid="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4">
                                            <p:txEl>
                                              <p:pRg st="1" end="1"/>
                                            </p:txEl>
                                          </p:spTgt>
                                        </p:tgtEl>
                                        <p:attrNameLst>
                                          <p:attrName>ppt_x</p:attrName>
                                          <p:attrName>ppt_y</p:attrName>
                                        </p:attrNameLst>
                                      </p:cBhvr>
                                    </p:animMotion>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Scale>
                                      <p:cBhvr>
                                        <p:cTn id="14" dur="500" decel="50000" fill="hold">
                                          <p:stCondLst>
                                            <p:cond delay="0"/>
                                          </p:stCondLst>
                                        </p:cTn>
                                        <p:tgtEl>
                                          <p:spTgt spid="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500" decel="50000" fill="hold">
                                          <p:stCondLst>
                                            <p:cond delay="0"/>
                                          </p:stCondLst>
                                        </p:cTn>
                                        <p:tgtEl>
                                          <p:spTgt spid="4">
                                            <p:txEl>
                                              <p:pRg st="2" end="2"/>
                                            </p:txEl>
                                          </p:spTgt>
                                        </p:tgtEl>
                                        <p:attrNameLst>
                                          <p:attrName>ppt_x</p:attrName>
                                          <p:attrName>ppt_y</p:attrName>
                                        </p:attrNameLst>
                                      </p:cBhvr>
                                    </p:animMotion>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 Θέση περιεχομένου" descr="Εικόνα 5: Periodic_Table_by_Number_of_Stable_Isotopes.PNG&#10;&lt;http://en.wikipedia.org/wiki/File:Periodic_Table_by_Number_of_Stable_Isotopes.PNG&gt;&#10;"/>
          <p:cNvPicPr>
            <a:picLocks noGrp="1" noChangeAspect="1"/>
          </p:cNvPicPr>
          <p:nvPr>
            <p:ph idx="1"/>
          </p:nvPr>
        </p:nvPicPr>
        <p:blipFill>
          <a:blip r:embed="rId2" cstate="print"/>
          <a:stretch>
            <a:fillRect/>
          </a:stretch>
        </p:blipFill>
        <p:spPr bwMode="auto">
          <a:xfrm>
            <a:off x="3575050" y="2520808"/>
            <a:ext cx="5040000" cy="2643935"/>
          </a:xfrm>
          <a:prstGeom prst="rect">
            <a:avLst/>
          </a:prstGeom>
          <a:noFill/>
          <a:ln w="12700">
            <a:noFill/>
            <a:miter lim="800000"/>
            <a:headEnd type="none" w="sm" len="sm"/>
            <a:tailEnd type="none" w="sm" len="sm"/>
          </a:ln>
        </p:spPr>
      </p:pic>
      <p:sp>
        <p:nvSpPr>
          <p:cNvPr id="8" name="7 - Θέση κειμένου"/>
          <p:cNvSpPr>
            <a:spLocks noGrp="1"/>
          </p:cNvSpPr>
          <p:nvPr>
            <p:ph type="body" sz="half" idx="2"/>
          </p:nvPr>
        </p:nvSpPr>
        <p:spPr>
          <a:xfrm>
            <a:off x="457200" y="1556792"/>
            <a:ext cx="3008313" cy="3586720"/>
          </a:xfrm>
          <a:noFill/>
          <a:ln>
            <a:noFill/>
          </a:ln>
        </p:spPr>
        <p:txBody>
          <a:bodyPr>
            <a:normAutofit/>
          </a:bodyPr>
          <a:lstStyle/>
          <a:p>
            <a:pPr>
              <a:spcBef>
                <a:spcPts val="600"/>
              </a:spcBef>
            </a:pPr>
            <a:r>
              <a:rPr lang="el-GR" sz="1600" dirty="0" smtClean="0"/>
              <a:t>Τα</a:t>
            </a:r>
            <a:r>
              <a:rPr lang="el-GR" sz="1600" dirty="0" smtClean="0">
                <a:solidFill>
                  <a:schemeClr val="tx2"/>
                </a:solidFill>
              </a:rPr>
              <a:t> </a:t>
            </a:r>
            <a:r>
              <a:rPr lang="el-GR" sz="1600" b="1" dirty="0" smtClean="0">
                <a:solidFill>
                  <a:schemeClr val="tx2"/>
                </a:solidFill>
              </a:rPr>
              <a:t>ασύμβατα στοιχεία </a:t>
            </a:r>
            <a:r>
              <a:rPr lang="el-GR" sz="1600" dirty="0" smtClean="0"/>
              <a:t>υποδιαιρούνται επιπλέον σε δυο ομάδες:</a:t>
            </a:r>
          </a:p>
          <a:p>
            <a:pPr marL="454025" indent="-454025">
              <a:spcBef>
                <a:spcPts val="600"/>
              </a:spcBef>
            </a:pPr>
            <a:r>
              <a:rPr lang="el-GR" sz="1600" b="1" dirty="0" smtClean="0"/>
              <a:t>Και η τρίτη... </a:t>
            </a:r>
            <a:endParaRPr lang="en-US" sz="1600" b="1" dirty="0" smtClean="0"/>
          </a:p>
          <a:p>
            <a:pPr marL="454025" indent="-454025">
              <a:spcBef>
                <a:spcPts val="600"/>
              </a:spcBef>
              <a:buFont typeface="Arial" pitchFamily="34" charset="0"/>
              <a:buChar char="•"/>
            </a:pPr>
            <a:r>
              <a:rPr lang="el-GR" sz="1600" b="1" dirty="0" smtClean="0"/>
              <a:t>Σπάνιες Γαίες </a:t>
            </a:r>
            <a:r>
              <a:rPr lang="el-GR" sz="1600" dirty="0" smtClean="0"/>
              <a:t>(</a:t>
            </a:r>
            <a:r>
              <a:rPr lang="en-US" sz="1600" dirty="0" smtClean="0"/>
              <a:t>Rare Earth Elements </a:t>
            </a:r>
            <a:r>
              <a:rPr lang="en-US" sz="1600" b="1" dirty="0" smtClean="0"/>
              <a:t>REE</a:t>
            </a:r>
            <a:r>
              <a:rPr lang="en-US" sz="1600" dirty="0" smtClean="0"/>
              <a:t>)</a:t>
            </a:r>
            <a:r>
              <a:rPr lang="el-GR" sz="1600" dirty="0" smtClean="0"/>
              <a:t>. </a:t>
            </a:r>
          </a:p>
          <a:p>
            <a:pPr marL="177800" indent="-177800">
              <a:spcBef>
                <a:spcPts val="0"/>
              </a:spcBef>
              <a:buFont typeface="Courier New" pitchFamily="49" charset="0"/>
              <a:buChar char="o"/>
            </a:pPr>
            <a:r>
              <a:rPr lang="el-GR" sz="1600" dirty="0" smtClean="0"/>
              <a:t>Πρακτικά είναι </a:t>
            </a:r>
            <a:r>
              <a:rPr lang="en-US" sz="1600" dirty="0" smtClean="0"/>
              <a:t>HFSE</a:t>
            </a:r>
            <a:endParaRPr lang="el-GR" sz="1600" dirty="0" smtClean="0"/>
          </a:p>
          <a:p>
            <a:pPr marL="177800" indent="-177800">
              <a:spcBef>
                <a:spcPts val="0"/>
              </a:spcBef>
              <a:buFont typeface="Courier New" pitchFamily="49" charset="0"/>
              <a:buChar char="o"/>
            </a:pPr>
            <a:r>
              <a:rPr lang="el-GR" sz="1600" dirty="0" smtClean="0"/>
              <a:t>Σχετικά ασύμβατα</a:t>
            </a:r>
          </a:p>
          <a:p>
            <a:pPr marL="177800" indent="-177800">
              <a:spcBef>
                <a:spcPts val="0"/>
              </a:spcBef>
              <a:buFont typeface="Courier New" pitchFamily="49" charset="0"/>
              <a:buChar char="o"/>
            </a:pPr>
            <a:r>
              <a:rPr lang="el-GR" sz="1600" dirty="0" smtClean="0"/>
              <a:t>Χαρακτηριστική συμπεριφορά στα ορυκτά</a:t>
            </a:r>
          </a:p>
          <a:p>
            <a:pPr marL="177800" indent="-177800">
              <a:spcBef>
                <a:spcPts val="0"/>
              </a:spcBef>
              <a:buFont typeface="Courier New" pitchFamily="49" charset="0"/>
              <a:buChar char="o"/>
            </a:pPr>
            <a:r>
              <a:rPr lang="el-GR" sz="1600" dirty="0" smtClean="0"/>
              <a:t>Σχεδόν ανεπηρέαστες από </a:t>
            </a:r>
            <a:r>
              <a:rPr lang="el-GR" sz="1600" dirty="0" err="1" smtClean="0"/>
              <a:t>εξαλλοιωτικές</a:t>
            </a:r>
            <a:r>
              <a:rPr lang="el-GR" sz="1600" dirty="0" smtClean="0"/>
              <a:t> διεργασίες</a:t>
            </a:r>
          </a:p>
          <a:p>
            <a:pPr marL="177800" indent="-177800">
              <a:spcBef>
                <a:spcPts val="0"/>
              </a:spcBef>
              <a:buFont typeface="Courier New" pitchFamily="49" charset="0"/>
              <a:buChar char="o"/>
            </a:pPr>
            <a:r>
              <a:rPr lang="el-GR" sz="1600" dirty="0" smtClean="0"/>
              <a:t>Εξαιρετικοί πετρογενετικοί</a:t>
            </a:r>
            <a:endParaRPr lang="el-GR" sz="1600" dirty="0"/>
          </a:p>
        </p:txBody>
      </p:sp>
      <p:sp>
        <p:nvSpPr>
          <p:cNvPr id="2" name="1 - Τίτλος"/>
          <p:cNvSpPr>
            <a:spLocks noGrp="1"/>
          </p:cNvSpPr>
          <p:nvPr>
            <p:ph type="title"/>
          </p:nvPr>
        </p:nvSpPr>
        <p:spPr/>
        <p:txBody>
          <a:bodyPr/>
          <a:lstStyle/>
          <a:p>
            <a:r>
              <a:rPr lang="el-GR" dirty="0" smtClean="0"/>
              <a:t>Κατανομές των Στοιχείων</a:t>
            </a:r>
            <a:endParaRPr lang="el-GR" dirty="0"/>
          </a:p>
        </p:txBody>
      </p:sp>
      <p:sp>
        <p:nvSpPr>
          <p:cNvPr id="6" name="5 - Έλλειψη"/>
          <p:cNvSpPr/>
          <p:nvPr/>
        </p:nvSpPr>
        <p:spPr>
          <a:xfrm>
            <a:off x="4143372" y="4572008"/>
            <a:ext cx="4357718" cy="42862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Κατανομές των στοιχείων</a:t>
            </a:r>
            <a:endParaRPr lang="el-GR" dirty="0"/>
          </a:p>
        </p:txBody>
      </p:sp>
      <p:sp>
        <p:nvSpPr>
          <p:cNvPr id="6" name="Text Box 4"/>
          <p:cNvSpPr txBox="1">
            <a:spLocks noGrp="1" noChangeArrowheads="1"/>
          </p:cNvSpPr>
          <p:nvPr>
            <p:ph idx="1"/>
          </p:nvPr>
        </p:nvSpPr>
        <p:spPr bwMode="auto">
          <a:xfrm>
            <a:off x="464156" y="1556792"/>
            <a:ext cx="8229600" cy="3893374"/>
          </a:xfrm>
          <a:prstGeom prst="rect">
            <a:avLst/>
          </a:prstGeom>
          <a:noFill/>
          <a:ln w="12700">
            <a:noFill/>
            <a:miter lim="800000"/>
            <a:headEnd type="none" w="sm" len="sm"/>
            <a:tailEnd type="none" w="sm" len="sm"/>
          </a:ln>
        </p:spPr>
        <p:txBody>
          <a:bodyPr wrap="square">
            <a:spAutoFit/>
          </a:bodyPr>
          <a:lstStyle/>
          <a:p>
            <a:pPr marL="454025" indent="-454025">
              <a:spcBef>
                <a:spcPct val="50000"/>
              </a:spcBef>
            </a:pPr>
            <a:r>
              <a:rPr lang="el-GR" sz="2600" dirty="0" smtClean="0"/>
              <a:t>Ο συνολικός συντελεστής κατανομής για ένα πέτρωμα βρίσκεται αν αθροίσουμε αναλογικά τους επιμέρους συντελεστές για τα ορυκτά από τα οποία αποτελείται:</a:t>
            </a:r>
          </a:p>
          <a:p>
            <a:pPr marL="454025" indent="-454025" algn="ctr">
              <a:spcBef>
                <a:spcPct val="50000"/>
              </a:spcBef>
              <a:buNone/>
            </a:pPr>
            <a:r>
              <a:rPr lang="en-US" sz="2600" dirty="0" smtClean="0">
                <a:effectLst/>
              </a:rPr>
              <a:t>D</a:t>
            </a:r>
            <a:r>
              <a:rPr lang="en-US" sz="2600" baseline="-25000" dirty="0" smtClean="0">
                <a:effectLst/>
              </a:rPr>
              <a:t>i</a:t>
            </a:r>
            <a:r>
              <a:rPr lang="en-US" sz="2600" dirty="0" smtClean="0">
                <a:effectLst/>
              </a:rPr>
              <a:t> = </a:t>
            </a:r>
            <a:r>
              <a:rPr lang="el-GR" sz="2600" dirty="0" smtClean="0">
                <a:effectLst/>
              </a:rPr>
              <a:t>Σ</a:t>
            </a:r>
            <a:r>
              <a:rPr lang="en-US" sz="2600" dirty="0" err="1" smtClean="0">
                <a:effectLst/>
                <a:sym typeface="Symbol" pitchFamily="18" charset="2"/>
              </a:rPr>
              <a:t>W</a:t>
            </a:r>
            <a:r>
              <a:rPr lang="en-US" sz="2600" baseline="-25000" dirty="0" err="1" smtClean="0">
                <a:effectLst/>
                <a:sym typeface="Symbol" pitchFamily="18" charset="2"/>
              </a:rPr>
              <a:t>A</a:t>
            </a:r>
            <a:r>
              <a:rPr lang="en-US" sz="2600" dirty="0" err="1" smtClean="0">
                <a:effectLst/>
                <a:sym typeface="Symbol" pitchFamily="18" charset="2"/>
              </a:rPr>
              <a:t>.D</a:t>
            </a:r>
            <a:r>
              <a:rPr lang="en-US" sz="2600" baseline="-25000" dirty="0" err="1" smtClean="0">
                <a:effectLst/>
                <a:sym typeface="Symbol" pitchFamily="18" charset="2"/>
              </a:rPr>
              <a:t>i</a:t>
            </a:r>
            <a:r>
              <a:rPr lang="el-GR" sz="2600" baseline="-25000" dirty="0" smtClean="0">
                <a:effectLst/>
                <a:sym typeface="Symbol" pitchFamily="18" charset="2"/>
              </a:rPr>
              <a:t>  </a:t>
            </a:r>
            <a:r>
              <a:rPr lang="el-GR" sz="2600" dirty="0" smtClean="0">
                <a:effectLst/>
                <a:sym typeface="Symbol" pitchFamily="18" charset="2"/>
              </a:rPr>
              <a:t>   </a:t>
            </a:r>
          </a:p>
          <a:p>
            <a:pPr marL="454025" indent="-454025">
              <a:spcBef>
                <a:spcPct val="50000"/>
              </a:spcBef>
            </a:pPr>
            <a:r>
              <a:rPr lang="en-US" sz="2600" dirty="0" smtClean="0">
                <a:effectLst/>
              </a:rPr>
              <a:t>D</a:t>
            </a:r>
            <a:r>
              <a:rPr lang="en-US" sz="2600" baseline="-25000" dirty="0" smtClean="0">
                <a:effectLst/>
              </a:rPr>
              <a:t>i</a:t>
            </a:r>
            <a:r>
              <a:rPr lang="en-US" sz="2600" dirty="0" smtClean="0">
                <a:effectLst/>
              </a:rPr>
              <a:t> = </a:t>
            </a:r>
            <a:r>
              <a:rPr lang="el-GR" sz="2600" dirty="0" smtClean="0">
                <a:effectLst/>
              </a:rPr>
              <a:t>συντελεστής κατανομής ενός στοιχείου </a:t>
            </a:r>
            <a:r>
              <a:rPr lang="en-US" sz="2600" dirty="0" err="1" smtClean="0">
                <a:effectLst/>
              </a:rPr>
              <a:t>i</a:t>
            </a:r>
            <a:r>
              <a:rPr lang="en-US" sz="2600" dirty="0" smtClean="0">
                <a:effectLst/>
              </a:rPr>
              <a:t> </a:t>
            </a:r>
            <a:r>
              <a:rPr lang="el-GR" sz="2600" dirty="0" smtClean="0">
                <a:effectLst/>
              </a:rPr>
              <a:t>στο ορυκτό Α</a:t>
            </a:r>
          </a:p>
          <a:p>
            <a:pPr marL="454025" indent="-454025">
              <a:spcBef>
                <a:spcPct val="50000"/>
              </a:spcBef>
            </a:pPr>
            <a:r>
              <a:rPr lang="en-US" sz="2600" dirty="0" smtClean="0">
                <a:effectLst/>
                <a:sym typeface="Symbol" pitchFamily="18" charset="2"/>
              </a:rPr>
              <a:t>W</a:t>
            </a:r>
            <a:r>
              <a:rPr lang="en-US" sz="2600" baseline="-25000" dirty="0" smtClean="0">
                <a:effectLst/>
                <a:sym typeface="Symbol" pitchFamily="18" charset="2"/>
              </a:rPr>
              <a:t>A</a:t>
            </a:r>
            <a:r>
              <a:rPr lang="el-GR" sz="2600" dirty="0" smtClean="0">
                <a:effectLst/>
                <a:sym typeface="Symbol" pitchFamily="18" charset="2"/>
              </a:rPr>
              <a:t>= εκατοστιαία συμμετοχή του ορυκτού Α στο πέτρωμα</a:t>
            </a:r>
            <a:endParaRPr lang="el-GR" sz="2600" dirty="0" smtClean="0"/>
          </a:p>
        </p:txBody>
      </p:sp>
      <p:pic>
        <p:nvPicPr>
          <p:cNvPr id="5"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Κατανομές των στοιχείων</a:t>
            </a:r>
            <a:endParaRPr lang="el-GR" dirty="0"/>
          </a:p>
        </p:txBody>
      </p:sp>
      <p:sp>
        <p:nvSpPr>
          <p:cNvPr id="4" name="Text Box 4"/>
          <p:cNvSpPr txBox="1">
            <a:spLocks noGrp="1" noChangeArrowheads="1"/>
          </p:cNvSpPr>
          <p:nvPr>
            <p:ph idx="1"/>
          </p:nvPr>
        </p:nvSpPr>
        <p:spPr bwMode="auto">
          <a:xfrm>
            <a:off x="464156" y="1556792"/>
            <a:ext cx="8229600" cy="4616648"/>
          </a:xfrm>
          <a:prstGeom prst="rect">
            <a:avLst/>
          </a:prstGeom>
          <a:noFill/>
          <a:ln w="12700">
            <a:noFill/>
            <a:miter lim="800000"/>
            <a:headEnd type="none" w="sm" len="sm"/>
            <a:tailEnd type="none" w="sm" len="sm"/>
          </a:ln>
        </p:spPr>
        <p:txBody>
          <a:bodyPr wrap="square">
            <a:spAutoFit/>
          </a:bodyPr>
          <a:lstStyle/>
          <a:p>
            <a:pPr marL="454025" indent="-454025">
              <a:spcBef>
                <a:spcPct val="50000"/>
              </a:spcBef>
            </a:pPr>
            <a:r>
              <a:rPr lang="el-GR" i="1" dirty="0" smtClean="0"/>
              <a:t>Παράδειγμα:</a:t>
            </a:r>
            <a:r>
              <a:rPr lang="el-GR" dirty="0" smtClean="0"/>
              <a:t> Ο </a:t>
            </a:r>
            <a:r>
              <a:rPr lang="en-US" dirty="0" smtClean="0"/>
              <a:t>D </a:t>
            </a:r>
            <a:r>
              <a:rPr lang="el-GR" dirty="0" smtClean="0"/>
              <a:t>του </a:t>
            </a:r>
            <a:r>
              <a:rPr lang="en-US" dirty="0" err="1" smtClean="0"/>
              <a:t>Yb</a:t>
            </a:r>
            <a:r>
              <a:rPr lang="en-US" dirty="0" smtClean="0"/>
              <a:t> </a:t>
            </a:r>
            <a:r>
              <a:rPr lang="el-GR" dirty="0" smtClean="0"/>
              <a:t>για ένα </a:t>
            </a:r>
            <a:r>
              <a:rPr lang="el-GR" dirty="0" err="1" smtClean="0"/>
              <a:t>γρανατούχο</a:t>
            </a:r>
            <a:r>
              <a:rPr lang="el-GR" dirty="0" smtClean="0"/>
              <a:t> </a:t>
            </a:r>
            <a:r>
              <a:rPr lang="el-GR" dirty="0" err="1" smtClean="0"/>
              <a:t>λερζόλιθο</a:t>
            </a:r>
            <a:r>
              <a:rPr lang="en-US" dirty="0" smtClean="0"/>
              <a:t> (</a:t>
            </a:r>
            <a:r>
              <a:rPr lang="en-US" dirty="0" err="1" smtClean="0"/>
              <a:t>Ol</a:t>
            </a:r>
            <a:r>
              <a:rPr lang="el-GR" dirty="0" smtClean="0"/>
              <a:t>=65%, </a:t>
            </a:r>
            <a:r>
              <a:rPr lang="en-US" dirty="0" err="1" smtClean="0"/>
              <a:t>Opx</a:t>
            </a:r>
            <a:r>
              <a:rPr lang="en-US" dirty="0" smtClean="0"/>
              <a:t>=10%, </a:t>
            </a:r>
            <a:r>
              <a:rPr lang="en-US" dirty="0" err="1" smtClean="0"/>
              <a:t>Cpx</a:t>
            </a:r>
            <a:r>
              <a:rPr lang="en-US" dirty="0" smtClean="0"/>
              <a:t>=20%, </a:t>
            </a:r>
            <a:r>
              <a:rPr lang="en-US" dirty="0" err="1" smtClean="0"/>
              <a:t>Ga</a:t>
            </a:r>
            <a:r>
              <a:rPr lang="en-US" dirty="0" smtClean="0"/>
              <a:t>=5%)</a:t>
            </a:r>
            <a:r>
              <a:rPr lang="el-GR" dirty="0" smtClean="0"/>
              <a:t> θα είναι:</a:t>
            </a:r>
            <a:endParaRPr lang="en-US" dirty="0" smtClean="0"/>
          </a:p>
          <a:p>
            <a:pPr marL="454025" indent="-454025">
              <a:spcBef>
                <a:spcPct val="50000"/>
              </a:spcBef>
              <a:buNone/>
            </a:pPr>
            <a:r>
              <a:rPr lang="en-US" sz="2500" dirty="0" smtClean="0"/>
              <a:t>	</a:t>
            </a:r>
            <a:r>
              <a:rPr lang="en-US" sz="2800" dirty="0" smtClean="0"/>
              <a:t>D </a:t>
            </a:r>
            <a:r>
              <a:rPr lang="el-GR" sz="2800" dirty="0" smtClean="0"/>
              <a:t>=</a:t>
            </a:r>
            <a:r>
              <a:rPr lang="en-US" sz="2800" dirty="0" smtClean="0"/>
              <a:t> </a:t>
            </a:r>
            <a:r>
              <a:rPr lang="el-GR" sz="2800" dirty="0" smtClean="0"/>
              <a:t>(0</a:t>
            </a:r>
            <a:r>
              <a:rPr lang="en-US" sz="2800" dirty="0" smtClean="0"/>
              <a:t>,</a:t>
            </a:r>
            <a:r>
              <a:rPr lang="el-GR" sz="2800" dirty="0" smtClean="0"/>
              <a:t>65</a:t>
            </a:r>
            <a:r>
              <a:rPr lang="en-US" sz="2800" dirty="0" smtClean="0"/>
              <a:t>x0,049) + (0,10x0,34) + (0,20x0,542) + (0,05x6,167) = 0,483</a:t>
            </a:r>
          </a:p>
          <a:p>
            <a:pPr marL="454025" indent="-454025">
              <a:spcBef>
                <a:spcPct val="50000"/>
              </a:spcBef>
            </a:pPr>
            <a:r>
              <a:rPr lang="el-GR" sz="3200" dirty="0" smtClean="0"/>
              <a:t>Η συμβατότητα εξαρτάται από τα ορυκτά και από το είδος του </a:t>
            </a:r>
            <a:r>
              <a:rPr lang="el-GR" sz="3200" dirty="0" err="1" smtClean="0"/>
              <a:t>τήγματος</a:t>
            </a:r>
            <a:endParaRPr lang="el-GR" sz="3200" dirty="0" smtClean="0"/>
          </a:p>
          <a:p>
            <a:pPr marL="454025" indent="-454025">
              <a:spcBef>
                <a:spcPct val="50000"/>
              </a:spcBef>
              <a:buNone/>
            </a:pPr>
            <a:endParaRPr lang="el-GR" sz="3200" i="1" dirty="0" smtClean="0"/>
          </a:p>
        </p:txBody>
      </p:sp>
      <p:pic>
        <p:nvPicPr>
          <p:cNvPr id="5"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p:txBody>
          <a:bodyPr>
            <a:normAutofit/>
          </a:bodyPr>
          <a:lstStyle/>
          <a:p>
            <a:r>
              <a:rPr lang="el-GR" sz="4000" dirty="0" smtClean="0"/>
              <a:t>ΠΡΟΒΟΛΕΣ ΣΕ ΔΙΑΓΡΑΜΜΑΤΑ</a:t>
            </a:r>
            <a:endParaRPr lang="el-GR" sz="4000" dirty="0"/>
          </a:p>
        </p:txBody>
      </p:sp>
      <p:pic>
        <p:nvPicPr>
          <p:cNvPr id="3"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Διαγράμματα διαφοροποίησης</a:t>
            </a:r>
            <a:endParaRPr lang="el-GR" dirty="0"/>
          </a:p>
        </p:txBody>
      </p:sp>
      <p:sp>
        <p:nvSpPr>
          <p:cNvPr id="4" name="Text Box 3"/>
          <p:cNvSpPr txBox="1">
            <a:spLocks noGrp="1" noChangeArrowheads="1"/>
          </p:cNvSpPr>
          <p:nvPr>
            <p:ph idx="1"/>
          </p:nvPr>
        </p:nvSpPr>
        <p:spPr bwMode="auto">
          <a:xfrm>
            <a:off x="464156" y="1556792"/>
            <a:ext cx="8229600" cy="1815882"/>
          </a:xfrm>
          <a:prstGeom prst="rect">
            <a:avLst/>
          </a:prstGeom>
          <a:noFill/>
          <a:ln w="9525">
            <a:noFill/>
            <a:miter lim="800000"/>
            <a:headEnd/>
            <a:tailEnd/>
          </a:ln>
        </p:spPr>
        <p:txBody>
          <a:bodyPr wrap="square">
            <a:spAutoFit/>
          </a:bodyPr>
          <a:lstStyle/>
          <a:p>
            <a:pPr marL="268288" indent="-268288">
              <a:spcBef>
                <a:spcPct val="30000"/>
              </a:spcBef>
            </a:pPr>
            <a:r>
              <a:rPr lang="el-GR" sz="2800" b="0" dirty="0" smtClean="0"/>
              <a:t>Τα δεδομένα των χημικών αναλύσεων προβάλλονται σε διαγράμματα των οποίων η </a:t>
            </a:r>
            <a:r>
              <a:rPr lang="el-GR" sz="2800" b="0" dirty="0" err="1" smtClean="0"/>
              <a:t>τετμημένη</a:t>
            </a:r>
            <a:r>
              <a:rPr lang="el-GR" sz="2800" b="0" dirty="0" smtClean="0"/>
              <a:t> είναι κάποιο στοιχείο που μεταβάλλεται συστηματικά με τη διαφοροποίηση</a:t>
            </a:r>
          </a:p>
        </p:txBody>
      </p:sp>
      <p:pic>
        <p:nvPicPr>
          <p:cNvPr id="5"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457200" y="1556792"/>
            <a:ext cx="8075240" cy="4608512"/>
          </a:xfrm>
        </p:spPr>
        <p:txBody>
          <a:bodyPr>
            <a:normAutofit/>
          </a:bodyPr>
          <a:lstStyle/>
          <a:p>
            <a:pPr marL="268288" indent="-268288">
              <a:buFont typeface="Arial" pitchFamily="34" charset="0"/>
              <a:buChar char="•"/>
            </a:pPr>
            <a:r>
              <a:rPr lang="el-GR" sz="2800" dirty="0" smtClean="0"/>
              <a:t>Πιο συχνά χρησιμοποιούνται τα </a:t>
            </a:r>
            <a:r>
              <a:rPr lang="en-US" sz="2800" dirty="0" smtClean="0"/>
              <a:t>SiO</a:t>
            </a:r>
            <a:r>
              <a:rPr lang="en-US" sz="2800" baseline="-25000" dirty="0" smtClean="0"/>
              <a:t>2</a:t>
            </a:r>
            <a:r>
              <a:rPr lang="en-US" sz="2800" dirty="0" smtClean="0"/>
              <a:t> (</a:t>
            </a:r>
            <a:r>
              <a:rPr lang="el-GR" sz="2800" dirty="0" smtClean="0"/>
              <a:t>διαγράμματα </a:t>
            </a:r>
            <a:r>
              <a:rPr lang="en-US" sz="2800" dirty="0" err="1" smtClean="0"/>
              <a:t>Harker</a:t>
            </a:r>
            <a:r>
              <a:rPr lang="en-US" sz="2800" dirty="0" smtClean="0"/>
              <a:t>), </a:t>
            </a:r>
            <a:r>
              <a:rPr lang="en-US" sz="2800" dirty="0" err="1" smtClean="0"/>
              <a:t>MgO</a:t>
            </a:r>
            <a:r>
              <a:rPr lang="el-GR" sz="2800" dirty="0" smtClean="0"/>
              <a:t>,</a:t>
            </a:r>
            <a:r>
              <a:rPr lang="en-US" sz="2800" dirty="0" smtClean="0"/>
              <a:t> </a:t>
            </a:r>
            <a:r>
              <a:rPr lang="en-US" sz="2800" dirty="0" err="1" smtClean="0"/>
              <a:t>FeO</a:t>
            </a:r>
            <a:r>
              <a:rPr lang="en-US" sz="2800" dirty="0" smtClean="0"/>
              <a:t>/</a:t>
            </a:r>
            <a:r>
              <a:rPr lang="en-US" sz="2800" dirty="0" err="1" smtClean="0"/>
              <a:t>MgO</a:t>
            </a:r>
            <a:r>
              <a:rPr lang="en-US" sz="2800" dirty="0" smtClean="0"/>
              <a:t>, </a:t>
            </a:r>
            <a:r>
              <a:rPr lang="en-US" sz="2800" dirty="0" err="1" smtClean="0"/>
              <a:t>Zr</a:t>
            </a:r>
            <a:r>
              <a:rPr lang="en-US" sz="2800" dirty="0" smtClean="0"/>
              <a:t> </a:t>
            </a:r>
            <a:r>
              <a:rPr lang="el-GR" sz="2800" dirty="0" smtClean="0"/>
              <a:t>κλπ</a:t>
            </a:r>
          </a:p>
          <a:p>
            <a:endParaRPr lang="el-GR" sz="2800" dirty="0"/>
          </a:p>
        </p:txBody>
      </p:sp>
      <p:sp>
        <p:nvSpPr>
          <p:cNvPr id="2" name="1 - Τίτλος"/>
          <p:cNvSpPr>
            <a:spLocks noGrp="1"/>
          </p:cNvSpPr>
          <p:nvPr>
            <p:ph type="title"/>
          </p:nvPr>
        </p:nvSpPr>
        <p:spPr/>
        <p:txBody>
          <a:bodyPr/>
          <a:lstStyle/>
          <a:p>
            <a:r>
              <a:rPr lang="el-GR" dirty="0" smtClean="0"/>
              <a:t>Διαγράμματα διαφοροποίησης</a:t>
            </a:r>
            <a:endParaRPr lang="el-GR" dirty="0"/>
          </a:p>
        </p:txBody>
      </p:sp>
      <p:pic>
        <p:nvPicPr>
          <p:cNvPr id="6"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sz="half" idx="2"/>
          </p:nvPr>
        </p:nvSpPr>
        <p:spPr>
          <a:xfrm>
            <a:off x="457200" y="1556792"/>
            <a:ext cx="7931224" cy="4608512"/>
          </a:xfrm>
        </p:spPr>
        <p:txBody>
          <a:bodyPr>
            <a:normAutofit/>
          </a:bodyPr>
          <a:lstStyle/>
          <a:p>
            <a:pPr marL="485775" indent="-485775">
              <a:spcBef>
                <a:spcPct val="30000"/>
              </a:spcBef>
              <a:buFont typeface="Arial" pitchFamily="34" charset="0"/>
              <a:buChar char="•"/>
            </a:pPr>
            <a:r>
              <a:rPr lang="el-GR" sz="2800" dirty="0" smtClean="0"/>
              <a:t>Πολλά ιχνοστοιχεία συμμετέχουν σε μια φάση</a:t>
            </a:r>
          </a:p>
          <a:p>
            <a:pPr marL="485775" indent="-485775">
              <a:spcBef>
                <a:spcPct val="30000"/>
              </a:spcBef>
              <a:buFont typeface="Arial" pitchFamily="34" charset="0"/>
              <a:buChar char="•"/>
            </a:pPr>
            <a:r>
              <a:rPr lang="el-GR" sz="2800" dirty="0" smtClean="0"/>
              <a:t>Έτσι, η προβολή τους ως πορεία υγρού υποδεικνύει την κρυστάλλωση (ή τήξη) των φάσεων αυτών</a:t>
            </a:r>
          </a:p>
          <a:p>
            <a:pPr marL="485775" indent="-485775">
              <a:spcBef>
                <a:spcPct val="30000"/>
              </a:spcBef>
              <a:buFont typeface="Arial" pitchFamily="34" charset="0"/>
              <a:buChar char="•"/>
            </a:pPr>
            <a:r>
              <a:rPr lang="el-GR" sz="2800" dirty="0" smtClean="0"/>
              <a:t>Π.χ. </a:t>
            </a:r>
            <a:r>
              <a:rPr lang="en-US" sz="2800" dirty="0" smtClean="0"/>
              <a:t>Ni </a:t>
            </a:r>
            <a:r>
              <a:rPr lang="el-GR" sz="2800" dirty="0" smtClean="0"/>
              <a:t>στον </a:t>
            </a:r>
            <a:r>
              <a:rPr lang="el-GR" sz="2800" dirty="0" err="1" smtClean="0"/>
              <a:t>ολιβίνη</a:t>
            </a:r>
            <a:r>
              <a:rPr lang="el-GR" sz="2800" dirty="0" smtClean="0"/>
              <a:t>, </a:t>
            </a:r>
            <a:r>
              <a:rPr lang="en-US" sz="2800" dirty="0" err="1" smtClean="0"/>
              <a:t>Zr</a:t>
            </a:r>
            <a:r>
              <a:rPr lang="el-GR" sz="2800" dirty="0" smtClean="0"/>
              <a:t> στο ζιρκόνιο, </a:t>
            </a:r>
            <a:r>
              <a:rPr lang="en-US" sz="2800" dirty="0" err="1" smtClean="0"/>
              <a:t>Hf</a:t>
            </a:r>
            <a:r>
              <a:rPr lang="en-US" sz="2800" dirty="0" smtClean="0"/>
              <a:t> , </a:t>
            </a:r>
            <a:r>
              <a:rPr lang="en-US" sz="2800" dirty="0" err="1" smtClean="0"/>
              <a:t>Nb</a:t>
            </a:r>
            <a:r>
              <a:rPr lang="el-GR" sz="2800" dirty="0" smtClean="0"/>
              <a:t>, </a:t>
            </a:r>
            <a:r>
              <a:rPr lang="en-US" sz="2800" dirty="0" smtClean="0"/>
              <a:t>K/</a:t>
            </a:r>
            <a:r>
              <a:rPr lang="en-US" sz="2800" dirty="0" err="1" smtClean="0"/>
              <a:t>Rb</a:t>
            </a:r>
            <a:r>
              <a:rPr lang="el-GR" sz="2800" dirty="0" smtClean="0"/>
              <a:t> στην αμφίβολο</a:t>
            </a:r>
            <a:r>
              <a:rPr lang="en-US" sz="2800" dirty="0" smtClean="0"/>
              <a:t>,</a:t>
            </a:r>
            <a:r>
              <a:rPr lang="el-GR" sz="2800" dirty="0" smtClean="0"/>
              <a:t> Κ/</a:t>
            </a:r>
            <a:r>
              <a:rPr lang="en-US" sz="2800" dirty="0" err="1" smtClean="0"/>
              <a:t>Ba</a:t>
            </a:r>
            <a:r>
              <a:rPr lang="el-GR" sz="2800" dirty="0" smtClean="0"/>
              <a:t> στον Κ-άστριο</a:t>
            </a:r>
            <a:r>
              <a:rPr lang="en-US" sz="2800" dirty="0" smtClean="0"/>
              <a:t>, </a:t>
            </a:r>
            <a:r>
              <a:rPr lang="el-GR" sz="2800" dirty="0" smtClean="0"/>
              <a:t>    </a:t>
            </a:r>
            <a:r>
              <a:rPr lang="en-US" sz="2800" dirty="0" smtClean="0"/>
              <a:t>Ca, </a:t>
            </a:r>
            <a:r>
              <a:rPr lang="en-US" sz="2800" dirty="0" err="1" smtClean="0"/>
              <a:t>Sr</a:t>
            </a:r>
            <a:r>
              <a:rPr lang="en-US" sz="2800" dirty="0" smtClean="0"/>
              <a:t> </a:t>
            </a:r>
            <a:r>
              <a:rPr lang="el-GR" sz="2800" dirty="0" smtClean="0"/>
              <a:t>στα </a:t>
            </a:r>
            <a:r>
              <a:rPr lang="el-GR" sz="2800" dirty="0" err="1" smtClean="0"/>
              <a:t>πλαγιόκλαστα</a:t>
            </a:r>
            <a:r>
              <a:rPr lang="el-GR" sz="2800" dirty="0" smtClean="0"/>
              <a:t>, </a:t>
            </a:r>
            <a:r>
              <a:rPr lang="el-GR" sz="2800" dirty="0" err="1" smtClean="0"/>
              <a:t>κ.λ.π</a:t>
            </a:r>
            <a:r>
              <a:rPr lang="el-GR" sz="2800" dirty="0" smtClean="0"/>
              <a:t>.</a:t>
            </a:r>
            <a:endParaRPr lang="en-US" sz="2800" dirty="0" smtClean="0"/>
          </a:p>
        </p:txBody>
      </p:sp>
      <p:sp>
        <p:nvSpPr>
          <p:cNvPr id="4" name="3 - Τίτλος"/>
          <p:cNvSpPr>
            <a:spLocks noGrp="1"/>
          </p:cNvSpPr>
          <p:nvPr>
            <p:ph type="title"/>
          </p:nvPr>
        </p:nvSpPr>
        <p:spPr/>
        <p:txBody>
          <a:bodyPr/>
          <a:lstStyle/>
          <a:p>
            <a:r>
              <a:rPr smtClean="0"/>
              <a:t>Διαγράμματα διαφοροποίησης</a:t>
            </a:r>
            <a:endParaRPr lang="el-GR" dirty="0"/>
          </a:p>
        </p:txBody>
      </p:sp>
      <p:pic>
        <p:nvPicPr>
          <p:cNvPr id="5"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sz="half" idx="2"/>
          </p:nvPr>
        </p:nvSpPr>
        <p:spPr>
          <a:xfrm>
            <a:off x="457198" y="1556792"/>
            <a:ext cx="7931225" cy="4608512"/>
          </a:xfrm>
        </p:spPr>
        <p:txBody>
          <a:bodyPr>
            <a:noAutofit/>
          </a:bodyPr>
          <a:lstStyle/>
          <a:p>
            <a:pPr marL="485775" indent="-485775">
              <a:spcBef>
                <a:spcPct val="30000"/>
              </a:spcBef>
              <a:buFont typeface="Arial" pitchFamily="34" charset="0"/>
              <a:buChar char="•"/>
            </a:pPr>
            <a:r>
              <a:rPr lang="el-GR" sz="2800" dirty="0" smtClean="0"/>
              <a:t>Τα ασύμβατα ιχνοστοιχεία έχουν την τάση να συγκεντρώνονται στο </a:t>
            </a:r>
            <a:r>
              <a:rPr lang="el-GR" sz="2800" dirty="0" err="1" smtClean="0"/>
              <a:t>τήγμα</a:t>
            </a:r>
            <a:endParaRPr lang="el-GR" sz="2800" dirty="0" smtClean="0"/>
          </a:p>
          <a:p>
            <a:pPr marL="485775" indent="-485775">
              <a:spcBef>
                <a:spcPct val="30000"/>
              </a:spcBef>
              <a:buFont typeface="Arial" pitchFamily="34" charset="0"/>
              <a:buChar char="•"/>
            </a:pPr>
            <a:r>
              <a:rPr lang="el-GR" sz="2800" dirty="0" smtClean="0"/>
              <a:t>Αντικατοπτρίζουν διαρκώς την κατάσταση του </a:t>
            </a:r>
            <a:r>
              <a:rPr lang="el-GR" sz="2800" dirty="0" err="1" smtClean="0"/>
              <a:t>τήγματος</a:t>
            </a:r>
            <a:r>
              <a:rPr lang="el-GR" sz="2800" dirty="0" smtClean="0"/>
              <a:t> κατά τη διαδικασία κρυστάλλωσης ή τήξης</a:t>
            </a:r>
          </a:p>
          <a:p>
            <a:pPr marL="485775" indent="-485775">
              <a:spcBef>
                <a:spcPct val="30000"/>
              </a:spcBef>
              <a:buFont typeface="Arial" pitchFamily="34" charset="0"/>
              <a:buChar char="•"/>
            </a:pPr>
            <a:r>
              <a:rPr lang="el-GR" sz="2800" dirty="0" smtClean="0"/>
              <a:t>Αποτελούν εξαιρετικούς πετρογενετικούς δείκτες</a:t>
            </a:r>
            <a:endParaRPr lang="en-US" sz="2800" dirty="0" smtClean="0"/>
          </a:p>
          <a:p>
            <a:endParaRPr lang="el-GR" sz="2800" dirty="0"/>
          </a:p>
        </p:txBody>
      </p:sp>
      <p:sp>
        <p:nvSpPr>
          <p:cNvPr id="4" name="3 - Τίτλος"/>
          <p:cNvSpPr>
            <a:spLocks noGrp="1"/>
          </p:cNvSpPr>
          <p:nvPr>
            <p:ph type="title"/>
          </p:nvPr>
        </p:nvSpPr>
        <p:spPr/>
        <p:txBody>
          <a:bodyPr/>
          <a:lstStyle/>
          <a:p>
            <a:r>
              <a:rPr smtClean="0"/>
              <a:t>Διαγράμματα διαφοροποίησης</a:t>
            </a:r>
            <a:endParaRPr lang="el-GR" dirty="0"/>
          </a:p>
        </p:txBody>
      </p:sp>
      <p:pic>
        <p:nvPicPr>
          <p:cNvPr id="6"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Σπάνιες Γαίες (</a:t>
            </a:r>
            <a:r>
              <a:rPr lang="en-US" dirty="0" smtClean="0"/>
              <a:t>REE)</a:t>
            </a:r>
            <a:endParaRPr lang="el-GR" dirty="0"/>
          </a:p>
        </p:txBody>
      </p:sp>
      <p:sp>
        <p:nvSpPr>
          <p:cNvPr id="5" name="4 - Θέση περιεχομένου"/>
          <p:cNvSpPr>
            <a:spLocks noGrp="1"/>
          </p:cNvSpPr>
          <p:nvPr>
            <p:ph idx="1"/>
          </p:nvPr>
        </p:nvSpPr>
        <p:spPr/>
        <p:txBody>
          <a:bodyPr>
            <a:normAutofit/>
          </a:bodyPr>
          <a:lstStyle/>
          <a:p>
            <a:pPr marL="485775" indent="-485775">
              <a:spcBef>
                <a:spcPct val="30000"/>
              </a:spcBef>
            </a:pPr>
            <a:r>
              <a:rPr lang="el-GR" sz="2400" dirty="0" smtClean="0"/>
              <a:t>Αποτελούν εξαιρετικούς πετρογενετικούς δείκτες</a:t>
            </a:r>
          </a:p>
          <a:p>
            <a:pPr marL="485775" indent="-485775">
              <a:spcBef>
                <a:spcPct val="30000"/>
              </a:spcBef>
            </a:pPr>
            <a:r>
              <a:rPr lang="el-GR" sz="2400" dirty="0" smtClean="0"/>
              <a:t>Έχουν παρόμοιες χημικές ιδιότητες και επομένως συμπεριφέρονται όλες με παρόμοιο τρόπο κατά τις μαγματικές διεργασίες</a:t>
            </a:r>
          </a:p>
          <a:p>
            <a:pPr marL="485775" indent="-485775">
              <a:spcBef>
                <a:spcPct val="30000"/>
              </a:spcBef>
            </a:pPr>
            <a:r>
              <a:rPr lang="el-GR" sz="2400" dirty="0" smtClean="0"/>
              <a:t>Συνήθως προβάλλονται σε </a:t>
            </a:r>
            <a:r>
              <a:rPr lang="el-GR" sz="2400" dirty="0" err="1" smtClean="0"/>
              <a:t>κανονικοποιημένα</a:t>
            </a:r>
            <a:r>
              <a:rPr lang="el-GR" sz="2400" dirty="0" smtClean="0"/>
              <a:t> </a:t>
            </a:r>
            <a:r>
              <a:rPr lang="el-GR" sz="2400" dirty="0" err="1" smtClean="0"/>
              <a:t>αραχνοδιαγράμματα</a:t>
            </a:r>
            <a:r>
              <a:rPr lang="el-GR" sz="2400" dirty="0" smtClean="0"/>
              <a:t> </a:t>
            </a:r>
            <a:r>
              <a:rPr lang="en-US" sz="2400" dirty="0" smtClean="0"/>
              <a:t>(</a:t>
            </a:r>
            <a:r>
              <a:rPr lang="el-GR" sz="2400" dirty="0" smtClean="0"/>
              <a:t>ως προς </a:t>
            </a:r>
            <a:r>
              <a:rPr lang="el-GR" sz="2400" dirty="0" err="1" smtClean="0"/>
              <a:t>χονδρίτες</a:t>
            </a:r>
            <a:r>
              <a:rPr lang="el-GR" sz="2400" dirty="0" smtClean="0"/>
              <a:t>, </a:t>
            </a:r>
            <a:r>
              <a:rPr lang="en-US" sz="2400" dirty="0" smtClean="0"/>
              <a:t>MORB,</a:t>
            </a:r>
            <a:r>
              <a:rPr lang="el-GR" sz="2400" dirty="0" smtClean="0"/>
              <a:t> πρωτογενή μανδύα </a:t>
            </a:r>
            <a:r>
              <a:rPr lang="el-GR" sz="2400" dirty="0" err="1" smtClean="0"/>
              <a:t>κ.λ.π</a:t>
            </a:r>
            <a:r>
              <a:rPr lang="el-GR" sz="2400" dirty="0" smtClean="0"/>
              <a:t>.) προκειμένου να απαλείψουμε το φαινόμενο </a:t>
            </a:r>
            <a:r>
              <a:rPr lang="en-US" sz="2400" dirty="0" err="1" smtClean="0"/>
              <a:t>Oddo</a:t>
            </a:r>
            <a:r>
              <a:rPr lang="en-US" sz="2400" dirty="0" smtClean="0"/>
              <a:t>-Harkins</a:t>
            </a:r>
          </a:p>
          <a:p>
            <a:endParaRPr lang="el-GR" sz="2400" dirty="0"/>
          </a:p>
        </p:txBody>
      </p:sp>
      <p:pic>
        <p:nvPicPr>
          <p:cNvPr id="6"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ctrTitle"/>
          </p:nvPr>
        </p:nvSpPr>
        <p:spPr/>
        <p:txBody>
          <a:bodyPr>
            <a:normAutofit fontScale="90000"/>
          </a:bodyPr>
          <a:lstStyle/>
          <a:p>
            <a:r>
              <a:rPr lang="el-GR" dirty="0" smtClean="0"/>
              <a:t>ΣΥΜΠΕΡΙΦΟΡΑ ΤΩΝ ΣΤΟΙΧΕΙΩΝ ΚΑΤΑ ΤΙΣ ΜΑΓΜΑΤΙΚΕΣ ΔΙΕΡΓΑΣΙΕΣ</a:t>
            </a:r>
            <a:endParaRPr lang="el-GR" dirty="0"/>
          </a:p>
        </p:txBody>
      </p:sp>
      <p:pic>
        <p:nvPicPr>
          <p:cNvPr id="3"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Φαινόμενο </a:t>
            </a:r>
            <a:r>
              <a:rPr lang="en-US" dirty="0" err="1" smtClean="0"/>
              <a:t>Oddo</a:t>
            </a:r>
            <a:r>
              <a:rPr lang="en-US" dirty="0" smtClean="0"/>
              <a:t>-Harkins</a:t>
            </a:r>
            <a:endParaRPr lang="el-GR" dirty="0"/>
          </a:p>
        </p:txBody>
      </p:sp>
      <p:pic>
        <p:nvPicPr>
          <p:cNvPr id="13" name="12 - Θέση εικόνας" descr="Εικόνα 6: Φαινόμενο Oddo-Harkins&#10;&lt;http://commons.wikimedia.org/wiki/File:ElementsAbundance.svg&gt;&#10;"/>
          <p:cNvPicPr>
            <a:picLocks noGrp="1" noChangeAspect="1"/>
          </p:cNvPicPr>
          <p:nvPr>
            <p:ph idx="1"/>
          </p:nvPr>
        </p:nvPicPr>
        <p:blipFill>
          <a:blip r:embed="rId2" cstate="print">
            <a:lum contrast="40000"/>
          </a:blip>
          <a:stretch>
            <a:fillRect/>
          </a:stretch>
        </p:blipFill>
        <p:spPr>
          <a:xfrm>
            <a:off x="768350" y="1500174"/>
            <a:ext cx="7620000" cy="3810000"/>
          </a:xfrm>
        </p:spPr>
      </p:pic>
      <p:sp>
        <p:nvSpPr>
          <p:cNvPr id="6" name="5 - Θέση κειμένου"/>
          <p:cNvSpPr>
            <a:spLocks noGrp="1"/>
          </p:cNvSpPr>
          <p:nvPr>
            <p:ph type="body" sz="half" idx="4294967295"/>
          </p:nvPr>
        </p:nvSpPr>
        <p:spPr>
          <a:xfrm>
            <a:off x="1142976" y="5517232"/>
            <a:ext cx="7143800" cy="554974"/>
          </a:xfrm>
        </p:spPr>
        <p:txBody>
          <a:bodyPr>
            <a:noAutofit/>
          </a:bodyPr>
          <a:lstStyle/>
          <a:p>
            <a:pPr marL="0" indent="0">
              <a:buNone/>
            </a:pPr>
            <a:r>
              <a:rPr lang="el-GR" sz="2400" dirty="0" smtClean="0"/>
              <a:t>Τα στοιχεία με άρτιους ατομικούς αριθμούς είναι αφθονότερα στη φύση.</a:t>
            </a:r>
            <a:endParaRPr lang="en-US" sz="2400" dirty="0" smtClean="0"/>
          </a:p>
        </p:txBody>
      </p:sp>
      <p:pic>
        <p:nvPicPr>
          <p:cNvPr id="7"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Σπάνιες Γαίες</a:t>
            </a:r>
            <a:r>
              <a:rPr lang="en-US" dirty="0" smtClean="0"/>
              <a:t> (REE)</a:t>
            </a:r>
            <a:endParaRPr lang="el-GR" dirty="0"/>
          </a:p>
        </p:txBody>
      </p:sp>
      <p:grpSp>
        <p:nvGrpSpPr>
          <p:cNvPr id="4" name="3 - Θέση περιεχομένου"/>
          <p:cNvGrpSpPr>
            <a:grpSpLocks noGrp="1"/>
          </p:cNvGrpSpPr>
          <p:nvPr>
            <p:ph idx="1"/>
          </p:nvPr>
        </p:nvGrpSpPr>
        <p:grpSpPr>
          <a:xfrm>
            <a:off x="463550" y="1557338"/>
            <a:ext cx="8229600" cy="3600000"/>
            <a:chOff x="1331640" y="1340768"/>
            <a:chExt cx="6471988" cy="4362120"/>
          </a:xfrm>
          <a:solidFill>
            <a:schemeClr val="tx2">
              <a:lumMod val="40000"/>
              <a:lumOff val="60000"/>
            </a:schemeClr>
          </a:solidFill>
        </p:grpSpPr>
        <p:pic>
          <p:nvPicPr>
            <p:cNvPr id="5" name="Picture 4" descr="OIB-MORB-REE-Mod-1"/>
            <p:cNvPicPr>
              <a:picLocks noChangeAspect="1" noChangeArrowheads="1"/>
            </p:cNvPicPr>
            <p:nvPr/>
          </p:nvPicPr>
          <p:blipFill>
            <a:blip r:embed="rId2" cstate="print">
              <a:clrChange>
                <a:clrFrom>
                  <a:srgbClr val="FFFCD3"/>
                </a:clrFrom>
                <a:clrTo>
                  <a:srgbClr val="FFFCD3">
                    <a:alpha val="0"/>
                  </a:srgbClr>
                </a:clrTo>
              </a:clrChange>
            </a:blip>
            <a:srcRect/>
            <a:stretch>
              <a:fillRect/>
            </a:stretch>
          </p:blipFill>
          <p:spPr bwMode="auto">
            <a:xfrm>
              <a:off x="1331640" y="1340768"/>
              <a:ext cx="6471988" cy="4362120"/>
            </a:xfrm>
            <a:prstGeom prst="rect">
              <a:avLst/>
            </a:prstGeom>
            <a:grpFill/>
            <a:ln w="9525">
              <a:noFill/>
              <a:miter lim="800000"/>
              <a:headEnd/>
              <a:tailEnd/>
            </a:ln>
          </p:spPr>
        </p:pic>
        <p:sp>
          <p:nvSpPr>
            <p:cNvPr id="6" name="5 - Ορθογώνιο"/>
            <p:cNvSpPr/>
            <p:nvPr/>
          </p:nvSpPr>
          <p:spPr bwMode="auto">
            <a:xfrm>
              <a:off x="2267744" y="1556792"/>
              <a:ext cx="5256584" cy="3096344"/>
            </a:xfrm>
            <a:prstGeom prst="rect">
              <a:avLst/>
            </a:prstGeom>
            <a:grp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2"/>
                </a:buClr>
                <a:buSzPct val="75000"/>
                <a:buFont typeface="Wingdings" pitchFamily="2" charset="2"/>
                <a:buChar char="n"/>
                <a:tabLst/>
              </a:pPr>
              <a:endParaRPr kumimoji="0" lang="el-GR" sz="3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11" name="10 - Δεξιό βέλος"/>
          <p:cNvSpPr/>
          <p:nvPr/>
        </p:nvSpPr>
        <p:spPr>
          <a:xfrm>
            <a:off x="1928794" y="5357826"/>
            <a:ext cx="6286544" cy="28575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2" name="Text Box 3"/>
          <p:cNvSpPr txBox="1">
            <a:spLocks noChangeArrowheads="1"/>
          </p:cNvSpPr>
          <p:nvPr/>
        </p:nvSpPr>
        <p:spPr bwMode="auto">
          <a:xfrm>
            <a:off x="683568" y="5643578"/>
            <a:ext cx="8147248" cy="564642"/>
          </a:xfrm>
          <a:prstGeom prst="rect">
            <a:avLst/>
          </a:prstGeom>
          <a:noFill/>
          <a:ln w="9525">
            <a:noFill/>
            <a:miter lim="800000"/>
            <a:headEnd/>
            <a:tailEnd/>
          </a:ln>
        </p:spPr>
        <p:txBody>
          <a:bodyPr wrap="square">
            <a:spAutoFit/>
          </a:bodyPr>
          <a:lstStyle/>
          <a:p>
            <a:pPr marL="485775" indent="-485775" algn="ctr">
              <a:lnSpc>
                <a:spcPct val="50000"/>
              </a:lnSpc>
              <a:spcBef>
                <a:spcPct val="30000"/>
              </a:spcBef>
              <a:buNone/>
            </a:pPr>
            <a:r>
              <a:rPr lang="el-GR" sz="2200" b="0" dirty="0" smtClean="0"/>
              <a:t>Αύξηση ατομικού αριθμού </a:t>
            </a:r>
          </a:p>
          <a:p>
            <a:pPr marL="485775" indent="-485775" algn="ctr">
              <a:lnSpc>
                <a:spcPct val="50000"/>
              </a:lnSpc>
              <a:spcBef>
                <a:spcPct val="30000"/>
              </a:spcBef>
              <a:buNone/>
            </a:pPr>
            <a:r>
              <a:rPr lang="el-GR" sz="2200" b="0" dirty="0" smtClean="0"/>
              <a:t>Μείωση ασυμβατότητας</a:t>
            </a:r>
          </a:p>
        </p:txBody>
      </p:sp>
      <p:pic>
        <p:nvPicPr>
          <p:cNvPr id="8"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Σπάνιες Γαίες</a:t>
            </a:r>
            <a:r>
              <a:rPr lang="en-US" dirty="0" smtClean="0"/>
              <a:t> (REE)</a:t>
            </a:r>
            <a:endParaRPr lang="el-GR" dirty="0"/>
          </a:p>
        </p:txBody>
      </p:sp>
      <p:sp>
        <p:nvSpPr>
          <p:cNvPr id="4" name="Text Box 3"/>
          <p:cNvSpPr txBox="1">
            <a:spLocks noGrp="1" noChangeArrowheads="1"/>
          </p:cNvSpPr>
          <p:nvPr>
            <p:ph idx="1"/>
          </p:nvPr>
        </p:nvSpPr>
        <p:spPr bwMode="auto">
          <a:xfrm>
            <a:off x="464156" y="1556792"/>
            <a:ext cx="8229600" cy="3539430"/>
          </a:xfrm>
          <a:prstGeom prst="rect">
            <a:avLst/>
          </a:prstGeom>
          <a:noFill/>
          <a:ln w="9525">
            <a:noFill/>
            <a:miter lim="800000"/>
            <a:headEnd/>
            <a:tailEnd/>
          </a:ln>
        </p:spPr>
        <p:txBody>
          <a:bodyPr wrap="square">
            <a:spAutoFit/>
          </a:bodyPr>
          <a:lstStyle/>
          <a:p>
            <a:pPr marL="266700" indent="-266700">
              <a:spcBef>
                <a:spcPts val="0"/>
              </a:spcBef>
            </a:pPr>
            <a:r>
              <a:rPr lang="el-GR" sz="2800" b="0" dirty="0" smtClean="0"/>
              <a:t>Σε </a:t>
            </a:r>
            <a:r>
              <a:rPr lang="el-GR" sz="2800" dirty="0" smtClean="0"/>
              <a:t>χαμηλούς </a:t>
            </a:r>
            <a:r>
              <a:rPr lang="el-GR" sz="2800" b="0" dirty="0" smtClean="0"/>
              <a:t>βαθμούς μερικής τήξης τα πιο ασύμβατα στοιχεία εμπλουτίζονται στο </a:t>
            </a:r>
            <a:r>
              <a:rPr lang="el-GR" sz="2800" b="0" dirty="0" err="1" smtClean="0"/>
              <a:t>τήγμα</a:t>
            </a:r>
            <a:endParaRPr lang="en-US" sz="2800" b="0" dirty="0" smtClean="0"/>
          </a:p>
          <a:p>
            <a:pPr marL="266700" indent="-266700">
              <a:spcBef>
                <a:spcPts val="0"/>
              </a:spcBef>
            </a:pPr>
            <a:endParaRPr lang="el-GR" sz="2800" b="0" dirty="0" smtClean="0"/>
          </a:p>
          <a:p>
            <a:pPr marL="266700" indent="-266700">
              <a:spcBef>
                <a:spcPts val="0"/>
              </a:spcBef>
            </a:pPr>
            <a:r>
              <a:rPr lang="el-GR" sz="2800" dirty="0" smtClean="0"/>
              <a:t>Επομένως σε πετρώματα από μικρούς βαθμούς τήξης μεγαλύτερη συγκέντρωση </a:t>
            </a:r>
            <a:r>
              <a:rPr lang="en-US" sz="2800" dirty="0" smtClean="0"/>
              <a:t>LREE</a:t>
            </a:r>
          </a:p>
          <a:p>
            <a:pPr marL="266700" indent="-266700">
              <a:spcBef>
                <a:spcPts val="0"/>
              </a:spcBef>
              <a:buNone/>
            </a:pPr>
            <a:endParaRPr lang="el-GR" sz="2800" dirty="0" smtClean="0"/>
          </a:p>
          <a:p>
            <a:pPr marL="266700" indent="-266700">
              <a:spcBef>
                <a:spcPts val="0"/>
              </a:spcBef>
            </a:pPr>
            <a:r>
              <a:rPr lang="el-GR" sz="2800" b="0" dirty="0" smtClean="0"/>
              <a:t>Με την αύξηση του </a:t>
            </a:r>
            <a:r>
              <a:rPr lang="el-GR" sz="2800" b="0" dirty="0" err="1" smtClean="0"/>
              <a:t>τήγματος</a:t>
            </a:r>
            <a:r>
              <a:rPr lang="el-GR" sz="2800" b="0" dirty="0" smtClean="0"/>
              <a:t>, η περιεκτικότητα τους «αραιώνει»</a:t>
            </a:r>
          </a:p>
        </p:txBody>
      </p:sp>
      <p:pic>
        <p:nvPicPr>
          <p:cNvPr id="5"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457201" y="1556792"/>
            <a:ext cx="2890664" cy="4608512"/>
          </a:xfrm>
        </p:spPr>
        <p:txBody>
          <a:bodyPr>
            <a:normAutofit/>
          </a:bodyPr>
          <a:lstStyle/>
          <a:p>
            <a:r>
              <a:rPr lang="el-GR" sz="2800" dirty="0" smtClean="0"/>
              <a:t>Η μορφή των γραφημάτων μπορεί να υποδείξει τον τύπο της πηγής, χωρίς όμως να είναι αδιαμφισβήτητο </a:t>
            </a:r>
          </a:p>
          <a:p>
            <a:endParaRPr lang="el-GR" sz="2800" dirty="0"/>
          </a:p>
        </p:txBody>
      </p:sp>
      <p:sp>
        <p:nvSpPr>
          <p:cNvPr id="4" name="Title 3"/>
          <p:cNvSpPr>
            <a:spLocks noGrp="1"/>
          </p:cNvSpPr>
          <p:nvPr>
            <p:ph type="title"/>
          </p:nvPr>
        </p:nvSpPr>
        <p:spPr/>
        <p:txBody>
          <a:bodyPr/>
          <a:lstStyle/>
          <a:p>
            <a:r>
              <a:rPr lang="el-GR" dirty="0" smtClean="0"/>
              <a:t>Σπάνιες Γαίες</a:t>
            </a:r>
            <a:r>
              <a:rPr lang="en-US" dirty="0" smtClean="0"/>
              <a:t> (REE)</a:t>
            </a:r>
            <a:endParaRPr lang="el-GR" dirty="0"/>
          </a:p>
        </p:txBody>
      </p:sp>
      <p:pic>
        <p:nvPicPr>
          <p:cNvPr id="7" name="Picture 2" descr="Εικόνα 7: REE spidergram http://upload.wikimedia.org/wikipedia/commons/9/9b/REE_plot.PNG&#10;"/>
          <p:cNvPicPr>
            <a:picLocks noGrp="1" noChangeAspect="1" noChangeArrowheads="1"/>
          </p:cNvPicPr>
          <p:nvPr>
            <p:ph idx="1"/>
          </p:nvPr>
        </p:nvPicPr>
        <p:blipFill>
          <a:blip r:embed="rId2" cstate="print"/>
          <a:srcRect/>
          <a:stretch>
            <a:fillRect/>
          </a:stretch>
        </p:blipFill>
        <p:spPr bwMode="auto">
          <a:xfrm>
            <a:off x="3575050" y="1940699"/>
            <a:ext cx="5111750" cy="384179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Σπάνιες Γαίες</a:t>
            </a:r>
            <a:r>
              <a:rPr lang="en-US" dirty="0" smtClean="0"/>
              <a:t> (REE)</a:t>
            </a:r>
            <a:endParaRPr lang="el-GR" dirty="0"/>
          </a:p>
        </p:txBody>
      </p:sp>
      <p:sp>
        <p:nvSpPr>
          <p:cNvPr id="4" name="Text Box 3"/>
          <p:cNvSpPr txBox="1">
            <a:spLocks noGrp="1" noChangeArrowheads="1"/>
          </p:cNvSpPr>
          <p:nvPr>
            <p:ph idx="1"/>
          </p:nvPr>
        </p:nvSpPr>
        <p:spPr bwMode="auto">
          <a:xfrm>
            <a:off x="464156" y="1556792"/>
            <a:ext cx="8229600" cy="2246769"/>
          </a:xfrm>
          <a:prstGeom prst="rect">
            <a:avLst/>
          </a:prstGeom>
          <a:noFill/>
          <a:ln w="9525">
            <a:noFill/>
            <a:miter lim="800000"/>
            <a:headEnd/>
            <a:tailEnd/>
          </a:ln>
        </p:spPr>
        <p:txBody>
          <a:bodyPr wrap="square">
            <a:spAutoFit/>
          </a:bodyPr>
          <a:lstStyle/>
          <a:p>
            <a:pPr marL="266700" indent="-266700">
              <a:spcBef>
                <a:spcPts val="0"/>
              </a:spcBef>
            </a:pPr>
            <a:r>
              <a:rPr lang="el-GR" sz="2800" dirty="0" smtClean="0"/>
              <a:t>Η παρουσία </a:t>
            </a:r>
            <a:r>
              <a:rPr lang="el-GR" sz="2800" b="0" dirty="0" smtClean="0"/>
              <a:t>γρανάτη στην πηγή έχει ως αποτέλεσμα την </a:t>
            </a:r>
            <a:r>
              <a:rPr lang="el-GR" sz="2800" b="0" dirty="0" err="1" smtClean="0"/>
              <a:t>κλασμάτωση</a:t>
            </a:r>
            <a:r>
              <a:rPr lang="el-GR" sz="2800" b="0" dirty="0" smtClean="0"/>
              <a:t> των </a:t>
            </a:r>
            <a:r>
              <a:rPr lang="en-US" sz="2800" b="0" dirty="0" smtClean="0"/>
              <a:t>HREE</a:t>
            </a:r>
            <a:r>
              <a:rPr lang="el-GR" sz="2800" b="0" dirty="0" smtClean="0"/>
              <a:t> στο παράγωγο </a:t>
            </a:r>
            <a:r>
              <a:rPr lang="el-GR" sz="2800" b="0" dirty="0" err="1" smtClean="0"/>
              <a:t>τήγμα</a:t>
            </a:r>
            <a:endParaRPr lang="el-GR" sz="2800" b="0" dirty="0" smtClean="0"/>
          </a:p>
          <a:p>
            <a:pPr marL="266700" indent="-266700">
              <a:spcBef>
                <a:spcPts val="0"/>
              </a:spcBef>
              <a:buNone/>
            </a:pPr>
            <a:endParaRPr lang="el-GR" sz="2800" b="0" dirty="0" smtClean="0"/>
          </a:p>
          <a:p>
            <a:pPr marL="266700" indent="-266700">
              <a:spcBef>
                <a:spcPts val="0"/>
              </a:spcBef>
            </a:pPr>
            <a:r>
              <a:rPr lang="el-GR" sz="2800" dirty="0" smtClean="0"/>
              <a:t>Η παρουσία </a:t>
            </a:r>
            <a:r>
              <a:rPr lang="el-GR" sz="2800" b="0" dirty="0" err="1" smtClean="0"/>
              <a:t>πλαγιοκλάστου</a:t>
            </a:r>
            <a:r>
              <a:rPr lang="el-GR" sz="2800" b="0" dirty="0" smtClean="0"/>
              <a:t> αντίστοιχα δημιουργεί χαρακτηριστικές αρνητικές ανωμαλίες στο </a:t>
            </a:r>
            <a:r>
              <a:rPr lang="en-US" sz="2800" b="0" dirty="0" err="1" smtClean="0"/>
              <a:t>Eu</a:t>
            </a:r>
            <a:r>
              <a:rPr lang="el-GR" sz="2800" b="0" dirty="0" smtClean="0"/>
              <a:t> </a:t>
            </a:r>
          </a:p>
        </p:txBody>
      </p:sp>
      <p:pic>
        <p:nvPicPr>
          <p:cNvPr id="5"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Θέση περιεχομένου" descr="Εικόνα 8: A_graph_of_basalt_REE_abundance.png&#10;&lt;http://commons.wikimedia.org/wiki/File:ElementsAbundance.svg&gt;&#10;"/>
          <p:cNvPicPr>
            <a:picLocks noGrp="1" noChangeAspect="1"/>
          </p:cNvPicPr>
          <p:nvPr>
            <p:ph idx="1"/>
          </p:nvPr>
        </p:nvPicPr>
        <p:blipFill>
          <a:blip r:embed="rId2" cstate="print"/>
          <a:stretch>
            <a:fillRect/>
          </a:stretch>
        </p:blipFill>
        <p:spPr bwMode="auto">
          <a:xfrm>
            <a:off x="3500430" y="1757826"/>
            <a:ext cx="4500002" cy="3600000"/>
          </a:xfrm>
          <a:prstGeom prst="rect">
            <a:avLst/>
          </a:prstGeom>
          <a:noFill/>
          <a:ln w="9525">
            <a:noFill/>
            <a:miter lim="800000"/>
            <a:headEnd/>
            <a:tailEnd/>
          </a:ln>
        </p:spPr>
      </p:pic>
      <p:sp>
        <p:nvSpPr>
          <p:cNvPr id="2" name="1 - Τίτλος"/>
          <p:cNvSpPr>
            <a:spLocks noGrp="1"/>
          </p:cNvSpPr>
          <p:nvPr>
            <p:ph type="title"/>
          </p:nvPr>
        </p:nvSpPr>
        <p:spPr/>
        <p:txBody>
          <a:bodyPr>
            <a:normAutofit/>
          </a:bodyPr>
          <a:lstStyle/>
          <a:p>
            <a:r>
              <a:rPr lang="el-GR" sz="4000" dirty="0" smtClean="0"/>
              <a:t>Μια διάσημη ανωμαλία!</a:t>
            </a:r>
            <a:endParaRPr lang="el-GR" sz="4000" dirty="0"/>
          </a:p>
        </p:txBody>
      </p:sp>
      <p:sp>
        <p:nvSpPr>
          <p:cNvPr id="6" name="Text Box 3"/>
          <p:cNvSpPr txBox="1">
            <a:spLocks noGrp="1" noChangeArrowheads="1"/>
          </p:cNvSpPr>
          <p:nvPr>
            <p:ph type="body" sz="half" idx="2"/>
          </p:nvPr>
        </p:nvSpPr>
        <p:spPr bwMode="auto">
          <a:xfrm>
            <a:off x="457200" y="1798630"/>
            <a:ext cx="3008313" cy="3416320"/>
          </a:xfrm>
          <a:prstGeom prst="rect">
            <a:avLst/>
          </a:prstGeom>
          <a:noFill/>
          <a:ln w="9525">
            <a:noFill/>
            <a:miter lim="800000"/>
            <a:headEnd/>
            <a:tailEnd/>
          </a:ln>
        </p:spPr>
        <p:txBody>
          <a:bodyPr wrap="square">
            <a:spAutoFit/>
          </a:bodyPr>
          <a:lstStyle/>
          <a:p>
            <a:pPr marL="266700" indent="-266700">
              <a:spcBef>
                <a:spcPts val="0"/>
              </a:spcBef>
              <a:buFont typeface="Arial" pitchFamily="34" charset="0"/>
              <a:buChar char="•"/>
            </a:pPr>
            <a:r>
              <a:rPr lang="el-GR" sz="1800" dirty="0" smtClean="0"/>
              <a:t>Το </a:t>
            </a:r>
            <a:r>
              <a:rPr lang="en-US" sz="1800" dirty="0" err="1" smtClean="0"/>
              <a:t>Eu</a:t>
            </a:r>
            <a:r>
              <a:rPr lang="el-GR" sz="1800" dirty="0" smtClean="0"/>
              <a:t> </a:t>
            </a:r>
            <a:r>
              <a:rPr lang="el-GR" sz="1800" dirty="0" err="1" smtClean="0"/>
              <a:t>κλασματώνεται</a:t>
            </a:r>
            <a:r>
              <a:rPr lang="el-GR" sz="1800" dirty="0" smtClean="0"/>
              <a:t> συχνά στα διαγράμματα </a:t>
            </a:r>
            <a:r>
              <a:rPr lang="en-US" sz="1800" dirty="0" smtClean="0"/>
              <a:t>REE</a:t>
            </a:r>
            <a:r>
              <a:rPr lang="el-GR" sz="1800" dirty="0" smtClean="0"/>
              <a:t> όταν το </a:t>
            </a:r>
            <a:r>
              <a:rPr lang="el-GR" sz="1800" dirty="0" err="1" smtClean="0"/>
              <a:t>πλαγιόκλαστο</a:t>
            </a:r>
            <a:r>
              <a:rPr lang="el-GR" sz="1800" dirty="0" smtClean="0"/>
              <a:t> είναι μια φάση που κρυσταλλώνεται ή όταν το </a:t>
            </a:r>
            <a:r>
              <a:rPr lang="el-GR" sz="1800" dirty="0" err="1" smtClean="0"/>
              <a:t>πλαγιόκλαστο</a:t>
            </a:r>
            <a:r>
              <a:rPr lang="el-GR" sz="1800" dirty="0" smtClean="0"/>
              <a:t> είναι υπολειμματική φάση στην πηγή</a:t>
            </a:r>
          </a:p>
          <a:p>
            <a:pPr marL="266700" indent="-266700">
              <a:spcBef>
                <a:spcPts val="0"/>
              </a:spcBef>
              <a:buFont typeface="Arial" pitchFamily="34" charset="0"/>
              <a:buChar char="•"/>
            </a:pPr>
            <a:r>
              <a:rPr lang="el-GR" sz="1800" b="0" dirty="0" smtClean="0"/>
              <a:t>Το ευρώπιο παρουσιάζει μεγάλο συντελεστή κατανομής στο </a:t>
            </a:r>
            <a:r>
              <a:rPr lang="el-GR" sz="1800" b="0" dirty="0" err="1" smtClean="0"/>
              <a:t>πλαγιόκλαστο</a:t>
            </a:r>
            <a:endParaRPr lang="el-GR" sz="1800" b="0" dirty="0" smtClean="0"/>
          </a:p>
        </p:txBody>
      </p:sp>
      <p:pic>
        <p:nvPicPr>
          <p:cNvPr id="9"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sz="4000" dirty="0" smtClean="0"/>
              <a:t>Άλλοι τύποι </a:t>
            </a:r>
            <a:r>
              <a:rPr lang="el-GR" sz="4000" dirty="0" err="1" smtClean="0"/>
              <a:t>αραχνοδιαγραμμάτων</a:t>
            </a:r>
            <a:endParaRPr lang="el-GR" sz="4000" dirty="0"/>
          </a:p>
        </p:txBody>
      </p:sp>
      <p:sp>
        <p:nvSpPr>
          <p:cNvPr id="3" name="2 - Θέση κειμένου"/>
          <p:cNvSpPr>
            <a:spLocks noGrp="1"/>
          </p:cNvSpPr>
          <p:nvPr>
            <p:ph idx="1"/>
          </p:nvPr>
        </p:nvSpPr>
        <p:spPr/>
        <p:txBody>
          <a:bodyPr/>
          <a:lstStyle/>
          <a:p>
            <a:pPr marL="266700" indent="-266700">
              <a:spcBef>
                <a:spcPts val="0"/>
              </a:spcBef>
              <a:buFont typeface="Arial" pitchFamily="34" charset="0"/>
              <a:buChar char="•"/>
            </a:pPr>
            <a:r>
              <a:rPr lang="el-GR" dirty="0" smtClean="0"/>
              <a:t>Ως επέκταση του </a:t>
            </a:r>
            <a:r>
              <a:rPr lang="el-GR" dirty="0" err="1" smtClean="0"/>
              <a:t>αραχνοδιαγράμματος</a:t>
            </a:r>
            <a:r>
              <a:rPr lang="el-GR" dirty="0" smtClean="0"/>
              <a:t> </a:t>
            </a:r>
            <a:r>
              <a:rPr lang="en-US" dirty="0" smtClean="0"/>
              <a:t>REE</a:t>
            </a:r>
            <a:r>
              <a:rPr lang="el-GR" dirty="0" smtClean="0"/>
              <a:t> μπορούν να χρησιμοποιηθούν και άλλοι τύποι </a:t>
            </a:r>
            <a:r>
              <a:rPr lang="el-GR" dirty="0" err="1" smtClean="0"/>
              <a:t>αραχνοδιαγραμμάτων</a:t>
            </a:r>
            <a:endParaRPr lang="el-GR" dirty="0" smtClean="0"/>
          </a:p>
          <a:p>
            <a:pPr marL="266700" indent="-266700">
              <a:spcBef>
                <a:spcPts val="0"/>
              </a:spcBef>
              <a:buNone/>
            </a:pPr>
            <a:endParaRPr lang="el-GR" dirty="0" smtClean="0"/>
          </a:p>
          <a:p>
            <a:pPr marL="266700" indent="-266700">
              <a:spcBef>
                <a:spcPts val="0"/>
              </a:spcBef>
              <a:buFont typeface="Arial" pitchFamily="34" charset="0"/>
              <a:buChar char="•"/>
            </a:pPr>
            <a:r>
              <a:rPr lang="el-GR" dirty="0" smtClean="0"/>
              <a:t>Συνήθως διαχωρίζονται τα </a:t>
            </a:r>
            <a:r>
              <a:rPr lang="en-US" dirty="0" smtClean="0"/>
              <a:t>LILE </a:t>
            </a:r>
            <a:r>
              <a:rPr lang="el-GR" dirty="0" smtClean="0"/>
              <a:t>από τα </a:t>
            </a:r>
            <a:r>
              <a:rPr lang="en-US" dirty="0" smtClean="0"/>
              <a:t>HFSE</a:t>
            </a:r>
            <a:r>
              <a:rPr lang="el-GR" dirty="0" smtClean="0"/>
              <a:t> και διατάσσονται με σειρά ασυμβατότητας</a:t>
            </a:r>
          </a:p>
          <a:p>
            <a:endParaRPr lang="el-GR" dirty="0"/>
          </a:p>
        </p:txBody>
      </p:sp>
      <p:pic>
        <p:nvPicPr>
          <p:cNvPr id="5"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a:t>
            </a:r>
            <a:r>
              <a:rPr lang="el-GR" sz="2000" b="1" dirty="0" smtClean="0"/>
              <a:t>Πατρ</a:t>
            </a:r>
            <a:r>
              <a:rPr lang="el-GR" sz="2000" b="1" dirty="0" smtClean="0"/>
              <a:t>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3806458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 xmlns:p14="http://schemas.microsoft.com/office/powerpoint/2010/main" val="2248574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Κατανομές των στοιχείων</a:t>
            </a:r>
            <a:endParaRPr lang="el-GR" dirty="0"/>
          </a:p>
        </p:txBody>
      </p:sp>
      <p:sp>
        <p:nvSpPr>
          <p:cNvPr id="3" name="2 - Θέση περιεχομένου"/>
          <p:cNvSpPr>
            <a:spLocks noGrp="1"/>
          </p:cNvSpPr>
          <p:nvPr>
            <p:ph idx="1"/>
          </p:nvPr>
        </p:nvSpPr>
        <p:spPr/>
        <p:txBody>
          <a:bodyPr/>
          <a:lstStyle/>
          <a:p>
            <a:r>
              <a:rPr lang="el-GR" b="1" dirty="0" smtClean="0"/>
              <a:t>Κανόνες του </a:t>
            </a:r>
            <a:r>
              <a:rPr lang="en-US" b="1" dirty="0" smtClean="0"/>
              <a:t>Goldschmidt</a:t>
            </a:r>
          </a:p>
          <a:p>
            <a:pPr marL="514350" indent="-514350">
              <a:buFont typeface="+mj-lt"/>
              <a:buAutoNum type="arabicPeriod"/>
            </a:pPr>
            <a:r>
              <a:rPr lang="el-GR" dirty="0" smtClean="0"/>
              <a:t>Δυο ιόντα που έχουν τον ίδιο αριθμό οξείδωσης (τυπικό σθένος) και την ίδια ιοντική ακτίνα, μπορούν και ανταλλάσουν εύκολα θέσεις και εισέρχονται σε στερεά διαλύματα σε ποσότητες ίσες με τη συνολική τους περιεκτικότητα</a:t>
            </a:r>
            <a:endParaRPr lang="el-GR" dirty="0"/>
          </a:p>
        </p:txBody>
      </p:sp>
      <p:pic>
        <p:nvPicPr>
          <p:cNvPr id="4"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παρόν έργο αποτελεί την έκδοση </a:t>
            </a:r>
            <a:r>
              <a:rPr lang="el-GR" sz="2000" dirty="0" smtClean="0">
                <a:solidFill>
                  <a:srgbClr val="FF0000"/>
                </a:solidFill>
              </a:rPr>
              <a:t>1.0 2015</a:t>
            </a:r>
            <a:endParaRPr lang="el-GR" sz="2000" dirty="0" smtClean="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11605714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Πανεπιστήμιο Πατρών</a:t>
            </a:r>
            <a:r>
              <a:rPr lang="en-US" sz="2000" dirty="0" smtClean="0"/>
              <a:t>, </a:t>
            </a:r>
            <a:r>
              <a:rPr lang="el-GR" sz="2000" dirty="0" smtClean="0"/>
              <a:t> </a:t>
            </a:r>
            <a:r>
              <a:rPr lang="el-GR" sz="2000" dirty="0" smtClean="0">
                <a:solidFill>
                  <a:srgbClr val="FF0000"/>
                </a:solidFill>
              </a:rPr>
              <a:t>Ιωάννης Ηλιόπουλος </a:t>
            </a:r>
            <a:r>
              <a:rPr lang="en-US" sz="2000" dirty="0" smtClean="0">
                <a:solidFill>
                  <a:srgbClr val="FF0000"/>
                </a:solidFill>
              </a:rPr>
              <a:t>(</a:t>
            </a:r>
            <a:r>
              <a:rPr lang="el-GR" sz="2000" dirty="0" smtClean="0">
                <a:solidFill>
                  <a:srgbClr val="FF0000"/>
                </a:solidFill>
              </a:rPr>
              <a:t>Επίκουρος Καθηγητής</a:t>
            </a:r>
            <a:r>
              <a:rPr lang="en-US" sz="2000" dirty="0" smtClean="0">
                <a:solidFill>
                  <a:srgbClr val="FF0000"/>
                </a:solidFill>
              </a:rPr>
              <a:t>)</a:t>
            </a:r>
            <a:r>
              <a:rPr lang="el-GR" sz="2000" dirty="0" smtClean="0">
                <a:solidFill>
                  <a:srgbClr val="FF0000"/>
                </a:solidFill>
              </a:rPr>
              <a:t> </a:t>
            </a:r>
            <a:r>
              <a:rPr lang="el-GR" sz="2000" dirty="0" smtClean="0"/>
              <a:t>.</a:t>
            </a:r>
            <a:r>
              <a:rPr lang="el-GR" sz="2000" dirty="0" smtClean="0">
                <a:solidFill>
                  <a:srgbClr val="FF0000"/>
                </a:solidFill>
              </a:rPr>
              <a:t> </a:t>
            </a:r>
            <a:r>
              <a:rPr lang="el-GR" sz="2000" dirty="0" smtClean="0"/>
              <a:t>«</a:t>
            </a:r>
            <a:r>
              <a:rPr lang="el-GR" sz="2000" dirty="0" smtClean="0">
                <a:solidFill>
                  <a:srgbClr val="FF0000"/>
                </a:solidFill>
              </a:rPr>
              <a:t>Πετρολογία Μαγματικών και Μεταμορφωμένων Πετρωμάτων. Πετρολογία Μαγματικών Πετρωμάτων</a:t>
            </a:r>
            <a:r>
              <a:rPr lang="el-GR" sz="2000" dirty="0" smtClean="0"/>
              <a:t>». Έκδοση: </a:t>
            </a:r>
            <a:r>
              <a:rPr lang="el-GR" sz="2000" dirty="0" smtClean="0">
                <a:solidFill>
                  <a:srgbClr val="FF0000"/>
                </a:solidFill>
              </a:rPr>
              <a:t>1.0</a:t>
            </a:r>
            <a:r>
              <a:rPr lang="el-GR" sz="2000" dirty="0" smtClean="0"/>
              <a:t>. Πάτρα </a:t>
            </a:r>
            <a:r>
              <a:rPr lang="el-GR" sz="2000" dirty="0" smtClean="0">
                <a:solidFill>
                  <a:srgbClr val="FF0000"/>
                </a:solidFill>
              </a:rPr>
              <a:t>2015</a:t>
            </a:r>
            <a:r>
              <a:rPr lang="el-GR" sz="2000" dirty="0" smtClean="0"/>
              <a:t>. Διαθέσιμο από τη δικτυακή διεύθυνση: </a:t>
            </a:r>
            <a:r>
              <a:rPr lang="it-IT" sz="2000" dirty="0" smtClean="0">
                <a:solidFill>
                  <a:srgbClr val="FF0000"/>
                </a:solidFill>
              </a:rPr>
              <a:t>https://eclass.upatras.gr/courses/GEO308/</a:t>
            </a:r>
            <a:r>
              <a:rPr lang="el-GR" sz="2000" dirty="0" smtClean="0"/>
              <a:t>.</a:t>
            </a:r>
            <a:endParaRPr lang="el-GR" sz="2000" dirty="0" smtClean="0"/>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1208253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smtClean="0"/>
              <a:t>[Η άδεια αυτή ανήκει στις άδειες που ακολουθούν τις προδιαγραφές του </a:t>
            </a:r>
            <a:r>
              <a:rPr lang="el-GR" dirty="0" err="1" smtClean="0"/>
              <a:t>Oρισμού</a:t>
            </a:r>
            <a:r>
              <a:rPr lang="el-GR" dirty="0" smtClean="0"/>
              <a:t> Ανοικτής Γνώσης [2], είναι ανοικτό πολιτιστικό έργο [3] και για το λόγο αυτό αποτελεί ανοικτό περιεχόμενο [4]. 	</a:t>
            </a:r>
            <a:endParaRPr lang="en-US" dirty="0" smtClean="0"/>
          </a:p>
          <a:p>
            <a:endParaRPr lang="en-US" dirty="0" smtClean="0"/>
          </a:p>
          <a:p>
            <a:r>
              <a:rPr lang="en-US" dirty="0" smtClean="0"/>
              <a:t>[1] </a:t>
            </a:r>
            <a:r>
              <a:rPr lang="en-US" dirty="0" smtClean="0">
                <a:hlinkClick r:id="rId3"/>
              </a:rPr>
              <a:t>http://creativecommons.org/licenses/by-sa/4.0/</a:t>
            </a:r>
            <a:endParaRPr lang="en-US" dirty="0" smtClean="0"/>
          </a:p>
          <a:p>
            <a:r>
              <a:rPr lang="en-US" dirty="0" smtClean="0"/>
              <a:t> </a:t>
            </a:r>
          </a:p>
          <a:p>
            <a:r>
              <a:rPr lang="en-US" dirty="0" smtClean="0"/>
              <a:t>[2] http://opendefinition.org/okd/ellinika/ </a:t>
            </a:r>
          </a:p>
          <a:p>
            <a:endParaRPr lang="en-US" dirty="0" smtClean="0"/>
          </a:p>
          <a:p>
            <a:r>
              <a:rPr lang="en-US" dirty="0" smtClean="0"/>
              <a:t>[3] http://freedomdefined.org/Definition/El </a:t>
            </a:r>
          </a:p>
          <a:p>
            <a:endParaRPr lang="en-US" dirty="0" smtClean="0"/>
          </a:p>
          <a:p>
            <a:r>
              <a:rPr lang="en-US" dirty="0" smtClean="0"/>
              <a:t>[4] http://opendefinition.org/buttons/</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9" name="Picture 11" descr="C:\Users\eorfanou\Downloads\by_sa.png"/>
          <p:cNvPicPr/>
          <p:nvPr/>
        </p:nvPicPr>
        <p:blipFill>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637580" y="2424372"/>
            <a:ext cx="1648800" cy="576000"/>
          </a:xfrm>
          <a:prstGeom prst="rect">
            <a:avLst/>
          </a:prstGeom>
          <a:noFill/>
          <a:ln>
            <a:noFill/>
          </a:ln>
        </p:spPr>
      </p:pic>
    </p:spTree>
    <p:extLst>
      <p:ext uri="{BB962C8B-B14F-4D97-AF65-F5344CB8AC3E}">
        <p14:creationId xmlns:p14="http://schemas.microsoft.com/office/powerpoint/2010/main" xmlns="" val="26236483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424751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solidFill>
                  <a:srgbClr val="FF0000"/>
                </a:solidFill>
              </a:rPr>
              <a:t>Εικόνα 4: </a:t>
            </a:r>
            <a:r>
              <a:rPr lang="en-US" sz="2000" dirty="0" smtClean="0"/>
              <a:t>&lt;http://en.wikipedia.org/wiki/File:Periodic_Table_by_Number_of_Stable_Isotopes.PNG&gt;</a:t>
            </a:r>
            <a:endParaRPr lang="el-GR" sz="2000" dirty="0"/>
          </a:p>
          <a:p>
            <a:pPr marL="0" indent="0">
              <a:buNone/>
            </a:pPr>
            <a:r>
              <a:rPr lang="el-GR" sz="2000" dirty="0">
                <a:solidFill>
                  <a:srgbClr val="FF0000"/>
                </a:solidFill>
              </a:rPr>
              <a:t>Εικόνα </a:t>
            </a:r>
            <a:r>
              <a:rPr lang="el-GR" sz="2000" dirty="0" smtClean="0">
                <a:solidFill>
                  <a:srgbClr val="FF0000"/>
                </a:solidFill>
              </a:rPr>
              <a:t>5: </a:t>
            </a:r>
            <a:r>
              <a:rPr lang="en-US" sz="2000" dirty="0" smtClean="0"/>
              <a:t>&lt;http://en.wikipedia.org/wiki/File:Periodic_Table_by_Number_of_Stable_Isotopes.PNG</a:t>
            </a:r>
            <a:endParaRPr lang="el-GR" sz="2000" dirty="0">
              <a:solidFill>
                <a:srgbClr val="FF0000"/>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23530459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solidFill>
                  <a:srgbClr val="FF0000"/>
                </a:solidFill>
              </a:rPr>
              <a:t>Εικόνα 6: </a:t>
            </a:r>
            <a:r>
              <a:rPr lang="en-US" sz="2000" dirty="0" smtClean="0"/>
              <a:t>&lt;http://commons.wikimedia.org/wiki/File:ElementsAbundance.svg&gt;</a:t>
            </a:r>
            <a:endParaRPr lang="el-GR" sz="2000" dirty="0"/>
          </a:p>
          <a:p>
            <a:pPr marL="0" indent="0">
              <a:buNone/>
            </a:pPr>
            <a:r>
              <a:rPr lang="el-GR" sz="2000" dirty="0">
                <a:solidFill>
                  <a:srgbClr val="FF0000"/>
                </a:solidFill>
              </a:rPr>
              <a:t>Εικόνα </a:t>
            </a:r>
            <a:r>
              <a:rPr lang="el-GR" sz="2000" dirty="0" smtClean="0">
                <a:solidFill>
                  <a:srgbClr val="FF0000"/>
                </a:solidFill>
              </a:rPr>
              <a:t>7:</a:t>
            </a:r>
            <a:r>
              <a:rPr lang="en-US" sz="2000" dirty="0" smtClean="0">
                <a:solidFill>
                  <a:srgbClr val="FF0000"/>
                </a:solidFill>
              </a:rPr>
              <a:t> </a:t>
            </a:r>
            <a:r>
              <a:rPr lang="en-US" sz="2000" dirty="0" smtClean="0"/>
              <a:t>&lt;http://upload.wikimedia.org/wikipedia/commons/9/9b/REE_plot.PNG&gt;</a:t>
            </a:r>
            <a:endParaRPr lang="el-GR" sz="2000" dirty="0" smtClean="0"/>
          </a:p>
          <a:p>
            <a:pPr marL="0" indent="0">
              <a:buNone/>
            </a:pPr>
            <a:r>
              <a:rPr lang="el-GR" sz="2000" dirty="0" smtClean="0">
                <a:solidFill>
                  <a:srgbClr val="FF0000"/>
                </a:solidFill>
              </a:rPr>
              <a:t>Εικόνα </a:t>
            </a:r>
            <a:r>
              <a:rPr lang="en-US" sz="2000" dirty="0" smtClean="0">
                <a:solidFill>
                  <a:srgbClr val="FF0000"/>
                </a:solidFill>
              </a:rPr>
              <a:t>8</a:t>
            </a:r>
            <a:r>
              <a:rPr lang="el-GR" sz="2000" dirty="0" smtClean="0">
                <a:solidFill>
                  <a:srgbClr val="FF0000"/>
                </a:solidFill>
              </a:rPr>
              <a:t>: </a:t>
            </a:r>
            <a:r>
              <a:rPr lang="en-US" sz="2000" dirty="0" smtClean="0"/>
              <a:t>&lt;http://commons.wikimedia.org/wiki/File:A_graph_of_basalt_REE_abundance.png&gt;</a:t>
            </a:r>
          </a:p>
          <a:p>
            <a:pPr marL="0" indent="0">
              <a:buNone/>
            </a:pPr>
            <a:r>
              <a:rPr lang="el-GR" sz="2000" dirty="0" smtClean="0"/>
              <a:t>Όλες οι εικόνες που δεν έχουν αναφορά προέρχονται από το προσωπικό αρχείο του διδάσκοντα.</a:t>
            </a:r>
          </a:p>
          <a:p>
            <a:pPr marL="0" indent="0">
              <a:buNone/>
            </a:pPr>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2353045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Κατανομές των στοιχείων</a:t>
            </a:r>
            <a:endParaRPr lang="el-GR" dirty="0"/>
          </a:p>
        </p:txBody>
      </p:sp>
      <p:pic>
        <p:nvPicPr>
          <p:cNvPr id="4" name="3 - Θέση περιεχομένου" descr="Εικόνα 4: Periodic_Table_by_Number_of_Stable_Isotopes.PNG&#10;&lt;http://en.wikipedia.org/wiki/File:Periodic_Table_by_Number_of_Stable_Isotopes.PNG&gt;&#10;"/>
          <p:cNvPicPr>
            <a:picLocks noGrp="1" noChangeAspect="1"/>
          </p:cNvPicPr>
          <p:nvPr>
            <p:ph idx="1"/>
          </p:nvPr>
        </p:nvPicPr>
        <p:blipFill>
          <a:blip r:embed="rId2" cstate="print"/>
          <a:stretch>
            <a:fillRect/>
          </a:stretch>
        </p:blipFill>
        <p:spPr>
          <a:xfrm>
            <a:off x="1127272" y="1643050"/>
            <a:ext cx="6588000" cy="3456000"/>
          </a:xfrm>
        </p:spPr>
      </p:pic>
      <p:sp>
        <p:nvSpPr>
          <p:cNvPr id="5" name="2 - Θέση περιεχομένου"/>
          <p:cNvSpPr txBox="1">
            <a:spLocks/>
          </p:cNvSpPr>
          <p:nvPr/>
        </p:nvSpPr>
        <p:spPr>
          <a:xfrm>
            <a:off x="928726" y="5072074"/>
            <a:ext cx="7143736" cy="101081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Aft>
                <a:spcPts val="0"/>
              </a:spcAft>
              <a:buClrTx/>
              <a:buSzTx/>
              <a:buFont typeface="Arial" pitchFamily="34" charset="0"/>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Ποιο στοιχείο θα αντικαθιστά εύκολα τα Κ και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Ca</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Από ποιο στοιχείο θα αντικαθίσταται εύκολα το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Mg</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Κατανομές των στοιχείων</a:t>
            </a:r>
            <a:endParaRPr lang="el-GR" dirty="0"/>
          </a:p>
        </p:txBody>
      </p:sp>
      <p:sp>
        <p:nvSpPr>
          <p:cNvPr id="3" name="2 - Θέση περιεχομένου"/>
          <p:cNvSpPr>
            <a:spLocks noGrp="1"/>
          </p:cNvSpPr>
          <p:nvPr>
            <p:ph idx="1"/>
          </p:nvPr>
        </p:nvSpPr>
        <p:spPr/>
        <p:txBody>
          <a:bodyPr/>
          <a:lstStyle/>
          <a:p>
            <a:pPr marL="454025" indent="-454025">
              <a:spcBef>
                <a:spcPct val="50000"/>
              </a:spcBef>
            </a:pPr>
            <a:r>
              <a:rPr lang="el-GR" b="1" dirty="0" smtClean="0"/>
              <a:t>Κανόνες του </a:t>
            </a:r>
            <a:r>
              <a:rPr lang="en-US" b="1" dirty="0" smtClean="0"/>
              <a:t>Goldschmidt</a:t>
            </a:r>
          </a:p>
          <a:p>
            <a:pPr marL="454025" indent="-454025">
              <a:spcBef>
                <a:spcPct val="50000"/>
              </a:spcBef>
              <a:buNone/>
            </a:pPr>
            <a:r>
              <a:rPr lang="el-GR" dirty="0" smtClean="0"/>
              <a:t>2</a:t>
            </a:r>
            <a:r>
              <a:rPr lang="en-US" dirty="0" smtClean="0"/>
              <a:t>. </a:t>
            </a:r>
            <a:r>
              <a:rPr lang="el-GR" dirty="0" smtClean="0"/>
              <a:t>Μεταξύ δυο ιόντων με παρόμοια ιοντική </a:t>
            </a:r>
            <a:r>
              <a:rPr lang="en-US" dirty="0" smtClean="0"/>
              <a:t>                       </a:t>
            </a:r>
            <a:r>
              <a:rPr lang="el-GR" dirty="0" smtClean="0"/>
              <a:t>ακτίνα και ίδιο αριθμό οξείδωσης, αυτό με τη μικρότερη ακτίνα θα εντάσσεται κατά προτίμηση στη στερεή παρά στην υγρή φάση</a:t>
            </a:r>
          </a:p>
          <a:p>
            <a:endParaRPr lang="el-GR" dirty="0"/>
          </a:p>
        </p:txBody>
      </p:sp>
      <p:pic>
        <p:nvPicPr>
          <p:cNvPr id="4"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Κατανομές των στοιχείων</a:t>
            </a:r>
            <a:endParaRPr lang="el-GR" dirty="0"/>
          </a:p>
        </p:txBody>
      </p:sp>
      <p:sp>
        <p:nvSpPr>
          <p:cNvPr id="3" name="2 - Θέση περιεχομένου"/>
          <p:cNvSpPr>
            <a:spLocks noGrp="1"/>
          </p:cNvSpPr>
          <p:nvPr>
            <p:ph idx="1"/>
          </p:nvPr>
        </p:nvSpPr>
        <p:spPr/>
        <p:txBody>
          <a:bodyPr>
            <a:normAutofit/>
          </a:bodyPr>
          <a:lstStyle/>
          <a:p>
            <a:pPr marL="454025" indent="-454025">
              <a:spcBef>
                <a:spcPct val="50000"/>
              </a:spcBef>
            </a:pPr>
            <a:r>
              <a:rPr lang="el-GR" sz="2400" b="1" dirty="0" smtClean="0"/>
              <a:t>Κανόνες του </a:t>
            </a:r>
            <a:r>
              <a:rPr lang="en-US" sz="2400" b="1" dirty="0" smtClean="0"/>
              <a:t>Goldschmidt</a:t>
            </a:r>
          </a:p>
          <a:p>
            <a:pPr marL="454025" indent="-454025">
              <a:spcBef>
                <a:spcPct val="50000"/>
              </a:spcBef>
              <a:buNone/>
            </a:pPr>
            <a:r>
              <a:rPr lang="en-US" sz="2400" dirty="0" smtClean="0"/>
              <a:t>3. 	</a:t>
            </a:r>
            <a:r>
              <a:rPr lang="el-GR" sz="2400" dirty="0" smtClean="0"/>
              <a:t>Αν δυο ιόντα έχουν παρόμοια ιοντική ακτίνα και διαφορετικούς αριθμούς οξείδωσης, τότε το ιόν με το μεγαλύτερο Α.Ο. θα εντάσσεται κατά προτίμηση στη στερεή παρά στην υγρή φάση</a:t>
            </a:r>
          </a:p>
          <a:p>
            <a:pPr marL="454025" indent="-454025">
              <a:spcBef>
                <a:spcPct val="50000"/>
              </a:spcBef>
            </a:pPr>
            <a:r>
              <a:rPr lang="el-GR" sz="2400" dirty="0" smtClean="0"/>
              <a:t>Στο εξής θα ονομάζουμε </a:t>
            </a:r>
            <a:r>
              <a:rPr lang="el-GR" sz="2400" b="1" u="sng" dirty="0" err="1" smtClean="0">
                <a:solidFill>
                  <a:schemeClr val="tx2"/>
                </a:solidFill>
              </a:rPr>
              <a:t>κλασμάτωση</a:t>
            </a:r>
            <a:r>
              <a:rPr lang="el-GR" sz="2400" dirty="0" smtClean="0"/>
              <a:t> την άνιση κατανομή ενός ιόντος μεταξύ δυο ανταγωνιστικών (και σε ισορροπία) φάσεων</a:t>
            </a:r>
          </a:p>
          <a:p>
            <a:endParaRPr lang="el-GR" sz="2400" dirty="0"/>
          </a:p>
        </p:txBody>
      </p:sp>
      <p:pic>
        <p:nvPicPr>
          <p:cNvPr id="4"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Κατανομές των στοιχείων</a:t>
            </a:r>
            <a:endParaRPr lang="el-GR" dirty="0"/>
          </a:p>
        </p:txBody>
      </p:sp>
      <p:sp>
        <p:nvSpPr>
          <p:cNvPr id="4" name="Text Box 4"/>
          <p:cNvSpPr txBox="1">
            <a:spLocks noGrp="1" noChangeArrowheads="1"/>
          </p:cNvSpPr>
          <p:nvPr>
            <p:ph idx="1"/>
          </p:nvPr>
        </p:nvSpPr>
        <p:spPr bwMode="auto">
          <a:xfrm>
            <a:off x="464156" y="1596316"/>
            <a:ext cx="8229600" cy="3908762"/>
          </a:xfrm>
          <a:prstGeom prst="rect">
            <a:avLst/>
          </a:prstGeom>
          <a:noFill/>
          <a:ln w="12700">
            <a:noFill/>
            <a:miter lim="800000"/>
            <a:headEnd type="none" w="sm" len="sm"/>
            <a:tailEnd type="none" w="sm" len="sm"/>
          </a:ln>
        </p:spPr>
        <p:txBody>
          <a:bodyPr wrap="square">
            <a:spAutoFit/>
          </a:bodyPr>
          <a:lstStyle/>
          <a:p>
            <a:pPr marL="454025" indent="-454025">
              <a:spcBef>
                <a:spcPct val="50000"/>
              </a:spcBef>
            </a:pPr>
            <a:r>
              <a:rPr lang="el-GR" sz="2400" dirty="0" smtClean="0"/>
              <a:t>Για την κατανομή και την </a:t>
            </a:r>
            <a:r>
              <a:rPr lang="el-GR" sz="2400" dirty="0" err="1" smtClean="0"/>
              <a:t>ανταλλαξιμότητα</a:t>
            </a:r>
            <a:r>
              <a:rPr lang="el-GR" sz="2400" dirty="0" smtClean="0"/>
              <a:t> ενός στοιχείου </a:t>
            </a:r>
            <a:r>
              <a:rPr lang="en-US" sz="2400" dirty="0" err="1" smtClean="0"/>
              <a:t>i</a:t>
            </a:r>
            <a:r>
              <a:rPr lang="en-US" sz="2400" dirty="0" smtClean="0"/>
              <a:t> </a:t>
            </a:r>
            <a:r>
              <a:rPr lang="el-GR" sz="2400" dirty="0" smtClean="0"/>
              <a:t>μεταξύ μιας υγρής (</a:t>
            </a:r>
            <a:r>
              <a:rPr lang="el-GR" sz="2400" dirty="0" err="1" smtClean="0"/>
              <a:t>τήγματος</a:t>
            </a:r>
            <a:r>
              <a:rPr lang="el-GR" sz="2400" dirty="0" smtClean="0"/>
              <a:t>) και μιας στερεής φάσης θα ισχύει</a:t>
            </a:r>
            <a:r>
              <a:rPr lang="el-GR" sz="2800" dirty="0" smtClean="0"/>
              <a:t>:</a:t>
            </a:r>
          </a:p>
          <a:p>
            <a:pPr marL="454025" indent="-454025" algn="ctr">
              <a:lnSpc>
                <a:spcPct val="50000"/>
              </a:lnSpc>
              <a:spcBef>
                <a:spcPct val="50000"/>
              </a:spcBef>
              <a:buNone/>
            </a:pPr>
            <a:r>
              <a:rPr lang="en-US" sz="2800" dirty="0" err="1" smtClean="0"/>
              <a:t>i</a:t>
            </a:r>
            <a:r>
              <a:rPr lang="en-US" sz="2800" baseline="-25000" dirty="0" smtClean="0"/>
              <a:t>(</a:t>
            </a:r>
            <a:r>
              <a:rPr lang="el-GR" sz="2800" baseline="-25000" dirty="0" smtClean="0"/>
              <a:t>υγρό  )</a:t>
            </a:r>
            <a:r>
              <a:rPr lang="el-GR" sz="2800" dirty="0" smtClean="0"/>
              <a:t>         </a:t>
            </a:r>
            <a:r>
              <a:rPr lang="en-US" sz="2800" dirty="0" smtClean="0"/>
              <a:t> </a:t>
            </a:r>
            <a:r>
              <a:rPr lang="el-GR" sz="2800" dirty="0" smtClean="0"/>
              <a:t>   </a:t>
            </a:r>
            <a:r>
              <a:rPr lang="en-US" sz="2800" dirty="0" err="1" smtClean="0"/>
              <a:t>i</a:t>
            </a:r>
            <a:r>
              <a:rPr lang="el-GR" sz="2800" baseline="-25000" dirty="0" smtClean="0"/>
              <a:t>(στερεό)</a:t>
            </a:r>
          </a:p>
          <a:p>
            <a:pPr marL="454025" indent="-454025">
              <a:spcBef>
                <a:spcPct val="50000"/>
              </a:spcBef>
            </a:pPr>
            <a:r>
              <a:rPr lang="el-GR" sz="2400" dirty="0" smtClean="0"/>
              <a:t>Η σταθερά Κ της χημικής ισορροπίας θα είναι:</a:t>
            </a:r>
          </a:p>
          <a:p>
            <a:pPr marL="454025" indent="-454025">
              <a:spcBef>
                <a:spcPct val="50000"/>
              </a:spcBef>
            </a:pPr>
            <a:endParaRPr lang="el-GR" sz="2800" dirty="0" smtClean="0"/>
          </a:p>
          <a:p>
            <a:pPr marL="454025" indent="-454025">
              <a:spcBef>
                <a:spcPct val="50000"/>
              </a:spcBef>
              <a:buNone/>
            </a:pPr>
            <a:r>
              <a:rPr lang="el-GR" sz="2800" dirty="0" smtClean="0"/>
              <a:t>                           </a:t>
            </a:r>
            <a:endParaRPr lang="el-GR" sz="2000" dirty="0" smtClean="0"/>
          </a:p>
          <a:p>
            <a:pPr indent="-454025" algn="ctr">
              <a:spcBef>
                <a:spcPts val="0"/>
              </a:spcBef>
              <a:buNone/>
            </a:pPr>
            <a:r>
              <a:rPr lang="el-GR" sz="2400" dirty="0" smtClean="0"/>
              <a:t>(Χ = το ποσοστό </a:t>
            </a:r>
            <a:r>
              <a:rPr lang="en-US" sz="2400" dirty="0" smtClean="0"/>
              <a:t>mol </a:t>
            </a:r>
            <a:r>
              <a:rPr lang="el-GR" sz="2400" dirty="0" smtClean="0"/>
              <a:t>του στοιχείου στο στερεό ή στο υγρό)</a:t>
            </a:r>
          </a:p>
        </p:txBody>
      </p:sp>
      <p:grpSp>
        <p:nvGrpSpPr>
          <p:cNvPr id="7" name="16 - Ομάδα"/>
          <p:cNvGrpSpPr/>
          <p:nvPr/>
        </p:nvGrpSpPr>
        <p:grpSpPr>
          <a:xfrm>
            <a:off x="4066314" y="3182772"/>
            <a:ext cx="720000" cy="72000"/>
            <a:chOff x="4067944" y="3356992"/>
            <a:chExt cx="936104" cy="145604"/>
          </a:xfrm>
        </p:grpSpPr>
        <p:cxnSp>
          <p:nvCxnSpPr>
            <p:cNvPr id="8" name="7 - Ευθύγραμμο βέλος σύνδεσης"/>
            <p:cNvCxnSpPr/>
            <p:nvPr/>
          </p:nvCxnSpPr>
          <p:spPr bwMode="auto">
            <a:xfrm>
              <a:off x="4067944" y="3356992"/>
              <a:ext cx="936104" cy="1588"/>
            </a:xfrm>
            <a:prstGeom prst="straightConnector1">
              <a:avLst/>
            </a:prstGeom>
            <a:noFill/>
            <a:ln w="25400" cap="sq" cmpd="sng" algn="ctr">
              <a:solidFill>
                <a:schemeClr val="tx1"/>
              </a:solidFill>
              <a:prstDash val="solid"/>
              <a:round/>
              <a:headEnd type="none" w="med" len="med"/>
              <a:tailEnd type="triangle" w="sm" len="med"/>
            </a:ln>
            <a:effectLst/>
          </p:spPr>
        </p:cxnSp>
        <p:cxnSp>
          <p:nvCxnSpPr>
            <p:cNvPr id="9" name="8 - Ευθύγραμμο βέλος σύνδεσης"/>
            <p:cNvCxnSpPr/>
            <p:nvPr/>
          </p:nvCxnSpPr>
          <p:spPr bwMode="auto">
            <a:xfrm flipH="1">
              <a:off x="4067944" y="3501008"/>
              <a:ext cx="936104" cy="1588"/>
            </a:xfrm>
            <a:prstGeom prst="straightConnector1">
              <a:avLst/>
            </a:prstGeom>
            <a:noFill/>
            <a:ln w="25400" cap="sq" cmpd="sng" algn="ctr">
              <a:solidFill>
                <a:schemeClr val="tx1"/>
              </a:solidFill>
              <a:prstDash val="solid"/>
              <a:round/>
              <a:headEnd type="none" w="med" len="med"/>
              <a:tailEnd type="triangle" w="sm" len="med"/>
            </a:ln>
            <a:effectLst/>
          </p:spPr>
        </p:cxnSp>
      </p:grpSp>
      <p:pic>
        <p:nvPicPr>
          <p:cNvPr id="10"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368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36867" name="Rectangle 3"/>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68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3686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28992" y="4000504"/>
            <a:ext cx="1771650" cy="8286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Κατανομές των στοιχείων</a:t>
            </a:r>
            <a:endParaRPr lang="el-GR" dirty="0"/>
          </a:p>
        </p:txBody>
      </p:sp>
      <p:sp>
        <p:nvSpPr>
          <p:cNvPr id="4" name="Text Box 4"/>
          <p:cNvSpPr txBox="1">
            <a:spLocks noGrp="1" noChangeArrowheads="1"/>
          </p:cNvSpPr>
          <p:nvPr>
            <p:ph idx="1"/>
          </p:nvPr>
        </p:nvSpPr>
        <p:spPr bwMode="auto">
          <a:xfrm>
            <a:off x="464156" y="1556792"/>
            <a:ext cx="8229600" cy="4154984"/>
          </a:xfrm>
          <a:prstGeom prst="rect">
            <a:avLst/>
          </a:prstGeom>
          <a:noFill/>
          <a:ln w="12700">
            <a:noFill/>
            <a:miter lim="800000"/>
            <a:headEnd type="none" w="sm" len="sm"/>
            <a:tailEnd type="none" w="sm" len="sm"/>
          </a:ln>
        </p:spPr>
        <p:txBody>
          <a:bodyPr wrap="square">
            <a:spAutoFit/>
          </a:bodyPr>
          <a:lstStyle/>
          <a:p>
            <a:pPr marL="454025" indent="-454025">
              <a:spcBef>
                <a:spcPct val="50000"/>
              </a:spcBef>
            </a:pPr>
            <a:r>
              <a:rPr lang="el-GR" sz="2400" dirty="0" smtClean="0"/>
              <a:t>Καθότι τα στοιχεία θεωρούνται πολύ ευδιάλυτα στο </a:t>
            </a:r>
            <a:r>
              <a:rPr lang="el-GR" sz="2400" dirty="0" err="1" smtClean="0"/>
              <a:t>τήγμα</a:t>
            </a:r>
            <a:r>
              <a:rPr lang="el-GR" sz="2400" dirty="0" smtClean="0"/>
              <a:t> θα ισχύει:</a:t>
            </a:r>
            <a:endParaRPr lang="en-US" sz="2400" dirty="0" smtClean="0"/>
          </a:p>
          <a:p>
            <a:pPr marL="454025" indent="-454025">
              <a:lnSpc>
                <a:spcPct val="200000"/>
              </a:lnSpc>
              <a:spcBef>
                <a:spcPct val="50000"/>
              </a:spcBef>
              <a:buNone/>
            </a:pPr>
            <a:r>
              <a:rPr lang="en-US" sz="2400" dirty="0" smtClean="0"/>
              <a:t>   </a:t>
            </a:r>
            <a:r>
              <a:rPr lang="el-GR" sz="2400" dirty="0" smtClean="0"/>
              <a:t>                </a:t>
            </a:r>
            <a:r>
              <a:rPr lang="en-US" sz="2400" dirty="0" smtClean="0"/>
              <a:t>         </a:t>
            </a:r>
            <a:endParaRPr lang="el-GR" sz="2400" dirty="0" smtClean="0"/>
          </a:p>
          <a:p>
            <a:pPr marL="111125" indent="-15875">
              <a:spcBef>
                <a:spcPct val="50000"/>
              </a:spcBef>
              <a:buNone/>
            </a:pPr>
            <a:r>
              <a:rPr lang="en-US" sz="2400" dirty="0" smtClean="0"/>
              <a:t> C</a:t>
            </a:r>
            <a:r>
              <a:rPr lang="en-US" sz="2400" baseline="-25000" dirty="0" smtClean="0"/>
              <a:t>S</a:t>
            </a:r>
            <a:r>
              <a:rPr lang="el-GR" sz="2400" dirty="0" smtClean="0"/>
              <a:t> και</a:t>
            </a:r>
            <a:r>
              <a:rPr lang="en-US" sz="2400" dirty="0" smtClean="0"/>
              <a:t> C</a:t>
            </a:r>
            <a:r>
              <a:rPr lang="en-US" sz="2400" baseline="-25000" dirty="0" smtClean="0"/>
              <a:t>L</a:t>
            </a:r>
            <a:r>
              <a:rPr lang="el-GR" sz="2400" dirty="0" smtClean="0"/>
              <a:t> οι συγκεντρώσεις του στοιχείου στο στερεό  και στο </a:t>
            </a:r>
            <a:r>
              <a:rPr lang="el-GR" sz="2400" dirty="0" err="1" smtClean="0"/>
              <a:t>τήγμα</a:t>
            </a:r>
            <a:r>
              <a:rPr lang="el-GR" sz="2400" dirty="0" smtClean="0"/>
              <a:t>, αντίστοιχα</a:t>
            </a:r>
          </a:p>
          <a:p>
            <a:pPr marL="454025" indent="-454025">
              <a:spcBef>
                <a:spcPct val="50000"/>
              </a:spcBef>
            </a:pPr>
            <a:r>
              <a:rPr lang="el-GR" sz="2400" dirty="0" smtClean="0"/>
              <a:t>Η σταθερά </a:t>
            </a:r>
            <a:r>
              <a:rPr lang="en-US" sz="2400" dirty="0" smtClean="0"/>
              <a:t>K</a:t>
            </a:r>
            <a:r>
              <a:rPr lang="en-US" sz="2400" baseline="-25000" dirty="0" smtClean="0"/>
              <a:t>D</a:t>
            </a:r>
            <a:r>
              <a:rPr lang="en-US" sz="2400" dirty="0" smtClean="0"/>
              <a:t> </a:t>
            </a:r>
            <a:r>
              <a:rPr lang="el-GR" sz="2400" dirty="0" smtClean="0"/>
              <a:t>ονομάζεται συντελεστής κατανομής ενός στοιχείου και συμβολίζεται επίσης και ως </a:t>
            </a:r>
            <a:r>
              <a:rPr lang="en-US" sz="2400" dirty="0" smtClean="0"/>
              <a:t>D</a:t>
            </a:r>
            <a:endParaRPr lang="el-GR" sz="2400" dirty="0" smtClean="0"/>
          </a:p>
          <a:p>
            <a:pPr marL="454025" indent="-454025">
              <a:spcBef>
                <a:spcPct val="50000"/>
              </a:spcBef>
            </a:pPr>
            <a:endParaRPr lang="el-GR" sz="2000" dirty="0" smtClean="0"/>
          </a:p>
        </p:txBody>
      </p:sp>
      <p:pic>
        <p:nvPicPr>
          <p:cNvPr id="7"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358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3584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86116" y="2285992"/>
            <a:ext cx="1323975" cy="895350"/>
          </a:xfrm>
          <a:prstGeom prst="rect">
            <a:avLst/>
          </a:prstGeom>
          <a:noFill/>
        </p:spPr>
      </p:pic>
      <p:sp>
        <p:nvSpPr>
          <p:cNvPr id="35843" name="Rectangle 3"/>
          <p:cNvSpPr>
            <a:spLocks noChangeArrowheads="1"/>
          </p:cNvSpPr>
          <p:nvPr/>
        </p:nvSpPr>
        <p:spPr bwMode="auto">
          <a:xfrm>
            <a:off x="0" y="1352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Κατανομές των Στοιχείων</a:t>
            </a:r>
            <a:endParaRPr lang="el-GR" dirty="0"/>
          </a:p>
        </p:txBody>
      </p:sp>
      <p:sp>
        <p:nvSpPr>
          <p:cNvPr id="4" name="Text Box 4"/>
          <p:cNvSpPr txBox="1">
            <a:spLocks noGrp="1" noChangeArrowheads="1"/>
          </p:cNvSpPr>
          <p:nvPr>
            <p:ph idx="1"/>
          </p:nvPr>
        </p:nvSpPr>
        <p:spPr bwMode="auto">
          <a:xfrm>
            <a:off x="464156" y="1556792"/>
            <a:ext cx="8229600" cy="4016484"/>
          </a:xfrm>
          <a:prstGeom prst="rect">
            <a:avLst/>
          </a:prstGeom>
          <a:noFill/>
          <a:ln w="12700">
            <a:noFill/>
            <a:miter lim="800000"/>
            <a:headEnd type="none" w="sm" len="sm"/>
            <a:tailEnd type="none" w="sm" len="sm"/>
          </a:ln>
        </p:spPr>
        <p:txBody>
          <a:bodyPr wrap="square">
            <a:spAutoFit/>
          </a:bodyPr>
          <a:lstStyle/>
          <a:p>
            <a:pPr marL="454025" indent="-454025">
              <a:spcBef>
                <a:spcPct val="50000"/>
              </a:spcBef>
            </a:pPr>
            <a:r>
              <a:rPr lang="el-GR" sz="3000" b="1" u="sng" dirty="0" smtClean="0">
                <a:solidFill>
                  <a:schemeClr val="tx2"/>
                </a:solidFill>
              </a:rPr>
              <a:t>Συμβατά</a:t>
            </a:r>
            <a:r>
              <a:rPr lang="el-GR" sz="3000" b="1" dirty="0" smtClean="0">
                <a:solidFill>
                  <a:schemeClr val="tx2"/>
                </a:solidFill>
              </a:rPr>
              <a:t> </a:t>
            </a:r>
            <a:r>
              <a:rPr lang="el-GR" sz="3000" dirty="0" smtClean="0"/>
              <a:t>ονομάζονται τα στοιχεία, για τα οποία ισχύει </a:t>
            </a:r>
            <a:r>
              <a:rPr lang="en-US" sz="3000" dirty="0" smtClean="0"/>
              <a:t>D &gt;&gt; 1 </a:t>
            </a:r>
            <a:r>
              <a:rPr lang="el-GR" sz="3000" dirty="0" smtClean="0"/>
              <a:t>(συγκεντρώνονται κυρίως στο στερεό). Είναι γενικά μικρής ιοντικής ακτίνας και έχουν μικρό Α.Ο.      (</a:t>
            </a:r>
            <a:r>
              <a:rPr lang="en-US" sz="3000" dirty="0" smtClean="0"/>
              <a:t>Fe, Mg, Ni, Cr, Cu, W, </a:t>
            </a:r>
            <a:r>
              <a:rPr lang="en-US" sz="3000" dirty="0" err="1" smtClean="0"/>
              <a:t>Ru</a:t>
            </a:r>
            <a:r>
              <a:rPr lang="en-US" sz="3000" dirty="0" smtClean="0"/>
              <a:t>, </a:t>
            </a:r>
            <a:r>
              <a:rPr lang="en-US" sz="3000" dirty="0" err="1" smtClean="0"/>
              <a:t>Rh</a:t>
            </a:r>
            <a:r>
              <a:rPr lang="en-US" sz="3000" dirty="0" smtClean="0"/>
              <a:t>, Pd, Os, </a:t>
            </a:r>
            <a:r>
              <a:rPr lang="en-US" sz="3000" dirty="0" err="1" smtClean="0"/>
              <a:t>Ir</a:t>
            </a:r>
            <a:r>
              <a:rPr lang="en-US" sz="3000" dirty="0" smtClean="0"/>
              <a:t>, Pt, </a:t>
            </a:r>
            <a:r>
              <a:rPr lang="el-GR" sz="3000" dirty="0" smtClean="0"/>
              <a:t>και </a:t>
            </a:r>
            <a:r>
              <a:rPr lang="en-US" sz="3000" dirty="0" smtClean="0"/>
              <a:t> Au)</a:t>
            </a:r>
            <a:endParaRPr lang="el-GR" sz="3000" dirty="0" smtClean="0"/>
          </a:p>
          <a:p>
            <a:pPr marL="454025" indent="-454025">
              <a:spcBef>
                <a:spcPct val="50000"/>
              </a:spcBef>
            </a:pPr>
            <a:r>
              <a:rPr lang="el-GR" sz="3000" b="1" u="sng" dirty="0" smtClean="0">
                <a:solidFill>
                  <a:schemeClr val="tx2"/>
                </a:solidFill>
              </a:rPr>
              <a:t>Ασύμβατα</a:t>
            </a:r>
            <a:r>
              <a:rPr lang="el-GR" sz="3000" b="1" dirty="0" smtClean="0">
                <a:solidFill>
                  <a:schemeClr val="tx2"/>
                </a:solidFill>
              </a:rPr>
              <a:t> </a:t>
            </a:r>
            <a:r>
              <a:rPr lang="el-GR" sz="3000" dirty="0" smtClean="0"/>
              <a:t>ονομάζονται τα στοιχεία, για τα οποία ισχύει </a:t>
            </a:r>
            <a:r>
              <a:rPr lang="en-US" sz="3000" dirty="0" smtClean="0"/>
              <a:t>D &lt;&lt; 1 </a:t>
            </a:r>
            <a:r>
              <a:rPr lang="el-GR" sz="3000" dirty="0" smtClean="0"/>
              <a:t>(συγκεντρώνονται κυρίως στο </a:t>
            </a:r>
            <a:r>
              <a:rPr lang="el-GR" sz="3000" dirty="0" err="1" smtClean="0"/>
              <a:t>τήγμα</a:t>
            </a:r>
            <a:r>
              <a:rPr lang="el-GR" sz="3000" dirty="0" smtClean="0"/>
              <a:t>)</a:t>
            </a:r>
          </a:p>
        </p:txBody>
      </p:sp>
      <p:pic>
        <p:nvPicPr>
          <p:cNvPr id="5"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Scale>
                                      <p:cBhvr>
                                        <p:cTn id="7" dur="5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4">
                                            <p:txEl>
                                              <p:pRg st="0" end="0"/>
                                            </p:txEl>
                                          </p:spTgt>
                                        </p:tgtEl>
                                        <p:attrNameLst>
                                          <p:attrName>ppt_x</p:attrName>
                                          <p:attrName>ppt_y</p:attrName>
                                        </p:attrNameLst>
                                      </p:cBhvr>
                                    </p:animMotion>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Scale>
                                      <p:cBhvr>
                                        <p:cTn id="14" dur="500" decel="50000" fill="hold">
                                          <p:stCondLst>
                                            <p:cond delay="0"/>
                                          </p:stCondLst>
                                        </p:cTn>
                                        <p:tgtEl>
                                          <p:spTgt spid="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500" decel="50000" fill="hold">
                                          <p:stCondLst>
                                            <p:cond delay="0"/>
                                          </p:stCondLst>
                                        </p:cTn>
                                        <p:tgtEl>
                                          <p:spTgt spid="4">
                                            <p:txEl>
                                              <p:pRg st="1" end="1"/>
                                            </p:txEl>
                                          </p:spTgt>
                                        </p:tgtEl>
                                        <p:attrNameLst>
                                          <p:attrName>ppt_x</p:attrName>
                                          <p:attrName>ppt_y</p:attrName>
                                        </p:attrNameLst>
                                      </p:cBhvr>
                                    </p:animMotion>
                                    <p:animEffect transition="in" filter="fade">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7730</TotalTime>
  <Words>1219</Words>
  <Application>Microsoft Office PowerPoint</Application>
  <PresentationFormat>On-screen Show (4:3)</PresentationFormat>
  <Paragraphs>146</Paragraphs>
  <Slides>35</Slides>
  <Notes>10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Θέμα του Office</vt:lpstr>
      <vt:lpstr>ΠΕΤΡΟΛΟΓΙΑ ΜΑΓΜΑΤΙΚΩΝ &amp; ΜΕΤΑΜΟΡΦΩΜΕΝΩΝ ΠΕΤΡΩΜΑΤΩΝ </vt:lpstr>
      <vt:lpstr>ΣΥΜΠΕΡΙΦΟΡΑ ΤΩΝ ΣΤΟΙΧΕΙΩΝ ΚΑΤΑ ΤΙΣ ΜΑΓΜΑΤΙΚΕΣ ΔΙΕΡΓΑΣΙΕΣ</vt:lpstr>
      <vt:lpstr>Κατανομές των στοιχείων</vt:lpstr>
      <vt:lpstr>Κατανομές των στοιχείων</vt:lpstr>
      <vt:lpstr>Κατανομές των στοιχείων</vt:lpstr>
      <vt:lpstr>Κατανομές των στοιχείων</vt:lpstr>
      <vt:lpstr>Κατανομές των στοιχείων</vt:lpstr>
      <vt:lpstr>Κατανομές των στοιχείων</vt:lpstr>
      <vt:lpstr>Κατανομές των Στοιχείων</vt:lpstr>
      <vt:lpstr>Κατανομές των Στοιχείων</vt:lpstr>
      <vt:lpstr>Κατανομές των Στοιχείων</vt:lpstr>
      <vt:lpstr>Κατανομές των στοιχείων</vt:lpstr>
      <vt:lpstr>Κατανομές των στοιχείων</vt:lpstr>
      <vt:lpstr>ΠΡΟΒΟΛΕΣ ΣΕ ΔΙΑΓΡΑΜΜΑΤΑ</vt:lpstr>
      <vt:lpstr>Διαγράμματα διαφοροποίησης</vt:lpstr>
      <vt:lpstr>Διαγράμματα διαφοροποίησης</vt:lpstr>
      <vt:lpstr>Διαγράμματα διαφοροποίησης</vt:lpstr>
      <vt:lpstr>Διαγράμματα διαφοροποίησης</vt:lpstr>
      <vt:lpstr>Σπάνιες Γαίες (REE)</vt:lpstr>
      <vt:lpstr>Φαινόμενο Oddo-Harkins</vt:lpstr>
      <vt:lpstr>Σπάνιες Γαίες (REE)</vt:lpstr>
      <vt:lpstr>Σπάνιες Γαίες (REE)</vt:lpstr>
      <vt:lpstr>Σπάνιες Γαίες (REE)</vt:lpstr>
      <vt:lpstr>Σπάνιες Γαίες (REE)</vt:lpstr>
      <vt:lpstr>Μια διάσημη ανωμαλία!</vt:lpstr>
      <vt:lpstr>Άλλοι τύποι αραχνοδιαγραμμάτων</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Ioannis Iliopoulos</cp:lastModifiedBy>
  <cp:revision>541</cp:revision>
  <dcterms:created xsi:type="dcterms:W3CDTF">2012-09-06T09:03:05Z</dcterms:created>
  <dcterms:modified xsi:type="dcterms:W3CDTF">2015-09-09T08:56:15Z</dcterms:modified>
</cp:coreProperties>
</file>