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7" r:id="rId2"/>
    <p:sldId id="357" r:id="rId3"/>
    <p:sldId id="359" r:id="rId4"/>
    <p:sldId id="358" r:id="rId5"/>
    <p:sldId id="361" r:id="rId6"/>
    <p:sldId id="362" r:id="rId7"/>
    <p:sldId id="363" r:id="rId8"/>
    <p:sldId id="364" r:id="rId9"/>
    <p:sldId id="365" r:id="rId10"/>
    <p:sldId id="366" r:id="rId11"/>
    <p:sldId id="367" r:id="rId12"/>
    <p:sldId id="368" r:id="rId13"/>
    <p:sldId id="369" r:id="rId14"/>
    <p:sldId id="370" r:id="rId15"/>
    <p:sldId id="373" r:id="rId16"/>
    <p:sldId id="374" r:id="rId17"/>
    <p:sldId id="371" r:id="rId18"/>
    <p:sldId id="375" r:id="rId19"/>
    <p:sldId id="378" r:id="rId20"/>
    <p:sldId id="377" r:id="rId21"/>
    <p:sldId id="376" r:id="rId22"/>
    <p:sldId id="379" r:id="rId23"/>
    <p:sldId id="380" r:id="rId24"/>
    <p:sldId id="383" r:id="rId25"/>
    <p:sldId id="381" r:id="rId26"/>
    <p:sldId id="384" r:id="rId27"/>
    <p:sldId id="382" r:id="rId28"/>
    <p:sldId id="385" r:id="rId29"/>
    <p:sldId id="386" r:id="rId30"/>
    <p:sldId id="387" r:id="rId31"/>
    <p:sldId id="390" r:id="rId32"/>
    <p:sldId id="389" r:id="rId33"/>
    <p:sldId id="391" r:id="rId34"/>
    <p:sldId id="392" r:id="rId35"/>
    <p:sldId id="393" r:id="rId36"/>
    <p:sldId id="394" r:id="rId37"/>
    <p:sldId id="397" r:id="rId38"/>
    <p:sldId id="396" r:id="rId39"/>
    <p:sldId id="398" r:id="rId40"/>
    <p:sldId id="399" r:id="rId41"/>
    <p:sldId id="401" r:id="rId42"/>
    <p:sldId id="400" r:id="rId43"/>
    <p:sldId id="402" r:id="rId44"/>
    <p:sldId id="403" r:id="rId45"/>
    <p:sldId id="404" r:id="rId46"/>
    <p:sldId id="405" r:id="rId47"/>
    <p:sldId id="406" r:id="rId48"/>
    <p:sldId id="407" r:id="rId49"/>
    <p:sldId id="408" r:id="rId50"/>
    <p:sldId id="409" r:id="rId51"/>
    <p:sldId id="410" r:id="rId52"/>
    <p:sldId id="411" r:id="rId53"/>
    <p:sldId id="412" r:id="rId54"/>
    <p:sldId id="413" r:id="rId55"/>
    <p:sldId id="415" r:id="rId56"/>
    <p:sldId id="416" r:id="rId57"/>
    <p:sldId id="417" r:id="rId58"/>
    <p:sldId id="418" r:id="rId59"/>
    <p:sldId id="420" r:id="rId60"/>
    <p:sldId id="419" r:id="rId61"/>
    <p:sldId id="422" r:id="rId62"/>
    <p:sldId id="423" r:id="rId63"/>
    <p:sldId id="424" r:id="rId64"/>
    <p:sldId id="425" r:id="rId65"/>
    <p:sldId id="426" r:id="rId66"/>
    <p:sldId id="427" r:id="rId67"/>
    <p:sldId id="428" r:id="rId68"/>
    <p:sldId id="430" r:id="rId69"/>
    <p:sldId id="431" r:id="rId70"/>
    <p:sldId id="432" r:id="rId71"/>
    <p:sldId id="433" r:id="rId72"/>
    <p:sldId id="434" r:id="rId7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1131A0-6012-4FB1-9D21-4AF807637F6D}" v="1" dt="2022-11-29T09:34:29.2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8" autoAdjust="0"/>
    <p:restoredTop sz="94660"/>
  </p:normalViewPr>
  <p:slideViewPr>
    <p:cSldViewPr snapToGrid="0">
      <p:cViewPr varScale="1">
        <p:scale>
          <a:sx n="106" d="100"/>
          <a:sy n="106" d="100"/>
        </p:scale>
        <p:origin x="61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79"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nis papag" userId="d8d070b02d23e76d" providerId="LiveId" clId="{BD1131A0-6012-4FB1-9D21-4AF807637F6D}"/>
    <pc:docChg chg="custSel delSld modSld">
      <pc:chgData name="fanis papag" userId="d8d070b02d23e76d" providerId="LiveId" clId="{BD1131A0-6012-4FB1-9D21-4AF807637F6D}" dt="2022-12-02T16:26:54.666" v="33" actId="207"/>
      <pc:docMkLst>
        <pc:docMk/>
      </pc:docMkLst>
      <pc:sldChg chg="modSp mod">
        <pc:chgData name="fanis papag" userId="d8d070b02d23e76d" providerId="LiveId" clId="{BD1131A0-6012-4FB1-9D21-4AF807637F6D}" dt="2022-11-29T09:34:43.222" v="1" actId="207"/>
        <pc:sldMkLst>
          <pc:docMk/>
          <pc:sldMk cId="2443158740" sldId="257"/>
        </pc:sldMkLst>
        <pc:spChg chg="mod">
          <ac:chgData name="fanis papag" userId="d8d070b02d23e76d" providerId="LiveId" clId="{BD1131A0-6012-4FB1-9D21-4AF807637F6D}" dt="2022-11-29T09:34:29.296" v="0"/>
          <ac:spMkLst>
            <pc:docMk/>
            <pc:sldMk cId="2443158740" sldId="257"/>
            <ac:spMk id="2" creationId="{00000000-0000-0000-0000-000000000000}"/>
          </ac:spMkLst>
        </pc:spChg>
        <pc:spChg chg="mod">
          <ac:chgData name="fanis papag" userId="d8d070b02d23e76d" providerId="LiveId" clId="{BD1131A0-6012-4FB1-9D21-4AF807637F6D}" dt="2022-11-29T09:34:43.222" v="1" actId="207"/>
          <ac:spMkLst>
            <pc:docMk/>
            <pc:sldMk cId="2443158740" sldId="257"/>
            <ac:spMk id="3" creationId="{00000000-0000-0000-0000-000000000000}"/>
          </ac:spMkLst>
        </pc:spChg>
      </pc:sldChg>
      <pc:sldChg chg="modSp mod">
        <pc:chgData name="fanis papag" userId="d8d070b02d23e76d" providerId="LiveId" clId="{BD1131A0-6012-4FB1-9D21-4AF807637F6D}" dt="2022-11-29T09:35:11.159" v="2" actId="207"/>
        <pc:sldMkLst>
          <pc:docMk/>
          <pc:sldMk cId="3939380553" sldId="369"/>
        </pc:sldMkLst>
        <pc:spChg chg="mod">
          <ac:chgData name="fanis papag" userId="d8d070b02d23e76d" providerId="LiveId" clId="{BD1131A0-6012-4FB1-9D21-4AF807637F6D}" dt="2022-11-29T09:35:11.159" v="2" actId="207"/>
          <ac:spMkLst>
            <pc:docMk/>
            <pc:sldMk cId="3939380553" sldId="369"/>
            <ac:spMk id="4" creationId="{00000000-0000-0000-0000-000000000000}"/>
          </ac:spMkLst>
        </pc:spChg>
      </pc:sldChg>
      <pc:sldChg chg="modSp mod">
        <pc:chgData name="fanis papag" userId="d8d070b02d23e76d" providerId="LiveId" clId="{BD1131A0-6012-4FB1-9D21-4AF807637F6D}" dt="2022-11-29T09:35:25.610" v="4" actId="207"/>
        <pc:sldMkLst>
          <pc:docMk/>
          <pc:sldMk cId="2306707657" sldId="370"/>
        </pc:sldMkLst>
        <pc:spChg chg="mod">
          <ac:chgData name="fanis papag" userId="d8d070b02d23e76d" providerId="LiveId" clId="{BD1131A0-6012-4FB1-9D21-4AF807637F6D}" dt="2022-11-29T09:35:25.610" v="4" actId="207"/>
          <ac:spMkLst>
            <pc:docMk/>
            <pc:sldMk cId="2306707657" sldId="370"/>
            <ac:spMk id="4" creationId="{00000000-0000-0000-0000-000000000000}"/>
          </ac:spMkLst>
        </pc:spChg>
      </pc:sldChg>
      <pc:sldChg chg="modSp mod">
        <pc:chgData name="fanis papag" userId="d8d070b02d23e76d" providerId="LiveId" clId="{BD1131A0-6012-4FB1-9D21-4AF807637F6D}" dt="2022-11-29T09:35:59.339" v="8" actId="207"/>
        <pc:sldMkLst>
          <pc:docMk/>
          <pc:sldMk cId="3291452802" sldId="371"/>
        </pc:sldMkLst>
        <pc:spChg chg="mod">
          <ac:chgData name="fanis papag" userId="d8d070b02d23e76d" providerId="LiveId" clId="{BD1131A0-6012-4FB1-9D21-4AF807637F6D}" dt="2022-11-29T09:35:59.339" v="8" actId="207"/>
          <ac:spMkLst>
            <pc:docMk/>
            <pc:sldMk cId="3291452802" sldId="371"/>
            <ac:spMk id="4" creationId="{00000000-0000-0000-0000-000000000000}"/>
          </ac:spMkLst>
        </pc:spChg>
      </pc:sldChg>
      <pc:sldChg chg="modSp mod">
        <pc:chgData name="fanis papag" userId="d8d070b02d23e76d" providerId="LiveId" clId="{BD1131A0-6012-4FB1-9D21-4AF807637F6D}" dt="2022-11-29T09:35:48.194" v="7" actId="207"/>
        <pc:sldMkLst>
          <pc:docMk/>
          <pc:sldMk cId="1529992431" sldId="374"/>
        </pc:sldMkLst>
        <pc:spChg chg="mod">
          <ac:chgData name="fanis papag" userId="d8d070b02d23e76d" providerId="LiveId" clId="{BD1131A0-6012-4FB1-9D21-4AF807637F6D}" dt="2022-11-29T09:35:48.194" v="7" actId="207"/>
          <ac:spMkLst>
            <pc:docMk/>
            <pc:sldMk cId="1529992431" sldId="374"/>
            <ac:spMk id="4" creationId="{00000000-0000-0000-0000-000000000000}"/>
          </ac:spMkLst>
        </pc:spChg>
      </pc:sldChg>
      <pc:sldChg chg="modSp mod">
        <pc:chgData name="fanis papag" userId="d8d070b02d23e76d" providerId="LiveId" clId="{BD1131A0-6012-4FB1-9D21-4AF807637F6D}" dt="2022-11-29T09:36:05.586" v="9" actId="207"/>
        <pc:sldMkLst>
          <pc:docMk/>
          <pc:sldMk cId="699505145" sldId="375"/>
        </pc:sldMkLst>
        <pc:spChg chg="mod">
          <ac:chgData name="fanis papag" userId="d8d070b02d23e76d" providerId="LiveId" clId="{BD1131A0-6012-4FB1-9D21-4AF807637F6D}" dt="2022-11-29T09:36:05.586" v="9" actId="207"/>
          <ac:spMkLst>
            <pc:docMk/>
            <pc:sldMk cId="699505145" sldId="375"/>
            <ac:spMk id="4" creationId="{00000000-0000-0000-0000-000000000000}"/>
          </ac:spMkLst>
        </pc:spChg>
      </pc:sldChg>
      <pc:sldChg chg="modSp mod">
        <pc:chgData name="fanis papag" userId="d8d070b02d23e76d" providerId="LiveId" clId="{BD1131A0-6012-4FB1-9D21-4AF807637F6D}" dt="2022-11-29T09:38:01.412" v="11" actId="207"/>
        <pc:sldMkLst>
          <pc:docMk/>
          <pc:sldMk cId="1623942543" sldId="376"/>
        </pc:sldMkLst>
        <pc:spChg chg="mod">
          <ac:chgData name="fanis papag" userId="d8d070b02d23e76d" providerId="LiveId" clId="{BD1131A0-6012-4FB1-9D21-4AF807637F6D}" dt="2022-11-29T09:38:01.412" v="11" actId="207"/>
          <ac:spMkLst>
            <pc:docMk/>
            <pc:sldMk cId="1623942543" sldId="376"/>
            <ac:spMk id="4" creationId="{00000000-0000-0000-0000-000000000000}"/>
          </ac:spMkLst>
        </pc:spChg>
      </pc:sldChg>
      <pc:sldChg chg="modSp mod">
        <pc:chgData name="fanis papag" userId="d8d070b02d23e76d" providerId="LiveId" clId="{BD1131A0-6012-4FB1-9D21-4AF807637F6D}" dt="2022-11-29T09:37:46.673" v="10" actId="207"/>
        <pc:sldMkLst>
          <pc:docMk/>
          <pc:sldMk cId="1459009905" sldId="377"/>
        </pc:sldMkLst>
        <pc:spChg chg="mod">
          <ac:chgData name="fanis papag" userId="d8d070b02d23e76d" providerId="LiveId" clId="{BD1131A0-6012-4FB1-9D21-4AF807637F6D}" dt="2022-11-29T09:37:46.673" v="10" actId="207"/>
          <ac:spMkLst>
            <pc:docMk/>
            <pc:sldMk cId="1459009905" sldId="377"/>
            <ac:spMk id="4" creationId="{00000000-0000-0000-0000-000000000000}"/>
          </ac:spMkLst>
        </pc:spChg>
      </pc:sldChg>
      <pc:sldChg chg="modSp mod">
        <pc:chgData name="fanis papag" userId="d8d070b02d23e76d" providerId="LiveId" clId="{BD1131A0-6012-4FB1-9D21-4AF807637F6D}" dt="2022-11-29T09:38:13.033" v="12" actId="207"/>
        <pc:sldMkLst>
          <pc:docMk/>
          <pc:sldMk cId="856946127" sldId="379"/>
        </pc:sldMkLst>
        <pc:spChg chg="mod">
          <ac:chgData name="fanis papag" userId="d8d070b02d23e76d" providerId="LiveId" clId="{BD1131A0-6012-4FB1-9D21-4AF807637F6D}" dt="2022-11-29T09:38:13.033" v="12" actId="207"/>
          <ac:spMkLst>
            <pc:docMk/>
            <pc:sldMk cId="856946127" sldId="379"/>
            <ac:spMk id="4" creationId="{00000000-0000-0000-0000-000000000000}"/>
          </ac:spMkLst>
        </pc:spChg>
      </pc:sldChg>
      <pc:sldChg chg="modSp mod">
        <pc:chgData name="fanis papag" userId="d8d070b02d23e76d" providerId="LiveId" clId="{BD1131A0-6012-4FB1-9D21-4AF807637F6D}" dt="2022-11-29T09:38:28.712" v="13" actId="207"/>
        <pc:sldMkLst>
          <pc:docMk/>
          <pc:sldMk cId="3279358382" sldId="381"/>
        </pc:sldMkLst>
        <pc:spChg chg="mod">
          <ac:chgData name="fanis papag" userId="d8d070b02d23e76d" providerId="LiveId" clId="{BD1131A0-6012-4FB1-9D21-4AF807637F6D}" dt="2022-11-29T09:38:28.712" v="13" actId="207"/>
          <ac:spMkLst>
            <pc:docMk/>
            <pc:sldMk cId="3279358382" sldId="381"/>
            <ac:spMk id="4" creationId="{00000000-0000-0000-0000-000000000000}"/>
          </ac:spMkLst>
        </pc:spChg>
      </pc:sldChg>
      <pc:sldChg chg="modSp mod">
        <pc:chgData name="fanis papag" userId="d8d070b02d23e76d" providerId="LiveId" clId="{BD1131A0-6012-4FB1-9D21-4AF807637F6D}" dt="2022-11-29T09:38:36.299" v="14" actId="207"/>
        <pc:sldMkLst>
          <pc:docMk/>
          <pc:sldMk cId="4214461691" sldId="384"/>
        </pc:sldMkLst>
        <pc:spChg chg="mod">
          <ac:chgData name="fanis papag" userId="d8d070b02d23e76d" providerId="LiveId" clId="{BD1131A0-6012-4FB1-9D21-4AF807637F6D}" dt="2022-11-29T09:38:36.299" v="14" actId="207"/>
          <ac:spMkLst>
            <pc:docMk/>
            <pc:sldMk cId="4214461691" sldId="384"/>
            <ac:spMk id="4" creationId="{00000000-0000-0000-0000-000000000000}"/>
          </ac:spMkLst>
        </pc:spChg>
      </pc:sldChg>
      <pc:sldChg chg="modSp mod">
        <pc:chgData name="fanis papag" userId="d8d070b02d23e76d" providerId="LiveId" clId="{BD1131A0-6012-4FB1-9D21-4AF807637F6D}" dt="2022-12-02T16:25:57.931" v="29" actId="207"/>
        <pc:sldMkLst>
          <pc:docMk/>
          <pc:sldMk cId="2509882664" sldId="387"/>
        </pc:sldMkLst>
        <pc:spChg chg="mod">
          <ac:chgData name="fanis papag" userId="d8d070b02d23e76d" providerId="LiveId" clId="{BD1131A0-6012-4FB1-9D21-4AF807637F6D}" dt="2022-12-02T16:25:57.931" v="29" actId="207"/>
          <ac:spMkLst>
            <pc:docMk/>
            <pc:sldMk cId="2509882664" sldId="387"/>
            <ac:spMk id="4" creationId="{00000000-0000-0000-0000-000000000000}"/>
          </ac:spMkLst>
        </pc:spChg>
      </pc:sldChg>
      <pc:sldChg chg="del">
        <pc:chgData name="fanis papag" userId="d8d070b02d23e76d" providerId="LiveId" clId="{BD1131A0-6012-4FB1-9D21-4AF807637F6D}" dt="2022-12-02T16:25:46.303" v="28" actId="2696"/>
        <pc:sldMkLst>
          <pc:docMk/>
          <pc:sldMk cId="398208263" sldId="388"/>
        </pc:sldMkLst>
      </pc:sldChg>
      <pc:sldChg chg="modSp mod">
        <pc:chgData name="fanis papag" userId="d8d070b02d23e76d" providerId="LiveId" clId="{BD1131A0-6012-4FB1-9D21-4AF807637F6D}" dt="2022-12-02T16:24:57.842" v="26" actId="207"/>
        <pc:sldMkLst>
          <pc:docMk/>
          <pc:sldMk cId="2186181661" sldId="389"/>
        </pc:sldMkLst>
        <pc:spChg chg="mod">
          <ac:chgData name="fanis papag" userId="d8d070b02d23e76d" providerId="LiveId" clId="{BD1131A0-6012-4FB1-9D21-4AF807637F6D}" dt="2022-12-02T16:24:57.842" v="26" actId="207"/>
          <ac:spMkLst>
            <pc:docMk/>
            <pc:sldMk cId="2186181661" sldId="389"/>
            <ac:spMk id="4" creationId="{00000000-0000-0000-0000-000000000000}"/>
          </ac:spMkLst>
        </pc:spChg>
      </pc:sldChg>
      <pc:sldChg chg="modSp mod">
        <pc:chgData name="fanis papag" userId="d8d070b02d23e76d" providerId="LiveId" clId="{BD1131A0-6012-4FB1-9D21-4AF807637F6D}" dt="2022-12-02T16:25:16.287" v="27" actId="207"/>
        <pc:sldMkLst>
          <pc:docMk/>
          <pc:sldMk cId="545382652" sldId="390"/>
        </pc:sldMkLst>
        <pc:spChg chg="mod">
          <ac:chgData name="fanis papag" userId="d8d070b02d23e76d" providerId="LiveId" clId="{BD1131A0-6012-4FB1-9D21-4AF807637F6D}" dt="2022-12-02T16:25:16.287" v="27" actId="207"/>
          <ac:spMkLst>
            <pc:docMk/>
            <pc:sldMk cId="545382652" sldId="390"/>
            <ac:spMk id="4" creationId="{00000000-0000-0000-0000-000000000000}"/>
          </ac:spMkLst>
        </pc:spChg>
      </pc:sldChg>
      <pc:sldChg chg="modSp mod">
        <pc:chgData name="fanis papag" userId="d8d070b02d23e76d" providerId="LiveId" clId="{BD1131A0-6012-4FB1-9D21-4AF807637F6D}" dt="2022-12-02T16:24:18.922" v="25" actId="207"/>
        <pc:sldMkLst>
          <pc:docMk/>
          <pc:sldMk cId="2300246898" sldId="391"/>
        </pc:sldMkLst>
        <pc:spChg chg="mod">
          <ac:chgData name="fanis papag" userId="d8d070b02d23e76d" providerId="LiveId" clId="{BD1131A0-6012-4FB1-9D21-4AF807637F6D}" dt="2022-12-02T16:24:18.922" v="25" actId="207"/>
          <ac:spMkLst>
            <pc:docMk/>
            <pc:sldMk cId="2300246898" sldId="391"/>
            <ac:spMk id="4" creationId="{00000000-0000-0000-0000-000000000000}"/>
          </ac:spMkLst>
        </pc:spChg>
      </pc:sldChg>
      <pc:sldChg chg="modSp mod">
        <pc:chgData name="fanis papag" userId="d8d070b02d23e76d" providerId="LiveId" clId="{BD1131A0-6012-4FB1-9D21-4AF807637F6D}" dt="2022-12-02T16:23:57.381" v="24" actId="207"/>
        <pc:sldMkLst>
          <pc:docMk/>
          <pc:sldMk cId="1772419649" sldId="392"/>
        </pc:sldMkLst>
        <pc:spChg chg="mod">
          <ac:chgData name="fanis papag" userId="d8d070b02d23e76d" providerId="LiveId" clId="{BD1131A0-6012-4FB1-9D21-4AF807637F6D}" dt="2022-12-02T16:23:57.381" v="24" actId="207"/>
          <ac:spMkLst>
            <pc:docMk/>
            <pc:sldMk cId="1772419649" sldId="392"/>
            <ac:spMk id="4" creationId="{00000000-0000-0000-0000-000000000000}"/>
          </ac:spMkLst>
        </pc:spChg>
      </pc:sldChg>
      <pc:sldChg chg="modSp mod">
        <pc:chgData name="fanis papag" userId="d8d070b02d23e76d" providerId="LiveId" clId="{BD1131A0-6012-4FB1-9D21-4AF807637F6D}" dt="2022-12-02T16:23:04.845" v="22" actId="20577"/>
        <pc:sldMkLst>
          <pc:docMk/>
          <pc:sldMk cId="705916409" sldId="393"/>
        </pc:sldMkLst>
        <pc:spChg chg="mod">
          <ac:chgData name="fanis papag" userId="d8d070b02d23e76d" providerId="LiveId" clId="{BD1131A0-6012-4FB1-9D21-4AF807637F6D}" dt="2022-12-02T16:23:04.845" v="22" actId="20577"/>
          <ac:spMkLst>
            <pc:docMk/>
            <pc:sldMk cId="705916409" sldId="393"/>
            <ac:spMk id="4" creationId="{00000000-0000-0000-0000-000000000000}"/>
          </ac:spMkLst>
        </pc:spChg>
      </pc:sldChg>
      <pc:sldChg chg="modSp mod">
        <pc:chgData name="fanis papag" userId="d8d070b02d23e76d" providerId="LiveId" clId="{BD1131A0-6012-4FB1-9D21-4AF807637F6D}" dt="2022-12-02T16:21:35.876" v="15" actId="20577"/>
        <pc:sldMkLst>
          <pc:docMk/>
          <pc:sldMk cId="905530093" sldId="394"/>
        </pc:sldMkLst>
        <pc:spChg chg="mod">
          <ac:chgData name="fanis papag" userId="d8d070b02d23e76d" providerId="LiveId" clId="{BD1131A0-6012-4FB1-9D21-4AF807637F6D}" dt="2022-12-02T16:21:35.876" v="15" actId="20577"/>
          <ac:spMkLst>
            <pc:docMk/>
            <pc:sldMk cId="905530093" sldId="394"/>
            <ac:spMk id="4" creationId="{00000000-0000-0000-0000-000000000000}"/>
          </ac:spMkLst>
        </pc:spChg>
      </pc:sldChg>
      <pc:sldChg chg="del">
        <pc:chgData name="fanis papag" userId="d8d070b02d23e76d" providerId="LiveId" clId="{BD1131A0-6012-4FB1-9D21-4AF807637F6D}" dt="2022-12-02T16:21:53.315" v="16" actId="2696"/>
        <pc:sldMkLst>
          <pc:docMk/>
          <pc:sldMk cId="293888177" sldId="395"/>
        </pc:sldMkLst>
      </pc:sldChg>
      <pc:sldChg chg="modSp mod">
        <pc:chgData name="fanis papag" userId="d8d070b02d23e76d" providerId="LiveId" clId="{BD1131A0-6012-4FB1-9D21-4AF807637F6D}" dt="2022-12-02T16:26:20.106" v="30" actId="207"/>
        <pc:sldMkLst>
          <pc:docMk/>
          <pc:sldMk cId="1050157548" sldId="399"/>
        </pc:sldMkLst>
        <pc:spChg chg="mod">
          <ac:chgData name="fanis papag" userId="d8d070b02d23e76d" providerId="LiveId" clId="{BD1131A0-6012-4FB1-9D21-4AF807637F6D}" dt="2022-12-02T16:26:20.106" v="30" actId="207"/>
          <ac:spMkLst>
            <pc:docMk/>
            <pc:sldMk cId="1050157548" sldId="399"/>
            <ac:spMk id="4" creationId="{00000000-0000-0000-0000-000000000000}"/>
          </ac:spMkLst>
        </pc:spChg>
      </pc:sldChg>
      <pc:sldChg chg="modSp mod">
        <pc:chgData name="fanis papag" userId="d8d070b02d23e76d" providerId="LiveId" clId="{BD1131A0-6012-4FB1-9D21-4AF807637F6D}" dt="2022-12-02T16:26:54.666" v="33" actId="207"/>
        <pc:sldMkLst>
          <pc:docMk/>
          <pc:sldMk cId="2973401232" sldId="400"/>
        </pc:sldMkLst>
        <pc:spChg chg="mod">
          <ac:chgData name="fanis papag" userId="d8d070b02d23e76d" providerId="LiveId" clId="{BD1131A0-6012-4FB1-9D21-4AF807637F6D}" dt="2022-12-02T16:26:54.666" v="33" actId="207"/>
          <ac:spMkLst>
            <pc:docMk/>
            <pc:sldMk cId="2973401232" sldId="400"/>
            <ac:spMk id="4" creationId="{00000000-0000-0000-0000-000000000000}"/>
          </ac:spMkLst>
        </pc:spChg>
      </pc:sldChg>
      <pc:sldChg chg="modSp mod">
        <pc:chgData name="fanis papag" userId="d8d070b02d23e76d" providerId="LiveId" clId="{BD1131A0-6012-4FB1-9D21-4AF807637F6D}" dt="2022-12-02T16:26:38.570" v="31" actId="207"/>
        <pc:sldMkLst>
          <pc:docMk/>
          <pc:sldMk cId="1594104931" sldId="401"/>
        </pc:sldMkLst>
        <pc:spChg chg="mod">
          <ac:chgData name="fanis papag" userId="d8d070b02d23e76d" providerId="LiveId" clId="{BD1131A0-6012-4FB1-9D21-4AF807637F6D}" dt="2022-12-02T16:26:38.570" v="31" actId="207"/>
          <ac:spMkLst>
            <pc:docMk/>
            <pc:sldMk cId="1594104931" sldId="401"/>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74798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smtClean="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446993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smtClean="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156676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a:t>Κάντε κλικ για να επεξεργαστείτε τον τίτλο υποδείγματος</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a:t>Στυλ κειμένου υποδείγματος</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smtClean="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92717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smtClean="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685439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12/2/2022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090643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12/2/2022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731058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8585697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829010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smtClean="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0851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796027F-7875-4030-9381-8BD8C4F21935}" type="datetimeFigureOut">
              <a:rPr lang="en-US" smtClean="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025584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590470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052806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12/2/2022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74817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12/2/2022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7789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7" name="Date Placeholder 4"/>
          <p:cNvSpPr>
            <a:spLocks noGrp="1"/>
          </p:cNvSpPr>
          <p:nvPr>
            <p:ph type="dt" sz="half" idx="10"/>
          </p:nvPr>
        </p:nvSpPr>
        <p:spPr/>
        <p:txBody>
          <a:bodyPr/>
          <a:lstStyle/>
          <a:p>
            <a:fld id="{4509A250-FF31-4206-8172-F9D3106AACB1}" type="datetimeFigureOut">
              <a:rPr lang="en-US" smtClean="0"/>
              <a:t>12/2/2022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32448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smtClean="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739833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80">
          <a:fgClr>
            <a:schemeClr val="bg2">
              <a:lumMod val="40000"/>
              <a:lumOff val="60000"/>
            </a:schemeClr>
          </a:fgClr>
          <a:bgClr>
            <a:schemeClr val="bg2">
              <a:lumMod val="20000"/>
              <a:lumOff val="80000"/>
            </a:schemeClr>
          </a:bgClr>
        </a:patt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t>12/2/2022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2382005528"/>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z="4000" dirty="0">
                <a:effectLst>
                  <a:outerShdw blurRad="38100" dist="38100" dir="2700000" algn="tl">
                    <a:srgbClr val="000000">
                      <a:alpha val="43137"/>
                    </a:srgbClr>
                  </a:outerShdw>
                </a:effectLst>
                <a:latin typeface="Bahnschrift SemiBold" panose="020B0502040204020203" pitchFamily="34" charset="0"/>
              </a:rPr>
              <a:t>Θεωρία των Οικονομικών Διακυμάνσεων και της Τεχνολογίας</a:t>
            </a:r>
            <a:br>
              <a:rPr lang="en-US" dirty="0">
                <a:latin typeface="Book Antiqua" panose="02040602050305030304" pitchFamily="18" charset="0"/>
              </a:rPr>
            </a:br>
            <a:endParaRPr lang="el-GR" dirty="0">
              <a:latin typeface="Book Antiqua" panose="02040602050305030304" pitchFamily="18" charset="0"/>
            </a:endParaRPr>
          </a:p>
        </p:txBody>
      </p:sp>
      <p:sp>
        <p:nvSpPr>
          <p:cNvPr id="3" name="Υπότιτλος 2"/>
          <p:cNvSpPr>
            <a:spLocks noGrp="1"/>
          </p:cNvSpPr>
          <p:nvPr>
            <p:ph type="subTitle" idx="1"/>
          </p:nvPr>
        </p:nvSpPr>
        <p:spPr/>
        <p:txBody>
          <a:bodyPr/>
          <a:lstStyle/>
          <a:p>
            <a:pPr algn="r"/>
            <a:r>
              <a:rPr lang="el-GR" cap="none" dirty="0">
                <a:solidFill>
                  <a:srgbClr val="C00000"/>
                </a:solidFill>
                <a:latin typeface="Bahnschrift SemiBold" panose="020B0502040204020203" pitchFamily="34" charset="0"/>
              </a:rPr>
              <a:t>Παπαγεωργίου Θεοφάνης</a:t>
            </a:r>
          </a:p>
          <a:p>
            <a:pPr algn="r"/>
            <a:r>
              <a:rPr lang="el-GR" cap="none" dirty="0">
                <a:solidFill>
                  <a:srgbClr val="C00000"/>
                </a:solidFill>
                <a:latin typeface="Bahnschrift SemiBold" panose="020B0502040204020203" pitchFamily="34" charset="0"/>
              </a:rPr>
              <a:t>Επίκουρος Καθηγητής Πανεπιστήμιου Πατρών</a:t>
            </a:r>
          </a:p>
        </p:txBody>
      </p:sp>
    </p:spTree>
    <p:extLst>
      <p:ext uri="{BB962C8B-B14F-4D97-AF65-F5344CB8AC3E}">
        <p14:creationId xmlns:p14="http://schemas.microsoft.com/office/powerpoint/2010/main" val="2443158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solidFill>
                  <a:schemeClr val="accent1">
                    <a:lumMod val="40000"/>
                    <a:lumOff val="60000"/>
                  </a:schemeClr>
                </a:solidFill>
                <a:latin typeface="Bahnschrift SemiBold" panose="020B0502040204020203" pitchFamily="34" charset="0"/>
              </a:rPr>
              <a:t>Οι νομισματικές/πληθωριστικές πολιτικές πολύ συχνά οδηγούν σε ανακατανομή των πόρων της ισορροπίας και σε προβληματικές επενδύσεις και όλες αυτές οι παρεμβάσεις θα στρεβλώσουν τη ροή χρήματος και έτσι την παραγωγική δομή προς όφελος του κλάδου των παγίων επενδύσεων</a:t>
            </a:r>
            <a:r>
              <a:rPr lang="el-GR" dirty="0">
                <a:latin typeface="Bahnschrift SemiBold" panose="020B0502040204020203" pitchFamily="34" charset="0"/>
              </a:rPr>
              <a:t>.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638487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Στην κατάσταση της κοινωνικής οικονομίας οι </a:t>
            </a:r>
            <a:r>
              <a:rPr lang="el-GR" dirty="0" err="1">
                <a:latin typeface="Bahnschrift SemiBold" panose="020B0502040204020203" pitchFamily="34" charset="0"/>
              </a:rPr>
              <a:t>μάκρο</a:t>
            </a:r>
            <a:r>
              <a:rPr lang="el-GR" dirty="0">
                <a:latin typeface="Bahnschrift SemiBold" panose="020B0502040204020203" pitchFamily="34" charset="0"/>
              </a:rPr>
              <a:t>-στρεβλώσεις όπως οι απρόσμενες άνοδοι των τιμών, οι περιοδικές μεταβολές της παραγωγής και περίοδοι μαζικών ανενεργών παραγωγικών συντελεστών θα ήταν ανύπαρκτες (</a:t>
            </a:r>
            <a:r>
              <a:rPr lang="en-US" dirty="0">
                <a:latin typeface="Bahnschrift SemiBold" panose="020B0502040204020203" pitchFamily="34" charset="0"/>
              </a:rPr>
              <a:t>Grinder and Hagel</a:t>
            </a:r>
            <a:r>
              <a:rPr lang="el-GR" dirty="0">
                <a:latin typeface="Bahnschrift SemiBold" panose="020B0502040204020203" pitchFamily="34" charset="0"/>
              </a:rPr>
              <a:t> 2006, σελ. 147).</a:t>
            </a:r>
            <a:r>
              <a:rPr lang="el-GR" dirty="0">
                <a:solidFill>
                  <a:schemeClr val="accent1">
                    <a:lumMod val="40000"/>
                    <a:lumOff val="60000"/>
                  </a:schemeClr>
                </a:solidFill>
                <a:latin typeface="Bahnschrift SemiBold" panose="020B0502040204020203" pitchFamily="34" charset="0"/>
              </a:rPr>
              <a:t> Οι νομισματικές/πληθωριστικές παρεμβάσεις λειτουργούν ως κλάδος εναντίον άλλου κλάδου ή ως ομάδα συμφερόντων απέναντι σε άλλη ομάδα συμφερόντων, έτσι που οι παρεμβάσεις αυτές λειτουργούν ως δημιουργία καθ’ αυτό κάποιων τάξεων.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546937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Με εξαίρεση την πρώτη περίοδο της Αυστριακής σχολής, οι υπόλοιπες βασίζονται, σε μεγάλο βαθμό, στην ανάλυση του </a:t>
            </a:r>
            <a:r>
              <a:rPr lang="en-US" dirty="0">
                <a:latin typeface="Bahnschrift SemiBold" panose="020B0502040204020203" pitchFamily="34" charset="0"/>
              </a:rPr>
              <a:t>Schumpeter</a:t>
            </a:r>
            <a:r>
              <a:rPr lang="el-GR" dirty="0">
                <a:latin typeface="Bahnschrift SemiBold" panose="020B0502040204020203" pitchFamily="34" charset="0"/>
              </a:rPr>
              <a:t> για τον επιχειρηματία, έτσι που χρήση της έννοιας επιχειρηματίας παραπέμπει στην συνάρθρωση της καινοτομίας (</a:t>
            </a:r>
            <a:r>
              <a:rPr lang="en-US" dirty="0">
                <a:latin typeface="Bahnschrift SemiBold" panose="020B0502040204020203" pitchFamily="34" charset="0"/>
              </a:rPr>
              <a:t>entrepreneurship</a:t>
            </a:r>
            <a:r>
              <a:rPr lang="el-GR" dirty="0">
                <a:latin typeface="Bahnschrift SemiBold" panose="020B0502040204020203" pitchFamily="34" charset="0"/>
              </a:rPr>
              <a:t>), αλλά και στο ρίσκο. </a:t>
            </a:r>
            <a:r>
              <a:rPr lang="el-GR" dirty="0">
                <a:solidFill>
                  <a:schemeClr val="accent6">
                    <a:lumMod val="60000"/>
                    <a:lumOff val="40000"/>
                  </a:schemeClr>
                </a:solidFill>
                <a:latin typeface="Bahnschrift SemiBold" panose="020B0502040204020203" pitchFamily="34" charset="0"/>
              </a:rPr>
              <a:t>Έτσι, η επιχειρηματική δραστηριότητα, δηλαδή οι αποφάσεις που λαμβάνονται στο αβέβαιο επιχειρηματικό περιβάλλον, δεν αποκλείουν το λάθος, καθότι οι επιχειρηματίες δεν είναι παντογνώστες.</a:t>
            </a:r>
            <a:r>
              <a:rPr lang="el-GR" dirty="0">
                <a:latin typeface="Bahnschrift SemiBold" panose="020B0502040204020203" pitchFamily="34" charset="0"/>
              </a:rPr>
              <a:t> </a:t>
            </a:r>
            <a:r>
              <a:rPr lang="el-GR" dirty="0">
                <a:solidFill>
                  <a:schemeClr val="accent4">
                    <a:lumMod val="60000"/>
                    <a:lumOff val="40000"/>
                  </a:schemeClr>
                </a:solidFill>
                <a:latin typeface="Bahnschrift SemiBold" panose="020B0502040204020203" pitchFamily="34" charset="0"/>
              </a:rPr>
              <a:t>Ακόμα όμως κι αν οι αποφάσεις είναι λανθασμένες – και ενδέχεται να είναι και πολλές συμπεριλαμβανόμενων των προβληματικών επενδύσεων που θα επιφέρουν – δεν μπορεί να οδηγήσουν σε περιοδικές και επαναλαμβανόμενες περιόδους άνθισης και ύφεσης. </a:t>
            </a:r>
            <a:endParaRPr lang="el-GR" dirty="0">
              <a:latin typeface="Bahnschrift SemiBold" panose="020B0502040204020203" pitchFamily="34" charset="0"/>
            </a:endParaRP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031826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Άλλωστε, </a:t>
            </a:r>
            <a:r>
              <a:rPr lang="el-GR" dirty="0">
                <a:solidFill>
                  <a:schemeClr val="accent1">
                    <a:lumMod val="40000"/>
                    <a:lumOff val="60000"/>
                  </a:schemeClr>
                </a:solidFill>
                <a:latin typeface="Bahnschrift SemiBold" panose="020B0502040204020203" pitchFamily="34" charset="0"/>
              </a:rPr>
              <a:t>εκτός από τις δυνάμεις που επιφέρουν μεταβολές και ανισορροπία, υπάρχουν και δυνάμεις που πάντοτε θα επαναφέρουν την ισορροπία. </a:t>
            </a:r>
            <a:r>
              <a:rPr lang="el-GR" dirty="0">
                <a:solidFill>
                  <a:schemeClr val="bg1"/>
                </a:solidFill>
                <a:latin typeface="Bahnschrift SemiBold" panose="020B0502040204020203" pitchFamily="34" charset="0"/>
              </a:rPr>
              <a:t>Από τη στιγμή που δεν υπάρχει τίποτα εσωτερικό και ενδογενές στην αγορά που θα μπορούσε να προκαλέσει περιόδους άνθισης και πτώσης, ούτε δηλαδή, η ενιαία ανθρώπινη φύση ούτε και η φύση της αγοράς που αποκλείει κάθε διαταραχή, οι αιτίες που προκαλούν διαταραχές πρέπει να είναι εξωτερικές – εξωγενείς στην αγορά, εσωτερικές όμως στην καπιταλιστική κοινωνία.</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939380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solidFill>
                  <a:schemeClr val="bg1"/>
                </a:solidFill>
                <a:latin typeface="Bahnschrift SemiBold" panose="020B0502040204020203" pitchFamily="34" charset="0"/>
              </a:rPr>
              <a:t>Η προνομιακή αλληλεπίδραση του τραπεζικού συστήματος με την οικονομία καθ’ αυτή, υλοποίησε την «αρπακτικότητα» των τραπεζών, μια εξέλιξη που επέφερε το τέλος της λειτουργίας της κοινωνικής οικονομίας.</a:t>
            </a:r>
          </a:p>
          <a:p>
            <a:pPr algn="just"/>
            <a:r>
              <a:rPr lang="el-GR" dirty="0">
                <a:latin typeface="Bahnschrift SemiBold" panose="020B0502040204020203" pitchFamily="34" charset="0"/>
              </a:rPr>
              <a:t>Το γεγονός ότι οι τράπεζες επιθυμούν την αύξηση της κυκλοφορίας δεν σημαίνει ότι η αύξηση της κυκλοφορίας του χρήματος και η δημιουργία πλασματικού είναι στοιχείο που είναι εγγενές στον τραπεζικό τομέα.</a:t>
            </a:r>
            <a:r>
              <a:rPr lang="el-GR" dirty="0">
                <a:solidFill>
                  <a:schemeClr val="accent6">
                    <a:lumMod val="40000"/>
                    <a:lumOff val="60000"/>
                  </a:schemeClr>
                </a:solidFill>
                <a:latin typeface="Bahnschrift SemiBold" panose="020B0502040204020203" pitchFamily="34" charset="0"/>
              </a:rPr>
              <a:t> </a:t>
            </a:r>
            <a:r>
              <a:rPr lang="el-GR" dirty="0">
                <a:solidFill>
                  <a:srgbClr val="C00000"/>
                </a:solidFill>
                <a:latin typeface="Bahnschrift SemiBold" panose="020B0502040204020203" pitchFamily="34" charset="0"/>
              </a:rPr>
              <a:t>Μάλιστα, στην ελεύθερη τραπεζική αγορά, έχει υπάρξει και θα υπήρχε αυστηρός έλεγχος για χρηματοοικονομικά προϊόντα και δάνεια τα οποία δεν διαθέτουν το απαιτούμενο αντίκρισμα σε πραγματικές αξίες.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306707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Κανείς δεν αμφισβητεί μια εγγενή τάση και επιθυμία των τραπεζιτών να αυξήσουν την κυκλοφορία χρήματος πάνω από τα όρια του υπάρχοντος υλικού χρήματος. Αυτές οι τάσεις και οι επιθυμίες είναι καταδικασμένες, στην ελεύθερη αγορά, να αποτύχουν υπό την πίεση του ανταγωνισμού και μέσω του διατραπεζικού συστήματος ανταλλαγής. Οι μη πληθωριστικές τράπεζες θα αρχίσουν να ζητούν εγγυήσεις σε είδος για τα γραμμάτια και τις επιταγές των άλλων τραπεζών </a:t>
            </a:r>
            <a:r>
              <a:rPr lang="el-GR" dirty="0">
                <a:solidFill>
                  <a:schemeClr val="accent1">
                    <a:lumMod val="60000"/>
                    <a:lumOff val="40000"/>
                  </a:schemeClr>
                </a:solidFill>
                <a:latin typeface="Bahnschrift SemiBold" panose="020B0502040204020203" pitchFamily="34" charset="0"/>
              </a:rPr>
              <a:t>και έτσι θα υπάρχει πάντοτε ένας εσωτερικός έλεγχος απέναντι στον </a:t>
            </a:r>
            <a:r>
              <a:rPr lang="el-GR" dirty="0" err="1">
                <a:solidFill>
                  <a:schemeClr val="accent1">
                    <a:lumMod val="60000"/>
                    <a:lumOff val="40000"/>
                  </a:schemeClr>
                </a:solidFill>
                <a:latin typeface="Bahnschrift SemiBold" panose="020B0502040204020203" pitchFamily="34" charset="0"/>
              </a:rPr>
              <a:t>καλπάζοντα</a:t>
            </a:r>
            <a:r>
              <a:rPr lang="el-GR" dirty="0">
                <a:solidFill>
                  <a:schemeClr val="accent1">
                    <a:lumMod val="60000"/>
                    <a:lumOff val="40000"/>
                  </a:schemeClr>
                </a:solidFill>
                <a:latin typeface="Bahnschrift SemiBold" panose="020B0502040204020203" pitchFamily="34" charset="0"/>
              </a:rPr>
              <a:t> πληθωρισμό, από τη στιγμή που λειτουργούν ανταγωνιστικές τράπεζες.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4287020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solidFill>
                  <a:schemeClr val="bg1"/>
                </a:solidFill>
                <a:latin typeface="Bahnschrift SemiBold" panose="020B0502040204020203" pitchFamily="34" charset="0"/>
              </a:rPr>
              <a:t> </a:t>
            </a:r>
            <a:endParaRPr lang="el-GR" dirty="0">
              <a:solidFill>
                <a:schemeClr val="bg1"/>
              </a:solidFill>
              <a:latin typeface="Bahnschrift SemiBold" panose="020B0502040204020203" pitchFamily="34" charset="0"/>
            </a:endParaRPr>
          </a:p>
          <a:p>
            <a:pPr algn="just"/>
            <a:r>
              <a:rPr lang="el-GR" dirty="0">
                <a:solidFill>
                  <a:schemeClr val="bg1"/>
                </a:solidFill>
                <a:latin typeface="Bahnschrift SemiBold" panose="020B0502040204020203" pitchFamily="34" charset="0"/>
              </a:rPr>
              <a:t>Υπάρχει όμως και μια διαφορετική εναλλακτική για τις τράπεζες, η εναλλακτική της δημιουργίας ενός καρτέλ. </a:t>
            </a:r>
          </a:p>
          <a:p>
            <a:pPr algn="just"/>
            <a:endParaRPr lang="el-GR" dirty="0">
              <a:solidFill>
                <a:schemeClr val="accent1">
                  <a:lumMod val="60000"/>
                  <a:lumOff val="40000"/>
                </a:schemeClr>
              </a:solidFill>
              <a:latin typeface="Bahnschrift SemiBold" panose="020B0502040204020203" pitchFamily="34" charset="0"/>
            </a:endParaRPr>
          </a:p>
          <a:p>
            <a:pPr algn="just"/>
            <a:r>
              <a:rPr lang="el-GR" dirty="0">
                <a:solidFill>
                  <a:srgbClr val="C00000"/>
                </a:solidFill>
                <a:latin typeface="Bahnschrift SemiBold" panose="020B0502040204020203" pitchFamily="34" charset="0"/>
              </a:rPr>
              <a:t>Η εναλλακτική των καρτέλ έχει αποδειχθεί ότι δεν μπορεί μακροπρόθεσμα να επιβιώσει εντός του πλαισίου της ελεύθερης αγοράς, γι’ αυτόν τον λόγο έχει ανάγκη από το κράτος, στη στήριξη και αποδοχή του καρτέλ </a:t>
            </a:r>
            <a:r>
              <a:rPr lang="el-GR" dirty="0">
                <a:latin typeface="Bahnschrift SemiBold" panose="020B0502040204020203" pitchFamily="34" charset="0"/>
              </a:rPr>
              <a:t>(βλ. και </a:t>
            </a:r>
            <a:r>
              <a:rPr lang="en-US" dirty="0" err="1">
                <a:latin typeface="Bahnschrift SemiBold" panose="020B0502040204020203" pitchFamily="34" charset="0"/>
              </a:rPr>
              <a:t>Armentano</a:t>
            </a:r>
            <a:r>
              <a:rPr lang="el-GR" dirty="0">
                <a:latin typeface="Bahnschrift SemiBold" panose="020B0502040204020203" pitchFamily="34" charset="0"/>
              </a:rPr>
              <a:t> 1962). Έτσι, είναι υπό το καθεστώς της κεντρικά διοικούμενης τραπεζικής αγοράς, που η αύξηση της πίστης σε επίπεδα πολύ μεγαλύτερα από τα πραγματικά διαθέσιμα λαμβάνει χώρα. Αύξηση μέσω της αύξησης των γραμματίων και κυρίως μέσω της αύξησης στα ζητούμενα χρεόγραφα. </a:t>
            </a:r>
            <a:r>
              <a:rPr lang="el-GR" dirty="0">
                <a:solidFill>
                  <a:srgbClr val="C00000"/>
                </a:solidFill>
                <a:latin typeface="Bahnschrift SemiBold" panose="020B0502040204020203" pitchFamily="34" charset="0"/>
              </a:rPr>
              <a:t>Η ύπαρξη της κεντρικής τράπεζας και του καθεστώτος αύξησης της φανταστικής πίστης είναι που προκαλεί τον οικονομικό κύκλο, ενώ κάνει και τα αποτελέσματα του ακόμα πιο έντονα (</a:t>
            </a:r>
            <a:r>
              <a:rPr lang="en-US" dirty="0">
                <a:solidFill>
                  <a:srgbClr val="C00000"/>
                </a:solidFill>
                <a:latin typeface="Bahnschrift SemiBold" panose="020B0502040204020203" pitchFamily="34" charset="0"/>
              </a:rPr>
              <a:t>Grinder and Hagel</a:t>
            </a:r>
            <a:r>
              <a:rPr lang="el-GR" dirty="0">
                <a:solidFill>
                  <a:srgbClr val="C00000"/>
                </a:solidFill>
                <a:latin typeface="Bahnschrift SemiBold" panose="020B0502040204020203" pitchFamily="34" charset="0"/>
              </a:rPr>
              <a:t> 2006, σελ. 149).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529992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Οι τράπεζες εξελίχθηκαν από χώρος φύλαξης και συσσώρευσης του εμπράγματου χρήματος σε χώρο ανταλλαγής πλασματικού χρήματος. Αρχικά, ρόλο τραπεζιτών είχαν οι τοκογλύφοι οι οποίοι με αντάλλαγμα πολύ μεγάλα ποσά έδιναν χρήματα κυρίως με σκοπό την αποπληρωμή χρεών μεμονωμένων ατόμων. Η ανάπτυξη του εμπορίου τον 15</a:t>
            </a:r>
            <a:r>
              <a:rPr lang="el-GR" baseline="30000" dirty="0">
                <a:latin typeface="Bahnschrift SemiBold" panose="020B0502040204020203" pitchFamily="34" charset="0"/>
              </a:rPr>
              <a:t>ο</a:t>
            </a:r>
            <a:r>
              <a:rPr lang="el-GR" dirty="0">
                <a:latin typeface="Bahnschrift SemiBold" panose="020B0502040204020203" pitchFamily="34" charset="0"/>
              </a:rPr>
              <a:t> αιώνα, κυρίως στις πόλεις κράτη της σημερινής Ιταλίας (π.χ. Γένοβα, Βενετία), έκαναν πιο επιτακτική την ανάγκη άντλησης κεφαλαίων για τη χρηματοδότηση των ταξιδιών αλλά και για την προαγορά εμπορευμάτων από τους παραγωγούς. Ακόμα, η ανάγκη για διευκόλυνση των συναλλαγών, επέφερε το σταδιακό μετασχηματισμό από χώρους φύλαξης και αποθεματοποίησης κεφαλαίων σε οίκους έκδοσης γραπτών βεβαιώσεων με τις οποίες δήλωναν πως είχαν λάβει συγκεκριμένα ποσά χρημάτων και θα έδιναν σε μέλλοντα χρόνο, κάτι που ομοιάζει με τις επιταγές. </a:t>
            </a:r>
            <a:r>
              <a:rPr lang="el-GR" dirty="0">
                <a:solidFill>
                  <a:srgbClr val="C00000"/>
                </a:solidFill>
                <a:latin typeface="Bahnschrift SemiBold" panose="020B0502040204020203" pitchFamily="34" charset="0"/>
              </a:rPr>
              <a:t>Σταδιακά, οι τράπεζες ξεκίνησαν να δανείζουν εκτός της δραστηριότητας των εμπόρων, επιχειρήσεις αλλά και να επενδύουν δημιουργώντας τα αντίστοιχα εργαλεία «πλασματικού» κεφαλαίου (π.χ. ομόλογα, μετοχές και αμοιβαία κεφάλαια).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291452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solidFill>
                  <a:srgbClr val="C00000"/>
                </a:solidFill>
                <a:latin typeface="Bahnschrift SemiBold" panose="020B0502040204020203" pitchFamily="34" charset="0"/>
              </a:rPr>
              <a:t>Οι συστηματικές νομισματικές παρεμβάσεις στην οικονομία έχουν τρεις επιπτώσεις στην πραγματική οικονομία: πρώτον, επιφέρουν την περιοδικότητα του οικονομικού κύκλου, δεύτερον, επιφέρουν την συγκέντρωση των λανθασμένων αποφάσεων των επιχειρηματιών και, τρίτον, ο κλάδος των κεφαλαιουχικών αγαθών πλήττεται περισσότερο από τις περιόδους άνθισης και ύφεσης του οικονομικού κύκλου, έχοντας έτσι εντονότερες διακυμάνσεις από τον κλάδο των καταναλωτικών αγαθών.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699505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Το ποσοστό των κεφαλαιουχικών αγαθών δείχνει κάθε στιγμή την αποτύπωση του κοινωνικού επιτοκίου προεξόφλησης. Κάθε νομισματική παρέμβαση στρεβλώνει τη ροή της πληροφορίας μέσα στην κοινωνία, την ίδια στιγμή που, σύμφωνα με την θεωρία χρήματος του </a:t>
            </a:r>
            <a:r>
              <a:rPr lang="en-US" dirty="0">
                <a:latin typeface="Bahnschrift SemiBold" panose="020B0502040204020203" pitchFamily="34" charset="0"/>
              </a:rPr>
              <a:t>von Mises</a:t>
            </a:r>
            <a:r>
              <a:rPr lang="el-GR" dirty="0">
                <a:latin typeface="Bahnschrift SemiBold" panose="020B0502040204020203" pitchFamily="34" charset="0"/>
              </a:rPr>
              <a:t>, κάθε αύξηση στη προσφορά χρήματος μεταβάλλει το επίπεδο του επιτοκίου πάνω από το κοινωνικό επιτόκιο προεξόφλησης.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081787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Η κρίσιμη μεταβλητή στην κωδικοποίηση του οικονομικού κύκλου είναι η μεταβολή των τιμών, όπως έχουμε δει, στο σύνολο της βιβλιογραφίας του οικονομικού κύκλου μέχρι τα μέσα, περίπου, του 20</a:t>
            </a:r>
            <a:r>
              <a:rPr lang="el-GR" baseline="30000" dirty="0">
                <a:latin typeface="Bahnschrift SemiBold" panose="020B0502040204020203" pitchFamily="34" charset="0"/>
              </a:rPr>
              <a:t>ου</a:t>
            </a:r>
            <a:r>
              <a:rPr lang="el-GR" dirty="0">
                <a:latin typeface="Bahnschrift SemiBold" panose="020B0502040204020203" pitchFamily="34" charset="0"/>
              </a:rPr>
              <a:t> αιώνα. Είναι η περίοδος κατά την οποία ξεκινάει η συγκρότηση κάποιων εκ των σημαντικότερων σχολών σκέψης, όπως </a:t>
            </a:r>
            <a:r>
              <a:rPr lang="el-GR" dirty="0">
                <a:solidFill>
                  <a:schemeClr val="accent1">
                    <a:lumMod val="40000"/>
                    <a:lumOff val="60000"/>
                  </a:schemeClr>
                </a:solidFill>
                <a:latin typeface="Bahnschrift SemiBold" panose="020B0502040204020203" pitchFamily="34" charset="0"/>
              </a:rPr>
              <a:t>η </a:t>
            </a:r>
            <a:r>
              <a:rPr lang="el-GR" dirty="0" err="1">
                <a:solidFill>
                  <a:schemeClr val="accent1">
                    <a:lumMod val="40000"/>
                    <a:lumOff val="60000"/>
                  </a:schemeClr>
                </a:solidFill>
                <a:latin typeface="Bahnschrift SemiBold" panose="020B0502040204020203" pitchFamily="34" charset="0"/>
              </a:rPr>
              <a:t>κεϋνσιανή</a:t>
            </a:r>
            <a:r>
              <a:rPr lang="el-GR" dirty="0">
                <a:solidFill>
                  <a:schemeClr val="accent1">
                    <a:lumMod val="40000"/>
                    <a:lumOff val="60000"/>
                  </a:schemeClr>
                </a:solidFill>
                <a:latin typeface="Bahnschrift SemiBold" panose="020B0502040204020203" pitchFamily="34" charset="0"/>
              </a:rPr>
              <a:t> και η αυστριακή</a:t>
            </a:r>
            <a:r>
              <a:rPr lang="el-GR" dirty="0">
                <a:latin typeface="Bahnschrift SemiBold" panose="020B0502040204020203" pitchFamily="34" charset="0"/>
              </a:rPr>
              <a:t>. Άλλωστε, </a:t>
            </a:r>
            <a:r>
              <a:rPr lang="el-GR" dirty="0">
                <a:solidFill>
                  <a:schemeClr val="accent1">
                    <a:lumMod val="40000"/>
                    <a:lumOff val="60000"/>
                  </a:schemeClr>
                </a:solidFill>
                <a:latin typeface="Bahnschrift SemiBold" panose="020B0502040204020203" pitchFamily="34" charset="0"/>
              </a:rPr>
              <a:t>το ξέσπασμα της μεγάλης κρίσης του ’29 και  η ύφεση </a:t>
            </a:r>
            <a:r>
              <a:rPr lang="el-GR" dirty="0">
                <a:latin typeface="Bahnschrift SemiBold" panose="020B0502040204020203" pitchFamily="34" charset="0"/>
              </a:rPr>
              <a:t>ξανάδωσε νόημα στη συζήτηση για τον οικονομικό κύκλο και, κυρίως, σε ότι αφορά την γενεσιουργό αιτία των διακυμάνσεων (</a:t>
            </a:r>
            <a:r>
              <a:rPr lang="en-US" dirty="0">
                <a:latin typeface="Bahnschrift SemiBold" panose="020B0502040204020203" pitchFamily="34" charset="0"/>
              </a:rPr>
              <a:t>Granados</a:t>
            </a:r>
            <a:r>
              <a:rPr lang="el-GR" dirty="0">
                <a:latin typeface="Bahnschrift SemiBold" panose="020B0502040204020203" pitchFamily="34" charset="0"/>
              </a:rPr>
              <a:t> 2013, σελ. 230).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331331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Αλλαγές στο προεξοφλητικό επιτόκιο μεταβάλλουν τη δομή της παραγωγής μακριά από τις πραγματικές βουλές της κοινωνίας, αυξάνοντας τη ζήτηση για κεφαλαιουχικά αγαθά ωθώντας μακριά από την πραγματική σχέση αποταμίευσης-κατανάλωσης. </a:t>
            </a:r>
            <a:r>
              <a:rPr lang="el-GR" dirty="0">
                <a:solidFill>
                  <a:srgbClr val="C00000"/>
                </a:solidFill>
                <a:latin typeface="Bahnschrift SemiBold" panose="020B0502040204020203" pitchFamily="34" charset="0"/>
              </a:rPr>
              <a:t>Οι μεταβολές αυτές είτε εμφανίζονται με τη μορφή μειωμένων επιτοκίων, είτε εμφανίζονται με τη μορφή αύξησης της προσφοράς χρήματος αποτελούν όψεις του ίδιο νομίσματος έτσι που, οι αλλαγές αυτές γίνονται αισθητές, όχι από το γενικό επίπεδο τιμών αλλά από τις σχετικές τιμές των αγαθών.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459009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solidFill>
                  <a:srgbClr val="C00000"/>
                </a:solidFill>
                <a:latin typeface="Bahnschrift SemiBold" panose="020B0502040204020203" pitchFamily="34" charset="0"/>
              </a:rPr>
              <a:t>Καθώς τα επιτόκια μειώνονται, η επένδυση γίνεται πιο ελκυστική λαμβάνοντας υπ’ </a:t>
            </a:r>
            <a:r>
              <a:rPr lang="el-GR" dirty="0" err="1">
                <a:solidFill>
                  <a:srgbClr val="C00000"/>
                </a:solidFill>
                <a:latin typeface="Bahnschrift SemiBold" panose="020B0502040204020203" pitchFamily="34" charset="0"/>
              </a:rPr>
              <a:t>όψιν</a:t>
            </a:r>
            <a:r>
              <a:rPr lang="el-GR" dirty="0">
                <a:solidFill>
                  <a:srgbClr val="C00000"/>
                </a:solidFill>
                <a:latin typeface="Bahnschrift SemiBold" panose="020B0502040204020203" pitchFamily="34" charset="0"/>
              </a:rPr>
              <a:t> ότι για τις επενδύσεις, το βασικό κριτήριο, είναι το κόστος του χρήματος. Εκτεταμένη νέα επένδυση που προηγούμενα φαινόταν ασύμφορη, αναλαμβάνεται. Τα σχέδια που στην κυριαρχία της κοινωνικής οικονομίας δεν αναλαμβάνονταν, τώρα φαίνονται επικερδή. Πρέπει να τονιστεί ότι αυτή η μετατόπιση της μελλοντικής κερδοφορίας επετεύχθη μόνο χάρις στην νομισματική πολιτική</a:t>
            </a:r>
            <a:r>
              <a:rPr lang="el-GR" dirty="0">
                <a:solidFill>
                  <a:schemeClr val="accent1">
                    <a:lumMod val="40000"/>
                    <a:lumOff val="60000"/>
                  </a:schemeClr>
                </a:solidFill>
                <a:latin typeface="Bahnschrift SemiBold" panose="020B0502040204020203" pitchFamily="34" charset="0"/>
              </a:rPr>
              <a:t>. </a:t>
            </a:r>
            <a:r>
              <a:rPr lang="el-GR" dirty="0">
                <a:latin typeface="Bahnschrift SemiBold" panose="020B0502040204020203" pitchFamily="34" charset="0"/>
              </a:rPr>
              <a:t>Η τεχνητή μείωση των επιτοκίων είναι η θεμελιακή στρέβλωση στη μετάδοση της πληροφορίας και εκφράζεται δε, μέσω του μηχανισμού των τιμών, ενώ τέλος, επιτυγχάνεται μόνο με την παραγωγή τεχνητού/φανταστικού χρήματος.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623942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solidFill>
                  <a:srgbClr val="C00000"/>
                </a:solidFill>
                <a:latin typeface="Bahnschrift SemiBold" panose="020B0502040204020203" pitchFamily="34" charset="0"/>
              </a:rPr>
              <a:t>Η μείωση των επιτοκίων δίνει τη στρεβλή εντύπωση ότι η αποταμίευση αυξήθηκε ισόποσα και υπάρχει χρήμα τέτοιο που να μπορεί να χρηματοδοτήσει μεγάλες και χρονοβόρες επενδύσεις. Γι’ αυτόν ακριβώς το λόγο, εμφανίζεται και η συγκέντρωση της επένδυσης, επειδή πολλοί επιχειρηματίες λαμβάνουν τη στρεβλή και αφύσικη πληροφορία. </a:t>
            </a:r>
            <a:r>
              <a:rPr lang="el-GR" dirty="0">
                <a:latin typeface="Bahnschrift SemiBold" panose="020B0502040204020203" pitchFamily="34" charset="0"/>
              </a:rPr>
              <a:t>Αυτό το γεγονός δείχνει και για ποιο λόγο συγκεντρώνεται η επένδυση σε κλάδους εντάσεως κεφαλαίου, σε βάρος, κλάδων μικρότερης εντάσεως κεφαλαίου.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856946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Οι επιχειρηματίες έχουν πρόσβαση σε μεγαλύτερο κεφάλαιο και έτσι μεταθέτουν παραγωγικούς πόρους σε επενδύσεις μεγάλης εντάσεως κεφαλαίου αφαιρώντας τους από παραγωγικές διαδικασίες χαμηλής εντάσεως κεφαλαίου. Έτσι, τη στιγμή εκείνη, η παραγωγική δομή μετασχηματίζεται μειώνοντας την παραγωγή προϊόντων χαμηλής εντάσεως κεφαλαίου (δηλ. καταναλωτικών προϊόντων), στρεβλώνοντας την πορεία του κοινωνικού κεφαλαίου και επιφέροντας μείωση στην κοινωνική ευημερία. </a:t>
            </a:r>
            <a:r>
              <a:rPr lang="el-GR" dirty="0">
                <a:solidFill>
                  <a:schemeClr val="bg2">
                    <a:lumMod val="40000"/>
                    <a:lumOff val="60000"/>
                  </a:schemeClr>
                </a:solidFill>
                <a:latin typeface="Bahnschrift SemiBold" panose="020B0502040204020203" pitchFamily="34" charset="0"/>
              </a:rPr>
              <a:t>Οι παραγωγικές διαδικασίες εντάσεως κεφαλαίου είναι οι διαδικασίες για τη δημιουργία κεφαλαιουχικού εξοπλισμού και απαιτούν μεγαλύτερο χρόνο για να επιτευχθούν, και έτσι οι τιμές θα αυξηθούν κυρίως σε αυτές τις διεργασίες. </a:t>
            </a:r>
            <a:endParaRPr lang="el-GR" dirty="0">
              <a:latin typeface="Bahnschrift SemiBold" panose="020B0502040204020203" pitchFamily="34" charset="0"/>
            </a:endParaRP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183672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Κατάληξη αυτής της έκρηξης στον τομέα εντάσεως κεφαλαίου είναι η πολύ ενεργητική ανάπτυξη στους τομείς των κατασκευών, των πρώτων υλών και του κεφαλαιουχικού εξοπλισμού. Η άνοδος των τιμών, επιφέρει άνοδο των ονομαστικών αλλά και των πραγματικών μισθών. Ταυτόχρονα, η μείωση των πόρων που κατευθύνονται για την παραγωγή καταναλωτικών αγαθών επιφέρει και μια «</a:t>
            </a:r>
            <a:r>
              <a:rPr lang="el-GR" dirty="0" err="1">
                <a:latin typeface="Bahnschrift SemiBold" panose="020B0502040204020203" pitchFamily="34" charset="0"/>
              </a:rPr>
              <a:t>οικιοθελή</a:t>
            </a:r>
            <a:r>
              <a:rPr lang="el-GR" dirty="0">
                <a:latin typeface="Bahnschrift SemiBold" panose="020B0502040204020203" pitchFamily="34" charset="0"/>
              </a:rPr>
              <a:t>» μείωση της κατανάλωσης, την ίδια στιγμή που δεν παρατηρείται κάποια μεταβολή της απόδοσης των παραγωγικών συντελεστών, ενώ παράλληλα, αυξάνονται οι αμοιβές των συντελεστών αυτών και, έτσι, τα εισοδήματά τους.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69488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Σταδιακά αυξάνονται με μεγάλη ταχύτητα οι τιμές των προϊόντων της χαμηλότερης στάθμης σε κεφάλαιο. Αν δεν γίνει νέα προσφορά χρήματος για να κρατηθούν τα επιτόκια στο ίδιο επίπεδο, κάτω από το φυσιολογικό, τότε οι σχέσεις αποταμίευσης/κατανάλωσης μεταβάλλονται ούτως ώστε να ανταποκρίνονται στα αυξημένα εισοδήματα. </a:t>
            </a:r>
            <a:r>
              <a:rPr lang="el-GR" dirty="0">
                <a:solidFill>
                  <a:srgbClr val="C00000"/>
                </a:solidFill>
                <a:latin typeface="Bahnschrift SemiBold" panose="020B0502040204020203" pitchFamily="34" charset="0"/>
              </a:rPr>
              <a:t>Οι τιμές θα συνεχίσουν να ανέρχονται στα χαμηλότερης στάθμης κεφαλαίου αγαθά δημιουργώντας έτσι το κρίσιμο στάδιο του οικονομικού κύκλου. </a:t>
            </a:r>
            <a:r>
              <a:rPr lang="el-GR" dirty="0">
                <a:solidFill>
                  <a:schemeClr val="accent3"/>
                </a:solidFill>
                <a:latin typeface="Bahnschrift SemiBold" panose="020B0502040204020203" pitchFamily="34" charset="0"/>
              </a:rPr>
              <a:t>Ταυτόχρονα, η απόδοση της επένδυσης αυξάνεται με ταχύ ρυθμό, ενώ η ζήτηση για τα αγαθά της ψηλότερης στάθμης σε κεφάλαιο δεν είναι ικανή να απορροφήσει τα νέα δημιουργούμενα αγαθά.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279358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Η στρεβλή παραγωγική δομή αρχίζει να γίνεται μη βιώσιμη και  οι νομισματικές αρχές είτε θα συνεχίσουν την προσφορά χρήματος για να διατηρήσουν τις ροές χρήματος στην οικονομία, είτε θα πρέπει να αφήσουν τις τιμές να επανέλθουν στο καθεστώς της φυσικής οικονομίας.</a:t>
            </a:r>
            <a:r>
              <a:rPr lang="el-GR" dirty="0">
                <a:solidFill>
                  <a:schemeClr val="bg1"/>
                </a:solidFill>
                <a:latin typeface="Bahnschrift SemiBold" panose="020B0502040204020203" pitchFamily="34" charset="0"/>
              </a:rPr>
              <a:t> Τα έσοδα από τις επενδύσεις είναι πολύ μικρότερα από το κόστος της επένδυσης και έτσι αρχίζει μια διαδικασία ρευστοποίησης των μη αποδοτικών επενδύσεων. </a:t>
            </a:r>
            <a:r>
              <a:rPr lang="el-GR" dirty="0">
                <a:solidFill>
                  <a:schemeClr val="accent1">
                    <a:lumMod val="40000"/>
                    <a:lumOff val="60000"/>
                  </a:schemeClr>
                </a:solidFill>
                <a:latin typeface="Bahnschrift SemiBold" panose="020B0502040204020203" pitchFamily="34" charset="0"/>
              </a:rPr>
              <a:t>Οι λιγότερο αποδοτικές επενδύσεις είναι πιθανότερο να είναι εκείνες που είναι εντάσεως κεφαλαίου. Οι τιμές πρέπει να επανέλθουν στο σημείο που ισορροπούν με τη δομή της παραγωγής και την κερδοφορία της, ενώ τα επιτόκια πρέπει να ανέλθουν στο σημείο της «φυσικής ισορροπίας», οι πραγματικοί μισθοί να μειώνονται και η εργασία να υποκαθιστά κεφάλαιο </a:t>
            </a:r>
            <a:r>
              <a:rPr lang="el-GR" dirty="0">
                <a:latin typeface="Bahnschrift SemiBold" panose="020B0502040204020203" pitchFamily="34" charset="0"/>
              </a:rPr>
              <a:t>(γνωστό και ως </a:t>
            </a:r>
            <a:r>
              <a:rPr lang="en-US" dirty="0">
                <a:latin typeface="Bahnschrift SemiBold" panose="020B0502040204020203" pitchFamily="34" charset="0"/>
              </a:rPr>
              <a:t>Hayek effect</a:t>
            </a:r>
            <a:r>
              <a:rPr lang="el-GR" dirty="0">
                <a:latin typeface="Bahnschrift SemiBold" panose="020B0502040204020203" pitchFamily="34" charset="0"/>
              </a:rPr>
              <a:t>).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42144616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Είναι βέβαιο ότι όσο μεγαλύτερη η ένταση της ανόδου, τόσο μεγαλύτερη και η ένταση στη φάση της ύφεσης, πλήττοντας κυρίως τους κλάδους μεγαλύτερης έντασης κεφαλαίου. Ενώ κάθε προσπάθεια να διατηρηθεί η στρεβλή δομή της παραγωγής και η διευρυμένη προσφορά χρήματος θα έχουν συνέπεια την εμβάθυνση και ιδίως την χρονική επιμήκυνση του φαινομένου και άρα και της ύφεσης. </a:t>
            </a:r>
            <a:r>
              <a:rPr lang="el-GR" dirty="0">
                <a:solidFill>
                  <a:schemeClr val="accent1">
                    <a:lumMod val="40000"/>
                    <a:lumOff val="60000"/>
                  </a:schemeClr>
                </a:solidFill>
                <a:latin typeface="Bahnschrift SemiBold" panose="020B0502040204020203" pitchFamily="34" charset="0"/>
              </a:rPr>
              <a:t>Για να διασωθεί τμήμα των στρεβλών επενδύσεων χρειάζεται μεγαλύτερη αποταμίευση και όχι αυξημένη κατανάλωση, παρόλα αυτά, ακόμα κι αν αυξηθεί σε μεγάλο βαθμό η αποταμίευση θα υπάρχουν πολυάριθμες περιπτώσεις που χρονοβόρες επενδύσεις δεν θα μπορούν να «εξυγιανθούν» μέχρι να εμφανιστεί μια σημαντική μείωση στις τιμές αναφοράς τους, δηλαδή μέχρι να κυκλοφορήσουν τα παραχθέντα αγαθά τους στην αγορά.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892519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Η ύφεση είναι μια φάση μεγάλης ρευστοποίησης επενδύσεων που σημαίνει μεγάλη αύξηση των αδρανών και αχρησιμοποίητων παραγωγικών πόρων και, επίσης, μερική και πρόσκαιρη εγκατάλειψη πολλών ημιτελών επενδύσεων. Παράλληλα, είναι και μια φάση μεγάλης μείωσης των τιμών των παραγωγικών συντελεστών, σε σχέση με τις σχετικές τιμές των προϊόντων, μέχρι αυτές να αντανακλούν το κοινωνικό επιτόκιο προεξόφλησης. Σύμφωνα με τον </a:t>
            </a:r>
            <a:r>
              <a:rPr lang="en-US" dirty="0">
                <a:latin typeface="Bahnschrift SemiBold" panose="020B0502040204020203" pitchFamily="34" charset="0"/>
              </a:rPr>
              <a:t>Hayek</a:t>
            </a:r>
            <a:r>
              <a:rPr lang="el-GR" dirty="0">
                <a:latin typeface="Bahnschrift SemiBold" panose="020B0502040204020203" pitchFamily="34" charset="0"/>
              </a:rPr>
              <a:t> (1975 [1939], 147, 246), </a:t>
            </a:r>
            <a:r>
              <a:rPr lang="el-GR" dirty="0">
                <a:solidFill>
                  <a:schemeClr val="accent1">
                    <a:lumMod val="40000"/>
                    <a:lumOff val="60000"/>
                  </a:schemeClr>
                </a:solidFill>
                <a:latin typeface="Bahnschrift SemiBold" panose="020B0502040204020203" pitchFamily="34" charset="0"/>
              </a:rPr>
              <a:t>είναι η ανάπτυξη που ενέχει τη σπατάλη του κοινωνικού κεφαλαίου, και η οποία είναι η πιο αντικοινωνική φάση του οικονομικού κύκλου καθώς πλήττει κυρίως τις εργαζόμενες τάξεις, ενώ η ύφεση είναι η υγιής κάθαρση που επαναφέρει τις κοινωνικές ανάγκες.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774313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solidFill>
                  <a:schemeClr val="accent3"/>
                </a:solidFill>
                <a:latin typeface="Bahnschrift SemiBold" panose="020B0502040204020203" pitchFamily="34" charset="0"/>
              </a:rPr>
              <a:t>Γίνεται, έτσι, σαφές ότι ο οικονομικός κύκλος δεν πλήττει με τον ίδιο τρόπο όλα τα μέλη της κοινωνίας ούτε και φυσικά στον ίδιο χρόνο. </a:t>
            </a:r>
            <a:r>
              <a:rPr lang="el-GR" dirty="0">
                <a:latin typeface="Bahnschrift SemiBold" panose="020B0502040204020203" pitchFamily="34" charset="0"/>
              </a:rPr>
              <a:t>Σε αυτό το πλαίσιο, το κράτος τίθεται ως βασικός εκφραστής αυτών που κερδίζουν από τον οικονομικό κύκλου που δεν είναι άλλοι από τον κλάδο των τραπεζών – και μάλιστα των καρτέλ των τραπεζών που λειτουργεί στο πλαίσιο της κεντρικής τράπεζας.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4081723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Ιστορικά, θα μπορούσαμε να διακρίνουμε πέντε, κατά βάση, οικονομικές σχολές εντός των οποίων υπάρχουν επιμέρους ομαδοποιήσεις: η κλασσική, η αυστριακή, η μαρξιστική, η </a:t>
            </a:r>
            <a:r>
              <a:rPr lang="el-GR" dirty="0" err="1">
                <a:latin typeface="Bahnschrift SemiBold" panose="020B0502040204020203" pitchFamily="34" charset="0"/>
              </a:rPr>
              <a:t>κεϋνσιανή</a:t>
            </a:r>
            <a:r>
              <a:rPr lang="el-GR" dirty="0">
                <a:latin typeface="Bahnschrift SemiBold" panose="020B0502040204020203" pitchFamily="34" charset="0"/>
              </a:rPr>
              <a:t> και η νέο-κλασσική. Η </a:t>
            </a:r>
            <a:r>
              <a:rPr lang="el-GR" dirty="0" err="1">
                <a:latin typeface="Bahnschrift SemiBold" panose="020B0502040204020203" pitchFamily="34" charset="0"/>
              </a:rPr>
              <a:t>κεϋνσιανή</a:t>
            </a:r>
            <a:r>
              <a:rPr lang="el-GR" dirty="0">
                <a:latin typeface="Bahnschrift SemiBold" panose="020B0502040204020203" pitchFamily="34" charset="0"/>
              </a:rPr>
              <a:t> χωρίζεται σε νέα </a:t>
            </a:r>
            <a:r>
              <a:rPr lang="el-GR" dirty="0" err="1">
                <a:latin typeface="Bahnschrift SemiBold" panose="020B0502040204020203" pitchFamily="34" charset="0"/>
              </a:rPr>
              <a:t>κεϋνσιανή</a:t>
            </a:r>
            <a:r>
              <a:rPr lang="el-GR" dirty="0">
                <a:latin typeface="Bahnschrift SemiBold" panose="020B0502040204020203" pitchFamily="34" charset="0"/>
              </a:rPr>
              <a:t> και μετά-</a:t>
            </a:r>
            <a:r>
              <a:rPr lang="el-GR" dirty="0" err="1">
                <a:latin typeface="Bahnschrift SemiBold" panose="020B0502040204020203" pitchFamily="34" charset="0"/>
              </a:rPr>
              <a:t>κεϋνσιανή</a:t>
            </a:r>
            <a:r>
              <a:rPr lang="el-GR" dirty="0">
                <a:latin typeface="Bahnschrift SemiBold" panose="020B0502040204020203" pitchFamily="34" charset="0"/>
              </a:rPr>
              <a:t>, ενώ η μαρξιστική εμφανίζει αρκετά ρεύματα ή τάσεις. Οι διαφοροποιήσεις εντός των σχολών, αλλά κυρίως εκτός αυτών, γίνονται επί τη βάσει των συγκεκριμένων υποθέσεων για τη λειτουργία της οικονομίας.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725889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Οι τράπεζες, οι οποίες παίρνουν στην κατοχή τους τις ρευστοποιημένες επενδύσεις, λόγω της προϊούσης μεγάλης </a:t>
            </a:r>
            <a:r>
              <a:rPr lang="el-GR" dirty="0" err="1">
                <a:latin typeface="Bahnschrift SemiBold" panose="020B0502040204020203" pitchFamily="34" charset="0"/>
              </a:rPr>
              <a:t>μόχλευσης</a:t>
            </a:r>
            <a:r>
              <a:rPr lang="el-GR" dirty="0">
                <a:latin typeface="Bahnschrift SemiBold" panose="020B0502040204020203" pitchFamily="34" charset="0"/>
              </a:rPr>
              <a:t> κερδίζουν καθώς, μακροπρόθεσμα, η οικονομία τείνει προς την ισορροπία και οι επενδύσεις γίνονται παραγωγικές και κερδοφόρες. Όσο βαθαίνει η καπιταλιστική εξέλιξη τόσο συχνότερες αλλά και μεγαλύτερες θα είναι οι αποκλίσεις από την κοινωνική οικονομία και το κοινωνικό επιτόκιο, ενώ αυτές με τη σειρά τους </a:t>
            </a:r>
            <a:r>
              <a:rPr lang="el-GR" dirty="0">
                <a:solidFill>
                  <a:schemeClr val="accent1">
                    <a:lumMod val="75000"/>
                  </a:schemeClr>
                </a:solidFill>
                <a:latin typeface="Bahnschrift SemiBold" panose="020B0502040204020203" pitchFamily="34" charset="0"/>
              </a:rPr>
              <a:t>θα ισχυροποιούν και θα παγιώνουν την ηγεμονία των «επιβλαβών τάξεων».</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5098826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b="1" i="1" dirty="0">
                <a:latin typeface="Bahnschrift SemiBold" panose="020B0502040204020203" pitchFamily="34" charset="0"/>
              </a:rPr>
              <a:t>Μια σύντομη κριτική</a:t>
            </a:r>
            <a:endParaRPr lang="el-GR" dirty="0">
              <a:latin typeface="Bahnschrift SemiBold" panose="020B0502040204020203" pitchFamily="34" charset="0"/>
            </a:endParaRPr>
          </a:p>
          <a:p>
            <a:pPr algn="just"/>
            <a:r>
              <a:rPr lang="el-GR" dirty="0">
                <a:latin typeface="Bahnschrift SemiBold" panose="020B0502040204020203" pitchFamily="34" charset="0"/>
              </a:rPr>
              <a:t>Η νομισματική πολιτική είναι το εργαλείο για να γίνει η μετάβαση σε μια οικονομία που θα βρίσκεται μακριά από τις απαιτήσεις και τα συμφέροντα του κοινωνικού συνόλου και με αυτόν τον τρόπο η οικονομία και η πολιτική «ηθικοποιούνται». </a:t>
            </a:r>
            <a:r>
              <a:rPr lang="el-GR" dirty="0">
                <a:solidFill>
                  <a:schemeClr val="accent1">
                    <a:lumMod val="75000"/>
                  </a:schemeClr>
                </a:solidFill>
                <a:latin typeface="Bahnschrift SemiBold" panose="020B0502040204020203" pitchFamily="34" charset="0"/>
              </a:rPr>
              <a:t>Το κράτος γίνεται ο μόνιμος στρεβλωτής της κοινωνικής οικονομίας</a:t>
            </a:r>
            <a:r>
              <a:rPr lang="el-GR" dirty="0">
                <a:latin typeface="Bahnschrift SemiBold" panose="020B0502040204020203" pitchFamily="34" charset="0"/>
              </a:rPr>
              <a:t>, καθώς ο καπιταλισμός εξελίσσεται, ενώ αποτυπώνει και την ηγεμονία συγκεκριμένων τάξεων και μερίδων πάνω στο κοινωνικό σύνολο με όρους καταπίεσης.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545382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Βέβαια, παραμένει ένα ερώτημα σχετικά με την καπιταλιστική κίνηση και τον οικονομικό κύκλο στην αφήγηση της Αυστριακής σχολής. Από τη μια, σε ένα πλαίσιο οριζόμενο από τη μικροοικονομία, κάθε ανισορροπία πρέπει να επανέρχεται στην πρότερη κατάσταση της κοινωνικής οικονομίας με την επάνοδο του επιτοκίου προεξόφλησης στα αρχικά επίπεδα. Σε αντίθετη περίπτωση, η ισορροπία πρέπει να μετακινείται με ξεκάθαρη κατεύθυνση, να απομακρύνεται από την κατάσταση της κοινωνικής οικονομίας. </a:t>
            </a:r>
            <a:r>
              <a:rPr lang="el-GR" dirty="0">
                <a:solidFill>
                  <a:schemeClr val="accent1">
                    <a:lumMod val="75000"/>
                  </a:schemeClr>
                </a:solidFill>
                <a:latin typeface="Bahnschrift SemiBold" panose="020B0502040204020203" pitchFamily="34" charset="0"/>
              </a:rPr>
              <a:t>Σε αυτήν την περίπτωση, δεν υπάρχει καμία διέξοδος καθώς πρόκειται για ένα ατελέσφορο σπιράλ που καταλήγει στην πλήρη ηγεμόνευση του κράτους από τα καρτέλ και τους κερδισμένους από τον οικονομικό κύκλο, οπότε και η οικονομία θα βρίσκεται σε ένα συνεχές σπιράλ οικονομικών διακυμάνσεων.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1861816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Με άλλα λόγια, είτε πρέπει να αποδεχθούμε ότι ο οικονομικός κύκλος είναι μια πλήρης περιστροφή της οικονομίας γύρω από τον εαυτό της, που αποτυπώνεται με όρους τιμών και επανέρχεται στην κατάσταση της κοινωνικής οικονομίας χωρίς να μεταβάλλεται ούτε η σχέση αποταμίευσης/κατανάλωσης, ούτε και οι σχέσεις δύναμης εντός του πολιτικού, αλλά ούτε και τα όρια της κοινωνικής οικονομίας </a:t>
            </a:r>
            <a:r>
              <a:rPr lang="el-GR" dirty="0" err="1">
                <a:latin typeface="Bahnschrift SemiBold" panose="020B0502040204020203" pitchFamily="34" charset="0"/>
              </a:rPr>
              <a:t>κάθ</a:t>
            </a:r>
            <a:r>
              <a:rPr lang="el-GR" dirty="0">
                <a:latin typeface="Bahnschrift SemiBold" panose="020B0502040204020203" pitchFamily="34" charset="0"/>
              </a:rPr>
              <a:t>’ αυτά. </a:t>
            </a:r>
            <a:r>
              <a:rPr lang="el-GR" dirty="0">
                <a:solidFill>
                  <a:schemeClr val="accent1">
                    <a:lumMod val="75000"/>
                  </a:schemeClr>
                </a:solidFill>
                <a:latin typeface="Bahnschrift SemiBold" panose="020B0502040204020203" pitchFamily="34" charset="0"/>
              </a:rPr>
              <a:t>Είτε, από την άλλη, πρέπει να αποδεχθούμε ότι οι οποιεσδήποτε αλλαγές μεταβάλλουν το συσχετισμό δύναμης εντός της κοινωνίας παγιώνοντας την ηγεμονία των κερδισμένων μερίδων από τον οικονομικό κύκλο</a:t>
            </a:r>
            <a:r>
              <a:rPr lang="el-GR" dirty="0">
                <a:latin typeface="Bahnschrift SemiBold" panose="020B0502040204020203" pitchFamily="34" charset="0"/>
              </a:rPr>
              <a:t>.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3002468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Η ρητή αποδοχή της ορθολογικότητας των δρώντων υποκειμένων, πρέπει μάλλον να γίνεται αντιληπτή με όρους μακροπρόθεσμου συμφέροντος και άρα εντός της δεύτερης ανάγνωσης, της παγίωσης δηλαδή της πολιτικής οικονομίας και των οικονομικών διαταραχών αντί του βραχυπρόθεσμου συμφέροντος, δηλαδή, </a:t>
            </a:r>
            <a:r>
              <a:rPr lang="el-GR" dirty="0">
                <a:solidFill>
                  <a:schemeClr val="accent1">
                    <a:lumMod val="75000"/>
                  </a:schemeClr>
                </a:solidFill>
                <a:latin typeface="Bahnschrift SemiBold" panose="020B0502040204020203" pitchFamily="34" charset="0"/>
              </a:rPr>
              <a:t>αντί μιας «πλάνης» που εξαντλείται εντός μιας πλήρους περιστροφής της οικονομίας</a:t>
            </a:r>
            <a:r>
              <a:rPr lang="el-GR" dirty="0">
                <a:latin typeface="Bahnschrift SemiBold" panose="020B0502040204020203" pitchFamily="34" charset="0"/>
              </a:rPr>
              <a:t>.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7724196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Θα μπορούσαμε δε να ισχυριστούμε ότι η παγίωση της θέσης των ήδη ισχυρών και κερδισμένων κάθε φορά από τις οικονομικές διαταραχές προσιδιάζει σε μια πολιτική ανάλυση δικαίου του ισχυρού όπου ο ήδη ισχυρός ισχυροποιείται με δαρβινική αναλογία και η μικρή μειοψηφία των κερδισμένων γίνεται διαρκώς πιο ισχυρή.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Δεν δίνεται καμία διέξοδος εκτός της διάλυσης του κράτους. Υπονοείται μια υπερβατική-μεσσιανική λύση που όμως ποτέ δεν περιγράφεται.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7059164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Η ηθική πρόσληψη των μερίδων που καταπιέζουν αλλά και της κοινωνίας της ίδιας που αποκρυσταλλώνεται στο κράτος. Οι ηγεμονεύουσες μονάδες μπορούν να κερδοσκοπούν μόνο παρουσία του κράτους που τους δίνει αυτό το δικαίωμα, ενώ εκτός αυτού οι οποιεσδήποτε κερδοσκοπικές ορθολογικές τάσεις αμβλύνονται και επιλύονται στο πλαίσιο της ελεύθερης κοινωνίας.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9055300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Το έργο του Μαρξ έχει προσληφθεί με εντελώς διαφορετικό τρόπο από τις διαφορές εκδοχές του «μαρξισμού». Άλλωστε, είναι τόσο εκτενές, και αντιφατικό πολλές φορές, που αναγκαστικά εμφιλοχωρούν διαφόρων ειδών ερμηνείες. Έχουμε προαναφέρει πως ο Μαρξ δίνει δευτερεύουσα αξία στις κυκλικές διακυμάνσεις όπως και στην κρίση, τα οποία ορισμένες φορές συγχέονται. Έτσι, καθόλου τυχαίο δεν μπορεί να θεωρείται το γεγονός ότι και ο ίδιος ο Μαρξ περιέγραφε τον κύκλο ως «κύκλο κρίσης» (</a:t>
            </a:r>
            <a:r>
              <a:rPr lang="en-US" dirty="0">
                <a:latin typeface="Bahnschrift SemiBold" panose="020B0502040204020203" pitchFamily="34" charset="0"/>
              </a:rPr>
              <a:t>Heinrich</a:t>
            </a:r>
            <a:r>
              <a:rPr lang="el-GR" dirty="0">
                <a:latin typeface="Bahnschrift SemiBold" panose="020B0502040204020203" pitchFamily="34" charset="0"/>
              </a:rPr>
              <a:t> 1995, </a:t>
            </a:r>
            <a:r>
              <a:rPr lang="en-US" dirty="0">
                <a:latin typeface="Bahnschrift SemiBold" panose="020B0502040204020203" pitchFamily="34" charset="0"/>
              </a:rPr>
              <a:t>Evans</a:t>
            </a:r>
            <a:r>
              <a:rPr lang="el-GR" dirty="0">
                <a:latin typeface="Bahnschrift SemiBold" panose="020B0502040204020203" pitchFamily="34" charset="0"/>
              </a:rPr>
              <a:t> 2004). </a:t>
            </a:r>
            <a:r>
              <a:rPr lang="el-GR" dirty="0" err="1">
                <a:latin typeface="Bahnschrift SemiBold" panose="020B0502040204020203" pitchFamily="34" charset="0"/>
              </a:rPr>
              <a:t>Συναρτημένες</a:t>
            </a:r>
            <a:r>
              <a:rPr lang="el-GR" dirty="0">
                <a:latin typeface="Bahnschrift SemiBold" panose="020B0502040204020203" pitchFamily="34" charset="0"/>
              </a:rPr>
              <a:t> με τις κρίσεις είναι μια σειρά έννοιες όπως ο «Πτωτικός Νόμος του Περιθωρίου Κέρδους», ο εφεδρικός στρατός, η τεχνική σύνθεση του κεφαλαίου και η υπεραξία. Ταυτόχρονα, στο έργο του Μαρξ υπάρχουν δεκάδες αναφορές για τις φάσεις του οικονομικού κύκλου.</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2231229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Το ερώτημα που ανακύπτει είναι το εξής: </a:t>
            </a:r>
            <a:r>
              <a:rPr lang="el-GR" dirty="0">
                <a:solidFill>
                  <a:schemeClr val="accent3">
                    <a:lumMod val="60000"/>
                    <a:lumOff val="40000"/>
                  </a:schemeClr>
                </a:solidFill>
                <a:latin typeface="Bahnschrift SemiBold" panose="020B0502040204020203" pitchFamily="34" charset="0"/>
              </a:rPr>
              <a:t>υπάρχει μια </a:t>
            </a:r>
            <a:r>
              <a:rPr lang="el-GR" dirty="0" err="1">
                <a:solidFill>
                  <a:schemeClr val="accent3">
                    <a:lumMod val="60000"/>
                    <a:lumOff val="40000"/>
                  </a:schemeClr>
                </a:solidFill>
                <a:latin typeface="Bahnschrift SemiBold" panose="020B0502040204020203" pitchFamily="34" charset="0"/>
              </a:rPr>
              <a:t>Μαρξική</a:t>
            </a:r>
            <a:r>
              <a:rPr lang="el-GR" dirty="0">
                <a:solidFill>
                  <a:schemeClr val="accent3">
                    <a:lumMod val="60000"/>
                    <a:lumOff val="40000"/>
                  </a:schemeClr>
                </a:solidFill>
                <a:latin typeface="Bahnschrift SemiBold" panose="020B0502040204020203" pitchFamily="34" charset="0"/>
              </a:rPr>
              <a:t> θεωρία του οικονομικού κύκλου, από τη στιγμή που κάνει αναφορά ο ίδιος ο Μαρξ σε περιόδους ύφεσης και ανόδου αλλά και στο φαινόμενο της κρίσης; </a:t>
            </a:r>
            <a:r>
              <a:rPr lang="el-GR" dirty="0">
                <a:latin typeface="Bahnschrift SemiBold" panose="020B0502040204020203" pitchFamily="34" charset="0"/>
              </a:rPr>
              <a:t>Με άλλα λόγια, οι αναφορές για τη «</a:t>
            </a:r>
            <a:r>
              <a:rPr lang="el-GR" dirty="0" err="1">
                <a:latin typeface="Bahnschrift SemiBold" panose="020B0502040204020203" pitchFamily="34" charset="0"/>
              </a:rPr>
              <a:t>μικροφυσική</a:t>
            </a:r>
            <a:r>
              <a:rPr lang="el-GR" dirty="0">
                <a:latin typeface="Bahnschrift SemiBold" panose="020B0502040204020203" pitchFamily="34" charset="0"/>
              </a:rPr>
              <a:t>» του καπιταλισμού και το συγκεκριμένο φαινόμενο μπορούν να συγκροτήσουν μια ανάλυση που να ορίζεται ως προσέγγιση του οικονομικού κύκλου με όλα τα τυπικά γνωρίσματα που έχουμε αναφέρει; Μεγάλο μέρος της μαρξιστικής βιβλιογραφίας θα απαντήσει: «Οι οικονομικοί κύκλοι είναι ένα εγγενές χαρακτηριστικό του τρόπου με τον οποίο εμφανίζεται η ανάπτυξη στην καπιταλιστική κοινωνία» (</a:t>
            </a:r>
            <a:r>
              <a:rPr lang="en-US" dirty="0">
                <a:latin typeface="Bahnschrift SemiBold" panose="020B0502040204020203" pitchFamily="34" charset="0"/>
              </a:rPr>
              <a:t>Evans</a:t>
            </a:r>
            <a:r>
              <a:rPr lang="el-GR" dirty="0">
                <a:latin typeface="Bahnschrift SemiBold" panose="020B0502040204020203" pitchFamily="34" charset="0"/>
              </a:rPr>
              <a:t> 2004, σελ. 47) και «η οικονομική άνθιση προκύπτει μέσα από παρατεταμένες περιόδους ορμής που οδηγούν σε συσσώρευση εντάσεων και πιέσεων και τελικά σε μια καθοδική φάση του οικονομικού κύκλου, ενώ καθώς αυτές τείνουν μέσω του μηχανισμού της ύφεσης να εξαλειφθούν ξεκινάει μια νέα περίοδος άνθισης [της καπιταλιστικής οικονομίας]» (</a:t>
            </a:r>
            <a:r>
              <a:rPr lang="en-US" dirty="0">
                <a:latin typeface="Bahnschrift SemiBold" panose="020B0502040204020203" pitchFamily="34" charset="0"/>
              </a:rPr>
              <a:t>Evans</a:t>
            </a:r>
            <a:r>
              <a:rPr lang="el-GR" dirty="0">
                <a:latin typeface="Bahnschrift SemiBold" panose="020B0502040204020203" pitchFamily="34" charset="0"/>
              </a:rPr>
              <a:t> 2004, σελ. 47).</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678150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Την ίδια στιγμή, σε ότι αφορά το σκέλος της περιοδικότητας των κρίσεων ο </a:t>
            </a:r>
            <a:r>
              <a:rPr lang="el-GR" dirty="0" err="1">
                <a:latin typeface="Bahnschrift SemiBold" panose="020B0502040204020203" pitchFamily="34" charset="0"/>
              </a:rPr>
              <a:t>Μηλιός</a:t>
            </a:r>
            <a:r>
              <a:rPr lang="el-GR" dirty="0">
                <a:latin typeface="Bahnschrift SemiBold" panose="020B0502040204020203" pitchFamily="34" charset="0"/>
              </a:rPr>
              <a:t> (1992) διατυπώνει την ακόλουθη θέση: «Εντούτοις οι θεωρητικές αυτές θέσεις του Μαρξ σχετικά με τις οικονομικές κρίσεις δεν διατυπώνονται σε τέτοια αναπτυγμένη μορφή ώστε να συνιστούν μια γενική θεωρία των οικονομικών κρίσεων του καπιταλισμού, κατ' </a:t>
            </a:r>
            <a:r>
              <a:rPr lang="el-GR" dirty="0" err="1">
                <a:latin typeface="Bahnschrift SemiBold" panose="020B0502040204020203" pitchFamily="34" charset="0"/>
              </a:rPr>
              <a:t>αναλογίαν</a:t>
            </a:r>
            <a:r>
              <a:rPr lang="el-GR" dirty="0">
                <a:latin typeface="Bahnschrift SemiBold" panose="020B0502040204020203" pitchFamily="34" charset="0"/>
              </a:rPr>
              <a:t> π.χ. με τη θεωρία του εμπορεύματος, της καπιταλιστικής συσσώρευσης ή της αναπαραγωγής του κοινωνικού κεφαλαίου. Η θεωρία των κρίσεων βρίσκεται «αναμειγμένη» με άλλες θεωρητικές αναπτύξεις».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41364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Οι απαντήσεις, λοιπόν, που δίνει κάθε σχολή, δεν μπορεί να μην είναι δέσμιες του πλαισίου των υποθέσεων που έχουν ήδη διατυπωθεί. Έτσι, αν τυχόν οι απαντήσεις έρχονται σε αντίθεση με θεμελιώδεις υποθέσεις, τότε πιθανόν δημιουργείται μια νέα σχολή, ή έστω ένα νέο ρεύμα ή μια νέα τάση εντός της σχολής – πράγμα το οποίο συμβαίνει π.χ. με τη νέο-κλασσική σχολή σε σχέση με την κλασσική ή με την μετά-</a:t>
            </a:r>
            <a:r>
              <a:rPr lang="el-GR" dirty="0" err="1">
                <a:latin typeface="Bahnschrift SemiBold" panose="020B0502040204020203" pitchFamily="34" charset="0"/>
              </a:rPr>
              <a:t>Κεϋνσιανή</a:t>
            </a:r>
            <a:r>
              <a:rPr lang="el-GR" dirty="0">
                <a:latin typeface="Bahnschrift SemiBold" panose="020B0502040204020203" pitchFamily="34" charset="0"/>
              </a:rPr>
              <a:t> σε σχέση με την </a:t>
            </a:r>
            <a:r>
              <a:rPr lang="el-GR" dirty="0" err="1">
                <a:latin typeface="Bahnschrift SemiBold" panose="020B0502040204020203" pitchFamily="34" charset="0"/>
              </a:rPr>
              <a:t>Κεϋνσιανή</a:t>
            </a:r>
            <a:r>
              <a:rPr lang="el-GR" dirty="0">
                <a:latin typeface="Bahnschrift SemiBold" panose="020B0502040204020203" pitchFamily="34" charset="0"/>
              </a:rPr>
              <a:t>. Άλλοι παράγοντες, εκτός των υποθέσεων είναι </a:t>
            </a:r>
            <a:r>
              <a:rPr lang="el-GR" dirty="0">
                <a:solidFill>
                  <a:schemeClr val="accent1">
                    <a:lumMod val="40000"/>
                    <a:lumOff val="60000"/>
                  </a:schemeClr>
                </a:solidFill>
                <a:latin typeface="Bahnschrift SemiBold" panose="020B0502040204020203" pitchFamily="34" charset="0"/>
              </a:rPr>
              <a:t>το είδος των εργαλείων </a:t>
            </a:r>
            <a:r>
              <a:rPr lang="el-GR" dirty="0">
                <a:latin typeface="Bahnschrift SemiBold" panose="020B0502040204020203" pitchFamily="34" charset="0"/>
              </a:rPr>
              <a:t>που χρησιμοποιεί κάθε προσέγγιση, ενώ τέλος σημασία έχει </a:t>
            </a:r>
            <a:r>
              <a:rPr lang="el-GR" dirty="0">
                <a:solidFill>
                  <a:schemeClr val="accent1">
                    <a:lumMod val="40000"/>
                    <a:lumOff val="60000"/>
                  </a:schemeClr>
                </a:solidFill>
                <a:latin typeface="Bahnschrift SemiBold" panose="020B0502040204020203" pitchFamily="34" charset="0"/>
              </a:rPr>
              <a:t>και η μέθοδος</a:t>
            </a:r>
            <a:r>
              <a:rPr lang="el-GR" dirty="0">
                <a:latin typeface="Bahnschrift SemiBold" panose="020B0502040204020203" pitchFamily="34" charset="0"/>
              </a:rPr>
              <a:t>.</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3448442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Ακόμα, ο μεθοδολογικός </a:t>
            </a:r>
            <a:r>
              <a:rPr lang="el-GR" dirty="0" err="1">
                <a:latin typeface="Bahnschrift SemiBold" panose="020B0502040204020203" pitchFamily="34" charset="0"/>
              </a:rPr>
              <a:t>ολισμός</a:t>
            </a:r>
            <a:r>
              <a:rPr lang="el-GR" dirty="0">
                <a:latin typeface="Bahnschrift SemiBold" panose="020B0502040204020203" pitchFamily="34" charset="0"/>
              </a:rPr>
              <a:t> του Μαρξ, η προκείμενη του πολιτικού, η μεσολάβηση του κράτους, οι φύσεις του συλλογικού κεφαλαιοκράτη και του συλλογικού εργάτη καθώς και η ίδια η ταξική πάλη δεν επιτρέπουν την πρόβλεψη της κρίσης, ούτε και την περιγραφή ενός πάγιου </a:t>
            </a:r>
            <a:r>
              <a:rPr lang="el-GR" dirty="0" err="1">
                <a:latin typeface="Bahnschrift SemiBold" panose="020B0502040204020203" pitchFamily="34" charset="0"/>
              </a:rPr>
              <a:t>αιτιακού</a:t>
            </a:r>
            <a:r>
              <a:rPr lang="el-GR" dirty="0">
                <a:latin typeface="Bahnschrift SemiBold" panose="020B0502040204020203" pitchFamily="34" charset="0"/>
              </a:rPr>
              <a:t> μηχανισμού που η ενεργοποίηση του θα επιφέρει πάντα μια αλληλουχία φάσεων και την κρίση. Πρόκειται για μια χρήση βαθύτερης και εκτενέστερης αφαίρεσης με επιστροφή στο εμπειρικό επίπεδο σε δεύτερο στάδιο, προκειμένου να </a:t>
            </a:r>
            <a:r>
              <a:rPr lang="el-GR" dirty="0" err="1">
                <a:latin typeface="Bahnschrift SemiBold" panose="020B0502040204020203" pitchFamily="34" charset="0"/>
              </a:rPr>
              <a:t>περιγραφούν</a:t>
            </a:r>
            <a:r>
              <a:rPr lang="el-GR" dirty="0">
                <a:latin typeface="Bahnschrift SemiBold" panose="020B0502040204020203" pitchFamily="34" charset="0"/>
              </a:rPr>
              <a:t> οι γενικοί νόμοι και κανόνες στο πιο αφηρημένο δυνατό επίπεδο. </a:t>
            </a:r>
            <a:r>
              <a:rPr lang="el-GR" dirty="0">
                <a:solidFill>
                  <a:schemeClr val="accent1">
                    <a:lumMod val="75000"/>
                  </a:schemeClr>
                </a:solidFill>
                <a:latin typeface="Bahnschrift SemiBold" panose="020B0502040204020203" pitchFamily="34" charset="0"/>
              </a:rPr>
              <a:t>Αντίθετα, για τον Μαρξ, η εξήγηση επιμέρους φαινομένων του καπιταλιστικού τρόπου παραγωγής χρειάζεται αναφορά στην κλίμακα της αφαίρεσης, ανάλυση με αναφορά σε γενικά ισχύοντα νόμο, προκειμένου να βρεθούν οι αιτιώδεις σχέσεις πίσω από το συγκεκριμένο φαινόμενο</a:t>
            </a:r>
            <a:r>
              <a:rPr lang="el-GR" dirty="0">
                <a:solidFill>
                  <a:schemeClr val="accent3">
                    <a:lumMod val="60000"/>
                    <a:lumOff val="40000"/>
                  </a:schemeClr>
                </a:solidFill>
                <a:latin typeface="Bahnschrift SemiBold" panose="020B0502040204020203" pitchFamily="34" charset="0"/>
              </a:rPr>
              <a:t>.</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0501575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Η συζήτηση για την περιοδική εμφάνιση των κρίσεων στο έργο του Μαρξ </a:t>
            </a:r>
            <a:r>
              <a:rPr lang="el-GR" dirty="0">
                <a:solidFill>
                  <a:schemeClr val="accent3">
                    <a:lumMod val="60000"/>
                    <a:lumOff val="40000"/>
                  </a:schemeClr>
                </a:solidFill>
                <a:latin typeface="Bahnschrift SemiBold" panose="020B0502040204020203" pitchFamily="34" charset="0"/>
              </a:rPr>
              <a:t>εκκινεί πολλές φορές από τον «Νόμο της  Πτωτικής Τάσης του Περιθωρίου Κέρδους», </a:t>
            </a:r>
            <a:r>
              <a:rPr lang="el-GR" dirty="0">
                <a:latin typeface="Bahnschrift SemiBold" panose="020B0502040204020203" pitchFamily="34" charset="0"/>
              </a:rPr>
              <a:t>μια προσέγγιση που έχει δεχθεί κριτική από μερίδα μαρξιστών. Στο πλαίσιο της ισχύος του «Νόμου»: οι επιχειρήσεις επενδύουν μέρος των κερδών με σκοπό να εισάγουν πιο αποτελεσματικές μεθόδους απόσπασης υπεραξίας (τεχνολογική καινοτομία και κεφαλαιακή συσσώρευση). Τεχνολογική καινοτομία και κεφαλαιακή συσσώρευση επιφέρει αύξηση της τεχνικής σύνθεσης και με την προϋπόθεση ότι οι άλλοι παράγοντες παραμένουν σταθεροί, </a:t>
            </a:r>
            <a:r>
              <a:rPr lang="el-GR" dirty="0">
                <a:solidFill>
                  <a:schemeClr val="accent1">
                    <a:lumMod val="75000"/>
                  </a:schemeClr>
                </a:solidFill>
                <a:latin typeface="Bahnschrift SemiBold" panose="020B0502040204020203" pitchFamily="34" charset="0"/>
              </a:rPr>
              <a:t>αύξηση της τεχνικής σύνθεσης του κεφαλαίου μεγαλύτερη από την αύξηση της παραγωγικότητας της εργασίας που τελικά επιφέρει πτώση στο ποσοστό κέρδους</a:t>
            </a:r>
            <a:r>
              <a:rPr lang="el-GR" dirty="0">
                <a:latin typeface="Bahnschrift SemiBold" panose="020B0502040204020203" pitchFamily="34" charset="0"/>
              </a:rPr>
              <a:t>. Το πηλίκο τεχνικής σύνθεσης προς παραγωγικότητα εργασίας ονομάζεται </a:t>
            </a:r>
            <a:r>
              <a:rPr lang="el-GR" dirty="0" err="1">
                <a:latin typeface="Bahnschrift SemiBold" panose="020B0502040204020203" pitchFamily="34" charset="0"/>
              </a:rPr>
              <a:t>αξιακή</a:t>
            </a:r>
            <a:r>
              <a:rPr lang="el-GR" dirty="0">
                <a:latin typeface="Bahnschrift SemiBold" panose="020B0502040204020203" pitchFamily="34" charset="0"/>
              </a:rPr>
              <a:t> σύνθεση κεφαλαίου και για να ισχύει ο «νόμος» πρέπει η μεταβολή του να είναι πάντα μεγαλύτερη της μονάδας.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594104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Ο ανταγωνισμός και η ανάγκη για αύξηση των κερδών είναι η βασική κινητήρια δύναμη που επιφέρει αύξηση της τεχνικής σύνθεσης κεφαλαίου, και συσσώρευση. Από τη στιγμή που η προσδοκώμενη αύξηση της τεχνικής σύνθεσης επισκιάζεται από την αύξηση της παραγωγικότητας της εργασίας, με μικρότερο βαθμό, </a:t>
            </a:r>
            <a:r>
              <a:rPr lang="el-GR" dirty="0">
                <a:solidFill>
                  <a:schemeClr val="accent1">
                    <a:lumMod val="75000"/>
                  </a:schemeClr>
                </a:solidFill>
                <a:latin typeface="Bahnschrift SemiBold" panose="020B0502040204020203" pitchFamily="34" charset="0"/>
              </a:rPr>
              <a:t>προκύπτει συρρίκνωση του ποσοστού κέρδους</a:t>
            </a:r>
            <a:r>
              <a:rPr lang="el-GR" dirty="0">
                <a:solidFill>
                  <a:schemeClr val="accent3">
                    <a:lumMod val="60000"/>
                    <a:lumOff val="40000"/>
                  </a:schemeClr>
                </a:solidFill>
                <a:latin typeface="Bahnschrift SemiBold" panose="020B0502040204020203" pitchFamily="34" charset="0"/>
              </a:rPr>
              <a:t>. </a:t>
            </a:r>
            <a:r>
              <a:rPr lang="el-GR" dirty="0">
                <a:latin typeface="Bahnschrift SemiBold" panose="020B0502040204020203" pitchFamily="34" charset="0"/>
              </a:rPr>
              <a:t>Στη φάση της ανάπτυξης παρατηρούμε αύξηση των μισθών και μεγάλη αύξηση της συσσώρευσης κεφαλαίου. Αντίθετα, η φάση της ύφεσης συμβαίνει μόλις οι επιχειρηματίες αντιλαμβάνονται ότι συμπιέζεται η μάζα των κερδών και το ποσοστό κέρδους και περιλαμβάνει μαζικές απολύσεις, ρευστοποίηση επενδύσεων, καταστροφή κεφαλαίου μέχρι να επαυξηθούν οι μισθοί για άλλη μια φορά, να ξαναγίνουν επενδύσεις και να ξεκινήσει άλλος ένας κύκλος ανάπτυξης. </a:t>
            </a:r>
            <a:r>
              <a:rPr lang="el-GR" dirty="0">
                <a:solidFill>
                  <a:schemeClr val="accent1">
                    <a:lumMod val="75000"/>
                  </a:schemeClr>
                </a:solidFill>
                <a:latin typeface="Bahnschrift SemiBold" panose="020B0502040204020203" pitchFamily="34" charset="0"/>
              </a:rPr>
              <a:t>Έτσι, ο «Νόμος της Πτωτικής Τάσης του Περιθωρίου Κέρδους» εμφανίζεται ως ένα συνεχές επαναλαμβανόμενων φάσεων.</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9734012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Στο σχήμα αυτό, εκτός του ότι απουσιάζει τελείως η «πολιτική» από την Πολιτική Οικονομία, </a:t>
            </a:r>
            <a:r>
              <a:rPr lang="el-GR" dirty="0">
                <a:solidFill>
                  <a:schemeClr val="accent2">
                    <a:lumMod val="60000"/>
                    <a:lumOff val="40000"/>
                  </a:schemeClr>
                </a:solidFill>
                <a:latin typeface="Bahnschrift SemiBold" panose="020B0502040204020203" pitchFamily="34" charset="0"/>
              </a:rPr>
              <a:t>δύο πορείες μπορούν να ακολουθηθούν: είτε να εικάσουμε ότι κάθε νέα ύφεση ξεκινάει από το ίδιο σημείο, είτε να ενσωματώσουμε την ανάλυση που υποστηρίζει ότι καθώς συνεχώς νέες και πιο παραγωγικές επενδύσεις θα πραγματοποιούνται, κάθε περαιτέρω αύξηση του επενδυόμενου κεφαλαίου θα οδηγεί σε περαιτέρω συρρίκνωση του ποσοστού κέρδους</a:t>
            </a:r>
            <a:r>
              <a:rPr lang="el-GR" dirty="0">
                <a:latin typeface="Bahnschrift SemiBold" panose="020B0502040204020203" pitchFamily="34" charset="0"/>
              </a:rPr>
              <a:t>. Την ίδια στιγμή, το γεγονός ότι η τάση του ποσοστού κέρδους έχει εμπειρικά εμφανιστεί και πτωτική και ανοδική σε διάφορες ιστορικές περιόδους μάλλον καθιστά απαγορευτική την ανάλυση του οικονομικού κύκλου ως αποτέλεσμα του «Νόμου της  Πτωτικής Τάσης του Περιθωρίου Κέρδους».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7107384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solidFill>
                  <a:schemeClr val="accent3">
                    <a:lumMod val="60000"/>
                    <a:lumOff val="40000"/>
                  </a:schemeClr>
                </a:solidFill>
                <a:latin typeface="Bahnschrift SemiBold" panose="020B0502040204020203" pitchFamily="34" charset="0"/>
              </a:rPr>
              <a:t>Ακόμα, πιστεύουμε ότι στο παρελθόν έχει γίνει ιδεολογική χρήση του νόμου με σκοπό τη σκιαγράφηση και την </a:t>
            </a:r>
            <a:r>
              <a:rPr lang="el-GR" dirty="0" err="1">
                <a:solidFill>
                  <a:schemeClr val="accent3">
                    <a:lumMod val="60000"/>
                    <a:lumOff val="40000"/>
                  </a:schemeClr>
                </a:solidFill>
                <a:latin typeface="Bahnschrift SemiBold" panose="020B0502040204020203" pitchFamily="34" charset="0"/>
              </a:rPr>
              <a:t>επιστημονικοποίηση</a:t>
            </a:r>
            <a:r>
              <a:rPr lang="el-GR" dirty="0">
                <a:solidFill>
                  <a:schemeClr val="accent3">
                    <a:lumMod val="60000"/>
                    <a:lumOff val="40000"/>
                  </a:schemeClr>
                </a:solidFill>
                <a:latin typeface="Bahnschrift SemiBold" panose="020B0502040204020203" pitchFamily="34" charset="0"/>
              </a:rPr>
              <a:t> του αναπόδραστου του σοσιαλισμού σε βάρος του καπιταλισμού, </a:t>
            </a:r>
            <a:r>
              <a:rPr lang="el-GR" dirty="0">
                <a:latin typeface="Bahnschrift SemiBold" panose="020B0502040204020203" pitchFamily="34" charset="0"/>
              </a:rPr>
              <a:t>καθώς, στο πλαίσιο του «Νόμου της  Πτωτικής Τάσης του Περιθωρίου Κέρδους» υπάρχει ένα προδιαγεγραμμένο τέλος, η κατάρρευση του καπιταλισμού, μια συγκεκριμένη επαλληλία φάσεων που κάθε φορά θα μειώνουν το ποσοστό κέρδους μέχρι αυτό να αγγίξει το μηδέν και τέλος την επικράτηση του σοσιαλισμού. Στην ανάλυσή μας, η έννοια του «Νόμου της  Πτωτικής Τάσης του Περιθωρίου Κέρδους» πρέπει να γίνεται αντιληπτή ως μια τάση ιστορικά προσδιορισμένη που δεν συμβαίνει σε κάθε περίπτωση, αλλά εξαρτάται από τις ιδιαίτερες, κάθε φορά, συνθήκες. Είναι δηλαδή, «ένας "ιστορικός", ένας δηλαδή υπό ορισμένες ιστορικές συνθήκες ισχύων, νόμος» (Σταμάτης 1988 σελ. 20, Σταμάτης 1984).</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3242284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Εκτός της ανάλυσης του οικονομικού κύκλου στο πλαίσιο των ειδικών χαρακτηριστικών του «Νόμου της  Πτωτικής Τάσης του Περιθωρίου Κέρδους», έχει αναπτυχθεί </a:t>
            </a:r>
            <a:r>
              <a:rPr lang="el-GR" dirty="0">
                <a:solidFill>
                  <a:schemeClr val="accent3">
                    <a:lumMod val="60000"/>
                    <a:lumOff val="40000"/>
                  </a:schemeClr>
                </a:solidFill>
                <a:latin typeface="Bahnschrift SemiBold" panose="020B0502040204020203" pitchFamily="34" charset="0"/>
              </a:rPr>
              <a:t>άλλη μια προσέγγιση σχετικά με το ρόλο της χρηματοοικονομικής σφαίρας στη δημιουργία οικονομικών κύκλων, αλλά και η θεωρία του εφεδρικού στρατού</a:t>
            </a:r>
            <a:r>
              <a:rPr lang="el-GR" dirty="0">
                <a:latin typeface="Bahnschrift SemiBold" panose="020B0502040204020203" pitchFamily="34" charset="0"/>
              </a:rPr>
              <a:t>. Ο εφεδρικός στρατός αποτελείται από ανέργους – δυνητικά εργαζομένους με την έννοια ότι μπορούν, ανά πάσα στιγμή, να «</a:t>
            </a:r>
            <a:r>
              <a:rPr lang="el-GR" dirty="0" err="1">
                <a:latin typeface="Bahnschrift SemiBold" panose="020B0502040204020203" pitchFamily="34" charset="0"/>
              </a:rPr>
              <a:t>ταιριαστούν</a:t>
            </a:r>
            <a:r>
              <a:rPr lang="el-GR" dirty="0">
                <a:latin typeface="Bahnschrift SemiBold" panose="020B0502040204020203" pitchFamily="34" charset="0"/>
              </a:rPr>
              <a:t>» στην οικονομία χωρίς ανεργία τριβής. Οι άνεργοι αυτοί βρίσκονται μεν εκτός αγοράς εργασίας, αλλά τις περιόδους ανάπτυξης και αύξησης απασχόλησης εισέρχονται στην εργασία κρατώντας τους ονομαστικούς μισθούς σταθερούς.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41763259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Όσο επενδύονται νέα κεφάλαια και αυξάνεται η τεχνική σύνθεση του κεφαλαίου περισσότεροι εργαζόμενοι – που προηγούμενα αποτελούσαν τον εφεδρικό στρατό – εισέρχονται στην αγορά εργασίας αυξάνοντας τους συνολικούς μισθούς και, με αυτόν τρόπο, μειώνουν τη μερίδα κερδών (</a:t>
            </a:r>
            <a:r>
              <a:rPr lang="en-US" dirty="0">
                <a:latin typeface="Bahnschrift SemiBold" panose="020B0502040204020203" pitchFamily="34" charset="0"/>
              </a:rPr>
              <a:t>Evans</a:t>
            </a:r>
            <a:r>
              <a:rPr lang="el-GR" dirty="0">
                <a:latin typeface="Bahnschrift SemiBold" panose="020B0502040204020203" pitchFamily="34" charset="0"/>
              </a:rPr>
              <a:t> 2004, σελ. 50). </a:t>
            </a:r>
            <a:r>
              <a:rPr lang="el-GR" dirty="0">
                <a:solidFill>
                  <a:schemeClr val="accent3">
                    <a:lumMod val="60000"/>
                    <a:lumOff val="40000"/>
                  </a:schemeClr>
                </a:solidFill>
                <a:latin typeface="Bahnschrift SemiBold" panose="020B0502040204020203" pitchFamily="34" charset="0"/>
              </a:rPr>
              <a:t>Το αν τελικά, θα συμπιεσθεί η μερίδα κερδών είναι συνάρτηση της μεταβολής του λόγου τεχνικής σύνθεσης προς παραγωγικότητα της εργασίας και θα μπορούσαμε να ισχυριστούμε πως πρόκειται για μια άλλη εκδοχή του «Νόμου της  Πτωτικής Τάσης του Περιθωρίου Κέρδους». </a:t>
            </a:r>
            <a:r>
              <a:rPr lang="el-GR" dirty="0">
                <a:latin typeface="Bahnschrift SemiBold" panose="020B0502040204020203" pitchFamily="34" charset="0"/>
              </a:rPr>
              <a:t>Αν, πάλι, η συμπίεση της μερίδας των κερδών αφορά μόνο τη συγκεκριμένη φάση του οικονομικού κύκλου, τότε θα ισχυριζόμασταν πως ο εφεδρικός στρατός είναι ο μηχανισμός μέσα από τον οποίο προκύπτει ο οικονομικός κύκλος, εμφανίζεται σε περιόδους ύφεσης και εξαφανίζεται σε περιόδους ανάπτυξης αφήνοντας το μερίδιο κερδών (το ποσοστό κέρδους) πιθανότατα αμετάβλητο, υποθέτοντας σταθερό το πηλίκο τεχνικής σύνθεσης κεφαλαίου προς παραγωγικότητα εργασίας.</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9506030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Η τελευταία εκδοχή θεωρίας οικονομικού κύκλου στο έργο του Μαρξ πηγάζει </a:t>
            </a:r>
            <a:r>
              <a:rPr lang="el-GR" dirty="0">
                <a:solidFill>
                  <a:schemeClr val="accent3">
                    <a:lumMod val="60000"/>
                    <a:lumOff val="40000"/>
                  </a:schemeClr>
                </a:solidFill>
                <a:latin typeface="Bahnschrift SemiBold" panose="020B0502040204020203" pitchFamily="34" charset="0"/>
              </a:rPr>
              <a:t>από τη </a:t>
            </a:r>
            <a:r>
              <a:rPr lang="el-GR" dirty="0" err="1">
                <a:solidFill>
                  <a:schemeClr val="accent3">
                    <a:lumMod val="60000"/>
                    <a:lumOff val="40000"/>
                  </a:schemeClr>
                </a:solidFill>
                <a:latin typeface="Bahnschrift SemiBold" panose="020B0502040204020203" pitchFamily="34" charset="0"/>
              </a:rPr>
              <a:t>διάδραση</a:t>
            </a:r>
            <a:r>
              <a:rPr lang="el-GR" dirty="0">
                <a:solidFill>
                  <a:schemeClr val="accent3">
                    <a:lumMod val="60000"/>
                    <a:lumOff val="40000"/>
                  </a:schemeClr>
                </a:solidFill>
                <a:latin typeface="Bahnschrift SemiBold" panose="020B0502040204020203" pitchFamily="34" charset="0"/>
              </a:rPr>
              <a:t> μεταξύ πραγματικής και χρηματοοικονομικής σφαίρας και βασίζεται στα σχήματα αναπαραγωγής που βρίσκονται στο δεύτερο τόμο του Κεφαλαίου του Μαρξ. </a:t>
            </a:r>
            <a:r>
              <a:rPr lang="el-GR" dirty="0">
                <a:latin typeface="Bahnschrift SemiBold" panose="020B0502040204020203" pitchFamily="34" charset="0"/>
              </a:rPr>
              <a:t>Ταυτόχρονα, τα επιχειρήματά για την ύπαρξη κυκλικών διακυμάνσεων με συγκεκριμένη περιοδικότητα αντλούνται από το γεγονός ότι ο Μαρξ ζούσε σε μια εποχή μικρής «</a:t>
            </a:r>
            <a:r>
              <a:rPr lang="el-GR" dirty="0" err="1">
                <a:latin typeface="Bahnschrift SemiBold" panose="020B0502040204020203" pitchFamily="34" charset="0"/>
              </a:rPr>
              <a:t>χρηματιστικοποίησης</a:t>
            </a:r>
            <a:r>
              <a:rPr lang="el-GR" dirty="0">
                <a:latin typeface="Bahnschrift SemiBold" panose="020B0502040204020203" pitchFamily="34" charset="0"/>
              </a:rPr>
              <a:t>» της οικονομίας. Στο πλαίσιο της τελευταίας, η </a:t>
            </a:r>
            <a:r>
              <a:rPr lang="el-GR" dirty="0" err="1">
                <a:latin typeface="Bahnschrift SemiBold" panose="020B0502040204020203" pitchFamily="34" charset="0"/>
              </a:rPr>
              <a:t>διάδραση</a:t>
            </a:r>
            <a:r>
              <a:rPr lang="el-GR" dirty="0">
                <a:latin typeface="Bahnschrift SemiBold" panose="020B0502040204020203" pitchFamily="34" charset="0"/>
              </a:rPr>
              <a:t> μεταξύ της «πραγματικής» και της «χρηματοοικονομικής» σφαίρας είναι η αιτία των διακυμάνσεων, ενώ μπορεί να φτάσει στο συμπέρασμα ότι «υπάρχει δυνατότητα να τροποποιηθούν ή και να αμβλυνθούν οι όψεις του οικονομικού κύκλου, παρόλο που δεν μπορούν ποτέ να εξαλειφθούν.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5623178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Ο κινητήριος μηχανισμός των οικονομικών διακυμάνσεων παραμένει η διεύρυνση της μερίδας των κερδών εντάσσοντας όμως την έννοια του επιτοκίου. Τα καθαρά κέρδη είναι τα κέρδη που μένουν, αφαιρώντας από τη μερίδα κερδών, το κόστος χρήματος. Η αγορά χρήματος και κεφαλαίου είναι ο αναγκαίος όρος για την ανανέωση του παγίου κεφαλαίου, ενώ υπάρχει μια «σύνδεση μεταξύ της διάρκειας του οικονομικού κύκλου και της οικονομικής ζωής του παγίου κεφαλαίου» (</a:t>
            </a:r>
            <a:r>
              <a:rPr lang="en-US" dirty="0">
                <a:latin typeface="Bahnschrift SemiBold" panose="020B0502040204020203" pitchFamily="34" charset="0"/>
              </a:rPr>
              <a:t>Evans</a:t>
            </a:r>
            <a:r>
              <a:rPr lang="el-GR" dirty="0">
                <a:latin typeface="Bahnschrift SemiBold" panose="020B0502040204020203" pitchFamily="34" charset="0"/>
              </a:rPr>
              <a:t> 2004, σελ. 54).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6243770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Θεωρούμε, όμως, και σε ότι αφορά τη λειτουργία του επιτοκίου και της χρηματοπιστωτικής σφαίρας, ότι δεν μπορεί να θεμελιωθεί μια </a:t>
            </a:r>
            <a:r>
              <a:rPr lang="el-GR" dirty="0" err="1">
                <a:latin typeface="Bahnschrift SemiBold" panose="020B0502040204020203" pitchFamily="34" charset="0"/>
              </a:rPr>
              <a:t>μαρξική</a:t>
            </a:r>
            <a:r>
              <a:rPr lang="el-GR" dirty="0">
                <a:latin typeface="Bahnschrift SemiBold" panose="020B0502040204020203" pitchFamily="34" charset="0"/>
              </a:rPr>
              <a:t> θεωρία του οικονομικού κύκλου με βάση τα κριτήρια που έχουμε θέσει σχετικά με τον απαιτούμενο φορμαλισμό της θεώρησης αυτής</a:t>
            </a:r>
            <a:r>
              <a:rPr lang="el-GR" dirty="0">
                <a:solidFill>
                  <a:schemeClr val="accent3">
                    <a:lumMod val="60000"/>
                    <a:lumOff val="40000"/>
                  </a:schemeClr>
                </a:solidFill>
                <a:latin typeface="Bahnschrift SemiBold" panose="020B0502040204020203" pitchFamily="34" charset="0"/>
              </a:rPr>
              <a:t>. Η πορεία του επιτοκίου μπορεί να κινείται με συγκεκριμένο τρόπο στις περιόδους άνθισης και ύφεσης, αλλά ούτε υπάρχει κανενός είδους βεβαιότητα ότι ο καπιταλιστικός τρόπος παραγωγής διαγράφει κυκλικές τροχιές ούτε και, </a:t>
            </a:r>
            <a:r>
              <a:rPr lang="el-GR" dirty="0" err="1">
                <a:solidFill>
                  <a:schemeClr val="accent3">
                    <a:lumMod val="60000"/>
                    <a:lumOff val="40000"/>
                  </a:schemeClr>
                </a:solidFill>
                <a:latin typeface="Bahnschrift SemiBold" panose="020B0502040204020203" pitchFamily="34" charset="0"/>
              </a:rPr>
              <a:t>πολλώ</a:t>
            </a:r>
            <a:r>
              <a:rPr lang="el-GR" dirty="0">
                <a:solidFill>
                  <a:schemeClr val="accent3">
                    <a:lumMod val="60000"/>
                    <a:lumOff val="40000"/>
                  </a:schemeClr>
                </a:solidFill>
                <a:latin typeface="Bahnschrift SemiBold" panose="020B0502040204020203" pitchFamily="34" charset="0"/>
              </a:rPr>
              <a:t> δε μάλλον, ότι η χρηματοπιστωτική σφαίρα και η διασύνδεση της με την εμπορική/βιομηχανική είναι η αιτία για την κυκλική πορεία της οικονομίας για το Μαρξ.</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864402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Η σύγκρουση και ο διαχωρισμός των αναλύσεων του οικονομικού κύκλου δεν μπορεί να γίνεται αποκομμένα από τη σύγκρουση των διαφορετικών προσεγγίσεων μιας και μοιράζονται, με τις προσεγγίσεις αυτές, τις βασικές υποθέσεις, τα εργαλεία και τη μέθοδο. Μέχρι τώρα όλες οι προσεγγίσεις στις οποίες εντάσσονται οι αναλύσεις για τον οικονομικό κύκλο συνέκλιναν στη μεταβολή των τιμών.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Αυτό σημαίνει, όχι τόσο ότι δεν υπήρχαν αντικρουόμενες σχολές – που σε γενικές γραμμές πράγματι δεν υπήρχαν, καθότι η κλασσική σχολή κυριαρχεί – </a:t>
            </a:r>
            <a:r>
              <a:rPr lang="el-GR" dirty="0">
                <a:solidFill>
                  <a:schemeClr val="accent4">
                    <a:lumMod val="60000"/>
                    <a:lumOff val="40000"/>
                  </a:schemeClr>
                </a:solidFill>
                <a:latin typeface="Bahnschrift SemiBold" panose="020B0502040204020203" pitchFamily="34" charset="0"/>
              </a:rPr>
              <a:t>αλλά όσο ότι τα εργαλεία καθώς και η μέθοδος, όπως έχει ήδη αναλυθεί, είναι κοινά σε όλους του οικονομολόγους της περιόδου.</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41460678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Έτσι, δεν μπορούμε να καταλήξουμε στην ύπαρξη μιας αναλυτικής θεώρησης και προσέγγισης για τον οικονομικό κύκλο από τον Μαρξ, με το σκεπτικό ότι πρόκειται για ένα φαινόμενο που ο Μαρξ δεν βρίσκει </a:t>
            </a:r>
            <a:r>
              <a:rPr lang="el-GR" dirty="0" err="1">
                <a:latin typeface="Bahnschrift SemiBold" panose="020B0502040204020203" pitchFamily="34" charset="0"/>
              </a:rPr>
              <a:t>αιτιακούς</a:t>
            </a:r>
            <a:r>
              <a:rPr lang="el-GR" dirty="0">
                <a:latin typeface="Bahnschrift SemiBold" panose="020B0502040204020203" pitchFamily="34" charset="0"/>
              </a:rPr>
              <a:t> μηχανισμούς. Μπορούμε μόνο να παρατηρήσουμε συγκεκριμένες φάσεις πριν και μετά την κρίση, αλλά δεν υπάρχει ένας συνολικός </a:t>
            </a:r>
            <a:r>
              <a:rPr lang="el-GR" dirty="0" err="1">
                <a:latin typeface="Bahnschrift SemiBold" panose="020B0502040204020203" pitchFamily="34" charset="0"/>
              </a:rPr>
              <a:t>αιτιακός</a:t>
            </a:r>
            <a:r>
              <a:rPr lang="el-GR" dirty="0">
                <a:latin typeface="Bahnschrift SemiBold" panose="020B0502040204020203" pitchFamily="34" charset="0"/>
              </a:rPr>
              <a:t> μηχανισμός, που να μπορεί να εξηγήσει την κρίση. </a:t>
            </a:r>
            <a:r>
              <a:rPr lang="el-GR" dirty="0">
                <a:solidFill>
                  <a:schemeClr val="accent3">
                    <a:lumMod val="60000"/>
                    <a:lumOff val="40000"/>
                  </a:schemeClr>
                </a:solidFill>
                <a:latin typeface="Bahnschrift SemiBold" panose="020B0502040204020203" pitchFamily="34" charset="0"/>
              </a:rPr>
              <a:t>Δεν μπορεί, με άλλα λόγια, να απομονωθεί ένας παράγοντας, ο οποίος </a:t>
            </a:r>
            <a:r>
              <a:rPr lang="en-US" dirty="0">
                <a:solidFill>
                  <a:schemeClr val="accent3">
                    <a:lumMod val="60000"/>
                    <a:lumOff val="40000"/>
                  </a:schemeClr>
                </a:solidFill>
                <a:latin typeface="Bahnschrift SemiBold" panose="020B0502040204020203" pitchFamily="34" charset="0"/>
              </a:rPr>
              <a:t>ceteris paribus</a:t>
            </a:r>
            <a:r>
              <a:rPr lang="el-GR" dirty="0">
                <a:solidFill>
                  <a:schemeClr val="accent3">
                    <a:lumMod val="60000"/>
                    <a:lumOff val="40000"/>
                  </a:schemeClr>
                </a:solidFill>
                <a:latin typeface="Bahnschrift SemiBold" panose="020B0502040204020203" pitchFamily="34" charset="0"/>
              </a:rPr>
              <a:t>, επιφέρει την κρίση ανάλογα με την διακύμανση του. </a:t>
            </a:r>
            <a:r>
              <a:rPr lang="el-GR" dirty="0">
                <a:latin typeface="Bahnschrift SemiBold" panose="020B0502040204020203" pitchFamily="34" charset="0"/>
              </a:rPr>
              <a:t>Άλλωστε, θεωρούμε ότι η ανάλυση επιμέρους φαινομένων της οικονομικής καθημερινότητας δεν εντάσσεται, με αυστηρό τρόπο, στη θεωρητική συμβολή του Μαρξ – η οποία υπερβαίνει τον εμπειρισμό αλλά και την αφαίρεση  με τέτοιο τρόπο που να </a:t>
            </a:r>
            <a:r>
              <a:rPr lang="el-GR" dirty="0" err="1">
                <a:latin typeface="Bahnschrift SemiBold" panose="020B0502040204020203" pitchFamily="34" charset="0"/>
              </a:rPr>
              <a:t>οικοδομεί</a:t>
            </a:r>
            <a:r>
              <a:rPr lang="el-GR" dirty="0">
                <a:latin typeface="Bahnschrift SemiBold" panose="020B0502040204020203" pitchFamily="34" charset="0"/>
              </a:rPr>
              <a:t> μια ολόκληρη καινούρια θεωρητική περιοχή.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7755246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Με άλλα λόγια, το σχήμα του Μαρξ δεν θα μπορεί να εξηγήσει την ένταση των φάσεων ούτε και την περιοδικότητα των φαινομένων αλλά θα μπορεί να εισάγει τους όρους για να μπορεί να γίνει μια τέτοια ανάλυση του μερικού, καθότι κάνει πολλές αναφορές για να περιγράψει τον καπιταλιστικό τρόπο παραγωγής, δηλαδή, το όλον. </a:t>
            </a:r>
            <a:r>
              <a:rPr lang="el-GR" dirty="0">
                <a:solidFill>
                  <a:schemeClr val="accent2">
                    <a:lumMod val="60000"/>
                    <a:lumOff val="40000"/>
                  </a:schemeClr>
                </a:solidFill>
                <a:latin typeface="Bahnschrift SemiBold" panose="020B0502040204020203" pitchFamily="34" charset="0"/>
              </a:rPr>
              <a:t>Οι θεωρητικές κατασκευές του Μαρξ που μπορούν να λαμβάνουν χαρακτήρα «νόμου» δεν χρησιμοποιούνται ως «εξαναγκαστική νομοτέλεια» αλλά ως υπενθύμιση της μόνιμης παρουσίας μιας σημαντικής παραμέτρου ή ενός στοιχείου του όλου συστήματος. Αυτοί οι όροι, καθιστούν και το έργο του Μαρξ τόσο ευεπίφορο σε πολλαπλές ερμηνείες.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9194020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b="1" i="1" dirty="0">
                <a:latin typeface="Bahnschrift SemiBold" panose="020B0502040204020203" pitchFamily="34" charset="0"/>
              </a:rPr>
              <a:t>Για μια μαρξιστική θεωρία του οικονομικού κύκλου</a:t>
            </a:r>
            <a:endParaRPr lang="el-GR" dirty="0">
              <a:latin typeface="Bahnschrift SemiBold" panose="020B0502040204020203" pitchFamily="34" charset="0"/>
            </a:endParaRPr>
          </a:p>
          <a:p>
            <a:pPr algn="just"/>
            <a:r>
              <a:rPr lang="el-GR" dirty="0">
                <a:latin typeface="Bahnschrift SemiBold" panose="020B0502040204020203" pitchFamily="34" charset="0"/>
              </a:rPr>
              <a:t>Η εκτενής αναφορά του Μαρξ στις διαφορετικές εκφάνσεις της καπιταλιστικής εξέλιξης – περιόδους άνθισης και ύφεσης – και η παράλληλη αναφορά σε μεταβλητές και φαινόμενα που σχετίζονται με τις παραπάνω όψεις έχει δώσει σε πολλούς μαρξιστές το δικαίωμα «ερμηνείας» του ίδιου του του έργου. </a:t>
            </a:r>
            <a:r>
              <a:rPr lang="el-GR" dirty="0">
                <a:solidFill>
                  <a:schemeClr val="accent2">
                    <a:lumMod val="60000"/>
                    <a:lumOff val="40000"/>
                  </a:schemeClr>
                </a:solidFill>
                <a:latin typeface="Bahnschrift SemiBold" panose="020B0502040204020203" pitchFamily="34" charset="0"/>
              </a:rPr>
              <a:t>Τέλος, η μεταβολή της φύσης της οικονομίας, η ένταση της χρηματοπιστωτικής σφαίρας με τη δημιουργία νέων τύπων προϊόντων που δεν υπήρχαν την περίοδο της ζωής του Μαρξ έχει «αναγκάσει» κάποιους μαρξιστές να </a:t>
            </a:r>
            <a:r>
              <a:rPr lang="el-GR" dirty="0" err="1">
                <a:solidFill>
                  <a:schemeClr val="accent2">
                    <a:lumMod val="60000"/>
                    <a:lumOff val="40000"/>
                  </a:schemeClr>
                </a:solidFill>
                <a:latin typeface="Bahnschrift SemiBold" panose="020B0502040204020203" pitchFamily="34" charset="0"/>
              </a:rPr>
              <a:t>επικαιροποιήσουν</a:t>
            </a:r>
            <a:r>
              <a:rPr lang="el-GR" dirty="0">
                <a:solidFill>
                  <a:schemeClr val="accent2">
                    <a:lumMod val="60000"/>
                    <a:lumOff val="40000"/>
                  </a:schemeClr>
                </a:solidFill>
                <a:latin typeface="Bahnschrift SemiBold" panose="020B0502040204020203" pitchFamily="34" charset="0"/>
              </a:rPr>
              <a:t> τη συνεισφορά του.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8380510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solidFill>
                  <a:schemeClr val="accent3">
                    <a:lumMod val="60000"/>
                    <a:lumOff val="40000"/>
                  </a:schemeClr>
                </a:solidFill>
                <a:latin typeface="Bahnschrift SemiBold" panose="020B0502040204020203" pitchFamily="34" charset="0"/>
              </a:rPr>
              <a:t>Οι μαρξιστικές θεωρίες του οικονομικού κύκλου εμφανίζουν μεγάλη χρονική συγκέντρωση γύρω από τις περιόδους των κρίσεων. </a:t>
            </a:r>
            <a:r>
              <a:rPr lang="el-GR" dirty="0">
                <a:latin typeface="Bahnschrift SemiBold" panose="020B0502040204020203" pitchFamily="34" charset="0"/>
              </a:rPr>
              <a:t>Έτσι, μετά την κρίση του ‘29 εμφανίζονται οι θεωρίες των </a:t>
            </a:r>
            <a:r>
              <a:rPr lang="en-US" dirty="0" err="1">
                <a:latin typeface="Bahnschrift SemiBold" panose="020B0502040204020203" pitchFamily="34" charset="0"/>
              </a:rPr>
              <a:t>Sweezy</a:t>
            </a:r>
            <a:r>
              <a:rPr lang="el-GR" dirty="0">
                <a:latin typeface="Bahnschrift SemiBold" panose="020B0502040204020203" pitchFamily="34" charset="0"/>
              </a:rPr>
              <a:t>, </a:t>
            </a:r>
            <a:r>
              <a:rPr lang="en-US" dirty="0" err="1">
                <a:latin typeface="Bahnschrift SemiBold" panose="020B0502040204020203" pitchFamily="34" charset="0"/>
              </a:rPr>
              <a:t>Kalecki</a:t>
            </a:r>
            <a:r>
              <a:rPr lang="el-GR" dirty="0">
                <a:latin typeface="Bahnschrift SemiBold" panose="020B0502040204020203" pitchFamily="34" charset="0"/>
              </a:rPr>
              <a:t>, </a:t>
            </a:r>
            <a:r>
              <a:rPr lang="en-US" dirty="0">
                <a:latin typeface="Bahnschrift SemiBold" panose="020B0502040204020203" pitchFamily="34" charset="0"/>
              </a:rPr>
              <a:t>Strachey</a:t>
            </a:r>
            <a:r>
              <a:rPr lang="el-GR" dirty="0">
                <a:latin typeface="Bahnschrift SemiBold" panose="020B0502040204020203" pitchFamily="34" charset="0"/>
              </a:rPr>
              <a:t> και </a:t>
            </a:r>
            <a:r>
              <a:rPr lang="en-US" dirty="0">
                <a:latin typeface="Bahnschrift SemiBold" panose="020B0502040204020203" pitchFamily="34" charset="0"/>
              </a:rPr>
              <a:t>Dobb</a:t>
            </a:r>
            <a:r>
              <a:rPr lang="el-GR" dirty="0">
                <a:latin typeface="Bahnschrift SemiBold" panose="020B0502040204020203" pitchFamily="34" charset="0"/>
              </a:rPr>
              <a:t> μετά τους οποίους το ενδιαφέρον για τον οικονομικό κύκλο ατονεί μέχρι τις κρίσεις του ‘73-‘74 οπότε και εμφανίζονται οι θεωρίες των </a:t>
            </a:r>
            <a:r>
              <a:rPr lang="en-US" dirty="0">
                <a:latin typeface="Bahnschrift SemiBold" panose="020B0502040204020203" pitchFamily="34" charset="0"/>
              </a:rPr>
              <a:t>Sherman</a:t>
            </a:r>
            <a:r>
              <a:rPr lang="el-GR" dirty="0">
                <a:latin typeface="Bahnschrift SemiBold" panose="020B0502040204020203" pitchFamily="34" charset="0"/>
              </a:rPr>
              <a:t>, </a:t>
            </a:r>
            <a:r>
              <a:rPr lang="en-US" dirty="0" err="1">
                <a:latin typeface="Bahnschrift SemiBold" panose="020B0502040204020203" pitchFamily="34" charset="0"/>
              </a:rPr>
              <a:t>Boddy</a:t>
            </a:r>
            <a:r>
              <a:rPr lang="el-GR" dirty="0">
                <a:latin typeface="Bahnschrift SemiBold" panose="020B0502040204020203" pitchFamily="34" charset="0"/>
              </a:rPr>
              <a:t> και </a:t>
            </a:r>
            <a:r>
              <a:rPr lang="en-US" dirty="0">
                <a:latin typeface="Bahnschrift SemiBold" panose="020B0502040204020203" pitchFamily="34" charset="0"/>
              </a:rPr>
              <a:t>Crotty</a:t>
            </a:r>
            <a:r>
              <a:rPr lang="el-GR" dirty="0">
                <a:latin typeface="Bahnschrift SemiBold" panose="020B0502040204020203" pitchFamily="34" charset="0"/>
              </a:rPr>
              <a:t>, </a:t>
            </a:r>
            <a:r>
              <a:rPr lang="en-US" dirty="0" err="1">
                <a:latin typeface="Bahnschrift SemiBold" panose="020B0502040204020203" pitchFamily="34" charset="0"/>
              </a:rPr>
              <a:t>Yaffe</a:t>
            </a:r>
            <a:r>
              <a:rPr lang="el-GR" dirty="0">
                <a:latin typeface="Bahnschrift SemiBold" panose="020B0502040204020203" pitchFamily="34" charset="0"/>
              </a:rPr>
              <a:t>, </a:t>
            </a:r>
            <a:r>
              <a:rPr lang="en-US" dirty="0">
                <a:latin typeface="Bahnschrift SemiBold" panose="020B0502040204020203" pitchFamily="34" charset="0"/>
              </a:rPr>
              <a:t>Shaikh</a:t>
            </a:r>
            <a:r>
              <a:rPr lang="el-GR" dirty="0">
                <a:latin typeface="Bahnschrift SemiBold" panose="020B0502040204020203" pitchFamily="34" charset="0"/>
              </a:rPr>
              <a:t>, </a:t>
            </a:r>
            <a:r>
              <a:rPr lang="en-US" dirty="0">
                <a:latin typeface="Bahnschrift SemiBold" panose="020B0502040204020203" pitchFamily="34" charset="0"/>
              </a:rPr>
              <a:t>Glyn</a:t>
            </a:r>
            <a:r>
              <a:rPr lang="el-GR" dirty="0">
                <a:latin typeface="Bahnschrift SemiBold" panose="020B0502040204020203" pitchFamily="34" charset="0"/>
              </a:rPr>
              <a:t> και </a:t>
            </a:r>
            <a:r>
              <a:rPr lang="en-US" dirty="0" err="1">
                <a:latin typeface="Bahnschrift SemiBold" panose="020B0502040204020203" pitchFamily="34" charset="0"/>
              </a:rPr>
              <a:t>Weisskopf</a:t>
            </a:r>
            <a:r>
              <a:rPr lang="el-GR" dirty="0">
                <a:latin typeface="Bahnschrift SemiBold" panose="020B0502040204020203" pitchFamily="34" charset="0"/>
              </a:rPr>
              <a:t>, κυρίως μέσα από τις σελίδες του περιοδικού </a:t>
            </a:r>
            <a:r>
              <a:rPr lang="en-US" i="1" dirty="0">
                <a:latin typeface="Bahnschrift SemiBold" panose="020B0502040204020203" pitchFamily="34" charset="0"/>
              </a:rPr>
              <a:t>Review of Radical Political Economics</a:t>
            </a:r>
            <a:r>
              <a:rPr lang="el-GR" dirty="0">
                <a:latin typeface="Bahnschrift SemiBold" panose="020B0502040204020203" pitchFamily="34" charset="0"/>
              </a:rPr>
              <a:t>. Τα θεωρητικά σχήματα που έχουν δομήσει ενέχουν μαθηματικό φορμαλισμό, ενδεχομένως επειδή πρόκειται για προσπάθεια ισχυροποίησης/</a:t>
            </a:r>
            <a:r>
              <a:rPr lang="el-GR" dirty="0" err="1">
                <a:latin typeface="Bahnschrift SemiBold" panose="020B0502040204020203" pitchFamily="34" charset="0"/>
              </a:rPr>
              <a:t>αυστηροποίησης</a:t>
            </a:r>
            <a:r>
              <a:rPr lang="el-GR" dirty="0">
                <a:latin typeface="Bahnschrift SemiBold" panose="020B0502040204020203" pitchFamily="34" charset="0"/>
              </a:rPr>
              <a:t> της θεωρητικής αρτιότητας του έργου του Μαρξ.</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42244957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Ο </a:t>
            </a:r>
            <a:r>
              <a:rPr lang="en-US" dirty="0">
                <a:latin typeface="Bahnschrift SemiBold" panose="020B0502040204020203" pitchFamily="34" charset="0"/>
              </a:rPr>
              <a:t>Goodwin</a:t>
            </a:r>
            <a:r>
              <a:rPr lang="el-GR" dirty="0">
                <a:latin typeface="Bahnschrift SemiBold" panose="020B0502040204020203" pitchFamily="34" charset="0"/>
              </a:rPr>
              <a:t> ήταν μαρξιστής οικονομολόγος που οικοδόμησε μια ενδογενή θεωρία του οικονομικού κύκλου βασισμένη πάνω στις δρώσες δυνάμεις της πάλης μεταξύ καπιταλιστών και εργαζομένων για τη διανομή των εισοδημάτων. Το μοντέλο δομείται πάνω σε ένα δυναμικό σύστημα εξισώσεων, όμοιο με αυτό των δύο πληθυσμών των </a:t>
            </a:r>
            <a:r>
              <a:rPr lang="en-US" dirty="0" err="1">
                <a:latin typeface="Bahnschrift SemiBold" panose="020B0502040204020203" pitchFamily="34" charset="0"/>
              </a:rPr>
              <a:t>Lotka</a:t>
            </a:r>
            <a:r>
              <a:rPr lang="el-GR" dirty="0">
                <a:latin typeface="Bahnschrift SemiBold" panose="020B0502040204020203" pitchFamily="34" charset="0"/>
              </a:rPr>
              <a:t> (1925) και </a:t>
            </a:r>
            <a:r>
              <a:rPr lang="en-US" dirty="0" err="1">
                <a:latin typeface="Bahnschrift SemiBold" panose="020B0502040204020203" pitchFamily="34" charset="0"/>
              </a:rPr>
              <a:t>Volterra</a:t>
            </a:r>
            <a:r>
              <a:rPr lang="el-GR" dirty="0">
                <a:latin typeface="Bahnschrift SemiBold" panose="020B0502040204020203" pitchFamily="34" charset="0"/>
              </a:rPr>
              <a:t> (1927), όπου ο ένας πληθυσμός είναι οι εργαζόμενοι και ο άλλος είναι οι καπιταλιστική τάξη. Οι δύο πληθυσμοί μπορούν είτε να συμβιώνουν, είτε να ζουν σε σύγκρουση. Η απασχόληση και η διανομή των εισοδημάτων σχετίζονται δυναμικά, ώστε η διανομή των εισοδημάτων να μεταβάλλει τις νόρμες κατανάλωσης/αποταμίευσης αλλάζοντας έτσι την πορεία της ανάκαμψης, κυρίως σε ότι αφορά τη διάρκειά της, μεταβάλλοντας δηλαδή τον οικονομικό κύκλο σε σχέση με την πρωταρχική του εκδοχή. </a:t>
            </a:r>
            <a:r>
              <a:rPr lang="el-GR" dirty="0">
                <a:solidFill>
                  <a:schemeClr val="accent3">
                    <a:lumMod val="60000"/>
                    <a:lumOff val="40000"/>
                  </a:schemeClr>
                </a:solidFill>
                <a:latin typeface="Bahnschrift SemiBold" panose="020B0502040204020203" pitchFamily="34" charset="0"/>
              </a:rPr>
              <a:t>Με άλλα λόγια, η διανομή των εισοδημάτων μεταξύ των τάξεων είναι ο καθοριστικός παράγοντας για τα τυπικά χαρακτηριστικά του οικονομικού κύκλου κινητοποιώντας μια σειρά μεταβλητές, όπως την καμπύλη αποταμίευσης/κατανάλωσης.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9967013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n-US" dirty="0" err="1">
                <a:latin typeface="Bahnschrift SemiBold" panose="020B0502040204020203" pitchFamily="34" charset="0"/>
              </a:rPr>
              <a:t>Dumenil</a:t>
            </a:r>
            <a:r>
              <a:rPr lang="el-GR" dirty="0">
                <a:latin typeface="Bahnschrift SemiBold" panose="020B0502040204020203" pitchFamily="34" charset="0"/>
              </a:rPr>
              <a:t> και </a:t>
            </a:r>
            <a:r>
              <a:rPr lang="en-US" dirty="0">
                <a:latin typeface="Bahnschrift SemiBold" panose="020B0502040204020203" pitchFamily="34" charset="0"/>
              </a:rPr>
              <a:t>Levy</a:t>
            </a:r>
            <a:r>
              <a:rPr lang="el-GR" dirty="0">
                <a:latin typeface="Bahnschrift SemiBold" panose="020B0502040204020203" pitchFamily="34" charset="0"/>
              </a:rPr>
              <a:t> (1993): θεωρία γενικευμένης ανισορροπίας, στο πλαίσιο μιας γενικής θεωρίας. Σε αυτό το πλαίσιο, μπορούν να διακριθούν δύο ξεχωριστές αφηγήσεις σχετικά με τον οικονομικό κύκλο. </a:t>
            </a:r>
            <a:r>
              <a:rPr lang="el-GR" dirty="0">
                <a:solidFill>
                  <a:schemeClr val="accent2">
                    <a:lumMod val="60000"/>
                    <a:lumOff val="40000"/>
                  </a:schemeClr>
                </a:solidFill>
                <a:latin typeface="Bahnschrift SemiBold" panose="020B0502040204020203" pitchFamily="34" charset="0"/>
              </a:rPr>
              <a:t>Στη μεν πρώτη, η ανάλυση οικονομικών κύκλων που έχουν προκύψει από εξωτερικές διαταραχές περιλαμβάνει τη χρήση δυναμικών συστημάτων από όπου προκύπτουν μια σειρά συμπερασμάτων: πρώτον σε περίπτωση εξωγενών διαταραχών (</a:t>
            </a:r>
            <a:r>
              <a:rPr lang="en-US" dirty="0">
                <a:solidFill>
                  <a:schemeClr val="accent2">
                    <a:lumMod val="60000"/>
                    <a:lumOff val="40000"/>
                  </a:schemeClr>
                </a:solidFill>
                <a:latin typeface="Bahnschrift SemiBold" panose="020B0502040204020203" pitchFamily="34" charset="0"/>
              </a:rPr>
              <a:t>shocks</a:t>
            </a:r>
            <a:r>
              <a:rPr lang="el-GR" dirty="0">
                <a:solidFill>
                  <a:schemeClr val="accent2">
                    <a:lumMod val="60000"/>
                    <a:lumOff val="40000"/>
                  </a:schemeClr>
                </a:solidFill>
                <a:latin typeface="Bahnschrift SemiBold" panose="020B0502040204020203" pitchFamily="34" charset="0"/>
              </a:rPr>
              <a:t>) εμφανίζεται διαταραχή γύρω από την ισορροπία, ενώ δεύτερον στην περίπτωση της τοπικής αστάθειας της ισορροπίας οι μεταβλητές κινούνται σε τροχιές έτσι που οποιαδήποτε εξωγενής διαταραχή (</a:t>
            </a:r>
            <a:r>
              <a:rPr lang="en-US" dirty="0">
                <a:solidFill>
                  <a:schemeClr val="accent2">
                    <a:lumMod val="60000"/>
                    <a:lumOff val="40000"/>
                  </a:schemeClr>
                </a:solidFill>
                <a:latin typeface="Bahnschrift SemiBold" panose="020B0502040204020203" pitchFamily="34" charset="0"/>
              </a:rPr>
              <a:t>shock</a:t>
            </a:r>
            <a:r>
              <a:rPr lang="el-GR" dirty="0">
                <a:solidFill>
                  <a:schemeClr val="accent2">
                    <a:lumMod val="60000"/>
                    <a:lumOff val="40000"/>
                  </a:schemeClr>
                </a:solidFill>
                <a:latin typeface="Bahnschrift SemiBold" panose="020B0502040204020203" pitchFamily="34" charset="0"/>
              </a:rPr>
              <a:t>) να επιφέρει διακυμάνσεις με κίνηση διάφορη από αυτήν γύρω από την ισορροπία.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7735437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solidFill>
                  <a:schemeClr val="accent2">
                    <a:lumMod val="60000"/>
                    <a:lumOff val="40000"/>
                  </a:schemeClr>
                </a:solidFill>
                <a:latin typeface="Bahnschrift SemiBold" panose="020B0502040204020203" pitchFamily="34" charset="0"/>
              </a:rPr>
              <a:t>Στη δεύτερη αφήγηση των ενδογενών διαταραχών το ποσοστό κέρδους παραμένει η βασική συνιστώσα της διαταραχής αλλά </a:t>
            </a:r>
            <a:r>
              <a:rPr lang="el-GR" dirty="0" err="1">
                <a:solidFill>
                  <a:schemeClr val="accent2">
                    <a:lumMod val="60000"/>
                    <a:lumOff val="40000"/>
                  </a:schemeClr>
                </a:solidFill>
                <a:latin typeface="Bahnschrift SemiBold" panose="020B0502040204020203" pitchFamily="34" charset="0"/>
              </a:rPr>
              <a:t>αλληλεπιδρώντας</a:t>
            </a:r>
            <a:r>
              <a:rPr lang="el-GR" dirty="0">
                <a:solidFill>
                  <a:schemeClr val="accent2">
                    <a:lumMod val="60000"/>
                    <a:lumOff val="40000"/>
                  </a:schemeClr>
                </a:solidFill>
                <a:latin typeface="Bahnschrift SemiBold" panose="020B0502040204020203" pitchFamily="34" charset="0"/>
              </a:rPr>
              <a:t> με φόρους, επιτόκια και μερισματικές πληρωμές επηρεάζει τη συμπεριφορά των επιχειρήσεων. </a:t>
            </a:r>
            <a:r>
              <a:rPr lang="el-GR" dirty="0">
                <a:latin typeface="Bahnschrift SemiBold" panose="020B0502040204020203" pitchFamily="34" charset="0"/>
              </a:rPr>
              <a:t>Ακόμα, ο ρόλος των θεσμών, του χρήματος, των πολιτικών και της επένδυσης διαμορφώνουν την ισορροπία ως συνάρτηση του ποσοστού κέρδους, χωρίς όμως να προκύπτει μια σαφής κυκλική πορεία αλλά αντικρουόμενες τάσεις. </a:t>
            </a:r>
            <a:r>
              <a:rPr lang="el-GR" dirty="0">
                <a:solidFill>
                  <a:schemeClr val="accent2">
                    <a:lumMod val="60000"/>
                    <a:lumOff val="40000"/>
                  </a:schemeClr>
                </a:solidFill>
                <a:latin typeface="Bahnschrift SemiBold" panose="020B0502040204020203" pitchFamily="34" charset="0"/>
              </a:rPr>
              <a:t>Έτσι, οικονομικός κύκλος με την αυστηρή έννοια μπορεί να προκύψει μόνο από εξωγενείς διαταραχές. Από ενδογενείς διακυμάνσεις μπορούν να προκύψουν μόνο αντίρροπες τάσεις που όμως δεν προσιδιάζουν σε οικονομικό κύκλο με αυστηρές περιόδους, φάσεις και αλληλουχία αυτών (βλ. και </a:t>
            </a:r>
            <a:r>
              <a:rPr lang="en-US" dirty="0" err="1">
                <a:solidFill>
                  <a:schemeClr val="accent2">
                    <a:lumMod val="60000"/>
                    <a:lumOff val="40000"/>
                  </a:schemeClr>
                </a:solidFill>
                <a:latin typeface="Bahnschrift SemiBold" panose="020B0502040204020203" pitchFamily="34" charset="0"/>
              </a:rPr>
              <a:t>Dumenil</a:t>
            </a:r>
            <a:r>
              <a:rPr lang="el-GR" dirty="0">
                <a:solidFill>
                  <a:schemeClr val="accent2">
                    <a:lumMod val="60000"/>
                    <a:lumOff val="40000"/>
                  </a:schemeClr>
                </a:solidFill>
                <a:latin typeface="Bahnschrift SemiBold" panose="020B0502040204020203" pitchFamily="34" charset="0"/>
              </a:rPr>
              <a:t> και </a:t>
            </a:r>
            <a:r>
              <a:rPr lang="en-US" dirty="0">
                <a:solidFill>
                  <a:schemeClr val="accent2">
                    <a:lumMod val="60000"/>
                    <a:lumOff val="40000"/>
                  </a:schemeClr>
                </a:solidFill>
                <a:latin typeface="Bahnschrift SemiBold" panose="020B0502040204020203" pitchFamily="34" charset="0"/>
              </a:rPr>
              <a:t>Levy</a:t>
            </a:r>
            <a:r>
              <a:rPr lang="el-GR" dirty="0">
                <a:solidFill>
                  <a:schemeClr val="accent2">
                    <a:lumMod val="60000"/>
                    <a:lumOff val="40000"/>
                  </a:schemeClr>
                </a:solidFill>
                <a:latin typeface="Bahnschrift SemiBold" panose="020B0502040204020203" pitchFamily="34" charset="0"/>
              </a:rPr>
              <a:t> 1993).</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3443611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solidFill>
                  <a:schemeClr val="accent2">
                    <a:lumMod val="60000"/>
                    <a:lumOff val="40000"/>
                  </a:schemeClr>
                </a:solidFill>
                <a:latin typeface="Bahnschrift SemiBold" panose="020B0502040204020203" pitchFamily="34" charset="0"/>
              </a:rPr>
              <a:t>Η συνεισφορά του</a:t>
            </a:r>
            <a:r>
              <a:rPr lang="en-US" dirty="0">
                <a:solidFill>
                  <a:schemeClr val="accent2">
                    <a:lumMod val="60000"/>
                    <a:lumOff val="40000"/>
                  </a:schemeClr>
                </a:solidFill>
                <a:latin typeface="Bahnschrift SemiBold" panose="020B0502040204020203" pitchFamily="34" charset="0"/>
              </a:rPr>
              <a:t> Okishio</a:t>
            </a:r>
            <a:r>
              <a:rPr lang="el-GR" dirty="0">
                <a:solidFill>
                  <a:schemeClr val="accent2">
                    <a:lumMod val="60000"/>
                    <a:lumOff val="40000"/>
                  </a:schemeClr>
                </a:solidFill>
                <a:latin typeface="Bahnschrift SemiBold" panose="020B0502040204020203" pitchFamily="34" charset="0"/>
              </a:rPr>
              <a:t> μπορεί να συνοψιστεί στην «απόδειξη» της αστάθειας του καπιταλισμού, αλλά και στο ρόλο της τεχνολογίας στην καπιταλιστική εξέλιξη</a:t>
            </a:r>
            <a:r>
              <a:rPr lang="el-GR" dirty="0">
                <a:latin typeface="Bahnschrift SemiBold" panose="020B0502040204020203" pitchFamily="34" charset="0"/>
              </a:rPr>
              <a:t>. Η υπεραξία και η μερίδα των μισθών μπορεί να κινείται εντός προδιαγεγραμμένων ορίων (την ικανότητα αναπαραγωγής των εργαζόμενων τάξεων και την εξαφάνιση της μερίδας κερδών), έτσι που η κυκλική κίνηση της μερίδας των μισθών και, άρα, η κυκλική κίνηση της μερίδας κερδών να επηρεάζουν την κυκλική κίνηση της οικονομίας. + μίξη εξωγενών και ενδογενών παραγόντων.</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3191817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solidFill>
                  <a:schemeClr val="accent2">
                    <a:lumMod val="60000"/>
                    <a:lumOff val="40000"/>
                  </a:schemeClr>
                </a:solidFill>
                <a:latin typeface="Bahnschrift SemiBold" panose="020B0502040204020203" pitchFamily="34" charset="0"/>
              </a:rPr>
              <a:t>Ο </a:t>
            </a:r>
            <a:r>
              <a:rPr lang="en-US" dirty="0" err="1">
                <a:solidFill>
                  <a:schemeClr val="accent2">
                    <a:lumMod val="60000"/>
                    <a:lumOff val="40000"/>
                  </a:schemeClr>
                </a:solidFill>
                <a:latin typeface="Bahnschrift SemiBold" panose="020B0502040204020203" pitchFamily="34" charset="0"/>
              </a:rPr>
              <a:t>Solomou</a:t>
            </a:r>
            <a:r>
              <a:rPr lang="el-GR" dirty="0">
                <a:solidFill>
                  <a:schemeClr val="accent2">
                    <a:lumMod val="60000"/>
                    <a:lumOff val="40000"/>
                  </a:schemeClr>
                </a:solidFill>
                <a:latin typeface="Bahnschrift SemiBold" panose="020B0502040204020203" pitchFamily="34" charset="0"/>
              </a:rPr>
              <a:t> (1998) </a:t>
            </a:r>
            <a:r>
              <a:rPr lang="el-GR" dirty="0" err="1">
                <a:solidFill>
                  <a:schemeClr val="accent2">
                    <a:lumMod val="60000"/>
                    <a:lumOff val="40000"/>
                  </a:schemeClr>
                </a:solidFill>
                <a:latin typeface="Bahnschrift SemiBold" panose="020B0502040204020203" pitchFamily="34" charset="0"/>
              </a:rPr>
              <a:t>εκκινά</a:t>
            </a:r>
            <a:r>
              <a:rPr lang="el-GR" dirty="0">
                <a:solidFill>
                  <a:schemeClr val="accent2">
                    <a:lumMod val="60000"/>
                    <a:lumOff val="40000"/>
                  </a:schemeClr>
                </a:solidFill>
                <a:latin typeface="Bahnschrift SemiBold" panose="020B0502040204020203" pitchFamily="34" charset="0"/>
              </a:rPr>
              <a:t> από την ανάλυση του </a:t>
            </a:r>
            <a:r>
              <a:rPr lang="en-US" dirty="0" err="1">
                <a:solidFill>
                  <a:schemeClr val="accent2">
                    <a:lumMod val="60000"/>
                    <a:lumOff val="40000"/>
                  </a:schemeClr>
                </a:solidFill>
                <a:latin typeface="Bahnschrift SemiBold" panose="020B0502040204020203" pitchFamily="34" charset="0"/>
              </a:rPr>
              <a:t>Kontratieff</a:t>
            </a:r>
            <a:r>
              <a:rPr lang="el-GR" dirty="0">
                <a:solidFill>
                  <a:schemeClr val="accent2">
                    <a:lumMod val="60000"/>
                    <a:lumOff val="40000"/>
                  </a:schemeClr>
                </a:solidFill>
                <a:latin typeface="Bahnschrift SemiBold" panose="020B0502040204020203" pitchFamily="34" charset="0"/>
              </a:rPr>
              <a:t>, ενώ φτάνει στο συμπέρασμα ότι ανάλυση για τον οικονομικό κύκλο πρέπει να γίνεται σε μακρές περιόδους γιατί μόνο με αυτόν τον τρόπο, μπορούν να αναδειχθούν οι επιδράσεις των μεγάλων τεχνολογικών καινοτομιών. </a:t>
            </a:r>
            <a:r>
              <a:rPr lang="el-GR" dirty="0">
                <a:latin typeface="Bahnschrift SemiBold" panose="020B0502040204020203" pitchFamily="34" charset="0"/>
              </a:rPr>
              <a:t>Έτσι, κάθε ιστορική περίοδος έχει το δικό της οικονομικό κύκλο ο οποίος είναι διαφορετικός κάθε φορά. Τρεις περίοδοι έχουν παρατηρηθεί ιστορικά: 1870-1913, 1919-1938 και 1950-1992. Η πρώτη είναι η περίοδος της ισχύος του κανόνα του χρυσού, η δεύτερη χαρακτηρίζεται από τα ευέλικτα επιτόκια, την ηγεμονία της Αμερικάνικης οικονομίας (με μεγάλες επιπτώσεις στη φύση και στην μετάδοση των διεθνών διαταραχών), την κατάρρευση των αγορών κεφαλαίου όλη την δεκαετία μεταξύ ‘29 και 38 που σηματοδότησε το τέλος πολλών σταθεροποιητικών μηχανισμών που λειτουργούσαν πριν το 1914 (</a:t>
            </a:r>
            <a:r>
              <a:rPr lang="en-US" dirty="0" err="1">
                <a:latin typeface="Bahnschrift SemiBold" panose="020B0502040204020203" pitchFamily="34" charset="0"/>
              </a:rPr>
              <a:t>Solomou</a:t>
            </a:r>
            <a:r>
              <a:rPr lang="el-GR" dirty="0">
                <a:latin typeface="Bahnschrift SemiBold" panose="020B0502040204020203" pitchFamily="34" charset="0"/>
              </a:rPr>
              <a:t> 1998, σελ. 7).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9531274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Τέλος, η μεταπολεμική περίοδος χαρακτηρίζεται από την κυριαρχία της συμφωνίας του </a:t>
            </a:r>
            <a:r>
              <a:rPr lang="en-US" dirty="0">
                <a:latin typeface="Bahnschrift SemiBold" panose="020B0502040204020203" pitchFamily="34" charset="0"/>
              </a:rPr>
              <a:t>Bretton Woods</a:t>
            </a:r>
            <a:r>
              <a:rPr lang="el-GR" dirty="0">
                <a:latin typeface="Bahnschrift SemiBold" panose="020B0502040204020203" pitchFamily="34" charset="0"/>
              </a:rPr>
              <a:t> μέχρι το 1973, ενώ μετά το 1973 ξεκινάει η περίοδος της απορρύθμισης. Καταλήγει, τέλος, ότι από το 1914 και πέρα δεν υπάρχουν μακρά κύματα, με ελάχιστες τις εξαιρέσεις κάποιων ασύμμετρων διαταραχών εξαιτίας του γεγονότος ότι τα μακρά κύματα συνδέονταν με τον κανόνα του χρυσού. </a:t>
            </a:r>
            <a:r>
              <a:rPr lang="el-GR" dirty="0">
                <a:solidFill>
                  <a:schemeClr val="accent2">
                    <a:lumMod val="60000"/>
                    <a:lumOff val="40000"/>
                  </a:schemeClr>
                </a:solidFill>
                <a:latin typeface="Bahnschrift SemiBold" panose="020B0502040204020203" pitchFamily="34" charset="0"/>
              </a:rPr>
              <a:t>Έτσι, από τη στιγμή που η Οικονομική και Νομισματική Ένωση (ΟΝΕ) δημιουργήθηκε και τα νομίσματα της κάθε χώρας ήταν, κατ’ αρχήν, «δεμένα» με σταθερή ισοτιμία με τα υπόλοιπα, τα μακρά κύματα δεν αποκλείεται να επανέλθουν. Τα μακρά κύματα δεν συνδέονται με την επένδυση, καθώς αυτή συνδέεται με δομικές αλλαγές στην καπιταλιστική συσσώρευση (</a:t>
            </a:r>
            <a:r>
              <a:rPr lang="en-US" dirty="0" err="1">
                <a:solidFill>
                  <a:schemeClr val="accent2">
                    <a:lumMod val="60000"/>
                    <a:lumOff val="40000"/>
                  </a:schemeClr>
                </a:solidFill>
                <a:latin typeface="Bahnschrift SemiBold" panose="020B0502040204020203" pitchFamily="34" charset="0"/>
              </a:rPr>
              <a:t>Solomou</a:t>
            </a:r>
            <a:r>
              <a:rPr lang="el-GR" dirty="0">
                <a:solidFill>
                  <a:schemeClr val="accent2">
                    <a:lumMod val="60000"/>
                    <a:lumOff val="40000"/>
                  </a:schemeClr>
                </a:solidFill>
                <a:latin typeface="Bahnschrift SemiBold" panose="020B0502040204020203" pitchFamily="34" charset="0"/>
              </a:rPr>
              <a:t> 1998, σελ. 111).</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516545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b="1" i="1" dirty="0">
                <a:latin typeface="Bahnschrift SemiBold" panose="020B0502040204020203" pitchFamily="34" charset="0"/>
              </a:rPr>
              <a:t>Η αφήγηση</a:t>
            </a:r>
            <a:endParaRPr lang="el-GR" dirty="0">
              <a:latin typeface="Bahnschrift SemiBold" panose="020B0502040204020203" pitchFamily="34" charset="0"/>
            </a:endParaRPr>
          </a:p>
          <a:p>
            <a:pPr algn="just"/>
            <a:r>
              <a:rPr lang="el-GR" dirty="0">
                <a:solidFill>
                  <a:schemeClr val="accent1">
                    <a:lumMod val="40000"/>
                    <a:lumOff val="60000"/>
                  </a:schemeClr>
                </a:solidFill>
                <a:latin typeface="Bahnschrift SemiBold" panose="020B0502040204020203" pitchFamily="34" charset="0"/>
              </a:rPr>
              <a:t>Οι οικονομικοί κύκλοι, και γενικότερα οι οικονομικές διακυμάνσεις, πηγάζουν από τις πληθωριστικές πολιτικές σύμφωνα με τους θεωρητικούς της Αυστριακής Σχολής. Η Οικονομία είναι «πολιτική» από τη στιγμή που έχει πολιτικές προκείμενες, την ίδια στιγμή που η οικονομία βρίσκεται σε αμφίδρομη σχέση με την πολιτική, </a:t>
            </a:r>
            <a:r>
              <a:rPr lang="el-GR" dirty="0">
                <a:latin typeface="Bahnschrift SemiBold" panose="020B0502040204020203" pitchFamily="34" charset="0"/>
              </a:rPr>
              <a:t>δηλαδή επηρεάζεται και την επηρεάζει. Η Αυστριακή σχολή αναζητά, γενικά, ισχύοντες κανόνες που διέπουν την οικονομία, υιοθετώντας μεθοδολογικά την «αφαίρεση», χωρίς τη χρήση μαθηματικού φορμαλισμού.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85576812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Ο Βέλγος οικονομολόγος </a:t>
            </a:r>
            <a:r>
              <a:rPr lang="en-US" dirty="0">
                <a:latin typeface="Bahnschrift SemiBold" panose="020B0502040204020203" pitchFamily="34" charset="0"/>
              </a:rPr>
              <a:t>Ernest Mandel</a:t>
            </a:r>
            <a:r>
              <a:rPr lang="el-GR" dirty="0">
                <a:latin typeface="Bahnschrift SemiBold" panose="020B0502040204020203" pitchFamily="34" charset="0"/>
              </a:rPr>
              <a:t> (1980) δομεί μια άλλη θεωρία για τον οικονομικό κύκλο με βάση εξωγενείς διαταραχές. </a:t>
            </a:r>
            <a:r>
              <a:rPr lang="el-GR" dirty="0">
                <a:solidFill>
                  <a:schemeClr val="accent2">
                    <a:lumMod val="60000"/>
                    <a:lumOff val="40000"/>
                  </a:schemeClr>
                </a:solidFill>
                <a:latin typeface="Bahnschrift SemiBold" panose="020B0502040204020203" pitchFamily="34" charset="0"/>
              </a:rPr>
              <a:t>Ένας νέος κύκλος μπορεί να εκκινήσει μόνο αν εμφανιστεί κάποια εξωγενής διαταραχή που θα επιφέρει κέρδη (υπεραξία) πάνω από το μέσο κέρδος. Η καπιταλιστική κρίση προκύπτει επειδή οι παλιές επιχειρήσεις αδυνατούν να πετύχουν μεγάλη κερδοφορία. </a:t>
            </a:r>
            <a:r>
              <a:rPr lang="el-GR" dirty="0">
                <a:latin typeface="Bahnschrift SemiBold" panose="020B0502040204020203" pitchFamily="34" charset="0"/>
              </a:rPr>
              <a:t>Άλλωστε, ο καπιταλισμός δεν θα μπορούσε να επιβιώσει αν δεν </a:t>
            </a:r>
            <a:r>
              <a:rPr lang="el-GR" dirty="0" err="1">
                <a:latin typeface="Bahnschrift SemiBold" panose="020B0502040204020203" pitchFamily="34" charset="0"/>
              </a:rPr>
              <a:t>συνέβαιναν</a:t>
            </a:r>
            <a:r>
              <a:rPr lang="el-GR" dirty="0">
                <a:latin typeface="Bahnschrift SemiBold" panose="020B0502040204020203" pitchFamily="34" charset="0"/>
              </a:rPr>
              <a:t> αυτές οι εξωγενείς διαταραχές που μεταβάλλουν σε μεγάλο βαθμό την ίδια τη φύση του καπιταλιστικού τρόπου παραγωγής.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2690625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Αυτές οι εξωγενείς διαταραχές μπορούν να έχουν τις εξής μορφές: </a:t>
            </a:r>
            <a:r>
              <a:rPr lang="en-US" dirty="0" err="1">
                <a:latin typeface="Bahnschrift SemiBold" panose="020B0502040204020203" pitchFamily="34" charset="0"/>
              </a:rPr>
              <a:t>i</a:t>
            </a:r>
            <a:r>
              <a:rPr lang="el-GR" dirty="0">
                <a:latin typeface="Bahnschrift SemiBold" panose="020B0502040204020203" pitchFamily="34" charset="0"/>
              </a:rPr>
              <a:t>) μια απρόσμενη μεταφορά κεφαλαίου σε άλλες χώρες, </a:t>
            </a:r>
            <a:r>
              <a:rPr lang="en-US" dirty="0">
                <a:latin typeface="Bahnschrift SemiBold" panose="020B0502040204020203" pitchFamily="34" charset="0"/>
              </a:rPr>
              <a:t>ii</a:t>
            </a:r>
            <a:r>
              <a:rPr lang="el-GR" dirty="0">
                <a:latin typeface="Bahnschrift SemiBold" panose="020B0502040204020203" pitchFamily="34" charset="0"/>
              </a:rPr>
              <a:t>) μια αύξηση της αποσπώμενης υπεραξίας του κεφαλαίου ως αποτέλεσμα της αυξημένης εκμετάλλευσης από τους επιχειρηματίες, </a:t>
            </a:r>
            <a:r>
              <a:rPr lang="en-US" dirty="0">
                <a:latin typeface="Bahnschrift SemiBold" panose="020B0502040204020203" pitchFamily="34" charset="0"/>
              </a:rPr>
              <a:t>iii</a:t>
            </a:r>
            <a:r>
              <a:rPr lang="el-GR" dirty="0">
                <a:latin typeface="Bahnschrift SemiBold" panose="020B0502040204020203" pitchFamily="34" charset="0"/>
              </a:rPr>
              <a:t>) μια πτώση των τιμών του παγίου κεφαλαίου και τέλος, </a:t>
            </a:r>
            <a:r>
              <a:rPr lang="en-US" dirty="0">
                <a:latin typeface="Bahnschrift SemiBold" panose="020B0502040204020203" pitchFamily="34" charset="0"/>
              </a:rPr>
              <a:t>iv</a:t>
            </a:r>
            <a:r>
              <a:rPr lang="el-GR" dirty="0">
                <a:latin typeface="Bahnschrift SemiBold" panose="020B0502040204020203" pitchFamily="34" charset="0"/>
              </a:rPr>
              <a:t>) τη μορφή της καινοτομίας.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41576273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Είναι μια μερική θεωρία των κύκλων, έτσι που σε μια περίοδο 20 ετών, δύο τυπικοί βιομηχανικοί κύκλοι θα αυξήσουν την οργανική σύνθεση του κεφαλαίου και άρα θα μειώσουν το ποσοστό κέρδους. Αυτή η τάση αύξησης διακόπτεται από εξωγενείς παράγοντες που ανακόπτουν μερικά, έστω, την πορεία.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1708529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Ο </a:t>
            </a:r>
            <a:r>
              <a:rPr lang="en-US" dirty="0">
                <a:latin typeface="Bahnschrift SemiBold" panose="020B0502040204020203" pitchFamily="34" charset="0"/>
              </a:rPr>
              <a:t>Paul </a:t>
            </a:r>
            <a:r>
              <a:rPr lang="en-US" dirty="0" err="1">
                <a:latin typeface="Bahnschrift SemiBold" panose="020B0502040204020203" pitchFamily="34" charset="0"/>
              </a:rPr>
              <a:t>Sweezy</a:t>
            </a:r>
            <a:r>
              <a:rPr lang="el-GR" dirty="0">
                <a:latin typeface="Bahnschrift SemiBold" panose="020B0502040204020203" pitchFamily="34" charset="0"/>
              </a:rPr>
              <a:t> (1942) διαμορφώνει μια θεωρία των κρίσεων εντός του σχήματος της υποκατανάλωσης. Οι κρίσεις συμβαίνουν με έκφραση την αδυναμία της ζήτησης να καλύψει την προσφορά σε τιμές τέτοιες που να αποφέρουν κέρδη στους κεφαλαιοκράτες. </a:t>
            </a:r>
            <a:r>
              <a:rPr lang="el-GR" dirty="0">
                <a:solidFill>
                  <a:schemeClr val="accent2">
                    <a:lumMod val="60000"/>
                    <a:lumOff val="40000"/>
                  </a:schemeClr>
                </a:solidFill>
                <a:latin typeface="Bahnschrift SemiBold" panose="020B0502040204020203" pitchFamily="34" charset="0"/>
              </a:rPr>
              <a:t>Αυτή η αντίφαση λύνεται εξωγενώς, είτε με την ανακάλυψη νέων αγορών, είτε με την καπιταλιστική κίνηση προς τον ανταγωνιστικό καπιταλισμό, ο οποίος κινείται με τροχιά προς την πλήρη απασχόληση. </a:t>
            </a:r>
            <a:r>
              <a:rPr lang="el-GR" dirty="0">
                <a:latin typeface="Bahnschrift SemiBold" panose="020B0502040204020203" pitchFamily="34" charset="0"/>
              </a:rPr>
              <a:t>Τέλος, η εναλλαγή μεταξύ περιόδων επέκτασης και άνθισης και αντίστοιχα περιόδων ύφεσης και κάμψης δεν συμβαίνει με κυκλικό τρόπο, ενώ οι μεγάλες τεχνολογικές ανακαλύψεις θεωρούνται «ατυχήματα» και όχι κάτι σχεδιασμένο από το κεφάλαιο, έτσι που δεν εμφανίζεται ανά τακτά χρονικά διαστήματα.</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2901936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r>
              <a:rPr lang="en-US"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Ο διαφιλονικούμενος, μεταξύ των σχολών, οικονομολόγος </a:t>
            </a:r>
            <a:r>
              <a:rPr lang="en-US" dirty="0">
                <a:latin typeface="Bahnschrift SemiBold" panose="020B0502040204020203" pitchFamily="34" charset="0"/>
              </a:rPr>
              <a:t>Michael </a:t>
            </a:r>
            <a:r>
              <a:rPr lang="en-US" dirty="0" err="1">
                <a:latin typeface="Bahnschrift SemiBold" panose="020B0502040204020203" pitchFamily="34" charset="0"/>
              </a:rPr>
              <a:t>Kalecki</a:t>
            </a:r>
            <a:r>
              <a:rPr lang="el-GR" dirty="0">
                <a:latin typeface="Bahnschrift SemiBold" panose="020B0502040204020203" pitchFamily="34" charset="0"/>
              </a:rPr>
              <a:t> δομεί μια θεωρία με βάση την επένδυση. Λόγω του γεγονότος ότι «κατά τη διάρκεια της κρίσης η επένδυση βρίσκεται σε χαμηλότερο επίπεδο από αυτό που θα χρειαζόταν για την απλή αναπαραγωγή του υπάρχοντος κεφαλαίου και αυτή η επένδυση απαξιώνεται… Η κρίση ξεπερνιέται είτε με την επένδυση κεφαλαίου είτε με τον πληθωρισμό με την δεύτερη περίπτωση να </a:t>
            </a:r>
            <a:r>
              <a:rPr lang="el-GR" dirty="0" err="1">
                <a:latin typeface="Bahnschrift SemiBold" panose="020B0502040204020203" pitchFamily="34" charset="0"/>
              </a:rPr>
              <a:t>καθυστερείται</a:t>
            </a:r>
            <a:r>
              <a:rPr lang="el-GR" dirty="0">
                <a:latin typeface="Bahnschrift SemiBold" panose="020B0502040204020203" pitchFamily="34" charset="0"/>
              </a:rPr>
              <a:t> η φυσική διαδικασία σταθεροποίησης» (</a:t>
            </a:r>
            <a:r>
              <a:rPr lang="en-US" dirty="0" err="1">
                <a:latin typeface="Bahnschrift SemiBold" panose="020B0502040204020203" pitchFamily="34" charset="0"/>
              </a:rPr>
              <a:t>Kalecki</a:t>
            </a:r>
            <a:r>
              <a:rPr lang="en-US" dirty="0">
                <a:latin typeface="Bahnschrift SemiBold" panose="020B0502040204020203" pitchFamily="34" charset="0"/>
              </a:rPr>
              <a:t> </a:t>
            </a:r>
            <a:r>
              <a:rPr lang="el-GR" dirty="0">
                <a:latin typeface="Bahnschrift SemiBold" panose="020B0502040204020203" pitchFamily="34" charset="0"/>
              </a:rPr>
              <a:t>1990, σελ. 51-53).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0639013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endParaRPr lang="el-GR" b="1" dirty="0">
              <a:latin typeface="Bahnschrift SemiBold" panose="020B0502040204020203" pitchFamily="34" charset="0"/>
            </a:endParaRPr>
          </a:p>
          <a:p>
            <a:pPr algn="just"/>
            <a:r>
              <a:rPr lang="el-GR" dirty="0">
                <a:latin typeface="Bahnschrift SemiBold" panose="020B0502040204020203" pitchFamily="34" charset="0"/>
              </a:rPr>
              <a:t>Το ποσό της επένδυσης καθορίζεται από τις προηγούμενες καταστάσεις, προηγούμενες επενδύσεις, τις επιπτώσεις στις τιμές και στη ζήτηση έτσι που κάθε </a:t>
            </a:r>
            <a:r>
              <a:rPr lang="el-GR" dirty="0" err="1">
                <a:latin typeface="Bahnschrift SemiBold" panose="020B0502040204020203" pitchFamily="34" charset="0"/>
              </a:rPr>
              <a:t>πραγμοποιούμενο</a:t>
            </a:r>
            <a:r>
              <a:rPr lang="el-GR" dirty="0">
                <a:latin typeface="Bahnschrift SemiBold" panose="020B0502040204020203" pitchFamily="34" charset="0"/>
              </a:rPr>
              <a:t> κέρδος ανατροφοδοτεί την εκτίμηση για την επόμενη επένδυση. Ακόμα, όμως, και σε αυτή την ανάλυση η επένδυση είναι η αιτία των αιτιών, ενώ το κέρδος είναι απλώς ένα ενδιάμεσο στάδιο για την ολοκλήρωση της </a:t>
            </a:r>
            <a:r>
              <a:rPr lang="el-GR" dirty="0" err="1">
                <a:latin typeface="Bahnschrift SemiBold" panose="020B0502040204020203" pitchFamily="34" charset="0"/>
              </a:rPr>
              <a:t>αιτιακής</a:t>
            </a:r>
            <a:r>
              <a:rPr lang="el-GR" dirty="0">
                <a:latin typeface="Bahnschrift SemiBold" panose="020B0502040204020203" pitchFamily="34" charset="0"/>
              </a:rPr>
              <a:t> σχέσης. Οι οικονομικές διακυμάνσεις δημιουργούνται από την αντίφαση μεταξύ επένδυσης, αναμενόμενου κέρδους και πραγματοποιούμενου κέρδους. </a:t>
            </a:r>
            <a:r>
              <a:rPr lang="el-GR" dirty="0">
                <a:solidFill>
                  <a:schemeClr val="accent2">
                    <a:lumMod val="60000"/>
                    <a:lumOff val="40000"/>
                  </a:schemeClr>
                </a:solidFill>
                <a:latin typeface="Bahnschrift SemiBold" panose="020B0502040204020203" pitchFamily="34" charset="0"/>
              </a:rPr>
              <a:t>Οι οικονομικοί κύκλοι, λοιπόν, είναι κύκλοι διακύμανσης του περιθωρίου κέρδους που πραγματοποιείται.</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4897226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endParaRPr lang="el-GR" b="1" dirty="0">
              <a:latin typeface="Bahnschrift SemiBold" panose="020B0502040204020203" pitchFamily="34" charset="0"/>
            </a:endParaRPr>
          </a:p>
          <a:p>
            <a:pPr algn="just"/>
            <a:r>
              <a:rPr lang="el-GR" dirty="0">
                <a:solidFill>
                  <a:schemeClr val="accent2">
                    <a:lumMod val="60000"/>
                    <a:lumOff val="40000"/>
                  </a:schemeClr>
                </a:solidFill>
                <a:latin typeface="Bahnschrift SemiBold" panose="020B0502040204020203" pitchFamily="34" charset="0"/>
              </a:rPr>
              <a:t>Ο </a:t>
            </a:r>
            <a:r>
              <a:rPr lang="en-US" dirty="0" err="1">
                <a:solidFill>
                  <a:schemeClr val="accent2">
                    <a:lumMod val="60000"/>
                    <a:lumOff val="40000"/>
                  </a:schemeClr>
                </a:solidFill>
                <a:latin typeface="Bahnschrift SemiBold" panose="020B0502040204020203" pitchFamily="34" charset="0"/>
              </a:rPr>
              <a:t>Wallerstein</a:t>
            </a:r>
            <a:r>
              <a:rPr lang="el-GR" dirty="0">
                <a:solidFill>
                  <a:schemeClr val="accent2">
                    <a:lumMod val="60000"/>
                    <a:lumOff val="40000"/>
                  </a:schemeClr>
                </a:solidFill>
                <a:latin typeface="Bahnschrift SemiBold" panose="020B0502040204020203" pitchFamily="34" charset="0"/>
              </a:rPr>
              <a:t> ξεκινώντας από μια ανάλυση του ιμπεριαλισμού φτάνει στην θεωρία της αυτοκρατορίας. Η αυτοκρατορία κάνει μεγάλες τεχνολογικές ανακαλύψεις και κινεί τον διεθνή οικονομικό κύκλο έτσι που διαμορφώνει έναν κύκλο ανόδου και πτώσης της στο διεθνές στερέωμα. Μεθοδολογικά, δίνει έμφαση στη μακροχρόνια περίοδο και στον </a:t>
            </a:r>
            <a:r>
              <a:rPr lang="el-GR" dirty="0" err="1">
                <a:solidFill>
                  <a:schemeClr val="accent2">
                    <a:lumMod val="60000"/>
                    <a:lumOff val="40000"/>
                  </a:schemeClr>
                </a:solidFill>
                <a:latin typeface="Bahnschrift SemiBold" panose="020B0502040204020203" pitchFamily="34" charset="0"/>
              </a:rPr>
              <a:t>παγκοσμιοποιημένο</a:t>
            </a:r>
            <a:r>
              <a:rPr lang="el-GR" dirty="0">
                <a:solidFill>
                  <a:schemeClr val="accent2">
                    <a:lumMod val="60000"/>
                    <a:lumOff val="40000"/>
                  </a:schemeClr>
                </a:solidFill>
                <a:latin typeface="Bahnschrift SemiBold" panose="020B0502040204020203" pitchFamily="34" charset="0"/>
              </a:rPr>
              <a:t> καπιταλισμό και όχι στις μεταβολές εντός του έθνους κράτους. </a:t>
            </a:r>
            <a:r>
              <a:rPr lang="el-GR" dirty="0">
                <a:latin typeface="Bahnschrift SemiBold" panose="020B0502040204020203" pitchFamily="34" charset="0"/>
              </a:rPr>
              <a:t>Έτσι, η διάρκεια ζωής της αυτοκρατορίας είναι από 45 έως 60 χρόνια, περιλαμβάνοντας κατά βάση δύο κατηγορίες φάσεων, τις φάσεις Α, που είναι φάσεις άνθισης και περιλαμβάνονται η καινοτομία, η επένδυση και η ανάπτυξη ενώ στις φάσεις Β, φάσεις της κάμψης και της ύφεσης, που χαρακτηρίζονται από «μη παραγωγικούς εργαζόμενους και γραμμές παραγωγής» (</a:t>
            </a:r>
            <a:r>
              <a:rPr lang="en-US" dirty="0" err="1">
                <a:latin typeface="Bahnschrift SemiBold" panose="020B0502040204020203" pitchFamily="34" charset="0"/>
              </a:rPr>
              <a:t>Wallerstein</a:t>
            </a:r>
            <a:r>
              <a:rPr lang="el-GR" dirty="0">
                <a:latin typeface="Bahnschrift SemiBold" panose="020B0502040204020203" pitchFamily="34" charset="0"/>
              </a:rPr>
              <a:t> 2000, σελ. 218). Οι φάσεις Α είναι οι φάσεις της ανόδου της αυτοκρατορίας, ενώ οι φάσεις Β οι φάσεις της πτώσης της.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5563674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endParaRPr lang="el-GR" b="1" dirty="0">
              <a:latin typeface="Bahnschrift SemiBold" panose="020B0502040204020203" pitchFamily="34" charset="0"/>
            </a:endParaRPr>
          </a:p>
          <a:p>
            <a:pPr algn="just"/>
            <a:r>
              <a:rPr lang="el-GR" dirty="0">
                <a:latin typeface="Bahnschrift SemiBold" panose="020B0502040204020203" pitchFamily="34" charset="0"/>
              </a:rPr>
              <a:t>Στο πλαίσιο του ιμπεριαλισμού, οι μακρές περίοδοι γίνονται κύκλοι «παραδειγμάτων» εντός του καπιταλισμού, σύμφωνα με τον </a:t>
            </a:r>
            <a:r>
              <a:rPr lang="en-US" dirty="0">
                <a:latin typeface="Bahnschrift SemiBold" panose="020B0502040204020203" pitchFamily="34" charset="0"/>
              </a:rPr>
              <a:t>Samir Amin</a:t>
            </a:r>
            <a:r>
              <a:rPr lang="el-GR" dirty="0">
                <a:latin typeface="Bahnschrift SemiBold" panose="020B0502040204020203" pitchFamily="34" charset="0"/>
              </a:rPr>
              <a:t> με τις φάσεις του επεκτατικού καπιταλισμού, ως εξής: εμπορική επέκταση, ιμπεριαλισμό και μετά-ιμπεριαλισμό (</a:t>
            </a:r>
            <a:r>
              <a:rPr lang="en-US" dirty="0">
                <a:latin typeface="Bahnschrift SemiBold" panose="020B0502040204020203" pitchFamily="34" charset="0"/>
              </a:rPr>
              <a:t>Amin</a:t>
            </a:r>
            <a:r>
              <a:rPr lang="el-GR" dirty="0">
                <a:latin typeface="Bahnschrift SemiBold" panose="020B0502040204020203" pitchFamily="34" charset="0"/>
              </a:rPr>
              <a:t>, 1976, σελ. 191). </a:t>
            </a:r>
            <a:r>
              <a:rPr lang="el-GR" dirty="0">
                <a:solidFill>
                  <a:schemeClr val="accent2">
                    <a:lumMod val="60000"/>
                    <a:lumOff val="40000"/>
                  </a:schemeClr>
                </a:solidFill>
                <a:latin typeface="Bahnschrift SemiBold" panose="020B0502040204020203" pitchFamily="34" charset="0"/>
              </a:rPr>
              <a:t>Εντός αυτών των σταδίων του καπιταλισμού μπορεί να υπάρχουν κρίσεις, επιμέρους διαταραχές και διακυμάνσεις, αλλά κάθε κύκλος κλείνει με το πέρας του κάθε σταδίου. </a:t>
            </a:r>
            <a:r>
              <a:rPr lang="el-GR" dirty="0">
                <a:latin typeface="Bahnschrift SemiBold" panose="020B0502040204020203" pitchFamily="34" charset="0"/>
              </a:rPr>
              <a:t>Θα μπορούσαμε να ισχυριστούμε ότι κάθε «αλλαγή παραδείγματος» περιγράφει έναν πλήρη κύκλο. Εντός δε του ιμπεριαλισμού έχουν υπάρξει και επιμέρους φάσεις κρίσης και επέκτασης που καθορίζονταν από τον αντί-ιμπεριαλιστικό αγώνα, ο οποίος συχνότερα λαμβάνει χώρα στην περιφέρεια και όχι στις καπιταλιστικές μητροπόλεις. «Η εξέλιξη και η κερδοφορία των πολυεθνικών του κέντρου και η γενίκευση των μεθόδων απόσπασης υπεραξίας είναι συνέπειες της πάλης των τάξεων </a:t>
            </a:r>
            <a:r>
              <a:rPr lang="el-GR" dirty="0" err="1">
                <a:latin typeface="Bahnschrift SemiBold" panose="020B0502040204020203" pitchFamily="34" charset="0"/>
              </a:rPr>
              <a:t>καθεαυτής</a:t>
            </a:r>
            <a:r>
              <a:rPr lang="el-GR" dirty="0">
                <a:latin typeface="Bahnschrift SemiBold" panose="020B0502040204020203" pitchFamily="34" charset="0"/>
              </a:rPr>
              <a:t> και όχι αυτόνομες δρώσες δυνάμεις που επηρεάζουν το πλαίσιο» (</a:t>
            </a:r>
            <a:r>
              <a:rPr lang="en-US" dirty="0">
                <a:latin typeface="Bahnschrift SemiBold" panose="020B0502040204020203" pitchFamily="34" charset="0"/>
              </a:rPr>
              <a:t>Amin</a:t>
            </a:r>
            <a:r>
              <a:rPr lang="el-GR" dirty="0">
                <a:latin typeface="Bahnschrift SemiBold" panose="020B0502040204020203" pitchFamily="34" charset="0"/>
              </a:rPr>
              <a:t>, 1977, σελ. 116).</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5938212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endParaRPr lang="el-GR" b="1" dirty="0">
              <a:latin typeface="Bahnschrift SemiBold" panose="020B0502040204020203" pitchFamily="34" charset="0"/>
            </a:endParaRPr>
          </a:p>
          <a:p>
            <a:pPr algn="just"/>
            <a:r>
              <a:rPr lang="el-GR" b="1" i="1" dirty="0">
                <a:latin typeface="Bahnschrift SemiBold" panose="020B0502040204020203" pitchFamily="34" charset="0"/>
              </a:rPr>
              <a:t>Συμπέρασμα</a:t>
            </a:r>
            <a:endParaRPr lang="el-GR" dirty="0">
              <a:latin typeface="Bahnschrift SemiBold" panose="020B0502040204020203" pitchFamily="34" charset="0"/>
            </a:endParaRPr>
          </a:p>
          <a:p>
            <a:pPr algn="just"/>
            <a:r>
              <a:rPr lang="el-GR" dirty="0">
                <a:latin typeface="Bahnschrift SemiBold" panose="020B0502040204020203" pitchFamily="34" charset="0"/>
              </a:rPr>
              <a:t>Οι προσεγγίσεις των Μαρξιστών σχετικά με τον οικονομικό κύκλο μπορούν να χωριστούν σε δύο μεγάλες κατηγορίες: στις ενδογενείς και στις εξωγενείς, την ίδια στιγμή που οι περισσότερες αναμετρώνται με το «Νόμο της Πτωτικής Τάσης του Ποσοστού Κέρδους». </a:t>
            </a:r>
            <a:r>
              <a:rPr lang="el-GR" dirty="0">
                <a:solidFill>
                  <a:schemeClr val="accent2">
                    <a:lumMod val="60000"/>
                    <a:lumOff val="40000"/>
                  </a:schemeClr>
                </a:solidFill>
                <a:latin typeface="Bahnschrift SemiBold" panose="020B0502040204020203" pitchFamily="34" charset="0"/>
              </a:rPr>
              <a:t>Οι περισσότερες, είναι ενδογενείς και παρακάμπτουν τη βεβαιότητα του νόμου αίροντας την υπόθεση </a:t>
            </a:r>
            <a:r>
              <a:rPr lang="en-US" i="1" dirty="0">
                <a:solidFill>
                  <a:schemeClr val="accent2">
                    <a:lumMod val="60000"/>
                    <a:lumOff val="40000"/>
                  </a:schemeClr>
                </a:solidFill>
                <a:latin typeface="Bahnschrift SemiBold" panose="020B0502040204020203" pitchFamily="34" charset="0"/>
              </a:rPr>
              <a:t>ceteris paribus</a:t>
            </a:r>
            <a:r>
              <a:rPr lang="el-GR" dirty="0">
                <a:solidFill>
                  <a:schemeClr val="accent2">
                    <a:lumMod val="60000"/>
                    <a:lumOff val="40000"/>
                  </a:schemeClr>
                </a:solidFill>
                <a:latin typeface="Bahnschrift SemiBold" panose="020B0502040204020203" pitchFamily="34" charset="0"/>
              </a:rPr>
              <a:t> που είναι μια εκ των βασικών και η οποία «</a:t>
            </a:r>
            <a:r>
              <a:rPr lang="el-GR" dirty="0" err="1">
                <a:solidFill>
                  <a:schemeClr val="accent2">
                    <a:lumMod val="60000"/>
                    <a:lumOff val="40000"/>
                  </a:schemeClr>
                </a:solidFill>
                <a:latin typeface="Bahnschrift SemiBold" panose="020B0502040204020203" pitchFamily="34" charset="0"/>
              </a:rPr>
              <a:t>μικροοικονομικοποιεί</a:t>
            </a:r>
            <a:r>
              <a:rPr lang="el-GR" dirty="0">
                <a:solidFill>
                  <a:schemeClr val="accent2">
                    <a:lumMod val="60000"/>
                    <a:lumOff val="40000"/>
                  </a:schemeClr>
                </a:solidFill>
                <a:latin typeface="Bahnschrift SemiBold" panose="020B0502040204020203" pitchFamily="34" charset="0"/>
              </a:rPr>
              <a:t>» την προσέγγιση του Μαρξ</a:t>
            </a:r>
            <a:r>
              <a:rPr lang="el-GR" dirty="0">
                <a:latin typeface="Bahnschrift SemiBold" panose="020B0502040204020203" pitchFamily="34" charset="0"/>
              </a:rPr>
              <a:t>. Η βασική δρώσα δύναμη των ενδογενών θεωρήσεων είναι η επένδυση κεφαλαίου που κινείται από την ανάγκη για διεύρυνση της συσσώρευσης κερδών. Ταυτόχρονα, με χρήση σύνθετων μαθηματικών εργαλείων, αποδεικνύεται η εγγενής ανισορροπία του καπιταλιστικού τρόπου παραγωγής, στις ενδογενείς θεωρήσεις, ενώ η πρόβλεψη στο μοντέλο του </a:t>
            </a:r>
            <a:r>
              <a:rPr lang="en-US" dirty="0">
                <a:latin typeface="Bahnschrift SemiBold" panose="020B0502040204020203" pitchFamily="34" charset="0"/>
              </a:rPr>
              <a:t>Goodwin</a:t>
            </a:r>
            <a:r>
              <a:rPr lang="el-GR" dirty="0">
                <a:latin typeface="Bahnschrift SemiBold" panose="020B0502040204020203" pitchFamily="34" charset="0"/>
              </a:rPr>
              <a:t> εξαρτάται από τις αρχικές συνθήκες του μοντέλου. </a:t>
            </a:r>
            <a:r>
              <a:rPr lang="el-GR" dirty="0">
                <a:solidFill>
                  <a:schemeClr val="accent2">
                    <a:lumMod val="60000"/>
                    <a:lumOff val="40000"/>
                  </a:schemeClr>
                </a:solidFill>
                <a:latin typeface="Bahnschrift SemiBold" panose="020B0502040204020203" pitchFamily="34" charset="0"/>
              </a:rPr>
              <a:t>Σε ότι αφορά τις εξωγενείς αφηγήσεις για τον οικονομικό κύκλο, εξωγενή «ατυχήματα» προκαλούν τις οικονομικές διακυμάνσεις, με την καινοτομία να γίνεται ένα από αυτά.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42483024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endParaRPr lang="el-GR" b="1" dirty="0">
              <a:latin typeface="Bahnschrift SemiBold" panose="020B0502040204020203" pitchFamily="34" charset="0"/>
            </a:endParaRPr>
          </a:p>
          <a:p>
            <a:pPr algn="just"/>
            <a:r>
              <a:rPr lang="el-GR" b="1" i="1" dirty="0">
                <a:latin typeface="Bahnschrift SemiBold" panose="020B0502040204020203" pitchFamily="34" charset="0"/>
              </a:rPr>
              <a:t>Συμπέρασμα</a:t>
            </a:r>
            <a:endParaRPr lang="el-GR" dirty="0">
              <a:latin typeface="Bahnschrift SemiBold" panose="020B0502040204020203" pitchFamily="34" charset="0"/>
            </a:endParaRPr>
          </a:p>
          <a:p>
            <a:pPr algn="just"/>
            <a:r>
              <a:rPr lang="el-GR" dirty="0">
                <a:latin typeface="Bahnschrift SemiBold" panose="020B0502040204020203" pitchFamily="34" charset="0"/>
              </a:rPr>
              <a:t>Με άλλα λόγια, οι μεν πρώτες αντιλαμβάνονται την καινοτομία πάσχοντας από έναν σχετικισμό που είναι εύλογος, με εξαίρεση ίσως εκείνες με τα δυναμικά συστήματα, καθώς η εξήγηση φαινόμενων με πολύ μικρότερη κλίμακα αφαίρεσης από όσο είχε ο Μαρξ αλλά με «</a:t>
            </a:r>
            <a:r>
              <a:rPr lang="el-GR" dirty="0" err="1">
                <a:latin typeface="Bahnschrift SemiBold" panose="020B0502040204020203" pitchFamily="34" charset="0"/>
              </a:rPr>
              <a:t>μαρξική</a:t>
            </a:r>
            <a:r>
              <a:rPr lang="el-GR" dirty="0">
                <a:latin typeface="Bahnschrift SemiBold" panose="020B0502040204020203" pitchFamily="34" charset="0"/>
              </a:rPr>
              <a:t>» μέθοδο προϋποθέτει την </a:t>
            </a:r>
            <a:r>
              <a:rPr lang="el-GR" dirty="0" err="1">
                <a:latin typeface="Bahnschrift SemiBold" panose="020B0502040204020203" pitchFamily="34" charset="0"/>
              </a:rPr>
              <a:t>ενδεχομενικότητα</a:t>
            </a:r>
            <a:r>
              <a:rPr lang="el-GR" dirty="0">
                <a:latin typeface="Bahnschrift SemiBold" panose="020B0502040204020203" pitchFamily="34" charset="0"/>
              </a:rPr>
              <a:t> και τον σχετικισμό. Αντίθετα, οι δε αντιλαμβάνονται την καινοτομία με όρους εξωτερικούς στην οικονομία που δεν συνδέεται με κάποια σκοπιμότητα της τάξης των καπιταλιστών αλλά συμβαίνει με έναν αυτονομημένο τρόπο φτιάχνοντας, δηλαδή, μια </a:t>
            </a:r>
            <a:r>
              <a:rPr lang="el-GR" dirty="0" err="1">
                <a:latin typeface="Bahnschrift SemiBold" panose="020B0502040204020203" pitchFamily="34" charset="0"/>
              </a:rPr>
              <a:t>ουσιοκρατία</a:t>
            </a:r>
            <a:r>
              <a:rPr lang="el-GR" dirty="0">
                <a:latin typeface="Bahnschrift SemiBold" panose="020B0502040204020203" pitchFamily="34" charset="0"/>
              </a:rPr>
              <a:t> της καινοτομίας. </a:t>
            </a:r>
            <a:r>
              <a:rPr lang="el-GR" dirty="0">
                <a:solidFill>
                  <a:schemeClr val="accent2">
                    <a:lumMod val="60000"/>
                    <a:lumOff val="40000"/>
                  </a:schemeClr>
                </a:solidFill>
                <a:latin typeface="Bahnschrift SemiBold" panose="020B0502040204020203" pitchFamily="34" charset="0"/>
              </a:rPr>
              <a:t>Προφανώς, όσο κινούμαστε στην κλίμακα </a:t>
            </a:r>
            <a:r>
              <a:rPr lang="el-GR" dirty="0" err="1">
                <a:solidFill>
                  <a:schemeClr val="accent2">
                    <a:lumMod val="60000"/>
                    <a:lumOff val="40000"/>
                  </a:schemeClr>
                </a:solidFill>
                <a:latin typeface="Bahnschrift SemiBold" panose="020B0502040204020203" pitchFamily="34" charset="0"/>
              </a:rPr>
              <a:t>ενδογένειας-εξωγένειας</a:t>
            </a:r>
            <a:r>
              <a:rPr lang="el-GR" dirty="0">
                <a:solidFill>
                  <a:schemeClr val="accent2">
                    <a:lumMod val="60000"/>
                    <a:lumOff val="40000"/>
                  </a:schemeClr>
                </a:solidFill>
                <a:latin typeface="Bahnschrift SemiBold" panose="020B0502040204020203" pitchFamily="34" charset="0"/>
              </a:rPr>
              <a:t> προς τα δεξιά, απομακρυνόμαστε από την </a:t>
            </a:r>
            <a:r>
              <a:rPr lang="el-GR" dirty="0" err="1">
                <a:solidFill>
                  <a:schemeClr val="accent2">
                    <a:lumMod val="60000"/>
                    <a:lumOff val="40000"/>
                  </a:schemeClr>
                </a:solidFill>
                <a:latin typeface="Bahnschrift SemiBold" panose="020B0502040204020203" pitchFamily="34" charset="0"/>
              </a:rPr>
              <a:t>μαρξική</a:t>
            </a:r>
            <a:r>
              <a:rPr lang="el-GR" dirty="0">
                <a:solidFill>
                  <a:schemeClr val="accent2">
                    <a:lumMod val="60000"/>
                    <a:lumOff val="40000"/>
                  </a:schemeClr>
                </a:solidFill>
                <a:latin typeface="Bahnschrift SemiBold" panose="020B0502040204020203" pitchFamily="34" charset="0"/>
              </a:rPr>
              <a:t> ανάλυση του καπιταλιστικού τρόπου παραγωγής.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405181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Η προσέγγιση της Αυστριακής Σχολής στο ζήτημα του οικονομικού κύκλου, δεν έχει στόχο την πρόβλεψη μεγεθών (π.χ. το ΑΕΠ), αλλά έχει ως στόχο την ιστορική εξήγηση και κατανόηση της πραγματικότητας. Την ίδια στιγμή, ενώ απορρίπτει τη βασική μεθοδολογία της νέο-κλασσικής σχολής, αποδέχεται σε αδρές γραμμές τη θεωρητική της σκεύη – ιδίως την κεντρική της υπόθεση – δηλαδή το μεθοδολογικό ατομικισμό και την ύπαρξη ανθρώπινης «ουσίας», ενώ αποδέχεται και την αφαίρεση της μικροοικονομικής ισορροπίας, αλλά και την τάση προς αυτήν. </a:t>
            </a:r>
            <a:endParaRPr lang="el-GR" dirty="0">
              <a:solidFill>
                <a:schemeClr val="accent6">
                  <a:lumMod val="60000"/>
                  <a:lumOff val="40000"/>
                </a:schemeClr>
              </a:solidFill>
              <a:latin typeface="Bahnschrift SemiBold" panose="020B0502040204020203" pitchFamily="34" charset="0"/>
            </a:endParaRP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8694790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endParaRPr lang="el-GR" b="1" dirty="0">
              <a:latin typeface="Bahnschrift SemiBold" panose="020B0502040204020203" pitchFamily="34" charset="0"/>
            </a:endParaRPr>
          </a:p>
          <a:p>
            <a:pPr algn="just"/>
            <a:r>
              <a:rPr lang="el-GR" b="1" i="1" dirty="0">
                <a:latin typeface="Bahnschrift SemiBold" panose="020B0502040204020203" pitchFamily="34" charset="0"/>
              </a:rPr>
              <a:t>Συμπέρασμα</a:t>
            </a:r>
            <a:endParaRPr lang="el-GR" dirty="0">
              <a:latin typeface="Bahnschrift SemiBold" panose="020B0502040204020203" pitchFamily="34" charset="0"/>
            </a:endParaRPr>
          </a:p>
          <a:p>
            <a:pPr algn="just"/>
            <a:r>
              <a:rPr lang="el-GR" dirty="0">
                <a:latin typeface="Bahnschrift SemiBold" panose="020B0502040204020203" pitchFamily="34" charset="0"/>
              </a:rPr>
              <a:t>Σύμφωνα με έναν άλλο διαχωρισμό που έχει υποδειχθεί από τον </a:t>
            </a:r>
            <a:r>
              <a:rPr lang="en-US" dirty="0">
                <a:latin typeface="Bahnschrift SemiBold" panose="020B0502040204020203" pitchFamily="34" charset="0"/>
              </a:rPr>
              <a:t>Sherman</a:t>
            </a:r>
            <a:r>
              <a:rPr lang="el-GR" dirty="0">
                <a:latin typeface="Bahnschrift SemiBold" panose="020B0502040204020203" pitchFamily="34" charset="0"/>
              </a:rPr>
              <a:t> (1979, σελ. 1), οι μαρξιστικές θεωρίες μπορούν επίσης να χωριστούν σε τρεις μεγάλες κατηγορίες, εκείνες που συνδέονται πρώτον, με την αυξανόμενη οργανική σύνθεση κεφαλαίου, δεύτερον, με την [εξόντωση] του εφεδρικού στρατού και τρίτον με τις θεωρίες υποκατανάλωσης. Στο πρώτο σχήμα εντάσσονται οι </a:t>
            </a:r>
            <a:r>
              <a:rPr lang="en-US" dirty="0">
                <a:latin typeface="Bahnschrift SemiBold" panose="020B0502040204020203" pitchFamily="34" charset="0"/>
              </a:rPr>
              <a:t>Dobb</a:t>
            </a:r>
            <a:r>
              <a:rPr lang="el-GR" dirty="0">
                <a:latin typeface="Bahnschrift SemiBold" panose="020B0502040204020203" pitchFamily="34" charset="0"/>
              </a:rPr>
              <a:t>, </a:t>
            </a:r>
            <a:r>
              <a:rPr lang="en-US" dirty="0" err="1">
                <a:latin typeface="Bahnschrift SemiBold" panose="020B0502040204020203" pitchFamily="34" charset="0"/>
              </a:rPr>
              <a:t>Yaffe</a:t>
            </a:r>
            <a:r>
              <a:rPr lang="el-GR" dirty="0">
                <a:latin typeface="Bahnschrift SemiBold" panose="020B0502040204020203" pitchFamily="34" charset="0"/>
              </a:rPr>
              <a:t> και </a:t>
            </a:r>
            <a:r>
              <a:rPr lang="en-US" dirty="0">
                <a:latin typeface="Bahnschrift SemiBold" panose="020B0502040204020203" pitchFamily="34" charset="0"/>
              </a:rPr>
              <a:t>Shaikh</a:t>
            </a:r>
            <a:r>
              <a:rPr lang="el-GR" dirty="0">
                <a:latin typeface="Bahnschrift SemiBold" panose="020B0502040204020203" pitchFamily="34" charset="0"/>
              </a:rPr>
              <a:t> και παρατηρούν μια αυξητική τάση (μακροπρόθεσμα) στην οργανική σύνθεση του κεφαλαίου. Αυτές οι θεωρίες υπονοούν την ισχύ του «Νόμου της Πτωτικής Τάσης του Ποσοστού Κέρδους». </a:t>
            </a:r>
            <a:r>
              <a:rPr lang="el-GR" dirty="0">
                <a:solidFill>
                  <a:schemeClr val="accent2">
                    <a:lumMod val="60000"/>
                    <a:lumOff val="40000"/>
                  </a:schemeClr>
                </a:solidFill>
                <a:latin typeface="Bahnschrift SemiBold" panose="020B0502040204020203" pitchFamily="34" charset="0"/>
              </a:rPr>
              <a:t>Οι κρίσεις έρχονται ως αποτέλεσμα μεγάλων διακυμάνσεων του ποσοστού κέρδους, ενώ οι κύκλοι πρέπει να γίνονται αντιληπτοί ως διακυμάνσεις τιμών και όχι ως διακυμάνσεις αξιών. Οι διακυμάνσεις τιμών υπονοούν μια ανισορροπία προσφοράς και ζήτησης, ενώ στην φάση της ύφεσης οι αγοραίες τιμές είναι συνήθως κάτω από τις μακροχρόνιες αξίες.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0957164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endParaRPr lang="el-GR" b="1" dirty="0">
              <a:latin typeface="Bahnschrift SemiBold" panose="020B0502040204020203" pitchFamily="34" charset="0"/>
            </a:endParaRPr>
          </a:p>
          <a:p>
            <a:pPr algn="just"/>
            <a:r>
              <a:rPr lang="el-GR" b="1" i="1" dirty="0">
                <a:latin typeface="Bahnschrift SemiBold" panose="020B0502040204020203" pitchFamily="34" charset="0"/>
              </a:rPr>
              <a:t>Συμπέρασμα</a:t>
            </a:r>
            <a:endParaRPr lang="el-GR" dirty="0">
              <a:latin typeface="Bahnschrift SemiBold" panose="020B0502040204020203" pitchFamily="34" charset="0"/>
            </a:endParaRPr>
          </a:p>
          <a:p>
            <a:pPr algn="just"/>
            <a:r>
              <a:rPr lang="el-GR" dirty="0">
                <a:latin typeface="Bahnschrift SemiBold" panose="020B0502040204020203" pitchFamily="34" charset="0"/>
              </a:rPr>
              <a:t>Η δεύτερη εκδοχή, εκείνη δηλαδή, της εξόντωσης του εφεδρικού στρατού έχει αναδειχθεί από τους </a:t>
            </a:r>
            <a:r>
              <a:rPr lang="en-US" dirty="0">
                <a:latin typeface="Bahnschrift SemiBold" panose="020B0502040204020203" pitchFamily="34" charset="0"/>
              </a:rPr>
              <a:t>Glyn</a:t>
            </a:r>
            <a:r>
              <a:rPr lang="el-GR" dirty="0">
                <a:latin typeface="Bahnschrift SemiBold" panose="020B0502040204020203" pitchFamily="34" charset="0"/>
              </a:rPr>
              <a:t> και </a:t>
            </a:r>
            <a:r>
              <a:rPr lang="en-US" dirty="0">
                <a:latin typeface="Bahnschrift SemiBold" panose="020B0502040204020203" pitchFamily="34" charset="0"/>
              </a:rPr>
              <a:t>Sutcliffe</a:t>
            </a:r>
            <a:r>
              <a:rPr lang="el-GR" dirty="0">
                <a:latin typeface="Bahnschrift SemiBold" panose="020B0502040204020203" pitchFamily="34" charset="0"/>
              </a:rPr>
              <a:t> (1972) σε ότι αφορά την μακροχρόνια περίοδο, ενώ σε ότι αφορά την βραχυχρόνια έχει αναδειχθεί από τους </a:t>
            </a:r>
            <a:r>
              <a:rPr lang="en-US" dirty="0" err="1">
                <a:latin typeface="Bahnschrift SemiBold" panose="020B0502040204020203" pitchFamily="34" charset="0"/>
              </a:rPr>
              <a:t>Boddy</a:t>
            </a:r>
            <a:r>
              <a:rPr lang="el-GR" dirty="0">
                <a:latin typeface="Bahnschrift SemiBold" panose="020B0502040204020203" pitchFamily="34" charset="0"/>
              </a:rPr>
              <a:t> και </a:t>
            </a:r>
            <a:r>
              <a:rPr lang="en-US" dirty="0">
                <a:latin typeface="Bahnschrift SemiBold" panose="020B0502040204020203" pitchFamily="34" charset="0"/>
              </a:rPr>
              <a:t>Crotty</a:t>
            </a:r>
            <a:r>
              <a:rPr lang="el-GR" dirty="0">
                <a:latin typeface="Bahnschrift SemiBold" panose="020B0502040204020203" pitchFamily="34" charset="0"/>
              </a:rPr>
              <a:t> (1975) σε μια μελέτη για τις ΗΠΑ. Η τάση προς την πλήρη απασχόληση ανακόπτεται, καθώς δίνει στους εργαζόμενους τη δυνατότητα να παλεύουν από καλύτερες θέσεις και να αυξάνουν το μερίδιο των μισθών σε βάρος του μεριδίου των κερδών. </a:t>
            </a:r>
            <a:r>
              <a:rPr lang="el-GR" dirty="0">
                <a:solidFill>
                  <a:schemeClr val="accent2">
                    <a:lumMod val="60000"/>
                    <a:lumOff val="40000"/>
                  </a:schemeClr>
                </a:solidFill>
                <a:latin typeface="Bahnschrift SemiBold" panose="020B0502040204020203" pitchFamily="34" charset="0"/>
              </a:rPr>
              <a:t>Χαμηλοί μισθοί δε σημαίνει ξεπέρασμα της κρίσης κατά τον ίδιο τρόπο που δε σημαίνει όξυνση της κρίσης, το γεγονός ότι η μερίδα μισθών των εργαζομένων είναι ψηλή. Αυτό συμβαίνει γιατί ο καπιταλισμός είναι ένα σύστημα το οποίο βρίθει αντιφάσεων, έτσι που καμία πρακτική να μην λειτουργεί με προδιαγεγραμμένο τέλος και αποτέλεσμα.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3455137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Μαρξιστικές προσεγγίσεις του οικονομικού κύκλου</a:t>
            </a:r>
            <a:endParaRPr lang="el-GR" dirty="0">
              <a:latin typeface="Bahnschrift SemiBold" panose="020B0502040204020203" pitchFamily="34" charset="0"/>
            </a:endParaRPr>
          </a:p>
          <a:p>
            <a:pPr algn="just"/>
            <a:endParaRPr lang="el-GR" b="1" dirty="0">
              <a:latin typeface="Bahnschrift SemiBold" panose="020B0502040204020203" pitchFamily="34" charset="0"/>
            </a:endParaRPr>
          </a:p>
          <a:p>
            <a:pPr algn="just"/>
            <a:r>
              <a:rPr lang="el-GR" b="1" i="1" dirty="0">
                <a:latin typeface="Bahnschrift SemiBold" panose="020B0502040204020203" pitchFamily="34" charset="0"/>
              </a:rPr>
              <a:t>Συμπέρασμα</a:t>
            </a:r>
            <a:endParaRPr lang="el-GR" dirty="0">
              <a:latin typeface="Bahnschrift SemiBold" panose="020B0502040204020203" pitchFamily="34" charset="0"/>
            </a:endParaRPr>
          </a:p>
          <a:p>
            <a:pPr algn="just"/>
            <a:r>
              <a:rPr lang="el-GR" dirty="0">
                <a:solidFill>
                  <a:schemeClr val="accent2">
                    <a:lumMod val="60000"/>
                    <a:lumOff val="40000"/>
                  </a:schemeClr>
                </a:solidFill>
                <a:latin typeface="Bahnschrift SemiBold" panose="020B0502040204020203" pitchFamily="34" charset="0"/>
              </a:rPr>
              <a:t>Τέλος, για τις θεωρίες της υποκατανάλωσης η ανεπάρκεια ζήτησης λόγω της διεύρυνσης της ταξικής εκμετάλλευσης είναι ο λόγος για την εμφάνιση των κρίσεων, και που μεταξύ άλλων, επιφέρει κατάρρευση της επένδυσης και του ποσοστού κέρδους, αφού δεν μπορεί να επιτευχθεί η πραγματοποίηση του αναμενόμενου κέρδους.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903958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Ταυτόχρονα, δομεί και μια ξεχωριστή θεώρηση γύρω από το κράτος και η οποία </a:t>
            </a:r>
            <a:r>
              <a:rPr lang="el-GR" dirty="0" err="1">
                <a:latin typeface="Bahnschrift SemiBold" panose="020B0502040204020203" pitchFamily="34" charset="0"/>
              </a:rPr>
              <a:t>διαπλέκεται</a:t>
            </a:r>
            <a:r>
              <a:rPr lang="el-GR" dirty="0">
                <a:latin typeface="Bahnschrift SemiBold" panose="020B0502040204020203" pitchFamily="34" charset="0"/>
              </a:rPr>
              <a:t> με την ανάλυση του οικονομικού κύκλου. </a:t>
            </a:r>
            <a:r>
              <a:rPr lang="el-GR" dirty="0">
                <a:solidFill>
                  <a:schemeClr val="accent6">
                    <a:lumMod val="60000"/>
                    <a:lumOff val="40000"/>
                  </a:schemeClr>
                </a:solidFill>
                <a:latin typeface="Bahnschrift SemiBold" panose="020B0502040204020203" pitchFamily="34" charset="0"/>
              </a:rPr>
              <a:t>Οι οικονομικές διακυμάνσεις οφείλονται, κατά κύριο λόγο, στην παρέμβαση του κράτους, καθώς άλλωστε κινούμενοι «μεταξύ ελεύθερης αγοράς και κεντρικά διοικούμενης οικονομίας και άλλες συνέπειες του οικονομικού κύκλου [εκτός του οικονομικού κύκλου καθ’ αυτού] εμφανίζονται» (</a:t>
            </a:r>
            <a:r>
              <a:rPr lang="en-US" dirty="0">
                <a:solidFill>
                  <a:schemeClr val="accent6">
                    <a:lumMod val="60000"/>
                    <a:lumOff val="40000"/>
                  </a:schemeClr>
                </a:solidFill>
                <a:latin typeface="Bahnschrift SemiBold" panose="020B0502040204020203" pitchFamily="34" charset="0"/>
              </a:rPr>
              <a:t>Grinder and Hagel</a:t>
            </a:r>
            <a:r>
              <a:rPr lang="el-GR" dirty="0">
                <a:solidFill>
                  <a:schemeClr val="accent6">
                    <a:lumMod val="60000"/>
                    <a:lumOff val="40000"/>
                  </a:schemeClr>
                </a:solidFill>
                <a:latin typeface="Bahnschrift SemiBold" panose="020B0502040204020203" pitchFamily="34" charset="0"/>
              </a:rPr>
              <a:t> 2006, σελ. 146).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300785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b="1" dirty="0">
                <a:latin typeface="Bahnschrift SemiBold" panose="020B0502040204020203" pitchFamily="34" charset="0"/>
              </a:rPr>
              <a:t>Αυστριακή σχολή: Η Ηθική του Οικονομικού Κύκλου</a:t>
            </a:r>
            <a:endParaRPr lang="el-GR" dirty="0">
              <a:latin typeface="Bahnschrift SemiBold" panose="020B0502040204020203" pitchFamily="34" charset="0"/>
            </a:endParaRPr>
          </a:p>
          <a:p>
            <a:pPr algn="just"/>
            <a:r>
              <a:rPr lang="el-GR" b="1" dirty="0">
                <a:latin typeface="Bahnschrift SemiBold" panose="020B0502040204020203" pitchFamily="34" charset="0"/>
              </a:rPr>
              <a:t> </a:t>
            </a:r>
            <a:endParaRPr lang="el-GR" dirty="0">
              <a:latin typeface="Bahnschrift SemiBold" panose="020B0502040204020203" pitchFamily="34" charset="0"/>
            </a:endParaRPr>
          </a:p>
          <a:p>
            <a:pPr algn="just"/>
            <a:r>
              <a:rPr lang="el-GR" dirty="0">
                <a:latin typeface="Bahnschrift SemiBold" panose="020B0502040204020203" pitchFamily="34" charset="0"/>
              </a:rPr>
              <a:t>Η «οικονομία της αγοράς» ξεκινάει «ανεμπόδιστη» από μια κατάσταση γενικής ισορροπίας. Με τον όρο «ανεμπόδιστη» κοινωνική αγορά εννοείται μια κατάσταση φυσικής οικονομίας, όπου οι οικονομικές και πολιτικές συσχετίσεις βρίσκονται στην κατάσταση που αποκαλούμε «κοινωνικοποιημένη οικονομία», μια κατάσταση απόλυτης ισορροπίας και ελευθερίας για όσους/</a:t>
            </a:r>
            <a:r>
              <a:rPr lang="el-GR" dirty="0" err="1">
                <a:latin typeface="Bahnschrift SemiBold" panose="020B0502040204020203" pitchFamily="34" charset="0"/>
              </a:rPr>
              <a:t>ες</a:t>
            </a:r>
            <a:r>
              <a:rPr lang="el-GR" dirty="0">
                <a:latin typeface="Bahnschrift SemiBold" panose="020B0502040204020203" pitchFamily="34" charset="0"/>
              </a:rPr>
              <a:t> συναπαρτίζουν την οικονομία. </a:t>
            </a:r>
            <a:r>
              <a:rPr lang="el-GR" dirty="0">
                <a:solidFill>
                  <a:schemeClr val="accent1">
                    <a:lumMod val="40000"/>
                    <a:lumOff val="60000"/>
                  </a:schemeClr>
                </a:solidFill>
                <a:latin typeface="Bahnschrift SemiBold" panose="020B0502040204020203" pitchFamily="34" charset="0"/>
              </a:rPr>
              <a:t>Ο μόνος τρόπος να διαταραχτεί αυτή η κανονική κατάσταση είναι από μια προβληματική ουσία, ουσία εξωγενής σε ότι αφορά την αυστηρά οικονομική σφαίρα, η οποία γεννάται όμως μέσα από την καπιταλιστική κίνηση.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3</a:t>
            </a:r>
            <a:r>
              <a:rPr lang="el-GR" u="sng" dirty="0">
                <a:solidFill>
                  <a:schemeClr val="accent6">
                    <a:lumMod val="60000"/>
                    <a:lumOff val="40000"/>
                  </a:schemeClr>
                </a:solidFill>
                <a:latin typeface="Bahnschrift SemiBold" panose="020B0502040204020203" pitchFamily="34" charset="0"/>
              </a:rPr>
              <a:t> Μη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8885618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Θέμα1">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Θέμα1" id="{8057C8B4-32D5-4CA6-9920-BD7E8429E123}" vid="{6E2C705E-CB81-47A9-A4D4-0968D21CC341}"/>
    </a:ext>
  </a:extLst>
</a:theme>
</file>

<file path=docProps/app.xml><?xml version="1.0" encoding="utf-8"?>
<Properties xmlns="http://schemas.openxmlformats.org/officeDocument/2006/extended-properties" xmlns:vt="http://schemas.openxmlformats.org/officeDocument/2006/docPropsVTypes">
  <Template>Θέμα1</Template>
  <TotalTime>2397</TotalTime>
  <Words>8702</Words>
  <Application>Microsoft Office PowerPoint</Application>
  <PresentationFormat>Ευρεία οθόνη</PresentationFormat>
  <Paragraphs>365</Paragraphs>
  <Slides>72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72</vt:i4>
      </vt:variant>
    </vt:vector>
  </HeadingPairs>
  <TitlesOfParts>
    <vt:vector size="78" baseType="lpstr">
      <vt:lpstr>Arial</vt:lpstr>
      <vt:lpstr>Bahnschrift SemiBold</vt:lpstr>
      <vt:lpstr>Book Antiqua</vt:lpstr>
      <vt:lpstr>Century Gothic</vt:lpstr>
      <vt:lpstr>Wingdings 3</vt:lpstr>
      <vt:lpstr>Θέμα1</vt:lpstr>
      <vt:lpstr>Θεωρία των Οικονομικών Διακυμάνσεων και της Τεχνολογίας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PC</dc:creator>
  <cp:lastModifiedBy>fanis papag</cp:lastModifiedBy>
  <cp:revision>129</cp:revision>
  <dcterms:created xsi:type="dcterms:W3CDTF">2021-10-12T07:52:12Z</dcterms:created>
  <dcterms:modified xsi:type="dcterms:W3CDTF">2022-12-02T16:27:00Z</dcterms:modified>
</cp:coreProperties>
</file>