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80" r:id="rId2"/>
    <p:sldId id="381" r:id="rId3"/>
    <p:sldId id="331" r:id="rId4"/>
    <p:sldId id="332" r:id="rId5"/>
    <p:sldId id="333" r:id="rId6"/>
    <p:sldId id="339" r:id="rId7"/>
    <p:sldId id="340" r:id="rId8"/>
    <p:sldId id="335" r:id="rId9"/>
    <p:sldId id="334" r:id="rId10"/>
    <p:sldId id="336" r:id="rId11"/>
    <p:sldId id="337" r:id="rId12"/>
    <p:sldId id="338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9" r:id="rId21"/>
    <p:sldId id="351" r:id="rId22"/>
    <p:sldId id="356" r:id="rId23"/>
    <p:sldId id="352" r:id="rId24"/>
    <p:sldId id="370" r:id="rId25"/>
    <p:sldId id="353" r:id="rId26"/>
    <p:sldId id="354" r:id="rId27"/>
    <p:sldId id="355" r:id="rId28"/>
    <p:sldId id="366" r:id="rId29"/>
    <p:sldId id="367" r:id="rId30"/>
    <p:sldId id="368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71" r:id="rId41"/>
    <p:sldId id="372" r:id="rId42"/>
    <p:sldId id="373" r:id="rId43"/>
    <p:sldId id="375" r:id="rId44"/>
    <p:sldId id="376" r:id="rId45"/>
    <p:sldId id="377" r:id="rId46"/>
    <p:sldId id="378" r:id="rId47"/>
  </p:sldIdLst>
  <p:sldSz cx="9144000" cy="6858000" type="screen4x3"/>
  <p:notesSz cx="6858000" cy="9144000"/>
  <p:custDataLst>
    <p:tags r:id="rId4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82F00"/>
    <a:srgbClr val="FF6600"/>
    <a:srgbClr val="C88900"/>
    <a:srgbClr val="CC3399"/>
    <a:srgbClr val="FF33CC"/>
    <a:srgbClr val="FF99CC"/>
    <a:srgbClr val="FF3399"/>
    <a:srgbClr val="8080C0"/>
    <a:srgbClr val="8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12" autoAdjust="0"/>
    <p:restoredTop sz="94660"/>
  </p:normalViewPr>
  <p:slideViewPr>
    <p:cSldViewPr>
      <p:cViewPr varScale="1">
        <p:scale>
          <a:sx n="72" d="100"/>
          <a:sy n="72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B1FF-90A0-4C20-842D-08ADC1617047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42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0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84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22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ΠαρΑλληλη ΕΠΕΞΕΡΓΑΣΙΑ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Ενότητα 5 – Μέθοδοι και τεχνικές διασύνδεσης (Ι)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01/04/2015</a:t>
            </a: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39" y="70327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92664" cy="1388283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0" y="297894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Ιωάννης Ε. </a:t>
            </a:r>
            <a:r>
              <a:rPr lang="el-GR" sz="2800" dirty="0" err="1" smtClean="0"/>
              <a:t>Βενέτης</a:t>
            </a:r>
            <a:endParaRPr lang="el-GR" sz="2800" dirty="0" smtClean="0"/>
          </a:p>
          <a:p>
            <a:pPr algn="ctr"/>
            <a:r>
              <a:rPr lang="el-GR" sz="2800" dirty="0" smtClean="0"/>
              <a:t>Τμήμα Μηχανικών Η/Υ και Πληροφορικής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συνδεσμολογιών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Διάμετρος δικτύου </a:t>
            </a:r>
            <a:r>
              <a:rPr lang="en-US" dirty="0" smtClean="0"/>
              <a:t>D</a:t>
            </a:r>
          </a:p>
          <a:p>
            <a:pPr lvl="1"/>
            <a:r>
              <a:rPr lang="el-GR" dirty="0" smtClean="0"/>
              <a:t>Το μέγιστο ελάχιστο μονοπάτι μεταξύ δύο οποιονδήποτε κόμβων του συστήματος</a:t>
            </a:r>
          </a:p>
          <a:p>
            <a:pPr lvl="2"/>
            <a:r>
              <a:rPr lang="el-GR" dirty="0" smtClean="0"/>
              <a:t>Υπολόγισε την ελάχιστη απόσταση μεταξύ όλων των ζευγών κόμβων</a:t>
            </a:r>
          </a:p>
          <a:p>
            <a:pPr lvl="2"/>
            <a:r>
              <a:rPr lang="el-GR" dirty="0" smtClean="0"/>
              <a:t>Η διάμετρος του δικτύου είναι το μέγιστο από αυτά τα ελάχιστα μονοπάτια</a:t>
            </a:r>
          </a:p>
          <a:p>
            <a:pPr lvl="1"/>
            <a:r>
              <a:rPr lang="el-GR" dirty="0" smtClean="0"/>
              <a:t>Μικρότερη διάμετρος για ένα δίκτυο</a:t>
            </a:r>
          </a:p>
          <a:p>
            <a:pPr lvl="2"/>
            <a:r>
              <a:rPr lang="el-GR" dirty="0" smtClean="0"/>
              <a:t>Η χειρότερη περίπτωση επικοινωνίας είναι καλύτερη από δίκτυο μεγαλύτερης διαμέτρου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συνδεσμολογιών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17004" cy="5257800"/>
          </a:xfrm>
        </p:spPr>
        <p:txBody>
          <a:bodyPr/>
          <a:lstStyle/>
          <a:p>
            <a:r>
              <a:rPr lang="el-GR" dirty="0" smtClean="0"/>
              <a:t>Εύρος τομής </a:t>
            </a:r>
            <a:r>
              <a:rPr lang="en-US" dirty="0" smtClean="0"/>
              <a:t>b (Bisection width)</a:t>
            </a:r>
          </a:p>
          <a:p>
            <a:pPr lvl="1"/>
            <a:r>
              <a:rPr lang="el-GR" dirty="0" smtClean="0"/>
              <a:t>Ο ελάχιστος αριθμός ακμών που πρέπει να αφαιρέσουμε από το δίκτυο για να το χωρίσουμε σε δύο τμήματα</a:t>
            </a:r>
          </a:p>
          <a:p>
            <a:pPr lvl="2"/>
            <a:r>
              <a:rPr lang="el-GR" dirty="0" smtClean="0"/>
              <a:t>Αποτελεί έναν καλό δείκτη του μέγιστου εύρους ζώνης επικοινωνίας σε ένα δίκτυο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συνδεσμολογιών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Εύρος ζώνης (</a:t>
            </a:r>
            <a:r>
              <a:rPr lang="en-US" dirty="0" smtClean="0"/>
              <a:t>Bandwidth)</a:t>
            </a:r>
            <a:endParaRPr lang="el-GR" dirty="0" smtClean="0"/>
          </a:p>
          <a:p>
            <a:pPr lvl="1"/>
            <a:r>
              <a:rPr lang="el-GR" dirty="0" smtClean="0"/>
              <a:t>Μέγιστος ρυθμός μεταφοράς δεδομένων</a:t>
            </a:r>
          </a:p>
          <a:p>
            <a:r>
              <a:rPr lang="el-GR" dirty="0" smtClean="0"/>
              <a:t>Επεκτασιμότητα (</a:t>
            </a:r>
            <a:r>
              <a:rPr lang="en-US" dirty="0" smtClean="0"/>
              <a:t>Scalability)</a:t>
            </a:r>
          </a:p>
          <a:p>
            <a:pPr lvl="1"/>
            <a:r>
              <a:rPr lang="el-GR" dirty="0" smtClean="0"/>
              <a:t>Δυνατότητα επέκτασης ενός δικτύου με χρήση των ίδιων στοιχείων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Γραμμικό</a:t>
            </a:r>
          </a:p>
          <a:p>
            <a:pPr lvl="1"/>
            <a:r>
              <a:rPr lang="en-US" dirty="0" smtClean="0"/>
              <a:t>N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smtClean="0"/>
              <a:t>N-1 </a:t>
            </a:r>
            <a:r>
              <a:rPr lang="el-GR" dirty="0" smtClean="0"/>
              <a:t>σύνδεσμοι</a:t>
            </a:r>
          </a:p>
          <a:p>
            <a:pPr lvl="1"/>
            <a:r>
              <a:rPr lang="el-GR" dirty="0" smtClean="0"/>
              <a:t>Βαθμός </a:t>
            </a:r>
            <a:r>
              <a:rPr lang="en-US" dirty="0" smtClean="0"/>
              <a:t>d=2</a:t>
            </a:r>
            <a:r>
              <a:rPr lang="el-GR" dirty="0" smtClean="0"/>
              <a:t> για τους εσωτερικούς κόμβους</a:t>
            </a:r>
          </a:p>
          <a:p>
            <a:pPr lvl="2"/>
            <a:r>
              <a:rPr lang="el-GR" dirty="0" smtClean="0"/>
              <a:t>Βαθμός </a:t>
            </a:r>
            <a:r>
              <a:rPr lang="en-US" dirty="0" smtClean="0"/>
              <a:t>d=1 </a:t>
            </a:r>
            <a:r>
              <a:rPr lang="el-GR" dirty="0" smtClean="0"/>
              <a:t>για τους εξωτερικούς κόμβους</a:t>
            </a:r>
          </a:p>
          <a:p>
            <a:pPr lvl="1"/>
            <a:r>
              <a:rPr lang="el-GR" dirty="0" smtClean="0"/>
              <a:t>Διάμετρος </a:t>
            </a:r>
            <a:r>
              <a:rPr lang="en-US" dirty="0" smtClean="0"/>
              <a:t>D=N-1</a:t>
            </a:r>
          </a:p>
          <a:p>
            <a:pPr lvl="1"/>
            <a:r>
              <a:rPr lang="el-GR" dirty="0" smtClean="0"/>
              <a:t>Εύρος τομής </a:t>
            </a:r>
            <a:r>
              <a:rPr lang="en-US" dirty="0" smtClean="0"/>
              <a:t>b=1</a:t>
            </a:r>
          </a:p>
          <a:p>
            <a:pPr lvl="1"/>
            <a:r>
              <a:rPr lang="el-GR" dirty="0" smtClean="0"/>
              <a:t>Δεν είναι συμμετρικό</a:t>
            </a:r>
          </a:p>
          <a:p>
            <a:pPr lvl="1"/>
            <a:r>
              <a:rPr lang="el-GR" dirty="0" smtClean="0"/>
              <a:t>Δεν είναι επεκτάσιμο</a:t>
            </a:r>
          </a:p>
          <a:p>
            <a:pPr lvl="1"/>
            <a:r>
              <a:rPr lang="el-GR" dirty="0" smtClean="0"/>
              <a:t>Διαφορά από τον δίαυλο</a:t>
            </a:r>
          </a:p>
          <a:p>
            <a:pPr lvl="2"/>
            <a:r>
              <a:rPr lang="el-GR" dirty="0" smtClean="0"/>
              <a:t>Διαφορετικοί σύνδεσμοι μπορούν να χρησιμοποιούνται ταυτόχρονα</a:t>
            </a:r>
            <a:endParaRPr lang="el-GR" dirty="0"/>
          </a:p>
        </p:txBody>
      </p:sp>
      <p:sp>
        <p:nvSpPr>
          <p:cNvPr id="5" name="Oval 4"/>
          <p:cNvSpPr/>
          <p:nvPr/>
        </p:nvSpPr>
        <p:spPr>
          <a:xfrm>
            <a:off x="4929190" y="200024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5786446" y="200024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>
            <a:stCxn id="5" idx="6"/>
            <a:endCxn id="6" idx="2"/>
          </p:cNvCxnSpPr>
          <p:nvPr/>
        </p:nvCxnSpPr>
        <p:spPr>
          <a:xfrm>
            <a:off x="5357818" y="221455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43702" y="200024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>
            <a:endCxn id="11" idx="2"/>
          </p:cNvCxnSpPr>
          <p:nvPr/>
        </p:nvCxnSpPr>
        <p:spPr>
          <a:xfrm>
            <a:off x="6215074" y="221455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500958" y="200024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Connector 13"/>
          <p:cNvCxnSpPr>
            <a:endCxn id="13" idx="2"/>
          </p:cNvCxnSpPr>
          <p:nvPr/>
        </p:nvCxnSpPr>
        <p:spPr>
          <a:xfrm>
            <a:off x="7072330" y="221455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358214" y="200024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/>
          <p:cNvCxnSpPr>
            <a:endCxn id="15" idx="2"/>
          </p:cNvCxnSpPr>
          <p:nvPr/>
        </p:nvCxnSpPr>
        <p:spPr>
          <a:xfrm>
            <a:off x="7929586" y="221455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Ορθογωνικό</a:t>
            </a:r>
          </a:p>
          <a:p>
            <a:pPr lvl="1"/>
            <a:r>
              <a:rPr lang="en-US" dirty="0" err="1" smtClean="0"/>
              <a:t>NxM</a:t>
            </a:r>
            <a:r>
              <a:rPr lang="en-US" dirty="0" smtClean="0"/>
              <a:t>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smtClean="0"/>
              <a:t>(N-1)∙M+(M-1)∙N</a:t>
            </a:r>
            <a:r>
              <a:rPr lang="el-GR" dirty="0" smtClean="0">
                <a:latin typeface="Calibri" pitchFamily="34" charset="0"/>
                <a:cs typeface="Times New Roman"/>
              </a:rPr>
              <a:t/>
            </a:r>
            <a:br>
              <a:rPr lang="el-GR" dirty="0" smtClean="0">
                <a:latin typeface="Calibri" pitchFamily="34" charset="0"/>
                <a:cs typeface="Times New Roman"/>
              </a:rPr>
            </a:br>
            <a:r>
              <a:rPr lang="el-GR" dirty="0" smtClean="0">
                <a:latin typeface="Calibri" pitchFamily="34" charset="0"/>
                <a:cs typeface="Times New Roman"/>
              </a:rPr>
              <a:t>σύνδεσμοι</a:t>
            </a:r>
            <a:endParaRPr lang="en-US" dirty="0" smtClean="0">
              <a:latin typeface="Calibri" pitchFamily="34" charset="0"/>
              <a:cs typeface="Times New Roman"/>
            </a:endParaRPr>
          </a:p>
          <a:p>
            <a:pPr lvl="1"/>
            <a:r>
              <a:rPr lang="el-GR" dirty="0" smtClean="0">
                <a:latin typeface="Calibri" pitchFamily="34" charset="0"/>
                <a:cs typeface="Times New Roman"/>
              </a:rPr>
              <a:t>Διάμετρος </a:t>
            </a:r>
            <a:r>
              <a:rPr lang="en-US" dirty="0" smtClean="0"/>
              <a:t>D=(M-1)+(N-1)</a:t>
            </a:r>
          </a:p>
          <a:p>
            <a:pPr lvl="1"/>
            <a:r>
              <a:rPr lang="el-GR" dirty="0" smtClean="0">
                <a:latin typeface="Calibri" pitchFamily="34" charset="0"/>
                <a:cs typeface="Times New Roman"/>
              </a:rPr>
              <a:t>Εύρος τομής </a:t>
            </a:r>
            <a:r>
              <a:rPr lang="en-US" dirty="0" smtClean="0"/>
              <a:t>b=min(M, N)</a:t>
            </a:r>
            <a:endParaRPr lang="el-GR" dirty="0" smtClean="0"/>
          </a:p>
          <a:p>
            <a:pPr lvl="1"/>
            <a:r>
              <a:rPr lang="el-GR" dirty="0" smtClean="0">
                <a:latin typeface="Calibri" pitchFamily="34" charset="0"/>
                <a:cs typeface="Times New Roman"/>
              </a:rPr>
              <a:t>Βαθμός </a:t>
            </a:r>
            <a:r>
              <a:rPr lang="en-US" dirty="0" smtClean="0"/>
              <a:t>d=4</a:t>
            </a:r>
            <a:r>
              <a:rPr lang="en-US" dirty="0" smtClean="0">
                <a:latin typeface="Calibri" pitchFamily="34" charset="0"/>
                <a:cs typeface="Times New Roman"/>
              </a:rPr>
              <a:t> </a:t>
            </a:r>
            <a:r>
              <a:rPr lang="el-GR" dirty="0" smtClean="0">
                <a:latin typeface="Calibri" pitchFamily="34" charset="0"/>
                <a:cs typeface="Times New Roman"/>
              </a:rPr>
              <a:t>για τους εσωτερικούς κόμβους</a:t>
            </a:r>
          </a:p>
          <a:p>
            <a:pPr lvl="2"/>
            <a:r>
              <a:rPr lang="el-GR" dirty="0" smtClean="0">
                <a:latin typeface="Calibri" pitchFamily="34" charset="0"/>
                <a:cs typeface="Times New Roman"/>
              </a:rPr>
              <a:t>Βαθμός </a:t>
            </a:r>
            <a:r>
              <a:rPr lang="en-US" sz="2600" dirty="0" smtClean="0"/>
              <a:t>d=3</a:t>
            </a:r>
            <a:r>
              <a:rPr lang="el-GR" dirty="0" smtClean="0">
                <a:latin typeface="Calibri" pitchFamily="34" charset="0"/>
                <a:cs typeface="Times New Roman"/>
              </a:rPr>
              <a:t> για τους περιφερειακούς κόμβους</a:t>
            </a:r>
          </a:p>
          <a:p>
            <a:pPr lvl="2"/>
            <a:r>
              <a:rPr lang="el-GR" dirty="0" smtClean="0">
                <a:latin typeface="Calibri" pitchFamily="34" charset="0"/>
                <a:cs typeface="Times New Roman"/>
              </a:rPr>
              <a:t>Βαθμός </a:t>
            </a:r>
            <a:r>
              <a:rPr lang="en-US" sz="2600" dirty="0" smtClean="0"/>
              <a:t>d=2</a:t>
            </a:r>
            <a:r>
              <a:rPr lang="en-US" dirty="0" smtClean="0">
                <a:latin typeface="Calibri" pitchFamily="34" charset="0"/>
                <a:cs typeface="Times New Roman"/>
              </a:rPr>
              <a:t> </a:t>
            </a:r>
            <a:r>
              <a:rPr lang="el-GR" dirty="0" smtClean="0">
                <a:latin typeface="Calibri" pitchFamily="34" charset="0"/>
                <a:cs typeface="Times New Roman"/>
              </a:rPr>
              <a:t>για τους γωνιακούς κόμβους</a:t>
            </a:r>
            <a:endParaRPr lang="en-US" dirty="0" smtClean="0">
              <a:latin typeface="Calibri" pitchFamily="34" charset="0"/>
              <a:cs typeface="Times New Roman"/>
            </a:endParaRPr>
          </a:p>
          <a:p>
            <a:pPr lvl="1"/>
            <a:r>
              <a:rPr lang="el-GR" dirty="0" smtClean="0">
                <a:latin typeface="Calibri" pitchFamily="34" charset="0"/>
                <a:cs typeface="Times New Roman"/>
              </a:rPr>
              <a:t>Δεν είναι συμμετρικό</a:t>
            </a:r>
          </a:p>
        </p:txBody>
      </p:sp>
      <p:sp>
        <p:nvSpPr>
          <p:cNvPr id="4" name="Oval 3"/>
          <p:cNvSpPr/>
          <p:nvPr/>
        </p:nvSpPr>
        <p:spPr>
          <a:xfrm>
            <a:off x="5000628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5857884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>
          <a:xfrm>
            <a:off x="5429256" y="192880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15140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>
            <a:stCxn id="5" idx="6"/>
            <a:endCxn id="7" idx="2"/>
          </p:cNvCxnSpPr>
          <p:nvPr/>
        </p:nvCxnSpPr>
        <p:spPr>
          <a:xfrm>
            <a:off x="6286512" y="192880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572396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>
            <a:stCxn id="7" idx="6"/>
            <a:endCxn id="9" idx="2"/>
          </p:cNvCxnSpPr>
          <p:nvPr/>
        </p:nvCxnSpPr>
        <p:spPr>
          <a:xfrm>
            <a:off x="7143768" y="192880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29652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>
            <a:stCxn id="9" idx="6"/>
            <a:endCxn id="11" idx="2"/>
          </p:cNvCxnSpPr>
          <p:nvPr/>
        </p:nvCxnSpPr>
        <p:spPr>
          <a:xfrm>
            <a:off x="8001024" y="192880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000628" y="25717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5857884" y="25717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Connector 14"/>
          <p:cNvCxnSpPr>
            <a:stCxn id="13" idx="6"/>
            <a:endCxn id="14" idx="2"/>
          </p:cNvCxnSpPr>
          <p:nvPr/>
        </p:nvCxnSpPr>
        <p:spPr>
          <a:xfrm>
            <a:off x="5429256" y="278605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15140" y="25717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Connector 16"/>
          <p:cNvCxnSpPr>
            <a:stCxn id="14" idx="6"/>
            <a:endCxn id="16" idx="2"/>
          </p:cNvCxnSpPr>
          <p:nvPr/>
        </p:nvCxnSpPr>
        <p:spPr>
          <a:xfrm>
            <a:off x="6286512" y="278605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2396" y="25717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6" idx="6"/>
            <a:endCxn id="18" idx="2"/>
          </p:cNvCxnSpPr>
          <p:nvPr/>
        </p:nvCxnSpPr>
        <p:spPr>
          <a:xfrm>
            <a:off x="7143768" y="278605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429652" y="25717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Connector 20"/>
          <p:cNvCxnSpPr>
            <a:stCxn id="18" idx="6"/>
            <a:endCxn id="20" idx="2"/>
          </p:cNvCxnSpPr>
          <p:nvPr/>
        </p:nvCxnSpPr>
        <p:spPr>
          <a:xfrm>
            <a:off x="8001024" y="278605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00628" y="342900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5857884" y="342900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Connector 23"/>
          <p:cNvCxnSpPr>
            <a:stCxn id="22" idx="6"/>
            <a:endCxn id="23" idx="2"/>
          </p:cNvCxnSpPr>
          <p:nvPr/>
        </p:nvCxnSpPr>
        <p:spPr>
          <a:xfrm>
            <a:off x="5429256" y="364331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715140" y="342900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Connector 25"/>
          <p:cNvCxnSpPr>
            <a:stCxn id="23" idx="6"/>
            <a:endCxn id="25" idx="2"/>
          </p:cNvCxnSpPr>
          <p:nvPr/>
        </p:nvCxnSpPr>
        <p:spPr>
          <a:xfrm>
            <a:off x="6286512" y="364331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572396" y="342900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8" name="Straight Connector 27"/>
          <p:cNvCxnSpPr>
            <a:stCxn id="25" idx="6"/>
            <a:endCxn id="27" idx="2"/>
          </p:cNvCxnSpPr>
          <p:nvPr/>
        </p:nvCxnSpPr>
        <p:spPr>
          <a:xfrm>
            <a:off x="7143768" y="364331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429652" y="342900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Straight Connector 29"/>
          <p:cNvCxnSpPr>
            <a:stCxn id="27" idx="6"/>
            <a:endCxn id="29" idx="2"/>
          </p:cNvCxnSpPr>
          <p:nvPr/>
        </p:nvCxnSpPr>
        <p:spPr>
          <a:xfrm>
            <a:off x="8001024" y="364331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4"/>
            <a:endCxn id="13" idx="0"/>
          </p:cNvCxnSpPr>
          <p:nvPr/>
        </p:nvCxnSpPr>
        <p:spPr>
          <a:xfrm rot="5400000">
            <a:off x="5000628" y="23574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857884" y="23574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715140" y="23574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572396" y="23574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8429652" y="23574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857884" y="321468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715140" y="321468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572396" y="321468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8429652" y="321468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000628" y="321468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Αστεροειδές</a:t>
            </a:r>
          </a:p>
          <a:p>
            <a:pPr lvl="1"/>
            <a:r>
              <a:rPr lang="en-US" dirty="0" smtClean="0"/>
              <a:t>N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smtClean="0"/>
              <a:t>N-1 </a:t>
            </a:r>
            <a:r>
              <a:rPr lang="el-GR" dirty="0" smtClean="0"/>
              <a:t>σύνδεσμοι</a:t>
            </a:r>
          </a:p>
          <a:p>
            <a:pPr lvl="1"/>
            <a:r>
              <a:rPr lang="el-GR" dirty="0" smtClean="0"/>
              <a:t>Βαθμός </a:t>
            </a:r>
            <a:r>
              <a:rPr lang="en-US" dirty="0" smtClean="0"/>
              <a:t>d=N-1</a:t>
            </a:r>
            <a:r>
              <a:rPr lang="el-GR" dirty="0" smtClean="0"/>
              <a:t> για τον κεντρικό κόμβο</a:t>
            </a:r>
          </a:p>
          <a:p>
            <a:pPr lvl="2"/>
            <a:r>
              <a:rPr lang="el-GR" dirty="0" smtClean="0"/>
              <a:t>Βαθμός </a:t>
            </a:r>
            <a:r>
              <a:rPr lang="en-US" dirty="0" smtClean="0"/>
              <a:t>d=1 </a:t>
            </a:r>
            <a:r>
              <a:rPr lang="el-GR" dirty="0" smtClean="0"/>
              <a:t>για τους υπόλοιπους κόμβους</a:t>
            </a:r>
          </a:p>
          <a:p>
            <a:pPr lvl="1"/>
            <a:r>
              <a:rPr lang="el-GR" dirty="0" smtClean="0"/>
              <a:t>Διάμετρος </a:t>
            </a:r>
            <a:r>
              <a:rPr lang="en-US" dirty="0" smtClean="0"/>
              <a:t>D=2</a:t>
            </a:r>
          </a:p>
          <a:p>
            <a:pPr lvl="1"/>
            <a:r>
              <a:rPr lang="el-GR" dirty="0" smtClean="0"/>
              <a:t>Εύρος τομής </a:t>
            </a:r>
            <a:endParaRPr lang="en-US" dirty="0" smtClean="0"/>
          </a:p>
          <a:p>
            <a:pPr lvl="1"/>
            <a:r>
              <a:rPr lang="el-GR" dirty="0" smtClean="0"/>
              <a:t>Δεν είναι συμμετρικό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70226" y="4445011"/>
          <a:ext cx="15732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647640" imgH="228600" progId="Equation.3">
                  <p:embed/>
                </p:oleObj>
              </mc:Choice>
              <mc:Fallback>
                <p:oleObj name="Equation" r:id="rId3" imgW="647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6" y="4445011"/>
                        <a:ext cx="1573212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858016" y="178592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8215338" y="271462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Connector 6"/>
          <p:cNvCxnSpPr>
            <a:stCxn id="5" idx="5"/>
            <a:endCxn id="9" idx="1"/>
          </p:cNvCxnSpPr>
          <p:nvPr/>
        </p:nvCxnSpPr>
        <p:spPr>
          <a:xfrm rot="16200000" flipH="1">
            <a:off x="7188154" y="2187502"/>
            <a:ext cx="339856" cy="2684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643702" y="271462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7429520" y="242886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>
            <a:stCxn id="8" idx="7"/>
            <a:endCxn id="9" idx="2"/>
          </p:cNvCxnSpPr>
          <p:nvPr/>
        </p:nvCxnSpPr>
        <p:spPr>
          <a:xfrm rot="5400000" flipH="1" flipV="1">
            <a:off x="7152435" y="2500307"/>
            <a:ext cx="134209" cy="4199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001024" y="178592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>
            <a:stCxn id="9" idx="7"/>
            <a:endCxn id="11" idx="3"/>
          </p:cNvCxnSpPr>
          <p:nvPr/>
        </p:nvCxnSpPr>
        <p:spPr>
          <a:xfrm rot="5400000" flipH="1" flipV="1">
            <a:off x="7759658" y="2187502"/>
            <a:ext cx="339856" cy="2684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29520" y="328612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Connector 13"/>
          <p:cNvCxnSpPr>
            <a:stCxn id="6" idx="1"/>
            <a:endCxn id="9" idx="6"/>
          </p:cNvCxnSpPr>
          <p:nvPr/>
        </p:nvCxnSpPr>
        <p:spPr>
          <a:xfrm rot="16200000" flipV="1">
            <a:off x="8001025" y="2500306"/>
            <a:ext cx="134209" cy="4199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4"/>
            <a:endCxn id="13" idx="0"/>
          </p:cNvCxnSpPr>
          <p:nvPr/>
        </p:nvCxnSpPr>
        <p:spPr>
          <a:xfrm rot="5400000">
            <a:off x="7429520" y="307181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Πλήρες</a:t>
            </a:r>
          </a:p>
          <a:p>
            <a:pPr lvl="1"/>
            <a:r>
              <a:rPr lang="en-US" dirty="0" smtClean="0"/>
              <a:t>N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smtClean="0"/>
              <a:t>N∙(N-1)/2 </a:t>
            </a:r>
            <a:r>
              <a:rPr lang="el-GR" dirty="0" smtClean="0"/>
              <a:t>σύνδεσμοι</a:t>
            </a:r>
          </a:p>
          <a:p>
            <a:pPr lvl="1"/>
            <a:r>
              <a:rPr lang="el-GR" dirty="0" smtClean="0"/>
              <a:t>Βαθμός κόμβου </a:t>
            </a:r>
            <a:r>
              <a:rPr lang="en-US" dirty="0" smtClean="0"/>
              <a:t>d=N-1</a:t>
            </a:r>
          </a:p>
          <a:p>
            <a:pPr lvl="1"/>
            <a:r>
              <a:rPr lang="el-GR" dirty="0" smtClean="0"/>
              <a:t>Διάμετρος </a:t>
            </a:r>
            <a:r>
              <a:rPr lang="en-US" dirty="0" smtClean="0"/>
              <a:t>D=1</a:t>
            </a:r>
          </a:p>
          <a:p>
            <a:pPr lvl="1"/>
            <a:r>
              <a:rPr lang="el-GR" dirty="0" smtClean="0"/>
              <a:t>Εύρος τομής </a:t>
            </a:r>
            <a:r>
              <a:rPr lang="en-US" dirty="0" smtClean="0"/>
              <a:t>b=(N/2)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l-GR" dirty="0" smtClean="0"/>
              <a:t>Είναι συμμετρικό</a:t>
            </a:r>
          </a:p>
        </p:txBody>
      </p:sp>
      <p:sp>
        <p:nvSpPr>
          <p:cNvPr id="4" name="Oval 3"/>
          <p:cNvSpPr/>
          <p:nvPr/>
        </p:nvSpPr>
        <p:spPr>
          <a:xfrm>
            <a:off x="5357818" y="385762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5357818" y="25717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>
            <a:stCxn id="4" idx="0"/>
            <a:endCxn id="5" idx="4"/>
          </p:cNvCxnSpPr>
          <p:nvPr/>
        </p:nvCxnSpPr>
        <p:spPr>
          <a:xfrm rot="5400000" flipH="1" flipV="1">
            <a:off x="5143504" y="3429000"/>
            <a:ext cx="857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643702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>
            <a:stCxn id="5" idx="7"/>
            <a:endCxn id="7" idx="3"/>
          </p:cNvCxnSpPr>
          <p:nvPr/>
        </p:nvCxnSpPr>
        <p:spPr>
          <a:xfrm rot="5400000" flipH="1" flipV="1">
            <a:off x="5937989" y="1866031"/>
            <a:ext cx="554170" cy="9827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929586" y="25717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>
            <a:stCxn id="7" idx="5"/>
            <a:endCxn id="9" idx="1"/>
          </p:cNvCxnSpPr>
          <p:nvPr/>
        </p:nvCxnSpPr>
        <p:spPr>
          <a:xfrm rot="16200000" flipH="1">
            <a:off x="7223873" y="1866031"/>
            <a:ext cx="554170" cy="9827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929586" y="385762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>
            <a:stCxn id="9" idx="4"/>
            <a:endCxn id="11" idx="0"/>
          </p:cNvCxnSpPr>
          <p:nvPr/>
        </p:nvCxnSpPr>
        <p:spPr>
          <a:xfrm rot="5400000">
            <a:off x="7715272" y="3429000"/>
            <a:ext cx="857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9" idx="2"/>
          </p:cNvCxnSpPr>
          <p:nvPr/>
        </p:nvCxnSpPr>
        <p:spPr>
          <a:xfrm>
            <a:off x="5786446" y="2786058"/>
            <a:ext cx="21431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6"/>
            <a:endCxn id="11" idx="2"/>
          </p:cNvCxnSpPr>
          <p:nvPr/>
        </p:nvCxnSpPr>
        <p:spPr>
          <a:xfrm>
            <a:off x="5786446" y="4071942"/>
            <a:ext cx="21431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V="1">
            <a:off x="6643702" y="471488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8" name="Straight Connector 37"/>
          <p:cNvCxnSpPr>
            <a:stCxn id="4" idx="5"/>
            <a:endCxn id="37" idx="3"/>
          </p:cNvCxnSpPr>
          <p:nvPr/>
        </p:nvCxnSpPr>
        <p:spPr>
          <a:xfrm rot="16200000" flipH="1">
            <a:off x="5937989" y="4009171"/>
            <a:ext cx="554170" cy="9827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7" idx="5"/>
            <a:endCxn id="11" idx="3"/>
          </p:cNvCxnSpPr>
          <p:nvPr/>
        </p:nvCxnSpPr>
        <p:spPr>
          <a:xfrm rot="5400000" flipH="1" flipV="1">
            <a:off x="7223873" y="4009171"/>
            <a:ext cx="554170" cy="9827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4"/>
            <a:endCxn id="37" idx="4"/>
          </p:cNvCxnSpPr>
          <p:nvPr/>
        </p:nvCxnSpPr>
        <p:spPr>
          <a:xfrm rot="5400000">
            <a:off x="5572132" y="3429000"/>
            <a:ext cx="25717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6"/>
            <a:endCxn id="37" idx="4"/>
          </p:cNvCxnSpPr>
          <p:nvPr/>
        </p:nvCxnSpPr>
        <p:spPr>
          <a:xfrm>
            <a:off x="5786446" y="2786058"/>
            <a:ext cx="1071570" cy="19288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2"/>
            <a:endCxn id="37" idx="4"/>
          </p:cNvCxnSpPr>
          <p:nvPr/>
        </p:nvCxnSpPr>
        <p:spPr>
          <a:xfrm rot="10800000" flipV="1">
            <a:off x="6858016" y="2786058"/>
            <a:ext cx="1071570" cy="19288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6"/>
            <a:endCxn id="7" idx="4"/>
          </p:cNvCxnSpPr>
          <p:nvPr/>
        </p:nvCxnSpPr>
        <p:spPr>
          <a:xfrm flipV="1">
            <a:off x="5786446" y="2143116"/>
            <a:ext cx="1071570" cy="19288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2"/>
            <a:endCxn id="7" idx="4"/>
          </p:cNvCxnSpPr>
          <p:nvPr/>
        </p:nvCxnSpPr>
        <p:spPr>
          <a:xfrm rot="10800000">
            <a:off x="6858016" y="2143116"/>
            <a:ext cx="1071570" cy="19288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" idx="6"/>
            <a:endCxn id="9" idx="2"/>
          </p:cNvCxnSpPr>
          <p:nvPr/>
        </p:nvCxnSpPr>
        <p:spPr>
          <a:xfrm flipV="1">
            <a:off x="5786446" y="2786058"/>
            <a:ext cx="2143140" cy="12858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6"/>
            <a:endCxn id="11" idx="2"/>
          </p:cNvCxnSpPr>
          <p:nvPr/>
        </p:nvCxnSpPr>
        <p:spPr>
          <a:xfrm>
            <a:off x="5786446" y="2786058"/>
            <a:ext cx="2143140" cy="12858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6357950" y="1928802"/>
            <a:ext cx="1857388" cy="18573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Δακτύλιος</a:t>
            </a:r>
          </a:p>
          <a:p>
            <a:pPr lvl="1"/>
            <a:r>
              <a:rPr lang="en-US" dirty="0" smtClean="0"/>
              <a:t>N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smtClean="0"/>
              <a:t>N </a:t>
            </a:r>
            <a:r>
              <a:rPr lang="el-GR" dirty="0" smtClean="0"/>
              <a:t>σύνδεσμοι</a:t>
            </a:r>
          </a:p>
          <a:p>
            <a:pPr lvl="1"/>
            <a:r>
              <a:rPr lang="el-GR" dirty="0" smtClean="0"/>
              <a:t>Βαθμός κόμβου </a:t>
            </a:r>
            <a:r>
              <a:rPr lang="en-US" dirty="0" smtClean="0"/>
              <a:t>d=</a:t>
            </a:r>
            <a:r>
              <a:rPr lang="el-GR" dirty="0" smtClean="0"/>
              <a:t>2</a:t>
            </a:r>
            <a:endParaRPr lang="en-US" dirty="0" smtClean="0"/>
          </a:p>
          <a:p>
            <a:pPr lvl="1"/>
            <a:r>
              <a:rPr lang="el-GR" dirty="0" smtClean="0"/>
              <a:t>Διάμετρος </a:t>
            </a:r>
          </a:p>
          <a:p>
            <a:pPr lvl="1"/>
            <a:r>
              <a:rPr lang="el-GR" dirty="0" smtClean="0"/>
              <a:t>Εύρος τομής </a:t>
            </a:r>
            <a:r>
              <a:rPr lang="en-US" dirty="0" smtClean="0"/>
              <a:t>b=2</a:t>
            </a:r>
          </a:p>
          <a:p>
            <a:pPr lvl="1"/>
            <a:r>
              <a:rPr lang="el-GR" dirty="0" smtClean="0"/>
              <a:t>Είναι συμμετρικό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05110" y="3571876"/>
          <a:ext cx="14811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0" y="3571876"/>
                        <a:ext cx="14811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429388" y="192880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7929586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6215074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7715272" y="192880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7072330" y="357187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Δυαδικό δένδρο</a:t>
            </a:r>
          </a:p>
          <a:p>
            <a:pPr lvl="1"/>
            <a:r>
              <a:rPr lang="en-US" dirty="0" smtClean="0"/>
              <a:t>N=2</a:t>
            </a:r>
            <a:r>
              <a:rPr lang="en-US" baseline="30000" dirty="0" smtClean="0"/>
              <a:t>k</a:t>
            </a:r>
            <a:r>
              <a:rPr lang="en-US" dirty="0" smtClean="0"/>
              <a:t> – 1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smtClean="0"/>
              <a:t>N-1 </a:t>
            </a:r>
            <a:r>
              <a:rPr lang="el-GR" dirty="0" smtClean="0"/>
              <a:t>σύνδεσμοι</a:t>
            </a:r>
          </a:p>
          <a:p>
            <a:pPr lvl="1"/>
            <a:r>
              <a:rPr lang="el-GR" dirty="0" smtClean="0"/>
              <a:t>Βαθμός κόμβου </a:t>
            </a:r>
            <a:r>
              <a:rPr lang="en-US" dirty="0" smtClean="0"/>
              <a:t>d=3</a:t>
            </a:r>
          </a:p>
          <a:p>
            <a:pPr lvl="1"/>
            <a:r>
              <a:rPr lang="el-GR" dirty="0" smtClean="0"/>
              <a:t>Διάμετρος </a:t>
            </a:r>
            <a:r>
              <a:rPr lang="en-US" dirty="0" smtClean="0"/>
              <a:t>D=2∙(k-1)</a:t>
            </a:r>
          </a:p>
          <a:p>
            <a:pPr lvl="1"/>
            <a:r>
              <a:rPr lang="el-GR" dirty="0" smtClean="0"/>
              <a:t>Εύρος τομής </a:t>
            </a:r>
            <a:r>
              <a:rPr lang="en-US" dirty="0" smtClean="0"/>
              <a:t>b=1</a:t>
            </a:r>
          </a:p>
          <a:p>
            <a:pPr lvl="1"/>
            <a:r>
              <a:rPr lang="el-GR" dirty="0" smtClean="0"/>
              <a:t>Δεν είναι συμμετρικό</a:t>
            </a:r>
          </a:p>
        </p:txBody>
      </p:sp>
      <p:sp>
        <p:nvSpPr>
          <p:cNvPr id="4" name="Oval 3"/>
          <p:cNvSpPr/>
          <p:nvPr/>
        </p:nvSpPr>
        <p:spPr>
          <a:xfrm>
            <a:off x="6072198" y="264318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7358082" y="350043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>
            <a:stCxn id="8" idx="5"/>
            <a:endCxn id="10" idx="1"/>
          </p:cNvCxnSpPr>
          <p:nvPr/>
        </p:nvCxnSpPr>
        <p:spPr>
          <a:xfrm rot="16200000" flipH="1">
            <a:off x="7295311" y="2151783"/>
            <a:ext cx="554170" cy="5541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643570" y="350043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6929454" y="178592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>
            <a:stCxn id="5" idx="0"/>
            <a:endCxn id="10" idx="3"/>
          </p:cNvCxnSpPr>
          <p:nvPr/>
        </p:nvCxnSpPr>
        <p:spPr>
          <a:xfrm rot="5400000" flipH="1" flipV="1">
            <a:off x="7465239" y="3116197"/>
            <a:ext cx="491399" cy="2770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786710" y="264318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Connector 10"/>
          <p:cNvCxnSpPr>
            <a:stCxn id="7" idx="0"/>
            <a:endCxn id="4" idx="3"/>
          </p:cNvCxnSpPr>
          <p:nvPr/>
        </p:nvCxnSpPr>
        <p:spPr>
          <a:xfrm rot="5400000" flipH="1" flipV="1">
            <a:off x="5750727" y="3116197"/>
            <a:ext cx="491399" cy="2770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00826" y="350043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Connector 12"/>
          <p:cNvCxnSpPr>
            <a:stCxn id="8" idx="3"/>
            <a:endCxn id="4" idx="7"/>
          </p:cNvCxnSpPr>
          <p:nvPr/>
        </p:nvCxnSpPr>
        <p:spPr>
          <a:xfrm rot="5400000">
            <a:off x="6438055" y="2151783"/>
            <a:ext cx="554170" cy="5541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5"/>
            <a:endCxn id="12" idx="0"/>
          </p:cNvCxnSpPr>
          <p:nvPr/>
        </p:nvCxnSpPr>
        <p:spPr>
          <a:xfrm rot="16200000" flipH="1">
            <a:off x="6330898" y="3116195"/>
            <a:ext cx="491399" cy="2770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15338" y="350043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Connector 25"/>
          <p:cNvCxnSpPr>
            <a:stCxn id="15" idx="0"/>
            <a:endCxn id="10" idx="5"/>
          </p:cNvCxnSpPr>
          <p:nvPr/>
        </p:nvCxnSpPr>
        <p:spPr>
          <a:xfrm rot="16200000" flipV="1">
            <a:off x="8045411" y="3116196"/>
            <a:ext cx="491399" cy="2770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Υπερκύβος</a:t>
            </a:r>
          </a:p>
          <a:p>
            <a:pPr lvl="1"/>
            <a:r>
              <a:rPr lang="en-US" dirty="0" smtClean="0"/>
              <a:t>N=2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err="1" smtClean="0"/>
              <a:t>n∙N</a:t>
            </a:r>
            <a:r>
              <a:rPr lang="en-US" dirty="0" smtClean="0"/>
              <a:t>/2 </a:t>
            </a:r>
            <a:r>
              <a:rPr lang="el-GR" dirty="0" smtClean="0"/>
              <a:t>σύνδεσμοι</a:t>
            </a:r>
          </a:p>
          <a:p>
            <a:pPr lvl="1"/>
            <a:r>
              <a:rPr lang="el-GR" dirty="0" smtClean="0"/>
              <a:t>Βαθμός κόμβου </a:t>
            </a:r>
            <a:r>
              <a:rPr lang="en-US" dirty="0" smtClean="0"/>
              <a:t>d=n</a:t>
            </a:r>
          </a:p>
          <a:p>
            <a:pPr lvl="1"/>
            <a:r>
              <a:rPr lang="el-GR" dirty="0" smtClean="0"/>
              <a:t>Διάμετρος </a:t>
            </a:r>
            <a:r>
              <a:rPr lang="en-US" dirty="0" smtClean="0"/>
              <a:t>D=n</a:t>
            </a:r>
          </a:p>
          <a:p>
            <a:pPr lvl="1"/>
            <a:r>
              <a:rPr lang="el-GR" dirty="0" smtClean="0"/>
              <a:t>Εύρος τομής </a:t>
            </a:r>
            <a:r>
              <a:rPr lang="en-US" dirty="0" smtClean="0"/>
              <a:t>b=N/2</a:t>
            </a:r>
          </a:p>
          <a:p>
            <a:pPr lvl="1"/>
            <a:r>
              <a:rPr lang="el-GR" dirty="0" smtClean="0"/>
              <a:t>Είναι συμμετρικό</a:t>
            </a:r>
          </a:p>
          <a:p>
            <a:pPr lvl="1"/>
            <a:r>
              <a:rPr lang="el-GR" dirty="0" smtClean="0"/>
              <a:t>Προσδιορισμός διαδρομής</a:t>
            </a:r>
          </a:p>
          <a:p>
            <a:pPr lvl="2"/>
            <a:r>
              <a:rPr lang="el-GR" dirty="0" smtClean="0"/>
              <a:t>0</a:t>
            </a:r>
            <a:r>
              <a:rPr lang="en-US" dirty="0" smtClean="0"/>
              <a:t>1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r>
              <a:rPr lang="el-GR" dirty="0" smtClean="0"/>
              <a:t> </a:t>
            </a:r>
            <a:r>
              <a:rPr lang="el-GR" dirty="0" smtClean="0">
                <a:sym typeface="Symbol"/>
              </a:rPr>
              <a:t> 1101</a:t>
            </a:r>
          </a:p>
          <a:p>
            <a:pPr lvl="3"/>
            <a:r>
              <a:rPr lang="el-GR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1</a:t>
            </a:r>
            <a:r>
              <a:rPr lang="el-GR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0</a:t>
            </a:r>
            <a:r>
              <a:rPr lang="el-GR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XOR </a:t>
            </a:r>
            <a:r>
              <a:rPr lang="el-GR" dirty="0" smtClean="0">
                <a:sym typeface="Symbol"/>
              </a:rPr>
              <a:t>1101 = 1</a:t>
            </a:r>
            <a:r>
              <a:rPr lang="en-US" dirty="0" smtClean="0">
                <a:sym typeface="Symbol"/>
              </a:rPr>
              <a:t>0</a:t>
            </a:r>
            <a:r>
              <a:rPr lang="el-GR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1</a:t>
            </a:r>
            <a:endParaRPr lang="el-GR" dirty="0" smtClean="0">
              <a:sym typeface="Symbol"/>
            </a:endParaRPr>
          </a:p>
          <a:p>
            <a:pPr lvl="3"/>
            <a:r>
              <a:rPr lang="el-GR" dirty="0" smtClean="0"/>
              <a:t>0</a:t>
            </a:r>
            <a:r>
              <a:rPr lang="en-US" dirty="0" smtClean="0"/>
              <a:t>1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r>
              <a:rPr lang="el-GR" dirty="0" smtClean="0"/>
              <a:t> </a:t>
            </a:r>
            <a:r>
              <a:rPr lang="el-GR" dirty="0" smtClean="0">
                <a:sym typeface="Symbol"/>
              </a:rPr>
              <a:t> 1</a:t>
            </a:r>
            <a:r>
              <a:rPr lang="en-US" dirty="0" smtClean="0">
                <a:sym typeface="Symbol"/>
              </a:rPr>
              <a:t>1</a:t>
            </a:r>
            <a:r>
              <a:rPr lang="el-GR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0</a:t>
            </a:r>
            <a:r>
              <a:rPr lang="el-GR" dirty="0" smtClean="0">
                <a:sym typeface="Symbol"/>
              </a:rPr>
              <a:t>  11</a:t>
            </a:r>
            <a:r>
              <a:rPr lang="en-US" smtClean="0">
                <a:sym typeface="Symbol"/>
              </a:rPr>
              <a:t>00</a:t>
            </a:r>
            <a:r>
              <a:rPr lang="el-GR" smtClean="0">
                <a:sym typeface="Symbol"/>
              </a:rPr>
              <a:t> </a:t>
            </a:r>
            <a:r>
              <a:rPr lang="el-GR" dirty="0" smtClean="0">
                <a:sym typeface="Symbol"/>
              </a:rPr>
              <a:t> 1101</a:t>
            </a:r>
            <a:endParaRPr lang="el-GR" dirty="0" smtClean="0"/>
          </a:p>
        </p:txBody>
      </p:sp>
      <p:sp>
        <p:nvSpPr>
          <p:cNvPr id="4" name="Oval 3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>
            <a:stCxn id="4" idx="6"/>
            <a:endCxn id="7" idx="2"/>
          </p:cNvCxnSpPr>
          <p:nvPr/>
        </p:nvCxnSpPr>
        <p:spPr>
          <a:xfrm>
            <a:off x="6929454" y="1928802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215338" y="17144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6500826" y="342900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8215338" y="342900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Connector 17"/>
          <p:cNvCxnSpPr>
            <a:stCxn id="14" idx="6"/>
            <a:endCxn id="17" idx="2"/>
          </p:cNvCxnSpPr>
          <p:nvPr/>
        </p:nvCxnSpPr>
        <p:spPr>
          <a:xfrm>
            <a:off x="6929454" y="3643314"/>
            <a:ext cx="1285884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4"/>
            <a:endCxn id="14" idx="0"/>
          </p:cNvCxnSpPr>
          <p:nvPr/>
        </p:nvCxnSpPr>
        <p:spPr>
          <a:xfrm rot="5400000">
            <a:off x="6072198" y="2786058"/>
            <a:ext cx="1285884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4"/>
            <a:endCxn id="17" idx="0"/>
          </p:cNvCxnSpPr>
          <p:nvPr/>
        </p:nvCxnSpPr>
        <p:spPr>
          <a:xfrm rot="5400000">
            <a:off x="7786710" y="2786058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786446" y="242886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>
            <a:stCxn id="30" idx="6"/>
            <a:endCxn id="32" idx="2"/>
          </p:cNvCxnSpPr>
          <p:nvPr/>
        </p:nvCxnSpPr>
        <p:spPr>
          <a:xfrm>
            <a:off x="6215074" y="2643182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500958" y="242886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5786446" y="414338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Oval 33"/>
          <p:cNvSpPr/>
          <p:nvPr/>
        </p:nvSpPr>
        <p:spPr>
          <a:xfrm>
            <a:off x="7500958" y="414338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Straight Connector 34"/>
          <p:cNvCxnSpPr>
            <a:stCxn id="33" idx="6"/>
            <a:endCxn id="34" idx="2"/>
          </p:cNvCxnSpPr>
          <p:nvPr/>
        </p:nvCxnSpPr>
        <p:spPr>
          <a:xfrm>
            <a:off x="6215074" y="4357694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4"/>
            <a:endCxn id="33" idx="0"/>
          </p:cNvCxnSpPr>
          <p:nvPr/>
        </p:nvCxnSpPr>
        <p:spPr>
          <a:xfrm rot="5400000">
            <a:off x="5357818" y="3500438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4"/>
            <a:endCxn id="34" idx="0"/>
          </p:cNvCxnSpPr>
          <p:nvPr/>
        </p:nvCxnSpPr>
        <p:spPr>
          <a:xfrm rot="5400000">
            <a:off x="7072330" y="3500438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3"/>
            <a:endCxn id="30" idx="7"/>
          </p:cNvCxnSpPr>
          <p:nvPr/>
        </p:nvCxnSpPr>
        <p:spPr>
          <a:xfrm rot="5400000">
            <a:off x="6152303" y="2080345"/>
            <a:ext cx="411294" cy="4112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3"/>
            <a:endCxn id="32" idx="7"/>
          </p:cNvCxnSpPr>
          <p:nvPr/>
        </p:nvCxnSpPr>
        <p:spPr>
          <a:xfrm rot="5400000">
            <a:off x="7866815" y="2080345"/>
            <a:ext cx="411294" cy="4112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7" idx="3"/>
            <a:endCxn id="34" idx="7"/>
          </p:cNvCxnSpPr>
          <p:nvPr/>
        </p:nvCxnSpPr>
        <p:spPr>
          <a:xfrm rot="5400000">
            <a:off x="7866815" y="3794857"/>
            <a:ext cx="411294" cy="4112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3"/>
            <a:endCxn id="33" idx="7"/>
          </p:cNvCxnSpPr>
          <p:nvPr/>
        </p:nvCxnSpPr>
        <p:spPr>
          <a:xfrm rot="5400000">
            <a:off x="6152303" y="3794857"/>
            <a:ext cx="411294" cy="411294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Παρουσίαση κατηγοριών Διασυνδετικών Δικτύων</a:t>
            </a:r>
          </a:p>
          <a:p>
            <a:r>
              <a:rPr lang="el-GR" dirty="0" smtClean="0"/>
              <a:t>Ανάλυση των χαρακτηριστικών κάθε κατηγορίας</a:t>
            </a:r>
          </a:p>
          <a:p>
            <a:r>
              <a:rPr lang="el-GR" dirty="0" smtClean="0"/>
              <a:t>Παρουσίαση χαρακτηριστικών παραδειγμάτων κάθε κατηγορίας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Αναδρομική κατασκευή υπερκύβων</a:t>
            </a:r>
            <a:endParaRPr lang="el-GR" dirty="0"/>
          </a:p>
        </p:txBody>
      </p:sp>
      <p:sp>
        <p:nvSpPr>
          <p:cNvPr id="56" name="Oval 55"/>
          <p:cNvSpPr/>
          <p:nvPr/>
        </p:nvSpPr>
        <p:spPr>
          <a:xfrm>
            <a:off x="1714480" y="3286124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Oval 56"/>
          <p:cNvSpPr/>
          <p:nvPr/>
        </p:nvSpPr>
        <p:spPr>
          <a:xfrm>
            <a:off x="1714480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8" name="Straight Connector 57"/>
          <p:cNvCxnSpPr>
            <a:stCxn id="57" idx="4"/>
            <a:endCxn id="56" idx="0"/>
          </p:cNvCxnSpPr>
          <p:nvPr/>
        </p:nvCxnSpPr>
        <p:spPr>
          <a:xfrm rot="5400000">
            <a:off x="1428728" y="2928934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14480" y="2285992"/>
            <a:ext cx="142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</a:t>
            </a:r>
            <a:endParaRPr lang="el-GR" sz="1100" dirty="0"/>
          </a:p>
        </p:txBody>
      </p:sp>
      <p:sp>
        <p:nvSpPr>
          <p:cNvPr id="62" name="TextBox 61"/>
          <p:cNvSpPr txBox="1"/>
          <p:nvPr/>
        </p:nvSpPr>
        <p:spPr>
          <a:xfrm>
            <a:off x="1714480" y="3429000"/>
            <a:ext cx="142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</a:t>
            </a:r>
            <a:endParaRPr lang="el-GR" sz="1100" dirty="0"/>
          </a:p>
        </p:txBody>
      </p:sp>
      <p:sp>
        <p:nvSpPr>
          <p:cNvPr id="63" name="Oval 62"/>
          <p:cNvSpPr/>
          <p:nvPr/>
        </p:nvSpPr>
        <p:spPr>
          <a:xfrm>
            <a:off x="2571736" y="3286124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Oval 63"/>
          <p:cNvSpPr/>
          <p:nvPr/>
        </p:nvSpPr>
        <p:spPr>
          <a:xfrm>
            <a:off x="2571736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5" name="Straight Connector 64"/>
          <p:cNvCxnSpPr>
            <a:stCxn id="64" idx="4"/>
            <a:endCxn id="63" idx="0"/>
          </p:cNvCxnSpPr>
          <p:nvPr/>
        </p:nvCxnSpPr>
        <p:spPr>
          <a:xfrm rot="5400000">
            <a:off x="2285984" y="2928934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00298" y="2285992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</a:t>
            </a:r>
            <a:endParaRPr lang="el-GR" sz="1100" dirty="0"/>
          </a:p>
        </p:txBody>
      </p:sp>
      <p:sp>
        <p:nvSpPr>
          <p:cNvPr id="67" name="TextBox 66"/>
          <p:cNvSpPr txBox="1"/>
          <p:nvPr/>
        </p:nvSpPr>
        <p:spPr>
          <a:xfrm>
            <a:off x="2500298" y="3429000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</a:t>
            </a:r>
            <a:endParaRPr lang="el-GR" sz="1100" dirty="0"/>
          </a:p>
        </p:txBody>
      </p:sp>
      <p:sp>
        <p:nvSpPr>
          <p:cNvPr id="68" name="Oval 67"/>
          <p:cNvSpPr/>
          <p:nvPr/>
        </p:nvSpPr>
        <p:spPr>
          <a:xfrm>
            <a:off x="3428992" y="3286124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Oval 68"/>
          <p:cNvSpPr/>
          <p:nvPr/>
        </p:nvSpPr>
        <p:spPr>
          <a:xfrm>
            <a:off x="3428992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0" name="Straight Connector 69"/>
          <p:cNvCxnSpPr>
            <a:stCxn id="69" idx="4"/>
            <a:endCxn id="68" idx="0"/>
          </p:cNvCxnSpPr>
          <p:nvPr/>
        </p:nvCxnSpPr>
        <p:spPr>
          <a:xfrm rot="5400000">
            <a:off x="3143240" y="2928934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57554" y="2285992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</a:t>
            </a:r>
            <a:endParaRPr lang="el-GR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3357554" y="3429000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</a:t>
            </a:r>
            <a:endParaRPr lang="el-GR" sz="1100" dirty="0"/>
          </a:p>
        </p:txBody>
      </p:sp>
      <p:cxnSp>
        <p:nvCxnSpPr>
          <p:cNvPr id="73" name="Straight Connector 72"/>
          <p:cNvCxnSpPr>
            <a:stCxn id="69" idx="2"/>
            <a:endCxn id="64" idx="6"/>
          </p:cNvCxnSpPr>
          <p:nvPr/>
        </p:nvCxnSpPr>
        <p:spPr>
          <a:xfrm rot="10800000">
            <a:off x="2714612" y="2500306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8" idx="2"/>
            <a:endCxn id="63" idx="6"/>
          </p:cNvCxnSpPr>
          <p:nvPr/>
        </p:nvCxnSpPr>
        <p:spPr>
          <a:xfrm rot="10800000">
            <a:off x="2714612" y="3357562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785918" y="557214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Oval 75"/>
          <p:cNvSpPr/>
          <p:nvPr/>
        </p:nvSpPr>
        <p:spPr>
          <a:xfrm>
            <a:off x="1785918" y="4714884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7" name="Straight Connector 76"/>
          <p:cNvCxnSpPr>
            <a:stCxn id="76" idx="4"/>
            <a:endCxn id="75" idx="0"/>
          </p:cNvCxnSpPr>
          <p:nvPr/>
        </p:nvCxnSpPr>
        <p:spPr>
          <a:xfrm rot="5400000">
            <a:off x="1500166" y="5214950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714480" y="4572008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001</a:t>
            </a:r>
            <a:endParaRPr lang="el-GR" sz="1100" dirty="0"/>
          </a:p>
        </p:txBody>
      </p:sp>
      <p:sp>
        <p:nvSpPr>
          <p:cNvPr id="79" name="TextBox 78"/>
          <p:cNvSpPr txBox="1"/>
          <p:nvPr/>
        </p:nvSpPr>
        <p:spPr>
          <a:xfrm>
            <a:off x="1714480" y="5715016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000</a:t>
            </a:r>
            <a:endParaRPr lang="el-GR" sz="1100" dirty="0"/>
          </a:p>
        </p:txBody>
      </p:sp>
      <p:sp>
        <p:nvSpPr>
          <p:cNvPr id="80" name="Oval 79"/>
          <p:cNvSpPr/>
          <p:nvPr/>
        </p:nvSpPr>
        <p:spPr>
          <a:xfrm>
            <a:off x="2643174" y="557214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Oval 80"/>
          <p:cNvSpPr/>
          <p:nvPr/>
        </p:nvSpPr>
        <p:spPr>
          <a:xfrm>
            <a:off x="2643174" y="4714884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2" name="Straight Connector 81"/>
          <p:cNvCxnSpPr>
            <a:stCxn id="81" idx="4"/>
            <a:endCxn id="80" idx="0"/>
          </p:cNvCxnSpPr>
          <p:nvPr/>
        </p:nvCxnSpPr>
        <p:spPr>
          <a:xfrm rot="5400000">
            <a:off x="2357422" y="5214950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571736" y="4572008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101</a:t>
            </a:r>
            <a:endParaRPr lang="el-GR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2571736" y="5715016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100</a:t>
            </a:r>
            <a:endParaRPr lang="el-GR" sz="1100" dirty="0"/>
          </a:p>
        </p:txBody>
      </p:sp>
      <p:cxnSp>
        <p:nvCxnSpPr>
          <p:cNvPr id="85" name="Straight Connector 84"/>
          <p:cNvCxnSpPr>
            <a:stCxn id="81" idx="2"/>
            <a:endCxn id="76" idx="6"/>
          </p:cNvCxnSpPr>
          <p:nvPr/>
        </p:nvCxnSpPr>
        <p:spPr>
          <a:xfrm rot="10800000">
            <a:off x="1928794" y="4786322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2"/>
            <a:endCxn id="75" idx="6"/>
          </p:cNvCxnSpPr>
          <p:nvPr/>
        </p:nvCxnSpPr>
        <p:spPr>
          <a:xfrm rot="10800000">
            <a:off x="1928794" y="5643578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143108" y="528638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8" name="Oval 87"/>
          <p:cNvSpPr/>
          <p:nvPr/>
        </p:nvSpPr>
        <p:spPr>
          <a:xfrm>
            <a:off x="2143108" y="4429132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9" name="Straight Connector 88"/>
          <p:cNvCxnSpPr>
            <a:stCxn id="88" idx="4"/>
            <a:endCxn id="87" idx="0"/>
          </p:cNvCxnSpPr>
          <p:nvPr/>
        </p:nvCxnSpPr>
        <p:spPr>
          <a:xfrm rot="5400000">
            <a:off x="1857356" y="4929198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071670" y="4286256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011</a:t>
            </a:r>
            <a:endParaRPr lang="el-GR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2071670" y="5429264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010</a:t>
            </a:r>
            <a:endParaRPr lang="el-GR" sz="1100" dirty="0"/>
          </a:p>
        </p:txBody>
      </p:sp>
      <p:sp>
        <p:nvSpPr>
          <p:cNvPr id="92" name="Oval 91"/>
          <p:cNvSpPr/>
          <p:nvPr/>
        </p:nvSpPr>
        <p:spPr>
          <a:xfrm>
            <a:off x="3000364" y="528638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Oval 92"/>
          <p:cNvSpPr/>
          <p:nvPr/>
        </p:nvSpPr>
        <p:spPr>
          <a:xfrm>
            <a:off x="3000364" y="4429132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4" name="Straight Connector 93"/>
          <p:cNvCxnSpPr>
            <a:stCxn id="93" idx="4"/>
            <a:endCxn id="92" idx="0"/>
          </p:cNvCxnSpPr>
          <p:nvPr/>
        </p:nvCxnSpPr>
        <p:spPr>
          <a:xfrm rot="5400000">
            <a:off x="2714612" y="4929198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928926" y="4286256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111</a:t>
            </a:r>
            <a:endParaRPr lang="el-GR" sz="1100" dirty="0"/>
          </a:p>
        </p:txBody>
      </p:sp>
      <p:sp>
        <p:nvSpPr>
          <p:cNvPr id="96" name="TextBox 95"/>
          <p:cNvSpPr txBox="1"/>
          <p:nvPr/>
        </p:nvSpPr>
        <p:spPr>
          <a:xfrm>
            <a:off x="2928926" y="5429264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110</a:t>
            </a:r>
            <a:endParaRPr lang="el-GR" sz="1100" dirty="0"/>
          </a:p>
        </p:txBody>
      </p:sp>
      <p:cxnSp>
        <p:nvCxnSpPr>
          <p:cNvPr id="97" name="Straight Connector 96"/>
          <p:cNvCxnSpPr>
            <a:stCxn id="93" idx="2"/>
            <a:endCxn id="88" idx="6"/>
          </p:cNvCxnSpPr>
          <p:nvPr/>
        </p:nvCxnSpPr>
        <p:spPr>
          <a:xfrm rot="10800000">
            <a:off x="2285984" y="4500570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2" idx="2"/>
            <a:endCxn id="87" idx="6"/>
          </p:cNvCxnSpPr>
          <p:nvPr/>
        </p:nvCxnSpPr>
        <p:spPr>
          <a:xfrm rot="10800000">
            <a:off x="2285984" y="5357826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6" idx="7"/>
            <a:endCxn id="88" idx="3"/>
          </p:cNvCxnSpPr>
          <p:nvPr/>
        </p:nvCxnSpPr>
        <p:spPr>
          <a:xfrm rot="5400000" flipH="1" flipV="1">
            <a:off x="1943589" y="4515365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1" idx="7"/>
            <a:endCxn id="93" idx="3"/>
          </p:cNvCxnSpPr>
          <p:nvPr/>
        </p:nvCxnSpPr>
        <p:spPr>
          <a:xfrm rot="5400000" flipH="1" flipV="1">
            <a:off x="2800845" y="4515365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5" idx="7"/>
            <a:endCxn id="87" idx="3"/>
          </p:cNvCxnSpPr>
          <p:nvPr/>
        </p:nvCxnSpPr>
        <p:spPr>
          <a:xfrm rot="5400000" flipH="1" flipV="1">
            <a:off x="1943589" y="5372621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0" idx="7"/>
            <a:endCxn id="92" idx="3"/>
          </p:cNvCxnSpPr>
          <p:nvPr/>
        </p:nvCxnSpPr>
        <p:spPr>
          <a:xfrm rot="5400000" flipH="1" flipV="1">
            <a:off x="2800845" y="5372621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643570" y="492919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Oval 113"/>
          <p:cNvSpPr/>
          <p:nvPr/>
        </p:nvSpPr>
        <p:spPr>
          <a:xfrm>
            <a:off x="5643570" y="4071942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5" name="Straight Connector 114"/>
          <p:cNvCxnSpPr>
            <a:stCxn id="114" idx="4"/>
            <a:endCxn id="113" idx="0"/>
          </p:cNvCxnSpPr>
          <p:nvPr/>
        </p:nvCxnSpPr>
        <p:spPr>
          <a:xfrm rot="5400000">
            <a:off x="5357818" y="4572008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715008" y="4143380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0101</a:t>
            </a:r>
            <a:endParaRPr lang="el-GR" sz="11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643570" y="5072074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0100</a:t>
            </a:r>
            <a:endParaRPr lang="el-GR" sz="1100" dirty="0"/>
          </a:p>
        </p:txBody>
      </p:sp>
      <p:sp>
        <p:nvSpPr>
          <p:cNvPr id="118" name="Oval 117"/>
          <p:cNvSpPr/>
          <p:nvPr/>
        </p:nvSpPr>
        <p:spPr>
          <a:xfrm>
            <a:off x="6500826" y="492919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9" name="Oval 118"/>
          <p:cNvSpPr/>
          <p:nvPr/>
        </p:nvSpPr>
        <p:spPr>
          <a:xfrm>
            <a:off x="6500826" y="4071942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0" name="Straight Connector 119"/>
          <p:cNvCxnSpPr>
            <a:stCxn id="119" idx="4"/>
            <a:endCxn id="118" idx="0"/>
          </p:cNvCxnSpPr>
          <p:nvPr/>
        </p:nvCxnSpPr>
        <p:spPr>
          <a:xfrm rot="5400000">
            <a:off x="6215074" y="4572008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572264" y="4071942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1101</a:t>
            </a:r>
            <a:endParaRPr lang="el-GR" sz="11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215074" y="5072074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1100</a:t>
            </a:r>
            <a:endParaRPr lang="el-GR" sz="1100" dirty="0"/>
          </a:p>
        </p:txBody>
      </p:sp>
      <p:cxnSp>
        <p:nvCxnSpPr>
          <p:cNvPr id="123" name="Straight Connector 122"/>
          <p:cNvCxnSpPr>
            <a:stCxn id="119" idx="2"/>
            <a:endCxn id="114" idx="6"/>
          </p:cNvCxnSpPr>
          <p:nvPr/>
        </p:nvCxnSpPr>
        <p:spPr>
          <a:xfrm rot="10800000">
            <a:off x="5786446" y="4143380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8" idx="2"/>
            <a:endCxn id="113" idx="6"/>
          </p:cNvCxnSpPr>
          <p:nvPr/>
        </p:nvCxnSpPr>
        <p:spPr>
          <a:xfrm rot="10800000">
            <a:off x="5786446" y="5000636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6000760" y="4643446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6" name="Oval 125"/>
          <p:cNvSpPr/>
          <p:nvPr/>
        </p:nvSpPr>
        <p:spPr>
          <a:xfrm>
            <a:off x="6000760" y="378619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7" name="Straight Connector 126"/>
          <p:cNvCxnSpPr>
            <a:stCxn id="126" idx="4"/>
            <a:endCxn id="125" idx="0"/>
          </p:cNvCxnSpPr>
          <p:nvPr/>
        </p:nvCxnSpPr>
        <p:spPr>
          <a:xfrm rot="5400000">
            <a:off x="5715008" y="4286256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000760" y="3643314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0111</a:t>
            </a:r>
            <a:endParaRPr lang="el-GR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072198" y="4545607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0110</a:t>
            </a:r>
            <a:endParaRPr lang="el-GR" sz="1100" dirty="0"/>
          </a:p>
        </p:txBody>
      </p:sp>
      <p:sp>
        <p:nvSpPr>
          <p:cNvPr id="130" name="Oval 129"/>
          <p:cNvSpPr/>
          <p:nvPr/>
        </p:nvSpPr>
        <p:spPr>
          <a:xfrm>
            <a:off x="6858016" y="4643446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1" name="Oval 130"/>
          <p:cNvSpPr/>
          <p:nvPr/>
        </p:nvSpPr>
        <p:spPr>
          <a:xfrm>
            <a:off x="6858016" y="378619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2" name="Straight Connector 131"/>
          <p:cNvCxnSpPr>
            <a:stCxn id="131" idx="4"/>
            <a:endCxn id="130" idx="0"/>
          </p:cNvCxnSpPr>
          <p:nvPr/>
        </p:nvCxnSpPr>
        <p:spPr>
          <a:xfrm rot="5400000">
            <a:off x="6572264" y="4286256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000892" y="3759789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1111</a:t>
            </a:r>
            <a:endParaRPr lang="el-GR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7000892" y="4617045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1110</a:t>
            </a:r>
            <a:endParaRPr lang="el-GR" sz="1100" dirty="0"/>
          </a:p>
        </p:txBody>
      </p:sp>
      <p:cxnSp>
        <p:nvCxnSpPr>
          <p:cNvPr id="135" name="Straight Connector 134"/>
          <p:cNvCxnSpPr>
            <a:stCxn id="131" idx="2"/>
            <a:endCxn id="126" idx="6"/>
          </p:cNvCxnSpPr>
          <p:nvPr/>
        </p:nvCxnSpPr>
        <p:spPr>
          <a:xfrm rot="10800000">
            <a:off x="6143636" y="3857628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0" idx="2"/>
            <a:endCxn id="125" idx="6"/>
          </p:cNvCxnSpPr>
          <p:nvPr/>
        </p:nvCxnSpPr>
        <p:spPr>
          <a:xfrm rot="10800000">
            <a:off x="6143636" y="4714884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14" idx="7"/>
            <a:endCxn id="126" idx="3"/>
          </p:cNvCxnSpPr>
          <p:nvPr/>
        </p:nvCxnSpPr>
        <p:spPr>
          <a:xfrm rot="5400000" flipH="1" flipV="1">
            <a:off x="5801241" y="3872423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9" idx="7"/>
            <a:endCxn id="131" idx="3"/>
          </p:cNvCxnSpPr>
          <p:nvPr/>
        </p:nvCxnSpPr>
        <p:spPr>
          <a:xfrm rot="5400000" flipH="1" flipV="1">
            <a:off x="6658497" y="3872423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3" idx="7"/>
            <a:endCxn id="125" idx="3"/>
          </p:cNvCxnSpPr>
          <p:nvPr/>
        </p:nvCxnSpPr>
        <p:spPr>
          <a:xfrm rot="5400000" flipH="1" flipV="1">
            <a:off x="5801241" y="4729679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18" idx="7"/>
            <a:endCxn id="130" idx="3"/>
          </p:cNvCxnSpPr>
          <p:nvPr/>
        </p:nvCxnSpPr>
        <p:spPr>
          <a:xfrm rot="5400000" flipH="1" flipV="1">
            <a:off x="6658497" y="4729679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5429256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2" name="Oval 221"/>
          <p:cNvSpPr/>
          <p:nvPr/>
        </p:nvSpPr>
        <p:spPr>
          <a:xfrm>
            <a:off x="7858148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3" name="Oval 222"/>
          <p:cNvSpPr/>
          <p:nvPr/>
        </p:nvSpPr>
        <p:spPr>
          <a:xfrm>
            <a:off x="7858148" y="4786322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4" name="Oval 223"/>
          <p:cNvSpPr/>
          <p:nvPr/>
        </p:nvSpPr>
        <p:spPr>
          <a:xfrm>
            <a:off x="5429256" y="4786322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5" name="Straight Connector 224"/>
          <p:cNvCxnSpPr>
            <a:stCxn id="221" idx="4"/>
            <a:endCxn id="224" idx="0"/>
          </p:cNvCxnSpPr>
          <p:nvPr/>
        </p:nvCxnSpPr>
        <p:spPr>
          <a:xfrm rot="5400000">
            <a:off x="4393405" y="3679033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22" idx="2"/>
            <a:endCxn id="221" idx="6"/>
          </p:cNvCxnSpPr>
          <p:nvPr/>
        </p:nvCxnSpPr>
        <p:spPr>
          <a:xfrm rot="10800000">
            <a:off x="5572132" y="2500306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23" idx="2"/>
            <a:endCxn id="224" idx="6"/>
          </p:cNvCxnSpPr>
          <p:nvPr/>
        </p:nvCxnSpPr>
        <p:spPr>
          <a:xfrm rot="10800000">
            <a:off x="5572132" y="4857760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22" idx="4"/>
            <a:endCxn id="223" idx="0"/>
          </p:cNvCxnSpPr>
          <p:nvPr/>
        </p:nvCxnSpPr>
        <p:spPr>
          <a:xfrm rot="5400000">
            <a:off x="6822297" y="3679033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4572000" y="3214686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9" name="Oval 238"/>
          <p:cNvSpPr/>
          <p:nvPr/>
        </p:nvSpPr>
        <p:spPr>
          <a:xfrm>
            <a:off x="7000892" y="3214686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0" name="Oval 239"/>
          <p:cNvSpPr/>
          <p:nvPr/>
        </p:nvSpPr>
        <p:spPr>
          <a:xfrm>
            <a:off x="7000892" y="557214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1" name="Oval 240"/>
          <p:cNvSpPr/>
          <p:nvPr/>
        </p:nvSpPr>
        <p:spPr>
          <a:xfrm>
            <a:off x="4572000" y="557214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2" name="Straight Connector 241"/>
          <p:cNvCxnSpPr>
            <a:stCxn id="238" idx="4"/>
            <a:endCxn id="241" idx="0"/>
          </p:cNvCxnSpPr>
          <p:nvPr/>
        </p:nvCxnSpPr>
        <p:spPr>
          <a:xfrm rot="5400000">
            <a:off x="3536149" y="4464851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39" idx="2"/>
            <a:endCxn id="238" idx="6"/>
          </p:cNvCxnSpPr>
          <p:nvPr/>
        </p:nvCxnSpPr>
        <p:spPr>
          <a:xfrm rot="10800000">
            <a:off x="4714876" y="3286124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40" idx="2"/>
            <a:endCxn id="241" idx="6"/>
          </p:cNvCxnSpPr>
          <p:nvPr/>
        </p:nvCxnSpPr>
        <p:spPr>
          <a:xfrm rot="10800000">
            <a:off x="4714876" y="5643578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39" idx="4"/>
            <a:endCxn id="240" idx="0"/>
          </p:cNvCxnSpPr>
          <p:nvPr/>
        </p:nvCxnSpPr>
        <p:spPr>
          <a:xfrm rot="5400000">
            <a:off x="5965041" y="4464851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221" idx="3"/>
            <a:endCxn id="238" idx="7"/>
          </p:cNvCxnSpPr>
          <p:nvPr/>
        </p:nvCxnSpPr>
        <p:spPr>
          <a:xfrm rot="5400000">
            <a:off x="4729671" y="2515101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222" idx="3"/>
            <a:endCxn id="239" idx="7"/>
          </p:cNvCxnSpPr>
          <p:nvPr/>
        </p:nvCxnSpPr>
        <p:spPr>
          <a:xfrm rot="5400000">
            <a:off x="7158563" y="2515101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24" idx="3"/>
            <a:endCxn id="241" idx="7"/>
          </p:cNvCxnSpPr>
          <p:nvPr/>
        </p:nvCxnSpPr>
        <p:spPr>
          <a:xfrm rot="5400000">
            <a:off x="4729671" y="4872555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223" idx="3"/>
            <a:endCxn id="240" idx="7"/>
          </p:cNvCxnSpPr>
          <p:nvPr/>
        </p:nvCxnSpPr>
        <p:spPr>
          <a:xfrm rot="5400000">
            <a:off x="7158563" y="4872555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113" idx="3"/>
            <a:endCxn id="241" idx="7"/>
          </p:cNvCxnSpPr>
          <p:nvPr/>
        </p:nvCxnSpPr>
        <p:spPr>
          <a:xfrm rot="5400000">
            <a:off x="4908266" y="4836836"/>
            <a:ext cx="541914" cy="97054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stCxn id="118" idx="5"/>
            <a:endCxn id="240" idx="1"/>
          </p:cNvCxnSpPr>
          <p:nvPr/>
        </p:nvCxnSpPr>
        <p:spPr>
          <a:xfrm rot="16200000" flipH="1">
            <a:off x="6551340" y="5122588"/>
            <a:ext cx="541914" cy="3990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23" idx="3"/>
            <a:endCxn id="130" idx="5"/>
          </p:cNvCxnSpPr>
          <p:nvPr/>
        </p:nvCxnSpPr>
        <p:spPr>
          <a:xfrm rot="5400000" flipH="1">
            <a:off x="7358082" y="4387284"/>
            <a:ext cx="142876" cy="8991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125" idx="3"/>
            <a:endCxn id="224" idx="5"/>
          </p:cNvCxnSpPr>
          <p:nvPr/>
        </p:nvCxnSpPr>
        <p:spPr>
          <a:xfrm rot="5400000">
            <a:off x="5715008" y="4601598"/>
            <a:ext cx="142876" cy="4704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114" idx="1"/>
            <a:endCxn id="238" idx="5"/>
          </p:cNvCxnSpPr>
          <p:nvPr/>
        </p:nvCxnSpPr>
        <p:spPr>
          <a:xfrm rot="16200000" flipV="1">
            <a:off x="4801109" y="3229481"/>
            <a:ext cx="756228" cy="97054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21" idx="5"/>
            <a:endCxn id="126" idx="1"/>
          </p:cNvCxnSpPr>
          <p:nvPr/>
        </p:nvCxnSpPr>
        <p:spPr>
          <a:xfrm rot="16200000" flipH="1">
            <a:off x="5158299" y="2943729"/>
            <a:ext cx="1256294" cy="4704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22" idx="3"/>
            <a:endCxn id="131" idx="7"/>
          </p:cNvCxnSpPr>
          <p:nvPr/>
        </p:nvCxnSpPr>
        <p:spPr>
          <a:xfrm rot="5400000">
            <a:off x="6801373" y="2729415"/>
            <a:ext cx="1256294" cy="8991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stCxn id="239" idx="3"/>
            <a:endCxn id="119" idx="7"/>
          </p:cNvCxnSpPr>
          <p:nvPr/>
        </p:nvCxnSpPr>
        <p:spPr>
          <a:xfrm rot="5400000">
            <a:off x="6444183" y="3515233"/>
            <a:ext cx="756228" cy="3990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4214810" y="5715016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0000</a:t>
            </a:r>
            <a:endParaRPr lang="el-GR" sz="1100" dirty="0"/>
          </a:p>
        </p:txBody>
      </p:sp>
      <p:sp>
        <p:nvSpPr>
          <p:cNvPr id="312" name="TextBox 311"/>
          <p:cNvSpPr txBox="1"/>
          <p:nvPr/>
        </p:nvSpPr>
        <p:spPr>
          <a:xfrm>
            <a:off x="4143372" y="3071810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0001</a:t>
            </a:r>
            <a:endParaRPr lang="el-GR" sz="1100" dirty="0"/>
          </a:p>
        </p:txBody>
      </p:sp>
      <p:sp>
        <p:nvSpPr>
          <p:cNvPr id="313" name="TextBox 312"/>
          <p:cNvSpPr txBox="1"/>
          <p:nvPr/>
        </p:nvSpPr>
        <p:spPr>
          <a:xfrm>
            <a:off x="7072330" y="5688615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1000</a:t>
            </a:r>
            <a:endParaRPr lang="el-GR" sz="1100" dirty="0"/>
          </a:p>
        </p:txBody>
      </p:sp>
      <p:sp>
        <p:nvSpPr>
          <p:cNvPr id="314" name="TextBox 313"/>
          <p:cNvSpPr txBox="1"/>
          <p:nvPr/>
        </p:nvSpPr>
        <p:spPr>
          <a:xfrm>
            <a:off x="6572264" y="3071810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1001</a:t>
            </a:r>
            <a:endParaRPr lang="el-GR" sz="1100" dirty="0"/>
          </a:p>
        </p:txBody>
      </p:sp>
      <p:sp>
        <p:nvSpPr>
          <p:cNvPr id="315" name="TextBox 314"/>
          <p:cNvSpPr txBox="1"/>
          <p:nvPr/>
        </p:nvSpPr>
        <p:spPr>
          <a:xfrm>
            <a:off x="5072066" y="4643446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0010</a:t>
            </a:r>
            <a:endParaRPr lang="el-GR" sz="1100" dirty="0"/>
          </a:p>
        </p:txBody>
      </p:sp>
      <p:sp>
        <p:nvSpPr>
          <p:cNvPr id="316" name="TextBox 315"/>
          <p:cNvSpPr txBox="1"/>
          <p:nvPr/>
        </p:nvSpPr>
        <p:spPr>
          <a:xfrm>
            <a:off x="8001024" y="4643446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1010</a:t>
            </a:r>
            <a:endParaRPr lang="el-GR" sz="1100" dirty="0"/>
          </a:p>
        </p:txBody>
      </p:sp>
      <p:sp>
        <p:nvSpPr>
          <p:cNvPr id="317" name="TextBox 316"/>
          <p:cNvSpPr txBox="1"/>
          <p:nvPr/>
        </p:nvSpPr>
        <p:spPr>
          <a:xfrm>
            <a:off x="7929586" y="2285992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1011</a:t>
            </a:r>
            <a:endParaRPr lang="el-GR" sz="1100" dirty="0"/>
          </a:p>
        </p:txBody>
      </p:sp>
      <p:sp>
        <p:nvSpPr>
          <p:cNvPr id="318" name="TextBox 317"/>
          <p:cNvSpPr txBox="1"/>
          <p:nvPr/>
        </p:nvSpPr>
        <p:spPr>
          <a:xfrm>
            <a:off x="5072066" y="2259591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0011</a:t>
            </a:r>
            <a:endParaRPr lang="el-GR" sz="1100" dirty="0"/>
          </a:p>
        </p:txBody>
      </p:sp>
      <p:sp>
        <p:nvSpPr>
          <p:cNvPr id="112" name="Oval 111"/>
          <p:cNvSpPr/>
          <p:nvPr/>
        </p:nvSpPr>
        <p:spPr>
          <a:xfrm>
            <a:off x="785786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1" name="TextBox 140"/>
          <p:cNvSpPr txBox="1"/>
          <p:nvPr/>
        </p:nvSpPr>
        <p:spPr>
          <a:xfrm>
            <a:off x="785786" y="2571744"/>
            <a:ext cx="142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Γενίκευση: </a:t>
            </a:r>
            <a:r>
              <a:rPr lang="en-US" dirty="0" smtClean="0"/>
              <a:t>k</a:t>
            </a:r>
            <a:r>
              <a:rPr lang="el-GR" dirty="0" smtClean="0"/>
              <a:t>-δικός </a:t>
            </a:r>
            <a:r>
              <a:rPr lang="en-US" dirty="0" smtClean="0"/>
              <a:t>n-</a:t>
            </a:r>
            <a:r>
              <a:rPr lang="el-GR" dirty="0" smtClean="0"/>
              <a:t>κύβος</a:t>
            </a:r>
            <a:endParaRPr lang="en-US" dirty="0" smtClean="0"/>
          </a:p>
          <a:p>
            <a:pPr lvl="1"/>
            <a:r>
              <a:rPr lang="en-US" dirty="0" smtClean="0"/>
              <a:t>N=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κόμβοι</a:t>
            </a:r>
          </a:p>
          <a:p>
            <a:pPr lvl="1"/>
            <a:r>
              <a:rPr lang="en-US" dirty="0" err="1" smtClean="0"/>
              <a:t>n∙N</a:t>
            </a:r>
            <a:r>
              <a:rPr lang="en-US" dirty="0" smtClean="0"/>
              <a:t> </a:t>
            </a:r>
            <a:r>
              <a:rPr lang="el-GR" dirty="0" smtClean="0"/>
              <a:t>σύνδεσμοι</a:t>
            </a:r>
            <a:endParaRPr lang="en-US" dirty="0" smtClean="0"/>
          </a:p>
          <a:p>
            <a:pPr lvl="1"/>
            <a:r>
              <a:rPr lang="el-GR" dirty="0" smtClean="0"/>
              <a:t>Βαθμός κόμβου </a:t>
            </a:r>
            <a:r>
              <a:rPr lang="en-US" dirty="0" smtClean="0"/>
              <a:t>d=2∙n</a:t>
            </a:r>
          </a:p>
          <a:p>
            <a:pPr lvl="1"/>
            <a:r>
              <a:rPr lang="el-GR" dirty="0" smtClean="0"/>
              <a:t>Διάμετρος</a:t>
            </a:r>
          </a:p>
          <a:p>
            <a:pPr lvl="1"/>
            <a:r>
              <a:rPr lang="el-GR" dirty="0" smtClean="0"/>
              <a:t>Εύρος τομής </a:t>
            </a:r>
            <a:r>
              <a:rPr lang="en-US" dirty="0" smtClean="0"/>
              <a:t>b=2∙k</a:t>
            </a:r>
            <a:r>
              <a:rPr lang="en-US" baseline="30000" dirty="0" smtClean="0"/>
              <a:t>n-1</a:t>
            </a:r>
            <a:endParaRPr lang="en-US" dirty="0" smtClean="0"/>
          </a:p>
          <a:p>
            <a:pPr lvl="1"/>
            <a:r>
              <a:rPr lang="el-GR" dirty="0" smtClean="0"/>
              <a:t>Είναι συμμετρικό</a:t>
            </a:r>
            <a:endParaRPr lang="el-GR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40024" y="3571876"/>
          <a:ext cx="17605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799920" imgH="228600" progId="Equation.3">
                  <p:embed/>
                </p:oleObj>
              </mc:Choice>
              <mc:Fallback>
                <p:oleObj name="Equation" r:id="rId3" imgW="7999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4" y="3571876"/>
                        <a:ext cx="17605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4" name="Oval 3"/>
          <p:cNvSpPr/>
          <p:nvPr/>
        </p:nvSpPr>
        <p:spPr>
          <a:xfrm>
            <a:off x="714348" y="442913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1571604" y="442913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>
          <a:xfrm>
            <a:off x="1142976" y="464344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28860" y="442913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>
            <a:stCxn id="5" idx="6"/>
            <a:endCxn id="7" idx="2"/>
          </p:cNvCxnSpPr>
          <p:nvPr/>
        </p:nvCxnSpPr>
        <p:spPr>
          <a:xfrm>
            <a:off x="2000232" y="464344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86116" y="442913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>
            <a:stCxn id="7" idx="6"/>
            <a:endCxn id="9" idx="2"/>
          </p:cNvCxnSpPr>
          <p:nvPr/>
        </p:nvCxnSpPr>
        <p:spPr>
          <a:xfrm>
            <a:off x="2857488" y="464344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4348" y="52863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1571604" y="52863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>
            <a:off x="1142976" y="550070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28860" y="52863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Connector 14"/>
          <p:cNvCxnSpPr>
            <a:stCxn id="12" idx="6"/>
            <a:endCxn id="14" idx="2"/>
          </p:cNvCxnSpPr>
          <p:nvPr/>
        </p:nvCxnSpPr>
        <p:spPr>
          <a:xfrm>
            <a:off x="2000232" y="550070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86116" y="528638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Connector 16"/>
          <p:cNvCxnSpPr>
            <a:stCxn id="14" idx="6"/>
            <a:endCxn id="16" idx="2"/>
          </p:cNvCxnSpPr>
          <p:nvPr/>
        </p:nvCxnSpPr>
        <p:spPr>
          <a:xfrm>
            <a:off x="2857488" y="550070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14348" y="61436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1571604" y="61436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Straight Connector 19"/>
          <p:cNvCxnSpPr>
            <a:stCxn id="18" idx="6"/>
            <a:endCxn id="19" idx="2"/>
          </p:cNvCxnSpPr>
          <p:nvPr/>
        </p:nvCxnSpPr>
        <p:spPr>
          <a:xfrm>
            <a:off x="1142976" y="635795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28860" y="61436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Straight Connector 21"/>
          <p:cNvCxnSpPr>
            <a:stCxn id="19" idx="6"/>
            <a:endCxn id="21" idx="2"/>
          </p:cNvCxnSpPr>
          <p:nvPr/>
        </p:nvCxnSpPr>
        <p:spPr>
          <a:xfrm>
            <a:off x="2000232" y="635795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86116" y="614364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Connector 23"/>
          <p:cNvCxnSpPr>
            <a:stCxn id="21" idx="6"/>
            <a:endCxn id="23" idx="2"/>
          </p:cNvCxnSpPr>
          <p:nvPr/>
        </p:nvCxnSpPr>
        <p:spPr>
          <a:xfrm>
            <a:off x="2857488" y="635795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1" idx="0"/>
          </p:cNvCxnSpPr>
          <p:nvPr/>
        </p:nvCxnSpPr>
        <p:spPr>
          <a:xfrm rot="5400000">
            <a:off x="714348" y="507207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571604" y="507207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428860" y="507207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286116" y="507207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571604" y="59293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428860" y="59293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286116" y="59293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14348" y="592933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14348" y="357187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Oval 33"/>
          <p:cNvSpPr/>
          <p:nvPr/>
        </p:nvSpPr>
        <p:spPr>
          <a:xfrm>
            <a:off x="1571604" y="357187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Straight Connector 34"/>
          <p:cNvCxnSpPr>
            <a:stCxn id="33" idx="6"/>
            <a:endCxn id="34" idx="2"/>
          </p:cNvCxnSpPr>
          <p:nvPr/>
        </p:nvCxnSpPr>
        <p:spPr>
          <a:xfrm>
            <a:off x="1142976" y="378619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428860" y="357187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7" name="Straight Connector 36"/>
          <p:cNvCxnSpPr>
            <a:stCxn id="34" idx="6"/>
            <a:endCxn id="36" idx="2"/>
          </p:cNvCxnSpPr>
          <p:nvPr/>
        </p:nvCxnSpPr>
        <p:spPr>
          <a:xfrm>
            <a:off x="2000232" y="378619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86116" y="357187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9" name="Straight Connector 38"/>
          <p:cNvCxnSpPr>
            <a:stCxn id="36" idx="6"/>
            <a:endCxn id="38" idx="2"/>
          </p:cNvCxnSpPr>
          <p:nvPr/>
        </p:nvCxnSpPr>
        <p:spPr>
          <a:xfrm>
            <a:off x="2857488" y="378619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4"/>
          </p:cNvCxnSpPr>
          <p:nvPr/>
        </p:nvCxnSpPr>
        <p:spPr>
          <a:xfrm rot="5400000">
            <a:off x="714348" y="421481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71604" y="421481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428860" y="421481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286116" y="421481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57290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Oval 47"/>
          <p:cNvSpPr/>
          <p:nvPr/>
        </p:nvSpPr>
        <p:spPr>
          <a:xfrm>
            <a:off x="2214546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9" name="Straight Connector 48"/>
          <p:cNvCxnSpPr>
            <a:stCxn id="47" idx="6"/>
            <a:endCxn id="48" idx="2"/>
          </p:cNvCxnSpPr>
          <p:nvPr/>
        </p:nvCxnSpPr>
        <p:spPr>
          <a:xfrm>
            <a:off x="1785918" y="314324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071802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1" name="Straight Connector 50"/>
          <p:cNvCxnSpPr>
            <a:stCxn id="48" idx="6"/>
            <a:endCxn id="50" idx="2"/>
          </p:cNvCxnSpPr>
          <p:nvPr/>
        </p:nvCxnSpPr>
        <p:spPr>
          <a:xfrm>
            <a:off x="2643174" y="314324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929058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3" name="Straight Connector 52"/>
          <p:cNvCxnSpPr>
            <a:stCxn id="50" idx="6"/>
            <a:endCxn id="52" idx="2"/>
          </p:cNvCxnSpPr>
          <p:nvPr/>
        </p:nvCxnSpPr>
        <p:spPr>
          <a:xfrm>
            <a:off x="3500430" y="314324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000232" y="228599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2857488" y="228599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6" name="Straight Connector 55"/>
          <p:cNvCxnSpPr>
            <a:stCxn id="54" idx="6"/>
            <a:endCxn id="55" idx="2"/>
          </p:cNvCxnSpPr>
          <p:nvPr/>
        </p:nvCxnSpPr>
        <p:spPr>
          <a:xfrm>
            <a:off x="2428860" y="250030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714744" y="228599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8" name="Straight Connector 57"/>
          <p:cNvCxnSpPr>
            <a:stCxn id="55" idx="6"/>
            <a:endCxn id="57" idx="2"/>
          </p:cNvCxnSpPr>
          <p:nvPr/>
        </p:nvCxnSpPr>
        <p:spPr>
          <a:xfrm>
            <a:off x="3286116" y="250030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72000" y="228599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0" name="Straight Connector 59"/>
          <p:cNvCxnSpPr>
            <a:stCxn id="57" idx="6"/>
            <a:endCxn id="59" idx="2"/>
          </p:cNvCxnSpPr>
          <p:nvPr/>
        </p:nvCxnSpPr>
        <p:spPr>
          <a:xfrm>
            <a:off x="4143372" y="250030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643174" y="164305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Oval 61"/>
          <p:cNvSpPr/>
          <p:nvPr/>
        </p:nvSpPr>
        <p:spPr>
          <a:xfrm>
            <a:off x="3500430" y="164305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3" name="Straight Connector 62"/>
          <p:cNvCxnSpPr>
            <a:stCxn id="61" idx="6"/>
            <a:endCxn id="62" idx="2"/>
          </p:cNvCxnSpPr>
          <p:nvPr/>
        </p:nvCxnSpPr>
        <p:spPr>
          <a:xfrm>
            <a:off x="3071802" y="185736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357686" y="164305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5" name="Straight Connector 64"/>
          <p:cNvCxnSpPr>
            <a:stCxn id="62" idx="6"/>
            <a:endCxn id="64" idx="2"/>
          </p:cNvCxnSpPr>
          <p:nvPr/>
        </p:nvCxnSpPr>
        <p:spPr>
          <a:xfrm>
            <a:off x="3929058" y="185736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214942" y="164305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7" name="Straight Connector 66"/>
          <p:cNvCxnSpPr>
            <a:stCxn id="64" idx="6"/>
            <a:endCxn id="66" idx="2"/>
          </p:cNvCxnSpPr>
          <p:nvPr/>
        </p:nvCxnSpPr>
        <p:spPr>
          <a:xfrm>
            <a:off x="4786314" y="185736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929058" y="378619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Oval 73"/>
          <p:cNvSpPr/>
          <p:nvPr/>
        </p:nvSpPr>
        <p:spPr>
          <a:xfrm>
            <a:off x="3929058" y="464344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Oval 74"/>
          <p:cNvSpPr/>
          <p:nvPr/>
        </p:nvSpPr>
        <p:spPr>
          <a:xfrm>
            <a:off x="3929058" y="550070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3929058" y="442913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3929058" y="528638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929058" y="357187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572000" y="314324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Oval 79"/>
          <p:cNvSpPr/>
          <p:nvPr/>
        </p:nvSpPr>
        <p:spPr>
          <a:xfrm>
            <a:off x="4572000" y="400050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Oval 80"/>
          <p:cNvSpPr/>
          <p:nvPr/>
        </p:nvSpPr>
        <p:spPr>
          <a:xfrm>
            <a:off x="4572000" y="485776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4572000" y="378619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572000" y="464344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4572000" y="292893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214942" y="250030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Oval 85"/>
          <p:cNvSpPr/>
          <p:nvPr/>
        </p:nvSpPr>
        <p:spPr>
          <a:xfrm>
            <a:off x="5214942" y="335756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Oval 86"/>
          <p:cNvSpPr/>
          <p:nvPr/>
        </p:nvSpPr>
        <p:spPr>
          <a:xfrm>
            <a:off x="5214942" y="421481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5214942" y="314324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214942" y="400050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5214942" y="228599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3" idx="7"/>
            <a:endCxn id="75" idx="3"/>
          </p:cNvCxnSpPr>
          <p:nvPr/>
        </p:nvCxnSpPr>
        <p:spPr>
          <a:xfrm rot="5400000" flipH="1" flipV="1">
            <a:off x="3651973" y="5866559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4286248" y="5214950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4929190" y="4572008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3651973" y="5009303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4286248" y="4357694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4929190" y="3714752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3651973" y="4152047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 flipH="1" flipV="1">
            <a:off x="4286248" y="3500438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4929190" y="2857496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3643306" y="3294791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4277581" y="2643182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H="1" flipV="1">
            <a:off x="4920523" y="2000240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2794717" y="3294791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3428992" y="2643182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4071934" y="2000240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1937461" y="3294791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 flipH="1" flipV="1">
            <a:off x="2571736" y="2643182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3214678" y="2000240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1080205" y="3294791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1714480" y="2643182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2357422" y="2000240"/>
            <a:ext cx="339856" cy="339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143636" y="326297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4-</a:t>
            </a:r>
            <a:r>
              <a:rPr lang="el-GR" sz="2800" dirty="0" smtClean="0"/>
              <a:t>δικός 3-κύβος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45104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Cube connected cycles</a:t>
            </a:r>
          </a:p>
          <a:p>
            <a:pPr lvl="1"/>
            <a:r>
              <a:rPr lang="el-GR" sz="2800" dirty="0" smtClean="0"/>
              <a:t>Αντικαθιστούμε στο δυαδικό </a:t>
            </a:r>
            <a:r>
              <a:rPr lang="en-US" sz="2800" dirty="0" smtClean="0"/>
              <a:t>k-</a:t>
            </a:r>
            <a:r>
              <a:rPr lang="el-GR" sz="2800" dirty="0" smtClean="0"/>
              <a:t>κύβο κάθε κόμβο (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 </a:t>
            </a:r>
            <a:r>
              <a:rPr lang="el-GR" sz="2800" dirty="0" smtClean="0"/>
              <a:t>σύνολο) με δακτύλιο </a:t>
            </a:r>
            <a:r>
              <a:rPr lang="en-US" sz="2800" dirty="0" smtClean="0"/>
              <a:t>k </a:t>
            </a:r>
            <a:r>
              <a:rPr lang="el-GR" sz="2800" dirty="0" smtClean="0"/>
              <a:t>κόμβων (</a:t>
            </a:r>
            <a:r>
              <a:rPr lang="en-US" sz="2800" dirty="0" smtClean="0"/>
              <a:t>k≥3)</a:t>
            </a:r>
            <a:endParaRPr lang="el-GR" sz="2800" dirty="0" smtClean="0"/>
          </a:p>
          <a:p>
            <a:pPr lvl="1"/>
            <a:r>
              <a:rPr lang="el-GR" sz="2800" dirty="0" smtClean="0"/>
              <a:t>Ν=</a:t>
            </a:r>
            <a:r>
              <a:rPr lang="en-US" sz="2800" dirty="0" smtClean="0"/>
              <a:t>k∙2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 </a:t>
            </a:r>
            <a:r>
              <a:rPr lang="el-GR" sz="2800" dirty="0" smtClean="0"/>
              <a:t>κόμβοι</a:t>
            </a:r>
          </a:p>
          <a:p>
            <a:pPr lvl="1"/>
            <a:r>
              <a:rPr lang="en-US" sz="2800" dirty="0" smtClean="0"/>
              <a:t>3</a:t>
            </a:r>
            <a:r>
              <a:rPr lang="en-US" dirty="0" smtClean="0"/>
              <a:t>∙N/2 </a:t>
            </a:r>
            <a:r>
              <a:rPr lang="el-GR" dirty="0" smtClean="0"/>
              <a:t>σύνδεσμοι</a:t>
            </a:r>
          </a:p>
          <a:p>
            <a:pPr lvl="1"/>
            <a:r>
              <a:rPr lang="el-GR" dirty="0" smtClean="0"/>
              <a:t>Βαθμός κόμβου </a:t>
            </a:r>
            <a:r>
              <a:rPr lang="en-US" dirty="0" smtClean="0"/>
              <a:t>d=3</a:t>
            </a:r>
          </a:p>
          <a:p>
            <a:pPr lvl="2"/>
            <a:r>
              <a:rPr lang="el-GR" dirty="0" smtClean="0"/>
              <a:t>Ανεξάρτητα από διάσταση!</a:t>
            </a:r>
          </a:p>
          <a:p>
            <a:pPr lvl="1"/>
            <a:r>
              <a:rPr lang="el-GR" dirty="0" smtClean="0"/>
              <a:t>Διάμετρος</a:t>
            </a:r>
          </a:p>
          <a:p>
            <a:pPr lvl="1"/>
            <a:r>
              <a:rPr lang="el-GR" dirty="0" smtClean="0"/>
              <a:t>Εύρος τομής </a:t>
            </a:r>
            <a:r>
              <a:rPr lang="en-US" sz="2800" dirty="0" smtClean="0"/>
              <a:t>b=N/(2∙k)</a:t>
            </a:r>
            <a:endParaRPr lang="el-GR" sz="2800" dirty="0" smtClean="0"/>
          </a:p>
          <a:p>
            <a:pPr lvl="1"/>
            <a:r>
              <a:rPr lang="el-GR" sz="2800" dirty="0" smtClean="0"/>
              <a:t>Είναι συμμετρικό</a:t>
            </a:r>
            <a:endParaRPr lang="el-GR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643174" y="5143512"/>
          <a:ext cx="2625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3" imgW="1193760" imgH="228600" progId="Equation.3">
                  <p:embed/>
                </p:oleObj>
              </mc:Choice>
              <mc:Fallback>
                <p:oleObj name="Equation" r:id="rId3" imgW="11937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5143512"/>
                        <a:ext cx="26257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Arc 3"/>
          <p:cNvSpPr/>
          <p:nvPr/>
        </p:nvSpPr>
        <p:spPr>
          <a:xfrm>
            <a:off x="1000100" y="4643446"/>
            <a:ext cx="1857388" cy="1857388"/>
          </a:xfrm>
          <a:prstGeom prst="arc">
            <a:avLst>
              <a:gd name="adj1" fmla="val 16965"/>
              <a:gd name="adj2" fmla="val 5450495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Arc 4"/>
          <p:cNvSpPr/>
          <p:nvPr/>
        </p:nvSpPr>
        <p:spPr>
          <a:xfrm>
            <a:off x="1000100" y="4643446"/>
            <a:ext cx="1857388" cy="1857388"/>
          </a:xfrm>
          <a:prstGeom prst="arc">
            <a:avLst>
              <a:gd name="adj1" fmla="val 536544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1285851" y="1937555"/>
            <a:ext cx="1285884" cy="1285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1285851" y="1937555"/>
            <a:ext cx="642942" cy="642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00099" y="2580497"/>
            <a:ext cx="185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1000099" y="2580497"/>
            <a:ext cx="1857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785917" y="2437621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9" name="TextBox 98"/>
          <p:cNvSpPr txBox="1"/>
          <p:nvPr/>
        </p:nvSpPr>
        <p:spPr>
          <a:xfrm>
            <a:off x="1714479" y="1508927"/>
            <a:ext cx="214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00" name="TextBox 99"/>
          <p:cNvSpPr txBox="1"/>
          <p:nvPr/>
        </p:nvSpPr>
        <p:spPr>
          <a:xfrm>
            <a:off x="1071537" y="1866117"/>
            <a:ext cx="214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101" name="TextBox 100"/>
          <p:cNvSpPr txBox="1"/>
          <p:nvPr/>
        </p:nvSpPr>
        <p:spPr>
          <a:xfrm>
            <a:off x="857223" y="2580497"/>
            <a:ext cx="214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1" y="3223439"/>
            <a:ext cx="214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103" name="TextBox 102"/>
          <p:cNvSpPr txBox="1"/>
          <p:nvPr/>
        </p:nvSpPr>
        <p:spPr>
          <a:xfrm>
            <a:off x="1928793" y="3366315"/>
            <a:ext cx="214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104" name="TextBox 103"/>
          <p:cNvSpPr txBox="1"/>
          <p:nvPr/>
        </p:nvSpPr>
        <p:spPr>
          <a:xfrm>
            <a:off x="2643173" y="2294745"/>
            <a:ext cx="3571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l-GR" dirty="0" smtClean="0"/>
              <a:t>-1</a:t>
            </a:r>
            <a:endParaRPr lang="el-GR" dirty="0"/>
          </a:p>
        </p:txBody>
      </p:sp>
      <p:sp>
        <p:nvSpPr>
          <p:cNvPr id="105" name="TextBox 104"/>
          <p:cNvSpPr txBox="1"/>
          <p:nvPr/>
        </p:nvSpPr>
        <p:spPr>
          <a:xfrm>
            <a:off x="2357421" y="1651803"/>
            <a:ext cx="214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k</a:t>
            </a:r>
            <a:endParaRPr lang="el-GR" dirty="0"/>
          </a:p>
        </p:txBody>
      </p:sp>
      <p:sp>
        <p:nvSpPr>
          <p:cNvPr id="106" name="Arc 105"/>
          <p:cNvSpPr/>
          <p:nvPr/>
        </p:nvSpPr>
        <p:spPr>
          <a:xfrm rot="5400000">
            <a:off x="1928793" y="2571744"/>
            <a:ext cx="571504" cy="571504"/>
          </a:xfrm>
          <a:prstGeom prst="arc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7" name="Oval 106"/>
          <p:cNvSpPr/>
          <p:nvPr/>
        </p:nvSpPr>
        <p:spPr>
          <a:xfrm>
            <a:off x="1785918" y="4500570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8" name="Oval 107"/>
          <p:cNvSpPr/>
          <p:nvPr/>
        </p:nvSpPr>
        <p:spPr>
          <a:xfrm>
            <a:off x="85722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9" name="Oval 108"/>
          <p:cNvSpPr/>
          <p:nvPr/>
        </p:nvSpPr>
        <p:spPr>
          <a:xfrm>
            <a:off x="1142976" y="478632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0" name="Oval 109"/>
          <p:cNvSpPr/>
          <p:nvPr/>
        </p:nvSpPr>
        <p:spPr>
          <a:xfrm>
            <a:off x="1785918" y="6357958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1" name="Oval 110"/>
          <p:cNvSpPr/>
          <p:nvPr/>
        </p:nvSpPr>
        <p:spPr>
          <a:xfrm>
            <a:off x="1142976" y="6072206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2" name="Oval 111"/>
          <p:cNvSpPr/>
          <p:nvPr/>
        </p:nvSpPr>
        <p:spPr>
          <a:xfrm>
            <a:off x="2714612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3" name="Oval 112"/>
          <p:cNvSpPr/>
          <p:nvPr/>
        </p:nvSpPr>
        <p:spPr>
          <a:xfrm>
            <a:off x="2428860" y="478632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Rectangle 113"/>
          <p:cNvSpPr/>
          <p:nvPr/>
        </p:nvSpPr>
        <p:spPr>
          <a:xfrm>
            <a:off x="1785918" y="4500570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142976" y="4786322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57224" y="542926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2976" y="6072206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785918" y="6357958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643174" y="5429264"/>
            <a:ext cx="42862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k-1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428860" y="4786322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21" name="Straight Connector 120"/>
          <p:cNvCxnSpPr>
            <a:endCxn id="114" idx="0"/>
          </p:cNvCxnSpPr>
          <p:nvPr/>
        </p:nvCxnSpPr>
        <p:spPr>
          <a:xfrm rot="5400000">
            <a:off x="1857356" y="442913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1857356" y="671514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3000364" y="557214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714348" y="557214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113" idx="7"/>
          </p:cNvCxnSpPr>
          <p:nvPr/>
        </p:nvCxnSpPr>
        <p:spPr>
          <a:xfrm rot="10800000" flipV="1">
            <a:off x="2672766" y="4714883"/>
            <a:ext cx="113287" cy="1132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1" idx="3"/>
          </p:cNvCxnSpPr>
          <p:nvPr/>
        </p:nvCxnSpPr>
        <p:spPr>
          <a:xfrm rot="5400000">
            <a:off x="1071539" y="6316111"/>
            <a:ext cx="113284" cy="113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09" idx="1"/>
          </p:cNvCxnSpPr>
          <p:nvPr/>
        </p:nvCxnSpPr>
        <p:spPr>
          <a:xfrm rot="16200000" flipH="1">
            <a:off x="1071537" y="4714883"/>
            <a:ext cx="113286" cy="1132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>
            <a:off x="4286248" y="5214950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9" name="Oval 208"/>
          <p:cNvSpPr/>
          <p:nvPr/>
        </p:nvSpPr>
        <p:spPr>
          <a:xfrm>
            <a:off x="4214810" y="550070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0" name="Oval 209"/>
          <p:cNvSpPr/>
          <p:nvPr/>
        </p:nvSpPr>
        <p:spPr>
          <a:xfrm>
            <a:off x="4643438" y="550070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1" name="Oval 210"/>
          <p:cNvSpPr/>
          <p:nvPr/>
        </p:nvSpPr>
        <p:spPr>
          <a:xfrm>
            <a:off x="4429124" y="507207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9" name="Oval 178"/>
          <p:cNvSpPr/>
          <p:nvPr/>
        </p:nvSpPr>
        <p:spPr>
          <a:xfrm>
            <a:off x="4286248" y="3071810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0" name="Oval 179"/>
          <p:cNvSpPr/>
          <p:nvPr/>
        </p:nvSpPr>
        <p:spPr>
          <a:xfrm>
            <a:off x="4214810" y="3071810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1" name="Oval 180"/>
          <p:cNvSpPr/>
          <p:nvPr/>
        </p:nvSpPr>
        <p:spPr>
          <a:xfrm>
            <a:off x="4429124" y="3500438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2" name="Oval 181"/>
          <p:cNvSpPr/>
          <p:nvPr/>
        </p:nvSpPr>
        <p:spPr>
          <a:xfrm>
            <a:off x="4643438" y="3071810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3" name="Straight Connector 212"/>
          <p:cNvCxnSpPr>
            <a:stCxn id="211" idx="0"/>
            <a:endCxn id="181" idx="4"/>
          </p:cNvCxnSpPr>
          <p:nvPr/>
        </p:nvCxnSpPr>
        <p:spPr>
          <a:xfrm rot="5400000" flipH="1" flipV="1">
            <a:off x="3929058" y="4429132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Oval 218"/>
          <p:cNvSpPr/>
          <p:nvPr/>
        </p:nvSpPr>
        <p:spPr>
          <a:xfrm>
            <a:off x="6286512" y="5214950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0" name="Oval 219"/>
          <p:cNvSpPr/>
          <p:nvPr/>
        </p:nvSpPr>
        <p:spPr>
          <a:xfrm>
            <a:off x="6215074" y="550070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1" name="Oval 220"/>
          <p:cNvSpPr/>
          <p:nvPr/>
        </p:nvSpPr>
        <p:spPr>
          <a:xfrm>
            <a:off x="6643702" y="550070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2" name="Oval 221"/>
          <p:cNvSpPr/>
          <p:nvPr/>
        </p:nvSpPr>
        <p:spPr>
          <a:xfrm>
            <a:off x="6429388" y="507207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3" name="Oval 222"/>
          <p:cNvSpPr/>
          <p:nvPr/>
        </p:nvSpPr>
        <p:spPr>
          <a:xfrm>
            <a:off x="6286512" y="3071810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4" name="Oval 223"/>
          <p:cNvSpPr/>
          <p:nvPr/>
        </p:nvSpPr>
        <p:spPr>
          <a:xfrm>
            <a:off x="6215074" y="3071810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5" name="Oval 224"/>
          <p:cNvSpPr/>
          <p:nvPr/>
        </p:nvSpPr>
        <p:spPr>
          <a:xfrm>
            <a:off x="6429388" y="3500438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6" name="Oval 225"/>
          <p:cNvSpPr/>
          <p:nvPr/>
        </p:nvSpPr>
        <p:spPr>
          <a:xfrm>
            <a:off x="6643702" y="3071810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7" name="Straight Connector 226"/>
          <p:cNvCxnSpPr>
            <a:stCxn id="222" idx="0"/>
            <a:endCxn id="225" idx="4"/>
          </p:cNvCxnSpPr>
          <p:nvPr/>
        </p:nvCxnSpPr>
        <p:spPr>
          <a:xfrm rot="5400000" flipH="1" flipV="1">
            <a:off x="5929322" y="4429132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82" idx="6"/>
            <a:endCxn id="224" idx="2"/>
          </p:cNvCxnSpPr>
          <p:nvPr/>
        </p:nvCxnSpPr>
        <p:spPr>
          <a:xfrm>
            <a:off x="4929190" y="3214686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10" idx="6"/>
            <a:endCxn id="220" idx="2"/>
          </p:cNvCxnSpPr>
          <p:nvPr/>
        </p:nvCxnSpPr>
        <p:spPr>
          <a:xfrm>
            <a:off x="4929190" y="5643578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val 234"/>
          <p:cNvSpPr/>
          <p:nvPr/>
        </p:nvSpPr>
        <p:spPr>
          <a:xfrm>
            <a:off x="5357818" y="4357694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6" name="Oval 235"/>
          <p:cNvSpPr/>
          <p:nvPr/>
        </p:nvSpPr>
        <p:spPr>
          <a:xfrm>
            <a:off x="5286380" y="4643446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7" name="Oval 236"/>
          <p:cNvSpPr/>
          <p:nvPr/>
        </p:nvSpPr>
        <p:spPr>
          <a:xfrm>
            <a:off x="5715008" y="4643446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8" name="Oval 237"/>
          <p:cNvSpPr/>
          <p:nvPr/>
        </p:nvSpPr>
        <p:spPr>
          <a:xfrm>
            <a:off x="5500694" y="4214818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9" name="Oval 238"/>
          <p:cNvSpPr/>
          <p:nvPr/>
        </p:nvSpPr>
        <p:spPr>
          <a:xfrm>
            <a:off x="5357818" y="2214554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0" name="Oval 239"/>
          <p:cNvSpPr/>
          <p:nvPr/>
        </p:nvSpPr>
        <p:spPr>
          <a:xfrm>
            <a:off x="5286380" y="221455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1" name="Oval 240"/>
          <p:cNvSpPr/>
          <p:nvPr/>
        </p:nvSpPr>
        <p:spPr>
          <a:xfrm>
            <a:off x="5500694" y="264318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2" name="Oval 241"/>
          <p:cNvSpPr/>
          <p:nvPr/>
        </p:nvSpPr>
        <p:spPr>
          <a:xfrm>
            <a:off x="5715008" y="221455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3" name="Straight Connector 242"/>
          <p:cNvCxnSpPr>
            <a:stCxn id="238" idx="0"/>
            <a:endCxn id="241" idx="4"/>
          </p:cNvCxnSpPr>
          <p:nvPr/>
        </p:nvCxnSpPr>
        <p:spPr>
          <a:xfrm rot="5400000" flipH="1" flipV="1">
            <a:off x="5000628" y="3571876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7358082" y="4357694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5" name="Oval 244"/>
          <p:cNvSpPr/>
          <p:nvPr/>
        </p:nvSpPr>
        <p:spPr>
          <a:xfrm>
            <a:off x="7286644" y="4643446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6" name="Oval 245"/>
          <p:cNvSpPr/>
          <p:nvPr/>
        </p:nvSpPr>
        <p:spPr>
          <a:xfrm>
            <a:off x="7715272" y="4643446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7" name="Oval 246"/>
          <p:cNvSpPr/>
          <p:nvPr/>
        </p:nvSpPr>
        <p:spPr>
          <a:xfrm>
            <a:off x="7500958" y="4214818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8" name="Oval 247"/>
          <p:cNvSpPr/>
          <p:nvPr/>
        </p:nvSpPr>
        <p:spPr>
          <a:xfrm>
            <a:off x="7358082" y="2214554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9" name="Oval 248"/>
          <p:cNvSpPr/>
          <p:nvPr/>
        </p:nvSpPr>
        <p:spPr>
          <a:xfrm>
            <a:off x="7286644" y="221455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0" name="Oval 249"/>
          <p:cNvSpPr/>
          <p:nvPr/>
        </p:nvSpPr>
        <p:spPr>
          <a:xfrm>
            <a:off x="7500958" y="2643182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1" name="Oval 250"/>
          <p:cNvSpPr/>
          <p:nvPr/>
        </p:nvSpPr>
        <p:spPr>
          <a:xfrm>
            <a:off x="7715272" y="221455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2" name="Straight Connector 251"/>
          <p:cNvCxnSpPr>
            <a:stCxn id="247" idx="0"/>
            <a:endCxn id="250" idx="4"/>
          </p:cNvCxnSpPr>
          <p:nvPr/>
        </p:nvCxnSpPr>
        <p:spPr>
          <a:xfrm rot="5400000" flipH="1" flipV="1">
            <a:off x="7000892" y="3571876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242" idx="6"/>
            <a:endCxn id="249" idx="2"/>
          </p:cNvCxnSpPr>
          <p:nvPr/>
        </p:nvCxnSpPr>
        <p:spPr>
          <a:xfrm>
            <a:off x="6000760" y="2357430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237" idx="6"/>
            <a:endCxn id="245" idx="2"/>
          </p:cNvCxnSpPr>
          <p:nvPr/>
        </p:nvCxnSpPr>
        <p:spPr>
          <a:xfrm>
            <a:off x="6000760" y="4786322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240" idx="3"/>
            <a:endCxn id="180" idx="7"/>
          </p:cNvCxnSpPr>
          <p:nvPr/>
        </p:nvCxnSpPr>
        <p:spPr>
          <a:xfrm rot="5400000">
            <a:off x="4565872" y="2351302"/>
            <a:ext cx="655198" cy="8695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36" idx="3"/>
            <a:endCxn id="209" idx="7"/>
          </p:cNvCxnSpPr>
          <p:nvPr/>
        </p:nvCxnSpPr>
        <p:spPr>
          <a:xfrm rot="5400000">
            <a:off x="4565872" y="4780194"/>
            <a:ext cx="655198" cy="8695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51" idx="3"/>
            <a:endCxn id="226" idx="7"/>
          </p:cNvCxnSpPr>
          <p:nvPr/>
        </p:nvCxnSpPr>
        <p:spPr>
          <a:xfrm rot="5400000">
            <a:off x="6994764" y="2351302"/>
            <a:ext cx="655198" cy="8695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stCxn id="246" idx="3"/>
            <a:endCxn id="221" idx="7"/>
          </p:cNvCxnSpPr>
          <p:nvPr/>
        </p:nvCxnSpPr>
        <p:spPr>
          <a:xfrm rot="5400000">
            <a:off x="6994764" y="4780194"/>
            <a:ext cx="655198" cy="8695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rot="5400000">
            <a:off x="1607322" y="3964785"/>
            <a:ext cx="642942" cy="1588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Mesh: </a:t>
            </a:r>
            <a:r>
              <a:rPr lang="el-GR" dirty="0" smtClean="0"/>
              <a:t>Ειδική περίπτωση ορθογωνικού</a:t>
            </a:r>
          </a:p>
          <a:p>
            <a:pPr lvl="1"/>
            <a:r>
              <a:rPr lang="en-US" sz="2800" dirty="0" smtClean="0"/>
              <a:t>N=</a:t>
            </a:r>
            <a:r>
              <a:rPr lang="en-US" sz="2800" dirty="0" err="1" smtClean="0"/>
              <a:t>n</a:t>
            </a:r>
            <a:r>
              <a:rPr lang="en-US" sz="2800" baseline="30000" dirty="0" err="1" smtClean="0"/>
              <a:t>k</a:t>
            </a:r>
            <a:r>
              <a:rPr lang="en-US" sz="2800" dirty="0" smtClean="0"/>
              <a:t> </a:t>
            </a:r>
            <a:r>
              <a:rPr lang="el-GR" sz="2800" dirty="0" smtClean="0"/>
              <a:t>κόμβοι</a:t>
            </a:r>
          </a:p>
          <a:p>
            <a:pPr lvl="1"/>
            <a:r>
              <a:rPr lang="en-US" sz="2800" dirty="0" smtClean="0"/>
              <a:t>k-</a:t>
            </a:r>
            <a:r>
              <a:rPr lang="el-GR" sz="2800" dirty="0" smtClean="0"/>
              <a:t>διάστατο </a:t>
            </a:r>
            <a:r>
              <a:rPr lang="en-US" sz="2800" dirty="0" smtClean="0"/>
              <a:t>mesh </a:t>
            </a:r>
            <a:r>
              <a:rPr lang="el-GR" sz="2800" dirty="0" smtClean="0"/>
              <a:t>με </a:t>
            </a:r>
            <a:r>
              <a:rPr lang="en-US" sz="2800" dirty="0" smtClean="0"/>
              <a:t>n </a:t>
            </a:r>
            <a:r>
              <a:rPr lang="el-GR" sz="2800" dirty="0" smtClean="0"/>
              <a:t>κόμβους ανά διεύθυνση</a:t>
            </a:r>
          </a:p>
          <a:p>
            <a:pPr lvl="1"/>
            <a:r>
              <a:rPr lang="en-US" sz="2800" dirty="0" smtClean="0"/>
              <a:t>B</a:t>
            </a:r>
            <a:r>
              <a:rPr lang="el-GR" sz="2800" dirty="0" smtClean="0"/>
              <a:t>αθμός κόμβου </a:t>
            </a:r>
            <a:r>
              <a:rPr lang="en-US" sz="2800" dirty="0" smtClean="0"/>
              <a:t>d=2∙k</a:t>
            </a:r>
          </a:p>
          <a:p>
            <a:pPr lvl="1"/>
            <a:r>
              <a:rPr lang="el-GR" sz="2800" dirty="0" smtClean="0"/>
              <a:t>Διάμετρος </a:t>
            </a:r>
            <a:r>
              <a:rPr lang="en-US" sz="2800" dirty="0" smtClean="0"/>
              <a:t>D=k∙(n-1)</a:t>
            </a:r>
            <a:endParaRPr lang="el-GR" sz="2800" dirty="0" smtClean="0"/>
          </a:p>
          <a:p>
            <a:pPr lvl="1"/>
            <a:r>
              <a:rPr lang="el-GR" sz="2800" dirty="0" smtClean="0"/>
              <a:t>Ειδικά για ένα 2-διάστατο </a:t>
            </a:r>
            <a:r>
              <a:rPr lang="en-US" sz="2800" dirty="0" smtClean="0"/>
              <a:t>mesh:</a:t>
            </a:r>
          </a:p>
          <a:p>
            <a:pPr lvl="2"/>
            <a:r>
              <a:rPr lang="en-US" sz="2400" dirty="0" smtClean="0"/>
              <a:t>N=n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κόμβοι</a:t>
            </a:r>
            <a:endParaRPr lang="en-US" sz="2400" dirty="0" smtClean="0"/>
          </a:p>
          <a:p>
            <a:pPr lvl="2"/>
            <a:r>
              <a:rPr lang="en-US" sz="2400" dirty="0" smtClean="0"/>
              <a:t>2∙N – 2∙n</a:t>
            </a:r>
            <a:r>
              <a:rPr lang="el-GR" sz="2400" dirty="0" smtClean="0"/>
              <a:t>=</a:t>
            </a:r>
            <a:r>
              <a:rPr lang="en-US" sz="2400" dirty="0" smtClean="0"/>
              <a:t>2∙n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– 2∙n </a:t>
            </a:r>
            <a:r>
              <a:rPr lang="el-GR" sz="2400" dirty="0" smtClean="0"/>
              <a:t>σύνδεσμοι</a:t>
            </a:r>
            <a:endParaRPr lang="en-US" sz="2400" dirty="0" smtClean="0"/>
          </a:p>
          <a:p>
            <a:pPr lvl="2"/>
            <a:r>
              <a:rPr lang="el-GR" sz="2400" dirty="0" smtClean="0"/>
              <a:t>Βαθμός εσωτερικών κόμβων </a:t>
            </a:r>
            <a:r>
              <a:rPr lang="en-US" sz="2400" dirty="0" smtClean="0"/>
              <a:t>d=4</a:t>
            </a:r>
          </a:p>
          <a:p>
            <a:pPr lvl="2"/>
            <a:r>
              <a:rPr lang="el-GR" sz="2400" dirty="0" smtClean="0"/>
              <a:t>Διάμετρος </a:t>
            </a:r>
            <a:r>
              <a:rPr lang="en-US" sz="2400" dirty="0" smtClean="0"/>
              <a:t>D=2∙(n-1)</a:t>
            </a:r>
          </a:p>
          <a:p>
            <a:pPr lvl="2"/>
            <a:r>
              <a:rPr lang="el-GR" sz="2400" dirty="0" smtClean="0"/>
              <a:t>Εύρος τομής </a:t>
            </a:r>
            <a:r>
              <a:rPr lang="en-US" sz="2400" dirty="0" smtClean="0"/>
              <a:t>b=n</a:t>
            </a:r>
          </a:p>
          <a:p>
            <a:pPr lvl="2"/>
            <a:r>
              <a:rPr lang="el-GR" sz="2400" dirty="0" smtClean="0"/>
              <a:t>Δεν είναι συμμετρικό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02294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Torrus</a:t>
            </a:r>
            <a:endParaRPr lang="en-US" dirty="0" smtClean="0"/>
          </a:p>
          <a:p>
            <a:pPr lvl="1"/>
            <a:r>
              <a:rPr lang="el-GR" dirty="0" smtClean="0"/>
              <a:t>Ίδιο με </a:t>
            </a:r>
            <a:r>
              <a:rPr lang="en-US" dirty="0" smtClean="0"/>
              <a:t>mesh</a:t>
            </a:r>
            <a:r>
              <a:rPr lang="el-GR" dirty="0" smtClean="0"/>
              <a:t>, αλλά οι συνδέσεις είναι κυκλικές</a:t>
            </a:r>
          </a:p>
          <a:p>
            <a:pPr lvl="2"/>
            <a:r>
              <a:rPr lang="el-GR" dirty="0" smtClean="0"/>
              <a:t>Υποδιπλασιάζεται  διάμετρος</a:t>
            </a:r>
          </a:p>
          <a:p>
            <a:pPr lvl="1"/>
            <a:r>
              <a:rPr lang="el-GR" sz="2400" dirty="0" smtClean="0"/>
              <a:t>Ειδικά για έναν </a:t>
            </a:r>
            <a:r>
              <a:rPr lang="en-US" sz="2400" dirty="0" err="1" smtClean="0"/>
              <a:t>n×n</a:t>
            </a:r>
            <a:r>
              <a:rPr lang="en-US" sz="2400" dirty="0" smtClean="0"/>
              <a:t> </a:t>
            </a:r>
            <a:r>
              <a:rPr lang="el-GR" sz="2400" dirty="0" smtClean="0"/>
              <a:t>δυαδικό </a:t>
            </a:r>
            <a:r>
              <a:rPr lang="en-US" sz="2400" dirty="0" smtClean="0"/>
              <a:t>torus (k=2):</a:t>
            </a:r>
            <a:endParaRPr lang="el-GR" dirty="0" smtClean="0"/>
          </a:p>
          <a:p>
            <a:pPr lvl="2"/>
            <a:r>
              <a:rPr lang="en-US" dirty="0" smtClean="0"/>
              <a:t>N=n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κόμβοι</a:t>
            </a:r>
            <a:endParaRPr lang="en-US" dirty="0" smtClean="0"/>
          </a:p>
          <a:p>
            <a:pPr lvl="2"/>
            <a:r>
              <a:rPr lang="en-US" sz="2400" dirty="0" smtClean="0"/>
              <a:t>2∙N </a:t>
            </a:r>
            <a:r>
              <a:rPr lang="el-GR" sz="2400" dirty="0" smtClean="0"/>
              <a:t>σύνδεσμοι</a:t>
            </a:r>
          </a:p>
          <a:p>
            <a:pPr lvl="2"/>
            <a:r>
              <a:rPr lang="el-GR" sz="2400" dirty="0" smtClean="0"/>
              <a:t>Βαθμός κόμβου </a:t>
            </a:r>
            <a:r>
              <a:rPr lang="en-US" sz="2400" dirty="0" smtClean="0"/>
              <a:t>d=4</a:t>
            </a:r>
          </a:p>
          <a:p>
            <a:pPr lvl="2"/>
            <a:r>
              <a:rPr lang="el-GR" sz="2400" dirty="0" smtClean="0"/>
              <a:t>Διάμετρος</a:t>
            </a:r>
          </a:p>
          <a:p>
            <a:pPr lvl="2"/>
            <a:r>
              <a:rPr lang="el-GR" sz="2400" dirty="0" smtClean="0"/>
              <a:t>Εύρος τομής </a:t>
            </a:r>
            <a:r>
              <a:rPr lang="en-US" sz="2400" dirty="0" smtClean="0"/>
              <a:t>b= 2∙n</a:t>
            </a:r>
          </a:p>
          <a:p>
            <a:pPr lvl="2"/>
            <a:r>
              <a:rPr lang="el-GR" sz="2400" dirty="0" smtClean="0"/>
              <a:t>Είναι συμμετρικό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943225" y="5497530"/>
          <a:ext cx="17319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787320" imgH="228600" progId="Equation.3">
                  <p:embed/>
                </p:oleObj>
              </mc:Choice>
              <mc:Fallback>
                <p:oleObj name="Equation" r:id="rId3" imgW="7873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497530"/>
                        <a:ext cx="1731963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857884" y="250030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6715140" y="250030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Connector 6"/>
          <p:cNvCxnSpPr>
            <a:stCxn id="5" idx="6"/>
            <a:endCxn id="6" idx="2"/>
          </p:cNvCxnSpPr>
          <p:nvPr/>
        </p:nvCxnSpPr>
        <p:spPr>
          <a:xfrm>
            <a:off x="6286512" y="271462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72396" y="250030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>
            <a:stCxn id="6" idx="6"/>
            <a:endCxn id="8" idx="2"/>
          </p:cNvCxnSpPr>
          <p:nvPr/>
        </p:nvCxnSpPr>
        <p:spPr>
          <a:xfrm>
            <a:off x="7143768" y="271462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57884" y="335756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6715140" y="335756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>
            <a:stCxn id="10" idx="6"/>
            <a:endCxn id="11" idx="2"/>
          </p:cNvCxnSpPr>
          <p:nvPr/>
        </p:nvCxnSpPr>
        <p:spPr>
          <a:xfrm>
            <a:off x="6286512" y="357187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572396" y="335756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Connector 13"/>
          <p:cNvCxnSpPr>
            <a:stCxn id="11" idx="6"/>
            <a:endCxn id="13" idx="2"/>
          </p:cNvCxnSpPr>
          <p:nvPr/>
        </p:nvCxnSpPr>
        <p:spPr>
          <a:xfrm>
            <a:off x="7143768" y="357187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57884" y="421481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6715140" y="421481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Connector 16"/>
          <p:cNvCxnSpPr>
            <a:stCxn id="15" idx="6"/>
            <a:endCxn id="16" idx="2"/>
          </p:cNvCxnSpPr>
          <p:nvPr/>
        </p:nvCxnSpPr>
        <p:spPr>
          <a:xfrm>
            <a:off x="6286512" y="442913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2396" y="421481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6" idx="6"/>
            <a:endCxn id="18" idx="2"/>
          </p:cNvCxnSpPr>
          <p:nvPr/>
        </p:nvCxnSpPr>
        <p:spPr>
          <a:xfrm>
            <a:off x="7143768" y="442913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4"/>
            <a:endCxn id="10" idx="0"/>
          </p:cNvCxnSpPr>
          <p:nvPr/>
        </p:nvCxnSpPr>
        <p:spPr>
          <a:xfrm rot="5400000">
            <a:off x="5857884" y="314324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715140" y="314324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572396" y="314324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715140" y="400050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572396" y="400050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857884" y="400050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000628" y="3571876"/>
            <a:ext cx="2714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929322" y="235743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786578" y="235743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643834" y="235743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929322" y="478632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786578" y="478632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643834" y="478632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5572132" y="271462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5572132" y="3571876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572132" y="442913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8001024" y="271462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8001024" y="3571876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8001024" y="442913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5857884" y="3571876"/>
            <a:ext cx="2714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715140" y="3571876"/>
            <a:ext cx="2714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/>
          <p:cNvSpPr/>
          <p:nvPr/>
        </p:nvSpPr>
        <p:spPr>
          <a:xfrm>
            <a:off x="6072198" y="207167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Arc 70"/>
          <p:cNvSpPr/>
          <p:nvPr/>
        </p:nvSpPr>
        <p:spPr>
          <a:xfrm>
            <a:off x="6929454" y="207167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Arc 71"/>
          <p:cNvSpPr/>
          <p:nvPr/>
        </p:nvSpPr>
        <p:spPr>
          <a:xfrm>
            <a:off x="7786710" y="207167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Arc 72"/>
          <p:cNvSpPr/>
          <p:nvPr/>
        </p:nvSpPr>
        <p:spPr>
          <a:xfrm flipV="1">
            <a:off x="6072198" y="4786322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Arc 73"/>
          <p:cNvSpPr/>
          <p:nvPr/>
        </p:nvSpPr>
        <p:spPr>
          <a:xfrm flipV="1">
            <a:off x="6929454" y="4786322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Arc 74"/>
          <p:cNvSpPr/>
          <p:nvPr/>
        </p:nvSpPr>
        <p:spPr>
          <a:xfrm flipV="1">
            <a:off x="7786710" y="4786322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5572132" y="2428868"/>
            <a:ext cx="2714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5572132" y="3286124"/>
            <a:ext cx="2714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5572132" y="4143380"/>
            <a:ext cx="2714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/>
          <p:nvPr/>
        </p:nvSpPr>
        <p:spPr>
          <a:xfrm rot="5400000" flipV="1">
            <a:off x="5429256" y="4143380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Arc 79"/>
          <p:cNvSpPr/>
          <p:nvPr/>
        </p:nvSpPr>
        <p:spPr>
          <a:xfrm rot="5400000" flipV="1">
            <a:off x="5429256" y="3286124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Arc 80"/>
          <p:cNvSpPr/>
          <p:nvPr/>
        </p:nvSpPr>
        <p:spPr>
          <a:xfrm rot="5400000" flipV="1">
            <a:off x="5429256" y="242886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Arc 81"/>
          <p:cNvSpPr/>
          <p:nvPr/>
        </p:nvSpPr>
        <p:spPr>
          <a:xfrm rot="16200000" flipH="1" flipV="1">
            <a:off x="8143900" y="242886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Arc 82"/>
          <p:cNvSpPr/>
          <p:nvPr/>
        </p:nvSpPr>
        <p:spPr>
          <a:xfrm rot="16200000" flipH="1" flipV="1">
            <a:off x="8143900" y="4143380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Arc 83"/>
          <p:cNvSpPr/>
          <p:nvPr/>
        </p:nvSpPr>
        <p:spPr>
          <a:xfrm rot="16200000" flipH="1" flipV="1">
            <a:off x="8143900" y="3286124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8585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Torrus</a:t>
            </a:r>
            <a:r>
              <a:rPr lang="el-GR" sz="3200" dirty="0" smtClean="0"/>
              <a:t>:</a:t>
            </a:r>
            <a:r>
              <a:rPr lang="en-US" sz="3200" dirty="0" smtClean="0"/>
              <a:t> </a:t>
            </a:r>
            <a:r>
              <a:rPr lang="el-GR" sz="3200" dirty="0" smtClean="0"/>
              <a:t>Αναδίπλωση συνδέσεων για την εξισορρόπηση του μήκους των καλωδίων</a:t>
            </a:r>
          </a:p>
        </p:txBody>
      </p:sp>
      <p:sp>
        <p:nvSpPr>
          <p:cNvPr id="4" name="Oval 3"/>
          <p:cNvSpPr/>
          <p:nvPr/>
        </p:nvSpPr>
        <p:spPr>
          <a:xfrm>
            <a:off x="714348" y="321468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1571604" y="321468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>
          <a:xfrm>
            <a:off x="1142976" y="342900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28860" y="321468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>
            <a:stCxn id="5" idx="6"/>
            <a:endCxn id="7" idx="2"/>
          </p:cNvCxnSpPr>
          <p:nvPr/>
        </p:nvCxnSpPr>
        <p:spPr>
          <a:xfrm>
            <a:off x="2000232" y="342900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14348" y="407194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1571604" y="407194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Connector 10"/>
          <p:cNvCxnSpPr>
            <a:stCxn id="9" idx="6"/>
            <a:endCxn id="10" idx="2"/>
          </p:cNvCxnSpPr>
          <p:nvPr/>
        </p:nvCxnSpPr>
        <p:spPr>
          <a:xfrm>
            <a:off x="1142976" y="428625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428860" y="407194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Connector 12"/>
          <p:cNvCxnSpPr>
            <a:stCxn id="10" idx="6"/>
            <a:endCxn id="12" idx="2"/>
          </p:cNvCxnSpPr>
          <p:nvPr/>
        </p:nvCxnSpPr>
        <p:spPr>
          <a:xfrm>
            <a:off x="2000232" y="428625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14348" y="492919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1571604" y="492919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/>
          <p:cNvCxnSpPr>
            <a:stCxn id="14" idx="6"/>
            <a:endCxn id="15" idx="2"/>
          </p:cNvCxnSpPr>
          <p:nvPr/>
        </p:nvCxnSpPr>
        <p:spPr>
          <a:xfrm>
            <a:off x="1142976" y="514351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28860" y="492919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Connector 17"/>
          <p:cNvCxnSpPr>
            <a:stCxn id="15" idx="6"/>
            <a:endCxn id="17" idx="2"/>
          </p:cNvCxnSpPr>
          <p:nvPr/>
        </p:nvCxnSpPr>
        <p:spPr>
          <a:xfrm>
            <a:off x="2000232" y="514351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4"/>
            <a:endCxn id="9" idx="0"/>
          </p:cNvCxnSpPr>
          <p:nvPr/>
        </p:nvCxnSpPr>
        <p:spPr>
          <a:xfrm rot="5400000">
            <a:off x="714348" y="385762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71604" y="385762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428860" y="385762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71604" y="471488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28860" y="471488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14348" y="471488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8" idx="2"/>
          </p:cNvCxnSpPr>
          <p:nvPr/>
        </p:nvCxnSpPr>
        <p:spPr>
          <a:xfrm rot="5400000">
            <a:off x="-571536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5786" y="307181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643042" y="307181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500298" y="307181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28596" y="342900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28596" y="4286256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28596" y="514351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857488" y="342900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857488" y="4286256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857488" y="5143512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89" idx="2"/>
          </p:cNvCxnSpPr>
          <p:nvPr/>
        </p:nvCxnSpPr>
        <p:spPr>
          <a:xfrm rot="5400000">
            <a:off x="285720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0" idx="2"/>
          </p:cNvCxnSpPr>
          <p:nvPr/>
        </p:nvCxnSpPr>
        <p:spPr>
          <a:xfrm rot="5400000">
            <a:off x="1142976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928662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Arc 40"/>
          <p:cNvSpPr/>
          <p:nvPr/>
        </p:nvSpPr>
        <p:spPr>
          <a:xfrm>
            <a:off x="1785918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Arc 41"/>
          <p:cNvSpPr/>
          <p:nvPr/>
        </p:nvSpPr>
        <p:spPr>
          <a:xfrm>
            <a:off x="2643174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6" name="Straight Connector 45"/>
          <p:cNvCxnSpPr>
            <a:stCxn id="68" idx="0"/>
          </p:cNvCxnSpPr>
          <p:nvPr/>
        </p:nvCxnSpPr>
        <p:spPr>
          <a:xfrm rot="10800000">
            <a:off x="357158" y="3143249"/>
            <a:ext cx="3637596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70" idx="0"/>
          </p:cNvCxnSpPr>
          <p:nvPr/>
        </p:nvCxnSpPr>
        <p:spPr>
          <a:xfrm rot="10800000">
            <a:off x="357158" y="4000505"/>
            <a:ext cx="3637596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9" idx="0"/>
          </p:cNvCxnSpPr>
          <p:nvPr/>
        </p:nvCxnSpPr>
        <p:spPr>
          <a:xfrm rot="10800000">
            <a:off x="357158" y="4857761"/>
            <a:ext cx="3637596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5400000" flipV="1">
            <a:off x="285720" y="4857760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Arc 49"/>
          <p:cNvSpPr/>
          <p:nvPr/>
        </p:nvSpPr>
        <p:spPr>
          <a:xfrm rot="5400000" flipV="1">
            <a:off x="285720" y="4000504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Arc 50"/>
          <p:cNvSpPr/>
          <p:nvPr/>
        </p:nvSpPr>
        <p:spPr>
          <a:xfrm rot="5400000" flipV="1">
            <a:off x="285720" y="314324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3286116" y="321468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>
            <a:off x="3286116" y="407194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Oval 56"/>
          <p:cNvSpPr/>
          <p:nvPr/>
        </p:nvSpPr>
        <p:spPr>
          <a:xfrm>
            <a:off x="3286116" y="492919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3286116" y="385762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286116" y="4714884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357554" y="307181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3714744" y="342900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3714744" y="4286256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3714744" y="514351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96" idx="2"/>
          </p:cNvCxnSpPr>
          <p:nvPr/>
        </p:nvCxnSpPr>
        <p:spPr>
          <a:xfrm rot="5400000">
            <a:off x="2000232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>
            <a:off x="3500430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Arc 67"/>
          <p:cNvSpPr/>
          <p:nvPr/>
        </p:nvSpPr>
        <p:spPr>
          <a:xfrm rot="16200000" flipH="1" flipV="1">
            <a:off x="3857620" y="314324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Arc 68"/>
          <p:cNvSpPr/>
          <p:nvPr/>
        </p:nvSpPr>
        <p:spPr>
          <a:xfrm rot="16200000" flipH="1" flipV="1">
            <a:off x="3857620" y="4857760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Arc 69"/>
          <p:cNvSpPr/>
          <p:nvPr/>
        </p:nvSpPr>
        <p:spPr>
          <a:xfrm rot="16200000" flipH="1" flipV="1">
            <a:off x="3857620" y="4000504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Oval 77"/>
          <p:cNvSpPr/>
          <p:nvPr/>
        </p:nvSpPr>
        <p:spPr>
          <a:xfrm>
            <a:off x="714348" y="578645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Oval 78"/>
          <p:cNvSpPr/>
          <p:nvPr/>
        </p:nvSpPr>
        <p:spPr>
          <a:xfrm>
            <a:off x="1571604" y="578645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0" name="Straight Connector 79"/>
          <p:cNvCxnSpPr>
            <a:stCxn id="78" idx="6"/>
            <a:endCxn id="79" idx="2"/>
          </p:cNvCxnSpPr>
          <p:nvPr/>
        </p:nvCxnSpPr>
        <p:spPr>
          <a:xfrm>
            <a:off x="1142976" y="600076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428860" y="578645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2" name="Straight Connector 81"/>
          <p:cNvCxnSpPr>
            <a:stCxn id="79" idx="6"/>
            <a:endCxn id="81" idx="2"/>
          </p:cNvCxnSpPr>
          <p:nvPr/>
        </p:nvCxnSpPr>
        <p:spPr>
          <a:xfrm>
            <a:off x="2000232" y="600076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85786" y="6357958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1643042" y="6357958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500298" y="6357958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428596" y="6000768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857488" y="6000768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flipV="1">
            <a:off x="928662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9" name="Arc 88"/>
          <p:cNvSpPr/>
          <p:nvPr/>
        </p:nvSpPr>
        <p:spPr>
          <a:xfrm flipV="1">
            <a:off x="1785918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Arc 89"/>
          <p:cNvSpPr/>
          <p:nvPr/>
        </p:nvSpPr>
        <p:spPr>
          <a:xfrm flipV="1">
            <a:off x="2643174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1" name="Straight Connector 90"/>
          <p:cNvCxnSpPr/>
          <p:nvPr/>
        </p:nvCxnSpPr>
        <p:spPr>
          <a:xfrm rot="10800000">
            <a:off x="428596" y="5714900"/>
            <a:ext cx="3637596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5400000" flipV="1">
            <a:off x="285720" y="5715016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Oval 92"/>
          <p:cNvSpPr/>
          <p:nvPr/>
        </p:nvSpPr>
        <p:spPr>
          <a:xfrm>
            <a:off x="3286116" y="578645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3357554" y="6357958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>
            <a:off x="3714744" y="6000768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Arc 95"/>
          <p:cNvSpPr/>
          <p:nvPr/>
        </p:nvSpPr>
        <p:spPr>
          <a:xfrm flipV="1">
            <a:off x="3500430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7" name="Arc 96"/>
          <p:cNvSpPr/>
          <p:nvPr/>
        </p:nvSpPr>
        <p:spPr>
          <a:xfrm rot="16200000" flipH="1" flipV="1">
            <a:off x="3857620" y="5715016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3286116" y="557214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2428860" y="557214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1571604" y="557214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714348" y="5572140"/>
            <a:ext cx="4286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286380" y="321468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9" name="Oval 108"/>
          <p:cNvSpPr/>
          <p:nvPr/>
        </p:nvSpPr>
        <p:spPr>
          <a:xfrm>
            <a:off x="7000892" y="321468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0" name="Straight Connector 109"/>
          <p:cNvCxnSpPr>
            <a:stCxn id="106" idx="6"/>
            <a:endCxn id="109" idx="2"/>
          </p:cNvCxnSpPr>
          <p:nvPr/>
        </p:nvCxnSpPr>
        <p:spPr>
          <a:xfrm>
            <a:off x="5715008" y="3429000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6"/>
            <a:endCxn id="114" idx="2"/>
          </p:cNvCxnSpPr>
          <p:nvPr/>
        </p:nvCxnSpPr>
        <p:spPr>
          <a:xfrm>
            <a:off x="6000760" y="4286256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286380" y="492919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9" name="Oval 118"/>
          <p:cNvSpPr/>
          <p:nvPr/>
        </p:nvSpPr>
        <p:spPr>
          <a:xfrm>
            <a:off x="7000892" y="4929198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0" name="Straight Connector 119"/>
          <p:cNvCxnSpPr>
            <a:stCxn id="116" idx="6"/>
            <a:endCxn id="119" idx="2"/>
          </p:cNvCxnSpPr>
          <p:nvPr/>
        </p:nvCxnSpPr>
        <p:spPr>
          <a:xfrm>
            <a:off x="5715008" y="5143512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9" idx="4"/>
          </p:cNvCxnSpPr>
          <p:nvPr/>
        </p:nvCxnSpPr>
        <p:spPr>
          <a:xfrm rot="5400000">
            <a:off x="6572264" y="4286256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6" idx="4"/>
          </p:cNvCxnSpPr>
          <p:nvPr/>
        </p:nvCxnSpPr>
        <p:spPr>
          <a:xfrm rot="5400000">
            <a:off x="4857752" y="4286256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72" idx="2"/>
          </p:cNvCxnSpPr>
          <p:nvPr/>
        </p:nvCxnSpPr>
        <p:spPr>
          <a:xfrm rot="5400000">
            <a:off x="4000496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5357818" y="307181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7072330" y="307181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>
            <a:off x="5000628" y="3429000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11" idx="2"/>
          </p:cNvCxnSpPr>
          <p:nvPr/>
        </p:nvCxnSpPr>
        <p:spPr>
          <a:xfrm rot="10800000">
            <a:off x="5000628" y="4286256"/>
            <a:ext cx="571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5000628" y="5143512"/>
            <a:ext cx="2857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59" idx="2"/>
          </p:cNvCxnSpPr>
          <p:nvPr/>
        </p:nvCxnSpPr>
        <p:spPr>
          <a:xfrm rot="10800000">
            <a:off x="7429520" y="3429000"/>
            <a:ext cx="11430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73" idx="2"/>
          </p:cNvCxnSpPr>
          <p:nvPr/>
        </p:nvCxnSpPr>
        <p:spPr>
          <a:xfrm rot="5400000">
            <a:off x="4857752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74" idx="2"/>
          </p:cNvCxnSpPr>
          <p:nvPr/>
        </p:nvCxnSpPr>
        <p:spPr>
          <a:xfrm rot="5400000">
            <a:off x="5715008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/>
          <p:cNvSpPr/>
          <p:nvPr/>
        </p:nvSpPr>
        <p:spPr>
          <a:xfrm>
            <a:off x="5500694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0" name="Arc 139"/>
          <p:cNvSpPr/>
          <p:nvPr/>
        </p:nvSpPr>
        <p:spPr>
          <a:xfrm>
            <a:off x="6357950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1" name="Arc 140"/>
          <p:cNvSpPr/>
          <p:nvPr/>
        </p:nvSpPr>
        <p:spPr>
          <a:xfrm>
            <a:off x="7215206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2" name="Straight Connector 141"/>
          <p:cNvCxnSpPr>
            <a:stCxn id="159" idx="0"/>
            <a:endCxn id="147" idx="0"/>
          </p:cNvCxnSpPr>
          <p:nvPr/>
        </p:nvCxnSpPr>
        <p:spPr>
          <a:xfrm rot="10800000">
            <a:off x="5006370" y="3143363"/>
            <a:ext cx="35604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1" idx="0"/>
          </p:cNvCxnSpPr>
          <p:nvPr/>
        </p:nvCxnSpPr>
        <p:spPr>
          <a:xfrm rot="10800000">
            <a:off x="4929190" y="4000505"/>
            <a:ext cx="3637596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0" idx="0"/>
          </p:cNvCxnSpPr>
          <p:nvPr/>
        </p:nvCxnSpPr>
        <p:spPr>
          <a:xfrm rot="10800000">
            <a:off x="4929190" y="4857761"/>
            <a:ext cx="3637596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Arc 144"/>
          <p:cNvSpPr/>
          <p:nvPr/>
        </p:nvSpPr>
        <p:spPr>
          <a:xfrm rot="5400000" flipV="1">
            <a:off x="4857752" y="4857760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6" name="Arc 145"/>
          <p:cNvSpPr/>
          <p:nvPr/>
        </p:nvSpPr>
        <p:spPr>
          <a:xfrm rot="5400000" flipV="1">
            <a:off x="4857752" y="4000504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7" name="Arc 146"/>
          <p:cNvSpPr/>
          <p:nvPr/>
        </p:nvSpPr>
        <p:spPr>
          <a:xfrm rot="5400000" flipV="1">
            <a:off x="4857752" y="314324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8" name="Oval 147"/>
          <p:cNvSpPr/>
          <p:nvPr/>
        </p:nvSpPr>
        <p:spPr>
          <a:xfrm>
            <a:off x="7858148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1" name="Straight Connector 150"/>
          <p:cNvCxnSpPr>
            <a:stCxn id="148" idx="4"/>
            <a:endCxn id="150" idx="0"/>
          </p:cNvCxnSpPr>
          <p:nvPr/>
        </p:nvCxnSpPr>
        <p:spPr>
          <a:xfrm rot="5400000">
            <a:off x="7429520" y="4000504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0800000">
            <a:off x="7715272" y="4286256"/>
            <a:ext cx="857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19" idx="6"/>
          </p:cNvCxnSpPr>
          <p:nvPr/>
        </p:nvCxnSpPr>
        <p:spPr>
          <a:xfrm rot="10800000">
            <a:off x="7429520" y="5143512"/>
            <a:ext cx="11430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180" idx="2"/>
          </p:cNvCxnSpPr>
          <p:nvPr/>
        </p:nvCxnSpPr>
        <p:spPr>
          <a:xfrm rot="5400000">
            <a:off x="6572264" y="4714884"/>
            <a:ext cx="3571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c 157"/>
          <p:cNvSpPr/>
          <p:nvPr/>
        </p:nvSpPr>
        <p:spPr>
          <a:xfrm>
            <a:off x="8072462" y="27860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9" name="Arc 158"/>
          <p:cNvSpPr/>
          <p:nvPr/>
        </p:nvSpPr>
        <p:spPr>
          <a:xfrm rot="16200000" flipH="1" flipV="1">
            <a:off x="8429652" y="314324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0" name="Arc 159"/>
          <p:cNvSpPr/>
          <p:nvPr/>
        </p:nvSpPr>
        <p:spPr>
          <a:xfrm rot="16200000" flipH="1" flipV="1">
            <a:off x="8429652" y="4857760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1" name="Arc 160"/>
          <p:cNvSpPr/>
          <p:nvPr/>
        </p:nvSpPr>
        <p:spPr>
          <a:xfrm rot="16200000" flipH="1" flipV="1">
            <a:off x="8429652" y="4000504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2" name="Oval 161"/>
          <p:cNvSpPr/>
          <p:nvPr/>
        </p:nvSpPr>
        <p:spPr>
          <a:xfrm>
            <a:off x="5572132" y="578645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4" name="Straight Connector 163"/>
          <p:cNvCxnSpPr>
            <a:stCxn id="162" idx="6"/>
            <a:endCxn id="165" idx="2"/>
          </p:cNvCxnSpPr>
          <p:nvPr/>
        </p:nvCxnSpPr>
        <p:spPr>
          <a:xfrm>
            <a:off x="6000760" y="6000768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7286644" y="578645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7" name="Straight Connector 166"/>
          <p:cNvCxnSpPr>
            <a:stCxn id="116" idx="4"/>
          </p:cNvCxnSpPr>
          <p:nvPr/>
        </p:nvCxnSpPr>
        <p:spPr>
          <a:xfrm rot="5400000">
            <a:off x="4929190" y="5929330"/>
            <a:ext cx="11430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19" idx="4"/>
          </p:cNvCxnSpPr>
          <p:nvPr/>
        </p:nvCxnSpPr>
        <p:spPr>
          <a:xfrm rot="5400000">
            <a:off x="6643702" y="5929330"/>
            <a:ext cx="11430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62" idx="2"/>
          </p:cNvCxnSpPr>
          <p:nvPr/>
        </p:nvCxnSpPr>
        <p:spPr>
          <a:xfrm rot="10800000">
            <a:off x="5000628" y="6000768"/>
            <a:ext cx="571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Arc 171"/>
          <p:cNvSpPr/>
          <p:nvPr/>
        </p:nvSpPr>
        <p:spPr>
          <a:xfrm flipV="1">
            <a:off x="5500694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3" name="Arc 172"/>
          <p:cNvSpPr/>
          <p:nvPr/>
        </p:nvSpPr>
        <p:spPr>
          <a:xfrm flipV="1">
            <a:off x="6357950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4" name="Arc 173"/>
          <p:cNvSpPr/>
          <p:nvPr/>
        </p:nvSpPr>
        <p:spPr>
          <a:xfrm flipV="1">
            <a:off x="7215206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5" name="Straight Connector 174"/>
          <p:cNvCxnSpPr/>
          <p:nvPr/>
        </p:nvCxnSpPr>
        <p:spPr>
          <a:xfrm rot="10800000">
            <a:off x="5000628" y="5714900"/>
            <a:ext cx="3637596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Arc 175"/>
          <p:cNvSpPr/>
          <p:nvPr/>
        </p:nvSpPr>
        <p:spPr>
          <a:xfrm rot="5400000" flipV="1">
            <a:off x="4857752" y="5715016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7" name="Oval 176"/>
          <p:cNvSpPr/>
          <p:nvPr/>
        </p:nvSpPr>
        <p:spPr>
          <a:xfrm>
            <a:off x="8143900" y="550070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8" name="Straight Connector 177"/>
          <p:cNvCxnSpPr>
            <a:stCxn id="150" idx="4"/>
          </p:cNvCxnSpPr>
          <p:nvPr/>
        </p:nvCxnSpPr>
        <p:spPr>
          <a:xfrm rot="5400000">
            <a:off x="7358082" y="5786454"/>
            <a:ext cx="1428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endCxn id="165" idx="6"/>
          </p:cNvCxnSpPr>
          <p:nvPr/>
        </p:nvCxnSpPr>
        <p:spPr>
          <a:xfrm rot="10800000">
            <a:off x="7715272" y="6000768"/>
            <a:ext cx="857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/>
          <p:cNvSpPr/>
          <p:nvPr/>
        </p:nvSpPr>
        <p:spPr>
          <a:xfrm flipV="1">
            <a:off x="8072462" y="6357958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1" name="Arc 180"/>
          <p:cNvSpPr/>
          <p:nvPr/>
        </p:nvSpPr>
        <p:spPr>
          <a:xfrm rot="16200000" flipH="1" flipV="1">
            <a:off x="8429652" y="5715016"/>
            <a:ext cx="285752" cy="285752"/>
          </a:xfrm>
          <a:prstGeom prst="arc">
            <a:avLst>
              <a:gd name="adj1" fmla="val 1066179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4" name="Straight Connector 183"/>
          <p:cNvCxnSpPr>
            <a:stCxn id="107" idx="4"/>
            <a:endCxn id="173" idx="0"/>
          </p:cNvCxnSpPr>
          <p:nvPr/>
        </p:nvCxnSpPr>
        <p:spPr>
          <a:xfrm rot="16200000" flipH="1">
            <a:off x="4789242" y="4926269"/>
            <a:ext cx="3137530" cy="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143636" y="2928934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1" name="Oval 110"/>
          <p:cNvSpPr/>
          <p:nvPr/>
        </p:nvSpPr>
        <p:spPr>
          <a:xfrm>
            <a:off x="5572132" y="407194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Oval 113"/>
          <p:cNvSpPr/>
          <p:nvPr/>
        </p:nvSpPr>
        <p:spPr>
          <a:xfrm>
            <a:off x="7286644" y="407194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" name="Oval 116"/>
          <p:cNvSpPr/>
          <p:nvPr/>
        </p:nvSpPr>
        <p:spPr>
          <a:xfrm>
            <a:off x="6143636" y="464344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0" name="Oval 149"/>
          <p:cNvSpPr/>
          <p:nvPr/>
        </p:nvSpPr>
        <p:spPr>
          <a:xfrm>
            <a:off x="7858148" y="4643446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9" name="Oval 148"/>
          <p:cNvSpPr/>
          <p:nvPr/>
        </p:nvSpPr>
        <p:spPr>
          <a:xfrm>
            <a:off x="8143900" y="378619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2" name="Oval 111"/>
          <p:cNvSpPr/>
          <p:nvPr/>
        </p:nvSpPr>
        <p:spPr>
          <a:xfrm>
            <a:off x="6429388" y="3786190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3" name="Oval 162"/>
          <p:cNvSpPr/>
          <p:nvPr/>
        </p:nvSpPr>
        <p:spPr>
          <a:xfrm>
            <a:off x="6429388" y="5500702"/>
            <a:ext cx="42862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Δίαυλοι</a:t>
            </a:r>
          </a:p>
          <a:p>
            <a:pPr lvl="1"/>
            <a:r>
              <a:rPr lang="el-GR" dirty="0" smtClean="0"/>
              <a:t>Πλεονεκτήματα</a:t>
            </a:r>
          </a:p>
          <a:p>
            <a:pPr lvl="2"/>
            <a:r>
              <a:rPr lang="el-GR" dirty="0" smtClean="0"/>
              <a:t>Χαμηλό κόστος</a:t>
            </a:r>
          </a:p>
          <a:p>
            <a:pPr lvl="3"/>
            <a:r>
              <a:rPr lang="el-GR" dirty="0" smtClean="0"/>
              <a:t>Απλά ένα σύνολο καλωδίων στο οποίο συνδέονται συσκευές</a:t>
            </a:r>
          </a:p>
          <a:p>
            <a:pPr lvl="2"/>
            <a:r>
              <a:rPr lang="el-GR" dirty="0" smtClean="0"/>
              <a:t>Πολλαπλή χρησιμότητα</a:t>
            </a:r>
          </a:p>
          <a:p>
            <a:pPr lvl="3"/>
            <a:r>
              <a:rPr lang="el-GR" dirty="0" smtClean="0"/>
              <a:t>Διαφόρων ειδών συσκευές μπορούν να συνδεθούν ταυτόχρονα</a:t>
            </a:r>
          </a:p>
          <a:p>
            <a:pPr lvl="1"/>
            <a:r>
              <a:rPr lang="el-GR" dirty="0" smtClean="0"/>
              <a:t>Μειονεκτήματα</a:t>
            </a:r>
          </a:p>
          <a:p>
            <a:pPr lvl="2"/>
            <a:r>
              <a:rPr lang="el-GR" dirty="0" smtClean="0"/>
              <a:t>Δημιουργεί συνωστισμό στην επικοινωνία</a:t>
            </a:r>
          </a:p>
          <a:p>
            <a:pPr lvl="2"/>
            <a:r>
              <a:rPr lang="el-GR" dirty="0" smtClean="0"/>
              <a:t>Σοβαρός περιορισμός στο εύρος ζώνης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Δυσκολίες κατά τον σχεδιασμό διαύλων</a:t>
            </a:r>
          </a:p>
          <a:p>
            <a:pPr lvl="1"/>
            <a:r>
              <a:rPr lang="el-GR" dirty="0" smtClean="0"/>
              <a:t>Η μέγιστη ταχύτητα καθορίζεται από φυσικούς παράγοντες</a:t>
            </a:r>
          </a:p>
          <a:p>
            <a:pPr lvl="2"/>
            <a:r>
              <a:rPr lang="el-GR" dirty="0" smtClean="0"/>
              <a:t>Το μήκος του διαύλου</a:t>
            </a:r>
          </a:p>
          <a:p>
            <a:pPr lvl="2"/>
            <a:r>
              <a:rPr lang="el-GR" dirty="0" smtClean="0"/>
              <a:t>Το πλήθος των συσκεύων που μπορούν να συνδεθούν</a:t>
            </a:r>
          </a:p>
          <a:p>
            <a:pPr lvl="1"/>
            <a:r>
              <a:rPr lang="el-GR" dirty="0" smtClean="0"/>
              <a:t>Οι παράγοντες αυτοί περιορίζουν την αυθαίρετη αύξηση της ταχύτητας ενός διαύλου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έννοιες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Πολυεπεξεργαστικό σύστημα</a:t>
            </a:r>
          </a:p>
          <a:p>
            <a:pPr lvl="1"/>
            <a:r>
              <a:rPr lang="el-GR" dirty="0" smtClean="0"/>
              <a:t>Απαιτείται επικοινωνία μεταξύ επεξεργαστών</a:t>
            </a:r>
          </a:p>
          <a:p>
            <a:r>
              <a:rPr lang="el-GR" dirty="0" smtClean="0"/>
              <a:t>Υλοποιείται μέσω ενός διασυνδετικού δικτύου</a:t>
            </a:r>
          </a:p>
          <a:p>
            <a:pPr lvl="1"/>
            <a:r>
              <a:rPr lang="el-GR" dirty="0" smtClean="0"/>
              <a:t>Δίαυλος </a:t>
            </a:r>
            <a:r>
              <a:rPr lang="en-US" dirty="0" smtClean="0"/>
              <a:t>(Bus)</a:t>
            </a:r>
          </a:p>
          <a:p>
            <a:pPr lvl="1"/>
            <a:r>
              <a:rPr lang="el-GR" dirty="0" smtClean="0"/>
              <a:t>Διασυνδετικό Δίκτυο ή ΔΔ (</a:t>
            </a:r>
            <a:r>
              <a:rPr lang="en-US" dirty="0" smtClean="0"/>
              <a:t>Interconnection Network)</a:t>
            </a:r>
          </a:p>
          <a:p>
            <a:r>
              <a:rPr lang="el-GR" dirty="0" smtClean="0"/>
              <a:t>Η επιλογή μεταξύ Διαύλου και ΔΔ συνήθως καθορίζει την αρχιτεκτονική του συστήματος</a:t>
            </a:r>
          </a:p>
          <a:p>
            <a:pPr lvl="1"/>
            <a:r>
              <a:rPr lang="el-GR" dirty="0" smtClean="0"/>
              <a:t>Δίαυλος </a:t>
            </a:r>
            <a:r>
              <a:rPr lang="el-GR" dirty="0" smtClean="0">
                <a:sym typeface="Symbol"/>
              </a:rPr>
              <a:t> Κοινή μνήμη</a:t>
            </a:r>
          </a:p>
          <a:p>
            <a:pPr lvl="1"/>
            <a:r>
              <a:rPr lang="el-GR" dirty="0" smtClean="0">
                <a:sym typeface="Symbol"/>
              </a:rPr>
              <a:t>ΔΔ  Κατανεμημένη μνήμη</a:t>
            </a:r>
          </a:p>
          <a:p>
            <a:pPr lvl="1"/>
            <a:r>
              <a:rPr lang="el-GR" dirty="0" smtClean="0">
                <a:sym typeface="Symbol"/>
              </a:rPr>
              <a:t>Υπάρχουν αρχιτεκτονικές που συνδυάζουν</a:t>
            </a:r>
            <a:br>
              <a:rPr lang="el-GR" dirty="0" smtClean="0">
                <a:sym typeface="Symbol"/>
              </a:rPr>
            </a:br>
            <a:r>
              <a:rPr lang="el-GR" dirty="0" smtClean="0">
                <a:sym typeface="Symbol"/>
              </a:rPr>
              <a:t>Διαύλους και ΔΔ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85858"/>
          </a:xfrm>
        </p:spPr>
        <p:txBody>
          <a:bodyPr/>
          <a:lstStyle/>
          <a:p>
            <a:r>
              <a:rPr lang="el-GR" dirty="0" smtClean="0"/>
              <a:t>Παράγοντες που επηρεάζουν τον σχεδιασμό ενός διαύλου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2714620"/>
          <a:ext cx="8786874" cy="394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Παράγοντας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Υψηλή Απόδοση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Χαμηλό κόστος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Εύρος διαύλου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Διαχωρισμός</a:t>
                      </a:r>
                      <a:r>
                        <a:rPr lang="el-GR" baseline="0" dirty="0" smtClean="0"/>
                        <a:t> γραμμών διευθύνσεων και δεδομένων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Διαμοιρασμός γραμμών διευθύνσεων και δεδομένων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Εύρος δεδομένων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Μεγαλύτερο εύρος είναι πιο γρήγορο,</a:t>
                      </a:r>
                      <a:r>
                        <a:rPr lang="el-GR" baseline="0" dirty="0" smtClean="0"/>
                        <a:t> π.χ., </a:t>
                      </a:r>
                      <a:r>
                        <a:rPr lang="en-US" baseline="0" dirty="0" smtClean="0"/>
                        <a:t>64-bit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Μικρότερο</a:t>
                      </a:r>
                      <a:r>
                        <a:rPr lang="el-GR" baseline="0" dirty="0" smtClean="0"/>
                        <a:t> εύρος είναι φθηνότερο, π.χ., </a:t>
                      </a:r>
                      <a:r>
                        <a:rPr lang="en-US" baseline="0" dirty="0" smtClean="0"/>
                        <a:t>8-bit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Μέγεθος μεταφοράς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Πολλαπλές</a:t>
                      </a:r>
                      <a:r>
                        <a:rPr lang="el-GR" baseline="0" dirty="0" smtClean="0"/>
                        <a:t> λέξεις έχουν μικρότερη επιβάρυνση στον δίαυλο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Μεταφορά</a:t>
                      </a:r>
                      <a:r>
                        <a:rPr lang="el-GR" baseline="0" dirty="0" smtClean="0"/>
                        <a:t> μίας λέξης κάθε φορά είναι απλούστερο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</a:t>
                      </a:r>
                      <a:r>
                        <a:rPr lang="en-US" baseline="0" dirty="0" smtClean="0"/>
                        <a:t> masters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Πολλοί (απαιτεί διαιτησία)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Ένας (δεν απαιτεί διαιτησία)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Split transaction?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Ναι. Ο διαχωρισμός του πακέτου αίτησης και απάντησης επιτρέπει μεγαλύτερο εύρος ζώνης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Όχι. Η συνεχής σύνδεση είναι φθηνότερη και έχει μικρότερη καθυστέρηση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Clocking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Σύγχρονο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Ασύγχρονο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Μονός δίαυλος</a:t>
            </a:r>
          </a:p>
          <a:p>
            <a:pPr lvl="1"/>
            <a:r>
              <a:rPr lang="el-GR" dirty="0" smtClean="0"/>
              <a:t>Ο πιο απλός τρόπος σύνδεσης μεταξύ επεξεργαστών</a:t>
            </a:r>
          </a:p>
          <a:p>
            <a:r>
              <a:rPr lang="el-GR" dirty="0" smtClean="0"/>
              <a:t>Γενική μορφή</a:t>
            </a:r>
          </a:p>
          <a:p>
            <a:pPr lvl="1"/>
            <a:r>
              <a:rPr lang="el-GR" dirty="0" smtClean="0"/>
              <a:t>Αποτελείται από </a:t>
            </a:r>
            <a:r>
              <a:rPr lang="en-US" dirty="0" smtClean="0"/>
              <a:t>N</a:t>
            </a:r>
            <a:r>
              <a:rPr lang="el-GR" dirty="0" smtClean="0"/>
              <a:t> επεξεργαστές</a:t>
            </a:r>
          </a:p>
          <a:p>
            <a:pPr lvl="2"/>
            <a:r>
              <a:rPr lang="el-GR" dirty="0" smtClean="0"/>
              <a:t>Κάθε ένας έχει την δική του κρυφή μνήμη</a:t>
            </a:r>
          </a:p>
          <a:p>
            <a:pPr lvl="1"/>
            <a:r>
              <a:rPr lang="el-GR" dirty="0" smtClean="0"/>
              <a:t>Όλοι οι επεξεργαστές είναι συνδεδεμένοι με τον δίαυλο</a:t>
            </a:r>
          </a:p>
          <a:p>
            <a:r>
              <a:rPr lang="el-GR" dirty="0" smtClean="0"/>
              <a:t>Χρήση κρυφής μνήμης</a:t>
            </a:r>
          </a:p>
          <a:p>
            <a:pPr lvl="1"/>
            <a:r>
              <a:rPr lang="el-GR" dirty="0" smtClean="0"/>
              <a:t>Μειώνει την συχνότητα επικοινωνίας μεταξύ επεξεργαστών και μνημών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Ένα τυπικό σύστημα έχει από 2 μέχρι και 50 επεξεργαστές συνδεδεμένους στον δίαυλο</a:t>
            </a:r>
          </a:p>
          <a:p>
            <a:pPr lvl="1"/>
            <a:r>
              <a:rPr lang="el-GR" dirty="0" smtClean="0"/>
              <a:t>Καθορίζεται από:</a:t>
            </a:r>
          </a:p>
          <a:p>
            <a:pPr lvl="2"/>
            <a:r>
              <a:rPr lang="el-GR" dirty="0" smtClean="0"/>
              <a:t>Κίνηση δεδομένων ανά επεξεργαστή</a:t>
            </a:r>
          </a:p>
          <a:p>
            <a:pPr lvl="2"/>
            <a:r>
              <a:rPr lang="el-GR" dirty="0" smtClean="0"/>
              <a:t>Εύρος ζώνης του διαύλου</a:t>
            </a:r>
          </a:p>
          <a:p>
            <a:pPr lvl="3"/>
            <a:r>
              <a:rPr lang="el-GR" dirty="0" smtClean="0"/>
              <a:t>Μέγιστος ρυθμός μετάδοσης δεδομένων, από την στιγμή που θα ξεκινήσει η μεταφορά</a:t>
            </a:r>
          </a:p>
          <a:p>
            <a:r>
              <a:rPr lang="el-GR" dirty="0" smtClean="0"/>
              <a:t>Απλό και εύκολο να επεκταθεί</a:t>
            </a:r>
          </a:p>
          <a:p>
            <a:r>
              <a:rPr lang="el-GR" dirty="0" smtClean="0"/>
              <a:t>Εγγενείς περιορισμοί</a:t>
            </a:r>
          </a:p>
          <a:p>
            <a:pPr lvl="1"/>
            <a:r>
              <a:rPr lang="el-GR" dirty="0" smtClean="0"/>
              <a:t>Εύρος ζώνης του διαύλου</a:t>
            </a:r>
          </a:p>
          <a:p>
            <a:pPr lvl="1"/>
            <a:r>
              <a:rPr lang="el-GR" dirty="0" smtClean="0"/>
              <a:t>Ανά πάσα χρονική στιγμή μόνο ένας επεξεργαστής μπορεί να χρησιμοποιεί τον δίαυλο</a:t>
            </a:r>
          </a:p>
          <a:p>
            <a:pPr lvl="2"/>
            <a:r>
              <a:rPr lang="el-GR" dirty="0" smtClean="0"/>
              <a:t>Μόνο μία προσπέλαση μνήμης μπορεί να πραγματοποιείται ανά πάσα χρονική στιγμή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Πολλαπλοί δίαυλοι</a:t>
            </a:r>
          </a:p>
          <a:p>
            <a:pPr lvl="1"/>
            <a:r>
              <a:rPr lang="el-GR" dirty="0" smtClean="0"/>
              <a:t>Αποτελεί φυσική επέκταση του μονού διαύλου</a:t>
            </a:r>
          </a:p>
          <a:p>
            <a:pPr lvl="1"/>
            <a:r>
              <a:rPr lang="el-GR" dirty="0" smtClean="0"/>
              <a:t>Χρησιμοποιούνται ταυτόχρονα περισσότεροι δίαυλοι για την διασύνδεση ενός αριθμού επεξεργαστών με έναν αριθμό μνημών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Υπάρχουν περισσότερες δυνατότητες για την διασύνδεση</a:t>
            </a:r>
          </a:p>
          <a:p>
            <a:pPr lvl="1"/>
            <a:r>
              <a:rPr lang="el-GR" dirty="0" smtClean="0"/>
              <a:t>Πολλαπλοί δίαυλοι με πλήρη διασύνδεση διαύλων</a:t>
            </a:r>
            <a:r>
              <a:rPr lang="en-US" dirty="0" smtClean="0"/>
              <a:t>-</a:t>
            </a:r>
            <a:r>
              <a:rPr lang="el-GR" dirty="0" smtClean="0"/>
              <a:t>μνημών</a:t>
            </a:r>
          </a:p>
          <a:p>
            <a:pPr lvl="2"/>
            <a:r>
              <a:rPr lang="en-US" dirty="0" smtClean="0"/>
              <a:t>Multiple Bus with Full Bus-Memory Connection (MBFBMC)</a:t>
            </a:r>
          </a:p>
          <a:p>
            <a:pPr lvl="1"/>
            <a:r>
              <a:rPr lang="el-GR" dirty="0" smtClean="0"/>
              <a:t>Πολλαπλοί δίαυλοι με απλή διασύνδεση διαύλων</a:t>
            </a:r>
            <a:r>
              <a:rPr lang="en-US" dirty="0" smtClean="0"/>
              <a:t>-</a:t>
            </a:r>
            <a:r>
              <a:rPr lang="el-GR" dirty="0" smtClean="0"/>
              <a:t>μνημών</a:t>
            </a:r>
          </a:p>
          <a:p>
            <a:pPr lvl="2"/>
            <a:r>
              <a:rPr lang="en-US" dirty="0" smtClean="0"/>
              <a:t>Multiple Bus with Single Bus-Memory Connection (MBSBMC)</a:t>
            </a:r>
          </a:p>
          <a:p>
            <a:pPr lvl="1"/>
            <a:r>
              <a:rPr lang="el-GR" dirty="0" smtClean="0"/>
              <a:t>Πολλαπλοί δίαυλοι με μερική διασύνδεση διαύλων</a:t>
            </a:r>
            <a:r>
              <a:rPr lang="en-US" dirty="0" smtClean="0"/>
              <a:t>-</a:t>
            </a:r>
            <a:r>
              <a:rPr lang="el-GR" dirty="0" smtClean="0"/>
              <a:t>μνημών</a:t>
            </a:r>
          </a:p>
          <a:p>
            <a:pPr lvl="2"/>
            <a:r>
              <a:rPr lang="en-US" dirty="0" smtClean="0"/>
              <a:t>Multiple Bus with Partial Bus-Memory Connection (MBPBMC)</a:t>
            </a:r>
          </a:p>
          <a:p>
            <a:pPr lvl="1"/>
            <a:r>
              <a:rPr lang="el-GR" dirty="0" smtClean="0"/>
              <a:t>Πολλαπλοί δίαυλοι με διασύνδεση μνημών</a:t>
            </a:r>
            <a:r>
              <a:rPr lang="en-US" dirty="0" smtClean="0"/>
              <a:t> </a:t>
            </a:r>
            <a:r>
              <a:rPr lang="el-GR" dirty="0" smtClean="0"/>
              <a:t>βάσει κλάσεων</a:t>
            </a:r>
          </a:p>
          <a:p>
            <a:pPr lvl="2"/>
            <a:r>
              <a:rPr lang="en-US" dirty="0" smtClean="0"/>
              <a:t>Multiple Bus with Class-Based Memory Connection (MBCBMC)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Πολλαπλοί δίαυλοι με πλήρη διασύνδεση διαύλων</a:t>
            </a:r>
            <a:r>
              <a:rPr lang="en-US" dirty="0" smtClean="0"/>
              <a:t>-</a:t>
            </a:r>
            <a:r>
              <a:rPr lang="el-GR" dirty="0" smtClean="0"/>
              <a:t>μνημών</a:t>
            </a:r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2844" y="385762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2844" y="4062953"/>
            <a:ext cx="8855778" cy="740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2844" y="428466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2844" y="4498982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7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714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785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85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794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448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35729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60732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85735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10818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2886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207008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32011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570148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820975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4324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78605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03608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28611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53694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5762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349884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74887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998908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249735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57200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421481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46484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71487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96570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28638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492760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17763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427668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5678495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00076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56435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89360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14363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39446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71514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635636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60639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6856428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7107255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4295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707233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3223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5723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8232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Πολλαπλοί δίαυλοι με απλή διασύνδεση διαύλων</a:t>
            </a:r>
            <a:r>
              <a:rPr lang="en-US" dirty="0" smtClean="0"/>
              <a:t>-</a:t>
            </a:r>
            <a:r>
              <a:rPr lang="el-GR" dirty="0" smtClean="0"/>
              <a:t>μνημών</a:t>
            </a:r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2844" y="385762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2844" y="4062953"/>
            <a:ext cx="8855778" cy="740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2844" y="428466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2844" y="4498982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7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714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785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85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794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286778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448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35729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60732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85735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10818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2886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82269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4324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78605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03608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28611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53694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5762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5358612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57200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421481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46484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71487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96570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28638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0076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56435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89360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14363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39446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71514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>
            <a:off x="6894529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4295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707233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3223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5723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8232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Πολλαπλοί δίαυλοι με μερική διασύνδεση διαύλων</a:t>
            </a:r>
            <a:r>
              <a:rPr lang="en-US" dirty="0" smtClean="0"/>
              <a:t>-</a:t>
            </a:r>
            <a:r>
              <a:rPr lang="el-GR" dirty="0" smtClean="0"/>
              <a:t>μνημών</a:t>
            </a:r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2844" y="385762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2844" y="4062953"/>
            <a:ext cx="8855778" cy="740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2844" y="428466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2844" y="4498982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7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714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785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85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794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448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35729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60732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85735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10818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2886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221375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46378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4324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78605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03608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28611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53694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5762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364251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108447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57200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421481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46484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71487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96570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28638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517763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427668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00076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56435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89360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14363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39446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71514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6715934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6966761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4295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707233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3223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5723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8232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Πολλαπλοί δίαυλοι με διασύνδεση μνημών</a:t>
            </a:r>
            <a:r>
              <a:rPr lang="en-US" dirty="0" smtClean="0"/>
              <a:t> </a:t>
            </a:r>
            <a:r>
              <a:rPr lang="el-GR" dirty="0" smtClean="0"/>
              <a:t>βάσει κλάσεων</a:t>
            </a:r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2844" y="385762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2844" y="4062953"/>
            <a:ext cx="8855778" cy="740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2844" y="4284668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2844" y="4498982"/>
            <a:ext cx="885831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7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714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785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85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794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0010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78499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03502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448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35729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60732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85735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10818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2886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221375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46378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4324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78605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03608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28611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53694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5762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3571074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821107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071140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57200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421481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46484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71487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96570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28638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4999834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249867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499900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00076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564357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89360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14363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39446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71514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635636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60639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6856428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7107255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429520" y="2786058"/>
            <a:ext cx="714380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7072330" y="4000504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322363" y="389334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572396" y="3786190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823223" y="3678239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43900" y="4857760"/>
            <a:ext cx="714380" cy="7143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RAM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rot="5400000">
            <a:off x="7785122" y="4356900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8035155" y="4464057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8285188" y="4571214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8536015" y="4678371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e 74"/>
          <p:cNvSpPr/>
          <p:nvPr/>
        </p:nvSpPr>
        <p:spPr>
          <a:xfrm rot="5400000">
            <a:off x="1928794" y="4714884"/>
            <a:ext cx="285752" cy="2143140"/>
          </a:xfrm>
          <a:prstGeom prst="rightBrace">
            <a:avLst>
              <a:gd name="adj1" fmla="val 3251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Right Brace 75"/>
          <p:cNvSpPr/>
          <p:nvPr/>
        </p:nvSpPr>
        <p:spPr>
          <a:xfrm rot="5400000">
            <a:off x="4786314" y="4714884"/>
            <a:ext cx="285752" cy="2143140"/>
          </a:xfrm>
          <a:prstGeom prst="rightBrace">
            <a:avLst>
              <a:gd name="adj1" fmla="val 3251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7" name="Right Brace 76"/>
          <p:cNvSpPr/>
          <p:nvPr/>
        </p:nvSpPr>
        <p:spPr>
          <a:xfrm rot="5400000">
            <a:off x="7643834" y="4714884"/>
            <a:ext cx="285752" cy="2143140"/>
          </a:xfrm>
          <a:prstGeom prst="rightBrace">
            <a:avLst>
              <a:gd name="adj1" fmla="val 3251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TextBox 77"/>
          <p:cNvSpPr txBox="1"/>
          <p:nvPr/>
        </p:nvSpPr>
        <p:spPr>
          <a:xfrm>
            <a:off x="1000100" y="59171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Κλάση 1</a:t>
            </a:r>
            <a:endParaRPr lang="el-GR" dirty="0"/>
          </a:p>
        </p:txBody>
      </p:sp>
      <p:sp>
        <p:nvSpPr>
          <p:cNvPr id="84" name="TextBox 83"/>
          <p:cNvSpPr txBox="1"/>
          <p:nvPr/>
        </p:nvSpPr>
        <p:spPr>
          <a:xfrm>
            <a:off x="3857620" y="59293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Κλάση 2</a:t>
            </a:r>
            <a:endParaRPr lang="el-GR" dirty="0"/>
          </a:p>
        </p:txBody>
      </p:sp>
      <p:sp>
        <p:nvSpPr>
          <p:cNvPr id="85" name="TextBox 84"/>
          <p:cNvSpPr txBox="1"/>
          <p:nvPr/>
        </p:nvSpPr>
        <p:spPr>
          <a:xfrm>
            <a:off x="6715140" y="59293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Κλάση 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Πλεονεκτήματα/Μειονεκτήματα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πολλαπλοί δίαυλοι προσφέρουν αρκετά επιθυμητά χαρακτηριστικά</a:t>
            </a:r>
          </a:p>
          <a:p>
            <a:pPr lvl="1"/>
            <a:r>
              <a:rPr lang="el-GR" dirty="0" smtClean="0"/>
              <a:t>Υψηλό </a:t>
            </a:r>
            <a:r>
              <a:rPr lang="el-GR" smtClean="0"/>
              <a:t>βαθμό αξιοπιστίας</a:t>
            </a:r>
            <a:endParaRPr lang="el-GR" dirty="0" smtClean="0"/>
          </a:p>
          <a:p>
            <a:pPr lvl="1"/>
            <a:r>
              <a:rPr lang="el-GR" dirty="0" smtClean="0"/>
              <a:t>Ευκολία επέκτασης</a:t>
            </a:r>
          </a:p>
          <a:p>
            <a:r>
              <a:rPr lang="el-GR" dirty="0" smtClean="0"/>
              <a:t>Αν το πλήθος των διαύλων είναι μικρότερο από το πλήθος των μνημών (ή των επεξεργαστών)</a:t>
            </a:r>
          </a:p>
          <a:p>
            <a:pPr lvl="1"/>
            <a:r>
              <a:rPr lang="el-GR" dirty="0" smtClean="0"/>
              <a:t>Ο ανταγωνισμός σε κάθε δίαυλο αυξάνει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Σχηματική αναπαράσταση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071802" y="2571744"/>
            <a:ext cx="857256" cy="85725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335755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642910" y="3857628"/>
            <a:ext cx="7858180" cy="571504"/>
          </a:xfrm>
          <a:prstGeom prst="roundRect">
            <a:avLst>
              <a:gd name="adj" fmla="val 4482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Διασυνδετικό Δίκτυο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121441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928662" y="4857760"/>
            <a:ext cx="857256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Up-Down Arrow 22"/>
          <p:cNvSpPr/>
          <p:nvPr/>
        </p:nvSpPr>
        <p:spPr>
          <a:xfrm>
            <a:off x="335755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3071802" y="4857760"/>
            <a:ext cx="857256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485776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…</a:t>
            </a:r>
            <a:endParaRPr lang="el-GR" sz="3600" dirty="0"/>
          </a:p>
        </p:txBody>
      </p:sp>
      <p:sp>
        <p:nvSpPr>
          <p:cNvPr id="30" name="Rectangle 29"/>
          <p:cNvSpPr/>
          <p:nvPr/>
        </p:nvSpPr>
        <p:spPr>
          <a:xfrm>
            <a:off x="5214942" y="2571744"/>
            <a:ext cx="857256" cy="85725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550069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/>
          <p:cNvSpPr txBox="1"/>
          <p:nvPr/>
        </p:nvSpPr>
        <p:spPr>
          <a:xfrm>
            <a:off x="3929058" y="257174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…</a:t>
            </a:r>
            <a:endParaRPr lang="el-GR" sz="3600" dirty="0"/>
          </a:p>
        </p:txBody>
      </p:sp>
      <p:sp>
        <p:nvSpPr>
          <p:cNvPr id="33" name="Up-Down Arrow 32"/>
          <p:cNvSpPr/>
          <p:nvPr/>
        </p:nvSpPr>
        <p:spPr>
          <a:xfrm>
            <a:off x="550069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 33"/>
          <p:cNvSpPr/>
          <p:nvPr/>
        </p:nvSpPr>
        <p:spPr>
          <a:xfrm>
            <a:off x="5214942" y="4857760"/>
            <a:ext cx="857256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I/O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764383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ectangle 35"/>
          <p:cNvSpPr/>
          <p:nvPr/>
        </p:nvSpPr>
        <p:spPr>
          <a:xfrm>
            <a:off x="7358082" y="4857760"/>
            <a:ext cx="857256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I/O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2198" y="485776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…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Τέλος Ενότητας</a:t>
            </a:r>
            <a:endParaRPr lang="en-US" sz="4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153400" cy="9906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n-US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531352" cy="525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Πανεπιστήμιο Πατρών</a:t>
            </a:r>
            <a:r>
              <a:rPr lang="en-US" sz="2000" dirty="0"/>
              <a:t>,</a:t>
            </a:r>
            <a:r>
              <a:rPr lang="el-GR" sz="2000" dirty="0"/>
              <a:t> Ευστράτιος </a:t>
            </a:r>
            <a:r>
              <a:rPr lang="el-GR" sz="2000" dirty="0" err="1"/>
              <a:t>Γαλλόπουλος</a:t>
            </a:r>
            <a:r>
              <a:rPr lang="el-GR" sz="2000" dirty="0"/>
              <a:t>, Ιωάννης Ε. </a:t>
            </a:r>
            <a:r>
              <a:rPr lang="el-GR" sz="2000" dirty="0" err="1"/>
              <a:t>Βενέτης</a:t>
            </a:r>
            <a:r>
              <a:rPr lang="el-GR" sz="2000" dirty="0"/>
              <a:t>. «</a:t>
            </a:r>
            <a:r>
              <a:rPr lang="el-GR" sz="2000" dirty="0">
                <a:solidFill>
                  <a:srgbClr val="FF0000"/>
                </a:solidFill>
              </a:rPr>
              <a:t>Παράλληλη Επεξεργασία. Ενότητα 5 – Μέθοδοι και τεχνικές διασύνδεσης</a:t>
            </a:r>
            <a:r>
              <a:rPr lang="en-US" sz="2000">
                <a:solidFill>
                  <a:srgbClr val="FF0000"/>
                </a:solidFill>
              </a:rPr>
              <a:t> (I)</a:t>
            </a:r>
            <a:r>
              <a:rPr lang="el-GR" sz="2000"/>
              <a:t>». </a:t>
            </a:r>
            <a:r>
              <a:rPr lang="el-GR" sz="2000" dirty="0"/>
              <a:t>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/>
              <a:t>. Πάτρα 2015. Διαθέσιμο από τη δικτυακή διεύθυνση: </a:t>
            </a:r>
            <a:r>
              <a:rPr lang="en-US" sz="2000" dirty="0">
                <a:latin typeface="Calibri" charset="0"/>
              </a:rPr>
              <a:t>https://eclass.upatras.gr/courses/CEID1057/</a:t>
            </a:r>
            <a:r>
              <a:rPr lang="el-GR" sz="2000" dirty="0"/>
              <a:t>.</a:t>
            </a:r>
            <a:endParaRPr lang="en-US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300599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50100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</a:t>
            </a:r>
            <a:r>
              <a:rPr lang="el-GR"/>
              <a:t>Έργων </a:t>
            </a:r>
            <a:r>
              <a:rPr lang="el-GR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τρίτων.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Κατηγοριοποίηση ΔΔ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Στατικά</a:t>
            </a:r>
          </a:p>
          <a:p>
            <a:pPr lvl="1"/>
            <a:r>
              <a:rPr lang="el-GR" dirty="0" smtClean="0"/>
              <a:t>Συνδέσεις από σημείο σε σημείο</a:t>
            </a:r>
          </a:p>
          <a:p>
            <a:pPr lvl="2"/>
            <a:r>
              <a:rPr lang="el-GR" dirty="0" smtClean="0"/>
              <a:t>Οι συνδέσεις δεν αλλάζουν κατά την διάρκεια εκτέλεσης</a:t>
            </a:r>
          </a:p>
          <a:p>
            <a:r>
              <a:rPr lang="el-GR" dirty="0" smtClean="0"/>
              <a:t>Δυναμικά</a:t>
            </a:r>
          </a:p>
          <a:p>
            <a:pPr lvl="1"/>
            <a:r>
              <a:rPr lang="el-GR" dirty="0" smtClean="0"/>
              <a:t>Συνδέσεις που μπορούν να αλλάζουν κατά την διάρκεια εκτέλεσης</a:t>
            </a:r>
          </a:p>
          <a:p>
            <a:pPr lvl="2"/>
            <a:r>
              <a:rPr lang="el-GR" dirty="0" smtClean="0"/>
              <a:t>Δίαυλοι </a:t>
            </a:r>
            <a:r>
              <a:rPr lang="en-US" dirty="0" smtClean="0"/>
              <a:t>(Busses)</a:t>
            </a:r>
          </a:p>
          <a:p>
            <a:pPr lvl="2"/>
            <a:r>
              <a:rPr lang="el-GR" dirty="0" smtClean="0"/>
              <a:t>Δίκτυα πολλαπλών βαθμίδων</a:t>
            </a:r>
            <a:endParaRPr lang="en-US" dirty="0" smtClean="0"/>
          </a:p>
          <a:p>
            <a:pPr lvl="2"/>
            <a:r>
              <a:rPr lang="en-US" smtClean="0"/>
              <a:t>Crossbar 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ΔΔ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Στατικά ΔΔ μπορούν να κατηγοριοποιηθούν επιπλέον</a:t>
            </a:r>
          </a:p>
          <a:p>
            <a:pPr lvl="1"/>
            <a:r>
              <a:rPr lang="el-GR" dirty="0" smtClean="0"/>
              <a:t>Μονοδιάστατα </a:t>
            </a:r>
            <a:r>
              <a:rPr lang="en-US" dirty="0" smtClean="0"/>
              <a:t>(1-D)</a:t>
            </a:r>
          </a:p>
          <a:p>
            <a:pPr lvl="1"/>
            <a:r>
              <a:rPr lang="el-GR" dirty="0" smtClean="0"/>
              <a:t>Δισδιάστατα </a:t>
            </a:r>
            <a:r>
              <a:rPr lang="en-US" dirty="0" smtClean="0"/>
              <a:t>(2-D)</a:t>
            </a:r>
          </a:p>
          <a:p>
            <a:pPr lvl="1"/>
            <a:r>
              <a:rPr lang="el-GR" dirty="0" smtClean="0"/>
              <a:t>Υπερκύβοι </a:t>
            </a:r>
            <a:r>
              <a:rPr lang="en-US" dirty="0" smtClean="0"/>
              <a:t>(</a:t>
            </a:r>
            <a:r>
              <a:rPr lang="en-US" dirty="0" err="1" smtClean="0"/>
              <a:t>Hypercubes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Δυναμικά ΔΔ μπορούν να κατηγοριοποιηθούν επιπλέον</a:t>
            </a:r>
          </a:p>
          <a:p>
            <a:pPr lvl="1"/>
            <a:r>
              <a:rPr lang="el-GR" dirty="0" smtClean="0"/>
              <a:t>Βασισμένα σε δίαυλο </a:t>
            </a:r>
            <a:r>
              <a:rPr lang="en-US" dirty="0" smtClean="0"/>
              <a:t>(Bus-based)</a:t>
            </a:r>
            <a:endParaRPr lang="el-GR" dirty="0" smtClean="0"/>
          </a:p>
          <a:p>
            <a:pPr lvl="2"/>
            <a:r>
              <a:rPr lang="el-GR" dirty="0" smtClean="0"/>
              <a:t>Με μονό δίαυλο</a:t>
            </a:r>
          </a:p>
          <a:p>
            <a:pPr lvl="2"/>
            <a:r>
              <a:rPr lang="el-GR" dirty="0" smtClean="0"/>
              <a:t>Με πολλαπλούς διαύλους</a:t>
            </a:r>
          </a:p>
          <a:p>
            <a:pPr lvl="1"/>
            <a:r>
              <a:rPr lang="el-GR" dirty="0" smtClean="0"/>
              <a:t>Βασισμένα σε διακόπτες </a:t>
            </a:r>
            <a:r>
              <a:rPr lang="en-US" dirty="0" smtClean="0"/>
              <a:t>(Switch-based)</a:t>
            </a:r>
          </a:p>
          <a:p>
            <a:pPr lvl="2"/>
            <a:r>
              <a:rPr lang="el-GR" dirty="0" smtClean="0"/>
              <a:t>Μονοτμηματικά </a:t>
            </a:r>
            <a:r>
              <a:rPr lang="en-US" dirty="0" smtClean="0"/>
              <a:t>(Single-stage)</a:t>
            </a:r>
          </a:p>
          <a:p>
            <a:pPr lvl="2"/>
            <a:r>
              <a:rPr lang="el-GR" dirty="0" smtClean="0"/>
              <a:t>Πολυτμηματικά </a:t>
            </a:r>
            <a:r>
              <a:rPr lang="en-US" dirty="0" smtClean="0"/>
              <a:t>(Multi-stage)</a:t>
            </a:r>
          </a:p>
          <a:p>
            <a:pPr lvl="2"/>
            <a:r>
              <a:rPr lang="en-US" dirty="0" smtClean="0"/>
              <a:t>Crossbars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αξιολόγησης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Χρόνος απόκρισης δικτύου </a:t>
            </a:r>
            <a:r>
              <a:rPr lang="en-US" dirty="0" smtClean="0"/>
              <a:t>(Network latency)</a:t>
            </a:r>
            <a:endParaRPr lang="el-GR" dirty="0" smtClean="0"/>
          </a:p>
          <a:p>
            <a:r>
              <a:rPr lang="el-GR" dirty="0" smtClean="0"/>
              <a:t>Εύρος τομής </a:t>
            </a:r>
            <a:r>
              <a:rPr lang="en-US" dirty="0" smtClean="0"/>
              <a:t>(Bisection width)</a:t>
            </a:r>
          </a:p>
          <a:p>
            <a:r>
              <a:rPr lang="el-GR" dirty="0" smtClean="0"/>
              <a:t>Συμπεριφορά σε συνθήκες ανταγωνισμού </a:t>
            </a:r>
            <a:r>
              <a:rPr lang="en-US" dirty="0" smtClean="0"/>
              <a:t>(Contention behavior)</a:t>
            </a:r>
            <a:endParaRPr lang="el-GR" dirty="0" smtClean="0"/>
          </a:p>
          <a:p>
            <a:r>
              <a:rPr lang="el-GR" dirty="0" smtClean="0"/>
              <a:t>Συμπεριφορά σε συνθήκες συνωστισμού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(Hot-spot behavior)</a:t>
            </a:r>
          </a:p>
          <a:p>
            <a:r>
              <a:rPr lang="el-GR" dirty="0" smtClean="0"/>
              <a:t>Δυνατότητα διχοτόμησης </a:t>
            </a:r>
            <a:r>
              <a:rPr lang="en-US" dirty="0" smtClean="0"/>
              <a:t>(</a:t>
            </a:r>
            <a:r>
              <a:rPr lang="en-US" dirty="0" err="1" smtClean="0"/>
              <a:t>Partitionability</a:t>
            </a:r>
            <a:r>
              <a:rPr lang="en-US" dirty="0" smtClean="0"/>
              <a:t>)</a:t>
            </a:r>
          </a:p>
          <a:p>
            <a:r>
              <a:rPr lang="el-GR" dirty="0" smtClean="0"/>
              <a:t>Κόστος</a:t>
            </a:r>
          </a:p>
          <a:p>
            <a:r>
              <a:rPr lang="el-GR" dirty="0" smtClean="0"/>
              <a:t>Δυνατότητα κλιμάκωσης </a:t>
            </a:r>
            <a:r>
              <a:rPr lang="en-US" dirty="0" smtClean="0"/>
              <a:t>(Scalability)</a:t>
            </a:r>
            <a:endParaRPr lang="el-GR" dirty="0" smtClean="0"/>
          </a:p>
          <a:p>
            <a:r>
              <a:rPr lang="el-GR" dirty="0" smtClean="0"/>
              <a:t>Ανοχή σε λάθη</a:t>
            </a:r>
            <a:r>
              <a:rPr lang="en-US" dirty="0" smtClean="0"/>
              <a:t> (Fault tolerance)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συνδεσμολογιών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Χρόνος απόκρισης δικτύου </a:t>
            </a:r>
            <a:r>
              <a:rPr lang="en-US" dirty="0" smtClean="0"/>
              <a:t>(Network latency)</a:t>
            </a:r>
          </a:p>
          <a:p>
            <a:pPr lvl="1"/>
            <a:r>
              <a:rPr lang="el-GR" dirty="0" smtClean="0"/>
              <a:t>Μέγιστη καθυστέρηση για τη μεταφορά ενός μηνύματος μοναδιαίου μεγέθους</a:t>
            </a:r>
          </a:p>
          <a:p>
            <a:r>
              <a:rPr lang="el-GR" dirty="0" smtClean="0"/>
              <a:t>Βαθμός κόμβου </a:t>
            </a:r>
            <a:r>
              <a:rPr lang="en-US" dirty="0" smtClean="0"/>
              <a:t>d (Node degree)</a:t>
            </a:r>
          </a:p>
          <a:p>
            <a:pPr lvl="1"/>
            <a:r>
              <a:rPr lang="el-GR" dirty="0" smtClean="0"/>
              <a:t>Αριθμός συνδέσμων σε έναν κόμβο</a:t>
            </a:r>
          </a:p>
          <a:p>
            <a:pPr lvl="2"/>
            <a:r>
              <a:rPr lang="el-GR" dirty="0" smtClean="0"/>
              <a:t>Ιδανικά θα πρέπει να:</a:t>
            </a:r>
          </a:p>
          <a:p>
            <a:pPr lvl="3"/>
            <a:r>
              <a:rPr lang="el-GR" dirty="0" smtClean="0"/>
              <a:t>Είναι μικρός για την μείωση του κόστους</a:t>
            </a:r>
          </a:p>
          <a:p>
            <a:pPr lvl="3"/>
            <a:r>
              <a:rPr lang="el-GR" dirty="0" smtClean="0"/>
              <a:t>Είναι σταθερός για εύκολη επεκτασιμότητα</a:t>
            </a:r>
          </a:p>
          <a:p>
            <a:pPr lvl="1"/>
            <a:r>
              <a:rPr lang="el-GR" dirty="0" smtClean="0"/>
              <a:t>Διαχωρίζουμε δύο είδη</a:t>
            </a:r>
          </a:p>
          <a:p>
            <a:pPr lvl="2"/>
            <a:r>
              <a:rPr lang="el-GR" dirty="0" smtClean="0"/>
              <a:t>Βαθμός εισόδου </a:t>
            </a:r>
            <a:r>
              <a:rPr lang="en-US" dirty="0" smtClean="0"/>
              <a:t>(In-Degree)</a:t>
            </a:r>
          </a:p>
          <a:p>
            <a:pPr lvl="2"/>
            <a:r>
              <a:rPr lang="el-GR" dirty="0" smtClean="0"/>
              <a:t>Βαθμός εξόδου </a:t>
            </a:r>
            <a:r>
              <a:rPr lang="en-US" dirty="0" smtClean="0"/>
              <a:t>(Out-Degree)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ΠαρΑλληλη ΕΠΕΞΕΡΓΑΣΙΑ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Γενικές έννοιες&amp;quot;&quot;/&gt;&lt;property id=&quot;20307&quot; value=&quot;331&quot;/&gt;&lt;/object&gt;&lt;object type=&quot;3&quot; unique_id=&quot;10006&quot;&gt;&lt;property id=&quot;20148&quot; value=&quot;5&quot;/&gt;&lt;property id=&quot;20300&quot; value=&quot;Slide 3 - &amp;quot;Σχηματική αναπαράσταση&amp;quot;&quot;/&gt;&lt;property id=&quot;20307&quot; value=&quot;332&quot;/&gt;&lt;/object&gt;&lt;object type=&quot;3&quot; unique_id=&quot;10007&quot;&gt;&lt;property id=&quot;20148&quot; value=&quot;5&quot;/&gt;&lt;property id=&quot;20300&quot; value=&quot;Slide 4 - &amp;quot;Κατηγοριοποίηση ΔΔ&amp;quot;&quot;/&gt;&lt;property id=&quot;20307&quot; value=&quot;333&quot;/&gt;&lt;/object&gt;&lt;object type=&quot;3&quot; unique_id=&quot;10008&quot;&gt;&lt;property id=&quot;20148&quot; value=&quot;5&quot;/&gt;&lt;property id=&quot;20300&quot; value=&quot;Slide 5 - &amp;quot;Στατικά ΔΔ&amp;quot;&quot;/&gt;&lt;property id=&quot;20307&quot; value=&quot;339&quot;/&gt;&lt;/object&gt;&lt;object type=&quot;3&quot; unique_id=&quot;10009&quot;&gt;&lt;property id=&quot;20148&quot; value=&quot;5&quot;/&gt;&lt;property id=&quot;20300&quot; value=&quot;Slide 6 - &amp;quot;Δυναμικά ΔΔ&amp;quot;&quot;/&gt;&lt;property id=&quot;20307&quot; value=&quot;340&quot;/&gt;&lt;/object&gt;&lt;object type=&quot;3&quot; unique_id=&quot;10010&quot;&gt;&lt;property id=&quot;20148&quot; value=&quot;5&quot;/&gt;&lt;property id=&quot;20300&quot; value=&quot;Slide 7 - &amp;quot;Κριτήρια αξιολόγησης&amp;quot;&quot;/&gt;&lt;property id=&quot;20307&quot; value=&quot;335&quot;/&gt;&lt;/object&gt;&lt;object type=&quot;3&quot; unique_id=&quot;10011&quot;&gt;&lt;property id=&quot;20148&quot; value=&quot;5&quot;/&gt;&lt;property id=&quot;20300&quot; value=&quot;Slide 8 - &amp;quot;Χαρακτηριστικά συνδεσμολογιών&amp;quot;&quot;/&gt;&lt;property id=&quot;20307&quot; value=&quot;334&quot;/&gt;&lt;/object&gt;&lt;object type=&quot;3&quot; unique_id=&quot;10012&quot;&gt;&lt;property id=&quot;20148&quot; value=&quot;5&quot;/&gt;&lt;property id=&quot;20300&quot; value=&quot;Slide 9 - &amp;quot;Χαρακτηριστικά συνδεσμολογιών&amp;quot;&quot;/&gt;&lt;property id=&quot;20307&quot; value=&quot;336&quot;/&gt;&lt;/object&gt;&lt;object type=&quot;3&quot; unique_id=&quot;10013&quot;&gt;&lt;property id=&quot;20148&quot; value=&quot;5&quot;/&gt;&lt;property id=&quot;20300&quot; value=&quot;Slide 10 - &amp;quot;Χαρακτηριστικά συνδεσμολογιών&amp;quot;&quot;/&gt;&lt;property id=&quot;20307&quot; value=&quot;337&quot;/&gt;&lt;/object&gt;&lt;object type=&quot;3&quot; unique_id=&quot;10014&quot;&gt;&lt;property id=&quot;20148&quot; value=&quot;5&quot;/&gt;&lt;property id=&quot;20300&quot; value=&quot;Slide 11 - &amp;quot;Χαρακτηριστικά συνδεσμολογιών&amp;quot;&quot;/&gt;&lt;property id=&quot;20307&quot; value=&quot;338&quot;/&gt;&lt;/object&gt;&lt;object type=&quot;3&quot; unique_id=&quot;10015&quot;&gt;&lt;property id=&quot;20148&quot; value=&quot;5&quot;/&gt;&lt;property id=&quot;20300&quot; value=&quot;Slide 12 - &amp;quot;Στατικά δίκτυα διασύνδεσης&amp;quot;&quot;/&gt;&lt;property id=&quot;20307&quot; value=&quot;341&quot;/&gt;&lt;/object&gt;&lt;object type=&quot;3&quot; unique_id=&quot;10016&quot;&gt;&lt;property id=&quot;20148&quot; value=&quot;5&quot;/&gt;&lt;property id=&quot;20300&quot; value=&quot;Slide 13 - &amp;quot;Στατικά δίκτυα διασύνδεσης&amp;quot;&quot;/&gt;&lt;property id=&quot;20307&quot; value=&quot;342&quot;/&gt;&lt;/object&gt;&lt;object type=&quot;3&quot; unique_id=&quot;10017&quot;&gt;&lt;property id=&quot;20148&quot; value=&quot;5&quot;/&gt;&lt;property id=&quot;20300&quot; value=&quot;Slide 14 - &amp;quot;Στατικά δίκτυα διασύνδεσης&amp;quot;&quot;/&gt;&lt;property id=&quot;20307&quot; value=&quot;343&quot;/&gt;&lt;/object&gt;&lt;object type=&quot;3&quot; unique_id=&quot;10018&quot;&gt;&lt;property id=&quot;20148&quot; value=&quot;5&quot;/&gt;&lt;property id=&quot;20300&quot; value=&quot;Slide 15 - &amp;quot;Στατικά δίκτυα διασύνδεσης&amp;quot;&quot;/&gt;&lt;property id=&quot;20307&quot; value=&quot;344&quot;/&gt;&lt;/object&gt;&lt;object type=&quot;3&quot; unique_id=&quot;10019&quot;&gt;&lt;property id=&quot;20148&quot; value=&quot;5&quot;/&gt;&lt;property id=&quot;20300&quot; value=&quot;Slide 16 - &amp;quot;Στατικά δίκτυα διασύνδεσης&amp;quot;&quot;/&gt;&lt;property id=&quot;20307&quot; value=&quot;345&quot;/&gt;&lt;/object&gt;&lt;object type=&quot;3&quot; unique_id=&quot;10020&quot;&gt;&lt;property id=&quot;20148&quot; value=&quot;5&quot;/&gt;&lt;property id=&quot;20300&quot; value=&quot;Slide 17 - &amp;quot;Στατικά δίκτυα διασύνδεσης&amp;quot;&quot;/&gt;&lt;property id=&quot;20307&quot; value=&quot;346&quot;/&gt;&lt;/object&gt;&lt;object type=&quot;3&quot; unique_id=&quot;10021&quot;&gt;&lt;property id=&quot;20148&quot; value=&quot;5&quot;/&gt;&lt;property id=&quot;20300&quot; value=&quot;Slide 18 - &amp;quot;Στατικά δίκτυα διασύνδεσης&amp;quot;&quot;/&gt;&lt;property id=&quot;20307&quot; value=&quot;347&quot;/&gt;&lt;/object&gt;&lt;object type=&quot;3&quot; unique_id=&quot;10022&quot;&gt;&lt;property id=&quot;20148&quot; value=&quot;5&quot;/&gt;&lt;property id=&quot;20300&quot; value=&quot;Slide 19 - &amp;quot;Αναδρομική κατασκευή υπερκύβων&amp;quot;&quot;/&gt;&lt;property id=&quot;20307&quot; value=&quot;349&quot;/&gt;&lt;/object&gt;&lt;object type=&quot;3&quot; unique_id=&quot;10023&quot;&gt;&lt;property id=&quot;20148&quot; value=&quot;5&quot;/&gt;&lt;property id=&quot;20300&quot; value=&quot;Slide 20 - &amp;quot;Στατικά δίκτυα διασύνδεσης&amp;quot;&quot;/&gt;&lt;property id=&quot;20307&quot; value=&quot;351&quot;/&gt;&lt;/object&gt;&lt;object type=&quot;3&quot; unique_id=&quot;10024&quot;&gt;&lt;property id=&quot;20148&quot; value=&quot;5&quot;/&gt;&lt;property id=&quot;20300&quot; value=&quot;Slide 21 - &amp;quot;Στατικά δίκτυα διασύνδεσης&amp;quot;&quot;/&gt;&lt;property id=&quot;20307&quot; value=&quot;356&quot;/&gt;&lt;/object&gt;&lt;object type=&quot;3&quot; unique_id=&quot;10025&quot;&gt;&lt;property id=&quot;20148&quot; value=&quot;5&quot;/&gt;&lt;property id=&quot;20300&quot; value=&quot;Slide 22 - &amp;quot;Στατικά δίκτυα διασύνδεσης&amp;quot;&quot;/&gt;&lt;property id=&quot;20307&quot; value=&quot;352&quot;/&gt;&lt;/object&gt;&lt;object type=&quot;3&quot; unique_id=&quot;10026&quot;&gt;&lt;property id=&quot;20148&quot; value=&quot;5&quot;/&gt;&lt;property id=&quot;20300&quot; value=&quot;Slide 23 - &amp;quot;Παράδειγμα&amp;quot;&quot;/&gt;&lt;property id=&quot;20307&quot; value=&quot;370&quot;/&gt;&lt;/object&gt;&lt;object type=&quot;3&quot; unique_id=&quot;10027&quot;&gt;&lt;property id=&quot;20148&quot; value=&quot;5&quot;/&gt;&lt;property id=&quot;20300&quot; value=&quot;Slide 24 - &amp;quot;Στατικά δίκτυα διασύνδεσης&amp;quot;&quot;/&gt;&lt;property id=&quot;20307&quot; value=&quot;353&quot;/&gt;&lt;/object&gt;&lt;object type=&quot;3&quot; unique_id=&quot;10028&quot;&gt;&lt;property id=&quot;20148&quot; value=&quot;5&quot;/&gt;&lt;property id=&quot;20300&quot; value=&quot;Slide 25 - &amp;quot;Στατικά δίκτυα διασύνδεσης&amp;quot;&quot;/&gt;&lt;property id=&quot;20307&quot; value=&quot;354&quot;/&gt;&lt;/object&gt;&lt;object type=&quot;3&quot; unique_id=&quot;10029&quot;&gt;&lt;property id=&quot;20148&quot; value=&quot;5&quot;/&gt;&lt;property id=&quot;20300&quot; value=&quot;Slide 26 - &amp;quot;Στατικά δίκτυα διασύνδεσης&amp;quot;&quot;/&gt;&lt;property id=&quot;20307&quot; value=&quot;355&quot;/&gt;&lt;/object&gt;&lt;object type=&quot;3&quot; unique_id=&quot;10030&quot;&gt;&lt;property id=&quot;20148&quot; value=&quot;5&quot;/&gt;&lt;property id=&quot;20300&quot; value=&quot;Slide 27 - &amp;quot;Δυναμικά δίκτυα διασύνδεσης&amp;quot;&quot;/&gt;&lt;property id=&quot;20307&quot; value=&quot;366&quot;/&gt;&lt;/object&gt;&lt;object type=&quot;3&quot; unique_id=&quot;10031&quot;&gt;&lt;property id=&quot;20148&quot; value=&quot;5&quot;/&gt;&lt;property id=&quot;20300&quot; value=&quot;Slide 28 - &amp;quot;Δυναμικά δίκτυα διασύνδεσης&amp;quot;&quot;/&gt;&lt;property id=&quot;20307&quot; value=&quot;367&quot;/&gt;&lt;/object&gt;&lt;object type=&quot;3&quot; unique_id=&quot;10032&quot;&gt;&lt;property id=&quot;20148&quot; value=&quot;5&quot;/&gt;&lt;property id=&quot;20300&quot; value=&quot;Slide 29 - &amp;quot;Δυναμικά δίκτυα διασύνδεσης&amp;quot;&quot;/&gt;&lt;property id=&quot;20307&quot; value=&quot;368&quot;/&gt;&lt;/object&gt;&lt;object type=&quot;3&quot; unique_id=&quot;10033&quot;&gt;&lt;property id=&quot;20148&quot; value=&quot;5&quot;/&gt;&lt;property id=&quot;20300&quot; value=&quot;Slide 30 - &amp;quot;Δυναμικά δίκτυα διασύνδεσης&amp;quot;&quot;/&gt;&lt;property id=&quot;20307&quot; value=&quot;357&quot;/&gt;&lt;/object&gt;&lt;object type=&quot;3&quot; unique_id=&quot;10034&quot;&gt;&lt;property id=&quot;20148&quot; value=&quot;5&quot;/&gt;&lt;property id=&quot;20300&quot; value=&quot;Slide 31 - &amp;quot;Δυναμικά δίκτυα διασύνδεσης&amp;quot;&quot;/&gt;&lt;property id=&quot;20307&quot; value=&quot;358&quot;/&gt;&lt;/object&gt;&lt;object type=&quot;3&quot; unique_id=&quot;10035&quot;&gt;&lt;property id=&quot;20148&quot; value=&quot;5&quot;/&gt;&lt;property id=&quot;20300&quot; value=&quot;Slide 32 - &amp;quot;Δυναμικά δίκτυα διασύνδεσης&amp;quot;&quot;/&gt;&lt;property id=&quot;20307&quot; value=&quot;359&quot;/&gt;&lt;/object&gt;&lt;object type=&quot;3&quot; unique_id=&quot;10036&quot;&gt;&lt;property id=&quot;20148&quot; value=&quot;5&quot;/&gt;&lt;property id=&quot;20300&quot; value=&quot;Slide 33 - &amp;quot;Δυναμικά δίκτυα διασύνδεσης&amp;quot;&quot;/&gt;&lt;property id=&quot;20307&quot; value=&quot;360&quot;/&gt;&lt;/object&gt;&lt;object type=&quot;3&quot; unique_id=&quot;10037&quot;&gt;&lt;property id=&quot;20148&quot; value=&quot;5&quot;/&gt;&lt;property id=&quot;20300&quot; value=&quot;Slide 34 - &amp;quot;Πολλαπλοί δίαυλοι με πλήρη διασύνδεση διαύλων-μνημών&amp;quot;&quot;/&gt;&lt;property id=&quot;20307&quot; value=&quot;361&quot;/&gt;&lt;/object&gt;&lt;object type=&quot;3&quot; unique_id=&quot;10038&quot;&gt;&lt;property id=&quot;20148&quot; value=&quot;5&quot;/&gt;&lt;property id=&quot;20300&quot; value=&quot;Slide 35 - &amp;quot;Πολλαπλοί δίαυλοι με απλή διασύνδεση διαύλων-μνημών&amp;quot;&quot;/&gt;&lt;property id=&quot;20307&quot; value=&quot;362&quot;/&gt;&lt;/object&gt;&lt;object type=&quot;3&quot; unique_id=&quot;10039&quot;&gt;&lt;property id=&quot;20148&quot; value=&quot;5&quot;/&gt;&lt;property id=&quot;20300&quot; value=&quot;Slide 36 - &amp;quot;Πολλαπλοί δίαυλοι με μερική διασύνδεση διαύλων-μνημών&amp;quot;&quot;/&gt;&lt;property id=&quot;20307&quot; value=&quot;363&quot;/&gt;&lt;/object&gt;&lt;object type=&quot;3&quot; unique_id=&quot;10040&quot;&gt;&lt;property id=&quot;20148&quot; value=&quot;5&quot;/&gt;&lt;property id=&quot;20300&quot; value=&quot;Slide 37 - &amp;quot;Πολλαπλοί δίαυλοι με διασύνδεση μνημών βάσει κλάσεων&amp;quot;&quot;/&gt;&lt;property id=&quot;20307&quot; value=&quot;364&quot;/&gt;&lt;/object&gt;&lt;object type=&quot;3&quot; unique_id=&quot;10041&quot;&gt;&lt;property id=&quot;20148&quot; value=&quot;5&quot;/&gt;&lt;property id=&quot;20300&quot; value=&quot;Slide 38 - &amp;quot;Πλεονεκτήματα/Μειονεκτήματα&amp;quot;&quot;/&gt;&lt;property id=&quot;20307&quot; value=&quot;36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3582</TotalTime>
  <Words>1651</Words>
  <Application>Microsoft Office PowerPoint</Application>
  <PresentationFormat>On-screen Show (4:3)</PresentationFormat>
  <Paragraphs>409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Median</vt:lpstr>
      <vt:lpstr>ΠαρΑλληλη ΕΠΕΞΕΡΓΑΣΙΑ</vt:lpstr>
      <vt:lpstr>Σκοποί Ενότητας</vt:lpstr>
      <vt:lpstr>Γενικές έννοιες</vt:lpstr>
      <vt:lpstr>Σχηματική αναπαράσταση</vt:lpstr>
      <vt:lpstr>Κατηγοριοποίηση ΔΔ</vt:lpstr>
      <vt:lpstr>Στατικά ΔΔ</vt:lpstr>
      <vt:lpstr>Δυναμικά ΔΔ</vt:lpstr>
      <vt:lpstr>Κριτήρια αξιολόγησης</vt:lpstr>
      <vt:lpstr>Χαρακτηριστικά συνδεσμολογιών</vt:lpstr>
      <vt:lpstr>Χαρακτηριστικά συνδεσμολογιών</vt:lpstr>
      <vt:lpstr>Χαρακτηριστικά συνδεσμολογιών</vt:lpstr>
      <vt:lpstr>Χαρακτηριστικά συνδεσμολογιών</vt:lpstr>
      <vt:lpstr>Στατικά δίκτυα διασύνδεσης</vt:lpstr>
      <vt:lpstr>Στατικά δίκτυα διασύνδεσης</vt:lpstr>
      <vt:lpstr>Στατικά δίκτυα διασύνδεσης</vt:lpstr>
      <vt:lpstr>Στατικά δίκτυα διασύνδεσης</vt:lpstr>
      <vt:lpstr>Στατικά δίκτυα διασύνδεσης</vt:lpstr>
      <vt:lpstr>Στατικά δίκτυα διασύνδεσης</vt:lpstr>
      <vt:lpstr>Στατικά δίκτυα διασύνδεσης</vt:lpstr>
      <vt:lpstr>Αναδρομική κατασκευή υπερκύβων</vt:lpstr>
      <vt:lpstr>Στατικά δίκτυα διασύνδεσης</vt:lpstr>
      <vt:lpstr>Στατικά δίκτυα διασύνδεσης</vt:lpstr>
      <vt:lpstr>Στατικά δίκτυα διασύνδεσης</vt:lpstr>
      <vt:lpstr>Παράδειγμα</vt:lpstr>
      <vt:lpstr>Στατικά δίκτυα διασύνδεσης</vt:lpstr>
      <vt:lpstr>Στατικά δίκτυα διασύνδεσης</vt:lpstr>
      <vt:lpstr>Στατικά δίκτυα διασύνδεσης</vt:lpstr>
      <vt:lpstr>Δυναμικά δίκτυα διασύνδεσης</vt:lpstr>
      <vt:lpstr>Δυναμικά δίκτυα διασύνδεσης</vt:lpstr>
      <vt:lpstr>Δυναμικά δίκτυα διασύνδεσης</vt:lpstr>
      <vt:lpstr>Δυναμικά δίκτυα διασύνδεσης</vt:lpstr>
      <vt:lpstr>Δυναμικά δίκτυα διασύνδεσης</vt:lpstr>
      <vt:lpstr>Δυναμικά δίκτυα διασύνδεσης</vt:lpstr>
      <vt:lpstr>Δυναμικά δίκτυα διασύνδεσης</vt:lpstr>
      <vt:lpstr>Πολλαπλοί δίαυλοι με πλήρη διασύνδεση διαύλων-μνημών</vt:lpstr>
      <vt:lpstr>Πολλαπλοί δίαυλοι με απλή διασύνδεση διαύλων-μνημών</vt:lpstr>
      <vt:lpstr>Πολλαπλοί δίαυλοι με μερική διασύνδεση διαύλων-μνημών</vt:lpstr>
      <vt:lpstr>Πολλαπλοί δίαυλοι με διασύνδεση μνημών βάσει κλάσεων</vt:lpstr>
      <vt:lpstr>Πλεονεκτήματα/Μειονεκτήματα</vt:lpstr>
      <vt:lpstr>Τέλος Ενότητας</vt:lpstr>
      <vt:lpstr>Χρηματοδότηση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Lecture-03</dc:title>
  <dc:creator>Ioannis E. Venetis</dc:creator>
  <cp:lastModifiedBy>nelson</cp:lastModifiedBy>
  <cp:revision>455</cp:revision>
  <dcterms:created xsi:type="dcterms:W3CDTF">2008-12-05T21:02:45Z</dcterms:created>
  <dcterms:modified xsi:type="dcterms:W3CDTF">2015-09-24T13:03:31Z</dcterms:modified>
</cp:coreProperties>
</file>