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7" r:id="rId2"/>
    <p:sldId id="258" r:id="rId3"/>
    <p:sldId id="259" r:id="rId4"/>
    <p:sldId id="334" r:id="rId5"/>
    <p:sldId id="335" r:id="rId6"/>
    <p:sldId id="336" r:id="rId7"/>
    <p:sldId id="337" r:id="rId8"/>
    <p:sldId id="338" r:id="rId9"/>
    <p:sldId id="431" r:id="rId10"/>
    <p:sldId id="432" r:id="rId11"/>
    <p:sldId id="433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434" r:id="rId43"/>
    <p:sldId id="371" r:id="rId44"/>
    <p:sldId id="384" r:id="rId45"/>
    <p:sldId id="385" r:id="rId46"/>
    <p:sldId id="435" r:id="rId47"/>
    <p:sldId id="436" r:id="rId48"/>
    <p:sldId id="437" r:id="rId49"/>
    <p:sldId id="438" r:id="rId50"/>
    <p:sldId id="281" r:id="rId51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>
        <p:scale>
          <a:sx n="41" d="100"/>
          <a:sy n="41" d="100"/>
        </p:scale>
        <p:origin x="-888" y="-15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pPr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534C9-3130-42AE-A728-E40CA4E7079B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91883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0D028-A7E6-46E7-86A7-8D59C1D52837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404029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31F464-7BD8-4AB8-B374-09B69B2FAD8F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96036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1BAD2-461D-48DA-9980-17545F6ACE3A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0304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B9FB0-AC8F-4562-98B3-42E02128A98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29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9AE46-7123-4125-8882-AE845BF41B0A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7371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70D6C-BE56-458E-A65B-BCA8306E1EAF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629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4AD405-3C81-4A3B-B070-0D08B268C967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410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95F07-579E-4A28-8A53-4BA101C28766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3252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45132E-B0A9-43DF-982A-88BBAB9D5972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6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33BFD-C58F-478E-A0DD-90CEA248CA41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29835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73A55-8EA1-4F68-8763-2216D3CDB8DE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922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EEB2F-88ED-4DAE-BC9A-43D5E944702C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21308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95060-172D-4940-BB10-5121E98DF6D8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859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B9E07-CB57-4FD6-B47F-01D0CB628720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813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002F8-EB2A-4887-B7B3-59D2093AD297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43810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27F3-CE18-47B6-A22C-A2F1FC2311A6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61267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853B2E-D602-4EA8-8730-DB3DEE502E36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314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AE4B4E-FA7C-483D-8B9A-0A6626B81797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1910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05DBA-7A5D-4800-9DBC-39D70D822FE9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0696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94443-7492-47BA-8651-EB28E97E5B7C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41923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57D65-234E-4F1C-8373-0A2B53B43131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1187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2699D0-E30A-40A6-AAF4-1FA503BE3605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09181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0B6B2E-C79D-496C-B52D-9C64405E776F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721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18D657-35B0-48B7-AF93-4FD38B321051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94344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89792-4643-48D8-89C2-1C31F85B4D90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2541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B87EB-0013-4209-B7D4-3673D4A61867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30577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4CE24-F1ED-40FE-B944-F41BE9DCCC58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12105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690C19-25E5-4E39-BC15-D7B2670CDD80}" type="slidenum">
              <a:rPr lang="en-GB" altLang="en-US" smtClean="0"/>
              <a:pPr>
                <a:spcBef>
                  <a:spcPct val="0"/>
                </a:spcBef>
              </a:pPr>
              <a:t>38</a:t>
            </a:fld>
            <a:endParaRPr lang="en-GB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40412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ADD86-8C76-41CB-9DFE-761E46DB0AC7}" type="slidenum">
              <a:rPr lang="en-GB" altLang="en-US" smtClean="0"/>
              <a:pPr>
                <a:spcBef>
                  <a:spcPct val="0"/>
                </a:spcBef>
              </a:pPr>
              <a:t>39</a:t>
            </a:fld>
            <a:endParaRPr lang="en-GB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29939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A1414-3E11-4361-9519-E1B37328D2F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90798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800F53-F909-468D-9F49-48FB39B6D44E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277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B55C1-86E0-46C0-9FD0-A2E0F9C028ED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92437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3FFCD-F7DC-4416-8987-190D7240DF67}" type="slidenum">
              <a:rPr lang="en-GB" altLang="en-US" smtClean="0"/>
              <a:pPr>
                <a:spcBef>
                  <a:spcPct val="0"/>
                </a:spcBef>
              </a:pPr>
              <a:t>43</a:t>
            </a:fld>
            <a:endParaRPr lang="en-GB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85614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843F65-6788-45A5-A6EB-B4484E471E4F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8808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D7700-F7CA-47E0-9282-3C24DC42049D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2993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28F50-FAA5-48C5-9BC9-3FC3F03E9FA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6948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BF012-D22D-41E4-A308-2CB0F907CFF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527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914971-E342-4F89-B2E3-2AF08453A58D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87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45347-951B-447F-BC66-0937530908C5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0693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FF974-B357-4611-9122-CAC17DF203BC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9124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5D77-35BD-4615-8DC0-99C43E3369BA}" type="datetime1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ΤΠΕ και Εκπαίδευση, Β. Κόμης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469FD-DECE-4AFD-825C-392198F0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&#928;&#959;&#955;&#965;&#956;&#941;&#963;&#945;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pedi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l.wikipedia.org/wiki/&#933;&#960;&#949;&#961;&#956;&#941;&#963;&#959;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11: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</a:t>
            </a:r>
          </a:p>
          <a:p>
            <a:r>
              <a:rPr lang="el-GR" sz="2800" dirty="0" smtClean="0"/>
              <a:t>Πολυμέσα- </a:t>
            </a:r>
            <a:r>
              <a:rPr lang="el-GR" sz="2800" dirty="0" err="1" smtClean="0"/>
              <a:t>Υπερμέσα</a:t>
            </a:r>
            <a:r>
              <a:rPr lang="el-GR" sz="2800" dirty="0" smtClean="0"/>
              <a:t> (Μέρος </a:t>
            </a:r>
            <a:r>
              <a:rPr lang="el-GR" sz="2800" dirty="0" smtClean="0"/>
              <a:t>Α+)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11" y="59421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439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Μέσα</a:t>
            </a:r>
            <a:r>
              <a:rPr lang="en-GB" sz="4000" dirty="0" smtClean="0"/>
              <a:t> (Media)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77250" cy="480060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Πληθυντικός του </a:t>
            </a:r>
            <a:r>
              <a:rPr lang="el-GR" sz="2400" b="1" dirty="0" smtClean="0"/>
              <a:t>Μέσου</a:t>
            </a:r>
            <a:r>
              <a:rPr lang="el-GR" sz="2400" dirty="0" smtClean="0"/>
              <a:t> (</a:t>
            </a:r>
            <a:r>
              <a:rPr lang="en-GB" sz="2400" dirty="0" smtClean="0"/>
              <a:t>Medium</a:t>
            </a:r>
            <a:r>
              <a:rPr lang="el-GR" sz="2400" dirty="0" smtClean="0"/>
              <a:t>) </a:t>
            </a:r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Αντικείμενα στα οποία αποθηκεύονται δεδομένα (συνήθως ψηφιακά), όπως σκληροί δίσκοι, </a:t>
            </a:r>
            <a:r>
              <a:rPr lang="en-GB" sz="2400" dirty="0" smtClean="0"/>
              <a:t>CD, DVD,  </a:t>
            </a:r>
            <a:r>
              <a:rPr lang="el-GR" sz="2400" dirty="0" smtClean="0"/>
              <a:t>κλπ.</a:t>
            </a:r>
            <a:endParaRPr lang="en-GB" sz="2400" dirty="0" smtClean="0"/>
          </a:p>
          <a:p>
            <a:pPr marL="539750" indent="-457200">
              <a:buFont typeface="Wingdings 2" panose="05020102010507070707" pitchFamily="18" charset="2"/>
              <a:buAutoNum type="arabicParenBoth"/>
              <a:defRPr/>
            </a:pPr>
            <a:r>
              <a:rPr lang="el-GR" sz="2400" dirty="0" smtClean="0"/>
              <a:t>Οι μορφές και οι</a:t>
            </a:r>
            <a:r>
              <a:rPr lang="en-US" sz="2400" dirty="0" smtClean="0"/>
              <a:t> </a:t>
            </a:r>
            <a:r>
              <a:rPr lang="el-GR" sz="2400" dirty="0" smtClean="0"/>
              <a:t>τεχνολογίες που χρησιμοποιούνται για την επικοινωνία της πληροφορίας. </a:t>
            </a:r>
          </a:p>
          <a:p>
            <a:pPr marL="814388" lvl="1" indent="-457200">
              <a:defRPr/>
            </a:pPr>
            <a:r>
              <a:rPr lang="el-GR" sz="2000" dirty="0" smtClean="0"/>
              <a:t>Γραφή, βιβλίο, τυπογραφία</a:t>
            </a:r>
          </a:p>
          <a:p>
            <a:pPr marL="814388" lvl="1" indent="-457200">
              <a:defRPr/>
            </a:pPr>
            <a:r>
              <a:rPr lang="el-GR" sz="2000" dirty="0" smtClean="0"/>
              <a:t>Εικόνα, φωτογραφία, φωτογραφική μηχανή</a:t>
            </a:r>
          </a:p>
          <a:p>
            <a:pPr marL="814388" lvl="1" indent="-457200">
              <a:defRPr/>
            </a:pPr>
            <a:r>
              <a:rPr lang="el-GR" sz="2000" dirty="0" smtClean="0"/>
              <a:t>Κασέτα ή </a:t>
            </a:r>
            <a:r>
              <a:rPr lang="en-GB" sz="2000" dirty="0" smtClean="0"/>
              <a:t>CD </a:t>
            </a:r>
            <a:r>
              <a:rPr lang="el-GR" sz="2000" dirty="0" smtClean="0"/>
              <a:t>(ψηφιακός δίσκος) και συσκευές ήχου</a:t>
            </a:r>
          </a:p>
          <a:p>
            <a:pPr marL="814388" lvl="1" indent="-457200">
              <a:defRPr/>
            </a:pPr>
            <a:r>
              <a:rPr lang="el-GR" sz="2000" dirty="0" smtClean="0"/>
              <a:t>Κινούμενη εικόνα, βίντεο, κινηματογράφος</a:t>
            </a:r>
          </a:p>
          <a:p>
            <a:pPr marL="814388" lvl="1" indent="-457200">
              <a:defRPr/>
            </a:pPr>
            <a:r>
              <a:rPr lang="el-GR" sz="2000" dirty="0" smtClean="0"/>
              <a:t>Πολυμέσο (συνδυασμός των προηγούμενων)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GB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F5F12-91B0-4B6B-9D3C-7B7A258F927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15313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Τι εννοούμε με τον όρο </a:t>
            </a:r>
            <a:r>
              <a:rPr lang="el-GR" sz="4000" b="1" dirty="0" smtClean="0"/>
              <a:t>Πολυμέσα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1" y="1447800"/>
            <a:ext cx="85534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altLang="el-GR" b="1" dirty="0" smtClean="0"/>
              <a:t>Πολυμέσα</a:t>
            </a:r>
            <a:r>
              <a:rPr lang="el-GR" altLang="el-GR" dirty="0" smtClean="0"/>
              <a:t>: ο κλάδος της πληροφορικής  που ασχολείται με τον συνδυασμό ψηφιακών δεδομένων πολλαπλών μορφών, δηλ. κειμένου, γραφικών εικόνας, κινούμενης εικόνας (</a:t>
            </a:r>
            <a:r>
              <a:rPr lang="el-GR" altLang="el-GR" dirty="0" err="1" smtClean="0"/>
              <a:t>animation</a:t>
            </a:r>
            <a:r>
              <a:rPr lang="el-GR" altLang="el-GR" dirty="0" smtClean="0"/>
              <a:t>), ήχου και βίντεο, για την αναπαράσταση, παρουσίαση, αποθήκευση, μετάδοση και επεξεργασία πληροφοριών.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en-US" altLang="el-GR" sz="2400" dirty="0" smtClean="0">
                <a:hlinkClick r:id="rId3" tooltip="WIKIPEDIA-Ορισμός Πολυμέσου"/>
              </a:rPr>
              <a:t>http://el.wikipedia.org/wiki</a:t>
            </a:r>
            <a:r>
              <a:rPr lang="el-GR" altLang="el-GR" sz="2400" dirty="0" smtClean="0">
                <a:hlinkClick r:id="rId3" tooltip="WIKIPEDIA-Ορισμός Πολυμέσου"/>
              </a:rPr>
              <a:t>/Πολυμέσα</a:t>
            </a:r>
            <a:r>
              <a:rPr lang="el-GR" altLang="el-GR" sz="2400" dirty="0" smtClean="0"/>
              <a:t> </a:t>
            </a:r>
            <a:endParaRPr lang="en-GB" altLang="el-GR" sz="2400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C2342-D174-4833-BB59-F0D92B096157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(1)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l-GR" altLang="en-US" dirty="0" smtClean="0"/>
              <a:t>Τι είναι Πολυμέσο</a:t>
            </a:r>
          </a:p>
          <a:p>
            <a:pPr lvl="1"/>
            <a:r>
              <a:rPr lang="el-GR" altLang="en-US" dirty="0" smtClean="0"/>
              <a:t>η ενοποίηση στο ίδιο ψηφιακό υπόβαθρο (π.χ. </a:t>
            </a:r>
            <a:r>
              <a:rPr lang="en-US" altLang="en-US" dirty="0" smtClean="0"/>
              <a:t>CD</a:t>
            </a:r>
            <a:r>
              <a:rPr lang="el-GR" altLang="en-US" dirty="0" smtClean="0"/>
              <a:t>, </a:t>
            </a:r>
            <a:r>
              <a:rPr lang="en-GB" altLang="en-US" dirty="0" smtClean="0"/>
              <a:t>DVD, </a:t>
            </a:r>
            <a:r>
              <a:rPr lang="el-GR" altLang="en-US" dirty="0" smtClean="0"/>
              <a:t>κλπ.) πολλών διαφορετικών μορφών πληροφορίας, όπως</a:t>
            </a:r>
          </a:p>
          <a:p>
            <a:pPr lvl="1"/>
            <a:r>
              <a:rPr lang="el-GR" altLang="en-US" dirty="0" smtClean="0"/>
              <a:t>Κείμενο</a:t>
            </a:r>
          </a:p>
          <a:p>
            <a:pPr lvl="1"/>
            <a:r>
              <a:rPr lang="el-GR" altLang="en-US" dirty="0" smtClean="0"/>
              <a:t>Ήχος</a:t>
            </a:r>
          </a:p>
          <a:p>
            <a:pPr lvl="1"/>
            <a:r>
              <a:rPr lang="el-GR" altLang="en-US" dirty="0" smtClean="0"/>
              <a:t>Εικόνα</a:t>
            </a:r>
          </a:p>
          <a:p>
            <a:pPr lvl="1"/>
            <a:r>
              <a:rPr lang="el-GR" altLang="en-US" dirty="0" smtClean="0"/>
              <a:t>βίντεο</a:t>
            </a:r>
            <a:endParaRPr lang="en-GB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8802F-556E-4D00-93DF-C2C04EE39C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Ορισμός του πολυμέσου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97888" cy="41148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l-GR" altLang="en-US" sz="3200" b="1" dirty="0" smtClean="0"/>
              <a:t>Πολυμέσο</a:t>
            </a:r>
            <a:r>
              <a:rPr lang="el-GR" altLang="en-US" sz="32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l-GR" altLang="en-US" sz="2800" dirty="0" smtClean="0"/>
              <a:t>η δυνατότητα της μηχανής (και της υπολογιστικής εφαρμογής) να διαχειρίζεται πολλά κανάλια αισθητής επικοινωνίας με το χρήστη, όπως σύμβολα (π.χ. κείμενα), ήχος, εικόνα και κινούμενη εικόνα, </a:t>
            </a:r>
            <a:r>
              <a:rPr lang="fr-FR" altLang="en-US" sz="2800" dirty="0" err="1" smtClean="0"/>
              <a:t>video</a:t>
            </a:r>
            <a:r>
              <a:rPr lang="fr-FR" altLang="en-US" sz="2800" dirty="0" smtClean="0"/>
              <a:t>, </a:t>
            </a:r>
            <a:endParaRPr lang="el-GR" altLang="en-US" sz="2800" dirty="0" smtClean="0"/>
          </a:p>
          <a:p>
            <a:pPr lvl="2">
              <a:lnSpc>
                <a:spcPct val="90000"/>
              </a:lnSpc>
            </a:pPr>
            <a:r>
              <a:rPr lang="fr-FR" altLang="en-US" sz="2800" dirty="0" err="1" smtClean="0"/>
              <a:t>κά</a:t>
            </a:r>
            <a:r>
              <a:rPr lang="fr-FR" altLang="en-US" sz="2800" dirty="0" smtClean="0"/>
              <a:t>ποιες φορές εμπλέκει απτές πληροφορίες (π.χ. </a:t>
            </a:r>
            <a:r>
              <a:rPr lang="el-GR" altLang="en-US" sz="2800" dirty="0" smtClean="0"/>
              <a:t>οθόνες αφής</a:t>
            </a:r>
            <a:r>
              <a:rPr lang="fr-FR" altLang="en-US" sz="2800" dirty="0" smtClean="0"/>
              <a:t>) ή </a:t>
            </a:r>
            <a:r>
              <a:rPr lang="fr-FR" altLang="en-US" sz="2800" dirty="0" err="1" smtClean="0"/>
              <a:t>σωμ</a:t>
            </a:r>
            <a:r>
              <a:rPr lang="fr-FR" altLang="en-US" sz="2800" dirty="0" smtClean="0"/>
              <a:t>ατικές κινήσεις και επιστροφή προσπάθειας (</a:t>
            </a:r>
            <a:r>
              <a:rPr lang="el-GR" altLang="en-US" sz="2800" dirty="0" smtClean="0"/>
              <a:t>εικονική πραγματικότητα</a:t>
            </a:r>
            <a:r>
              <a:rPr lang="fr-FR" altLang="en-US" sz="2800" dirty="0" smtClean="0"/>
              <a:t>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DD5B5E-2017-4436-B4DE-1EBFCF3FA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err="1">
                <a:latin typeface="Corbel" pitchFamily="34" charset="0"/>
              </a:rPr>
              <a:t>Χαρακτηριστικά</a:t>
            </a:r>
            <a:r>
              <a:rPr lang="fr-FR" dirty="0">
                <a:latin typeface="Corbel" pitchFamily="34" charset="0"/>
              </a:rPr>
              <a:t> </a:t>
            </a:r>
            <a:r>
              <a:rPr lang="el-GR" dirty="0" smtClean="0"/>
              <a:t>των </a:t>
            </a:r>
            <a:r>
              <a:rPr lang="fr-FR" dirty="0" err="1" smtClean="0">
                <a:latin typeface="Corbel" pitchFamily="34" charset="0"/>
              </a:rPr>
              <a:t>πολυμέσων</a:t>
            </a:r>
            <a:endParaRPr lang="fr-FR" dirty="0">
              <a:latin typeface="Corbe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στις απλές εφαρμογές πολυμέσων ο χρήστης δεν έχει έλεγχο του συστήματος</a:t>
            </a:r>
          </a:p>
          <a:p>
            <a:r>
              <a:rPr lang="el-GR" altLang="en-US" dirty="0" smtClean="0"/>
              <a:t>Η μία πληροφορία διαδέχεται την άλλη</a:t>
            </a:r>
          </a:p>
          <a:p>
            <a:r>
              <a:rPr lang="el-GR" altLang="en-US" dirty="0" smtClean="0"/>
              <a:t>αφού η δομή του είναι σειριακή ή γραμμική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F5D95F-C5E4-4683-AEB2-47372A30A99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Δομή αρχιτεκτονικής πολυμέσων: </a:t>
            </a:r>
            <a:r>
              <a:rPr lang="el-GR" dirty="0"/>
              <a:t>γραμμική, σειριακή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28688" y="2357438"/>
            <a:ext cx="728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>
                <a:latin typeface="Arial" panose="020B0604020202020204" pitchFamily="34" charset="0"/>
              </a:rPr>
              <a:t>Ένα πολυμέσο έχει την ακόλουθη δομή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987425" y="4857750"/>
            <a:ext cx="81565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>
                <a:latin typeface="Arial" panose="020B0604020202020204" pitchFamily="34" charset="0"/>
              </a:rPr>
              <a:t>Η δομή αυτή θυμίζει δομή βιβλίου: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>
                <a:latin typeface="Arial" panose="020B0604020202020204" pitchFamily="34" charset="0"/>
              </a:rPr>
              <a:t>κάθε πληροφορία ακολουθείται από μία μόνο πληροφορία </a:t>
            </a: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A7AE6-4F4A-443A-84A6-AACB48F260D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6327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Ορισμός </a:t>
            </a:r>
            <a:r>
              <a:rPr lang="el-GR" dirty="0"/>
              <a:t>του αλληλεπιδραστικού πολυμέσου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56588" cy="4248150"/>
          </a:xfrm>
        </p:spPr>
        <p:txBody>
          <a:bodyPr/>
          <a:lstStyle/>
          <a:p>
            <a:pPr lvl="1"/>
            <a:r>
              <a:rPr lang="el-GR" altLang="en-US" dirty="0" smtClean="0"/>
              <a:t>η έννοια του αλληλεπιδραστικού πολυμέσου αφορά τη δυνατότητα αυτών των συστημάτων πολυμέσων που επιτρέπουν την</a:t>
            </a:r>
            <a:r>
              <a:rPr lang="el-GR" altLang="en-US" b="1" dirty="0" smtClean="0">
                <a:solidFill>
                  <a:srgbClr val="C00000"/>
                </a:solidFill>
              </a:rPr>
              <a:t> αλληλεπίδραση </a:t>
            </a:r>
            <a:r>
              <a:rPr lang="el-GR" altLang="en-US" dirty="0" smtClean="0"/>
              <a:t>με το χρήστη, </a:t>
            </a:r>
          </a:p>
          <a:p>
            <a:pPr lvl="1"/>
            <a:r>
              <a:rPr lang="el-GR" altLang="en-US" dirty="0" smtClean="0"/>
              <a:t>τη δυνατότητα δηλαδή  να επεμβαίνει στην εξέλιξη της εφαρμογής καθορίζοντας το τι και πότε θα δει ή θα ακούσει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C7E806-1AA7-44A1-9837-5B3E52160BD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Αρχιτεκτονική </a:t>
            </a:r>
            <a:r>
              <a:rPr lang="el-GR" dirty="0"/>
              <a:t>δομή αλληλεπιδραστικού πολυμέσου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4313"/>
            <a:ext cx="3429001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2400" dirty="0" smtClean="0"/>
              <a:t>συνήθως δενδροειδής</a:t>
            </a:r>
          </a:p>
        </p:txBody>
      </p:sp>
      <p:sp>
        <p:nvSpPr>
          <p:cNvPr id="41988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B39129-E079-4191-8689-E5E2C96D766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4199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484313"/>
            <a:ext cx="62642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793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πολυμέσου και αλληλεπιδραστικού πολυμέσου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714500"/>
            <a:ext cx="7715250" cy="4257675"/>
          </a:xfrm>
        </p:spPr>
        <p:txBody>
          <a:bodyPr/>
          <a:lstStyle/>
          <a:p>
            <a:r>
              <a:rPr lang="el-GR" altLang="en-US" sz="2400" dirty="0" smtClean="0"/>
              <a:t> ποια η διαφορά;</a:t>
            </a:r>
          </a:p>
          <a:p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755650" y="3716338"/>
          <a:ext cx="76962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Έγγραφο " r:id="rId5" imgW="5274564" imgH="3017520" progId="Word.Document.8">
                  <p:embed/>
                </p:oleObj>
              </mc:Choice>
              <mc:Fallback>
                <p:oleObj name="Έγγραφο " r:id="rId5" imgW="5274564" imgH="3017520" progId="Word.Document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7696200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2636838"/>
          <a:ext cx="4746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Έγγραφο " r:id="rId8" imgW="5503164" imgH="758952" progId="Word.Document.8">
                  <p:embed/>
                </p:oleObj>
              </mc:Choice>
              <mc:Fallback>
                <p:oleObj name="Έγγραφο " r:id="rId8" imgW="5503164" imgH="758952" progId="Word.Document.8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636838"/>
                        <a:ext cx="47466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381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B36562-836E-49EF-915B-8A56C07A9CD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6500813" y="2928938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σειριακή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7572375" y="4857750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δενδροειδής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4313"/>
            <a:ext cx="847883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Από το Αλληλεπιδραστικό Πολυμέσο στο </a:t>
            </a:r>
            <a:r>
              <a:rPr lang="el-GR" sz="4000" dirty="0" err="1" smtClean="0"/>
              <a:t>Υπερμέσο</a:t>
            </a:r>
            <a:endParaRPr lang="en-GB" sz="4000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9FCCD9-3C92-4DD5-86B5-6C461BDEBD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6086" name="TextBox 22"/>
          <p:cNvSpPr txBox="1">
            <a:spLocks noChangeArrowheads="1"/>
          </p:cNvSpPr>
          <p:nvPr/>
        </p:nvSpPr>
        <p:spPr bwMode="auto">
          <a:xfrm>
            <a:off x="457201" y="1571625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>
                <a:latin typeface="Arial" panose="020B0604020202020204" pitchFamily="34" charset="0"/>
              </a:rPr>
              <a:t>«Οριζόντιοι» σύνδεσμοι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dirty="0">
                <a:latin typeface="Arial" panose="020B0604020202020204" pitchFamily="34" charset="0"/>
              </a:rPr>
              <a:t>Μεταβάλλουν τη </a:t>
            </a:r>
            <a:r>
              <a:rPr lang="el-GR" altLang="en-US" sz="1800" dirty="0" smtClean="0">
                <a:latin typeface="Arial" panose="020B0604020202020204" pitchFamily="34" charset="0"/>
              </a:rPr>
              <a:t>δομή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1800" dirty="0" smtClean="0">
                <a:latin typeface="Arial" panose="020B0604020202020204" pitchFamily="34" charset="0"/>
              </a:rPr>
              <a:t>Νέα </a:t>
            </a:r>
            <a:r>
              <a:rPr lang="el-GR" altLang="en-US" sz="1800" dirty="0">
                <a:latin typeface="Arial" panose="020B0604020202020204" pitchFamily="34" charset="0"/>
              </a:rPr>
              <a:t>δομή: δομή δικτύου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1" y="1571624"/>
            <a:ext cx="5507037" cy="46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45720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6502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Διαφορές </a:t>
            </a:r>
            <a:r>
              <a:rPr lang="el-GR" dirty="0" smtClean="0"/>
              <a:t>αλληλεπιδραστικού πολυμέσου και υπερμέσου</a:t>
            </a:r>
            <a:endParaRPr lang="el-GR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714501"/>
            <a:ext cx="8429625" cy="604838"/>
          </a:xfrm>
        </p:spPr>
        <p:txBody>
          <a:bodyPr>
            <a:noAutofit/>
          </a:bodyPr>
          <a:lstStyle/>
          <a:p>
            <a:r>
              <a:rPr lang="el-GR" altLang="en-US" sz="2400" dirty="0" smtClean="0"/>
              <a:t> ποια η διαφορά; </a:t>
            </a:r>
            <a:r>
              <a:rPr lang="el-GR" altLang="en-US" sz="2400" b="1" dirty="0" smtClean="0">
                <a:solidFill>
                  <a:srgbClr val="FF0000"/>
                </a:solidFill>
              </a:rPr>
              <a:t>Στη δομή που είναι οργανωμένη η πληροφορία</a:t>
            </a: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285750" y="2786063"/>
          <a:ext cx="40719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Έγγραφο " r:id="rId5" imgW="5274564" imgH="3017520" progId="Word.Document.8">
                  <p:embed/>
                </p:oleObj>
              </mc:Choice>
              <mc:Fallback>
                <p:oleObj name="Έγγραφο " r:id="rId5" imgW="5274564" imgH="3017520" progId="Word.Documen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786063"/>
                        <a:ext cx="40719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246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BF938-9E24-440F-8DE3-90082DA8D2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572250" y="24288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Δίκτυο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1785938" y="2428875"/>
            <a:ext cx="94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panose="020B0604020202020204" pitchFamily="34" charset="0"/>
              </a:rPr>
              <a:t>Δένδρο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481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88401"/>
              </p:ext>
            </p:extLst>
          </p:nvPr>
        </p:nvGraphicFramePr>
        <p:xfrm>
          <a:off x="4500563" y="3071813"/>
          <a:ext cx="3881437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8" imgW="5276547" imgH="2048061" progId="Word.Document.8">
                  <p:embed/>
                </p:oleObj>
              </mc:Choice>
              <mc:Fallback>
                <p:oleObj name="Document" r:id="rId8" imgW="5276547" imgH="2048061" progId="Word.Documen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071813"/>
                        <a:ext cx="3881437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Διαφορές στις έννοιες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 η έννοια του πολυμέσου δεν συνεπάγεται τη έννοια του </a:t>
            </a:r>
            <a:r>
              <a:rPr lang="el-GR" altLang="en-US" dirty="0" err="1" smtClean="0"/>
              <a:t>υπερμέσου</a:t>
            </a:r>
            <a:r>
              <a:rPr lang="el-GR" altLang="en-US" dirty="0" smtClean="0"/>
              <a:t> </a:t>
            </a:r>
          </a:p>
          <a:p>
            <a:r>
              <a:rPr lang="el-GR" altLang="en-US" dirty="0" smtClean="0"/>
              <a:t>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 δεν είναι ένα αλληλεπιδραστικό πολυμέσο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2511C9-1E16-4023-A147-CBDC35F2EFC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Υπερκείμενα - </a:t>
            </a:r>
            <a:r>
              <a:rPr lang="el-GR" dirty="0" err="1" smtClean="0"/>
              <a:t>Υπερμέσα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800" b="1" dirty="0" smtClean="0">
                <a:solidFill>
                  <a:srgbClr val="FF0000"/>
                </a:solidFill>
              </a:rPr>
              <a:t>20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και 21</a:t>
            </a:r>
            <a:r>
              <a:rPr lang="el-GR" altLang="en-US" sz="2800" b="1" baseline="30000" dirty="0" smtClean="0">
                <a:solidFill>
                  <a:srgbClr val="FF0000"/>
                </a:solidFill>
              </a:rPr>
              <a:t>ος</a:t>
            </a:r>
            <a:r>
              <a:rPr lang="el-GR" altLang="en-US" sz="2800" b="1" dirty="0" smtClean="0">
                <a:solidFill>
                  <a:srgbClr val="FF0000"/>
                </a:solidFill>
              </a:rPr>
              <a:t> Αιώνας</a:t>
            </a:r>
          </a:p>
          <a:p>
            <a:r>
              <a:rPr lang="el-GR" altLang="en-US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n-US" sz="2800" dirty="0" smtClean="0"/>
              <a:t>Βασικό πρόβλημα:</a:t>
            </a:r>
          </a:p>
          <a:p>
            <a:pPr lvl="1"/>
            <a:r>
              <a:rPr lang="el-GR" altLang="en-US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n-US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n-US" sz="2800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A93F23-0CC8-460D-9CA9-EDD3EC53E0F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του υπερκειμένου </a:t>
            </a:r>
            <a:endParaRPr 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516938" cy="4329113"/>
          </a:xfrm>
        </p:spPr>
        <p:txBody>
          <a:bodyPr/>
          <a:lstStyle/>
          <a:p>
            <a:pPr lvl="1"/>
            <a:r>
              <a:rPr lang="el-GR" altLang="en-US" dirty="0" smtClean="0"/>
              <a:t>Η πρόσβαση στην πληροφορία υστερεί σε σχέση με τις δυνατότητες και τους τρόπους παραγωγής της πληροφορίας</a:t>
            </a:r>
          </a:p>
          <a:p>
            <a:r>
              <a:rPr lang="el-GR" altLang="en-US" dirty="0" smtClean="0"/>
              <a:t>Ζητούμενο:</a:t>
            </a:r>
          </a:p>
          <a:p>
            <a:pPr lvl="1"/>
            <a:r>
              <a:rPr lang="el-GR" altLang="en-US" dirty="0" smtClean="0"/>
              <a:t>Η βελτίωση των τρόπων πρόσβασης στην πληροφορία</a:t>
            </a:r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Η αναζήτηση και η εύρεση της επιθυμητής πληροφορίας εξαρτάται από τον τρόπο με τον οποίο είναι οργανωμένη και αποθηκευμένη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1F74D9-31F0-4879-A782-9E1AF8490A8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κύρια </a:t>
            </a:r>
            <a:r>
              <a:rPr lang="el-GR" dirty="0"/>
              <a:t>ιδέα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1050"/>
            <a:ext cx="7620000" cy="4678362"/>
          </a:xfrm>
        </p:spPr>
        <p:txBody>
          <a:bodyPr>
            <a:normAutofit lnSpcReduction="10000"/>
          </a:bodyPr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3200" b="1" dirty="0" err="1" smtClean="0"/>
              <a:t>Vannevar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Bush</a:t>
            </a:r>
            <a:r>
              <a:rPr lang="el-GR" sz="3200" dirty="0" smtClean="0"/>
              <a:t> (1945), η ιδέα του υπερκειμένου (</a:t>
            </a:r>
            <a:r>
              <a:rPr lang="el-GR" sz="3200" dirty="0" err="1" smtClean="0"/>
              <a:t>hypertext</a:t>
            </a:r>
            <a:r>
              <a:rPr lang="el-GR" sz="3200" dirty="0" smtClean="0"/>
              <a:t>): </a:t>
            </a:r>
          </a:p>
          <a:p>
            <a:pPr marL="765175" lvl="2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800" dirty="0" smtClean="0"/>
              <a:t>Η δημιουργία ενός μέσου που θα επιτρέπει την </a:t>
            </a:r>
            <a:r>
              <a:rPr lang="el-GR" sz="2800" b="1" dirty="0" smtClean="0"/>
              <a:t>αποθήκευση</a:t>
            </a:r>
            <a:r>
              <a:rPr lang="el-GR" sz="2800" dirty="0" smtClean="0"/>
              <a:t> και τη </a:t>
            </a:r>
            <a:r>
              <a:rPr lang="el-GR" sz="2800" b="1" dirty="0" smtClean="0"/>
              <a:t>χρησιμοποίηση</a:t>
            </a:r>
            <a:r>
              <a:rPr lang="el-GR" sz="2800" dirty="0" smtClean="0"/>
              <a:t> των πληροφοριών ευνοώντας τη συνειρμική σκέψη</a:t>
            </a:r>
          </a:p>
          <a:p>
            <a:pPr marL="1222375" lvl="3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sz="2400" b="1" dirty="0" err="1" smtClean="0"/>
              <a:t>memex</a:t>
            </a:r>
            <a:r>
              <a:rPr lang="el-GR" sz="2400" b="1" dirty="0" smtClean="0"/>
              <a:t> (Memory </a:t>
            </a:r>
            <a:r>
              <a:rPr lang="el-GR" sz="2400" b="1" dirty="0" err="1" smtClean="0"/>
              <a:t>Extender</a:t>
            </a:r>
            <a:r>
              <a:rPr lang="el-GR" sz="2400" b="1" dirty="0" smtClean="0"/>
              <a:t>)</a:t>
            </a:r>
            <a:r>
              <a:rPr lang="el-GR" sz="2400" dirty="0" smtClean="0"/>
              <a:t>: θα επέτρεπε τη δημιουργία “</a:t>
            </a:r>
            <a:r>
              <a:rPr lang="el-GR" sz="2400" b="1" dirty="0" err="1" smtClean="0"/>
              <a:t>προσεταιριστικών</a:t>
            </a:r>
            <a:r>
              <a:rPr lang="el-GR" sz="2400" b="1" dirty="0" smtClean="0"/>
              <a:t> δεικτών</a:t>
            </a:r>
            <a:r>
              <a:rPr lang="el-GR" sz="2400" dirty="0" smtClean="0"/>
              <a:t>” (</a:t>
            </a:r>
            <a:r>
              <a:rPr lang="el-GR" sz="2400" dirty="0" err="1" smtClean="0"/>
              <a:t>index</a:t>
            </a:r>
            <a:r>
              <a:rPr lang="el-GR" sz="2400" dirty="0" smtClean="0"/>
              <a:t> </a:t>
            </a:r>
            <a:r>
              <a:rPr lang="el-GR" sz="2400" dirty="0" err="1" smtClean="0"/>
              <a:t>associative</a:t>
            </a:r>
            <a:r>
              <a:rPr lang="el-GR" sz="2400" dirty="0" smtClean="0"/>
              <a:t>), οι οποίοι και θα απομνημόνευαν τους </a:t>
            </a:r>
            <a:r>
              <a:rPr lang="el-GR" sz="2400" b="1" dirty="0" smtClean="0"/>
              <a:t>συνδέσμους</a:t>
            </a:r>
            <a:r>
              <a:rPr lang="el-GR" sz="2400" dirty="0" smtClean="0"/>
              <a:t> (</a:t>
            </a:r>
            <a:r>
              <a:rPr lang="el-GR" sz="2400" dirty="0" err="1" smtClean="0"/>
              <a:t>links</a:t>
            </a:r>
            <a:r>
              <a:rPr lang="el-GR" sz="2400" dirty="0" smtClean="0"/>
              <a:t>) ανάμεσα στα </a:t>
            </a:r>
            <a:r>
              <a:rPr lang="el-GR" sz="2400" dirty="0" err="1" smtClean="0"/>
              <a:t>σημασιολογικώς</a:t>
            </a:r>
            <a:r>
              <a:rPr lang="el-GR" sz="2400" dirty="0" smtClean="0"/>
              <a:t> συνδεμένα μέρη ενός συνόλου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6F16C-D26C-4C78-974B-F63D9F9F292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Ορολογία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υπερκείμενα,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, Διαδίκτυο </a:t>
            </a:r>
          </a:p>
          <a:p>
            <a:r>
              <a:rPr lang="el-GR" altLang="en-US" dirty="0" smtClean="0"/>
              <a:t>πολυμέσα, αλληλεπιδραστικά πολυμέσα</a:t>
            </a:r>
          </a:p>
          <a:p>
            <a:r>
              <a:rPr lang="el-GR" altLang="en-US" dirty="0" smtClean="0"/>
              <a:t>η έννοια του </a:t>
            </a:r>
            <a:r>
              <a:rPr lang="el-GR" altLang="en-US" dirty="0" err="1" smtClean="0"/>
              <a:t>Yπερκειμένου</a:t>
            </a:r>
            <a:r>
              <a:rPr lang="el-GR" altLang="en-US" dirty="0" smtClean="0"/>
              <a:t>: κείμενα συνδεμένα μεταξύ τους με </a:t>
            </a:r>
            <a:r>
              <a:rPr lang="el-GR" altLang="en-US" b="1" dirty="0" smtClean="0"/>
              <a:t>μη γραμμικό </a:t>
            </a:r>
            <a:r>
              <a:rPr lang="el-GR" altLang="en-US" dirty="0" smtClean="0"/>
              <a:t>τρόπο </a:t>
            </a:r>
          </a:p>
          <a:p>
            <a:r>
              <a:rPr lang="el-GR" altLang="en-US" b="1" dirty="0" smtClean="0"/>
              <a:t>Διαδίκτυο</a:t>
            </a:r>
            <a:r>
              <a:rPr lang="el-GR" altLang="en-US" dirty="0" smtClean="0"/>
              <a:t>: το μεγαλύτερο υπερκείμενο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/>
              <a:t>Wikipedia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GB" altLang="en-US" dirty="0" smtClean="0">
                <a:hlinkClick r:id="rId3"/>
              </a:rPr>
              <a:t>http://en.pedia.org/</a:t>
            </a:r>
            <a:r>
              <a:rPr lang="en-GB" altLang="en-US" dirty="0" smtClean="0"/>
              <a:t> </a:t>
            </a:r>
            <a:endParaRPr lang="el-GR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5802F-451E-4D94-A6BA-967EA9EED97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14313"/>
            <a:ext cx="8318499" cy="1143000"/>
          </a:xfrm>
        </p:spPr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(1)</a:t>
            </a:r>
            <a:endParaRPr lang="el-GR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47800"/>
            <a:ext cx="8324850" cy="4800600"/>
          </a:xfrm>
        </p:spPr>
        <p:txBody>
          <a:bodyPr/>
          <a:lstStyle/>
          <a:p>
            <a:r>
              <a:rPr lang="el-GR" altLang="en-US" dirty="0" smtClean="0"/>
              <a:t>Ομοιότητες και διαφορές</a:t>
            </a:r>
          </a:p>
          <a:p>
            <a:pPr lvl="1"/>
            <a:r>
              <a:rPr lang="el-GR" altLang="en-US" b="1" dirty="0" smtClean="0"/>
              <a:t> 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γραμμική δομή</a:t>
            </a:r>
            <a:r>
              <a:rPr lang="el-GR" altLang="en-US" dirty="0" smtClean="0"/>
              <a:t>, λίγο ή πολύ ισχυρώς ιεραρχημένη</a:t>
            </a:r>
          </a:p>
          <a:p>
            <a:pPr lvl="2"/>
            <a:r>
              <a:rPr lang="el-GR" altLang="en-US" dirty="0" smtClean="0"/>
              <a:t>τα στοιχεία (περισσότερο ή λιγότερο αυτόνομα) είναι συνδεμένα με σχέσεις διάταξης: από ένα στοιχείο μπορώ να μεταβώ σε ένα μόνο στοιχείο (προηγούμενη ή επόμενη σελίδα του βιβλίου)</a:t>
            </a:r>
          </a:p>
          <a:p>
            <a:pPr lvl="1"/>
            <a:r>
              <a:rPr lang="el-GR" altLang="en-US" dirty="0" smtClean="0"/>
              <a:t>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: </a:t>
            </a:r>
            <a:r>
              <a:rPr lang="el-GR" altLang="en-US" b="1" dirty="0" smtClean="0"/>
              <a:t>δομή σε δίκτυο</a:t>
            </a:r>
          </a:p>
          <a:p>
            <a:pPr lvl="2"/>
            <a:r>
              <a:rPr lang="el-GR" altLang="en-US" dirty="0" smtClean="0"/>
              <a:t>Από ένα στοιχείο μπορώ να μεταβώ σε περισσότερα του ενός στοιχεία (από μία ιστοσελίδα μπορώ να πάω συνήθως σε πολλές άλλες ιστοσελίδες)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30D6B-DD53-43C2-A570-64998B348CA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Κείμενα – </a:t>
            </a:r>
            <a:r>
              <a:rPr lang="el-GR" dirty="0" smtClean="0"/>
              <a:t>Υπερκείμενα (2)</a:t>
            </a:r>
            <a:endParaRPr lang="el-GR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78CCF-8AEA-4F38-816B-E2D0A82D6B3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62486" name="TextBox 28"/>
          <p:cNvSpPr txBox="1">
            <a:spLocks noChangeArrowheads="1"/>
          </p:cNvSpPr>
          <p:nvPr/>
        </p:nvSpPr>
        <p:spPr bwMode="auto">
          <a:xfrm>
            <a:off x="578643" y="1359991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Διάβασμα σελίδα, σελίδα: Γραμμική χρήση - ξεφύλλισμα</a:t>
            </a:r>
            <a:endParaRPr lang="en-GB" altLang="en-US" sz="2400" b="1" dirty="0">
              <a:latin typeface="+mn-lt"/>
            </a:endParaRPr>
          </a:p>
        </p:txBody>
      </p:sp>
      <p:sp>
        <p:nvSpPr>
          <p:cNvPr id="62506" name="TextBox 81"/>
          <p:cNvSpPr txBox="1">
            <a:spLocks noChangeArrowheads="1"/>
          </p:cNvSpPr>
          <p:nvPr/>
        </p:nvSpPr>
        <p:spPr bwMode="auto">
          <a:xfrm>
            <a:off x="384175" y="2907009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Πλοήγηση: διάβασμα από κόμβο σε κόμβο χωρίς συγκεκριμένη ροή </a:t>
            </a:r>
            <a:endParaRPr lang="en-GB" alt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8346"/>
            <a:ext cx="7162800" cy="952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799421"/>
            <a:ext cx="5303043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κόμβοι </a:t>
            </a:r>
            <a:r>
              <a:rPr lang="el-GR" dirty="0"/>
              <a:t>και σύνδεσμοι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Στο υπερκείμενο</a:t>
            </a:r>
          </a:p>
          <a:p>
            <a:r>
              <a:rPr lang="el-GR" altLang="en-US" dirty="0" smtClean="0"/>
              <a:t>τα στοιχεία κειμένου αποτελούν </a:t>
            </a:r>
            <a:r>
              <a:rPr lang="el-GR" altLang="en-US" b="1" dirty="0" smtClean="0"/>
              <a:t>κόμβους</a:t>
            </a:r>
            <a:r>
              <a:rPr lang="el-GR" altLang="en-US" dirty="0" smtClean="0"/>
              <a:t> (</a:t>
            </a:r>
            <a:r>
              <a:rPr lang="fr-FR" altLang="en-US" dirty="0" err="1" smtClean="0"/>
              <a:t>nodes</a:t>
            </a:r>
            <a:r>
              <a:rPr lang="el-GR" altLang="en-US" dirty="0" smtClean="0"/>
              <a:t>) συνδεμένους με μη γραμμικές και ασθενώς ιεραρχημένες σχέσεις</a:t>
            </a:r>
          </a:p>
          <a:p>
            <a:pPr lvl="1"/>
            <a:r>
              <a:rPr lang="el-GR" altLang="en-US" dirty="0" smtClean="0"/>
              <a:t>κόμβος: ένα σύνολο δεδομένων γύρω από ένα κοινό θέμα</a:t>
            </a:r>
          </a:p>
          <a:p>
            <a:r>
              <a:rPr lang="el-GR" altLang="en-US" dirty="0" smtClean="0"/>
              <a:t>οι κόμβοι συνδέονται μεταξύ τους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fr-FR" altLang="en-US" dirty="0" smtClean="0"/>
              <a:t>links</a:t>
            </a:r>
            <a:r>
              <a:rPr lang="el-GR" altLang="en-US" dirty="0" smtClean="0"/>
              <a:t>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E5D1D0-DBE0-41BB-893F-6972A9A21B9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Νέα αντίληψη για τη γραφή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524000"/>
            <a:ext cx="7620000" cy="4495800"/>
          </a:xfrm>
        </p:spPr>
        <p:txBody>
          <a:bodyPr/>
          <a:lstStyle/>
          <a:p>
            <a:r>
              <a:rPr lang="el-GR" altLang="en-US" sz="2800" dirty="0" smtClean="0"/>
              <a:t>Το υπερκείμενο οδηγεί σε μια νέα αντίληψη  </a:t>
            </a:r>
          </a:p>
          <a:p>
            <a:r>
              <a:rPr lang="el-GR" altLang="en-US" sz="2800" dirty="0" smtClean="0"/>
              <a:t>γλωσσικής, </a:t>
            </a:r>
          </a:p>
          <a:p>
            <a:r>
              <a:rPr lang="el-GR" altLang="en-US" sz="2800" dirty="0" smtClean="0"/>
              <a:t>γραμμικής </a:t>
            </a:r>
          </a:p>
          <a:p>
            <a:r>
              <a:rPr lang="el-GR" altLang="en-US" sz="2800" dirty="0" smtClean="0"/>
              <a:t>και ηχητικής γραφής, </a:t>
            </a:r>
          </a:p>
          <a:p>
            <a:r>
              <a:rPr lang="el-GR" altLang="en-US" sz="2800" dirty="0" smtClean="0"/>
              <a:t>βασισμένης πάνω σε μια νέα σχέση ανάμεσα στη σκέψη και το χώρο, </a:t>
            </a:r>
          </a:p>
          <a:p>
            <a:r>
              <a:rPr lang="el-GR" altLang="en-US" sz="2800" dirty="0" smtClean="0"/>
              <a:t>πάνω σε ένα άλλο σύστημα επικοινωνίας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96A2DC-5E0D-48A5-A5CF-A7FC89629E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Υπερκείμενο: τεχνικό </a:t>
            </a:r>
            <a:r>
              <a:rPr lang="el-GR" dirty="0"/>
              <a:t>επίπεδο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αποτελείται από:</a:t>
            </a:r>
          </a:p>
          <a:p>
            <a:r>
              <a:rPr lang="el-GR" altLang="en-US" dirty="0" smtClean="0"/>
              <a:t>ένα σύνολο </a:t>
            </a:r>
            <a:r>
              <a:rPr lang="el-GR" altLang="en-US" b="1" dirty="0" smtClean="0"/>
              <a:t>κόμβων </a:t>
            </a:r>
            <a:r>
              <a:rPr lang="el-GR" altLang="en-US" dirty="0" smtClean="0"/>
              <a:t>(</a:t>
            </a:r>
            <a:r>
              <a:rPr lang="el-GR" altLang="en-US" dirty="0" err="1" smtClean="0"/>
              <a:t>nodes</a:t>
            </a:r>
            <a:r>
              <a:rPr lang="el-GR" altLang="en-US" dirty="0" smtClean="0"/>
              <a:t>) συνδεμένων με </a:t>
            </a:r>
            <a:r>
              <a:rPr lang="el-GR" altLang="en-US" b="1" dirty="0" smtClean="0"/>
              <a:t>συνδέσμους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links</a:t>
            </a:r>
            <a:r>
              <a:rPr lang="el-GR" altLang="en-US" dirty="0" smtClean="0"/>
              <a:t>)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κόμβοι</a:t>
            </a:r>
            <a:r>
              <a:rPr lang="el-GR" altLang="en-US" dirty="0" smtClean="0"/>
              <a:t> είναι λέξεις, σελίδες, εικόνες, γραφικά, ήχοι ή άλλα υπερκείμενα</a:t>
            </a:r>
          </a:p>
          <a:p>
            <a:pPr lvl="1"/>
            <a:r>
              <a:rPr lang="el-GR" altLang="en-US" dirty="0" smtClean="0"/>
              <a:t>οι </a:t>
            </a:r>
            <a:r>
              <a:rPr lang="el-GR" altLang="en-US" b="1" dirty="0" smtClean="0"/>
              <a:t>σύνδεσμοι</a:t>
            </a:r>
            <a:r>
              <a:rPr lang="el-GR" altLang="en-US" dirty="0" smtClean="0"/>
              <a:t> είναι μέρος πληροφορίας που συνδέει δύο κόμβους ή δύο διαφορετικές πληροφορίες στον ίδιο κόμβο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143C6D-1197-49CD-89B8-32CC7749C5A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Υπερκείμενο: λειτουργικό επίπεδο </a:t>
            </a:r>
            <a:endParaRPr lang="el-G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υπερκείμενο (ή και ένα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είναι: </a:t>
            </a:r>
          </a:p>
          <a:p>
            <a:r>
              <a:rPr lang="el-GR" altLang="en-US" dirty="0" smtClean="0"/>
              <a:t>ένα σύστημα (σε μορφή λογισμικού) που έχει σκοπό να οργανώσει δεδομένα (κείμενα για το υπερκείμενο, διάφορα είδη δεδομένων για το </a:t>
            </a:r>
            <a:r>
              <a:rPr lang="el-GR" altLang="en-US" dirty="0" err="1" smtClean="0"/>
              <a:t>υπερμέσο</a:t>
            </a:r>
            <a:r>
              <a:rPr lang="el-GR" altLang="en-US" dirty="0" smtClean="0"/>
              <a:t>) με στόχο την πρόσκτηση πληροφοριών και την επικοινωνία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4A34C9-8899-4008-A39D-693E003CEA1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Λειτουργικές ιδιαιτερότητες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0075" cy="4224338"/>
          </a:xfrm>
        </p:spPr>
        <p:txBody>
          <a:bodyPr/>
          <a:lstStyle/>
          <a:p>
            <a:pPr lvl="1"/>
            <a:r>
              <a:rPr lang="el-GR" altLang="en-US" dirty="0" smtClean="0"/>
              <a:t>λειτουργικά το υπερκείμενο είναι ένα είδος λογισμικού</a:t>
            </a:r>
          </a:p>
          <a:p>
            <a:pPr lvl="1"/>
            <a:r>
              <a:rPr lang="el-GR" altLang="en-US" dirty="0" smtClean="0"/>
              <a:t>που επιτρέπει την πρόσκτηση πληροφοριών και την επικοινωνία μεταξύ ανθρώπου και </a:t>
            </a:r>
          </a:p>
          <a:p>
            <a:pPr lvl="1"/>
            <a:r>
              <a:rPr lang="el-GR" altLang="en-US" dirty="0" smtClean="0"/>
              <a:t>μηχανής απευθείας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-γνωστικό επίπεδο της αντίληψης των ιδεών</a:t>
            </a:r>
            <a:r>
              <a:rPr lang="el-GR" altLang="en-US" dirty="0" smtClean="0"/>
              <a:t> </a:t>
            </a:r>
          </a:p>
          <a:p>
            <a:pPr lvl="1"/>
            <a:r>
              <a:rPr lang="el-GR" altLang="en-US" dirty="0" smtClean="0"/>
              <a:t>και όχι πλέον στο </a:t>
            </a:r>
            <a:r>
              <a:rPr lang="el-GR" altLang="en-US" b="1" dirty="0" err="1" smtClean="0"/>
              <a:t>μικρο</a:t>
            </a:r>
            <a:r>
              <a:rPr lang="el-GR" altLang="en-US" b="1" dirty="0" smtClean="0"/>
              <a:t>-επίπεδο των λέξεων, της γλώσσας και της σύνταξης</a:t>
            </a:r>
            <a:r>
              <a:rPr lang="el-GR" altLang="en-US" dirty="0" smtClean="0"/>
              <a:t> </a:t>
            </a:r>
          </a:p>
          <a:p>
            <a:pPr lvl="1"/>
            <a:endParaRPr lang="el-GR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D9919A-7F05-44A7-A816-35F62D54408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Είδη </a:t>
            </a:r>
            <a:r>
              <a:rPr lang="el-GR" dirty="0"/>
              <a:t>συνδεσμολογιών 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77200" cy="2209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l-GR" altLang="en-US" dirty="0" smtClean="0"/>
              <a:t>Οι πληροφορίες συνδέονται μεταξύ τους με συνδέσμους</a:t>
            </a:r>
          </a:p>
          <a:p>
            <a:pPr lvl="2"/>
            <a:r>
              <a:rPr lang="el-GR" altLang="en-US" dirty="0" smtClean="0"/>
              <a:t>σημείο σε σημείο, </a:t>
            </a:r>
          </a:p>
          <a:p>
            <a:pPr lvl="2"/>
            <a:r>
              <a:rPr lang="el-GR" altLang="en-US" dirty="0" smtClean="0"/>
              <a:t>σημείο σε κόμβο, </a:t>
            </a:r>
          </a:p>
          <a:p>
            <a:pPr lvl="2"/>
            <a:r>
              <a:rPr lang="el-GR" altLang="en-US" dirty="0" smtClean="0"/>
              <a:t>κόμβος σε σημείο, </a:t>
            </a:r>
          </a:p>
          <a:p>
            <a:pPr lvl="2"/>
            <a:r>
              <a:rPr lang="el-GR" altLang="en-US" dirty="0" smtClean="0"/>
              <a:t>κόμβος σε κόμβο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93EEE-DD8B-4FFF-9073-A5ADF54725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05275"/>
            <a:ext cx="7772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142875"/>
            <a:ext cx="8553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dirty="0" smtClean="0"/>
              <a:t>Ορισμός υπερκειμένου – υπερμέσου</a:t>
            </a:r>
            <a:endParaRPr lang="el-GR" sz="40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0188"/>
            <a:ext cx="8485188" cy="4800600"/>
          </a:xfrm>
        </p:spPr>
        <p:txBody>
          <a:bodyPr/>
          <a:lstStyle/>
          <a:p>
            <a:pPr lvl="1"/>
            <a:r>
              <a:rPr lang="el-GR" altLang="en-US" dirty="0" smtClean="0"/>
              <a:t>Υλικό από κείμενα (όταν πρόκειται για </a:t>
            </a:r>
            <a:r>
              <a:rPr lang="el-GR" altLang="en-US" b="1" dirty="0" smtClean="0"/>
              <a:t>υπερκείμενο</a:t>
            </a:r>
            <a:r>
              <a:rPr lang="el-GR" altLang="en-US" dirty="0" smtClean="0"/>
              <a:t>) </a:t>
            </a:r>
          </a:p>
          <a:p>
            <a:pPr lvl="1"/>
            <a:r>
              <a:rPr lang="el-GR" altLang="en-US" dirty="0" smtClean="0"/>
              <a:t>Υλικό από κείμενα, εικόνες, γραφικά, </a:t>
            </a:r>
            <a:r>
              <a:rPr lang="el-GR" altLang="en-US" dirty="0" err="1" smtClean="0"/>
              <a:t>video</a:t>
            </a:r>
            <a:r>
              <a:rPr lang="el-GR" altLang="en-US" dirty="0" smtClean="0"/>
              <a:t>, κινούμενες εικόνες (</a:t>
            </a:r>
            <a:r>
              <a:rPr lang="el-GR" altLang="en-US" dirty="0" err="1" smtClean="0"/>
              <a:t>animation</a:t>
            </a:r>
            <a:r>
              <a:rPr lang="el-GR" altLang="en-US" dirty="0" smtClean="0"/>
              <a:t>), βίντεο (όταν πρόκειται για </a:t>
            </a:r>
            <a:r>
              <a:rPr lang="el-GR" altLang="en-US" b="1" dirty="0" err="1" smtClean="0"/>
              <a:t>υπερμέσο</a:t>
            </a:r>
            <a:r>
              <a:rPr lang="el-GR" altLang="en-US" dirty="0" smtClean="0"/>
              <a:t>), </a:t>
            </a:r>
          </a:p>
          <a:p>
            <a:pPr lvl="2"/>
            <a:r>
              <a:rPr lang="el-GR" altLang="en-US" dirty="0" smtClean="0"/>
              <a:t>που βρίσκονται σε ψηφιακή μορφή και συνδέονται έτσι ώστε θα ήταν αδύνατο να παρουσιαστούν από ένα συμβατικό βιβλίο </a:t>
            </a:r>
          </a:p>
          <a:p>
            <a:pPr lvl="1"/>
            <a:r>
              <a:rPr lang="el-GR" altLang="en-US" dirty="0" smtClean="0"/>
              <a:t>Συνήθως σήμερα όλες οι </a:t>
            </a:r>
            <a:r>
              <a:rPr lang="el-GR" altLang="en-US" dirty="0" err="1" smtClean="0"/>
              <a:t>υπερκειμενικές</a:t>
            </a:r>
            <a:r>
              <a:rPr lang="el-GR" altLang="en-US" dirty="0" smtClean="0"/>
              <a:t> εφαρμογές είναι </a:t>
            </a:r>
            <a:r>
              <a:rPr lang="el-GR" altLang="en-US" dirty="0" err="1" smtClean="0"/>
              <a:t>υπερμέσα</a:t>
            </a:r>
            <a:r>
              <a:rPr lang="el-GR" altLang="en-US" dirty="0" smtClean="0"/>
              <a:t>  </a:t>
            </a:r>
            <a:r>
              <a:rPr lang="el-GR" altLang="en-US" sz="2400" dirty="0" smtClean="0"/>
              <a:t>(περιέχουν δηλαδή διάφορες μορφές πληροφορίας)</a:t>
            </a:r>
            <a:endParaRPr lang="el-GR" altLang="en-US" dirty="0" smtClean="0"/>
          </a:p>
          <a:p>
            <a:pPr lvl="1"/>
            <a:endParaRPr lang="el-GR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9762BF-6A7B-42FA-8DF8-57153BD459F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δομή </a:t>
            </a:r>
            <a:r>
              <a:rPr lang="el-GR" dirty="0" err="1" smtClean="0"/>
              <a:t>υπερμέσου</a:t>
            </a:r>
            <a:endParaRPr lang="el-G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sz="2800" dirty="0" smtClean="0"/>
              <a:t>μη γραμμική, μη σειριακή</a:t>
            </a:r>
          </a:p>
          <a:p>
            <a:r>
              <a:rPr lang="el-GR" altLang="en-US" sz="2800" dirty="0" smtClean="0"/>
              <a:t>Διάσπαρτο σύνολο πληροφοριών, χωρίς χωροταξική σύνδεση</a:t>
            </a:r>
          </a:p>
          <a:p>
            <a:r>
              <a:rPr lang="el-GR" altLang="en-US" sz="2800" dirty="0" smtClean="0"/>
              <a:t>Αλληλουχία που στηρίζεται στην σημασία</a:t>
            </a:r>
          </a:p>
          <a:p>
            <a:r>
              <a:rPr lang="el-GR" altLang="en-US" sz="2800" dirty="0" smtClean="0"/>
              <a:t>Οι πληροφορίες συνδέονται μεταξύ τους με βάση το νόημα και τη σημασία </a:t>
            </a:r>
          </a:p>
          <a:p>
            <a:pPr lvl="1"/>
            <a:r>
              <a:rPr lang="el-GR" altLang="en-US" sz="2400" dirty="0" smtClean="0"/>
              <a:t>Αντιπαράδειγμα: τα λήμματα μιας κοινής εγκυκλοπαίδειας καταχωρούνται με αλφαβητική σειρά  (στο τέλος όμως του λήμματος υπάρχει κατάλογος με συναφή λήμματα)</a:t>
            </a:r>
          </a:p>
          <a:p>
            <a:pPr>
              <a:buFont typeface="Wingdings 2" panose="05020102010507070707" pitchFamily="18" charset="2"/>
              <a:buNone/>
            </a:pPr>
            <a:endParaRPr lang="el-GR" altLang="en-US" sz="280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7BB154-D8B2-4E5B-BDE6-D0DC2E3585A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Υπερκείμενο</a:t>
            </a:r>
            <a:endParaRPr lang="el-GR" dirty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7F3AC-0615-496A-B5C9-BAE19ED5D88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6337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457201" y="115243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κείμενα συνδεμένα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99463" cy="1143000"/>
          </a:xfrm>
        </p:spPr>
        <p:txBody>
          <a:bodyPr/>
          <a:lstStyle/>
          <a:p>
            <a:pPr>
              <a:defRPr/>
            </a:pPr>
            <a:r>
              <a:rPr lang="el-GR" dirty="0" err="1" smtClean="0"/>
              <a:t>Υπερμέσο</a:t>
            </a:r>
            <a:endParaRPr lang="el-GR" dirty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280183-CA69-4268-8172-357EA0509A6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057401"/>
            <a:ext cx="5794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138112" y="1125940"/>
            <a:ext cx="847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</a:pPr>
            <a:r>
              <a:rPr lang="el-GR" altLang="en-US" sz="2400" b="1" dirty="0">
                <a:latin typeface="+mn-lt"/>
              </a:rPr>
              <a:t>Δομή δικτύου</a:t>
            </a:r>
            <a:r>
              <a:rPr lang="el-GR" altLang="en-US" sz="2400" dirty="0">
                <a:latin typeface="+mn-lt"/>
              </a:rPr>
              <a:t>: διάφορες μορφές πληροφορίας συνδεμένες μεταξύ τους με βάση τη σημασία τους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Αρχιτεκτονική υπερκειμένου </a:t>
            </a:r>
            <a:endParaRPr lang="el-GR" dirty="0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112" y="1573746"/>
            <a:ext cx="8040688" cy="2057400"/>
          </a:xfrm>
        </p:spPr>
        <p:txBody>
          <a:bodyPr/>
          <a:lstStyle/>
          <a:p>
            <a:r>
              <a:rPr lang="el-GR" altLang="en-US" sz="2800" dirty="0" smtClean="0"/>
              <a:t>Τρία επίπεδα</a:t>
            </a:r>
          </a:p>
          <a:p>
            <a:pPr lvl="2"/>
            <a:r>
              <a:rPr lang="el-GR" altLang="en-US" sz="2000" b="1" dirty="0" smtClean="0"/>
              <a:t>βάση δεδομένων (πληροφορία)</a:t>
            </a:r>
          </a:p>
          <a:p>
            <a:pPr lvl="2"/>
            <a:r>
              <a:rPr lang="el-GR" altLang="en-US" sz="2000" b="1" dirty="0" smtClean="0"/>
              <a:t>επίπεδο αφηρημένου μηχανισμού υπερκειμένου</a:t>
            </a:r>
          </a:p>
          <a:p>
            <a:pPr lvl="2"/>
            <a:r>
              <a:rPr lang="el-GR" altLang="en-US" sz="2000" b="1" dirty="0" smtClean="0"/>
              <a:t>επίπεδο παρουσίασης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92565"/>
              </p:ext>
            </p:extLst>
          </p:nvPr>
        </p:nvGraphicFramePr>
        <p:xfrm>
          <a:off x="1182688" y="3810000"/>
          <a:ext cx="6934200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5" imgW="5276547" imgH="1547004" progId="Word.Document.8">
                  <p:embed/>
                </p:oleObj>
              </mc:Choice>
              <mc:Fallback>
                <p:oleObj name="Document" r:id="rId5" imgW="5276547" imgH="1547004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3810000"/>
                        <a:ext cx="6934200" cy="200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238AB5-A213-4A9B-8E9C-A8E02BA68961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Βάση </a:t>
            </a:r>
            <a:r>
              <a:rPr lang="el-GR" dirty="0"/>
              <a:t>δεδομένων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base</a:t>
            </a:r>
            <a:r>
              <a:rPr lang="el-GR" dirty="0"/>
              <a:t> </a:t>
            </a:r>
            <a:r>
              <a:rPr lang="el-GR" dirty="0" err="1"/>
              <a:t>level</a:t>
            </a:r>
            <a:r>
              <a:rPr lang="el-GR" dirty="0"/>
              <a:t>)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43063"/>
            <a:ext cx="4114800" cy="4114800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Η βάση δεδομένων περιέχει και οργανώνει όλες τις πληροφορίες που θα παρουσιάσει η εφαρμογή </a:t>
            </a:r>
          </a:p>
          <a:p>
            <a:r>
              <a:rPr lang="el-GR" altLang="en-US" sz="2800" b="1" dirty="0" smtClean="0"/>
              <a:t>Πληροφορίες: </a:t>
            </a:r>
            <a:r>
              <a:rPr lang="el-GR" altLang="en-US" sz="2800" dirty="0" smtClean="0"/>
              <a:t>κείμενο, εικόνες, ήχο, </a:t>
            </a:r>
            <a:r>
              <a:rPr lang="el-GR" altLang="en-US" sz="2800" dirty="0" err="1" smtClean="0"/>
              <a:t>video</a:t>
            </a:r>
            <a:r>
              <a:rPr lang="el-GR" altLang="en-US" sz="2800" dirty="0" smtClean="0"/>
              <a:t> κλπ. </a:t>
            </a:r>
          </a:p>
          <a:p>
            <a:r>
              <a:rPr lang="el-GR" altLang="en-US" sz="2800" dirty="0" smtClean="0"/>
              <a:t>Έννοια του </a:t>
            </a:r>
            <a:r>
              <a:rPr lang="el-GR" altLang="en-US" sz="2800" b="1" dirty="0" smtClean="0"/>
              <a:t>κόμβου</a:t>
            </a:r>
            <a:r>
              <a:rPr lang="el-GR" altLang="en-US" sz="2800" dirty="0" smtClean="0"/>
              <a:t> (ενότητα πληροφορίας)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99304-2E15-4C01-90B8-99335D1903E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342744"/>
            <a:ext cx="3429000" cy="33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949825" y="1801543"/>
            <a:ext cx="366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>
                <a:solidFill>
                  <a:srgbClr val="FF0000"/>
                </a:solidFill>
              </a:rPr>
              <a:t>Δημιουργία περιεχομένου κόμβων</a:t>
            </a:r>
          </a:p>
        </p:txBody>
      </p:sp>
    </p:spTree>
    <p:extLst>
      <p:ext uri="{BB962C8B-B14F-4D97-AF65-F5344CB8AC3E}">
        <p14:creationId xmlns:p14="http://schemas.microsoft.com/office/powerpoint/2010/main" val="2959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43000"/>
            <a:ext cx="7943851" cy="51054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συστημάτων πολυμέσων – </a:t>
            </a:r>
            <a:r>
              <a:rPr lang="el-GR" altLang="en-US" sz="2400" dirty="0" err="1" smtClean="0"/>
              <a:t>υπερμέσων</a:t>
            </a:r>
            <a:r>
              <a:rPr lang="el-GR" altLang="en-US" sz="2400" dirty="0" smtClean="0"/>
              <a:t> </a:t>
            </a:r>
            <a:endParaRPr lang="en-US" altLang="en-US" sz="2400" dirty="0" smtClean="0">
              <a:latin typeface="Corbel" panose="020B0503020204020204" pitchFamily="34" charset="0"/>
            </a:endParaRPr>
          </a:p>
          <a:p>
            <a:pPr lvl="1" eaLnBrk="1" hangingPunct="1"/>
            <a:r>
              <a:rPr lang="el-GR" altLang="en-US" sz="2400" dirty="0" smtClean="0"/>
              <a:t>και το πως επηρεάζουν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8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ο </a:t>
            </a:r>
            <a:r>
              <a:rPr lang="el-GR" altLang="en-US" sz="2400" dirty="0" err="1" smtClean="0"/>
              <a:t>εποικοδομισμός</a:t>
            </a:r>
            <a:r>
              <a:rPr lang="el-GR" altLang="en-US" sz="2400" dirty="0" smtClean="0"/>
              <a:t> και η γνωστική θεωρία επιδρούν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6C62EB-D933-4892-8A95-7D55807F186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αφηρημένου μηχανισμού υπερκειμένου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714500"/>
            <a:ext cx="4876800" cy="4346575"/>
          </a:xfrm>
        </p:spPr>
        <p:txBody>
          <a:bodyPr>
            <a:normAutofit fontScale="77500" lnSpcReduction="20000"/>
          </a:bodyPr>
          <a:lstStyle/>
          <a:p>
            <a:r>
              <a:rPr lang="el-GR" altLang="en-US" dirty="0" smtClean="0"/>
              <a:t>Καθορίζει και περιγράφει τον τρόπο με τον οποίο συνδέονται μεταξύ τους οι πληροφορίες της βάσης δεδομένων</a:t>
            </a:r>
          </a:p>
          <a:p>
            <a:pPr lvl="2"/>
            <a:r>
              <a:rPr lang="el-GR" altLang="en-US" sz="2800" dirty="0" smtClean="0"/>
              <a:t>ένα σημασιολογικό δίκτυο που σχηματίζεται από ιεραρχικές, </a:t>
            </a:r>
            <a:r>
              <a:rPr lang="el-GR" altLang="en-US" sz="2800" dirty="0" err="1" smtClean="0"/>
              <a:t>προσεταιριστικές</a:t>
            </a:r>
            <a:r>
              <a:rPr lang="el-GR" altLang="en-US" sz="2800" dirty="0" smtClean="0"/>
              <a:t> και αναλογικές σχέσεις που διέπουν τις διάφορες θεματικές ενότητες, </a:t>
            </a:r>
          </a:p>
          <a:p>
            <a:pPr lvl="2"/>
            <a:r>
              <a:rPr lang="el-GR" altLang="en-US" sz="2800" dirty="0" smtClean="0"/>
              <a:t>έννοιες των κόμβων (</a:t>
            </a:r>
            <a:r>
              <a:rPr lang="el-GR" altLang="en-US" sz="2800" dirty="0" err="1" smtClean="0"/>
              <a:t>nodes</a:t>
            </a:r>
            <a:r>
              <a:rPr lang="el-GR" altLang="en-US" sz="2800" dirty="0" smtClean="0"/>
              <a:t>) και των συνδέσμων (</a:t>
            </a:r>
            <a:r>
              <a:rPr lang="el-GR" altLang="en-US" sz="2800" dirty="0" err="1" smtClean="0"/>
              <a:t>links</a:t>
            </a:r>
            <a:r>
              <a:rPr lang="el-GR" altLang="en-US" sz="2800" dirty="0" smtClean="0"/>
              <a:t>)</a:t>
            </a:r>
            <a:r>
              <a:rPr lang="el-GR" altLang="en-US" dirty="0" smtClean="0"/>
              <a:t> 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4CA4B-2B4B-4271-9CAE-5CD83F9B7427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55837"/>
            <a:ext cx="37274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46712" y="1589087"/>
            <a:ext cx="265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>
                <a:solidFill>
                  <a:srgbClr val="FF0000"/>
                </a:solidFill>
              </a:rPr>
              <a:t>Δημιουργία συνδέσμων </a:t>
            </a:r>
          </a:p>
        </p:txBody>
      </p:sp>
    </p:spTree>
    <p:extLst>
      <p:ext uri="{BB962C8B-B14F-4D97-AF65-F5344CB8AC3E}">
        <p14:creationId xmlns:p14="http://schemas.microsoft.com/office/powerpoint/2010/main" val="579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5397" y="40429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Επίπεδο </a:t>
            </a:r>
            <a:r>
              <a:rPr lang="el-GR" dirty="0"/>
              <a:t>παρουσίασης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Αφορά τη </a:t>
            </a:r>
            <a:r>
              <a:rPr lang="el-GR" altLang="en-US" dirty="0" err="1" smtClean="0"/>
              <a:t>διεπιφάνεια</a:t>
            </a:r>
            <a:r>
              <a:rPr lang="el-GR" altLang="en-US" dirty="0" smtClean="0"/>
              <a:t> και τους τρόπους παρουσίασης των πληροφοριών </a:t>
            </a:r>
            <a:endParaRPr lang="el-GR" altLang="en-US" dirty="0"/>
          </a:p>
          <a:p>
            <a:pPr lvl="1"/>
            <a:r>
              <a:rPr lang="el-GR" altLang="en-US" dirty="0" smtClean="0"/>
              <a:t>επικοινωνία με το χρήστη και πληροφορικά εργαλεία που επιτρέπουν τη χρήση, την επεξεργασία και πιθανόν τον εμπλουτισμό της παραπάνω βάσης δεδομένων με τη βοήθεια του σημασιολογικού δικτύου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2121E-FD83-444A-89DE-6CE67F2A4766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Παράδειγμα: </a:t>
            </a:r>
            <a:r>
              <a:rPr lang="en-US" dirty="0" smtClean="0"/>
              <a:t>Wikipedia </a:t>
            </a:r>
            <a:endParaRPr lang="el-GR" dirty="0"/>
          </a:p>
        </p:txBody>
      </p:sp>
      <p:sp>
        <p:nvSpPr>
          <p:cNvPr id="931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>
                <a:hlinkClick r:id="rId2" tooltip="WIKIPEDIA- Ορισμός Υπερμέσου"/>
              </a:rPr>
              <a:t>http://el.wikipedia.org/wiki</a:t>
            </a:r>
            <a:r>
              <a:rPr lang="el-GR" altLang="el-GR" dirty="0" smtClean="0">
                <a:hlinkClick r:id="rId2" tooltip="WIKIPEDIA- Ορισμός Υπερμέσου"/>
              </a:rPr>
              <a:t>/</a:t>
            </a:r>
            <a:r>
              <a:rPr lang="el-GR" altLang="el-GR" dirty="0" err="1" smtClean="0">
                <a:hlinkClick r:id="rId2" tooltip="WIKIPEDIA- Ορισμός Υπερμέσου"/>
              </a:rPr>
              <a:t>Υπερμέσο</a:t>
            </a:r>
            <a:endParaRPr lang="el-GR" altLang="el-GR" dirty="0" smtClean="0"/>
          </a:p>
          <a:p>
            <a:r>
              <a:rPr lang="el-GR" altLang="el-GR" sz="2800" dirty="0" smtClean="0"/>
              <a:t>Πληροφορίες, σύνδεσμοι, παρουσίαση </a:t>
            </a:r>
          </a:p>
        </p:txBody>
      </p:sp>
      <p:sp>
        <p:nvSpPr>
          <p:cNvPr id="93189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B3D9E-8930-4BBB-97D2-F006FD0E7017}" type="slidenum">
              <a:rPr lang="en-US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42</a:t>
            </a:fld>
            <a:endParaRPr lang="en-US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93190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2" y="2971800"/>
            <a:ext cx="72977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Τύποι χρήσης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lvl="1"/>
            <a:r>
              <a:rPr lang="el-GR" altLang="en-US" dirty="0" smtClean="0"/>
              <a:t>η πλειοψηφία των συστημάτων </a:t>
            </a:r>
            <a:r>
              <a:rPr lang="el-GR" altLang="en-US" b="1" dirty="0" err="1" smtClean="0"/>
              <a:t>υπερμέσων</a:t>
            </a:r>
            <a:r>
              <a:rPr lang="el-GR" altLang="en-US" b="1" dirty="0" smtClean="0"/>
              <a:t> </a:t>
            </a:r>
            <a:r>
              <a:rPr lang="el-GR" altLang="en-US" dirty="0" smtClean="0"/>
              <a:t>εμπεριέχουν τουλάχιστον δύο διαφορετικούς τύπους χρήσης: </a:t>
            </a:r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συγγραφέα</a:t>
            </a:r>
            <a:r>
              <a:rPr lang="el-GR" altLang="en-US" dirty="0" smtClean="0"/>
              <a:t>” (</a:t>
            </a:r>
            <a:r>
              <a:rPr lang="el-GR" altLang="en-US" dirty="0" err="1" smtClean="0"/>
              <a:t>author</a:t>
            </a:r>
            <a:r>
              <a:rPr lang="el-GR" altLang="en-US" dirty="0" smtClean="0"/>
              <a:t>): αυτός που δημιουργεί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  <a:p>
            <a:pPr lvl="2"/>
            <a:r>
              <a:rPr lang="el-GR" altLang="en-US" dirty="0" smtClean="0"/>
              <a:t>τον τύπο “</a:t>
            </a:r>
            <a:r>
              <a:rPr lang="el-GR" altLang="en-US" b="1" dirty="0" smtClean="0"/>
              <a:t>τελικού χρήστη</a:t>
            </a:r>
            <a:r>
              <a:rPr lang="el-GR" altLang="en-US" dirty="0" smtClean="0"/>
              <a:t>” μέσα στον οποίο δεν υπάρχει παρά μόνο μια δυνατότητα, εκείνη της πλοήγησης: αυτός που χρησιμοποιεί το </a:t>
            </a:r>
            <a:r>
              <a:rPr lang="el-GR" altLang="en-US" dirty="0" err="1" smtClean="0"/>
              <a:t>υπερμέσο</a:t>
            </a:r>
            <a:endParaRPr lang="el-GR" alt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3B577C-2061-467E-8FF8-E419566A76B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(1)</a:t>
            </a:r>
            <a:endParaRPr lang="el-GR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85938"/>
            <a:ext cx="8629650" cy="4462462"/>
          </a:xfrm>
        </p:spPr>
        <p:txBody>
          <a:bodyPr>
            <a:normAutofit lnSpcReduction="10000"/>
          </a:bodyPr>
          <a:lstStyle/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Εγκυρότητα της πηγής </a:t>
            </a:r>
            <a:r>
              <a:rPr lang="el-GR" altLang="en-US" dirty="0" smtClean="0"/>
              <a:t>(κυρίως αφορά το Διαδίκτυο)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Δεν περιέχουν όλες οι ιστοσελίδες έγκυρο ή κατάλληλο περιεχόμενο </a:t>
            </a:r>
          </a:p>
          <a:p>
            <a:pPr lvl="2" indent="-236538">
              <a:spcBef>
                <a:spcPts val="550"/>
              </a:spcBef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l-GR" altLang="en-US" dirty="0" smtClean="0"/>
              <a:t>Το Διαδίκτυο είναι γεμάτο με «σκουπίδια»</a:t>
            </a:r>
          </a:p>
          <a:p>
            <a:pPr marL="917575" lvl="1" indent="-514350">
              <a:buFont typeface="Gill Sans MT" panose="020B0502020104020203" pitchFamily="34" charset="0"/>
              <a:buAutoNum type="arabicPeriod"/>
            </a:pPr>
            <a:r>
              <a:rPr lang="el-GR" altLang="en-US" b="1" dirty="0" smtClean="0"/>
              <a:t>Αποπροσανατολισμός: </a:t>
            </a:r>
            <a:r>
              <a:rPr lang="el-GR" altLang="en-US" dirty="0" smtClean="0"/>
              <a:t>συχνά χάνω τη διαδρομή ή δεν βρίσκω τον επιθυμητό στόχο όταν </a:t>
            </a:r>
            <a:r>
              <a:rPr lang="el-GR" altLang="en-US" dirty="0" err="1" smtClean="0"/>
              <a:t>πλοηγούμαι</a:t>
            </a:r>
            <a:r>
              <a:rPr lang="el-GR" altLang="en-US" dirty="0" smtClean="0"/>
              <a:t> σε ένα σύνθετο σύστημα </a:t>
            </a:r>
            <a:r>
              <a:rPr lang="el-GR" altLang="en-US" dirty="0" err="1" smtClean="0"/>
              <a:t>υπερμέσων</a:t>
            </a:r>
            <a:r>
              <a:rPr lang="el-GR" altLang="en-US" dirty="0" smtClean="0"/>
              <a:t> ή στο Διαδίκτυο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D25FB-19C7-456A-BE9B-E6CD10AB2E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Προβλήματα στη χρήση των υπερμέσων (2)</a:t>
            </a:r>
            <a:endParaRPr lang="el-GR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477250" cy="4462462"/>
          </a:xfrm>
        </p:spPr>
        <p:txBody>
          <a:bodyPr/>
          <a:lstStyle/>
          <a:p>
            <a:pPr marL="917575" lvl="1" indent="-514350">
              <a:buFont typeface="Gill Sans MT" panose="020B0502020104020203" pitchFamily="34" charset="0"/>
              <a:buAutoNum type="arabicPeriod" startAt="3"/>
            </a:pPr>
            <a:r>
              <a:rPr lang="el-GR" altLang="en-US" b="1" dirty="0" smtClean="0"/>
              <a:t>Γνωστική υπερφόρτωση</a:t>
            </a:r>
            <a:r>
              <a:rPr lang="el-GR" altLang="en-US" dirty="0" smtClean="0"/>
              <a:t> (είδος γνωστικού προβλήματος)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σε μια μη γραμμική ανάγνωση της πληροφορίας, η γνωστική υπερφόρτωση πολλαπλασιάζεται </a:t>
            </a:r>
          </a:p>
          <a:p>
            <a:pPr marL="917575" lvl="1" indent="-514350">
              <a:buFont typeface="Verdana" panose="020B0604030504040204" pitchFamily="34" charset="0"/>
              <a:buNone/>
            </a:pPr>
            <a:r>
              <a:rPr lang="el-GR" altLang="en-US" dirty="0" smtClean="0"/>
              <a:t>	απαιτείται ταυτόχρονη επεξεργασία περιεχομένου και σχέσεων ανάμεσα στα διάφορα περιεχόμενα</a:t>
            </a: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89EF8-B3C2-46E1-867A-BCDB849BA73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47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64228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</a:t>
            </a:r>
            <a:r>
              <a:rPr lang="el-GR" sz="2800" dirty="0" smtClean="0"/>
              <a:t>της </a:t>
            </a:r>
            <a:r>
              <a:rPr lang="el-GR" sz="2800" dirty="0" smtClean="0"/>
              <a:t>Πληροφορίας και των Επικοινωνιών στην Εκπαίδευση: </a:t>
            </a:r>
            <a:r>
              <a:rPr lang="el-GR" sz="2800" dirty="0"/>
              <a:t>Θεωρίες Μάθησης και </a:t>
            </a:r>
            <a:r>
              <a:rPr lang="el-GR" sz="2800" dirty="0" smtClean="0"/>
              <a:t>ΤΠΕ: Πολυμέσα- </a:t>
            </a:r>
            <a:r>
              <a:rPr lang="el-GR" sz="2800" dirty="0" err="1"/>
              <a:t>Υπερμέσα</a:t>
            </a:r>
            <a:r>
              <a:rPr lang="el-GR" sz="2800" dirty="0"/>
              <a:t> (Μέρος Α</a:t>
            </a:r>
            <a:r>
              <a:rPr lang="el-GR" sz="2800" dirty="0" smtClean="0"/>
              <a:t>+)</a:t>
            </a:r>
            <a:r>
              <a:rPr lang="el-GR" sz="2800" dirty="0" smtClean="0"/>
              <a:t>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0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1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71563" y="1447800"/>
          <a:ext cx="7862888" cy="4767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Γνωστική ψυχολογία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Γνωστικές θεωρίες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Αλληλεπίδραση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Διεπιφάνεια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Επικοινωνία ανθρώπου – υπολογιστή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Πολυμέσα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Υπερκείμενα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Υπερμέσα</a:t>
                      </a:r>
                      <a:endParaRPr kumimoji="0" lang="el-GR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Κόμβος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Σύνδεσμος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Πλοήγηση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Εικονική</a:t>
                      </a:r>
                      <a:r>
                        <a:rPr kumimoji="0" lang="el-G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πραγματικότητα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el-GR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Εμβύθιση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4896F-E1DF-492E-92E4-7605A1E0411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n-US" dirty="0" smtClean="0"/>
              <a:t>11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5668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400" b="1" dirty="0" smtClean="0"/>
              <a:t>1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1" y="1447800"/>
            <a:ext cx="8020050" cy="4910138"/>
          </a:xfrm>
        </p:spPr>
        <p:txBody>
          <a:bodyPr/>
          <a:lstStyle/>
          <a:p>
            <a:r>
              <a:rPr lang="el-GR" altLang="en-US" sz="2800" dirty="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err="1" smtClean="0"/>
              <a:t>εποικοδομισμός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constructivism</a:t>
            </a:r>
            <a:r>
              <a:rPr lang="el-GR" altLang="en-US" sz="2400" dirty="0" smtClean="0"/>
              <a:t>)</a:t>
            </a:r>
            <a:endParaRPr lang="fr-FR" altLang="en-US" sz="2400" dirty="0" smtClean="0"/>
          </a:p>
          <a:p>
            <a:pPr lvl="2"/>
            <a:r>
              <a:rPr lang="fr-FR" altLang="en-US" sz="2000" dirty="0" smtClean="0"/>
              <a:t>Piaget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Papert</a:t>
            </a:r>
            <a:r>
              <a:rPr lang="en-GB" altLang="en-US" sz="2000" dirty="0" smtClean="0"/>
              <a:t>, Bruner</a:t>
            </a:r>
            <a:endParaRPr lang="el-GR" altLang="en-US" sz="2000" dirty="0" smtClean="0"/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/>
              <a:t>οι </a:t>
            </a:r>
            <a:r>
              <a:rPr lang="el-GR" altLang="en-US" sz="2400" b="1" i="1" dirty="0" err="1" smtClean="0"/>
              <a:t>κοινωνικοπολιτισμικές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sociocultural</a:t>
            </a:r>
            <a:r>
              <a:rPr lang="el-GR" altLang="en-US" sz="2400" dirty="0" smtClean="0"/>
              <a:t>) ή</a:t>
            </a:r>
            <a:r>
              <a:rPr lang="el-GR" altLang="en-US" sz="2400" b="1" dirty="0" smtClean="0"/>
              <a:t> </a:t>
            </a:r>
            <a:r>
              <a:rPr lang="el-GR" altLang="en-US" sz="2400" b="1" i="1" dirty="0" err="1" smtClean="0"/>
              <a:t>ιστορικοπολιτισμικές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(</a:t>
            </a:r>
            <a:r>
              <a:rPr lang="en-US" altLang="en-US" sz="2400" dirty="0" err="1" smtClean="0"/>
              <a:t>historicocultural</a:t>
            </a:r>
            <a:r>
              <a:rPr lang="el-GR" altLang="en-US" sz="2400" dirty="0" smtClean="0"/>
              <a:t>) </a:t>
            </a:r>
            <a:r>
              <a:rPr lang="el-GR" altLang="en-US" sz="2400" b="1" i="1" dirty="0" smtClean="0"/>
              <a:t>προσεγγίσεις</a:t>
            </a:r>
            <a:r>
              <a:rPr lang="el-GR" altLang="en-US" sz="2400" dirty="0" smtClean="0"/>
              <a:t>.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Vygotsky, Luria,</a:t>
            </a:r>
            <a:r>
              <a:rPr lang="el-GR" altLang="en-US" sz="2000" dirty="0" smtClean="0"/>
              <a:t> </a:t>
            </a:r>
            <a:r>
              <a:rPr lang="en-GB" altLang="en-US" sz="2000" dirty="0" err="1" smtClean="0"/>
              <a:t>Leontiev</a:t>
            </a:r>
            <a:r>
              <a:rPr lang="en-GB" altLang="en-US" sz="2000" dirty="0" smtClean="0"/>
              <a:t>, Bruner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15B2C-1F29-4CE2-A701-E87D33A51C5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57313" y="3214688"/>
            <a:ext cx="7500937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71438" y="3719513"/>
            <a:ext cx="128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Γνωστικές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0000"/>
                </a:solidFill>
                <a:latin typeface="Arial" panose="020B0604020202020204" pitchFamily="34" charset="0"/>
              </a:rPr>
              <a:t>θεωρίες</a:t>
            </a:r>
            <a:endParaRPr lang="en-GB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 </a:t>
            </a:r>
            <a:r>
              <a:rPr lang="en-GB" b="1" dirty="0" smtClean="0"/>
              <a:t>(</a:t>
            </a:r>
            <a:r>
              <a:rPr lang="el-GR" sz="4000" b="1" dirty="0" smtClean="0"/>
              <a:t>2</a:t>
            </a:r>
            <a:r>
              <a:rPr lang="en-GB" b="1" dirty="0" smtClean="0"/>
              <a:t>)</a:t>
            </a:r>
            <a:endParaRPr lang="en-GB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E3F1E8-D5A9-4451-B13D-43EBF80DC27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09206"/>
              </p:ext>
            </p:extLst>
          </p:nvPr>
        </p:nvGraphicFramePr>
        <p:xfrm>
          <a:off x="428625" y="1285875"/>
          <a:ext cx="8501063" cy="5099964"/>
        </p:xfrm>
        <a:graphic>
          <a:graphicData uri="http://schemas.openxmlformats.org/drawingml/2006/table">
            <a:tbl>
              <a:tblPr/>
              <a:tblGrid>
                <a:gridCol w="2277161"/>
                <a:gridCol w="2866357"/>
                <a:gridCol w="3357545"/>
              </a:tblGrid>
              <a:tr h="691375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Συμπεριφοριστικές θεωρίες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Γνωστικές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Κοινωνικοπολιτισμικές θεωρίες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Γραμμική Οργάνωση Πληροφορίας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Skinner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Δομικός εποικοδομισμός (Piaget)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Κοινωνικός εποικοδομισμός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Μέθοδος πολλαπλών Επιλογών (Crowder)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Εποικοδομισμός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Papert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constructionism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Κοινωνικοπολιτισμική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θεωρία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37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Διδακτικός Σχεδιασμός (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Gagné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Ανακαλυπτική μάθηση (Bruner)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Εγκαθιδρυμένη γνώση (situated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Επεξεργασία της πληροφορίας (γνωστικοί ψυχολόγοι)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Κατανεμημένη γνώση (distributed cognition)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231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Συνδεσιασμός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(Varela,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Maturana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Θεωρία της δραστηριότητας (επίγονοι της θεωρίας του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Vygotsky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4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800" dirty="0" smtClean="0"/>
              <a:t>Βασική ορολογία </a:t>
            </a:r>
            <a:endParaRPr lang="en-US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3063"/>
            <a:ext cx="8248650" cy="4605337"/>
          </a:xfrm>
        </p:spPr>
        <p:txBody>
          <a:bodyPr/>
          <a:lstStyle/>
          <a:p>
            <a:r>
              <a:rPr lang="el-GR" altLang="en-US" dirty="0" smtClean="0"/>
              <a:t>Μέσα (</a:t>
            </a:r>
            <a:r>
              <a:rPr lang="en-US" altLang="en-US" dirty="0" smtClean="0"/>
              <a:t>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πολυμέσα (</a:t>
            </a:r>
            <a:r>
              <a:rPr lang="el-GR" altLang="en-US" dirty="0" err="1" smtClean="0"/>
              <a:t>multimedia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υπερκείμενα (</a:t>
            </a:r>
            <a:r>
              <a:rPr lang="el-GR" altLang="en-US" dirty="0" err="1" smtClean="0"/>
              <a:t>hypertext</a:t>
            </a:r>
            <a:r>
              <a:rPr lang="el-GR" altLang="en-US" dirty="0" smtClean="0"/>
              <a:t>) </a:t>
            </a:r>
          </a:p>
          <a:p>
            <a:r>
              <a:rPr lang="el-GR" altLang="en-US" dirty="0" err="1" smtClean="0"/>
              <a:t>υπερμέσα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hypermedia</a:t>
            </a:r>
            <a:r>
              <a:rPr lang="el-GR" altLang="en-US" dirty="0" smtClean="0"/>
              <a:t>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12D199-34FF-472B-BCE5-919BAE75B82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74638"/>
            <a:ext cx="8629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Πολυμέσα, Υπερκείμενα - Υπερμέσα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1" y="1417638"/>
            <a:ext cx="8629649" cy="4830762"/>
          </a:xfrm>
        </p:spPr>
        <p:txBody>
          <a:bodyPr/>
          <a:lstStyle/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πολύ περισσότερη πληροφορία από την πληροφορία στην οποία μπορούμε να έχουμε πρόσβαση</a:t>
            </a:r>
          </a:p>
          <a:p>
            <a:r>
              <a:rPr lang="el-GR" altLang="el-GR" sz="2800" b="1" dirty="0" smtClean="0">
                <a:solidFill>
                  <a:srgbClr val="FF0000"/>
                </a:solidFill>
              </a:rPr>
              <a:t>Παράγουμε πληροφορίες πολλαπλής μορφής (όχι μόνο κείμενα αλλά και ήχους, εικόνες, βίντεο)</a:t>
            </a:r>
          </a:p>
          <a:p>
            <a:r>
              <a:rPr lang="el-GR" altLang="el-GR" sz="2800" dirty="0" smtClean="0"/>
              <a:t>Βασικό πρόβλημα:</a:t>
            </a:r>
          </a:p>
          <a:p>
            <a:pPr lvl="1"/>
            <a:r>
              <a:rPr lang="el-GR" altLang="el-GR" sz="2400" dirty="0" smtClean="0"/>
              <a:t>Οι άνθρωποι δεν μπορούν να μάθουν το σύνολο της διαθέσιμης πληροφορίας</a:t>
            </a:r>
          </a:p>
          <a:p>
            <a:pPr lvl="1"/>
            <a:r>
              <a:rPr lang="el-GR" altLang="el-GR" sz="2400" dirty="0" smtClean="0"/>
              <a:t>Χρειαζόμαστε εργαλεία ώστε να έχουμε πρόσβαση στην πληροφορία όταν πραγματικά την χρειαζόμαστε  </a:t>
            </a:r>
          </a:p>
          <a:p>
            <a:endParaRPr lang="en-GB" altLang="el-GR" sz="2800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131DFA-2F07-4172-9FEF-DF2E4115A5B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310</TotalTime>
  <Words>2123</Words>
  <Application>Microsoft Office PowerPoint</Application>
  <PresentationFormat>Προβολή στην οθόνη (4:3)</PresentationFormat>
  <Paragraphs>352</Paragraphs>
  <Slides>50</Slides>
  <Notes>45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53" baseType="lpstr">
      <vt:lpstr>IV-ICTEGroup.GR.new</vt:lpstr>
      <vt:lpstr>Έγγραφο </vt:lpstr>
      <vt:lpstr>Document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Μοντέλα μάθησης (1)</vt:lpstr>
      <vt:lpstr>Μοντέλα μάθησης (2)</vt:lpstr>
      <vt:lpstr>Βασική ορολογία </vt:lpstr>
      <vt:lpstr>Πολυμέσα, Υπερκείμενα - Υπερμέσα</vt:lpstr>
      <vt:lpstr>Τι εννοούμε με τον όρο Μέσα (Media);</vt:lpstr>
      <vt:lpstr>Τι εννοούμε με τον όρο Πολυμέσα;</vt:lpstr>
      <vt:lpstr>Ορισμός του πολυμέσου (1)</vt:lpstr>
      <vt:lpstr>Ορισμός του πολυμέσου (2)</vt:lpstr>
      <vt:lpstr>Χαρακτηριστικά των πολυμέσων</vt:lpstr>
      <vt:lpstr>Δομή αρχιτεκτονικής πολυμέσων: γραμμική, σειριακή</vt:lpstr>
      <vt:lpstr>Ορισμός του αλληλεπιδραστικού πολυμέσου</vt:lpstr>
      <vt:lpstr>Αρχιτεκτονική δομή αλληλεπιδραστικού πολυμέσου</vt:lpstr>
      <vt:lpstr>Διαφορές πολυμέσου και αλληλεπιδραστικού πολυμέσου</vt:lpstr>
      <vt:lpstr>Από το Αλληλεπιδραστικό Πολυμέσο στο Υπερμέσο</vt:lpstr>
      <vt:lpstr>Διαφορές αλληλεπιδραστικού πολυμέσου και υπερμέσου</vt:lpstr>
      <vt:lpstr>Διαφορές στις έννοιες</vt:lpstr>
      <vt:lpstr>Υπερκείμενα - Υπερμέσα</vt:lpstr>
      <vt:lpstr>Η έννοια του υπερκειμένου </vt:lpstr>
      <vt:lpstr>Υπερκείμενο: κύρια ιδέα</vt:lpstr>
      <vt:lpstr>Ορολογία </vt:lpstr>
      <vt:lpstr>Κείμενα – Υπερκείμενα (1)</vt:lpstr>
      <vt:lpstr>Κείμενα – Υπερκείμενα (2)</vt:lpstr>
      <vt:lpstr>Υπερκείμενο: κόμβοι και σύνδεσμοι</vt:lpstr>
      <vt:lpstr>Νέα αντίληψη για τη γραφή</vt:lpstr>
      <vt:lpstr>Υπερκείμενο: τεχνικό επίπεδο:</vt:lpstr>
      <vt:lpstr>Υπερκείμενο: λειτουργικό επίπεδο </vt:lpstr>
      <vt:lpstr>Λειτουργικές ιδιαιτερότητες</vt:lpstr>
      <vt:lpstr>Είδη συνδεσμολογιών </vt:lpstr>
      <vt:lpstr>Ορισμός υπερκειμένου – υπερμέσου</vt:lpstr>
      <vt:lpstr>Αρχιτεκτονική δομή υπερμέσου</vt:lpstr>
      <vt:lpstr>Υπερκείμενο</vt:lpstr>
      <vt:lpstr>Υπερμέσο</vt:lpstr>
      <vt:lpstr>Αρχιτεκτονική υπερκειμένου </vt:lpstr>
      <vt:lpstr>Βάση δεδομένων (data base level) </vt:lpstr>
      <vt:lpstr>Επίπεδο αφηρημένου μηχανισμού υπερκειμένου </vt:lpstr>
      <vt:lpstr>Επίπεδο παρουσίασης </vt:lpstr>
      <vt:lpstr>Παράδειγμα: Wikipedia </vt:lpstr>
      <vt:lpstr>Τύποι χρήσης</vt:lpstr>
      <vt:lpstr>Προβλήματα στη χρήση των υπερμέσων (1)</vt:lpstr>
      <vt:lpstr>Προβλήματα στη χρήση των υπερμέσων (2)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11ης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97</cp:revision>
  <dcterms:created xsi:type="dcterms:W3CDTF">2014-12-10T08:52:23Z</dcterms:created>
  <dcterms:modified xsi:type="dcterms:W3CDTF">2015-07-21T07:41:58Z</dcterms:modified>
</cp:coreProperties>
</file>