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73" r:id="rId4"/>
    <p:sldId id="258" r:id="rId5"/>
    <p:sldId id="267" r:id="rId6"/>
    <p:sldId id="259" r:id="rId7"/>
    <p:sldId id="268" r:id="rId8"/>
    <p:sldId id="260" r:id="rId9"/>
    <p:sldId id="269" r:id="rId10"/>
    <p:sldId id="272" r:id="rId11"/>
    <p:sldId id="261" r:id="rId12"/>
    <p:sldId id="270" r:id="rId13"/>
    <p:sldId id="264" r:id="rId14"/>
    <p:sldId id="262" r:id="rId15"/>
    <p:sldId id="271" r:id="rId16"/>
    <p:sldId id="263" r:id="rId17"/>
    <p:sldId id="265"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266"/>
    <p:restoredTop sz="86054"/>
  </p:normalViewPr>
  <p:slideViewPr>
    <p:cSldViewPr>
      <p:cViewPr varScale="1">
        <p:scale>
          <a:sx n="109" d="100"/>
          <a:sy n="109" d="100"/>
        </p:scale>
        <p:origin x="1648" y="1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8" name="Group 17"/>
          <p:cNvGrpSpPr/>
          <p:nvPr/>
        </p:nvGrpSpPr>
        <p:grpSpPr>
          <a:xfrm>
            <a:off x="0" y="0"/>
            <a:ext cx="9144677" cy="6858000"/>
            <a:chOff x="0" y="0"/>
            <a:chExt cx="9144677" cy="6858000"/>
          </a:xfrm>
        </p:grpSpPr>
        <p:pic>
          <p:nvPicPr>
            <p:cNvPr id="8" name="Picture 7" descr="SD-PanelTitle-R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1" name="Rectangle 10"/>
            <p:cNvSpPr/>
            <p:nvPr/>
          </p:nvSpPr>
          <p:spPr>
            <a:xfrm>
              <a:off x="1515532" y="1520422"/>
              <a:ext cx="6112935" cy="3818468"/>
            </a:xfrm>
            <a:prstGeom prst="rect">
              <a:avLst/>
            </a:prstGeom>
            <a:noFill/>
            <a:ln w="15875" cap="flat">
              <a:miter lim="800000"/>
            </a:ln>
          </p:spPr>
          <p:style>
            <a:lnRef idx="1">
              <a:schemeClr val="accent1"/>
            </a:lnRef>
            <a:fillRef idx="3">
              <a:schemeClr val="accent1"/>
            </a:fillRef>
            <a:effectRef idx="2">
              <a:schemeClr val="accent1"/>
            </a:effectRef>
            <a:fontRef idx="minor">
              <a:schemeClr val="lt1"/>
            </a:fontRef>
          </p:style>
        </p:sp>
        <p:pic>
          <p:nvPicPr>
            <p:cNvPr id="12" name="Picture 11" descr="HDRibbonTitle-UniformTrim.png"/>
            <p:cNvPicPr>
              <a:picLocks noChangeAspect="1"/>
            </p:cNvPicPr>
            <p:nvPr/>
          </p:nvPicPr>
          <p:blipFill rotWithShape="1">
            <a:blip r:embed="rId3">
              <a:extLst>
                <a:ext uri="{28A0092B-C50C-407E-A947-70E740481C1C}">
                  <a14:useLocalDpi xmlns:a14="http://schemas.microsoft.com/office/drawing/2010/main" val="0"/>
                </a:ext>
              </a:extLst>
            </a:blip>
            <a:srcRect l="-2" r="47959"/>
            <a:stretch/>
          </p:blipFill>
          <p:spPr>
            <a:xfrm>
              <a:off x="0" y="3128434"/>
              <a:ext cx="1664208" cy="612648"/>
            </a:xfrm>
            <a:prstGeom prst="rect">
              <a:avLst/>
            </a:prstGeom>
          </p:spPr>
        </p:pic>
        <p:pic>
          <p:nvPicPr>
            <p:cNvPr id="13" name="Picture 12" descr="HDRibbonTitle-UniformTrim.png"/>
            <p:cNvPicPr>
              <a:picLocks noChangeAspect="1"/>
            </p:cNvPicPr>
            <p:nvPr/>
          </p:nvPicPr>
          <p:blipFill rotWithShape="1">
            <a:blip r:embed="rId3">
              <a:extLst>
                <a:ext uri="{28A0092B-C50C-407E-A947-70E740481C1C}">
                  <a14:useLocalDpi xmlns:a14="http://schemas.microsoft.com/office/drawing/2010/main" val="0"/>
                </a:ext>
              </a:extLst>
            </a:blip>
            <a:srcRect l="-2" r="47959"/>
            <a:stretch/>
          </p:blipFill>
          <p:spPr>
            <a:xfrm>
              <a:off x="7480469" y="3128434"/>
              <a:ext cx="1664208" cy="612648"/>
            </a:xfrm>
            <a:prstGeom prst="rect">
              <a:avLst/>
            </a:prstGeom>
          </p:spPr>
        </p:pic>
      </p:grpSp>
      <p:sp>
        <p:nvSpPr>
          <p:cNvPr id="2" name="Title 1"/>
          <p:cNvSpPr>
            <a:spLocks noGrp="1"/>
          </p:cNvSpPr>
          <p:nvPr>
            <p:ph type="ctrTitle"/>
          </p:nvPr>
        </p:nvSpPr>
        <p:spPr>
          <a:xfrm>
            <a:off x="1921934" y="1811863"/>
            <a:ext cx="5308866" cy="1515533"/>
          </a:xfrm>
        </p:spPr>
        <p:txBody>
          <a:bodyPr anchor="b">
            <a:noAutofit/>
          </a:bodyPr>
          <a:lstStyle>
            <a:lvl1pPr algn="ct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1921934" y="3598327"/>
            <a:ext cx="5308866" cy="1377651"/>
          </a:xfrm>
        </p:spPr>
        <p:txBody>
          <a:bodyPr anchor="t">
            <a:normAutofit/>
          </a:bodyPr>
          <a:lstStyle>
            <a:lvl1pPr marL="0" indent="0" algn="ctr">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6065417" y="5054602"/>
            <a:ext cx="673276" cy="279400"/>
          </a:xfrm>
        </p:spPr>
        <p:txBody>
          <a:bodyPr/>
          <a:lstStyle/>
          <a:p>
            <a:fld id="{A355466D-B182-490E-8C0F-80045F0F4F9E}" type="datetimeFigureOut">
              <a:rPr lang="en-US" smtClean="0"/>
              <a:t>4/22/21</a:t>
            </a:fld>
            <a:endParaRPr lang="en-US"/>
          </a:p>
        </p:txBody>
      </p:sp>
      <p:sp>
        <p:nvSpPr>
          <p:cNvPr id="5" name="Footer Placeholder 4"/>
          <p:cNvSpPr>
            <a:spLocks noGrp="1"/>
          </p:cNvSpPr>
          <p:nvPr>
            <p:ph type="ftr" sz="quarter" idx="11"/>
          </p:nvPr>
        </p:nvSpPr>
        <p:spPr>
          <a:xfrm>
            <a:off x="1921934" y="5054602"/>
            <a:ext cx="4064860" cy="279400"/>
          </a:xfrm>
        </p:spPr>
        <p:txBody>
          <a:bodyPr/>
          <a:lstStyle/>
          <a:p>
            <a:endParaRPr lang="en-US"/>
          </a:p>
        </p:txBody>
      </p:sp>
      <p:sp>
        <p:nvSpPr>
          <p:cNvPr id="6" name="Slide Number Placeholder 5"/>
          <p:cNvSpPr>
            <a:spLocks noGrp="1"/>
          </p:cNvSpPr>
          <p:nvPr>
            <p:ph type="sldNum" sz="quarter" idx="12"/>
          </p:nvPr>
        </p:nvSpPr>
        <p:spPr>
          <a:xfrm>
            <a:off x="6817317" y="5054602"/>
            <a:ext cx="413483" cy="279400"/>
          </a:xfrm>
        </p:spPr>
        <p:txBody>
          <a:bodyPr/>
          <a:lstStyle/>
          <a:p>
            <a:fld id="{0D4881C4-457B-4382-8B45-6E5BDD8CC1A2}" type="slidenum">
              <a:rPr lang="en-US" smtClean="0"/>
              <a:t>‹#›</a:t>
            </a:fld>
            <a:endParaRPr lang="en-US"/>
          </a:p>
        </p:txBody>
      </p:sp>
      <p:cxnSp>
        <p:nvCxnSpPr>
          <p:cNvPr id="15" name="Straight Connector 14"/>
          <p:cNvCxnSpPr/>
          <p:nvPr/>
        </p:nvCxnSpPr>
        <p:spPr>
          <a:xfrm>
            <a:off x="2019825" y="3471329"/>
            <a:ext cx="5113083"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609320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6" y="4815415"/>
            <a:ext cx="6798734"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026260" y="1032933"/>
            <a:ext cx="7091482" cy="3361269"/>
          </a:xfrm>
          <a:prstGeom prst="roundRect">
            <a:avLst>
              <a:gd name="adj" fmla="val 0"/>
            </a:avLst>
          </a:prstGeom>
          <a:ln w="57150" cmpd="thickThin">
            <a:solidFill>
              <a:schemeClr val="tx1">
                <a:lumMod val="50000"/>
                <a:lumOff val="5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1176866" y="5382153"/>
            <a:ext cx="6798734" cy="493712"/>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355466D-B182-490E-8C0F-80045F0F4F9E}" type="datetimeFigureOut">
              <a:rPr lang="en-US" smtClean="0"/>
              <a:t>4/22/21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4881C4-457B-4382-8B45-6E5BDD8CC1A2}" type="slidenum">
              <a:rPr lang="en-US" smtClean="0"/>
              <a:t>‹#›</a:t>
            </a:fld>
            <a:endParaRPr lang="en-US"/>
          </a:p>
        </p:txBody>
      </p:sp>
    </p:spTree>
    <p:extLst>
      <p:ext uri="{BB962C8B-B14F-4D97-AF65-F5344CB8AC3E}">
        <p14:creationId xmlns:p14="http://schemas.microsoft.com/office/powerpoint/2010/main" val="17697910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6" y="906873"/>
            <a:ext cx="6798734" cy="309786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76865" y="4275666"/>
            <a:ext cx="6798736" cy="1600202"/>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55466D-B182-490E-8C0F-80045F0F4F9E}" type="datetimeFigureOut">
              <a:rPr lang="en-US" smtClean="0"/>
              <a:t>4/22/21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4881C4-457B-4382-8B45-6E5BDD8CC1A2}" type="slidenum">
              <a:rPr lang="en-US" smtClean="0"/>
              <a:t>‹#›</a:t>
            </a:fld>
            <a:endParaRPr lang="en-US"/>
          </a:p>
        </p:txBody>
      </p:sp>
      <p:cxnSp>
        <p:nvCxnSpPr>
          <p:cNvPr id="15" name="Straight Connector 14"/>
          <p:cNvCxnSpPr/>
          <p:nvPr/>
        </p:nvCxnSpPr>
        <p:spPr>
          <a:xfrm>
            <a:off x="1278465" y="4140199"/>
            <a:ext cx="6606425"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822163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34333" y="982132"/>
            <a:ext cx="6400250" cy="2370668"/>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600200" y="3352799"/>
            <a:ext cx="5892798" cy="651933"/>
          </a:xfrm>
        </p:spPr>
        <p:txBody>
          <a:bodyPr anchor="ctr">
            <a:normAutofit/>
          </a:bodyPr>
          <a:lstStyle>
            <a:lvl1pPr marL="0" indent="0" algn="r">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76863" y="4343400"/>
            <a:ext cx="6798738" cy="1532467"/>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55466D-B182-490E-8C0F-80045F0F4F9E}" type="datetimeFigureOut">
              <a:rPr lang="en-US" smtClean="0"/>
              <a:t>4/22/21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4881C4-457B-4382-8B45-6E5BDD8CC1A2}" type="slidenum">
              <a:rPr lang="en-US" smtClean="0"/>
              <a:t>‹#›</a:t>
            </a:fld>
            <a:endParaRPr lang="en-US"/>
          </a:p>
        </p:txBody>
      </p:sp>
      <p:sp>
        <p:nvSpPr>
          <p:cNvPr id="14" name="TextBox 13"/>
          <p:cNvSpPr txBox="1"/>
          <p:nvPr/>
        </p:nvSpPr>
        <p:spPr>
          <a:xfrm>
            <a:off x="849969" y="905362"/>
            <a:ext cx="457319" cy="584776"/>
          </a:xfrm>
          <a:prstGeom prst="rect">
            <a:avLst/>
          </a:prstGeom>
        </p:spPr>
        <p:txBody>
          <a:bodyPr vert="horz" lIns="91440" tIns="45720" rIns="91440" bIns="45720" rtlCol="0" anchor="ctr">
            <a:noAutofit/>
          </a:bodyPr>
          <a:lstStyle/>
          <a:p>
            <a:pPr lvl="0"/>
            <a:r>
              <a:rPr lang="en-US" sz="7200" dirty="0">
                <a:solidFill>
                  <a:schemeClr val="tx1"/>
                </a:solidFill>
                <a:effectLst/>
              </a:rPr>
              <a:t>“</a:t>
            </a:r>
          </a:p>
        </p:txBody>
      </p:sp>
      <p:sp>
        <p:nvSpPr>
          <p:cNvPr id="15" name="TextBox 14"/>
          <p:cNvSpPr txBox="1"/>
          <p:nvPr/>
        </p:nvSpPr>
        <p:spPr>
          <a:xfrm>
            <a:off x="7633503" y="2827870"/>
            <a:ext cx="457319" cy="584776"/>
          </a:xfrm>
          <a:prstGeom prst="rect">
            <a:avLst/>
          </a:prstGeom>
        </p:spPr>
        <p:txBody>
          <a:bodyPr vert="horz" lIns="91440" tIns="45720" rIns="91440" bIns="45720" rtlCol="0" anchor="ctr">
            <a:noAutofit/>
          </a:bodyPr>
          <a:lstStyle/>
          <a:p>
            <a:pPr lvl="0" algn="r"/>
            <a:r>
              <a:rPr lang="en-US" sz="7200" dirty="0">
                <a:solidFill>
                  <a:schemeClr val="tx1"/>
                </a:solidFill>
                <a:effectLst/>
              </a:rPr>
              <a:t>”</a:t>
            </a:r>
          </a:p>
        </p:txBody>
      </p:sp>
      <p:cxnSp>
        <p:nvCxnSpPr>
          <p:cNvPr id="19" name="Straight Connector 18"/>
          <p:cNvCxnSpPr/>
          <p:nvPr/>
        </p:nvCxnSpPr>
        <p:spPr>
          <a:xfrm>
            <a:off x="1278466" y="4140199"/>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784951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76869" y="3308581"/>
            <a:ext cx="6798728"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76868" y="4777381"/>
            <a:ext cx="6798730" cy="8604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55466D-B182-490E-8C0F-80045F0F4F9E}" type="datetimeFigureOut">
              <a:rPr lang="en-US" smtClean="0"/>
              <a:t>4/22/21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4881C4-457B-4382-8B45-6E5BDD8CC1A2}" type="slidenum">
              <a:rPr lang="en-US" smtClean="0"/>
              <a:t>‹#›</a:t>
            </a:fld>
            <a:endParaRPr lang="en-US"/>
          </a:p>
        </p:txBody>
      </p:sp>
    </p:spTree>
    <p:extLst>
      <p:ext uri="{BB962C8B-B14F-4D97-AF65-F5344CB8AC3E}">
        <p14:creationId xmlns:p14="http://schemas.microsoft.com/office/powerpoint/2010/main" val="1381837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409416" y="982132"/>
            <a:ext cx="6325168" cy="2243668"/>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8" name="Text Placeholder 2"/>
          <p:cNvSpPr>
            <a:spLocks noGrp="1"/>
          </p:cNvSpPr>
          <p:nvPr>
            <p:ph type="body" idx="13"/>
          </p:nvPr>
        </p:nvSpPr>
        <p:spPr>
          <a:xfrm>
            <a:off x="1176868" y="3639312"/>
            <a:ext cx="6798730" cy="886968"/>
          </a:xfrm>
        </p:spPr>
        <p:txBody>
          <a:bodyPr anchor="b">
            <a:normAutofit/>
          </a:bodyPr>
          <a:lstStyle>
            <a:lvl1pPr marL="0" indent="0" algn="l">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3" name="Text Placeholder 2"/>
          <p:cNvSpPr>
            <a:spLocks noGrp="1"/>
          </p:cNvSpPr>
          <p:nvPr>
            <p:ph type="body" idx="1"/>
          </p:nvPr>
        </p:nvSpPr>
        <p:spPr>
          <a:xfrm>
            <a:off x="1176865" y="4529667"/>
            <a:ext cx="6798736" cy="13462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55466D-B182-490E-8C0F-80045F0F4F9E}" type="datetimeFigureOut">
              <a:rPr lang="en-US" smtClean="0"/>
              <a:t>4/22/21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4881C4-457B-4382-8B45-6E5BDD8CC1A2}" type="slidenum">
              <a:rPr lang="en-US" smtClean="0"/>
              <a:t>‹#›</a:t>
            </a:fld>
            <a:endParaRPr lang="en-US"/>
          </a:p>
        </p:txBody>
      </p:sp>
      <p:sp>
        <p:nvSpPr>
          <p:cNvPr id="12" name="TextBox 11"/>
          <p:cNvSpPr txBox="1"/>
          <p:nvPr/>
        </p:nvSpPr>
        <p:spPr>
          <a:xfrm>
            <a:off x="878060" y="896895"/>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3" name="TextBox 12"/>
          <p:cNvSpPr txBox="1"/>
          <p:nvPr/>
        </p:nvSpPr>
        <p:spPr>
          <a:xfrm>
            <a:off x="7649796" y="2607728"/>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cxnSp>
        <p:nvCxnSpPr>
          <p:cNvPr id="26" name="Straight Connector 25"/>
          <p:cNvCxnSpPr/>
          <p:nvPr/>
        </p:nvCxnSpPr>
        <p:spPr>
          <a:xfrm>
            <a:off x="1278466" y="342900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237915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76865" y="982131"/>
            <a:ext cx="6798734" cy="2294467"/>
          </a:xfrm>
        </p:spPr>
        <p:txBody>
          <a:bodyPr vert="horz" lIns="91440" tIns="45720" rIns="91440" bIns="45720" rtlCol="0" anchor="ctr">
            <a:normAutofit/>
          </a:bodyPr>
          <a:lstStyle>
            <a:lvl1pPr>
              <a:defRPr lang="en-US" sz="3200" b="0" dirty="0"/>
            </a:lvl1pPr>
          </a:lstStyle>
          <a:p>
            <a:pPr marL="0" lvl="0"/>
            <a:r>
              <a:rPr lang="en-US"/>
              <a:t>Click to edit Master title style</a:t>
            </a:r>
            <a:endParaRPr lang="en-US" dirty="0"/>
          </a:p>
        </p:txBody>
      </p:sp>
      <p:sp>
        <p:nvSpPr>
          <p:cNvPr id="14" name="Text Placeholder 2"/>
          <p:cNvSpPr>
            <a:spLocks noGrp="1"/>
          </p:cNvSpPr>
          <p:nvPr>
            <p:ph type="body" idx="13"/>
          </p:nvPr>
        </p:nvSpPr>
        <p:spPr>
          <a:xfrm>
            <a:off x="1176868" y="3566160"/>
            <a:ext cx="6798730" cy="905256"/>
          </a:xfrm>
        </p:spPr>
        <p:txBody>
          <a:bodyPr anchor="b">
            <a:normAutofit/>
          </a:bodyPr>
          <a:lstStyle>
            <a:lvl1pPr marL="0" indent="0" algn="l">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3" name="Text Placeholder 2"/>
          <p:cNvSpPr>
            <a:spLocks noGrp="1"/>
          </p:cNvSpPr>
          <p:nvPr>
            <p:ph type="body" idx="1"/>
          </p:nvPr>
        </p:nvSpPr>
        <p:spPr>
          <a:xfrm>
            <a:off x="1176866" y="4470400"/>
            <a:ext cx="6798734" cy="1405467"/>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55466D-B182-490E-8C0F-80045F0F4F9E}" type="datetimeFigureOut">
              <a:rPr lang="en-US" smtClean="0"/>
              <a:t>4/22/21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4881C4-457B-4382-8B45-6E5BDD8CC1A2}" type="slidenum">
              <a:rPr lang="en-US" smtClean="0"/>
              <a:t>‹#›</a:t>
            </a:fld>
            <a:endParaRPr lang="en-US"/>
          </a:p>
        </p:txBody>
      </p:sp>
      <p:cxnSp>
        <p:nvCxnSpPr>
          <p:cNvPr id="15" name="Straight Connector 14"/>
          <p:cNvCxnSpPr/>
          <p:nvPr/>
        </p:nvCxnSpPr>
        <p:spPr>
          <a:xfrm>
            <a:off x="1278469" y="3429000"/>
            <a:ext cx="6606421"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258195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176865" y="2490135"/>
            <a:ext cx="6798736" cy="338573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355466D-B182-490E-8C0F-80045F0F4F9E}" type="datetimeFigureOut">
              <a:rPr lang="en-US" smtClean="0"/>
              <a:t>4/22/21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4881C4-457B-4382-8B45-6E5BDD8CC1A2}" type="slidenum">
              <a:rPr lang="en-US" smtClean="0"/>
              <a:t>‹#›</a:t>
            </a:fld>
            <a:endParaRPr lang="en-US"/>
          </a:p>
        </p:txBody>
      </p:sp>
      <p:cxnSp>
        <p:nvCxnSpPr>
          <p:cNvPr id="14" name="Straight Connector 13"/>
          <p:cNvCxnSpPr/>
          <p:nvPr/>
        </p:nvCxnSpPr>
        <p:spPr>
          <a:xfrm>
            <a:off x="1278466" y="2354670"/>
            <a:ext cx="660642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390049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56667" y="906873"/>
            <a:ext cx="1618930" cy="496899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76867" y="906873"/>
            <a:ext cx="4915509" cy="496899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355466D-B182-490E-8C0F-80045F0F4F9E}" type="datetimeFigureOut">
              <a:rPr lang="en-US" smtClean="0"/>
              <a:t>4/22/21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4881C4-457B-4382-8B45-6E5BDD8CC1A2}" type="slidenum">
              <a:rPr lang="en-US" smtClean="0"/>
              <a:t>‹#›</a:t>
            </a:fld>
            <a:endParaRPr lang="en-US"/>
          </a:p>
        </p:txBody>
      </p:sp>
      <p:cxnSp>
        <p:nvCxnSpPr>
          <p:cNvPr id="14" name="Straight Connector 13"/>
          <p:cNvCxnSpPr/>
          <p:nvPr/>
        </p:nvCxnSpPr>
        <p:spPr>
          <a:xfrm>
            <a:off x="6245512" y="906873"/>
            <a:ext cx="0" cy="4968993"/>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63452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7" name="Straight Connector 6"/>
          <p:cNvCxnSpPr/>
          <p:nvPr/>
        </p:nvCxnSpPr>
        <p:spPr>
          <a:xfrm>
            <a:off x="1278465" y="235626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355466D-B182-490E-8C0F-80045F0F4F9E}" type="datetimeFigureOut">
              <a:rPr lang="en-US" smtClean="0"/>
              <a:t>4/22/21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4881C4-457B-4382-8B45-6E5BDD8CC1A2}" type="slidenum">
              <a:rPr lang="en-US" smtClean="0"/>
              <a:t>‹#›</a:t>
            </a:fld>
            <a:endParaRPr lang="en-US"/>
          </a:p>
        </p:txBody>
      </p:sp>
    </p:spTree>
    <p:extLst>
      <p:ext uri="{BB962C8B-B14F-4D97-AF65-F5344CB8AC3E}">
        <p14:creationId xmlns:p14="http://schemas.microsoft.com/office/powerpoint/2010/main" val="911348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78465" y="1641413"/>
            <a:ext cx="6595534" cy="1822514"/>
          </a:xfrm>
        </p:spPr>
        <p:txBody>
          <a:bodyPr anchor="b">
            <a:normAutofit/>
          </a:bodyPr>
          <a:lstStyle>
            <a:lvl1pPr algn="ct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278465" y="3734859"/>
            <a:ext cx="6595534" cy="1090015"/>
          </a:xfrm>
        </p:spPr>
        <p:txBody>
          <a:bodyPr anchor="t">
            <a:normAutofit/>
          </a:bodyPr>
          <a:lstStyle>
            <a:lvl1pPr marL="0" indent="0" algn="ctr">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55466D-B182-490E-8C0F-80045F0F4F9E}" type="datetimeFigureOut">
              <a:rPr lang="en-US" smtClean="0"/>
              <a:t>4/22/21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4881C4-457B-4382-8B45-6E5BDD8CC1A2}" type="slidenum">
              <a:rPr lang="en-US" smtClean="0"/>
              <a:t>‹#›</a:t>
            </a:fld>
            <a:endParaRPr lang="en-US"/>
          </a:p>
        </p:txBody>
      </p:sp>
      <p:cxnSp>
        <p:nvCxnSpPr>
          <p:cNvPr id="31" name="Straight Connector 30"/>
          <p:cNvCxnSpPr/>
          <p:nvPr/>
        </p:nvCxnSpPr>
        <p:spPr>
          <a:xfrm>
            <a:off x="1278466" y="3599392"/>
            <a:ext cx="6595533"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855582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8" name="Straight Connector 7"/>
          <p:cNvCxnSpPr/>
          <p:nvPr/>
        </p:nvCxnSpPr>
        <p:spPr>
          <a:xfrm>
            <a:off x="1278465" y="235626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1176866" y="915337"/>
            <a:ext cx="6798734" cy="130386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176866" y="2487168"/>
            <a:ext cx="3337560" cy="3447288"/>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5152" y="2487168"/>
            <a:ext cx="3337560" cy="3447288"/>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355466D-B182-490E-8C0F-80045F0F4F9E}" type="datetimeFigureOut">
              <a:rPr lang="en-US" smtClean="0"/>
              <a:t>4/22/21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4881C4-457B-4382-8B45-6E5BDD8CC1A2}" type="slidenum">
              <a:rPr lang="en-US" smtClean="0"/>
              <a:t>‹#›</a:t>
            </a:fld>
            <a:endParaRPr lang="en-US"/>
          </a:p>
        </p:txBody>
      </p:sp>
    </p:spTree>
    <p:extLst>
      <p:ext uri="{BB962C8B-B14F-4D97-AF65-F5344CB8AC3E}">
        <p14:creationId xmlns:p14="http://schemas.microsoft.com/office/powerpoint/2010/main" val="1324214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76868" y="2658533"/>
            <a:ext cx="333756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76868" y="3243263"/>
            <a:ext cx="3337560" cy="270662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1832" y="2658533"/>
            <a:ext cx="333756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1832" y="3243263"/>
            <a:ext cx="3337560" cy="270662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355466D-B182-490E-8C0F-80045F0F4F9E}" type="datetimeFigureOut">
              <a:rPr lang="en-US" smtClean="0"/>
              <a:t>4/22/21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4881C4-457B-4382-8B45-6E5BDD8CC1A2}" type="slidenum">
              <a:rPr lang="en-US" smtClean="0"/>
              <a:t>‹#›</a:t>
            </a:fld>
            <a:endParaRPr lang="en-US"/>
          </a:p>
        </p:txBody>
      </p:sp>
      <p:cxnSp>
        <p:nvCxnSpPr>
          <p:cNvPr id="41" name="Straight Connector 40"/>
          <p:cNvCxnSpPr/>
          <p:nvPr/>
        </p:nvCxnSpPr>
        <p:spPr>
          <a:xfrm>
            <a:off x="1278466" y="235467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92958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176865" y="915337"/>
            <a:ext cx="6798735" cy="1303867"/>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355466D-B182-490E-8C0F-80045F0F4F9E}" type="datetimeFigureOut">
              <a:rPr lang="en-US" smtClean="0"/>
              <a:t>4/22/21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4881C4-457B-4382-8B45-6E5BDD8CC1A2}" type="slidenum">
              <a:rPr lang="en-US" smtClean="0"/>
              <a:t>‹#›</a:t>
            </a:fld>
            <a:endParaRPr lang="en-US"/>
          </a:p>
        </p:txBody>
      </p:sp>
      <p:cxnSp>
        <p:nvCxnSpPr>
          <p:cNvPr id="14" name="Straight Connector 13"/>
          <p:cNvCxnSpPr/>
          <p:nvPr/>
        </p:nvCxnSpPr>
        <p:spPr>
          <a:xfrm>
            <a:off x="1278466" y="235467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38939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55466D-B182-490E-8C0F-80045F0F4F9E}" type="datetimeFigureOut">
              <a:rPr lang="en-US" smtClean="0"/>
              <a:t>4/22/21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4881C4-457B-4382-8B45-6E5BDD8CC1A2}" type="slidenum">
              <a:rPr lang="en-US" smtClean="0"/>
              <a:t>‹#›</a:t>
            </a:fld>
            <a:endParaRPr lang="en-US"/>
          </a:p>
        </p:txBody>
      </p:sp>
    </p:spTree>
    <p:extLst>
      <p:ext uri="{BB962C8B-B14F-4D97-AF65-F5344CB8AC3E}">
        <p14:creationId xmlns:p14="http://schemas.microsoft.com/office/powerpoint/2010/main" val="658812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5" y="1388534"/>
            <a:ext cx="2536798"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4120062" y="982132"/>
            <a:ext cx="3855539" cy="4893735"/>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76865" y="3031065"/>
            <a:ext cx="2536798" cy="243840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355466D-B182-490E-8C0F-80045F0F4F9E}" type="datetimeFigureOut">
              <a:rPr lang="en-US" smtClean="0"/>
              <a:t>4/22/21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4881C4-457B-4382-8B45-6E5BDD8CC1A2}" type="slidenum">
              <a:rPr lang="en-US" smtClean="0"/>
              <a:t>‹#›</a:t>
            </a:fld>
            <a:endParaRPr lang="en-US"/>
          </a:p>
        </p:txBody>
      </p:sp>
      <p:cxnSp>
        <p:nvCxnSpPr>
          <p:cNvPr id="16" name="Straight Connector 15"/>
          <p:cNvCxnSpPr/>
          <p:nvPr/>
        </p:nvCxnSpPr>
        <p:spPr>
          <a:xfrm>
            <a:off x="1278466" y="2912533"/>
            <a:ext cx="233359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8238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5" y="1883832"/>
            <a:ext cx="3632202" cy="1371600"/>
          </a:xfrm>
        </p:spPr>
        <p:txBody>
          <a:bodyPr anchor="b">
            <a:normAutofit/>
          </a:bodyPr>
          <a:lstStyle>
            <a:lvl1pPr algn="ctr">
              <a:defRPr sz="2400" b="0"/>
            </a:lvl1pPr>
          </a:lstStyle>
          <a:p>
            <a:r>
              <a:rPr lang="en-US"/>
              <a:t>Click to edit Master title style</a:t>
            </a:r>
            <a:endParaRPr lang="en-US" dirty="0"/>
          </a:p>
        </p:txBody>
      </p:sp>
      <p:sp>
        <p:nvSpPr>
          <p:cNvPr id="17" name="Picture Placeholder 2"/>
          <p:cNvSpPr>
            <a:spLocks noGrp="1" noChangeAspect="1"/>
          </p:cNvSpPr>
          <p:nvPr>
            <p:ph type="pic" idx="1"/>
          </p:nvPr>
        </p:nvSpPr>
        <p:spPr>
          <a:xfrm>
            <a:off x="5183069" y="1032933"/>
            <a:ext cx="2929463" cy="4792136"/>
          </a:xfrm>
          <a:prstGeom prst="roundRect">
            <a:avLst>
              <a:gd name="adj" fmla="val 0"/>
            </a:avLst>
          </a:prstGeom>
          <a:ln w="57150" cmpd="thickThin">
            <a:solidFill>
              <a:schemeClr val="tx1">
                <a:lumMod val="50000"/>
                <a:lumOff val="5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1176865" y="3255432"/>
            <a:ext cx="3632201" cy="1828800"/>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355466D-B182-490E-8C0F-80045F0F4F9E}" type="datetimeFigureOut">
              <a:rPr lang="en-US" smtClean="0"/>
              <a:t>4/22/21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4881C4-457B-4382-8B45-6E5BDD8CC1A2}" type="slidenum">
              <a:rPr lang="en-US" smtClean="0"/>
              <a:t>‹#›</a:t>
            </a:fld>
            <a:endParaRPr lang="en-US"/>
          </a:p>
        </p:txBody>
      </p:sp>
    </p:spTree>
    <p:extLst>
      <p:ext uri="{BB962C8B-B14F-4D97-AF65-F5344CB8AC3E}">
        <p14:creationId xmlns:p14="http://schemas.microsoft.com/office/powerpoint/2010/main" val="1171657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7" name="Group 6"/>
          <p:cNvGrpSpPr/>
          <p:nvPr/>
        </p:nvGrpSpPr>
        <p:grpSpPr>
          <a:xfrm>
            <a:off x="0" y="0"/>
            <a:ext cx="9152467" cy="6858000"/>
            <a:chOff x="0" y="0"/>
            <a:chExt cx="9152467" cy="6858000"/>
          </a:xfrm>
        </p:grpSpPr>
        <p:pic>
          <p:nvPicPr>
            <p:cNvPr id="8" name="Picture 7" descr="SD-PanelContent.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9" name="Rectangle 8"/>
            <p:cNvSpPr/>
            <p:nvPr/>
          </p:nvSpPr>
          <p:spPr>
            <a:xfrm>
              <a:off x="553888" y="542807"/>
              <a:ext cx="8039776" cy="5756392"/>
            </a:xfrm>
            <a:prstGeom prst="rect">
              <a:avLst/>
            </a:prstGeom>
            <a:noFill/>
            <a:ln w="15875" cap="flat">
              <a:miter lim="800000"/>
            </a:ln>
          </p:spPr>
          <p:style>
            <a:lnRef idx="1">
              <a:schemeClr val="accent1"/>
            </a:lnRef>
            <a:fillRef idx="3">
              <a:schemeClr val="accent1"/>
            </a:fillRef>
            <a:effectRef idx="2">
              <a:schemeClr val="accent1"/>
            </a:effectRef>
            <a:fontRef idx="minor">
              <a:schemeClr val="lt1"/>
            </a:fontRef>
          </p:style>
        </p:sp>
        <p:pic>
          <p:nvPicPr>
            <p:cNvPr id="10" name="Picture 9" descr="HDRibbonContent-UniformTrim.png"/>
            <p:cNvPicPr>
              <a:picLocks noChangeAspect="1"/>
            </p:cNvPicPr>
            <p:nvPr/>
          </p:nvPicPr>
          <p:blipFill rotWithShape="1">
            <a:blip r:embed="rId20">
              <a:extLst>
                <a:ext uri="{28A0092B-C50C-407E-A947-70E740481C1C}">
                  <a14:useLocalDpi xmlns:a14="http://schemas.microsoft.com/office/drawing/2010/main" val="0"/>
                </a:ext>
              </a:extLst>
            </a:blip>
            <a:srcRect l="1" r="14240"/>
            <a:stretch/>
          </p:blipFill>
          <p:spPr>
            <a:xfrm>
              <a:off x="0" y="3128434"/>
              <a:ext cx="685800" cy="606425"/>
            </a:xfrm>
            <a:prstGeom prst="rect">
              <a:avLst/>
            </a:prstGeom>
          </p:spPr>
        </p:pic>
        <p:pic>
          <p:nvPicPr>
            <p:cNvPr id="11" name="Picture 10" descr="HDRibbonContent-UniformTrim.png"/>
            <p:cNvPicPr>
              <a:picLocks noChangeAspect="1"/>
            </p:cNvPicPr>
            <p:nvPr/>
          </p:nvPicPr>
          <p:blipFill rotWithShape="1">
            <a:blip r:embed="rId20">
              <a:extLst>
                <a:ext uri="{28A0092B-C50C-407E-A947-70E740481C1C}">
                  <a14:useLocalDpi xmlns:a14="http://schemas.microsoft.com/office/drawing/2010/main" val="0"/>
                </a:ext>
              </a:extLst>
            </a:blip>
            <a:srcRect l="1" r="14240"/>
            <a:stretch/>
          </p:blipFill>
          <p:spPr>
            <a:xfrm>
              <a:off x="8466667" y="3128434"/>
              <a:ext cx="685800" cy="606425"/>
            </a:xfrm>
            <a:prstGeom prst="rect">
              <a:avLst/>
            </a:prstGeom>
          </p:spPr>
        </p:pic>
      </p:grpSp>
      <p:sp>
        <p:nvSpPr>
          <p:cNvPr id="2" name="Title Placeholder 1"/>
          <p:cNvSpPr>
            <a:spLocks noGrp="1"/>
          </p:cNvSpPr>
          <p:nvPr>
            <p:ph type="title"/>
          </p:nvPr>
        </p:nvSpPr>
        <p:spPr>
          <a:xfrm>
            <a:off x="1176866" y="915337"/>
            <a:ext cx="6798734" cy="13038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76865" y="2490135"/>
            <a:ext cx="6798736" cy="3444997"/>
          </a:xfrm>
          <a:prstGeom prst="rect">
            <a:avLst/>
          </a:prstGeom>
        </p:spPr>
        <p:txBody>
          <a:bodyPr vert="horz" lIns="91440" tIns="45720" rIns="91440" bIns="45720" rtlCol="0"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356670" y="5960533"/>
            <a:ext cx="1148283"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A355466D-B182-490E-8C0F-80045F0F4F9E}" type="datetimeFigureOut">
              <a:rPr lang="en-US" smtClean="0"/>
              <a:t>4/22/21</a:t>
            </a:fld>
            <a:endParaRPr lang="en-US"/>
          </a:p>
        </p:txBody>
      </p:sp>
      <p:sp>
        <p:nvSpPr>
          <p:cNvPr id="5" name="Footer Placeholder 4"/>
          <p:cNvSpPr>
            <a:spLocks noGrp="1"/>
          </p:cNvSpPr>
          <p:nvPr>
            <p:ph type="ftr" sz="quarter" idx="3"/>
          </p:nvPr>
        </p:nvSpPr>
        <p:spPr>
          <a:xfrm>
            <a:off x="1176865" y="5960533"/>
            <a:ext cx="5104667" cy="279400"/>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7580091" y="5960533"/>
            <a:ext cx="395510"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D4881C4-457B-4382-8B45-6E5BDD8CC1A2}" type="slidenum">
              <a:rPr lang="en-US" smtClean="0"/>
              <a:t>‹#›</a:t>
            </a:fld>
            <a:endParaRPr lang="en-US"/>
          </a:p>
        </p:txBody>
      </p:sp>
    </p:spTree>
    <p:extLst>
      <p:ext uri="{BB962C8B-B14F-4D97-AF65-F5344CB8AC3E}">
        <p14:creationId xmlns:p14="http://schemas.microsoft.com/office/powerpoint/2010/main" val="492976310"/>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 id="2147483792" r:id="rId12"/>
    <p:sldLayoutId id="2147483793" r:id="rId13"/>
    <p:sldLayoutId id="2147483794" r:id="rId14"/>
    <p:sldLayoutId id="2147483795" r:id="rId15"/>
    <p:sldLayoutId id="2147483796" r:id="rId16"/>
    <p:sldLayoutId id="2147483797" r:id="rId17"/>
  </p:sldLayoutIdLst>
  <p:txStyles>
    <p:titleStyle>
      <a:lvl1pPr algn="ctr" defTabSz="457200" rtl="0" eaLnBrk="1" latinLnBrk="0" hangingPunct="1">
        <a:spcBef>
          <a:spcPct val="0"/>
        </a:spcBef>
        <a:buNone/>
        <a:defRPr sz="40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buClr>
        <a:buSzPct val="115000"/>
        <a:buFont typeface="Arial"/>
        <a:buChar char="•"/>
        <a:defRPr sz="2400" kern="1200" cap="none">
          <a:solidFill>
            <a:schemeClr val="tx1">
              <a:lumMod val="85000"/>
              <a:lumOff val="1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buClr>
        <a:buSzPct val="115000"/>
        <a:buFont typeface="Arial"/>
        <a:buChar char="•"/>
        <a:defRPr sz="2000" kern="1200" cap="none">
          <a:solidFill>
            <a:schemeClr val="tx1">
              <a:lumMod val="85000"/>
              <a:lumOff val="1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buClr>
        <a:buSzPct val="115000"/>
        <a:buFont typeface="Arial"/>
        <a:buChar char="•"/>
        <a:defRPr sz="1800" kern="1200" cap="none">
          <a:solidFill>
            <a:schemeClr val="tx1">
              <a:lumMod val="85000"/>
              <a:lumOff val="1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buClr>
        <a:buSzPct val="115000"/>
        <a:buFont typeface="Arial"/>
        <a:buChar char="•"/>
        <a:defRPr sz="1600" kern="1200" cap="none">
          <a:solidFill>
            <a:schemeClr val="tx1">
              <a:lumMod val="85000"/>
              <a:lumOff val="1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apics-online.info/contributions#2/30.3/10.0"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a:t>Αποτελέσματα γλωσσικής επαφής</a:t>
            </a:r>
            <a:endParaRPr lang="en-US" dirty="0"/>
          </a:p>
        </p:txBody>
      </p:sp>
      <p:sp>
        <p:nvSpPr>
          <p:cNvPr id="3" name="Subtitle 2"/>
          <p:cNvSpPr>
            <a:spLocks noGrp="1"/>
          </p:cNvSpPr>
          <p:nvPr>
            <p:ph type="subTitle" idx="1"/>
          </p:nvPr>
        </p:nvSpPr>
        <p:spPr/>
        <p:txBody>
          <a:bodyPr/>
          <a:lstStyle/>
          <a:p>
            <a:r>
              <a:rPr lang="el-GR" dirty="0"/>
              <a:t>Μεικτές Γλώσσες ΙΙ</a:t>
            </a:r>
          </a:p>
          <a:p>
            <a:r>
              <a:rPr lang="el-GR" dirty="0"/>
              <a:t>Πίτζιν και κρεολές γλώσσες</a:t>
            </a:r>
            <a:endParaRPr lang="en-US" dirty="0"/>
          </a:p>
        </p:txBody>
      </p:sp>
    </p:spTree>
    <p:extLst>
      <p:ext uri="{BB962C8B-B14F-4D97-AF65-F5344CB8AC3E}">
        <p14:creationId xmlns:p14="http://schemas.microsoft.com/office/powerpoint/2010/main" val="15428481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BB7BA93-0B44-0542-AF0C-EF36CB52ABBB}"/>
              </a:ext>
            </a:extLst>
          </p:cNvPr>
          <p:cNvSpPr>
            <a:spLocks noGrp="1"/>
          </p:cNvSpPr>
          <p:nvPr>
            <p:ph type="title"/>
          </p:nvPr>
        </p:nvSpPr>
        <p:spPr/>
        <p:txBody>
          <a:bodyPr/>
          <a:lstStyle/>
          <a:p>
            <a:r>
              <a:rPr lang="el-GR" dirty="0"/>
              <a:t>Βασικά χαρακτηριστικά </a:t>
            </a:r>
            <a:r>
              <a:rPr lang="el-GR" dirty="0" err="1"/>
              <a:t>πίτζιν</a:t>
            </a:r>
            <a:endParaRPr lang="el-GR" dirty="0"/>
          </a:p>
        </p:txBody>
      </p:sp>
      <p:sp>
        <p:nvSpPr>
          <p:cNvPr id="3" name="Θέση περιεχομένου 2">
            <a:extLst>
              <a:ext uri="{FF2B5EF4-FFF2-40B4-BE49-F238E27FC236}">
                <a16:creationId xmlns:a16="http://schemas.microsoft.com/office/drawing/2014/main" id="{98C58B78-CD37-1B4D-A6D9-2B9632644981}"/>
              </a:ext>
            </a:extLst>
          </p:cNvPr>
          <p:cNvSpPr>
            <a:spLocks noGrp="1"/>
          </p:cNvSpPr>
          <p:nvPr>
            <p:ph idx="1"/>
          </p:nvPr>
        </p:nvSpPr>
        <p:spPr/>
        <p:txBody>
          <a:bodyPr/>
          <a:lstStyle/>
          <a:p>
            <a:pPr marL="457200" indent="-457200">
              <a:buAutoNum type="arabicPeriod"/>
            </a:pPr>
            <a:r>
              <a:rPr lang="el-GR" dirty="0"/>
              <a:t>Δεν έχει φυσικούς ομιλητές</a:t>
            </a:r>
          </a:p>
          <a:p>
            <a:pPr marL="457200" indent="-457200">
              <a:buAutoNum type="arabicPeriod"/>
            </a:pPr>
            <a:r>
              <a:rPr lang="el-GR" dirty="0"/>
              <a:t>Είναι </a:t>
            </a:r>
            <a:r>
              <a:rPr lang="el-GR" dirty="0" err="1"/>
              <a:t>συμβατικοποιημένες</a:t>
            </a:r>
            <a:endParaRPr lang="el-GR" dirty="0"/>
          </a:p>
          <a:p>
            <a:pPr marL="457200" indent="-457200">
              <a:buAutoNum type="arabicPeriod"/>
            </a:pPr>
            <a:r>
              <a:rPr lang="el-GR" dirty="0"/>
              <a:t>Δεν έχουν αμοιβαία </a:t>
            </a:r>
            <a:r>
              <a:rPr lang="el-GR" dirty="0" err="1"/>
              <a:t>κατανοησιμότητα</a:t>
            </a:r>
            <a:r>
              <a:rPr lang="el-GR" dirty="0"/>
              <a:t> με την γλώσσα προέλευσης (</a:t>
            </a:r>
            <a:r>
              <a:rPr lang="el-GR" dirty="0" err="1"/>
              <a:t>λεξικοποιητή</a:t>
            </a:r>
            <a:r>
              <a:rPr lang="el-GR" dirty="0"/>
              <a:t>)</a:t>
            </a:r>
          </a:p>
          <a:p>
            <a:pPr marL="457200" indent="-457200">
              <a:buAutoNum type="arabicPeriod"/>
            </a:pPr>
            <a:r>
              <a:rPr lang="el-GR" dirty="0"/>
              <a:t>Έχουν απλούστερη γραμματική δομή</a:t>
            </a:r>
          </a:p>
        </p:txBody>
      </p:sp>
    </p:spTree>
    <p:extLst>
      <p:ext uri="{BB962C8B-B14F-4D97-AF65-F5344CB8AC3E}">
        <p14:creationId xmlns:p14="http://schemas.microsoft.com/office/powerpoint/2010/main" val="19383243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Γλωσσικά χαρακτηριστικά</a:t>
            </a:r>
            <a:endParaRPr lang="en-US" dirty="0"/>
          </a:p>
        </p:txBody>
      </p:sp>
      <p:sp>
        <p:nvSpPr>
          <p:cNvPr id="3" name="Content Placeholder 2"/>
          <p:cNvSpPr>
            <a:spLocks noGrp="1"/>
          </p:cNvSpPr>
          <p:nvPr>
            <p:ph idx="1"/>
          </p:nvPr>
        </p:nvSpPr>
        <p:spPr/>
        <p:txBody>
          <a:bodyPr>
            <a:normAutofit fontScale="92500" lnSpcReduction="20000"/>
          </a:bodyPr>
          <a:lstStyle/>
          <a:p>
            <a:r>
              <a:rPr lang="en-US" dirty="0"/>
              <a:t>T</a:t>
            </a:r>
            <a:r>
              <a:rPr lang="el-GR" dirty="0"/>
              <a:t>ο λεξιλόγιο μιας γλώσσας </a:t>
            </a:r>
            <a:r>
              <a:rPr lang="el-GR" dirty="0" err="1"/>
              <a:t>πίτζιν</a:t>
            </a:r>
            <a:r>
              <a:rPr lang="el-GR" dirty="0"/>
              <a:t> προέρχεται στη μεγάλη του πλειοψηφία από μία κυρίαρχη ευρωπαϊκή γλώσσα, ενώ η γραμματική δομή έχει ισχυρές επιδράσεις από άλλες (υπόστρωμα)</a:t>
            </a:r>
          </a:p>
          <a:p>
            <a:r>
              <a:rPr lang="el-GR" dirty="0"/>
              <a:t>Συνήθως θεωρείται ότι η μορφολογική – συντακτική της δομή είναι απλούστατη</a:t>
            </a:r>
            <a:endParaRPr lang="en-US" dirty="0"/>
          </a:p>
          <a:p>
            <a:r>
              <a:rPr lang="el-GR" dirty="0"/>
              <a:t>«Η </a:t>
            </a:r>
            <a:r>
              <a:rPr lang="en-US" dirty="0"/>
              <a:t>pidgin </a:t>
            </a:r>
            <a:r>
              <a:rPr lang="el-GR" dirty="0"/>
              <a:t>δεν είναι παρά μια γλώσσα απογυμνωμένη από τα πάντα εκτός από τα απολύτως απαραίτητα για να επιτευχθεί η επικοινωνία» </a:t>
            </a:r>
            <a:r>
              <a:rPr lang="en-US" dirty="0"/>
              <a:t>(Romaine, 1988)</a:t>
            </a:r>
            <a:endParaRPr lang="el-GR" dirty="0"/>
          </a:p>
          <a:p>
            <a:r>
              <a:rPr lang="el-GR" dirty="0"/>
              <a:t>Δεν είναι όμως πάντοτε έτσι</a:t>
            </a:r>
          </a:p>
        </p:txBody>
      </p:sp>
    </p:spTree>
    <p:extLst>
      <p:ext uri="{BB962C8B-B14F-4D97-AF65-F5344CB8AC3E}">
        <p14:creationId xmlns:p14="http://schemas.microsoft.com/office/powerpoint/2010/main" val="16051042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Το αντωνυμικό σύστημα της </a:t>
            </a:r>
            <a:r>
              <a:rPr lang="en-US" dirty="0" err="1"/>
              <a:t>Tok</a:t>
            </a:r>
            <a:r>
              <a:rPr lang="en-US" dirty="0"/>
              <a:t> </a:t>
            </a:r>
            <a:r>
              <a:rPr lang="en-US" dirty="0" err="1"/>
              <a:t>Pisin</a:t>
            </a:r>
            <a:br>
              <a:rPr lang="en-US" dirty="0"/>
            </a:br>
            <a:r>
              <a:rPr lang="en-US" sz="2000" dirty="0"/>
              <a:t>(me, you, him, two, fella, three, all)</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96291782"/>
              </p:ext>
            </p:extLst>
          </p:nvPr>
        </p:nvGraphicFramePr>
        <p:xfrm>
          <a:off x="1463675" y="2564904"/>
          <a:ext cx="6420695" cy="2955172"/>
        </p:xfrm>
        <a:graphic>
          <a:graphicData uri="http://schemas.openxmlformats.org/drawingml/2006/table">
            <a:tbl>
              <a:tblPr firstRow="1" bandRow="1">
                <a:tableStyleId>{5C22544A-7EE6-4342-B048-85BDC9FD1C3A}</a:tableStyleId>
              </a:tblPr>
              <a:tblGrid>
                <a:gridCol w="1284139">
                  <a:extLst>
                    <a:ext uri="{9D8B030D-6E8A-4147-A177-3AD203B41FA5}">
                      <a16:colId xmlns:a16="http://schemas.microsoft.com/office/drawing/2014/main" val="20000"/>
                    </a:ext>
                  </a:extLst>
                </a:gridCol>
                <a:gridCol w="1284139">
                  <a:extLst>
                    <a:ext uri="{9D8B030D-6E8A-4147-A177-3AD203B41FA5}">
                      <a16:colId xmlns:a16="http://schemas.microsoft.com/office/drawing/2014/main" val="20001"/>
                    </a:ext>
                  </a:extLst>
                </a:gridCol>
                <a:gridCol w="1284139">
                  <a:extLst>
                    <a:ext uri="{9D8B030D-6E8A-4147-A177-3AD203B41FA5}">
                      <a16:colId xmlns:a16="http://schemas.microsoft.com/office/drawing/2014/main" val="20002"/>
                    </a:ext>
                  </a:extLst>
                </a:gridCol>
                <a:gridCol w="1284139">
                  <a:extLst>
                    <a:ext uri="{9D8B030D-6E8A-4147-A177-3AD203B41FA5}">
                      <a16:colId xmlns:a16="http://schemas.microsoft.com/office/drawing/2014/main" val="20003"/>
                    </a:ext>
                  </a:extLst>
                </a:gridCol>
                <a:gridCol w="1284139">
                  <a:extLst>
                    <a:ext uri="{9D8B030D-6E8A-4147-A177-3AD203B41FA5}">
                      <a16:colId xmlns:a16="http://schemas.microsoft.com/office/drawing/2014/main" val="20004"/>
                    </a:ext>
                  </a:extLst>
                </a:gridCol>
              </a:tblGrid>
              <a:tr h="133179">
                <a:tc>
                  <a:txBody>
                    <a:bodyPr/>
                    <a:lstStyle/>
                    <a:p>
                      <a:endParaRPr lang="en-US" dirty="0"/>
                    </a:p>
                  </a:txBody>
                  <a:tcPr/>
                </a:tc>
                <a:tc>
                  <a:txBody>
                    <a:bodyPr/>
                    <a:lstStyle/>
                    <a:p>
                      <a:r>
                        <a:rPr lang="en-US" dirty="0"/>
                        <a:t>SINGULAR</a:t>
                      </a:r>
                    </a:p>
                  </a:txBody>
                  <a:tcPr/>
                </a:tc>
                <a:tc>
                  <a:txBody>
                    <a:bodyPr/>
                    <a:lstStyle/>
                    <a:p>
                      <a:r>
                        <a:rPr lang="en-US" dirty="0"/>
                        <a:t>DUAL</a:t>
                      </a:r>
                    </a:p>
                  </a:txBody>
                  <a:tcPr/>
                </a:tc>
                <a:tc>
                  <a:txBody>
                    <a:bodyPr/>
                    <a:lstStyle/>
                    <a:p>
                      <a:r>
                        <a:rPr lang="en-US" dirty="0"/>
                        <a:t>TRIAL</a:t>
                      </a:r>
                    </a:p>
                  </a:txBody>
                  <a:tcPr/>
                </a:tc>
                <a:tc>
                  <a:txBody>
                    <a:bodyPr/>
                    <a:lstStyle/>
                    <a:p>
                      <a:r>
                        <a:rPr lang="en-US" dirty="0"/>
                        <a:t>PLURAL</a:t>
                      </a:r>
                    </a:p>
                  </a:txBody>
                  <a:tcPr/>
                </a:tc>
                <a:extLst>
                  <a:ext uri="{0D108BD9-81ED-4DB2-BD59-A6C34878D82A}">
                    <a16:rowId xmlns:a16="http://schemas.microsoft.com/office/drawing/2014/main" val="10000"/>
                  </a:ext>
                </a:extLst>
              </a:tr>
              <a:tr h="578773">
                <a:tc>
                  <a:txBody>
                    <a:bodyPr/>
                    <a:lstStyle/>
                    <a:p>
                      <a:r>
                        <a:rPr lang="en-US" dirty="0"/>
                        <a:t>1</a:t>
                      </a:r>
                      <a:r>
                        <a:rPr lang="en-US" baseline="30000" dirty="0"/>
                        <a:t>st</a:t>
                      </a:r>
                      <a:r>
                        <a:rPr lang="en-US" dirty="0"/>
                        <a:t> excl.</a:t>
                      </a:r>
                    </a:p>
                  </a:txBody>
                  <a:tcPr/>
                </a:tc>
                <a:tc>
                  <a:txBody>
                    <a:bodyPr/>
                    <a:lstStyle/>
                    <a:p>
                      <a:r>
                        <a:rPr lang="en-US" dirty="0"/>
                        <a:t>mi</a:t>
                      </a:r>
                    </a:p>
                  </a:txBody>
                  <a:tcPr/>
                </a:tc>
                <a:tc>
                  <a:txBody>
                    <a:bodyPr/>
                    <a:lstStyle/>
                    <a:p>
                      <a:r>
                        <a:rPr lang="en-US" dirty="0" err="1"/>
                        <a:t>mitupela</a:t>
                      </a:r>
                      <a:endParaRPr lang="en-US" dirty="0"/>
                    </a:p>
                  </a:txBody>
                  <a:tcPr/>
                </a:tc>
                <a:tc>
                  <a:txBody>
                    <a:bodyPr/>
                    <a:lstStyle/>
                    <a:p>
                      <a:r>
                        <a:rPr lang="en-US" dirty="0" err="1"/>
                        <a:t>mitripela</a:t>
                      </a:r>
                      <a:endParaRPr lang="en-US" dirty="0"/>
                    </a:p>
                  </a:txBody>
                  <a:tcPr/>
                </a:tc>
                <a:tc>
                  <a:txBody>
                    <a:bodyPr/>
                    <a:lstStyle/>
                    <a:p>
                      <a:r>
                        <a:rPr lang="en-US" dirty="0" err="1"/>
                        <a:t>mipela</a:t>
                      </a:r>
                      <a:endParaRPr lang="en-US" dirty="0"/>
                    </a:p>
                  </a:txBody>
                  <a:tcPr/>
                </a:tc>
                <a:extLst>
                  <a:ext uri="{0D108BD9-81ED-4DB2-BD59-A6C34878D82A}">
                    <a16:rowId xmlns:a16="http://schemas.microsoft.com/office/drawing/2014/main" val="10001"/>
                  </a:ext>
                </a:extLst>
              </a:tr>
              <a:tr h="578773">
                <a:tc>
                  <a:txBody>
                    <a:bodyPr/>
                    <a:lstStyle/>
                    <a:p>
                      <a:r>
                        <a:rPr lang="en-US" dirty="0"/>
                        <a:t>1</a:t>
                      </a:r>
                      <a:r>
                        <a:rPr lang="en-US" baseline="30000" dirty="0"/>
                        <a:t>st</a:t>
                      </a:r>
                      <a:r>
                        <a:rPr lang="en-US" dirty="0"/>
                        <a:t> incl.</a:t>
                      </a:r>
                    </a:p>
                  </a:txBody>
                  <a:tcPr/>
                </a:tc>
                <a:tc>
                  <a:txBody>
                    <a:bodyPr/>
                    <a:lstStyle/>
                    <a:p>
                      <a:endParaRPr lang="en-US" dirty="0"/>
                    </a:p>
                  </a:txBody>
                  <a:tcPr/>
                </a:tc>
                <a:tc>
                  <a:txBody>
                    <a:bodyPr/>
                    <a:lstStyle/>
                    <a:p>
                      <a:r>
                        <a:rPr lang="en-US" dirty="0" err="1"/>
                        <a:t>yumitupela</a:t>
                      </a:r>
                      <a:endParaRPr lang="en-US" dirty="0"/>
                    </a:p>
                  </a:txBody>
                  <a:tcPr/>
                </a:tc>
                <a:tc>
                  <a:txBody>
                    <a:bodyPr/>
                    <a:lstStyle/>
                    <a:p>
                      <a:r>
                        <a:rPr lang="en-US" dirty="0" err="1"/>
                        <a:t>yumitripela</a:t>
                      </a:r>
                      <a:endParaRPr lang="en-US" dirty="0"/>
                    </a:p>
                  </a:txBody>
                  <a:tcPr/>
                </a:tc>
                <a:tc>
                  <a:txBody>
                    <a:bodyPr/>
                    <a:lstStyle/>
                    <a:p>
                      <a:r>
                        <a:rPr lang="en-US" dirty="0" err="1"/>
                        <a:t>yumipela</a:t>
                      </a:r>
                      <a:endParaRPr lang="en-US" dirty="0"/>
                    </a:p>
                  </a:txBody>
                  <a:tcPr/>
                </a:tc>
                <a:extLst>
                  <a:ext uri="{0D108BD9-81ED-4DB2-BD59-A6C34878D82A}">
                    <a16:rowId xmlns:a16="http://schemas.microsoft.com/office/drawing/2014/main" val="10002"/>
                  </a:ext>
                </a:extLst>
              </a:tr>
              <a:tr h="578773">
                <a:tc>
                  <a:txBody>
                    <a:bodyPr/>
                    <a:lstStyle/>
                    <a:p>
                      <a:r>
                        <a:rPr lang="en-US" dirty="0"/>
                        <a:t>2nd</a:t>
                      </a:r>
                    </a:p>
                  </a:txBody>
                  <a:tcPr/>
                </a:tc>
                <a:tc>
                  <a:txBody>
                    <a:bodyPr/>
                    <a:lstStyle/>
                    <a:p>
                      <a:r>
                        <a:rPr lang="en-US" dirty="0" err="1"/>
                        <a:t>yu</a:t>
                      </a:r>
                      <a:endParaRPr lang="en-US" dirty="0"/>
                    </a:p>
                  </a:txBody>
                  <a:tcPr/>
                </a:tc>
                <a:tc>
                  <a:txBody>
                    <a:bodyPr/>
                    <a:lstStyle/>
                    <a:p>
                      <a:r>
                        <a:rPr lang="en-US" dirty="0" err="1"/>
                        <a:t>yutupela</a:t>
                      </a:r>
                      <a:endParaRPr lang="en-US" dirty="0"/>
                    </a:p>
                  </a:txBody>
                  <a:tcPr/>
                </a:tc>
                <a:tc>
                  <a:txBody>
                    <a:bodyPr/>
                    <a:lstStyle/>
                    <a:p>
                      <a:r>
                        <a:rPr lang="en-US" dirty="0" err="1"/>
                        <a:t>yutripela</a:t>
                      </a:r>
                      <a:endParaRPr lang="en-US" dirty="0"/>
                    </a:p>
                  </a:txBody>
                  <a:tcPr/>
                </a:tc>
                <a:tc>
                  <a:txBody>
                    <a:bodyPr/>
                    <a:lstStyle/>
                    <a:p>
                      <a:r>
                        <a:rPr lang="en-US" dirty="0" err="1"/>
                        <a:t>yupela</a:t>
                      </a:r>
                      <a:endParaRPr lang="en-US" dirty="0"/>
                    </a:p>
                  </a:txBody>
                  <a:tcPr/>
                </a:tc>
                <a:extLst>
                  <a:ext uri="{0D108BD9-81ED-4DB2-BD59-A6C34878D82A}">
                    <a16:rowId xmlns:a16="http://schemas.microsoft.com/office/drawing/2014/main" val="10003"/>
                  </a:ext>
                </a:extLst>
              </a:tr>
              <a:tr h="578773">
                <a:tc>
                  <a:txBody>
                    <a:bodyPr/>
                    <a:lstStyle/>
                    <a:p>
                      <a:r>
                        <a:rPr lang="en-US" dirty="0"/>
                        <a:t>3rd</a:t>
                      </a:r>
                    </a:p>
                  </a:txBody>
                  <a:tcPr/>
                </a:tc>
                <a:tc>
                  <a:txBody>
                    <a:bodyPr/>
                    <a:lstStyle/>
                    <a:p>
                      <a:r>
                        <a:rPr lang="en-US" dirty="0" err="1"/>
                        <a:t>em</a:t>
                      </a:r>
                      <a:endParaRPr lang="en-US" dirty="0"/>
                    </a:p>
                  </a:txBody>
                  <a:tcPr/>
                </a:tc>
                <a:tc>
                  <a:txBody>
                    <a:bodyPr/>
                    <a:lstStyle/>
                    <a:p>
                      <a:r>
                        <a:rPr lang="en-US" dirty="0" err="1"/>
                        <a:t>tupela</a:t>
                      </a:r>
                      <a:endParaRPr lang="en-US" dirty="0"/>
                    </a:p>
                  </a:txBody>
                  <a:tcPr/>
                </a:tc>
                <a:tc>
                  <a:txBody>
                    <a:bodyPr/>
                    <a:lstStyle/>
                    <a:p>
                      <a:r>
                        <a:rPr lang="en-US" dirty="0" err="1"/>
                        <a:t>tripela</a:t>
                      </a:r>
                      <a:endParaRPr lang="en-US" dirty="0"/>
                    </a:p>
                  </a:txBody>
                  <a:tcPr/>
                </a:tc>
                <a:tc>
                  <a:txBody>
                    <a:bodyPr/>
                    <a:lstStyle/>
                    <a:p>
                      <a:r>
                        <a:rPr lang="en-US" dirty="0" err="1"/>
                        <a:t>ol</a:t>
                      </a:r>
                      <a:endParaRPr lang="en-US"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7242824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Λεξικοποιητής και γλωσσική κατανομή</a:t>
            </a:r>
            <a:endParaRPr lang="en-US" dirty="0"/>
          </a:p>
        </p:txBody>
      </p:sp>
      <p:sp>
        <p:nvSpPr>
          <p:cNvPr id="3" name="Content Placeholder 2"/>
          <p:cNvSpPr>
            <a:spLocks noGrp="1"/>
          </p:cNvSpPr>
          <p:nvPr>
            <p:ph idx="1"/>
          </p:nvPr>
        </p:nvSpPr>
        <p:spPr/>
        <p:txBody>
          <a:bodyPr/>
          <a:lstStyle/>
          <a:p>
            <a:r>
              <a:rPr lang="el-GR" dirty="0"/>
              <a:t>Αγγλικές, Γαλλικές, Ολλανδικές, Πορτογαλικές, Ισπανικές [αλλά και Κινεζικές κλπ.] πίτζιν (από τις οποίες προέρχονται και οι αντίστοιχες κρεολές)</a:t>
            </a:r>
            <a:endParaRPr lang="en-US" dirty="0"/>
          </a:p>
          <a:p>
            <a:pPr marL="0" indent="0">
              <a:buNone/>
            </a:pPr>
            <a:endParaRPr lang="el-GR" dirty="0"/>
          </a:p>
          <a:p>
            <a:r>
              <a:rPr lang="en-US" dirty="0">
                <a:hlinkClick r:id="rId2"/>
              </a:rPr>
              <a:t>http://apics-online.info/contributions#2/30.3/10.0</a:t>
            </a:r>
            <a:r>
              <a:rPr lang="el-GR" dirty="0"/>
              <a:t> </a:t>
            </a:r>
          </a:p>
          <a:p>
            <a:pPr marL="0" indent="0">
              <a:buNone/>
            </a:pPr>
            <a:endParaRPr lang="en-US" dirty="0"/>
          </a:p>
        </p:txBody>
      </p:sp>
    </p:spTree>
    <p:extLst>
      <p:ext uri="{BB962C8B-B14F-4D97-AF65-F5344CB8AC3E}">
        <p14:creationId xmlns:p14="http://schemas.microsoft.com/office/powerpoint/2010/main" val="17361293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Κρεολές</a:t>
            </a:r>
            <a:endParaRPr lang="en-US" dirty="0"/>
          </a:p>
        </p:txBody>
      </p:sp>
      <p:sp>
        <p:nvSpPr>
          <p:cNvPr id="3" name="Content Placeholder 2"/>
          <p:cNvSpPr>
            <a:spLocks noGrp="1"/>
          </p:cNvSpPr>
          <p:nvPr>
            <p:ph idx="1"/>
          </p:nvPr>
        </p:nvSpPr>
        <p:spPr/>
        <p:txBody>
          <a:bodyPr>
            <a:normAutofit fontScale="85000" lnSpcReduction="20000"/>
          </a:bodyPr>
          <a:lstStyle/>
          <a:p>
            <a:r>
              <a:rPr lang="el-GR" dirty="0"/>
              <a:t>Όταν μία γλώσσα πίτζιν γίνεται μητρική γλώσσα κάποιων ομιλητών, τότε αλλάζει σημαντικά η γραμματική της δομή (εμπλουτίζεται), και γι’αυτό θεωρούμε ότι μετατρέπεται σε κρεολή</a:t>
            </a:r>
          </a:p>
          <a:p>
            <a:r>
              <a:rPr lang="el-GR" dirty="0"/>
              <a:t>Παλαιότερα τις θεωρούσαν βάρβαρες και κατώτερες γλώσσες</a:t>
            </a:r>
          </a:p>
          <a:p>
            <a:r>
              <a:rPr lang="el-GR" dirty="0"/>
              <a:t>«Η αγγλική </a:t>
            </a:r>
            <a:r>
              <a:rPr lang="en-US" dirty="0"/>
              <a:t>pidgin </a:t>
            </a:r>
            <a:r>
              <a:rPr lang="el-GR" dirty="0"/>
              <a:t>όπως μιλιέται στις μέρες μας είναι σχεδόν η πιο βάρβαρη μορφή γλώσσας που θα μπορούσε ποτέ να βρεθεί στην οικουμένη. Δεν είναι ούτε το ένα ούτε το άλλο. Αποτελούμενη από ένα μείγμα σαμοανικής και κινεζικής εδώ κι εκεί, με διάσπαρτες λέξεις από τη μαλαισιανή γλώσσα, είναι ένα συνονθύλευμα πραγματικά αντάξιο του Πύργου της Βαβέλ»</a:t>
            </a:r>
          </a:p>
          <a:p>
            <a:pPr marL="0" indent="0">
              <a:buNone/>
            </a:pPr>
            <a:r>
              <a:rPr lang="el-GR" dirty="0"/>
              <a:t>			(</a:t>
            </a:r>
            <a:r>
              <a:rPr lang="en-US" dirty="0" err="1"/>
              <a:t>Rabaul</a:t>
            </a:r>
            <a:r>
              <a:rPr lang="en-US" dirty="0"/>
              <a:t> Times, 1925 [</a:t>
            </a:r>
            <a:r>
              <a:rPr lang="el-GR" dirty="0"/>
              <a:t>Νέα Γουινέα]</a:t>
            </a:r>
            <a:r>
              <a:rPr lang="en-US" dirty="0"/>
              <a:t>)</a:t>
            </a:r>
            <a:endParaRPr lang="el-GR" dirty="0"/>
          </a:p>
        </p:txBody>
      </p:sp>
    </p:spTree>
    <p:extLst>
      <p:ext uri="{BB962C8B-B14F-4D97-AF65-F5344CB8AC3E}">
        <p14:creationId xmlns:p14="http://schemas.microsoft.com/office/powerpoint/2010/main" val="17677295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Γραμματικά χαρακτηριστικά</a:t>
            </a:r>
            <a:endParaRPr lang="en-US" dirty="0"/>
          </a:p>
        </p:txBody>
      </p:sp>
      <p:sp>
        <p:nvSpPr>
          <p:cNvPr id="3" name="Content Placeholder 2"/>
          <p:cNvSpPr>
            <a:spLocks noGrp="1"/>
          </p:cNvSpPr>
          <p:nvPr>
            <p:ph idx="1"/>
          </p:nvPr>
        </p:nvSpPr>
        <p:spPr/>
        <p:txBody>
          <a:bodyPr/>
          <a:lstStyle/>
          <a:p>
            <a:r>
              <a:rPr lang="el-GR" dirty="0"/>
              <a:t>Η μορφολογική και συντακτική δομή των κρεολών γλωσσών παραμένει απλή</a:t>
            </a:r>
          </a:p>
          <a:p>
            <a:r>
              <a:rPr lang="el-GR" dirty="0"/>
              <a:t>Ίσως είναι θέμα χρόνου (πβ. και θεωρία </a:t>
            </a:r>
            <a:r>
              <a:rPr lang="el-GR" dirty="0" err="1"/>
              <a:t>γραμματικοποίησης</a:t>
            </a:r>
            <a:r>
              <a:rPr lang="el-GR"/>
              <a:t>)</a:t>
            </a:r>
            <a:endParaRPr lang="en-US"/>
          </a:p>
        </p:txBody>
      </p:sp>
    </p:spTree>
    <p:extLst>
      <p:ext uri="{BB962C8B-B14F-4D97-AF65-F5344CB8AC3E}">
        <p14:creationId xmlns:p14="http://schemas.microsoft.com/office/powerpoint/2010/main" val="9648808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Σήμερα;</a:t>
            </a:r>
            <a:endParaRPr lang="en-US" dirty="0"/>
          </a:p>
        </p:txBody>
      </p:sp>
      <p:sp>
        <p:nvSpPr>
          <p:cNvPr id="3" name="Content Placeholder 2"/>
          <p:cNvSpPr>
            <a:spLocks noGrp="1"/>
          </p:cNvSpPr>
          <p:nvPr>
            <p:ph idx="1"/>
          </p:nvPr>
        </p:nvSpPr>
        <p:spPr/>
        <p:txBody>
          <a:bodyPr/>
          <a:lstStyle/>
          <a:p>
            <a:r>
              <a:rPr lang="el-GR" dirty="0"/>
              <a:t>Μερικές από τις κρεολές είναι σήμερα επίσημες γλώσσες σε κράτη (π.χ. </a:t>
            </a:r>
            <a:r>
              <a:rPr lang="en-US" dirty="0" err="1"/>
              <a:t>Tok</a:t>
            </a:r>
            <a:r>
              <a:rPr lang="en-US" dirty="0"/>
              <a:t> </a:t>
            </a:r>
            <a:r>
              <a:rPr lang="en-US" dirty="0" err="1"/>
              <a:t>Pisin</a:t>
            </a:r>
            <a:r>
              <a:rPr lang="en-US" dirty="0"/>
              <a:t> </a:t>
            </a:r>
            <a:r>
              <a:rPr lang="el-GR" dirty="0"/>
              <a:t>στην Παπούα Νέα Γουινέα ή </a:t>
            </a:r>
            <a:r>
              <a:rPr lang="en-US" dirty="0"/>
              <a:t>Jamaican </a:t>
            </a:r>
            <a:r>
              <a:rPr lang="el-GR" dirty="0"/>
              <a:t>στη Τζαμάικα), μια και χρησιμοποιούνται ως </a:t>
            </a:r>
            <a:r>
              <a:rPr lang="en-US" dirty="0"/>
              <a:t>lingua franca</a:t>
            </a:r>
          </a:p>
          <a:p>
            <a:r>
              <a:rPr lang="el-GR" dirty="0"/>
              <a:t>Οι περισσότερες όμως απειλούνται</a:t>
            </a:r>
            <a:endParaRPr lang="en-US" dirty="0"/>
          </a:p>
          <a:p>
            <a:endParaRPr lang="en-US" dirty="0"/>
          </a:p>
        </p:txBody>
      </p:sp>
    </p:spTree>
    <p:extLst>
      <p:ext uri="{BB962C8B-B14F-4D97-AF65-F5344CB8AC3E}">
        <p14:creationId xmlns:p14="http://schemas.microsoft.com/office/powerpoint/2010/main" val="9243500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Προβλήματα</a:t>
            </a:r>
            <a:endParaRPr lang="en-US" dirty="0"/>
          </a:p>
        </p:txBody>
      </p:sp>
      <p:sp>
        <p:nvSpPr>
          <p:cNvPr id="3" name="Content Placeholder 2"/>
          <p:cNvSpPr>
            <a:spLocks noGrp="1"/>
          </p:cNvSpPr>
          <p:nvPr>
            <p:ph idx="1"/>
          </p:nvPr>
        </p:nvSpPr>
        <p:spPr/>
        <p:txBody>
          <a:bodyPr>
            <a:normAutofit/>
          </a:bodyPr>
          <a:lstStyle/>
          <a:p>
            <a:r>
              <a:rPr lang="el-GR" dirty="0"/>
              <a:t>Σε ποια γλωσσική οικογένεια ανήκουν οι κρεολές; Λ.χ. η </a:t>
            </a:r>
            <a:r>
              <a:rPr lang="en-US" dirty="0"/>
              <a:t>Jamaican </a:t>
            </a:r>
            <a:r>
              <a:rPr lang="el-GR" dirty="0"/>
              <a:t>ανήκει στην Ινδο-ευρωπαϊκή οικογένεια, επειδή το λεξιλόγιο προέρχεται κυρίως από την Αγγλική ή στην Μπαντού (Αφρική);</a:t>
            </a:r>
          </a:p>
          <a:p>
            <a:r>
              <a:rPr lang="el-GR" dirty="0"/>
              <a:t>Είναι συχνή η κρεολοποίηση στην ιστορία των γλωσσών; Μπορούμε να πούμε λ.χ. ότι τα Μεσαιωνικά Αγγλικά ήταν μια κρεολή γλώσσα; (έχει υποστηριχτεί στο παρελθόν)</a:t>
            </a:r>
          </a:p>
        </p:txBody>
      </p:sp>
    </p:spTree>
    <p:extLst>
      <p:ext uri="{BB962C8B-B14F-4D97-AF65-F5344CB8AC3E}">
        <p14:creationId xmlns:p14="http://schemas.microsoft.com/office/powerpoint/2010/main" val="1064117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Αποτελέσματα γλωσσικής επαφής</a:t>
            </a:r>
            <a:endParaRPr lang="en-US" dirty="0"/>
          </a:p>
        </p:txBody>
      </p:sp>
      <p:sp>
        <p:nvSpPr>
          <p:cNvPr id="3" name="Content Placeholder 2"/>
          <p:cNvSpPr>
            <a:spLocks noGrp="1"/>
          </p:cNvSpPr>
          <p:nvPr>
            <p:ph idx="1"/>
          </p:nvPr>
        </p:nvSpPr>
        <p:spPr/>
        <p:txBody>
          <a:bodyPr/>
          <a:lstStyle/>
          <a:p>
            <a:r>
              <a:rPr lang="el-GR" dirty="0"/>
              <a:t>Μεικτές γλώσσες</a:t>
            </a:r>
            <a:endParaRPr lang="en-US" dirty="0"/>
          </a:p>
          <a:p>
            <a:pPr marL="0" indent="0">
              <a:buNone/>
            </a:pPr>
            <a:r>
              <a:rPr lang="en-US" dirty="0"/>
              <a:t>1. </a:t>
            </a:r>
            <a:r>
              <a:rPr lang="el-GR" dirty="0"/>
              <a:t>Απλές μεικτές γλώσσες (</a:t>
            </a:r>
            <a:r>
              <a:rPr lang="en-US" dirty="0" err="1"/>
              <a:t>Michif</a:t>
            </a:r>
            <a:r>
              <a:rPr lang="en-US" dirty="0"/>
              <a:t> </a:t>
            </a:r>
            <a:r>
              <a:rPr lang="el-GR" dirty="0"/>
              <a:t>κλπ.)</a:t>
            </a:r>
          </a:p>
          <a:p>
            <a:pPr marL="0" indent="0">
              <a:buNone/>
            </a:pPr>
            <a:r>
              <a:rPr lang="el-GR" dirty="0"/>
              <a:t>2. Πίτζιν και κρεολές</a:t>
            </a:r>
          </a:p>
        </p:txBody>
      </p:sp>
    </p:spTree>
    <p:extLst>
      <p:ext uri="{BB962C8B-B14F-4D97-AF65-F5344CB8AC3E}">
        <p14:creationId xmlns:p14="http://schemas.microsoft.com/office/powerpoint/2010/main" val="16402382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41139C0-ADB4-A342-B5C4-0587F61FFED8}"/>
              </a:ext>
            </a:extLst>
          </p:cNvPr>
          <p:cNvSpPr>
            <a:spLocks noGrp="1"/>
          </p:cNvSpPr>
          <p:nvPr>
            <p:ph type="title"/>
          </p:nvPr>
        </p:nvSpPr>
        <p:spPr/>
        <p:txBody>
          <a:bodyPr/>
          <a:lstStyle/>
          <a:p>
            <a:r>
              <a:rPr lang="en-US" dirty="0"/>
              <a:t>Jamaican Creole (Patwa)</a:t>
            </a:r>
            <a:endParaRPr lang="el-GR" dirty="0"/>
          </a:p>
        </p:txBody>
      </p:sp>
      <p:sp>
        <p:nvSpPr>
          <p:cNvPr id="3" name="Θέση περιεχομένου 2">
            <a:extLst>
              <a:ext uri="{FF2B5EF4-FFF2-40B4-BE49-F238E27FC236}">
                <a16:creationId xmlns:a16="http://schemas.microsoft.com/office/drawing/2014/main" id="{C9CD65EA-4E69-AF46-8770-D2FF0D9B05D5}"/>
              </a:ext>
            </a:extLst>
          </p:cNvPr>
          <p:cNvSpPr>
            <a:spLocks noGrp="1"/>
          </p:cNvSpPr>
          <p:nvPr>
            <p:ph idx="1"/>
          </p:nvPr>
        </p:nvSpPr>
        <p:spPr/>
        <p:txBody>
          <a:bodyPr/>
          <a:lstStyle/>
          <a:p>
            <a:r>
              <a:rPr lang="en" dirty="0"/>
              <a:t>So, </a:t>
            </a:r>
            <a:r>
              <a:rPr lang="en" dirty="0" err="1"/>
              <a:t>aafta</a:t>
            </a:r>
            <a:r>
              <a:rPr lang="en" dirty="0"/>
              <a:t> </a:t>
            </a:r>
            <a:r>
              <a:rPr lang="en" dirty="0" err="1"/>
              <a:t>ihn</a:t>
            </a:r>
            <a:r>
              <a:rPr lang="en" dirty="0"/>
              <a:t> </a:t>
            </a:r>
            <a:r>
              <a:rPr lang="en" dirty="0" err="1"/>
              <a:t>kom</a:t>
            </a:r>
            <a:r>
              <a:rPr lang="en" dirty="0"/>
              <a:t> </a:t>
            </a:r>
            <a:r>
              <a:rPr lang="en" dirty="0" err="1"/>
              <a:t>bak</a:t>
            </a:r>
            <a:r>
              <a:rPr lang="el-GR" dirty="0"/>
              <a:t> </a:t>
            </a:r>
            <a:r>
              <a:rPr lang="en" dirty="0" err="1"/>
              <a:t>ou</a:t>
            </a:r>
            <a:r>
              <a:rPr lang="en" dirty="0"/>
              <a:t> </a:t>
            </a:r>
            <a:r>
              <a:rPr lang="en" dirty="0" err="1"/>
              <a:t>i</a:t>
            </a:r>
            <a:r>
              <a:rPr lang="en" dirty="0"/>
              <a:t> </a:t>
            </a:r>
            <a:r>
              <a:rPr lang="en" dirty="0" err="1"/>
              <a:t>uman</a:t>
            </a:r>
            <a:r>
              <a:rPr lang="en" dirty="0"/>
              <a:t> di de </a:t>
            </a:r>
            <a:r>
              <a:rPr lang="en" dirty="0" err="1"/>
              <a:t>stil</a:t>
            </a:r>
            <a:r>
              <a:rPr lang="en" dirty="0"/>
              <a:t> an a krai. </a:t>
            </a:r>
            <a:r>
              <a:rPr lang="en" dirty="0" err="1"/>
              <a:t>Chaali</a:t>
            </a:r>
            <a:r>
              <a:rPr lang="el-GR" dirty="0"/>
              <a:t> </a:t>
            </a:r>
            <a:r>
              <a:rPr lang="en" dirty="0" err="1"/>
              <a:t>biit</a:t>
            </a:r>
            <a:r>
              <a:rPr lang="en" dirty="0"/>
              <a:t> </a:t>
            </a:r>
            <a:r>
              <a:rPr lang="en" dirty="0" err="1"/>
              <a:t>im</a:t>
            </a:r>
            <a:r>
              <a:rPr lang="en" dirty="0"/>
              <a:t> op; an den </a:t>
            </a:r>
            <a:r>
              <a:rPr lang="en" dirty="0" err="1"/>
              <a:t>Chaali</a:t>
            </a:r>
            <a:r>
              <a:rPr lang="en" dirty="0"/>
              <a:t> </a:t>
            </a:r>
            <a:r>
              <a:rPr lang="en" dirty="0" err="1"/>
              <a:t>gu</a:t>
            </a:r>
            <a:r>
              <a:rPr lang="en" dirty="0"/>
              <a:t> </a:t>
            </a:r>
            <a:r>
              <a:rPr lang="en" dirty="0" err="1"/>
              <a:t>bak</a:t>
            </a:r>
            <a:r>
              <a:rPr lang="en" dirty="0"/>
              <a:t> </a:t>
            </a:r>
            <a:r>
              <a:rPr lang="en" dirty="0" err="1"/>
              <a:t>opa</a:t>
            </a:r>
            <a:r>
              <a:rPr lang="en" dirty="0"/>
              <a:t> we </a:t>
            </a:r>
            <a:r>
              <a:rPr lang="en" dirty="0" err="1"/>
              <a:t>im</a:t>
            </a:r>
            <a:r>
              <a:rPr lang="el-GR" dirty="0"/>
              <a:t> </a:t>
            </a:r>
            <a:r>
              <a:rPr lang="en" dirty="0"/>
              <a:t>a sel. I man </a:t>
            </a:r>
            <a:r>
              <a:rPr lang="en" dirty="0" err="1"/>
              <a:t>gu</a:t>
            </a:r>
            <a:r>
              <a:rPr lang="en" dirty="0"/>
              <a:t> </a:t>
            </a:r>
            <a:r>
              <a:rPr lang="en" dirty="0" err="1"/>
              <a:t>bak</a:t>
            </a:r>
            <a:r>
              <a:rPr lang="en" dirty="0"/>
              <a:t> </a:t>
            </a:r>
            <a:r>
              <a:rPr lang="en" dirty="0" err="1"/>
              <a:t>agen</a:t>
            </a:r>
            <a:r>
              <a:rPr lang="en" dirty="0"/>
              <a:t> </a:t>
            </a:r>
            <a:r>
              <a:rPr lang="en" dirty="0" err="1"/>
              <a:t>ahn</a:t>
            </a:r>
            <a:r>
              <a:rPr lang="en" dirty="0"/>
              <a:t> </a:t>
            </a:r>
            <a:r>
              <a:rPr lang="en" dirty="0" err="1"/>
              <a:t>lik</a:t>
            </a:r>
            <a:r>
              <a:rPr lang="en" dirty="0"/>
              <a:t> </a:t>
            </a:r>
            <a:r>
              <a:rPr lang="en" dirty="0" err="1"/>
              <a:t>i</a:t>
            </a:r>
            <a:r>
              <a:rPr lang="en" dirty="0"/>
              <a:t> </a:t>
            </a:r>
            <a:r>
              <a:rPr lang="en" dirty="0" err="1"/>
              <a:t>uman</a:t>
            </a:r>
            <a:r>
              <a:rPr lang="en" dirty="0"/>
              <a:t>.</a:t>
            </a:r>
          </a:p>
          <a:p>
            <a:r>
              <a:rPr lang="en" dirty="0"/>
              <a:t>So after he returned the woman was still there crying. Charlie beat her up, and then Charlie went back up where he sells. Charlie went and hit the woman again.</a:t>
            </a:r>
            <a:endParaRPr lang="el-GR" dirty="0"/>
          </a:p>
        </p:txBody>
      </p:sp>
    </p:spTree>
    <p:extLst>
      <p:ext uri="{BB962C8B-B14F-4D97-AF65-F5344CB8AC3E}">
        <p14:creationId xmlns:p14="http://schemas.microsoft.com/office/powerpoint/2010/main" val="2224803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Πίτζιν</a:t>
            </a:r>
            <a:endParaRPr lang="en-US" dirty="0"/>
          </a:p>
        </p:txBody>
      </p:sp>
      <p:sp>
        <p:nvSpPr>
          <p:cNvPr id="3" name="Content Placeholder 2"/>
          <p:cNvSpPr>
            <a:spLocks noGrp="1"/>
          </p:cNvSpPr>
          <p:nvPr>
            <p:ph idx="1"/>
          </p:nvPr>
        </p:nvSpPr>
        <p:spPr/>
        <p:txBody>
          <a:bodyPr>
            <a:normAutofit lnSpcReduction="10000"/>
          </a:bodyPr>
          <a:lstStyle/>
          <a:p>
            <a:r>
              <a:rPr lang="el-GR" dirty="0"/>
              <a:t>Η έρευνα για αυτές τις δύο κατηγορίες γλωσσών (πίτζιν και κρεολές) ξεκίνησε ουσιαστικά τα τελευταία 50 χρόνια, μολονότι ήταν γνωστές και παλαιότερα</a:t>
            </a:r>
          </a:p>
          <a:p>
            <a:r>
              <a:rPr lang="el-GR" dirty="0"/>
              <a:t>Σχετική σύγκλιση απόψεων ως προς τον ορισμό: </a:t>
            </a:r>
          </a:p>
          <a:p>
            <a:r>
              <a:rPr lang="el-GR" dirty="0"/>
              <a:t>Πίτζιν μία γλώσσα που δημιουργείται καθαρά για λόγους επικοινωνίας ανάμεσα σε δύο (ή περισσότερες) γλωσσικές κοινότητες που δεν διέθεταν γλώσσα επικοινωνίας (δεν υπάρχει διγλωσσία) και έρχονται περιστασιακά σε επαφή</a:t>
            </a:r>
          </a:p>
        </p:txBody>
      </p:sp>
    </p:spTree>
    <p:extLst>
      <p:ext uri="{BB962C8B-B14F-4D97-AF65-F5344CB8AC3E}">
        <p14:creationId xmlns:p14="http://schemas.microsoft.com/office/powerpoint/2010/main" val="33651985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Κρεολές</a:t>
            </a:r>
            <a:endParaRPr lang="en-US" dirty="0"/>
          </a:p>
        </p:txBody>
      </p:sp>
      <p:sp>
        <p:nvSpPr>
          <p:cNvPr id="3" name="Content Placeholder 2"/>
          <p:cNvSpPr>
            <a:spLocks noGrp="1"/>
          </p:cNvSpPr>
          <p:nvPr>
            <p:ph idx="1"/>
          </p:nvPr>
        </p:nvSpPr>
        <p:spPr/>
        <p:txBody>
          <a:bodyPr/>
          <a:lstStyle/>
          <a:p>
            <a:r>
              <a:rPr lang="el-GR" dirty="0"/>
              <a:t>Κρεολή είναι μία μεικτή γλώσσα που αποτελεί την μητρική γλώσσα / Γ1 μίας γλωσσικής κοινότητας. </a:t>
            </a:r>
          </a:p>
          <a:p>
            <a:r>
              <a:rPr lang="el-GR" dirty="0"/>
              <a:t>Τις περισσότερες φορές (αλλά ίσως όχι απαραίτητα) δημιουργείται όταν μία γλώσσα </a:t>
            </a:r>
            <a:r>
              <a:rPr lang="el-GR" dirty="0" err="1"/>
              <a:t>πίτζιν</a:t>
            </a:r>
            <a:r>
              <a:rPr lang="el-GR" dirty="0"/>
              <a:t> γίνεται μητρική για την γλωσσική κοινότητα</a:t>
            </a:r>
            <a:endParaRPr lang="en-US" dirty="0"/>
          </a:p>
        </p:txBody>
      </p:sp>
    </p:spTree>
    <p:extLst>
      <p:ext uri="{BB962C8B-B14F-4D97-AF65-F5344CB8AC3E}">
        <p14:creationId xmlns:p14="http://schemas.microsoft.com/office/powerpoint/2010/main" val="6569896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Ιδιαιτερότητα</a:t>
            </a:r>
            <a:endParaRPr lang="en-US" dirty="0"/>
          </a:p>
        </p:txBody>
      </p:sp>
      <p:sp>
        <p:nvSpPr>
          <p:cNvPr id="3" name="Content Placeholder 2"/>
          <p:cNvSpPr>
            <a:spLocks noGrp="1"/>
          </p:cNvSpPr>
          <p:nvPr>
            <p:ph idx="1"/>
          </p:nvPr>
        </p:nvSpPr>
        <p:spPr/>
        <p:txBody>
          <a:bodyPr>
            <a:normAutofit fontScale="92500" lnSpcReduction="20000"/>
          </a:bodyPr>
          <a:lstStyle/>
          <a:p>
            <a:r>
              <a:rPr lang="el-GR" dirty="0"/>
              <a:t>Οι γλώσσες πίτζιν και κρεολές που υπάρχουν σήμερα εμφανίστηκαν τα τελευταία 500 χρόνια.</a:t>
            </a:r>
          </a:p>
          <a:p>
            <a:r>
              <a:rPr lang="el-GR" dirty="0"/>
              <a:t>Αποτελούν ένα μοναδικό παράθυρο για την τρόπο δημιουργίας μίας γλώσσας, και γενικά για την λειτουργία του ανθρώπινου νου</a:t>
            </a:r>
          </a:p>
          <a:p>
            <a:r>
              <a:rPr lang="el-GR" dirty="0"/>
              <a:t>Τυπολογικά, ουσιαστικά αποτελούν μία ιδιαίτερη κατηγορία γλωσσών με κοινά χαρακτηριστικά, που τις ξεχωρίζουν από τις υπόλοιπες γλώσσες</a:t>
            </a:r>
          </a:p>
          <a:p>
            <a:r>
              <a:rPr lang="el-GR" dirty="0"/>
              <a:t>Βασικό: η μείξη γλωσσών που εμφανίζουν με έναν ιδιαίτερο τρόπο</a:t>
            </a:r>
            <a:endParaRPr lang="en-US" dirty="0"/>
          </a:p>
        </p:txBody>
      </p:sp>
    </p:spTree>
    <p:extLst>
      <p:ext uri="{BB962C8B-B14F-4D97-AF65-F5344CB8AC3E}">
        <p14:creationId xmlns:p14="http://schemas.microsoft.com/office/powerpoint/2010/main" val="3855540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Διαφορά από τις απλές μεικτές γλώσσες</a:t>
            </a:r>
            <a:endParaRPr lang="en-US" dirty="0"/>
          </a:p>
        </p:txBody>
      </p:sp>
      <p:sp>
        <p:nvSpPr>
          <p:cNvPr id="3" name="Content Placeholder 2"/>
          <p:cNvSpPr>
            <a:spLocks noGrp="1"/>
          </p:cNvSpPr>
          <p:nvPr>
            <p:ph idx="1"/>
          </p:nvPr>
        </p:nvSpPr>
        <p:spPr/>
        <p:txBody>
          <a:bodyPr/>
          <a:lstStyle/>
          <a:p>
            <a:r>
              <a:rPr lang="el-GR" dirty="0"/>
              <a:t>Οι απλές μεικτές γλώσσες είναι αποτέλεσμα εκτεταμένης διγλωσσίας μίας κοινότητας</a:t>
            </a:r>
          </a:p>
          <a:p>
            <a:r>
              <a:rPr lang="el-GR" dirty="0"/>
              <a:t>Οι </a:t>
            </a:r>
            <a:r>
              <a:rPr lang="el-GR" dirty="0" err="1"/>
              <a:t>πίτζιν</a:t>
            </a:r>
            <a:r>
              <a:rPr lang="el-GR" dirty="0"/>
              <a:t> και κρεολές είναι αποτέλεσμα μερικούς / ατελούς κατάκτησης μίας δεύτερης γλώσσας</a:t>
            </a:r>
            <a:endParaRPr lang="en-US" dirty="0"/>
          </a:p>
        </p:txBody>
      </p:sp>
    </p:spTree>
    <p:extLst>
      <p:ext uri="{BB962C8B-B14F-4D97-AF65-F5344CB8AC3E}">
        <p14:creationId xmlns:p14="http://schemas.microsoft.com/office/powerpoint/2010/main" val="1819466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Πού και πώς δημιουργήθηκαν οι γλώσσες πίτζιν;</a:t>
            </a:r>
            <a:endParaRPr lang="en-US" dirty="0"/>
          </a:p>
        </p:txBody>
      </p:sp>
      <p:sp>
        <p:nvSpPr>
          <p:cNvPr id="3" name="Content Placeholder 2"/>
          <p:cNvSpPr>
            <a:spLocks noGrp="1"/>
          </p:cNvSpPr>
          <p:nvPr>
            <p:ph idx="1"/>
          </p:nvPr>
        </p:nvSpPr>
        <p:spPr/>
        <p:txBody>
          <a:bodyPr>
            <a:normAutofit fontScale="92500" lnSpcReduction="10000"/>
          </a:bodyPr>
          <a:lstStyle/>
          <a:p>
            <a:r>
              <a:rPr lang="el-GR" dirty="0"/>
              <a:t>Οι γλώσσες πίτζιν δημιουργήθηκαν σε διάφορα κοινωνικά περιβάλλοντα, κυρίως σε περιοχές όπου δύο ή περισσότερες γλωσσικές κοινότητες –ενηλίκων- έρχονταν σε επαφή περιστασιακά για οικονομικούς λόγους (π.χ. </a:t>
            </a:r>
            <a:r>
              <a:rPr lang="en-US" dirty="0" err="1"/>
              <a:t>Russenorsk</a:t>
            </a:r>
            <a:r>
              <a:rPr lang="en-US" dirty="0"/>
              <a:t> </a:t>
            </a:r>
            <a:r>
              <a:rPr lang="el-GR" dirty="0"/>
              <a:t>στα σύνορα Νορβηγίας-Ρωσίας, επαφή ανάμεσα σε Νορβηγούς και Ρώσους και δευτερευόντως </a:t>
            </a:r>
            <a:r>
              <a:rPr lang="el-GR" dirty="0" err="1"/>
              <a:t>Σάαμι</a:t>
            </a:r>
            <a:r>
              <a:rPr lang="el-GR" dirty="0"/>
              <a:t> και Σουηδούς)</a:t>
            </a:r>
          </a:p>
          <a:p>
            <a:r>
              <a:rPr lang="el-GR" dirty="0"/>
              <a:t>Το πιο γνωστό περιβάλλον δημιουργίας: οι φυτείες στις αποικιοκρατικές κτήσεις των ευρωπαϊκών δυνάμεων όπου δούλευαν πολλοί σκλάβοι Αφρικανικής καταγωγής</a:t>
            </a:r>
            <a:endParaRPr lang="en-US" dirty="0"/>
          </a:p>
        </p:txBody>
      </p:sp>
    </p:spTree>
    <p:extLst>
      <p:ext uri="{BB962C8B-B14F-4D97-AF65-F5344CB8AC3E}">
        <p14:creationId xmlns:p14="http://schemas.microsoft.com/office/powerpoint/2010/main" val="14369818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Γλώσσες επικοινωνίας</a:t>
            </a:r>
            <a:endParaRPr lang="en-US" dirty="0"/>
          </a:p>
        </p:txBody>
      </p:sp>
      <p:sp>
        <p:nvSpPr>
          <p:cNvPr id="3" name="Content Placeholder 2"/>
          <p:cNvSpPr>
            <a:spLocks noGrp="1"/>
          </p:cNvSpPr>
          <p:nvPr>
            <p:ph idx="1"/>
          </p:nvPr>
        </p:nvSpPr>
        <p:spPr/>
        <p:txBody>
          <a:bodyPr/>
          <a:lstStyle/>
          <a:p>
            <a:r>
              <a:rPr lang="el-GR" dirty="0"/>
              <a:t>Οι γλώσσες </a:t>
            </a:r>
            <a:r>
              <a:rPr lang="el-GR" dirty="0" err="1"/>
              <a:t>πίτζιν</a:t>
            </a:r>
            <a:r>
              <a:rPr lang="el-GR" dirty="0"/>
              <a:t> είναι οι γλώσσες επικοινωνίας σε περιστάσεις ανυπαρξίας συνεννόησης</a:t>
            </a:r>
          </a:p>
          <a:p>
            <a:r>
              <a:rPr lang="el-GR" dirty="0"/>
              <a:t>Πιο διάσημη και αρχική γλώσσα </a:t>
            </a:r>
            <a:r>
              <a:rPr lang="el-GR" dirty="0" err="1"/>
              <a:t>πίτζιν</a:t>
            </a:r>
            <a:r>
              <a:rPr lang="el-GR" dirty="0"/>
              <a:t>: η </a:t>
            </a:r>
            <a:r>
              <a:rPr lang="en-US" dirty="0"/>
              <a:t>lingua franca </a:t>
            </a:r>
            <a:r>
              <a:rPr lang="el-GR" dirty="0"/>
              <a:t>στη Μεσόγειο (10</a:t>
            </a:r>
            <a:r>
              <a:rPr lang="el-GR" baseline="30000" dirty="0"/>
              <a:t>ος</a:t>
            </a:r>
            <a:r>
              <a:rPr lang="el-GR" dirty="0"/>
              <a:t>-19</a:t>
            </a:r>
            <a:r>
              <a:rPr lang="el-GR" baseline="30000" dirty="0"/>
              <a:t>ος</a:t>
            </a:r>
            <a:r>
              <a:rPr lang="el-GR" dirty="0"/>
              <a:t> αι.)</a:t>
            </a:r>
            <a:endParaRPr lang="en-US" dirty="0"/>
          </a:p>
        </p:txBody>
      </p:sp>
    </p:spTree>
    <p:extLst>
      <p:ext uri="{BB962C8B-B14F-4D97-AF65-F5344CB8AC3E}">
        <p14:creationId xmlns:p14="http://schemas.microsoft.com/office/powerpoint/2010/main" val="161163677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rganic">
  <a:themeElements>
    <a:clrScheme name="Organic">
      <a:dk1>
        <a:sysClr val="windowText" lastClr="000000"/>
      </a:dk1>
      <a:lt1>
        <a:sysClr val="window" lastClr="FFFFFF"/>
      </a:lt1>
      <a:dk2>
        <a:srgbClr val="212121"/>
      </a:dk2>
      <a:lt2>
        <a:srgbClr val="DADADA"/>
      </a:lt2>
      <a:accent1>
        <a:srgbClr val="83992A"/>
      </a:accent1>
      <a:accent2>
        <a:srgbClr val="3C9770"/>
      </a:accent2>
      <a:accent3>
        <a:srgbClr val="44709D"/>
      </a:accent3>
      <a:accent4>
        <a:srgbClr val="A23C33"/>
      </a:accent4>
      <a:accent5>
        <a:srgbClr val="D97828"/>
      </a:accent5>
      <a:accent6>
        <a:srgbClr val="DEB340"/>
      </a:accent6>
      <a:hlink>
        <a:srgbClr val="A8BF4D"/>
      </a:hlink>
      <a:folHlink>
        <a:srgbClr val="B4CA80"/>
      </a:folHlink>
    </a:clrScheme>
    <a:fontScheme name="Organic">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panose="02020404030301010803"/>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ganic">
      <a:fillStyleLst>
        <a:solidFill>
          <a:schemeClr val="phClr"/>
        </a:solidFill>
        <a:gradFill rotWithShape="1">
          <a:gsLst>
            <a:gs pos="0">
              <a:schemeClr val="phClr">
                <a:tint val="60000"/>
                <a:lumMod val="110000"/>
              </a:schemeClr>
            </a:gs>
            <a:gs pos="100000">
              <a:schemeClr val="phClr">
                <a:tint val="82000"/>
              </a:schemeClr>
            </a:gs>
          </a:gsLst>
          <a:lin ang="5400000" scaled="0"/>
        </a:gradFill>
        <a:blipFill rotWithShape="1">
          <a:blip xmlns:r="http://schemas.openxmlformats.org/officeDocument/2006/relationships" r:embed="rId1">
            <a:duotone>
              <a:schemeClr val="phClr">
                <a:shade val="74000"/>
                <a:satMod val="130000"/>
                <a:lumMod val="90000"/>
              </a:schemeClr>
              <a:schemeClr val="phClr">
                <a:tint val="94000"/>
                <a:satMod val="120000"/>
                <a:lumMod val="104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38100" dist="25400" dir="5400000" rotWithShape="0">
              <a:srgbClr val="000000">
                <a:alpha val="60000"/>
              </a:srgbClr>
            </a:outerShdw>
          </a:effectLst>
        </a:effectStyle>
      </a:effectStyleLst>
      <a:bgFillStyleLst>
        <a:solidFill>
          <a:schemeClr val="phClr"/>
        </a:solidFill>
        <a:gradFill rotWithShape="1">
          <a:gsLst>
            <a:gs pos="0">
              <a:schemeClr val="phClr">
                <a:tint val="90000"/>
                <a:lumMod val="110000"/>
              </a:schemeClr>
            </a:gs>
            <a:gs pos="100000">
              <a:schemeClr val="phClr">
                <a:shade val="88000"/>
                <a:lumMod val="98000"/>
              </a:schemeClr>
            </a:gs>
          </a:gsLst>
          <a:lin ang="5400000" scaled="0"/>
        </a:gradFill>
        <a:blipFill>
          <a:blip xmlns:r="http://schemas.openxmlformats.org/officeDocument/2006/relationships" r:embed="rId2"/>
          <a:stretch/>
        </a:blipFill>
      </a:bgFillStyleLst>
    </a:fmtScheme>
  </a:themeElements>
  <a:objectDefaults/>
  <a:extraClrSchemeLst/>
  <a:extLst>
    <a:ext uri="{05A4C25C-085E-4340-85A3-A5531E510DB2}">
      <thm15:themeFamily xmlns:thm15="http://schemas.microsoft.com/office/thememl/2012/main" name="Organic" id="{28CDC826-8792-45C0-861B-85EB3ADEDA33}" vid="{7DAC20F1-423D-49E2-BD0B-50532748BAD0}"/>
    </a:ext>
  </a:extLst>
</a:theme>
</file>

<file path=docProps/app.xml><?xml version="1.0" encoding="utf-8"?>
<Properties xmlns="http://schemas.openxmlformats.org/officeDocument/2006/extended-properties" xmlns:vt="http://schemas.openxmlformats.org/officeDocument/2006/docPropsVTypes">
  <Template>Organic</Template>
  <TotalTime>803</TotalTime>
  <Words>837</Words>
  <Application>Microsoft Macintosh PowerPoint</Application>
  <PresentationFormat>Προβολή στην οθόνη (4:3)</PresentationFormat>
  <Paragraphs>83</Paragraphs>
  <Slides>17</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17</vt:i4>
      </vt:variant>
    </vt:vector>
  </HeadingPairs>
  <TitlesOfParts>
    <vt:vector size="20" baseType="lpstr">
      <vt:lpstr>Arial</vt:lpstr>
      <vt:lpstr>Garamond</vt:lpstr>
      <vt:lpstr>Organic</vt:lpstr>
      <vt:lpstr>Αποτελέσματα γλωσσικής επαφής</vt:lpstr>
      <vt:lpstr>Αποτελέσματα γλωσσικής επαφής</vt:lpstr>
      <vt:lpstr>Jamaican Creole (Patwa)</vt:lpstr>
      <vt:lpstr>Πίτζιν</vt:lpstr>
      <vt:lpstr>Κρεολές</vt:lpstr>
      <vt:lpstr>Ιδιαιτερότητα</vt:lpstr>
      <vt:lpstr>Διαφορά από τις απλές μεικτές γλώσσες</vt:lpstr>
      <vt:lpstr>Πού και πώς δημιουργήθηκαν οι γλώσσες πίτζιν;</vt:lpstr>
      <vt:lpstr>Γλώσσες επικοινωνίας</vt:lpstr>
      <vt:lpstr>Βασικά χαρακτηριστικά πίτζιν</vt:lpstr>
      <vt:lpstr>Γλωσσικά χαρακτηριστικά</vt:lpstr>
      <vt:lpstr>Το αντωνυμικό σύστημα της Tok Pisin (me, you, him, two, fella, three, all)</vt:lpstr>
      <vt:lpstr>Λεξικοποιητής και γλωσσική κατανομή</vt:lpstr>
      <vt:lpstr>Κρεολές</vt:lpstr>
      <vt:lpstr>Γραμματικά χαρακτηριστικά</vt:lpstr>
      <vt:lpstr>Σήμερα;</vt:lpstr>
      <vt:lpstr>Προβλήματα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THANASSIS</dc:creator>
  <cp:lastModifiedBy>Μαρκόπουλος Θεόδωρος</cp:lastModifiedBy>
  <cp:revision>38</cp:revision>
  <dcterms:created xsi:type="dcterms:W3CDTF">2015-05-17T13:47:43Z</dcterms:created>
  <dcterms:modified xsi:type="dcterms:W3CDTF">2021-04-22T20:40:34Z</dcterms:modified>
</cp:coreProperties>
</file>