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30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59" r:id="rId37"/>
    <p:sldId id="261" r:id="rId38"/>
    <p:sldId id="262" r:id="rId39"/>
    <p:sldId id="263" r:id="rId40"/>
    <p:sldId id="264" r:id="rId41"/>
    <p:sldId id="265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7DD5-BFB9-43AB-BE26-D483A37F0AE1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F8468-25D3-475B-AC9D-D76C24DF1E0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6FC2-FCAE-485D-8B3F-77D654D212AF}" type="datetime1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015-632B-4E1C-9C09-4474ED9F19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77D-22CB-45F3-BA7B-2BA66FF14CA8}" type="datetime1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015-632B-4E1C-9C09-4474ED9F19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ED2C-FBC6-40A5-9AEB-30560C351BC1}" type="datetime1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015-632B-4E1C-9C09-4474ED9F19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0350"/>
            <a:ext cx="8001000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268413"/>
            <a:ext cx="39243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68413"/>
            <a:ext cx="39243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43213" y="4652963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1488C8C9-887C-4D7A-9960-BE25CAEF620A}" type="datetime1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80010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Προηγμένες Διεργασίες Οξείδωσης για την επεξεργασία νερού και υγρών αποβλήτων</a:t>
            </a:r>
            <a:endParaRPr lang="en-US">
              <a:solidFill>
                <a:schemeClr val="tx1"/>
              </a:solidFill>
            </a:endParaRPr>
          </a:p>
          <a:p>
            <a:r>
              <a:rPr lang="el-GR"/>
              <a:t>Πολυτεχνείο Κρήτης, Τμήμα Μηχανικών Περιβάλλοντος, Μάρτιος 2008, Χανιά</a:t>
            </a:r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06413" cy="476250"/>
          </a:xfrm>
        </p:spPr>
        <p:txBody>
          <a:bodyPr/>
          <a:lstStyle>
            <a:lvl1pPr>
              <a:defRPr/>
            </a:lvl1pPr>
          </a:lstStyle>
          <a:p>
            <a:fld id="{32296E99-D78A-4D58-8D2E-AE53BC5EDBD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3301-9DB2-449C-8536-B0F9FE780882}" type="datetime1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015-632B-4E1C-9C09-4474ED9F19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9FE4-02E2-4D94-A243-0ADFDF2E62EA}" type="datetime1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015-632B-4E1C-9C09-4474ED9F19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FE49-1055-4295-A89D-CBD5B344C99E}" type="datetime1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015-632B-4E1C-9C09-4474ED9F19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4E34-BBA0-4ED8-BEC6-D18906BEDF12}" type="datetime1">
              <a:rPr lang="el-GR" smtClean="0"/>
              <a:pPr/>
              <a:t>8/7/2015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015-632B-4E1C-9C09-4474ED9F19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99D6-5E2B-425C-98F0-1C26DCC20D8C}" type="datetime1">
              <a:rPr lang="el-GR" smtClean="0"/>
              <a:pPr/>
              <a:t>8/7/2015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015-632B-4E1C-9C09-4474ED9F19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877A-8685-4ACC-BC0E-17AD29F3EC5D}" type="datetime1">
              <a:rPr lang="el-GR" smtClean="0"/>
              <a:pPr/>
              <a:t>8/7/2015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015-632B-4E1C-9C09-4474ED9F19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A0B1-20FF-40BE-8C39-53E5198B85D6}" type="datetime1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015-632B-4E1C-9C09-4474ED9F19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5B1F-1D2B-44E7-BC3B-18B5A37955A2}" type="datetime1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C015-632B-4E1C-9C09-4474ED9F19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A42CA-B777-4BD2-8380-B3115A714837}" type="datetime1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FC015-632B-4E1C-9C09-4474ED9F193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Τεχνολογία Περιβάλλοντος: Επεξεργασία Βιομηχανικών Υγρών Αποβλήτων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57562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Οξείδωση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Fenton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και φωτο-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Fenton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>
                <a:solidFill>
                  <a:schemeClr val="tx1"/>
                </a:solidFill>
              </a:rPr>
              <a:t>Μαντζαβίνος Διονύσιος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Πολυτεχνική Σχολή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Χημικών Μηχανικών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Οξείδωση οργανικών ενώσεων από </a:t>
            </a:r>
            <a:r>
              <a:rPr lang="en-US" sz="3400" dirty="0">
                <a:solidFill>
                  <a:schemeClr val="accent1"/>
                </a:solidFill>
              </a:rPr>
              <a:t>FeO</a:t>
            </a:r>
            <a:r>
              <a:rPr lang="en-US" sz="3400" baseline="30000" dirty="0">
                <a:solidFill>
                  <a:schemeClr val="accent1"/>
                </a:solidFill>
              </a:rPr>
              <a:t>2</a:t>
            </a:r>
            <a:r>
              <a:rPr lang="el-GR" sz="3400" baseline="30000" dirty="0">
                <a:solidFill>
                  <a:schemeClr val="accent1"/>
                </a:solidFill>
              </a:rPr>
              <a:t>+</a:t>
            </a:r>
            <a:r>
              <a:rPr lang="el-GR" sz="3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Τα ιόντα </a:t>
            </a:r>
            <a:r>
              <a:rPr lang="en-US"/>
              <a:t>FeO</a:t>
            </a:r>
            <a:r>
              <a:rPr lang="en-US" baseline="30000"/>
              <a:t>2</a:t>
            </a:r>
            <a:r>
              <a:rPr lang="el-GR" baseline="30000"/>
              <a:t>+</a:t>
            </a:r>
            <a:r>
              <a:rPr lang="en-US"/>
              <a:t> </a:t>
            </a:r>
            <a:r>
              <a:rPr lang="el-GR"/>
              <a:t>μπορούν επίσης να προκαλέσουν οξείδωση των οργανικών ενώσεων σύμφωνα με τις αντιδράσεις: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FeO</a:t>
            </a:r>
            <a:r>
              <a:rPr lang="en-US" baseline="30000"/>
              <a:t>2</a:t>
            </a:r>
            <a:r>
              <a:rPr lang="el-GR" baseline="30000"/>
              <a:t>+</a:t>
            </a:r>
            <a:r>
              <a:rPr lang="el-GR"/>
              <a:t> + ΗΑ </a:t>
            </a:r>
            <a:r>
              <a:rPr lang="el-GR">
                <a:cs typeface="Times New Roman" pitchFamily="18" charset="0"/>
              </a:rPr>
              <a:t>→ Α</a:t>
            </a:r>
            <a:r>
              <a:rPr lang="el-GR" baseline="30000">
                <a:cs typeface="Times New Roman" pitchFamily="18" charset="0"/>
              </a:rPr>
              <a:t>•</a:t>
            </a:r>
            <a:r>
              <a:rPr lang="el-GR">
                <a:cs typeface="Times New Roman" pitchFamily="18" charset="0"/>
              </a:rPr>
              <a:t> + </a:t>
            </a:r>
            <a:r>
              <a:rPr lang="en-US">
                <a:cs typeface="Times New Roman" pitchFamily="18" charset="0"/>
              </a:rPr>
              <a:t>Fe</a:t>
            </a:r>
            <a:r>
              <a:rPr lang="en-US" baseline="30000">
                <a:cs typeface="Times New Roman" pitchFamily="18" charset="0"/>
              </a:rPr>
              <a:t>3+</a:t>
            </a:r>
            <a:r>
              <a:rPr lang="en-US">
                <a:cs typeface="Times New Roman" pitchFamily="18" charset="0"/>
              </a:rPr>
              <a:t> + HO</a:t>
            </a:r>
            <a:r>
              <a:rPr lang="en-US" baseline="30000">
                <a:cs typeface="Times New Roman" pitchFamily="18" charset="0"/>
              </a:rPr>
              <a:t>-</a:t>
            </a:r>
            <a:r>
              <a:rPr lang="el-GR">
                <a:cs typeface="Times New Roman" pitchFamily="18" charset="0"/>
              </a:rPr>
              <a:t>   (9)</a:t>
            </a:r>
            <a:endParaRPr lang="en-US" baseline="30000"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r>
              <a:rPr lang="en-US"/>
              <a:t>FeO</a:t>
            </a:r>
            <a:r>
              <a:rPr lang="en-US" baseline="30000"/>
              <a:t>2</a:t>
            </a:r>
            <a:r>
              <a:rPr lang="el-GR" baseline="30000"/>
              <a:t>+</a:t>
            </a:r>
            <a:r>
              <a:rPr lang="el-GR"/>
              <a:t> + Η</a:t>
            </a:r>
            <a:r>
              <a:rPr lang="en-US" baseline="-25000"/>
              <a:t>2</a:t>
            </a:r>
            <a:r>
              <a:rPr lang="el-GR"/>
              <a:t>Α </a:t>
            </a:r>
            <a:r>
              <a:rPr lang="el-GR">
                <a:cs typeface="Times New Roman" pitchFamily="18" charset="0"/>
              </a:rPr>
              <a:t>→ Α</a:t>
            </a:r>
            <a:r>
              <a:rPr lang="el-GR" baseline="30000">
                <a:cs typeface="Times New Roman" pitchFamily="18" charset="0"/>
              </a:rPr>
              <a:t>2•</a:t>
            </a:r>
            <a:r>
              <a:rPr lang="el-GR">
                <a:cs typeface="Times New Roman" pitchFamily="18" charset="0"/>
              </a:rPr>
              <a:t> + </a:t>
            </a:r>
            <a:r>
              <a:rPr lang="en-US">
                <a:cs typeface="Times New Roman" pitchFamily="18" charset="0"/>
              </a:rPr>
              <a:t>Fe</a:t>
            </a:r>
            <a:r>
              <a:rPr lang="en-US" baseline="30000">
                <a:cs typeface="Times New Roman" pitchFamily="18" charset="0"/>
              </a:rPr>
              <a:t>2+</a:t>
            </a:r>
            <a:r>
              <a:rPr lang="en-US">
                <a:cs typeface="Times New Roman" pitchFamily="18" charset="0"/>
              </a:rPr>
              <a:t> + H</a:t>
            </a:r>
            <a:r>
              <a:rPr lang="en-US" baseline="-25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O</a:t>
            </a:r>
            <a:r>
              <a:rPr lang="el-GR">
                <a:cs typeface="Times New Roman" pitchFamily="18" charset="0"/>
              </a:rPr>
              <a:t>   (10)</a:t>
            </a:r>
            <a:endParaRPr lang="en-US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l-GR">
              <a:cs typeface="Times New Roman" pitchFamily="18" charset="0"/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Fe(II</a:t>
            </a:r>
            <a:r>
              <a:rPr lang="el-GR" dirty="0">
                <a:solidFill>
                  <a:schemeClr val="accent1"/>
                </a:solidFill>
              </a:rPr>
              <a:t>Ι</a:t>
            </a:r>
            <a:r>
              <a:rPr lang="en-US" dirty="0">
                <a:solidFill>
                  <a:schemeClr val="accent1"/>
                </a:solidFill>
              </a:rPr>
              <a:t>)/H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Τα ιόντα σιδήρου αρχικά μπορεί να βρίσκονται στην μορφή </a:t>
            </a:r>
            <a:r>
              <a:rPr lang="en-US"/>
              <a:t>Fe(II) </a:t>
            </a:r>
            <a:r>
              <a:rPr lang="el-GR"/>
              <a:t>ή </a:t>
            </a:r>
            <a:r>
              <a:rPr lang="en-US"/>
              <a:t>Fe(III)</a:t>
            </a:r>
            <a:r>
              <a:rPr lang="el-GR"/>
              <a:t>.</a:t>
            </a:r>
          </a:p>
          <a:p>
            <a:r>
              <a:rPr lang="el-GR"/>
              <a:t>Η αρχική ταχύτητα διάσπασης των οργανικών ενώσεων είναι πιο μικρή στην περίπτωση του συστήματος </a:t>
            </a:r>
            <a:r>
              <a:rPr lang="en-US"/>
              <a:t>Fe(II</a:t>
            </a:r>
            <a:r>
              <a:rPr lang="el-GR"/>
              <a:t>Ι</a:t>
            </a:r>
            <a:r>
              <a:rPr lang="en-US"/>
              <a:t>)/H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2</a:t>
            </a:r>
            <a:endParaRPr lang="el-GR"/>
          </a:p>
          <a:p>
            <a:r>
              <a:rPr lang="el-GR"/>
              <a:t>Ο </a:t>
            </a:r>
            <a:r>
              <a:rPr lang="en-US"/>
              <a:t>Fe(III) </a:t>
            </a:r>
            <a:r>
              <a:rPr lang="el-GR"/>
              <a:t>πρέπει να αναχθεί σε </a:t>
            </a:r>
            <a:r>
              <a:rPr lang="en-US"/>
              <a:t>Fe(II)</a:t>
            </a:r>
            <a:r>
              <a:rPr lang="el-GR"/>
              <a:t> (αντίδραση 2): σχετικά αργή αντίδραση.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Fe(II)/H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l-GR" dirty="0">
                <a:solidFill>
                  <a:schemeClr val="accent1"/>
                </a:solidFill>
              </a:rPr>
              <a:t> ή </a:t>
            </a:r>
            <a:r>
              <a:rPr lang="en-US" dirty="0">
                <a:solidFill>
                  <a:schemeClr val="accent1"/>
                </a:solidFill>
              </a:rPr>
              <a:t>Fe(II</a:t>
            </a:r>
            <a:r>
              <a:rPr lang="el-GR" dirty="0">
                <a:solidFill>
                  <a:schemeClr val="accent1"/>
                </a:solidFill>
              </a:rPr>
              <a:t>Ι</a:t>
            </a:r>
            <a:r>
              <a:rPr lang="en-US" dirty="0">
                <a:solidFill>
                  <a:schemeClr val="accent1"/>
                </a:solidFill>
              </a:rPr>
              <a:t>)/H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endParaRPr lang="el-GR" baseline="-25000" dirty="0">
              <a:solidFill>
                <a:schemeClr val="accent1"/>
              </a:solidFill>
            </a:endParaRP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ολικό ποσοστό διάσπασης των οργανικών ενώσεων δεν εξαρτάται από την οξειδωτική κατάσταση των ιόντων σιδήρου </a:t>
            </a:r>
            <a:r>
              <a:rPr lang="en-US" dirty="0"/>
              <a:t>Fe(II) </a:t>
            </a:r>
            <a:r>
              <a:rPr lang="el-GR" dirty="0"/>
              <a:t>ή </a:t>
            </a:r>
            <a:r>
              <a:rPr lang="en-US" dirty="0"/>
              <a:t>Fe(III)</a:t>
            </a:r>
            <a:r>
              <a:rPr lang="el-GR" dirty="0"/>
              <a:t>.</a:t>
            </a:r>
          </a:p>
          <a:p>
            <a:r>
              <a:rPr lang="el-GR" dirty="0"/>
              <a:t>Τα ιόντα σιδήρου δρουν καταλυτικά και μεταβαίνουν από τη μια οξειδωτική κατάσταση στην άλλη.</a:t>
            </a:r>
          </a:p>
          <a:p>
            <a:endParaRPr lang="el-GR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Αντιδράσεις φωτο-</a:t>
            </a:r>
            <a:r>
              <a:rPr lang="en-US" dirty="0">
                <a:solidFill>
                  <a:schemeClr val="accent1"/>
                </a:solidFill>
              </a:rPr>
              <a:t>Fenton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Fe(II)/H</a:t>
            </a:r>
            <a:r>
              <a:rPr lang="en-US" b="1" baseline="-25000"/>
              <a:t>2</a:t>
            </a:r>
            <a:r>
              <a:rPr lang="en-US" b="1"/>
              <a:t>O</a:t>
            </a:r>
            <a:r>
              <a:rPr lang="en-US" b="1" baseline="-25000"/>
              <a:t>2</a:t>
            </a:r>
            <a:r>
              <a:rPr lang="en-US" b="1"/>
              <a:t>/</a:t>
            </a:r>
            <a:r>
              <a:rPr lang="el-GR" b="1"/>
              <a:t>ακτινοβολία</a:t>
            </a:r>
          </a:p>
          <a:p>
            <a:pPr>
              <a:lnSpc>
                <a:spcPct val="90000"/>
              </a:lnSpc>
            </a:pPr>
            <a:r>
              <a:rPr lang="el-GR"/>
              <a:t>Κατά την ακτινοβόληση με υπεριώδη ακτινοβολία (200 έως 400 </a:t>
            </a:r>
            <a:r>
              <a:rPr lang="en-US"/>
              <a:t>nm) </a:t>
            </a:r>
            <a:r>
              <a:rPr lang="el-GR"/>
              <a:t>λαμβάνει χώρα η παρακάτω αντίδραση: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Fe(III) + H</a:t>
            </a:r>
            <a:r>
              <a:rPr lang="en-US" baseline="-25000"/>
              <a:t>2</a:t>
            </a:r>
            <a:r>
              <a:rPr lang="en-US"/>
              <a:t>O + h</a:t>
            </a:r>
            <a:r>
              <a:rPr lang="el-GR"/>
              <a:t>ν </a:t>
            </a:r>
            <a:r>
              <a:rPr lang="el-GR">
                <a:cs typeface="Times New Roman" pitchFamily="18" charset="0"/>
              </a:rPr>
              <a:t>→ </a:t>
            </a:r>
            <a:r>
              <a:rPr lang="en-US">
                <a:cs typeface="Times New Roman" pitchFamily="18" charset="0"/>
              </a:rPr>
              <a:t>Fe(II) + H</a:t>
            </a:r>
            <a:r>
              <a:rPr lang="en-US" baseline="30000">
                <a:cs typeface="Times New Roman" pitchFamily="18" charset="0"/>
              </a:rPr>
              <a:t>+</a:t>
            </a:r>
            <a:r>
              <a:rPr lang="en-US">
                <a:cs typeface="Times New Roman" pitchFamily="18" charset="0"/>
              </a:rPr>
              <a:t> + HO</a:t>
            </a:r>
            <a:r>
              <a:rPr lang="en-US" baseline="30000">
                <a:cs typeface="Times New Roman" pitchFamily="18" charset="0"/>
              </a:rPr>
              <a:t>•</a:t>
            </a:r>
            <a:r>
              <a:rPr lang="el-GR">
                <a:cs typeface="Times New Roman" pitchFamily="18" charset="0"/>
              </a:rPr>
              <a:t>     (11)</a:t>
            </a:r>
            <a:endParaRPr lang="en-US" baseline="300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l-GR"/>
              <a:t>Καταλύεται παρουσία φωτός η αργή θερμικά αναγωγή των ιόντων </a:t>
            </a:r>
            <a:r>
              <a:rPr lang="en-US"/>
              <a:t>Fe(III) </a:t>
            </a:r>
            <a:r>
              <a:rPr lang="el-GR"/>
              <a:t>(αντίδραση 2) και ταυτόχρονα παράγονται επιπλέον ελεύθερες ρίζες υδροξυλίου.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Ομογενής φωτοκατάλυση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Η αντίδραση φωτο-</a:t>
            </a:r>
            <a:r>
              <a:rPr lang="en-US"/>
              <a:t>Fenton </a:t>
            </a:r>
            <a:r>
              <a:rPr lang="el-GR"/>
              <a:t>χαρακτηρίζεται συχνά και ως </a:t>
            </a:r>
            <a:r>
              <a:rPr lang="el-GR" b="1"/>
              <a:t>ομογενής φωτοκατάλυση</a:t>
            </a:r>
            <a:r>
              <a:rPr lang="el-GR"/>
              <a:t>.</a:t>
            </a:r>
          </a:p>
          <a:p>
            <a:r>
              <a:rPr lang="el-GR"/>
              <a:t>Αυξάνεται τόσο η ταχύτητα της αντίδρασης όσο και το ποσοστό διάσπασης των οργανικών ενώσεων.</a:t>
            </a:r>
          </a:p>
          <a:p>
            <a:r>
              <a:rPr lang="el-GR"/>
              <a:t>Θεωρητικά σχηματίζονται 2 </a:t>
            </a:r>
            <a:r>
              <a:rPr lang="en-US"/>
              <a:t>moles </a:t>
            </a:r>
            <a:r>
              <a:rPr lang="el-GR"/>
              <a:t>ελευθέρων ριζών υδροξυλίου για κάθε </a:t>
            </a:r>
            <a:r>
              <a:rPr lang="en-US"/>
              <a:t>mole </a:t>
            </a:r>
            <a:r>
              <a:rPr lang="el-GR"/>
              <a:t>Η</a:t>
            </a:r>
            <a:r>
              <a:rPr lang="el-GR" baseline="-25000"/>
              <a:t>2</a:t>
            </a:r>
            <a:r>
              <a:rPr lang="el-GR"/>
              <a:t>Ο</a:t>
            </a:r>
            <a:r>
              <a:rPr lang="el-GR" baseline="-25000"/>
              <a:t>2</a:t>
            </a:r>
            <a:r>
              <a:rPr lang="el-GR"/>
              <a:t> που καταναλώνεται.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Fe(II</a:t>
            </a:r>
            <a:r>
              <a:rPr lang="el-GR" dirty="0">
                <a:solidFill>
                  <a:schemeClr val="accent1"/>
                </a:solidFill>
              </a:rPr>
              <a:t>Ι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l-GR" dirty="0">
                <a:solidFill>
                  <a:schemeClr val="accent1"/>
                </a:solidFill>
              </a:rPr>
              <a:t>-</a:t>
            </a:r>
            <a:r>
              <a:rPr lang="en-US" dirty="0" err="1">
                <a:solidFill>
                  <a:schemeClr val="accent1"/>
                </a:solidFill>
              </a:rPr>
              <a:t>ligand</a:t>
            </a:r>
            <a:r>
              <a:rPr lang="en-US" dirty="0">
                <a:solidFill>
                  <a:schemeClr val="accent1"/>
                </a:solidFill>
              </a:rPr>
              <a:t>/H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l-GR" dirty="0">
                <a:solidFill>
                  <a:schemeClr val="accent1"/>
                </a:solidFill>
              </a:rPr>
              <a:t>ακτινοβολία</a:t>
            </a:r>
            <a:endParaRPr lang="el-GR" baseline="-25000" dirty="0">
              <a:solidFill>
                <a:schemeClr val="accent1"/>
              </a:solidFill>
            </a:endParaRP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Η κβαντική απόδοση της αναγωγής του </a:t>
            </a:r>
            <a:r>
              <a:rPr lang="en-US"/>
              <a:t>Fe(III) </a:t>
            </a:r>
            <a:r>
              <a:rPr lang="el-GR"/>
              <a:t>σε </a:t>
            </a:r>
            <a:r>
              <a:rPr lang="en-US"/>
              <a:t>Fe(II)</a:t>
            </a:r>
            <a:r>
              <a:rPr lang="el-GR"/>
              <a:t> (αντίδραση 11) είναι μικρή: Φ=0,14 στα 313 </a:t>
            </a:r>
            <a:r>
              <a:rPr lang="en-US"/>
              <a:t>nm.</a:t>
            </a:r>
          </a:p>
          <a:p>
            <a:r>
              <a:rPr lang="el-GR"/>
              <a:t>Η κβαντική απόδοση αυξάνεται σχεδόν κατά μια τάξη μεγέθους κατά την συμπλοκοποίηση του </a:t>
            </a:r>
            <a:r>
              <a:rPr lang="en-US"/>
              <a:t>Fe(III) </a:t>
            </a:r>
            <a:r>
              <a:rPr lang="el-GR"/>
              <a:t>με οργανικά </a:t>
            </a:r>
            <a:r>
              <a:rPr lang="en-US"/>
              <a:t>ligands </a:t>
            </a:r>
            <a:r>
              <a:rPr lang="el-GR"/>
              <a:t>όπως για παράδειγμα με ανιόντα οξαλικού οξέος, </a:t>
            </a:r>
            <a:r>
              <a:rPr lang="en-US"/>
              <a:t>C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 baseline="30000"/>
              <a:t>2-</a:t>
            </a:r>
            <a:endParaRPr lang="el-GR" baseline="3000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Σιδηροξαλικό κάλιο (</a:t>
            </a:r>
            <a:r>
              <a:rPr lang="en-US" sz="3400" dirty="0">
                <a:solidFill>
                  <a:schemeClr val="accent1"/>
                </a:solidFill>
              </a:rPr>
              <a:t>potassium </a:t>
            </a:r>
            <a:r>
              <a:rPr lang="en-US" sz="3400" dirty="0" err="1">
                <a:solidFill>
                  <a:schemeClr val="accent1"/>
                </a:solidFill>
              </a:rPr>
              <a:t>ferrioxalate</a:t>
            </a:r>
            <a:r>
              <a:rPr lang="en-US" sz="3400" dirty="0">
                <a:solidFill>
                  <a:schemeClr val="accent1"/>
                </a:solidFill>
              </a:rPr>
              <a:t>) </a:t>
            </a:r>
            <a:endParaRPr lang="el-GR" sz="3400" dirty="0">
              <a:solidFill>
                <a:schemeClr val="accent1"/>
              </a:solidFill>
            </a:endParaRPr>
          </a:p>
        </p:txBody>
      </p:sp>
      <p:pic>
        <p:nvPicPr>
          <p:cNvPr id="617477" name="Picture 5" descr="Potassium-ferrioxalate-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908050"/>
            <a:ext cx="7164387" cy="5518150"/>
          </a:xfrm>
          <a:prstGeom prst="rect">
            <a:avLst/>
          </a:prstGeom>
          <a:noFill/>
        </p:spPr>
      </p:pic>
      <p:sp>
        <p:nvSpPr>
          <p:cNvPr id="617478" name="Rectangle 6"/>
          <p:cNvSpPr>
            <a:spLocks noChangeArrowheads="1"/>
          </p:cNvSpPr>
          <p:nvPr/>
        </p:nvSpPr>
        <p:spPr bwMode="auto">
          <a:xfrm>
            <a:off x="179388" y="1268413"/>
            <a:ext cx="28797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l-GR" sz="3600">
                <a:solidFill>
                  <a:schemeClr val="tx2"/>
                </a:solidFill>
                <a:latin typeface="Times New Roman" pitchFamily="18" charset="0"/>
              </a:rPr>
              <a:t>Κ</a:t>
            </a:r>
            <a:r>
              <a:rPr lang="el-GR" sz="36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[Fe(C</a:t>
            </a:r>
            <a:r>
              <a:rPr lang="en-US" sz="36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O</a:t>
            </a:r>
            <a:r>
              <a:rPr lang="en-US" sz="3600" baseline="-2500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en-US" sz="36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]</a:t>
            </a:r>
            <a:endParaRPr lang="el-GR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Ακτινοβόληση </a:t>
            </a:r>
            <a:r>
              <a:rPr lang="en-US" dirty="0" err="1">
                <a:solidFill>
                  <a:schemeClr val="accent1"/>
                </a:solidFill>
              </a:rPr>
              <a:t>ferrioxalate</a:t>
            </a:r>
            <a:r>
              <a:rPr lang="el-GR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Κατά την ακτινοβόληση υδατικού διαλύματος </a:t>
            </a:r>
            <a:r>
              <a:rPr lang="en-US"/>
              <a:t>[Fe(C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/>
              <a:t>)</a:t>
            </a:r>
            <a:r>
              <a:rPr lang="en-US" baseline="-25000"/>
              <a:t>3</a:t>
            </a:r>
            <a:r>
              <a:rPr lang="en-US"/>
              <a:t>]</a:t>
            </a:r>
            <a:r>
              <a:rPr lang="en-US" baseline="30000"/>
              <a:t>3-</a:t>
            </a:r>
            <a:r>
              <a:rPr lang="el-GR"/>
              <a:t> </a:t>
            </a:r>
            <a:r>
              <a:rPr lang="en-US"/>
              <a:t>(ferrioxalate) </a:t>
            </a:r>
            <a:r>
              <a:rPr lang="el-GR"/>
              <a:t>με συγκέντρωση 6Μ η κβαντική απόδοση παραγωγής </a:t>
            </a:r>
            <a:r>
              <a:rPr lang="en-US"/>
              <a:t>Fe(II) </a:t>
            </a:r>
            <a:r>
              <a:rPr lang="el-GR"/>
              <a:t>βρέθηκε Φ=1,24 στα 313 </a:t>
            </a:r>
            <a:r>
              <a:rPr lang="en-US"/>
              <a:t>nm.</a:t>
            </a:r>
          </a:p>
          <a:p>
            <a:pPr>
              <a:lnSpc>
                <a:spcPct val="90000"/>
              </a:lnSpc>
            </a:pPr>
            <a:r>
              <a:rPr lang="el-GR"/>
              <a:t>Επιπλέον το σύμπλοκο </a:t>
            </a:r>
            <a:r>
              <a:rPr lang="en-US"/>
              <a:t>[Fe(C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/>
              <a:t>)</a:t>
            </a:r>
            <a:r>
              <a:rPr lang="en-US" baseline="-25000"/>
              <a:t>3</a:t>
            </a:r>
            <a:r>
              <a:rPr lang="en-US"/>
              <a:t>]</a:t>
            </a:r>
            <a:r>
              <a:rPr lang="en-US" baseline="30000"/>
              <a:t>3-</a:t>
            </a:r>
            <a:r>
              <a:rPr lang="el-GR"/>
              <a:t> απορροφά στην ορατή περιοχή.</a:t>
            </a:r>
          </a:p>
          <a:p>
            <a:pPr>
              <a:lnSpc>
                <a:spcPct val="90000"/>
              </a:lnSpc>
            </a:pPr>
            <a:r>
              <a:rPr lang="el-GR"/>
              <a:t>Είναι δυνατή η χρήση ορατής (ηλιακής) ακτινοβολίας για την πραγματοποίηση της αντίδρασης φωτο-</a:t>
            </a:r>
            <a:r>
              <a:rPr lang="en-US"/>
              <a:t>Fenton</a:t>
            </a:r>
            <a:r>
              <a:rPr lang="el-GR"/>
              <a:t>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Επιταχύνεται κατά πολύ η αντίδραση 11</a:t>
            </a:r>
          </a:p>
          <a:p>
            <a:pPr algn="ctr">
              <a:buFont typeface="Wingdings" pitchFamily="2" charset="2"/>
              <a:buNone/>
            </a:pPr>
            <a:endParaRPr lang="el-GR"/>
          </a:p>
          <a:p>
            <a:pPr algn="ctr">
              <a:buFont typeface="Wingdings" pitchFamily="2" charset="2"/>
              <a:buNone/>
            </a:pPr>
            <a:r>
              <a:rPr lang="en-US"/>
              <a:t>Fe(III) + H</a:t>
            </a:r>
            <a:r>
              <a:rPr lang="en-US" baseline="-25000"/>
              <a:t>2</a:t>
            </a:r>
            <a:r>
              <a:rPr lang="en-US"/>
              <a:t>O + h</a:t>
            </a:r>
            <a:r>
              <a:rPr lang="el-GR"/>
              <a:t>ν </a:t>
            </a:r>
            <a:r>
              <a:rPr lang="el-GR">
                <a:cs typeface="Times New Roman" pitchFamily="18" charset="0"/>
              </a:rPr>
              <a:t>→ </a:t>
            </a:r>
            <a:r>
              <a:rPr lang="en-US">
                <a:cs typeface="Times New Roman" pitchFamily="18" charset="0"/>
              </a:rPr>
              <a:t>Fe(II) + H</a:t>
            </a:r>
            <a:r>
              <a:rPr lang="en-US" baseline="30000">
                <a:cs typeface="Times New Roman" pitchFamily="18" charset="0"/>
              </a:rPr>
              <a:t>+</a:t>
            </a:r>
            <a:r>
              <a:rPr lang="en-US">
                <a:cs typeface="Times New Roman" pitchFamily="18" charset="0"/>
              </a:rPr>
              <a:t> + HO</a:t>
            </a:r>
            <a:r>
              <a:rPr lang="en-US" baseline="30000">
                <a:cs typeface="Times New Roman" pitchFamily="18" charset="0"/>
              </a:rPr>
              <a:t>•</a:t>
            </a:r>
            <a:r>
              <a:rPr lang="el-GR">
                <a:cs typeface="Times New Roman" pitchFamily="18" charset="0"/>
              </a:rPr>
              <a:t>     (11)</a:t>
            </a:r>
            <a:endParaRPr lang="el-GR"/>
          </a:p>
          <a:p>
            <a:endParaRPr lang="el-GR"/>
          </a:p>
          <a:p>
            <a:r>
              <a:rPr lang="el-GR"/>
              <a:t>Περαιτέρω αύξηση της ταχύτητας και του ποσοστού διάσπασης οργανικών ενώσεων.</a:t>
            </a:r>
          </a:p>
          <a:p>
            <a:endParaRPr lang="el-G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Ακτινοβόληση </a:t>
            </a:r>
            <a:r>
              <a:rPr lang="en-US" dirty="0" err="1">
                <a:solidFill>
                  <a:schemeClr val="accent1"/>
                </a:solidFill>
              </a:rPr>
              <a:t>ferrioxalate</a:t>
            </a:r>
            <a:r>
              <a:rPr lang="el-GR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Ετερογενείς διεργασίες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Η πηγή ιόντων σιδήρου στις αντιδράσεις </a:t>
            </a:r>
            <a:r>
              <a:rPr lang="en-US"/>
              <a:t>Fenton </a:t>
            </a:r>
            <a:r>
              <a:rPr lang="el-GR"/>
              <a:t>μπορεί να είναι μια στερεή επιφάνεια όπως: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/>
              <a:t>ορυκτά που περιέχουν σίδηρο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/>
              <a:t>πυριτικά υλικά (άμμος) επικαλυμμένα με σίδηρο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/>
              <a:t>ζεόλιθοι που περιέχουν προσροφημένα ιόντα σιδήρου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/>
              <a:t>ιον-ανταλλακτικές μεμβράνες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Σκοπός  </a:t>
            </a:r>
            <a:r>
              <a:rPr lang="el-GR" dirty="0">
                <a:solidFill>
                  <a:schemeClr val="accent1"/>
                </a:solidFill>
              </a:rPr>
              <a:t>Ε</a:t>
            </a:r>
            <a:r>
              <a:rPr lang="el-GR" dirty="0" smtClean="0">
                <a:solidFill>
                  <a:schemeClr val="accent1"/>
                </a:solidFill>
              </a:rPr>
              <a:t>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71612"/>
            <a:ext cx="8394124" cy="4525963"/>
          </a:xfrm>
        </p:spPr>
        <p:txBody>
          <a:bodyPr>
            <a:normAutofit fontScale="92500" lnSpcReduction="10000"/>
          </a:bodyPr>
          <a:lstStyle/>
          <a:p>
            <a:pPr marL="0" algn="just">
              <a:buNone/>
            </a:pPr>
            <a:r>
              <a:rPr lang="el-GR" sz="3400" dirty="0" smtClean="0"/>
              <a:t>Σκοπός της παρούσας ενότητας είναι η περιγραφή της επεξεργασίας αποβλήτων μέσω της οξείδωσης </a:t>
            </a:r>
            <a:r>
              <a:rPr lang="en-US" sz="3400" dirty="0" smtClean="0"/>
              <a:t>Fenton </a:t>
            </a:r>
            <a:r>
              <a:rPr lang="el-GR" sz="3400" dirty="0" smtClean="0"/>
              <a:t>και φώτο-</a:t>
            </a:r>
            <a:r>
              <a:rPr lang="en-US" sz="3400" dirty="0" smtClean="0"/>
              <a:t>Fenton. </a:t>
            </a:r>
            <a:r>
              <a:rPr lang="el-GR" sz="3400" dirty="0" smtClean="0"/>
              <a:t>Για τον λόγο αυτό, περιγράφονται αναλυτικά τόσο οι αντιδράσεις για την παραγωγή ελευθέρων ριζών όσο και οι μηχανισμοί αντίδρασης.  Τέλος, γίνεται αναφορά για τις ουσίες στις οποίες βρίσκει εφαρμογή η οξείδωση </a:t>
            </a:r>
            <a:r>
              <a:rPr lang="en-US" sz="3400" dirty="0" smtClean="0"/>
              <a:t>Fenton </a:t>
            </a:r>
            <a:r>
              <a:rPr lang="el-GR" sz="3400" dirty="0" smtClean="0"/>
              <a:t>και φωτο-</a:t>
            </a:r>
            <a:r>
              <a:rPr lang="en-US" sz="3400" dirty="0" smtClean="0"/>
              <a:t>Fenton </a:t>
            </a:r>
            <a:r>
              <a:rPr lang="el-GR" sz="3400" dirty="0" smtClean="0"/>
              <a:t>καθώς και οι παράγοντες από τους οποίους επηρεάζεται η οξείδωση.</a:t>
            </a:r>
            <a:endParaRPr lang="el-GR" sz="3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Μειονεκτήματα ομογενούς </a:t>
            </a:r>
            <a:r>
              <a:rPr lang="en-US" dirty="0">
                <a:solidFill>
                  <a:schemeClr val="accent1"/>
                </a:solidFill>
              </a:rPr>
              <a:t>Fenton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Ένα μεγάλο μειονέκτημα των ομογενών διεργασιών </a:t>
            </a:r>
            <a:r>
              <a:rPr lang="en-US"/>
              <a:t>Fenton</a:t>
            </a:r>
            <a:r>
              <a:rPr lang="el-GR"/>
              <a:t> είναι ότι μετά την κατεργασία τα ιόντα σιδήρου πρέπει να απομακρυνθούν.</a:t>
            </a:r>
          </a:p>
          <a:p>
            <a:pPr>
              <a:lnSpc>
                <a:spcPct val="90000"/>
              </a:lnSpc>
            </a:pPr>
            <a:r>
              <a:rPr lang="el-GR"/>
              <a:t>Αυτό επιτυγχάνεται συνήθως με την αύξηση του </a:t>
            </a:r>
            <a:r>
              <a:rPr lang="en-US"/>
              <a:t>pH </a:t>
            </a:r>
            <a:r>
              <a:rPr lang="el-GR"/>
              <a:t>του διαλύματος οπότε τα ιόντα </a:t>
            </a:r>
            <a:r>
              <a:rPr lang="en-US"/>
              <a:t>Fe(III) </a:t>
            </a:r>
            <a:r>
              <a:rPr lang="el-GR"/>
              <a:t>καταβυθίζονται ως αδιάλυτο ίζημα</a:t>
            </a:r>
            <a:r>
              <a:rPr lang="en-US"/>
              <a:t> Fe(HO)</a:t>
            </a:r>
            <a:r>
              <a:rPr lang="en-US" baseline="-25000"/>
              <a:t>3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el-GR"/>
              <a:t>Σχηματίζονται μεγάλες ποσότητες λάσπης που περιέχει σίδηρο</a:t>
            </a:r>
            <a:r>
              <a:rPr lang="en-US"/>
              <a:t>.</a:t>
            </a:r>
            <a:r>
              <a:rPr lang="el-GR"/>
              <a:t> 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Με τις ετερογενείς </a:t>
            </a:r>
            <a:r>
              <a:rPr lang="en-US"/>
              <a:t>Fenton </a:t>
            </a:r>
            <a:r>
              <a:rPr lang="el-GR"/>
              <a:t>διεργασίες η μεγαλύτερη ποσότητα σιδήρου παραμένει στην στερεή κατάσταση.</a:t>
            </a:r>
          </a:p>
          <a:p>
            <a:r>
              <a:rPr lang="el-GR"/>
              <a:t>Ο σίδηρος στη στερεά κατάσταση βρίσκεται συνήθως με την μορφή φυσικών αδιάλυτων οξειδίων του σιδήρου</a:t>
            </a:r>
            <a:r>
              <a:rPr lang="en-US">
                <a:cs typeface="Times New Roman" pitchFamily="18" charset="0"/>
              </a:rPr>
              <a:t>.</a:t>
            </a:r>
          </a:p>
          <a:p>
            <a:r>
              <a:rPr lang="el-GR"/>
              <a:t>Έχουν παρασκευαστεί επίσης συνθετικοί καταλύτες οι οποίοι περιέχουν οξείδια του σιδήρου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21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Μειονεκτήματα ομογενούς </a:t>
            </a:r>
            <a:r>
              <a:rPr lang="en-US" dirty="0">
                <a:solidFill>
                  <a:schemeClr val="accent1"/>
                </a:solidFill>
              </a:rPr>
              <a:t>Fenton</a:t>
            </a:r>
            <a:endParaRPr lang="el-G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Οξείδια του </a:t>
            </a:r>
            <a:r>
              <a:rPr lang="en-US" dirty="0">
                <a:solidFill>
                  <a:schemeClr val="accent1"/>
                </a:solidFill>
              </a:rPr>
              <a:t>Fe(II</a:t>
            </a:r>
            <a:r>
              <a:rPr lang="el-GR" dirty="0">
                <a:solidFill>
                  <a:schemeClr val="accent1"/>
                </a:solidFill>
              </a:rPr>
              <a:t>Ι</a:t>
            </a:r>
            <a:r>
              <a:rPr lang="en-US" dirty="0">
                <a:solidFill>
                  <a:schemeClr val="accent1"/>
                </a:solidFill>
              </a:rPr>
              <a:t>)/H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endParaRPr lang="el-GR" baseline="-25000" dirty="0">
              <a:solidFill>
                <a:schemeClr val="accent1"/>
              </a:solidFill>
            </a:endParaRP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Μπορούν να χρησιμοποιηθούν διάφορα φυσικά οξείδια του τρισθενούς σιδήρου όπως: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goethite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l-GR" i="1" dirty="0"/>
              <a:t>α</a:t>
            </a:r>
            <a:r>
              <a:rPr lang="el-GR" dirty="0"/>
              <a:t>-</a:t>
            </a:r>
            <a:r>
              <a:rPr lang="en-US" dirty="0" err="1"/>
              <a:t>FeOOH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λεπιδοκροκίτης (</a:t>
            </a:r>
            <a:r>
              <a:rPr lang="en-US" dirty="0" err="1"/>
              <a:t>lepidocrocite</a:t>
            </a:r>
            <a:r>
              <a:rPr lang="en-US" dirty="0"/>
              <a:t>):</a:t>
            </a:r>
            <a:r>
              <a:rPr lang="el-GR" dirty="0"/>
              <a:t> </a:t>
            </a:r>
            <a:r>
              <a:rPr lang="el-GR" i="1" dirty="0"/>
              <a:t>γ</a:t>
            </a:r>
            <a:r>
              <a:rPr lang="el-GR" dirty="0"/>
              <a:t>-</a:t>
            </a:r>
            <a:r>
              <a:rPr lang="en-US" dirty="0" err="1"/>
              <a:t>FeOOH</a:t>
            </a:r>
            <a:endParaRPr lang="el-GR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αιματίτης: </a:t>
            </a:r>
            <a:r>
              <a:rPr lang="el-GR" i="1" dirty="0"/>
              <a:t>α</a:t>
            </a:r>
            <a:r>
              <a:rPr lang="el-GR" dirty="0"/>
              <a:t>-</a:t>
            </a:r>
            <a:r>
              <a:rPr lang="en-US" dirty="0">
                <a:cs typeface="Times New Roman" pitchFamily="18" charset="0"/>
              </a:rPr>
              <a:t>Fe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O</a:t>
            </a:r>
            <a:r>
              <a:rPr lang="en-US" baseline="-25000" dirty="0">
                <a:cs typeface="Times New Roman" pitchFamily="18" charset="0"/>
              </a:rPr>
              <a:t>3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λεμονίτης: </a:t>
            </a:r>
            <a:r>
              <a:rPr lang="en-US" dirty="0" err="1"/>
              <a:t>FeO</a:t>
            </a:r>
            <a:r>
              <a:rPr lang="el-GR" dirty="0"/>
              <a:t>(</a:t>
            </a:r>
            <a:r>
              <a:rPr lang="en-US" dirty="0"/>
              <a:t>OH</a:t>
            </a:r>
            <a:r>
              <a:rPr lang="el-GR" dirty="0"/>
              <a:t>)</a:t>
            </a:r>
            <a:r>
              <a:rPr lang="en-US" dirty="0">
                <a:cs typeface="Times New Roman" pitchFamily="18" charset="0"/>
              </a:rPr>
              <a:t>×nH</a:t>
            </a:r>
            <a:r>
              <a:rPr lang="en-US" baseline="-25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O</a:t>
            </a:r>
          </a:p>
          <a:p>
            <a:pPr>
              <a:buFont typeface="Wingdings" pitchFamily="2" charset="2"/>
              <a:buChar char="ü"/>
            </a:pPr>
            <a:r>
              <a:rPr lang="el-GR" dirty="0">
                <a:cs typeface="Times New Roman" pitchFamily="18" charset="0"/>
              </a:rPr>
              <a:t>μαγνητίτης: </a:t>
            </a:r>
            <a:r>
              <a:rPr lang="en-US" dirty="0">
                <a:cs typeface="Times New Roman" pitchFamily="18" charset="0"/>
              </a:rPr>
              <a:t>Fe</a:t>
            </a:r>
            <a:r>
              <a:rPr lang="el-GR" baseline="-25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O</a:t>
            </a:r>
            <a:r>
              <a:rPr lang="el-GR" baseline="-25000" dirty="0" smtClean="0">
                <a:cs typeface="Times New Roman" pitchFamily="18" charset="0"/>
              </a:rPr>
              <a:t>4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goethite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Ο </a:t>
            </a:r>
            <a:r>
              <a:rPr lang="en-US"/>
              <a:t>goethite </a:t>
            </a:r>
            <a:r>
              <a:rPr lang="el-GR"/>
              <a:t>παρουσιάζει την μεγαλύτερη καταλυτική δράση.</a:t>
            </a:r>
          </a:p>
          <a:p>
            <a:r>
              <a:rPr lang="el-GR"/>
              <a:t>Είναι φυσικό ορυκτό του σιδήρου το οποίο είναι ευρέως διαδεδομένο.</a:t>
            </a:r>
          </a:p>
          <a:p>
            <a:r>
              <a:rPr lang="el-GR"/>
              <a:t>Είναι πρακτικά αδιάλυτο σε ένα μεγάλο εύρος τιμών </a:t>
            </a:r>
            <a:r>
              <a:rPr lang="en-US"/>
              <a:t>pH.</a:t>
            </a:r>
          </a:p>
          <a:p>
            <a:r>
              <a:rPr lang="el-GR"/>
              <a:t>Μπορεί να δράσει ως ετερογενής καταλύτης χωρία ουσιαστική απώλεια της μάζας του. 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Οι ετερογενείς διεργασίες μπορεί να είναι απουσία (</a:t>
            </a:r>
            <a:r>
              <a:rPr lang="en-US"/>
              <a:t>Fenton) </a:t>
            </a:r>
            <a:r>
              <a:rPr lang="el-GR"/>
              <a:t>ή παρουσία φωτός (φωτο-</a:t>
            </a:r>
            <a:r>
              <a:rPr lang="en-US"/>
              <a:t>Fenton</a:t>
            </a:r>
            <a:r>
              <a:rPr lang="el-GR"/>
              <a:t>).</a:t>
            </a:r>
          </a:p>
          <a:p>
            <a:r>
              <a:rPr lang="el-GR"/>
              <a:t>Ο μηχανισμός είναι αρκετά πολύπλοκος και περιλαμβάνει αντιδράσεις τόσο στη στερεά όσο και στην υγρή φάση. 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4</a:t>
            </a:r>
            <a:endParaRPr lang="el-GR" dirty="0" smtClean="0">
              <a:solidFill>
                <a:srgbClr val="50ABBC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goethite</a:t>
            </a:r>
            <a:endParaRPr lang="el-G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>
                <a:solidFill>
                  <a:schemeClr val="accent1"/>
                </a:solidFill>
              </a:rPr>
              <a:t>Παράγοντες που επηρεάζουν τις διεργασίες</a:t>
            </a:r>
            <a:r>
              <a:rPr lang="en-US" sz="3000" dirty="0">
                <a:solidFill>
                  <a:schemeClr val="accent1"/>
                </a:solidFill>
              </a:rPr>
              <a:t> Fenton</a:t>
            </a:r>
            <a:endParaRPr lang="el-GR" sz="3000" dirty="0">
              <a:solidFill>
                <a:schemeClr val="accent1"/>
              </a:solidFill>
            </a:endParaRP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</a:t>
            </a:r>
          </a:p>
          <a:p>
            <a:r>
              <a:rPr lang="el-GR" dirty="0"/>
              <a:t>Λόγος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l-GR" dirty="0"/>
              <a:t>:</a:t>
            </a:r>
            <a:r>
              <a:rPr lang="en-US" dirty="0"/>
              <a:t>Fe</a:t>
            </a:r>
            <a:endParaRPr lang="en-US" baseline="-25000" dirty="0"/>
          </a:p>
          <a:p>
            <a:r>
              <a:rPr lang="el-GR" dirty="0"/>
              <a:t>Οξυγόνο</a:t>
            </a:r>
          </a:p>
          <a:p>
            <a:r>
              <a:rPr lang="el-GR" dirty="0"/>
              <a:t>Συγκέντρωση ανόργανων ιόντων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Επίδραση του </a:t>
            </a:r>
            <a:r>
              <a:rPr lang="en-US" dirty="0">
                <a:solidFill>
                  <a:schemeClr val="accent1"/>
                </a:solidFill>
              </a:rPr>
              <a:t>pH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61338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800"/>
              <a:t>Η ταχύτητα της αντίδρασης στις ομογενείς </a:t>
            </a:r>
            <a:r>
              <a:rPr lang="en-US" sz="2800"/>
              <a:t>Fenton </a:t>
            </a:r>
            <a:r>
              <a:rPr lang="el-GR" sz="2800"/>
              <a:t>διεργασίες είναι μέγιστη σε </a:t>
            </a:r>
            <a:r>
              <a:rPr lang="en-US" sz="2800"/>
              <a:t>pH </a:t>
            </a:r>
            <a:r>
              <a:rPr lang="el-GR" sz="2800"/>
              <a:t>γύρω στο 3.</a:t>
            </a:r>
          </a:p>
          <a:p>
            <a:r>
              <a:rPr lang="el-GR" sz="2800"/>
              <a:t>Μειώνεται με την αύξηση του </a:t>
            </a:r>
            <a:r>
              <a:rPr lang="en-US" sz="2800"/>
              <a:t>pH</a:t>
            </a:r>
            <a:endParaRPr lang="el-GR" sz="2800"/>
          </a:p>
          <a:p>
            <a:endParaRPr lang="el-GR" sz="2800"/>
          </a:p>
        </p:txBody>
      </p:sp>
      <p:pic>
        <p:nvPicPr>
          <p:cNvPr id="61338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1268413"/>
            <a:ext cx="5076825" cy="4333875"/>
          </a:xfrm>
          <a:noFill/>
          <a:ln/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Επίδραση του </a:t>
            </a:r>
            <a:r>
              <a:rPr lang="en-US" dirty="0">
                <a:solidFill>
                  <a:schemeClr val="accent1"/>
                </a:solidFill>
              </a:rPr>
              <a:t>pH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Σε ουδέτερο ή αλκαλικό </a:t>
            </a:r>
            <a:r>
              <a:rPr lang="en-US"/>
              <a:t>pH</a:t>
            </a:r>
            <a:r>
              <a:rPr lang="el-GR"/>
              <a:t> ο τρισθενής σίδηρος </a:t>
            </a:r>
            <a:r>
              <a:rPr lang="en-US"/>
              <a:t>Fe(III) </a:t>
            </a:r>
            <a:r>
              <a:rPr lang="el-GR"/>
              <a:t>καταβυθίζεται ως αδιάλυτο ίζημα υδροξειδίου του σιδήρου </a:t>
            </a:r>
            <a:r>
              <a:rPr lang="en-US"/>
              <a:t>Fe(HO)</a:t>
            </a:r>
            <a:r>
              <a:rPr lang="en-US" baseline="-25000"/>
              <a:t>3</a:t>
            </a:r>
            <a:r>
              <a:rPr lang="en-US"/>
              <a:t>.</a:t>
            </a:r>
          </a:p>
          <a:p>
            <a:r>
              <a:rPr lang="el-GR"/>
              <a:t>Απομακρύνεται ο σίδηρος από το διάλυμα με αποτέλεσμα τη δραστική μείωση της απόδοσης της διεργασίας.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Λόγος </a:t>
            </a:r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:Fe</a:t>
            </a:r>
            <a:endParaRPr lang="el-GR" baseline="-25000" dirty="0">
              <a:solidFill>
                <a:schemeClr val="accent1"/>
              </a:solidFill>
            </a:endParaRP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Η ταχύτητα της αντίδρασης αυξάνεται με την αύξηση της συγκέντρωσης του Η</a:t>
            </a:r>
            <a:r>
              <a:rPr lang="el-GR" baseline="-25000"/>
              <a:t>2</a:t>
            </a:r>
            <a:r>
              <a:rPr lang="el-GR"/>
              <a:t>Ο</a:t>
            </a:r>
            <a:r>
              <a:rPr lang="el-GR" baseline="-25000"/>
              <a:t>2</a:t>
            </a:r>
            <a:r>
              <a:rPr lang="el-GR"/>
              <a:t> μέχρι ενός σημείου.</a:t>
            </a:r>
          </a:p>
          <a:p>
            <a:pPr>
              <a:lnSpc>
                <a:spcPct val="90000"/>
              </a:lnSpc>
            </a:pPr>
            <a:r>
              <a:rPr lang="el-GR"/>
              <a:t>Περαιτέρω αύξηση της συγκέντρωσης του Η</a:t>
            </a:r>
            <a:r>
              <a:rPr lang="el-GR" baseline="-25000"/>
              <a:t>2</a:t>
            </a:r>
            <a:r>
              <a:rPr lang="el-GR"/>
              <a:t>Ο</a:t>
            </a:r>
            <a:r>
              <a:rPr lang="el-GR" baseline="-25000"/>
              <a:t>2</a:t>
            </a:r>
            <a:r>
              <a:rPr lang="el-GR"/>
              <a:t> επιφέρει μείωση της ταχύτητας της αντίδρασης λόγω των αντιδράσεων 3 και 4: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HO</a:t>
            </a:r>
            <a:r>
              <a:rPr lang="el-GR" baseline="30000">
                <a:cs typeface="Times New Roman" pitchFamily="18" charset="0"/>
              </a:rPr>
              <a:t>•</a:t>
            </a:r>
            <a:r>
              <a:rPr lang="el-GR" b="1" i="1"/>
              <a:t> </a:t>
            </a:r>
            <a:r>
              <a:rPr lang="el-GR"/>
              <a:t>+ H</a:t>
            </a:r>
            <a:r>
              <a:rPr lang="el-GR" baseline="-25000"/>
              <a:t>2</a:t>
            </a:r>
            <a:r>
              <a:rPr lang="el-GR"/>
              <a:t>O</a:t>
            </a:r>
            <a:r>
              <a:rPr lang="el-GR" baseline="-25000"/>
              <a:t>2</a:t>
            </a:r>
            <a:r>
              <a:rPr lang="el-GR"/>
              <a:t> →HO</a:t>
            </a:r>
            <a:r>
              <a:rPr lang="el-GR" baseline="-25000"/>
              <a:t>2</a:t>
            </a:r>
            <a:r>
              <a:rPr lang="el-GR" baseline="30000">
                <a:cs typeface="Times New Roman" pitchFamily="18" charset="0"/>
              </a:rPr>
              <a:t>•</a:t>
            </a:r>
            <a:r>
              <a:rPr lang="el-GR"/>
              <a:t> + H</a:t>
            </a:r>
            <a:r>
              <a:rPr lang="el-GR" baseline="-25000"/>
              <a:t>2</a:t>
            </a:r>
            <a:r>
              <a:rPr lang="el-GR"/>
              <a:t>O                            (3)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HO</a:t>
            </a:r>
            <a:r>
              <a:rPr lang="el-GR" baseline="30000">
                <a:cs typeface="Times New Roman" pitchFamily="18" charset="0"/>
              </a:rPr>
              <a:t>•</a:t>
            </a:r>
            <a:r>
              <a:rPr lang="el-GR" b="1" i="1"/>
              <a:t> </a:t>
            </a:r>
            <a:r>
              <a:rPr lang="el-GR"/>
              <a:t>+ Fe(II)→Fe(III) + OH</a:t>
            </a:r>
            <a:r>
              <a:rPr lang="el-GR" baseline="30000"/>
              <a:t>−</a:t>
            </a:r>
            <a:r>
              <a:rPr lang="el-GR"/>
              <a:t>                         (4)</a:t>
            </a:r>
          </a:p>
          <a:p>
            <a:pPr>
              <a:lnSpc>
                <a:spcPct val="90000"/>
              </a:lnSpc>
            </a:pPr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Βέλτιστος λόγος </a:t>
            </a:r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:Fe</a:t>
            </a:r>
            <a:endParaRPr lang="el-GR" baseline="-25000" dirty="0">
              <a:solidFill>
                <a:schemeClr val="accent1"/>
              </a:solidFill>
            </a:endParaRP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/>
              <a:t>Σε κάθε περίπτωση είναι απαραίτητη η εύρεση της βέλτιστης συγκέντρωσης ιόντων σιδήρου και Η</a:t>
            </a:r>
            <a:r>
              <a:rPr lang="el-GR" baseline="-25000"/>
              <a:t>2</a:t>
            </a:r>
            <a:r>
              <a:rPr lang="el-GR"/>
              <a:t>Ο</a:t>
            </a:r>
            <a:r>
              <a:rPr lang="el-GR" baseline="-25000"/>
              <a:t>2</a:t>
            </a:r>
            <a:r>
              <a:rPr lang="el-GR"/>
              <a:t>.</a:t>
            </a:r>
          </a:p>
          <a:p>
            <a:pPr>
              <a:lnSpc>
                <a:spcPct val="90000"/>
              </a:lnSpc>
            </a:pPr>
            <a:r>
              <a:rPr lang="el-GR"/>
              <a:t>Ο λόγος προσδιορίζεται πειραματικά και εξαρτάται σε σημαντικό βαθμό από τα χαρακτηριστικά (οργανικό φορτίο) του προς επεξεργασία αποβλήτου.</a:t>
            </a:r>
            <a:endParaRPr lang="en-US"/>
          </a:p>
          <a:p>
            <a:pPr>
              <a:lnSpc>
                <a:spcPct val="90000"/>
              </a:lnSpc>
            </a:pPr>
            <a:r>
              <a:rPr lang="el-GR"/>
              <a:t>Έχουν αναφερθεί τιμές που κυμαίνονται από 1.1 έως 100 με τις πιο συνηθισμένες τιμές να είναι μεταξύ 10 και 20</a:t>
            </a:r>
            <a:r>
              <a:rPr lang="en-US"/>
              <a:t>.</a:t>
            </a:r>
            <a:endParaRPr lang="el-GR"/>
          </a:p>
          <a:p>
            <a:pPr>
              <a:lnSpc>
                <a:spcPct val="90000"/>
              </a:lnSpc>
            </a:pPr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29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Περιεχόμενα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686800" cy="4883153"/>
          </a:xfrm>
        </p:spPr>
        <p:txBody>
          <a:bodyPr>
            <a:normAutofit/>
          </a:bodyPr>
          <a:lstStyle/>
          <a:p>
            <a:pPr marL="0" indent="0"/>
            <a:r>
              <a:rPr lang="el-GR" sz="1800" dirty="0" smtClean="0"/>
              <a:t>Οξείδωση </a:t>
            </a:r>
            <a:r>
              <a:rPr lang="en-US" sz="1800" dirty="0" smtClean="0"/>
              <a:t>Fenton </a:t>
            </a:r>
            <a:r>
              <a:rPr lang="el-GR" sz="1800" dirty="0" smtClean="0"/>
              <a:t>και φωτο-</a:t>
            </a:r>
            <a:r>
              <a:rPr lang="en-US" sz="1800" dirty="0" smtClean="0"/>
              <a:t>Fenton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Ομογενείς διεργασίες-Αντιδράσεις ελευθέρων ριζών </a:t>
            </a:r>
          </a:p>
          <a:p>
            <a:pPr marL="0" indent="0"/>
            <a:r>
              <a:rPr lang="el-GR" sz="1800" dirty="0" smtClean="0"/>
              <a:t>Καταλυτική δράση ιόντων σιδήρου</a:t>
            </a:r>
          </a:p>
          <a:p>
            <a:pPr marL="0" indent="0"/>
            <a:r>
              <a:rPr lang="el-GR" sz="1800" dirty="0" smtClean="0"/>
              <a:t>Εναλλακτικός μηχανισμός </a:t>
            </a:r>
            <a:r>
              <a:rPr lang="en-US" sz="1800" dirty="0" smtClean="0"/>
              <a:t>Fenton</a:t>
            </a:r>
            <a:r>
              <a:rPr lang="el-GR" sz="1800" dirty="0" smtClean="0"/>
              <a:t>-Οξείδωση οργανικών ενώσεων από </a:t>
            </a:r>
            <a:r>
              <a:rPr lang="en-US" sz="1800" dirty="0" smtClean="0"/>
              <a:t>FeO</a:t>
            </a:r>
            <a:r>
              <a:rPr lang="en-US" sz="1800" baseline="30000" dirty="0" smtClean="0"/>
              <a:t>2</a:t>
            </a:r>
            <a:r>
              <a:rPr lang="el-GR" sz="1800" baseline="30000" dirty="0" smtClean="0"/>
              <a:t>+</a:t>
            </a:r>
            <a:r>
              <a:rPr lang="el-GR" sz="1800" dirty="0" smtClean="0"/>
              <a:t> </a:t>
            </a:r>
          </a:p>
          <a:p>
            <a:pPr marL="0" indent="0"/>
            <a:r>
              <a:rPr lang="el-GR" sz="1800" dirty="0" smtClean="0"/>
              <a:t>Αντιδράσεις φωτο-</a:t>
            </a:r>
            <a:r>
              <a:rPr lang="en-US" sz="1800" dirty="0" smtClean="0"/>
              <a:t>Fenton</a:t>
            </a:r>
            <a:endParaRPr lang="el-GR" sz="1800" dirty="0" smtClean="0">
              <a:latin typeface="Times New Roman" pitchFamily="18" charset="0"/>
            </a:endParaRPr>
          </a:p>
          <a:p>
            <a:pPr marL="0" indent="0"/>
            <a:r>
              <a:rPr lang="el-GR" sz="1800" dirty="0" smtClean="0"/>
              <a:t>Ομογενής φωτοκατάλυση</a:t>
            </a:r>
          </a:p>
          <a:p>
            <a:pPr marL="0" indent="0"/>
            <a:r>
              <a:rPr lang="en-US" sz="1800" dirty="0" smtClean="0"/>
              <a:t>Fe(II</a:t>
            </a:r>
            <a:r>
              <a:rPr lang="el-GR" sz="1800" dirty="0" smtClean="0"/>
              <a:t>Ι</a:t>
            </a:r>
            <a:r>
              <a:rPr lang="en-US" sz="1800" dirty="0" smtClean="0"/>
              <a:t>)</a:t>
            </a:r>
            <a:r>
              <a:rPr lang="el-GR" sz="1800" dirty="0" smtClean="0"/>
              <a:t>-</a:t>
            </a:r>
            <a:r>
              <a:rPr lang="en-US" sz="1800" dirty="0" err="1" smtClean="0"/>
              <a:t>ligand</a:t>
            </a:r>
            <a:r>
              <a:rPr lang="en-US" sz="1800" dirty="0" smtClean="0"/>
              <a:t>/H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/</a:t>
            </a:r>
            <a:r>
              <a:rPr lang="el-GR" sz="1800" dirty="0" smtClean="0"/>
              <a:t>ακτινοβολία</a:t>
            </a:r>
          </a:p>
          <a:p>
            <a:pPr marL="0" indent="0"/>
            <a:r>
              <a:rPr lang="el-GR" sz="1800" dirty="0" smtClean="0"/>
              <a:t>Ετερογενείς διεργασίες</a:t>
            </a:r>
          </a:p>
          <a:p>
            <a:pPr marL="0" indent="0"/>
            <a:r>
              <a:rPr lang="el-GR" sz="1800" dirty="0" smtClean="0"/>
              <a:t>Μειονεκτήματα ομογενούς </a:t>
            </a:r>
            <a:r>
              <a:rPr lang="en-US" sz="1800" dirty="0" smtClean="0"/>
              <a:t>Fenton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Οξείδια του </a:t>
            </a:r>
            <a:r>
              <a:rPr lang="en-US" sz="1800" dirty="0" smtClean="0"/>
              <a:t>Fe(II</a:t>
            </a:r>
            <a:r>
              <a:rPr lang="el-GR" sz="1800" dirty="0" smtClean="0"/>
              <a:t>Ι</a:t>
            </a:r>
            <a:r>
              <a:rPr lang="en-US" sz="1800" dirty="0" smtClean="0"/>
              <a:t>)/H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2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Παράγοντες που επηρεάζουν τις διεργασίες</a:t>
            </a:r>
            <a:r>
              <a:rPr lang="en-US" sz="1800" dirty="0" smtClean="0"/>
              <a:t> Fenton (pH, </a:t>
            </a:r>
            <a:r>
              <a:rPr lang="el-GR" sz="1800" dirty="0" smtClean="0"/>
              <a:t>Λόγος </a:t>
            </a:r>
            <a:r>
              <a:rPr lang="en-US" sz="1800" dirty="0" smtClean="0"/>
              <a:t>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:Fe, </a:t>
            </a:r>
            <a:r>
              <a:rPr lang="en-US" sz="1800" dirty="0"/>
              <a:t>o</a:t>
            </a:r>
            <a:r>
              <a:rPr lang="el-GR" sz="1800" dirty="0" smtClean="0"/>
              <a:t>ξυγόνο</a:t>
            </a:r>
            <a:r>
              <a:rPr lang="en-US" sz="1800" dirty="0" smtClean="0"/>
              <a:t>,</a:t>
            </a:r>
            <a:r>
              <a:rPr lang="el-GR" sz="1800" dirty="0" smtClean="0"/>
              <a:t> συγκέντρωση ανόργανων ιόντων</a:t>
            </a:r>
            <a:r>
              <a:rPr lang="en-US" sz="1800" dirty="0" smtClean="0"/>
              <a:t>)</a:t>
            </a:r>
          </a:p>
          <a:p>
            <a:pPr marL="0" indent="0"/>
            <a:r>
              <a:rPr lang="el-GR" sz="1800" dirty="0" smtClean="0"/>
              <a:t>Εφαρμογές των μεθόδων</a:t>
            </a:r>
          </a:p>
          <a:p>
            <a:pPr marL="0" indent="0"/>
            <a:r>
              <a:rPr lang="el-GR" sz="1800" dirty="0" smtClean="0"/>
              <a:t>Επεξεργασία αποβλήτων κλωστοϋφαντουργείου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Οξυγόνο</a:t>
            </a:r>
            <a:r>
              <a:rPr lang="en-US" dirty="0">
                <a:solidFill>
                  <a:schemeClr val="accent1"/>
                </a:solidFill>
              </a:rPr>
              <a:t>, 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endParaRPr lang="el-GR" baseline="-25000" dirty="0">
              <a:solidFill>
                <a:schemeClr val="accent1"/>
              </a:solidFill>
            </a:endParaRP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Στις περισσότερες περιπτώσεις έχει βρεθεί ότι η παρουσία διαλυμένου οξυγόνου στο προς επεξεργασία απόβλητο/διάλυμα οδηγεί σε αύξηση της ταχύτητας των αντιδράσεων </a:t>
            </a:r>
            <a:r>
              <a:rPr lang="en-US"/>
              <a:t>Fenton (</a:t>
            </a:r>
            <a:r>
              <a:rPr lang="el-GR"/>
              <a:t>αύξηση του ποσοστού ανοργανοποίησης των οργανικών ενώσεων).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R</a:t>
            </a:r>
            <a:r>
              <a:rPr lang="en-US" baseline="30000">
                <a:cs typeface="Times New Roman" pitchFamily="18" charset="0"/>
              </a:rPr>
              <a:t>•</a:t>
            </a:r>
            <a:r>
              <a:rPr lang="en-US"/>
              <a:t> + O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>
                <a:cs typeface="Times New Roman" pitchFamily="18" charset="0"/>
              </a:rPr>
              <a:t>→ ROO</a:t>
            </a:r>
            <a:r>
              <a:rPr lang="en-US" baseline="30000">
                <a:cs typeface="Times New Roman" pitchFamily="18" charset="0"/>
              </a:rPr>
              <a:t>•</a:t>
            </a:r>
            <a:r>
              <a:rPr lang="en-US">
                <a:cs typeface="Times New Roman" pitchFamily="18" charset="0"/>
              </a:rPr>
              <a:t> →→ RO</a:t>
            </a:r>
            <a:r>
              <a:rPr lang="en-US" baseline="30000">
                <a:cs typeface="Times New Roman" pitchFamily="18" charset="0"/>
              </a:rPr>
              <a:t>•</a:t>
            </a:r>
            <a:endParaRPr lang="en-US">
              <a:cs typeface="Times New Roman" pitchFamily="18" charset="0"/>
            </a:endParaRPr>
          </a:p>
          <a:p>
            <a:r>
              <a:rPr lang="el-GR">
                <a:cs typeface="Times New Roman" pitchFamily="18" charset="0"/>
              </a:rPr>
              <a:t>Το Ο</a:t>
            </a:r>
            <a:r>
              <a:rPr lang="el-GR" baseline="-25000">
                <a:cs typeface="Times New Roman" pitchFamily="18" charset="0"/>
              </a:rPr>
              <a:t>2</a:t>
            </a:r>
            <a:r>
              <a:rPr lang="el-GR">
                <a:cs typeface="Times New Roman" pitchFamily="18" charset="0"/>
              </a:rPr>
              <a:t> μπορεί να αντικαταστήσει μερικώς το Η</a:t>
            </a:r>
            <a:r>
              <a:rPr lang="el-GR" baseline="-25000">
                <a:cs typeface="Times New Roman" pitchFamily="18" charset="0"/>
              </a:rPr>
              <a:t>2</a:t>
            </a:r>
            <a:r>
              <a:rPr lang="el-GR">
                <a:cs typeface="Times New Roman" pitchFamily="18" charset="0"/>
              </a:rPr>
              <a:t>Ο</a:t>
            </a:r>
            <a:r>
              <a:rPr lang="el-GR" baseline="-25000">
                <a:cs typeface="Times New Roman" pitchFamily="18" charset="0"/>
              </a:rPr>
              <a:t>2</a:t>
            </a:r>
            <a:r>
              <a:rPr lang="el-GR">
                <a:cs typeface="Times New Roman" pitchFamily="18" charset="0"/>
              </a:rPr>
              <a:t> ως οξειδωτικό στις αντιδράσεις </a:t>
            </a:r>
            <a:r>
              <a:rPr lang="en-US">
                <a:cs typeface="Times New Roman" pitchFamily="18" charset="0"/>
              </a:rPr>
              <a:t>Fenton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Συγκέντρωση ανόργανων ιόντων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Η ταχύτητα των αντιδράσεων </a:t>
            </a:r>
            <a:r>
              <a:rPr lang="en-US"/>
              <a:t>Fenton </a:t>
            </a:r>
            <a:r>
              <a:rPr lang="el-GR"/>
              <a:t>μειώνεται λόγω της παρουσίας διαφόρων ανιόντων.</a:t>
            </a:r>
          </a:p>
          <a:p>
            <a:r>
              <a:rPr lang="el-GR"/>
              <a:t>Ανιόντα τα οποία παρεμποδίζουν τον σχηματισμό ΗΟ</a:t>
            </a:r>
            <a:r>
              <a:rPr lang="el-GR" baseline="30000">
                <a:cs typeface="Times New Roman" pitchFamily="18" charset="0"/>
              </a:rPr>
              <a:t>•</a:t>
            </a:r>
            <a:r>
              <a:rPr lang="el-GR"/>
              <a:t>, πχ </a:t>
            </a:r>
            <a:r>
              <a:rPr lang="en-US"/>
              <a:t>Cl</a:t>
            </a:r>
            <a:r>
              <a:rPr lang="en-US" baseline="30000"/>
              <a:t>-</a:t>
            </a:r>
          </a:p>
          <a:p>
            <a:r>
              <a:rPr lang="el-GR"/>
              <a:t>Ανιόντα τα οποία σχηματίζουν μη δραστικά σύμπλοκα με τον </a:t>
            </a:r>
            <a:r>
              <a:rPr lang="en-US"/>
              <a:t>Fe(III),</a:t>
            </a:r>
            <a:r>
              <a:rPr lang="el-GR"/>
              <a:t> πχ</a:t>
            </a:r>
            <a:r>
              <a:rPr lang="en-US"/>
              <a:t> SO</a:t>
            </a:r>
            <a:r>
              <a:rPr lang="en-US" baseline="-25000"/>
              <a:t>4</a:t>
            </a:r>
            <a:r>
              <a:rPr lang="en-US" baseline="30000"/>
              <a:t>2-</a:t>
            </a:r>
            <a:r>
              <a:rPr lang="en-US"/>
              <a:t>, H</a:t>
            </a:r>
            <a:r>
              <a:rPr lang="en-US" baseline="-25000"/>
              <a:t>2</a:t>
            </a:r>
            <a:r>
              <a:rPr lang="en-US"/>
              <a:t>PO</a:t>
            </a:r>
            <a:r>
              <a:rPr lang="en-US" baseline="-25000"/>
              <a:t>4</a:t>
            </a:r>
            <a:r>
              <a:rPr lang="en-US" baseline="30000"/>
              <a:t>-</a:t>
            </a:r>
            <a:r>
              <a:rPr lang="el-GR"/>
              <a:t>  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Εφαρμογές των μεθόδων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Επεξεργασία αποβλήτων: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κλωστοϋφαντουργείων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χαρτοβιομηχανιών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φυτοφαρμάκων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διασταλαγμάτων ΧΥΤΑ (</a:t>
            </a:r>
            <a:r>
              <a:rPr lang="en-US"/>
              <a:t>landfill leachates</a:t>
            </a:r>
            <a:r>
              <a:rPr lang="el-GR"/>
              <a:t>)</a:t>
            </a:r>
          </a:p>
          <a:p>
            <a:r>
              <a:rPr lang="el-GR"/>
              <a:t>Επεξεργασία υπογείων υδάτων και αποκατάσταση εδαφών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>
                <a:solidFill>
                  <a:schemeClr val="accent1"/>
                </a:solidFill>
              </a:rPr>
              <a:t>Επεξεργασία αποβλήτων κλωστοϋφαντουργείου</a:t>
            </a:r>
          </a:p>
        </p:txBody>
      </p:sp>
      <p:pic>
        <p:nvPicPr>
          <p:cNvPr id="6256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166813"/>
            <a:ext cx="4679950" cy="4244975"/>
          </a:xfrm>
          <a:noFill/>
          <a:ln/>
        </p:spPr>
      </p:pic>
      <p:pic>
        <p:nvPicPr>
          <p:cNvPr id="6256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410200"/>
            <a:ext cx="89281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Επίδραση του </a:t>
            </a:r>
            <a:r>
              <a:rPr lang="en-US" dirty="0">
                <a:solidFill>
                  <a:schemeClr val="accent1"/>
                </a:solidFill>
              </a:rPr>
              <a:t>pH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6266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319213"/>
            <a:ext cx="8928100" cy="4510087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Λόγος </a:t>
            </a:r>
            <a:r>
              <a:rPr lang="en-US" dirty="0">
                <a:solidFill>
                  <a:schemeClr val="accent1"/>
                </a:solidFill>
              </a:rPr>
              <a:t>H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O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:Fe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6277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52563"/>
            <a:ext cx="8785225" cy="4386262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Τέλος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1470" y="7141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Σημείωμα Χρήσης Έργων Τρίτων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000108"/>
            <a:ext cx="885698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Έργο αυτό κάνει χρήση των ακόλουθων έργων: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Εικόνες/Σχήματα/Διαγράμματα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Φωτογραφίες</a:t>
            </a:r>
            <a:r>
              <a:rPr lang="el-GR" sz="1700" dirty="0" smtClean="0"/>
              <a:t> </a:t>
            </a:r>
            <a:endParaRPr lang="el-GR" sz="17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l-GR" sz="1700" dirty="0" smtClean="0">
                <a:solidFill>
                  <a:srgbClr val="FF0000"/>
                </a:solidFill>
              </a:rPr>
              <a:t>Διαφάνεια 2</a:t>
            </a:r>
            <a:r>
              <a:rPr lang="en-US" sz="1700" dirty="0" smtClean="0">
                <a:solidFill>
                  <a:srgbClr val="FF0000"/>
                </a:solidFill>
              </a:rPr>
              <a:t>6</a:t>
            </a:r>
            <a:r>
              <a:rPr lang="el-GR" sz="1700" dirty="0" smtClean="0">
                <a:solidFill>
                  <a:srgbClr val="FF0000"/>
                </a:solidFill>
              </a:rPr>
              <a:t>: </a:t>
            </a:r>
            <a:r>
              <a:rPr lang="el-GR" sz="1700" dirty="0" smtClean="0"/>
              <a:t>εικόνα, </a:t>
            </a:r>
            <a:r>
              <a:rPr lang="en-US" sz="1700" dirty="0" smtClean="0"/>
              <a:t>R Aplin and TD Waite, Comparison of three advanced oxidation processes for degradation of textile dyes, Water Science &amp; Technology, 42 (2001) pp. 345–354</a:t>
            </a:r>
            <a:endParaRPr lang="el-GR" sz="1700" dirty="0" smtClean="0"/>
          </a:p>
          <a:p>
            <a:pPr>
              <a:spcBef>
                <a:spcPct val="20000"/>
              </a:spcBef>
              <a:defRPr/>
            </a:pPr>
            <a:r>
              <a:rPr lang="el-GR" sz="1700" dirty="0">
                <a:solidFill>
                  <a:srgbClr val="FF0000"/>
                </a:solidFill>
              </a:rPr>
              <a:t>Διαφάνεια </a:t>
            </a:r>
            <a:r>
              <a:rPr lang="el-GR" sz="1700" dirty="0" smtClean="0">
                <a:solidFill>
                  <a:srgbClr val="FF0000"/>
                </a:solidFill>
              </a:rPr>
              <a:t>3</a:t>
            </a:r>
            <a:r>
              <a:rPr lang="en-US" sz="1700" dirty="0" smtClean="0">
                <a:solidFill>
                  <a:srgbClr val="FF0000"/>
                </a:solidFill>
              </a:rPr>
              <a:t>3</a:t>
            </a:r>
            <a:r>
              <a:rPr lang="el-GR" sz="1700" dirty="0" smtClean="0">
                <a:solidFill>
                  <a:srgbClr val="FF0000"/>
                </a:solidFill>
              </a:rPr>
              <a:t>: </a:t>
            </a:r>
            <a:r>
              <a:rPr lang="el-GR" sz="1700" dirty="0"/>
              <a:t>εικόνα, </a:t>
            </a:r>
            <a:r>
              <a:rPr lang="en-US" sz="1700" dirty="0" err="1" smtClean="0"/>
              <a:t>Shyh</a:t>
            </a:r>
            <a:r>
              <a:rPr lang="en-US" sz="1700" dirty="0" smtClean="0"/>
              <a:t>-Fang Kang, Huey-Min Chang, Coagulation of textile secondary effluents with Fenton's reagent, Water Science and Technology, Volume 36, Issue 12, 1997, Pages 215-222</a:t>
            </a:r>
            <a:endParaRPr lang="el-GR" sz="1700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l-GR" sz="1700" dirty="0">
                <a:solidFill>
                  <a:srgbClr val="FF0000"/>
                </a:solidFill>
              </a:rPr>
              <a:t>Διαφάνεια </a:t>
            </a:r>
            <a:r>
              <a:rPr lang="el-GR" sz="1700" dirty="0" smtClean="0">
                <a:solidFill>
                  <a:srgbClr val="FF0000"/>
                </a:solidFill>
              </a:rPr>
              <a:t>3</a:t>
            </a:r>
            <a:r>
              <a:rPr lang="en-US" sz="1700" dirty="0" smtClean="0">
                <a:solidFill>
                  <a:srgbClr val="FF0000"/>
                </a:solidFill>
              </a:rPr>
              <a:t>4</a:t>
            </a:r>
            <a:r>
              <a:rPr lang="el-GR" sz="1700" dirty="0" smtClean="0">
                <a:solidFill>
                  <a:srgbClr val="FF0000"/>
                </a:solidFill>
              </a:rPr>
              <a:t>: </a:t>
            </a:r>
            <a:r>
              <a:rPr lang="el-GR" sz="1700" dirty="0"/>
              <a:t>εικόνα, </a:t>
            </a:r>
            <a:r>
              <a:rPr lang="en-US" sz="1700" dirty="0" err="1" smtClean="0"/>
              <a:t>Shyh</a:t>
            </a:r>
            <a:r>
              <a:rPr lang="en-US" sz="1700" dirty="0" smtClean="0"/>
              <a:t>-Fang Kang, Huey-Min Chang, Coagulation of textile secondary effluents with Fenton's reagent, Water Science and Technology, Volume 36, Issue 12, 1997, Pages 215-222</a:t>
            </a:r>
            <a:endParaRPr lang="el-GR" sz="1700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l-GR" sz="1700" dirty="0">
                <a:solidFill>
                  <a:srgbClr val="FF0000"/>
                </a:solidFill>
              </a:rPr>
              <a:t>Διαφάνεια </a:t>
            </a:r>
            <a:r>
              <a:rPr lang="el-GR" sz="1700" dirty="0" smtClean="0">
                <a:solidFill>
                  <a:srgbClr val="FF0000"/>
                </a:solidFill>
              </a:rPr>
              <a:t>3</a:t>
            </a:r>
            <a:r>
              <a:rPr lang="en-US" sz="1700" dirty="0" smtClean="0">
                <a:solidFill>
                  <a:srgbClr val="FF0000"/>
                </a:solidFill>
              </a:rPr>
              <a:t>5</a:t>
            </a:r>
            <a:r>
              <a:rPr lang="el-GR" sz="1700" dirty="0" smtClean="0">
                <a:solidFill>
                  <a:srgbClr val="FF0000"/>
                </a:solidFill>
              </a:rPr>
              <a:t>: </a:t>
            </a:r>
            <a:r>
              <a:rPr lang="el-GR" sz="1700" dirty="0"/>
              <a:t>εικόνα, </a:t>
            </a:r>
            <a:r>
              <a:rPr lang="en-US" sz="1700" dirty="0" err="1" smtClean="0"/>
              <a:t>Shyh</a:t>
            </a:r>
            <a:r>
              <a:rPr lang="en-US" sz="1700" dirty="0" smtClean="0"/>
              <a:t>-Fang Kang, Huey-Min Chang, Coagulation of textile secondary effluents with Fenton's reagent, Water Science and Technology, Volume 36, Issue 12, 1997, Pages 215-222</a:t>
            </a:r>
          </a:p>
          <a:p>
            <a:pPr>
              <a:spcBef>
                <a:spcPct val="20000"/>
              </a:spcBef>
              <a:defRPr/>
            </a:pPr>
            <a:endParaRPr lang="en-US" sz="1700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500066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Χρηματοδότηση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Ιστορικού </a:t>
            </a:r>
            <a:r>
              <a:rPr lang="el-GR" dirty="0" smtClean="0">
                <a:solidFill>
                  <a:schemeClr val="accent1"/>
                </a:solidFill>
              </a:rPr>
              <a:t>Εκδόσεων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l-GR" dirty="0" smtClean="0">
                <a:solidFill>
                  <a:schemeClr val="accent1"/>
                </a:solidFill>
              </a:rPr>
              <a:t>Έργου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1.0.0.  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Οξείδωση </a:t>
            </a:r>
            <a:r>
              <a:rPr lang="en-US" dirty="0">
                <a:solidFill>
                  <a:schemeClr val="accent1"/>
                </a:solidFill>
              </a:rPr>
              <a:t>Fenton </a:t>
            </a:r>
            <a:r>
              <a:rPr lang="el-GR" dirty="0">
                <a:solidFill>
                  <a:schemeClr val="accent1"/>
                </a:solidFill>
              </a:rPr>
              <a:t>και φωτο-</a:t>
            </a:r>
            <a:r>
              <a:rPr lang="en-US" dirty="0">
                <a:solidFill>
                  <a:schemeClr val="accent1"/>
                </a:solidFill>
              </a:rPr>
              <a:t>Fenton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Υπάρχουν πολλές παραλλαγές των μεθόδων.</a:t>
            </a:r>
          </a:p>
          <a:p>
            <a:r>
              <a:rPr lang="el-GR"/>
              <a:t>Σε όλες τις περιπτώσεις απαιτείται η παρουσία ιόντων σιδήρου (</a:t>
            </a:r>
            <a:r>
              <a:rPr lang="en-US"/>
              <a:t>Fe</a:t>
            </a:r>
            <a:r>
              <a:rPr lang="en-US" baseline="30000"/>
              <a:t>2+</a:t>
            </a:r>
            <a:r>
              <a:rPr lang="en-US"/>
              <a:t> </a:t>
            </a:r>
            <a:r>
              <a:rPr lang="el-GR"/>
              <a:t>ή </a:t>
            </a:r>
            <a:r>
              <a:rPr lang="en-US"/>
              <a:t>Fe</a:t>
            </a:r>
            <a:r>
              <a:rPr lang="en-US" baseline="30000"/>
              <a:t>3+</a:t>
            </a:r>
            <a:r>
              <a:rPr lang="el-GR"/>
              <a:t>), Η</a:t>
            </a:r>
            <a:r>
              <a:rPr lang="el-GR" baseline="-25000"/>
              <a:t>2</a:t>
            </a:r>
            <a:r>
              <a:rPr lang="el-GR"/>
              <a:t>Ο</a:t>
            </a:r>
            <a:r>
              <a:rPr lang="el-GR" baseline="-25000"/>
              <a:t>2</a:t>
            </a:r>
            <a:r>
              <a:rPr lang="el-GR"/>
              <a:t> και ακτινοβολίας στην περίπτωση της οξείδωσης φωτο-</a:t>
            </a:r>
            <a:r>
              <a:rPr lang="en-US"/>
              <a:t>Fenton</a:t>
            </a:r>
            <a:r>
              <a:rPr lang="el-GR"/>
              <a:t>.</a:t>
            </a:r>
            <a:endParaRPr lang="en-US"/>
          </a:p>
          <a:p>
            <a:r>
              <a:rPr lang="el-GR"/>
              <a:t>Χωρίζονται σε </a:t>
            </a:r>
            <a:r>
              <a:rPr lang="el-GR" b="1"/>
              <a:t>ομογενείς</a:t>
            </a:r>
            <a:r>
              <a:rPr lang="el-GR"/>
              <a:t> και </a:t>
            </a:r>
            <a:r>
              <a:rPr lang="el-GR" b="1"/>
              <a:t>ετερογενείς</a:t>
            </a:r>
            <a:r>
              <a:rPr lang="el-GR"/>
              <a:t> διεργασίες.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Αναφοράς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Πατρών. Καθηγητής, Διονύσιος</a:t>
            </a:r>
            <a:r>
              <a:rPr lang="el-GR" sz="2000" dirty="0"/>
              <a:t> </a:t>
            </a:r>
            <a:r>
              <a:rPr lang="el-GR" sz="2000" dirty="0" smtClean="0"/>
              <a:t>Μαντζαβίνος. «Τεχνολογία Πειβάλλοντος: Επεξεργασία Βιομηχανικών Υγρών Αποβλήτων, </a:t>
            </a:r>
            <a:r>
              <a:rPr lang="el-GR" sz="2000" dirty="0"/>
              <a:t>Οξείδωση </a:t>
            </a:r>
            <a:r>
              <a:rPr lang="en-US" sz="2000" dirty="0"/>
              <a:t>Fenton </a:t>
            </a:r>
            <a:r>
              <a:rPr lang="el-GR" sz="2000" dirty="0"/>
              <a:t>και φωτο-</a:t>
            </a:r>
            <a:r>
              <a:rPr lang="en-US" sz="2000" dirty="0"/>
              <a:t>Fenton</a:t>
            </a:r>
            <a:r>
              <a:rPr lang="el-GR" sz="2000" dirty="0"/>
              <a:t> 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https://eclass.upatras.gr/courses/CMNG21</a:t>
            </a:r>
            <a:r>
              <a:rPr lang="el-GR" sz="2000" dirty="0" smtClean="0"/>
              <a:t>70</a:t>
            </a:r>
            <a:r>
              <a:rPr lang="en-US" sz="2000" dirty="0" smtClean="0"/>
              <a:t>/</a:t>
            </a:r>
            <a:endParaRPr lang="el-GR" sz="2000" dirty="0"/>
          </a:p>
          <a:p>
            <a:pPr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  <a:r>
              <a:rPr lang="en-US" dirty="0" smtClean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Αδειοδότησης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6093359"/>
            <a:ext cx="714380" cy="693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  <a:r>
              <a:rPr lang="en-US" dirty="0" smtClean="0">
                <a:solidFill>
                  <a:srgbClr val="50ABBC"/>
                </a:solidFill>
              </a:rPr>
              <a:t>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Ομογενείς διεργασίες 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l-GR" b="1"/>
              <a:t>Αντίδραση </a:t>
            </a:r>
            <a:r>
              <a:rPr lang="en-US" b="1"/>
              <a:t>Fenton: Fe(II)/H</a:t>
            </a:r>
            <a:r>
              <a:rPr lang="en-US" b="1" baseline="-25000"/>
              <a:t>2</a:t>
            </a:r>
            <a:r>
              <a:rPr lang="en-US" b="1"/>
              <a:t>O</a:t>
            </a:r>
            <a:r>
              <a:rPr lang="en-US" b="1" baseline="-25000"/>
              <a:t>2</a:t>
            </a:r>
            <a:r>
              <a:rPr lang="en-US" b="1"/>
              <a:t>:</a:t>
            </a:r>
          </a:p>
          <a:p>
            <a:r>
              <a:rPr lang="el-GR"/>
              <a:t>Αντίδραση μεταξύ </a:t>
            </a:r>
            <a:r>
              <a:rPr lang="el-GR" b="1"/>
              <a:t>ιόντων δισθενούς σιδήρου</a:t>
            </a:r>
            <a:r>
              <a:rPr lang="el-GR"/>
              <a:t> και </a:t>
            </a:r>
            <a:r>
              <a:rPr lang="el-GR" b="1"/>
              <a:t>Η</a:t>
            </a:r>
            <a:r>
              <a:rPr lang="el-GR" b="1" baseline="-25000"/>
              <a:t>2</a:t>
            </a:r>
            <a:r>
              <a:rPr lang="el-GR" b="1"/>
              <a:t>Ο</a:t>
            </a:r>
            <a:r>
              <a:rPr lang="el-GR" b="1" baseline="-25000"/>
              <a:t>2</a:t>
            </a:r>
            <a:r>
              <a:rPr lang="el-GR"/>
              <a:t> σε </a:t>
            </a:r>
            <a:r>
              <a:rPr lang="el-GR" b="1"/>
              <a:t>όξινο περιβάλλον</a:t>
            </a:r>
            <a:r>
              <a:rPr lang="el-GR"/>
              <a:t>:</a:t>
            </a:r>
          </a:p>
          <a:p>
            <a:pPr>
              <a:buFont typeface="Wingdings" pitchFamily="2" charset="2"/>
              <a:buNone/>
            </a:pPr>
            <a:endParaRPr lang="el-GR"/>
          </a:p>
          <a:p>
            <a:pPr algn="ctr">
              <a:buFont typeface="Wingdings" pitchFamily="2" charset="2"/>
              <a:buNone/>
            </a:pPr>
            <a:r>
              <a:rPr lang="en-US" sz="3600"/>
              <a:t>Fe</a:t>
            </a:r>
            <a:r>
              <a:rPr lang="el-GR" sz="3600"/>
              <a:t>(</a:t>
            </a:r>
            <a:r>
              <a:rPr lang="en-US" sz="3600"/>
              <a:t>II</a:t>
            </a:r>
            <a:r>
              <a:rPr lang="el-GR" sz="3600"/>
              <a:t>)</a:t>
            </a:r>
            <a:r>
              <a:rPr lang="en-US" sz="3600"/>
              <a:t> + H</a:t>
            </a:r>
            <a:r>
              <a:rPr lang="en-US" sz="3600" baseline="-25000"/>
              <a:t>2</a:t>
            </a:r>
            <a:r>
              <a:rPr lang="en-US" sz="3600"/>
              <a:t>O</a:t>
            </a:r>
            <a:r>
              <a:rPr lang="en-US" sz="3600" baseline="-25000"/>
              <a:t>2</a:t>
            </a:r>
            <a:r>
              <a:rPr lang="en-US" sz="3600"/>
              <a:t> </a:t>
            </a:r>
            <a:r>
              <a:rPr lang="en-US" sz="3600">
                <a:cs typeface="Times New Roman" pitchFamily="18" charset="0"/>
              </a:rPr>
              <a:t>→ Fe</a:t>
            </a:r>
            <a:r>
              <a:rPr lang="el-GR" sz="3600">
                <a:cs typeface="Times New Roman" pitchFamily="18" charset="0"/>
              </a:rPr>
              <a:t>(</a:t>
            </a:r>
            <a:r>
              <a:rPr lang="en-US" sz="3600">
                <a:cs typeface="Times New Roman" pitchFamily="18" charset="0"/>
              </a:rPr>
              <a:t>III</a:t>
            </a:r>
            <a:r>
              <a:rPr lang="el-GR" sz="3600">
                <a:cs typeface="Times New Roman" pitchFamily="18" charset="0"/>
              </a:rPr>
              <a:t>)</a:t>
            </a:r>
            <a:r>
              <a:rPr lang="en-US" sz="3600">
                <a:cs typeface="Times New Roman" pitchFamily="18" charset="0"/>
              </a:rPr>
              <a:t> + HO</a:t>
            </a:r>
            <a:r>
              <a:rPr lang="en-US" sz="3600" baseline="30000">
                <a:cs typeface="Times New Roman" pitchFamily="18" charset="0"/>
              </a:rPr>
              <a:t>•</a:t>
            </a:r>
            <a:r>
              <a:rPr lang="en-US" sz="3600">
                <a:cs typeface="Times New Roman" pitchFamily="18" charset="0"/>
              </a:rPr>
              <a:t> + HO</a:t>
            </a:r>
            <a:r>
              <a:rPr lang="en-US" sz="3600" baseline="30000">
                <a:cs typeface="Times New Roman" pitchFamily="18" charset="0"/>
              </a:rPr>
              <a:t>-</a:t>
            </a:r>
            <a:r>
              <a:rPr lang="el-GR" sz="3600">
                <a:cs typeface="Times New Roman" pitchFamily="18" charset="0"/>
              </a:rPr>
              <a:t>   (1)</a:t>
            </a:r>
            <a:endParaRPr lang="el-GR" sz="3600" baseline="3000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>
              <a:cs typeface="Times New Roman" pitchFamily="18" charset="0"/>
            </a:endParaRPr>
          </a:p>
          <a:p>
            <a:r>
              <a:rPr lang="el-GR">
                <a:cs typeface="Times New Roman" pitchFamily="18" charset="0"/>
              </a:rPr>
              <a:t>Η αντίδραση είναι αυθόρμητη και μπορεί να γίνει στο σκοτάδι απουσία φωτός</a:t>
            </a:r>
            <a:endParaRPr lang="en-US">
              <a:cs typeface="Times New Roman" pitchFamily="18" charset="0"/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Αντιδράσεις ελευθέρων ριζών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/>
              <a:t>Απουσία άλλων αντιδραστηρίων (οργανικών ενώσεων) λαμβάνουν χώρα οι παρακάτω αντιδράσεις: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Fe(III) + H</a:t>
            </a:r>
            <a:r>
              <a:rPr lang="el-GR" baseline="-25000"/>
              <a:t>2</a:t>
            </a:r>
            <a:r>
              <a:rPr lang="el-GR"/>
              <a:t>O</a:t>
            </a:r>
            <a:r>
              <a:rPr lang="el-GR" baseline="-25000"/>
              <a:t>2</a:t>
            </a:r>
            <a:r>
              <a:rPr lang="el-GR"/>
              <a:t> →Fe(II) + HO</a:t>
            </a:r>
            <a:r>
              <a:rPr lang="el-GR" baseline="-25000"/>
              <a:t>2</a:t>
            </a:r>
            <a:r>
              <a:rPr lang="el-GR" baseline="30000">
                <a:cs typeface="Times New Roman" pitchFamily="18" charset="0"/>
              </a:rPr>
              <a:t>•</a:t>
            </a:r>
            <a:r>
              <a:rPr lang="el-GR"/>
              <a:t> + H+             (2)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HO</a:t>
            </a:r>
            <a:r>
              <a:rPr lang="el-GR" baseline="30000">
                <a:cs typeface="Times New Roman" pitchFamily="18" charset="0"/>
              </a:rPr>
              <a:t>•</a:t>
            </a:r>
            <a:r>
              <a:rPr lang="el-GR" b="1" i="1"/>
              <a:t> </a:t>
            </a:r>
            <a:r>
              <a:rPr lang="el-GR"/>
              <a:t>+ H</a:t>
            </a:r>
            <a:r>
              <a:rPr lang="el-GR" baseline="-25000"/>
              <a:t>2</a:t>
            </a:r>
            <a:r>
              <a:rPr lang="el-GR"/>
              <a:t>O</a:t>
            </a:r>
            <a:r>
              <a:rPr lang="el-GR" baseline="-25000"/>
              <a:t>2</a:t>
            </a:r>
            <a:r>
              <a:rPr lang="el-GR"/>
              <a:t> →HO</a:t>
            </a:r>
            <a:r>
              <a:rPr lang="el-GR" baseline="-25000"/>
              <a:t>2</a:t>
            </a:r>
            <a:r>
              <a:rPr lang="el-GR" baseline="30000">
                <a:cs typeface="Times New Roman" pitchFamily="18" charset="0"/>
              </a:rPr>
              <a:t>•</a:t>
            </a:r>
            <a:r>
              <a:rPr lang="el-GR"/>
              <a:t> + H</a:t>
            </a:r>
            <a:r>
              <a:rPr lang="el-GR" baseline="-25000"/>
              <a:t>2</a:t>
            </a:r>
            <a:r>
              <a:rPr lang="el-GR"/>
              <a:t>O                            (3)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HO</a:t>
            </a:r>
            <a:r>
              <a:rPr lang="el-GR" baseline="30000">
                <a:cs typeface="Times New Roman" pitchFamily="18" charset="0"/>
              </a:rPr>
              <a:t>•</a:t>
            </a:r>
            <a:r>
              <a:rPr lang="el-GR" b="1" i="1"/>
              <a:t> </a:t>
            </a:r>
            <a:r>
              <a:rPr lang="el-GR"/>
              <a:t>+ Fe(II)→Fe(III) + OH</a:t>
            </a:r>
            <a:r>
              <a:rPr lang="el-GR" baseline="30000"/>
              <a:t>−</a:t>
            </a:r>
            <a:r>
              <a:rPr lang="el-GR"/>
              <a:t>                         (4)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Fe(III) + HO</a:t>
            </a:r>
            <a:r>
              <a:rPr lang="el-GR" baseline="-25000"/>
              <a:t>2</a:t>
            </a:r>
            <a:r>
              <a:rPr lang="el-GR" baseline="30000">
                <a:cs typeface="Times New Roman" pitchFamily="18" charset="0"/>
              </a:rPr>
              <a:t>•</a:t>
            </a:r>
            <a:r>
              <a:rPr lang="el-GR"/>
              <a:t> →Fe(II) + O</a:t>
            </a:r>
            <a:r>
              <a:rPr lang="el-GR" baseline="-25000"/>
              <a:t>2</a:t>
            </a:r>
            <a:r>
              <a:rPr lang="el-GR"/>
              <a:t> + H</a:t>
            </a:r>
            <a:r>
              <a:rPr lang="el-GR" baseline="30000"/>
              <a:t>+</a:t>
            </a:r>
            <a:r>
              <a:rPr lang="el-GR"/>
              <a:t>                 (5)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Fe(II) + HO</a:t>
            </a:r>
            <a:r>
              <a:rPr lang="el-GR" baseline="-25000"/>
              <a:t>2</a:t>
            </a:r>
            <a:r>
              <a:rPr lang="el-GR" baseline="30000">
                <a:cs typeface="Times New Roman" pitchFamily="18" charset="0"/>
              </a:rPr>
              <a:t>•</a:t>
            </a:r>
            <a:r>
              <a:rPr lang="el-GR"/>
              <a:t> + H</a:t>
            </a:r>
            <a:r>
              <a:rPr lang="el-GR" baseline="30000"/>
              <a:t>+</a:t>
            </a:r>
            <a:r>
              <a:rPr lang="el-GR"/>
              <a:t> →Fe(III) + H</a:t>
            </a:r>
            <a:r>
              <a:rPr lang="el-GR" baseline="-25000"/>
              <a:t>2</a:t>
            </a:r>
            <a:r>
              <a:rPr lang="el-GR"/>
              <a:t>O</a:t>
            </a:r>
            <a:r>
              <a:rPr lang="el-GR" baseline="-25000"/>
              <a:t>2</a:t>
            </a:r>
            <a:r>
              <a:rPr lang="el-GR"/>
              <a:t>             (6)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/>
              <a:t>HO</a:t>
            </a:r>
            <a:r>
              <a:rPr lang="el-GR" baseline="-25000"/>
              <a:t>2</a:t>
            </a:r>
            <a:r>
              <a:rPr lang="el-GR" baseline="30000">
                <a:cs typeface="Times New Roman" pitchFamily="18" charset="0"/>
              </a:rPr>
              <a:t>•</a:t>
            </a:r>
            <a:r>
              <a:rPr lang="el-GR"/>
              <a:t> + HO</a:t>
            </a:r>
            <a:r>
              <a:rPr lang="el-GR" baseline="-25000"/>
              <a:t>2</a:t>
            </a:r>
            <a:r>
              <a:rPr lang="el-GR" baseline="30000">
                <a:cs typeface="Times New Roman" pitchFamily="18" charset="0"/>
              </a:rPr>
              <a:t>•</a:t>
            </a:r>
            <a:r>
              <a:rPr lang="el-GR"/>
              <a:t> →H</a:t>
            </a:r>
            <a:r>
              <a:rPr lang="el-GR" baseline="-25000"/>
              <a:t>2</a:t>
            </a:r>
            <a:r>
              <a:rPr lang="el-GR"/>
              <a:t>O</a:t>
            </a:r>
            <a:r>
              <a:rPr lang="el-GR" baseline="-25000"/>
              <a:t>2</a:t>
            </a:r>
            <a:r>
              <a:rPr lang="el-GR"/>
              <a:t> + O</a:t>
            </a:r>
            <a:r>
              <a:rPr lang="el-GR" baseline="-25000"/>
              <a:t>2</a:t>
            </a:r>
            <a:r>
              <a:rPr lang="el-GR"/>
              <a:t>                              (7)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Καταλυτική δράση ιόντων σιδήρου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/>
              <a:t>Τα ιόντα σιδήρου δρουν καταλυτικά.</a:t>
            </a:r>
          </a:p>
          <a:p>
            <a:pPr>
              <a:lnSpc>
                <a:spcPct val="90000"/>
              </a:lnSpc>
            </a:pPr>
            <a:r>
              <a:rPr lang="el-GR" dirty="0"/>
              <a:t>Απουσία άλλων αντιδραστηρίων (οργανικών ενώσεων) η συνολική αντίδραση που λαμβάνει χώρα είναι: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dirty="0"/>
              <a:t>2Η</a:t>
            </a:r>
            <a:r>
              <a:rPr lang="el-GR" baseline="-25000" dirty="0"/>
              <a:t>2</a:t>
            </a:r>
            <a:r>
              <a:rPr lang="el-GR" dirty="0"/>
              <a:t>Ο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el-GR" dirty="0">
                <a:cs typeface="Times New Roman" pitchFamily="18" charset="0"/>
              </a:rPr>
              <a:t>→ Ο</a:t>
            </a:r>
            <a:r>
              <a:rPr lang="el-GR" baseline="-25000" dirty="0">
                <a:cs typeface="Times New Roman" pitchFamily="18" charset="0"/>
              </a:rPr>
              <a:t>2</a:t>
            </a:r>
            <a:r>
              <a:rPr lang="el-GR" dirty="0">
                <a:cs typeface="Times New Roman" pitchFamily="18" charset="0"/>
              </a:rPr>
              <a:t> + 2Η</a:t>
            </a:r>
            <a:r>
              <a:rPr lang="el-GR" baseline="-25000" dirty="0">
                <a:cs typeface="Times New Roman" pitchFamily="18" charset="0"/>
              </a:rPr>
              <a:t>2</a:t>
            </a:r>
            <a:r>
              <a:rPr lang="el-GR" dirty="0">
                <a:cs typeface="Times New Roman" pitchFamily="18" charset="0"/>
              </a:rPr>
              <a:t>Ο          (8)</a:t>
            </a:r>
          </a:p>
          <a:p>
            <a:pPr>
              <a:lnSpc>
                <a:spcPct val="90000"/>
              </a:lnSpc>
            </a:pPr>
            <a:r>
              <a:rPr lang="el-GR" dirty="0">
                <a:cs typeface="Times New Roman" pitchFamily="18" charset="0"/>
              </a:rPr>
              <a:t>Παρουσία οργανικών ενώσεων παρατηρείται αντίδραση μεταξύ των ελευθέρων ριζών υδροξυλίου και των οργανικών ενώσεων.</a:t>
            </a:r>
            <a:endParaRPr lang="el-GR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Η αναγωγή του </a:t>
            </a:r>
            <a:r>
              <a:rPr lang="en-US"/>
              <a:t>Fe(III) </a:t>
            </a:r>
            <a:r>
              <a:rPr lang="el-GR"/>
              <a:t>είναι πιο αργή από την οξείδωση του </a:t>
            </a:r>
            <a:r>
              <a:rPr lang="en-US"/>
              <a:t>Fe(II).</a:t>
            </a:r>
          </a:p>
          <a:p>
            <a:pPr>
              <a:lnSpc>
                <a:spcPct val="90000"/>
              </a:lnSpc>
            </a:pPr>
            <a:r>
              <a:rPr lang="el-GR"/>
              <a:t>Τα ιόντα σιδήρου βρίσκονται κυρίως στην μορφή </a:t>
            </a:r>
            <a:r>
              <a:rPr lang="en-US"/>
              <a:t>Fe(III).</a:t>
            </a:r>
          </a:p>
          <a:p>
            <a:pPr>
              <a:lnSpc>
                <a:spcPct val="90000"/>
              </a:lnSpc>
            </a:pPr>
            <a:r>
              <a:rPr lang="el-GR"/>
              <a:t>Ο μηχανισμός της αντίδρασης είναι αρκετά πολύπλοκος.</a:t>
            </a:r>
          </a:p>
          <a:p>
            <a:pPr>
              <a:lnSpc>
                <a:spcPct val="90000"/>
              </a:lnSpc>
            </a:pPr>
            <a:r>
              <a:rPr lang="el-GR"/>
              <a:t>Έχει προταθεί ένας εναλλακτικός μηχανισμός ο οποίος περιλαμβάνει το σχηματισμό του ιόντος </a:t>
            </a:r>
            <a:r>
              <a:rPr lang="en-US"/>
              <a:t>FeO</a:t>
            </a:r>
            <a:r>
              <a:rPr lang="en-US" baseline="30000"/>
              <a:t>2+</a:t>
            </a:r>
            <a:r>
              <a:rPr lang="el-GR"/>
              <a:t>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Καταλυτική δράση ιόντων σιδήρου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Εναλλακτικός μηχανισμός </a:t>
            </a:r>
            <a:r>
              <a:rPr lang="en-US" dirty="0">
                <a:solidFill>
                  <a:schemeClr val="accent1"/>
                </a:solidFill>
              </a:rPr>
              <a:t>Fenton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5969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0213"/>
            <a:ext cx="9144000" cy="3163887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1780</Words>
  <Application>Microsoft Office PowerPoint</Application>
  <PresentationFormat>On-screen Show (4:3)</PresentationFormat>
  <Paragraphs>231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Τεχνολογία Περιβάλλοντος: Επεξεργασία Βιομηχανικών Υγρών Αποβλήτων</vt:lpstr>
      <vt:lpstr>Σκοπός  Ενότητας</vt:lpstr>
      <vt:lpstr>Περιεχόμενα ενότητας</vt:lpstr>
      <vt:lpstr>Οξείδωση Fenton και φωτο-Fenton</vt:lpstr>
      <vt:lpstr>Ομογενείς διεργασίες </vt:lpstr>
      <vt:lpstr>Αντιδράσεις ελευθέρων ριζών</vt:lpstr>
      <vt:lpstr>Καταλυτική δράση ιόντων σιδήρου</vt:lpstr>
      <vt:lpstr>Καταλυτική δράση ιόντων σιδήρου</vt:lpstr>
      <vt:lpstr>Εναλλακτικός μηχανισμός Fenton</vt:lpstr>
      <vt:lpstr>Οξείδωση οργανικών ενώσεων από FeO2+ </vt:lpstr>
      <vt:lpstr>Fe(IIΙ)/H2O2</vt:lpstr>
      <vt:lpstr>Fe(II)/H2O2 ή Fe(IIΙ)/H2O2</vt:lpstr>
      <vt:lpstr>Αντιδράσεις φωτο-Fenton</vt:lpstr>
      <vt:lpstr>Ομογενής φωτοκατάλυση</vt:lpstr>
      <vt:lpstr>Fe(IIΙ)-ligand/H2O2/ακτινοβολία</vt:lpstr>
      <vt:lpstr>Σιδηροξαλικό κάλιο (potassium ferrioxalate) </vt:lpstr>
      <vt:lpstr>Ακτινοβόληση ferrioxalate </vt:lpstr>
      <vt:lpstr>Ακτινοβόληση ferrioxalate </vt:lpstr>
      <vt:lpstr>Ετερογενείς διεργασίες</vt:lpstr>
      <vt:lpstr>Μειονεκτήματα ομογενούς Fenton</vt:lpstr>
      <vt:lpstr>Μειονεκτήματα ομογενούς Fenton</vt:lpstr>
      <vt:lpstr>Οξείδια του Fe(IIΙ)/H2O2</vt:lpstr>
      <vt:lpstr>goethite</vt:lpstr>
      <vt:lpstr>goethite</vt:lpstr>
      <vt:lpstr>Παράγοντες που επηρεάζουν τις διεργασίες Fenton</vt:lpstr>
      <vt:lpstr>Επίδραση του pH</vt:lpstr>
      <vt:lpstr>Επίδραση του pH</vt:lpstr>
      <vt:lpstr>Λόγος H2O2:Fe</vt:lpstr>
      <vt:lpstr>Βέλτιστος λόγος H2O2:Fe</vt:lpstr>
      <vt:lpstr>Οξυγόνο, O2</vt:lpstr>
      <vt:lpstr>Συγκέντρωση ανόργανων ιόντων</vt:lpstr>
      <vt:lpstr>Εφαρμογές των μεθόδων</vt:lpstr>
      <vt:lpstr>Επεξεργασία αποβλήτων κλωστοϋφαντουργείου</vt:lpstr>
      <vt:lpstr>Επίδραση του pH</vt:lpstr>
      <vt:lpstr>Λόγος H2O2:Fe</vt:lpstr>
      <vt:lpstr>Τέλος Ενότητας</vt:lpstr>
      <vt:lpstr>Slide 37</vt:lpstr>
      <vt:lpstr>Χρηματοδότηση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Τεχνολογία Περιβάλλοντος: Επεξεργασία Βιομηχανικών Υγρών Αποβλήτων</dc:title>
  <dc:creator>Spyretos</dc:creator>
  <cp:lastModifiedBy>Spyretos</cp:lastModifiedBy>
  <cp:revision>13</cp:revision>
  <dcterms:created xsi:type="dcterms:W3CDTF">2015-07-07T09:11:19Z</dcterms:created>
  <dcterms:modified xsi:type="dcterms:W3CDTF">2015-07-08T12:54:31Z</dcterms:modified>
</cp:coreProperties>
</file>