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56" r:id="rId2"/>
    <p:sldId id="333" r:id="rId3"/>
    <p:sldId id="264" r:id="rId4"/>
    <p:sldId id="334" r:id="rId5"/>
    <p:sldId id="467" r:id="rId6"/>
    <p:sldId id="335" r:id="rId7"/>
    <p:sldId id="336" r:id="rId8"/>
    <p:sldId id="339" r:id="rId9"/>
    <p:sldId id="340" r:id="rId10"/>
    <p:sldId id="468" r:id="rId11"/>
    <p:sldId id="337" r:id="rId12"/>
    <p:sldId id="469" r:id="rId13"/>
    <p:sldId id="470" r:id="rId14"/>
    <p:sldId id="445" r:id="rId15"/>
    <p:sldId id="448" r:id="rId16"/>
    <p:sldId id="449" r:id="rId17"/>
    <p:sldId id="450" r:id="rId18"/>
    <p:sldId id="451" r:id="rId19"/>
    <p:sldId id="452" r:id="rId20"/>
    <p:sldId id="453" r:id="rId21"/>
    <p:sldId id="454" r:id="rId22"/>
    <p:sldId id="455" r:id="rId23"/>
    <p:sldId id="456" r:id="rId24"/>
    <p:sldId id="458" r:id="rId25"/>
    <p:sldId id="459" r:id="rId26"/>
    <p:sldId id="460" r:id="rId27"/>
    <p:sldId id="461" r:id="rId28"/>
    <p:sldId id="465" r:id="rId29"/>
    <p:sldId id="466" r:id="rId30"/>
    <p:sldId id="318" r:id="rId31"/>
    <p:sldId id="319"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22" autoAdjust="0"/>
    <p:restoredTop sz="93495" autoAdjust="0"/>
  </p:normalViewPr>
  <p:slideViewPr>
    <p:cSldViewPr>
      <p:cViewPr varScale="1">
        <p:scale>
          <a:sx n="77" d="100"/>
          <a:sy n="77" d="100"/>
        </p:scale>
        <p:origin x="1570"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 name="PlaceHolder 1"/>
          <p:cNvSpPr>
            <a:spLocks noGrp="1"/>
          </p:cNvSpPr>
          <p:nvPr>
            <p:ph type="body"/>
          </p:nvPr>
        </p:nvSpPr>
        <p:spPr>
          <a:xfrm>
            <a:off x="777240" y="4777560"/>
            <a:ext cx="6217560" cy="4525920"/>
          </a:xfrm>
          <a:prstGeom prst="rect">
            <a:avLst/>
          </a:prstGeom>
        </p:spPr>
        <p:txBody>
          <a:bodyPr lIns="0" tIns="0" rIns="0" bIns="0"/>
          <a:lstStyle/>
          <a:p>
            <a:r>
              <a:rPr lang="en-US" sz="2000" b="0" strike="noStrike" spc="-1">
                <a:solidFill>
                  <a:srgbClr val="000000"/>
                </a:solidFill>
                <a:uFill>
                  <a:solidFill>
                    <a:srgbClr val="FFFFFF"/>
                  </a:solidFill>
                </a:uFill>
                <a:latin typeface="Arial"/>
              </a:rPr>
              <a:t>Click to edit the notes format</a:t>
            </a:r>
          </a:p>
        </p:txBody>
      </p:sp>
      <p:sp>
        <p:nvSpPr>
          <p:cNvPr id="111" name="PlaceHolder 2"/>
          <p:cNvSpPr>
            <a:spLocks noGrp="1"/>
          </p:cNvSpPr>
          <p:nvPr>
            <p:ph type="hdr"/>
          </p:nvPr>
        </p:nvSpPr>
        <p:spPr>
          <a:xfrm>
            <a:off x="0" y="0"/>
            <a:ext cx="3372840" cy="502560"/>
          </a:xfrm>
          <a:prstGeom prst="rect">
            <a:avLst/>
          </a:prstGeom>
        </p:spPr>
        <p:txBody>
          <a:bodyPr lIns="0" tIns="0" rIns="0" bIns="0"/>
          <a:lstStyle/>
          <a:p>
            <a:r>
              <a:rPr lang="en-US" sz="1400" b="0" strike="noStrike" spc="-1" dirty="0">
                <a:solidFill>
                  <a:srgbClr val="000000"/>
                </a:solidFill>
                <a:uFill>
                  <a:solidFill>
                    <a:srgbClr val="FFFFFF"/>
                  </a:solidFill>
                </a:uFill>
                <a:latin typeface="Times New Roman"/>
              </a:rPr>
              <a:t> </a:t>
            </a:r>
          </a:p>
        </p:txBody>
      </p:sp>
      <p:sp>
        <p:nvSpPr>
          <p:cNvPr id="112" name="PlaceHolder 3"/>
          <p:cNvSpPr>
            <a:spLocks noGrp="1"/>
          </p:cNvSpPr>
          <p:nvPr>
            <p:ph type="dt"/>
          </p:nvPr>
        </p:nvSpPr>
        <p:spPr>
          <a:xfrm>
            <a:off x="4399200" y="0"/>
            <a:ext cx="3372840" cy="502560"/>
          </a:xfrm>
          <a:prstGeom prst="rect">
            <a:avLst/>
          </a:prstGeom>
        </p:spPr>
        <p:txBody>
          <a:bodyPr lIns="0" tIns="0" rIns="0" bIns="0"/>
          <a:lstStyle/>
          <a:p>
            <a:pPr algn="r"/>
            <a:r>
              <a:rPr lang="en-US" sz="1400" b="0" strike="noStrike" spc="-1" dirty="0">
                <a:solidFill>
                  <a:srgbClr val="000000"/>
                </a:solidFill>
                <a:uFill>
                  <a:solidFill>
                    <a:srgbClr val="FFFFFF"/>
                  </a:solidFill>
                </a:uFill>
                <a:latin typeface="Times New Roman"/>
              </a:rPr>
              <a:t> </a:t>
            </a:r>
          </a:p>
        </p:txBody>
      </p:sp>
      <p:sp>
        <p:nvSpPr>
          <p:cNvPr id="113" name="PlaceHolder 4"/>
          <p:cNvSpPr>
            <a:spLocks noGrp="1"/>
          </p:cNvSpPr>
          <p:nvPr>
            <p:ph type="ftr"/>
          </p:nvPr>
        </p:nvSpPr>
        <p:spPr>
          <a:xfrm>
            <a:off x="0" y="9555480"/>
            <a:ext cx="3372840" cy="502560"/>
          </a:xfrm>
          <a:prstGeom prst="rect">
            <a:avLst/>
          </a:prstGeom>
        </p:spPr>
        <p:txBody>
          <a:bodyPr lIns="0" tIns="0" rIns="0" bIns="0" anchor="b"/>
          <a:lstStyle/>
          <a:p>
            <a:r>
              <a:rPr lang="en-US" sz="1400" b="0" strike="noStrike" spc="-1" dirty="0">
                <a:solidFill>
                  <a:srgbClr val="000000"/>
                </a:solidFill>
                <a:uFill>
                  <a:solidFill>
                    <a:srgbClr val="FFFFFF"/>
                  </a:solidFill>
                </a:uFill>
                <a:latin typeface="Times New Roman"/>
              </a:rPr>
              <a:t> </a:t>
            </a:r>
          </a:p>
        </p:txBody>
      </p:sp>
      <p:sp>
        <p:nvSpPr>
          <p:cNvPr id="114" name="PlaceHolder 5"/>
          <p:cNvSpPr>
            <a:spLocks noGrp="1"/>
          </p:cNvSpPr>
          <p:nvPr>
            <p:ph type="sldNum"/>
          </p:nvPr>
        </p:nvSpPr>
        <p:spPr>
          <a:xfrm>
            <a:off x="4399200" y="9555480"/>
            <a:ext cx="3372840" cy="502560"/>
          </a:xfrm>
          <a:prstGeom prst="rect">
            <a:avLst/>
          </a:prstGeom>
        </p:spPr>
        <p:txBody>
          <a:bodyPr lIns="0" tIns="0" rIns="0" bIns="0" anchor="b"/>
          <a:lstStyle/>
          <a:p>
            <a:pPr algn="r"/>
            <a:fld id="{8D39A381-18A1-48D6-BA67-3C46AA5A135D}" type="slidenum">
              <a:rPr lang="en-US" sz="1400" b="0" strike="noStrike" spc="-1">
                <a:solidFill>
                  <a:srgbClr val="000000"/>
                </a:solidFill>
                <a:uFill>
                  <a:solidFill>
                    <a:srgbClr val="FFFFFF"/>
                  </a:solidFill>
                </a:uFill>
                <a:latin typeface="Times New Roman"/>
              </a:rPr>
              <a:t>‹#›</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24138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PlaceHolder 1"/>
          <p:cNvSpPr>
            <a:spLocks noGrp="1"/>
          </p:cNvSpPr>
          <p:nvPr>
            <p:ph type="body"/>
          </p:nvPr>
        </p:nvSpPr>
        <p:spPr>
          <a:xfrm>
            <a:off x="685800" y="4343400"/>
            <a:ext cx="5485680" cy="4114080"/>
          </a:xfrm>
          <a:prstGeom prst="rect">
            <a:avLst/>
          </a:prstGeom>
        </p:spPr>
        <p:txBody>
          <a:bodyPr lIns="0" tIns="0" rIns="0" bIns="0"/>
          <a:lstStyle/>
          <a:p>
            <a:endParaRPr lang="en-US" sz="2000" b="0" strike="noStrike" spc="-1" dirty="0">
              <a:solidFill>
                <a:srgbClr val="000000"/>
              </a:solidFill>
              <a:uFill>
                <a:solidFill>
                  <a:srgbClr val="FFFFFF"/>
                </a:solidFill>
              </a:uFill>
              <a:latin typeface="Arial"/>
            </a:endParaRPr>
          </a:p>
        </p:txBody>
      </p:sp>
      <p:sp>
        <p:nvSpPr>
          <p:cNvPr id="229" name="CustomShape 2"/>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C9594408-8C3E-46D6-BCC6-FE166CAE8A13}" type="slidenum">
              <a:rPr lang="en-US" sz="1200" b="0" strike="noStrike" spc="-1">
                <a:solidFill>
                  <a:srgbClr val="000000"/>
                </a:solidFill>
                <a:uFill>
                  <a:solidFill>
                    <a:srgbClr val="FFFFFF"/>
                  </a:solidFill>
                </a:uFill>
                <a:latin typeface="+mn-lt"/>
                <a:ea typeface="+mn-ea"/>
              </a:rPr>
              <a:t>1</a:t>
            </a:fld>
            <a:endParaRPr lang="en-US" sz="1800" b="0" strike="noStrike" spc="-1" dirty="0">
              <a:solidFill>
                <a:srgbClr val="000000"/>
              </a:solidFill>
              <a:uFill>
                <a:solidFill>
                  <a:srgbClr val="FFFFFF"/>
                </a:solidFill>
              </a:uFill>
              <a:latin typeface="Arial"/>
            </a:endParaRPr>
          </a:p>
        </p:txBody>
      </p:sp>
      <p:sp>
        <p:nvSpPr>
          <p:cNvPr id="230" name="CustomShape 3"/>
          <p:cNvSpPr/>
          <p:nvPr/>
        </p:nvSpPr>
        <p:spPr>
          <a:xfrm>
            <a:off x="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nSpc>
                <a:spcPct val="100000"/>
              </a:lnSpc>
            </a:pPr>
            <a:r>
              <a:rPr lang="en-US" sz="1200" b="0" strike="noStrike" spc="-1" dirty="0">
                <a:solidFill>
                  <a:srgbClr val="000000"/>
                </a:solidFill>
                <a:uFill>
                  <a:solidFill>
                    <a:srgbClr val="FFFFFF"/>
                  </a:solidFill>
                </a:uFill>
                <a:latin typeface="+mn-lt"/>
                <a:ea typeface="+mn-ea"/>
              </a:rPr>
              <a:t>BET Solutions</a:t>
            </a:r>
            <a:endParaRPr lang="en-US" sz="1800" b="0" strike="noStrike" spc="-1" dirty="0">
              <a:solidFill>
                <a:srgbClr val="000000"/>
              </a:solidFill>
              <a:uFill>
                <a:solidFill>
                  <a:srgbClr val="FFFFFF"/>
                </a:solidFill>
              </a:uFill>
              <a:latin typeface="Arial"/>
            </a:endParaRPr>
          </a:p>
        </p:txBody>
      </p:sp>
      <p:sp>
        <p:nvSpPr>
          <p:cNvPr id="231" name="CustomShape 4"/>
          <p:cNvSpPr/>
          <p:nvPr/>
        </p:nvSpPr>
        <p:spPr>
          <a:xfrm>
            <a:off x="0" y="0"/>
            <a:ext cx="2971080" cy="4564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PlaceHolder 1"/>
          <p:cNvSpPr>
            <a:spLocks noGrp="1"/>
          </p:cNvSpPr>
          <p:nvPr>
            <p:ph type="body"/>
          </p:nvPr>
        </p:nvSpPr>
        <p:spPr>
          <a:xfrm>
            <a:off x="685800" y="4343400"/>
            <a:ext cx="5485680" cy="4114080"/>
          </a:xfrm>
          <a:prstGeom prst="rect">
            <a:avLst/>
          </a:prstGeom>
        </p:spPr>
        <p:txBody>
          <a:bodyPr lIns="0" tIns="0" rIns="0" bIns="0"/>
          <a:lstStyle/>
          <a:p>
            <a:endParaRPr lang="en-US" sz="2000" b="0" strike="noStrike" spc="-1" dirty="0">
              <a:solidFill>
                <a:srgbClr val="000000"/>
              </a:solidFill>
              <a:uFill>
                <a:solidFill>
                  <a:srgbClr val="FFFFFF"/>
                </a:solidFill>
              </a:uFill>
              <a:latin typeface="Arial"/>
            </a:endParaRPr>
          </a:p>
        </p:txBody>
      </p:sp>
      <p:sp>
        <p:nvSpPr>
          <p:cNvPr id="229" name="CustomShape 2"/>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C9594408-8C3E-46D6-BCC6-FE166CAE8A13}" type="slidenum">
              <a:rPr lang="en-US" sz="1200" b="0" strike="noStrike" spc="-1">
                <a:solidFill>
                  <a:srgbClr val="000000"/>
                </a:solidFill>
                <a:uFill>
                  <a:solidFill>
                    <a:srgbClr val="FFFFFF"/>
                  </a:solidFill>
                </a:uFill>
                <a:latin typeface="+mn-lt"/>
                <a:ea typeface="+mn-ea"/>
              </a:rPr>
              <a:t>31</a:t>
            </a:fld>
            <a:endParaRPr lang="en-US" sz="1800" b="0" strike="noStrike" spc="-1" dirty="0">
              <a:solidFill>
                <a:srgbClr val="000000"/>
              </a:solidFill>
              <a:uFill>
                <a:solidFill>
                  <a:srgbClr val="FFFFFF"/>
                </a:solidFill>
              </a:uFill>
              <a:latin typeface="Arial"/>
            </a:endParaRPr>
          </a:p>
        </p:txBody>
      </p:sp>
      <p:sp>
        <p:nvSpPr>
          <p:cNvPr id="230" name="CustomShape 3"/>
          <p:cNvSpPr/>
          <p:nvPr/>
        </p:nvSpPr>
        <p:spPr>
          <a:xfrm>
            <a:off x="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nSpc>
                <a:spcPct val="100000"/>
              </a:lnSpc>
            </a:pPr>
            <a:r>
              <a:rPr lang="en-US" sz="1200" b="0" strike="noStrike" spc="-1" dirty="0">
                <a:solidFill>
                  <a:srgbClr val="000000"/>
                </a:solidFill>
                <a:uFill>
                  <a:solidFill>
                    <a:srgbClr val="FFFFFF"/>
                  </a:solidFill>
                </a:uFill>
                <a:latin typeface="+mn-lt"/>
                <a:ea typeface="+mn-ea"/>
              </a:rPr>
              <a:t>BET Solutions</a:t>
            </a:r>
            <a:endParaRPr lang="en-US" sz="1800" b="0" strike="noStrike" spc="-1" dirty="0">
              <a:solidFill>
                <a:srgbClr val="000000"/>
              </a:solidFill>
              <a:uFill>
                <a:solidFill>
                  <a:srgbClr val="FFFFFF"/>
                </a:solidFill>
              </a:uFill>
              <a:latin typeface="Arial"/>
            </a:endParaRPr>
          </a:p>
        </p:txBody>
      </p:sp>
      <p:sp>
        <p:nvSpPr>
          <p:cNvPr id="231" name="CustomShape 4"/>
          <p:cNvSpPr/>
          <p:nvPr/>
        </p:nvSpPr>
        <p:spPr>
          <a:xfrm>
            <a:off x="0" y="0"/>
            <a:ext cx="2971080" cy="45648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384752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1143000" y="1122480"/>
            <a:ext cx="6857280" cy="2386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25" name="PlaceHolder 2"/>
          <p:cNvSpPr>
            <a:spLocks noGrp="1"/>
          </p:cNvSpPr>
          <p:nvPr>
            <p:ph type="body"/>
          </p:nvPr>
        </p:nvSpPr>
        <p:spPr>
          <a:xfrm>
            <a:off x="457200" y="1604520"/>
            <a:ext cx="822924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26" name="PlaceHolder 3"/>
          <p:cNvSpPr>
            <a:spLocks noGrp="1"/>
          </p:cNvSpPr>
          <p:nvPr>
            <p:ph type="body"/>
          </p:nvPr>
        </p:nvSpPr>
        <p:spPr>
          <a:xfrm>
            <a:off x="457200" y="3682080"/>
            <a:ext cx="822924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1143000" y="1122480"/>
            <a:ext cx="6857280" cy="2386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28" name="PlaceHolder 2"/>
          <p:cNvSpPr>
            <a:spLocks noGrp="1"/>
          </p:cNvSpPr>
          <p:nvPr>
            <p:ph type="body"/>
          </p:nvPr>
        </p:nvSpPr>
        <p:spPr>
          <a:xfrm>
            <a:off x="457200" y="160452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29" name="PlaceHolder 3"/>
          <p:cNvSpPr>
            <a:spLocks noGrp="1"/>
          </p:cNvSpPr>
          <p:nvPr>
            <p:ph type="body"/>
          </p:nvPr>
        </p:nvSpPr>
        <p:spPr>
          <a:xfrm>
            <a:off x="4674240" y="160452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30" name="PlaceHolder 4"/>
          <p:cNvSpPr>
            <a:spLocks noGrp="1"/>
          </p:cNvSpPr>
          <p:nvPr>
            <p:ph type="body"/>
          </p:nvPr>
        </p:nvSpPr>
        <p:spPr>
          <a:xfrm>
            <a:off x="4674240" y="368208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31" name="PlaceHolder 5"/>
          <p:cNvSpPr>
            <a:spLocks noGrp="1"/>
          </p:cNvSpPr>
          <p:nvPr>
            <p:ph type="body"/>
          </p:nvPr>
        </p:nvSpPr>
        <p:spPr>
          <a:xfrm>
            <a:off x="457200" y="368208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1143000" y="1122480"/>
            <a:ext cx="6857280" cy="2386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33" name="PlaceHolder 2"/>
          <p:cNvSpPr>
            <a:spLocks noGrp="1"/>
          </p:cNvSpPr>
          <p:nvPr>
            <p:ph type="body"/>
          </p:nvPr>
        </p:nvSpPr>
        <p:spPr>
          <a:xfrm>
            <a:off x="457200" y="1604520"/>
            <a:ext cx="8229240" cy="397728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34" name="PlaceHolder 3"/>
          <p:cNvSpPr>
            <a:spLocks noGrp="1"/>
          </p:cNvSpPr>
          <p:nvPr>
            <p:ph type="body"/>
          </p:nvPr>
        </p:nvSpPr>
        <p:spPr>
          <a:xfrm>
            <a:off x="457200" y="1604520"/>
            <a:ext cx="8229240" cy="397728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pic>
        <p:nvPicPr>
          <p:cNvPr id="35" name="Picture 34"/>
          <p:cNvPicPr/>
          <p:nvPr/>
        </p:nvPicPr>
        <p:blipFill>
          <a:blip r:embed="rId2"/>
          <a:stretch/>
        </p:blipFill>
        <p:spPr>
          <a:xfrm>
            <a:off x="2079000" y="1604520"/>
            <a:ext cx="4984920" cy="3977280"/>
          </a:xfrm>
          <a:prstGeom prst="rect">
            <a:avLst/>
          </a:prstGeom>
          <a:ln>
            <a:noFill/>
          </a:ln>
        </p:spPr>
      </p:pic>
      <p:pic>
        <p:nvPicPr>
          <p:cNvPr id="36" name="Picture 35"/>
          <p:cNvPicPr/>
          <p:nvPr/>
        </p:nvPicPr>
        <p:blipFill>
          <a:blip r:embed="rId2"/>
          <a:stretch/>
        </p:blipFill>
        <p:spPr>
          <a:xfrm>
            <a:off x="2079000" y="1604520"/>
            <a:ext cx="4984920" cy="3977280"/>
          </a:xfrm>
          <a:prstGeom prst="rect">
            <a:avLst/>
          </a:prstGeom>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1143000" y="1122480"/>
            <a:ext cx="6857280" cy="2386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4"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1143000" y="1122480"/>
            <a:ext cx="6857280" cy="2386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6" name="PlaceHolder 2"/>
          <p:cNvSpPr>
            <a:spLocks noGrp="1"/>
          </p:cNvSpPr>
          <p:nvPr>
            <p:ph type="body"/>
          </p:nvPr>
        </p:nvSpPr>
        <p:spPr>
          <a:xfrm>
            <a:off x="457200" y="1604520"/>
            <a:ext cx="8229240" cy="397728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143000" y="1122480"/>
            <a:ext cx="6857280" cy="2386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8" name="PlaceHolder 2"/>
          <p:cNvSpPr>
            <a:spLocks noGrp="1"/>
          </p:cNvSpPr>
          <p:nvPr>
            <p:ph type="body"/>
          </p:nvPr>
        </p:nvSpPr>
        <p:spPr>
          <a:xfrm>
            <a:off x="457200" y="1604520"/>
            <a:ext cx="4015800" cy="397728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9" name="PlaceHolder 3"/>
          <p:cNvSpPr>
            <a:spLocks noGrp="1"/>
          </p:cNvSpPr>
          <p:nvPr>
            <p:ph type="body"/>
          </p:nvPr>
        </p:nvSpPr>
        <p:spPr>
          <a:xfrm>
            <a:off x="4674240" y="1604520"/>
            <a:ext cx="4015800" cy="397728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1143000" y="1122480"/>
            <a:ext cx="6857280" cy="2386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1143000" y="1122480"/>
            <a:ext cx="6857280" cy="1106496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1143000" y="1122480"/>
            <a:ext cx="6857280" cy="2386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3" name="PlaceHolder 2"/>
          <p:cNvSpPr>
            <a:spLocks noGrp="1"/>
          </p:cNvSpPr>
          <p:nvPr>
            <p:ph type="body"/>
          </p:nvPr>
        </p:nvSpPr>
        <p:spPr>
          <a:xfrm>
            <a:off x="457200" y="160452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14" name="PlaceHolder 3"/>
          <p:cNvSpPr>
            <a:spLocks noGrp="1"/>
          </p:cNvSpPr>
          <p:nvPr>
            <p:ph type="body"/>
          </p:nvPr>
        </p:nvSpPr>
        <p:spPr>
          <a:xfrm>
            <a:off x="457200" y="368208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15" name="PlaceHolder 4"/>
          <p:cNvSpPr>
            <a:spLocks noGrp="1"/>
          </p:cNvSpPr>
          <p:nvPr>
            <p:ph type="body"/>
          </p:nvPr>
        </p:nvSpPr>
        <p:spPr>
          <a:xfrm>
            <a:off x="4674240" y="1604520"/>
            <a:ext cx="4015800" cy="397728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1143000" y="1122480"/>
            <a:ext cx="6857280" cy="2386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7" name="PlaceHolder 2"/>
          <p:cNvSpPr>
            <a:spLocks noGrp="1"/>
          </p:cNvSpPr>
          <p:nvPr>
            <p:ph type="body"/>
          </p:nvPr>
        </p:nvSpPr>
        <p:spPr>
          <a:xfrm>
            <a:off x="457200" y="1604520"/>
            <a:ext cx="4015800" cy="397728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18" name="PlaceHolder 3"/>
          <p:cNvSpPr>
            <a:spLocks noGrp="1"/>
          </p:cNvSpPr>
          <p:nvPr>
            <p:ph type="body"/>
          </p:nvPr>
        </p:nvSpPr>
        <p:spPr>
          <a:xfrm>
            <a:off x="4674240" y="160452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19" name="PlaceHolder 4"/>
          <p:cNvSpPr>
            <a:spLocks noGrp="1"/>
          </p:cNvSpPr>
          <p:nvPr>
            <p:ph type="body"/>
          </p:nvPr>
        </p:nvSpPr>
        <p:spPr>
          <a:xfrm>
            <a:off x="4674240" y="368208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1143000" y="1122480"/>
            <a:ext cx="6857280" cy="2386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21" name="PlaceHolder 2"/>
          <p:cNvSpPr>
            <a:spLocks noGrp="1"/>
          </p:cNvSpPr>
          <p:nvPr>
            <p:ph type="body"/>
          </p:nvPr>
        </p:nvSpPr>
        <p:spPr>
          <a:xfrm>
            <a:off x="457200" y="160452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22" name="PlaceHolder 3"/>
          <p:cNvSpPr>
            <a:spLocks noGrp="1"/>
          </p:cNvSpPr>
          <p:nvPr>
            <p:ph type="body"/>
          </p:nvPr>
        </p:nvSpPr>
        <p:spPr>
          <a:xfrm>
            <a:off x="4674240" y="1604520"/>
            <a:ext cx="401580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
        <p:nvSpPr>
          <p:cNvPr id="23" name="PlaceHolder 4"/>
          <p:cNvSpPr>
            <a:spLocks noGrp="1"/>
          </p:cNvSpPr>
          <p:nvPr>
            <p:ph type="body"/>
          </p:nvPr>
        </p:nvSpPr>
        <p:spPr>
          <a:xfrm>
            <a:off x="457200" y="3682080"/>
            <a:ext cx="8229240" cy="1896840"/>
          </a:xfrm>
          <a:prstGeom prst="rect">
            <a:avLst/>
          </a:prstGeom>
        </p:spPr>
        <p:txBody>
          <a:bodyPr lIns="0" tIns="0" rIns="0" bIns="0"/>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CustomShape 1"/>
          <p:cNvSpPr/>
          <p:nvPr/>
        </p:nvSpPr>
        <p:spPr>
          <a:xfrm>
            <a:off x="0" y="43920"/>
            <a:ext cx="183960" cy="368640"/>
          </a:xfrm>
          <a:prstGeom prst="rect">
            <a:avLst/>
          </a:prstGeom>
          <a:noFill/>
          <a:ln w="9360">
            <a:noFill/>
          </a:ln>
        </p:spPr>
        <p:style>
          <a:lnRef idx="0">
            <a:scrgbClr r="0" g="0" b="0"/>
          </a:lnRef>
          <a:fillRef idx="0">
            <a:scrgbClr r="0" g="0" b="0"/>
          </a:fillRef>
          <a:effectRef idx="0">
            <a:scrgbClr r="0" g="0" b="0"/>
          </a:effectRef>
          <a:fontRef idx="minor"/>
        </p:style>
      </p:sp>
      <p:sp>
        <p:nvSpPr>
          <p:cNvPr id="4" name="PlaceHolder 2"/>
          <p:cNvSpPr>
            <a:spLocks noGrp="1"/>
          </p:cNvSpPr>
          <p:nvPr>
            <p:ph type="title"/>
          </p:nvPr>
        </p:nvSpPr>
        <p:spPr>
          <a:xfrm>
            <a:off x="1143000" y="1122480"/>
            <a:ext cx="6857280" cy="2386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2" name="PlaceHolder 3"/>
          <p:cNvSpPr>
            <a:spLocks noGrp="1"/>
          </p:cNvSpPr>
          <p:nvPr>
            <p:ph type="body"/>
          </p:nvPr>
        </p:nvSpPr>
        <p:spPr>
          <a:xfrm>
            <a:off x="457200" y="1604520"/>
            <a:ext cx="8229240" cy="3977280"/>
          </a:xfrm>
          <a:prstGeom prst="rect">
            <a:avLst/>
          </a:prstGeom>
        </p:spPr>
        <p:txBody>
          <a:bodyPr lIns="0" tIns="0" rIns="0" bIns="0"/>
          <a:lstStyle/>
          <a:p>
            <a:pPr marL="432000" indent="-324000">
              <a:buClr>
                <a:srgbClr val="000000"/>
              </a:buClr>
              <a:buSzPct val="45000"/>
              <a:buFont typeface="Wingdings" charset="2"/>
              <a:buChar char=""/>
            </a:pPr>
            <a:r>
              <a:rPr lang="en-US" sz="3200" b="0" strike="noStrike" spc="-1">
                <a:solidFill>
                  <a:srgbClr val="000000"/>
                </a:solidFill>
                <a:uFill>
                  <a:solidFill>
                    <a:srgbClr val="FFFFFF"/>
                  </a:solidFill>
                </a:uFill>
                <a:latin typeface="Arial"/>
              </a:rPr>
              <a:t>Click to edit the outline text format</a:t>
            </a:r>
          </a:p>
          <a:p>
            <a:pPr marL="864000" lvl="1" indent="-324000">
              <a:buClr>
                <a:srgbClr val="000000"/>
              </a:buClr>
              <a:buSzPct val="75000"/>
              <a:buFont typeface="Symbol" charset="2"/>
              <a:buChar char=""/>
            </a:pPr>
            <a:r>
              <a:rPr lang="en-US" sz="2800" b="0" strike="noStrike" spc="-1">
                <a:solidFill>
                  <a:srgbClr val="000000"/>
                </a:solidFill>
                <a:uFill>
                  <a:solidFill>
                    <a:srgbClr val="FFFFFF"/>
                  </a:solidFill>
                </a:uFill>
                <a:latin typeface="Arial"/>
              </a:rPr>
              <a:t>Second Outline Level</a:t>
            </a:r>
          </a:p>
          <a:p>
            <a:pPr marL="1296000" lvl="2" indent="-288000">
              <a:buClr>
                <a:srgbClr val="000000"/>
              </a:buClr>
              <a:buSzPct val="45000"/>
              <a:buFont typeface="Wingdings" charset="2"/>
              <a:buChar char=""/>
            </a:pPr>
            <a:r>
              <a:rPr lang="en-US" sz="2400" b="0" strike="noStrike" spc="-1">
                <a:solidFill>
                  <a:srgbClr val="000000"/>
                </a:solidFill>
                <a:uFill>
                  <a:solidFill>
                    <a:srgbClr val="FFFFFF"/>
                  </a:solidFill>
                </a:uFill>
                <a:latin typeface="Arial"/>
              </a:rPr>
              <a:t>Third Outline Level</a:t>
            </a:r>
          </a:p>
          <a:p>
            <a:pPr marL="1728000" lvl="3" indent="-216000">
              <a:buClr>
                <a:srgbClr val="000000"/>
              </a:buClr>
              <a:buSzPct val="75000"/>
              <a:buFont typeface="Symbol" charset="2"/>
              <a:buChar char=""/>
            </a:pPr>
            <a:r>
              <a:rPr lang="en-US" sz="2000" b="0" strike="noStrike" spc="-1">
                <a:solidFill>
                  <a:srgbClr val="000000"/>
                </a:solidFill>
                <a:uFill>
                  <a:solidFill>
                    <a:srgbClr val="FFFFFF"/>
                  </a:solidFill>
                </a:uFill>
                <a:latin typeface="Arial"/>
              </a:rPr>
              <a:t>Fourth Outline Level</a:t>
            </a:r>
          </a:p>
          <a:p>
            <a:pPr marL="2160000" lvl="4" indent="-216000">
              <a:buClr>
                <a:srgbClr val="000000"/>
              </a:buClr>
              <a:buSzPct val="45000"/>
              <a:buFont typeface="Wingdings" charset="2"/>
              <a:buChar char=""/>
            </a:pPr>
            <a:r>
              <a:rPr lang="en-US" sz="2000" b="0" strike="noStrike" spc="-1">
                <a:solidFill>
                  <a:srgbClr val="000000"/>
                </a:solidFill>
                <a:uFill>
                  <a:solidFill>
                    <a:srgbClr val="FFFFFF"/>
                  </a:solidFill>
                </a:uFill>
                <a:latin typeface="Arial"/>
              </a:rPr>
              <a:t>Fifth Outline Level</a:t>
            </a:r>
          </a:p>
          <a:p>
            <a:pPr marL="2592000" lvl="5" indent="-216000">
              <a:buClr>
                <a:srgbClr val="000000"/>
              </a:buClr>
              <a:buSzPct val="45000"/>
              <a:buFont typeface="Wingdings" charset="2"/>
              <a:buChar char=""/>
            </a:pPr>
            <a:r>
              <a:rPr lang="en-US" sz="2000" b="0" strike="noStrike" spc="-1">
                <a:solidFill>
                  <a:srgbClr val="000000"/>
                </a:solidFill>
                <a:uFill>
                  <a:solidFill>
                    <a:srgbClr val="FFFFFF"/>
                  </a:solidFill>
                </a:uFill>
                <a:latin typeface="Arial"/>
              </a:rPr>
              <a:t>Sixth Outline Level</a:t>
            </a:r>
          </a:p>
          <a:p>
            <a:pPr marL="3024000" lvl="6" indent="-216000">
              <a:buClr>
                <a:srgbClr val="000000"/>
              </a:buClr>
              <a:buSzPct val="45000"/>
              <a:buFont typeface="Wingdings" charset="2"/>
              <a:buChar char=""/>
            </a:pPr>
            <a:r>
              <a:rPr lang="en-US" sz="2000" b="0" strike="noStrike" spc="-1">
                <a:solidFill>
                  <a:srgbClr val="000000"/>
                </a:solidFill>
                <a:uFill>
                  <a:solidFill>
                    <a:srgbClr val="FFFFFF"/>
                  </a:solidFill>
                </a:u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anpap@upatras.gr"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tif"/><Relationship Id="rId7" Type="http://schemas.openxmlformats.org/officeDocument/2006/relationships/image" Target="../media/image7.jpe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tif"/><Relationship Id="rId7" Type="http://schemas.openxmlformats.org/officeDocument/2006/relationships/image" Target="../media/image7.jpe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tif"/><Relationship Id="rId7" Type="http://schemas.openxmlformats.org/officeDocument/2006/relationships/image" Target="../media/image7.jpe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3.tif"/></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3.tif"/></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3.tif"/></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3.tif"/></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2.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3.png"/><Relationship Id="rId4" Type="http://schemas.openxmlformats.org/officeDocument/2006/relationships/image" Target="../media/image3.tif"/></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hyperlink" Target="http://www.inform-project.eu/"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jpeg"/><Relationship Id="rId10" Type="http://schemas.openxmlformats.org/officeDocument/2006/relationships/image" Target="../media/image14.jpg"/><Relationship Id="rId4" Type="http://schemas.openxmlformats.org/officeDocument/2006/relationships/image" Target="../media/image8.jpe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mailto:panospap@upatras.gr"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tif"/><Relationship Id="rId7" Type="http://schemas.openxmlformats.org/officeDocument/2006/relationships/image" Target="../media/image7.jpe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CustomShape 1"/>
          <p:cNvSpPr/>
          <p:nvPr/>
        </p:nvSpPr>
        <p:spPr>
          <a:xfrm>
            <a:off x="1094040" y="2133000"/>
            <a:ext cx="6857280" cy="147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endParaRPr lang="en-US" sz="1800" b="0" strike="noStrike" spc="-1" dirty="0">
              <a:solidFill>
                <a:srgbClr val="000000"/>
              </a:solidFill>
              <a:uFill>
                <a:solidFill>
                  <a:srgbClr val="FFFFFF"/>
                </a:solidFill>
              </a:uFill>
              <a:latin typeface="Arial"/>
            </a:endParaRPr>
          </a:p>
          <a:p>
            <a:endParaRPr lang="en-US" sz="1800" b="0" strike="noStrike" spc="-1" dirty="0">
              <a:solidFill>
                <a:srgbClr val="000000"/>
              </a:solidFill>
              <a:uFill>
                <a:solidFill>
                  <a:srgbClr val="FFFFFF"/>
                </a:solidFill>
              </a:uFill>
              <a:latin typeface="Arial"/>
            </a:endParaRPr>
          </a:p>
          <a:p>
            <a:pPr algn="ctr">
              <a:lnSpc>
                <a:spcPct val="100000"/>
              </a:lnSpc>
            </a:pPr>
            <a:r>
              <a:rPr lang="en-US" sz="2400" b="0" strike="noStrike" spc="-1" dirty="0">
                <a:solidFill>
                  <a:srgbClr val="000000"/>
                </a:solidFill>
                <a:uFill>
                  <a:solidFill>
                    <a:srgbClr val="FFFFFF"/>
                  </a:solidFill>
                </a:uFill>
                <a:latin typeface="Calibri"/>
              </a:rPr>
              <a:t>“</a:t>
            </a:r>
            <a:r>
              <a:rPr lang="en-US" sz="2400" b="1" i="1" spc="-1" dirty="0">
                <a:solidFill>
                  <a:srgbClr val="000000"/>
                </a:solidFill>
                <a:uFill>
                  <a:solidFill>
                    <a:srgbClr val="FFFFFF"/>
                  </a:solidFill>
                </a:uFill>
                <a:latin typeface="Calibri"/>
              </a:rPr>
              <a:t>Radiomics &amp; Artificial Intelligence”</a:t>
            </a:r>
          </a:p>
          <a:p>
            <a:pPr algn="ctr">
              <a:lnSpc>
                <a:spcPct val="100000"/>
              </a:lnSpc>
            </a:pPr>
            <a:r>
              <a:rPr lang="en-US" sz="2400" b="1" i="1" spc="-1" dirty="0">
                <a:solidFill>
                  <a:srgbClr val="000000"/>
                </a:solidFill>
                <a:uFill>
                  <a:solidFill>
                    <a:srgbClr val="FFFFFF"/>
                  </a:solidFill>
                </a:uFill>
                <a:latin typeface="Calibri"/>
              </a:rPr>
              <a:t>Definition / Extraction / Methodology</a:t>
            </a:r>
            <a:endParaRPr lang="en-US" sz="1800" b="0" strike="noStrike" spc="-1" dirty="0">
              <a:solidFill>
                <a:srgbClr val="000000"/>
              </a:solidFill>
              <a:uFill>
                <a:solidFill>
                  <a:srgbClr val="FFFFFF"/>
                </a:solidFill>
              </a:uFill>
              <a:latin typeface="Arial"/>
            </a:endParaRPr>
          </a:p>
        </p:txBody>
      </p:sp>
      <p:sp>
        <p:nvSpPr>
          <p:cNvPr id="116" name="CustomShape 2"/>
          <p:cNvSpPr/>
          <p:nvPr/>
        </p:nvSpPr>
        <p:spPr>
          <a:xfrm>
            <a:off x="713880" y="3848040"/>
            <a:ext cx="7715520" cy="1830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400" b="1" strike="noStrike" spc="-1" dirty="0">
                <a:solidFill>
                  <a:srgbClr val="000000"/>
                </a:solidFill>
                <a:uFill>
                  <a:solidFill>
                    <a:srgbClr val="FFFFFF"/>
                  </a:solidFill>
                </a:uFill>
                <a:latin typeface="Calibri"/>
                <a:ea typeface="Segoe UI"/>
              </a:rPr>
              <a:t>Panagiotis Papadimitroulas</a:t>
            </a:r>
          </a:p>
          <a:p>
            <a:pPr algn="ctr"/>
            <a:r>
              <a:rPr lang="en-US" sz="1800" u="sng" spc="-1" dirty="0">
                <a:solidFill>
                  <a:srgbClr val="000000"/>
                </a:solidFill>
                <a:uFill>
                  <a:solidFill>
                    <a:srgbClr val="FFFFFF"/>
                  </a:solidFill>
                </a:uFill>
                <a:latin typeface="Calibri"/>
                <a:hlinkClick r:id="rId3"/>
              </a:rPr>
              <a:t>panpap@upatras.gr</a:t>
            </a:r>
            <a:r>
              <a:rPr lang="en-US" sz="1800" u="sng" spc="-1" dirty="0">
                <a:solidFill>
                  <a:srgbClr val="000000"/>
                </a:solidFill>
                <a:uFill>
                  <a:solidFill>
                    <a:srgbClr val="FFFFFF"/>
                  </a:solidFill>
                </a:uFill>
                <a:latin typeface="Calibri"/>
              </a:rPr>
              <a:t> </a:t>
            </a:r>
            <a:endParaRPr lang="en-US" sz="1800" b="0" strike="noStrike" spc="-1" dirty="0">
              <a:solidFill>
                <a:srgbClr val="000000"/>
              </a:solidFill>
              <a:uFill>
                <a:solidFill>
                  <a:srgbClr val="FFFFFF"/>
                </a:solidFill>
              </a:uFill>
              <a:latin typeface="Arial"/>
            </a:endParaRPr>
          </a:p>
          <a:p>
            <a:pPr algn="ctr">
              <a:lnSpc>
                <a:spcPct val="100000"/>
              </a:lnSpc>
            </a:pPr>
            <a:r>
              <a:rPr lang="en-US" sz="1800" b="1" strike="noStrike" spc="-1" dirty="0">
                <a:solidFill>
                  <a:srgbClr val="000000"/>
                </a:solidFill>
                <a:uFill>
                  <a:solidFill>
                    <a:srgbClr val="FFFFFF"/>
                  </a:solidFill>
                </a:uFill>
                <a:latin typeface="Calibri"/>
                <a:ea typeface="Segoe UI"/>
              </a:rPr>
              <a:t>PhD Medical Physics</a:t>
            </a:r>
            <a:endParaRPr lang="en-US" sz="1800" b="0" strike="noStrike" spc="-1" dirty="0">
              <a:solidFill>
                <a:srgbClr val="000000"/>
              </a:solidFill>
              <a:uFill>
                <a:solidFill>
                  <a:srgbClr val="FFFFFF"/>
                </a:solidFill>
              </a:uFill>
              <a:latin typeface="Arial"/>
            </a:endParaRPr>
          </a:p>
          <a:p>
            <a:pPr algn="ctr">
              <a:lnSpc>
                <a:spcPct val="100000"/>
              </a:lnSpc>
            </a:pPr>
            <a:r>
              <a:rPr lang="en-US" b="1" spc="-1" dirty="0">
                <a:solidFill>
                  <a:srgbClr val="000000"/>
                </a:solidFill>
                <a:uFill>
                  <a:solidFill>
                    <a:srgbClr val="FFFFFF"/>
                  </a:solidFill>
                </a:uFill>
                <a:latin typeface="Calibri"/>
              </a:rPr>
              <a:t>Project Director @ BIOEMTECH</a:t>
            </a:r>
            <a:endParaRPr lang="en-US" sz="1800" b="0" strike="noStrike" spc="-1" dirty="0">
              <a:solidFill>
                <a:srgbClr val="000000"/>
              </a:solidFill>
              <a:uFill>
                <a:solidFill>
                  <a:srgbClr val="FFFFFF"/>
                </a:solidFill>
              </a:uFill>
              <a:latin typeface="Arial"/>
            </a:endParaRPr>
          </a:p>
          <a:p>
            <a:pPr algn="ctr">
              <a:lnSpc>
                <a:spcPct val="100000"/>
              </a:lnSpc>
            </a:pPr>
            <a:endParaRPr lang="en-US" sz="1800" b="0" strike="noStrike" spc="-1" dirty="0">
              <a:solidFill>
                <a:srgbClr val="000000"/>
              </a:solidFill>
              <a:uFill>
                <a:solidFill>
                  <a:srgbClr val="FFFFFF"/>
                </a:solidFill>
              </a:uFill>
              <a:latin typeface="Arial"/>
            </a:endParaRPr>
          </a:p>
          <a:p>
            <a:pPr algn="ctr">
              <a:lnSpc>
                <a:spcPct val="100000"/>
              </a:lnSpc>
            </a:pPr>
            <a:r>
              <a:rPr lang="en-US" sz="2400" b="1" strike="noStrike" spc="-1" dirty="0">
                <a:solidFill>
                  <a:srgbClr val="000000"/>
                </a:solidFill>
                <a:uFill>
                  <a:solidFill>
                    <a:srgbClr val="FFFFFF"/>
                  </a:solidFill>
                </a:uFill>
                <a:latin typeface="Calibri"/>
                <a:ea typeface="Segoe UI"/>
              </a:rPr>
              <a:t>Patras, 2022</a:t>
            </a:r>
            <a:endParaRPr lang="en-US" sz="1800" b="0" strike="noStrike" spc="-1" dirty="0">
              <a:solidFill>
                <a:srgbClr val="000000"/>
              </a:solidFill>
              <a:uFill>
                <a:solidFill>
                  <a:srgbClr val="FFFFFF"/>
                </a:solidFill>
              </a:uFill>
              <a:latin typeface="Arial"/>
            </a:endParaRPr>
          </a:p>
        </p:txBody>
      </p:sp>
      <p:pic>
        <p:nvPicPr>
          <p:cNvPr id="118" name="Picture 1"/>
          <p:cNvPicPr/>
          <p:nvPr/>
        </p:nvPicPr>
        <p:blipFill>
          <a:blip r:embed="rId4"/>
          <a:stretch/>
        </p:blipFill>
        <p:spPr>
          <a:xfrm>
            <a:off x="0" y="0"/>
            <a:ext cx="2836800" cy="10126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trike="noStrike" spc="-1" dirty="0">
                <a:solidFill>
                  <a:srgbClr val="000000"/>
                </a:solidFill>
                <a:uFill>
                  <a:solidFill>
                    <a:srgbClr val="FFFFFF"/>
                  </a:solidFill>
                </a:uFill>
                <a:latin typeface="+mj-lt"/>
                <a:ea typeface="SimSun"/>
              </a:rPr>
              <a:t>Artificial Intelligence: ML / DL</a:t>
            </a:r>
            <a:endParaRPr lang="en-US" sz="2600" b="0" strike="noStrike" spc="-1" dirty="0">
              <a:solidFill>
                <a:srgbClr val="000000"/>
              </a:solidFill>
              <a:uFill>
                <a:solidFill>
                  <a:srgbClr val="FFFFFF"/>
                </a:solidFill>
              </a:uFill>
              <a:latin typeface="+mj-lt"/>
            </a:endParaRPr>
          </a:p>
        </p:txBody>
      </p:sp>
      <p:sp>
        <p:nvSpPr>
          <p:cNvPr id="3" name="TextBox 2">
            <a:extLst>
              <a:ext uri="{FF2B5EF4-FFF2-40B4-BE49-F238E27FC236}">
                <a16:creationId xmlns:a16="http://schemas.microsoft.com/office/drawing/2014/main" id="{64A738D3-7939-BFEA-D868-3293C54CC787}"/>
              </a:ext>
            </a:extLst>
          </p:cNvPr>
          <p:cNvSpPr txBox="1"/>
          <p:nvPr/>
        </p:nvSpPr>
        <p:spPr>
          <a:xfrm>
            <a:off x="0" y="1196752"/>
            <a:ext cx="9036496" cy="2031325"/>
          </a:xfrm>
          <a:prstGeom prst="rect">
            <a:avLst/>
          </a:prstGeom>
          <a:noFill/>
        </p:spPr>
        <p:txBody>
          <a:bodyPr wrap="square">
            <a:spAutoFit/>
          </a:bodyPr>
          <a:lstStyle/>
          <a:p>
            <a:pPr marL="285750" indent="-285750">
              <a:buFont typeface="Arial" panose="020B0604020202020204" pitchFamily="34" charset="0"/>
              <a:buChar char="•"/>
            </a:pPr>
            <a:r>
              <a:rPr lang="en-US" dirty="0"/>
              <a:t>Artificial Intelligence is the concept of creating smart intelligent machines.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Machine Learning is a subset of artificial intelligence that helps you build AI-driven applications.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Deep Learning is a subset of machine learning that uses vast volumes of data and complex algorithms to train a model.</a:t>
            </a:r>
          </a:p>
        </p:txBody>
      </p:sp>
      <p:pic>
        <p:nvPicPr>
          <p:cNvPr id="5" name="Picture 4" descr="Diagram&#10;&#10;Description automatically generated">
            <a:extLst>
              <a:ext uri="{FF2B5EF4-FFF2-40B4-BE49-F238E27FC236}">
                <a16:creationId xmlns:a16="http://schemas.microsoft.com/office/drawing/2014/main" id="{F47537A6-EAB8-7244-EE89-BD7134B85F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828" y="3300976"/>
            <a:ext cx="7668344" cy="3440392"/>
          </a:xfrm>
          <a:prstGeom prst="rect">
            <a:avLst/>
          </a:prstGeom>
        </p:spPr>
      </p:pic>
    </p:spTree>
    <p:extLst>
      <p:ext uri="{BB962C8B-B14F-4D97-AF65-F5344CB8AC3E}">
        <p14:creationId xmlns:p14="http://schemas.microsoft.com/office/powerpoint/2010/main" val="2037818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trike="noStrike" spc="-1" dirty="0">
                <a:solidFill>
                  <a:srgbClr val="000000"/>
                </a:solidFill>
                <a:uFill>
                  <a:solidFill>
                    <a:srgbClr val="FFFFFF"/>
                  </a:solidFill>
                </a:uFill>
                <a:latin typeface="+mj-lt"/>
                <a:ea typeface="SimSun"/>
              </a:rPr>
              <a:t>Machine Learning</a:t>
            </a:r>
            <a:endParaRPr lang="en-US" sz="2600" b="0" strike="noStrike" spc="-1" dirty="0">
              <a:solidFill>
                <a:srgbClr val="000000"/>
              </a:solidFill>
              <a:uFill>
                <a:solidFill>
                  <a:srgbClr val="FFFFFF"/>
                </a:solidFill>
              </a:uFill>
              <a:latin typeface="+mj-lt"/>
            </a:endParaRPr>
          </a:p>
        </p:txBody>
      </p:sp>
      <p:sp>
        <p:nvSpPr>
          <p:cNvPr id="3" name="TextBox 2">
            <a:extLst>
              <a:ext uri="{FF2B5EF4-FFF2-40B4-BE49-F238E27FC236}">
                <a16:creationId xmlns:a16="http://schemas.microsoft.com/office/drawing/2014/main" id="{64A738D3-7939-BFEA-D868-3293C54CC787}"/>
              </a:ext>
            </a:extLst>
          </p:cNvPr>
          <p:cNvSpPr txBox="1"/>
          <p:nvPr/>
        </p:nvSpPr>
        <p:spPr>
          <a:xfrm>
            <a:off x="1802152" y="1196752"/>
            <a:ext cx="5539696" cy="1200329"/>
          </a:xfrm>
          <a:prstGeom prst="rect">
            <a:avLst/>
          </a:prstGeom>
          <a:noFill/>
        </p:spPr>
        <p:txBody>
          <a:bodyPr wrap="square">
            <a:spAutoFit/>
          </a:bodyPr>
          <a:lstStyle/>
          <a:p>
            <a:pPr algn="ctr"/>
            <a:r>
              <a:rPr lang="en-US" dirty="0"/>
              <a:t>Machine learning accesses vast amounts of data and learns from it to predict the future. It learns from the data by using multiple algorithms and techniques. </a:t>
            </a:r>
          </a:p>
        </p:txBody>
      </p:sp>
      <p:pic>
        <p:nvPicPr>
          <p:cNvPr id="15" name="Picture 14" descr="Graphical user interface, website&#10;&#10;Description automatically generated">
            <a:extLst>
              <a:ext uri="{FF2B5EF4-FFF2-40B4-BE49-F238E27FC236}">
                <a16:creationId xmlns:a16="http://schemas.microsoft.com/office/drawing/2014/main" id="{D09FDCE2-8362-9931-54A3-411FBC652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2492896"/>
            <a:ext cx="6111448" cy="1691750"/>
          </a:xfrm>
          <a:prstGeom prst="rect">
            <a:avLst/>
          </a:prstGeom>
        </p:spPr>
      </p:pic>
      <p:pic>
        <p:nvPicPr>
          <p:cNvPr id="17" name="Picture 16" descr="Timeline&#10;&#10;Description automatically generated">
            <a:extLst>
              <a:ext uri="{FF2B5EF4-FFF2-40B4-BE49-F238E27FC236}">
                <a16:creationId xmlns:a16="http://schemas.microsoft.com/office/drawing/2014/main" id="{D193377C-3FF4-35E1-0B19-0847E190B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4460920"/>
            <a:ext cx="5231135" cy="2218999"/>
          </a:xfrm>
          <a:prstGeom prst="rect">
            <a:avLst/>
          </a:prstGeom>
        </p:spPr>
      </p:pic>
      <p:pic>
        <p:nvPicPr>
          <p:cNvPr id="2" name="Picture 2">
            <a:extLst>
              <a:ext uri="{FF2B5EF4-FFF2-40B4-BE49-F238E27FC236}">
                <a16:creationId xmlns:a16="http://schemas.microsoft.com/office/drawing/2014/main" id="{BEB7E6EA-541B-367F-F925-FBF4BEC94F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8946" y="3429000"/>
            <a:ext cx="2919558" cy="2655261"/>
          </a:xfrm>
          <a:prstGeom prst="rect">
            <a:avLst/>
          </a:prstGeom>
          <a:solidFill>
            <a:schemeClr val="bg1">
              <a:lumMod val="85000"/>
            </a:schemeClr>
          </a:solidFill>
        </p:spPr>
      </p:pic>
    </p:spTree>
    <p:extLst>
      <p:ext uri="{BB962C8B-B14F-4D97-AF65-F5344CB8AC3E}">
        <p14:creationId xmlns:p14="http://schemas.microsoft.com/office/powerpoint/2010/main" val="559357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trike="noStrike" spc="-1" dirty="0">
                <a:solidFill>
                  <a:srgbClr val="000000"/>
                </a:solidFill>
                <a:uFill>
                  <a:solidFill>
                    <a:srgbClr val="FFFFFF"/>
                  </a:solidFill>
                </a:uFill>
                <a:latin typeface="+mj-lt"/>
                <a:ea typeface="SimSun"/>
              </a:rPr>
              <a:t>Deep Learning</a:t>
            </a:r>
            <a:endParaRPr lang="en-US" sz="2600" b="0" strike="noStrike" spc="-1" dirty="0">
              <a:solidFill>
                <a:srgbClr val="000000"/>
              </a:solidFill>
              <a:uFill>
                <a:solidFill>
                  <a:srgbClr val="FFFFFF"/>
                </a:solidFill>
              </a:uFill>
              <a:latin typeface="+mj-lt"/>
            </a:endParaRPr>
          </a:p>
        </p:txBody>
      </p:sp>
      <p:sp>
        <p:nvSpPr>
          <p:cNvPr id="3" name="TextBox 2">
            <a:extLst>
              <a:ext uri="{FF2B5EF4-FFF2-40B4-BE49-F238E27FC236}">
                <a16:creationId xmlns:a16="http://schemas.microsoft.com/office/drawing/2014/main" id="{64A738D3-7939-BFEA-D868-3293C54CC787}"/>
              </a:ext>
            </a:extLst>
          </p:cNvPr>
          <p:cNvSpPr txBox="1"/>
          <p:nvPr/>
        </p:nvSpPr>
        <p:spPr>
          <a:xfrm>
            <a:off x="0" y="1196752"/>
            <a:ext cx="9036496" cy="2308324"/>
          </a:xfrm>
          <a:prstGeom prst="rect">
            <a:avLst/>
          </a:prstGeom>
          <a:noFill/>
        </p:spPr>
        <p:txBody>
          <a:bodyPr wrap="square">
            <a:spAutoFit/>
          </a:bodyPr>
          <a:lstStyle/>
          <a:p>
            <a:pPr algn="ctr"/>
            <a:r>
              <a:rPr lang="en-US" dirty="0"/>
              <a:t>Deep learning is a subset of machine learning that deals with algorithms inspired by the structure and function of the human brain. Deep learning algorithms can work with an enormous amount of both structured and unstructured data. Deep learning’s core concept lies in artificial neural networks, which enable machines to make decisions. </a:t>
            </a:r>
          </a:p>
          <a:p>
            <a:pPr algn="ctr"/>
            <a:endParaRPr lang="en-US" dirty="0"/>
          </a:p>
          <a:p>
            <a:pPr algn="ctr"/>
            <a:r>
              <a:rPr lang="en-US" dirty="0"/>
              <a:t>The major difference between deep learning vs machine learning is the way data is presented to the machine. Machine learning algorithms usually require structured data, whereas deep learning networks work on multiple layers of artificial neural networks.</a:t>
            </a:r>
          </a:p>
        </p:txBody>
      </p:sp>
      <p:pic>
        <p:nvPicPr>
          <p:cNvPr id="4" name="Picture 3" descr="Graphical user interface&#10;&#10;Description automatically generated with low confidence">
            <a:extLst>
              <a:ext uri="{FF2B5EF4-FFF2-40B4-BE49-F238E27FC236}">
                <a16:creationId xmlns:a16="http://schemas.microsoft.com/office/drawing/2014/main" id="{E967E05B-04A2-BB9F-E05B-CE4004A5E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046" y="3573016"/>
            <a:ext cx="5438775" cy="1590675"/>
          </a:xfrm>
          <a:prstGeom prst="rect">
            <a:avLst/>
          </a:prstGeom>
        </p:spPr>
      </p:pic>
    </p:spTree>
    <p:extLst>
      <p:ext uri="{BB962C8B-B14F-4D97-AF65-F5344CB8AC3E}">
        <p14:creationId xmlns:p14="http://schemas.microsoft.com/office/powerpoint/2010/main" val="1075104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trike="noStrike" spc="-1" dirty="0">
                <a:solidFill>
                  <a:srgbClr val="000000"/>
                </a:solidFill>
                <a:uFill>
                  <a:solidFill>
                    <a:srgbClr val="FFFFFF"/>
                  </a:solidFill>
                </a:uFill>
                <a:latin typeface="+mj-lt"/>
                <a:ea typeface="SimSun"/>
              </a:rPr>
              <a:t>Deep Learning medical applications</a:t>
            </a:r>
            <a:endParaRPr lang="en-US" sz="2600" b="0" strike="noStrike" spc="-1" dirty="0">
              <a:solidFill>
                <a:srgbClr val="000000"/>
              </a:solidFill>
              <a:uFill>
                <a:solidFill>
                  <a:srgbClr val="FFFFFF"/>
                </a:solidFill>
              </a:uFill>
              <a:latin typeface="+mj-lt"/>
            </a:endParaRPr>
          </a:p>
        </p:txBody>
      </p:sp>
      <p:sp>
        <p:nvSpPr>
          <p:cNvPr id="3" name="TextBox 2">
            <a:extLst>
              <a:ext uri="{FF2B5EF4-FFF2-40B4-BE49-F238E27FC236}">
                <a16:creationId xmlns:a16="http://schemas.microsoft.com/office/drawing/2014/main" id="{64A738D3-7939-BFEA-D868-3293C54CC787}"/>
              </a:ext>
            </a:extLst>
          </p:cNvPr>
          <p:cNvSpPr txBox="1"/>
          <p:nvPr/>
        </p:nvSpPr>
        <p:spPr>
          <a:xfrm>
            <a:off x="467544" y="2060848"/>
            <a:ext cx="8568952" cy="3970318"/>
          </a:xfrm>
          <a:prstGeom prst="rect">
            <a:avLst/>
          </a:prstGeom>
          <a:noFill/>
        </p:spPr>
        <p:txBody>
          <a:bodyPr wrap="square">
            <a:spAutoFit/>
          </a:bodyPr>
          <a:lstStyle/>
          <a:p>
            <a:pPr marL="285750" indent="-285750">
              <a:buFont typeface="Arial" panose="020B0604020202020204" pitchFamily="34" charset="0"/>
              <a:buChar char="•"/>
            </a:pPr>
            <a:r>
              <a:rPr lang="en-US" dirty="0"/>
              <a:t>Generate synthetic data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Prediction models for diagnosis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Prediction models for therapy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Improve clinical decision support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Drug discovery and research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Improve &amp; automate medical image processing/analysis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Optimize &amp; personalize medical protocols</a:t>
            </a:r>
          </a:p>
          <a:p>
            <a:endParaRPr lang="en-US" dirty="0"/>
          </a:p>
        </p:txBody>
      </p:sp>
      <p:pic>
        <p:nvPicPr>
          <p:cNvPr id="5" name="Picture 4" descr="Diagram&#10;&#10;Description automatically generated">
            <a:extLst>
              <a:ext uri="{FF2B5EF4-FFF2-40B4-BE49-F238E27FC236}">
                <a16:creationId xmlns:a16="http://schemas.microsoft.com/office/drawing/2014/main" id="{3D9DA974-6C08-4408-6E73-CAA2C057F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6246" y="1268760"/>
            <a:ext cx="4750249" cy="3168352"/>
          </a:xfrm>
          <a:prstGeom prst="rect">
            <a:avLst/>
          </a:prstGeom>
        </p:spPr>
      </p:pic>
    </p:spTree>
    <p:extLst>
      <p:ext uri="{BB962C8B-B14F-4D97-AF65-F5344CB8AC3E}">
        <p14:creationId xmlns:p14="http://schemas.microsoft.com/office/powerpoint/2010/main" val="2070410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trike="noStrike" spc="-1" dirty="0">
                <a:solidFill>
                  <a:srgbClr val="000000"/>
                </a:solidFill>
                <a:uFill>
                  <a:solidFill>
                    <a:srgbClr val="FFFFFF"/>
                  </a:solidFill>
                </a:uFill>
                <a:latin typeface="+mj-lt"/>
                <a:ea typeface="SimSun"/>
              </a:rPr>
              <a:t>Radiomics issues</a:t>
            </a:r>
          </a:p>
        </p:txBody>
      </p:sp>
      <p:sp>
        <p:nvSpPr>
          <p:cNvPr id="46" name="Espace réservé du pied de page 3">
            <a:extLst>
              <a:ext uri="{FF2B5EF4-FFF2-40B4-BE49-F238E27FC236}">
                <a16:creationId xmlns:a16="http://schemas.microsoft.com/office/drawing/2014/main" id="{494706B1-4C77-462E-8A34-DA86FF5FECE3}"/>
              </a:ext>
            </a:extLst>
          </p:cNvPr>
          <p:cNvSpPr txBox="1">
            <a:spLocks/>
          </p:cNvSpPr>
          <p:nvPr/>
        </p:nvSpPr>
        <p:spPr>
          <a:xfrm>
            <a:off x="-8300" y="6086577"/>
            <a:ext cx="9143280" cy="59349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err="1"/>
              <a:t>Zwanenburg</a:t>
            </a:r>
            <a:r>
              <a:rPr lang="fr-FR" sz="1400" dirty="0"/>
              <a:t>. </a:t>
            </a:r>
            <a:r>
              <a:rPr lang="en-US" sz="1400" dirty="0"/>
              <a:t>Radiomics in nuclear medicine: robustness, reproducibility, standardization, and how to avoid data analysis traps and replication crisis.</a:t>
            </a:r>
            <a:r>
              <a:rPr lang="fr-FR" sz="1400" dirty="0"/>
              <a:t> </a:t>
            </a:r>
            <a:r>
              <a:rPr lang="fr-FR" sz="1400" i="1" dirty="0" err="1"/>
              <a:t>Eur</a:t>
            </a:r>
            <a:r>
              <a:rPr lang="fr-FR" sz="1400" i="1" dirty="0"/>
              <a:t> J </a:t>
            </a:r>
            <a:r>
              <a:rPr lang="fr-FR" sz="1400" i="1" dirty="0" err="1"/>
              <a:t>Nucl</a:t>
            </a:r>
            <a:r>
              <a:rPr lang="fr-FR" sz="1400" i="1" dirty="0"/>
              <a:t> Med Mol Imaging </a:t>
            </a:r>
            <a:r>
              <a:rPr lang="fr-FR" sz="1400" dirty="0"/>
              <a:t>2019</a:t>
            </a:r>
          </a:p>
          <a:p>
            <a:r>
              <a:rPr lang="fr-FR" sz="1400" dirty="0"/>
              <a:t>Hatt, </a:t>
            </a:r>
            <a:r>
              <a:rPr lang="fr-FR" sz="1400" i="1" dirty="0"/>
              <a:t>et al</a:t>
            </a:r>
            <a:r>
              <a:rPr lang="fr-FR" sz="1400" dirty="0"/>
              <a:t>. </a:t>
            </a:r>
            <a:r>
              <a:rPr lang="en-US" sz="1400" dirty="0"/>
              <a:t>Data are also images. </a:t>
            </a:r>
            <a:r>
              <a:rPr lang="en-US" sz="1400" i="1" dirty="0"/>
              <a:t>J </a:t>
            </a:r>
            <a:r>
              <a:rPr lang="en-US" sz="1400" i="1" dirty="0" err="1"/>
              <a:t>Nucl</a:t>
            </a:r>
            <a:r>
              <a:rPr lang="en-US" sz="1400" i="1" dirty="0"/>
              <a:t> Med </a:t>
            </a:r>
            <a:r>
              <a:rPr lang="en-US" sz="1400" dirty="0"/>
              <a:t>2019</a:t>
            </a:r>
            <a:endParaRPr lang="fr-FR" sz="1400" dirty="0"/>
          </a:p>
        </p:txBody>
      </p:sp>
      <p:grpSp>
        <p:nvGrpSpPr>
          <p:cNvPr id="5" name="Groupe 6">
            <a:extLst>
              <a:ext uri="{FF2B5EF4-FFF2-40B4-BE49-F238E27FC236}">
                <a16:creationId xmlns:a16="http://schemas.microsoft.com/office/drawing/2014/main" id="{6794C328-3D5C-49E5-A245-F1BE4E81C23C}"/>
              </a:ext>
            </a:extLst>
          </p:cNvPr>
          <p:cNvGrpSpPr/>
          <p:nvPr/>
        </p:nvGrpSpPr>
        <p:grpSpPr>
          <a:xfrm>
            <a:off x="1691680" y="2852936"/>
            <a:ext cx="1702528" cy="1449372"/>
            <a:chOff x="2073744" y="2675954"/>
            <a:chExt cx="2270037" cy="1932497"/>
          </a:xfrm>
        </p:grpSpPr>
        <p:sp>
          <p:nvSpPr>
            <p:cNvPr id="6" name="Flèche droite 7">
              <a:extLst>
                <a:ext uri="{FF2B5EF4-FFF2-40B4-BE49-F238E27FC236}">
                  <a16:creationId xmlns:a16="http://schemas.microsoft.com/office/drawing/2014/main" id="{777C54C4-285F-404B-9841-3FA4D358829F}"/>
                </a:ext>
              </a:extLst>
            </p:cNvPr>
            <p:cNvSpPr/>
            <p:nvPr/>
          </p:nvSpPr>
          <p:spPr>
            <a:xfrm>
              <a:off x="2073744" y="3110859"/>
              <a:ext cx="288000" cy="216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7" name="Image 8">
              <a:extLst>
                <a:ext uri="{FF2B5EF4-FFF2-40B4-BE49-F238E27FC236}">
                  <a16:creationId xmlns:a16="http://schemas.microsoft.com/office/drawing/2014/main" id="{F25A4E8E-8F9F-4CFB-8E87-CA5D72000497}"/>
                </a:ext>
              </a:extLst>
            </p:cNvPr>
            <p:cNvPicPr>
              <a:picLocks noChangeAspect="1"/>
            </p:cNvPicPr>
            <p:nvPr/>
          </p:nvPicPr>
          <p:blipFill rotWithShape="1">
            <a:blip r:embed="rId2"/>
            <a:srcRect l="9385" t="40594" r="75461" b="35257"/>
            <a:stretch/>
          </p:blipFill>
          <p:spPr>
            <a:xfrm>
              <a:off x="2411571" y="2675954"/>
              <a:ext cx="1781443" cy="1080000"/>
            </a:xfrm>
            <a:prstGeom prst="rect">
              <a:avLst/>
            </a:prstGeom>
            <a:ln>
              <a:solidFill>
                <a:schemeClr val="tx1"/>
              </a:solidFill>
            </a:ln>
          </p:spPr>
        </p:pic>
        <p:sp>
          <p:nvSpPr>
            <p:cNvPr id="8" name="ZoneTexte 9">
              <a:extLst>
                <a:ext uri="{FF2B5EF4-FFF2-40B4-BE49-F238E27FC236}">
                  <a16:creationId xmlns:a16="http://schemas.microsoft.com/office/drawing/2014/main" id="{E433E1A9-84A4-4608-9DAF-4FC0DB1906E8}"/>
                </a:ext>
              </a:extLst>
            </p:cNvPr>
            <p:cNvSpPr txBox="1"/>
            <p:nvPr/>
          </p:nvSpPr>
          <p:spPr>
            <a:xfrm>
              <a:off x="2249971" y="3746676"/>
              <a:ext cx="2093810" cy="861775"/>
            </a:xfrm>
            <a:prstGeom prst="rect">
              <a:avLst/>
            </a:prstGeom>
            <a:noFill/>
          </p:spPr>
          <p:txBody>
            <a:bodyPr wrap="square" rtlCol="0">
              <a:spAutoFit/>
            </a:bodyPr>
            <a:lstStyle/>
            <a:p>
              <a:pPr algn="ctr"/>
              <a:r>
                <a:rPr lang="en-US" sz="1200" dirty="0"/>
                <a:t>Pre-processing (denoising, registration…)</a:t>
              </a:r>
            </a:p>
          </p:txBody>
        </p:sp>
      </p:grpSp>
      <p:grpSp>
        <p:nvGrpSpPr>
          <p:cNvPr id="9" name="Groupe 10">
            <a:extLst>
              <a:ext uri="{FF2B5EF4-FFF2-40B4-BE49-F238E27FC236}">
                <a16:creationId xmlns:a16="http://schemas.microsoft.com/office/drawing/2014/main" id="{ADCB4D57-25F5-4C3A-A9B5-DB6CC9F3D83D}"/>
              </a:ext>
            </a:extLst>
          </p:cNvPr>
          <p:cNvGrpSpPr/>
          <p:nvPr/>
        </p:nvGrpSpPr>
        <p:grpSpPr>
          <a:xfrm>
            <a:off x="6123797" y="2859273"/>
            <a:ext cx="1637006" cy="1443036"/>
            <a:chOff x="7983233" y="2684403"/>
            <a:chExt cx="2182675" cy="1924047"/>
          </a:xfrm>
        </p:grpSpPr>
        <p:sp>
          <p:nvSpPr>
            <p:cNvPr id="10" name="Flèche droite 11">
              <a:extLst>
                <a:ext uri="{FF2B5EF4-FFF2-40B4-BE49-F238E27FC236}">
                  <a16:creationId xmlns:a16="http://schemas.microsoft.com/office/drawing/2014/main" id="{68C7D1EE-8F96-4B3F-A0EE-800881418DBC}"/>
                </a:ext>
              </a:extLst>
            </p:cNvPr>
            <p:cNvSpPr/>
            <p:nvPr/>
          </p:nvSpPr>
          <p:spPr>
            <a:xfrm>
              <a:off x="7983233" y="3129776"/>
              <a:ext cx="288000" cy="216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1" name="Image 12">
              <a:extLst>
                <a:ext uri="{FF2B5EF4-FFF2-40B4-BE49-F238E27FC236}">
                  <a16:creationId xmlns:a16="http://schemas.microsoft.com/office/drawing/2014/main" id="{02E640CF-B78D-47EF-81E5-3F7776AB5000}"/>
                </a:ext>
              </a:extLst>
            </p:cNvPr>
            <p:cNvPicPr>
              <a:picLocks noChangeAspect="1"/>
            </p:cNvPicPr>
            <p:nvPr/>
          </p:nvPicPr>
          <p:blipFill rotWithShape="1">
            <a:blip r:embed="rId3">
              <a:extLst>
                <a:ext uri="{28A0092B-C50C-407E-A947-70E740481C1C}">
                  <a14:useLocalDpi xmlns:a14="http://schemas.microsoft.com/office/drawing/2010/main" val="0"/>
                </a:ext>
              </a:extLst>
            </a:blip>
            <a:srcRect l="60958" t="5967" r="21378" b="31140"/>
            <a:stretch/>
          </p:blipFill>
          <p:spPr>
            <a:xfrm>
              <a:off x="8320999" y="2684403"/>
              <a:ext cx="1581944" cy="1080000"/>
            </a:xfrm>
            <a:prstGeom prst="rect">
              <a:avLst/>
            </a:prstGeom>
            <a:ln>
              <a:solidFill>
                <a:schemeClr val="tx1"/>
              </a:solidFill>
            </a:ln>
          </p:spPr>
        </p:pic>
        <p:sp>
          <p:nvSpPr>
            <p:cNvPr id="12" name="ZoneTexte 13">
              <a:extLst>
                <a:ext uri="{FF2B5EF4-FFF2-40B4-BE49-F238E27FC236}">
                  <a16:creationId xmlns:a16="http://schemas.microsoft.com/office/drawing/2014/main" id="{34650F3A-91A0-4B8D-82BF-98C43BB8D8B5}"/>
                </a:ext>
              </a:extLst>
            </p:cNvPr>
            <p:cNvSpPr txBox="1"/>
            <p:nvPr/>
          </p:nvSpPr>
          <p:spPr>
            <a:xfrm>
              <a:off x="8148112" y="3746676"/>
              <a:ext cx="2017796" cy="861774"/>
            </a:xfrm>
            <a:prstGeom prst="rect">
              <a:avLst/>
            </a:prstGeom>
            <a:noFill/>
          </p:spPr>
          <p:txBody>
            <a:bodyPr wrap="square" rtlCol="0">
              <a:spAutoFit/>
            </a:bodyPr>
            <a:lstStyle/>
            <a:p>
              <a:pPr algn="ctr"/>
              <a:r>
                <a:rPr lang="fr-FR" sz="1200" dirty="0"/>
                <a:t>Extraction of </a:t>
              </a:r>
              <a:r>
                <a:rPr lang="en-US" sz="1200" dirty="0"/>
                <a:t>handcrafted</a:t>
              </a:r>
              <a:r>
                <a:rPr lang="fr-FR" sz="1200" dirty="0"/>
                <a:t> </a:t>
              </a:r>
              <a:r>
                <a:rPr lang="fr-FR" sz="1200" dirty="0" err="1"/>
                <a:t>features</a:t>
              </a:r>
              <a:endParaRPr lang="fr-FR" sz="1200" dirty="0"/>
            </a:p>
          </p:txBody>
        </p:sp>
      </p:grpSp>
      <p:grpSp>
        <p:nvGrpSpPr>
          <p:cNvPr id="13" name="Groupe 14">
            <a:extLst>
              <a:ext uri="{FF2B5EF4-FFF2-40B4-BE49-F238E27FC236}">
                <a16:creationId xmlns:a16="http://schemas.microsoft.com/office/drawing/2014/main" id="{F2009080-1F22-4D27-89AE-1703D57A9466}"/>
              </a:ext>
            </a:extLst>
          </p:cNvPr>
          <p:cNvGrpSpPr/>
          <p:nvPr/>
        </p:nvGrpSpPr>
        <p:grpSpPr>
          <a:xfrm>
            <a:off x="3287475" y="2852937"/>
            <a:ext cx="2885439" cy="1462668"/>
            <a:chOff x="4201471" y="2675954"/>
            <a:chExt cx="3847252" cy="1950223"/>
          </a:xfrm>
        </p:grpSpPr>
        <p:sp>
          <p:nvSpPr>
            <p:cNvPr id="14" name="Flèche droite 15">
              <a:extLst>
                <a:ext uri="{FF2B5EF4-FFF2-40B4-BE49-F238E27FC236}">
                  <a16:creationId xmlns:a16="http://schemas.microsoft.com/office/drawing/2014/main" id="{F169C930-E8CA-4CB6-8A31-FF905B53AFAD}"/>
                </a:ext>
              </a:extLst>
            </p:cNvPr>
            <p:cNvSpPr/>
            <p:nvPr/>
          </p:nvSpPr>
          <p:spPr>
            <a:xfrm>
              <a:off x="4201471" y="3128250"/>
              <a:ext cx="288000" cy="216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5" name="Image 16">
              <a:extLst>
                <a:ext uri="{FF2B5EF4-FFF2-40B4-BE49-F238E27FC236}">
                  <a16:creationId xmlns:a16="http://schemas.microsoft.com/office/drawing/2014/main" id="{E67E42D0-C696-43CB-9F7F-BCDDBFFD9A92}"/>
                </a:ext>
              </a:extLst>
            </p:cNvPr>
            <p:cNvPicPr>
              <a:picLocks noChangeAspect="1"/>
            </p:cNvPicPr>
            <p:nvPr/>
          </p:nvPicPr>
          <p:blipFill rotWithShape="1">
            <a:blip r:embed="rId2"/>
            <a:srcRect l="9385" t="40594" r="75461" b="35257"/>
            <a:stretch/>
          </p:blipFill>
          <p:spPr>
            <a:xfrm>
              <a:off x="4537790" y="2675954"/>
              <a:ext cx="1781443" cy="1080000"/>
            </a:xfrm>
            <a:prstGeom prst="rect">
              <a:avLst/>
            </a:prstGeom>
            <a:ln>
              <a:solidFill>
                <a:schemeClr val="tx1"/>
              </a:solidFill>
            </a:ln>
          </p:spPr>
        </p:pic>
        <p:sp>
          <p:nvSpPr>
            <p:cNvPr id="16" name="Ellipse 17">
              <a:extLst>
                <a:ext uri="{FF2B5EF4-FFF2-40B4-BE49-F238E27FC236}">
                  <a16:creationId xmlns:a16="http://schemas.microsoft.com/office/drawing/2014/main" id="{9A33D76A-426F-46F5-A581-12D3C8FAF7B9}"/>
                </a:ext>
              </a:extLst>
            </p:cNvPr>
            <p:cNvSpPr/>
            <p:nvPr/>
          </p:nvSpPr>
          <p:spPr>
            <a:xfrm>
              <a:off x="5795434" y="3128250"/>
              <a:ext cx="309034" cy="29651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7" name="Ellipse 18">
              <a:extLst>
                <a:ext uri="{FF2B5EF4-FFF2-40B4-BE49-F238E27FC236}">
                  <a16:creationId xmlns:a16="http://schemas.microsoft.com/office/drawing/2014/main" id="{83CC0755-6F00-4841-926B-8B3F09E3C7BD}"/>
                </a:ext>
              </a:extLst>
            </p:cNvPr>
            <p:cNvSpPr/>
            <p:nvPr/>
          </p:nvSpPr>
          <p:spPr>
            <a:xfrm>
              <a:off x="5626520" y="3223683"/>
              <a:ext cx="124510" cy="17991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8" name="ZoneTexte 19">
              <a:extLst>
                <a:ext uri="{FF2B5EF4-FFF2-40B4-BE49-F238E27FC236}">
                  <a16:creationId xmlns:a16="http://schemas.microsoft.com/office/drawing/2014/main" id="{2B7E8257-5C83-4835-982D-FEEA1DA46044}"/>
                </a:ext>
              </a:extLst>
            </p:cNvPr>
            <p:cNvSpPr txBox="1"/>
            <p:nvPr/>
          </p:nvSpPr>
          <p:spPr>
            <a:xfrm>
              <a:off x="4505428" y="3764403"/>
              <a:ext cx="3543295" cy="861774"/>
            </a:xfrm>
            <a:prstGeom prst="rect">
              <a:avLst/>
            </a:prstGeom>
            <a:noFill/>
          </p:spPr>
          <p:txBody>
            <a:bodyPr wrap="square" rtlCol="0">
              <a:spAutoFit/>
            </a:bodyPr>
            <a:lstStyle/>
            <a:p>
              <a:pPr algn="ctr"/>
              <a:r>
                <a:rPr lang="en-US" sz="1200" dirty="0"/>
                <a:t>Detection and segmentation of object(s) of interest (e.g., tumors or organs)</a:t>
              </a:r>
            </a:p>
          </p:txBody>
        </p:sp>
        <p:sp>
          <p:nvSpPr>
            <p:cNvPr id="19" name="Flèche droite 20">
              <a:extLst>
                <a:ext uri="{FF2B5EF4-FFF2-40B4-BE49-F238E27FC236}">
                  <a16:creationId xmlns:a16="http://schemas.microsoft.com/office/drawing/2014/main" id="{CA1C8027-A6D2-4EFD-8798-15C2DDA4CA4C}"/>
                </a:ext>
              </a:extLst>
            </p:cNvPr>
            <p:cNvSpPr/>
            <p:nvPr/>
          </p:nvSpPr>
          <p:spPr>
            <a:xfrm>
              <a:off x="6343178" y="3128250"/>
              <a:ext cx="288000" cy="216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20" name="Image 21">
              <a:extLst>
                <a:ext uri="{FF2B5EF4-FFF2-40B4-BE49-F238E27FC236}">
                  <a16:creationId xmlns:a16="http://schemas.microsoft.com/office/drawing/2014/main" id="{DD820DAD-9F94-4C62-B6CC-A6B2BD53AC9C}"/>
                </a:ext>
              </a:extLst>
            </p:cNvPr>
            <p:cNvPicPr>
              <a:picLocks noChangeAspect="1"/>
            </p:cNvPicPr>
            <p:nvPr/>
          </p:nvPicPr>
          <p:blipFill rotWithShape="1">
            <a:blip r:embed="rId2"/>
            <a:srcRect l="19744" t="50744" r="77232" b="42583"/>
            <a:stretch/>
          </p:blipFill>
          <p:spPr>
            <a:xfrm>
              <a:off x="6680944" y="2675954"/>
              <a:ext cx="1286812" cy="1080000"/>
            </a:xfrm>
            <a:prstGeom prst="rect">
              <a:avLst/>
            </a:prstGeom>
            <a:ln>
              <a:solidFill>
                <a:schemeClr val="tx1"/>
              </a:solidFill>
            </a:ln>
          </p:spPr>
        </p:pic>
        <p:sp>
          <p:nvSpPr>
            <p:cNvPr id="21" name="Forme libre 22">
              <a:extLst>
                <a:ext uri="{FF2B5EF4-FFF2-40B4-BE49-F238E27FC236}">
                  <a16:creationId xmlns:a16="http://schemas.microsoft.com/office/drawing/2014/main" id="{4C2E26C8-CA3B-4E03-946F-015DA786F890}"/>
                </a:ext>
              </a:extLst>
            </p:cNvPr>
            <p:cNvSpPr/>
            <p:nvPr/>
          </p:nvSpPr>
          <p:spPr>
            <a:xfrm>
              <a:off x="6959600" y="2958909"/>
              <a:ext cx="765363" cy="562166"/>
            </a:xfrm>
            <a:custGeom>
              <a:avLst/>
              <a:gdLst>
                <a:gd name="connsiteX0" fmla="*/ 79375 w 765363"/>
                <a:gd name="connsiteY0" fmla="*/ 38291 h 562166"/>
                <a:gd name="connsiteX1" fmla="*/ 104775 w 765363"/>
                <a:gd name="connsiteY1" fmla="*/ 47816 h 562166"/>
                <a:gd name="connsiteX2" fmla="*/ 117475 w 765363"/>
                <a:gd name="connsiteY2" fmla="*/ 50991 h 562166"/>
                <a:gd name="connsiteX3" fmla="*/ 127000 w 765363"/>
                <a:gd name="connsiteY3" fmla="*/ 54166 h 562166"/>
                <a:gd name="connsiteX4" fmla="*/ 139700 w 765363"/>
                <a:gd name="connsiteY4" fmla="*/ 57341 h 562166"/>
                <a:gd name="connsiteX5" fmla="*/ 180975 w 765363"/>
                <a:gd name="connsiteY5" fmla="*/ 66866 h 562166"/>
                <a:gd name="connsiteX6" fmla="*/ 190500 w 765363"/>
                <a:gd name="connsiteY6" fmla="*/ 70041 h 562166"/>
                <a:gd name="connsiteX7" fmla="*/ 203200 w 765363"/>
                <a:gd name="connsiteY7" fmla="*/ 76391 h 562166"/>
                <a:gd name="connsiteX8" fmla="*/ 231775 w 765363"/>
                <a:gd name="connsiteY8" fmla="*/ 79566 h 562166"/>
                <a:gd name="connsiteX9" fmla="*/ 307975 w 765363"/>
                <a:gd name="connsiteY9" fmla="*/ 76391 h 562166"/>
                <a:gd name="connsiteX10" fmla="*/ 317500 w 765363"/>
                <a:gd name="connsiteY10" fmla="*/ 70041 h 562166"/>
                <a:gd name="connsiteX11" fmla="*/ 327025 w 765363"/>
                <a:gd name="connsiteY11" fmla="*/ 66866 h 562166"/>
                <a:gd name="connsiteX12" fmla="*/ 342900 w 765363"/>
                <a:gd name="connsiteY12" fmla="*/ 60516 h 562166"/>
                <a:gd name="connsiteX13" fmla="*/ 349250 w 765363"/>
                <a:gd name="connsiteY13" fmla="*/ 50991 h 562166"/>
                <a:gd name="connsiteX14" fmla="*/ 358775 w 765363"/>
                <a:gd name="connsiteY14" fmla="*/ 44641 h 562166"/>
                <a:gd name="connsiteX15" fmla="*/ 384175 w 765363"/>
                <a:gd name="connsiteY15" fmla="*/ 28766 h 562166"/>
                <a:gd name="connsiteX16" fmla="*/ 419100 w 765363"/>
                <a:gd name="connsiteY16" fmla="*/ 19241 h 562166"/>
                <a:gd name="connsiteX17" fmla="*/ 441325 w 765363"/>
                <a:gd name="connsiteY17" fmla="*/ 12891 h 562166"/>
                <a:gd name="connsiteX18" fmla="*/ 492125 w 765363"/>
                <a:gd name="connsiteY18" fmla="*/ 6541 h 562166"/>
                <a:gd name="connsiteX19" fmla="*/ 508000 w 765363"/>
                <a:gd name="connsiteY19" fmla="*/ 191 h 562166"/>
                <a:gd name="connsiteX20" fmla="*/ 574675 w 765363"/>
                <a:gd name="connsiteY20" fmla="*/ 3366 h 562166"/>
                <a:gd name="connsiteX21" fmla="*/ 584200 w 765363"/>
                <a:gd name="connsiteY21" fmla="*/ 6541 h 562166"/>
                <a:gd name="connsiteX22" fmla="*/ 603250 w 765363"/>
                <a:gd name="connsiteY22" fmla="*/ 22416 h 562166"/>
                <a:gd name="connsiteX23" fmla="*/ 609600 w 765363"/>
                <a:gd name="connsiteY23" fmla="*/ 31941 h 562166"/>
                <a:gd name="connsiteX24" fmla="*/ 619125 w 765363"/>
                <a:gd name="connsiteY24" fmla="*/ 38291 h 562166"/>
                <a:gd name="connsiteX25" fmla="*/ 622300 w 765363"/>
                <a:gd name="connsiteY25" fmla="*/ 47816 h 562166"/>
                <a:gd name="connsiteX26" fmla="*/ 638175 w 765363"/>
                <a:gd name="connsiteY26" fmla="*/ 66866 h 562166"/>
                <a:gd name="connsiteX27" fmla="*/ 650875 w 765363"/>
                <a:gd name="connsiteY27" fmla="*/ 76391 h 562166"/>
                <a:gd name="connsiteX28" fmla="*/ 666750 w 765363"/>
                <a:gd name="connsiteY28" fmla="*/ 92266 h 562166"/>
                <a:gd name="connsiteX29" fmla="*/ 682625 w 765363"/>
                <a:gd name="connsiteY29" fmla="*/ 114491 h 562166"/>
                <a:gd name="connsiteX30" fmla="*/ 692150 w 765363"/>
                <a:gd name="connsiteY30" fmla="*/ 124016 h 562166"/>
                <a:gd name="connsiteX31" fmla="*/ 698500 w 765363"/>
                <a:gd name="connsiteY31" fmla="*/ 133541 h 562166"/>
                <a:gd name="connsiteX32" fmla="*/ 717550 w 765363"/>
                <a:gd name="connsiteY32" fmla="*/ 143066 h 562166"/>
                <a:gd name="connsiteX33" fmla="*/ 730250 w 765363"/>
                <a:gd name="connsiteY33" fmla="*/ 162116 h 562166"/>
                <a:gd name="connsiteX34" fmla="*/ 746125 w 765363"/>
                <a:gd name="connsiteY34" fmla="*/ 184341 h 562166"/>
                <a:gd name="connsiteX35" fmla="*/ 755650 w 765363"/>
                <a:gd name="connsiteY35" fmla="*/ 187516 h 562166"/>
                <a:gd name="connsiteX36" fmla="*/ 765175 w 765363"/>
                <a:gd name="connsiteY36" fmla="*/ 244666 h 562166"/>
                <a:gd name="connsiteX37" fmla="*/ 762000 w 765363"/>
                <a:gd name="connsiteY37" fmla="*/ 327216 h 562166"/>
                <a:gd name="connsiteX38" fmla="*/ 758825 w 765363"/>
                <a:gd name="connsiteY38" fmla="*/ 339916 h 562166"/>
                <a:gd name="connsiteX39" fmla="*/ 752475 w 765363"/>
                <a:gd name="connsiteY39" fmla="*/ 352616 h 562166"/>
                <a:gd name="connsiteX40" fmla="*/ 742950 w 765363"/>
                <a:gd name="connsiteY40" fmla="*/ 362141 h 562166"/>
                <a:gd name="connsiteX41" fmla="*/ 739775 w 765363"/>
                <a:gd name="connsiteY41" fmla="*/ 371666 h 562166"/>
                <a:gd name="connsiteX42" fmla="*/ 714375 w 765363"/>
                <a:gd name="connsiteY42" fmla="*/ 406591 h 562166"/>
                <a:gd name="connsiteX43" fmla="*/ 695325 w 765363"/>
                <a:gd name="connsiteY43" fmla="*/ 422466 h 562166"/>
                <a:gd name="connsiteX44" fmla="*/ 660400 w 765363"/>
                <a:gd name="connsiteY44" fmla="*/ 428816 h 562166"/>
                <a:gd name="connsiteX45" fmla="*/ 641350 w 765363"/>
                <a:gd name="connsiteY45" fmla="*/ 435166 h 562166"/>
                <a:gd name="connsiteX46" fmla="*/ 631825 w 765363"/>
                <a:gd name="connsiteY46" fmla="*/ 441516 h 562166"/>
                <a:gd name="connsiteX47" fmla="*/ 615950 w 765363"/>
                <a:gd name="connsiteY47" fmla="*/ 444691 h 562166"/>
                <a:gd name="connsiteX48" fmla="*/ 609600 w 765363"/>
                <a:gd name="connsiteY48" fmla="*/ 454216 h 562166"/>
                <a:gd name="connsiteX49" fmla="*/ 590550 w 765363"/>
                <a:gd name="connsiteY49" fmla="*/ 460566 h 562166"/>
                <a:gd name="connsiteX50" fmla="*/ 581025 w 765363"/>
                <a:gd name="connsiteY50" fmla="*/ 470091 h 562166"/>
                <a:gd name="connsiteX51" fmla="*/ 568325 w 765363"/>
                <a:gd name="connsiteY51" fmla="*/ 473266 h 562166"/>
                <a:gd name="connsiteX52" fmla="*/ 561975 w 765363"/>
                <a:gd name="connsiteY52" fmla="*/ 482791 h 562166"/>
                <a:gd name="connsiteX53" fmla="*/ 530225 w 765363"/>
                <a:gd name="connsiteY53" fmla="*/ 498666 h 562166"/>
                <a:gd name="connsiteX54" fmla="*/ 517525 w 765363"/>
                <a:gd name="connsiteY54" fmla="*/ 508191 h 562166"/>
                <a:gd name="connsiteX55" fmla="*/ 508000 w 765363"/>
                <a:gd name="connsiteY55" fmla="*/ 514541 h 562166"/>
                <a:gd name="connsiteX56" fmla="*/ 488950 w 765363"/>
                <a:gd name="connsiteY56" fmla="*/ 533591 h 562166"/>
                <a:gd name="connsiteX57" fmla="*/ 479425 w 765363"/>
                <a:gd name="connsiteY57" fmla="*/ 543116 h 562166"/>
                <a:gd name="connsiteX58" fmla="*/ 460375 w 765363"/>
                <a:gd name="connsiteY58" fmla="*/ 552641 h 562166"/>
                <a:gd name="connsiteX59" fmla="*/ 450850 w 765363"/>
                <a:gd name="connsiteY59" fmla="*/ 555816 h 562166"/>
                <a:gd name="connsiteX60" fmla="*/ 438150 w 765363"/>
                <a:gd name="connsiteY60" fmla="*/ 562166 h 562166"/>
                <a:gd name="connsiteX61" fmla="*/ 288925 w 765363"/>
                <a:gd name="connsiteY61" fmla="*/ 558991 h 562166"/>
                <a:gd name="connsiteX62" fmla="*/ 260350 w 765363"/>
                <a:gd name="connsiteY62" fmla="*/ 552641 h 562166"/>
                <a:gd name="connsiteX63" fmla="*/ 225425 w 765363"/>
                <a:gd name="connsiteY63" fmla="*/ 546291 h 562166"/>
                <a:gd name="connsiteX64" fmla="*/ 212725 w 765363"/>
                <a:gd name="connsiteY64" fmla="*/ 536766 h 562166"/>
                <a:gd name="connsiteX65" fmla="*/ 200025 w 765363"/>
                <a:gd name="connsiteY65" fmla="*/ 533591 h 562166"/>
                <a:gd name="connsiteX66" fmla="*/ 184150 w 765363"/>
                <a:gd name="connsiteY66" fmla="*/ 511366 h 562166"/>
                <a:gd name="connsiteX67" fmla="*/ 180975 w 765363"/>
                <a:gd name="connsiteY67" fmla="*/ 501841 h 562166"/>
                <a:gd name="connsiteX68" fmla="*/ 174625 w 765363"/>
                <a:gd name="connsiteY68" fmla="*/ 492316 h 562166"/>
                <a:gd name="connsiteX69" fmla="*/ 171450 w 765363"/>
                <a:gd name="connsiteY69" fmla="*/ 482791 h 562166"/>
                <a:gd name="connsiteX70" fmla="*/ 165100 w 765363"/>
                <a:gd name="connsiteY70" fmla="*/ 444691 h 562166"/>
                <a:gd name="connsiteX71" fmla="*/ 158750 w 765363"/>
                <a:gd name="connsiteY71" fmla="*/ 406591 h 562166"/>
                <a:gd name="connsiteX72" fmla="*/ 146050 w 765363"/>
                <a:gd name="connsiteY72" fmla="*/ 387541 h 562166"/>
                <a:gd name="connsiteX73" fmla="*/ 136525 w 765363"/>
                <a:gd name="connsiteY73" fmla="*/ 365316 h 562166"/>
                <a:gd name="connsiteX74" fmla="*/ 123825 w 765363"/>
                <a:gd name="connsiteY74" fmla="*/ 355791 h 562166"/>
                <a:gd name="connsiteX75" fmla="*/ 117475 w 765363"/>
                <a:gd name="connsiteY75" fmla="*/ 346266 h 562166"/>
                <a:gd name="connsiteX76" fmla="*/ 107950 w 765363"/>
                <a:gd name="connsiteY76" fmla="*/ 336741 h 562166"/>
                <a:gd name="connsiteX77" fmla="*/ 95250 w 765363"/>
                <a:gd name="connsiteY77" fmla="*/ 314516 h 562166"/>
                <a:gd name="connsiteX78" fmla="*/ 88900 w 765363"/>
                <a:gd name="connsiteY78" fmla="*/ 301816 h 562166"/>
                <a:gd name="connsiteX79" fmla="*/ 76200 w 765363"/>
                <a:gd name="connsiteY79" fmla="*/ 282766 h 562166"/>
                <a:gd name="connsiteX80" fmla="*/ 73025 w 765363"/>
                <a:gd name="connsiteY80" fmla="*/ 273241 h 562166"/>
                <a:gd name="connsiteX81" fmla="*/ 63500 w 765363"/>
                <a:gd name="connsiteY81" fmla="*/ 263716 h 562166"/>
                <a:gd name="connsiteX82" fmla="*/ 53975 w 765363"/>
                <a:gd name="connsiteY82" fmla="*/ 241491 h 562166"/>
                <a:gd name="connsiteX83" fmla="*/ 50800 w 765363"/>
                <a:gd name="connsiteY83" fmla="*/ 231966 h 562166"/>
                <a:gd name="connsiteX84" fmla="*/ 28575 w 765363"/>
                <a:gd name="connsiteY84" fmla="*/ 209741 h 562166"/>
                <a:gd name="connsiteX85" fmla="*/ 25400 w 765363"/>
                <a:gd name="connsiteY85" fmla="*/ 197041 h 562166"/>
                <a:gd name="connsiteX86" fmla="*/ 15875 w 765363"/>
                <a:gd name="connsiteY86" fmla="*/ 187516 h 562166"/>
                <a:gd name="connsiteX87" fmla="*/ 0 w 765363"/>
                <a:gd name="connsiteY87" fmla="*/ 158941 h 562166"/>
                <a:gd name="connsiteX88" fmla="*/ 3175 w 765363"/>
                <a:gd name="connsiteY88" fmla="*/ 92266 h 562166"/>
                <a:gd name="connsiteX89" fmla="*/ 15875 w 765363"/>
                <a:gd name="connsiteY89" fmla="*/ 70041 h 562166"/>
                <a:gd name="connsiteX90" fmla="*/ 79375 w 765363"/>
                <a:gd name="connsiteY90" fmla="*/ 38291 h 56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65363" h="562166">
                  <a:moveTo>
                    <a:pt x="79375" y="38291"/>
                  </a:moveTo>
                  <a:cubicBezTo>
                    <a:pt x="94192" y="34587"/>
                    <a:pt x="76161" y="35553"/>
                    <a:pt x="104775" y="47816"/>
                  </a:cubicBezTo>
                  <a:cubicBezTo>
                    <a:pt x="108786" y="49535"/>
                    <a:pt x="113279" y="49792"/>
                    <a:pt x="117475" y="50991"/>
                  </a:cubicBezTo>
                  <a:cubicBezTo>
                    <a:pt x="120693" y="51910"/>
                    <a:pt x="123782" y="53247"/>
                    <a:pt x="127000" y="54166"/>
                  </a:cubicBezTo>
                  <a:cubicBezTo>
                    <a:pt x="131196" y="55365"/>
                    <a:pt x="135520" y="56087"/>
                    <a:pt x="139700" y="57341"/>
                  </a:cubicBezTo>
                  <a:cubicBezTo>
                    <a:pt x="171396" y="66850"/>
                    <a:pt x="145922" y="61858"/>
                    <a:pt x="180975" y="66866"/>
                  </a:cubicBezTo>
                  <a:cubicBezTo>
                    <a:pt x="184150" y="67924"/>
                    <a:pt x="187424" y="68723"/>
                    <a:pt x="190500" y="70041"/>
                  </a:cubicBezTo>
                  <a:cubicBezTo>
                    <a:pt x="194850" y="71905"/>
                    <a:pt x="198588" y="75327"/>
                    <a:pt x="203200" y="76391"/>
                  </a:cubicBezTo>
                  <a:cubicBezTo>
                    <a:pt x="212538" y="78546"/>
                    <a:pt x="222250" y="78508"/>
                    <a:pt x="231775" y="79566"/>
                  </a:cubicBezTo>
                  <a:cubicBezTo>
                    <a:pt x="257175" y="78508"/>
                    <a:pt x="282708" y="79198"/>
                    <a:pt x="307975" y="76391"/>
                  </a:cubicBezTo>
                  <a:cubicBezTo>
                    <a:pt x="311768" y="75970"/>
                    <a:pt x="314087" y="71748"/>
                    <a:pt x="317500" y="70041"/>
                  </a:cubicBezTo>
                  <a:cubicBezTo>
                    <a:pt x="320493" y="68544"/>
                    <a:pt x="323891" y="68041"/>
                    <a:pt x="327025" y="66866"/>
                  </a:cubicBezTo>
                  <a:cubicBezTo>
                    <a:pt x="332361" y="64865"/>
                    <a:pt x="337608" y="62633"/>
                    <a:pt x="342900" y="60516"/>
                  </a:cubicBezTo>
                  <a:cubicBezTo>
                    <a:pt x="345017" y="57341"/>
                    <a:pt x="346552" y="53689"/>
                    <a:pt x="349250" y="50991"/>
                  </a:cubicBezTo>
                  <a:cubicBezTo>
                    <a:pt x="351948" y="48293"/>
                    <a:pt x="355670" y="46859"/>
                    <a:pt x="358775" y="44641"/>
                  </a:cubicBezTo>
                  <a:cubicBezTo>
                    <a:pt x="372450" y="34873"/>
                    <a:pt x="369257" y="35159"/>
                    <a:pt x="384175" y="28766"/>
                  </a:cubicBezTo>
                  <a:cubicBezTo>
                    <a:pt x="393787" y="24646"/>
                    <a:pt x="411815" y="21669"/>
                    <a:pt x="419100" y="19241"/>
                  </a:cubicBezTo>
                  <a:cubicBezTo>
                    <a:pt x="427261" y="16521"/>
                    <a:pt x="432554" y="14486"/>
                    <a:pt x="441325" y="12891"/>
                  </a:cubicBezTo>
                  <a:cubicBezTo>
                    <a:pt x="455563" y="10302"/>
                    <a:pt x="478490" y="8056"/>
                    <a:pt x="492125" y="6541"/>
                  </a:cubicBezTo>
                  <a:cubicBezTo>
                    <a:pt x="497417" y="4424"/>
                    <a:pt x="502305" y="410"/>
                    <a:pt x="508000" y="191"/>
                  </a:cubicBezTo>
                  <a:cubicBezTo>
                    <a:pt x="530234" y="-664"/>
                    <a:pt x="552502" y="1518"/>
                    <a:pt x="574675" y="3366"/>
                  </a:cubicBezTo>
                  <a:cubicBezTo>
                    <a:pt x="578010" y="3644"/>
                    <a:pt x="581207" y="5044"/>
                    <a:pt x="584200" y="6541"/>
                  </a:cubicBezTo>
                  <a:cubicBezTo>
                    <a:pt x="591336" y="10109"/>
                    <a:pt x="598234" y="16397"/>
                    <a:pt x="603250" y="22416"/>
                  </a:cubicBezTo>
                  <a:cubicBezTo>
                    <a:pt x="605693" y="25347"/>
                    <a:pt x="606902" y="29243"/>
                    <a:pt x="609600" y="31941"/>
                  </a:cubicBezTo>
                  <a:cubicBezTo>
                    <a:pt x="612298" y="34639"/>
                    <a:pt x="615950" y="36174"/>
                    <a:pt x="619125" y="38291"/>
                  </a:cubicBezTo>
                  <a:cubicBezTo>
                    <a:pt x="620183" y="41466"/>
                    <a:pt x="620803" y="44823"/>
                    <a:pt x="622300" y="47816"/>
                  </a:cubicBezTo>
                  <a:cubicBezTo>
                    <a:pt x="625974" y="55165"/>
                    <a:pt x="632031" y="61600"/>
                    <a:pt x="638175" y="66866"/>
                  </a:cubicBezTo>
                  <a:cubicBezTo>
                    <a:pt x="642193" y="70310"/>
                    <a:pt x="647133" y="72649"/>
                    <a:pt x="650875" y="76391"/>
                  </a:cubicBezTo>
                  <a:cubicBezTo>
                    <a:pt x="672042" y="97558"/>
                    <a:pt x="641350" y="75333"/>
                    <a:pt x="666750" y="92266"/>
                  </a:cubicBezTo>
                  <a:cubicBezTo>
                    <a:pt x="671776" y="99804"/>
                    <a:pt x="676718" y="107599"/>
                    <a:pt x="682625" y="114491"/>
                  </a:cubicBezTo>
                  <a:cubicBezTo>
                    <a:pt x="685547" y="117900"/>
                    <a:pt x="689275" y="120567"/>
                    <a:pt x="692150" y="124016"/>
                  </a:cubicBezTo>
                  <a:cubicBezTo>
                    <a:pt x="694593" y="126947"/>
                    <a:pt x="695802" y="130843"/>
                    <a:pt x="698500" y="133541"/>
                  </a:cubicBezTo>
                  <a:cubicBezTo>
                    <a:pt x="704655" y="139696"/>
                    <a:pt x="709803" y="140484"/>
                    <a:pt x="717550" y="143066"/>
                  </a:cubicBezTo>
                  <a:cubicBezTo>
                    <a:pt x="724361" y="163498"/>
                    <a:pt x="715386" y="141306"/>
                    <a:pt x="730250" y="162116"/>
                  </a:cubicBezTo>
                  <a:cubicBezTo>
                    <a:pt x="739279" y="174757"/>
                    <a:pt x="732617" y="175335"/>
                    <a:pt x="746125" y="184341"/>
                  </a:cubicBezTo>
                  <a:cubicBezTo>
                    <a:pt x="748910" y="186197"/>
                    <a:pt x="752475" y="186458"/>
                    <a:pt x="755650" y="187516"/>
                  </a:cubicBezTo>
                  <a:cubicBezTo>
                    <a:pt x="767524" y="211264"/>
                    <a:pt x="765175" y="202519"/>
                    <a:pt x="765175" y="244666"/>
                  </a:cubicBezTo>
                  <a:cubicBezTo>
                    <a:pt x="765175" y="272203"/>
                    <a:pt x="763832" y="299740"/>
                    <a:pt x="762000" y="327216"/>
                  </a:cubicBezTo>
                  <a:cubicBezTo>
                    <a:pt x="761710" y="331570"/>
                    <a:pt x="760357" y="335830"/>
                    <a:pt x="758825" y="339916"/>
                  </a:cubicBezTo>
                  <a:cubicBezTo>
                    <a:pt x="757163" y="344348"/>
                    <a:pt x="755226" y="348765"/>
                    <a:pt x="752475" y="352616"/>
                  </a:cubicBezTo>
                  <a:cubicBezTo>
                    <a:pt x="749865" y="356270"/>
                    <a:pt x="746125" y="358966"/>
                    <a:pt x="742950" y="362141"/>
                  </a:cubicBezTo>
                  <a:cubicBezTo>
                    <a:pt x="741892" y="365316"/>
                    <a:pt x="741400" y="368740"/>
                    <a:pt x="739775" y="371666"/>
                  </a:cubicBezTo>
                  <a:cubicBezTo>
                    <a:pt x="730384" y="388570"/>
                    <a:pt x="725566" y="391669"/>
                    <a:pt x="714375" y="406591"/>
                  </a:cubicBezTo>
                  <a:cubicBezTo>
                    <a:pt x="706839" y="416639"/>
                    <a:pt x="709653" y="418645"/>
                    <a:pt x="695325" y="422466"/>
                  </a:cubicBezTo>
                  <a:cubicBezTo>
                    <a:pt x="683892" y="425515"/>
                    <a:pt x="671918" y="426106"/>
                    <a:pt x="660400" y="428816"/>
                  </a:cubicBezTo>
                  <a:cubicBezTo>
                    <a:pt x="653884" y="430349"/>
                    <a:pt x="646919" y="431453"/>
                    <a:pt x="641350" y="435166"/>
                  </a:cubicBezTo>
                  <a:cubicBezTo>
                    <a:pt x="638175" y="437283"/>
                    <a:pt x="635398" y="440176"/>
                    <a:pt x="631825" y="441516"/>
                  </a:cubicBezTo>
                  <a:cubicBezTo>
                    <a:pt x="626772" y="443411"/>
                    <a:pt x="621242" y="443633"/>
                    <a:pt x="615950" y="444691"/>
                  </a:cubicBezTo>
                  <a:cubicBezTo>
                    <a:pt x="613833" y="447866"/>
                    <a:pt x="612836" y="452194"/>
                    <a:pt x="609600" y="454216"/>
                  </a:cubicBezTo>
                  <a:cubicBezTo>
                    <a:pt x="603924" y="457764"/>
                    <a:pt x="590550" y="460566"/>
                    <a:pt x="590550" y="460566"/>
                  </a:cubicBezTo>
                  <a:cubicBezTo>
                    <a:pt x="587375" y="463741"/>
                    <a:pt x="584924" y="467863"/>
                    <a:pt x="581025" y="470091"/>
                  </a:cubicBezTo>
                  <a:cubicBezTo>
                    <a:pt x="577236" y="472256"/>
                    <a:pt x="571956" y="470845"/>
                    <a:pt x="568325" y="473266"/>
                  </a:cubicBezTo>
                  <a:cubicBezTo>
                    <a:pt x="565150" y="475383"/>
                    <a:pt x="564847" y="480278"/>
                    <a:pt x="561975" y="482791"/>
                  </a:cubicBezTo>
                  <a:cubicBezTo>
                    <a:pt x="546854" y="496021"/>
                    <a:pt x="546006" y="494721"/>
                    <a:pt x="530225" y="498666"/>
                  </a:cubicBezTo>
                  <a:cubicBezTo>
                    <a:pt x="525992" y="501841"/>
                    <a:pt x="521831" y="505115"/>
                    <a:pt x="517525" y="508191"/>
                  </a:cubicBezTo>
                  <a:cubicBezTo>
                    <a:pt x="514420" y="510409"/>
                    <a:pt x="510852" y="512006"/>
                    <a:pt x="508000" y="514541"/>
                  </a:cubicBezTo>
                  <a:cubicBezTo>
                    <a:pt x="501288" y="520507"/>
                    <a:pt x="495300" y="527241"/>
                    <a:pt x="488950" y="533591"/>
                  </a:cubicBezTo>
                  <a:cubicBezTo>
                    <a:pt x="485775" y="536766"/>
                    <a:pt x="483685" y="541696"/>
                    <a:pt x="479425" y="543116"/>
                  </a:cubicBezTo>
                  <a:cubicBezTo>
                    <a:pt x="455484" y="551096"/>
                    <a:pt x="484994" y="540331"/>
                    <a:pt x="460375" y="552641"/>
                  </a:cubicBezTo>
                  <a:cubicBezTo>
                    <a:pt x="457382" y="554138"/>
                    <a:pt x="453926" y="554498"/>
                    <a:pt x="450850" y="555816"/>
                  </a:cubicBezTo>
                  <a:cubicBezTo>
                    <a:pt x="446500" y="557680"/>
                    <a:pt x="442383" y="560049"/>
                    <a:pt x="438150" y="562166"/>
                  </a:cubicBezTo>
                  <a:lnTo>
                    <a:pt x="288925" y="558991"/>
                  </a:lnTo>
                  <a:cubicBezTo>
                    <a:pt x="272421" y="558368"/>
                    <a:pt x="272943" y="556239"/>
                    <a:pt x="260350" y="552641"/>
                  </a:cubicBezTo>
                  <a:cubicBezTo>
                    <a:pt x="245380" y="548364"/>
                    <a:pt x="243412" y="548861"/>
                    <a:pt x="225425" y="546291"/>
                  </a:cubicBezTo>
                  <a:cubicBezTo>
                    <a:pt x="221192" y="543116"/>
                    <a:pt x="217458" y="539133"/>
                    <a:pt x="212725" y="536766"/>
                  </a:cubicBezTo>
                  <a:cubicBezTo>
                    <a:pt x="208822" y="534815"/>
                    <a:pt x="203814" y="535756"/>
                    <a:pt x="200025" y="533591"/>
                  </a:cubicBezTo>
                  <a:cubicBezTo>
                    <a:pt x="191784" y="528882"/>
                    <a:pt x="187626" y="519478"/>
                    <a:pt x="184150" y="511366"/>
                  </a:cubicBezTo>
                  <a:cubicBezTo>
                    <a:pt x="182832" y="508290"/>
                    <a:pt x="182472" y="504834"/>
                    <a:pt x="180975" y="501841"/>
                  </a:cubicBezTo>
                  <a:cubicBezTo>
                    <a:pt x="179268" y="498428"/>
                    <a:pt x="176332" y="495729"/>
                    <a:pt x="174625" y="492316"/>
                  </a:cubicBezTo>
                  <a:cubicBezTo>
                    <a:pt x="173128" y="489323"/>
                    <a:pt x="172106" y="486073"/>
                    <a:pt x="171450" y="482791"/>
                  </a:cubicBezTo>
                  <a:cubicBezTo>
                    <a:pt x="168925" y="470166"/>
                    <a:pt x="166921" y="457437"/>
                    <a:pt x="165100" y="444691"/>
                  </a:cubicBezTo>
                  <a:cubicBezTo>
                    <a:pt x="164917" y="443413"/>
                    <a:pt x="160684" y="410847"/>
                    <a:pt x="158750" y="406591"/>
                  </a:cubicBezTo>
                  <a:cubicBezTo>
                    <a:pt x="155592" y="399643"/>
                    <a:pt x="146050" y="387541"/>
                    <a:pt x="146050" y="387541"/>
                  </a:cubicBezTo>
                  <a:cubicBezTo>
                    <a:pt x="143621" y="377825"/>
                    <a:pt x="143834" y="372625"/>
                    <a:pt x="136525" y="365316"/>
                  </a:cubicBezTo>
                  <a:cubicBezTo>
                    <a:pt x="132783" y="361574"/>
                    <a:pt x="127567" y="359533"/>
                    <a:pt x="123825" y="355791"/>
                  </a:cubicBezTo>
                  <a:cubicBezTo>
                    <a:pt x="121127" y="353093"/>
                    <a:pt x="119918" y="349197"/>
                    <a:pt x="117475" y="346266"/>
                  </a:cubicBezTo>
                  <a:cubicBezTo>
                    <a:pt x="114600" y="342817"/>
                    <a:pt x="111125" y="339916"/>
                    <a:pt x="107950" y="336741"/>
                  </a:cubicBezTo>
                  <a:cubicBezTo>
                    <a:pt x="101245" y="303215"/>
                    <a:pt x="111232" y="333695"/>
                    <a:pt x="95250" y="314516"/>
                  </a:cubicBezTo>
                  <a:cubicBezTo>
                    <a:pt x="92220" y="310880"/>
                    <a:pt x="91335" y="305875"/>
                    <a:pt x="88900" y="301816"/>
                  </a:cubicBezTo>
                  <a:cubicBezTo>
                    <a:pt x="84973" y="295272"/>
                    <a:pt x="78613" y="290006"/>
                    <a:pt x="76200" y="282766"/>
                  </a:cubicBezTo>
                  <a:cubicBezTo>
                    <a:pt x="75142" y="279591"/>
                    <a:pt x="74881" y="276026"/>
                    <a:pt x="73025" y="273241"/>
                  </a:cubicBezTo>
                  <a:cubicBezTo>
                    <a:pt x="70534" y="269505"/>
                    <a:pt x="66675" y="266891"/>
                    <a:pt x="63500" y="263716"/>
                  </a:cubicBezTo>
                  <a:cubicBezTo>
                    <a:pt x="56892" y="237285"/>
                    <a:pt x="64938" y="263417"/>
                    <a:pt x="53975" y="241491"/>
                  </a:cubicBezTo>
                  <a:cubicBezTo>
                    <a:pt x="52478" y="238498"/>
                    <a:pt x="52891" y="234579"/>
                    <a:pt x="50800" y="231966"/>
                  </a:cubicBezTo>
                  <a:cubicBezTo>
                    <a:pt x="44255" y="223785"/>
                    <a:pt x="28575" y="209741"/>
                    <a:pt x="28575" y="209741"/>
                  </a:cubicBezTo>
                  <a:cubicBezTo>
                    <a:pt x="27517" y="205508"/>
                    <a:pt x="27565" y="200830"/>
                    <a:pt x="25400" y="197041"/>
                  </a:cubicBezTo>
                  <a:cubicBezTo>
                    <a:pt x="23172" y="193142"/>
                    <a:pt x="18632" y="191060"/>
                    <a:pt x="15875" y="187516"/>
                  </a:cubicBezTo>
                  <a:cubicBezTo>
                    <a:pt x="3138" y="171140"/>
                    <a:pt x="4790" y="173312"/>
                    <a:pt x="0" y="158941"/>
                  </a:cubicBezTo>
                  <a:cubicBezTo>
                    <a:pt x="1058" y="136716"/>
                    <a:pt x="1327" y="114439"/>
                    <a:pt x="3175" y="92266"/>
                  </a:cubicBezTo>
                  <a:cubicBezTo>
                    <a:pt x="3648" y="86588"/>
                    <a:pt x="11260" y="71398"/>
                    <a:pt x="15875" y="70041"/>
                  </a:cubicBezTo>
                  <a:cubicBezTo>
                    <a:pt x="30126" y="65850"/>
                    <a:pt x="64558" y="41995"/>
                    <a:pt x="79375" y="38291"/>
                  </a:cubicBezTo>
                  <a:close/>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22" name="Espace réservé du pied de page 3">
            <a:extLst>
              <a:ext uri="{FF2B5EF4-FFF2-40B4-BE49-F238E27FC236}">
                <a16:creationId xmlns:a16="http://schemas.microsoft.com/office/drawing/2014/main" id="{98F6AAFF-24B8-4B7B-9683-E63B230E333B}"/>
              </a:ext>
            </a:extLst>
          </p:cNvPr>
          <p:cNvSpPr txBox="1">
            <a:spLocks/>
          </p:cNvSpPr>
          <p:nvPr/>
        </p:nvSpPr>
        <p:spPr>
          <a:xfrm>
            <a:off x="1006699" y="4703276"/>
            <a:ext cx="7940040" cy="50154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23" name="ZoneTexte 24">
            <a:extLst>
              <a:ext uri="{FF2B5EF4-FFF2-40B4-BE49-F238E27FC236}">
                <a16:creationId xmlns:a16="http://schemas.microsoft.com/office/drawing/2014/main" id="{EBBFA1C7-9C89-4AC2-A7CF-634DECBA4837}"/>
              </a:ext>
            </a:extLst>
          </p:cNvPr>
          <p:cNvSpPr txBox="1"/>
          <p:nvPr/>
        </p:nvSpPr>
        <p:spPr>
          <a:xfrm>
            <a:off x="419023" y="2198161"/>
            <a:ext cx="1233030" cy="507831"/>
          </a:xfrm>
          <a:prstGeom prst="rect">
            <a:avLst/>
          </a:prstGeom>
          <a:noFill/>
        </p:spPr>
        <p:txBody>
          <a:bodyPr wrap="none" rtlCol="0">
            <a:spAutoFit/>
          </a:bodyPr>
          <a:lstStyle/>
          <a:p>
            <a:pPr algn="ctr"/>
            <a:endParaRPr lang="en-US" sz="1350" dirty="0"/>
          </a:p>
          <a:p>
            <a:r>
              <a:rPr lang="en-US" sz="1350" dirty="0"/>
              <a:t>Study design!</a:t>
            </a:r>
          </a:p>
        </p:txBody>
      </p:sp>
      <p:grpSp>
        <p:nvGrpSpPr>
          <p:cNvPr id="24" name="Groupe 25">
            <a:extLst>
              <a:ext uri="{FF2B5EF4-FFF2-40B4-BE49-F238E27FC236}">
                <a16:creationId xmlns:a16="http://schemas.microsoft.com/office/drawing/2014/main" id="{EACD90C2-F6E9-41F3-99CB-C6F999EF685B}"/>
              </a:ext>
            </a:extLst>
          </p:cNvPr>
          <p:cNvGrpSpPr/>
          <p:nvPr/>
        </p:nvGrpSpPr>
        <p:grpSpPr>
          <a:xfrm>
            <a:off x="277775" y="2615423"/>
            <a:ext cx="1515227" cy="1700181"/>
            <a:chOff x="633382" y="3405476"/>
            <a:chExt cx="2020302" cy="2266909"/>
          </a:xfrm>
        </p:grpSpPr>
        <p:sp>
          <p:nvSpPr>
            <p:cNvPr id="25" name="ZoneTexte 26">
              <a:extLst>
                <a:ext uri="{FF2B5EF4-FFF2-40B4-BE49-F238E27FC236}">
                  <a16:creationId xmlns:a16="http://schemas.microsoft.com/office/drawing/2014/main" id="{E6C63F8E-EEEE-4141-968D-06A1641DCF20}"/>
                </a:ext>
              </a:extLst>
            </p:cNvPr>
            <p:cNvSpPr txBox="1"/>
            <p:nvPr/>
          </p:nvSpPr>
          <p:spPr>
            <a:xfrm>
              <a:off x="633382" y="4810610"/>
              <a:ext cx="2020302" cy="861775"/>
            </a:xfrm>
            <a:prstGeom prst="rect">
              <a:avLst/>
            </a:prstGeom>
            <a:noFill/>
          </p:spPr>
          <p:txBody>
            <a:bodyPr wrap="square" rtlCol="0">
              <a:spAutoFit/>
            </a:bodyPr>
            <a:lstStyle/>
            <a:p>
              <a:pPr algn="ctr"/>
              <a:r>
                <a:rPr lang="fr-FR" sz="1200" dirty="0"/>
                <a:t>Acquisition or collection </a:t>
              </a:r>
            </a:p>
            <a:p>
              <a:pPr algn="ctr"/>
              <a:r>
                <a:rPr lang="fr-FR" sz="1200" dirty="0"/>
                <a:t>of images</a:t>
              </a:r>
            </a:p>
          </p:txBody>
        </p:sp>
        <p:pic>
          <p:nvPicPr>
            <p:cNvPr id="26" name="Image 27">
              <a:extLst>
                <a:ext uri="{FF2B5EF4-FFF2-40B4-BE49-F238E27FC236}">
                  <a16:creationId xmlns:a16="http://schemas.microsoft.com/office/drawing/2014/main" id="{71729074-E2D5-48F9-81A4-4053A9D0607A}"/>
                </a:ext>
              </a:extLst>
            </p:cNvPr>
            <p:cNvPicPr>
              <a:picLocks noChangeAspect="1"/>
            </p:cNvPicPr>
            <p:nvPr/>
          </p:nvPicPr>
          <p:blipFill rotWithShape="1">
            <a:blip r:embed="rId4"/>
            <a:srcRect l="9441" t="40572" r="75689" b="35068"/>
            <a:stretch/>
          </p:blipFill>
          <p:spPr>
            <a:xfrm>
              <a:off x="766577" y="3722161"/>
              <a:ext cx="1748040" cy="1080000"/>
            </a:xfrm>
            <a:prstGeom prst="rect">
              <a:avLst/>
            </a:prstGeom>
            <a:ln>
              <a:solidFill>
                <a:schemeClr val="tx1"/>
              </a:solidFill>
            </a:ln>
          </p:spPr>
        </p:pic>
        <p:sp>
          <p:nvSpPr>
            <p:cNvPr id="27" name="Flèche droite 28">
              <a:extLst>
                <a:ext uri="{FF2B5EF4-FFF2-40B4-BE49-F238E27FC236}">
                  <a16:creationId xmlns:a16="http://schemas.microsoft.com/office/drawing/2014/main" id="{357C5F18-8D01-43F5-818E-08FD8CB09763}"/>
                </a:ext>
              </a:extLst>
            </p:cNvPr>
            <p:cNvSpPr/>
            <p:nvPr/>
          </p:nvSpPr>
          <p:spPr>
            <a:xfrm rot="5400000">
              <a:off x="1482479" y="3441476"/>
              <a:ext cx="288000" cy="216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pic>
        <p:nvPicPr>
          <p:cNvPr id="28" name="Image 29">
            <a:extLst>
              <a:ext uri="{FF2B5EF4-FFF2-40B4-BE49-F238E27FC236}">
                <a16:creationId xmlns:a16="http://schemas.microsoft.com/office/drawing/2014/main" id="{2513F472-7244-42C5-8CED-D9FD950176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745" t="4445" r="15745" b="10555"/>
          <a:stretch/>
        </p:blipFill>
        <p:spPr>
          <a:xfrm>
            <a:off x="813764" y="1674646"/>
            <a:ext cx="430460" cy="761391"/>
          </a:xfrm>
          <a:prstGeom prst="rect">
            <a:avLst/>
          </a:prstGeom>
          <a:ln>
            <a:solidFill>
              <a:schemeClr val="tx1"/>
            </a:solidFill>
          </a:ln>
        </p:spPr>
      </p:pic>
      <p:grpSp>
        <p:nvGrpSpPr>
          <p:cNvPr id="29" name="Groupe 30">
            <a:extLst>
              <a:ext uri="{FF2B5EF4-FFF2-40B4-BE49-F238E27FC236}">
                <a16:creationId xmlns:a16="http://schemas.microsoft.com/office/drawing/2014/main" id="{C141C284-91F9-44E9-82A3-2CB98135C30B}"/>
              </a:ext>
            </a:extLst>
          </p:cNvPr>
          <p:cNvGrpSpPr/>
          <p:nvPr/>
        </p:nvGrpSpPr>
        <p:grpSpPr>
          <a:xfrm>
            <a:off x="3320880" y="1474368"/>
            <a:ext cx="4384316" cy="1360256"/>
            <a:chOff x="4690854" y="1884068"/>
            <a:chExt cx="5845755" cy="1813675"/>
          </a:xfrm>
        </p:grpSpPr>
        <p:pic>
          <p:nvPicPr>
            <p:cNvPr id="30" name="Image 31">
              <a:extLst>
                <a:ext uri="{FF2B5EF4-FFF2-40B4-BE49-F238E27FC236}">
                  <a16:creationId xmlns:a16="http://schemas.microsoft.com/office/drawing/2014/main" id="{1E359EF4-4C4F-4E55-AB24-7879ED78E74D}"/>
                </a:ext>
              </a:extLst>
            </p:cNvPr>
            <p:cNvPicPr>
              <a:picLocks noChangeAspect="1"/>
            </p:cNvPicPr>
            <p:nvPr/>
          </p:nvPicPr>
          <p:blipFill rotWithShape="1">
            <a:blip r:embed="rId3">
              <a:extLst>
                <a:ext uri="{28A0092B-C50C-407E-A947-70E740481C1C}">
                  <a14:useLocalDpi xmlns:a14="http://schemas.microsoft.com/office/drawing/2010/main" val="0"/>
                </a:ext>
              </a:extLst>
            </a:blip>
            <a:srcRect l="80673" t="6318" r="1431" b="33718"/>
            <a:stretch/>
          </p:blipFill>
          <p:spPr>
            <a:xfrm>
              <a:off x="8674886" y="2028032"/>
              <a:ext cx="1680969" cy="1080000"/>
            </a:xfrm>
            <a:prstGeom prst="rect">
              <a:avLst/>
            </a:prstGeom>
            <a:ln>
              <a:solidFill>
                <a:schemeClr val="tx1"/>
              </a:solidFill>
            </a:ln>
          </p:spPr>
        </p:pic>
        <p:sp>
          <p:nvSpPr>
            <p:cNvPr id="31" name="Flèche droite 32">
              <a:extLst>
                <a:ext uri="{FF2B5EF4-FFF2-40B4-BE49-F238E27FC236}">
                  <a16:creationId xmlns:a16="http://schemas.microsoft.com/office/drawing/2014/main" id="{48A55930-35A7-4F7C-9903-E225F5B3B795}"/>
                </a:ext>
              </a:extLst>
            </p:cNvPr>
            <p:cNvSpPr/>
            <p:nvPr/>
          </p:nvSpPr>
          <p:spPr>
            <a:xfrm rot="16200000">
              <a:off x="9391949" y="3445743"/>
              <a:ext cx="288000" cy="216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nvGrpSpPr>
            <p:cNvPr id="32" name="Groupe 33">
              <a:extLst>
                <a:ext uri="{FF2B5EF4-FFF2-40B4-BE49-F238E27FC236}">
                  <a16:creationId xmlns:a16="http://schemas.microsoft.com/office/drawing/2014/main" id="{A7604139-74DC-4C1B-8F6E-BE9262ACFD19}"/>
                </a:ext>
              </a:extLst>
            </p:cNvPr>
            <p:cNvGrpSpPr/>
            <p:nvPr/>
          </p:nvGrpSpPr>
          <p:grpSpPr>
            <a:xfrm>
              <a:off x="4690854" y="1884068"/>
              <a:ext cx="4312218" cy="1350492"/>
              <a:chOff x="6319233" y="1278427"/>
              <a:chExt cx="4312218" cy="1350492"/>
            </a:xfrm>
          </p:grpSpPr>
          <p:grpSp>
            <p:nvGrpSpPr>
              <p:cNvPr id="35" name="Groupe 36">
                <a:extLst>
                  <a:ext uri="{FF2B5EF4-FFF2-40B4-BE49-F238E27FC236}">
                    <a16:creationId xmlns:a16="http://schemas.microsoft.com/office/drawing/2014/main" id="{66175891-174D-445C-B8DB-0F23FFD51360}"/>
                  </a:ext>
                </a:extLst>
              </p:cNvPr>
              <p:cNvGrpSpPr/>
              <p:nvPr/>
            </p:nvGrpSpPr>
            <p:grpSpPr>
              <a:xfrm>
                <a:off x="6319233" y="1278427"/>
                <a:ext cx="1823442" cy="1342044"/>
                <a:chOff x="4970740" y="978557"/>
                <a:chExt cx="2133604" cy="1606537"/>
              </a:xfrm>
            </p:grpSpPr>
            <p:pic>
              <p:nvPicPr>
                <p:cNvPr id="39" name="Image 42">
                  <a:extLst>
                    <a:ext uri="{FF2B5EF4-FFF2-40B4-BE49-F238E27FC236}">
                      <a16:creationId xmlns:a16="http://schemas.microsoft.com/office/drawing/2014/main" id="{CFB756CC-5703-4E4D-971F-38AA83F29C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0740" y="978557"/>
                  <a:ext cx="2133604" cy="1423419"/>
                </a:xfrm>
                <a:prstGeom prst="rect">
                  <a:avLst/>
                </a:prstGeom>
              </p:spPr>
            </p:pic>
            <p:sp>
              <p:nvSpPr>
                <p:cNvPr id="40" name="ZoneTexte 43">
                  <a:extLst>
                    <a:ext uri="{FF2B5EF4-FFF2-40B4-BE49-F238E27FC236}">
                      <a16:creationId xmlns:a16="http://schemas.microsoft.com/office/drawing/2014/main" id="{FE4323F8-0B83-4834-AD6D-57510ED7982E}"/>
                    </a:ext>
                  </a:extLst>
                </p:cNvPr>
                <p:cNvSpPr txBox="1"/>
                <p:nvPr/>
              </p:nvSpPr>
              <p:spPr>
                <a:xfrm>
                  <a:off x="5320573" y="2142973"/>
                  <a:ext cx="1588566" cy="442121"/>
                </a:xfrm>
                <a:prstGeom prst="rect">
                  <a:avLst/>
                </a:prstGeom>
                <a:noFill/>
              </p:spPr>
              <p:txBody>
                <a:bodyPr wrap="none" rtlCol="0">
                  <a:spAutoFit/>
                </a:bodyPr>
                <a:lstStyle/>
                <a:p>
                  <a:r>
                    <a:rPr lang="fr-FR" sz="1200" u="sng" dirty="0"/>
                    <a:t>Clinical data</a:t>
                  </a:r>
                  <a:endParaRPr lang="en-US" sz="1200" u="sng" dirty="0"/>
                </a:p>
              </p:txBody>
            </p:sp>
          </p:grpSp>
          <p:grpSp>
            <p:nvGrpSpPr>
              <p:cNvPr id="36" name="Groupe 37">
                <a:extLst>
                  <a:ext uri="{FF2B5EF4-FFF2-40B4-BE49-F238E27FC236}">
                    <a16:creationId xmlns:a16="http://schemas.microsoft.com/office/drawing/2014/main" id="{0607F07E-9761-46E6-A6BB-42A763E58F4C}"/>
                  </a:ext>
                </a:extLst>
              </p:cNvPr>
              <p:cNvGrpSpPr/>
              <p:nvPr/>
            </p:nvGrpSpPr>
            <p:grpSpPr>
              <a:xfrm>
                <a:off x="7766990" y="1438182"/>
                <a:ext cx="2864461" cy="1190737"/>
                <a:chOff x="1381054" y="6067559"/>
                <a:chExt cx="2864461" cy="1190737"/>
              </a:xfrm>
            </p:grpSpPr>
            <p:pic>
              <p:nvPicPr>
                <p:cNvPr id="37" name="Picture 8" descr=" Example of microarray hybridization figure 1">
                  <a:extLst>
                    <a:ext uri="{FF2B5EF4-FFF2-40B4-BE49-F238E27FC236}">
                      <a16:creationId xmlns:a16="http://schemas.microsoft.com/office/drawing/2014/main" id="{9683212E-CA06-44F8-9FA4-9557EE5B919D}"/>
                    </a:ext>
                  </a:extLst>
                </p:cNvPr>
                <p:cNvPicPr>
                  <a:picLocks noChangeArrowheads="1"/>
                </p:cNvPicPr>
                <p:nvPr/>
              </p:nvPicPr>
              <p:blipFill>
                <a:blip r:embed="rId7" cstate="print"/>
                <a:srcRect/>
                <a:stretch>
                  <a:fillRect/>
                </a:stretch>
              </p:blipFill>
              <p:spPr bwMode="auto">
                <a:xfrm>
                  <a:off x="1757509" y="6067559"/>
                  <a:ext cx="1132461" cy="878411"/>
                </a:xfrm>
                <a:prstGeom prst="rect">
                  <a:avLst/>
                </a:prstGeom>
                <a:noFill/>
                <a:ln>
                  <a:solidFill>
                    <a:schemeClr val="bg1"/>
                  </a:solidFill>
                </a:ln>
              </p:spPr>
            </p:pic>
            <p:sp>
              <p:nvSpPr>
                <p:cNvPr id="38" name="ZoneTexte 41">
                  <a:extLst>
                    <a:ext uri="{FF2B5EF4-FFF2-40B4-BE49-F238E27FC236}">
                      <a16:creationId xmlns:a16="http://schemas.microsoft.com/office/drawing/2014/main" id="{68FF049C-6671-4FC0-8ED7-DE10832B822E}"/>
                    </a:ext>
                  </a:extLst>
                </p:cNvPr>
                <p:cNvSpPr txBox="1"/>
                <p:nvPr/>
              </p:nvSpPr>
              <p:spPr>
                <a:xfrm>
                  <a:off x="1381054" y="6888964"/>
                  <a:ext cx="2864461" cy="369332"/>
                </a:xfrm>
                <a:prstGeom prst="rect">
                  <a:avLst/>
                </a:prstGeom>
                <a:noFill/>
              </p:spPr>
              <p:txBody>
                <a:bodyPr wrap="none" rtlCol="0">
                  <a:spAutoFit/>
                </a:bodyPr>
                <a:lstStyle/>
                <a:p>
                  <a:r>
                    <a:rPr lang="fr-FR" sz="1200" u="sng" dirty="0" err="1"/>
                    <a:t>Genomics</a:t>
                  </a:r>
                  <a:r>
                    <a:rPr lang="fr-FR" sz="1200" u="sng" dirty="0"/>
                    <a:t>, </a:t>
                  </a:r>
                  <a:r>
                    <a:rPr lang="fr-FR" sz="1200" u="sng" dirty="0" err="1"/>
                    <a:t>transcriptomics</a:t>
                  </a:r>
                  <a:r>
                    <a:rPr lang="fr-FR" sz="1200" u="sng" dirty="0"/>
                    <a:t>…</a:t>
                  </a:r>
                  <a:endParaRPr lang="en-US" sz="1200" u="sng" dirty="0"/>
                </a:p>
              </p:txBody>
            </p:sp>
          </p:grpSp>
        </p:grpSp>
        <p:sp>
          <p:nvSpPr>
            <p:cNvPr id="33" name="ZoneTexte 34">
              <a:extLst>
                <a:ext uri="{FF2B5EF4-FFF2-40B4-BE49-F238E27FC236}">
                  <a16:creationId xmlns:a16="http://schemas.microsoft.com/office/drawing/2014/main" id="{BBFFC76C-A5C9-4FD4-A99C-3077BC1138E7}"/>
                </a:ext>
              </a:extLst>
            </p:cNvPr>
            <p:cNvSpPr txBox="1"/>
            <p:nvPr/>
          </p:nvSpPr>
          <p:spPr>
            <a:xfrm>
              <a:off x="8518813" y="3064482"/>
              <a:ext cx="2017796" cy="369332"/>
            </a:xfrm>
            <a:prstGeom prst="rect">
              <a:avLst/>
            </a:prstGeom>
            <a:noFill/>
          </p:spPr>
          <p:txBody>
            <a:bodyPr wrap="square" rtlCol="0">
              <a:spAutoFit/>
            </a:bodyPr>
            <a:lstStyle/>
            <a:p>
              <a:pPr algn="ctr"/>
              <a:r>
                <a:rPr lang="fr-FR" sz="1200" dirty="0" err="1"/>
                <a:t>Modeling</a:t>
              </a:r>
              <a:endParaRPr lang="fr-FR" sz="1200" dirty="0"/>
            </a:p>
          </p:txBody>
        </p:sp>
        <p:sp>
          <p:nvSpPr>
            <p:cNvPr id="34" name="Flèche droite 35">
              <a:extLst>
                <a:ext uri="{FF2B5EF4-FFF2-40B4-BE49-F238E27FC236}">
                  <a16:creationId xmlns:a16="http://schemas.microsoft.com/office/drawing/2014/main" id="{18F49012-BA85-4802-9707-AA7689F58AC5}"/>
                </a:ext>
              </a:extLst>
            </p:cNvPr>
            <p:cNvSpPr/>
            <p:nvPr/>
          </p:nvSpPr>
          <p:spPr>
            <a:xfrm>
              <a:off x="8340247" y="2491643"/>
              <a:ext cx="288000" cy="216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41" name="Ellipse 2">
            <a:extLst>
              <a:ext uri="{FF2B5EF4-FFF2-40B4-BE49-F238E27FC236}">
                <a16:creationId xmlns:a16="http://schemas.microsoft.com/office/drawing/2014/main" id="{2D1C2ABE-BA0C-4F51-B7E7-6B0837837404}"/>
              </a:ext>
            </a:extLst>
          </p:cNvPr>
          <p:cNvSpPr/>
          <p:nvPr/>
        </p:nvSpPr>
        <p:spPr>
          <a:xfrm>
            <a:off x="1688702" y="2306649"/>
            <a:ext cx="1789416" cy="18505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2" name="Ellipse 40">
            <a:extLst>
              <a:ext uri="{FF2B5EF4-FFF2-40B4-BE49-F238E27FC236}">
                <a16:creationId xmlns:a16="http://schemas.microsoft.com/office/drawing/2014/main" id="{F48060A2-3F55-436A-BFE6-FA80949BBEF7}"/>
              </a:ext>
            </a:extLst>
          </p:cNvPr>
          <p:cNvSpPr/>
          <p:nvPr/>
        </p:nvSpPr>
        <p:spPr>
          <a:xfrm>
            <a:off x="6057925" y="2489693"/>
            <a:ext cx="1796107" cy="182913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3497807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trike="noStrike" spc="-1" dirty="0">
                <a:solidFill>
                  <a:srgbClr val="000000"/>
                </a:solidFill>
                <a:uFill>
                  <a:solidFill>
                    <a:srgbClr val="FFFFFF"/>
                  </a:solidFill>
                </a:uFill>
                <a:latin typeface="+mj-lt"/>
                <a:ea typeface="SimSun"/>
              </a:rPr>
              <a:t>Radiomics issues</a:t>
            </a:r>
          </a:p>
        </p:txBody>
      </p:sp>
      <p:sp>
        <p:nvSpPr>
          <p:cNvPr id="75" name="Rectangle 74">
            <a:extLst>
              <a:ext uri="{FF2B5EF4-FFF2-40B4-BE49-F238E27FC236}">
                <a16:creationId xmlns:a16="http://schemas.microsoft.com/office/drawing/2014/main" id="{815F8916-6B5F-4DAA-9266-A39B7CDA1733}"/>
              </a:ext>
            </a:extLst>
          </p:cNvPr>
          <p:cNvSpPr/>
          <p:nvPr/>
        </p:nvSpPr>
        <p:spPr>
          <a:xfrm>
            <a:off x="0" y="5910120"/>
            <a:ext cx="9117732" cy="738664"/>
          </a:xfrm>
          <a:prstGeom prst="rect">
            <a:avLst/>
          </a:prstGeom>
        </p:spPr>
        <p:txBody>
          <a:bodyPr wrap="square">
            <a:spAutoFit/>
          </a:bodyPr>
          <a:lstStyle/>
          <a:p>
            <a:r>
              <a:rPr lang="fr-FR" sz="1400" dirty="0" err="1"/>
              <a:t>Zwanenburg</a:t>
            </a:r>
            <a:r>
              <a:rPr lang="fr-FR" sz="1400" dirty="0"/>
              <a:t>. </a:t>
            </a:r>
            <a:r>
              <a:rPr lang="en-US" sz="1400" dirty="0"/>
              <a:t>Radiomics in nuclear medicine: robustness, reproducibility, standardization, and how to avoid data analysis traps and replication crisis.</a:t>
            </a:r>
            <a:r>
              <a:rPr lang="fr-FR" sz="1400" dirty="0"/>
              <a:t> </a:t>
            </a:r>
            <a:r>
              <a:rPr lang="fr-FR" sz="1400" i="1" dirty="0" err="1"/>
              <a:t>Eur</a:t>
            </a:r>
            <a:r>
              <a:rPr lang="fr-FR" sz="1400" i="1" dirty="0"/>
              <a:t> J </a:t>
            </a:r>
            <a:r>
              <a:rPr lang="fr-FR" sz="1400" i="1" dirty="0" err="1"/>
              <a:t>Nucl</a:t>
            </a:r>
            <a:r>
              <a:rPr lang="fr-FR" sz="1400" i="1" dirty="0"/>
              <a:t> Med Mol Imaging </a:t>
            </a:r>
            <a:r>
              <a:rPr lang="fr-FR" sz="1400" dirty="0"/>
              <a:t>2019</a:t>
            </a:r>
          </a:p>
          <a:p>
            <a:r>
              <a:rPr lang="fr-FR" sz="1400" dirty="0"/>
              <a:t>Hatt, </a:t>
            </a:r>
            <a:r>
              <a:rPr lang="fr-FR" sz="1400" i="1" dirty="0"/>
              <a:t>et al</a:t>
            </a:r>
            <a:r>
              <a:rPr lang="fr-FR" sz="1400" dirty="0"/>
              <a:t>. </a:t>
            </a:r>
            <a:r>
              <a:rPr lang="en-US" sz="1400" dirty="0"/>
              <a:t>Data are also images. </a:t>
            </a:r>
            <a:r>
              <a:rPr lang="en-US" sz="1400" i="1" dirty="0"/>
              <a:t>J </a:t>
            </a:r>
            <a:r>
              <a:rPr lang="en-US" sz="1400" i="1" dirty="0" err="1"/>
              <a:t>Nucl</a:t>
            </a:r>
            <a:r>
              <a:rPr lang="en-US" sz="1400" i="1" dirty="0"/>
              <a:t> Med </a:t>
            </a:r>
            <a:r>
              <a:rPr lang="en-US" sz="1400" dirty="0"/>
              <a:t>2019</a:t>
            </a:r>
            <a:endParaRPr lang="fr-FR" sz="1400" dirty="0"/>
          </a:p>
        </p:txBody>
      </p:sp>
      <p:sp>
        <p:nvSpPr>
          <p:cNvPr id="5" name="Espace réservé du numéro de diapositive 4">
            <a:extLst>
              <a:ext uri="{FF2B5EF4-FFF2-40B4-BE49-F238E27FC236}">
                <a16:creationId xmlns:a16="http://schemas.microsoft.com/office/drawing/2014/main" id="{A781CCB6-710D-4E03-9D4A-041BA55178D2}"/>
              </a:ext>
            </a:extLst>
          </p:cNvPr>
          <p:cNvSpPr txBox="1">
            <a:spLocks/>
          </p:cNvSpPr>
          <p:nvPr/>
        </p:nvSpPr>
        <p:spPr>
          <a:xfrm>
            <a:off x="7760232" y="1383507"/>
            <a:ext cx="425451" cy="273844"/>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grpSp>
        <p:nvGrpSpPr>
          <p:cNvPr id="6" name="Groupe 6">
            <a:extLst>
              <a:ext uri="{FF2B5EF4-FFF2-40B4-BE49-F238E27FC236}">
                <a16:creationId xmlns:a16="http://schemas.microsoft.com/office/drawing/2014/main" id="{46BEDCC8-224C-410C-9210-FE2F7F5A1DB5}"/>
              </a:ext>
            </a:extLst>
          </p:cNvPr>
          <p:cNvGrpSpPr/>
          <p:nvPr/>
        </p:nvGrpSpPr>
        <p:grpSpPr>
          <a:xfrm>
            <a:off x="1888941" y="3648870"/>
            <a:ext cx="1702528" cy="1449372"/>
            <a:chOff x="2073744" y="2675954"/>
            <a:chExt cx="2270037" cy="1932497"/>
          </a:xfrm>
        </p:grpSpPr>
        <p:sp>
          <p:nvSpPr>
            <p:cNvPr id="7" name="Flèche droite 7">
              <a:extLst>
                <a:ext uri="{FF2B5EF4-FFF2-40B4-BE49-F238E27FC236}">
                  <a16:creationId xmlns:a16="http://schemas.microsoft.com/office/drawing/2014/main" id="{371782A9-56DE-40E7-9647-6771AB50A656}"/>
                </a:ext>
              </a:extLst>
            </p:cNvPr>
            <p:cNvSpPr/>
            <p:nvPr/>
          </p:nvSpPr>
          <p:spPr>
            <a:xfrm>
              <a:off x="2073744" y="3110859"/>
              <a:ext cx="288000" cy="216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8" name="Image 8">
              <a:extLst>
                <a:ext uri="{FF2B5EF4-FFF2-40B4-BE49-F238E27FC236}">
                  <a16:creationId xmlns:a16="http://schemas.microsoft.com/office/drawing/2014/main" id="{6EB0910D-574D-44F2-AA36-400F29ACCE2E}"/>
                </a:ext>
              </a:extLst>
            </p:cNvPr>
            <p:cNvPicPr>
              <a:picLocks noChangeAspect="1"/>
            </p:cNvPicPr>
            <p:nvPr/>
          </p:nvPicPr>
          <p:blipFill rotWithShape="1">
            <a:blip r:embed="rId2"/>
            <a:srcRect l="9385" t="40594" r="75461" b="35257"/>
            <a:stretch/>
          </p:blipFill>
          <p:spPr>
            <a:xfrm>
              <a:off x="2411571" y="2675954"/>
              <a:ext cx="1781443" cy="1080000"/>
            </a:xfrm>
            <a:prstGeom prst="rect">
              <a:avLst/>
            </a:prstGeom>
            <a:ln>
              <a:solidFill>
                <a:schemeClr val="tx1"/>
              </a:solidFill>
            </a:ln>
          </p:spPr>
        </p:pic>
        <p:sp>
          <p:nvSpPr>
            <p:cNvPr id="9" name="ZoneTexte 9">
              <a:extLst>
                <a:ext uri="{FF2B5EF4-FFF2-40B4-BE49-F238E27FC236}">
                  <a16:creationId xmlns:a16="http://schemas.microsoft.com/office/drawing/2014/main" id="{705791EF-3BF1-4C0D-8278-9BE99A4E622C}"/>
                </a:ext>
              </a:extLst>
            </p:cNvPr>
            <p:cNvSpPr txBox="1"/>
            <p:nvPr/>
          </p:nvSpPr>
          <p:spPr>
            <a:xfrm>
              <a:off x="2249971" y="3746676"/>
              <a:ext cx="2093810" cy="861775"/>
            </a:xfrm>
            <a:prstGeom prst="rect">
              <a:avLst/>
            </a:prstGeom>
            <a:noFill/>
          </p:spPr>
          <p:txBody>
            <a:bodyPr wrap="square" rtlCol="0">
              <a:spAutoFit/>
            </a:bodyPr>
            <a:lstStyle/>
            <a:p>
              <a:pPr algn="ctr"/>
              <a:r>
                <a:rPr lang="fr-FR" sz="1200" dirty="0" err="1"/>
                <a:t>Pre-processing</a:t>
              </a:r>
              <a:r>
                <a:rPr lang="fr-FR" sz="1200" dirty="0"/>
                <a:t> (</a:t>
              </a:r>
              <a:r>
                <a:rPr lang="fr-FR" sz="1200" dirty="0" err="1"/>
                <a:t>denoising</a:t>
              </a:r>
              <a:r>
                <a:rPr lang="fr-FR" sz="1200" dirty="0"/>
                <a:t>, registration…)</a:t>
              </a:r>
            </a:p>
          </p:txBody>
        </p:sp>
      </p:grpSp>
      <p:grpSp>
        <p:nvGrpSpPr>
          <p:cNvPr id="10" name="Groupe 10">
            <a:extLst>
              <a:ext uri="{FF2B5EF4-FFF2-40B4-BE49-F238E27FC236}">
                <a16:creationId xmlns:a16="http://schemas.microsoft.com/office/drawing/2014/main" id="{A89EC828-9468-45F7-B54E-8A6511B354E7}"/>
              </a:ext>
            </a:extLst>
          </p:cNvPr>
          <p:cNvGrpSpPr/>
          <p:nvPr/>
        </p:nvGrpSpPr>
        <p:grpSpPr>
          <a:xfrm>
            <a:off x="6321058" y="3655207"/>
            <a:ext cx="1637006" cy="1443036"/>
            <a:chOff x="7983233" y="2684403"/>
            <a:chExt cx="2182675" cy="1924047"/>
          </a:xfrm>
        </p:grpSpPr>
        <p:sp>
          <p:nvSpPr>
            <p:cNvPr id="11" name="Flèche droite 11">
              <a:extLst>
                <a:ext uri="{FF2B5EF4-FFF2-40B4-BE49-F238E27FC236}">
                  <a16:creationId xmlns:a16="http://schemas.microsoft.com/office/drawing/2014/main" id="{AA7FB7ED-E259-4225-B8B7-C925A21E5BEE}"/>
                </a:ext>
              </a:extLst>
            </p:cNvPr>
            <p:cNvSpPr/>
            <p:nvPr/>
          </p:nvSpPr>
          <p:spPr>
            <a:xfrm>
              <a:off x="7983233" y="3129776"/>
              <a:ext cx="288000" cy="216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2" name="Image 12">
              <a:extLst>
                <a:ext uri="{FF2B5EF4-FFF2-40B4-BE49-F238E27FC236}">
                  <a16:creationId xmlns:a16="http://schemas.microsoft.com/office/drawing/2014/main" id="{4AC59864-566E-4D38-B5B4-6276933E4F67}"/>
                </a:ext>
              </a:extLst>
            </p:cNvPr>
            <p:cNvPicPr>
              <a:picLocks noChangeAspect="1"/>
            </p:cNvPicPr>
            <p:nvPr/>
          </p:nvPicPr>
          <p:blipFill rotWithShape="1">
            <a:blip r:embed="rId3">
              <a:extLst>
                <a:ext uri="{28A0092B-C50C-407E-A947-70E740481C1C}">
                  <a14:useLocalDpi xmlns:a14="http://schemas.microsoft.com/office/drawing/2010/main" val="0"/>
                </a:ext>
              </a:extLst>
            </a:blip>
            <a:srcRect l="60958" t="5967" r="21378" b="31140"/>
            <a:stretch/>
          </p:blipFill>
          <p:spPr>
            <a:xfrm>
              <a:off x="8320999" y="2684403"/>
              <a:ext cx="1581944" cy="1080000"/>
            </a:xfrm>
            <a:prstGeom prst="rect">
              <a:avLst/>
            </a:prstGeom>
            <a:ln>
              <a:solidFill>
                <a:schemeClr val="tx1"/>
              </a:solidFill>
            </a:ln>
          </p:spPr>
        </p:pic>
        <p:sp>
          <p:nvSpPr>
            <p:cNvPr id="13" name="ZoneTexte 13">
              <a:extLst>
                <a:ext uri="{FF2B5EF4-FFF2-40B4-BE49-F238E27FC236}">
                  <a16:creationId xmlns:a16="http://schemas.microsoft.com/office/drawing/2014/main" id="{66AB7DFB-9CFF-4BA7-A558-8F982E617AE0}"/>
                </a:ext>
              </a:extLst>
            </p:cNvPr>
            <p:cNvSpPr txBox="1"/>
            <p:nvPr/>
          </p:nvSpPr>
          <p:spPr>
            <a:xfrm>
              <a:off x="8148112" y="3746676"/>
              <a:ext cx="2017796" cy="861774"/>
            </a:xfrm>
            <a:prstGeom prst="rect">
              <a:avLst/>
            </a:prstGeom>
            <a:noFill/>
          </p:spPr>
          <p:txBody>
            <a:bodyPr wrap="square" rtlCol="0">
              <a:spAutoFit/>
            </a:bodyPr>
            <a:lstStyle/>
            <a:p>
              <a:pPr algn="ctr"/>
              <a:r>
                <a:rPr lang="fr-FR" sz="1200" dirty="0"/>
                <a:t>Extraction of </a:t>
              </a:r>
              <a:r>
                <a:rPr lang="fr-FR" sz="1200" dirty="0" err="1"/>
                <a:t>handcrafted</a:t>
              </a:r>
              <a:r>
                <a:rPr lang="fr-FR" sz="1200" dirty="0"/>
                <a:t> </a:t>
              </a:r>
              <a:r>
                <a:rPr lang="fr-FR" sz="1200" dirty="0" err="1"/>
                <a:t>features</a:t>
              </a:r>
              <a:endParaRPr lang="fr-FR" sz="1200" dirty="0"/>
            </a:p>
          </p:txBody>
        </p:sp>
      </p:grpSp>
      <p:grpSp>
        <p:nvGrpSpPr>
          <p:cNvPr id="14" name="Groupe 14">
            <a:extLst>
              <a:ext uri="{FF2B5EF4-FFF2-40B4-BE49-F238E27FC236}">
                <a16:creationId xmlns:a16="http://schemas.microsoft.com/office/drawing/2014/main" id="{704D660D-251E-4F7B-B56A-15E3BFC9F84D}"/>
              </a:ext>
            </a:extLst>
          </p:cNvPr>
          <p:cNvGrpSpPr/>
          <p:nvPr/>
        </p:nvGrpSpPr>
        <p:grpSpPr>
          <a:xfrm>
            <a:off x="3484736" y="3648871"/>
            <a:ext cx="2885439" cy="1462668"/>
            <a:chOff x="4201471" y="2675954"/>
            <a:chExt cx="3847252" cy="1950223"/>
          </a:xfrm>
        </p:grpSpPr>
        <p:sp>
          <p:nvSpPr>
            <p:cNvPr id="15" name="Flèche droite 15">
              <a:extLst>
                <a:ext uri="{FF2B5EF4-FFF2-40B4-BE49-F238E27FC236}">
                  <a16:creationId xmlns:a16="http://schemas.microsoft.com/office/drawing/2014/main" id="{F88ACEE3-7C0B-4E58-ACF6-1C33CA09294C}"/>
                </a:ext>
              </a:extLst>
            </p:cNvPr>
            <p:cNvSpPr/>
            <p:nvPr/>
          </p:nvSpPr>
          <p:spPr>
            <a:xfrm>
              <a:off x="4201471" y="3128250"/>
              <a:ext cx="288000" cy="216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6" name="Image 16">
              <a:extLst>
                <a:ext uri="{FF2B5EF4-FFF2-40B4-BE49-F238E27FC236}">
                  <a16:creationId xmlns:a16="http://schemas.microsoft.com/office/drawing/2014/main" id="{AC7FBE2C-D682-4B25-8727-532A6772B181}"/>
                </a:ext>
              </a:extLst>
            </p:cNvPr>
            <p:cNvPicPr>
              <a:picLocks noChangeAspect="1"/>
            </p:cNvPicPr>
            <p:nvPr/>
          </p:nvPicPr>
          <p:blipFill rotWithShape="1">
            <a:blip r:embed="rId2"/>
            <a:srcRect l="9385" t="40594" r="75461" b="35257"/>
            <a:stretch/>
          </p:blipFill>
          <p:spPr>
            <a:xfrm>
              <a:off x="4537790" y="2675954"/>
              <a:ext cx="1781443" cy="1080000"/>
            </a:xfrm>
            <a:prstGeom prst="rect">
              <a:avLst/>
            </a:prstGeom>
            <a:ln>
              <a:solidFill>
                <a:schemeClr val="tx1"/>
              </a:solidFill>
            </a:ln>
          </p:spPr>
        </p:pic>
        <p:sp>
          <p:nvSpPr>
            <p:cNvPr id="17" name="Ellipse 17">
              <a:extLst>
                <a:ext uri="{FF2B5EF4-FFF2-40B4-BE49-F238E27FC236}">
                  <a16:creationId xmlns:a16="http://schemas.microsoft.com/office/drawing/2014/main" id="{C94FE66A-C36C-49B9-903D-7D859A583972}"/>
                </a:ext>
              </a:extLst>
            </p:cNvPr>
            <p:cNvSpPr/>
            <p:nvPr/>
          </p:nvSpPr>
          <p:spPr>
            <a:xfrm>
              <a:off x="5795434" y="3128250"/>
              <a:ext cx="309034" cy="29651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8" name="Ellipse 18">
              <a:extLst>
                <a:ext uri="{FF2B5EF4-FFF2-40B4-BE49-F238E27FC236}">
                  <a16:creationId xmlns:a16="http://schemas.microsoft.com/office/drawing/2014/main" id="{4D006C5C-008B-4A69-BD4F-A7A0D2960096}"/>
                </a:ext>
              </a:extLst>
            </p:cNvPr>
            <p:cNvSpPr/>
            <p:nvPr/>
          </p:nvSpPr>
          <p:spPr>
            <a:xfrm>
              <a:off x="5626520" y="3223683"/>
              <a:ext cx="124510" cy="17991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9" name="ZoneTexte 19">
              <a:extLst>
                <a:ext uri="{FF2B5EF4-FFF2-40B4-BE49-F238E27FC236}">
                  <a16:creationId xmlns:a16="http://schemas.microsoft.com/office/drawing/2014/main" id="{6D137C0C-46F7-4870-BB51-8351CE428C9A}"/>
                </a:ext>
              </a:extLst>
            </p:cNvPr>
            <p:cNvSpPr txBox="1"/>
            <p:nvPr/>
          </p:nvSpPr>
          <p:spPr>
            <a:xfrm>
              <a:off x="4505428" y="3764403"/>
              <a:ext cx="3543295" cy="861774"/>
            </a:xfrm>
            <a:prstGeom prst="rect">
              <a:avLst/>
            </a:prstGeom>
            <a:noFill/>
          </p:spPr>
          <p:txBody>
            <a:bodyPr wrap="square" rtlCol="0">
              <a:spAutoFit/>
            </a:bodyPr>
            <a:lstStyle/>
            <a:p>
              <a:pPr algn="ctr"/>
              <a:r>
                <a:rPr lang="fr-FR" sz="1200" dirty="0" err="1"/>
                <a:t>Detection</a:t>
              </a:r>
              <a:r>
                <a:rPr lang="fr-FR" sz="1200" dirty="0"/>
                <a:t> and segmentation of </a:t>
              </a:r>
              <a:r>
                <a:rPr lang="fr-FR" sz="1200" dirty="0" err="1"/>
                <a:t>object</a:t>
              </a:r>
              <a:r>
                <a:rPr lang="fr-FR" sz="1200" dirty="0"/>
                <a:t>(s) of </a:t>
              </a:r>
              <a:r>
                <a:rPr lang="fr-FR" sz="1200" dirty="0" err="1"/>
                <a:t>interest</a:t>
              </a:r>
              <a:r>
                <a:rPr lang="fr-FR" sz="1200" dirty="0"/>
                <a:t> (</a:t>
              </a:r>
              <a:r>
                <a:rPr lang="fr-FR" sz="1200" dirty="0" err="1"/>
                <a:t>e.g</a:t>
              </a:r>
              <a:r>
                <a:rPr lang="fr-FR" sz="1200" dirty="0"/>
                <a:t>., </a:t>
              </a:r>
              <a:r>
                <a:rPr lang="fr-FR" sz="1200" dirty="0" err="1"/>
                <a:t>tumors</a:t>
              </a:r>
              <a:r>
                <a:rPr lang="fr-FR" sz="1200" dirty="0"/>
                <a:t> or </a:t>
              </a:r>
              <a:r>
                <a:rPr lang="fr-FR" sz="1200" dirty="0" err="1"/>
                <a:t>organs</a:t>
              </a:r>
              <a:r>
                <a:rPr lang="fr-FR" sz="1200" dirty="0"/>
                <a:t>)</a:t>
              </a:r>
            </a:p>
          </p:txBody>
        </p:sp>
        <p:sp>
          <p:nvSpPr>
            <p:cNvPr id="20" name="Flèche droite 20">
              <a:extLst>
                <a:ext uri="{FF2B5EF4-FFF2-40B4-BE49-F238E27FC236}">
                  <a16:creationId xmlns:a16="http://schemas.microsoft.com/office/drawing/2014/main" id="{851055F2-728A-4096-8CE6-E06460592E90}"/>
                </a:ext>
              </a:extLst>
            </p:cNvPr>
            <p:cNvSpPr/>
            <p:nvPr/>
          </p:nvSpPr>
          <p:spPr>
            <a:xfrm>
              <a:off x="6343178" y="3128250"/>
              <a:ext cx="288000" cy="216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21" name="Image 21">
              <a:extLst>
                <a:ext uri="{FF2B5EF4-FFF2-40B4-BE49-F238E27FC236}">
                  <a16:creationId xmlns:a16="http://schemas.microsoft.com/office/drawing/2014/main" id="{D47C498A-9161-40AA-8C67-2EC8F2D0C081}"/>
                </a:ext>
              </a:extLst>
            </p:cNvPr>
            <p:cNvPicPr>
              <a:picLocks noChangeAspect="1"/>
            </p:cNvPicPr>
            <p:nvPr/>
          </p:nvPicPr>
          <p:blipFill rotWithShape="1">
            <a:blip r:embed="rId2"/>
            <a:srcRect l="19744" t="50744" r="77232" b="42583"/>
            <a:stretch/>
          </p:blipFill>
          <p:spPr>
            <a:xfrm>
              <a:off x="6680944" y="2675954"/>
              <a:ext cx="1286812" cy="1080000"/>
            </a:xfrm>
            <a:prstGeom prst="rect">
              <a:avLst/>
            </a:prstGeom>
            <a:ln>
              <a:solidFill>
                <a:schemeClr val="tx1"/>
              </a:solidFill>
            </a:ln>
          </p:spPr>
        </p:pic>
        <p:sp>
          <p:nvSpPr>
            <p:cNvPr id="22" name="Forme libre 22">
              <a:extLst>
                <a:ext uri="{FF2B5EF4-FFF2-40B4-BE49-F238E27FC236}">
                  <a16:creationId xmlns:a16="http://schemas.microsoft.com/office/drawing/2014/main" id="{792B689E-BE30-4484-B8C3-90AC785EDA5C}"/>
                </a:ext>
              </a:extLst>
            </p:cNvPr>
            <p:cNvSpPr/>
            <p:nvPr/>
          </p:nvSpPr>
          <p:spPr>
            <a:xfrm>
              <a:off x="6959600" y="2958909"/>
              <a:ext cx="765363" cy="562166"/>
            </a:xfrm>
            <a:custGeom>
              <a:avLst/>
              <a:gdLst>
                <a:gd name="connsiteX0" fmla="*/ 79375 w 765363"/>
                <a:gd name="connsiteY0" fmla="*/ 38291 h 562166"/>
                <a:gd name="connsiteX1" fmla="*/ 104775 w 765363"/>
                <a:gd name="connsiteY1" fmla="*/ 47816 h 562166"/>
                <a:gd name="connsiteX2" fmla="*/ 117475 w 765363"/>
                <a:gd name="connsiteY2" fmla="*/ 50991 h 562166"/>
                <a:gd name="connsiteX3" fmla="*/ 127000 w 765363"/>
                <a:gd name="connsiteY3" fmla="*/ 54166 h 562166"/>
                <a:gd name="connsiteX4" fmla="*/ 139700 w 765363"/>
                <a:gd name="connsiteY4" fmla="*/ 57341 h 562166"/>
                <a:gd name="connsiteX5" fmla="*/ 180975 w 765363"/>
                <a:gd name="connsiteY5" fmla="*/ 66866 h 562166"/>
                <a:gd name="connsiteX6" fmla="*/ 190500 w 765363"/>
                <a:gd name="connsiteY6" fmla="*/ 70041 h 562166"/>
                <a:gd name="connsiteX7" fmla="*/ 203200 w 765363"/>
                <a:gd name="connsiteY7" fmla="*/ 76391 h 562166"/>
                <a:gd name="connsiteX8" fmla="*/ 231775 w 765363"/>
                <a:gd name="connsiteY8" fmla="*/ 79566 h 562166"/>
                <a:gd name="connsiteX9" fmla="*/ 307975 w 765363"/>
                <a:gd name="connsiteY9" fmla="*/ 76391 h 562166"/>
                <a:gd name="connsiteX10" fmla="*/ 317500 w 765363"/>
                <a:gd name="connsiteY10" fmla="*/ 70041 h 562166"/>
                <a:gd name="connsiteX11" fmla="*/ 327025 w 765363"/>
                <a:gd name="connsiteY11" fmla="*/ 66866 h 562166"/>
                <a:gd name="connsiteX12" fmla="*/ 342900 w 765363"/>
                <a:gd name="connsiteY12" fmla="*/ 60516 h 562166"/>
                <a:gd name="connsiteX13" fmla="*/ 349250 w 765363"/>
                <a:gd name="connsiteY13" fmla="*/ 50991 h 562166"/>
                <a:gd name="connsiteX14" fmla="*/ 358775 w 765363"/>
                <a:gd name="connsiteY14" fmla="*/ 44641 h 562166"/>
                <a:gd name="connsiteX15" fmla="*/ 384175 w 765363"/>
                <a:gd name="connsiteY15" fmla="*/ 28766 h 562166"/>
                <a:gd name="connsiteX16" fmla="*/ 419100 w 765363"/>
                <a:gd name="connsiteY16" fmla="*/ 19241 h 562166"/>
                <a:gd name="connsiteX17" fmla="*/ 441325 w 765363"/>
                <a:gd name="connsiteY17" fmla="*/ 12891 h 562166"/>
                <a:gd name="connsiteX18" fmla="*/ 492125 w 765363"/>
                <a:gd name="connsiteY18" fmla="*/ 6541 h 562166"/>
                <a:gd name="connsiteX19" fmla="*/ 508000 w 765363"/>
                <a:gd name="connsiteY19" fmla="*/ 191 h 562166"/>
                <a:gd name="connsiteX20" fmla="*/ 574675 w 765363"/>
                <a:gd name="connsiteY20" fmla="*/ 3366 h 562166"/>
                <a:gd name="connsiteX21" fmla="*/ 584200 w 765363"/>
                <a:gd name="connsiteY21" fmla="*/ 6541 h 562166"/>
                <a:gd name="connsiteX22" fmla="*/ 603250 w 765363"/>
                <a:gd name="connsiteY22" fmla="*/ 22416 h 562166"/>
                <a:gd name="connsiteX23" fmla="*/ 609600 w 765363"/>
                <a:gd name="connsiteY23" fmla="*/ 31941 h 562166"/>
                <a:gd name="connsiteX24" fmla="*/ 619125 w 765363"/>
                <a:gd name="connsiteY24" fmla="*/ 38291 h 562166"/>
                <a:gd name="connsiteX25" fmla="*/ 622300 w 765363"/>
                <a:gd name="connsiteY25" fmla="*/ 47816 h 562166"/>
                <a:gd name="connsiteX26" fmla="*/ 638175 w 765363"/>
                <a:gd name="connsiteY26" fmla="*/ 66866 h 562166"/>
                <a:gd name="connsiteX27" fmla="*/ 650875 w 765363"/>
                <a:gd name="connsiteY27" fmla="*/ 76391 h 562166"/>
                <a:gd name="connsiteX28" fmla="*/ 666750 w 765363"/>
                <a:gd name="connsiteY28" fmla="*/ 92266 h 562166"/>
                <a:gd name="connsiteX29" fmla="*/ 682625 w 765363"/>
                <a:gd name="connsiteY29" fmla="*/ 114491 h 562166"/>
                <a:gd name="connsiteX30" fmla="*/ 692150 w 765363"/>
                <a:gd name="connsiteY30" fmla="*/ 124016 h 562166"/>
                <a:gd name="connsiteX31" fmla="*/ 698500 w 765363"/>
                <a:gd name="connsiteY31" fmla="*/ 133541 h 562166"/>
                <a:gd name="connsiteX32" fmla="*/ 717550 w 765363"/>
                <a:gd name="connsiteY32" fmla="*/ 143066 h 562166"/>
                <a:gd name="connsiteX33" fmla="*/ 730250 w 765363"/>
                <a:gd name="connsiteY33" fmla="*/ 162116 h 562166"/>
                <a:gd name="connsiteX34" fmla="*/ 746125 w 765363"/>
                <a:gd name="connsiteY34" fmla="*/ 184341 h 562166"/>
                <a:gd name="connsiteX35" fmla="*/ 755650 w 765363"/>
                <a:gd name="connsiteY35" fmla="*/ 187516 h 562166"/>
                <a:gd name="connsiteX36" fmla="*/ 765175 w 765363"/>
                <a:gd name="connsiteY36" fmla="*/ 244666 h 562166"/>
                <a:gd name="connsiteX37" fmla="*/ 762000 w 765363"/>
                <a:gd name="connsiteY37" fmla="*/ 327216 h 562166"/>
                <a:gd name="connsiteX38" fmla="*/ 758825 w 765363"/>
                <a:gd name="connsiteY38" fmla="*/ 339916 h 562166"/>
                <a:gd name="connsiteX39" fmla="*/ 752475 w 765363"/>
                <a:gd name="connsiteY39" fmla="*/ 352616 h 562166"/>
                <a:gd name="connsiteX40" fmla="*/ 742950 w 765363"/>
                <a:gd name="connsiteY40" fmla="*/ 362141 h 562166"/>
                <a:gd name="connsiteX41" fmla="*/ 739775 w 765363"/>
                <a:gd name="connsiteY41" fmla="*/ 371666 h 562166"/>
                <a:gd name="connsiteX42" fmla="*/ 714375 w 765363"/>
                <a:gd name="connsiteY42" fmla="*/ 406591 h 562166"/>
                <a:gd name="connsiteX43" fmla="*/ 695325 w 765363"/>
                <a:gd name="connsiteY43" fmla="*/ 422466 h 562166"/>
                <a:gd name="connsiteX44" fmla="*/ 660400 w 765363"/>
                <a:gd name="connsiteY44" fmla="*/ 428816 h 562166"/>
                <a:gd name="connsiteX45" fmla="*/ 641350 w 765363"/>
                <a:gd name="connsiteY45" fmla="*/ 435166 h 562166"/>
                <a:gd name="connsiteX46" fmla="*/ 631825 w 765363"/>
                <a:gd name="connsiteY46" fmla="*/ 441516 h 562166"/>
                <a:gd name="connsiteX47" fmla="*/ 615950 w 765363"/>
                <a:gd name="connsiteY47" fmla="*/ 444691 h 562166"/>
                <a:gd name="connsiteX48" fmla="*/ 609600 w 765363"/>
                <a:gd name="connsiteY48" fmla="*/ 454216 h 562166"/>
                <a:gd name="connsiteX49" fmla="*/ 590550 w 765363"/>
                <a:gd name="connsiteY49" fmla="*/ 460566 h 562166"/>
                <a:gd name="connsiteX50" fmla="*/ 581025 w 765363"/>
                <a:gd name="connsiteY50" fmla="*/ 470091 h 562166"/>
                <a:gd name="connsiteX51" fmla="*/ 568325 w 765363"/>
                <a:gd name="connsiteY51" fmla="*/ 473266 h 562166"/>
                <a:gd name="connsiteX52" fmla="*/ 561975 w 765363"/>
                <a:gd name="connsiteY52" fmla="*/ 482791 h 562166"/>
                <a:gd name="connsiteX53" fmla="*/ 530225 w 765363"/>
                <a:gd name="connsiteY53" fmla="*/ 498666 h 562166"/>
                <a:gd name="connsiteX54" fmla="*/ 517525 w 765363"/>
                <a:gd name="connsiteY54" fmla="*/ 508191 h 562166"/>
                <a:gd name="connsiteX55" fmla="*/ 508000 w 765363"/>
                <a:gd name="connsiteY55" fmla="*/ 514541 h 562166"/>
                <a:gd name="connsiteX56" fmla="*/ 488950 w 765363"/>
                <a:gd name="connsiteY56" fmla="*/ 533591 h 562166"/>
                <a:gd name="connsiteX57" fmla="*/ 479425 w 765363"/>
                <a:gd name="connsiteY57" fmla="*/ 543116 h 562166"/>
                <a:gd name="connsiteX58" fmla="*/ 460375 w 765363"/>
                <a:gd name="connsiteY58" fmla="*/ 552641 h 562166"/>
                <a:gd name="connsiteX59" fmla="*/ 450850 w 765363"/>
                <a:gd name="connsiteY59" fmla="*/ 555816 h 562166"/>
                <a:gd name="connsiteX60" fmla="*/ 438150 w 765363"/>
                <a:gd name="connsiteY60" fmla="*/ 562166 h 562166"/>
                <a:gd name="connsiteX61" fmla="*/ 288925 w 765363"/>
                <a:gd name="connsiteY61" fmla="*/ 558991 h 562166"/>
                <a:gd name="connsiteX62" fmla="*/ 260350 w 765363"/>
                <a:gd name="connsiteY62" fmla="*/ 552641 h 562166"/>
                <a:gd name="connsiteX63" fmla="*/ 225425 w 765363"/>
                <a:gd name="connsiteY63" fmla="*/ 546291 h 562166"/>
                <a:gd name="connsiteX64" fmla="*/ 212725 w 765363"/>
                <a:gd name="connsiteY64" fmla="*/ 536766 h 562166"/>
                <a:gd name="connsiteX65" fmla="*/ 200025 w 765363"/>
                <a:gd name="connsiteY65" fmla="*/ 533591 h 562166"/>
                <a:gd name="connsiteX66" fmla="*/ 184150 w 765363"/>
                <a:gd name="connsiteY66" fmla="*/ 511366 h 562166"/>
                <a:gd name="connsiteX67" fmla="*/ 180975 w 765363"/>
                <a:gd name="connsiteY67" fmla="*/ 501841 h 562166"/>
                <a:gd name="connsiteX68" fmla="*/ 174625 w 765363"/>
                <a:gd name="connsiteY68" fmla="*/ 492316 h 562166"/>
                <a:gd name="connsiteX69" fmla="*/ 171450 w 765363"/>
                <a:gd name="connsiteY69" fmla="*/ 482791 h 562166"/>
                <a:gd name="connsiteX70" fmla="*/ 165100 w 765363"/>
                <a:gd name="connsiteY70" fmla="*/ 444691 h 562166"/>
                <a:gd name="connsiteX71" fmla="*/ 158750 w 765363"/>
                <a:gd name="connsiteY71" fmla="*/ 406591 h 562166"/>
                <a:gd name="connsiteX72" fmla="*/ 146050 w 765363"/>
                <a:gd name="connsiteY72" fmla="*/ 387541 h 562166"/>
                <a:gd name="connsiteX73" fmla="*/ 136525 w 765363"/>
                <a:gd name="connsiteY73" fmla="*/ 365316 h 562166"/>
                <a:gd name="connsiteX74" fmla="*/ 123825 w 765363"/>
                <a:gd name="connsiteY74" fmla="*/ 355791 h 562166"/>
                <a:gd name="connsiteX75" fmla="*/ 117475 w 765363"/>
                <a:gd name="connsiteY75" fmla="*/ 346266 h 562166"/>
                <a:gd name="connsiteX76" fmla="*/ 107950 w 765363"/>
                <a:gd name="connsiteY76" fmla="*/ 336741 h 562166"/>
                <a:gd name="connsiteX77" fmla="*/ 95250 w 765363"/>
                <a:gd name="connsiteY77" fmla="*/ 314516 h 562166"/>
                <a:gd name="connsiteX78" fmla="*/ 88900 w 765363"/>
                <a:gd name="connsiteY78" fmla="*/ 301816 h 562166"/>
                <a:gd name="connsiteX79" fmla="*/ 76200 w 765363"/>
                <a:gd name="connsiteY79" fmla="*/ 282766 h 562166"/>
                <a:gd name="connsiteX80" fmla="*/ 73025 w 765363"/>
                <a:gd name="connsiteY80" fmla="*/ 273241 h 562166"/>
                <a:gd name="connsiteX81" fmla="*/ 63500 w 765363"/>
                <a:gd name="connsiteY81" fmla="*/ 263716 h 562166"/>
                <a:gd name="connsiteX82" fmla="*/ 53975 w 765363"/>
                <a:gd name="connsiteY82" fmla="*/ 241491 h 562166"/>
                <a:gd name="connsiteX83" fmla="*/ 50800 w 765363"/>
                <a:gd name="connsiteY83" fmla="*/ 231966 h 562166"/>
                <a:gd name="connsiteX84" fmla="*/ 28575 w 765363"/>
                <a:gd name="connsiteY84" fmla="*/ 209741 h 562166"/>
                <a:gd name="connsiteX85" fmla="*/ 25400 w 765363"/>
                <a:gd name="connsiteY85" fmla="*/ 197041 h 562166"/>
                <a:gd name="connsiteX86" fmla="*/ 15875 w 765363"/>
                <a:gd name="connsiteY86" fmla="*/ 187516 h 562166"/>
                <a:gd name="connsiteX87" fmla="*/ 0 w 765363"/>
                <a:gd name="connsiteY87" fmla="*/ 158941 h 562166"/>
                <a:gd name="connsiteX88" fmla="*/ 3175 w 765363"/>
                <a:gd name="connsiteY88" fmla="*/ 92266 h 562166"/>
                <a:gd name="connsiteX89" fmla="*/ 15875 w 765363"/>
                <a:gd name="connsiteY89" fmla="*/ 70041 h 562166"/>
                <a:gd name="connsiteX90" fmla="*/ 79375 w 765363"/>
                <a:gd name="connsiteY90" fmla="*/ 38291 h 56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65363" h="562166">
                  <a:moveTo>
                    <a:pt x="79375" y="38291"/>
                  </a:moveTo>
                  <a:cubicBezTo>
                    <a:pt x="94192" y="34587"/>
                    <a:pt x="76161" y="35553"/>
                    <a:pt x="104775" y="47816"/>
                  </a:cubicBezTo>
                  <a:cubicBezTo>
                    <a:pt x="108786" y="49535"/>
                    <a:pt x="113279" y="49792"/>
                    <a:pt x="117475" y="50991"/>
                  </a:cubicBezTo>
                  <a:cubicBezTo>
                    <a:pt x="120693" y="51910"/>
                    <a:pt x="123782" y="53247"/>
                    <a:pt x="127000" y="54166"/>
                  </a:cubicBezTo>
                  <a:cubicBezTo>
                    <a:pt x="131196" y="55365"/>
                    <a:pt x="135520" y="56087"/>
                    <a:pt x="139700" y="57341"/>
                  </a:cubicBezTo>
                  <a:cubicBezTo>
                    <a:pt x="171396" y="66850"/>
                    <a:pt x="145922" y="61858"/>
                    <a:pt x="180975" y="66866"/>
                  </a:cubicBezTo>
                  <a:cubicBezTo>
                    <a:pt x="184150" y="67924"/>
                    <a:pt x="187424" y="68723"/>
                    <a:pt x="190500" y="70041"/>
                  </a:cubicBezTo>
                  <a:cubicBezTo>
                    <a:pt x="194850" y="71905"/>
                    <a:pt x="198588" y="75327"/>
                    <a:pt x="203200" y="76391"/>
                  </a:cubicBezTo>
                  <a:cubicBezTo>
                    <a:pt x="212538" y="78546"/>
                    <a:pt x="222250" y="78508"/>
                    <a:pt x="231775" y="79566"/>
                  </a:cubicBezTo>
                  <a:cubicBezTo>
                    <a:pt x="257175" y="78508"/>
                    <a:pt x="282708" y="79198"/>
                    <a:pt x="307975" y="76391"/>
                  </a:cubicBezTo>
                  <a:cubicBezTo>
                    <a:pt x="311768" y="75970"/>
                    <a:pt x="314087" y="71748"/>
                    <a:pt x="317500" y="70041"/>
                  </a:cubicBezTo>
                  <a:cubicBezTo>
                    <a:pt x="320493" y="68544"/>
                    <a:pt x="323891" y="68041"/>
                    <a:pt x="327025" y="66866"/>
                  </a:cubicBezTo>
                  <a:cubicBezTo>
                    <a:pt x="332361" y="64865"/>
                    <a:pt x="337608" y="62633"/>
                    <a:pt x="342900" y="60516"/>
                  </a:cubicBezTo>
                  <a:cubicBezTo>
                    <a:pt x="345017" y="57341"/>
                    <a:pt x="346552" y="53689"/>
                    <a:pt x="349250" y="50991"/>
                  </a:cubicBezTo>
                  <a:cubicBezTo>
                    <a:pt x="351948" y="48293"/>
                    <a:pt x="355670" y="46859"/>
                    <a:pt x="358775" y="44641"/>
                  </a:cubicBezTo>
                  <a:cubicBezTo>
                    <a:pt x="372450" y="34873"/>
                    <a:pt x="369257" y="35159"/>
                    <a:pt x="384175" y="28766"/>
                  </a:cubicBezTo>
                  <a:cubicBezTo>
                    <a:pt x="393787" y="24646"/>
                    <a:pt x="411815" y="21669"/>
                    <a:pt x="419100" y="19241"/>
                  </a:cubicBezTo>
                  <a:cubicBezTo>
                    <a:pt x="427261" y="16521"/>
                    <a:pt x="432554" y="14486"/>
                    <a:pt x="441325" y="12891"/>
                  </a:cubicBezTo>
                  <a:cubicBezTo>
                    <a:pt x="455563" y="10302"/>
                    <a:pt x="478490" y="8056"/>
                    <a:pt x="492125" y="6541"/>
                  </a:cubicBezTo>
                  <a:cubicBezTo>
                    <a:pt x="497417" y="4424"/>
                    <a:pt x="502305" y="410"/>
                    <a:pt x="508000" y="191"/>
                  </a:cubicBezTo>
                  <a:cubicBezTo>
                    <a:pt x="530234" y="-664"/>
                    <a:pt x="552502" y="1518"/>
                    <a:pt x="574675" y="3366"/>
                  </a:cubicBezTo>
                  <a:cubicBezTo>
                    <a:pt x="578010" y="3644"/>
                    <a:pt x="581207" y="5044"/>
                    <a:pt x="584200" y="6541"/>
                  </a:cubicBezTo>
                  <a:cubicBezTo>
                    <a:pt x="591336" y="10109"/>
                    <a:pt x="598234" y="16397"/>
                    <a:pt x="603250" y="22416"/>
                  </a:cubicBezTo>
                  <a:cubicBezTo>
                    <a:pt x="605693" y="25347"/>
                    <a:pt x="606902" y="29243"/>
                    <a:pt x="609600" y="31941"/>
                  </a:cubicBezTo>
                  <a:cubicBezTo>
                    <a:pt x="612298" y="34639"/>
                    <a:pt x="615950" y="36174"/>
                    <a:pt x="619125" y="38291"/>
                  </a:cubicBezTo>
                  <a:cubicBezTo>
                    <a:pt x="620183" y="41466"/>
                    <a:pt x="620803" y="44823"/>
                    <a:pt x="622300" y="47816"/>
                  </a:cubicBezTo>
                  <a:cubicBezTo>
                    <a:pt x="625974" y="55165"/>
                    <a:pt x="632031" y="61600"/>
                    <a:pt x="638175" y="66866"/>
                  </a:cubicBezTo>
                  <a:cubicBezTo>
                    <a:pt x="642193" y="70310"/>
                    <a:pt x="647133" y="72649"/>
                    <a:pt x="650875" y="76391"/>
                  </a:cubicBezTo>
                  <a:cubicBezTo>
                    <a:pt x="672042" y="97558"/>
                    <a:pt x="641350" y="75333"/>
                    <a:pt x="666750" y="92266"/>
                  </a:cubicBezTo>
                  <a:cubicBezTo>
                    <a:pt x="671776" y="99804"/>
                    <a:pt x="676718" y="107599"/>
                    <a:pt x="682625" y="114491"/>
                  </a:cubicBezTo>
                  <a:cubicBezTo>
                    <a:pt x="685547" y="117900"/>
                    <a:pt x="689275" y="120567"/>
                    <a:pt x="692150" y="124016"/>
                  </a:cubicBezTo>
                  <a:cubicBezTo>
                    <a:pt x="694593" y="126947"/>
                    <a:pt x="695802" y="130843"/>
                    <a:pt x="698500" y="133541"/>
                  </a:cubicBezTo>
                  <a:cubicBezTo>
                    <a:pt x="704655" y="139696"/>
                    <a:pt x="709803" y="140484"/>
                    <a:pt x="717550" y="143066"/>
                  </a:cubicBezTo>
                  <a:cubicBezTo>
                    <a:pt x="724361" y="163498"/>
                    <a:pt x="715386" y="141306"/>
                    <a:pt x="730250" y="162116"/>
                  </a:cubicBezTo>
                  <a:cubicBezTo>
                    <a:pt x="739279" y="174757"/>
                    <a:pt x="732617" y="175335"/>
                    <a:pt x="746125" y="184341"/>
                  </a:cubicBezTo>
                  <a:cubicBezTo>
                    <a:pt x="748910" y="186197"/>
                    <a:pt x="752475" y="186458"/>
                    <a:pt x="755650" y="187516"/>
                  </a:cubicBezTo>
                  <a:cubicBezTo>
                    <a:pt x="767524" y="211264"/>
                    <a:pt x="765175" y="202519"/>
                    <a:pt x="765175" y="244666"/>
                  </a:cubicBezTo>
                  <a:cubicBezTo>
                    <a:pt x="765175" y="272203"/>
                    <a:pt x="763832" y="299740"/>
                    <a:pt x="762000" y="327216"/>
                  </a:cubicBezTo>
                  <a:cubicBezTo>
                    <a:pt x="761710" y="331570"/>
                    <a:pt x="760357" y="335830"/>
                    <a:pt x="758825" y="339916"/>
                  </a:cubicBezTo>
                  <a:cubicBezTo>
                    <a:pt x="757163" y="344348"/>
                    <a:pt x="755226" y="348765"/>
                    <a:pt x="752475" y="352616"/>
                  </a:cubicBezTo>
                  <a:cubicBezTo>
                    <a:pt x="749865" y="356270"/>
                    <a:pt x="746125" y="358966"/>
                    <a:pt x="742950" y="362141"/>
                  </a:cubicBezTo>
                  <a:cubicBezTo>
                    <a:pt x="741892" y="365316"/>
                    <a:pt x="741400" y="368740"/>
                    <a:pt x="739775" y="371666"/>
                  </a:cubicBezTo>
                  <a:cubicBezTo>
                    <a:pt x="730384" y="388570"/>
                    <a:pt x="725566" y="391669"/>
                    <a:pt x="714375" y="406591"/>
                  </a:cubicBezTo>
                  <a:cubicBezTo>
                    <a:pt x="706839" y="416639"/>
                    <a:pt x="709653" y="418645"/>
                    <a:pt x="695325" y="422466"/>
                  </a:cubicBezTo>
                  <a:cubicBezTo>
                    <a:pt x="683892" y="425515"/>
                    <a:pt x="671918" y="426106"/>
                    <a:pt x="660400" y="428816"/>
                  </a:cubicBezTo>
                  <a:cubicBezTo>
                    <a:pt x="653884" y="430349"/>
                    <a:pt x="646919" y="431453"/>
                    <a:pt x="641350" y="435166"/>
                  </a:cubicBezTo>
                  <a:cubicBezTo>
                    <a:pt x="638175" y="437283"/>
                    <a:pt x="635398" y="440176"/>
                    <a:pt x="631825" y="441516"/>
                  </a:cubicBezTo>
                  <a:cubicBezTo>
                    <a:pt x="626772" y="443411"/>
                    <a:pt x="621242" y="443633"/>
                    <a:pt x="615950" y="444691"/>
                  </a:cubicBezTo>
                  <a:cubicBezTo>
                    <a:pt x="613833" y="447866"/>
                    <a:pt x="612836" y="452194"/>
                    <a:pt x="609600" y="454216"/>
                  </a:cubicBezTo>
                  <a:cubicBezTo>
                    <a:pt x="603924" y="457764"/>
                    <a:pt x="590550" y="460566"/>
                    <a:pt x="590550" y="460566"/>
                  </a:cubicBezTo>
                  <a:cubicBezTo>
                    <a:pt x="587375" y="463741"/>
                    <a:pt x="584924" y="467863"/>
                    <a:pt x="581025" y="470091"/>
                  </a:cubicBezTo>
                  <a:cubicBezTo>
                    <a:pt x="577236" y="472256"/>
                    <a:pt x="571956" y="470845"/>
                    <a:pt x="568325" y="473266"/>
                  </a:cubicBezTo>
                  <a:cubicBezTo>
                    <a:pt x="565150" y="475383"/>
                    <a:pt x="564847" y="480278"/>
                    <a:pt x="561975" y="482791"/>
                  </a:cubicBezTo>
                  <a:cubicBezTo>
                    <a:pt x="546854" y="496021"/>
                    <a:pt x="546006" y="494721"/>
                    <a:pt x="530225" y="498666"/>
                  </a:cubicBezTo>
                  <a:cubicBezTo>
                    <a:pt x="525992" y="501841"/>
                    <a:pt x="521831" y="505115"/>
                    <a:pt x="517525" y="508191"/>
                  </a:cubicBezTo>
                  <a:cubicBezTo>
                    <a:pt x="514420" y="510409"/>
                    <a:pt x="510852" y="512006"/>
                    <a:pt x="508000" y="514541"/>
                  </a:cubicBezTo>
                  <a:cubicBezTo>
                    <a:pt x="501288" y="520507"/>
                    <a:pt x="495300" y="527241"/>
                    <a:pt x="488950" y="533591"/>
                  </a:cubicBezTo>
                  <a:cubicBezTo>
                    <a:pt x="485775" y="536766"/>
                    <a:pt x="483685" y="541696"/>
                    <a:pt x="479425" y="543116"/>
                  </a:cubicBezTo>
                  <a:cubicBezTo>
                    <a:pt x="455484" y="551096"/>
                    <a:pt x="484994" y="540331"/>
                    <a:pt x="460375" y="552641"/>
                  </a:cubicBezTo>
                  <a:cubicBezTo>
                    <a:pt x="457382" y="554138"/>
                    <a:pt x="453926" y="554498"/>
                    <a:pt x="450850" y="555816"/>
                  </a:cubicBezTo>
                  <a:cubicBezTo>
                    <a:pt x="446500" y="557680"/>
                    <a:pt x="442383" y="560049"/>
                    <a:pt x="438150" y="562166"/>
                  </a:cubicBezTo>
                  <a:lnTo>
                    <a:pt x="288925" y="558991"/>
                  </a:lnTo>
                  <a:cubicBezTo>
                    <a:pt x="272421" y="558368"/>
                    <a:pt x="272943" y="556239"/>
                    <a:pt x="260350" y="552641"/>
                  </a:cubicBezTo>
                  <a:cubicBezTo>
                    <a:pt x="245380" y="548364"/>
                    <a:pt x="243412" y="548861"/>
                    <a:pt x="225425" y="546291"/>
                  </a:cubicBezTo>
                  <a:cubicBezTo>
                    <a:pt x="221192" y="543116"/>
                    <a:pt x="217458" y="539133"/>
                    <a:pt x="212725" y="536766"/>
                  </a:cubicBezTo>
                  <a:cubicBezTo>
                    <a:pt x="208822" y="534815"/>
                    <a:pt x="203814" y="535756"/>
                    <a:pt x="200025" y="533591"/>
                  </a:cubicBezTo>
                  <a:cubicBezTo>
                    <a:pt x="191784" y="528882"/>
                    <a:pt x="187626" y="519478"/>
                    <a:pt x="184150" y="511366"/>
                  </a:cubicBezTo>
                  <a:cubicBezTo>
                    <a:pt x="182832" y="508290"/>
                    <a:pt x="182472" y="504834"/>
                    <a:pt x="180975" y="501841"/>
                  </a:cubicBezTo>
                  <a:cubicBezTo>
                    <a:pt x="179268" y="498428"/>
                    <a:pt x="176332" y="495729"/>
                    <a:pt x="174625" y="492316"/>
                  </a:cubicBezTo>
                  <a:cubicBezTo>
                    <a:pt x="173128" y="489323"/>
                    <a:pt x="172106" y="486073"/>
                    <a:pt x="171450" y="482791"/>
                  </a:cubicBezTo>
                  <a:cubicBezTo>
                    <a:pt x="168925" y="470166"/>
                    <a:pt x="166921" y="457437"/>
                    <a:pt x="165100" y="444691"/>
                  </a:cubicBezTo>
                  <a:cubicBezTo>
                    <a:pt x="164917" y="443413"/>
                    <a:pt x="160684" y="410847"/>
                    <a:pt x="158750" y="406591"/>
                  </a:cubicBezTo>
                  <a:cubicBezTo>
                    <a:pt x="155592" y="399643"/>
                    <a:pt x="146050" y="387541"/>
                    <a:pt x="146050" y="387541"/>
                  </a:cubicBezTo>
                  <a:cubicBezTo>
                    <a:pt x="143621" y="377825"/>
                    <a:pt x="143834" y="372625"/>
                    <a:pt x="136525" y="365316"/>
                  </a:cubicBezTo>
                  <a:cubicBezTo>
                    <a:pt x="132783" y="361574"/>
                    <a:pt x="127567" y="359533"/>
                    <a:pt x="123825" y="355791"/>
                  </a:cubicBezTo>
                  <a:cubicBezTo>
                    <a:pt x="121127" y="353093"/>
                    <a:pt x="119918" y="349197"/>
                    <a:pt x="117475" y="346266"/>
                  </a:cubicBezTo>
                  <a:cubicBezTo>
                    <a:pt x="114600" y="342817"/>
                    <a:pt x="111125" y="339916"/>
                    <a:pt x="107950" y="336741"/>
                  </a:cubicBezTo>
                  <a:cubicBezTo>
                    <a:pt x="101245" y="303215"/>
                    <a:pt x="111232" y="333695"/>
                    <a:pt x="95250" y="314516"/>
                  </a:cubicBezTo>
                  <a:cubicBezTo>
                    <a:pt x="92220" y="310880"/>
                    <a:pt x="91335" y="305875"/>
                    <a:pt x="88900" y="301816"/>
                  </a:cubicBezTo>
                  <a:cubicBezTo>
                    <a:pt x="84973" y="295272"/>
                    <a:pt x="78613" y="290006"/>
                    <a:pt x="76200" y="282766"/>
                  </a:cubicBezTo>
                  <a:cubicBezTo>
                    <a:pt x="75142" y="279591"/>
                    <a:pt x="74881" y="276026"/>
                    <a:pt x="73025" y="273241"/>
                  </a:cubicBezTo>
                  <a:cubicBezTo>
                    <a:pt x="70534" y="269505"/>
                    <a:pt x="66675" y="266891"/>
                    <a:pt x="63500" y="263716"/>
                  </a:cubicBezTo>
                  <a:cubicBezTo>
                    <a:pt x="56892" y="237285"/>
                    <a:pt x="64938" y="263417"/>
                    <a:pt x="53975" y="241491"/>
                  </a:cubicBezTo>
                  <a:cubicBezTo>
                    <a:pt x="52478" y="238498"/>
                    <a:pt x="52891" y="234579"/>
                    <a:pt x="50800" y="231966"/>
                  </a:cubicBezTo>
                  <a:cubicBezTo>
                    <a:pt x="44255" y="223785"/>
                    <a:pt x="28575" y="209741"/>
                    <a:pt x="28575" y="209741"/>
                  </a:cubicBezTo>
                  <a:cubicBezTo>
                    <a:pt x="27517" y="205508"/>
                    <a:pt x="27565" y="200830"/>
                    <a:pt x="25400" y="197041"/>
                  </a:cubicBezTo>
                  <a:cubicBezTo>
                    <a:pt x="23172" y="193142"/>
                    <a:pt x="18632" y="191060"/>
                    <a:pt x="15875" y="187516"/>
                  </a:cubicBezTo>
                  <a:cubicBezTo>
                    <a:pt x="3138" y="171140"/>
                    <a:pt x="4790" y="173312"/>
                    <a:pt x="0" y="158941"/>
                  </a:cubicBezTo>
                  <a:cubicBezTo>
                    <a:pt x="1058" y="136716"/>
                    <a:pt x="1327" y="114439"/>
                    <a:pt x="3175" y="92266"/>
                  </a:cubicBezTo>
                  <a:cubicBezTo>
                    <a:pt x="3648" y="86588"/>
                    <a:pt x="11260" y="71398"/>
                    <a:pt x="15875" y="70041"/>
                  </a:cubicBezTo>
                  <a:cubicBezTo>
                    <a:pt x="30126" y="65850"/>
                    <a:pt x="64558" y="41995"/>
                    <a:pt x="79375" y="38291"/>
                  </a:cubicBezTo>
                  <a:close/>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24" name="ZoneTexte 24">
            <a:extLst>
              <a:ext uri="{FF2B5EF4-FFF2-40B4-BE49-F238E27FC236}">
                <a16:creationId xmlns:a16="http://schemas.microsoft.com/office/drawing/2014/main" id="{BDA42DF9-3532-4122-8B48-76A2D686D372}"/>
              </a:ext>
            </a:extLst>
          </p:cNvPr>
          <p:cNvSpPr txBox="1"/>
          <p:nvPr/>
        </p:nvSpPr>
        <p:spPr>
          <a:xfrm>
            <a:off x="616284" y="2994095"/>
            <a:ext cx="1233030" cy="507831"/>
          </a:xfrm>
          <a:prstGeom prst="rect">
            <a:avLst/>
          </a:prstGeom>
          <a:noFill/>
        </p:spPr>
        <p:txBody>
          <a:bodyPr wrap="none" rtlCol="0">
            <a:spAutoFit/>
          </a:bodyPr>
          <a:lstStyle/>
          <a:p>
            <a:pPr algn="ctr"/>
            <a:endParaRPr lang="fr-FR" sz="1350" dirty="0"/>
          </a:p>
          <a:p>
            <a:r>
              <a:rPr lang="fr-FR" sz="1350" dirty="0" err="1"/>
              <a:t>Study</a:t>
            </a:r>
            <a:r>
              <a:rPr lang="fr-FR" sz="1350" dirty="0"/>
              <a:t> design!</a:t>
            </a:r>
          </a:p>
        </p:txBody>
      </p:sp>
      <p:grpSp>
        <p:nvGrpSpPr>
          <p:cNvPr id="25" name="Groupe 25">
            <a:extLst>
              <a:ext uri="{FF2B5EF4-FFF2-40B4-BE49-F238E27FC236}">
                <a16:creationId xmlns:a16="http://schemas.microsoft.com/office/drawing/2014/main" id="{3E2522EF-6E0C-468F-B2E0-CD74F2F6FFB2}"/>
              </a:ext>
            </a:extLst>
          </p:cNvPr>
          <p:cNvGrpSpPr/>
          <p:nvPr/>
        </p:nvGrpSpPr>
        <p:grpSpPr>
          <a:xfrm>
            <a:off x="475036" y="3411357"/>
            <a:ext cx="1515227" cy="1700181"/>
            <a:chOff x="633382" y="3405476"/>
            <a:chExt cx="2020302" cy="2266909"/>
          </a:xfrm>
        </p:grpSpPr>
        <p:sp>
          <p:nvSpPr>
            <p:cNvPr id="26" name="ZoneTexte 26">
              <a:extLst>
                <a:ext uri="{FF2B5EF4-FFF2-40B4-BE49-F238E27FC236}">
                  <a16:creationId xmlns:a16="http://schemas.microsoft.com/office/drawing/2014/main" id="{4C955933-C2A9-4EAF-AE43-DB62F31EAF6E}"/>
                </a:ext>
              </a:extLst>
            </p:cNvPr>
            <p:cNvSpPr txBox="1"/>
            <p:nvPr/>
          </p:nvSpPr>
          <p:spPr>
            <a:xfrm>
              <a:off x="633382" y="4810610"/>
              <a:ext cx="2020302" cy="861775"/>
            </a:xfrm>
            <a:prstGeom prst="rect">
              <a:avLst/>
            </a:prstGeom>
            <a:noFill/>
          </p:spPr>
          <p:txBody>
            <a:bodyPr wrap="square" rtlCol="0">
              <a:spAutoFit/>
            </a:bodyPr>
            <a:lstStyle/>
            <a:p>
              <a:pPr algn="ctr"/>
              <a:r>
                <a:rPr lang="fr-FR" sz="1200" dirty="0"/>
                <a:t>Acquisition or collection </a:t>
              </a:r>
            </a:p>
            <a:p>
              <a:pPr algn="ctr"/>
              <a:r>
                <a:rPr lang="fr-FR" sz="1200" dirty="0"/>
                <a:t>of images</a:t>
              </a:r>
            </a:p>
          </p:txBody>
        </p:sp>
        <p:pic>
          <p:nvPicPr>
            <p:cNvPr id="27" name="Image 27">
              <a:extLst>
                <a:ext uri="{FF2B5EF4-FFF2-40B4-BE49-F238E27FC236}">
                  <a16:creationId xmlns:a16="http://schemas.microsoft.com/office/drawing/2014/main" id="{F4B05FF3-A17B-4141-9240-9AFA5EDBF44D}"/>
                </a:ext>
              </a:extLst>
            </p:cNvPr>
            <p:cNvPicPr>
              <a:picLocks noChangeAspect="1"/>
            </p:cNvPicPr>
            <p:nvPr/>
          </p:nvPicPr>
          <p:blipFill rotWithShape="1">
            <a:blip r:embed="rId4"/>
            <a:srcRect l="9441" t="40572" r="75689" b="35068"/>
            <a:stretch/>
          </p:blipFill>
          <p:spPr>
            <a:xfrm>
              <a:off x="766577" y="3722161"/>
              <a:ext cx="1748040" cy="1080000"/>
            </a:xfrm>
            <a:prstGeom prst="rect">
              <a:avLst/>
            </a:prstGeom>
            <a:ln>
              <a:solidFill>
                <a:schemeClr val="tx1"/>
              </a:solidFill>
            </a:ln>
          </p:spPr>
        </p:pic>
        <p:sp>
          <p:nvSpPr>
            <p:cNvPr id="28" name="Flèche droite 28">
              <a:extLst>
                <a:ext uri="{FF2B5EF4-FFF2-40B4-BE49-F238E27FC236}">
                  <a16:creationId xmlns:a16="http://schemas.microsoft.com/office/drawing/2014/main" id="{6CED3E9C-9ADC-4D18-A871-0D32A9056A50}"/>
                </a:ext>
              </a:extLst>
            </p:cNvPr>
            <p:cNvSpPr/>
            <p:nvPr/>
          </p:nvSpPr>
          <p:spPr>
            <a:xfrm rot="5400000">
              <a:off x="1482479" y="3441476"/>
              <a:ext cx="288000" cy="216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pic>
        <p:nvPicPr>
          <p:cNvPr id="29" name="Image 29">
            <a:extLst>
              <a:ext uri="{FF2B5EF4-FFF2-40B4-BE49-F238E27FC236}">
                <a16:creationId xmlns:a16="http://schemas.microsoft.com/office/drawing/2014/main" id="{1B8EC40E-1BB3-41BD-B382-5E7C265FE7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745" t="4445" r="15745" b="10555"/>
          <a:stretch/>
        </p:blipFill>
        <p:spPr>
          <a:xfrm>
            <a:off x="1011025" y="2470580"/>
            <a:ext cx="430460" cy="761391"/>
          </a:xfrm>
          <a:prstGeom prst="rect">
            <a:avLst/>
          </a:prstGeom>
          <a:ln>
            <a:solidFill>
              <a:schemeClr val="tx1"/>
            </a:solidFill>
          </a:ln>
        </p:spPr>
      </p:pic>
      <p:grpSp>
        <p:nvGrpSpPr>
          <p:cNvPr id="30" name="Groupe 30">
            <a:extLst>
              <a:ext uri="{FF2B5EF4-FFF2-40B4-BE49-F238E27FC236}">
                <a16:creationId xmlns:a16="http://schemas.microsoft.com/office/drawing/2014/main" id="{215A492E-3268-4307-949E-E567FF9125D9}"/>
              </a:ext>
            </a:extLst>
          </p:cNvPr>
          <p:cNvGrpSpPr/>
          <p:nvPr/>
        </p:nvGrpSpPr>
        <p:grpSpPr>
          <a:xfrm>
            <a:off x="3518141" y="2270302"/>
            <a:ext cx="4384316" cy="1360256"/>
            <a:chOff x="4690854" y="1884068"/>
            <a:chExt cx="5845755" cy="1813675"/>
          </a:xfrm>
        </p:grpSpPr>
        <p:pic>
          <p:nvPicPr>
            <p:cNvPr id="31" name="Image 31">
              <a:extLst>
                <a:ext uri="{FF2B5EF4-FFF2-40B4-BE49-F238E27FC236}">
                  <a16:creationId xmlns:a16="http://schemas.microsoft.com/office/drawing/2014/main" id="{86F2397A-427E-48C4-B7EA-C1E2FD733748}"/>
                </a:ext>
              </a:extLst>
            </p:cNvPr>
            <p:cNvPicPr>
              <a:picLocks noChangeAspect="1"/>
            </p:cNvPicPr>
            <p:nvPr/>
          </p:nvPicPr>
          <p:blipFill rotWithShape="1">
            <a:blip r:embed="rId3">
              <a:extLst>
                <a:ext uri="{28A0092B-C50C-407E-A947-70E740481C1C}">
                  <a14:useLocalDpi xmlns:a14="http://schemas.microsoft.com/office/drawing/2010/main" val="0"/>
                </a:ext>
              </a:extLst>
            </a:blip>
            <a:srcRect l="80673" t="6318" r="1431" b="33718"/>
            <a:stretch/>
          </p:blipFill>
          <p:spPr>
            <a:xfrm>
              <a:off x="8674886" y="2028032"/>
              <a:ext cx="1680969" cy="1080000"/>
            </a:xfrm>
            <a:prstGeom prst="rect">
              <a:avLst/>
            </a:prstGeom>
            <a:ln>
              <a:solidFill>
                <a:schemeClr val="tx1"/>
              </a:solidFill>
            </a:ln>
          </p:spPr>
        </p:pic>
        <p:sp>
          <p:nvSpPr>
            <p:cNvPr id="32" name="Flèche droite 32">
              <a:extLst>
                <a:ext uri="{FF2B5EF4-FFF2-40B4-BE49-F238E27FC236}">
                  <a16:creationId xmlns:a16="http://schemas.microsoft.com/office/drawing/2014/main" id="{79893390-2F31-4087-8673-1E4CAEEB6CB6}"/>
                </a:ext>
              </a:extLst>
            </p:cNvPr>
            <p:cNvSpPr/>
            <p:nvPr/>
          </p:nvSpPr>
          <p:spPr>
            <a:xfrm rot="16200000">
              <a:off x="9391949" y="3445743"/>
              <a:ext cx="288000" cy="216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nvGrpSpPr>
            <p:cNvPr id="33" name="Groupe 33">
              <a:extLst>
                <a:ext uri="{FF2B5EF4-FFF2-40B4-BE49-F238E27FC236}">
                  <a16:creationId xmlns:a16="http://schemas.microsoft.com/office/drawing/2014/main" id="{18A1203C-E482-42C0-9E7E-3AAFBC1F052D}"/>
                </a:ext>
              </a:extLst>
            </p:cNvPr>
            <p:cNvGrpSpPr/>
            <p:nvPr/>
          </p:nvGrpSpPr>
          <p:grpSpPr>
            <a:xfrm>
              <a:off x="4690854" y="1884068"/>
              <a:ext cx="4312218" cy="1350492"/>
              <a:chOff x="6319233" y="1278427"/>
              <a:chExt cx="4312218" cy="1350492"/>
            </a:xfrm>
          </p:grpSpPr>
          <p:grpSp>
            <p:nvGrpSpPr>
              <p:cNvPr id="37" name="Groupe 36">
                <a:extLst>
                  <a:ext uri="{FF2B5EF4-FFF2-40B4-BE49-F238E27FC236}">
                    <a16:creationId xmlns:a16="http://schemas.microsoft.com/office/drawing/2014/main" id="{74887194-77CE-4903-A001-3D57664F8A52}"/>
                  </a:ext>
                </a:extLst>
              </p:cNvPr>
              <p:cNvGrpSpPr/>
              <p:nvPr/>
            </p:nvGrpSpPr>
            <p:grpSpPr>
              <a:xfrm>
                <a:off x="6319233" y="1278427"/>
                <a:ext cx="1823442" cy="1342044"/>
                <a:chOff x="4970740" y="978557"/>
                <a:chExt cx="2133604" cy="1606537"/>
              </a:xfrm>
            </p:grpSpPr>
            <p:pic>
              <p:nvPicPr>
                <p:cNvPr id="41" name="Image 42">
                  <a:extLst>
                    <a:ext uri="{FF2B5EF4-FFF2-40B4-BE49-F238E27FC236}">
                      <a16:creationId xmlns:a16="http://schemas.microsoft.com/office/drawing/2014/main" id="{6F0EEE47-69A0-4CE2-981F-3C195ED483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0740" y="978557"/>
                  <a:ext cx="2133604" cy="1423419"/>
                </a:xfrm>
                <a:prstGeom prst="rect">
                  <a:avLst/>
                </a:prstGeom>
              </p:spPr>
            </p:pic>
            <p:sp>
              <p:nvSpPr>
                <p:cNvPr id="42" name="ZoneTexte 43">
                  <a:extLst>
                    <a:ext uri="{FF2B5EF4-FFF2-40B4-BE49-F238E27FC236}">
                      <a16:creationId xmlns:a16="http://schemas.microsoft.com/office/drawing/2014/main" id="{03954BFB-D0D6-44A0-8680-549A19C28094}"/>
                    </a:ext>
                  </a:extLst>
                </p:cNvPr>
                <p:cNvSpPr txBox="1"/>
                <p:nvPr/>
              </p:nvSpPr>
              <p:spPr>
                <a:xfrm>
                  <a:off x="5320573" y="2142973"/>
                  <a:ext cx="1588566" cy="442121"/>
                </a:xfrm>
                <a:prstGeom prst="rect">
                  <a:avLst/>
                </a:prstGeom>
                <a:noFill/>
              </p:spPr>
              <p:txBody>
                <a:bodyPr wrap="none" rtlCol="0">
                  <a:spAutoFit/>
                </a:bodyPr>
                <a:lstStyle/>
                <a:p>
                  <a:r>
                    <a:rPr lang="fr-FR" sz="1200" u="sng" dirty="0"/>
                    <a:t>Clinical data</a:t>
                  </a:r>
                  <a:endParaRPr lang="en-US" sz="1200" u="sng" dirty="0"/>
                </a:p>
              </p:txBody>
            </p:sp>
          </p:grpSp>
          <p:grpSp>
            <p:nvGrpSpPr>
              <p:cNvPr id="38" name="Groupe 37">
                <a:extLst>
                  <a:ext uri="{FF2B5EF4-FFF2-40B4-BE49-F238E27FC236}">
                    <a16:creationId xmlns:a16="http://schemas.microsoft.com/office/drawing/2014/main" id="{83F6206F-2D49-4A2F-B2F9-A980445C6801}"/>
                  </a:ext>
                </a:extLst>
              </p:cNvPr>
              <p:cNvGrpSpPr/>
              <p:nvPr/>
            </p:nvGrpSpPr>
            <p:grpSpPr>
              <a:xfrm>
                <a:off x="7766990" y="1438182"/>
                <a:ext cx="2864461" cy="1190737"/>
                <a:chOff x="1381054" y="6067559"/>
                <a:chExt cx="2864461" cy="1190737"/>
              </a:xfrm>
            </p:grpSpPr>
            <p:pic>
              <p:nvPicPr>
                <p:cNvPr id="39" name="Picture 8" descr=" Example of microarray hybridization figure 1">
                  <a:extLst>
                    <a:ext uri="{FF2B5EF4-FFF2-40B4-BE49-F238E27FC236}">
                      <a16:creationId xmlns:a16="http://schemas.microsoft.com/office/drawing/2014/main" id="{9DBFFFA3-233D-4CD0-BB60-EF618BC9E452}"/>
                    </a:ext>
                  </a:extLst>
                </p:cNvPr>
                <p:cNvPicPr>
                  <a:picLocks noChangeArrowheads="1"/>
                </p:cNvPicPr>
                <p:nvPr/>
              </p:nvPicPr>
              <p:blipFill>
                <a:blip r:embed="rId7" cstate="print"/>
                <a:srcRect/>
                <a:stretch>
                  <a:fillRect/>
                </a:stretch>
              </p:blipFill>
              <p:spPr bwMode="auto">
                <a:xfrm>
                  <a:off x="1757509" y="6067559"/>
                  <a:ext cx="1132461" cy="878411"/>
                </a:xfrm>
                <a:prstGeom prst="rect">
                  <a:avLst/>
                </a:prstGeom>
                <a:noFill/>
                <a:ln>
                  <a:solidFill>
                    <a:schemeClr val="bg1"/>
                  </a:solidFill>
                </a:ln>
              </p:spPr>
            </p:pic>
            <p:sp>
              <p:nvSpPr>
                <p:cNvPr id="40" name="ZoneTexte 41">
                  <a:extLst>
                    <a:ext uri="{FF2B5EF4-FFF2-40B4-BE49-F238E27FC236}">
                      <a16:creationId xmlns:a16="http://schemas.microsoft.com/office/drawing/2014/main" id="{A60E2DF2-F561-4F9E-AD3A-B142A07C2E31}"/>
                    </a:ext>
                  </a:extLst>
                </p:cNvPr>
                <p:cNvSpPr txBox="1"/>
                <p:nvPr/>
              </p:nvSpPr>
              <p:spPr>
                <a:xfrm>
                  <a:off x="1381054" y="6888964"/>
                  <a:ext cx="2864461" cy="369332"/>
                </a:xfrm>
                <a:prstGeom prst="rect">
                  <a:avLst/>
                </a:prstGeom>
                <a:noFill/>
              </p:spPr>
              <p:txBody>
                <a:bodyPr wrap="none" rtlCol="0">
                  <a:spAutoFit/>
                </a:bodyPr>
                <a:lstStyle/>
                <a:p>
                  <a:r>
                    <a:rPr lang="fr-FR" sz="1200" u="sng" dirty="0" err="1"/>
                    <a:t>Genomics</a:t>
                  </a:r>
                  <a:r>
                    <a:rPr lang="fr-FR" sz="1200" u="sng" dirty="0"/>
                    <a:t>, </a:t>
                  </a:r>
                  <a:r>
                    <a:rPr lang="fr-FR" sz="1200" u="sng" dirty="0" err="1"/>
                    <a:t>transcriptomics</a:t>
                  </a:r>
                  <a:r>
                    <a:rPr lang="fr-FR" sz="1200" u="sng" dirty="0"/>
                    <a:t>…</a:t>
                  </a:r>
                  <a:endParaRPr lang="en-US" sz="1200" u="sng" dirty="0"/>
                </a:p>
              </p:txBody>
            </p:sp>
          </p:grpSp>
        </p:grpSp>
        <p:sp>
          <p:nvSpPr>
            <p:cNvPr id="34" name="ZoneTexte 34">
              <a:extLst>
                <a:ext uri="{FF2B5EF4-FFF2-40B4-BE49-F238E27FC236}">
                  <a16:creationId xmlns:a16="http://schemas.microsoft.com/office/drawing/2014/main" id="{BB059471-47D0-458A-8D9B-8B95EE4FCF57}"/>
                </a:ext>
              </a:extLst>
            </p:cNvPr>
            <p:cNvSpPr txBox="1"/>
            <p:nvPr/>
          </p:nvSpPr>
          <p:spPr>
            <a:xfrm>
              <a:off x="8518813" y="3064482"/>
              <a:ext cx="2017796" cy="369332"/>
            </a:xfrm>
            <a:prstGeom prst="rect">
              <a:avLst/>
            </a:prstGeom>
            <a:noFill/>
          </p:spPr>
          <p:txBody>
            <a:bodyPr wrap="square" rtlCol="0">
              <a:spAutoFit/>
            </a:bodyPr>
            <a:lstStyle/>
            <a:p>
              <a:pPr algn="ctr"/>
              <a:r>
                <a:rPr lang="fr-FR" sz="1200" dirty="0" err="1"/>
                <a:t>Modeling</a:t>
              </a:r>
              <a:endParaRPr lang="fr-FR" sz="1200" dirty="0"/>
            </a:p>
          </p:txBody>
        </p:sp>
        <p:sp>
          <p:nvSpPr>
            <p:cNvPr id="36" name="Flèche droite 35">
              <a:extLst>
                <a:ext uri="{FF2B5EF4-FFF2-40B4-BE49-F238E27FC236}">
                  <a16:creationId xmlns:a16="http://schemas.microsoft.com/office/drawing/2014/main" id="{843232EB-52B2-48B0-B20A-021646AC52FE}"/>
                </a:ext>
              </a:extLst>
            </p:cNvPr>
            <p:cNvSpPr/>
            <p:nvPr/>
          </p:nvSpPr>
          <p:spPr>
            <a:xfrm>
              <a:off x="8340247" y="2491643"/>
              <a:ext cx="288000" cy="216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43" name="Ellipse 2">
            <a:extLst>
              <a:ext uri="{FF2B5EF4-FFF2-40B4-BE49-F238E27FC236}">
                <a16:creationId xmlns:a16="http://schemas.microsoft.com/office/drawing/2014/main" id="{A18B3322-7A16-4542-A030-AD0DE423D83A}"/>
              </a:ext>
            </a:extLst>
          </p:cNvPr>
          <p:cNvSpPr/>
          <p:nvPr/>
        </p:nvSpPr>
        <p:spPr>
          <a:xfrm>
            <a:off x="3613429" y="3174007"/>
            <a:ext cx="2770450" cy="18505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4018447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trike="noStrike" spc="-1" dirty="0">
                <a:solidFill>
                  <a:srgbClr val="000000"/>
                </a:solidFill>
                <a:uFill>
                  <a:solidFill>
                    <a:srgbClr val="FFFFFF"/>
                  </a:solidFill>
                </a:uFill>
                <a:latin typeface="+mj-lt"/>
                <a:ea typeface="SimSun"/>
              </a:rPr>
              <a:t>Radiomics issues: automation – tumor delineation</a:t>
            </a:r>
          </a:p>
        </p:txBody>
      </p:sp>
      <p:sp>
        <p:nvSpPr>
          <p:cNvPr id="75" name="Rectangle 74">
            <a:extLst>
              <a:ext uri="{FF2B5EF4-FFF2-40B4-BE49-F238E27FC236}">
                <a16:creationId xmlns:a16="http://schemas.microsoft.com/office/drawing/2014/main" id="{815F8916-6B5F-4DAA-9266-A39B7CDA1733}"/>
              </a:ext>
            </a:extLst>
          </p:cNvPr>
          <p:cNvSpPr/>
          <p:nvPr/>
        </p:nvSpPr>
        <p:spPr>
          <a:xfrm>
            <a:off x="0" y="5910120"/>
            <a:ext cx="9117732" cy="523220"/>
          </a:xfrm>
          <a:prstGeom prst="rect">
            <a:avLst/>
          </a:prstGeom>
        </p:spPr>
        <p:txBody>
          <a:bodyPr wrap="square">
            <a:spAutoFit/>
          </a:bodyPr>
          <a:lstStyle/>
          <a:p>
            <a:pPr algn="just"/>
            <a:r>
              <a:rPr lang="en-US" altLang="fr-FR" sz="1400" dirty="0" err="1"/>
              <a:t>Iantsen</a:t>
            </a:r>
            <a:r>
              <a:rPr lang="en-US" altLang="fr-FR" sz="1400" dirty="0"/>
              <a:t>, </a:t>
            </a:r>
            <a:r>
              <a:rPr lang="en-US" altLang="fr-FR" sz="1400" i="1" dirty="0"/>
              <a:t>et al</a:t>
            </a:r>
            <a:r>
              <a:rPr lang="en-US" altLang="fr-FR" sz="1400" dirty="0"/>
              <a:t>. </a:t>
            </a:r>
            <a:r>
              <a:rPr lang="en-US" altLang="fr-FR" sz="1400" dirty="0">
                <a:effectLst>
                  <a:outerShdw blurRad="38100" dist="38100" dir="2700000" algn="tl">
                    <a:srgbClr val="000000">
                      <a:alpha val="43137"/>
                    </a:srgbClr>
                  </a:outerShdw>
                </a:effectLst>
              </a:rPr>
              <a:t>Convolutional neural networks for PET functional volume fully automatic segmentation: development and validation in a multi-center setting</a:t>
            </a:r>
            <a:r>
              <a:rPr lang="en-US" altLang="fr-FR" sz="1400" dirty="0"/>
              <a:t>. </a:t>
            </a:r>
            <a:r>
              <a:rPr lang="en-US" altLang="fr-FR" sz="1400" i="1" dirty="0"/>
              <a:t>EJNMMI 2021</a:t>
            </a:r>
            <a:endParaRPr lang="en-US" altLang="fr-FR" sz="1400" dirty="0"/>
          </a:p>
        </p:txBody>
      </p:sp>
      <p:sp>
        <p:nvSpPr>
          <p:cNvPr id="5" name="Espace réservé du numéro de diapositive 4">
            <a:extLst>
              <a:ext uri="{FF2B5EF4-FFF2-40B4-BE49-F238E27FC236}">
                <a16:creationId xmlns:a16="http://schemas.microsoft.com/office/drawing/2014/main" id="{A781CCB6-710D-4E03-9D4A-041BA55178D2}"/>
              </a:ext>
            </a:extLst>
          </p:cNvPr>
          <p:cNvSpPr txBox="1">
            <a:spLocks/>
          </p:cNvSpPr>
          <p:nvPr/>
        </p:nvSpPr>
        <p:spPr>
          <a:xfrm>
            <a:off x="7760232" y="1383507"/>
            <a:ext cx="425451" cy="273844"/>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pic>
        <p:nvPicPr>
          <p:cNvPr id="45" name="Image 21">
            <a:extLst>
              <a:ext uri="{FF2B5EF4-FFF2-40B4-BE49-F238E27FC236}">
                <a16:creationId xmlns:a16="http://schemas.microsoft.com/office/drawing/2014/main" id="{25B8817E-9412-4DC7-9F84-14A0022D2AA4}"/>
              </a:ext>
            </a:extLst>
          </p:cNvPr>
          <p:cNvPicPr>
            <a:picLocks noChangeAspect="1"/>
          </p:cNvPicPr>
          <p:nvPr/>
        </p:nvPicPr>
        <p:blipFill>
          <a:blip r:embed="rId2"/>
          <a:stretch>
            <a:fillRect/>
          </a:stretch>
        </p:blipFill>
        <p:spPr>
          <a:xfrm>
            <a:off x="2954657" y="2777244"/>
            <a:ext cx="3279062" cy="1441168"/>
          </a:xfrm>
          <a:prstGeom prst="rect">
            <a:avLst/>
          </a:prstGeom>
          <a:ln>
            <a:solidFill>
              <a:schemeClr val="tx1"/>
            </a:solidFill>
          </a:ln>
        </p:spPr>
      </p:pic>
      <p:pic>
        <p:nvPicPr>
          <p:cNvPr id="46" name="Image 22">
            <a:extLst>
              <a:ext uri="{FF2B5EF4-FFF2-40B4-BE49-F238E27FC236}">
                <a16:creationId xmlns:a16="http://schemas.microsoft.com/office/drawing/2014/main" id="{7F3EA24A-28EC-4736-BE7A-21DBA3F40F0C}"/>
              </a:ext>
            </a:extLst>
          </p:cNvPr>
          <p:cNvPicPr>
            <a:picLocks noChangeAspect="1"/>
          </p:cNvPicPr>
          <p:nvPr/>
        </p:nvPicPr>
        <p:blipFill rotWithShape="1">
          <a:blip r:embed="rId3"/>
          <a:srcRect r="75574"/>
          <a:stretch/>
        </p:blipFill>
        <p:spPr>
          <a:xfrm>
            <a:off x="46609" y="2357379"/>
            <a:ext cx="2866505" cy="2571960"/>
          </a:xfrm>
          <a:prstGeom prst="rect">
            <a:avLst/>
          </a:prstGeom>
        </p:spPr>
      </p:pic>
      <p:pic>
        <p:nvPicPr>
          <p:cNvPr id="47" name="Image 23">
            <a:extLst>
              <a:ext uri="{FF2B5EF4-FFF2-40B4-BE49-F238E27FC236}">
                <a16:creationId xmlns:a16="http://schemas.microsoft.com/office/drawing/2014/main" id="{D64277EE-022F-4046-81B4-6BADF4A124E2}"/>
              </a:ext>
            </a:extLst>
          </p:cNvPr>
          <p:cNvPicPr>
            <a:picLocks noChangeAspect="1"/>
          </p:cNvPicPr>
          <p:nvPr/>
        </p:nvPicPr>
        <p:blipFill rotWithShape="1">
          <a:blip r:embed="rId3"/>
          <a:srcRect l="25077" r="50306"/>
          <a:stretch/>
        </p:blipFill>
        <p:spPr>
          <a:xfrm>
            <a:off x="6255145" y="2357379"/>
            <a:ext cx="2888855" cy="2571960"/>
          </a:xfrm>
          <a:prstGeom prst="rect">
            <a:avLst/>
          </a:prstGeom>
        </p:spPr>
      </p:pic>
      <p:sp>
        <p:nvSpPr>
          <p:cNvPr id="48" name="Forme libre 24">
            <a:extLst>
              <a:ext uri="{FF2B5EF4-FFF2-40B4-BE49-F238E27FC236}">
                <a16:creationId xmlns:a16="http://schemas.microsoft.com/office/drawing/2014/main" id="{94ADBDA3-3D3B-447C-B4EF-814F1AE82F6E}"/>
              </a:ext>
            </a:extLst>
          </p:cNvPr>
          <p:cNvSpPr/>
          <p:nvPr/>
        </p:nvSpPr>
        <p:spPr>
          <a:xfrm>
            <a:off x="1216501" y="3509651"/>
            <a:ext cx="572562" cy="418206"/>
          </a:xfrm>
          <a:custGeom>
            <a:avLst/>
            <a:gdLst>
              <a:gd name="connsiteX0" fmla="*/ 0 w 648070"/>
              <a:gd name="connsiteY0" fmla="*/ 115410 h 435006"/>
              <a:gd name="connsiteX1" fmla="*/ 284085 w 648070"/>
              <a:gd name="connsiteY1" fmla="*/ 0 h 435006"/>
              <a:gd name="connsiteX2" fmla="*/ 550415 w 648070"/>
              <a:gd name="connsiteY2" fmla="*/ 62144 h 435006"/>
              <a:gd name="connsiteX3" fmla="*/ 648070 w 648070"/>
              <a:gd name="connsiteY3" fmla="*/ 239697 h 435006"/>
              <a:gd name="connsiteX4" fmla="*/ 363984 w 648070"/>
              <a:gd name="connsiteY4" fmla="*/ 435006 h 435006"/>
              <a:gd name="connsiteX5" fmla="*/ 26633 w 648070"/>
              <a:gd name="connsiteY5" fmla="*/ 292963 h 435006"/>
              <a:gd name="connsiteX6" fmla="*/ 0 w 648070"/>
              <a:gd name="connsiteY6" fmla="*/ 115410 h 43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070" h="435006">
                <a:moveTo>
                  <a:pt x="0" y="115410"/>
                </a:moveTo>
                <a:lnTo>
                  <a:pt x="284085" y="0"/>
                </a:lnTo>
                <a:lnTo>
                  <a:pt x="550415" y="62144"/>
                </a:lnTo>
                <a:lnTo>
                  <a:pt x="648070" y="239697"/>
                </a:lnTo>
                <a:lnTo>
                  <a:pt x="363984" y="435006"/>
                </a:lnTo>
                <a:lnTo>
                  <a:pt x="26633" y="292963"/>
                </a:lnTo>
                <a:lnTo>
                  <a:pt x="0" y="115410"/>
                </a:lnTo>
                <a:close/>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49" name="Connecteur droit avec flèche 25">
            <a:extLst>
              <a:ext uri="{FF2B5EF4-FFF2-40B4-BE49-F238E27FC236}">
                <a16:creationId xmlns:a16="http://schemas.microsoft.com/office/drawing/2014/main" id="{49B04FE1-FB9F-4AD8-AFD2-5EFC08161A1B}"/>
              </a:ext>
            </a:extLst>
          </p:cNvPr>
          <p:cNvCxnSpPr>
            <a:stCxn id="50" idx="3"/>
          </p:cNvCxnSpPr>
          <p:nvPr/>
        </p:nvCxnSpPr>
        <p:spPr>
          <a:xfrm flipV="1">
            <a:off x="1139682" y="3270476"/>
            <a:ext cx="254624" cy="253915"/>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0" name="ZoneTexte 26">
            <a:extLst>
              <a:ext uri="{FF2B5EF4-FFF2-40B4-BE49-F238E27FC236}">
                <a16:creationId xmlns:a16="http://schemas.microsoft.com/office/drawing/2014/main" id="{08281B39-3075-4063-99FC-2D79D7CB4E63}"/>
              </a:ext>
            </a:extLst>
          </p:cNvPr>
          <p:cNvSpPr txBox="1"/>
          <p:nvPr/>
        </p:nvSpPr>
        <p:spPr>
          <a:xfrm>
            <a:off x="459026" y="3270475"/>
            <a:ext cx="680656" cy="507831"/>
          </a:xfrm>
          <a:prstGeom prst="rect">
            <a:avLst/>
          </a:prstGeom>
          <a:noFill/>
        </p:spPr>
        <p:txBody>
          <a:bodyPr wrap="square" rtlCol="0">
            <a:spAutoFit/>
          </a:bodyPr>
          <a:lstStyle/>
          <a:p>
            <a:r>
              <a:rPr lang="en-US" sz="1350" dirty="0">
                <a:solidFill>
                  <a:srgbClr val="FFC000"/>
                </a:solidFill>
              </a:rPr>
              <a:t>Bladder</a:t>
            </a:r>
          </a:p>
        </p:txBody>
      </p:sp>
      <p:cxnSp>
        <p:nvCxnSpPr>
          <p:cNvPr id="51" name="Connecteur droit avec flèche 27">
            <a:extLst>
              <a:ext uri="{FF2B5EF4-FFF2-40B4-BE49-F238E27FC236}">
                <a16:creationId xmlns:a16="http://schemas.microsoft.com/office/drawing/2014/main" id="{4FF6B1C6-E1C6-4009-895F-3CFE348AA16C}"/>
              </a:ext>
            </a:extLst>
          </p:cNvPr>
          <p:cNvCxnSpPr/>
          <p:nvPr/>
        </p:nvCxnSpPr>
        <p:spPr>
          <a:xfrm flipH="1" flipV="1">
            <a:off x="1575610" y="3771845"/>
            <a:ext cx="304152" cy="23586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ZoneTexte 28">
            <a:extLst>
              <a:ext uri="{FF2B5EF4-FFF2-40B4-BE49-F238E27FC236}">
                <a16:creationId xmlns:a16="http://schemas.microsoft.com/office/drawing/2014/main" id="{06DA3E25-3D20-407F-AF00-1FD070E37C97}"/>
              </a:ext>
            </a:extLst>
          </p:cNvPr>
          <p:cNvSpPr txBox="1"/>
          <p:nvPr/>
        </p:nvSpPr>
        <p:spPr>
          <a:xfrm>
            <a:off x="1840937" y="3879745"/>
            <a:ext cx="705601" cy="300082"/>
          </a:xfrm>
          <a:prstGeom prst="rect">
            <a:avLst/>
          </a:prstGeom>
          <a:noFill/>
          <a:ln>
            <a:noFill/>
          </a:ln>
        </p:spPr>
        <p:txBody>
          <a:bodyPr wrap="square" rtlCol="0">
            <a:spAutoFit/>
          </a:bodyPr>
          <a:lstStyle/>
          <a:p>
            <a:r>
              <a:rPr lang="en-US" sz="1350" dirty="0">
                <a:solidFill>
                  <a:srgbClr val="FF0000"/>
                </a:solidFill>
              </a:rPr>
              <a:t>Tumor</a:t>
            </a:r>
          </a:p>
        </p:txBody>
      </p:sp>
      <p:sp>
        <p:nvSpPr>
          <p:cNvPr id="53" name="ZoneTexte 29">
            <a:extLst>
              <a:ext uri="{FF2B5EF4-FFF2-40B4-BE49-F238E27FC236}">
                <a16:creationId xmlns:a16="http://schemas.microsoft.com/office/drawing/2014/main" id="{D3A9FA9F-1522-4A8D-AFA2-ADD5DF7C61C8}"/>
              </a:ext>
            </a:extLst>
          </p:cNvPr>
          <p:cNvSpPr txBox="1"/>
          <p:nvPr/>
        </p:nvSpPr>
        <p:spPr>
          <a:xfrm>
            <a:off x="459026" y="3800697"/>
            <a:ext cx="995197" cy="923330"/>
          </a:xfrm>
          <a:prstGeom prst="rect">
            <a:avLst/>
          </a:prstGeom>
          <a:noFill/>
        </p:spPr>
        <p:txBody>
          <a:bodyPr wrap="square" rtlCol="0">
            <a:spAutoFit/>
          </a:bodyPr>
          <a:lstStyle/>
          <a:p>
            <a:r>
              <a:rPr lang="fr-FR" sz="1350" dirty="0">
                <a:solidFill>
                  <a:srgbClr val="00B0F0"/>
                </a:solidFill>
              </a:rPr>
              <a:t>User box for </a:t>
            </a:r>
            <a:r>
              <a:rPr lang="en-US" sz="1350" dirty="0">
                <a:solidFill>
                  <a:srgbClr val="00B0F0"/>
                </a:solidFill>
              </a:rPr>
              <a:t>algorithm’s</a:t>
            </a:r>
            <a:r>
              <a:rPr lang="fr-FR" sz="1350" dirty="0">
                <a:solidFill>
                  <a:srgbClr val="00B0F0"/>
                </a:solidFill>
              </a:rPr>
              <a:t> input</a:t>
            </a:r>
            <a:endParaRPr lang="en-US" sz="1350" dirty="0">
              <a:solidFill>
                <a:srgbClr val="00B0F0"/>
              </a:solidFill>
            </a:endParaRPr>
          </a:p>
        </p:txBody>
      </p:sp>
      <p:sp>
        <p:nvSpPr>
          <p:cNvPr id="54" name="ZoneTexte 30">
            <a:extLst>
              <a:ext uri="{FF2B5EF4-FFF2-40B4-BE49-F238E27FC236}">
                <a16:creationId xmlns:a16="http://schemas.microsoft.com/office/drawing/2014/main" id="{4BBFD13D-183E-495B-BA75-7FFDA3A65F90}"/>
              </a:ext>
            </a:extLst>
          </p:cNvPr>
          <p:cNvSpPr txBox="1"/>
          <p:nvPr/>
        </p:nvSpPr>
        <p:spPr>
          <a:xfrm>
            <a:off x="1747974" y="3339865"/>
            <a:ext cx="1241959" cy="507831"/>
          </a:xfrm>
          <a:prstGeom prst="rect">
            <a:avLst/>
          </a:prstGeom>
          <a:noFill/>
        </p:spPr>
        <p:txBody>
          <a:bodyPr wrap="square" rtlCol="0">
            <a:spAutoFit/>
          </a:bodyPr>
          <a:lstStyle/>
          <a:p>
            <a:r>
              <a:rPr lang="fr-FR" sz="1350" dirty="0">
                <a:solidFill>
                  <a:srgbClr val="00B050"/>
                </a:solidFill>
              </a:rPr>
              <a:t>« automatic »segmentation</a:t>
            </a:r>
            <a:endParaRPr lang="en-US" sz="1350" dirty="0">
              <a:solidFill>
                <a:srgbClr val="00B050"/>
              </a:solidFill>
            </a:endParaRPr>
          </a:p>
        </p:txBody>
      </p:sp>
      <p:sp>
        <p:nvSpPr>
          <p:cNvPr id="55" name="ZoneTexte 31">
            <a:extLst>
              <a:ext uri="{FF2B5EF4-FFF2-40B4-BE49-F238E27FC236}">
                <a16:creationId xmlns:a16="http://schemas.microsoft.com/office/drawing/2014/main" id="{829FBDCE-7054-470B-8303-25A7665223EA}"/>
              </a:ext>
            </a:extLst>
          </p:cNvPr>
          <p:cNvSpPr txBox="1"/>
          <p:nvPr/>
        </p:nvSpPr>
        <p:spPr>
          <a:xfrm>
            <a:off x="7972957" y="3415148"/>
            <a:ext cx="1232420" cy="715581"/>
          </a:xfrm>
          <a:prstGeom prst="rect">
            <a:avLst/>
          </a:prstGeom>
          <a:noFill/>
        </p:spPr>
        <p:txBody>
          <a:bodyPr wrap="square" rtlCol="0">
            <a:spAutoFit/>
          </a:bodyPr>
          <a:lstStyle/>
          <a:p>
            <a:r>
              <a:rPr lang="fr-FR" sz="1350" dirty="0">
                <a:solidFill>
                  <a:srgbClr val="00B050"/>
                </a:solidFill>
              </a:rPr>
              <a:t>Deep network segmentation</a:t>
            </a:r>
            <a:endParaRPr lang="en-US" sz="1350" dirty="0">
              <a:solidFill>
                <a:srgbClr val="00B050"/>
              </a:solidFill>
            </a:endParaRPr>
          </a:p>
        </p:txBody>
      </p:sp>
      <p:sp>
        <p:nvSpPr>
          <p:cNvPr id="56" name="Rectangle 55">
            <a:extLst>
              <a:ext uri="{FF2B5EF4-FFF2-40B4-BE49-F238E27FC236}">
                <a16:creationId xmlns:a16="http://schemas.microsoft.com/office/drawing/2014/main" id="{C46D418C-107F-42ED-8631-21E3CC50F490}"/>
              </a:ext>
            </a:extLst>
          </p:cNvPr>
          <p:cNvSpPr/>
          <p:nvPr/>
        </p:nvSpPr>
        <p:spPr>
          <a:xfrm>
            <a:off x="35433" y="2357926"/>
            <a:ext cx="2888855" cy="257141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7" name="ZoneTexte 33">
            <a:extLst>
              <a:ext uri="{FF2B5EF4-FFF2-40B4-BE49-F238E27FC236}">
                <a16:creationId xmlns:a16="http://schemas.microsoft.com/office/drawing/2014/main" id="{012AF8EE-6DFC-4605-9D6E-1FB464CE9EB1}"/>
              </a:ext>
            </a:extLst>
          </p:cNvPr>
          <p:cNvSpPr txBox="1"/>
          <p:nvPr/>
        </p:nvSpPr>
        <p:spPr>
          <a:xfrm>
            <a:off x="688398" y="4968448"/>
            <a:ext cx="2119152" cy="300082"/>
          </a:xfrm>
          <a:prstGeom prst="rect">
            <a:avLst/>
          </a:prstGeom>
          <a:noFill/>
        </p:spPr>
        <p:txBody>
          <a:bodyPr wrap="square" rtlCol="0">
            <a:spAutoFit/>
          </a:bodyPr>
          <a:lstStyle/>
          <a:p>
            <a:r>
              <a:rPr lang="fr-FR" sz="1350" dirty="0">
                <a:solidFill>
                  <a:srgbClr val="00B0F0"/>
                </a:solidFill>
              </a:rPr>
              <a:t>Deep network input</a:t>
            </a:r>
            <a:endParaRPr lang="en-US" sz="1350" dirty="0">
              <a:solidFill>
                <a:srgbClr val="00B0F0"/>
              </a:solidFill>
            </a:endParaRPr>
          </a:p>
        </p:txBody>
      </p:sp>
    </p:spTree>
    <p:extLst>
      <p:ext uri="{BB962C8B-B14F-4D97-AF65-F5344CB8AC3E}">
        <p14:creationId xmlns:p14="http://schemas.microsoft.com/office/powerpoint/2010/main" val="371312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3" grpId="0"/>
      <p:bldP spid="54" grpId="0"/>
      <p:bldP spid="55" grpId="0"/>
      <p:bldP spid="56" grpId="0" animBg="1"/>
      <p:bldP spid="5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trike="noStrike" spc="-1" dirty="0">
                <a:solidFill>
                  <a:srgbClr val="000000"/>
                </a:solidFill>
                <a:uFill>
                  <a:solidFill>
                    <a:srgbClr val="FFFFFF"/>
                  </a:solidFill>
                </a:uFill>
                <a:latin typeface="+mj-lt"/>
                <a:ea typeface="SimSun"/>
              </a:rPr>
              <a:t>Radiomics issues: automation – tumor delineation</a:t>
            </a:r>
          </a:p>
        </p:txBody>
      </p:sp>
      <p:sp>
        <p:nvSpPr>
          <p:cNvPr id="75" name="Rectangle 74">
            <a:extLst>
              <a:ext uri="{FF2B5EF4-FFF2-40B4-BE49-F238E27FC236}">
                <a16:creationId xmlns:a16="http://schemas.microsoft.com/office/drawing/2014/main" id="{815F8916-6B5F-4DAA-9266-A39B7CDA1733}"/>
              </a:ext>
            </a:extLst>
          </p:cNvPr>
          <p:cNvSpPr/>
          <p:nvPr/>
        </p:nvSpPr>
        <p:spPr>
          <a:xfrm>
            <a:off x="0" y="5910120"/>
            <a:ext cx="9117732" cy="523220"/>
          </a:xfrm>
          <a:prstGeom prst="rect">
            <a:avLst/>
          </a:prstGeom>
        </p:spPr>
        <p:txBody>
          <a:bodyPr wrap="square">
            <a:spAutoFit/>
          </a:bodyPr>
          <a:lstStyle/>
          <a:p>
            <a:pPr algn="just"/>
            <a:r>
              <a:rPr lang="en-US" altLang="fr-FR" sz="1400" dirty="0" err="1"/>
              <a:t>Iantsen</a:t>
            </a:r>
            <a:r>
              <a:rPr lang="en-US" altLang="fr-FR" sz="1400" dirty="0"/>
              <a:t>, </a:t>
            </a:r>
            <a:r>
              <a:rPr lang="en-US" altLang="fr-FR" sz="1400" i="1" dirty="0"/>
              <a:t>et al</a:t>
            </a:r>
            <a:r>
              <a:rPr lang="en-US" altLang="fr-FR" sz="1400" dirty="0"/>
              <a:t>. </a:t>
            </a:r>
            <a:r>
              <a:rPr lang="en-US" altLang="fr-FR" sz="1400" dirty="0">
                <a:effectLst>
                  <a:outerShdw blurRad="38100" dist="38100" dir="2700000" algn="tl">
                    <a:srgbClr val="000000">
                      <a:alpha val="43137"/>
                    </a:srgbClr>
                  </a:outerShdw>
                </a:effectLst>
              </a:rPr>
              <a:t>Convolutional neural networks for PET functional volume fully automatic segmentation: development and validation in a multi-center setting</a:t>
            </a:r>
            <a:r>
              <a:rPr lang="en-US" altLang="fr-FR" sz="1400" dirty="0"/>
              <a:t>. </a:t>
            </a:r>
            <a:r>
              <a:rPr lang="en-US" altLang="fr-FR" sz="1400" i="1" dirty="0"/>
              <a:t>EJNMMI 2021</a:t>
            </a:r>
            <a:endParaRPr lang="en-US" altLang="fr-FR" sz="1400" dirty="0"/>
          </a:p>
        </p:txBody>
      </p:sp>
      <p:sp>
        <p:nvSpPr>
          <p:cNvPr id="5" name="Espace réservé du numéro de diapositive 4">
            <a:extLst>
              <a:ext uri="{FF2B5EF4-FFF2-40B4-BE49-F238E27FC236}">
                <a16:creationId xmlns:a16="http://schemas.microsoft.com/office/drawing/2014/main" id="{A781CCB6-710D-4E03-9D4A-041BA55178D2}"/>
              </a:ext>
            </a:extLst>
          </p:cNvPr>
          <p:cNvSpPr txBox="1">
            <a:spLocks/>
          </p:cNvSpPr>
          <p:nvPr/>
        </p:nvSpPr>
        <p:spPr>
          <a:xfrm>
            <a:off x="7760232" y="1383507"/>
            <a:ext cx="425451" cy="273844"/>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pic>
        <p:nvPicPr>
          <p:cNvPr id="19" name="Image 35">
            <a:extLst>
              <a:ext uri="{FF2B5EF4-FFF2-40B4-BE49-F238E27FC236}">
                <a16:creationId xmlns:a16="http://schemas.microsoft.com/office/drawing/2014/main" id="{E6060796-B557-4264-813A-D513C17443F4}"/>
              </a:ext>
            </a:extLst>
          </p:cNvPr>
          <p:cNvPicPr>
            <a:picLocks noChangeAspect="1"/>
          </p:cNvPicPr>
          <p:nvPr/>
        </p:nvPicPr>
        <p:blipFill rotWithShape="1">
          <a:blip r:embed="rId2"/>
          <a:srcRect b="66423"/>
          <a:stretch/>
        </p:blipFill>
        <p:spPr>
          <a:xfrm>
            <a:off x="1364992" y="1863713"/>
            <a:ext cx="6736613" cy="1211327"/>
          </a:xfrm>
          <a:prstGeom prst="rect">
            <a:avLst/>
          </a:prstGeom>
          <a:ln>
            <a:solidFill>
              <a:schemeClr val="tx1"/>
            </a:solidFill>
          </a:ln>
        </p:spPr>
      </p:pic>
      <p:grpSp>
        <p:nvGrpSpPr>
          <p:cNvPr id="20" name="Groupe 36">
            <a:extLst>
              <a:ext uri="{FF2B5EF4-FFF2-40B4-BE49-F238E27FC236}">
                <a16:creationId xmlns:a16="http://schemas.microsoft.com/office/drawing/2014/main" id="{DF1FE82B-0EF3-457F-A814-8E7795AD36F5}"/>
              </a:ext>
            </a:extLst>
          </p:cNvPr>
          <p:cNvGrpSpPr/>
          <p:nvPr/>
        </p:nvGrpSpPr>
        <p:grpSpPr>
          <a:xfrm>
            <a:off x="1364991" y="3086915"/>
            <a:ext cx="6736613" cy="2427469"/>
            <a:chOff x="3162754" y="2985276"/>
            <a:chExt cx="8982151" cy="3236625"/>
          </a:xfrm>
        </p:grpSpPr>
        <p:pic>
          <p:nvPicPr>
            <p:cNvPr id="21" name="Image 37">
              <a:extLst>
                <a:ext uri="{FF2B5EF4-FFF2-40B4-BE49-F238E27FC236}">
                  <a16:creationId xmlns:a16="http://schemas.microsoft.com/office/drawing/2014/main" id="{0BA9FED8-019F-4B44-AAFE-CEE90A38B1D4}"/>
                </a:ext>
              </a:extLst>
            </p:cNvPr>
            <p:cNvPicPr>
              <a:picLocks noChangeAspect="1"/>
            </p:cNvPicPr>
            <p:nvPr/>
          </p:nvPicPr>
          <p:blipFill rotWithShape="1">
            <a:blip r:embed="rId2"/>
            <a:srcRect t="33465"/>
            <a:stretch/>
          </p:blipFill>
          <p:spPr>
            <a:xfrm>
              <a:off x="3162754" y="2985276"/>
              <a:ext cx="8982151" cy="3200400"/>
            </a:xfrm>
            <a:prstGeom prst="rect">
              <a:avLst/>
            </a:prstGeom>
            <a:ln>
              <a:solidFill>
                <a:schemeClr val="tx1"/>
              </a:solidFill>
            </a:ln>
          </p:spPr>
        </p:pic>
        <p:sp>
          <p:nvSpPr>
            <p:cNvPr id="22" name="ZoneTexte 38">
              <a:extLst>
                <a:ext uri="{FF2B5EF4-FFF2-40B4-BE49-F238E27FC236}">
                  <a16:creationId xmlns:a16="http://schemas.microsoft.com/office/drawing/2014/main" id="{A53B2E6F-59CE-4814-8686-001ACEB8629A}"/>
                </a:ext>
              </a:extLst>
            </p:cNvPr>
            <p:cNvSpPr txBox="1"/>
            <p:nvPr/>
          </p:nvSpPr>
          <p:spPr>
            <a:xfrm>
              <a:off x="6927273" y="4239491"/>
              <a:ext cx="1554272" cy="400109"/>
            </a:xfrm>
            <a:prstGeom prst="rect">
              <a:avLst/>
            </a:prstGeom>
            <a:noFill/>
          </p:spPr>
          <p:txBody>
            <a:bodyPr wrap="none" rtlCol="0">
              <a:spAutoFit/>
            </a:bodyPr>
            <a:lstStyle/>
            <a:p>
              <a:r>
                <a:rPr lang="fr-FR" sz="1350" dirty="0">
                  <a:solidFill>
                    <a:schemeClr val="bg1"/>
                  </a:solidFill>
                </a:rPr>
                <a:t>Ground-</a:t>
              </a:r>
              <a:r>
                <a:rPr lang="fr-FR" sz="1350" dirty="0" err="1">
                  <a:solidFill>
                    <a:schemeClr val="bg1"/>
                  </a:solidFill>
                </a:rPr>
                <a:t>truth</a:t>
              </a:r>
              <a:endParaRPr lang="fr-FR" sz="1350" dirty="0">
                <a:solidFill>
                  <a:schemeClr val="bg1"/>
                </a:solidFill>
              </a:endParaRPr>
            </a:p>
          </p:txBody>
        </p:sp>
        <p:sp>
          <p:nvSpPr>
            <p:cNvPr id="23" name="ZoneTexte 39">
              <a:extLst>
                <a:ext uri="{FF2B5EF4-FFF2-40B4-BE49-F238E27FC236}">
                  <a16:creationId xmlns:a16="http://schemas.microsoft.com/office/drawing/2014/main" id="{91442173-A441-4DF1-9B5A-42E4A17E4A09}"/>
                </a:ext>
              </a:extLst>
            </p:cNvPr>
            <p:cNvSpPr txBox="1"/>
            <p:nvPr/>
          </p:nvSpPr>
          <p:spPr>
            <a:xfrm>
              <a:off x="6940525" y="5821792"/>
              <a:ext cx="938719" cy="400109"/>
            </a:xfrm>
            <a:prstGeom prst="rect">
              <a:avLst/>
            </a:prstGeom>
            <a:noFill/>
          </p:spPr>
          <p:txBody>
            <a:bodyPr wrap="none" rtlCol="0">
              <a:spAutoFit/>
            </a:bodyPr>
            <a:lstStyle/>
            <a:p>
              <a:r>
                <a:rPr lang="fr-FR" sz="1350" dirty="0">
                  <a:solidFill>
                    <a:schemeClr val="bg1"/>
                  </a:solidFill>
                </a:rPr>
                <a:t>Output</a:t>
              </a:r>
            </a:p>
          </p:txBody>
        </p:sp>
      </p:grpSp>
      <p:sp>
        <p:nvSpPr>
          <p:cNvPr id="24" name="ZoneTexte 40">
            <a:extLst>
              <a:ext uri="{FF2B5EF4-FFF2-40B4-BE49-F238E27FC236}">
                <a16:creationId xmlns:a16="http://schemas.microsoft.com/office/drawing/2014/main" id="{4C895B37-E2C2-4694-9CB7-A8BD64851342}"/>
              </a:ext>
            </a:extLst>
          </p:cNvPr>
          <p:cNvSpPr txBox="1"/>
          <p:nvPr/>
        </p:nvSpPr>
        <p:spPr>
          <a:xfrm>
            <a:off x="4307407" y="2824219"/>
            <a:ext cx="1047146" cy="300082"/>
          </a:xfrm>
          <a:prstGeom prst="rect">
            <a:avLst/>
          </a:prstGeom>
          <a:noFill/>
        </p:spPr>
        <p:txBody>
          <a:bodyPr wrap="none" rtlCol="0">
            <a:spAutoFit/>
          </a:bodyPr>
          <a:lstStyle/>
          <a:p>
            <a:r>
              <a:rPr lang="fr-FR" sz="1350" dirty="0">
                <a:solidFill>
                  <a:schemeClr val="bg1"/>
                </a:solidFill>
              </a:rPr>
              <a:t>PET (FDG)</a:t>
            </a:r>
          </a:p>
        </p:txBody>
      </p:sp>
      <p:sp>
        <p:nvSpPr>
          <p:cNvPr id="25" name="ZoneTexte 41">
            <a:extLst>
              <a:ext uri="{FF2B5EF4-FFF2-40B4-BE49-F238E27FC236}">
                <a16:creationId xmlns:a16="http://schemas.microsoft.com/office/drawing/2014/main" id="{D573063D-BF5C-4186-97B0-A2420FA21D37}"/>
              </a:ext>
            </a:extLst>
          </p:cNvPr>
          <p:cNvSpPr txBox="1"/>
          <p:nvPr/>
        </p:nvSpPr>
        <p:spPr>
          <a:xfrm>
            <a:off x="1304829" y="2810608"/>
            <a:ext cx="780983" cy="300082"/>
          </a:xfrm>
          <a:prstGeom prst="rect">
            <a:avLst/>
          </a:prstGeom>
          <a:noFill/>
        </p:spPr>
        <p:txBody>
          <a:bodyPr wrap="none" rtlCol="0">
            <a:spAutoFit/>
          </a:bodyPr>
          <a:lstStyle/>
          <a:p>
            <a:r>
              <a:rPr lang="fr-FR" sz="1350" dirty="0" err="1">
                <a:solidFill>
                  <a:srgbClr val="1DFF83"/>
                </a:solidFill>
              </a:rPr>
              <a:t>Bladder</a:t>
            </a:r>
            <a:endParaRPr lang="fr-FR" sz="1350" dirty="0">
              <a:solidFill>
                <a:srgbClr val="1DFF83"/>
              </a:solidFill>
            </a:endParaRPr>
          </a:p>
        </p:txBody>
      </p:sp>
      <p:cxnSp>
        <p:nvCxnSpPr>
          <p:cNvPr id="26" name="Connecteur droit avec flèche 42">
            <a:extLst>
              <a:ext uri="{FF2B5EF4-FFF2-40B4-BE49-F238E27FC236}">
                <a16:creationId xmlns:a16="http://schemas.microsoft.com/office/drawing/2014/main" id="{A9F365E1-0B8A-4F12-A892-1CBEAA5761CB}"/>
              </a:ext>
            </a:extLst>
          </p:cNvPr>
          <p:cNvCxnSpPr/>
          <p:nvPr/>
        </p:nvCxnSpPr>
        <p:spPr>
          <a:xfrm flipV="1">
            <a:off x="1597580" y="2245065"/>
            <a:ext cx="138545" cy="565544"/>
          </a:xfrm>
          <a:prstGeom prst="straightConnector1">
            <a:avLst/>
          </a:prstGeom>
          <a:ln w="28575">
            <a:solidFill>
              <a:srgbClr val="1DFF83"/>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43">
            <a:extLst>
              <a:ext uri="{FF2B5EF4-FFF2-40B4-BE49-F238E27FC236}">
                <a16:creationId xmlns:a16="http://schemas.microsoft.com/office/drawing/2014/main" id="{A7765248-F1F1-40DB-BC15-DFF38C96D384}"/>
              </a:ext>
            </a:extLst>
          </p:cNvPr>
          <p:cNvCxnSpPr/>
          <p:nvPr/>
        </p:nvCxnSpPr>
        <p:spPr>
          <a:xfrm flipV="1">
            <a:off x="2931543" y="2265307"/>
            <a:ext cx="138545" cy="565544"/>
          </a:xfrm>
          <a:prstGeom prst="straightConnector1">
            <a:avLst/>
          </a:prstGeom>
          <a:ln w="28575">
            <a:solidFill>
              <a:srgbClr val="1DFF83"/>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44">
            <a:extLst>
              <a:ext uri="{FF2B5EF4-FFF2-40B4-BE49-F238E27FC236}">
                <a16:creationId xmlns:a16="http://schemas.microsoft.com/office/drawing/2014/main" id="{111ACA02-D8C9-4181-A63D-EC7B843E33F2}"/>
              </a:ext>
            </a:extLst>
          </p:cNvPr>
          <p:cNvCxnSpPr/>
          <p:nvPr/>
        </p:nvCxnSpPr>
        <p:spPr>
          <a:xfrm flipV="1">
            <a:off x="4307408" y="2351686"/>
            <a:ext cx="138545" cy="565544"/>
          </a:xfrm>
          <a:prstGeom prst="straightConnector1">
            <a:avLst/>
          </a:prstGeom>
          <a:ln w="28575">
            <a:solidFill>
              <a:srgbClr val="1DFF83"/>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46">
            <a:extLst>
              <a:ext uri="{FF2B5EF4-FFF2-40B4-BE49-F238E27FC236}">
                <a16:creationId xmlns:a16="http://schemas.microsoft.com/office/drawing/2014/main" id="{4B327919-12BF-4C03-9376-9D92A466D5EB}"/>
              </a:ext>
            </a:extLst>
          </p:cNvPr>
          <p:cNvCxnSpPr/>
          <p:nvPr/>
        </p:nvCxnSpPr>
        <p:spPr>
          <a:xfrm flipV="1">
            <a:off x="5683273" y="2397175"/>
            <a:ext cx="138545" cy="565544"/>
          </a:xfrm>
          <a:prstGeom prst="straightConnector1">
            <a:avLst/>
          </a:prstGeom>
          <a:ln w="28575">
            <a:solidFill>
              <a:srgbClr val="1DFF83"/>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47">
            <a:extLst>
              <a:ext uri="{FF2B5EF4-FFF2-40B4-BE49-F238E27FC236}">
                <a16:creationId xmlns:a16="http://schemas.microsoft.com/office/drawing/2014/main" id="{3B3B3892-03B4-4ECB-96FE-CC8656F1379D}"/>
              </a:ext>
            </a:extLst>
          </p:cNvPr>
          <p:cNvCxnSpPr/>
          <p:nvPr/>
        </p:nvCxnSpPr>
        <p:spPr>
          <a:xfrm flipV="1">
            <a:off x="7024988" y="2043124"/>
            <a:ext cx="295005" cy="414641"/>
          </a:xfrm>
          <a:prstGeom prst="straightConnector1">
            <a:avLst/>
          </a:prstGeom>
          <a:ln w="28575">
            <a:solidFill>
              <a:srgbClr val="1DFF83"/>
            </a:solidFill>
            <a:tailEnd type="triangle"/>
          </a:ln>
        </p:spPr>
        <p:style>
          <a:lnRef idx="1">
            <a:schemeClr val="accent1"/>
          </a:lnRef>
          <a:fillRef idx="0">
            <a:schemeClr val="accent1"/>
          </a:fillRef>
          <a:effectRef idx="0">
            <a:schemeClr val="accent1"/>
          </a:effectRef>
          <a:fontRef idx="minor">
            <a:schemeClr val="tx1"/>
          </a:fontRef>
        </p:style>
      </p:cxnSp>
      <p:sp>
        <p:nvSpPr>
          <p:cNvPr id="31" name="ZoneTexte 48">
            <a:extLst>
              <a:ext uri="{FF2B5EF4-FFF2-40B4-BE49-F238E27FC236}">
                <a16:creationId xmlns:a16="http://schemas.microsoft.com/office/drawing/2014/main" id="{018DA650-91F7-432D-B6FE-94883AD88250}"/>
              </a:ext>
            </a:extLst>
          </p:cNvPr>
          <p:cNvSpPr txBox="1"/>
          <p:nvPr/>
        </p:nvSpPr>
        <p:spPr>
          <a:xfrm>
            <a:off x="1904899" y="2824219"/>
            <a:ext cx="678391" cy="300082"/>
          </a:xfrm>
          <a:prstGeom prst="rect">
            <a:avLst/>
          </a:prstGeom>
          <a:noFill/>
        </p:spPr>
        <p:txBody>
          <a:bodyPr wrap="none" rtlCol="0">
            <a:spAutoFit/>
          </a:bodyPr>
          <a:lstStyle/>
          <a:p>
            <a:r>
              <a:rPr lang="fr-FR" sz="1350" dirty="0" err="1">
                <a:solidFill>
                  <a:srgbClr val="FF0000"/>
                </a:solidFill>
              </a:rPr>
              <a:t>Tumor</a:t>
            </a:r>
            <a:endParaRPr lang="fr-FR" sz="1350" dirty="0">
              <a:solidFill>
                <a:srgbClr val="FF0000"/>
              </a:solidFill>
            </a:endParaRPr>
          </a:p>
        </p:txBody>
      </p:sp>
      <p:cxnSp>
        <p:nvCxnSpPr>
          <p:cNvPr id="32" name="Connecteur droit avec flèche 49">
            <a:extLst>
              <a:ext uri="{FF2B5EF4-FFF2-40B4-BE49-F238E27FC236}">
                <a16:creationId xmlns:a16="http://schemas.microsoft.com/office/drawing/2014/main" id="{FBE8433C-8BFB-4829-8B23-50AC06B4673D}"/>
              </a:ext>
            </a:extLst>
          </p:cNvPr>
          <p:cNvCxnSpPr>
            <a:stCxn id="31" idx="0"/>
          </p:cNvCxnSpPr>
          <p:nvPr/>
        </p:nvCxnSpPr>
        <p:spPr>
          <a:xfrm flipH="1" flipV="1">
            <a:off x="2000820" y="2577489"/>
            <a:ext cx="243275" cy="2467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50">
            <a:extLst>
              <a:ext uri="{FF2B5EF4-FFF2-40B4-BE49-F238E27FC236}">
                <a16:creationId xmlns:a16="http://schemas.microsoft.com/office/drawing/2014/main" id="{7E724571-F805-4695-AF58-BD96665B2CF9}"/>
              </a:ext>
            </a:extLst>
          </p:cNvPr>
          <p:cNvCxnSpPr/>
          <p:nvPr/>
        </p:nvCxnSpPr>
        <p:spPr>
          <a:xfrm flipH="1" flipV="1">
            <a:off x="3409734" y="2579182"/>
            <a:ext cx="243884" cy="2467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51">
            <a:extLst>
              <a:ext uri="{FF2B5EF4-FFF2-40B4-BE49-F238E27FC236}">
                <a16:creationId xmlns:a16="http://schemas.microsoft.com/office/drawing/2014/main" id="{65B7BE0B-EFE9-4A34-ACB3-9A0C012785D1}"/>
              </a:ext>
            </a:extLst>
          </p:cNvPr>
          <p:cNvCxnSpPr/>
          <p:nvPr/>
        </p:nvCxnSpPr>
        <p:spPr>
          <a:xfrm flipH="1" flipV="1">
            <a:off x="4768996" y="2573802"/>
            <a:ext cx="243884" cy="2467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52">
            <a:extLst>
              <a:ext uri="{FF2B5EF4-FFF2-40B4-BE49-F238E27FC236}">
                <a16:creationId xmlns:a16="http://schemas.microsoft.com/office/drawing/2014/main" id="{7AB42F0D-45AF-46A1-A82D-C7DE68AED86B}"/>
              </a:ext>
            </a:extLst>
          </p:cNvPr>
          <p:cNvCxnSpPr/>
          <p:nvPr/>
        </p:nvCxnSpPr>
        <p:spPr>
          <a:xfrm flipH="1" flipV="1">
            <a:off x="6232304" y="2527837"/>
            <a:ext cx="243884" cy="2467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53">
            <a:extLst>
              <a:ext uri="{FF2B5EF4-FFF2-40B4-BE49-F238E27FC236}">
                <a16:creationId xmlns:a16="http://schemas.microsoft.com/office/drawing/2014/main" id="{DAB83665-E5CF-4956-9BC2-B6FFEC6219D2}"/>
              </a:ext>
            </a:extLst>
          </p:cNvPr>
          <p:cNvCxnSpPr/>
          <p:nvPr/>
        </p:nvCxnSpPr>
        <p:spPr>
          <a:xfrm flipH="1" flipV="1">
            <a:off x="7606834" y="2664797"/>
            <a:ext cx="243884" cy="2467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441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trike="noStrike" spc="-1" dirty="0">
                <a:solidFill>
                  <a:srgbClr val="000000"/>
                </a:solidFill>
                <a:uFill>
                  <a:solidFill>
                    <a:srgbClr val="FFFFFF"/>
                  </a:solidFill>
                </a:uFill>
                <a:latin typeface="+mj-lt"/>
                <a:ea typeface="SimSun"/>
              </a:rPr>
              <a:t>Radiomics issues: automation – tumor delineation</a:t>
            </a:r>
          </a:p>
        </p:txBody>
      </p:sp>
      <p:sp>
        <p:nvSpPr>
          <p:cNvPr id="75" name="Rectangle 74">
            <a:extLst>
              <a:ext uri="{FF2B5EF4-FFF2-40B4-BE49-F238E27FC236}">
                <a16:creationId xmlns:a16="http://schemas.microsoft.com/office/drawing/2014/main" id="{815F8916-6B5F-4DAA-9266-A39B7CDA1733}"/>
              </a:ext>
            </a:extLst>
          </p:cNvPr>
          <p:cNvSpPr/>
          <p:nvPr/>
        </p:nvSpPr>
        <p:spPr>
          <a:xfrm>
            <a:off x="0" y="5910120"/>
            <a:ext cx="9117732" cy="523220"/>
          </a:xfrm>
          <a:prstGeom prst="rect">
            <a:avLst/>
          </a:prstGeom>
        </p:spPr>
        <p:txBody>
          <a:bodyPr wrap="square">
            <a:spAutoFit/>
          </a:bodyPr>
          <a:lstStyle/>
          <a:p>
            <a:pPr algn="just"/>
            <a:r>
              <a:rPr lang="fr-FR" sz="1400" dirty="0" err="1"/>
              <a:t>Iantsen</a:t>
            </a:r>
            <a:r>
              <a:rPr lang="fr-FR" sz="1400" dirty="0"/>
              <a:t>, </a:t>
            </a:r>
            <a:r>
              <a:rPr lang="fr-FR" sz="1400" i="1" dirty="0"/>
              <a:t>et al</a:t>
            </a:r>
            <a:r>
              <a:rPr lang="fr-FR" sz="1400" dirty="0"/>
              <a:t>. </a:t>
            </a:r>
            <a:r>
              <a:rPr lang="en-US" sz="1400" b="1" dirty="0"/>
              <a:t>Fully automated detection and segmentation of hypermetabolic lesions in pretherapeutic [18F]FDG PET / CT images of lymphoma and sarcoidosis patients</a:t>
            </a:r>
            <a:r>
              <a:rPr lang="en-US" sz="1400" dirty="0"/>
              <a:t>. </a:t>
            </a:r>
            <a:r>
              <a:rPr lang="fr-FR" sz="1400" i="1" dirty="0"/>
              <a:t>EANM 2021 </a:t>
            </a:r>
            <a:r>
              <a:rPr lang="fr-FR" sz="1400" i="1" dirty="0" err="1"/>
              <a:t>annual</a:t>
            </a:r>
            <a:r>
              <a:rPr lang="fr-FR" sz="1400" i="1" dirty="0"/>
              <a:t> meeting</a:t>
            </a:r>
            <a:endParaRPr lang="en-US" sz="1400" dirty="0"/>
          </a:p>
        </p:txBody>
      </p:sp>
      <p:pic>
        <p:nvPicPr>
          <p:cNvPr id="37" name="Image 14">
            <a:extLst>
              <a:ext uri="{FF2B5EF4-FFF2-40B4-BE49-F238E27FC236}">
                <a16:creationId xmlns:a16="http://schemas.microsoft.com/office/drawing/2014/main" id="{0AD9D239-9F69-414E-8AFB-6CF003E262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5821" y="1685104"/>
            <a:ext cx="4581635" cy="3938184"/>
          </a:xfrm>
          <a:prstGeom prst="rect">
            <a:avLst/>
          </a:prstGeom>
          <a:ln>
            <a:solidFill>
              <a:schemeClr val="tx1"/>
            </a:solidFill>
          </a:ln>
        </p:spPr>
      </p:pic>
      <p:sp>
        <p:nvSpPr>
          <p:cNvPr id="39" name="ZoneTexte 16">
            <a:extLst>
              <a:ext uri="{FF2B5EF4-FFF2-40B4-BE49-F238E27FC236}">
                <a16:creationId xmlns:a16="http://schemas.microsoft.com/office/drawing/2014/main" id="{D806D19A-25F0-49C3-A95A-E0B1436F2519}"/>
              </a:ext>
            </a:extLst>
          </p:cNvPr>
          <p:cNvSpPr txBox="1"/>
          <p:nvPr/>
        </p:nvSpPr>
        <p:spPr>
          <a:xfrm>
            <a:off x="1849588" y="2924422"/>
            <a:ext cx="415498" cy="300082"/>
          </a:xfrm>
          <a:prstGeom prst="rect">
            <a:avLst/>
          </a:prstGeom>
          <a:noFill/>
        </p:spPr>
        <p:txBody>
          <a:bodyPr wrap="none" rtlCol="0">
            <a:spAutoFit/>
          </a:bodyPr>
          <a:lstStyle/>
          <a:p>
            <a:r>
              <a:rPr lang="fr-FR" sz="1350" dirty="0"/>
              <a:t>CT</a:t>
            </a:r>
          </a:p>
        </p:txBody>
      </p:sp>
      <p:sp>
        <p:nvSpPr>
          <p:cNvPr id="40" name="ZoneTexte 17">
            <a:extLst>
              <a:ext uri="{FF2B5EF4-FFF2-40B4-BE49-F238E27FC236}">
                <a16:creationId xmlns:a16="http://schemas.microsoft.com/office/drawing/2014/main" id="{C2D8F163-2764-4934-BA90-DC3759ECD6F0}"/>
              </a:ext>
            </a:extLst>
          </p:cNvPr>
          <p:cNvSpPr txBox="1"/>
          <p:nvPr/>
        </p:nvSpPr>
        <p:spPr>
          <a:xfrm>
            <a:off x="1693683" y="4625495"/>
            <a:ext cx="934871" cy="300082"/>
          </a:xfrm>
          <a:prstGeom prst="rect">
            <a:avLst/>
          </a:prstGeom>
          <a:noFill/>
        </p:spPr>
        <p:txBody>
          <a:bodyPr wrap="none" rtlCol="0">
            <a:spAutoFit/>
          </a:bodyPr>
          <a:lstStyle/>
          <a:p>
            <a:r>
              <a:rPr lang="fr-FR" sz="1350" dirty="0"/>
              <a:t>FDG PET</a:t>
            </a:r>
          </a:p>
        </p:txBody>
      </p:sp>
      <p:sp>
        <p:nvSpPr>
          <p:cNvPr id="41" name="Rectangle 40">
            <a:extLst>
              <a:ext uri="{FF2B5EF4-FFF2-40B4-BE49-F238E27FC236}">
                <a16:creationId xmlns:a16="http://schemas.microsoft.com/office/drawing/2014/main" id="{9759530A-91F7-4054-87AA-3EFD2E45DB15}"/>
              </a:ext>
            </a:extLst>
          </p:cNvPr>
          <p:cNvSpPr/>
          <p:nvPr/>
        </p:nvSpPr>
        <p:spPr>
          <a:xfrm>
            <a:off x="2618509" y="2849129"/>
            <a:ext cx="89275" cy="20533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2" name="Rectangle 41">
            <a:extLst>
              <a:ext uri="{FF2B5EF4-FFF2-40B4-BE49-F238E27FC236}">
                <a16:creationId xmlns:a16="http://schemas.microsoft.com/office/drawing/2014/main" id="{FC5DF51B-45B7-4EF6-A71B-A7E9D1992321}"/>
              </a:ext>
            </a:extLst>
          </p:cNvPr>
          <p:cNvSpPr/>
          <p:nvPr/>
        </p:nvSpPr>
        <p:spPr>
          <a:xfrm rot="16200000">
            <a:off x="4812813" y="538778"/>
            <a:ext cx="86254" cy="27564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3" name="ZoneTexte 20">
            <a:extLst>
              <a:ext uri="{FF2B5EF4-FFF2-40B4-BE49-F238E27FC236}">
                <a16:creationId xmlns:a16="http://schemas.microsoft.com/office/drawing/2014/main" id="{8FD5E230-4721-4C47-B14A-F24269292812}"/>
              </a:ext>
            </a:extLst>
          </p:cNvPr>
          <p:cNvSpPr txBox="1"/>
          <p:nvPr/>
        </p:nvSpPr>
        <p:spPr>
          <a:xfrm>
            <a:off x="5654431" y="1662565"/>
            <a:ext cx="1252266" cy="300082"/>
          </a:xfrm>
          <a:prstGeom prst="rect">
            <a:avLst/>
          </a:prstGeom>
          <a:noFill/>
        </p:spPr>
        <p:txBody>
          <a:bodyPr wrap="none" rtlCol="0">
            <a:spAutoFit/>
          </a:bodyPr>
          <a:lstStyle/>
          <a:p>
            <a:r>
              <a:rPr lang="fr-FR" sz="1350" dirty="0"/>
              <a:t>Segmentation</a:t>
            </a:r>
          </a:p>
        </p:txBody>
      </p:sp>
      <p:sp>
        <p:nvSpPr>
          <p:cNvPr id="44" name="ZoneTexte 21">
            <a:extLst>
              <a:ext uri="{FF2B5EF4-FFF2-40B4-BE49-F238E27FC236}">
                <a16:creationId xmlns:a16="http://schemas.microsoft.com/office/drawing/2014/main" id="{061237D1-18DF-41A8-94D0-DD87CC87FEDD}"/>
              </a:ext>
            </a:extLst>
          </p:cNvPr>
          <p:cNvSpPr txBox="1"/>
          <p:nvPr/>
        </p:nvSpPr>
        <p:spPr>
          <a:xfrm>
            <a:off x="2831862" y="1664835"/>
            <a:ext cx="1165704" cy="300082"/>
          </a:xfrm>
          <a:prstGeom prst="rect">
            <a:avLst/>
          </a:prstGeom>
          <a:noFill/>
        </p:spPr>
        <p:txBody>
          <a:bodyPr wrap="none" rtlCol="0">
            <a:spAutoFit/>
          </a:bodyPr>
          <a:lstStyle/>
          <a:p>
            <a:r>
              <a:rPr lang="fr-FR" sz="1350" dirty="0"/>
              <a:t>Ground-</a:t>
            </a:r>
            <a:r>
              <a:rPr lang="fr-FR" sz="1350" dirty="0" err="1"/>
              <a:t>truth</a:t>
            </a:r>
            <a:endParaRPr lang="fr-FR" sz="1350" dirty="0"/>
          </a:p>
        </p:txBody>
      </p:sp>
    </p:spTree>
    <p:extLst>
      <p:ext uri="{BB962C8B-B14F-4D97-AF65-F5344CB8AC3E}">
        <p14:creationId xmlns:p14="http://schemas.microsoft.com/office/powerpoint/2010/main" val="1169919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trike="noStrike" spc="-1" dirty="0">
                <a:solidFill>
                  <a:srgbClr val="000000"/>
                </a:solidFill>
                <a:uFill>
                  <a:solidFill>
                    <a:srgbClr val="FFFFFF"/>
                  </a:solidFill>
                </a:uFill>
                <a:latin typeface="+mj-lt"/>
                <a:ea typeface="SimSun"/>
              </a:rPr>
              <a:t>Radiomics issues</a:t>
            </a:r>
          </a:p>
        </p:txBody>
      </p:sp>
      <p:sp>
        <p:nvSpPr>
          <p:cNvPr id="75" name="Rectangle 74">
            <a:extLst>
              <a:ext uri="{FF2B5EF4-FFF2-40B4-BE49-F238E27FC236}">
                <a16:creationId xmlns:a16="http://schemas.microsoft.com/office/drawing/2014/main" id="{815F8916-6B5F-4DAA-9266-A39B7CDA1733}"/>
              </a:ext>
            </a:extLst>
          </p:cNvPr>
          <p:cNvSpPr/>
          <p:nvPr/>
        </p:nvSpPr>
        <p:spPr>
          <a:xfrm>
            <a:off x="0" y="5910120"/>
            <a:ext cx="9117732" cy="738664"/>
          </a:xfrm>
          <a:prstGeom prst="rect">
            <a:avLst/>
          </a:prstGeom>
        </p:spPr>
        <p:txBody>
          <a:bodyPr wrap="square">
            <a:spAutoFit/>
          </a:bodyPr>
          <a:lstStyle/>
          <a:p>
            <a:r>
              <a:rPr lang="fr-FR" sz="1400" dirty="0" err="1"/>
              <a:t>Zwanenburg</a:t>
            </a:r>
            <a:r>
              <a:rPr lang="fr-FR" sz="1400" dirty="0"/>
              <a:t>. </a:t>
            </a:r>
            <a:r>
              <a:rPr lang="en-US" sz="1400" dirty="0"/>
              <a:t>Radiomics in nuclear medicine: robustness, reproducibility, standardization, and how to avoid data analysis traps and replication crisis.</a:t>
            </a:r>
            <a:r>
              <a:rPr lang="fr-FR" sz="1400" dirty="0"/>
              <a:t> </a:t>
            </a:r>
            <a:r>
              <a:rPr lang="fr-FR" sz="1400" i="1" dirty="0" err="1"/>
              <a:t>Eur</a:t>
            </a:r>
            <a:r>
              <a:rPr lang="fr-FR" sz="1400" i="1" dirty="0"/>
              <a:t> J </a:t>
            </a:r>
            <a:r>
              <a:rPr lang="fr-FR" sz="1400" i="1" dirty="0" err="1"/>
              <a:t>Nucl</a:t>
            </a:r>
            <a:r>
              <a:rPr lang="fr-FR" sz="1400" i="1" dirty="0"/>
              <a:t> Med Mol Imaging </a:t>
            </a:r>
            <a:r>
              <a:rPr lang="fr-FR" sz="1400" dirty="0"/>
              <a:t>2019</a:t>
            </a:r>
          </a:p>
          <a:p>
            <a:r>
              <a:rPr lang="fr-FR" sz="1400" dirty="0"/>
              <a:t>Hatt, </a:t>
            </a:r>
            <a:r>
              <a:rPr lang="fr-FR" sz="1400" i="1" dirty="0"/>
              <a:t>et al</a:t>
            </a:r>
            <a:r>
              <a:rPr lang="fr-FR" sz="1400" dirty="0"/>
              <a:t>. </a:t>
            </a:r>
            <a:r>
              <a:rPr lang="en-US" sz="1400" dirty="0"/>
              <a:t>Data are also images. </a:t>
            </a:r>
            <a:r>
              <a:rPr lang="en-US" sz="1400" i="1" dirty="0"/>
              <a:t>J </a:t>
            </a:r>
            <a:r>
              <a:rPr lang="en-US" sz="1400" i="1" dirty="0" err="1"/>
              <a:t>Nucl</a:t>
            </a:r>
            <a:r>
              <a:rPr lang="en-US" sz="1400" i="1" dirty="0"/>
              <a:t> Med </a:t>
            </a:r>
            <a:r>
              <a:rPr lang="en-US" sz="1400" dirty="0"/>
              <a:t>2019</a:t>
            </a:r>
            <a:endParaRPr lang="fr-FR" sz="1400" dirty="0"/>
          </a:p>
        </p:txBody>
      </p:sp>
      <p:sp>
        <p:nvSpPr>
          <p:cNvPr id="11" name="Espace réservé du numéro de diapositive 4">
            <a:extLst>
              <a:ext uri="{FF2B5EF4-FFF2-40B4-BE49-F238E27FC236}">
                <a16:creationId xmlns:a16="http://schemas.microsoft.com/office/drawing/2014/main" id="{5510EFF8-56F6-4D7F-8552-F5CD493553D3}"/>
              </a:ext>
            </a:extLst>
          </p:cNvPr>
          <p:cNvSpPr txBox="1">
            <a:spLocks/>
          </p:cNvSpPr>
          <p:nvPr/>
        </p:nvSpPr>
        <p:spPr>
          <a:xfrm>
            <a:off x="7760232" y="1383507"/>
            <a:ext cx="425451" cy="273844"/>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grpSp>
        <p:nvGrpSpPr>
          <p:cNvPr id="12" name="Groupe 6">
            <a:extLst>
              <a:ext uri="{FF2B5EF4-FFF2-40B4-BE49-F238E27FC236}">
                <a16:creationId xmlns:a16="http://schemas.microsoft.com/office/drawing/2014/main" id="{812CBEA0-835A-48A8-8831-AA9D25E3E77A}"/>
              </a:ext>
            </a:extLst>
          </p:cNvPr>
          <p:cNvGrpSpPr/>
          <p:nvPr/>
        </p:nvGrpSpPr>
        <p:grpSpPr>
          <a:xfrm>
            <a:off x="1888941" y="3648870"/>
            <a:ext cx="1702528" cy="1449372"/>
            <a:chOff x="2073744" y="2675954"/>
            <a:chExt cx="2270037" cy="1932497"/>
          </a:xfrm>
        </p:grpSpPr>
        <p:sp>
          <p:nvSpPr>
            <p:cNvPr id="13" name="Flèche droite 7">
              <a:extLst>
                <a:ext uri="{FF2B5EF4-FFF2-40B4-BE49-F238E27FC236}">
                  <a16:creationId xmlns:a16="http://schemas.microsoft.com/office/drawing/2014/main" id="{487B5329-AE05-467A-8CA4-06DA695A7709}"/>
                </a:ext>
              </a:extLst>
            </p:cNvPr>
            <p:cNvSpPr/>
            <p:nvPr/>
          </p:nvSpPr>
          <p:spPr>
            <a:xfrm>
              <a:off x="2073744" y="3110859"/>
              <a:ext cx="288000" cy="216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4" name="Image 8">
              <a:extLst>
                <a:ext uri="{FF2B5EF4-FFF2-40B4-BE49-F238E27FC236}">
                  <a16:creationId xmlns:a16="http://schemas.microsoft.com/office/drawing/2014/main" id="{D8E14023-BF03-4E52-8D68-A30A7FD79440}"/>
                </a:ext>
              </a:extLst>
            </p:cNvPr>
            <p:cNvPicPr>
              <a:picLocks noChangeAspect="1"/>
            </p:cNvPicPr>
            <p:nvPr/>
          </p:nvPicPr>
          <p:blipFill rotWithShape="1">
            <a:blip r:embed="rId2"/>
            <a:srcRect l="9385" t="40594" r="75461" b="35257"/>
            <a:stretch/>
          </p:blipFill>
          <p:spPr>
            <a:xfrm>
              <a:off x="2411571" y="2675954"/>
              <a:ext cx="1781443" cy="1080000"/>
            </a:xfrm>
            <a:prstGeom prst="rect">
              <a:avLst/>
            </a:prstGeom>
            <a:ln>
              <a:solidFill>
                <a:schemeClr val="tx1"/>
              </a:solidFill>
            </a:ln>
          </p:spPr>
        </p:pic>
        <p:sp>
          <p:nvSpPr>
            <p:cNvPr id="15" name="ZoneTexte 9">
              <a:extLst>
                <a:ext uri="{FF2B5EF4-FFF2-40B4-BE49-F238E27FC236}">
                  <a16:creationId xmlns:a16="http://schemas.microsoft.com/office/drawing/2014/main" id="{3ACEB2EE-8A97-41D9-ABB0-C651B1766779}"/>
                </a:ext>
              </a:extLst>
            </p:cNvPr>
            <p:cNvSpPr txBox="1"/>
            <p:nvPr/>
          </p:nvSpPr>
          <p:spPr>
            <a:xfrm>
              <a:off x="2249971" y="3746676"/>
              <a:ext cx="2093810" cy="861775"/>
            </a:xfrm>
            <a:prstGeom prst="rect">
              <a:avLst/>
            </a:prstGeom>
            <a:noFill/>
          </p:spPr>
          <p:txBody>
            <a:bodyPr wrap="square" rtlCol="0">
              <a:spAutoFit/>
            </a:bodyPr>
            <a:lstStyle/>
            <a:p>
              <a:pPr algn="ctr"/>
              <a:r>
                <a:rPr lang="fr-FR" sz="1200" dirty="0" err="1"/>
                <a:t>Pre-processing</a:t>
              </a:r>
              <a:r>
                <a:rPr lang="fr-FR" sz="1200" dirty="0"/>
                <a:t> (</a:t>
              </a:r>
              <a:r>
                <a:rPr lang="fr-FR" sz="1200" dirty="0" err="1"/>
                <a:t>denoising</a:t>
              </a:r>
              <a:r>
                <a:rPr lang="fr-FR" sz="1200" dirty="0"/>
                <a:t>, registration…)</a:t>
              </a:r>
            </a:p>
          </p:txBody>
        </p:sp>
      </p:grpSp>
      <p:grpSp>
        <p:nvGrpSpPr>
          <p:cNvPr id="16" name="Groupe 10">
            <a:extLst>
              <a:ext uri="{FF2B5EF4-FFF2-40B4-BE49-F238E27FC236}">
                <a16:creationId xmlns:a16="http://schemas.microsoft.com/office/drawing/2014/main" id="{077E2B76-A4EF-44C3-91DB-393A8A8369DE}"/>
              </a:ext>
            </a:extLst>
          </p:cNvPr>
          <p:cNvGrpSpPr/>
          <p:nvPr/>
        </p:nvGrpSpPr>
        <p:grpSpPr>
          <a:xfrm>
            <a:off x="6321058" y="3655207"/>
            <a:ext cx="1637006" cy="1443036"/>
            <a:chOff x="7983233" y="2684403"/>
            <a:chExt cx="2182675" cy="1924047"/>
          </a:xfrm>
        </p:grpSpPr>
        <p:sp>
          <p:nvSpPr>
            <p:cNvPr id="17" name="Flèche droite 11">
              <a:extLst>
                <a:ext uri="{FF2B5EF4-FFF2-40B4-BE49-F238E27FC236}">
                  <a16:creationId xmlns:a16="http://schemas.microsoft.com/office/drawing/2014/main" id="{F768950A-8B48-4FC2-95B0-E6FE094B75C9}"/>
                </a:ext>
              </a:extLst>
            </p:cNvPr>
            <p:cNvSpPr/>
            <p:nvPr/>
          </p:nvSpPr>
          <p:spPr>
            <a:xfrm>
              <a:off x="7983233" y="3129776"/>
              <a:ext cx="288000" cy="216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8" name="Image 12">
              <a:extLst>
                <a:ext uri="{FF2B5EF4-FFF2-40B4-BE49-F238E27FC236}">
                  <a16:creationId xmlns:a16="http://schemas.microsoft.com/office/drawing/2014/main" id="{EC849C18-C287-415B-9D92-3031808257B5}"/>
                </a:ext>
              </a:extLst>
            </p:cNvPr>
            <p:cNvPicPr>
              <a:picLocks noChangeAspect="1"/>
            </p:cNvPicPr>
            <p:nvPr/>
          </p:nvPicPr>
          <p:blipFill rotWithShape="1">
            <a:blip r:embed="rId3">
              <a:extLst>
                <a:ext uri="{28A0092B-C50C-407E-A947-70E740481C1C}">
                  <a14:useLocalDpi xmlns:a14="http://schemas.microsoft.com/office/drawing/2010/main" val="0"/>
                </a:ext>
              </a:extLst>
            </a:blip>
            <a:srcRect l="60958" t="5967" r="21378" b="31140"/>
            <a:stretch/>
          </p:blipFill>
          <p:spPr>
            <a:xfrm>
              <a:off x="8320999" y="2684403"/>
              <a:ext cx="1581944" cy="1080000"/>
            </a:xfrm>
            <a:prstGeom prst="rect">
              <a:avLst/>
            </a:prstGeom>
            <a:ln>
              <a:solidFill>
                <a:schemeClr val="tx1"/>
              </a:solidFill>
            </a:ln>
          </p:spPr>
        </p:pic>
        <p:sp>
          <p:nvSpPr>
            <p:cNvPr id="19" name="ZoneTexte 13">
              <a:extLst>
                <a:ext uri="{FF2B5EF4-FFF2-40B4-BE49-F238E27FC236}">
                  <a16:creationId xmlns:a16="http://schemas.microsoft.com/office/drawing/2014/main" id="{2E9016FD-EC9C-4628-B8C8-49DE1F29FBD8}"/>
                </a:ext>
              </a:extLst>
            </p:cNvPr>
            <p:cNvSpPr txBox="1"/>
            <p:nvPr/>
          </p:nvSpPr>
          <p:spPr>
            <a:xfrm>
              <a:off x="8148112" y="3746676"/>
              <a:ext cx="2017796" cy="861774"/>
            </a:xfrm>
            <a:prstGeom prst="rect">
              <a:avLst/>
            </a:prstGeom>
            <a:noFill/>
          </p:spPr>
          <p:txBody>
            <a:bodyPr wrap="square" rtlCol="0">
              <a:spAutoFit/>
            </a:bodyPr>
            <a:lstStyle/>
            <a:p>
              <a:pPr algn="ctr"/>
              <a:r>
                <a:rPr lang="fr-FR" sz="1200" dirty="0"/>
                <a:t>Extraction of </a:t>
              </a:r>
              <a:r>
                <a:rPr lang="fr-FR" sz="1200" dirty="0" err="1"/>
                <a:t>handcrafted</a:t>
              </a:r>
              <a:r>
                <a:rPr lang="fr-FR" sz="1200" dirty="0"/>
                <a:t> </a:t>
              </a:r>
              <a:r>
                <a:rPr lang="fr-FR" sz="1200" dirty="0" err="1"/>
                <a:t>features</a:t>
              </a:r>
              <a:endParaRPr lang="fr-FR" sz="1200" dirty="0"/>
            </a:p>
          </p:txBody>
        </p:sp>
      </p:grpSp>
      <p:grpSp>
        <p:nvGrpSpPr>
          <p:cNvPr id="20" name="Groupe 14">
            <a:extLst>
              <a:ext uri="{FF2B5EF4-FFF2-40B4-BE49-F238E27FC236}">
                <a16:creationId xmlns:a16="http://schemas.microsoft.com/office/drawing/2014/main" id="{2A0AC185-670A-4CB2-9FE8-341A5BA1C152}"/>
              </a:ext>
            </a:extLst>
          </p:cNvPr>
          <p:cNvGrpSpPr/>
          <p:nvPr/>
        </p:nvGrpSpPr>
        <p:grpSpPr>
          <a:xfrm>
            <a:off x="3484736" y="3648871"/>
            <a:ext cx="2885439" cy="1462668"/>
            <a:chOff x="4201471" y="2675954"/>
            <a:chExt cx="3847252" cy="1950223"/>
          </a:xfrm>
        </p:grpSpPr>
        <p:sp>
          <p:nvSpPr>
            <p:cNvPr id="21" name="Flèche droite 15">
              <a:extLst>
                <a:ext uri="{FF2B5EF4-FFF2-40B4-BE49-F238E27FC236}">
                  <a16:creationId xmlns:a16="http://schemas.microsoft.com/office/drawing/2014/main" id="{4CB7D572-B06F-4EB2-AC08-6DB14D843B7A}"/>
                </a:ext>
              </a:extLst>
            </p:cNvPr>
            <p:cNvSpPr/>
            <p:nvPr/>
          </p:nvSpPr>
          <p:spPr>
            <a:xfrm>
              <a:off x="4201471" y="3128250"/>
              <a:ext cx="288000" cy="216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22" name="Image 16">
              <a:extLst>
                <a:ext uri="{FF2B5EF4-FFF2-40B4-BE49-F238E27FC236}">
                  <a16:creationId xmlns:a16="http://schemas.microsoft.com/office/drawing/2014/main" id="{37E6F724-3506-4EB5-B508-7039E80724E9}"/>
                </a:ext>
              </a:extLst>
            </p:cNvPr>
            <p:cNvPicPr>
              <a:picLocks noChangeAspect="1"/>
            </p:cNvPicPr>
            <p:nvPr/>
          </p:nvPicPr>
          <p:blipFill rotWithShape="1">
            <a:blip r:embed="rId2"/>
            <a:srcRect l="9385" t="40594" r="75461" b="35257"/>
            <a:stretch/>
          </p:blipFill>
          <p:spPr>
            <a:xfrm>
              <a:off x="4537790" y="2675954"/>
              <a:ext cx="1781443" cy="1080000"/>
            </a:xfrm>
            <a:prstGeom prst="rect">
              <a:avLst/>
            </a:prstGeom>
            <a:ln>
              <a:solidFill>
                <a:schemeClr val="tx1"/>
              </a:solidFill>
            </a:ln>
          </p:spPr>
        </p:pic>
        <p:sp>
          <p:nvSpPr>
            <p:cNvPr id="23" name="Ellipse 17">
              <a:extLst>
                <a:ext uri="{FF2B5EF4-FFF2-40B4-BE49-F238E27FC236}">
                  <a16:creationId xmlns:a16="http://schemas.microsoft.com/office/drawing/2014/main" id="{9DFAE928-477A-4C58-A626-8CF6D952FAB5}"/>
                </a:ext>
              </a:extLst>
            </p:cNvPr>
            <p:cNvSpPr/>
            <p:nvPr/>
          </p:nvSpPr>
          <p:spPr>
            <a:xfrm>
              <a:off x="5795434" y="3128250"/>
              <a:ext cx="309034" cy="29651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4" name="Ellipse 18">
              <a:extLst>
                <a:ext uri="{FF2B5EF4-FFF2-40B4-BE49-F238E27FC236}">
                  <a16:creationId xmlns:a16="http://schemas.microsoft.com/office/drawing/2014/main" id="{16FCB3BD-A85C-4938-83B0-871164B33E2B}"/>
                </a:ext>
              </a:extLst>
            </p:cNvPr>
            <p:cNvSpPr/>
            <p:nvPr/>
          </p:nvSpPr>
          <p:spPr>
            <a:xfrm>
              <a:off x="5626520" y="3223683"/>
              <a:ext cx="124510" cy="17991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5" name="ZoneTexte 19">
              <a:extLst>
                <a:ext uri="{FF2B5EF4-FFF2-40B4-BE49-F238E27FC236}">
                  <a16:creationId xmlns:a16="http://schemas.microsoft.com/office/drawing/2014/main" id="{93FDD6F2-86E7-4962-AD5B-F404CD6EC2BF}"/>
                </a:ext>
              </a:extLst>
            </p:cNvPr>
            <p:cNvSpPr txBox="1"/>
            <p:nvPr/>
          </p:nvSpPr>
          <p:spPr>
            <a:xfrm>
              <a:off x="4505428" y="3764403"/>
              <a:ext cx="3543295" cy="861774"/>
            </a:xfrm>
            <a:prstGeom prst="rect">
              <a:avLst/>
            </a:prstGeom>
            <a:noFill/>
          </p:spPr>
          <p:txBody>
            <a:bodyPr wrap="square" rtlCol="0">
              <a:spAutoFit/>
            </a:bodyPr>
            <a:lstStyle/>
            <a:p>
              <a:pPr algn="ctr"/>
              <a:r>
                <a:rPr lang="fr-FR" sz="1200" dirty="0" err="1"/>
                <a:t>Detection</a:t>
              </a:r>
              <a:r>
                <a:rPr lang="fr-FR" sz="1200" dirty="0"/>
                <a:t> and segmentation of </a:t>
              </a:r>
              <a:r>
                <a:rPr lang="fr-FR" sz="1200" dirty="0" err="1"/>
                <a:t>object</a:t>
              </a:r>
              <a:r>
                <a:rPr lang="fr-FR" sz="1200" dirty="0"/>
                <a:t>(s) of </a:t>
              </a:r>
              <a:r>
                <a:rPr lang="fr-FR" sz="1200" dirty="0" err="1"/>
                <a:t>interest</a:t>
              </a:r>
              <a:r>
                <a:rPr lang="fr-FR" sz="1200" dirty="0"/>
                <a:t> (</a:t>
              </a:r>
              <a:r>
                <a:rPr lang="fr-FR" sz="1200" dirty="0" err="1"/>
                <a:t>e.g</a:t>
              </a:r>
              <a:r>
                <a:rPr lang="fr-FR" sz="1200" dirty="0"/>
                <a:t>., </a:t>
              </a:r>
              <a:r>
                <a:rPr lang="fr-FR" sz="1200" dirty="0" err="1"/>
                <a:t>tumors</a:t>
              </a:r>
              <a:r>
                <a:rPr lang="fr-FR" sz="1200" dirty="0"/>
                <a:t> or </a:t>
              </a:r>
              <a:r>
                <a:rPr lang="fr-FR" sz="1200" dirty="0" err="1"/>
                <a:t>organs</a:t>
              </a:r>
              <a:r>
                <a:rPr lang="fr-FR" sz="1200" dirty="0"/>
                <a:t>)</a:t>
              </a:r>
            </a:p>
          </p:txBody>
        </p:sp>
        <p:sp>
          <p:nvSpPr>
            <p:cNvPr id="26" name="Flèche droite 20">
              <a:extLst>
                <a:ext uri="{FF2B5EF4-FFF2-40B4-BE49-F238E27FC236}">
                  <a16:creationId xmlns:a16="http://schemas.microsoft.com/office/drawing/2014/main" id="{92C56B37-8B9F-4EE5-A0A2-109F8B7E261C}"/>
                </a:ext>
              </a:extLst>
            </p:cNvPr>
            <p:cNvSpPr/>
            <p:nvPr/>
          </p:nvSpPr>
          <p:spPr>
            <a:xfrm>
              <a:off x="6343178" y="3128250"/>
              <a:ext cx="288000" cy="216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27" name="Image 21">
              <a:extLst>
                <a:ext uri="{FF2B5EF4-FFF2-40B4-BE49-F238E27FC236}">
                  <a16:creationId xmlns:a16="http://schemas.microsoft.com/office/drawing/2014/main" id="{0610C35F-44B3-4457-BE00-2101E7F72BD2}"/>
                </a:ext>
              </a:extLst>
            </p:cNvPr>
            <p:cNvPicPr>
              <a:picLocks noChangeAspect="1"/>
            </p:cNvPicPr>
            <p:nvPr/>
          </p:nvPicPr>
          <p:blipFill rotWithShape="1">
            <a:blip r:embed="rId2"/>
            <a:srcRect l="19744" t="50744" r="77232" b="42583"/>
            <a:stretch/>
          </p:blipFill>
          <p:spPr>
            <a:xfrm>
              <a:off x="6680944" y="2675954"/>
              <a:ext cx="1286812" cy="1080000"/>
            </a:xfrm>
            <a:prstGeom prst="rect">
              <a:avLst/>
            </a:prstGeom>
            <a:ln>
              <a:solidFill>
                <a:schemeClr val="tx1"/>
              </a:solidFill>
            </a:ln>
          </p:spPr>
        </p:pic>
        <p:sp>
          <p:nvSpPr>
            <p:cNvPr id="28" name="Forme libre 22">
              <a:extLst>
                <a:ext uri="{FF2B5EF4-FFF2-40B4-BE49-F238E27FC236}">
                  <a16:creationId xmlns:a16="http://schemas.microsoft.com/office/drawing/2014/main" id="{6C7AB758-C587-4B5C-AAAC-5957DFD8D73E}"/>
                </a:ext>
              </a:extLst>
            </p:cNvPr>
            <p:cNvSpPr/>
            <p:nvPr/>
          </p:nvSpPr>
          <p:spPr>
            <a:xfrm>
              <a:off x="6959600" y="2958909"/>
              <a:ext cx="765363" cy="562166"/>
            </a:xfrm>
            <a:custGeom>
              <a:avLst/>
              <a:gdLst>
                <a:gd name="connsiteX0" fmla="*/ 79375 w 765363"/>
                <a:gd name="connsiteY0" fmla="*/ 38291 h 562166"/>
                <a:gd name="connsiteX1" fmla="*/ 104775 w 765363"/>
                <a:gd name="connsiteY1" fmla="*/ 47816 h 562166"/>
                <a:gd name="connsiteX2" fmla="*/ 117475 w 765363"/>
                <a:gd name="connsiteY2" fmla="*/ 50991 h 562166"/>
                <a:gd name="connsiteX3" fmla="*/ 127000 w 765363"/>
                <a:gd name="connsiteY3" fmla="*/ 54166 h 562166"/>
                <a:gd name="connsiteX4" fmla="*/ 139700 w 765363"/>
                <a:gd name="connsiteY4" fmla="*/ 57341 h 562166"/>
                <a:gd name="connsiteX5" fmla="*/ 180975 w 765363"/>
                <a:gd name="connsiteY5" fmla="*/ 66866 h 562166"/>
                <a:gd name="connsiteX6" fmla="*/ 190500 w 765363"/>
                <a:gd name="connsiteY6" fmla="*/ 70041 h 562166"/>
                <a:gd name="connsiteX7" fmla="*/ 203200 w 765363"/>
                <a:gd name="connsiteY7" fmla="*/ 76391 h 562166"/>
                <a:gd name="connsiteX8" fmla="*/ 231775 w 765363"/>
                <a:gd name="connsiteY8" fmla="*/ 79566 h 562166"/>
                <a:gd name="connsiteX9" fmla="*/ 307975 w 765363"/>
                <a:gd name="connsiteY9" fmla="*/ 76391 h 562166"/>
                <a:gd name="connsiteX10" fmla="*/ 317500 w 765363"/>
                <a:gd name="connsiteY10" fmla="*/ 70041 h 562166"/>
                <a:gd name="connsiteX11" fmla="*/ 327025 w 765363"/>
                <a:gd name="connsiteY11" fmla="*/ 66866 h 562166"/>
                <a:gd name="connsiteX12" fmla="*/ 342900 w 765363"/>
                <a:gd name="connsiteY12" fmla="*/ 60516 h 562166"/>
                <a:gd name="connsiteX13" fmla="*/ 349250 w 765363"/>
                <a:gd name="connsiteY13" fmla="*/ 50991 h 562166"/>
                <a:gd name="connsiteX14" fmla="*/ 358775 w 765363"/>
                <a:gd name="connsiteY14" fmla="*/ 44641 h 562166"/>
                <a:gd name="connsiteX15" fmla="*/ 384175 w 765363"/>
                <a:gd name="connsiteY15" fmla="*/ 28766 h 562166"/>
                <a:gd name="connsiteX16" fmla="*/ 419100 w 765363"/>
                <a:gd name="connsiteY16" fmla="*/ 19241 h 562166"/>
                <a:gd name="connsiteX17" fmla="*/ 441325 w 765363"/>
                <a:gd name="connsiteY17" fmla="*/ 12891 h 562166"/>
                <a:gd name="connsiteX18" fmla="*/ 492125 w 765363"/>
                <a:gd name="connsiteY18" fmla="*/ 6541 h 562166"/>
                <a:gd name="connsiteX19" fmla="*/ 508000 w 765363"/>
                <a:gd name="connsiteY19" fmla="*/ 191 h 562166"/>
                <a:gd name="connsiteX20" fmla="*/ 574675 w 765363"/>
                <a:gd name="connsiteY20" fmla="*/ 3366 h 562166"/>
                <a:gd name="connsiteX21" fmla="*/ 584200 w 765363"/>
                <a:gd name="connsiteY21" fmla="*/ 6541 h 562166"/>
                <a:gd name="connsiteX22" fmla="*/ 603250 w 765363"/>
                <a:gd name="connsiteY22" fmla="*/ 22416 h 562166"/>
                <a:gd name="connsiteX23" fmla="*/ 609600 w 765363"/>
                <a:gd name="connsiteY23" fmla="*/ 31941 h 562166"/>
                <a:gd name="connsiteX24" fmla="*/ 619125 w 765363"/>
                <a:gd name="connsiteY24" fmla="*/ 38291 h 562166"/>
                <a:gd name="connsiteX25" fmla="*/ 622300 w 765363"/>
                <a:gd name="connsiteY25" fmla="*/ 47816 h 562166"/>
                <a:gd name="connsiteX26" fmla="*/ 638175 w 765363"/>
                <a:gd name="connsiteY26" fmla="*/ 66866 h 562166"/>
                <a:gd name="connsiteX27" fmla="*/ 650875 w 765363"/>
                <a:gd name="connsiteY27" fmla="*/ 76391 h 562166"/>
                <a:gd name="connsiteX28" fmla="*/ 666750 w 765363"/>
                <a:gd name="connsiteY28" fmla="*/ 92266 h 562166"/>
                <a:gd name="connsiteX29" fmla="*/ 682625 w 765363"/>
                <a:gd name="connsiteY29" fmla="*/ 114491 h 562166"/>
                <a:gd name="connsiteX30" fmla="*/ 692150 w 765363"/>
                <a:gd name="connsiteY30" fmla="*/ 124016 h 562166"/>
                <a:gd name="connsiteX31" fmla="*/ 698500 w 765363"/>
                <a:gd name="connsiteY31" fmla="*/ 133541 h 562166"/>
                <a:gd name="connsiteX32" fmla="*/ 717550 w 765363"/>
                <a:gd name="connsiteY32" fmla="*/ 143066 h 562166"/>
                <a:gd name="connsiteX33" fmla="*/ 730250 w 765363"/>
                <a:gd name="connsiteY33" fmla="*/ 162116 h 562166"/>
                <a:gd name="connsiteX34" fmla="*/ 746125 w 765363"/>
                <a:gd name="connsiteY34" fmla="*/ 184341 h 562166"/>
                <a:gd name="connsiteX35" fmla="*/ 755650 w 765363"/>
                <a:gd name="connsiteY35" fmla="*/ 187516 h 562166"/>
                <a:gd name="connsiteX36" fmla="*/ 765175 w 765363"/>
                <a:gd name="connsiteY36" fmla="*/ 244666 h 562166"/>
                <a:gd name="connsiteX37" fmla="*/ 762000 w 765363"/>
                <a:gd name="connsiteY37" fmla="*/ 327216 h 562166"/>
                <a:gd name="connsiteX38" fmla="*/ 758825 w 765363"/>
                <a:gd name="connsiteY38" fmla="*/ 339916 h 562166"/>
                <a:gd name="connsiteX39" fmla="*/ 752475 w 765363"/>
                <a:gd name="connsiteY39" fmla="*/ 352616 h 562166"/>
                <a:gd name="connsiteX40" fmla="*/ 742950 w 765363"/>
                <a:gd name="connsiteY40" fmla="*/ 362141 h 562166"/>
                <a:gd name="connsiteX41" fmla="*/ 739775 w 765363"/>
                <a:gd name="connsiteY41" fmla="*/ 371666 h 562166"/>
                <a:gd name="connsiteX42" fmla="*/ 714375 w 765363"/>
                <a:gd name="connsiteY42" fmla="*/ 406591 h 562166"/>
                <a:gd name="connsiteX43" fmla="*/ 695325 w 765363"/>
                <a:gd name="connsiteY43" fmla="*/ 422466 h 562166"/>
                <a:gd name="connsiteX44" fmla="*/ 660400 w 765363"/>
                <a:gd name="connsiteY44" fmla="*/ 428816 h 562166"/>
                <a:gd name="connsiteX45" fmla="*/ 641350 w 765363"/>
                <a:gd name="connsiteY45" fmla="*/ 435166 h 562166"/>
                <a:gd name="connsiteX46" fmla="*/ 631825 w 765363"/>
                <a:gd name="connsiteY46" fmla="*/ 441516 h 562166"/>
                <a:gd name="connsiteX47" fmla="*/ 615950 w 765363"/>
                <a:gd name="connsiteY47" fmla="*/ 444691 h 562166"/>
                <a:gd name="connsiteX48" fmla="*/ 609600 w 765363"/>
                <a:gd name="connsiteY48" fmla="*/ 454216 h 562166"/>
                <a:gd name="connsiteX49" fmla="*/ 590550 w 765363"/>
                <a:gd name="connsiteY49" fmla="*/ 460566 h 562166"/>
                <a:gd name="connsiteX50" fmla="*/ 581025 w 765363"/>
                <a:gd name="connsiteY50" fmla="*/ 470091 h 562166"/>
                <a:gd name="connsiteX51" fmla="*/ 568325 w 765363"/>
                <a:gd name="connsiteY51" fmla="*/ 473266 h 562166"/>
                <a:gd name="connsiteX52" fmla="*/ 561975 w 765363"/>
                <a:gd name="connsiteY52" fmla="*/ 482791 h 562166"/>
                <a:gd name="connsiteX53" fmla="*/ 530225 w 765363"/>
                <a:gd name="connsiteY53" fmla="*/ 498666 h 562166"/>
                <a:gd name="connsiteX54" fmla="*/ 517525 w 765363"/>
                <a:gd name="connsiteY54" fmla="*/ 508191 h 562166"/>
                <a:gd name="connsiteX55" fmla="*/ 508000 w 765363"/>
                <a:gd name="connsiteY55" fmla="*/ 514541 h 562166"/>
                <a:gd name="connsiteX56" fmla="*/ 488950 w 765363"/>
                <a:gd name="connsiteY56" fmla="*/ 533591 h 562166"/>
                <a:gd name="connsiteX57" fmla="*/ 479425 w 765363"/>
                <a:gd name="connsiteY57" fmla="*/ 543116 h 562166"/>
                <a:gd name="connsiteX58" fmla="*/ 460375 w 765363"/>
                <a:gd name="connsiteY58" fmla="*/ 552641 h 562166"/>
                <a:gd name="connsiteX59" fmla="*/ 450850 w 765363"/>
                <a:gd name="connsiteY59" fmla="*/ 555816 h 562166"/>
                <a:gd name="connsiteX60" fmla="*/ 438150 w 765363"/>
                <a:gd name="connsiteY60" fmla="*/ 562166 h 562166"/>
                <a:gd name="connsiteX61" fmla="*/ 288925 w 765363"/>
                <a:gd name="connsiteY61" fmla="*/ 558991 h 562166"/>
                <a:gd name="connsiteX62" fmla="*/ 260350 w 765363"/>
                <a:gd name="connsiteY62" fmla="*/ 552641 h 562166"/>
                <a:gd name="connsiteX63" fmla="*/ 225425 w 765363"/>
                <a:gd name="connsiteY63" fmla="*/ 546291 h 562166"/>
                <a:gd name="connsiteX64" fmla="*/ 212725 w 765363"/>
                <a:gd name="connsiteY64" fmla="*/ 536766 h 562166"/>
                <a:gd name="connsiteX65" fmla="*/ 200025 w 765363"/>
                <a:gd name="connsiteY65" fmla="*/ 533591 h 562166"/>
                <a:gd name="connsiteX66" fmla="*/ 184150 w 765363"/>
                <a:gd name="connsiteY66" fmla="*/ 511366 h 562166"/>
                <a:gd name="connsiteX67" fmla="*/ 180975 w 765363"/>
                <a:gd name="connsiteY67" fmla="*/ 501841 h 562166"/>
                <a:gd name="connsiteX68" fmla="*/ 174625 w 765363"/>
                <a:gd name="connsiteY68" fmla="*/ 492316 h 562166"/>
                <a:gd name="connsiteX69" fmla="*/ 171450 w 765363"/>
                <a:gd name="connsiteY69" fmla="*/ 482791 h 562166"/>
                <a:gd name="connsiteX70" fmla="*/ 165100 w 765363"/>
                <a:gd name="connsiteY70" fmla="*/ 444691 h 562166"/>
                <a:gd name="connsiteX71" fmla="*/ 158750 w 765363"/>
                <a:gd name="connsiteY71" fmla="*/ 406591 h 562166"/>
                <a:gd name="connsiteX72" fmla="*/ 146050 w 765363"/>
                <a:gd name="connsiteY72" fmla="*/ 387541 h 562166"/>
                <a:gd name="connsiteX73" fmla="*/ 136525 w 765363"/>
                <a:gd name="connsiteY73" fmla="*/ 365316 h 562166"/>
                <a:gd name="connsiteX74" fmla="*/ 123825 w 765363"/>
                <a:gd name="connsiteY74" fmla="*/ 355791 h 562166"/>
                <a:gd name="connsiteX75" fmla="*/ 117475 w 765363"/>
                <a:gd name="connsiteY75" fmla="*/ 346266 h 562166"/>
                <a:gd name="connsiteX76" fmla="*/ 107950 w 765363"/>
                <a:gd name="connsiteY76" fmla="*/ 336741 h 562166"/>
                <a:gd name="connsiteX77" fmla="*/ 95250 w 765363"/>
                <a:gd name="connsiteY77" fmla="*/ 314516 h 562166"/>
                <a:gd name="connsiteX78" fmla="*/ 88900 w 765363"/>
                <a:gd name="connsiteY78" fmla="*/ 301816 h 562166"/>
                <a:gd name="connsiteX79" fmla="*/ 76200 w 765363"/>
                <a:gd name="connsiteY79" fmla="*/ 282766 h 562166"/>
                <a:gd name="connsiteX80" fmla="*/ 73025 w 765363"/>
                <a:gd name="connsiteY80" fmla="*/ 273241 h 562166"/>
                <a:gd name="connsiteX81" fmla="*/ 63500 w 765363"/>
                <a:gd name="connsiteY81" fmla="*/ 263716 h 562166"/>
                <a:gd name="connsiteX82" fmla="*/ 53975 w 765363"/>
                <a:gd name="connsiteY82" fmla="*/ 241491 h 562166"/>
                <a:gd name="connsiteX83" fmla="*/ 50800 w 765363"/>
                <a:gd name="connsiteY83" fmla="*/ 231966 h 562166"/>
                <a:gd name="connsiteX84" fmla="*/ 28575 w 765363"/>
                <a:gd name="connsiteY84" fmla="*/ 209741 h 562166"/>
                <a:gd name="connsiteX85" fmla="*/ 25400 w 765363"/>
                <a:gd name="connsiteY85" fmla="*/ 197041 h 562166"/>
                <a:gd name="connsiteX86" fmla="*/ 15875 w 765363"/>
                <a:gd name="connsiteY86" fmla="*/ 187516 h 562166"/>
                <a:gd name="connsiteX87" fmla="*/ 0 w 765363"/>
                <a:gd name="connsiteY87" fmla="*/ 158941 h 562166"/>
                <a:gd name="connsiteX88" fmla="*/ 3175 w 765363"/>
                <a:gd name="connsiteY88" fmla="*/ 92266 h 562166"/>
                <a:gd name="connsiteX89" fmla="*/ 15875 w 765363"/>
                <a:gd name="connsiteY89" fmla="*/ 70041 h 562166"/>
                <a:gd name="connsiteX90" fmla="*/ 79375 w 765363"/>
                <a:gd name="connsiteY90" fmla="*/ 38291 h 56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65363" h="562166">
                  <a:moveTo>
                    <a:pt x="79375" y="38291"/>
                  </a:moveTo>
                  <a:cubicBezTo>
                    <a:pt x="94192" y="34587"/>
                    <a:pt x="76161" y="35553"/>
                    <a:pt x="104775" y="47816"/>
                  </a:cubicBezTo>
                  <a:cubicBezTo>
                    <a:pt x="108786" y="49535"/>
                    <a:pt x="113279" y="49792"/>
                    <a:pt x="117475" y="50991"/>
                  </a:cubicBezTo>
                  <a:cubicBezTo>
                    <a:pt x="120693" y="51910"/>
                    <a:pt x="123782" y="53247"/>
                    <a:pt x="127000" y="54166"/>
                  </a:cubicBezTo>
                  <a:cubicBezTo>
                    <a:pt x="131196" y="55365"/>
                    <a:pt x="135520" y="56087"/>
                    <a:pt x="139700" y="57341"/>
                  </a:cubicBezTo>
                  <a:cubicBezTo>
                    <a:pt x="171396" y="66850"/>
                    <a:pt x="145922" y="61858"/>
                    <a:pt x="180975" y="66866"/>
                  </a:cubicBezTo>
                  <a:cubicBezTo>
                    <a:pt x="184150" y="67924"/>
                    <a:pt x="187424" y="68723"/>
                    <a:pt x="190500" y="70041"/>
                  </a:cubicBezTo>
                  <a:cubicBezTo>
                    <a:pt x="194850" y="71905"/>
                    <a:pt x="198588" y="75327"/>
                    <a:pt x="203200" y="76391"/>
                  </a:cubicBezTo>
                  <a:cubicBezTo>
                    <a:pt x="212538" y="78546"/>
                    <a:pt x="222250" y="78508"/>
                    <a:pt x="231775" y="79566"/>
                  </a:cubicBezTo>
                  <a:cubicBezTo>
                    <a:pt x="257175" y="78508"/>
                    <a:pt x="282708" y="79198"/>
                    <a:pt x="307975" y="76391"/>
                  </a:cubicBezTo>
                  <a:cubicBezTo>
                    <a:pt x="311768" y="75970"/>
                    <a:pt x="314087" y="71748"/>
                    <a:pt x="317500" y="70041"/>
                  </a:cubicBezTo>
                  <a:cubicBezTo>
                    <a:pt x="320493" y="68544"/>
                    <a:pt x="323891" y="68041"/>
                    <a:pt x="327025" y="66866"/>
                  </a:cubicBezTo>
                  <a:cubicBezTo>
                    <a:pt x="332361" y="64865"/>
                    <a:pt x="337608" y="62633"/>
                    <a:pt x="342900" y="60516"/>
                  </a:cubicBezTo>
                  <a:cubicBezTo>
                    <a:pt x="345017" y="57341"/>
                    <a:pt x="346552" y="53689"/>
                    <a:pt x="349250" y="50991"/>
                  </a:cubicBezTo>
                  <a:cubicBezTo>
                    <a:pt x="351948" y="48293"/>
                    <a:pt x="355670" y="46859"/>
                    <a:pt x="358775" y="44641"/>
                  </a:cubicBezTo>
                  <a:cubicBezTo>
                    <a:pt x="372450" y="34873"/>
                    <a:pt x="369257" y="35159"/>
                    <a:pt x="384175" y="28766"/>
                  </a:cubicBezTo>
                  <a:cubicBezTo>
                    <a:pt x="393787" y="24646"/>
                    <a:pt x="411815" y="21669"/>
                    <a:pt x="419100" y="19241"/>
                  </a:cubicBezTo>
                  <a:cubicBezTo>
                    <a:pt x="427261" y="16521"/>
                    <a:pt x="432554" y="14486"/>
                    <a:pt x="441325" y="12891"/>
                  </a:cubicBezTo>
                  <a:cubicBezTo>
                    <a:pt x="455563" y="10302"/>
                    <a:pt x="478490" y="8056"/>
                    <a:pt x="492125" y="6541"/>
                  </a:cubicBezTo>
                  <a:cubicBezTo>
                    <a:pt x="497417" y="4424"/>
                    <a:pt x="502305" y="410"/>
                    <a:pt x="508000" y="191"/>
                  </a:cubicBezTo>
                  <a:cubicBezTo>
                    <a:pt x="530234" y="-664"/>
                    <a:pt x="552502" y="1518"/>
                    <a:pt x="574675" y="3366"/>
                  </a:cubicBezTo>
                  <a:cubicBezTo>
                    <a:pt x="578010" y="3644"/>
                    <a:pt x="581207" y="5044"/>
                    <a:pt x="584200" y="6541"/>
                  </a:cubicBezTo>
                  <a:cubicBezTo>
                    <a:pt x="591336" y="10109"/>
                    <a:pt x="598234" y="16397"/>
                    <a:pt x="603250" y="22416"/>
                  </a:cubicBezTo>
                  <a:cubicBezTo>
                    <a:pt x="605693" y="25347"/>
                    <a:pt x="606902" y="29243"/>
                    <a:pt x="609600" y="31941"/>
                  </a:cubicBezTo>
                  <a:cubicBezTo>
                    <a:pt x="612298" y="34639"/>
                    <a:pt x="615950" y="36174"/>
                    <a:pt x="619125" y="38291"/>
                  </a:cubicBezTo>
                  <a:cubicBezTo>
                    <a:pt x="620183" y="41466"/>
                    <a:pt x="620803" y="44823"/>
                    <a:pt x="622300" y="47816"/>
                  </a:cubicBezTo>
                  <a:cubicBezTo>
                    <a:pt x="625974" y="55165"/>
                    <a:pt x="632031" y="61600"/>
                    <a:pt x="638175" y="66866"/>
                  </a:cubicBezTo>
                  <a:cubicBezTo>
                    <a:pt x="642193" y="70310"/>
                    <a:pt x="647133" y="72649"/>
                    <a:pt x="650875" y="76391"/>
                  </a:cubicBezTo>
                  <a:cubicBezTo>
                    <a:pt x="672042" y="97558"/>
                    <a:pt x="641350" y="75333"/>
                    <a:pt x="666750" y="92266"/>
                  </a:cubicBezTo>
                  <a:cubicBezTo>
                    <a:pt x="671776" y="99804"/>
                    <a:pt x="676718" y="107599"/>
                    <a:pt x="682625" y="114491"/>
                  </a:cubicBezTo>
                  <a:cubicBezTo>
                    <a:pt x="685547" y="117900"/>
                    <a:pt x="689275" y="120567"/>
                    <a:pt x="692150" y="124016"/>
                  </a:cubicBezTo>
                  <a:cubicBezTo>
                    <a:pt x="694593" y="126947"/>
                    <a:pt x="695802" y="130843"/>
                    <a:pt x="698500" y="133541"/>
                  </a:cubicBezTo>
                  <a:cubicBezTo>
                    <a:pt x="704655" y="139696"/>
                    <a:pt x="709803" y="140484"/>
                    <a:pt x="717550" y="143066"/>
                  </a:cubicBezTo>
                  <a:cubicBezTo>
                    <a:pt x="724361" y="163498"/>
                    <a:pt x="715386" y="141306"/>
                    <a:pt x="730250" y="162116"/>
                  </a:cubicBezTo>
                  <a:cubicBezTo>
                    <a:pt x="739279" y="174757"/>
                    <a:pt x="732617" y="175335"/>
                    <a:pt x="746125" y="184341"/>
                  </a:cubicBezTo>
                  <a:cubicBezTo>
                    <a:pt x="748910" y="186197"/>
                    <a:pt x="752475" y="186458"/>
                    <a:pt x="755650" y="187516"/>
                  </a:cubicBezTo>
                  <a:cubicBezTo>
                    <a:pt x="767524" y="211264"/>
                    <a:pt x="765175" y="202519"/>
                    <a:pt x="765175" y="244666"/>
                  </a:cubicBezTo>
                  <a:cubicBezTo>
                    <a:pt x="765175" y="272203"/>
                    <a:pt x="763832" y="299740"/>
                    <a:pt x="762000" y="327216"/>
                  </a:cubicBezTo>
                  <a:cubicBezTo>
                    <a:pt x="761710" y="331570"/>
                    <a:pt x="760357" y="335830"/>
                    <a:pt x="758825" y="339916"/>
                  </a:cubicBezTo>
                  <a:cubicBezTo>
                    <a:pt x="757163" y="344348"/>
                    <a:pt x="755226" y="348765"/>
                    <a:pt x="752475" y="352616"/>
                  </a:cubicBezTo>
                  <a:cubicBezTo>
                    <a:pt x="749865" y="356270"/>
                    <a:pt x="746125" y="358966"/>
                    <a:pt x="742950" y="362141"/>
                  </a:cubicBezTo>
                  <a:cubicBezTo>
                    <a:pt x="741892" y="365316"/>
                    <a:pt x="741400" y="368740"/>
                    <a:pt x="739775" y="371666"/>
                  </a:cubicBezTo>
                  <a:cubicBezTo>
                    <a:pt x="730384" y="388570"/>
                    <a:pt x="725566" y="391669"/>
                    <a:pt x="714375" y="406591"/>
                  </a:cubicBezTo>
                  <a:cubicBezTo>
                    <a:pt x="706839" y="416639"/>
                    <a:pt x="709653" y="418645"/>
                    <a:pt x="695325" y="422466"/>
                  </a:cubicBezTo>
                  <a:cubicBezTo>
                    <a:pt x="683892" y="425515"/>
                    <a:pt x="671918" y="426106"/>
                    <a:pt x="660400" y="428816"/>
                  </a:cubicBezTo>
                  <a:cubicBezTo>
                    <a:pt x="653884" y="430349"/>
                    <a:pt x="646919" y="431453"/>
                    <a:pt x="641350" y="435166"/>
                  </a:cubicBezTo>
                  <a:cubicBezTo>
                    <a:pt x="638175" y="437283"/>
                    <a:pt x="635398" y="440176"/>
                    <a:pt x="631825" y="441516"/>
                  </a:cubicBezTo>
                  <a:cubicBezTo>
                    <a:pt x="626772" y="443411"/>
                    <a:pt x="621242" y="443633"/>
                    <a:pt x="615950" y="444691"/>
                  </a:cubicBezTo>
                  <a:cubicBezTo>
                    <a:pt x="613833" y="447866"/>
                    <a:pt x="612836" y="452194"/>
                    <a:pt x="609600" y="454216"/>
                  </a:cubicBezTo>
                  <a:cubicBezTo>
                    <a:pt x="603924" y="457764"/>
                    <a:pt x="590550" y="460566"/>
                    <a:pt x="590550" y="460566"/>
                  </a:cubicBezTo>
                  <a:cubicBezTo>
                    <a:pt x="587375" y="463741"/>
                    <a:pt x="584924" y="467863"/>
                    <a:pt x="581025" y="470091"/>
                  </a:cubicBezTo>
                  <a:cubicBezTo>
                    <a:pt x="577236" y="472256"/>
                    <a:pt x="571956" y="470845"/>
                    <a:pt x="568325" y="473266"/>
                  </a:cubicBezTo>
                  <a:cubicBezTo>
                    <a:pt x="565150" y="475383"/>
                    <a:pt x="564847" y="480278"/>
                    <a:pt x="561975" y="482791"/>
                  </a:cubicBezTo>
                  <a:cubicBezTo>
                    <a:pt x="546854" y="496021"/>
                    <a:pt x="546006" y="494721"/>
                    <a:pt x="530225" y="498666"/>
                  </a:cubicBezTo>
                  <a:cubicBezTo>
                    <a:pt x="525992" y="501841"/>
                    <a:pt x="521831" y="505115"/>
                    <a:pt x="517525" y="508191"/>
                  </a:cubicBezTo>
                  <a:cubicBezTo>
                    <a:pt x="514420" y="510409"/>
                    <a:pt x="510852" y="512006"/>
                    <a:pt x="508000" y="514541"/>
                  </a:cubicBezTo>
                  <a:cubicBezTo>
                    <a:pt x="501288" y="520507"/>
                    <a:pt x="495300" y="527241"/>
                    <a:pt x="488950" y="533591"/>
                  </a:cubicBezTo>
                  <a:cubicBezTo>
                    <a:pt x="485775" y="536766"/>
                    <a:pt x="483685" y="541696"/>
                    <a:pt x="479425" y="543116"/>
                  </a:cubicBezTo>
                  <a:cubicBezTo>
                    <a:pt x="455484" y="551096"/>
                    <a:pt x="484994" y="540331"/>
                    <a:pt x="460375" y="552641"/>
                  </a:cubicBezTo>
                  <a:cubicBezTo>
                    <a:pt x="457382" y="554138"/>
                    <a:pt x="453926" y="554498"/>
                    <a:pt x="450850" y="555816"/>
                  </a:cubicBezTo>
                  <a:cubicBezTo>
                    <a:pt x="446500" y="557680"/>
                    <a:pt x="442383" y="560049"/>
                    <a:pt x="438150" y="562166"/>
                  </a:cubicBezTo>
                  <a:lnTo>
                    <a:pt x="288925" y="558991"/>
                  </a:lnTo>
                  <a:cubicBezTo>
                    <a:pt x="272421" y="558368"/>
                    <a:pt x="272943" y="556239"/>
                    <a:pt x="260350" y="552641"/>
                  </a:cubicBezTo>
                  <a:cubicBezTo>
                    <a:pt x="245380" y="548364"/>
                    <a:pt x="243412" y="548861"/>
                    <a:pt x="225425" y="546291"/>
                  </a:cubicBezTo>
                  <a:cubicBezTo>
                    <a:pt x="221192" y="543116"/>
                    <a:pt x="217458" y="539133"/>
                    <a:pt x="212725" y="536766"/>
                  </a:cubicBezTo>
                  <a:cubicBezTo>
                    <a:pt x="208822" y="534815"/>
                    <a:pt x="203814" y="535756"/>
                    <a:pt x="200025" y="533591"/>
                  </a:cubicBezTo>
                  <a:cubicBezTo>
                    <a:pt x="191784" y="528882"/>
                    <a:pt x="187626" y="519478"/>
                    <a:pt x="184150" y="511366"/>
                  </a:cubicBezTo>
                  <a:cubicBezTo>
                    <a:pt x="182832" y="508290"/>
                    <a:pt x="182472" y="504834"/>
                    <a:pt x="180975" y="501841"/>
                  </a:cubicBezTo>
                  <a:cubicBezTo>
                    <a:pt x="179268" y="498428"/>
                    <a:pt x="176332" y="495729"/>
                    <a:pt x="174625" y="492316"/>
                  </a:cubicBezTo>
                  <a:cubicBezTo>
                    <a:pt x="173128" y="489323"/>
                    <a:pt x="172106" y="486073"/>
                    <a:pt x="171450" y="482791"/>
                  </a:cubicBezTo>
                  <a:cubicBezTo>
                    <a:pt x="168925" y="470166"/>
                    <a:pt x="166921" y="457437"/>
                    <a:pt x="165100" y="444691"/>
                  </a:cubicBezTo>
                  <a:cubicBezTo>
                    <a:pt x="164917" y="443413"/>
                    <a:pt x="160684" y="410847"/>
                    <a:pt x="158750" y="406591"/>
                  </a:cubicBezTo>
                  <a:cubicBezTo>
                    <a:pt x="155592" y="399643"/>
                    <a:pt x="146050" y="387541"/>
                    <a:pt x="146050" y="387541"/>
                  </a:cubicBezTo>
                  <a:cubicBezTo>
                    <a:pt x="143621" y="377825"/>
                    <a:pt x="143834" y="372625"/>
                    <a:pt x="136525" y="365316"/>
                  </a:cubicBezTo>
                  <a:cubicBezTo>
                    <a:pt x="132783" y="361574"/>
                    <a:pt x="127567" y="359533"/>
                    <a:pt x="123825" y="355791"/>
                  </a:cubicBezTo>
                  <a:cubicBezTo>
                    <a:pt x="121127" y="353093"/>
                    <a:pt x="119918" y="349197"/>
                    <a:pt x="117475" y="346266"/>
                  </a:cubicBezTo>
                  <a:cubicBezTo>
                    <a:pt x="114600" y="342817"/>
                    <a:pt x="111125" y="339916"/>
                    <a:pt x="107950" y="336741"/>
                  </a:cubicBezTo>
                  <a:cubicBezTo>
                    <a:pt x="101245" y="303215"/>
                    <a:pt x="111232" y="333695"/>
                    <a:pt x="95250" y="314516"/>
                  </a:cubicBezTo>
                  <a:cubicBezTo>
                    <a:pt x="92220" y="310880"/>
                    <a:pt x="91335" y="305875"/>
                    <a:pt x="88900" y="301816"/>
                  </a:cubicBezTo>
                  <a:cubicBezTo>
                    <a:pt x="84973" y="295272"/>
                    <a:pt x="78613" y="290006"/>
                    <a:pt x="76200" y="282766"/>
                  </a:cubicBezTo>
                  <a:cubicBezTo>
                    <a:pt x="75142" y="279591"/>
                    <a:pt x="74881" y="276026"/>
                    <a:pt x="73025" y="273241"/>
                  </a:cubicBezTo>
                  <a:cubicBezTo>
                    <a:pt x="70534" y="269505"/>
                    <a:pt x="66675" y="266891"/>
                    <a:pt x="63500" y="263716"/>
                  </a:cubicBezTo>
                  <a:cubicBezTo>
                    <a:pt x="56892" y="237285"/>
                    <a:pt x="64938" y="263417"/>
                    <a:pt x="53975" y="241491"/>
                  </a:cubicBezTo>
                  <a:cubicBezTo>
                    <a:pt x="52478" y="238498"/>
                    <a:pt x="52891" y="234579"/>
                    <a:pt x="50800" y="231966"/>
                  </a:cubicBezTo>
                  <a:cubicBezTo>
                    <a:pt x="44255" y="223785"/>
                    <a:pt x="28575" y="209741"/>
                    <a:pt x="28575" y="209741"/>
                  </a:cubicBezTo>
                  <a:cubicBezTo>
                    <a:pt x="27517" y="205508"/>
                    <a:pt x="27565" y="200830"/>
                    <a:pt x="25400" y="197041"/>
                  </a:cubicBezTo>
                  <a:cubicBezTo>
                    <a:pt x="23172" y="193142"/>
                    <a:pt x="18632" y="191060"/>
                    <a:pt x="15875" y="187516"/>
                  </a:cubicBezTo>
                  <a:cubicBezTo>
                    <a:pt x="3138" y="171140"/>
                    <a:pt x="4790" y="173312"/>
                    <a:pt x="0" y="158941"/>
                  </a:cubicBezTo>
                  <a:cubicBezTo>
                    <a:pt x="1058" y="136716"/>
                    <a:pt x="1327" y="114439"/>
                    <a:pt x="3175" y="92266"/>
                  </a:cubicBezTo>
                  <a:cubicBezTo>
                    <a:pt x="3648" y="86588"/>
                    <a:pt x="11260" y="71398"/>
                    <a:pt x="15875" y="70041"/>
                  </a:cubicBezTo>
                  <a:cubicBezTo>
                    <a:pt x="30126" y="65850"/>
                    <a:pt x="64558" y="41995"/>
                    <a:pt x="79375" y="38291"/>
                  </a:cubicBezTo>
                  <a:close/>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30" name="ZoneTexte 24">
            <a:extLst>
              <a:ext uri="{FF2B5EF4-FFF2-40B4-BE49-F238E27FC236}">
                <a16:creationId xmlns:a16="http://schemas.microsoft.com/office/drawing/2014/main" id="{228EB631-0AD2-4657-8918-15B2DE47036D}"/>
              </a:ext>
            </a:extLst>
          </p:cNvPr>
          <p:cNvSpPr txBox="1"/>
          <p:nvPr/>
        </p:nvSpPr>
        <p:spPr>
          <a:xfrm>
            <a:off x="616284" y="2994095"/>
            <a:ext cx="1233030" cy="507831"/>
          </a:xfrm>
          <a:prstGeom prst="rect">
            <a:avLst/>
          </a:prstGeom>
          <a:noFill/>
        </p:spPr>
        <p:txBody>
          <a:bodyPr wrap="none" rtlCol="0">
            <a:spAutoFit/>
          </a:bodyPr>
          <a:lstStyle/>
          <a:p>
            <a:pPr algn="ctr"/>
            <a:endParaRPr lang="fr-FR" sz="1350" dirty="0"/>
          </a:p>
          <a:p>
            <a:r>
              <a:rPr lang="fr-FR" sz="1350" dirty="0" err="1"/>
              <a:t>Study</a:t>
            </a:r>
            <a:r>
              <a:rPr lang="fr-FR" sz="1350" dirty="0"/>
              <a:t> design!</a:t>
            </a:r>
          </a:p>
        </p:txBody>
      </p:sp>
      <p:grpSp>
        <p:nvGrpSpPr>
          <p:cNvPr id="31" name="Groupe 25">
            <a:extLst>
              <a:ext uri="{FF2B5EF4-FFF2-40B4-BE49-F238E27FC236}">
                <a16:creationId xmlns:a16="http://schemas.microsoft.com/office/drawing/2014/main" id="{8B530999-52DF-4115-ACD2-72927E7BA8AF}"/>
              </a:ext>
            </a:extLst>
          </p:cNvPr>
          <p:cNvGrpSpPr/>
          <p:nvPr/>
        </p:nvGrpSpPr>
        <p:grpSpPr>
          <a:xfrm>
            <a:off x="475036" y="3411357"/>
            <a:ext cx="1515227" cy="1700181"/>
            <a:chOff x="633382" y="3405476"/>
            <a:chExt cx="2020302" cy="2266909"/>
          </a:xfrm>
        </p:grpSpPr>
        <p:sp>
          <p:nvSpPr>
            <p:cNvPr id="32" name="ZoneTexte 26">
              <a:extLst>
                <a:ext uri="{FF2B5EF4-FFF2-40B4-BE49-F238E27FC236}">
                  <a16:creationId xmlns:a16="http://schemas.microsoft.com/office/drawing/2014/main" id="{564ECC29-25ED-4ECF-88C4-1BEEDDF08FBE}"/>
                </a:ext>
              </a:extLst>
            </p:cNvPr>
            <p:cNvSpPr txBox="1"/>
            <p:nvPr/>
          </p:nvSpPr>
          <p:spPr>
            <a:xfrm>
              <a:off x="633382" y="4810610"/>
              <a:ext cx="2020302" cy="861775"/>
            </a:xfrm>
            <a:prstGeom prst="rect">
              <a:avLst/>
            </a:prstGeom>
            <a:noFill/>
          </p:spPr>
          <p:txBody>
            <a:bodyPr wrap="square" rtlCol="0">
              <a:spAutoFit/>
            </a:bodyPr>
            <a:lstStyle/>
            <a:p>
              <a:pPr algn="ctr"/>
              <a:r>
                <a:rPr lang="fr-FR" sz="1200" dirty="0"/>
                <a:t>Acquisition or collection </a:t>
              </a:r>
            </a:p>
            <a:p>
              <a:pPr algn="ctr"/>
              <a:r>
                <a:rPr lang="fr-FR" sz="1200" dirty="0"/>
                <a:t>of images</a:t>
              </a:r>
            </a:p>
          </p:txBody>
        </p:sp>
        <p:pic>
          <p:nvPicPr>
            <p:cNvPr id="33" name="Image 27">
              <a:extLst>
                <a:ext uri="{FF2B5EF4-FFF2-40B4-BE49-F238E27FC236}">
                  <a16:creationId xmlns:a16="http://schemas.microsoft.com/office/drawing/2014/main" id="{AA9F409D-F2E9-43F2-A71F-7C0330FF4DD0}"/>
                </a:ext>
              </a:extLst>
            </p:cNvPr>
            <p:cNvPicPr>
              <a:picLocks noChangeAspect="1"/>
            </p:cNvPicPr>
            <p:nvPr/>
          </p:nvPicPr>
          <p:blipFill rotWithShape="1">
            <a:blip r:embed="rId4"/>
            <a:srcRect l="9441" t="40572" r="75689" b="35068"/>
            <a:stretch/>
          </p:blipFill>
          <p:spPr>
            <a:xfrm>
              <a:off x="766577" y="3722161"/>
              <a:ext cx="1748040" cy="1080000"/>
            </a:xfrm>
            <a:prstGeom prst="rect">
              <a:avLst/>
            </a:prstGeom>
            <a:ln>
              <a:solidFill>
                <a:schemeClr val="tx1"/>
              </a:solidFill>
            </a:ln>
          </p:spPr>
        </p:pic>
        <p:sp>
          <p:nvSpPr>
            <p:cNvPr id="34" name="Flèche droite 28">
              <a:extLst>
                <a:ext uri="{FF2B5EF4-FFF2-40B4-BE49-F238E27FC236}">
                  <a16:creationId xmlns:a16="http://schemas.microsoft.com/office/drawing/2014/main" id="{E4872237-C94F-449C-8460-D6550B98D709}"/>
                </a:ext>
              </a:extLst>
            </p:cNvPr>
            <p:cNvSpPr/>
            <p:nvPr/>
          </p:nvSpPr>
          <p:spPr>
            <a:xfrm rot="5400000">
              <a:off x="1482479" y="3441476"/>
              <a:ext cx="288000" cy="216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pic>
        <p:nvPicPr>
          <p:cNvPr id="35" name="Image 29">
            <a:extLst>
              <a:ext uri="{FF2B5EF4-FFF2-40B4-BE49-F238E27FC236}">
                <a16:creationId xmlns:a16="http://schemas.microsoft.com/office/drawing/2014/main" id="{749891AD-DF0B-4080-B098-35F6079A518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745" t="4445" r="15745" b="10555"/>
          <a:stretch/>
        </p:blipFill>
        <p:spPr>
          <a:xfrm>
            <a:off x="1011025" y="2470580"/>
            <a:ext cx="430460" cy="761391"/>
          </a:xfrm>
          <a:prstGeom prst="rect">
            <a:avLst/>
          </a:prstGeom>
          <a:ln>
            <a:solidFill>
              <a:schemeClr val="tx1"/>
            </a:solidFill>
          </a:ln>
        </p:spPr>
      </p:pic>
      <p:grpSp>
        <p:nvGrpSpPr>
          <p:cNvPr id="36" name="Groupe 30">
            <a:extLst>
              <a:ext uri="{FF2B5EF4-FFF2-40B4-BE49-F238E27FC236}">
                <a16:creationId xmlns:a16="http://schemas.microsoft.com/office/drawing/2014/main" id="{C03CC6C9-51C8-4E52-B5AA-ABAF3DB0412C}"/>
              </a:ext>
            </a:extLst>
          </p:cNvPr>
          <p:cNvGrpSpPr/>
          <p:nvPr/>
        </p:nvGrpSpPr>
        <p:grpSpPr>
          <a:xfrm>
            <a:off x="3518141" y="2270302"/>
            <a:ext cx="4384316" cy="1360256"/>
            <a:chOff x="4690854" y="1884068"/>
            <a:chExt cx="5845755" cy="1813675"/>
          </a:xfrm>
        </p:grpSpPr>
        <p:pic>
          <p:nvPicPr>
            <p:cNvPr id="38" name="Image 31">
              <a:extLst>
                <a:ext uri="{FF2B5EF4-FFF2-40B4-BE49-F238E27FC236}">
                  <a16:creationId xmlns:a16="http://schemas.microsoft.com/office/drawing/2014/main" id="{3E973E93-8F4B-4528-B5D6-AFAC392D2511}"/>
                </a:ext>
              </a:extLst>
            </p:cNvPr>
            <p:cNvPicPr>
              <a:picLocks noChangeAspect="1"/>
            </p:cNvPicPr>
            <p:nvPr/>
          </p:nvPicPr>
          <p:blipFill rotWithShape="1">
            <a:blip r:embed="rId3">
              <a:extLst>
                <a:ext uri="{28A0092B-C50C-407E-A947-70E740481C1C}">
                  <a14:useLocalDpi xmlns:a14="http://schemas.microsoft.com/office/drawing/2010/main" val="0"/>
                </a:ext>
              </a:extLst>
            </a:blip>
            <a:srcRect l="80673" t="6318" r="1431" b="33718"/>
            <a:stretch/>
          </p:blipFill>
          <p:spPr>
            <a:xfrm>
              <a:off x="8674886" y="2028032"/>
              <a:ext cx="1680969" cy="1080000"/>
            </a:xfrm>
            <a:prstGeom prst="rect">
              <a:avLst/>
            </a:prstGeom>
            <a:ln>
              <a:solidFill>
                <a:schemeClr val="tx1"/>
              </a:solidFill>
            </a:ln>
          </p:spPr>
        </p:pic>
        <p:sp>
          <p:nvSpPr>
            <p:cNvPr id="45" name="Flèche droite 32">
              <a:extLst>
                <a:ext uri="{FF2B5EF4-FFF2-40B4-BE49-F238E27FC236}">
                  <a16:creationId xmlns:a16="http://schemas.microsoft.com/office/drawing/2014/main" id="{80B319E8-9ADA-434C-B95E-2383B0A4D04C}"/>
                </a:ext>
              </a:extLst>
            </p:cNvPr>
            <p:cNvSpPr/>
            <p:nvPr/>
          </p:nvSpPr>
          <p:spPr>
            <a:xfrm rot="16200000">
              <a:off x="9391949" y="3445743"/>
              <a:ext cx="288000" cy="216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nvGrpSpPr>
            <p:cNvPr id="46" name="Groupe 33">
              <a:extLst>
                <a:ext uri="{FF2B5EF4-FFF2-40B4-BE49-F238E27FC236}">
                  <a16:creationId xmlns:a16="http://schemas.microsoft.com/office/drawing/2014/main" id="{0EB4A42A-1F9F-46D5-A6A1-0F6C459AADEF}"/>
                </a:ext>
              </a:extLst>
            </p:cNvPr>
            <p:cNvGrpSpPr/>
            <p:nvPr/>
          </p:nvGrpSpPr>
          <p:grpSpPr>
            <a:xfrm>
              <a:off x="4690854" y="1884068"/>
              <a:ext cx="4312218" cy="1350492"/>
              <a:chOff x="6319233" y="1278427"/>
              <a:chExt cx="4312218" cy="1350492"/>
            </a:xfrm>
          </p:grpSpPr>
          <p:grpSp>
            <p:nvGrpSpPr>
              <p:cNvPr id="49" name="Groupe 36">
                <a:extLst>
                  <a:ext uri="{FF2B5EF4-FFF2-40B4-BE49-F238E27FC236}">
                    <a16:creationId xmlns:a16="http://schemas.microsoft.com/office/drawing/2014/main" id="{C8B83B75-95D3-48DE-9A8F-AEE5BB53BC07}"/>
                  </a:ext>
                </a:extLst>
              </p:cNvPr>
              <p:cNvGrpSpPr/>
              <p:nvPr/>
            </p:nvGrpSpPr>
            <p:grpSpPr>
              <a:xfrm>
                <a:off x="6319233" y="1278427"/>
                <a:ext cx="1823442" cy="1342044"/>
                <a:chOff x="4970740" y="978557"/>
                <a:chExt cx="2133604" cy="1606537"/>
              </a:xfrm>
            </p:grpSpPr>
            <p:pic>
              <p:nvPicPr>
                <p:cNvPr id="53" name="Image 42">
                  <a:extLst>
                    <a:ext uri="{FF2B5EF4-FFF2-40B4-BE49-F238E27FC236}">
                      <a16:creationId xmlns:a16="http://schemas.microsoft.com/office/drawing/2014/main" id="{A23E0565-0ECC-4FD2-918A-EBA053115A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0740" y="978557"/>
                  <a:ext cx="2133604" cy="1423419"/>
                </a:xfrm>
                <a:prstGeom prst="rect">
                  <a:avLst/>
                </a:prstGeom>
              </p:spPr>
            </p:pic>
            <p:sp>
              <p:nvSpPr>
                <p:cNvPr id="54" name="ZoneTexte 43">
                  <a:extLst>
                    <a:ext uri="{FF2B5EF4-FFF2-40B4-BE49-F238E27FC236}">
                      <a16:creationId xmlns:a16="http://schemas.microsoft.com/office/drawing/2014/main" id="{A514AA07-8B32-4456-B75A-0FAFB156C464}"/>
                    </a:ext>
                  </a:extLst>
                </p:cNvPr>
                <p:cNvSpPr txBox="1"/>
                <p:nvPr/>
              </p:nvSpPr>
              <p:spPr>
                <a:xfrm>
                  <a:off x="5320573" y="2142973"/>
                  <a:ext cx="1588566" cy="442121"/>
                </a:xfrm>
                <a:prstGeom prst="rect">
                  <a:avLst/>
                </a:prstGeom>
                <a:noFill/>
              </p:spPr>
              <p:txBody>
                <a:bodyPr wrap="none" rtlCol="0">
                  <a:spAutoFit/>
                </a:bodyPr>
                <a:lstStyle/>
                <a:p>
                  <a:r>
                    <a:rPr lang="fr-FR" sz="1200" u="sng" dirty="0"/>
                    <a:t>Clinical data</a:t>
                  </a:r>
                  <a:endParaRPr lang="en-US" sz="1200" u="sng" dirty="0"/>
                </a:p>
              </p:txBody>
            </p:sp>
          </p:grpSp>
          <p:grpSp>
            <p:nvGrpSpPr>
              <p:cNvPr id="50" name="Groupe 37">
                <a:extLst>
                  <a:ext uri="{FF2B5EF4-FFF2-40B4-BE49-F238E27FC236}">
                    <a16:creationId xmlns:a16="http://schemas.microsoft.com/office/drawing/2014/main" id="{1A3B6A0F-51C3-4C53-9EDC-F3F65E836641}"/>
                  </a:ext>
                </a:extLst>
              </p:cNvPr>
              <p:cNvGrpSpPr/>
              <p:nvPr/>
            </p:nvGrpSpPr>
            <p:grpSpPr>
              <a:xfrm>
                <a:off x="7766990" y="1438182"/>
                <a:ext cx="2864461" cy="1190737"/>
                <a:chOff x="1381054" y="6067559"/>
                <a:chExt cx="2864461" cy="1190737"/>
              </a:xfrm>
            </p:grpSpPr>
            <p:pic>
              <p:nvPicPr>
                <p:cNvPr id="51" name="Picture 8" descr=" Example of microarray hybridization figure 1">
                  <a:extLst>
                    <a:ext uri="{FF2B5EF4-FFF2-40B4-BE49-F238E27FC236}">
                      <a16:creationId xmlns:a16="http://schemas.microsoft.com/office/drawing/2014/main" id="{82F028E8-B74A-4CE8-A0F4-05C0EE63D9F3}"/>
                    </a:ext>
                  </a:extLst>
                </p:cNvPr>
                <p:cNvPicPr>
                  <a:picLocks noChangeArrowheads="1"/>
                </p:cNvPicPr>
                <p:nvPr/>
              </p:nvPicPr>
              <p:blipFill>
                <a:blip r:embed="rId7" cstate="print"/>
                <a:srcRect/>
                <a:stretch>
                  <a:fillRect/>
                </a:stretch>
              </p:blipFill>
              <p:spPr bwMode="auto">
                <a:xfrm>
                  <a:off x="1757509" y="6067559"/>
                  <a:ext cx="1132461" cy="878411"/>
                </a:xfrm>
                <a:prstGeom prst="rect">
                  <a:avLst/>
                </a:prstGeom>
                <a:noFill/>
                <a:ln>
                  <a:solidFill>
                    <a:schemeClr val="bg1"/>
                  </a:solidFill>
                </a:ln>
              </p:spPr>
            </p:pic>
            <p:sp>
              <p:nvSpPr>
                <p:cNvPr id="52" name="ZoneTexte 41">
                  <a:extLst>
                    <a:ext uri="{FF2B5EF4-FFF2-40B4-BE49-F238E27FC236}">
                      <a16:creationId xmlns:a16="http://schemas.microsoft.com/office/drawing/2014/main" id="{1A3164E9-01EE-4264-8CE4-2B2BD0811559}"/>
                    </a:ext>
                  </a:extLst>
                </p:cNvPr>
                <p:cNvSpPr txBox="1"/>
                <p:nvPr/>
              </p:nvSpPr>
              <p:spPr>
                <a:xfrm>
                  <a:off x="1381054" y="6888964"/>
                  <a:ext cx="2864461" cy="369332"/>
                </a:xfrm>
                <a:prstGeom prst="rect">
                  <a:avLst/>
                </a:prstGeom>
                <a:noFill/>
              </p:spPr>
              <p:txBody>
                <a:bodyPr wrap="none" rtlCol="0">
                  <a:spAutoFit/>
                </a:bodyPr>
                <a:lstStyle/>
                <a:p>
                  <a:r>
                    <a:rPr lang="fr-FR" sz="1200" u="sng" dirty="0" err="1"/>
                    <a:t>Genomics</a:t>
                  </a:r>
                  <a:r>
                    <a:rPr lang="fr-FR" sz="1200" u="sng" dirty="0"/>
                    <a:t>, </a:t>
                  </a:r>
                  <a:r>
                    <a:rPr lang="fr-FR" sz="1200" u="sng" dirty="0" err="1"/>
                    <a:t>transcriptomics</a:t>
                  </a:r>
                  <a:r>
                    <a:rPr lang="fr-FR" sz="1200" u="sng" dirty="0"/>
                    <a:t>…</a:t>
                  </a:r>
                  <a:endParaRPr lang="en-US" sz="1200" u="sng" dirty="0"/>
                </a:p>
              </p:txBody>
            </p:sp>
          </p:grpSp>
        </p:grpSp>
        <p:sp>
          <p:nvSpPr>
            <p:cNvPr id="47" name="ZoneTexte 34">
              <a:extLst>
                <a:ext uri="{FF2B5EF4-FFF2-40B4-BE49-F238E27FC236}">
                  <a16:creationId xmlns:a16="http://schemas.microsoft.com/office/drawing/2014/main" id="{3A2F0475-AA06-46C6-91D9-DE1A2E70553D}"/>
                </a:ext>
              </a:extLst>
            </p:cNvPr>
            <p:cNvSpPr txBox="1"/>
            <p:nvPr/>
          </p:nvSpPr>
          <p:spPr>
            <a:xfrm>
              <a:off x="8518813" y="3064482"/>
              <a:ext cx="2017796" cy="369332"/>
            </a:xfrm>
            <a:prstGeom prst="rect">
              <a:avLst/>
            </a:prstGeom>
            <a:noFill/>
          </p:spPr>
          <p:txBody>
            <a:bodyPr wrap="square" rtlCol="0">
              <a:spAutoFit/>
            </a:bodyPr>
            <a:lstStyle/>
            <a:p>
              <a:pPr algn="ctr"/>
              <a:r>
                <a:rPr lang="fr-FR" sz="1200" dirty="0" err="1"/>
                <a:t>Modeling</a:t>
              </a:r>
              <a:endParaRPr lang="fr-FR" sz="1200" dirty="0"/>
            </a:p>
          </p:txBody>
        </p:sp>
        <p:sp>
          <p:nvSpPr>
            <p:cNvPr id="48" name="Flèche droite 35">
              <a:extLst>
                <a:ext uri="{FF2B5EF4-FFF2-40B4-BE49-F238E27FC236}">
                  <a16:creationId xmlns:a16="http://schemas.microsoft.com/office/drawing/2014/main" id="{2DB984CA-FA4D-43AD-8CE4-DB4137193F1D}"/>
                </a:ext>
              </a:extLst>
            </p:cNvPr>
            <p:cNvSpPr/>
            <p:nvPr/>
          </p:nvSpPr>
          <p:spPr>
            <a:xfrm>
              <a:off x="8340247" y="2491643"/>
              <a:ext cx="288000" cy="216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55" name="Ellipse 2">
            <a:extLst>
              <a:ext uri="{FF2B5EF4-FFF2-40B4-BE49-F238E27FC236}">
                <a16:creationId xmlns:a16="http://schemas.microsoft.com/office/drawing/2014/main" id="{000A1E3C-BDD6-4A56-AC81-BA8A0DFBCE1B}"/>
              </a:ext>
            </a:extLst>
          </p:cNvPr>
          <p:cNvSpPr/>
          <p:nvPr/>
        </p:nvSpPr>
        <p:spPr>
          <a:xfrm>
            <a:off x="227612" y="3102583"/>
            <a:ext cx="3447767" cy="18505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6" name="Ellipse 40">
            <a:extLst>
              <a:ext uri="{FF2B5EF4-FFF2-40B4-BE49-F238E27FC236}">
                <a16:creationId xmlns:a16="http://schemas.microsoft.com/office/drawing/2014/main" id="{24AB14B4-A61B-4764-8A6C-B0A6B3F3435C}"/>
              </a:ext>
            </a:extLst>
          </p:cNvPr>
          <p:cNvSpPr/>
          <p:nvPr/>
        </p:nvSpPr>
        <p:spPr>
          <a:xfrm>
            <a:off x="6255186" y="3285627"/>
            <a:ext cx="1796107" cy="182913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2519822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trike="noStrike" spc="-1" dirty="0">
                <a:solidFill>
                  <a:srgbClr val="000000"/>
                </a:solidFill>
                <a:uFill>
                  <a:solidFill>
                    <a:srgbClr val="FFFFFF"/>
                  </a:solidFill>
                </a:uFill>
                <a:latin typeface="+mj-lt"/>
                <a:ea typeface="SimSun"/>
              </a:rPr>
              <a:t>Introduction: Radiomics definition</a:t>
            </a:r>
            <a:endParaRPr lang="en-US" sz="2600" b="0" strike="noStrike" spc="-1" dirty="0">
              <a:solidFill>
                <a:srgbClr val="000000"/>
              </a:solidFill>
              <a:uFill>
                <a:solidFill>
                  <a:srgbClr val="FFFFFF"/>
                </a:solidFill>
              </a:uFill>
              <a:latin typeface="+mj-lt"/>
            </a:endParaRPr>
          </a:p>
        </p:txBody>
      </p:sp>
      <p:sp>
        <p:nvSpPr>
          <p:cNvPr id="28" name="Espace réservé du contenu 2">
            <a:extLst>
              <a:ext uri="{FF2B5EF4-FFF2-40B4-BE49-F238E27FC236}">
                <a16:creationId xmlns:a16="http://schemas.microsoft.com/office/drawing/2014/main" id="{22E2BF1D-D595-48ED-BA57-60C8F0399714}"/>
              </a:ext>
            </a:extLst>
          </p:cNvPr>
          <p:cNvSpPr txBox="1">
            <a:spLocks/>
          </p:cNvSpPr>
          <p:nvPr/>
        </p:nvSpPr>
        <p:spPr>
          <a:xfrm>
            <a:off x="46702" y="1471421"/>
            <a:ext cx="4514063" cy="4650053"/>
          </a:xfrm>
          <a:prstGeom prst="rect">
            <a:avLst/>
          </a:prstGeom>
        </p:spPr>
        <p:txBody>
          <a:bodyPr>
            <a:normAutofit/>
          </a:bodyPr>
          <a:lstStyle/>
          <a:p>
            <a:pPr marL="285750" indent="-285750">
              <a:buFont typeface="Wingdings" panose="05000000000000000000" pitchFamily="2" charset="2"/>
              <a:buChar char="q"/>
            </a:pPr>
            <a:r>
              <a:rPr lang="en-US" kern="0" dirty="0">
                <a:solidFill>
                  <a:sysClr val="windowText" lastClr="000000"/>
                </a:solidFill>
              </a:rPr>
              <a:t>« High-throughput » extraction of quantitative metrics from medical images</a:t>
            </a:r>
            <a:r>
              <a:rPr lang="en-US" kern="0" baseline="30000" dirty="0">
                <a:solidFill>
                  <a:sysClr val="windowText" lastClr="000000"/>
                </a:solidFill>
              </a:rPr>
              <a:t>1</a:t>
            </a:r>
            <a:endParaRPr lang="en-US" kern="0" dirty="0">
              <a:solidFill>
                <a:sysClr val="windowText" lastClr="000000"/>
              </a:solidFill>
            </a:endParaRPr>
          </a:p>
          <a:p>
            <a:pPr marL="285750" indent="-285750">
              <a:buFont typeface="Wingdings" panose="05000000000000000000" pitchFamily="2" charset="2"/>
              <a:buChar char="q"/>
            </a:pPr>
            <a:r>
              <a:rPr lang="en-US" kern="0" dirty="0">
                <a:solidFill>
                  <a:sysClr val="windowText" lastClr="000000"/>
                </a:solidFill>
              </a:rPr>
              <a:t>The main idea is to consider </a:t>
            </a:r>
            <a:r>
              <a:rPr lang="en-US" kern="0" dirty="0">
                <a:solidFill>
                  <a:sysClr val="windowText" lastClr="000000"/>
                </a:solidFill>
                <a:effectLst>
                  <a:outerShdw blurRad="38100" dist="38100" dir="2700000" algn="tl">
                    <a:srgbClr val="000000">
                      <a:alpha val="43137"/>
                    </a:srgbClr>
                  </a:outerShdw>
                </a:effectLst>
              </a:rPr>
              <a:t>images as data </a:t>
            </a:r>
            <a:r>
              <a:rPr lang="en-US" kern="0" dirty="0">
                <a:solidFill>
                  <a:sysClr val="windowText" lastClr="000000"/>
                </a:solidFill>
              </a:rPr>
              <a:t>in which we want to extract </a:t>
            </a:r>
            <a:r>
              <a:rPr lang="en-US" kern="0" dirty="0">
                <a:solidFill>
                  <a:sysClr val="windowText" lastClr="000000"/>
                </a:solidFill>
                <a:effectLst>
                  <a:outerShdw blurRad="38100" dist="38100" dir="2700000" algn="tl">
                    <a:srgbClr val="000000">
                      <a:alpha val="43137"/>
                    </a:srgbClr>
                  </a:outerShdw>
                </a:effectLst>
              </a:rPr>
              <a:t>all the relevant information </a:t>
            </a:r>
            <a:r>
              <a:rPr lang="en-US" kern="0" dirty="0">
                <a:solidFill>
                  <a:sysClr val="windowText" lastClr="000000"/>
                </a:solidFill>
              </a:rPr>
              <a:t>to bring imaging to its full potential</a:t>
            </a:r>
            <a:r>
              <a:rPr lang="en-US" kern="0" baseline="30000" dirty="0">
                <a:solidFill>
                  <a:sysClr val="windowText" lastClr="000000"/>
                </a:solidFill>
              </a:rPr>
              <a:t>2</a:t>
            </a:r>
            <a:endParaRPr lang="en-US" kern="0" dirty="0">
              <a:solidFill>
                <a:sysClr val="windowText" lastClr="000000"/>
              </a:solidFill>
            </a:endParaRPr>
          </a:p>
          <a:p>
            <a:pPr marL="285750" indent="-285750">
              <a:buFont typeface="Wingdings" panose="05000000000000000000" pitchFamily="2" charset="2"/>
              <a:buChar char="q"/>
            </a:pPr>
            <a:r>
              <a:rPr lang="en-US" kern="0" dirty="0">
                <a:solidFill>
                  <a:sysClr val="windowText" lastClr="000000"/>
                </a:solidFill>
              </a:rPr>
              <a:t>The main objective is to exploit these features for </a:t>
            </a:r>
            <a:r>
              <a:rPr lang="en-US" kern="0" dirty="0">
                <a:solidFill>
                  <a:sysClr val="windowText" lastClr="000000"/>
                </a:solidFill>
                <a:effectLst>
                  <a:outerShdw blurRad="38100" dist="38100" dir="2700000" algn="tl">
                    <a:srgbClr val="000000">
                      <a:alpha val="43137"/>
                    </a:srgbClr>
                  </a:outerShdw>
                </a:effectLst>
              </a:rPr>
              <a:t>modeling</a:t>
            </a:r>
            <a:r>
              <a:rPr lang="en-US" kern="0" dirty="0">
                <a:solidFill>
                  <a:sysClr val="windowText" lastClr="000000"/>
                </a:solidFill>
              </a:rPr>
              <a:t>, in order to </a:t>
            </a:r>
            <a:r>
              <a:rPr lang="en-US" kern="0" dirty="0">
                <a:solidFill>
                  <a:sysClr val="windowText" lastClr="000000"/>
                </a:solidFill>
                <a:effectLst>
                  <a:outerShdw blurRad="38100" dist="38100" dir="2700000" algn="tl">
                    <a:srgbClr val="000000">
                      <a:alpha val="43137"/>
                    </a:srgbClr>
                  </a:outerShdw>
                </a:effectLst>
              </a:rPr>
              <a:t>predict a clinical outcome </a:t>
            </a:r>
            <a:r>
              <a:rPr lang="en-US" kern="0" dirty="0">
                <a:solidFill>
                  <a:sysClr val="windowText" lastClr="000000"/>
                </a:solidFill>
              </a:rPr>
              <a:t>(response to therapy, survival) or </a:t>
            </a:r>
            <a:r>
              <a:rPr lang="en-US" kern="0" dirty="0">
                <a:solidFill>
                  <a:sysClr val="windowText" lastClr="000000"/>
                </a:solidFill>
                <a:effectLst>
                  <a:outerShdw blurRad="38100" dist="38100" dir="2700000" algn="tl">
                    <a:srgbClr val="000000">
                      <a:alpha val="43137"/>
                    </a:srgbClr>
                  </a:outerShdw>
                </a:effectLst>
              </a:rPr>
              <a:t>tumor/organ characteristics </a:t>
            </a:r>
            <a:r>
              <a:rPr lang="en-US" kern="0" dirty="0">
                <a:solidFill>
                  <a:sysClr val="windowText" lastClr="000000"/>
                </a:solidFill>
              </a:rPr>
              <a:t>(diagnosis)</a:t>
            </a:r>
          </a:p>
          <a:p>
            <a:pPr marL="285750" indent="-285750">
              <a:buFont typeface="Wingdings" panose="05000000000000000000" pitchFamily="2" charset="2"/>
              <a:buChar char="q"/>
            </a:pPr>
            <a:r>
              <a:rPr lang="en-US" kern="0" dirty="0">
                <a:solidFill>
                  <a:sysClr val="windowText" lastClr="000000"/>
                </a:solidFill>
              </a:rPr>
              <a:t>Excepted benefits: additional/complementary factor(s) from available </a:t>
            </a:r>
            <a:r>
              <a:rPr lang="en-US" kern="0" dirty="0">
                <a:solidFill>
                  <a:sysClr val="windowText" lastClr="000000"/>
                </a:solidFill>
                <a:effectLst>
                  <a:outerShdw blurRad="38100" dist="38100" dir="2700000" algn="tl">
                    <a:srgbClr val="000000">
                      <a:alpha val="43137"/>
                    </a:srgbClr>
                  </a:outerShdw>
                </a:effectLst>
              </a:rPr>
              <a:t>routine imaging</a:t>
            </a:r>
          </a:p>
        </p:txBody>
      </p:sp>
      <p:sp>
        <p:nvSpPr>
          <p:cNvPr id="29" name="Espace réservé du pied de page 3">
            <a:extLst>
              <a:ext uri="{FF2B5EF4-FFF2-40B4-BE49-F238E27FC236}">
                <a16:creationId xmlns:a16="http://schemas.microsoft.com/office/drawing/2014/main" id="{1D8D02FB-45F8-4494-A70A-59912F54766A}"/>
              </a:ext>
            </a:extLst>
          </p:cNvPr>
          <p:cNvSpPr txBox="1">
            <a:spLocks/>
          </p:cNvSpPr>
          <p:nvPr/>
        </p:nvSpPr>
        <p:spPr>
          <a:xfrm>
            <a:off x="16026" y="6189280"/>
            <a:ext cx="9143279" cy="6687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buFontTx/>
              <a:buAutoNum type="arabicPeriod"/>
            </a:pPr>
            <a:r>
              <a:rPr lang="fr-FR" sz="1400" dirty="0"/>
              <a:t>Lambin, </a:t>
            </a:r>
            <a:r>
              <a:rPr lang="fr-FR" sz="1400" i="1" dirty="0"/>
              <a:t>et al</a:t>
            </a:r>
            <a:r>
              <a:rPr lang="fr-FR" sz="1400" dirty="0"/>
              <a:t>. </a:t>
            </a:r>
            <a:r>
              <a:rPr lang="en-US" sz="1400" dirty="0"/>
              <a:t>Radiomics: extracting more information from medical images using advanced feature analysis. </a:t>
            </a:r>
            <a:r>
              <a:rPr lang="en-US" sz="1400" i="1" dirty="0" err="1"/>
              <a:t>Eur</a:t>
            </a:r>
            <a:r>
              <a:rPr lang="en-US" sz="1400" i="1" dirty="0"/>
              <a:t> J Cancer </a:t>
            </a:r>
            <a:r>
              <a:rPr lang="en-US" sz="1400" dirty="0"/>
              <a:t>2012</a:t>
            </a:r>
          </a:p>
          <a:p>
            <a:pPr marL="228600" indent="-228600">
              <a:buFontTx/>
              <a:buAutoNum type="arabicPeriod"/>
            </a:pPr>
            <a:r>
              <a:rPr lang="fr-FR" sz="1400" dirty="0" err="1"/>
              <a:t>Gillies</a:t>
            </a:r>
            <a:r>
              <a:rPr lang="fr-FR" sz="1400" dirty="0"/>
              <a:t>, </a:t>
            </a:r>
            <a:r>
              <a:rPr lang="fr-FR" sz="1400" i="1" dirty="0"/>
              <a:t>et al</a:t>
            </a:r>
            <a:r>
              <a:rPr lang="fr-FR" sz="1400" dirty="0"/>
              <a:t>. </a:t>
            </a:r>
            <a:r>
              <a:rPr lang="en-US" sz="1400" dirty="0"/>
              <a:t>Radiomics: Images Are More than Pictures, They Are Data. </a:t>
            </a:r>
            <a:r>
              <a:rPr lang="en-US" sz="1400" i="1" dirty="0"/>
              <a:t>Radiology </a:t>
            </a:r>
            <a:r>
              <a:rPr lang="en-US" sz="1400" dirty="0"/>
              <a:t>2016</a:t>
            </a:r>
          </a:p>
          <a:p>
            <a:endParaRPr lang="fr-FR" sz="1400" dirty="0"/>
          </a:p>
        </p:txBody>
      </p:sp>
      <p:grpSp>
        <p:nvGrpSpPr>
          <p:cNvPr id="30" name="Groupe 10">
            <a:extLst>
              <a:ext uri="{FF2B5EF4-FFF2-40B4-BE49-F238E27FC236}">
                <a16:creationId xmlns:a16="http://schemas.microsoft.com/office/drawing/2014/main" id="{5C11F457-E86C-44E6-BB4D-2442F1A36FFA}"/>
              </a:ext>
            </a:extLst>
          </p:cNvPr>
          <p:cNvGrpSpPr/>
          <p:nvPr/>
        </p:nvGrpSpPr>
        <p:grpSpPr>
          <a:xfrm>
            <a:off x="4583236" y="1556791"/>
            <a:ext cx="4381252" cy="1216217"/>
            <a:chOff x="6668212" y="1533124"/>
            <a:chExt cx="5125638" cy="1265266"/>
          </a:xfrm>
        </p:grpSpPr>
        <p:pic>
          <p:nvPicPr>
            <p:cNvPr id="31" name="Image 6">
              <a:extLst>
                <a:ext uri="{FF2B5EF4-FFF2-40B4-BE49-F238E27FC236}">
                  <a16:creationId xmlns:a16="http://schemas.microsoft.com/office/drawing/2014/main" id="{E265D582-0469-4B77-B368-9ABBA3A4741A}"/>
                </a:ext>
              </a:extLst>
            </p:cNvPr>
            <p:cNvPicPr>
              <a:picLocks noChangeAspect="1"/>
            </p:cNvPicPr>
            <p:nvPr/>
          </p:nvPicPr>
          <p:blipFill rotWithShape="1">
            <a:blip r:embed="rId2">
              <a:extLst>
                <a:ext uri="{28A0092B-C50C-407E-A947-70E740481C1C}">
                  <a14:useLocalDpi xmlns:a14="http://schemas.microsoft.com/office/drawing/2010/main" val="0"/>
                </a:ext>
              </a:extLst>
            </a:blip>
            <a:srcRect l="634" t="4408" r="80985" b="29813"/>
            <a:stretch/>
          </p:blipFill>
          <p:spPr>
            <a:xfrm>
              <a:off x="6668212" y="1538390"/>
              <a:ext cx="1836179" cy="1260000"/>
            </a:xfrm>
            <a:prstGeom prst="rect">
              <a:avLst/>
            </a:prstGeom>
          </p:spPr>
        </p:pic>
        <p:sp>
          <p:nvSpPr>
            <p:cNvPr id="32" name="Flèche droite 7">
              <a:extLst>
                <a:ext uri="{FF2B5EF4-FFF2-40B4-BE49-F238E27FC236}">
                  <a16:creationId xmlns:a16="http://schemas.microsoft.com/office/drawing/2014/main" id="{50005087-60B7-459A-8F38-8E4B55755007}"/>
                </a:ext>
              </a:extLst>
            </p:cNvPr>
            <p:cNvSpPr/>
            <p:nvPr/>
          </p:nvSpPr>
          <p:spPr>
            <a:xfrm>
              <a:off x="8504392" y="1998185"/>
              <a:ext cx="654914" cy="318295"/>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Image 8">
              <a:extLst>
                <a:ext uri="{FF2B5EF4-FFF2-40B4-BE49-F238E27FC236}">
                  <a16:creationId xmlns:a16="http://schemas.microsoft.com/office/drawing/2014/main" id="{35F9CECF-4895-4C21-98D1-BD2320B5B7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9305" y="1533124"/>
              <a:ext cx="2634545" cy="1260000"/>
            </a:xfrm>
            <a:prstGeom prst="rect">
              <a:avLst/>
            </a:prstGeom>
            <a:ln>
              <a:solidFill>
                <a:schemeClr val="bg1"/>
              </a:solidFill>
            </a:ln>
          </p:spPr>
        </p:pic>
      </p:grpSp>
      <p:pic>
        <p:nvPicPr>
          <p:cNvPr id="34" name="Image 9">
            <a:extLst>
              <a:ext uri="{FF2B5EF4-FFF2-40B4-BE49-F238E27FC236}">
                <a16:creationId xmlns:a16="http://schemas.microsoft.com/office/drawing/2014/main" id="{14A5260A-05B0-4B16-AC53-4D4203DFBE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2531" y="2982351"/>
            <a:ext cx="2910228" cy="3139123"/>
          </a:xfrm>
          <a:prstGeom prst="rect">
            <a:avLst/>
          </a:prstGeom>
        </p:spPr>
      </p:pic>
    </p:spTree>
    <p:extLst>
      <p:ext uri="{BB962C8B-B14F-4D97-AF65-F5344CB8AC3E}">
        <p14:creationId xmlns:p14="http://schemas.microsoft.com/office/powerpoint/2010/main" val="1751414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trike="noStrike" spc="-1" dirty="0">
                <a:solidFill>
                  <a:srgbClr val="000000"/>
                </a:solidFill>
                <a:uFill>
                  <a:solidFill>
                    <a:srgbClr val="FFFFFF"/>
                  </a:solidFill>
                </a:uFill>
                <a:latin typeface="+mj-lt"/>
                <a:ea typeface="SimSun"/>
              </a:rPr>
              <a:t>Radiomics issues: Multicentric harmonization</a:t>
            </a:r>
          </a:p>
        </p:txBody>
      </p:sp>
      <p:sp>
        <p:nvSpPr>
          <p:cNvPr id="75" name="Rectangle 74">
            <a:extLst>
              <a:ext uri="{FF2B5EF4-FFF2-40B4-BE49-F238E27FC236}">
                <a16:creationId xmlns:a16="http://schemas.microsoft.com/office/drawing/2014/main" id="{815F8916-6B5F-4DAA-9266-A39B7CDA1733}"/>
              </a:ext>
            </a:extLst>
          </p:cNvPr>
          <p:cNvSpPr/>
          <p:nvPr/>
        </p:nvSpPr>
        <p:spPr>
          <a:xfrm>
            <a:off x="0" y="5910120"/>
            <a:ext cx="9117732" cy="523220"/>
          </a:xfrm>
          <a:prstGeom prst="rect">
            <a:avLst/>
          </a:prstGeom>
        </p:spPr>
        <p:txBody>
          <a:bodyPr wrap="square">
            <a:spAutoFit/>
          </a:bodyPr>
          <a:lstStyle/>
          <a:p>
            <a:pPr algn="just"/>
            <a:r>
              <a:rPr lang="en-US" altLang="fr-FR" sz="1400" dirty="0" err="1"/>
              <a:t>Ronrick</a:t>
            </a:r>
            <a:r>
              <a:rPr lang="en-US" altLang="fr-FR" sz="1400" dirty="0"/>
              <a:t>, </a:t>
            </a:r>
            <a:r>
              <a:rPr lang="en-US" altLang="fr-FR" sz="1400" i="1" dirty="0"/>
              <a:t>et al</a:t>
            </a:r>
            <a:r>
              <a:rPr lang="en-US" altLang="fr-FR" sz="1400" dirty="0"/>
              <a:t>. </a:t>
            </a:r>
            <a:r>
              <a:rPr lang="en-US" altLang="fr-FR" sz="1400" dirty="0">
                <a:effectLst>
                  <a:outerShdw blurRad="38100" dist="38100" dir="2700000" algn="tl">
                    <a:srgbClr val="000000">
                      <a:alpha val="43137"/>
                    </a:srgbClr>
                  </a:outerShdw>
                </a:effectLst>
              </a:rPr>
              <a:t>Performance comparison of modified </a:t>
            </a:r>
            <a:r>
              <a:rPr lang="en-US" altLang="fr-FR" sz="1400" dirty="0" err="1">
                <a:effectLst>
                  <a:outerShdw blurRad="38100" dist="38100" dir="2700000" algn="tl">
                    <a:srgbClr val="000000">
                      <a:alpha val="43137"/>
                    </a:srgbClr>
                  </a:outerShdw>
                </a:effectLst>
              </a:rPr>
              <a:t>ComBat</a:t>
            </a:r>
            <a:r>
              <a:rPr lang="en-US" altLang="fr-FR" sz="1400" dirty="0">
                <a:effectLst>
                  <a:outerShdw blurRad="38100" dist="38100" dir="2700000" algn="tl">
                    <a:srgbClr val="000000">
                      <a:alpha val="43137"/>
                    </a:srgbClr>
                  </a:outerShdw>
                </a:effectLst>
              </a:rPr>
              <a:t> for harmonization of radiomic features for multicentric studies</a:t>
            </a:r>
            <a:r>
              <a:rPr lang="en-US" altLang="fr-FR" sz="1400" dirty="0"/>
              <a:t>. </a:t>
            </a:r>
            <a:r>
              <a:rPr lang="en-US" altLang="fr-FR" sz="1400" i="1" dirty="0"/>
              <a:t>Sci Rep </a:t>
            </a:r>
            <a:r>
              <a:rPr lang="en-US" altLang="fr-FR" sz="1400" dirty="0"/>
              <a:t>2020</a:t>
            </a:r>
          </a:p>
        </p:txBody>
      </p:sp>
      <p:sp>
        <p:nvSpPr>
          <p:cNvPr id="11" name="Espace réservé du numéro de diapositive 4">
            <a:extLst>
              <a:ext uri="{FF2B5EF4-FFF2-40B4-BE49-F238E27FC236}">
                <a16:creationId xmlns:a16="http://schemas.microsoft.com/office/drawing/2014/main" id="{5510EFF8-56F6-4D7F-8552-F5CD493553D3}"/>
              </a:ext>
            </a:extLst>
          </p:cNvPr>
          <p:cNvSpPr txBox="1">
            <a:spLocks/>
          </p:cNvSpPr>
          <p:nvPr/>
        </p:nvSpPr>
        <p:spPr>
          <a:xfrm>
            <a:off x="7760232" y="1383507"/>
            <a:ext cx="425451" cy="273844"/>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pic>
        <p:nvPicPr>
          <p:cNvPr id="42" name="Picture 12">
            <a:extLst>
              <a:ext uri="{FF2B5EF4-FFF2-40B4-BE49-F238E27FC236}">
                <a16:creationId xmlns:a16="http://schemas.microsoft.com/office/drawing/2014/main" id="{662515A4-8014-4F39-BB5E-4D3278A58072}"/>
              </a:ext>
            </a:extLst>
          </p:cNvPr>
          <p:cNvPicPr>
            <a:picLocks noChangeAspect="1"/>
          </p:cNvPicPr>
          <p:nvPr/>
        </p:nvPicPr>
        <p:blipFill rotWithShape="1">
          <a:blip r:embed="rId2"/>
          <a:srcRect t="10402" b="25897"/>
          <a:stretch/>
        </p:blipFill>
        <p:spPr>
          <a:xfrm>
            <a:off x="4993569" y="1657350"/>
            <a:ext cx="3545824" cy="1910785"/>
          </a:xfrm>
          <a:prstGeom prst="rect">
            <a:avLst/>
          </a:prstGeom>
          <a:ln>
            <a:solidFill>
              <a:schemeClr val="tx1"/>
            </a:solidFill>
          </a:ln>
        </p:spPr>
      </p:pic>
      <p:pic>
        <p:nvPicPr>
          <p:cNvPr id="43" name="Picture 13">
            <a:extLst>
              <a:ext uri="{FF2B5EF4-FFF2-40B4-BE49-F238E27FC236}">
                <a16:creationId xmlns:a16="http://schemas.microsoft.com/office/drawing/2014/main" id="{0A441BAF-D2D5-446D-A5A2-DB4884738B94}"/>
              </a:ext>
            </a:extLst>
          </p:cNvPr>
          <p:cNvPicPr>
            <a:picLocks noChangeAspect="1"/>
          </p:cNvPicPr>
          <p:nvPr/>
        </p:nvPicPr>
        <p:blipFill rotWithShape="1">
          <a:blip r:embed="rId3"/>
          <a:srcRect t="10317" b="25349"/>
          <a:stretch/>
        </p:blipFill>
        <p:spPr>
          <a:xfrm>
            <a:off x="4996094" y="3634819"/>
            <a:ext cx="3543299" cy="1920344"/>
          </a:xfrm>
          <a:prstGeom prst="rect">
            <a:avLst/>
          </a:prstGeom>
          <a:ln>
            <a:solidFill>
              <a:schemeClr val="tx1"/>
            </a:solidFill>
          </a:ln>
        </p:spPr>
      </p:pic>
      <p:pic>
        <p:nvPicPr>
          <p:cNvPr id="44" name="Picture 1">
            <a:extLst>
              <a:ext uri="{FF2B5EF4-FFF2-40B4-BE49-F238E27FC236}">
                <a16:creationId xmlns:a16="http://schemas.microsoft.com/office/drawing/2014/main" id="{AEC6572A-5382-43D4-B52E-6E1BA5C66246}"/>
              </a:ext>
            </a:extLst>
          </p:cNvPr>
          <p:cNvPicPr/>
          <p:nvPr/>
        </p:nvPicPr>
        <p:blipFill rotWithShape="1">
          <a:blip r:embed="rId4" cstate="print"/>
          <a:srcRect l="25730" b="72307"/>
          <a:stretch/>
        </p:blipFill>
        <p:spPr>
          <a:xfrm>
            <a:off x="736481" y="1713125"/>
            <a:ext cx="3496373" cy="1855010"/>
          </a:xfrm>
          <a:prstGeom prst="rect">
            <a:avLst/>
          </a:prstGeom>
          <a:ln>
            <a:solidFill>
              <a:schemeClr val="tx1"/>
            </a:solidFill>
          </a:ln>
        </p:spPr>
      </p:pic>
      <p:pic>
        <p:nvPicPr>
          <p:cNvPr id="57" name="Picture 1">
            <a:extLst>
              <a:ext uri="{FF2B5EF4-FFF2-40B4-BE49-F238E27FC236}">
                <a16:creationId xmlns:a16="http://schemas.microsoft.com/office/drawing/2014/main" id="{AE409790-AE59-4D53-86A0-1A254C7BA198}"/>
              </a:ext>
            </a:extLst>
          </p:cNvPr>
          <p:cNvPicPr/>
          <p:nvPr/>
        </p:nvPicPr>
        <p:blipFill rotWithShape="1">
          <a:blip r:embed="rId4" cstate="print"/>
          <a:srcRect t="30432" r="54702" b="41347"/>
          <a:stretch/>
        </p:blipFill>
        <p:spPr>
          <a:xfrm>
            <a:off x="1511713" y="3589566"/>
            <a:ext cx="2140898" cy="1987028"/>
          </a:xfrm>
          <a:prstGeom prst="rect">
            <a:avLst/>
          </a:prstGeom>
          <a:ln>
            <a:solidFill>
              <a:schemeClr val="tx1"/>
            </a:solidFill>
          </a:ln>
        </p:spPr>
      </p:pic>
      <p:grpSp>
        <p:nvGrpSpPr>
          <p:cNvPr id="58" name="Groupe 13">
            <a:extLst>
              <a:ext uri="{FF2B5EF4-FFF2-40B4-BE49-F238E27FC236}">
                <a16:creationId xmlns:a16="http://schemas.microsoft.com/office/drawing/2014/main" id="{1F0056E0-D041-4284-9926-7D8CA31D8F6B}"/>
              </a:ext>
            </a:extLst>
          </p:cNvPr>
          <p:cNvGrpSpPr/>
          <p:nvPr/>
        </p:nvGrpSpPr>
        <p:grpSpPr>
          <a:xfrm>
            <a:off x="4371976" y="2404886"/>
            <a:ext cx="507206" cy="2190104"/>
            <a:chOff x="5829300" y="2063515"/>
            <a:chExt cx="676275" cy="2920138"/>
          </a:xfrm>
        </p:grpSpPr>
        <p:sp>
          <p:nvSpPr>
            <p:cNvPr id="59" name="Flèche droite 14">
              <a:extLst>
                <a:ext uri="{FF2B5EF4-FFF2-40B4-BE49-F238E27FC236}">
                  <a16:creationId xmlns:a16="http://schemas.microsoft.com/office/drawing/2014/main" id="{B46123B2-AF85-4780-9142-5BE8252B80AD}"/>
                </a:ext>
              </a:extLst>
            </p:cNvPr>
            <p:cNvSpPr/>
            <p:nvPr/>
          </p:nvSpPr>
          <p:spPr>
            <a:xfrm>
              <a:off x="5829300" y="2063515"/>
              <a:ext cx="676275" cy="314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0" name="Flèche droite 15">
              <a:extLst>
                <a:ext uri="{FF2B5EF4-FFF2-40B4-BE49-F238E27FC236}">
                  <a16:creationId xmlns:a16="http://schemas.microsoft.com/office/drawing/2014/main" id="{71B593BB-4D9A-475A-A513-FA2DAC7F223B}"/>
                </a:ext>
              </a:extLst>
            </p:cNvPr>
            <p:cNvSpPr/>
            <p:nvPr/>
          </p:nvSpPr>
          <p:spPr>
            <a:xfrm>
              <a:off x="5829300" y="4669328"/>
              <a:ext cx="676275" cy="314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62" name="ZoneTexte 17">
            <a:extLst>
              <a:ext uri="{FF2B5EF4-FFF2-40B4-BE49-F238E27FC236}">
                <a16:creationId xmlns:a16="http://schemas.microsoft.com/office/drawing/2014/main" id="{A5CDE540-6219-4A2E-B9AE-C95666DB9899}"/>
              </a:ext>
            </a:extLst>
          </p:cNvPr>
          <p:cNvSpPr txBox="1"/>
          <p:nvPr/>
        </p:nvSpPr>
        <p:spPr>
          <a:xfrm>
            <a:off x="2948291" y="1754119"/>
            <a:ext cx="1324402" cy="300082"/>
          </a:xfrm>
          <a:prstGeom prst="rect">
            <a:avLst/>
          </a:prstGeom>
          <a:noFill/>
        </p:spPr>
        <p:txBody>
          <a:bodyPr wrap="none" rtlCol="0">
            <a:spAutoFit/>
          </a:bodyPr>
          <a:lstStyle/>
          <a:p>
            <a:r>
              <a:rPr lang="fr-FR" sz="1350" dirty="0" err="1"/>
              <a:t>Cervix</a:t>
            </a:r>
            <a:r>
              <a:rPr lang="fr-FR" sz="1350" dirty="0"/>
              <a:t> (n=197)</a:t>
            </a:r>
          </a:p>
        </p:txBody>
      </p:sp>
      <p:sp>
        <p:nvSpPr>
          <p:cNvPr id="63" name="ZoneTexte 18">
            <a:extLst>
              <a:ext uri="{FF2B5EF4-FFF2-40B4-BE49-F238E27FC236}">
                <a16:creationId xmlns:a16="http://schemas.microsoft.com/office/drawing/2014/main" id="{80769B89-4370-4917-A167-3769F462DD09}"/>
              </a:ext>
            </a:extLst>
          </p:cNvPr>
          <p:cNvSpPr txBox="1"/>
          <p:nvPr/>
        </p:nvSpPr>
        <p:spPr>
          <a:xfrm>
            <a:off x="6012961" y="3001221"/>
            <a:ext cx="2305503" cy="300082"/>
          </a:xfrm>
          <a:prstGeom prst="rect">
            <a:avLst/>
          </a:prstGeom>
          <a:noFill/>
        </p:spPr>
        <p:txBody>
          <a:bodyPr wrap="none" rtlCol="0">
            <a:spAutoFit/>
          </a:bodyPr>
          <a:lstStyle/>
          <a:p>
            <a:r>
              <a:rPr lang="fr-FR" sz="1350" dirty="0" err="1"/>
              <a:t>Testing</a:t>
            </a:r>
            <a:r>
              <a:rPr lang="fr-FR" sz="1350" dirty="0"/>
              <a:t> performance (n=78)</a:t>
            </a:r>
          </a:p>
        </p:txBody>
      </p:sp>
    </p:spTree>
    <p:extLst>
      <p:ext uri="{BB962C8B-B14F-4D97-AF65-F5344CB8AC3E}">
        <p14:creationId xmlns:p14="http://schemas.microsoft.com/office/powerpoint/2010/main" val="232584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trike="noStrike" spc="-1" dirty="0">
                <a:solidFill>
                  <a:srgbClr val="000000"/>
                </a:solidFill>
                <a:uFill>
                  <a:solidFill>
                    <a:srgbClr val="FFFFFF"/>
                  </a:solidFill>
                </a:uFill>
                <a:latin typeface="+mj-lt"/>
                <a:ea typeface="SimSun"/>
              </a:rPr>
              <a:t>Radiomics issues: Multicentric harmonization</a:t>
            </a:r>
          </a:p>
        </p:txBody>
      </p:sp>
      <p:sp>
        <p:nvSpPr>
          <p:cNvPr id="75" name="Rectangle 74">
            <a:extLst>
              <a:ext uri="{FF2B5EF4-FFF2-40B4-BE49-F238E27FC236}">
                <a16:creationId xmlns:a16="http://schemas.microsoft.com/office/drawing/2014/main" id="{815F8916-6B5F-4DAA-9266-A39B7CDA1733}"/>
              </a:ext>
            </a:extLst>
          </p:cNvPr>
          <p:cNvSpPr/>
          <p:nvPr/>
        </p:nvSpPr>
        <p:spPr>
          <a:xfrm>
            <a:off x="0" y="5910120"/>
            <a:ext cx="9117732" cy="523220"/>
          </a:xfrm>
          <a:prstGeom prst="rect">
            <a:avLst/>
          </a:prstGeom>
        </p:spPr>
        <p:txBody>
          <a:bodyPr wrap="square">
            <a:spAutoFit/>
          </a:bodyPr>
          <a:lstStyle/>
          <a:p>
            <a:pPr algn="just"/>
            <a:r>
              <a:rPr lang="en-US" altLang="fr-FR" sz="1400" dirty="0"/>
              <a:t>Choe, </a:t>
            </a:r>
            <a:r>
              <a:rPr lang="en-US" altLang="fr-FR" sz="1400" i="1" dirty="0"/>
              <a:t>et al</a:t>
            </a:r>
            <a:r>
              <a:rPr lang="en-US" altLang="fr-FR" sz="1400" dirty="0"/>
              <a:t>. </a:t>
            </a:r>
            <a:r>
              <a:rPr lang="en-US" altLang="fr-FR" sz="1400" dirty="0">
                <a:effectLst>
                  <a:outerShdw blurRad="38100" dist="38100" dir="2700000" algn="tl">
                    <a:srgbClr val="000000">
                      <a:alpha val="43137"/>
                    </a:srgbClr>
                  </a:outerShdw>
                </a:effectLst>
              </a:rPr>
              <a:t>Deep Learning-based Image Conversion of CT Reconstruction Kernels Improves Radiomics Reproducibility for Pulmonary Nodules or Masses</a:t>
            </a:r>
            <a:r>
              <a:rPr lang="en-US" altLang="fr-FR" sz="1400" dirty="0"/>
              <a:t>. </a:t>
            </a:r>
            <a:r>
              <a:rPr lang="en-US" altLang="fr-FR" sz="1400" i="1" dirty="0"/>
              <a:t>Radiology </a:t>
            </a:r>
            <a:r>
              <a:rPr lang="en-US" altLang="fr-FR" sz="1400" dirty="0"/>
              <a:t>2019</a:t>
            </a:r>
          </a:p>
        </p:txBody>
      </p:sp>
      <p:sp>
        <p:nvSpPr>
          <p:cNvPr id="11" name="Espace réservé du numéro de diapositive 4">
            <a:extLst>
              <a:ext uri="{FF2B5EF4-FFF2-40B4-BE49-F238E27FC236}">
                <a16:creationId xmlns:a16="http://schemas.microsoft.com/office/drawing/2014/main" id="{5510EFF8-56F6-4D7F-8552-F5CD493553D3}"/>
              </a:ext>
            </a:extLst>
          </p:cNvPr>
          <p:cNvSpPr txBox="1">
            <a:spLocks/>
          </p:cNvSpPr>
          <p:nvPr/>
        </p:nvSpPr>
        <p:spPr>
          <a:xfrm>
            <a:off x="7760232" y="1383507"/>
            <a:ext cx="425451" cy="273844"/>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pic>
        <p:nvPicPr>
          <p:cNvPr id="15" name="Image 20">
            <a:extLst>
              <a:ext uri="{FF2B5EF4-FFF2-40B4-BE49-F238E27FC236}">
                <a16:creationId xmlns:a16="http://schemas.microsoft.com/office/drawing/2014/main" id="{4B03508F-747F-4D5D-A87F-D895ECFAAB95}"/>
              </a:ext>
            </a:extLst>
          </p:cNvPr>
          <p:cNvPicPr>
            <a:picLocks noChangeAspect="1"/>
          </p:cNvPicPr>
          <p:nvPr/>
        </p:nvPicPr>
        <p:blipFill>
          <a:blip r:embed="rId2"/>
          <a:stretch>
            <a:fillRect/>
          </a:stretch>
        </p:blipFill>
        <p:spPr>
          <a:xfrm>
            <a:off x="0" y="3736423"/>
            <a:ext cx="9144000" cy="2035496"/>
          </a:xfrm>
          <a:prstGeom prst="rect">
            <a:avLst/>
          </a:prstGeom>
        </p:spPr>
      </p:pic>
      <p:pic>
        <p:nvPicPr>
          <p:cNvPr id="16" name="Image 21">
            <a:extLst>
              <a:ext uri="{FF2B5EF4-FFF2-40B4-BE49-F238E27FC236}">
                <a16:creationId xmlns:a16="http://schemas.microsoft.com/office/drawing/2014/main" id="{ADCE76FC-283D-4A9D-B534-694557AEB18A}"/>
              </a:ext>
            </a:extLst>
          </p:cNvPr>
          <p:cNvPicPr>
            <a:picLocks noChangeAspect="1"/>
          </p:cNvPicPr>
          <p:nvPr/>
        </p:nvPicPr>
        <p:blipFill>
          <a:blip r:embed="rId3"/>
          <a:stretch>
            <a:fillRect/>
          </a:stretch>
        </p:blipFill>
        <p:spPr>
          <a:xfrm>
            <a:off x="-13134" y="1671212"/>
            <a:ext cx="9144000" cy="2065211"/>
          </a:xfrm>
          <a:prstGeom prst="rect">
            <a:avLst/>
          </a:prstGeom>
        </p:spPr>
      </p:pic>
    </p:spTree>
    <p:extLst>
      <p:ext uri="{BB962C8B-B14F-4D97-AF65-F5344CB8AC3E}">
        <p14:creationId xmlns:p14="http://schemas.microsoft.com/office/powerpoint/2010/main" val="3484323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trike="noStrike" spc="-1" dirty="0">
                <a:solidFill>
                  <a:srgbClr val="000000"/>
                </a:solidFill>
                <a:uFill>
                  <a:solidFill>
                    <a:srgbClr val="FFFFFF"/>
                  </a:solidFill>
                </a:uFill>
                <a:latin typeface="+mj-lt"/>
                <a:ea typeface="SimSun"/>
              </a:rPr>
              <a:t>Radiomics and Deep Learning</a:t>
            </a:r>
          </a:p>
        </p:txBody>
      </p:sp>
      <p:sp>
        <p:nvSpPr>
          <p:cNvPr id="11" name="Espace réservé du numéro de diapositive 4">
            <a:extLst>
              <a:ext uri="{FF2B5EF4-FFF2-40B4-BE49-F238E27FC236}">
                <a16:creationId xmlns:a16="http://schemas.microsoft.com/office/drawing/2014/main" id="{5510EFF8-56F6-4D7F-8552-F5CD493553D3}"/>
              </a:ext>
            </a:extLst>
          </p:cNvPr>
          <p:cNvSpPr txBox="1">
            <a:spLocks/>
          </p:cNvSpPr>
          <p:nvPr/>
        </p:nvSpPr>
        <p:spPr>
          <a:xfrm>
            <a:off x="7760232" y="1383507"/>
            <a:ext cx="425451" cy="273844"/>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42" name="ZoneTexte 2">
            <a:extLst>
              <a:ext uri="{FF2B5EF4-FFF2-40B4-BE49-F238E27FC236}">
                <a16:creationId xmlns:a16="http://schemas.microsoft.com/office/drawing/2014/main" id="{68998657-193F-43F6-BDDD-899EBEBA5D0A}"/>
              </a:ext>
            </a:extLst>
          </p:cNvPr>
          <p:cNvSpPr txBox="1"/>
          <p:nvPr/>
        </p:nvSpPr>
        <p:spPr>
          <a:xfrm>
            <a:off x="141404" y="3680553"/>
            <a:ext cx="1515227" cy="646331"/>
          </a:xfrm>
          <a:prstGeom prst="rect">
            <a:avLst/>
          </a:prstGeom>
          <a:noFill/>
        </p:spPr>
        <p:txBody>
          <a:bodyPr wrap="square" rtlCol="0">
            <a:spAutoFit/>
          </a:bodyPr>
          <a:lstStyle/>
          <a:p>
            <a:pPr algn="ctr"/>
            <a:r>
              <a:rPr lang="en-US" sz="1200" dirty="0"/>
              <a:t>Acquisition or collection </a:t>
            </a:r>
          </a:p>
          <a:p>
            <a:pPr algn="ctr"/>
            <a:r>
              <a:rPr lang="en-US" sz="1200" dirty="0"/>
              <a:t>of images</a:t>
            </a:r>
          </a:p>
        </p:txBody>
      </p:sp>
      <p:sp>
        <p:nvSpPr>
          <p:cNvPr id="43" name="Flèche droite 11">
            <a:extLst>
              <a:ext uri="{FF2B5EF4-FFF2-40B4-BE49-F238E27FC236}">
                <a16:creationId xmlns:a16="http://schemas.microsoft.com/office/drawing/2014/main" id="{BC45474B-17E7-4DFE-8463-E807F5F15CBE}"/>
              </a:ext>
            </a:extLst>
          </p:cNvPr>
          <p:cNvSpPr/>
          <p:nvPr/>
        </p:nvSpPr>
        <p:spPr>
          <a:xfrm>
            <a:off x="1555308" y="3190394"/>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44" name="Image 25">
            <a:extLst>
              <a:ext uri="{FF2B5EF4-FFF2-40B4-BE49-F238E27FC236}">
                <a16:creationId xmlns:a16="http://schemas.microsoft.com/office/drawing/2014/main" id="{5B07404A-E718-4711-B6CE-30BC1574CA96}"/>
              </a:ext>
            </a:extLst>
          </p:cNvPr>
          <p:cNvPicPr>
            <a:picLocks noChangeAspect="1"/>
          </p:cNvPicPr>
          <p:nvPr/>
        </p:nvPicPr>
        <p:blipFill rotWithShape="1">
          <a:blip r:embed="rId2"/>
          <a:srcRect l="9441" t="40572" r="75689" b="35068"/>
          <a:stretch/>
        </p:blipFill>
        <p:spPr>
          <a:xfrm>
            <a:off x="241301" y="2864216"/>
            <a:ext cx="1311030" cy="810000"/>
          </a:xfrm>
          <a:prstGeom prst="rect">
            <a:avLst/>
          </a:prstGeom>
          <a:ln>
            <a:solidFill>
              <a:schemeClr val="tx1"/>
            </a:solidFill>
          </a:ln>
        </p:spPr>
      </p:pic>
      <p:pic>
        <p:nvPicPr>
          <p:cNvPr id="57" name="Image 26">
            <a:extLst>
              <a:ext uri="{FF2B5EF4-FFF2-40B4-BE49-F238E27FC236}">
                <a16:creationId xmlns:a16="http://schemas.microsoft.com/office/drawing/2014/main" id="{CD7CC15B-2513-47C7-A8BE-2112E19D0520}"/>
              </a:ext>
            </a:extLst>
          </p:cNvPr>
          <p:cNvPicPr>
            <a:picLocks noChangeAspect="1"/>
          </p:cNvPicPr>
          <p:nvPr/>
        </p:nvPicPr>
        <p:blipFill rotWithShape="1">
          <a:blip r:embed="rId3"/>
          <a:srcRect l="9385" t="40594" r="75461" b="35257"/>
          <a:stretch/>
        </p:blipFill>
        <p:spPr>
          <a:xfrm>
            <a:off x="1808679" y="2864216"/>
            <a:ext cx="1336082" cy="810000"/>
          </a:xfrm>
          <a:prstGeom prst="rect">
            <a:avLst/>
          </a:prstGeom>
          <a:ln>
            <a:solidFill>
              <a:schemeClr val="tx1"/>
            </a:solidFill>
          </a:ln>
        </p:spPr>
      </p:pic>
      <p:sp>
        <p:nvSpPr>
          <p:cNvPr id="58" name="ZoneTexte 27">
            <a:extLst>
              <a:ext uri="{FF2B5EF4-FFF2-40B4-BE49-F238E27FC236}">
                <a16:creationId xmlns:a16="http://schemas.microsoft.com/office/drawing/2014/main" id="{27CE5AB6-2000-40D1-8A11-C52D5099980E}"/>
              </a:ext>
            </a:extLst>
          </p:cNvPr>
          <p:cNvSpPr txBox="1"/>
          <p:nvPr/>
        </p:nvSpPr>
        <p:spPr>
          <a:xfrm>
            <a:off x="1687478" y="3667257"/>
            <a:ext cx="1570358" cy="646331"/>
          </a:xfrm>
          <a:prstGeom prst="rect">
            <a:avLst/>
          </a:prstGeom>
          <a:noFill/>
        </p:spPr>
        <p:txBody>
          <a:bodyPr wrap="square" rtlCol="0">
            <a:spAutoFit/>
          </a:bodyPr>
          <a:lstStyle/>
          <a:p>
            <a:pPr algn="ctr"/>
            <a:r>
              <a:rPr lang="en-US" sz="1200" dirty="0"/>
              <a:t>Pre-processing (denoising, registration…)</a:t>
            </a:r>
          </a:p>
        </p:txBody>
      </p:sp>
      <p:sp>
        <p:nvSpPr>
          <p:cNvPr id="59" name="Flèche droite 28">
            <a:extLst>
              <a:ext uri="{FF2B5EF4-FFF2-40B4-BE49-F238E27FC236}">
                <a16:creationId xmlns:a16="http://schemas.microsoft.com/office/drawing/2014/main" id="{FEC04304-BE1E-4BAF-9119-B2B6741E0F12}"/>
              </a:ext>
            </a:extLst>
          </p:cNvPr>
          <p:cNvSpPr/>
          <p:nvPr/>
        </p:nvSpPr>
        <p:spPr>
          <a:xfrm>
            <a:off x="3151103" y="3203438"/>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60" name="Image 29">
            <a:extLst>
              <a:ext uri="{FF2B5EF4-FFF2-40B4-BE49-F238E27FC236}">
                <a16:creationId xmlns:a16="http://schemas.microsoft.com/office/drawing/2014/main" id="{23C1823A-DFBC-49C8-BBB0-7D50CA83B4FC}"/>
              </a:ext>
            </a:extLst>
          </p:cNvPr>
          <p:cNvPicPr>
            <a:picLocks noChangeAspect="1"/>
          </p:cNvPicPr>
          <p:nvPr/>
        </p:nvPicPr>
        <p:blipFill rotWithShape="1">
          <a:blip r:embed="rId3"/>
          <a:srcRect l="9385" t="40594" r="75461" b="35257"/>
          <a:stretch/>
        </p:blipFill>
        <p:spPr>
          <a:xfrm>
            <a:off x="3403343" y="2864216"/>
            <a:ext cx="1336082" cy="810000"/>
          </a:xfrm>
          <a:prstGeom prst="rect">
            <a:avLst/>
          </a:prstGeom>
          <a:ln>
            <a:solidFill>
              <a:schemeClr val="tx1"/>
            </a:solidFill>
          </a:ln>
        </p:spPr>
      </p:pic>
      <p:sp>
        <p:nvSpPr>
          <p:cNvPr id="61" name="Ellipse 30">
            <a:extLst>
              <a:ext uri="{FF2B5EF4-FFF2-40B4-BE49-F238E27FC236}">
                <a16:creationId xmlns:a16="http://schemas.microsoft.com/office/drawing/2014/main" id="{84ECB305-01E0-4C79-9A95-5CCD1A829B6C}"/>
              </a:ext>
            </a:extLst>
          </p:cNvPr>
          <p:cNvSpPr/>
          <p:nvPr/>
        </p:nvSpPr>
        <p:spPr>
          <a:xfrm>
            <a:off x="4346575" y="3203438"/>
            <a:ext cx="231776" cy="22238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2" name="Ellipse 31">
            <a:extLst>
              <a:ext uri="{FF2B5EF4-FFF2-40B4-BE49-F238E27FC236}">
                <a16:creationId xmlns:a16="http://schemas.microsoft.com/office/drawing/2014/main" id="{0B8E77FC-D7D2-463D-ACE5-2896FD1547AA}"/>
              </a:ext>
            </a:extLst>
          </p:cNvPr>
          <p:cNvSpPr/>
          <p:nvPr/>
        </p:nvSpPr>
        <p:spPr>
          <a:xfrm>
            <a:off x="4219890" y="3275013"/>
            <a:ext cx="93383" cy="13493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3" name="ZoneTexte 32">
            <a:extLst>
              <a:ext uri="{FF2B5EF4-FFF2-40B4-BE49-F238E27FC236}">
                <a16:creationId xmlns:a16="http://schemas.microsoft.com/office/drawing/2014/main" id="{B4444F0A-7E37-4120-99D6-350574D74876}"/>
              </a:ext>
            </a:extLst>
          </p:cNvPr>
          <p:cNvSpPr txBox="1"/>
          <p:nvPr/>
        </p:nvSpPr>
        <p:spPr>
          <a:xfrm>
            <a:off x="3379072" y="3680553"/>
            <a:ext cx="2657471" cy="646331"/>
          </a:xfrm>
          <a:prstGeom prst="rect">
            <a:avLst/>
          </a:prstGeom>
          <a:noFill/>
        </p:spPr>
        <p:txBody>
          <a:bodyPr wrap="square" rtlCol="0">
            <a:spAutoFit/>
          </a:bodyPr>
          <a:lstStyle/>
          <a:p>
            <a:pPr algn="ctr"/>
            <a:r>
              <a:rPr lang="en-US" sz="1200" dirty="0"/>
              <a:t>Detection and segmentation of object(s) of interest (e.g., tumors or organs)</a:t>
            </a:r>
          </a:p>
        </p:txBody>
      </p:sp>
      <p:sp>
        <p:nvSpPr>
          <p:cNvPr id="64" name="Flèche droite 33">
            <a:extLst>
              <a:ext uri="{FF2B5EF4-FFF2-40B4-BE49-F238E27FC236}">
                <a16:creationId xmlns:a16="http://schemas.microsoft.com/office/drawing/2014/main" id="{84EC4DB0-27E5-4523-AE8E-79BAB4F6B0AD}"/>
              </a:ext>
            </a:extLst>
          </p:cNvPr>
          <p:cNvSpPr/>
          <p:nvPr/>
        </p:nvSpPr>
        <p:spPr>
          <a:xfrm>
            <a:off x="4757384" y="3203438"/>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65" name="Image 34">
            <a:extLst>
              <a:ext uri="{FF2B5EF4-FFF2-40B4-BE49-F238E27FC236}">
                <a16:creationId xmlns:a16="http://schemas.microsoft.com/office/drawing/2014/main" id="{1E295207-EA6E-49BF-87FE-60D40BA7229D}"/>
              </a:ext>
            </a:extLst>
          </p:cNvPr>
          <p:cNvPicPr>
            <a:picLocks noChangeAspect="1"/>
          </p:cNvPicPr>
          <p:nvPr/>
        </p:nvPicPr>
        <p:blipFill rotWithShape="1">
          <a:blip r:embed="rId3"/>
          <a:srcRect l="19744" t="50744" r="77232" b="42583"/>
          <a:stretch/>
        </p:blipFill>
        <p:spPr>
          <a:xfrm>
            <a:off x="5010708" y="2864216"/>
            <a:ext cx="965109" cy="810000"/>
          </a:xfrm>
          <a:prstGeom prst="rect">
            <a:avLst/>
          </a:prstGeom>
          <a:ln>
            <a:solidFill>
              <a:schemeClr val="tx1"/>
            </a:solidFill>
          </a:ln>
        </p:spPr>
      </p:pic>
      <p:sp>
        <p:nvSpPr>
          <p:cNvPr id="66" name="Flèche droite 36">
            <a:extLst>
              <a:ext uri="{FF2B5EF4-FFF2-40B4-BE49-F238E27FC236}">
                <a16:creationId xmlns:a16="http://schemas.microsoft.com/office/drawing/2014/main" id="{5D5A563F-109C-4E66-B152-070629EE668B}"/>
              </a:ext>
            </a:extLst>
          </p:cNvPr>
          <p:cNvSpPr/>
          <p:nvPr/>
        </p:nvSpPr>
        <p:spPr>
          <a:xfrm>
            <a:off x="5987425" y="3204582"/>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67" name="Image 37">
            <a:extLst>
              <a:ext uri="{FF2B5EF4-FFF2-40B4-BE49-F238E27FC236}">
                <a16:creationId xmlns:a16="http://schemas.microsoft.com/office/drawing/2014/main" id="{600485ED-8896-4EBF-8C7F-1DF1040687A2}"/>
              </a:ext>
            </a:extLst>
          </p:cNvPr>
          <p:cNvPicPr>
            <a:picLocks noChangeAspect="1"/>
          </p:cNvPicPr>
          <p:nvPr/>
        </p:nvPicPr>
        <p:blipFill rotWithShape="1">
          <a:blip r:embed="rId4">
            <a:extLst>
              <a:ext uri="{28A0092B-C50C-407E-A947-70E740481C1C}">
                <a14:useLocalDpi xmlns:a14="http://schemas.microsoft.com/office/drawing/2010/main" val="0"/>
              </a:ext>
            </a:extLst>
          </a:blip>
          <a:srcRect l="60958" t="5967" r="21378" b="31140"/>
          <a:stretch/>
        </p:blipFill>
        <p:spPr>
          <a:xfrm>
            <a:off x="6240749" y="2870552"/>
            <a:ext cx="1186458" cy="810000"/>
          </a:xfrm>
          <a:prstGeom prst="rect">
            <a:avLst/>
          </a:prstGeom>
          <a:ln>
            <a:solidFill>
              <a:schemeClr val="tx1"/>
            </a:solidFill>
          </a:ln>
        </p:spPr>
      </p:pic>
      <p:sp>
        <p:nvSpPr>
          <p:cNvPr id="68" name="ZoneTexte 38">
            <a:extLst>
              <a:ext uri="{FF2B5EF4-FFF2-40B4-BE49-F238E27FC236}">
                <a16:creationId xmlns:a16="http://schemas.microsoft.com/office/drawing/2014/main" id="{6498F83D-67E8-4C65-8CC3-73E6EE3F0138}"/>
              </a:ext>
            </a:extLst>
          </p:cNvPr>
          <p:cNvSpPr txBox="1"/>
          <p:nvPr/>
        </p:nvSpPr>
        <p:spPr>
          <a:xfrm>
            <a:off x="6111084" y="3667257"/>
            <a:ext cx="1513347" cy="646331"/>
          </a:xfrm>
          <a:prstGeom prst="rect">
            <a:avLst/>
          </a:prstGeom>
          <a:noFill/>
        </p:spPr>
        <p:txBody>
          <a:bodyPr wrap="square" rtlCol="0">
            <a:spAutoFit/>
          </a:bodyPr>
          <a:lstStyle/>
          <a:p>
            <a:pPr algn="ctr"/>
            <a:r>
              <a:rPr lang="en-US" sz="1200" dirty="0"/>
              <a:t>Extraction of handcrafted features</a:t>
            </a:r>
          </a:p>
        </p:txBody>
      </p:sp>
      <p:pic>
        <p:nvPicPr>
          <p:cNvPr id="69" name="Image 39">
            <a:extLst>
              <a:ext uri="{FF2B5EF4-FFF2-40B4-BE49-F238E27FC236}">
                <a16:creationId xmlns:a16="http://schemas.microsoft.com/office/drawing/2014/main" id="{F11B3011-96FD-4ACE-BB70-52468F9049B9}"/>
              </a:ext>
            </a:extLst>
          </p:cNvPr>
          <p:cNvPicPr>
            <a:picLocks noChangeAspect="1"/>
          </p:cNvPicPr>
          <p:nvPr/>
        </p:nvPicPr>
        <p:blipFill rotWithShape="1">
          <a:blip r:embed="rId4">
            <a:extLst>
              <a:ext uri="{28A0092B-C50C-407E-A947-70E740481C1C}">
                <a14:useLocalDpi xmlns:a14="http://schemas.microsoft.com/office/drawing/2010/main" val="0"/>
              </a:ext>
            </a:extLst>
          </a:blip>
          <a:srcRect l="80673" t="6318" r="1431" b="33718"/>
          <a:stretch/>
        </p:blipFill>
        <p:spPr>
          <a:xfrm>
            <a:off x="7683095" y="2862496"/>
            <a:ext cx="1260727" cy="810000"/>
          </a:xfrm>
          <a:prstGeom prst="rect">
            <a:avLst/>
          </a:prstGeom>
          <a:ln>
            <a:solidFill>
              <a:schemeClr val="tx1"/>
            </a:solidFill>
          </a:ln>
        </p:spPr>
      </p:pic>
      <p:sp>
        <p:nvSpPr>
          <p:cNvPr id="70" name="ZoneTexte 40">
            <a:extLst>
              <a:ext uri="{FF2B5EF4-FFF2-40B4-BE49-F238E27FC236}">
                <a16:creationId xmlns:a16="http://schemas.microsoft.com/office/drawing/2014/main" id="{80D1C92E-F549-47CB-AF8F-D95402A34FCF}"/>
              </a:ext>
            </a:extLst>
          </p:cNvPr>
          <p:cNvSpPr txBox="1"/>
          <p:nvPr/>
        </p:nvSpPr>
        <p:spPr>
          <a:xfrm>
            <a:off x="7544534" y="3670048"/>
            <a:ext cx="1513347" cy="461665"/>
          </a:xfrm>
          <a:prstGeom prst="rect">
            <a:avLst/>
          </a:prstGeom>
          <a:noFill/>
        </p:spPr>
        <p:txBody>
          <a:bodyPr wrap="square" rtlCol="0">
            <a:spAutoFit/>
          </a:bodyPr>
          <a:lstStyle/>
          <a:p>
            <a:pPr algn="ctr"/>
            <a:r>
              <a:rPr lang="en-US" sz="1200" dirty="0"/>
              <a:t>Modeling (training/validation)</a:t>
            </a:r>
          </a:p>
        </p:txBody>
      </p:sp>
      <p:sp>
        <p:nvSpPr>
          <p:cNvPr id="71" name="Flèche droite 41">
            <a:extLst>
              <a:ext uri="{FF2B5EF4-FFF2-40B4-BE49-F238E27FC236}">
                <a16:creationId xmlns:a16="http://schemas.microsoft.com/office/drawing/2014/main" id="{CB634187-FAFA-46EE-AEAC-D41F2B4F8462}"/>
              </a:ext>
            </a:extLst>
          </p:cNvPr>
          <p:cNvSpPr/>
          <p:nvPr/>
        </p:nvSpPr>
        <p:spPr>
          <a:xfrm>
            <a:off x="7436247" y="3204925"/>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2" name="Forme libre 43">
            <a:extLst>
              <a:ext uri="{FF2B5EF4-FFF2-40B4-BE49-F238E27FC236}">
                <a16:creationId xmlns:a16="http://schemas.microsoft.com/office/drawing/2014/main" id="{C3DA183A-B426-4189-87E2-B243961551B9}"/>
              </a:ext>
            </a:extLst>
          </p:cNvPr>
          <p:cNvSpPr/>
          <p:nvPr/>
        </p:nvSpPr>
        <p:spPr>
          <a:xfrm>
            <a:off x="5219701" y="3076432"/>
            <a:ext cx="574022" cy="421625"/>
          </a:xfrm>
          <a:custGeom>
            <a:avLst/>
            <a:gdLst>
              <a:gd name="connsiteX0" fmla="*/ 79375 w 765363"/>
              <a:gd name="connsiteY0" fmla="*/ 38291 h 562166"/>
              <a:gd name="connsiteX1" fmla="*/ 104775 w 765363"/>
              <a:gd name="connsiteY1" fmla="*/ 47816 h 562166"/>
              <a:gd name="connsiteX2" fmla="*/ 117475 w 765363"/>
              <a:gd name="connsiteY2" fmla="*/ 50991 h 562166"/>
              <a:gd name="connsiteX3" fmla="*/ 127000 w 765363"/>
              <a:gd name="connsiteY3" fmla="*/ 54166 h 562166"/>
              <a:gd name="connsiteX4" fmla="*/ 139700 w 765363"/>
              <a:gd name="connsiteY4" fmla="*/ 57341 h 562166"/>
              <a:gd name="connsiteX5" fmla="*/ 180975 w 765363"/>
              <a:gd name="connsiteY5" fmla="*/ 66866 h 562166"/>
              <a:gd name="connsiteX6" fmla="*/ 190500 w 765363"/>
              <a:gd name="connsiteY6" fmla="*/ 70041 h 562166"/>
              <a:gd name="connsiteX7" fmla="*/ 203200 w 765363"/>
              <a:gd name="connsiteY7" fmla="*/ 76391 h 562166"/>
              <a:gd name="connsiteX8" fmla="*/ 231775 w 765363"/>
              <a:gd name="connsiteY8" fmla="*/ 79566 h 562166"/>
              <a:gd name="connsiteX9" fmla="*/ 307975 w 765363"/>
              <a:gd name="connsiteY9" fmla="*/ 76391 h 562166"/>
              <a:gd name="connsiteX10" fmla="*/ 317500 w 765363"/>
              <a:gd name="connsiteY10" fmla="*/ 70041 h 562166"/>
              <a:gd name="connsiteX11" fmla="*/ 327025 w 765363"/>
              <a:gd name="connsiteY11" fmla="*/ 66866 h 562166"/>
              <a:gd name="connsiteX12" fmla="*/ 342900 w 765363"/>
              <a:gd name="connsiteY12" fmla="*/ 60516 h 562166"/>
              <a:gd name="connsiteX13" fmla="*/ 349250 w 765363"/>
              <a:gd name="connsiteY13" fmla="*/ 50991 h 562166"/>
              <a:gd name="connsiteX14" fmla="*/ 358775 w 765363"/>
              <a:gd name="connsiteY14" fmla="*/ 44641 h 562166"/>
              <a:gd name="connsiteX15" fmla="*/ 384175 w 765363"/>
              <a:gd name="connsiteY15" fmla="*/ 28766 h 562166"/>
              <a:gd name="connsiteX16" fmla="*/ 419100 w 765363"/>
              <a:gd name="connsiteY16" fmla="*/ 19241 h 562166"/>
              <a:gd name="connsiteX17" fmla="*/ 441325 w 765363"/>
              <a:gd name="connsiteY17" fmla="*/ 12891 h 562166"/>
              <a:gd name="connsiteX18" fmla="*/ 492125 w 765363"/>
              <a:gd name="connsiteY18" fmla="*/ 6541 h 562166"/>
              <a:gd name="connsiteX19" fmla="*/ 508000 w 765363"/>
              <a:gd name="connsiteY19" fmla="*/ 191 h 562166"/>
              <a:gd name="connsiteX20" fmla="*/ 574675 w 765363"/>
              <a:gd name="connsiteY20" fmla="*/ 3366 h 562166"/>
              <a:gd name="connsiteX21" fmla="*/ 584200 w 765363"/>
              <a:gd name="connsiteY21" fmla="*/ 6541 h 562166"/>
              <a:gd name="connsiteX22" fmla="*/ 603250 w 765363"/>
              <a:gd name="connsiteY22" fmla="*/ 22416 h 562166"/>
              <a:gd name="connsiteX23" fmla="*/ 609600 w 765363"/>
              <a:gd name="connsiteY23" fmla="*/ 31941 h 562166"/>
              <a:gd name="connsiteX24" fmla="*/ 619125 w 765363"/>
              <a:gd name="connsiteY24" fmla="*/ 38291 h 562166"/>
              <a:gd name="connsiteX25" fmla="*/ 622300 w 765363"/>
              <a:gd name="connsiteY25" fmla="*/ 47816 h 562166"/>
              <a:gd name="connsiteX26" fmla="*/ 638175 w 765363"/>
              <a:gd name="connsiteY26" fmla="*/ 66866 h 562166"/>
              <a:gd name="connsiteX27" fmla="*/ 650875 w 765363"/>
              <a:gd name="connsiteY27" fmla="*/ 76391 h 562166"/>
              <a:gd name="connsiteX28" fmla="*/ 666750 w 765363"/>
              <a:gd name="connsiteY28" fmla="*/ 92266 h 562166"/>
              <a:gd name="connsiteX29" fmla="*/ 682625 w 765363"/>
              <a:gd name="connsiteY29" fmla="*/ 114491 h 562166"/>
              <a:gd name="connsiteX30" fmla="*/ 692150 w 765363"/>
              <a:gd name="connsiteY30" fmla="*/ 124016 h 562166"/>
              <a:gd name="connsiteX31" fmla="*/ 698500 w 765363"/>
              <a:gd name="connsiteY31" fmla="*/ 133541 h 562166"/>
              <a:gd name="connsiteX32" fmla="*/ 717550 w 765363"/>
              <a:gd name="connsiteY32" fmla="*/ 143066 h 562166"/>
              <a:gd name="connsiteX33" fmla="*/ 730250 w 765363"/>
              <a:gd name="connsiteY33" fmla="*/ 162116 h 562166"/>
              <a:gd name="connsiteX34" fmla="*/ 746125 w 765363"/>
              <a:gd name="connsiteY34" fmla="*/ 184341 h 562166"/>
              <a:gd name="connsiteX35" fmla="*/ 755650 w 765363"/>
              <a:gd name="connsiteY35" fmla="*/ 187516 h 562166"/>
              <a:gd name="connsiteX36" fmla="*/ 765175 w 765363"/>
              <a:gd name="connsiteY36" fmla="*/ 244666 h 562166"/>
              <a:gd name="connsiteX37" fmla="*/ 762000 w 765363"/>
              <a:gd name="connsiteY37" fmla="*/ 327216 h 562166"/>
              <a:gd name="connsiteX38" fmla="*/ 758825 w 765363"/>
              <a:gd name="connsiteY38" fmla="*/ 339916 h 562166"/>
              <a:gd name="connsiteX39" fmla="*/ 752475 w 765363"/>
              <a:gd name="connsiteY39" fmla="*/ 352616 h 562166"/>
              <a:gd name="connsiteX40" fmla="*/ 742950 w 765363"/>
              <a:gd name="connsiteY40" fmla="*/ 362141 h 562166"/>
              <a:gd name="connsiteX41" fmla="*/ 739775 w 765363"/>
              <a:gd name="connsiteY41" fmla="*/ 371666 h 562166"/>
              <a:gd name="connsiteX42" fmla="*/ 714375 w 765363"/>
              <a:gd name="connsiteY42" fmla="*/ 406591 h 562166"/>
              <a:gd name="connsiteX43" fmla="*/ 695325 w 765363"/>
              <a:gd name="connsiteY43" fmla="*/ 422466 h 562166"/>
              <a:gd name="connsiteX44" fmla="*/ 660400 w 765363"/>
              <a:gd name="connsiteY44" fmla="*/ 428816 h 562166"/>
              <a:gd name="connsiteX45" fmla="*/ 641350 w 765363"/>
              <a:gd name="connsiteY45" fmla="*/ 435166 h 562166"/>
              <a:gd name="connsiteX46" fmla="*/ 631825 w 765363"/>
              <a:gd name="connsiteY46" fmla="*/ 441516 h 562166"/>
              <a:gd name="connsiteX47" fmla="*/ 615950 w 765363"/>
              <a:gd name="connsiteY47" fmla="*/ 444691 h 562166"/>
              <a:gd name="connsiteX48" fmla="*/ 609600 w 765363"/>
              <a:gd name="connsiteY48" fmla="*/ 454216 h 562166"/>
              <a:gd name="connsiteX49" fmla="*/ 590550 w 765363"/>
              <a:gd name="connsiteY49" fmla="*/ 460566 h 562166"/>
              <a:gd name="connsiteX50" fmla="*/ 581025 w 765363"/>
              <a:gd name="connsiteY50" fmla="*/ 470091 h 562166"/>
              <a:gd name="connsiteX51" fmla="*/ 568325 w 765363"/>
              <a:gd name="connsiteY51" fmla="*/ 473266 h 562166"/>
              <a:gd name="connsiteX52" fmla="*/ 561975 w 765363"/>
              <a:gd name="connsiteY52" fmla="*/ 482791 h 562166"/>
              <a:gd name="connsiteX53" fmla="*/ 530225 w 765363"/>
              <a:gd name="connsiteY53" fmla="*/ 498666 h 562166"/>
              <a:gd name="connsiteX54" fmla="*/ 517525 w 765363"/>
              <a:gd name="connsiteY54" fmla="*/ 508191 h 562166"/>
              <a:gd name="connsiteX55" fmla="*/ 508000 w 765363"/>
              <a:gd name="connsiteY55" fmla="*/ 514541 h 562166"/>
              <a:gd name="connsiteX56" fmla="*/ 488950 w 765363"/>
              <a:gd name="connsiteY56" fmla="*/ 533591 h 562166"/>
              <a:gd name="connsiteX57" fmla="*/ 479425 w 765363"/>
              <a:gd name="connsiteY57" fmla="*/ 543116 h 562166"/>
              <a:gd name="connsiteX58" fmla="*/ 460375 w 765363"/>
              <a:gd name="connsiteY58" fmla="*/ 552641 h 562166"/>
              <a:gd name="connsiteX59" fmla="*/ 450850 w 765363"/>
              <a:gd name="connsiteY59" fmla="*/ 555816 h 562166"/>
              <a:gd name="connsiteX60" fmla="*/ 438150 w 765363"/>
              <a:gd name="connsiteY60" fmla="*/ 562166 h 562166"/>
              <a:gd name="connsiteX61" fmla="*/ 288925 w 765363"/>
              <a:gd name="connsiteY61" fmla="*/ 558991 h 562166"/>
              <a:gd name="connsiteX62" fmla="*/ 260350 w 765363"/>
              <a:gd name="connsiteY62" fmla="*/ 552641 h 562166"/>
              <a:gd name="connsiteX63" fmla="*/ 225425 w 765363"/>
              <a:gd name="connsiteY63" fmla="*/ 546291 h 562166"/>
              <a:gd name="connsiteX64" fmla="*/ 212725 w 765363"/>
              <a:gd name="connsiteY64" fmla="*/ 536766 h 562166"/>
              <a:gd name="connsiteX65" fmla="*/ 200025 w 765363"/>
              <a:gd name="connsiteY65" fmla="*/ 533591 h 562166"/>
              <a:gd name="connsiteX66" fmla="*/ 184150 w 765363"/>
              <a:gd name="connsiteY66" fmla="*/ 511366 h 562166"/>
              <a:gd name="connsiteX67" fmla="*/ 180975 w 765363"/>
              <a:gd name="connsiteY67" fmla="*/ 501841 h 562166"/>
              <a:gd name="connsiteX68" fmla="*/ 174625 w 765363"/>
              <a:gd name="connsiteY68" fmla="*/ 492316 h 562166"/>
              <a:gd name="connsiteX69" fmla="*/ 171450 w 765363"/>
              <a:gd name="connsiteY69" fmla="*/ 482791 h 562166"/>
              <a:gd name="connsiteX70" fmla="*/ 165100 w 765363"/>
              <a:gd name="connsiteY70" fmla="*/ 444691 h 562166"/>
              <a:gd name="connsiteX71" fmla="*/ 158750 w 765363"/>
              <a:gd name="connsiteY71" fmla="*/ 406591 h 562166"/>
              <a:gd name="connsiteX72" fmla="*/ 146050 w 765363"/>
              <a:gd name="connsiteY72" fmla="*/ 387541 h 562166"/>
              <a:gd name="connsiteX73" fmla="*/ 136525 w 765363"/>
              <a:gd name="connsiteY73" fmla="*/ 365316 h 562166"/>
              <a:gd name="connsiteX74" fmla="*/ 123825 w 765363"/>
              <a:gd name="connsiteY74" fmla="*/ 355791 h 562166"/>
              <a:gd name="connsiteX75" fmla="*/ 117475 w 765363"/>
              <a:gd name="connsiteY75" fmla="*/ 346266 h 562166"/>
              <a:gd name="connsiteX76" fmla="*/ 107950 w 765363"/>
              <a:gd name="connsiteY76" fmla="*/ 336741 h 562166"/>
              <a:gd name="connsiteX77" fmla="*/ 95250 w 765363"/>
              <a:gd name="connsiteY77" fmla="*/ 314516 h 562166"/>
              <a:gd name="connsiteX78" fmla="*/ 88900 w 765363"/>
              <a:gd name="connsiteY78" fmla="*/ 301816 h 562166"/>
              <a:gd name="connsiteX79" fmla="*/ 76200 w 765363"/>
              <a:gd name="connsiteY79" fmla="*/ 282766 h 562166"/>
              <a:gd name="connsiteX80" fmla="*/ 73025 w 765363"/>
              <a:gd name="connsiteY80" fmla="*/ 273241 h 562166"/>
              <a:gd name="connsiteX81" fmla="*/ 63500 w 765363"/>
              <a:gd name="connsiteY81" fmla="*/ 263716 h 562166"/>
              <a:gd name="connsiteX82" fmla="*/ 53975 w 765363"/>
              <a:gd name="connsiteY82" fmla="*/ 241491 h 562166"/>
              <a:gd name="connsiteX83" fmla="*/ 50800 w 765363"/>
              <a:gd name="connsiteY83" fmla="*/ 231966 h 562166"/>
              <a:gd name="connsiteX84" fmla="*/ 28575 w 765363"/>
              <a:gd name="connsiteY84" fmla="*/ 209741 h 562166"/>
              <a:gd name="connsiteX85" fmla="*/ 25400 w 765363"/>
              <a:gd name="connsiteY85" fmla="*/ 197041 h 562166"/>
              <a:gd name="connsiteX86" fmla="*/ 15875 w 765363"/>
              <a:gd name="connsiteY86" fmla="*/ 187516 h 562166"/>
              <a:gd name="connsiteX87" fmla="*/ 0 w 765363"/>
              <a:gd name="connsiteY87" fmla="*/ 158941 h 562166"/>
              <a:gd name="connsiteX88" fmla="*/ 3175 w 765363"/>
              <a:gd name="connsiteY88" fmla="*/ 92266 h 562166"/>
              <a:gd name="connsiteX89" fmla="*/ 15875 w 765363"/>
              <a:gd name="connsiteY89" fmla="*/ 70041 h 562166"/>
              <a:gd name="connsiteX90" fmla="*/ 79375 w 765363"/>
              <a:gd name="connsiteY90" fmla="*/ 38291 h 56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65363" h="562166">
                <a:moveTo>
                  <a:pt x="79375" y="38291"/>
                </a:moveTo>
                <a:cubicBezTo>
                  <a:pt x="94192" y="34587"/>
                  <a:pt x="76161" y="35553"/>
                  <a:pt x="104775" y="47816"/>
                </a:cubicBezTo>
                <a:cubicBezTo>
                  <a:pt x="108786" y="49535"/>
                  <a:pt x="113279" y="49792"/>
                  <a:pt x="117475" y="50991"/>
                </a:cubicBezTo>
                <a:cubicBezTo>
                  <a:pt x="120693" y="51910"/>
                  <a:pt x="123782" y="53247"/>
                  <a:pt x="127000" y="54166"/>
                </a:cubicBezTo>
                <a:cubicBezTo>
                  <a:pt x="131196" y="55365"/>
                  <a:pt x="135520" y="56087"/>
                  <a:pt x="139700" y="57341"/>
                </a:cubicBezTo>
                <a:cubicBezTo>
                  <a:pt x="171396" y="66850"/>
                  <a:pt x="145922" y="61858"/>
                  <a:pt x="180975" y="66866"/>
                </a:cubicBezTo>
                <a:cubicBezTo>
                  <a:pt x="184150" y="67924"/>
                  <a:pt x="187424" y="68723"/>
                  <a:pt x="190500" y="70041"/>
                </a:cubicBezTo>
                <a:cubicBezTo>
                  <a:pt x="194850" y="71905"/>
                  <a:pt x="198588" y="75327"/>
                  <a:pt x="203200" y="76391"/>
                </a:cubicBezTo>
                <a:cubicBezTo>
                  <a:pt x="212538" y="78546"/>
                  <a:pt x="222250" y="78508"/>
                  <a:pt x="231775" y="79566"/>
                </a:cubicBezTo>
                <a:cubicBezTo>
                  <a:pt x="257175" y="78508"/>
                  <a:pt x="282708" y="79198"/>
                  <a:pt x="307975" y="76391"/>
                </a:cubicBezTo>
                <a:cubicBezTo>
                  <a:pt x="311768" y="75970"/>
                  <a:pt x="314087" y="71748"/>
                  <a:pt x="317500" y="70041"/>
                </a:cubicBezTo>
                <a:cubicBezTo>
                  <a:pt x="320493" y="68544"/>
                  <a:pt x="323891" y="68041"/>
                  <a:pt x="327025" y="66866"/>
                </a:cubicBezTo>
                <a:cubicBezTo>
                  <a:pt x="332361" y="64865"/>
                  <a:pt x="337608" y="62633"/>
                  <a:pt x="342900" y="60516"/>
                </a:cubicBezTo>
                <a:cubicBezTo>
                  <a:pt x="345017" y="57341"/>
                  <a:pt x="346552" y="53689"/>
                  <a:pt x="349250" y="50991"/>
                </a:cubicBezTo>
                <a:cubicBezTo>
                  <a:pt x="351948" y="48293"/>
                  <a:pt x="355670" y="46859"/>
                  <a:pt x="358775" y="44641"/>
                </a:cubicBezTo>
                <a:cubicBezTo>
                  <a:pt x="372450" y="34873"/>
                  <a:pt x="369257" y="35159"/>
                  <a:pt x="384175" y="28766"/>
                </a:cubicBezTo>
                <a:cubicBezTo>
                  <a:pt x="393787" y="24646"/>
                  <a:pt x="411815" y="21669"/>
                  <a:pt x="419100" y="19241"/>
                </a:cubicBezTo>
                <a:cubicBezTo>
                  <a:pt x="427261" y="16521"/>
                  <a:pt x="432554" y="14486"/>
                  <a:pt x="441325" y="12891"/>
                </a:cubicBezTo>
                <a:cubicBezTo>
                  <a:pt x="455563" y="10302"/>
                  <a:pt x="478490" y="8056"/>
                  <a:pt x="492125" y="6541"/>
                </a:cubicBezTo>
                <a:cubicBezTo>
                  <a:pt x="497417" y="4424"/>
                  <a:pt x="502305" y="410"/>
                  <a:pt x="508000" y="191"/>
                </a:cubicBezTo>
                <a:cubicBezTo>
                  <a:pt x="530234" y="-664"/>
                  <a:pt x="552502" y="1518"/>
                  <a:pt x="574675" y="3366"/>
                </a:cubicBezTo>
                <a:cubicBezTo>
                  <a:pt x="578010" y="3644"/>
                  <a:pt x="581207" y="5044"/>
                  <a:pt x="584200" y="6541"/>
                </a:cubicBezTo>
                <a:cubicBezTo>
                  <a:pt x="591336" y="10109"/>
                  <a:pt x="598234" y="16397"/>
                  <a:pt x="603250" y="22416"/>
                </a:cubicBezTo>
                <a:cubicBezTo>
                  <a:pt x="605693" y="25347"/>
                  <a:pt x="606902" y="29243"/>
                  <a:pt x="609600" y="31941"/>
                </a:cubicBezTo>
                <a:cubicBezTo>
                  <a:pt x="612298" y="34639"/>
                  <a:pt x="615950" y="36174"/>
                  <a:pt x="619125" y="38291"/>
                </a:cubicBezTo>
                <a:cubicBezTo>
                  <a:pt x="620183" y="41466"/>
                  <a:pt x="620803" y="44823"/>
                  <a:pt x="622300" y="47816"/>
                </a:cubicBezTo>
                <a:cubicBezTo>
                  <a:pt x="625974" y="55165"/>
                  <a:pt x="632031" y="61600"/>
                  <a:pt x="638175" y="66866"/>
                </a:cubicBezTo>
                <a:cubicBezTo>
                  <a:pt x="642193" y="70310"/>
                  <a:pt x="647133" y="72649"/>
                  <a:pt x="650875" y="76391"/>
                </a:cubicBezTo>
                <a:cubicBezTo>
                  <a:pt x="672042" y="97558"/>
                  <a:pt x="641350" y="75333"/>
                  <a:pt x="666750" y="92266"/>
                </a:cubicBezTo>
                <a:cubicBezTo>
                  <a:pt x="671776" y="99804"/>
                  <a:pt x="676718" y="107599"/>
                  <a:pt x="682625" y="114491"/>
                </a:cubicBezTo>
                <a:cubicBezTo>
                  <a:pt x="685547" y="117900"/>
                  <a:pt x="689275" y="120567"/>
                  <a:pt x="692150" y="124016"/>
                </a:cubicBezTo>
                <a:cubicBezTo>
                  <a:pt x="694593" y="126947"/>
                  <a:pt x="695802" y="130843"/>
                  <a:pt x="698500" y="133541"/>
                </a:cubicBezTo>
                <a:cubicBezTo>
                  <a:pt x="704655" y="139696"/>
                  <a:pt x="709803" y="140484"/>
                  <a:pt x="717550" y="143066"/>
                </a:cubicBezTo>
                <a:cubicBezTo>
                  <a:pt x="724361" y="163498"/>
                  <a:pt x="715386" y="141306"/>
                  <a:pt x="730250" y="162116"/>
                </a:cubicBezTo>
                <a:cubicBezTo>
                  <a:pt x="739279" y="174757"/>
                  <a:pt x="732617" y="175335"/>
                  <a:pt x="746125" y="184341"/>
                </a:cubicBezTo>
                <a:cubicBezTo>
                  <a:pt x="748910" y="186197"/>
                  <a:pt x="752475" y="186458"/>
                  <a:pt x="755650" y="187516"/>
                </a:cubicBezTo>
                <a:cubicBezTo>
                  <a:pt x="767524" y="211264"/>
                  <a:pt x="765175" y="202519"/>
                  <a:pt x="765175" y="244666"/>
                </a:cubicBezTo>
                <a:cubicBezTo>
                  <a:pt x="765175" y="272203"/>
                  <a:pt x="763832" y="299740"/>
                  <a:pt x="762000" y="327216"/>
                </a:cubicBezTo>
                <a:cubicBezTo>
                  <a:pt x="761710" y="331570"/>
                  <a:pt x="760357" y="335830"/>
                  <a:pt x="758825" y="339916"/>
                </a:cubicBezTo>
                <a:cubicBezTo>
                  <a:pt x="757163" y="344348"/>
                  <a:pt x="755226" y="348765"/>
                  <a:pt x="752475" y="352616"/>
                </a:cubicBezTo>
                <a:cubicBezTo>
                  <a:pt x="749865" y="356270"/>
                  <a:pt x="746125" y="358966"/>
                  <a:pt x="742950" y="362141"/>
                </a:cubicBezTo>
                <a:cubicBezTo>
                  <a:pt x="741892" y="365316"/>
                  <a:pt x="741400" y="368740"/>
                  <a:pt x="739775" y="371666"/>
                </a:cubicBezTo>
                <a:cubicBezTo>
                  <a:pt x="730384" y="388570"/>
                  <a:pt x="725566" y="391669"/>
                  <a:pt x="714375" y="406591"/>
                </a:cubicBezTo>
                <a:cubicBezTo>
                  <a:pt x="706839" y="416639"/>
                  <a:pt x="709653" y="418645"/>
                  <a:pt x="695325" y="422466"/>
                </a:cubicBezTo>
                <a:cubicBezTo>
                  <a:pt x="683892" y="425515"/>
                  <a:pt x="671918" y="426106"/>
                  <a:pt x="660400" y="428816"/>
                </a:cubicBezTo>
                <a:cubicBezTo>
                  <a:pt x="653884" y="430349"/>
                  <a:pt x="646919" y="431453"/>
                  <a:pt x="641350" y="435166"/>
                </a:cubicBezTo>
                <a:cubicBezTo>
                  <a:pt x="638175" y="437283"/>
                  <a:pt x="635398" y="440176"/>
                  <a:pt x="631825" y="441516"/>
                </a:cubicBezTo>
                <a:cubicBezTo>
                  <a:pt x="626772" y="443411"/>
                  <a:pt x="621242" y="443633"/>
                  <a:pt x="615950" y="444691"/>
                </a:cubicBezTo>
                <a:cubicBezTo>
                  <a:pt x="613833" y="447866"/>
                  <a:pt x="612836" y="452194"/>
                  <a:pt x="609600" y="454216"/>
                </a:cubicBezTo>
                <a:cubicBezTo>
                  <a:pt x="603924" y="457764"/>
                  <a:pt x="590550" y="460566"/>
                  <a:pt x="590550" y="460566"/>
                </a:cubicBezTo>
                <a:cubicBezTo>
                  <a:pt x="587375" y="463741"/>
                  <a:pt x="584924" y="467863"/>
                  <a:pt x="581025" y="470091"/>
                </a:cubicBezTo>
                <a:cubicBezTo>
                  <a:pt x="577236" y="472256"/>
                  <a:pt x="571956" y="470845"/>
                  <a:pt x="568325" y="473266"/>
                </a:cubicBezTo>
                <a:cubicBezTo>
                  <a:pt x="565150" y="475383"/>
                  <a:pt x="564847" y="480278"/>
                  <a:pt x="561975" y="482791"/>
                </a:cubicBezTo>
                <a:cubicBezTo>
                  <a:pt x="546854" y="496021"/>
                  <a:pt x="546006" y="494721"/>
                  <a:pt x="530225" y="498666"/>
                </a:cubicBezTo>
                <a:cubicBezTo>
                  <a:pt x="525992" y="501841"/>
                  <a:pt x="521831" y="505115"/>
                  <a:pt x="517525" y="508191"/>
                </a:cubicBezTo>
                <a:cubicBezTo>
                  <a:pt x="514420" y="510409"/>
                  <a:pt x="510852" y="512006"/>
                  <a:pt x="508000" y="514541"/>
                </a:cubicBezTo>
                <a:cubicBezTo>
                  <a:pt x="501288" y="520507"/>
                  <a:pt x="495300" y="527241"/>
                  <a:pt x="488950" y="533591"/>
                </a:cubicBezTo>
                <a:cubicBezTo>
                  <a:pt x="485775" y="536766"/>
                  <a:pt x="483685" y="541696"/>
                  <a:pt x="479425" y="543116"/>
                </a:cubicBezTo>
                <a:cubicBezTo>
                  <a:pt x="455484" y="551096"/>
                  <a:pt x="484994" y="540331"/>
                  <a:pt x="460375" y="552641"/>
                </a:cubicBezTo>
                <a:cubicBezTo>
                  <a:pt x="457382" y="554138"/>
                  <a:pt x="453926" y="554498"/>
                  <a:pt x="450850" y="555816"/>
                </a:cubicBezTo>
                <a:cubicBezTo>
                  <a:pt x="446500" y="557680"/>
                  <a:pt x="442383" y="560049"/>
                  <a:pt x="438150" y="562166"/>
                </a:cubicBezTo>
                <a:lnTo>
                  <a:pt x="288925" y="558991"/>
                </a:lnTo>
                <a:cubicBezTo>
                  <a:pt x="272421" y="558368"/>
                  <a:pt x="272943" y="556239"/>
                  <a:pt x="260350" y="552641"/>
                </a:cubicBezTo>
                <a:cubicBezTo>
                  <a:pt x="245380" y="548364"/>
                  <a:pt x="243412" y="548861"/>
                  <a:pt x="225425" y="546291"/>
                </a:cubicBezTo>
                <a:cubicBezTo>
                  <a:pt x="221192" y="543116"/>
                  <a:pt x="217458" y="539133"/>
                  <a:pt x="212725" y="536766"/>
                </a:cubicBezTo>
                <a:cubicBezTo>
                  <a:pt x="208822" y="534815"/>
                  <a:pt x="203814" y="535756"/>
                  <a:pt x="200025" y="533591"/>
                </a:cubicBezTo>
                <a:cubicBezTo>
                  <a:pt x="191784" y="528882"/>
                  <a:pt x="187626" y="519478"/>
                  <a:pt x="184150" y="511366"/>
                </a:cubicBezTo>
                <a:cubicBezTo>
                  <a:pt x="182832" y="508290"/>
                  <a:pt x="182472" y="504834"/>
                  <a:pt x="180975" y="501841"/>
                </a:cubicBezTo>
                <a:cubicBezTo>
                  <a:pt x="179268" y="498428"/>
                  <a:pt x="176332" y="495729"/>
                  <a:pt x="174625" y="492316"/>
                </a:cubicBezTo>
                <a:cubicBezTo>
                  <a:pt x="173128" y="489323"/>
                  <a:pt x="172106" y="486073"/>
                  <a:pt x="171450" y="482791"/>
                </a:cubicBezTo>
                <a:cubicBezTo>
                  <a:pt x="168925" y="470166"/>
                  <a:pt x="166921" y="457437"/>
                  <a:pt x="165100" y="444691"/>
                </a:cubicBezTo>
                <a:cubicBezTo>
                  <a:pt x="164917" y="443413"/>
                  <a:pt x="160684" y="410847"/>
                  <a:pt x="158750" y="406591"/>
                </a:cubicBezTo>
                <a:cubicBezTo>
                  <a:pt x="155592" y="399643"/>
                  <a:pt x="146050" y="387541"/>
                  <a:pt x="146050" y="387541"/>
                </a:cubicBezTo>
                <a:cubicBezTo>
                  <a:pt x="143621" y="377825"/>
                  <a:pt x="143834" y="372625"/>
                  <a:pt x="136525" y="365316"/>
                </a:cubicBezTo>
                <a:cubicBezTo>
                  <a:pt x="132783" y="361574"/>
                  <a:pt x="127567" y="359533"/>
                  <a:pt x="123825" y="355791"/>
                </a:cubicBezTo>
                <a:cubicBezTo>
                  <a:pt x="121127" y="353093"/>
                  <a:pt x="119918" y="349197"/>
                  <a:pt x="117475" y="346266"/>
                </a:cubicBezTo>
                <a:cubicBezTo>
                  <a:pt x="114600" y="342817"/>
                  <a:pt x="111125" y="339916"/>
                  <a:pt x="107950" y="336741"/>
                </a:cubicBezTo>
                <a:cubicBezTo>
                  <a:pt x="101245" y="303215"/>
                  <a:pt x="111232" y="333695"/>
                  <a:pt x="95250" y="314516"/>
                </a:cubicBezTo>
                <a:cubicBezTo>
                  <a:pt x="92220" y="310880"/>
                  <a:pt x="91335" y="305875"/>
                  <a:pt x="88900" y="301816"/>
                </a:cubicBezTo>
                <a:cubicBezTo>
                  <a:pt x="84973" y="295272"/>
                  <a:pt x="78613" y="290006"/>
                  <a:pt x="76200" y="282766"/>
                </a:cubicBezTo>
                <a:cubicBezTo>
                  <a:pt x="75142" y="279591"/>
                  <a:pt x="74881" y="276026"/>
                  <a:pt x="73025" y="273241"/>
                </a:cubicBezTo>
                <a:cubicBezTo>
                  <a:pt x="70534" y="269505"/>
                  <a:pt x="66675" y="266891"/>
                  <a:pt x="63500" y="263716"/>
                </a:cubicBezTo>
                <a:cubicBezTo>
                  <a:pt x="56892" y="237285"/>
                  <a:pt x="64938" y="263417"/>
                  <a:pt x="53975" y="241491"/>
                </a:cubicBezTo>
                <a:cubicBezTo>
                  <a:pt x="52478" y="238498"/>
                  <a:pt x="52891" y="234579"/>
                  <a:pt x="50800" y="231966"/>
                </a:cubicBezTo>
                <a:cubicBezTo>
                  <a:pt x="44255" y="223785"/>
                  <a:pt x="28575" y="209741"/>
                  <a:pt x="28575" y="209741"/>
                </a:cubicBezTo>
                <a:cubicBezTo>
                  <a:pt x="27517" y="205508"/>
                  <a:pt x="27565" y="200830"/>
                  <a:pt x="25400" y="197041"/>
                </a:cubicBezTo>
                <a:cubicBezTo>
                  <a:pt x="23172" y="193142"/>
                  <a:pt x="18632" y="191060"/>
                  <a:pt x="15875" y="187516"/>
                </a:cubicBezTo>
                <a:cubicBezTo>
                  <a:pt x="3138" y="171140"/>
                  <a:pt x="4790" y="173312"/>
                  <a:pt x="0" y="158941"/>
                </a:cubicBezTo>
                <a:cubicBezTo>
                  <a:pt x="1058" y="136716"/>
                  <a:pt x="1327" y="114439"/>
                  <a:pt x="3175" y="92266"/>
                </a:cubicBezTo>
                <a:cubicBezTo>
                  <a:pt x="3648" y="86588"/>
                  <a:pt x="11260" y="71398"/>
                  <a:pt x="15875" y="70041"/>
                </a:cubicBezTo>
                <a:cubicBezTo>
                  <a:pt x="30126" y="65850"/>
                  <a:pt x="64558" y="41995"/>
                  <a:pt x="79375" y="38291"/>
                </a:cubicBezTo>
                <a:close/>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3" name="Rectangle 72">
            <a:extLst>
              <a:ext uri="{FF2B5EF4-FFF2-40B4-BE49-F238E27FC236}">
                <a16:creationId xmlns:a16="http://schemas.microsoft.com/office/drawing/2014/main" id="{F431C6FB-0AD3-43DE-B64E-3DBE821388D2}"/>
              </a:ext>
            </a:extLst>
          </p:cNvPr>
          <p:cNvSpPr/>
          <p:nvPr/>
        </p:nvSpPr>
        <p:spPr>
          <a:xfrm>
            <a:off x="5010708" y="4370328"/>
            <a:ext cx="976717" cy="9037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b="1" dirty="0">
                <a:solidFill>
                  <a:schemeClr val="tx1"/>
                </a:solidFill>
              </a:rPr>
              <a:t>Input data</a:t>
            </a:r>
          </a:p>
        </p:txBody>
      </p:sp>
      <p:sp>
        <p:nvSpPr>
          <p:cNvPr id="74" name="Flèche droite 35">
            <a:extLst>
              <a:ext uri="{FF2B5EF4-FFF2-40B4-BE49-F238E27FC236}">
                <a16:creationId xmlns:a16="http://schemas.microsoft.com/office/drawing/2014/main" id="{822950FA-B971-463F-A2D1-E27E91E90CC5}"/>
              </a:ext>
            </a:extLst>
          </p:cNvPr>
          <p:cNvSpPr/>
          <p:nvPr/>
        </p:nvSpPr>
        <p:spPr>
          <a:xfrm>
            <a:off x="6003084" y="4745386"/>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6" name="Rectangle 75">
            <a:extLst>
              <a:ext uri="{FF2B5EF4-FFF2-40B4-BE49-F238E27FC236}">
                <a16:creationId xmlns:a16="http://schemas.microsoft.com/office/drawing/2014/main" id="{71E42835-CB0D-4E82-9A99-2B98BB515A44}"/>
              </a:ext>
            </a:extLst>
          </p:cNvPr>
          <p:cNvSpPr/>
          <p:nvPr/>
        </p:nvSpPr>
        <p:spPr>
          <a:xfrm>
            <a:off x="6221638" y="4365104"/>
            <a:ext cx="1205570" cy="9090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tx1"/>
                </a:solidFill>
              </a:rPr>
              <a:t>Engineered features (expert knowledge)</a:t>
            </a:r>
          </a:p>
        </p:txBody>
      </p:sp>
      <p:sp>
        <p:nvSpPr>
          <p:cNvPr id="77" name="Flèche droite 52">
            <a:extLst>
              <a:ext uri="{FF2B5EF4-FFF2-40B4-BE49-F238E27FC236}">
                <a16:creationId xmlns:a16="http://schemas.microsoft.com/office/drawing/2014/main" id="{8A3CA657-A528-4C13-BEB8-8B7CB62729FE}"/>
              </a:ext>
            </a:extLst>
          </p:cNvPr>
          <p:cNvSpPr/>
          <p:nvPr/>
        </p:nvSpPr>
        <p:spPr>
          <a:xfrm>
            <a:off x="7445420" y="4745386"/>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8" name="Rectangle 77">
            <a:extLst>
              <a:ext uri="{FF2B5EF4-FFF2-40B4-BE49-F238E27FC236}">
                <a16:creationId xmlns:a16="http://schemas.microsoft.com/office/drawing/2014/main" id="{C83F0E0B-B8B5-418F-A353-BD9496F21D74}"/>
              </a:ext>
            </a:extLst>
          </p:cNvPr>
          <p:cNvSpPr/>
          <p:nvPr/>
        </p:nvSpPr>
        <p:spPr>
          <a:xfrm>
            <a:off x="7685566" y="4371877"/>
            <a:ext cx="1205570" cy="9090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tx1"/>
                </a:solidFill>
              </a:rPr>
              <a:t>Mapping features to endpoint</a:t>
            </a:r>
          </a:p>
        </p:txBody>
      </p:sp>
      <p:sp>
        <p:nvSpPr>
          <p:cNvPr id="79" name="TextBox 78">
            <a:extLst>
              <a:ext uri="{FF2B5EF4-FFF2-40B4-BE49-F238E27FC236}">
                <a16:creationId xmlns:a16="http://schemas.microsoft.com/office/drawing/2014/main" id="{9EEC8944-8CC0-41BF-A832-5318CC79A10A}"/>
              </a:ext>
            </a:extLst>
          </p:cNvPr>
          <p:cNvSpPr txBox="1"/>
          <p:nvPr/>
        </p:nvSpPr>
        <p:spPr>
          <a:xfrm>
            <a:off x="940086" y="1709747"/>
            <a:ext cx="6368218" cy="369332"/>
          </a:xfrm>
          <a:prstGeom prst="rect">
            <a:avLst/>
          </a:prstGeom>
          <a:noFill/>
        </p:spPr>
        <p:txBody>
          <a:bodyPr wrap="square">
            <a:spAutoFit/>
          </a:bodyPr>
          <a:lstStyle/>
          <a:p>
            <a:pPr marL="0" lvl="2">
              <a:spcBef>
                <a:spcPts val="1000"/>
              </a:spcBef>
            </a:pPr>
            <a:r>
              <a:rPr lang="en-US" kern="0" dirty="0">
                <a:solidFill>
                  <a:sysClr val="windowText" lastClr="000000"/>
                </a:solidFill>
                <a:effectLst>
                  <a:outerShdw blurRad="38100" dist="38100" dir="2700000" algn="tl">
                    <a:srgbClr val="000000">
                      <a:alpha val="43137"/>
                    </a:srgbClr>
                  </a:outerShdw>
                </a:effectLst>
              </a:rPr>
              <a:t>Radiomics: A Machine Learning vision</a:t>
            </a:r>
          </a:p>
        </p:txBody>
      </p:sp>
    </p:spTree>
    <p:extLst>
      <p:ext uri="{BB962C8B-B14F-4D97-AF65-F5344CB8AC3E}">
        <p14:creationId xmlns:p14="http://schemas.microsoft.com/office/powerpoint/2010/main" val="525668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trike="noStrike" spc="-1" dirty="0">
                <a:solidFill>
                  <a:srgbClr val="000000"/>
                </a:solidFill>
                <a:uFill>
                  <a:solidFill>
                    <a:srgbClr val="FFFFFF"/>
                  </a:solidFill>
                </a:uFill>
                <a:latin typeface="+mj-lt"/>
                <a:ea typeface="SimSun"/>
              </a:rPr>
              <a:t>Radiomics and Deep Learning</a:t>
            </a:r>
          </a:p>
        </p:txBody>
      </p:sp>
      <p:sp>
        <p:nvSpPr>
          <p:cNvPr id="11" name="Espace réservé du numéro de diapositive 4">
            <a:extLst>
              <a:ext uri="{FF2B5EF4-FFF2-40B4-BE49-F238E27FC236}">
                <a16:creationId xmlns:a16="http://schemas.microsoft.com/office/drawing/2014/main" id="{5510EFF8-56F6-4D7F-8552-F5CD493553D3}"/>
              </a:ext>
            </a:extLst>
          </p:cNvPr>
          <p:cNvSpPr txBox="1">
            <a:spLocks/>
          </p:cNvSpPr>
          <p:nvPr/>
        </p:nvSpPr>
        <p:spPr>
          <a:xfrm>
            <a:off x="7760232" y="1383507"/>
            <a:ext cx="425451" cy="273844"/>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79" name="TextBox 78">
            <a:extLst>
              <a:ext uri="{FF2B5EF4-FFF2-40B4-BE49-F238E27FC236}">
                <a16:creationId xmlns:a16="http://schemas.microsoft.com/office/drawing/2014/main" id="{9EEC8944-8CC0-41BF-A832-5318CC79A10A}"/>
              </a:ext>
            </a:extLst>
          </p:cNvPr>
          <p:cNvSpPr txBox="1"/>
          <p:nvPr/>
        </p:nvSpPr>
        <p:spPr>
          <a:xfrm>
            <a:off x="940086" y="1709747"/>
            <a:ext cx="6368218" cy="369332"/>
          </a:xfrm>
          <a:prstGeom prst="rect">
            <a:avLst/>
          </a:prstGeom>
          <a:noFill/>
        </p:spPr>
        <p:txBody>
          <a:bodyPr wrap="square">
            <a:spAutoFit/>
          </a:bodyPr>
          <a:lstStyle/>
          <a:p>
            <a:pPr marL="0" lvl="2">
              <a:spcBef>
                <a:spcPts val="1000"/>
              </a:spcBef>
            </a:pPr>
            <a:r>
              <a:rPr lang="en-US" kern="0" dirty="0">
                <a:solidFill>
                  <a:sysClr val="windowText" lastClr="000000"/>
                </a:solidFill>
                <a:effectLst>
                  <a:outerShdw blurRad="38100" dist="38100" dir="2700000" algn="tl">
                    <a:srgbClr val="000000">
                      <a:alpha val="43137"/>
                    </a:srgbClr>
                  </a:outerShdw>
                </a:effectLst>
              </a:rPr>
              <a:t>Radiomics: relying on deep learning to improve/automate</a:t>
            </a:r>
          </a:p>
        </p:txBody>
      </p:sp>
      <p:sp>
        <p:nvSpPr>
          <p:cNvPr id="81" name="ZoneTexte 2">
            <a:extLst>
              <a:ext uri="{FF2B5EF4-FFF2-40B4-BE49-F238E27FC236}">
                <a16:creationId xmlns:a16="http://schemas.microsoft.com/office/drawing/2014/main" id="{A2C77F32-FEA8-4647-B039-E973AB41116C}"/>
              </a:ext>
            </a:extLst>
          </p:cNvPr>
          <p:cNvSpPr txBox="1"/>
          <p:nvPr/>
        </p:nvSpPr>
        <p:spPr>
          <a:xfrm>
            <a:off x="141404" y="3680553"/>
            <a:ext cx="1515227" cy="646331"/>
          </a:xfrm>
          <a:prstGeom prst="rect">
            <a:avLst/>
          </a:prstGeom>
          <a:noFill/>
        </p:spPr>
        <p:txBody>
          <a:bodyPr wrap="square" rtlCol="0">
            <a:spAutoFit/>
          </a:bodyPr>
          <a:lstStyle/>
          <a:p>
            <a:pPr algn="ctr"/>
            <a:r>
              <a:rPr lang="fr-FR" sz="1200" dirty="0"/>
              <a:t>Acquisition or collection </a:t>
            </a:r>
          </a:p>
          <a:p>
            <a:pPr algn="ctr"/>
            <a:r>
              <a:rPr lang="fr-FR" sz="1200" dirty="0"/>
              <a:t>of images</a:t>
            </a:r>
          </a:p>
        </p:txBody>
      </p:sp>
      <p:sp>
        <p:nvSpPr>
          <p:cNvPr id="82" name="Flèche droite 11">
            <a:extLst>
              <a:ext uri="{FF2B5EF4-FFF2-40B4-BE49-F238E27FC236}">
                <a16:creationId xmlns:a16="http://schemas.microsoft.com/office/drawing/2014/main" id="{11B8A0D5-8763-4334-A6A1-975F15CABC27}"/>
              </a:ext>
            </a:extLst>
          </p:cNvPr>
          <p:cNvSpPr/>
          <p:nvPr/>
        </p:nvSpPr>
        <p:spPr>
          <a:xfrm>
            <a:off x="1555308" y="3190394"/>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83" name="Image 25">
            <a:extLst>
              <a:ext uri="{FF2B5EF4-FFF2-40B4-BE49-F238E27FC236}">
                <a16:creationId xmlns:a16="http://schemas.microsoft.com/office/drawing/2014/main" id="{B3DDB12A-1A86-470A-A09E-133CFA285B79}"/>
              </a:ext>
            </a:extLst>
          </p:cNvPr>
          <p:cNvPicPr>
            <a:picLocks noChangeAspect="1"/>
          </p:cNvPicPr>
          <p:nvPr/>
        </p:nvPicPr>
        <p:blipFill rotWithShape="1">
          <a:blip r:embed="rId2"/>
          <a:srcRect l="9441" t="40572" r="75689" b="35068"/>
          <a:stretch/>
        </p:blipFill>
        <p:spPr>
          <a:xfrm>
            <a:off x="241301" y="2864216"/>
            <a:ext cx="1311030" cy="810000"/>
          </a:xfrm>
          <a:prstGeom prst="rect">
            <a:avLst/>
          </a:prstGeom>
          <a:ln>
            <a:solidFill>
              <a:schemeClr val="tx1"/>
            </a:solidFill>
          </a:ln>
        </p:spPr>
      </p:pic>
      <p:pic>
        <p:nvPicPr>
          <p:cNvPr id="84" name="Image 26">
            <a:extLst>
              <a:ext uri="{FF2B5EF4-FFF2-40B4-BE49-F238E27FC236}">
                <a16:creationId xmlns:a16="http://schemas.microsoft.com/office/drawing/2014/main" id="{914DF325-E523-4885-9357-1E26B54AF785}"/>
              </a:ext>
            </a:extLst>
          </p:cNvPr>
          <p:cNvPicPr>
            <a:picLocks noChangeAspect="1"/>
          </p:cNvPicPr>
          <p:nvPr/>
        </p:nvPicPr>
        <p:blipFill rotWithShape="1">
          <a:blip r:embed="rId3"/>
          <a:srcRect l="9385" t="40594" r="75461" b="35257"/>
          <a:stretch/>
        </p:blipFill>
        <p:spPr>
          <a:xfrm>
            <a:off x="1808679" y="2864216"/>
            <a:ext cx="1336082" cy="810000"/>
          </a:xfrm>
          <a:prstGeom prst="rect">
            <a:avLst/>
          </a:prstGeom>
          <a:ln>
            <a:solidFill>
              <a:schemeClr val="tx1"/>
            </a:solidFill>
          </a:ln>
        </p:spPr>
      </p:pic>
      <p:sp>
        <p:nvSpPr>
          <p:cNvPr id="85" name="ZoneTexte 27">
            <a:extLst>
              <a:ext uri="{FF2B5EF4-FFF2-40B4-BE49-F238E27FC236}">
                <a16:creationId xmlns:a16="http://schemas.microsoft.com/office/drawing/2014/main" id="{E0EB7835-94CD-4175-B8B5-7DF791FBC11E}"/>
              </a:ext>
            </a:extLst>
          </p:cNvPr>
          <p:cNvSpPr txBox="1"/>
          <p:nvPr/>
        </p:nvSpPr>
        <p:spPr>
          <a:xfrm>
            <a:off x="1687478" y="3667257"/>
            <a:ext cx="1570358" cy="646331"/>
          </a:xfrm>
          <a:prstGeom prst="rect">
            <a:avLst/>
          </a:prstGeom>
          <a:noFill/>
        </p:spPr>
        <p:txBody>
          <a:bodyPr wrap="square" rtlCol="0">
            <a:spAutoFit/>
          </a:bodyPr>
          <a:lstStyle/>
          <a:p>
            <a:pPr algn="ctr"/>
            <a:r>
              <a:rPr lang="fr-FR" sz="1200" dirty="0" err="1"/>
              <a:t>Pre-processing</a:t>
            </a:r>
            <a:r>
              <a:rPr lang="fr-FR" sz="1200" dirty="0"/>
              <a:t> (</a:t>
            </a:r>
            <a:r>
              <a:rPr lang="fr-FR" sz="1200" dirty="0" err="1"/>
              <a:t>denoising</a:t>
            </a:r>
            <a:r>
              <a:rPr lang="fr-FR" sz="1200" dirty="0"/>
              <a:t>, registration…)</a:t>
            </a:r>
          </a:p>
        </p:txBody>
      </p:sp>
      <p:sp>
        <p:nvSpPr>
          <p:cNvPr id="86" name="Flèche droite 28">
            <a:extLst>
              <a:ext uri="{FF2B5EF4-FFF2-40B4-BE49-F238E27FC236}">
                <a16:creationId xmlns:a16="http://schemas.microsoft.com/office/drawing/2014/main" id="{973A6425-1DB9-4C46-B9E5-9560F679EB44}"/>
              </a:ext>
            </a:extLst>
          </p:cNvPr>
          <p:cNvSpPr/>
          <p:nvPr/>
        </p:nvSpPr>
        <p:spPr>
          <a:xfrm>
            <a:off x="3151103" y="3203438"/>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87" name="Image 29">
            <a:extLst>
              <a:ext uri="{FF2B5EF4-FFF2-40B4-BE49-F238E27FC236}">
                <a16:creationId xmlns:a16="http://schemas.microsoft.com/office/drawing/2014/main" id="{1E16861F-553D-4D02-8930-EBCD8E509866}"/>
              </a:ext>
            </a:extLst>
          </p:cNvPr>
          <p:cNvPicPr>
            <a:picLocks noChangeAspect="1"/>
          </p:cNvPicPr>
          <p:nvPr/>
        </p:nvPicPr>
        <p:blipFill rotWithShape="1">
          <a:blip r:embed="rId3"/>
          <a:srcRect l="9385" t="40594" r="75461" b="35257"/>
          <a:stretch/>
        </p:blipFill>
        <p:spPr>
          <a:xfrm>
            <a:off x="3403343" y="2864216"/>
            <a:ext cx="1336082" cy="810000"/>
          </a:xfrm>
          <a:prstGeom prst="rect">
            <a:avLst/>
          </a:prstGeom>
          <a:ln>
            <a:solidFill>
              <a:schemeClr val="tx1"/>
            </a:solidFill>
          </a:ln>
        </p:spPr>
      </p:pic>
      <p:sp>
        <p:nvSpPr>
          <p:cNvPr id="88" name="Ellipse 30">
            <a:extLst>
              <a:ext uri="{FF2B5EF4-FFF2-40B4-BE49-F238E27FC236}">
                <a16:creationId xmlns:a16="http://schemas.microsoft.com/office/drawing/2014/main" id="{0255EC5A-3D1E-4C42-A333-F7DEEF59E1B8}"/>
              </a:ext>
            </a:extLst>
          </p:cNvPr>
          <p:cNvSpPr/>
          <p:nvPr/>
        </p:nvSpPr>
        <p:spPr>
          <a:xfrm>
            <a:off x="4346575" y="3203438"/>
            <a:ext cx="231776" cy="22238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9" name="Ellipse 31">
            <a:extLst>
              <a:ext uri="{FF2B5EF4-FFF2-40B4-BE49-F238E27FC236}">
                <a16:creationId xmlns:a16="http://schemas.microsoft.com/office/drawing/2014/main" id="{A065EA6E-6CDA-4AD4-B0FB-FD88744DD24B}"/>
              </a:ext>
            </a:extLst>
          </p:cNvPr>
          <p:cNvSpPr/>
          <p:nvPr/>
        </p:nvSpPr>
        <p:spPr>
          <a:xfrm>
            <a:off x="4219890" y="3275013"/>
            <a:ext cx="93383" cy="13493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0" name="ZoneTexte 32">
            <a:extLst>
              <a:ext uri="{FF2B5EF4-FFF2-40B4-BE49-F238E27FC236}">
                <a16:creationId xmlns:a16="http://schemas.microsoft.com/office/drawing/2014/main" id="{4C0BEA12-891F-4FF4-873E-BE9881D7B3F5}"/>
              </a:ext>
            </a:extLst>
          </p:cNvPr>
          <p:cNvSpPr txBox="1"/>
          <p:nvPr/>
        </p:nvSpPr>
        <p:spPr>
          <a:xfrm>
            <a:off x="3379072" y="3680553"/>
            <a:ext cx="2657471" cy="646331"/>
          </a:xfrm>
          <a:prstGeom prst="rect">
            <a:avLst/>
          </a:prstGeom>
          <a:noFill/>
        </p:spPr>
        <p:txBody>
          <a:bodyPr wrap="square" rtlCol="0">
            <a:spAutoFit/>
          </a:bodyPr>
          <a:lstStyle/>
          <a:p>
            <a:pPr algn="ctr"/>
            <a:r>
              <a:rPr lang="fr-FR" sz="1200" dirty="0" err="1"/>
              <a:t>Detection</a:t>
            </a:r>
            <a:r>
              <a:rPr lang="fr-FR" sz="1200" dirty="0"/>
              <a:t> and segmentation of </a:t>
            </a:r>
            <a:r>
              <a:rPr lang="fr-FR" sz="1200" dirty="0" err="1"/>
              <a:t>object</a:t>
            </a:r>
            <a:r>
              <a:rPr lang="fr-FR" sz="1200" dirty="0"/>
              <a:t>(s) of </a:t>
            </a:r>
            <a:r>
              <a:rPr lang="fr-FR" sz="1200" dirty="0" err="1"/>
              <a:t>interest</a:t>
            </a:r>
            <a:r>
              <a:rPr lang="fr-FR" sz="1200" dirty="0"/>
              <a:t> (</a:t>
            </a:r>
            <a:r>
              <a:rPr lang="fr-FR" sz="1200" dirty="0" err="1"/>
              <a:t>e.g</a:t>
            </a:r>
            <a:r>
              <a:rPr lang="fr-FR" sz="1200" dirty="0"/>
              <a:t>., </a:t>
            </a:r>
            <a:r>
              <a:rPr lang="fr-FR" sz="1200" dirty="0" err="1"/>
              <a:t>tumors</a:t>
            </a:r>
            <a:r>
              <a:rPr lang="fr-FR" sz="1200" dirty="0"/>
              <a:t> or </a:t>
            </a:r>
            <a:r>
              <a:rPr lang="fr-FR" sz="1200" dirty="0" err="1"/>
              <a:t>organs</a:t>
            </a:r>
            <a:r>
              <a:rPr lang="fr-FR" sz="1200" dirty="0"/>
              <a:t>)</a:t>
            </a:r>
          </a:p>
        </p:txBody>
      </p:sp>
      <p:sp>
        <p:nvSpPr>
          <p:cNvPr id="91" name="Flèche droite 33">
            <a:extLst>
              <a:ext uri="{FF2B5EF4-FFF2-40B4-BE49-F238E27FC236}">
                <a16:creationId xmlns:a16="http://schemas.microsoft.com/office/drawing/2014/main" id="{A1860FD2-09BC-418D-960C-282582D7D195}"/>
              </a:ext>
            </a:extLst>
          </p:cNvPr>
          <p:cNvSpPr/>
          <p:nvPr/>
        </p:nvSpPr>
        <p:spPr>
          <a:xfrm>
            <a:off x="4757384" y="3203438"/>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92" name="Image 34">
            <a:extLst>
              <a:ext uri="{FF2B5EF4-FFF2-40B4-BE49-F238E27FC236}">
                <a16:creationId xmlns:a16="http://schemas.microsoft.com/office/drawing/2014/main" id="{723306BC-C09B-4A58-8763-C5A81F075B11}"/>
              </a:ext>
            </a:extLst>
          </p:cNvPr>
          <p:cNvPicPr>
            <a:picLocks noChangeAspect="1"/>
          </p:cNvPicPr>
          <p:nvPr/>
        </p:nvPicPr>
        <p:blipFill rotWithShape="1">
          <a:blip r:embed="rId3"/>
          <a:srcRect l="19744" t="50744" r="77232" b="42583"/>
          <a:stretch/>
        </p:blipFill>
        <p:spPr>
          <a:xfrm>
            <a:off x="5010708" y="2864216"/>
            <a:ext cx="965109" cy="810000"/>
          </a:xfrm>
          <a:prstGeom prst="rect">
            <a:avLst/>
          </a:prstGeom>
          <a:ln>
            <a:solidFill>
              <a:schemeClr val="tx1"/>
            </a:solidFill>
          </a:ln>
        </p:spPr>
      </p:pic>
      <p:sp>
        <p:nvSpPr>
          <p:cNvPr id="93" name="Flèche droite 36">
            <a:extLst>
              <a:ext uri="{FF2B5EF4-FFF2-40B4-BE49-F238E27FC236}">
                <a16:creationId xmlns:a16="http://schemas.microsoft.com/office/drawing/2014/main" id="{409E2E69-681B-4640-AD58-2D1C586E64AF}"/>
              </a:ext>
            </a:extLst>
          </p:cNvPr>
          <p:cNvSpPr/>
          <p:nvPr/>
        </p:nvSpPr>
        <p:spPr>
          <a:xfrm>
            <a:off x="5987425" y="3204582"/>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94" name="Image 37">
            <a:extLst>
              <a:ext uri="{FF2B5EF4-FFF2-40B4-BE49-F238E27FC236}">
                <a16:creationId xmlns:a16="http://schemas.microsoft.com/office/drawing/2014/main" id="{7AC400A3-81F3-43CC-936A-B1207DF62976}"/>
              </a:ext>
            </a:extLst>
          </p:cNvPr>
          <p:cNvPicPr>
            <a:picLocks noChangeAspect="1"/>
          </p:cNvPicPr>
          <p:nvPr/>
        </p:nvPicPr>
        <p:blipFill rotWithShape="1">
          <a:blip r:embed="rId4">
            <a:extLst>
              <a:ext uri="{28A0092B-C50C-407E-A947-70E740481C1C}">
                <a14:useLocalDpi xmlns:a14="http://schemas.microsoft.com/office/drawing/2010/main" val="0"/>
              </a:ext>
            </a:extLst>
          </a:blip>
          <a:srcRect l="60958" t="5967" r="21378" b="31140"/>
          <a:stretch/>
        </p:blipFill>
        <p:spPr>
          <a:xfrm>
            <a:off x="6240749" y="2870552"/>
            <a:ext cx="1186458" cy="810000"/>
          </a:xfrm>
          <a:prstGeom prst="rect">
            <a:avLst/>
          </a:prstGeom>
          <a:ln>
            <a:solidFill>
              <a:schemeClr val="tx1"/>
            </a:solidFill>
          </a:ln>
        </p:spPr>
      </p:pic>
      <p:sp>
        <p:nvSpPr>
          <p:cNvPr id="95" name="ZoneTexte 38">
            <a:extLst>
              <a:ext uri="{FF2B5EF4-FFF2-40B4-BE49-F238E27FC236}">
                <a16:creationId xmlns:a16="http://schemas.microsoft.com/office/drawing/2014/main" id="{DD931635-891B-4874-A548-9598A5C16EE2}"/>
              </a:ext>
            </a:extLst>
          </p:cNvPr>
          <p:cNvSpPr txBox="1"/>
          <p:nvPr/>
        </p:nvSpPr>
        <p:spPr>
          <a:xfrm>
            <a:off x="6111084" y="3667257"/>
            <a:ext cx="1513347" cy="646331"/>
          </a:xfrm>
          <a:prstGeom prst="rect">
            <a:avLst/>
          </a:prstGeom>
          <a:noFill/>
        </p:spPr>
        <p:txBody>
          <a:bodyPr wrap="square" rtlCol="0">
            <a:spAutoFit/>
          </a:bodyPr>
          <a:lstStyle/>
          <a:p>
            <a:pPr algn="ctr"/>
            <a:r>
              <a:rPr lang="fr-FR" sz="1200" dirty="0"/>
              <a:t>Extraction of </a:t>
            </a:r>
            <a:r>
              <a:rPr lang="fr-FR" sz="1200" dirty="0" err="1"/>
              <a:t>handcrafted</a:t>
            </a:r>
            <a:r>
              <a:rPr lang="fr-FR" sz="1200" dirty="0"/>
              <a:t> </a:t>
            </a:r>
            <a:r>
              <a:rPr lang="fr-FR" sz="1200" dirty="0" err="1"/>
              <a:t>features</a:t>
            </a:r>
            <a:endParaRPr lang="fr-FR" sz="1200" dirty="0"/>
          </a:p>
        </p:txBody>
      </p:sp>
      <p:pic>
        <p:nvPicPr>
          <p:cNvPr id="96" name="Image 39">
            <a:extLst>
              <a:ext uri="{FF2B5EF4-FFF2-40B4-BE49-F238E27FC236}">
                <a16:creationId xmlns:a16="http://schemas.microsoft.com/office/drawing/2014/main" id="{5B69BD27-CA0A-41DC-AF20-1615ECE89250}"/>
              </a:ext>
            </a:extLst>
          </p:cNvPr>
          <p:cNvPicPr>
            <a:picLocks noChangeAspect="1"/>
          </p:cNvPicPr>
          <p:nvPr/>
        </p:nvPicPr>
        <p:blipFill rotWithShape="1">
          <a:blip r:embed="rId4">
            <a:extLst>
              <a:ext uri="{28A0092B-C50C-407E-A947-70E740481C1C}">
                <a14:useLocalDpi xmlns:a14="http://schemas.microsoft.com/office/drawing/2010/main" val="0"/>
              </a:ext>
            </a:extLst>
          </a:blip>
          <a:srcRect l="80673" t="6318" r="1431" b="33718"/>
          <a:stretch/>
        </p:blipFill>
        <p:spPr>
          <a:xfrm>
            <a:off x="7683095" y="2862496"/>
            <a:ext cx="1260727" cy="810000"/>
          </a:xfrm>
          <a:prstGeom prst="rect">
            <a:avLst/>
          </a:prstGeom>
          <a:ln>
            <a:solidFill>
              <a:schemeClr val="tx1"/>
            </a:solidFill>
          </a:ln>
        </p:spPr>
      </p:pic>
      <p:sp>
        <p:nvSpPr>
          <p:cNvPr id="97" name="ZoneTexte 40">
            <a:extLst>
              <a:ext uri="{FF2B5EF4-FFF2-40B4-BE49-F238E27FC236}">
                <a16:creationId xmlns:a16="http://schemas.microsoft.com/office/drawing/2014/main" id="{58B183CC-5CBC-4AF1-B1EF-47173DA1B569}"/>
              </a:ext>
            </a:extLst>
          </p:cNvPr>
          <p:cNvSpPr txBox="1"/>
          <p:nvPr/>
        </p:nvSpPr>
        <p:spPr>
          <a:xfrm>
            <a:off x="7544534" y="3670048"/>
            <a:ext cx="1513347" cy="461665"/>
          </a:xfrm>
          <a:prstGeom prst="rect">
            <a:avLst/>
          </a:prstGeom>
          <a:noFill/>
        </p:spPr>
        <p:txBody>
          <a:bodyPr wrap="square" rtlCol="0">
            <a:spAutoFit/>
          </a:bodyPr>
          <a:lstStyle/>
          <a:p>
            <a:pPr algn="ctr"/>
            <a:r>
              <a:rPr lang="fr-FR" sz="1200" dirty="0" err="1"/>
              <a:t>Modeling</a:t>
            </a:r>
            <a:r>
              <a:rPr lang="fr-FR" sz="1200" dirty="0"/>
              <a:t> (training/validation)</a:t>
            </a:r>
          </a:p>
        </p:txBody>
      </p:sp>
      <p:sp>
        <p:nvSpPr>
          <p:cNvPr id="98" name="Flèche droite 41">
            <a:extLst>
              <a:ext uri="{FF2B5EF4-FFF2-40B4-BE49-F238E27FC236}">
                <a16:creationId xmlns:a16="http://schemas.microsoft.com/office/drawing/2014/main" id="{E4612719-810D-4E17-8794-B9D84F9984D2}"/>
              </a:ext>
            </a:extLst>
          </p:cNvPr>
          <p:cNvSpPr/>
          <p:nvPr/>
        </p:nvSpPr>
        <p:spPr>
          <a:xfrm>
            <a:off x="7436247" y="3204925"/>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9" name="Forme libre 43">
            <a:extLst>
              <a:ext uri="{FF2B5EF4-FFF2-40B4-BE49-F238E27FC236}">
                <a16:creationId xmlns:a16="http://schemas.microsoft.com/office/drawing/2014/main" id="{83A6292D-868B-4B8E-939C-ACD195CC500F}"/>
              </a:ext>
            </a:extLst>
          </p:cNvPr>
          <p:cNvSpPr/>
          <p:nvPr/>
        </p:nvSpPr>
        <p:spPr>
          <a:xfrm>
            <a:off x="5219701" y="3076432"/>
            <a:ext cx="574022" cy="421625"/>
          </a:xfrm>
          <a:custGeom>
            <a:avLst/>
            <a:gdLst>
              <a:gd name="connsiteX0" fmla="*/ 79375 w 765363"/>
              <a:gd name="connsiteY0" fmla="*/ 38291 h 562166"/>
              <a:gd name="connsiteX1" fmla="*/ 104775 w 765363"/>
              <a:gd name="connsiteY1" fmla="*/ 47816 h 562166"/>
              <a:gd name="connsiteX2" fmla="*/ 117475 w 765363"/>
              <a:gd name="connsiteY2" fmla="*/ 50991 h 562166"/>
              <a:gd name="connsiteX3" fmla="*/ 127000 w 765363"/>
              <a:gd name="connsiteY3" fmla="*/ 54166 h 562166"/>
              <a:gd name="connsiteX4" fmla="*/ 139700 w 765363"/>
              <a:gd name="connsiteY4" fmla="*/ 57341 h 562166"/>
              <a:gd name="connsiteX5" fmla="*/ 180975 w 765363"/>
              <a:gd name="connsiteY5" fmla="*/ 66866 h 562166"/>
              <a:gd name="connsiteX6" fmla="*/ 190500 w 765363"/>
              <a:gd name="connsiteY6" fmla="*/ 70041 h 562166"/>
              <a:gd name="connsiteX7" fmla="*/ 203200 w 765363"/>
              <a:gd name="connsiteY7" fmla="*/ 76391 h 562166"/>
              <a:gd name="connsiteX8" fmla="*/ 231775 w 765363"/>
              <a:gd name="connsiteY8" fmla="*/ 79566 h 562166"/>
              <a:gd name="connsiteX9" fmla="*/ 307975 w 765363"/>
              <a:gd name="connsiteY9" fmla="*/ 76391 h 562166"/>
              <a:gd name="connsiteX10" fmla="*/ 317500 w 765363"/>
              <a:gd name="connsiteY10" fmla="*/ 70041 h 562166"/>
              <a:gd name="connsiteX11" fmla="*/ 327025 w 765363"/>
              <a:gd name="connsiteY11" fmla="*/ 66866 h 562166"/>
              <a:gd name="connsiteX12" fmla="*/ 342900 w 765363"/>
              <a:gd name="connsiteY12" fmla="*/ 60516 h 562166"/>
              <a:gd name="connsiteX13" fmla="*/ 349250 w 765363"/>
              <a:gd name="connsiteY13" fmla="*/ 50991 h 562166"/>
              <a:gd name="connsiteX14" fmla="*/ 358775 w 765363"/>
              <a:gd name="connsiteY14" fmla="*/ 44641 h 562166"/>
              <a:gd name="connsiteX15" fmla="*/ 384175 w 765363"/>
              <a:gd name="connsiteY15" fmla="*/ 28766 h 562166"/>
              <a:gd name="connsiteX16" fmla="*/ 419100 w 765363"/>
              <a:gd name="connsiteY16" fmla="*/ 19241 h 562166"/>
              <a:gd name="connsiteX17" fmla="*/ 441325 w 765363"/>
              <a:gd name="connsiteY17" fmla="*/ 12891 h 562166"/>
              <a:gd name="connsiteX18" fmla="*/ 492125 w 765363"/>
              <a:gd name="connsiteY18" fmla="*/ 6541 h 562166"/>
              <a:gd name="connsiteX19" fmla="*/ 508000 w 765363"/>
              <a:gd name="connsiteY19" fmla="*/ 191 h 562166"/>
              <a:gd name="connsiteX20" fmla="*/ 574675 w 765363"/>
              <a:gd name="connsiteY20" fmla="*/ 3366 h 562166"/>
              <a:gd name="connsiteX21" fmla="*/ 584200 w 765363"/>
              <a:gd name="connsiteY21" fmla="*/ 6541 h 562166"/>
              <a:gd name="connsiteX22" fmla="*/ 603250 w 765363"/>
              <a:gd name="connsiteY22" fmla="*/ 22416 h 562166"/>
              <a:gd name="connsiteX23" fmla="*/ 609600 w 765363"/>
              <a:gd name="connsiteY23" fmla="*/ 31941 h 562166"/>
              <a:gd name="connsiteX24" fmla="*/ 619125 w 765363"/>
              <a:gd name="connsiteY24" fmla="*/ 38291 h 562166"/>
              <a:gd name="connsiteX25" fmla="*/ 622300 w 765363"/>
              <a:gd name="connsiteY25" fmla="*/ 47816 h 562166"/>
              <a:gd name="connsiteX26" fmla="*/ 638175 w 765363"/>
              <a:gd name="connsiteY26" fmla="*/ 66866 h 562166"/>
              <a:gd name="connsiteX27" fmla="*/ 650875 w 765363"/>
              <a:gd name="connsiteY27" fmla="*/ 76391 h 562166"/>
              <a:gd name="connsiteX28" fmla="*/ 666750 w 765363"/>
              <a:gd name="connsiteY28" fmla="*/ 92266 h 562166"/>
              <a:gd name="connsiteX29" fmla="*/ 682625 w 765363"/>
              <a:gd name="connsiteY29" fmla="*/ 114491 h 562166"/>
              <a:gd name="connsiteX30" fmla="*/ 692150 w 765363"/>
              <a:gd name="connsiteY30" fmla="*/ 124016 h 562166"/>
              <a:gd name="connsiteX31" fmla="*/ 698500 w 765363"/>
              <a:gd name="connsiteY31" fmla="*/ 133541 h 562166"/>
              <a:gd name="connsiteX32" fmla="*/ 717550 w 765363"/>
              <a:gd name="connsiteY32" fmla="*/ 143066 h 562166"/>
              <a:gd name="connsiteX33" fmla="*/ 730250 w 765363"/>
              <a:gd name="connsiteY33" fmla="*/ 162116 h 562166"/>
              <a:gd name="connsiteX34" fmla="*/ 746125 w 765363"/>
              <a:gd name="connsiteY34" fmla="*/ 184341 h 562166"/>
              <a:gd name="connsiteX35" fmla="*/ 755650 w 765363"/>
              <a:gd name="connsiteY35" fmla="*/ 187516 h 562166"/>
              <a:gd name="connsiteX36" fmla="*/ 765175 w 765363"/>
              <a:gd name="connsiteY36" fmla="*/ 244666 h 562166"/>
              <a:gd name="connsiteX37" fmla="*/ 762000 w 765363"/>
              <a:gd name="connsiteY37" fmla="*/ 327216 h 562166"/>
              <a:gd name="connsiteX38" fmla="*/ 758825 w 765363"/>
              <a:gd name="connsiteY38" fmla="*/ 339916 h 562166"/>
              <a:gd name="connsiteX39" fmla="*/ 752475 w 765363"/>
              <a:gd name="connsiteY39" fmla="*/ 352616 h 562166"/>
              <a:gd name="connsiteX40" fmla="*/ 742950 w 765363"/>
              <a:gd name="connsiteY40" fmla="*/ 362141 h 562166"/>
              <a:gd name="connsiteX41" fmla="*/ 739775 w 765363"/>
              <a:gd name="connsiteY41" fmla="*/ 371666 h 562166"/>
              <a:gd name="connsiteX42" fmla="*/ 714375 w 765363"/>
              <a:gd name="connsiteY42" fmla="*/ 406591 h 562166"/>
              <a:gd name="connsiteX43" fmla="*/ 695325 w 765363"/>
              <a:gd name="connsiteY43" fmla="*/ 422466 h 562166"/>
              <a:gd name="connsiteX44" fmla="*/ 660400 w 765363"/>
              <a:gd name="connsiteY44" fmla="*/ 428816 h 562166"/>
              <a:gd name="connsiteX45" fmla="*/ 641350 w 765363"/>
              <a:gd name="connsiteY45" fmla="*/ 435166 h 562166"/>
              <a:gd name="connsiteX46" fmla="*/ 631825 w 765363"/>
              <a:gd name="connsiteY46" fmla="*/ 441516 h 562166"/>
              <a:gd name="connsiteX47" fmla="*/ 615950 w 765363"/>
              <a:gd name="connsiteY47" fmla="*/ 444691 h 562166"/>
              <a:gd name="connsiteX48" fmla="*/ 609600 w 765363"/>
              <a:gd name="connsiteY48" fmla="*/ 454216 h 562166"/>
              <a:gd name="connsiteX49" fmla="*/ 590550 w 765363"/>
              <a:gd name="connsiteY49" fmla="*/ 460566 h 562166"/>
              <a:gd name="connsiteX50" fmla="*/ 581025 w 765363"/>
              <a:gd name="connsiteY50" fmla="*/ 470091 h 562166"/>
              <a:gd name="connsiteX51" fmla="*/ 568325 w 765363"/>
              <a:gd name="connsiteY51" fmla="*/ 473266 h 562166"/>
              <a:gd name="connsiteX52" fmla="*/ 561975 w 765363"/>
              <a:gd name="connsiteY52" fmla="*/ 482791 h 562166"/>
              <a:gd name="connsiteX53" fmla="*/ 530225 w 765363"/>
              <a:gd name="connsiteY53" fmla="*/ 498666 h 562166"/>
              <a:gd name="connsiteX54" fmla="*/ 517525 w 765363"/>
              <a:gd name="connsiteY54" fmla="*/ 508191 h 562166"/>
              <a:gd name="connsiteX55" fmla="*/ 508000 w 765363"/>
              <a:gd name="connsiteY55" fmla="*/ 514541 h 562166"/>
              <a:gd name="connsiteX56" fmla="*/ 488950 w 765363"/>
              <a:gd name="connsiteY56" fmla="*/ 533591 h 562166"/>
              <a:gd name="connsiteX57" fmla="*/ 479425 w 765363"/>
              <a:gd name="connsiteY57" fmla="*/ 543116 h 562166"/>
              <a:gd name="connsiteX58" fmla="*/ 460375 w 765363"/>
              <a:gd name="connsiteY58" fmla="*/ 552641 h 562166"/>
              <a:gd name="connsiteX59" fmla="*/ 450850 w 765363"/>
              <a:gd name="connsiteY59" fmla="*/ 555816 h 562166"/>
              <a:gd name="connsiteX60" fmla="*/ 438150 w 765363"/>
              <a:gd name="connsiteY60" fmla="*/ 562166 h 562166"/>
              <a:gd name="connsiteX61" fmla="*/ 288925 w 765363"/>
              <a:gd name="connsiteY61" fmla="*/ 558991 h 562166"/>
              <a:gd name="connsiteX62" fmla="*/ 260350 w 765363"/>
              <a:gd name="connsiteY62" fmla="*/ 552641 h 562166"/>
              <a:gd name="connsiteX63" fmla="*/ 225425 w 765363"/>
              <a:gd name="connsiteY63" fmla="*/ 546291 h 562166"/>
              <a:gd name="connsiteX64" fmla="*/ 212725 w 765363"/>
              <a:gd name="connsiteY64" fmla="*/ 536766 h 562166"/>
              <a:gd name="connsiteX65" fmla="*/ 200025 w 765363"/>
              <a:gd name="connsiteY65" fmla="*/ 533591 h 562166"/>
              <a:gd name="connsiteX66" fmla="*/ 184150 w 765363"/>
              <a:gd name="connsiteY66" fmla="*/ 511366 h 562166"/>
              <a:gd name="connsiteX67" fmla="*/ 180975 w 765363"/>
              <a:gd name="connsiteY67" fmla="*/ 501841 h 562166"/>
              <a:gd name="connsiteX68" fmla="*/ 174625 w 765363"/>
              <a:gd name="connsiteY68" fmla="*/ 492316 h 562166"/>
              <a:gd name="connsiteX69" fmla="*/ 171450 w 765363"/>
              <a:gd name="connsiteY69" fmla="*/ 482791 h 562166"/>
              <a:gd name="connsiteX70" fmla="*/ 165100 w 765363"/>
              <a:gd name="connsiteY70" fmla="*/ 444691 h 562166"/>
              <a:gd name="connsiteX71" fmla="*/ 158750 w 765363"/>
              <a:gd name="connsiteY71" fmla="*/ 406591 h 562166"/>
              <a:gd name="connsiteX72" fmla="*/ 146050 w 765363"/>
              <a:gd name="connsiteY72" fmla="*/ 387541 h 562166"/>
              <a:gd name="connsiteX73" fmla="*/ 136525 w 765363"/>
              <a:gd name="connsiteY73" fmla="*/ 365316 h 562166"/>
              <a:gd name="connsiteX74" fmla="*/ 123825 w 765363"/>
              <a:gd name="connsiteY74" fmla="*/ 355791 h 562166"/>
              <a:gd name="connsiteX75" fmla="*/ 117475 w 765363"/>
              <a:gd name="connsiteY75" fmla="*/ 346266 h 562166"/>
              <a:gd name="connsiteX76" fmla="*/ 107950 w 765363"/>
              <a:gd name="connsiteY76" fmla="*/ 336741 h 562166"/>
              <a:gd name="connsiteX77" fmla="*/ 95250 w 765363"/>
              <a:gd name="connsiteY77" fmla="*/ 314516 h 562166"/>
              <a:gd name="connsiteX78" fmla="*/ 88900 w 765363"/>
              <a:gd name="connsiteY78" fmla="*/ 301816 h 562166"/>
              <a:gd name="connsiteX79" fmla="*/ 76200 w 765363"/>
              <a:gd name="connsiteY79" fmla="*/ 282766 h 562166"/>
              <a:gd name="connsiteX80" fmla="*/ 73025 w 765363"/>
              <a:gd name="connsiteY80" fmla="*/ 273241 h 562166"/>
              <a:gd name="connsiteX81" fmla="*/ 63500 w 765363"/>
              <a:gd name="connsiteY81" fmla="*/ 263716 h 562166"/>
              <a:gd name="connsiteX82" fmla="*/ 53975 w 765363"/>
              <a:gd name="connsiteY82" fmla="*/ 241491 h 562166"/>
              <a:gd name="connsiteX83" fmla="*/ 50800 w 765363"/>
              <a:gd name="connsiteY83" fmla="*/ 231966 h 562166"/>
              <a:gd name="connsiteX84" fmla="*/ 28575 w 765363"/>
              <a:gd name="connsiteY84" fmla="*/ 209741 h 562166"/>
              <a:gd name="connsiteX85" fmla="*/ 25400 w 765363"/>
              <a:gd name="connsiteY85" fmla="*/ 197041 h 562166"/>
              <a:gd name="connsiteX86" fmla="*/ 15875 w 765363"/>
              <a:gd name="connsiteY86" fmla="*/ 187516 h 562166"/>
              <a:gd name="connsiteX87" fmla="*/ 0 w 765363"/>
              <a:gd name="connsiteY87" fmla="*/ 158941 h 562166"/>
              <a:gd name="connsiteX88" fmla="*/ 3175 w 765363"/>
              <a:gd name="connsiteY88" fmla="*/ 92266 h 562166"/>
              <a:gd name="connsiteX89" fmla="*/ 15875 w 765363"/>
              <a:gd name="connsiteY89" fmla="*/ 70041 h 562166"/>
              <a:gd name="connsiteX90" fmla="*/ 79375 w 765363"/>
              <a:gd name="connsiteY90" fmla="*/ 38291 h 56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65363" h="562166">
                <a:moveTo>
                  <a:pt x="79375" y="38291"/>
                </a:moveTo>
                <a:cubicBezTo>
                  <a:pt x="94192" y="34587"/>
                  <a:pt x="76161" y="35553"/>
                  <a:pt x="104775" y="47816"/>
                </a:cubicBezTo>
                <a:cubicBezTo>
                  <a:pt x="108786" y="49535"/>
                  <a:pt x="113279" y="49792"/>
                  <a:pt x="117475" y="50991"/>
                </a:cubicBezTo>
                <a:cubicBezTo>
                  <a:pt x="120693" y="51910"/>
                  <a:pt x="123782" y="53247"/>
                  <a:pt x="127000" y="54166"/>
                </a:cubicBezTo>
                <a:cubicBezTo>
                  <a:pt x="131196" y="55365"/>
                  <a:pt x="135520" y="56087"/>
                  <a:pt x="139700" y="57341"/>
                </a:cubicBezTo>
                <a:cubicBezTo>
                  <a:pt x="171396" y="66850"/>
                  <a:pt x="145922" y="61858"/>
                  <a:pt x="180975" y="66866"/>
                </a:cubicBezTo>
                <a:cubicBezTo>
                  <a:pt x="184150" y="67924"/>
                  <a:pt x="187424" y="68723"/>
                  <a:pt x="190500" y="70041"/>
                </a:cubicBezTo>
                <a:cubicBezTo>
                  <a:pt x="194850" y="71905"/>
                  <a:pt x="198588" y="75327"/>
                  <a:pt x="203200" y="76391"/>
                </a:cubicBezTo>
                <a:cubicBezTo>
                  <a:pt x="212538" y="78546"/>
                  <a:pt x="222250" y="78508"/>
                  <a:pt x="231775" y="79566"/>
                </a:cubicBezTo>
                <a:cubicBezTo>
                  <a:pt x="257175" y="78508"/>
                  <a:pt x="282708" y="79198"/>
                  <a:pt x="307975" y="76391"/>
                </a:cubicBezTo>
                <a:cubicBezTo>
                  <a:pt x="311768" y="75970"/>
                  <a:pt x="314087" y="71748"/>
                  <a:pt x="317500" y="70041"/>
                </a:cubicBezTo>
                <a:cubicBezTo>
                  <a:pt x="320493" y="68544"/>
                  <a:pt x="323891" y="68041"/>
                  <a:pt x="327025" y="66866"/>
                </a:cubicBezTo>
                <a:cubicBezTo>
                  <a:pt x="332361" y="64865"/>
                  <a:pt x="337608" y="62633"/>
                  <a:pt x="342900" y="60516"/>
                </a:cubicBezTo>
                <a:cubicBezTo>
                  <a:pt x="345017" y="57341"/>
                  <a:pt x="346552" y="53689"/>
                  <a:pt x="349250" y="50991"/>
                </a:cubicBezTo>
                <a:cubicBezTo>
                  <a:pt x="351948" y="48293"/>
                  <a:pt x="355670" y="46859"/>
                  <a:pt x="358775" y="44641"/>
                </a:cubicBezTo>
                <a:cubicBezTo>
                  <a:pt x="372450" y="34873"/>
                  <a:pt x="369257" y="35159"/>
                  <a:pt x="384175" y="28766"/>
                </a:cubicBezTo>
                <a:cubicBezTo>
                  <a:pt x="393787" y="24646"/>
                  <a:pt x="411815" y="21669"/>
                  <a:pt x="419100" y="19241"/>
                </a:cubicBezTo>
                <a:cubicBezTo>
                  <a:pt x="427261" y="16521"/>
                  <a:pt x="432554" y="14486"/>
                  <a:pt x="441325" y="12891"/>
                </a:cubicBezTo>
                <a:cubicBezTo>
                  <a:pt x="455563" y="10302"/>
                  <a:pt x="478490" y="8056"/>
                  <a:pt x="492125" y="6541"/>
                </a:cubicBezTo>
                <a:cubicBezTo>
                  <a:pt x="497417" y="4424"/>
                  <a:pt x="502305" y="410"/>
                  <a:pt x="508000" y="191"/>
                </a:cubicBezTo>
                <a:cubicBezTo>
                  <a:pt x="530234" y="-664"/>
                  <a:pt x="552502" y="1518"/>
                  <a:pt x="574675" y="3366"/>
                </a:cubicBezTo>
                <a:cubicBezTo>
                  <a:pt x="578010" y="3644"/>
                  <a:pt x="581207" y="5044"/>
                  <a:pt x="584200" y="6541"/>
                </a:cubicBezTo>
                <a:cubicBezTo>
                  <a:pt x="591336" y="10109"/>
                  <a:pt x="598234" y="16397"/>
                  <a:pt x="603250" y="22416"/>
                </a:cubicBezTo>
                <a:cubicBezTo>
                  <a:pt x="605693" y="25347"/>
                  <a:pt x="606902" y="29243"/>
                  <a:pt x="609600" y="31941"/>
                </a:cubicBezTo>
                <a:cubicBezTo>
                  <a:pt x="612298" y="34639"/>
                  <a:pt x="615950" y="36174"/>
                  <a:pt x="619125" y="38291"/>
                </a:cubicBezTo>
                <a:cubicBezTo>
                  <a:pt x="620183" y="41466"/>
                  <a:pt x="620803" y="44823"/>
                  <a:pt x="622300" y="47816"/>
                </a:cubicBezTo>
                <a:cubicBezTo>
                  <a:pt x="625974" y="55165"/>
                  <a:pt x="632031" y="61600"/>
                  <a:pt x="638175" y="66866"/>
                </a:cubicBezTo>
                <a:cubicBezTo>
                  <a:pt x="642193" y="70310"/>
                  <a:pt x="647133" y="72649"/>
                  <a:pt x="650875" y="76391"/>
                </a:cubicBezTo>
                <a:cubicBezTo>
                  <a:pt x="672042" y="97558"/>
                  <a:pt x="641350" y="75333"/>
                  <a:pt x="666750" y="92266"/>
                </a:cubicBezTo>
                <a:cubicBezTo>
                  <a:pt x="671776" y="99804"/>
                  <a:pt x="676718" y="107599"/>
                  <a:pt x="682625" y="114491"/>
                </a:cubicBezTo>
                <a:cubicBezTo>
                  <a:pt x="685547" y="117900"/>
                  <a:pt x="689275" y="120567"/>
                  <a:pt x="692150" y="124016"/>
                </a:cubicBezTo>
                <a:cubicBezTo>
                  <a:pt x="694593" y="126947"/>
                  <a:pt x="695802" y="130843"/>
                  <a:pt x="698500" y="133541"/>
                </a:cubicBezTo>
                <a:cubicBezTo>
                  <a:pt x="704655" y="139696"/>
                  <a:pt x="709803" y="140484"/>
                  <a:pt x="717550" y="143066"/>
                </a:cubicBezTo>
                <a:cubicBezTo>
                  <a:pt x="724361" y="163498"/>
                  <a:pt x="715386" y="141306"/>
                  <a:pt x="730250" y="162116"/>
                </a:cubicBezTo>
                <a:cubicBezTo>
                  <a:pt x="739279" y="174757"/>
                  <a:pt x="732617" y="175335"/>
                  <a:pt x="746125" y="184341"/>
                </a:cubicBezTo>
                <a:cubicBezTo>
                  <a:pt x="748910" y="186197"/>
                  <a:pt x="752475" y="186458"/>
                  <a:pt x="755650" y="187516"/>
                </a:cubicBezTo>
                <a:cubicBezTo>
                  <a:pt x="767524" y="211264"/>
                  <a:pt x="765175" y="202519"/>
                  <a:pt x="765175" y="244666"/>
                </a:cubicBezTo>
                <a:cubicBezTo>
                  <a:pt x="765175" y="272203"/>
                  <a:pt x="763832" y="299740"/>
                  <a:pt x="762000" y="327216"/>
                </a:cubicBezTo>
                <a:cubicBezTo>
                  <a:pt x="761710" y="331570"/>
                  <a:pt x="760357" y="335830"/>
                  <a:pt x="758825" y="339916"/>
                </a:cubicBezTo>
                <a:cubicBezTo>
                  <a:pt x="757163" y="344348"/>
                  <a:pt x="755226" y="348765"/>
                  <a:pt x="752475" y="352616"/>
                </a:cubicBezTo>
                <a:cubicBezTo>
                  <a:pt x="749865" y="356270"/>
                  <a:pt x="746125" y="358966"/>
                  <a:pt x="742950" y="362141"/>
                </a:cubicBezTo>
                <a:cubicBezTo>
                  <a:pt x="741892" y="365316"/>
                  <a:pt x="741400" y="368740"/>
                  <a:pt x="739775" y="371666"/>
                </a:cubicBezTo>
                <a:cubicBezTo>
                  <a:pt x="730384" y="388570"/>
                  <a:pt x="725566" y="391669"/>
                  <a:pt x="714375" y="406591"/>
                </a:cubicBezTo>
                <a:cubicBezTo>
                  <a:pt x="706839" y="416639"/>
                  <a:pt x="709653" y="418645"/>
                  <a:pt x="695325" y="422466"/>
                </a:cubicBezTo>
                <a:cubicBezTo>
                  <a:pt x="683892" y="425515"/>
                  <a:pt x="671918" y="426106"/>
                  <a:pt x="660400" y="428816"/>
                </a:cubicBezTo>
                <a:cubicBezTo>
                  <a:pt x="653884" y="430349"/>
                  <a:pt x="646919" y="431453"/>
                  <a:pt x="641350" y="435166"/>
                </a:cubicBezTo>
                <a:cubicBezTo>
                  <a:pt x="638175" y="437283"/>
                  <a:pt x="635398" y="440176"/>
                  <a:pt x="631825" y="441516"/>
                </a:cubicBezTo>
                <a:cubicBezTo>
                  <a:pt x="626772" y="443411"/>
                  <a:pt x="621242" y="443633"/>
                  <a:pt x="615950" y="444691"/>
                </a:cubicBezTo>
                <a:cubicBezTo>
                  <a:pt x="613833" y="447866"/>
                  <a:pt x="612836" y="452194"/>
                  <a:pt x="609600" y="454216"/>
                </a:cubicBezTo>
                <a:cubicBezTo>
                  <a:pt x="603924" y="457764"/>
                  <a:pt x="590550" y="460566"/>
                  <a:pt x="590550" y="460566"/>
                </a:cubicBezTo>
                <a:cubicBezTo>
                  <a:pt x="587375" y="463741"/>
                  <a:pt x="584924" y="467863"/>
                  <a:pt x="581025" y="470091"/>
                </a:cubicBezTo>
                <a:cubicBezTo>
                  <a:pt x="577236" y="472256"/>
                  <a:pt x="571956" y="470845"/>
                  <a:pt x="568325" y="473266"/>
                </a:cubicBezTo>
                <a:cubicBezTo>
                  <a:pt x="565150" y="475383"/>
                  <a:pt x="564847" y="480278"/>
                  <a:pt x="561975" y="482791"/>
                </a:cubicBezTo>
                <a:cubicBezTo>
                  <a:pt x="546854" y="496021"/>
                  <a:pt x="546006" y="494721"/>
                  <a:pt x="530225" y="498666"/>
                </a:cubicBezTo>
                <a:cubicBezTo>
                  <a:pt x="525992" y="501841"/>
                  <a:pt x="521831" y="505115"/>
                  <a:pt x="517525" y="508191"/>
                </a:cubicBezTo>
                <a:cubicBezTo>
                  <a:pt x="514420" y="510409"/>
                  <a:pt x="510852" y="512006"/>
                  <a:pt x="508000" y="514541"/>
                </a:cubicBezTo>
                <a:cubicBezTo>
                  <a:pt x="501288" y="520507"/>
                  <a:pt x="495300" y="527241"/>
                  <a:pt x="488950" y="533591"/>
                </a:cubicBezTo>
                <a:cubicBezTo>
                  <a:pt x="485775" y="536766"/>
                  <a:pt x="483685" y="541696"/>
                  <a:pt x="479425" y="543116"/>
                </a:cubicBezTo>
                <a:cubicBezTo>
                  <a:pt x="455484" y="551096"/>
                  <a:pt x="484994" y="540331"/>
                  <a:pt x="460375" y="552641"/>
                </a:cubicBezTo>
                <a:cubicBezTo>
                  <a:pt x="457382" y="554138"/>
                  <a:pt x="453926" y="554498"/>
                  <a:pt x="450850" y="555816"/>
                </a:cubicBezTo>
                <a:cubicBezTo>
                  <a:pt x="446500" y="557680"/>
                  <a:pt x="442383" y="560049"/>
                  <a:pt x="438150" y="562166"/>
                </a:cubicBezTo>
                <a:lnTo>
                  <a:pt x="288925" y="558991"/>
                </a:lnTo>
                <a:cubicBezTo>
                  <a:pt x="272421" y="558368"/>
                  <a:pt x="272943" y="556239"/>
                  <a:pt x="260350" y="552641"/>
                </a:cubicBezTo>
                <a:cubicBezTo>
                  <a:pt x="245380" y="548364"/>
                  <a:pt x="243412" y="548861"/>
                  <a:pt x="225425" y="546291"/>
                </a:cubicBezTo>
                <a:cubicBezTo>
                  <a:pt x="221192" y="543116"/>
                  <a:pt x="217458" y="539133"/>
                  <a:pt x="212725" y="536766"/>
                </a:cubicBezTo>
                <a:cubicBezTo>
                  <a:pt x="208822" y="534815"/>
                  <a:pt x="203814" y="535756"/>
                  <a:pt x="200025" y="533591"/>
                </a:cubicBezTo>
                <a:cubicBezTo>
                  <a:pt x="191784" y="528882"/>
                  <a:pt x="187626" y="519478"/>
                  <a:pt x="184150" y="511366"/>
                </a:cubicBezTo>
                <a:cubicBezTo>
                  <a:pt x="182832" y="508290"/>
                  <a:pt x="182472" y="504834"/>
                  <a:pt x="180975" y="501841"/>
                </a:cubicBezTo>
                <a:cubicBezTo>
                  <a:pt x="179268" y="498428"/>
                  <a:pt x="176332" y="495729"/>
                  <a:pt x="174625" y="492316"/>
                </a:cubicBezTo>
                <a:cubicBezTo>
                  <a:pt x="173128" y="489323"/>
                  <a:pt x="172106" y="486073"/>
                  <a:pt x="171450" y="482791"/>
                </a:cubicBezTo>
                <a:cubicBezTo>
                  <a:pt x="168925" y="470166"/>
                  <a:pt x="166921" y="457437"/>
                  <a:pt x="165100" y="444691"/>
                </a:cubicBezTo>
                <a:cubicBezTo>
                  <a:pt x="164917" y="443413"/>
                  <a:pt x="160684" y="410847"/>
                  <a:pt x="158750" y="406591"/>
                </a:cubicBezTo>
                <a:cubicBezTo>
                  <a:pt x="155592" y="399643"/>
                  <a:pt x="146050" y="387541"/>
                  <a:pt x="146050" y="387541"/>
                </a:cubicBezTo>
                <a:cubicBezTo>
                  <a:pt x="143621" y="377825"/>
                  <a:pt x="143834" y="372625"/>
                  <a:pt x="136525" y="365316"/>
                </a:cubicBezTo>
                <a:cubicBezTo>
                  <a:pt x="132783" y="361574"/>
                  <a:pt x="127567" y="359533"/>
                  <a:pt x="123825" y="355791"/>
                </a:cubicBezTo>
                <a:cubicBezTo>
                  <a:pt x="121127" y="353093"/>
                  <a:pt x="119918" y="349197"/>
                  <a:pt x="117475" y="346266"/>
                </a:cubicBezTo>
                <a:cubicBezTo>
                  <a:pt x="114600" y="342817"/>
                  <a:pt x="111125" y="339916"/>
                  <a:pt x="107950" y="336741"/>
                </a:cubicBezTo>
                <a:cubicBezTo>
                  <a:pt x="101245" y="303215"/>
                  <a:pt x="111232" y="333695"/>
                  <a:pt x="95250" y="314516"/>
                </a:cubicBezTo>
                <a:cubicBezTo>
                  <a:pt x="92220" y="310880"/>
                  <a:pt x="91335" y="305875"/>
                  <a:pt x="88900" y="301816"/>
                </a:cubicBezTo>
                <a:cubicBezTo>
                  <a:pt x="84973" y="295272"/>
                  <a:pt x="78613" y="290006"/>
                  <a:pt x="76200" y="282766"/>
                </a:cubicBezTo>
                <a:cubicBezTo>
                  <a:pt x="75142" y="279591"/>
                  <a:pt x="74881" y="276026"/>
                  <a:pt x="73025" y="273241"/>
                </a:cubicBezTo>
                <a:cubicBezTo>
                  <a:pt x="70534" y="269505"/>
                  <a:pt x="66675" y="266891"/>
                  <a:pt x="63500" y="263716"/>
                </a:cubicBezTo>
                <a:cubicBezTo>
                  <a:pt x="56892" y="237285"/>
                  <a:pt x="64938" y="263417"/>
                  <a:pt x="53975" y="241491"/>
                </a:cubicBezTo>
                <a:cubicBezTo>
                  <a:pt x="52478" y="238498"/>
                  <a:pt x="52891" y="234579"/>
                  <a:pt x="50800" y="231966"/>
                </a:cubicBezTo>
                <a:cubicBezTo>
                  <a:pt x="44255" y="223785"/>
                  <a:pt x="28575" y="209741"/>
                  <a:pt x="28575" y="209741"/>
                </a:cubicBezTo>
                <a:cubicBezTo>
                  <a:pt x="27517" y="205508"/>
                  <a:pt x="27565" y="200830"/>
                  <a:pt x="25400" y="197041"/>
                </a:cubicBezTo>
                <a:cubicBezTo>
                  <a:pt x="23172" y="193142"/>
                  <a:pt x="18632" y="191060"/>
                  <a:pt x="15875" y="187516"/>
                </a:cubicBezTo>
                <a:cubicBezTo>
                  <a:pt x="3138" y="171140"/>
                  <a:pt x="4790" y="173312"/>
                  <a:pt x="0" y="158941"/>
                </a:cubicBezTo>
                <a:cubicBezTo>
                  <a:pt x="1058" y="136716"/>
                  <a:pt x="1327" y="114439"/>
                  <a:pt x="3175" y="92266"/>
                </a:cubicBezTo>
                <a:cubicBezTo>
                  <a:pt x="3648" y="86588"/>
                  <a:pt x="11260" y="71398"/>
                  <a:pt x="15875" y="70041"/>
                </a:cubicBezTo>
                <a:cubicBezTo>
                  <a:pt x="30126" y="65850"/>
                  <a:pt x="64558" y="41995"/>
                  <a:pt x="79375" y="38291"/>
                </a:cubicBezTo>
                <a:close/>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0" name="Rectangle 99">
            <a:extLst>
              <a:ext uri="{FF2B5EF4-FFF2-40B4-BE49-F238E27FC236}">
                <a16:creationId xmlns:a16="http://schemas.microsoft.com/office/drawing/2014/main" id="{BB7B442E-7768-4FE7-B3C8-C1F4635F1FE0}"/>
              </a:ext>
            </a:extLst>
          </p:cNvPr>
          <p:cNvSpPr/>
          <p:nvPr/>
        </p:nvSpPr>
        <p:spPr>
          <a:xfrm>
            <a:off x="5010708" y="4290505"/>
            <a:ext cx="976717" cy="9037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b="1" dirty="0">
                <a:solidFill>
                  <a:schemeClr val="tx1"/>
                </a:solidFill>
              </a:rPr>
              <a:t>Input data</a:t>
            </a:r>
          </a:p>
        </p:txBody>
      </p:sp>
      <p:sp>
        <p:nvSpPr>
          <p:cNvPr id="101" name="Flèche droite 35">
            <a:extLst>
              <a:ext uri="{FF2B5EF4-FFF2-40B4-BE49-F238E27FC236}">
                <a16:creationId xmlns:a16="http://schemas.microsoft.com/office/drawing/2014/main" id="{0E3F9082-714E-443C-83D3-E492E194F64E}"/>
              </a:ext>
            </a:extLst>
          </p:cNvPr>
          <p:cNvSpPr/>
          <p:nvPr/>
        </p:nvSpPr>
        <p:spPr>
          <a:xfrm>
            <a:off x="6003084" y="4665563"/>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2" name="Rectangle 101">
            <a:extLst>
              <a:ext uri="{FF2B5EF4-FFF2-40B4-BE49-F238E27FC236}">
                <a16:creationId xmlns:a16="http://schemas.microsoft.com/office/drawing/2014/main" id="{2F68ECE7-1108-4EEB-B5E2-6E435060E9DF}"/>
              </a:ext>
            </a:extLst>
          </p:cNvPr>
          <p:cNvSpPr/>
          <p:nvPr/>
        </p:nvSpPr>
        <p:spPr>
          <a:xfrm>
            <a:off x="6221638" y="4285281"/>
            <a:ext cx="1205570" cy="9090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b="1" dirty="0" err="1">
                <a:solidFill>
                  <a:schemeClr val="tx1"/>
                </a:solidFill>
              </a:rPr>
              <a:t>Engineered</a:t>
            </a:r>
            <a:r>
              <a:rPr lang="fr-FR" sz="1350" b="1" dirty="0">
                <a:solidFill>
                  <a:schemeClr val="tx1"/>
                </a:solidFill>
              </a:rPr>
              <a:t> </a:t>
            </a:r>
            <a:r>
              <a:rPr lang="fr-FR" sz="1350" b="1" dirty="0" err="1">
                <a:solidFill>
                  <a:schemeClr val="tx1"/>
                </a:solidFill>
              </a:rPr>
              <a:t>features</a:t>
            </a:r>
            <a:r>
              <a:rPr lang="fr-FR" sz="1350" b="1" dirty="0">
                <a:solidFill>
                  <a:schemeClr val="tx1"/>
                </a:solidFill>
              </a:rPr>
              <a:t> (expert </a:t>
            </a:r>
            <a:r>
              <a:rPr lang="fr-FR" sz="1350" b="1" dirty="0" err="1">
                <a:solidFill>
                  <a:schemeClr val="tx1"/>
                </a:solidFill>
              </a:rPr>
              <a:t>knowledge</a:t>
            </a:r>
            <a:r>
              <a:rPr lang="fr-FR" sz="1350" b="1" dirty="0">
                <a:solidFill>
                  <a:schemeClr val="tx1"/>
                </a:solidFill>
              </a:rPr>
              <a:t>)</a:t>
            </a:r>
          </a:p>
        </p:txBody>
      </p:sp>
      <p:sp>
        <p:nvSpPr>
          <p:cNvPr id="103" name="Flèche droite 52">
            <a:extLst>
              <a:ext uri="{FF2B5EF4-FFF2-40B4-BE49-F238E27FC236}">
                <a16:creationId xmlns:a16="http://schemas.microsoft.com/office/drawing/2014/main" id="{E707D081-3275-4A69-B1D4-2AE98970EA57}"/>
              </a:ext>
            </a:extLst>
          </p:cNvPr>
          <p:cNvSpPr/>
          <p:nvPr/>
        </p:nvSpPr>
        <p:spPr>
          <a:xfrm>
            <a:off x="7445420" y="4665563"/>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4" name="Rectangle 103">
            <a:extLst>
              <a:ext uri="{FF2B5EF4-FFF2-40B4-BE49-F238E27FC236}">
                <a16:creationId xmlns:a16="http://schemas.microsoft.com/office/drawing/2014/main" id="{66734334-961B-414D-9E1F-9D931754D3D5}"/>
              </a:ext>
            </a:extLst>
          </p:cNvPr>
          <p:cNvSpPr/>
          <p:nvPr/>
        </p:nvSpPr>
        <p:spPr>
          <a:xfrm>
            <a:off x="7685566" y="4292054"/>
            <a:ext cx="1205570" cy="909019"/>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b="1" dirty="0">
                <a:solidFill>
                  <a:srgbClr val="7030A0"/>
                </a:solidFill>
              </a:rPr>
              <a:t>Mapping </a:t>
            </a:r>
            <a:r>
              <a:rPr lang="fr-FR" sz="1350" b="1" dirty="0" err="1">
                <a:solidFill>
                  <a:srgbClr val="7030A0"/>
                </a:solidFill>
              </a:rPr>
              <a:t>features</a:t>
            </a:r>
            <a:r>
              <a:rPr lang="fr-FR" sz="1350" b="1" dirty="0">
                <a:solidFill>
                  <a:srgbClr val="7030A0"/>
                </a:solidFill>
              </a:rPr>
              <a:t> to </a:t>
            </a:r>
            <a:r>
              <a:rPr lang="fr-FR" sz="1350" b="1" dirty="0" err="1">
                <a:solidFill>
                  <a:srgbClr val="7030A0"/>
                </a:solidFill>
              </a:rPr>
              <a:t>endpoint</a:t>
            </a:r>
            <a:r>
              <a:rPr lang="fr-FR" sz="1350" b="1" dirty="0">
                <a:solidFill>
                  <a:srgbClr val="7030A0"/>
                </a:solidFill>
              </a:rPr>
              <a:t> </a:t>
            </a:r>
            <a:r>
              <a:rPr lang="fr-FR" sz="1350" b="1" dirty="0" err="1">
                <a:solidFill>
                  <a:srgbClr val="7030A0"/>
                </a:solidFill>
              </a:rPr>
              <a:t>using</a:t>
            </a:r>
            <a:r>
              <a:rPr lang="fr-FR" sz="1350" b="1" dirty="0">
                <a:solidFill>
                  <a:srgbClr val="7030A0"/>
                </a:solidFill>
              </a:rPr>
              <a:t> </a:t>
            </a:r>
            <a:r>
              <a:rPr lang="fr-FR" sz="1350" b="1" dirty="0" err="1">
                <a:solidFill>
                  <a:srgbClr val="7030A0"/>
                </a:solidFill>
              </a:rPr>
              <a:t>deep</a:t>
            </a:r>
            <a:r>
              <a:rPr lang="fr-FR" sz="1350" b="1" dirty="0">
                <a:solidFill>
                  <a:srgbClr val="7030A0"/>
                </a:solidFill>
              </a:rPr>
              <a:t> networks</a:t>
            </a:r>
          </a:p>
        </p:txBody>
      </p:sp>
      <p:sp>
        <p:nvSpPr>
          <p:cNvPr id="105" name="Rectangle 104">
            <a:extLst>
              <a:ext uri="{FF2B5EF4-FFF2-40B4-BE49-F238E27FC236}">
                <a16:creationId xmlns:a16="http://schemas.microsoft.com/office/drawing/2014/main" id="{67D79465-8036-4984-9236-B0AD7DF6BAA6}"/>
              </a:ext>
            </a:extLst>
          </p:cNvPr>
          <p:cNvSpPr/>
          <p:nvPr/>
        </p:nvSpPr>
        <p:spPr>
          <a:xfrm>
            <a:off x="7683095" y="2862496"/>
            <a:ext cx="1260727" cy="810000"/>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06" name="Image 54">
            <a:extLst>
              <a:ext uri="{FF2B5EF4-FFF2-40B4-BE49-F238E27FC236}">
                <a16:creationId xmlns:a16="http://schemas.microsoft.com/office/drawing/2014/main" id="{9891BBE2-9E61-4866-A0B1-AC98E880528A}"/>
              </a:ext>
            </a:extLst>
          </p:cNvPr>
          <p:cNvPicPr preferRelativeResize="0">
            <a:picLocks/>
          </p:cNvPicPr>
          <p:nvPr/>
        </p:nvPicPr>
        <p:blipFill rotWithShape="1">
          <a:blip r:embed="rId5" cstate="print">
            <a:extLst>
              <a:ext uri="{28A0092B-C50C-407E-A947-70E740481C1C}">
                <a14:useLocalDpi xmlns:a14="http://schemas.microsoft.com/office/drawing/2010/main" val="0"/>
              </a:ext>
            </a:extLst>
          </a:blip>
          <a:srcRect l="42478" t="10348" b="12398"/>
          <a:stretch/>
        </p:blipFill>
        <p:spPr>
          <a:xfrm>
            <a:off x="7692140" y="2890879"/>
            <a:ext cx="1242000" cy="756000"/>
          </a:xfrm>
          <a:prstGeom prst="rect">
            <a:avLst/>
          </a:prstGeom>
        </p:spPr>
      </p:pic>
      <p:sp>
        <p:nvSpPr>
          <p:cNvPr id="107" name="Espace réservé du pied de page 3">
            <a:extLst>
              <a:ext uri="{FF2B5EF4-FFF2-40B4-BE49-F238E27FC236}">
                <a16:creationId xmlns:a16="http://schemas.microsoft.com/office/drawing/2014/main" id="{8212C5DD-3D3D-42E2-8266-63A681984A44}"/>
              </a:ext>
            </a:extLst>
          </p:cNvPr>
          <p:cNvSpPr txBox="1">
            <a:spLocks/>
          </p:cNvSpPr>
          <p:nvPr/>
        </p:nvSpPr>
        <p:spPr>
          <a:xfrm>
            <a:off x="-5309" y="6246793"/>
            <a:ext cx="9063189" cy="50154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err="1"/>
              <a:t>Upadhaya</a:t>
            </a:r>
            <a:r>
              <a:rPr lang="en-US" sz="1400" dirty="0"/>
              <a:t>, </a:t>
            </a:r>
            <a:r>
              <a:rPr lang="en-US" sz="1400" i="1" dirty="0"/>
              <a:t>et al. </a:t>
            </a:r>
            <a:r>
              <a:rPr lang="en-US" sz="1400" dirty="0"/>
              <a:t>Radiomics based Deep Fully Connected Neural Network (R-DNN) for Prognostication of Lung Cancer. </a:t>
            </a:r>
            <a:r>
              <a:rPr lang="en-US" sz="1400" i="1" dirty="0"/>
              <a:t>SNMMI annual meeting </a:t>
            </a:r>
            <a:r>
              <a:rPr lang="en-US" sz="1400" dirty="0"/>
              <a:t>2018</a:t>
            </a:r>
          </a:p>
        </p:txBody>
      </p:sp>
    </p:spTree>
    <p:extLst>
      <p:ext uri="{BB962C8B-B14F-4D97-AF65-F5344CB8AC3E}">
        <p14:creationId xmlns:p14="http://schemas.microsoft.com/office/powerpoint/2010/main" val="4156694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trike="noStrike" spc="-1" dirty="0">
                <a:solidFill>
                  <a:srgbClr val="000000"/>
                </a:solidFill>
                <a:uFill>
                  <a:solidFill>
                    <a:srgbClr val="FFFFFF"/>
                  </a:solidFill>
                </a:uFill>
                <a:latin typeface="+mj-lt"/>
                <a:ea typeface="SimSun"/>
              </a:rPr>
              <a:t>Radiomics and Deep Learning</a:t>
            </a:r>
          </a:p>
        </p:txBody>
      </p:sp>
      <p:sp>
        <p:nvSpPr>
          <p:cNvPr id="11" name="Espace réservé du numéro de diapositive 4">
            <a:extLst>
              <a:ext uri="{FF2B5EF4-FFF2-40B4-BE49-F238E27FC236}">
                <a16:creationId xmlns:a16="http://schemas.microsoft.com/office/drawing/2014/main" id="{5510EFF8-56F6-4D7F-8552-F5CD493553D3}"/>
              </a:ext>
            </a:extLst>
          </p:cNvPr>
          <p:cNvSpPr txBox="1">
            <a:spLocks/>
          </p:cNvSpPr>
          <p:nvPr/>
        </p:nvSpPr>
        <p:spPr>
          <a:xfrm>
            <a:off x="7760232" y="1383507"/>
            <a:ext cx="425451" cy="273844"/>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79" name="TextBox 78">
            <a:extLst>
              <a:ext uri="{FF2B5EF4-FFF2-40B4-BE49-F238E27FC236}">
                <a16:creationId xmlns:a16="http://schemas.microsoft.com/office/drawing/2014/main" id="{9EEC8944-8CC0-41BF-A832-5318CC79A10A}"/>
              </a:ext>
            </a:extLst>
          </p:cNvPr>
          <p:cNvSpPr txBox="1"/>
          <p:nvPr/>
        </p:nvSpPr>
        <p:spPr>
          <a:xfrm>
            <a:off x="940086" y="1709747"/>
            <a:ext cx="6368218" cy="369332"/>
          </a:xfrm>
          <a:prstGeom prst="rect">
            <a:avLst/>
          </a:prstGeom>
          <a:noFill/>
        </p:spPr>
        <p:txBody>
          <a:bodyPr wrap="square">
            <a:spAutoFit/>
          </a:bodyPr>
          <a:lstStyle/>
          <a:p>
            <a:pPr marL="0" lvl="2">
              <a:spcBef>
                <a:spcPts val="1000"/>
              </a:spcBef>
            </a:pPr>
            <a:r>
              <a:rPr lang="en-US" kern="0" dirty="0">
                <a:solidFill>
                  <a:sysClr val="windowText" lastClr="000000"/>
                </a:solidFill>
                <a:effectLst>
                  <a:outerShdw blurRad="38100" dist="38100" dir="2700000" algn="tl">
                    <a:srgbClr val="000000">
                      <a:alpha val="43137"/>
                    </a:srgbClr>
                  </a:outerShdw>
                </a:effectLst>
              </a:rPr>
              <a:t>Radiomics: relying on deep learning to improve/automate</a:t>
            </a:r>
          </a:p>
        </p:txBody>
      </p:sp>
      <p:sp>
        <p:nvSpPr>
          <p:cNvPr id="107" name="Espace réservé du pied de page 3">
            <a:extLst>
              <a:ext uri="{FF2B5EF4-FFF2-40B4-BE49-F238E27FC236}">
                <a16:creationId xmlns:a16="http://schemas.microsoft.com/office/drawing/2014/main" id="{8212C5DD-3D3D-42E2-8266-63A681984A44}"/>
              </a:ext>
            </a:extLst>
          </p:cNvPr>
          <p:cNvSpPr txBox="1">
            <a:spLocks/>
          </p:cNvSpPr>
          <p:nvPr/>
        </p:nvSpPr>
        <p:spPr>
          <a:xfrm>
            <a:off x="-5309" y="6246793"/>
            <a:ext cx="9063189" cy="50154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err="1"/>
              <a:t>Antropova</a:t>
            </a:r>
            <a:r>
              <a:rPr lang="en-US" sz="1400" dirty="0"/>
              <a:t>, </a:t>
            </a:r>
            <a:r>
              <a:rPr lang="en-US" sz="1400" i="1" dirty="0"/>
              <a:t>et al. </a:t>
            </a:r>
            <a:r>
              <a:rPr lang="en-US" sz="1400" dirty="0"/>
              <a:t>A deep feature fusion methodology for breast cancer diagnosis demonstrated on three imaging modality datasets. </a:t>
            </a:r>
            <a:r>
              <a:rPr lang="en-US" sz="1400" i="1" dirty="0"/>
              <a:t>Med Phys </a:t>
            </a:r>
            <a:r>
              <a:rPr lang="en-US" sz="1400" dirty="0"/>
              <a:t>2017</a:t>
            </a:r>
          </a:p>
        </p:txBody>
      </p:sp>
      <p:sp>
        <p:nvSpPr>
          <p:cNvPr id="32" name="ZoneTexte 2">
            <a:extLst>
              <a:ext uri="{FF2B5EF4-FFF2-40B4-BE49-F238E27FC236}">
                <a16:creationId xmlns:a16="http://schemas.microsoft.com/office/drawing/2014/main" id="{7C5A48F0-CA09-4F65-873E-496AF1786AE5}"/>
              </a:ext>
            </a:extLst>
          </p:cNvPr>
          <p:cNvSpPr txBox="1"/>
          <p:nvPr/>
        </p:nvSpPr>
        <p:spPr>
          <a:xfrm>
            <a:off x="141404" y="3680553"/>
            <a:ext cx="1515227" cy="646331"/>
          </a:xfrm>
          <a:prstGeom prst="rect">
            <a:avLst/>
          </a:prstGeom>
          <a:noFill/>
        </p:spPr>
        <p:txBody>
          <a:bodyPr wrap="square" rtlCol="0">
            <a:spAutoFit/>
          </a:bodyPr>
          <a:lstStyle/>
          <a:p>
            <a:pPr algn="ctr"/>
            <a:r>
              <a:rPr lang="fr-FR" sz="1200" dirty="0"/>
              <a:t>Acquisition or collection </a:t>
            </a:r>
          </a:p>
          <a:p>
            <a:pPr algn="ctr"/>
            <a:r>
              <a:rPr lang="fr-FR" sz="1200" dirty="0"/>
              <a:t>of images</a:t>
            </a:r>
          </a:p>
        </p:txBody>
      </p:sp>
      <p:sp>
        <p:nvSpPr>
          <p:cNvPr id="33" name="Flèche droite 11">
            <a:extLst>
              <a:ext uri="{FF2B5EF4-FFF2-40B4-BE49-F238E27FC236}">
                <a16:creationId xmlns:a16="http://schemas.microsoft.com/office/drawing/2014/main" id="{61D0B9DA-51CF-455B-A406-F1D9828147CB}"/>
              </a:ext>
            </a:extLst>
          </p:cNvPr>
          <p:cNvSpPr/>
          <p:nvPr/>
        </p:nvSpPr>
        <p:spPr>
          <a:xfrm>
            <a:off x="1555308" y="3190394"/>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34" name="Image 25">
            <a:extLst>
              <a:ext uri="{FF2B5EF4-FFF2-40B4-BE49-F238E27FC236}">
                <a16:creationId xmlns:a16="http://schemas.microsoft.com/office/drawing/2014/main" id="{4F06E54C-904F-499F-85C3-D4E833078538}"/>
              </a:ext>
            </a:extLst>
          </p:cNvPr>
          <p:cNvPicPr>
            <a:picLocks noChangeAspect="1"/>
          </p:cNvPicPr>
          <p:nvPr/>
        </p:nvPicPr>
        <p:blipFill rotWithShape="1">
          <a:blip r:embed="rId2"/>
          <a:srcRect l="9441" t="40572" r="75689" b="35068"/>
          <a:stretch/>
        </p:blipFill>
        <p:spPr>
          <a:xfrm>
            <a:off x="241301" y="2864216"/>
            <a:ext cx="1311030" cy="810000"/>
          </a:xfrm>
          <a:prstGeom prst="rect">
            <a:avLst/>
          </a:prstGeom>
          <a:ln>
            <a:solidFill>
              <a:schemeClr val="tx1"/>
            </a:solidFill>
          </a:ln>
        </p:spPr>
      </p:pic>
      <p:pic>
        <p:nvPicPr>
          <p:cNvPr id="35" name="Image 26">
            <a:extLst>
              <a:ext uri="{FF2B5EF4-FFF2-40B4-BE49-F238E27FC236}">
                <a16:creationId xmlns:a16="http://schemas.microsoft.com/office/drawing/2014/main" id="{8D9A7992-F07B-4A07-8427-2792FD91EBD6}"/>
              </a:ext>
            </a:extLst>
          </p:cNvPr>
          <p:cNvPicPr>
            <a:picLocks noChangeAspect="1"/>
          </p:cNvPicPr>
          <p:nvPr/>
        </p:nvPicPr>
        <p:blipFill rotWithShape="1">
          <a:blip r:embed="rId3"/>
          <a:srcRect l="9385" t="40594" r="75461" b="35257"/>
          <a:stretch/>
        </p:blipFill>
        <p:spPr>
          <a:xfrm>
            <a:off x="1808679" y="2864216"/>
            <a:ext cx="1336082" cy="810000"/>
          </a:xfrm>
          <a:prstGeom prst="rect">
            <a:avLst/>
          </a:prstGeom>
          <a:ln>
            <a:solidFill>
              <a:schemeClr val="tx1"/>
            </a:solidFill>
          </a:ln>
        </p:spPr>
      </p:pic>
      <p:sp>
        <p:nvSpPr>
          <p:cNvPr id="36" name="ZoneTexte 27">
            <a:extLst>
              <a:ext uri="{FF2B5EF4-FFF2-40B4-BE49-F238E27FC236}">
                <a16:creationId xmlns:a16="http://schemas.microsoft.com/office/drawing/2014/main" id="{6D0C4C57-FE27-4635-9A25-6A617E884BA8}"/>
              </a:ext>
            </a:extLst>
          </p:cNvPr>
          <p:cNvSpPr txBox="1"/>
          <p:nvPr/>
        </p:nvSpPr>
        <p:spPr>
          <a:xfrm>
            <a:off x="1687478" y="3667257"/>
            <a:ext cx="1570358" cy="646331"/>
          </a:xfrm>
          <a:prstGeom prst="rect">
            <a:avLst/>
          </a:prstGeom>
          <a:noFill/>
        </p:spPr>
        <p:txBody>
          <a:bodyPr wrap="square" rtlCol="0">
            <a:spAutoFit/>
          </a:bodyPr>
          <a:lstStyle/>
          <a:p>
            <a:pPr algn="ctr"/>
            <a:r>
              <a:rPr lang="fr-FR" sz="1200" dirty="0" err="1"/>
              <a:t>Pre-processing</a:t>
            </a:r>
            <a:r>
              <a:rPr lang="fr-FR" sz="1200" dirty="0"/>
              <a:t> (</a:t>
            </a:r>
            <a:r>
              <a:rPr lang="fr-FR" sz="1200" dirty="0" err="1"/>
              <a:t>denoising</a:t>
            </a:r>
            <a:r>
              <a:rPr lang="fr-FR" sz="1200" dirty="0"/>
              <a:t>, registration…)</a:t>
            </a:r>
          </a:p>
        </p:txBody>
      </p:sp>
      <p:sp>
        <p:nvSpPr>
          <p:cNvPr id="37" name="Flèche droite 28">
            <a:extLst>
              <a:ext uri="{FF2B5EF4-FFF2-40B4-BE49-F238E27FC236}">
                <a16:creationId xmlns:a16="http://schemas.microsoft.com/office/drawing/2014/main" id="{493377F6-D04F-49C5-BB18-E38F6691328E}"/>
              </a:ext>
            </a:extLst>
          </p:cNvPr>
          <p:cNvSpPr/>
          <p:nvPr/>
        </p:nvSpPr>
        <p:spPr>
          <a:xfrm>
            <a:off x="3151103" y="3203438"/>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38" name="Image 29">
            <a:extLst>
              <a:ext uri="{FF2B5EF4-FFF2-40B4-BE49-F238E27FC236}">
                <a16:creationId xmlns:a16="http://schemas.microsoft.com/office/drawing/2014/main" id="{7B9ED9A5-A053-49D4-BB8C-4F512F4AF838}"/>
              </a:ext>
            </a:extLst>
          </p:cNvPr>
          <p:cNvPicPr>
            <a:picLocks noChangeAspect="1"/>
          </p:cNvPicPr>
          <p:nvPr/>
        </p:nvPicPr>
        <p:blipFill rotWithShape="1">
          <a:blip r:embed="rId3"/>
          <a:srcRect l="9385" t="40594" r="75461" b="35257"/>
          <a:stretch/>
        </p:blipFill>
        <p:spPr>
          <a:xfrm>
            <a:off x="3403343" y="2864216"/>
            <a:ext cx="1336082" cy="810000"/>
          </a:xfrm>
          <a:prstGeom prst="rect">
            <a:avLst/>
          </a:prstGeom>
          <a:ln>
            <a:solidFill>
              <a:schemeClr val="tx1"/>
            </a:solidFill>
          </a:ln>
        </p:spPr>
      </p:pic>
      <p:sp>
        <p:nvSpPr>
          <p:cNvPr id="39" name="Ellipse 30">
            <a:extLst>
              <a:ext uri="{FF2B5EF4-FFF2-40B4-BE49-F238E27FC236}">
                <a16:creationId xmlns:a16="http://schemas.microsoft.com/office/drawing/2014/main" id="{E033B746-F374-4BF6-A75D-29FA8CAAD959}"/>
              </a:ext>
            </a:extLst>
          </p:cNvPr>
          <p:cNvSpPr/>
          <p:nvPr/>
        </p:nvSpPr>
        <p:spPr>
          <a:xfrm>
            <a:off x="4346575" y="3203438"/>
            <a:ext cx="231776" cy="22238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0" name="Ellipse 31">
            <a:extLst>
              <a:ext uri="{FF2B5EF4-FFF2-40B4-BE49-F238E27FC236}">
                <a16:creationId xmlns:a16="http://schemas.microsoft.com/office/drawing/2014/main" id="{F41EB167-17D7-4600-976E-5140377595F0}"/>
              </a:ext>
            </a:extLst>
          </p:cNvPr>
          <p:cNvSpPr/>
          <p:nvPr/>
        </p:nvSpPr>
        <p:spPr>
          <a:xfrm>
            <a:off x="4219890" y="3275013"/>
            <a:ext cx="93383" cy="13493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1" name="ZoneTexte 32">
            <a:extLst>
              <a:ext uri="{FF2B5EF4-FFF2-40B4-BE49-F238E27FC236}">
                <a16:creationId xmlns:a16="http://schemas.microsoft.com/office/drawing/2014/main" id="{C8958A9B-BA3B-4F1A-BE47-2EA40AE46728}"/>
              </a:ext>
            </a:extLst>
          </p:cNvPr>
          <p:cNvSpPr txBox="1"/>
          <p:nvPr/>
        </p:nvSpPr>
        <p:spPr>
          <a:xfrm>
            <a:off x="3379072" y="3680553"/>
            <a:ext cx="2657471" cy="646331"/>
          </a:xfrm>
          <a:prstGeom prst="rect">
            <a:avLst/>
          </a:prstGeom>
          <a:noFill/>
        </p:spPr>
        <p:txBody>
          <a:bodyPr wrap="square" rtlCol="0">
            <a:spAutoFit/>
          </a:bodyPr>
          <a:lstStyle/>
          <a:p>
            <a:pPr algn="ctr"/>
            <a:r>
              <a:rPr lang="fr-FR" sz="1200" dirty="0" err="1"/>
              <a:t>Detection</a:t>
            </a:r>
            <a:r>
              <a:rPr lang="fr-FR" sz="1200" dirty="0"/>
              <a:t> and segmentation of </a:t>
            </a:r>
            <a:r>
              <a:rPr lang="fr-FR" sz="1200" dirty="0" err="1"/>
              <a:t>object</a:t>
            </a:r>
            <a:r>
              <a:rPr lang="fr-FR" sz="1200" dirty="0"/>
              <a:t>(s) of </a:t>
            </a:r>
            <a:r>
              <a:rPr lang="fr-FR" sz="1200" dirty="0" err="1"/>
              <a:t>interest</a:t>
            </a:r>
            <a:r>
              <a:rPr lang="fr-FR" sz="1200" dirty="0"/>
              <a:t> (</a:t>
            </a:r>
            <a:r>
              <a:rPr lang="fr-FR" sz="1200" dirty="0" err="1"/>
              <a:t>e.g</a:t>
            </a:r>
            <a:r>
              <a:rPr lang="fr-FR" sz="1200" dirty="0"/>
              <a:t>., </a:t>
            </a:r>
            <a:r>
              <a:rPr lang="fr-FR" sz="1200" dirty="0" err="1"/>
              <a:t>tumors</a:t>
            </a:r>
            <a:r>
              <a:rPr lang="fr-FR" sz="1200" dirty="0"/>
              <a:t> or </a:t>
            </a:r>
            <a:r>
              <a:rPr lang="fr-FR" sz="1200" dirty="0" err="1"/>
              <a:t>organs</a:t>
            </a:r>
            <a:r>
              <a:rPr lang="fr-FR" sz="1200" dirty="0"/>
              <a:t>)</a:t>
            </a:r>
          </a:p>
        </p:txBody>
      </p:sp>
      <p:sp>
        <p:nvSpPr>
          <p:cNvPr id="42" name="Flèche droite 33">
            <a:extLst>
              <a:ext uri="{FF2B5EF4-FFF2-40B4-BE49-F238E27FC236}">
                <a16:creationId xmlns:a16="http://schemas.microsoft.com/office/drawing/2014/main" id="{0EE93B11-4527-4828-B1AC-35A1834656DE}"/>
              </a:ext>
            </a:extLst>
          </p:cNvPr>
          <p:cNvSpPr/>
          <p:nvPr/>
        </p:nvSpPr>
        <p:spPr>
          <a:xfrm>
            <a:off x="4757384" y="3203438"/>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43" name="Image 34">
            <a:extLst>
              <a:ext uri="{FF2B5EF4-FFF2-40B4-BE49-F238E27FC236}">
                <a16:creationId xmlns:a16="http://schemas.microsoft.com/office/drawing/2014/main" id="{F1A6405F-5A9E-4798-8336-8086762BCB48}"/>
              </a:ext>
            </a:extLst>
          </p:cNvPr>
          <p:cNvPicPr>
            <a:picLocks noChangeAspect="1"/>
          </p:cNvPicPr>
          <p:nvPr/>
        </p:nvPicPr>
        <p:blipFill rotWithShape="1">
          <a:blip r:embed="rId3"/>
          <a:srcRect l="19744" t="50744" r="77232" b="42583"/>
          <a:stretch/>
        </p:blipFill>
        <p:spPr>
          <a:xfrm>
            <a:off x="5010708" y="2864216"/>
            <a:ext cx="965109" cy="810000"/>
          </a:xfrm>
          <a:prstGeom prst="rect">
            <a:avLst/>
          </a:prstGeom>
          <a:ln>
            <a:solidFill>
              <a:schemeClr val="tx1"/>
            </a:solidFill>
          </a:ln>
        </p:spPr>
      </p:pic>
      <p:sp>
        <p:nvSpPr>
          <p:cNvPr id="44" name="Flèche droite 36">
            <a:extLst>
              <a:ext uri="{FF2B5EF4-FFF2-40B4-BE49-F238E27FC236}">
                <a16:creationId xmlns:a16="http://schemas.microsoft.com/office/drawing/2014/main" id="{37588878-8632-496E-B2C9-8F742CA58D67}"/>
              </a:ext>
            </a:extLst>
          </p:cNvPr>
          <p:cNvSpPr/>
          <p:nvPr/>
        </p:nvSpPr>
        <p:spPr>
          <a:xfrm>
            <a:off x="5987425" y="3204582"/>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5" name="ZoneTexte 38">
            <a:extLst>
              <a:ext uri="{FF2B5EF4-FFF2-40B4-BE49-F238E27FC236}">
                <a16:creationId xmlns:a16="http://schemas.microsoft.com/office/drawing/2014/main" id="{5BA19C05-8175-49DB-8C1C-44641DF64AB1}"/>
              </a:ext>
            </a:extLst>
          </p:cNvPr>
          <p:cNvSpPr txBox="1"/>
          <p:nvPr/>
        </p:nvSpPr>
        <p:spPr>
          <a:xfrm>
            <a:off x="6111084" y="3667257"/>
            <a:ext cx="1513347" cy="646331"/>
          </a:xfrm>
          <a:prstGeom prst="rect">
            <a:avLst/>
          </a:prstGeom>
          <a:noFill/>
        </p:spPr>
        <p:txBody>
          <a:bodyPr wrap="square" rtlCol="0">
            <a:spAutoFit/>
          </a:bodyPr>
          <a:lstStyle/>
          <a:p>
            <a:pPr algn="ctr"/>
            <a:r>
              <a:rPr lang="fr-FR" sz="1200" dirty="0"/>
              <a:t>Extraction of </a:t>
            </a:r>
            <a:r>
              <a:rPr lang="fr-FR" sz="1200" dirty="0" err="1"/>
              <a:t>handcrafted</a:t>
            </a:r>
            <a:r>
              <a:rPr lang="fr-FR" sz="1200" dirty="0"/>
              <a:t> </a:t>
            </a:r>
            <a:r>
              <a:rPr lang="fr-FR" sz="1200" dirty="0" err="1"/>
              <a:t>features</a:t>
            </a:r>
            <a:endParaRPr lang="fr-FR" sz="1200" dirty="0"/>
          </a:p>
        </p:txBody>
      </p:sp>
      <p:pic>
        <p:nvPicPr>
          <p:cNvPr id="46" name="Image 39">
            <a:extLst>
              <a:ext uri="{FF2B5EF4-FFF2-40B4-BE49-F238E27FC236}">
                <a16:creationId xmlns:a16="http://schemas.microsoft.com/office/drawing/2014/main" id="{E6291F93-A72E-49C8-A59C-FBC24A48ABFB}"/>
              </a:ext>
            </a:extLst>
          </p:cNvPr>
          <p:cNvPicPr>
            <a:picLocks noChangeAspect="1"/>
          </p:cNvPicPr>
          <p:nvPr/>
        </p:nvPicPr>
        <p:blipFill rotWithShape="1">
          <a:blip r:embed="rId4">
            <a:extLst>
              <a:ext uri="{28A0092B-C50C-407E-A947-70E740481C1C}">
                <a14:useLocalDpi xmlns:a14="http://schemas.microsoft.com/office/drawing/2010/main" val="0"/>
              </a:ext>
            </a:extLst>
          </a:blip>
          <a:srcRect l="80673" t="6318" r="1431" b="33718"/>
          <a:stretch/>
        </p:blipFill>
        <p:spPr>
          <a:xfrm>
            <a:off x="7683095" y="2862496"/>
            <a:ext cx="1260727" cy="810000"/>
          </a:xfrm>
          <a:prstGeom prst="rect">
            <a:avLst/>
          </a:prstGeom>
          <a:ln>
            <a:solidFill>
              <a:schemeClr val="tx1"/>
            </a:solidFill>
          </a:ln>
        </p:spPr>
      </p:pic>
      <p:sp>
        <p:nvSpPr>
          <p:cNvPr id="47" name="ZoneTexte 40">
            <a:extLst>
              <a:ext uri="{FF2B5EF4-FFF2-40B4-BE49-F238E27FC236}">
                <a16:creationId xmlns:a16="http://schemas.microsoft.com/office/drawing/2014/main" id="{5A2EBE9B-DE56-419C-BFA5-7AD761490241}"/>
              </a:ext>
            </a:extLst>
          </p:cNvPr>
          <p:cNvSpPr txBox="1"/>
          <p:nvPr/>
        </p:nvSpPr>
        <p:spPr>
          <a:xfrm>
            <a:off x="7544534" y="3670048"/>
            <a:ext cx="1513347" cy="461665"/>
          </a:xfrm>
          <a:prstGeom prst="rect">
            <a:avLst/>
          </a:prstGeom>
          <a:noFill/>
        </p:spPr>
        <p:txBody>
          <a:bodyPr wrap="square" rtlCol="0">
            <a:spAutoFit/>
          </a:bodyPr>
          <a:lstStyle/>
          <a:p>
            <a:pPr algn="ctr"/>
            <a:r>
              <a:rPr lang="fr-FR" sz="1200" dirty="0" err="1"/>
              <a:t>Modeling</a:t>
            </a:r>
            <a:r>
              <a:rPr lang="fr-FR" sz="1200" dirty="0"/>
              <a:t> (training/validation)</a:t>
            </a:r>
          </a:p>
        </p:txBody>
      </p:sp>
      <p:sp>
        <p:nvSpPr>
          <p:cNvPr id="48" name="Flèche droite 41">
            <a:extLst>
              <a:ext uri="{FF2B5EF4-FFF2-40B4-BE49-F238E27FC236}">
                <a16:creationId xmlns:a16="http://schemas.microsoft.com/office/drawing/2014/main" id="{F185559E-EA5A-4678-97FC-2B00D97FEBD8}"/>
              </a:ext>
            </a:extLst>
          </p:cNvPr>
          <p:cNvSpPr/>
          <p:nvPr/>
        </p:nvSpPr>
        <p:spPr>
          <a:xfrm>
            <a:off x="7436247" y="3204925"/>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9" name="Forme libre 43">
            <a:extLst>
              <a:ext uri="{FF2B5EF4-FFF2-40B4-BE49-F238E27FC236}">
                <a16:creationId xmlns:a16="http://schemas.microsoft.com/office/drawing/2014/main" id="{121A669F-46FA-4D76-8F2B-D147D2BA6D9C}"/>
              </a:ext>
            </a:extLst>
          </p:cNvPr>
          <p:cNvSpPr/>
          <p:nvPr/>
        </p:nvSpPr>
        <p:spPr>
          <a:xfrm>
            <a:off x="5219701" y="3076432"/>
            <a:ext cx="574022" cy="421625"/>
          </a:xfrm>
          <a:custGeom>
            <a:avLst/>
            <a:gdLst>
              <a:gd name="connsiteX0" fmla="*/ 79375 w 765363"/>
              <a:gd name="connsiteY0" fmla="*/ 38291 h 562166"/>
              <a:gd name="connsiteX1" fmla="*/ 104775 w 765363"/>
              <a:gd name="connsiteY1" fmla="*/ 47816 h 562166"/>
              <a:gd name="connsiteX2" fmla="*/ 117475 w 765363"/>
              <a:gd name="connsiteY2" fmla="*/ 50991 h 562166"/>
              <a:gd name="connsiteX3" fmla="*/ 127000 w 765363"/>
              <a:gd name="connsiteY3" fmla="*/ 54166 h 562166"/>
              <a:gd name="connsiteX4" fmla="*/ 139700 w 765363"/>
              <a:gd name="connsiteY4" fmla="*/ 57341 h 562166"/>
              <a:gd name="connsiteX5" fmla="*/ 180975 w 765363"/>
              <a:gd name="connsiteY5" fmla="*/ 66866 h 562166"/>
              <a:gd name="connsiteX6" fmla="*/ 190500 w 765363"/>
              <a:gd name="connsiteY6" fmla="*/ 70041 h 562166"/>
              <a:gd name="connsiteX7" fmla="*/ 203200 w 765363"/>
              <a:gd name="connsiteY7" fmla="*/ 76391 h 562166"/>
              <a:gd name="connsiteX8" fmla="*/ 231775 w 765363"/>
              <a:gd name="connsiteY8" fmla="*/ 79566 h 562166"/>
              <a:gd name="connsiteX9" fmla="*/ 307975 w 765363"/>
              <a:gd name="connsiteY9" fmla="*/ 76391 h 562166"/>
              <a:gd name="connsiteX10" fmla="*/ 317500 w 765363"/>
              <a:gd name="connsiteY10" fmla="*/ 70041 h 562166"/>
              <a:gd name="connsiteX11" fmla="*/ 327025 w 765363"/>
              <a:gd name="connsiteY11" fmla="*/ 66866 h 562166"/>
              <a:gd name="connsiteX12" fmla="*/ 342900 w 765363"/>
              <a:gd name="connsiteY12" fmla="*/ 60516 h 562166"/>
              <a:gd name="connsiteX13" fmla="*/ 349250 w 765363"/>
              <a:gd name="connsiteY13" fmla="*/ 50991 h 562166"/>
              <a:gd name="connsiteX14" fmla="*/ 358775 w 765363"/>
              <a:gd name="connsiteY14" fmla="*/ 44641 h 562166"/>
              <a:gd name="connsiteX15" fmla="*/ 384175 w 765363"/>
              <a:gd name="connsiteY15" fmla="*/ 28766 h 562166"/>
              <a:gd name="connsiteX16" fmla="*/ 419100 w 765363"/>
              <a:gd name="connsiteY16" fmla="*/ 19241 h 562166"/>
              <a:gd name="connsiteX17" fmla="*/ 441325 w 765363"/>
              <a:gd name="connsiteY17" fmla="*/ 12891 h 562166"/>
              <a:gd name="connsiteX18" fmla="*/ 492125 w 765363"/>
              <a:gd name="connsiteY18" fmla="*/ 6541 h 562166"/>
              <a:gd name="connsiteX19" fmla="*/ 508000 w 765363"/>
              <a:gd name="connsiteY19" fmla="*/ 191 h 562166"/>
              <a:gd name="connsiteX20" fmla="*/ 574675 w 765363"/>
              <a:gd name="connsiteY20" fmla="*/ 3366 h 562166"/>
              <a:gd name="connsiteX21" fmla="*/ 584200 w 765363"/>
              <a:gd name="connsiteY21" fmla="*/ 6541 h 562166"/>
              <a:gd name="connsiteX22" fmla="*/ 603250 w 765363"/>
              <a:gd name="connsiteY22" fmla="*/ 22416 h 562166"/>
              <a:gd name="connsiteX23" fmla="*/ 609600 w 765363"/>
              <a:gd name="connsiteY23" fmla="*/ 31941 h 562166"/>
              <a:gd name="connsiteX24" fmla="*/ 619125 w 765363"/>
              <a:gd name="connsiteY24" fmla="*/ 38291 h 562166"/>
              <a:gd name="connsiteX25" fmla="*/ 622300 w 765363"/>
              <a:gd name="connsiteY25" fmla="*/ 47816 h 562166"/>
              <a:gd name="connsiteX26" fmla="*/ 638175 w 765363"/>
              <a:gd name="connsiteY26" fmla="*/ 66866 h 562166"/>
              <a:gd name="connsiteX27" fmla="*/ 650875 w 765363"/>
              <a:gd name="connsiteY27" fmla="*/ 76391 h 562166"/>
              <a:gd name="connsiteX28" fmla="*/ 666750 w 765363"/>
              <a:gd name="connsiteY28" fmla="*/ 92266 h 562166"/>
              <a:gd name="connsiteX29" fmla="*/ 682625 w 765363"/>
              <a:gd name="connsiteY29" fmla="*/ 114491 h 562166"/>
              <a:gd name="connsiteX30" fmla="*/ 692150 w 765363"/>
              <a:gd name="connsiteY30" fmla="*/ 124016 h 562166"/>
              <a:gd name="connsiteX31" fmla="*/ 698500 w 765363"/>
              <a:gd name="connsiteY31" fmla="*/ 133541 h 562166"/>
              <a:gd name="connsiteX32" fmla="*/ 717550 w 765363"/>
              <a:gd name="connsiteY32" fmla="*/ 143066 h 562166"/>
              <a:gd name="connsiteX33" fmla="*/ 730250 w 765363"/>
              <a:gd name="connsiteY33" fmla="*/ 162116 h 562166"/>
              <a:gd name="connsiteX34" fmla="*/ 746125 w 765363"/>
              <a:gd name="connsiteY34" fmla="*/ 184341 h 562166"/>
              <a:gd name="connsiteX35" fmla="*/ 755650 w 765363"/>
              <a:gd name="connsiteY35" fmla="*/ 187516 h 562166"/>
              <a:gd name="connsiteX36" fmla="*/ 765175 w 765363"/>
              <a:gd name="connsiteY36" fmla="*/ 244666 h 562166"/>
              <a:gd name="connsiteX37" fmla="*/ 762000 w 765363"/>
              <a:gd name="connsiteY37" fmla="*/ 327216 h 562166"/>
              <a:gd name="connsiteX38" fmla="*/ 758825 w 765363"/>
              <a:gd name="connsiteY38" fmla="*/ 339916 h 562166"/>
              <a:gd name="connsiteX39" fmla="*/ 752475 w 765363"/>
              <a:gd name="connsiteY39" fmla="*/ 352616 h 562166"/>
              <a:gd name="connsiteX40" fmla="*/ 742950 w 765363"/>
              <a:gd name="connsiteY40" fmla="*/ 362141 h 562166"/>
              <a:gd name="connsiteX41" fmla="*/ 739775 w 765363"/>
              <a:gd name="connsiteY41" fmla="*/ 371666 h 562166"/>
              <a:gd name="connsiteX42" fmla="*/ 714375 w 765363"/>
              <a:gd name="connsiteY42" fmla="*/ 406591 h 562166"/>
              <a:gd name="connsiteX43" fmla="*/ 695325 w 765363"/>
              <a:gd name="connsiteY43" fmla="*/ 422466 h 562166"/>
              <a:gd name="connsiteX44" fmla="*/ 660400 w 765363"/>
              <a:gd name="connsiteY44" fmla="*/ 428816 h 562166"/>
              <a:gd name="connsiteX45" fmla="*/ 641350 w 765363"/>
              <a:gd name="connsiteY45" fmla="*/ 435166 h 562166"/>
              <a:gd name="connsiteX46" fmla="*/ 631825 w 765363"/>
              <a:gd name="connsiteY46" fmla="*/ 441516 h 562166"/>
              <a:gd name="connsiteX47" fmla="*/ 615950 w 765363"/>
              <a:gd name="connsiteY47" fmla="*/ 444691 h 562166"/>
              <a:gd name="connsiteX48" fmla="*/ 609600 w 765363"/>
              <a:gd name="connsiteY48" fmla="*/ 454216 h 562166"/>
              <a:gd name="connsiteX49" fmla="*/ 590550 w 765363"/>
              <a:gd name="connsiteY49" fmla="*/ 460566 h 562166"/>
              <a:gd name="connsiteX50" fmla="*/ 581025 w 765363"/>
              <a:gd name="connsiteY50" fmla="*/ 470091 h 562166"/>
              <a:gd name="connsiteX51" fmla="*/ 568325 w 765363"/>
              <a:gd name="connsiteY51" fmla="*/ 473266 h 562166"/>
              <a:gd name="connsiteX52" fmla="*/ 561975 w 765363"/>
              <a:gd name="connsiteY52" fmla="*/ 482791 h 562166"/>
              <a:gd name="connsiteX53" fmla="*/ 530225 w 765363"/>
              <a:gd name="connsiteY53" fmla="*/ 498666 h 562166"/>
              <a:gd name="connsiteX54" fmla="*/ 517525 w 765363"/>
              <a:gd name="connsiteY54" fmla="*/ 508191 h 562166"/>
              <a:gd name="connsiteX55" fmla="*/ 508000 w 765363"/>
              <a:gd name="connsiteY55" fmla="*/ 514541 h 562166"/>
              <a:gd name="connsiteX56" fmla="*/ 488950 w 765363"/>
              <a:gd name="connsiteY56" fmla="*/ 533591 h 562166"/>
              <a:gd name="connsiteX57" fmla="*/ 479425 w 765363"/>
              <a:gd name="connsiteY57" fmla="*/ 543116 h 562166"/>
              <a:gd name="connsiteX58" fmla="*/ 460375 w 765363"/>
              <a:gd name="connsiteY58" fmla="*/ 552641 h 562166"/>
              <a:gd name="connsiteX59" fmla="*/ 450850 w 765363"/>
              <a:gd name="connsiteY59" fmla="*/ 555816 h 562166"/>
              <a:gd name="connsiteX60" fmla="*/ 438150 w 765363"/>
              <a:gd name="connsiteY60" fmla="*/ 562166 h 562166"/>
              <a:gd name="connsiteX61" fmla="*/ 288925 w 765363"/>
              <a:gd name="connsiteY61" fmla="*/ 558991 h 562166"/>
              <a:gd name="connsiteX62" fmla="*/ 260350 w 765363"/>
              <a:gd name="connsiteY62" fmla="*/ 552641 h 562166"/>
              <a:gd name="connsiteX63" fmla="*/ 225425 w 765363"/>
              <a:gd name="connsiteY63" fmla="*/ 546291 h 562166"/>
              <a:gd name="connsiteX64" fmla="*/ 212725 w 765363"/>
              <a:gd name="connsiteY64" fmla="*/ 536766 h 562166"/>
              <a:gd name="connsiteX65" fmla="*/ 200025 w 765363"/>
              <a:gd name="connsiteY65" fmla="*/ 533591 h 562166"/>
              <a:gd name="connsiteX66" fmla="*/ 184150 w 765363"/>
              <a:gd name="connsiteY66" fmla="*/ 511366 h 562166"/>
              <a:gd name="connsiteX67" fmla="*/ 180975 w 765363"/>
              <a:gd name="connsiteY67" fmla="*/ 501841 h 562166"/>
              <a:gd name="connsiteX68" fmla="*/ 174625 w 765363"/>
              <a:gd name="connsiteY68" fmla="*/ 492316 h 562166"/>
              <a:gd name="connsiteX69" fmla="*/ 171450 w 765363"/>
              <a:gd name="connsiteY69" fmla="*/ 482791 h 562166"/>
              <a:gd name="connsiteX70" fmla="*/ 165100 w 765363"/>
              <a:gd name="connsiteY70" fmla="*/ 444691 h 562166"/>
              <a:gd name="connsiteX71" fmla="*/ 158750 w 765363"/>
              <a:gd name="connsiteY71" fmla="*/ 406591 h 562166"/>
              <a:gd name="connsiteX72" fmla="*/ 146050 w 765363"/>
              <a:gd name="connsiteY72" fmla="*/ 387541 h 562166"/>
              <a:gd name="connsiteX73" fmla="*/ 136525 w 765363"/>
              <a:gd name="connsiteY73" fmla="*/ 365316 h 562166"/>
              <a:gd name="connsiteX74" fmla="*/ 123825 w 765363"/>
              <a:gd name="connsiteY74" fmla="*/ 355791 h 562166"/>
              <a:gd name="connsiteX75" fmla="*/ 117475 w 765363"/>
              <a:gd name="connsiteY75" fmla="*/ 346266 h 562166"/>
              <a:gd name="connsiteX76" fmla="*/ 107950 w 765363"/>
              <a:gd name="connsiteY76" fmla="*/ 336741 h 562166"/>
              <a:gd name="connsiteX77" fmla="*/ 95250 w 765363"/>
              <a:gd name="connsiteY77" fmla="*/ 314516 h 562166"/>
              <a:gd name="connsiteX78" fmla="*/ 88900 w 765363"/>
              <a:gd name="connsiteY78" fmla="*/ 301816 h 562166"/>
              <a:gd name="connsiteX79" fmla="*/ 76200 w 765363"/>
              <a:gd name="connsiteY79" fmla="*/ 282766 h 562166"/>
              <a:gd name="connsiteX80" fmla="*/ 73025 w 765363"/>
              <a:gd name="connsiteY80" fmla="*/ 273241 h 562166"/>
              <a:gd name="connsiteX81" fmla="*/ 63500 w 765363"/>
              <a:gd name="connsiteY81" fmla="*/ 263716 h 562166"/>
              <a:gd name="connsiteX82" fmla="*/ 53975 w 765363"/>
              <a:gd name="connsiteY82" fmla="*/ 241491 h 562166"/>
              <a:gd name="connsiteX83" fmla="*/ 50800 w 765363"/>
              <a:gd name="connsiteY83" fmla="*/ 231966 h 562166"/>
              <a:gd name="connsiteX84" fmla="*/ 28575 w 765363"/>
              <a:gd name="connsiteY84" fmla="*/ 209741 h 562166"/>
              <a:gd name="connsiteX85" fmla="*/ 25400 w 765363"/>
              <a:gd name="connsiteY85" fmla="*/ 197041 h 562166"/>
              <a:gd name="connsiteX86" fmla="*/ 15875 w 765363"/>
              <a:gd name="connsiteY86" fmla="*/ 187516 h 562166"/>
              <a:gd name="connsiteX87" fmla="*/ 0 w 765363"/>
              <a:gd name="connsiteY87" fmla="*/ 158941 h 562166"/>
              <a:gd name="connsiteX88" fmla="*/ 3175 w 765363"/>
              <a:gd name="connsiteY88" fmla="*/ 92266 h 562166"/>
              <a:gd name="connsiteX89" fmla="*/ 15875 w 765363"/>
              <a:gd name="connsiteY89" fmla="*/ 70041 h 562166"/>
              <a:gd name="connsiteX90" fmla="*/ 79375 w 765363"/>
              <a:gd name="connsiteY90" fmla="*/ 38291 h 56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65363" h="562166">
                <a:moveTo>
                  <a:pt x="79375" y="38291"/>
                </a:moveTo>
                <a:cubicBezTo>
                  <a:pt x="94192" y="34587"/>
                  <a:pt x="76161" y="35553"/>
                  <a:pt x="104775" y="47816"/>
                </a:cubicBezTo>
                <a:cubicBezTo>
                  <a:pt x="108786" y="49535"/>
                  <a:pt x="113279" y="49792"/>
                  <a:pt x="117475" y="50991"/>
                </a:cubicBezTo>
                <a:cubicBezTo>
                  <a:pt x="120693" y="51910"/>
                  <a:pt x="123782" y="53247"/>
                  <a:pt x="127000" y="54166"/>
                </a:cubicBezTo>
                <a:cubicBezTo>
                  <a:pt x="131196" y="55365"/>
                  <a:pt x="135520" y="56087"/>
                  <a:pt x="139700" y="57341"/>
                </a:cubicBezTo>
                <a:cubicBezTo>
                  <a:pt x="171396" y="66850"/>
                  <a:pt x="145922" y="61858"/>
                  <a:pt x="180975" y="66866"/>
                </a:cubicBezTo>
                <a:cubicBezTo>
                  <a:pt x="184150" y="67924"/>
                  <a:pt x="187424" y="68723"/>
                  <a:pt x="190500" y="70041"/>
                </a:cubicBezTo>
                <a:cubicBezTo>
                  <a:pt x="194850" y="71905"/>
                  <a:pt x="198588" y="75327"/>
                  <a:pt x="203200" y="76391"/>
                </a:cubicBezTo>
                <a:cubicBezTo>
                  <a:pt x="212538" y="78546"/>
                  <a:pt x="222250" y="78508"/>
                  <a:pt x="231775" y="79566"/>
                </a:cubicBezTo>
                <a:cubicBezTo>
                  <a:pt x="257175" y="78508"/>
                  <a:pt x="282708" y="79198"/>
                  <a:pt x="307975" y="76391"/>
                </a:cubicBezTo>
                <a:cubicBezTo>
                  <a:pt x="311768" y="75970"/>
                  <a:pt x="314087" y="71748"/>
                  <a:pt x="317500" y="70041"/>
                </a:cubicBezTo>
                <a:cubicBezTo>
                  <a:pt x="320493" y="68544"/>
                  <a:pt x="323891" y="68041"/>
                  <a:pt x="327025" y="66866"/>
                </a:cubicBezTo>
                <a:cubicBezTo>
                  <a:pt x="332361" y="64865"/>
                  <a:pt x="337608" y="62633"/>
                  <a:pt x="342900" y="60516"/>
                </a:cubicBezTo>
                <a:cubicBezTo>
                  <a:pt x="345017" y="57341"/>
                  <a:pt x="346552" y="53689"/>
                  <a:pt x="349250" y="50991"/>
                </a:cubicBezTo>
                <a:cubicBezTo>
                  <a:pt x="351948" y="48293"/>
                  <a:pt x="355670" y="46859"/>
                  <a:pt x="358775" y="44641"/>
                </a:cubicBezTo>
                <a:cubicBezTo>
                  <a:pt x="372450" y="34873"/>
                  <a:pt x="369257" y="35159"/>
                  <a:pt x="384175" y="28766"/>
                </a:cubicBezTo>
                <a:cubicBezTo>
                  <a:pt x="393787" y="24646"/>
                  <a:pt x="411815" y="21669"/>
                  <a:pt x="419100" y="19241"/>
                </a:cubicBezTo>
                <a:cubicBezTo>
                  <a:pt x="427261" y="16521"/>
                  <a:pt x="432554" y="14486"/>
                  <a:pt x="441325" y="12891"/>
                </a:cubicBezTo>
                <a:cubicBezTo>
                  <a:pt x="455563" y="10302"/>
                  <a:pt x="478490" y="8056"/>
                  <a:pt x="492125" y="6541"/>
                </a:cubicBezTo>
                <a:cubicBezTo>
                  <a:pt x="497417" y="4424"/>
                  <a:pt x="502305" y="410"/>
                  <a:pt x="508000" y="191"/>
                </a:cubicBezTo>
                <a:cubicBezTo>
                  <a:pt x="530234" y="-664"/>
                  <a:pt x="552502" y="1518"/>
                  <a:pt x="574675" y="3366"/>
                </a:cubicBezTo>
                <a:cubicBezTo>
                  <a:pt x="578010" y="3644"/>
                  <a:pt x="581207" y="5044"/>
                  <a:pt x="584200" y="6541"/>
                </a:cubicBezTo>
                <a:cubicBezTo>
                  <a:pt x="591336" y="10109"/>
                  <a:pt x="598234" y="16397"/>
                  <a:pt x="603250" y="22416"/>
                </a:cubicBezTo>
                <a:cubicBezTo>
                  <a:pt x="605693" y="25347"/>
                  <a:pt x="606902" y="29243"/>
                  <a:pt x="609600" y="31941"/>
                </a:cubicBezTo>
                <a:cubicBezTo>
                  <a:pt x="612298" y="34639"/>
                  <a:pt x="615950" y="36174"/>
                  <a:pt x="619125" y="38291"/>
                </a:cubicBezTo>
                <a:cubicBezTo>
                  <a:pt x="620183" y="41466"/>
                  <a:pt x="620803" y="44823"/>
                  <a:pt x="622300" y="47816"/>
                </a:cubicBezTo>
                <a:cubicBezTo>
                  <a:pt x="625974" y="55165"/>
                  <a:pt x="632031" y="61600"/>
                  <a:pt x="638175" y="66866"/>
                </a:cubicBezTo>
                <a:cubicBezTo>
                  <a:pt x="642193" y="70310"/>
                  <a:pt x="647133" y="72649"/>
                  <a:pt x="650875" y="76391"/>
                </a:cubicBezTo>
                <a:cubicBezTo>
                  <a:pt x="672042" y="97558"/>
                  <a:pt x="641350" y="75333"/>
                  <a:pt x="666750" y="92266"/>
                </a:cubicBezTo>
                <a:cubicBezTo>
                  <a:pt x="671776" y="99804"/>
                  <a:pt x="676718" y="107599"/>
                  <a:pt x="682625" y="114491"/>
                </a:cubicBezTo>
                <a:cubicBezTo>
                  <a:pt x="685547" y="117900"/>
                  <a:pt x="689275" y="120567"/>
                  <a:pt x="692150" y="124016"/>
                </a:cubicBezTo>
                <a:cubicBezTo>
                  <a:pt x="694593" y="126947"/>
                  <a:pt x="695802" y="130843"/>
                  <a:pt x="698500" y="133541"/>
                </a:cubicBezTo>
                <a:cubicBezTo>
                  <a:pt x="704655" y="139696"/>
                  <a:pt x="709803" y="140484"/>
                  <a:pt x="717550" y="143066"/>
                </a:cubicBezTo>
                <a:cubicBezTo>
                  <a:pt x="724361" y="163498"/>
                  <a:pt x="715386" y="141306"/>
                  <a:pt x="730250" y="162116"/>
                </a:cubicBezTo>
                <a:cubicBezTo>
                  <a:pt x="739279" y="174757"/>
                  <a:pt x="732617" y="175335"/>
                  <a:pt x="746125" y="184341"/>
                </a:cubicBezTo>
                <a:cubicBezTo>
                  <a:pt x="748910" y="186197"/>
                  <a:pt x="752475" y="186458"/>
                  <a:pt x="755650" y="187516"/>
                </a:cubicBezTo>
                <a:cubicBezTo>
                  <a:pt x="767524" y="211264"/>
                  <a:pt x="765175" y="202519"/>
                  <a:pt x="765175" y="244666"/>
                </a:cubicBezTo>
                <a:cubicBezTo>
                  <a:pt x="765175" y="272203"/>
                  <a:pt x="763832" y="299740"/>
                  <a:pt x="762000" y="327216"/>
                </a:cubicBezTo>
                <a:cubicBezTo>
                  <a:pt x="761710" y="331570"/>
                  <a:pt x="760357" y="335830"/>
                  <a:pt x="758825" y="339916"/>
                </a:cubicBezTo>
                <a:cubicBezTo>
                  <a:pt x="757163" y="344348"/>
                  <a:pt x="755226" y="348765"/>
                  <a:pt x="752475" y="352616"/>
                </a:cubicBezTo>
                <a:cubicBezTo>
                  <a:pt x="749865" y="356270"/>
                  <a:pt x="746125" y="358966"/>
                  <a:pt x="742950" y="362141"/>
                </a:cubicBezTo>
                <a:cubicBezTo>
                  <a:pt x="741892" y="365316"/>
                  <a:pt x="741400" y="368740"/>
                  <a:pt x="739775" y="371666"/>
                </a:cubicBezTo>
                <a:cubicBezTo>
                  <a:pt x="730384" y="388570"/>
                  <a:pt x="725566" y="391669"/>
                  <a:pt x="714375" y="406591"/>
                </a:cubicBezTo>
                <a:cubicBezTo>
                  <a:pt x="706839" y="416639"/>
                  <a:pt x="709653" y="418645"/>
                  <a:pt x="695325" y="422466"/>
                </a:cubicBezTo>
                <a:cubicBezTo>
                  <a:pt x="683892" y="425515"/>
                  <a:pt x="671918" y="426106"/>
                  <a:pt x="660400" y="428816"/>
                </a:cubicBezTo>
                <a:cubicBezTo>
                  <a:pt x="653884" y="430349"/>
                  <a:pt x="646919" y="431453"/>
                  <a:pt x="641350" y="435166"/>
                </a:cubicBezTo>
                <a:cubicBezTo>
                  <a:pt x="638175" y="437283"/>
                  <a:pt x="635398" y="440176"/>
                  <a:pt x="631825" y="441516"/>
                </a:cubicBezTo>
                <a:cubicBezTo>
                  <a:pt x="626772" y="443411"/>
                  <a:pt x="621242" y="443633"/>
                  <a:pt x="615950" y="444691"/>
                </a:cubicBezTo>
                <a:cubicBezTo>
                  <a:pt x="613833" y="447866"/>
                  <a:pt x="612836" y="452194"/>
                  <a:pt x="609600" y="454216"/>
                </a:cubicBezTo>
                <a:cubicBezTo>
                  <a:pt x="603924" y="457764"/>
                  <a:pt x="590550" y="460566"/>
                  <a:pt x="590550" y="460566"/>
                </a:cubicBezTo>
                <a:cubicBezTo>
                  <a:pt x="587375" y="463741"/>
                  <a:pt x="584924" y="467863"/>
                  <a:pt x="581025" y="470091"/>
                </a:cubicBezTo>
                <a:cubicBezTo>
                  <a:pt x="577236" y="472256"/>
                  <a:pt x="571956" y="470845"/>
                  <a:pt x="568325" y="473266"/>
                </a:cubicBezTo>
                <a:cubicBezTo>
                  <a:pt x="565150" y="475383"/>
                  <a:pt x="564847" y="480278"/>
                  <a:pt x="561975" y="482791"/>
                </a:cubicBezTo>
                <a:cubicBezTo>
                  <a:pt x="546854" y="496021"/>
                  <a:pt x="546006" y="494721"/>
                  <a:pt x="530225" y="498666"/>
                </a:cubicBezTo>
                <a:cubicBezTo>
                  <a:pt x="525992" y="501841"/>
                  <a:pt x="521831" y="505115"/>
                  <a:pt x="517525" y="508191"/>
                </a:cubicBezTo>
                <a:cubicBezTo>
                  <a:pt x="514420" y="510409"/>
                  <a:pt x="510852" y="512006"/>
                  <a:pt x="508000" y="514541"/>
                </a:cubicBezTo>
                <a:cubicBezTo>
                  <a:pt x="501288" y="520507"/>
                  <a:pt x="495300" y="527241"/>
                  <a:pt x="488950" y="533591"/>
                </a:cubicBezTo>
                <a:cubicBezTo>
                  <a:pt x="485775" y="536766"/>
                  <a:pt x="483685" y="541696"/>
                  <a:pt x="479425" y="543116"/>
                </a:cubicBezTo>
                <a:cubicBezTo>
                  <a:pt x="455484" y="551096"/>
                  <a:pt x="484994" y="540331"/>
                  <a:pt x="460375" y="552641"/>
                </a:cubicBezTo>
                <a:cubicBezTo>
                  <a:pt x="457382" y="554138"/>
                  <a:pt x="453926" y="554498"/>
                  <a:pt x="450850" y="555816"/>
                </a:cubicBezTo>
                <a:cubicBezTo>
                  <a:pt x="446500" y="557680"/>
                  <a:pt x="442383" y="560049"/>
                  <a:pt x="438150" y="562166"/>
                </a:cubicBezTo>
                <a:lnTo>
                  <a:pt x="288925" y="558991"/>
                </a:lnTo>
                <a:cubicBezTo>
                  <a:pt x="272421" y="558368"/>
                  <a:pt x="272943" y="556239"/>
                  <a:pt x="260350" y="552641"/>
                </a:cubicBezTo>
                <a:cubicBezTo>
                  <a:pt x="245380" y="548364"/>
                  <a:pt x="243412" y="548861"/>
                  <a:pt x="225425" y="546291"/>
                </a:cubicBezTo>
                <a:cubicBezTo>
                  <a:pt x="221192" y="543116"/>
                  <a:pt x="217458" y="539133"/>
                  <a:pt x="212725" y="536766"/>
                </a:cubicBezTo>
                <a:cubicBezTo>
                  <a:pt x="208822" y="534815"/>
                  <a:pt x="203814" y="535756"/>
                  <a:pt x="200025" y="533591"/>
                </a:cubicBezTo>
                <a:cubicBezTo>
                  <a:pt x="191784" y="528882"/>
                  <a:pt x="187626" y="519478"/>
                  <a:pt x="184150" y="511366"/>
                </a:cubicBezTo>
                <a:cubicBezTo>
                  <a:pt x="182832" y="508290"/>
                  <a:pt x="182472" y="504834"/>
                  <a:pt x="180975" y="501841"/>
                </a:cubicBezTo>
                <a:cubicBezTo>
                  <a:pt x="179268" y="498428"/>
                  <a:pt x="176332" y="495729"/>
                  <a:pt x="174625" y="492316"/>
                </a:cubicBezTo>
                <a:cubicBezTo>
                  <a:pt x="173128" y="489323"/>
                  <a:pt x="172106" y="486073"/>
                  <a:pt x="171450" y="482791"/>
                </a:cubicBezTo>
                <a:cubicBezTo>
                  <a:pt x="168925" y="470166"/>
                  <a:pt x="166921" y="457437"/>
                  <a:pt x="165100" y="444691"/>
                </a:cubicBezTo>
                <a:cubicBezTo>
                  <a:pt x="164917" y="443413"/>
                  <a:pt x="160684" y="410847"/>
                  <a:pt x="158750" y="406591"/>
                </a:cubicBezTo>
                <a:cubicBezTo>
                  <a:pt x="155592" y="399643"/>
                  <a:pt x="146050" y="387541"/>
                  <a:pt x="146050" y="387541"/>
                </a:cubicBezTo>
                <a:cubicBezTo>
                  <a:pt x="143621" y="377825"/>
                  <a:pt x="143834" y="372625"/>
                  <a:pt x="136525" y="365316"/>
                </a:cubicBezTo>
                <a:cubicBezTo>
                  <a:pt x="132783" y="361574"/>
                  <a:pt x="127567" y="359533"/>
                  <a:pt x="123825" y="355791"/>
                </a:cubicBezTo>
                <a:cubicBezTo>
                  <a:pt x="121127" y="353093"/>
                  <a:pt x="119918" y="349197"/>
                  <a:pt x="117475" y="346266"/>
                </a:cubicBezTo>
                <a:cubicBezTo>
                  <a:pt x="114600" y="342817"/>
                  <a:pt x="111125" y="339916"/>
                  <a:pt x="107950" y="336741"/>
                </a:cubicBezTo>
                <a:cubicBezTo>
                  <a:pt x="101245" y="303215"/>
                  <a:pt x="111232" y="333695"/>
                  <a:pt x="95250" y="314516"/>
                </a:cubicBezTo>
                <a:cubicBezTo>
                  <a:pt x="92220" y="310880"/>
                  <a:pt x="91335" y="305875"/>
                  <a:pt x="88900" y="301816"/>
                </a:cubicBezTo>
                <a:cubicBezTo>
                  <a:pt x="84973" y="295272"/>
                  <a:pt x="78613" y="290006"/>
                  <a:pt x="76200" y="282766"/>
                </a:cubicBezTo>
                <a:cubicBezTo>
                  <a:pt x="75142" y="279591"/>
                  <a:pt x="74881" y="276026"/>
                  <a:pt x="73025" y="273241"/>
                </a:cubicBezTo>
                <a:cubicBezTo>
                  <a:pt x="70534" y="269505"/>
                  <a:pt x="66675" y="266891"/>
                  <a:pt x="63500" y="263716"/>
                </a:cubicBezTo>
                <a:cubicBezTo>
                  <a:pt x="56892" y="237285"/>
                  <a:pt x="64938" y="263417"/>
                  <a:pt x="53975" y="241491"/>
                </a:cubicBezTo>
                <a:cubicBezTo>
                  <a:pt x="52478" y="238498"/>
                  <a:pt x="52891" y="234579"/>
                  <a:pt x="50800" y="231966"/>
                </a:cubicBezTo>
                <a:cubicBezTo>
                  <a:pt x="44255" y="223785"/>
                  <a:pt x="28575" y="209741"/>
                  <a:pt x="28575" y="209741"/>
                </a:cubicBezTo>
                <a:cubicBezTo>
                  <a:pt x="27517" y="205508"/>
                  <a:pt x="27565" y="200830"/>
                  <a:pt x="25400" y="197041"/>
                </a:cubicBezTo>
                <a:cubicBezTo>
                  <a:pt x="23172" y="193142"/>
                  <a:pt x="18632" y="191060"/>
                  <a:pt x="15875" y="187516"/>
                </a:cubicBezTo>
                <a:cubicBezTo>
                  <a:pt x="3138" y="171140"/>
                  <a:pt x="4790" y="173312"/>
                  <a:pt x="0" y="158941"/>
                </a:cubicBezTo>
                <a:cubicBezTo>
                  <a:pt x="1058" y="136716"/>
                  <a:pt x="1327" y="114439"/>
                  <a:pt x="3175" y="92266"/>
                </a:cubicBezTo>
                <a:cubicBezTo>
                  <a:pt x="3648" y="86588"/>
                  <a:pt x="11260" y="71398"/>
                  <a:pt x="15875" y="70041"/>
                </a:cubicBezTo>
                <a:cubicBezTo>
                  <a:pt x="30126" y="65850"/>
                  <a:pt x="64558" y="41995"/>
                  <a:pt x="79375" y="38291"/>
                </a:cubicBezTo>
                <a:close/>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0" name="Rectangle 49">
            <a:extLst>
              <a:ext uri="{FF2B5EF4-FFF2-40B4-BE49-F238E27FC236}">
                <a16:creationId xmlns:a16="http://schemas.microsoft.com/office/drawing/2014/main" id="{9F03E80C-C1F8-4CDE-887F-363FE1222ADA}"/>
              </a:ext>
            </a:extLst>
          </p:cNvPr>
          <p:cNvSpPr/>
          <p:nvPr/>
        </p:nvSpPr>
        <p:spPr>
          <a:xfrm>
            <a:off x="5010708" y="4290505"/>
            <a:ext cx="976717" cy="9037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b="1" dirty="0">
                <a:solidFill>
                  <a:schemeClr val="tx1"/>
                </a:solidFill>
              </a:rPr>
              <a:t>Input data</a:t>
            </a:r>
          </a:p>
        </p:txBody>
      </p:sp>
      <p:sp>
        <p:nvSpPr>
          <p:cNvPr id="51" name="Flèche droite 58">
            <a:extLst>
              <a:ext uri="{FF2B5EF4-FFF2-40B4-BE49-F238E27FC236}">
                <a16:creationId xmlns:a16="http://schemas.microsoft.com/office/drawing/2014/main" id="{A7F49E79-5F82-4B65-BB15-2AF91C2FE43B}"/>
              </a:ext>
            </a:extLst>
          </p:cNvPr>
          <p:cNvSpPr/>
          <p:nvPr/>
        </p:nvSpPr>
        <p:spPr>
          <a:xfrm>
            <a:off x="6003084" y="4665563"/>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2" name="Rectangle 51">
            <a:extLst>
              <a:ext uri="{FF2B5EF4-FFF2-40B4-BE49-F238E27FC236}">
                <a16:creationId xmlns:a16="http://schemas.microsoft.com/office/drawing/2014/main" id="{870AA8A2-B7B3-4C60-85F3-7916C85A0C7C}"/>
              </a:ext>
            </a:extLst>
          </p:cNvPr>
          <p:cNvSpPr/>
          <p:nvPr/>
        </p:nvSpPr>
        <p:spPr>
          <a:xfrm>
            <a:off x="6221638" y="4285281"/>
            <a:ext cx="1205570" cy="909019"/>
          </a:xfrm>
          <a:prstGeom prst="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b="1" dirty="0">
                <a:solidFill>
                  <a:srgbClr val="7030A0"/>
                </a:solidFill>
              </a:rPr>
              <a:t>Extraction of </a:t>
            </a:r>
            <a:r>
              <a:rPr lang="fr-FR" sz="1350" b="1" dirty="0" err="1">
                <a:solidFill>
                  <a:srgbClr val="7030A0"/>
                </a:solidFill>
              </a:rPr>
              <a:t>features</a:t>
            </a:r>
            <a:r>
              <a:rPr lang="fr-FR" sz="1350" b="1" dirty="0">
                <a:solidFill>
                  <a:srgbClr val="7030A0"/>
                </a:solidFill>
              </a:rPr>
              <a:t> </a:t>
            </a:r>
            <a:r>
              <a:rPr lang="fr-FR" sz="1350" b="1" dirty="0" err="1">
                <a:solidFill>
                  <a:srgbClr val="7030A0"/>
                </a:solidFill>
              </a:rPr>
              <a:t>using</a:t>
            </a:r>
            <a:r>
              <a:rPr lang="fr-FR" sz="1350" b="1" dirty="0">
                <a:solidFill>
                  <a:srgbClr val="7030A0"/>
                </a:solidFill>
              </a:rPr>
              <a:t> </a:t>
            </a:r>
            <a:r>
              <a:rPr lang="fr-FR" sz="1350" b="1" dirty="0" err="1">
                <a:solidFill>
                  <a:srgbClr val="7030A0"/>
                </a:solidFill>
              </a:rPr>
              <a:t>pre-trained</a:t>
            </a:r>
            <a:r>
              <a:rPr lang="fr-FR" sz="1350" b="1" dirty="0">
                <a:solidFill>
                  <a:srgbClr val="7030A0"/>
                </a:solidFill>
              </a:rPr>
              <a:t> </a:t>
            </a:r>
            <a:r>
              <a:rPr lang="fr-FR" sz="1350" b="1" dirty="0" err="1">
                <a:solidFill>
                  <a:srgbClr val="7030A0"/>
                </a:solidFill>
              </a:rPr>
              <a:t>deep</a:t>
            </a:r>
            <a:r>
              <a:rPr lang="fr-FR" sz="1350" b="1" dirty="0">
                <a:solidFill>
                  <a:srgbClr val="7030A0"/>
                </a:solidFill>
              </a:rPr>
              <a:t> networks</a:t>
            </a:r>
          </a:p>
        </p:txBody>
      </p:sp>
      <p:sp>
        <p:nvSpPr>
          <p:cNvPr id="53" name="Flèche droite 60">
            <a:extLst>
              <a:ext uri="{FF2B5EF4-FFF2-40B4-BE49-F238E27FC236}">
                <a16:creationId xmlns:a16="http://schemas.microsoft.com/office/drawing/2014/main" id="{9F0ACA89-1FF2-40BA-8D70-F8C0028060B7}"/>
              </a:ext>
            </a:extLst>
          </p:cNvPr>
          <p:cNvSpPr/>
          <p:nvPr/>
        </p:nvSpPr>
        <p:spPr>
          <a:xfrm>
            <a:off x="7445420" y="4665563"/>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4" name="Rectangle 53">
            <a:extLst>
              <a:ext uri="{FF2B5EF4-FFF2-40B4-BE49-F238E27FC236}">
                <a16:creationId xmlns:a16="http://schemas.microsoft.com/office/drawing/2014/main" id="{CFD4856B-2588-4966-B3F4-9FB53362901D}"/>
              </a:ext>
            </a:extLst>
          </p:cNvPr>
          <p:cNvSpPr/>
          <p:nvPr/>
        </p:nvSpPr>
        <p:spPr>
          <a:xfrm>
            <a:off x="7685566" y="4292054"/>
            <a:ext cx="1205570" cy="9090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b="1" dirty="0" err="1">
                <a:solidFill>
                  <a:schemeClr val="tx1"/>
                </a:solidFill>
              </a:rPr>
              <a:t>Mapping</a:t>
            </a:r>
            <a:r>
              <a:rPr lang="fr-FR" sz="1350" b="1" dirty="0">
                <a:solidFill>
                  <a:schemeClr val="tx1"/>
                </a:solidFill>
              </a:rPr>
              <a:t> </a:t>
            </a:r>
            <a:r>
              <a:rPr lang="fr-FR" sz="1350" b="1" dirty="0" err="1">
                <a:solidFill>
                  <a:schemeClr val="tx1"/>
                </a:solidFill>
              </a:rPr>
              <a:t>features</a:t>
            </a:r>
            <a:r>
              <a:rPr lang="fr-FR" sz="1350" b="1" dirty="0">
                <a:solidFill>
                  <a:schemeClr val="tx1"/>
                </a:solidFill>
              </a:rPr>
              <a:t> to </a:t>
            </a:r>
            <a:r>
              <a:rPr lang="fr-FR" sz="1350" b="1" dirty="0" err="1">
                <a:solidFill>
                  <a:schemeClr val="tx1"/>
                </a:solidFill>
              </a:rPr>
              <a:t>endpoint</a:t>
            </a:r>
            <a:endParaRPr lang="fr-FR" sz="1350" b="1" dirty="0">
              <a:solidFill>
                <a:schemeClr val="tx1"/>
              </a:solidFill>
            </a:endParaRPr>
          </a:p>
        </p:txBody>
      </p:sp>
      <p:pic>
        <p:nvPicPr>
          <p:cNvPr id="55" name="Picture 8" descr="Image associée">
            <a:extLst>
              <a:ext uri="{FF2B5EF4-FFF2-40B4-BE49-F238E27FC236}">
                <a16:creationId xmlns:a16="http://schemas.microsoft.com/office/drawing/2014/main" id="{F81A8643-0F6D-4008-9D39-6251613B5C9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240623" y="2867167"/>
            <a:ext cx="1170801" cy="810000"/>
          </a:xfrm>
          <a:prstGeom prst="rect">
            <a:avLst/>
          </a:prstGeom>
          <a:noFill/>
          <a:ln w="28575">
            <a:solidFill>
              <a:srgbClr val="7030A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919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trike="noStrike" spc="-1" dirty="0">
                <a:solidFill>
                  <a:srgbClr val="000000"/>
                </a:solidFill>
                <a:uFill>
                  <a:solidFill>
                    <a:srgbClr val="FFFFFF"/>
                  </a:solidFill>
                </a:uFill>
                <a:latin typeface="+mj-lt"/>
                <a:ea typeface="SimSun"/>
              </a:rPr>
              <a:t>Radiomics and Deep Learning</a:t>
            </a:r>
          </a:p>
        </p:txBody>
      </p:sp>
      <p:sp>
        <p:nvSpPr>
          <p:cNvPr id="11" name="Espace réservé du numéro de diapositive 4">
            <a:extLst>
              <a:ext uri="{FF2B5EF4-FFF2-40B4-BE49-F238E27FC236}">
                <a16:creationId xmlns:a16="http://schemas.microsoft.com/office/drawing/2014/main" id="{5510EFF8-56F6-4D7F-8552-F5CD493553D3}"/>
              </a:ext>
            </a:extLst>
          </p:cNvPr>
          <p:cNvSpPr txBox="1">
            <a:spLocks/>
          </p:cNvSpPr>
          <p:nvPr/>
        </p:nvSpPr>
        <p:spPr>
          <a:xfrm>
            <a:off x="7760232" y="1383507"/>
            <a:ext cx="425451" cy="273844"/>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79" name="TextBox 78">
            <a:extLst>
              <a:ext uri="{FF2B5EF4-FFF2-40B4-BE49-F238E27FC236}">
                <a16:creationId xmlns:a16="http://schemas.microsoft.com/office/drawing/2014/main" id="{9EEC8944-8CC0-41BF-A832-5318CC79A10A}"/>
              </a:ext>
            </a:extLst>
          </p:cNvPr>
          <p:cNvSpPr txBox="1"/>
          <p:nvPr/>
        </p:nvSpPr>
        <p:spPr>
          <a:xfrm>
            <a:off x="940086" y="1709747"/>
            <a:ext cx="6368218" cy="369332"/>
          </a:xfrm>
          <a:prstGeom prst="rect">
            <a:avLst/>
          </a:prstGeom>
          <a:noFill/>
        </p:spPr>
        <p:txBody>
          <a:bodyPr wrap="square">
            <a:spAutoFit/>
          </a:bodyPr>
          <a:lstStyle/>
          <a:p>
            <a:pPr marL="0" lvl="2">
              <a:spcBef>
                <a:spcPts val="1000"/>
              </a:spcBef>
            </a:pPr>
            <a:r>
              <a:rPr lang="en-US" kern="0" dirty="0">
                <a:solidFill>
                  <a:sysClr val="windowText" lastClr="000000"/>
                </a:solidFill>
                <a:effectLst>
                  <a:outerShdw blurRad="38100" dist="38100" dir="2700000" algn="tl">
                    <a:srgbClr val="000000">
                      <a:alpha val="43137"/>
                    </a:srgbClr>
                  </a:outerShdw>
                </a:effectLst>
              </a:rPr>
              <a:t>Radiomics: relying on deep learning to improve/automate</a:t>
            </a:r>
          </a:p>
        </p:txBody>
      </p:sp>
      <p:sp>
        <p:nvSpPr>
          <p:cNvPr id="107" name="Espace réservé du pied de page 3">
            <a:extLst>
              <a:ext uri="{FF2B5EF4-FFF2-40B4-BE49-F238E27FC236}">
                <a16:creationId xmlns:a16="http://schemas.microsoft.com/office/drawing/2014/main" id="{8212C5DD-3D3D-42E2-8266-63A681984A44}"/>
              </a:ext>
            </a:extLst>
          </p:cNvPr>
          <p:cNvSpPr txBox="1">
            <a:spLocks/>
          </p:cNvSpPr>
          <p:nvPr/>
        </p:nvSpPr>
        <p:spPr>
          <a:xfrm>
            <a:off x="-5309" y="6246793"/>
            <a:ext cx="9063189" cy="50154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err="1"/>
              <a:t>Iantsen</a:t>
            </a:r>
            <a:r>
              <a:rPr lang="fr-FR" sz="1400" dirty="0"/>
              <a:t>, </a:t>
            </a:r>
            <a:r>
              <a:rPr lang="fr-FR" sz="1400" i="1" dirty="0"/>
              <a:t>et al. </a:t>
            </a:r>
            <a:r>
              <a:rPr lang="fr-FR" sz="1400" dirty="0" err="1"/>
              <a:t>Automated</a:t>
            </a:r>
            <a:r>
              <a:rPr lang="fr-FR" sz="1400" dirty="0"/>
              <a:t> Cervical </a:t>
            </a:r>
            <a:r>
              <a:rPr lang="fr-FR" sz="1400" dirty="0" err="1"/>
              <a:t>Primary</a:t>
            </a:r>
            <a:r>
              <a:rPr lang="fr-FR" sz="1400" dirty="0"/>
              <a:t> </a:t>
            </a:r>
            <a:r>
              <a:rPr lang="fr-FR" sz="1400" dirty="0" err="1"/>
              <a:t>Tumor</a:t>
            </a:r>
            <a:r>
              <a:rPr lang="fr-FR" sz="1400" dirty="0"/>
              <a:t> </a:t>
            </a:r>
            <a:r>
              <a:rPr lang="fr-FR" sz="1400" dirty="0" err="1"/>
              <a:t>Functional</a:t>
            </a:r>
            <a:r>
              <a:rPr lang="fr-FR" sz="1400" dirty="0"/>
              <a:t> Volume Segmentation in PET Images. </a:t>
            </a:r>
            <a:r>
              <a:rPr lang="fr-FR" sz="1400" i="1" dirty="0"/>
              <a:t>EANM </a:t>
            </a:r>
            <a:r>
              <a:rPr lang="fr-FR" sz="1400" i="1" dirty="0" err="1"/>
              <a:t>annual</a:t>
            </a:r>
            <a:r>
              <a:rPr lang="fr-FR" sz="1400" i="1" dirty="0"/>
              <a:t> meeting </a:t>
            </a:r>
            <a:r>
              <a:rPr lang="fr-FR" sz="1400" dirty="0"/>
              <a:t>2019</a:t>
            </a:r>
          </a:p>
        </p:txBody>
      </p:sp>
      <p:sp>
        <p:nvSpPr>
          <p:cNvPr id="30" name="ZoneTexte 2">
            <a:extLst>
              <a:ext uri="{FF2B5EF4-FFF2-40B4-BE49-F238E27FC236}">
                <a16:creationId xmlns:a16="http://schemas.microsoft.com/office/drawing/2014/main" id="{4AC4DF22-FE09-4C22-9102-B9DE8A59DF1D}"/>
              </a:ext>
            </a:extLst>
          </p:cNvPr>
          <p:cNvSpPr txBox="1"/>
          <p:nvPr/>
        </p:nvSpPr>
        <p:spPr>
          <a:xfrm>
            <a:off x="141404" y="3680553"/>
            <a:ext cx="1515227" cy="646331"/>
          </a:xfrm>
          <a:prstGeom prst="rect">
            <a:avLst/>
          </a:prstGeom>
          <a:noFill/>
        </p:spPr>
        <p:txBody>
          <a:bodyPr wrap="square" rtlCol="0">
            <a:spAutoFit/>
          </a:bodyPr>
          <a:lstStyle/>
          <a:p>
            <a:pPr algn="ctr"/>
            <a:r>
              <a:rPr lang="fr-FR" sz="1200" dirty="0"/>
              <a:t>Acquisition or collection </a:t>
            </a:r>
          </a:p>
          <a:p>
            <a:pPr algn="ctr"/>
            <a:r>
              <a:rPr lang="fr-FR" sz="1200" dirty="0"/>
              <a:t>of images</a:t>
            </a:r>
          </a:p>
        </p:txBody>
      </p:sp>
      <p:sp>
        <p:nvSpPr>
          <p:cNvPr id="31" name="Flèche droite 11">
            <a:extLst>
              <a:ext uri="{FF2B5EF4-FFF2-40B4-BE49-F238E27FC236}">
                <a16:creationId xmlns:a16="http://schemas.microsoft.com/office/drawing/2014/main" id="{7D7904C8-9ADB-4D2B-AAB2-FEEE03279E2C}"/>
              </a:ext>
            </a:extLst>
          </p:cNvPr>
          <p:cNvSpPr/>
          <p:nvPr/>
        </p:nvSpPr>
        <p:spPr>
          <a:xfrm>
            <a:off x="1555308" y="3190394"/>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56" name="Image 25">
            <a:extLst>
              <a:ext uri="{FF2B5EF4-FFF2-40B4-BE49-F238E27FC236}">
                <a16:creationId xmlns:a16="http://schemas.microsoft.com/office/drawing/2014/main" id="{FCF15DA3-E7E6-469B-B90C-562DB06049D0}"/>
              </a:ext>
            </a:extLst>
          </p:cNvPr>
          <p:cNvPicPr>
            <a:picLocks noChangeAspect="1"/>
          </p:cNvPicPr>
          <p:nvPr/>
        </p:nvPicPr>
        <p:blipFill rotWithShape="1">
          <a:blip r:embed="rId2"/>
          <a:srcRect l="9441" t="40572" r="75689" b="35068"/>
          <a:stretch/>
        </p:blipFill>
        <p:spPr>
          <a:xfrm>
            <a:off x="241301" y="2864216"/>
            <a:ext cx="1311030" cy="810000"/>
          </a:xfrm>
          <a:prstGeom prst="rect">
            <a:avLst/>
          </a:prstGeom>
          <a:ln>
            <a:solidFill>
              <a:schemeClr val="tx1"/>
            </a:solidFill>
          </a:ln>
        </p:spPr>
      </p:pic>
      <p:pic>
        <p:nvPicPr>
          <p:cNvPr id="57" name="Image 26">
            <a:extLst>
              <a:ext uri="{FF2B5EF4-FFF2-40B4-BE49-F238E27FC236}">
                <a16:creationId xmlns:a16="http://schemas.microsoft.com/office/drawing/2014/main" id="{F3887968-7093-4BA0-8293-2F25A37840B2}"/>
              </a:ext>
            </a:extLst>
          </p:cNvPr>
          <p:cNvPicPr>
            <a:picLocks noChangeAspect="1"/>
          </p:cNvPicPr>
          <p:nvPr/>
        </p:nvPicPr>
        <p:blipFill rotWithShape="1">
          <a:blip r:embed="rId3"/>
          <a:srcRect l="9385" t="40594" r="75461" b="35257"/>
          <a:stretch/>
        </p:blipFill>
        <p:spPr>
          <a:xfrm>
            <a:off x="1808679" y="2864216"/>
            <a:ext cx="1336082" cy="810000"/>
          </a:xfrm>
          <a:prstGeom prst="rect">
            <a:avLst/>
          </a:prstGeom>
          <a:ln>
            <a:solidFill>
              <a:schemeClr val="tx1"/>
            </a:solidFill>
          </a:ln>
        </p:spPr>
      </p:pic>
      <p:sp>
        <p:nvSpPr>
          <p:cNvPr id="58" name="ZoneTexte 27">
            <a:extLst>
              <a:ext uri="{FF2B5EF4-FFF2-40B4-BE49-F238E27FC236}">
                <a16:creationId xmlns:a16="http://schemas.microsoft.com/office/drawing/2014/main" id="{18B29A3C-7C0E-4B45-85CD-C8197359AC85}"/>
              </a:ext>
            </a:extLst>
          </p:cNvPr>
          <p:cNvSpPr txBox="1"/>
          <p:nvPr/>
        </p:nvSpPr>
        <p:spPr>
          <a:xfrm>
            <a:off x="1687478" y="3667257"/>
            <a:ext cx="1570358" cy="646331"/>
          </a:xfrm>
          <a:prstGeom prst="rect">
            <a:avLst/>
          </a:prstGeom>
          <a:noFill/>
        </p:spPr>
        <p:txBody>
          <a:bodyPr wrap="square" rtlCol="0">
            <a:spAutoFit/>
          </a:bodyPr>
          <a:lstStyle/>
          <a:p>
            <a:pPr algn="ctr"/>
            <a:r>
              <a:rPr lang="fr-FR" sz="1200" dirty="0" err="1"/>
              <a:t>Pre-processing</a:t>
            </a:r>
            <a:r>
              <a:rPr lang="fr-FR" sz="1200" dirty="0"/>
              <a:t> (</a:t>
            </a:r>
            <a:r>
              <a:rPr lang="fr-FR" sz="1200" dirty="0" err="1"/>
              <a:t>denoising</a:t>
            </a:r>
            <a:r>
              <a:rPr lang="fr-FR" sz="1200" dirty="0"/>
              <a:t>, registration…)</a:t>
            </a:r>
          </a:p>
        </p:txBody>
      </p:sp>
      <p:sp>
        <p:nvSpPr>
          <p:cNvPr id="59" name="Flèche droite 28">
            <a:extLst>
              <a:ext uri="{FF2B5EF4-FFF2-40B4-BE49-F238E27FC236}">
                <a16:creationId xmlns:a16="http://schemas.microsoft.com/office/drawing/2014/main" id="{4976C206-2B1B-4449-A60A-84FF69BDA427}"/>
              </a:ext>
            </a:extLst>
          </p:cNvPr>
          <p:cNvSpPr/>
          <p:nvPr/>
        </p:nvSpPr>
        <p:spPr>
          <a:xfrm>
            <a:off x="3151103" y="3203438"/>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60" name="Image 29">
            <a:extLst>
              <a:ext uri="{FF2B5EF4-FFF2-40B4-BE49-F238E27FC236}">
                <a16:creationId xmlns:a16="http://schemas.microsoft.com/office/drawing/2014/main" id="{3CF41784-E0B0-4AE3-8E03-53CA5E0E5AAF}"/>
              </a:ext>
            </a:extLst>
          </p:cNvPr>
          <p:cNvPicPr>
            <a:picLocks noChangeAspect="1"/>
          </p:cNvPicPr>
          <p:nvPr/>
        </p:nvPicPr>
        <p:blipFill rotWithShape="1">
          <a:blip r:embed="rId3"/>
          <a:srcRect l="9385" t="40594" r="75461" b="35257"/>
          <a:stretch/>
        </p:blipFill>
        <p:spPr>
          <a:xfrm>
            <a:off x="3403343" y="2864216"/>
            <a:ext cx="1336082" cy="810000"/>
          </a:xfrm>
          <a:prstGeom prst="rect">
            <a:avLst/>
          </a:prstGeom>
          <a:ln>
            <a:solidFill>
              <a:schemeClr val="tx1"/>
            </a:solidFill>
          </a:ln>
        </p:spPr>
      </p:pic>
      <p:sp>
        <p:nvSpPr>
          <p:cNvPr id="61" name="Ellipse 30">
            <a:extLst>
              <a:ext uri="{FF2B5EF4-FFF2-40B4-BE49-F238E27FC236}">
                <a16:creationId xmlns:a16="http://schemas.microsoft.com/office/drawing/2014/main" id="{5656ED6E-071A-4287-A6E1-C0FCC18AB15B}"/>
              </a:ext>
            </a:extLst>
          </p:cNvPr>
          <p:cNvSpPr/>
          <p:nvPr/>
        </p:nvSpPr>
        <p:spPr>
          <a:xfrm>
            <a:off x="4346575" y="3203438"/>
            <a:ext cx="231776" cy="22238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2" name="Ellipse 31">
            <a:extLst>
              <a:ext uri="{FF2B5EF4-FFF2-40B4-BE49-F238E27FC236}">
                <a16:creationId xmlns:a16="http://schemas.microsoft.com/office/drawing/2014/main" id="{D1FF447C-03FB-406A-9C4E-A4518F5AC6FB}"/>
              </a:ext>
            </a:extLst>
          </p:cNvPr>
          <p:cNvSpPr/>
          <p:nvPr/>
        </p:nvSpPr>
        <p:spPr>
          <a:xfrm>
            <a:off x="4219890" y="3275013"/>
            <a:ext cx="93383" cy="13493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3" name="ZoneTexte 32">
            <a:extLst>
              <a:ext uri="{FF2B5EF4-FFF2-40B4-BE49-F238E27FC236}">
                <a16:creationId xmlns:a16="http://schemas.microsoft.com/office/drawing/2014/main" id="{1E411F11-E932-4631-863B-A68A6AFEB044}"/>
              </a:ext>
            </a:extLst>
          </p:cNvPr>
          <p:cNvSpPr txBox="1"/>
          <p:nvPr/>
        </p:nvSpPr>
        <p:spPr>
          <a:xfrm>
            <a:off x="3379072" y="3680553"/>
            <a:ext cx="2657471" cy="646331"/>
          </a:xfrm>
          <a:prstGeom prst="rect">
            <a:avLst/>
          </a:prstGeom>
          <a:noFill/>
        </p:spPr>
        <p:txBody>
          <a:bodyPr wrap="square" rtlCol="0">
            <a:spAutoFit/>
          </a:bodyPr>
          <a:lstStyle/>
          <a:p>
            <a:pPr algn="ctr"/>
            <a:r>
              <a:rPr lang="fr-FR" sz="1200" dirty="0" err="1"/>
              <a:t>Detection</a:t>
            </a:r>
            <a:r>
              <a:rPr lang="fr-FR" sz="1200" dirty="0"/>
              <a:t> and segmentation of </a:t>
            </a:r>
            <a:r>
              <a:rPr lang="fr-FR" sz="1200" dirty="0" err="1"/>
              <a:t>object</a:t>
            </a:r>
            <a:r>
              <a:rPr lang="fr-FR" sz="1200" dirty="0"/>
              <a:t>(s) of </a:t>
            </a:r>
            <a:r>
              <a:rPr lang="fr-FR" sz="1200" dirty="0" err="1"/>
              <a:t>interest</a:t>
            </a:r>
            <a:r>
              <a:rPr lang="fr-FR" sz="1200" dirty="0"/>
              <a:t> (</a:t>
            </a:r>
            <a:r>
              <a:rPr lang="fr-FR" sz="1200" dirty="0" err="1"/>
              <a:t>e.g</a:t>
            </a:r>
            <a:r>
              <a:rPr lang="fr-FR" sz="1200" dirty="0"/>
              <a:t>., </a:t>
            </a:r>
            <a:r>
              <a:rPr lang="fr-FR" sz="1200" dirty="0" err="1"/>
              <a:t>tumors</a:t>
            </a:r>
            <a:r>
              <a:rPr lang="fr-FR" sz="1200" dirty="0"/>
              <a:t> or </a:t>
            </a:r>
            <a:r>
              <a:rPr lang="fr-FR" sz="1200" dirty="0" err="1"/>
              <a:t>organs</a:t>
            </a:r>
            <a:r>
              <a:rPr lang="fr-FR" sz="1200" dirty="0"/>
              <a:t>)</a:t>
            </a:r>
          </a:p>
        </p:txBody>
      </p:sp>
      <p:sp>
        <p:nvSpPr>
          <p:cNvPr id="64" name="Flèche droite 33">
            <a:extLst>
              <a:ext uri="{FF2B5EF4-FFF2-40B4-BE49-F238E27FC236}">
                <a16:creationId xmlns:a16="http://schemas.microsoft.com/office/drawing/2014/main" id="{1C2D1413-64CA-4DCD-88E8-B8F75E8C5B2D}"/>
              </a:ext>
            </a:extLst>
          </p:cNvPr>
          <p:cNvSpPr/>
          <p:nvPr/>
        </p:nvSpPr>
        <p:spPr>
          <a:xfrm>
            <a:off x="4757384" y="3203438"/>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65" name="Image 34">
            <a:extLst>
              <a:ext uri="{FF2B5EF4-FFF2-40B4-BE49-F238E27FC236}">
                <a16:creationId xmlns:a16="http://schemas.microsoft.com/office/drawing/2014/main" id="{52724D05-F333-476C-879E-0DA7C5E5799F}"/>
              </a:ext>
            </a:extLst>
          </p:cNvPr>
          <p:cNvPicPr>
            <a:picLocks noChangeAspect="1"/>
          </p:cNvPicPr>
          <p:nvPr/>
        </p:nvPicPr>
        <p:blipFill rotWithShape="1">
          <a:blip r:embed="rId3"/>
          <a:srcRect l="19744" t="50744" r="77232" b="42583"/>
          <a:stretch/>
        </p:blipFill>
        <p:spPr>
          <a:xfrm>
            <a:off x="5010708" y="2864216"/>
            <a:ext cx="965109" cy="810000"/>
          </a:xfrm>
          <a:prstGeom prst="rect">
            <a:avLst/>
          </a:prstGeom>
          <a:ln>
            <a:solidFill>
              <a:schemeClr val="tx1"/>
            </a:solidFill>
          </a:ln>
        </p:spPr>
      </p:pic>
      <p:sp>
        <p:nvSpPr>
          <p:cNvPr id="66" name="Flèche droite 36">
            <a:extLst>
              <a:ext uri="{FF2B5EF4-FFF2-40B4-BE49-F238E27FC236}">
                <a16:creationId xmlns:a16="http://schemas.microsoft.com/office/drawing/2014/main" id="{ECEA3287-B789-4779-AE4D-CAD12CF46B58}"/>
              </a:ext>
            </a:extLst>
          </p:cNvPr>
          <p:cNvSpPr/>
          <p:nvPr/>
        </p:nvSpPr>
        <p:spPr>
          <a:xfrm>
            <a:off x="5987425" y="3204582"/>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67" name="Image 37">
            <a:extLst>
              <a:ext uri="{FF2B5EF4-FFF2-40B4-BE49-F238E27FC236}">
                <a16:creationId xmlns:a16="http://schemas.microsoft.com/office/drawing/2014/main" id="{54D3A9E5-2E3E-4964-91DC-6DFD137E2426}"/>
              </a:ext>
            </a:extLst>
          </p:cNvPr>
          <p:cNvPicPr>
            <a:picLocks noChangeAspect="1"/>
          </p:cNvPicPr>
          <p:nvPr/>
        </p:nvPicPr>
        <p:blipFill rotWithShape="1">
          <a:blip r:embed="rId4">
            <a:extLst>
              <a:ext uri="{28A0092B-C50C-407E-A947-70E740481C1C}">
                <a14:useLocalDpi xmlns:a14="http://schemas.microsoft.com/office/drawing/2010/main" val="0"/>
              </a:ext>
            </a:extLst>
          </a:blip>
          <a:srcRect l="60958" t="5967" r="21378" b="31140"/>
          <a:stretch/>
        </p:blipFill>
        <p:spPr>
          <a:xfrm>
            <a:off x="6240749" y="2870552"/>
            <a:ext cx="1186458" cy="810000"/>
          </a:xfrm>
          <a:prstGeom prst="rect">
            <a:avLst/>
          </a:prstGeom>
          <a:ln>
            <a:solidFill>
              <a:schemeClr val="tx1"/>
            </a:solidFill>
          </a:ln>
        </p:spPr>
      </p:pic>
      <p:sp>
        <p:nvSpPr>
          <p:cNvPr id="68" name="ZoneTexte 38">
            <a:extLst>
              <a:ext uri="{FF2B5EF4-FFF2-40B4-BE49-F238E27FC236}">
                <a16:creationId xmlns:a16="http://schemas.microsoft.com/office/drawing/2014/main" id="{A213C017-D4C5-4DAE-8F26-4031D3CA2979}"/>
              </a:ext>
            </a:extLst>
          </p:cNvPr>
          <p:cNvSpPr txBox="1"/>
          <p:nvPr/>
        </p:nvSpPr>
        <p:spPr>
          <a:xfrm>
            <a:off x="6111084" y="3667257"/>
            <a:ext cx="1513347" cy="646331"/>
          </a:xfrm>
          <a:prstGeom prst="rect">
            <a:avLst/>
          </a:prstGeom>
          <a:noFill/>
        </p:spPr>
        <p:txBody>
          <a:bodyPr wrap="square" rtlCol="0">
            <a:spAutoFit/>
          </a:bodyPr>
          <a:lstStyle/>
          <a:p>
            <a:pPr algn="ctr"/>
            <a:r>
              <a:rPr lang="fr-FR" sz="1200" dirty="0"/>
              <a:t>Extraction of </a:t>
            </a:r>
            <a:r>
              <a:rPr lang="fr-FR" sz="1200" dirty="0" err="1"/>
              <a:t>handcrafted</a:t>
            </a:r>
            <a:r>
              <a:rPr lang="fr-FR" sz="1200" dirty="0"/>
              <a:t> </a:t>
            </a:r>
            <a:r>
              <a:rPr lang="fr-FR" sz="1200" dirty="0" err="1"/>
              <a:t>features</a:t>
            </a:r>
            <a:endParaRPr lang="fr-FR" sz="1200" dirty="0"/>
          </a:p>
        </p:txBody>
      </p:sp>
      <p:pic>
        <p:nvPicPr>
          <p:cNvPr id="69" name="Image 39">
            <a:extLst>
              <a:ext uri="{FF2B5EF4-FFF2-40B4-BE49-F238E27FC236}">
                <a16:creationId xmlns:a16="http://schemas.microsoft.com/office/drawing/2014/main" id="{D29FD194-DA20-42D3-AAF4-B73A3B0049B3}"/>
              </a:ext>
            </a:extLst>
          </p:cNvPr>
          <p:cNvPicPr>
            <a:picLocks noChangeAspect="1"/>
          </p:cNvPicPr>
          <p:nvPr/>
        </p:nvPicPr>
        <p:blipFill rotWithShape="1">
          <a:blip r:embed="rId4">
            <a:extLst>
              <a:ext uri="{28A0092B-C50C-407E-A947-70E740481C1C}">
                <a14:useLocalDpi xmlns:a14="http://schemas.microsoft.com/office/drawing/2010/main" val="0"/>
              </a:ext>
            </a:extLst>
          </a:blip>
          <a:srcRect l="80673" t="6318" r="1431" b="33718"/>
          <a:stretch/>
        </p:blipFill>
        <p:spPr>
          <a:xfrm>
            <a:off x="7683095" y="2862496"/>
            <a:ext cx="1260727" cy="810000"/>
          </a:xfrm>
          <a:prstGeom prst="rect">
            <a:avLst/>
          </a:prstGeom>
          <a:ln>
            <a:solidFill>
              <a:schemeClr val="tx1"/>
            </a:solidFill>
          </a:ln>
        </p:spPr>
      </p:pic>
      <p:sp>
        <p:nvSpPr>
          <p:cNvPr id="70" name="ZoneTexte 40">
            <a:extLst>
              <a:ext uri="{FF2B5EF4-FFF2-40B4-BE49-F238E27FC236}">
                <a16:creationId xmlns:a16="http://schemas.microsoft.com/office/drawing/2014/main" id="{040896F0-AF7C-48D1-B01F-7D48CA1CC412}"/>
              </a:ext>
            </a:extLst>
          </p:cNvPr>
          <p:cNvSpPr txBox="1"/>
          <p:nvPr/>
        </p:nvSpPr>
        <p:spPr>
          <a:xfrm>
            <a:off x="7544534" y="3670048"/>
            <a:ext cx="1513347" cy="461665"/>
          </a:xfrm>
          <a:prstGeom prst="rect">
            <a:avLst/>
          </a:prstGeom>
          <a:noFill/>
        </p:spPr>
        <p:txBody>
          <a:bodyPr wrap="square" rtlCol="0">
            <a:spAutoFit/>
          </a:bodyPr>
          <a:lstStyle/>
          <a:p>
            <a:pPr algn="ctr"/>
            <a:r>
              <a:rPr lang="fr-FR" sz="1200" dirty="0" err="1"/>
              <a:t>Modeling</a:t>
            </a:r>
            <a:r>
              <a:rPr lang="fr-FR" sz="1200" dirty="0"/>
              <a:t> (training/validation)</a:t>
            </a:r>
          </a:p>
        </p:txBody>
      </p:sp>
      <p:sp>
        <p:nvSpPr>
          <p:cNvPr id="71" name="Flèche droite 41">
            <a:extLst>
              <a:ext uri="{FF2B5EF4-FFF2-40B4-BE49-F238E27FC236}">
                <a16:creationId xmlns:a16="http://schemas.microsoft.com/office/drawing/2014/main" id="{DF83136E-3F2F-45C1-9518-BEE912949E5A}"/>
              </a:ext>
            </a:extLst>
          </p:cNvPr>
          <p:cNvSpPr/>
          <p:nvPr/>
        </p:nvSpPr>
        <p:spPr>
          <a:xfrm>
            <a:off x="7436247" y="3204925"/>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2" name="Forme libre 43">
            <a:extLst>
              <a:ext uri="{FF2B5EF4-FFF2-40B4-BE49-F238E27FC236}">
                <a16:creationId xmlns:a16="http://schemas.microsoft.com/office/drawing/2014/main" id="{63E09812-9F0F-4303-AEC5-9120EF46E19F}"/>
              </a:ext>
            </a:extLst>
          </p:cNvPr>
          <p:cNvSpPr/>
          <p:nvPr/>
        </p:nvSpPr>
        <p:spPr>
          <a:xfrm>
            <a:off x="5219701" y="3076432"/>
            <a:ext cx="574022" cy="421625"/>
          </a:xfrm>
          <a:custGeom>
            <a:avLst/>
            <a:gdLst>
              <a:gd name="connsiteX0" fmla="*/ 79375 w 765363"/>
              <a:gd name="connsiteY0" fmla="*/ 38291 h 562166"/>
              <a:gd name="connsiteX1" fmla="*/ 104775 w 765363"/>
              <a:gd name="connsiteY1" fmla="*/ 47816 h 562166"/>
              <a:gd name="connsiteX2" fmla="*/ 117475 w 765363"/>
              <a:gd name="connsiteY2" fmla="*/ 50991 h 562166"/>
              <a:gd name="connsiteX3" fmla="*/ 127000 w 765363"/>
              <a:gd name="connsiteY3" fmla="*/ 54166 h 562166"/>
              <a:gd name="connsiteX4" fmla="*/ 139700 w 765363"/>
              <a:gd name="connsiteY4" fmla="*/ 57341 h 562166"/>
              <a:gd name="connsiteX5" fmla="*/ 180975 w 765363"/>
              <a:gd name="connsiteY5" fmla="*/ 66866 h 562166"/>
              <a:gd name="connsiteX6" fmla="*/ 190500 w 765363"/>
              <a:gd name="connsiteY6" fmla="*/ 70041 h 562166"/>
              <a:gd name="connsiteX7" fmla="*/ 203200 w 765363"/>
              <a:gd name="connsiteY7" fmla="*/ 76391 h 562166"/>
              <a:gd name="connsiteX8" fmla="*/ 231775 w 765363"/>
              <a:gd name="connsiteY8" fmla="*/ 79566 h 562166"/>
              <a:gd name="connsiteX9" fmla="*/ 307975 w 765363"/>
              <a:gd name="connsiteY9" fmla="*/ 76391 h 562166"/>
              <a:gd name="connsiteX10" fmla="*/ 317500 w 765363"/>
              <a:gd name="connsiteY10" fmla="*/ 70041 h 562166"/>
              <a:gd name="connsiteX11" fmla="*/ 327025 w 765363"/>
              <a:gd name="connsiteY11" fmla="*/ 66866 h 562166"/>
              <a:gd name="connsiteX12" fmla="*/ 342900 w 765363"/>
              <a:gd name="connsiteY12" fmla="*/ 60516 h 562166"/>
              <a:gd name="connsiteX13" fmla="*/ 349250 w 765363"/>
              <a:gd name="connsiteY13" fmla="*/ 50991 h 562166"/>
              <a:gd name="connsiteX14" fmla="*/ 358775 w 765363"/>
              <a:gd name="connsiteY14" fmla="*/ 44641 h 562166"/>
              <a:gd name="connsiteX15" fmla="*/ 384175 w 765363"/>
              <a:gd name="connsiteY15" fmla="*/ 28766 h 562166"/>
              <a:gd name="connsiteX16" fmla="*/ 419100 w 765363"/>
              <a:gd name="connsiteY16" fmla="*/ 19241 h 562166"/>
              <a:gd name="connsiteX17" fmla="*/ 441325 w 765363"/>
              <a:gd name="connsiteY17" fmla="*/ 12891 h 562166"/>
              <a:gd name="connsiteX18" fmla="*/ 492125 w 765363"/>
              <a:gd name="connsiteY18" fmla="*/ 6541 h 562166"/>
              <a:gd name="connsiteX19" fmla="*/ 508000 w 765363"/>
              <a:gd name="connsiteY19" fmla="*/ 191 h 562166"/>
              <a:gd name="connsiteX20" fmla="*/ 574675 w 765363"/>
              <a:gd name="connsiteY20" fmla="*/ 3366 h 562166"/>
              <a:gd name="connsiteX21" fmla="*/ 584200 w 765363"/>
              <a:gd name="connsiteY21" fmla="*/ 6541 h 562166"/>
              <a:gd name="connsiteX22" fmla="*/ 603250 w 765363"/>
              <a:gd name="connsiteY22" fmla="*/ 22416 h 562166"/>
              <a:gd name="connsiteX23" fmla="*/ 609600 w 765363"/>
              <a:gd name="connsiteY23" fmla="*/ 31941 h 562166"/>
              <a:gd name="connsiteX24" fmla="*/ 619125 w 765363"/>
              <a:gd name="connsiteY24" fmla="*/ 38291 h 562166"/>
              <a:gd name="connsiteX25" fmla="*/ 622300 w 765363"/>
              <a:gd name="connsiteY25" fmla="*/ 47816 h 562166"/>
              <a:gd name="connsiteX26" fmla="*/ 638175 w 765363"/>
              <a:gd name="connsiteY26" fmla="*/ 66866 h 562166"/>
              <a:gd name="connsiteX27" fmla="*/ 650875 w 765363"/>
              <a:gd name="connsiteY27" fmla="*/ 76391 h 562166"/>
              <a:gd name="connsiteX28" fmla="*/ 666750 w 765363"/>
              <a:gd name="connsiteY28" fmla="*/ 92266 h 562166"/>
              <a:gd name="connsiteX29" fmla="*/ 682625 w 765363"/>
              <a:gd name="connsiteY29" fmla="*/ 114491 h 562166"/>
              <a:gd name="connsiteX30" fmla="*/ 692150 w 765363"/>
              <a:gd name="connsiteY30" fmla="*/ 124016 h 562166"/>
              <a:gd name="connsiteX31" fmla="*/ 698500 w 765363"/>
              <a:gd name="connsiteY31" fmla="*/ 133541 h 562166"/>
              <a:gd name="connsiteX32" fmla="*/ 717550 w 765363"/>
              <a:gd name="connsiteY32" fmla="*/ 143066 h 562166"/>
              <a:gd name="connsiteX33" fmla="*/ 730250 w 765363"/>
              <a:gd name="connsiteY33" fmla="*/ 162116 h 562166"/>
              <a:gd name="connsiteX34" fmla="*/ 746125 w 765363"/>
              <a:gd name="connsiteY34" fmla="*/ 184341 h 562166"/>
              <a:gd name="connsiteX35" fmla="*/ 755650 w 765363"/>
              <a:gd name="connsiteY35" fmla="*/ 187516 h 562166"/>
              <a:gd name="connsiteX36" fmla="*/ 765175 w 765363"/>
              <a:gd name="connsiteY36" fmla="*/ 244666 h 562166"/>
              <a:gd name="connsiteX37" fmla="*/ 762000 w 765363"/>
              <a:gd name="connsiteY37" fmla="*/ 327216 h 562166"/>
              <a:gd name="connsiteX38" fmla="*/ 758825 w 765363"/>
              <a:gd name="connsiteY38" fmla="*/ 339916 h 562166"/>
              <a:gd name="connsiteX39" fmla="*/ 752475 w 765363"/>
              <a:gd name="connsiteY39" fmla="*/ 352616 h 562166"/>
              <a:gd name="connsiteX40" fmla="*/ 742950 w 765363"/>
              <a:gd name="connsiteY40" fmla="*/ 362141 h 562166"/>
              <a:gd name="connsiteX41" fmla="*/ 739775 w 765363"/>
              <a:gd name="connsiteY41" fmla="*/ 371666 h 562166"/>
              <a:gd name="connsiteX42" fmla="*/ 714375 w 765363"/>
              <a:gd name="connsiteY42" fmla="*/ 406591 h 562166"/>
              <a:gd name="connsiteX43" fmla="*/ 695325 w 765363"/>
              <a:gd name="connsiteY43" fmla="*/ 422466 h 562166"/>
              <a:gd name="connsiteX44" fmla="*/ 660400 w 765363"/>
              <a:gd name="connsiteY44" fmla="*/ 428816 h 562166"/>
              <a:gd name="connsiteX45" fmla="*/ 641350 w 765363"/>
              <a:gd name="connsiteY45" fmla="*/ 435166 h 562166"/>
              <a:gd name="connsiteX46" fmla="*/ 631825 w 765363"/>
              <a:gd name="connsiteY46" fmla="*/ 441516 h 562166"/>
              <a:gd name="connsiteX47" fmla="*/ 615950 w 765363"/>
              <a:gd name="connsiteY47" fmla="*/ 444691 h 562166"/>
              <a:gd name="connsiteX48" fmla="*/ 609600 w 765363"/>
              <a:gd name="connsiteY48" fmla="*/ 454216 h 562166"/>
              <a:gd name="connsiteX49" fmla="*/ 590550 w 765363"/>
              <a:gd name="connsiteY49" fmla="*/ 460566 h 562166"/>
              <a:gd name="connsiteX50" fmla="*/ 581025 w 765363"/>
              <a:gd name="connsiteY50" fmla="*/ 470091 h 562166"/>
              <a:gd name="connsiteX51" fmla="*/ 568325 w 765363"/>
              <a:gd name="connsiteY51" fmla="*/ 473266 h 562166"/>
              <a:gd name="connsiteX52" fmla="*/ 561975 w 765363"/>
              <a:gd name="connsiteY52" fmla="*/ 482791 h 562166"/>
              <a:gd name="connsiteX53" fmla="*/ 530225 w 765363"/>
              <a:gd name="connsiteY53" fmla="*/ 498666 h 562166"/>
              <a:gd name="connsiteX54" fmla="*/ 517525 w 765363"/>
              <a:gd name="connsiteY54" fmla="*/ 508191 h 562166"/>
              <a:gd name="connsiteX55" fmla="*/ 508000 w 765363"/>
              <a:gd name="connsiteY55" fmla="*/ 514541 h 562166"/>
              <a:gd name="connsiteX56" fmla="*/ 488950 w 765363"/>
              <a:gd name="connsiteY56" fmla="*/ 533591 h 562166"/>
              <a:gd name="connsiteX57" fmla="*/ 479425 w 765363"/>
              <a:gd name="connsiteY57" fmla="*/ 543116 h 562166"/>
              <a:gd name="connsiteX58" fmla="*/ 460375 w 765363"/>
              <a:gd name="connsiteY58" fmla="*/ 552641 h 562166"/>
              <a:gd name="connsiteX59" fmla="*/ 450850 w 765363"/>
              <a:gd name="connsiteY59" fmla="*/ 555816 h 562166"/>
              <a:gd name="connsiteX60" fmla="*/ 438150 w 765363"/>
              <a:gd name="connsiteY60" fmla="*/ 562166 h 562166"/>
              <a:gd name="connsiteX61" fmla="*/ 288925 w 765363"/>
              <a:gd name="connsiteY61" fmla="*/ 558991 h 562166"/>
              <a:gd name="connsiteX62" fmla="*/ 260350 w 765363"/>
              <a:gd name="connsiteY62" fmla="*/ 552641 h 562166"/>
              <a:gd name="connsiteX63" fmla="*/ 225425 w 765363"/>
              <a:gd name="connsiteY63" fmla="*/ 546291 h 562166"/>
              <a:gd name="connsiteX64" fmla="*/ 212725 w 765363"/>
              <a:gd name="connsiteY64" fmla="*/ 536766 h 562166"/>
              <a:gd name="connsiteX65" fmla="*/ 200025 w 765363"/>
              <a:gd name="connsiteY65" fmla="*/ 533591 h 562166"/>
              <a:gd name="connsiteX66" fmla="*/ 184150 w 765363"/>
              <a:gd name="connsiteY66" fmla="*/ 511366 h 562166"/>
              <a:gd name="connsiteX67" fmla="*/ 180975 w 765363"/>
              <a:gd name="connsiteY67" fmla="*/ 501841 h 562166"/>
              <a:gd name="connsiteX68" fmla="*/ 174625 w 765363"/>
              <a:gd name="connsiteY68" fmla="*/ 492316 h 562166"/>
              <a:gd name="connsiteX69" fmla="*/ 171450 w 765363"/>
              <a:gd name="connsiteY69" fmla="*/ 482791 h 562166"/>
              <a:gd name="connsiteX70" fmla="*/ 165100 w 765363"/>
              <a:gd name="connsiteY70" fmla="*/ 444691 h 562166"/>
              <a:gd name="connsiteX71" fmla="*/ 158750 w 765363"/>
              <a:gd name="connsiteY71" fmla="*/ 406591 h 562166"/>
              <a:gd name="connsiteX72" fmla="*/ 146050 w 765363"/>
              <a:gd name="connsiteY72" fmla="*/ 387541 h 562166"/>
              <a:gd name="connsiteX73" fmla="*/ 136525 w 765363"/>
              <a:gd name="connsiteY73" fmla="*/ 365316 h 562166"/>
              <a:gd name="connsiteX74" fmla="*/ 123825 w 765363"/>
              <a:gd name="connsiteY74" fmla="*/ 355791 h 562166"/>
              <a:gd name="connsiteX75" fmla="*/ 117475 w 765363"/>
              <a:gd name="connsiteY75" fmla="*/ 346266 h 562166"/>
              <a:gd name="connsiteX76" fmla="*/ 107950 w 765363"/>
              <a:gd name="connsiteY76" fmla="*/ 336741 h 562166"/>
              <a:gd name="connsiteX77" fmla="*/ 95250 w 765363"/>
              <a:gd name="connsiteY77" fmla="*/ 314516 h 562166"/>
              <a:gd name="connsiteX78" fmla="*/ 88900 w 765363"/>
              <a:gd name="connsiteY78" fmla="*/ 301816 h 562166"/>
              <a:gd name="connsiteX79" fmla="*/ 76200 w 765363"/>
              <a:gd name="connsiteY79" fmla="*/ 282766 h 562166"/>
              <a:gd name="connsiteX80" fmla="*/ 73025 w 765363"/>
              <a:gd name="connsiteY80" fmla="*/ 273241 h 562166"/>
              <a:gd name="connsiteX81" fmla="*/ 63500 w 765363"/>
              <a:gd name="connsiteY81" fmla="*/ 263716 h 562166"/>
              <a:gd name="connsiteX82" fmla="*/ 53975 w 765363"/>
              <a:gd name="connsiteY82" fmla="*/ 241491 h 562166"/>
              <a:gd name="connsiteX83" fmla="*/ 50800 w 765363"/>
              <a:gd name="connsiteY83" fmla="*/ 231966 h 562166"/>
              <a:gd name="connsiteX84" fmla="*/ 28575 w 765363"/>
              <a:gd name="connsiteY84" fmla="*/ 209741 h 562166"/>
              <a:gd name="connsiteX85" fmla="*/ 25400 w 765363"/>
              <a:gd name="connsiteY85" fmla="*/ 197041 h 562166"/>
              <a:gd name="connsiteX86" fmla="*/ 15875 w 765363"/>
              <a:gd name="connsiteY86" fmla="*/ 187516 h 562166"/>
              <a:gd name="connsiteX87" fmla="*/ 0 w 765363"/>
              <a:gd name="connsiteY87" fmla="*/ 158941 h 562166"/>
              <a:gd name="connsiteX88" fmla="*/ 3175 w 765363"/>
              <a:gd name="connsiteY88" fmla="*/ 92266 h 562166"/>
              <a:gd name="connsiteX89" fmla="*/ 15875 w 765363"/>
              <a:gd name="connsiteY89" fmla="*/ 70041 h 562166"/>
              <a:gd name="connsiteX90" fmla="*/ 79375 w 765363"/>
              <a:gd name="connsiteY90" fmla="*/ 38291 h 56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65363" h="562166">
                <a:moveTo>
                  <a:pt x="79375" y="38291"/>
                </a:moveTo>
                <a:cubicBezTo>
                  <a:pt x="94192" y="34587"/>
                  <a:pt x="76161" y="35553"/>
                  <a:pt x="104775" y="47816"/>
                </a:cubicBezTo>
                <a:cubicBezTo>
                  <a:pt x="108786" y="49535"/>
                  <a:pt x="113279" y="49792"/>
                  <a:pt x="117475" y="50991"/>
                </a:cubicBezTo>
                <a:cubicBezTo>
                  <a:pt x="120693" y="51910"/>
                  <a:pt x="123782" y="53247"/>
                  <a:pt x="127000" y="54166"/>
                </a:cubicBezTo>
                <a:cubicBezTo>
                  <a:pt x="131196" y="55365"/>
                  <a:pt x="135520" y="56087"/>
                  <a:pt x="139700" y="57341"/>
                </a:cubicBezTo>
                <a:cubicBezTo>
                  <a:pt x="171396" y="66850"/>
                  <a:pt x="145922" y="61858"/>
                  <a:pt x="180975" y="66866"/>
                </a:cubicBezTo>
                <a:cubicBezTo>
                  <a:pt x="184150" y="67924"/>
                  <a:pt x="187424" y="68723"/>
                  <a:pt x="190500" y="70041"/>
                </a:cubicBezTo>
                <a:cubicBezTo>
                  <a:pt x="194850" y="71905"/>
                  <a:pt x="198588" y="75327"/>
                  <a:pt x="203200" y="76391"/>
                </a:cubicBezTo>
                <a:cubicBezTo>
                  <a:pt x="212538" y="78546"/>
                  <a:pt x="222250" y="78508"/>
                  <a:pt x="231775" y="79566"/>
                </a:cubicBezTo>
                <a:cubicBezTo>
                  <a:pt x="257175" y="78508"/>
                  <a:pt x="282708" y="79198"/>
                  <a:pt x="307975" y="76391"/>
                </a:cubicBezTo>
                <a:cubicBezTo>
                  <a:pt x="311768" y="75970"/>
                  <a:pt x="314087" y="71748"/>
                  <a:pt x="317500" y="70041"/>
                </a:cubicBezTo>
                <a:cubicBezTo>
                  <a:pt x="320493" y="68544"/>
                  <a:pt x="323891" y="68041"/>
                  <a:pt x="327025" y="66866"/>
                </a:cubicBezTo>
                <a:cubicBezTo>
                  <a:pt x="332361" y="64865"/>
                  <a:pt x="337608" y="62633"/>
                  <a:pt x="342900" y="60516"/>
                </a:cubicBezTo>
                <a:cubicBezTo>
                  <a:pt x="345017" y="57341"/>
                  <a:pt x="346552" y="53689"/>
                  <a:pt x="349250" y="50991"/>
                </a:cubicBezTo>
                <a:cubicBezTo>
                  <a:pt x="351948" y="48293"/>
                  <a:pt x="355670" y="46859"/>
                  <a:pt x="358775" y="44641"/>
                </a:cubicBezTo>
                <a:cubicBezTo>
                  <a:pt x="372450" y="34873"/>
                  <a:pt x="369257" y="35159"/>
                  <a:pt x="384175" y="28766"/>
                </a:cubicBezTo>
                <a:cubicBezTo>
                  <a:pt x="393787" y="24646"/>
                  <a:pt x="411815" y="21669"/>
                  <a:pt x="419100" y="19241"/>
                </a:cubicBezTo>
                <a:cubicBezTo>
                  <a:pt x="427261" y="16521"/>
                  <a:pt x="432554" y="14486"/>
                  <a:pt x="441325" y="12891"/>
                </a:cubicBezTo>
                <a:cubicBezTo>
                  <a:pt x="455563" y="10302"/>
                  <a:pt x="478490" y="8056"/>
                  <a:pt x="492125" y="6541"/>
                </a:cubicBezTo>
                <a:cubicBezTo>
                  <a:pt x="497417" y="4424"/>
                  <a:pt x="502305" y="410"/>
                  <a:pt x="508000" y="191"/>
                </a:cubicBezTo>
                <a:cubicBezTo>
                  <a:pt x="530234" y="-664"/>
                  <a:pt x="552502" y="1518"/>
                  <a:pt x="574675" y="3366"/>
                </a:cubicBezTo>
                <a:cubicBezTo>
                  <a:pt x="578010" y="3644"/>
                  <a:pt x="581207" y="5044"/>
                  <a:pt x="584200" y="6541"/>
                </a:cubicBezTo>
                <a:cubicBezTo>
                  <a:pt x="591336" y="10109"/>
                  <a:pt x="598234" y="16397"/>
                  <a:pt x="603250" y="22416"/>
                </a:cubicBezTo>
                <a:cubicBezTo>
                  <a:pt x="605693" y="25347"/>
                  <a:pt x="606902" y="29243"/>
                  <a:pt x="609600" y="31941"/>
                </a:cubicBezTo>
                <a:cubicBezTo>
                  <a:pt x="612298" y="34639"/>
                  <a:pt x="615950" y="36174"/>
                  <a:pt x="619125" y="38291"/>
                </a:cubicBezTo>
                <a:cubicBezTo>
                  <a:pt x="620183" y="41466"/>
                  <a:pt x="620803" y="44823"/>
                  <a:pt x="622300" y="47816"/>
                </a:cubicBezTo>
                <a:cubicBezTo>
                  <a:pt x="625974" y="55165"/>
                  <a:pt x="632031" y="61600"/>
                  <a:pt x="638175" y="66866"/>
                </a:cubicBezTo>
                <a:cubicBezTo>
                  <a:pt x="642193" y="70310"/>
                  <a:pt x="647133" y="72649"/>
                  <a:pt x="650875" y="76391"/>
                </a:cubicBezTo>
                <a:cubicBezTo>
                  <a:pt x="672042" y="97558"/>
                  <a:pt x="641350" y="75333"/>
                  <a:pt x="666750" y="92266"/>
                </a:cubicBezTo>
                <a:cubicBezTo>
                  <a:pt x="671776" y="99804"/>
                  <a:pt x="676718" y="107599"/>
                  <a:pt x="682625" y="114491"/>
                </a:cubicBezTo>
                <a:cubicBezTo>
                  <a:pt x="685547" y="117900"/>
                  <a:pt x="689275" y="120567"/>
                  <a:pt x="692150" y="124016"/>
                </a:cubicBezTo>
                <a:cubicBezTo>
                  <a:pt x="694593" y="126947"/>
                  <a:pt x="695802" y="130843"/>
                  <a:pt x="698500" y="133541"/>
                </a:cubicBezTo>
                <a:cubicBezTo>
                  <a:pt x="704655" y="139696"/>
                  <a:pt x="709803" y="140484"/>
                  <a:pt x="717550" y="143066"/>
                </a:cubicBezTo>
                <a:cubicBezTo>
                  <a:pt x="724361" y="163498"/>
                  <a:pt x="715386" y="141306"/>
                  <a:pt x="730250" y="162116"/>
                </a:cubicBezTo>
                <a:cubicBezTo>
                  <a:pt x="739279" y="174757"/>
                  <a:pt x="732617" y="175335"/>
                  <a:pt x="746125" y="184341"/>
                </a:cubicBezTo>
                <a:cubicBezTo>
                  <a:pt x="748910" y="186197"/>
                  <a:pt x="752475" y="186458"/>
                  <a:pt x="755650" y="187516"/>
                </a:cubicBezTo>
                <a:cubicBezTo>
                  <a:pt x="767524" y="211264"/>
                  <a:pt x="765175" y="202519"/>
                  <a:pt x="765175" y="244666"/>
                </a:cubicBezTo>
                <a:cubicBezTo>
                  <a:pt x="765175" y="272203"/>
                  <a:pt x="763832" y="299740"/>
                  <a:pt x="762000" y="327216"/>
                </a:cubicBezTo>
                <a:cubicBezTo>
                  <a:pt x="761710" y="331570"/>
                  <a:pt x="760357" y="335830"/>
                  <a:pt x="758825" y="339916"/>
                </a:cubicBezTo>
                <a:cubicBezTo>
                  <a:pt x="757163" y="344348"/>
                  <a:pt x="755226" y="348765"/>
                  <a:pt x="752475" y="352616"/>
                </a:cubicBezTo>
                <a:cubicBezTo>
                  <a:pt x="749865" y="356270"/>
                  <a:pt x="746125" y="358966"/>
                  <a:pt x="742950" y="362141"/>
                </a:cubicBezTo>
                <a:cubicBezTo>
                  <a:pt x="741892" y="365316"/>
                  <a:pt x="741400" y="368740"/>
                  <a:pt x="739775" y="371666"/>
                </a:cubicBezTo>
                <a:cubicBezTo>
                  <a:pt x="730384" y="388570"/>
                  <a:pt x="725566" y="391669"/>
                  <a:pt x="714375" y="406591"/>
                </a:cubicBezTo>
                <a:cubicBezTo>
                  <a:pt x="706839" y="416639"/>
                  <a:pt x="709653" y="418645"/>
                  <a:pt x="695325" y="422466"/>
                </a:cubicBezTo>
                <a:cubicBezTo>
                  <a:pt x="683892" y="425515"/>
                  <a:pt x="671918" y="426106"/>
                  <a:pt x="660400" y="428816"/>
                </a:cubicBezTo>
                <a:cubicBezTo>
                  <a:pt x="653884" y="430349"/>
                  <a:pt x="646919" y="431453"/>
                  <a:pt x="641350" y="435166"/>
                </a:cubicBezTo>
                <a:cubicBezTo>
                  <a:pt x="638175" y="437283"/>
                  <a:pt x="635398" y="440176"/>
                  <a:pt x="631825" y="441516"/>
                </a:cubicBezTo>
                <a:cubicBezTo>
                  <a:pt x="626772" y="443411"/>
                  <a:pt x="621242" y="443633"/>
                  <a:pt x="615950" y="444691"/>
                </a:cubicBezTo>
                <a:cubicBezTo>
                  <a:pt x="613833" y="447866"/>
                  <a:pt x="612836" y="452194"/>
                  <a:pt x="609600" y="454216"/>
                </a:cubicBezTo>
                <a:cubicBezTo>
                  <a:pt x="603924" y="457764"/>
                  <a:pt x="590550" y="460566"/>
                  <a:pt x="590550" y="460566"/>
                </a:cubicBezTo>
                <a:cubicBezTo>
                  <a:pt x="587375" y="463741"/>
                  <a:pt x="584924" y="467863"/>
                  <a:pt x="581025" y="470091"/>
                </a:cubicBezTo>
                <a:cubicBezTo>
                  <a:pt x="577236" y="472256"/>
                  <a:pt x="571956" y="470845"/>
                  <a:pt x="568325" y="473266"/>
                </a:cubicBezTo>
                <a:cubicBezTo>
                  <a:pt x="565150" y="475383"/>
                  <a:pt x="564847" y="480278"/>
                  <a:pt x="561975" y="482791"/>
                </a:cubicBezTo>
                <a:cubicBezTo>
                  <a:pt x="546854" y="496021"/>
                  <a:pt x="546006" y="494721"/>
                  <a:pt x="530225" y="498666"/>
                </a:cubicBezTo>
                <a:cubicBezTo>
                  <a:pt x="525992" y="501841"/>
                  <a:pt x="521831" y="505115"/>
                  <a:pt x="517525" y="508191"/>
                </a:cubicBezTo>
                <a:cubicBezTo>
                  <a:pt x="514420" y="510409"/>
                  <a:pt x="510852" y="512006"/>
                  <a:pt x="508000" y="514541"/>
                </a:cubicBezTo>
                <a:cubicBezTo>
                  <a:pt x="501288" y="520507"/>
                  <a:pt x="495300" y="527241"/>
                  <a:pt x="488950" y="533591"/>
                </a:cubicBezTo>
                <a:cubicBezTo>
                  <a:pt x="485775" y="536766"/>
                  <a:pt x="483685" y="541696"/>
                  <a:pt x="479425" y="543116"/>
                </a:cubicBezTo>
                <a:cubicBezTo>
                  <a:pt x="455484" y="551096"/>
                  <a:pt x="484994" y="540331"/>
                  <a:pt x="460375" y="552641"/>
                </a:cubicBezTo>
                <a:cubicBezTo>
                  <a:pt x="457382" y="554138"/>
                  <a:pt x="453926" y="554498"/>
                  <a:pt x="450850" y="555816"/>
                </a:cubicBezTo>
                <a:cubicBezTo>
                  <a:pt x="446500" y="557680"/>
                  <a:pt x="442383" y="560049"/>
                  <a:pt x="438150" y="562166"/>
                </a:cubicBezTo>
                <a:lnTo>
                  <a:pt x="288925" y="558991"/>
                </a:lnTo>
                <a:cubicBezTo>
                  <a:pt x="272421" y="558368"/>
                  <a:pt x="272943" y="556239"/>
                  <a:pt x="260350" y="552641"/>
                </a:cubicBezTo>
                <a:cubicBezTo>
                  <a:pt x="245380" y="548364"/>
                  <a:pt x="243412" y="548861"/>
                  <a:pt x="225425" y="546291"/>
                </a:cubicBezTo>
                <a:cubicBezTo>
                  <a:pt x="221192" y="543116"/>
                  <a:pt x="217458" y="539133"/>
                  <a:pt x="212725" y="536766"/>
                </a:cubicBezTo>
                <a:cubicBezTo>
                  <a:pt x="208822" y="534815"/>
                  <a:pt x="203814" y="535756"/>
                  <a:pt x="200025" y="533591"/>
                </a:cubicBezTo>
                <a:cubicBezTo>
                  <a:pt x="191784" y="528882"/>
                  <a:pt x="187626" y="519478"/>
                  <a:pt x="184150" y="511366"/>
                </a:cubicBezTo>
                <a:cubicBezTo>
                  <a:pt x="182832" y="508290"/>
                  <a:pt x="182472" y="504834"/>
                  <a:pt x="180975" y="501841"/>
                </a:cubicBezTo>
                <a:cubicBezTo>
                  <a:pt x="179268" y="498428"/>
                  <a:pt x="176332" y="495729"/>
                  <a:pt x="174625" y="492316"/>
                </a:cubicBezTo>
                <a:cubicBezTo>
                  <a:pt x="173128" y="489323"/>
                  <a:pt x="172106" y="486073"/>
                  <a:pt x="171450" y="482791"/>
                </a:cubicBezTo>
                <a:cubicBezTo>
                  <a:pt x="168925" y="470166"/>
                  <a:pt x="166921" y="457437"/>
                  <a:pt x="165100" y="444691"/>
                </a:cubicBezTo>
                <a:cubicBezTo>
                  <a:pt x="164917" y="443413"/>
                  <a:pt x="160684" y="410847"/>
                  <a:pt x="158750" y="406591"/>
                </a:cubicBezTo>
                <a:cubicBezTo>
                  <a:pt x="155592" y="399643"/>
                  <a:pt x="146050" y="387541"/>
                  <a:pt x="146050" y="387541"/>
                </a:cubicBezTo>
                <a:cubicBezTo>
                  <a:pt x="143621" y="377825"/>
                  <a:pt x="143834" y="372625"/>
                  <a:pt x="136525" y="365316"/>
                </a:cubicBezTo>
                <a:cubicBezTo>
                  <a:pt x="132783" y="361574"/>
                  <a:pt x="127567" y="359533"/>
                  <a:pt x="123825" y="355791"/>
                </a:cubicBezTo>
                <a:cubicBezTo>
                  <a:pt x="121127" y="353093"/>
                  <a:pt x="119918" y="349197"/>
                  <a:pt x="117475" y="346266"/>
                </a:cubicBezTo>
                <a:cubicBezTo>
                  <a:pt x="114600" y="342817"/>
                  <a:pt x="111125" y="339916"/>
                  <a:pt x="107950" y="336741"/>
                </a:cubicBezTo>
                <a:cubicBezTo>
                  <a:pt x="101245" y="303215"/>
                  <a:pt x="111232" y="333695"/>
                  <a:pt x="95250" y="314516"/>
                </a:cubicBezTo>
                <a:cubicBezTo>
                  <a:pt x="92220" y="310880"/>
                  <a:pt x="91335" y="305875"/>
                  <a:pt x="88900" y="301816"/>
                </a:cubicBezTo>
                <a:cubicBezTo>
                  <a:pt x="84973" y="295272"/>
                  <a:pt x="78613" y="290006"/>
                  <a:pt x="76200" y="282766"/>
                </a:cubicBezTo>
                <a:cubicBezTo>
                  <a:pt x="75142" y="279591"/>
                  <a:pt x="74881" y="276026"/>
                  <a:pt x="73025" y="273241"/>
                </a:cubicBezTo>
                <a:cubicBezTo>
                  <a:pt x="70534" y="269505"/>
                  <a:pt x="66675" y="266891"/>
                  <a:pt x="63500" y="263716"/>
                </a:cubicBezTo>
                <a:cubicBezTo>
                  <a:pt x="56892" y="237285"/>
                  <a:pt x="64938" y="263417"/>
                  <a:pt x="53975" y="241491"/>
                </a:cubicBezTo>
                <a:cubicBezTo>
                  <a:pt x="52478" y="238498"/>
                  <a:pt x="52891" y="234579"/>
                  <a:pt x="50800" y="231966"/>
                </a:cubicBezTo>
                <a:cubicBezTo>
                  <a:pt x="44255" y="223785"/>
                  <a:pt x="28575" y="209741"/>
                  <a:pt x="28575" y="209741"/>
                </a:cubicBezTo>
                <a:cubicBezTo>
                  <a:pt x="27517" y="205508"/>
                  <a:pt x="27565" y="200830"/>
                  <a:pt x="25400" y="197041"/>
                </a:cubicBezTo>
                <a:cubicBezTo>
                  <a:pt x="23172" y="193142"/>
                  <a:pt x="18632" y="191060"/>
                  <a:pt x="15875" y="187516"/>
                </a:cubicBezTo>
                <a:cubicBezTo>
                  <a:pt x="3138" y="171140"/>
                  <a:pt x="4790" y="173312"/>
                  <a:pt x="0" y="158941"/>
                </a:cubicBezTo>
                <a:cubicBezTo>
                  <a:pt x="1058" y="136716"/>
                  <a:pt x="1327" y="114439"/>
                  <a:pt x="3175" y="92266"/>
                </a:cubicBezTo>
                <a:cubicBezTo>
                  <a:pt x="3648" y="86588"/>
                  <a:pt x="11260" y="71398"/>
                  <a:pt x="15875" y="70041"/>
                </a:cubicBezTo>
                <a:cubicBezTo>
                  <a:pt x="30126" y="65850"/>
                  <a:pt x="64558" y="41995"/>
                  <a:pt x="79375" y="38291"/>
                </a:cubicBezTo>
                <a:close/>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3" name="Rectangle 72">
            <a:extLst>
              <a:ext uri="{FF2B5EF4-FFF2-40B4-BE49-F238E27FC236}">
                <a16:creationId xmlns:a16="http://schemas.microsoft.com/office/drawing/2014/main" id="{8E03AA48-47DB-4225-B61E-07898136455F}"/>
              </a:ext>
            </a:extLst>
          </p:cNvPr>
          <p:cNvSpPr/>
          <p:nvPr/>
        </p:nvSpPr>
        <p:spPr>
          <a:xfrm>
            <a:off x="1808678" y="4290505"/>
            <a:ext cx="1342425" cy="9037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b="1" dirty="0">
                <a:solidFill>
                  <a:schemeClr val="tx1"/>
                </a:solidFill>
              </a:rPr>
              <a:t>Input data</a:t>
            </a:r>
          </a:p>
        </p:txBody>
      </p:sp>
      <p:sp>
        <p:nvSpPr>
          <p:cNvPr id="74" name="Flèche droite 42">
            <a:extLst>
              <a:ext uri="{FF2B5EF4-FFF2-40B4-BE49-F238E27FC236}">
                <a16:creationId xmlns:a16="http://schemas.microsoft.com/office/drawing/2014/main" id="{F9E28E68-04E9-46EC-801E-79A414808442}"/>
              </a:ext>
            </a:extLst>
          </p:cNvPr>
          <p:cNvSpPr/>
          <p:nvPr/>
        </p:nvSpPr>
        <p:spPr>
          <a:xfrm>
            <a:off x="3151103" y="4658789"/>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5" name="Rectangle 74">
            <a:extLst>
              <a:ext uri="{FF2B5EF4-FFF2-40B4-BE49-F238E27FC236}">
                <a16:creationId xmlns:a16="http://schemas.microsoft.com/office/drawing/2014/main" id="{82935663-7813-41A2-B72D-177D5EBBB187}"/>
              </a:ext>
            </a:extLst>
          </p:cNvPr>
          <p:cNvSpPr/>
          <p:nvPr/>
        </p:nvSpPr>
        <p:spPr>
          <a:xfrm>
            <a:off x="6221638" y="4285281"/>
            <a:ext cx="1205570" cy="9090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b="1" dirty="0" err="1">
                <a:solidFill>
                  <a:schemeClr val="tx1"/>
                </a:solidFill>
              </a:rPr>
              <a:t>Engineered</a:t>
            </a:r>
            <a:r>
              <a:rPr lang="fr-FR" sz="1350" b="1" dirty="0">
                <a:solidFill>
                  <a:schemeClr val="tx1"/>
                </a:solidFill>
              </a:rPr>
              <a:t> </a:t>
            </a:r>
            <a:r>
              <a:rPr lang="fr-FR" sz="1350" b="1" dirty="0" err="1">
                <a:solidFill>
                  <a:schemeClr val="tx1"/>
                </a:solidFill>
              </a:rPr>
              <a:t>features</a:t>
            </a:r>
            <a:r>
              <a:rPr lang="fr-FR" sz="1350" b="1" dirty="0">
                <a:solidFill>
                  <a:schemeClr val="tx1"/>
                </a:solidFill>
              </a:rPr>
              <a:t> (expert </a:t>
            </a:r>
            <a:r>
              <a:rPr lang="fr-FR" sz="1350" b="1" dirty="0" err="1">
                <a:solidFill>
                  <a:schemeClr val="tx1"/>
                </a:solidFill>
              </a:rPr>
              <a:t>knowledge</a:t>
            </a:r>
            <a:r>
              <a:rPr lang="fr-FR" sz="1350" b="1" dirty="0">
                <a:solidFill>
                  <a:schemeClr val="tx1"/>
                </a:solidFill>
              </a:rPr>
              <a:t>)</a:t>
            </a:r>
          </a:p>
        </p:txBody>
      </p:sp>
      <p:sp>
        <p:nvSpPr>
          <p:cNvPr id="76" name="Flèche droite 53">
            <a:extLst>
              <a:ext uri="{FF2B5EF4-FFF2-40B4-BE49-F238E27FC236}">
                <a16:creationId xmlns:a16="http://schemas.microsoft.com/office/drawing/2014/main" id="{9F0A46A3-6356-4167-B50B-E4A95DB5B91D}"/>
              </a:ext>
            </a:extLst>
          </p:cNvPr>
          <p:cNvSpPr/>
          <p:nvPr/>
        </p:nvSpPr>
        <p:spPr>
          <a:xfrm>
            <a:off x="7445420" y="4665563"/>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77" name="Rectangle 76">
            <a:extLst>
              <a:ext uri="{FF2B5EF4-FFF2-40B4-BE49-F238E27FC236}">
                <a16:creationId xmlns:a16="http://schemas.microsoft.com/office/drawing/2014/main" id="{07B1D3CB-C952-436E-AEB9-85A18E642B6B}"/>
              </a:ext>
            </a:extLst>
          </p:cNvPr>
          <p:cNvSpPr/>
          <p:nvPr/>
        </p:nvSpPr>
        <p:spPr>
          <a:xfrm>
            <a:off x="7685566" y="4292054"/>
            <a:ext cx="1205570" cy="9090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b="1" dirty="0" err="1">
                <a:solidFill>
                  <a:schemeClr val="tx1"/>
                </a:solidFill>
              </a:rPr>
              <a:t>Mapping</a:t>
            </a:r>
            <a:r>
              <a:rPr lang="fr-FR" sz="1350" b="1" dirty="0">
                <a:solidFill>
                  <a:schemeClr val="tx1"/>
                </a:solidFill>
              </a:rPr>
              <a:t> </a:t>
            </a:r>
            <a:r>
              <a:rPr lang="fr-FR" sz="1350" b="1" dirty="0" err="1">
                <a:solidFill>
                  <a:schemeClr val="tx1"/>
                </a:solidFill>
              </a:rPr>
              <a:t>features</a:t>
            </a:r>
            <a:r>
              <a:rPr lang="fr-FR" sz="1350" b="1" dirty="0">
                <a:solidFill>
                  <a:schemeClr val="tx1"/>
                </a:solidFill>
              </a:rPr>
              <a:t> to </a:t>
            </a:r>
            <a:r>
              <a:rPr lang="fr-FR" sz="1350" b="1" dirty="0" err="1">
                <a:solidFill>
                  <a:schemeClr val="tx1"/>
                </a:solidFill>
              </a:rPr>
              <a:t>endpoint</a:t>
            </a:r>
            <a:endParaRPr lang="fr-FR" sz="1350" b="1" dirty="0">
              <a:solidFill>
                <a:schemeClr val="tx1"/>
              </a:solidFill>
            </a:endParaRPr>
          </a:p>
        </p:txBody>
      </p:sp>
      <p:sp>
        <p:nvSpPr>
          <p:cNvPr id="78" name="Rectangle 77">
            <a:extLst>
              <a:ext uri="{FF2B5EF4-FFF2-40B4-BE49-F238E27FC236}">
                <a16:creationId xmlns:a16="http://schemas.microsoft.com/office/drawing/2014/main" id="{523277EC-A620-4689-BBE3-9993392DBFFB}"/>
              </a:ext>
            </a:extLst>
          </p:cNvPr>
          <p:cNvSpPr/>
          <p:nvPr/>
        </p:nvSpPr>
        <p:spPr>
          <a:xfrm>
            <a:off x="3391249" y="4284550"/>
            <a:ext cx="2596175" cy="909019"/>
          </a:xfrm>
          <a:prstGeom prst="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b="1" dirty="0" err="1">
                <a:solidFill>
                  <a:srgbClr val="7030A0"/>
                </a:solidFill>
              </a:rPr>
              <a:t>Automated</a:t>
            </a:r>
            <a:r>
              <a:rPr lang="fr-FR" sz="1350" b="1" dirty="0">
                <a:solidFill>
                  <a:srgbClr val="7030A0"/>
                </a:solidFill>
              </a:rPr>
              <a:t> </a:t>
            </a:r>
            <a:r>
              <a:rPr lang="fr-FR" sz="1350" b="1" dirty="0" err="1">
                <a:solidFill>
                  <a:srgbClr val="7030A0"/>
                </a:solidFill>
              </a:rPr>
              <a:t>detection</a:t>
            </a:r>
            <a:r>
              <a:rPr lang="fr-FR" sz="1350" b="1" dirty="0">
                <a:solidFill>
                  <a:srgbClr val="7030A0"/>
                </a:solidFill>
              </a:rPr>
              <a:t> and segmentation </a:t>
            </a:r>
            <a:r>
              <a:rPr lang="fr-FR" sz="1350" b="1" dirty="0" err="1">
                <a:solidFill>
                  <a:srgbClr val="7030A0"/>
                </a:solidFill>
              </a:rPr>
              <a:t>with</a:t>
            </a:r>
            <a:r>
              <a:rPr lang="fr-FR" sz="1350" b="1" dirty="0">
                <a:solidFill>
                  <a:srgbClr val="7030A0"/>
                </a:solidFill>
              </a:rPr>
              <a:t> </a:t>
            </a:r>
            <a:r>
              <a:rPr lang="fr-FR" sz="1350" b="1" dirty="0" err="1">
                <a:solidFill>
                  <a:srgbClr val="7030A0"/>
                </a:solidFill>
              </a:rPr>
              <a:t>deep</a:t>
            </a:r>
            <a:r>
              <a:rPr lang="fr-FR" sz="1350" b="1" dirty="0">
                <a:solidFill>
                  <a:srgbClr val="7030A0"/>
                </a:solidFill>
              </a:rPr>
              <a:t> networks</a:t>
            </a:r>
          </a:p>
        </p:txBody>
      </p:sp>
      <p:sp>
        <p:nvSpPr>
          <p:cNvPr id="80" name="Flèche droite 56">
            <a:extLst>
              <a:ext uri="{FF2B5EF4-FFF2-40B4-BE49-F238E27FC236}">
                <a16:creationId xmlns:a16="http://schemas.microsoft.com/office/drawing/2014/main" id="{DCC8DEA1-7942-4F75-A50E-8130AA44211A}"/>
              </a:ext>
            </a:extLst>
          </p:cNvPr>
          <p:cNvSpPr/>
          <p:nvPr/>
        </p:nvSpPr>
        <p:spPr>
          <a:xfrm>
            <a:off x="5993773" y="4665084"/>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81" name="Content Placeholder 6">
            <a:extLst>
              <a:ext uri="{FF2B5EF4-FFF2-40B4-BE49-F238E27FC236}">
                <a16:creationId xmlns:a16="http://schemas.microsoft.com/office/drawing/2014/main" id="{89C36119-5D4D-40B0-98F3-EBEC2F31E5F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bwMode="auto">
          <a:xfrm>
            <a:off x="3409693" y="2868846"/>
            <a:ext cx="1330738" cy="810000"/>
          </a:xfrm>
          <a:prstGeom prst="rect">
            <a:avLst/>
          </a:prstGeom>
          <a:noFill/>
          <a:ln w="28575">
            <a:solidFill>
              <a:srgbClr val="7030A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741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trike="noStrike" spc="-1" dirty="0">
                <a:solidFill>
                  <a:srgbClr val="000000"/>
                </a:solidFill>
                <a:uFill>
                  <a:solidFill>
                    <a:srgbClr val="FFFFFF"/>
                  </a:solidFill>
                </a:uFill>
                <a:latin typeface="+mj-lt"/>
                <a:ea typeface="SimSun"/>
              </a:rPr>
              <a:t>Radiomics and Deep Learning</a:t>
            </a:r>
          </a:p>
        </p:txBody>
      </p:sp>
      <p:sp>
        <p:nvSpPr>
          <p:cNvPr id="11" name="Espace réservé du numéro de diapositive 4">
            <a:extLst>
              <a:ext uri="{FF2B5EF4-FFF2-40B4-BE49-F238E27FC236}">
                <a16:creationId xmlns:a16="http://schemas.microsoft.com/office/drawing/2014/main" id="{5510EFF8-56F6-4D7F-8552-F5CD493553D3}"/>
              </a:ext>
            </a:extLst>
          </p:cNvPr>
          <p:cNvSpPr txBox="1">
            <a:spLocks/>
          </p:cNvSpPr>
          <p:nvPr/>
        </p:nvSpPr>
        <p:spPr>
          <a:xfrm>
            <a:off x="7760232" y="1383507"/>
            <a:ext cx="425451" cy="273844"/>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79" name="TextBox 78">
            <a:extLst>
              <a:ext uri="{FF2B5EF4-FFF2-40B4-BE49-F238E27FC236}">
                <a16:creationId xmlns:a16="http://schemas.microsoft.com/office/drawing/2014/main" id="{9EEC8944-8CC0-41BF-A832-5318CC79A10A}"/>
              </a:ext>
            </a:extLst>
          </p:cNvPr>
          <p:cNvSpPr txBox="1"/>
          <p:nvPr/>
        </p:nvSpPr>
        <p:spPr>
          <a:xfrm>
            <a:off x="940086" y="1709747"/>
            <a:ext cx="6368218" cy="369332"/>
          </a:xfrm>
          <a:prstGeom prst="rect">
            <a:avLst/>
          </a:prstGeom>
          <a:noFill/>
        </p:spPr>
        <p:txBody>
          <a:bodyPr wrap="square">
            <a:spAutoFit/>
          </a:bodyPr>
          <a:lstStyle/>
          <a:p>
            <a:pPr marL="0" lvl="2">
              <a:spcBef>
                <a:spcPts val="1000"/>
              </a:spcBef>
            </a:pPr>
            <a:r>
              <a:rPr lang="en-US" kern="0" dirty="0">
                <a:solidFill>
                  <a:sysClr val="windowText" lastClr="000000"/>
                </a:solidFill>
                <a:effectLst>
                  <a:outerShdw blurRad="38100" dist="38100" dir="2700000" algn="tl">
                    <a:srgbClr val="000000">
                      <a:alpha val="43137"/>
                    </a:srgbClr>
                  </a:outerShdw>
                </a:effectLst>
              </a:rPr>
              <a:t>Radiomics: relying on deep learning to improve/automate</a:t>
            </a:r>
          </a:p>
        </p:txBody>
      </p:sp>
      <p:sp>
        <p:nvSpPr>
          <p:cNvPr id="33" name="ZoneTexte 2">
            <a:extLst>
              <a:ext uri="{FF2B5EF4-FFF2-40B4-BE49-F238E27FC236}">
                <a16:creationId xmlns:a16="http://schemas.microsoft.com/office/drawing/2014/main" id="{621B78D8-FBDE-4B52-A5A8-DBF7A40AE315}"/>
              </a:ext>
            </a:extLst>
          </p:cNvPr>
          <p:cNvSpPr txBox="1"/>
          <p:nvPr/>
        </p:nvSpPr>
        <p:spPr>
          <a:xfrm>
            <a:off x="141404" y="3680553"/>
            <a:ext cx="1515227" cy="646331"/>
          </a:xfrm>
          <a:prstGeom prst="rect">
            <a:avLst/>
          </a:prstGeom>
          <a:noFill/>
        </p:spPr>
        <p:txBody>
          <a:bodyPr wrap="square" rtlCol="0">
            <a:spAutoFit/>
          </a:bodyPr>
          <a:lstStyle/>
          <a:p>
            <a:pPr algn="ctr"/>
            <a:r>
              <a:rPr lang="fr-FR" sz="1200" dirty="0"/>
              <a:t>Acquisition or collection </a:t>
            </a:r>
          </a:p>
          <a:p>
            <a:pPr algn="ctr"/>
            <a:r>
              <a:rPr lang="fr-FR" sz="1200" dirty="0"/>
              <a:t>of images</a:t>
            </a:r>
          </a:p>
        </p:txBody>
      </p:sp>
      <p:sp>
        <p:nvSpPr>
          <p:cNvPr id="34" name="Flèche droite 11">
            <a:extLst>
              <a:ext uri="{FF2B5EF4-FFF2-40B4-BE49-F238E27FC236}">
                <a16:creationId xmlns:a16="http://schemas.microsoft.com/office/drawing/2014/main" id="{B3F32BD2-B7A1-4DD7-B5C0-44C9550094F0}"/>
              </a:ext>
            </a:extLst>
          </p:cNvPr>
          <p:cNvSpPr/>
          <p:nvPr/>
        </p:nvSpPr>
        <p:spPr>
          <a:xfrm>
            <a:off x="1555308" y="3190394"/>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35" name="Image 25">
            <a:extLst>
              <a:ext uri="{FF2B5EF4-FFF2-40B4-BE49-F238E27FC236}">
                <a16:creationId xmlns:a16="http://schemas.microsoft.com/office/drawing/2014/main" id="{E450D425-8BE7-4764-A7AC-EBF57116D8CA}"/>
              </a:ext>
            </a:extLst>
          </p:cNvPr>
          <p:cNvPicPr>
            <a:picLocks noChangeAspect="1"/>
          </p:cNvPicPr>
          <p:nvPr/>
        </p:nvPicPr>
        <p:blipFill rotWithShape="1">
          <a:blip r:embed="rId2"/>
          <a:srcRect l="9441" t="40572" r="75689" b="35068"/>
          <a:stretch/>
        </p:blipFill>
        <p:spPr>
          <a:xfrm>
            <a:off x="241301" y="2864216"/>
            <a:ext cx="1311030" cy="810000"/>
          </a:xfrm>
          <a:prstGeom prst="rect">
            <a:avLst/>
          </a:prstGeom>
          <a:ln>
            <a:solidFill>
              <a:schemeClr val="tx1"/>
            </a:solidFill>
          </a:ln>
        </p:spPr>
      </p:pic>
      <p:pic>
        <p:nvPicPr>
          <p:cNvPr id="36" name="Image 26">
            <a:extLst>
              <a:ext uri="{FF2B5EF4-FFF2-40B4-BE49-F238E27FC236}">
                <a16:creationId xmlns:a16="http://schemas.microsoft.com/office/drawing/2014/main" id="{78A48E60-6D41-41F0-BFB5-07FAE35DEF69}"/>
              </a:ext>
            </a:extLst>
          </p:cNvPr>
          <p:cNvPicPr>
            <a:picLocks noChangeAspect="1"/>
          </p:cNvPicPr>
          <p:nvPr/>
        </p:nvPicPr>
        <p:blipFill rotWithShape="1">
          <a:blip r:embed="rId3"/>
          <a:srcRect l="9385" t="40594" r="75461" b="35257"/>
          <a:stretch/>
        </p:blipFill>
        <p:spPr>
          <a:xfrm>
            <a:off x="1808679" y="2864216"/>
            <a:ext cx="1336082" cy="810000"/>
          </a:xfrm>
          <a:prstGeom prst="rect">
            <a:avLst/>
          </a:prstGeom>
          <a:ln>
            <a:solidFill>
              <a:schemeClr val="tx1"/>
            </a:solidFill>
          </a:ln>
        </p:spPr>
      </p:pic>
      <p:sp>
        <p:nvSpPr>
          <p:cNvPr id="37" name="ZoneTexte 27">
            <a:extLst>
              <a:ext uri="{FF2B5EF4-FFF2-40B4-BE49-F238E27FC236}">
                <a16:creationId xmlns:a16="http://schemas.microsoft.com/office/drawing/2014/main" id="{0F55C8AD-D8DF-47BF-89FD-1043A97EA1ED}"/>
              </a:ext>
            </a:extLst>
          </p:cNvPr>
          <p:cNvSpPr txBox="1"/>
          <p:nvPr/>
        </p:nvSpPr>
        <p:spPr>
          <a:xfrm>
            <a:off x="1687478" y="3667257"/>
            <a:ext cx="1570358" cy="646331"/>
          </a:xfrm>
          <a:prstGeom prst="rect">
            <a:avLst/>
          </a:prstGeom>
          <a:noFill/>
        </p:spPr>
        <p:txBody>
          <a:bodyPr wrap="square" rtlCol="0">
            <a:spAutoFit/>
          </a:bodyPr>
          <a:lstStyle/>
          <a:p>
            <a:pPr algn="ctr"/>
            <a:r>
              <a:rPr lang="fr-FR" sz="1200" dirty="0" err="1"/>
              <a:t>Pre-processing</a:t>
            </a:r>
            <a:r>
              <a:rPr lang="fr-FR" sz="1200" dirty="0"/>
              <a:t> (</a:t>
            </a:r>
            <a:r>
              <a:rPr lang="fr-FR" sz="1200" dirty="0" err="1"/>
              <a:t>denoising</a:t>
            </a:r>
            <a:r>
              <a:rPr lang="fr-FR" sz="1200" dirty="0"/>
              <a:t>, registration…)</a:t>
            </a:r>
          </a:p>
        </p:txBody>
      </p:sp>
      <p:sp>
        <p:nvSpPr>
          <p:cNvPr id="38" name="Flèche droite 28">
            <a:extLst>
              <a:ext uri="{FF2B5EF4-FFF2-40B4-BE49-F238E27FC236}">
                <a16:creationId xmlns:a16="http://schemas.microsoft.com/office/drawing/2014/main" id="{D701E19E-5426-4B2E-A359-37DE511544AE}"/>
              </a:ext>
            </a:extLst>
          </p:cNvPr>
          <p:cNvSpPr/>
          <p:nvPr/>
        </p:nvSpPr>
        <p:spPr>
          <a:xfrm>
            <a:off x="3151103" y="3203438"/>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39" name="Image 29">
            <a:extLst>
              <a:ext uri="{FF2B5EF4-FFF2-40B4-BE49-F238E27FC236}">
                <a16:creationId xmlns:a16="http://schemas.microsoft.com/office/drawing/2014/main" id="{C89E2953-D68F-4D89-8ED4-39C9257CAE18}"/>
              </a:ext>
            </a:extLst>
          </p:cNvPr>
          <p:cNvPicPr>
            <a:picLocks noChangeAspect="1"/>
          </p:cNvPicPr>
          <p:nvPr/>
        </p:nvPicPr>
        <p:blipFill rotWithShape="1">
          <a:blip r:embed="rId3"/>
          <a:srcRect l="9385" t="40594" r="75461" b="35257"/>
          <a:stretch/>
        </p:blipFill>
        <p:spPr>
          <a:xfrm>
            <a:off x="3403343" y="2864216"/>
            <a:ext cx="1336082" cy="810000"/>
          </a:xfrm>
          <a:prstGeom prst="rect">
            <a:avLst/>
          </a:prstGeom>
          <a:ln>
            <a:solidFill>
              <a:schemeClr val="tx1"/>
            </a:solidFill>
          </a:ln>
        </p:spPr>
      </p:pic>
      <p:sp>
        <p:nvSpPr>
          <p:cNvPr id="40" name="Ellipse 30">
            <a:extLst>
              <a:ext uri="{FF2B5EF4-FFF2-40B4-BE49-F238E27FC236}">
                <a16:creationId xmlns:a16="http://schemas.microsoft.com/office/drawing/2014/main" id="{D6835B9A-70E2-47DB-B221-57E0EC129682}"/>
              </a:ext>
            </a:extLst>
          </p:cNvPr>
          <p:cNvSpPr/>
          <p:nvPr/>
        </p:nvSpPr>
        <p:spPr>
          <a:xfrm>
            <a:off x="4346575" y="3203438"/>
            <a:ext cx="231776" cy="22238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1" name="Ellipse 31">
            <a:extLst>
              <a:ext uri="{FF2B5EF4-FFF2-40B4-BE49-F238E27FC236}">
                <a16:creationId xmlns:a16="http://schemas.microsoft.com/office/drawing/2014/main" id="{CFE87D68-EF57-44BC-A6E9-B05C2B609487}"/>
              </a:ext>
            </a:extLst>
          </p:cNvPr>
          <p:cNvSpPr/>
          <p:nvPr/>
        </p:nvSpPr>
        <p:spPr>
          <a:xfrm>
            <a:off x="4219890" y="3275013"/>
            <a:ext cx="93383" cy="13493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2" name="ZoneTexte 32">
            <a:extLst>
              <a:ext uri="{FF2B5EF4-FFF2-40B4-BE49-F238E27FC236}">
                <a16:creationId xmlns:a16="http://schemas.microsoft.com/office/drawing/2014/main" id="{197CDB26-331F-4C70-9E23-305DEB2DA177}"/>
              </a:ext>
            </a:extLst>
          </p:cNvPr>
          <p:cNvSpPr txBox="1"/>
          <p:nvPr/>
        </p:nvSpPr>
        <p:spPr>
          <a:xfrm>
            <a:off x="3379072" y="3680553"/>
            <a:ext cx="2657471" cy="646331"/>
          </a:xfrm>
          <a:prstGeom prst="rect">
            <a:avLst/>
          </a:prstGeom>
          <a:noFill/>
        </p:spPr>
        <p:txBody>
          <a:bodyPr wrap="square" rtlCol="0">
            <a:spAutoFit/>
          </a:bodyPr>
          <a:lstStyle/>
          <a:p>
            <a:pPr algn="ctr"/>
            <a:r>
              <a:rPr lang="fr-FR" sz="1200" dirty="0" err="1"/>
              <a:t>Detection</a:t>
            </a:r>
            <a:r>
              <a:rPr lang="fr-FR" sz="1200" dirty="0"/>
              <a:t> and segmentation of </a:t>
            </a:r>
            <a:r>
              <a:rPr lang="fr-FR" sz="1200" dirty="0" err="1"/>
              <a:t>object</a:t>
            </a:r>
            <a:r>
              <a:rPr lang="fr-FR" sz="1200" dirty="0"/>
              <a:t>(s) of </a:t>
            </a:r>
            <a:r>
              <a:rPr lang="fr-FR" sz="1200" dirty="0" err="1"/>
              <a:t>interest</a:t>
            </a:r>
            <a:r>
              <a:rPr lang="fr-FR" sz="1200" dirty="0"/>
              <a:t> (</a:t>
            </a:r>
            <a:r>
              <a:rPr lang="fr-FR" sz="1200" dirty="0" err="1"/>
              <a:t>e.g</a:t>
            </a:r>
            <a:r>
              <a:rPr lang="fr-FR" sz="1200" dirty="0"/>
              <a:t>., </a:t>
            </a:r>
            <a:r>
              <a:rPr lang="fr-FR" sz="1200" dirty="0" err="1"/>
              <a:t>tumors</a:t>
            </a:r>
            <a:r>
              <a:rPr lang="fr-FR" sz="1200" dirty="0"/>
              <a:t> or </a:t>
            </a:r>
            <a:r>
              <a:rPr lang="fr-FR" sz="1200" dirty="0" err="1"/>
              <a:t>organs</a:t>
            </a:r>
            <a:r>
              <a:rPr lang="fr-FR" sz="1200" dirty="0"/>
              <a:t>)</a:t>
            </a:r>
          </a:p>
        </p:txBody>
      </p:sp>
      <p:sp>
        <p:nvSpPr>
          <p:cNvPr id="43" name="Flèche droite 33">
            <a:extLst>
              <a:ext uri="{FF2B5EF4-FFF2-40B4-BE49-F238E27FC236}">
                <a16:creationId xmlns:a16="http://schemas.microsoft.com/office/drawing/2014/main" id="{40AB43D1-78B2-45A7-BB97-A23262801026}"/>
              </a:ext>
            </a:extLst>
          </p:cNvPr>
          <p:cNvSpPr/>
          <p:nvPr/>
        </p:nvSpPr>
        <p:spPr>
          <a:xfrm>
            <a:off x="4757384" y="3203438"/>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44" name="Image 34">
            <a:extLst>
              <a:ext uri="{FF2B5EF4-FFF2-40B4-BE49-F238E27FC236}">
                <a16:creationId xmlns:a16="http://schemas.microsoft.com/office/drawing/2014/main" id="{F206BB7E-71D3-46CB-B06F-3E9F2277FED5}"/>
              </a:ext>
            </a:extLst>
          </p:cNvPr>
          <p:cNvPicPr>
            <a:picLocks noChangeAspect="1"/>
          </p:cNvPicPr>
          <p:nvPr/>
        </p:nvPicPr>
        <p:blipFill rotWithShape="1">
          <a:blip r:embed="rId3"/>
          <a:srcRect l="19744" t="50744" r="77232" b="42583"/>
          <a:stretch/>
        </p:blipFill>
        <p:spPr>
          <a:xfrm>
            <a:off x="5010708" y="2864216"/>
            <a:ext cx="965109" cy="810000"/>
          </a:xfrm>
          <a:prstGeom prst="rect">
            <a:avLst/>
          </a:prstGeom>
          <a:ln>
            <a:solidFill>
              <a:schemeClr val="tx1"/>
            </a:solidFill>
          </a:ln>
        </p:spPr>
      </p:pic>
      <p:sp>
        <p:nvSpPr>
          <p:cNvPr id="45" name="Flèche droite 36">
            <a:extLst>
              <a:ext uri="{FF2B5EF4-FFF2-40B4-BE49-F238E27FC236}">
                <a16:creationId xmlns:a16="http://schemas.microsoft.com/office/drawing/2014/main" id="{BC840E32-295A-4CAC-BC51-E2570AFC4CC8}"/>
              </a:ext>
            </a:extLst>
          </p:cNvPr>
          <p:cNvSpPr/>
          <p:nvPr/>
        </p:nvSpPr>
        <p:spPr>
          <a:xfrm>
            <a:off x="5987425" y="3204582"/>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6" name="ZoneTexte 38">
            <a:extLst>
              <a:ext uri="{FF2B5EF4-FFF2-40B4-BE49-F238E27FC236}">
                <a16:creationId xmlns:a16="http://schemas.microsoft.com/office/drawing/2014/main" id="{C491B3D5-1D4F-476B-BEEE-2FF55340823A}"/>
              </a:ext>
            </a:extLst>
          </p:cNvPr>
          <p:cNvSpPr txBox="1"/>
          <p:nvPr/>
        </p:nvSpPr>
        <p:spPr>
          <a:xfrm>
            <a:off x="6111084" y="3667257"/>
            <a:ext cx="1513347" cy="646331"/>
          </a:xfrm>
          <a:prstGeom prst="rect">
            <a:avLst/>
          </a:prstGeom>
          <a:noFill/>
        </p:spPr>
        <p:txBody>
          <a:bodyPr wrap="square" rtlCol="0">
            <a:spAutoFit/>
          </a:bodyPr>
          <a:lstStyle/>
          <a:p>
            <a:pPr algn="ctr"/>
            <a:r>
              <a:rPr lang="fr-FR" sz="1200" dirty="0"/>
              <a:t>Extraction of </a:t>
            </a:r>
            <a:r>
              <a:rPr lang="fr-FR" sz="1200" dirty="0" err="1"/>
              <a:t>handcrafted</a:t>
            </a:r>
            <a:r>
              <a:rPr lang="fr-FR" sz="1200" dirty="0"/>
              <a:t> </a:t>
            </a:r>
            <a:r>
              <a:rPr lang="fr-FR" sz="1200" dirty="0" err="1"/>
              <a:t>features</a:t>
            </a:r>
            <a:endParaRPr lang="fr-FR" sz="1200" dirty="0"/>
          </a:p>
        </p:txBody>
      </p:sp>
      <p:pic>
        <p:nvPicPr>
          <p:cNvPr id="47" name="Image 39">
            <a:extLst>
              <a:ext uri="{FF2B5EF4-FFF2-40B4-BE49-F238E27FC236}">
                <a16:creationId xmlns:a16="http://schemas.microsoft.com/office/drawing/2014/main" id="{CA89A11A-4078-442D-AA39-5D220EACDE1D}"/>
              </a:ext>
            </a:extLst>
          </p:cNvPr>
          <p:cNvPicPr>
            <a:picLocks noChangeAspect="1"/>
          </p:cNvPicPr>
          <p:nvPr/>
        </p:nvPicPr>
        <p:blipFill rotWithShape="1">
          <a:blip r:embed="rId4">
            <a:extLst>
              <a:ext uri="{28A0092B-C50C-407E-A947-70E740481C1C}">
                <a14:useLocalDpi xmlns:a14="http://schemas.microsoft.com/office/drawing/2010/main" val="0"/>
              </a:ext>
            </a:extLst>
          </a:blip>
          <a:srcRect l="80673" t="6318" r="1431" b="33718"/>
          <a:stretch/>
        </p:blipFill>
        <p:spPr>
          <a:xfrm>
            <a:off x="7683095" y="2862496"/>
            <a:ext cx="1260727" cy="810000"/>
          </a:xfrm>
          <a:prstGeom prst="rect">
            <a:avLst/>
          </a:prstGeom>
          <a:ln>
            <a:solidFill>
              <a:schemeClr val="tx1"/>
            </a:solidFill>
          </a:ln>
        </p:spPr>
      </p:pic>
      <p:sp>
        <p:nvSpPr>
          <p:cNvPr id="48" name="ZoneTexte 40">
            <a:extLst>
              <a:ext uri="{FF2B5EF4-FFF2-40B4-BE49-F238E27FC236}">
                <a16:creationId xmlns:a16="http://schemas.microsoft.com/office/drawing/2014/main" id="{8E9ECAC0-E26F-460C-9CFA-C5837399D0ED}"/>
              </a:ext>
            </a:extLst>
          </p:cNvPr>
          <p:cNvSpPr txBox="1"/>
          <p:nvPr/>
        </p:nvSpPr>
        <p:spPr>
          <a:xfrm>
            <a:off x="7544534" y="3670048"/>
            <a:ext cx="1513347" cy="461665"/>
          </a:xfrm>
          <a:prstGeom prst="rect">
            <a:avLst/>
          </a:prstGeom>
          <a:noFill/>
        </p:spPr>
        <p:txBody>
          <a:bodyPr wrap="square" rtlCol="0">
            <a:spAutoFit/>
          </a:bodyPr>
          <a:lstStyle/>
          <a:p>
            <a:pPr algn="ctr"/>
            <a:r>
              <a:rPr lang="fr-FR" sz="1200" dirty="0" err="1"/>
              <a:t>Modeling</a:t>
            </a:r>
            <a:r>
              <a:rPr lang="fr-FR" sz="1200" dirty="0"/>
              <a:t> (training/validation)</a:t>
            </a:r>
          </a:p>
        </p:txBody>
      </p:sp>
      <p:sp>
        <p:nvSpPr>
          <p:cNvPr id="49" name="Flèche droite 41">
            <a:extLst>
              <a:ext uri="{FF2B5EF4-FFF2-40B4-BE49-F238E27FC236}">
                <a16:creationId xmlns:a16="http://schemas.microsoft.com/office/drawing/2014/main" id="{9706CE7E-7D54-416E-8721-447544BE3D86}"/>
              </a:ext>
            </a:extLst>
          </p:cNvPr>
          <p:cNvSpPr/>
          <p:nvPr/>
        </p:nvSpPr>
        <p:spPr>
          <a:xfrm>
            <a:off x="7436247" y="3204925"/>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0" name="Forme libre 43">
            <a:extLst>
              <a:ext uri="{FF2B5EF4-FFF2-40B4-BE49-F238E27FC236}">
                <a16:creationId xmlns:a16="http://schemas.microsoft.com/office/drawing/2014/main" id="{18A8BD02-B72A-40EE-9FF1-98BB18E7DAA9}"/>
              </a:ext>
            </a:extLst>
          </p:cNvPr>
          <p:cNvSpPr/>
          <p:nvPr/>
        </p:nvSpPr>
        <p:spPr>
          <a:xfrm>
            <a:off x="5219701" y="3076432"/>
            <a:ext cx="574022" cy="421625"/>
          </a:xfrm>
          <a:custGeom>
            <a:avLst/>
            <a:gdLst>
              <a:gd name="connsiteX0" fmla="*/ 79375 w 765363"/>
              <a:gd name="connsiteY0" fmla="*/ 38291 h 562166"/>
              <a:gd name="connsiteX1" fmla="*/ 104775 w 765363"/>
              <a:gd name="connsiteY1" fmla="*/ 47816 h 562166"/>
              <a:gd name="connsiteX2" fmla="*/ 117475 w 765363"/>
              <a:gd name="connsiteY2" fmla="*/ 50991 h 562166"/>
              <a:gd name="connsiteX3" fmla="*/ 127000 w 765363"/>
              <a:gd name="connsiteY3" fmla="*/ 54166 h 562166"/>
              <a:gd name="connsiteX4" fmla="*/ 139700 w 765363"/>
              <a:gd name="connsiteY4" fmla="*/ 57341 h 562166"/>
              <a:gd name="connsiteX5" fmla="*/ 180975 w 765363"/>
              <a:gd name="connsiteY5" fmla="*/ 66866 h 562166"/>
              <a:gd name="connsiteX6" fmla="*/ 190500 w 765363"/>
              <a:gd name="connsiteY6" fmla="*/ 70041 h 562166"/>
              <a:gd name="connsiteX7" fmla="*/ 203200 w 765363"/>
              <a:gd name="connsiteY7" fmla="*/ 76391 h 562166"/>
              <a:gd name="connsiteX8" fmla="*/ 231775 w 765363"/>
              <a:gd name="connsiteY8" fmla="*/ 79566 h 562166"/>
              <a:gd name="connsiteX9" fmla="*/ 307975 w 765363"/>
              <a:gd name="connsiteY9" fmla="*/ 76391 h 562166"/>
              <a:gd name="connsiteX10" fmla="*/ 317500 w 765363"/>
              <a:gd name="connsiteY10" fmla="*/ 70041 h 562166"/>
              <a:gd name="connsiteX11" fmla="*/ 327025 w 765363"/>
              <a:gd name="connsiteY11" fmla="*/ 66866 h 562166"/>
              <a:gd name="connsiteX12" fmla="*/ 342900 w 765363"/>
              <a:gd name="connsiteY12" fmla="*/ 60516 h 562166"/>
              <a:gd name="connsiteX13" fmla="*/ 349250 w 765363"/>
              <a:gd name="connsiteY13" fmla="*/ 50991 h 562166"/>
              <a:gd name="connsiteX14" fmla="*/ 358775 w 765363"/>
              <a:gd name="connsiteY14" fmla="*/ 44641 h 562166"/>
              <a:gd name="connsiteX15" fmla="*/ 384175 w 765363"/>
              <a:gd name="connsiteY15" fmla="*/ 28766 h 562166"/>
              <a:gd name="connsiteX16" fmla="*/ 419100 w 765363"/>
              <a:gd name="connsiteY16" fmla="*/ 19241 h 562166"/>
              <a:gd name="connsiteX17" fmla="*/ 441325 w 765363"/>
              <a:gd name="connsiteY17" fmla="*/ 12891 h 562166"/>
              <a:gd name="connsiteX18" fmla="*/ 492125 w 765363"/>
              <a:gd name="connsiteY18" fmla="*/ 6541 h 562166"/>
              <a:gd name="connsiteX19" fmla="*/ 508000 w 765363"/>
              <a:gd name="connsiteY19" fmla="*/ 191 h 562166"/>
              <a:gd name="connsiteX20" fmla="*/ 574675 w 765363"/>
              <a:gd name="connsiteY20" fmla="*/ 3366 h 562166"/>
              <a:gd name="connsiteX21" fmla="*/ 584200 w 765363"/>
              <a:gd name="connsiteY21" fmla="*/ 6541 h 562166"/>
              <a:gd name="connsiteX22" fmla="*/ 603250 w 765363"/>
              <a:gd name="connsiteY22" fmla="*/ 22416 h 562166"/>
              <a:gd name="connsiteX23" fmla="*/ 609600 w 765363"/>
              <a:gd name="connsiteY23" fmla="*/ 31941 h 562166"/>
              <a:gd name="connsiteX24" fmla="*/ 619125 w 765363"/>
              <a:gd name="connsiteY24" fmla="*/ 38291 h 562166"/>
              <a:gd name="connsiteX25" fmla="*/ 622300 w 765363"/>
              <a:gd name="connsiteY25" fmla="*/ 47816 h 562166"/>
              <a:gd name="connsiteX26" fmla="*/ 638175 w 765363"/>
              <a:gd name="connsiteY26" fmla="*/ 66866 h 562166"/>
              <a:gd name="connsiteX27" fmla="*/ 650875 w 765363"/>
              <a:gd name="connsiteY27" fmla="*/ 76391 h 562166"/>
              <a:gd name="connsiteX28" fmla="*/ 666750 w 765363"/>
              <a:gd name="connsiteY28" fmla="*/ 92266 h 562166"/>
              <a:gd name="connsiteX29" fmla="*/ 682625 w 765363"/>
              <a:gd name="connsiteY29" fmla="*/ 114491 h 562166"/>
              <a:gd name="connsiteX30" fmla="*/ 692150 w 765363"/>
              <a:gd name="connsiteY30" fmla="*/ 124016 h 562166"/>
              <a:gd name="connsiteX31" fmla="*/ 698500 w 765363"/>
              <a:gd name="connsiteY31" fmla="*/ 133541 h 562166"/>
              <a:gd name="connsiteX32" fmla="*/ 717550 w 765363"/>
              <a:gd name="connsiteY32" fmla="*/ 143066 h 562166"/>
              <a:gd name="connsiteX33" fmla="*/ 730250 w 765363"/>
              <a:gd name="connsiteY33" fmla="*/ 162116 h 562166"/>
              <a:gd name="connsiteX34" fmla="*/ 746125 w 765363"/>
              <a:gd name="connsiteY34" fmla="*/ 184341 h 562166"/>
              <a:gd name="connsiteX35" fmla="*/ 755650 w 765363"/>
              <a:gd name="connsiteY35" fmla="*/ 187516 h 562166"/>
              <a:gd name="connsiteX36" fmla="*/ 765175 w 765363"/>
              <a:gd name="connsiteY36" fmla="*/ 244666 h 562166"/>
              <a:gd name="connsiteX37" fmla="*/ 762000 w 765363"/>
              <a:gd name="connsiteY37" fmla="*/ 327216 h 562166"/>
              <a:gd name="connsiteX38" fmla="*/ 758825 w 765363"/>
              <a:gd name="connsiteY38" fmla="*/ 339916 h 562166"/>
              <a:gd name="connsiteX39" fmla="*/ 752475 w 765363"/>
              <a:gd name="connsiteY39" fmla="*/ 352616 h 562166"/>
              <a:gd name="connsiteX40" fmla="*/ 742950 w 765363"/>
              <a:gd name="connsiteY40" fmla="*/ 362141 h 562166"/>
              <a:gd name="connsiteX41" fmla="*/ 739775 w 765363"/>
              <a:gd name="connsiteY41" fmla="*/ 371666 h 562166"/>
              <a:gd name="connsiteX42" fmla="*/ 714375 w 765363"/>
              <a:gd name="connsiteY42" fmla="*/ 406591 h 562166"/>
              <a:gd name="connsiteX43" fmla="*/ 695325 w 765363"/>
              <a:gd name="connsiteY43" fmla="*/ 422466 h 562166"/>
              <a:gd name="connsiteX44" fmla="*/ 660400 w 765363"/>
              <a:gd name="connsiteY44" fmla="*/ 428816 h 562166"/>
              <a:gd name="connsiteX45" fmla="*/ 641350 w 765363"/>
              <a:gd name="connsiteY45" fmla="*/ 435166 h 562166"/>
              <a:gd name="connsiteX46" fmla="*/ 631825 w 765363"/>
              <a:gd name="connsiteY46" fmla="*/ 441516 h 562166"/>
              <a:gd name="connsiteX47" fmla="*/ 615950 w 765363"/>
              <a:gd name="connsiteY47" fmla="*/ 444691 h 562166"/>
              <a:gd name="connsiteX48" fmla="*/ 609600 w 765363"/>
              <a:gd name="connsiteY48" fmla="*/ 454216 h 562166"/>
              <a:gd name="connsiteX49" fmla="*/ 590550 w 765363"/>
              <a:gd name="connsiteY49" fmla="*/ 460566 h 562166"/>
              <a:gd name="connsiteX50" fmla="*/ 581025 w 765363"/>
              <a:gd name="connsiteY50" fmla="*/ 470091 h 562166"/>
              <a:gd name="connsiteX51" fmla="*/ 568325 w 765363"/>
              <a:gd name="connsiteY51" fmla="*/ 473266 h 562166"/>
              <a:gd name="connsiteX52" fmla="*/ 561975 w 765363"/>
              <a:gd name="connsiteY52" fmla="*/ 482791 h 562166"/>
              <a:gd name="connsiteX53" fmla="*/ 530225 w 765363"/>
              <a:gd name="connsiteY53" fmla="*/ 498666 h 562166"/>
              <a:gd name="connsiteX54" fmla="*/ 517525 w 765363"/>
              <a:gd name="connsiteY54" fmla="*/ 508191 h 562166"/>
              <a:gd name="connsiteX55" fmla="*/ 508000 w 765363"/>
              <a:gd name="connsiteY55" fmla="*/ 514541 h 562166"/>
              <a:gd name="connsiteX56" fmla="*/ 488950 w 765363"/>
              <a:gd name="connsiteY56" fmla="*/ 533591 h 562166"/>
              <a:gd name="connsiteX57" fmla="*/ 479425 w 765363"/>
              <a:gd name="connsiteY57" fmla="*/ 543116 h 562166"/>
              <a:gd name="connsiteX58" fmla="*/ 460375 w 765363"/>
              <a:gd name="connsiteY58" fmla="*/ 552641 h 562166"/>
              <a:gd name="connsiteX59" fmla="*/ 450850 w 765363"/>
              <a:gd name="connsiteY59" fmla="*/ 555816 h 562166"/>
              <a:gd name="connsiteX60" fmla="*/ 438150 w 765363"/>
              <a:gd name="connsiteY60" fmla="*/ 562166 h 562166"/>
              <a:gd name="connsiteX61" fmla="*/ 288925 w 765363"/>
              <a:gd name="connsiteY61" fmla="*/ 558991 h 562166"/>
              <a:gd name="connsiteX62" fmla="*/ 260350 w 765363"/>
              <a:gd name="connsiteY62" fmla="*/ 552641 h 562166"/>
              <a:gd name="connsiteX63" fmla="*/ 225425 w 765363"/>
              <a:gd name="connsiteY63" fmla="*/ 546291 h 562166"/>
              <a:gd name="connsiteX64" fmla="*/ 212725 w 765363"/>
              <a:gd name="connsiteY64" fmla="*/ 536766 h 562166"/>
              <a:gd name="connsiteX65" fmla="*/ 200025 w 765363"/>
              <a:gd name="connsiteY65" fmla="*/ 533591 h 562166"/>
              <a:gd name="connsiteX66" fmla="*/ 184150 w 765363"/>
              <a:gd name="connsiteY66" fmla="*/ 511366 h 562166"/>
              <a:gd name="connsiteX67" fmla="*/ 180975 w 765363"/>
              <a:gd name="connsiteY67" fmla="*/ 501841 h 562166"/>
              <a:gd name="connsiteX68" fmla="*/ 174625 w 765363"/>
              <a:gd name="connsiteY68" fmla="*/ 492316 h 562166"/>
              <a:gd name="connsiteX69" fmla="*/ 171450 w 765363"/>
              <a:gd name="connsiteY69" fmla="*/ 482791 h 562166"/>
              <a:gd name="connsiteX70" fmla="*/ 165100 w 765363"/>
              <a:gd name="connsiteY70" fmla="*/ 444691 h 562166"/>
              <a:gd name="connsiteX71" fmla="*/ 158750 w 765363"/>
              <a:gd name="connsiteY71" fmla="*/ 406591 h 562166"/>
              <a:gd name="connsiteX72" fmla="*/ 146050 w 765363"/>
              <a:gd name="connsiteY72" fmla="*/ 387541 h 562166"/>
              <a:gd name="connsiteX73" fmla="*/ 136525 w 765363"/>
              <a:gd name="connsiteY73" fmla="*/ 365316 h 562166"/>
              <a:gd name="connsiteX74" fmla="*/ 123825 w 765363"/>
              <a:gd name="connsiteY74" fmla="*/ 355791 h 562166"/>
              <a:gd name="connsiteX75" fmla="*/ 117475 w 765363"/>
              <a:gd name="connsiteY75" fmla="*/ 346266 h 562166"/>
              <a:gd name="connsiteX76" fmla="*/ 107950 w 765363"/>
              <a:gd name="connsiteY76" fmla="*/ 336741 h 562166"/>
              <a:gd name="connsiteX77" fmla="*/ 95250 w 765363"/>
              <a:gd name="connsiteY77" fmla="*/ 314516 h 562166"/>
              <a:gd name="connsiteX78" fmla="*/ 88900 w 765363"/>
              <a:gd name="connsiteY78" fmla="*/ 301816 h 562166"/>
              <a:gd name="connsiteX79" fmla="*/ 76200 w 765363"/>
              <a:gd name="connsiteY79" fmla="*/ 282766 h 562166"/>
              <a:gd name="connsiteX80" fmla="*/ 73025 w 765363"/>
              <a:gd name="connsiteY80" fmla="*/ 273241 h 562166"/>
              <a:gd name="connsiteX81" fmla="*/ 63500 w 765363"/>
              <a:gd name="connsiteY81" fmla="*/ 263716 h 562166"/>
              <a:gd name="connsiteX82" fmla="*/ 53975 w 765363"/>
              <a:gd name="connsiteY82" fmla="*/ 241491 h 562166"/>
              <a:gd name="connsiteX83" fmla="*/ 50800 w 765363"/>
              <a:gd name="connsiteY83" fmla="*/ 231966 h 562166"/>
              <a:gd name="connsiteX84" fmla="*/ 28575 w 765363"/>
              <a:gd name="connsiteY84" fmla="*/ 209741 h 562166"/>
              <a:gd name="connsiteX85" fmla="*/ 25400 w 765363"/>
              <a:gd name="connsiteY85" fmla="*/ 197041 h 562166"/>
              <a:gd name="connsiteX86" fmla="*/ 15875 w 765363"/>
              <a:gd name="connsiteY86" fmla="*/ 187516 h 562166"/>
              <a:gd name="connsiteX87" fmla="*/ 0 w 765363"/>
              <a:gd name="connsiteY87" fmla="*/ 158941 h 562166"/>
              <a:gd name="connsiteX88" fmla="*/ 3175 w 765363"/>
              <a:gd name="connsiteY88" fmla="*/ 92266 h 562166"/>
              <a:gd name="connsiteX89" fmla="*/ 15875 w 765363"/>
              <a:gd name="connsiteY89" fmla="*/ 70041 h 562166"/>
              <a:gd name="connsiteX90" fmla="*/ 79375 w 765363"/>
              <a:gd name="connsiteY90" fmla="*/ 38291 h 56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65363" h="562166">
                <a:moveTo>
                  <a:pt x="79375" y="38291"/>
                </a:moveTo>
                <a:cubicBezTo>
                  <a:pt x="94192" y="34587"/>
                  <a:pt x="76161" y="35553"/>
                  <a:pt x="104775" y="47816"/>
                </a:cubicBezTo>
                <a:cubicBezTo>
                  <a:pt x="108786" y="49535"/>
                  <a:pt x="113279" y="49792"/>
                  <a:pt x="117475" y="50991"/>
                </a:cubicBezTo>
                <a:cubicBezTo>
                  <a:pt x="120693" y="51910"/>
                  <a:pt x="123782" y="53247"/>
                  <a:pt x="127000" y="54166"/>
                </a:cubicBezTo>
                <a:cubicBezTo>
                  <a:pt x="131196" y="55365"/>
                  <a:pt x="135520" y="56087"/>
                  <a:pt x="139700" y="57341"/>
                </a:cubicBezTo>
                <a:cubicBezTo>
                  <a:pt x="171396" y="66850"/>
                  <a:pt x="145922" y="61858"/>
                  <a:pt x="180975" y="66866"/>
                </a:cubicBezTo>
                <a:cubicBezTo>
                  <a:pt x="184150" y="67924"/>
                  <a:pt x="187424" y="68723"/>
                  <a:pt x="190500" y="70041"/>
                </a:cubicBezTo>
                <a:cubicBezTo>
                  <a:pt x="194850" y="71905"/>
                  <a:pt x="198588" y="75327"/>
                  <a:pt x="203200" y="76391"/>
                </a:cubicBezTo>
                <a:cubicBezTo>
                  <a:pt x="212538" y="78546"/>
                  <a:pt x="222250" y="78508"/>
                  <a:pt x="231775" y="79566"/>
                </a:cubicBezTo>
                <a:cubicBezTo>
                  <a:pt x="257175" y="78508"/>
                  <a:pt x="282708" y="79198"/>
                  <a:pt x="307975" y="76391"/>
                </a:cubicBezTo>
                <a:cubicBezTo>
                  <a:pt x="311768" y="75970"/>
                  <a:pt x="314087" y="71748"/>
                  <a:pt x="317500" y="70041"/>
                </a:cubicBezTo>
                <a:cubicBezTo>
                  <a:pt x="320493" y="68544"/>
                  <a:pt x="323891" y="68041"/>
                  <a:pt x="327025" y="66866"/>
                </a:cubicBezTo>
                <a:cubicBezTo>
                  <a:pt x="332361" y="64865"/>
                  <a:pt x="337608" y="62633"/>
                  <a:pt x="342900" y="60516"/>
                </a:cubicBezTo>
                <a:cubicBezTo>
                  <a:pt x="345017" y="57341"/>
                  <a:pt x="346552" y="53689"/>
                  <a:pt x="349250" y="50991"/>
                </a:cubicBezTo>
                <a:cubicBezTo>
                  <a:pt x="351948" y="48293"/>
                  <a:pt x="355670" y="46859"/>
                  <a:pt x="358775" y="44641"/>
                </a:cubicBezTo>
                <a:cubicBezTo>
                  <a:pt x="372450" y="34873"/>
                  <a:pt x="369257" y="35159"/>
                  <a:pt x="384175" y="28766"/>
                </a:cubicBezTo>
                <a:cubicBezTo>
                  <a:pt x="393787" y="24646"/>
                  <a:pt x="411815" y="21669"/>
                  <a:pt x="419100" y="19241"/>
                </a:cubicBezTo>
                <a:cubicBezTo>
                  <a:pt x="427261" y="16521"/>
                  <a:pt x="432554" y="14486"/>
                  <a:pt x="441325" y="12891"/>
                </a:cubicBezTo>
                <a:cubicBezTo>
                  <a:pt x="455563" y="10302"/>
                  <a:pt x="478490" y="8056"/>
                  <a:pt x="492125" y="6541"/>
                </a:cubicBezTo>
                <a:cubicBezTo>
                  <a:pt x="497417" y="4424"/>
                  <a:pt x="502305" y="410"/>
                  <a:pt x="508000" y="191"/>
                </a:cubicBezTo>
                <a:cubicBezTo>
                  <a:pt x="530234" y="-664"/>
                  <a:pt x="552502" y="1518"/>
                  <a:pt x="574675" y="3366"/>
                </a:cubicBezTo>
                <a:cubicBezTo>
                  <a:pt x="578010" y="3644"/>
                  <a:pt x="581207" y="5044"/>
                  <a:pt x="584200" y="6541"/>
                </a:cubicBezTo>
                <a:cubicBezTo>
                  <a:pt x="591336" y="10109"/>
                  <a:pt x="598234" y="16397"/>
                  <a:pt x="603250" y="22416"/>
                </a:cubicBezTo>
                <a:cubicBezTo>
                  <a:pt x="605693" y="25347"/>
                  <a:pt x="606902" y="29243"/>
                  <a:pt x="609600" y="31941"/>
                </a:cubicBezTo>
                <a:cubicBezTo>
                  <a:pt x="612298" y="34639"/>
                  <a:pt x="615950" y="36174"/>
                  <a:pt x="619125" y="38291"/>
                </a:cubicBezTo>
                <a:cubicBezTo>
                  <a:pt x="620183" y="41466"/>
                  <a:pt x="620803" y="44823"/>
                  <a:pt x="622300" y="47816"/>
                </a:cubicBezTo>
                <a:cubicBezTo>
                  <a:pt x="625974" y="55165"/>
                  <a:pt x="632031" y="61600"/>
                  <a:pt x="638175" y="66866"/>
                </a:cubicBezTo>
                <a:cubicBezTo>
                  <a:pt x="642193" y="70310"/>
                  <a:pt x="647133" y="72649"/>
                  <a:pt x="650875" y="76391"/>
                </a:cubicBezTo>
                <a:cubicBezTo>
                  <a:pt x="672042" y="97558"/>
                  <a:pt x="641350" y="75333"/>
                  <a:pt x="666750" y="92266"/>
                </a:cubicBezTo>
                <a:cubicBezTo>
                  <a:pt x="671776" y="99804"/>
                  <a:pt x="676718" y="107599"/>
                  <a:pt x="682625" y="114491"/>
                </a:cubicBezTo>
                <a:cubicBezTo>
                  <a:pt x="685547" y="117900"/>
                  <a:pt x="689275" y="120567"/>
                  <a:pt x="692150" y="124016"/>
                </a:cubicBezTo>
                <a:cubicBezTo>
                  <a:pt x="694593" y="126947"/>
                  <a:pt x="695802" y="130843"/>
                  <a:pt x="698500" y="133541"/>
                </a:cubicBezTo>
                <a:cubicBezTo>
                  <a:pt x="704655" y="139696"/>
                  <a:pt x="709803" y="140484"/>
                  <a:pt x="717550" y="143066"/>
                </a:cubicBezTo>
                <a:cubicBezTo>
                  <a:pt x="724361" y="163498"/>
                  <a:pt x="715386" y="141306"/>
                  <a:pt x="730250" y="162116"/>
                </a:cubicBezTo>
                <a:cubicBezTo>
                  <a:pt x="739279" y="174757"/>
                  <a:pt x="732617" y="175335"/>
                  <a:pt x="746125" y="184341"/>
                </a:cubicBezTo>
                <a:cubicBezTo>
                  <a:pt x="748910" y="186197"/>
                  <a:pt x="752475" y="186458"/>
                  <a:pt x="755650" y="187516"/>
                </a:cubicBezTo>
                <a:cubicBezTo>
                  <a:pt x="767524" y="211264"/>
                  <a:pt x="765175" y="202519"/>
                  <a:pt x="765175" y="244666"/>
                </a:cubicBezTo>
                <a:cubicBezTo>
                  <a:pt x="765175" y="272203"/>
                  <a:pt x="763832" y="299740"/>
                  <a:pt x="762000" y="327216"/>
                </a:cubicBezTo>
                <a:cubicBezTo>
                  <a:pt x="761710" y="331570"/>
                  <a:pt x="760357" y="335830"/>
                  <a:pt x="758825" y="339916"/>
                </a:cubicBezTo>
                <a:cubicBezTo>
                  <a:pt x="757163" y="344348"/>
                  <a:pt x="755226" y="348765"/>
                  <a:pt x="752475" y="352616"/>
                </a:cubicBezTo>
                <a:cubicBezTo>
                  <a:pt x="749865" y="356270"/>
                  <a:pt x="746125" y="358966"/>
                  <a:pt x="742950" y="362141"/>
                </a:cubicBezTo>
                <a:cubicBezTo>
                  <a:pt x="741892" y="365316"/>
                  <a:pt x="741400" y="368740"/>
                  <a:pt x="739775" y="371666"/>
                </a:cubicBezTo>
                <a:cubicBezTo>
                  <a:pt x="730384" y="388570"/>
                  <a:pt x="725566" y="391669"/>
                  <a:pt x="714375" y="406591"/>
                </a:cubicBezTo>
                <a:cubicBezTo>
                  <a:pt x="706839" y="416639"/>
                  <a:pt x="709653" y="418645"/>
                  <a:pt x="695325" y="422466"/>
                </a:cubicBezTo>
                <a:cubicBezTo>
                  <a:pt x="683892" y="425515"/>
                  <a:pt x="671918" y="426106"/>
                  <a:pt x="660400" y="428816"/>
                </a:cubicBezTo>
                <a:cubicBezTo>
                  <a:pt x="653884" y="430349"/>
                  <a:pt x="646919" y="431453"/>
                  <a:pt x="641350" y="435166"/>
                </a:cubicBezTo>
                <a:cubicBezTo>
                  <a:pt x="638175" y="437283"/>
                  <a:pt x="635398" y="440176"/>
                  <a:pt x="631825" y="441516"/>
                </a:cubicBezTo>
                <a:cubicBezTo>
                  <a:pt x="626772" y="443411"/>
                  <a:pt x="621242" y="443633"/>
                  <a:pt x="615950" y="444691"/>
                </a:cubicBezTo>
                <a:cubicBezTo>
                  <a:pt x="613833" y="447866"/>
                  <a:pt x="612836" y="452194"/>
                  <a:pt x="609600" y="454216"/>
                </a:cubicBezTo>
                <a:cubicBezTo>
                  <a:pt x="603924" y="457764"/>
                  <a:pt x="590550" y="460566"/>
                  <a:pt x="590550" y="460566"/>
                </a:cubicBezTo>
                <a:cubicBezTo>
                  <a:pt x="587375" y="463741"/>
                  <a:pt x="584924" y="467863"/>
                  <a:pt x="581025" y="470091"/>
                </a:cubicBezTo>
                <a:cubicBezTo>
                  <a:pt x="577236" y="472256"/>
                  <a:pt x="571956" y="470845"/>
                  <a:pt x="568325" y="473266"/>
                </a:cubicBezTo>
                <a:cubicBezTo>
                  <a:pt x="565150" y="475383"/>
                  <a:pt x="564847" y="480278"/>
                  <a:pt x="561975" y="482791"/>
                </a:cubicBezTo>
                <a:cubicBezTo>
                  <a:pt x="546854" y="496021"/>
                  <a:pt x="546006" y="494721"/>
                  <a:pt x="530225" y="498666"/>
                </a:cubicBezTo>
                <a:cubicBezTo>
                  <a:pt x="525992" y="501841"/>
                  <a:pt x="521831" y="505115"/>
                  <a:pt x="517525" y="508191"/>
                </a:cubicBezTo>
                <a:cubicBezTo>
                  <a:pt x="514420" y="510409"/>
                  <a:pt x="510852" y="512006"/>
                  <a:pt x="508000" y="514541"/>
                </a:cubicBezTo>
                <a:cubicBezTo>
                  <a:pt x="501288" y="520507"/>
                  <a:pt x="495300" y="527241"/>
                  <a:pt x="488950" y="533591"/>
                </a:cubicBezTo>
                <a:cubicBezTo>
                  <a:pt x="485775" y="536766"/>
                  <a:pt x="483685" y="541696"/>
                  <a:pt x="479425" y="543116"/>
                </a:cubicBezTo>
                <a:cubicBezTo>
                  <a:pt x="455484" y="551096"/>
                  <a:pt x="484994" y="540331"/>
                  <a:pt x="460375" y="552641"/>
                </a:cubicBezTo>
                <a:cubicBezTo>
                  <a:pt x="457382" y="554138"/>
                  <a:pt x="453926" y="554498"/>
                  <a:pt x="450850" y="555816"/>
                </a:cubicBezTo>
                <a:cubicBezTo>
                  <a:pt x="446500" y="557680"/>
                  <a:pt x="442383" y="560049"/>
                  <a:pt x="438150" y="562166"/>
                </a:cubicBezTo>
                <a:lnTo>
                  <a:pt x="288925" y="558991"/>
                </a:lnTo>
                <a:cubicBezTo>
                  <a:pt x="272421" y="558368"/>
                  <a:pt x="272943" y="556239"/>
                  <a:pt x="260350" y="552641"/>
                </a:cubicBezTo>
                <a:cubicBezTo>
                  <a:pt x="245380" y="548364"/>
                  <a:pt x="243412" y="548861"/>
                  <a:pt x="225425" y="546291"/>
                </a:cubicBezTo>
                <a:cubicBezTo>
                  <a:pt x="221192" y="543116"/>
                  <a:pt x="217458" y="539133"/>
                  <a:pt x="212725" y="536766"/>
                </a:cubicBezTo>
                <a:cubicBezTo>
                  <a:pt x="208822" y="534815"/>
                  <a:pt x="203814" y="535756"/>
                  <a:pt x="200025" y="533591"/>
                </a:cubicBezTo>
                <a:cubicBezTo>
                  <a:pt x="191784" y="528882"/>
                  <a:pt x="187626" y="519478"/>
                  <a:pt x="184150" y="511366"/>
                </a:cubicBezTo>
                <a:cubicBezTo>
                  <a:pt x="182832" y="508290"/>
                  <a:pt x="182472" y="504834"/>
                  <a:pt x="180975" y="501841"/>
                </a:cubicBezTo>
                <a:cubicBezTo>
                  <a:pt x="179268" y="498428"/>
                  <a:pt x="176332" y="495729"/>
                  <a:pt x="174625" y="492316"/>
                </a:cubicBezTo>
                <a:cubicBezTo>
                  <a:pt x="173128" y="489323"/>
                  <a:pt x="172106" y="486073"/>
                  <a:pt x="171450" y="482791"/>
                </a:cubicBezTo>
                <a:cubicBezTo>
                  <a:pt x="168925" y="470166"/>
                  <a:pt x="166921" y="457437"/>
                  <a:pt x="165100" y="444691"/>
                </a:cubicBezTo>
                <a:cubicBezTo>
                  <a:pt x="164917" y="443413"/>
                  <a:pt x="160684" y="410847"/>
                  <a:pt x="158750" y="406591"/>
                </a:cubicBezTo>
                <a:cubicBezTo>
                  <a:pt x="155592" y="399643"/>
                  <a:pt x="146050" y="387541"/>
                  <a:pt x="146050" y="387541"/>
                </a:cubicBezTo>
                <a:cubicBezTo>
                  <a:pt x="143621" y="377825"/>
                  <a:pt x="143834" y="372625"/>
                  <a:pt x="136525" y="365316"/>
                </a:cubicBezTo>
                <a:cubicBezTo>
                  <a:pt x="132783" y="361574"/>
                  <a:pt x="127567" y="359533"/>
                  <a:pt x="123825" y="355791"/>
                </a:cubicBezTo>
                <a:cubicBezTo>
                  <a:pt x="121127" y="353093"/>
                  <a:pt x="119918" y="349197"/>
                  <a:pt x="117475" y="346266"/>
                </a:cubicBezTo>
                <a:cubicBezTo>
                  <a:pt x="114600" y="342817"/>
                  <a:pt x="111125" y="339916"/>
                  <a:pt x="107950" y="336741"/>
                </a:cubicBezTo>
                <a:cubicBezTo>
                  <a:pt x="101245" y="303215"/>
                  <a:pt x="111232" y="333695"/>
                  <a:pt x="95250" y="314516"/>
                </a:cubicBezTo>
                <a:cubicBezTo>
                  <a:pt x="92220" y="310880"/>
                  <a:pt x="91335" y="305875"/>
                  <a:pt x="88900" y="301816"/>
                </a:cubicBezTo>
                <a:cubicBezTo>
                  <a:pt x="84973" y="295272"/>
                  <a:pt x="78613" y="290006"/>
                  <a:pt x="76200" y="282766"/>
                </a:cubicBezTo>
                <a:cubicBezTo>
                  <a:pt x="75142" y="279591"/>
                  <a:pt x="74881" y="276026"/>
                  <a:pt x="73025" y="273241"/>
                </a:cubicBezTo>
                <a:cubicBezTo>
                  <a:pt x="70534" y="269505"/>
                  <a:pt x="66675" y="266891"/>
                  <a:pt x="63500" y="263716"/>
                </a:cubicBezTo>
                <a:cubicBezTo>
                  <a:pt x="56892" y="237285"/>
                  <a:pt x="64938" y="263417"/>
                  <a:pt x="53975" y="241491"/>
                </a:cubicBezTo>
                <a:cubicBezTo>
                  <a:pt x="52478" y="238498"/>
                  <a:pt x="52891" y="234579"/>
                  <a:pt x="50800" y="231966"/>
                </a:cubicBezTo>
                <a:cubicBezTo>
                  <a:pt x="44255" y="223785"/>
                  <a:pt x="28575" y="209741"/>
                  <a:pt x="28575" y="209741"/>
                </a:cubicBezTo>
                <a:cubicBezTo>
                  <a:pt x="27517" y="205508"/>
                  <a:pt x="27565" y="200830"/>
                  <a:pt x="25400" y="197041"/>
                </a:cubicBezTo>
                <a:cubicBezTo>
                  <a:pt x="23172" y="193142"/>
                  <a:pt x="18632" y="191060"/>
                  <a:pt x="15875" y="187516"/>
                </a:cubicBezTo>
                <a:cubicBezTo>
                  <a:pt x="3138" y="171140"/>
                  <a:pt x="4790" y="173312"/>
                  <a:pt x="0" y="158941"/>
                </a:cubicBezTo>
                <a:cubicBezTo>
                  <a:pt x="1058" y="136716"/>
                  <a:pt x="1327" y="114439"/>
                  <a:pt x="3175" y="92266"/>
                </a:cubicBezTo>
                <a:cubicBezTo>
                  <a:pt x="3648" y="86588"/>
                  <a:pt x="11260" y="71398"/>
                  <a:pt x="15875" y="70041"/>
                </a:cubicBezTo>
                <a:cubicBezTo>
                  <a:pt x="30126" y="65850"/>
                  <a:pt x="64558" y="41995"/>
                  <a:pt x="79375" y="38291"/>
                </a:cubicBezTo>
                <a:close/>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1" name="Rectangle 50">
            <a:extLst>
              <a:ext uri="{FF2B5EF4-FFF2-40B4-BE49-F238E27FC236}">
                <a16:creationId xmlns:a16="http://schemas.microsoft.com/office/drawing/2014/main" id="{3EBB043A-605C-4372-8483-2B13B5EECECD}"/>
              </a:ext>
            </a:extLst>
          </p:cNvPr>
          <p:cNvSpPr/>
          <p:nvPr/>
        </p:nvSpPr>
        <p:spPr>
          <a:xfrm>
            <a:off x="1808678" y="4290505"/>
            <a:ext cx="1342425" cy="9037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b="1" dirty="0">
                <a:solidFill>
                  <a:schemeClr val="tx1"/>
                </a:solidFill>
              </a:rPr>
              <a:t>Input data</a:t>
            </a:r>
          </a:p>
        </p:txBody>
      </p:sp>
      <p:sp>
        <p:nvSpPr>
          <p:cNvPr id="52" name="Flèche droite 42">
            <a:extLst>
              <a:ext uri="{FF2B5EF4-FFF2-40B4-BE49-F238E27FC236}">
                <a16:creationId xmlns:a16="http://schemas.microsoft.com/office/drawing/2014/main" id="{AB7336B1-4E96-4AC8-8B9A-6A5512D369BD}"/>
              </a:ext>
            </a:extLst>
          </p:cNvPr>
          <p:cNvSpPr/>
          <p:nvPr/>
        </p:nvSpPr>
        <p:spPr>
          <a:xfrm>
            <a:off x="3151103" y="4658789"/>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3" name="Flèche droite 53">
            <a:extLst>
              <a:ext uri="{FF2B5EF4-FFF2-40B4-BE49-F238E27FC236}">
                <a16:creationId xmlns:a16="http://schemas.microsoft.com/office/drawing/2014/main" id="{04AD6AF5-91C4-4501-8CDF-95B80DD80172}"/>
              </a:ext>
            </a:extLst>
          </p:cNvPr>
          <p:cNvSpPr/>
          <p:nvPr/>
        </p:nvSpPr>
        <p:spPr>
          <a:xfrm>
            <a:off x="7445420" y="4665563"/>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4" name="Rectangle 53">
            <a:extLst>
              <a:ext uri="{FF2B5EF4-FFF2-40B4-BE49-F238E27FC236}">
                <a16:creationId xmlns:a16="http://schemas.microsoft.com/office/drawing/2014/main" id="{7736D7E3-6F24-487E-B77C-786E8BE281E7}"/>
              </a:ext>
            </a:extLst>
          </p:cNvPr>
          <p:cNvSpPr/>
          <p:nvPr/>
        </p:nvSpPr>
        <p:spPr>
          <a:xfrm>
            <a:off x="3391249" y="4284550"/>
            <a:ext cx="2596175" cy="909019"/>
          </a:xfrm>
          <a:prstGeom prst="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b="1" dirty="0" err="1">
                <a:solidFill>
                  <a:srgbClr val="7030A0"/>
                </a:solidFill>
              </a:rPr>
              <a:t>Automated</a:t>
            </a:r>
            <a:r>
              <a:rPr lang="fr-FR" sz="1350" b="1" dirty="0">
                <a:solidFill>
                  <a:srgbClr val="7030A0"/>
                </a:solidFill>
              </a:rPr>
              <a:t> </a:t>
            </a:r>
            <a:r>
              <a:rPr lang="fr-FR" sz="1350" b="1" dirty="0" err="1">
                <a:solidFill>
                  <a:srgbClr val="7030A0"/>
                </a:solidFill>
              </a:rPr>
              <a:t>detection</a:t>
            </a:r>
            <a:r>
              <a:rPr lang="fr-FR" sz="1350" b="1" dirty="0">
                <a:solidFill>
                  <a:srgbClr val="7030A0"/>
                </a:solidFill>
              </a:rPr>
              <a:t> and segmentation </a:t>
            </a:r>
            <a:r>
              <a:rPr lang="fr-FR" sz="1350" b="1" dirty="0" err="1">
                <a:solidFill>
                  <a:srgbClr val="7030A0"/>
                </a:solidFill>
              </a:rPr>
              <a:t>with</a:t>
            </a:r>
            <a:r>
              <a:rPr lang="fr-FR" sz="1350" b="1" dirty="0">
                <a:solidFill>
                  <a:srgbClr val="7030A0"/>
                </a:solidFill>
              </a:rPr>
              <a:t> </a:t>
            </a:r>
            <a:r>
              <a:rPr lang="fr-FR" sz="1350" b="1" dirty="0" err="1">
                <a:solidFill>
                  <a:srgbClr val="7030A0"/>
                </a:solidFill>
              </a:rPr>
              <a:t>deep</a:t>
            </a:r>
            <a:r>
              <a:rPr lang="fr-FR" sz="1350" b="1" dirty="0">
                <a:solidFill>
                  <a:srgbClr val="7030A0"/>
                </a:solidFill>
              </a:rPr>
              <a:t> networks</a:t>
            </a:r>
          </a:p>
        </p:txBody>
      </p:sp>
      <p:sp>
        <p:nvSpPr>
          <p:cNvPr id="55" name="Flèche droite 56">
            <a:extLst>
              <a:ext uri="{FF2B5EF4-FFF2-40B4-BE49-F238E27FC236}">
                <a16:creationId xmlns:a16="http://schemas.microsoft.com/office/drawing/2014/main" id="{07D53297-513A-4D20-9DF4-41A5A8BC912A}"/>
              </a:ext>
            </a:extLst>
          </p:cNvPr>
          <p:cNvSpPr/>
          <p:nvPr/>
        </p:nvSpPr>
        <p:spPr>
          <a:xfrm>
            <a:off x="5993773" y="4665084"/>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82" name="Content Placeholder 6">
            <a:extLst>
              <a:ext uri="{FF2B5EF4-FFF2-40B4-BE49-F238E27FC236}">
                <a16:creationId xmlns:a16="http://schemas.microsoft.com/office/drawing/2014/main" id="{AC480B4C-3F5C-4207-9C17-A5C97975974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bwMode="auto">
          <a:xfrm>
            <a:off x="3409693" y="2868846"/>
            <a:ext cx="1330738" cy="810000"/>
          </a:xfrm>
          <a:prstGeom prst="rect">
            <a:avLst/>
          </a:prstGeom>
          <a:noFill/>
          <a:ln w="28575">
            <a:solidFill>
              <a:srgbClr val="7030A0"/>
            </a:solidFill>
          </a:ln>
          <a:extLst>
            <a:ext uri="{909E8E84-426E-40DD-AFC4-6F175D3DCCD1}">
              <a14:hiddenFill xmlns:a14="http://schemas.microsoft.com/office/drawing/2010/main">
                <a:solidFill>
                  <a:srgbClr val="FFFFFF"/>
                </a:solidFill>
              </a14:hiddenFill>
            </a:ext>
          </a:extLst>
        </p:spPr>
      </p:pic>
      <p:sp>
        <p:nvSpPr>
          <p:cNvPr id="83" name="Rectangle 82">
            <a:extLst>
              <a:ext uri="{FF2B5EF4-FFF2-40B4-BE49-F238E27FC236}">
                <a16:creationId xmlns:a16="http://schemas.microsoft.com/office/drawing/2014/main" id="{DD1247F9-CEB3-49AD-BB18-68F67E8E9B50}"/>
              </a:ext>
            </a:extLst>
          </p:cNvPr>
          <p:cNvSpPr/>
          <p:nvPr/>
        </p:nvSpPr>
        <p:spPr>
          <a:xfrm>
            <a:off x="7685566" y="4292054"/>
            <a:ext cx="1205570" cy="909019"/>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b="1" dirty="0">
                <a:solidFill>
                  <a:srgbClr val="7030A0"/>
                </a:solidFill>
              </a:rPr>
              <a:t>Mapping </a:t>
            </a:r>
            <a:r>
              <a:rPr lang="fr-FR" sz="1350" b="1" dirty="0" err="1">
                <a:solidFill>
                  <a:srgbClr val="7030A0"/>
                </a:solidFill>
              </a:rPr>
              <a:t>features</a:t>
            </a:r>
            <a:r>
              <a:rPr lang="fr-FR" sz="1350" b="1" dirty="0">
                <a:solidFill>
                  <a:srgbClr val="7030A0"/>
                </a:solidFill>
              </a:rPr>
              <a:t> to </a:t>
            </a:r>
            <a:r>
              <a:rPr lang="fr-FR" sz="1350" b="1" dirty="0" err="1">
                <a:solidFill>
                  <a:srgbClr val="7030A0"/>
                </a:solidFill>
              </a:rPr>
              <a:t>endpoint</a:t>
            </a:r>
            <a:r>
              <a:rPr lang="fr-FR" sz="1350" b="1" dirty="0">
                <a:solidFill>
                  <a:srgbClr val="7030A0"/>
                </a:solidFill>
              </a:rPr>
              <a:t> </a:t>
            </a:r>
            <a:r>
              <a:rPr lang="fr-FR" sz="1350" b="1" dirty="0" err="1">
                <a:solidFill>
                  <a:srgbClr val="7030A0"/>
                </a:solidFill>
              </a:rPr>
              <a:t>using</a:t>
            </a:r>
            <a:r>
              <a:rPr lang="fr-FR" sz="1350" b="1" dirty="0">
                <a:solidFill>
                  <a:srgbClr val="7030A0"/>
                </a:solidFill>
              </a:rPr>
              <a:t> </a:t>
            </a:r>
            <a:r>
              <a:rPr lang="fr-FR" sz="1350" b="1" dirty="0" err="1">
                <a:solidFill>
                  <a:srgbClr val="7030A0"/>
                </a:solidFill>
              </a:rPr>
              <a:t>deep</a:t>
            </a:r>
            <a:r>
              <a:rPr lang="fr-FR" sz="1350" b="1" dirty="0">
                <a:solidFill>
                  <a:srgbClr val="7030A0"/>
                </a:solidFill>
              </a:rPr>
              <a:t> networks</a:t>
            </a:r>
          </a:p>
        </p:txBody>
      </p:sp>
      <p:pic>
        <p:nvPicPr>
          <p:cNvPr id="84" name="Image 45">
            <a:extLst>
              <a:ext uri="{FF2B5EF4-FFF2-40B4-BE49-F238E27FC236}">
                <a16:creationId xmlns:a16="http://schemas.microsoft.com/office/drawing/2014/main" id="{942D0EDF-073D-4174-99A0-27D3FEC7E256}"/>
              </a:ext>
            </a:extLst>
          </p:cNvPr>
          <p:cNvPicPr preferRelativeResize="0">
            <a:picLocks/>
          </p:cNvPicPr>
          <p:nvPr/>
        </p:nvPicPr>
        <p:blipFill rotWithShape="1">
          <a:blip r:embed="rId6" cstate="print">
            <a:extLst>
              <a:ext uri="{28A0092B-C50C-407E-A947-70E740481C1C}">
                <a14:useLocalDpi xmlns:a14="http://schemas.microsoft.com/office/drawing/2010/main" val="0"/>
              </a:ext>
            </a:extLst>
          </a:blip>
          <a:srcRect l="42478" t="10348" b="12398"/>
          <a:stretch/>
        </p:blipFill>
        <p:spPr>
          <a:xfrm>
            <a:off x="7646420" y="2879449"/>
            <a:ext cx="1242000" cy="756000"/>
          </a:xfrm>
          <a:prstGeom prst="rect">
            <a:avLst/>
          </a:prstGeom>
        </p:spPr>
      </p:pic>
      <p:sp>
        <p:nvSpPr>
          <p:cNvPr id="85" name="Rectangle 84">
            <a:extLst>
              <a:ext uri="{FF2B5EF4-FFF2-40B4-BE49-F238E27FC236}">
                <a16:creationId xmlns:a16="http://schemas.microsoft.com/office/drawing/2014/main" id="{E7E918BC-AA17-4BD8-8A89-E925F2B0F8ED}"/>
              </a:ext>
            </a:extLst>
          </p:cNvPr>
          <p:cNvSpPr/>
          <p:nvPr/>
        </p:nvSpPr>
        <p:spPr>
          <a:xfrm>
            <a:off x="6221638" y="4285281"/>
            <a:ext cx="1205570" cy="909019"/>
          </a:xfrm>
          <a:prstGeom prst="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b="1" dirty="0">
                <a:solidFill>
                  <a:srgbClr val="7030A0"/>
                </a:solidFill>
              </a:rPr>
              <a:t>Extraction of </a:t>
            </a:r>
            <a:r>
              <a:rPr lang="fr-FR" sz="1350" b="1" dirty="0" err="1">
                <a:solidFill>
                  <a:srgbClr val="7030A0"/>
                </a:solidFill>
              </a:rPr>
              <a:t>features</a:t>
            </a:r>
            <a:r>
              <a:rPr lang="fr-FR" sz="1350" b="1" dirty="0">
                <a:solidFill>
                  <a:srgbClr val="7030A0"/>
                </a:solidFill>
              </a:rPr>
              <a:t> </a:t>
            </a:r>
            <a:r>
              <a:rPr lang="fr-FR" sz="1350" b="1" dirty="0" err="1">
                <a:solidFill>
                  <a:srgbClr val="7030A0"/>
                </a:solidFill>
              </a:rPr>
              <a:t>using</a:t>
            </a:r>
            <a:r>
              <a:rPr lang="fr-FR" sz="1350" b="1" dirty="0">
                <a:solidFill>
                  <a:srgbClr val="7030A0"/>
                </a:solidFill>
              </a:rPr>
              <a:t> </a:t>
            </a:r>
            <a:r>
              <a:rPr lang="fr-FR" sz="1350" b="1" dirty="0" err="1">
                <a:solidFill>
                  <a:srgbClr val="7030A0"/>
                </a:solidFill>
              </a:rPr>
              <a:t>pre-trained</a:t>
            </a:r>
            <a:r>
              <a:rPr lang="fr-FR" sz="1350" b="1" dirty="0">
                <a:solidFill>
                  <a:srgbClr val="7030A0"/>
                </a:solidFill>
              </a:rPr>
              <a:t> </a:t>
            </a:r>
            <a:r>
              <a:rPr lang="fr-FR" sz="1350" b="1" dirty="0" err="1">
                <a:solidFill>
                  <a:srgbClr val="7030A0"/>
                </a:solidFill>
              </a:rPr>
              <a:t>deep</a:t>
            </a:r>
            <a:r>
              <a:rPr lang="fr-FR" sz="1350" b="1" dirty="0">
                <a:solidFill>
                  <a:srgbClr val="7030A0"/>
                </a:solidFill>
              </a:rPr>
              <a:t> networks</a:t>
            </a:r>
          </a:p>
        </p:txBody>
      </p:sp>
      <p:pic>
        <p:nvPicPr>
          <p:cNvPr id="86" name="Picture 8" descr="Image associée">
            <a:extLst>
              <a:ext uri="{FF2B5EF4-FFF2-40B4-BE49-F238E27FC236}">
                <a16:creationId xmlns:a16="http://schemas.microsoft.com/office/drawing/2014/main" id="{B1DD6F09-E5C4-4968-9E07-4AF9AE7AA83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194903" y="2855737"/>
            <a:ext cx="1170801" cy="810000"/>
          </a:xfrm>
          <a:prstGeom prst="rect">
            <a:avLst/>
          </a:prstGeom>
          <a:noFill/>
          <a:ln w="28575">
            <a:solidFill>
              <a:srgbClr val="7030A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957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trike="noStrike" spc="-1" dirty="0">
                <a:solidFill>
                  <a:srgbClr val="000000"/>
                </a:solidFill>
                <a:uFill>
                  <a:solidFill>
                    <a:srgbClr val="FFFFFF"/>
                  </a:solidFill>
                </a:uFill>
                <a:latin typeface="+mj-lt"/>
                <a:ea typeface="SimSun"/>
              </a:rPr>
              <a:t>Radiomics and Deep Learning</a:t>
            </a:r>
          </a:p>
        </p:txBody>
      </p:sp>
      <p:sp>
        <p:nvSpPr>
          <p:cNvPr id="11" name="Espace réservé du numéro de diapositive 4">
            <a:extLst>
              <a:ext uri="{FF2B5EF4-FFF2-40B4-BE49-F238E27FC236}">
                <a16:creationId xmlns:a16="http://schemas.microsoft.com/office/drawing/2014/main" id="{5510EFF8-56F6-4D7F-8552-F5CD493553D3}"/>
              </a:ext>
            </a:extLst>
          </p:cNvPr>
          <p:cNvSpPr txBox="1">
            <a:spLocks/>
          </p:cNvSpPr>
          <p:nvPr/>
        </p:nvSpPr>
        <p:spPr>
          <a:xfrm>
            <a:off x="7760232" y="1383507"/>
            <a:ext cx="425451" cy="273844"/>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79" name="TextBox 78">
            <a:extLst>
              <a:ext uri="{FF2B5EF4-FFF2-40B4-BE49-F238E27FC236}">
                <a16:creationId xmlns:a16="http://schemas.microsoft.com/office/drawing/2014/main" id="{9EEC8944-8CC0-41BF-A832-5318CC79A10A}"/>
              </a:ext>
            </a:extLst>
          </p:cNvPr>
          <p:cNvSpPr txBox="1"/>
          <p:nvPr/>
        </p:nvSpPr>
        <p:spPr>
          <a:xfrm>
            <a:off x="940086" y="1709747"/>
            <a:ext cx="6368218" cy="369332"/>
          </a:xfrm>
          <a:prstGeom prst="rect">
            <a:avLst/>
          </a:prstGeom>
          <a:noFill/>
        </p:spPr>
        <p:txBody>
          <a:bodyPr wrap="square">
            <a:spAutoFit/>
          </a:bodyPr>
          <a:lstStyle/>
          <a:p>
            <a:pPr marL="0" lvl="2">
              <a:spcBef>
                <a:spcPts val="1000"/>
              </a:spcBef>
            </a:pPr>
            <a:r>
              <a:rPr lang="en-US" kern="0" dirty="0">
                <a:solidFill>
                  <a:sysClr val="windowText" lastClr="000000"/>
                </a:solidFill>
                <a:effectLst>
                  <a:outerShdw blurRad="38100" dist="38100" dir="2700000" algn="tl">
                    <a:srgbClr val="000000">
                      <a:alpha val="43137"/>
                    </a:srgbClr>
                  </a:outerShdw>
                </a:effectLst>
              </a:rPr>
              <a:t>Radiomics: towards a full deep learning process</a:t>
            </a:r>
          </a:p>
        </p:txBody>
      </p:sp>
      <p:sp>
        <p:nvSpPr>
          <p:cNvPr id="56" name="ZoneTexte 2">
            <a:extLst>
              <a:ext uri="{FF2B5EF4-FFF2-40B4-BE49-F238E27FC236}">
                <a16:creationId xmlns:a16="http://schemas.microsoft.com/office/drawing/2014/main" id="{D658C81E-9D73-4F08-AB47-8F3BFCCF9BB4}"/>
              </a:ext>
            </a:extLst>
          </p:cNvPr>
          <p:cNvSpPr txBox="1"/>
          <p:nvPr/>
        </p:nvSpPr>
        <p:spPr>
          <a:xfrm>
            <a:off x="141404" y="3680553"/>
            <a:ext cx="1515227" cy="646331"/>
          </a:xfrm>
          <a:prstGeom prst="rect">
            <a:avLst/>
          </a:prstGeom>
          <a:noFill/>
        </p:spPr>
        <p:txBody>
          <a:bodyPr wrap="square" rtlCol="0">
            <a:spAutoFit/>
          </a:bodyPr>
          <a:lstStyle/>
          <a:p>
            <a:pPr algn="ctr"/>
            <a:r>
              <a:rPr lang="fr-FR" sz="1200" dirty="0"/>
              <a:t>Acquisition or collection </a:t>
            </a:r>
          </a:p>
          <a:p>
            <a:pPr algn="ctr"/>
            <a:r>
              <a:rPr lang="fr-FR" sz="1200" dirty="0"/>
              <a:t>of images</a:t>
            </a:r>
          </a:p>
        </p:txBody>
      </p:sp>
      <p:sp>
        <p:nvSpPr>
          <p:cNvPr id="57" name="Flèche droite 11">
            <a:extLst>
              <a:ext uri="{FF2B5EF4-FFF2-40B4-BE49-F238E27FC236}">
                <a16:creationId xmlns:a16="http://schemas.microsoft.com/office/drawing/2014/main" id="{5E9586E4-B477-46FC-B60D-63FF7A484292}"/>
              </a:ext>
            </a:extLst>
          </p:cNvPr>
          <p:cNvSpPr/>
          <p:nvPr/>
        </p:nvSpPr>
        <p:spPr>
          <a:xfrm>
            <a:off x="1555308" y="3190394"/>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58" name="Image 25">
            <a:extLst>
              <a:ext uri="{FF2B5EF4-FFF2-40B4-BE49-F238E27FC236}">
                <a16:creationId xmlns:a16="http://schemas.microsoft.com/office/drawing/2014/main" id="{03393108-D1F4-41F4-A33A-967A10671BCD}"/>
              </a:ext>
            </a:extLst>
          </p:cNvPr>
          <p:cNvPicPr>
            <a:picLocks noChangeAspect="1"/>
          </p:cNvPicPr>
          <p:nvPr/>
        </p:nvPicPr>
        <p:blipFill rotWithShape="1">
          <a:blip r:embed="rId2"/>
          <a:srcRect l="9441" t="40572" r="75689" b="35068"/>
          <a:stretch/>
        </p:blipFill>
        <p:spPr>
          <a:xfrm>
            <a:off x="241301" y="2864216"/>
            <a:ext cx="1311030" cy="810000"/>
          </a:xfrm>
          <a:prstGeom prst="rect">
            <a:avLst/>
          </a:prstGeom>
          <a:ln>
            <a:solidFill>
              <a:schemeClr val="tx1"/>
            </a:solidFill>
          </a:ln>
        </p:spPr>
      </p:pic>
      <p:sp>
        <p:nvSpPr>
          <p:cNvPr id="59" name="Rectangle 58">
            <a:extLst>
              <a:ext uri="{FF2B5EF4-FFF2-40B4-BE49-F238E27FC236}">
                <a16:creationId xmlns:a16="http://schemas.microsoft.com/office/drawing/2014/main" id="{FAE28921-2DA6-41A4-A8C7-1EF159017A8E}"/>
              </a:ext>
            </a:extLst>
          </p:cNvPr>
          <p:cNvSpPr/>
          <p:nvPr/>
        </p:nvSpPr>
        <p:spPr>
          <a:xfrm>
            <a:off x="215423" y="4290505"/>
            <a:ext cx="1311030" cy="9037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b="1" dirty="0">
                <a:solidFill>
                  <a:schemeClr val="tx1"/>
                </a:solidFill>
              </a:rPr>
              <a:t>Input data</a:t>
            </a:r>
          </a:p>
        </p:txBody>
      </p:sp>
      <p:sp>
        <p:nvSpPr>
          <p:cNvPr id="60" name="Flèche droite 42">
            <a:extLst>
              <a:ext uri="{FF2B5EF4-FFF2-40B4-BE49-F238E27FC236}">
                <a16:creationId xmlns:a16="http://schemas.microsoft.com/office/drawing/2014/main" id="{8A3E59A5-291F-49B8-93B9-208041760CCA}"/>
              </a:ext>
            </a:extLst>
          </p:cNvPr>
          <p:cNvSpPr/>
          <p:nvPr/>
        </p:nvSpPr>
        <p:spPr>
          <a:xfrm>
            <a:off x="1535105" y="4651361"/>
            <a:ext cx="216000" cy="162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1" name="Rectangle 60">
            <a:extLst>
              <a:ext uri="{FF2B5EF4-FFF2-40B4-BE49-F238E27FC236}">
                <a16:creationId xmlns:a16="http://schemas.microsoft.com/office/drawing/2014/main" id="{AEF0FBFF-8210-4FDE-9344-57DD92310E14}"/>
              </a:ext>
            </a:extLst>
          </p:cNvPr>
          <p:cNvSpPr/>
          <p:nvPr/>
        </p:nvSpPr>
        <p:spPr>
          <a:xfrm>
            <a:off x="1771309" y="4285281"/>
            <a:ext cx="7286573" cy="909019"/>
          </a:xfrm>
          <a:prstGeom prst="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b="1" dirty="0">
                <a:solidFill>
                  <a:srgbClr val="7030A0"/>
                </a:solidFill>
              </a:rPr>
              <a:t>One (or </a:t>
            </a:r>
            <a:r>
              <a:rPr lang="fr-FR" sz="1350" b="1" dirty="0" err="1">
                <a:solidFill>
                  <a:srgbClr val="7030A0"/>
                </a:solidFill>
              </a:rPr>
              <a:t>several</a:t>
            </a:r>
            <a:r>
              <a:rPr lang="fr-FR" sz="1350" b="1" dirty="0">
                <a:solidFill>
                  <a:srgbClr val="7030A0"/>
                </a:solidFill>
              </a:rPr>
              <a:t>) (</a:t>
            </a:r>
            <a:r>
              <a:rPr lang="fr-FR" sz="1350" b="1" dirty="0" err="1">
                <a:solidFill>
                  <a:srgbClr val="7030A0"/>
                </a:solidFill>
              </a:rPr>
              <a:t>convolutional</a:t>
            </a:r>
            <a:r>
              <a:rPr lang="fr-FR" sz="1350" b="1" dirty="0">
                <a:solidFill>
                  <a:srgbClr val="7030A0"/>
                </a:solidFill>
              </a:rPr>
              <a:t>) </a:t>
            </a:r>
            <a:r>
              <a:rPr lang="fr-FR" sz="1350" b="1" dirty="0" err="1">
                <a:solidFill>
                  <a:srgbClr val="7030A0"/>
                </a:solidFill>
              </a:rPr>
              <a:t>deep</a:t>
            </a:r>
            <a:r>
              <a:rPr lang="fr-FR" sz="1350" b="1" dirty="0">
                <a:solidFill>
                  <a:srgbClr val="7030A0"/>
                </a:solidFill>
              </a:rPr>
              <a:t> neural network(s)</a:t>
            </a:r>
          </a:p>
        </p:txBody>
      </p:sp>
      <p:sp>
        <p:nvSpPr>
          <p:cNvPr id="62" name="ZoneTexte 56">
            <a:extLst>
              <a:ext uri="{FF2B5EF4-FFF2-40B4-BE49-F238E27FC236}">
                <a16:creationId xmlns:a16="http://schemas.microsoft.com/office/drawing/2014/main" id="{37AF74BB-AED2-4949-8109-D6B8AFFC8D91}"/>
              </a:ext>
            </a:extLst>
          </p:cNvPr>
          <p:cNvSpPr txBox="1"/>
          <p:nvPr/>
        </p:nvSpPr>
        <p:spPr>
          <a:xfrm>
            <a:off x="7731703" y="4778800"/>
            <a:ext cx="1326179" cy="438582"/>
          </a:xfrm>
          <a:prstGeom prst="rect">
            <a:avLst/>
          </a:prstGeom>
          <a:noFill/>
        </p:spPr>
        <p:txBody>
          <a:bodyPr wrap="square" rtlCol="0">
            <a:spAutoFit/>
          </a:bodyPr>
          <a:lstStyle/>
          <a:p>
            <a:r>
              <a:rPr lang="fr-FR" sz="1200" dirty="0" err="1"/>
              <a:t>Connected</a:t>
            </a:r>
            <a:r>
              <a:rPr lang="fr-FR" sz="1200" dirty="0"/>
              <a:t> layer</a:t>
            </a:r>
          </a:p>
          <a:p>
            <a:r>
              <a:rPr lang="fr-FR" sz="1050" dirty="0"/>
              <a:t>Classification</a:t>
            </a:r>
            <a:endParaRPr lang="en-US" sz="1050" dirty="0"/>
          </a:p>
        </p:txBody>
      </p:sp>
      <p:sp>
        <p:nvSpPr>
          <p:cNvPr id="63" name="ZoneTexte 57">
            <a:extLst>
              <a:ext uri="{FF2B5EF4-FFF2-40B4-BE49-F238E27FC236}">
                <a16:creationId xmlns:a16="http://schemas.microsoft.com/office/drawing/2014/main" id="{000EA058-2864-4E33-A6F7-6D8A4BEF225B}"/>
              </a:ext>
            </a:extLst>
          </p:cNvPr>
          <p:cNvSpPr txBox="1"/>
          <p:nvPr/>
        </p:nvSpPr>
        <p:spPr>
          <a:xfrm>
            <a:off x="1831361" y="4770454"/>
            <a:ext cx="2697494" cy="438582"/>
          </a:xfrm>
          <a:prstGeom prst="rect">
            <a:avLst/>
          </a:prstGeom>
          <a:noFill/>
        </p:spPr>
        <p:txBody>
          <a:bodyPr wrap="square" rtlCol="0">
            <a:spAutoFit/>
          </a:bodyPr>
          <a:lstStyle/>
          <a:p>
            <a:r>
              <a:rPr lang="fr-FR" sz="1200" dirty="0"/>
              <a:t>Convolution / </a:t>
            </a:r>
            <a:r>
              <a:rPr lang="fr-FR" sz="1200" dirty="0" err="1"/>
              <a:t>pooling</a:t>
            </a:r>
            <a:r>
              <a:rPr lang="fr-FR" sz="1200" dirty="0"/>
              <a:t> </a:t>
            </a:r>
            <a:r>
              <a:rPr lang="fr-FR" sz="1200" dirty="0" err="1"/>
              <a:t>layers</a:t>
            </a:r>
            <a:r>
              <a:rPr lang="fr-FR" sz="1200" dirty="0"/>
              <a:t> / </a:t>
            </a:r>
            <a:r>
              <a:rPr lang="fr-FR" sz="1200" dirty="0" err="1"/>
              <a:t>pooling</a:t>
            </a:r>
            <a:endParaRPr lang="fr-FR" sz="1200" dirty="0"/>
          </a:p>
          <a:p>
            <a:r>
              <a:rPr lang="fr-FR" sz="1050" dirty="0" err="1"/>
              <a:t>Extract</a:t>
            </a:r>
            <a:r>
              <a:rPr lang="fr-FR" sz="1050" dirty="0"/>
              <a:t> / </a:t>
            </a:r>
            <a:r>
              <a:rPr lang="fr-FR" sz="1050" dirty="0" err="1"/>
              <a:t>aggregate</a:t>
            </a:r>
            <a:r>
              <a:rPr lang="fr-FR" sz="1050" dirty="0"/>
              <a:t> </a:t>
            </a:r>
            <a:r>
              <a:rPr lang="fr-FR" sz="1050" dirty="0" err="1"/>
              <a:t>features</a:t>
            </a:r>
            <a:endParaRPr lang="en-US" sz="1050" dirty="0"/>
          </a:p>
        </p:txBody>
      </p:sp>
      <p:sp>
        <p:nvSpPr>
          <p:cNvPr id="64" name="Rectangle 63">
            <a:extLst>
              <a:ext uri="{FF2B5EF4-FFF2-40B4-BE49-F238E27FC236}">
                <a16:creationId xmlns:a16="http://schemas.microsoft.com/office/drawing/2014/main" id="{E7DBA50F-FDD8-49CB-99AD-01B6B127002D}"/>
              </a:ext>
            </a:extLst>
          </p:cNvPr>
          <p:cNvSpPr/>
          <p:nvPr/>
        </p:nvSpPr>
        <p:spPr>
          <a:xfrm>
            <a:off x="5736546" y="3333189"/>
            <a:ext cx="413091" cy="9387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5" name="Espace réservé du pied de page 3">
            <a:extLst>
              <a:ext uri="{FF2B5EF4-FFF2-40B4-BE49-F238E27FC236}">
                <a16:creationId xmlns:a16="http://schemas.microsoft.com/office/drawing/2014/main" id="{DB0C72BE-79B5-4FF5-B295-337099032B0A}"/>
              </a:ext>
            </a:extLst>
          </p:cNvPr>
          <p:cNvSpPr txBox="1">
            <a:spLocks/>
          </p:cNvSpPr>
          <p:nvPr/>
        </p:nvSpPr>
        <p:spPr>
          <a:xfrm>
            <a:off x="-13940" y="6356460"/>
            <a:ext cx="9071822" cy="50154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t>Diamant, </a:t>
            </a:r>
            <a:r>
              <a:rPr lang="en-US" sz="1500" i="1" dirty="0"/>
              <a:t>et al. </a:t>
            </a:r>
            <a:r>
              <a:rPr lang="en-US" sz="1500" dirty="0"/>
              <a:t>Deep learning in head &amp; neck cancer outcome prediction. </a:t>
            </a:r>
            <a:r>
              <a:rPr lang="en-US" sz="1500" i="1" dirty="0"/>
              <a:t>Sci Rep </a:t>
            </a:r>
            <a:r>
              <a:rPr lang="en-US" sz="1500" dirty="0"/>
              <a:t>2019</a:t>
            </a:r>
          </a:p>
        </p:txBody>
      </p:sp>
      <p:pic>
        <p:nvPicPr>
          <p:cNvPr id="66" name="Image 3">
            <a:extLst>
              <a:ext uri="{FF2B5EF4-FFF2-40B4-BE49-F238E27FC236}">
                <a16:creationId xmlns:a16="http://schemas.microsoft.com/office/drawing/2014/main" id="{4DBDE260-0C4F-4E9F-B961-EA1C1A293272}"/>
              </a:ext>
            </a:extLst>
          </p:cNvPr>
          <p:cNvPicPr>
            <a:picLocks noChangeAspect="1"/>
          </p:cNvPicPr>
          <p:nvPr/>
        </p:nvPicPr>
        <p:blipFill rotWithShape="1">
          <a:blip r:embed="rId3">
            <a:extLst>
              <a:ext uri="{28A0092B-C50C-407E-A947-70E740481C1C}">
                <a14:useLocalDpi xmlns:a14="http://schemas.microsoft.com/office/drawing/2010/main" val="0"/>
              </a:ext>
            </a:extLst>
          </a:blip>
          <a:srcRect r="9495" b="60338"/>
          <a:stretch/>
        </p:blipFill>
        <p:spPr>
          <a:xfrm>
            <a:off x="1792739" y="2886811"/>
            <a:ext cx="3605141" cy="772200"/>
          </a:xfrm>
          <a:prstGeom prst="rect">
            <a:avLst/>
          </a:prstGeom>
        </p:spPr>
      </p:pic>
      <p:pic>
        <p:nvPicPr>
          <p:cNvPr id="67" name="Image 26">
            <a:extLst>
              <a:ext uri="{FF2B5EF4-FFF2-40B4-BE49-F238E27FC236}">
                <a16:creationId xmlns:a16="http://schemas.microsoft.com/office/drawing/2014/main" id="{2CA81A72-699D-403A-9FA1-1AD8BAF3CFA2}"/>
              </a:ext>
            </a:extLst>
          </p:cNvPr>
          <p:cNvPicPr>
            <a:picLocks noChangeAspect="1"/>
          </p:cNvPicPr>
          <p:nvPr/>
        </p:nvPicPr>
        <p:blipFill rotWithShape="1">
          <a:blip r:embed="rId3">
            <a:extLst>
              <a:ext uri="{28A0092B-C50C-407E-A947-70E740481C1C}">
                <a14:useLocalDpi xmlns:a14="http://schemas.microsoft.com/office/drawing/2010/main" val="0"/>
              </a:ext>
            </a:extLst>
          </a:blip>
          <a:srcRect l="11657" t="66249" r="9923"/>
          <a:stretch/>
        </p:blipFill>
        <p:spPr>
          <a:xfrm>
            <a:off x="5402162" y="2885632"/>
            <a:ext cx="3672000" cy="772448"/>
          </a:xfrm>
          <a:prstGeom prst="rect">
            <a:avLst/>
          </a:prstGeom>
        </p:spPr>
      </p:pic>
      <p:sp>
        <p:nvSpPr>
          <p:cNvPr id="68" name="Rectangle 67">
            <a:extLst>
              <a:ext uri="{FF2B5EF4-FFF2-40B4-BE49-F238E27FC236}">
                <a16:creationId xmlns:a16="http://schemas.microsoft.com/office/drawing/2014/main" id="{0673CED9-5BB7-4A77-9C6A-3CA261170DB7}"/>
              </a:ext>
            </a:extLst>
          </p:cNvPr>
          <p:cNvSpPr/>
          <p:nvPr/>
        </p:nvSpPr>
        <p:spPr>
          <a:xfrm>
            <a:off x="1771308" y="2862496"/>
            <a:ext cx="7302854" cy="7955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2959710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trike="noStrike" spc="-1" dirty="0">
                <a:solidFill>
                  <a:srgbClr val="000000"/>
                </a:solidFill>
                <a:uFill>
                  <a:solidFill>
                    <a:srgbClr val="FFFFFF"/>
                  </a:solidFill>
                </a:uFill>
                <a:latin typeface="+mj-lt"/>
                <a:ea typeface="SimSun"/>
              </a:rPr>
              <a:t>Radiomics and Deep Learning</a:t>
            </a:r>
          </a:p>
        </p:txBody>
      </p:sp>
      <p:sp>
        <p:nvSpPr>
          <p:cNvPr id="22" name="TextBox 21">
            <a:extLst>
              <a:ext uri="{FF2B5EF4-FFF2-40B4-BE49-F238E27FC236}">
                <a16:creationId xmlns:a16="http://schemas.microsoft.com/office/drawing/2014/main" id="{747AF4E3-8C52-4BE6-8E78-DD29EF043FD2}"/>
              </a:ext>
            </a:extLst>
          </p:cNvPr>
          <p:cNvSpPr txBox="1"/>
          <p:nvPr/>
        </p:nvSpPr>
        <p:spPr>
          <a:xfrm>
            <a:off x="683568" y="1556792"/>
            <a:ext cx="7992888" cy="5078313"/>
          </a:xfrm>
          <a:prstGeom prst="rect">
            <a:avLst/>
          </a:prstGeom>
          <a:noFill/>
        </p:spPr>
        <p:txBody>
          <a:bodyPr wrap="square">
            <a:spAutoFit/>
          </a:bodyPr>
          <a:lstStyle/>
          <a:p>
            <a:pPr algn="ctr"/>
            <a:endParaRPr lang="fr-FR" dirty="0"/>
          </a:p>
          <a:p>
            <a:pPr algn="ctr"/>
            <a:r>
              <a:rPr lang="fr-FR" dirty="0"/>
              <a:t>Radiomics </a:t>
            </a:r>
            <a:r>
              <a:rPr lang="fr-FR" dirty="0" err="1"/>
              <a:t>is</a:t>
            </a:r>
            <a:r>
              <a:rPr lang="fr-FR" dirty="0"/>
              <a:t> a </a:t>
            </a:r>
            <a:r>
              <a:rPr lang="fr-FR" dirty="0" err="1"/>
              <a:t>field</a:t>
            </a:r>
            <a:r>
              <a:rPr lang="fr-FR" dirty="0"/>
              <a:t> </a:t>
            </a:r>
            <a:r>
              <a:rPr lang="fr-FR" dirty="0" err="1"/>
              <a:t>built</a:t>
            </a:r>
            <a:r>
              <a:rPr lang="fr-FR" dirty="0"/>
              <a:t> on </a:t>
            </a:r>
            <a:r>
              <a:rPr lang="fr-FR" dirty="0" err="1"/>
              <a:t>decade-old</a:t>
            </a:r>
            <a:r>
              <a:rPr lang="fr-FR" dirty="0"/>
              <a:t> computer vision </a:t>
            </a:r>
            <a:r>
              <a:rPr lang="fr-FR" dirty="0" err="1"/>
              <a:t>methods</a:t>
            </a:r>
            <a:r>
              <a:rPr lang="fr-FR" dirty="0"/>
              <a:t> and </a:t>
            </a:r>
            <a:r>
              <a:rPr lang="fr-FR" dirty="0" err="1"/>
              <a:t>tools</a:t>
            </a:r>
            <a:endParaRPr lang="fr-FR" dirty="0"/>
          </a:p>
          <a:p>
            <a:pPr algn="ctr"/>
            <a:endParaRPr lang="fr-FR" dirty="0"/>
          </a:p>
          <a:p>
            <a:pPr algn="ctr"/>
            <a:r>
              <a:rPr lang="fr-FR" dirty="0" err="1"/>
              <a:t>Numerous</a:t>
            </a:r>
            <a:r>
              <a:rPr lang="fr-FR" dirty="0"/>
              <a:t> limitations have been </a:t>
            </a:r>
            <a:r>
              <a:rPr lang="fr-FR" dirty="0" err="1"/>
              <a:t>adressed</a:t>
            </a:r>
            <a:r>
              <a:rPr lang="fr-FR" dirty="0"/>
              <a:t> in the last 5 </a:t>
            </a:r>
            <a:r>
              <a:rPr lang="fr-FR" dirty="0" err="1"/>
              <a:t>years</a:t>
            </a:r>
            <a:endParaRPr lang="fr-FR" dirty="0"/>
          </a:p>
          <a:p>
            <a:pPr algn="ctr"/>
            <a:endParaRPr lang="fr-FR" dirty="0"/>
          </a:p>
          <a:p>
            <a:pPr algn="ctr"/>
            <a:r>
              <a:rPr lang="fr-FR" dirty="0"/>
              <a:t>Modern </a:t>
            </a:r>
            <a:r>
              <a:rPr lang="fr-FR" i="1" dirty="0"/>
              <a:t>machine </a:t>
            </a:r>
            <a:r>
              <a:rPr lang="fr-FR" i="1" dirty="0" err="1"/>
              <a:t>learning</a:t>
            </a:r>
            <a:r>
              <a:rPr lang="fr-FR" i="1" dirty="0"/>
              <a:t> </a:t>
            </a:r>
            <a:r>
              <a:rPr lang="fr-FR" dirty="0"/>
              <a:t>techniques have </a:t>
            </a:r>
            <a:r>
              <a:rPr lang="fr-FR" dirty="0" err="1"/>
              <a:t>become</a:t>
            </a:r>
            <a:r>
              <a:rPr lang="fr-FR" dirty="0"/>
              <a:t> crucial for modeling</a:t>
            </a:r>
          </a:p>
          <a:p>
            <a:pPr algn="ctr"/>
            <a:endParaRPr lang="fr-FR" dirty="0"/>
          </a:p>
          <a:p>
            <a:pPr algn="ctr"/>
            <a:r>
              <a:rPr lang="fr-FR" dirty="0"/>
              <a:t>The </a:t>
            </a:r>
            <a:r>
              <a:rPr lang="fr-FR" dirty="0" err="1"/>
              <a:t>field</a:t>
            </a:r>
            <a:r>
              <a:rPr lang="fr-FR" dirty="0"/>
              <a:t> </a:t>
            </a:r>
            <a:r>
              <a:rPr lang="fr-FR" dirty="0" err="1"/>
              <a:t>is</a:t>
            </a:r>
            <a:r>
              <a:rPr lang="fr-FR" dirty="0"/>
              <a:t> </a:t>
            </a:r>
            <a:r>
              <a:rPr lang="fr-FR" dirty="0" err="1"/>
              <a:t>moving</a:t>
            </a:r>
            <a:r>
              <a:rPr lang="fr-FR" dirty="0"/>
              <a:t> </a:t>
            </a:r>
            <a:r>
              <a:rPr lang="fr-FR" dirty="0" err="1"/>
              <a:t>quickly</a:t>
            </a:r>
            <a:r>
              <a:rPr lang="fr-FR" dirty="0"/>
              <a:t> </a:t>
            </a:r>
            <a:r>
              <a:rPr lang="fr-FR" dirty="0" err="1"/>
              <a:t>towards</a:t>
            </a:r>
            <a:r>
              <a:rPr lang="fr-FR" dirty="0"/>
              <a:t> the use of </a:t>
            </a:r>
            <a:r>
              <a:rPr lang="fr-FR" i="1" dirty="0" err="1"/>
              <a:t>deep</a:t>
            </a:r>
            <a:r>
              <a:rPr lang="fr-FR" i="1" dirty="0"/>
              <a:t> </a:t>
            </a:r>
            <a:r>
              <a:rPr lang="fr-FR" i="1" dirty="0" err="1"/>
              <a:t>learning</a:t>
            </a:r>
            <a:r>
              <a:rPr lang="fr-FR" i="1" dirty="0"/>
              <a:t> </a:t>
            </a:r>
            <a:r>
              <a:rPr lang="fr-FR" dirty="0"/>
              <a:t>techniques</a:t>
            </a:r>
          </a:p>
          <a:p>
            <a:pPr algn="ctr"/>
            <a:endParaRPr lang="fr-FR" dirty="0"/>
          </a:p>
          <a:p>
            <a:pPr algn="ctr"/>
            <a:r>
              <a:rPr lang="fr-FR" dirty="0"/>
              <a:t>For </a:t>
            </a:r>
            <a:r>
              <a:rPr lang="fr-FR" dirty="0" err="1"/>
              <a:t>transfer</a:t>
            </a:r>
            <a:r>
              <a:rPr lang="fr-FR" dirty="0"/>
              <a:t> to routine </a:t>
            </a:r>
            <a:r>
              <a:rPr lang="fr-FR" dirty="0" err="1"/>
              <a:t>clinical</a:t>
            </a:r>
            <a:r>
              <a:rPr lang="fr-FR" dirty="0"/>
              <a:t> practice, </a:t>
            </a:r>
            <a:r>
              <a:rPr lang="fr-FR" dirty="0" err="1"/>
              <a:t>several</a:t>
            </a:r>
            <a:r>
              <a:rPr lang="fr-FR" dirty="0"/>
              <a:t> challenges </a:t>
            </a:r>
            <a:r>
              <a:rPr lang="fr-FR" dirty="0" err="1"/>
              <a:t>remain</a:t>
            </a:r>
            <a:r>
              <a:rPr lang="fr-FR" dirty="0"/>
              <a:t> to </a:t>
            </a:r>
            <a:r>
              <a:rPr lang="fr-FR" dirty="0" err="1"/>
              <a:t>address</a:t>
            </a:r>
            <a:endParaRPr lang="fr-FR" dirty="0"/>
          </a:p>
          <a:p>
            <a:pPr lvl="1" algn="ctr"/>
            <a:endParaRPr lang="fr-FR" dirty="0"/>
          </a:p>
          <a:p>
            <a:pPr lvl="1" algn="ctr"/>
            <a:r>
              <a:rPr lang="fr-FR" dirty="0"/>
              <a:t>High </a:t>
            </a:r>
            <a:r>
              <a:rPr lang="fr-FR" dirty="0" err="1"/>
              <a:t>level</a:t>
            </a:r>
            <a:r>
              <a:rPr lang="fr-FR" dirty="0"/>
              <a:t> of </a:t>
            </a:r>
            <a:r>
              <a:rPr lang="fr-FR" dirty="0" err="1"/>
              <a:t>clinically</a:t>
            </a:r>
            <a:r>
              <a:rPr lang="fr-FR" dirty="0"/>
              <a:t>-relevant proof</a:t>
            </a:r>
          </a:p>
          <a:p>
            <a:pPr lvl="1" algn="ctr"/>
            <a:endParaRPr lang="fr-FR" dirty="0"/>
          </a:p>
          <a:p>
            <a:pPr lvl="1" algn="ctr"/>
            <a:r>
              <a:rPr lang="fr-FR" dirty="0" err="1"/>
              <a:t>Multicentric</a:t>
            </a:r>
            <a:r>
              <a:rPr lang="fr-FR" dirty="0"/>
              <a:t>, prospective </a:t>
            </a:r>
            <a:r>
              <a:rPr lang="fr-FR" dirty="0" err="1"/>
              <a:t>studies</a:t>
            </a:r>
            <a:r>
              <a:rPr lang="fr-FR" dirty="0"/>
              <a:t> in large </a:t>
            </a:r>
            <a:r>
              <a:rPr lang="fr-FR" dirty="0" err="1"/>
              <a:t>cohorts</a:t>
            </a:r>
            <a:endParaRPr lang="fr-FR" dirty="0"/>
          </a:p>
          <a:p>
            <a:pPr lvl="1" algn="ctr"/>
            <a:endParaRPr lang="fr-FR" dirty="0"/>
          </a:p>
          <a:p>
            <a:pPr lvl="1" algn="ctr"/>
            <a:r>
              <a:rPr lang="fr-FR" dirty="0"/>
              <a:t>More and </a:t>
            </a:r>
            <a:r>
              <a:rPr lang="fr-FR" dirty="0" err="1"/>
              <a:t>better</a:t>
            </a:r>
            <a:r>
              <a:rPr lang="fr-FR" dirty="0"/>
              <a:t> automation for </a:t>
            </a:r>
            <a:r>
              <a:rPr lang="fr-FR" dirty="0" err="1"/>
              <a:t>clinical</a:t>
            </a:r>
            <a:r>
              <a:rPr lang="fr-FR" dirty="0"/>
              <a:t> application in routine</a:t>
            </a:r>
          </a:p>
          <a:p>
            <a:pPr lvl="1" algn="ctr"/>
            <a:endParaRPr lang="fr-FR" u="sng" dirty="0"/>
          </a:p>
          <a:p>
            <a:pPr lvl="1" algn="ctr"/>
            <a:r>
              <a:rPr lang="fr-FR" u="sng" dirty="0" err="1"/>
              <a:t>Explainability</a:t>
            </a:r>
            <a:r>
              <a:rPr lang="fr-FR" u="sng" dirty="0"/>
              <a:t> and </a:t>
            </a:r>
            <a:r>
              <a:rPr lang="fr-FR" u="sng" dirty="0" err="1"/>
              <a:t>interpretability</a:t>
            </a:r>
            <a:r>
              <a:rPr lang="fr-FR" u="sng" dirty="0"/>
              <a:t> for </a:t>
            </a:r>
            <a:r>
              <a:rPr lang="fr-FR" u="sng" dirty="0" err="1"/>
              <a:t>acceptability</a:t>
            </a:r>
            <a:r>
              <a:rPr lang="fr-FR" u="sng" dirty="0"/>
              <a:t> and trust</a:t>
            </a:r>
          </a:p>
        </p:txBody>
      </p:sp>
    </p:spTree>
    <p:extLst>
      <p:ext uri="{BB962C8B-B14F-4D97-AF65-F5344CB8AC3E}">
        <p14:creationId xmlns:p14="http://schemas.microsoft.com/office/powerpoint/2010/main" val="418419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trike="noStrike" spc="-1" dirty="0">
                <a:solidFill>
                  <a:srgbClr val="000000"/>
                </a:solidFill>
                <a:uFill>
                  <a:solidFill>
                    <a:srgbClr val="FFFFFF"/>
                  </a:solidFill>
                </a:uFill>
                <a:latin typeface="+mj-lt"/>
                <a:ea typeface="SimSun"/>
              </a:rPr>
              <a:t>Acknowledgments  / Disclaimer</a:t>
            </a:r>
          </a:p>
        </p:txBody>
      </p:sp>
      <p:sp>
        <p:nvSpPr>
          <p:cNvPr id="22" name="TextBox 21">
            <a:extLst>
              <a:ext uri="{FF2B5EF4-FFF2-40B4-BE49-F238E27FC236}">
                <a16:creationId xmlns:a16="http://schemas.microsoft.com/office/drawing/2014/main" id="{747AF4E3-8C52-4BE6-8E78-DD29EF043FD2}"/>
              </a:ext>
            </a:extLst>
          </p:cNvPr>
          <p:cNvSpPr txBox="1"/>
          <p:nvPr/>
        </p:nvSpPr>
        <p:spPr>
          <a:xfrm>
            <a:off x="683568" y="2348880"/>
            <a:ext cx="7992888" cy="3139321"/>
          </a:xfrm>
          <a:prstGeom prst="rect">
            <a:avLst/>
          </a:prstGeom>
          <a:noFill/>
        </p:spPr>
        <p:txBody>
          <a:bodyPr wrap="square">
            <a:spAutoFit/>
          </a:bodyPr>
          <a:lstStyle/>
          <a:p>
            <a:pPr algn="ctr"/>
            <a:r>
              <a:rPr lang="en-US" dirty="0"/>
              <a:t>The material is provided by training material from the INFORM project: </a:t>
            </a:r>
          </a:p>
          <a:p>
            <a:pPr algn="ctr"/>
            <a:r>
              <a:rPr lang="en-US" b="1" dirty="0">
                <a:hlinkClick r:id="rId2"/>
              </a:rPr>
              <a:t>www.inform-project.eu</a:t>
            </a:r>
            <a:r>
              <a:rPr lang="en-US" b="1" dirty="0"/>
              <a:t> </a:t>
            </a:r>
          </a:p>
          <a:p>
            <a:pPr algn="ctr"/>
            <a:endParaRPr lang="en-US" dirty="0"/>
          </a:p>
          <a:p>
            <a:pPr algn="ctr"/>
            <a:r>
              <a:rPr lang="en-US" dirty="0"/>
              <a:t>The </a:t>
            </a:r>
            <a:r>
              <a:rPr lang="en-US" b="1" dirty="0"/>
              <a:t>CHIST-ERA</a:t>
            </a:r>
            <a:r>
              <a:rPr lang="en-US" dirty="0"/>
              <a:t> grant [CHIST-ERA-19-XAI-007] with project acronym </a:t>
            </a:r>
            <a:r>
              <a:rPr lang="en-US" b="1" dirty="0"/>
              <a:t>INFORM</a:t>
            </a:r>
            <a:r>
              <a:rPr lang="en-US" dirty="0"/>
              <a:t>, by General Secretariat for Research and Innovation (GSRI) of Greece, National Science Centre (NCN) of Poland [2020/02/ Y/ST6/00071] and </a:t>
            </a:r>
            <a:r>
              <a:rPr lang="en-US" dirty="0" err="1"/>
              <a:t>Agence</a:t>
            </a:r>
            <a:r>
              <a:rPr lang="en-US" dirty="0"/>
              <a:t> </a:t>
            </a:r>
            <a:r>
              <a:rPr lang="en-US" dirty="0" err="1"/>
              <a:t>Nationale</a:t>
            </a:r>
            <a:r>
              <a:rPr lang="en-US" dirty="0"/>
              <a:t> de la Recherche (ANR) of France.</a:t>
            </a:r>
          </a:p>
          <a:p>
            <a:pPr algn="ctr"/>
            <a:endParaRPr lang="en-US" dirty="0"/>
          </a:p>
          <a:p>
            <a:pPr algn="ctr"/>
            <a:r>
              <a:rPr lang="en-US" dirty="0"/>
              <a:t>Special thanks to </a:t>
            </a:r>
            <a:r>
              <a:rPr lang="en-US" b="1" dirty="0"/>
              <a:t>Dr. Mathieu Hatt</a:t>
            </a:r>
            <a:r>
              <a:rPr lang="en-US" dirty="0"/>
              <a:t>, for his contribution on the preparation of the slides for the INFORM project.</a:t>
            </a:r>
          </a:p>
          <a:p>
            <a:pPr algn="ctr"/>
            <a:endParaRPr lang="en-US" u="sng" dirty="0"/>
          </a:p>
        </p:txBody>
      </p:sp>
    </p:spTree>
    <p:extLst>
      <p:ext uri="{BB962C8B-B14F-4D97-AF65-F5344CB8AC3E}">
        <p14:creationId xmlns:p14="http://schemas.microsoft.com/office/powerpoint/2010/main" val="1073243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trike="noStrike" spc="-1" dirty="0">
                <a:solidFill>
                  <a:srgbClr val="000000"/>
                </a:solidFill>
                <a:uFill>
                  <a:solidFill>
                    <a:srgbClr val="FFFFFF"/>
                  </a:solidFill>
                </a:uFill>
                <a:latin typeface="+mj-lt"/>
                <a:ea typeface="SimSun"/>
              </a:rPr>
              <a:t>Introduction: Radiomics definition</a:t>
            </a:r>
            <a:endParaRPr lang="en-US" sz="2600" b="0" strike="noStrike" spc="-1" dirty="0">
              <a:solidFill>
                <a:srgbClr val="000000"/>
              </a:solidFill>
              <a:uFill>
                <a:solidFill>
                  <a:srgbClr val="FFFFFF"/>
                </a:solidFill>
              </a:uFill>
              <a:latin typeface="+mj-lt"/>
            </a:endParaRPr>
          </a:p>
        </p:txBody>
      </p:sp>
      <p:sp>
        <p:nvSpPr>
          <p:cNvPr id="4" name="Espace réservé du contenu 2">
            <a:extLst>
              <a:ext uri="{FF2B5EF4-FFF2-40B4-BE49-F238E27FC236}">
                <a16:creationId xmlns:a16="http://schemas.microsoft.com/office/drawing/2014/main" id="{151F4DC9-E98F-42EB-848C-51358A7F753B}"/>
              </a:ext>
            </a:extLst>
          </p:cNvPr>
          <p:cNvSpPr txBox="1">
            <a:spLocks/>
          </p:cNvSpPr>
          <p:nvPr/>
        </p:nvSpPr>
        <p:spPr>
          <a:xfrm>
            <a:off x="46702" y="1471421"/>
            <a:ext cx="9096578" cy="4650053"/>
          </a:xfrm>
          <a:prstGeom prst="rect">
            <a:avLst/>
          </a:prstGeom>
        </p:spPr>
        <p:txBody>
          <a:bodyPr>
            <a:normAutofit/>
          </a:bodyPr>
          <a:lstStyle/>
          <a:p>
            <a:pPr marL="285750" lvl="1" indent="-285750">
              <a:spcBef>
                <a:spcPts val="1000"/>
              </a:spcBef>
              <a:buFont typeface="Wingdings" panose="05000000000000000000" pitchFamily="2" charset="2"/>
              <a:buChar char="q"/>
            </a:pPr>
            <a:r>
              <a:rPr lang="en-US" kern="0" dirty="0">
                <a:solidFill>
                  <a:sysClr val="windowText" lastClr="000000"/>
                </a:solidFill>
              </a:rPr>
              <a:t> </a:t>
            </a:r>
            <a:r>
              <a:rPr lang="en-US" kern="0" dirty="0" err="1">
                <a:solidFill>
                  <a:sysClr val="windowText" lastClr="000000"/>
                </a:solidFill>
              </a:rPr>
              <a:t>Tumours</a:t>
            </a:r>
            <a:r>
              <a:rPr lang="en-US" kern="0" dirty="0">
                <a:solidFill>
                  <a:sysClr val="windowText" lastClr="000000"/>
                </a:solidFill>
              </a:rPr>
              <a:t> are heterogeneous entities (genetic, cellular, tissular) </a:t>
            </a:r>
            <a:r>
              <a:rPr lang="en-US" kern="0" baseline="30000" dirty="0">
                <a:solidFill>
                  <a:sysClr val="windowText" lastClr="000000"/>
                </a:solidFill>
              </a:rPr>
              <a:t>[1]</a:t>
            </a:r>
            <a:endParaRPr lang="en-US" kern="0" dirty="0">
              <a:solidFill>
                <a:sysClr val="windowText" lastClr="000000"/>
              </a:solidFill>
            </a:endParaRPr>
          </a:p>
          <a:p>
            <a:pPr marL="285750" lvl="2" indent="-285750">
              <a:spcBef>
                <a:spcPts val="1000"/>
              </a:spcBef>
              <a:buFont typeface="Wingdings" panose="05000000000000000000" pitchFamily="2" charset="2"/>
              <a:buChar char="q"/>
            </a:pPr>
            <a:r>
              <a:rPr lang="en-US" kern="0" dirty="0">
                <a:solidFill>
                  <a:sysClr val="windowText" lastClr="000000"/>
                </a:solidFill>
              </a:rPr>
              <a:t> </a:t>
            </a:r>
            <a:r>
              <a:rPr lang="en-US" u="sng" kern="0" dirty="0">
                <a:solidFill>
                  <a:sysClr val="windowText" lastClr="000000"/>
                </a:solidFill>
                <a:effectLst>
                  <a:outerShdw blurRad="38100" dist="38100" dir="2700000" algn="tl">
                    <a:srgbClr val="000000">
                      <a:alpha val="43137"/>
                    </a:srgbClr>
                  </a:outerShdw>
                </a:effectLst>
              </a:rPr>
              <a:t>Hypothesis</a:t>
            </a:r>
            <a:r>
              <a:rPr lang="en-US" kern="0" dirty="0">
                <a:solidFill>
                  <a:sysClr val="windowText" lastClr="000000"/>
                </a:solidFill>
              </a:rPr>
              <a:t>: characteristics in images (macro scale) reflect at least partly characteristics in smaller scales (including genetic)</a:t>
            </a:r>
          </a:p>
          <a:p>
            <a:pPr marL="285750" indent="-285750">
              <a:buFont typeface="Wingdings" panose="05000000000000000000" pitchFamily="2" charset="2"/>
              <a:buChar char="q"/>
            </a:pPr>
            <a:endParaRPr lang="en-US" kern="0" dirty="0">
              <a:solidFill>
                <a:sysClr val="windowText" lastClr="000000"/>
              </a:solidFill>
              <a:effectLst>
                <a:outerShdw blurRad="38100" dist="38100" dir="2700000" algn="tl">
                  <a:srgbClr val="000000">
                    <a:alpha val="43137"/>
                  </a:srgbClr>
                </a:outerShdw>
              </a:effectLst>
            </a:endParaRPr>
          </a:p>
        </p:txBody>
      </p:sp>
      <p:sp>
        <p:nvSpPr>
          <p:cNvPr id="5" name="Espace réservé du pied de page 3">
            <a:extLst>
              <a:ext uri="{FF2B5EF4-FFF2-40B4-BE49-F238E27FC236}">
                <a16:creationId xmlns:a16="http://schemas.microsoft.com/office/drawing/2014/main" id="{6434CEC5-8745-49E0-8139-1D4894D6B7DC}"/>
              </a:ext>
            </a:extLst>
          </p:cNvPr>
          <p:cNvSpPr txBox="1">
            <a:spLocks/>
          </p:cNvSpPr>
          <p:nvPr/>
        </p:nvSpPr>
        <p:spPr>
          <a:xfrm>
            <a:off x="46702" y="6257638"/>
            <a:ext cx="9096578" cy="60036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err="1"/>
              <a:t>Gerlinger</a:t>
            </a:r>
            <a:r>
              <a:rPr lang="fr-FR" sz="1400" dirty="0"/>
              <a:t>, </a:t>
            </a:r>
            <a:r>
              <a:rPr lang="fr-FR" sz="1400" i="1" dirty="0"/>
              <a:t>et al</a:t>
            </a:r>
            <a:r>
              <a:rPr lang="fr-FR" sz="1400" dirty="0"/>
              <a:t>.</a:t>
            </a:r>
            <a:r>
              <a:rPr lang="en-US" sz="1400" b="1" dirty="0"/>
              <a:t> Intratumor heterogeneity and branched evolution revealed by </a:t>
            </a:r>
            <a:r>
              <a:rPr lang="en-US" sz="1400" b="1" dirty="0" err="1"/>
              <a:t>multiregion</a:t>
            </a:r>
            <a:r>
              <a:rPr lang="en-US" sz="1400" b="1" dirty="0"/>
              <a:t> sequencing</a:t>
            </a:r>
            <a:r>
              <a:rPr lang="en-US" sz="1400" dirty="0"/>
              <a:t>. </a:t>
            </a:r>
            <a:r>
              <a:rPr lang="en-US" sz="1400" i="1" dirty="0"/>
              <a:t>N </a:t>
            </a:r>
            <a:r>
              <a:rPr lang="en-US" sz="1400" i="1" dirty="0" err="1"/>
              <a:t>Engl</a:t>
            </a:r>
            <a:r>
              <a:rPr lang="en-US" sz="1400" i="1" dirty="0"/>
              <a:t> J Med </a:t>
            </a:r>
            <a:r>
              <a:rPr lang="en-US" sz="1400" dirty="0"/>
              <a:t>2012</a:t>
            </a:r>
          </a:p>
        </p:txBody>
      </p:sp>
      <p:sp>
        <p:nvSpPr>
          <p:cNvPr id="6" name="Double flèche horizontale 13">
            <a:extLst>
              <a:ext uri="{FF2B5EF4-FFF2-40B4-BE49-F238E27FC236}">
                <a16:creationId xmlns:a16="http://schemas.microsoft.com/office/drawing/2014/main" id="{7D88AF3B-CD59-47A3-B2EB-882DBD114B56}"/>
              </a:ext>
            </a:extLst>
          </p:cNvPr>
          <p:cNvSpPr/>
          <p:nvPr/>
        </p:nvSpPr>
        <p:spPr>
          <a:xfrm>
            <a:off x="4164335" y="4408246"/>
            <a:ext cx="551681" cy="250352"/>
          </a:xfrm>
          <a:prstGeom prst="lef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e 14">
            <a:extLst>
              <a:ext uri="{FF2B5EF4-FFF2-40B4-BE49-F238E27FC236}">
                <a16:creationId xmlns:a16="http://schemas.microsoft.com/office/drawing/2014/main" id="{B0C1A5F3-2120-4A3A-BDBE-00AE88C7BD87}"/>
              </a:ext>
            </a:extLst>
          </p:cNvPr>
          <p:cNvGrpSpPr/>
          <p:nvPr/>
        </p:nvGrpSpPr>
        <p:grpSpPr>
          <a:xfrm>
            <a:off x="179512" y="3081177"/>
            <a:ext cx="3746052" cy="1145722"/>
            <a:chOff x="621744" y="3036583"/>
            <a:chExt cx="3746052" cy="1145722"/>
          </a:xfrm>
        </p:grpSpPr>
        <p:pic>
          <p:nvPicPr>
            <p:cNvPr id="8" name="Picture 6" descr="http://www.ismb2008.org/wp-content/uploads/2008/11/proteomics3.jpg">
              <a:extLst>
                <a:ext uri="{FF2B5EF4-FFF2-40B4-BE49-F238E27FC236}">
                  <a16:creationId xmlns:a16="http://schemas.microsoft.com/office/drawing/2014/main" id="{E1CFB747-FA5B-453B-9954-D0A655FE8522}"/>
                </a:ext>
              </a:extLst>
            </p:cNvPr>
            <p:cNvPicPr>
              <a:picLocks noChangeArrowheads="1"/>
            </p:cNvPicPr>
            <p:nvPr/>
          </p:nvPicPr>
          <p:blipFill>
            <a:blip r:embed="rId2" cstate="print"/>
            <a:srcRect t="7827"/>
            <a:stretch>
              <a:fillRect/>
            </a:stretch>
          </p:blipFill>
          <p:spPr bwMode="auto">
            <a:xfrm>
              <a:off x="2595811" y="3274952"/>
              <a:ext cx="828000" cy="907353"/>
            </a:xfrm>
            <a:prstGeom prst="rect">
              <a:avLst/>
            </a:prstGeom>
            <a:noFill/>
            <a:ln>
              <a:solidFill>
                <a:schemeClr val="bg1"/>
              </a:solidFill>
            </a:ln>
          </p:spPr>
        </p:pic>
        <p:pic>
          <p:nvPicPr>
            <p:cNvPr id="9" name="Picture 8" descr=" Example of microarray hybridization figure 1">
              <a:extLst>
                <a:ext uri="{FF2B5EF4-FFF2-40B4-BE49-F238E27FC236}">
                  <a16:creationId xmlns:a16="http://schemas.microsoft.com/office/drawing/2014/main" id="{036DC180-6DF7-4022-8A18-F23CB71B9EA0}"/>
                </a:ext>
              </a:extLst>
            </p:cNvPr>
            <p:cNvPicPr>
              <a:picLocks noChangeArrowheads="1"/>
            </p:cNvPicPr>
            <p:nvPr/>
          </p:nvPicPr>
          <p:blipFill>
            <a:blip r:embed="rId3" cstate="print"/>
            <a:srcRect/>
            <a:stretch>
              <a:fillRect/>
            </a:stretch>
          </p:blipFill>
          <p:spPr bwMode="auto">
            <a:xfrm>
              <a:off x="3539796" y="3274165"/>
              <a:ext cx="828000" cy="907353"/>
            </a:xfrm>
            <a:prstGeom prst="rect">
              <a:avLst/>
            </a:prstGeom>
            <a:noFill/>
            <a:ln>
              <a:solidFill>
                <a:schemeClr val="bg1"/>
              </a:solidFill>
            </a:ln>
          </p:spPr>
        </p:pic>
        <p:pic>
          <p:nvPicPr>
            <p:cNvPr id="10" name="Picture 10" descr="Cancer Histology">
              <a:extLst>
                <a:ext uri="{FF2B5EF4-FFF2-40B4-BE49-F238E27FC236}">
                  <a16:creationId xmlns:a16="http://schemas.microsoft.com/office/drawing/2014/main" id="{D2341717-7FB3-49A5-A3EE-B298B60C6A3A}"/>
                </a:ext>
              </a:extLst>
            </p:cNvPr>
            <p:cNvPicPr>
              <a:picLocks noChangeArrowheads="1"/>
            </p:cNvPicPr>
            <p:nvPr/>
          </p:nvPicPr>
          <p:blipFill>
            <a:blip r:embed="rId4" cstate="print"/>
            <a:srcRect/>
            <a:stretch>
              <a:fillRect/>
            </a:stretch>
          </p:blipFill>
          <p:spPr bwMode="auto">
            <a:xfrm>
              <a:off x="676608" y="3274952"/>
              <a:ext cx="828000" cy="907353"/>
            </a:xfrm>
            <a:prstGeom prst="rect">
              <a:avLst/>
            </a:prstGeom>
            <a:noFill/>
            <a:ln>
              <a:solidFill>
                <a:schemeClr val="bg1"/>
              </a:solidFill>
            </a:ln>
          </p:spPr>
        </p:pic>
        <p:pic>
          <p:nvPicPr>
            <p:cNvPr id="11" name="Picture 12" descr="Human plasma colorectal cancer protein biomarker assay with mass spec for cancer/oncology">
              <a:extLst>
                <a:ext uri="{FF2B5EF4-FFF2-40B4-BE49-F238E27FC236}">
                  <a16:creationId xmlns:a16="http://schemas.microsoft.com/office/drawing/2014/main" id="{B218F416-4691-4838-B106-B09BE49F2FF8}"/>
                </a:ext>
              </a:extLst>
            </p:cNvPr>
            <p:cNvPicPr>
              <a:picLocks noChangeArrowheads="1"/>
            </p:cNvPicPr>
            <p:nvPr/>
          </p:nvPicPr>
          <p:blipFill>
            <a:blip r:embed="rId5" cstate="print"/>
            <a:srcRect l="71337" b="11367"/>
            <a:stretch>
              <a:fillRect/>
            </a:stretch>
          </p:blipFill>
          <p:spPr bwMode="auto">
            <a:xfrm>
              <a:off x="1644977" y="3274952"/>
              <a:ext cx="828000" cy="907353"/>
            </a:xfrm>
            <a:prstGeom prst="rect">
              <a:avLst/>
            </a:prstGeom>
            <a:noFill/>
            <a:ln>
              <a:solidFill>
                <a:schemeClr val="bg1"/>
              </a:solidFill>
            </a:ln>
          </p:spPr>
        </p:pic>
        <p:sp>
          <p:nvSpPr>
            <p:cNvPr id="12" name="ZoneTexte 21">
              <a:extLst>
                <a:ext uri="{FF2B5EF4-FFF2-40B4-BE49-F238E27FC236}">
                  <a16:creationId xmlns:a16="http://schemas.microsoft.com/office/drawing/2014/main" id="{0D8DA42D-AF0D-4243-8927-B5B45A67C6B8}"/>
                </a:ext>
              </a:extLst>
            </p:cNvPr>
            <p:cNvSpPr txBox="1"/>
            <p:nvPr/>
          </p:nvSpPr>
          <p:spPr>
            <a:xfrm>
              <a:off x="621744" y="3037670"/>
              <a:ext cx="764953" cy="276999"/>
            </a:xfrm>
            <a:prstGeom prst="rect">
              <a:avLst/>
            </a:prstGeom>
            <a:noFill/>
          </p:spPr>
          <p:txBody>
            <a:bodyPr wrap="none" rtlCol="0">
              <a:spAutoFit/>
            </a:bodyPr>
            <a:lstStyle/>
            <a:p>
              <a:r>
                <a:rPr lang="fr-FR" sz="1200" dirty="0" err="1"/>
                <a:t>Histology</a:t>
              </a:r>
              <a:endParaRPr lang="en-US" sz="1200" dirty="0"/>
            </a:p>
          </p:txBody>
        </p:sp>
        <p:sp>
          <p:nvSpPr>
            <p:cNvPr id="13" name="ZoneTexte 22">
              <a:extLst>
                <a:ext uri="{FF2B5EF4-FFF2-40B4-BE49-F238E27FC236}">
                  <a16:creationId xmlns:a16="http://schemas.microsoft.com/office/drawing/2014/main" id="{B0EE0E46-C31C-4AE0-9477-4411EB858EFC}"/>
                </a:ext>
              </a:extLst>
            </p:cNvPr>
            <p:cNvSpPr txBox="1"/>
            <p:nvPr/>
          </p:nvSpPr>
          <p:spPr>
            <a:xfrm>
              <a:off x="1488545" y="3037669"/>
              <a:ext cx="888833" cy="276999"/>
            </a:xfrm>
            <a:prstGeom prst="rect">
              <a:avLst/>
            </a:prstGeom>
            <a:noFill/>
          </p:spPr>
          <p:txBody>
            <a:bodyPr wrap="none" rtlCol="0">
              <a:spAutoFit/>
            </a:bodyPr>
            <a:lstStyle/>
            <a:p>
              <a:r>
                <a:rPr lang="fr-FR" sz="1200" dirty="0" err="1"/>
                <a:t>Biomarkers</a:t>
              </a:r>
              <a:endParaRPr lang="en-US" sz="1200" dirty="0"/>
            </a:p>
          </p:txBody>
        </p:sp>
        <p:sp>
          <p:nvSpPr>
            <p:cNvPr id="14" name="ZoneTexte 23">
              <a:extLst>
                <a:ext uri="{FF2B5EF4-FFF2-40B4-BE49-F238E27FC236}">
                  <a16:creationId xmlns:a16="http://schemas.microsoft.com/office/drawing/2014/main" id="{0B8E6404-B167-4259-AD0B-C18815BC2458}"/>
                </a:ext>
              </a:extLst>
            </p:cNvPr>
            <p:cNvSpPr txBox="1"/>
            <p:nvPr/>
          </p:nvSpPr>
          <p:spPr>
            <a:xfrm>
              <a:off x="2498524" y="3036583"/>
              <a:ext cx="890628" cy="276999"/>
            </a:xfrm>
            <a:prstGeom prst="rect">
              <a:avLst/>
            </a:prstGeom>
            <a:noFill/>
          </p:spPr>
          <p:txBody>
            <a:bodyPr wrap="none" rtlCol="0">
              <a:spAutoFit/>
            </a:bodyPr>
            <a:lstStyle/>
            <a:p>
              <a:r>
                <a:rPr lang="fr-FR" sz="1200" dirty="0" err="1"/>
                <a:t>Proteomics</a:t>
              </a:r>
              <a:endParaRPr lang="en-US" sz="1200" dirty="0"/>
            </a:p>
          </p:txBody>
        </p:sp>
        <p:sp>
          <p:nvSpPr>
            <p:cNvPr id="15" name="ZoneTexte 24">
              <a:extLst>
                <a:ext uri="{FF2B5EF4-FFF2-40B4-BE49-F238E27FC236}">
                  <a16:creationId xmlns:a16="http://schemas.microsoft.com/office/drawing/2014/main" id="{07F5BE93-B1BA-4E04-83B3-3B2BD5AD7969}"/>
                </a:ext>
              </a:extLst>
            </p:cNvPr>
            <p:cNvSpPr txBox="1"/>
            <p:nvPr/>
          </p:nvSpPr>
          <p:spPr>
            <a:xfrm>
              <a:off x="3463669" y="3040199"/>
              <a:ext cx="806631" cy="276999"/>
            </a:xfrm>
            <a:prstGeom prst="rect">
              <a:avLst/>
            </a:prstGeom>
            <a:noFill/>
          </p:spPr>
          <p:txBody>
            <a:bodyPr wrap="none" rtlCol="0">
              <a:spAutoFit/>
            </a:bodyPr>
            <a:lstStyle/>
            <a:p>
              <a:r>
                <a:rPr lang="fr-FR" sz="1200" dirty="0" err="1"/>
                <a:t>Genomics</a:t>
              </a:r>
              <a:endParaRPr lang="en-US" sz="1200" dirty="0"/>
            </a:p>
          </p:txBody>
        </p:sp>
      </p:grpSp>
      <p:grpSp>
        <p:nvGrpSpPr>
          <p:cNvPr id="16" name="Groupe 27">
            <a:extLst>
              <a:ext uri="{FF2B5EF4-FFF2-40B4-BE49-F238E27FC236}">
                <a16:creationId xmlns:a16="http://schemas.microsoft.com/office/drawing/2014/main" id="{C12DBEE4-A1DB-480A-8746-D5A110B36BC9}"/>
              </a:ext>
            </a:extLst>
          </p:cNvPr>
          <p:cNvGrpSpPr/>
          <p:nvPr/>
        </p:nvGrpSpPr>
        <p:grpSpPr>
          <a:xfrm>
            <a:off x="4788024" y="3302575"/>
            <a:ext cx="2978488" cy="2591302"/>
            <a:chOff x="4731916" y="3131084"/>
            <a:chExt cx="3284152" cy="3005037"/>
          </a:xfrm>
        </p:grpSpPr>
        <p:pic>
          <p:nvPicPr>
            <p:cNvPr id="17" name="Image 28">
              <a:extLst>
                <a:ext uri="{FF2B5EF4-FFF2-40B4-BE49-F238E27FC236}">
                  <a16:creationId xmlns:a16="http://schemas.microsoft.com/office/drawing/2014/main" id="{D67C6A96-6AAD-440C-B1E8-7A78359CE794}"/>
                </a:ext>
              </a:extLst>
            </p:cNvPr>
            <p:cNvPicPr preferRelativeResize="0">
              <a:picLocks/>
            </p:cNvPicPr>
            <p:nvPr/>
          </p:nvPicPr>
          <p:blipFill rotWithShape="1">
            <a:blip r:embed="rId6" cstate="print">
              <a:extLst>
                <a:ext uri="{28A0092B-C50C-407E-A947-70E740481C1C}">
                  <a14:useLocalDpi xmlns:a14="http://schemas.microsoft.com/office/drawing/2010/main" val="0"/>
                </a:ext>
              </a:extLst>
            </a:blip>
            <a:srcRect l="6859" t="26660" r="69856" b="16361"/>
            <a:stretch/>
          </p:blipFill>
          <p:spPr>
            <a:xfrm>
              <a:off x="5008912" y="3131084"/>
              <a:ext cx="1476000" cy="1476000"/>
            </a:xfrm>
            <a:prstGeom prst="rect">
              <a:avLst/>
            </a:prstGeom>
            <a:ln>
              <a:solidFill>
                <a:schemeClr val="bg1"/>
              </a:solidFill>
            </a:ln>
          </p:spPr>
        </p:pic>
        <p:pic>
          <p:nvPicPr>
            <p:cNvPr id="18" name="Image 29">
              <a:extLst>
                <a:ext uri="{FF2B5EF4-FFF2-40B4-BE49-F238E27FC236}">
                  <a16:creationId xmlns:a16="http://schemas.microsoft.com/office/drawing/2014/main" id="{109785CA-E49E-4893-953E-2D705F28AB31}"/>
                </a:ext>
              </a:extLst>
            </p:cNvPr>
            <p:cNvPicPr preferRelativeResize="0">
              <a:picLocks/>
            </p:cNvPicPr>
            <p:nvPr/>
          </p:nvPicPr>
          <p:blipFill rotWithShape="1">
            <a:blip r:embed="rId7" cstate="print">
              <a:extLst>
                <a:ext uri="{28A0092B-C50C-407E-A947-70E740481C1C}">
                  <a14:useLocalDpi xmlns:a14="http://schemas.microsoft.com/office/drawing/2010/main" val="0"/>
                </a:ext>
              </a:extLst>
            </a:blip>
            <a:srcRect l="6221" t="17169" r="55901" b="8919"/>
            <a:stretch/>
          </p:blipFill>
          <p:spPr>
            <a:xfrm>
              <a:off x="6540068" y="3131084"/>
              <a:ext cx="1476000" cy="1476000"/>
            </a:xfrm>
            <a:prstGeom prst="rect">
              <a:avLst/>
            </a:prstGeom>
            <a:ln>
              <a:solidFill>
                <a:schemeClr val="bg1"/>
              </a:solidFill>
            </a:ln>
          </p:spPr>
        </p:pic>
        <p:pic>
          <p:nvPicPr>
            <p:cNvPr id="19" name="Image 33">
              <a:extLst>
                <a:ext uri="{FF2B5EF4-FFF2-40B4-BE49-F238E27FC236}">
                  <a16:creationId xmlns:a16="http://schemas.microsoft.com/office/drawing/2014/main" id="{8C4780FB-76F1-4BAF-A306-A2C97AE07FD5}"/>
                </a:ext>
              </a:extLst>
            </p:cNvPr>
            <p:cNvPicPr preferRelativeResize="0">
              <a:picLocks/>
            </p:cNvPicPr>
            <p:nvPr/>
          </p:nvPicPr>
          <p:blipFill rotWithShape="1">
            <a:blip r:embed="rId7" cstate="print">
              <a:extLst>
                <a:ext uri="{28A0092B-C50C-407E-A947-70E740481C1C}">
                  <a14:useLocalDpi xmlns:a14="http://schemas.microsoft.com/office/drawing/2010/main" val="0"/>
                </a:ext>
              </a:extLst>
            </a:blip>
            <a:srcRect l="54864" t="15009" r="6220" b="9381"/>
            <a:stretch/>
          </p:blipFill>
          <p:spPr>
            <a:xfrm>
              <a:off x="6540068" y="4660120"/>
              <a:ext cx="1476000" cy="1476000"/>
            </a:xfrm>
            <a:prstGeom prst="rect">
              <a:avLst/>
            </a:prstGeom>
            <a:ln>
              <a:solidFill>
                <a:schemeClr val="bg1"/>
              </a:solidFill>
            </a:ln>
          </p:spPr>
        </p:pic>
        <p:pic>
          <p:nvPicPr>
            <p:cNvPr id="20" name="Image 34">
              <a:extLst>
                <a:ext uri="{FF2B5EF4-FFF2-40B4-BE49-F238E27FC236}">
                  <a16:creationId xmlns:a16="http://schemas.microsoft.com/office/drawing/2014/main" id="{F03EC7BF-381E-4275-AAB2-A3E4EFB2EA7F}"/>
                </a:ext>
              </a:extLst>
            </p:cNvPr>
            <p:cNvPicPr preferRelativeResize="0">
              <a:picLocks/>
            </p:cNvPicPr>
            <p:nvPr/>
          </p:nvPicPr>
          <p:blipFill>
            <a:blip r:embed="rId8"/>
            <a:stretch>
              <a:fillRect/>
            </a:stretch>
          </p:blipFill>
          <p:spPr>
            <a:xfrm>
              <a:off x="5008912" y="4660121"/>
              <a:ext cx="1476000" cy="1476000"/>
            </a:xfrm>
            <a:prstGeom prst="rect">
              <a:avLst/>
            </a:prstGeom>
            <a:ln>
              <a:solidFill>
                <a:schemeClr val="bg1"/>
              </a:solidFill>
            </a:ln>
          </p:spPr>
        </p:pic>
        <p:sp>
          <p:nvSpPr>
            <p:cNvPr id="21" name="ZoneTexte 35">
              <a:extLst>
                <a:ext uri="{FF2B5EF4-FFF2-40B4-BE49-F238E27FC236}">
                  <a16:creationId xmlns:a16="http://schemas.microsoft.com/office/drawing/2014/main" id="{8FFD8994-B8E9-4E04-A432-9EEA9CA9D43B}"/>
                </a:ext>
              </a:extLst>
            </p:cNvPr>
            <p:cNvSpPr txBox="1"/>
            <p:nvPr/>
          </p:nvSpPr>
          <p:spPr>
            <a:xfrm rot="16200000">
              <a:off x="4271534" y="5285254"/>
              <a:ext cx="1197764" cy="276999"/>
            </a:xfrm>
            <a:prstGeom prst="rect">
              <a:avLst/>
            </a:prstGeom>
            <a:noFill/>
          </p:spPr>
          <p:txBody>
            <a:bodyPr wrap="none" rtlCol="0">
              <a:spAutoFit/>
            </a:bodyPr>
            <a:lstStyle/>
            <a:p>
              <a:r>
                <a:rPr lang="fr-FR" sz="1200" dirty="0" err="1"/>
                <a:t>Functional</a:t>
              </a:r>
              <a:r>
                <a:rPr lang="fr-FR" sz="1200" dirty="0"/>
                <a:t> (PET)</a:t>
              </a:r>
              <a:endParaRPr lang="en-US" sz="1200" dirty="0"/>
            </a:p>
          </p:txBody>
        </p:sp>
        <p:sp>
          <p:nvSpPr>
            <p:cNvPr id="22" name="ZoneTexte 36">
              <a:extLst>
                <a:ext uri="{FF2B5EF4-FFF2-40B4-BE49-F238E27FC236}">
                  <a16:creationId xmlns:a16="http://schemas.microsoft.com/office/drawing/2014/main" id="{6476DC63-CE45-4811-A1B9-D992ED0FCB6A}"/>
                </a:ext>
              </a:extLst>
            </p:cNvPr>
            <p:cNvSpPr txBox="1"/>
            <p:nvPr/>
          </p:nvSpPr>
          <p:spPr>
            <a:xfrm rot="16200000">
              <a:off x="4265707" y="3733409"/>
              <a:ext cx="1237005" cy="276999"/>
            </a:xfrm>
            <a:prstGeom prst="rect">
              <a:avLst/>
            </a:prstGeom>
            <a:noFill/>
          </p:spPr>
          <p:txBody>
            <a:bodyPr wrap="none" rtlCol="0">
              <a:spAutoFit/>
            </a:bodyPr>
            <a:lstStyle/>
            <a:p>
              <a:r>
                <a:rPr lang="fr-FR" sz="1200" dirty="0" err="1"/>
                <a:t>Morphology</a:t>
              </a:r>
              <a:r>
                <a:rPr lang="fr-FR" sz="1200" dirty="0"/>
                <a:t> (CT)</a:t>
              </a:r>
              <a:endParaRPr lang="en-US" sz="1200" dirty="0"/>
            </a:p>
          </p:txBody>
        </p:sp>
      </p:grpSp>
      <p:grpSp>
        <p:nvGrpSpPr>
          <p:cNvPr id="23" name="Groupe 37">
            <a:extLst>
              <a:ext uri="{FF2B5EF4-FFF2-40B4-BE49-F238E27FC236}">
                <a16:creationId xmlns:a16="http://schemas.microsoft.com/office/drawing/2014/main" id="{AA38038C-8D6F-4116-9738-96A4E6DB6505}"/>
              </a:ext>
            </a:extLst>
          </p:cNvPr>
          <p:cNvGrpSpPr/>
          <p:nvPr/>
        </p:nvGrpSpPr>
        <p:grpSpPr>
          <a:xfrm>
            <a:off x="8002160" y="4014787"/>
            <a:ext cx="1029458" cy="1257308"/>
            <a:chOff x="8826168" y="4443489"/>
            <a:chExt cx="1029458" cy="1257308"/>
          </a:xfrm>
        </p:grpSpPr>
        <p:pic>
          <p:nvPicPr>
            <p:cNvPr id="24" name="Picture 2" descr="D:\Work\Présentations\Présentation_Réunion_LaTIM_14\présentation_thèse\Img\CellVoxel2.jpg">
              <a:extLst>
                <a:ext uri="{FF2B5EF4-FFF2-40B4-BE49-F238E27FC236}">
                  <a16:creationId xmlns:a16="http://schemas.microsoft.com/office/drawing/2014/main" id="{84FEE024-7490-46D6-AF7F-B07F68D916EF}"/>
                </a:ext>
              </a:extLst>
            </p:cNvPr>
            <p:cNvPicPr>
              <a:picLocks noChangeAspect="1" noChangeArrowheads="1"/>
            </p:cNvPicPr>
            <p:nvPr/>
          </p:nvPicPr>
          <p:blipFill rotWithShape="1">
            <a:blip r:embed="rId9" cstate="print"/>
            <a:srcRect l="63756" t="-654" r="-276" b="39956"/>
            <a:stretch/>
          </p:blipFill>
          <p:spPr bwMode="auto">
            <a:xfrm>
              <a:off x="8826168" y="4443489"/>
              <a:ext cx="1029458" cy="1226097"/>
            </a:xfrm>
            <a:prstGeom prst="rect">
              <a:avLst/>
            </a:prstGeom>
            <a:noFill/>
            <a:ln>
              <a:solidFill>
                <a:schemeClr val="bg1"/>
              </a:solidFill>
            </a:ln>
          </p:spPr>
        </p:pic>
        <p:sp>
          <p:nvSpPr>
            <p:cNvPr id="25" name="Rectangle 24">
              <a:extLst>
                <a:ext uri="{FF2B5EF4-FFF2-40B4-BE49-F238E27FC236}">
                  <a16:creationId xmlns:a16="http://schemas.microsoft.com/office/drawing/2014/main" id="{0BBDAC0F-AE89-44FC-B33A-579FCF600FC8}"/>
                </a:ext>
              </a:extLst>
            </p:cNvPr>
            <p:cNvSpPr/>
            <p:nvPr/>
          </p:nvSpPr>
          <p:spPr>
            <a:xfrm>
              <a:off x="8871123" y="5545758"/>
              <a:ext cx="224778" cy="10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ZoneTexte 40">
              <a:extLst>
                <a:ext uri="{FF2B5EF4-FFF2-40B4-BE49-F238E27FC236}">
                  <a16:creationId xmlns:a16="http://schemas.microsoft.com/office/drawing/2014/main" id="{86AE3DBA-26F7-451C-81B4-02FE6F02B269}"/>
                </a:ext>
              </a:extLst>
            </p:cNvPr>
            <p:cNvSpPr txBox="1"/>
            <p:nvPr/>
          </p:nvSpPr>
          <p:spPr>
            <a:xfrm>
              <a:off x="9035059" y="5423798"/>
              <a:ext cx="670376" cy="276999"/>
            </a:xfrm>
            <a:prstGeom prst="rect">
              <a:avLst/>
            </a:prstGeom>
            <a:noFill/>
          </p:spPr>
          <p:txBody>
            <a:bodyPr wrap="none" rtlCol="0">
              <a:spAutoFit/>
            </a:bodyPr>
            <a:lstStyle/>
            <a:p>
              <a:r>
                <a:rPr lang="fr-FR" sz="1200" dirty="0"/>
                <a:t>1-5 mm</a:t>
              </a:r>
              <a:endParaRPr lang="en-US" sz="1200" dirty="0"/>
            </a:p>
          </p:txBody>
        </p:sp>
      </p:grpSp>
      <p:pic>
        <p:nvPicPr>
          <p:cNvPr id="27" name="Image 43">
            <a:extLst>
              <a:ext uri="{FF2B5EF4-FFF2-40B4-BE49-F238E27FC236}">
                <a16:creationId xmlns:a16="http://schemas.microsoft.com/office/drawing/2014/main" id="{89016EEE-849C-4E25-8390-E1C43BED16DF}"/>
              </a:ext>
            </a:extLst>
          </p:cNvPr>
          <p:cNvPicPr>
            <a:picLocks noChangeAspect="1"/>
          </p:cNvPicPr>
          <p:nvPr/>
        </p:nvPicPr>
        <p:blipFill rotWithShape="1">
          <a:blip r:embed="rId10">
            <a:extLst>
              <a:ext uri="{28A0092B-C50C-407E-A947-70E740481C1C}">
                <a14:useLocalDpi xmlns:a14="http://schemas.microsoft.com/office/drawing/2010/main" val="0"/>
              </a:ext>
            </a:extLst>
          </a:blip>
          <a:srcRect b="61587"/>
          <a:stretch/>
        </p:blipFill>
        <p:spPr>
          <a:xfrm>
            <a:off x="179512" y="4436241"/>
            <a:ext cx="3861763" cy="1612055"/>
          </a:xfrm>
          <a:prstGeom prst="rect">
            <a:avLst/>
          </a:prstGeom>
          <a:ln>
            <a:solidFill>
              <a:schemeClr val="tx1"/>
            </a:solid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2B0470C-B7F0-4591-8D54-74B1566215B7}"/>
              </a:ext>
            </a:extLst>
          </p:cNvPr>
          <p:cNvSpPr>
            <a:spLocks noGrp="1"/>
          </p:cNvSpPr>
          <p:nvPr>
            <p:ph type="title"/>
          </p:nvPr>
        </p:nvSpPr>
        <p:spPr>
          <a:xfrm>
            <a:off x="230209" y="1213918"/>
            <a:ext cx="8424936" cy="1143000"/>
          </a:xfrm>
        </p:spPr>
        <p:txBody>
          <a:bodyPr/>
          <a:lstStyle/>
          <a:p>
            <a:r>
              <a:rPr lang="el-GR" sz="3200" b="1" dirty="0">
                <a:solidFill>
                  <a:schemeClr val="tx1"/>
                </a:solidFill>
                <a:latin typeface="+mj-lt"/>
              </a:rPr>
              <a:t>Ευχαριστώ πολύ</a:t>
            </a:r>
            <a:br>
              <a:rPr lang="el-GR" sz="3200" b="1" dirty="0">
                <a:solidFill>
                  <a:schemeClr val="tx1"/>
                </a:solidFill>
                <a:latin typeface="+mj-lt"/>
              </a:rPr>
            </a:br>
            <a:r>
              <a:rPr lang="el-GR" sz="3200" b="1" dirty="0">
                <a:solidFill>
                  <a:schemeClr val="tx1"/>
                </a:solidFill>
                <a:latin typeface="+mj-lt"/>
              </a:rPr>
              <a:t>			</a:t>
            </a:r>
            <a:r>
              <a:rPr lang="en-US" sz="3200" b="1" dirty="0">
                <a:solidFill>
                  <a:schemeClr val="tx1"/>
                </a:solidFill>
                <a:latin typeface="+mj-lt"/>
              </a:rPr>
              <a:t>	</a:t>
            </a:r>
            <a:r>
              <a:rPr lang="el-GR" sz="3200" b="1" dirty="0">
                <a:solidFill>
                  <a:schemeClr val="tx1"/>
                </a:solidFill>
                <a:latin typeface="+mj-lt"/>
              </a:rPr>
              <a:t>Απορίες … Συζήτηση …</a:t>
            </a:r>
            <a:endParaRPr lang="en-US" sz="3200" b="1" dirty="0">
              <a:solidFill>
                <a:schemeClr val="tx1"/>
              </a:solidFill>
              <a:latin typeface="+mj-lt"/>
            </a:endParaRPr>
          </a:p>
        </p:txBody>
      </p:sp>
      <p:pic>
        <p:nvPicPr>
          <p:cNvPr id="18" name="Content Placeholder 4">
            <a:extLst>
              <a:ext uri="{FF2B5EF4-FFF2-40B4-BE49-F238E27FC236}">
                <a16:creationId xmlns:a16="http://schemas.microsoft.com/office/drawing/2014/main" id="{CB8295D5-2FD7-4F9E-B813-5D545621637F}"/>
              </a:ext>
            </a:extLst>
          </p:cNvPr>
          <p:cNvPicPr>
            <a:picLocks noChangeAspect="1"/>
          </p:cNvPicPr>
          <p:nvPr/>
        </p:nvPicPr>
        <p:blipFill>
          <a:blip r:embed="rId2"/>
          <a:stretch>
            <a:fillRect/>
          </a:stretch>
        </p:blipFill>
        <p:spPr>
          <a:xfrm>
            <a:off x="467544" y="3447318"/>
            <a:ext cx="3917818" cy="2961142"/>
          </a:xfrm>
          <a:prstGeom prst="rect">
            <a:avLst/>
          </a:prstGeom>
        </p:spPr>
      </p:pic>
    </p:spTree>
    <p:extLst>
      <p:ext uri="{BB962C8B-B14F-4D97-AF65-F5344CB8AC3E}">
        <p14:creationId xmlns:p14="http://schemas.microsoft.com/office/powerpoint/2010/main" val="4285195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CustomShape 1"/>
          <p:cNvSpPr/>
          <p:nvPr/>
        </p:nvSpPr>
        <p:spPr>
          <a:xfrm>
            <a:off x="1094040" y="2133000"/>
            <a:ext cx="6857280" cy="147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endParaRPr lang="en-US" sz="1800" b="0" strike="noStrike" spc="-1" dirty="0">
              <a:solidFill>
                <a:srgbClr val="000000"/>
              </a:solidFill>
              <a:uFill>
                <a:solidFill>
                  <a:srgbClr val="FFFFFF"/>
                </a:solidFill>
              </a:uFill>
              <a:latin typeface="Arial"/>
            </a:endParaRPr>
          </a:p>
          <a:p>
            <a:endParaRPr lang="en-US" sz="1800" b="0" strike="noStrike" spc="-1" dirty="0">
              <a:solidFill>
                <a:srgbClr val="000000"/>
              </a:solidFill>
              <a:uFill>
                <a:solidFill>
                  <a:srgbClr val="FFFFFF"/>
                </a:solidFill>
              </a:uFill>
              <a:latin typeface="Arial"/>
            </a:endParaRPr>
          </a:p>
          <a:p>
            <a:pPr algn="ctr">
              <a:lnSpc>
                <a:spcPct val="100000"/>
              </a:lnSpc>
            </a:pPr>
            <a:r>
              <a:rPr lang="en-US" sz="2400" b="0" strike="noStrike" spc="-1" dirty="0">
                <a:solidFill>
                  <a:srgbClr val="000000"/>
                </a:solidFill>
                <a:uFill>
                  <a:solidFill>
                    <a:srgbClr val="FFFFFF"/>
                  </a:solidFill>
                </a:uFill>
                <a:latin typeface="Calibri"/>
              </a:rPr>
              <a:t>“</a:t>
            </a:r>
            <a:r>
              <a:rPr lang="en-US" sz="2400" b="1" i="1" spc="-1" dirty="0">
                <a:solidFill>
                  <a:srgbClr val="000000"/>
                </a:solidFill>
                <a:uFill>
                  <a:solidFill>
                    <a:srgbClr val="FFFFFF"/>
                  </a:solidFill>
                </a:uFill>
                <a:latin typeface="Calibri"/>
              </a:rPr>
              <a:t>Radiomics &amp; Artificial Intelligence”</a:t>
            </a:r>
          </a:p>
          <a:p>
            <a:pPr algn="ctr">
              <a:lnSpc>
                <a:spcPct val="100000"/>
              </a:lnSpc>
            </a:pPr>
            <a:r>
              <a:rPr lang="en-US" sz="2400" b="1" i="1" spc="-1" dirty="0">
                <a:solidFill>
                  <a:srgbClr val="000000"/>
                </a:solidFill>
                <a:uFill>
                  <a:solidFill>
                    <a:srgbClr val="FFFFFF"/>
                  </a:solidFill>
                </a:uFill>
                <a:latin typeface="Calibri"/>
              </a:rPr>
              <a:t>Definition / Extraction / Methodology</a:t>
            </a:r>
            <a:endParaRPr lang="en-US" sz="1800" b="0" strike="noStrike" spc="-1" dirty="0">
              <a:solidFill>
                <a:srgbClr val="000000"/>
              </a:solidFill>
              <a:uFill>
                <a:solidFill>
                  <a:srgbClr val="FFFFFF"/>
                </a:solidFill>
              </a:uFill>
              <a:latin typeface="Arial"/>
            </a:endParaRPr>
          </a:p>
        </p:txBody>
      </p:sp>
      <p:sp>
        <p:nvSpPr>
          <p:cNvPr id="116" name="CustomShape 2"/>
          <p:cNvSpPr/>
          <p:nvPr/>
        </p:nvSpPr>
        <p:spPr>
          <a:xfrm>
            <a:off x="713880" y="3848040"/>
            <a:ext cx="7715520" cy="238927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400" b="1" strike="noStrike" spc="-1" dirty="0">
                <a:solidFill>
                  <a:srgbClr val="000000"/>
                </a:solidFill>
                <a:uFill>
                  <a:solidFill>
                    <a:srgbClr val="FFFFFF"/>
                  </a:solidFill>
                </a:uFill>
                <a:latin typeface="Calibri"/>
                <a:ea typeface="Segoe UI"/>
              </a:rPr>
              <a:t>Panagiotis </a:t>
            </a:r>
            <a:r>
              <a:rPr lang="en-US" sz="2400" b="1" strike="noStrike" spc="-1" dirty="0" err="1">
                <a:solidFill>
                  <a:srgbClr val="000000"/>
                </a:solidFill>
                <a:uFill>
                  <a:solidFill>
                    <a:srgbClr val="FFFFFF"/>
                  </a:solidFill>
                </a:uFill>
                <a:latin typeface="Calibri"/>
                <a:ea typeface="Segoe UI"/>
              </a:rPr>
              <a:t>Papadimitroulas</a:t>
            </a:r>
            <a:endParaRPr lang="en-US" sz="2400" b="1" strike="noStrike" spc="-1" dirty="0">
              <a:solidFill>
                <a:srgbClr val="000000"/>
              </a:solidFill>
              <a:uFill>
                <a:solidFill>
                  <a:srgbClr val="FFFFFF"/>
                </a:solidFill>
              </a:uFill>
              <a:latin typeface="Calibri"/>
              <a:ea typeface="Segoe UI"/>
            </a:endParaRPr>
          </a:p>
          <a:p>
            <a:pPr algn="ctr">
              <a:lnSpc>
                <a:spcPct val="100000"/>
              </a:lnSpc>
            </a:pPr>
            <a:r>
              <a:rPr lang="en-US" u="sng" spc="-1" dirty="0">
                <a:solidFill>
                  <a:srgbClr val="000000"/>
                </a:solidFill>
                <a:uFill>
                  <a:solidFill>
                    <a:srgbClr val="FFFFFF"/>
                  </a:solidFill>
                </a:uFill>
                <a:latin typeface="Calibri"/>
                <a:hlinkClick r:id="rId3"/>
              </a:rPr>
              <a:t>panospap@upatras.gr</a:t>
            </a:r>
            <a:r>
              <a:rPr lang="en-US" u="sng" spc="-1" dirty="0">
                <a:solidFill>
                  <a:srgbClr val="000000"/>
                </a:solidFill>
                <a:uFill>
                  <a:solidFill>
                    <a:srgbClr val="FFFFFF"/>
                  </a:solidFill>
                </a:uFill>
                <a:latin typeface="Calibri"/>
              </a:rPr>
              <a:t> </a:t>
            </a:r>
            <a:endParaRPr lang="en-US" u="sng" strike="noStrike" spc="-1" dirty="0">
              <a:solidFill>
                <a:srgbClr val="000000"/>
              </a:solidFill>
              <a:uFill>
                <a:solidFill>
                  <a:srgbClr val="FFFFFF"/>
                </a:solidFill>
              </a:uFill>
              <a:latin typeface="Arial"/>
            </a:endParaRPr>
          </a:p>
          <a:p>
            <a:pPr algn="ctr">
              <a:lnSpc>
                <a:spcPct val="100000"/>
              </a:lnSpc>
            </a:pPr>
            <a:r>
              <a:rPr lang="en-US" sz="1800" b="1" strike="noStrike" spc="-1" dirty="0">
                <a:solidFill>
                  <a:srgbClr val="000000"/>
                </a:solidFill>
                <a:uFill>
                  <a:solidFill>
                    <a:srgbClr val="FFFFFF"/>
                  </a:solidFill>
                </a:uFill>
                <a:latin typeface="Calibri"/>
                <a:ea typeface="Segoe UI"/>
              </a:rPr>
              <a:t>PhD Medical Physics</a:t>
            </a:r>
            <a:endParaRPr lang="en-US" sz="1800" b="0" strike="noStrike" spc="-1" dirty="0">
              <a:solidFill>
                <a:srgbClr val="000000"/>
              </a:solidFill>
              <a:uFill>
                <a:solidFill>
                  <a:srgbClr val="FFFFFF"/>
                </a:solidFill>
              </a:uFill>
              <a:latin typeface="Arial"/>
            </a:endParaRPr>
          </a:p>
          <a:p>
            <a:pPr algn="ctr">
              <a:lnSpc>
                <a:spcPct val="100000"/>
              </a:lnSpc>
            </a:pPr>
            <a:r>
              <a:rPr lang="en-US" b="1" spc="-1" dirty="0">
                <a:solidFill>
                  <a:srgbClr val="000000"/>
                </a:solidFill>
                <a:uFill>
                  <a:solidFill>
                    <a:srgbClr val="FFFFFF"/>
                  </a:solidFill>
                </a:uFill>
                <a:latin typeface="Calibri"/>
              </a:rPr>
              <a:t>Project Director @ BIOEMTECH</a:t>
            </a:r>
            <a:endParaRPr lang="en-US" sz="1800" b="0" strike="noStrike" spc="-1" dirty="0">
              <a:solidFill>
                <a:srgbClr val="000000"/>
              </a:solidFill>
              <a:uFill>
                <a:solidFill>
                  <a:srgbClr val="FFFFFF"/>
                </a:solidFill>
              </a:uFill>
              <a:latin typeface="Arial"/>
            </a:endParaRPr>
          </a:p>
          <a:p>
            <a:pPr algn="ctr">
              <a:lnSpc>
                <a:spcPct val="100000"/>
              </a:lnSpc>
            </a:pPr>
            <a:endParaRPr lang="en-US" sz="1800" b="0" strike="noStrike" spc="-1" dirty="0">
              <a:solidFill>
                <a:srgbClr val="000000"/>
              </a:solidFill>
              <a:uFill>
                <a:solidFill>
                  <a:srgbClr val="FFFFFF"/>
                </a:solidFill>
              </a:uFill>
              <a:latin typeface="Arial"/>
            </a:endParaRPr>
          </a:p>
          <a:p>
            <a:pPr algn="ctr">
              <a:lnSpc>
                <a:spcPct val="100000"/>
              </a:lnSpc>
            </a:pPr>
            <a:r>
              <a:rPr lang="en-US" sz="2400" b="1" strike="noStrike" spc="-1" dirty="0">
                <a:solidFill>
                  <a:srgbClr val="000000"/>
                </a:solidFill>
                <a:uFill>
                  <a:solidFill>
                    <a:srgbClr val="FFFFFF"/>
                  </a:solidFill>
                </a:uFill>
                <a:latin typeface="Calibri"/>
                <a:ea typeface="Segoe UI"/>
              </a:rPr>
              <a:t>Patras, 2022</a:t>
            </a:r>
          </a:p>
        </p:txBody>
      </p:sp>
      <p:pic>
        <p:nvPicPr>
          <p:cNvPr id="118" name="Picture 1"/>
          <p:cNvPicPr/>
          <p:nvPr/>
        </p:nvPicPr>
        <p:blipFill>
          <a:blip r:embed="rId4"/>
          <a:stretch/>
        </p:blipFill>
        <p:spPr>
          <a:xfrm>
            <a:off x="0" y="0"/>
            <a:ext cx="2836800" cy="1012680"/>
          </a:xfrm>
          <a:prstGeom prst="rect">
            <a:avLst/>
          </a:prstGeom>
          <a:ln>
            <a:noFill/>
          </a:ln>
        </p:spPr>
      </p:pic>
    </p:spTree>
    <p:extLst>
      <p:ext uri="{BB962C8B-B14F-4D97-AF65-F5344CB8AC3E}">
        <p14:creationId xmlns:p14="http://schemas.microsoft.com/office/powerpoint/2010/main" val="252665582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trike="noStrike" spc="-1" dirty="0">
                <a:solidFill>
                  <a:srgbClr val="000000"/>
                </a:solidFill>
                <a:uFill>
                  <a:solidFill>
                    <a:srgbClr val="FFFFFF"/>
                  </a:solidFill>
                </a:uFill>
                <a:latin typeface="+mj-lt"/>
                <a:ea typeface="SimSun"/>
              </a:rPr>
              <a:t>Introduction: Radiomic features</a:t>
            </a:r>
            <a:endParaRPr lang="en-US" sz="2600" b="0" strike="noStrike" spc="-1" dirty="0">
              <a:solidFill>
                <a:srgbClr val="000000"/>
              </a:solidFill>
              <a:uFill>
                <a:solidFill>
                  <a:srgbClr val="FFFFFF"/>
                </a:solidFill>
              </a:uFill>
              <a:latin typeface="+mj-lt"/>
            </a:endParaRPr>
          </a:p>
        </p:txBody>
      </p:sp>
      <p:sp>
        <p:nvSpPr>
          <p:cNvPr id="4" name="Espace réservé du contenu 2">
            <a:extLst>
              <a:ext uri="{FF2B5EF4-FFF2-40B4-BE49-F238E27FC236}">
                <a16:creationId xmlns:a16="http://schemas.microsoft.com/office/drawing/2014/main" id="{151F4DC9-E98F-42EB-848C-51358A7F753B}"/>
              </a:ext>
            </a:extLst>
          </p:cNvPr>
          <p:cNvSpPr txBox="1">
            <a:spLocks/>
          </p:cNvSpPr>
          <p:nvPr/>
        </p:nvSpPr>
        <p:spPr>
          <a:xfrm>
            <a:off x="46702" y="1471421"/>
            <a:ext cx="9096578" cy="4650053"/>
          </a:xfrm>
          <a:prstGeom prst="rect">
            <a:avLst/>
          </a:prstGeom>
        </p:spPr>
        <p:txBody>
          <a:bodyPr>
            <a:normAutofit/>
          </a:bodyPr>
          <a:lstStyle/>
          <a:p>
            <a:pPr marL="285750" lvl="1" indent="-285750">
              <a:spcBef>
                <a:spcPts val="1000"/>
              </a:spcBef>
              <a:buFont typeface="Wingdings" panose="05000000000000000000" pitchFamily="2" charset="2"/>
              <a:buChar char="q"/>
            </a:pPr>
            <a:r>
              <a:rPr lang="en-US" kern="0" dirty="0">
                <a:solidFill>
                  <a:sysClr val="windowText" lastClr="000000"/>
                </a:solidFill>
              </a:rPr>
              <a:t> Main hypothesis: images contain information “than meets the eye”</a:t>
            </a:r>
          </a:p>
          <a:p>
            <a:pPr marL="0" lvl="2">
              <a:spcBef>
                <a:spcPts val="1000"/>
              </a:spcBef>
            </a:pPr>
            <a:endParaRPr lang="en-US" kern="0" dirty="0">
              <a:solidFill>
                <a:sysClr val="windowText" lastClr="000000"/>
              </a:solidFill>
              <a:effectLst>
                <a:outerShdw blurRad="38100" dist="38100" dir="2700000" algn="tl">
                  <a:srgbClr val="000000">
                    <a:alpha val="43137"/>
                  </a:srgbClr>
                </a:outerShdw>
              </a:effectLst>
            </a:endParaRPr>
          </a:p>
        </p:txBody>
      </p:sp>
      <p:sp>
        <p:nvSpPr>
          <p:cNvPr id="5" name="Espace réservé du pied de page 3">
            <a:extLst>
              <a:ext uri="{FF2B5EF4-FFF2-40B4-BE49-F238E27FC236}">
                <a16:creationId xmlns:a16="http://schemas.microsoft.com/office/drawing/2014/main" id="{6434CEC5-8745-49E0-8139-1D4894D6B7DC}"/>
              </a:ext>
            </a:extLst>
          </p:cNvPr>
          <p:cNvSpPr txBox="1">
            <a:spLocks/>
          </p:cNvSpPr>
          <p:nvPr/>
        </p:nvSpPr>
        <p:spPr>
          <a:xfrm>
            <a:off x="46702" y="6257638"/>
            <a:ext cx="9096578" cy="60036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err="1">
                <a:effectLst/>
              </a:rPr>
              <a:t>Leijenaar</a:t>
            </a:r>
            <a:r>
              <a:rPr lang="fr-FR" sz="1400" dirty="0">
                <a:effectLst/>
              </a:rPr>
              <a:t> R.T.H.</a:t>
            </a:r>
            <a:r>
              <a:rPr lang="en-US" sz="1400" b="1" dirty="0">
                <a:effectLst/>
              </a:rPr>
              <a:t> </a:t>
            </a:r>
            <a:r>
              <a:rPr lang="en-US" sz="1400" b="1" dirty="0"/>
              <a:t>Radiomics: Images are more than meets the eye</a:t>
            </a:r>
            <a:r>
              <a:rPr lang="en-US" sz="1400" dirty="0">
                <a:effectLst/>
              </a:rPr>
              <a:t>.</a:t>
            </a:r>
            <a:r>
              <a:rPr lang="en-US" sz="1400" dirty="0"/>
              <a:t> </a:t>
            </a:r>
            <a:r>
              <a:rPr lang="en-US" sz="1400" i="1" dirty="0">
                <a:effectLst/>
              </a:rPr>
              <a:t>Thesis, University of Maastricht</a:t>
            </a:r>
            <a:endParaRPr lang="en-US" sz="1400" dirty="0">
              <a:effectLst/>
            </a:endParaRPr>
          </a:p>
        </p:txBody>
      </p:sp>
      <p:pic>
        <p:nvPicPr>
          <p:cNvPr id="28" name="Image 9">
            <a:extLst>
              <a:ext uri="{FF2B5EF4-FFF2-40B4-BE49-F238E27FC236}">
                <a16:creationId xmlns:a16="http://schemas.microsoft.com/office/drawing/2014/main" id="{F8EDAD55-B4B0-4BAC-B958-2A2CAA0E713E}"/>
              </a:ext>
            </a:extLst>
          </p:cNvPr>
          <p:cNvPicPr>
            <a:picLocks noChangeAspect="1"/>
          </p:cNvPicPr>
          <p:nvPr/>
        </p:nvPicPr>
        <p:blipFill rotWithShape="1">
          <a:blip r:embed="rId2">
            <a:extLst>
              <a:ext uri="{28A0092B-C50C-407E-A947-70E740481C1C}">
                <a14:useLocalDpi xmlns:a14="http://schemas.microsoft.com/office/drawing/2010/main" val="0"/>
              </a:ext>
            </a:extLst>
          </a:blip>
          <a:srcRect l="3366" t="1922" r="2807" b="2702"/>
          <a:stretch/>
        </p:blipFill>
        <p:spPr>
          <a:xfrm>
            <a:off x="1475656" y="1913840"/>
            <a:ext cx="5374038" cy="4241537"/>
          </a:xfrm>
          <a:prstGeom prst="rect">
            <a:avLst/>
          </a:prstGeom>
          <a:ln>
            <a:solidFill>
              <a:schemeClr val="tx1"/>
            </a:solidFill>
          </a:ln>
        </p:spPr>
      </p:pic>
      <p:pic>
        <p:nvPicPr>
          <p:cNvPr id="29" name="Image 41">
            <a:extLst>
              <a:ext uri="{FF2B5EF4-FFF2-40B4-BE49-F238E27FC236}">
                <a16:creationId xmlns:a16="http://schemas.microsoft.com/office/drawing/2014/main" id="{31B99A40-8227-4051-9057-7A0E4ECEF619}"/>
              </a:ext>
            </a:extLst>
          </p:cNvPr>
          <p:cNvPicPr>
            <a:picLocks noChangeAspect="1"/>
          </p:cNvPicPr>
          <p:nvPr/>
        </p:nvPicPr>
        <p:blipFill rotWithShape="1">
          <a:blip r:embed="rId2">
            <a:extLst>
              <a:ext uri="{28A0092B-C50C-407E-A947-70E740481C1C}">
                <a14:useLocalDpi xmlns:a14="http://schemas.microsoft.com/office/drawing/2010/main" val="0"/>
              </a:ext>
            </a:extLst>
          </a:blip>
          <a:srcRect l="43001" t="24961" r="38869" b="59869"/>
          <a:stretch/>
        </p:blipFill>
        <p:spPr>
          <a:xfrm>
            <a:off x="3583797" y="2447119"/>
            <a:ext cx="2443660" cy="1587489"/>
          </a:xfrm>
          <a:prstGeom prst="rect">
            <a:avLst/>
          </a:prstGeom>
          <a:ln>
            <a:solidFill>
              <a:schemeClr val="tx1"/>
            </a:solidFill>
          </a:ln>
        </p:spPr>
      </p:pic>
      <p:pic>
        <p:nvPicPr>
          <p:cNvPr id="30" name="Image 44">
            <a:extLst>
              <a:ext uri="{FF2B5EF4-FFF2-40B4-BE49-F238E27FC236}">
                <a16:creationId xmlns:a16="http://schemas.microsoft.com/office/drawing/2014/main" id="{20347734-B7EA-43FF-AFD2-41AF480B0D7E}"/>
              </a:ext>
            </a:extLst>
          </p:cNvPr>
          <p:cNvPicPr>
            <a:picLocks noChangeAspect="1"/>
          </p:cNvPicPr>
          <p:nvPr/>
        </p:nvPicPr>
        <p:blipFill rotWithShape="1">
          <a:blip r:embed="rId2">
            <a:extLst>
              <a:ext uri="{28A0092B-C50C-407E-A947-70E740481C1C}">
                <a14:useLocalDpi xmlns:a14="http://schemas.microsoft.com/office/drawing/2010/main" val="0"/>
              </a:ext>
            </a:extLst>
          </a:blip>
          <a:srcRect l="41678" t="47800" r="40060" b="38735"/>
          <a:stretch/>
        </p:blipFill>
        <p:spPr>
          <a:xfrm>
            <a:off x="3583797" y="4034608"/>
            <a:ext cx="2460146" cy="1408344"/>
          </a:xfrm>
          <a:prstGeom prst="rect">
            <a:avLst/>
          </a:prstGeom>
          <a:ln>
            <a:solidFill>
              <a:schemeClr val="tx1"/>
            </a:solidFill>
          </a:ln>
        </p:spPr>
      </p:pic>
    </p:spTree>
    <p:extLst>
      <p:ext uri="{BB962C8B-B14F-4D97-AF65-F5344CB8AC3E}">
        <p14:creationId xmlns:p14="http://schemas.microsoft.com/office/powerpoint/2010/main" val="3589122730"/>
      </p:ext>
    </p:extLst>
  </p:cSld>
  <p:clrMapOvr>
    <a:masterClrMapping/>
  </p:clrMapOvr>
  <p:timing>
    <p:tnLst>
      <p:par>
        <p:cTn id="1" dur="indefinite" restart="never" nodeType="tmRoot">
          <p:childTnLst>
            <p:seq>
              <p:cTn id="2"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trike="noStrike" spc="-1" dirty="0">
                <a:solidFill>
                  <a:srgbClr val="000000"/>
                </a:solidFill>
                <a:uFill>
                  <a:solidFill>
                    <a:srgbClr val="FFFFFF"/>
                  </a:solidFill>
                </a:uFill>
                <a:latin typeface="+mj-lt"/>
                <a:ea typeface="SimSun"/>
              </a:rPr>
              <a:t>Introduction: Radiomic concept</a:t>
            </a:r>
            <a:endParaRPr lang="en-US" sz="2600" b="0" strike="noStrike" spc="-1" dirty="0">
              <a:solidFill>
                <a:srgbClr val="000000"/>
              </a:solidFill>
              <a:uFill>
                <a:solidFill>
                  <a:srgbClr val="FFFFFF"/>
                </a:solidFill>
              </a:uFill>
              <a:latin typeface="+mj-lt"/>
            </a:endParaRPr>
          </a:p>
        </p:txBody>
      </p:sp>
      <p:pic>
        <p:nvPicPr>
          <p:cNvPr id="3" name="Picture 2" descr="A picture containing shape&#10;&#10;Description automatically generated">
            <a:extLst>
              <a:ext uri="{FF2B5EF4-FFF2-40B4-BE49-F238E27FC236}">
                <a16:creationId xmlns:a16="http://schemas.microsoft.com/office/drawing/2014/main" id="{83BAB543-D7FE-BA7E-61F2-4ADE7B4783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5" y="1196752"/>
            <a:ext cx="3744416" cy="3632643"/>
          </a:xfrm>
          <a:prstGeom prst="rect">
            <a:avLst/>
          </a:prstGeom>
        </p:spPr>
      </p:pic>
      <p:pic>
        <p:nvPicPr>
          <p:cNvPr id="6" name="Picture 5" descr="Diagram&#10;&#10;Description automatically generated with medium confidence">
            <a:extLst>
              <a:ext uri="{FF2B5EF4-FFF2-40B4-BE49-F238E27FC236}">
                <a16:creationId xmlns:a16="http://schemas.microsoft.com/office/drawing/2014/main" id="{116D270F-BFA9-98C9-DF5D-98A5222FFE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6036" y="3212975"/>
            <a:ext cx="4907964" cy="3155805"/>
          </a:xfrm>
          <a:prstGeom prst="rect">
            <a:avLst/>
          </a:prstGeom>
        </p:spPr>
      </p:pic>
    </p:spTree>
    <p:extLst>
      <p:ext uri="{BB962C8B-B14F-4D97-AF65-F5344CB8AC3E}">
        <p14:creationId xmlns:p14="http://schemas.microsoft.com/office/powerpoint/2010/main" val="3053187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trike="noStrike" spc="-1" dirty="0">
                <a:solidFill>
                  <a:srgbClr val="000000"/>
                </a:solidFill>
                <a:uFill>
                  <a:solidFill>
                    <a:srgbClr val="FFFFFF"/>
                  </a:solidFill>
                </a:uFill>
                <a:latin typeface="+mj-lt"/>
                <a:ea typeface="SimSun"/>
              </a:rPr>
              <a:t>Introduction: Radiomic features</a:t>
            </a:r>
            <a:endParaRPr lang="en-US" sz="2600" b="0" strike="noStrike" spc="-1" dirty="0">
              <a:solidFill>
                <a:srgbClr val="000000"/>
              </a:solidFill>
              <a:uFill>
                <a:solidFill>
                  <a:srgbClr val="FFFFFF"/>
                </a:solidFill>
              </a:uFill>
              <a:latin typeface="+mj-lt"/>
            </a:endParaRPr>
          </a:p>
        </p:txBody>
      </p:sp>
      <p:sp>
        <p:nvSpPr>
          <p:cNvPr id="4" name="Espace réservé du contenu 2">
            <a:extLst>
              <a:ext uri="{FF2B5EF4-FFF2-40B4-BE49-F238E27FC236}">
                <a16:creationId xmlns:a16="http://schemas.microsoft.com/office/drawing/2014/main" id="{151F4DC9-E98F-42EB-848C-51358A7F753B}"/>
              </a:ext>
            </a:extLst>
          </p:cNvPr>
          <p:cNvSpPr txBox="1">
            <a:spLocks/>
          </p:cNvSpPr>
          <p:nvPr/>
        </p:nvSpPr>
        <p:spPr>
          <a:xfrm>
            <a:off x="46702" y="1471421"/>
            <a:ext cx="9096578" cy="4650053"/>
          </a:xfrm>
          <a:prstGeom prst="rect">
            <a:avLst/>
          </a:prstGeom>
        </p:spPr>
        <p:txBody>
          <a:bodyPr>
            <a:normAutofit/>
          </a:bodyPr>
          <a:lstStyle/>
          <a:p>
            <a:pPr marL="285750" lvl="1" indent="-285750">
              <a:spcBef>
                <a:spcPts val="1000"/>
              </a:spcBef>
              <a:buFont typeface="Wingdings" panose="05000000000000000000" pitchFamily="2" charset="2"/>
              <a:buChar char="q"/>
            </a:pPr>
            <a:r>
              <a:rPr lang="en-US" dirty="0"/>
              <a:t> « Handcrafted / engineered » features, i.e., designed by human experts (decades ago)</a:t>
            </a:r>
          </a:p>
          <a:p>
            <a:pPr marL="285750" lvl="1" indent="-285750">
              <a:spcBef>
                <a:spcPts val="1000"/>
              </a:spcBef>
              <a:buFont typeface="Wingdings" panose="05000000000000000000" pitchFamily="2" charset="2"/>
              <a:buChar char="q"/>
            </a:pPr>
            <a:r>
              <a:rPr lang="en-US" sz="2400" dirty="0"/>
              <a:t> </a:t>
            </a:r>
            <a:r>
              <a:rPr lang="en-US" dirty="0"/>
              <a:t>Most often used ones:</a:t>
            </a:r>
            <a:endParaRPr lang="en-US" sz="2400" dirty="0"/>
          </a:p>
          <a:p>
            <a:pPr marL="285750" indent="-285750">
              <a:buFont typeface="Wingdings" panose="05000000000000000000" pitchFamily="2" charset="2"/>
              <a:buChar char="q"/>
            </a:pPr>
            <a:endParaRPr lang="en-US" sz="2400" dirty="0">
              <a:effectLst>
                <a:outerShdw blurRad="38100" dist="38100" dir="2700000" algn="tl">
                  <a:srgbClr val="000000">
                    <a:alpha val="43137"/>
                  </a:srgbClr>
                </a:outerShdw>
              </a:effectLst>
            </a:endParaRPr>
          </a:p>
        </p:txBody>
      </p:sp>
      <p:pic>
        <p:nvPicPr>
          <p:cNvPr id="8" name="Image 7">
            <a:extLst>
              <a:ext uri="{FF2B5EF4-FFF2-40B4-BE49-F238E27FC236}">
                <a16:creationId xmlns:a16="http://schemas.microsoft.com/office/drawing/2014/main" id="{CB4CC159-1DBE-44AF-A4DA-83A6D9E7B0E5}"/>
              </a:ext>
            </a:extLst>
          </p:cNvPr>
          <p:cNvPicPr>
            <a:picLocks noChangeAspect="1"/>
          </p:cNvPicPr>
          <p:nvPr/>
        </p:nvPicPr>
        <p:blipFill rotWithShape="1">
          <a:blip r:embed="rId2">
            <a:extLst>
              <a:ext uri="{28A0092B-C50C-407E-A947-70E740481C1C}">
                <a14:useLocalDpi xmlns:a14="http://schemas.microsoft.com/office/drawing/2010/main" val="0"/>
              </a:ext>
            </a:extLst>
          </a:blip>
          <a:srcRect l="7776" t="39458" b="37782"/>
          <a:stretch/>
        </p:blipFill>
        <p:spPr>
          <a:xfrm>
            <a:off x="478750" y="3796447"/>
            <a:ext cx="8232482" cy="1971065"/>
          </a:xfrm>
          <a:prstGeom prst="rect">
            <a:avLst/>
          </a:prstGeom>
          <a:ln>
            <a:solidFill>
              <a:schemeClr val="tx1"/>
            </a:solidFill>
          </a:ln>
        </p:spPr>
      </p:pic>
      <p:sp>
        <p:nvSpPr>
          <p:cNvPr id="9" name="ZoneTexte 2">
            <a:extLst>
              <a:ext uri="{FF2B5EF4-FFF2-40B4-BE49-F238E27FC236}">
                <a16:creationId xmlns:a16="http://schemas.microsoft.com/office/drawing/2014/main" id="{EF719DCA-2EC5-4198-9067-1962594091EC}"/>
              </a:ext>
            </a:extLst>
          </p:cNvPr>
          <p:cNvSpPr txBox="1"/>
          <p:nvPr/>
        </p:nvSpPr>
        <p:spPr>
          <a:xfrm>
            <a:off x="743645" y="3032720"/>
            <a:ext cx="1627369" cy="523220"/>
          </a:xfrm>
          <a:prstGeom prst="rect">
            <a:avLst/>
          </a:prstGeom>
          <a:noFill/>
        </p:spPr>
        <p:txBody>
          <a:bodyPr wrap="none" rtlCol="0">
            <a:spAutoFit/>
          </a:bodyPr>
          <a:lstStyle/>
          <a:p>
            <a:r>
              <a:rPr lang="en-US" sz="1400" dirty="0"/>
              <a:t>Shape descriptors</a:t>
            </a:r>
          </a:p>
          <a:p>
            <a:r>
              <a:rPr lang="en-US" sz="1400" dirty="0"/>
              <a:t>Ex: sphericity</a:t>
            </a:r>
          </a:p>
        </p:txBody>
      </p:sp>
      <p:sp>
        <p:nvSpPr>
          <p:cNvPr id="10" name="ZoneTexte 13">
            <a:extLst>
              <a:ext uri="{FF2B5EF4-FFF2-40B4-BE49-F238E27FC236}">
                <a16:creationId xmlns:a16="http://schemas.microsoft.com/office/drawing/2014/main" id="{3FFC2643-5DEE-4123-9101-718D29F0A03F}"/>
              </a:ext>
            </a:extLst>
          </p:cNvPr>
          <p:cNvSpPr txBox="1"/>
          <p:nvPr/>
        </p:nvSpPr>
        <p:spPr>
          <a:xfrm>
            <a:off x="3059077" y="3027660"/>
            <a:ext cx="2424062" cy="523220"/>
          </a:xfrm>
          <a:prstGeom prst="rect">
            <a:avLst/>
          </a:prstGeom>
          <a:noFill/>
        </p:spPr>
        <p:txBody>
          <a:bodyPr wrap="none" rtlCol="0">
            <a:spAutoFit/>
          </a:bodyPr>
          <a:lstStyle/>
          <a:p>
            <a:r>
              <a:rPr lang="en-US" sz="1400" dirty="0"/>
              <a:t>Intensity histogram/statistics</a:t>
            </a:r>
          </a:p>
          <a:p>
            <a:r>
              <a:rPr lang="en-US" sz="1400" dirty="0"/>
              <a:t>Ex: mean value</a:t>
            </a:r>
          </a:p>
        </p:txBody>
      </p:sp>
      <p:sp>
        <p:nvSpPr>
          <p:cNvPr id="11" name="ZoneTexte 14">
            <a:extLst>
              <a:ext uri="{FF2B5EF4-FFF2-40B4-BE49-F238E27FC236}">
                <a16:creationId xmlns:a16="http://schemas.microsoft.com/office/drawing/2014/main" id="{00988093-7B35-4559-BBB5-8F61B83A793A}"/>
              </a:ext>
            </a:extLst>
          </p:cNvPr>
          <p:cNvSpPr txBox="1"/>
          <p:nvPr/>
        </p:nvSpPr>
        <p:spPr>
          <a:xfrm>
            <a:off x="6150070" y="3027660"/>
            <a:ext cx="2326278" cy="523220"/>
          </a:xfrm>
          <a:prstGeom prst="rect">
            <a:avLst/>
          </a:prstGeom>
          <a:noFill/>
        </p:spPr>
        <p:txBody>
          <a:bodyPr wrap="none" rtlCol="0">
            <a:spAutoFit/>
          </a:bodyPr>
          <a:lstStyle/>
          <a:p>
            <a:r>
              <a:rPr lang="en-US" sz="1400" dirty="0"/>
              <a:t>2</a:t>
            </a:r>
            <a:r>
              <a:rPr lang="en-US" sz="1400" baseline="30000" dirty="0"/>
              <a:t>nd</a:t>
            </a:r>
            <a:r>
              <a:rPr lang="en-US" sz="1400" dirty="0"/>
              <a:t> or higher order textures</a:t>
            </a:r>
          </a:p>
          <a:p>
            <a:r>
              <a:rPr lang="en-US" sz="1400" dirty="0"/>
              <a:t>Ex: co-occurrence entropy</a:t>
            </a:r>
          </a:p>
        </p:txBody>
      </p:sp>
      <p:sp>
        <p:nvSpPr>
          <p:cNvPr id="12" name="Espace réservé du pied de page 3">
            <a:extLst>
              <a:ext uri="{FF2B5EF4-FFF2-40B4-BE49-F238E27FC236}">
                <a16:creationId xmlns:a16="http://schemas.microsoft.com/office/drawing/2014/main" id="{C8D1A9B0-9CDB-44F2-8A87-075C95CA0B9D}"/>
              </a:ext>
            </a:extLst>
          </p:cNvPr>
          <p:cNvSpPr txBox="1">
            <a:spLocks/>
          </p:cNvSpPr>
          <p:nvPr/>
        </p:nvSpPr>
        <p:spPr>
          <a:xfrm>
            <a:off x="78154" y="6246000"/>
            <a:ext cx="5501958" cy="6687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a:t>Hatt, </a:t>
            </a:r>
            <a:r>
              <a:rPr lang="fr-FR" sz="1400" i="1" dirty="0"/>
              <a:t>et al</a:t>
            </a:r>
            <a:r>
              <a:rPr lang="fr-FR" sz="1400" dirty="0"/>
              <a:t>. </a:t>
            </a:r>
            <a:r>
              <a:rPr lang="en-US" sz="1400" dirty="0"/>
              <a:t>Data are also images. </a:t>
            </a:r>
            <a:r>
              <a:rPr lang="en-US" sz="1400" i="1" dirty="0"/>
              <a:t>J </a:t>
            </a:r>
            <a:r>
              <a:rPr lang="en-US" sz="1400" i="1" dirty="0" err="1"/>
              <a:t>Nucl</a:t>
            </a:r>
            <a:r>
              <a:rPr lang="en-US" sz="1400" i="1" dirty="0"/>
              <a:t> Med </a:t>
            </a:r>
            <a:r>
              <a:rPr lang="en-US" sz="1400" dirty="0"/>
              <a:t>2019</a:t>
            </a:r>
            <a:endParaRPr lang="fr-FR" sz="1400" dirty="0"/>
          </a:p>
        </p:txBody>
      </p:sp>
    </p:spTree>
    <p:extLst>
      <p:ext uri="{BB962C8B-B14F-4D97-AF65-F5344CB8AC3E}">
        <p14:creationId xmlns:p14="http://schemas.microsoft.com/office/powerpoint/2010/main" val="2441661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trike="noStrike" spc="-1" dirty="0">
                <a:solidFill>
                  <a:srgbClr val="000000"/>
                </a:solidFill>
                <a:uFill>
                  <a:solidFill>
                    <a:srgbClr val="FFFFFF"/>
                  </a:solidFill>
                </a:uFill>
                <a:latin typeface="+mj-lt"/>
                <a:ea typeface="SimSun"/>
              </a:rPr>
              <a:t>Radiomics and “-omics”</a:t>
            </a:r>
            <a:endParaRPr lang="en-US" sz="2600" b="0" strike="noStrike" spc="-1" dirty="0">
              <a:solidFill>
                <a:srgbClr val="000000"/>
              </a:solidFill>
              <a:uFill>
                <a:solidFill>
                  <a:srgbClr val="FFFFFF"/>
                </a:solidFill>
              </a:uFill>
              <a:latin typeface="+mj-lt"/>
            </a:endParaRPr>
          </a:p>
        </p:txBody>
      </p:sp>
      <p:pic>
        <p:nvPicPr>
          <p:cNvPr id="3" name="Picture 2" descr="Diagram&#10;&#10;Description automatically generated">
            <a:extLst>
              <a:ext uri="{FF2B5EF4-FFF2-40B4-BE49-F238E27FC236}">
                <a16:creationId xmlns:a16="http://schemas.microsoft.com/office/drawing/2014/main" id="{97377272-9B70-655D-06C2-E9309BF9EB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2334532"/>
            <a:ext cx="7429559" cy="4118804"/>
          </a:xfrm>
          <a:prstGeom prst="rect">
            <a:avLst/>
          </a:prstGeom>
        </p:spPr>
      </p:pic>
    </p:spTree>
    <p:extLst>
      <p:ext uri="{BB962C8B-B14F-4D97-AF65-F5344CB8AC3E}">
        <p14:creationId xmlns:p14="http://schemas.microsoft.com/office/powerpoint/2010/main" val="3741155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trike="noStrike" spc="-1" dirty="0">
                <a:solidFill>
                  <a:srgbClr val="000000"/>
                </a:solidFill>
                <a:uFill>
                  <a:solidFill>
                    <a:srgbClr val="FFFFFF"/>
                  </a:solidFill>
                </a:uFill>
                <a:latin typeface="+mj-lt"/>
                <a:ea typeface="SimSun"/>
              </a:rPr>
              <a:t>Radiomics workflow today: a sequence of tasks</a:t>
            </a:r>
          </a:p>
        </p:txBody>
      </p:sp>
      <p:grpSp>
        <p:nvGrpSpPr>
          <p:cNvPr id="8" name="Groupe 3">
            <a:extLst>
              <a:ext uri="{FF2B5EF4-FFF2-40B4-BE49-F238E27FC236}">
                <a16:creationId xmlns:a16="http://schemas.microsoft.com/office/drawing/2014/main" id="{4517564E-73CA-48DD-B265-EDE8F2669A82}"/>
              </a:ext>
            </a:extLst>
          </p:cNvPr>
          <p:cNvGrpSpPr/>
          <p:nvPr/>
        </p:nvGrpSpPr>
        <p:grpSpPr>
          <a:xfrm>
            <a:off x="1993678" y="3692940"/>
            <a:ext cx="1876056" cy="1722266"/>
            <a:chOff x="2073744" y="2675954"/>
            <a:chExt cx="2270037" cy="1901719"/>
          </a:xfrm>
        </p:grpSpPr>
        <p:sp>
          <p:nvSpPr>
            <p:cNvPr id="9" name="Flèche droite 11">
              <a:extLst>
                <a:ext uri="{FF2B5EF4-FFF2-40B4-BE49-F238E27FC236}">
                  <a16:creationId xmlns:a16="http://schemas.microsoft.com/office/drawing/2014/main" id="{5F218FF5-9CCA-42DE-AF2D-ED3318FE0A89}"/>
                </a:ext>
              </a:extLst>
            </p:cNvPr>
            <p:cNvSpPr/>
            <p:nvPr/>
          </p:nvSpPr>
          <p:spPr>
            <a:xfrm>
              <a:off x="2073744" y="3110859"/>
              <a:ext cx="288000" cy="216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pic>
          <p:nvPicPr>
            <p:cNvPr id="10" name="Image 26">
              <a:extLst>
                <a:ext uri="{FF2B5EF4-FFF2-40B4-BE49-F238E27FC236}">
                  <a16:creationId xmlns:a16="http://schemas.microsoft.com/office/drawing/2014/main" id="{A3ED2EB3-79A0-4663-8950-CCE20D8B85F8}"/>
                </a:ext>
              </a:extLst>
            </p:cNvPr>
            <p:cNvPicPr>
              <a:picLocks noChangeAspect="1"/>
            </p:cNvPicPr>
            <p:nvPr/>
          </p:nvPicPr>
          <p:blipFill rotWithShape="1">
            <a:blip r:embed="rId2"/>
            <a:srcRect l="9385" t="40594" r="75461" b="35257"/>
            <a:stretch/>
          </p:blipFill>
          <p:spPr>
            <a:xfrm>
              <a:off x="2411571" y="2675954"/>
              <a:ext cx="1781443" cy="1080000"/>
            </a:xfrm>
            <a:prstGeom prst="rect">
              <a:avLst/>
            </a:prstGeom>
            <a:ln>
              <a:solidFill>
                <a:schemeClr val="tx1"/>
              </a:solidFill>
            </a:ln>
          </p:spPr>
        </p:pic>
        <p:sp>
          <p:nvSpPr>
            <p:cNvPr id="11" name="ZoneTexte 27">
              <a:extLst>
                <a:ext uri="{FF2B5EF4-FFF2-40B4-BE49-F238E27FC236}">
                  <a16:creationId xmlns:a16="http://schemas.microsoft.com/office/drawing/2014/main" id="{1FAC009F-1F08-461B-BC59-9D369BEE00DB}"/>
                </a:ext>
              </a:extLst>
            </p:cNvPr>
            <p:cNvSpPr txBox="1"/>
            <p:nvPr/>
          </p:nvSpPr>
          <p:spPr>
            <a:xfrm>
              <a:off x="2249971" y="3746676"/>
              <a:ext cx="2093810" cy="830997"/>
            </a:xfrm>
            <a:prstGeom prst="rect">
              <a:avLst/>
            </a:prstGeom>
            <a:noFill/>
          </p:spPr>
          <p:txBody>
            <a:bodyPr wrap="square" rtlCol="0">
              <a:spAutoFit/>
            </a:bodyPr>
            <a:lstStyle/>
            <a:p>
              <a:pPr algn="ctr"/>
              <a:r>
                <a:rPr lang="en-US" sz="1600" dirty="0"/>
                <a:t>Pre-processing</a:t>
              </a:r>
              <a:r>
                <a:rPr lang="fr-FR" sz="1600" dirty="0"/>
                <a:t> (</a:t>
              </a:r>
              <a:r>
                <a:rPr lang="en-US" sz="1600" dirty="0"/>
                <a:t>denoising</a:t>
              </a:r>
              <a:r>
                <a:rPr lang="fr-FR" sz="1600" dirty="0"/>
                <a:t>, registration…)</a:t>
              </a:r>
            </a:p>
          </p:txBody>
        </p:sp>
      </p:grpSp>
      <p:grpSp>
        <p:nvGrpSpPr>
          <p:cNvPr id="13" name="Groupe 7">
            <a:extLst>
              <a:ext uri="{FF2B5EF4-FFF2-40B4-BE49-F238E27FC236}">
                <a16:creationId xmlns:a16="http://schemas.microsoft.com/office/drawing/2014/main" id="{D5F768CE-ADDF-4103-8FFE-7ACFFC77EA56}"/>
              </a:ext>
            </a:extLst>
          </p:cNvPr>
          <p:cNvGrpSpPr/>
          <p:nvPr/>
        </p:nvGrpSpPr>
        <p:grpSpPr>
          <a:xfrm>
            <a:off x="7235036" y="3716291"/>
            <a:ext cx="1796187" cy="1714306"/>
            <a:chOff x="7983233" y="2684743"/>
            <a:chExt cx="2392946" cy="1892930"/>
          </a:xfrm>
        </p:grpSpPr>
        <p:sp>
          <p:nvSpPr>
            <p:cNvPr id="14" name="Flèche droite 36">
              <a:extLst>
                <a:ext uri="{FF2B5EF4-FFF2-40B4-BE49-F238E27FC236}">
                  <a16:creationId xmlns:a16="http://schemas.microsoft.com/office/drawing/2014/main" id="{D9834BD4-E9E0-47F7-9CF6-4D267CC2D44C}"/>
                </a:ext>
              </a:extLst>
            </p:cNvPr>
            <p:cNvSpPr/>
            <p:nvPr/>
          </p:nvSpPr>
          <p:spPr>
            <a:xfrm>
              <a:off x="7983233" y="3129776"/>
              <a:ext cx="288000" cy="216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pic>
          <p:nvPicPr>
            <p:cNvPr id="15" name="Image 37">
              <a:extLst>
                <a:ext uri="{FF2B5EF4-FFF2-40B4-BE49-F238E27FC236}">
                  <a16:creationId xmlns:a16="http://schemas.microsoft.com/office/drawing/2014/main" id="{A076097F-E2A1-4821-B539-D7666B1A98C4}"/>
                </a:ext>
              </a:extLst>
            </p:cNvPr>
            <p:cNvPicPr>
              <a:picLocks noChangeAspect="1"/>
            </p:cNvPicPr>
            <p:nvPr/>
          </p:nvPicPr>
          <p:blipFill rotWithShape="1">
            <a:blip r:embed="rId3">
              <a:extLst>
                <a:ext uri="{28A0092B-C50C-407E-A947-70E740481C1C}">
                  <a14:useLocalDpi xmlns:a14="http://schemas.microsoft.com/office/drawing/2010/main" val="0"/>
                </a:ext>
              </a:extLst>
            </a:blip>
            <a:srcRect l="60958" t="5967" r="21378" b="31140"/>
            <a:stretch/>
          </p:blipFill>
          <p:spPr>
            <a:xfrm>
              <a:off x="8505191" y="2684743"/>
              <a:ext cx="1581944" cy="1080000"/>
            </a:xfrm>
            <a:prstGeom prst="rect">
              <a:avLst/>
            </a:prstGeom>
            <a:ln>
              <a:solidFill>
                <a:schemeClr val="tx1"/>
              </a:solidFill>
            </a:ln>
          </p:spPr>
        </p:pic>
        <p:sp>
          <p:nvSpPr>
            <p:cNvPr id="16" name="ZoneTexte 38">
              <a:extLst>
                <a:ext uri="{FF2B5EF4-FFF2-40B4-BE49-F238E27FC236}">
                  <a16:creationId xmlns:a16="http://schemas.microsoft.com/office/drawing/2014/main" id="{96915240-6D00-44E2-979A-8B21376AAD49}"/>
                </a:ext>
              </a:extLst>
            </p:cNvPr>
            <p:cNvSpPr txBox="1"/>
            <p:nvPr/>
          </p:nvSpPr>
          <p:spPr>
            <a:xfrm>
              <a:off x="8358383" y="3746676"/>
              <a:ext cx="2017796" cy="830997"/>
            </a:xfrm>
            <a:prstGeom prst="rect">
              <a:avLst/>
            </a:prstGeom>
            <a:noFill/>
          </p:spPr>
          <p:txBody>
            <a:bodyPr wrap="square" rtlCol="0">
              <a:spAutoFit/>
            </a:bodyPr>
            <a:lstStyle/>
            <a:p>
              <a:pPr algn="ctr"/>
              <a:r>
                <a:rPr lang="en-US" sz="1600" dirty="0"/>
                <a:t>Extraction of handcrafted features</a:t>
              </a:r>
            </a:p>
          </p:txBody>
        </p:sp>
      </p:grpSp>
      <p:grpSp>
        <p:nvGrpSpPr>
          <p:cNvPr id="17" name="Groupe 6">
            <a:extLst>
              <a:ext uri="{FF2B5EF4-FFF2-40B4-BE49-F238E27FC236}">
                <a16:creationId xmlns:a16="http://schemas.microsoft.com/office/drawing/2014/main" id="{E098B2A1-DC40-4357-A107-2FA1248F3094}"/>
              </a:ext>
            </a:extLst>
          </p:cNvPr>
          <p:cNvGrpSpPr/>
          <p:nvPr/>
        </p:nvGrpSpPr>
        <p:grpSpPr>
          <a:xfrm>
            <a:off x="3890864" y="3722161"/>
            <a:ext cx="3201416" cy="1738320"/>
            <a:chOff x="4201471" y="2675954"/>
            <a:chExt cx="3847252" cy="1919446"/>
          </a:xfrm>
        </p:grpSpPr>
        <p:sp>
          <p:nvSpPr>
            <p:cNvPr id="18" name="Flèche droite 28">
              <a:extLst>
                <a:ext uri="{FF2B5EF4-FFF2-40B4-BE49-F238E27FC236}">
                  <a16:creationId xmlns:a16="http://schemas.microsoft.com/office/drawing/2014/main" id="{B9B773AF-9AF1-4CB4-B56A-01CEB3321AC9}"/>
                </a:ext>
              </a:extLst>
            </p:cNvPr>
            <p:cNvSpPr/>
            <p:nvPr/>
          </p:nvSpPr>
          <p:spPr>
            <a:xfrm>
              <a:off x="4201471" y="3128250"/>
              <a:ext cx="288000" cy="216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pic>
          <p:nvPicPr>
            <p:cNvPr id="19" name="Image 29">
              <a:extLst>
                <a:ext uri="{FF2B5EF4-FFF2-40B4-BE49-F238E27FC236}">
                  <a16:creationId xmlns:a16="http://schemas.microsoft.com/office/drawing/2014/main" id="{37D7F53B-E457-40C9-AC9D-B108276AE76D}"/>
                </a:ext>
              </a:extLst>
            </p:cNvPr>
            <p:cNvPicPr>
              <a:picLocks noChangeAspect="1"/>
            </p:cNvPicPr>
            <p:nvPr/>
          </p:nvPicPr>
          <p:blipFill rotWithShape="1">
            <a:blip r:embed="rId2"/>
            <a:srcRect l="9385" t="40594" r="75461" b="35257"/>
            <a:stretch/>
          </p:blipFill>
          <p:spPr>
            <a:xfrm>
              <a:off x="4537790" y="2675954"/>
              <a:ext cx="1781443" cy="1080000"/>
            </a:xfrm>
            <a:prstGeom prst="rect">
              <a:avLst/>
            </a:prstGeom>
            <a:ln>
              <a:solidFill>
                <a:schemeClr val="tx1"/>
              </a:solidFill>
            </a:ln>
          </p:spPr>
        </p:pic>
        <p:sp>
          <p:nvSpPr>
            <p:cNvPr id="20" name="Ellipse 30">
              <a:extLst>
                <a:ext uri="{FF2B5EF4-FFF2-40B4-BE49-F238E27FC236}">
                  <a16:creationId xmlns:a16="http://schemas.microsoft.com/office/drawing/2014/main" id="{9B854832-07A3-4935-9EBE-58155177EEA1}"/>
                </a:ext>
              </a:extLst>
            </p:cNvPr>
            <p:cNvSpPr/>
            <p:nvPr/>
          </p:nvSpPr>
          <p:spPr>
            <a:xfrm>
              <a:off x="5795434" y="3128250"/>
              <a:ext cx="309034" cy="29651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1" name="Ellipse 31">
              <a:extLst>
                <a:ext uri="{FF2B5EF4-FFF2-40B4-BE49-F238E27FC236}">
                  <a16:creationId xmlns:a16="http://schemas.microsoft.com/office/drawing/2014/main" id="{F0785C3B-1E57-4CED-BF78-A5FC6BF94627}"/>
                </a:ext>
              </a:extLst>
            </p:cNvPr>
            <p:cNvSpPr/>
            <p:nvPr/>
          </p:nvSpPr>
          <p:spPr>
            <a:xfrm>
              <a:off x="5626520" y="3223683"/>
              <a:ext cx="124510" cy="17991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2" name="ZoneTexte 32">
              <a:extLst>
                <a:ext uri="{FF2B5EF4-FFF2-40B4-BE49-F238E27FC236}">
                  <a16:creationId xmlns:a16="http://schemas.microsoft.com/office/drawing/2014/main" id="{89E7688B-7B56-442D-82DC-1077ACC0DED9}"/>
                </a:ext>
              </a:extLst>
            </p:cNvPr>
            <p:cNvSpPr txBox="1"/>
            <p:nvPr/>
          </p:nvSpPr>
          <p:spPr>
            <a:xfrm>
              <a:off x="4505428" y="3764403"/>
              <a:ext cx="3543295" cy="830997"/>
            </a:xfrm>
            <a:prstGeom prst="rect">
              <a:avLst/>
            </a:prstGeom>
            <a:noFill/>
          </p:spPr>
          <p:txBody>
            <a:bodyPr wrap="square" rtlCol="0">
              <a:spAutoFit/>
            </a:bodyPr>
            <a:lstStyle/>
            <a:p>
              <a:pPr algn="ctr"/>
              <a:r>
                <a:rPr lang="en-US" sz="1600" dirty="0"/>
                <a:t>Detection and segmentation of object(s) of interest (e.g., tumors or organs)</a:t>
              </a:r>
            </a:p>
          </p:txBody>
        </p:sp>
        <p:sp>
          <p:nvSpPr>
            <p:cNvPr id="23" name="Flèche droite 33">
              <a:extLst>
                <a:ext uri="{FF2B5EF4-FFF2-40B4-BE49-F238E27FC236}">
                  <a16:creationId xmlns:a16="http://schemas.microsoft.com/office/drawing/2014/main" id="{03AE0D62-5061-4ECB-A54A-9A61C0E205BA}"/>
                </a:ext>
              </a:extLst>
            </p:cNvPr>
            <p:cNvSpPr/>
            <p:nvPr/>
          </p:nvSpPr>
          <p:spPr>
            <a:xfrm>
              <a:off x="6343178" y="3128250"/>
              <a:ext cx="288000" cy="216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pic>
          <p:nvPicPr>
            <p:cNvPr id="24" name="Image 34">
              <a:extLst>
                <a:ext uri="{FF2B5EF4-FFF2-40B4-BE49-F238E27FC236}">
                  <a16:creationId xmlns:a16="http://schemas.microsoft.com/office/drawing/2014/main" id="{7AAA60E9-F1D0-495C-B421-727BF63973E4}"/>
                </a:ext>
              </a:extLst>
            </p:cNvPr>
            <p:cNvPicPr>
              <a:picLocks noChangeAspect="1"/>
            </p:cNvPicPr>
            <p:nvPr/>
          </p:nvPicPr>
          <p:blipFill rotWithShape="1">
            <a:blip r:embed="rId2"/>
            <a:srcRect l="19744" t="50744" r="77232" b="42583"/>
            <a:stretch/>
          </p:blipFill>
          <p:spPr>
            <a:xfrm>
              <a:off x="6680944" y="2675954"/>
              <a:ext cx="1286812" cy="1080000"/>
            </a:xfrm>
            <a:prstGeom prst="rect">
              <a:avLst/>
            </a:prstGeom>
            <a:ln>
              <a:solidFill>
                <a:schemeClr val="tx1"/>
              </a:solidFill>
            </a:ln>
          </p:spPr>
        </p:pic>
        <p:sp>
          <p:nvSpPr>
            <p:cNvPr id="25" name="Forme libre 43">
              <a:extLst>
                <a:ext uri="{FF2B5EF4-FFF2-40B4-BE49-F238E27FC236}">
                  <a16:creationId xmlns:a16="http://schemas.microsoft.com/office/drawing/2014/main" id="{9A32881E-3BDF-4704-B2CB-B9798BC88AFD}"/>
                </a:ext>
              </a:extLst>
            </p:cNvPr>
            <p:cNvSpPr/>
            <p:nvPr/>
          </p:nvSpPr>
          <p:spPr>
            <a:xfrm>
              <a:off x="6959600" y="2958909"/>
              <a:ext cx="765363" cy="562166"/>
            </a:xfrm>
            <a:custGeom>
              <a:avLst/>
              <a:gdLst>
                <a:gd name="connsiteX0" fmla="*/ 79375 w 765363"/>
                <a:gd name="connsiteY0" fmla="*/ 38291 h 562166"/>
                <a:gd name="connsiteX1" fmla="*/ 104775 w 765363"/>
                <a:gd name="connsiteY1" fmla="*/ 47816 h 562166"/>
                <a:gd name="connsiteX2" fmla="*/ 117475 w 765363"/>
                <a:gd name="connsiteY2" fmla="*/ 50991 h 562166"/>
                <a:gd name="connsiteX3" fmla="*/ 127000 w 765363"/>
                <a:gd name="connsiteY3" fmla="*/ 54166 h 562166"/>
                <a:gd name="connsiteX4" fmla="*/ 139700 w 765363"/>
                <a:gd name="connsiteY4" fmla="*/ 57341 h 562166"/>
                <a:gd name="connsiteX5" fmla="*/ 180975 w 765363"/>
                <a:gd name="connsiteY5" fmla="*/ 66866 h 562166"/>
                <a:gd name="connsiteX6" fmla="*/ 190500 w 765363"/>
                <a:gd name="connsiteY6" fmla="*/ 70041 h 562166"/>
                <a:gd name="connsiteX7" fmla="*/ 203200 w 765363"/>
                <a:gd name="connsiteY7" fmla="*/ 76391 h 562166"/>
                <a:gd name="connsiteX8" fmla="*/ 231775 w 765363"/>
                <a:gd name="connsiteY8" fmla="*/ 79566 h 562166"/>
                <a:gd name="connsiteX9" fmla="*/ 307975 w 765363"/>
                <a:gd name="connsiteY9" fmla="*/ 76391 h 562166"/>
                <a:gd name="connsiteX10" fmla="*/ 317500 w 765363"/>
                <a:gd name="connsiteY10" fmla="*/ 70041 h 562166"/>
                <a:gd name="connsiteX11" fmla="*/ 327025 w 765363"/>
                <a:gd name="connsiteY11" fmla="*/ 66866 h 562166"/>
                <a:gd name="connsiteX12" fmla="*/ 342900 w 765363"/>
                <a:gd name="connsiteY12" fmla="*/ 60516 h 562166"/>
                <a:gd name="connsiteX13" fmla="*/ 349250 w 765363"/>
                <a:gd name="connsiteY13" fmla="*/ 50991 h 562166"/>
                <a:gd name="connsiteX14" fmla="*/ 358775 w 765363"/>
                <a:gd name="connsiteY14" fmla="*/ 44641 h 562166"/>
                <a:gd name="connsiteX15" fmla="*/ 384175 w 765363"/>
                <a:gd name="connsiteY15" fmla="*/ 28766 h 562166"/>
                <a:gd name="connsiteX16" fmla="*/ 419100 w 765363"/>
                <a:gd name="connsiteY16" fmla="*/ 19241 h 562166"/>
                <a:gd name="connsiteX17" fmla="*/ 441325 w 765363"/>
                <a:gd name="connsiteY17" fmla="*/ 12891 h 562166"/>
                <a:gd name="connsiteX18" fmla="*/ 492125 w 765363"/>
                <a:gd name="connsiteY18" fmla="*/ 6541 h 562166"/>
                <a:gd name="connsiteX19" fmla="*/ 508000 w 765363"/>
                <a:gd name="connsiteY19" fmla="*/ 191 h 562166"/>
                <a:gd name="connsiteX20" fmla="*/ 574675 w 765363"/>
                <a:gd name="connsiteY20" fmla="*/ 3366 h 562166"/>
                <a:gd name="connsiteX21" fmla="*/ 584200 w 765363"/>
                <a:gd name="connsiteY21" fmla="*/ 6541 h 562166"/>
                <a:gd name="connsiteX22" fmla="*/ 603250 w 765363"/>
                <a:gd name="connsiteY22" fmla="*/ 22416 h 562166"/>
                <a:gd name="connsiteX23" fmla="*/ 609600 w 765363"/>
                <a:gd name="connsiteY23" fmla="*/ 31941 h 562166"/>
                <a:gd name="connsiteX24" fmla="*/ 619125 w 765363"/>
                <a:gd name="connsiteY24" fmla="*/ 38291 h 562166"/>
                <a:gd name="connsiteX25" fmla="*/ 622300 w 765363"/>
                <a:gd name="connsiteY25" fmla="*/ 47816 h 562166"/>
                <a:gd name="connsiteX26" fmla="*/ 638175 w 765363"/>
                <a:gd name="connsiteY26" fmla="*/ 66866 h 562166"/>
                <a:gd name="connsiteX27" fmla="*/ 650875 w 765363"/>
                <a:gd name="connsiteY27" fmla="*/ 76391 h 562166"/>
                <a:gd name="connsiteX28" fmla="*/ 666750 w 765363"/>
                <a:gd name="connsiteY28" fmla="*/ 92266 h 562166"/>
                <a:gd name="connsiteX29" fmla="*/ 682625 w 765363"/>
                <a:gd name="connsiteY29" fmla="*/ 114491 h 562166"/>
                <a:gd name="connsiteX30" fmla="*/ 692150 w 765363"/>
                <a:gd name="connsiteY30" fmla="*/ 124016 h 562166"/>
                <a:gd name="connsiteX31" fmla="*/ 698500 w 765363"/>
                <a:gd name="connsiteY31" fmla="*/ 133541 h 562166"/>
                <a:gd name="connsiteX32" fmla="*/ 717550 w 765363"/>
                <a:gd name="connsiteY32" fmla="*/ 143066 h 562166"/>
                <a:gd name="connsiteX33" fmla="*/ 730250 w 765363"/>
                <a:gd name="connsiteY33" fmla="*/ 162116 h 562166"/>
                <a:gd name="connsiteX34" fmla="*/ 746125 w 765363"/>
                <a:gd name="connsiteY34" fmla="*/ 184341 h 562166"/>
                <a:gd name="connsiteX35" fmla="*/ 755650 w 765363"/>
                <a:gd name="connsiteY35" fmla="*/ 187516 h 562166"/>
                <a:gd name="connsiteX36" fmla="*/ 765175 w 765363"/>
                <a:gd name="connsiteY36" fmla="*/ 244666 h 562166"/>
                <a:gd name="connsiteX37" fmla="*/ 762000 w 765363"/>
                <a:gd name="connsiteY37" fmla="*/ 327216 h 562166"/>
                <a:gd name="connsiteX38" fmla="*/ 758825 w 765363"/>
                <a:gd name="connsiteY38" fmla="*/ 339916 h 562166"/>
                <a:gd name="connsiteX39" fmla="*/ 752475 w 765363"/>
                <a:gd name="connsiteY39" fmla="*/ 352616 h 562166"/>
                <a:gd name="connsiteX40" fmla="*/ 742950 w 765363"/>
                <a:gd name="connsiteY40" fmla="*/ 362141 h 562166"/>
                <a:gd name="connsiteX41" fmla="*/ 739775 w 765363"/>
                <a:gd name="connsiteY41" fmla="*/ 371666 h 562166"/>
                <a:gd name="connsiteX42" fmla="*/ 714375 w 765363"/>
                <a:gd name="connsiteY42" fmla="*/ 406591 h 562166"/>
                <a:gd name="connsiteX43" fmla="*/ 695325 w 765363"/>
                <a:gd name="connsiteY43" fmla="*/ 422466 h 562166"/>
                <a:gd name="connsiteX44" fmla="*/ 660400 w 765363"/>
                <a:gd name="connsiteY44" fmla="*/ 428816 h 562166"/>
                <a:gd name="connsiteX45" fmla="*/ 641350 w 765363"/>
                <a:gd name="connsiteY45" fmla="*/ 435166 h 562166"/>
                <a:gd name="connsiteX46" fmla="*/ 631825 w 765363"/>
                <a:gd name="connsiteY46" fmla="*/ 441516 h 562166"/>
                <a:gd name="connsiteX47" fmla="*/ 615950 w 765363"/>
                <a:gd name="connsiteY47" fmla="*/ 444691 h 562166"/>
                <a:gd name="connsiteX48" fmla="*/ 609600 w 765363"/>
                <a:gd name="connsiteY48" fmla="*/ 454216 h 562166"/>
                <a:gd name="connsiteX49" fmla="*/ 590550 w 765363"/>
                <a:gd name="connsiteY49" fmla="*/ 460566 h 562166"/>
                <a:gd name="connsiteX50" fmla="*/ 581025 w 765363"/>
                <a:gd name="connsiteY50" fmla="*/ 470091 h 562166"/>
                <a:gd name="connsiteX51" fmla="*/ 568325 w 765363"/>
                <a:gd name="connsiteY51" fmla="*/ 473266 h 562166"/>
                <a:gd name="connsiteX52" fmla="*/ 561975 w 765363"/>
                <a:gd name="connsiteY52" fmla="*/ 482791 h 562166"/>
                <a:gd name="connsiteX53" fmla="*/ 530225 w 765363"/>
                <a:gd name="connsiteY53" fmla="*/ 498666 h 562166"/>
                <a:gd name="connsiteX54" fmla="*/ 517525 w 765363"/>
                <a:gd name="connsiteY54" fmla="*/ 508191 h 562166"/>
                <a:gd name="connsiteX55" fmla="*/ 508000 w 765363"/>
                <a:gd name="connsiteY55" fmla="*/ 514541 h 562166"/>
                <a:gd name="connsiteX56" fmla="*/ 488950 w 765363"/>
                <a:gd name="connsiteY56" fmla="*/ 533591 h 562166"/>
                <a:gd name="connsiteX57" fmla="*/ 479425 w 765363"/>
                <a:gd name="connsiteY57" fmla="*/ 543116 h 562166"/>
                <a:gd name="connsiteX58" fmla="*/ 460375 w 765363"/>
                <a:gd name="connsiteY58" fmla="*/ 552641 h 562166"/>
                <a:gd name="connsiteX59" fmla="*/ 450850 w 765363"/>
                <a:gd name="connsiteY59" fmla="*/ 555816 h 562166"/>
                <a:gd name="connsiteX60" fmla="*/ 438150 w 765363"/>
                <a:gd name="connsiteY60" fmla="*/ 562166 h 562166"/>
                <a:gd name="connsiteX61" fmla="*/ 288925 w 765363"/>
                <a:gd name="connsiteY61" fmla="*/ 558991 h 562166"/>
                <a:gd name="connsiteX62" fmla="*/ 260350 w 765363"/>
                <a:gd name="connsiteY62" fmla="*/ 552641 h 562166"/>
                <a:gd name="connsiteX63" fmla="*/ 225425 w 765363"/>
                <a:gd name="connsiteY63" fmla="*/ 546291 h 562166"/>
                <a:gd name="connsiteX64" fmla="*/ 212725 w 765363"/>
                <a:gd name="connsiteY64" fmla="*/ 536766 h 562166"/>
                <a:gd name="connsiteX65" fmla="*/ 200025 w 765363"/>
                <a:gd name="connsiteY65" fmla="*/ 533591 h 562166"/>
                <a:gd name="connsiteX66" fmla="*/ 184150 w 765363"/>
                <a:gd name="connsiteY66" fmla="*/ 511366 h 562166"/>
                <a:gd name="connsiteX67" fmla="*/ 180975 w 765363"/>
                <a:gd name="connsiteY67" fmla="*/ 501841 h 562166"/>
                <a:gd name="connsiteX68" fmla="*/ 174625 w 765363"/>
                <a:gd name="connsiteY68" fmla="*/ 492316 h 562166"/>
                <a:gd name="connsiteX69" fmla="*/ 171450 w 765363"/>
                <a:gd name="connsiteY69" fmla="*/ 482791 h 562166"/>
                <a:gd name="connsiteX70" fmla="*/ 165100 w 765363"/>
                <a:gd name="connsiteY70" fmla="*/ 444691 h 562166"/>
                <a:gd name="connsiteX71" fmla="*/ 158750 w 765363"/>
                <a:gd name="connsiteY71" fmla="*/ 406591 h 562166"/>
                <a:gd name="connsiteX72" fmla="*/ 146050 w 765363"/>
                <a:gd name="connsiteY72" fmla="*/ 387541 h 562166"/>
                <a:gd name="connsiteX73" fmla="*/ 136525 w 765363"/>
                <a:gd name="connsiteY73" fmla="*/ 365316 h 562166"/>
                <a:gd name="connsiteX74" fmla="*/ 123825 w 765363"/>
                <a:gd name="connsiteY74" fmla="*/ 355791 h 562166"/>
                <a:gd name="connsiteX75" fmla="*/ 117475 w 765363"/>
                <a:gd name="connsiteY75" fmla="*/ 346266 h 562166"/>
                <a:gd name="connsiteX76" fmla="*/ 107950 w 765363"/>
                <a:gd name="connsiteY76" fmla="*/ 336741 h 562166"/>
                <a:gd name="connsiteX77" fmla="*/ 95250 w 765363"/>
                <a:gd name="connsiteY77" fmla="*/ 314516 h 562166"/>
                <a:gd name="connsiteX78" fmla="*/ 88900 w 765363"/>
                <a:gd name="connsiteY78" fmla="*/ 301816 h 562166"/>
                <a:gd name="connsiteX79" fmla="*/ 76200 w 765363"/>
                <a:gd name="connsiteY79" fmla="*/ 282766 h 562166"/>
                <a:gd name="connsiteX80" fmla="*/ 73025 w 765363"/>
                <a:gd name="connsiteY80" fmla="*/ 273241 h 562166"/>
                <a:gd name="connsiteX81" fmla="*/ 63500 w 765363"/>
                <a:gd name="connsiteY81" fmla="*/ 263716 h 562166"/>
                <a:gd name="connsiteX82" fmla="*/ 53975 w 765363"/>
                <a:gd name="connsiteY82" fmla="*/ 241491 h 562166"/>
                <a:gd name="connsiteX83" fmla="*/ 50800 w 765363"/>
                <a:gd name="connsiteY83" fmla="*/ 231966 h 562166"/>
                <a:gd name="connsiteX84" fmla="*/ 28575 w 765363"/>
                <a:gd name="connsiteY84" fmla="*/ 209741 h 562166"/>
                <a:gd name="connsiteX85" fmla="*/ 25400 w 765363"/>
                <a:gd name="connsiteY85" fmla="*/ 197041 h 562166"/>
                <a:gd name="connsiteX86" fmla="*/ 15875 w 765363"/>
                <a:gd name="connsiteY86" fmla="*/ 187516 h 562166"/>
                <a:gd name="connsiteX87" fmla="*/ 0 w 765363"/>
                <a:gd name="connsiteY87" fmla="*/ 158941 h 562166"/>
                <a:gd name="connsiteX88" fmla="*/ 3175 w 765363"/>
                <a:gd name="connsiteY88" fmla="*/ 92266 h 562166"/>
                <a:gd name="connsiteX89" fmla="*/ 15875 w 765363"/>
                <a:gd name="connsiteY89" fmla="*/ 70041 h 562166"/>
                <a:gd name="connsiteX90" fmla="*/ 79375 w 765363"/>
                <a:gd name="connsiteY90" fmla="*/ 38291 h 56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65363" h="562166">
                  <a:moveTo>
                    <a:pt x="79375" y="38291"/>
                  </a:moveTo>
                  <a:cubicBezTo>
                    <a:pt x="94192" y="34587"/>
                    <a:pt x="76161" y="35553"/>
                    <a:pt x="104775" y="47816"/>
                  </a:cubicBezTo>
                  <a:cubicBezTo>
                    <a:pt x="108786" y="49535"/>
                    <a:pt x="113279" y="49792"/>
                    <a:pt x="117475" y="50991"/>
                  </a:cubicBezTo>
                  <a:cubicBezTo>
                    <a:pt x="120693" y="51910"/>
                    <a:pt x="123782" y="53247"/>
                    <a:pt x="127000" y="54166"/>
                  </a:cubicBezTo>
                  <a:cubicBezTo>
                    <a:pt x="131196" y="55365"/>
                    <a:pt x="135520" y="56087"/>
                    <a:pt x="139700" y="57341"/>
                  </a:cubicBezTo>
                  <a:cubicBezTo>
                    <a:pt x="171396" y="66850"/>
                    <a:pt x="145922" y="61858"/>
                    <a:pt x="180975" y="66866"/>
                  </a:cubicBezTo>
                  <a:cubicBezTo>
                    <a:pt x="184150" y="67924"/>
                    <a:pt x="187424" y="68723"/>
                    <a:pt x="190500" y="70041"/>
                  </a:cubicBezTo>
                  <a:cubicBezTo>
                    <a:pt x="194850" y="71905"/>
                    <a:pt x="198588" y="75327"/>
                    <a:pt x="203200" y="76391"/>
                  </a:cubicBezTo>
                  <a:cubicBezTo>
                    <a:pt x="212538" y="78546"/>
                    <a:pt x="222250" y="78508"/>
                    <a:pt x="231775" y="79566"/>
                  </a:cubicBezTo>
                  <a:cubicBezTo>
                    <a:pt x="257175" y="78508"/>
                    <a:pt x="282708" y="79198"/>
                    <a:pt x="307975" y="76391"/>
                  </a:cubicBezTo>
                  <a:cubicBezTo>
                    <a:pt x="311768" y="75970"/>
                    <a:pt x="314087" y="71748"/>
                    <a:pt x="317500" y="70041"/>
                  </a:cubicBezTo>
                  <a:cubicBezTo>
                    <a:pt x="320493" y="68544"/>
                    <a:pt x="323891" y="68041"/>
                    <a:pt x="327025" y="66866"/>
                  </a:cubicBezTo>
                  <a:cubicBezTo>
                    <a:pt x="332361" y="64865"/>
                    <a:pt x="337608" y="62633"/>
                    <a:pt x="342900" y="60516"/>
                  </a:cubicBezTo>
                  <a:cubicBezTo>
                    <a:pt x="345017" y="57341"/>
                    <a:pt x="346552" y="53689"/>
                    <a:pt x="349250" y="50991"/>
                  </a:cubicBezTo>
                  <a:cubicBezTo>
                    <a:pt x="351948" y="48293"/>
                    <a:pt x="355670" y="46859"/>
                    <a:pt x="358775" y="44641"/>
                  </a:cubicBezTo>
                  <a:cubicBezTo>
                    <a:pt x="372450" y="34873"/>
                    <a:pt x="369257" y="35159"/>
                    <a:pt x="384175" y="28766"/>
                  </a:cubicBezTo>
                  <a:cubicBezTo>
                    <a:pt x="393787" y="24646"/>
                    <a:pt x="411815" y="21669"/>
                    <a:pt x="419100" y="19241"/>
                  </a:cubicBezTo>
                  <a:cubicBezTo>
                    <a:pt x="427261" y="16521"/>
                    <a:pt x="432554" y="14486"/>
                    <a:pt x="441325" y="12891"/>
                  </a:cubicBezTo>
                  <a:cubicBezTo>
                    <a:pt x="455563" y="10302"/>
                    <a:pt x="478490" y="8056"/>
                    <a:pt x="492125" y="6541"/>
                  </a:cubicBezTo>
                  <a:cubicBezTo>
                    <a:pt x="497417" y="4424"/>
                    <a:pt x="502305" y="410"/>
                    <a:pt x="508000" y="191"/>
                  </a:cubicBezTo>
                  <a:cubicBezTo>
                    <a:pt x="530234" y="-664"/>
                    <a:pt x="552502" y="1518"/>
                    <a:pt x="574675" y="3366"/>
                  </a:cubicBezTo>
                  <a:cubicBezTo>
                    <a:pt x="578010" y="3644"/>
                    <a:pt x="581207" y="5044"/>
                    <a:pt x="584200" y="6541"/>
                  </a:cubicBezTo>
                  <a:cubicBezTo>
                    <a:pt x="591336" y="10109"/>
                    <a:pt x="598234" y="16397"/>
                    <a:pt x="603250" y="22416"/>
                  </a:cubicBezTo>
                  <a:cubicBezTo>
                    <a:pt x="605693" y="25347"/>
                    <a:pt x="606902" y="29243"/>
                    <a:pt x="609600" y="31941"/>
                  </a:cubicBezTo>
                  <a:cubicBezTo>
                    <a:pt x="612298" y="34639"/>
                    <a:pt x="615950" y="36174"/>
                    <a:pt x="619125" y="38291"/>
                  </a:cubicBezTo>
                  <a:cubicBezTo>
                    <a:pt x="620183" y="41466"/>
                    <a:pt x="620803" y="44823"/>
                    <a:pt x="622300" y="47816"/>
                  </a:cubicBezTo>
                  <a:cubicBezTo>
                    <a:pt x="625974" y="55165"/>
                    <a:pt x="632031" y="61600"/>
                    <a:pt x="638175" y="66866"/>
                  </a:cubicBezTo>
                  <a:cubicBezTo>
                    <a:pt x="642193" y="70310"/>
                    <a:pt x="647133" y="72649"/>
                    <a:pt x="650875" y="76391"/>
                  </a:cubicBezTo>
                  <a:cubicBezTo>
                    <a:pt x="672042" y="97558"/>
                    <a:pt x="641350" y="75333"/>
                    <a:pt x="666750" y="92266"/>
                  </a:cubicBezTo>
                  <a:cubicBezTo>
                    <a:pt x="671776" y="99804"/>
                    <a:pt x="676718" y="107599"/>
                    <a:pt x="682625" y="114491"/>
                  </a:cubicBezTo>
                  <a:cubicBezTo>
                    <a:pt x="685547" y="117900"/>
                    <a:pt x="689275" y="120567"/>
                    <a:pt x="692150" y="124016"/>
                  </a:cubicBezTo>
                  <a:cubicBezTo>
                    <a:pt x="694593" y="126947"/>
                    <a:pt x="695802" y="130843"/>
                    <a:pt x="698500" y="133541"/>
                  </a:cubicBezTo>
                  <a:cubicBezTo>
                    <a:pt x="704655" y="139696"/>
                    <a:pt x="709803" y="140484"/>
                    <a:pt x="717550" y="143066"/>
                  </a:cubicBezTo>
                  <a:cubicBezTo>
                    <a:pt x="724361" y="163498"/>
                    <a:pt x="715386" y="141306"/>
                    <a:pt x="730250" y="162116"/>
                  </a:cubicBezTo>
                  <a:cubicBezTo>
                    <a:pt x="739279" y="174757"/>
                    <a:pt x="732617" y="175335"/>
                    <a:pt x="746125" y="184341"/>
                  </a:cubicBezTo>
                  <a:cubicBezTo>
                    <a:pt x="748910" y="186197"/>
                    <a:pt x="752475" y="186458"/>
                    <a:pt x="755650" y="187516"/>
                  </a:cubicBezTo>
                  <a:cubicBezTo>
                    <a:pt x="767524" y="211264"/>
                    <a:pt x="765175" y="202519"/>
                    <a:pt x="765175" y="244666"/>
                  </a:cubicBezTo>
                  <a:cubicBezTo>
                    <a:pt x="765175" y="272203"/>
                    <a:pt x="763832" y="299740"/>
                    <a:pt x="762000" y="327216"/>
                  </a:cubicBezTo>
                  <a:cubicBezTo>
                    <a:pt x="761710" y="331570"/>
                    <a:pt x="760357" y="335830"/>
                    <a:pt x="758825" y="339916"/>
                  </a:cubicBezTo>
                  <a:cubicBezTo>
                    <a:pt x="757163" y="344348"/>
                    <a:pt x="755226" y="348765"/>
                    <a:pt x="752475" y="352616"/>
                  </a:cubicBezTo>
                  <a:cubicBezTo>
                    <a:pt x="749865" y="356270"/>
                    <a:pt x="746125" y="358966"/>
                    <a:pt x="742950" y="362141"/>
                  </a:cubicBezTo>
                  <a:cubicBezTo>
                    <a:pt x="741892" y="365316"/>
                    <a:pt x="741400" y="368740"/>
                    <a:pt x="739775" y="371666"/>
                  </a:cubicBezTo>
                  <a:cubicBezTo>
                    <a:pt x="730384" y="388570"/>
                    <a:pt x="725566" y="391669"/>
                    <a:pt x="714375" y="406591"/>
                  </a:cubicBezTo>
                  <a:cubicBezTo>
                    <a:pt x="706839" y="416639"/>
                    <a:pt x="709653" y="418645"/>
                    <a:pt x="695325" y="422466"/>
                  </a:cubicBezTo>
                  <a:cubicBezTo>
                    <a:pt x="683892" y="425515"/>
                    <a:pt x="671918" y="426106"/>
                    <a:pt x="660400" y="428816"/>
                  </a:cubicBezTo>
                  <a:cubicBezTo>
                    <a:pt x="653884" y="430349"/>
                    <a:pt x="646919" y="431453"/>
                    <a:pt x="641350" y="435166"/>
                  </a:cubicBezTo>
                  <a:cubicBezTo>
                    <a:pt x="638175" y="437283"/>
                    <a:pt x="635398" y="440176"/>
                    <a:pt x="631825" y="441516"/>
                  </a:cubicBezTo>
                  <a:cubicBezTo>
                    <a:pt x="626772" y="443411"/>
                    <a:pt x="621242" y="443633"/>
                    <a:pt x="615950" y="444691"/>
                  </a:cubicBezTo>
                  <a:cubicBezTo>
                    <a:pt x="613833" y="447866"/>
                    <a:pt x="612836" y="452194"/>
                    <a:pt x="609600" y="454216"/>
                  </a:cubicBezTo>
                  <a:cubicBezTo>
                    <a:pt x="603924" y="457764"/>
                    <a:pt x="590550" y="460566"/>
                    <a:pt x="590550" y="460566"/>
                  </a:cubicBezTo>
                  <a:cubicBezTo>
                    <a:pt x="587375" y="463741"/>
                    <a:pt x="584924" y="467863"/>
                    <a:pt x="581025" y="470091"/>
                  </a:cubicBezTo>
                  <a:cubicBezTo>
                    <a:pt x="577236" y="472256"/>
                    <a:pt x="571956" y="470845"/>
                    <a:pt x="568325" y="473266"/>
                  </a:cubicBezTo>
                  <a:cubicBezTo>
                    <a:pt x="565150" y="475383"/>
                    <a:pt x="564847" y="480278"/>
                    <a:pt x="561975" y="482791"/>
                  </a:cubicBezTo>
                  <a:cubicBezTo>
                    <a:pt x="546854" y="496021"/>
                    <a:pt x="546006" y="494721"/>
                    <a:pt x="530225" y="498666"/>
                  </a:cubicBezTo>
                  <a:cubicBezTo>
                    <a:pt x="525992" y="501841"/>
                    <a:pt x="521831" y="505115"/>
                    <a:pt x="517525" y="508191"/>
                  </a:cubicBezTo>
                  <a:cubicBezTo>
                    <a:pt x="514420" y="510409"/>
                    <a:pt x="510852" y="512006"/>
                    <a:pt x="508000" y="514541"/>
                  </a:cubicBezTo>
                  <a:cubicBezTo>
                    <a:pt x="501288" y="520507"/>
                    <a:pt x="495300" y="527241"/>
                    <a:pt x="488950" y="533591"/>
                  </a:cubicBezTo>
                  <a:cubicBezTo>
                    <a:pt x="485775" y="536766"/>
                    <a:pt x="483685" y="541696"/>
                    <a:pt x="479425" y="543116"/>
                  </a:cubicBezTo>
                  <a:cubicBezTo>
                    <a:pt x="455484" y="551096"/>
                    <a:pt x="484994" y="540331"/>
                    <a:pt x="460375" y="552641"/>
                  </a:cubicBezTo>
                  <a:cubicBezTo>
                    <a:pt x="457382" y="554138"/>
                    <a:pt x="453926" y="554498"/>
                    <a:pt x="450850" y="555816"/>
                  </a:cubicBezTo>
                  <a:cubicBezTo>
                    <a:pt x="446500" y="557680"/>
                    <a:pt x="442383" y="560049"/>
                    <a:pt x="438150" y="562166"/>
                  </a:cubicBezTo>
                  <a:lnTo>
                    <a:pt x="288925" y="558991"/>
                  </a:lnTo>
                  <a:cubicBezTo>
                    <a:pt x="272421" y="558368"/>
                    <a:pt x="272943" y="556239"/>
                    <a:pt x="260350" y="552641"/>
                  </a:cubicBezTo>
                  <a:cubicBezTo>
                    <a:pt x="245380" y="548364"/>
                    <a:pt x="243412" y="548861"/>
                    <a:pt x="225425" y="546291"/>
                  </a:cubicBezTo>
                  <a:cubicBezTo>
                    <a:pt x="221192" y="543116"/>
                    <a:pt x="217458" y="539133"/>
                    <a:pt x="212725" y="536766"/>
                  </a:cubicBezTo>
                  <a:cubicBezTo>
                    <a:pt x="208822" y="534815"/>
                    <a:pt x="203814" y="535756"/>
                    <a:pt x="200025" y="533591"/>
                  </a:cubicBezTo>
                  <a:cubicBezTo>
                    <a:pt x="191784" y="528882"/>
                    <a:pt x="187626" y="519478"/>
                    <a:pt x="184150" y="511366"/>
                  </a:cubicBezTo>
                  <a:cubicBezTo>
                    <a:pt x="182832" y="508290"/>
                    <a:pt x="182472" y="504834"/>
                    <a:pt x="180975" y="501841"/>
                  </a:cubicBezTo>
                  <a:cubicBezTo>
                    <a:pt x="179268" y="498428"/>
                    <a:pt x="176332" y="495729"/>
                    <a:pt x="174625" y="492316"/>
                  </a:cubicBezTo>
                  <a:cubicBezTo>
                    <a:pt x="173128" y="489323"/>
                    <a:pt x="172106" y="486073"/>
                    <a:pt x="171450" y="482791"/>
                  </a:cubicBezTo>
                  <a:cubicBezTo>
                    <a:pt x="168925" y="470166"/>
                    <a:pt x="166921" y="457437"/>
                    <a:pt x="165100" y="444691"/>
                  </a:cubicBezTo>
                  <a:cubicBezTo>
                    <a:pt x="164917" y="443413"/>
                    <a:pt x="160684" y="410847"/>
                    <a:pt x="158750" y="406591"/>
                  </a:cubicBezTo>
                  <a:cubicBezTo>
                    <a:pt x="155592" y="399643"/>
                    <a:pt x="146050" y="387541"/>
                    <a:pt x="146050" y="387541"/>
                  </a:cubicBezTo>
                  <a:cubicBezTo>
                    <a:pt x="143621" y="377825"/>
                    <a:pt x="143834" y="372625"/>
                    <a:pt x="136525" y="365316"/>
                  </a:cubicBezTo>
                  <a:cubicBezTo>
                    <a:pt x="132783" y="361574"/>
                    <a:pt x="127567" y="359533"/>
                    <a:pt x="123825" y="355791"/>
                  </a:cubicBezTo>
                  <a:cubicBezTo>
                    <a:pt x="121127" y="353093"/>
                    <a:pt x="119918" y="349197"/>
                    <a:pt x="117475" y="346266"/>
                  </a:cubicBezTo>
                  <a:cubicBezTo>
                    <a:pt x="114600" y="342817"/>
                    <a:pt x="111125" y="339916"/>
                    <a:pt x="107950" y="336741"/>
                  </a:cubicBezTo>
                  <a:cubicBezTo>
                    <a:pt x="101245" y="303215"/>
                    <a:pt x="111232" y="333695"/>
                    <a:pt x="95250" y="314516"/>
                  </a:cubicBezTo>
                  <a:cubicBezTo>
                    <a:pt x="92220" y="310880"/>
                    <a:pt x="91335" y="305875"/>
                    <a:pt x="88900" y="301816"/>
                  </a:cubicBezTo>
                  <a:cubicBezTo>
                    <a:pt x="84973" y="295272"/>
                    <a:pt x="78613" y="290006"/>
                    <a:pt x="76200" y="282766"/>
                  </a:cubicBezTo>
                  <a:cubicBezTo>
                    <a:pt x="75142" y="279591"/>
                    <a:pt x="74881" y="276026"/>
                    <a:pt x="73025" y="273241"/>
                  </a:cubicBezTo>
                  <a:cubicBezTo>
                    <a:pt x="70534" y="269505"/>
                    <a:pt x="66675" y="266891"/>
                    <a:pt x="63500" y="263716"/>
                  </a:cubicBezTo>
                  <a:cubicBezTo>
                    <a:pt x="56892" y="237285"/>
                    <a:pt x="64938" y="263417"/>
                    <a:pt x="53975" y="241491"/>
                  </a:cubicBezTo>
                  <a:cubicBezTo>
                    <a:pt x="52478" y="238498"/>
                    <a:pt x="52891" y="234579"/>
                    <a:pt x="50800" y="231966"/>
                  </a:cubicBezTo>
                  <a:cubicBezTo>
                    <a:pt x="44255" y="223785"/>
                    <a:pt x="28575" y="209741"/>
                    <a:pt x="28575" y="209741"/>
                  </a:cubicBezTo>
                  <a:cubicBezTo>
                    <a:pt x="27517" y="205508"/>
                    <a:pt x="27565" y="200830"/>
                    <a:pt x="25400" y="197041"/>
                  </a:cubicBezTo>
                  <a:cubicBezTo>
                    <a:pt x="23172" y="193142"/>
                    <a:pt x="18632" y="191060"/>
                    <a:pt x="15875" y="187516"/>
                  </a:cubicBezTo>
                  <a:cubicBezTo>
                    <a:pt x="3138" y="171140"/>
                    <a:pt x="4790" y="173312"/>
                    <a:pt x="0" y="158941"/>
                  </a:cubicBezTo>
                  <a:cubicBezTo>
                    <a:pt x="1058" y="136716"/>
                    <a:pt x="1327" y="114439"/>
                    <a:pt x="3175" y="92266"/>
                  </a:cubicBezTo>
                  <a:cubicBezTo>
                    <a:pt x="3648" y="86588"/>
                    <a:pt x="11260" y="71398"/>
                    <a:pt x="15875" y="70041"/>
                  </a:cubicBezTo>
                  <a:cubicBezTo>
                    <a:pt x="30126" y="65850"/>
                    <a:pt x="64558" y="41995"/>
                    <a:pt x="79375" y="38291"/>
                  </a:cubicBezTo>
                  <a:close/>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grpSp>
      <p:sp>
        <p:nvSpPr>
          <p:cNvPr id="26" name="Espace réservé du pied de page 3">
            <a:extLst>
              <a:ext uri="{FF2B5EF4-FFF2-40B4-BE49-F238E27FC236}">
                <a16:creationId xmlns:a16="http://schemas.microsoft.com/office/drawing/2014/main" id="{B8BC761F-FA9F-4E4F-91DC-CD42E07B81AE}"/>
              </a:ext>
            </a:extLst>
          </p:cNvPr>
          <p:cNvSpPr txBox="1">
            <a:spLocks/>
          </p:cNvSpPr>
          <p:nvPr/>
        </p:nvSpPr>
        <p:spPr>
          <a:xfrm>
            <a:off x="107505" y="6042507"/>
            <a:ext cx="8975344" cy="6687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600" dirty="0" err="1"/>
              <a:t>Zwanenburg</a:t>
            </a:r>
            <a:r>
              <a:rPr lang="fr-FR" sz="1600" dirty="0"/>
              <a:t>. </a:t>
            </a:r>
            <a:r>
              <a:rPr lang="en-US" sz="1600" dirty="0"/>
              <a:t>Radiomics in nuclear medicine: robustness, reproducibility, standardization, and how to avoid data analysis traps and replication crisis.</a:t>
            </a:r>
            <a:r>
              <a:rPr lang="fr-FR" sz="1600" dirty="0"/>
              <a:t> </a:t>
            </a:r>
            <a:r>
              <a:rPr lang="fr-FR" sz="1600" i="1" dirty="0" err="1"/>
              <a:t>Eur</a:t>
            </a:r>
            <a:r>
              <a:rPr lang="fr-FR" sz="1600" i="1" dirty="0"/>
              <a:t> J </a:t>
            </a:r>
            <a:r>
              <a:rPr lang="fr-FR" sz="1600" i="1" dirty="0" err="1"/>
              <a:t>Nucl</a:t>
            </a:r>
            <a:r>
              <a:rPr lang="fr-FR" sz="1600" i="1" dirty="0"/>
              <a:t> Med Mol Imaging </a:t>
            </a:r>
            <a:r>
              <a:rPr lang="fr-FR" sz="1600" dirty="0"/>
              <a:t>2019</a:t>
            </a:r>
          </a:p>
          <a:p>
            <a:r>
              <a:rPr lang="fr-FR" sz="1600" dirty="0"/>
              <a:t>Hatt, </a:t>
            </a:r>
            <a:r>
              <a:rPr lang="fr-FR" sz="1600" i="1" dirty="0"/>
              <a:t>et al</a:t>
            </a:r>
            <a:r>
              <a:rPr lang="fr-FR" sz="1600" dirty="0"/>
              <a:t>. </a:t>
            </a:r>
            <a:r>
              <a:rPr lang="en-US" sz="1600" dirty="0"/>
              <a:t>Data are also images. </a:t>
            </a:r>
            <a:r>
              <a:rPr lang="en-US" sz="1600" i="1" dirty="0"/>
              <a:t>J </a:t>
            </a:r>
            <a:r>
              <a:rPr lang="en-US" sz="1600" i="1" dirty="0" err="1"/>
              <a:t>Nucl</a:t>
            </a:r>
            <a:r>
              <a:rPr lang="en-US" sz="1600" i="1" dirty="0"/>
              <a:t> Med </a:t>
            </a:r>
            <a:r>
              <a:rPr lang="en-US" sz="1600" dirty="0"/>
              <a:t>2019</a:t>
            </a:r>
            <a:endParaRPr lang="fr-FR" sz="1600" dirty="0"/>
          </a:p>
        </p:txBody>
      </p:sp>
      <p:sp>
        <p:nvSpPr>
          <p:cNvPr id="27" name="ZoneTexte 53">
            <a:extLst>
              <a:ext uri="{FF2B5EF4-FFF2-40B4-BE49-F238E27FC236}">
                <a16:creationId xmlns:a16="http://schemas.microsoft.com/office/drawing/2014/main" id="{0E3BC487-766A-431A-BB6E-DEE0186EC6D8}"/>
              </a:ext>
            </a:extLst>
          </p:cNvPr>
          <p:cNvSpPr txBox="1"/>
          <p:nvPr/>
        </p:nvSpPr>
        <p:spPr>
          <a:xfrm>
            <a:off x="533046" y="2710125"/>
            <a:ext cx="1071127" cy="584775"/>
          </a:xfrm>
          <a:prstGeom prst="rect">
            <a:avLst/>
          </a:prstGeom>
          <a:noFill/>
        </p:spPr>
        <p:txBody>
          <a:bodyPr wrap="square" rtlCol="0">
            <a:spAutoFit/>
          </a:bodyPr>
          <a:lstStyle/>
          <a:p>
            <a:pPr algn="ctr"/>
            <a:r>
              <a:rPr lang="en-US" sz="1600" dirty="0"/>
              <a:t>Study design!</a:t>
            </a:r>
          </a:p>
        </p:txBody>
      </p:sp>
      <p:grpSp>
        <p:nvGrpSpPr>
          <p:cNvPr id="28" name="Groupe 10">
            <a:extLst>
              <a:ext uri="{FF2B5EF4-FFF2-40B4-BE49-F238E27FC236}">
                <a16:creationId xmlns:a16="http://schemas.microsoft.com/office/drawing/2014/main" id="{8DAC80F0-C22A-41ED-B1A0-23CA0A795A7C}"/>
              </a:ext>
            </a:extLst>
          </p:cNvPr>
          <p:cNvGrpSpPr/>
          <p:nvPr/>
        </p:nvGrpSpPr>
        <p:grpSpPr>
          <a:xfrm>
            <a:off x="204708" y="3390381"/>
            <a:ext cx="1757477" cy="2025121"/>
            <a:chOff x="633382" y="3405476"/>
            <a:chExt cx="2020302" cy="2236131"/>
          </a:xfrm>
        </p:grpSpPr>
        <p:sp>
          <p:nvSpPr>
            <p:cNvPr id="29" name="ZoneTexte 2">
              <a:extLst>
                <a:ext uri="{FF2B5EF4-FFF2-40B4-BE49-F238E27FC236}">
                  <a16:creationId xmlns:a16="http://schemas.microsoft.com/office/drawing/2014/main" id="{DA8F42F5-0FC2-4FDA-A478-080B2D042540}"/>
                </a:ext>
              </a:extLst>
            </p:cNvPr>
            <p:cNvSpPr txBox="1"/>
            <p:nvPr/>
          </p:nvSpPr>
          <p:spPr>
            <a:xfrm>
              <a:off x="633382" y="4810610"/>
              <a:ext cx="2020302" cy="830997"/>
            </a:xfrm>
            <a:prstGeom prst="rect">
              <a:avLst/>
            </a:prstGeom>
            <a:noFill/>
          </p:spPr>
          <p:txBody>
            <a:bodyPr wrap="square" rtlCol="0">
              <a:spAutoFit/>
            </a:bodyPr>
            <a:lstStyle/>
            <a:p>
              <a:pPr algn="ctr"/>
              <a:r>
                <a:rPr lang="fr-FR" sz="1600" dirty="0"/>
                <a:t>Acquisition or collection </a:t>
              </a:r>
            </a:p>
            <a:p>
              <a:pPr algn="ctr"/>
              <a:r>
                <a:rPr lang="fr-FR" sz="1600" dirty="0"/>
                <a:t>of images</a:t>
              </a:r>
            </a:p>
          </p:txBody>
        </p:sp>
        <p:pic>
          <p:nvPicPr>
            <p:cNvPr id="30" name="Image 25">
              <a:extLst>
                <a:ext uri="{FF2B5EF4-FFF2-40B4-BE49-F238E27FC236}">
                  <a16:creationId xmlns:a16="http://schemas.microsoft.com/office/drawing/2014/main" id="{A78A8DF4-FD6C-489A-9108-DEC12E2656F5}"/>
                </a:ext>
              </a:extLst>
            </p:cNvPr>
            <p:cNvPicPr>
              <a:picLocks noChangeAspect="1"/>
            </p:cNvPicPr>
            <p:nvPr/>
          </p:nvPicPr>
          <p:blipFill rotWithShape="1">
            <a:blip r:embed="rId4"/>
            <a:srcRect l="9441" t="40572" r="75689" b="35068"/>
            <a:stretch/>
          </p:blipFill>
          <p:spPr>
            <a:xfrm>
              <a:off x="766577" y="3722161"/>
              <a:ext cx="1748040" cy="1080000"/>
            </a:xfrm>
            <a:prstGeom prst="rect">
              <a:avLst/>
            </a:prstGeom>
            <a:ln>
              <a:solidFill>
                <a:schemeClr val="tx1"/>
              </a:solidFill>
            </a:ln>
          </p:spPr>
        </p:pic>
        <p:sp>
          <p:nvSpPr>
            <p:cNvPr id="31" name="Flèche droite 54">
              <a:extLst>
                <a:ext uri="{FF2B5EF4-FFF2-40B4-BE49-F238E27FC236}">
                  <a16:creationId xmlns:a16="http://schemas.microsoft.com/office/drawing/2014/main" id="{691DA4FF-791C-4BB9-A5EA-02A001AA6E4D}"/>
                </a:ext>
              </a:extLst>
            </p:cNvPr>
            <p:cNvSpPr/>
            <p:nvPr/>
          </p:nvSpPr>
          <p:spPr>
            <a:xfrm rot="5400000">
              <a:off x="1482479" y="3441476"/>
              <a:ext cx="288000" cy="216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grpSp>
      <p:pic>
        <p:nvPicPr>
          <p:cNvPr id="32" name="Image 52">
            <a:extLst>
              <a:ext uri="{FF2B5EF4-FFF2-40B4-BE49-F238E27FC236}">
                <a16:creationId xmlns:a16="http://schemas.microsoft.com/office/drawing/2014/main" id="{4394E383-E892-4E07-95F4-FBFA2C45B8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745" t="4445" r="15745" b="10555"/>
          <a:stretch/>
        </p:blipFill>
        <p:spPr>
          <a:xfrm>
            <a:off x="853753" y="1790734"/>
            <a:ext cx="519787" cy="919391"/>
          </a:xfrm>
          <a:prstGeom prst="rect">
            <a:avLst/>
          </a:prstGeom>
          <a:ln>
            <a:solidFill>
              <a:schemeClr val="tx1"/>
            </a:solidFill>
          </a:ln>
        </p:spPr>
      </p:pic>
      <p:grpSp>
        <p:nvGrpSpPr>
          <p:cNvPr id="33" name="Groupe 8">
            <a:extLst>
              <a:ext uri="{FF2B5EF4-FFF2-40B4-BE49-F238E27FC236}">
                <a16:creationId xmlns:a16="http://schemas.microsoft.com/office/drawing/2014/main" id="{51B15E36-1647-4D32-A870-CDCD8785A38F}"/>
              </a:ext>
            </a:extLst>
          </p:cNvPr>
          <p:cNvGrpSpPr/>
          <p:nvPr/>
        </p:nvGrpSpPr>
        <p:grpSpPr>
          <a:xfrm>
            <a:off x="4526614" y="1752053"/>
            <a:ext cx="4409676" cy="1835431"/>
            <a:chOff x="4670115" y="1771901"/>
            <a:chExt cx="5874731" cy="2026677"/>
          </a:xfrm>
        </p:grpSpPr>
        <p:pic>
          <p:nvPicPr>
            <p:cNvPr id="34" name="Image 35">
              <a:extLst>
                <a:ext uri="{FF2B5EF4-FFF2-40B4-BE49-F238E27FC236}">
                  <a16:creationId xmlns:a16="http://schemas.microsoft.com/office/drawing/2014/main" id="{503CA5FC-6026-48A2-B70D-B9538F116208}"/>
                </a:ext>
              </a:extLst>
            </p:cNvPr>
            <p:cNvPicPr>
              <a:picLocks noChangeAspect="1"/>
            </p:cNvPicPr>
            <p:nvPr/>
          </p:nvPicPr>
          <p:blipFill rotWithShape="1">
            <a:blip r:embed="rId3">
              <a:extLst>
                <a:ext uri="{28A0092B-C50C-407E-A947-70E740481C1C}">
                  <a14:useLocalDpi xmlns:a14="http://schemas.microsoft.com/office/drawing/2010/main" val="0"/>
                </a:ext>
              </a:extLst>
            </a:blip>
            <a:srcRect l="80673" t="6318" r="1431" b="33718"/>
            <a:stretch/>
          </p:blipFill>
          <p:spPr>
            <a:xfrm>
              <a:off x="8661007" y="1826436"/>
              <a:ext cx="1680969" cy="1080001"/>
            </a:xfrm>
            <a:prstGeom prst="rect">
              <a:avLst/>
            </a:prstGeom>
            <a:ln>
              <a:solidFill>
                <a:schemeClr val="tx1"/>
              </a:solidFill>
            </a:ln>
          </p:spPr>
        </p:pic>
        <p:sp>
          <p:nvSpPr>
            <p:cNvPr id="35" name="Flèche droite 39">
              <a:extLst>
                <a:ext uri="{FF2B5EF4-FFF2-40B4-BE49-F238E27FC236}">
                  <a16:creationId xmlns:a16="http://schemas.microsoft.com/office/drawing/2014/main" id="{9A9E2EC5-5B04-4A30-9B59-67D6DF1CFF53}"/>
                </a:ext>
              </a:extLst>
            </p:cNvPr>
            <p:cNvSpPr/>
            <p:nvPr/>
          </p:nvSpPr>
          <p:spPr>
            <a:xfrm rot="16200000">
              <a:off x="9391949" y="3445743"/>
              <a:ext cx="288000" cy="216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grpSp>
          <p:nvGrpSpPr>
            <p:cNvPr id="36" name="Groupe 12">
              <a:extLst>
                <a:ext uri="{FF2B5EF4-FFF2-40B4-BE49-F238E27FC236}">
                  <a16:creationId xmlns:a16="http://schemas.microsoft.com/office/drawing/2014/main" id="{2A1E6E87-10C8-44FD-9586-3D7BD0180BD5}"/>
                </a:ext>
              </a:extLst>
            </p:cNvPr>
            <p:cNvGrpSpPr/>
            <p:nvPr/>
          </p:nvGrpSpPr>
          <p:grpSpPr>
            <a:xfrm>
              <a:off x="4670115" y="1771901"/>
              <a:ext cx="3873288" cy="2026677"/>
              <a:chOff x="6298494" y="1166260"/>
              <a:chExt cx="3873288" cy="2026677"/>
            </a:xfrm>
          </p:grpSpPr>
          <p:grpSp>
            <p:nvGrpSpPr>
              <p:cNvPr id="39" name="Groupe 40">
                <a:extLst>
                  <a:ext uri="{FF2B5EF4-FFF2-40B4-BE49-F238E27FC236}">
                    <a16:creationId xmlns:a16="http://schemas.microsoft.com/office/drawing/2014/main" id="{3A546187-6E57-4329-A748-19C671291AC0}"/>
                  </a:ext>
                </a:extLst>
              </p:cNvPr>
              <p:cNvGrpSpPr/>
              <p:nvPr/>
            </p:nvGrpSpPr>
            <p:grpSpPr>
              <a:xfrm>
                <a:off x="6298494" y="1166260"/>
                <a:ext cx="1823442" cy="1732831"/>
                <a:chOff x="4946473" y="844284"/>
                <a:chExt cx="2133604" cy="2074342"/>
              </a:xfrm>
            </p:grpSpPr>
            <p:pic>
              <p:nvPicPr>
                <p:cNvPr id="43" name="Image 41">
                  <a:extLst>
                    <a:ext uri="{FF2B5EF4-FFF2-40B4-BE49-F238E27FC236}">
                      <a16:creationId xmlns:a16="http://schemas.microsoft.com/office/drawing/2014/main" id="{29BA1D49-CB57-4A4B-A141-03B8E48E44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46473" y="844284"/>
                  <a:ext cx="2133604" cy="1423419"/>
                </a:xfrm>
                <a:prstGeom prst="rect">
                  <a:avLst/>
                </a:prstGeom>
              </p:spPr>
            </p:pic>
            <p:sp>
              <p:nvSpPr>
                <p:cNvPr id="44" name="ZoneTexte 44">
                  <a:extLst>
                    <a:ext uri="{FF2B5EF4-FFF2-40B4-BE49-F238E27FC236}">
                      <a16:creationId xmlns:a16="http://schemas.microsoft.com/office/drawing/2014/main" id="{F6F4A65A-DDAB-42E4-BC77-9B4C7661AE48}"/>
                    </a:ext>
                  </a:extLst>
                </p:cNvPr>
                <p:cNvSpPr txBox="1"/>
                <p:nvPr/>
              </p:nvSpPr>
              <p:spPr>
                <a:xfrm>
                  <a:off x="5301496" y="2145663"/>
                  <a:ext cx="1344184" cy="772963"/>
                </a:xfrm>
                <a:prstGeom prst="rect">
                  <a:avLst/>
                </a:prstGeom>
                <a:noFill/>
              </p:spPr>
              <p:txBody>
                <a:bodyPr wrap="square" rtlCol="0">
                  <a:spAutoFit/>
                </a:bodyPr>
                <a:lstStyle/>
                <a:p>
                  <a:pPr algn="ctr"/>
                  <a:r>
                    <a:rPr lang="fr-FR" sz="1600" u="sng" dirty="0"/>
                    <a:t>Clinical data</a:t>
                  </a:r>
                  <a:endParaRPr lang="en-US" sz="1600" u="sng" dirty="0"/>
                </a:p>
              </p:txBody>
            </p:sp>
          </p:grpSp>
          <p:grpSp>
            <p:nvGrpSpPr>
              <p:cNvPr id="40" name="Groupe 46">
                <a:extLst>
                  <a:ext uri="{FF2B5EF4-FFF2-40B4-BE49-F238E27FC236}">
                    <a16:creationId xmlns:a16="http://schemas.microsoft.com/office/drawing/2014/main" id="{77DA49E9-9453-4EBE-B5C8-996CA4DFDDDA}"/>
                  </a:ext>
                </a:extLst>
              </p:cNvPr>
              <p:cNvGrpSpPr/>
              <p:nvPr/>
            </p:nvGrpSpPr>
            <p:grpSpPr>
              <a:xfrm>
                <a:off x="7898472" y="1377650"/>
                <a:ext cx="2273310" cy="1815287"/>
                <a:chOff x="1512536" y="6007027"/>
                <a:chExt cx="2273310" cy="1815287"/>
              </a:xfrm>
            </p:grpSpPr>
            <p:pic>
              <p:nvPicPr>
                <p:cNvPr id="41" name="Picture 8" descr=" Example of microarray hybridization figure 1">
                  <a:extLst>
                    <a:ext uri="{FF2B5EF4-FFF2-40B4-BE49-F238E27FC236}">
                      <a16:creationId xmlns:a16="http://schemas.microsoft.com/office/drawing/2014/main" id="{D8493D31-2298-4E58-882E-F43CB69E3989}"/>
                    </a:ext>
                  </a:extLst>
                </p:cNvPr>
                <p:cNvPicPr>
                  <a:picLocks noChangeArrowheads="1"/>
                </p:cNvPicPr>
                <p:nvPr/>
              </p:nvPicPr>
              <p:blipFill>
                <a:blip r:embed="rId7" cstate="print"/>
                <a:srcRect/>
                <a:stretch>
                  <a:fillRect/>
                </a:stretch>
              </p:blipFill>
              <p:spPr bwMode="auto">
                <a:xfrm>
                  <a:off x="2096597" y="6007027"/>
                  <a:ext cx="1132461" cy="878411"/>
                </a:xfrm>
                <a:prstGeom prst="rect">
                  <a:avLst/>
                </a:prstGeom>
                <a:noFill/>
                <a:ln>
                  <a:solidFill>
                    <a:schemeClr val="bg1"/>
                  </a:solidFill>
                </a:ln>
              </p:spPr>
            </p:pic>
            <p:sp>
              <p:nvSpPr>
                <p:cNvPr id="42" name="ZoneTexte 48">
                  <a:extLst>
                    <a:ext uri="{FF2B5EF4-FFF2-40B4-BE49-F238E27FC236}">
                      <a16:creationId xmlns:a16="http://schemas.microsoft.com/office/drawing/2014/main" id="{1B10DC85-FE4D-4473-956E-C73DF3F75A43}"/>
                    </a:ext>
                  </a:extLst>
                </p:cNvPr>
                <p:cNvSpPr txBox="1"/>
                <p:nvPr/>
              </p:nvSpPr>
              <p:spPr>
                <a:xfrm>
                  <a:off x="1512536" y="6904730"/>
                  <a:ext cx="2273310" cy="917584"/>
                </a:xfrm>
                <a:prstGeom prst="rect">
                  <a:avLst/>
                </a:prstGeom>
                <a:noFill/>
              </p:spPr>
              <p:txBody>
                <a:bodyPr wrap="square" rtlCol="0">
                  <a:spAutoFit/>
                </a:bodyPr>
                <a:lstStyle/>
                <a:p>
                  <a:pPr algn="ctr"/>
                  <a:r>
                    <a:rPr lang="en-US" sz="1600" u="sng" dirty="0"/>
                    <a:t>Genomics, transcriptomics…</a:t>
                  </a:r>
                </a:p>
              </p:txBody>
            </p:sp>
          </p:grpSp>
        </p:grpSp>
        <p:sp>
          <p:nvSpPr>
            <p:cNvPr id="37" name="ZoneTexte 49">
              <a:extLst>
                <a:ext uri="{FF2B5EF4-FFF2-40B4-BE49-F238E27FC236}">
                  <a16:creationId xmlns:a16="http://schemas.microsoft.com/office/drawing/2014/main" id="{0D4240B9-850C-4379-8D30-579DEAEB2B1B}"/>
                </a:ext>
              </a:extLst>
            </p:cNvPr>
            <p:cNvSpPr txBox="1"/>
            <p:nvPr/>
          </p:nvSpPr>
          <p:spPr>
            <a:xfrm>
              <a:off x="8527050" y="2935686"/>
              <a:ext cx="2017796" cy="338554"/>
            </a:xfrm>
            <a:prstGeom prst="rect">
              <a:avLst/>
            </a:prstGeom>
            <a:noFill/>
          </p:spPr>
          <p:txBody>
            <a:bodyPr wrap="square" rtlCol="0">
              <a:spAutoFit/>
            </a:bodyPr>
            <a:lstStyle/>
            <a:p>
              <a:pPr algn="ctr"/>
              <a:r>
                <a:rPr lang="en-US" sz="1600" dirty="0"/>
                <a:t>Modeling</a:t>
              </a:r>
            </a:p>
          </p:txBody>
        </p:sp>
        <p:sp>
          <p:nvSpPr>
            <p:cNvPr id="38" name="Flèche droite 55">
              <a:extLst>
                <a:ext uri="{FF2B5EF4-FFF2-40B4-BE49-F238E27FC236}">
                  <a16:creationId xmlns:a16="http://schemas.microsoft.com/office/drawing/2014/main" id="{F5A100B3-22B1-4F2F-8915-0B247BED8373}"/>
                </a:ext>
              </a:extLst>
            </p:cNvPr>
            <p:cNvSpPr/>
            <p:nvPr/>
          </p:nvSpPr>
          <p:spPr>
            <a:xfrm>
              <a:off x="8255403" y="2475870"/>
              <a:ext cx="288000" cy="216000"/>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grpSp>
    </p:spTree>
    <p:extLst>
      <p:ext uri="{BB962C8B-B14F-4D97-AF65-F5344CB8AC3E}">
        <p14:creationId xmlns:p14="http://schemas.microsoft.com/office/powerpoint/2010/main" val="77010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ustomShape 1"/>
          <p:cNvSpPr/>
          <p:nvPr/>
        </p:nvSpPr>
        <p:spPr>
          <a:xfrm>
            <a:off x="0" y="612000"/>
            <a:ext cx="9143280" cy="440736"/>
          </a:xfrm>
          <a:prstGeom prst="rect">
            <a:avLst/>
          </a:prstGeom>
          <a:ln>
            <a:round/>
          </a:ln>
        </p:spPr>
        <p:style>
          <a:lnRef idx="2">
            <a:schemeClr val="accent1"/>
          </a:lnRef>
          <a:fillRef idx="1">
            <a:schemeClr val="lt1"/>
          </a:fillRef>
          <a:effectRef idx="0">
            <a:schemeClr val="accent1"/>
          </a:effectRef>
          <a:fontRef idx="minor"/>
        </p:style>
        <p:txBody>
          <a:bodyPr lIns="90000" tIns="45000" rIns="90000" bIns="45000"/>
          <a:lstStyle/>
          <a:p>
            <a:pPr algn="r">
              <a:lnSpc>
                <a:spcPct val="100000"/>
              </a:lnSpc>
            </a:pPr>
            <a:r>
              <a:rPr lang="en-US" sz="2600" b="1" strike="noStrike" spc="-1" dirty="0">
                <a:solidFill>
                  <a:srgbClr val="000000"/>
                </a:solidFill>
                <a:uFill>
                  <a:solidFill>
                    <a:srgbClr val="FFFFFF"/>
                  </a:solidFill>
                </a:uFill>
                <a:latin typeface="+mj-lt"/>
                <a:ea typeface="SimSun"/>
              </a:rPr>
              <a:t>Radiomics issues: </a:t>
            </a:r>
            <a:r>
              <a:rPr lang="en-US" sz="2600" b="1" spc="-1" dirty="0">
                <a:solidFill>
                  <a:srgbClr val="000000"/>
                </a:solidFill>
                <a:uFill>
                  <a:solidFill>
                    <a:srgbClr val="FFFFFF"/>
                  </a:solidFill>
                </a:uFill>
                <a:latin typeface="+mj-lt"/>
                <a:ea typeface="SimSun"/>
              </a:rPr>
              <a:t>why not in clinical routine?</a:t>
            </a:r>
            <a:endParaRPr lang="en-US" sz="2600" b="1" strike="noStrike" spc="-1" dirty="0">
              <a:solidFill>
                <a:srgbClr val="000000"/>
              </a:solidFill>
              <a:uFill>
                <a:solidFill>
                  <a:srgbClr val="FFFFFF"/>
                </a:solidFill>
              </a:uFill>
              <a:latin typeface="+mj-lt"/>
              <a:ea typeface="SimSun"/>
            </a:endParaRPr>
          </a:p>
        </p:txBody>
      </p:sp>
      <p:sp>
        <p:nvSpPr>
          <p:cNvPr id="45" name="Espace réservé du contenu 2">
            <a:extLst>
              <a:ext uri="{FF2B5EF4-FFF2-40B4-BE49-F238E27FC236}">
                <a16:creationId xmlns:a16="http://schemas.microsoft.com/office/drawing/2014/main" id="{CFADCA27-7223-46E1-86FB-677A6A9B7E1F}"/>
              </a:ext>
            </a:extLst>
          </p:cNvPr>
          <p:cNvSpPr txBox="1">
            <a:spLocks/>
          </p:cNvSpPr>
          <p:nvPr/>
        </p:nvSpPr>
        <p:spPr>
          <a:xfrm>
            <a:off x="22811" y="1249376"/>
            <a:ext cx="9093582" cy="4650053"/>
          </a:xfrm>
          <a:prstGeom prst="rect">
            <a:avLst/>
          </a:prstGeom>
        </p:spPr>
        <p:txBody>
          <a:bodyPr>
            <a:normAutofit/>
          </a:bodyPr>
          <a:lstStyle/>
          <a:p>
            <a:pPr marL="285750" indent="-285750">
              <a:buFont typeface="Wingdings" panose="05000000000000000000" pitchFamily="2" charset="2"/>
              <a:buChar char="q"/>
            </a:pPr>
            <a:r>
              <a:rPr lang="fr-FR" kern="0" dirty="0">
                <a:solidFill>
                  <a:sysClr val="windowText" lastClr="000000"/>
                </a:solidFill>
              </a:rPr>
              <a:t>Main limitations for </a:t>
            </a:r>
            <a:r>
              <a:rPr lang="fr-FR" kern="0" dirty="0" err="1">
                <a:solidFill>
                  <a:sysClr val="windowText" lastClr="000000"/>
                </a:solidFill>
              </a:rPr>
              <a:t>transfer</a:t>
            </a:r>
            <a:r>
              <a:rPr lang="fr-FR" kern="0" dirty="0">
                <a:solidFill>
                  <a:sysClr val="windowText" lastClr="000000"/>
                </a:solidFill>
              </a:rPr>
              <a:t> to </a:t>
            </a:r>
            <a:r>
              <a:rPr lang="fr-FR" kern="0" dirty="0" err="1">
                <a:solidFill>
                  <a:sysClr val="windowText" lastClr="000000"/>
                </a:solidFill>
              </a:rPr>
              <a:t>clinical</a:t>
            </a:r>
            <a:r>
              <a:rPr lang="fr-FR" kern="0" dirty="0">
                <a:solidFill>
                  <a:sysClr val="windowText" lastClr="000000"/>
                </a:solidFill>
              </a:rPr>
              <a:t> routine</a:t>
            </a:r>
            <a:r>
              <a:rPr lang="fr-FR" kern="0" baseline="30000" dirty="0">
                <a:solidFill>
                  <a:sysClr val="windowText" lastClr="000000"/>
                </a:solidFill>
              </a:rPr>
              <a:t>1,2</a:t>
            </a:r>
            <a:r>
              <a:rPr lang="fr-FR" kern="0" dirty="0">
                <a:solidFill>
                  <a:sysClr val="windowText" lastClr="000000"/>
                </a:solidFill>
              </a:rPr>
              <a:t> :</a:t>
            </a:r>
          </a:p>
          <a:p>
            <a:pPr marL="0" lvl="1">
              <a:buFont typeface="Wingdings" panose="05000000000000000000" pitchFamily="2" charset="2"/>
              <a:buChar char="Ø"/>
            </a:pPr>
            <a:endParaRPr lang="fr-FR" kern="0" dirty="0">
              <a:solidFill>
                <a:sysClr val="windowText" lastClr="000000"/>
              </a:solidFill>
            </a:endParaRPr>
          </a:p>
          <a:p>
            <a:pPr marL="0" lvl="1">
              <a:buFont typeface="Wingdings" panose="05000000000000000000" pitchFamily="2" charset="2"/>
              <a:buChar char="Ø"/>
            </a:pPr>
            <a:r>
              <a:rPr lang="fr-FR" kern="0" dirty="0">
                <a:solidFill>
                  <a:sysClr val="windowText" lastClr="000000"/>
                </a:solidFill>
              </a:rPr>
              <a:t> </a:t>
            </a:r>
            <a:r>
              <a:rPr lang="fr-FR" kern="0" dirty="0" err="1">
                <a:solidFill>
                  <a:sysClr val="windowText" lastClr="000000"/>
                </a:solidFill>
              </a:rPr>
              <a:t>Insufficient</a:t>
            </a:r>
            <a:r>
              <a:rPr lang="fr-FR" kern="0" dirty="0">
                <a:solidFill>
                  <a:sysClr val="windowText" lastClr="000000"/>
                </a:solidFill>
              </a:rPr>
              <a:t> automation (i.e., impossible to process « big data » or ‘one-click process’ for </a:t>
            </a:r>
            <a:r>
              <a:rPr lang="fr-FR" kern="0" dirty="0" err="1">
                <a:solidFill>
                  <a:sysClr val="windowText" lastClr="000000"/>
                </a:solidFill>
              </a:rPr>
              <a:t>clinicians</a:t>
            </a:r>
            <a:r>
              <a:rPr lang="fr-FR" kern="0" dirty="0">
                <a:solidFill>
                  <a:sysClr val="windowText" lastClr="000000"/>
                </a:solidFill>
              </a:rPr>
              <a:t>)</a:t>
            </a:r>
          </a:p>
          <a:p>
            <a:pPr marL="0" lvl="1">
              <a:buFont typeface="Wingdings" panose="05000000000000000000" pitchFamily="2" charset="2"/>
              <a:buChar char="Ø"/>
            </a:pPr>
            <a:endParaRPr lang="fr-FR" kern="0" dirty="0">
              <a:solidFill>
                <a:sysClr val="windowText" lastClr="000000"/>
              </a:solidFill>
            </a:endParaRPr>
          </a:p>
          <a:p>
            <a:pPr marL="0" lvl="1">
              <a:buFont typeface="Wingdings" panose="05000000000000000000" pitchFamily="2" charset="2"/>
              <a:buChar char="Ø"/>
            </a:pPr>
            <a:r>
              <a:rPr lang="fr-FR" kern="0" dirty="0">
                <a:solidFill>
                  <a:sysClr val="windowText" lastClr="000000"/>
                </a:solidFill>
              </a:rPr>
              <a:t> </a:t>
            </a:r>
            <a:r>
              <a:rPr lang="fr-FR" kern="0" dirty="0" err="1">
                <a:solidFill>
                  <a:sysClr val="windowText" lastClr="000000"/>
                </a:solidFill>
              </a:rPr>
              <a:t>Lack</a:t>
            </a:r>
            <a:r>
              <a:rPr lang="fr-FR" kern="0" dirty="0">
                <a:solidFill>
                  <a:sysClr val="windowText" lastClr="000000"/>
                </a:solidFill>
              </a:rPr>
              <a:t> of standards (i.e., </a:t>
            </a:r>
            <a:r>
              <a:rPr lang="fr-FR" kern="0" dirty="0" err="1">
                <a:solidFill>
                  <a:sysClr val="windowText" lastClr="000000"/>
                </a:solidFill>
              </a:rPr>
              <a:t>unreproducible</a:t>
            </a:r>
            <a:r>
              <a:rPr lang="fr-FR" kern="0" dirty="0">
                <a:solidFill>
                  <a:sysClr val="windowText" lastClr="000000"/>
                </a:solidFill>
              </a:rPr>
              <a:t> science)</a:t>
            </a:r>
          </a:p>
          <a:p>
            <a:pPr marL="0" lvl="1">
              <a:buFont typeface="Wingdings" panose="05000000000000000000" pitchFamily="2" charset="2"/>
              <a:buChar char="Ø"/>
            </a:pPr>
            <a:endParaRPr lang="fr-FR" kern="0" dirty="0">
              <a:solidFill>
                <a:sysClr val="windowText" lastClr="000000"/>
              </a:solidFill>
            </a:endParaRPr>
          </a:p>
          <a:p>
            <a:pPr marL="0" lvl="1">
              <a:buFont typeface="Wingdings" panose="05000000000000000000" pitchFamily="2" charset="2"/>
              <a:buChar char="Ø"/>
            </a:pPr>
            <a:r>
              <a:rPr lang="fr-FR" kern="0" dirty="0">
                <a:solidFill>
                  <a:sysClr val="windowText" lastClr="000000"/>
                </a:solidFill>
              </a:rPr>
              <a:t> </a:t>
            </a:r>
            <a:r>
              <a:rPr lang="fr-FR" kern="0" dirty="0" err="1">
                <a:solidFill>
                  <a:sysClr val="windowText" lastClr="000000"/>
                </a:solidFill>
              </a:rPr>
              <a:t>Harmonization</a:t>
            </a:r>
            <a:r>
              <a:rPr lang="fr-FR" kern="0" dirty="0">
                <a:solidFill>
                  <a:sysClr val="windowText" lastClr="000000"/>
                </a:solidFill>
              </a:rPr>
              <a:t> issues (i.e., </a:t>
            </a:r>
            <a:r>
              <a:rPr lang="fr-FR" kern="0" dirty="0" err="1">
                <a:solidFill>
                  <a:sysClr val="windowText" lastClr="000000"/>
                </a:solidFill>
              </a:rPr>
              <a:t>difficult</a:t>
            </a:r>
            <a:r>
              <a:rPr lang="fr-FR" kern="0" dirty="0">
                <a:solidFill>
                  <a:sysClr val="windowText" lastClr="000000"/>
                </a:solidFill>
              </a:rPr>
              <a:t> to process multi-</a:t>
            </a:r>
            <a:r>
              <a:rPr lang="fr-FR" kern="0" dirty="0" err="1">
                <a:solidFill>
                  <a:sysClr val="windowText" lastClr="000000"/>
                </a:solidFill>
              </a:rPr>
              <a:t>centric</a:t>
            </a:r>
            <a:r>
              <a:rPr lang="fr-FR" kern="0" dirty="0">
                <a:solidFill>
                  <a:sysClr val="windowText" lastClr="000000"/>
                </a:solidFill>
              </a:rPr>
              <a:t> and </a:t>
            </a:r>
            <a:r>
              <a:rPr lang="fr-FR" kern="0" dirty="0" err="1">
                <a:solidFill>
                  <a:sysClr val="windowText" lastClr="000000"/>
                </a:solidFill>
              </a:rPr>
              <a:t>heterogeneous</a:t>
            </a:r>
            <a:r>
              <a:rPr lang="fr-FR" kern="0" dirty="0">
                <a:solidFill>
                  <a:sysClr val="windowText" lastClr="000000"/>
                </a:solidFill>
              </a:rPr>
              <a:t> images)</a:t>
            </a:r>
          </a:p>
          <a:p>
            <a:pPr marL="457200" lvl="1"/>
            <a:r>
              <a:rPr lang="fr-FR" kern="0" dirty="0">
                <a:solidFill>
                  <a:sysClr val="windowText" lastClr="000000"/>
                </a:solidFill>
              </a:rPr>
              <a:t> </a:t>
            </a:r>
          </a:p>
          <a:p>
            <a:pPr marL="914400" lvl="2"/>
            <a:r>
              <a:rPr lang="fr-FR" kern="0" dirty="0">
                <a:solidFill>
                  <a:sysClr val="windowText" lastClr="000000"/>
                </a:solidFill>
                <a:effectLst>
                  <a:outerShdw blurRad="38100" dist="38100" dir="2700000" algn="tl">
                    <a:srgbClr val="000000">
                      <a:alpha val="43137"/>
                    </a:srgbClr>
                  </a:outerShdw>
                </a:effectLst>
              </a:rPr>
              <a:t>→ </a:t>
            </a:r>
            <a:r>
              <a:rPr lang="fr-FR" kern="0" dirty="0" err="1">
                <a:solidFill>
                  <a:sysClr val="windowText" lastClr="000000"/>
                </a:solidFill>
                <a:effectLst>
                  <a:outerShdw blurRad="38100" dist="38100" dir="2700000" algn="tl">
                    <a:srgbClr val="000000">
                      <a:alpha val="43137"/>
                    </a:srgbClr>
                  </a:outerShdw>
                </a:effectLst>
              </a:rPr>
              <a:t>Lack</a:t>
            </a:r>
            <a:r>
              <a:rPr lang="fr-FR" kern="0" dirty="0">
                <a:solidFill>
                  <a:sysClr val="windowText" lastClr="000000"/>
                </a:solidFill>
                <a:effectLst>
                  <a:outerShdw blurRad="38100" dist="38100" dir="2700000" algn="tl">
                    <a:srgbClr val="000000">
                      <a:alpha val="43137"/>
                    </a:srgbClr>
                  </a:outerShdw>
                </a:effectLst>
              </a:rPr>
              <a:t> of </a:t>
            </a:r>
            <a:r>
              <a:rPr lang="fr-FR" kern="0" dirty="0" err="1">
                <a:solidFill>
                  <a:sysClr val="windowText" lastClr="000000"/>
                </a:solidFill>
                <a:effectLst>
                  <a:outerShdw blurRad="38100" dist="38100" dir="2700000" algn="tl">
                    <a:srgbClr val="000000">
                      <a:alpha val="43137"/>
                    </a:srgbClr>
                  </a:outerShdw>
                </a:effectLst>
              </a:rPr>
              <a:t>convincing</a:t>
            </a:r>
            <a:r>
              <a:rPr lang="fr-FR" kern="0" dirty="0">
                <a:solidFill>
                  <a:sysClr val="windowText" lastClr="000000"/>
                </a:solidFill>
                <a:effectLst>
                  <a:outerShdw blurRad="38100" dist="38100" dir="2700000" algn="tl">
                    <a:srgbClr val="000000">
                      <a:alpha val="43137"/>
                    </a:srgbClr>
                  </a:outerShdw>
                </a:effectLst>
              </a:rPr>
              <a:t> </a:t>
            </a:r>
            <a:r>
              <a:rPr lang="fr-FR" kern="0" dirty="0" err="1">
                <a:solidFill>
                  <a:sysClr val="windowText" lastClr="000000"/>
                </a:solidFill>
                <a:effectLst>
                  <a:outerShdw blurRad="38100" dist="38100" dir="2700000" algn="tl">
                    <a:srgbClr val="000000">
                      <a:alpha val="43137"/>
                    </a:srgbClr>
                  </a:outerShdw>
                </a:effectLst>
              </a:rPr>
              <a:t>clinical</a:t>
            </a:r>
            <a:r>
              <a:rPr lang="fr-FR" kern="0" dirty="0">
                <a:solidFill>
                  <a:sysClr val="windowText" lastClr="000000"/>
                </a:solidFill>
                <a:effectLst>
                  <a:outerShdw blurRad="38100" dist="38100" dir="2700000" algn="tl">
                    <a:srgbClr val="000000">
                      <a:alpha val="43137"/>
                    </a:srgbClr>
                  </a:outerShdw>
                </a:effectLst>
              </a:rPr>
              <a:t> </a:t>
            </a:r>
            <a:r>
              <a:rPr lang="fr-FR" kern="0" dirty="0" err="1">
                <a:solidFill>
                  <a:sysClr val="windowText" lastClr="000000"/>
                </a:solidFill>
                <a:effectLst>
                  <a:outerShdw blurRad="38100" dist="38100" dir="2700000" algn="tl">
                    <a:srgbClr val="000000">
                      <a:alpha val="43137"/>
                    </a:srgbClr>
                  </a:outerShdw>
                </a:effectLst>
              </a:rPr>
              <a:t>evidence</a:t>
            </a:r>
            <a:r>
              <a:rPr lang="fr-FR" kern="0" dirty="0">
                <a:solidFill>
                  <a:sysClr val="windowText" lastClr="000000"/>
                </a:solidFill>
                <a:effectLst>
                  <a:outerShdw blurRad="38100" dist="38100" dir="2700000" algn="tl">
                    <a:srgbClr val="000000">
                      <a:alpha val="43137"/>
                    </a:srgbClr>
                  </a:outerShdw>
                </a:effectLst>
              </a:rPr>
              <a:t> (i.e., large + </a:t>
            </a:r>
            <a:r>
              <a:rPr lang="fr-FR" kern="0" dirty="0" err="1">
                <a:solidFill>
                  <a:sysClr val="windowText" lastClr="000000"/>
                </a:solidFill>
                <a:effectLst>
                  <a:outerShdw blurRad="38100" dist="38100" dir="2700000" algn="tl">
                    <a:srgbClr val="000000">
                      <a:alpha val="43137"/>
                    </a:srgbClr>
                  </a:outerShdw>
                </a:effectLst>
              </a:rPr>
              <a:t>multicentric</a:t>
            </a:r>
            <a:r>
              <a:rPr lang="fr-FR" kern="0" dirty="0">
                <a:solidFill>
                  <a:sysClr val="windowText" lastClr="000000"/>
                </a:solidFill>
                <a:effectLst>
                  <a:outerShdw blurRad="38100" dist="38100" dir="2700000" algn="tl">
                    <a:srgbClr val="000000">
                      <a:alpha val="43137"/>
                    </a:srgbClr>
                  </a:outerShdw>
                </a:effectLst>
              </a:rPr>
              <a:t> + prospective </a:t>
            </a:r>
            <a:r>
              <a:rPr lang="fr-FR" kern="0" dirty="0" err="1">
                <a:solidFill>
                  <a:sysClr val="windowText" lastClr="000000"/>
                </a:solidFill>
                <a:effectLst>
                  <a:outerShdw blurRad="38100" dist="38100" dir="2700000" algn="tl">
                    <a:srgbClr val="000000">
                      <a:alpha val="43137"/>
                    </a:srgbClr>
                  </a:outerShdw>
                </a:effectLst>
              </a:rPr>
              <a:t>studies</a:t>
            </a:r>
            <a:r>
              <a:rPr lang="fr-FR" kern="0" dirty="0">
                <a:solidFill>
                  <a:sysClr val="windowText" lastClr="000000"/>
                </a:solidFill>
                <a:effectLst>
                  <a:outerShdw blurRad="38100" dist="38100" dir="2700000" algn="tl">
                    <a:srgbClr val="000000">
                      <a:alpha val="43137"/>
                    </a:srgbClr>
                  </a:outerShdw>
                </a:effectLst>
              </a:rPr>
              <a:t>)</a:t>
            </a:r>
          </a:p>
          <a:p>
            <a:pPr marL="0" lvl="1">
              <a:buFont typeface="Wingdings" panose="05000000000000000000" pitchFamily="2" charset="2"/>
              <a:buChar char="Ø"/>
            </a:pPr>
            <a:endParaRPr lang="fr-FR" kern="0" dirty="0">
              <a:solidFill>
                <a:sysClr val="windowText" lastClr="000000"/>
              </a:solidFill>
            </a:endParaRPr>
          </a:p>
          <a:p>
            <a:pPr marL="0" lvl="1">
              <a:buFont typeface="Wingdings" panose="05000000000000000000" pitchFamily="2" charset="2"/>
              <a:buChar char="Ø"/>
            </a:pPr>
            <a:r>
              <a:rPr lang="fr-FR" b="1" u="sng" kern="0" dirty="0" err="1">
                <a:solidFill>
                  <a:sysClr val="windowText" lastClr="000000"/>
                </a:solidFill>
              </a:rPr>
              <a:t>Explainability</a:t>
            </a:r>
            <a:r>
              <a:rPr lang="fr-FR" b="1" u="sng" kern="0" dirty="0">
                <a:solidFill>
                  <a:sysClr val="windowText" lastClr="000000"/>
                </a:solidFill>
              </a:rPr>
              <a:t> and </a:t>
            </a:r>
            <a:r>
              <a:rPr lang="fr-FR" b="1" u="sng" kern="0" dirty="0" err="1">
                <a:solidFill>
                  <a:sysClr val="windowText" lastClr="000000"/>
                </a:solidFill>
              </a:rPr>
              <a:t>interpretability</a:t>
            </a:r>
            <a:r>
              <a:rPr lang="fr-FR" b="1" u="sng" kern="0" dirty="0">
                <a:solidFill>
                  <a:sysClr val="windowText" lastClr="000000"/>
                </a:solidFill>
              </a:rPr>
              <a:t> issues (i.e., acceptance and trust)</a:t>
            </a:r>
          </a:p>
          <a:p>
            <a:pPr marL="457200" lvl="1"/>
            <a:endParaRPr lang="fr-FR" kern="0" dirty="0">
              <a:solidFill>
                <a:sysClr val="windowText" lastClr="000000"/>
              </a:solidFill>
            </a:endParaRPr>
          </a:p>
          <a:p>
            <a:pPr marL="285750" indent="-285750">
              <a:buFont typeface="Wingdings" panose="05000000000000000000" pitchFamily="2" charset="2"/>
              <a:buChar char="q"/>
            </a:pPr>
            <a:endParaRPr lang="en-US" kern="0" dirty="0">
              <a:solidFill>
                <a:sysClr val="windowText" lastClr="000000"/>
              </a:solidFill>
              <a:effectLst>
                <a:outerShdw blurRad="38100" dist="38100" dir="2700000" algn="tl">
                  <a:srgbClr val="000000">
                    <a:alpha val="43137"/>
                  </a:srgbClr>
                </a:outerShdw>
              </a:effectLst>
            </a:endParaRPr>
          </a:p>
        </p:txBody>
      </p:sp>
      <p:sp>
        <p:nvSpPr>
          <p:cNvPr id="46" name="Espace réservé du pied de page 3">
            <a:extLst>
              <a:ext uri="{FF2B5EF4-FFF2-40B4-BE49-F238E27FC236}">
                <a16:creationId xmlns:a16="http://schemas.microsoft.com/office/drawing/2014/main" id="{494706B1-4C77-462E-8A34-DA86FF5FECE3}"/>
              </a:ext>
            </a:extLst>
          </p:cNvPr>
          <p:cNvSpPr txBox="1">
            <a:spLocks/>
          </p:cNvSpPr>
          <p:nvPr/>
        </p:nvSpPr>
        <p:spPr>
          <a:xfrm>
            <a:off x="-26888" y="6264504"/>
            <a:ext cx="9143280" cy="59349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buFontTx/>
              <a:buAutoNum type="arabicPeriod"/>
            </a:pPr>
            <a:r>
              <a:rPr lang="fr-FR" sz="1400" dirty="0"/>
              <a:t>Hatt, </a:t>
            </a:r>
            <a:r>
              <a:rPr lang="fr-FR" sz="1400" i="1" dirty="0"/>
              <a:t>et al</a:t>
            </a:r>
            <a:r>
              <a:rPr lang="fr-FR" sz="1400" dirty="0"/>
              <a:t>. </a:t>
            </a:r>
            <a:r>
              <a:rPr lang="en-US" sz="1400" b="1" dirty="0"/>
              <a:t>Radiomics: Data are also Images </a:t>
            </a:r>
            <a:r>
              <a:rPr lang="en-US" sz="1400" dirty="0"/>
              <a:t>. </a:t>
            </a:r>
            <a:r>
              <a:rPr lang="en-US" sz="1400" i="1" dirty="0"/>
              <a:t>J </a:t>
            </a:r>
            <a:r>
              <a:rPr lang="en-US" sz="1400" i="1" dirty="0" err="1"/>
              <a:t>Nucl</a:t>
            </a:r>
            <a:r>
              <a:rPr lang="en-US" sz="1400" i="1" dirty="0"/>
              <a:t> Med </a:t>
            </a:r>
            <a:r>
              <a:rPr lang="en-US" sz="1400" dirty="0"/>
              <a:t>2019</a:t>
            </a:r>
          </a:p>
          <a:p>
            <a:pPr marL="228600" indent="-228600">
              <a:buFontTx/>
              <a:buAutoNum type="arabicPeriod"/>
            </a:pPr>
            <a:r>
              <a:rPr lang="fr-FR" sz="1400" dirty="0"/>
              <a:t>Hatt, </a:t>
            </a:r>
            <a:r>
              <a:rPr lang="fr-FR" sz="1400" i="1" dirty="0"/>
              <a:t>et al</a:t>
            </a:r>
            <a:r>
              <a:rPr lang="fr-FR" sz="1400" dirty="0"/>
              <a:t>. </a:t>
            </a:r>
            <a:r>
              <a:rPr lang="en-US" sz="1400" b="1" dirty="0"/>
              <a:t>Multicentric radiomics studies: challenges and opportunities</a:t>
            </a:r>
            <a:r>
              <a:rPr lang="en-US" sz="1400" dirty="0"/>
              <a:t>. </a:t>
            </a:r>
            <a:r>
              <a:rPr lang="en-US" sz="1400" i="1" dirty="0" err="1"/>
              <a:t>EbioMedicine</a:t>
            </a:r>
            <a:r>
              <a:rPr lang="en-US" sz="1400" i="1" dirty="0"/>
              <a:t> </a:t>
            </a:r>
            <a:r>
              <a:rPr lang="en-US" sz="1400" dirty="0"/>
              <a:t>2019</a:t>
            </a:r>
          </a:p>
        </p:txBody>
      </p:sp>
    </p:spTree>
    <p:extLst>
      <p:ext uri="{BB962C8B-B14F-4D97-AF65-F5344CB8AC3E}">
        <p14:creationId xmlns:p14="http://schemas.microsoft.com/office/powerpoint/2010/main" val="83607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Perspective</Template>
  <TotalTime>2671</TotalTime>
  <Words>1975</Words>
  <Application>Microsoft Office PowerPoint</Application>
  <PresentationFormat>On-screen Show (4:3)</PresentationFormat>
  <Paragraphs>273</Paragraphs>
  <Slides>31</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Ευχαριστώ πολύ     Απορίες … Συζήτηση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Theodora</dc:creator>
  <dc:description/>
  <cp:lastModifiedBy>Panagiotis Papadimitroulas</cp:lastModifiedBy>
  <cp:revision>230</cp:revision>
  <dcterms:created xsi:type="dcterms:W3CDTF">2019-05-14T12:55:07Z</dcterms:created>
  <dcterms:modified xsi:type="dcterms:W3CDTF">2022-12-14T13:58:48Z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2</vt:i4>
  </property>
  <property fmtid="{D5CDD505-2E9C-101B-9397-08002B2CF9AE}" pid="8" name="PresentationFormat">
    <vt:lpwstr>On-screen Show (4:3)</vt:lpwstr>
  </property>
  <property fmtid="{D5CDD505-2E9C-101B-9397-08002B2CF9AE}" pid="9" name="ScaleCrop">
    <vt:bool>false</vt:bool>
  </property>
  <property fmtid="{D5CDD505-2E9C-101B-9397-08002B2CF9AE}" pid="10" name="ShareDoc">
    <vt:bool>false</vt:bool>
  </property>
  <property fmtid="{D5CDD505-2E9C-101B-9397-08002B2CF9AE}" pid="11" name="Slides">
    <vt:i4>14</vt:i4>
  </property>
</Properties>
</file>