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85" r:id="rId22"/>
    <p:sldId id="284" r:id="rId23"/>
    <p:sldId id="286" r:id="rId24"/>
    <p:sldId id="287" r:id="rId25"/>
    <p:sldId id="277" r:id="rId26"/>
    <p:sldId id="282" r:id="rId27"/>
    <p:sldId id="278" r:id="rId28"/>
    <p:sldId id="279" r:id="rId29"/>
    <p:sldId id="275"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918" autoAdjust="0"/>
  </p:normalViewPr>
  <p:slideViewPr>
    <p:cSldViewPr>
      <p:cViewPr varScale="1">
        <p:scale>
          <a:sx n="63" d="100"/>
          <a:sy n="63" d="100"/>
        </p:scale>
        <p:origin x="159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604A931-778F-465E-AA55-4FE98BA524AF}" type="datetimeFigureOut">
              <a:rPr lang="el-GR" smtClean="0"/>
              <a:pPr/>
              <a:t>15/11/2023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F543D4-D088-4224-8D77-C2F56A504F4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604A931-778F-465E-AA55-4FE98BA524AF}" type="datetimeFigureOut">
              <a:rPr lang="el-GR" smtClean="0"/>
              <a:pPr/>
              <a:t>15/11/2023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F543D4-D088-4224-8D77-C2F56A504F4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604A931-778F-465E-AA55-4FE98BA524AF}" type="datetimeFigureOut">
              <a:rPr lang="el-GR" smtClean="0"/>
              <a:pPr/>
              <a:t>15/11/2023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F543D4-D088-4224-8D77-C2F56A504F4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604A931-778F-465E-AA55-4FE98BA524AF}" type="datetimeFigureOut">
              <a:rPr lang="el-GR" smtClean="0"/>
              <a:pPr/>
              <a:t>15/11/2023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F543D4-D088-4224-8D77-C2F56A504F4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604A931-778F-465E-AA55-4FE98BA524AF}" type="datetimeFigureOut">
              <a:rPr lang="el-GR" smtClean="0"/>
              <a:pPr/>
              <a:t>15/11/2023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F543D4-D088-4224-8D77-C2F56A504F4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604A931-778F-465E-AA55-4FE98BA524AF}" type="datetimeFigureOut">
              <a:rPr lang="el-GR" smtClean="0"/>
              <a:pPr/>
              <a:t>15/11/2023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F543D4-D088-4224-8D77-C2F56A504F4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604A931-778F-465E-AA55-4FE98BA524AF}" type="datetimeFigureOut">
              <a:rPr lang="el-GR" smtClean="0"/>
              <a:pPr/>
              <a:t>15/11/2023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4F543D4-D088-4224-8D77-C2F56A504F4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604A931-778F-465E-AA55-4FE98BA524AF}" type="datetimeFigureOut">
              <a:rPr lang="el-GR" smtClean="0"/>
              <a:pPr/>
              <a:t>15/11/2023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4F543D4-D088-4224-8D77-C2F56A504F4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604A931-778F-465E-AA55-4FE98BA524AF}" type="datetimeFigureOut">
              <a:rPr lang="el-GR" smtClean="0"/>
              <a:pPr/>
              <a:t>15/11/2023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4F543D4-D088-4224-8D77-C2F56A504F4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604A931-778F-465E-AA55-4FE98BA524AF}" type="datetimeFigureOut">
              <a:rPr lang="el-GR" smtClean="0"/>
              <a:pPr/>
              <a:t>15/11/2023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F543D4-D088-4224-8D77-C2F56A504F4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604A931-778F-465E-AA55-4FE98BA524AF}" type="datetimeFigureOut">
              <a:rPr lang="el-GR" smtClean="0"/>
              <a:pPr/>
              <a:t>15/11/2023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F543D4-D088-4224-8D77-C2F56A504F4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04A931-778F-465E-AA55-4FE98BA524AF}" type="datetimeFigureOut">
              <a:rPr lang="el-GR" smtClean="0"/>
              <a:pPr/>
              <a:t>15/11/2023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F543D4-D088-4224-8D77-C2F56A504F4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ΦΙΛΟΣΟΦΙΑ </a:t>
            </a:r>
            <a:r>
              <a:rPr lang="el-GR" dirty="0" smtClean="0"/>
              <a:t>ΤΗΣ </a:t>
            </a:r>
            <a:r>
              <a:rPr lang="el-GR" dirty="0" smtClean="0"/>
              <a:t>ΕΚΠΑΙΔΕΥΣΗΣ </a:t>
            </a:r>
            <a:br>
              <a:rPr lang="el-GR" dirty="0" smtClean="0"/>
            </a:br>
            <a:r>
              <a:rPr lang="el-GR" sz="3100" dirty="0" smtClean="0"/>
              <a:t>ΔΗΜΟΠΟΥΛΟΣ ΒΑΣΙΛΕΙΟΣ </a:t>
            </a:r>
            <a:r>
              <a:rPr lang="el-GR" dirty="0" smtClean="0"/>
              <a:t/>
            </a:r>
            <a:br>
              <a:rPr lang="el-GR" dirty="0" smtClean="0"/>
            </a:br>
            <a:r>
              <a:rPr lang="el-GR" dirty="0" smtClean="0"/>
              <a:t>(</a:t>
            </a:r>
            <a:r>
              <a:rPr lang="en-US" dirty="0" smtClean="0"/>
              <a:t>6</a:t>
            </a:r>
            <a:r>
              <a:rPr lang="el-GR" dirty="0" smtClean="0"/>
              <a:t>)</a:t>
            </a:r>
            <a:endParaRPr lang="el-GR" dirty="0"/>
          </a:p>
        </p:txBody>
      </p:sp>
      <p:sp>
        <p:nvSpPr>
          <p:cNvPr id="3" name="2 - Υπότιτλος"/>
          <p:cNvSpPr>
            <a:spLocks noGrp="1"/>
          </p:cNvSpPr>
          <p:nvPr>
            <p:ph type="subTitle" idx="1"/>
          </p:nvPr>
        </p:nvSpPr>
        <p:spPr/>
        <p:txBody>
          <a:bodyPr/>
          <a:lstStyle/>
          <a:p>
            <a:r>
              <a:rPr lang="el-GR" dirty="0" smtClean="0"/>
              <a:t>ΑΓΩΓΗ</a:t>
            </a:r>
          </a:p>
          <a:p>
            <a:r>
              <a:rPr lang="el-GR" smtClean="0"/>
              <a:t>(Ασταθείς μορφές ΙΙ)</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dirty="0" smtClean="0"/>
              <a:t>Ο θάνατος ως τρόπος … ζωής</a:t>
            </a:r>
            <a:endParaRPr lang="el-GR" dirty="0"/>
          </a:p>
        </p:txBody>
      </p:sp>
      <p:sp>
        <p:nvSpPr>
          <p:cNvPr id="3" name="2 - Θέση περιεχομένου"/>
          <p:cNvSpPr>
            <a:spLocks noGrp="1"/>
          </p:cNvSpPr>
          <p:nvPr>
            <p:ph idx="1"/>
          </p:nvPr>
        </p:nvSpPr>
        <p:spPr/>
        <p:txBody>
          <a:bodyPr/>
          <a:lstStyle/>
          <a:p>
            <a:r>
              <a:rPr lang="el-GR" sz="2000" dirty="0" smtClean="0"/>
              <a:t>ΔΙΑΘΕΣΗ: </a:t>
            </a:r>
            <a:r>
              <a:rPr lang="en-US" sz="2000" b="1" dirty="0" err="1" smtClean="0"/>
              <a:t>Stimmung</a:t>
            </a:r>
            <a:r>
              <a:rPr lang="en-US" sz="2000" dirty="0" smtClean="0"/>
              <a:t> </a:t>
            </a:r>
            <a:r>
              <a:rPr lang="el-GR" sz="2000" dirty="0" smtClean="0"/>
              <a:t>(στη γερμανική γλώσσα)</a:t>
            </a:r>
          </a:p>
          <a:p>
            <a:endParaRPr lang="el-GR" sz="2000" dirty="0" smtClean="0"/>
          </a:p>
          <a:p>
            <a:r>
              <a:rPr lang="el-GR" sz="2000" dirty="0" smtClean="0"/>
              <a:t>Εκτός από διάθεση σημαίνει και το κούρδισμα ενός μουσικού οργάνου</a:t>
            </a:r>
          </a:p>
          <a:p>
            <a:endParaRPr lang="el-GR" sz="2000" dirty="0" smtClean="0"/>
          </a:p>
          <a:p>
            <a:r>
              <a:rPr lang="el-GR" sz="2000" dirty="0" smtClean="0"/>
              <a:t>Το να βρίσκεται κανείς σε μια ενδιάθετη κατάσταση σημαίνει να είναι συντονισμένος / εναρμονισμένος / «κουρδισμένος» υπαρξιακά κατά έναν συγκεκριμένο τρόπο με τον κόσμο </a:t>
            </a:r>
            <a:r>
              <a:rPr lang="el-GR" sz="1600" dirty="0" smtClean="0"/>
              <a:t>(βλ. </a:t>
            </a:r>
            <a:r>
              <a:rPr lang="en-US" sz="1600" dirty="0" smtClean="0"/>
              <a:t>Martin Heidegger, </a:t>
            </a:r>
            <a:r>
              <a:rPr lang="el-GR" sz="1600" i="1" dirty="0" smtClean="0"/>
              <a:t>Είναι και Χρόνος)</a:t>
            </a:r>
          </a:p>
          <a:p>
            <a:pPr algn="ctr"/>
            <a:r>
              <a:rPr lang="el-GR" sz="2000" b="1" dirty="0" smtClean="0"/>
              <a:t>ΔΙΕΥΚΡΙΝΗΣΗ</a:t>
            </a:r>
            <a:r>
              <a:rPr lang="el-GR" sz="2000" b="1" i="1" dirty="0" smtClean="0"/>
              <a:t> </a:t>
            </a:r>
          </a:p>
          <a:p>
            <a:pPr>
              <a:buNone/>
            </a:pPr>
            <a:r>
              <a:rPr lang="el-GR" sz="1600" dirty="0" smtClean="0"/>
              <a:t>Η διάθεση δεν αφορά μια εσωτερική επιθυμία που εξωτερικεύεται και χαρακτηρίζει πρόσωπα και πράγματα. Αντίθετα μοιάζει περισσότερο με ένα είδος </a:t>
            </a:r>
            <a:r>
              <a:rPr lang="el-GR" sz="1600" b="1" dirty="0" smtClean="0"/>
              <a:t>ατμόσφαιρας</a:t>
            </a:r>
            <a:r>
              <a:rPr lang="el-GR" sz="1600" dirty="0" smtClean="0"/>
              <a:t> στην οποία όσο περισσότερο βυθιζόμαστε τόσο πιο έντονα εμποτιζόμαστε υπαρξιακά από αυτήν </a:t>
            </a:r>
          </a:p>
          <a:p>
            <a:pPr>
              <a:buNone/>
            </a:pPr>
            <a:endParaRPr lang="el-GR" sz="1600" dirty="0" smtClean="0"/>
          </a:p>
          <a:p>
            <a:pPr algn="ctr">
              <a:buNone/>
            </a:pPr>
            <a:r>
              <a:rPr lang="el-GR" sz="1600" dirty="0" smtClean="0"/>
              <a:t>Μπορούμε να την παραλληλίσουμε με τον </a:t>
            </a:r>
            <a:r>
              <a:rPr lang="el-GR" sz="1600" b="1" dirty="0" smtClean="0"/>
              <a:t>καιρό </a:t>
            </a:r>
            <a:r>
              <a:rPr lang="el-GR" sz="1600" dirty="0" smtClean="0"/>
              <a:t>όπου:</a:t>
            </a:r>
          </a:p>
          <a:p>
            <a:endParaRPr lang="el-GR" sz="2000" dirty="0" smtClean="0"/>
          </a:p>
          <a:p>
            <a:endParaRPr lang="el-GR" sz="2000" dirty="0" smtClean="0"/>
          </a:p>
          <a:p>
            <a:endParaRPr lang="el-GR" dirty="0"/>
          </a:p>
        </p:txBody>
      </p:sp>
      <p:sp>
        <p:nvSpPr>
          <p:cNvPr id="4" name="3 - Βέλος προς τα κάτω"/>
          <p:cNvSpPr/>
          <p:nvPr/>
        </p:nvSpPr>
        <p:spPr>
          <a:xfrm>
            <a:off x="2000232" y="1928802"/>
            <a:ext cx="100013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857752" y="2714620"/>
            <a:ext cx="71438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286248" y="5214950"/>
            <a:ext cx="785818"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dirty="0" smtClean="0"/>
              <a:t>Ο θάνατος ως τρόπος … ζωής</a:t>
            </a:r>
            <a:endParaRPr lang="el-GR" dirty="0"/>
          </a:p>
        </p:txBody>
      </p:sp>
      <p:sp>
        <p:nvSpPr>
          <p:cNvPr id="3" name="2 - Θέση περιεχομένου"/>
          <p:cNvSpPr>
            <a:spLocks noGrp="1"/>
          </p:cNvSpPr>
          <p:nvPr>
            <p:ph idx="1"/>
          </p:nvPr>
        </p:nvSpPr>
        <p:spPr/>
        <p:txBody>
          <a:bodyPr>
            <a:normAutofit lnSpcReduction="10000"/>
          </a:bodyPr>
          <a:lstStyle/>
          <a:p>
            <a:r>
              <a:rPr lang="el-GR" sz="2000" dirty="0" smtClean="0"/>
              <a:t>Μια </a:t>
            </a:r>
            <a:r>
              <a:rPr lang="el-GR" sz="2000" b="1" dirty="0" smtClean="0"/>
              <a:t>ηλιόλουστη ημέρα </a:t>
            </a:r>
            <a:r>
              <a:rPr lang="el-GR" sz="2000" dirty="0" smtClean="0"/>
              <a:t>καθίσταται ιδιαίτερα δύσκολο να φανταστούμε έναν γκρίζο και καταθλιπτικό κόσμο </a:t>
            </a:r>
          </a:p>
          <a:p>
            <a:r>
              <a:rPr lang="el-GR" sz="2000" dirty="0" smtClean="0"/>
              <a:t>Ενώ αντίθετα αρκεί ένα </a:t>
            </a:r>
            <a:r>
              <a:rPr lang="el-GR" sz="2000" b="1" dirty="0" smtClean="0"/>
              <a:t>μουντό πρωινό </a:t>
            </a:r>
            <a:r>
              <a:rPr lang="el-GR" sz="2000" dirty="0" smtClean="0"/>
              <a:t>για να χρωματίσει τη ζωή μας με έναν μελαγχολικό και απαισιόδοξο τόνο </a:t>
            </a:r>
          </a:p>
          <a:p>
            <a:endParaRPr lang="el-GR" sz="2000" dirty="0" smtClean="0"/>
          </a:p>
          <a:p>
            <a:r>
              <a:rPr lang="el-GR" sz="2000" dirty="0" smtClean="0"/>
              <a:t>Στη βάση του ενδιάθετου αυτού «χρωματισμού» δύναται το κάθε τι που μας περιβάλλει να προσλάβει μια αντίστοιχη </a:t>
            </a:r>
            <a:r>
              <a:rPr lang="el-GR" sz="2000" b="1" dirty="0" err="1" smtClean="0"/>
              <a:t>αξιακή</a:t>
            </a:r>
            <a:r>
              <a:rPr lang="el-GR" sz="2000" b="1" dirty="0" smtClean="0"/>
              <a:t> απόχρωση </a:t>
            </a:r>
          </a:p>
          <a:p>
            <a:endParaRPr lang="el-GR" sz="2000" dirty="0" smtClean="0"/>
          </a:p>
          <a:p>
            <a:pPr algn="r">
              <a:buNone/>
            </a:pPr>
            <a:r>
              <a:rPr lang="el-GR" sz="2000" dirty="0" smtClean="0"/>
              <a:t>Δηλ. να γίνει:</a:t>
            </a:r>
          </a:p>
          <a:p>
            <a:pPr algn="r"/>
            <a:r>
              <a:rPr lang="el-GR" sz="2000" dirty="0" smtClean="0"/>
              <a:t>- ενδιαφέρον ή ανιαρό</a:t>
            </a:r>
          </a:p>
          <a:p>
            <a:pPr algn="r"/>
            <a:r>
              <a:rPr lang="el-GR" sz="2000" dirty="0" smtClean="0"/>
              <a:t>- θλιβερό ή χαρούμενο</a:t>
            </a:r>
          </a:p>
          <a:p>
            <a:pPr algn="r"/>
            <a:r>
              <a:rPr lang="el-GR" sz="2000" dirty="0" smtClean="0"/>
              <a:t>- χρήσιμο ή άχρηστο </a:t>
            </a:r>
            <a:r>
              <a:rPr lang="el-GR" sz="2000" dirty="0" err="1" smtClean="0"/>
              <a:t>κ.ο.κ</a:t>
            </a:r>
            <a:r>
              <a:rPr lang="el-GR" sz="2000" dirty="0" smtClean="0"/>
              <a:t>.</a:t>
            </a:r>
          </a:p>
          <a:p>
            <a:pPr algn="ctr">
              <a:buNone/>
            </a:pPr>
            <a:r>
              <a:rPr lang="el-GR" sz="2000" u="sng" dirty="0" smtClean="0"/>
              <a:t>(Η διάθεση μας «καταλαμβάνει» / παράδειγμα: το «απειλητικό» γράμμα) </a:t>
            </a:r>
          </a:p>
          <a:p>
            <a:endParaRPr lang="el-GR" sz="2000" dirty="0" smtClean="0"/>
          </a:p>
          <a:p>
            <a:endParaRPr lang="el-GR" sz="2000" dirty="0"/>
          </a:p>
        </p:txBody>
      </p:sp>
      <p:sp>
        <p:nvSpPr>
          <p:cNvPr id="4" name="3 - Βέλος προς τα κάτω"/>
          <p:cNvSpPr/>
          <p:nvPr/>
        </p:nvSpPr>
        <p:spPr>
          <a:xfrm>
            <a:off x="3857620" y="2786058"/>
            <a:ext cx="785818"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6643702" y="3786190"/>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dirty="0" smtClean="0"/>
              <a:t>Ο θάνατος ως τρόπος … ζωής</a:t>
            </a:r>
            <a:endParaRPr lang="el-GR" dirty="0"/>
          </a:p>
        </p:txBody>
      </p:sp>
      <p:sp>
        <p:nvSpPr>
          <p:cNvPr id="3" name="2 - Θέση περιεχομένου"/>
          <p:cNvSpPr>
            <a:spLocks noGrp="1"/>
          </p:cNvSpPr>
          <p:nvPr>
            <p:ph idx="1"/>
          </p:nvPr>
        </p:nvSpPr>
        <p:spPr/>
        <p:txBody>
          <a:bodyPr>
            <a:normAutofit/>
          </a:bodyPr>
          <a:lstStyle/>
          <a:p>
            <a:r>
              <a:rPr lang="el-GR" sz="2000" dirty="0" smtClean="0"/>
              <a:t>Με βάση τα παραπάνω καθίσταται προφανές ότι η διάθεση αφορά τον ιδιαίτερο τρόπο με τον οποίο είμαστε «</a:t>
            </a:r>
            <a:r>
              <a:rPr lang="el-GR" sz="2000" b="1" dirty="0" smtClean="0"/>
              <a:t>μέσα</a:t>
            </a:r>
            <a:r>
              <a:rPr lang="el-GR" sz="2000" dirty="0" smtClean="0"/>
              <a:t>» στον κόσμο (δηλ. σχετίζεται με την ανθρώπινη εγκοσμιότητα) </a:t>
            </a:r>
          </a:p>
          <a:p>
            <a:r>
              <a:rPr lang="el-GR" sz="2000" dirty="0" smtClean="0"/>
              <a:t>Το επίρρημα αυτό έχει μια υπαρξιακή – και όχι απλώς χωρική- διάσταση</a:t>
            </a:r>
          </a:p>
          <a:p>
            <a:endParaRPr lang="el-GR" sz="2000" dirty="0" smtClean="0"/>
          </a:p>
          <a:p>
            <a:r>
              <a:rPr lang="el-GR" sz="1800" dirty="0" smtClean="0"/>
              <a:t>Δεν είμαι </a:t>
            </a:r>
            <a:r>
              <a:rPr lang="el-GR" sz="1800" b="1" dirty="0" smtClean="0"/>
              <a:t>«</a:t>
            </a:r>
            <a:r>
              <a:rPr lang="el-GR" sz="1800" b="1" u="sng" dirty="0" smtClean="0"/>
              <a:t>μέσα</a:t>
            </a:r>
            <a:r>
              <a:rPr lang="el-GR" sz="1800" b="1" dirty="0" smtClean="0"/>
              <a:t>» στον κόσμο </a:t>
            </a:r>
            <a:r>
              <a:rPr lang="el-GR" sz="1800" dirty="0" smtClean="0"/>
              <a:t>με τον ίδιο τρόπο που το νερό είναι «</a:t>
            </a:r>
            <a:r>
              <a:rPr lang="el-GR" sz="1800" u="sng" dirty="0" smtClean="0"/>
              <a:t>μέσα</a:t>
            </a:r>
            <a:r>
              <a:rPr lang="el-GR" sz="1800" dirty="0" smtClean="0"/>
              <a:t>» στο μπουκάλι </a:t>
            </a:r>
          </a:p>
          <a:p>
            <a:r>
              <a:rPr lang="el-GR" sz="1800" dirty="0" smtClean="0"/>
              <a:t>Σημαίνει: κατοικώ / υπάρχω στη βάση μιας αρχέγονης σχέσης εξοικείωσης / κάθε τι που συνθέτει την καθημερινότητά μου το αντιλαμβάνομαι ως κάτι που με ενδιαφέρει και με αφορά άμεσα – δηλ. το εκλαμβάνω ως «</a:t>
            </a:r>
            <a:r>
              <a:rPr lang="el-GR" sz="1800" u="sng" dirty="0" smtClean="0"/>
              <a:t>δικό μου</a:t>
            </a:r>
            <a:r>
              <a:rPr lang="el-GR" sz="1800" dirty="0" smtClean="0"/>
              <a:t>»</a:t>
            </a:r>
          </a:p>
          <a:p>
            <a:endParaRPr lang="el-GR" sz="1800" dirty="0" smtClean="0"/>
          </a:p>
          <a:p>
            <a:r>
              <a:rPr lang="el-GR" sz="1800" dirty="0" smtClean="0"/>
              <a:t>Η κτητική αυτή διάθεση υπερβαίνει κατά πολύ τα στενά όρια κάθε νόμιμης ιδιοκτησίας </a:t>
            </a:r>
            <a:endParaRPr lang="el-GR" sz="1800" dirty="0"/>
          </a:p>
        </p:txBody>
      </p:sp>
      <p:sp>
        <p:nvSpPr>
          <p:cNvPr id="4" name="3 - Βέλος προς τα κάτω"/>
          <p:cNvSpPr/>
          <p:nvPr/>
        </p:nvSpPr>
        <p:spPr>
          <a:xfrm>
            <a:off x="5000628" y="2285992"/>
            <a:ext cx="50006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857620" y="3000372"/>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2000232" y="3643314"/>
            <a:ext cx="42862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6643702" y="4786322"/>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dirty="0" smtClean="0"/>
              <a:t>Ο θάνατος ως τρόπος … ζωής</a:t>
            </a:r>
            <a:endParaRPr lang="el-GR" dirty="0"/>
          </a:p>
        </p:txBody>
      </p:sp>
      <p:sp>
        <p:nvSpPr>
          <p:cNvPr id="3" name="2 - Θέση περιεχομένου"/>
          <p:cNvSpPr>
            <a:spLocks noGrp="1"/>
          </p:cNvSpPr>
          <p:nvPr>
            <p:ph idx="1"/>
          </p:nvPr>
        </p:nvSpPr>
        <p:spPr/>
        <p:txBody>
          <a:bodyPr/>
          <a:lstStyle/>
          <a:p>
            <a:pPr algn="ctr"/>
            <a:r>
              <a:rPr lang="el-GR" dirty="0" smtClean="0"/>
              <a:t>ΠΑΡΑΔΕΙΓΜΑ</a:t>
            </a:r>
          </a:p>
          <a:p>
            <a:pPr algn="ctr">
              <a:buNone/>
            </a:pPr>
            <a:r>
              <a:rPr lang="el-GR" sz="2000" dirty="0" smtClean="0"/>
              <a:t>Απολαμβάνω έναν καφέ στο αγαπημένο μου στέκι / κάθομαι στο συνηθισμένο τραπέζι και απολαμβάνω τις υπηρεσίες του γνώριμου σερβιτόρου </a:t>
            </a:r>
          </a:p>
          <a:p>
            <a:pPr algn="ctr">
              <a:buNone/>
            </a:pPr>
            <a:endParaRPr lang="el-GR" sz="2000" dirty="0" smtClean="0"/>
          </a:p>
          <a:p>
            <a:pPr algn="ctr">
              <a:buNone/>
            </a:pPr>
            <a:r>
              <a:rPr lang="el-GR" sz="1600" dirty="0" smtClean="0"/>
              <a:t>Αισθάνομαι τον χώρο αυτόν ως «</a:t>
            </a:r>
            <a:r>
              <a:rPr lang="el-GR" sz="1600" b="1" dirty="0" smtClean="0"/>
              <a:t>δικό μου</a:t>
            </a:r>
            <a:r>
              <a:rPr lang="el-GR" sz="1600" dirty="0" smtClean="0"/>
              <a:t>» χωρίς να αμφιβάλω τον νόμιμο ιδιοκτήτη του</a:t>
            </a:r>
          </a:p>
          <a:p>
            <a:pPr algn="ctr">
              <a:buNone/>
            </a:pPr>
            <a:endParaRPr lang="el-GR" sz="1600" dirty="0" smtClean="0"/>
          </a:p>
          <a:p>
            <a:pPr algn="ctr">
              <a:buNone/>
            </a:pPr>
            <a:r>
              <a:rPr lang="el-GR" sz="1600" dirty="0" smtClean="0"/>
              <a:t>Τον αντιλαμβάνομαι ως τέτοιον καθόσον τον θεωρώ ως εξαιρετικά γνώριμο και </a:t>
            </a:r>
            <a:r>
              <a:rPr lang="el-GR" sz="1600" b="1" dirty="0" smtClean="0"/>
              <a:t>οικείο</a:t>
            </a:r>
          </a:p>
          <a:p>
            <a:pPr algn="ctr">
              <a:buNone/>
            </a:pPr>
            <a:endParaRPr lang="el-GR" sz="1600" b="1" dirty="0" smtClean="0"/>
          </a:p>
          <a:p>
            <a:pPr algn="r">
              <a:buNone/>
            </a:pPr>
            <a:r>
              <a:rPr lang="el-GR" sz="1600" b="1" dirty="0" smtClean="0"/>
              <a:t>Εξοικείωση</a:t>
            </a:r>
            <a:r>
              <a:rPr lang="el-GR" sz="1600" dirty="0" smtClean="0"/>
              <a:t>: μια κατάσταση προσαρμογής όπου ο άνθρωπος «ξέρει» τα κατατόπια του δημόσιου περιβάλλοντος </a:t>
            </a:r>
          </a:p>
          <a:p>
            <a:pPr algn="r">
              <a:buNone/>
            </a:pPr>
            <a:r>
              <a:rPr lang="el-GR" sz="1600" dirty="0" smtClean="0"/>
              <a:t>(θα την μελετήσουμε αναλυτικότερα στο κεφάλαιο της εκπαίδευσης)</a:t>
            </a:r>
          </a:p>
          <a:p>
            <a:pPr algn="ctr">
              <a:buNone/>
            </a:pPr>
            <a:r>
              <a:rPr lang="el-GR" sz="1600" dirty="0" smtClean="0"/>
              <a:t> </a:t>
            </a:r>
          </a:p>
          <a:p>
            <a:pPr algn="ctr">
              <a:buNone/>
            </a:pPr>
            <a:endParaRPr lang="el-GR" sz="1600" dirty="0" smtClean="0"/>
          </a:p>
          <a:p>
            <a:pPr algn="ctr">
              <a:buNone/>
            </a:pPr>
            <a:endParaRPr lang="el-GR" sz="2000" dirty="0"/>
          </a:p>
        </p:txBody>
      </p:sp>
      <p:sp>
        <p:nvSpPr>
          <p:cNvPr id="4" name="3 - Βέλος προς τα κάτω"/>
          <p:cNvSpPr/>
          <p:nvPr/>
        </p:nvSpPr>
        <p:spPr>
          <a:xfrm>
            <a:off x="4572000" y="3214686"/>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786182" y="3786190"/>
            <a:ext cx="42862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7715272" y="4357694"/>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dirty="0" smtClean="0"/>
              <a:t>Ο θάνατος ως τρόπος … ζωής</a:t>
            </a:r>
            <a:endParaRPr lang="el-GR" dirty="0"/>
          </a:p>
        </p:txBody>
      </p:sp>
      <p:sp>
        <p:nvSpPr>
          <p:cNvPr id="3" name="2 - Θέση περιεχομένου"/>
          <p:cNvSpPr>
            <a:spLocks noGrp="1"/>
          </p:cNvSpPr>
          <p:nvPr>
            <p:ph idx="1"/>
          </p:nvPr>
        </p:nvSpPr>
        <p:spPr/>
        <p:txBody>
          <a:bodyPr>
            <a:normAutofit/>
          </a:bodyPr>
          <a:lstStyle/>
          <a:p>
            <a:pPr algn="ctr">
              <a:buNone/>
            </a:pPr>
            <a:r>
              <a:rPr lang="el-GR" sz="2000" dirty="0" smtClean="0"/>
              <a:t>Με βάση τα παραπάνω θα επιστρέψουμε ξανά στην ιστορία της τραγικής μητέρας εστιάζοντας: </a:t>
            </a:r>
          </a:p>
          <a:p>
            <a:r>
              <a:rPr lang="el-GR" sz="2000" u="sng" dirty="0" smtClean="0"/>
              <a:t>Α. Στο χρονικό διάστημα πριν τη δολοφονία</a:t>
            </a:r>
          </a:p>
          <a:p>
            <a:pPr>
              <a:buNone/>
            </a:pPr>
            <a:r>
              <a:rPr lang="el-GR" sz="1600" dirty="0" smtClean="0"/>
              <a:t>Η συγκεκριμένη γυναίκα κατοικεί και εργάζεται σε μια επαρχιακή πόλη της Ελλάδας. Ο κοσμικός της ορίζοντας περιλαμβάνει ένα </a:t>
            </a:r>
            <a:r>
              <a:rPr lang="el-GR" sz="1600" b="1" dirty="0" smtClean="0"/>
              <a:t>πλήθος ζητημάτων </a:t>
            </a:r>
            <a:r>
              <a:rPr lang="el-GR" sz="1600" dirty="0" smtClean="0"/>
              <a:t>γύρω από τα οποία περιστρέφεται η ζωή της (όπως λ.χ.  Η συζυγική σχέση, η ανατροφή του παιδιού, οι επαγγελματικές υποχρεώσεις αλλά και η έλλειψη πρασίνου, η κίνηση στους δρόμους, το μεταναστευτικό πρόβλημα κ.α.)</a:t>
            </a:r>
          </a:p>
          <a:p>
            <a:pPr>
              <a:buNone/>
            </a:pPr>
            <a:endParaRPr lang="el-GR" sz="1600" dirty="0" smtClean="0"/>
          </a:p>
          <a:p>
            <a:pPr>
              <a:buNone/>
            </a:pPr>
            <a:r>
              <a:rPr lang="el-GR" sz="1600" dirty="0" smtClean="0"/>
              <a:t>Η γυναίκα αυτή είναι «μέσα» στον κόσμο επειδή ζει κατά έναν τρόπο ώστε τα ανωτέρω θέματα την αφορούν (δηλ. της παρέχουν τη δυνατότητα να δρα και να καταλαβαίνει ποια είναι)</a:t>
            </a:r>
          </a:p>
          <a:p>
            <a:pPr>
              <a:buNone/>
            </a:pPr>
            <a:endParaRPr lang="el-GR" sz="1600" dirty="0" smtClean="0"/>
          </a:p>
          <a:p>
            <a:pPr>
              <a:buNone/>
            </a:pPr>
            <a:r>
              <a:rPr lang="el-GR" sz="1600" dirty="0" smtClean="0"/>
              <a:t>Οτιδήποτε την περιβάλει αποτυπώνεται σε έννοιες που καθίστανται εμφανείς, διακριτές και κατανοητές (λ.χ. αντιλαμβάνεται την επέτειο του γάμου, τις σχολικές επιδόσεις, την μόλυνση του περιβάλλοντος, τις φυλετικές διακρίσεις </a:t>
            </a:r>
            <a:r>
              <a:rPr lang="el-GR" sz="1600" dirty="0" err="1" smtClean="0"/>
              <a:t>κ.ο.κ</a:t>
            </a:r>
            <a:r>
              <a:rPr lang="el-GR" sz="1600" dirty="0" smtClean="0"/>
              <a:t>.)</a:t>
            </a:r>
          </a:p>
          <a:p>
            <a:pPr>
              <a:buNone/>
            </a:pPr>
            <a:endParaRPr lang="el-GR" sz="1600" dirty="0" smtClean="0"/>
          </a:p>
          <a:p>
            <a:pPr>
              <a:buNone/>
            </a:pPr>
            <a:endParaRPr lang="el-GR" sz="1600" dirty="0"/>
          </a:p>
        </p:txBody>
      </p:sp>
      <p:sp>
        <p:nvSpPr>
          <p:cNvPr id="4" name="3 - Βέλος προς τα κάτω"/>
          <p:cNvSpPr/>
          <p:nvPr/>
        </p:nvSpPr>
        <p:spPr>
          <a:xfrm>
            <a:off x="3929058" y="3786190"/>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071934" y="4786322"/>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dirty="0" smtClean="0"/>
              <a:t>Ο θάνατος ως τρόπος … ζωής</a:t>
            </a:r>
            <a:endParaRPr lang="el-GR" dirty="0"/>
          </a:p>
        </p:txBody>
      </p:sp>
      <p:sp>
        <p:nvSpPr>
          <p:cNvPr id="3" name="2 - Θέση περιεχομένου"/>
          <p:cNvSpPr>
            <a:spLocks noGrp="1"/>
          </p:cNvSpPr>
          <p:nvPr>
            <p:ph idx="1"/>
          </p:nvPr>
        </p:nvSpPr>
        <p:spPr/>
        <p:txBody>
          <a:bodyPr>
            <a:normAutofit lnSpcReduction="10000"/>
          </a:bodyPr>
          <a:lstStyle/>
          <a:p>
            <a:pPr algn="ctr"/>
            <a:r>
              <a:rPr lang="el-GR" sz="1400" u="sng" dirty="0" smtClean="0"/>
              <a:t>Είτε</a:t>
            </a:r>
            <a:r>
              <a:rPr lang="el-GR" sz="1400" dirty="0" smtClean="0"/>
              <a:t> της αρέσει </a:t>
            </a:r>
            <a:r>
              <a:rPr lang="el-GR" sz="1400" u="sng" dirty="0" smtClean="0"/>
              <a:t>είτε</a:t>
            </a:r>
            <a:r>
              <a:rPr lang="el-GR" sz="1400" dirty="0" smtClean="0"/>
              <a:t> όχι η ύπαρξή της μοιάζει μπλεγμένη με αυτό το πλαίσιο και συνδεδεμένη με τα όντα και τις καταστάσεις που το απαρτίζουν</a:t>
            </a:r>
          </a:p>
          <a:p>
            <a:pPr algn="ctr"/>
            <a:endParaRPr lang="el-GR" sz="1400" dirty="0" smtClean="0"/>
          </a:p>
          <a:p>
            <a:pPr algn="ctr">
              <a:buNone/>
            </a:pPr>
            <a:r>
              <a:rPr lang="el-GR" sz="1400" dirty="0" smtClean="0"/>
              <a:t>Είναι καταδικασμένη να σχετίζεται / ανησυχεί / νοιάζεται για τον κόσμο της ….</a:t>
            </a:r>
          </a:p>
          <a:p>
            <a:pPr algn="ctr"/>
            <a:endParaRPr lang="el-GR" sz="1400" dirty="0" smtClean="0"/>
          </a:p>
          <a:p>
            <a:pPr algn="ctr">
              <a:buNone/>
            </a:pPr>
            <a:r>
              <a:rPr lang="el-GR" sz="1400" dirty="0" smtClean="0"/>
              <a:t> </a:t>
            </a:r>
          </a:p>
          <a:p>
            <a:pPr algn="ctr">
              <a:buNone/>
            </a:pPr>
            <a:r>
              <a:rPr lang="el-GR" sz="1400" dirty="0" smtClean="0"/>
              <a:t>Δηλ. να «</a:t>
            </a:r>
            <a:r>
              <a:rPr lang="el-GR" sz="1400" b="1" dirty="0" smtClean="0"/>
              <a:t>μεριμνά</a:t>
            </a:r>
            <a:r>
              <a:rPr lang="el-GR" sz="1400" dirty="0" smtClean="0"/>
              <a:t>» για το Είναι της</a:t>
            </a:r>
          </a:p>
          <a:p>
            <a:pPr algn="ctr">
              <a:buNone/>
            </a:pPr>
            <a:endParaRPr lang="el-GR" sz="1400" dirty="0" smtClean="0"/>
          </a:p>
          <a:p>
            <a:pPr>
              <a:buNone/>
            </a:pPr>
            <a:r>
              <a:rPr lang="el-GR" sz="1400" dirty="0" smtClean="0"/>
              <a:t>                                                                                           Πώς; </a:t>
            </a:r>
          </a:p>
          <a:p>
            <a:pPr>
              <a:buNone/>
            </a:pPr>
            <a:endParaRPr lang="el-GR" sz="1400" dirty="0" smtClean="0"/>
          </a:p>
          <a:p>
            <a:pPr>
              <a:buNone/>
            </a:pPr>
            <a:r>
              <a:rPr lang="el-GR" sz="1400" dirty="0" smtClean="0"/>
              <a:t>Με βάση τη «</a:t>
            </a:r>
            <a:r>
              <a:rPr lang="el-GR" sz="1400" b="1" dirty="0" smtClean="0"/>
              <a:t>διάθεσή</a:t>
            </a:r>
            <a:r>
              <a:rPr lang="el-GR" sz="1400" dirty="0" smtClean="0"/>
              <a:t>» της – δηλ. τον τρόπο με τον οποίον είναι εναρμονισμένη / «κουρδισμένη» υπαρξιακά</a:t>
            </a:r>
          </a:p>
          <a:p>
            <a:pPr>
              <a:buNone/>
            </a:pPr>
            <a:endParaRPr lang="el-GR" sz="1400" dirty="0" smtClean="0"/>
          </a:p>
          <a:p>
            <a:pPr>
              <a:buNone/>
            </a:pPr>
            <a:r>
              <a:rPr lang="el-GR" sz="1400" dirty="0" smtClean="0"/>
              <a:t>Από πού προκύπτει;          εν προκειμένω από τον ρόλο της ως </a:t>
            </a:r>
            <a:r>
              <a:rPr lang="el-GR" sz="1400" b="1" dirty="0" smtClean="0"/>
              <a:t>εργαζόμενης συζύγου και μητέρας </a:t>
            </a:r>
          </a:p>
          <a:p>
            <a:pPr>
              <a:buNone/>
            </a:pPr>
            <a:endParaRPr lang="el-GR" sz="1400" b="1" dirty="0" smtClean="0"/>
          </a:p>
          <a:p>
            <a:pPr algn="r">
              <a:buNone/>
            </a:pPr>
            <a:r>
              <a:rPr lang="el-GR" sz="1400" dirty="0" smtClean="0"/>
              <a:t>Της παρέχει μια </a:t>
            </a:r>
            <a:r>
              <a:rPr lang="el-GR" sz="1400" u="sng" dirty="0" smtClean="0"/>
              <a:t>υπαρξιακή ταυτότητα </a:t>
            </a:r>
            <a:r>
              <a:rPr lang="el-GR" sz="1400" dirty="0" smtClean="0"/>
              <a:t>η οποία της επιτρέπει να αισθάνεται οικεία και ασφαλής  μέσα σε έναν κοινό και δημόσιο  περιβάλλον</a:t>
            </a:r>
          </a:p>
          <a:p>
            <a:pPr>
              <a:buNone/>
            </a:pPr>
            <a:endParaRPr lang="el-GR" sz="1400" dirty="0" smtClean="0"/>
          </a:p>
          <a:p>
            <a:pPr>
              <a:buNone/>
            </a:pPr>
            <a:r>
              <a:rPr lang="el-GR" sz="1400" dirty="0" smtClean="0"/>
              <a:t>Δεν την δημιούργησε η ίδια αλλά οι «πολλοί» (δηλ. η «κοινή γνώμη» της κοινωνίας μέσα στην οποία ανήκει και η συγκεκριμένη γυναίκα) </a:t>
            </a:r>
          </a:p>
          <a:p>
            <a:pPr>
              <a:buNone/>
            </a:pPr>
            <a:endParaRPr lang="el-GR" sz="1400" b="1" dirty="0" smtClean="0"/>
          </a:p>
          <a:p>
            <a:pPr algn="ctr">
              <a:buNone/>
            </a:pPr>
            <a:endParaRPr lang="el-GR" sz="1400" dirty="0" smtClean="0"/>
          </a:p>
          <a:p>
            <a:pPr algn="ctr">
              <a:buNone/>
            </a:pPr>
            <a:endParaRPr lang="el-GR" sz="1400" dirty="0" smtClean="0"/>
          </a:p>
          <a:p>
            <a:pPr algn="ctr">
              <a:buNone/>
            </a:pPr>
            <a:endParaRPr lang="el-GR" sz="1600" dirty="0"/>
          </a:p>
        </p:txBody>
      </p:sp>
      <p:sp>
        <p:nvSpPr>
          <p:cNvPr id="4" name="3 - Βέλος προς τα κάτω"/>
          <p:cNvSpPr/>
          <p:nvPr/>
        </p:nvSpPr>
        <p:spPr>
          <a:xfrm>
            <a:off x="3857620" y="2000240"/>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929058" y="2500306"/>
            <a:ext cx="57150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000496" y="3214686"/>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4071934" y="3714752"/>
            <a:ext cx="35719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1714480" y="4143380"/>
            <a:ext cx="28575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Επεξήγηση με δεξιό βέλος"/>
          <p:cNvSpPr/>
          <p:nvPr/>
        </p:nvSpPr>
        <p:spPr>
          <a:xfrm>
            <a:off x="2071670" y="4357694"/>
            <a:ext cx="285752" cy="285752"/>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Βέλος προς τα κάτω"/>
          <p:cNvSpPr/>
          <p:nvPr/>
        </p:nvSpPr>
        <p:spPr>
          <a:xfrm>
            <a:off x="5929322" y="4643446"/>
            <a:ext cx="714380"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Βέλος προς τα κάτω"/>
          <p:cNvSpPr/>
          <p:nvPr/>
        </p:nvSpPr>
        <p:spPr>
          <a:xfrm>
            <a:off x="2285984" y="5214950"/>
            <a:ext cx="500066"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ΤΗΣ </a:t>
            </a:r>
            <a:r>
              <a:rPr lang="el-GR" sz="1400" dirty="0"/>
              <a:t>ΕΚΠΑΙΔΕΥΣΗΣ</a:t>
            </a:r>
            <a:r>
              <a:rPr lang="en-US" sz="1400" dirty="0" smtClean="0"/>
              <a:t/>
            </a:r>
            <a:br>
              <a:rPr lang="en-US" sz="1400" dirty="0" smtClean="0"/>
            </a:br>
            <a:r>
              <a:rPr lang="el-GR" sz="3600" dirty="0" smtClean="0"/>
              <a:t> Ο θάνατος ως τρόπος … </a:t>
            </a:r>
            <a:r>
              <a:rPr lang="el-GR" sz="3600" dirty="0" smtClean="0"/>
              <a:t>ζωής</a:t>
            </a:r>
            <a:endParaRPr lang="el-GR" sz="3600" dirty="0"/>
          </a:p>
        </p:txBody>
      </p:sp>
      <p:sp>
        <p:nvSpPr>
          <p:cNvPr id="3" name="2 - Θέση περιεχομένου"/>
          <p:cNvSpPr>
            <a:spLocks noGrp="1"/>
          </p:cNvSpPr>
          <p:nvPr>
            <p:ph idx="1"/>
          </p:nvPr>
        </p:nvSpPr>
        <p:spPr/>
        <p:txBody>
          <a:bodyPr>
            <a:normAutofit lnSpcReduction="10000"/>
          </a:bodyPr>
          <a:lstStyle/>
          <a:p>
            <a:r>
              <a:rPr lang="el-GR" sz="2000" u="sng" dirty="0" smtClean="0"/>
              <a:t>Β. Από τη δολοφονία και μετά …</a:t>
            </a:r>
          </a:p>
          <a:p>
            <a:pPr>
              <a:buNone/>
            </a:pPr>
            <a:r>
              <a:rPr lang="el-GR" sz="1600" dirty="0" smtClean="0"/>
              <a:t>Τίποτα πλέον δεν είναι το ίδιο</a:t>
            </a:r>
          </a:p>
          <a:p>
            <a:pPr>
              <a:buNone/>
            </a:pPr>
            <a:endParaRPr lang="el-GR" sz="1600" dirty="0" smtClean="0"/>
          </a:p>
          <a:p>
            <a:pPr>
              <a:buNone/>
            </a:pPr>
            <a:r>
              <a:rPr lang="el-GR" sz="1600" dirty="0" smtClean="0"/>
              <a:t>Έχει καταρρεύσει όλος εκείνος ο κόσμος της καθημερινότητας που αποτελούσε το ασφαλές καταφύγιο της γυναίκας </a:t>
            </a:r>
          </a:p>
          <a:p>
            <a:pPr>
              <a:buNone/>
            </a:pPr>
            <a:endParaRPr lang="el-GR" sz="1600" dirty="0" smtClean="0"/>
          </a:p>
          <a:p>
            <a:pPr>
              <a:buFontTx/>
              <a:buChar char="-"/>
            </a:pPr>
            <a:r>
              <a:rPr lang="el-GR" sz="1600" dirty="0" smtClean="0"/>
              <a:t>Έχασε την εμπιστοσύνη που έδειχνε σε μια σειρά από ρόλους, επαγγέλματα και σχέσεις στη βάση των οποίων πίστεψε πως θα καθορίσει τον εαυτό της και θα ανακαλύψει το βαθύτερο νόημα της ύπαρξής της</a:t>
            </a:r>
          </a:p>
          <a:p>
            <a:pPr>
              <a:buFontTx/>
              <a:buChar char="-"/>
            </a:pPr>
            <a:r>
              <a:rPr lang="el-GR" sz="1600" dirty="0" smtClean="0"/>
              <a:t>Έπεσε πλέον το φρούριο / κάστρο της κοσμικής της σιγουριάς (δηλ. το υπαρκτικό της στίγμα ως «κάποιας») </a:t>
            </a:r>
          </a:p>
          <a:p>
            <a:pPr>
              <a:buFontTx/>
              <a:buChar char="-"/>
            </a:pPr>
            <a:endParaRPr lang="el-GR" sz="1600" dirty="0" smtClean="0"/>
          </a:p>
          <a:p>
            <a:pPr>
              <a:buNone/>
            </a:pPr>
            <a:r>
              <a:rPr lang="el-GR" sz="1600" dirty="0" smtClean="0"/>
              <a:t>Αρχίζουν πλέον να την κυριεύουν αμείλικτα «ΓΙΑΤΙ; </a:t>
            </a:r>
          </a:p>
          <a:p>
            <a:pPr>
              <a:buNone/>
            </a:pPr>
            <a:endParaRPr lang="el-GR" sz="1600" dirty="0" smtClean="0"/>
          </a:p>
          <a:p>
            <a:pPr>
              <a:buNone/>
            </a:pPr>
            <a:r>
              <a:rPr lang="el-GR" sz="1600" dirty="0" smtClean="0"/>
              <a:t>Δεν μπορούν να απαντηθούν / ο κόσμος έχει χάσει πια τη σημαντικότητά του (δεν της «λέει» πλέον τίποτα…) </a:t>
            </a:r>
            <a:br>
              <a:rPr lang="el-GR" sz="1600" dirty="0" smtClean="0"/>
            </a:br>
            <a:endParaRPr lang="el-GR" sz="1600" dirty="0" smtClean="0"/>
          </a:p>
          <a:p>
            <a:pPr>
              <a:buNone/>
            </a:pPr>
            <a:endParaRPr lang="el-GR" sz="1600" dirty="0" smtClean="0"/>
          </a:p>
          <a:p>
            <a:endParaRPr lang="el-GR" dirty="0"/>
          </a:p>
        </p:txBody>
      </p:sp>
      <p:sp>
        <p:nvSpPr>
          <p:cNvPr id="4" name="3 - Βέλος προς τα κάτω"/>
          <p:cNvSpPr/>
          <p:nvPr/>
        </p:nvSpPr>
        <p:spPr>
          <a:xfrm>
            <a:off x="1428728" y="2285992"/>
            <a:ext cx="428628"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2214546" y="3000372"/>
            <a:ext cx="357190"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2285984" y="4286256"/>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2714612" y="5000636"/>
            <a:ext cx="357190"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ΤΗΣ </a:t>
            </a:r>
            <a:r>
              <a:rPr lang="el-GR" sz="1400" dirty="0"/>
              <a:t>ΕΚΠΑΙΔΕΥΣΗΣ</a:t>
            </a:r>
            <a:r>
              <a:rPr lang="en-US" sz="1400" dirty="0" smtClean="0"/>
              <a:t/>
            </a:r>
            <a:br>
              <a:rPr lang="en-US" sz="1400" dirty="0" smtClean="0"/>
            </a:br>
            <a:r>
              <a:rPr lang="el-GR" sz="3600" dirty="0" smtClean="0"/>
              <a:t> Ο θάνατος ως τρόπος … ζωής</a:t>
            </a:r>
            <a:endParaRPr lang="el-GR" sz="3600" dirty="0"/>
          </a:p>
        </p:txBody>
      </p:sp>
      <p:sp>
        <p:nvSpPr>
          <p:cNvPr id="3" name="2 - Θέση περιεχομένου"/>
          <p:cNvSpPr>
            <a:spLocks noGrp="1"/>
          </p:cNvSpPr>
          <p:nvPr>
            <p:ph idx="1"/>
          </p:nvPr>
        </p:nvSpPr>
        <p:spPr/>
        <p:txBody>
          <a:bodyPr>
            <a:normAutofit/>
          </a:bodyPr>
          <a:lstStyle/>
          <a:p>
            <a:r>
              <a:rPr lang="el-GR" sz="1800" dirty="0" smtClean="0"/>
              <a:t>Η συγκεκριμένη γυναίκα βιώνει μια κατάσταση όπου αδυνατεί να ενδιαφερθεί (δηλ. να «μεριμνήσει») για τον εαυτό της στη βάση των δυνατοτήτων (δηλ. των «διαθέσεων») που της παρέχει ο κόσμος</a:t>
            </a:r>
          </a:p>
          <a:p>
            <a:endParaRPr lang="el-GR" sz="1800" dirty="0" smtClean="0"/>
          </a:p>
          <a:p>
            <a:endParaRPr lang="en-US" sz="1800" dirty="0" smtClean="0"/>
          </a:p>
          <a:p>
            <a:r>
              <a:rPr lang="el-GR" sz="1800" dirty="0" smtClean="0"/>
              <a:t>Ως εκ τούτου της παρέχεται η ευκαιρία να γίνει «</a:t>
            </a:r>
            <a:r>
              <a:rPr lang="el-GR" sz="1800" b="1" dirty="0" smtClean="0"/>
              <a:t>αυθεντική</a:t>
            </a:r>
            <a:r>
              <a:rPr lang="el-GR" sz="1800" dirty="0" smtClean="0"/>
              <a:t>»</a:t>
            </a:r>
          </a:p>
          <a:p>
            <a:endParaRPr lang="el-GR" sz="1800" dirty="0" smtClean="0"/>
          </a:p>
          <a:p>
            <a:pPr algn="r"/>
            <a:r>
              <a:rPr lang="el-GR" sz="1800" dirty="0" smtClean="0"/>
              <a:t>Αυθέντης = απόλυτος κύριος / άρχοντας</a:t>
            </a:r>
          </a:p>
          <a:p>
            <a:pPr algn="r">
              <a:buNone/>
            </a:pPr>
            <a:endParaRPr lang="el-GR" sz="1800" dirty="0" smtClean="0"/>
          </a:p>
          <a:p>
            <a:pPr algn="r">
              <a:buNone/>
            </a:pPr>
            <a:r>
              <a:rPr lang="el-GR" sz="1800" dirty="0" smtClean="0"/>
              <a:t>Αυτός που ιδιοποιείται τον εαυτό του καθόσον οι αποφάσεις που παίρνει αποτελούν πλέον απόρροια της προσωπικής του βούλησης και όχι της επίδρασης που ασκούν πάνω του οι «άλλοι» </a:t>
            </a:r>
          </a:p>
          <a:p>
            <a:endParaRPr lang="en-US" sz="1800" dirty="0" smtClean="0"/>
          </a:p>
          <a:p>
            <a:endParaRPr lang="el-GR" sz="2400" dirty="0"/>
          </a:p>
        </p:txBody>
      </p:sp>
      <p:sp>
        <p:nvSpPr>
          <p:cNvPr id="5" name="4 - Βέλος προς τα κάτω"/>
          <p:cNvSpPr/>
          <p:nvPr/>
        </p:nvSpPr>
        <p:spPr>
          <a:xfrm>
            <a:off x="3071802" y="2571744"/>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5643570" y="3500438"/>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6429388" y="4143380"/>
            <a:ext cx="71438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ΤΗΣ </a:t>
            </a:r>
            <a:r>
              <a:rPr lang="el-GR" sz="1400" dirty="0"/>
              <a:t>ΕΚΠΑΙΔΕΥΣΗΣ</a:t>
            </a:r>
            <a:r>
              <a:rPr lang="en-US" sz="1400" dirty="0" smtClean="0"/>
              <a:t/>
            </a:r>
            <a:br>
              <a:rPr lang="en-US" sz="1400" dirty="0" smtClean="0"/>
            </a:br>
            <a:r>
              <a:rPr lang="el-GR" sz="3200" dirty="0" smtClean="0"/>
              <a:t> Ο θάνατος ως τρόπος … ζωής</a:t>
            </a:r>
            <a:endParaRPr lang="el-GR" sz="3200" dirty="0"/>
          </a:p>
        </p:txBody>
      </p:sp>
      <p:sp>
        <p:nvSpPr>
          <p:cNvPr id="3" name="2 - Θέση περιεχομένου"/>
          <p:cNvSpPr>
            <a:spLocks noGrp="1"/>
          </p:cNvSpPr>
          <p:nvPr>
            <p:ph idx="1"/>
          </p:nvPr>
        </p:nvSpPr>
        <p:spPr/>
        <p:txBody>
          <a:bodyPr/>
          <a:lstStyle/>
          <a:p>
            <a:pPr algn="ctr"/>
            <a:endParaRPr lang="el-GR" dirty="0" smtClean="0"/>
          </a:p>
          <a:p>
            <a:pPr algn="ctr"/>
            <a:endParaRPr lang="el-GR" dirty="0" smtClean="0"/>
          </a:p>
          <a:p>
            <a:pPr algn="ctr"/>
            <a:r>
              <a:rPr lang="el-GR" dirty="0" smtClean="0"/>
              <a:t>ΕΡΩΤΗΜΑ (1)</a:t>
            </a:r>
          </a:p>
          <a:p>
            <a:pPr algn="ctr">
              <a:buNone/>
            </a:pPr>
            <a:r>
              <a:rPr lang="el-GR" dirty="0" smtClean="0"/>
              <a:t>«Αυθεντικός» σημαίνει «καλύτερος» άνθρωπος;</a:t>
            </a:r>
          </a:p>
          <a:p>
            <a:pPr algn="ctr">
              <a:buNone/>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ΤΗΣ </a:t>
            </a:r>
            <a:r>
              <a:rPr lang="el-GR" sz="1400" dirty="0"/>
              <a:t>ΕΚΠΑΙΔΕΥΣΗΣ</a:t>
            </a:r>
            <a:r>
              <a:rPr lang="en-US" sz="1400" dirty="0" smtClean="0"/>
              <a:t/>
            </a:r>
            <a:br>
              <a:rPr lang="en-US" sz="1400" dirty="0" smtClean="0"/>
            </a:br>
            <a:r>
              <a:rPr lang="el-GR" sz="3200" dirty="0" smtClean="0"/>
              <a:t> Ο θάνατος ως τρόπος … ζωής</a:t>
            </a:r>
            <a:endParaRPr lang="el-GR" sz="3200" dirty="0"/>
          </a:p>
        </p:txBody>
      </p:sp>
      <p:sp>
        <p:nvSpPr>
          <p:cNvPr id="3" name="2 - Θέση περιεχομένου"/>
          <p:cNvSpPr>
            <a:spLocks noGrp="1"/>
          </p:cNvSpPr>
          <p:nvPr>
            <p:ph idx="1"/>
          </p:nvPr>
        </p:nvSpPr>
        <p:spPr/>
        <p:txBody>
          <a:bodyPr>
            <a:normAutofit/>
          </a:bodyPr>
          <a:lstStyle/>
          <a:p>
            <a:pPr algn="ctr"/>
            <a:r>
              <a:rPr lang="el-GR" dirty="0" smtClean="0"/>
              <a:t>ΑΠΑΝΤΗΣΗ</a:t>
            </a:r>
          </a:p>
          <a:p>
            <a:pPr algn="ctr">
              <a:buNone/>
            </a:pPr>
            <a:r>
              <a:rPr lang="el-GR" dirty="0" smtClean="0"/>
              <a:t>Μόνο ο μεγάλος πόνος, ο μακρύς, αργός πόνος που χρειάζεται τον χρόνο του και που μας κάνει να καιγόμαστε σαν τα χλωρά κλαδιά μας κάνει … να κατέβουμε στα έσχατα βάθη μας. Αμφιβάλω αν ένας τέτοιος πόνος μας κάνει «</a:t>
            </a:r>
            <a:r>
              <a:rPr lang="el-GR" dirty="0" err="1" smtClean="0"/>
              <a:t>καλύτερους»∙</a:t>
            </a:r>
            <a:r>
              <a:rPr lang="el-GR" dirty="0" smtClean="0"/>
              <a:t> ξέρω όμως πως μας κάνει </a:t>
            </a:r>
            <a:r>
              <a:rPr lang="el-GR" i="1" dirty="0" smtClean="0"/>
              <a:t>βαθύτερους</a:t>
            </a:r>
            <a:r>
              <a:rPr lang="el-GR" dirty="0" smtClean="0"/>
              <a:t>. (</a:t>
            </a:r>
            <a:r>
              <a:rPr lang="en-US" i="1" dirty="0" smtClean="0"/>
              <a:t>Nietzsche</a:t>
            </a:r>
            <a:r>
              <a:rPr lang="el-GR" dirty="0" smtClean="0"/>
              <a:t>)</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 ΦΙΛΟΣΟΦΙΑ ΤΗΣ </a:t>
            </a:r>
            <a:r>
              <a:rPr lang="el-GR" sz="1800" dirty="0"/>
              <a:t> ΕΚΠΑΙΔΕΥΣΗΣ</a:t>
            </a:r>
            <a:r>
              <a:rPr lang="el-GR" dirty="0" smtClean="0"/>
              <a:t/>
            </a:r>
            <a:br>
              <a:rPr lang="el-GR" dirty="0" smtClean="0"/>
            </a:br>
            <a:r>
              <a:rPr lang="el-GR" dirty="0" smtClean="0"/>
              <a:t>Από την ενοχή στον … θάνατο</a:t>
            </a:r>
            <a:endParaRPr lang="el-GR" dirty="0"/>
          </a:p>
        </p:txBody>
      </p:sp>
      <p:sp>
        <p:nvSpPr>
          <p:cNvPr id="3" name="2 - Θέση περιεχομένου"/>
          <p:cNvSpPr>
            <a:spLocks noGrp="1"/>
          </p:cNvSpPr>
          <p:nvPr>
            <p:ph idx="1"/>
          </p:nvPr>
        </p:nvSpPr>
        <p:spPr/>
        <p:txBody>
          <a:bodyPr>
            <a:normAutofit/>
          </a:bodyPr>
          <a:lstStyle/>
          <a:p>
            <a:r>
              <a:rPr lang="el-GR" sz="2000" dirty="0" smtClean="0"/>
              <a:t>Στο προηγούμενο μάθημα διαπιστώσαμε ότι η </a:t>
            </a:r>
            <a:r>
              <a:rPr lang="el-GR" sz="2000" b="1" dirty="0" smtClean="0"/>
              <a:t>ενοχή</a:t>
            </a:r>
            <a:r>
              <a:rPr lang="el-GR" sz="2000" dirty="0" smtClean="0"/>
              <a:t> αποτελεί ένα οντολογικό γνώρισμα του ανθρώπου</a:t>
            </a:r>
          </a:p>
          <a:p>
            <a:endParaRPr lang="el-GR" sz="2000" dirty="0" smtClean="0"/>
          </a:p>
          <a:p>
            <a:pPr algn="ctr">
              <a:buNone/>
            </a:pPr>
            <a:r>
              <a:rPr lang="el-GR" sz="2000" dirty="0" smtClean="0"/>
              <a:t>Δεν αφορά το ποινικό δίκαιο (δηλ. το αποτέλεσμα μιας δικαστικής κρίσης που καταδικάζει τις πράξεις κάποιου προσώπου)</a:t>
            </a:r>
          </a:p>
          <a:p>
            <a:pPr algn="ctr">
              <a:buNone/>
            </a:pPr>
            <a:endParaRPr lang="el-GR" sz="2000" dirty="0" smtClean="0"/>
          </a:p>
          <a:p>
            <a:pPr algn="ctr">
              <a:buNone/>
            </a:pPr>
            <a:endParaRPr lang="el-GR" sz="2000" dirty="0" smtClean="0"/>
          </a:p>
          <a:p>
            <a:pPr algn="ctr">
              <a:buNone/>
            </a:pPr>
            <a:r>
              <a:rPr lang="el-GR" sz="2000" dirty="0" smtClean="0"/>
              <a:t>Κατά έναν αντίστοιχο τρόπο θα προσεγγίσουμε και την έννοια του </a:t>
            </a:r>
            <a:r>
              <a:rPr lang="el-GR" sz="2000" b="1" dirty="0" smtClean="0"/>
              <a:t>θανάτου</a:t>
            </a:r>
          </a:p>
          <a:p>
            <a:pPr algn="ctr">
              <a:buNone/>
            </a:pPr>
            <a:endParaRPr lang="el-GR" sz="2000" dirty="0" smtClean="0"/>
          </a:p>
          <a:p>
            <a:pPr algn="r">
              <a:buNone/>
            </a:pPr>
            <a:r>
              <a:rPr lang="el-GR" sz="2000" dirty="0" smtClean="0"/>
              <a:t>Δεν αφορά το βιολογικό μας τέλος αλλά μια υπαρξιακή κατάσταση με τεράστια παιδαγωγική αξία </a:t>
            </a:r>
            <a:endParaRPr lang="el-GR" sz="2000" dirty="0"/>
          </a:p>
        </p:txBody>
      </p:sp>
      <p:sp>
        <p:nvSpPr>
          <p:cNvPr id="4" name="3 - Βέλος προς τα κάτω"/>
          <p:cNvSpPr/>
          <p:nvPr/>
        </p:nvSpPr>
        <p:spPr>
          <a:xfrm>
            <a:off x="5857884" y="2000240"/>
            <a:ext cx="357190"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7786710" y="4429132"/>
            <a:ext cx="42862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 ΕΚΠΑΙΔΕΥΣΗΣ</a:t>
            </a:r>
            <a:r>
              <a:rPr lang="el-GR" sz="2800" dirty="0" smtClean="0"/>
              <a:t/>
            </a:r>
            <a:br>
              <a:rPr lang="el-GR" sz="2800" dirty="0" smtClean="0"/>
            </a:br>
            <a:r>
              <a:rPr lang="el-GR" sz="2800" dirty="0" smtClean="0"/>
              <a:t>Ο θάνατος ως τρόπος … ζωής</a:t>
            </a:r>
            <a:endParaRPr lang="el-GR" sz="2800" dirty="0"/>
          </a:p>
        </p:txBody>
      </p:sp>
      <p:sp>
        <p:nvSpPr>
          <p:cNvPr id="3" name="2 - Θέση περιεχομένου"/>
          <p:cNvSpPr>
            <a:spLocks noGrp="1"/>
          </p:cNvSpPr>
          <p:nvPr>
            <p:ph idx="1"/>
          </p:nvPr>
        </p:nvSpPr>
        <p:spPr/>
        <p:txBody>
          <a:bodyPr/>
          <a:lstStyle/>
          <a:p>
            <a:pPr algn="ctr"/>
            <a:r>
              <a:rPr lang="el-GR" dirty="0" smtClean="0"/>
              <a:t>ΕΡΩΤΗΜΑ (2)</a:t>
            </a:r>
          </a:p>
          <a:p>
            <a:pPr algn="ctr">
              <a:buNone/>
            </a:pPr>
            <a:r>
              <a:rPr lang="el-GR" dirty="0" smtClean="0"/>
              <a:t>Με ποιον τρόπο εμβαθύνουμε υπαρξιακά;</a:t>
            </a:r>
          </a:p>
          <a:p>
            <a:pPr algn="ctr">
              <a:buNone/>
            </a:pPr>
            <a:endParaRPr lang="en-US" dirty="0" smtClean="0"/>
          </a:p>
          <a:p>
            <a:pPr algn="ctr">
              <a:buNone/>
            </a:pPr>
            <a:r>
              <a:rPr lang="el-GR" dirty="0" smtClean="0"/>
              <a:t>ΑΠΑΝΤΗΣΗ</a:t>
            </a:r>
          </a:p>
          <a:p>
            <a:pPr algn="ctr">
              <a:buNone/>
            </a:pPr>
            <a:r>
              <a:rPr lang="el-GR" dirty="0" smtClean="0"/>
              <a:t>Μεταβάλλοντας τον </a:t>
            </a:r>
            <a:r>
              <a:rPr lang="el-GR" dirty="0" err="1" smtClean="0"/>
              <a:t>χρονο</a:t>
            </a:r>
            <a:r>
              <a:rPr lang="el-GR" dirty="0" smtClean="0"/>
              <a:t>-υπολογισμό (δηλ. τον τρόπο που υπολογίζουμε και αντιλαμβανόμαστε τη σχέση μας με το παρελθόν, το παρόν και το μέλλον)</a:t>
            </a:r>
          </a:p>
          <a:p>
            <a:pPr algn="ctr">
              <a:buNone/>
            </a:pPr>
            <a:endParaRPr lang="el-GR" dirty="0" smtClean="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400" dirty="0" smtClean="0"/>
              <a:t>ΔΗΜΟΠΟΥΛΟΣ ΒΑΣΙΛΕΙΟΣ / ΦΙΛΟΣΟΦΙΑ ΤΗΣ </a:t>
            </a:r>
            <a:r>
              <a:rPr lang="el-GR" sz="1400" dirty="0"/>
              <a:t>ΕΚΠΑΙΔΕΥΣΗΣ</a:t>
            </a:r>
            <a:r>
              <a:rPr lang="el-GR" sz="1400" dirty="0" smtClean="0"/>
              <a:t/>
            </a:r>
            <a:br>
              <a:rPr lang="el-GR" sz="1400" dirty="0" smtClean="0"/>
            </a:br>
            <a:r>
              <a:rPr lang="el-GR" sz="1400" dirty="0" smtClean="0"/>
              <a:t/>
            </a:r>
            <a:br>
              <a:rPr lang="el-GR" sz="1400" dirty="0" smtClean="0"/>
            </a:br>
            <a:r>
              <a:rPr lang="el-GR" sz="2400" dirty="0" smtClean="0"/>
              <a:t> Ο θάνατος ως τρόπος … ζωής</a:t>
            </a:r>
            <a:br>
              <a:rPr lang="el-GR" sz="2400" dirty="0" smtClean="0"/>
            </a:br>
            <a:r>
              <a:rPr lang="el-GR" sz="3100" b="1" dirty="0" smtClean="0"/>
              <a:t>Μη Αυθεντικός τρόπος </a:t>
            </a:r>
            <a:r>
              <a:rPr lang="el-GR" sz="2000" dirty="0" smtClean="0"/>
              <a:t>(</a:t>
            </a:r>
            <a:r>
              <a:rPr lang="el-GR" sz="1600" dirty="0" smtClean="0"/>
              <a:t>βλ. </a:t>
            </a:r>
            <a:r>
              <a:rPr lang="en-US" sz="1600" dirty="0" smtClean="0"/>
              <a:t>Martin Heidegger, </a:t>
            </a:r>
            <a:r>
              <a:rPr lang="el-GR" sz="1600" i="1" dirty="0" smtClean="0"/>
              <a:t>Είναι και Χρόνος</a:t>
            </a:r>
            <a:r>
              <a:rPr lang="el-GR" sz="2000" i="1" dirty="0" smtClean="0"/>
              <a:t>)</a:t>
            </a:r>
            <a:endParaRPr lang="el-GR" sz="2400" dirty="0"/>
          </a:p>
        </p:txBody>
      </p:sp>
      <p:sp>
        <p:nvSpPr>
          <p:cNvPr id="3" name="2 - Θέση περιεχομένου"/>
          <p:cNvSpPr>
            <a:spLocks noGrp="1"/>
          </p:cNvSpPr>
          <p:nvPr>
            <p:ph idx="1"/>
          </p:nvPr>
        </p:nvSpPr>
        <p:spPr/>
        <p:txBody>
          <a:bodyPr/>
          <a:lstStyle/>
          <a:p>
            <a:pPr algn="ctr">
              <a:buNone/>
            </a:pPr>
            <a:endParaRPr lang="el-GR" b="1" dirty="0" smtClean="0"/>
          </a:p>
          <a:p>
            <a:endParaRPr lang="el-GR" dirty="0"/>
          </a:p>
        </p:txBody>
      </p:sp>
      <p:graphicFrame>
        <p:nvGraphicFramePr>
          <p:cNvPr id="4" name="3 - Πίνακας"/>
          <p:cNvGraphicFramePr>
            <a:graphicFrameLocks noGrp="1"/>
          </p:cNvGraphicFramePr>
          <p:nvPr/>
        </p:nvGraphicFramePr>
        <p:xfrm>
          <a:off x="500034" y="1397000"/>
          <a:ext cx="8215369" cy="4851400"/>
        </p:xfrm>
        <a:graphic>
          <a:graphicData uri="http://schemas.openxmlformats.org/drawingml/2006/table">
            <a:tbl>
              <a:tblPr firstRow="1" bandRow="1">
                <a:tableStyleId>{5C22544A-7EE6-4342-B048-85BDC9FD1C3A}</a:tableStyleId>
              </a:tblPr>
              <a:tblGrid>
                <a:gridCol w="3526125">
                  <a:extLst>
                    <a:ext uri="{9D8B030D-6E8A-4147-A177-3AD203B41FA5}">
                      <a16:colId xmlns:a16="http://schemas.microsoft.com/office/drawing/2014/main" val="20000"/>
                    </a:ext>
                  </a:extLst>
                </a:gridCol>
                <a:gridCol w="2344622">
                  <a:extLst>
                    <a:ext uri="{9D8B030D-6E8A-4147-A177-3AD203B41FA5}">
                      <a16:colId xmlns:a16="http://schemas.microsoft.com/office/drawing/2014/main" val="20001"/>
                    </a:ext>
                  </a:extLst>
                </a:gridCol>
                <a:gridCol w="2344622">
                  <a:extLst>
                    <a:ext uri="{9D8B030D-6E8A-4147-A177-3AD203B41FA5}">
                      <a16:colId xmlns:a16="http://schemas.microsoft.com/office/drawing/2014/main" val="20002"/>
                    </a:ext>
                  </a:extLst>
                </a:gridCol>
              </a:tblGrid>
              <a:tr h="370840">
                <a:tc>
                  <a:txBody>
                    <a:bodyPr/>
                    <a:lstStyle/>
                    <a:p>
                      <a:pPr algn="ctr"/>
                      <a:r>
                        <a:rPr lang="el-GR" dirty="0" smtClean="0"/>
                        <a:t>Παρελθόν</a:t>
                      </a:r>
                      <a:r>
                        <a:rPr lang="el-GR" baseline="0" dirty="0" smtClean="0"/>
                        <a:t> </a:t>
                      </a:r>
                      <a:endParaRPr lang="el-GR" dirty="0"/>
                    </a:p>
                  </a:txBody>
                  <a:tcPr/>
                </a:tc>
                <a:tc>
                  <a:txBody>
                    <a:bodyPr/>
                    <a:lstStyle/>
                    <a:p>
                      <a:pPr algn="ctr"/>
                      <a:r>
                        <a:rPr lang="el-GR" dirty="0" smtClean="0"/>
                        <a:t>Παρόν</a:t>
                      </a:r>
                      <a:endParaRPr lang="el-GR" dirty="0"/>
                    </a:p>
                  </a:txBody>
                  <a:tcPr/>
                </a:tc>
                <a:tc>
                  <a:txBody>
                    <a:bodyPr/>
                    <a:lstStyle/>
                    <a:p>
                      <a:pPr algn="ctr"/>
                      <a:r>
                        <a:rPr lang="el-GR" dirty="0" smtClean="0"/>
                        <a:t>Μέλλον </a:t>
                      </a:r>
                      <a:endParaRPr lang="el-GR"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Ξεχνάμε πως οτιδήποτε είμαστε αποτελεί απόρροια</a:t>
                      </a:r>
                      <a:r>
                        <a:rPr lang="el-GR" baseline="0" dirty="0" smtClean="0"/>
                        <a:t> της «</a:t>
                      </a:r>
                      <a:r>
                        <a:rPr lang="el-GR" u="sng" baseline="0" dirty="0" smtClean="0"/>
                        <a:t>ρίψης</a:t>
                      </a:r>
                      <a:r>
                        <a:rPr lang="el-GR" baseline="0" dirty="0" smtClean="0"/>
                        <a:t>» μας εντός ενός προδιαγεγραμμένου και προϋπάρχοντος κόσμου </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smtClean="0"/>
                        <a:t>(δηλ. ενός κόσμου για τον οποίον ουδέποτε ερωτηθήκαμε, προετοιμαστήκαμε ή επιλέξαμε τις </a:t>
                      </a:r>
                      <a:r>
                        <a:rPr lang="el-GR" baseline="0" dirty="0" err="1" smtClean="0"/>
                        <a:t>χωρο</a:t>
                      </a:r>
                      <a:r>
                        <a:rPr lang="el-GR" baseline="0" dirty="0" smtClean="0"/>
                        <a:t>-χρονικές του συντεταγμένες)  </a:t>
                      </a:r>
                      <a:endParaRPr lang="el-GR" dirty="0" smtClean="0"/>
                    </a:p>
                    <a:p>
                      <a:endParaRPr lang="el-GR" dirty="0"/>
                    </a:p>
                  </a:txBody>
                  <a:tcPr/>
                </a:tc>
                <a:tc>
                  <a:txBody>
                    <a:bodyPr/>
                    <a:lstStyle/>
                    <a:p>
                      <a:r>
                        <a:rPr lang="el-GR" sz="1600" dirty="0" smtClean="0"/>
                        <a:t>«Είμαι αυτό που κάνω»</a:t>
                      </a:r>
                    </a:p>
                    <a:p>
                      <a:endParaRPr lang="el-GR" sz="1600" dirty="0" smtClean="0"/>
                    </a:p>
                    <a:p>
                      <a:r>
                        <a:rPr lang="el-GR" sz="1600" dirty="0" smtClean="0"/>
                        <a:t>Έχω απορροφηθεί στις συνήθεις ασχολίες μου / εκείνο που με απασχολεί είναι το εάν, πότε και κατά πόσο θα φέρω εις πέρας την καθημερινή μου αποστολή</a:t>
                      </a:r>
                    </a:p>
                    <a:p>
                      <a:endParaRPr lang="el-GR" sz="1600" dirty="0" smtClean="0"/>
                    </a:p>
                    <a:p>
                      <a:endParaRPr lang="el-GR" sz="1600" dirty="0" smtClean="0"/>
                    </a:p>
                    <a:p>
                      <a:r>
                        <a:rPr lang="el-GR" sz="1600" dirty="0" smtClean="0"/>
                        <a:t>«Ζω με το ρολόι»</a:t>
                      </a:r>
                    </a:p>
                    <a:p>
                      <a:endParaRPr lang="el-GR" sz="1600" dirty="0" smtClean="0"/>
                    </a:p>
                    <a:p>
                      <a:endParaRPr lang="el-GR" sz="1600" dirty="0" smtClean="0"/>
                    </a:p>
                    <a:p>
                      <a:endParaRPr lang="el-GR" sz="1600" dirty="0" smtClean="0"/>
                    </a:p>
                    <a:p>
                      <a:endParaRPr lang="el-GR" sz="1600" dirty="0"/>
                    </a:p>
                  </a:txBody>
                  <a:tcPr/>
                </a:tc>
                <a:tc>
                  <a:txBody>
                    <a:bodyPr/>
                    <a:lstStyle/>
                    <a:p>
                      <a:r>
                        <a:rPr lang="el-GR" dirty="0" smtClean="0"/>
                        <a:t>Το προετοιμάζω σε απόλυτη συνάρτηση</a:t>
                      </a:r>
                      <a:r>
                        <a:rPr lang="el-GR" baseline="0" dirty="0" smtClean="0"/>
                        <a:t> με το έργο που καλούμαι να ολοκληρώσω </a:t>
                      </a:r>
                    </a:p>
                    <a:p>
                      <a:endParaRPr lang="el-GR" baseline="0" dirty="0" smtClean="0"/>
                    </a:p>
                    <a:p>
                      <a:r>
                        <a:rPr lang="el-GR" baseline="0" dirty="0" smtClean="0"/>
                        <a:t>Ο μελλοντικός μου ορίζοντας εξαντλείται με την επιβεβαίωση η διάψευση των τρεχουσών προσδοκιών</a:t>
                      </a:r>
                    </a:p>
                    <a:p>
                      <a:endParaRPr lang="el-GR" baseline="0" dirty="0" smtClean="0"/>
                    </a:p>
                    <a:p>
                      <a:r>
                        <a:rPr lang="el-GR" baseline="0" dirty="0" smtClean="0"/>
                        <a:t>Το μέλλον υφίσταται για χάρη του παρόντος</a:t>
                      </a:r>
                    </a:p>
                    <a:p>
                      <a:endParaRPr lang="el-GR" dirty="0"/>
                    </a:p>
                  </a:txBody>
                  <a:tcPr/>
                </a:tc>
                <a:extLst>
                  <a:ext uri="{0D108BD9-81ED-4DB2-BD59-A6C34878D82A}">
                    <a16:rowId xmlns:a16="http://schemas.microsoft.com/office/drawing/2014/main" val="10001"/>
                  </a:ext>
                </a:extLst>
              </a:tr>
            </a:tbl>
          </a:graphicData>
        </a:graphic>
      </p:graphicFrame>
      <p:sp>
        <p:nvSpPr>
          <p:cNvPr id="5" name="4 - Βέλος προς τα κάτω"/>
          <p:cNvSpPr/>
          <p:nvPr/>
        </p:nvSpPr>
        <p:spPr>
          <a:xfrm>
            <a:off x="4572000" y="2143116"/>
            <a:ext cx="500066"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643438" y="4071942"/>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3071802" y="2428868"/>
            <a:ext cx="285752" cy="9286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6858016" y="3214686"/>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Βέλος προς τα κάτω"/>
          <p:cNvSpPr/>
          <p:nvPr/>
        </p:nvSpPr>
        <p:spPr>
          <a:xfrm>
            <a:off x="6858016" y="5072074"/>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58204" cy="1214422"/>
          </a:xfrm>
        </p:spPr>
        <p:txBody>
          <a:bodyPr>
            <a:normAutofit fontScale="90000"/>
          </a:bodyPr>
          <a:lstStyle/>
          <a:p>
            <a:r>
              <a:rPr lang="el-GR" sz="1600" dirty="0" smtClean="0"/>
              <a:t/>
            </a:r>
            <a:br>
              <a:rPr lang="el-GR" sz="1600" dirty="0" smtClean="0"/>
            </a:br>
            <a:r>
              <a:rPr lang="el-GR" sz="1600" dirty="0" smtClean="0"/>
              <a:t/>
            </a:r>
            <a:br>
              <a:rPr lang="el-GR" sz="1600" dirty="0" smtClean="0"/>
            </a:br>
            <a:r>
              <a:rPr lang="el-GR" sz="1600" dirty="0" smtClean="0"/>
              <a:t/>
            </a:r>
            <a:br>
              <a:rPr lang="el-GR" sz="1600" dirty="0" smtClean="0"/>
            </a:br>
            <a:r>
              <a:rPr lang="el-GR" sz="1600" dirty="0" smtClean="0"/>
              <a:t>ΔΗΜΟΠΟΥΛΟΣ ΒΑΣΙΛΕΙΟΣ / ΦΙΛΟΣΟΦΙΑ ΤΗΣ </a:t>
            </a:r>
            <a:r>
              <a:rPr lang="el-GR" sz="1600" dirty="0"/>
              <a:t>ΕΚΠΑΙΔΕΥΣΗΣ</a:t>
            </a:r>
            <a:r>
              <a:rPr lang="el-GR" sz="1600" dirty="0" smtClean="0"/>
              <a:t/>
            </a:r>
            <a:br>
              <a:rPr lang="el-GR" sz="1600" dirty="0" smtClean="0"/>
            </a:br>
            <a:r>
              <a:rPr lang="el-GR" sz="2700" dirty="0" smtClean="0"/>
              <a:t>Ο θάνατος ως τρόπος … ζωής</a:t>
            </a:r>
            <a:br>
              <a:rPr lang="el-GR" sz="2700" dirty="0" smtClean="0"/>
            </a:br>
            <a:r>
              <a:rPr lang="el-GR" sz="3100" b="1" dirty="0" smtClean="0"/>
              <a:t>Αυθεντικός τρόπος </a:t>
            </a:r>
            <a:r>
              <a:rPr lang="el-GR" sz="2400" dirty="0" smtClean="0"/>
              <a:t>(</a:t>
            </a:r>
            <a:r>
              <a:rPr lang="el-GR" sz="1600" dirty="0" smtClean="0"/>
              <a:t>βλ. </a:t>
            </a:r>
            <a:r>
              <a:rPr lang="en-US" sz="1600" dirty="0" smtClean="0"/>
              <a:t>Martin Heidegger, </a:t>
            </a:r>
            <a:r>
              <a:rPr lang="el-GR" sz="1600" i="1" dirty="0" smtClean="0"/>
              <a:t>Είναι και Χρόνος</a:t>
            </a:r>
            <a:r>
              <a:rPr lang="el-GR" sz="2400" i="1" dirty="0" smtClean="0"/>
              <a:t>) </a:t>
            </a:r>
            <a:r>
              <a:rPr lang="el-GR" sz="2700" dirty="0" smtClean="0"/>
              <a:t/>
            </a:r>
            <a:br>
              <a:rPr lang="el-GR" sz="2700" dirty="0" smtClean="0"/>
            </a:br>
            <a:endParaRPr lang="el-GR" sz="2700" dirty="0"/>
          </a:p>
        </p:txBody>
      </p:sp>
      <p:graphicFrame>
        <p:nvGraphicFramePr>
          <p:cNvPr id="4" name="3 - Θέση περιεχομένου"/>
          <p:cNvGraphicFramePr>
            <a:graphicFrameLocks noGrp="1"/>
          </p:cNvGraphicFramePr>
          <p:nvPr>
            <p:ph idx="1"/>
          </p:nvPr>
        </p:nvGraphicFramePr>
        <p:xfrm>
          <a:off x="0" y="1371600"/>
          <a:ext cx="9144000" cy="64008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70840">
                <a:tc>
                  <a:txBody>
                    <a:bodyPr/>
                    <a:lstStyle/>
                    <a:p>
                      <a:pPr algn="ctr"/>
                      <a:r>
                        <a:rPr lang="el-GR" dirty="0" smtClean="0"/>
                        <a:t>Παρελθόν</a:t>
                      </a: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Παρόν</a:t>
                      </a:r>
                    </a:p>
                    <a:p>
                      <a:endParaRPr lang="el-GR" dirty="0"/>
                    </a:p>
                  </a:txBody>
                  <a:tcPr/>
                </a:tc>
                <a:tc>
                  <a:txBody>
                    <a:bodyPr/>
                    <a:lstStyle/>
                    <a:p>
                      <a:pPr algn="ctr"/>
                      <a:r>
                        <a:rPr lang="el-GR" dirty="0" smtClean="0"/>
                        <a:t>Μέλλον</a:t>
                      </a:r>
                      <a:endParaRPr lang="el-GR" dirty="0"/>
                    </a:p>
                  </a:txBody>
                  <a:tcPr/>
                </a:tc>
                <a:extLst>
                  <a:ext uri="{0D108BD9-81ED-4DB2-BD59-A6C34878D82A}">
                    <a16:rowId xmlns:a16="http://schemas.microsoft.com/office/drawing/2014/main" val="10000"/>
                  </a:ext>
                </a:extLst>
              </a:tr>
              <a:tr h="370840">
                <a:tc>
                  <a:txBody>
                    <a:bodyPr/>
                    <a:lstStyle/>
                    <a:p>
                      <a:r>
                        <a:rPr lang="el-GR" dirty="0" smtClean="0"/>
                        <a:t>«</a:t>
                      </a:r>
                      <a:r>
                        <a:rPr lang="el-GR" sz="1400" dirty="0" smtClean="0"/>
                        <a:t>Είμαι το παρελθόν μου»</a:t>
                      </a:r>
                    </a:p>
                    <a:p>
                      <a:endParaRPr lang="el-GR" sz="1400" dirty="0" smtClean="0"/>
                    </a:p>
                    <a:p>
                      <a:r>
                        <a:rPr lang="el-GR" sz="1400" dirty="0" smtClean="0"/>
                        <a:t>Υπάρχω με βάση την μακρινή</a:t>
                      </a:r>
                      <a:r>
                        <a:rPr lang="el-GR" sz="1400" baseline="0" dirty="0" smtClean="0"/>
                        <a:t> ή την πρόσφατη ιστορία μου (δηλ. την κληρονομιά μου) / δεν μπορώ να εκπονήσω οντολογικά σχέδια εκ του μηδενός /υπόκειμαι στη «μοίρα» και το «πεπρωμένο της κοινότητας και του λαού που ανήκω</a:t>
                      </a:r>
                    </a:p>
                    <a:p>
                      <a:endParaRPr lang="el-GR" sz="1400" baseline="0" dirty="0" smtClean="0"/>
                    </a:p>
                    <a:p>
                      <a:r>
                        <a:rPr lang="el-GR" sz="1400" baseline="0" dirty="0" smtClean="0"/>
                        <a:t>Αναγκαστικά θα πρέπει να </a:t>
                      </a:r>
                      <a:r>
                        <a:rPr lang="el-GR" sz="1400" b="1" baseline="0" dirty="0" smtClean="0"/>
                        <a:t>επαναλάβω </a:t>
                      </a:r>
                      <a:r>
                        <a:rPr lang="el-GR" sz="1400" baseline="0" dirty="0" smtClean="0"/>
                        <a:t>το παρελθόν μου …</a:t>
                      </a:r>
                    </a:p>
                    <a:p>
                      <a:endParaRPr lang="el-GR" sz="1400" baseline="0" dirty="0" smtClean="0"/>
                    </a:p>
                    <a:p>
                      <a:r>
                        <a:rPr lang="el-GR" sz="1400" baseline="0" dirty="0" smtClean="0"/>
                        <a:t>ΠΡΟΣΟΧΗ</a:t>
                      </a:r>
                    </a:p>
                    <a:p>
                      <a:r>
                        <a:rPr lang="el-GR" sz="1400" baseline="0" dirty="0" smtClean="0"/>
                        <a:t>ΌΧΙ να επανα</a:t>
                      </a:r>
                      <a:r>
                        <a:rPr lang="el-GR" sz="1400" b="1" baseline="0" dirty="0" smtClean="0"/>
                        <a:t>λάβω </a:t>
                      </a:r>
                      <a:r>
                        <a:rPr lang="el-GR" sz="1400" baseline="0" dirty="0" smtClean="0"/>
                        <a:t>(δηλ. να λάβω  ξανά)  ή αλλιώς να ακολουθήσω τα βήματα των προγόνων μου</a:t>
                      </a:r>
                    </a:p>
                    <a:p>
                      <a:r>
                        <a:rPr lang="el-GR" sz="1400" baseline="0" dirty="0" smtClean="0"/>
                        <a:t>Αλλά να επ</a:t>
                      </a:r>
                      <a:r>
                        <a:rPr lang="el-GR" sz="1400" b="1" baseline="0" dirty="0" smtClean="0"/>
                        <a:t>αναλάβω </a:t>
                      </a:r>
                      <a:r>
                        <a:rPr lang="el-GR" sz="1400" b="0" baseline="0" dirty="0" smtClean="0"/>
                        <a:t>ή αλλιώς να αναλάβω εκ νέου το ιστορικό μου φορτίο από εκεί που σταμάτησαν οι προηγούμενοι </a:t>
                      </a:r>
                    </a:p>
                  </a:txBody>
                  <a:tcPr/>
                </a:tc>
                <a:tc>
                  <a:txBody>
                    <a:bodyPr/>
                    <a:lstStyle/>
                    <a:p>
                      <a:pPr algn="ctr"/>
                      <a:r>
                        <a:rPr lang="el-GR" dirty="0" smtClean="0"/>
                        <a:t>Συμπυκνώνεται μέσα σε μια </a:t>
                      </a:r>
                      <a:r>
                        <a:rPr lang="el-GR" b="1" dirty="0" smtClean="0"/>
                        <a:t>στιγμή </a:t>
                      </a:r>
                    </a:p>
                    <a:p>
                      <a:pPr algn="ctr"/>
                      <a:endParaRPr lang="el-GR" b="1" dirty="0" smtClean="0"/>
                    </a:p>
                    <a:p>
                      <a:pPr algn="ctr"/>
                      <a:r>
                        <a:rPr lang="el-GR" b="0" dirty="0" smtClean="0"/>
                        <a:t>Δεν υποδηλώνει κάτι το απειροελάχιστο αλλά την έλευση του «καιρού» (δηλ. τον ερχομό της πλέον κατάλληλης</a:t>
                      </a:r>
                      <a:r>
                        <a:rPr lang="el-GR" b="0" baseline="0" dirty="0" smtClean="0"/>
                        <a:t> όσο και κρίσιμης περιόδου) που αντιπαρατίθεται στη συνεχή, ανούσια και αναμενόμενη ροή των γεγονότων </a:t>
                      </a:r>
                    </a:p>
                    <a:p>
                      <a:pPr algn="ctr"/>
                      <a:endParaRPr lang="el-GR" b="0" dirty="0" smtClean="0"/>
                    </a:p>
                    <a:p>
                      <a:pPr algn="ctr"/>
                      <a:r>
                        <a:rPr lang="el-GR" b="0" dirty="0" smtClean="0"/>
                        <a:t>Σηματοδοτεί την έναρξη της πλέον καθοριστικής συνάντησης του ανθρώπου με το Είναι του</a:t>
                      </a:r>
                    </a:p>
                    <a:p>
                      <a:endParaRPr lang="el-GR" dirty="0"/>
                    </a:p>
                  </a:txBody>
                  <a:tcPr/>
                </a:tc>
                <a:tc>
                  <a:txBody>
                    <a:bodyPr/>
                    <a:lstStyle/>
                    <a:p>
                      <a:pPr algn="ctr"/>
                      <a:r>
                        <a:rPr lang="el-GR" sz="1400" dirty="0" smtClean="0"/>
                        <a:t>Η ουσία του ανθρώπου απορρέει κυρίως από το </a:t>
                      </a:r>
                      <a:r>
                        <a:rPr lang="el-GR" sz="1400" b="1" dirty="0" smtClean="0"/>
                        <a:t>μέλλον</a:t>
                      </a:r>
                      <a:r>
                        <a:rPr lang="el-GR" sz="1400" dirty="0" smtClean="0"/>
                        <a:t> του</a:t>
                      </a:r>
                    </a:p>
                    <a:p>
                      <a:pPr algn="ctr"/>
                      <a:endParaRPr lang="el-GR" sz="1400" dirty="0" smtClean="0"/>
                    </a:p>
                    <a:p>
                      <a:pPr algn="ctr"/>
                      <a:r>
                        <a:rPr lang="el-GR" sz="1400" dirty="0" smtClean="0"/>
                        <a:t>Αντί να το αναμένουμε στωικά οφείλουμε να το προλάβουμε</a:t>
                      </a:r>
                    </a:p>
                    <a:p>
                      <a:pPr algn="ctr"/>
                      <a:endParaRPr lang="el-GR" sz="1400" dirty="0" smtClean="0"/>
                    </a:p>
                    <a:p>
                      <a:pPr algn="ctr"/>
                      <a:r>
                        <a:rPr lang="el-GR" sz="1400" dirty="0" smtClean="0"/>
                        <a:t>Η συνάντηση με την υπαρξιακή «στιγμή» δεν πρέπει να λογίζεται ως μια ανεκπλήρωτη επαφή που με απασχολεί ποσοτικά (διερωτώμενος πόσο χρόνος με χωρίζει από αυτήν) </a:t>
                      </a:r>
                      <a:r>
                        <a:rPr lang="el-GR" sz="1400" b="1" dirty="0" smtClean="0"/>
                        <a:t>αλλά</a:t>
                      </a:r>
                      <a:r>
                        <a:rPr lang="el-GR" sz="1400" dirty="0" smtClean="0"/>
                        <a:t> ως κάτι που μπορεί να συμβεί ανά πάσα ώρα και στιγμή </a:t>
                      </a:r>
                    </a:p>
                    <a:p>
                      <a:pPr algn="ctr"/>
                      <a:endParaRPr lang="el-GR" sz="1400" dirty="0" smtClean="0"/>
                    </a:p>
                    <a:p>
                      <a:pPr algn="ctr"/>
                      <a:r>
                        <a:rPr lang="el-GR" sz="1400" dirty="0" smtClean="0"/>
                        <a:t>Δεν αφορά την προσμονή ενός  μελλοντικού γεγονότος αλλά την προετοιμασία / επαγρύπνηση για τον ερχομό του </a:t>
                      </a:r>
                    </a:p>
                    <a:p>
                      <a:pPr algn="ctr"/>
                      <a:r>
                        <a:rPr lang="el-GR" sz="1400" dirty="0" smtClean="0"/>
                        <a:t>Ο άνθρωπος</a:t>
                      </a:r>
                      <a:r>
                        <a:rPr lang="el-GR" sz="1400" baseline="0" dirty="0" smtClean="0"/>
                        <a:t> έχει το προνόμιο –και συνάμα το χρέος – να χρονίζεται τροπικά      δηλ. να συγχρονίζεται κατά έναν τρόπο που δεν αφορά το «πότε» αλλά το «πώς» να ζήσει</a:t>
                      </a:r>
                      <a:endParaRPr lang="el-GR" sz="1400" dirty="0" smtClean="0"/>
                    </a:p>
                    <a:p>
                      <a:pPr algn="ctr"/>
                      <a:endParaRPr lang="el-GR" sz="1400" dirty="0" smtClean="0"/>
                    </a:p>
                    <a:p>
                      <a:pPr algn="ctr"/>
                      <a:r>
                        <a:rPr lang="el-GR" dirty="0" smtClean="0"/>
                        <a:t> </a:t>
                      </a:r>
                    </a:p>
                    <a:p>
                      <a:pPr algn="ctr"/>
                      <a:endParaRPr lang="el-GR" dirty="0"/>
                    </a:p>
                  </a:txBody>
                  <a:tcPr/>
                </a:tc>
                <a:extLst>
                  <a:ext uri="{0D108BD9-81ED-4DB2-BD59-A6C34878D82A}">
                    <a16:rowId xmlns:a16="http://schemas.microsoft.com/office/drawing/2014/main" val="10001"/>
                  </a:ext>
                </a:extLst>
              </a:tr>
            </a:tbl>
          </a:graphicData>
        </a:graphic>
      </p:graphicFrame>
      <p:sp>
        <p:nvSpPr>
          <p:cNvPr id="5" name="4 - Βέλος προς τα κάτω"/>
          <p:cNvSpPr/>
          <p:nvPr/>
        </p:nvSpPr>
        <p:spPr>
          <a:xfrm>
            <a:off x="785786" y="228599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357686" y="2643182"/>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6 - Βέλος προς τα κάτω"/>
          <p:cNvSpPr/>
          <p:nvPr/>
        </p:nvSpPr>
        <p:spPr>
          <a:xfrm>
            <a:off x="4286248" y="5429264"/>
            <a:ext cx="571504"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7286644" y="2500306"/>
            <a:ext cx="28575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Βέλος προς τα κάτω"/>
          <p:cNvSpPr/>
          <p:nvPr/>
        </p:nvSpPr>
        <p:spPr>
          <a:xfrm>
            <a:off x="7215206" y="3143248"/>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Βέλος προς τα κάτω"/>
          <p:cNvSpPr/>
          <p:nvPr/>
        </p:nvSpPr>
        <p:spPr>
          <a:xfrm>
            <a:off x="7215206" y="4857760"/>
            <a:ext cx="500066"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Πεντάγωνο"/>
          <p:cNvSpPr/>
          <p:nvPr/>
        </p:nvSpPr>
        <p:spPr>
          <a:xfrm>
            <a:off x="6858016" y="6357958"/>
            <a:ext cx="142876" cy="21431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 ΕΚΠΑΙΔΕΥΣΗΣ</a:t>
            </a:r>
            <a:r>
              <a:rPr lang="el-GR" sz="2800" dirty="0" smtClean="0"/>
              <a:t/>
            </a:r>
            <a:br>
              <a:rPr lang="el-GR" sz="2800" dirty="0" smtClean="0"/>
            </a:br>
            <a:r>
              <a:rPr lang="el-GR" sz="2800" dirty="0" smtClean="0"/>
              <a:t>ΑΝΑΚΕΦΑΛΑΙΩΣΗ</a:t>
            </a:r>
            <a:endParaRPr lang="el-GR" sz="2800" dirty="0"/>
          </a:p>
        </p:txBody>
      </p:sp>
      <p:sp>
        <p:nvSpPr>
          <p:cNvPr id="3" name="2 - Θέση περιεχομένου"/>
          <p:cNvSpPr>
            <a:spLocks noGrp="1"/>
          </p:cNvSpPr>
          <p:nvPr>
            <p:ph idx="1"/>
          </p:nvPr>
        </p:nvSpPr>
        <p:spPr/>
        <p:txBody>
          <a:bodyPr/>
          <a:lstStyle/>
          <a:p>
            <a:pPr algn="ctr">
              <a:buNone/>
            </a:pPr>
            <a:r>
              <a:rPr lang="el-GR" dirty="0" smtClean="0"/>
              <a:t> </a:t>
            </a:r>
          </a:p>
          <a:p>
            <a:pPr algn="ctr">
              <a:buNone/>
            </a:pPr>
            <a:r>
              <a:rPr lang="el-GR" sz="2000" dirty="0" smtClean="0"/>
              <a:t>Ο «αυθεντικός» άνθρωπος έρχεται αντιμέτωπος με μια «στιγμή» (ή αλλιώς βρίσκεται στην πλέον κρίσιμη και καθοριστική κατάσταση) όπου: </a:t>
            </a:r>
          </a:p>
          <a:p>
            <a:pPr algn="ctr"/>
            <a:r>
              <a:rPr lang="el-GR" sz="2000" dirty="0" smtClean="0"/>
              <a:t>Καλείται να ακροβατήσει οντολογικά πάνω από μια άβυσσο</a:t>
            </a:r>
          </a:p>
          <a:p>
            <a:pPr algn="ctr"/>
            <a:r>
              <a:rPr lang="el-GR" sz="2000" dirty="0" smtClean="0"/>
              <a:t>Χωρίς το δίχτυ της υπαρξιακής προστασίας των «πολλών» (δηλ. όλων εκείνων που έδιναν νόημα και ασφάλεια στον κόσμο του)</a:t>
            </a:r>
          </a:p>
          <a:p>
            <a:pPr algn="ctr"/>
            <a:r>
              <a:rPr lang="el-GR" sz="2000" dirty="0" smtClean="0"/>
              <a:t>Έχοντας ως μόνη βοήθεια την εξ-ισορροπητική δοκό της ιστορικότητάς του (δηλ. των δυνατοτήτων που του παρέχουν η κληρονομιά, η μοίρα και το πεπρωμένο του)</a:t>
            </a:r>
            <a:endParaRPr lang="el-GR"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400" dirty="0" smtClean="0"/>
              <a:t>ΔΗΜΟΠΟΥΛΟΣ ΒΑΣΙΛΕΙΟΣ / ΦΙΛΟΣΟΦΙΑ ΤΗΣ </a:t>
            </a:r>
            <a:r>
              <a:rPr lang="el-GR" sz="1400" dirty="0"/>
              <a:t>ΕΚΠΑΙΔΕΥΣΗΣ</a:t>
            </a:r>
            <a:r>
              <a:rPr lang="el-GR" sz="2000" dirty="0" smtClean="0"/>
              <a:t/>
            </a:r>
            <a:br>
              <a:rPr lang="el-GR" sz="2000" dirty="0" smtClean="0"/>
            </a:br>
            <a:r>
              <a:rPr lang="el-GR" sz="2800" dirty="0" smtClean="0"/>
              <a:t>Η παιδαγωγική του Υπαρξισμού &amp; οι «οριακές καταστάσεις»</a:t>
            </a:r>
            <a:endParaRPr lang="el-GR" sz="2800" dirty="0"/>
          </a:p>
        </p:txBody>
      </p:sp>
      <p:sp>
        <p:nvSpPr>
          <p:cNvPr id="3" name="2 - Θέση περιεχομένου"/>
          <p:cNvSpPr>
            <a:spLocks noGrp="1"/>
          </p:cNvSpPr>
          <p:nvPr>
            <p:ph idx="1"/>
          </p:nvPr>
        </p:nvSpPr>
        <p:spPr/>
        <p:txBody>
          <a:bodyPr>
            <a:normAutofit/>
          </a:bodyPr>
          <a:lstStyle/>
          <a:p>
            <a:pPr algn="ctr">
              <a:buNone/>
            </a:pPr>
            <a:r>
              <a:rPr lang="el-GR" dirty="0" smtClean="0"/>
              <a:t>Η ΣΥΜΒΟΛΗ ΤΟΥ ΥΠΑΡΞΙΣΜΟΥ</a:t>
            </a:r>
          </a:p>
          <a:p>
            <a:pPr algn="ctr">
              <a:buNone/>
            </a:pPr>
            <a:r>
              <a:rPr lang="el-GR" dirty="0" smtClean="0"/>
              <a:t>Η υπαρξιακή φιλοσοφία ήταν εκείνη που εντόπισε τόσο την ουσία όσο και την παιδαγωγική αξία των «</a:t>
            </a:r>
            <a:r>
              <a:rPr lang="el-GR" b="1" dirty="0" smtClean="0"/>
              <a:t>οριακών καταστάσεων</a:t>
            </a:r>
            <a:r>
              <a:rPr lang="el-GR" dirty="0" smtClean="0"/>
              <a:t>»</a:t>
            </a:r>
          </a:p>
          <a:p>
            <a:pPr algn="ctr">
              <a:buNone/>
            </a:pPr>
            <a:endParaRPr lang="el-GR" dirty="0" smtClean="0"/>
          </a:p>
          <a:p>
            <a:pPr algn="ctr">
              <a:buNone/>
            </a:pPr>
            <a:r>
              <a:rPr lang="el-GR" dirty="0" smtClean="0"/>
              <a:t>(σε αυτές περιλαμβάνονται η «κρίσιμη κατάσταση» και η «συνάντηση»)</a:t>
            </a:r>
            <a:endParaRPr lang="el-GR" dirty="0"/>
          </a:p>
        </p:txBody>
      </p:sp>
      <p:sp>
        <p:nvSpPr>
          <p:cNvPr id="4" name="3 - Βέλος προς τα κάτω"/>
          <p:cNvSpPr/>
          <p:nvPr/>
        </p:nvSpPr>
        <p:spPr>
          <a:xfrm>
            <a:off x="4143372" y="4143380"/>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a:t>ΕΚΠΑΙΔΕΥΣΗΣ</a:t>
            </a:r>
            <a:r>
              <a:rPr lang="el-GR" sz="2800" dirty="0" smtClean="0"/>
              <a:t/>
            </a:r>
            <a:br>
              <a:rPr lang="el-GR" sz="2800" dirty="0" smtClean="0"/>
            </a:br>
            <a:r>
              <a:rPr lang="el-GR" sz="2800" dirty="0" smtClean="0"/>
              <a:t>Η παιδαγωγική του Υπαρξισμού &amp; οι «οριακές καταστάσεις»</a:t>
            </a:r>
            <a:endParaRPr lang="el-GR" sz="2800" dirty="0"/>
          </a:p>
        </p:txBody>
      </p:sp>
      <p:sp>
        <p:nvSpPr>
          <p:cNvPr id="3" name="2 - Θέση περιεχομένου"/>
          <p:cNvSpPr>
            <a:spLocks noGrp="1"/>
          </p:cNvSpPr>
          <p:nvPr>
            <p:ph idx="1"/>
          </p:nvPr>
        </p:nvSpPr>
        <p:spPr/>
        <p:txBody>
          <a:bodyPr/>
          <a:lstStyle/>
          <a:p>
            <a:pPr algn="ctr">
              <a:buNone/>
            </a:pPr>
            <a:r>
              <a:rPr lang="el-GR" sz="1600" dirty="0" smtClean="0"/>
              <a:t>(</a:t>
            </a:r>
            <a:r>
              <a:rPr lang="en-US" sz="1600" dirty="0" smtClean="0"/>
              <a:t>Otto </a:t>
            </a:r>
            <a:r>
              <a:rPr lang="en-US" sz="1600" dirty="0" err="1" smtClean="0"/>
              <a:t>Bollnow</a:t>
            </a:r>
            <a:r>
              <a:rPr lang="el-GR" sz="1600" dirty="0" smtClean="0"/>
              <a:t>: </a:t>
            </a:r>
            <a:r>
              <a:rPr lang="el-GR" sz="1600" i="1" dirty="0" smtClean="0"/>
              <a:t>Φιλοσοφική Παιδαγωγική</a:t>
            </a:r>
            <a:r>
              <a:rPr lang="el-GR" sz="1600" dirty="0" smtClean="0"/>
              <a:t>)</a:t>
            </a:r>
          </a:p>
          <a:p>
            <a:pPr marL="457200" indent="-457200" algn="ctr">
              <a:buFont typeface="+mj-lt"/>
              <a:buAutoNum type="arabicPeriod"/>
            </a:pPr>
            <a:r>
              <a:rPr lang="el-GR" sz="2400" dirty="0" smtClean="0"/>
              <a:t>Η «</a:t>
            </a:r>
            <a:r>
              <a:rPr lang="el-GR" sz="2400" b="1" dirty="0" smtClean="0"/>
              <a:t>κρίσιμη κατάσταση</a:t>
            </a:r>
            <a:r>
              <a:rPr lang="el-GR" sz="2400" dirty="0" smtClean="0"/>
              <a:t>»</a:t>
            </a:r>
          </a:p>
          <a:p>
            <a:pPr>
              <a:buNone/>
            </a:pPr>
            <a:r>
              <a:rPr lang="el-GR" sz="2000" dirty="0" smtClean="0"/>
              <a:t>Κάθε αιφνίδιο γεγονός που δημιουργεί ανησυχίες, δυσκολίες και αδιέξοδα (</a:t>
            </a:r>
            <a:r>
              <a:rPr lang="el-GR" sz="2000" u="sng" dirty="0" smtClean="0"/>
              <a:t>στιγμές</a:t>
            </a:r>
            <a:r>
              <a:rPr lang="el-GR" sz="2000" dirty="0" smtClean="0"/>
              <a:t> ύστατης δοκιμασίας που απειλούν να εκμηδενίσουν τη ζωή μας: τραγικά γεγονότα, ηλικιακές / οικογενειακές / οικονομικές κρίσεις </a:t>
            </a:r>
            <a:r>
              <a:rPr lang="el-GR" sz="2000" dirty="0" err="1" smtClean="0"/>
              <a:t>κ.ο.κ</a:t>
            </a:r>
            <a:r>
              <a:rPr lang="el-GR" sz="2000" dirty="0" smtClean="0"/>
              <a:t>.)</a:t>
            </a:r>
          </a:p>
          <a:p>
            <a:pPr>
              <a:buNone/>
            </a:pPr>
            <a:endParaRPr lang="el-GR" sz="2000" dirty="0" smtClean="0"/>
          </a:p>
          <a:p>
            <a:pPr>
              <a:buNone/>
            </a:pPr>
            <a:r>
              <a:rPr lang="el-GR" sz="2000" dirty="0" smtClean="0"/>
              <a:t>Δεν αποτελούν απλώς λυπηρά επεισόδια αλλά καταστάσεις που εκπληρώνουν μια ορισμένη λειτουργία (βοηθούν το άτομο να γίνει αυθύπαρκτο)          ανήκουν στην ουσία μας / είναι απαραίτητες για την αυτό-διαμόρφωσή μας </a:t>
            </a:r>
          </a:p>
          <a:p>
            <a:pPr algn="ctr">
              <a:buNone/>
            </a:pPr>
            <a:r>
              <a:rPr lang="el-GR" sz="2000" b="1" dirty="0" smtClean="0"/>
              <a:t>ΕΡΩΤΗΜΑ</a:t>
            </a:r>
          </a:p>
          <a:p>
            <a:pPr algn="ctr">
              <a:buNone/>
            </a:pPr>
            <a:r>
              <a:rPr lang="el-GR" sz="2000" dirty="0" smtClean="0"/>
              <a:t>Πώς πρέπει να τις αντιμετωπίσει ο παιδαγωγός; / Μπορεί να επικαλεστεί τη θεραπευτική τους δράση και να τις προκαλέσει; </a:t>
            </a:r>
          </a:p>
          <a:p>
            <a:pPr>
              <a:buNone/>
            </a:pPr>
            <a:endParaRPr lang="el-GR" dirty="0"/>
          </a:p>
        </p:txBody>
      </p:sp>
      <p:sp>
        <p:nvSpPr>
          <p:cNvPr id="4" name="3 - Βέλος προς τα κάτω"/>
          <p:cNvSpPr/>
          <p:nvPr/>
        </p:nvSpPr>
        <p:spPr>
          <a:xfrm>
            <a:off x="4214810" y="2285992"/>
            <a:ext cx="714380"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571604" y="3286124"/>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Επεξήγηση με δεξιό βέλος"/>
          <p:cNvSpPr/>
          <p:nvPr/>
        </p:nvSpPr>
        <p:spPr>
          <a:xfrm>
            <a:off x="2428860" y="4286256"/>
            <a:ext cx="285752" cy="35719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sz="2700" dirty="0" smtClean="0"/>
              <a:t>Η παιδαγωγική του Υπαρξισμού &amp; οι «οριακές καταστάσεις»</a:t>
            </a:r>
            <a:endParaRPr lang="el-GR" sz="2700" dirty="0"/>
          </a:p>
        </p:txBody>
      </p:sp>
      <p:sp>
        <p:nvSpPr>
          <p:cNvPr id="3" name="2 - Θέση περιεχομένου"/>
          <p:cNvSpPr>
            <a:spLocks noGrp="1"/>
          </p:cNvSpPr>
          <p:nvPr>
            <p:ph idx="1"/>
          </p:nvPr>
        </p:nvSpPr>
        <p:spPr/>
        <p:txBody>
          <a:bodyPr>
            <a:normAutofit fontScale="92500" lnSpcReduction="10000"/>
          </a:bodyPr>
          <a:lstStyle/>
          <a:p>
            <a:pPr algn="ctr">
              <a:buNone/>
            </a:pPr>
            <a:r>
              <a:rPr lang="el-GR" sz="2000" b="1" dirty="0" smtClean="0"/>
              <a:t>ΑΠΑΝΤΗΣΗ</a:t>
            </a:r>
          </a:p>
          <a:p>
            <a:pPr algn="ctr">
              <a:buNone/>
            </a:pPr>
            <a:r>
              <a:rPr lang="el-GR" sz="2000" dirty="0" smtClean="0"/>
              <a:t>Κατηγορηματικά </a:t>
            </a:r>
            <a:r>
              <a:rPr lang="el-GR" sz="2000" b="1" dirty="0" smtClean="0"/>
              <a:t>ΌΧΙ</a:t>
            </a:r>
          </a:p>
          <a:p>
            <a:pPr algn="ctr">
              <a:buNone/>
            </a:pPr>
            <a:r>
              <a:rPr lang="el-GR" sz="2000" dirty="0" smtClean="0"/>
              <a:t>Κάθε κρίση είναι μοιραία, επικίνδυνη και μπορεί να οδηγήσει σε καταστροφικά αποτελέσματα / ο </a:t>
            </a:r>
            <a:r>
              <a:rPr lang="el-GR" sz="2000" u="sng" dirty="0" smtClean="0"/>
              <a:t>εκπαιδευτικό</a:t>
            </a:r>
            <a:r>
              <a:rPr lang="el-GR" sz="2000" dirty="0" smtClean="0"/>
              <a:t>ς δεν μπορεί να επωμιστεί τέτοια ευθύνη  </a:t>
            </a:r>
          </a:p>
          <a:p>
            <a:pPr algn="ctr">
              <a:buNone/>
            </a:pPr>
            <a:endParaRPr lang="el-GR" sz="2000" dirty="0" smtClean="0"/>
          </a:p>
          <a:p>
            <a:pPr algn="ctr">
              <a:buFontTx/>
              <a:buChar char="-"/>
            </a:pPr>
            <a:r>
              <a:rPr lang="el-GR" sz="2000" dirty="0" smtClean="0"/>
              <a:t>Αναλαμβάνει δράση μόνο όταν η κρίση εμφανιστεί και απειλεί τη ζωή του παιδιού</a:t>
            </a:r>
          </a:p>
          <a:p>
            <a:pPr algn="ctr">
              <a:buFontTx/>
              <a:buChar char="-"/>
            </a:pPr>
            <a:r>
              <a:rPr lang="el-GR" sz="2000" dirty="0" smtClean="0"/>
              <a:t>Για να βοηθήσει πρέπει να έχει κατανοήσει τη βαθύτερη ουσία και τη ζωτική σημασία της κρίσης</a:t>
            </a:r>
          </a:p>
          <a:p>
            <a:pPr algn="ctr">
              <a:buFontTx/>
              <a:buChar char="-"/>
            </a:pPr>
            <a:r>
              <a:rPr lang="el-GR" sz="2000" dirty="0" smtClean="0"/>
              <a:t>Δεν αρκεί να καταφεύγει σε παρήγορες δικαιολογίες με σκοπό να μετριάσει τη σοβαρότητα της κρίσης</a:t>
            </a:r>
          </a:p>
          <a:p>
            <a:pPr algn="ctr">
              <a:buFontTx/>
              <a:buChar char="-"/>
            </a:pPr>
            <a:r>
              <a:rPr lang="el-GR" sz="2000" dirty="0" smtClean="0"/>
              <a:t>Πρέπει να βοηθήσει το παιδί να αναγνωρίσει τη σημασία της κρίσης, να αναλάβει εξ ολοκλήρου τις ευθύνες και – χωρίς να την απαλύνει – να την αντέξει ως την απελευθερωτική της λύση (κάθε κρίση εμπεριέχει τη δυνατότητα μιας νέας αρχής)</a:t>
            </a:r>
            <a:endParaRPr lang="el-GR" sz="2000" dirty="0"/>
          </a:p>
        </p:txBody>
      </p:sp>
      <p:sp>
        <p:nvSpPr>
          <p:cNvPr id="4" name="3 - Βέλος προς τα κάτω"/>
          <p:cNvSpPr/>
          <p:nvPr/>
        </p:nvSpPr>
        <p:spPr>
          <a:xfrm>
            <a:off x="3357554" y="2928934"/>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sz="2700" dirty="0" smtClean="0"/>
              <a:t>Η παιδαγωγική του Υπαρξισμού &amp; οι «οριακές καταστάσεις»</a:t>
            </a:r>
            <a:endParaRPr lang="el-GR" sz="2700" dirty="0"/>
          </a:p>
        </p:txBody>
      </p:sp>
      <p:sp>
        <p:nvSpPr>
          <p:cNvPr id="3" name="2 - Θέση περιεχομένου"/>
          <p:cNvSpPr>
            <a:spLocks noGrp="1"/>
          </p:cNvSpPr>
          <p:nvPr>
            <p:ph idx="1"/>
          </p:nvPr>
        </p:nvSpPr>
        <p:spPr/>
        <p:txBody>
          <a:bodyPr>
            <a:normAutofit lnSpcReduction="10000"/>
          </a:bodyPr>
          <a:lstStyle/>
          <a:p>
            <a:pPr marL="457200" indent="-457200" algn="ctr">
              <a:buNone/>
            </a:pPr>
            <a:r>
              <a:rPr lang="el-GR" sz="2400" dirty="0" smtClean="0"/>
              <a:t>2. Η «</a:t>
            </a:r>
            <a:r>
              <a:rPr lang="el-GR" sz="2400" b="1" dirty="0" smtClean="0"/>
              <a:t>συνάντηση</a:t>
            </a:r>
            <a:r>
              <a:rPr lang="el-GR" sz="2400" dirty="0" smtClean="0"/>
              <a:t>»</a:t>
            </a:r>
          </a:p>
          <a:p>
            <a:endParaRPr lang="el-GR" sz="2000" dirty="0" smtClean="0"/>
          </a:p>
          <a:p>
            <a:pPr>
              <a:buFontTx/>
              <a:buChar char="-"/>
            </a:pPr>
            <a:r>
              <a:rPr lang="el-GR" sz="2000" dirty="0" smtClean="0"/>
              <a:t>Υπερβαίνει κατά πολύ τον χαρακτήρα μιας απλής γνωριμίας </a:t>
            </a:r>
          </a:p>
          <a:p>
            <a:pPr>
              <a:buFontTx/>
              <a:buChar char="-"/>
            </a:pPr>
            <a:r>
              <a:rPr lang="el-GR" sz="2000" dirty="0" smtClean="0"/>
              <a:t>Αφορά μια σπάνια και μοιραία εμπειρία που διακόπτει τη ζωή μας και την </a:t>
            </a:r>
            <a:r>
              <a:rPr lang="el-GR" sz="2000" dirty="0" err="1" smtClean="0"/>
              <a:t>επανα</a:t>
            </a:r>
            <a:r>
              <a:rPr lang="el-GR" sz="2000" dirty="0" smtClean="0"/>
              <a:t>-κατευθύνει σε πρωτόγνωρα βιώματα αυτοπραγμάτωσης και αυτογνωσίας </a:t>
            </a:r>
          </a:p>
          <a:p>
            <a:pPr>
              <a:buFontTx/>
              <a:buChar char="-"/>
            </a:pPr>
            <a:r>
              <a:rPr lang="el-GR" sz="2000" dirty="0" smtClean="0"/>
              <a:t>Αποκαλύπτει κάτι που δεν αφήνει κανένα περιθώριο για «ψυχρή» αντικειμενικότητα (ο άνθρωπος δεν μπορεί να αποστασιοποιηθεί ώστε να το παρατηρήσει και να το κατακτήσει γνωσιολογικά)</a:t>
            </a:r>
          </a:p>
          <a:p>
            <a:pPr>
              <a:buFontTx/>
              <a:buChar char="-"/>
            </a:pPr>
            <a:r>
              <a:rPr lang="el-GR" sz="2000" dirty="0" smtClean="0"/>
              <a:t>Προκύπτει διαμέσου συγκλονιστικών επαφών που επιφέρουν μια αποφασιστική στροφή στην πορεία ενός ανθρώπου (όπως λ.χ. με άλλα πρόσωπα, έργα τέχνης, κείμενα ή κάποιον τομέα της πραγματικότητας)</a:t>
            </a:r>
          </a:p>
          <a:p>
            <a:pPr>
              <a:buFontTx/>
              <a:buChar char="-"/>
            </a:pPr>
            <a:r>
              <a:rPr lang="el-GR" sz="2000" dirty="0" smtClean="0"/>
              <a:t>Λειτουργεί μονόπλευρα (οτιδήποτε μέχρι τότε αποσπούσε το ενδιαφέρον, μοιάζει πλέον αδιάφορο) </a:t>
            </a:r>
          </a:p>
          <a:p>
            <a:pPr>
              <a:buNone/>
            </a:pPr>
            <a:endParaRPr lang="el-GR" sz="2000" dirty="0"/>
          </a:p>
        </p:txBody>
      </p:sp>
      <p:sp>
        <p:nvSpPr>
          <p:cNvPr id="4" name="3 - Βέλος προς τα κάτω"/>
          <p:cNvSpPr/>
          <p:nvPr/>
        </p:nvSpPr>
        <p:spPr>
          <a:xfrm>
            <a:off x="4429124" y="2071678"/>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sz="2700" dirty="0" smtClean="0"/>
              <a:t>Η παιδαγωγική του Υπαρξισμού &amp; οι «οριακές καταστάσεις»</a:t>
            </a:r>
            <a:endParaRPr lang="el-GR" sz="2700" dirty="0"/>
          </a:p>
        </p:txBody>
      </p:sp>
      <p:sp>
        <p:nvSpPr>
          <p:cNvPr id="3" name="2 - Θέση περιεχομένου"/>
          <p:cNvSpPr>
            <a:spLocks noGrp="1"/>
          </p:cNvSpPr>
          <p:nvPr>
            <p:ph idx="1"/>
          </p:nvPr>
        </p:nvSpPr>
        <p:spPr/>
        <p:txBody>
          <a:bodyPr>
            <a:normAutofit/>
          </a:bodyPr>
          <a:lstStyle/>
          <a:p>
            <a:pPr algn="ctr">
              <a:buNone/>
            </a:pPr>
            <a:r>
              <a:rPr lang="el-GR" sz="2000" b="1" dirty="0" smtClean="0"/>
              <a:t>ΕΡΩΤΗΜΑ</a:t>
            </a:r>
          </a:p>
          <a:p>
            <a:pPr algn="ctr">
              <a:buNone/>
            </a:pPr>
            <a:r>
              <a:rPr lang="el-GR" sz="2000" dirty="0" smtClean="0"/>
              <a:t>Ποιος είναι ο ρόλος του παιδαγωγού;</a:t>
            </a:r>
          </a:p>
          <a:p>
            <a:pPr algn="ctr">
              <a:buNone/>
            </a:pPr>
            <a:r>
              <a:rPr lang="el-GR" sz="2000" b="1" dirty="0" smtClean="0"/>
              <a:t>ΑΠΑΝΤΗΣΗ</a:t>
            </a:r>
          </a:p>
          <a:p>
            <a:pPr algn="ctr">
              <a:buNone/>
            </a:pPr>
            <a:r>
              <a:rPr lang="el-GR" sz="2000" dirty="0" smtClean="0"/>
              <a:t>Η «συνάντηση» είναι απρόβλεπτη, απρόοπτη και τυχαία</a:t>
            </a:r>
          </a:p>
          <a:p>
            <a:pPr algn="ctr">
              <a:buNone/>
            </a:pPr>
            <a:r>
              <a:rPr lang="el-GR" sz="2000" dirty="0" smtClean="0"/>
              <a:t>Ο εκπαιδευτικός δεν μπορεί να την προκαλέσει αλλά μόνο να την </a:t>
            </a:r>
            <a:r>
              <a:rPr lang="el-GR" sz="2000" u="sng" dirty="0" smtClean="0"/>
              <a:t>προετοιμάσει</a:t>
            </a:r>
            <a:r>
              <a:rPr lang="el-GR" sz="2000" dirty="0" smtClean="0"/>
              <a:t> </a:t>
            </a:r>
          </a:p>
          <a:p>
            <a:pPr algn="ctr">
              <a:buNone/>
            </a:pPr>
            <a:endParaRPr lang="el-GR" sz="2000" dirty="0" smtClean="0"/>
          </a:p>
          <a:p>
            <a:pPr algn="ctr">
              <a:buNone/>
            </a:pPr>
            <a:r>
              <a:rPr lang="el-GR" sz="2000" dirty="0" smtClean="0"/>
              <a:t>Να καθοδηγήσει τον μαθητή προς μια γνήσια εσωτερική σχέση με τον κόσμο του πνεύματος </a:t>
            </a:r>
          </a:p>
          <a:p>
            <a:pPr algn="ctr">
              <a:buNone/>
            </a:pPr>
            <a:endParaRPr lang="el-GR" sz="2000" dirty="0"/>
          </a:p>
        </p:txBody>
      </p:sp>
      <p:sp>
        <p:nvSpPr>
          <p:cNvPr id="4" name="3 - Βέλος προς τα κάτω"/>
          <p:cNvSpPr/>
          <p:nvPr/>
        </p:nvSpPr>
        <p:spPr>
          <a:xfrm>
            <a:off x="4500562" y="3786190"/>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a:t>
            </a:r>
            <a:r>
              <a:rPr lang="el-GR" sz="1600" smtClean="0"/>
              <a:t>ΤΗΣ </a:t>
            </a:r>
            <a:r>
              <a:rPr lang="el-GR" sz="1600"/>
              <a:t>ΕΚΠΑΙΔΕΥΣΗΣ</a:t>
            </a:r>
            <a:r>
              <a:rPr lang="en-US" sz="1600" dirty="0" smtClean="0"/>
              <a:t/>
            </a:r>
            <a:br>
              <a:rPr lang="en-US" sz="1600" dirty="0" smtClean="0"/>
            </a:br>
            <a:r>
              <a:rPr lang="el-GR" sz="3200" dirty="0" smtClean="0"/>
              <a:t> Ερώτημα εργασίας</a:t>
            </a:r>
            <a:endParaRPr lang="el-GR" sz="3200" dirty="0"/>
          </a:p>
        </p:txBody>
      </p:sp>
      <p:sp>
        <p:nvSpPr>
          <p:cNvPr id="3" name="2 - Θέση περιεχομένου"/>
          <p:cNvSpPr>
            <a:spLocks noGrp="1"/>
          </p:cNvSpPr>
          <p:nvPr>
            <p:ph idx="1"/>
          </p:nvPr>
        </p:nvSpPr>
        <p:spPr/>
        <p:txBody>
          <a:bodyPr/>
          <a:lstStyle/>
          <a:p>
            <a:r>
              <a:rPr lang="el-GR" dirty="0" smtClean="0"/>
              <a:t>Πώς αντιλαμβάνεστε τον ακόλουθο ισχυρισμό του </a:t>
            </a:r>
            <a:r>
              <a:rPr lang="en-US" dirty="0" smtClean="0"/>
              <a:t>Nietzsche</a:t>
            </a:r>
            <a:r>
              <a:rPr lang="el-GR" dirty="0" smtClean="0"/>
              <a:t>:</a:t>
            </a:r>
          </a:p>
          <a:p>
            <a:pPr>
              <a:buNone/>
            </a:pPr>
            <a:endParaRPr lang="el-GR" dirty="0" smtClean="0"/>
          </a:p>
          <a:p>
            <a:pPr>
              <a:buNone/>
            </a:pPr>
            <a:r>
              <a:rPr lang="el-GR" dirty="0" smtClean="0"/>
              <a:t>«</a:t>
            </a:r>
            <a:r>
              <a:rPr lang="el-GR" i="1" dirty="0" smtClean="0"/>
              <a:t>Από τη σχολή του πολέμου της ζωής – </a:t>
            </a:r>
            <a:r>
              <a:rPr lang="el-GR" i="1" dirty="0" err="1" smtClean="0"/>
              <a:t>Ό,τι</a:t>
            </a:r>
            <a:r>
              <a:rPr lang="el-GR" i="1" dirty="0" smtClean="0"/>
              <a:t> δεν με καταστρέφει με κάνει δυνατό</a:t>
            </a:r>
            <a:r>
              <a:rPr lang="el-GR" dirty="0" smtClean="0"/>
              <a:t>»</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 ΦΙΛΟΣΟΦΙΑ ΤΗΣ </a:t>
            </a:r>
            <a:r>
              <a:rPr lang="el-GR" sz="1800" dirty="0"/>
              <a:t> ΕΚΠΑΙΔΕΥΣΗΣ</a:t>
            </a:r>
            <a:r>
              <a:rPr lang="el-GR" dirty="0" smtClean="0"/>
              <a:t/>
            </a:r>
            <a:br>
              <a:rPr lang="el-GR" dirty="0" smtClean="0"/>
            </a:br>
            <a:r>
              <a:rPr lang="el-GR" dirty="0" smtClean="0"/>
              <a:t>Ο θάνατος</a:t>
            </a:r>
            <a:endParaRPr lang="el-GR" dirty="0"/>
          </a:p>
        </p:txBody>
      </p:sp>
      <p:sp>
        <p:nvSpPr>
          <p:cNvPr id="3" name="2 - Θέση περιεχομένου"/>
          <p:cNvSpPr>
            <a:spLocks noGrp="1"/>
          </p:cNvSpPr>
          <p:nvPr>
            <p:ph idx="1"/>
          </p:nvPr>
        </p:nvSpPr>
        <p:spPr/>
        <p:txBody>
          <a:bodyPr>
            <a:normAutofit/>
          </a:bodyPr>
          <a:lstStyle/>
          <a:p>
            <a:r>
              <a:rPr lang="el-GR" sz="2000" dirty="0" smtClean="0"/>
              <a:t>Για να τον κατανοήσουμε θα χρησιμοποιήσουμε το παράδειγμα της </a:t>
            </a:r>
            <a:r>
              <a:rPr lang="el-GR" sz="2000" u="sng" dirty="0" smtClean="0"/>
              <a:t>χαροκαμένης μητέρας </a:t>
            </a:r>
          </a:p>
          <a:p>
            <a:endParaRPr lang="el-GR" sz="2000" dirty="0" smtClean="0"/>
          </a:p>
          <a:p>
            <a:r>
              <a:rPr lang="el-GR" sz="2000" dirty="0" smtClean="0"/>
              <a:t>Ήρθε αντιμέτωπη με τον τραγικό </a:t>
            </a:r>
            <a:r>
              <a:rPr lang="el-GR" sz="2000" b="1" dirty="0" smtClean="0"/>
              <a:t>θάνατο</a:t>
            </a:r>
            <a:r>
              <a:rPr lang="el-GR" sz="2000" dirty="0" smtClean="0"/>
              <a:t> του ανήλικου παιδιού της</a:t>
            </a:r>
          </a:p>
          <a:p>
            <a:endParaRPr lang="el-GR" sz="2000" dirty="0" smtClean="0"/>
          </a:p>
          <a:p>
            <a:pPr algn="just"/>
            <a:r>
              <a:rPr lang="el-GR" sz="2000" dirty="0" smtClean="0"/>
              <a:t>                  Θα τον ονομάσουμε «</a:t>
            </a:r>
            <a:r>
              <a:rPr lang="el-GR" sz="2000" b="1" dirty="0" smtClean="0"/>
              <a:t>αποβίωση</a:t>
            </a:r>
            <a:r>
              <a:rPr lang="el-GR" sz="2000" dirty="0" smtClean="0"/>
              <a:t>» </a:t>
            </a:r>
          </a:p>
          <a:p>
            <a:pPr algn="just"/>
            <a:endParaRPr lang="el-GR" sz="2000" dirty="0" smtClean="0"/>
          </a:p>
          <a:p>
            <a:pPr algn="ctr"/>
            <a:r>
              <a:rPr lang="el-GR" sz="2000" dirty="0" smtClean="0"/>
              <a:t>Γιατί; </a:t>
            </a:r>
          </a:p>
          <a:p>
            <a:pPr algn="ctr"/>
            <a:endParaRPr lang="el-GR" sz="2000" dirty="0" smtClean="0"/>
          </a:p>
          <a:p>
            <a:pPr algn="just"/>
            <a:endParaRPr lang="el-GR" sz="2000" dirty="0" smtClean="0"/>
          </a:p>
          <a:p>
            <a:pPr algn="just"/>
            <a:r>
              <a:rPr lang="el-GR" sz="2000" dirty="0" smtClean="0"/>
              <a:t>Διότι θα πρέπει να τον διαχωρίσουμε από τον τερματισμό της ζωής των υπόλοιπων οργανισμών  </a:t>
            </a:r>
            <a:endParaRPr lang="el-GR" sz="2000" dirty="0"/>
          </a:p>
        </p:txBody>
      </p:sp>
      <p:sp>
        <p:nvSpPr>
          <p:cNvPr id="4" name="3 - Βέλος προς τα κάτω"/>
          <p:cNvSpPr/>
          <p:nvPr/>
        </p:nvSpPr>
        <p:spPr>
          <a:xfrm>
            <a:off x="2571736" y="2285992"/>
            <a:ext cx="42862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500562" y="3000372"/>
            <a:ext cx="35719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4500562" y="3714752"/>
            <a:ext cx="42862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4500562" y="4572008"/>
            <a:ext cx="50006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dirty="0" smtClean="0"/>
              <a:t>Ο θάνατος</a:t>
            </a:r>
            <a:br>
              <a:rPr lang="el-GR" dirty="0" smtClean="0"/>
            </a:br>
            <a:r>
              <a:rPr lang="el-GR" sz="3600" dirty="0" smtClean="0"/>
              <a:t>(«ψόφος» και «αποβίωση»)</a:t>
            </a:r>
            <a:endParaRPr lang="el-GR" sz="3600" dirty="0"/>
          </a:p>
        </p:txBody>
      </p:sp>
      <p:sp>
        <p:nvSpPr>
          <p:cNvPr id="3" name="2 - Θέση περιεχομένου"/>
          <p:cNvSpPr>
            <a:spLocks noGrp="1"/>
          </p:cNvSpPr>
          <p:nvPr>
            <p:ph idx="1"/>
          </p:nvPr>
        </p:nvSpPr>
        <p:spPr/>
        <p:txBody>
          <a:bodyPr>
            <a:normAutofit/>
          </a:bodyPr>
          <a:lstStyle/>
          <a:p>
            <a:r>
              <a:rPr lang="el-GR" sz="2000" dirty="0" smtClean="0"/>
              <a:t>Σε αντίθεση με τα ζώα που «</a:t>
            </a:r>
            <a:r>
              <a:rPr lang="el-GR" sz="2000" b="1" dirty="0" smtClean="0"/>
              <a:t>ψοφούν</a:t>
            </a:r>
            <a:r>
              <a:rPr lang="el-GR" sz="2000" dirty="0" smtClean="0"/>
              <a:t>» ο άνθρωπος «</a:t>
            </a:r>
            <a:r>
              <a:rPr lang="el-GR" sz="2000" b="1" dirty="0" smtClean="0"/>
              <a:t>αποβιώνει</a:t>
            </a:r>
            <a:r>
              <a:rPr lang="el-GR" sz="2000" dirty="0" smtClean="0"/>
              <a:t>» </a:t>
            </a:r>
            <a:r>
              <a:rPr lang="el-GR" sz="1400" dirty="0" smtClean="0"/>
              <a:t>(βλ. </a:t>
            </a:r>
            <a:r>
              <a:rPr lang="en-US" sz="1400" dirty="0" smtClean="0"/>
              <a:t>Martin Heidegger, </a:t>
            </a:r>
            <a:r>
              <a:rPr lang="el-GR" sz="1400" i="1" dirty="0" smtClean="0"/>
              <a:t>Είναι και Χρόνος)</a:t>
            </a:r>
          </a:p>
          <a:p>
            <a:endParaRPr lang="el-GR" sz="2000" i="1" dirty="0" smtClean="0"/>
          </a:p>
          <a:p>
            <a:pPr>
              <a:buNone/>
            </a:pPr>
            <a:r>
              <a:rPr lang="el-GR" sz="2000" dirty="0" smtClean="0"/>
              <a:t>Δεν υποδηλώνει κάποιο είδος περιφρόνηση ή αηδία</a:t>
            </a:r>
          </a:p>
          <a:p>
            <a:pPr>
              <a:buNone/>
            </a:pPr>
            <a:endParaRPr lang="el-GR" sz="2000" dirty="0" smtClean="0"/>
          </a:p>
          <a:p>
            <a:pPr algn="r">
              <a:buNone/>
            </a:pPr>
            <a:r>
              <a:rPr lang="el-GR" sz="2000" dirty="0" smtClean="0"/>
              <a:t>Εγκαταλείπει τα εγκόσμια με έναν εντελώς </a:t>
            </a:r>
            <a:r>
              <a:rPr lang="el-GR" sz="2000" u="sng" dirty="0" smtClean="0"/>
              <a:t>ιδιαίτερο τρόπο</a:t>
            </a:r>
          </a:p>
          <a:p>
            <a:pPr algn="r">
              <a:buNone/>
            </a:pPr>
            <a:endParaRPr lang="el-GR" sz="2000" dirty="0" smtClean="0"/>
          </a:p>
          <a:p>
            <a:pPr algn="r">
              <a:buNone/>
            </a:pPr>
            <a:endParaRPr lang="el-GR" sz="2000" dirty="0" smtClean="0"/>
          </a:p>
          <a:p>
            <a:pPr algn="r">
              <a:buNone/>
            </a:pPr>
            <a:r>
              <a:rPr lang="el-GR" sz="2000" dirty="0" smtClean="0"/>
              <a:t>Για να τον κατανοήσουμε θα χρησιμοποιήσουμε το ακόλουθο παράδειγμα </a:t>
            </a:r>
            <a:endParaRPr lang="el-GR" sz="2000" dirty="0"/>
          </a:p>
        </p:txBody>
      </p:sp>
      <p:sp>
        <p:nvSpPr>
          <p:cNvPr id="4" name="3 - Βέλος προς τα κάτω"/>
          <p:cNvSpPr/>
          <p:nvPr/>
        </p:nvSpPr>
        <p:spPr>
          <a:xfrm>
            <a:off x="4143372" y="2000240"/>
            <a:ext cx="428628"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6715140" y="2000240"/>
            <a:ext cx="642942" cy="12144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7429520" y="3643314"/>
            <a:ext cx="500066"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dirty="0" smtClean="0"/>
              <a:t>Ο θάνατος</a:t>
            </a:r>
            <a:br>
              <a:rPr lang="el-GR" dirty="0" smtClean="0"/>
            </a:br>
            <a:r>
              <a:rPr lang="el-GR" sz="3600" dirty="0" smtClean="0"/>
              <a:t>(«ψόφος» και «αποβίωση»)</a:t>
            </a:r>
            <a:endParaRPr lang="el-GR" sz="3600" dirty="0"/>
          </a:p>
        </p:txBody>
      </p:sp>
      <p:sp>
        <p:nvSpPr>
          <p:cNvPr id="3" name="2 - Θέση περιεχομένου"/>
          <p:cNvSpPr>
            <a:spLocks noGrp="1"/>
          </p:cNvSpPr>
          <p:nvPr>
            <p:ph idx="1"/>
          </p:nvPr>
        </p:nvSpPr>
        <p:spPr/>
        <p:txBody>
          <a:bodyPr>
            <a:normAutofit/>
          </a:bodyPr>
          <a:lstStyle/>
          <a:p>
            <a:r>
              <a:rPr lang="el-GR" sz="2000" dirty="0" smtClean="0"/>
              <a:t>Ως αναπόσπαστο μέρος του ζωικού βασιλείου ο άνθρωπος κατατάσσεται στα όντα εκείνα που διαθέτουν αρσενικό και θηλυκό φύλο </a:t>
            </a:r>
          </a:p>
          <a:p>
            <a:endParaRPr lang="el-GR" sz="2000" dirty="0" smtClean="0"/>
          </a:p>
          <a:p>
            <a:r>
              <a:rPr lang="el-GR" sz="2000" dirty="0" smtClean="0"/>
              <a:t>Αν όμως περιοριστούμε στο </a:t>
            </a:r>
            <a:r>
              <a:rPr lang="el-GR" sz="2000" b="1" dirty="0" smtClean="0"/>
              <a:t>πραγματικό</a:t>
            </a:r>
            <a:r>
              <a:rPr lang="el-GR" sz="2000" dirty="0" smtClean="0"/>
              <a:t> αυτό γεγονός σημαίνει ότι παραβλέπουμε την </a:t>
            </a:r>
            <a:r>
              <a:rPr lang="el-GR" sz="2000" b="1" dirty="0" smtClean="0"/>
              <a:t>πραγματικό</a:t>
            </a:r>
            <a:r>
              <a:rPr lang="el-GR" sz="2000" dirty="0" smtClean="0"/>
              <a:t>τητα </a:t>
            </a:r>
            <a:r>
              <a:rPr lang="el-GR" sz="1400" dirty="0" smtClean="0"/>
              <a:t>(ή αλλιώς τη «</a:t>
            </a:r>
            <a:r>
              <a:rPr lang="el-GR" sz="1400" dirty="0" err="1" smtClean="0"/>
              <a:t>γεγονότητα</a:t>
            </a:r>
            <a:r>
              <a:rPr lang="el-GR" sz="1400" dirty="0" smtClean="0"/>
              <a:t>» /βλ. </a:t>
            </a:r>
            <a:r>
              <a:rPr lang="en-US" sz="1400" dirty="0" smtClean="0"/>
              <a:t>Martin Heidegger, </a:t>
            </a:r>
            <a:r>
              <a:rPr lang="el-GR" sz="1400" i="1" dirty="0" smtClean="0"/>
              <a:t>Είναι και Χρόνος)</a:t>
            </a:r>
          </a:p>
          <a:p>
            <a:endParaRPr lang="el-GR" sz="1400" i="1" dirty="0" smtClean="0"/>
          </a:p>
          <a:p>
            <a:pPr algn="ctr"/>
            <a:r>
              <a:rPr lang="el-GR" sz="2000" dirty="0" smtClean="0"/>
              <a:t>Δηλ. ότι το «φύλο» δεν αποτελεί για μας μια αδιάφορη φυσική ιδιότητα αλλά μια υπαρξιακή κατάσταση </a:t>
            </a:r>
          </a:p>
          <a:p>
            <a:pPr algn="ctr"/>
            <a:endParaRPr lang="el-GR" sz="2000" dirty="0" smtClean="0"/>
          </a:p>
          <a:p>
            <a:pPr algn="ctr"/>
            <a:r>
              <a:rPr lang="el-GR" sz="2000" dirty="0" smtClean="0"/>
              <a:t>Υπό την έννοια αυτή ο άνθρωπος «</a:t>
            </a:r>
            <a:r>
              <a:rPr lang="el-GR" sz="2000" u="sng" dirty="0" smtClean="0"/>
              <a:t>είναι αδιάκοπα περισσότερο από όσο πραγματικά είναι</a:t>
            </a:r>
            <a:r>
              <a:rPr lang="el-GR" sz="2000" dirty="0" smtClean="0"/>
              <a:t>» </a:t>
            </a:r>
            <a:r>
              <a:rPr lang="el-GR" sz="1400" dirty="0" smtClean="0"/>
              <a:t>(βλ. </a:t>
            </a:r>
            <a:r>
              <a:rPr lang="en-US" sz="1400" dirty="0" smtClean="0"/>
              <a:t>Martin Heidegger, </a:t>
            </a:r>
            <a:r>
              <a:rPr lang="el-GR" sz="1400" i="1" dirty="0" smtClean="0"/>
              <a:t>Είναι και Χρόνος)</a:t>
            </a:r>
            <a:endParaRPr lang="el-GR" sz="1400" dirty="0"/>
          </a:p>
        </p:txBody>
      </p:sp>
      <p:sp>
        <p:nvSpPr>
          <p:cNvPr id="4" name="3 - Βέλος προς τα κάτω"/>
          <p:cNvSpPr/>
          <p:nvPr/>
        </p:nvSpPr>
        <p:spPr>
          <a:xfrm>
            <a:off x="5000628" y="2285992"/>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429124" y="3429000"/>
            <a:ext cx="785818"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429124" y="4572008"/>
            <a:ext cx="100013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a:t> ΕΚΠΑΙΔΕΥΣΗΣ</a:t>
            </a:r>
            <a:r>
              <a:rPr lang="el-GR" dirty="0" smtClean="0"/>
              <a:t/>
            </a:r>
            <a:br>
              <a:rPr lang="el-GR" dirty="0" smtClean="0"/>
            </a:br>
            <a:r>
              <a:rPr lang="el-GR" dirty="0" smtClean="0"/>
              <a:t>Ο θάνατος</a:t>
            </a:r>
            <a:br>
              <a:rPr lang="el-GR" dirty="0" smtClean="0"/>
            </a:br>
            <a:r>
              <a:rPr lang="el-GR" sz="3600" dirty="0" smtClean="0"/>
              <a:t>(«ψόφος» και «αποβίωση»)</a:t>
            </a:r>
            <a:endParaRPr lang="el-GR" sz="3600" dirty="0"/>
          </a:p>
        </p:txBody>
      </p:sp>
      <p:sp>
        <p:nvSpPr>
          <p:cNvPr id="3" name="2 - Θέση περιεχομένου"/>
          <p:cNvSpPr>
            <a:spLocks noGrp="1"/>
          </p:cNvSpPr>
          <p:nvPr>
            <p:ph idx="1"/>
          </p:nvPr>
        </p:nvSpPr>
        <p:spPr/>
        <p:txBody>
          <a:bodyPr>
            <a:normAutofit/>
          </a:bodyPr>
          <a:lstStyle/>
          <a:p>
            <a:r>
              <a:rPr lang="el-GR" sz="2000" dirty="0" smtClean="0"/>
              <a:t>Τούτο σημαίνει ότι ο άνθρωπος δεν είναι απλά και μόνο ένα </a:t>
            </a:r>
            <a:r>
              <a:rPr lang="el-GR" sz="2000" u="sng" dirty="0" smtClean="0"/>
              <a:t>αρσενικό ή θηλυκό πλάσμα</a:t>
            </a:r>
            <a:r>
              <a:rPr lang="el-GR" sz="2000" dirty="0" smtClean="0"/>
              <a:t> αλλά επιπλέον </a:t>
            </a:r>
            <a:r>
              <a:rPr lang="el-GR" sz="2000" b="1" dirty="0" smtClean="0"/>
              <a:t>υπάρχει μέσα από αυτό</a:t>
            </a:r>
          </a:p>
          <a:p>
            <a:endParaRPr lang="el-GR" sz="2000" dirty="0" smtClean="0"/>
          </a:p>
          <a:p>
            <a:r>
              <a:rPr lang="el-GR" sz="2000" dirty="0" smtClean="0"/>
              <a:t>Μεταμορφώνει το συγκεκριμένο βιολογικό γνώρισμα υπό το πρίσμα της επίδρασης που ασκεί πάνω του ο </a:t>
            </a:r>
            <a:r>
              <a:rPr lang="el-GR" sz="2000" dirty="0" err="1" smtClean="0"/>
              <a:t>κοινωνικο</a:t>
            </a:r>
            <a:r>
              <a:rPr lang="el-GR" sz="2000" dirty="0" smtClean="0"/>
              <a:t>/πολιτισμικός περίγυρος</a:t>
            </a:r>
          </a:p>
          <a:p>
            <a:endParaRPr lang="el-GR" sz="2000" dirty="0" smtClean="0"/>
          </a:p>
          <a:p>
            <a:r>
              <a:rPr lang="el-GR" sz="2000" dirty="0" smtClean="0"/>
              <a:t>Κατανοεί και ερμηνεύει το Είναι του ως «άνδρας» ή ως «γυναίκα»</a:t>
            </a:r>
          </a:p>
          <a:p>
            <a:endParaRPr lang="el-GR" sz="2000" dirty="0" smtClean="0"/>
          </a:p>
          <a:p>
            <a:r>
              <a:rPr lang="el-GR" sz="2000" dirty="0" smtClean="0"/>
              <a:t>Δύναται να υπάρξει κατά ποικίλους όπως ως: φαλλοκράτης, μισογύνης, φεμινιστής, ανδροπρεπής, θηλυπρεπής, </a:t>
            </a:r>
            <a:r>
              <a:rPr lang="en-US" sz="2000" dirty="0" smtClean="0"/>
              <a:t>gay, trans </a:t>
            </a:r>
            <a:r>
              <a:rPr lang="el-GR" sz="2000" dirty="0" err="1" smtClean="0"/>
              <a:t>κ.ο.κ</a:t>
            </a:r>
            <a:r>
              <a:rPr lang="el-GR" sz="2000" dirty="0" smtClean="0"/>
              <a:t>. </a:t>
            </a:r>
          </a:p>
          <a:p>
            <a:endParaRPr lang="el-GR" sz="2000" dirty="0"/>
          </a:p>
        </p:txBody>
      </p:sp>
      <p:sp>
        <p:nvSpPr>
          <p:cNvPr id="4" name="3 - Βέλος προς τα κάτω"/>
          <p:cNvSpPr/>
          <p:nvPr/>
        </p:nvSpPr>
        <p:spPr>
          <a:xfrm>
            <a:off x="4929190" y="2285992"/>
            <a:ext cx="100013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000496" y="3429000"/>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3857620" y="4143380"/>
            <a:ext cx="92869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dirty="0" smtClean="0"/>
              <a:t>Ο θάνατος</a:t>
            </a:r>
            <a:br>
              <a:rPr lang="el-GR" dirty="0" smtClean="0"/>
            </a:br>
            <a:r>
              <a:rPr lang="el-GR" sz="3600" dirty="0" smtClean="0"/>
              <a:t>(«ψόφος» και «αποβίωση»)</a:t>
            </a:r>
            <a:endParaRPr lang="el-GR" sz="3600" dirty="0"/>
          </a:p>
        </p:txBody>
      </p:sp>
      <p:sp>
        <p:nvSpPr>
          <p:cNvPr id="3" name="2 - Θέση περιεχομένου"/>
          <p:cNvSpPr>
            <a:spLocks noGrp="1"/>
          </p:cNvSpPr>
          <p:nvPr>
            <p:ph idx="1"/>
          </p:nvPr>
        </p:nvSpPr>
        <p:spPr/>
        <p:txBody>
          <a:bodyPr>
            <a:normAutofit lnSpcReduction="10000"/>
          </a:bodyPr>
          <a:lstStyle/>
          <a:p>
            <a:r>
              <a:rPr lang="el-GR" sz="2000" dirty="0" smtClean="0"/>
              <a:t>Με βάση τα παραπάνω μπορούμε να ερμηνεύσουμε το αντιθετικό σχήμα ανάμεσα στον «ψόφο» και την «αποβίωση» ως εξής: </a:t>
            </a:r>
          </a:p>
          <a:p>
            <a:r>
              <a:rPr lang="el-GR" sz="2000" dirty="0" smtClean="0"/>
              <a:t>Ο «</a:t>
            </a:r>
            <a:r>
              <a:rPr lang="el-GR" sz="2000" b="1" dirty="0" smtClean="0"/>
              <a:t>ψόφος</a:t>
            </a:r>
            <a:r>
              <a:rPr lang="el-GR" sz="2000" dirty="0" smtClean="0"/>
              <a:t>» αφορά την βιολογική κατάληξη όλων των ζώντων οργανισμών</a:t>
            </a:r>
          </a:p>
          <a:p>
            <a:r>
              <a:rPr lang="el-GR" sz="2000" dirty="0" smtClean="0"/>
              <a:t>Η «</a:t>
            </a:r>
            <a:r>
              <a:rPr lang="el-GR" sz="2000" b="1" dirty="0" smtClean="0"/>
              <a:t>αποβίωση</a:t>
            </a:r>
            <a:r>
              <a:rPr lang="el-GR" sz="2000" dirty="0" smtClean="0"/>
              <a:t>» τον </a:t>
            </a:r>
            <a:r>
              <a:rPr lang="el-GR" sz="2000" u="sng" dirty="0" smtClean="0"/>
              <a:t>τρόπο</a:t>
            </a:r>
            <a:r>
              <a:rPr lang="el-GR" sz="2000" dirty="0" smtClean="0"/>
              <a:t> με τον οποίο υπάρχει ο άνθρωπος στη βάση της αμείλικτης αυτής πραγματικότητας </a:t>
            </a:r>
          </a:p>
          <a:p>
            <a:endParaRPr lang="el-GR" sz="2400" dirty="0" smtClean="0"/>
          </a:p>
          <a:p>
            <a:r>
              <a:rPr lang="el-GR" sz="2000" dirty="0" smtClean="0"/>
              <a:t>Δηλ. τον </a:t>
            </a:r>
            <a:r>
              <a:rPr lang="el-GR" sz="2000" u="sng" dirty="0" smtClean="0"/>
              <a:t>τρόπο</a:t>
            </a:r>
            <a:r>
              <a:rPr lang="el-GR" sz="2000" dirty="0" smtClean="0"/>
              <a:t> που κατανοεί και ερμηνεύει τη θνητότητα μέσα από τις </a:t>
            </a:r>
            <a:r>
              <a:rPr lang="el-GR" sz="2000" b="1" dirty="0" smtClean="0"/>
              <a:t>δυνατότητες που διαθέτει ο κόσμος του </a:t>
            </a:r>
          </a:p>
          <a:p>
            <a:endParaRPr lang="el-GR" sz="2000" dirty="0" smtClean="0"/>
          </a:p>
          <a:p>
            <a:pPr algn="ctr">
              <a:buNone/>
            </a:pPr>
            <a:r>
              <a:rPr lang="el-GR" sz="2000" dirty="0" smtClean="0"/>
              <a:t>Λ.χ. ως: </a:t>
            </a:r>
          </a:p>
          <a:p>
            <a:r>
              <a:rPr lang="el-GR" sz="2000" dirty="0" smtClean="0"/>
              <a:t>- </a:t>
            </a:r>
            <a:r>
              <a:rPr lang="el-GR" sz="1800" dirty="0" smtClean="0"/>
              <a:t>πύλη για τον παράδεισο ή την κόλαση</a:t>
            </a:r>
          </a:p>
          <a:p>
            <a:r>
              <a:rPr lang="el-GR" sz="1800" dirty="0" smtClean="0"/>
              <a:t>- αρχή της μετεμψύχωσης</a:t>
            </a:r>
          </a:p>
          <a:p>
            <a:r>
              <a:rPr lang="el-GR" sz="1800" dirty="0" smtClean="0"/>
              <a:t>- απόλυτο τίποτα </a:t>
            </a:r>
          </a:p>
          <a:p>
            <a:endParaRPr lang="el-GR" sz="2000" dirty="0" smtClean="0"/>
          </a:p>
          <a:p>
            <a:endParaRPr lang="el-GR" sz="2000" dirty="0"/>
          </a:p>
        </p:txBody>
      </p:sp>
      <p:sp>
        <p:nvSpPr>
          <p:cNvPr id="4" name="3 - Βέλος προς τα κάτω"/>
          <p:cNvSpPr/>
          <p:nvPr/>
        </p:nvSpPr>
        <p:spPr>
          <a:xfrm>
            <a:off x="3929058" y="3143248"/>
            <a:ext cx="92869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929058" y="4143380"/>
            <a:ext cx="92869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dirty="0" smtClean="0"/>
              <a:t>Ο θάνατος ως τρόπος … ζωής</a:t>
            </a:r>
            <a:endParaRPr lang="el-GR" dirty="0"/>
          </a:p>
        </p:txBody>
      </p:sp>
      <p:sp>
        <p:nvSpPr>
          <p:cNvPr id="3" name="2 - Θέση περιεχομένου"/>
          <p:cNvSpPr>
            <a:spLocks noGrp="1"/>
          </p:cNvSpPr>
          <p:nvPr>
            <p:ph idx="1"/>
          </p:nvPr>
        </p:nvSpPr>
        <p:spPr/>
        <p:txBody>
          <a:bodyPr>
            <a:normAutofit/>
          </a:bodyPr>
          <a:lstStyle/>
          <a:p>
            <a:r>
              <a:rPr lang="el-GR" sz="2000" dirty="0" smtClean="0"/>
              <a:t>Μέχρι τώρα μιλήσαμε για την «αποβίωση» και όχι τον «θάνατο» του ανθρώπου</a:t>
            </a:r>
          </a:p>
          <a:p>
            <a:endParaRPr lang="el-GR" sz="2000" dirty="0" smtClean="0"/>
          </a:p>
          <a:p>
            <a:endParaRPr lang="el-GR" sz="2000" dirty="0" smtClean="0"/>
          </a:p>
          <a:p>
            <a:r>
              <a:rPr lang="el-GR" sz="2000" dirty="0" smtClean="0"/>
              <a:t>Γιατί;              Διότι ο θάνατος δεν αφορά το οργανικό αλλά το </a:t>
            </a:r>
            <a:r>
              <a:rPr lang="el-GR" sz="2000" u="sng" dirty="0" smtClean="0"/>
              <a:t>υπαρξιακό</a:t>
            </a:r>
          </a:p>
          <a:p>
            <a:pPr>
              <a:buNone/>
            </a:pPr>
            <a:r>
              <a:rPr lang="el-GR" sz="2000" u="sng" dirty="0" smtClean="0"/>
              <a:t> μας τέλος</a:t>
            </a:r>
          </a:p>
          <a:p>
            <a:pPr algn="r">
              <a:buNone/>
            </a:pPr>
            <a:r>
              <a:rPr lang="el-GR" sz="2000" dirty="0" smtClean="0"/>
              <a:t>Πρόκειται για μια κατάσταση όπου </a:t>
            </a:r>
            <a:r>
              <a:rPr lang="el-GR" sz="2000" b="1" dirty="0" smtClean="0"/>
              <a:t>ζω αλλά δεν υπάρχω</a:t>
            </a:r>
          </a:p>
          <a:p>
            <a:pPr algn="r">
              <a:buNone/>
            </a:pPr>
            <a:r>
              <a:rPr lang="el-GR" sz="2000" b="1" dirty="0" smtClean="0"/>
              <a:t> </a:t>
            </a:r>
          </a:p>
          <a:p>
            <a:pPr algn="r"/>
            <a:r>
              <a:rPr lang="el-GR" sz="2000" dirty="0" smtClean="0"/>
              <a:t>Κάπως έτσι αισθάνεται και η μητέρα του παραδείγματος</a:t>
            </a:r>
          </a:p>
          <a:p>
            <a:pPr algn="r"/>
            <a:endParaRPr lang="el-GR" sz="2000" dirty="0" smtClean="0"/>
          </a:p>
          <a:p>
            <a:pPr algn="ctr">
              <a:buNone/>
            </a:pPr>
            <a:r>
              <a:rPr lang="el-GR" sz="2000" dirty="0" smtClean="0"/>
              <a:t>           Είναι ζωντανή – νεκρή …</a:t>
            </a:r>
            <a:endParaRPr lang="el-GR" sz="2000" dirty="0"/>
          </a:p>
        </p:txBody>
      </p:sp>
      <p:sp>
        <p:nvSpPr>
          <p:cNvPr id="4" name="3 - Βέλος προς τα κάτω"/>
          <p:cNvSpPr/>
          <p:nvPr/>
        </p:nvSpPr>
        <p:spPr>
          <a:xfrm>
            <a:off x="857224" y="2500306"/>
            <a:ext cx="50006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Επεξήγηση με δεξιό βέλος"/>
          <p:cNvSpPr/>
          <p:nvPr/>
        </p:nvSpPr>
        <p:spPr>
          <a:xfrm>
            <a:off x="1643042" y="3071810"/>
            <a:ext cx="500066" cy="428628"/>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7715272" y="3429000"/>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7143768" y="4214818"/>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4572000" y="4857760"/>
            <a:ext cx="92869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a:t>
            </a:r>
            <a:r>
              <a:rPr lang="el-GR" dirty="0" smtClean="0"/>
              <a:t/>
            </a:r>
            <a:br>
              <a:rPr lang="el-GR" dirty="0" smtClean="0"/>
            </a:br>
            <a:r>
              <a:rPr lang="el-GR" dirty="0" smtClean="0"/>
              <a:t>Ο θάνατος ως τρόπος … ζωής</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ΕΡΩΤΗΣΗ: Γιατί νιώθει έτσι;</a:t>
            </a:r>
          </a:p>
          <a:p>
            <a:r>
              <a:rPr lang="el-GR" dirty="0" smtClean="0"/>
              <a:t>ΑΠΑΝΤΗΣΗ: Διότι είναι άνθρωπος</a:t>
            </a:r>
          </a:p>
          <a:p>
            <a:endParaRPr lang="el-GR" dirty="0" smtClean="0"/>
          </a:p>
          <a:p>
            <a:pPr>
              <a:buNone/>
            </a:pPr>
            <a:r>
              <a:rPr lang="el-GR" sz="2400" dirty="0" smtClean="0"/>
              <a:t>Το μοναδικό Ον που </a:t>
            </a:r>
            <a:r>
              <a:rPr lang="el-GR" sz="2400" b="1" dirty="0" smtClean="0"/>
              <a:t>δύναται</a:t>
            </a:r>
            <a:r>
              <a:rPr lang="el-GR" sz="2400" dirty="0" smtClean="0"/>
              <a:t> να μεριμνά / νοιάζεται για το Είναι του κατά τρόπο ώστε να το κατανοεί και να το ερμηνεύει (εσείς λ.χ. ενδιαφέρεστε για το Είναι σας ως φοιτητές κατά έναν τρόπο που περιλαμβάνει λέσχες, εστίες, πάσο, εξεταστικές περιόδους, βιβλιοθήκες, συγγράμματα, πτυχιακές εργασίες </a:t>
            </a:r>
            <a:r>
              <a:rPr lang="el-GR" sz="2400" dirty="0" err="1" smtClean="0"/>
              <a:t>κ.λ.π</a:t>
            </a:r>
            <a:r>
              <a:rPr lang="el-GR" sz="2400" dirty="0" smtClean="0"/>
              <a:t>. / όλα αυτά είναι διακριτά και απολύτως κατανοητά σε κάθε σπουδαστή) </a:t>
            </a:r>
          </a:p>
          <a:p>
            <a:pPr>
              <a:buNone/>
            </a:pPr>
            <a:endParaRPr lang="el-GR" sz="2400" dirty="0" smtClean="0"/>
          </a:p>
          <a:p>
            <a:pPr>
              <a:buNone/>
            </a:pPr>
            <a:r>
              <a:rPr lang="el-GR" sz="2400" dirty="0" smtClean="0"/>
              <a:t>Η δυνατότητα αυτή εξαρτάται από την ανθρώπινη «</a:t>
            </a:r>
            <a:r>
              <a:rPr lang="el-GR" sz="2400" u="sng" dirty="0" smtClean="0"/>
              <a:t>διάθεση</a:t>
            </a:r>
            <a:r>
              <a:rPr lang="el-GR" sz="2400" dirty="0" smtClean="0"/>
              <a:t>»</a:t>
            </a:r>
          </a:p>
          <a:p>
            <a:pPr>
              <a:buNone/>
            </a:pPr>
            <a:endParaRPr lang="el-GR" sz="2400" dirty="0" smtClean="0"/>
          </a:p>
          <a:p>
            <a:pPr>
              <a:buNone/>
            </a:pPr>
            <a:r>
              <a:rPr lang="el-GR" sz="2400" dirty="0" smtClean="0"/>
              <a:t>Ο τρόπος με τον οποίο ανακαλύπτουμε τον εαυτό μας είναι αποτέλεσμα της θυμικής μας διάθεσης </a:t>
            </a:r>
          </a:p>
          <a:p>
            <a:pPr>
              <a:buNone/>
            </a:pPr>
            <a:endParaRPr lang="el-GR" sz="2000" dirty="0" smtClean="0"/>
          </a:p>
          <a:p>
            <a:pPr>
              <a:buNone/>
            </a:pPr>
            <a:r>
              <a:rPr lang="el-GR" sz="2000" dirty="0" smtClean="0"/>
              <a:t> </a:t>
            </a:r>
          </a:p>
          <a:p>
            <a:endParaRPr lang="el-GR" dirty="0"/>
          </a:p>
        </p:txBody>
      </p:sp>
      <p:sp>
        <p:nvSpPr>
          <p:cNvPr id="4" name="3 - Βέλος προς τα κάτω"/>
          <p:cNvSpPr/>
          <p:nvPr/>
        </p:nvSpPr>
        <p:spPr>
          <a:xfrm>
            <a:off x="2643174" y="2357430"/>
            <a:ext cx="85725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214678" y="4000504"/>
            <a:ext cx="10001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5786446" y="4572008"/>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2555</TotalTime>
  <Words>2875</Words>
  <Application>Microsoft Office PowerPoint</Application>
  <PresentationFormat>Προβολή στην οθόνη (4:3)</PresentationFormat>
  <Paragraphs>280</Paragraphs>
  <Slides>29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29</vt:i4>
      </vt:variant>
    </vt:vector>
  </HeadingPairs>
  <TitlesOfParts>
    <vt:vector size="32" baseType="lpstr">
      <vt:lpstr>Arial</vt:lpstr>
      <vt:lpstr>Calibri</vt:lpstr>
      <vt:lpstr>Θέμα του Office</vt:lpstr>
      <vt:lpstr>ΦΙΛΟΣΟΦΙΑ ΤΗΣ ΕΚΠΑΙΔΕΥΣΗΣ  ΔΗΜΟΠΟΥΛΟΣ ΒΑΣΙΛΕΙΟΣ  (6)</vt:lpstr>
      <vt:lpstr>ΔΗΜΟΠΟΥΛΟΣ ΒΑΣΙΛΕΙΟΣ / ΦΙΛΟΣΟΦΙΑ ΤΗΣ  ΕΚΠΑΙΔΕΥΣΗΣ Από την ενοχή στον … θάνατο</vt:lpstr>
      <vt:lpstr>ΔΗΜΟΠΟΥΛΟΣ ΒΑΣΙΛΕΙΟΣ / ΦΙΛΟΣΟΦΙΑ ΤΗΣ  ΕΚΠΑΙΔΕΥΣΗΣ Ο θάνατος</vt:lpstr>
      <vt:lpstr>ΔΗΜΟΠΟΥΛΟΣ ΒΑΣΙΛΕΙΟΣ / ΦΙΛΟΣΟΦΙΑ ΤΗΣ ΕΚΠΑΙΔΕΥΣΗΣ Ο θάνατος («ψόφος» και «αποβίωση»)</vt:lpstr>
      <vt:lpstr>ΔΗΜΟΠΟΥΛΟΣ ΒΑΣΙΛΕΙΟΣ / ΦΙΛΟΣΟΦΙΑ ΤΗΣ ΕΚΠΑΙΔΕΥΣΗΣ Ο θάνατος («ψόφος» και «αποβίωση»)</vt:lpstr>
      <vt:lpstr>ΔΗΜΟΠΟΥΛΟΣ ΒΑΣΙΛΕΙΟΣ / ΦΙΛΟΣΟΦΙΑ ΤΗΣ  ΕΚΠΑΙΔΕΥΣΗΣ Ο θάνατος («ψόφος» και «αποβίωση»)</vt:lpstr>
      <vt:lpstr>ΔΗΜΟΠΟΥΛΟΣ ΒΑΣΙΛΕΙΟΣ / ΦΙΛΟΣΟΦΙΑ ΤΗΣ ΕΚΠΑΙΔΕΥΣΗΣ Ο θάνατος («ψόφος» και «αποβίωση»)</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vt:lpstr>
      <vt:lpstr>ΔΗΜΟΠΟΥΛΟΣ ΒΑΣΙΛΕΙΟΣ / ΦΙΛΟΣΟΦΙΑ ΤΗΣ ΕΚΠΑΙΔΕΥΣΗΣ   Ο θάνατος ως τρόπος … ζωής Μη Αυθεντικός τρόπος (βλ. Martin Heidegger, Είναι και Χρόνος)</vt:lpstr>
      <vt:lpstr>   ΔΗΜΟΠΟΥΛΟΣ ΒΑΣΙΛΕΙΟΣ / ΦΙΛΟΣΟΦΙΑ ΤΗΣ ΕΚΠΑΙΔΕΥΣΗΣ Ο θάνατος ως τρόπος … ζωής Αυθεντικός τρόπος (βλ. Martin Heidegger, Είναι και Χρόνος)  </vt:lpstr>
      <vt:lpstr>ΔΗΜΟΠΟΥΛΟΣ ΒΑΣΙΛΕΙΟΣ / ΦΙΛΟΣΟΦΙΑ ΤΗΣ  ΕΚΠΑΙΔΕΥΣΗΣ ΑΝΑΚΕΦΑΛΑΙΩΣΗ</vt:lpstr>
      <vt:lpstr>ΔΗΜΟΠΟΥΛΟΣ ΒΑΣΙΛΕΙΟΣ / ΦΙΛΟΣΟΦΙΑ ΤΗΣ ΕΚΠΑΙΔΕΥΣΗΣ Η παιδαγωγική του Υπαρξισμού &amp; οι «οριακές καταστάσεις»</vt:lpstr>
      <vt:lpstr>ΔΗΜΟΠΟΥΛΟΣ ΒΑΣΙΛΕΙΟΣ / ΦΙΛΟΣΟΦΙΑ ΤΗΣ ΕΚΠΑΙΔΕΥΣΗΣ Η παιδαγωγική του Υπαρξισμού &amp; οι «οριακές καταστάσεις»</vt:lpstr>
      <vt:lpstr>ΔΗΜΟΠΟΥΛΟΣ ΒΑΣΙΛΕΙΟΣ / ΦΙΛΟΣΟΦΙΑ ΤΗΣ ΕΚΠΑΙΔΕΥΣΗΣ Η παιδαγωγική του Υπαρξισμού &amp; οι «οριακές καταστάσεις»</vt:lpstr>
      <vt:lpstr>ΔΗΜΟΠΟΥΛΟΣ ΒΑΣΙΛΕΙΟΣ / ΦΙΛΟΣΟΦΙΑ ΤΗΣ ΕΚΠΑΙΔΕΥΣΗΣ Η παιδαγωγική του Υπαρξισμού &amp; οι «οριακές καταστάσεις»</vt:lpstr>
      <vt:lpstr>ΔΗΜΟΠΟΥΛΟΣ ΒΑΣΙΛΕΙΟΣ / ΦΙΛΟΣΟΦΙΑ ΤΗΣ ΕΚΠΑΙΔΕΥΣΗΣ Η παιδαγωγική του Υπαρξισμού &amp; οι «οριακές καταστάσεις»</vt:lpstr>
      <vt:lpstr>ΔΗΜΟΠΟΥΛΟΣ ΒΑΣΙΛΕΙΟΣ / ΦΙΛΟΣΟΦΙΑ ΤΗΣ ΕΚΠΑΙΔΕΥΣΗΣ  Ερώτημα εργασίας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ΦΙΛΟΣΟΦΙΑ ΤΗΣ ΠΑΙΔΕΙΑΣ  (5)</dc:title>
  <dc:creator>User</dc:creator>
  <cp:lastModifiedBy>User</cp:lastModifiedBy>
  <cp:revision>143</cp:revision>
  <dcterms:created xsi:type="dcterms:W3CDTF">2021-02-09T09:26:48Z</dcterms:created>
  <dcterms:modified xsi:type="dcterms:W3CDTF">2023-11-15T05:11:58Z</dcterms:modified>
</cp:coreProperties>
</file>