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5" r:id="rId17"/>
    <p:sldId id="276" r:id="rId18"/>
    <p:sldId id="277" r:id="rId19"/>
    <p:sldId id="278" r:id="rId20"/>
    <p:sldId id="279" r:id="rId21"/>
    <p:sldId id="280" r:id="rId22"/>
    <p:sldId id="281" r:id="rId23"/>
    <p:sldId id="282" r:id="rId24"/>
    <p:sldId id="283" r:id="rId25"/>
    <p:sldId id="324" r:id="rId26"/>
    <p:sldId id="335" r:id="rId27"/>
    <p:sldId id="336"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5" d="100"/>
          <a:sy n="45" d="100"/>
        </p:scale>
        <p:origin x="867"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yros Sioutas" userId="85976355e7f43e1c" providerId="LiveId" clId="{B11BEC11-6887-481D-B5DB-68EDA0428FDA}"/>
    <pc:docChg chg="modSld">
      <pc:chgData name="Spyros Sioutas" userId="85976355e7f43e1c" providerId="LiveId" clId="{B11BEC11-6887-481D-B5DB-68EDA0428FDA}" dt="2023-03-27T15:55:56.491" v="15" actId="6549"/>
      <pc:docMkLst>
        <pc:docMk/>
      </pc:docMkLst>
      <pc:sldChg chg="modSp mod">
        <pc:chgData name="Spyros Sioutas" userId="85976355e7f43e1c" providerId="LiveId" clId="{B11BEC11-6887-481D-B5DB-68EDA0428FDA}" dt="2023-03-27T15:55:56.491" v="15" actId="6549"/>
        <pc:sldMkLst>
          <pc:docMk/>
          <pc:sldMk cId="0" sldId="256"/>
        </pc:sldMkLst>
        <pc:spChg chg="mod">
          <ac:chgData name="Spyros Sioutas" userId="85976355e7f43e1c" providerId="LiveId" clId="{B11BEC11-6887-481D-B5DB-68EDA0428FDA}" dt="2023-03-27T15:55:56.491" v="15" actId="6549"/>
          <ac:spMkLst>
            <pc:docMk/>
            <pc:sldMk cId="0" sldId="256"/>
            <ac:spMk id="2051" creationId="{00000000-0000-0000-0000-000000000000}"/>
          </ac:spMkLst>
        </pc:spChg>
      </pc:sldChg>
    </pc:docChg>
  </pc:docChgLst>
  <pc:docChgLst>
    <pc:chgData name="Spyros Sioutas" userId="85976355e7f43e1c" providerId="LiveId" clId="{3534D33B-ADB5-41A7-9D48-C8B4ADE141C7}"/>
    <pc:docChg chg="custSel delSld modSld">
      <pc:chgData name="Spyros Sioutas" userId="85976355e7f43e1c" providerId="LiveId" clId="{3534D33B-ADB5-41A7-9D48-C8B4ADE141C7}" dt="2024-03-01T15:31:08.741" v="105" actId="20577"/>
      <pc:docMkLst>
        <pc:docMk/>
      </pc:docMkLst>
      <pc:sldChg chg="modSp mod">
        <pc:chgData name="Spyros Sioutas" userId="85976355e7f43e1c" providerId="LiveId" clId="{3534D33B-ADB5-41A7-9D48-C8B4ADE141C7}" dt="2024-03-01T15:31:08.741" v="105" actId="20577"/>
        <pc:sldMkLst>
          <pc:docMk/>
          <pc:sldMk cId="0" sldId="256"/>
        </pc:sldMkLst>
        <pc:spChg chg="mod">
          <ac:chgData name="Spyros Sioutas" userId="85976355e7f43e1c" providerId="LiveId" clId="{3534D33B-ADB5-41A7-9D48-C8B4ADE141C7}" dt="2024-03-01T15:31:08.741" v="105" actId="20577"/>
          <ac:spMkLst>
            <pc:docMk/>
            <pc:sldMk cId="0" sldId="256"/>
            <ac:spMk id="2051" creationId="{00000000-0000-0000-0000-000000000000}"/>
          </ac:spMkLst>
        </pc:spChg>
      </pc:sldChg>
      <pc:sldChg chg="del">
        <pc:chgData name="Spyros Sioutas" userId="85976355e7f43e1c" providerId="LiveId" clId="{3534D33B-ADB5-41A7-9D48-C8B4ADE141C7}" dt="2024-03-01T15:25:42.659" v="0" actId="47"/>
        <pc:sldMkLst>
          <pc:docMk/>
          <pc:sldMk cId="0" sldId="257"/>
        </pc:sldMkLst>
      </pc:sldChg>
      <pc:sldChg chg="del">
        <pc:chgData name="Spyros Sioutas" userId="85976355e7f43e1c" providerId="LiveId" clId="{3534D33B-ADB5-41A7-9D48-C8B4ADE141C7}" dt="2024-03-01T15:25:44.488" v="1" actId="47"/>
        <pc:sldMkLst>
          <pc:docMk/>
          <pc:sldMk cId="0" sldId="258"/>
        </pc:sldMkLst>
      </pc:sldChg>
      <pc:sldChg chg="del">
        <pc:chgData name="Spyros Sioutas" userId="85976355e7f43e1c" providerId="LiveId" clId="{3534D33B-ADB5-41A7-9D48-C8B4ADE141C7}" dt="2024-03-01T15:28:38.725" v="4" actId="47"/>
        <pc:sldMkLst>
          <pc:docMk/>
          <pc:sldMk cId="0" sldId="284"/>
        </pc:sldMkLst>
      </pc:sldChg>
      <pc:sldChg chg="del">
        <pc:chgData name="Spyros Sioutas" userId="85976355e7f43e1c" providerId="LiveId" clId="{3534D33B-ADB5-41A7-9D48-C8B4ADE141C7}" dt="2024-03-01T15:25:45.378" v="2" actId="47"/>
        <pc:sldMkLst>
          <pc:docMk/>
          <pc:sldMk cId="0" sldId="318"/>
        </pc:sldMkLst>
      </pc:sldChg>
      <pc:sldChg chg="del">
        <pc:chgData name="Spyros Sioutas" userId="85976355e7f43e1c" providerId="LiveId" clId="{3534D33B-ADB5-41A7-9D48-C8B4ADE141C7}" dt="2024-03-01T15:28:40.437" v="5" actId="47"/>
        <pc:sldMkLst>
          <pc:docMk/>
          <pc:sldMk cId="0" sldId="319"/>
        </pc:sldMkLst>
      </pc:sldChg>
      <pc:sldChg chg="del">
        <pc:chgData name="Spyros Sioutas" userId="85976355e7f43e1c" providerId="LiveId" clId="{3534D33B-ADB5-41A7-9D48-C8B4ADE141C7}" dt="2024-03-01T15:28:41.677" v="8" actId="47"/>
        <pc:sldMkLst>
          <pc:docMk/>
          <pc:sldMk cId="0" sldId="320"/>
        </pc:sldMkLst>
      </pc:sldChg>
      <pc:sldChg chg="del">
        <pc:chgData name="Spyros Sioutas" userId="85976355e7f43e1c" providerId="LiveId" clId="{3534D33B-ADB5-41A7-9D48-C8B4ADE141C7}" dt="2024-03-01T15:28:42.367" v="9" actId="47"/>
        <pc:sldMkLst>
          <pc:docMk/>
          <pc:sldMk cId="0" sldId="321"/>
        </pc:sldMkLst>
      </pc:sldChg>
      <pc:sldChg chg="del">
        <pc:chgData name="Spyros Sioutas" userId="85976355e7f43e1c" providerId="LiveId" clId="{3534D33B-ADB5-41A7-9D48-C8B4ADE141C7}" dt="2024-03-01T15:28:43.480" v="10" actId="47"/>
        <pc:sldMkLst>
          <pc:docMk/>
          <pc:sldMk cId="0" sldId="322"/>
        </pc:sldMkLst>
      </pc:sldChg>
      <pc:sldChg chg="del">
        <pc:chgData name="Spyros Sioutas" userId="85976355e7f43e1c" providerId="LiveId" clId="{3534D33B-ADB5-41A7-9D48-C8B4ADE141C7}" dt="2024-03-01T15:28:44.229" v="11" actId="47"/>
        <pc:sldMkLst>
          <pc:docMk/>
          <pc:sldMk cId="0" sldId="323"/>
        </pc:sldMkLst>
      </pc:sldChg>
      <pc:sldChg chg="del">
        <pc:chgData name="Spyros Sioutas" userId="85976355e7f43e1c" providerId="LiveId" clId="{3534D33B-ADB5-41A7-9D48-C8B4ADE141C7}" dt="2024-03-01T15:28:53.255" v="13" actId="47"/>
        <pc:sldMkLst>
          <pc:docMk/>
          <pc:sldMk cId="0" sldId="325"/>
        </pc:sldMkLst>
      </pc:sldChg>
      <pc:sldChg chg="del">
        <pc:chgData name="Spyros Sioutas" userId="85976355e7f43e1c" providerId="LiveId" clId="{3534D33B-ADB5-41A7-9D48-C8B4ADE141C7}" dt="2024-03-01T15:28:54.543" v="14" actId="47"/>
        <pc:sldMkLst>
          <pc:docMk/>
          <pc:sldMk cId="0" sldId="326"/>
        </pc:sldMkLst>
      </pc:sldChg>
      <pc:sldChg chg="del">
        <pc:chgData name="Spyros Sioutas" userId="85976355e7f43e1c" providerId="LiveId" clId="{3534D33B-ADB5-41A7-9D48-C8B4ADE141C7}" dt="2024-03-01T15:28:57.375" v="16" actId="47"/>
        <pc:sldMkLst>
          <pc:docMk/>
          <pc:sldMk cId="0" sldId="327"/>
        </pc:sldMkLst>
      </pc:sldChg>
      <pc:sldChg chg="del">
        <pc:chgData name="Spyros Sioutas" userId="85976355e7f43e1c" providerId="LiveId" clId="{3534D33B-ADB5-41A7-9D48-C8B4ADE141C7}" dt="2024-03-01T15:27:41.094" v="3" actId="47"/>
        <pc:sldMkLst>
          <pc:docMk/>
          <pc:sldMk cId="0" sldId="330"/>
        </pc:sldMkLst>
      </pc:sldChg>
      <pc:sldChg chg="del">
        <pc:chgData name="Spyros Sioutas" userId="85976355e7f43e1c" providerId="LiveId" clId="{3534D33B-ADB5-41A7-9D48-C8B4ADE141C7}" dt="2024-03-01T15:28:41.031" v="6" actId="47"/>
        <pc:sldMkLst>
          <pc:docMk/>
          <pc:sldMk cId="0" sldId="331"/>
        </pc:sldMkLst>
      </pc:sldChg>
      <pc:sldChg chg="del">
        <pc:chgData name="Spyros Sioutas" userId="85976355e7f43e1c" providerId="LiveId" clId="{3534D33B-ADB5-41A7-9D48-C8B4ADE141C7}" dt="2024-03-01T15:28:41.457" v="7" actId="47"/>
        <pc:sldMkLst>
          <pc:docMk/>
          <pc:sldMk cId="0" sldId="332"/>
        </pc:sldMkLst>
      </pc:sldChg>
      <pc:sldChg chg="del">
        <pc:chgData name="Spyros Sioutas" userId="85976355e7f43e1c" providerId="LiveId" clId="{3534D33B-ADB5-41A7-9D48-C8B4ADE141C7}" dt="2024-03-01T15:28:51.030" v="12" actId="47"/>
        <pc:sldMkLst>
          <pc:docMk/>
          <pc:sldMk cId="0" sldId="333"/>
        </pc:sldMkLst>
      </pc:sldChg>
      <pc:sldChg chg="del">
        <pc:chgData name="Spyros Sioutas" userId="85976355e7f43e1c" providerId="LiveId" clId="{3534D33B-ADB5-41A7-9D48-C8B4ADE141C7}" dt="2024-03-01T15:28:55.734" v="15" actId="47"/>
        <pc:sldMkLst>
          <pc:docMk/>
          <pc:sldMk cId="0" sldId="334"/>
        </pc:sldMkLst>
      </pc:sldChg>
      <pc:sldChg chg="del">
        <pc:chgData name="Spyros Sioutas" userId="85976355e7f43e1c" providerId="LiveId" clId="{3534D33B-ADB5-41A7-9D48-C8B4ADE141C7}" dt="2024-03-01T15:29:54.597" v="17" actId="47"/>
        <pc:sldMkLst>
          <pc:docMk/>
          <pc:sldMk cId="0" sldId="33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3CC6C95-7310-4FB1-9C99-0DA44A5F555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3C2D3B-F2D0-4EBF-8865-64B9CC9DC661}" type="slidenum">
              <a:rPr lang="en-US"/>
              <a:pPr/>
              <a:t>2</a:t>
            </a:fld>
            <a:endParaRPr lang="en-US"/>
          </a:p>
        </p:txBody>
      </p:sp>
      <p:sp>
        <p:nvSpPr>
          <p:cNvPr id="921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This lecture introduces hash tables, which are an array-based method for implementing a Dictionary. You should recall that we have seen dictionaries implemented in other ways, for example with a binary search tree. The abstract properties of a dictionary remain the same: We can insert items in the dictionary, and each item has a key associated with it. When we want to retrieve an item, we specify only the key, and the retrieval process finds the associated data.</a:t>
            </a:r>
          </a:p>
          <a:p>
            <a:endParaRPr lang="en-US"/>
          </a:p>
          <a:p>
            <a:r>
              <a:rPr lang="en-US"/>
              <a:t>What we do now is use an array to implement the dictionary. The array is an array of records. In this example, we could store up to 701 records in the array.</a:t>
            </a:r>
          </a:p>
        </p:txBody>
      </p:sp>
      <p:sp>
        <p:nvSpPr>
          <p:cNvPr id="921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5CE2D4-73DF-4CD0-B74A-697EB376BCF9}" type="slidenum">
              <a:rPr lang="en-US"/>
              <a:pPr/>
              <a:t>11</a:t>
            </a:fld>
            <a:endParaRPr lang="en-US"/>
          </a:p>
        </p:txBody>
      </p:sp>
      <p:sp>
        <p:nvSpPr>
          <p:cNvPr id="27650"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Sometimes, two different records might end up with the same hash value.</a:t>
            </a:r>
          </a:p>
        </p:txBody>
      </p:sp>
      <p:sp>
        <p:nvSpPr>
          <p:cNvPr id="27651"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4239C-78F7-4552-8FD6-B74B78C9968B}" type="slidenum">
              <a:rPr lang="en-US"/>
              <a:pPr/>
              <a:t>12</a:t>
            </a:fld>
            <a:endParaRPr lang="en-US"/>
          </a:p>
        </p:txBody>
      </p:sp>
      <p:sp>
        <p:nvSpPr>
          <p:cNvPr id="2969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This is called a </a:t>
            </a:r>
            <a:r>
              <a:rPr lang="en-US" u="sng"/>
              <a:t>collision</a:t>
            </a:r>
            <a:r>
              <a:rPr lang="en-US"/>
              <a:t>.</a:t>
            </a:r>
          </a:p>
          <a:p>
            <a:endParaRPr lang="en-US"/>
          </a:p>
          <a:p>
            <a:r>
              <a:rPr lang="en-US"/>
              <a:t>When a collision occurs, the insertion process will move forward through the array until an empty spot is found. Sometimes you will have a second collision...</a:t>
            </a:r>
          </a:p>
        </p:txBody>
      </p:sp>
      <p:sp>
        <p:nvSpPr>
          <p:cNvPr id="2969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11AE9-CF87-4C7A-B276-F5593C64887D}" type="slidenum">
              <a:rPr lang="en-US"/>
              <a:pPr/>
              <a:t>13</a:t>
            </a:fld>
            <a:endParaRPr lang="en-US"/>
          </a:p>
        </p:txBody>
      </p:sp>
      <p:sp>
        <p:nvSpPr>
          <p:cNvPr id="31746"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...and a third collision...</a:t>
            </a:r>
          </a:p>
        </p:txBody>
      </p:sp>
      <p:sp>
        <p:nvSpPr>
          <p:cNvPr id="31747"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23389-84EE-43AA-87B5-0664C7A10039}" type="slidenum">
              <a:rPr lang="en-US"/>
              <a:pPr/>
              <a:t>14</a:t>
            </a:fld>
            <a:endParaRPr lang="en-US"/>
          </a:p>
        </p:txBody>
      </p:sp>
      <p:sp>
        <p:nvSpPr>
          <p:cNvPr id="33794"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But if there are any empty spots, eventually you will reach an empty spot, and the new item is inserted here.</a:t>
            </a:r>
          </a:p>
        </p:txBody>
      </p:sp>
      <p:sp>
        <p:nvSpPr>
          <p:cNvPr id="33795"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59786-A336-46DD-9C46-19F305F51EF7}" type="slidenum">
              <a:rPr lang="en-US"/>
              <a:pPr/>
              <a:t>15</a:t>
            </a:fld>
            <a:endParaRPr lang="en-US"/>
          </a:p>
        </p:txBody>
      </p:sp>
      <p:sp>
        <p:nvSpPr>
          <p:cNvPr id="3584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The new record is always placed in the first available empty spot, after the hash value.</a:t>
            </a:r>
          </a:p>
          <a:p>
            <a:endParaRPr lang="en-US"/>
          </a:p>
          <a:p>
            <a:endParaRPr lang="en-US"/>
          </a:p>
        </p:txBody>
      </p:sp>
      <p:sp>
        <p:nvSpPr>
          <p:cNvPr id="3584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9A23CF-A31C-40AA-9B84-F5D1F7DA75CF}" type="slidenum">
              <a:rPr lang="en-US"/>
              <a:pPr/>
              <a:t>16</a:t>
            </a:fld>
            <a:endParaRPr lang="en-US"/>
          </a:p>
        </p:txBody>
      </p:sp>
      <p:sp>
        <p:nvSpPr>
          <p:cNvPr id="3993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It is fairly easy to search for a particular item based on its key.</a:t>
            </a:r>
          </a:p>
        </p:txBody>
      </p:sp>
      <p:sp>
        <p:nvSpPr>
          <p:cNvPr id="3993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756DE0-AA31-41FD-AEA5-5E46A45A949D}" type="slidenum">
              <a:rPr lang="en-US"/>
              <a:pPr/>
              <a:t>17</a:t>
            </a:fld>
            <a:endParaRPr lang="en-US"/>
          </a:p>
        </p:txBody>
      </p:sp>
      <p:sp>
        <p:nvSpPr>
          <p:cNvPr id="41986"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Start by computing the hash value, which is 2 in this case. Then check location 2. If location 2 has a different key than the one you are looking for, then move forward...</a:t>
            </a:r>
          </a:p>
        </p:txBody>
      </p:sp>
      <p:sp>
        <p:nvSpPr>
          <p:cNvPr id="41987"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7E5CF0-78BA-4384-98E5-887BC07AFF72}" type="slidenum">
              <a:rPr lang="en-US"/>
              <a:pPr/>
              <a:t>18</a:t>
            </a:fld>
            <a:endParaRPr lang="en-US"/>
          </a:p>
        </p:txBody>
      </p:sp>
      <p:sp>
        <p:nvSpPr>
          <p:cNvPr id="44034"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...if the next location is not the one we are looking for, then keep moving forward...</a:t>
            </a:r>
          </a:p>
        </p:txBody>
      </p:sp>
      <p:sp>
        <p:nvSpPr>
          <p:cNvPr id="44035"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EA70A3-17F4-47FE-AF31-FD7C3C0ED416}" type="slidenum">
              <a:rPr lang="en-US"/>
              <a:pPr/>
              <a:t>19</a:t>
            </a:fld>
            <a:endParaRPr lang="en-US"/>
          </a:p>
        </p:txBody>
      </p:sp>
      <p:sp>
        <p:nvSpPr>
          <p:cNvPr id="4608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Keep moving forward until you find the sought-after key...</a:t>
            </a:r>
          </a:p>
        </p:txBody>
      </p:sp>
      <p:sp>
        <p:nvSpPr>
          <p:cNvPr id="4608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840E83-A87B-41E7-8110-17D5F466E4A4}" type="slidenum">
              <a:rPr lang="en-US"/>
              <a:pPr/>
              <a:t>20</a:t>
            </a:fld>
            <a:endParaRPr lang="en-US"/>
          </a:p>
        </p:txBody>
      </p:sp>
      <p:sp>
        <p:nvSpPr>
          <p:cNvPr id="48130"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In this case we find the key at location [5].</a:t>
            </a:r>
          </a:p>
        </p:txBody>
      </p:sp>
      <p:sp>
        <p:nvSpPr>
          <p:cNvPr id="48131"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77144-AF59-4F92-8F33-11832428E2CF}" type="slidenum">
              <a:rPr lang="en-US"/>
              <a:pPr/>
              <a:t>3</a:t>
            </a:fld>
            <a:endParaRPr lang="en-US"/>
          </a:p>
        </p:txBody>
      </p:sp>
      <p:sp>
        <p:nvSpPr>
          <p:cNvPr id="11266"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Each record in the array contains two parts. The first part is a number that we'll use for the key of the item. We could use something else for the keys, such as a string. But for a hash table, numbers make the most convenient keys.</a:t>
            </a:r>
          </a:p>
        </p:txBody>
      </p:sp>
      <p:sp>
        <p:nvSpPr>
          <p:cNvPr id="11267"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945CB-FBE3-455B-8302-6C1E917092FD}" type="slidenum">
              <a:rPr lang="en-US"/>
              <a:pPr/>
              <a:t>21</a:t>
            </a:fld>
            <a:endParaRPr lang="en-US"/>
          </a:p>
        </p:txBody>
      </p:sp>
      <p:sp>
        <p:nvSpPr>
          <p:cNvPr id="5017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The data from location [5] can then be copied to to provide the result of the search function.</a:t>
            </a:r>
          </a:p>
          <a:p>
            <a:endParaRPr lang="en-US"/>
          </a:p>
          <a:p>
            <a:r>
              <a:rPr lang="en-US"/>
              <a:t>What happens if a search reaches an empty spot?  In that case, it can</a:t>
            </a:r>
          </a:p>
          <a:p>
            <a:r>
              <a:rPr lang="en-US"/>
              <a:t>halt and indicate that the key was not in the hash table.</a:t>
            </a:r>
          </a:p>
          <a:p>
            <a:endParaRPr lang="en-US"/>
          </a:p>
        </p:txBody>
      </p:sp>
      <p:sp>
        <p:nvSpPr>
          <p:cNvPr id="5017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0C770D-7AEC-486F-9AA7-C5E0A2AD3DE5}" type="slidenum">
              <a:rPr lang="en-US"/>
              <a:pPr/>
              <a:t>22</a:t>
            </a:fld>
            <a:endParaRPr lang="en-US"/>
          </a:p>
        </p:txBody>
      </p:sp>
      <p:sp>
        <p:nvSpPr>
          <p:cNvPr id="52226"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Records can be deleted from a hash table...</a:t>
            </a:r>
          </a:p>
        </p:txBody>
      </p:sp>
      <p:sp>
        <p:nvSpPr>
          <p:cNvPr id="52227"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3B1C4-F81A-40C7-B692-50BCFBE971D6}" type="slidenum">
              <a:rPr lang="en-US"/>
              <a:pPr/>
              <a:t>23</a:t>
            </a:fld>
            <a:endParaRPr lang="en-US"/>
          </a:p>
        </p:txBody>
      </p:sp>
      <p:sp>
        <p:nvSpPr>
          <p:cNvPr id="54274"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But the spot of the deleted record cannot be left as an ordinary empty spot, since that would interfere with searches.  (Remember that a search can stop when it reaches an empty spot.)</a:t>
            </a:r>
          </a:p>
        </p:txBody>
      </p:sp>
      <p:sp>
        <p:nvSpPr>
          <p:cNvPr id="54275"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6EEED-3B17-4FD7-9AD3-F04D57212341}" type="slidenum">
              <a:rPr lang="en-US"/>
              <a:pPr/>
              <a:t>24</a:t>
            </a:fld>
            <a:endParaRPr lang="en-US"/>
          </a:p>
        </p:txBody>
      </p:sp>
      <p:sp>
        <p:nvSpPr>
          <p:cNvPr id="5632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Instead we must somehow mark the location as "a location that used to have something here, but no longer does."</a:t>
            </a:r>
          </a:p>
          <a:p>
            <a:endParaRPr lang="en-US"/>
          </a:p>
          <a:p>
            <a:r>
              <a:rPr lang="en-US"/>
              <a:t>We might do this by using some other special value for the Number field of the record.</a:t>
            </a:r>
          </a:p>
          <a:p>
            <a:endParaRPr lang="en-US"/>
          </a:p>
          <a:p>
            <a:r>
              <a:rPr lang="en-US"/>
              <a:t>In any case, a search can not stop when it reaches "a location that used to have something here". A search can only stop when it reaches a true empty spot.</a:t>
            </a:r>
          </a:p>
        </p:txBody>
      </p:sp>
      <p:sp>
        <p:nvSpPr>
          <p:cNvPr id="5632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1FDB58-58A4-4DE8-B010-D62D8D14D94D}" type="slidenum">
              <a:rPr lang="en-US"/>
              <a:pPr/>
              <a:t>4</a:t>
            </a:fld>
            <a:endParaRPr lang="en-US"/>
          </a:p>
        </p:txBody>
      </p:sp>
      <p:sp>
        <p:nvSpPr>
          <p:cNvPr id="13314"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The numbers might be identification numbers of some sort, and the rest of the record contains information about a person. So the pattern that you see here is the same pattern that you've seen in other dictionaries: Each entry in the dictionary has a key (in this case an identifying number) and some associated data.</a:t>
            </a:r>
          </a:p>
        </p:txBody>
      </p:sp>
      <p:sp>
        <p:nvSpPr>
          <p:cNvPr id="13315"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90C5BD-70A9-4CC1-B32E-F99922814C81}" type="slidenum">
              <a:rPr lang="en-US"/>
              <a:pPr/>
              <a:t>5</a:t>
            </a:fld>
            <a:endParaRPr lang="en-US"/>
          </a:p>
        </p:txBody>
      </p:sp>
      <p:sp>
        <p:nvSpPr>
          <p:cNvPr id="1536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When a hash table is being used as a dictionary, some of the array locations are in use, and other spots are "empty", waiting for a new entry to come along.</a:t>
            </a:r>
          </a:p>
          <a:p>
            <a:endParaRPr lang="en-US"/>
          </a:p>
          <a:p>
            <a:r>
              <a:rPr lang="en-US"/>
              <a:t>Oftentimes, the empty spots are identified by a special key. For example, if all our identification numbers are positive, then we could use 0 as the Number that indicates an empty spot.</a:t>
            </a:r>
          </a:p>
          <a:p>
            <a:endParaRPr lang="en-US"/>
          </a:p>
          <a:p>
            <a:r>
              <a:rPr lang="en-US"/>
              <a:t>With this drawing, locations [0], [4], [6], and maybe some others would all have Number=0.</a:t>
            </a:r>
          </a:p>
        </p:txBody>
      </p:sp>
      <p:sp>
        <p:nvSpPr>
          <p:cNvPr id="1536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BBA4B6-E2C7-44E3-AC62-751ED7C7C9C5}" type="slidenum">
              <a:rPr lang="en-US"/>
              <a:pPr/>
              <a:t>6</a:t>
            </a:fld>
            <a:endParaRPr lang="en-US"/>
          </a:p>
        </p:txBody>
      </p:sp>
      <p:sp>
        <p:nvSpPr>
          <p:cNvPr id="17410"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In order to insert a new entry, the key of the entry must somehow be converted to an index in the array. For our example, we must convert the key number into an index between 0 and 700. The conversion process is called </a:t>
            </a:r>
            <a:r>
              <a:rPr lang="en-US" u="sng"/>
              <a:t>hashing</a:t>
            </a:r>
            <a:r>
              <a:rPr lang="en-US"/>
              <a:t> and the index is called the </a:t>
            </a:r>
            <a:r>
              <a:rPr lang="en-US" u="sng"/>
              <a:t>hash value</a:t>
            </a:r>
            <a:r>
              <a:rPr lang="en-US"/>
              <a:t> of the key.</a:t>
            </a:r>
          </a:p>
        </p:txBody>
      </p:sp>
      <p:sp>
        <p:nvSpPr>
          <p:cNvPr id="17411"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F4061-B33D-4DE0-8530-DCBCCE0F34B2}" type="slidenum">
              <a:rPr lang="en-US"/>
              <a:pPr/>
              <a:t>7</a:t>
            </a:fld>
            <a:endParaRPr lang="en-US"/>
          </a:p>
        </p:txBody>
      </p:sp>
      <p:sp>
        <p:nvSpPr>
          <p:cNvPr id="1945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There are many ways to create hash values. Here is a typical approach. </a:t>
            </a:r>
          </a:p>
          <a:p>
            <a:r>
              <a:rPr lang="en-US"/>
              <a:t>a. Take the key mod 701 (which could be anywhere from 0 to 700).</a:t>
            </a:r>
          </a:p>
          <a:p>
            <a:endParaRPr lang="en-US"/>
          </a:p>
          <a:p>
            <a:r>
              <a:rPr lang="en-US"/>
              <a:t>So, quick, what is (580,625,685 mod 701) ?</a:t>
            </a:r>
          </a:p>
        </p:txBody>
      </p:sp>
      <p:sp>
        <p:nvSpPr>
          <p:cNvPr id="1945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E29B62-5141-457D-B6AB-806946F66E86}" type="slidenum">
              <a:rPr lang="en-US"/>
              <a:pPr/>
              <a:t>8</a:t>
            </a:fld>
            <a:endParaRPr lang="en-US"/>
          </a:p>
        </p:txBody>
      </p:sp>
      <p:sp>
        <p:nvSpPr>
          <p:cNvPr id="21506"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Three.</a:t>
            </a:r>
          </a:p>
        </p:txBody>
      </p:sp>
      <p:sp>
        <p:nvSpPr>
          <p:cNvPr id="21507"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97D80-224A-4DDC-8834-8D0B1254CEE1}" type="slidenum">
              <a:rPr lang="en-US"/>
              <a:pPr/>
              <a:t>9</a:t>
            </a:fld>
            <a:endParaRPr lang="en-US"/>
          </a:p>
        </p:txBody>
      </p:sp>
      <p:sp>
        <p:nvSpPr>
          <p:cNvPr id="23554"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So, this new item will be placed at location [3] of the array.</a:t>
            </a:r>
          </a:p>
        </p:txBody>
      </p:sp>
      <p:sp>
        <p:nvSpPr>
          <p:cNvPr id="23555"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12132-3F42-4FCD-82AC-84D87763AAA7}" type="slidenum">
              <a:rPr lang="en-US"/>
              <a:pPr/>
              <a:t>10</a:t>
            </a:fld>
            <a:endParaRPr lang="en-US"/>
          </a:p>
        </p:txBody>
      </p:sp>
      <p:sp>
        <p:nvSpPr>
          <p:cNvPr id="2560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a:t>The hash value is always used to find the location for the record.</a:t>
            </a:r>
          </a:p>
        </p:txBody>
      </p:sp>
      <p:sp>
        <p:nvSpPr>
          <p:cNvPr id="2560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A2791146-CC3D-4B13-A05A-6B7453A667D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BB063B3A-0239-4CDE-AFA3-793BDB95E5E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92C20155-8FB2-4B95-BB3F-666F824AC47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2E19C5AC-9443-4496-AC4C-B055EA66E75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982D8FA1-4FD1-43F3-9AC2-BC4D633901A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169D2DCA-7B62-4AC3-B370-5CD33D2204C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n-US"/>
          </a:p>
        </p:txBody>
      </p:sp>
      <p:sp>
        <p:nvSpPr>
          <p:cNvPr id="8" name="7 - Θέση υποσέλιδου"/>
          <p:cNvSpPr>
            <a:spLocks noGrp="1"/>
          </p:cNvSpPr>
          <p:nvPr>
            <p:ph type="ftr" sz="quarter" idx="11"/>
          </p:nvPr>
        </p:nvSpPr>
        <p:spPr/>
        <p:txBody>
          <a:bodyPr/>
          <a:lstStyle>
            <a:lvl1pPr>
              <a:defRPr/>
            </a:lvl1pPr>
          </a:lstStyle>
          <a:p>
            <a:endParaRPr lang="en-US"/>
          </a:p>
        </p:txBody>
      </p:sp>
      <p:sp>
        <p:nvSpPr>
          <p:cNvPr id="9" name="8 - Θέση αριθμού διαφάνειας"/>
          <p:cNvSpPr>
            <a:spLocks noGrp="1"/>
          </p:cNvSpPr>
          <p:nvPr>
            <p:ph type="sldNum" sz="quarter" idx="12"/>
          </p:nvPr>
        </p:nvSpPr>
        <p:spPr/>
        <p:txBody>
          <a:bodyPr/>
          <a:lstStyle>
            <a:lvl1pPr>
              <a:defRPr/>
            </a:lvl1pPr>
          </a:lstStyle>
          <a:p>
            <a:fld id="{5462B8F1-7C4D-4C52-AEA2-C9BD76279D8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n-US"/>
          </a:p>
        </p:txBody>
      </p:sp>
      <p:sp>
        <p:nvSpPr>
          <p:cNvPr id="4" name="3 - Θέση υποσέλιδου"/>
          <p:cNvSpPr>
            <a:spLocks noGrp="1"/>
          </p:cNvSpPr>
          <p:nvPr>
            <p:ph type="ftr" sz="quarter" idx="11"/>
          </p:nvPr>
        </p:nvSpPr>
        <p:spPr/>
        <p:txBody>
          <a:bodyPr/>
          <a:lstStyle>
            <a:lvl1pPr>
              <a:defRPr/>
            </a:lvl1pPr>
          </a:lstStyle>
          <a:p>
            <a:endParaRPr lang="en-US"/>
          </a:p>
        </p:txBody>
      </p:sp>
      <p:sp>
        <p:nvSpPr>
          <p:cNvPr id="5" name="4 - Θέση αριθμού διαφάνειας"/>
          <p:cNvSpPr>
            <a:spLocks noGrp="1"/>
          </p:cNvSpPr>
          <p:nvPr>
            <p:ph type="sldNum" sz="quarter" idx="12"/>
          </p:nvPr>
        </p:nvSpPr>
        <p:spPr/>
        <p:txBody>
          <a:bodyPr/>
          <a:lstStyle>
            <a:lvl1pPr>
              <a:defRPr/>
            </a:lvl1pPr>
          </a:lstStyle>
          <a:p>
            <a:fld id="{622CB258-15CA-4B47-94A1-21F7EA365E8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n-US"/>
          </a:p>
        </p:txBody>
      </p:sp>
      <p:sp>
        <p:nvSpPr>
          <p:cNvPr id="3" name="2 - Θέση υποσέλιδου"/>
          <p:cNvSpPr>
            <a:spLocks noGrp="1"/>
          </p:cNvSpPr>
          <p:nvPr>
            <p:ph type="ftr" sz="quarter" idx="11"/>
          </p:nvPr>
        </p:nvSpPr>
        <p:spPr/>
        <p:txBody>
          <a:bodyPr/>
          <a:lstStyle>
            <a:lvl1pPr>
              <a:defRPr/>
            </a:lvl1pPr>
          </a:lstStyle>
          <a:p>
            <a:endParaRPr lang="en-US"/>
          </a:p>
        </p:txBody>
      </p:sp>
      <p:sp>
        <p:nvSpPr>
          <p:cNvPr id="4" name="3 - Θέση αριθμού διαφάνειας"/>
          <p:cNvSpPr>
            <a:spLocks noGrp="1"/>
          </p:cNvSpPr>
          <p:nvPr>
            <p:ph type="sldNum" sz="quarter" idx="12"/>
          </p:nvPr>
        </p:nvSpPr>
        <p:spPr/>
        <p:txBody>
          <a:bodyPr/>
          <a:lstStyle>
            <a:lvl1pPr>
              <a:defRPr/>
            </a:lvl1pPr>
          </a:lstStyle>
          <a:p>
            <a:fld id="{71D7F32D-F817-4CA1-973E-A9E4ABC1FC5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D30A98E3-3370-49F1-A5BC-3CEE7701EC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32EFFBF0-1B97-49AC-8237-DCF090C465A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E083F05-8126-4B8D-BD55-46C1DA83E7C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wmf"/></Relationships>
</file>

<file path=ppt/slides/_rels/slide1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3.wmf"/><Relationship Id="rId5" Type="http://schemas.openxmlformats.org/officeDocument/2006/relationships/image" Target="../media/image2.wmf"/><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85794"/>
            <a:ext cx="7772400" cy="928694"/>
          </a:xfrm>
        </p:spPr>
        <p:txBody>
          <a:bodyPr/>
          <a:lstStyle/>
          <a:p>
            <a:r>
              <a:rPr lang="el-GR" sz="5400" dirty="0"/>
              <a:t>Δομές Κατακερματισμού</a:t>
            </a:r>
            <a:br>
              <a:rPr lang="en-US" sz="5400" dirty="0"/>
            </a:br>
            <a:r>
              <a:rPr lang="en-US" sz="5400" dirty="0"/>
              <a:t>(Hashing)</a:t>
            </a:r>
            <a:br>
              <a:rPr lang="el-GR" sz="5400" dirty="0"/>
            </a:br>
            <a:endParaRPr lang="en-US" sz="5400" dirty="0"/>
          </a:p>
        </p:txBody>
      </p:sp>
      <p:sp>
        <p:nvSpPr>
          <p:cNvPr id="2051" name="Rectangle 3"/>
          <p:cNvSpPr>
            <a:spLocks noGrp="1" noChangeArrowheads="1"/>
          </p:cNvSpPr>
          <p:nvPr>
            <p:ph type="subTitle" idx="1"/>
          </p:nvPr>
        </p:nvSpPr>
        <p:spPr>
          <a:xfrm>
            <a:off x="611560" y="2143116"/>
            <a:ext cx="8280920" cy="3857652"/>
          </a:xfrm>
        </p:spPr>
        <p:txBody>
          <a:bodyPr/>
          <a:lstStyle/>
          <a:p>
            <a:r>
              <a:rPr lang="en-US" sz="3600" dirty="0"/>
              <a:t>Hash Tables and Distributed Hash Tables</a:t>
            </a:r>
          </a:p>
          <a:p>
            <a:endParaRPr lang="el-GR" dirty="0"/>
          </a:p>
          <a:p>
            <a:endParaRPr lang="el-GR" dirty="0"/>
          </a:p>
          <a:p>
            <a:endParaRPr lang="en-US" dirty="0"/>
          </a:p>
          <a:p>
            <a:r>
              <a:rPr lang="el-GR" dirty="0"/>
              <a:t>Σ.ΣΙΟΥΤΑΣ</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effectLst>
            <a:outerShdw dist="107763" dir="2700000" algn="ctr" rotWithShape="0">
              <a:schemeClr val="bg2"/>
            </a:outerShdw>
          </a:effectLst>
        </p:spPr>
        <p:txBody>
          <a:bodyPr lIns="90488" tIns="44450" rIns="90488" bIns="44450"/>
          <a:lstStyle/>
          <a:p>
            <a:r>
              <a:rPr lang="el-GR" dirty="0"/>
              <a:t>Ενθέτοντας μία νέα εγγραφή</a:t>
            </a:r>
            <a:endParaRPr lang="en-US" dirty="0"/>
          </a:p>
        </p:txBody>
      </p:sp>
      <p:sp>
        <p:nvSpPr>
          <p:cNvPr id="24579" name="Rectangle 3"/>
          <p:cNvSpPr>
            <a:spLocks noGrp="1" noChangeArrowheads="1"/>
          </p:cNvSpPr>
          <p:nvPr>
            <p:ph type="body" sz="half" idx="1"/>
          </p:nvPr>
        </p:nvSpPr>
        <p:spPr>
          <a:xfrm>
            <a:off x="685800" y="1774825"/>
            <a:ext cx="4525963" cy="4114800"/>
          </a:xfrm>
          <a:noFill/>
          <a:ln/>
        </p:spPr>
        <p:txBody>
          <a:bodyPr lIns="90488" tIns="44450" rIns="90488" bIns="44450"/>
          <a:lstStyle/>
          <a:p>
            <a:r>
              <a:rPr lang="el-GR" dirty="0"/>
              <a:t>Η </a:t>
            </a:r>
            <a:r>
              <a:rPr lang="en-US" dirty="0"/>
              <a:t> hash value </a:t>
            </a:r>
            <a:r>
              <a:rPr lang="el-GR" dirty="0"/>
              <a:t>είναι η θέση της νέας εγγραφής.</a:t>
            </a:r>
            <a:endParaRPr lang="en-US" dirty="0"/>
          </a:p>
        </p:txBody>
      </p:sp>
      <p:sp useBgFill="1">
        <p:nvSpPr>
          <p:cNvPr id="24580"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4581"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4582"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24583"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24584"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24585"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24586"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24587"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24588"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24589"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24590"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24591"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24592"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24593"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24594"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4595"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24596" name="Group 20"/>
          <p:cNvGrpSpPr>
            <a:grpSpLocks/>
          </p:cNvGrpSpPr>
          <p:nvPr/>
        </p:nvGrpSpPr>
        <p:grpSpPr bwMode="auto">
          <a:xfrm>
            <a:off x="4598988" y="5475288"/>
            <a:ext cx="671512" cy="519112"/>
            <a:chOff x="2897" y="3449"/>
            <a:chExt cx="423" cy="327"/>
          </a:xfrm>
        </p:grpSpPr>
        <p:sp>
          <p:nvSpPr>
            <p:cNvPr id="24597"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24598"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24599" name="Group 23"/>
          <p:cNvGrpSpPr>
            <a:grpSpLocks/>
          </p:cNvGrpSpPr>
          <p:nvPr/>
        </p:nvGrpSpPr>
        <p:grpSpPr bwMode="auto">
          <a:xfrm>
            <a:off x="2822575" y="5449888"/>
            <a:ext cx="671513" cy="569912"/>
            <a:chOff x="1778" y="3433"/>
            <a:chExt cx="423" cy="359"/>
          </a:xfrm>
        </p:grpSpPr>
        <p:sp>
          <p:nvSpPr>
            <p:cNvPr id="24600"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24601"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24602" name="Group 26"/>
          <p:cNvGrpSpPr>
            <a:grpSpLocks/>
          </p:cNvGrpSpPr>
          <p:nvPr/>
        </p:nvGrpSpPr>
        <p:grpSpPr bwMode="auto">
          <a:xfrm>
            <a:off x="1906588" y="5445125"/>
            <a:ext cx="619125" cy="577850"/>
            <a:chOff x="1201" y="3430"/>
            <a:chExt cx="390" cy="364"/>
          </a:xfrm>
        </p:grpSpPr>
        <p:sp>
          <p:nvSpPr>
            <p:cNvPr id="24603"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24604"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24605" name="Group 29"/>
          <p:cNvGrpSpPr>
            <a:grpSpLocks/>
          </p:cNvGrpSpPr>
          <p:nvPr/>
        </p:nvGrpSpPr>
        <p:grpSpPr bwMode="auto">
          <a:xfrm>
            <a:off x="7764463" y="5480050"/>
            <a:ext cx="727075" cy="508000"/>
            <a:chOff x="4891" y="3452"/>
            <a:chExt cx="458" cy="320"/>
          </a:xfrm>
        </p:grpSpPr>
        <p:sp>
          <p:nvSpPr>
            <p:cNvPr id="24606"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24607"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24608" name="Group 32"/>
          <p:cNvGrpSpPr>
            <a:grpSpLocks/>
          </p:cNvGrpSpPr>
          <p:nvPr/>
        </p:nvGrpSpPr>
        <p:grpSpPr bwMode="auto">
          <a:xfrm>
            <a:off x="6596063" y="4014788"/>
            <a:ext cx="1311275" cy="2832100"/>
            <a:chOff x="4155" y="2529"/>
            <a:chExt cx="826" cy="1784"/>
          </a:xfrm>
        </p:grpSpPr>
        <p:sp useBgFill="1">
          <p:nvSpPr>
            <p:cNvPr id="24609"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4610"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24611" name="Group 35"/>
          <p:cNvGrpSpPr>
            <a:grpSpLocks/>
          </p:cNvGrpSpPr>
          <p:nvPr/>
        </p:nvGrpSpPr>
        <p:grpSpPr bwMode="auto">
          <a:xfrm>
            <a:off x="3713163" y="5465763"/>
            <a:ext cx="619125" cy="558800"/>
            <a:chOff x="2339" y="3443"/>
            <a:chExt cx="390" cy="352"/>
          </a:xfrm>
        </p:grpSpPr>
        <p:pic>
          <p:nvPicPr>
            <p:cNvPr id="24612"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24613"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spTree>
  </p:cSld>
  <p:clrMapOvr>
    <a:masterClrMapping/>
  </p:clrMapOvr>
  <p:transition>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85720" y="142852"/>
            <a:ext cx="6786610" cy="571504"/>
          </a:xfrm>
          <a:noFill/>
          <a:ln/>
          <a:effectLst>
            <a:outerShdw dist="107763" dir="2700000" algn="ctr" rotWithShape="0">
              <a:schemeClr val="bg2"/>
            </a:outerShdw>
          </a:effectLst>
        </p:spPr>
        <p:txBody>
          <a:bodyPr lIns="90488" tIns="44450" rIns="90488" bIns="44450"/>
          <a:lstStyle/>
          <a:p>
            <a:r>
              <a:rPr lang="el-GR" dirty="0"/>
              <a:t>Συγκρούσεις (</a:t>
            </a:r>
            <a:r>
              <a:rPr lang="en-US" dirty="0"/>
              <a:t>Collisions</a:t>
            </a:r>
            <a:r>
              <a:rPr lang="el-GR" dirty="0"/>
              <a:t>)</a:t>
            </a:r>
            <a:endParaRPr lang="en-US" dirty="0"/>
          </a:p>
        </p:txBody>
      </p:sp>
      <p:sp>
        <p:nvSpPr>
          <p:cNvPr id="26627" name="Rectangle 3"/>
          <p:cNvSpPr>
            <a:spLocks noGrp="1" noChangeArrowheads="1"/>
          </p:cNvSpPr>
          <p:nvPr>
            <p:ph type="body" sz="half" idx="1"/>
          </p:nvPr>
        </p:nvSpPr>
        <p:spPr>
          <a:xfrm>
            <a:off x="685800" y="1774825"/>
            <a:ext cx="4525963" cy="4114800"/>
          </a:xfrm>
          <a:noFill/>
          <a:ln/>
        </p:spPr>
        <p:txBody>
          <a:bodyPr lIns="90488" tIns="44450" rIns="90488" bIns="44450"/>
          <a:lstStyle/>
          <a:p>
            <a:r>
              <a:rPr lang="el-GR" dirty="0"/>
              <a:t>Θέλουμε να ενθέσουμε μία νέα εγγραφή με </a:t>
            </a:r>
            <a:r>
              <a:rPr lang="en-US" dirty="0"/>
              <a:t>hash value</a:t>
            </a:r>
            <a:r>
              <a:rPr lang="el-GR" dirty="0"/>
              <a:t>=</a:t>
            </a:r>
            <a:r>
              <a:rPr lang="en-US" dirty="0"/>
              <a:t>2.</a:t>
            </a:r>
          </a:p>
        </p:txBody>
      </p:sp>
      <p:sp useBgFill="1">
        <p:nvSpPr>
          <p:cNvPr id="26628"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6629"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6630"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26631"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26632"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26633"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26634"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26635"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26636"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26637"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26638"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26639"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26640"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26641"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26642"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6643"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26644" name="Group 20"/>
          <p:cNvGrpSpPr>
            <a:grpSpLocks/>
          </p:cNvGrpSpPr>
          <p:nvPr/>
        </p:nvGrpSpPr>
        <p:grpSpPr bwMode="auto">
          <a:xfrm>
            <a:off x="4598988" y="5475288"/>
            <a:ext cx="671512" cy="519112"/>
            <a:chOff x="2897" y="3449"/>
            <a:chExt cx="423" cy="327"/>
          </a:xfrm>
        </p:grpSpPr>
        <p:sp>
          <p:nvSpPr>
            <p:cNvPr id="26645"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26646"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26647" name="Group 23"/>
          <p:cNvGrpSpPr>
            <a:grpSpLocks/>
          </p:cNvGrpSpPr>
          <p:nvPr/>
        </p:nvGrpSpPr>
        <p:grpSpPr bwMode="auto">
          <a:xfrm>
            <a:off x="2822575" y="5449888"/>
            <a:ext cx="671513" cy="569912"/>
            <a:chOff x="1778" y="3433"/>
            <a:chExt cx="423" cy="359"/>
          </a:xfrm>
        </p:grpSpPr>
        <p:sp>
          <p:nvSpPr>
            <p:cNvPr id="26648"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26649"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26650" name="Group 26"/>
          <p:cNvGrpSpPr>
            <a:grpSpLocks/>
          </p:cNvGrpSpPr>
          <p:nvPr/>
        </p:nvGrpSpPr>
        <p:grpSpPr bwMode="auto">
          <a:xfrm>
            <a:off x="1906588" y="5445125"/>
            <a:ext cx="619125" cy="577850"/>
            <a:chOff x="1201" y="3430"/>
            <a:chExt cx="390" cy="364"/>
          </a:xfrm>
        </p:grpSpPr>
        <p:sp>
          <p:nvSpPr>
            <p:cNvPr id="26651"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26652"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26653" name="Group 29"/>
          <p:cNvGrpSpPr>
            <a:grpSpLocks/>
          </p:cNvGrpSpPr>
          <p:nvPr/>
        </p:nvGrpSpPr>
        <p:grpSpPr bwMode="auto">
          <a:xfrm>
            <a:off x="7764463" y="5480050"/>
            <a:ext cx="727075" cy="508000"/>
            <a:chOff x="4891" y="3452"/>
            <a:chExt cx="458" cy="320"/>
          </a:xfrm>
        </p:grpSpPr>
        <p:sp>
          <p:nvSpPr>
            <p:cNvPr id="26654"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26655"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26656" name="Group 32"/>
          <p:cNvGrpSpPr>
            <a:grpSpLocks/>
          </p:cNvGrpSpPr>
          <p:nvPr/>
        </p:nvGrpSpPr>
        <p:grpSpPr bwMode="auto">
          <a:xfrm>
            <a:off x="6596063" y="4014788"/>
            <a:ext cx="1311275" cy="2832100"/>
            <a:chOff x="4155" y="2529"/>
            <a:chExt cx="826" cy="1784"/>
          </a:xfrm>
        </p:grpSpPr>
        <p:sp useBgFill="1">
          <p:nvSpPr>
            <p:cNvPr id="26657"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6658"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26659" name="Group 35"/>
          <p:cNvGrpSpPr>
            <a:grpSpLocks/>
          </p:cNvGrpSpPr>
          <p:nvPr/>
        </p:nvGrpSpPr>
        <p:grpSpPr bwMode="auto">
          <a:xfrm>
            <a:off x="3713163" y="5465763"/>
            <a:ext cx="619125" cy="558800"/>
            <a:chOff x="2339" y="3443"/>
            <a:chExt cx="390" cy="352"/>
          </a:xfrm>
        </p:grpSpPr>
        <p:pic>
          <p:nvPicPr>
            <p:cNvPr id="26660"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26661"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sp>
        <p:nvSpPr>
          <p:cNvPr id="26662" name="Rectangle 38"/>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26663" name="Picture 39"/>
          <p:cNvPicPr>
            <a:picLocks noChangeArrowheads="1"/>
          </p:cNvPicPr>
          <p:nvPr/>
        </p:nvPicPr>
        <p:blipFill>
          <a:blip r:embed="rId8" cstate="print"/>
          <a:srcRect/>
          <a:stretch>
            <a:fillRect/>
          </a:stretch>
        </p:blipFill>
        <p:spPr bwMode="auto">
          <a:xfrm>
            <a:off x="6375400" y="1558925"/>
            <a:ext cx="1873250" cy="1727200"/>
          </a:xfrm>
          <a:prstGeom prst="rect">
            <a:avLst/>
          </a:prstGeom>
          <a:noFill/>
          <a:ln w="12700">
            <a:noFill/>
            <a:miter lim="800000"/>
            <a:headEnd/>
            <a:tailEnd/>
          </a:ln>
          <a:effectLst/>
        </p:spPr>
      </p:pic>
      <p:sp>
        <p:nvSpPr>
          <p:cNvPr id="26664" name="Oval 40"/>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26665" name="Rectangle 41"/>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26666" name="Line 42"/>
          <p:cNvSpPr>
            <a:spLocks noChangeShapeType="1"/>
          </p:cNvSpPr>
          <p:nvPr/>
        </p:nvSpPr>
        <p:spPr bwMode="auto">
          <a:xfrm flipH="1">
            <a:off x="3302000" y="2376488"/>
            <a:ext cx="2720975" cy="2432050"/>
          </a:xfrm>
          <a:prstGeom prst="line">
            <a:avLst/>
          </a:prstGeom>
          <a:noFill/>
          <a:ln w="50800">
            <a:solidFill>
              <a:schemeClr val="accent2"/>
            </a:solidFill>
            <a:round/>
            <a:headEnd/>
            <a:tailEnd type="triangle" w="med" len="med"/>
          </a:ln>
          <a:effectLst/>
        </p:spPr>
        <p:txBody>
          <a:bodyPr/>
          <a:lstStyle/>
          <a:p>
            <a:endParaRPr lang="el-GR"/>
          </a:p>
        </p:txBody>
      </p:sp>
      <p:sp>
        <p:nvSpPr>
          <p:cNvPr id="26667" name="AutoShape 43"/>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Tree>
  </p:cSld>
  <p:clrMapOvr>
    <a:masterClrMapping/>
  </p:clrMapOvr>
  <p:transition>
    <p:strips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7772400" cy="1000132"/>
          </a:xfrm>
          <a:noFill/>
          <a:ln/>
          <a:effectLst>
            <a:outerShdw dist="107763" dir="2700000" algn="ctr" rotWithShape="0">
              <a:schemeClr val="bg2"/>
            </a:outerShdw>
          </a:effectLst>
        </p:spPr>
        <p:txBody>
          <a:bodyPr lIns="90488" tIns="44450" rIns="90488" bIns="44450"/>
          <a:lstStyle/>
          <a:p>
            <a:r>
              <a:rPr lang="el-GR" dirty="0"/>
              <a:t>Συγκρούσεις</a:t>
            </a:r>
            <a:endParaRPr lang="en-US" dirty="0"/>
          </a:p>
        </p:txBody>
      </p:sp>
      <p:sp>
        <p:nvSpPr>
          <p:cNvPr id="28675" name="Rectangle 3"/>
          <p:cNvSpPr>
            <a:spLocks noGrp="1" noChangeArrowheads="1"/>
          </p:cNvSpPr>
          <p:nvPr>
            <p:ph type="body" sz="half" idx="1"/>
          </p:nvPr>
        </p:nvSpPr>
        <p:spPr>
          <a:xfrm>
            <a:off x="685800" y="1214422"/>
            <a:ext cx="4525963" cy="4675203"/>
          </a:xfrm>
          <a:noFill/>
          <a:ln/>
        </p:spPr>
        <p:txBody>
          <a:bodyPr lIns="90488" tIns="44450" rIns="90488" bIns="44450"/>
          <a:lstStyle/>
          <a:p>
            <a:r>
              <a:rPr lang="el-GR" dirty="0"/>
              <a:t>Αυτό ονομάζεται </a:t>
            </a:r>
            <a:r>
              <a:rPr lang="el-GR" b="1" u="sng" dirty="0">
                <a:solidFill>
                  <a:schemeClr val="accent2"/>
                </a:solidFill>
              </a:rPr>
              <a:t>σύγκρουση</a:t>
            </a:r>
            <a:r>
              <a:rPr lang="en-US" dirty="0"/>
              <a:t>, </a:t>
            </a:r>
            <a:r>
              <a:rPr lang="el-GR" dirty="0"/>
              <a:t>γιατί υπάρχει μία άλλη έγκυρη εγγραφή στη θέση </a:t>
            </a:r>
            <a:r>
              <a:rPr lang="en-US" dirty="0"/>
              <a:t>[2].</a:t>
            </a:r>
          </a:p>
        </p:txBody>
      </p:sp>
      <p:sp useBgFill="1">
        <p:nvSpPr>
          <p:cNvPr id="28676"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8677"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8678"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28679"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28680"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28681"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28682"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28683"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28684"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28685"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28686"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28687"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28688"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28689"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28690"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8691"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28692" name="Group 20"/>
          <p:cNvGrpSpPr>
            <a:grpSpLocks/>
          </p:cNvGrpSpPr>
          <p:nvPr/>
        </p:nvGrpSpPr>
        <p:grpSpPr bwMode="auto">
          <a:xfrm>
            <a:off x="4598988" y="5475288"/>
            <a:ext cx="671512" cy="519112"/>
            <a:chOff x="2897" y="3449"/>
            <a:chExt cx="423" cy="327"/>
          </a:xfrm>
        </p:grpSpPr>
        <p:sp>
          <p:nvSpPr>
            <p:cNvPr id="28693"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28694"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28695" name="Group 23"/>
          <p:cNvGrpSpPr>
            <a:grpSpLocks/>
          </p:cNvGrpSpPr>
          <p:nvPr/>
        </p:nvGrpSpPr>
        <p:grpSpPr bwMode="auto">
          <a:xfrm>
            <a:off x="2822575" y="5449888"/>
            <a:ext cx="671513" cy="569912"/>
            <a:chOff x="1778" y="3433"/>
            <a:chExt cx="423" cy="359"/>
          </a:xfrm>
        </p:grpSpPr>
        <p:sp>
          <p:nvSpPr>
            <p:cNvPr id="28696"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28697"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28698" name="Group 26"/>
          <p:cNvGrpSpPr>
            <a:grpSpLocks/>
          </p:cNvGrpSpPr>
          <p:nvPr/>
        </p:nvGrpSpPr>
        <p:grpSpPr bwMode="auto">
          <a:xfrm>
            <a:off x="1906588" y="5445125"/>
            <a:ext cx="619125" cy="577850"/>
            <a:chOff x="1201" y="3430"/>
            <a:chExt cx="390" cy="364"/>
          </a:xfrm>
        </p:grpSpPr>
        <p:sp>
          <p:nvSpPr>
            <p:cNvPr id="28699"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28700"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28701" name="Group 29"/>
          <p:cNvGrpSpPr>
            <a:grpSpLocks/>
          </p:cNvGrpSpPr>
          <p:nvPr/>
        </p:nvGrpSpPr>
        <p:grpSpPr bwMode="auto">
          <a:xfrm>
            <a:off x="7764463" y="5480050"/>
            <a:ext cx="727075" cy="508000"/>
            <a:chOff x="4891" y="3452"/>
            <a:chExt cx="458" cy="320"/>
          </a:xfrm>
        </p:grpSpPr>
        <p:sp>
          <p:nvSpPr>
            <p:cNvPr id="28702"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28703"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28704" name="Group 32"/>
          <p:cNvGrpSpPr>
            <a:grpSpLocks/>
          </p:cNvGrpSpPr>
          <p:nvPr/>
        </p:nvGrpSpPr>
        <p:grpSpPr bwMode="auto">
          <a:xfrm>
            <a:off x="6596063" y="4014788"/>
            <a:ext cx="1311275" cy="2832100"/>
            <a:chOff x="4155" y="2529"/>
            <a:chExt cx="826" cy="1784"/>
          </a:xfrm>
        </p:grpSpPr>
        <p:sp useBgFill="1">
          <p:nvSpPr>
            <p:cNvPr id="28705"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8706"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28707" name="Group 35"/>
          <p:cNvGrpSpPr>
            <a:grpSpLocks/>
          </p:cNvGrpSpPr>
          <p:nvPr/>
        </p:nvGrpSpPr>
        <p:grpSpPr bwMode="auto">
          <a:xfrm>
            <a:off x="3713163" y="5465763"/>
            <a:ext cx="619125" cy="558800"/>
            <a:chOff x="2339" y="3443"/>
            <a:chExt cx="390" cy="352"/>
          </a:xfrm>
        </p:grpSpPr>
        <p:pic>
          <p:nvPicPr>
            <p:cNvPr id="28708"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28709"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sp>
        <p:nvSpPr>
          <p:cNvPr id="28710" name="Rectangle 38"/>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28711" name="Picture 39"/>
          <p:cNvPicPr>
            <a:picLocks noChangeArrowheads="1"/>
          </p:cNvPicPr>
          <p:nvPr/>
        </p:nvPicPr>
        <p:blipFill>
          <a:blip r:embed="rId8" cstate="print"/>
          <a:srcRect/>
          <a:stretch>
            <a:fillRect/>
          </a:stretch>
        </p:blipFill>
        <p:spPr bwMode="auto">
          <a:xfrm>
            <a:off x="6375400" y="1558925"/>
            <a:ext cx="1873250" cy="1727200"/>
          </a:xfrm>
          <a:prstGeom prst="rect">
            <a:avLst/>
          </a:prstGeom>
          <a:noFill/>
          <a:ln w="12700">
            <a:noFill/>
            <a:miter lim="800000"/>
            <a:headEnd/>
            <a:tailEnd/>
          </a:ln>
          <a:effectLst/>
        </p:spPr>
      </p:pic>
      <p:sp>
        <p:nvSpPr>
          <p:cNvPr id="28712" name="Oval 40"/>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28713" name="Rectangle 41"/>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pic>
        <p:nvPicPr>
          <p:cNvPr id="28714" name="Picture 42"/>
          <p:cNvPicPr>
            <a:picLocks noChangeArrowheads="1"/>
          </p:cNvPicPr>
          <p:nvPr/>
        </p:nvPicPr>
        <p:blipFill>
          <a:blip r:embed="rId9" cstate="print"/>
          <a:srcRect t="67752" r="46098"/>
          <a:stretch>
            <a:fillRect/>
          </a:stretch>
        </p:blipFill>
        <p:spPr bwMode="auto">
          <a:xfrm>
            <a:off x="3343275" y="5910263"/>
            <a:ext cx="1304925" cy="769937"/>
          </a:xfrm>
          <a:prstGeom prst="rect">
            <a:avLst/>
          </a:prstGeom>
          <a:noFill/>
          <a:ln w="12700">
            <a:noFill/>
            <a:miter lim="800000"/>
            <a:headEnd/>
            <a:tailEnd/>
          </a:ln>
          <a:effectLst/>
        </p:spPr>
      </p:pic>
      <p:sp>
        <p:nvSpPr>
          <p:cNvPr id="28715" name="AutoShape 43"/>
          <p:cNvSpPr>
            <a:spLocks noChangeArrowheads="1"/>
          </p:cNvSpPr>
          <p:nvPr/>
        </p:nvSpPr>
        <p:spPr bwMode="auto">
          <a:xfrm>
            <a:off x="169863" y="3181350"/>
            <a:ext cx="3978275" cy="1711325"/>
          </a:xfrm>
          <a:prstGeom prst="roundRect">
            <a:avLst>
              <a:gd name="adj" fmla="val 12495"/>
            </a:avLst>
          </a:prstGeom>
          <a:solidFill>
            <a:schemeClr val="folHlink"/>
          </a:solidFill>
          <a:ln w="12700">
            <a:solidFill>
              <a:srgbClr val="000000"/>
            </a:solidFill>
            <a:round/>
            <a:headEnd/>
            <a:tailEnd/>
          </a:ln>
          <a:effectLst>
            <a:outerShdw dist="107763" dir="2700000" algn="ctr" rotWithShape="0">
              <a:srgbClr val="000000"/>
            </a:outerShdw>
          </a:effectLst>
        </p:spPr>
        <p:txBody>
          <a:bodyPr wrap="none" lIns="90488" tIns="44450" rIns="90488" bIns="44450" anchor="ctr"/>
          <a:lstStyle/>
          <a:p>
            <a:pPr algn="ctr" eaLnBrk="0" hangingPunct="0"/>
            <a:r>
              <a:rPr lang="el-GR" b="1" dirty="0"/>
              <a:t>Όταν συμβαίνει σύγκρουση </a:t>
            </a:r>
          </a:p>
          <a:p>
            <a:pPr algn="ctr" eaLnBrk="0" hangingPunct="0"/>
            <a:r>
              <a:rPr lang="el-GR" b="1" dirty="0"/>
              <a:t>μετακινούμαστε προς τα</a:t>
            </a:r>
          </a:p>
          <a:p>
            <a:pPr algn="ctr" eaLnBrk="0" hangingPunct="0"/>
            <a:r>
              <a:rPr lang="el-GR" b="1" dirty="0"/>
              <a:t>εμπρός μέχρι να βρούμε </a:t>
            </a:r>
          </a:p>
          <a:p>
            <a:pPr algn="ctr" eaLnBrk="0" hangingPunct="0"/>
            <a:r>
              <a:rPr lang="el-GR" b="1" dirty="0"/>
              <a:t>άδεια θέση</a:t>
            </a:r>
            <a:r>
              <a:rPr lang="en-US" b="1" dirty="0"/>
              <a:t>.</a:t>
            </a:r>
          </a:p>
        </p:txBody>
      </p:sp>
      <p:sp>
        <p:nvSpPr>
          <p:cNvPr id="28716" name="Line 44"/>
          <p:cNvSpPr>
            <a:spLocks noChangeShapeType="1"/>
          </p:cNvSpPr>
          <p:nvPr/>
        </p:nvSpPr>
        <p:spPr bwMode="auto">
          <a:xfrm flipH="1">
            <a:off x="4191000" y="2376488"/>
            <a:ext cx="1831975" cy="2449512"/>
          </a:xfrm>
          <a:prstGeom prst="line">
            <a:avLst/>
          </a:prstGeom>
          <a:noFill/>
          <a:ln w="50800">
            <a:solidFill>
              <a:schemeClr val="accent2"/>
            </a:solidFill>
            <a:round/>
            <a:headEnd/>
            <a:tailEnd type="triangle" w="med" len="med"/>
          </a:ln>
          <a:effectLst/>
        </p:spPr>
        <p:txBody>
          <a:bodyPr/>
          <a:lstStyle/>
          <a:p>
            <a:endParaRPr lang="el-GR"/>
          </a:p>
        </p:txBody>
      </p:sp>
    </p:spTree>
  </p:cSld>
  <p:clrMapOvr>
    <a:masterClrMapping/>
  </p:clrMapOvr>
  <p:transition>
    <p:strips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14290"/>
            <a:ext cx="7772400" cy="714380"/>
          </a:xfrm>
          <a:noFill/>
          <a:ln/>
          <a:effectLst>
            <a:outerShdw dist="107763" dir="2700000" algn="ctr" rotWithShape="0">
              <a:schemeClr val="bg2"/>
            </a:outerShdw>
          </a:effectLst>
        </p:spPr>
        <p:txBody>
          <a:bodyPr lIns="90488" tIns="44450" rIns="90488" bIns="44450"/>
          <a:lstStyle/>
          <a:p>
            <a:r>
              <a:rPr lang="el-GR" dirty="0"/>
              <a:t>Συγκρούσεις</a:t>
            </a:r>
            <a:endParaRPr lang="en-US" dirty="0"/>
          </a:p>
        </p:txBody>
      </p:sp>
      <p:sp>
        <p:nvSpPr>
          <p:cNvPr id="30723" name="Rectangle 3"/>
          <p:cNvSpPr>
            <a:spLocks noGrp="1" noChangeArrowheads="1"/>
          </p:cNvSpPr>
          <p:nvPr>
            <p:ph type="body" sz="half" idx="1"/>
          </p:nvPr>
        </p:nvSpPr>
        <p:spPr>
          <a:xfrm>
            <a:off x="685800" y="1000108"/>
            <a:ext cx="4525963" cy="4889517"/>
          </a:xfrm>
          <a:noFill/>
          <a:ln/>
        </p:spPr>
        <p:txBody>
          <a:bodyPr lIns="90488" tIns="44450" rIns="90488" bIns="44450"/>
          <a:lstStyle/>
          <a:p>
            <a:r>
              <a:rPr lang="el-GR" dirty="0"/>
              <a:t>Αυτό ονομάζεται </a:t>
            </a:r>
            <a:r>
              <a:rPr lang="el-GR" b="1" u="sng" dirty="0">
                <a:solidFill>
                  <a:schemeClr val="accent2"/>
                </a:solidFill>
              </a:rPr>
              <a:t>σύγκρουση</a:t>
            </a:r>
            <a:r>
              <a:rPr lang="en-US" dirty="0"/>
              <a:t>, </a:t>
            </a:r>
            <a:r>
              <a:rPr lang="el-GR" dirty="0"/>
              <a:t>γιατί υπάρχει μία άλλη έγκυρη εγγραφή στη θέση </a:t>
            </a:r>
            <a:r>
              <a:rPr lang="en-US" dirty="0"/>
              <a:t>[2].</a:t>
            </a:r>
          </a:p>
        </p:txBody>
      </p:sp>
      <p:sp useBgFill="1">
        <p:nvSpPr>
          <p:cNvPr id="30724"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0725"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0726"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30727"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30728"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30729"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30730"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30731"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30732"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30733"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30734"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30735"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30736"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30737"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30738"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0739"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30740" name="Group 20"/>
          <p:cNvGrpSpPr>
            <a:grpSpLocks/>
          </p:cNvGrpSpPr>
          <p:nvPr/>
        </p:nvGrpSpPr>
        <p:grpSpPr bwMode="auto">
          <a:xfrm>
            <a:off x="4598988" y="5475288"/>
            <a:ext cx="671512" cy="519112"/>
            <a:chOff x="2897" y="3449"/>
            <a:chExt cx="423" cy="327"/>
          </a:xfrm>
        </p:grpSpPr>
        <p:sp>
          <p:nvSpPr>
            <p:cNvPr id="30741"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30742"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30743" name="Group 23"/>
          <p:cNvGrpSpPr>
            <a:grpSpLocks/>
          </p:cNvGrpSpPr>
          <p:nvPr/>
        </p:nvGrpSpPr>
        <p:grpSpPr bwMode="auto">
          <a:xfrm>
            <a:off x="2822575" y="5449888"/>
            <a:ext cx="671513" cy="569912"/>
            <a:chOff x="1778" y="3433"/>
            <a:chExt cx="423" cy="359"/>
          </a:xfrm>
        </p:grpSpPr>
        <p:sp>
          <p:nvSpPr>
            <p:cNvPr id="30744"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30745"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30746" name="Group 26"/>
          <p:cNvGrpSpPr>
            <a:grpSpLocks/>
          </p:cNvGrpSpPr>
          <p:nvPr/>
        </p:nvGrpSpPr>
        <p:grpSpPr bwMode="auto">
          <a:xfrm>
            <a:off x="1906588" y="5445125"/>
            <a:ext cx="619125" cy="577850"/>
            <a:chOff x="1201" y="3430"/>
            <a:chExt cx="390" cy="364"/>
          </a:xfrm>
        </p:grpSpPr>
        <p:sp>
          <p:nvSpPr>
            <p:cNvPr id="30747"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30748"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30749" name="Group 29"/>
          <p:cNvGrpSpPr>
            <a:grpSpLocks/>
          </p:cNvGrpSpPr>
          <p:nvPr/>
        </p:nvGrpSpPr>
        <p:grpSpPr bwMode="auto">
          <a:xfrm>
            <a:off x="7764463" y="5480050"/>
            <a:ext cx="727075" cy="508000"/>
            <a:chOff x="4891" y="3452"/>
            <a:chExt cx="458" cy="320"/>
          </a:xfrm>
        </p:grpSpPr>
        <p:sp>
          <p:nvSpPr>
            <p:cNvPr id="30750"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30751"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30752" name="Group 32"/>
          <p:cNvGrpSpPr>
            <a:grpSpLocks/>
          </p:cNvGrpSpPr>
          <p:nvPr/>
        </p:nvGrpSpPr>
        <p:grpSpPr bwMode="auto">
          <a:xfrm>
            <a:off x="6596063" y="4014788"/>
            <a:ext cx="1311275" cy="2832100"/>
            <a:chOff x="4155" y="2529"/>
            <a:chExt cx="826" cy="1784"/>
          </a:xfrm>
        </p:grpSpPr>
        <p:sp useBgFill="1">
          <p:nvSpPr>
            <p:cNvPr id="30753"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0754"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30755" name="Group 35"/>
          <p:cNvGrpSpPr>
            <a:grpSpLocks/>
          </p:cNvGrpSpPr>
          <p:nvPr/>
        </p:nvGrpSpPr>
        <p:grpSpPr bwMode="auto">
          <a:xfrm>
            <a:off x="3713163" y="5465763"/>
            <a:ext cx="619125" cy="558800"/>
            <a:chOff x="2339" y="3443"/>
            <a:chExt cx="390" cy="352"/>
          </a:xfrm>
        </p:grpSpPr>
        <p:pic>
          <p:nvPicPr>
            <p:cNvPr id="30756"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30757"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sp>
        <p:nvSpPr>
          <p:cNvPr id="30758" name="Rectangle 38"/>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30759" name="Picture 39"/>
          <p:cNvPicPr>
            <a:picLocks noChangeArrowheads="1"/>
          </p:cNvPicPr>
          <p:nvPr/>
        </p:nvPicPr>
        <p:blipFill>
          <a:blip r:embed="rId8" cstate="print"/>
          <a:srcRect/>
          <a:stretch>
            <a:fillRect/>
          </a:stretch>
        </p:blipFill>
        <p:spPr bwMode="auto">
          <a:xfrm>
            <a:off x="6375400" y="1558925"/>
            <a:ext cx="1873250" cy="1727200"/>
          </a:xfrm>
          <a:prstGeom prst="rect">
            <a:avLst/>
          </a:prstGeom>
          <a:noFill/>
          <a:ln w="12700">
            <a:noFill/>
            <a:miter lim="800000"/>
            <a:headEnd/>
            <a:tailEnd/>
          </a:ln>
          <a:effectLst/>
        </p:spPr>
      </p:pic>
      <p:sp>
        <p:nvSpPr>
          <p:cNvPr id="30760" name="Oval 40"/>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30761" name="Rectangle 41"/>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pic>
        <p:nvPicPr>
          <p:cNvPr id="30762" name="Picture 42"/>
          <p:cNvPicPr>
            <a:picLocks noChangeArrowheads="1"/>
          </p:cNvPicPr>
          <p:nvPr/>
        </p:nvPicPr>
        <p:blipFill>
          <a:blip r:embed="rId9" cstate="print"/>
          <a:srcRect t="67752" r="46098"/>
          <a:stretch>
            <a:fillRect/>
          </a:stretch>
        </p:blipFill>
        <p:spPr bwMode="auto">
          <a:xfrm>
            <a:off x="4249738" y="5910263"/>
            <a:ext cx="1304925" cy="769937"/>
          </a:xfrm>
          <a:prstGeom prst="rect">
            <a:avLst/>
          </a:prstGeom>
          <a:noFill/>
          <a:ln w="12700">
            <a:noFill/>
            <a:miter lim="800000"/>
            <a:headEnd/>
            <a:tailEnd/>
          </a:ln>
          <a:effectLst/>
        </p:spPr>
      </p:pic>
      <p:sp>
        <p:nvSpPr>
          <p:cNvPr id="30763" name="AutoShape 43"/>
          <p:cNvSpPr>
            <a:spLocks noChangeArrowheads="1"/>
          </p:cNvSpPr>
          <p:nvPr/>
        </p:nvSpPr>
        <p:spPr bwMode="auto">
          <a:xfrm>
            <a:off x="169863" y="3181350"/>
            <a:ext cx="3978275" cy="1711325"/>
          </a:xfrm>
          <a:prstGeom prst="roundRect">
            <a:avLst>
              <a:gd name="adj" fmla="val 12495"/>
            </a:avLst>
          </a:prstGeom>
          <a:solidFill>
            <a:schemeClr val="folHlink"/>
          </a:solidFill>
          <a:ln w="12700">
            <a:solidFill>
              <a:srgbClr val="000000"/>
            </a:solidFill>
            <a:round/>
            <a:headEnd/>
            <a:tailEnd/>
          </a:ln>
          <a:effectLst>
            <a:outerShdw dist="107763" dir="2700000" algn="ctr" rotWithShape="0">
              <a:srgbClr val="000000"/>
            </a:outerShdw>
          </a:effectLst>
        </p:spPr>
        <p:txBody>
          <a:bodyPr wrap="none" lIns="90488" tIns="44450" rIns="90488" bIns="44450" anchor="ctr"/>
          <a:lstStyle/>
          <a:p>
            <a:pPr algn="ctr" eaLnBrk="0" hangingPunct="0"/>
            <a:r>
              <a:rPr lang="el-GR" b="1" dirty="0"/>
              <a:t>Όταν συμβαίνει σύγκρουση </a:t>
            </a:r>
          </a:p>
          <a:p>
            <a:pPr algn="ctr" eaLnBrk="0" hangingPunct="0"/>
            <a:r>
              <a:rPr lang="el-GR" b="1" dirty="0"/>
              <a:t>μετακινούμαστε προς τα</a:t>
            </a:r>
          </a:p>
          <a:p>
            <a:pPr algn="ctr" eaLnBrk="0" hangingPunct="0"/>
            <a:r>
              <a:rPr lang="el-GR" b="1" dirty="0"/>
              <a:t>εμπρός μέχρι να βρούμε </a:t>
            </a:r>
          </a:p>
          <a:p>
            <a:pPr algn="ctr" eaLnBrk="0" hangingPunct="0"/>
            <a:r>
              <a:rPr lang="el-GR" b="1" dirty="0"/>
              <a:t>άδεια θέση</a:t>
            </a:r>
            <a:r>
              <a:rPr lang="en-US" b="1" dirty="0"/>
              <a:t>.</a:t>
            </a:r>
          </a:p>
        </p:txBody>
      </p:sp>
      <p:sp>
        <p:nvSpPr>
          <p:cNvPr id="30764" name="Line 44"/>
          <p:cNvSpPr>
            <a:spLocks noChangeShapeType="1"/>
          </p:cNvSpPr>
          <p:nvPr/>
        </p:nvSpPr>
        <p:spPr bwMode="auto">
          <a:xfrm flipH="1">
            <a:off x="4879975" y="2376488"/>
            <a:ext cx="1143000" cy="2522537"/>
          </a:xfrm>
          <a:prstGeom prst="line">
            <a:avLst/>
          </a:prstGeom>
          <a:noFill/>
          <a:ln w="50800">
            <a:solidFill>
              <a:schemeClr val="accent2"/>
            </a:solidFill>
            <a:round/>
            <a:headEnd/>
            <a:tailEnd type="triangle" w="med" len="med"/>
          </a:ln>
          <a:effectLst/>
        </p:spPr>
        <p:txBody>
          <a:bodyPr/>
          <a:lstStyle/>
          <a:p>
            <a:endParaRPr lang="el-GR"/>
          </a:p>
        </p:txBody>
      </p:sp>
    </p:spTree>
  </p:cSld>
  <p:clrMapOvr>
    <a:masterClrMapping/>
  </p:clrMapOvr>
  <p:transition>
    <p:strips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142852"/>
            <a:ext cx="7772400" cy="785818"/>
          </a:xfrm>
          <a:noFill/>
          <a:ln/>
          <a:effectLst>
            <a:outerShdw dist="107763" dir="2700000" algn="ctr" rotWithShape="0">
              <a:schemeClr val="bg2"/>
            </a:outerShdw>
          </a:effectLst>
        </p:spPr>
        <p:txBody>
          <a:bodyPr lIns="90488" tIns="44450" rIns="90488" bIns="44450"/>
          <a:lstStyle/>
          <a:p>
            <a:r>
              <a:rPr lang="el-GR" dirty="0"/>
              <a:t>Συγκρούσεις</a:t>
            </a:r>
            <a:endParaRPr lang="en-US" dirty="0"/>
          </a:p>
        </p:txBody>
      </p:sp>
      <p:sp>
        <p:nvSpPr>
          <p:cNvPr id="32771" name="Rectangle 3"/>
          <p:cNvSpPr>
            <a:spLocks noGrp="1" noChangeArrowheads="1"/>
          </p:cNvSpPr>
          <p:nvPr>
            <p:ph type="body" sz="half" idx="1"/>
          </p:nvPr>
        </p:nvSpPr>
        <p:spPr>
          <a:xfrm>
            <a:off x="685800" y="1000109"/>
            <a:ext cx="4525963" cy="4143404"/>
          </a:xfrm>
          <a:noFill/>
          <a:ln/>
        </p:spPr>
        <p:txBody>
          <a:bodyPr lIns="90488" tIns="44450" rIns="90488" bIns="44450"/>
          <a:lstStyle/>
          <a:p>
            <a:r>
              <a:rPr lang="el-GR" dirty="0"/>
              <a:t>Αυτό ονομάζεται </a:t>
            </a:r>
            <a:r>
              <a:rPr lang="el-GR" b="1" u="sng" dirty="0">
                <a:solidFill>
                  <a:schemeClr val="accent2"/>
                </a:solidFill>
              </a:rPr>
              <a:t>σύγκρουση</a:t>
            </a:r>
            <a:r>
              <a:rPr lang="en-US" dirty="0"/>
              <a:t>, </a:t>
            </a:r>
            <a:r>
              <a:rPr lang="el-GR" dirty="0"/>
              <a:t>γιατί υπάρχει μία άλλη έγκυρη εγγραφή στη θέση </a:t>
            </a:r>
            <a:r>
              <a:rPr lang="en-US" dirty="0"/>
              <a:t>[2].</a:t>
            </a:r>
          </a:p>
        </p:txBody>
      </p:sp>
      <p:sp useBgFill="1">
        <p:nvSpPr>
          <p:cNvPr id="32772"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2773"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2774"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32775"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32776"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32777"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32778"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32779"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32780"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32781"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32782"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32783"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32784"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32785"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32786"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2787"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32788" name="Group 20"/>
          <p:cNvGrpSpPr>
            <a:grpSpLocks/>
          </p:cNvGrpSpPr>
          <p:nvPr/>
        </p:nvGrpSpPr>
        <p:grpSpPr bwMode="auto">
          <a:xfrm>
            <a:off x="4598988" y="5475288"/>
            <a:ext cx="671512" cy="519112"/>
            <a:chOff x="2897" y="3449"/>
            <a:chExt cx="423" cy="327"/>
          </a:xfrm>
        </p:grpSpPr>
        <p:sp>
          <p:nvSpPr>
            <p:cNvPr id="32789"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32790"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32791" name="Group 23"/>
          <p:cNvGrpSpPr>
            <a:grpSpLocks/>
          </p:cNvGrpSpPr>
          <p:nvPr/>
        </p:nvGrpSpPr>
        <p:grpSpPr bwMode="auto">
          <a:xfrm>
            <a:off x="2822575" y="5449888"/>
            <a:ext cx="671513" cy="569912"/>
            <a:chOff x="1778" y="3433"/>
            <a:chExt cx="423" cy="359"/>
          </a:xfrm>
        </p:grpSpPr>
        <p:sp>
          <p:nvSpPr>
            <p:cNvPr id="32792"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32793"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32794" name="Group 26"/>
          <p:cNvGrpSpPr>
            <a:grpSpLocks/>
          </p:cNvGrpSpPr>
          <p:nvPr/>
        </p:nvGrpSpPr>
        <p:grpSpPr bwMode="auto">
          <a:xfrm>
            <a:off x="1906588" y="5445125"/>
            <a:ext cx="619125" cy="577850"/>
            <a:chOff x="1201" y="3430"/>
            <a:chExt cx="390" cy="364"/>
          </a:xfrm>
        </p:grpSpPr>
        <p:sp>
          <p:nvSpPr>
            <p:cNvPr id="32795"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32796"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32797" name="Group 29"/>
          <p:cNvGrpSpPr>
            <a:grpSpLocks/>
          </p:cNvGrpSpPr>
          <p:nvPr/>
        </p:nvGrpSpPr>
        <p:grpSpPr bwMode="auto">
          <a:xfrm>
            <a:off x="7764463" y="5480050"/>
            <a:ext cx="727075" cy="508000"/>
            <a:chOff x="4891" y="3452"/>
            <a:chExt cx="458" cy="320"/>
          </a:xfrm>
        </p:grpSpPr>
        <p:sp>
          <p:nvSpPr>
            <p:cNvPr id="32798"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32799"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32800" name="Group 32"/>
          <p:cNvGrpSpPr>
            <a:grpSpLocks/>
          </p:cNvGrpSpPr>
          <p:nvPr/>
        </p:nvGrpSpPr>
        <p:grpSpPr bwMode="auto">
          <a:xfrm>
            <a:off x="6596063" y="4014788"/>
            <a:ext cx="1311275" cy="2832100"/>
            <a:chOff x="4155" y="2529"/>
            <a:chExt cx="826" cy="1784"/>
          </a:xfrm>
        </p:grpSpPr>
        <p:sp useBgFill="1">
          <p:nvSpPr>
            <p:cNvPr id="32801"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2802"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32803" name="Group 35"/>
          <p:cNvGrpSpPr>
            <a:grpSpLocks/>
          </p:cNvGrpSpPr>
          <p:nvPr/>
        </p:nvGrpSpPr>
        <p:grpSpPr bwMode="auto">
          <a:xfrm>
            <a:off x="3713163" y="5465763"/>
            <a:ext cx="619125" cy="558800"/>
            <a:chOff x="2339" y="3443"/>
            <a:chExt cx="390" cy="352"/>
          </a:xfrm>
        </p:grpSpPr>
        <p:pic>
          <p:nvPicPr>
            <p:cNvPr id="32804"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32805"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sp>
        <p:nvSpPr>
          <p:cNvPr id="32806" name="Rectangle 38"/>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32807" name="Picture 39"/>
          <p:cNvPicPr>
            <a:picLocks noChangeArrowheads="1"/>
          </p:cNvPicPr>
          <p:nvPr/>
        </p:nvPicPr>
        <p:blipFill>
          <a:blip r:embed="rId8" cstate="print"/>
          <a:srcRect/>
          <a:stretch>
            <a:fillRect/>
          </a:stretch>
        </p:blipFill>
        <p:spPr bwMode="auto">
          <a:xfrm>
            <a:off x="6375400" y="1558925"/>
            <a:ext cx="1873250" cy="1727200"/>
          </a:xfrm>
          <a:prstGeom prst="rect">
            <a:avLst/>
          </a:prstGeom>
          <a:noFill/>
          <a:ln w="12700">
            <a:noFill/>
            <a:miter lim="800000"/>
            <a:headEnd/>
            <a:tailEnd/>
          </a:ln>
          <a:effectLst/>
        </p:spPr>
      </p:pic>
      <p:sp>
        <p:nvSpPr>
          <p:cNvPr id="32808" name="Oval 40"/>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32809" name="Rectangle 41"/>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32810" name="AutoShape 42"/>
          <p:cNvSpPr>
            <a:spLocks noChangeArrowheads="1"/>
          </p:cNvSpPr>
          <p:nvPr/>
        </p:nvSpPr>
        <p:spPr bwMode="auto">
          <a:xfrm>
            <a:off x="169863" y="3181350"/>
            <a:ext cx="3978275" cy="1711325"/>
          </a:xfrm>
          <a:prstGeom prst="roundRect">
            <a:avLst>
              <a:gd name="adj" fmla="val 12495"/>
            </a:avLst>
          </a:prstGeom>
          <a:solidFill>
            <a:schemeClr val="folHlink"/>
          </a:solidFill>
          <a:ln w="12700">
            <a:solidFill>
              <a:srgbClr val="000000"/>
            </a:solidFill>
            <a:round/>
            <a:headEnd/>
            <a:tailEnd/>
          </a:ln>
          <a:effectLst>
            <a:outerShdw dist="107763" dir="2700000" algn="ctr" rotWithShape="0">
              <a:srgbClr val="000000"/>
            </a:outerShdw>
          </a:effectLst>
        </p:spPr>
        <p:txBody>
          <a:bodyPr wrap="none" lIns="90488" tIns="44450" rIns="90488" bIns="44450" anchor="ctr"/>
          <a:lstStyle/>
          <a:p>
            <a:pPr algn="ctr" eaLnBrk="0" hangingPunct="0"/>
            <a:r>
              <a:rPr lang="el-GR" b="1" dirty="0"/>
              <a:t>Όταν συμβαίνει σύγκρουση </a:t>
            </a:r>
          </a:p>
          <a:p>
            <a:pPr algn="ctr" eaLnBrk="0" hangingPunct="0"/>
            <a:r>
              <a:rPr lang="el-GR" b="1" dirty="0"/>
              <a:t>μετακινούμαστε προς τα</a:t>
            </a:r>
          </a:p>
          <a:p>
            <a:pPr algn="ctr" eaLnBrk="0" hangingPunct="0"/>
            <a:r>
              <a:rPr lang="el-GR" b="1" dirty="0"/>
              <a:t>εμπρός μέχρι να βρούμε </a:t>
            </a:r>
          </a:p>
          <a:p>
            <a:pPr algn="ctr" eaLnBrk="0" hangingPunct="0"/>
            <a:r>
              <a:rPr lang="el-GR" b="1" dirty="0"/>
              <a:t>άδεια θέση</a:t>
            </a:r>
            <a:r>
              <a:rPr lang="en-US" b="1" dirty="0"/>
              <a:t>.</a:t>
            </a:r>
          </a:p>
        </p:txBody>
      </p:sp>
      <p:sp>
        <p:nvSpPr>
          <p:cNvPr id="32811" name="Line 43"/>
          <p:cNvSpPr>
            <a:spLocks noChangeShapeType="1"/>
          </p:cNvSpPr>
          <p:nvPr/>
        </p:nvSpPr>
        <p:spPr bwMode="auto">
          <a:xfrm flipH="1">
            <a:off x="5751513" y="2376488"/>
            <a:ext cx="271462" cy="2449512"/>
          </a:xfrm>
          <a:prstGeom prst="line">
            <a:avLst/>
          </a:prstGeom>
          <a:noFill/>
          <a:ln w="50800">
            <a:solidFill>
              <a:schemeClr val="accent2"/>
            </a:solidFill>
            <a:round/>
            <a:headEnd/>
            <a:tailEnd type="triangle" w="med" len="med"/>
          </a:ln>
          <a:effectLst/>
        </p:spPr>
        <p:txBody>
          <a:bodyPr/>
          <a:lstStyle/>
          <a:p>
            <a:endParaRPr lang="el-GR"/>
          </a:p>
        </p:txBody>
      </p:sp>
    </p:spTree>
  </p:cSld>
  <p:clrMapOvr>
    <a:masterClrMapping/>
  </p:clrMapOvr>
  <p:transition>
    <p:strips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214290"/>
            <a:ext cx="7772400" cy="1071570"/>
          </a:xfrm>
          <a:noFill/>
          <a:ln/>
          <a:effectLst>
            <a:outerShdw dist="107763" dir="2700000" algn="ctr" rotWithShape="0">
              <a:schemeClr val="bg2"/>
            </a:outerShdw>
          </a:effectLst>
        </p:spPr>
        <p:txBody>
          <a:bodyPr lIns="90488" tIns="44450" rIns="90488" bIns="44450"/>
          <a:lstStyle/>
          <a:p>
            <a:r>
              <a:rPr lang="el-GR" dirty="0"/>
              <a:t>Συγκρούσεις</a:t>
            </a:r>
            <a:endParaRPr lang="en-US" dirty="0"/>
          </a:p>
        </p:txBody>
      </p:sp>
      <p:sp>
        <p:nvSpPr>
          <p:cNvPr id="34819" name="Rectangle 3"/>
          <p:cNvSpPr>
            <a:spLocks noGrp="1" noChangeArrowheads="1"/>
          </p:cNvSpPr>
          <p:nvPr>
            <p:ph type="body" sz="half" idx="1"/>
          </p:nvPr>
        </p:nvSpPr>
        <p:spPr>
          <a:xfrm>
            <a:off x="685800" y="1142984"/>
            <a:ext cx="4525963" cy="4746641"/>
          </a:xfrm>
          <a:noFill/>
          <a:ln/>
        </p:spPr>
        <p:txBody>
          <a:bodyPr lIns="90488" tIns="44450" rIns="90488" bIns="44450"/>
          <a:lstStyle/>
          <a:p>
            <a:r>
              <a:rPr lang="el-GR" dirty="0"/>
              <a:t>Αυτό ονομάζεται </a:t>
            </a:r>
            <a:r>
              <a:rPr lang="el-GR" b="1" u="sng" dirty="0">
                <a:solidFill>
                  <a:schemeClr val="accent2"/>
                </a:solidFill>
              </a:rPr>
              <a:t>σύγκρουση</a:t>
            </a:r>
            <a:r>
              <a:rPr lang="en-US" dirty="0"/>
              <a:t>, </a:t>
            </a:r>
            <a:r>
              <a:rPr lang="el-GR" dirty="0"/>
              <a:t>γιατί υπάρχει μία άλλη έγκυρη εγγραφή στη θέση </a:t>
            </a:r>
            <a:r>
              <a:rPr lang="en-US" dirty="0"/>
              <a:t>[2].</a:t>
            </a:r>
          </a:p>
        </p:txBody>
      </p:sp>
      <p:sp useBgFill="1">
        <p:nvSpPr>
          <p:cNvPr id="34820"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4821"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4822"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34823"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34824"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34825"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34826"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34827"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34828"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34829"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34830"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34831"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34832"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34833"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34834"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4835"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34836" name="Group 20"/>
          <p:cNvGrpSpPr>
            <a:grpSpLocks/>
          </p:cNvGrpSpPr>
          <p:nvPr/>
        </p:nvGrpSpPr>
        <p:grpSpPr bwMode="auto">
          <a:xfrm>
            <a:off x="4598988" y="5475288"/>
            <a:ext cx="671512" cy="519112"/>
            <a:chOff x="2897" y="3449"/>
            <a:chExt cx="423" cy="327"/>
          </a:xfrm>
        </p:grpSpPr>
        <p:sp>
          <p:nvSpPr>
            <p:cNvPr id="34837"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34838"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34839" name="Group 23"/>
          <p:cNvGrpSpPr>
            <a:grpSpLocks/>
          </p:cNvGrpSpPr>
          <p:nvPr/>
        </p:nvGrpSpPr>
        <p:grpSpPr bwMode="auto">
          <a:xfrm>
            <a:off x="2822575" y="5449888"/>
            <a:ext cx="671513" cy="569912"/>
            <a:chOff x="1778" y="3433"/>
            <a:chExt cx="423" cy="359"/>
          </a:xfrm>
        </p:grpSpPr>
        <p:sp>
          <p:nvSpPr>
            <p:cNvPr id="34840"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34841"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34842" name="Group 26"/>
          <p:cNvGrpSpPr>
            <a:grpSpLocks/>
          </p:cNvGrpSpPr>
          <p:nvPr/>
        </p:nvGrpSpPr>
        <p:grpSpPr bwMode="auto">
          <a:xfrm>
            <a:off x="1906588" y="5445125"/>
            <a:ext cx="619125" cy="577850"/>
            <a:chOff x="1201" y="3430"/>
            <a:chExt cx="390" cy="364"/>
          </a:xfrm>
        </p:grpSpPr>
        <p:sp>
          <p:nvSpPr>
            <p:cNvPr id="34843"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34844"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34845" name="Group 29"/>
          <p:cNvGrpSpPr>
            <a:grpSpLocks/>
          </p:cNvGrpSpPr>
          <p:nvPr/>
        </p:nvGrpSpPr>
        <p:grpSpPr bwMode="auto">
          <a:xfrm>
            <a:off x="7764463" y="5480050"/>
            <a:ext cx="727075" cy="508000"/>
            <a:chOff x="4891" y="3452"/>
            <a:chExt cx="458" cy="320"/>
          </a:xfrm>
        </p:grpSpPr>
        <p:sp>
          <p:nvSpPr>
            <p:cNvPr id="34846"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34847"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34848" name="Group 32"/>
          <p:cNvGrpSpPr>
            <a:grpSpLocks/>
          </p:cNvGrpSpPr>
          <p:nvPr/>
        </p:nvGrpSpPr>
        <p:grpSpPr bwMode="auto">
          <a:xfrm>
            <a:off x="6596063" y="4014788"/>
            <a:ext cx="1311275" cy="2832100"/>
            <a:chOff x="4155" y="2529"/>
            <a:chExt cx="826" cy="1784"/>
          </a:xfrm>
        </p:grpSpPr>
        <p:sp useBgFill="1">
          <p:nvSpPr>
            <p:cNvPr id="34849"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4850"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34851" name="Group 35"/>
          <p:cNvGrpSpPr>
            <a:grpSpLocks/>
          </p:cNvGrpSpPr>
          <p:nvPr/>
        </p:nvGrpSpPr>
        <p:grpSpPr bwMode="auto">
          <a:xfrm>
            <a:off x="3713163" y="5465763"/>
            <a:ext cx="619125" cy="558800"/>
            <a:chOff x="2339" y="3443"/>
            <a:chExt cx="390" cy="352"/>
          </a:xfrm>
        </p:grpSpPr>
        <p:pic>
          <p:nvPicPr>
            <p:cNvPr id="34852"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34853"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34854" name="Group 38"/>
          <p:cNvGrpSpPr>
            <a:grpSpLocks/>
          </p:cNvGrpSpPr>
          <p:nvPr/>
        </p:nvGrpSpPr>
        <p:grpSpPr bwMode="auto">
          <a:xfrm>
            <a:off x="5548313" y="5454650"/>
            <a:ext cx="619125" cy="550863"/>
            <a:chOff x="3495" y="3436"/>
            <a:chExt cx="390" cy="347"/>
          </a:xfrm>
        </p:grpSpPr>
        <p:pic>
          <p:nvPicPr>
            <p:cNvPr id="34855"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34856"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34857" name="AutoShape 41"/>
          <p:cNvSpPr>
            <a:spLocks noChangeArrowheads="1"/>
          </p:cNvSpPr>
          <p:nvPr/>
        </p:nvSpPr>
        <p:spPr bwMode="auto">
          <a:xfrm>
            <a:off x="169863" y="3181350"/>
            <a:ext cx="3978275" cy="1711325"/>
          </a:xfrm>
          <a:prstGeom prst="roundRect">
            <a:avLst>
              <a:gd name="adj" fmla="val 12495"/>
            </a:avLst>
          </a:prstGeom>
          <a:solidFill>
            <a:schemeClr val="folHlink"/>
          </a:solidFill>
          <a:ln w="12700">
            <a:solidFill>
              <a:srgbClr val="000000"/>
            </a:solidFill>
            <a:round/>
            <a:headEnd/>
            <a:tailEnd/>
          </a:ln>
          <a:effectLst>
            <a:outerShdw dist="107763" dir="2700000" algn="ctr" rotWithShape="0">
              <a:srgbClr val="000000"/>
            </a:outerShdw>
          </a:effectLst>
        </p:spPr>
        <p:txBody>
          <a:bodyPr wrap="none" lIns="90488" tIns="44450" rIns="90488" bIns="44450" anchor="ctr"/>
          <a:lstStyle/>
          <a:p>
            <a:pPr algn="ctr" eaLnBrk="0" hangingPunct="0"/>
            <a:r>
              <a:rPr lang="el-GR" sz="2800" b="1" dirty="0"/>
              <a:t>Η νέα εγγραφή </a:t>
            </a:r>
          </a:p>
          <a:p>
            <a:pPr algn="ctr" eaLnBrk="0" hangingPunct="0"/>
            <a:r>
              <a:rPr lang="el-GR" sz="2800" b="1" dirty="0"/>
              <a:t>αποθηκεύεται στην</a:t>
            </a:r>
          </a:p>
          <a:p>
            <a:pPr algn="ctr" eaLnBrk="0" hangingPunct="0"/>
            <a:r>
              <a:rPr lang="el-GR" sz="2800" b="1" dirty="0"/>
              <a:t>κενή θέση</a:t>
            </a:r>
          </a:p>
          <a:p>
            <a:pPr algn="ctr" eaLnBrk="0" hangingPunct="0"/>
            <a:endParaRPr lang="en-US" sz="2800" b="1" dirty="0"/>
          </a:p>
        </p:txBody>
      </p:sp>
    </p:spTree>
  </p:cSld>
  <p:clrMapOvr>
    <a:masterClrMapping/>
  </p:clrMapOvr>
  <p:transition>
    <p:strips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
        <p:nvSpPr>
          <p:cNvPr id="38915" name="Rectangle 3"/>
          <p:cNvSpPr>
            <a:spLocks noGrp="1" noChangeArrowheads="1"/>
          </p:cNvSpPr>
          <p:nvPr>
            <p:ph type="body" sz="half" idx="1"/>
          </p:nvPr>
        </p:nvSpPr>
        <p:spPr>
          <a:xfrm>
            <a:off x="685800" y="1774825"/>
            <a:ext cx="4525963" cy="4114800"/>
          </a:xfrm>
          <a:noFill/>
          <a:ln/>
        </p:spPr>
        <p:txBody>
          <a:bodyPr lIns="90488" tIns="44450" rIns="90488" bIns="44450"/>
          <a:lstStyle/>
          <a:p>
            <a:r>
              <a:rPr lang="el-GR" dirty="0"/>
              <a:t>Τα δεδομένα που σχετίζονται με το </a:t>
            </a:r>
            <a:r>
              <a:rPr lang="en-US" dirty="0"/>
              <a:t>key </a:t>
            </a:r>
            <a:r>
              <a:rPr lang="el-GR" dirty="0"/>
              <a:t>πρέπει να ανακτηθούν</a:t>
            </a:r>
            <a:r>
              <a:rPr lang="en-US" dirty="0"/>
              <a:t> </a:t>
            </a:r>
            <a:r>
              <a:rPr lang="el-GR" dirty="0"/>
              <a:t>αρκετά γρήγορα</a:t>
            </a:r>
            <a:r>
              <a:rPr lang="en-US" dirty="0"/>
              <a:t>.</a:t>
            </a:r>
          </a:p>
        </p:txBody>
      </p:sp>
      <p:sp useBgFill="1">
        <p:nvSpPr>
          <p:cNvPr id="38916"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8917"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8918"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38919"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38920"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38921"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38922"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38923"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38924"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38925"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38926"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38927"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38928"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38929"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38930"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8931"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38932" name="Group 20"/>
          <p:cNvGrpSpPr>
            <a:grpSpLocks/>
          </p:cNvGrpSpPr>
          <p:nvPr/>
        </p:nvGrpSpPr>
        <p:grpSpPr bwMode="auto">
          <a:xfrm>
            <a:off x="4598988" y="5475288"/>
            <a:ext cx="671512" cy="519112"/>
            <a:chOff x="2897" y="3449"/>
            <a:chExt cx="423" cy="327"/>
          </a:xfrm>
        </p:grpSpPr>
        <p:sp>
          <p:nvSpPr>
            <p:cNvPr id="38933"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38934"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38935" name="Group 23"/>
          <p:cNvGrpSpPr>
            <a:grpSpLocks/>
          </p:cNvGrpSpPr>
          <p:nvPr/>
        </p:nvGrpSpPr>
        <p:grpSpPr bwMode="auto">
          <a:xfrm>
            <a:off x="2822575" y="5449888"/>
            <a:ext cx="671513" cy="569912"/>
            <a:chOff x="1778" y="3433"/>
            <a:chExt cx="423" cy="359"/>
          </a:xfrm>
        </p:grpSpPr>
        <p:sp>
          <p:nvSpPr>
            <p:cNvPr id="38936"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38937"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38938" name="Group 26"/>
          <p:cNvGrpSpPr>
            <a:grpSpLocks/>
          </p:cNvGrpSpPr>
          <p:nvPr/>
        </p:nvGrpSpPr>
        <p:grpSpPr bwMode="auto">
          <a:xfrm>
            <a:off x="1906588" y="5445125"/>
            <a:ext cx="619125" cy="577850"/>
            <a:chOff x="1201" y="3430"/>
            <a:chExt cx="390" cy="364"/>
          </a:xfrm>
        </p:grpSpPr>
        <p:sp>
          <p:nvSpPr>
            <p:cNvPr id="38939"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38940"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38941" name="Group 29"/>
          <p:cNvGrpSpPr>
            <a:grpSpLocks/>
          </p:cNvGrpSpPr>
          <p:nvPr/>
        </p:nvGrpSpPr>
        <p:grpSpPr bwMode="auto">
          <a:xfrm>
            <a:off x="7764463" y="5480050"/>
            <a:ext cx="727075" cy="508000"/>
            <a:chOff x="4891" y="3452"/>
            <a:chExt cx="458" cy="320"/>
          </a:xfrm>
        </p:grpSpPr>
        <p:sp>
          <p:nvSpPr>
            <p:cNvPr id="38942"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38943"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38944" name="Group 32"/>
          <p:cNvGrpSpPr>
            <a:grpSpLocks/>
          </p:cNvGrpSpPr>
          <p:nvPr/>
        </p:nvGrpSpPr>
        <p:grpSpPr bwMode="auto">
          <a:xfrm>
            <a:off x="6596063" y="4014788"/>
            <a:ext cx="1311275" cy="2832100"/>
            <a:chOff x="4155" y="2529"/>
            <a:chExt cx="826" cy="1784"/>
          </a:xfrm>
        </p:grpSpPr>
        <p:sp useBgFill="1">
          <p:nvSpPr>
            <p:cNvPr id="38945"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38946"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38947" name="Group 35"/>
          <p:cNvGrpSpPr>
            <a:grpSpLocks/>
          </p:cNvGrpSpPr>
          <p:nvPr/>
        </p:nvGrpSpPr>
        <p:grpSpPr bwMode="auto">
          <a:xfrm>
            <a:off x="3713163" y="5465763"/>
            <a:ext cx="619125" cy="558800"/>
            <a:chOff x="2339" y="3443"/>
            <a:chExt cx="390" cy="352"/>
          </a:xfrm>
        </p:grpSpPr>
        <p:pic>
          <p:nvPicPr>
            <p:cNvPr id="38948"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38949"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38950" name="Group 38"/>
          <p:cNvGrpSpPr>
            <a:grpSpLocks/>
          </p:cNvGrpSpPr>
          <p:nvPr/>
        </p:nvGrpSpPr>
        <p:grpSpPr bwMode="auto">
          <a:xfrm>
            <a:off x="5548313" y="5454650"/>
            <a:ext cx="619125" cy="550863"/>
            <a:chOff x="3495" y="3436"/>
            <a:chExt cx="390" cy="347"/>
          </a:xfrm>
        </p:grpSpPr>
        <p:pic>
          <p:nvPicPr>
            <p:cNvPr id="38951"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38952"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38953"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38954" name="Oval 42"/>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38955" name="Rectangle 43"/>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Tree>
  </p:cSld>
  <p:clrMapOvr>
    <a:masterClrMapping/>
  </p:clrMapOvr>
  <p:transition>
    <p:pull dir="l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sz="half" idx="1"/>
          </p:nvPr>
        </p:nvSpPr>
        <p:spPr>
          <a:xfrm>
            <a:off x="685800" y="1774825"/>
            <a:ext cx="5102225" cy="4114800"/>
          </a:xfrm>
          <a:noFill/>
          <a:ln/>
        </p:spPr>
        <p:txBody>
          <a:bodyPr lIns="90488" tIns="44450" rIns="90488" bIns="44450"/>
          <a:lstStyle/>
          <a:p>
            <a:r>
              <a:rPr lang="el-GR" dirty="0"/>
              <a:t>Υπολόγισε τη </a:t>
            </a:r>
            <a:r>
              <a:rPr lang="en-US" dirty="0"/>
              <a:t>hash value.</a:t>
            </a:r>
          </a:p>
          <a:p>
            <a:r>
              <a:rPr lang="el-GR" dirty="0"/>
              <a:t>Έλεγξε αυτή τη θέση του πίνακα για το κλειδί</a:t>
            </a:r>
            <a:r>
              <a:rPr lang="en-US" dirty="0"/>
              <a:t>.</a:t>
            </a:r>
          </a:p>
        </p:txBody>
      </p:sp>
      <p:sp useBgFill="1">
        <p:nvSpPr>
          <p:cNvPr id="40964"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0965"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0966"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40967"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40968"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40969"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40970"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40971"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40972"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40973"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40974"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40975"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40976"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40977"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40978"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0979"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40980" name="Group 20"/>
          <p:cNvGrpSpPr>
            <a:grpSpLocks/>
          </p:cNvGrpSpPr>
          <p:nvPr/>
        </p:nvGrpSpPr>
        <p:grpSpPr bwMode="auto">
          <a:xfrm>
            <a:off x="4598988" y="5475288"/>
            <a:ext cx="671512" cy="519112"/>
            <a:chOff x="2897" y="3449"/>
            <a:chExt cx="423" cy="327"/>
          </a:xfrm>
        </p:grpSpPr>
        <p:sp>
          <p:nvSpPr>
            <p:cNvPr id="40981"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40982"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40983" name="Group 23"/>
          <p:cNvGrpSpPr>
            <a:grpSpLocks/>
          </p:cNvGrpSpPr>
          <p:nvPr/>
        </p:nvGrpSpPr>
        <p:grpSpPr bwMode="auto">
          <a:xfrm>
            <a:off x="2822575" y="5449888"/>
            <a:ext cx="671513" cy="569912"/>
            <a:chOff x="1778" y="3433"/>
            <a:chExt cx="423" cy="359"/>
          </a:xfrm>
        </p:grpSpPr>
        <p:sp>
          <p:nvSpPr>
            <p:cNvPr id="40984"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40985"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40986" name="Group 26"/>
          <p:cNvGrpSpPr>
            <a:grpSpLocks/>
          </p:cNvGrpSpPr>
          <p:nvPr/>
        </p:nvGrpSpPr>
        <p:grpSpPr bwMode="auto">
          <a:xfrm>
            <a:off x="1906588" y="5445125"/>
            <a:ext cx="619125" cy="577850"/>
            <a:chOff x="1201" y="3430"/>
            <a:chExt cx="390" cy="364"/>
          </a:xfrm>
        </p:grpSpPr>
        <p:sp>
          <p:nvSpPr>
            <p:cNvPr id="40987"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40988"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40989" name="Group 29"/>
          <p:cNvGrpSpPr>
            <a:grpSpLocks/>
          </p:cNvGrpSpPr>
          <p:nvPr/>
        </p:nvGrpSpPr>
        <p:grpSpPr bwMode="auto">
          <a:xfrm>
            <a:off x="7764463" y="5480050"/>
            <a:ext cx="727075" cy="508000"/>
            <a:chOff x="4891" y="3452"/>
            <a:chExt cx="458" cy="320"/>
          </a:xfrm>
        </p:grpSpPr>
        <p:sp>
          <p:nvSpPr>
            <p:cNvPr id="40990"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40991"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40992" name="Group 32"/>
          <p:cNvGrpSpPr>
            <a:grpSpLocks/>
          </p:cNvGrpSpPr>
          <p:nvPr/>
        </p:nvGrpSpPr>
        <p:grpSpPr bwMode="auto">
          <a:xfrm>
            <a:off x="6596063" y="4014788"/>
            <a:ext cx="1311275" cy="2832100"/>
            <a:chOff x="4155" y="2529"/>
            <a:chExt cx="826" cy="1784"/>
          </a:xfrm>
        </p:grpSpPr>
        <p:sp useBgFill="1">
          <p:nvSpPr>
            <p:cNvPr id="40993"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0994"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40995" name="Group 35"/>
          <p:cNvGrpSpPr>
            <a:grpSpLocks/>
          </p:cNvGrpSpPr>
          <p:nvPr/>
        </p:nvGrpSpPr>
        <p:grpSpPr bwMode="auto">
          <a:xfrm>
            <a:off x="3713163" y="5465763"/>
            <a:ext cx="619125" cy="558800"/>
            <a:chOff x="2339" y="3443"/>
            <a:chExt cx="390" cy="352"/>
          </a:xfrm>
        </p:grpSpPr>
        <p:pic>
          <p:nvPicPr>
            <p:cNvPr id="40996"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40997"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40998" name="Group 38"/>
          <p:cNvGrpSpPr>
            <a:grpSpLocks/>
          </p:cNvGrpSpPr>
          <p:nvPr/>
        </p:nvGrpSpPr>
        <p:grpSpPr bwMode="auto">
          <a:xfrm>
            <a:off x="5548313" y="5454650"/>
            <a:ext cx="619125" cy="550863"/>
            <a:chOff x="3495" y="3436"/>
            <a:chExt cx="390" cy="347"/>
          </a:xfrm>
        </p:grpSpPr>
        <p:pic>
          <p:nvPicPr>
            <p:cNvPr id="40999"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41000"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41001"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1002" name="Oval 42"/>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41003" name="Rectangle 43"/>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41004" name="AutoShape 44"/>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
        <p:nvSpPr>
          <p:cNvPr id="41005" name="AutoShape 45"/>
          <p:cNvSpPr>
            <a:spLocks noChangeArrowheads="1"/>
          </p:cNvSpPr>
          <p:nvPr/>
        </p:nvSpPr>
        <p:spPr bwMode="auto">
          <a:xfrm>
            <a:off x="3036888" y="4070350"/>
            <a:ext cx="1365250" cy="644261"/>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Not me.</a:t>
            </a:r>
          </a:p>
        </p:txBody>
      </p:sp>
      <p:sp>
        <p:nvSpPr>
          <p:cNvPr id="45"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Tree>
  </p:cSld>
  <p:clrMapOvr>
    <a:masterClrMapping/>
  </p:clrMapOvr>
  <p:transition>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sz="half" idx="1"/>
          </p:nvPr>
        </p:nvSpPr>
        <p:spPr>
          <a:xfrm>
            <a:off x="685800" y="1774825"/>
            <a:ext cx="5102225" cy="4114800"/>
          </a:xfrm>
          <a:noFill/>
          <a:ln/>
        </p:spPr>
        <p:txBody>
          <a:bodyPr lIns="90488" tIns="44450" rIns="90488" bIns="44450"/>
          <a:lstStyle/>
          <a:p>
            <a:r>
              <a:rPr lang="el-GR" dirty="0"/>
              <a:t>Συνέχισε να μετακινείσαι προς τα εμπρός (</a:t>
            </a:r>
            <a:r>
              <a:rPr lang="en-US" dirty="0"/>
              <a:t>forward</a:t>
            </a:r>
            <a:r>
              <a:rPr lang="el-GR" dirty="0"/>
              <a:t>)</a:t>
            </a:r>
            <a:r>
              <a:rPr lang="en-US" dirty="0"/>
              <a:t> </a:t>
            </a:r>
            <a:r>
              <a:rPr lang="el-GR" dirty="0"/>
              <a:t>μέχρι να βρεις το </a:t>
            </a:r>
            <a:r>
              <a:rPr lang="en-US" dirty="0"/>
              <a:t>key, </a:t>
            </a:r>
            <a:r>
              <a:rPr lang="el-GR" dirty="0"/>
              <a:t>ή να φτάσεις σε άδειο κελί</a:t>
            </a:r>
            <a:r>
              <a:rPr lang="en-US" dirty="0"/>
              <a:t>.</a:t>
            </a:r>
          </a:p>
        </p:txBody>
      </p:sp>
      <p:sp useBgFill="1">
        <p:nvSpPr>
          <p:cNvPr id="43012"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3013"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3014"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43015"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43016"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43017"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43018"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43019"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43020"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43021"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43022"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43023"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43024"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43025"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43026"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3027"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43028" name="Group 20"/>
          <p:cNvGrpSpPr>
            <a:grpSpLocks/>
          </p:cNvGrpSpPr>
          <p:nvPr/>
        </p:nvGrpSpPr>
        <p:grpSpPr bwMode="auto">
          <a:xfrm>
            <a:off x="4598988" y="5475288"/>
            <a:ext cx="671512" cy="519112"/>
            <a:chOff x="2897" y="3449"/>
            <a:chExt cx="423" cy="327"/>
          </a:xfrm>
        </p:grpSpPr>
        <p:sp>
          <p:nvSpPr>
            <p:cNvPr id="43029"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43030"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43031" name="Group 23"/>
          <p:cNvGrpSpPr>
            <a:grpSpLocks/>
          </p:cNvGrpSpPr>
          <p:nvPr/>
        </p:nvGrpSpPr>
        <p:grpSpPr bwMode="auto">
          <a:xfrm>
            <a:off x="2822575" y="5449888"/>
            <a:ext cx="671513" cy="569912"/>
            <a:chOff x="1778" y="3433"/>
            <a:chExt cx="423" cy="359"/>
          </a:xfrm>
        </p:grpSpPr>
        <p:sp>
          <p:nvSpPr>
            <p:cNvPr id="43032"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43033"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43034" name="Group 26"/>
          <p:cNvGrpSpPr>
            <a:grpSpLocks/>
          </p:cNvGrpSpPr>
          <p:nvPr/>
        </p:nvGrpSpPr>
        <p:grpSpPr bwMode="auto">
          <a:xfrm>
            <a:off x="1906588" y="5445125"/>
            <a:ext cx="619125" cy="577850"/>
            <a:chOff x="1201" y="3430"/>
            <a:chExt cx="390" cy="364"/>
          </a:xfrm>
        </p:grpSpPr>
        <p:sp>
          <p:nvSpPr>
            <p:cNvPr id="43035"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43036"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43037" name="Group 29"/>
          <p:cNvGrpSpPr>
            <a:grpSpLocks/>
          </p:cNvGrpSpPr>
          <p:nvPr/>
        </p:nvGrpSpPr>
        <p:grpSpPr bwMode="auto">
          <a:xfrm>
            <a:off x="7764463" y="5480050"/>
            <a:ext cx="727075" cy="508000"/>
            <a:chOff x="4891" y="3452"/>
            <a:chExt cx="458" cy="320"/>
          </a:xfrm>
        </p:grpSpPr>
        <p:sp>
          <p:nvSpPr>
            <p:cNvPr id="43038"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43039"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43040" name="Group 32"/>
          <p:cNvGrpSpPr>
            <a:grpSpLocks/>
          </p:cNvGrpSpPr>
          <p:nvPr/>
        </p:nvGrpSpPr>
        <p:grpSpPr bwMode="auto">
          <a:xfrm>
            <a:off x="6596063" y="4014788"/>
            <a:ext cx="1311275" cy="2832100"/>
            <a:chOff x="4155" y="2529"/>
            <a:chExt cx="826" cy="1784"/>
          </a:xfrm>
        </p:grpSpPr>
        <p:sp useBgFill="1">
          <p:nvSpPr>
            <p:cNvPr id="43041"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3042"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43043" name="Group 35"/>
          <p:cNvGrpSpPr>
            <a:grpSpLocks/>
          </p:cNvGrpSpPr>
          <p:nvPr/>
        </p:nvGrpSpPr>
        <p:grpSpPr bwMode="auto">
          <a:xfrm>
            <a:off x="3713163" y="5465763"/>
            <a:ext cx="619125" cy="558800"/>
            <a:chOff x="2339" y="3443"/>
            <a:chExt cx="390" cy="352"/>
          </a:xfrm>
        </p:grpSpPr>
        <p:pic>
          <p:nvPicPr>
            <p:cNvPr id="43044"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43045"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43046" name="Group 38"/>
          <p:cNvGrpSpPr>
            <a:grpSpLocks/>
          </p:cNvGrpSpPr>
          <p:nvPr/>
        </p:nvGrpSpPr>
        <p:grpSpPr bwMode="auto">
          <a:xfrm>
            <a:off x="5548313" y="5454650"/>
            <a:ext cx="619125" cy="550863"/>
            <a:chOff x="3495" y="3436"/>
            <a:chExt cx="390" cy="347"/>
          </a:xfrm>
        </p:grpSpPr>
        <p:pic>
          <p:nvPicPr>
            <p:cNvPr id="43047"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43048"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43049"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3050" name="Oval 42"/>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43051" name="Rectangle 43"/>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43052" name="AutoShape 44"/>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
        <p:nvSpPr>
          <p:cNvPr id="43053" name="AutoShape 45"/>
          <p:cNvSpPr>
            <a:spLocks noChangeArrowheads="1"/>
          </p:cNvSpPr>
          <p:nvPr/>
        </p:nvSpPr>
        <p:spPr bwMode="auto">
          <a:xfrm>
            <a:off x="3910013" y="4070350"/>
            <a:ext cx="1365250" cy="644261"/>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Not me.</a:t>
            </a:r>
          </a:p>
        </p:txBody>
      </p:sp>
      <p:sp>
        <p:nvSpPr>
          <p:cNvPr id="45"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Tree>
  </p:cSld>
  <p:clrMapOvr>
    <a:masterClrMapping/>
  </p:clrMapOvr>
  <p:transition>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sz="half" idx="1"/>
          </p:nvPr>
        </p:nvSpPr>
        <p:spPr>
          <a:xfrm>
            <a:off x="685800" y="1774825"/>
            <a:ext cx="5102225" cy="4114800"/>
          </a:xfrm>
          <a:noFill/>
          <a:ln/>
        </p:spPr>
        <p:txBody>
          <a:bodyPr lIns="90488" tIns="44450" rIns="90488" bIns="44450"/>
          <a:lstStyle/>
          <a:p>
            <a:r>
              <a:rPr lang="el-GR" dirty="0"/>
              <a:t>Συνέχισε να μετακινείσαι προς τα εμπρός (</a:t>
            </a:r>
            <a:r>
              <a:rPr lang="en-US" dirty="0"/>
              <a:t>forward</a:t>
            </a:r>
            <a:r>
              <a:rPr lang="el-GR" dirty="0"/>
              <a:t>)</a:t>
            </a:r>
            <a:r>
              <a:rPr lang="en-US" dirty="0"/>
              <a:t> </a:t>
            </a:r>
            <a:r>
              <a:rPr lang="el-GR" dirty="0"/>
              <a:t>μέχρι να βρεις το </a:t>
            </a:r>
            <a:r>
              <a:rPr lang="en-US" dirty="0"/>
              <a:t>key, </a:t>
            </a:r>
            <a:r>
              <a:rPr lang="el-GR" dirty="0"/>
              <a:t>ή να φτάσεις σε άδειο κελί</a:t>
            </a:r>
            <a:r>
              <a:rPr lang="en-US" dirty="0"/>
              <a:t>.</a:t>
            </a:r>
          </a:p>
        </p:txBody>
      </p:sp>
      <p:sp useBgFill="1">
        <p:nvSpPr>
          <p:cNvPr id="45060"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5061"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5062"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45063"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45064"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45065"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45066"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45067"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45068"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45069"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45070"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45071"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45072"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45073"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45074"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5075"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45076" name="Group 20"/>
          <p:cNvGrpSpPr>
            <a:grpSpLocks/>
          </p:cNvGrpSpPr>
          <p:nvPr/>
        </p:nvGrpSpPr>
        <p:grpSpPr bwMode="auto">
          <a:xfrm>
            <a:off x="4598988" y="5475288"/>
            <a:ext cx="671512" cy="519112"/>
            <a:chOff x="2897" y="3449"/>
            <a:chExt cx="423" cy="327"/>
          </a:xfrm>
        </p:grpSpPr>
        <p:sp>
          <p:nvSpPr>
            <p:cNvPr id="45077"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45078"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45079" name="Group 23"/>
          <p:cNvGrpSpPr>
            <a:grpSpLocks/>
          </p:cNvGrpSpPr>
          <p:nvPr/>
        </p:nvGrpSpPr>
        <p:grpSpPr bwMode="auto">
          <a:xfrm>
            <a:off x="2822575" y="5449888"/>
            <a:ext cx="671513" cy="569912"/>
            <a:chOff x="1778" y="3433"/>
            <a:chExt cx="423" cy="359"/>
          </a:xfrm>
        </p:grpSpPr>
        <p:sp>
          <p:nvSpPr>
            <p:cNvPr id="45080"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45081"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45082" name="Group 26"/>
          <p:cNvGrpSpPr>
            <a:grpSpLocks/>
          </p:cNvGrpSpPr>
          <p:nvPr/>
        </p:nvGrpSpPr>
        <p:grpSpPr bwMode="auto">
          <a:xfrm>
            <a:off x="1906588" y="5445125"/>
            <a:ext cx="619125" cy="577850"/>
            <a:chOff x="1201" y="3430"/>
            <a:chExt cx="390" cy="364"/>
          </a:xfrm>
        </p:grpSpPr>
        <p:sp>
          <p:nvSpPr>
            <p:cNvPr id="45083"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45084"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45085" name="Group 29"/>
          <p:cNvGrpSpPr>
            <a:grpSpLocks/>
          </p:cNvGrpSpPr>
          <p:nvPr/>
        </p:nvGrpSpPr>
        <p:grpSpPr bwMode="auto">
          <a:xfrm>
            <a:off x="7764463" y="5480050"/>
            <a:ext cx="727075" cy="508000"/>
            <a:chOff x="4891" y="3452"/>
            <a:chExt cx="458" cy="320"/>
          </a:xfrm>
        </p:grpSpPr>
        <p:sp>
          <p:nvSpPr>
            <p:cNvPr id="45086"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45087"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45088" name="Group 32"/>
          <p:cNvGrpSpPr>
            <a:grpSpLocks/>
          </p:cNvGrpSpPr>
          <p:nvPr/>
        </p:nvGrpSpPr>
        <p:grpSpPr bwMode="auto">
          <a:xfrm>
            <a:off x="6596063" y="4014788"/>
            <a:ext cx="1311275" cy="2832100"/>
            <a:chOff x="4155" y="2529"/>
            <a:chExt cx="826" cy="1784"/>
          </a:xfrm>
        </p:grpSpPr>
        <p:sp useBgFill="1">
          <p:nvSpPr>
            <p:cNvPr id="45089"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5090"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45091" name="Group 35"/>
          <p:cNvGrpSpPr>
            <a:grpSpLocks/>
          </p:cNvGrpSpPr>
          <p:nvPr/>
        </p:nvGrpSpPr>
        <p:grpSpPr bwMode="auto">
          <a:xfrm>
            <a:off x="3713163" y="5465763"/>
            <a:ext cx="619125" cy="558800"/>
            <a:chOff x="2339" y="3443"/>
            <a:chExt cx="390" cy="352"/>
          </a:xfrm>
        </p:grpSpPr>
        <p:pic>
          <p:nvPicPr>
            <p:cNvPr id="45092"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45093"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45094" name="Group 38"/>
          <p:cNvGrpSpPr>
            <a:grpSpLocks/>
          </p:cNvGrpSpPr>
          <p:nvPr/>
        </p:nvGrpSpPr>
        <p:grpSpPr bwMode="auto">
          <a:xfrm>
            <a:off x="5548313" y="5454650"/>
            <a:ext cx="619125" cy="550863"/>
            <a:chOff x="3495" y="3436"/>
            <a:chExt cx="390" cy="347"/>
          </a:xfrm>
        </p:grpSpPr>
        <p:pic>
          <p:nvPicPr>
            <p:cNvPr id="45095"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45096"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45097"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5098" name="Oval 42"/>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45099" name="Rectangle 43"/>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45100" name="AutoShape 44"/>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
        <p:nvSpPr>
          <p:cNvPr id="45101" name="AutoShape 45"/>
          <p:cNvSpPr>
            <a:spLocks noChangeArrowheads="1"/>
          </p:cNvSpPr>
          <p:nvPr/>
        </p:nvSpPr>
        <p:spPr bwMode="auto">
          <a:xfrm>
            <a:off x="4765675" y="4070350"/>
            <a:ext cx="1365250" cy="644261"/>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Not me.</a:t>
            </a:r>
          </a:p>
        </p:txBody>
      </p:sp>
      <p:sp>
        <p:nvSpPr>
          <p:cNvPr id="45"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57166"/>
            <a:ext cx="7772400" cy="857256"/>
          </a:xfrm>
          <a:noFill/>
          <a:ln/>
          <a:effectLst>
            <a:outerShdw dist="107763" dir="2700000" algn="ctr" rotWithShape="0">
              <a:schemeClr val="bg2"/>
            </a:outerShdw>
          </a:effectLst>
        </p:spPr>
        <p:txBody>
          <a:bodyPr lIns="90488" tIns="44450" rIns="90488" bIns="44450"/>
          <a:lstStyle/>
          <a:p>
            <a:r>
              <a:rPr lang="el-GR" sz="4000" dirty="0"/>
              <a:t>Τι είναι Πίνακας Κατακερματισμού (</a:t>
            </a:r>
            <a:r>
              <a:rPr lang="en-US" sz="4000" dirty="0"/>
              <a:t>Hash Table</a:t>
            </a:r>
            <a:r>
              <a:rPr lang="el-GR" sz="4000" dirty="0"/>
              <a:t>)</a:t>
            </a:r>
            <a:r>
              <a:rPr lang="en-US" sz="4000" dirty="0"/>
              <a:t> ?</a:t>
            </a:r>
          </a:p>
        </p:txBody>
      </p:sp>
      <p:sp>
        <p:nvSpPr>
          <p:cNvPr id="8195" name="Rectangle 3"/>
          <p:cNvSpPr>
            <a:spLocks noGrp="1" noChangeArrowheads="1"/>
          </p:cNvSpPr>
          <p:nvPr>
            <p:ph type="body" sz="half" idx="1"/>
          </p:nvPr>
        </p:nvSpPr>
        <p:spPr>
          <a:xfrm>
            <a:off x="685800" y="1500174"/>
            <a:ext cx="6743720" cy="4595826"/>
          </a:xfrm>
          <a:noFill/>
          <a:ln/>
        </p:spPr>
        <p:txBody>
          <a:bodyPr lIns="90488" tIns="44450" rIns="90488" bIns="44450"/>
          <a:lstStyle/>
          <a:p>
            <a:r>
              <a:rPr lang="el-GR" dirty="0"/>
              <a:t>Η πιο απλή μορφή ενός πίνακα κατακερματισμού</a:t>
            </a:r>
            <a:r>
              <a:rPr lang="en-US" dirty="0"/>
              <a:t> </a:t>
            </a:r>
            <a:r>
              <a:rPr lang="el-GR" dirty="0"/>
              <a:t>είναι ένας πίνακας</a:t>
            </a:r>
            <a:r>
              <a:rPr lang="en-US" dirty="0"/>
              <a:t> </a:t>
            </a:r>
            <a:r>
              <a:rPr lang="el-GR" dirty="0"/>
              <a:t>(</a:t>
            </a:r>
            <a:r>
              <a:rPr lang="en-US" dirty="0"/>
              <a:t>array) </a:t>
            </a:r>
            <a:r>
              <a:rPr lang="el-GR" dirty="0"/>
              <a:t>εγγραφών</a:t>
            </a:r>
            <a:r>
              <a:rPr lang="en-US" dirty="0"/>
              <a:t> (</a:t>
            </a:r>
            <a:r>
              <a:rPr lang="el-GR" dirty="0"/>
              <a:t>ή και αντικειμένων).</a:t>
            </a:r>
          </a:p>
          <a:p>
            <a:endParaRPr lang="en-US" dirty="0"/>
          </a:p>
          <a:p>
            <a:r>
              <a:rPr lang="el-GR" dirty="0"/>
              <a:t>Στο παράδειγμα έχουμε </a:t>
            </a:r>
            <a:r>
              <a:rPr lang="en-US" dirty="0"/>
              <a:t>701 </a:t>
            </a:r>
            <a:r>
              <a:rPr lang="el-GR" dirty="0"/>
              <a:t>εγγραφές</a:t>
            </a:r>
            <a:r>
              <a:rPr lang="en-US" dirty="0"/>
              <a:t>.</a:t>
            </a:r>
          </a:p>
        </p:txBody>
      </p:sp>
      <p:sp>
        <p:nvSpPr>
          <p:cNvPr id="8196" name="Rectangle 4"/>
          <p:cNvSpPr>
            <a:spLocks noChangeArrowheads="1"/>
          </p:cNvSpPr>
          <p:nvPr/>
        </p:nvSpPr>
        <p:spPr bwMode="auto">
          <a:xfrm>
            <a:off x="1062038" y="4683125"/>
            <a:ext cx="6046787"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8197" name="Line 5"/>
          <p:cNvSpPr>
            <a:spLocks noChangeShapeType="1"/>
          </p:cNvSpPr>
          <p:nvPr/>
        </p:nvSpPr>
        <p:spPr bwMode="auto">
          <a:xfrm>
            <a:off x="1974850" y="4679950"/>
            <a:ext cx="0" cy="792163"/>
          </a:xfrm>
          <a:prstGeom prst="line">
            <a:avLst/>
          </a:prstGeom>
          <a:noFill/>
          <a:ln w="12700">
            <a:solidFill>
              <a:schemeClr val="tx1"/>
            </a:solidFill>
            <a:round/>
            <a:headEnd/>
            <a:tailEnd/>
          </a:ln>
          <a:effectLst/>
        </p:spPr>
        <p:txBody>
          <a:bodyPr/>
          <a:lstStyle/>
          <a:p>
            <a:endParaRPr lang="el-GR"/>
          </a:p>
        </p:txBody>
      </p:sp>
      <p:sp>
        <p:nvSpPr>
          <p:cNvPr id="8198" name="Line 6"/>
          <p:cNvSpPr>
            <a:spLocks noChangeShapeType="1"/>
          </p:cNvSpPr>
          <p:nvPr/>
        </p:nvSpPr>
        <p:spPr bwMode="auto">
          <a:xfrm>
            <a:off x="2889250" y="4679950"/>
            <a:ext cx="0" cy="792163"/>
          </a:xfrm>
          <a:prstGeom prst="line">
            <a:avLst/>
          </a:prstGeom>
          <a:noFill/>
          <a:ln w="12700">
            <a:solidFill>
              <a:schemeClr val="tx1"/>
            </a:solidFill>
            <a:round/>
            <a:headEnd/>
            <a:tailEnd/>
          </a:ln>
          <a:effectLst/>
        </p:spPr>
        <p:txBody>
          <a:bodyPr/>
          <a:lstStyle/>
          <a:p>
            <a:endParaRPr lang="el-GR"/>
          </a:p>
        </p:txBody>
      </p:sp>
      <p:sp>
        <p:nvSpPr>
          <p:cNvPr id="8199" name="Line 7"/>
          <p:cNvSpPr>
            <a:spLocks noChangeShapeType="1"/>
          </p:cNvSpPr>
          <p:nvPr/>
        </p:nvSpPr>
        <p:spPr bwMode="auto">
          <a:xfrm>
            <a:off x="3802063" y="4679950"/>
            <a:ext cx="1587" cy="792163"/>
          </a:xfrm>
          <a:prstGeom prst="line">
            <a:avLst/>
          </a:prstGeom>
          <a:noFill/>
          <a:ln w="12700">
            <a:solidFill>
              <a:schemeClr val="tx1"/>
            </a:solidFill>
            <a:round/>
            <a:headEnd/>
            <a:tailEnd/>
          </a:ln>
          <a:effectLst/>
        </p:spPr>
        <p:txBody>
          <a:bodyPr/>
          <a:lstStyle/>
          <a:p>
            <a:endParaRPr lang="el-GR"/>
          </a:p>
        </p:txBody>
      </p:sp>
      <p:sp>
        <p:nvSpPr>
          <p:cNvPr id="8200" name="Line 8"/>
          <p:cNvSpPr>
            <a:spLocks noChangeShapeType="1"/>
          </p:cNvSpPr>
          <p:nvPr/>
        </p:nvSpPr>
        <p:spPr bwMode="auto">
          <a:xfrm>
            <a:off x="4718050" y="4683125"/>
            <a:ext cx="0" cy="784225"/>
          </a:xfrm>
          <a:prstGeom prst="line">
            <a:avLst/>
          </a:prstGeom>
          <a:noFill/>
          <a:ln w="12700">
            <a:solidFill>
              <a:schemeClr val="tx1"/>
            </a:solidFill>
            <a:round/>
            <a:headEnd/>
            <a:tailEnd/>
          </a:ln>
          <a:effectLst/>
        </p:spPr>
        <p:txBody>
          <a:bodyPr/>
          <a:lstStyle/>
          <a:p>
            <a:endParaRPr lang="el-GR"/>
          </a:p>
        </p:txBody>
      </p:sp>
      <p:sp>
        <p:nvSpPr>
          <p:cNvPr id="8201" name="Line 9"/>
          <p:cNvSpPr>
            <a:spLocks noChangeShapeType="1"/>
          </p:cNvSpPr>
          <p:nvPr/>
        </p:nvSpPr>
        <p:spPr bwMode="auto">
          <a:xfrm>
            <a:off x="5632450" y="4683125"/>
            <a:ext cx="0" cy="784225"/>
          </a:xfrm>
          <a:prstGeom prst="line">
            <a:avLst/>
          </a:prstGeom>
          <a:noFill/>
          <a:ln w="12700">
            <a:solidFill>
              <a:schemeClr val="tx1"/>
            </a:solidFill>
            <a:round/>
            <a:headEnd/>
            <a:tailEnd/>
          </a:ln>
          <a:effectLst/>
        </p:spPr>
        <p:txBody>
          <a:bodyPr/>
          <a:lstStyle/>
          <a:p>
            <a:endParaRPr lang="el-GR"/>
          </a:p>
        </p:txBody>
      </p:sp>
      <p:sp>
        <p:nvSpPr>
          <p:cNvPr id="8202" name="Line 10"/>
          <p:cNvSpPr>
            <a:spLocks noChangeShapeType="1"/>
          </p:cNvSpPr>
          <p:nvPr/>
        </p:nvSpPr>
        <p:spPr bwMode="auto">
          <a:xfrm>
            <a:off x="6546850" y="4678363"/>
            <a:ext cx="0" cy="793750"/>
          </a:xfrm>
          <a:prstGeom prst="line">
            <a:avLst/>
          </a:prstGeom>
          <a:noFill/>
          <a:ln w="12700">
            <a:solidFill>
              <a:schemeClr val="tx1"/>
            </a:solidFill>
            <a:round/>
            <a:headEnd/>
            <a:tailEnd/>
          </a:ln>
          <a:effectLst/>
        </p:spPr>
        <p:txBody>
          <a:bodyPr/>
          <a:lstStyle/>
          <a:p>
            <a:endParaRPr lang="el-GR"/>
          </a:p>
        </p:txBody>
      </p:sp>
      <p:sp>
        <p:nvSpPr>
          <p:cNvPr id="8203" name="Rectangle 11"/>
          <p:cNvSpPr>
            <a:spLocks noChangeArrowheads="1"/>
          </p:cNvSpPr>
          <p:nvPr/>
        </p:nvSpPr>
        <p:spPr bwMode="auto">
          <a:xfrm>
            <a:off x="1184275" y="4219575"/>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8204" name="Rectangle 12"/>
          <p:cNvSpPr>
            <a:spLocks noChangeArrowheads="1"/>
          </p:cNvSpPr>
          <p:nvPr/>
        </p:nvSpPr>
        <p:spPr bwMode="auto">
          <a:xfrm>
            <a:off x="20447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8205" name="Rectangle 13"/>
          <p:cNvSpPr>
            <a:spLocks noChangeArrowheads="1"/>
          </p:cNvSpPr>
          <p:nvPr/>
        </p:nvSpPr>
        <p:spPr bwMode="auto">
          <a:xfrm>
            <a:off x="29591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8206" name="Rectangle 14"/>
          <p:cNvSpPr>
            <a:spLocks noChangeArrowheads="1"/>
          </p:cNvSpPr>
          <p:nvPr/>
        </p:nvSpPr>
        <p:spPr bwMode="auto">
          <a:xfrm>
            <a:off x="38401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8207" name="Rectangle 15"/>
          <p:cNvSpPr>
            <a:spLocks noChangeArrowheads="1"/>
          </p:cNvSpPr>
          <p:nvPr/>
        </p:nvSpPr>
        <p:spPr bwMode="auto">
          <a:xfrm>
            <a:off x="47545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8208" name="Rectangle 16"/>
          <p:cNvSpPr>
            <a:spLocks noChangeArrowheads="1"/>
          </p:cNvSpPr>
          <p:nvPr/>
        </p:nvSpPr>
        <p:spPr bwMode="auto">
          <a:xfrm>
            <a:off x="572611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8210" name="Rectangle 18"/>
          <p:cNvSpPr>
            <a:spLocks noChangeArrowheads="1"/>
          </p:cNvSpPr>
          <p:nvPr/>
        </p:nvSpPr>
        <p:spPr bwMode="auto">
          <a:xfrm>
            <a:off x="7891463" y="4683125"/>
            <a:ext cx="901700"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useBgFill="1">
        <p:nvSpPr>
          <p:cNvPr id="8211" name="Freeform 19"/>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8212" name="Rectangle 20"/>
          <p:cNvSpPr>
            <a:spLocks noChangeArrowheads="1"/>
          </p:cNvSpPr>
          <p:nvPr/>
        </p:nvSpPr>
        <p:spPr bwMode="auto">
          <a:xfrm>
            <a:off x="7134225" y="4848225"/>
            <a:ext cx="60166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sp>
        <p:nvSpPr>
          <p:cNvPr id="8213" name="Rectangle 21"/>
          <p:cNvSpPr>
            <a:spLocks noChangeArrowheads="1"/>
          </p:cNvSpPr>
          <p:nvPr/>
        </p:nvSpPr>
        <p:spPr bwMode="auto">
          <a:xfrm>
            <a:off x="8048625" y="4222750"/>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sz="half" idx="1"/>
          </p:nvPr>
        </p:nvSpPr>
        <p:spPr>
          <a:xfrm>
            <a:off x="685800" y="1774825"/>
            <a:ext cx="5102225" cy="4114800"/>
          </a:xfrm>
          <a:noFill/>
          <a:ln/>
        </p:spPr>
        <p:txBody>
          <a:bodyPr lIns="90488" tIns="44450" rIns="90488" bIns="44450"/>
          <a:lstStyle/>
          <a:p>
            <a:r>
              <a:rPr lang="el-GR" dirty="0"/>
              <a:t>Συνέχισε να μετακινείσαι προς τα εμπρός (</a:t>
            </a:r>
            <a:r>
              <a:rPr lang="en-US" dirty="0"/>
              <a:t>forward</a:t>
            </a:r>
            <a:r>
              <a:rPr lang="el-GR" dirty="0"/>
              <a:t>)</a:t>
            </a:r>
            <a:r>
              <a:rPr lang="en-US" dirty="0"/>
              <a:t> </a:t>
            </a:r>
            <a:r>
              <a:rPr lang="el-GR" dirty="0"/>
              <a:t>μέχρι να βρεις το </a:t>
            </a:r>
            <a:r>
              <a:rPr lang="en-US" dirty="0"/>
              <a:t>key, </a:t>
            </a:r>
            <a:r>
              <a:rPr lang="el-GR" dirty="0"/>
              <a:t>ή να φτάσεις σε άδειο κελί</a:t>
            </a:r>
            <a:r>
              <a:rPr lang="en-US" dirty="0"/>
              <a:t>.</a:t>
            </a:r>
          </a:p>
        </p:txBody>
      </p:sp>
      <p:sp useBgFill="1">
        <p:nvSpPr>
          <p:cNvPr id="47108"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7109"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7110"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47111"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47112"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47113"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47114"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47115"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47116"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47117"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47118"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47119"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47120"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47121"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47122"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7123"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47124" name="Group 20"/>
          <p:cNvGrpSpPr>
            <a:grpSpLocks/>
          </p:cNvGrpSpPr>
          <p:nvPr/>
        </p:nvGrpSpPr>
        <p:grpSpPr bwMode="auto">
          <a:xfrm>
            <a:off x="4598988" y="5475288"/>
            <a:ext cx="671512" cy="519112"/>
            <a:chOff x="2897" y="3449"/>
            <a:chExt cx="423" cy="327"/>
          </a:xfrm>
        </p:grpSpPr>
        <p:sp>
          <p:nvSpPr>
            <p:cNvPr id="47125"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47126"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47127" name="Group 23"/>
          <p:cNvGrpSpPr>
            <a:grpSpLocks/>
          </p:cNvGrpSpPr>
          <p:nvPr/>
        </p:nvGrpSpPr>
        <p:grpSpPr bwMode="auto">
          <a:xfrm>
            <a:off x="2822575" y="5449888"/>
            <a:ext cx="671513" cy="569912"/>
            <a:chOff x="1778" y="3433"/>
            <a:chExt cx="423" cy="359"/>
          </a:xfrm>
        </p:grpSpPr>
        <p:sp>
          <p:nvSpPr>
            <p:cNvPr id="47128"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47129"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47130" name="Group 26"/>
          <p:cNvGrpSpPr>
            <a:grpSpLocks/>
          </p:cNvGrpSpPr>
          <p:nvPr/>
        </p:nvGrpSpPr>
        <p:grpSpPr bwMode="auto">
          <a:xfrm>
            <a:off x="1906588" y="5445125"/>
            <a:ext cx="619125" cy="577850"/>
            <a:chOff x="1201" y="3430"/>
            <a:chExt cx="390" cy="364"/>
          </a:xfrm>
        </p:grpSpPr>
        <p:sp>
          <p:nvSpPr>
            <p:cNvPr id="47131"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47132"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47133" name="Group 29"/>
          <p:cNvGrpSpPr>
            <a:grpSpLocks/>
          </p:cNvGrpSpPr>
          <p:nvPr/>
        </p:nvGrpSpPr>
        <p:grpSpPr bwMode="auto">
          <a:xfrm>
            <a:off x="7764463" y="5480050"/>
            <a:ext cx="727075" cy="508000"/>
            <a:chOff x="4891" y="3452"/>
            <a:chExt cx="458" cy="320"/>
          </a:xfrm>
        </p:grpSpPr>
        <p:sp>
          <p:nvSpPr>
            <p:cNvPr id="47134"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47135"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47136" name="Group 32"/>
          <p:cNvGrpSpPr>
            <a:grpSpLocks/>
          </p:cNvGrpSpPr>
          <p:nvPr/>
        </p:nvGrpSpPr>
        <p:grpSpPr bwMode="auto">
          <a:xfrm>
            <a:off x="6596063" y="4014788"/>
            <a:ext cx="1311275" cy="2832100"/>
            <a:chOff x="4155" y="2529"/>
            <a:chExt cx="826" cy="1784"/>
          </a:xfrm>
        </p:grpSpPr>
        <p:sp useBgFill="1">
          <p:nvSpPr>
            <p:cNvPr id="47137"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7138"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47139" name="Group 35"/>
          <p:cNvGrpSpPr>
            <a:grpSpLocks/>
          </p:cNvGrpSpPr>
          <p:nvPr/>
        </p:nvGrpSpPr>
        <p:grpSpPr bwMode="auto">
          <a:xfrm>
            <a:off x="3713163" y="5465763"/>
            <a:ext cx="619125" cy="558800"/>
            <a:chOff x="2339" y="3443"/>
            <a:chExt cx="390" cy="352"/>
          </a:xfrm>
        </p:grpSpPr>
        <p:pic>
          <p:nvPicPr>
            <p:cNvPr id="47140"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47141"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47142" name="Group 38"/>
          <p:cNvGrpSpPr>
            <a:grpSpLocks/>
          </p:cNvGrpSpPr>
          <p:nvPr/>
        </p:nvGrpSpPr>
        <p:grpSpPr bwMode="auto">
          <a:xfrm>
            <a:off x="5548313" y="5454650"/>
            <a:ext cx="619125" cy="550863"/>
            <a:chOff x="3495" y="3436"/>
            <a:chExt cx="390" cy="347"/>
          </a:xfrm>
        </p:grpSpPr>
        <p:pic>
          <p:nvPicPr>
            <p:cNvPr id="47143"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47144"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47145"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7146" name="Oval 42"/>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47147" name="Rectangle 43"/>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47148" name="AutoShape 44"/>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
        <p:nvSpPr>
          <p:cNvPr id="47149" name="AutoShape 45"/>
          <p:cNvSpPr>
            <a:spLocks noChangeArrowheads="1"/>
          </p:cNvSpPr>
          <p:nvPr/>
        </p:nvSpPr>
        <p:spPr bwMode="auto">
          <a:xfrm>
            <a:off x="5673725" y="4070350"/>
            <a:ext cx="1365250" cy="644261"/>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Yes!</a:t>
            </a:r>
          </a:p>
        </p:txBody>
      </p:sp>
      <p:sp>
        <p:nvSpPr>
          <p:cNvPr id="45"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Tree>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sz="half" idx="1"/>
          </p:nvPr>
        </p:nvSpPr>
        <p:spPr>
          <a:xfrm>
            <a:off x="685800" y="1774825"/>
            <a:ext cx="5102225" cy="4114800"/>
          </a:xfrm>
          <a:noFill/>
          <a:ln/>
        </p:spPr>
        <p:txBody>
          <a:bodyPr lIns="90488" tIns="44450" rIns="90488" bIns="44450"/>
          <a:lstStyle/>
          <a:p>
            <a:r>
              <a:rPr lang="el-GR" dirty="0"/>
              <a:t>Όταν εντοπιστεί η εγγραφή</a:t>
            </a:r>
            <a:r>
              <a:rPr lang="en-US" dirty="0"/>
              <a:t>, </a:t>
            </a:r>
            <a:r>
              <a:rPr lang="el-GR" dirty="0"/>
              <a:t>η πληροφορία ανακτάται και αντιγράφεται στην κατάλληλη θέση μνήμης</a:t>
            </a:r>
            <a:r>
              <a:rPr lang="en-US" dirty="0"/>
              <a:t>.</a:t>
            </a:r>
          </a:p>
        </p:txBody>
      </p:sp>
      <p:sp useBgFill="1">
        <p:nvSpPr>
          <p:cNvPr id="49156"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9157"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9158"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49159"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49160"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49161"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49162"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49163"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49164"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49165"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49166"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49167"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49168"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49169"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49170"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9171"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49172" name="Group 20"/>
          <p:cNvGrpSpPr>
            <a:grpSpLocks/>
          </p:cNvGrpSpPr>
          <p:nvPr/>
        </p:nvGrpSpPr>
        <p:grpSpPr bwMode="auto">
          <a:xfrm>
            <a:off x="4598988" y="5475288"/>
            <a:ext cx="671512" cy="519112"/>
            <a:chOff x="2897" y="3449"/>
            <a:chExt cx="423" cy="327"/>
          </a:xfrm>
        </p:grpSpPr>
        <p:sp>
          <p:nvSpPr>
            <p:cNvPr id="49173"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49174"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49175" name="Group 23"/>
          <p:cNvGrpSpPr>
            <a:grpSpLocks/>
          </p:cNvGrpSpPr>
          <p:nvPr/>
        </p:nvGrpSpPr>
        <p:grpSpPr bwMode="auto">
          <a:xfrm>
            <a:off x="2822575" y="5449888"/>
            <a:ext cx="671513" cy="569912"/>
            <a:chOff x="1778" y="3433"/>
            <a:chExt cx="423" cy="359"/>
          </a:xfrm>
        </p:grpSpPr>
        <p:sp>
          <p:nvSpPr>
            <p:cNvPr id="49176"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49177"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49178" name="Group 26"/>
          <p:cNvGrpSpPr>
            <a:grpSpLocks/>
          </p:cNvGrpSpPr>
          <p:nvPr/>
        </p:nvGrpSpPr>
        <p:grpSpPr bwMode="auto">
          <a:xfrm>
            <a:off x="1906588" y="5445125"/>
            <a:ext cx="619125" cy="577850"/>
            <a:chOff x="1201" y="3430"/>
            <a:chExt cx="390" cy="364"/>
          </a:xfrm>
        </p:grpSpPr>
        <p:sp>
          <p:nvSpPr>
            <p:cNvPr id="49179"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49180"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49181" name="Group 29"/>
          <p:cNvGrpSpPr>
            <a:grpSpLocks/>
          </p:cNvGrpSpPr>
          <p:nvPr/>
        </p:nvGrpSpPr>
        <p:grpSpPr bwMode="auto">
          <a:xfrm>
            <a:off x="7764463" y="5480050"/>
            <a:ext cx="727075" cy="508000"/>
            <a:chOff x="4891" y="3452"/>
            <a:chExt cx="458" cy="320"/>
          </a:xfrm>
        </p:grpSpPr>
        <p:sp>
          <p:nvSpPr>
            <p:cNvPr id="49182"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49183"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49184" name="Group 32"/>
          <p:cNvGrpSpPr>
            <a:grpSpLocks/>
          </p:cNvGrpSpPr>
          <p:nvPr/>
        </p:nvGrpSpPr>
        <p:grpSpPr bwMode="auto">
          <a:xfrm>
            <a:off x="6596063" y="4014788"/>
            <a:ext cx="1311275" cy="2832100"/>
            <a:chOff x="4155" y="2529"/>
            <a:chExt cx="826" cy="1784"/>
          </a:xfrm>
        </p:grpSpPr>
        <p:sp useBgFill="1">
          <p:nvSpPr>
            <p:cNvPr id="49185"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49186"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49187" name="Group 35"/>
          <p:cNvGrpSpPr>
            <a:grpSpLocks/>
          </p:cNvGrpSpPr>
          <p:nvPr/>
        </p:nvGrpSpPr>
        <p:grpSpPr bwMode="auto">
          <a:xfrm>
            <a:off x="3713163" y="5465763"/>
            <a:ext cx="619125" cy="558800"/>
            <a:chOff x="2339" y="3443"/>
            <a:chExt cx="390" cy="352"/>
          </a:xfrm>
        </p:grpSpPr>
        <p:pic>
          <p:nvPicPr>
            <p:cNvPr id="49188"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49189"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49190" name="Group 38"/>
          <p:cNvGrpSpPr>
            <a:grpSpLocks/>
          </p:cNvGrpSpPr>
          <p:nvPr/>
        </p:nvGrpSpPr>
        <p:grpSpPr bwMode="auto">
          <a:xfrm>
            <a:off x="5548313" y="5454650"/>
            <a:ext cx="619125" cy="550863"/>
            <a:chOff x="3495" y="3436"/>
            <a:chExt cx="390" cy="347"/>
          </a:xfrm>
        </p:grpSpPr>
        <p:pic>
          <p:nvPicPr>
            <p:cNvPr id="49191"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49192"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49193" name="Rectangle 4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49194" name="Rectangle 42"/>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701466868</a:t>
            </a:r>
          </a:p>
        </p:txBody>
      </p:sp>
      <p:sp>
        <p:nvSpPr>
          <p:cNvPr id="49195" name="AutoShape 43"/>
          <p:cNvSpPr>
            <a:spLocks noChangeArrowheads="1"/>
          </p:cNvSpPr>
          <p:nvPr/>
        </p:nvSpPr>
        <p:spPr bwMode="auto">
          <a:xfrm rot="10800000" flipH="1">
            <a:off x="7324725" y="3090863"/>
            <a:ext cx="1800225" cy="1076854"/>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rot="10800000" wrap="none" lIns="90488" tIns="44450" rIns="90488" bIns="44450" anchor="ctr"/>
          <a:lstStyle/>
          <a:p>
            <a:pPr algn="ctr" eaLnBrk="0" hangingPunct="0"/>
            <a:r>
              <a:rPr lang="en-US" b="1"/>
              <a:t>My hash</a:t>
            </a:r>
          </a:p>
          <a:p>
            <a:pPr algn="ctr" eaLnBrk="0" hangingPunct="0"/>
            <a:r>
              <a:rPr lang="en-US" b="1"/>
              <a:t>value is [2].</a:t>
            </a:r>
          </a:p>
        </p:txBody>
      </p:sp>
      <p:sp>
        <p:nvSpPr>
          <p:cNvPr id="49196" name="AutoShape 44"/>
          <p:cNvSpPr>
            <a:spLocks noChangeArrowheads="1"/>
          </p:cNvSpPr>
          <p:nvPr/>
        </p:nvSpPr>
        <p:spPr bwMode="auto">
          <a:xfrm>
            <a:off x="5673725" y="4070350"/>
            <a:ext cx="1365250" cy="644261"/>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Yes!</a:t>
            </a:r>
          </a:p>
        </p:txBody>
      </p:sp>
      <p:sp>
        <p:nvSpPr>
          <p:cNvPr id="49197" name="Arc 45"/>
          <p:cNvSpPr>
            <a:spLocks/>
          </p:cNvSpPr>
          <p:nvPr/>
        </p:nvSpPr>
        <p:spPr bwMode="auto">
          <a:xfrm>
            <a:off x="4864100" y="4027488"/>
            <a:ext cx="798513" cy="1379537"/>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0800" cap="rnd">
            <a:solidFill>
              <a:schemeClr val="accent2"/>
            </a:solidFill>
            <a:round/>
            <a:headEnd/>
            <a:tailEnd/>
          </a:ln>
          <a:effectLst/>
        </p:spPr>
        <p:txBody>
          <a:bodyPr/>
          <a:lstStyle/>
          <a:p>
            <a:endParaRPr lang="el-GR"/>
          </a:p>
        </p:txBody>
      </p:sp>
      <p:sp>
        <p:nvSpPr>
          <p:cNvPr id="49198" name="Arc 46"/>
          <p:cNvSpPr>
            <a:spLocks/>
          </p:cNvSpPr>
          <p:nvPr/>
        </p:nvSpPr>
        <p:spPr bwMode="auto">
          <a:xfrm>
            <a:off x="4864100" y="2868613"/>
            <a:ext cx="1052513" cy="1123950"/>
          </a:xfrm>
          <a:custGeom>
            <a:avLst/>
            <a:gdLst>
              <a:gd name="G0" fmla="+- 21600 0 0"/>
              <a:gd name="G1" fmla="+- 21600 0 0"/>
              <a:gd name="G2" fmla="+- 21600 0 0"/>
              <a:gd name="T0" fmla="*/ 0 w 21600"/>
              <a:gd name="T1" fmla="*/ 21600 h 21600"/>
              <a:gd name="T2" fmla="*/ 21567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83"/>
                  <a:pt x="9650" y="18"/>
                  <a:pt x="21567" y="0"/>
                </a:cubicBezTo>
              </a:path>
              <a:path w="21600" h="21600" stroke="0" extrusionOk="0">
                <a:moveTo>
                  <a:pt x="0" y="21600"/>
                </a:moveTo>
                <a:cubicBezTo>
                  <a:pt x="0" y="9683"/>
                  <a:pt x="9650" y="18"/>
                  <a:pt x="21567" y="0"/>
                </a:cubicBezTo>
                <a:lnTo>
                  <a:pt x="21600" y="21600"/>
                </a:lnTo>
                <a:close/>
              </a:path>
            </a:pathLst>
          </a:custGeom>
          <a:noFill/>
          <a:ln w="50800" cap="rnd">
            <a:solidFill>
              <a:schemeClr val="accent2"/>
            </a:solidFill>
            <a:round/>
            <a:headEnd/>
            <a:tailEnd type="triangle" w="med" len="med"/>
          </a:ln>
          <a:effectLst/>
        </p:spPr>
        <p:txBody>
          <a:bodyPr/>
          <a:lstStyle/>
          <a:p>
            <a:endParaRPr lang="el-GR"/>
          </a:p>
        </p:txBody>
      </p:sp>
      <p:pic>
        <p:nvPicPr>
          <p:cNvPr id="49199" name="Picture 47"/>
          <p:cNvPicPr>
            <a:picLocks noChangeArrowheads="1"/>
          </p:cNvPicPr>
          <p:nvPr/>
        </p:nvPicPr>
        <p:blipFill>
          <a:blip r:embed="rId8" cstate="print"/>
          <a:srcRect/>
          <a:stretch>
            <a:fillRect/>
          </a:stretch>
        </p:blipFill>
        <p:spPr bwMode="auto">
          <a:xfrm>
            <a:off x="6375400" y="1558925"/>
            <a:ext cx="1873250" cy="1727200"/>
          </a:xfrm>
          <a:prstGeom prst="rect">
            <a:avLst/>
          </a:prstGeom>
          <a:noFill/>
          <a:ln w="12700">
            <a:noFill/>
            <a:miter lim="800000"/>
            <a:headEnd/>
            <a:tailEnd/>
          </a:ln>
          <a:effectLst/>
        </p:spPr>
      </p:pic>
      <p:sp>
        <p:nvSpPr>
          <p:cNvPr id="47" name="Rectangle 2"/>
          <p:cNvSpPr>
            <a:spLocks noGrp="1" noChangeArrowheads="1"/>
          </p:cNvSpPr>
          <p:nvPr>
            <p:ph type="title"/>
          </p:nvPr>
        </p:nvSpPr>
        <p:spPr>
          <a:xfrm>
            <a:off x="-1066800" y="609600"/>
            <a:ext cx="7772400" cy="1143000"/>
          </a:xfrm>
          <a:noFill/>
          <a:ln/>
          <a:effectLst>
            <a:outerShdw dist="107763" dir="2700000" algn="ctr" rotWithShape="0">
              <a:schemeClr val="bg2"/>
            </a:outerShdw>
          </a:effectLst>
        </p:spPr>
        <p:txBody>
          <a:bodyPr lIns="90488" tIns="44450" rIns="90488" bIns="44450"/>
          <a:lstStyle/>
          <a:p>
            <a:r>
              <a:rPr lang="el-GR" dirty="0"/>
              <a:t>Αναζητώντας το</a:t>
            </a:r>
            <a:r>
              <a:rPr lang="en-US" dirty="0"/>
              <a:t> Key</a:t>
            </a:r>
          </a:p>
        </p:txBody>
      </p:sp>
    </p:spTree>
  </p:cSld>
  <p:clrMapOvr>
    <a:masterClrMapping/>
  </p:clrMapOvr>
  <p:transition>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a:effectLst>
            <a:outerShdw dist="107763" dir="2700000" algn="ctr" rotWithShape="0">
              <a:schemeClr val="bg2"/>
            </a:outerShdw>
          </a:effectLst>
        </p:spPr>
        <p:txBody>
          <a:bodyPr lIns="90488" tIns="44450" rIns="90488" bIns="44450"/>
          <a:lstStyle/>
          <a:p>
            <a:r>
              <a:rPr lang="el-GR" dirty="0"/>
              <a:t>Διαγράφοντας μία εγγραφή</a:t>
            </a:r>
            <a:endParaRPr lang="en-US" dirty="0"/>
          </a:p>
        </p:txBody>
      </p:sp>
      <p:sp>
        <p:nvSpPr>
          <p:cNvPr id="51203" name="Rectangle 3"/>
          <p:cNvSpPr>
            <a:spLocks noGrp="1" noChangeArrowheads="1"/>
          </p:cNvSpPr>
          <p:nvPr>
            <p:ph type="body" sz="half" idx="1"/>
          </p:nvPr>
        </p:nvSpPr>
        <p:spPr>
          <a:xfrm>
            <a:off x="685800" y="1774825"/>
            <a:ext cx="7442200" cy="4114800"/>
          </a:xfrm>
          <a:noFill/>
          <a:ln/>
        </p:spPr>
        <p:txBody>
          <a:bodyPr lIns="90488" tIns="44450" rIns="90488" bIns="44450"/>
          <a:lstStyle/>
          <a:p>
            <a:r>
              <a:rPr lang="el-GR" dirty="0"/>
              <a:t>Εγγραφές μπορούν επίσης να διαγράφονται από έναν πίνακα κατακερματισμού</a:t>
            </a:r>
            <a:r>
              <a:rPr lang="en-US" dirty="0"/>
              <a:t>.</a:t>
            </a:r>
          </a:p>
        </p:txBody>
      </p:sp>
      <p:sp useBgFill="1">
        <p:nvSpPr>
          <p:cNvPr id="51204"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1205"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1206"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51207"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51208"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51209"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51210"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51211"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51212"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51213"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51214"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51215"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51216"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51217"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51218"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1219"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51220" name="Group 20"/>
          <p:cNvGrpSpPr>
            <a:grpSpLocks/>
          </p:cNvGrpSpPr>
          <p:nvPr/>
        </p:nvGrpSpPr>
        <p:grpSpPr bwMode="auto">
          <a:xfrm>
            <a:off x="4598988" y="5475288"/>
            <a:ext cx="671512" cy="519112"/>
            <a:chOff x="2897" y="3449"/>
            <a:chExt cx="423" cy="327"/>
          </a:xfrm>
        </p:grpSpPr>
        <p:sp>
          <p:nvSpPr>
            <p:cNvPr id="51221" name="Rectangle 21"/>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51222" name="Picture 22"/>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51223" name="Group 23"/>
          <p:cNvGrpSpPr>
            <a:grpSpLocks/>
          </p:cNvGrpSpPr>
          <p:nvPr/>
        </p:nvGrpSpPr>
        <p:grpSpPr bwMode="auto">
          <a:xfrm>
            <a:off x="2822575" y="5449888"/>
            <a:ext cx="671513" cy="569912"/>
            <a:chOff x="1778" y="3433"/>
            <a:chExt cx="423" cy="359"/>
          </a:xfrm>
        </p:grpSpPr>
        <p:sp>
          <p:nvSpPr>
            <p:cNvPr id="51224" name="Rectangle 24"/>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51225" name="Picture 25"/>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51226" name="Group 26"/>
          <p:cNvGrpSpPr>
            <a:grpSpLocks/>
          </p:cNvGrpSpPr>
          <p:nvPr/>
        </p:nvGrpSpPr>
        <p:grpSpPr bwMode="auto">
          <a:xfrm>
            <a:off x="1906588" y="5445125"/>
            <a:ext cx="619125" cy="577850"/>
            <a:chOff x="1201" y="3430"/>
            <a:chExt cx="390" cy="364"/>
          </a:xfrm>
        </p:grpSpPr>
        <p:sp>
          <p:nvSpPr>
            <p:cNvPr id="51227" name="Rectangle 27"/>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51228" name="Picture 28"/>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51229" name="Group 29"/>
          <p:cNvGrpSpPr>
            <a:grpSpLocks/>
          </p:cNvGrpSpPr>
          <p:nvPr/>
        </p:nvGrpSpPr>
        <p:grpSpPr bwMode="auto">
          <a:xfrm>
            <a:off x="7764463" y="5480050"/>
            <a:ext cx="727075" cy="508000"/>
            <a:chOff x="4891" y="3452"/>
            <a:chExt cx="458" cy="320"/>
          </a:xfrm>
        </p:grpSpPr>
        <p:sp>
          <p:nvSpPr>
            <p:cNvPr id="51230" name="Rectangle 30"/>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51231" name="Picture 31"/>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51232" name="Group 32"/>
          <p:cNvGrpSpPr>
            <a:grpSpLocks/>
          </p:cNvGrpSpPr>
          <p:nvPr/>
        </p:nvGrpSpPr>
        <p:grpSpPr bwMode="auto">
          <a:xfrm>
            <a:off x="6596063" y="4014788"/>
            <a:ext cx="1311275" cy="2832100"/>
            <a:chOff x="4155" y="2529"/>
            <a:chExt cx="826" cy="1784"/>
          </a:xfrm>
        </p:grpSpPr>
        <p:sp useBgFill="1">
          <p:nvSpPr>
            <p:cNvPr id="51233" name="Freeform 33"/>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1234" name="Rectangle 34"/>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51235" name="Group 35"/>
          <p:cNvGrpSpPr>
            <a:grpSpLocks/>
          </p:cNvGrpSpPr>
          <p:nvPr/>
        </p:nvGrpSpPr>
        <p:grpSpPr bwMode="auto">
          <a:xfrm>
            <a:off x="3713163" y="5465763"/>
            <a:ext cx="619125" cy="558800"/>
            <a:chOff x="2339" y="3443"/>
            <a:chExt cx="390" cy="352"/>
          </a:xfrm>
        </p:grpSpPr>
        <p:pic>
          <p:nvPicPr>
            <p:cNvPr id="51236" name="Picture 36"/>
            <p:cNvPicPr>
              <a:picLocks noChangeArrowheads="1"/>
            </p:cNvPicPr>
            <p:nvPr/>
          </p:nvPicPr>
          <p:blipFill>
            <a:blip r:embed="rId7"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51237" name="Rectangle 37"/>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51238" name="Group 38"/>
          <p:cNvGrpSpPr>
            <a:grpSpLocks/>
          </p:cNvGrpSpPr>
          <p:nvPr/>
        </p:nvGrpSpPr>
        <p:grpSpPr bwMode="auto">
          <a:xfrm>
            <a:off x="5548313" y="5454650"/>
            <a:ext cx="619125" cy="550863"/>
            <a:chOff x="3495" y="3436"/>
            <a:chExt cx="390" cy="347"/>
          </a:xfrm>
        </p:grpSpPr>
        <p:pic>
          <p:nvPicPr>
            <p:cNvPr id="51239" name="Picture 39"/>
            <p:cNvPicPr>
              <a:picLocks noChangeArrowheads="1"/>
            </p:cNvPicPr>
            <p:nvPr/>
          </p:nvPicPr>
          <p:blipFill>
            <a:blip r:embed="rId8" cstate="print"/>
            <a:srcRect/>
            <a:stretch>
              <a:fillRect/>
            </a:stretch>
          </p:blipFill>
          <p:spPr bwMode="auto">
            <a:xfrm>
              <a:off x="3530" y="3511"/>
              <a:ext cx="295" cy="272"/>
            </a:xfrm>
            <a:prstGeom prst="rect">
              <a:avLst/>
            </a:prstGeom>
            <a:noFill/>
            <a:ln w="12700">
              <a:noFill/>
              <a:miter lim="800000"/>
              <a:headEnd/>
              <a:tailEnd/>
            </a:ln>
            <a:effectLst/>
          </p:spPr>
        </p:pic>
        <p:sp>
          <p:nvSpPr>
            <p:cNvPr id="51240" name="Rectangle 40"/>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51241" name="AutoShape 41"/>
          <p:cNvSpPr>
            <a:spLocks noChangeArrowheads="1"/>
          </p:cNvSpPr>
          <p:nvPr/>
        </p:nvSpPr>
        <p:spPr bwMode="auto">
          <a:xfrm>
            <a:off x="4676775" y="3746500"/>
            <a:ext cx="1771650" cy="976313"/>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lIns="90488" tIns="44450" rIns="90488" bIns="44450" anchor="ctr"/>
          <a:lstStyle/>
          <a:p>
            <a:pPr algn="ctr" eaLnBrk="0" hangingPunct="0"/>
            <a:r>
              <a:rPr lang="en-US" b="1"/>
              <a:t>Please</a:t>
            </a:r>
          </a:p>
          <a:p>
            <a:pPr algn="ctr" eaLnBrk="0" hangingPunct="0"/>
            <a:r>
              <a:rPr lang="en-US" b="1"/>
              <a:t>delete me.</a:t>
            </a:r>
          </a:p>
        </p:txBody>
      </p:sp>
    </p:spTree>
  </p:cSld>
  <p:clrMapOvr>
    <a:masterClrMapping/>
  </p:clrMapOvr>
  <p:transition>
    <p:pull dir="l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214290"/>
            <a:ext cx="7772400" cy="928694"/>
          </a:xfrm>
          <a:noFill/>
          <a:ln/>
          <a:effectLst>
            <a:outerShdw dist="107763" dir="2700000" algn="ctr" rotWithShape="0">
              <a:schemeClr val="bg2"/>
            </a:outerShdw>
          </a:effectLst>
        </p:spPr>
        <p:txBody>
          <a:bodyPr lIns="90488" tIns="44450" rIns="90488" bIns="44450"/>
          <a:lstStyle/>
          <a:p>
            <a:r>
              <a:rPr lang="el-GR" dirty="0"/>
              <a:t>Διαγράφοντας μία εγγραφή</a:t>
            </a:r>
            <a:endParaRPr lang="en-US" dirty="0"/>
          </a:p>
        </p:txBody>
      </p:sp>
      <p:sp>
        <p:nvSpPr>
          <p:cNvPr id="53251" name="Rectangle 3"/>
          <p:cNvSpPr>
            <a:spLocks noGrp="1" noChangeArrowheads="1"/>
          </p:cNvSpPr>
          <p:nvPr>
            <p:ph type="body" sz="half" idx="1"/>
          </p:nvPr>
        </p:nvSpPr>
        <p:spPr>
          <a:xfrm>
            <a:off x="685800" y="1142985"/>
            <a:ext cx="8294688" cy="3357586"/>
          </a:xfrm>
          <a:noFill/>
          <a:ln/>
        </p:spPr>
        <p:txBody>
          <a:bodyPr lIns="90488" tIns="44450" rIns="90488" bIns="44450"/>
          <a:lstStyle/>
          <a:p>
            <a:r>
              <a:rPr lang="el-GR" dirty="0"/>
              <a:t>Εγγραφές μπορούν επίσης να διαγράφονται από έναν πίνακα κατακερματισμού</a:t>
            </a:r>
            <a:r>
              <a:rPr lang="en-US" dirty="0"/>
              <a:t>.</a:t>
            </a:r>
          </a:p>
          <a:p>
            <a:r>
              <a:rPr lang="el-GR" dirty="0"/>
              <a:t>Σε αυτή την περίπτωση η άδεια θέση ΔΕΝ θα πρέπει να θεωρηθεί </a:t>
            </a:r>
            <a:r>
              <a:rPr lang="en-US" dirty="0"/>
              <a:t>"</a:t>
            </a:r>
            <a:r>
              <a:rPr lang="el-GR" dirty="0"/>
              <a:t>κενό κελί</a:t>
            </a:r>
            <a:r>
              <a:rPr lang="en-US" dirty="0"/>
              <a:t>"</a:t>
            </a:r>
            <a:r>
              <a:rPr lang="el-GR" dirty="0"/>
              <a:t>, γιατί κάτι τέτοιο θα </a:t>
            </a:r>
            <a:r>
              <a:rPr lang="en-US" dirty="0"/>
              <a:t>"</a:t>
            </a:r>
            <a:r>
              <a:rPr lang="el-GR" dirty="0"/>
              <a:t>μπέρδευε</a:t>
            </a:r>
            <a:r>
              <a:rPr lang="en-US" dirty="0"/>
              <a:t>" </a:t>
            </a:r>
            <a:r>
              <a:rPr lang="el-GR" dirty="0"/>
              <a:t>τις μελλοντικές αναζητήσεις</a:t>
            </a:r>
            <a:r>
              <a:rPr lang="en-US" dirty="0"/>
              <a:t>.</a:t>
            </a:r>
          </a:p>
        </p:txBody>
      </p:sp>
      <p:sp useBgFill="1">
        <p:nvSpPr>
          <p:cNvPr id="53252"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3253" name="Rectangle 5"/>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3254" name="Line 6"/>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53255" name="Line 7"/>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53256" name="Line 8"/>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53257" name="Line 9"/>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53258" name="Line 10"/>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53259" name="Line 11"/>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53260" name="Rectangle 12"/>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53261" name="Rectangle 13"/>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53262" name="Rectangle 14"/>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53263" name="Rectangle 15"/>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53264" name="Rectangle 16"/>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53265" name="Rectangle 17"/>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53266" name="Rectangle 18"/>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3267" name="Rectangle 19"/>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53268" name="Group 20"/>
          <p:cNvGrpSpPr>
            <a:grpSpLocks/>
          </p:cNvGrpSpPr>
          <p:nvPr/>
        </p:nvGrpSpPr>
        <p:grpSpPr bwMode="auto">
          <a:xfrm>
            <a:off x="2822575" y="5449888"/>
            <a:ext cx="671513" cy="569912"/>
            <a:chOff x="1778" y="3433"/>
            <a:chExt cx="423" cy="359"/>
          </a:xfrm>
        </p:grpSpPr>
        <p:sp>
          <p:nvSpPr>
            <p:cNvPr id="53269" name="Rectangle 21"/>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53270" name="Picture 22"/>
            <p:cNvPicPr>
              <a:picLocks noChangeArrowheads="1"/>
            </p:cNvPicPr>
            <p:nvPr/>
          </p:nvPicPr>
          <p:blipFill>
            <a:blip r:embed="rId3"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53271" name="Group 23"/>
          <p:cNvGrpSpPr>
            <a:grpSpLocks/>
          </p:cNvGrpSpPr>
          <p:nvPr/>
        </p:nvGrpSpPr>
        <p:grpSpPr bwMode="auto">
          <a:xfrm>
            <a:off x="1906588" y="5445125"/>
            <a:ext cx="619125" cy="577850"/>
            <a:chOff x="1201" y="3430"/>
            <a:chExt cx="390" cy="364"/>
          </a:xfrm>
        </p:grpSpPr>
        <p:sp>
          <p:nvSpPr>
            <p:cNvPr id="53272" name="Rectangle 24"/>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53273" name="Picture 25"/>
            <p:cNvPicPr>
              <a:picLocks noChangeArrowheads="1"/>
            </p:cNvPicPr>
            <p:nvPr/>
          </p:nvPicPr>
          <p:blipFill>
            <a:blip r:embed="rId4"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53274" name="Group 26"/>
          <p:cNvGrpSpPr>
            <a:grpSpLocks/>
          </p:cNvGrpSpPr>
          <p:nvPr/>
        </p:nvGrpSpPr>
        <p:grpSpPr bwMode="auto">
          <a:xfrm>
            <a:off x="7764463" y="5480050"/>
            <a:ext cx="727075" cy="508000"/>
            <a:chOff x="4891" y="3452"/>
            <a:chExt cx="458" cy="320"/>
          </a:xfrm>
        </p:grpSpPr>
        <p:sp>
          <p:nvSpPr>
            <p:cNvPr id="53275" name="Rectangle 27"/>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53276" name="Picture 28"/>
            <p:cNvPicPr>
              <a:picLocks noChangeArrowheads="1"/>
            </p:cNvPicPr>
            <p:nvPr/>
          </p:nvPicPr>
          <p:blipFill>
            <a:blip r:embed="rId5"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53277" name="Group 29"/>
          <p:cNvGrpSpPr>
            <a:grpSpLocks/>
          </p:cNvGrpSpPr>
          <p:nvPr/>
        </p:nvGrpSpPr>
        <p:grpSpPr bwMode="auto">
          <a:xfrm>
            <a:off x="6596063" y="4014788"/>
            <a:ext cx="1311275" cy="2832100"/>
            <a:chOff x="4155" y="2529"/>
            <a:chExt cx="826" cy="1784"/>
          </a:xfrm>
        </p:grpSpPr>
        <p:sp useBgFill="1">
          <p:nvSpPr>
            <p:cNvPr id="53278" name="Freeform 30"/>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3279" name="Rectangle 31"/>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53280" name="Group 32"/>
          <p:cNvGrpSpPr>
            <a:grpSpLocks/>
          </p:cNvGrpSpPr>
          <p:nvPr/>
        </p:nvGrpSpPr>
        <p:grpSpPr bwMode="auto">
          <a:xfrm>
            <a:off x="3713163" y="5465763"/>
            <a:ext cx="619125" cy="558800"/>
            <a:chOff x="2339" y="3443"/>
            <a:chExt cx="390" cy="352"/>
          </a:xfrm>
        </p:grpSpPr>
        <p:pic>
          <p:nvPicPr>
            <p:cNvPr id="53281" name="Picture 33"/>
            <p:cNvPicPr>
              <a:picLocks noChangeArrowheads="1"/>
            </p:cNvPicPr>
            <p:nvPr/>
          </p:nvPicPr>
          <p:blipFill>
            <a:blip r:embed="rId6"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53282" name="Rectangle 34"/>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53283" name="Group 35"/>
          <p:cNvGrpSpPr>
            <a:grpSpLocks/>
          </p:cNvGrpSpPr>
          <p:nvPr/>
        </p:nvGrpSpPr>
        <p:grpSpPr bwMode="auto">
          <a:xfrm>
            <a:off x="5548313" y="5454650"/>
            <a:ext cx="619125" cy="550863"/>
            <a:chOff x="3495" y="3436"/>
            <a:chExt cx="390" cy="347"/>
          </a:xfrm>
        </p:grpSpPr>
        <p:pic>
          <p:nvPicPr>
            <p:cNvPr id="53284" name="Picture 36"/>
            <p:cNvPicPr>
              <a:picLocks noChangeArrowheads="1"/>
            </p:cNvPicPr>
            <p:nvPr/>
          </p:nvPicPr>
          <p:blipFill>
            <a:blip r:embed="rId7" cstate="print"/>
            <a:srcRect/>
            <a:stretch>
              <a:fillRect/>
            </a:stretch>
          </p:blipFill>
          <p:spPr bwMode="auto">
            <a:xfrm>
              <a:off x="3530" y="3511"/>
              <a:ext cx="295" cy="272"/>
            </a:xfrm>
            <a:prstGeom prst="rect">
              <a:avLst/>
            </a:prstGeom>
            <a:noFill/>
            <a:ln w="12700">
              <a:noFill/>
              <a:miter lim="800000"/>
              <a:headEnd/>
              <a:tailEnd/>
            </a:ln>
            <a:effectLst/>
          </p:spPr>
        </p:pic>
        <p:sp>
          <p:nvSpPr>
            <p:cNvPr id="53285" name="Rectangle 37"/>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Tree>
  </p:cSld>
  <p:clrMapOvr>
    <a:masterClrMapping/>
  </p:clrMapOvr>
  <p:transition>
    <p:pull dir="l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214290"/>
            <a:ext cx="7772400" cy="428628"/>
          </a:xfrm>
          <a:noFill/>
          <a:ln/>
          <a:effectLst>
            <a:outerShdw dist="107763" dir="2700000" algn="ctr" rotWithShape="0">
              <a:schemeClr val="bg2"/>
            </a:outerShdw>
          </a:effectLst>
        </p:spPr>
        <p:txBody>
          <a:bodyPr lIns="90488" tIns="44450" rIns="90488" bIns="44450"/>
          <a:lstStyle/>
          <a:p>
            <a:r>
              <a:rPr lang="el-GR" dirty="0"/>
              <a:t>Διαγράφοντας μία εγγραφή</a:t>
            </a:r>
            <a:endParaRPr lang="en-US" dirty="0"/>
          </a:p>
        </p:txBody>
      </p:sp>
      <p:sp useBgFill="1">
        <p:nvSpPr>
          <p:cNvPr id="55299" name="Freeform 3"/>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5300" name="Rectangle 4"/>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5301" name="Line 5"/>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55302" name="Line 6"/>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55303" name="Line 7"/>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55304" name="Line 8"/>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55305" name="Line 9"/>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55306" name="Line 10"/>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55307" name="Rectangle 11"/>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55308" name="Rectangle 12"/>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55309" name="Rectangle 13"/>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55310" name="Rectangle 14"/>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55311" name="Rectangle 15"/>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55312" name="Rectangle 16"/>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55313" name="Rectangle 17"/>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55314" name="Rectangle 18"/>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55315" name="Group 19"/>
          <p:cNvGrpSpPr>
            <a:grpSpLocks/>
          </p:cNvGrpSpPr>
          <p:nvPr/>
        </p:nvGrpSpPr>
        <p:grpSpPr bwMode="auto">
          <a:xfrm>
            <a:off x="2822575" y="5449888"/>
            <a:ext cx="671513" cy="569912"/>
            <a:chOff x="1778" y="3433"/>
            <a:chExt cx="423" cy="359"/>
          </a:xfrm>
        </p:grpSpPr>
        <p:sp>
          <p:nvSpPr>
            <p:cNvPr id="55316" name="Rectangle 20"/>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55317" name="Picture 21"/>
            <p:cNvPicPr>
              <a:picLocks noChangeArrowheads="1"/>
            </p:cNvPicPr>
            <p:nvPr/>
          </p:nvPicPr>
          <p:blipFill>
            <a:blip r:embed="rId3"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55318" name="Group 22"/>
          <p:cNvGrpSpPr>
            <a:grpSpLocks/>
          </p:cNvGrpSpPr>
          <p:nvPr/>
        </p:nvGrpSpPr>
        <p:grpSpPr bwMode="auto">
          <a:xfrm>
            <a:off x="1906588" y="5445125"/>
            <a:ext cx="619125" cy="577850"/>
            <a:chOff x="1201" y="3430"/>
            <a:chExt cx="390" cy="364"/>
          </a:xfrm>
        </p:grpSpPr>
        <p:sp>
          <p:nvSpPr>
            <p:cNvPr id="55319" name="Rectangle 23"/>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55320" name="Picture 24"/>
            <p:cNvPicPr>
              <a:picLocks noChangeArrowheads="1"/>
            </p:cNvPicPr>
            <p:nvPr/>
          </p:nvPicPr>
          <p:blipFill>
            <a:blip r:embed="rId4"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55321" name="Group 25"/>
          <p:cNvGrpSpPr>
            <a:grpSpLocks/>
          </p:cNvGrpSpPr>
          <p:nvPr/>
        </p:nvGrpSpPr>
        <p:grpSpPr bwMode="auto">
          <a:xfrm>
            <a:off x="7764463" y="5480050"/>
            <a:ext cx="727075" cy="508000"/>
            <a:chOff x="4891" y="3452"/>
            <a:chExt cx="458" cy="320"/>
          </a:xfrm>
        </p:grpSpPr>
        <p:sp>
          <p:nvSpPr>
            <p:cNvPr id="55322" name="Rectangle 26"/>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55323" name="Picture 27"/>
            <p:cNvPicPr>
              <a:picLocks noChangeArrowheads="1"/>
            </p:cNvPicPr>
            <p:nvPr/>
          </p:nvPicPr>
          <p:blipFill>
            <a:blip r:embed="rId5"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55324" name="Group 28"/>
          <p:cNvGrpSpPr>
            <a:grpSpLocks/>
          </p:cNvGrpSpPr>
          <p:nvPr/>
        </p:nvGrpSpPr>
        <p:grpSpPr bwMode="auto">
          <a:xfrm>
            <a:off x="6596063" y="4014788"/>
            <a:ext cx="1311275" cy="2832100"/>
            <a:chOff x="4155" y="2529"/>
            <a:chExt cx="826" cy="1784"/>
          </a:xfrm>
        </p:grpSpPr>
        <p:sp useBgFill="1">
          <p:nvSpPr>
            <p:cNvPr id="55325" name="Freeform 29"/>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55326" name="Rectangle 30"/>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grpSp>
        <p:nvGrpSpPr>
          <p:cNvPr id="55327" name="Group 31"/>
          <p:cNvGrpSpPr>
            <a:grpSpLocks/>
          </p:cNvGrpSpPr>
          <p:nvPr/>
        </p:nvGrpSpPr>
        <p:grpSpPr bwMode="auto">
          <a:xfrm>
            <a:off x="3713163" y="5465763"/>
            <a:ext cx="619125" cy="558800"/>
            <a:chOff x="2339" y="3443"/>
            <a:chExt cx="390" cy="352"/>
          </a:xfrm>
        </p:grpSpPr>
        <p:pic>
          <p:nvPicPr>
            <p:cNvPr id="55328" name="Picture 32"/>
            <p:cNvPicPr>
              <a:picLocks noChangeArrowheads="1"/>
            </p:cNvPicPr>
            <p:nvPr/>
          </p:nvPicPr>
          <p:blipFill>
            <a:blip r:embed="rId6" cstate="print"/>
            <a:srcRect l="51312" b="42639"/>
            <a:stretch>
              <a:fillRect/>
            </a:stretch>
          </p:blipFill>
          <p:spPr bwMode="auto">
            <a:xfrm>
              <a:off x="2369" y="3495"/>
              <a:ext cx="334" cy="300"/>
            </a:xfrm>
            <a:prstGeom prst="rect">
              <a:avLst/>
            </a:prstGeom>
            <a:noFill/>
            <a:ln w="12700">
              <a:noFill/>
              <a:miter lim="800000"/>
              <a:headEnd/>
              <a:tailEnd/>
            </a:ln>
            <a:effectLst/>
          </p:spPr>
        </p:pic>
        <p:sp>
          <p:nvSpPr>
            <p:cNvPr id="55329" name="Rectangle 33"/>
            <p:cNvSpPr>
              <a:spLocks noChangeArrowheads="1"/>
            </p:cNvSpPr>
            <p:nvPr/>
          </p:nvSpPr>
          <p:spPr bwMode="auto">
            <a:xfrm>
              <a:off x="2339" y="3443"/>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580625685</a:t>
              </a:r>
            </a:p>
          </p:txBody>
        </p:sp>
      </p:grpSp>
      <p:grpSp>
        <p:nvGrpSpPr>
          <p:cNvPr id="55330" name="Group 34"/>
          <p:cNvGrpSpPr>
            <a:grpSpLocks/>
          </p:cNvGrpSpPr>
          <p:nvPr/>
        </p:nvGrpSpPr>
        <p:grpSpPr bwMode="auto">
          <a:xfrm>
            <a:off x="5548313" y="5454650"/>
            <a:ext cx="619125" cy="550863"/>
            <a:chOff x="3495" y="3436"/>
            <a:chExt cx="390" cy="347"/>
          </a:xfrm>
        </p:grpSpPr>
        <p:pic>
          <p:nvPicPr>
            <p:cNvPr id="55331" name="Picture 35"/>
            <p:cNvPicPr>
              <a:picLocks noChangeArrowheads="1"/>
            </p:cNvPicPr>
            <p:nvPr/>
          </p:nvPicPr>
          <p:blipFill>
            <a:blip r:embed="rId7" cstate="print"/>
            <a:srcRect/>
            <a:stretch>
              <a:fillRect/>
            </a:stretch>
          </p:blipFill>
          <p:spPr bwMode="auto">
            <a:xfrm>
              <a:off x="3530" y="3511"/>
              <a:ext cx="295" cy="272"/>
            </a:xfrm>
            <a:prstGeom prst="rect">
              <a:avLst/>
            </a:prstGeom>
            <a:noFill/>
            <a:ln w="12700">
              <a:noFill/>
              <a:miter lim="800000"/>
              <a:headEnd/>
              <a:tailEnd/>
            </a:ln>
            <a:effectLst/>
          </p:spPr>
        </p:pic>
        <p:sp>
          <p:nvSpPr>
            <p:cNvPr id="55332" name="Rectangle 36"/>
            <p:cNvSpPr>
              <a:spLocks noChangeArrowheads="1"/>
            </p:cNvSpPr>
            <p:nvPr/>
          </p:nvSpPr>
          <p:spPr bwMode="auto">
            <a:xfrm>
              <a:off x="3495" y="3436"/>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701466868</a:t>
              </a:r>
            </a:p>
          </p:txBody>
        </p:sp>
      </p:grpSp>
      <p:sp>
        <p:nvSpPr>
          <p:cNvPr id="55333" name="Rectangle 37"/>
          <p:cNvSpPr>
            <a:spLocks noChangeArrowheads="1"/>
          </p:cNvSpPr>
          <p:nvPr/>
        </p:nvSpPr>
        <p:spPr bwMode="auto">
          <a:xfrm>
            <a:off x="4484688" y="5332413"/>
            <a:ext cx="901700" cy="785812"/>
          </a:xfrm>
          <a:prstGeom prst="rect">
            <a:avLst/>
          </a:prstGeom>
          <a:pattFill prst="solidDmnd">
            <a:fgClr>
              <a:schemeClr val="bg2"/>
            </a:fgClr>
            <a:bgClr>
              <a:schemeClr val="tx1"/>
            </a:bgClr>
          </a:pattFill>
          <a:ln w="12700">
            <a:solidFill>
              <a:schemeClr val="bg2"/>
            </a:solidFill>
            <a:miter lim="800000"/>
            <a:headEnd/>
            <a:tailEnd/>
          </a:ln>
          <a:effectLst/>
        </p:spPr>
        <p:txBody>
          <a:bodyPr wrap="none" anchor="ctr"/>
          <a:lstStyle/>
          <a:p>
            <a:endParaRPr lang="el-GR"/>
          </a:p>
        </p:txBody>
      </p:sp>
      <p:sp>
        <p:nvSpPr>
          <p:cNvPr id="55334" name="Rectangle 38"/>
          <p:cNvSpPr>
            <a:spLocks noGrp="1" noChangeArrowheads="1"/>
          </p:cNvSpPr>
          <p:nvPr>
            <p:ph type="body" sz="half" idx="1"/>
          </p:nvPr>
        </p:nvSpPr>
        <p:spPr>
          <a:xfrm>
            <a:off x="685800" y="785794"/>
            <a:ext cx="8277225" cy="5103831"/>
          </a:xfrm>
          <a:noFill/>
          <a:ln/>
        </p:spPr>
        <p:txBody>
          <a:bodyPr lIns="90488" tIns="44450" rIns="90488" bIns="44450"/>
          <a:lstStyle/>
          <a:p>
            <a:r>
              <a:rPr lang="el-GR" dirty="0"/>
              <a:t>Εγγραφές μπορούν επίσης να διαγράφονται από έναν πίνακα κατακερματισμού</a:t>
            </a:r>
            <a:r>
              <a:rPr lang="en-US" dirty="0"/>
              <a:t>.</a:t>
            </a:r>
          </a:p>
          <a:p>
            <a:r>
              <a:rPr lang="el-GR" dirty="0"/>
              <a:t>Σε αυτή την περίπτωση η άδεια θέση ΔΕΝ θα πρέπει να θεωρηθεί </a:t>
            </a:r>
            <a:r>
              <a:rPr lang="en-US" dirty="0"/>
              <a:t>"</a:t>
            </a:r>
            <a:r>
              <a:rPr lang="el-GR" dirty="0"/>
              <a:t>κενό κελί</a:t>
            </a:r>
            <a:r>
              <a:rPr lang="en-US" dirty="0"/>
              <a:t>"</a:t>
            </a:r>
            <a:r>
              <a:rPr lang="el-GR" dirty="0"/>
              <a:t>, γιατί κάτι τέτοιο θα </a:t>
            </a:r>
            <a:r>
              <a:rPr lang="en-US" dirty="0"/>
              <a:t>"</a:t>
            </a:r>
            <a:r>
              <a:rPr lang="el-GR" dirty="0"/>
              <a:t>μπέρδευε</a:t>
            </a:r>
            <a:r>
              <a:rPr lang="en-US" dirty="0"/>
              <a:t>" </a:t>
            </a:r>
            <a:r>
              <a:rPr lang="el-GR" dirty="0"/>
              <a:t>τις μελλοντικές αναζητήσεις</a:t>
            </a:r>
            <a:r>
              <a:rPr lang="en-US" dirty="0"/>
              <a:t>.</a:t>
            </a:r>
          </a:p>
          <a:p>
            <a:r>
              <a:rPr lang="el-GR" dirty="0"/>
              <a:t>Αντιθέτως, θα πρέπει να μαρκαριστεί με κάποιον συγκεκριμένο τρόπο ώστε πιθανή επόμενη αναζήτηση να μπορεί να αντιληφθεί ότι στη θέση αυτή κάτι προ-υπήρχε και να μην τερματιστεί απρόσμενα!!!</a:t>
            </a:r>
            <a:endParaRPr lang="en-US" dirty="0"/>
          </a:p>
        </p:txBody>
      </p:sp>
    </p:spTree>
  </p:cSld>
  <p:clrMapOvr>
    <a:masterClrMapping/>
  </p:clrMapOvr>
  <p:transition>
    <p:pull dir="l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152400"/>
            <a:ext cx="7772400" cy="704832"/>
          </a:xfrm>
        </p:spPr>
        <p:txBody>
          <a:bodyPr/>
          <a:lstStyle/>
          <a:p>
            <a:r>
              <a:rPr lang="el-GR" dirty="0"/>
              <a:t>Κατακερματισμός με αλυσίδες</a:t>
            </a:r>
            <a:endParaRPr lang="en-US" dirty="0"/>
          </a:p>
        </p:txBody>
      </p:sp>
      <p:sp>
        <p:nvSpPr>
          <p:cNvPr id="105475" name="Rectangle 3"/>
          <p:cNvSpPr>
            <a:spLocks noGrp="1" noChangeArrowheads="1"/>
          </p:cNvSpPr>
          <p:nvPr>
            <p:ph type="body" idx="1"/>
          </p:nvPr>
        </p:nvSpPr>
        <p:spPr>
          <a:xfrm>
            <a:off x="685800" y="1000108"/>
            <a:ext cx="7772400" cy="4638692"/>
          </a:xfrm>
        </p:spPr>
        <p:txBody>
          <a:bodyPr/>
          <a:lstStyle/>
          <a:p>
            <a:r>
              <a:rPr lang="el-GR" sz="2400" dirty="0"/>
              <a:t>Στην τεχνική αλυσιδωτού κατακερματισμού </a:t>
            </a:r>
            <a:r>
              <a:rPr lang="en-US" sz="2400" dirty="0"/>
              <a:t>, </a:t>
            </a:r>
            <a:r>
              <a:rPr lang="el-GR" sz="2400" dirty="0"/>
              <a:t>κάθε θέση του πίνακα κατακερματισμού δεικτοδοτεί μία λίστα από εγγραφές των οποίων τα κλειδιά κατακερματίζονται στη θέση αυτή</a:t>
            </a:r>
            <a:r>
              <a:rPr lang="en-US" sz="2400" dirty="0"/>
              <a:t>:</a:t>
            </a:r>
            <a:endParaRPr lang="el-GR" sz="2400" dirty="0"/>
          </a:p>
          <a:p>
            <a:pPr>
              <a:buNone/>
            </a:pPr>
            <a:endParaRPr lang="en-US" sz="2800" dirty="0"/>
          </a:p>
          <a:p>
            <a:endParaRPr lang="en-US" sz="2800" dirty="0"/>
          </a:p>
          <a:p>
            <a:endParaRPr lang="en-US" sz="2800" dirty="0"/>
          </a:p>
        </p:txBody>
      </p:sp>
      <p:sp>
        <p:nvSpPr>
          <p:cNvPr id="105476" name="Rectangle 4"/>
          <p:cNvSpPr>
            <a:spLocks noChangeArrowheads="1"/>
          </p:cNvSpPr>
          <p:nvPr/>
        </p:nvSpPr>
        <p:spPr bwMode="auto">
          <a:xfrm>
            <a:off x="25146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77" name="Rectangle 5"/>
          <p:cNvSpPr>
            <a:spLocks noChangeArrowheads="1"/>
          </p:cNvSpPr>
          <p:nvPr/>
        </p:nvSpPr>
        <p:spPr bwMode="auto">
          <a:xfrm>
            <a:off x="31242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78" name="Rectangle 6"/>
          <p:cNvSpPr>
            <a:spLocks noChangeArrowheads="1"/>
          </p:cNvSpPr>
          <p:nvPr/>
        </p:nvSpPr>
        <p:spPr bwMode="auto">
          <a:xfrm>
            <a:off x="37338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79" name="Rectangle 7"/>
          <p:cNvSpPr>
            <a:spLocks noChangeArrowheads="1"/>
          </p:cNvSpPr>
          <p:nvPr/>
        </p:nvSpPr>
        <p:spPr bwMode="auto">
          <a:xfrm>
            <a:off x="43434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0" name="Rectangle 8"/>
          <p:cNvSpPr>
            <a:spLocks noChangeArrowheads="1"/>
          </p:cNvSpPr>
          <p:nvPr/>
        </p:nvSpPr>
        <p:spPr bwMode="auto">
          <a:xfrm>
            <a:off x="49530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1" name="Rectangle 9"/>
          <p:cNvSpPr>
            <a:spLocks noChangeArrowheads="1"/>
          </p:cNvSpPr>
          <p:nvPr/>
        </p:nvSpPr>
        <p:spPr bwMode="auto">
          <a:xfrm>
            <a:off x="55626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2" name="Rectangle 10"/>
          <p:cNvSpPr>
            <a:spLocks noChangeArrowheads="1"/>
          </p:cNvSpPr>
          <p:nvPr/>
        </p:nvSpPr>
        <p:spPr bwMode="auto">
          <a:xfrm>
            <a:off x="61722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3" name="Rectangle 11"/>
          <p:cNvSpPr>
            <a:spLocks noChangeArrowheads="1"/>
          </p:cNvSpPr>
          <p:nvPr/>
        </p:nvSpPr>
        <p:spPr bwMode="auto">
          <a:xfrm>
            <a:off x="67818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4" name="Rectangle 12"/>
          <p:cNvSpPr>
            <a:spLocks noChangeArrowheads="1"/>
          </p:cNvSpPr>
          <p:nvPr/>
        </p:nvSpPr>
        <p:spPr bwMode="auto">
          <a:xfrm>
            <a:off x="7924800" y="3070225"/>
            <a:ext cx="609600" cy="457200"/>
          </a:xfrm>
          <a:prstGeom prst="rect">
            <a:avLst/>
          </a:prstGeom>
          <a:solidFill>
            <a:schemeClr val="folHlink"/>
          </a:solidFill>
          <a:ln w="9525">
            <a:solidFill>
              <a:schemeClr val="tx1"/>
            </a:solidFill>
            <a:miter lim="800000"/>
            <a:headEnd/>
            <a:tailEnd/>
          </a:ln>
          <a:effectLst/>
        </p:spPr>
        <p:txBody>
          <a:bodyPr wrap="none" anchor="ctr"/>
          <a:lstStyle/>
          <a:p>
            <a:endParaRPr lang="el-GR"/>
          </a:p>
        </p:txBody>
      </p:sp>
      <p:sp>
        <p:nvSpPr>
          <p:cNvPr id="105485" name="Text Box 13"/>
          <p:cNvSpPr txBox="1">
            <a:spLocks noChangeArrowheads="1"/>
          </p:cNvSpPr>
          <p:nvPr/>
        </p:nvSpPr>
        <p:spPr bwMode="auto">
          <a:xfrm>
            <a:off x="7391400" y="2895600"/>
            <a:ext cx="590550" cy="579438"/>
          </a:xfrm>
          <a:prstGeom prst="rect">
            <a:avLst/>
          </a:prstGeom>
          <a:noFill/>
          <a:ln w="9525">
            <a:noFill/>
            <a:miter lim="800000"/>
            <a:headEnd/>
            <a:tailEnd/>
          </a:ln>
          <a:effectLst/>
        </p:spPr>
        <p:txBody>
          <a:bodyPr wrap="none">
            <a:spAutoFit/>
          </a:bodyPr>
          <a:lstStyle/>
          <a:p>
            <a:r>
              <a:rPr lang="en-US" sz="3200"/>
              <a:t>…</a:t>
            </a:r>
          </a:p>
        </p:txBody>
      </p:sp>
      <p:sp>
        <p:nvSpPr>
          <p:cNvPr id="105486" name="Text Box 14"/>
          <p:cNvSpPr txBox="1">
            <a:spLocks noChangeArrowheads="1"/>
          </p:cNvSpPr>
          <p:nvPr/>
        </p:nvSpPr>
        <p:spPr bwMode="auto">
          <a:xfrm>
            <a:off x="2514600" y="2590800"/>
            <a:ext cx="539750" cy="457200"/>
          </a:xfrm>
          <a:prstGeom prst="rect">
            <a:avLst/>
          </a:prstGeom>
          <a:noFill/>
          <a:ln w="9525">
            <a:noFill/>
            <a:miter lim="800000"/>
            <a:headEnd/>
            <a:tailEnd/>
          </a:ln>
          <a:effectLst/>
        </p:spPr>
        <p:txBody>
          <a:bodyPr wrap="none">
            <a:spAutoFit/>
          </a:bodyPr>
          <a:lstStyle/>
          <a:p>
            <a:r>
              <a:rPr lang="en-US"/>
              <a:t>[0]</a:t>
            </a:r>
          </a:p>
        </p:txBody>
      </p:sp>
      <p:sp>
        <p:nvSpPr>
          <p:cNvPr id="105487" name="Text Box 15"/>
          <p:cNvSpPr txBox="1">
            <a:spLocks noChangeArrowheads="1"/>
          </p:cNvSpPr>
          <p:nvPr/>
        </p:nvSpPr>
        <p:spPr bwMode="auto">
          <a:xfrm>
            <a:off x="3194050" y="2590800"/>
            <a:ext cx="539750" cy="457200"/>
          </a:xfrm>
          <a:prstGeom prst="rect">
            <a:avLst/>
          </a:prstGeom>
          <a:noFill/>
          <a:ln w="9525">
            <a:noFill/>
            <a:miter lim="800000"/>
            <a:headEnd/>
            <a:tailEnd/>
          </a:ln>
          <a:effectLst/>
        </p:spPr>
        <p:txBody>
          <a:bodyPr wrap="none">
            <a:spAutoFit/>
          </a:bodyPr>
          <a:lstStyle/>
          <a:p>
            <a:r>
              <a:rPr lang="en-US"/>
              <a:t>[1]</a:t>
            </a:r>
          </a:p>
        </p:txBody>
      </p:sp>
      <p:sp>
        <p:nvSpPr>
          <p:cNvPr id="105488" name="Text Box 16"/>
          <p:cNvSpPr txBox="1">
            <a:spLocks noChangeArrowheads="1"/>
          </p:cNvSpPr>
          <p:nvPr/>
        </p:nvSpPr>
        <p:spPr bwMode="auto">
          <a:xfrm>
            <a:off x="3721100" y="2590800"/>
            <a:ext cx="539750" cy="457200"/>
          </a:xfrm>
          <a:prstGeom prst="rect">
            <a:avLst/>
          </a:prstGeom>
          <a:noFill/>
          <a:ln w="9525">
            <a:noFill/>
            <a:miter lim="800000"/>
            <a:headEnd/>
            <a:tailEnd/>
          </a:ln>
          <a:effectLst/>
        </p:spPr>
        <p:txBody>
          <a:bodyPr wrap="none">
            <a:spAutoFit/>
          </a:bodyPr>
          <a:lstStyle/>
          <a:p>
            <a:r>
              <a:rPr lang="en-US"/>
              <a:t>[2]</a:t>
            </a:r>
          </a:p>
        </p:txBody>
      </p:sp>
      <p:sp>
        <p:nvSpPr>
          <p:cNvPr id="105489" name="Text Box 17"/>
          <p:cNvSpPr txBox="1">
            <a:spLocks noChangeArrowheads="1"/>
          </p:cNvSpPr>
          <p:nvPr/>
        </p:nvSpPr>
        <p:spPr bwMode="auto">
          <a:xfrm>
            <a:off x="4324350" y="2590800"/>
            <a:ext cx="539750" cy="457200"/>
          </a:xfrm>
          <a:prstGeom prst="rect">
            <a:avLst/>
          </a:prstGeom>
          <a:noFill/>
          <a:ln w="9525">
            <a:noFill/>
            <a:miter lim="800000"/>
            <a:headEnd/>
            <a:tailEnd/>
          </a:ln>
          <a:effectLst/>
        </p:spPr>
        <p:txBody>
          <a:bodyPr wrap="none">
            <a:spAutoFit/>
          </a:bodyPr>
          <a:lstStyle/>
          <a:p>
            <a:r>
              <a:rPr lang="en-US"/>
              <a:t>[3]</a:t>
            </a:r>
          </a:p>
        </p:txBody>
      </p:sp>
      <p:sp>
        <p:nvSpPr>
          <p:cNvPr id="105490" name="Text Box 18"/>
          <p:cNvSpPr txBox="1">
            <a:spLocks noChangeArrowheads="1"/>
          </p:cNvSpPr>
          <p:nvPr/>
        </p:nvSpPr>
        <p:spPr bwMode="auto">
          <a:xfrm>
            <a:off x="4927600" y="2590800"/>
            <a:ext cx="539750" cy="457200"/>
          </a:xfrm>
          <a:prstGeom prst="rect">
            <a:avLst/>
          </a:prstGeom>
          <a:noFill/>
          <a:ln w="9525">
            <a:noFill/>
            <a:miter lim="800000"/>
            <a:headEnd/>
            <a:tailEnd/>
          </a:ln>
          <a:effectLst/>
        </p:spPr>
        <p:txBody>
          <a:bodyPr wrap="none">
            <a:spAutoFit/>
          </a:bodyPr>
          <a:lstStyle/>
          <a:p>
            <a:r>
              <a:rPr lang="en-US"/>
              <a:t>[4]</a:t>
            </a:r>
          </a:p>
        </p:txBody>
      </p:sp>
      <p:sp>
        <p:nvSpPr>
          <p:cNvPr id="105491" name="Text Box 19"/>
          <p:cNvSpPr txBox="1">
            <a:spLocks noChangeArrowheads="1"/>
          </p:cNvSpPr>
          <p:nvPr/>
        </p:nvSpPr>
        <p:spPr bwMode="auto">
          <a:xfrm>
            <a:off x="5530850" y="2590800"/>
            <a:ext cx="539750" cy="457200"/>
          </a:xfrm>
          <a:prstGeom prst="rect">
            <a:avLst/>
          </a:prstGeom>
          <a:noFill/>
          <a:ln w="9525">
            <a:noFill/>
            <a:miter lim="800000"/>
            <a:headEnd/>
            <a:tailEnd/>
          </a:ln>
          <a:effectLst/>
        </p:spPr>
        <p:txBody>
          <a:bodyPr wrap="none">
            <a:spAutoFit/>
          </a:bodyPr>
          <a:lstStyle/>
          <a:p>
            <a:r>
              <a:rPr lang="en-US"/>
              <a:t>[5]</a:t>
            </a:r>
          </a:p>
        </p:txBody>
      </p:sp>
      <p:sp>
        <p:nvSpPr>
          <p:cNvPr id="105492" name="Text Box 20"/>
          <p:cNvSpPr txBox="1">
            <a:spLocks noChangeArrowheads="1"/>
          </p:cNvSpPr>
          <p:nvPr/>
        </p:nvSpPr>
        <p:spPr bwMode="auto">
          <a:xfrm>
            <a:off x="6134100" y="2590800"/>
            <a:ext cx="539750" cy="457200"/>
          </a:xfrm>
          <a:prstGeom prst="rect">
            <a:avLst/>
          </a:prstGeom>
          <a:noFill/>
          <a:ln w="9525">
            <a:noFill/>
            <a:miter lim="800000"/>
            <a:headEnd/>
            <a:tailEnd/>
          </a:ln>
          <a:effectLst/>
        </p:spPr>
        <p:txBody>
          <a:bodyPr wrap="none">
            <a:spAutoFit/>
          </a:bodyPr>
          <a:lstStyle/>
          <a:p>
            <a:r>
              <a:rPr lang="en-US"/>
              <a:t>[6]</a:t>
            </a:r>
          </a:p>
        </p:txBody>
      </p:sp>
      <p:sp>
        <p:nvSpPr>
          <p:cNvPr id="105493" name="Text Box 21"/>
          <p:cNvSpPr txBox="1">
            <a:spLocks noChangeArrowheads="1"/>
          </p:cNvSpPr>
          <p:nvPr/>
        </p:nvSpPr>
        <p:spPr bwMode="auto">
          <a:xfrm>
            <a:off x="6737350" y="2590800"/>
            <a:ext cx="539750" cy="457200"/>
          </a:xfrm>
          <a:prstGeom prst="rect">
            <a:avLst/>
          </a:prstGeom>
          <a:noFill/>
          <a:ln w="9525">
            <a:noFill/>
            <a:miter lim="800000"/>
            <a:headEnd/>
            <a:tailEnd/>
          </a:ln>
          <a:effectLst/>
        </p:spPr>
        <p:txBody>
          <a:bodyPr wrap="none">
            <a:spAutoFit/>
          </a:bodyPr>
          <a:lstStyle/>
          <a:p>
            <a:r>
              <a:rPr lang="en-US"/>
              <a:t>[7]</a:t>
            </a:r>
          </a:p>
        </p:txBody>
      </p:sp>
      <p:sp>
        <p:nvSpPr>
          <p:cNvPr id="105494" name="Text Box 22"/>
          <p:cNvSpPr txBox="1">
            <a:spLocks noChangeArrowheads="1"/>
          </p:cNvSpPr>
          <p:nvPr/>
        </p:nvSpPr>
        <p:spPr bwMode="auto">
          <a:xfrm>
            <a:off x="7994650" y="2590800"/>
            <a:ext cx="539750" cy="457200"/>
          </a:xfrm>
          <a:prstGeom prst="rect">
            <a:avLst/>
          </a:prstGeom>
          <a:noFill/>
          <a:ln w="9525">
            <a:noFill/>
            <a:miter lim="800000"/>
            <a:headEnd/>
            <a:tailEnd/>
          </a:ln>
          <a:effectLst/>
        </p:spPr>
        <p:txBody>
          <a:bodyPr wrap="none">
            <a:spAutoFit/>
          </a:bodyPr>
          <a:lstStyle/>
          <a:p>
            <a:r>
              <a:rPr lang="en-US"/>
              <a:t>[n]</a:t>
            </a:r>
          </a:p>
        </p:txBody>
      </p:sp>
      <p:sp>
        <p:nvSpPr>
          <p:cNvPr id="105495" name="Rectangle 23"/>
          <p:cNvSpPr>
            <a:spLocks noChangeArrowheads="1"/>
          </p:cNvSpPr>
          <p:nvPr/>
        </p:nvSpPr>
        <p:spPr bwMode="auto">
          <a:xfrm>
            <a:off x="1371600" y="4114800"/>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0</a:t>
            </a:r>
          </a:p>
          <a:p>
            <a:pPr algn="ctr"/>
            <a:endParaRPr lang="en-US" sz="1400">
              <a:latin typeface="Arial" charset="0"/>
            </a:endParaRPr>
          </a:p>
        </p:txBody>
      </p:sp>
      <p:sp>
        <p:nvSpPr>
          <p:cNvPr id="105496" name="Rectangle 24"/>
          <p:cNvSpPr>
            <a:spLocks noChangeArrowheads="1"/>
          </p:cNvSpPr>
          <p:nvPr/>
        </p:nvSpPr>
        <p:spPr bwMode="auto">
          <a:xfrm>
            <a:off x="1371600" y="4724400"/>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498" name="Line 26"/>
          <p:cNvSpPr>
            <a:spLocks noChangeShapeType="1"/>
          </p:cNvSpPr>
          <p:nvPr/>
        </p:nvSpPr>
        <p:spPr bwMode="auto">
          <a:xfrm flipH="1">
            <a:off x="1905000" y="4800600"/>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499" name="Rectangle 27"/>
          <p:cNvSpPr>
            <a:spLocks noChangeArrowheads="1"/>
          </p:cNvSpPr>
          <p:nvPr/>
        </p:nvSpPr>
        <p:spPr bwMode="auto">
          <a:xfrm>
            <a:off x="1143000" y="5181600"/>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0</a:t>
            </a:r>
          </a:p>
          <a:p>
            <a:pPr algn="ctr"/>
            <a:endParaRPr lang="en-US" sz="1400">
              <a:latin typeface="Arial" charset="0"/>
            </a:endParaRPr>
          </a:p>
        </p:txBody>
      </p:sp>
      <p:sp>
        <p:nvSpPr>
          <p:cNvPr id="105500" name="Rectangle 28"/>
          <p:cNvSpPr>
            <a:spLocks noChangeArrowheads="1"/>
          </p:cNvSpPr>
          <p:nvPr/>
        </p:nvSpPr>
        <p:spPr bwMode="auto">
          <a:xfrm>
            <a:off x="1143000" y="5791200"/>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501" name="Line 29"/>
          <p:cNvSpPr>
            <a:spLocks noChangeShapeType="1"/>
          </p:cNvSpPr>
          <p:nvPr/>
        </p:nvSpPr>
        <p:spPr bwMode="auto">
          <a:xfrm flipH="1">
            <a:off x="1676400" y="5867400"/>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503" name="Text Box 31"/>
          <p:cNvSpPr txBox="1">
            <a:spLocks noChangeArrowheads="1"/>
          </p:cNvSpPr>
          <p:nvPr/>
        </p:nvSpPr>
        <p:spPr bwMode="auto">
          <a:xfrm>
            <a:off x="1390650" y="5946775"/>
            <a:ext cx="641350" cy="641350"/>
          </a:xfrm>
          <a:prstGeom prst="rect">
            <a:avLst/>
          </a:prstGeom>
          <a:noFill/>
          <a:ln w="9525">
            <a:noFill/>
            <a:miter lim="800000"/>
            <a:headEnd/>
            <a:tailEnd/>
          </a:ln>
          <a:effectLst/>
        </p:spPr>
        <p:txBody>
          <a:bodyPr wrap="none">
            <a:spAutoFit/>
          </a:bodyPr>
          <a:lstStyle/>
          <a:p>
            <a:r>
              <a:rPr lang="en-US" sz="3600"/>
              <a:t>…</a:t>
            </a:r>
          </a:p>
        </p:txBody>
      </p:sp>
      <p:sp>
        <p:nvSpPr>
          <p:cNvPr id="105504" name="Line 32"/>
          <p:cNvSpPr>
            <a:spLocks noChangeShapeType="1"/>
          </p:cNvSpPr>
          <p:nvPr/>
        </p:nvSpPr>
        <p:spPr bwMode="auto">
          <a:xfrm flipH="1">
            <a:off x="1981200" y="3276600"/>
            <a:ext cx="762000" cy="838200"/>
          </a:xfrm>
          <a:prstGeom prst="line">
            <a:avLst/>
          </a:prstGeom>
          <a:noFill/>
          <a:ln w="38100">
            <a:solidFill>
              <a:schemeClr val="tx1"/>
            </a:solidFill>
            <a:round/>
            <a:headEnd/>
            <a:tailEnd type="triangle" w="med" len="med"/>
          </a:ln>
          <a:effectLst/>
        </p:spPr>
        <p:txBody>
          <a:bodyPr/>
          <a:lstStyle/>
          <a:p>
            <a:endParaRPr lang="el-GR"/>
          </a:p>
        </p:txBody>
      </p:sp>
      <p:sp>
        <p:nvSpPr>
          <p:cNvPr id="105505" name="Rectangle 33"/>
          <p:cNvSpPr>
            <a:spLocks noChangeArrowheads="1"/>
          </p:cNvSpPr>
          <p:nvPr/>
        </p:nvSpPr>
        <p:spPr bwMode="auto">
          <a:xfrm>
            <a:off x="2895600" y="4308475"/>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1</a:t>
            </a:r>
          </a:p>
          <a:p>
            <a:pPr algn="ctr"/>
            <a:endParaRPr lang="en-US" sz="1400">
              <a:latin typeface="Arial" charset="0"/>
            </a:endParaRPr>
          </a:p>
        </p:txBody>
      </p:sp>
      <p:sp>
        <p:nvSpPr>
          <p:cNvPr id="105506" name="Rectangle 34"/>
          <p:cNvSpPr>
            <a:spLocks noChangeArrowheads="1"/>
          </p:cNvSpPr>
          <p:nvPr/>
        </p:nvSpPr>
        <p:spPr bwMode="auto">
          <a:xfrm>
            <a:off x="2895600" y="4918075"/>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507" name="Line 35"/>
          <p:cNvSpPr>
            <a:spLocks noChangeShapeType="1"/>
          </p:cNvSpPr>
          <p:nvPr/>
        </p:nvSpPr>
        <p:spPr bwMode="auto">
          <a:xfrm flipH="1">
            <a:off x="3429000" y="4994275"/>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508" name="Rectangle 36"/>
          <p:cNvSpPr>
            <a:spLocks noChangeArrowheads="1"/>
          </p:cNvSpPr>
          <p:nvPr/>
        </p:nvSpPr>
        <p:spPr bwMode="auto">
          <a:xfrm>
            <a:off x="2667000" y="5375275"/>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1</a:t>
            </a:r>
          </a:p>
          <a:p>
            <a:pPr algn="ctr"/>
            <a:endParaRPr lang="en-US" sz="1400">
              <a:latin typeface="Arial" charset="0"/>
            </a:endParaRPr>
          </a:p>
        </p:txBody>
      </p:sp>
      <p:sp>
        <p:nvSpPr>
          <p:cNvPr id="105509" name="Rectangle 37"/>
          <p:cNvSpPr>
            <a:spLocks noChangeArrowheads="1"/>
          </p:cNvSpPr>
          <p:nvPr/>
        </p:nvSpPr>
        <p:spPr bwMode="auto">
          <a:xfrm>
            <a:off x="2667000" y="5984875"/>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510" name="Line 38"/>
          <p:cNvSpPr>
            <a:spLocks noChangeShapeType="1"/>
          </p:cNvSpPr>
          <p:nvPr/>
        </p:nvSpPr>
        <p:spPr bwMode="auto">
          <a:xfrm flipH="1">
            <a:off x="3200400" y="6061075"/>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511" name="Text Box 39"/>
          <p:cNvSpPr txBox="1">
            <a:spLocks noChangeArrowheads="1"/>
          </p:cNvSpPr>
          <p:nvPr/>
        </p:nvSpPr>
        <p:spPr bwMode="auto">
          <a:xfrm>
            <a:off x="2914650" y="6140450"/>
            <a:ext cx="641350" cy="641350"/>
          </a:xfrm>
          <a:prstGeom prst="rect">
            <a:avLst/>
          </a:prstGeom>
          <a:noFill/>
          <a:ln w="9525">
            <a:noFill/>
            <a:miter lim="800000"/>
            <a:headEnd/>
            <a:tailEnd/>
          </a:ln>
          <a:effectLst/>
        </p:spPr>
        <p:txBody>
          <a:bodyPr wrap="none">
            <a:spAutoFit/>
          </a:bodyPr>
          <a:lstStyle/>
          <a:p>
            <a:r>
              <a:rPr lang="en-US" sz="3600"/>
              <a:t>…</a:t>
            </a:r>
          </a:p>
        </p:txBody>
      </p:sp>
      <p:sp>
        <p:nvSpPr>
          <p:cNvPr id="105512" name="Line 40"/>
          <p:cNvSpPr>
            <a:spLocks noChangeShapeType="1"/>
          </p:cNvSpPr>
          <p:nvPr/>
        </p:nvSpPr>
        <p:spPr bwMode="auto">
          <a:xfrm>
            <a:off x="3429000" y="3352800"/>
            <a:ext cx="76200" cy="955675"/>
          </a:xfrm>
          <a:prstGeom prst="line">
            <a:avLst/>
          </a:prstGeom>
          <a:noFill/>
          <a:ln w="38100">
            <a:solidFill>
              <a:schemeClr val="tx1"/>
            </a:solidFill>
            <a:round/>
            <a:headEnd/>
            <a:tailEnd type="triangle" w="med" len="med"/>
          </a:ln>
          <a:effectLst/>
        </p:spPr>
        <p:txBody>
          <a:bodyPr/>
          <a:lstStyle/>
          <a:p>
            <a:endParaRPr lang="el-GR"/>
          </a:p>
        </p:txBody>
      </p:sp>
      <p:sp>
        <p:nvSpPr>
          <p:cNvPr id="105513" name="Rectangle 41"/>
          <p:cNvSpPr>
            <a:spLocks noChangeArrowheads="1"/>
          </p:cNvSpPr>
          <p:nvPr/>
        </p:nvSpPr>
        <p:spPr bwMode="auto">
          <a:xfrm>
            <a:off x="4572000" y="4232275"/>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3</a:t>
            </a:r>
          </a:p>
          <a:p>
            <a:pPr algn="ctr"/>
            <a:endParaRPr lang="en-US" sz="1400">
              <a:latin typeface="Arial" charset="0"/>
            </a:endParaRPr>
          </a:p>
        </p:txBody>
      </p:sp>
      <p:sp>
        <p:nvSpPr>
          <p:cNvPr id="105514" name="Rectangle 42"/>
          <p:cNvSpPr>
            <a:spLocks noChangeArrowheads="1"/>
          </p:cNvSpPr>
          <p:nvPr/>
        </p:nvSpPr>
        <p:spPr bwMode="auto">
          <a:xfrm>
            <a:off x="4572000" y="4841875"/>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515" name="Line 43"/>
          <p:cNvSpPr>
            <a:spLocks noChangeShapeType="1"/>
          </p:cNvSpPr>
          <p:nvPr/>
        </p:nvSpPr>
        <p:spPr bwMode="auto">
          <a:xfrm flipH="1">
            <a:off x="5105400" y="4918075"/>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516" name="Rectangle 44"/>
          <p:cNvSpPr>
            <a:spLocks noChangeArrowheads="1"/>
          </p:cNvSpPr>
          <p:nvPr/>
        </p:nvSpPr>
        <p:spPr bwMode="auto">
          <a:xfrm>
            <a:off x="4343400" y="5299075"/>
            <a:ext cx="1219200" cy="838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a:latin typeface="Arial" charset="0"/>
              </a:rPr>
              <a:t>Record whose </a:t>
            </a:r>
          </a:p>
          <a:p>
            <a:pPr algn="ctr"/>
            <a:r>
              <a:rPr lang="en-US" sz="1400">
                <a:latin typeface="Arial" charset="0"/>
              </a:rPr>
              <a:t>key hashes </a:t>
            </a:r>
          </a:p>
          <a:p>
            <a:pPr algn="ctr"/>
            <a:r>
              <a:rPr lang="en-US" sz="1400">
                <a:latin typeface="Arial" charset="0"/>
              </a:rPr>
              <a:t>to 3</a:t>
            </a:r>
          </a:p>
          <a:p>
            <a:pPr algn="ctr"/>
            <a:endParaRPr lang="en-US" sz="1400">
              <a:latin typeface="Arial" charset="0"/>
            </a:endParaRPr>
          </a:p>
        </p:txBody>
      </p:sp>
      <p:sp>
        <p:nvSpPr>
          <p:cNvPr id="105517" name="Rectangle 45"/>
          <p:cNvSpPr>
            <a:spLocks noChangeArrowheads="1"/>
          </p:cNvSpPr>
          <p:nvPr/>
        </p:nvSpPr>
        <p:spPr bwMode="auto">
          <a:xfrm>
            <a:off x="4343400" y="5908675"/>
            <a:ext cx="1219200" cy="228600"/>
          </a:xfrm>
          <a:prstGeom prst="rect">
            <a:avLst/>
          </a:prstGeom>
          <a:solidFill>
            <a:schemeClr val="accent1"/>
          </a:solidFill>
          <a:ln w="9525">
            <a:solidFill>
              <a:schemeClr val="tx1"/>
            </a:solidFill>
            <a:miter lim="800000"/>
            <a:headEnd/>
            <a:tailEnd/>
          </a:ln>
          <a:effectLst/>
        </p:spPr>
        <p:txBody>
          <a:bodyPr wrap="none" anchor="ctr"/>
          <a:lstStyle/>
          <a:p>
            <a:endParaRPr lang="el-GR"/>
          </a:p>
        </p:txBody>
      </p:sp>
      <p:sp>
        <p:nvSpPr>
          <p:cNvPr id="105518" name="Line 46"/>
          <p:cNvSpPr>
            <a:spLocks noChangeShapeType="1"/>
          </p:cNvSpPr>
          <p:nvPr/>
        </p:nvSpPr>
        <p:spPr bwMode="auto">
          <a:xfrm flipH="1">
            <a:off x="4876800" y="5984875"/>
            <a:ext cx="152400" cy="381000"/>
          </a:xfrm>
          <a:prstGeom prst="line">
            <a:avLst/>
          </a:prstGeom>
          <a:noFill/>
          <a:ln w="38100">
            <a:solidFill>
              <a:schemeClr val="tx1"/>
            </a:solidFill>
            <a:round/>
            <a:headEnd/>
            <a:tailEnd type="triangle" w="med" len="med"/>
          </a:ln>
          <a:effectLst/>
        </p:spPr>
        <p:txBody>
          <a:bodyPr/>
          <a:lstStyle/>
          <a:p>
            <a:endParaRPr lang="el-GR"/>
          </a:p>
        </p:txBody>
      </p:sp>
      <p:sp>
        <p:nvSpPr>
          <p:cNvPr id="105519" name="Text Box 47"/>
          <p:cNvSpPr txBox="1">
            <a:spLocks noChangeArrowheads="1"/>
          </p:cNvSpPr>
          <p:nvPr/>
        </p:nvSpPr>
        <p:spPr bwMode="auto">
          <a:xfrm>
            <a:off x="4591050" y="6064250"/>
            <a:ext cx="641350" cy="641350"/>
          </a:xfrm>
          <a:prstGeom prst="rect">
            <a:avLst/>
          </a:prstGeom>
          <a:noFill/>
          <a:ln w="9525">
            <a:noFill/>
            <a:miter lim="800000"/>
            <a:headEnd/>
            <a:tailEnd/>
          </a:ln>
          <a:effectLst/>
        </p:spPr>
        <p:txBody>
          <a:bodyPr wrap="none">
            <a:spAutoFit/>
          </a:bodyPr>
          <a:lstStyle/>
          <a:p>
            <a:r>
              <a:rPr lang="en-US" sz="3600"/>
              <a:t>…</a:t>
            </a:r>
          </a:p>
        </p:txBody>
      </p:sp>
      <p:sp>
        <p:nvSpPr>
          <p:cNvPr id="105520" name="Line 48"/>
          <p:cNvSpPr>
            <a:spLocks noChangeShapeType="1"/>
          </p:cNvSpPr>
          <p:nvPr/>
        </p:nvSpPr>
        <p:spPr bwMode="auto">
          <a:xfrm>
            <a:off x="4572000" y="3276600"/>
            <a:ext cx="609600" cy="955675"/>
          </a:xfrm>
          <a:prstGeom prst="line">
            <a:avLst/>
          </a:prstGeom>
          <a:noFill/>
          <a:ln w="38100">
            <a:solidFill>
              <a:schemeClr val="tx1"/>
            </a:solidFill>
            <a:round/>
            <a:headEnd/>
            <a:tailEnd type="triangle" w="med" len="med"/>
          </a:ln>
          <a:effectLst/>
        </p:spPr>
        <p:txBody>
          <a:bodyPr/>
          <a:lstStyle/>
          <a:p>
            <a:endParaRPr lang="el-GR"/>
          </a:p>
        </p:txBody>
      </p:sp>
      <p:sp>
        <p:nvSpPr>
          <p:cNvPr id="105521" name="Text Box 49"/>
          <p:cNvSpPr txBox="1">
            <a:spLocks noChangeArrowheads="1"/>
          </p:cNvSpPr>
          <p:nvPr/>
        </p:nvSpPr>
        <p:spPr bwMode="auto">
          <a:xfrm>
            <a:off x="6324600" y="4606925"/>
            <a:ext cx="742950" cy="762000"/>
          </a:xfrm>
          <a:prstGeom prst="rect">
            <a:avLst/>
          </a:prstGeom>
          <a:noFill/>
          <a:ln w="9525">
            <a:noFill/>
            <a:miter lim="800000"/>
            <a:headEnd/>
            <a:tailEnd/>
          </a:ln>
          <a:effectLst/>
        </p:spPr>
        <p:txBody>
          <a:bodyPr wrap="none">
            <a:spAutoFit/>
          </a:bodyPr>
          <a:lstStyle/>
          <a:p>
            <a:r>
              <a:rPr lang="en-US" sz="440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72560" cy="557194"/>
          </a:xfrm>
        </p:spPr>
        <p:txBody>
          <a:bodyPr>
            <a:noAutofit/>
          </a:bodyPr>
          <a:lstStyle/>
          <a:p>
            <a:r>
              <a:rPr lang="el-GR" sz="3200" b="1" dirty="0"/>
              <a:t>Κατανεμημένοι Πίνακες </a:t>
            </a:r>
            <a:br>
              <a:rPr lang="el-GR" sz="3200" b="1" dirty="0"/>
            </a:br>
            <a:r>
              <a:rPr lang="el-GR" sz="3200" b="1" dirty="0"/>
              <a:t>Κατακερματισμού (</a:t>
            </a:r>
            <a:r>
              <a:rPr lang="en-US" sz="3200" b="1" dirty="0"/>
              <a:t>DHTs)</a:t>
            </a:r>
          </a:p>
        </p:txBody>
      </p:sp>
      <p:sp>
        <p:nvSpPr>
          <p:cNvPr id="3" name="Content Placeholder 2"/>
          <p:cNvSpPr>
            <a:spLocks noGrp="1"/>
          </p:cNvSpPr>
          <p:nvPr>
            <p:ph idx="1"/>
          </p:nvPr>
        </p:nvSpPr>
        <p:spPr>
          <a:xfrm>
            <a:off x="381000" y="1066800"/>
            <a:ext cx="8382000" cy="5486400"/>
          </a:xfrm>
        </p:spPr>
        <p:txBody>
          <a:bodyPr>
            <a:normAutofit lnSpcReduction="10000"/>
          </a:bodyPr>
          <a:lstStyle/>
          <a:p>
            <a:r>
              <a:rPr lang="el-GR" dirty="0"/>
              <a:t>Διαμέρισε τον πίνακα κατακερματισμού σε ένα σύνολο από </a:t>
            </a:r>
            <a:r>
              <a:rPr lang="en-US" dirty="0"/>
              <a:t>servers</a:t>
            </a:r>
          </a:p>
          <a:p>
            <a:pPr lvl="1"/>
            <a:r>
              <a:rPr lang="el-GR" dirty="0"/>
              <a:t>Γνωστό και ως </a:t>
            </a:r>
            <a:r>
              <a:rPr lang="en-US" i="1" dirty="0"/>
              <a:t>key-value store</a:t>
            </a:r>
          </a:p>
          <a:p>
            <a:endParaRPr lang="en-US" dirty="0"/>
          </a:p>
          <a:p>
            <a:endParaRPr lang="en-US" dirty="0"/>
          </a:p>
          <a:p>
            <a:endParaRPr lang="en-US" dirty="0"/>
          </a:p>
          <a:p>
            <a:pPr>
              <a:buNone/>
            </a:pPr>
            <a:endParaRPr lang="en-US" dirty="0"/>
          </a:p>
          <a:p>
            <a:pPr>
              <a:buFont typeface="Wingdings" pitchFamily="2" charset="2"/>
              <a:buChar char="Ø"/>
            </a:pPr>
            <a:endParaRPr lang="el-GR" sz="1600" b="1" dirty="0">
              <a:solidFill>
                <a:schemeClr val="tx2"/>
              </a:solidFill>
              <a:effectLst>
                <a:outerShdw blurRad="38100" dist="38100" dir="2700000" algn="tl">
                  <a:srgbClr val="000000">
                    <a:alpha val="43137"/>
                  </a:srgbClr>
                </a:outerShdw>
              </a:effectLst>
            </a:endParaRPr>
          </a:p>
          <a:p>
            <a:pPr>
              <a:buFont typeface="Wingdings" pitchFamily="2" charset="2"/>
              <a:buChar char="Ø"/>
            </a:pPr>
            <a:r>
              <a:rPr lang="en-US" sz="1600" b="1" dirty="0">
                <a:solidFill>
                  <a:schemeClr val="tx2"/>
                </a:solidFill>
                <a:effectLst>
                  <a:outerShdw blurRad="38100" dist="38100" dir="2700000" algn="tl">
                    <a:srgbClr val="000000">
                      <a:alpha val="43137"/>
                    </a:srgbClr>
                  </a:outerShdw>
                </a:effectLst>
              </a:rPr>
              <a:t>SHA-1:Secured Hash Standard </a:t>
            </a:r>
            <a:endParaRPr lang="el-GR" sz="1600" b="1" dirty="0">
              <a:solidFill>
                <a:schemeClr val="tx2"/>
              </a:solidFill>
              <a:effectLst>
                <a:outerShdw blurRad="38100" dist="38100" dir="2700000" algn="tl">
                  <a:srgbClr val="000000">
                    <a:alpha val="43137"/>
                  </a:srgbClr>
                </a:outerShdw>
              </a:effectLst>
            </a:endParaRPr>
          </a:p>
          <a:p>
            <a:pPr>
              <a:buNone/>
            </a:pPr>
            <a:r>
              <a:rPr lang="el-GR" sz="1600" b="1" dirty="0">
                <a:solidFill>
                  <a:schemeClr val="tx2"/>
                </a:solidFill>
                <a:effectLst>
                  <a:outerShdw blurRad="38100" dist="38100" dir="2700000" algn="tl">
                    <a:srgbClr val="000000">
                      <a:alpha val="43137"/>
                    </a:srgbClr>
                  </a:outerShdw>
                </a:effectLst>
              </a:rPr>
              <a:t>	Παράγει κλειδιά των </a:t>
            </a:r>
            <a:r>
              <a:rPr lang="en-US" sz="1600" b="1" dirty="0">
                <a:solidFill>
                  <a:schemeClr val="tx2"/>
                </a:solidFill>
                <a:effectLst>
                  <a:outerShdw blurRad="38100" dist="38100" dir="2700000" algn="tl">
                    <a:srgbClr val="000000">
                      <a:alpha val="43137"/>
                    </a:srgbClr>
                  </a:outerShdw>
                </a:effectLst>
              </a:rPr>
              <a:t>m-bits, </a:t>
            </a:r>
            <a:r>
              <a:rPr lang="el-GR" sz="1600" b="1" dirty="0">
                <a:solidFill>
                  <a:schemeClr val="tx2"/>
                </a:solidFill>
                <a:effectLst>
                  <a:outerShdw blurRad="38100" dist="38100" dir="2700000" algn="tl">
                    <a:srgbClr val="000000">
                      <a:alpha val="43137"/>
                    </a:srgbClr>
                  </a:outerShdw>
                </a:effectLst>
              </a:rPr>
              <a:t>με πολύ μικρή πιθανότητα συγκρούσεων</a:t>
            </a:r>
          </a:p>
          <a:p>
            <a:pPr>
              <a:buFont typeface="Wingdings" pitchFamily="2" charset="2"/>
              <a:buChar char="Ø"/>
            </a:pPr>
            <a:r>
              <a:rPr lang="en-US" sz="1600" b="1" dirty="0" err="1">
                <a:solidFill>
                  <a:schemeClr val="tx2"/>
                </a:solidFill>
                <a:effectLst>
                  <a:outerShdw blurRad="38100" dist="38100" dir="2700000" algn="tl">
                    <a:srgbClr val="000000">
                      <a:alpha val="43137"/>
                    </a:srgbClr>
                  </a:outerShdw>
                </a:effectLst>
              </a:rPr>
              <a:t>Key_ID</a:t>
            </a:r>
            <a:r>
              <a:rPr lang="en-US" sz="1600" b="1" dirty="0">
                <a:solidFill>
                  <a:schemeClr val="tx2"/>
                </a:solidFill>
                <a:effectLst>
                  <a:outerShdw blurRad="38100" dist="38100" dir="2700000" algn="tl">
                    <a:srgbClr val="000000">
                      <a:alpha val="43137"/>
                    </a:srgbClr>
                  </a:outerShdw>
                </a:effectLst>
              </a:rPr>
              <a:t> = SHA-1(key) mod 2</a:t>
            </a:r>
            <a:r>
              <a:rPr lang="en-US" sz="1600" b="1" baseline="30000" dirty="0">
                <a:solidFill>
                  <a:schemeClr val="tx2"/>
                </a:solidFill>
                <a:effectLst>
                  <a:outerShdw blurRad="38100" dist="38100" dir="2700000" algn="tl">
                    <a:srgbClr val="000000">
                      <a:alpha val="43137"/>
                    </a:srgbClr>
                  </a:outerShdw>
                </a:effectLst>
              </a:rPr>
              <a:t>m</a:t>
            </a:r>
            <a:endParaRPr lang="el-GR" sz="1600" b="1" dirty="0">
              <a:solidFill>
                <a:schemeClr val="tx2"/>
              </a:solidFill>
              <a:effectLst>
                <a:outerShdw blurRad="38100" dist="38100" dir="2700000" algn="tl">
                  <a:srgbClr val="000000">
                    <a:alpha val="43137"/>
                  </a:srgbClr>
                </a:outerShdw>
              </a:effectLst>
            </a:endParaRPr>
          </a:p>
          <a:p>
            <a:pPr>
              <a:buFont typeface="Wingdings" pitchFamily="2" charset="2"/>
              <a:buChar char="Ø"/>
            </a:pPr>
            <a:r>
              <a:rPr lang="en-US" sz="1600" b="1" dirty="0" err="1">
                <a:solidFill>
                  <a:schemeClr val="tx2"/>
                </a:solidFill>
                <a:effectLst>
                  <a:outerShdw blurRad="38100" dist="38100" dir="2700000" algn="tl">
                    <a:srgbClr val="000000">
                      <a:alpha val="43137"/>
                    </a:srgbClr>
                  </a:outerShdw>
                </a:effectLst>
              </a:rPr>
              <a:t>Node_ID</a:t>
            </a:r>
            <a:r>
              <a:rPr lang="en-US" sz="1600" b="1" dirty="0">
                <a:solidFill>
                  <a:schemeClr val="tx2"/>
                </a:solidFill>
                <a:effectLst>
                  <a:outerShdw blurRad="38100" dist="38100" dir="2700000" algn="tl">
                    <a:srgbClr val="000000">
                      <a:alpha val="43137"/>
                    </a:srgbClr>
                  </a:outerShdw>
                </a:effectLst>
              </a:rPr>
              <a:t> = SHA-1(IP address)  mod 2</a:t>
            </a:r>
            <a:r>
              <a:rPr lang="en-US" sz="1600" b="1" baseline="30000" dirty="0">
                <a:solidFill>
                  <a:schemeClr val="tx2"/>
                </a:solidFill>
                <a:effectLst>
                  <a:outerShdw blurRad="38100" dist="38100" dir="2700000" algn="tl">
                    <a:srgbClr val="000000">
                      <a:alpha val="43137"/>
                    </a:srgbClr>
                  </a:outerShdw>
                </a:effectLst>
              </a:rPr>
              <a:t>m</a:t>
            </a:r>
            <a:endParaRPr lang="en-US" sz="1600" b="1" dirty="0">
              <a:solidFill>
                <a:schemeClr val="tx2"/>
              </a:solidFill>
              <a:effectLst>
                <a:outerShdw blurRad="38100" dist="38100" dir="2700000" algn="tl">
                  <a:srgbClr val="000000">
                    <a:alpha val="43137"/>
                  </a:srgbClr>
                </a:outerShdw>
              </a:effectLst>
            </a:endParaRPr>
          </a:p>
          <a:p>
            <a:pPr marL="285750" lvl="1" indent="-285750">
              <a:buFont typeface="Wingdings" pitchFamily="2" charset="2"/>
              <a:buChar char="Ø"/>
            </a:pPr>
            <a:r>
              <a:rPr lang="en-US" sz="1600" b="1" dirty="0">
                <a:solidFill>
                  <a:schemeClr val="tx2"/>
                </a:solidFill>
                <a:effectLst>
                  <a:outerShdw blurRad="38100" dist="38100" dir="2700000" algn="tl">
                    <a:srgbClr val="000000">
                      <a:alpha val="43137"/>
                    </a:srgbClr>
                  </a:outerShdw>
                </a:effectLst>
              </a:rPr>
              <a:t> </a:t>
            </a:r>
            <a:r>
              <a:rPr lang="el-GR" sz="1600" b="1" dirty="0">
                <a:solidFill>
                  <a:schemeClr val="tx2"/>
                </a:solidFill>
                <a:effectLst>
                  <a:outerShdw blurRad="38100" dist="38100" dir="2700000" algn="tl">
                    <a:srgbClr val="000000">
                      <a:alpha val="43137"/>
                    </a:srgbClr>
                  </a:outerShdw>
                </a:effectLst>
              </a:rPr>
              <a:t>Κάθε κλειδί</a:t>
            </a:r>
            <a:r>
              <a:rPr lang="en-US" sz="1600" b="1" dirty="0">
                <a:solidFill>
                  <a:schemeClr val="tx2"/>
                </a:solidFill>
                <a:effectLst>
                  <a:outerShdw blurRad="38100" dist="38100" dir="2700000" algn="tl">
                    <a:srgbClr val="000000">
                      <a:alpha val="43137"/>
                    </a:srgbClr>
                  </a:outerShdw>
                </a:effectLst>
              </a:rPr>
              <a:t> </a:t>
            </a:r>
            <a:r>
              <a:rPr lang="en-US" sz="1600" b="1" dirty="0" err="1">
                <a:solidFill>
                  <a:schemeClr val="tx2"/>
                </a:solidFill>
                <a:effectLst>
                  <a:outerShdw blurRad="38100" dist="38100" dir="2700000" algn="tl">
                    <a:srgbClr val="000000">
                      <a:alpha val="43137"/>
                    </a:srgbClr>
                  </a:outerShdw>
                </a:effectLst>
              </a:rPr>
              <a:t>Key_ID</a:t>
            </a:r>
            <a:r>
              <a:rPr lang="en-US" sz="1600" b="1" dirty="0">
                <a:solidFill>
                  <a:schemeClr val="tx2"/>
                </a:solidFill>
                <a:effectLst>
                  <a:outerShdw blurRad="38100" dist="38100" dir="2700000" algn="tl">
                    <a:srgbClr val="000000">
                      <a:alpha val="43137"/>
                    </a:srgbClr>
                  </a:outerShdw>
                </a:effectLst>
              </a:rPr>
              <a:t> </a:t>
            </a:r>
            <a:r>
              <a:rPr lang="el-GR" sz="1600" b="1" dirty="0">
                <a:solidFill>
                  <a:schemeClr val="tx2"/>
                </a:solidFill>
                <a:effectLst>
                  <a:outerShdw blurRad="38100" dist="38100" dir="2700000" algn="tl">
                    <a:srgbClr val="000000">
                      <a:alpha val="43137"/>
                    </a:srgbClr>
                  </a:outerShdw>
                </a:effectLst>
              </a:rPr>
              <a:t>αντιστοιχίζεται στον κόμβο με το μικρότερο </a:t>
            </a:r>
            <a:r>
              <a:rPr lang="en-US" sz="1600" b="1" dirty="0" err="1">
                <a:solidFill>
                  <a:schemeClr val="tx2"/>
                </a:solidFill>
                <a:effectLst>
                  <a:outerShdw blurRad="38100" dist="38100" dir="2700000" algn="tl">
                    <a:srgbClr val="000000">
                      <a:alpha val="43137"/>
                    </a:srgbClr>
                  </a:outerShdw>
                </a:effectLst>
              </a:rPr>
              <a:t>Node_ID</a:t>
            </a:r>
            <a:r>
              <a:rPr lang="en-US" sz="1600" b="1" dirty="0">
                <a:solidFill>
                  <a:schemeClr val="tx2"/>
                </a:solidFill>
                <a:effectLst>
                  <a:outerShdw blurRad="38100" dist="38100" dir="2700000" algn="tl">
                    <a:srgbClr val="000000">
                      <a:alpha val="43137"/>
                    </a:srgbClr>
                  </a:outerShdw>
                </a:effectLst>
              </a:rPr>
              <a:t> </a:t>
            </a:r>
            <a:r>
              <a:rPr lang="el-GR" sz="1600" b="1" dirty="0" err="1">
                <a:solidFill>
                  <a:schemeClr val="tx2"/>
                </a:solidFill>
                <a:effectLst>
                  <a:outerShdw blurRad="38100" dist="38100" dir="2700000" algn="tl">
                    <a:srgbClr val="000000">
                      <a:alpha val="43137"/>
                    </a:srgbClr>
                  </a:outerShdw>
                </a:effectLst>
              </a:rPr>
              <a:t>τ.ω</a:t>
            </a:r>
            <a:r>
              <a:rPr lang="el-GR" sz="1600" b="1" dirty="0">
                <a:solidFill>
                  <a:schemeClr val="tx2"/>
                </a:solidFill>
                <a:effectLst>
                  <a:outerShdw blurRad="38100" dist="38100" dir="2700000" algn="tl">
                    <a:srgbClr val="000000">
                      <a:alpha val="43137"/>
                    </a:srgbClr>
                  </a:outerShdw>
                </a:effectLst>
              </a:rPr>
              <a:t>.: </a:t>
            </a:r>
          </a:p>
          <a:p>
            <a:pPr marL="285750" lvl="1" indent="-285750">
              <a:buNone/>
            </a:pPr>
            <a:r>
              <a:rPr lang="el-GR" sz="1600" b="1" dirty="0">
                <a:solidFill>
                  <a:schemeClr val="tx2"/>
                </a:solidFill>
                <a:effectLst>
                  <a:outerShdw blurRad="38100" dist="38100" dir="2700000" algn="tl">
                    <a:srgbClr val="000000">
                      <a:alpha val="43137"/>
                    </a:srgbClr>
                  </a:outerShdw>
                </a:effectLst>
              </a:rPr>
              <a:t>	</a:t>
            </a:r>
            <a:r>
              <a:rPr lang="en-US" sz="1600" b="1" dirty="0" err="1">
                <a:solidFill>
                  <a:schemeClr val="tx2"/>
                </a:solidFill>
                <a:effectLst>
                  <a:outerShdw blurRad="38100" dist="38100" dir="2700000" algn="tl">
                    <a:srgbClr val="000000">
                      <a:alpha val="43137"/>
                    </a:srgbClr>
                  </a:outerShdw>
                </a:effectLst>
              </a:rPr>
              <a:t>Node_ID</a:t>
            </a:r>
            <a:r>
              <a:rPr lang="en-US" sz="1600" b="1" dirty="0">
                <a:solidFill>
                  <a:schemeClr val="tx2"/>
                </a:solidFill>
                <a:effectLst>
                  <a:outerShdw blurRad="38100" dist="38100" dir="2700000" algn="tl">
                    <a:srgbClr val="000000">
                      <a:alpha val="43137"/>
                    </a:srgbClr>
                  </a:outerShdw>
                </a:effectLst>
              </a:rPr>
              <a:t> &gt;= </a:t>
            </a:r>
            <a:r>
              <a:rPr lang="en-US" sz="1600" b="1" dirty="0" err="1">
                <a:solidFill>
                  <a:schemeClr val="tx2"/>
                </a:solidFill>
                <a:effectLst>
                  <a:outerShdw blurRad="38100" dist="38100" dir="2700000" algn="tl">
                    <a:srgbClr val="000000">
                      <a:alpha val="43137"/>
                    </a:srgbClr>
                  </a:outerShdw>
                </a:effectLst>
              </a:rPr>
              <a:t>Key_ID</a:t>
            </a:r>
            <a:r>
              <a:rPr lang="en-US" sz="1600" b="1" dirty="0">
                <a:solidFill>
                  <a:schemeClr val="tx2"/>
                </a:solidFill>
                <a:effectLst>
                  <a:outerShdw blurRad="38100" dist="38100" dir="2700000" algn="tl">
                    <a:srgbClr val="000000">
                      <a:alpha val="43137"/>
                    </a:srgbClr>
                  </a:outerShdw>
                </a:effectLst>
              </a:rPr>
              <a:t> </a:t>
            </a:r>
            <a:r>
              <a:rPr lang="en-US" sz="1600" b="1" dirty="0">
                <a:solidFill>
                  <a:schemeClr val="tx2"/>
                </a:solidFill>
                <a:effectLst>
                  <a:outerShdw blurRad="38100" dist="38100" dir="2700000" algn="tl">
                    <a:srgbClr val="000000">
                      <a:alpha val="43137"/>
                    </a:srgbClr>
                  </a:outerShdw>
                </a:effectLst>
                <a:sym typeface="Wingdings" pitchFamily="2" charset="2"/>
              </a:rPr>
              <a:t> Consistent Hashing</a:t>
            </a:r>
            <a:endParaRPr lang="en-US" sz="1600" b="1" dirty="0">
              <a:solidFill>
                <a:schemeClr val="tx2"/>
              </a:solidFill>
              <a:effectLst>
                <a:outerShdw blurRad="38100" dist="38100" dir="2700000" algn="tl">
                  <a:srgbClr val="000000">
                    <a:alpha val="43137"/>
                  </a:srgbClr>
                </a:outerShdw>
              </a:effectLst>
            </a:endParaRPr>
          </a:p>
          <a:p>
            <a:pPr lvl="1"/>
            <a:endParaRPr lang="en-US" sz="1800" dirty="0"/>
          </a:p>
        </p:txBody>
      </p:sp>
      <p:sp>
        <p:nvSpPr>
          <p:cNvPr id="87" name="86 - TextBox"/>
          <p:cNvSpPr txBox="1"/>
          <p:nvPr/>
        </p:nvSpPr>
        <p:spPr>
          <a:xfrm>
            <a:off x="7543800" y="1752600"/>
            <a:ext cx="1243042" cy="523220"/>
          </a:xfrm>
          <a:prstGeom prst="rect">
            <a:avLst/>
          </a:prstGeom>
          <a:noFill/>
        </p:spPr>
        <p:txBody>
          <a:bodyPr wrap="square" rtlCol="0">
            <a:spAutoFit/>
          </a:bodyPr>
          <a:lstStyle/>
          <a:p>
            <a:r>
              <a:rPr lang="en-US" sz="1400" b="0" dirty="0">
                <a:latin typeface="Helvetica"/>
                <a:cs typeface="Helvetica"/>
              </a:rPr>
              <a:t>Sorted Key-value stores </a:t>
            </a:r>
          </a:p>
        </p:txBody>
      </p:sp>
      <p:grpSp>
        <p:nvGrpSpPr>
          <p:cNvPr id="97" name="96 - Ομάδα"/>
          <p:cNvGrpSpPr/>
          <p:nvPr/>
        </p:nvGrpSpPr>
        <p:grpSpPr>
          <a:xfrm>
            <a:off x="1643042" y="1714489"/>
            <a:ext cx="5943600" cy="3143272"/>
            <a:chOff x="1752600" y="1353979"/>
            <a:chExt cx="5943600" cy="3295015"/>
          </a:xfrm>
        </p:grpSpPr>
        <p:grpSp>
          <p:nvGrpSpPr>
            <p:cNvPr id="98" name="Group 97"/>
            <p:cNvGrpSpPr/>
            <p:nvPr/>
          </p:nvGrpSpPr>
          <p:grpSpPr>
            <a:xfrm>
              <a:off x="7010400" y="1600200"/>
              <a:ext cx="533400" cy="1753394"/>
              <a:chOff x="7010400" y="1600200"/>
              <a:chExt cx="533400" cy="1753394"/>
            </a:xfrm>
          </p:grpSpPr>
          <p:sp>
            <p:nvSpPr>
              <p:cNvPr id="145" name="Rectangle 4"/>
              <p:cNvSpPr/>
              <p:nvPr/>
            </p:nvSpPr>
            <p:spPr bwMode="auto">
              <a:xfrm>
                <a:off x="7010400" y="1600200"/>
                <a:ext cx="533400" cy="1752600"/>
              </a:xfrm>
              <a:prstGeom prst="rect">
                <a:avLst/>
              </a:prstGeom>
              <a:solidFill>
                <a:srgbClr val="FFFFAA"/>
              </a:solidFill>
              <a:ln w="25400" cap="flat" cmpd="sng" algn="ctr">
                <a:solidFill>
                  <a:schemeClr val="tx1"/>
                </a:solidFill>
                <a:prstDash val="solid"/>
                <a:round/>
                <a:headEnd type="triangle" w="med" len="med"/>
                <a:tailEnd type="none" w="med" len="med"/>
              </a:ln>
              <a:effectLst/>
            </p:spPr>
            <p:txBody>
              <a:bodyPr rtlCol="0" anchor="ctr"/>
              <a:lstStyle/>
              <a:p>
                <a:pPr algn="ctr"/>
                <a:endParaRPr lang="en-US" b="0" dirty="0">
                  <a:latin typeface="Helvetica"/>
                  <a:cs typeface="Helvetica"/>
                </a:endParaRPr>
              </a:p>
            </p:txBody>
          </p:sp>
          <p:cxnSp>
            <p:nvCxnSpPr>
              <p:cNvPr id="146" name="Straight Connector 6"/>
              <p:cNvCxnSpPr>
                <a:stCxn id="145" idx="0"/>
                <a:endCxn id="145" idx="2"/>
              </p:cNvCxnSpPr>
              <p:nvPr/>
            </p:nvCxnSpPr>
            <p:spPr bwMode="auto">
              <a:xfrm rot="16200000" flipH="1">
                <a:off x="6400800" y="2476500"/>
                <a:ext cx="17526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7" name="Straight Connector 7"/>
              <p:cNvCxnSpPr/>
              <p:nvPr/>
            </p:nvCxnSpPr>
            <p:spPr bwMode="auto">
              <a:xfrm>
                <a:off x="7010400" y="1676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8" name="Straight Connector 10"/>
              <p:cNvCxnSpPr/>
              <p:nvPr/>
            </p:nvCxnSpPr>
            <p:spPr bwMode="auto">
              <a:xfrm>
                <a:off x="7010400" y="17526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9" name="Straight Connector 11"/>
              <p:cNvCxnSpPr/>
              <p:nvPr/>
            </p:nvCxnSpPr>
            <p:spPr bwMode="auto">
              <a:xfrm>
                <a:off x="7010400" y="1828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0" name="Straight Connector 12"/>
              <p:cNvCxnSpPr/>
              <p:nvPr/>
            </p:nvCxnSpPr>
            <p:spPr bwMode="auto">
              <a:xfrm>
                <a:off x="7010400" y="1905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1" name="Straight Connector 13"/>
              <p:cNvCxnSpPr/>
              <p:nvPr/>
            </p:nvCxnSpPr>
            <p:spPr bwMode="auto">
              <a:xfrm>
                <a:off x="7010400" y="1979612"/>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2" name="Straight Connector 14"/>
              <p:cNvCxnSpPr/>
              <p:nvPr/>
            </p:nvCxnSpPr>
            <p:spPr bwMode="auto">
              <a:xfrm>
                <a:off x="7010400" y="2057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3" name="Straight Connector 15"/>
              <p:cNvCxnSpPr/>
              <p:nvPr/>
            </p:nvCxnSpPr>
            <p:spPr bwMode="auto">
              <a:xfrm>
                <a:off x="7010400" y="21336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4" name="Straight Connector 16"/>
              <p:cNvCxnSpPr/>
              <p:nvPr/>
            </p:nvCxnSpPr>
            <p:spPr bwMode="auto">
              <a:xfrm>
                <a:off x="7010400" y="2209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5" name="Straight Connector 17"/>
              <p:cNvCxnSpPr/>
              <p:nvPr/>
            </p:nvCxnSpPr>
            <p:spPr bwMode="auto">
              <a:xfrm>
                <a:off x="7010400" y="2286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6" name="Straight Connector 18"/>
              <p:cNvCxnSpPr/>
              <p:nvPr/>
            </p:nvCxnSpPr>
            <p:spPr bwMode="auto">
              <a:xfrm>
                <a:off x="7010400" y="2360612"/>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7" name="Straight Connector 19"/>
              <p:cNvCxnSpPr/>
              <p:nvPr/>
            </p:nvCxnSpPr>
            <p:spPr bwMode="auto">
              <a:xfrm>
                <a:off x="7010400" y="2438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8" name="Straight Connector 20"/>
              <p:cNvCxnSpPr/>
              <p:nvPr/>
            </p:nvCxnSpPr>
            <p:spPr bwMode="auto">
              <a:xfrm>
                <a:off x="7010400" y="25146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59" name="Straight Connector 21"/>
              <p:cNvCxnSpPr/>
              <p:nvPr/>
            </p:nvCxnSpPr>
            <p:spPr bwMode="auto">
              <a:xfrm>
                <a:off x="7010400" y="2590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0" name="Straight Connector 22"/>
              <p:cNvCxnSpPr/>
              <p:nvPr/>
            </p:nvCxnSpPr>
            <p:spPr bwMode="auto">
              <a:xfrm>
                <a:off x="7010400" y="2667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1" name="Straight Connector 23"/>
              <p:cNvCxnSpPr/>
              <p:nvPr/>
            </p:nvCxnSpPr>
            <p:spPr bwMode="auto">
              <a:xfrm>
                <a:off x="7010400" y="2741612"/>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2" name="Straight Connector 24"/>
              <p:cNvCxnSpPr/>
              <p:nvPr/>
            </p:nvCxnSpPr>
            <p:spPr bwMode="auto">
              <a:xfrm>
                <a:off x="7010400" y="2819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3" name="Straight Connector 25"/>
              <p:cNvCxnSpPr/>
              <p:nvPr/>
            </p:nvCxnSpPr>
            <p:spPr bwMode="auto">
              <a:xfrm>
                <a:off x="7010400" y="28956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4" name="Straight Connector 26"/>
              <p:cNvCxnSpPr/>
              <p:nvPr/>
            </p:nvCxnSpPr>
            <p:spPr bwMode="auto">
              <a:xfrm>
                <a:off x="7010400" y="2971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65" name="Straight Connector 28"/>
              <p:cNvCxnSpPr/>
              <p:nvPr/>
            </p:nvCxnSpPr>
            <p:spPr bwMode="auto">
              <a:xfrm>
                <a:off x="7010400" y="3275012"/>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grpSp>
        <p:pic>
          <p:nvPicPr>
            <p:cNvPr id="99" name="Picture 29"/>
            <p:cNvPicPr>
              <a:picLocks noChangeAspect="1"/>
            </p:cNvPicPr>
            <p:nvPr/>
          </p:nvPicPr>
          <p:blipFill>
            <a:blip r:embed="rId2" cstate="print"/>
            <a:stretch>
              <a:fillRect/>
            </a:stretch>
          </p:blipFill>
          <p:spPr>
            <a:xfrm>
              <a:off x="1981200" y="3963194"/>
              <a:ext cx="685800" cy="685800"/>
            </a:xfrm>
            <a:prstGeom prst="rect">
              <a:avLst/>
            </a:prstGeom>
          </p:spPr>
        </p:pic>
        <p:pic>
          <p:nvPicPr>
            <p:cNvPr id="100" name="Picture 31"/>
            <p:cNvPicPr>
              <a:picLocks noChangeAspect="1"/>
            </p:cNvPicPr>
            <p:nvPr/>
          </p:nvPicPr>
          <p:blipFill>
            <a:blip r:embed="rId2" cstate="print"/>
            <a:stretch>
              <a:fillRect/>
            </a:stretch>
          </p:blipFill>
          <p:spPr>
            <a:xfrm>
              <a:off x="3429000" y="3963194"/>
              <a:ext cx="685800" cy="685800"/>
            </a:xfrm>
            <a:prstGeom prst="rect">
              <a:avLst/>
            </a:prstGeom>
          </p:spPr>
        </p:pic>
        <p:pic>
          <p:nvPicPr>
            <p:cNvPr id="101" name="Picture 33"/>
            <p:cNvPicPr>
              <a:picLocks noChangeAspect="1"/>
            </p:cNvPicPr>
            <p:nvPr/>
          </p:nvPicPr>
          <p:blipFill>
            <a:blip r:embed="rId2" cstate="print"/>
            <a:stretch>
              <a:fillRect/>
            </a:stretch>
          </p:blipFill>
          <p:spPr>
            <a:xfrm>
              <a:off x="4724400" y="3963194"/>
              <a:ext cx="685800" cy="685800"/>
            </a:xfrm>
            <a:prstGeom prst="rect">
              <a:avLst/>
            </a:prstGeom>
          </p:spPr>
        </p:pic>
        <p:pic>
          <p:nvPicPr>
            <p:cNvPr id="102" name="Picture 35"/>
            <p:cNvPicPr>
              <a:picLocks noChangeAspect="1"/>
            </p:cNvPicPr>
            <p:nvPr/>
          </p:nvPicPr>
          <p:blipFill>
            <a:blip r:embed="rId2" cstate="print"/>
            <a:stretch>
              <a:fillRect/>
            </a:stretch>
          </p:blipFill>
          <p:spPr>
            <a:xfrm>
              <a:off x="6705600" y="3962400"/>
              <a:ext cx="685800" cy="685800"/>
            </a:xfrm>
            <a:prstGeom prst="rect">
              <a:avLst/>
            </a:prstGeom>
          </p:spPr>
        </p:pic>
        <p:grpSp>
          <p:nvGrpSpPr>
            <p:cNvPr id="104" name="Group 101"/>
            <p:cNvGrpSpPr/>
            <p:nvPr/>
          </p:nvGrpSpPr>
          <p:grpSpPr>
            <a:xfrm>
              <a:off x="6477000" y="3657600"/>
              <a:ext cx="533400" cy="381794"/>
              <a:chOff x="6477000" y="3657600"/>
              <a:chExt cx="533400" cy="381794"/>
            </a:xfrm>
          </p:grpSpPr>
          <p:sp>
            <p:nvSpPr>
              <p:cNvPr id="139" name="Rectangle 77"/>
              <p:cNvSpPr/>
              <p:nvPr/>
            </p:nvSpPr>
            <p:spPr bwMode="auto">
              <a:xfrm>
                <a:off x="6477000" y="3657600"/>
                <a:ext cx="533400" cy="381000"/>
              </a:xfrm>
              <a:prstGeom prst="rect">
                <a:avLst/>
              </a:prstGeom>
              <a:solidFill>
                <a:srgbClr val="FFFFAA"/>
              </a:solidFill>
              <a:ln w="25400" cap="flat" cmpd="sng" algn="ctr">
                <a:solidFill>
                  <a:schemeClr val="tx1"/>
                </a:solidFill>
                <a:prstDash val="solid"/>
                <a:round/>
                <a:headEnd type="triangle" w="med" len="med"/>
                <a:tailEnd type="none" w="med" len="med"/>
              </a:ln>
              <a:effectLst/>
            </p:spPr>
            <p:txBody>
              <a:bodyPr rtlCol="0" anchor="ctr"/>
              <a:lstStyle/>
              <a:p>
                <a:pPr algn="ctr"/>
                <a:endParaRPr lang="en-US" b="0" dirty="0">
                  <a:latin typeface="Helvetica"/>
                  <a:cs typeface="Helvetica"/>
                </a:endParaRPr>
              </a:p>
            </p:txBody>
          </p:sp>
          <p:cxnSp>
            <p:nvCxnSpPr>
              <p:cNvPr id="140" name="Straight Connector 78"/>
              <p:cNvCxnSpPr>
                <a:stCxn id="139" idx="0"/>
                <a:endCxn id="139" idx="2"/>
              </p:cNvCxnSpPr>
              <p:nvPr/>
            </p:nvCxnSpPr>
            <p:spPr bwMode="auto">
              <a:xfrm rot="16200000" flipH="1">
                <a:off x="6553200" y="3848100"/>
                <a:ext cx="3810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1" name="Straight Connector 79"/>
              <p:cNvCxnSpPr/>
              <p:nvPr/>
            </p:nvCxnSpPr>
            <p:spPr bwMode="auto">
              <a:xfrm>
                <a:off x="6477000" y="3733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2" name="Straight Connector 80"/>
              <p:cNvCxnSpPr/>
              <p:nvPr/>
            </p:nvCxnSpPr>
            <p:spPr bwMode="auto">
              <a:xfrm>
                <a:off x="6477000" y="3810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3" name="Straight Connector 81"/>
              <p:cNvCxnSpPr/>
              <p:nvPr/>
            </p:nvCxnSpPr>
            <p:spPr bwMode="auto">
              <a:xfrm>
                <a:off x="6477000" y="38862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44" name="Straight Connector 82"/>
              <p:cNvCxnSpPr/>
              <p:nvPr/>
            </p:nvCxnSpPr>
            <p:spPr bwMode="auto">
              <a:xfrm>
                <a:off x="6477000" y="3962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grpSp>
        <p:grpSp>
          <p:nvGrpSpPr>
            <p:cNvPr id="105" name="Group 98"/>
            <p:cNvGrpSpPr/>
            <p:nvPr/>
          </p:nvGrpSpPr>
          <p:grpSpPr>
            <a:xfrm>
              <a:off x="1752600" y="3656806"/>
              <a:ext cx="533400" cy="381794"/>
              <a:chOff x="1752600" y="3656806"/>
              <a:chExt cx="533400" cy="381794"/>
            </a:xfrm>
          </p:grpSpPr>
          <p:sp>
            <p:nvSpPr>
              <p:cNvPr id="132" name="Rectangle 59"/>
              <p:cNvSpPr/>
              <p:nvPr/>
            </p:nvSpPr>
            <p:spPr bwMode="auto">
              <a:xfrm>
                <a:off x="1752600" y="3656806"/>
                <a:ext cx="533400" cy="381000"/>
              </a:xfrm>
              <a:prstGeom prst="rect">
                <a:avLst/>
              </a:prstGeom>
              <a:solidFill>
                <a:srgbClr val="FFFFAA"/>
              </a:solidFill>
              <a:ln w="25400" cap="flat" cmpd="sng" algn="ctr">
                <a:solidFill>
                  <a:schemeClr val="tx1"/>
                </a:solidFill>
                <a:prstDash val="solid"/>
                <a:round/>
                <a:headEnd type="triangle" w="med" len="med"/>
                <a:tailEnd type="none" w="med" len="med"/>
              </a:ln>
              <a:effectLst/>
            </p:spPr>
            <p:txBody>
              <a:bodyPr rtlCol="0" anchor="ctr"/>
              <a:lstStyle/>
              <a:p>
                <a:pPr algn="ctr"/>
                <a:endParaRPr lang="en-US" b="0" dirty="0">
                  <a:latin typeface="Helvetica"/>
                  <a:cs typeface="Helvetica"/>
                </a:endParaRPr>
              </a:p>
            </p:txBody>
          </p:sp>
          <p:cxnSp>
            <p:nvCxnSpPr>
              <p:cNvPr id="133" name="Straight Connector 60"/>
              <p:cNvCxnSpPr>
                <a:stCxn id="132" idx="0"/>
                <a:endCxn id="132" idx="2"/>
              </p:cNvCxnSpPr>
              <p:nvPr/>
            </p:nvCxnSpPr>
            <p:spPr bwMode="auto">
              <a:xfrm rot="16200000" flipH="1">
                <a:off x="1828800" y="3847306"/>
                <a:ext cx="3810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4" name="Straight Connector 61"/>
              <p:cNvCxnSpPr/>
              <p:nvPr/>
            </p:nvCxnSpPr>
            <p:spPr bwMode="auto">
              <a:xfrm>
                <a:off x="1752600" y="3733006"/>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5" name="Straight Connector 62"/>
              <p:cNvCxnSpPr/>
              <p:nvPr/>
            </p:nvCxnSpPr>
            <p:spPr bwMode="auto">
              <a:xfrm>
                <a:off x="1752600" y="3809206"/>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6" name="Straight Connector 63"/>
              <p:cNvCxnSpPr/>
              <p:nvPr/>
            </p:nvCxnSpPr>
            <p:spPr bwMode="auto">
              <a:xfrm>
                <a:off x="1752600" y="3885406"/>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7" name="Straight Connector 64"/>
              <p:cNvCxnSpPr/>
              <p:nvPr/>
            </p:nvCxnSpPr>
            <p:spPr bwMode="auto">
              <a:xfrm>
                <a:off x="1752600" y="36576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8" name="Straight Connector 83"/>
              <p:cNvCxnSpPr/>
              <p:nvPr/>
            </p:nvCxnSpPr>
            <p:spPr bwMode="auto">
              <a:xfrm>
                <a:off x="1752600" y="3962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grpSp>
        <p:grpSp>
          <p:nvGrpSpPr>
            <p:cNvPr id="106" name="Group 99"/>
            <p:cNvGrpSpPr/>
            <p:nvPr/>
          </p:nvGrpSpPr>
          <p:grpSpPr>
            <a:xfrm>
              <a:off x="3200400" y="3657600"/>
              <a:ext cx="533400" cy="381794"/>
              <a:chOff x="3200400" y="3657600"/>
              <a:chExt cx="533400" cy="381794"/>
            </a:xfrm>
          </p:grpSpPr>
          <p:sp>
            <p:nvSpPr>
              <p:cNvPr id="125" name="Rectangle 65"/>
              <p:cNvSpPr/>
              <p:nvPr/>
            </p:nvSpPr>
            <p:spPr bwMode="auto">
              <a:xfrm>
                <a:off x="3200400" y="3657600"/>
                <a:ext cx="533400" cy="381000"/>
              </a:xfrm>
              <a:prstGeom prst="rect">
                <a:avLst/>
              </a:prstGeom>
              <a:solidFill>
                <a:srgbClr val="FFFFAA"/>
              </a:solidFill>
              <a:ln w="25400" cap="flat" cmpd="sng" algn="ctr">
                <a:solidFill>
                  <a:schemeClr val="tx1"/>
                </a:solidFill>
                <a:prstDash val="solid"/>
                <a:round/>
                <a:headEnd type="triangle" w="med" len="med"/>
                <a:tailEnd type="none" w="med" len="med"/>
              </a:ln>
              <a:effectLst/>
            </p:spPr>
            <p:txBody>
              <a:bodyPr rtlCol="0" anchor="ctr"/>
              <a:lstStyle/>
              <a:p>
                <a:pPr algn="ctr"/>
                <a:endParaRPr lang="en-US" b="0" dirty="0">
                  <a:latin typeface="Helvetica"/>
                  <a:cs typeface="Helvetica"/>
                </a:endParaRPr>
              </a:p>
            </p:txBody>
          </p:sp>
          <p:cxnSp>
            <p:nvCxnSpPr>
              <p:cNvPr id="126" name="Straight Connector 66"/>
              <p:cNvCxnSpPr>
                <a:stCxn id="125" idx="0"/>
                <a:endCxn id="125" idx="2"/>
              </p:cNvCxnSpPr>
              <p:nvPr/>
            </p:nvCxnSpPr>
            <p:spPr bwMode="auto">
              <a:xfrm rot="16200000" flipH="1">
                <a:off x="3276600" y="3848100"/>
                <a:ext cx="3810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7" name="Straight Connector 67"/>
              <p:cNvCxnSpPr/>
              <p:nvPr/>
            </p:nvCxnSpPr>
            <p:spPr bwMode="auto">
              <a:xfrm>
                <a:off x="3200400" y="3733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8" name="Straight Connector 68"/>
              <p:cNvCxnSpPr/>
              <p:nvPr/>
            </p:nvCxnSpPr>
            <p:spPr bwMode="auto">
              <a:xfrm>
                <a:off x="3200400" y="3810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9" name="Straight Connector 69"/>
              <p:cNvCxnSpPr/>
              <p:nvPr/>
            </p:nvCxnSpPr>
            <p:spPr bwMode="auto">
              <a:xfrm>
                <a:off x="3200400" y="38862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0" name="Straight Connector 70"/>
              <p:cNvCxnSpPr/>
              <p:nvPr/>
            </p:nvCxnSpPr>
            <p:spPr bwMode="auto">
              <a:xfrm>
                <a:off x="3200400" y="3658394"/>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31" name="Straight Connector 84"/>
              <p:cNvCxnSpPr/>
              <p:nvPr/>
            </p:nvCxnSpPr>
            <p:spPr bwMode="auto">
              <a:xfrm>
                <a:off x="3200400" y="3962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grpSp>
        <p:grpSp>
          <p:nvGrpSpPr>
            <p:cNvPr id="107" name="Group 100"/>
            <p:cNvGrpSpPr/>
            <p:nvPr/>
          </p:nvGrpSpPr>
          <p:grpSpPr>
            <a:xfrm>
              <a:off x="4495800" y="3657600"/>
              <a:ext cx="533400" cy="381794"/>
              <a:chOff x="4495800" y="3657600"/>
              <a:chExt cx="533400" cy="381794"/>
            </a:xfrm>
          </p:grpSpPr>
          <p:sp>
            <p:nvSpPr>
              <p:cNvPr id="118" name="Rectangle 71"/>
              <p:cNvSpPr/>
              <p:nvPr/>
            </p:nvSpPr>
            <p:spPr bwMode="auto">
              <a:xfrm>
                <a:off x="4495800" y="3657600"/>
                <a:ext cx="533400" cy="381000"/>
              </a:xfrm>
              <a:prstGeom prst="rect">
                <a:avLst/>
              </a:prstGeom>
              <a:solidFill>
                <a:srgbClr val="FFFFAA"/>
              </a:solidFill>
              <a:ln w="25400" cap="flat" cmpd="sng" algn="ctr">
                <a:solidFill>
                  <a:schemeClr val="tx1"/>
                </a:solidFill>
                <a:prstDash val="solid"/>
                <a:round/>
                <a:headEnd type="triangle" w="med" len="med"/>
                <a:tailEnd type="none" w="med" len="med"/>
              </a:ln>
              <a:effectLst/>
            </p:spPr>
            <p:txBody>
              <a:bodyPr rtlCol="0" anchor="ctr"/>
              <a:lstStyle/>
              <a:p>
                <a:pPr algn="ctr"/>
                <a:endParaRPr lang="en-US" b="0" dirty="0">
                  <a:latin typeface="Helvetica"/>
                  <a:cs typeface="Helvetica"/>
                </a:endParaRPr>
              </a:p>
            </p:txBody>
          </p:sp>
          <p:cxnSp>
            <p:nvCxnSpPr>
              <p:cNvPr id="119" name="Straight Connector 72"/>
              <p:cNvCxnSpPr>
                <a:stCxn id="118" idx="0"/>
                <a:endCxn id="118" idx="2"/>
              </p:cNvCxnSpPr>
              <p:nvPr/>
            </p:nvCxnSpPr>
            <p:spPr bwMode="auto">
              <a:xfrm rot="16200000" flipH="1">
                <a:off x="4572000" y="3848100"/>
                <a:ext cx="3810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0" name="Straight Connector 73"/>
              <p:cNvCxnSpPr/>
              <p:nvPr/>
            </p:nvCxnSpPr>
            <p:spPr bwMode="auto">
              <a:xfrm>
                <a:off x="4495800" y="37338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1" name="Straight Connector 74"/>
              <p:cNvCxnSpPr/>
              <p:nvPr/>
            </p:nvCxnSpPr>
            <p:spPr bwMode="auto">
              <a:xfrm>
                <a:off x="4495800" y="38100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2" name="Straight Connector 75"/>
              <p:cNvCxnSpPr/>
              <p:nvPr/>
            </p:nvCxnSpPr>
            <p:spPr bwMode="auto">
              <a:xfrm>
                <a:off x="4495800" y="38862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3" name="Straight Connector 76"/>
              <p:cNvCxnSpPr/>
              <p:nvPr/>
            </p:nvCxnSpPr>
            <p:spPr bwMode="auto">
              <a:xfrm>
                <a:off x="4495800" y="3658394"/>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cxnSp>
            <p:nvCxnSpPr>
              <p:cNvPr id="124" name="Straight Connector 85"/>
              <p:cNvCxnSpPr/>
              <p:nvPr/>
            </p:nvCxnSpPr>
            <p:spPr bwMode="auto">
              <a:xfrm>
                <a:off x="4495800" y="3962400"/>
                <a:ext cx="533400" cy="1588"/>
              </a:xfrm>
              <a:prstGeom prst="line">
                <a:avLst/>
              </a:prstGeom>
              <a:solidFill>
                <a:schemeClr val="bg1"/>
              </a:solidFill>
              <a:ln w="12700" cap="flat" cmpd="sng" algn="ctr">
                <a:solidFill>
                  <a:schemeClr val="tx1"/>
                </a:solidFill>
                <a:prstDash val="solid"/>
                <a:round/>
                <a:headEnd type="none" w="med" len="med"/>
                <a:tailEnd type="none"/>
              </a:ln>
              <a:effectLst/>
            </p:spPr>
          </p:cxnSp>
        </p:grpSp>
        <p:sp>
          <p:nvSpPr>
            <p:cNvPr id="108" name="Left Brace 87"/>
            <p:cNvSpPr/>
            <p:nvPr/>
          </p:nvSpPr>
          <p:spPr bwMode="auto">
            <a:xfrm>
              <a:off x="6858000" y="1600200"/>
              <a:ext cx="152400" cy="381000"/>
            </a:xfrm>
            <a:prstGeom prst="leftBrace">
              <a:avLst/>
            </a:prstGeom>
            <a:solidFill>
              <a:schemeClr val="bg1"/>
            </a:solidFill>
            <a:ln w="12700" cap="flat" cmpd="sng" algn="ctr">
              <a:solidFill>
                <a:schemeClr val="tx1"/>
              </a:solidFill>
              <a:prstDash val="solid"/>
              <a:round/>
              <a:headEnd type="none" w="med" len="med"/>
              <a:tailEnd type="none"/>
            </a:ln>
            <a:effectLst/>
          </p:spPr>
          <p:txBody>
            <a:bodyPr rtlCol="0" anchor="ctr"/>
            <a:lstStyle/>
            <a:p>
              <a:pPr algn="ctr"/>
              <a:endParaRPr lang="en-US"/>
            </a:p>
          </p:txBody>
        </p:sp>
        <p:sp>
          <p:nvSpPr>
            <p:cNvPr id="109" name="Left Brace 88"/>
            <p:cNvSpPr/>
            <p:nvPr/>
          </p:nvSpPr>
          <p:spPr bwMode="auto">
            <a:xfrm>
              <a:off x="6858000" y="1981200"/>
              <a:ext cx="152400" cy="381000"/>
            </a:xfrm>
            <a:prstGeom prst="leftBrace">
              <a:avLst/>
            </a:prstGeom>
            <a:solidFill>
              <a:schemeClr val="bg1"/>
            </a:solidFill>
            <a:ln w="12700" cap="flat" cmpd="sng" algn="ctr">
              <a:solidFill>
                <a:schemeClr val="tx1"/>
              </a:solidFill>
              <a:prstDash val="solid"/>
              <a:round/>
              <a:headEnd type="none" w="med" len="med"/>
              <a:tailEnd type="none"/>
            </a:ln>
            <a:effectLst/>
          </p:spPr>
          <p:txBody>
            <a:bodyPr rtlCol="0" anchor="ctr"/>
            <a:lstStyle/>
            <a:p>
              <a:pPr algn="ctr"/>
              <a:endParaRPr lang="en-US"/>
            </a:p>
          </p:txBody>
        </p:sp>
        <p:sp>
          <p:nvSpPr>
            <p:cNvPr id="110" name="Left Brace 89"/>
            <p:cNvSpPr/>
            <p:nvPr/>
          </p:nvSpPr>
          <p:spPr bwMode="auto">
            <a:xfrm>
              <a:off x="6858000" y="2362200"/>
              <a:ext cx="152400" cy="381000"/>
            </a:xfrm>
            <a:prstGeom prst="leftBrace">
              <a:avLst/>
            </a:prstGeom>
            <a:solidFill>
              <a:schemeClr val="bg1"/>
            </a:solidFill>
            <a:ln w="12700" cap="flat" cmpd="sng" algn="ctr">
              <a:solidFill>
                <a:schemeClr val="tx1"/>
              </a:solidFill>
              <a:prstDash val="solid"/>
              <a:round/>
              <a:headEnd type="none" w="med" len="med"/>
              <a:tailEnd type="none"/>
            </a:ln>
            <a:effectLst/>
          </p:spPr>
          <p:txBody>
            <a:bodyPr rtlCol="0" anchor="ctr"/>
            <a:lstStyle/>
            <a:p>
              <a:pPr algn="ctr"/>
              <a:endParaRPr lang="en-US"/>
            </a:p>
          </p:txBody>
        </p:sp>
        <p:sp>
          <p:nvSpPr>
            <p:cNvPr id="111" name="Left Brace 90"/>
            <p:cNvSpPr/>
            <p:nvPr/>
          </p:nvSpPr>
          <p:spPr bwMode="auto">
            <a:xfrm>
              <a:off x="6858000" y="2971800"/>
              <a:ext cx="152400" cy="381000"/>
            </a:xfrm>
            <a:prstGeom prst="leftBrace">
              <a:avLst/>
            </a:prstGeom>
            <a:solidFill>
              <a:schemeClr val="bg1"/>
            </a:solidFill>
            <a:ln w="12700" cap="flat" cmpd="sng" algn="ctr">
              <a:solidFill>
                <a:schemeClr val="tx1"/>
              </a:solidFill>
              <a:prstDash val="solid"/>
              <a:round/>
              <a:headEnd type="none" w="med" len="med"/>
              <a:tailEnd type="none"/>
            </a:ln>
            <a:effectLst/>
          </p:spPr>
          <p:txBody>
            <a:bodyPr rtlCol="0" anchor="ctr"/>
            <a:lstStyle/>
            <a:p>
              <a:pPr algn="ctr"/>
              <a:endParaRPr lang="en-US"/>
            </a:p>
          </p:txBody>
        </p:sp>
        <p:sp>
          <p:nvSpPr>
            <p:cNvPr id="112" name="TextBox 91"/>
            <p:cNvSpPr txBox="1"/>
            <p:nvPr/>
          </p:nvSpPr>
          <p:spPr>
            <a:xfrm>
              <a:off x="6917321" y="1353979"/>
              <a:ext cx="778879" cy="276999"/>
            </a:xfrm>
            <a:prstGeom prst="rect">
              <a:avLst/>
            </a:prstGeom>
            <a:noFill/>
          </p:spPr>
          <p:txBody>
            <a:bodyPr wrap="none" rtlCol="0">
              <a:spAutoFit/>
            </a:bodyPr>
            <a:lstStyle/>
            <a:p>
              <a:r>
                <a:rPr lang="en-US" sz="1200" dirty="0">
                  <a:latin typeface="Arial Narrow"/>
                  <a:cs typeface="Arial Narrow"/>
                </a:rPr>
                <a:t>key, value</a:t>
              </a:r>
            </a:p>
          </p:txBody>
        </p:sp>
        <p:sp>
          <p:nvSpPr>
            <p:cNvPr id="113" name="Freeform 92"/>
            <p:cNvSpPr/>
            <p:nvPr/>
          </p:nvSpPr>
          <p:spPr bwMode="auto">
            <a:xfrm>
              <a:off x="2044700" y="1816100"/>
              <a:ext cx="4762500" cy="1676400"/>
            </a:xfrm>
            <a:custGeom>
              <a:avLst/>
              <a:gdLst>
                <a:gd name="connsiteX0" fmla="*/ 4762500 w 4762500"/>
                <a:gd name="connsiteY0" fmla="*/ 0 h 1676400"/>
                <a:gd name="connsiteX1" fmla="*/ 0 w 4762500"/>
                <a:gd name="connsiteY1" fmla="*/ 1676400 h 1676400"/>
              </a:gdLst>
              <a:ahLst/>
              <a:cxnLst>
                <a:cxn ang="0">
                  <a:pos x="connsiteX0" y="connsiteY0"/>
                </a:cxn>
                <a:cxn ang="0">
                  <a:pos x="connsiteX1" y="connsiteY1"/>
                </a:cxn>
              </a:cxnLst>
              <a:rect l="l" t="t" r="r" b="b"/>
              <a:pathLst>
                <a:path w="4762500" h="1676400">
                  <a:moveTo>
                    <a:pt x="4762500" y="0"/>
                  </a:moveTo>
                  <a:lnTo>
                    <a:pt x="0" y="1676400"/>
                  </a:lnTo>
                </a:path>
              </a:pathLst>
            </a:custGeom>
            <a:solidFill>
              <a:schemeClr val="bg1"/>
            </a:solidFill>
            <a:ln w="25400" cap="flat" cmpd="sng" algn="ctr">
              <a:solidFill>
                <a:schemeClr val="tx1"/>
              </a:solidFill>
              <a:prstDash val="solid"/>
              <a:round/>
              <a:headEnd type="none" w="med" len="med"/>
              <a:tailEnd type="triangle"/>
            </a:ln>
            <a:effectLst/>
          </p:spPr>
          <p:txBody>
            <a:bodyPr rtlCol="0" anchor="ctr"/>
            <a:lstStyle/>
            <a:p>
              <a:pPr algn="ctr"/>
              <a:endParaRPr lang="en-US"/>
            </a:p>
          </p:txBody>
        </p:sp>
        <p:sp>
          <p:nvSpPr>
            <p:cNvPr id="114" name="Freeform 93"/>
            <p:cNvSpPr/>
            <p:nvPr/>
          </p:nvSpPr>
          <p:spPr bwMode="auto">
            <a:xfrm>
              <a:off x="3505200" y="2209800"/>
              <a:ext cx="3276600" cy="1295400"/>
            </a:xfrm>
            <a:custGeom>
              <a:avLst/>
              <a:gdLst>
                <a:gd name="connsiteX0" fmla="*/ 4762500 w 4762500"/>
                <a:gd name="connsiteY0" fmla="*/ 0 h 1676400"/>
                <a:gd name="connsiteX1" fmla="*/ 0 w 4762500"/>
                <a:gd name="connsiteY1" fmla="*/ 1676400 h 1676400"/>
              </a:gdLst>
              <a:ahLst/>
              <a:cxnLst>
                <a:cxn ang="0">
                  <a:pos x="connsiteX0" y="connsiteY0"/>
                </a:cxn>
                <a:cxn ang="0">
                  <a:pos x="connsiteX1" y="connsiteY1"/>
                </a:cxn>
              </a:cxnLst>
              <a:rect l="l" t="t" r="r" b="b"/>
              <a:pathLst>
                <a:path w="4762500" h="1676400">
                  <a:moveTo>
                    <a:pt x="4762500" y="0"/>
                  </a:moveTo>
                  <a:lnTo>
                    <a:pt x="0" y="1676400"/>
                  </a:lnTo>
                </a:path>
              </a:pathLst>
            </a:custGeom>
            <a:solidFill>
              <a:schemeClr val="bg1"/>
            </a:solidFill>
            <a:ln w="25400" cap="flat" cmpd="sng" algn="ctr">
              <a:solidFill>
                <a:schemeClr val="tx1"/>
              </a:solidFill>
              <a:prstDash val="solid"/>
              <a:round/>
              <a:headEnd type="none" w="med" len="med"/>
              <a:tailEnd type="triangle"/>
            </a:ln>
            <a:effectLst/>
          </p:spPr>
          <p:txBody>
            <a:bodyPr rtlCol="0" anchor="ctr"/>
            <a:lstStyle/>
            <a:p>
              <a:pPr algn="ctr"/>
              <a:endParaRPr lang="en-US"/>
            </a:p>
          </p:txBody>
        </p:sp>
        <p:sp>
          <p:nvSpPr>
            <p:cNvPr id="115" name="Freeform 94"/>
            <p:cNvSpPr/>
            <p:nvPr/>
          </p:nvSpPr>
          <p:spPr bwMode="auto">
            <a:xfrm>
              <a:off x="4800600" y="2590800"/>
              <a:ext cx="1981200" cy="914400"/>
            </a:xfrm>
            <a:custGeom>
              <a:avLst/>
              <a:gdLst>
                <a:gd name="connsiteX0" fmla="*/ 4762500 w 4762500"/>
                <a:gd name="connsiteY0" fmla="*/ 0 h 1676400"/>
                <a:gd name="connsiteX1" fmla="*/ 0 w 4762500"/>
                <a:gd name="connsiteY1" fmla="*/ 1676400 h 1676400"/>
              </a:gdLst>
              <a:ahLst/>
              <a:cxnLst>
                <a:cxn ang="0">
                  <a:pos x="connsiteX0" y="connsiteY0"/>
                </a:cxn>
                <a:cxn ang="0">
                  <a:pos x="connsiteX1" y="connsiteY1"/>
                </a:cxn>
              </a:cxnLst>
              <a:rect l="l" t="t" r="r" b="b"/>
              <a:pathLst>
                <a:path w="4762500" h="1676400">
                  <a:moveTo>
                    <a:pt x="4762500" y="0"/>
                  </a:moveTo>
                  <a:lnTo>
                    <a:pt x="0" y="1676400"/>
                  </a:lnTo>
                </a:path>
              </a:pathLst>
            </a:custGeom>
            <a:solidFill>
              <a:schemeClr val="bg1"/>
            </a:solidFill>
            <a:ln w="25400" cap="flat" cmpd="sng" algn="ctr">
              <a:solidFill>
                <a:schemeClr val="tx1"/>
              </a:solidFill>
              <a:prstDash val="solid"/>
              <a:round/>
              <a:headEnd type="none" w="med" len="med"/>
              <a:tailEnd type="triangle"/>
            </a:ln>
            <a:effectLst/>
          </p:spPr>
          <p:txBody>
            <a:bodyPr rtlCol="0" anchor="ctr"/>
            <a:lstStyle/>
            <a:p>
              <a:pPr algn="ctr"/>
              <a:endParaRPr lang="en-US"/>
            </a:p>
          </p:txBody>
        </p:sp>
        <p:sp>
          <p:nvSpPr>
            <p:cNvPr id="116" name="Freeform 95"/>
            <p:cNvSpPr/>
            <p:nvPr/>
          </p:nvSpPr>
          <p:spPr bwMode="auto">
            <a:xfrm>
              <a:off x="6705600" y="3200400"/>
              <a:ext cx="152400" cy="304800"/>
            </a:xfrm>
            <a:custGeom>
              <a:avLst/>
              <a:gdLst>
                <a:gd name="connsiteX0" fmla="*/ 4762500 w 4762500"/>
                <a:gd name="connsiteY0" fmla="*/ 0 h 1676400"/>
                <a:gd name="connsiteX1" fmla="*/ 0 w 4762500"/>
                <a:gd name="connsiteY1" fmla="*/ 1676400 h 1676400"/>
              </a:gdLst>
              <a:ahLst/>
              <a:cxnLst>
                <a:cxn ang="0">
                  <a:pos x="connsiteX0" y="connsiteY0"/>
                </a:cxn>
                <a:cxn ang="0">
                  <a:pos x="connsiteX1" y="connsiteY1"/>
                </a:cxn>
              </a:cxnLst>
              <a:rect l="l" t="t" r="r" b="b"/>
              <a:pathLst>
                <a:path w="4762500" h="1676400">
                  <a:moveTo>
                    <a:pt x="4762500" y="0"/>
                  </a:moveTo>
                  <a:lnTo>
                    <a:pt x="0" y="1676400"/>
                  </a:lnTo>
                </a:path>
              </a:pathLst>
            </a:custGeom>
            <a:solidFill>
              <a:schemeClr val="bg1"/>
            </a:solidFill>
            <a:ln w="25400" cap="flat" cmpd="sng" algn="ctr">
              <a:solidFill>
                <a:schemeClr val="tx1"/>
              </a:solidFill>
              <a:prstDash val="solid"/>
              <a:round/>
              <a:headEnd type="none" w="med" len="med"/>
              <a:tailEnd type="triangle"/>
            </a:ln>
            <a:effectLst/>
          </p:spPr>
          <p:txBody>
            <a:bodyPr rtlCol="0" anchor="ctr"/>
            <a:lstStyle/>
            <a:p>
              <a:pPr algn="ctr"/>
              <a:endParaRPr lang="en-US"/>
            </a:p>
          </p:txBody>
        </p:sp>
        <p:sp>
          <p:nvSpPr>
            <p:cNvPr id="117" name="TextBox 102"/>
            <p:cNvSpPr txBox="1"/>
            <p:nvPr/>
          </p:nvSpPr>
          <p:spPr>
            <a:xfrm>
              <a:off x="5715000" y="3886200"/>
              <a:ext cx="492443" cy="461665"/>
            </a:xfrm>
            <a:prstGeom prst="rect">
              <a:avLst/>
            </a:prstGeom>
            <a:noFill/>
          </p:spPr>
          <p:txBody>
            <a:bodyPr wrap="none" rtlCol="0">
              <a:spAutoFit/>
            </a:bodyPr>
            <a:lstStyle/>
            <a:p>
              <a:r>
                <a:rPr lang="en-US" dirty="0">
                  <a:latin typeface="Helvetica"/>
                  <a:cs typeface="Helvetica"/>
                </a:rPr>
                <a: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14282" y="152400"/>
            <a:ext cx="7939118" cy="990600"/>
          </a:xfrm>
        </p:spPr>
        <p:txBody>
          <a:bodyPr/>
          <a:lstStyle/>
          <a:p>
            <a:r>
              <a:rPr lang="en-US" sz="3600" dirty="0"/>
              <a:t>m-bit </a:t>
            </a:r>
            <a:r>
              <a:rPr lang="el-GR" sz="3600" dirty="0"/>
              <a:t>κλειδιά (</a:t>
            </a:r>
            <a:r>
              <a:rPr lang="en-US" sz="3600" dirty="0" err="1"/>
              <a:t>Key_IDs</a:t>
            </a:r>
            <a:r>
              <a:rPr lang="en-US" sz="3600" dirty="0"/>
              <a:t> </a:t>
            </a:r>
            <a:r>
              <a:rPr lang="el-GR" sz="3600" dirty="0"/>
              <a:t>και </a:t>
            </a:r>
            <a:r>
              <a:rPr lang="en-US" sz="3600" dirty="0" err="1"/>
              <a:t>Node_IDs</a:t>
            </a:r>
            <a:r>
              <a:rPr lang="en-US" sz="3600" dirty="0"/>
              <a:t>) </a:t>
            </a:r>
            <a:r>
              <a:rPr lang="el-GR" sz="3600" dirty="0"/>
              <a:t>πάνω στον δακτύλιο </a:t>
            </a:r>
            <a:r>
              <a:rPr lang="de-DE" sz="3600" dirty="0" err="1"/>
              <a:t>Chord</a:t>
            </a:r>
            <a:endParaRPr lang="de-DE" sz="3600" dirty="0"/>
          </a:p>
        </p:txBody>
      </p:sp>
      <p:sp>
        <p:nvSpPr>
          <p:cNvPr id="5" name="Rectangle 3"/>
          <p:cNvSpPr txBox="1">
            <a:spLocks noChangeArrowheads="1"/>
          </p:cNvSpPr>
          <p:nvPr/>
        </p:nvSpPr>
        <p:spPr bwMode="auto">
          <a:xfrm>
            <a:off x="142844" y="1916113"/>
            <a:ext cx="3500462" cy="4214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buFont typeface="Wingdings" pitchFamily="2" charset="2"/>
              <a:buChar char="§"/>
            </a:pPr>
            <a:endParaRPr lang="en-US" sz="1800" b="1" dirty="0">
              <a:solidFill>
                <a:schemeClr val="tx2"/>
              </a:solidFill>
              <a:effectLst>
                <a:outerShdw blurRad="38100" dist="38100" dir="2700000" algn="tl">
                  <a:srgbClr val="000000">
                    <a:alpha val="43137"/>
                  </a:srgbClr>
                </a:outerShdw>
              </a:effectLst>
            </a:endParaRPr>
          </a:p>
          <a:p>
            <a:pPr>
              <a:buFont typeface="Wingdings" pitchFamily="2" charset="2"/>
              <a:buChar char="§"/>
            </a:pPr>
            <a:r>
              <a:rPr lang="en-US" sz="1800" b="1" dirty="0" err="1">
                <a:solidFill>
                  <a:schemeClr val="tx2"/>
                </a:solidFill>
                <a:effectLst>
                  <a:outerShdw blurRad="38100" dist="38100" dir="2700000" algn="tl">
                    <a:srgbClr val="000000">
                      <a:alpha val="43137"/>
                    </a:srgbClr>
                  </a:outerShdw>
                </a:effectLst>
              </a:rPr>
              <a:t>Key_ID</a:t>
            </a:r>
            <a:r>
              <a:rPr lang="en-US" sz="1800" b="1" dirty="0">
                <a:solidFill>
                  <a:schemeClr val="tx2"/>
                </a:solidFill>
                <a:effectLst>
                  <a:outerShdw blurRad="38100" dist="38100" dir="2700000" algn="tl">
                    <a:srgbClr val="000000">
                      <a:alpha val="43137"/>
                    </a:srgbClr>
                  </a:outerShdw>
                </a:effectLst>
              </a:rPr>
              <a:t> = SHA-1(key) mod 2</a:t>
            </a:r>
            <a:r>
              <a:rPr lang="en-US" sz="1800" b="1" baseline="30000" dirty="0">
                <a:solidFill>
                  <a:schemeClr val="tx2"/>
                </a:solidFill>
                <a:effectLst>
                  <a:outerShdw blurRad="38100" dist="38100" dir="2700000" algn="tl">
                    <a:srgbClr val="000000">
                      <a:alpha val="43137"/>
                    </a:srgbClr>
                  </a:outerShdw>
                </a:effectLst>
              </a:rPr>
              <a:t>m</a:t>
            </a:r>
            <a:endParaRPr lang="el-GR" sz="1800" b="1" dirty="0">
              <a:solidFill>
                <a:schemeClr val="tx2"/>
              </a:solidFill>
              <a:effectLst>
                <a:outerShdw blurRad="38100" dist="38100" dir="2700000" algn="tl">
                  <a:srgbClr val="000000">
                    <a:alpha val="43137"/>
                  </a:srgbClr>
                </a:outerShdw>
              </a:effectLst>
            </a:endParaRPr>
          </a:p>
          <a:p>
            <a:pPr>
              <a:buFont typeface="Wingdings" pitchFamily="2" charset="2"/>
              <a:buChar char="§"/>
            </a:pPr>
            <a:endParaRPr lang="en-US" sz="1800" b="1" dirty="0">
              <a:solidFill>
                <a:schemeClr val="tx2"/>
              </a:solidFill>
              <a:effectLst>
                <a:outerShdw blurRad="38100" dist="38100" dir="2700000" algn="tl">
                  <a:srgbClr val="000000">
                    <a:alpha val="43137"/>
                  </a:srgbClr>
                </a:outerShdw>
              </a:effectLst>
            </a:endParaRPr>
          </a:p>
          <a:p>
            <a:pPr>
              <a:buFont typeface="Wingdings" pitchFamily="2" charset="2"/>
              <a:buChar char="§"/>
            </a:pPr>
            <a:r>
              <a:rPr lang="en-US" sz="1800" b="1" dirty="0" err="1">
                <a:solidFill>
                  <a:schemeClr val="tx2"/>
                </a:solidFill>
                <a:effectLst>
                  <a:outerShdw blurRad="38100" dist="38100" dir="2700000" algn="tl">
                    <a:srgbClr val="000000">
                      <a:alpha val="43137"/>
                    </a:srgbClr>
                  </a:outerShdw>
                </a:effectLst>
              </a:rPr>
              <a:t>Node_ID</a:t>
            </a:r>
            <a:r>
              <a:rPr lang="en-US" sz="1800" b="1" dirty="0">
                <a:solidFill>
                  <a:schemeClr val="tx2"/>
                </a:solidFill>
                <a:effectLst>
                  <a:outerShdw blurRad="38100" dist="38100" dir="2700000" algn="tl">
                    <a:srgbClr val="000000">
                      <a:alpha val="43137"/>
                    </a:srgbClr>
                  </a:outerShdw>
                </a:effectLst>
              </a:rPr>
              <a:t> = SHA-1(IP address)  mod 2</a:t>
            </a:r>
            <a:r>
              <a:rPr lang="en-US" sz="1800" b="1" baseline="30000" dirty="0">
                <a:solidFill>
                  <a:schemeClr val="tx2"/>
                </a:solidFill>
                <a:effectLst>
                  <a:outerShdw blurRad="38100" dist="38100" dir="2700000" algn="tl">
                    <a:srgbClr val="000000">
                      <a:alpha val="43137"/>
                    </a:srgbClr>
                  </a:outerShdw>
                </a:effectLst>
              </a:rPr>
              <a:t>m</a:t>
            </a:r>
          </a:p>
          <a:p>
            <a:pPr>
              <a:buFont typeface="Wingdings" pitchFamily="2" charset="2"/>
              <a:buChar char="§"/>
            </a:pPr>
            <a:endParaRPr lang="en-US" sz="1800" b="1" baseline="30000" dirty="0">
              <a:solidFill>
                <a:schemeClr val="tx2"/>
              </a:solidFill>
              <a:effectLst>
                <a:outerShdw blurRad="38100" dist="38100" dir="2700000" algn="tl">
                  <a:srgbClr val="000000">
                    <a:alpha val="43137"/>
                  </a:srgbClr>
                </a:outerShdw>
              </a:effectLst>
            </a:endParaRPr>
          </a:p>
          <a:p>
            <a:pPr>
              <a:buFont typeface="Wingdings" pitchFamily="2" charset="2"/>
              <a:buChar char="§"/>
            </a:pPr>
            <a:endParaRPr lang="en-US" sz="1800" b="1" baseline="30000" dirty="0">
              <a:solidFill>
                <a:schemeClr val="tx2"/>
              </a:solidFill>
              <a:effectLst>
                <a:outerShdw blurRad="38100" dist="38100" dir="2700000" algn="tl">
                  <a:srgbClr val="000000">
                    <a:alpha val="43137"/>
                  </a:srgbClr>
                </a:outerShdw>
              </a:effectLst>
            </a:endParaRPr>
          </a:p>
          <a:p>
            <a:pPr>
              <a:buFont typeface="Wingdings" pitchFamily="2" charset="2"/>
              <a:buChar char="§"/>
            </a:pPr>
            <a:r>
              <a:rPr lang="en-US" sz="1800" b="1" baseline="30000" dirty="0">
                <a:solidFill>
                  <a:schemeClr val="tx2"/>
                </a:solidFill>
                <a:effectLst>
                  <a:outerShdw blurRad="38100" dist="38100" dir="2700000" algn="tl">
                    <a:srgbClr val="000000">
                      <a:alpha val="43137"/>
                    </a:srgbClr>
                  </a:outerShdw>
                </a:effectLst>
              </a:rPr>
              <a:t>K10</a:t>
            </a:r>
            <a:r>
              <a:rPr lang="en-US" sz="1800" b="1" baseline="30000" dirty="0">
                <a:solidFill>
                  <a:schemeClr val="tx2"/>
                </a:solidFill>
                <a:effectLst>
                  <a:outerShdw blurRad="38100" dist="38100" dir="2700000" algn="tl">
                    <a:srgbClr val="000000">
                      <a:alpha val="43137"/>
                    </a:srgbClr>
                  </a:outerShdw>
                </a:effectLst>
                <a:sym typeface="Wingdings" pitchFamily="2" charset="2"/>
              </a:rPr>
              <a:t> N14</a:t>
            </a:r>
          </a:p>
          <a:p>
            <a:pPr>
              <a:buFont typeface="Wingdings" pitchFamily="2" charset="2"/>
              <a:buChar char="§"/>
            </a:pPr>
            <a:endParaRPr lang="en-US" sz="1800" b="1" baseline="30000" dirty="0">
              <a:solidFill>
                <a:schemeClr val="tx2"/>
              </a:solidFill>
              <a:effectLst>
                <a:outerShdw blurRad="38100" dist="38100" dir="2700000" algn="tl">
                  <a:srgbClr val="000000">
                    <a:alpha val="43137"/>
                  </a:srgbClr>
                </a:outerShdw>
              </a:effectLst>
              <a:sym typeface="Wingdings" pitchFamily="2" charset="2"/>
            </a:endParaRPr>
          </a:p>
          <a:p>
            <a:pPr>
              <a:buFont typeface="Wingdings" pitchFamily="2" charset="2"/>
              <a:buChar char="§"/>
            </a:pPr>
            <a:r>
              <a:rPr lang="en-US" sz="1800" b="1" baseline="30000" dirty="0">
                <a:solidFill>
                  <a:schemeClr val="tx2"/>
                </a:solidFill>
                <a:effectLst>
                  <a:outerShdw blurRad="38100" dist="38100" dir="2700000" algn="tl">
                    <a:srgbClr val="000000">
                      <a:alpha val="43137"/>
                    </a:srgbClr>
                  </a:outerShdw>
                </a:effectLst>
                <a:sym typeface="Wingdings" pitchFamily="2" charset="2"/>
              </a:rPr>
              <a:t>K24, K30N32</a:t>
            </a:r>
          </a:p>
          <a:p>
            <a:pPr>
              <a:buFont typeface="Wingdings" pitchFamily="2" charset="2"/>
              <a:buChar char="§"/>
            </a:pPr>
            <a:endParaRPr lang="en-US" sz="1800" b="1" baseline="30000" dirty="0">
              <a:solidFill>
                <a:schemeClr val="tx2"/>
              </a:solidFill>
              <a:effectLst>
                <a:outerShdw blurRad="38100" dist="38100" dir="2700000" algn="tl">
                  <a:srgbClr val="000000">
                    <a:alpha val="43137"/>
                  </a:srgbClr>
                </a:outerShdw>
              </a:effectLst>
              <a:sym typeface="Wingdings" pitchFamily="2" charset="2"/>
            </a:endParaRPr>
          </a:p>
          <a:p>
            <a:pPr>
              <a:buFont typeface="Wingdings" pitchFamily="2" charset="2"/>
              <a:buChar char="§"/>
            </a:pPr>
            <a:r>
              <a:rPr lang="en-US" sz="1800" b="1" baseline="30000" dirty="0">
                <a:solidFill>
                  <a:schemeClr val="tx2"/>
                </a:solidFill>
                <a:effectLst>
                  <a:outerShdw blurRad="38100" dist="38100" dir="2700000" algn="tl">
                    <a:srgbClr val="000000">
                      <a:alpha val="43137"/>
                    </a:srgbClr>
                  </a:outerShdw>
                </a:effectLst>
                <a:sym typeface="Wingdings" pitchFamily="2" charset="2"/>
              </a:rPr>
              <a:t>K38 N38</a:t>
            </a:r>
          </a:p>
          <a:p>
            <a:pPr>
              <a:buFont typeface="Wingdings" pitchFamily="2" charset="2"/>
              <a:buChar char="§"/>
            </a:pPr>
            <a:endParaRPr lang="en-US" sz="1800" b="1" baseline="30000" dirty="0">
              <a:solidFill>
                <a:schemeClr val="tx2"/>
              </a:solidFill>
              <a:effectLst>
                <a:outerShdw blurRad="38100" dist="38100" dir="2700000" algn="tl">
                  <a:srgbClr val="000000">
                    <a:alpha val="43137"/>
                  </a:srgbClr>
                </a:outerShdw>
              </a:effectLst>
              <a:sym typeface="Wingdings" pitchFamily="2" charset="2"/>
            </a:endParaRPr>
          </a:p>
          <a:p>
            <a:pPr>
              <a:buFont typeface="Wingdings" pitchFamily="2" charset="2"/>
              <a:buChar char="§"/>
            </a:pPr>
            <a:r>
              <a:rPr lang="en-US" sz="1800" b="1" baseline="30000" dirty="0">
                <a:solidFill>
                  <a:schemeClr val="tx2"/>
                </a:solidFill>
                <a:effectLst>
                  <a:outerShdw blurRad="38100" dist="38100" dir="2700000" algn="tl">
                    <a:srgbClr val="000000">
                      <a:alpha val="43137"/>
                    </a:srgbClr>
                  </a:outerShdw>
                </a:effectLst>
                <a:sym typeface="Wingdings" pitchFamily="2" charset="2"/>
              </a:rPr>
              <a:t>K54N56</a:t>
            </a:r>
            <a:endParaRPr lang="en-US" sz="1800" b="1" dirty="0">
              <a:solidFill>
                <a:schemeClr val="tx2"/>
              </a:solidFill>
              <a:effectLst>
                <a:outerShdw blurRad="38100" dist="38100" dir="2700000" algn="tl">
                  <a:srgbClr val="000000">
                    <a:alpha val="43137"/>
                  </a:srgbClr>
                </a:outerShdw>
              </a:effectLst>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endParaRPr kumimoji="0" lang="de-DE"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endParaRPr kumimoji="0" lang="de-DE" sz="1800" b="0" i="0" u="none" strike="noStrike" kern="0" cap="none" spc="0" normalizeH="0" baseline="0" noProof="0" dirty="0">
              <a:ln>
                <a:noFill/>
              </a:ln>
              <a:solidFill>
                <a:schemeClr val="tx1"/>
              </a:solidFill>
              <a:effectLst/>
              <a:uLnTx/>
              <a:uFillTx/>
              <a:latin typeface="+mn-lt"/>
              <a:ea typeface="+mn-ea"/>
              <a:cs typeface="+mn-cs"/>
            </a:endParaRPr>
          </a:p>
        </p:txBody>
      </p:sp>
      <p:pic>
        <p:nvPicPr>
          <p:cNvPr id="6" name="Content Placeholder 5" descr="sample_chord_ring"/>
          <p:cNvPicPr>
            <a:picLocks noGrp="1" noChangeAspect="1" noChangeArrowheads="1"/>
          </p:cNvPicPr>
          <p:nvPr>
            <p:ph sz="half" idx="4294967295"/>
          </p:nvPr>
        </p:nvPicPr>
        <p:blipFill>
          <a:blip r:embed="rId2" cstate="print"/>
          <a:srcRect/>
          <a:stretch>
            <a:fillRect/>
          </a:stretch>
        </p:blipFill>
        <p:spPr>
          <a:xfrm>
            <a:off x="4143372" y="1857364"/>
            <a:ext cx="4714908" cy="4310774"/>
          </a:xfrm>
          <a:prstGeom prst="rect">
            <a:avLst/>
          </a:prstGeom>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7772400" cy="785818"/>
          </a:xfrm>
          <a:noFill/>
          <a:ln/>
          <a:effectLst>
            <a:outerShdw dist="107763" dir="2700000" algn="ctr" rotWithShape="0">
              <a:schemeClr val="bg2"/>
            </a:outerShdw>
          </a:effectLst>
        </p:spPr>
        <p:txBody>
          <a:bodyPr lIns="90488" tIns="44450" rIns="90488" bIns="44450"/>
          <a:lstStyle/>
          <a:p>
            <a:r>
              <a:rPr lang="el-GR" dirty="0"/>
              <a:t>Πίνακας Κατακερματισμού</a:t>
            </a:r>
            <a:endParaRPr lang="en-US" dirty="0"/>
          </a:p>
        </p:txBody>
      </p:sp>
      <p:sp>
        <p:nvSpPr>
          <p:cNvPr id="10243" name="Rectangle 3"/>
          <p:cNvSpPr>
            <a:spLocks noGrp="1" noChangeArrowheads="1"/>
          </p:cNvSpPr>
          <p:nvPr>
            <p:ph type="body" sz="half" idx="1"/>
          </p:nvPr>
        </p:nvSpPr>
        <p:spPr>
          <a:xfrm>
            <a:off x="685800" y="1071546"/>
            <a:ext cx="4525963" cy="4818079"/>
          </a:xfrm>
          <a:noFill/>
          <a:ln/>
        </p:spPr>
        <p:txBody>
          <a:bodyPr lIns="90488" tIns="44450" rIns="90488" bIns="44450"/>
          <a:lstStyle/>
          <a:p>
            <a:r>
              <a:rPr lang="el-GR" dirty="0"/>
              <a:t>Κάθε εγγραφή έχει ένα συγκεκριμένο πεδίο, που ονομάζεται κλειδί (</a:t>
            </a:r>
            <a:r>
              <a:rPr lang="en-US" u="sng" dirty="0">
                <a:solidFill>
                  <a:schemeClr val="accent2"/>
                </a:solidFill>
              </a:rPr>
              <a:t>key</a:t>
            </a:r>
            <a:r>
              <a:rPr lang="el-GR" u="sng" dirty="0">
                <a:solidFill>
                  <a:schemeClr val="accent2"/>
                </a:solidFill>
              </a:rPr>
              <a:t>)</a:t>
            </a:r>
            <a:r>
              <a:rPr lang="en-US" dirty="0"/>
              <a:t>.</a:t>
            </a:r>
          </a:p>
          <a:p>
            <a:r>
              <a:rPr lang="el-GR" dirty="0"/>
              <a:t>Στο παράδειγμα</a:t>
            </a:r>
            <a:r>
              <a:rPr lang="en-US" dirty="0"/>
              <a:t>, </a:t>
            </a:r>
            <a:r>
              <a:rPr lang="el-GR" dirty="0"/>
              <a:t>το κλειδί είναι ένα πεδίο τύπου </a:t>
            </a:r>
            <a:r>
              <a:rPr lang="en-US" dirty="0"/>
              <a:t>long integer </a:t>
            </a:r>
            <a:r>
              <a:rPr lang="el-GR" dirty="0"/>
              <a:t>με το όνομα</a:t>
            </a:r>
            <a:r>
              <a:rPr lang="en-US" dirty="0"/>
              <a:t> </a:t>
            </a:r>
            <a:r>
              <a:rPr lang="en-US" sz="2400" dirty="0">
                <a:latin typeface="Arial" charset="0"/>
              </a:rPr>
              <a:t>Number</a:t>
            </a:r>
            <a:r>
              <a:rPr lang="en-US" dirty="0"/>
              <a:t>.</a:t>
            </a:r>
          </a:p>
        </p:txBody>
      </p:sp>
      <p:sp>
        <p:nvSpPr>
          <p:cNvPr id="10244" name="Rectangle 4"/>
          <p:cNvSpPr>
            <a:spLocks noChangeArrowheads="1"/>
          </p:cNvSpPr>
          <p:nvPr/>
        </p:nvSpPr>
        <p:spPr bwMode="auto">
          <a:xfrm>
            <a:off x="1062038" y="4683125"/>
            <a:ext cx="6046787"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0245" name="Line 5"/>
          <p:cNvSpPr>
            <a:spLocks noChangeShapeType="1"/>
          </p:cNvSpPr>
          <p:nvPr/>
        </p:nvSpPr>
        <p:spPr bwMode="auto">
          <a:xfrm>
            <a:off x="1974850" y="4679950"/>
            <a:ext cx="0" cy="792163"/>
          </a:xfrm>
          <a:prstGeom prst="line">
            <a:avLst/>
          </a:prstGeom>
          <a:noFill/>
          <a:ln w="12700">
            <a:solidFill>
              <a:schemeClr val="tx1"/>
            </a:solidFill>
            <a:round/>
            <a:headEnd/>
            <a:tailEnd/>
          </a:ln>
          <a:effectLst/>
        </p:spPr>
        <p:txBody>
          <a:bodyPr/>
          <a:lstStyle/>
          <a:p>
            <a:endParaRPr lang="el-GR"/>
          </a:p>
        </p:txBody>
      </p:sp>
      <p:sp>
        <p:nvSpPr>
          <p:cNvPr id="10246" name="Line 6"/>
          <p:cNvSpPr>
            <a:spLocks noChangeShapeType="1"/>
          </p:cNvSpPr>
          <p:nvPr/>
        </p:nvSpPr>
        <p:spPr bwMode="auto">
          <a:xfrm>
            <a:off x="2889250" y="4679950"/>
            <a:ext cx="0" cy="792163"/>
          </a:xfrm>
          <a:prstGeom prst="line">
            <a:avLst/>
          </a:prstGeom>
          <a:noFill/>
          <a:ln w="12700">
            <a:solidFill>
              <a:schemeClr val="tx1"/>
            </a:solidFill>
            <a:round/>
            <a:headEnd/>
            <a:tailEnd/>
          </a:ln>
          <a:effectLst/>
        </p:spPr>
        <p:txBody>
          <a:bodyPr/>
          <a:lstStyle/>
          <a:p>
            <a:endParaRPr lang="el-GR"/>
          </a:p>
        </p:txBody>
      </p:sp>
      <p:sp>
        <p:nvSpPr>
          <p:cNvPr id="10247" name="Line 7"/>
          <p:cNvSpPr>
            <a:spLocks noChangeShapeType="1"/>
          </p:cNvSpPr>
          <p:nvPr/>
        </p:nvSpPr>
        <p:spPr bwMode="auto">
          <a:xfrm>
            <a:off x="3802063" y="4679950"/>
            <a:ext cx="1587" cy="792163"/>
          </a:xfrm>
          <a:prstGeom prst="line">
            <a:avLst/>
          </a:prstGeom>
          <a:noFill/>
          <a:ln w="12700">
            <a:solidFill>
              <a:schemeClr val="tx1"/>
            </a:solidFill>
            <a:round/>
            <a:headEnd/>
            <a:tailEnd/>
          </a:ln>
          <a:effectLst/>
        </p:spPr>
        <p:txBody>
          <a:bodyPr/>
          <a:lstStyle/>
          <a:p>
            <a:endParaRPr lang="el-GR"/>
          </a:p>
        </p:txBody>
      </p:sp>
      <p:sp>
        <p:nvSpPr>
          <p:cNvPr id="10248" name="Line 8"/>
          <p:cNvSpPr>
            <a:spLocks noChangeShapeType="1"/>
          </p:cNvSpPr>
          <p:nvPr/>
        </p:nvSpPr>
        <p:spPr bwMode="auto">
          <a:xfrm>
            <a:off x="4718050" y="4683125"/>
            <a:ext cx="0" cy="784225"/>
          </a:xfrm>
          <a:prstGeom prst="line">
            <a:avLst/>
          </a:prstGeom>
          <a:noFill/>
          <a:ln w="12700">
            <a:solidFill>
              <a:schemeClr val="tx1"/>
            </a:solidFill>
            <a:round/>
            <a:headEnd/>
            <a:tailEnd/>
          </a:ln>
          <a:effectLst/>
        </p:spPr>
        <p:txBody>
          <a:bodyPr/>
          <a:lstStyle/>
          <a:p>
            <a:endParaRPr lang="el-GR"/>
          </a:p>
        </p:txBody>
      </p:sp>
      <p:sp>
        <p:nvSpPr>
          <p:cNvPr id="10249" name="Line 9"/>
          <p:cNvSpPr>
            <a:spLocks noChangeShapeType="1"/>
          </p:cNvSpPr>
          <p:nvPr/>
        </p:nvSpPr>
        <p:spPr bwMode="auto">
          <a:xfrm>
            <a:off x="5632450" y="4683125"/>
            <a:ext cx="0" cy="784225"/>
          </a:xfrm>
          <a:prstGeom prst="line">
            <a:avLst/>
          </a:prstGeom>
          <a:noFill/>
          <a:ln w="12700">
            <a:solidFill>
              <a:schemeClr val="tx1"/>
            </a:solidFill>
            <a:round/>
            <a:headEnd/>
            <a:tailEnd/>
          </a:ln>
          <a:effectLst/>
        </p:spPr>
        <p:txBody>
          <a:bodyPr/>
          <a:lstStyle/>
          <a:p>
            <a:endParaRPr lang="el-GR"/>
          </a:p>
        </p:txBody>
      </p:sp>
      <p:sp>
        <p:nvSpPr>
          <p:cNvPr id="10250" name="Line 10"/>
          <p:cNvSpPr>
            <a:spLocks noChangeShapeType="1"/>
          </p:cNvSpPr>
          <p:nvPr/>
        </p:nvSpPr>
        <p:spPr bwMode="auto">
          <a:xfrm>
            <a:off x="6546850" y="4678363"/>
            <a:ext cx="0" cy="793750"/>
          </a:xfrm>
          <a:prstGeom prst="line">
            <a:avLst/>
          </a:prstGeom>
          <a:noFill/>
          <a:ln w="12700">
            <a:solidFill>
              <a:schemeClr val="tx1"/>
            </a:solidFill>
            <a:round/>
            <a:headEnd/>
            <a:tailEnd/>
          </a:ln>
          <a:effectLst/>
        </p:spPr>
        <p:txBody>
          <a:bodyPr/>
          <a:lstStyle/>
          <a:p>
            <a:endParaRPr lang="el-GR"/>
          </a:p>
        </p:txBody>
      </p:sp>
      <p:sp>
        <p:nvSpPr>
          <p:cNvPr id="10251" name="Rectangle 11"/>
          <p:cNvSpPr>
            <a:spLocks noChangeArrowheads="1"/>
          </p:cNvSpPr>
          <p:nvPr/>
        </p:nvSpPr>
        <p:spPr bwMode="auto">
          <a:xfrm>
            <a:off x="1184275" y="4219575"/>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10252" name="Rectangle 12"/>
          <p:cNvSpPr>
            <a:spLocks noChangeArrowheads="1"/>
          </p:cNvSpPr>
          <p:nvPr/>
        </p:nvSpPr>
        <p:spPr bwMode="auto">
          <a:xfrm>
            <a:off x="20447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10253" name="Rectangle 13"/>
          <p:cNvSpPr>
            <a:spLocks noChangeArrowheads="1"/>
          </p:cNvSpPr>
          <p:nvPr/>
        </p:nvSpPr>
        <p:spPr bwMode="auto">
          <a:xfrm>
            <a:off x="29591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10254" name="Rectangle 14"/>
          <p:cNvSpPr>
            <a:spLocks noChangeArrowheads="1"/>
          </p:cNvSpPr>
          <p:nvPr/>
        </p:nvSpPr>
        <p:spPr bwMode="auto">
          <a:xfrm>
            <a:off x="38401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10255" name="Rectangle 15"/>
          <p:cNvSpPr>
            <a:spLocks noChangeArrowheads="1"/>
          </p:cNvSpPr>
          <p:nvPr/>
        </p:nvSpPr>
        <p:spPr bwMode="auto">
          <a:xfrm>
            <a:off x="47545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0256" name="Rectangle 16"/>
          <p:cNvSpPr>
            <a:spLocks noChangeArrowheads="1"/>
          </p:cNvSpPr>
          <p:nvPr/>
        </p:nvSpPr>
        <p:spPr bwMode="auto">
          <a:xfrm>
            <a:off x="572611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10257" name="Rectangle 17"/>
          <p:cNvSpPr>
            <a:spLocks noChangeArrowheads="1"/>
          </p:cNvSpPr>
          <p:nvPr/>
        </p:nvSpPr>
        <p:spPr bwMode="auto">
          <a:xfrm>
            <a:off x="7891463" y="4683125"/>
            <a:ext cx="901700"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useBgFill="1">
        <p:nvSpPr>
          <p:cNvPr id="10258" name="Freeform 18"/>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10259" name="Rectangle 19"/>
          <p:cNvSpPr>
            <a:spLocks noChangeArrowheads="1"/>
          </p:cNvSpPr>
          <p:nvPr/>
        </p:nvSpPr>
        <p:spPr bwMode="auto">
          <a:xfrm>
            <a:off x="7134225" y="4848225"/>
            <a:ext cx="60166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sp>
        <p:nvSpPr>
          <p:cNvPr id="10260" name="Rectangle 20"/>
          <p:cNvSpPr>
            <a:spLocks noChangeArrowheads="1"/>
          </p:cNvSpPr>
          <p:nvPr/>
        </p:nvSpPr>
        <p:spPr bwMode="auto">
          <a:xfrm>
            <a:off x="8048625" y="4222750"/>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sp>
        <p:nvSpPr>
          <p:cNvPr id="10261" name="Rectangle 2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0262" name="Freeform 22"/>
          <p:cNvSpPr>
            <a:spLocks/>
          </p:cNvSpPr>
          <p:nvPr/>
        </p:nvSpPr>
        <p:spPr bwMode="auto">
          <a:xfrm>
            <a:off x="4724400" y="914400"/>
            <a:ext cx="1296988" cy="4573588"/>
          </a:xfrm>
          <a:custGeom>
            <a:avLst/>
            <a:gdLst/>
            <a:ahLst/>
            <a:cxnLst>
              <a:cxn ang="0">
                <a:pos x="0" y="2352"/>
              </a:cxn>
              <a:cxn ang="0">
                <a:pos x="816" y="0"/>
              </a:cxn>
              <a:cxn ang="0">
                <a:pos x="816" y="1584"/>
              </a:cxn>
              <a:cxn ang="0">
                <a:pos x="0" y="2880"/>
              </a:cxn>
              <a:cxn ang="0">
                <a:pos x="0" y="2352"/>
              </a:cxn>
            </a:cxnLst>
            <a:rect l="0" t="0" r="r" b="b"/>
            <a:pathLst>
              <a:path w="817" h="2881">
                <a:moveTo>
                  <a:pt x="0" y="2352"/>
                </a:moveTo>
                <a:lnTo>
                  <a:pt x="816" y="0"/>
                </a:lnTo>
                <a:lnTo>
                  <a:pt x="816" y="1584"/>
                </a:lnTo>
                <a:lnTo>
                  <a:pt x="0" y="2880"/>
                </a:lnTo>
                <a:lnTo>
                  <a:pt x="0" y="2352"/>
                </a:lnTo>
              </a:path>
            </a:pathLst>
          </a:custGeom>
          <a:gradFill rotWithShape="0">
            <a:gsLst>
              <a:gs pos="0">
                <a:srgbClr val="8080FF"/>
              </a:gs>
              <a:gs pos="100000">
                <a:srgbClr val="8080FF">
                  <a:gamma/>
                  <a:shade val="29804"/>
                  <a:invGamma/>
                </a:srgbClr>
              </a:gs>
            </a:gsLst>
            <a:lin ang="5400000" scaled="1"/>
          </a:gradFill>
          <a:ln w="12700" cap="rnd" cmpd="sng">
            <a:solidFill>
              <a:schemeClr val="tx1"/>
            </a:solidFill>
            <a:prstDash val="solid"/>
            <a:round/>
            <a:headEnd type="none" w="med" len="med"/>
            <a:tailEnd type="none" w="med" len="med"/>
          </a:ln>
          <a:effectLst/>
        </p:spPr>
        <p:txBody>
          <a:bodyPr/>
          <a:lstStyle/>
          <a:p>
            <a:endParaRPr lang="el-GR"/>
          </a:p>
        </p:txBody>
      </p:sp>
      <p:sp>
        <p:nvSpPr>
          <p:cNvPr id="10263" name="Freeform 23"/>
          <p:cNvSpPr>
            <a:spLocks/>
          </p:cNvSpPr>
          <p:nvPr/>
        </p:nvSpPr>
        <p:spPr bwMode="auto">
          <a:xfrm>
            <a:off x="4724400" y="3386138"/>
            <a:ext cx="3911600" cy="2101850"/>
          </a:xfrm>
          <a:custGeom>
            <a:avLst/>
            <a:gdLst/>
            <a:ahLst/>
            <a:cxnLst>
              <a:cxn ang="0">
                <a:pos x="0" y="1323"/>
              </a:cxn>
              <a:cxn ang="0">
                <a:pos x="823" y="0"/>
              </a:cxn>
              <a:cxn ang="0">
                <a:pos x="2463" y="0"/>
              </a:cxn>
              <a:cxn ang="0">
                <a:pos x="576" y="1323"/>
              </a:cxn>
              <a:cxn ang="0">
                <a:pos x="0" y="1323"/>
              </a:cxn>
            </a:cxnLst>
            <a:rect l="0" t="0" r="r" b="b"/>
            <a:pathLst>
              <a:path w="2464" h="1324">
                <a:moveTo>
                  <a:pt x="0" y="1323"/>
                </a:moveTo>
                <a:lnTo>
                  <a:pt x="823" y="0"/>
                </a:lnTo>
                <a:lnTo>
                  <a:pt x="2463" y="0"/>
                </a:lnTo>
                <a:lnTo>
                  <a:pt x="576" y="1323"/>
                </a:lnTo>
                <a:lnTo>
                  <a:pt x="0" y="1323"/>
                </a:lnTo>
              </a:path>
            </a:pathLst>
          </a:custGeom>
          <a:gradFill rotWithShape="0">
            <a:gsLst>
              <a:gs pos="0">
                <a:srgbClr val="8080FF">
                  <a:gamma/>
                  <a:shade val="29804"/>
                  <a:invGamma/>
                </a:srgbClr>
              </a:gs>
              <a:gs pos="100000">
                <a:srgbClr val="8080FF"/>
              </a:gs>
            </a:gsLst>
            <a:lin ang="18900000" scaled="1"/>
          </a:gradFill>
          <a:ln w="12700" cap="rnd" cmpd="sng">
            <a:solidFill>
              <a:schemeClr val="tx1"/>
            </a:solidFill>
            <a:prstDash val="solid"/>
            <a:round/>
            <a:headEnd type="none" w="med" len="med"/>
            <a:tailEnd type="none" w="med" len="med"/>
          </a:ln>
          <a:effectLst/>
        </p:spPr>
        <p:txBody>
          <a:bodyPr/>
          <a:lstStyle/>
          <a:p>
            <a:endParaRPr lang="el-GR"/>
          </a:p>
        </p:txBody>
      </p:sp>
      <p:sp>
        <p:nvSpPr>
          <p:cNvPr id="10264" name="Rectangle 24"/>
          <p:cNvSpPr>
            <a:spLocks noChangeArrowheads="1"/>
          </p:cNvSpPr>
          <p:nvPr/>
        </p:nvSpPr>
        <p:spPr bwMode="auto">
          <a:xfrm>
            <a:off x="6888163" y="461963"/>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0265" name="Rectangle 25"/>
          <p:cNvSpPr>
            <a:spLocks noChangeArrowheads="1"/>
          </p:cNvSpPr>
          <p:nvPr/>
        </p:nvSpPr>
        <p:spPr bwMode="auto">
          <a:xfrm>
            <a:off x="6157913" y="1104900"/>
            <a:ext cx="24415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506643548</a:t>
            </a:r>
          </a:p>
        </p:txBody>
      </p:sp>
    </p:spTree>
  </p:cSld>
  <p:clrMapOvr>
    <a:masterClrMapping/>
  </p:clrMapOvr>
  <p:transition>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7772400" cy="642918"/>
          </a:xfrm>
          <a:noFill/>
          <a:ln/>
          <a:effectLst>
            <a:outerShdw dist="107763" dir="2700000" algn="ctr" rotWithShape="0">
              <a:schemeClr val="bg2"/>
            </a:outerShdw>
          </a:effectLst>
        </p:spPr>
        <p:txBody>
          <a:bodyPr lIns="90488" tIns="44450" rIns="90488" bIns="44450"/>
          <a:lstStyle/>
          <a:p>
            <a:r>
              <a:rPr lang="el-GR" dirty="0"/>
              <a:t>Πίνακας Κατακερματισμού</a:t>
            </a:r>
            <a:endParaRPr lang="en-US" dirty="0"/>
          </a:p>
        </p:txBody>
      </p:sp>
      <p:sp>
        <p:nvSpPr>
          <p:cNvPr id="12291" name="Rectangle 3"/>
          <p:cNvSpPr>
            <a:spLocks noGrp="1" noChangeArrowheads="1"/>
          </p:cNvSpPr>
          <p:nvPr>
            <p:ph type="body" sz="half" idx="1"/>
          </p:nvPr>
        </p:nvSpPr>
        <p:spPr>
          <a:xfrm>
            <a:off x="685800" y="1000108"/>
            <a:ext cx="4525963" cy="4889517"/>
          </a:xfrm>
          <a:noFill/>
          <a:ln/>
        </p:spPr>
        <p:txBody>
          <a:bodyPr lIns="90488" tIns="44450" rIns="90488" bIns="44450"/>
          <a:lstStyle/>
          <a:p>
            <a:r>
              <a:rPr lang="el-GR" dirty="0"/>
              <a:t>Ο αριθμός </a:t>
            </a:r>
            <a:r>
              <a:rPr lang="en-US" dirty="0"/>
              <a:t>Number </a:t>
            </a:r>
            <a:r>
              <a:rPr lang="el-GR" dirty="0"/>
              <a:t>μπορεί να είναι ο Α.Τ. ενός προσώπου</a:t>
            </a:r>
            <a:r>
              <a:rPr lang="en-US" dirty="0"/>
              <a:t>, </a:t>
            </a:r>
            <a:r>
              <a:rPr lang="el-GR" dirty="0"/>
              <a:t>και το υπόλοιπο της εγγραφής να περιέχει πληροφορία για το πρόσωπο αυτό.</a:t>
            </a:r>
            <a:endParaRPr lang="en-US" dirty="0"/>
          </a:p>
        </p:txBody>
      </p:sp>
      <p:sp>
        <p:nvSpPr>
          <p:cNvPr id="12292" name="Rectangle 4"/>
          <p:cNvSpPr>
            <a:spLocks noChangeArrowheads="1"/>
          </p:cNvSpPr>
          <p:nvPr/>
        </p:nvSpPr>
        <p:spPr bwMode="auto">
          <a:xfrm>
            <a:off x="1062038" y="4683125"/>
            <a:ext cx="6046787"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2293" name="Line 5"/>
          <p:cNvSpPr>
            <a:spLocks noChangeShapeType="1"/>
          </p:cNvSpPr>
          <p:nvPr/>
        </p:nvSpPr>
        <p:spPr bwMode="auto">
          <a:xfrm>
            <a:off x="1974850" y="4679950"/>
            <a:ext cx="0" cy="792163"/>
          </a:xfrm>
          <a:prstGeom prst="line">
            <a:avLst/>
          </a:prstGeom>
          <a:noFill/>
          <a:ln w="12700">
            <a:solidFill>
              <a:schemeClr val="tx1"/>
            </a:solidFill>
            <a:round/>
            <a:headEnd/>
            <a:tailEnd/>
          </a:ln>
          <a:effectLst/>
        </p:spPr>
        <p:txBody>
          <a:bodyPr/>
          <a:lstStyle/>
          <a:p>
            <a:endParaRPr lang="el-GR"/>
          </a:p>
        </p:txBody>
      </p:sp>
      <p:sp>
        <p:nvSpPr>
          <p:cNvPr id="12294" name="Line 6"/>
          <p:cNvSpPr>
            <a:spLocks noChangeShapeType="1"/>
          </p:cNvSpPr>
          <p:nvPr/>
        </p:nvSpPr>
        <p:spPr bwMode="auto">
          <a:xfrm>
            <a:off x="2889250" y="4679950"/>
            <a:ext cx="0" cy="792163"/>
          </a:xfrm>
          <a:prstGeom prst="line">
            <a:avLst/>
          </a:prstGeom>
          <a:noFill/>
          <a:ln w="12700">
            <a:solidFill>
              <a:schemeClr val="tx1"/>
            </a:solidFill>
            <a:round/>
            <a:headEnd/>
            <a:tailEnd/>
          </a:ln>
          <a:effectLst/>
        </p:spPr>
        <p:txBody>
          <a:bodyPr/>
          <a:lstStyle/>
          <a:p>
            <a:endParaRPr lang="el-GR"/>
          </a:p>
        </p:txBody>
      </p:sp>
      <p:sp>
        <p:nvSpPr>
          <p:cNvPr id="12295" name="Line 7"/>
          <p:cNvSpPr>
            <a:spLocks noChangeShapeType="1"/>
          </p:cNvSpPr>
          <p:nvPr/>
        </p:nvSpPr>
        <p:spPr bwMode="auto">
          <a:xfrm>
            <a:off x="3802063" y="4679950"/>
            <a:ext cx="1587" cy="792163"/>
          </a:xfrm>
          <a:prstGeom prst="line">
            <a:avLst/>
          </a:prstGeom>
          <a:noFill/>
          <a:ln w="12700">
            <a:solidFill>
              <a:schemeClr val="tx1"/>
            </a:solidFill>
            <a:round/>
            <a:headEnd/>
            <a:tailEnd/>
          </a:ln>
          <a:effectLst/>
        </p:spPr>
        <p:txBody>
          <a:bodyPr/>
          <a:lstStyle/>
          <a:p>
            <a:endParaRPr lang="el-GR"/>
          </a:p>
        </p:txBody>
      </p:sp>
      <p:sp>
        <p:nvSpPr>
          <p:cNvPr id="12296" name="Line 8"/>
          <p:cNvSpPr>
            <a:spLocks noChangeShapeType="1"/>
          </p:cNvSpPr>
          <p:nvPr/>
        </p:nvSpPr>
        <p:spPr bwMode="auto">
          <a:xfrm>
            <a:off x="4718050" y="4683125"/>
            <a:ext cx="0" cy="784225"/>
          </a:xfrm>
          <a:prstGeom prst="line">
            <a:avLst/>
          </a:prstGeom>
          <a:noFill/>
          <a:ln w="12700">
            <a:solidFill>
              <a:schemeClr val="tx1"/>
            </a:solidFill>
            <a:round/>
            <a:headEnd/>
            <a:tailEnd/>
          </a:ln>
          <a:effectLst/>
        </p:spPr>
        <p:txBody>
          <a:bodyPr/>
          <a:lstStyle/>
          <a:p>
            <a:endParaRPr lang="el-GR"/>
          </a:p>
        </p:txBody>
      </p:sp>
      <p:sp>
        <p:nvSpPr>
          <p:cNvPr id="12297" name="Line 9"/>
          <p:cNvSpPr>
            <a:spLocks noChangeShapeType="1"/>
          </p:cNvSpPr>
          <p:nvPr/>
        </p:nvSpPr>
        <p:spPr bwMode="auto">
          <a:xfrm>
            <a:off x="5632450" y="4683125"/>
            <a:ext cx="0" cy="784225"/>
          </a:xfrm>
          <a:prstGeom prst="line">
            <a:avLst/>
          </a:prstGeom>
          <a:noFill/>
          <a:ln w="12700">
            <a:solidFill>
              <a:schemeClr val="tx1"/>
            </a:solidFill>
            <a:round/>
            <a:headEnd/>
            <a:tailEnd/>
          </a:ln>
          <a:effectLst/>
        </p:spPr>
        <p:txBody>
          <a:bodyPr/>
          <a:lstStyle/>
          <a:p>
            <a:endParaRPr lang="el-GR"/>
          </a:p>
        </p:txBody>
      </p:sp>
      <p:sp>
        <p:nvSpPr>
          <p:cNvPr id="12298" name="Line 10"/>
          <p:cNvSpPr>
            <a:spLocks noChangeShapeType="1"/>
          </p:cNvSpPr>
          <p:nvPr/>
        </p:nvSpPr>
        <p:spPr bwMode="auto">
          <a:xfrm>
            <a:off x="6546850" y="4678363"/>
            <a:ext cx="0" cy="793750"/>
          </a:xfrm>
          <a:prstGeom prst="line">
            <a:avLst/>
          </a:prstGeom>
          <a:noFill/>
          <a:ln w="12700">
            <a:solidFill>
              <a:schemeClr val="tx1"/>
            </a:solidFill>
            <a:round/>
            <a:headEnd/>
            <a:tailEnd/>
          </a:ln>
          <a:effectLst/>
        </p:spPr>
        <p:txBody>
          <a:bodyPr/>
          <a:lstStyle/>
          <a:p>
            <a:endParaRPr lang="el-GR"/>
          </a:p>
        </p:txBody>
      </p:sp>
      <p:sp>
        <p:nvSpPr>
          <p:cNvPr id="12299" name="Rectangle 11"/>
          <p:cNvSpPr>
            <a:spLocks noChangeArrowheads="1"/>
          </p:cNvSpPr>
          <p:nvPr/>
        </p:nvSpPr>
        <p:spPr bwMode="auto">
          <a:xfrm>
            <a:off x="1184275" y="4219575"/>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12300" name="Rectangle 12"/>
          <p:cNvSpPr>
            <a:spLocks noChangeArrowheads="1"/>
          </p:cNvSpPr>
          <p:nvPr/>
        </p:nvSpPr>
        <p:spPr bwMode="auto">
          <a:xfrm>
            <a:off x="20447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12301" name="Rectangle 13"/>
          <p:cNvSpPr>
            <a:spLocks noChangeArrowheads="1"/>
          </p:cNvSpPr>
          <p:nvPr/>
        </p:nvSpPr>
        <p:spPr bwMode="auto">
          <a:xfrm>
            <a:off x="2959100" y="4219575"/>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12302" name="Rectangle 14"/>
          <p:cNvSpPr>
            <a:spLocks noChangeArrowheads="1"/>
          </p:cNvSpPr>
          <p:nvPr/>
        </p:nvSpPr>
        <p:spPr bwMode="auto">
          <a:xfrm>
            <a:off x="38401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12303" name="Rectangle 15"/>
          <p:cNvSpPr>
            <a:spLocks noChangeArrowheads="1"/>
          </p:cNvSpPr>
          <p:nvPr/>
        </p:nvSpPr>
        <p:spPr bwMode="auto">
          <a:xfrm>
            <a:off x="475456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2304" name="Rectangle 16"/>
          <p:cNvSpPr>
            <a:spLocks noChangeArrowheads="1"/>
          </p:cNvSpPr>
          <p:nvPr/>
        </p:nvSpPr>
        <p:spPr bwMode="auto">
          <a:xfrm>
            <a:off x="5726113" y="4219575"/>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12305" name="Rectangle 17"/>
          <p:cNvSpPr>
            <a:spLocks noChangeArrowheads="1"/>
          </p:cNvSpPr>
          <p:nvPr/>
        </p:nvSpPr>
        <p:spPr bwMode="auto">
          <a:xfrm>
            <a:off x="7891463" y="4683125"/>
            <a:ext cx="901700" cy="785813"/>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useBgFill="1">
        <p:nvSpPr>
          <p:cNvPr id="12306" name="Freeform 18"/>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12307" name="Rectangle 19"/>
          <p:cNvSpPr>
            <a:spLocks noChangeArrowheads="1"/>
          </p:cNvSpPr>
          <p:nvPr/>
        </p:nvSpPr>
        <p:spPr bwMode="auto">
          <a:xfrm>
            <a:off x="7134225" y="4837113"/>
            <a:ext cx="60166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sp>
        <p:nvSpPr>
          <p:cNvPr id="12308" name="Rectangle 20"/>
          <p:cNvSpPr>
            <a:spLocks noChangeArrowheads="1"/>
          </p:cNvSpPr>
          <p:nvPr/>
        </p:nvSpPr>
        <p:spPr bwMode="auto">
          <a:xfrm>
            <a:off x="8048625" y="4222750"/>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sp>
        <p:nvSpPr>
          <p:cNvPr id="12309" name="Rectangle 21"/>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2310" name="Freeform 22"/>
          <p:cNvSpPr>
            <a:spLocks/>
          </p:cNvSpPr>
          <p:nvPr/>
        </p:nvSpPr>
        <p:spPr bwMode="auto">
          <a:xfrm>
            <a:off x="4724400" y="914400"/>
            <a:ext cx="1296988" cy="4573588"/>
          </a:xfrm>
          <a:custGeom>
            <a:avLst/>
            <a:gdLst/>
            <a:ahLst/>
            <a:cxnLst>
              <a:cxn ang="0">
                <a:pos x="0" y="2352"/>
              </a:cxn>
              <a:cxn ang="0">
                <a:pos x="816" y="0"/>
              </a:cxn>
              <a:cxn ang="0">
                <a:pos x="816" y="1584"/>
              </a:cxn>
              <a:cxn ang="0">
                <a:pos x="0" y="2880"/>
              </a:cxn>
              <a:cxn ang="0">
                <a:pos x="0" y="2352"/>
              </a:cxn>
            </a:cxnLst>
            <a:rect l="0" t="0" r="r" b="b"/>
            <a:pathLst>
              <a:path w="817" h="2881">
                <a:moveTo>
                  <a:pt x="0" y="2352"/>
                </a:moveTo>
                <a:lnTo>
                  <a:pt x="816" y="0"/>
                </a:lnTo>
                <a:lnTo>
                  <a:pt x="816" y="1584"/>
                </a:lnTo>
                <a:lnTo>
                  <a:pt x="0" y="2880"/>
                </a:lnTo>
                <a:lnTo>
                  <a:pt x="0" y="2352"/>
                </a:lnTo>
              </a:path>
            </a:pathLst>
          </a:custGeom>
          <a:gradFill rotWithShape="0">
            <a:gsLst>
              <a:gs pos="0">
                <a:srgbClr val="8080FF"/>
              </a:gs>
              <a:gs pos="100000">
                <a:srgbClr val="8080FF">
                  <a:gamma/>
                  <a:shade val="29804"/>
                  <a:invGamma/>
                </a:srgbClr>
              </a:gs>
            </a:gsLst>
            <a:lin ang="5400000" scaled="1"/>
          </a:gradFill>
          <a:ln w="12700" cap="rnd" cmpd="sng">
            <a:solidFill>
              <a:schemeClr val="tx1"/>
            </a:solidFill>
            <a:prstDash val="solid"/>
            <a:round/>
            <a:headEnd type="none" w="med" len="med"/>
            <a:tailEnd type="none" w="med" len="med"/>
          </a:ln>
          <a:effectLst/>
        </p:spPr>
        <p:txBody>
          <a:bodyPr/>
          <a:lstStyle/>
          <a:p>
            <a:endParaRPr lang="el-GR"/>
          </a:p>
        </p:txBody>
      </p:sp>
      <p:sp>
        <p:nvSpPr>
          <p:cNvPr id="12311" name="Freeform 23"/>
          <p:cNvSpPr>
            <a:spLocks/>
          </p:cNvSpPr>
          <p:nvPr/>
        </p:nvSpPr>
        <p:spPr bwMode="auto">
          <a:xfrm>
            <a:off x="4724400" y="3386138"/>
            <a:ext cx="3911600" cy="2101850"/>
          </a:xfrm>
          <a:custGeom>
            <a:avLst/>
            <a:gdLst/>
            <a:ahLst/>
            <a:cxnLst>
              <a:cxn ang="0">
                <a:pos x="0" y="1323"/>
              </a:cxn>
              <a:cxn ang="0">
                <a:pos x="823" y="0"/>
              </a:cxn>
              <a:cxn ang="0">
                <a:pos x="2463" y="0"/>
              </a:cxn>
              <a:cxn ang="0">
                <a:pos x="576" y="1323"/>
              </a:cxn>
              <a:cxn ang="0">
                <a:pos x="0" y="1323"/>
              </a:cxn>
            </a:cxnLst>
            <a:rect l="0" t="0" r="r" b="b"/>
            <a:pathLst>
              <a:path w="2464" h="1324">
                <a:moveTo>
                  <a:pt x="0" y="1323"/>
                </a:moveTo>
                <a:lnTo>
                  <a:pt x="823" y="0"/>
                </a:lnTo>
                <a:lnTo>
                  <a:pt x="2463" y="0"/>
                </a:lnTo>
                <a:lnTo>
                  <a:pt x="576" y="1323"/>
                </a:lnTo>
                <a:lnTo>
                  <a:pt x="0" y="1323"/>
                </a:lnTo>
              </a:path>
            </a:pathLst>
          </a:custGeom>
          <a:gradFill rotWithShape="0">
            <a:gsLst>
              <a:gs pos="0">
                <a:srgbClr val="8080FF">
                  <a:gamma/>
                  <a:shade val="29804"/>
                  <a:invGamma/>
                </a:srgbClr>
              </a:gs>
              <a:gs pos="100000">
                <a:srgbClr val="8080FF"/>
              </a:gs>
            </a:gsLst>
            <a:lin ang="18900000" scaled="1"/>
          </a:gradFill>
          <a:ln w="12700" cap="rnd" cmpd="sng">
            <a:solidFill>
              <a:schemeClr val="tx1"/>
            </a:solidFill>
            <a:prstDash val="solid"/>
            <a:round/>
            <a:headEnd type="none" w="med" len="med"/>
            <a:tailEnd type="none" w="med" len="med"/>
          </a:ln>
          <a:effectLst/>
        </p:spPr>
        <p:txBody>
          <a:bodyPr/>
          <a:lstStyle/>
          <a:p>
            <a:endParaRPr lang="el-GR"/>
          </a:p>
        </p:txBody>
      </p:sp>
      <p:sp>
        <p:nvSpPr>
          <p:cNvPr id="12312" name="Rectangle 24"/>
          <p:cNvSpPr>
            <a:spLocks noChangeArrowheads="1"/>
          </p:cNvSpPr>
          <p:nvPr/>
        </p:nvSpPr>
        <p:spPr bwMode="auto">
          <a:xfrm>
            <a:off x="6888163" y="392113"/>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2313" name="Rectangle 25"/>
          <p:cNvSpPr>
            <a:spLocks noChangeArrowheads="1"/>
          </p:cNvSpPr>
          <p:nvPr/>
        </p:nvSpPr>
        <p:spPr bwMode="auto">
          <a:xfrm>
            <a:off x="6157913" y="1104900"/>
            <a:ext cx="24415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506643548</a:t>
            </a:r>
          </a:p>
        </p:txBody>
      </p:sp>
      <p:pic>
        <p:nvPicPr>
          <p:cNvPr id="12314" name="Picture 26"/>
          <p:cNvPicPr>
            <a:picLocks noChangeArrowheads="1"/>
          </p:cNvPicPr>
          <p:nvPr/>
        </p:nvPicPr>
        <p:blipFill>
          <a:blip r:embed="rId3" cstate="print"/>
          <a:srcRect r="35486" b="42003"/>
          <a:stretch>
            <a:fillRect/>
          </a:stretch>
        </p:blipFill>
        <p:spPr bwMode="auto">
          <a:xfrm>
            <a:off x="6459538" y="1562100"/>
            <a:ext cx="1633537" cy="1600200"/>
          </a:xfrm>
          <a:prstGeom prst="rect">
            <a:avLst/>
          </a:prstGeom>
          <a:noFill/>
          <a:ln w="12700">
            <a:noFill/>
            <a:miter lim="800000"/>
            <a:headEnd/>
            <a:tailEnd/>
          </a:ln>
          <a:effectLst/>
        </p:spPr>
      </p:pic>
    </p:spTree>
  </p:cSld>
  <p:clrMapOvr>
    <a:masterClrMapping/>
  </p:clrMapOvr>
  <p:transition>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85728"/>
            <a:ext cx="7772400" cy="1143008"/>
          </a:xfrm>
          <a:noFill/>
          <a:ln/>
          <a:effectLst>
            <a:outerShdw dist="107763" dir="2700000" algn="ctr" rotWithShape="0">
              <a:schemeClr val="bg2"/>
            </a:outerShdw>
          </a:effectLst>
        </p:spPr>
        <p:txBody>
          <a:bodyPr lIns="90488" tIns="44450" rIns="90488" bIns="44450"/>
          <a:lstStyle/>
          <a:p>
            <a:r>
              <a:rPr lang="el-GR" dirty="0"/>
              <a:t>Πίνακας Κατακερματισμού</a:t>
            </a:r>
            <a:endParaRPr lang="en-US" dirty="0"/>
          </a:p>
        </p:txBody>
      </p:sp>
      <p:sp>
        <p:nvSpPr>
          <p:cNvPr id="14339" name="Rectangle 3"/>
          <p:cNvSpPr>
            <a:spLocks noGrp="1" noChangeArrowheads="1"/>
          </p:cNvSpPr>
          <p:nvPr>
            <p:ph type="body" sz="half" idx="1"/>
          </p:nvPr>
        </p:nvSpPr>
        <p:spPr>
          <a:xfrm>
            <a:off x="685800" y="1500174"/>
            <a:ext cx="4757738" cy="3143272"/>
          </a:xfrm>
          <a:noFill/>
          <a:ln/>
        </p:spPr>
        <p:txBody>
          <a:bodyPr lIns="90488" tIns="44450" rIns="90488" bIns="44450"/>
          <a:lstStyle/>
          <a:p>
            <a:r>
              <a:rPr lang="el-GR" dirty="0"/>
              <a:t>Όταν χρησιμοποιούμε πίνακα κατακερματισμού</a:t>
            </a:r>
            <a:r>
              <a:rPr lang="en-US" dirty="0"/>
              <a:t>, </a:t>
            </a:r>
            <a:r>
              <a:rPr lang="el-GR" dirty="0"/>
              <a:t>κάποιες θέσεις περιέχουν έγκυρες εγγραφές </a:t>
            </a:r>
            <a:r>
              <a:rPr lang="en-US" dirty="0"/>
              <a:t> </a:t>
            </a:r>
            <a:r>
              <a:rPr lang="el-GR" dirty="0"/>
              <a:t>(</a:t>
            </a:r>
            <a:r>
              <a:rPr lang="en-US" dirty="0"/>
              <a:t>valid records</a:t>
            </a:r>
            <a:r>
              <a:rPr lang="el-GR" dirty="0"/>
              <a:t>)</a:t>
            </a:r>
            <a:r>
              <a:rPr lang="en-US" dirty="0"/>
              <a:t>, </a:t>
            </a:r>
            <a:r>
              <a:rPr lang="el-GR" dirty="0"/>
              <a:t>και κάποιες άλλες είναι </a:t>
            </a:r>
            <a:r>
              <a:rPr lang="en-US" dirty="0"/>
              <a:t>"</a:t>
            </a:r>
            <a:r>
              <a:rPr lang="el-GR" dirty="0"/>
              <a:t>άδειες</a:t>
            </a:r>
            <a:r>
              <a:rPr lang="en-US" dirty="0"/>
              <a:t>"</a:t>
            </a:r>
            <a:r>
              <a:rPr lang="el-GR" dirty="0"/>
              <a:t> </a:t>
            </a:r>
            <a:r>
              <a:rPr lang="en-US" dirty="0"/>
              <a:t>("empty").</a:t>
            </a:r>
          </a:p>
        </p:txBody>
      </p:sp>
      <p:sp>
        <p:nvSpPr>
          <p:cNvPr id="14340" name="Rectangle 4"/>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4341" name="Line 5"/>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14342" name="Line 6"/>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14343" name="Line 7"/>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14344" name="Line 8"/>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14345" name="Line 9"/>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14346" name="Line 10"/>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14347" name="Rectangle 11"/>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14348" name="Rectangle 12"/>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14349" name="Rectangle 13"/>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14350" name="Rectangle 14"/>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14351" name="Rectangle 15"/>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4352" name="Rectangle 16"/>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14353" name="Rectangle 17"/>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4354" name="Rectangle 18"/>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14355" name="Group 19"/>
          <p:cNvGrpSpPr>
            <a:grpSpLocks/>
          </p:cNvGrpSpPr>
          <p:nvPr/>
        </p:nvGrpSpPr>
        <p:grpSpPr bwMode="auto">
          <a:xfrm>
            <a:off x="4598988" y="5475288"/>
            <a:ext cx="671512" cy="519112"/>
            <a:chOff x="2897" y="3449"/>
            <a:chExt cx="423" cy="327"/>
          </a:xfrm>
        </p:grpSpPr>
        <p:sp>
          <p:nvSpPr>
            <p:cNvPr id="14356" name="Rectangle 20"/>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14357" name="Picture 21"/>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14358" name="Group 22"/>
          <p:cNvGrpSpPr>
            <a:grpSpLocks/>
          </p:cNvGrpSpPr>
          <p:nvPr/>
        </p:nvGrpSpPr>
        <p:grpSpPr bwMode="auto">
          <a:xfrm>
            <a:off x="2822575" y="5449888"/>
            <a:ext cx="671513" cy="569912"/>
            <a:chOff x="1778" y="3433"/>
            <a:chExt cx="423" cy="359"/>
          </a:xfrm>
        </p:grpSpPr>
        <p:sp>
          <p:nvSpPr>
            <p:cNvPr id="14359" name="Rectangle 23"/>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14360" name="Picture 24"/>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14361" name="Group 25"/>
          <p:cNvGrpSpPr>
            <a:grpSpLocks/>
          </p:cNvGrpSpPr>
          <p:nvPr/>
        </p:nvGrpSpPr>
        <p:grpSpPr bwMode="auto">
          <a:xfrm>
            <a:off x="1906588" y="5445125"/>
            <a:ext cx="619125" cy="577850"/>
            <a:chOff x="1201" y="3430"/>
            <a:chExt cx="390" cy="364"/>
          </a:xfrm>
        </p:grpSpPr>
        <p:sp>
          <p:nvSpPr>
            <p:cNvPr id="14362" name="Rectangle 26"/>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14363" name="Picture 27"/>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14364" name="Group 28"/>
          <p:cNvGrpSpPr>
            <a:grpSpLocks/>
          </p:cNvGrpSpPr>
          <p:nvPr/>
        </p:nvGrpSpPr>
        <p:grpSpPr bwMode="auto">
          <a:xfrm>
            <a:off x="7764463" y="5480050"/>
            <a:ext cx="727075" cy="508000"/>
            <a:chOff x="4891" y="3452"/>
            <a:chExt cx="458" cy="320"/>
          </a:xfrm>
        </p:grpSpPr>
        <p:sp>
          <p:nvSpPr>
            <p:cNvPr id="14365" name="Rectangle 29"/>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14366" name="Picture 30"/>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14367" name="Group 31"/>
          <p:cNvGrpSpPr>
            <a:grpSpLocks/>
          </p:cNvGrpSpPr>
          <p:nvPr/>
        </p:nvGrpSpPr>
        <p:grpSpPr bwMode="auto">
          <a:xfrm>
            <a:off x="6596063" y="4014788"/>
            <a:ext cx="1311275" cy="2832100"/>
            <a:chOff x="4155" y="2529"/>
            <a:chExt cx="826" cy="1784"/>
          </a:xfrm>
        </p:grpSpPr>
        <p:sp useBgFill="1">
          <p:nvSpPr>
            <p:cNvPr id="14368" name="Freeform 32"/>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14369" name="Rectangle 33"/>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spTree>
  </p:cSld>
  <p:clrMapOvr>
    <a:masterClrMapping/>
  </p:clrMapOvr>
  <p:transition>
    <p:strips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2844" y="0"/>
            <a:ext cx="8286808" cy="1214446"/>
          </a:xfrm>
          <a:noFill/>
          <a:ln/>
          <a:effectLst>
            <a:outerShdw dist="107763" dir="2700000" algn="ctr" rotWithShape="0">
              <a:schemeClr val="bg2"/>
            </a:outerShdw>
          </a:effectLst>
        </p:spPr>
        <p:txBody>
          <a:bodyPr lIns="90488" tIns="44450" rIns="90488" bIns="44450"/>
          <a:lstStyle/>
          <a:p>
            <a:pPr algn="l"/>
            <a:r>
              <a:rPr lang="el-GR" sz="3200" dirty="0"/>
              <a:t>Κατακερματισμός Ανοιχτής Διευθυνσιοδότησης </a:t>
            </a:r>
            <a:br>
              <a:rPr lang="el-GR" sz="3200" dirty="0"/>
            </a:br>
            <a:r>
              <a:rPr lang="el-GR" sz="3200" dirty="0"/>
              <a:t>(</a:t>
            </a:r>
            <a:r>
              <a:rPr lang="en-US" sz="3200" dirty="0"/>
              <a:t>Open Address Hashing</a:t>
            </a:r>
            <a:r>
              <a:rPr lang="el-GR" sz="3200" dirty="0"/>
              <a:t>)</a:t>
            </a:r>
            <a:endParaRPr lang="en-US" sz="3200" dirty="0"/>
          </a:p>
        </p:txBody>
      </p:sp>
      <p:sp>
        <p:nvSpPr>
          <p:cNvPr id="16387" name="Rectangle 3"/>
          <p:cNvSpPr>
            <a:spLocks noGrp="1" noChangeArrowheads="1"/>
          </p:cNvSpPr>
          <p:nvPr>
            <p:ph type="body" sz="half" idx="1"/>
          </p:nvPr>
        </p:nvSpPr>
        <p:spPr>
          <a:xfrm>
            <a:off x="685800" y="1643050"/>
            <a:ext cx="4757738" cy="4452950"/>
          </a:xfrm>
          <a:noFill/>
          <a:ln/>
        </p:spPr>
        <p:txBody>
          <a:bodyPr lIns="90488" tIns="44450" rIns="90488" bIns="44450"/>
          <a:lstStyle/>
          <a:p>
            <a:r>
              <a:rPr lang="el-GR" sz="2400" dirty="0"/>
              <a:t>Για να ενθέσουμε (</a:t>
            </a:r>
            <a:r>
              <a:rPr lang="en-US" sz="2400" dirty="0"/>
              <a:t>insert) </a:t>
            </a:r>
            <a:r>
              <a:rPr lang="el-GR" sz="2400" dirty="0"/>
              <a:t>μία νέα εγγραφή</a:t>
            </a:r>
            <a:r>
              <a:rPr lang="en-US" sz="2400" dirty="0"/>
              <a:t>, </a:t>
            </a:r>
            <a:r>
              <a:rPr lang="el-GR" sz="2400" dirty="0"/>
              <a:t>το</a:t>
            </a:r>
            <a:r>
              <a:rPr lang="en-US" sz="2400" dirty="0"/>
              <a:t> </a:t>
            </a:r>
            <a:r>
              <a:rPr lang="el-GR" sz="2400" b="1" u="sng" dirty="0">
                <a:solidFill>
                  <a:schemeClr val="accent2"/>
                </a:solidFill>
              </a:rPr>
              <a:t>κλειδί</a:t>
            </a:r>
            <a:r>
              <a:rPr lang="en-US" sz="2400" dirty="0"/>
              <a:t> </a:t>
            </a:r>
            <a:r>
              <a:rPr lang="el-GR" sz="2400" dirty="0"/>
              <a:t>πρέπει κάπως να</a:t>
            </a:r>
            <a:r>
              <a:rPr lang="en-US" sz="2400" dirty="0"/>
              <a:t> </a:t>
            </a:r>
            <a:r>
              <a:rPr lang="el-GR" sz="2400" b="1" u="sng" dirty="0">
                <a:solidFill>
                  <a:schemeClr val="accent2"/>
                </a:solidFill>
              </a:rPr>
              <a:t>μετατραπεί σε </a:t>
            </a:r>
            <a:r>
              <a:rPr lang="el-GR" sz="2400" dirty="0"/>
              <a:t>θέση πίνακα</a:t>
            </a:r>
            <a:r>
              <a:rPr lang="en-US" sz="2400" dirty="0"/>
              <a:t> </a:t>
            </a:r>
            <a:r>
              <a:rPr lang="el-GR" sz="2400" dirty="0"/>
              <a:t>(</a:t>
            </a:r>
            <a:r>
              <a:rPr lang="en-US" sz="2400" b="1" u="sng" dirty="0">
                <a:solidFill>
                  <a:schemeClr val="accent2"/>
                </a:solidFill>
              </a:rPr>
              <a:t>array index</a:t>
            </a:r>
            <a:r>
              <a:rPr lang="el-GR" sz="2400" b="1" u="sng" dirty="0">
                <a:solidFill>
                  <a:schemeClr val="accent2"/>
                </a:solidFill>
              </a:rPr>
              <a:t>)</a:t>
            </a:r>
            <a:r>
              <a:rPr lang="en-US" sz="2400" dirty="0"/>
              <a:t>.</a:t>
            </a:r>
          </a:p>
          <a:p>
            <a:r>
              <a:rPr lang="el-GR" sz="2400" dirty="0"/>
              <a:t>Η θέση αυτή</a:t>
            </a:r>
            <a:r>
              <a:rPr lang="en-US" sz="2400" dirty="0"/>
              <a:t> </a:t>
            </a:r>
            <a:r>
              <a:rPr lang="el-GR" sz="2400" dirty="0"/>
              <a:t>ονομάζεται</a:t>
            </a:r>
            <a:r>
              <a:rPr lang="en-US" sz="2400" dirty="0"/>
              <a:t> </a:t>
            </a:r>
            <a:r>
              <a:rPr lang="el-GR" sz="2400" dirty="0"/>
              <a:t>τιμή κατακερματισμού (</a:t>
            </a:r>
            <a:r>
              <a:rPr lang="en-US" sz="2400" b="1" u="sng" dirty="0">
                <a:solidFill>
                  <a:schemeClr val="accent2"/>
                </a:solidFill>
              </a:rPr>
              <a:t>hash value</a:t>
            </a:r>
            <a:r>
              <a:rPr lang="el-GR" sz="2400" b="1" u="sng" dirty="0">
                <a:solidFill>
                  <a:schemeClr val="accent2"/>
                </a:solidFill>
              </a:rPr>
              <a:t>)</a:t>
            </a:r>
            <a:r>
              <a:rPr lang="en-US" sz="2400" b="1" dirty="0">
                <a:solidFill>
                  <a:schemeClr val="accent2"/>
                </a:solidFill>
              </a:rPr>
              <a:t> </a:t>
            </a:r>
            <a:r>
              <a:rPr lang="el-GR" sz="2400" dirty="0"/>
              <a:t>του κλειδιού</a:t>
            </a:r>
            <a:r>
              <a:rPr lang="en-US" sz="2400" dirty="0"/>
              <a:t>.</a:t>
            </a:r>
          </a:p>
        </p:txBody>
      </p:sp>
      <p:sp>
        <p:nvSpPr>
          <p:cNvPr id="16388" name="Rectangle 4"/>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6389" name="Line 5"/>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16390" name="Line 6"/>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16391" name="Line 7"/>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16392" name="Line 8"/>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16393" name="Line 9"/>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16394" name="Line 10"/>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16395" name="Rectangle 11"/>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16396" name="Rectangle 12"/>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16397" name="Rectangle 13"/>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16398" name="Rectangle 14"/>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16399" name="Rectangle 15"/>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6400" name="Rectangle 16"/>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16401" name="Rectangle 17"/>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6402" name="Rectangle 18"/>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16403" name="Group 19"/>
          <p:cNvGrpSpPr>
            <a:grpSpLocks/>
          </p:cNvGrpSpPr>
          <p:nvPr/>
        </p:nvGrpSpPr>
        <p:grpSpPr bwMode="auto">
          <a:xfrm>
            <a:off x="4598988" y="5475288"/>
            <a:ext cx="671512" cy="519112"/>
            <a:chOff x="2897" y="3449"/>
            <a:chExt cx="423" cy="327"/>
          </a:xfrm>
        </p:grpSpPr>
        <p:sp>
          <p:nvSpPr>
            <p:cNvPr id="16404" name="Rectangle 20"/>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16405" name="Picture 21"/>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16406" name="Group 22"/>
          <p:cNvGrpSpPr>
            <a:grpSpLocks/>
          </p:cNvGrpSpPr>
          <p:nvPr/>
        </p:nvGrpSpPr>
        <p:grpSpPr bwMode="auto">
          <a:xfrm>
            <a:off x="2822575" y="5449888"/>
            <a:ext cx="671513" cy="569912"/>
            <a:chOff x="1778" y="3433"/>
            <a:chExt cx="423" cy="359"/>
          </a:xfrm>
        </p:grpSpPr>
        <p:sp>
          <p:nvSpPr>
            <p:cNvPr id="16407" name="Rectangle 23"/>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16408" name="Picture 24"/>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16409" name="Group 25"/>
          <p:cNvGrpSpPr>
            <a:grpSpLocks/>
          </p:cNvGrpSpPr>
          <p:nvPr/>
        </p:nvGrpSpPr>
        <p:grpSpPr bwMode="auto">
          <a:xfrm>
            <a:off x="1906588" y="5445125"/>
            <a:ext cx="619125" cy="577850"/>
            <a:chOff x="1201" y="3430"/>
            <a:chExt cx="390" cy="364"/>
          </a:xfrm>
        </p:grpSpPr>
        <p:sp>
          <p:nvSpPr>
            <p:cNvPr id="16410" name="Rectangle 26"/>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16411" name="Picture 27"/>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16412" name="Group 28"/>
          <p:cNvGrpSpPr>
            <a:grpSpLocks/>
          </p:cNvGrpSpPr>
          <p:nvPr/>
        </p:nvGrpSpPr>
        <p:grpSpPr bwMode="auto">
          <a:xfrm>
            <a:off x="7764463" y="5480050"/>
            <a:ext cx="727075" cy="508000"/>
            <a:chOff x="4891" y="3452"/>
            <a:chExt cx="458" cy="320"/>
          </a:xfrm>
        </p:grpSpPr>
        <p:sp>
          <p:nvSpPr>
            <p:cNvPr id="16413" name="Rectangle 29"/>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16414" name="Picture 30"/>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16415" name="Group 31"/>
          <p:cNvGrpSpPr>
            <a:grpSpLocks/>
          </p:cNvGrpSpPr>
          <p:nvPr/>
        </p:nvGrpSpPr>
        <p:grpSpPr bwMode="auto">
          <a:xfrm>
            <a:off x="6596063" y="4014788"/>
            <a:ext cx="1311275" cy="2832100"/>
            <a:chOff x="4155" y="2529"/>
            <a:chExt cx="826" cy="1784"/>
          </a:xfrm>
        </p:grpSpPr>
        <p:sp useBgFill="1">
          <p:nvSpPr>
            <p:cNvPr id="16416" name="Freeform 32"/>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16417" name="Rectangle 33"/>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sp>
        <p:nvSpPr>
          <p:cNvPr id="16418" name="Rectangle 34"/>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16419" name="Picture 35"/>
          <p:cNvPicPr>
            <a:picLocks noChangeArrowheads="1"/>
          </p:cNvPicPr>
          <p:nvPr/>
        </p:nvPicPr>
        <p:blipFill>
          <a:blip r:embed="rId7" cstate="print"/>
          <a:srcRect l="50790" b="42133"/>
          <a:stretch>
            <a:fillRect/>
          </a:stretch>
        </p:blipFill>
        <p:spPr bwMode="auto">
          <a:xfrm>
            <a:off x="6342063" y="1416050"/>
            <a:ext cx="2119312" cy="1903413"/>
          </a:xfrm>
          <a:prstGeom prst="rect">
            <a:avLst/>
          </a:prstGeom>
          <a:noFill/>
          <a:ln w="12700">
            <a:noFill/>
            <a:miter lim="800000"/>
            <a:headEnd/>
            <a:tailEnd/>
          </a:ln>
          <a:effectLst/>
        </p:spPr>
      </p:pic>
      <p:sp>
        <p:nvSpPr>
          <p:cNvPr id="16420" name="Oval 36"/>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16421" name="Rectangle 37"/>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580625685</a:t>
            </a:r>
          </a:p>
        </p:txBody>
      </p:sp>
    </p:spTree>
  </p:cSld>
  <p:clrMapOvr>
    <a:masterClrMapping/>
  </p:clrMapOvr>
  <p:transition>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42844" y="142852"/>
            <a:ext cx="6791356" cy="571504"/>
          </a:xfrm>
          <a:noFill/>
          <a:ln/>
          <a:effectLst>
            <a:outerShdw dist="107763" dir="2700000" algn="ctr" rotWithShape="0">
              <a:schemeClr val="bg2"/>
            </a:outerShdw>
          </a:effectLst>
        </p:spPr>
        <p:txBody>
          <a:bodyPr lIns="90488" tIns="44450" rIns="90488" bIns="44450"/>
          <a:lstStyle/>
          <a:p>
            <a:r>
              <a:rPr lang="el-GR" dirty="0"/>
              <a:t>Ενθέτοντας μία νέα εγγραφή</a:t>
            </a:r>
            <a:endParaRPr lang="en-US" dirty="0"/>
          </a:p>
        </p:txBody>
      </p:sp>
      <p:sp>
        <p:nvSpPr>
          <p:cNvPr id="18435" name="Rectangle 3"/>
          <p:cNvSpPr>
            <a:spLocks noGrp="1" noChangeArrowheads="1"/>
          </p:cNvSpPr>
          <p:nvPr>
            <p:ph type="body" sz="half" idx="1"/>
          </p:nvPr>
        </p:nvSpPr>
        <p:spPr>
          <a:xfrm>
            <a:off x="500034" y="1142984"/>
            <a:ext cx="5143536" cy="4953016"/>
          </a:xfrm>
          <a:noFill/>
          <a:ln/>
        </p:spPr>
        <p:txBody>
          <a:bodyPr lIns="90488" tIns="44450" rIns="90488" bIns="44450"/>
          <a:lstStyle/>
          <a:p>
            <a:r>
              <a:rPr lang="el-GR" dirty="0"/>
              <a:t>Ο τυπικός τρόπος να δημιουργήσουμε μία τιμή κατακερματισμού (</a:t>
            </a:r>
            <a:r>
              <a:rPr lang="en-US" dirty="0"/>
              <a:t>hash value)</a:t>
            </a:r>
            <a:r>
              <a:rPr lang="el-GR" dirty="0"/>
              <a:t> είναι</a:t>
            </a:r>
            <a:r>
              <a:rPr lang="en-US" dirty="0"/>
              <a:t>:</a:t>
            </a:r>
          </a:p>
        </p:txBody>
      </p:sp>
      <p:sp>
        <p:nvSpPr>
          <p:cNvPr id="18436" name="Rectangle 4"/>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8437" name="Line 5"/>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18438" name="Line 6"/>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18439" name="Line 7"/>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18440" name="Line 8"/>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18441" name="Line 9"/>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18442" name="Line 10"/>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18443" name="Rectangle 11"/>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18444" name="Rectangle 12"/>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18445" name="Rectangle 13"/>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18446" name="Rectangle 14"/>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18447" name="Rectangle 15"/>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18448" name="Rectangle 16"/>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18449" name="Rectangle 17"/>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18450" name="Rectangle 18"/>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18451" name="Group 19"/>
          <p:cNvGrpSpPr>
            <a:grpSpLocks/>
          </p:cNvGrpSpPr>
          <p:nvPr/>
        </p:nvGrpSpPr>
        <p:grpSpPr bwMode="auto">
          <a:xfrm>
            <a:off x="4598988" y="5475288"/>
            <a:ext cx="671512" cy="519112"/>
            <a:chOff x="2897" y="3449"/>
            <a:chExt cx="423" cy="327"/>
          </a:xfrm>
        </p:grpSpPr>
        <p:sp>
          <p:nvSpPr>
            <p:cNvPr id="18452" name="Rectangle 20"/>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18453" name="Picture 21"/>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18454" name="Group 22"/>
          <p:cNvGrpSpPr>
            <a:grpSpLocks/>
          </p:cNvGrpSpPr>
          <p:nvPr/>
        </p:nvGrpSpPr>
        <p:grpSpPr bwMode="auto">
          <a:xfrm>
            <a:off x="2822575" y="5449888"/>
            <a:ext cx="671513" cy="569912"/>
            <a:chOff x="1778" y="3433"/>
            <a:chExt cx="423" cy="359"/>
          </a:xfrm>
        </p:grpSpPr>
        <p:sp>
          <p:nvSpPr>
            <p:cNvPr id="18455" name="Rectangle 23"/>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18456" name="Picture 24"/>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18457" name="Group 25"/>
          <p:cNvGrpSpPr>
            <a:grpSpLocks/>
          </p:cNvGrpSpPr>
          <p:nvPr/>
        </p:nvGrpSpPr>
        <p:grpSpPr bwMode="auto">
          <a:xfrm>
            <a:off x="1906588" y="5445125"/>
            <a:ext cx="619125" cy="577850"/>
            <a:chOff x="1201" y="3430"/>
            <a:chExt cx="390" cy="364"/>
          </a:xfrm>
        </p:grpSpPr>
        <p:sp>
          <p:nvSpPr>
            <p:cNvPr id="18458" name="Rectangle 26"/>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18459" name="Picture 27"/>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18460" name="Group 28"/>
          <p:cNvGrpSpPr>
            <a:grpSpLocks/>
          </p:cNvGrpSpPr>
          <p:nvPr/>
        </p:nvGrpSpPr>
        <p:grpSpPr bwMode="auto">
          <a:xfrm>
            <a:off x="7764463" y="5480050"/>
            <a:ext cx="727075" cy="508000"/>
            <a:chOff x="4891" y="3452"/>
            <a:chExt cx="458" cy="320"/>
          </a:xfrm>
        </p:grpSpPr>
        <p:sp>
          <p:nvSpPr>
            <p:cNvPr id="18461" name="Rectangle 29"/>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18462" name="Picture 30"/>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18463" name="Group 31"/>
          <p:cNvGrpSpPr>
            <a:grpSpLocks/>
          </p:cNvGrpSpPr>
          <p:nvPr/>
        </p:nvGrpSpPr>
        <p:grpSpPr bwMode="auto">
          <a:xfrm>
            <a:off x="6596063" y="4014788"/>
            <a:ext cx="1311275" cy="2832100"/>
            <a:chOff x="4155" y="2529"/>
            <a:chExt cx="826" cy="1784"/>
          </a:xfrm>
        </p:grpSpPr>
        <p:sp useBgFill="1">
          <p:nvSpPr>
            <p:cNvPr id="18464" name="Freeform 32"/>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18465" name="Rectangle 33"/>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sp>
        <p:nvSpPr>
          <p:cNvPr id="18466" name="Rectangle 34"/>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18467" name="Picture 35"/>
          <p:cNvPicPr>
            <a:picLocks noChangeArrowheads="1"/>
          </p:cNvPicPr>
          <p:nvPr/>
        </p:nvPicPr>
        <p:blipFill>
          <a:blip r:embed="rId7" cstate="print"/>
          <a:srcRect l="50790" b="42133"/>
          <a:stretch>
            <a:fillRect/>
          </a:stretch>
        </p:blipFill>
        <p:spPr bwMode="auto">
          <a:xfrm>
            <a:off x="6342063" y="1416050"/>
            <a:ext cx="2119312" cy="1903413"/>
          </a:xfrm>
          <a:prstGeom prst="rect">
            <a:avLst/>
          </a:prstGeom>
          <a:noFill/>
          <a:ln w="12700">
            <a:noFill/>
            <a:miter lim="800000"/>
            <a:headEnd/>
            <a:tailEnd/>
          </a:ln>
          <a:effectLst/>
        </p:spPr>
      </p:pic>
      <p:sp>
        <p:nvSpPr>
          <p:cNvPr id="18468" name="Oval 36"/>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18469" name="Rectangle 37"/>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580625685</a:t>
            </a:r>
          </a:p>
        </p:txBody>
      </p:sp>
      <p:sp>
        <p:nvSpPr>
          <p:cNvPr id="18470" name="Rectangle 38"/>
          <p:cNvSpPr>
            <a:spLocks noChangeArrowheads="1"/>
          </p:cNvSpPr>
          <p:nvPr/>
        </p:nvSpPr>
        <p:spPr bwMode="auto">
          <a:xfrm>
            <a:off x="1192213" y="3006725"/>
            <a:ext cx="2941637"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(Number mod 701) </a:t>
            </a:r>
          </a:p>
        </p:txBody>
      </p:sp>
      <p:sp>
        <p:nvSpPr>
          <p:cNvPr id="18471" name="Rectangle 39"/>
          <p:cNvSpPr>
            <a:spLocks noChangeArrowheads="1"/>
          </p:cNvSpPr>
          <p:nvPr/>
        </p:nvSpPr>
        <p:spPr bwMode="auto">
          <a:xfrm>
            <a:off x="619125" y="3903663"/>
            <a:ext cx="6437313" cy="515937"/>
          </a:xfrm>
          <a:prstGeom prst="rect">
            <a:avLst/>
          </a:prstGeom>
          <a:noFill/>
          <a:ln w="12700">
            <a:noFill/>
            <a:miter lim="800000"/>
            <a:headEnd/>
            <a:tailEnd/>
          </a:ln>
          <a:effectLst/>
        </p:spPr>
        <p:txBody>
          <a:bodyPr lIns="90488" tIns="44450" rIns="90488" bIns="44450">
            <a:spAutoFit/>
          </a:bodyPr>
          <a:lstStyle/>
          <a:p>
            <a:pPr eaLnBrk="0" hangingPunct="0"/>
            <a:r>
              <a:rPr lang="el-GR" sz="2800" dirty="0">
                <a:latin typeface="Monotype Corsiva" pitchFamily="66" charset="0"/>
              </a:rPr>
              <a:t>Τι σημαίνει </a:t>
            </a:r>
            <a:r>
              <a:rPr lang="en-US" sz="2800" dirty="0">
                <a:latin typeface="Monotype Corsiva" pitchFamily="66" charset="0"/>
              </a:rPr>
              <a:t>(580625685 % 701)  ? </a:t>
            </a:r>
          </a:p>
        </p:txBody>
      </p:sp>
    </p:spTree>
  </p:cSld>
  <p:clrMapOvr>
    <a:masterClrMapping/>
  </p:clrMapOvr>
  <p:transition>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sz="half" idx="1"/>
          </p:nvPr>
        </p:nvSpPr>
        <p:spPr>
          <a:xfrm>
            <a:off x="685800" y="1981200"/>
            <a:ext cx="4757738" cy="4114800"/>
          </a:xfrm>
          <a:noFill/>
          <a:ln/>
        </p:spPr>
        <p:txBody>
          <a:bodyPr lIns="90488" tIns="44450" rIns="90488" bIns="44450"/>
          <a:lstStyle/>
          <a:p>
            <a:r>
              <a:rPr lang="el-GR" dirty="0"/>
              <a:t>Τυπικά δημιουργούμε μία </a:t>
            </a:r>
            <a:r>
              <a:rPr lang="en-US" dirty="0"/>
              <a:t> hash value:</a:t>
            </a:r>
          </a:p>
        </p:txBody>
      </p:sp>
      <p:sp>
        <p:nvSpPr>
          <p:cNvPr id="20484" name="Rectangle 4"/>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0485" name="Line 5"/>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20486" name="Line 6"/>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20487" name="Line 7"/>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20488" name="Line 8"/>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20489" name="Line 9"/>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20490" name="Line 10"/>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20491" name="Rectangle 11"/>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20492" name="Rectangle 12"/>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20493" name="Rectangle 13"/>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20494" name="Rectangle 14"/>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20495" name="Rectangle 15"/>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20496" name="Rectangle 16"/>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20497" name="Rectangle 17"/>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0498" name="Rectangle 18"/>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20499" name="Group 19"/>
          <p:cNvGrpSpPr>
            <a:grpSpLocks/>
          </p:cNvGrpSpPr>
          <p:nvPr/>
        </p:nvGrpSpPr>
        <p:grpSpPr bwMode="auto">
          <a:xfrm>
            <a:off x="4598988" y="5475288"/>
            <a:ext cx="671512" cy="519112"/>
            <a:chOff x="2897" y="3449"/>
            <a:chExt cx="423" cy="327"/>
          </a:xfrm>
        </p:grpSpPr>
        <p:sp>
          <p:nvSpPr>
            <p:cNvPr id="20500" name="Rectangle 20"/>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20501" name="Picture 21"/>
            <p:cNvPicPr>
              <a:picLocks noChangeArrowheads="1"/>
            </p:cNvPicPr>
            <p:nvPr/>
          </p:nvPicPr>
          <p:blipFill>
            <a:blip r:embed="rId3"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20502" name="Group 22"/>
          <p:cNvGrpSpPr>
            <a:grpSpLocks/>
          </p:cNvGrpSpPr>
          <p:nvPr/>
        </p:nvGrpSpPr>
        <p:grpSpPr bwMode="auto">
          <a:xfrm>
            <a:off x="2822575" y="5449888"/>
            <a:ext cx="671513" cy="569912"/>
            <a:chOff x="1778" y="3433"/>
            <a:chExt cx="423" cy="359"/>
          </a:xfrm>
        </p:grpSpPr>
        <p:sp>
          <p:nvSpPr>
            <p:cNvPr id="20503" name="Rectangle 23"/>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20504" name="Picture 24"/>
            <p:cNvPicPr>
              <a:picLocks noChangeArrowheads="1"/>
            </p:cNvPicPr>
            <p:nvPr/>
          </p:nvPicPr>
          <p:blipFill>
            <a:blip r:embed="rId4"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20505" name="Group 25"/>
          <p:cNvGrpSpPr>
            <a:grpSpLocks/>
          </p:cNvGrpSpPr>
          <p:nvPr/>
        </p:nvGrpSpPr>
        <p:grpSpPr bwMode="auto">
          <a:xfrm>
            <a:off x="1906588" y="5445125"/>
            <a:ext cx="619125" cy="577850"/>
            <a:chOff x="1201" y="3430"/>
            <a:chExt cx="390" cy="364"/>
          </a:xfrm>
        </p:grpSpPr>
        <p:sp>
          <p:nvSpPr>
            <p:cNvPr id="20506" name="Rectangle 26"/>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20507" name="Picture 27"/>
            <p:cNvPicPr>
              <a:picLocks noChangeArrowheads="1"/>
            </p:cNvPicPr>
            <p:nvPr/>
          </p:nvPicPr>
          <p:blipFill>
            <a:blip r:embed="rId5"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20508" name="Group 28"/>
          <p:cNvGrpSpPr>
            <a:grpSpLocks/>
          </p:cNvGrpSpPr>
          <p:nvPr/>
        </p:nvGrpSpPr>
        <p:grpSpPr bwMode="auto">
          <a:xfrm>
            <a:off x="7764463" y="5480050"/>
            <a:ext cx="727075" cy="508000"/>
            <a:chOff x="4891" y="3452"/>
            <a:chExt cx="458" cy="320"/>
          </a:xfrm>
        </p:grpSpPr>
        <p:sp>
          <p:nvSpPr>
            <p:cNvPr id="20509" name="Rectangle 29"/>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20510" name="Picture 30"/>
            <p:cNvPicPr>
              <a:picLocks noChangeArrowheads="1"/>
            </p:cNvPicPr>
            <p:nvPr/>
          </p:nvPicPr>
          <p:blipFill>
            <a:blip r:embed="rId6" cstate="print"/>
            <a:srcRect b="53265"/>
            <a:stretch>
              <a:fillRect/>
            </a:stretch>
          </p:blipFill>
          <p:spPr bwMode="auto">
            <a:xfrm>
              <a:off x="4891" y="3500"/>
              <a:ext cx="458" cy="272"/>
            </a:xfrm>
            <a:prstGeom prst="rect">
              <a:avLst/>
            </a:prstGeom>
            <a:noFill/>
            <a:ln w="12700">
              <a:noFill/>
              <a:miter lim="800000"/>
              <a:headEnd/>
              <a:tailEnd/>
            </a:ln>
            <a:effectLst/>
          </p:spPr>
        </p:pic>
      </p:grpSp>
      <p:grpSp>
        <p:nvGrpSpPr>
          <p:cNvPr id="20511" name="Group 31"/>
          <p:cNvGrpSpPr>
            <a:grpSpLocks/>
          </p:cNvGrpSpPr>
          <p:nvPr/>
        </p:nvGrpSpPr>
        <p:grpSpPr bwMode="auto">
          <a:xfrm>
            <a:off x="6596063" y="4014788"/>
            <a:ext cx="1311275" cy="2832100"/>
            <a:chOff x="4155" y="2529"/>
            <a:chExt cx="826" cy="1784"/>
          </a:xfrm>
        </p:grpSpPr>
        <p:sp useBgFill="1">
          <p:nvSpPr>
            <p:cNvPr id="20512" name="Freeform 32"/>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0513" name="Rectangle 33"/>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sp>
        <p:nvSpPr>
          <p:cNvPr id="20514" name="Rectangle 34"/>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20515" name="Picture 35"/>
          <p:cNvPicPr>
            <a:picLocks noChangeArrowheads="1"/>
          </p:cNvPicPr>
          <p:nvPr/>
        </p:nvPicPr>
        <p:blipFill>
          <a:blip r:embed="rId7" cstate="print"/>
          <a:srcRect l="50790" b="42133"/>
          <a:stretch>
            <a:fillRect/>
          </a:stretch>
        </p:blipFill>
        <p:spPr bwMode="auto">
          <a:xfrm>
            <a:off x="6342063" y="1416050"/>
            <a:ext cx="2119312" cy="1903413"/>
          </a:xfrm>
          <a:prstGeom prst="rect">
            <a:avLst/>
          </a:prstGeom>
          <a:noFill/>
          <a:ln w="12700">
            <a:noFill/>
            <a:miter lim="800000"/>
            <a:headEnd/>
            <a:tailEnd/>
          </a:ln>
          <a:effectLst/>
        </p:spPr>
      </p:pic>
      <p:sp>
        <p:nvSpPr>
          <p:cNvPr id="20516" name="Oval 36"/>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20517" name="Rectangle 37"/>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580625685</a:t>
            </a:r>
          </a:p>
        </p:txBody>
      </p:sp>
      <p:sp>
        <p:nvSpPr>
          <p:cNvPr id="20518" name="Rectangle 38"/>
          <p:cNvSpPr>
            <a:spLocks noChangeArrowheads="1"/>
          </p:cNvSpPr>
          <p:nvPr/>
        </p:nvSpPr>
        <p:spPr bwMode="auto">
          <a:xfrm>
            <a:off x="1192213" y="3006725"/>
            <a:ext cx="2941637"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(Number mod 701) </a:t>
            </a:r>
          </a:p>
        </p:txBody>
      </p:sp>
      <p:sp>
        <p:nvSpPr>
          <p:cNvPr id="20519" name="Rectangle 39"/>
          <p:cNvSpPr>
            <a:spLocks noChangeArrowheads="1"/>
          </p:cNvSpPr>
          <p:nvPr/>
        </p:nvSpPr>
        <p:spPr bwMode="auto">
          <a:xfrm>
            <a:off x="619125" y="3735388"/>
            <a:ext cx="6437313" cy="515937"/>
          </a:xfrm>
          <a:prstGeom prst="rect">
            <a:avLst/>
          </a:prstGeom>
          <a:noFill/>
          <a:ln w="12700">
            <a:noFill/>
            <a:miter lim="800000"/>
            <a:headEnd/>
            <a:tailEnd/>
          </a:ln>
          <a:effectLst/>
        </p:spPr>
        <p:txBody>
          <a:bodyPr lIns="90488" tIns="44450" rIns="90488" bIns="44450">
            <a:spAutoFit/>
          </a:bodyPr>
          <a:lstStyle/>
          <a:p>
            <a:pPr eaLnBrk="0" hangingPunct="0"/>
            <a:r>
              <a:rPr lang="el-GR" sz="2800" dirty="0">
                <a:latin typeface="Monotype Corsiva" pitchFamily="66" charset="0"/>
              </a:rPr>
              <a:t>Ποιο είναι το </a:t>
            </a:r>
            <a:r>
              <a:rPr lang="en-US" sz="2800" dirty="0">
                <a:latin typeface="Monotype Corsiva" pitchFamily="66" charset="0"/>
              </a:rPr>
              <a:t>(580625685 % 701) ?</a:t>
            </a:r>
          </a:p>
        </p:txBody>
      </p:sp>
      <p:sp>
        <p:nvSpPr>
          <p:cNvPr id="20520" name="AutoShape 40"/>
          <p:cNvSpPr>
            <a:spLocks noChangeArrowheads="1"/>
          </p:cNvSpPr>
          <p:nvPr/>
        </p:nvSpPr>
        <p:spPr bwMode="auto">
          <a:xfrm rot="10800000" flipH="1">
            <a:off x="7662863" y="3089275"/>
            <a:ext cx="1257300" cy="837407"/>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anchor="ctr"/>
          <a:lstStyle/>
          <a:p>
            <a:endParaRPr lang="el-GR"/>
          </a:p>
        </p:txBody>
      </p:sp>
      <p:sp>
        <p:nvSpPr>
          <p:cNvPr id="20521" name="Rectangle 41"/>
          <p:cNvSpPr>
            <a:spLocks noChangeArrowheads="1"/>
          </p:cNvSpPr>
          <p:nvPr/>
        </p:nvSpPr>
        <p:spPr bwMode="auto">
          <a:xfrm>
            <a:off x="8164513" y="3417888"/>
            <a:ext cx="406400" cy="576262"/>
          </a:xfrm>
          <a:prstGeom prst="rect">
            <a:avLst/>
          </a:prstGeom>
          <a:noFill/>
          <a:ln w="12700">
            <a:noFill/>
            <a:miter lim="800000"/>
            <a:headEnd/>
            <a:tailEnd/>
          </a:ln>
          <a:effectLst/>
        </p:spPr>
        <p:txBody>
          <a:bodyPr wrap="none" lIns="90488" tIns="44450" rIns="90488" bIns="44450">
            <a:spAutoFit/>
          </a:bodyPr>
          <a:lstStyle/>
          <a:p>
            <a:pPr eaLnBrk="0" hangingPunct="0"/>
            <a:r>
              <a:rPr lang="en-US" sz="3200" b="1">
                <a:latin typeface="Arial" charset="0"/>
              </a:rPr>
              <a:t>3</a:t>
            </a:r>
          </a:p>
        </p:txBody>
      </p:sp>
      <p:sp>
        <p:nvSpPr>
          <p:cNvPr id="41" name="Rectangle 2"/>
          <p:cNvSpPr>
            <a:spLocks noGrp="1" noChangeArrowheads="1"/>
          </p:cNvSpPr>
          <p:nvPr>
            <p:ph type="title"/>
          </p:nvPr>
        </p:nvSpPr>
        <p:spPr>
          <a:xfrm>
            <a:off x="142844" y="142852"/>
            <a:ext cx="6791356" cy="571504"/>
          </a:xfrm>
          <a:noFill/>
          <a:ln/>
          <a:effectLst>
            <a:outerShdw dist="107763" dir="2700000" algn="ctr" rotWithShape="0">
              <a:schemeClr val="bg2"/>
            </a:outerShdw>
          </a:effectLst>
        </p:spPr>
        <p:txBody>
          <a:bodyPr lIns="90488" tIns="44450" rIns="90488" bIns="44450"/>
          <a:lstStyle/>
          <a:p>
            <a:r>
              <a:rPr lang="el-GR" dirty="0"/>
              <a:t>Ενθέτοντας μία νέα εγγραφή</a:t>
            </a:r>
            <a:endParaRPr lang="en-US" dirty="0"/>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sz="half" idx="1"/>
          </p:nvPr>
        </p:nvSpPr>
        <p:spPr>
          <a:xfrm>
            <a:off x="685800" y="1774825"/>
            <a:ext cx="4525963" cy="4114800"/>
          </a:xfrm>
          <a:noFill/>
          <a:ln/>
        </p:spPr>
        <p:txBody>
          <a:bodyPr lIns="90488" tIns="44450" rIns="90488" bIns="44450"/>
          <a:lstStyle/>
          <a:p>
            <a:r>
              <a:rPr lang="el-GR" dirty="0"/>
              <a:t>Η </a:t>
            </a:r>
            <a:r>
              <a:rPr lang="en-US" dirty="0"/>
              <a:t> hash value </a:t>
            </a:r>
            <a:r>
              <a:rPr lang="el-GR" dirty="0"/>
              <a:t>είναι η θέση της νέας εγγραφής.</a:t>
            </a:r>
            <a:endParaRPr lang="en-US" dirty="0"/>
          </a:p>
        </p:txBody>
      </p:sp>
      <p:sp useBgFill="1">
        <p:nvSpPr>
          <p:cNvPr id="22532" name="Freeform 4"/>
          <p:cNvSpPr>
            <a:spLocks/>
          </p:cNvSpPr>
          <p:nvPr/>
        </p:nvSpPr>
        <p:spPr bwMode="auto">
          <a:xfrm>
            <a:off x="6818313" y="3355975"/>
            <a:ext cx="1311275" cy="2832100"/>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2533" name="Rectangle 5"/>
          <p:cNvSpPr>
            <a:spLocks noChangeArrowheads="1"/>
          </p:cNvSpPr>
          <p:nvPr/>
        </p:nvSpPr>
        <p:spPr bwMode="auto">
          <a:xfrm>
            <a:off x="6029325" y="912813"/>
            <a:ext cx="2589213" cy="24749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pic>
        <p:nvPicPr>
          <p:cNvPr id="22534" name="Picture 6"/>
          <p:cNvPicPr>
            <a:picLocks noChangeArrowheads="1"/>
          </p:cNvPicPr>
          <p:nvPr/>
        </p:nvPicPr>
        <p:blipFill>
          <a:blip r:embed="rId3" cstate="print"/>
          <a:srcRect l="50790" b="42133"/>
          <a:stretch>
            <a:fillRect/>
          </a:stretch>
        </p:blipFill>
        <p:spPr bwMode="auto">
          <a:xfrm>
            <a:off x="6342063" y="1416050"/>
            <a:ext cx="2119312" cy="1903413"/>
          </a:xfrm>
          <a:prstGeom prst="rect">
            <a:avLst/>
          </a:prstGeom>
          <a:noFill/>
          <a:ln w="12700">
            <a:noFill/>
            <a:miter lim="800000"/>
            <a:headEnd/>
            <a:tailEnd/>
          </a:ln>
          <a:effectLst/>
        </p:spPr>
      </p:pic>
      <p:sp>
        <p:nvSpPr>
          <p:cNvPr id="22535" name="Oval 7"/>
          <p:cNvSpPr>
            <a:spLocks noChangeArrowheads="1"/>
          </p:cNvSpPr>
          <p:nvPr/>
        </p:nvSpPr>
        <p:spPr bwMode="auto">
          <a:xfrm>
            <a:off x="6864350" y="895350"/>
            <a:ext cx="1874838" cy="858838"/>
          </a:xfrm>
          <a:prstGeom prst="ellipse">
            <a:avLst/>
          </a:prstGeom>
          <a:solidFill>
            <a:schemeClr val="bg1"/>
          </a:solidFill>
          <a:ln w="12700">
            <a:solidFill>
              <a:schemeClr val="tx1"/>
            </a:solidFill>
            <a:round/>
            <a:headEnd/>
            <a:tailEnd/>
          </a:ln>
          <a:effectLst/>
        </p:spPr>
        <p:txBody>
          <a:bodyPr wrap="none" anchor="ctr"/>
          <a:lstStyle/>
          <a:p>
            <a:endParaRPr lang="el-GR"/>
          </a:p>
        </p:txBody>
      </p:sp>
      <p:sp>
        <p:nvSpPr>
          <p:cNvPr id="22536" name="Rectangle 8"/>
          <p:cNvSpPr>
            <a:spLocks noChangeArrowheads="1"/>
          </p:cNvSpPr>
          <p:nvPr/>
        </p:nvSpPr>
        <p:spPr bwMode="auto">
          <a:xfrm>
            <a:off x="6157913" y="1104900"/>
            <a:ext cx="2251075" cy="363538"/>
          </a:xfrm>
          <a:prstGeom prst="rect">
            <a:avLst/>
          </a:prstGeom>
          <a:noFill/>
          <a:ln w="12700">
            <a:noFill/>
            <a:miter lim="800000"/>
            <a:headEnd/>
            <a:tailEnd/>
          </a:ln>
          <a:effectLst/>
        </p:spPr>
        <p:txBody>
          <a:bodyPr wrap="none" lIns="90488" tIns="44450" rIns="90488" bIns="44450">
            <a:spAutoFit/>
          </a:bodyPr>
          <a:lstStyle/>
          <a:p>
            <a:pPr eaLnBrk="0" hangingPunct="0"/>
            <a:r>
              <a:rPr lang="en-US" sz="1800" b="1">
                <a:latin typeface="Arial" charset="0"/>
              </a:rPr>
              <a:t>Number 580625685</a:t>
            </a:r>
          </a:p>
        </p:txBody>
      </p:sp>
      <p:sp>
        <p:nvSpPr>
          <p:cNvPr id="22537" name="Rectangle 9"/>
          <p:cNvSpPr>
            <a:spLocks noChangeArrowheads="1"/>
          </p:cNvSpPr>
          <p:nvPr/>
        </p:nvSpPr>
        <p:spPr bwMode="auto">
          <a:xfrm>
            <a:off x="839788" y="5341938"/>
            <a:ext cx="6046787"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2538" name="Line 10"/>
          <p:cNvSpPr>
            <a:spLocks noChangeShapeType="1"/>
          </p:cNvSpPr>
          <p:nvPr/>
        </p:nvSpPr>
        <p:spPr bwMode="auto">
          <a:xfrm>
            <a:off x="1752600" y="5338763"/>
            <a:ext cx="0" cy="792162"/>
          </a:xfrm>
          <a:prstGeom prst="line">
            <a:avLst/>
          </a:prstGeom>
          <a:noFill/>
          <a:ln w="12700">
            <a:solidFill>
              <a:schemeClr val="tx1"/>
            </a:solidFill>
            <a:round/>
            <a:headEnd/>
            <a:tailEnd/>
          </a:ln>
          <a:effectLst/>
        </p:spPr>
        <p:txBody>
          <a:bodyPr/>
          <a:lstStyle/>
          <a:p>
            <a:endParaRPr lang="el-GR"/>
          </a:p>
        </p:txBody>
      </p:sp>
      <p:sp>
        <p:nvSpPr>
          <p:cNvPr id="22539" name="Line 11"/>
          <p:cNvSpPr>
            <a:spLocks noChangeShapeType="1"/>
          </p:cNvSpPr>
          <p:nvPr/>
        </p:nvSpPr>
        <p:spPr bwMode="auto">
          <a:xfrm>
            <a:off x="2667000" y="5338763"/>
            <a:ext cx="0" cy="792162"/>
          </a:xfrm>
          <a:prstGeom prst="line">
            <a:avLst/>
          </a:prstGeom>
          <a:noFill/>
          <a:ln w="12700">
            <a:solidFill>
              <a:schemeClr val="tx1"/>
            </a:solidFill>
            <a:round/>
            <a:headEnd/>
            <a:tailEnd/>
          </a:ln>
          <a:effectLst/>
        </p:spPr>
        <p:txBody>
          <a:bodyPr/>
          <a:lstStyle/>
          <a:p>
            <a:endParaRPr lang="el-GR"/>
          </a:p>
        </p:txBody>
      </p:sp>
      <p:sp>
        <p:nvSpPr>
          <p:cNvPr id="22540" name="Line 12"/>
          <p:cNvSpPr>
            <a:spLocks noChangeShapeType="1"/>
          </p:cNvSpPr>
          <p:nvPr/>
        </p:nvSpPr>
        <p:spPr bwMode="auto">
          <a:xfrm>
            <a:off x="3579813" y="5338763"/>
            <a:ext cx="1587" cy="792162"/>
          </a:xfrm>
          <a:prstGeom prst="line">
            <a:avLst/>
          </a:prstGeom>
          <a:noFill/>
          <a:ln w="12700">
            <a:solidFill>
              <a:schemeClr val="tx1"/>
            </a:solidFill>
            <a:round/>
            <a:headEnd/>
            <a:tailEnd/>
          </a:ln>
          <a:effectLst/>
        </p:spPr>
        <p:txBody>
          <a:bodyPr/>
          <a:lstStyle/>
          <a:p>
            <a:endParaRPr lang="el-GR"/>
          </a:p>
        </p:txBody>
      </p:sp>
      <p:sp>
        <p:nvSpPr>
          <p:cNvPr id="22541" name="Line 13"/>
          <p:cNvSpPr>
            <a:spLocks noChangeShapeType="1"/>
          </p:cNvSpPr>
          <p:nvPr/>
        </p:nvSpPr>
        <p:spPr bwMode="auto">
          <a:xfrm>
            <a:off x="4495800" y="5341938"/>
            <a:ext cx="0" cy="784225"/>
          </a:xfrm>
          <a:prstGeom prst="line">
            <a:avLst/>
          </a:prstGeom>
          <a:noFill/>
          <a:ln w="12700">
            <a:solidFill>
              <a:schemeClr val="tx1"/>
            </a:solidFill>
            <a:round/>
            <a:headEnd/>
            <a:tailEnd/>
          </a:ln>
          <a:effectLst/>
        </p:spPr>
        <p:txBody>
          <a:bodyPr/>
          <a:lstStyle/>
          <a:p>
            <a:endParaRPr lang="el-GR"/>
          </a:p>
        </p:txBody>
      </p:sp>
      <p:sp>
        <p:nvSpPr>
          <p:cNvPr id="22542" name="Line 14"/>
          <p:cNvSpPr>
            <a:spLocks noChangeShapeType="1"/>
          </p:cNvSpPr>
          <p:nvPr/>
        </p:nvSpPr>
        <p:spPr bwMode="auto">
          <a:xfrm>
            <a:off x="5410200" y="5341938"/>
            <a:ext cx="0" cy="784225"/>
          </a:xfrm>
          <a:prstGeom prst="line">
            <a:avLst/>
          </a:prstGeom>
          <a:noFill/>
          <a:ln w="12700">
            <a:solidFill>
              <a:schemeClr val="tx1"/>
            </a:solidFill>
            <a:round/>
            <a:headEnd/>
            <a:tailEnd/>
          </a:ln>
          <a:effectLst/>
        </p:spPr>
        <p:txBody>
          <a:bodyPr/>
          <a:lstStyle/>
          <a:p>
            <a:endParaRPr lang="el-GR"/>
          </a:p>
        </p:txBody>
      </p:sp>
      <p:sp>
        <p:nvSpPr>
          <p:cNvPr id="22543" name="Line 15"/>
          <p:cNvSpPr>
            <a:spLocks noChangeShapeType="1"/>
          </p:cNvSpPr>
          <p:nvPr/>
        </p:nvSpPr>
        <p:spPr bwMode="auto">
          <a:xfrm>
            <a:off x="6324600" y="5337175"/>
            <a:ext cx="0" cy="793750"/>
          </a:xfrm>
          <a:prstGeom prst="line">
            <a:avLst/>
          </a:prstGeom>
          <a:noFill/>
          <a:ln w="12700">
            <a:solidFill>
              <a:schemeClr val="tx1"/>
            </a:solidFill>
            <a:round/>
            <a:headEnd/>
            <a:tailEnd/>
          </a:ln>
          <a:effectLst/>
        </p:spPr>
        <p:txBody>
          <a:bodyPr/>
          <a:lstStyle/>
          <a:p>
            <a:endParaRPr lang="el-GR"/>
          </a:p>
        </p:txBody>
      </p:sp>
      <p:sp>
        <p:nvSpPr>
          <p:cNvPr id="22544" name="Rectangle 16"/>
          <p:cNvSpPr>
            <a:spLocks noChangeArrowheads="1"/>
          </p:cNvSpPr>
          <p:nvPr/>
        </p:nvSpPr>
        <p:spPr bwMode="auto">
          <a:xfrm>
            <a:off x="962025" y="4878388"/>
            <a:ext cx="722313"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[ 0 ]</a:t>
            </a:r>
          </a:p>
        </p:txBody>
      </p:sp>
      <p:sp>
        <p:nvSpPr>
          <p:cNvPr id="22545" name="Rectangle 17"/>
          <p:cNvSpPr>
            <a:spLocks noChangeArrowheads="1"/>
          </p:cNvSpPr>
          <p:nvPr/>
        </p:nvSpPr>
        <p:spPr bwMode="auto">
          <a:xfrm>
            <a:off x="18224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[ 1 ]</a:t>
            </a:r>
          </a:p>
        </p:txBody>
      </p:sp>
      <p:sp>
        <p:nvSpPr>
          <p:cNvPr id="22546" name="Rectangle 18"/>
          <p:cNvSpPr>
            <a:spLocks noChangeArrowheads="1"/>
          </p:cNvSpPr>
          <p:nvPr/>
        </p:nvSpPr>
        <p:spPr bwMode="auto">
          <a:xfrm>
            <a:off x="2736850" y="4878388"/>
            <a:ext cx="722313"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[ 2 ]</a:t>
            </a:r>
          </a:p>
        </p:txBody>
      </p:sp>
      <p:sp>
        <p:nvSpPr>
          <p:cNvPr id="22547" name="Rectangle 19"/>
          <p:cNvSpPr>
            <a:spLocks noChangeArrowheads="1"/>
          </p:cNvSpPr>
          <p:nvPr/>
        </p:nvSpPr>
        <p:spPr bwMode="auto">
          <a:xfrm>
            <a:off x="36179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[ 3 ]</a:t>
            </a:r>
          </a:p>
        </p:txBody>
      </p:sp>
      <p:sp>
        <p:nvSpPr>
          <p:cNvPr id="22548" name="Rectangle 20"/>
          <p:cNvSpPr>
            <a:spLocks noChangeArrowheads="1"/>
          </p:cNvSpPr>
          <p:nvPr/>
        </p:nvSpPr>
        <p:spPr bwMode="auto">
          <a:xfrm>
            <a:off x="453231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[ 4 ]</a:t>
            </a:r>
          </a:p>
        </p:txBody>
      </p:sp>
      <p:sp>
        <p:nvSpPr>
          <p:cNvPr id="22549" name="Rectangle 21"/>
          <p:cNvSpPr>
            <a:spLocks noChangeArrowheads="1"/>
          </p:cNvSpPr>
          <p:nvPr/>
        </p:nvSpPr>
        <p:spPr bwMode="auto">
          <a:xfrm>
            <a:off x="5503863" y="4878388"/>
            <a:ext cx="722312" cy="454025"/>
          </a:xfrm>
          <a:prstGeom prst="rect">
            <a:avLst/>
          </a:prstGeom>
          <a:noFill/>
          <a:ln w="12700">
            <a:noFill/>
            <a:miter lim="800000"/>
            <a:headEnd/>
            <a:tailEnd/>
          </a:ln>
          <a:effectLst/>
        </p:spPr>
        <p:txBody>
          <a:bodyPr wrap="none" lIns="90488" tIns="44450" rIns="90488" bIns="44450">
            <a:spAutoFit/>
          </a:bodyPr>
          <a:lstStyle/>
          <a:p>
            <a:pPr algn="ctr" eaLnBrk="0" hangingPunct="0"/>
            <a:r>
              <a:rPr lang="en-US" b="1">
                <a:latin typeface="Arial" charset="0"/>
              </a:rPr>
              <a:t>[ 5 ]</a:t>
            </a:r>
          </a:p>
        </p:txBody>
      </p:sp>
      <p:sp>
        <p:nvSpPr>
          <p:cNvPr id="22550" name="Rectangle 22"/>
          <p:cNvSpPr>
            <a:spLocks noChangeArrowheads="1"/>
          </p:cNvSpPr>
          <p:nvPr/>
        </p:nvSpPr>
        <p:spPr bwMode="auto">
          <a:xfrm>
            <a:off x="7669213" y="5341938"/>
            <a:ext cx="901700" cy="785812"/>
          </a:xfrm>
          <a:prstGeom prst="rect">
            <a:avLst/>
          </a:prstGeom>
          <a:solidFill>
            <a:schemeClr val="folHlink"/>
          </a:solidFill>
          <a:ln w="12700">
            <a:solidFill>
              <a:schemeClr val="tx1"/>
            </a:solidFill>
            <a:miter lim="800000"/>
            <a:headEnd/>
            <a:tailEnd/>
          </a:ln>
          <a:effectLst/>
        </p:spPr>
        <p:txBody>
          <a:bodyPr wrap="none" anchor="ctr"/>
          <a:lstStyle/>
          <a:p>
            <a:endParaRPr lang="el-GR"/>
          </a:p>
        </p:txBody>
      </p:sp>
      <p:sp>
        <p:nvSpPr>
          <p:cNvPr id="22551" name="Rectangle 23"/>
          <p:cNvSpPr>
            <a:spLocks noChangeArrowheads="1"/>
          </p:cNvSpPr>
          <p:nvPr/>
        </p:nvSpPr>
        <p:spPr bwMode="auto">
          <a:xfrm>
            <a:off x="7826375" y="4881563"/>
            <a:ext cx="977900" cy="454025"/>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[ 700]</a:t>
            </a:r>
          </a:p>
        </p:txBody>
      </p:sp>
      <p:grpSp>
        <p:nvGrpSpPr>
          <p:cNvPr id="22552" name="Group 24"/>
          <p:cNvGrpSpPr>
            <a:grpSpLocks/>
          </p:cNvGrpSpPr>
          <p:nvPr/>
        </p:nvGrpSpPr>
        <p:grpSpPr bwMode="auto">
          <a:xfrm>
            <a:off x="4598988" y="5475288"/>
            <a:ext cx="671512" cy="519112"/>
            <a:chOff x="2897" y="3449"/>
            <a:chExt cx="423" cy="327"/>
          </a:xfrm>
        </p:grpSpPr>
        <p:sp>
          <p:nvSpPr>
            <p:cNvPr id="22553" name="Rectangle 25"/>
            <p:cNvSpPr>
              <a:spLocks noChangeArrowheads="1"/>
            </p:cNvSpPr>
            <p:nvPr/>
          </p:nvSpPr>
          <p:spPr bwMode="auto">
            <a:xfrm>
              <a:off x="2897" y="3449"/>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506643548</a:t>
              </a:r>
            </a:p>
          </p:txBody>
        </p:sp>
        <p:pic>
          <p:nvPicPr>
            <p:cNvPr id="22554" name="Picture 26"/>
            <p:cNvPicPr>
              <a:picLocks noChangeArrowheads="1"/>
            </p:cNvPicPr>
            <p:nvPr/>
          </p:nvPicPr>
          <p:blipFill>
            <a:blip r:embed="rId4" cstate="print"/>
            <a:srcRect r="35910" b="42465"/>
            <a:stretch>
              <a:fillRect/>
            </a:stretch>
          </p:blipFill>
          <p:spPr bwMode="auto">
            <a:xfrm>
              <a:off x="2945" y="3524"/>
              <a:ext cx="257" cy="252"/>
            </a:xfrm>
            <a:prstGeom prst="rect">
              <a:avLst/>
            </a:prstGeom>
            <a:noFill/>
            <a:ln w="12700">
              <a:noFill/>
              <a:miter lim="800000"/>
              <a:headEnd/>
              <a:tailEnd/>
            </a:ln>
            <a:effectLst/>
          </p:spPr>
        </p:pic>
      </p:grpSp>
      <p:grpSp>
        <p:nvGrpSpPr>
          <p:cNvPr id="22555" name="Group 27"/>
          <p:cNvGrpSpPr>
            <a:grpSpLocks/>
          </p:cNvGrpSpPr>
          <p:nvPr/>
        </p:nvGrpSpPr>
        <p:grpSpPr bwMode="auto">
          <a:xfrm>
            <a:off x="2822575" y="5449888"/>
            <a:ext cx="671513" cy="569912"/>
            <a:chOff x="1778" y="3433"/>
            <a:chExt cx="423" cy="359"/>
          </a:xfrm>
        </p:grpSpPr>
        <p:sp>
          <p:nvSpPr>
            <p:cNvPr id="22556" name="Rectangle 28"/>
            <p:cNvSpPr>
              <a:spLocks noChangeArrowheads="1"/>
            </p:cNvSpPr>
            <p:nvPr/>
          </p:nvSpPr>
          <p:spPr bwMode="auto">
            <a:xfrm>
              <a:off x="1778" y="3433"/>
              <a:ext cx="423"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233667136</a:t>
              </a:r>
            </a:p>
          </p:txBody>
        </p:sp>
        <p:pic>
          <p:nvPicPr>
            <p:cNvPr id="22557" name="Picture 29"/>
            <p:cNvPicPr>
              <a:picLocks noChangeArrowheads="1"/>
            </p:cNvPicPr>
            <p:nvPr/>
          </p:nvPicPr>
          <p:blipFill>
            <a:blip r:embed="rId5" cstate="print"/>
            <a:srcRect/>
            <a:stretch>
              <a:fillRect/>
            </a:stretch>
          </p:blipFill>
          <p:spPr bwMode="auto">
            <a:xfrm>
              <a:off x="1806" y="3488"/>
              <a:ext cx="327" cy="304"/>
            </a:xfrm>
            <a:prstGeom prst="rect">
              <a:avLst/>
            </a:prstGeom>
            <a:noFill/>
            <a:ln w="12700">
              <a:noFill/>
              <a:miter lim="800000"/>
              <a:headEnd/>
              <a:tailEnd/>
            </a:ln>
            <a:effectLst/>
          </p:spPr>
        </p:pic>
      </p:grpSp>
      <p:grpSp>
        <p:nvGrpSpPr>
          <p:cNvPr id="22558" name="Group 30"/>
          <p:cNvGrpSpPr>
            <a:grpSpLocks/>
          </p:cNvGrpSpPr>
          <p:nvPr/>
        </p:nvGrpSpPr>
        <p:grpSpPr bwMode="auto">
          <a:xfrm>
            <a:off x="1906588" y="5445125"/>
            <a:ext cx="619125" cy="577850"/>
            <a:chOff x="1201" y="3430"/>
            <a:chExt cx="390" cy="364"/>
          </a:xfrm>
        </p:grpSpPr>
        <p:sp>
          <p:nvSpPr>
            <p:cNvPr id="22559" name="Rectangle 31"/>
            <p:cNvSpPr>
              <a:spLocks noChangeArrowheads="1"/>
            </p:cNvSpPr>
            <p:nvPr/>
          </p:nvSpPr>
          <p:spPr bwMode="auto">
            <a:xfrm>
              <a:off x="1201" y="3430"/>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281942902</a:t>
              </a:r>
            </a:p>
          </p:txBody>
        </p:sp>
        <p:pic>
          <p:nvPicPr>
            <p:cNvPr id="22560" name="Picture 32"/>
            <p:cNvPicPr>
              <a:picLocks noChangeArrowheads="1"/>
            </p:cNvPicPr>
            <p:nvPr/>
          </p:nvPicPr>
          <p:blipFill>
            <a:blip r:embed="rId6" cstate="print"/>
            <a:srcRect/>
            <a:stretch>
              <a:fillRect/>
            </a:stretch>
          </p:blipFill>
          <p:spPr bwMode="auto">
            <a:xfrm>
              <a:off x="1219" y="3493"/>
              <a:ext cx="335" cy="301"/>
            </a:xfrm>
            <a:prstGeom prst="rect">
              <a:avLst/>
            </a:prstGeom>
            <a:noFill/>
            <a:ln w="12700">
              <a:noFill/>
              <a:miter lim="800000"/>
              <a:headEnd/>
              <a:tailEnd/>
            </a:ln>
            <a:effectLst/>
          </p:spPr>
        </p:pic>
      </p:grpSp>
      <p:grpSp>
        <p:nvGrpSpPr>
          <p:cNvPr id="22561" name="Group 33"/>
          <p:cNvGrpSpPr>
            <a:grpSpLocks/>
          </p:cNvGrpSpPr>
          <p:nvPr/>
        </p:nvGrpSpPr>
        <p:grpSpPr bwMode="auto">
          <a:xfrm>
            <a:off x="7764463" y="5480050"/>
            <a:ext cx="727075" cy="508000"/>
            <a:chOff x="4891" y="3452"/>
            <a:chExt cx="458" cy="320"/>
          </a:xfrm>
        </p:grpSpPr>
        <p:sp>
          <p:nvSpPr>
            <p:cNvPr id="22562" name="Rectangle 34"/>
            <p:cNvSpPr>
              <a:spLocks noChangeArrowheads="1"/>
            </p:cNvSpPr>
            <p:nvPr/>
          </p:nvSpPr>
          <p:spPr bwMode="auto">
            <a:xfrm>
              <a:off x="4928" y="3452"/>
              <a:ext cx="390" cy="62"/>
            </a:xfrm>
            <a:prstGeom prst="rect">
              <a:avLst/>
            </a:prstGeom>
            <a:noFill/>
            <a:ln w="12700">
              <a:noFill/>
              <a:miter lim="800000"/>
              <a:headEnd/>
              <a:tailEnd/>
            </a:ln>
            <a:effectLst/>
          </p:spPr>
          <p:txBody>
            <a:bodyPr wrap="none" lIns="23813" tIns="11113" rIns="23813" bIns="11113">
              <a:spAutoFit/>
            </a:bodyPr>
            <a:lstStyle/>
            <a:p>
              <a:pPr defTabSz="57150" eaLnBrk="0" hangingPunct="0"/>
              <a:r>
                <a:rPr lang="en-US" sz="500" b="1">
                  <a:latin typeface="Arial" charset="0"/>
                </a:rPr>
                <a:t>Number 155778322</a:t>
              </a:r>
            </a:p>
          </p:txBody>
        </p:sp>
        <p:pic>
          <p:nvPicPr>
            <p:cNvPr id="22563" name="Picture 35"/>
            <p:cNvPicPr>
              <a:picLocks noChangeArrowheads="1"/>
            </p:cNvPicPr>
            <p:nvPr/>
          </p:nvPicPr>
          <p:blipFill>
            <a:blip r:embed="rId7" cstate="print"/>
            <a:srcRect b="53265"/>
            <a:stretch>
              <a:fillRect/>
            </a:stretch>
          </p:blipFill>
          <p:spPr bwMode="auto">
            <a:xfrm>
              <a:off x="4891" y="3500"/>
              <a:ext cx="458" cy="272"/>
            </a:xfrm>
            <a:prstGeom prst="rect">
              <a:avLst/>
            </a:prstGeom>
            <a:noFill/>
            <a:ln w="12700">
              <a:noFill/>
              <a:miter lim="800000"/>
              <a:headEnd/>
              <a:tailEnd/>
            </a:ln>
            <a:effectLst/>
          </p:spPr>
        </p:pic>
      </p:grpSp>
      <p:sp>
        <p:nvSpPr>
          <p:cNvPr id="22564" name="Freeform 36"/>
          <p:cNvSpPr>
            <a:spLocks/>
          </p:cNvSpPr>
          <p:nvPr/>
        </p:nvSpPr>
        <p:spPr bwMode="auto">
          <a:xfrm>
            <a:off x="3586163" y="914400"/>
            <a:ext cx="2435225" cy="5229225"/>
          </a:xfrm>
          <a:custGeom>
            <a:avLst/>
            <a:gdLst/>
            <a:ahLst/>
            <a:cxnLst>
              <a:cxn ang="0">
                <a:pos x="0" y="2787"/>
              </a:cxn>
              <a:cxn ang="0">
                <a:pos x="1533" y="0"/>
              </a:cxn>
              <a:cxn ang="0">
                <a:pos x="1533" y="1584"/>
              </a:cxn>
              <a:cxn ang="0">
                <a:pos x="0" y="3293"/>
              </a:cxn>
              <a:cxn ang="0">
                <a:pos x="0" y="2787"/>
              </a:cxn>
            </a:cxnLst>
            <a:rect l="0" t="0" r="r" b="b"/>
            <a:pathLst>
              <a:path w="1534" h="3294">
                <a:moveTo>
                  <a:pt x="0" y="2787"/>
                </a:moveTo>
                <a:lnTo>
                  <a:pt x="1533" y="0"/>
                </a:lnTo>
                <a:lnTo>
                  <a:pt x="1533" y="1584"/>
                </a:lnTo>
                <a:lnTo>
                  <a:pt x="0" y="3293"/>
                </a:lnTo>
                <a:lnTo>
                  <a:pt x="0" y="2787"/>
                </a:lnTo>
              </a:path>
            </a:pathLst>
          </a:custGeom>
          <a:gradFill rotWithShape="0">
            <a:gsLst>
              <a:gs pos="0">
                <a:srgbClr val="8080FF"/>
              </a:gs>
              <a:gs pos="100000">
                <a:srgbClr val="8080FF">
                  <a:gamma/>
                  <a:shade val="29804"/>
                  <a:invGamma/>
                </a:srgbClr>
              </a:gs>
            </a:gsLst>
            <a:lin ang="5400000" scaled="1"/>
          </a:gradFill>
          <a:ln w="12700" cap="rnd" cmpd="sng">
            <a:solidFill>
              <a:schemeClr val="tx1"/>
            </a:solidFill>
            <a:prstDash val="solid"/>
            <a:round/>
            <a:headEnd type="none" w="med" len="med"/>
            <a:tailEnd type="none" w="med" len="med"/>
          </a:ln>
          <a:effectLst/>
        </p:spPr>
        <p:txBody>
          <a:bodyPr/>
          <a:lstStyle/>
          <a:p>
            <a:endParaRPr lang="el-GR"/>
          </a:p>
        </p:txBody>
      </p:sp>
      <p:grpSp>
        <p:nvGrpSpPr>
          <p:cNvPr id="22565" name="Group 37"/>
          <p:cNvGrpSpPr>
            <a:grpSpLocks/>
          </p:cNvGrpSpPr>
          <p:nvPr/>
        </p:nvGrpSpPr>
        <p:grpSpPr bwMode="auto">
          <a:xfrm>
            <a:off x="6596063" y="4014788"/>
            <a:ext cx="1311275" cy="2832100"/>
            <a:chOff x="4155" y="2529"/>
            <a:chExt cx="826" cy="1784"/>
          </a:xfrm>
        </p:grpSpPr>
        <p:sp useBgFill="1">
          <p:nvSpPr>
            <p:cNvPr id="22566" name="Freeform 38"/>
            <p:cNvSpPr>
              <a:spLocks/>
            </p:cNvSpPr>
            <p:nvPr/>
          </p:nvSpPr>
          <p:spPr bwMode="auto">
            <a:xfrm>
              <a:off x="4155" y="2529"/>
              <a:ext cx="826" cy="1784"/>
            </a:xfrm>
            <a:custGeom>
              <a:avLst/>
              <a:gdLst/>
              <a:ahLst/>
              <a:cxnLst>
                <a:cxn ang="0">
                  <a:pos x="334" y="0"/>
                </a:cxn>
                <a:cxn ang="0">
                  <a:pos x="0" y="955"/>
                </a:cxn>
                <a:cxn ang="0">
                  <a:pos x="101" y="1115"/>
                </a:cxn>
                <a:cxn ang="0">
                  <a:pos x="43" y="1227"/>
                </a:cxn>
                <a:cxn ang="0">
                  <a:pos x="242" y="1783"/>
                </a:cxn>
                <a:cxn ang="0">
                  <a:pos x="825" y="1167"/>
                </a:cxn>
                <a:cxn ang="0">
                  <a:pos x="334" y="0"/>
                </a:cxn>
              </a:cxnLst>
              <a:rect l="0" t="0" r="r" b="b"/>
              <a:pathLst>
                <a:path w="826" h="1784">
                  <a:moveTo>
                    <a:pt x="334" y="0"/>
                  </a:moveTo>
                  <a:lnTo>
                    <a:pt x="0" y="955"/>
                  </a:lnTo>
                  <a:lnTo>
                    <a:pt x="101" y="1115"/>
                  </a:lnTo>
                  <a:lnTo>
                    <a:pt x="43" y="1227"/>
                  </a:lnTo>
                  <a:lnTo>
                    <a:pt x="242" y="1783"/>
                  </a:lnTo>
                  <a:lnTo>
                    <a:pt x="825" y="1167"/>
                  </a:lnTo>
                  <a:lnTo>
                    <a:pt x="334" y="0"/>
                  </a:lnTo>
                </a:path>
              </a:pathLst>
            </a:custGeom>
            <a:ln w="12700" cap="rnd" cmpd="sng">
              <a:noFill/>
              <a:prstDash val="solid"/>
              <a:round/>
              <a:headEnd type="none" w="med" len="med"/>
              <a:tailEnd type="none" w="med" len="med"/>
            </a:ln>
            <a:effectLst/>
          </p:spPr>
          <p:txBody>
            <a:bodyPr/>
            <a:lstStyle/>
            <a:p>
              <a:endParaRPr lang="el-GR"/>
            </a:p>
          </p:txBody>
        </p:sp>
        <p:sp>
          <p:nvSpPr>
            <p:cNvPr id="22567" name="Rectangle 39"/>
            <p:cNvSpPr>
              <a:spLocks noChangeArrowheads="1"/>
            </p:cNvSpPr>
            <p:nvPr/>
          </p:nvSpPr>
          <p:spPr bwMode="auto">
            <a:xfrm>
              <a:off x="4354" y="3462"/>
              <a:ext cx="379" cy="286"/>
            </a:xfrm>
            <a:prstGeom prst="rect">
              <a:avLst/>
            </a:prstGeom>
            <a:noFill/>
            <a:ln w="12700">
              <a:noFill/>
              <a:miter lim="800000"/>
              <a:headEnd/>
              <a:tailEnd/>
            </a:ln>
            <a:effectLst/>
          </p:spPr>
          <p:txBody>
            <a:bodyPr wrap="none" lIns="90488" tIns="44450" rIns="90488" bIns="44450">
              <a:spAutoFit/>
            </a:bodyPr>
            <a:lstStyle/>
            <a:p>
              <a:pPr eaLnBrk="0" hangingPunct="0"/>
              <a:r>
                <a:rPr lang="en-US" b="1">
                  <a:latin typeface="Arial" charset="0"/>
                </a:rPr>
                <a:t>. . .</a:t>
              </a:r>
            </a:p>
          </p:txBody>
        </p:sp>
      </p:grpSp>
      <p:sp>
        <p:nvSpPr>
          <p:cNvPr id="22568" name="Freeform 40"/>
          <p:cNvSpPr>
            <a:spLocks/>
          </p:cNvSpPr>
          <p:nvPr/>
        </p:nvSpPr>
        <p:spPr bwMode="auto">
          <a:xfrm>
            <a:off x="3576638" y="3386138"/>
            <a:ext cx="5059362" cy="2746375"/>
          </a:xfrm>
          <a:custGeom>
            <a:avLst/>
            <a:gdLst/>
            <a:ahLst/>
            <a:cxnLst>
              <a:cxn ang="0">
                <a:pos x="0" y="1729"/>
              </a:cxn>
              <a:cxn ang="0">
                <a:pos x="1546" y="0"/>
              </a:cxn>
              <a:cxn ang="0">
                <a:pos x="3186" y="0"/>
              </a:cxn>
              <a:cxn ang="0">
                <a:pos x="576" y="1729"/>
              </a:cxn>
              <a:cxn ang="0">
                <a:pos x="0" y="1729"/>
              </a:cxn>
            </a:cxnLst>
            <a:rect l="0" t="0" r="r" b="b"/>
            <a:pathLst>
              <a:path w="3187" h="1730">
                <a:moveTo>
                  <a:pt x="0" y="1729"/>
                </a:moveTo>
                <a:lnTo>
                  <a:pt x="1546" y="0"/>
                </a:lnTo>
                <a:lnTo>
                  <a:pt x="3186" y="0"/>
                </a:lnTo>
                <a:lnTo>
                  <a:pt x="576" y="1729"/>
                </a:lnTo>
                <a:lnTo>
                  <a:pt x="0" y="1729"/>
                </a:lnTo>
              </a:path>
            </a:pathLst>
          </a:custGeom>
          <a:gradFill rotWithShape="0">
            <a:gsLst>
              <a:gs pos="0">
                <a:srgbClr val="8080FF">
                  <a:gamma/>
                  <a:shade val="29804"/>
                  <a:invGamma/>
                </a:srgbClr>
              </a:gs>
              <a:gs pos="100000">
                <a:srgbClr val="8080FF"/>
              </a:gs>
            </a:gsLst>
            <a:lin ang="18900000" scaled="1"/>
          </a:gradFill>
          <a:ln w="12700" cap="rnd" cmpd="sng">
            <a:solidFill>
              <a:schemeClr val="tx1"/>
            </a:solidFill>
            <a:prstDash val="solid"/>
            <a:round/>
            <a:headEnd type="none" w="med" len="med"/>
            <a:tailEnd type="none" w="med" len="med"/>
          </a:ln>
          <a:effectLst/>
        </p:spPr>
        <p:txBody>
          <a:bodyPr/>
          <a:lstStyle/>
          <a:p>
            <a:endParaRPr lang="el-GR"/>
          </a:p>
        </p:txBody>
      </p:sp>
      <p:grpSp>
        <p:nvGrpSpPr>
          <p:cNvPr id="22569" name="Group 41"/>
          <p:cNvGrpSpPr>
            <a:grpSpLocks/>
          </p:cNvGrpSpPr>
          <p:nvPr/>
        </p:nvGrpSpPr>
        <p:grpSpPr bwMode="auto">
          <a:xfrm>
            <a:off x="7662863" y="3089275"/>
            <a:ext cx="1257300" cy="1004888"/>
            <a:chOff x="4827" y="1946"/>
            <a:chExt cx="792" cy="633"/>
          </a:xfrm>
        </p:grpSpPr>
        <p:sp>
          <p:nvSpPr>
            <p:cNvPr id="22570" name="AutoShape 42"/>
            <p:cNvSpPr>
              <a:spLocks noChangeArrowheads="1"/>
            </p:cNvSpPr>
            <p:nvPr/>
          </p:nvSpPr>
          <p:spPr bwMode="auto">
            <a:xfrm rot="10800000" flipH="1">
              <a:off x="4827" y="1946"/>
              <a:ext cx="792" cy="528"/>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p:spPr>
          <p:txBody>
            <a:bodyPr wrap="none" anchor="ctr"/>
            <a:lstStyle/>
            <a:p>
              <a:endParaRPr lang="el-GR"/>
            </a:p>
          </p:txBody>
        </p:sp>
        <p:sp>
          <p:nvSpPr>
            <p:cNvPr id="22571" name="Rectangle 43"/>
            <p:cNvSpPr>
              <a:spLocks noChangeArrowheads="1"/>
            </p:cNvSpPr>
            <p:nvPr/>
          </p:nvSpPr>
          <p:spPr bwMode="auto">
            <a:xfrm>
              <a:off x="5022" y="2153"/>
              <a:ext cx="426" cy="363"/>
            </a:xfrm>
            <a:prstGeom prst="rect">
              <a:avLst/>
            </a:prstGeom>
            <a:noFill/>
            <a:ln w="12700">
              <a:noFill/>
              <a:miter lim="800000"/>
              <a:headEnd/>
              <a:tailEnd/>
            </a:ln>
            <a:effectLst/>
          </p:spPr>
          <p:txBody>
            <a:bodyPr wrap="none" lIns="90488" tIns="44450" rIns="90488" bIns="44450">
              <a:spAutoFit/>
            </a:bodyPr>
            <a:lstStyle/>
            <a:p>
              <a:pPr eaLnBrk="0" hangingPunct="0"/>
              <a:r>
                <a:rPr lang="en-US" sz="3200" b="1">
                  <a:latin typeface="Arial" charset="0"/>
                </a:rPr>
                <a:t>[3]</a:t>
              </a:r>
            </a:p>
          </p:txBody>
        </p:sp>
      </p:grpSp>
      <p:sp>
        <p:nvSpPr>
          <p:cNvPr id="43" name="Rectangle 2"/>
          <p:cNvSpPr>
            <a:spLocks noGrp="1" noChangeArrowheads="1"/>
          </p:cNvSpPr>
          <p:nvPr>
            <p:ph type="title"/>
          </p:nvPr>
        </p:nvSpPr>
        <p:spPr>
          <a:xfrm>
            <a:off x="142844" y="142852"/>
            <a:ext cx="6791356" cy="571504"/>
          </a:xfrm>
          <a:noFill/>
          <a:ln/>
          <a:effectLst>
            <a:outerShdw dist="107763" dir="2700000" algn="ctr" rotWithShape="0">
              <a:schemeClr val="bg2"/>
            </a:outerShdw>
          </a:effectLst>
        </p:spPr>
        <p:txBody>
          <a:bodyPr lIns="90488" tIns="44450" rIns="90488" bIns="44450"/>
          <a:lstStyle/>
          <a:p>
            <a:r>
              <a:rPr lang="el-GR" dirty="0"/>
              <a:t>Ενθέτοντας μία νέα εγγραφή</a:t>
            </a:r>
            <a:endParaRPr lang="en-US" dirty="0"/>
          </a:p>
        </p:txBody>
      </p:sp>
    </p:spTree>
  </p:cSld>
  <p:clrMapOvr>
    <a:masterClrMapping/>
  </p:clrMapOvr>
  <p:transition spd="slow">
    <p:strips dir="ld"/>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TotalTime>
  <Words>2602</Words>
  <Application>Microsoft Office PowerPoint</Application>
  <PresentationFormat>On-screen Show (4:3)</PresentationFormat>
  <Paragraphs>535</Paragraphs>
  <Slides>27</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Arial Narrow</vt:lpstr>
      <vt:lpstr>Helvetica</vt:lpstr>
      <vt:lpstr>Monotype Corsiva</vt:lpstr>
      <vt:lpstr>Times New Roman</vt:lpstr>
      <vt:lpstr>Wingdings</vt:lpstr>
      <vt:lpstr>Default Design</vt:lpstr>
      <vt:lpstr>Δομές Κατακερματισμού (Hashing) </vt:lpstr>
      <vt:lpstr>Τι είναι Πίνακας Κατακερματισμού (Hash Table) ?</vt:lpstr>
      <vt:lpstr>Πίνακας Κατακερματισμού</vt:lpstr>
      <vt:lpstr>Πίνακας Κατακερματισμού</vt:lpstr>
      <vt:lpstr>Πίνακας Κατακερματισμού</vt:lpstr>
      <vt:lpstr>Κατακερματισμός Ανοιχτής Διευθυνσιοδότησης  (Open Address Hashing)</vt:lpstr>
      <vt:lpstr>Ενθέτοντας μία νέα εγγραφή</vt:lpstr>
      <vt:lpstr>Ενθέτοντας μία νέα εγγραφή</vt:lpstr>
      <vt:lpstr>Ενθέτοντας μία νέα εγγραφή</vt:lpstr>
      <vt:lpstr>Ενθέτοντας μία νέα εγγραφή</vt:lpstr>
      <vt:lpstr>Συγκρούσεις (Collisions)</vt:lpstr>
      <vt:lpstr>Συγκρούσεις</vt:lpstr>
      <vt:lpstr>Συγκρούσεις</vt:lpstr>
      <vt:lpstr>Συγκρούσεις</vt:lpstr>
      <vt:lpstr>Συγκρούσεις</vt:lpstr>
      <vt:lpstr>Αναζητώντας το Key</vt:lpstr>
      <vt:lpstr>Αναζητώντας το Key</vt:lpstr>
      <vt:lpstr>Αναζητώντας το Key</vt:lpstr>
      <vt:lpstr>Αναζητώντας το Key</vt:lpstr>
      <vt:lpstr>Αναζητώντας το Key</vt:lpstr>
      <vt:lpstr>Αναζητώντας το Key</vt:lpstr>
      <vt:lpstr>Διαγράφοντας μία εγγραφή</vt:lpstr>
      <vt:lpstr>Διαγράφοντας μία εγγραφή</vt:lpstr>
      <vt:lpstr>Διαγράφοντας μία εγγραφή</vt:lpstr>
      <vt:lpstr>Κατακερματισμός με αλυσίδες</vt:lpstr>
      <vt:lpstr>Κατανεμημένοι Πίνακες  Κατακερματισμού (DHTs)</vt:lpstr>
      <vt:lpstr>m-bit κλειδιά (Key_IDs και Node_IDs) πάνω στον δακτύλιο Chord</vt:lpstr>
    </vt:vector>
  </TitlesOfParts>
  <Company>Boston 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Searching</dc:title>
  <dc:creator>Stan Sclaroff</dc:creator>
  <cp:lastModifiedBy>Spyros Sioutas</cp:lastModifiedBy>
  <cp:revision>188</cp:revision>
  <dcterms:created xsi:type="dcterms:W3CDTF">2000-04-11T12:01:56Z</dcterms:created>
  <dcterms:modified xsi:type="dcterms:W3CDTF">2024-03-01T15:31:12Z</dcterms:modified>
</cp:coreProperties>
</file>