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313" r:id="rId3"/>
    <p:sldId id="261" r:id="rId4"/>
    <p:sldId id="340" r:id="rId5"/>
    <p:sldId id="341" r:id="rId6"/>
    <p:sldId id="342" r:id="rId7"/>
    <p:sldId id="310" r:id="rId8"/>
    <p:sldId id="343" r:id="rId9"/>
    <p:sldId id="344" r:id="rId10"/>
    <p:sldId id="345" r:id="rId11"/>
    <p:sldId id="315" r:id="rId12"/>
    <p:sldId id="316" r:id="rId13"/>
    <p:sldId id="317" r:id="rId14"/>
    <p:sldId id="318" r:id="rId15"/>
    <p:sldId id="319" r:id="rId16"/>
    <p:sldId id="320" r:id="rId17"/>
    <p:sldId id="32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264"/>
            <p14:sldId id="266"/>
            <p14:sldId id="265"/>
            <p14:sldId id="274"/>
            <p14:sldId id="267"/>
            <p14:sldId id="288"/>
            <p14:sldId id="277"/>
            <p14:sldId id="269"/>
            <p14:sldId id="278"/>
            <p14:sldId id="270"/>
            <p14:sldId id="272"/>
            <p14:sldId id="279"/>
            <p14:sldId id="273"/>
            <p14:sldId id="281"/>
            <p14:sldId id="284"/>
            <p14:sldId id="282"/>
            <p14:sldId id="283"/>
            <p14:sldId id="285"/>
            <p14:sldId id="286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9" autoAdjust="0"/>
    <p:restoredTop sz="99283" autoAdjust="0"/>
  </p:normalViewPr>
  <p:slideViewPr>
    <p:cSldViewPr>
      <p:cViewPr>
        <p:scale>
          <a:sx n="95" d="100"/>
          <a:sy n="95" d="100"/>
        </p:scale>
        <p:origin x="-216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47A0B-59D7-4E37-8FC1-DD86D8B54F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96FE-8169-4089-AE56-E04995168E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8596" y="2024078"/>
            <a:ext cx="8358246" cy="169067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ΠΕΤΡΟΛΟΓΙΑ ΜΑΓΜΑΤΙΚΩΝ &amp; ΜΕΤΑΜΟΡΦΩΜΕΝΩΝ ΠΕΤΡΩΜΑΤΩΝ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61048"/>
            <a:ext cx="7776864" cy="16396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</a:t>
            </a:r>
            <a:r>
              <a:rPr lang="en-US" sz="2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400" dirty="0" smtClean="0"/>
              <a:t>Πετρολογία Μαγματικών Πετρωμάτων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  <a:defRPr/>
            </a:pPr>
            <a:r>
              <a:rPr lang="el-GR" sz="2400" dirty="0" smtClean="0"/>
              <a:t>Βασίλειος </a:t>
            </a:r>
            <a:r>
              <a:rPr lang="el-GR" sz="2400" dirty="0" err="1" smtClean="0"/>
              <a:t>Τσικούρας</a:t>
            </a:r>
            <a:r>
              <a:rPr lang="en-US" sz="2400" dirty="0" smtClean="0"/>
              <a:t> </a:t>
            </a:r>
            <a:r>
              <a:rPr lang="el-GR" sz="2400" dirty="0" smtClean="0"/>
              <a:t>&amp;</a:t>
            </a:r>
            <a:r>
              <a:rPr lang="en-US" sz="2400" dirty="0" smtClean="0"/>
              <a:t> </a:t>
            </a:r>
            <a:r>
              <a:rPr lang="el-GR" sz="2400" dirty="0" smtClean="0"/>
              <a:t>Ιωάννης Ηλιόπουλος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Σχολή Θετικών Επιστημών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Γεωλογίας</a:t>
            </a:r>
            <a:endParaRPr lang="en-US" sz="24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</a:t>
            </a:r>
            <a:r>
              <a:rPr lang="el-GR" sz="2000" b="1" dirty="0" smtClean="0"/>
              <a:t>Πατρ</a:t>
            </a:r>
            <a:r>
              <a:rPr lang="el-GR" sz="2000" b="1" dirty="0" smtClean="0"/>
              <a:t>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έργο αποτελεί την έκδοση </a:t>
            </a:r>
            <a:r>
              <a:rPr lang="el-GR" sz="2000" dirty="0" smtClean="0">
                <a:solidFill>
                  <a:srgbClr val="FF0000"/>
                </a:solidFill>
              </a:rPr>
              <a:t>1.0 2015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Ιωάννης Ηλιόπουλος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l-GR" sz="2000" dirty="0" smtClean="0">
                <a:solidFill>
                  <a:srgbClr val="FF0000"/>
                </a:solidFill>
              </a:rPr>
              <a:t>Επίκουρος Καθηγητής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«</a:t>
            </a:r>
            <a:r>
              <a:rPr lang="el-GR" sz="2000" dirty="0" smtClean="0">
                <a:solidFill>
                  <a:srgbClr val="FF0000"/>
                </a:solidFill>
              </a:rPr>
              <a:t>Πετρολογία Μαγματικών και Μεταμορφωμένων Πετρωμάτων. Πετρολογία Μαγματικών Πετρωμάτων</a:t>
            </a:r>
            <a:r>
              <a:rPr lang="el-GR" sz="2000" dirty="0" smtClean="0"/>
              <a:t>». 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 smtClean="0"/>
              <a:t>. Πάτρα </a:t>
            </a:r>
            <a:r>
              <a:rPr lang="el-GR" sz="2000" dirty="0" smtClean="0">
                <a:solidFill>
                  <a:srgbClr val="FF0000"/>
                </a:solidFill>
              </a:rPr>
              <a:t>2015</a:t>
            </a:r>
            <a:r>
              <a:rPr lang="el-GR" sz="2000" dirty="0" smtClean="0"/>
              <a:t>. Διαθέσιμο από τη δικτυακή διεύθυνση: </a:t>
            </a:r>
            <a:r>
              <a:rPr lang="it-IT" sz="2000" dirty="0" smtClean="0">
                <a:solidFill>
                  <a:srgbClr val="FF0000"/>
                </a:solidFill>
              </a:rPr>
              <a:t>https://eclass.upatras.gr/courses/GEO308/</a:t>
            </a:r>
            <a:r>
              <a:rPr lang="el-GR" sz="2000" dirty="0" smtClean="0"/>
              <a:t>.</a:t>
            </a:r>
            <a:endParaRPr lang="el-GR" sz="2000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l-GR" sz="2000" dirty="0" smtClean="0"/>
              <a:t>[Η άδεια αυτή ανήκει στις άδειες που ακολουθούν τις προδιαγραφές του </a:t>
            </a:r>
            <a:r>
              <a:rPr lang="el-GR" sz="2000" dirty="0" err="1" smtClean="0"/>
              <a:t>Oρισμού</a:t>
            </a:r>
            <a:r>
              <a:rPr lang="el-GR" sz="2000" dirty="0" smtClean="0"/>
              <a:t> Ανοικτής Γνώσης [2], είναι ανοικτό πολιτιστικό έργο [3] και για το λόγο αυτό αποτελεί ανοικτό περιεχόμενο [4]. 	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[1] </a:t>
            </a:r>
            <a:r>
              <a:rPr lang="en-US" sz="2000" dirty="0" smtClean="0">
                <a:hlinkClick r:id="rId3"/>
              </a:rPr>
              <a:t>http://creativecommons.org/licenses/by-sa/4.0/</a:t>
            </a:r>
            <a:endParaRPr lang="en-US" sz="2000" dirty="0" smtClean="0"/>
          </a:p>
          <a:p>
            <a:r>
              <a:rPr lang="en-US" sz="2000" dirty="0" smtClean="0"/>
              <a:t> </a:t>
            </a:r>
          </a:p>
          <a:p>
            <a:r>
              <a:rPr lang="en-US" sz="2000" dirty="0" smtClean="0"/>
              <a:t>[2] http://opendefinition.org/okd/ellinika/ </a:t>
            </a:r>
          </a:p>
          <a:p>
            <a:endParaRPr lang="en-US" sz="2000" dirty="0" smtClean="0"/>
          </a:p>
          <a:p>
            <a:r>
              <a:rPr lang="en-US" sz="2000" dirty="0" smtClean="0"/>
              <a:t>[3] http://freedomdefined.org/Definition/El </a:t>
            </a:r>
          </a:p>
          <a:p>
            <a:endParaRPr lang="en-US" sz="2000" dirty="0" smtClean="0"/>
          </a:p>
          <a:p>
            <a:r>
              <a:rPr lang="en-US" sz="2000" dirty="0" smtClean="0"/>
              <a:t>[4] http://opendefinition.org/buttons/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Picture 11" descr="C:\Users\eorfanou\Downloads\by_sa.pn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580" y="2424372"/>
            <a:ext cx="1648800" cy="5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</a:t>
            </a:r>
            <a:r>
              <a:rPr lang="el-GR" smtClean="0"/>
              <a:t>1</a:t>
            </a:r>
            <a:r>
              <a:rPr lang="en-US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/>
              <a:t>Όλες οι εικόνες που δεν έχουν αναφορά προέρχονται από το προσωπικό αρχείο του Αναπληρωτή Καθηγητή κ. Β. </a:t>
            </a:r>
            <a:r>
              <a:rPr lang="el-GR" sz="2000" dirty="0" err="1" smtClean="0"/>
              <a:t>Τσικούρα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43182"/>
            <a:ext cx="82296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ΔΙΑΓΡΑΜΜΑΤΑ ΦΑΣΕΩΝ</a:t>
            </a:r>
            <a:br>
              <a:rPr lang="el-GR" sz="4000" dirty="0" smtClean="0"/>
            </a:br>
            <a:r>
              <a:rPr lang="el-GR" sz="4000" dirty="0" smtClean="0"/>
              <a:t>(Μέρος Β΄)</a:t>
            </a:r>
            <a:endParaRPr lang="el-GR" sz="4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60232" y="1484784"/>
            <a:ext cx="2304256" cy="4608512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Δυο διακριτά </a:t>
            </a:r>
            <a:r>
              <a:rPr lang="el-GR" dirty="0" err="1" smtClean="0">
                <a:latin typeface="Calibri" pitchFamily="34" charset="0"/>
              </a:rPr>
              <a:t>υπο</a:t>
            </a:r>
            <a:r>
              <a:rPr lang="el-GR" dirty="0" smtClean="0">
                <a:latin typeface="Calibri" pitchFamily="34" charset="0"/>
              </a:rPr>
              <a:t>-τρίγωνα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dirty="0" smtClean="0">
                <a:latin typeface="Calibri" pitchFamily="34" charset="0"/>
              </a:rPr>
              <a:t>Από την αρχική σύσταση του </a:t>
            </a:r>
            <a:r>
              <a:rPr lang="el-GR" dirty="0" err="1" smtClean="0">
                <a:latin typeface="Calibri" pitchFamily="34" charset="0"/>
              </a:rPr>
              <a:t>τήγματος</a:t>
            </a:r>
            <a:r>
              <a:rPr lang="el-GR" dirty="0" smtClean="0">
                <a:latin typeface="Calibri" pitchFamily="34" charset="0"/>
              </a:rPr>
              <a:t> εξαρτάται που  θα τελειώσει η αντίδραση και η κρυστάλλωση</a:t>
            </a:r>
          </a:p>
          <a:p>
            <a:pPr marL="180975" indent="-180975"/>
            <a:endParaRPr lang="el-GR" dirty="0" smtClean="0">
              <a:latin typeface="Calibri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endParaRPr lang="el-GR" kern="0" dirty="0" smtClean="0">
              <a:latin typeface="Times New Roman"/>
            </a:endParaRPr>
          </a:p>
          <a:p>
            <a:pPr marL="180975" lvl="1" indent="-180975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marL="180975" indent="-180975"/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</a:t>
            </a:r>
            <a:endParaRPr lang="el-GR" sz="3200" dirty="0"/>
          </a:p>
        </p:txBody>
      </p:sp>
      <p:grpSp>
        <p:nvGrpSpPr>
          <p:cNvPr id="41" name="22 - Ομάδα"/>
          <p:cNvGrpSpPr/>
          <p:nvPr/>
        </p:nvGrpSpPr>
        <p:grpSpPr>
          <a:xfrm>
            <a:off x="539552" y="1268760"/>
            <a:ext cx="6085490" cy="5234152"/>
            <a:chOff x="0" y="1628800"/>
            <a:chExt cx="6084168" cy="5229200"/>
          </a:xfrm>
        </p:grpSpPr>
        <p:sp>
          <p:nvSpPr>
            <p:cNvPr id="42" name="21 - Ορθογώνιο"/>
            <p:cNvSpPr/>
            <p:nvPr/>
          </p:nvSpPr>
          <p:spPr bwMode="auto">
            <a:xfrm>
              <a:off x="0" y="1628800"/>
              <a:ext cx="6084168" cy="522920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pic>
          <p:nvPicPr>
            <p:cNvPr id="43" name="16 - Εικόνα" descr="fo-an-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lumMod val="40000"/>
                  <a:lumOff val="6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7504" y="1707326"/>
              <a:ext cx="5802795" cy="496203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</p:pic>
        <p:sp>
          <p:nvSpPr>
            <p:cNvPr id="44" name="17 - TextBox"/>
            <p:cNvSpPr txBox="1"/>
            <p:nvPr/>
          </p:nvSpPr>
          <p:spPr>
            <a:xfrm>
              <a:off x="2771800" y="3501008"/>
              <a:ext cx="79208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45" name="19 - TextBox"/>
            <p:cNvSpPr txBox="1"/>
            <p:nvPr/>
          </p:nvSpPr>
          <p:spPr>
            <a:xfrm>
              <a:off x="3449133" y="5999922"/>
              <a:ext cx="115212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Χριστοβαλίτης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46" name="20 - TextBox"/>
            <p:cNvSpPr txBox="1"/>
            <p:nvPr/>
          </p:nvSpPr>
          <p:spPr>
            <a:xfrm rot="17314189">
              <a:off x="2365148" y="476950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Ενστατίτης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47" name="18 - TextBox"/>
            <p:cNvSpPr txBox="1"/>
            <p:nvPr/>
          </p:nvSpPr>
          <p:spPr>
            <a:xfrm>
              <a:off x="1187624" y="558924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48" name="23 - Ελεύθερη σχεδίαση"/>
          <p:cNvSpPr/>
          <p:nvPr/>
        </p:nvSpPr>
        <p:spPr bwMode="auto">
          <a:xfrm>
            <a:off x="2415649" y="1678664"/>
            <a:ext cx="1008993" cy="4398579"/>
          </a:xfrm>
          <a:custGeom>
            <a:avLst/>
            <a:gdLst>
              <a:gd name="connsiteX0" fmla="*/ 1008993 w 1008993"/>
              <a:gd name="connsiteY0" fmla="*/ 0 h 4398579"/>
              <a:gd name="connsiteX1" fmla="*/ 0 w 1008993"/>
              <a:gd name="connsiteY1" fmla="*/ 4398579 h 4398579"/>
              <a:gd name="connsiteX2" fmla="*/ 0 w 1008993"/>
              <a:gd name="connsiteY2" fmla="*/ 4398579 h 439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993" h="4398579">
                <a:moveTo>
                  <a:pt x="1008993" y="0"/>
                </a:moveTo>
                <a:lnTo>
                  <a:pt x="0" y="4398579"/>
                </a:lnTo>
                <a:lnTo>
                  <a:pt x="0" y="4398579"/>
                </a:lnTo>
              </a:path>
            </a:pathLst>
          </a:custGeom>
          <a:noFill/>
          <a:ln w="3175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9" name="24 - Ελεύθερη σχεδίαση"/>
          <p:cNvSpPr/>
          <p:nvPr/>
        </p:nvSpPr>
        <p:spPr bwMode="auto">
          <a:xfrm>
            <a:off x="2427729" y="1675593"/>
            <a:ext cx="3562597" cy="4417620"/>
          </a:xfrm>
          <a:custGeom>
            <a:avLst/>
            <a:gdLst>
              <a:gd name="connsiteX0" fmla="*/ 1009402 w 3562597"/>
              <a:gd name="connsiteY0" fmla="*/ 0 h 4417620"/>
              <a:gd name="connsiteX1" fmla="*/ 0 w 3562597"/>
              <a:gd name="connsiteY1" fmla="*/ 4417620 h 4417620"/>
              <a:gd name="connsiteX2" fmla="*/ 3562597 w 3562597"/>
              <a:gd name="connsiteY2" fmla="*/ 4405745 h 4417620"/>
              <a:gd name="connsiteX3" fmla="*/ 1009402 w 3562597"/>
              <a:gd name="connsiteY3" fmla="*/ 0 h 441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597" h="4417620">
                <a:moveTo>
                  <a:pt x="1009402" y="0"/>
                </a:moveTo>
                <a:lnTo>
                  <a:pt x="0" y="4417620"/>
                </a:lnTo>
                <a:lnTo>
                  <a:pt x="3562597" y="4405745"/>
                </a:lnTo>
                <a:lnTo>
                  <a:pt x="1009402" y="0"/>
                </a:ln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0" name="25 - Ελεύθερη σχεδίαση"/>
          <p:cNvSpPr/>
          <p:nvPr/>
        </p:nvSpPr>
        <p:spPr bwMode="auto">
          <a:xfrm>
            <a:off x="890298" y="1663717"/>
            <a:ext cx="2565070" cy="4429496"/>
          </a:xfrm>
          <a:custGeom>
            <a:avLst/>
            <a:gdLst>
              <a:gd name="connsiteX0" fmla="*/ 2565070 w 2565070"/>
              <a:gd name="connsiteY0" fmla="*/ 0 h 4429496"/>
              <a:gd name="connsiteX1" fmla="*/ 0 w 2565070"/>
              <a:gd name="connsiteY1" fmla="*/ 4429496 h 4429496"/>
              <a:gd name="connsiteX2" fmla="*/ 1555668 w 2565070"/>
              <a:gd name="connsiteY2" fmla="*/ 4429496 h 4429496"/>
              <a:gd name="connsiteX3" fmla="*/ 2565070 w 2565070"/>
              <a:gd name="connsiteY3" fmla="*/ 0 h 44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5070" h="4429496">
                <a:moveTo>
                  <a:pt x="2565070" y="0"/>
                </a:moveTo>
                <a:lnTo>
                  <a:pt x="0" y="4429496"/>
                </a:lnTo>
                <a:lnTo>
                  <a:pt x="1555668" y="4429496"/>
                </a:lnTo>
                <a:lnTo>
                  <a:pt x="2565070" y="0"/>
                </a:lnTo>
                <a:close/>
              </a:path>
            </a:pathLst>
          </a:custGeom>
          <a:solidFill>
            <a:srgbClr val="C0C0C0">
              <a:alpha val="50196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60232" y="1484784"/>
            <a:ext cx="2304256" cy="4608512"/>
          </a:xfrm>
        </p:spPr>
        <p:txBody>
          <a:bodyPr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endParaRPr lang="el-GR" dirty="0" smtClean="0">
              <a:latin typeface="Calibri" pitchFamily="34" charset="0"/>
            </a:endParaRPr>
          </a:p>
          <a:p>
            <a:pPr algn="ctr"/>
            <a:r>
              <a:rPr lang="el-GR" sz="2400" b="1" dirty="0" smtClean="0">
                <a:latin typeface="Calibri" pitchFamily="34" charset="0"/>
              </a:rPr>
              <a:t>Κρυστάλλωση ισορροπίας</a:t>
            </a:r>
          </a:p>
          <a:p>
            <a:pPr algn="ctr">
              <a:buClr>
                <a:srgbClr val="FFFF00"/>
              </a:buClr>
              <a:defRPr/>
            </a:pPr>
            <a:r>
              <a:rPr lang="el-GR" kern="0" dirty="0" smtClean="0">
                <a:latin typeface="Calibri" pitchFamily="34" charset="0"/>
              </a:rPr>
              <a:t>Στο </a:t>
            </a:r>
            <a:r>
              <a:rPr lang="el-GR" kern="0" dirty="0" err="1" smtClean="0">
                <a:latin typeface="Calibri" pitchFamily="34" charset="0"/>
              </a:rPr>
              <a:t>Περιτηκτικό</a:t>
            </a:r>
            <a:r>
              <a:rPr lang="el-GR" kern="0" dirty="0" smtClean="0">
                <a:latin typeface="Calibri" pitchFamily="34" charset="0"/>
              </a:rPr>
              <a:t>:</a:t>
            </a:r>
          </a:p>
          <a:p>
            <a:pPr algn="ctr">
              <a:buClr>
                <a:srgbClr val="FFFF00"/>
              </a:buClr>
              <a:defRPr/>
            </a:pPr>
            <a:r>
              <a:rPr lang="en-US" b="1" kern="0" dirty="0" smtClean="0">
                <a:latin typeface="Calibri" pitchFamily="34" charset="0"/>
              </a:rPr>
              <a:t>Y + </a:t>
            </a:r>
            <a:r>
              <a:rPr lang="en-US" b="1" kern="0" dirty="0" err="1" smtClean="0">
                <a:latin typeface="Calibri" pitchFamily="34" charset="0"/>
              </a:rPr>
              <a:t>Fo</a:t>
            </a:r>
            <a:r>
              <a:rPr lang="en-US" b="1" kern="0" dirty="0" smtClean="0">
                <a:latin typeface="Calibri" pitchFamily="34" charset="0"/>
              </a:rPr>
              <a:t> = En</a:t>
            </a:r>
            <a:r>
              <a:rPr lang="el-GR" b="1" kern="0" dirty="0" smtClean="0">
                <a:latin typeface="Calibri" pitchFamily="34" charset="0"/>
              </a:rPr>
              <a:t> + </a:t>
            </a:r>
            <a:r>
              <a:rPr lang="en-US" b="1" kern="0" dirty="0" smtClean="0">
                <a:latin typeface="Calibri" pitchFamily="34" charset="0"/>
              </a:rPr>
              <a:t>An</a:t>
            </a:r>
            <a:endParaRPr lang="el-GR" b="1" kern="0" dirty="0" smtClean="0">
              <a:latin typeface="Calibri" pitchFamily="34" charset="0"/>
            </a:endParaRPr>
          </a:p>
          <a:p>
            <a:pPr algn="ctr">
              <a:buClr>
                <a:srgbClr val="FFFF00"/>
              </a:buClr>
              <a:defRPr/>
            </a:pPr>
            <a:r>
              <a:rPr lang="el-GR" kern="0" dirty="0" smtClean="0">
                <a:latin typeface="Calibri" pitchFamily="34" charset="0"/>
              </a:rPr>
              <a:t>μέχρι </a:t>
            </a:r>
            <a:r>
              <a:rPr lang="el-GR" u="sng" kern="0" dirty="0" smtClean="0">
                <a:latin typeface="Calibri" pitchFamily="34" charset="0"/>
              </a:rPr>
              <a:t>το υγρό να καταναλωθεί πλήρως </a:t>
            </a:r>
            <a:r>
              <a:rPr lang="el-GR" kern="0" dirty="0" smtClean="0">
                <a:latin typeface="Calibri" pitchFamily="34" charset="0"/>
              </a:rPr>
              <a:t>(Συνεχής ή Ασυνεχής;) </a:t>
            </a:r>
          </a:p>
          <a:p>
            <a:pPr algn="ctr">
              <a:buClr>
                <a:srgbClr val="FFFF00"/>
              </a:buClr>
              <a:defRPr/>
            </a:pPr>
            <a:r>
              <a:rPr lang="el-GR" sz="1600" b="1" i="1" dirty="0" smtClean="0">
                <a:latin typeface="Calibri" pitchFamily="34" charset="0"/>
              </a:rPr>
              <a:t>Αρχική σύσταση υγρού: 30% </a:t>
            </a:r>
            <a:r>
              <a:rPr lang="en-US" sz="1600" b="1" i="1" dirty="0" smtClean="0">
                <a:latin typeface="Calibri" pitchFamily="34" charset="0"/>
              </a:rPr>
              <a:t>An</a:t>
            </a:r>
            <a:r>
              <a:rPr lang="el-GR" sz="1600" b="1" i="1" dirty="0" smtClean="0">
                <a:latin typeface="Calibri" pitchFamily="34" charset="0"/>
              </a:rPr>
              <a:t> - </a:t>
            </a:r>
            <a:r>
              <a:rPr lang="en-US" sz="1600" b="1" i="1" dirty="0" smtClean="0">
                <a:latin typeface="Calibri" pitchFamily="34" charset="0"/>
              </a:rPr>
              <a:t>55</a:t>
            </a:r>
            <a:r>
              <a:rPr lang="el-GR" sz="1600" b="1" i="1" dirty="0" smtClean="0">
                <a:latin typeface="Calibri" pitchFamily="34" charset="0"/>
              </a:rPr>
              <a:t>% </a:t>
            </a:r>
            <a:r>
              <a:rPr lang="en-US" sz="1600" b="1" i="1" dirty="0" smtClean="0">
                <a:latin typeface="Calibri" pitchFamily="34" charset="0"/>
              </a:rPr>
              <a:t>En- 15%Fo</a:t>
            </a:r>
            <a:endParaRPr lang="el-GR" sz="1600" b="1" i="1" dirty="0" smtClean="0">
              <a:latin typeface="Calibri" pitchFamily="34" charset="0"/>
            </a:endParaRPr>
          </a:p>
          <a:p>
            <a:pPr>
              <a:buClr>
                <a:srgbClr val="FFFF00"/>
              </a:buClr>
              <a:defRPr/>
            </a:pPr>
            <a:endParaRPr lang="el-GR" kern="0" dirty="0" smtClean="0">
              <a:latin typeface="Times New Roman"/>
            </a:endParaRPr>
          </a:p>
          <a:p>
            <a:pPr marL="180975" indent="-180975">
              <a:buFont typeface="Arial" pitchFamily="34" charset="0"/>
              <a:buChar char="•"/>
            </a:pPr>
            <a:endParaRPr lang="el-GR" kern="0" dirty="0" smtClean="0">
              <a:latin typeface="Times New Roman"/>
            </a:endParaRPr>
          </a:p>
          <a:p>
            <a:pPr marL="180975" lvl="1" indent="-180975">
              <a:buFont typeface="Arial" pitchFamily="34" charset="0"/>
              <a:buChar char="•"/>
            </a:pPr>
            <a:endParaRPr lang="el-GR" sz="2000" dirty="0" smtClean="0">
              <a:latin typeface="Calibri" pitchFamily="34" charset="0"/>
            </a:endParaRPr>
          </a:p>
          <a:p>
            <a:pPr marL="180975" indent="-180975"/>
            <a:endParaRPr lang="el-G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</a:t>
            </a:r>
            <a:endParaRPr lang="el-GR" sz="3200" dirty="0"/>
          </a:p>
        </p:txBody>
      </p:sp>
      <p:grpSp>
        <p:nvGrpSpPr>
          <p:cNvPr id="38" name="22 - Ομάδα"/>
          <p:cNvGrpSpPr/>
          <p:nvPr/>
        </p:nvGrpSpPr>
        <p:grpSpPr>
          <a:xfrm>
            <a:off x="539552" y="1268760"/>
            <a:ext cx="6085490" cy="5234152"/>
            <a:chOff x="0" y="1628800"/>
            <a:chExt cx="6084168" cy="5229200"/>
          </a:xfrm>
        </p:grpSpPr>
        <p:sp>
          <p:nvSpPr>
            <p:cNvPr id="39" name="21 - Ορθογώνιο"/>
            <p:cNvSpPr/>
            <p:nvPr/>
          </p:nvSpPr>
          <p:spPr bwMode="auto">
            <a:xfrm>
              <a:off x="0" y="1628800"/>
              <a:ext cx="6084168" cy="522920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pic>
          <p:nvPicPr>
            <p:cNvPr id="40" name="16 - Εικόνα" descr="fo-an-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lumMod val="40000"/>
                  <a:lumOff val="6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7504" y="1707326"/>
              <a:ext cx="5802795" cy="496203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</p:pic>
        <p:sp>
          <p:nvSpPr>
            <p:cNvPr id="41" name="17 - TextBox"/>
            <p:cNvSpPr txBox="1"/>
            <p:nvPr/>
          </p:nvSpPr>
          <p:spPr>
            <a:xfrm>
              <a:off x="2771800" y="3501008"/>
              <a:ext cx="79208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1" name="19 - TextBox"/>
            <p:cNvSpPr txBox="1"/>
            <p:nvPr/>
          </p:nvSpPr>
          <p:spPr>
            <a:xfrm>
              <a:off x="3449133" y="5999922"/>
              <a:ext cx="115212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Χριστοβαλίτης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2" name="20 - TextBox"/>
            <p:cNvSpPr txBox="1"/>
            <p:nvPr/>
          </p:nvSpPr>
          <p:spPr>
            <a:xfrm rot="17314189">
              <a:off x="2365148" y="476950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Ενστατίτης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53" name="18 - TextBox"/>
            <p:cNvSpPr txBox="1"/>
            <p:nvPr/>
          </p:nvSpPr>
          <p:spPr>
            <a:xfrm>
              <a:off x="1187624" y="558924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54" name="37 - Ελεύθερη σχεδίαση"/>
          <p:cNvSpPr/>
          <p:nvPr/>
        </p:nvSpPr>
        <p:spPr bwMode="auto">
          <a:xfrm>
            <a:off x="890682" y="4202282"/>
            <a:ext cx="2355494" cy="1865376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5" name="38 - Ελεύθερη σχεδίαση"/>
          <p:cNvSpPr/>
          <p:nvPr/>
        </p:nvSpPr>
        <p:spPr bwMode="auto">
          <a:xfrm>
            <a:off x="1556364" y="3649976"/>
            <a:ext cx="1754987" cy="2432312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6" name="39 - Ελεύθερη σχεδίαση"/>
          <p:cNvSpPr/>
          <p:nvPr/>
        </p:nvSpPr>
        <p:spPr bwMode="auto">
          <a:xfrm>
            <a:off x="2500026" y="4458314"/>
            <a:ext cx="424281" cy="329184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7" name="40 - Ελεύθερη σχεδίαση"/>
          <p:cNvSpPr/>
          <p:nvPr/>
        </p:nvSpPr>
        <p:spPr bwMode="auto">
          <a:xfrm>
            <a:off x="2894545" y="4213102"/>
            <a:ext cx="346298" cy="270114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8" name="Oval 36"/>
          <p:cNvSpPr>
            <a:spLocks noChangeAspect="1" noChangeArrowheads="1"/>
          </p:cNvSpPr>
          <p:nvPr/>
        </p:nvSpPr>
        <p:spPr bwMode="auto">
          <a:xfrm>
            <a:off x="2429286" y="4741054"/>
            <a:ext cx="129540" cy="12954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9" name="41 - Ελεύθερη σχεδίαση"/>
          <p:cNvSpPr/>
          <p:nvPr/>
        </p:nvSpPr>
        <p:spPr bwMode="auto">
          <a:xfrm>
            <a:off x="3221792" y="3938782"/>
            <a:ext cx="64770" cy="278130"/>
          </a:xfrm>
          <a:custGeom>
            <a:avLst/>
            <a:gdLst>
              <a:gd name="connsiteX0" fmla="*/ 0 w 64770"/>
              <a:gd name="connsiteY0" fmla="*/ 278130 h 278130"/>
              <a:gd name="connsiteX1" fmla="*/ 22860 w 64770"/>
              <a:gd name="connsiteY1" fmla="*/ 213360 h 278130"/>
              <a:gd name="connsiteX2" fmla="*/ 34290 w 64770"/>
              <a:gd name="connsiteY2" fmla="*/ 152400 h 278130"/>
              <a:gd name="connsiteX3" fmla="*/ 53340 w 64770"/>
              <a:gd name="connsiteY3" fmla="*/ 80010 h 278130"/>
              <a:gd name="connsiteX4" fmla="*/ 64770 w 64770"/>
              <a:gd name="connsiteY4" fmla="*/ 0 h 27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" h="278130">
                <a:moveTo>
                  <a:pt x="0" y="278130"/>
                </a:moveTo>
                <a:lnTo>
                  <a:pt x="22860" y="213360"/>
                </a:lnTo>
                <a:lnTo>
                  <a:pt x="34290" y="152400"/>
                </a:lnTo>
                <a:lnTo>
                  <a:pt x="53340" y="80010"/>
                </a:lnTo>
                <a:lnTo>
                  <a:pt x="6477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0" name="42 - Ελεύθερη σχεδίαση"/>
          <p:cNvSpPr/>
          <p:nvPr/>
        </p:nvSpPr>
        <p:spPr bwMode="auto">
          <a:xfrm>
            <a:off x="3287490" y="3654947"/>
            <a:ext cx="15240" cy="297180"/>
          </a:xfrm>
          <a:custGeom>
            <a:avLst/>
            <a:gdLst>
              <a:gd name="connsiteX0" fmla="*/ 0 w 15240"/>
              <a:gd name="connsiteY0" fmla="*/ 297180 h 297180"/>
              <a:gd name="connsiteX1" fmla="*/ 7620 w 15240"/>
              <a:gd name="connsiteY1" fmla="*/ 186690 h 297180"/>
              <a:gd name="connsiteX2" fmla="*/ 11430 w 15240"/>
              <a:gd name="connsiteY2" fmla="*/ 83820 h 297180"/>
              <a:gd name="connsiteX3" fmla="*/ 15240 w 15240"/>
              <a:gd name="connsiteY3" fmla="*/ 0 h 297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" h="297180">
                <a:moveTo>
                  <a:pt x="0" y="297180"/>
                </a:moveTo>
                <a:lnTo>
                  <a:pt x="7620" y="186690"/>
                </a:lnTo>
                <a:lnTo>
                  <a:pt x="11430" y="83820"/>
                </a:lnTo>
                <a:lnTo>
                  <a:pt x="15240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1" name="43 - Ελεύθερη σχεδίαση"/>
          <p:cNvSpPr/>
          <p:nvPr/>
        </p:nvSpPr>
        <p:spPr bwMode="auto">
          <a:xfrm>
            <a:off x="901218" y="6073008"/>
            <a:ext cx="341194" cy="0"/>
          </a:xfrm>
          <a:custGeom>
            <a:avLst/>
            <a:gdLst>
              <a:gd name="connsiteX0" fmla="*/ 0 w 341194"/>
              <a:gd name="connsiteY0" fmla="*/ 0 h 0"/>
              <a:gd name="connsiteX1" fmla="*/ 341194 w 3411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1194">
                <a:moveTo>
                  <a:pt x="0" y="0"/>
                </a:moveTo>
                <a:lnTo>
                  <a:pt x="341194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2" name="52 - Ελεύθερη σχεδίαση"/>
          <p:cNvSpPr/>
          <p:nvPr/>
        </p:nvSpPr>
        <p:spPr bwMode="auto">
          <a:xfrm>
            <a:off x="1220510" y="6073007"/>
            <a:ext cx="362649" cy="45719"/>
          </a:xfrm>
          <a:custGeom>
            <a:avLst/>
            <a:gdLst>
              <a:gd name="connsiteX0" fmla="*/ 0 w 341194"/>
              <a:gd name="connsiteY0" fmla="*/ 0 h 0"/>
              <a:gd name="connsiteX1" fmla="*/ 341194 w 3411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1194">
                <a:moveTo>
                  <a:pt x="0" y="0"/>
                </a:moveTo>
                <a:lnTo>
                  <a:pt x="341194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3" name="53 - Ελεύθερη σχεδίαση"/>
          <p:cNvSpPr/>
          <p:nvPr/>
        </p:nvSpPr>
        <p:spPr bwMode="auto">
          <a:xfrm>
            <a:off x="1569691" y="5719260"/>
            <a:ext cx="252442" cy="345004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4" name="54 - Ελεύθερη σχεδίαση"/>
          <p:cNvSpPr/>
          <p:nvPr/>
        </p:nvSpPr>
        <p:spPr bwMode="auto">
          <a:xfrm>
            <a:off x="1805485" y="5395847"/>
            <a:ext cx="252442" cy="345004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5" name="55 - Ελεύθερη σχεδίαση"/>
          <p:cNvSpPr/>
          <p:nvPr/>
        </p:nvSpPr>
        <p:spPr bwMode="auto">
          <a:xfrm>
            <a:off x="2042017" y="5071443"/>
            <a:ext cx="252442" cy="345004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6" name="56 - Ελεύθερη σχεδίαση"/>
          <p:cNvSpPr/>
          <p:nvPr/>
        </p:nvSpPr>
        <p:spPr bwMode="auto">
          <a:xfrm>
            <a:off x="2287564" y="4789113"/>
            <a:ext cx="212620" cy="294537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7" name="58 - Έλλειψη"/>
          <p:cNvSpPr/>
          <p:nvPr/>
        </p:nvSpPr>
        <p:spPr bwMode="auto">
          <a:xfrm>
            <a:off x="820183" y="5994206"/>
            <a:ext cx="144000" cy="144000"/>
          </a:xfrm>
          <a:prstGeom prst="ellipse">
            <a:avLst/>
          </a:prstGeom>
          <a:solidFill>
            <a:srgbClr val="0099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 bwMode="auto">
          <a:xfrm>
            <a:off x="3743456" y="1561744"/>
            <a:ext cx="2192288" cy="1159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</a:t>
            </a:r>
            <a:r>
              <a:rPr lang="el-GR" kern="0" dirty="0" err="1" smtClean="0">
                <a:solidFill>
                  <a:srgbClr val="000000"/>
                </a:solidFill>
                <a:effectLst/>
                <a:latin typeface="Times New Roman"/>
              </a:rPr>
              <a:t>ορεία</a:t>
            </a: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 Υγρού</a:t>
            </a:r>
          </a:p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Πορεία Στερεού</a:t>
            </a:r>
            <a:endParaRPr lang="el-GR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69" name="61 - Ελεύθερη σχεδίαση"/>
          <p:cNvSpPr/>
          <p:nvPr/>
        </p:nvSpPr>
        <p:spPr bwMode="auto">
          <a:xfrm>
            <a:off x="6012216" y="1812379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0" name="62 - Ελεύθερη σχεδίαση"/>
          <p:cNvSpPr/>
          <p:nvPr/>
        </p:nvSpPr>
        <p:spPr bwMode="auto">
          <a:xfrm>
            <a:off x="6012216" y="2060848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7" grpId="1" animBg="1"/>
      <p:bldP spid="68" grpId="0"/>
      <p:bldP spid="69" grpId="0" animBg="1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60232" y="1484784"/>
            <a:ext cx="2304256" cy="4608512"/>
          </a:xfrm>
        </p:spPr>
        <p:txBody>
          <a:bodyPr>
            <a:normAutofit/>
          </a:bodyPr>
          <a:lstStyle/>
          <a:p>
            <a:pPr algn="ctr"/>
            <a:r>
              <a:rPr lang="el-GR" sz="2400" dirty="0" smtClean="0"/>
              <a:t>Κρυστάλλωση ισορροπίας</a:t>
            </a:r>
          </a:p>
          <a:p>
            <a:pPr marL="342900" indent="-342900" algn="ctr">
              <a:defRPr/>
            </a:pPr>
            <a:r>
              <a:rPr lang="el-GR" kern="0" dirty="0" smtClean="0"/>
              <a:t>Στο </a:t>
            </a:r>
            <a:r>
              <a:rPr lang="el-GR" kern="0" dirty="0" err="1" smtClean="0"/>
              <a:t>Περιτηκτικό</a:t>
            </a:r>
            <a:r>
              <a:rPr lang="el-GR" kern="0" dirty="0" smtClean="0"/>
              <a:t>:</a:t>
            </a:r>
          </a:p>
          <a:p>
            <a:pPr marL="342900" indent="-342900" algn="ctr">
              <a:defRPr/>
            </a:pPr>
            <a:r>
              <a:rPr lang="en-US" kern="0" dirty="0" smtClean="0"/>
              <a:t>Y + </a:t>
            </a:r>
            <a:r>
              <a:rPr lang="en-US" kern="0" dirty="0" err="1" smtClean="0"/>
              <a:t>Fo</a:t>
            </a:r>
            <a:r>
              <a:rPr lang="en-US" kern="0" dirty="0" smtClean="0"/>
              <a:t> = En</a:t>
            </a:r>
            <a:r>
              <a:rPr lang="el-GR" kern="0" dirty="0" smtClean="0"/>
              <a:t> + </a:t>
            </a:r>
            <a:r>
              <a:rPr lang="en-US" kern="0" dirty="0" smtClean="0"/>
              <a:t>An</a:t>
            </a:r>
            <a:endParaRPr lang="el-GR" kern="0" dirty="0" smtClean="0"/>
          </a:p>
          <a:p>
            <a:pPr algn="ctr">
              <a:buClr>
                <a:srgbClr val="FFFF00"/>
              </a:buClr>
              <a:defRPr/>
            </a:pPr>
            <a:r>
              <a:rPr lang="el-GR" kern="0" dirty="0" smtClean="0"/>
              <a:t>μέχρι ο </a:t>
            </a:r>
            <a:r>
              <a:rPr lang="en-US" u="sng" kern="0" dirty="0" err="1" smtClean="0"/>
              <a:t>Fo</a:t>
            </a:r>
            <a:r>
              <a:rPr lang="el-GR" u="sng" kern="0" dirty="0" smtClean="0"/>
              <a:t> να καταναλωθεί</a:t>
            </a:r>
          </a:p>
          <a:p>
            <a:pPr algn="ctr">
              <a:buClr>
                <a:srgbClr val="FFFF00"/>
              </a:buClr>
              <a:defRPr/>
            </a:pPr>
            <a:r>
              <a:rPr lang="el-GR" u="sng" kern="0" dirty="0" smtClean="0"/>
              <a:t>πλήρως</a:t>
            </a:r>
            <a:r>
              <a:rPr lang="el-GR" kern="0" dirty="0" smtClean="0"/>
              <a:t> και το υγρό συνεχίζει να εξελίσσεται έως το </a:t>
            </a:r>
            <a:r>
              <a:rPr lang="el-GR" kern="0" dirty="0" err="1" smtClean="0"/>
              <a:t>ευτηκτικό</a:t>
            </a:r>
            <a:endParaRPr lang="el-GR" kern="0" dirty="0" smtClean="0"/>
          </a:p>
          <a:p>
            <a:pPr algn="ctr">
              <a:buClr>
                <a:srgbClr val="FFFF00"/>
              </a:buClr>
              <a:defRPr/>
            </a:pPr>
            <a:r>
              <a:rPr lang="el-GR" sz="1800" i="1" dirty="0" smtClean="0"/>
              <a:t>Αρχική σύσταση υγρού: 54% </a:t>
            </a:r>
            <a:r>
              <a:rPr lang="en-US" sz="1800" i="1" dirty="0" smtClean="0"/>
              <a:t>An</a:t>
            </a:r>
            <a:r>
              <a:rPr lang="el-GR" sz="1800" i="1" dirty="0" smtClean="0"/>
              <a:t> - </a:t>
            </a:r>
            <a:r>
              <a:rPr lang="en-US" sz="1800" i="1" dirty="0" smtClean="0"/>
              <a:t>44</a:t>
            </a:r>
            <a:r>
              <a:rPr lang="el-GR" sz="1800" i="1" dirty="0" smtClean="0"/>
              <a:t>% </a:t>
            </a:r>
            <a:r>
              <a:rPr lang="en-US" sz="1800" i="1" dirty="0" smtClean="0"/>
              <a:t>En- </a:t>
            </a:r>
            <a:r>
              <a:rPr lang="el-GR" sz="1800" i="1" dirty="0" smtClean="0"/>
              <a:t>2</a:t>
            </a:r>
            <a:r>
              <a:rPr lang="en-US" sz="1800" i="1" dirty="0" smtClean="0"/>
              <a:t>% SiO</a:t>
            </a:r>
            <a:r>
              <a:rPr lang="en-US" sz="1800" i="1" baseline="-25000" dirty="0" smtClean="0"/>
              <a:t>2</a:t>
            </a:r>
            <a:endParaRPr lang="el-GR" sz="1800" i="1" baseline="-25000" dirty="0" smtClean="0"/>
          </a:p>
          <a:p>
            <a:pPr>
              <a:buClr>
                <a:srgbClr val="FFFF00"/>
              </a:buClr>
              <a:defRPr/>
            </a:pPr>
            <a:endParaRPr lang="el-GR" kern="0" dirty="0" smtClean="0">
              <a:latin typeface="Times New Roman"/>
            </a:endParaRPr>
          </a:p>
          <a:p>
            <a:endParaRPr 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</a:t>
            </a:r>
            <a:endParaRPr lang="el-GR" sz="3200" dirty="0"/>
          </a:p>
        </p:txBody>
      </p:sp>
      <p:grpSp>
        <p:nvGrpSpPr>
          <p:cNvPr id="81" name="22 - Ομάδα"/>
          <p:cNvGrpSpPr/>
          <p:nvPr/>
        </p:nvGrpSpPr>
        <p:grpSpPr>
          <a:xfrm>
            <a:off x="539552" y="1268760"/>
            <a:ext cx="6085490" cy="5234152"/>
            <a:chOff x="0" y="1628800"/>
            <a:chExt cx="6084168" cy="5229200"/>
          </a:xfrm>
        </p:grpSpPr>
        <p:sp>
          <p:nvSpPr>
            <p:cNvPr id="82" name="21 - Ορθογώνιο"/>
            <p:cNvSpPr/>
            <p:nvPr/>
          </p:nvSpPr>
          <p:spPr bwMode="auto">
            <a:xfrm>
              <a:off x="0" y="1628800"/>
              <a:ext cx="6084168" cy="522920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pic>
          <p:nvPicPr>
            <p:cNvPr id="83" name="16 - Εικόνα" descr="fo-an-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lumMod val="40000"/>
                  <a:lumOff val="6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7504" y="1707326"/>
              <a:ext cx="5802795" cy="496203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</p:pic>
        <p:sp>
          <p:nvSpPr>
            <p:cNvPr id="84" name="17 - TextBox"/>
            <p:cNvSpPr txBox="1"/>
            <p:nvPr/>
          </p:nvSpPr>
          <p:spPr>
            <a:xfrm>
              <a:off x="2771800" y="3501008"/>
              <a:ext cx="79208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85" name="19 - TextBox"/>
            <p:cNvSpPr txBox="1"/>
            <p:nvPr/>
          </p:nvSpPr>
          <p:spPr>
            <a:xfrm>
              <a:off x="3449133" y="5999922"/>
              <a:ext cx="115212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Χριστοβαλίτης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86" name="20 - TextBox"/>
            <p:cNvSpPr txBox="1"/>
            <p:nvPr/>
          </p:nvSpPr>
          <p:spPr>
            <a:xfrm rot="17314189">
              <a:off x="2365148" y="476950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Ενστατίτης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87" name="18 - TextBox"/>
            <p:cNvSpPr txBox="1"/>
            <p:nvPr/>
          </p:nvSpPr>
          <p:spPr>
            <a:xfrm>
              <a:off x="1187624" y="558924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88" name="37 - Ελεύθερη σχεδίαση"/>
          <p:cNvSpPr/>
          <p:nvPr/>
        </p:nvSpPr>
        <p:spPr bwMode="auto">
          <a:xfrm flipV="1">
            <a:off x="2309830" y="3668272"/>
            <a:ext cx="1522432" cy="182453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9" name="38 - Ελεύθερη σχεδίαση"/>
          <p:cNvSpPr/>
          <p:nvPr/>
        </p:nvSpPr>
        <p:spPr bwMode="auto">
          <a:xfrm>
            <a:off x="890682" y="3577968"/>
            <a:ext cx="2348662" cy="2518950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0" name="40 - Ελεύθερη σχεδίαση"/>
          <p:cNvSpPr/>
          <p:nvPr/>
        </p:nvSpPr>
        <p:spPr bwMode="auto">
          <a:xfrm>
            <a:off x="3057962" y="3588482"/>
            <a:ext cx="193015" cy="171230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1" name="Oval 36"/>
          <p:cNvSpPr>
            <a:spLocks noChangeAspect="1" noChangeArrowheads="1"/>
          </p:cNvSpPr>
          <p:nvPr/>
        </p:nvSpPr>
        <p:spPr bwMode="auto">
          <a:xfrm>
            <a:off x="2974587" y="3699852"/>
            <a:ext cx="129540" cy="12954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92" name="43 - Ελεύθερη σχεδίαση"/>
          <p:cNvSpPr/>
          <p:nvPr/>
        </p:nvSpPr>
        <p:spPr bwMode="auto">
          <a:xfrm rot="18047725">
            <a:off x="822523" y="5909600"/>
            <a:ext cx="341194" cy="0"/>
          </a:xfrm>
          <a:custGeom>
            <a:avLst/>
            <a:gdLst>
              <a:gd name="connsiteX0" fmla="*/ 0 w 341194"/>
              <a:gd name="connsiteY0" fmla="*/ 0 h 0"/>
              <a:gd name="connsiteX1" fmla="*/ 341194 w 341194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1194">
                <a:moveTo>
                  <a:pt x="0" y="0"/>
                </a:moveTo>
                <a:lnTo>
                  <a:pt x="341194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3" name="53 - Ελεύθερη σχεδίαση"/>
          <p:cNvSpPr/>
          <p:nvPr/>
        </p:nvSpPr>
        <p:spPr bwMode="auto">
          <a:xfrm rot="21298101">
            <a:off x="1056110" y="5388670"/>
            <a:ext cx="256018" cy="376409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4" name="54 - Ελεύθερη σχεδίαση"/>
          <p:cNvSpPr/>
          <p:nvPr/>
        </p:nvSpPr>
        <p:spPr bwMode="auto">
          <a:xfrm>
            <a:off x="1273301" y="5018128"/>
            <a:ext cx="237851" cy="387980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5" name="55 - Ελεύθερη σχεδίαση"/>
          <p:cNvSpPr/>
          <p:nvPr/>
        </p:nvSpPr>
        <p:spPr bwMode="auto">
          <a:xfrm>
            <a:off x="1504717" y="4658225"/>
            <a:ext cx="217553" cy="365763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6" name="56 - Ελεύθερη σχεδίαση"/>
          <p:cNvSpPr/>
          <p:nvPr/>
        </p:nvSpPr>
        <p:spPr bwMode="auto">
          <a:xfrm>
            <a:off x="1710025" y="4370057"/>
            <a:ext cx="161167" cy="299042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7" name="64 - Ελεύθερη σχεδίαση"/>
          <p:cNvSpPr/>
          <p:nvPr/>
        </p:nvSpPr>
        <p:spPr bwMode="auto">
          <a:xfrm>
            <a:off x="3229795" y="3602605"/>
            <a:ext cx="106298" cy="73287"/>
          </a:xfrm>
          <a:custGeom>
            <a:avLst/>
            <a:gdLst>
              <a:gd name="connsiteX0" fmla="*/ 0 w 141221"/>
              <a:gd name="connsiteY0" fmla="*/ 0 h 91793"/>
              <a:gd name="connsiteX1" fmla="*/ 141221 w 141221"/>
              <a:gd name="connsiteY1" fmla="*/ 91793 h 9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1221" h="91793">
                <a:moveTo>
                  <a:pt x="0" y="0"/>
                </a:moveTo>
                <a:lnTo>
                  <a:pt x="141221" y="91793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8" name="66 - Ελεύθερη σχεδίαση"/>
          <p:cNvSpPr/>
          <p:nvPr/>
        </p:nvSpPr>
        <p:spPr bwMode="auto">
          <a:xfrm>
            <a:off x="3320852" y="3660652"/>
            <a:ext cx="286706" cy="139661"/>
          </a:xfrm>
          <a:custGeom>
            <a:avLst/>
            <a:gdLst>
              <a:gd name="connsiteX0" fmla="*/ 0 w 257726"/>
              <a:gd name="connsiteY0" fmla="*/ 0 h 123568"/>
              <a:gd name="connsiteX1" fmla="*/ 95323 w 257726"/>
              <a:gd name="connsiteY1" fmla="*/ 63549 h 123568"/>
              <a:gd name="connsiteX2" fmla="*/ 194177 w 257726"/>
              <a:gd name="connsiteY2" fmla="*/ 105915 h 123568"/>
              <a:gd name="connsiteX3" fmla="*/ 257726 w 257726"/>
              <a:gd name="connsiteY3" fmla="*/ 123568 h 1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26" h="123568">
                <a:moveTo>
                  <a:pt x="0" y="0"/>
                </a:moveTo>
                <a:lnTo>
                  <a:pt x="95323" y="63549"/>
                </a:lnTo>
                <a:lnTo>
                  <a:pt x="194177" y="105915"/>
                </a:lnTo>
                <a:lnTo>
                  <a:pt x="257726" y="123568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99" name="67 - Ελεύθερη σχεδίαση"/>
          <p:cNvSpPr/>
          <p:nvPr/>
        </p:nvSpPr>
        <p:spPr bwMode="auto">
          <a:xfrm>
            <a:off x="3582845" y="3786191"/>
            <a:ext cx="289501" cy="38835"/>
          </a:xfrm>
          <a:custGeom>
            <a:avLst/>
            <a:gdLst>
              <a:gd name="connsiteX0" fmla="*/ 0 w 289501"/>
              <a:gd name="connsiteY0" fmla="*/ 0 h 38835"/>
              <a:gd name="connsiteX1" fmla="*/ 98854 w 289501"/>
              <a:gd name="connsiteY1" fmla="*/ 28244 h 38835"/>
              <a:gd name="connsiteX2" fmla="*/ 187116 w 289501"/>
              <a:gd name="connsiteY2" fmla="*/ 38835 h 38835"/>
              <a:gd name="connsiteX3" fmla="*/ 289501 w 289501"/>
              <a:gd name="connsiteY3" fmla="*/ 38835 h 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01" h="38835">
                <a:moveTo>
                  <a:pt x="0" y="0"/>
                </a:moveTo>
                <a:lnTo>
                  <a:pt x="98854" y="28244"/>
                </a:lnTo>
                <a:lnTo>
                  <a:pt x="187116" y="38835"/>
                </a:lnTo>
                <a:lnTo>
                  <a:pt x="289501" y="38835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0" name="75 - Έλλειψη"/>
          <p:cNvSpPr/>
          <p:nvPr/>
        </p:nvSpPr>
        <p:spPr bwMode="auto">
          <a:xfrm>
            <a:off x="820183" y="5994206"/>
            <a:ext cx="144000" cy="144000"/>
          </a:xfrm>
          <a:prstGeom prst="ellipse">
            <a:avLst/>
          </a:prstGeom>
          <a:solidFill>
            <a:srgbClr val="0099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" name="76 - Ελεύθερη σχεδίαση"/>
          <p:cNvSpPr/>
          <p:nvPr/>
        </p:nvSpPr>
        <p:spPr bwMode="auto">
          <a:xfrm>
            <a:off x="1954015" y="3649975"/>
            <a:ext cx="1357337" cy="571699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2" name="24 - Ελεύθερη σχεδίαση"/>
          <p:cNvSpPr/>
          <p:nvPr/>
        </p:nvSpPr>
        <p:spPr bwMode="auto">
          <a:xfrm>
            <a:off x="1871192" y="4202624"/>
            <a:ext cx="106635" cy="178441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3" name="48 - Ελεύθερη σχεδίαση"/>
          <p:cNvSpPr/>
          <p:nvPr/>
        </p:nvSpPr>
        <p:spPr bwMode="auto">
          <a:xfrm>
            <a:off x="1976686" y="4045461"/>
            <a:ext cx="391666" cy="169061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4" name="77 - Ελεύθερη σχεδίαση"/>
          <p:cNvSpPr/>
          <p:nvPr/>
        </p:nvSpPr>
        <p:spPr bwMode="auto">
          <a:xfrm>
            <a:off x="2351059" y="3890858"/>
            <a:ext cx="403131" cy="163550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5" name="49 - Ελεύθερη σχεδίαση"/>
          <p:cNvSpPr/>
          <p:nvPr/>
        </p:nvSpPr>
        <p:spPr bwMode="auto">
          <a:xfrm flipV="1">
            <a:off x="2732908" y="3801622"/>
            <a:ext cx="214564" cy="99070"/>
          </a:xfrm>
          <a:custGeom>
            <a:avLst/>
            <a:gdLst>
              <a:gd name="connsiteX0" fmla="*/ 0 w 324807"/>
              <a:gd name="connsiteY0" fmla="*/ 0 h 35305"/>
              <a:gd name="connsiteX1" fmla="*/ 324807 w 324807"/>
              <a:gd name="connsiteY1" fmla="*/ 35305 h 35305"/>
              <a:gd name="connsiteX2" fmla="*/ 324807 w 324807"/>
              <a:gd name="connsiteY2" fmla="*/ 35305 h 3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807" h="35305">
                <a:moveTo>
                  <a:pt x="0" y="0"/>
                </a:moveTo>
                <a:lnTo>
                  <a:pt x="324807" y="35305"/>
                </a:lnTo>
                <a:lnTo>
                  <a:pt x="324807" y="35305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6" name="79 - Ελεύθερη σχεδίαση"/>
          <p:cNvSpPr/>
          <p:nvPr/>
        </p:nvSpPr>
        <p:spPr bwMode="auto">
          <a:xfrm>
            <a:off x="2947472" y="3744472"/>
            <a:ext cx="15240" cy="72390"/>
          </a:xfrm>
          <a:custGeom>
            <a:avLst/>
            <a:gdLst>
              <a:gd name="connsiteX0" fmla="*/ 0 w 15240"/>
              <a:gd name="connsiteY0" fmla="*/ 72390 h 72390"/>
              <a:gd name="connsiteX1" fmla="*/ 15240 w 15240"/>
              <a:gd name="connsiteY1" fmla="*/ 0 h 7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" h="72390">
                <a:moveTo>
                  <a:pt x="0" y="72390"/>
                </a:moveTo>
                <a:lnTo>
                  <a:pt x="15240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7" name="80 - Ελεύθερη σχεδίαση"/>
          <p:cNvSpPr/>
          <p:nvPr/>
        </p:nvSpPr>
        <p:spPr bwMode="auto">
          <a:xfrm>
            <a:off x="2955092" y="3744472"/>
            <a:ext cx="95250" cy="19050"/>
          </a:xfrm>
          <a:custGeom>
            <a:avLst/>
            <a:gdLst>
              <a:gd name="connsiteX0" fmla="*/ 0 w 95250"/>
              <a:gd name="connsiteY0" fmla="*/ 0 h 19050"/>
              <a:gd name="connsiteX1" fmla="*/ 95250 w 9525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" h="19050">
                <a:moveTo>
                  <a:pt x="0" y="0"/>
                </a:moveTo>
                <a:lnTo>
                  <a:pt x="95250" y="1905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" name="Rectangle 4"/>
          <p:cNvSpPr txBox="1">
            <a:spLocks noChangeArrowheads="1"/>
          </p:cNvSpPr>
          <p:nvPr/>
        </p:nvSpPr>
        <p:spPr bwMode="auto">
          <a:xfrm>
            <a:off x="3743456" y="1561744"/>
            <a:ext cx="2192288" cy="1159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</a:t>
            </a:r>
            <a:r>
              <a:rPr lang="el-GR" kern="0" dirty="0" err="1" smtClean="0">
                <a:solidFill>
                  <a:srgbClr val="000000"/>
                </a:solidFill>
                <a:effectLst/>
                <a:latin typeface="Times New Roman"/>
              </a:rPr>
              <a:t>ορεία</a:t>
            </a: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 Υγρού</a:t>
            </a:r>
          </a:p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Πορεία Στερεού</a:t>
            </a:r>
            <a:endParaRPr lang="el-GR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42" name="61 - Ελεύθερη σχεδίαση"/>
          <p:cNvSpPr/>
          <p:nvPr/>
        </p:nvSpPr>
        <p:spPr bwMode="auto">
          <a:xfrm>
            <a:off x="6012216" y="1812379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" name="62 - Ελεύθερη σχεδίαση"/>
          <p:cNvSpPr/>
          <p:nvPr/>
        </p:nvSpPr>
        <p:spPr bwMode="auto">
          <a:xfrm>
            <a:off x="6012216" y="2060848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41" grpId="0"/>
      <p:bldP spid="142" grpId="0" animBg="1"/>
      <p:bldP spid="1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εικόνας"/>
          <p:cNvSpPr>
            <a:spLocks noGrp="1"/>
          </p:cNvSpPr>
          <p:nvPr>
            <p:ph type="pic" idx="1"/>
          </p:nvPr>
        </p:nvSpPr>
        <p:spPr/>
      </p:sp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Clr>
                <a:srgbClr val="FFFF00"/>
              </a:buClr>
              <a:defRPr/>
            </a:pPr>
            <a:r>
              <a:rPr lang="el-GR" kern="0" dirty="0" smtClean="0">
                <a:latin typeface="Calibri" pitchFamily="34" charset="0"/>
              </a:rPr>
              <a:t>Στο </a:t>
            </a:r>
            <a:r>
              <a:rPr lang="el-GR" kern="0" dirty="0" err="1" smtClean="0">
                <a:latin typeface="Calibri" pitchFamily="34" charset="0"/>
              </a:rPr>
              <a:t>Περιτηκτικό</a:t>
            </a:r>
            <a:r>
              <a:rPr lang="el-GR" kern="0" dirty="0" smtClean="0">
                <a:latin typeface="Calibri" pitchFamily="34" charset="0"/>
              </a:rPr>
              <a:t>: </a:t>
            </a:r>
            <a:r>
              <a:rPr lang="en-US" b="1" kern="0" dirty="0" smtClean="0">
                <a:latin typeface="Calibri" pitchFamily="34" charset="0"/>
              </a:rPr>
              <a:t>Y + </a:t>
            </a:r>
            <a:r>
              <a:rPr lang="en-US" b="1" kern="0" dirty="0" err="1" smtClean="0">
                <a:latin typeface="Calibri" pitchFamily="34" charset="0"/>
              </a:rPr>
              <a:t>Fo</a:t>
            </a:r>
            <a:r>
              <a:rPr lang="en-US" b="1" kern="0" dirty="0" smtClean="0">
                <a:latin typeface="Calibri" pitchFamily="34" charset="0"/>
              </a:rPr>
              <a:t> = En</a:t>
            </a:r>
            <a:r>
              <a:rPr lang="el-GR" b="1" kern="0" dirty="0" smtClean="0">
                <a:latin typeface="Calibri" pitchFamily="34" charset="0"/>
              </a:rPr>
              <a:t> + </a:t>
            </a:r>
            <a:r>
              <a:rPr lang="en-US" b="1" kern="0" dirty="0" smtClean="0">
                <a:latin typeface="Calibri" pitchFamily="34" charset="0"/>
              </a:rPr>
              <a:t>An</a:t>
            </a:r>
            <a:endParaRPr lang="el-GR" b="1" kern="0" dirty="0" smtClean="0">
              <a:latin typeface="Calibri" pitchFamily="34" charset="0"/>
            </a:endParaRPr>
          </a:p>
          <a:p>
            <a:pPr>
              <a:buClr>
                <a:srgbClr val="FFFF00"/>
              </a:buClr>
              <a:defRPr/>
            </a:pPr>
            <a:r>
              <a:rPr lang="el-GR" kern="0" dirty="0" smtClean="0">
                <a:latin typeface="Calibri" pitchFamily="34" charset="0"/>
              </a:rPr>
              <a:t>μέχρι ο </a:t>
            </a:r>
            <a:r>
              <a:rPr lang="en-US" kern="0" dirty="0" err="1" smtClean="0">
                <a:latin typeface="Calibri" pitchFamily="34" charset="0"/>
              </a:rPr>
              <a:t>Fo</a:t>
            </a:r>
            <a:r>
              <a:rPr lang="el-GR" kern="0" dirty="0" smtClean="0">
                <a:latin typeface="Calibri" pitchFamily="34" charset="0"/>
              </a:rPr>
              <a:t> να καταναλωθεί πλήρως και το υγρό συνεχίζει να εξελίσσεται έως το </a:t>
            </a:r>
            <a:r>
              <a:rPr lang="el-GR" kern="0" dirty="0" err="1" smtClean="0">
                <a:latin typeface="Calibri" pitchFamily="34" charset="0"/>
              </a:rPr>
              <a:t>ευτηκτικό</a:t>
            </a:r>
            <a:r>
              <a:rPr lang="el-GR" kern="0" dirty="0" smtClean="0">
                <a:latin typeface="Calibri" pitchFamily="34" charset="0"/>
              </a:rPr>
              <a:t>: </a:t>
            </a:r>
            <a:r>
              <a:rPr lang="el-GR" b="1" kern="0" dirty="0" smtClean="0">
                <a:latin typeface="Calibri" pitchFamily="34" charset="0"/>
              </a:rPr>
              <a:t>Υ = </a:t>
            </a:r>
            <a:r>
              <a:rPr lang="en-US" b="1" kern="0" dirty="0" smtClean="0">
                <a:latin typeface="Calibri" pitchFamily="34" charset="0"/>
              </a:rPr>
              <a:t>An + En + Q</a:t>
            </a:r>
            <a:endParaRPr lang="el-GR" b="1" kern="0" dirty="0" smtClean="0">
              <a:latin typeface="Calibri" pitchFamily="34" charset="0"/>
            </a:endParaRPr>
          </a:p>
          <a:p>
            <a:endParaRPr lang="el-G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solidFill>
                  <a:srgbClr val="4F81BD"/>
                </a:solidFill>
              </a:rPr>
              <a:t>Διάγραμμα με </a:t>
            </a:r>
            <a:r>
              <a:rPr lang="el-GR" sz="3200" dirty="0" err="1" smtClean="0">
                <a:solidFill>
                  <a:srgbClr val="4F81BD"/>
                </a:solidFill>
              </a:rPr>
              <a:t>Περιτηκτικό</a:t>
            </a:r>
            <a:r>
              <a:rPr lang="el-GR" sz="3200" dirty="0" smtClean="0">
                <a:solidFill>
                  <a:srgbClr val="4F81BD"/>
                </a:solidFill>
              </a:rPr>
              <a:t> Σημείο</a:t>
            </a:r>
            <a:endParaRPr lang="el-GR" dirty="0"/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2" name="21 - Ορθογώνιο"/>
          <p:cNvSpPr/>
          <p:nvPr/>
        </p:nvSpPr>
        <p:spPr bwMode="auto">
          <a:xfrm>
            <a:off x="308628" y="1558213"/>
            <a:ext cx="8455362" cy="3526971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  <a:ln w="12700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3" name="17 - TextBox"/>
          <p:cNvSpPr txBox="1"/>
          <p:nvPr/>
        </p:nvSpPr>
        <p:spPr>
          <a:xfrm>
            <a:off x="2772402" y="3809133"/>
            <a:ext cx="792260" cy="215648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Ανορθίτης</a:t>
            </a:r>
            <a:endParaRPr kumimoji="0" lang="el-GR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4" name="Rectangle 38"/>
          <p:cNvSpPr>
            <a:spLocks noChangeArrowheads="1"/>
          </p:cNvSpPr>
          <p:nvPr/>
        </p:nvSpPr>
        <p:spPr bwMode="auto">
          <a:xfrm>
            <a:off x="4230688" y="1648376"/>
            <a:ext cx="4495800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buClr>
                <a:srgbClr val="FFFF00"/>
              </a:buClr>
            </a:pPr>
            <a:r>
              <a:rPr lang="el-GR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Κρυστάλλωση ισορροπίας</a:t>
            </a:r>
          </a:p>
        </p:txBody>
      </p:sp>
      <p:sp>
        <p:nvSpPr>
          <p:cNvPr id="35" name="37 - Ελεύθερη σχεδίαση"/>
          <p:cNvSpPr/>
          <p:nvPr/>
        </p:nvSpPr>
        <p:spPr bwMode="auto">
          <a:xfrm flipV="1">
            <a:off x="1770278" y="4334664"/>
            <a:ext cx="1522432" cy="182453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36" name="40 - Ελεύθερη σχεδίαση"/>
          <p:cNvSpPr/>
          <p:nvPr/>
        </p:nvSpPr>
        <p:spPr bwMode="auto">
          <a:xfrm>
            <a:off x="2518410" y="4254874"/>
            <a:ext cx="193015" cy="171230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pic>
        <p:nvPicPr>
          <p:cNvPr id="37" name="16 - Εικόνα" descr="fo-an-q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FF00">
                <a:lumMod val="40000"/>
                <a:lumOff val="60000"/>
                <a:tint val="45000"/>
                <a:satMod val="400000"/>
              </a:srgbClr>
            </a:duotone>
          </a:blip>
          <a:srcRect l="22331" t="33313" r="25561" b="44940"/>
          <a:stretch>
            <a:fillRect/>
          </a:stretch>
        </p:blipFill>
        <p:spPr>
          <a:xfrm>
            <a:off x="323528" y="1796088"/>
            <a:ext cx="8424936" cy="3168352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</p:spPr>
      </p:pic>
      <p:sp>
        <p:nvSpPr>
          <p:cNvPr id="38" name="Oval 36"/>
          <p:cNvSpPr>
            <a:spLocks noChangeAspect="1" noChangeArrowheads="1"/>
          </p:cNvSpPr>
          <p:nvPr/>
        </p:nvSpPr>
        <p:spPr bwMode="auto">
          <a:xfrm>
            <a:off x="3419051" y="3843402"/>
            <a:ext cx="360861" cy="379984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39" name="76 - Ελεύθερη σχεδίαση"/>
          <p:cNvSpPr/>
          <p:nvPr/>
        </p:nvSpPr>
        <p:spPr bwMode="auto">
          <a:xfrm>
            <a:off x="1979712" y="3740304"/>
            <a:ext cx="2077417" cy="1224136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0" name="48 - Ελεύθερη σχεδίαση"/>
          <p:cNvSpPr/>
          <p:nvPr/>
        </p:nvSpPr>
        <p:spPr bwMode="auto">
          <a:xfrm>
            <a:off x="2372008" y="4510447"/>
            <a:ext cx="376646" cy="214421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  <a:buNone/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1" name="38 - Ελεύθερη σχεδίαση"/>
          <p:cNvSpPr/>
          <p:nvPr/>
        </p:nvSpPr>
        <p:spPr bwMode="auto">
          <a:xfrm flipV="1">
            <a:off x="3177767" y="3991538"/>
            <a:ext cx="2516772" cy="230953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2" name="33 - Ελεύθερη σχεδίαση"/>
          <p:cNvSpPr/>
          <p:nvPr/>
        </p:nvSpPr>
        <p:spPr bwMode="auto">
          <a:xfrm flipH="1" flipV="1">
            <a:off x="2933323" y="1796087"/>
            <a:ext cx="702573" cy="3191331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3" name="77 - Ελεύθερη σχεδίαση"/>
          <p:cNvSpPr/>
          <p:nvPr/>
        </p:nvSpPr>
        <p:spPr bwMode="auto">
          <a:xfrm>
            <a:off x="2720806" y="4317462"/>
            <a:ext cx="366426" cy="214858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4" name="34 - Ελεύθερη σχεδίαση"/>
          <p:cNvSpPr/>
          <p:nvPr/>
        </p:nvSpPr>
        <p:spPr bwMode="auto">
          <a:xfrm>
            <a:off x="3069784" y="3977958"/>
            <a:ext cx="85349" cy="361974"/>
          </a:xfrm>
          <a:custGeom>
            <a:avLst/>
            <a:gdLst>
              <a:gd name="connsiteX0" fmla="*/ 0 w 45267"/>
              <a:gd name="connsiteY0" fmla="*/ 190123 h 190123"/>
              <a:gd name="connsiteX1" fmla="*/ 45267 w 45267"/>
              <a:gd name="connsiteY1" fmla="*/ 0 h 19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67" h="190123">
                <a:moveTo>
                  <a:pt x="0" y="190123"/>
                </a:moveTo>
                <a:lnTo>
                  <a:pt x="45267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5" name="35 - Ελεύθερη σχεδίαση"/>
          <p:cNvSpPr/>
          <p:nvPr/>
        </p:nvSpPr>
        <p:spPr bwMode="auto">
          <a:xfrm flipV="1">
            <a:off x="3155552" y="3992211"/>
            <a:ext cx="480344" cy="45719"/>
          </a:xfrm>
          <a:custGeom>
            <a:avLst/>
            <a:gdLst>
              <a:gd name="connsiteX0" fmla="*/ 0 w 45267"/>
              <a:gd name="connsiteY0" fmla="*/ 190123 h 190123"/>
              <a:gd name="connsiteX1" fmla="*/ 45267 w 45267"/>
              <a:gd name="connsiteY1" fmla="*/ 0 h 19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267" h="190123">
                <a:moveTo>
                  <a:pt x="0" y="190123"/>
                </a:moveTo>
                <a:lnTo>
                  <a:pt x="45267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46" name="18 - TextBox"/>
          <p:cNvSpPr txBox="1"/>
          <p:nvPr/>
        </p:nvSpPr>
        <p:spPr>
          <a:xfrm>
            <a:off x="1403429" y="3967361"/>
            <a:ext cx="1296363" cy="276999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Φορστερίτης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47" name="20 - TextBox"/>
          <p:cNvSpPr txBox="1"/>
          <p:nvPr/>
        </p:nvSpPr>
        <p:spPr>
          <a:xfrm>
            <a:off x="4211960" y="4676408"/>
            <a:ext cx="1152128" cy="276999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Ενστατίτης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48" name="19 - TextBox"/>
          <p:cNvSpPr txBox="1"/>
          <p:nvPr/>
        </p:nvSpPr>
        <p:spPr>
          <a:xfrm>
            <a:off x="4139952" y="2228136"/>
            <a:ext cx="2088232" cy="552792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Ανορθίτης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49" name="36 - TextBox"/>
          <p:cNvSpPr txBox="1"/>
          <p:nvPr/>
        </p:nvSpPr>
        <p:spPr>
          <a:xfrm>
            <a:off x="6156176" y="4604400"/>
            <a:ext cx="1512418" cy="276999"/>
          </a:xfrm>
          <a:prstGeom prst="rect">
            <a:avLst/>
          </a:prstGeom>
          <a:solidFill>
            <a:srgbClr val="FFFF00">
              <a:lumMod val="40000"/>
              <a:lumOff val="60000"/>
            </a:srgbClr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rPr>
              <a:t>Χριστοβαλίτης</a:t>
            </a:r>
            <a:endParaRPr kumimoji="0" lang="el-G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50" name="22 - Ελεύθερη σχεδίαση"/>
          <p:cNvSpPr/>
          <p:nvPr/>
        </p:nvSpPr>
        <p:spPr bwMode="auto">
          <a:xfrm>
            <a:off x="3204376" y="2941983"/>
            <a:ext cx="429370" cy="381662"/>
          </a:xfrm>
          <a:custGeom>
            <a:avLst/>
            <a:gdLst>
              <a:gd name="connsiteX0" fmla="*/ 0 w 429370"/>
              <a:gd name="connsiteY0" fmla="*/ 0 h 381662"/>
              <a:gd name="connsiteX1" fmla="*/ 182880 w 429370"/>
              <a:gd name="connsiteY1" fmla="*/ 174928 h 381662"/>
              <a:gd name="connsiteX2" fmla="*/ 349857 w 429370"/>
              <a:gd name="connsiteY2" fmla="*/ 310100 h 381662"/>
              <a:gd name="connsiteX3" fmla="*/ 429370 w 429370"/>
              <a:gd name="connsiteY3" fmla="*/ 381662 h 38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370" h="381662">
                <a:moveTo>
                  <a:pt x="0" y="0"/>
                </a:moveTo>
                <a:lnTo>
                  <a:pt x="182880" y="174928"/>
                </a:lnTo>
                <a:lnTo>
                  <a:pt x="349857" y="310100"/>
                </a:lnTo>
                <a:lnTo>
                  <a:pt x="429370" y="381662"/>
                </a:lnTo>
              </a:path>
            </a:pathLst>
          </a:custGeom>
          <a:noFill/>
          <a:ln w="44450" cap="sq" cmpd="sng" algn="ctr">
            <a:solidFill>
              <a:srgbClr val="AAB8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51" name="23 - Ελεύθερη σχεδίαση"/>
          <p:cNvSpPr/>
          <p:nvPr/>
        </p:nvSpPr>
        <p:spPr bwMode="auto">
          <a:xfrm>
            <a:off x="3617843" y="3315694"/>
            <a:ext cx="522109" cy="401338"/>
          </a:xfrm>
          <a:custGeom>
            <a:avLst/>
            <a:gdLst>
              <a:gd name="connsiteX0" fmla="*/ 0 w 453225"/>
              <a:gd name="connsiteY0" fmla="*/ 0 h 341906"/>
              <a:gd name="connsiteX1" fmla="*/ 190832 w 453225"/>
              <a:gd name="connsiteY1" fmla="*/ 143123 h 341906"/>
              <a:gd name="connsiteX2" fmla="*/ 453225 w 453225"/>
              <a:gd name="connsiteY2" fmla="*/ 341906 h 34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3225" h="341906">
                <a:moveTo>
                  <a:pt x="0" y="0"/>
                </a:moveTo>
                <a:lnTo>
                  <a:pt x="190832" y="143123"/>
                </a:lnTo>
                <a:lnTo>
                  <a:pt x="453225" y="341906"/>
                </a:lnTo>
              </a:path>
            </a:pathLst>
          </a:custGeom>
          <a:noFill/>
          <a:ln w="41275" cap="sq" cmpd="sng" algn="ctr">
            <a:solidFill>
              <a:srgbClr val="AAB8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52" name="24 - Ελεύθερη σχεδίαση"/>
          <p:cNvSpPr/>
          <p:nvPr/>
        </p:nvSpPr>
        <p:spPr bwMode="auto">
          <a:xfrm>
            <a:off x="4134678" y="3705308"/>
            <a:ext cx="477079" cy="302149"/>
          </a:xfrm>
          <a:custGeom>
            <a:avLst/>
            <a:gdLst>
              <a:gd name="connsiteX0" fmla="*/ 0 w 477079"/>
              <a:gd name="connsiteY0" fmla="*/ 0 h 302149"/>
              <a:gd name="connsiteX1" fmla="*/ 159026 w 477079"/>
              <a:gd name="connsiteY1" fmla="*/ 119269 h 302149"/>
              <a:gd name="connsiteX2" fmla="*/ 246491 w 477079"/>
              <a:gd name="connsiteY2" fmla="*/ 174929 h 302149"/>
              <a:gd name="connsiteX3" fmla="*/ 357809 w 477079"/>
              <a:gd name="connsiteY3" fmla="*/ 230588 h 302149"/>
              <a:gd name="connsiteX4" fmla="*/ 477079 w 477079"/>
              <a:gd name="connsiteY4" fmla="*/ 302149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079" h="302149">
                <a:moveTo>
                  <a:pt x="0" y="0"/>
                </a:moveTo>
                <a:lnTo>
                  <a:pt x="159026" y="119269"/>
                </a:lnTo>
                <a:lnTo>
                  <a:pt x="246491" y="174929"/>
                </a:lnTo>
                <a:lnTo>
                  <a:pt x="357809" y="230588"/>
                </a:lnTo>
                <a:lnTo>
                  <a:pt x="477079" y="302149"/>
                </a:lnTo>
              </a:path>
            </a:pathLst>
          </a:custGeom>
          <a:noFill/>
          <a:ln w="41275" cap="sq" cmpd="sng" algn="ctr">
            <a:solidFill>
              <a:srgbClr val="AAB8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53" name="25 - Ελεύθερη σχεδίαση"/>
          <p:cNvSpPr/>
          <p:nvPr/>
        </p:nvSpPr>
        <p:spPr bwMode="auto">
          <a:xfrm>
            <a:off x="4603805" y="3999506"/>
            <a:ext cx="1081378" cy="214685"/>
          </a:xfrm>
          <a:custGeom>
            <a:avLst/>
            <a:gdLst>
              <a:gd name="connsiteX0" fmla="*/ 0 w 1081378"/>
              <a:gd name="connsiteY0" fmla="*/ 0 h 214685"/>
              <a:gd name="connsiteX1" fmla="*/ 222637 w 1081378"/>
              <a:gd name="connsiteY1" fmla="*/ 103367 h 214685"/>
              <a:gd name="connsiteX2" fmla="*/ 405517 w 1081378"/>
              <a:gd name="connsiteY2" fmla="*/ 159026 h 214685"/>
              <a:gd name="connsiteX3" fmla="*/ 636105 w 1081378"/>
              <a:gd name="connsiteY3" fmla="*/ 190831 h 214685"/>
              <a:gd name="connsiteX4" fmla="*/ 850790 w 1081378"/>
              <a:gd name="connsiteY4" fmla="*/ 206734 h 214685"/>
              <a:gd name="connsiteX5" fmla="*/ 1081378 w 1081378"/>
              <a:gd name="connsiteY5" fmla="*/ 214685 h 21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1378" h="214685">
                <a:moveTo>
                  <a:pt x="0" y="0"/>
                </a:moveTo>
                <a:lnTo>
                  <a:pt x="222637" y="103367"/>
                </a:lnTo>
                <a:lnTo>
                  <a:pt x="405517" y="159026"/>
                </a:lnTo>
                <a:lnTo>
                  <a:pt x="636105" y="190831"/>
                </a:lnTo>
                <a:lnTo>
                  <a:pt x="850790" y="206734"/>
                </a:lnTo>
                <a:lnTo>
                  <a:pt x="1081378" y="214685"/>
                </a:lnTo>
              </a:path>
            </a:pathLst>
          </a:custGeom>
          <a:noFill/>
          <a:ln w="41275" cap="sq" cmpd="sng" algn="ctr">
            <a:solidFill>
              <a:srgbClr val="AAB8FF">
                <a:lumMod val="50000"/>
              </a:srgbClr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l-GR" sz="36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</a:endParaRPr>
          </a:p>
        </p:txBody>
      </p:sp>
      <p:sp>
        <p:nvSpPr>
          <p:cNvPr id="54" name="26 - Ελεύθερη σχεδίαση"/>
          <p:cNvSpPr/>
          <p:nvPr/>
        </p:nvSpPr>
        <p:spPr bwMode="auto">
          <a:xfrm>
            <a:off x="2004645" y="4720120"/>
            <a:ext cx="371809" cy="233717"/>
          </a:xfrm>
          <a:custGeom>
            <a:avLst/>
            <a:gdLst>
              <a:gd name="connsiteX0" fmla="*/ 0 w 252442"/>
              <a:gd name="connsiteY0" fmla="*/ 345004 h 345004"/>
              <a:gd name="connsiteX1" fmla="*/ 252442 w 252442"/>
              <a:gd name="connsiteY1" fmla="*/ 0 h 3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42" h="345004">
                <a:moveTo>
                  <a:pt x="0" y="345004"/>
                </a:moveTo>
                <a:lnTo>
                  <a:pt x="252442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  <a:buNone/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55" name="27 - TextBox"/>
          <p:cNvSpPr txBox="1"/>
          <p:nvPr/>
        </p:nvSpPr>
        <p:spPr>
          <a:xfrm>
            <a:off x="7020272" y="1700808"/>
            <a:ext cx="1656184" cy="648072"/>
          </a:xfrm>
          <a:prstGeom prst="rect">
            <a:avLst/>
          </a:prstGeom>
          <a:noFill/>
          <a:ln>
            <a:solidFill>
              <a:srgbClr val="AAB8FF">
                <a:lumMod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AAB8FF">
                    <a:lumMod val="50000"/>
                  </a:srgbClr>
                </a:solidFill>
                <a:effectLst/>
                <a:uLnTx/>
                <a:uFillTx/>
              </a:rPr>
              <a:t>Replay</a:t>
            </a:r>
            <a:endParaRPr kumimoji="0" lang="el-GR" sz="1800" b="1" i="1" u="none" strike="noStrike" kern="0" cap="none" spc="0" normalizeH="0" baseline="0" noProof="0" dirty="0">
              <a:ln>
                <a:noFill/>
              </a:ln>
              <a:solidFill>
                <a:srgbClr val="AAB8FF">
                  <a:lumMod val="50000"/>
                </a:srgb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60232" y="1484784"/>
            <a:ext cx="2304256" cy="4608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l-GR" sz="2800" dirty="0" smtClean="0"/>
              <a:t>Κρυστάλλωση ισορροπίας</a:t>
            </a:r>
          </a:p>
          <a:p>
            <a:pPr algn="ctr"/>
            <a:r>
              <a:rPr lang="el-GR" sz="2400" kern="0" dirty="0" smtClean="0"/>
              <a:t>Στην περίπτωση που οι συστάσεις του Υ, και του </a:t>
            </a:r>
            <a:r>
              <a:rPr lang="en-US" sz="2400" kern="0" dirty="0" smtClean="0"/>
              <a:t>En </a:t>
            </a:r>
            <a:r>
              <a:rPr lang="el-GR" sz="2400" kern="0" dirty="0" smtClean="0"/>
              <a:t>ευθυγραμμιστούν με την αρχική, τότε η πορεία του υγρού εγκαταλείπει την </a:t>
            </a:r>
            <a:r>
              <a:rPr lang="el-GR" sz="2400" kern="0" dirty="0" err="1" smtClean="0"/>
              <a:t>περιτηκτική</a:t>
            </a:r>
            <a:r>
              <a:rPr lang="el-GR" sz="2400" kern="0" dirty="0" smtClean="0"/>
              <a:t>… </a:t>
            </a:r>
            <a:endParaRPr lang="el-GR" sz="2400" i="1" kern="0" dirty="0" smtClean="0"/>
          </a:p>
          <a:p>
            <a:pPr algn="ctr"/>
            <a:r>
              <a:rPr lang="el-GR" sz="1800" i="1" dirty="0" smtClean="0"/>
              <a:t>Αρχική σύσταση υγρού: 54% </a:t>
            </a:r>
            <a:r>
              <a:rPr lang="en-US" sz="1800" i="1" dirty="0" smtClean="0"/>
              <a:t>An</a:t>
            </a:r>
            <a:r>
              <a:rPr lang="el-GR" sz="1800" i="1" dirty="0" smtClean="0"/>
              <a:t> - </a:t>
            </a:r>
            <a:r>
              <a:rPr lang="en-US" sz="1800" i="1" dirty="0" smtClean="0"/>
              <a:t>44</a:t>
            </a:r>
            <a:r>
              <a:rPr lang="el-GR" sz="1800" i="1" dirty="0" smtClean="0"/>
              <a:t>% </a:t>
            </a:r>
            <a:r>
              <a:rPr lang="en-US" sz="1800" i="1" dirty="0" smtClean="0"/>
              <a:t>En- </a:t>
            </a:r>
            <a:r>
              <a:rPr lang="el-GR" sz="1800" i="1" dirty="0" smtClean="0"/>
              <a:t>2</a:t>
            </a:r>
            <a:r>
              <a:rPr lang="en-US" sz="1800" i="1" dirty="0" smtClean="0"/>
              <a:t>% SiO</a:t>
            </a:r>
            <a:r>
              <a:rPr lang="en-US" sz="1800" i="1" baseline="-25000" dirty="0" smtClean="0"/>
              <a:t>2</a:t>
            </a:r>
            <a:endParaRPr lang="el-GR" sz="1800" i="1" baseline="-25000" dirty="0" smtClean="0"/>
          </a:p>
          <a:p>
            <a:endParaRPr lang="el-GR" sz="2400" b="1" i="1" dirty="0" smtClean="0">
              <a:latin typeface="Times New Roman" charset="0"/>
            </a:endParaRPr>
          </a:p>
          <a:p>
            <a:endParaRPr lang="el-GR" sz="2400" dirty="0" smtClean="0"/>
          </a:p>
          <a:p>
            <a:pPr>
              <a:buClr>
                <a:srgbClr val="FFFF00"/>
              </a:buClr>
              <a:defRPr/>
            </a:pPr>
            <a:endParaRPr lang="el-GR" kern="0" dirty="0" smtClean="0">
              <a:latin typeface="Times New Roman"/>
            </a:endParaRPr>
          </a:p>
          <a:p>
            <a:endParaRPr 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</a:t>
            </a:r>
            <a:endParaRPr lang="el-GR" sz="3200" dirty="0"/>
          </a:p>
        </p:txBody>
      </p:sp>
      <p:grpSp>
        <p:nvGrpSpPr>
          <p:cNvPr id="63" name="22 - Ομάδα"/>
          <p:cNvGrpSpPr/>
          <p:nvPr/>
        </p:nvGrpSpPr>
        <p:grpSpPr>
          <a:xfrm>
            <a:off x="611560" y="1268760"/>
            <a:ext cx="6085490" cy="5234152"/>
            <a:chOff x="0" y="1628800"/>
            <a:chExt cx="6084168" cy="5229200"/>
          </a:xfrm>
        </p:grpSpPr>
        <p:sp>
          <p:nvSpPr>
            <p:cNvPr id="64" name="21 - Ορθογώνιο"/>
            <p:cNvSpPr/>
            <p:nvPr/>
          </p:nvSpPr>
          <p:spPr bwMode="auto">
            <a:xfrm>
              <a:off x="0" y="1628800"/>
              <a:ext cx="6084168" cy="522920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pic>
          <p:nvPicPr>
            <p:cNvPr id="65" name="16 - Εικόνα" descr="fo-an-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lumMod val="40000"/>
                  <a:lumOff val="6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7504" y="1707326"/>
              <a:ext cx="5802795" cy="496203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</p:pic>
        <p:sp>
          <p:nvSpPr>
            <p:cNvPr id="66" name="17 - TextBox"/>
            <p:cNvSpPr txBox="1"/>
            <p:nvPr/>
          </p:nvSpPr>
          <p:spPr>
            <a:xfrm>
              <a:off x="2771800" y="3501008"/>
              <a:ext cx="79208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7" name="19 - TextBox"/>
            <p:cNvSpPr txBox="1"/>
            <p:nvPr/>
          </p:nvSpPr>
          <p:spPr>
            <a:xfrm>
              <a:off x="3449133" y="5999922"/>
              <a:ext cx="115212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Χριστοβαλίτης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8" name="20 - TextBox"/>
            <p:cNvSpPr txBox="1"/>
            <p:nvPr/>
          </p:nvSpPr>
          <p:spPr>
            <a:xfrm rot="17314189">
              <a:off x="2365148" y="476950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Ενστατίτης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9" name="18 - TextBox"/>
            <p:cNvSpPr txBox="1"/>
            <p:nvPr/>
          </p:nvSpPr>
          <p:spPr>
            <a:xfrm>
              <a:off x="1187624" y="558924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70" name="37 - Ελεύθερη σχεδίαση"/>
          <p:cNvSpPr/>
          <p:nvPr/>
        </p:nvSpPr>
        <p:spPr bwMode="auto">
          <a:xfrm>
            <a:off x="977212" y="5552885"/>
            <a:ext cx="1926286" cy="527423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1" name="40 - Ελεύθερη σχεδίαση"/>
          <p:cNvSpPr/>
          <p:nvPr/>
        </p:nvSpPr>
        <p:spPr bwMode="auto">
          <a:xfrm>
            <a:off x="2703694" y="5551273"/>
            <a:ext cx="135566" cy="45719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2" name="Oval 36"/>
          <p:cNvSpPr>
            <a:spLocks noChangeAspect="1" noChangeArrowheads="1"/>
          </p:cNvSpPr>
          <p:nvPr/>
        </p:nvSpPr>
        <p:spPr bwMode="auto">
          <a:xfrm>
            <a:off x="2623359" y="5535441"/>
            <a:ext cx="129540" cy="12954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3" name="28 - Ελεύθερη σχεδίαση"/>
          <p:cNvSpPr/>
          <p:nvPr/>
        </p:nvSpPr>
        <p:spPr bwMode="auto">
          <a:xfrm>
            <a:off x="2478459" y="3704480"/>
            <a:ext cx="1072681" cy="2360282"/>
          </a:xfrm>
          <a:custGeom>
            <a:avLst/>
            <a:gdLst>
              <a:gd name="connsiteX0" fmla="*/ 0 w 819150"/>
              <a:gd name="connsiteY0" fmla="*/ 1809750 h 1809750"/>
              <a:gd name="connsiteX1" fmla="*/ 819150 w 819150"/>
              <a:gd name="connsiteY1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0" h="1809750">
                <a:moveTo>
                  <a:pt x="0" y="1809750"/>
                </a:moveTo>
                <a:lnTo>
                  <a:pt x="819150" y="0"/>
                </a:lnTo>
              </a:path>
            </a:pathLst>
          </a:custGeom>
          <a:noFill/>
          <a:ln w="25400" cap="sq" cmpd="sng" algn="ctr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4" name="29 - Ελεύθερη σχεδίαση"/>
          <p:cNvSpPr/>
          <p:nvPr/>
        </p:nvSpPr>
        <p:spPr bwMode="auto">
          <a:xfrm>
            <a:off x="2830055" y="5165064"/>
            <a:ext cx="156491" cy="389694"/>
          </a:xfrm>
          <a:custGeom>
            <a:avLst/>
            <a:gdLst>
              <a:gd name="connsiteX0" fmla="*/ 0 w 156491"/>
              <a:gd name="connsiteY0" fmla="*/ 389694 h 389694"/>
              <a:gd name="connsiteX1" fmla="*/ 64437 w 156491"/>
              <a:gd name="connsiteY1" fmla="*/ 223998 h 389694"/>
              <a:gd name="connsiteX2" fmla="*/ 125806 w 156491"/>
              <a:gd name="connsiteY2" fmla="*/ 76712 h 389694"/>
              <a:gd name="connsiteX3" fmla="*/ 156491 w 156491"/>
              <a:gd name="connsiteY3" fmla="*/ 0 h 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91" h="389694">
                <a:moveTo>
                  <a:pt x="0" y="389694"/>
                </a:moveTo>
                <a:lnTo>
                  <a:pt x="64437" y="223998"/>
                </a:lnTo>
                <a:lnTo>
                  <a:pt x="125806" y="76712"/>
                </a:lnTo>
                <a:lnTo>
                  <a:pt x="15649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5" name="30 - Ελεύθερη σχεδίαση"/>
          <p:cNvSpPr/>
          <p:nvPr/>
        </p:nvSpPr>
        <p:spPr bwMode="auto">
          <a:xfrm>
            <a:off x="2986545" y="4735481"/>
            <a:ext cx="165697" cy="438789"/>
          </a:xfrm>
          <a:custGeom>
            <a:avLst/>
            <a:gdLst>
              <a:gd name="connsiteX0" fmla="*/ 0 w 165697"/>
              <a:gd name="connsiteY0" fmla="*/ 438789 h 438789"/>
              <a:gd name="connsiteX1" fmla="*/ 46027 w 165697"/>
              <a:gd name="connsiteY1" fmla="*/ 337530 h 438789"/>
              <a:gd name="connsiteX2" fmla="*/ 79780 w 165697"/>
              <a:gd name="connsiteY2" fmla="*/ 230134 h 438789"/>
              <a:gd name="connsiteX3" fmla="*/ 128875 w 165697"/>
              <a:gd name="connsiteY3" fmla="*/ 88985 h 438789"/>
              <a:gd name="connsiteX4" fmla="*/ 165697 w 165697"/>
              <a:gd name="connsiteY4" fmla="*/ 0 h 43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97" h="438789">
                <a:moveTo>
                  <a:pt x="0" y="438789"/>
                </a:moveTo>
                <a:lnTo>
                  <a:pt x="46027" y="337530"/>
                </a:lnTo>
                <a:lnTo>
                  <a:pt x="79780" y="230134"/>
                </a:lnTo>
                <a:lnTo>
                  <a:pt x="128875" y="88985"/>
                </a:lnTo>
                <a:lnTo>
                  <a:pt x="165697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6" name="31 - Ελεύθερη σχεδίαση"/>
          <p:cNvSpPr/>
          <p:nvPr/>
        </p:nvSpPr>
        <p:spPr bwMode="auto">
          <a:xfrm>
            <a:off x="3143037" y="4293623"/>
            <a:ext cx="135012" cy="454132"/>
          </a:xfrm>
          <a:custGeom>
            <a:avLst/>
            <a:gdLst>
              <a:gd name="connsiteX0" fmla="*/ 0 w 135012"/>
              <a:gd name="connsiteY0" fmla="*/ 454132 h 454132"/>
              <a:gd name="connsiteX1" fmla="*/ 58300 w 135012"/>
              <a:gd name="connsiteY1" fmla="*/ 306846 h 454132"/>
              <a:gd name="connsiteX2" fmla="*/ 88985 w 135012"/>
              <a:gd name="connsiteY2" fmla="*/ 205587 h 454132"/>
              <a:gd name="connsiteX3" fmla="*/ 110464 w 135012"/>
              <a:gd name="connsiteY3" fmla="*/ 116602 h 454132"/>
              <a:gd name="connsiteX4" fmla="*/ 135012 w 135012"/>
              <a:gd name="connsiteY4" fmla="*/ 0 h 4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2" h="454132">
                <a:moveTo>
                  <a:pt x="0" y="454132"/>
                </a:moveTo>
                <a:lnTo>
                  <a:pt x="58300" y="306846"/>
                </a:lnTo>
                <a:lnTo>
                  <a:pt x="88985" y="205587"/>
                </a:lnTo>
                <a:lnTo>
                  <a:pt x="110464" y="116602"/>
                </a:lnTo>
                <a:lnTo>
                  <a:pt x="135012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7" name="32 - Ελεύθερη σχεδίαση"/>
          <p:cNvSpPr/>
          <p:nvPr/>
        </p:nvSpPr>
        <p:spPr bwMode="auto">
          <a:xfrm>
            <a:off x="3278049" y="3986778"/>
            <a:ext cx="147285" cy="319119"/>
          </a:xfrm>
          <a:custGeom>
            <a:avLst/>
            <a:gdLst>
              <a:gd name="connsiteX0" fmla="*/ 0 w 147285"/>
              <a:gd name="connsiteY0" fmla="*/ 319119 h 319119"/>
              <a:gd name="connsiteX1" fmla="*/ 147285 w 147285"/>
              <a:gd name="connsiteY1" fmla="*/ 0 h 3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285" h="319119">
                <a:moveTo>
                  <a:pt x="0" y="319119"/>
                </a:moveTo>
                <a:lnTo>
                  <a:pt x="147285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8" name="33 - Ελεύθερη σχεδίαση"/>
          <p:cNvSpPr/>
          <p:nvPr/>
        </p:nvSpPr>
        <p:spPr bwMode="auto">
          <a:xfrm>
            <a:off x="3410976" y="3725959"/>
            <a:ext cx="124823" cy="283026"/>
          </a:xfrm>
          <a:custGeom>
            <a:avLst/>
            <a:gdLst>
              <a:gd name="connsiteX0" fmla="*/ 0 w 147285"/>
              <a:gd name="connsiteY0" fmla="*/ 319119 h 319119"/>
              <a:gd name="connsiteX1" fmla="*/ 147285 w 147285"/>
              <a:gd name="connsiteY1" fmla="*/ 0 h 3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285" h="319119">
                <a:moveTo>
                  <a:pt x="0" y="319119"/>
                </a:moveTo>
                <a:lnTo>
                  <a:pt x="147285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9" name="34 - Ελεύθερη σχεδίαση"/>
          <p:cNvSpPr/>
          <p:nvPr/>
        </p:nvSpPr>
        <p:spPr bwMode="auto">
          <a:xfrm>
            <a:off x="3523525" y="3738233"/>
            <a:ext cx="193313" cy="64437"/>
          </a:xfrm>
          <a:custGeom>
            <a:avLst/>
            <a:gdLst>
              <a:gd name="connsiteX0" fmla="*/ 0 w 193313"/>
              <a:gd name="connsiteY0" fmla="*/ 0 h 64437"/>
              <a:gd name="connsiteX1" fmla="*/ 70575 w 193313"/>
              <a:gd name="connsiteY1" fmla="*/ 33753 h 64437"/>
              <a:gd name="connsiteX2" fmla="*/ 122738 w 193313"/>
              <a:gd name="connsiteY2" fmla="*/ 58300 h 64437"/>
              <a:gd name="connsiteX3" fmla="*/ 193313 w 193313"/>
              <a:gd name="connsiteY3" fmla="*/ 64437 h 6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13" h="64437">
                <a:moveTo>
                  <a:pt x="0" y="0"/>
                </a:moveTo>
                <a:lnTo>
                  <a:pt x="70575" y="33753"/>
                </a:lnTo>
                <a:lnTo>
                  <a:pt x="122738" y="58300"/>
                </a:lnTo>
                <a:lnTo>
                  <a:pt x="193313" y="64437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" name="35 - Ελεύθερη σχεδίαση"/>
          <p:cNvSpPr/>
          <p:nvPr/>
        </p:nvSpPr>
        <p:spPr bwMode="auto">
          <a:xfrm>
            <a:off x="3689222" y="3799602"/>
            <a:ext cx="260819" cy="24548"/>
          </a:xfrm>
          <a:custGeom>
            <a:avLst/>
            <a:gdLst>
              <a:gd name="connsiteX0" fmla="*/ 0 w 260819"/>
              <a:gd name="connsiteY0" fmla="*/ 0 h 24548"/>
              <a:gd name="connsiteX1" fmla="*/ 73643 w 260819"/>
              <a:gd name="connsiteY1" fmla="*/ 15342 h 24548"/>
              <a:gd name="connsiteX2" fmla="*/ 138080 w 260819"/>
              <a:gd name="connsiteY2" fmla="*/ 24548 h 24548"/>
              <a:gd name="connsiteX3" fmla="*/ 196381 w 260819"/>
              <a:gd name="connsiteY3" fmla="*/ 21479 h 24548"/>
              <a:gd name="connsiteX4" fmla="*/ 260819 w 260819"/>
              <a:gd name="connsiteY4" fmla="*/ 21479 h 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19" h="24548">
                <a:moveTo>
                  <a:pt x="0" y="0"/>
                </a:moveTo>
                <a:lnTo>
                  <a:pt x="73643" y="15342"/>
                </a:lnTo>
                <a:lnTo>
                  <a:pt x="138080" y="24548"/>
                </a:lnTo>
                <a:lnTo>
                  <a:pt x="196381" y="21479"/>
                </a:lnTo>
                <a:lnTo>
                  <a:pt x="260819" y="21479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" name="36 - Ελεύθερη σχεδίαση"/>
          <p:cNvSpPr/>
          <p:nvPr/>
        </p:nvSpPr>
        <p:spPr bwMode="auto">
          <a:xfrm>
            <a:off x="2350908" y="3847541"/>
            <a:ext cx="1572477" cy="2227988"/>
          </a:xfrm>
          <a:custGeom>
            <a:avLst/>
            <a:gdLst>
              <a:gd name="connsiteX0" fmla="*/ 0 w 819150"/>
              <a:gd name="connsiteY0" fmla="*/ 1809750 h 1809750"/>
              <a:gd name="connsiteX1" fmla="*/ 819150 w 819150"/>
              <a:gd name="connsiteY1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0" h="1809750">
                <a:moveTo>
                  <a:pt x="0" y="1809750"/>
                </a:moveTo>
                <a:lnTo>
                  <a:pt x="81915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" name="39 - Ελεύθερη σχεδίαση"/>
          <p:cNvSpPr/>
          <p:nvPr/>
        </p:nvSpPr>
        <p:spPr bwMode="auto">
          <a:xfrm>
            <a:off x="954460" y="6077462"/>
            <a:ext cx="628650" cy="0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9" name="41 - Ελεύθερη σχεδίαση"/>
          <p:cNvSpPr/>
          <p:nvPr/>
        </p:nvSpPr>
        <p:spPr bwMode="auto">
          <a:xfrm>
            <a:off x="1574354" y="6077462"/>
            <a:ext cx="628650" cy="0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0" name="42 - Έλλειψη"/>
          <p:cNvSpPr/>
          <p:nvPr/>
        </p:nvSpPr>
        <p:spPr bwMode="auto">
          <a:xfrm>
            <a:off x="892191" y="5994206"/>
            <a:ext cx="144000" cy="144000"/>
          </a:xfrm>
          <a:prstGeom prst="ellipse">
            <a:avLst/>
          </a:prstGeom>
          <a:solidFill>
            <a:srgbClr val="0099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" name="47 - Ελεύθερη σχεδίαση"/>
          <p:cNvSpPr/>
          <p:nvPr/>
        </p:nvSpPr>
        <p:spPr bwMode="auto">
          <a:xfrm rot="18453711" flipV="1">
            <a:off x="2388922" y="5508950"/>
            <a:ext cx="290552" cy="241947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5" name="38 - Έλλειψη"/>
          <p:cNvSpPr/>
          <p:nvPr/>
        </p:nvSpPr>
        <p:spPr bwMode="auto">
          <a:xfrm>
            <a:off x="2409295" y="6007823"/>
            <a:ext cx="144000" cy="144000"/>
          </a:xfrm>
          <a:prstGeom prst="ellipse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6" name="45 - Ελεύθερη σχεδίαση"/>
          <p:cNvSpPr/>
          <p:nvPr/>
        </p:nvSpPr>
        <p:spPr bwMode="auto">
          <a:xfrm flipV="1">
            <a:off x="2179134" y="6030137"/>
            <a:ext cx="331564" cy="45719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7" name="46 - Ελεύθερη σχεδίαση"/>
          <p:cNvSpPr/>
          <p:nvPr/>
        </p:nvSpPr>
        <p:spPr bwMode="auto">
          <a:xfrm rot="17058658" flipV="1">
            <a:off x="2327800" y="5880314"/>
            <a:ext cx="262599" cy="99480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8" name="Rectangle 4"/>
          <p:cNvSpPr txBox="1">
            <a:spLocks noChangeArrowheads="1"/>
          </p:cNvSpPr>
          <p:nvPr/>
        </p:nvSpPr>
        <p:spPr bwMode="auto">
          <a:xfrm>
            <a:off x="3743456" y="1561744"/>
            <a:ext cx="2192288" cy="1159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</a:t>
            </a:r>
            <a:r>
              <a:rPr lang="el-GR" kern="0" dirty="0" err="1" smtClean="0">
                <a:solidFill>
                  <a:srgbClr val="000000"/>
                </a:solidFill>
                <a:effectLst/>
                <a:latin typeface="Times New Roman"/>
              </a:rPr>
              <a:t>ορεία</a:t>
            </a: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 Υγρού</a:t>
            </a:r>
          </a:p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Πορεία Στερεού</a:t>
            </a:r>
            <a:endParaRPr lang="el-GR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19" name="61 - Ελεύθερη σχεδίαση"/>
          <p:cNvSpPr/>
          <p:nvPr/>
        </p:nvSpPr>
        <p:spPr bwMode="auto">
          <a:xfrm>
            <a:off x="6012216" y="1812379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0" name="62 - Ελεύθερη σχεδίαση"/>
          <p:cNvSpPr/>
          <p:nvPr/>
        </p:nvSpPr>
        <p:spPr bwMode="auto">
          <a:xfrm>
            <a:off x="6012216" y="2060848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08" grpId="0" animBg="1"/>
      <p:bldP spid="109" grpId="0" animBg="1"/>
      <p:bldP spid="110" grpId="0" animBg="1"/>
      <p:bldP spid="110" grpId="1" animBg="1"/>
      <p:bldP spid="111" grpId="0" animBg="1"/>
      <p:bldP spid="115" grpId="0" animBg="1"/>
      <p:bldP spid="115" grpId="1" animBg="1"/>
      <p:bldP spid="116" grpId="0" animBg="1"/>
      <p:bldP spid="117" grpId="0" animBg="1"/>
      <p:bldP spid="118" grpId="0"/>
      <p:bldP spid="119" grpId="0" animBg="1"/>
      <p:bldP spid="1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60232" y="1484784"/>
            <a:ext cx="2304256" cy="4608512"/>
          </a:xfrm>
        </p:spPr>
        <p:txBody>
          <a:bodyPr>
            <a:normAutofit/>
          </a:bodyPr>
          <a:lstStyle/>
          <a:p>
            <a:pPr algn="ctr"/>
            <a:r>
              <a:rPr lang="el-GR" sz="2800" dirty="0" smtClean="0"/>
              <a:t>Κρυστάλλωση ισορροπίας</a:t>
            </a:r>
          </a:p>
          <a:p>
            <a:pPr algn="ctr"/>
            <a:r>
              <a:rPr lang="el-GR" sz="2200" kern="0" dirty="0" smtClean="0"/>
              <a:t>Σε εκείνο το σημείο καταναλώνεται όλος ο </a:t>
            </a:r>
            <a:r>
              <a:rPr lang="el-GR" sz="2200" kern="0" dirty="0" err="1" smtClean="0"/>
              <a:t>ολιβίνης</a:t>
            </a:r>
            <a:r>
              <a:rPr lang="el-GR" sz="2200" kern="0" dirty="0" smtClean="0"/>
              <a:t> και η πορεία υγρού εισέρχεται στο πεδίο </a:t>
            </a:r>
            <a:r>
              <a:rPr lang="el-GR" sz="2200" kern="0" dirty="0" err="1" smtClean="0"/>
              <a:t>En</a:t>
            </a:r>
            <a:r>
              <a:rPr lang="el-GR" sz="2200" kern="0" dirty="0" smtClean="0"/>
              <a:t> + Y</a:t>
            </a:r>
          </a:p>
          <a:p>
            <a:pPr algn="ctr"/>
            <a:r>
              <a:rPr lang="el-GR" sz="1800" i="1" dirty="0" smtClean="0"/>
              <a:t>Αρχική σύσταση υγρού: 54% </a:t>
            </a:r>
            <a:r>
              <a:rPr lang="en-US" sz="1800" i="1" dirty="0" smtClean="0"/>
              <a:t>An</a:t>
            </a:r>
            <a:r>
              <a:rPr lang="el-GR" sz="1800" i="1" dirty="0" smtClean="0"/>
              <a:t> - </a:t>
            </a:r>
            <a:r>
              <a:rPr lang="en-US" sz="1800" i="1" dirty="0" smtClean="0"/>
              <a:t>44</a:t>
            </a:r>
            <a:r>
              <a:rPr lang="el-GR" sz="1800" i="1" dirty="0" smtClean="0"/>
              <a:t>% </a:t>
            </a:r>
            <a:r>
              <a:rPr lang="en-US" sz="1800" i="1" dirty="0" smtClean="0"/>
              <a:t>En- </a:t>
            </a:r>
            <a:r>
              <a:rPr lang="el-GR" sz="1800" i="1" dirty="0" smtClean="0"/>
              <a:t>2</a:t>
            </a:r>
            <a:r>
              <a:rPr lang="en-US" sz="1800" i="1" dirty="0" smtClean="0"/>
              <a:t>% SiO</a:t>
            </a:r>
            <a:r>
              <a:rPr lang="en-US" sz="1800" i="1" baseline="-25000" dirty="0" smtClean="0"/>
              <a:t>2</a:t>
            </a:r>
            <a:endParaRPr lang="el-GR" sz="1800" i="1" baseline="-25000" dirty="0" smtClean="0"/>
          </a:p>
          <a:p>
            <a:endParaRPr lang="el-GR" sz="2400" b="1" i="1" dirty="0" smtClean="0">
              <a:latin typeface="Times New Roman" charset="0"/>
            </a:endParaRPr>
          </a:p>
          <a:p>
            <a:endParaRPr lang="el-GR" sz="2400" dirty="0" smtClean="0"/>
          </a:p>
          <a:p>
            <a:pPr>
              <a:buClr>
                <a:srgbClr val="FFFF00"/>
              </a:buClr>
              <a:defRPr/>
            </a:pPr>
            <a:endParaRPr lang="el-GR" kern="0" dirty="0" smtClean="0">
              <a:latin typeface="Times New Roman"/>
            </a:endParaRPr>
          </a:p>
          <a:p>
            <a:endParaRPr 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</a:t>
            </a:r>
            <a:endParaRPr lang="el-GR" sz="3200" dirty="0"/>
          </a:p>
        </p:txBody>
      </p:sp>
      <p:grpSp>
        <p:nvGrpSpPr>
          <p:cNvPr id="2" name="22 - Ομάδα"/>
          <p:cNvGrpSpPr/>
          <p:nvPr/>
        </p:nvGrpSpPr>
        <p:grpSpPr>
          <a:xfrm>
            <a:off x="611560" y="1268760"/>
            <a:ext cx="6085490" cy="5234152"/>
            <a:chOff x="0" y="1628800"/>
            <a:chExt cx="6084168" cy="5229200"/>
          </a:xfrm>
        </p:grpSpPr>
        <p:sp>
          <p:nvSpPr>
            <p:cNvPr id="64" name="21 - Ορθογώνιο"/>
            <p:cNvSpPr/>
            <p:nvPr/>
          </p:nvSpPr>
          <p:spPr bwMode="auto">
            <a:xfrm>
              <a:off x="0" y="1628800"/>
              <a:ext cx="6084168" cy="522920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pic>
          <p:nvPicPr>
            <p:cNvPr id="65" name="16 - Εικόνα" descr="fo-an-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lumMod val="40000"/>
                  <a:lumOff val="6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7504" y="1707326"/>
              <a:ext cx="5802795" cy="496203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</p:pic>
        <p:sp>
          <p:nvSpPr>
            <p:cNvPr id="66" name="17 - TextBox"/>
            <p:cNvSpPr txBox="1"/>
            <p:nvPr/>
          </p:nvSpPr>
          <p:spPr>
            <a:xfrm>
              <a:off x="2771800" y="3501008"/>
              <a:ext cx="79208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7" name="19 - TextBox"/>
            <p:cNvSpPr txBox="1"/>
            <p:nvPr/>
          </p:nvSpPr>
          <p:spPr>
            <a:xfrm>
              <a:off x="3449133" y="5999922"/>
              <a:ext cx="115212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Χριστοβαλίτης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8" name="20 - TextBox"/>
            <p:cNvSpPr txBox="1"/>
            <p:nvPr/>
          </p:nvSpPr>
          <p:spPr>
            <a:xfrm rot="17314189">
              <a:off x="2365148" y="476950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Ενστατίτης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69" name="18 - TextBox"/>
            <p:cNvSpPr txBox="1"/>
            <p:nvPr/>
          </p:nvSpPr>
          <p:spPr>
            <a:xfrm>
              <a:off x="1187624" y="558924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70" name="37 - Ελεύθερη σχεδίαση"/>
          <p:cNvSpPr/>
          <p:nvPr/>
        </p:nvSpPr>
        <p:spPr bwMode="auto">
          <a:xfrm>
            <a:off x="977212" y="5552885"/>
            <a:ext cx="1926286" cy="527423"/>
          </a:xfrm>
          <a:custGeom>
            <a:avLst/>
            <a:gdLst>
              <a:gd name="connsiteX0" fmla="*/ 0 w 2355494"/>
              <a:gd name="connsiteY0" fmla="*/ 1865376 h 1865376"/>
              <a:gd name="connsiteX1" fmla="*/ 2355494 w 2355494"/>
              <a:gd name="connsiteY1" fmla="*/ 0 h 1865376"/>
              <a:gd name="connsiteX2" fmla="*/ 2355494 w 2355494"/>
              <a:gd name="connsiteY2" fmla="*/ 0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5494" h="1865376">
                <a:moveTo>
                  <a:pt x="0" y="1865376"/>
                </a:moveTo>
                <a:lnTo>
                  <a:pt x="2355494" y="0"/>
                </a:lnTo>
                <a:lnTo>
                  <a:pt x="2355494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1" name="40 - Ελεύθερη σχεδίαση"/>
          <p:cNvSpPr/>
          <p:nvPr/>
        </p:nvSpPr>
        <p:spPr bwMode="auto">
          <a:xfrm>
            <a:off x="2703694" y="5551273"/>
            <a:ext cx="135566" cy="45719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2" name="Oval 36"/>
          <p:cNvSpPr>
            <a:spLocks noChangeAspect="1" noChangeArrowheads="1"/>
          </p:cNvSpPr>
          <p:nvPr/>
        </p:nvSpPr>
        <p:spPr bwMode="auto">
          <a:xfrm>
            <a:off x="2623359" y="5535441"/>
            <a:ext cx="129540" cy="12954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73" name="28 - Ελεύθερη σχεδίαση"/>
          <p:cNvSpPr/>
          <p:nvPr/>
        </p:nvSpPr>
        <p:spPr bwMode="auto">
          <a:xfrm>
            <a:off x="2478459" y="3704480"/>
            <a:ext cx="1072681" cy="2360282"/>
          </a:xfrm>
          <a:custGeom>
            <a:avLst/>
            <a:gdLst>
              <a:gd name="connsiteX0" fmla="*/ 0 w 819150"/>
              <a:gd name="connsiteY0" fmla="*/ 1809750 h 1809750"/>
              <a:gd name="connsiteX1" fmla="*/ 819150 w 819150"/>
              <a:gd name="connsiteY1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0" h="1809750">
                <a:moveTo>
                  <a:pt x="0" y="1809750"/>
                </a:moveTo>
                <a:lnTo>
                  <a:pt x="819150" y="0"/>
                </a:lnTo>
              </a:path>
            </a:pathLst>
          </a:custGeom>
          <a:noFill/>
          <a:ln w="25400" cap="sq" cmpd="sng" algn="ctr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4" name="29 - Ελεύθερη σχεδίαση"/>
          <p:cNvSpPr/>
          <p:nvPr/>
        </p:nvSpPr>
        <p:spPr bwMode="auto">
          <a:xfrm>
            <a:off x="2830055" y="5165064"/>
            <a:ext cx="156491" cy="389694"/>
          </a:xfrm>
          <a:custGeom>
            <a:avLst/>
            <a:gdLst>
              <a:gd name="connsiteX0" fmla="*/ 0 w 156491"/>
              <a:gd name="connsiteY0" fmla="*/ 389694 h 389694"/>
              <a:gd name="connsiteX1" fmla="*/ 64437 w 156491"/>
              <a:gd name="connsiteY1" fmla="*/ 223998 h 389694"/>
              <a:gd name="connsiteX2" fmla="*/ 125806 w 156491"/>
              <a:gd name="connsiteY2" fmla="*/ 76712 h 389694"/>
              <a:gd name="connsiteX3" fmla="*/ 156491 w 156491"/>
              <a:gd name="connsiteY3" fmla="*/ 0 h 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91" h="389694">
                <a:moveTo>
                  <a:pt x="0" y="389694"/>
                </a:moveTo>
                <a:lnTo>
                  <a:pt x="64437" y="223998"/>
                </a:lnTo>
                <a:lnTo>
                  <a:pt x="125806" y="76712"/>
                </a:lnTo>
                <a:lnTo>
                  <a:pt x="15649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5" name="30 - Ελεύθερη σχεδίαση"/>
          <p:cNvSpPr/>
          <p:nvPr/>
        </p:nvSpPr>
        <p:spPr bwMode="auto">
          <a:xfrm>
            <a:off x="2986545" y="4735481"/>
            <a:ext cx="165697" cy="438789"/>
          </a:xfrm>
          <a:custGeom>
            <a:avLst/>
            <a:gdLst>
              <a:gd name="connsiteX0" fmla="*/ 0 w 165697"/>
              <a:gd name="connsiteY0" fmla="*/ 438789 h 438789"/>
              <a:gd name="connsiteX1" fmla="*/ 46027 w 165697"/>
              <a:gd name="connsiteY1" fmla="*/ 337530 h 438789"/>
              <a:gd name="connsiteX2" fmla="*/ 79780 w 165697"/>
              <a:gd name="connsiteY2" fmla="*/ 230134 h 438789"/>
              <a:gd name="connsiteX3" fmla="*/ 128875 w 165697"/>
              <a:gd name="connsiteY3" fmla="*/ 88985 h 438789"/>
              <a:gd name="connsiteX4" fmla="*/ 165697 w 165697"/>
              <a:gd name="connsiteY4" fmla="*/ 0 h 43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97" h="438789">
                <a:moveTo>
                  <a:pt x="0" y="438789"/>
                </a:moveTo>
                <a:lnTo>
                  <a:pt x="46027" y="337530"/>
                </a:lnTo>
                <a:lnTo>
                  <a:pt x="79780" y="230134"/>
                </a:lnTo>
                <a:lnTo>
                  <a:pt x="128875" y="88985"/>
                </a:lnTo>
                <a:lnTo>
                  <a:pt x="165697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6" name="31 - Ελεύθερη σχεδίαση"/>
          <p:cNvSpPr/>
          <p:nvPr/>
        </p:nvSpPr>
        <p:spPr bwMode="auto">
          <a:xfrm>
            <a:off x="3143037" y="4293623"/>
            <a:ext cx="135012" cy="454132"/>
          </a:xfrm>
          <a:custGeom>
            <a:avLst/>
            <a:gdLst>
              <a:gd name="connsiteX0" fmla="*/ 0 w 135012"/>
              <a:gd name="connsiteY0" fmla="*/ 454132 h 454132"/>
              <a:gd name="connsiteX1" fmla="*/ 58300 w 135012"/>
              <a:gd name="connsiteY1" fmla="*/ 306846 h 454132"/>
              <a:gd name="connsiteX2" fmla="*/ 88985 w 135012"/>
              <a:gd name="connsiteY2" fmla="*/ 205587 h 454132"/>
              <a:gd name="connsiteX3" fmla="*/ 110464 w 135012"/>
              <a:gd name="connsiteY3" fmla="*/ 116602 h 454132"/>
              <a:gd name="connsiteX4" fmla="*/ 135012 w 135012"/>
              <a:gd name="connsiteY4" fmla="*/ 0 h 4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2" h="454132">
                <a:moveTo>
                  <a:pt x="0" y="454132"/>
                </a:moveTo>
                <a:lnTo>
                  <a:pt x="58300" y="306846"/>
                </a:lnTo>
                <a:lnTo>
                  <a:pt x="88985" y="205587"/>
                </a:lnTo>
                <a:lnTo>
                  <a:pt x="110464" y="116602"/>
                </a:lnTo>
                <a:lnTo>
                  <a:pt x="135012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7" name="32 - Ελεύθερη σχεδίαση"/>
          <p:cNvSpPr/>
          <p:nvPr/>
        </p:nvSpPr>
        <p:spPr bwMode="auto">
          <a:xfrm>
            <a:off x="3278049" y="3986778"/>
            <a:ext cx="147285" cy="319119"/>
          </a:xfrm>
          <a:custGeom>
            <a:avLst/>
            <a:gdLst>
              <a:gd name="connsiteX0" fmla="*/ 0 w 147285"/>
              <a:gd name="connsiteY0" fmla="*/ 319119 h 319119"/>
              <a:gd name="connsiteX1" fmla="*/ 147285 w 147285"/>
              <a:gd name="connsiteY1" fmla="*/ 0 h 3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285" h="319119">
                <a:moveTo>
                  <a:pt x="0" y="319119"/>
                </a:moveTo>
                <a:lnTo>
                  <a:pt x="147285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8" name="33 - Ελεύθερη σχεδίαση"/>
          <p:cNvSpPr/>
          <p:nvPr/>
        </p:nvSpPr>
        <p:spPr bwMode="auto">
          <a:xfrm>
            <a:off x="3410976" y="3725959"/>
            <a:ext cx="124823" cy="283026"/>
          </a:xfrm>
          <a:custGeom>
            <a:avLst/>
            <a:gdLst>
              <a:gd name="connsiteX0" fmla="*/ 0 w 147285"/>
              <a:gd name="connsiteY0" fmla="*/ 319119 h 319119"/>
              <a:gd name="connsiteX1" fmla="*/ 147285 w 147285"/>
              <a:gd name="connsiteY1" fmla="*/ 0 h 3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285" h="319119">
                <a:moveTo>
                  <a:pt x="0" y="319119"/>
                </a:moveTo>
                <a:lnTo>
                  <a:pt x="147285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79" name="34 - Ελεύθερη σχεδίαση"/>
          <p:cNvSpPr/>
          <p:nvPr/>
        </p:nvSpPr>
        <p:spPr bwMode="auto">
          <a:xfrm>
            <a:off x="3523525" y="3738233"/>
            <a:ext cx="193313" cy="64437"/>
          </a:xfrm>
          <a:custGeom>
            <a:avLst/>
            <a:gdLst>
              <a:gd name="connsiteX0" fmla="*/ 0 w 193313"/>
              <a:gd name="connsiteY0" fmla="*/ 0 h 64437"/>
              <a:gd name="connsiteX1" fmla="*/ 70575 w 193313"/>
              <a:gd name="connsiteY1" fmla="*/ 33753 h 64437"/>
              <a:gd name="connsiteX2" fmla="*/ 122738 w 193313"/>
              <a:gd name="connsiteY2" fmla="*/ 58300 h 64437"/>
              <a:gd name="connsiteX3" fmla="*/ 193313 w 193313"/>
              <a:gd name="connsiteY3" fmla="*/ 64437 h 6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13" h="64437">
                <a:moveTo>
                  <a:pt x="0" y="0"/>
                </a:moveTo>
                <a:lnTo>
                  <a:pt x="70575" y="33753"/>
                </a:lnTo>
                <a:lnTo>
                  <a:pt x="122738" y="58300"/>
                </a:lnTo>
                <a:lnTo>
                  <a:pt x="193313" y="64437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0" name="35 - Ελεύθερη σχεδίαση"/>
          <p:cNvSpPr/>
          <p:nvPr/>
        </p:nvSpPr>
        <p:spPr bwMode="auto">
          <a:xfrm>
            <a:off x="3689222" y="3799602"/>
            <a:ext cx="260819" cy="24548"/>
          </a:xfrm>
          <a:custGeom>
            <a:avLst/>
            <a:gdLst>
              <a:gd name="connsiteX0" fmla="*/ 0 w 260819"/>
              <a:gd name="connsiteY0" fmla="*/ 0 h 24548"/>
              <a:gd name="connsiteX1" fmla="*/ 73643 w 260819"/>
              <a:gd name="connsiteY1" fmla="*/ 15342 h 24548"/>
              <a:gd name="connsiteX2" fmla="*/ 138080 w 260819"/>
              <a:gd name="connsiteY2" fmla="*/ 24548 h 24548"/>
              <a:gd name="connsiteX3" fmla="*/ 196381 w 260819"/>
              <a:gd name="connsiteY3" fmla="*/ 21479 h 24548"/>
              <a:gd name="connsiteX4" fmla="*/ 260819 w 260819"/>
              <a:gd name="connsiteY4" fmla="*/ 21479 h 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19" h="24548">
                <a:moveTo>
                  <a:pt x="0" y="0"/>
                </a:moveTo>
                <a:lnTo>
                  <a:pt x="73643" y="15342"/>
                </a:lnTo>
                <a:lnTo>
                  <a:pt x="138080" y="24548"/>
                </a:lnTo>
                <a:lnTo>
                  <a:pt x="196381" y="21479"/>
                </a:lnTo>
                <a:lnTo>
                  <a:pt x="260819" y="21479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81" name="36 - Ελεύθερη σχεδίαση"/>
          <p:cNvSpPr/>
          <p:nvPr/>
        </p:nvSpPr>
        <p:spPr bwMode="auto">
          <a:xfrm>
            <a:off x="2350908" y="3847541"/>
            <a:ext cx="1572477" cy="2227988"/>
          </a:xfrm>
          <a:custGeom>
            <a:avLst/>
            <a:gdLst>
              <a:gd name="connsiteX0" fmla="*/ 0 w 819150"/>
              <a:gd name="connsiteY0" fmla="*/ 1809750 h 1809750"/>
              <a:gd name="connsiteX1" fmla="*/ 819150 w 819150"/>
              <a:gd name="connsiteY1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0" h="1809750">
                <a:moveTo>
                  <a:pt x="0" y="1809750"/>
                </a:moveTo>
                <a:lnTo>
                  <a:pt x="819150" y="0"/>
                </a:lnTo>
              </a:path>
            </a:pathLst>
          </a:custGeom>
          <a:noFill/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8" name="39 - Ελεύθερη σχεδίαση"/>
          <p:cNvSpPr/>
          <p:nvPr/>
        </p:nvSpPr>
        <p:spPr bwMode="auto">
          <a:xfrm>
            <a:off x="954460" y="6077462"/>
            <a:ext cx="628650" cy="0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9" name="41 - Ελεύθερη σχεδίαση"/>
          <p:cNvSpPr/>
          <p:nvPr/>
        </p:nvSpPr>
        <p:spPr bwMode="auto">
          <a:xfrm>
            <a:off x="1574354" y="6077462"/>
            <a:ext cx="628650" cy="0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0" name="42 - Έλλειψη"/>
          <p:cNvSpPr/>
          <p:nvPr/>
        </p:nvSpPr>
        <p:spPr bwMode="auto">
          <a:xfrm>
            <a:off x="892191" y="5994206"/>
            <a:ext cx="144000" cy="144000"/>
          </a:xfrm>
          <a:prstGeom prst="ellipse">
            <a:avLst/>
          </a:prstGeom>
          <a:solidFill>
            <a:srgbClr val="0099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1" name="47 - Ελεύθερη σχεδίαση"/>
          <p:cNvSpPr/>
          <p:nvPr/>
        </p:nvSpPr>
        <p:spPr bwMode="auto">
          <a:xfrm rot="18453711" flipV="1">
            <a:off x="2388922" y="5508950"/>
            <a:ext cx="290552" cy="241947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5" name="38 - Έλλειψη"/>
          <p:cNvSpPr/>
          <p:nvPr/>
        </p:nvSpPr>
        <p:spPr bwMode="auto">
          <a:xfrm>
            <a:off x="2409295" y="6007823"/>
            <a:ext cx="144000" cy="144000"/>
          </a:xfrm>
          <a:prstGeom prst="ellipse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6" name="45 - Ελεύθερη σχεδίαση"/>
          <p:cNvSpPr/>
          <p:nvPr/>
        </p:nvSpPr>
        <p:spPr bwMode="auto">
          <a:xfrm flipV="1">
            <a:off x="2179134" y="6030137"/>
            <a:ext cx="331564" cy="45719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7" name="46 - Ελεύθερη σχεδίαση"/>
          <p:cNvSpPr/>
          <p:nvPr/>
        </p:nvSpPr>
        <p:spPr bwMode="auto">
          <a:xfrm rot="17058658" flipV="1">
            <a:off x="2327800" y="5880314"/>
            <a:ext cx="262599" cy="99480"/>
          </a:xfrm>
          <a:custGeom>
            <a:avLst/>
            <a:gdLst>
              <a:gd name="connsiteX0" fmla="*/ 0 w 628650"/>
              <a:gd name="connsiteY0" fmla="*/ 0 h 0"/>
              <a:gd name="connsiteX1" fmla="*/ 628650 w 6286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650">
                <a:moveTo>
                  <a:pt x="0" y="0"/>
                </a:moveTo>
                <a:lnTo>
                  <a:pt x="628650" y="0"/>
                </a:lnTo>
              </a:path>
            </a:pathLst>
          </a:custGeom>
          <a:noFill/>
          <a:ln w="38100" cap="sq" cmpd="sng" algn="ctr">
            <a:solidFill>
              <a:srgbClr val="0099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dirty="0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18" name="Rectangle 4"/>
          <p:cNvSpPr txBox="1">
            <a:spLocks noChangeArrowheads="1"/>
          </p:cNvSpPr>
          <p:nvPr/>
        </p:nvSpPr>
        <p:spPr bwMode="auto">
          <a:xfrm>
            <a:off x="3743456" y="1561744"/>
            <a:ext cx="2192288" cy="1159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</a:t>
            </a:r>
            <a:r>
              <a:rPr lang="el-GR" kern="0" dirty="0" err="1" smtClean="0">
                <a:solidFill>
                  <a:srgbClr val="000000"/>
                </a:solidFill>
                <a:effectLst/>
                <a:latin typeface="Times New Roman"/>
              </a:rPr>
              <a:t>ορεία</a:t>
            </a: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 Υγρού</a:t>
            </a:r>
          </a:p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Πορεία Στερεού</a:t>
            </a:r>
            <a:endParaRPr lang="el-GR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19" name="61 - Ελεύθερη σχεδίαση"/>
          <p:cNvSpPr/>
          <p:nvPr/>
        </p:nvSpPr>
        <p:spPr bwMode="auto">
          <a:xfrm>
            <a:off x="6012216" y="1812379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20" name="62 - Ελεύθερη σχεδίαση"/>
          <p:cNvSpPr/>
          <p:nvPr/>
        </p:nvSpPr>
        <p:spPr bwMode="auto">
          <a:xfrm>
            <a:off x="6012216" y="2060848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3" grpId="1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108" grpId="0" animBg="1"/>
      <p:bldP spid="109" grpId="0" animBg="1"/>
      <p:bldP spid="110" grpId="0" animBg="1"/>
      <p:bldP spid="110" grpId="1" animBg="1"/>
      <p:bldP spid="111" grpId="0" animBg="1"/>
      <p:bldP spid="115" grpId="0" animBg="1"/>
      <p:bldP spid="115" grpId="1" animBg="1"/>
      <p:bldP spid="116" grpId="0" animBg="1"/>
      <p:bldP spid="117" grpId="0" animBg="1"/>
      <p:bldP spid="118" grpId="0"/>
      <p:bldP spid="119" grpId="0" animBg="1"/>
      <p:bldP spid="1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660232" y="1484784"/>
            <a:ext cx="2304256" cy="4608512"/>
          </a:xfrm>
        </p:spPr>
        <p:txBody>
          <a:bodyPr>
            <a:normAutofit fontScale="92500"/>
          </a:bodyPr>
          <a:lstStyle/>
          <a:p>
            <a:pPr algn="ctr"/>
            <a:r>
              <a:rPr lang="el-GR" sz="2400" dirty="0" smtClean="0">
                <a:latin typeface="Calibri" pitchFamily="34" charset="0"/>
              </a:rPr>
              <a:t>Κρυστάλλωση ισορροπίας</a:t>
            </a:r>
          </a:p>
          <a:p>
            <a:pPr algn="ctr"/>
            <a:endParaRPr lang="el-GR" sz="240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el-GR" sz="2400" kern="0" dirty="0" smtClean="0">
                <a:latin typeface="Calibri" pitchFamily="34" charset="0"/>
              </a:rPr>
              <a:t>Όσο η πορεία υγρού ακολουθεί την </a:t>
            </a:r>
            <a:r>
              <a:rPr lang="el-GR" sz="2400" kern="0" dirty="0" err="1" smtClean="0">
                <a:latin typeface="Calibri" pitchFamily="34" charset="0"/>
              </a:rPr>
              <a:t>περιτηκτική</a:t>
            </a:r>
            <a:r>
              <a:rPr lang="el-GR" sz="2400" kern="0" dirty="0" smtClean="0">
                <a:latin typeface="Calibri" pitchFamily="34" charset="0"/>
              </a:rPr>
              <a:t>:  </a:t>
            </a:r>
          </a:p>
          <a:p>
            <a:pPr algn="ctr">
              <a:defRPr/>
            </a:pPr>
            <a:r>
              <a:rPr lang="el-GR" sz="2400" kern="0" dirty="0" smtClean="0">
                <a:latin typeface="Calibri" pitchFamily="34" charset="0"/>
              </a:rPr>
              <a:t>Υ</a:t>
            </a:r>
            <a:r>
              <a:rPr lang="en-US" sz="2400" kern="0" baseline="-25000" dirty="0" smtClean="0">
                <a:latin typeface="Calibri" pitchFamily="34" charset="0"/>
              </a:rPr>
              <a:t>1</a:t>
            </a:r>
            <a:r>
              <a:rPr lang="el-GR" sz="2400" kern="0" dirty="0" smtClean="0">
                <a:latin typeface="Calibri" pitchFamily="34" charset="0"/>
              </a:rPr>
              <a:t> + </a:t>
            </a:r>
            <a:r>
              <a:rPr lang="en-US" sz="2400" kern="0" dirty="0" err="1" smtClean="0">
                <a:latin typeface="Calibri" pitchFamily="34" charset="0"/>
              </a:rPr>
              <a:t>Fo</a:t>
            </a:r>
            <a:r>
              <a:rPr lang="en-US" sz="2400" kern="0" dirty="0" smtClean="0">
                <a:latin typeface="Calibri" pitchFamily="34" charset="0"/>
              </a:rPr>
              <a:t> = En + Y</a:t>
            </a:r>
            <a:r>
              <a:rPr lang="en-US" sz="2400" kern="0" baseline="-25000" dirty="0" smtClean="0">
                <a:latin typeface="Calibri" pitchFamily="34" charset="0"/>
              </a:rPr>
              <a:t>2</a:t>
            </a:r>
            <a:r>
              <a:rPr lang="en-US" sz="2400" kern="0" dirty="0" smtClean="0">
                <a:latin typeface="Calibri" pitchFamily="34" charset="0"/>
              </a:rPr>
              <a:t> </a:t>
            </a:r>
            <a:endParaRPr lang="el-GR" sz="2400" kern="0" dirty="0" smtClean="0">
              <a:latin typeface="Calibri" pitchFamily="34" charset="0"/>
            </a:endParaRPr>
          </a:p>
          <a:p>
            <a:pPr algn="ctr">
              <a:defRPr/>
            </a:pPr>
            <a:r>
              <a:rPr lang="en-US" sz="2400" kern="0" dirty="0" smtClean="0">
                <a:latin typeface="Calibri" pitchFamily="34" charset="0"/>
              </a:rPr>
              <a:t>(</a:t>
            </a:r>
            <a:r>
              <a:rPr lang="el-GR" sz="2400" kern="0" dirty="0" err="1" smtClean="0">
                <a:latin typeface="Calibri" pitchFamily="34" charset="0"/>
              </a:rPr>
              <a:t>περιτηκτική</a:t>
            </a:r>
            <a:r>
              <a:rPr lang="el-GR" sz="2400" kern="0" dirty="0" smtClean="0">
                <a:latin typeface="Calibri" pitchFamily="34" charset="0"/>
              </a:rPr>
              <a:t>, συνεχής αντίδραση)</a:t>
            </a:r>
          </a:p>
          <a:p>
            <a:pPr algn="ctr">
              <a:buClr>
                <a:srgbClr val="FFFF00"/>
              </a:buClr>
              <a:defRPr/>
            </a:pPr>
            <a:r>
              <a:rPr lang="el-GR" sz="2400" i="1" kern="0" dirty="0" smtClean="0">
                <a:latin typeface="Calibri" pitchFamily="34" charset="0"/>
              </a:rPr>
              <a:t>(Μέθοδος εφαπτομένης)</a:t>
            </a:r>
          </a:p>
          <a:p>
            <a:endParaRPr lang="el-GR" sz="2400" dirty="0" smtClean="0"/>
          </a:p>
          <a:p>
            <a:pPr>
              <a:buClr>
                <a:srgbClr val="FFFF00"/>
              </a:buClr>
              <a:defRPr/>
            </a:pPr>
            <a:endParaRPr lang="el-GR" kern="0" dirty="0" smtClean="0">
              <a:latin typeface="Times New Roman"/>
            </a:endParaRPr>
          </a:p>
          <a:p>
            <a:endParaRPr lang="el-G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Διάγραμμα με </a:t>
            </a:r>
            <a:r>
              <a:rPr lang="el-GR" sz="3200" dirty="0" err="1" smtClean="0"/>
              <a:t>Περιτηκτικό</a:t>
            </a:r>
            <a:r>
              <a:rPr lang="el-GR" sz="3200" dirty="0" smtClean="0"/>
              <a:t> Σημείο</a:t>
            </a:r>
            <a:endParaRPr lang="el-GR" sz="3200" dirty="0"/>
          </a:p>
        </p:txBody>
      </p:sp>
      <p:grpSp>
        <p:nvGrpSpPr>
          <p:cNvPr id="128" name="22 - Ομάδα"/>
          <p:cNvGrpSpPr/>
          <p:nvPr/>
        </p:nvGrpSpPr>
        <p:grpSpPr>
          <a:xfrm>
            <a:off x="611560" y="1196752"/>
            <a:ext cx="6085490" cy="5234152"/>
            <a:chOff x="0" y="1628800"/>
            <a:chExt cx="6084168" cy="5229200"/>
          </a:xfrm>
        </p:grpSpPr>
        <p:sp>
          <p:nvSpPr>
            <p:cNvPr id="129" name="21 - Ορθογώνιο"/>
            <p:cNvSpPr/>
            <p:nvPr/>
          </p:nvSpPr>
          <p:spPr bwMode="auto">
            <a:xfrm>
              <a:off x="0" y="1628800"/>
              <a:ext cx="6084168" cy="5229200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  <a:ln w="127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Tx/>
                <a:buNone/>
                <a:tabLst/>
                <a:defRPr/>
              </a:pPr>
              <a:endPara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pic>
          <p:nvPicPr>
            <p:cNvPr id="130" name="16 - Εικόνα" descr="fo-an-q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FFF00">
                  <a:lumMod val="40000"/>
                  <a:lumOff val="60000"/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07504" y="1707326"/>
              <a:ext cx="5802795" cy="496203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</p:pic>
        <p:sp>
          <p:nvSpPr>
            <p:cNvPr id="131" name="17 - TextBox"/>
            <p:cNvSpPr txBox="1"/>
            <p:nvPr/>
          </p:nvSpPr>
          <p:spPr>
            <a:xfrm>
              <a:off x="2771800" y="3501008"/>
              <a:ext cx="79208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Ανορθίτης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32" name="19 - TextBox"/>
            <p:cNvSpPr txBox="1"/>
            <p:nvPr/>
          </p:nvSpPr>
          <p:spPr>
            <a:xfrm>
              <a:off x="3449133" y="5999922"/>
              <a:ext cx="1152128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Χριστοβαλίτης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33" name="20 - TextBox"/>
            <p:cNvSpPr txBox="1"/>
            <p:nvPr/>
          </p:nvSpPr>
          <p:spPr>
            <a:xfrm rot="17314189">
              <a:off x="2365148" y="476950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Ενστατίτης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  <p:sp>
          <p:nvSpPr>
            <p:cNvPr id="134" name="18 - TextBox"/>
            <p:cNvSpPr txBox="1"/>
            <p:nvPr/>
          </p:nvSpPr>
          <p:spPr>
            <a:xfrm>
              <a:off x="1187624" y="5589240"/>
              <a:ext cx="1008112" cy="215444"/>
            </a:xfrm>
            <a:prstGeom prst="rect">
              <a:avLst/>
            </a:prstGeom>
            <a:solidFill>
              <a:srgbClr val="FFFF00">
                <a:lumMod val="40000"/>
                <a:lumOff val="60000"/>
              </a:srgbClr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l-G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</a:rPr>
                <a:t>Φορστερίτης</a:t>
              </a:r>
              <a:endPara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</a:endParaRPr>
            </a:p>
          </p:txBody>
        </p:sp>
      </p:grpSp>
      <p:sp>
        <p:nvSpPr>
          <p:cNvPr id="135" name="40 - Ελεύθερη σχεδίαση"/>
          <p:cNvSpPr/>
          <p:nvPr/>
        </p:nvSpPr>
        <p:spPr bwMode="auto">
          <a:xfrm>
            <a:off x="2703694" y="5479265"/>
            <a:ext cx="135566" cy="45719"/>
          </a:xfrm>
          <a:custGeom>
            <a:avLst/>
            <a:gdLst>
              <a:gd name="connsiteX0" fmla="*/ 0 w 424281"/>
              <a:gd name="connsiteY0" fmla="*/ 329184 h 329184"/>
              <a:gd name="connsiteX1" fmla="*/ 424281 w 424281"/>
              <a:gd name="connsiteY1" fmla="*/ 0 h 32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4281" h="329184">
                <a:moveTo>
                  <a:pt x="0" y="329184"/>
                </a:moveTo>
                <a:lnTo>
                  <a:pt x="42428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" name="Oval 36"/>
          <p:cNvSpPr>
            <a:spLocks noChangeAspect="1" noChangeArrowheads="1"/>
          </p:cNvSpPr>
          <p:nvPr/>
        </p:nvSpPr>
        <p:spPr bwMode="auto">
          <a:xfrm>
            <a:off x="2623359" y="5463433"/>
            <a:ext cx="129540" cy="129540"/>
          </a:xfrm>
          <a:prstGeom prst="ellipse">
            <a:avLst/>
          </a:prstGeom>
          <a:solidFill>
            <a:srgbClr val="FF0000"/>
          </a:solidFill>
          <a:ln w="12700" cap="sq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</a:endParaRPr>
          </a:p>
        </p:txBody>
      </p:sp>
      <p:sp>
        <p:nvSpPr>
          <p:cNvPr id="137" name="29 - Ελεύθερη σχεδίαση"/>
          <p:cNvSpPr/>
          <p:nvPr/>
        </p:nvSpPr>
        <p:spPr bwMode="auto">
          <a:xfrm>
            <a:off x="2830055" y="5093056"/>
            <a:ext cx="156491" cy="389694"/>
          </a:xfrm>
          <a:custGeom>
            <a:avLst/>
            <a:gdLst>
              <a:gd name="connsiteX0" fmla="*/ 0 w 156491"/>
              <a:gd name="connsiteY0" fmla="*/ 389694 h 389694"/>
              <a:gd name="connsiteX1" fmla="*/ 64437 w 156491"/>
              <a:gd name="connsiteY1" fmla="*/ 223998 h 389694"/>
              <a:gd name="connsiteX2" fmla="*/ 125806 w 156491"/>
              <a:gd name="connsiteY2" fmla="*/ 76712 h 389694"/>
              <a:gd name="connsiteX3" fmla="*/ 156491 w 156491"/>
              <a:gd name="connsiteY3" fmla="*/ 0 h 389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91" h="389694">
                <a:moveTo>
                  <a:pt x="0" y="389694"/>
                </a:moveTo>
                <a:lnTo>
                  <a:pt x="64437" y="223998"/>
                </a:lnTo>
                <a:lnTo>
                  <a:pt x="125806" y="76712"/>
                </a:lnTo>
                <a:lnTo>
                  <a:pt x="156491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8" name="30 - Ελεύθερη σχεδίαση"/>
          <p:cNvSpPr/>
          <p:nvPr/>
        </p:nvSpPr>
        <p:spPr bwMode="auto">
          <a:xfrm>
            <a:off x="2986545" y="4663473"/>
            <a:ext cx="165697" cy="438789"/>
          </a:xfrm>
          <a:custGeom>
            <a:avLst/>
            <a:gdLst>
              <a:gd name="connsiteX0" fmla="*/ 0 w 165697"/>
              <a:gd name="connsiteY0" fmla="*/ 438789 h 438789"/>
              <a:gd name="connsiteX1" fmla="*/ 46027 w 165697"/>
              <a:gd name="connsiteY1" fmla="*/ 337530 h 438789"/>
              <a:gd name="connsiteX2" fmla="*/ 79780 w 165697"/>
              <a:gd name="connsiteY2" fmla="*/ 230134 h 438789"/>
              <a:gd name="connsiteX3" fmla="*/ 128875 w 165697"/>
              <a:gd name="connsiteY3" fmla="*/ 88985 h 438789"/>
              <a:gd name="connsiteX4" fmla="*/ 165697 w 165697"/>
              <a:gd name="connsiteY4" fmla="*/ 0 h 43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97" h="438789">
                <a:moveTo>
                  <a:pt x="0" y="438789"/>
                </a:moveTo>
                <a:lnTo>
                  <a:pt x="46027" y="337530"/>
                </a:lnTo>
                <a:lnTo>
                  <a:pt x="79780" y="230134"/>
                </a:lnTo>
                <a:lnTo>
                  <a:pt x="128875" y="88985"/>
                </a:lnTo>
                <a:lnTo>
                  <a:pt x="165697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9" name="31 - Ελεύθερη σχεδίαση"/>
          <p:cNvSpPr/>
          <p:nvPr/>
        </p:nvSpPr>
        <p:spPr bwMode="auto">
          <a:xfrm>
            <a:off x="3143037" y="4221615"/>
            <a:ext cx="135012" cy="454132"/>
          </a:xfrm>
          <a:custGeom>
            <a:avLst/>
            <a:gdLst>
              <a:gd name="connsiteX0" fmla="*/ 0 w 135012"/>
              <a:gd name="connsiteY0" fmla="*/ 454132 h 454132"/>
              <a:gd name="connsiteX1" fmla="*/ 58300 w 135012"/>
              <a:gd name="connsiteY1" fmla="*/ 306846 h 454132"/>
              <a:gd name="connsiteX2" fmla="*/ 88985 w 135012"/>
              <a:gd name="connsiteY2" fmla="*/ 205587 h 454132"/>
              <a:gd name="connsiteX3" fmla="*/ 110464 w 135012"/>
              <a:gd name="connsiteY3" fmla="*/ 116602 h 454132"/>
              <a:gd name="connsiteX4" fmla="*/ 135012 w 135012"/>
              <a:gd name="connsiteY4" fmla="*/ 0 h 45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2" h="454132">
                <a:moveTo>
                  <a:pt x="0" y="454132"/>
                </a:moveTo>
                <a:lnTo>
                  <a:pt x="58300" y="306846"/>
                </a:lnTo>
                <a:lnTo>
                  <a:pt x="88985" y="205587"/>
                </a:lnTo>
                <a:lnTo>
                  <a:pt x="110464" y="116602"/>
                </a:lnTo>
                <a:lnTo>
                  <a:pt x="135012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0" name="32 - Ελεύθερη σχεδίαση"/>
          <p:cNvSpPr/>
          <p:nvPr/>
        </p:nvSpPr>
        <p:spPr bwMode="auto">
          <a:xfrm>
            <a:off x="3278049" y="3914770"/>
            <a:ext cx="147285" cy="319119"/>
          </a:xfrm>
          <a:custGeom>
            <a:avLst/>
            <a:gdLst>
              <a:gd name="connsiteX0" fmla="*/ 0 w 147285"/>
              <a:gd name="connsiteY0" fmla="*/ 319119 h 319119"/>
              <a:gd name="connsiteX1" fmla="*/ 147285 w 147285"/>
              <a:gd name="connsiteY1" fmla="*/ 0 h 3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285" h="319119">
                <a:moveTo>
                  <a:pt x="0" y="319119"/>
                </a:moveTo>
                <a:lnTo>
                  <a:pt x="147285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1" name="33 - Ελεύθερη σχεδίαση"/>
          <p:cNvSpPr/>
          <p:nvPr/>
        </p:nvSpPr>
        <p:spPr bwMode="auto">
          <a:xfrm>
            <a:off x="3410976" y="3653951"/>
            <a:ext cx="124823" cy="283026"/>
          </a:xfrm>
          <a:custGeom>
            <a:avLst/>
            <a:gdLst>
              <a:gd name="connsiteX0" fmla="*/ 0 w 147285"/>
              <a:gd name="connsiteY0" fmla="*/ 319119 h 319119"/>
              <a:gd name="connsiteX1" fmla="*/ 147285 w 147285"/>
              <a:gd name="connsiteY1" fmla="*/ 0 h 31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285" h="319119">
                <a:moveTo>
                  <a:pt x="0" y="319119"/>
                </a:moveTo>
                <a:lnTo>
                  <a:pt x="147285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2" name="34 - Ελεύθερη σχεδίαση"/>
          <p:cNvSpPr/>
          <p:nvPr/>
        </p:nvSpPr>
        <p:spPr bwMode="auto">
          <a:xfrm>
            <a:off x="3523525" y="3666225"/>
            <a:ext cx="193313" cy="64437"/>
          </a:xfrm>
          <a:custGeom>
            <a:avLst/>
            <a:gdLst>
              <a:gd name="connsiteX0" fmla="*/ 0 w 193313"/>
              <a:gd name="connsiteY0" fmla="*/ 0 h 64437"/>
              <a:gd name="connsiteX1" fmla="*/ 70575 w 193313"/>
              <a:gd name="connsiteY1" fmla="*/ 33753 h 64437"/>
              <a:gd name="connsiteX2" fmla="*/ 122738 w 193313"/>
              <a:gd name="connsiteY2" fmla="*/ 58300 h 64437"/>
              <a:gd name="connsiteX3" fmla="*/ 193313 w 193313"/>
              <a:gd name="connsiteY3" fmla="*/ 64437 h 64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13" h="64437">
                <a:moveTo>
                  <a:pt x="0" y="0"/>
                </a:moveTo>
                <a:lnTo>
                  <a:pt x="70575" y="33753"/>
                </a:lnTo>
                <a:lnTo>
                  <a:pt x="122738" y="58300"/>
                </a:lnTo>
                <a:lnTo>
                  <a:pt x="193313" y="64437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3" name="35 - Ελεύθερη σχεδίαση"/>
          <p:cNvSpPr/>
          <p:nvPr/>
        </p:nvSpPr>
        <p:spPr bwMode="auto">
          <a:xfrm>
            <a:off x="3689222" y="3727594"/>
            <a:ext cx="260819" cy="24548"/>
          </a:xfrm>
          <a:custGeom>
            <a:avLst/>
            <a:gdLst>
              <a:gd name="connsiteX0" fmla="*/ 0 w 260819"/>
              <a:gd name="connsiteY0" fmla="*/ 0 h 24548"/>
              <a:gd name="connsiteX1" fmla="*/ 73643 w 260819"/>
              <a:gd name="connsiteY1" fmla="*/ 15342 h 24548"/>
              <a:gd name="connsiteX2" fmla="*/ 138080 w 260819"/>
              <a:gd name="connsiteY2" fmla="*/ 24548 h 24548"/>
              <a:gd name="connsiteX3" fmla="*/ 196381 w 260819"/>
              <a:gd name="connsiteY3" fmla="*/ 21479 h 24548"/>
              <a:gd name="connsiteX4" fmla="*/ 260819 w 260819"/>
              <a:gd name="connsiteY4" fmla="*/ 21479 h 24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19" h="24548">
                <a:moveTo>
                  <a:pt x="0" y="0"/>
                </a:moveTo>
                <a:lnTo>
                  <a:pt x="73643" y="15342"/>
                </a:lnTo>
                <a:lnTo>
                  <a:pt x="138080" y="24548"/>
                </a:lnTo>
                <a:lnTo>
                  <a:pt x="196381" y="21479"/>
                </a:lnTo>
                <a:lnTo>
                  <a:pt x="260819" y="21479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4" name="42 - Έλλειψη"/>
          <p:cNvSpPr/>
          <p:nvPr/>
        </p:nvSpPr>
        <p:spPr bwMode="auto">
          <a:xfrm>
            <a:off x="892191" y="5922198"/>
            <a:ext cx="144000" cy="144000"/>
          </a:xfrm>
          <a:prstGeom prst="ellipse">
            <a:avLst/>
          </a:prstGeom>
          <a:solidFill>
            <a:srgbClr val="0099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8" name="38 - Έλλειψη"/>
          <p:cNvSpPr/>
          <p:nvPr/>
        </p:nvSpPr>
        <p:spPr bwMode="auto">
          <a:xfrm>
            <a:off x="2409295" y="5935815"/>
            <a:ext cx="144000" cy="144000"/>
          </a:xfrm>
          <a:prstGeom prst="ellipse">
            <a:avLst/>
          </a:prstGeom>
          <a:solidFill>
            <a:srgbClr val="FFC000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49" name="43 - Ελεύθερη σχεδίαση"/>
          <p:cNvSpPr/>
          <p:nvPr/>
        </p:nvSpPr>
        <p:spPr bwMode="auto">
          <a:xfrm>
            <a:off x="2519265" y="3361944"/>
            <a:ext cx="1152127" cy="3068960"/>
          </a:xfrm>
          <a:custGeom>
            <a:avLst/>
            <a:gdLst>
              <a:gd name="connsiteX0" fmla="*/ 0 w 819150"/>
              <a:gd name="connsiteY0" fmla="*/ 1809750 h 1809750"/>
              <a:gd name="connsiteX1" fmla="*/ 819150 w 819150"/>
              <a:gd name="connsiteY1" fmla="*/ 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0" h="1809750">
                <a:moveTo>
                  <a:pt x="0" y="1809750"/>
                </a:moveTo>
                <a:lnTo>
                  <a:pt x="819150" y="0"/>
                </a:lnTo>
              </a:path>
            </a:pathLst>
          </a:custGeom>
          <a:noFill/>
          <a:ln w="25400" cap="sq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cxnSp>
        <p:nvCxnSpPr>
          <p:cNvPr id="150" name="48 - Ευθύγραμμο βέλος σύνδεσης"/>
          <p:cNvCxnSpPr/>
          <p:nvPr/>
        </p:nvCxnSpPr>
        <p:spPr bwMode="auto">
          <a:xfrm rot="16200000" flipV="1">
            <a:off x="2663280" y="6026240"/>
            <a:ext cx="216024" cy="216024"/>
          </a:xfrm>
          <a:prstGeom prst="straightConnector1">
            <a:avLst/>
          </a:prstGeom>
          <a:noFill/>
          <a:ln w="25400" cap="sq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1" name="Rectangle 4"/>
          <p:cNvSpPr txBox="1">
            <a:spLocks noChangeArrowheads="1"/>
          </p:cNvSpPr>
          <p:nvPr/>
        </p:nvSpPr>
        <p:spPr bwMode="auto">
          <a:xfrm>
            <a:off x="3743456" y="1561744"/>
            <a:ext cx="2192288" cy="11590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</a:t>
            </a:r>
            <a:r>
              <a:rPr lang="el-GR" kern="0" dirty="0" err="1" smtClean="0">
                <a:solidFill>
                  <a:srgbClr val="000000"/>
                </a:solidFill>
                <a:effectLst/>
                <a:latin typeface="Times New Roman"/>
              </a:rPr>
              <a:t>ορεία</a:t>
            </a: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 Υγρού</a:t>
            </a:r>
          </a:p>
          <a:p>
            <a:pPr marL="342900" indent="-342900" algn="r">
              <a:buClr>
                <a:srgbClr val="FFFF00"/>
              </a:buClr>
              <a:buFont typeface="Wingdings" pitchFamily="2" charset="2"/>
              <a:buNone/>
              <a:defRPr/>
            </a:pPr>
            <a:r>
              <a:rPr lang="el-GR" kern="0" dirty="0" smtClean="0">
                <a:solidFill>
                  <a:srgbClr val="000000"/>
                </a:solidFill>
                <a:effectLst/>
                <a:latin typeface="Times New Roman"/>
              </a:rPr>
              <a:t>Πορεία Στερεού</a:t>
            </a:r>
            <a:endParaRPr lang="el-GR" kern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152" name="61 - Ελεύθερη σχεδίαση"/>
          <p:cNvSpPr/>
          <p:nvPr/>
        </p:nvSpPr>
        <p:spPr bwMode="auto">
          <a:xfrm>
            <a:off x="6012216" y="1812379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0099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53" name="62 - Ελεύθερη σχεδίαση"/>
          <p:cNvSpPr/>
          <p:nvPr/>
        </p:nvSpPr>
        <p:spPr bwMode="auto">
          <a:xfrm>
            <a:off x="6012216" y="2060848"/>
            <a:ext cx="504000" cy="0"/>
          </a:xfrm>
          <a:custGeom>
            <a:avLst/>
            <a:gdLst>
              <a:gd name="connsiteX0" fmla="*/ 0 w 643467"/>
              <a:gd name="connsiteY0" fmla="*/ 0 h 0"/>
              <a:gd name="connsiteX1" fmla="*/ 643467 w 643467"/>
              <a:gd name="connsiteY1" fmla="*/ 0 h 0"/>
              <a:gd name="connsiteX2" fmla="*/ 632178 w 64346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3467">
                <a:moveTo>
                  <a:pt x="0" y="0"/>
                </a:moveTo>
                <a:lnTo>
                  <a:pt x="643467" y="0"/>
                </a:lnTo>
                <a:lnTo>
                  <a:pt x="632178" y="0"/>
                </a:lnTo>
              </a:path>
            </a:pathLst>
          </a:custGeom>
          <a:noFill/>
          <a:ln w="38100" cap="sq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Clr>
                <a:srgbClr val="FFFF00"/>
              </a:buClr>
            </a:pPr>
            <a:endParaRPr lang="el-GR" smtClean="0">
              <a:solidFill>
                <a:srgbClr val="FFFFFF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1" grpId="0"/>
      <p:bldP spid="152" grpId="0" animBg="1"/>
      <p:bldP spid="153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650</Words>
  <Application>Microsoft Office PowerPoint</Application>
  <PresentationFormat>On-screen Show (4:3)</PresentationFormat>
  <Paragraphs>138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Θέμα του Office</vt:lpstr>
      <vt:lpstr>Προσαρμοσμένη σχεδίαση</vt:lpstr>
      <vt:lpstr>ΠΕΤΡΟΛΟΓΙΑ ΜΑΓΜΑΤΙΚΩΝ &amp; ΜΕΤΑΜΟΡΦΩΜΕΝΩΝ ΠΕΤΡΩΜΑΤΩΝ </vt:lpstr>
      <vt:lpstr>ΔΙΑΓΡΑΜΜΑΤΑ ΦΑΣΕΩΝ (Μέρος Β΄)</vt:lpstr>
      <vt:lpstr>Διάγραμμα με Περιτηκτικό Σημείο</vt:lpstr>
      <vt:lpstr>Διάγραμμα με Περιτηκτικό Σημείο</vt:lpstr>
      <vt:lpstr>Διάγραμμα με Περιτηκτικό Σημείο</vt:lpstr>
      <vt:lpstr>Διάγραμμα με Περιτηκτικό Σημείο</vt:lpstr>
      <vt:lpstr>Διάγραμμα με Περιτηκτικό Σημείο</vt:lpstr>
      <vt:lpstr>Διάγραμμα με Περιτηκτικό Σημείο</vt:lpstr>
      <vt:lpstr>Διάγραμμα με Περιτηκτικό Σημείο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Ioannis Iliopoulos</cp:lastModifiedBy>
  <cp:revision>329</cp:revision>
  <dcterms:created xsi:type="dcterms:W3CDTF">2012-09-06T09:03:05Z</dcterms:created>
  <dcterms:modified xsi:type="dcterms:W3CDTF">2015-09-09T08:54:15Z</dcterms:modified>
</cp:coreProperties>
</file>