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99" r:id="rId4"/>
    <p:sldId id="257" r:id="rId5"/>
    <p:sldId id="259" r:id="rId6"/>
    <p:sldId id="284" r:id="rId7"/>
    <p:sldId id="285" r:id="rId8"/>
    <p:sldId id="286" r:id="rId9"/>
    <p:sldId id="287" r:id="rId10"/>
    <p:sldId id="298" r:id="rId11"/>
    <p:sldId id="288" r:id="rId12"/>
    <p:sldId id="274" r:id="rId13"/>
    <p:sldId id="283" r:id="rId14"/>
    <p:sldId id="275" r:id="rId15"/>
    <p:sldId id="260" r:id="rId16"/>
    <p:sldId id="261" r:id="rId17"/>
    <p:sldId id="263" r:id="rId18"/>
    <p:sldId id="262" r:id="rId19"/>
    <p:sldId id="264" r:id="rId20"/>
    <p:sldId id="265" r:id="rId21"/>
    <p:sldId id="266" r:id="rId22"/>
    <p:sldId id="267" r:id="rId23"/>
    <p:sldId id="268" r:id="rId24"/>
    <p:sldId id="277" r:id="rId25"/>
    <p:sldId id="269" r:id="rId26"/>
    <p:sldId id="289" r:id="rId27"/>
    <p:sldId id="276" r:id="rId28"/>
    <p:sldId id="270" r:id="rId29"/>
    <p:sldId id="271" r:id="rId30"/>
    <p:sldId id="272" r:id="rId31"/>
    <p:sldId id="293" r:id="rId32"/>
    <p:sldId id="294" r:id="rId33"/>
    <p:sldId id="295" r:id="rId34"/>
    <p:sldId id="296" r:id="rId35"/>
    <p:sldId id="297" r:id="rId36"/>
    <p:sldId id="273" r:id="rId37"/>
    <p:sldId id="292" r:id="rId38"/>
    <p:sldId id="278" r:id="rId39"/>
    <p:sldId id="291" r:id="rId40"/>
    <p:sldId id="279" r:id="rId41"/>
    <p:sldId id="281" r:id="rId42"/>
    <p:sldId id="280" r:id="rId43"/>
    <p:sldId id="282" r:id="rId44"/>
    <p:sldId id="290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>
      <p:cViewPr>
        <p:scale>
          <a:sx n="125" d="100"/>
          <a:sy n="125" d="100"/>
        </p:scale>
        <p:origin x="-174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38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93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3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24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98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53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99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680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3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56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7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65F3-8660-4BC8-BFD6-4CA1A0479E33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BB1C-7A1A-46A5-9F22-1E68D1393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9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Αναπνευστικό Σύστημα – Τεχνητοί </a:t>
            </a:r>
            <a:r>
              <a:rPr lang="el-GR" sz="2400" dirty="0" err="1" smtClean="0">
                <a:solidFill>
                  <a:srgbClr val="FF0000"/>
                </a:solidFill>
              </a:rPr>
              <a:t>Οξυγονωτές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12" y="1600200"/>
            <a:ext cx="4712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Dimensions </a:t>
            </a:r>
            <a:r>
              <a:rPr lang="en-US" sz="3200" smtClean="0"/>
              <a:t>of lungs  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2400 Km, airways</a:t>
            </a:r>
          </a:p>
          <a:p>
            <a:r>
              <a:rPr lang="en-US" dirty="0" smtClean="0"/>
              <a:t>992 Km, </a:t>
            </a:r>
            <a:r>
              <a:rPr lang="en-US" dirty="0" err="1" smtClean="0"/>
              <a:t>capillaris</a:t>
            </a:r>
            <a:r>
              <a:rPr lang="en-US" dirty="0" smtClean="0"/>
              <a:t> </a:t>
            </a:r>
            <a:r>
              <a:rPr lang="en-US" sz="2000" dirty="0" smtClean="0"/>
              <a:t>(continuous , squamous epithelium) </a:t>
            </a:r>
          </a:p>
          <a:p>
            <a:r>
              <a:rPr lang="en-US" dirty="0" smtClean="0"/>
              <a:t>300-500, millions alveoli</a:t>
            </a:r>
          </a:p>
          <a:p>
            <a:r>
              <a:rPr lang="en-US" dirty="0" smtClean="0"/>
              <a:t>70m</a:t>
            </a:r>
            <a:r>
              <a:rPr lang="en-US" sz="2000" dirty="0" smtClean="0"/>
              <a:t>2 </a:t>
            </a:r>
            <a:r>
              <a:rPr lang="en-US" dirty="0" smtClean="0"/>
              <a:t>exchange surface </a:t>
            </a:r>
          </a:p>
          <a:p>
            <a:r>
              <a:rPr lang="en-US" dirty="0" smtClean="0"/>
              <a:t>1,1 </a:t>
            </a:r>
            <a:r>
              <a:rPr lang="en-US" dirty="0" err="1" smtClean="0"/>
              <a:t>Kgr</a:t>
            </a:r>
            <a:r>
              <a:rPr lang="en-US" dirty="0" smtClean="0"/>
              <a:t>/lung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40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5239"/>
            <a:ext cx="8229600" cy="43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72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Athanasiou\Desktop\Scan\Scan_20151119_094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92549"/>
            <a:ext cx="5832648" cy="45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(</a:t>
            </a:r>
            <a:r>
              <a:rPr lang="el-GR" sz="2000" dirty="0" smtClean="0"/>
              <a:t>Ζ.Χ.)= (Μ.Ο.Ε.) + (Π.Ο.) + (</a:t>
            </a:r>
            <a:r>
              <a:rPr lang="el-GR" sz="2000" dirty="0" err="1" smtClean="0"/>
              <a:t>Μ.Ο.Εκ</a:t>
            </a:r>
            <a:r>
              <a:rPr lang="el-GR" sz="2000" dirty="0" smtClean="0"/>
              <a:t>.), </a:t>
            </a:r>
            <a:br>
              <a:rPr lang="el-GR" sz="2000" dirty="0" smtClean="0"/>
            </a:br>
            <a:r>
              <a:rPr lang="el-GR" sz="2000" dirty="0" smtClean="0"/>
              <a:t>(Ο.Χ.)= (Μ.Ο.Ε.) + (Π.Ο.) + (</a:t>
            </a:r>
            <a:r>
              <a:rPr lang="el-GR" sz="2000" dirty="0" err="1" smtClean="0"/>
              <a:t>Μ.Ο.Εκ</a:t>
            </a:r>
            <a:r>
              <a:rPr lang="el-GR" sz="2000" dirty="0" smtClean="0"/>
              <a:t>.) + (Υ.Ο.)</a:t>
            </a:r>
            <a:br>
              <a:rPr lang="el-GR" sz="2000" dirty="0" smtClean="0"/>
            </a:br>
            <a:r>
              <a:rPr lang="el-GR" sz="2000" dirty="0"/>
              <a:t> </a:t>
            </a:r>
            <a:r>
              <a:rPr lang="el-GR" sz="2000" dirty="0" smtClean="0"/>
              <a:t>                                                                                        </a:t>
            </a:r>
            <a:r>
              <a:rPr lang="el-GR" sz="2000" dirty="0" smtClean="0">
                <a:solidFill>
                  <a:srgbClr val="0070C0"/>
                </a:solidFill>
              </a:rPr>
              <a:t>500</a:t>
            </a:r>
            <a:r>
              <a:rPr lang="en-US" sz="2000" dirty="0" smtClean="0">
                <a:solidFill>
                  <a:srgbClr val="0070C0"/>
                </a:solidFill>
              </a:rPr>
              <a:t>ml*16</a:t>
            </a:r>
            <a:r>
              <a:rPr lang="el-GR" sz="2000" dirty="0" smtClean="0">
                <a:solidFill>
                  <a:srgbClr val="0070C0"/>
                </a:solidFill>
              </a:rPr>
              <a:t> </a:t>
            </a:r>
            <a:r>
              <a:rPr lang="el-GR" sz="2000" dirty="0" err="1" smtClean="0">
                <a:solidFill>
                  <a:srgbClr val="0070C0"/>
                </a:solidFill>
              </a:rPr>
              <a:t>αναπν</a:t>
            </a:r>
            <a:r>
              <a:rPr lang="el-GR" sz="2000" dirty="0" smtClean="0">
                <a:solidFill>
                  <a:srgbClr val="0070C0"/>
                </a:solidFill>
              </a:rPr>
              <a:t>.</a:t>
            </a:r>
            <a:r>
              <a:rPr lang="en-US" sz="2000" dirty="0" smtClean="0">
                <a:solidFill>
                  <a:srgbClr val="0070C0"/>
                </a:solidFill>
              </a:rPr>
              <a:t>/min = 8lt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Athanasiou\Desktop\Scan\Scan_20151125_131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2056"/>
            <a:ext cx="7344816" cy="49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1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Σπιρόμετρα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Athanasiou\Desktop\Scan\Scan_20151119_094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830888" cy="43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7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Μερικές πιέσεις αερίων</a:t>
            </a:r>
            <a:endParaRPr lang="el-GR" sz="2800" dirty="0"/>
          </a:p>
        </p:txBody>
      </p:sp>
      <p:pic>
        <p:nvPicPr>
          <p:cNvPr id="4" name="Object 1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114" y="1600200"/>
            <a:ext cx="48377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5555" y="177281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20,95x760=159mmHg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0,04x760 = 0,3 mmHg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17728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16,4x(760-47)= 116,2mmHg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4,0x(760-47)  = 28,5 mmHg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9889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&lt;------------------------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293337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13,8x(760-47)=98mmHg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5,5x(760-47)=40mmHg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122" y="371904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12,5ml O</a:t>
            </a:r>
            <a:r>
              <a:rPr lang="en-US" sz="1000" dirty="0" smtClean="0">
                <a:solidFill>
                  <a:srgbClr val="00B0F0"/>
                </a:solidFill>
              </a:rPr>
              <a:t>2 </a:t>
            </a:r>
            <a:r>
              <a:rPr lang="en-US" sz="1400" dirty="0" smtClean="0">
                <a:solidFill>
                  <a:srgbClr val="00B0F0"/>
                </a:solidFill>
              </a:rPr>
              <a:t>/100 ml </a:t>
            </a:r>
            <a:r>
              <a:rPr lang="el-GR" sz="1400" dirty="0" err="1" smtClean="0">
                <a:solidFill>
                  <a:srgbClr val="00B0F0"/>
                </a:solidFill>
              </a:rPr>
              <a:t>αιμα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l-GR" sz="1400" dirty="0" smtClean="0">
                <a:solidFill>
                  <a:srgbClr val="00B0F0"/>
                </a:solidFill>
              </a:rPr>
              <a:t>(40</a:t>
            </a:r>
            <a:r>
              <a:rPr lang="en-US" sz="1400" dirty="0" smtClean="0">
                <a:solidFill>
                  <a:srgbClr val="00B0F0"/>
                </a:solidFill>
              </a:rPr>
              <a:t>mmHg</a:t>
            </a:r>
            <a:r>
              <a:rPr lang="en-US" sz="1400" dirty="0" smtClean="0"/>
              <a:t>)        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895554" y="3696317"/>
            <a:ext cx="2924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19ml O2 /100 ml </a:t>
            </a:r>
            <a:r>
              <a:rPr lang="el-GR" sz="1400" dirty="0" err="1">
                <a:solidFill>
                  <a:srgbClr val="FF0000"/>
                </a:solidFill>
              </a:rPr>
              <a:t>αιμα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95mmHg)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7190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l-GR" dirty="0" smtClean="0">
                <a:solidFill>
                  <a:srgbClr val="FF0000"/>
                </a:solidFill>
              </a:rPr>
              <a:t>----------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4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Μερικές πιέσεις αερίων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9"/>
          <a:stretch>
            <a:fillRect/>
          </a:stretch>
        </p:blipFill>
        <p:spPr>
          <a:xfrm>
            <a:off x="2632092" y="1600200"/>
            <a:ext cx="3879815" cy="4525963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4644008" y="1914613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116 O2, 32 CO2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74252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Ανατομία αναπνευστικού συστήματος</a:t>
            </a:r>
            <a:endParaRPr lang="el-GR" sz="2800" dirty="0"/>
          </a:p>
        </p:txBody>
      </p:sp>
      <p:pic>
        <p:nvPicPr>
          <p:cNvPr id="4" name="Picture 2" descr="AABKFEP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7500" y="1710531"/>
            <a:ext cx="5969000" cy="4305300"/>
          </a:xfrm>
          <a:noFill/>
        </p:spPr>
      </p:pic>
    </p:spTree>
    <p:extLst>
      <p:ext uri="{BB962C8B-B14F-4D97-AF65-F5344CB8AC3E}">
        <p14:creationId xmlns:p14="http://schemas.microsoft.com/office/powerpoint/2010/main" val="86127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surfactants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altLang="el-GR" dirty="0">
              <a:solidFill>
                <a:schemeClr val="bg1"/>
              </a:solidFill>
            </a:endParaRPr>
          </a:p>
          <a:p>
            <a:endParaRPr lang="el-GR" altLang="el-GR" dirty="0">
              <a:solidFill>
                <a:schemeClr val="bg1"/>
              </a:solidFill>
            </a:endParaRPr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400" dirty="0">
              <a:solidFill>
                <a:srgbClr val="FF0000"/>
              </a:solidFill>
              <a:latin typeface="Tw Cen MT"/>
            </a:endParaRPr>
          </a:p>
          <a:p>
            <a:endParaRPr lang="el-GR" altLang="el-GR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4098" name="Picture 2" descr="C:\Users\Athanasiou\Desktop\^6BA72673E001B73C60CA031A6C47B565C87D247021F33C3FC5^pimgpsh_thumbnail_win_di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6355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thanasiou\Desktop\^EBECBE8A48E3F58E9EAF1060657322110E3B766759D0D40A5F^pimgpsh_thumbnail_win_di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32315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Ανταλλαγή αερίων στη κυψελίδα</a:t>
            </a:r>
            <a:endParaRPr lang="el-GR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892" y="2109873"/>
            <a:ext cx="3334216" cy="350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39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0483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60" y="4869160"/>
            <a:ext cx="5400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</a:t>
            </a:r>
            <a:r>
              <a:rPr lang="el-GR" sz="2800" dirty="0" err="1" smtClean="0"/>
              <a:t>ορεσμός</a:t>
            </a:r>
            <a:r>
              <a:rPr lang="el-GR" sz="2800" dirty="0" smtClean="0"/>
              <a:t> </a:t>
            </a:r>
            <a:r>
              <a:rPr lang="en-US" sz="2800" dirty="0" err="1" smtClean="0"/>
              <a:t>Hb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Objec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844824"/>
            <a:ext cx="4992239" cy="4525963"/>
          </a:xfrm>
          <a:noFill/>
        </p:spPr>
      </p:pic>
      <p:pic>
        <p:nvPicPr>
          <p:cNvPr id="2050" name="Picture 2" descr="C:\Users\Athanasiou\Desktop\Scan\Scan_20151125_132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48" y="3933056"/>
            <a:ext cx="3108325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thanasiou\Desktop\Scan\Scan_20151125_132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67" y="1772816"/>
            <a:ext cx="3932643" cy="23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6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l-GR" dirty="0" err="1"/>
              <a:t>ορεσμός</a:t>
            </a:r>
            <a:r>
              <a:rPr lang="el-GR" dirty="0"/>
              <a:t> </a:t>
            </a:r>
            <a:r>
              <a:rPr lang="en-US" dirty="0" err="1"/>
              <a:t>Hb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4" name="Object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836" y="1844133"/>
            <a:ext cx="8078328" cy="4038096"/>
          </a:xfrm>
          <a:noFill/>
        </p:spPr>
      </p:pic>
    </p:spTree>
    <p:extLst>
      <p:ext uri="{BB962C8B-B14F-4D97-AF65-F5344CB8AC3E}">
        <p14:creationId xmlns:p14="http://schemas.microsoft.com/office/powerpoint/2010/main" val="33582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l-GR" dirty="0" err="1"/>
              <a:t>ορεσμός</a:t>
            </a:r>
            <a:r>
              <a:rPr lang="el-GR" dirty="0"/>
              <a:t> </a:t>
            </a:r>
            <a:r>
              <a:rPr lang="en-US" dirty="0" err="1"/>
              <a:t>Hb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4" name="Object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70" y="1600200"/>
            <a:ext cx="51120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761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μόριο της αιμοσφαιρίνης, </a:t>
            </a:r>
            <a:r>
              <a:rPr lang="en-US" sz="2800" dirty="0" err="1" smtClean="0"/>
              <a:t>Hb</a:t>
            </a:r>
            <a:endParaRPr lang="el-GR" sz="2800" dirty="0"/>
          </a:p>
        </p:txBody>
      </p:sp>
      <p:pic>
        <p:nvPicPr>
          <p:cNvPr id="4" name="Picture 2" descr="0086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93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μόριο της αιμοσφαιρίνης- Δέσμευση 4 μορίων Ο</a:t>
            </a:r>
            <a:r>
              <a:rPr lang="el-GR" sz="1600" dirty="0" smtClean="0"/>
              <a:t>2</a:t>
            </a:r>
            <a:endParaRPr lang="el-G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2223"/>
            <a:ext cx="4768180" cy="25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941168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 ερυθρό φέρει 250 εκατ. μόρια </a:t>
            </a:r>
            <a:r>
              <a:rPr lang="en-US" dirty="0" err="1" smtClean="0"/>
              <a:t>Hb</a:t>
            </a:r>
            <a:r>
              <a:rPr lang="el-GR" dirty="0" smtClean="0"/>
              <a:t> και </a:t>
            </a:r>
            <a:r>
              <a:rPr lang="en-US" dirty="0" smtClean="0"/>
              <a:t> </a:t>
            </a:r>
            <a:r>
              <a:rPr lang="el-GR" dirty="0" smtClean="0"/>
              <a:t>άρα 1 δις μόρια Ο2</a:t>
            </a:r>
          </a:p>
          <a:p>
            <a:r>
              <a:rPr lang="el-GR" dirty="0" smtClean="0"/>
              <a:t>ΜΒ (Η</a:t>
            </a:r>
            <a:r>
              <a:rPr lang="en-US" dirty="0" smtClean="0"/>
              <a:t>b) = 68800, </a:t>
            </a:r>
            <a:r>
              <a:rPr lang="el-GR" dirty="0" smtClean="0"/>
              <a:t>ή 1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= 68.800 gr</a:t>
            </a:r>
          </a:p>
          <a:p>
            <a:r>
              <a:rPr lang="el-GR" dirty="0" smtClean="0"/>
              <a:t>Γραμμομοριακός </a:t>
            </a:r>
            <a:r>
              <a:rPr lang="el-GR" dirty="0" err="1" smtClean="0"/>
              <a:t>Ογκος</a:t>
            </a:r>
            <a:r>
              <a:rPr lang="el-GR" dirty="0" smtClean="0"/>
              <a:t> </a:t>
            </a:r>
            <a:r>
              <a:rPr lang="en-US" dirty="0" smtClean="0"/>
              <a:t>4Mol O</a:t>
            </a:r>
            <a:r>
              <a:rPr lang="en-US" sz="1400" dirty="0" smtClean="0"/>
              <a:t>2 </a:t>
            </a:r>
            <a:r>
              <a:rPr lang="el-GR" dirty="0" smtClean="0"/>
              <a:t>= 89600</a:t>
            </a:r>
            <a:r>
              <a:rPr lang="en-US" dirty="0" smtClean="0"/>
              <a:t>ml</a:t>
            </a:r>
            <a:endParaRPr lang="el-GR" dirty="0" smtClean="0"/>
          </a:p>
          <a:p>
            <a:r>
              <a:rPr lang="el-GR" dirty="0" smtClean="0"/>
              <a:t>1</a:t>
            </a:r>
            <a:r>
              <a:rPr lang="en-US" dirty="0" smtClean="0"/>
              <a:t>gr </a:t>
            </a:r>
            <a:r>
              <a:rPr lang="en-US" dirty="0" err="1" smtClean="0"/>
              <a:t>Hb</a:t>
            </a:r>
            <a:r>
              <a:rPr lang="en-US" dirty="0"/>
              <a:t> </a:t>
            </a:r>
            <a:r>
              <a:rPr lang="el-GR" dirty="0" smtClean="0"/>
              <a:t>μεταφέρει 1,32</a:t>
            </a:r>
            <a:r>
              <a:rPr lang="en-US" dirty="0" smtClean="0"/>
              <a:t>ml O</a:t>
            </a:r>
            <a:r>
              <a:rPr lang="en-US" sz="1400" dirty="0" smtClean="0"/>
              <a:t>2  </a:t>
            </a:r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 err="1" smtClean="0"/>
              <a:t>Hb</a:t>
            </a:r>
            <a:r>
              <a:rPr lang="en-US" dirty="0" smtClean="0"/>
              <a:t> = 15.6gr/100ml </a:t>
            </a:r>
            <a:r>
              <a:rPr lang="el-GR" dirty="0" smtClean="0"/>
              <a:t>αίματος Χ 1,32</a:t>
            </a:r>
            <a:r>
              <a:rPr lang="en-US" dirty="0" smtClean="0"/>
              <a:t>ml</a:t>
            </a:r>
            <a:r>
              <a:rPr lang="el-GR" dirty="0" smtClean="0"/>
              <a:t> </a:t>
            </a:r>
            <a:r>
              <a:rPr lang="en-US" dirty="0" smtClean="0"/>
              <a:t>O</a:t>
            </a:r>
            <a:r>
              <a:rPr lang="el-GR" sz="14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grHb</a:t>
            </a:r>
            <a:r>
              <a:rPr lang="en-US" dirty="0" smtClean="0"/>
              <a:t> = 20,5ml</a:t>
            </a:r>
            <a:r>
              <a:rPr lang="el-GR" dirty="0" smtClean="0"/>
              <a:t> </a:t>
            </a:r>
            <a:r>
              <a:rPr lang="en-US" dirty="0" smtClean="0"/>
              <a:t>O</a:t>
            </a:r>
            <a:r>
              <a:rPr lang="el-GR" sz="1400" dirty="0" smtClean="0"/>
              <a:t>2</a:t>
            </a:r>
            <a:r>
              <a:rPr lang="el-GR" dirty="0" smtClean="0"/>
              <a:t> </a:t>
            </a:r>
            <a:r>
              <a:rPr lang="en-US" dirty="0" smtClean="0"/>
              <a:t>/100ml </a:t>
            </a:r>
            <a:r>
              <a:rPr lang="el-GR" dirty="0" smtClean="0"/>
              <a:t>αίματος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2789"/>
            <a:ext cx="4104902" cy="28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7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Χημικές αντιδράσεις στο αίμα</a:t>
            </a:r>
            <a:endParaRPr lang="el-GR" sz="2800" dirty="0"/>
          </a:p>
        </p:txBody>
      </p:sp>
      <p:pic>
        <p:nvPicPr>
          <p:cNvPr id="4" name="Objec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208" y="1717553"/>
            <a:ext cx="6318902" cy="39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62638" y="3422848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endParaRPr lang="el-G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89473" y="3422848"/>
            <a:ext cx="61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      -  </a:t>
            </a:r>
            <a:endParaRPr lang="el-G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92518" y="32592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9772" y="297089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861360"/>
            <a:ext cx="527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_</a:t>
            </a:r>
            <a:r>
              <a:rPr lang="el-GR" dirty="0" smtClean="0">
                <a:solidFill>
                  <a:srgbClr val="FF0000"/>
                </a:solidFill>
              </a:rPr>
              <a:t>___________________________________________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2807804" y="580886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Τριχοειδές αγγείο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84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Χημικές αντιδράσεις στο αίμα</a:t>
            </a:r>
          </a:p>
        </p:txBody>
      </p:sp>
      <p:pic>
        <p:nvPicPr>
          <p:cNvPr id="5" name="Objec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097" y="1567333"/>
            <a:ext cx="7174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6513" y="386104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-----------------------------------------------------------------------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270" y="6093296"/>
            <a:ext cx="528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-------------------------------------------------------------------------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04571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+H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HCO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+H,     H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 --&gt; H</a:t>
            </a: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590863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Τριχοειδές αγγείο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1996" y="3460938"/>
            <a:ext cx="514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ιστός  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sz="1400" dirty="0">
                <a:solidFill>
                  <a:srgbClr val="0070C0"/>
                </a:solidFill>
              </a:rPr>
              <a:t>CO2</a:t>
            </a:r>
            <a:r>
              <a:rPr lang="en-US" dirty="0">
                <a:solidFill>
                  <a:srgbClr val="0070C0"/>
                </a:solidFill>
              </a:rPr>
              <a:t> &gt; 50mmHg         P</a:t>
            </a:r>
            <a:r>
              <a:rPr lang="en-US" sz="1400" dirty="0">
                <a:solidFill>
                  <a:srgbClr val="0070C0"/>
                </a:solidFill>
              </a:rPr>
              <a:t>O2</a:t>
            </a:r>
            <a:r>
              <a:rPr lang="en-US" dirty="0">
                <a:solidFill>
                  <a:srgbClr val="0070C0"/>
                </a:solidFill>
              </a:rPr>
              <a:t> &lt;</a:t>
            </a:r>
            <a:r>
              <a:rPr lang="en-US" dirty="0" smtClean="0">
                <a:solidFill>
                  <a:srgbClr val="0070C0"/>
                </a:solidFill>
              </a:rPr>
              <a:t>30mmHg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241279" y="48691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</a:t>
            </a:r>
            <a:r>
              <a:rPr lang="en-US" sz="10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 +HbO</a:t>
            </a:r>
            <a:r>
              <a:rPr lang="en-US" sz="10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 -&gt;HbCO</a:t>
            </a:r>
            <a:r>
              <a:rPr lang="en-US" sz="1000" dirty="0">
                <a:solidFill>
                  <a:srgbClr val="FF0000"/>
                </a:solidFill>
              </a:rPr>
              <a:t>2 </a:t>
            </a:r>
            <a:r>
              <a:rPr lang="en-US" sz="1200" dirty="0">
                <a:solidFill>
                  <a:srgbClr val="FF0000"/>
                </a:solidFill>
              </a:rPr>
              <a:t>+O</a:t>
            </a:r>
            <a:r>
              <a:rPr lang="en-US" sz="10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------------------------------------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5586282" y="5661248"/>
            <a:ext cx="2104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HbO</a:t>
            </a:r>
            <a:r>
              <a:rPr lang="en-US" sz="10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+H-&gt; </a:t>
            </a:r>
            <a:r>
              <a:rPr lang="en-US" sz="1200" dirty="0" err="1">
                <a:solidFill>
                  <a:srgbClr val="FF0000"/>
                </a:solidFill>
              </a:rPr>
              <a:t>HHb</a:t>
            </a:r>
            <a:r>
              <a:rPr lang="en-US" sz="1200" dirty="0">
                <a:solidFill>
                  <a:srgbClr val="FF0000"/>
                </a:solidFill>
              </a:rPr>
              <a:t> +O</a:t>
            </a:r>
            <a:r>
              <a:rPr lang="en-US" sz="1000" dirty="0">
                <a:solidFill>
                  <a:srgbClr val="FF0000"/>
                </a:solidFill>
              </a:rPr>
              <a:t>2-</a:t>
            </a:r>
            <a:r>
              <a:rPr lang="en-US" sz="1200" dirty="0" smtClean="0">
                <a:solidFill>
                  <a:srgbClr val="FF0000"/>
                </a:solidFill>
              </a:rPr>
              <a:t>-</a:t>
            </a:r>
            <a:r>
              <a:rPr lang="el-GR" sz="1200" dirty="0" smtClean="0">
                <a:solidFill>
                  <a:srgbClr val="FF0000"/>
                </a:solidFill>
              </a:rPr>
              <a:t>----</a:t>
            </a:r>
            <a:r>
              <a:rPr lang="en-US" sz="1200" dirty="0" smtClean="0">
                <a:solidFill>
                  <a:srgbClr val="FF0000"/>
                </a:solidFill>
              </a:rPr>
              <a:t>-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l-GR" sz="1200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2218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Χημικές αντιδράσεις στο αίμα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Athanasiou\Desktop\Scan\Scan_20151120_110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61212" cy="43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2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9147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88640"/>
            <a:ext cx="4333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220980" cy="46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613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/>
              <a:t>Εξαναγκασμένος όγκος εκπνοής σε 1</a:t>
            </a:r>
            <a:r>
              <a:rPr lang="en-US" sz="2000" smtClean="0"/>
              <a:t> sec</a:t>
            </a:r>
            <a:r>
              <a:rPr lang="el-GR" sz="2000" dirty="0" smtClean="0"/>
              <a:t>                       </a:t>
            </a:r>
            <a:r>
              <a:rPr lang="en-US" sz="2000" dirty="0" smtClean="0"/>
              <a:t>FEV1/FVC = 75%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Εξαναγκασμένη ζωτική χωρητικότητα</a:t>
            </a:r>
            <a:endParaRPr lang="el-GR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45053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thanasiou\Desktop\^2210B08516DC9729DDA0BEC7201D1029A121840973B2A66DA0^pimgpsh_thumbnail_win_di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132856"/>
            <a:ext cx="3301605" cy="23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7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Εξωσωματική </a:t>
            </a:r>
            <a:r>
              <a:rPr lang="el-GR" sz="1800" smtClean="0"/>
              <a:t>κυκλοφορία αίματος</a:t>
            </a:r>
            <a:endParaRPr lang="el-GR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94053"/>
            <a:ext cx="5736243" cy="46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38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1672431"/>
            <a:ext cx="41433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696744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4020746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</a:rPr>
              <a:t>1. Στρώμα αέρα κυψελίδων</a:t>
            </a:r>
          </a:p>
          <a:p>
            <a:r>
              <a:rPr lang="el-GR" sz="1400" dirty="0" smtClean="0">
                <a:solidFill>
                  <a:srgbClr val="0070C0"/>
                </a:solidFill>
              </a:rPr>
              <a:t>2. Μεμβράνη κυψελίδων</a:t>
            </a:r>
          </a:p>
          <a:p>
            <a:r>
              <a:rPr lang="el-GR" sz="1400" dirty="0" smtClean="0">
                <a:solidFill>
                  <a:srgbClr val="0070C0"/>
                </a:solidFill>
              </a:rPr>
              <a:t>3. Ενδιάμεσος χώρος</a:t>
            </a:r>
          </a:p>
          <a:p>
            <a:r>
              <a:rPr lang="el-GR" sz="1400" dirty="0" smtClean="0">
                <a:solidFill>
                  <a:srgbClr val="0070C0"/>
                </a:solidFill>
              </a:rPr>
              <a:t>4. Τοίχωμα τριχοειδούς</a:t>
            </a:r>
          </a:p>
          <a:p>
            <a:r>
              <a:rPr lang="el-GR" sz="1400" dirty="0" smtClean="0">
                <a:solidFill>
                  <a:srgbClr val="0070C0"/>
                </a:solidFill>
              </a:rPr>
              <a:t>5. Πλάσμα</a:t>
            </a:r>
          </a:p>
          <a:p>
            <a:r>
              <a:rPr lang="el-GR" sz="1400" dirty="0" smtClean="0">
                <a:solidFill>
                  <a:srgbClr val="0070C0"/>
                </a:solidFill>
              </a:rPr>
              <a:t>6. Μεμβράνη ερυθρού</a:t>
            </a:r>
          </a:p>
          <a:p>
            <a:r>
              <a:rPr lang="el-GR" sz="1400" dirty="0" smtClean="0">
                <a:solidFill>
                  <a:srgbClr val="0070C0"/>
                </a:solidFill>
              </a:rPr>
              <a:t>7. Κυτταρόπλασμα</a:t>
            </a:r>
          </a:p>
          <a:p>
            <a:r>
              <a:rPr lang="el-GR" sz="1400" dirty="0" smtClean="0">
                <a:solidFill>
                  <a:srgbClr val="0070C0"/>
                </a:solidFill>
              </a:rPr>
              <a:t>8. Χημική αντίδραση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88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Μεταφορά μάζας αερίου από κυψελίδα σε τριχοειδές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5" y="1643441"/>
            <a:ext cx="41383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4847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l-GR" sz="1400" dirty="0" err="1" smtClean="0"/>
              <a:t>αιμ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4725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sz="1100" dirty="0" err="1" smtClean="0"/>
              <a:t>alveol</a:t>
            </a:r>
            <a:r>
              <a:rPr lang="en-US" sz="1100" dirty="0" smtClean="0"/>
              <a:t>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601551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  <a:endParaRPr lang="el-G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5646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sz="1100" dirty="0" err="1" smtClean="0"/>
              <a:t>in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120172" y="5094476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sz="1100" dirty="0" err="1" smtClean="0"/>
              <a:t>out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25649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r>
              <a:rPr lang="el-GR" sz="1200" dirty="0" smtClean="0"/>
              <a:t>Ο</a:t>
            </a:r>
            <a:r>
              <a:rPr lang="en-US" sz="1000" dirty="0" smtClean="0"/>
              <a:t>2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17728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αίμα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195732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242088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Αέρας κυψελίδων</a:t>
            </a:r>
            <a:endParaRPr lang="el-GR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394536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x=L</a:t>
            </a:r>
            <a:endParaRPr lang="el-G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400506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X=0</a:t>
            </a:r>
            <a:endParaRPr lang="el-GR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7195" y="292851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y=R0</a:t>
            </a:r>
            <a:endParaRPr lang="el-GR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27195" y="3735759"/>
            <a:ext cx="5220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y</a:t>
            </a:r>
            <a:r>
              <a:rPr lang="en-US" sz="1100" dirty="0" smtClean="0"/>
              <a:t>=-R</a:t>
            </a:r>
            <a:r>
              <a:rPr lang="en-US" sz="1000" dirty="0" smtClean="0"/>
              <a:t>0</a:t>
            </a:r>
            <a:endParaRPr lang="el-GR" sz="11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8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51820" y="1196752"/>
            <a:ext cx="6552728" cy="453732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        J 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 = </a:t>
            </a:r>
            <a:r>
              <a:rPr lang="en-US" sz="1800" i="1" dirty="0" smtClean="0"/>
              <a:t>D/</a:t>
            </a:r>
            <a:r>
              <a:rPr lang="el-GR" sz="1800" i="1" dirty="0" smtClean="0"/>
              <a:t>Δ</a:t>
            </a:r>
            <a:r>
              <a:rPr lang="en-US" sz="1800" i="1" dirty="0" smtClean="0"/>
              <a:t>y *[</a:t>
            </a:r>
            <a:r>
              <a:rPr lang="en-US" sz="1800" i="1" dirty="0" err="1" smtClean="0"/>
              <a:t>c</a:t>
            </a:r>
            <a:r>
              <a:rPr lang="en-US" sz="1200" dirty="0" err="1" smtClean="0"/>
              <a:t>alv</a:t>
            </a:r>
            <a:r>
              <a:rPr lang="en-US" sz="1800" dirty="0" smtClean="0"/>
              <a:t> </a:t>
            </a:r>
            <a:r>
              <a:rPr lang="en-US" sz="1800" dirty="0"/>
              <a:t>− </a:t>
            </a:r>
            <a:r>
              <a:rPr lang="en-US" sz="1800" i="1" dirty="0"/>
              <a:t>c</a:t>
            </a:r>
            <a:r>
              <a:rPr lang="en-US" sz="1800" dirty="0"/>
              <a:t>(</a:t>
            </a:r>
            <a:r>
              <a:rPr lang="en-US" sz="1200" i="1" dirty="0"/>
              <a:t>x</a:t>
            </a:r>
            <a:r>
              <a:rPr lang="en-US" sz="1800" dirty="0" smtClean="0"/>
              <a:t>)]</a:t>
            </a:r>
            <a:r>
              <a:rPr lang="en-US" sz="1800" i="1" dirty="0" smtClean="0"/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(2)</a:t>
            </a:r>
            <a:r>
              <a:rPr lang="el-GR" sz="1800" i="1" dirty="0" smtClean="0">
                <a:solidFill>
                  <a:srgbClr val="FF0000"/>
                </a:solidFill>
              </a:rPr>
              <a:t> </a:t>
            </a:r>
            <a:r>
              <a:rPr lang="el-GR" sz="1000" i="1" dirty="0" smtClean="0"/>
              <a:t>Δ</a:t>
            </a:r>
            <a:r>
              <a:rPr lang="en-US" sz="1000" i="1" dirty="0" smtClean="0"/>
              <a:t>y</a:t>
            </a:r>
            <a:r>
              <a:rPr lang="el-GR" sz="1000" i="1" dirty="0" smtClean="0"/>
              <a:t> =πάχος τοιχώματος</a:t>
            </a:r>
            <a:endParaRPr lang="el-GR" sz="1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62858"/>
            <a:ext cx="6734753" cy="245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sz="1100" dirty="0" smtClean="0"/>
              <a:t>0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304642" y="232188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J(x)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U, c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3569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U, c+</a:t>
            </a:r>
            <a:r>
              <a:rPr lang="el-GR" dirty="0" smtClean="0"/>
              <a:t>δ</a:t>
            </a:r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448389" y="4797152"/>
            <a:ext cx="6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44144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U*R</a:t>
            </a:r>
            <a:r>
              <a:rPr lang="en-US" sz="1100" dirty="0" smtClean="0"/>
              <a:t>0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598648" y="422979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=0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1744580" y="391317"/>
            <a:ext cx="3705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err="1" smtClean="0"/>
              <a:t>Q</a:t>
            </a:r>
            <a:r>
              <a:rPr lang="en-US" sz="1200" dirty="0" err="1" smtClean="0"/>
              <a:t>blood</a:t>
            </a:r>
            <a:r>
              <a:rPr lang="en-US" dirty="0" smtClean="0"/>
              <a:t> + </a:t>
            </a:r>
            <a:r>
              <a:rPr lang="en-US" i="1" dirty="0" smtClean="0"/>
              <a:t>J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l-GR" i="1" dirty="0" smtClean="0"/>
              <a:t>δ</a:t>
            </a:r>
            <a:r>
              <a:rPr lang="en-US" i="1" dirty="0" smtClean="0"/>
              <a:t>x </a:t>
            </a:r>
            <a:r>
              <a:rPr lang="en-US" dirty="0" smtClean="0"/>
              <a:t>= </a:t>
            </a:r>
            <a:r>
              <a:rPr lang="el-GR" dirty="0" smtClean="0"/>
              <a:t>[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+ </a:t>
            </a:r>
            <a:r>
              <a:rPr lang="el-GR" i="1" dirty="0" smtClean="0"/>
              <a:t>δ</a:t>
            </a:r>
            <a:r>
              <a:rPr lang="en-US" i="1" dirty="0" smtClean="0"/>
              <a:t>c</a:t>
            </a:r>
            <a:r>
              <a:rPr lang="el-GR" dirty="0"/>
              <a:t>]</a:t>
            </a:r>
            <a:r>
              <a:rPr lang="en-US" dirty="0" smtClean="0"/>
              <a:t> </a:t>
            </a:r>
            <a:r>
              <a:rPr lang="en-US" i="1" dirty="0" err="1" smtClean="0"/>
              <a:t>Q</a:t>
            </a:r>
            <a:r>
              <a:rPr lang="en-US" sz="1200" dirty="0" err="1" smtClean="0"/>
              <a:t>blood</a:t>
            </a:r>
            <a:r>
              <a:rPr lang="en-US" i="1" dirty="0" smtClean="0"/>
              <a:t>.</a:t>
            </a:r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1094573" y="1196752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J(x) </a:t>
            </a:r>
            <a:r>
              <a:rPr lang="en-US" dirty="0"/>
              <a:t>= </a:t>
            </a:r>
            <a:r>
              <a:rPr lang="en-US" i="1" dirty="0" err="1" smtClean="0"/>
              <a:t>Q</a:t>
            </a:r>
            <a:r>
              <a:rPr lang="en-US" sz="1200" dirty="0" err="1" smtClean="0"/>
              <a:t>blood</a:t>
            </a:r>
            <a:r>
              <a:rPr lang="en-US" dirty="0" smtClean="0"/>
              <a:t> d</a:t>
            </a:r>
            <a:r>
              <a:rPr lang="en-US" i="1" dirty="0" smtClean="0"/>
              <a:t>c/</a:t>
            </a:r>
            <a:r>
              <a:rPr lang="en-US" dirty="0" smtClean="0"/>
              <a:t>d</a:t>
            </a:r>
            <a:r>
              <a:rPr lang="en-US" i="1" dirty="0" smtClean="0"/>
              <a:t>x</a:t>
            </a:r>
            <a:r>
              <a:rPr lang="en-US" dirty="0" smtClean="0"/>
              <a:t>= </a:t>
            </a:r>
            <a:r>
              <a:rPr lang="en-US" i="1" dirty="0" err="1" smtClean="0"/>
              <a:t>R</a:t>
            </a:r>
            <a:r>
              <a:rPr lang="en-US" sz="1200" dirty="0" err="1" smtClean="0"/>
              <a:t>o</a:t>
            </a:r>
            <a:r>
              <a:rPr lang="en-US" i="1" dirty="0" err="1" smtClean="0"/>
              <a:t>U</a:t>
            </a:r>
            <a:r>
              <a:rPr lang="en-US" dirty="0" err="1" smtClean="0"/>
              <a:t>d</a:t>
            </a:r>
            <a:r>
              <a:rPr lang="en-US" i="1" dirty="0" err="1" smtClean="0"/>
              <a:t>c</a:t>
            </a:r>
            <a:r>
              <a:rPr lang="en-US" i="1" dirty="0" smtClean="0"/>
              <a:t>/</a:t>
            </a:r>
            <a:r>
              <a:rPr lang="en-US" dirty="0" smtClean="0"/>
              <a:t>d</a:t>
            </a:r>
            <a:r>
              <a:rPr lang="en-US" i="1" dirty="0" smtClean="0"/>
              <a:t>x </a:t>
            </a:r>
            <a:r>
              <a:rPr lang="en-US" i="1" dirty="0" smtClean="0">
                <a:solidFill>
                  <a:srgbClr val="FF0000"/>
                </a:solidFill>
              </a:rPr>
              <a:t>(1)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9697" y="476672"/>
            <a:ext cx="3298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[</a:t>
            </a:r>
            <a:r>
              <a:rPr lang="en-US" sz="1200" dirty="0" err="1" smtClean="0">
                <a:solidFill>
                  <a:srgbClr val="FFC000"/>
                </a:solidFill>
              </a:rPr>
              <a:t>Mol</a:t>
            </a:r>
            <a:r>
              <a:rPr lang="en-US" sz="1200" dirty="0" smtClean="0">
                <a:solidFill>
                  <a:srgbClr val="FFC000"/>
                </a:solidFill>
              </a:rPr>
              <a:t>/m2(m2/sec) + (</a:t>
            </a:r>
            <a:r>
              <a:rPr lang="en-US" sz="1200" dirty="0" err="1" smtClean="0">
                <a:solidFill>
                  <a:srgbClr val="FFC000"/>
                </a:solidFill>
              </a:rPr>
              <a:t>mol</a:t>
            </a:r>
            <a:r>
              <a:rPr lang="en-US" sz="1200" dirty="0" smtClean="0">
                <a:solidFill>
                  <a:srgbClr val="FFC000"/>
                </a:solidFill>
              </a:rPr>
              <a:t>/sec m)m =</a:t>
            </a:r>
            <a:r>
              <a:rPr lang="en-US" sz="1200" dirty="0" err="1" smtClean="0">
                <a:solidFill>
                  <a:srgbClr val="FFC000"/>
                </a:solidFill>
              </a:rPr>
              <a:t>mol</a:t>
            </a:r>
            <a:r>
              <a:rPr lang="en-US" sz="1200" dirty="0" smtClean="0">
                <a:solidFill>
                  <a:srgbClr val="FFC000"/>
                </a:solidFill>
              </a:rPr>
              <a:t>/sec]</a:t>
            </a:r>
            <a:endParaRPr lang="el-GR" sz="12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5482425"/>
            <a:ext cx="493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(1)=(2) </a:t>
            </a:r>
            <a:r>
              <a:rPr lang="el-GR" dirty="0" smtClean="0">
                <a:solidFill>
                  <a:srgbClr val="FF0000"/>
                </a:solidFill>
              </a:rPr>
              <a:t>     </a:t>
            </a:r>
            <a:r>
              <a:rPr lang="en-US" i="1" dirty="0" err="1" smtClean="0">
                <a:solidFill>
                  <a:srgbClr val="0070C0"/>
                </a:solidFill>
              </a:rPr>
              <a:t>R</a:t>
            </a:r>
            <a:r>
              <a:rPr lang="en-US" dirty="0" err="1" smtClean="0">
                <a:solidFill>
                  <a:srgbClr val="0070C0"/>
                </a:solidFill>
              </a:rPr>
              <a:t>o</a:t>
            </a:r>
            <a:r>
              <a:rPr lang="en-US" i="1" dirty="0" err="1" smtClean="0">
                <a:solidFill>
                  <a:srgbClr val="0070C0"/>
                </a:solidFill>
              </a:rPr>
              <a:t>U</a:t>
            </a:r>
            <a:r>
              <a:rPr lang="en-US" dirty="0" err="1" smtClean="0">
                <a:solidFill>
                  <a:srgbClr val="0070C0"/>
                </a:solidFill>
              </a:rPr>
              <a:t>d</a:t>
            </a:r>
            <a:r>
              <a:rPr lang="en-US" i="1" dirty="0" err="1" smtClean="0">
                <a:solidFill>
                  <a:srgbClr val="0070C0"/>
                </a:solidFill>
              </a:rPr>
              <a:t>P</a:t>
            </a:r>
            <a:r>
              <a:rPr lang="en-US" sz="1200" i="1" dirty="0" smtClean="0">
                <a:solidFill>
                  <a:srgbClr val="0070C0"/>
                </a:solidFill>
              </a:rPr>
              <a:t>(x)/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i="1" dirty="0" smtClean="0">
                <a:solidFill>
                  <a:srgbClr val="0070C0"/>
                </a:solidFill>
              </a:rPr>
              <a:t>x   = D/</a:t>
            </a:r>
            <a:r>
              <a:rPr lang="el-GR" i="1" dirty="0" smtClean="0">
                <a:solidFill>
                  <a:srgbClr val="0070C0"/>
                </a:solidFill>
              </a:rPr>
              <a:t>Δ</a:t>
            </a:r>
            <a:r>
              <a:rPr lang="en-US" i="1" dirty="0" smtClean="0">
                <a:solidFill>
                  <a:srgbClr val="0070C0"/>
                </a:solidFill>
              </a:rPr>
              <a:t>y * [</a:t>
            </a:r>
            <a:r>
              <a:rPr lang="en-US" i="1" dirty="0" err="1" smtClean="0">
                <a:solidFill>
                  <a:srgbClr val="0070C0"/>
                </a:solidFill>
              </a:rPr>
              <a:t>P</a:t>
            </a:r>
            <a:r>
              <a:rPr lang="en-US" sz="1200" dirty="0" err="1" smtClean="0">
                <a:solidFill>
                  <a:srgbClr val="0070C0"/>
                </a:solidFill>
              </a:rPr>
              <a:t>alv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− </a:t>
            </a:r>
            <a:r>
              <a:rPr lang="en-US" i="1" dirty="0" smtClean="0">
                <a:solidFill>
                  <a:srgbClr val="0070C0"/>
                </a:solidFill>
              </a:rPr>
              <a:t>P</a:t>
            </a:r>
            <a:r>
              <a:rPr lang="en-US" sz="1200" dirty="0" smtClean="0">
                <a:solidFill>
                  <a:srgbClr val="0070C0"/>
                </a:solidFill>
              </a:rPr>
              <a:t>(</a:t>
            </a:r>
            <a:r>
              <a:rPr lang="en-US" sz="1200" i="1" dirty="0" smtClean="0">
                <a:solidFill>
                  <a:srgbClr val="0070C0"/>
                </a:solidFill>
              </a:rPr>
              <a:t>x)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i="1" dirty="0" smtClean="0"/>
              <a:t>   </a:t>
            </a:r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1772816"/>
            <a:ext cx="50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Νόμος </a:t>
            </a:r>
            <a:r>
              <a:rPr lang="en-US" sz="1400" i="1" dirty="0" smtClean="0"/>
              <a:t>Henry</a:t>
            </a:r>
            <a:r>
              <a:rPr lang="el-GR" i="1" dirty="0" smtClean="0"/>
              <a:t>, 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sz="1200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 =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sz="1200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(x)</a:t>
            </a:r>
            <a:r>
              <a:rPr lang="el-GR" sz="1200" dirty="0" smtClean="0">
                <a:solidFill>
                  <a:srgbClr val="FF0000"/>
                </a:solidFill>
              </a:rPr>
              <a:t> ,     β= συντελ. διαλυτότητας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78501"/>
              </p:ext>
            </p:extLst>
          </p:nvPr>
        </p:nvGraphicFramePr>
        <p:xfrm>
          <a:off x="683568" y="476672"/>
          <a:ext cx="2304256" cy="84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r:id="rId3" imgW="1066337" imgH="393529" progId="Equation.DSMT4">
                  <p:embed/>
                </p:oleObj>
              </mc:Choice>
              <mc:Fallback>
                <p:oleObj r:id="rId3" imgW="106633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2304256" cy="84352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209167"/>
              </p:ext>
            </p:extLst>
          </p:nvPr>
        </p:nvGraphicFramePr>
        <p:xfrm>
          <a:off x="3347864" y="476672"/>
          <a:ext cx="417070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r:id="rId5" imgW="1727200" imgH="241300" progId="Equation.DSMT4">
                  <p:embed/>
                </p:oleObj>
              </mc:Choice>
              <mc:Fallback>
                <p:oleObj r:id="rId5" imgW="1727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4170703" cy="57606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61120"/>
              </p:ext>
            </p:extLst>
          </p:nvPr>
        </p:nvGraphicFramePr>
        <p:xfrm>
          <a:off x="651557" y="1556792"/>
          <a:ext cx="5112568" cy="68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r:id="rId7" imgW="1701800" imgH="228600" progId="Equation.DSMT4">
                  <p:embed/>
                </p:oleObj>
              </mc:Choice>
              <mc:Fallback>
                <p:oleObj r:id="rId7" imgW="17018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57" y="1556792"/>
                        <a:ext cx="5112568" cy="68548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27896"/>
              </p:ext>
            </p:extLst>
          </p:nvPr>
        </p:nvGraphicFramePr>
        <p:xfrm>
          <a:off x="2267744" y="2419794"/>
          <a:ext cx="4450434" cy="71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r:id="rId9" imgW="1485900" imgH="241300" progId="Equation.DSMT4">
                  <p:embed/>
                </p:oleObj>
              </mc:Choice>
              <mc:Fallback>
                <p:oleObj r:id="rId9" imgW="14859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19794"/>
                        <a:ext cx="4450434" cy="71321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48264" y="26030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(1)</a:t>
            </a:r>
            <a:endParaRPr lang="el-GR" sz="2000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24895"/>
              </p:ext>
            </p:extLst>
          </p:nvPr>
        </p:nvGraphicFramePr>
        <p:xfrm>
          <a:off x="179512" y="3356992"/>
          <a:ext cx="370985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r:id="rId11" imgW="1536700" imgH="241300" progId="Equation.DSMT4">
                  <p:embed/>
                </p:oleObj>
              </mc:Choice>
              <mc:Fallback>
                <p:oleObj r:id="rId11" imgW="1536700" imgH="241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56992"/>
                        <a:ext cx="3709853" cy="57606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29328"/>
              </p:ext>
            </p:extLst>
          </p:nvPr>
        </p:nvGraphicFramePr>
        <p:xfrm>
          <a:off x="4434305" y="3435531"/>
          <a:ext cx="3514729" cy="52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r:id="rId13" imgW="1587500" imgH="241300" progId="Equation.DSMT4">
                  <p:embed/>
                </p:oleObj>
              </mc:Choice>
              <mc:Fallback>
                <p:oleObj r:id="rId13" imgW="15875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305" y="3435531"/>
                        <a:ext cx="3514729" cy="52615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Ορθογώνιο 16"/>
          <p:cNvSpPr/>
          <p:nvPr/>
        </p:nvSpPr>
        <p:spPr>
          <a:xfrm>
            <a:off x="8023033" y="350100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(2)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Αντικείμενο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02801"/>
              </p:ext>
            </p:extLst>
          </p:nvPr>
        </p:nvGraphicFramePr>
        <p:xfrm>
          <a:off x="953724" y="4766663"/>
          <a:ext cx="720380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r:id="rId15" imgW="3263900" imgH="457200" progId="Equation.DSMT4">
                  <p:embed/>
                </p:oleObj>
              </mc:Choice>
              <mc:Fallback>
                <p:oleObj r:id="rId15" imgW="32639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724" y="4766663"/>
                        <a:ext cx="7203800" cy="100811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2">
                              <a:lumMod val="75000"/>
                            </a:schemeClr>
                          </a:gs>
                          <a:gs pos="72000">
                            <a:schemeClr val="bg2">
                              <a:lumMod val="60000"/>
                              <a:lumOff val="4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" name="Αντικείμενο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118419"/>
              </p:ext>
            </p:extLst>
          </p:nvPr>
        </p:nvGraphicFramePr>
        <p:xfrm>
          <a:off x="1691680" y="5877272"/>
          <a:ext cx="5688632" cy="80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r:id="rId17" imgW="3225800" imgH="457200" progId="Equation.DSMT4">
                  <p:embed/>
                </p:oleObj>
              </mc:Choice>
              <mc:Fallback>
                <p:oleObj r:id="rId17" imgW="32258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877272"/>
                        <a:ext cx="5688632" cy="80547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2">
                              <a:lumMod val="75000"/>
                            </a:schemeClr>
                          </a:gs>
                          <a:gs pos="72000">
                            <a:schemeClr val="bg2">
                              <a:lumMod val="60000"/>
                              <a:lumOff val="4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Ορθογώνιο 23"/>
          <p:cNvSpPr/>
          <p:nvPr/>
        </p:nvSpPr>
        <p:spPr>
          <a:xfrm>
            <a:off x="2542064" y="4221088"/>
            <a:ext cx="3687035" cy="369332"/>
          </a:xfrm>
          <a:prstGeom prst="rect">
            <a:avLst/>
          </a:prstGeom>
          <a:gradFill>
            <a:gsLst>
              <a:gs pos="0">
                <a:srgbClr val="FFFF00"/>
              </a:gs>
              <a:gs pos="59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    </a:t>
            </a:r>
            <a:r>
              <a:rPr lang="en-US" b="1" i="1" dirty="0" err="1" smtClean="0">
                <a:solidFill>
                  <a:srgbClr val="0070C0"/>
                </a:solidFill>
              </a:rPr>
              <a:t>R</a:t>
            </a:r>
            <a:r>
              <a:rPr lang="en-US" sz="1200" b="1" dirty="0" err="1" smtClean="0">
                <a:solidFill>
                  <a:srgbClr val="0070C0"/>
                </a:solidFill>
              </a:rPr>
              <a:t>o</a:t>
            </a:r>
            <a:r>
              <a:rPr lang="en-US" b="1" i="1" dirty="0" err="1" smtClean="0">
                <a:solidFill>
                  <a:srgbClr val="0070C0"/>
                </a:solidFill>
              </a:rPr>
              <a:t>U</a:t>
            </a:r>
            <a:r>
              <a:rPr lang="en-US" b="1" dirty="0" err="1" smtClean="0">
                <a:solidFill>
                  <a:srgbClr val="0070C0"/>
                </a:solidFill>
              </a:rPr>
              <a:t>d</a:t>
            </a:r>
            <a:r>
              <a:rPr lang="en-US" b="1" i="1" dirty="0" err="1" smtClean="0">
                <a:solidFill>
                  <a:srgbClr val="0070C0"/>
                </a:solidFill>
              </a:rPr>
              <a:t>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sz="1200" b="1" i="1" dirty="0" smtClean="0">
                <a:solidFill>
                  <a:srgbClr val="0070C0"/>
                </a:solidFill>
              </a:rPr>
              <a:t>(x)</a:t>
            </a:r>
            <a:r>
              <a:rPr lang="en-US" b="1" i="1" dirty="0" smtClean="0">
                <a:solidFill>
                  <a:srgbClr val="0070C0"/>
                </a:solidFill>
              </a:rPr>
              <a:t>/</a:t>
            </a:r>
            <a:r>
              <a:rPr lang="en-US" b="1" dirty="0" smtClean="0">
                <a:solidFill>
                  <a:srgbClr val="0070C0"/>
                </a:solidFill>
              </a:rPr>
              <a:t>d</a:t>
            </a:r>
            <a:r>
              <a:rPr lang="en-US" b="1" i="1" dirty="0" smtClean="0">
                <a:solidFill>
                  <a:srgbClr val="0070C0"/>
                </a:solidFill>
              </a:rPr>
              <a:t>x   </a:t>
            </a:r>
            <a:r>
              <a:rPr lang="en-US" b="1" i="1" dirty="0">
                <a:solidFill>
                  <a:srgbClr val="0070C0"/>
                </a:solidFill>
              </a:rPr>
              <a:t>= D/</a:t>
            </a:r>
            <a:r>
              <a:rPr lang="el-GR" b="1" i="1" dirty="0">
                <a:solidFill>
                  <a:srgbClr val="0070C0"/>
                </a:solidFill>
              </a:rPr>
              <a:t>Δ</a:t>
            </a:r>
            <a:r>
              <a:rPr lang="en-US" b="1" i="1" dirty="0">
                <a:solidFill>
                  <a:srgbClr val="0070C0"/>
                </a:solidFill>
              </a:rPr>
              <a:t>y * [</a:t>
            </a:r>
            <a:r>
              <a:rPr lang="en-US" b="1" i="1" dirty="0" err="1">
                <a:solidFill>
                  <a:srgbClr val="0070C0"/>
                </a:solidFill>
              </a:rPr>
              <a:t>P</a:t>
            </a:r>
            <a:r>
              <a:rPr lang="en-US" sz="1200" b="1" dirty="0" err="1">
                <a:solidFill>
                  <a:srgbClr val="0070C0"/>
                </a:solidFill>
              </a:rPr>
              <a:t>alv</a:t>
            </a:r>
            <a:r>
              <a:rPr lang="en-US" b="1" dirty="0">
                <a:solidFill>
                  <a:srgbClr val="0070C0"/>
                </a:solidFill>
              </a:rPr>
              <a:t> − </a:t>
            </a:r>
            <a:r>
              <a:rPr lang="en-US" b="1" i="1" dirty="0" smtClean="0">
                <a:solidFill>
                  <a:srgbClr val="0070C0"/>
                </a:solidFill>
              </a:rPr>
              <a:t>P</a:t>
            </a:r>
            <a:r>
              <a:rPr lang="en-US" sz="1200" b="1" dirty="0" smtClean="0">
                <a:solidFill>
                  <a:srgbClr val="0070C0"/>
                </a:solidFill>
              </a:rPr>
              <a:t>(</a:t>
            </a:r>
            <a:r>
              <a:rPr lang="en-US" sz="1200" b="1" i="1" dirty="0" smtClean="0">
                <a:solidFill>
                  <a:srgbClr val="0070C0"/>
                </a:solidFill>
              </a:rPr>
              <a:t>x)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en-US" b="1" i="1" dirty="0" smtClean="0"/>
              <a:t> </a:t>
            </a:r>
            <a:endParaRPr lang="el-G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03848" y="4016097"/>
            <a:ext cx="577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(2)</a:t>
            </a:r>
            <a:endParaRPr lang="el-G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674960" y="4016097"/>
            <a:ext cx="472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</a:t>
            </a:r>
            <a:endParaRPr lang="el-GR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6650" y="3500388"/>
            <a:ext cx="64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ym typeface="Wingdings" panose="05000000000000000000" pitchFamily="2" charset="2"/>
              </a:rPr>
              <a:t>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67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 animBg="1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02255"/>
              </p:ext>
            </p:extLst>
          </p:nvPr>
        </p:nvGraphicFramePr>
        <p:xfrm>
          <a:off x="683568" y="764704"/>
          <a:ext cx="6168059" cy="96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r:id="rId3" imgW="2933700" imgH="457200" progId="Equation.DSMT4">
                  <p:embed/>
                </p:oleObj>
              </mc:Choice>
              <mc:Fallback>
                <p:oleObj r:id="rId3" imgW="29337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764704"/>
                        <a:ext cx="6168059" cy="96125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2">
                              <a:lumMod val="75000"/>
                            </a:schemeClr>
                          </a:gs>
                          <a:gs pos="72000">
                            <a:schemeClr val="bg2">
                              <a:lumMod val="60000"/>
                              <a:lumOff val="4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22290"/>
              </p:ext>
            </p:extLst>
          </p:nvPr>
        </p:nvGraphicFramePr>
        <p:xfrm>
          <a:off x="467544" y="2276872"/>
          <a:ext cx="3358108" cy="103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r:id="rId5" imgW="1485900" imgH="457200" progId="Equation.DSMT4">
                  <p:embed/>
                </p:oleObj>
              </mc:Choice>
              <mc:Fallback>
                <p:oleObj r:id="rId5" imgW="14859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76872"/>
                        <a:ext cx="3358108" cy="103326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2">
                              <a:lumMod val="75000"/>
                            </a:schemeClr>
                          </a:gs>
                          <a:gs pos="72000">
                            <a:schemeClr val="bg2">
                              <a:lumMod val="60000"/>
                              <a:lumOff val="4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021"/>
              </p:ext>
            </p:extLst>
          </p:nvPr>
        </p:nvGraphicFramePr>
        <p:xfrm>
          <a:off x="4283968" y="2276872"/>
          <a:ext cx="348788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r:id="rId7" imgW="1511300" imgH="457200" progId="Equation.DSMT4">
                  <p:embed/>
                </p:oleObj>
              </mc:Choice>
              <mc:Fallback>
                <p:oleObj r:id="rId7" imgW="15113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276872"/>
                        <a:ext cx="3487888" cy="108012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2">
                              <a:lumMod val="75000"/>
                            </a:schemeClr>
                          </a:gs>
                          <a:gs pos="72000">
                            <a:schemeClr val="bg2">
                              <a:lumMod val="60000"/>
                              <a:lumOff val="4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35548"/>
              </p:ext>
            </p:extLst>
          </p:nvPr>
        </p:nvGraphicFramePr>
        <p:xfrm>
          <a:off x="2886719" y="3645024"/>
          <a:ext cx="1973313" cy="82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r:id="rId9" imgW="736600" imgH="304800" progId="Equation.DSMT4">
                  <p:embed/>
                </p:oleObj>
              </mc:Choice>
              <mc:Fallback>
                <p:oleObj r:id="rId9" imgW="736600" imgH="304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719" y="3645024"/>
                        <a:ext cx="1973313" cy="82007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2">
                              <a:lumMod val="75000"/>
                            </a:schemeClr>
                          </a:gs>
                          <a:gs pos="72000">
                            <a:schemeClr val="bg2">
                              <a:lumMod val="60000"/>
                              <a:lumOff val="4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182004"/>
              </p:ext>
            </p:extLst>
          </p:nvPr>
        </p:nvGraphicFramePr>
        <p:xfrm>
          <a:off x="2843808" y="5013176"/>
          <a:ext cx="208647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r:id="rId11" imgW="940208" imgH="393871" progId="Equation.DSMT4">
                  <p:embed/>
                </p:oleObj>
              </mc:Choice>
              <mc:Fallback>
                <p:oleObj r:id="rId11" imgW="940208" imgH="39387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13176"/>
                        <a:ext cx="2086476" cy="86409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2">
                              <a:lumMod val="75000"/>
                            </a:schemeClr>
                          </a:gs>
                          <a:gs pos="72000">
                            <a:schemeClr val="bg2">
                              <a:lumMod val="60000"/>
                              <a:lumOff val="4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75656" y="3933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Λύση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1663149" y="5229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6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80041"/>
              </p:ext>
            </p:extLst>
          </p:nvPr>
        </p:nvGraphicFramePr>
        <p:xfrm>
          <a:off x="1187624" y="908720"/>
          <a:ext cx="4506034" cy="68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r:id="rId3" imgW="1320227" imgH="215806" progId="Equation.DSMT4">
                  <p:embed/>
                </p:oleObj>
              </mc:Choice>
              <mc:Fallback>
                <p:oleObj r:id="rId3" imgW="1320227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908720"/>
                        <a:ext cx="4506034" cy="685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97142"/>
              </p:ext>
            </p:extLst>
          </p:nvPr>
        </p:nvGraphicFramePr>
        <p:xfrm>
          <a:off x="1259632" y="1844824"/>
          <a:ext cx="2929589" cy="61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r:id="rId5" imgW="862477" imgH="177569" progId="Equation.DSMT4">
                  <p:embed/>
                </p:oleObj>
              </mc:Choice>
              <mc:Fallback>
                <p:oleObj r:id="rId5" imgW="862477" imgH="1775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844824"/>
                        <a:ext cx="2929589" cy="611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48333"/>
              </p:ext>
            </p:extLst>
          </p:nvPr>
        </p:nvGraphicFramePr>
        <p:xfrm>
          <a:off x="1187624" y="2636912"/>
          <a:ext cx="432047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r:id="rId7" imgW="1358900" imgH="203200" progId="Equation.DSMT4">
                  <p:embed/>
                </p:oleObj>
              </mc:Choice>
              <mc:Fallback>
                <p:oleObj r:id="rId7" imgW="13589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636912"/>
                        <a:ext cx="432047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61080"/>
              </p:ext>
            </p:extLst>
          </p:nvPr>
        </p:nvGraphicFramePr>
        <p:xfrm>
          <a:off x="1259632" y="3573016"/>
          <a:ext cx="453050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r:id="rId9" imgW="1435100" imgH="228600" progId="Equation.DSMT4">
                  <p:embed/>
                </p:oleObj>
              </mc:Choice>
              <mc:Fallback>
                <p:oleObj r:id="rId9" imgW="1435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73016"/>
                        <a:ext cx="4530503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09862"/>
              </p:ext>
            </p:extLst>
          </p:nvPr>
        </p:nvGraphicFramePr>
        <p:xfrm>
          <a:off x="1295636" y="4581128"/>
          <a:ext cx="327636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r:id="rId11" imgW="862851" imgH="190335" progId="Equation.DSMT4">
                  <p:embed/>
                </p:oleObj>
              </mc:Choice>
              <mc:Fallback>
                <p:oleObj r:id="rId11" imgW="862851" imgH="19033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636" y="4581128"/>
                        <a:ext cx="3276364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4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smtClean="0"/>
              <a:t>Μεταφορά </a:t>
            </a:r>
            <a:r>
              <a:rPr lang="el-GR" sz="3200" dirty="0" smtClean="0"/>
              <a:t>μάζας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Συνολικός ρυθμός αναπνοής          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002060"/>
                </a:solidFill>
              </a:rPr>
              <a:t>6000</a:t>
            </a:r>
            <a:r>
              <a:rPr lang="en-US" sz="2800" dirty="0" smtClean="0">
                <a:solidFill>
                  <a:srgbClr val="FF0000"/>
                </a:solidFill>
              </a:rPr>
              <a:t> ml/min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Ρυθμός αναπνοής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στις κυψελ</a:t>
            </a:r>
            <a:r>
              <a:rPr lang="el-GR" sz="2800" dirty="0">
                <a:solidFill>
                  <a:srgbClr val="FF0000"/>
                </a:solidFill>
              </a:rPr>
              <a:t>ί</a:t>
            </a:r>
            <a:r>
              <a:rPr lang="el-GR" sz="2800" dirty="0" smtClean="0">
                <a:solidFill>
                  <a:srgbClr val="FF0000"/>
                </a:solidFill>
              </a:rPr>
              <a:t>δες     </a:t>
            </a:r>
            <a:r>
              <a:rPr lang="el-GR" sz="2800" dirty="0" smtClean="0">
                <a:solidFill>
                  <a:srgbClr val="002060"/>
                </a:solidFill>
              </a:rPr>
              <a:t>4000</a:t>
            </a:r>
            <a:r>
              <a:rPr lang="en-US" sz="2800" dirty="0" smtClean="0">
                <a:solidFill>
                  <a:srgbClr val="FF0000"/>
                </a:solidFill>
              </a:rPr>
              <a:t> ml/min</a:t>
            </a:r>
            <a:endParaRPr lang="el-GR" sz="2800" dirty="0" smtClean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rgbClr val="FF0000"/>
                </a:solidFill>
              </a:rPr>
              <a:t>Ρυθμός </a:t>
            </a:r>
            <a:r>
              <a:rPr lang="el-GR" sz="2800" dirty="0" err="1" smtClean="0">
                <a:solidFill>
                  <a:srgbClr val="FF0000"/>
                </a:solidFill>
              </a:rPr>
              <a:t>πνευμονικ</a:t>
            </a:r>
            <a:r>
              <a:rPr lang="el-GR" sz="2800" dirty="0" smtClean="0">
                <a:solidFill>
                  <a:srgbClr val="FF0000"/>
                </a:solidFill>
              </a:rPr>
              <a:t>. ροής αίματος      </a:t>
            </a:r>
            <a:r>
              <a:rPr lang="el-GR" sz="2800" dirty="0" smtClean="0">
                <a:solidFill>
                  <a:srgbClr val="002060"/>
                </a:solidFill>
              </a:rPr>
              <a:t>5000</a:t>
            </a:r>
            <a:r>
              <a:rPr lang="en-US" sz="2800" dirty="0" smtClean="0">
                <a:solidFill>
                  <a:srgbClr val="FF0000"/>
                </a:solidFill>
              </a:rPr>
              <a:t> ml/min</a:t>
            </a:r>
          </a:p>
          <a:p>
            <a:r>
              <a:rPr lang="el-GR" sz="2800" dirty="0" err="1" smtClean="0">
                <a:solidFill>
                  <a:srgbClr val="FF0000"/>
                </a:solidFill>
              </a:rPr>
              <a:t>Συγκέντρ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002060"/>
                </a:solidFill>
              </a:rPr>
              <a:t>Ο</a:t>
            </a:r>
            <a:r>
              <a:rPr lang="el-GR" sz="1600" dirty="0" smtClean="0">
                <a:solidFill>
                  <a:srgbClr val="002060"/>
                </a:solidFill>
              </a:rPr>
              <a:t>2</a:t>
            </a:r>
            <a:r>
              <a:rPr lang="el-GR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smtClean="0">
                <a:solidFill>
                  <a:srgbClr val="002060"/>
                </a:solidFill>
              </a:rPr>
              <a:t>CO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αρτηρ.αιμ</a:t>
            </a:r>
            <a:r>
              <a:rPr lang="el-GR" sz="2800" dirty="0" smtClean="0">
                <a:solidFill>
                  <a:srgbClr val="FF0000"/>
                </a:solidFill>
              </a:rPr>
              <a:t>.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002060"/>
                </a:solidFill>
              </a:rPr>
              <a:t>0.48</a:t>
            </a:r>
            <a:r>
              <a:rPr lang="el-GR" sz="2800" dirty="0" smtClean="0">
                <a:solidFill>
                  <a:srgbClr val="FF0000"/>
                </a:solidFill>
              </a:rPr>
              <a:t> &amp; </a:t>
            </a:r>
            <a:r>
              <a:rPr lang="el-GR" sz="2800" dirty="0" smtClean="0">
                <a:solidFill>
                  <a:srgbClr val="002060"/>
                </a:solidFill>
              </a:rPr>
              <a:t>0.195</a:t>
            </a:r>
            <a:r>
              <a:rPr lang="en-US" sz="2800" dirty="0" smtClean="0">
                <a:solidFill>
                  <a:srgbClr val="FF0000"/>
                </a:solidFill>
              </a:rPr>
              <a:t> ml/min</a:t>
            </a:r>
          </a:p>
          <a:p>
            <a:r>
              <a:rPr lang="el-GR" sz="2800" dirty="0" err="1">
                <a:solidFill>
                  <a:srgbClr val="FF0000"/>
                </a:solidFill>
              </a:rPr>
              <a:t>Συγκέντρ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Ο</a:t>
            </a:r>
            <a:r>
              <a:rPr lang="el-GR" sz="1600" dirty="0">
                <a:solidFill>
                  <a:srgbClr val="002060"/>
                </a:solidFill>
              </a:rPr>
              <a:t>2</a:t>
            </a:r>
            <a:r>
              <a:rPr lang="el-GR" sz="2800" dirty="0">
                <a:solidFill>
                  <a:srgbClr val="FF0000"/>
                </a:solidFill>
              </a:rPr>
              <a:t> &amp; </a:t>
            </a:r>
            <a:r>
              <a:rPr lang="en-US" sz="2800" dirty="0">
                <a:solidFill>
                  <a:srgbClr val="002060"/>
                </a:solidFill>
              </a:rPr>
              <a:t>CO</a:t>
            </a:r>
            <a:r>
              <a:rPr lang="en-US" sz="16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l-GR" sz="1600" dirty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φλεβ.αιμ</a:t>
            </a:r>
            <a:r>
              <a:rPr lang="el-GR" sz="2800" dirty="0" smtClean="0">
                <a:solidFill>
                  <a:srgbClr val="FF0000"/>
                </a:solidFill>
              </a:rPr>
              <a:t>.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002060"/>
                </a:solidFill>
              </a:rPr>
              <a:t>0.145</a:t>
            </a:r>
            <a:r>
              <a:rPr lang="el-GR" sz="2800" dirty="0" smtClean="0">
                <a:solidFill>
                  <a:srgbClr val="FF0000"/>
                </a:solidFill>
              </a:rPr>
              <a:t>&amp; </a:t>
            </a:r>
            <a:r>
              <a:rPr lang="el-GR" sz="2800" dirty="0" smtClean="0">
                <a:solidFill>
                  <a:srgbClr val="002060"/>
                </a:solidFill>
              </a:rPr>
              <a:t>0.52</a:t>
            </a:r>
            <a:r>
              <a:rPr lang="en-US" sz="2800" dirty="0" smtClean="0">
                <a:solidFill>
                  <a:srgbClr val="FF0000"/>
                </a:solidFill>
              </a:rPr>
              <a:t> ml/min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rgbClr val="FF0000"/>
                </a:solidFill>
              </a:rPr>
              <a:t>Κυψελίδες          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002060"/>
                </a:solidFill>
              </a:rPr>
              <a:t>co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=   </a:t>
            </a:r>
            <a:r>
              <a:rPr lang="en-US" sz="2800" dirty="0" smtClean="0">
                <a:solidFill>
                  <a:srgbClr val="002060"/>
                </a:solidFill>
              </a:rPr>
              <a:t>4</a:t>
            </a:r>
            <a:r>
              <a:rPr lang="el-GR" sz="2800" dirty="0" smtClean="0">
                <a:solidFill>
                  <a:srgbClr val="002060"/>
                </a:solidFill>
              </a:rPr>
              <a:t>0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mmHg,   P</a:t>
            </a:r>
            <a:r>
              <a:rPr lang="en-US" sz="2800" dirty="0" smtClean="0">
                <a:solidFill>
                  <a:srgbClr val="002060"/>
                </a:solidFill>
              </a:rPr>
              <a:t>o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002060"/>
                </a:solidFill>
              </a:rPr>
              <a:t>100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mmHg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Φλεβικό αίμα   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>
                <a:solidFill>
                  <a:srgbClr val="002060"/>
                </a:solidFill>
              </a:rPr>
              <a:t>co</a:t>
            </a:r>
            <a:r>
              <a:rPr lang="en-US" sz="16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=   </a:t>
            </a:r>
            <a:r>
              <a:rPr lang="en-US" sz="2800" dirty="0" smtClean="0">
                <a:solidFill>
                  <a:srgbClr val="002060"/>
                </a:solidFill>
              </a:rPr>
              <a:t>4</a:t>
            </a:r>
            <a:r>
              <a:rPr lang="el-GR" sz="2800" dirty="0" smtClean="0">
                <a:solidFill>
                  <a:srgbClr val="002060"/>
                </a:solidFill>
              </a:rPr>
              <a:t>6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mmHg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l-GR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002060"/>
                </a:solidFill>
              </a:rPr>
              <a:t>o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l-GR" sz="2800" dirty="0" smtClean="0">
                <a:solidFill>
                  <a:srgbClr val="002060"/>
                </a:solidFill>
              </a:rPr>
              <a:t>4</a:t>
            </a:r>
            <a:r>
              <a:rPr lang="en-US" sz="2800" dirty="0" smtClean="0">
                <a:solidFill>
                  <a:srgbClr val="00206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mmHg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 err="1" smtClean="0">
                <a:solidFill>
                  <a:srgbClr val="FF0000"/>
                </a:solidFill>
              </a:rPr>
              <a:t>Αρτηρ</a:t>
            </a:r>
            <a:r>
              <a:rPr lang="el-GR" sz="2800" dirty="0" smtClean="0">
                <a:solidFill>
                  <a:srgbClr val="FF0000"/>
                </a:solidFill>
              </a:rPr>
              <a:t>.   αίμα     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002060"/>
                </a:solidFill>
              </a:rPr>
              <a:t>co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=   </a:t>
            </a:r>
            <a:r>
              <a:rPr lang="en-US" sz="2800" dirty="0" smtClean="0">
                <a:solidFill>
                  <a:srgbClr val="002060"/>
                </a:solidFill>
              </a:rPr>
              <a:t>4</a:t>
            </a:r>
            <a:r>
              <a:rPr lang="el-GR" sz="2800" dirty="0" smtClean="0">
                <a:solidFill>
                  <a:srgbClr val="002060"/>
                </a:solidFill>
              </a:rPr>
              <a:t>0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mmHg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  P</a:t>
            </a:r>
            <a:r>
              <a:rPr lang="en-US" sz="2800" dirty="0" smtClean="0">
                <a:solidFill>
                  <a:srgbClr val="002060"/>
                </a:solidFill>
              </a:rPr>
              <a:t>o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= </a:t>
            </a:r>
            <a:r>
              <a:rPr lang="en-US" sz="2800" dirty="0">
                <a:solidFill>
                  <a:srgbClr val="002060"/>
                </a:solidFill>
              </a:rPr>
              <a:t>100</a:t>
            </a:r>
            <a:r>
              <a:rPr lang="en-US" sz="2800" dirty="0">
                <a:solidFill>
                  <a:srgbClr val="FF0000"/>
                </a:solidFill>
              </a:rPr>
              <a:t> mmHg</a:t>
            </a:r>
            <a:endParaRPr lang="el-GR" sz="2800" dirty="0">
              <a:solidFill>
                <a:srgbClr val="FF0000"/>
              </a:solidFill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362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Διάχυση-</a:t>
            </a:r>
            <a:r>
              <a:rPr lang="el-GR" sz="2800" dirty="0">
                <a:solidFill>
                  <a:srgbClr val="FF0000"/>
                </a:solidFill>
              </a:rPr>
              <a:t>Νόμος του </a:t>
            </a:r>
            <a:r>
              <a:rPr lang="en-US" sz="2800">
                <a:solidFill>
                  <a:srgbClr val="FF0000"/>
                </a:solidFill>
              </a:rPr>
              <a:t>Fick</a:t>
            </a:r>
            <a:br>
              <a:rPr lang="en-US" sz="2800">
                <a:solidFill>
                  <a:srgbClr val="FF0000"/>
                </a:solidFill>
              </a:rPr>
            </a:br>
            <a:endParaRPr lang="el-GR" sz="2800" dirty="0"/>
          </a:p>
        </p:txBody>
      </p:sp>
      <p:pic>
        <p:nvPicPr>
          <p:cNvPr id="4" name="Picture 4" descr="alveol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4332" y="2348880"/>
            <a:ext cx="3292676" cy="364465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51520" y="2348880"/>
            <a:ext cx="4572000" cy="31116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l-GR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V = D * A* (P1-P2)</a:t>
            </a:r>
            <a:r>
              <a:rPr lang="el-GR" sz="2400" dirty="0"/>
              <a:t>/Δ</a:t>
            </a:r>
            <a:r>
              <a:rPr lang="en-US" sz="2400" dirty="0"/>
              <a:t>x</a:t>
            </a:r>
          </a:p>
          <a:p>
            <a:pPr lvl="1">
              <a:lnSpc>
                <a:spcPct val="90000"/>
              </a:lnSpc>
            </a:pPr>
            <a:endParaRPr lang="el-GR" sz="2200" dirty="0"/>
          </a:p>
          <a:p>
            <a:pPr>
              <a:lnSpc>
                <a:spcPct val="90000"/>
              </a:lnSpc>
            </a:pPr>
            <a:r>
              <a:rPr lang="en-US" sz="2000" dirty="0"/>
              <a:t>V = </a:t>
            </a:r>
            <a:r>
              <a:rPr lang="el-GR" sz="2000" dirty="0"/>
              <a:t>διάχυση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</a:t>
            </a:r>
            <a:r>
              <a:rPr lang="el-GR" sz="2000" dirty="0"/>
              <a:t> </a:t>
            </a:r>
            <a:r>
              <a:rPr lang="en-US" sz="2000" dirty="0"/>
              <a:t>=</a:t>
            </a:r>
            <a:r>
              <a:rPr lang="el-GR" sz="2000" dirty="0"/>
              <a:t> εμβαδόν μεμβράνης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Δ</a:t>
            </a:r>
            <a:r>
              <a:rPr lang="en-US" sz="2000" dirty="0"/>
              <a:t>x</a:t>
            </a:r>
            <a:r>
              <a:rPr lang="el-GR" sz="2000" dirty="0"/>
              <a:t> = πάχος μεμβράνης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</a:t>
            </a:r>
            <a:r>
              <a:rPr lang="el-GR" sz="2000" dirty="0"/>
              <a:t> = σταθερά διάχυσης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P1-</a:t>
            </a:r>
            <a:r>
              <a:rPr lang="el-GR" sz="2000" dirty="0"/>
              <a:t> </a:t>
            </a:r>
            <a:r>
              <a:rPr lang="en-US" sz="2000" dirty="0"/>
              <a:t>P2</a:t>
            </a:r>
            <a:r>
              <a:rPr lang="el-GR" sz="2000" dirty="0"/>
              <a:t> = διαφορά μερικών πιέσεων</a:t>
            </a:r>
            <a:r>
              <a:rPr lang="en-US" sz="2000" dirty="0"/>
              <a:t> </a:t>
            </a:r>
            <a:endParaRPr lang="el-GR" sz="2000" dirty="0"/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FF0000"/>
                </a:solidFill>
              </a:rPr>
              <a:t>Διάχυση </a:t>
            </a:r>
            <a:r>
              <a:rPr lang="en-US" sz="2400" dirty="0">
                <a:solidFill>
                  <a:srgbClr val="FF0000"/>
                </a:solidFill>
              </a:rPr>
              <a:t>CO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l-GR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l-GR" sz="2400" dirty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</a:rPr>
              <a:t>20</a:t>
            </a:r>
            <a:r>
              <a:rPr lang="el-GR" sz="2400" dirty="0">
                <a:solidFill>
                  <a:srgbClr val="FF0000"/>
                </a:solidFill>
              </a:rPr>
              <a:t>/1</a:t>
            </a:r>
            <a:endParaRPr lang="el-GR" alt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l-GR" sz="2200" dirty="0" smtClean="0">
                <a:solidFill>
                  <a:srgbClr val="FF0000"/>
                </a:solidFill>
              </a:rPr>
              <a:t>Παράμετροι </a:t>
            </a:r>
            <a:r>
              <a:rPr lang="el-GR" sz="2200" dirty="0">
                <a:solidFill>
                  <a:srgbClr val="FF0000"/>
                </a:solidFill>
              </a:rPr>
              <a:t>υπολογισμού</a:t>
            </a:r>
            <a:br>
              <a:rPr lang="el-GR" sz="2200" dirty="0">
                <a:solidFill>
                  <a:srgbClr val="FF0000"/>
                </a:solidFill>
              </a:rPr>
            </a:br>
            <a:r>
              <a:rPr lang="el-GR" sz="2200" dirty="0">
                <a:solidFill>
                  <a:srgbClr val="FF0000"/>
                </a:solidFill>
              </a:rPr>
              <a:t>Επιφάνεια ανταλλαγής αερίου, </a:t>
            </a: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l-GR" sz="2200" dirty="0">
                <a:solidFill>
                  <a:srgbClr val="FF0000"/>
                </a:solidFill>
              </a:rPr>
              <a:t>, </a:t>
            </a:r>
            <a:r>
              <a:rPr lang="el-GR" sz="2200" dirty="0" err="1">
                <a:solidFill>
                  <a:srgbClr val="FF0000"/>
                </a:solidFill>
              </a:rPr>
              <a:t>Ογκος</a:t>
            </a:r>
            <a:r>
              <a:rPr lang="el-GR" sz="2200" dirty="0">
                <a:solidFill>
                  <a:srgbClr val="FF0000"/>
                </a:solidFill>
              </a:rPr>
              <a:t> ρευστού παραλαβής αερίου,</a:t>
            </a:r>
            <a:r>
              <a:rPr lang="en-US" sz="2200" dirty="0">
                <a:solidFill>
                  <a:srgbClr val="FF0000"/>
                </a:solidFill>
              </a:rPr>
              <a:t>V</a:t>
            </a:r>
            <a:r>
              <a:rPr lang="el-GR" sz="2200" dirty="0">
                <a:solidFill>
                  <a:srgbClr val="FF0000"/>
                </a:solidFill>
              </a:rPr>
              <a:t>,  Διαφορά πίεσης αερίου, </a:t>
            </a:r>
            <a:r>
              <a:rPr lang="el-GR" sz="2200" dirty="0" smtClean="0">
                <a:solidFill>
                  <a:srgbClr val="FF0000"/>
                </a:solidFill>
              </a:rPr>
              <a:t>Δ</a:t>
            </a:r>
            <a:r>
              <a:rPr lang="en-US" sz="2200" dirty="0" smtClean="0">
                <a:solidFill>
                  <a:srgbClr val="FF0000"/>
                </a:solidFill>
              </a:rPr>
              <a:t>P, </a:t>
            </a:r>
            <a:r>
              <a:rPr lang="el-GR" sz="2200" dirty="0" smtClean="0">
                <a:solidFill>
                  <a:srgbClr val="FF0000"/>
                </a:solidFill>
              </a:rPr>
              <a:t>μήκος </a:t>
            </a:r>
            <a:r>
              <a:rPr lang="el-GR" sz="2200" dirty="0">
                <a:solidFill>
                  <a:srgbClr val="FF0000"/>
                </a:solidFill>
              </a:rPr>
              <a:t>διαδρομής ρευστού μέχρι τον κορεσμό σε αέριο.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FF0000"/>
                    </a:solidFill>
                  </a:rPr>
                  <a:t> (moles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𝜪</m:t>
                        </m:r>
                      </m:e>
                      <m:sub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sz="9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9600" b="1" dirty="0">
                    <a:solidFill>
                      <a:srgbClr val="FF0000"/>
                    </a:solidFill>
                  </a:rPr>
                  <a:t>* sec) = -C*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𝑨𝑴</m:t>
                        </m:r>
                      </m:sub>
                    </m:sSub>
                    <m:r>
                      <a:rPr lang="en-US" sz="9600" b="1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n-US" sz="9600" b="1" dirty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FF0000"/>
                    </a:solidFill>
                  </a:rPr>
                  <a:t>/</a:t>
                </a:r>
                <a:r>
                  <a:rPr lang="en-US" sz="9600" b="1" dirty="0" err="1">
                    <a:solidFill>
                      <a:srgbClr val="FF0000"/>
                    </a:solidFill>
                  </a:rPr>
                  <a:t>dz</a:t>
                </a:r>
                <a:r>
                  <a:rPr lang="en-US" sz="9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9600" dirty="0">
                    <a:solidFill>
                      <a:srgbClr val="FF0000"/>
                    </a:solidFill>
                  </a:rPr>
                  <a:t>   </a:t>
                </a:r>
                <a:r>
                  <a:rPr lang="el-GR" sz="9600" dirty="0">
                    <a:solidFill>
                      <a:srgbClr val="FF0000"/>
                    </a:solidFill>
                  </a:rPr>
                  <a:t>με Α</a:t>
                </a:r>
                <a:r>
                  <a:rPr lang="en-US" sz="96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𝛰</m:t>
                        </m:r>
                      </m:e>
                      <m:sub>
                        <m:r>
                          <a:rPr lang="en-US" sz="9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600" dirty="0"/>
                  <a:t>                                                               </a:t>
                </a:r>
                <a:endParaRPr lang="el-GR" sz="9600" dirty="0"/>
              </a:p>
              <a:p>
                <a:pPr marL="0" indent="0">
                  <a:buNone/>
                </a:pPr>
                <a:endParaRPr lang="en-US" sz="7200" dirty="0" smtClean="0"/>
              </a:p>
              <a:p>
                <a:pPr marL="0" indent="0">
                  <a:buNone/>
                </a:pPr>
                <a:r>
                  <a:rPr lang="el-GR" sz="7200" dirty="0" smtClean="0"/>
                  <a:t>Για </a:t>
                </a:r>
                <a:r>
                  <a:rPr lang="el-GR" sz="7200" dirty="0"/>
                  <a:t>1</a:t>
                </a:r>
                <a:r>
                  <a:rPr lang="en-US" sz="7200" dirty="0" err="1"/>
                  <a:t>mol</a:t>
                </a:r>
                <a:r>
                  <a:rPr lang="en-US" sz="7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l-GR" sz="7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7200" dirty="0"/>
                  <a:t> </a:t>
                </a:r>
                <a:r>
                  <a:rPr lang="el-GR" sz="7200" dirty="0"/>
                  <a:t>   </a:t>
                </a:r>
                <a:r>
                  <a:rPr lang="en-US" sz="7200" dirty="0"/>
                  <a:t>C</a:t>
                </a:r>
                <a:r>
                  <a:rPr lang="el-GR" sz="7200" dirty="0"/>
                  <a:t>*</a:t>
                </a:r>
                <a:r>
                  <a:rPr lang="en-US" sz="7200" dirty="0"/>
                  <a:t>V</a:t>
                </a:r>
                <a:r>
                  <a:rPr lang="el-GR" sz="7200" dirty="0"/>
                  <a:t> =1 όπου </a:t>
                </a:r>
                <a:r>
                  <a:rPr lang="en-US" sz="7200" dirty="0"/>
                  <a:t>V </a:t>
                </a:r>
                <a:r>
                  <a:rPr lang="el-GR" sz="7200" dirty="0"/>
                  <a:t>γραμμομοριακός όγκος (</a:t>
                </a:r>
                <a:r>
                  <a:rPr lang="en-US" sz="7200" dirty="0"/>
                  <a:t>ml</a:t>
                </a:r>
                <a:r>
                  <a:rPr lang="el-GR" sz="7200" dirty="0"/>
                  <a:t>/</a:t>
                </a:r>
                <a:r>
                  <a:rPr lang="en-US" sz="7200" dirty="0" err="1"/>
                  <a:t>mol</a:t>
                </a:r>
                <a:r>
                  <a:rPr lang="el-GR" sz="7200" dirty="0"/>
                  <a:t>)</a:t>
                </a:r>
              </a:p>
              <a:p>
                <a:pPr marL="0" indent="0">
                  <a:buNone/>
                </a:pPr>
                <a:r>
                  <a:rPr lang="en-US" sz="9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9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9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FF0000"/>
                    </a:solidFill>
                  </a:rPr>
                  <a:t> (ml/sec)=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FF0000"/>
                    </a:solidFill>
                  </a:rPr>
                  <a:t>*S*V = -S*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𝑨𝑴</m:t>
                        </m:r>
                      </m:sub>
                    </m:sSub>
                    <m:r>
                      <a:rPr lang="en-US" sz="9600" b="1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n-US" sz="9600" b="1" dirty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9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FF0000"/>
                    </a:solidFill>
                  </a:rPr>
                  <a:t>/</a:t>
                </a:r>
                <a:r>
                  <a:rPr lang="en-US" sz="9600" b="1" dirty="0" err="1">
                    <a:solidFill>
                      <a:srgbClr val="FF0000"/>
                    </a:solidFill>
                  </a:rPr>
                  <a:t>dz</a:t>
                </a:r>
                <a:r>
                  <a:rPr lang="en-US" sz="9600" b="1" dirty="0">
                    <a:solidFill>
                      <a:srgbClr val="FF0000"/>
                    </a:solidFill>
                  </a:rPr>
                  <a:t> </a:t>
                </a:r>
                <a:endParaRPr lang="el-GR" sz="96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7200" dirty="0" smtClean="0"/>
              </a:p>
              <a:p>
                <a:pPr marL="0" indent="0">
                  <a:buNone/>
                </a:pPr>
                <a:r>
                  <a:rPr lang="el-GR" sz="7200" dirty="0" smtClean="0"/>
                  <a:t>Για </a:t>
                </a:r>
                <a:r>
                  <a:rPr lang="el-GR" sz="7200" dirty="0"/>
                  <a:t>ροή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l-GR" sz="7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7200" dirty="0"/>
                  <a:t>μέσα από αέριο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72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7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72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7200" i="1">
                            <a:latin typeface="Cambria Math"/>
                          </a:rPr>
                          <m:t>𝑂</m:t>
                        </m:r>
                        <m:r>
                          <a:rPr lang="el-GR" sz="7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7200" dirty="0"/>
                  <a:t> /</a:t>
                </a:r>
                <a:r>
                  <a:rPr lang="en-US" sz="7200" i="1" dirty="0"/>
                  <a:t>P</a:t>
                </a:r>
                <a:endParaRPr lang="el-GR" sz="7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9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9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0070C0"/>
                    </a:solidFill>
                  </a:rPr>
                  <a:t> (ml/sec)= -S*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𝑨𝑴</m:t>
                        </m:r>
                      </m:sub>
                    </m:sSub>
                    <m:r>
                      <a:rPr lang="en-US" sz="9600" b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l-GR" sz="9600" b="1" i="1">
                        <a:solidFill>
                          <a:srgbClr val="0070C0"/>
                        </a:solidFill>
                        <a:latin typeface="Cambria Math"/>
                      </a:rPr>
                      <m:t>𝜟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𝐳</m:t>
                    </m:r>
                    <m:r>
                      <a:rPr lang="en-US" sz="96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l-GR" sz="9600" b="1" i="1" dirty="0">
                    <a:solidFill>
                      <a:srgbClr val="0070C0"/>
                    </a:solidFill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9600" dirty="0">
                    <a:solidFill>
                      <a:srgbClr val="0070C0"/>
                    </a:solidFill>
                  </a:rPr>
                  <a:t> </a:t>
                </a:r>
                <a:r>
                  <a:rPr lang="en-US" sz="9600" dirty="0">
                    <a:solidFill>
                      <a:srgbClr val="0070C0"/>
                    </a:solidFill>
                  </a:rPr>
                  <a:t>(1)</a:t>
                </a:r>
                <a:endParaRPr lang="el-GR" sz="9600" dirty="0">
                  <a:solidFill>
                    <a:srgbClr val="0070C0"/>
                  </a:solidFill>
                </a:endParaRPr>
              </a:p>
              <a:p>
                <a:endParaRPr lang="en-US" sz="7200" dirty="0" smtClean="0"/>
              </a:p>
              <a:p>
                <a:r>
                  <a:rPr lang="el-GR" sz="7200" dirty="0" smtClean="0"/>
                  <a:t>Για </a:t>
                </a:r>
                <a:r>
                  <a:rPr lang="el-GR" sz="7200" dirty="0"/>
                  <a:t>ροή μέσα σε υγρό </a:t>
                </a:r>
                <a:r>
                  <a:rPr lang="en-US" sz="7200" i="1" dirty="0"/>
                  <a:t>P </a:t>
                </a:r>
                <a:r>
                  <a:rPr lang="el-GR" sz="7200" dirty="0"/>
                  <a:t>= </a:t>
                </a:r>
                <a:r>
                  <a:rPr lang="en-US" sz="7200" dirty="0"/>
                  <a:t>H</a:t>
                </a:r>
                <a:r>
                  <a:rPr lang="el-GR" sz="7200" dirty="0"/>
                  <a:t>*</a:t>
                </a:r>
                <a:r>
                  <a:rPr lang="en-US" sz="7200" dirty="0"/>
                  <a:t>C </a:t>
                </a:r>
                <a:endParaRPr lang="en-US" sz="96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9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9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0070C0"/>
                    </a:solidFill>
                  </a:rPr>
                  <a:t> (ml/sec)= -S*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𝑨𝑴</m:t>
                        </m:r>
                      </m:sub>
                    </m:sSub>
                    <m:r>
                      <a:rPr lang="en-US" sz="9600" b="1">
                        <a:solidFill>
                          <a:srgbClr val="0070C0"/>
                        </a:solidFill>
                        <a:latin typeface="Cambria Math"/>
                      </a:rPr>
                      <m:t>/(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𝐂</m:t>
                    </m:r>
                    <m:r>
                      <a:rPr lang="en-US" sz="9600" b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l-GR" sz="9600" b="1" i="1">
                        <a:solidFill>
                          <a:srgbClr val="0070C0"/>
                        </a:solidFill>
                        <a:latin typeface="Cambria Math"/>
                      </a:rPr>
                      <m:t>𝜟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𝐳</m:t>
                    </m:r>
                    <m:r>
                      <a:rPr lang="en-US" sz="96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l-GR" sz="9600" b="1" i="1" dirty="0">
                    <a:solidFill>
                      <a:srgbClr val="0070C0"/>
                    </a:solidFill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9600" dirty="0">
                    <a:solidFill>
                      <a:srgbClr val="0070C0"/>
                    </a:solidFill>
                  </a:rPr>
                  <a:t> </a:t>
                </a:r>
                <a:r>
                  <a:rPr lang="en-US" sz="9600" dirty="0">
                    <a:solidFill>
                      <a:srgbClr val="0070C0"/>
                    </a:solidFill>
                  </a:rPr>
                  <a:t>(2)</a:t>
                </a:r>
                <a:endParaRPr lang="el-GR" sz="9600" dirty="0">
                  <a:solidFill>
                    <a:srgbClr val="0070C0"/>
                  </a:solidFill>
                </a:endParaRPr>
              </a:p>
              <a:p>
                <a:r>
                  <a:rPr lang="el-GR" sz="7200" dirty="0"/>
                  <a:t>όπου </a:t>
                </a:r>
                <a:r>
                  <a:rPr lang="en-US" sz="7200" dirty="0"/>
                  <a:t>H</a:t>
                </a:r>
                <a:r>
                  <a:rPr lang="el-GR" sz="7200" dirty="0"/>
                  <a:t> συντελεστής του νόμου του </a:t>
                </a:r>
                <a:r>
                  <a:rPr lang="en-US" sz="7200" dirty="0"/>
                  <a:t>Henry</a:t>
                </a:r>
                <a:endParaRPr lang="el-GR" sz="7200" dirty="0"/>
              </a:p>
              <a:p>
                <a:endParaRPr lang="en-US" sz="7200" dirty="0" smtClean="0"/>
              </a:p>
              <a:p>
                <a:r>
                  <a:rPr lang="el-GR" sz="7200" dirty="0" smtClean="0"/>
                  <a:t>και </a:t>
                </a:r>
                <a:r>
                  <a:rPr lang="el-GR" sz="7200" dirty="0"/>
                  <a:t>ροή μέσω </a:t>
                </a:r>
                <a:r>
                  <a:rPr lang="el-GR" sz="7200" dirty="0" smtClean="0"/>
                  <a:t>μεμβράνης</a:t>
                </a:r>
                <a:endParaRPr lang="en-US" sz="96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9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9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9600" b="1" dirty="0">
                    <a:solidFill>
                      <a:srgbClr val="0070C0"/>
                    </a:solidFill>
                  </a:rPr>
                  <a:t> (ml/sec)= -S*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𝑨𝑴</m:t>
                        </m:r>
                      </m:sub>
                    </m:sSub>
                    <m:r>
                      <a:rPr lang="en-US" sz="9600" b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l-GR" sz="9600" b="1" i="1">
                        <a:solidFill>
                          <a:srgbClr val="0070C0"/>
                        </a:solidFill>
                        <a:latin typeface="Cambria Math"/>
                      </a:rPr>
                      <m:t>𝜱𝜟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𝐳</m:t>
                    </m:r>
                    <m:r>
                      <a:rPr lang="en-US" sz="96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9600" b="1" i="1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l-GR" sz="9600" b="1" i="1" dirty="0">
                    <a:solidFill>
                      <a:srgbClr val="0070C0"/>
                    </a:solidFill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l-GR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en-US" sz="9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9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9600" dirty="0">
                    <a:solidFill>
                      <a:srgbClr val="0070C0"/>
                    </a:solidFill>
                  </a:rPr>
                  <a:t>(3)</a:t>
                </a:r>
                <a:endParaRPr lang="el-GR" sz="9600" dirty="0">
                  <a:solidFill>
                    <a:srgbClr val="0070C0"/>
                  </a:solidFill>
                </a:endParaRPr>
              </a:p>
              <a:p>
                <a:r>
                  <a:rPr lang="el-GR" sz="7200" dirty="0"/>
                  <a:t>Με Φ = συντελεστής διανομής στη μεμβράνη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426" b="-4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1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6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668"/>
            <a:ext cx="4476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05650"/>
            <a:ext cx="4207172" cy="385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 Συντελεστές μεταφοράς μάζας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𝛰</m:t>
                        </m:r>
                        <m:r>
                          <a:rPr lang="el-GR" i="1">
                            <a:latin typeface="Cambria Math"/>
                          </a:rPr>
                          <m:t>2,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/</m:t>
                    </m:r>
                  </m:oMath>
                </a14:m>
                <a:r>
                  <a:rPr lang="el-GR" i="1" dirty="0"/>
                  <a:t>Δ</a:t>
                </a:r>
                <a:r>
                  <a:rPr lang="en-US" i="1" dirty="0"/>
                  <a:t>Z</a:t>
                </a:r>
                <a:r>
                  <a:rPr lang="en-US" dirty="0"/>
                  <a:t>G</a:t>
                </a:r>
                <a:endParaRPr lang="el-GR" dirty="0"/>
              </a:p>
              <a:p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𝑂</m:t>
                        </m:r>
                        <m:r>
                          <a:rPr lang="el-GR" i="1">
                            <a:latin typeface="Cambria Math"/>
                          </a:rPr>
                          <m:t>2,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/</m:t>
                    </m:r>
                  </m:oMath>
                </a14:m>
                <a:r>
                  <a:rPr lang="el-GR" i="1" dirty="0"/>
                  <a:t>Δ</a:t>
                </a:r>
                <a:r>
                  <a:rPr lang="en-US" i="1" dirty="0"/>
                  <a:t>Z</a:t>
                </a:r>
                <a:r>
                  <a:rPr lang="en-US" dirty="0"/>
                  <a:t> L</a:t>
                </a:r>
                <a:endParaRPr lang="el-GR" dirty="0"/>
              </a:p>
              <a:p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𝑂</m:t>
                        </m:r>
                        <m:r>
                          <a:rPr lang="el-GR" i="1">
                            <a:latin typeface="Cambria Math"/>
                          </a:rPr>
                          <m:t>2,</m:t>
                        </m:r>
                        <m:r>
                          <a:rPr lang="el-GR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/</m:t>
                    </m:r>
                  </m:oMath>
                </a14:m>
                <a:r>
                  <a:rPr lang="en-US" i="1" dirty="0"/>
                  <a:t>Z</a:t>
                </a:r>
                <a:r>
                  <a:rPr lang="en-US" dirty="0"/>
                  <a:t>M </a:t>
                </a:r>
                <a:endParaRPr lang="el-GR" dirty="0"/>
              </a:p>
              <a:p>
                <a:r>
                  <a:rPr lang="el-GR" dirty="0"/>
                  <a:t> και με α = </a:t>
                </a:r>
                <a:r>
                  <a:rPr lang="en-US" dirty="0"/>
                  <a:t>S</a:t>
                </a:r>
                <a:r>
                  <a:rPr lang="el-GR" dirty="0"/>
                  <a:t>/</a:t>
                </a:r>
                <a:r>
                  <a:rPr lang="en-US" dirty="0"/>
                  <a:t>V </a:t>
                </a:r>
                <a:r>
                  <a:rPr lang="el-GR" dirty="0"/>
                  <a:t>συντελεστής </a:t>
                </a:r>
                <a:r>
                  <a:rPr lang="el-GR" dirty="0" err="1"/>
                  <a:t>ενεργότητας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∗</m:t>
                    </m:r>
                    <m:r>
                      <a:rPr lang="el-GR" i="1">
                        <a:latin typeface="Cambria Math"/>
                      </a:rPr>
                      <m:t>𝛼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𝛰</m:t>
                        </m:r>
                        <m:r>
                          <a:rPr lang="el-GR" i="1">
                            <a:latin typeface="Cambria Math"/>
                          </a:rPr>
                          <m:t>2,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/</m:t>
                    </m:r>
                  </m:oMath>
                </a14:m>
                <a:r>
                  <a:rPr lang="el-GR" i="1" dirty="0"/>
                  <a:t>Δ</a:t>
                </a:r>
                <a:r>
                  <a:rPr lang="en-US" i="1" dirty="0"/>
                  <a:t>Z</a:t>
                </a:r>
                <a:r>
                  <a:rPr lang="en-US" dirty="0"/>
                  <a:t>G</a:t>
                </a:r>
                <a:r>
                  <a:rPr lang="el-GR" dirty="0"/>
                  <a:t>  *</a:t>
                </a:r>
                <a:r>
                  <a:rPr lang="en-US" dirty="0"/>
                  <a:t>V</a:t>
                </a:r>
                <a:endParaRPr lang="el-GR" dirty="0"/>
              </a:p>
              <a:p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∗</m:t>
                    </m:r>
                    <m:r>
                      <a:rPr lang="el-GR" i="1"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𝑂</m:t>
                        </m:r>
                        <m:r>
                          <a:rPr lang="el-GR" i="1">
                            <a:latin typeface="Cambria Math"/>
                          </a:rPr>
                          <m:t>2,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∗</m:t>
                    </m:r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/</m:t>
                    </m:r>
                  </m:oMath>
                </a14:m>
                <a:r>
                  <a:rPr lang="el-GR" i="1" dirty="0"/>
                  <a:t>Δ</a:t>
                </a:r>
                <a:r>
                  <a:rPr lang="en-US" i="1" dirty="0"/>
                  <a:t>Z</a:t>
                </a:r>
                <a:r>
                  <a:rPr lang="en-US" dirty="0"/>
                  <a:t> L</a:t>
                </a:r>
                <a:r>
                  <a:rPr lang="el-GR" dirty="0"/>
                  <a:t>  *</a:t>
                </a:r>
                <a:r>
                  <a:rPr lang="en-US" dirty="0"/>
                  <a:t>V</a:t>
                </a:r>
                <a:endParaRPr lang="el-GR" dirty="0"/>
              </a:p>
              <a:p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∗</m:t>
                    </m:r>
                    <m:r>
                      <a:rPr lang="el-GR" i="1">
                        <a:latin typeface="Cambria Math"/>
                      </a:rPr>
                      <m:t>𝛼</m:t>
                    </m:r>
                    <m:r>
                      <a:rPr lang="el-GR" i="1">
                        <a:latin typeface="Cambria Math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𝑂</m:t>
                        </m:r>
                        <m:r>
                          <a:rPr lang="el-GR" i="1">
                            <a:latin typeface="Cambria Math"/>
                          </a:rPr>
                          <m:t>2,</m:t>
                        </m:r>
                        <m:r>
                          <a:rPr lang="el-GR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∗</m:t>
                    </m:r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/</m:t>
                    </m:r>
                  </m:oMath>
                </a14:m>
                <a:r>
                  <a:rPr lang="en-US" i="1" dirty="0"/>
                  <a:t>Z</a:t>
                </a:r>
                <a:r>
                  <a:rPr lang="en-US" dirty="0"/>
                  <a:t>M</a:t>
                </a:r>
                <a:r>
                  <a:rPr lang="el-GR" dirty="0"/>
                  <a:t>  *</a:t>
                </a:r>
                <a:r>
                  <a:rPr lang="en-US" dirty="0"/>
                  <a:t>V</a:t>
                </a:r>
                <a:endParaRPr lang="el-GR" dirty="0"/>
              </a:p>
              <a:p>
                <a:r>
                  <a:rPr lang="el-GR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𝑂</m:t>
                        </m:r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= </a:t>
                </a:r>
                <a:r>
                  <a:rPr lang="en-US" dirty="0"/>
                  <a:t>K*</a:t>
                </a:r>
                <a:r>
                  <a:rPr lang="el-GR" dirty="0"/>
                  <a:t>α </a:t>
                </a:r>
                <a:r>
                  <a:rPr lang="en-US" dirty="0"/>
                  <a:t>*V *</a:t>
                </a:r>
                <a:r>
                  <a:rPr lang="el-GR" i="1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𝑂</m:t>
                        </m:r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l-GR" dirty="0"/>
              </a:p>
              <a:p>
                <a:r>
                  <a:rPr lang="en-US" dirty="0"/>
                  <a:t>K*</a:t>
                </a:r>
                <a:r>
                  <a:rPr lang="el-GR" dirty="0"/>
                  <a:t>α</a:t>
                </a:r>
                <a:r>
                  <a:rPr lang="en-US" dirty="0"/>
                  <a:t> =1/</a:t>
                </a:r>
                <a:r>
                  <a:rPr lang="el-GR" dirty="0"/>
                  <a:t>Σ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/K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 P, C*H, </a:t>
                </a:r>
                <a:r>
                  <a:rPr lang="el-GR" dirty="0"/>
                  <a:t>Φ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𝛼</m:t>
                    </m:r>
                    <m:r>
                      <a:rPr lang="el-GR" i="1">
                        <a:latin typeface="Cambria Math"/>
                      </a:rPr>
                      <m:t>,</m:t>
                    </m:r>
                  </m:oMath>
                </a14:m>
                <a:r>
                  <a:rPr lang="el-G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𝛼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279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Η συνολική διάχυση μέσω των τριών </a:t>
            </a:r>
            <a:r>
              <a:rPr lang="el-GR" sz="2800"/>
              <a:t>φάσεων 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el-GR" sz="5900" dirty="0" smtClean="0">
                    <a:solidFill>
                      <a:srgbClr val="FF0000"/>
                    </a:solidFill>
                  </a:rPr>
                  <a:t> </a:t>
                </a:r>
              </a:p>
              <a:p>
                <a:r>
                  <a:rPr lang="el-GR" sz="5900" dirty="0">
                    <a:solidFill>
                      <a:srgbClr val="FF0000"/>
                    </a:solidFill>
                  </a:rPr>
                  <a:t>                                      </a:t>
                </a:r>
                <a:r>
                  <a:rPr lang="el-GR" sz="5900" dirty="0" smtClean="0">
                    <a:solidFill>
                      <a:srgbClr val="0070C0"/>
                    </a:solidFill>
                  </a:rPr>
                  <a:t>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59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9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𝛢</m:t>
                        </m:r>
                      </m:sub>
                    </m:sSub>
                  </m:oMath>
                </a14:m>
                <a:r>
                  <a:rPr lang="el-GR" sz="5900" dirty="0">
                    <a:solidFill>
                      <a:srgbClr val="0070C0"/>
                    </a:solidFill>
                  </a:rPr>
                  <a:t> </a:t>
                </a:r>
                <a:r>
                  <a:rPr lang="el-GR" sz="5900" dirty="0" smtClean="0">
                    <a:solidFill>
                      <a:srgbClr val="0070C0"/>
                    </a:solidFill>
                  </a:rPr>
                  <a:t>=-------------------------------------------------------</a:t>
                </a:r>
                <a:r>
                  <a:rPr lang="en-US" sz="5900" dirty="0" smtClean="0">
                    <a:solidFill>
                      <a:srgbClr val="0070C0"/>
                    </a:solidFill>
                  </a:rPr>
                  <a:t>---------------</a:t>
                </a:r>
                <a:r>
                  <a:rPr lang="el-GR" sz="5900" i="1" dirty="0" smtClean="0">
                    <a:solidFill>
                      <a:srgbClr val="0070C0"/>
                    </a:solidFill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l-GR" sz="5900" dirty="0">
                  <a:solidFill>
                    <a:srgbClr val="0070C0"/>
                  </a:solidFill>
                </a:endParaRPr>
              </a:p>
              <a:p>
                <a:r>
                  <a:rPr lang="el-GR" sz="5900" dirty="0">
                    <a:solidFill>
                      <a:srgbClr val="0070C0"/>
                    </a:solidFill>
                  </a:rPr>
                  <a:t>  </a:t>
                </a:r>
                <a:r>
                  <a:rPr lang="en-US" sz="5900" dirty="0">
                    <a:solidFill>
                      <a:srgbClr val="0070C0"/>
                    </a:solidFill>
                  </a:rPr>
                  <a:t>(S*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𝛰</m:t>
                        </m:r>
                        <m:r>
                          <a:rPr lang="en-US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59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sz="5900" i="1" dirty="0">
                    <a:solidFill>
                      <a:srgbClr val="0070C0"/>
                    </a:solidFill>
                  </a:rPr>
                  <a:t>P </a:t>
                </a:r>
                <a:r>
                  <a:rPr lang="el-GR" sz="5900" i="1" dirty="0">
                    <a:solidFill>
                      <a:srgbClr val="0070C0"/>
                    </a:solidFill>
                  </a:rPr>
                  <a:t>Δ</a:t>
                </a:r>
                <a:r>
                  <a:rPr lang="en-US" sz="5900" dirty="0">
                    <a:solidFill>
                      <a:srgbClr val="0070C0"/>
                    </a:solidFill>
                  </a:rPr>
                  <a:t>z)</a:t>
                </a:r>
                <a:r>
                  <a:rPr lang="en-US" sz="5900" dirty="0">
                    <a:solidFill>
                      <a:srgbClr val="FF0000"/>
                    </a:solidFill>
                  </a:rPr>
                  <a:t>+</a:t>
                </a:r>
                <a:r>
                  <a:rPr lang="en-US" sz="5900" dirty="0">
                    <a:solidFill>
                      <a:srgbClr val="0070C0"/>
                    </a:solidFill>
                  </a:rPr>
                  <a:t>(S*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59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sz="5900" dirty="0">
                    <a:solidFill>
                      <a:srgbClr val="0070C0"/>
                    </a:solidFill>
                  </a:rPr>
                  <a:t>(H*C)*</a:t>
                </a:r>
                <a:r>
                  <a:rPr lang="el-GR" sz="5900" i="1" dirty="0">
                    <a:solidFill>
                      <a:srgbClr val="0070C0"/>
                    </a:solidFill>
                  </a:rPr>
                  <a:t>Δ</a:t>
                </a:r>
                <a:r>
                  <a:rPr lang="en-US" sz="5900" dirty="0">
                    <a:solidFill>
                      <a:srgbClr val="0070C0"/>
                    </a:solidFill>
                  </a:rPr>
                  <a:t>z)</a:t>
                </a:r>
                <a:r>
                  <a:rPr lang="en-US" sz="5900" dirty="0">
                    <a:solidFill>
                      <a:srgbClr val="FF0000"/>
                    </a:solidFill>
                  </a:rPr>
                  <a:t>+</a:t>
                </a:r>
                <a:r>
                  <a:rPr lang="en-US" sz="5900" dirty="0">
                    <a:solidFill>
                      <a:srgbClr val="0070C0"/>
                    </a:solidFill>
                  </a:rPr>
                  <a:t>(S*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5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59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l-GR" sz="5900" i="1">
                        <a:solidFill>
                          <a:srgbClr val="0070C0"/>
                        </a:solidFill>
                        <a:latin typeface="Cambria Math"/>
                      </a:rPr>
                      <m:t>𝛷</m:t>
                    </m:r>
                  </m:oMath>
                </a14:m>
                <a:r>
                  <a:rPr lang="en-US" sz="5900" dirty="0">
                    <a:solidFill>
                      <a:srgbClr val="0070C0"/>
                    </a:solidFill>
                  </a:rPr>
                  <a:t>*</a:t>
                </a:r>
                <a:r>
                  <a:rPr lang="el-GR" sz="5900" dirty="0">
                    <a:solidFill>
                      <a:srgbClr val="0070C0"/>
                    </a:solidFill>
                  </a:rPr>
                  <a:t>Ζ</a:t>
                </a:r>
                <a:r>
                  <a:rPr lang="en-US" sz="5900" dirty="0">
                    <a:solidFill>
                      <a:srgbClr val="0070C0"/>
                    </a:solidFill>
                  </a:rPr>
                  <a:t>m)</a:t>
                </a:r>
                <a:endParaRPr lang="el-GR" sz="590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 </a:t>
                </a:r>
                <a:endParaRPr lang="el-GR" dirty="0"/>
              </a:p>
              <a:p>
                <a:r>
                  <a:rPr lang="en-US" dirty="0"/>
                  <a:t> </a:t>
                </a:r>
                <a:r>
                  <a:rPr lang="el-GR" dirty="0"/>
                  <a:t>Συντελεστές μεταφοράς μάζας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45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l-GR" sz="45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𝛰</m:t>
                        </m:r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sz="4500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l-GR" sz="4500" i="1" dirty="0">
                    <a:solidFill>
                      <a:srgbClr val="FF0000"/>
                    </a:solidFill>
                  </a:rPr>
                  <a:t>Δ</a:t>
                </a:r>
                <a:r>
                  <a:rPr lang="en-US" sz="4500" i="1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4500" dirty="0" smtClean="0">
                    <a:solidFill>
                      <a:srgbClr val="FF0000"/>
                    </a:solidFill>
                  </a:rPr>
                  <a:t>,  </a:t>
                </a:r>
                <a:r>
                  <a:rPr lang="el-GR" sz="45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4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45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sz="4500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l-GR" sz="4500" i="1" dirty="0">
                    <a:solidFill>
                      <a:srgbClr val="FF0000"/>
                    </a:solidFill>
                  </a:rPr>
                  <a:t>Δ</a:t>
                </a:r>
                <a:r>
                  <a:rPr lang="en-US" sz="45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4500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4500" dirty="0" smtClean="0">
                    <a:solidFill>
                      <a:srgbClr val="FF0000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sz="45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l-GR" sz="4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l-GR" sz="4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sz="4500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sz="45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3000" dirty="0">
                    <a:solidFill>
                      <a:srgbClr val="FF0000"/>
                    </a:solidFill>
                  </a:rPr>
                  <a:t>M</a:t>
                </a:r>
                <a:r>
                  <a:rPr lang="en-US" sz="4500" dirty="0">
                    <a:solidFill>
                      <a:srgbClr val="FF0000"/>
                    </a:solidFill>
                  </a:rPr>
                  <a:t> </a:t>
                </a:r>
                <a:endParaRPr lang="el-GR" sz="4500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l-GR" dirty="0" smtClean="0"/>
                  <a:t> </a:t>
                </a:r>
                <a:r>
                  <a:rPr lang="el-GR" dirty="0"/>
                  <a:t>και με </a:t>
                </a:r>
                <a:r>
                  <a:rPr lang="el-GR" sz="5000" dirty="0">
                    <a:solidFill>
                      <a:srgbClr val="FF0000"/>
                    </a:solidFill>
                  </a:rPr>
                  <a:t>α = </a:t>
                </a:r>
                <a:r>
                  <a:rPr lang="en-US" sz="5000" dirty="0">
                    <a:solidFill>
                      <a:srgbClr val="FF0000"/>
                    </a:solidFill>
                  </a:rPr>
                  <a:t>S</a:t>
                </a:r>
                <a:r>
                  <a:rPr lang="el-GR" sz="5000" dirty="0">
                    <a:solidFill>
                      <a:srgbClr val="FF0000"/>
                    </a:solidFill>
                  </a:rPr>
                  <a:t>/</a:t>
                </a:r>
                <a:r>
                  <a:rPr lang="en-US" sz="5000" dirty="0">
                    <a:solidFill>
                      <a:srgbClr val="FF0000"/>
                    </a:solidFill>
                  </a:rPr>
                  <a:t>V</a:t>
                </a:r>
                <a:r>
                  <a:rPr lang="el-GR" sz="5000" dirty="0">
                    <a:solidFill>
                      <a:srgbClr val="FF0000"/>
                    </a:solidFill>
                  </a:rPr>
                  <a:t> </a:t>
                </a:r>
                <a:r>
                  <a:rPr lang="el-GR" dirty="0"/>
                  <a:t>συντελεστής </a:t>
                </a:r>
                <a:r>
                  <a:rPr lang="el-GR" dirty="0" err="1"/>
                  <a:t>ενεργότητας</a:t>
                </a:r>
                <a:endParaRPr lang="el-GR" dirty="0"/>
              </a:p>
              <a:p>
                <a:endParaRPr lang="en-US" i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5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𝛰</m:t>
                        </m:r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n-US" sz="50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l-GR" sz="5000" i="1" dirty="0">
                    <a:solidFill>
                      <a:srgbClr val="FF0000"/>
                    </a:solidFill>
                  </a:rPr>
                  <a:t>Δ</a:t>
                </a:r>
                <a:r>
                  <a:rPr lang="en-US" sz="50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3000" dirty="0">
                    <a:solidFill>
                      <a:srgbClr val="FF0000"/>
                    </a:solidFill>
                  </a:rPr>
                  <a:t>G</a:t>
                </a:r>
                <a:r>
                  <a:rPr lang="el-GR" sz="3500" dirty="0">
                    <a:solidFill>
                      <a:srgbClr val="FF0000"/>
                    </a:solidFill>
                  </a:rPr>
                  <a:t> </a:t>
                </a:r>
                <a:r>
                  <a:rPr lang="el-GR" sz="5000" dirty="0">
                    <a:solidFill>
                      <a:srgbClr val="FF0000"/>
                    </a:solidFill>
                  </a:rPr>
                  <a:t> *</a:t>
                </a:r>
                <a:r>
                  <a:rPr lang="en-US" sz="5000" dirty="0">
                    <a:solidFill>
                      <a:srgbClr val="FF0000"/>
                    </a:solidFill>
                  </a:rPr>
                  <a:t>V</a:t>
                </a:r>
                <a:endParaRPr lang="el-GR" sz="5000" dirty="0">
                  <a:solidFill>
                    <a:srgbClr val="FF0000"/>
                  </a:solidFill>
                </a:endParaRPr>
              </a:p>
              <a:p>
                <a:r>
                  <a:rPr lang="el-GR" sz="5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sz="5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l-GR" sz="5000" i="1" dirty="0">
                    <a:solidFill>
                      <a:srgbClr val="FF0000"/>
                    </a:solidFill>
                  </a:rPr>
                  <a:t>Δ</a:t>
                </a:r>
                <a:r>
                  <a:rPr lang="en-US" sz="50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5000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>
                    <a:solidFill>
                      <a:srgbClr val="FF0000"/>
                    </a:solidFill>
                  </a:rPr>
                  <a:t>L</a:t>
                </a:r>
                <a:r>
                  <a:rPr lang="el-GR" sz="3500" dirty="0">
                    <a:solidFill>
                      <a:srgbClr val="FF0000"/>
                    </a:solidFill>
                  </a:rPr>
                  <a:t>  </a:t>
                </a:r>
                <a:r>
                  <a:rPr lang="el-GR" sz="5000" dirty="0">
                    <a:solidFill>
                      <a:srgbClr val="FF0000"/>
                    </a:solidFill>
                  </a:rPr>
                  <a:t>*</a:t>
                </a:r>
                <a:r>
                  <a:rPr lang="en-US" sz="5000" dirty="0">
                    <a:solidFill>
                      <a:srgbClr val="FF0000"/>
                    </a:solidFill>
                  </a:rPr>
                  <a:t>V</a:t>
                </a:r>
                <a:endParaRPr lang="el-GR" sz="5000" dirty="0">
                  <a:solidFill>
                    <a:srgbClr val="FF0000"/>
                  </a:solidFill>
                </a:endParaRPr>
              </a:p>
              <a:p>
                <a:r>
                  <a:rPr lang="el-GR" sz="5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l-GR" sz="5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l-GR" sz="5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l-GR" sz="5000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sz="50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3000" dirty="0">
                    <a:solidFill>
                      <a:srgbClr val="FF0000"/>
                    </a:solidFill>
                  </a:rPr>
                  <a:t>M</a:t>
                </a:r>
                <a:r>
                  <a:rPr lang="el-GR" sz="5000" dirty="0">
                    <a:solidFill>
                      <a:srgbClr val="FF0000"/>
                    </a:solidFill>
                  </a:rPr>
                  <a:t>  *</a:t>
                </a:r>
                <a:r>
                  <a:rPr lang="en-US" sz="5000" dirty="0">
                    <a:solidFill>
                      <a:srgbClr val="FF0000"/>
                    </a:solidFill>
                  </a:rPr>
                  <a:t>V</a:t>
                </a:r>
                <a:endParaRPr lang="el-GR" sz="5000" dirty="0">
                  <a:solidFill>
                    <a:srgbClr val="FF000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708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40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40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l-GR" sz="4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l-GR" sz="4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4000" dirty="0">
                    <a:solidFill>
                      <a:srgbClr val="00B0F0"/>
                    </a:solidFill>
                  </a:rPr>
                  <a:t> = (</a:t>
                </a:r>
                <a:r>
                  <a:rPr lang="en-US" sz="4000" dirty="0">
                    <a:solidFill>
                      <a:srgbClr val="00B0F0"/>
                    </a:solidFill>
                  </a:rPr>
                  <a:t>K</a:t>
                </a:r>
                <a:r>
                  <a:rPr lang="el-GR" sz="4000" dirty="0">
                    <a:solidFill>
                      <a:srgbClr val="00B0F0"/>
                    </a:solidFill>
                  </a:rPr>
                  <a:t>*α )*</a:t>
                </a:r>
                <a:r>
                  <a:rPr lang="en-US" sz="4000" dirty="0">
                    <a:solidFill>
                      <a:srgbClr val="00B0F0"/>
                    </a:solidFill>
                  </a:rPr>
                  <a:t>V</a:t>
                </a:r>
                <a:r>
                  <a:rPr lang="el-GR" sz="4000" dirty="0">
                    <a:solidFill>
                      <a:srgbClr val="00B0F0"/>
                    </a:solidFill>
                  </a:rPr>
                  <a:t> *</a:t>
                </a:r>
                <a:r>
                  <a:rPr lang="el-GR" sz="4000" i="1" dirty="0">
                    <a:solidFill>
                      <a:srgbClr val="00B0F0"/>
                    </a:solidFill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40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4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l-GR" sz="4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4000" i="1" dirty="0">
                    <a:solidFill>
                      <a:srgbClr val="00B0F0"/>
                    </a:solidFill>
                  </a:rPr>
                  <a:t> </a:t>
                </a:r>
                <a:endParaRPr lang="en-US" sz="4000" i="1" dirty="0" smtClean="0">
                  <a:solidFill>
                    <a:srgbClr val="00B0F0"/>
                  </a:solidFill>
                </a:endParaRPr>
              </a:p>
              <a:p>
                <a:endParaRPr lang="en-US" sz="2000" i="1" dirty="0"/>
              </a:p>
              <a:p>
                <a:r>
                  <a:rPr lang="el-GR" sz="2000" dirty="0" smtClean="0"/>
                  <a:t>όπου</a:t>
                </a:r>
                <a:endParaRPr lang="en-US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l-GR" sz="2800" dirty="0">
                    <a:solidFill>
                      <a:srgbClr val="FF0000"/>
                    </a:solidFill>
                  </a:rPr>
                  <a:t>*α =1/Σ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𝛹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800" dirty="0">
                    <a:solidFill>
                      <a:srgbClr val="FF0000"/>
                    </a:solidFill>
                  </a:rPr>
                  <a:t>/(</a:t>
                </a:r>
                <a:r>
                  <a:rPr lang="el-GR" sz="2800" i="1" dirty="0">
                    <a:solidFill>
                      <a:srgbClr val="FF0000"/>
                    </a:solidFill>
                  </a:rPr>
                  <a:t>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𝛹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800" dirty="0">
                    <a:solidFill>
                      <a:srgbClr val="FF0000"/>
                    </a:solidFill>
                  </a:rPr>
                  <a:t>=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</a:t>
                </a:r>
                <a:r>
                  <a:rPr lang="el-GR" sz="2800" dirty="0">
                    <a:solidFill>
                      <a:srgbClr val="FF0000"/>
                    </a:solidFill>
                  </a:rPr>
                  <a:t>,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</a:t>
                </a:r>
                <a:r>
                  <a:rPr lang="el-GR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>
                    <a:solidFill>
                      <a:srgbClr val="FF0000"/>
                    </a:solidFill>
                  </a:rPr>
                  <a:t>H</a:t>
                </a:r>
                <a:r>
                  <a:rPr lang="el-GR" sz="2800" dirty="0">
                    <a:solidFill>
                      <a:srgbClr val="FF0000"/>
                    </a:solidFill>
                  </a:rPr>
                  <a:t>,  Φ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𝛫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l-GR" sz="28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sz="28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l-GR" sz="28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l-GR" sz="2800" dirty="0">
                  <a:solidFill>
                    <a:srgbClr val="FF000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048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312493"/>
                <a:ext cx="8229600" cy="4525963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b="1" dirty="0">
                    <a:solidFill>
                      <a:srgbClr val="0070C0"/>
                    </a:solidFill>
                  </a:rPr>
                  <a:t> =(</a:t>
                </a:r>
                <a:r>
                  <a:rPr lang="en-US" b="1" dirty="0">
                    <a:solidFill>
                      <a:srgbClr val="0070C0"/>
                    </a:solidFill>
                  </a:rPr>
                  <a:t>K</a:t>
                </a:r>
                <a:r>
                  <a:rPr lang="el-GR" b="1" dirty="0">
                    <a:solidFill>
                      <a:srgbClr val="0070C0"/>
                    </a:solidFill>
                  </a:rPr>
                  <a:t>*α) *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dV</a:t>
                </a:r>
                <a:r>
                  <a:rPr lang="el-GR" b="1" dirty="0">
                    <a:solidFill>
                      <a:srgbClr val="0070C0"/>
                    </a:solidFill>
                  </a:rPr>
                  <a:t> *</a:t>
                </a:r>
                <a:r>
                  <a:rPr lang="el-GR" b="1" i="1" dirty="0">
                    <a:solidFill>
                      <a:srgbClr val="0070C0"/>
                    </a:solidFill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i="1" dirty="0">
                    <a:solidFill>
                      <a:srgbClr val="0070C0"/>
                    </a:solidFill>
                  </a:rPr>
                  <a:t> </a:t>
                </a:r>
                <a:r>
                  <a:rPr lang="el-GR" dirty="0">
                    <a:solidFill>
                      <a:srgbClr val="0070C0"/>
                    </a:solidFill>
                  </a:rPr>
                  <a:t>με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dV</a:t>
                </a:r>
                <a:r>
                  <a:rPr lang="el-GR" b="1" dirty="0">
                    <a:solidFill>
                      <a:srgbClr val="0070C0"/>
                    </a:solidFill>
                  </a:rPr>
                  <a:t>=</a:t>
                </a:r>
                <a:r>
                  <a:rPr lang="en-US" b="1" dirty="0">
                    <a:solidFill>
                      <a:srgbClr val="0070C0"/>
                    </a:solidFill>
                  </a:rPr>
                  <a:t>Adz</a:t>
                </a:r>
                <a:endParaRPr lang="el-GR" dirty="0">
                  <a:solidFill>
                    <a:srgbClr val="0070C0"/>
                  </a:solidFill>
                </a:endParaRPr>
              </a:p>
              <a:p>
                <a:r>
                  <a:rPr lang="el-GR" sz="2000" dirty="0"/>
                  <a:t>στο διαφορικό μήκος </a:t>
                </a:r>
                <a:r>
                  <a:rPr lang="en-US" sz="2000" dirty="0" err="1"/>
                  <a:t>dz</a:t>
                </a:r>
                <a:r>
                  <a:rPr lang="en-US" sz="2000" dirty="0"/>
                  <a:t> </a:t>
                </a:r>
                <a:endParaRPr lang="el-GR" sz="2000" dirty="0"/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l-GR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b="1" dirty="0">
                    <a:solidFill>
                      <a:srgbClr val="0070C0"/>
                    </a:solidFill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r>
                  <a:rPr lang="el-GR" sz="2000" b="1" dirty="0" err="1" smtClean="0">
                    <a:solidFill>
                      <a:srgbClr val="0070C0"/>
                    </a:solidFill>
                  </a:rPr>
                  <a:t>αιμ</a:t>
                </a:r>
                <a:r>
                  <a:rPr lang="el-GR" sz="2000" b="1" dirty="0" smtClean="0">
                    <a:solidFill>
                      <a:srgbClr val="0070C0"/>
                    </a:solidFill>
                  </a:rPr>
                  <a:t>.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(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ml </a:t>
                </a:r>
                <a:r>
                  <a:rPr lang="el-GR" sz="2000" b="1" dirty="0" err="1" smtClean="0">
                    <a:solidFill>
                      <a:srgbClr val="0070C0"/>
                    </a:solidFill>
                  </a:rPr>
                  <a:t>αιμ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./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sec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)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dx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O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el-GR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(</a:t>
                </a:r>
                <a:r>
                  <a:rPr lang="en-US" sz="2000" b="1" smtClean="0">
                    <a:solidFill>
                      <a:srgbClr val="0070C0"/>
                    </a:solidFill>
                  </a:rPr>
                  <a:t>ml O2</a:t>
                </a:r>
                <a:r>
                  <a:rPr lang="el-GR" sz="2000" b="1" dirty="0" smtClean="0">
                    <a:solidFill>
                      <a:srgbClr val="0070C0"/>
                    </a:solidFill>
                  </a:rPr>
                  <a:t>/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ml </a:t>
                </a:r>
                <a:r>
                  <a:rPr lang="el-GR" sz="2000" b="1" dirty="0" err="1" smtClean="0">
                    <a:solidFill>
                      <a:srgbClr val="0070C0"/>
                    </a:solidFill>
                  </a:rPr>
                  <a:t>αιμ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.)</a:t>
                </a:r>
                <a:endParaRPr lang="el-GR" sz="2000" dirty="0">
                  <a:solidFill>
                    <a:srgbClr val="0070C0"/>
                  </a:solidFill>
                </a:endParaRPr>
              </a:p>
              <a:p>
                <a:r>
                  <a:rPr lang="el-GR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Q</a:t>
                </a:r>
                <a:r>
                  <a:rPr lang="el-GR" sz="2000" b="1" dirty="0" err="1">
                    <a:solidFill>
                      <a:srgbClr val="0070C0"/>
                    </a:solidFill>
                  </a:rPr>
                  <a:t>αιμ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. </a:t>
                </a:r>
                <a:r>
                  <a:rPr lang="el-GR" b="1" dirty="0">
                    <a:solidFill>
                      <a:srgbClr val="0070C0"/>
                    </a:solidFill>
                  </a:rPr>
                  <a:t>*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dx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O</a:t>
                </a:r>
                <a:r>
                  <a:rPr lang="en-US" sz="1400" b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el-GR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l-GR" b="1" dirty="0">
                    <a:solidFill>
                      <a:srgbClr val="0070C0"/>
                    </a:solidFill>
                  </a:rPr>
                  <a:t>= (</a:t>
                </a:r>
                <a:r>
                  <a:rPr lang="en-US" b="1" dirty="0">
                    <a:solidFill>
                      <a:srgbClr val="0070C0"/>
                    </a:solidFill>
                  </a:rPr>
                  <a:t>K</a:t>
                </a:r>
                <a:r>
                  <a:rPr lang="el-GR" b="1" dirty="0">
                    <a:solidFill>
                      <a:srgbClr val="0070C0"/>
                    </a:solidFill>
                  </a:rPr>
                  <a:t>*</a:t>
                </a:r>
                <a:r>
                  <a:rPr lang="el-GR" b="1" dirty="0" err="1">
                    <a:solidFill>
                      <a:srgbClr val="0070C0"/>
                    </a:solidFill>
                  </a:rPr>
                  <a:t>α)*Α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dz</a:t>
                </a:r>
                <a:r>
                  <a:rPr lang="el-GR" b="1" dirty="0">
                    <a:solidFill>
                      <a:srgbClr val="0070C0"/>
                    </a:solidFill>
                  </a:rPr>
                  <a:t>*</a:t>
                </a:r>
                <a:r>
                  <a:rPr lang="el-GR" b="1" i="1" dirty="0">
                    <a:solidFill>
                      <a:srgbClr val="0070C0"/>
                    </a:solidFill>
                  </a:rPr>
                  <a:t> </a:t>
                </a:r>
                <a:r>
                  <a:rPr lang="el-GR" b="1" dirty="0">
                    <a:solidFill>
                      <a:srgbClr val="0070C0"/>
                    </a:solidFill>
                  </a:rPr>
                  <a:t>Δ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O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el-GR" b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el-GR" b="1" dirty="0">
                    <a:solidFill>
                      <a:srgbClr val="0070C0"/>
                    </a:solidFill>
                  </a:rPr>
                  <a:t>ή</a:t>
                </a:r>
                <a:endParaRPr lang="el-GR" dirty="0">
                  <a:solidFill>
                    <a:srgbClr val="0070C0"/>
                  </a:solidFill>
                </a:endParaRPr>
              </a:p>
              <a:p>
                <a:r>
                  <a:rPr lang="el-GR" b="1" dirty="0">
                    <a:solidFill>
                      <a:srgbClr val="0070C0"/>
                    </a:solidFill>
                  </a:rPr>
                  <a:t> </a:t>
                </a:r>
                <a:endParaRPr lang="el-GR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Q</a:t>
                </a:r>
                <a:r>
                  <a:rPr lang="el-GR" sz="2000" b="1" dirty="0" err="1">
                    <a:solidFill>
                      <a:srgbClr val="FF0000"/>
                    </a:solidFill>
                  </a:rPr>
                  <a:t>αιμ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.</a:t>
                </a:r>
                <a:r>
                  <a:rPr lang="el-GR" b="1" dirty="0">
                    <a:solidFill>
                      <a:srgbClr val="FF0000"/>
                    </a:solidFill>
                  </a:rPr>
                  <a:t>*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dx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b="1" dirty="0">
                    <a:solidFill>
                      <a:srgbClr val="FF0000"/>
                    </a:solidFill>
                  </a:rPr>
                  <a:t>/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dz</a:t>
                </a:r>
                <a:r>
                  <a:rPr lang="el-GR" b="1" dirty="0">
                    <a:solidFill>
                      <a:srgbClr val="FF0000"/>
                    </a:solidFill>
                  </a:rPr>
                  <a:t> =(</a:t>
                </a:r>
                <a:r>
                  <a:rPr lang="en-US" b="1" dirty="0">
                    <a:solidFill>
                      <a:srgbClr val="FF0000"/>
                    </a:solidFill>
                  </a:rPr>
                  <a:t>K</a:t>
                </a:r>
                <a:r>
                  <a:rPr lang="el-GR" b="1" dirty="0">
                    <a:solidFill>
                      <a:srgbClr val="FF0000"/>
                    </a:solidFill>
                  </a:rPr>
                  <a:t>*</a:t>
                </a:r>
                <a:r>
                  <a:rPr lang="el-GR" b="1" dirty="0" err="1">
                    <a:solidFill>
                      <a:srgbClr val="FF0000"/>
                    </a:solidFill>
                  </a:rPr>
                  <a:t>α)*Α*Δ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2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2  =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f(P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1400" dirty="0">
                  <a:solidFill>
                    <a:srgbClr val="FF0000"/>
                  </a:solidFill>
                </a:endParaRPr>
              </a:p>
              <a:p>
                <a:endParaRPr lang="el-GR" sz="2000" dirty="0">
                  <a:solidFill>
                    <a:srgbClr val="FF000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312493"/>
                <a:ext cx="8229600" cy="4525963"/>
              </a:xfrm>
              <a:blipFill rotWithShape="1">
                <a:blip r:embed="rId2"/>
                <a:stretch>
                  <a:fillRect l="-1704" t="-1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thanasiou\Desktop\Scan\Scan_20151202_124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919662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thanasiou\Desktop\Scan\Scan_20151202_125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19" y="4725144"/>
            <a:ext cx="3379788" cy="20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58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Athanasiou\Desktop\Scan\Scan_20151202_125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79664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5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l"/>
            <a:r>
              <a:rPr lang="el-GR" sz="1600" b="1" dirty="0">
                <a:solidFill>
                  <a:srgbClr val="FF0000"/>
                </a:solidFill>
              </a:rPr>
              <a:t>Κυτταρική </a:t>
            </a:r>
            <a:r>
              <a:rPr lang="el-GR" sz="1600" b="1" dirty="0" smtClean="0">
                <a:solidFill>
                  <a:srgbClr val="FF0000"/>
                </a:solidFill>
              </a:rPr>
              <a:t>Αναπνοή</a:t>
            </a:r>
            <a:br>
              <a:rPr lang="el-GR" sz="1600" b="1" dirty="0" smtClean="0">
                <a:solidFill>
                  <a:srgbClr val="FF0000"/>
                </a:solidFill>
              </a:rPr>
            </a:br>
            <a:r>
              <a:rPr lang="el-GR" sz="1600" b="1" dirty="0" smtClean="0"/>
              <a:t>Κατανάλωση </a:t>
            </a:r>
            <a:r>
              <a:rPr lang="el-GR" sz="1600" b="1" dirty="0"/>
              <a:t>οξυγόνου </a:t>
            </a:r>
            <a:r>
              <a:rPr lang="el-GR" sz="1600" b="1" dirty="0" smtClean="0"/>
              <a:t>και παραγωγή </a:t>
            </a:r>
            <a:r>
              <a:rPr lang="el-GR" sz="1600" b="1" dirty="0"/>
              <a:t>διοξειδίου </a:t>
            </a:r>
            <a:r>
              <a:rPr lang="el-GR" sz="1600" b="1" dirty="0" smtClean="0"/>
              <a:t>του άνθρακα </a:t>
            </a:r>
            <a:r>
              <a:rPr lang="el-GR" sz="1600" b="1" dirty="0"/>
              <a:t>στα μιτοχόνδρια </a:t>
            </a:r>
            <a:r>
              <a:rPr lang="el-GR" sz="1600" b="1" dirty="0" smtClean="0"/>
              <a:t>των κυττάρων</a:t>
            </a:r>
            <a:r>
              <a:rPr lang="el-GR" sz="1600" b="1" dirty="0"/>
              <a:t/>
            </a:r>
            <a:br>
              <a:rPr lang="el-GR" sz="1600" b="1" dirty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>
                <a:solidFill>
                  <a:srgbClr val="0070C0"/>
                </a:solidFill>
              </a:rPr>
              <a:t>Πνευμονική </a:t>
            </a:r>
            <a:r>
              <a:rPr lang="el-GR" sz="2000" b="1" dirty="0">
                <a:solidFill>
                  <a:srgbClr val="0070C0"/>
                </a:solidFill>
              </a:rPr>
              <a:t>Αναπνοή</a:t>
            </a:r>
            <a:br>
              <a:rPr lang="el-GR" sz="2000" b="1" dirty="0">
                <a:solidFill>
                  <a:srgbClr val="0070C0"/>
                </a:solidFill>
              </a:rPr>
            </a:br>
            <a:r>
              <a:rPr lang="el-GR" sz="2000" b="1" dirty="0"/>
              <a:t>Ανταλλαγή αερίων (Ο2 – </a:t>
            </a:r>
            <a:r>
              <a:rPr lang="en-US" sz="2000" b="1" dirty="0" smtClean="0"/>
              <a:t>CO2)</a:t>
            </a:r>
            <a:r>
              <a:rPr lang="el-GR" sz="2000" b="1" dirty="0" smtClean="0"/>
              <a:t> μεταξύ </a:t>
            </a:r>
            <a:r>
              <a:rPr lang="el-GR" sz="2000" b="1" dirty="0"/>
              <a:t>ολόκληρου </a:t>
            </a:r>
            <a:r>
              <a:rPr lang="el-GR" sz="2000" b="1" dirty="0" smtClean="0"/>
              <a:t>του οργανισμού </a:t>
            </a:r>
            <a:r>
              <a:rPr lang="el-GR" sz="2000" b="1" dirty="0"/>
              <a:t>και </a:t>
            </a:r>
            <a:r>
              <a:rPr lang="el-GR" sz="2000" b="1" dirty="0" smtClean="0"/>
              <a:t>του περιβάλλοντος</a:t>
            </a:r>
            <a:endParaRPr lang="el-GR" sz="2000" dirty="0"/>
          </a:p>
        </p:txBody>
      </p:sp>
      <p:pic>
        <p:nvPicPr>
          <p:cNvPr id="4" name="Picture 3" descr="negat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440781"/>
            <a:ext cx="4800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Αναπνευστικό σύστημα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4" y="2276872"/>
            <a:ext cx="829875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984776" cy="261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5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5239"/>
            <a:ext cx="8229600" cy="43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31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5239"/>
            <a:ext cx="8229600" cy="43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0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Τριχοειδές δίκτυο </a:t>
            </a:r>
            <a:r>
              <a:rPr lang="el-GR" sz="2000" smtClean="0"/>
              <a:t>- κυψελίδα</a:t>
            </a:r>
            <a:endParaRPr lang="el-GR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5239"/>
            <a:ext cx="8229600" cy="43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463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871</Words>
  <Application>Microsoft Office PowerPoint</Application>
  <PresentationFormat>Προβολή στην οθόνη (4:3)</PresentationFormat>
  <Paragraphs>182</Paragraphs>
  <Slides>44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6" baseType="lpstr">
      <vt:lpstr>Θέμα του Office</vt:lpstr>
      <vt:lpstr>Equation.DSMT4</vt:lpstr>
      <vt:lpstr>Αναπνευστικό Σύστημα – Τεχνητοί Οξυγονωτές </vt:lpstr>
      <vt:lpstr>Παρουσίαση του PowerPoint</vt:lpstr>
      <vt:lpstr>Εξωσωματική κυκλοφορία αίματος</vt:lpstr>
      <vt:lpstr>Παρουσίαση του PowerPoint</vt:lpstr>
      <vt:lpstr>Κυτταρική Αναπνοή Κατανάλωση οξυγόνου και παραγωγή διοξειδίου του άνθρακα στα μιτοχόνδρια των κυττάρων  Πνευμονική Αναπνοή Ανταλλαγή αερίων (Ο2 – CO2) μεταξύ ολόκληρου του οργανισμού και του περιβάλλοντος</vt:lpstr>
      <vt:lpstr>Αναπνευστικό σύστημα</vt:lpstr>
      <vt:lpstr>Παρουσίαση του PowerPoint</vt:lpstr>
      <vt:lpstr>Παρουσίαση του PowerPoint</vt:lpstr>
      <vt:lpstr>Τριχοειδές δίκτυο - κυψελίδα</vt:lpstr>
      <vt:lpstr>Dimensions of lungs   </vt:lpstr>
      <vt:lpstr>Παρουσίαση του PowerPoint</vt:lpstr>
      <vt:lpstr>Παρουσίαση του PowerPoint</vt:lpstr>
      <vt:lpstr>(Ζ.Χ.)= (Μ.Ο.Ε.) + (Π.Ο.) + (Μ.Ο.Εκ.),  (Ο.Χ.)= (Μ.Ο.Ε.) + (Π.Ο.) + (Μ.Ο.Εκ.) + (Υ.Ο.)                                                                                          500ml*16 αναπν./min = 8lt</vt:lpstr>
      <vt:lpstr>Σπιρόμετρα </vt:lpstr>
      <vt:lpstr>Μερικές πιέσεις αερίων</vt:lpstr>
      <vt:lpstr>Μερικές πιέσεις αερίων</vt:lpstr>
      <vt:lpstr>Ανατομία αναπνευστικού συστήματος</vt:lpstr>
      <vt:lpstr>surfactants</vt:lpstr>
      <vt:lpstr>Ανταλλαγή αερίων στη κυψελίδα</vt:lpstr>
      <vt:lpstr>Kορεσμός Hb </vt:lpstr>
      <vt:lpstr>Kορεσμός Hb </vt:lpstr>
      <vt:lpstr>Kορεσμός Hb </vt:lpstr>
      <vt:lpstr>Το μόριο της αιμοσφαιρίνης, Hb</vt:lpstr>
      <vt:lpstr>Το μόριο της αιμοσφαιρίνης- Δέσμευση 4 μορίων Ο2</vt:lpstr>
      <vt:lpstr>Χημικές αντιδράσεις στο αίμα</vt:lpstr>
      <vt:lpstr>Χημικές αντιδράσεις στο αίμα</vt:lpstr>
      <vt:lpstr>Χημικές αντιδράσεις στο αίμα</vt:lpstr>
      <vt:lpstr>Παρουσίαση του PowerPoint</vt:lpstr>
      <vt:lpstr>Εξαναγκασμένος όγκος εκπνοής σε 1 sec                       FEV1/FVC = 75% Εξαναγκασμένη ζωτική χωρητικότητα</vt:lpstr>
      <vt:lpstr>Παρουσίαση του PowerPoint</vt:lpstr>
      <vt:lpstr>Μεταφορά μάζας αερίου από κυψελίδα σε τριχοειδές</vt:lpstr>
      <vt:lpstr>        J (x) = D/Δy *[calv − c(x)] (2) Δy =πάχος τοιχώματος</vt:lpstr>
      <vt:lpstr>Παρουσίαση του PowerPoint</vt:lpstr>
      <vt:lpstr>Παρουσίαση του PowerPoint</vt:lpstr>
      <vt:lpstr>Παρουσίαση του PowerPoint</vt:lpstr>
      <vt:lpstr>Μεταφορά μάζας</vt:lpstr>
      <vt:lpstr>Διάχυση-Νόμος του Fick </vt:lpstr>
      <vt:lpstr>  Παράμετροι υπολογισμού Επιφάνεια ανταλλαγής αερίου, S, Ογκος ρευστού παραλαβής αερίου,V,  Διαφορά πίεσης αερίου, ΔP, μήκος διαδρομής ρευστού μέχρι τον κορεσμό σε αέριο.  </vt:lpstr>
      <vt:lpstr>Παρουσίαση του PowerPoint</vt:lpstr>
      <vt:lpstr>Παρουσίαση του PowerPoint</vt:lpstr>
      <vt:lpstr>Η συνολική διάχυση μέσω των τριών φάσεων  </vt:lpstr>
      <vt:lpstr>Παρουσίαση του PowerPoint</vt:lpstr>
      <vt:lpstr>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Athanasiou</dc:creator>
  <cp:lastModifiedBy>Athanasiou</cp:lastModifiedBy>
  <cp:revision>133</cp:revision>
  <dcterms:created xsi:type="dcterms:W3CDTF">2015-11-13T09:16:41Z</dcterms:created>
  <dcterms:modified xsi:type="dcterms:W3CDTF">2017-05-02T07:43:25Z</dcterms:modified>
</cp:coreProperties>
</file>