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3"/>
  </p:notesMasterIdLst>
  <p:sldIdLst>
    <p:sldId id="456" r:id="rId2"/>
    <p:sldId id="485" r:id="rId3"/>
    <p:sldId id="486" r:id="rId4"/>
    <p:sldId id="487" r:id="rId5"/>
    <p:sldId id="498" r:id="rId6"/>
    <p:sldId id="488" r:id="rId7"/>
    <p:sldId id="499" r:id="rId8"/>
    <p:sldId id="489" r:id="rId9"/>
    <p:sldId id="500" r:id="rId10"/>
    <p:sldId id="490" r:id="rId11"/>
    <p:sldId id="491" r:id="rId12"/>
  </p:sldIdLst>
  <p:sldSz cx="9144000" cy="6858000" type="screen4x3"/>
  <p:notesSz cx="6858000" cy="994568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53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22" autoAdjust="0"/>
    <p:restoredTop sz="74545" autoAdjust="0"/>
  </p:normalViewPr>
  <p:slideViewPr>
    <p:cSldViewPr>
      <p:cViewPr varScale="1">
        <p:scale>
          <a:sx n="63" d="100"/>
          <a:sy n="63" d="100"/>
        </p:scale>
        <p:origin x="1416" y="72"/>
      </p:cViewPr>
      <p:guideLst>
        <p:guide orient="horz" pos="2160"/>
        <p:guide pos="2880"/>
      </p:guideLst>
    </p:cSldViewPr>
  </p:slideViewPr>
  <p:outlineViewPr>
    <p:cViewPr>
      <p:scale>
        <a:sx n="33" d="100"/>
        <a:sy n="33" d="100"/>
      </p:scale>
      <p:origin x="0" y="3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44" y="-102"/>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A8D89AAF-54EF-4C8A-A149-A7196365E762}" type="datetimeFigureOut">
              <a:rPr lang="el-GR" smtClean="0"/>
              <a:pPr/>
              <a:t>16/12/2022</a:t>
            </a:fld>
            <a:endParaRPr lang="el-GR"/>
          </a:p>
        </p:txBody>
      </p:sp>
      <p:sp>
        <p:nvSpPr>
          <p:cNvPr id="4" name="Θέση εικόνας διαφάνειας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036A5740-16F7-43E5-98CF-95DA4EAACC88}" type="slidenum">
              <a:rPr lang="el-GR" smtClean="0"/>
              <a:pPr/>
              <a:t>‹#›</a:t>
            </a:fld>
            <a:endParaRPr lang="el-GR"/>
          </a:p>
        </p:txBody>
      </p:sp>
    </p:spTree>
    <p:extLst>
      <p:ext uri="{BB962C8B-B14F-4D97-AF65-F5344CB8AC3E}">
        <p14:creationId xmlns:p14="http://schemas.microsoft.com/office/powerpoint/2010/main" val="919108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036A5740-16F7-43E5-98CF-95DA4EAACC88}" type="slidenum">
              <a:rPr lang="el-GR" smtClean="0"/>
              <a:pPr/>
              <a:t>1</a:t>
            </a:fld>
            <a:endParaRPr lang="el-GR"/>
          </a:p>
        </p:txBody>
      </p:sp>
    </p:spTree>
    <p:extLst>
      <p:ext uri="{BB962C8B-B14F-4D97-AF65-F5344CB8AC3E}">
        <p14:creationId xmlns:p14="http://schemas.microsoft.com/office/powerpoint/2010/main" val="976115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4002FB1E-60E3-4AA4-A3F5-B33FACA6701F}" type="slidenum">
              <a:rPr lang="el-GR" smtClean="0"/>
              <a:pPr/>
              <a:t>10</a:t>
            </a:fld>
            <a:endParaRPr lang="el-GR"/>
          </a:p>
        </p:txBody>
      </p:sp>
    </p:spTree>
    <p:extLst>
      <p:ext uri="{BB962C8B-B14F-4D97-AF65-F5344CB8AC3E}">
        <p14:creationId xmlns:p14="http://schemas.microsoft.com/office/powerpoint/2010/main" val="2942272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endParaRPr lang="el-GR" sz="1200" b="0" i="0" u="none" strike="noStrike" kern="1200" dirty="0" smtClean="0">
              <a:solidFill>
                <a:schemeClr val="tx1"/>
              </a:solidFill>
              <a:latin typeface="+mn-lt"/>
              <a:ea typeface="+mn-ea"/>
              <a:cs typeface="+mn-cs"/>
            </a:endParaRPr>
          </a:p>
        </p:txBody>
      </p:sp>
      <p:sp>
        <p:nvSpPr>
          <p:cNvPr id="4" name="3 - Θέση αριθμού διαφάνειας"/>
          <p:cNvSpPr>
            <a:spLocks noGrp="1"/>
          </p:cNvSpPr>
          <p:nvPr>
            <p:ph type="sldNum" sz="quarter" idx="10"/>
          </p:nvPr>
        </p:nvSpPr>
        <p:spPr/>
        <p:txBody>
          <a:bodyPr/>
          <a:lstStyle/>
          <a:p>
            <a:fld id="{4002FB1E-60E3-4AA4-A3F5-B33FACA6701F}" type="slidenum">
              <a:rPr lang="el-GR" smtClean="0"/>
              <a:pPr/>
              <a:t>11</a:t>
            </a:fld>
            <a:endParaRPr lang="el-GR"/>
          </a:p>
        </p:txBody>
      </p:sp>
    </p:spTree>
    <p:extLst>
      <p:ext uri="{BB962C8B-B14F-4D97-AF65-F5344CB8AC3E}">
        <p14:creationId xmlns:p14="http://schemas.microsoft.com/office/powerpoint/2010/main" val="2223290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endParaRPr lang="el-GR" sz="1200" b="0" i="0" u="none" strike="noStrike" kern="1200" dirty="0" smtClean="0">
              <a:solidFill>
                <a:schemeClr val="tx1"/>
              </a:solidFill>
              <a:latin typeface="+mn-lt"/>
              <a:ea typeface="+mn-ea"/>
              <a:cs typeface="+mn-cs"/>
            </a:endParaRPr>
          </a:p>
        </p:txBody>
      </p:sp>
      <p:sp>
        <p:nvSpPr>
          <p:cNvPr id="4" name="3 - Θέση αριθμού διαφάνειας"/>
          <p:cNvSpPr>
            <a:spLocks noGrp="1"/>
          </p:cNvSpPr>
          <p:nvPr>
            <p:ph type="sldNum" sz="quarter" idx="10"/>
          </p:nvPr>
        </p:nvSpPr>
        <p:spPr/>
        <p:txBody>
          <a:bodyPr/>
          <a:lstStyle/>
          <a:p>
            <a:fld id="{4002FB1E-60E3-4AA4-A3F5-B33FACA6701F}" type="slidenum">
              <a:rPr lang="el-GR" smtClean="0"/>
              <a:pPr/>
              <a:t>2</a:t>
            </a:fld>
            <a:endParaRPr lang="el-GR"/>
          </a:p>
        </p:txBody>
      </p:sp>
    </p:spTree>
    <p:extLst>
      <p:ext uri="{BB962C8B-B14F-4D97-AF65-F5344CB8AC3E}">
        <p14:creationId xmlns:p14="http://schemas.microsoft.com/office/powerpoint/2010/main" val="3734926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endParaRPr lang="el-GR" sz="1400" b="1" i="0" u="none" strike="noStrike" kern="1200" dirty="0" smtClean="0">
              <a:solidFill>
                <a:schemeClr val="tx1"/>
              </a:solidFill>
              <a:latin typeface="+mn-lt"/>
              <a:ea typeface="+mn-ea"/>
              <a:cs typeface="+mn-cs"/>
            </a:endParaRPr>
          </a:p>
        </p:txBody>
      </p:sp>
      <p:sp>
        <p:nvSpPr>
          <p:cNvPr id="4" name="3 - Θέση αριθμού διαφάνειας"/>
          <p:cNvSpPr>
            <a:spLocks noGrp="1"/>
          </p:cNvSpPr>
          <p:nvPr>
            <p:ph type="sldNum" sz="quarter" idx="10"/>
          </p:nvPr>
        </p:nvSpPr>
        <p:spPr/>
        <p:txBody>
          <a:bodyPr/>
          <a:lstStyle/>
          <a:p>
            <a:fld id="{4002FB1E-60E3-4AA4-A3F5-B33FACA6701F}" type="slidenum">
              <a:rPr lang="el-GR" smtClean="0"/>
              <a:pPr/>
              <a:t>3</a:t>
            </a:fld>
            <a:endParaRPr lang="el-GR"/>
          </a:p>
        </p:txBody>
      </p:sp>
    </p:spTree>
    <p:extLst>
      <p:ext uri="{BB962C8B-B14F-4D97-AF65-F5344CB8AC3E}">
        <p14:creationId xmlns:p14="http://schemas.microsoft.com/office/powerpoint/2010/main" val="695661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endParaRPr lang="el-GR" sz="1400" b="0" i="0" u="none" strike="noStrike" kern="1200" dirty="0" smtClean="0">
              <a:solidFill>
                <a:schemeClr val="tx1"/>
              </a:solidFill>
              <a:latin typeface="+mn-lt"/>
              <a:ea typeface="+mn-ea"/>
              <a:cs typeface="+mn-cs"/>
            </a:endParaRPr>
          </a:p>
        </p:txBody>
      </p:sp>
      <p:sp>
        <p:nvSpPr>
          <p:cNvPr id="4" name="3 - Θέση αριθμού διαφάνειας"/>
          <p:cNvSpPr>
            <a:spLocks noGrp="1"/>
          </p:cNvSpPr>
          <p:nvPr>
            <p:ph type="sldNum" sz="quarter" idx="10"/>
          </p:nvPr>
        </p:nvSpPr>
        <p:spPr/>
        <p:txBody>
          <a:bodyPr/>
          <a:lstStyle/>
          <a:p>
            <a:fld id="{4002FB1E-60E3-4AA4-A3F5-B33FACA6701F}" type="slidenum">
              <a:rPr lang="el-GR" smtClean="0"/>
              <a:pPr/>
              <a:t>4</a:t>
            </a:fld>
            <a:endParaRPr lang="el-GR"/>
          </a:p>
        </p:txBody>
      </p:sp>
    </p:spTree>
    <p:extLst>
      <p:ext uri="{BB962C8B-B14F-4D97-AF65-F5344CB8AC3E}">
        <p14:creationId xmlns:p14="http://schemas.microsoft.com/office/powerpoint/2010/main" val="486153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endParaRPr lang="el-GR" sz="1400" b="0" i="0" u="none" strike="noStrike" kern="1200" dirty="0" smtClean="0">
              <a:solidFill>
                <a:schemeClr val="tx1"/>
              </a:solidFill>
              <a:latin typeface="+mn-lt"/>
              <a:ea typeface="+mn-ea"/>
              <a:cs typeface="+mn-cs"/>
            </a:endParaRPr>
          </a:p>
        </p:txBody>
      </p:sp>
      <p:sp>
        <p:nvSpPr>
          <p:cNvPr id="4" name="3 - Θέση αριθμού διαφάνειας"/>
          <p:cNvSpPr>
            <a:spLocks noGrp="1"/>
          </p:cNvSpPr>
          <p:nvPr>
            <p:ph type="sldNum" sz="quarter" idx="10"/>
          </p:nvPr>
        </p:nvSpPr>
        <p:spPr/>
        <p:txBody>
          <a:bodyPr/>
          <a:lstStyle/>
          <a:p>
            <a:fld id="{4002FB1E-60E3-4AA4-A3F5-B33FACA6701F}" type="slidenum">
              <a:rPr lang="el-GR" smtClean="0"/>
              <a:pPr/>
              <a:t>5</a:t>
            </a:fld>
            <a:endParaRPr lang="el-GR"/>
          </a:p>
        </p:txBody>
      </p:sp>
    </p:spTree>
    <p:extLst>
      <p:ext uri="{BB962C8B-B14F-4D97-AF65-F5344CB8AC3E}">
        <p14:creationId xmlns:p14="http://schemas.microsoft.com/office/powerpoint/2010/main" val="3545472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4002FB1E-60E3-4AA4-A3F5-B33FACA6701F}" type="slidenum">
              <a:rPr lang="el-GR" smtClean="0"/>
              <a:pPr/>
              <a:t>6</a:t>
            </a:fld>
            <a:endParaRPr lang="el-GR"/>
          </a:p>
        </p:txBody>
      </p:sp>
    </p:spTree>
    <p:extLst>
      <p:ext uri="{BB962C8B-B14F-4D97-AF65-F5344CB8AC3E}">
        <p14:creationId xmlns:p14="http://schemas.microsoft.com/office/powerpoint/2010/main" val="1881123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4002FB1E-60E3-4AA4-A3F5-B33FACA6701F}" type="slidenum">
              <a:rPr lang="el-GR" smtClean="0"/>
              <a:pPr/>
              <a:t>7</a:t>
            </a:fld>
            <a:endParaRPr lang="el-GR"/>
          </a:p>
        </p:txBody>
      </p:sp>
    </p:spTree>
    <p:extLst>
      <p:ext uri="{BB962C8B-B14F-4D97-AF65-F5344CB8AC3E}">
        <p14:creationId xmlns:p14="http://schemas.microsoft.com/office/powerpoint/2010/main" val="1367248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4002FB1E-60E3-4AA4-A3F5-B33FACA6701F}" type="slidenum">
              <a:rPr lang="el-GR" smtClean="0"/>
              <a:pPr/>
              <a:t>8</a:t>
            </a:fld>
            <a:endParaRPr lang="el-GR"/>
          </a:p>
        </p:txBody>
      </p:sp>
    </p:spTree>
    <p:extLst>
      <p:ext uri="{BB962C8B-B14F-4D97-AF65-F5344CB8AC3E}">
        <p14:creationId xmlns:p14="http://schemas.microsoft.com/office/powerpoint/2010/main" val="1129402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4002FB1E-60E3-4AA4-A3F5-B33FACA6701F}" type="slidenum">
              <a:rPr lang="el-GR" smtClean="0"/>
              <a:pPr/>
              <a:t>9</a:t>
            </a:fld>
            <a:endParaRPr lang="el-GR"/>
          </a:p>
        </p:txBody>
      </p:sp>
    </p:spTree>
    <p:extLst>
      <p:ext uri="{BB962C8B-B14F-4D97-AF65-F5344CB8AC3E}">
        <p14:creationId xmlns:p14="http://schemas.microsoft.com/office/powerpoint/2010/main" val="1238563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342CEA3-3058-4D43-AE35-B3DA76CB4003}" type="datetimeFigureOut">
              <a:rPr lang="el-GR" smtClean="0"/>
              <a:pPr/>
              <a:t>16/12/2022</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2342CEA3-3058-4D43-AE35-B3DA76CB4003}" type="datetimeFigureOut">
              <a:rPr lang="el-GR" smtClean="0"/>
              <a:pPr/>
              <a:t>16/12/2022</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2342CEA3-3058-4D43-AE35-B3DA76CB4003}" type="datetimeFigureOut">
              <a:rPr lang="el-GR" smtClean="0"/>
              <a:pPr/>
              <a:t>16/12/2022</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2342CEA3-3058-4D43-AE35-B3DA76CB4003}" type="datetimeFigureOut">
              <a:rPr lang="el-GR" smtClean="0"/>
              <a:pPr/>
              <a:t>16/12/2022</a:t>
            </a:fld>
            <a:endParaRPr lang="el-GR"/>
          </a:p>
        </p:txBody>
      </p:sp>
      <p:sp>
        <p:nvSpPr>
          <p:cNvPr id="10" name="9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2342CEA3-3058-4D43-AE35-B3DA76CB4003}" type="datetimeFigureOut">
              <a:rPr lang="el-GR" smtClean="0"/>
              <a:pPr/>
              <a:t>16/12/2022</a:t>
            </a:fld>
            <a:endParaRPr lang="el-GR"/>
          </a:p>
        </p:txBody>
      </p:sp>
      <p:sp>
        <p:nvSpPr>
          <p:cNvPr id="12" name="11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16/12/2022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16/12/2022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2342CEA3-3058-4D43-AE35-B3DA76CB4003}" type="datetimeFigureOut">
              <a:rPr lang="el-GR" smtClean="0"/>
              <a:pPr/>
              <a:t>16/12/2022</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342CEA3-3058-4D43-AE35-B3DA76CB4003}" type="datetimeFigureOut">
              <a:rPr lang="el-GR" smtClean="0"/>
              <a:pPr/>
              <a:t>16/12/2022</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
            <p:extLst>
              <p:ext uri="{D42A27DB-BD31-4B8C-83A1-F6EECF244321}">
                <p14:modId xmlns:p14="http://schemas.microsoft.com/office/powerpoint/2010/main" val="1668168185"/>
              </p:ext>
            </p:extLst>
          </p:nvPr>
        </p:nvGraphicFramePr>
        <p:xfrm>
          <a:off x="609600" y="1589088"/>
          <a:ext cx="7778824" cy="4144168"/>
        </p:xfrm>
        <a:graphic>
          <a:graphicData uri="http://schemas.openxmlformats.org/drawingml/2006/table">
            <a:tbl>
              <a:tblPr firstRow="1" bandRow="1">
                <a:tableStyleId>{5C22544A-7EE6-4342-B048-85BDC9FD1C3A}</a:tableStyleId>
              </a:tblPr>
              <a:tblGrid>
                <a:gridCol w="7778824">
                  <a:extLst>
                    <a:ext uri="{9D8B030D-6E8A-4147-A177-3AD203B41FA5}">
                      <a16:colId xmlns:a16="http://schemas.microsoft.com/office/drawing/2014/main" val="20000"/>
                    </a:ext>
                  </a:extLst>
                </a:gridCol>
              </a:tblGrid>
              <a:tr h="1297952">
                <a:tc>
                  <a:txBody>
                    <a:bodyPr/>
                    <a:lstStyle/>
                    <a:p>
                      <a:pPr algn="r"/>
                      <a:r>
                        <a:rPr lang="el-GR" sz="2400" b="0" dirty="0" smtClean="0">
                          <a:latin typeface="Calibri" pitchFamily="34" charset="0"/>
                          <a:cs typeface="Calibri" pitchFamily="34" charset="0"/>
                        </a:rPr>
                        <a:t>Τμήμα Φιλοσοφίας</a:t>
                      </a:r>
                      <a:br>
                        <a:rPr lang="el-GR" sz="2400" b="0" dirty="0" smtClean="0">
                          <a:latin typeface="Calibri" pitchFamily="34" charset="0"/>
                          <a:cs typeface="Calibri" pitchFamily="34" charset="0"/>
                        </a:rPr>
                      </a:br>
                      <a:r>
                        <a:rPr lang="el-GR" b="0" dirty="0" smtClean="0">
                          <a:latin typeface="Calibri" pitchFamily="34" charset="0"/>
                          <a:cs typeface="Calibri" pitchFamily="34" charset="0"/>
                        </a:rPr>
                        <a:t/>
                      </a:r>
                      <a:br>
                        <a:rPr lang="el-GR" b="0" dirty="0" smtClean="0">
                          <a:latin typeface="Calibri" pitchFamily="34" charset="0"/>
                          <a:cs typeface="Calibri" pitchFamily="34" charset="0"/>
                        </a:rPr>
                      </a:br>
                      <a:endParaRPr lang="en-US" b="0" dirty="0"/>
                    </a:p>
                  </a:txBody>
                  <a:tcPr/>
                </a:tc>
                <a:extLst>
                  <a:ext uri="{0D108BD9-81ED-4DB2-BD59-A6C34878D82A}">
                    <a16:rowId xmlns:a16="http://schemas.microsoft.com/office/drawing/2014/main" val="10000"/>
                  </a:ext>
                </a:extLst>
              </a:tr>
              <a:tr h="1966594">
                <a:tc>
                  <a:txBody>
                    <a:bodyPr/>
                    <a:lstStyle/>
                    <a:p>
                      <a:pPr algn="ctr"/>
                      <a:r>
                        <a:rPr lang="el-GR" sz="4000" b="1" dirty="0" smtClean="0">
                          <a:latin typeface="Calibri" pitchFamily="34" charset="0"/>
                          <a:cs typeface="Calibri" pitchFamily="34" charset="0"/>
                        </a:rPr>
                        <a:t>Διδακτική της Φιλοσοφίας</a:t>
                      </a:r>
                    </a:p>
                    <a:p>
                      <a:pPr algn="r"/>
                      <a:endParaRPr lang="el-GR" sz="1800" dirty="0" smtClean="0">
                        <a:latin typeface="Calibri" pitchFamily="34" charset="0"/>
                        <a:cs typeface="Calibri" pitchFamily="34" charset="0"/>
                      </a:endParaRPr>
                    </a:p>
                    <a:p>
                      <a:pPr algn="r"/>
                      <a:endParaRPr lang="el-GR" sz="1800" dirty="0" smtClean="0">
                        <a:latin typeface="Calibri" pitchFamily="34" charset="0"/>
                        <a:cs typeface="Calibri" pitchFamily="34" charset="0"/>
                      </a:endParaRPr>
                    </a:p>
                    <a:p>
                      <a:pPr algn="r"/>
                      <a:endParaRPr lang="el-GR" sz="1800" dirty="0" smtClean="0">
                        <a:latin typeface="Calibri" pitchFamily="34" charset="0"/>
                        <a:cs typeface="Calibri" pitchFamily="34" charset="0"/>
                      </a:endParaRPr>
                    </a:p>
                  </a:txBody>
                  <a:tcPr/>
                </a:tc>
                <a:extLst>
                  <a:ext uri="{0D108BD9-81ED-4DB2-BD59-A6C34878D82A}">
                    <a16:rowId xmlns:a16="http://schemas.microsoft.com/office/drawing/2014/main" val="10001"/>
                  </a:ext>
                </a:extLst>
              </a:tr>
              <a:tr h="8796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3200" dirty="0" smtClean="0">
                          <a:latin typeface="Calibri" pitchFamily="34" charset="0"/>
                          <a:cs typeface="Calibri" pitchFamily="34" charset="0"/>
                        </a:rPr>
                        <a:t>Αντιγόνη </a:t>
                      </a:r>
                      <a:r>
                        <a:rPr lang="el-GR" sz="3200" dirty="0" err="1" smtClean="0">
                          <a:latin typeface="Calibri" pitchFamily="34" charset="0"/>
                          <a:cs typeface="Calibri" pitchFamily="34" charset="0"/>
                        </a:rPr>
                        <a:t>Ντόκα</a:t>
                      </a:r>
                      <a:r>
                        <a:rPr lang="el-GR" sz="3200" dirty="0" smtClean="0">
                          <a:latin typeface="Calibri" pitchFamily="34" charset="0"/>
                          <a:cs typeface="Calibri" pitchFamily="34" charset="0"/>
                        </a:rPr>
                        <a:t> </a:t>
                      </a:r>
                      <a:endParaRPr lang="en-US" sz="3200" dirty="0" smtClean="0"/>
                    </a:p>
                    <a:p>
                      <a:endParaRPr lang="en-US" dirty="0"/>
                    </a:p>
                  </a:txBody>
                  <a:tcPr/>
                </a:tc>
                <a:extLst>
                  <a:ext uri="{0D108BD9-81ED-4DB2-BD59-A6C34878D82A}">
                    <a16:rowId xmlns:a16="http://schemas.microsoft.com/office/drawing/2014/main" val="10002"/>
                  </a:ext>
                </a:extLst>
              </a:tr>
            </a:tbl>
          </a:graphicData>
        </a:graphic>
      </p:graphicFrame>
      <p:pic>
        <p:nvPicPr>
          <p:cNvPr id="3" name="Θέση περιεχομένου 2"/>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3851920" y="4149080"/>
            <a:ext cx="4392488" cy="2093486"/>
          </a:xfrm>
        </p:spPr>
      </p:pic>
    </p:spTree>
    <p:extLst>
      <p:ext uri="{BB962C8B-B14F-4D97-AF65-F5344CB8AC3E}">
        <p14:creationId xmlns:p14="http://schemas.microsoft.com/office/powerpoint/2010/main" val="152526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459432"/>
            <a:ext cx="8284979" cy="2609905"/>
          </a:xfrm>
        </p:spPr>
        <p:txBody>
          <a:bodyPr/>
          <a:lstStyle/>
          <a:p>
            <a:pPr algn="ctr"/>
            <a:r>
              <a:rPr lang="el-GR" sz="2700" b="1" dirty="0">
                <a:solidFill>
                  <a:schemeClr val="tx1"/>
                </a:solidFill>
              </a:rPr>
              <a:t>Πολλαπλές </a:t>
            </a:r>
            <a:r>
              <a:rPr lang="el-GR" sz="2700" b="1" dirty="0" err="1">
                <a:solidFill>
                  <a:schemeClr val="tx1"/>
                </a:solidFill>
              </a:rPr>
              <a:t>νοημοσύνες</a:t>
            </a:r>
            <a:r>
              <a:rPr lang="el-GR" sz="2700" b="1" dirty="0">
                <a:solidFill>
                  <a:schemeClr val="tx1"/>
                </a:solidFill>
              </a:rPr>
              <a:t>-</a:t>
            </a:r>
            <a:r>
              <a:rPr lang="en-US" sz="2700" b="1" dirty="0">
                <a:solidFill>
                  <a:schemeClr val="tx1"/>
                </a:solidFill>
              </a:rPr>
              <a:t>Howard Gardner (1943 - )</a:t>
            </a:r>
            <a:endParaRPr lang="el-GR" sz="2700" b="1" dirty="0"/>
          </a:p>
        </p:txBody>
      </p:sp>
      <p:pic>
        <p:nvPicPr>
          <p:cNvPr id="10" name="Picture 8" descr="steelfig2"/>
          <p:cNvPicPr>
            <a:picLocks noChangeAspect="1" noChangeArrowheads="1"/>
          </p:cNvPicPr>
          <p:nvPr/>
        </p:nvPicPr>
        <p:blipFill>
          <a:blip r:embed="rId3"/>
          <a:srcRect/>
          <a:stretch>
            <a:fillRect/>
          </a:stretch>
        </p:blipFill>
        <p:spPr bwMode="auto">
          <a:xfrm>
            <a:off x="1619672" y="2150474"/>
            <a:ext cx="5616624" cy="3732712"/>
          </a:xfrm>
          <a:prstGeom prst="rect">
            <a:avLst/>
          </a:prstGeom>
          <a:noFill/>
          <a:ln w="9525">
            <a:noFill/>
            <a:miter lim="800000"/>
            <a:headEnd/>
            <a:tailEnd/>
          </a:ln>
        </p:spPr>
      </p:pic>
    </p:spTree>
    <p:extLst>
      <p:ext uri="{BB962C8B-B14F-4D97-AF65-F5344CB8AC3E}">
        <p14:creationId xmlns:p14="http://schemas.microsoft.com/office/powerpoint/2010/main" val="290296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700" b="1" dirty="0">
                <a:solidFill>
                  <a:schemeClr val="tx1"/>
                </a:solidFill>
              </a:rPr>
              <a:t>Σκοποί της εκπαίδευσης</a:t>
            </a:r>
          </a:p>
        </p:txBody>
      </p:sp>
      <p:sp>
        <p:nvSpPr>
          <p:cNvPr id="3" name="2 - Θέση περιεχομένου"/>
          <p:cNvSpPr>
            <a:spLocks noGrp="1"/>
          </p:cNvSpPr>
          <p:nvPr>
            <p:ph idx="1"/>
          </p:nvPr>
        </p:nvSpPr>
        <p:spPr/>
        <p:txBody>
          <a:bodyPr>
            <a:normAutofit fontScale="77500" lnSpcReduction="20000"/>
          </a:bodyPr>
          <a:lstStyle/>
          <a:p>
            <a:pPr>
              <a:lnSpc>
                <a:spcPct val="200000"/>
              </a:lnSpc>
              <a:defRPr/>
            </a:pPr>
            <a:r>
              <a:rPr lang="el-GR" altLang="el-GR" b="1" dirty="0" smtClean="0">
                <a:cs typeface="Arial" charset="0"/>
              </a:rPr>
              <a:t>Το παιδί ως «υποψήφιος άνθρωπος»;; (</a:t>
            </a:r>
            <a:r>
              <a:rPr lang="en-US" altLang="el-GR" b="1" dirty="0" smtClean="0">
                <a:cs typeface="Arial" charset="0"/>
              </a:rPr>
              <a:t>Henri </a:t>
            </a:r>
            <a:r>
              <a:rPr lang="en-US" altLang="el-GR" b="1" dirty="0" err="1" smtClean="0">
                <a:cs typeface="Arial" charset="0"/>
              </a:rPr>
              <a:t>Pieron</a:t>
            </a:r>
            <a:r>
              <a:rPr lang="en-US" altLang="el-GR" b="1" dirty="0" smtClean="0">
                <a:cs typeface="Arial" charset="0"/>
              </a:rPr>
              <a:t>)</a:t>
            </a:r>
            <a:endParaRPr lang="el-GR" altLang="el-GR" b="1" dirty="0" smtClean="0">
              <a:cs typeface="Arial" charset="0"/>
            </a:endParaRPr>
          </a:p>
          <a:p>
            <a:pPr>
              <a:lnSpc>
                <a:spcPct val="200000"/>
              </a:lnSpc>
              <a:defRPr/>
            </a:pPr>
            <a:r>
              <a:rPr lang="el-GR" altLang="el-GR" b="1" dirty="0" smtClean="0">
                <a:cs typeface="Arial" charset="0"/>
              </a:rPr>
              <a:t>Το παιδί ως διά βίου μανθάνων (</a:t>
            </a:r>
            <a:r>
              <a:rPr lang="en-US" altLang="el-GR" b="1" dirty="0" smtClean="0">
                <a:cs typeface="Arial" charset="0"/>
              </a:rPr>
              <a:t>lifelong learner)</a:t>
            </a:r>
          </a:p>
          <a:p>
            <a:pPr>
              <a:lnSpc>
                <a:spcPct val="200000"/>
              </a:lnSpc>
              <a:defRPr/>
            </a:pPr>
            <a:r>
              <a:rPr lang="el-GR" altLang="el-GR" b="1" dirty="0" smtClean="0">
                <a:cs typeface="Arial" charset="0"/>
              </a:rPr>
              <a:t>Πρόσβαση όλων των παιδιών</a:t>
            </a:r>
          </a:p>
          <a:p>
            <a:pPr>
              <a:lnSpc>
                <a:spcPct val="200000"/>
              </a:lnSpc>
              <a:defRPr/>
            </a:pPr>
            <a:r>
              <a:rPr lang="el-GR" altLang="el-GR" b="1" dirty="0" smtClean="0">
                <a:cs typeface="Arial" charset="0"/>
              </a:rPr>
              <a:t>Η ανεπάρκεια της οικογενειακής μάθησης (</a:t>
            </a:r>
            <a:r>
              <a:rPr lang="en-US" altLang="el-GR" b="1" dirty="0" smtClean="0">
                <a:cs typeface="Arial" charset="0"/>
              </a:rPr>
              <a:t>family learning)</a:t>
            </a:r>
          </a:p>
          <a:p>
            <a:pPr>
              <a:lnSpc>
                <a:spcPct val="200000"/>
              </a:lnSpc>
              <a:defRPr/>
            </a:pPr>
            <a:r>
              <a:rPr lang="el-GR" altLang="el-GR" b="1" dirty="0" smtClean="0">
                <a:cs typeface="Arial" charset="0"/>
              </a:rPr>
              <a:t>Καινοτομία και πολλαπλή νοημοσύνη</a:t>
            </a:r>
          </a:p>
          <a:p>
            <a:pPr>
              <a:lnSpc>
                <a:spcPct val="200000"/>
              </a:lnSpc>
              <a:defRPr/>
            </a:pPr>
            <a:r>
              <a:rPr lang="el-GR" altLang="el-GR" b="1" dirty="0" smtClean="0">
                <a:cs typeface="Arial" charset="0"/>
              </a:rPr>
              <a:t>Αυτονομία</a:t>
            </a:r>
            <a:endParaRPr lang="el-GR" dirty="0"/>
          </a:p>
        </p:txBody>
      </p:sp>
    </p:spTree>
    <p:extLst>
      <p:ext uri="{BB962C8B-B14F-4D97-AF65-F5344CB8AC3E}">
        <p14:creationId xmlns:p14="http://schemas.microsoft.com/office/powerpoint/2010/main" val="4043744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531439"/>
            <a:ext cx="7702546" cy="2016223"/>
          </a:xfrm>
        </p:spPr>
        <p:txBody>
          <a:bodyPr/>
          <a:lstStyle/>
          <a:p>
            <a:r>
              <a:rPr lang="el-GR" sz="2700" dirty="0">
                <a:solidFill>
                  <a:schemeClr val="accent6">
                    <a:lumMod val="75000"/>
                  </a:schemeClr>
                </a:solidFill>
              </a:rPr>
              <a:t/>
            </a:r>
            <a:br>
              <a:rPr lang="el-GR" sz="2700" dirty="0">
                <a:solidFill>
                  <a:schemeClr val="accent6">
                    <a:lumMod val="75000"/>
                  </a:schemeClr>
                </a:solidFill>
              </a:rPr>
            </a:br>
            <a:r>
              <a:rPr lang="el-GR" sz="2700" dirty="0">
                <a:solidFill>
                  <a:schemeClr val="tx1"/>
                </a:solidFill>
                <a:effectLst>
                  <a:outerShdw blurRad="38100" dist="38100" dir="2700000" algn="tl">
                    <a:srgbClr val="000000">
                      <a:alpha val="43137"/>
                    </a:srgbClr>
                  </a:outerShdw>
                </a:effectLst>
              </a:rPr>
              <a:t> </a:t>
            </a:r>
            <a:r>
              <a:rPr lang="el-GR" sz="2700" b="1" dirty="0">
                <a:solidFill>
                  <a:schemeClr val="tx1"/>
                </a:solidFill>
              </a:rPr>
              <a:t>Πολλαπλές </a:t>
            </a:r>
            <a:r>
              <a:rPr lang="el-GR" sz="2700" b="1" dirty="0" err="1">
                <a:solidFill>
                  <a:schemeClr val="tx1"/>
                </a:solidFill>
              </a:rPr>
              <a:t>νοημοσύνες</a:t>
            </a:r>
            <a:r>
              <a:rPr lang="el-GR" sz="2700" b="1" dirty="0">
                <a:solidFill>
                  <a:schemeClr val="tx1"/>
                </a:solidFill>
              </a:rPr>
              <a:t>-</a:t>
            </a:r>
            <a:r>
              <a:rPr lang="en-US" sz="2700" b="1" dirty="0">
                <a:solidFill>
                  <a:schemeClr val="tx1"/>
                </a:solidFill>
              </a:rPr>
              <a:t>Howard Gardner (1943 - )</a:t>
            </a:r>
            <a:endParaRPr lang="el-GR" sz="2700" b="1" dirty="0">
              <a:solidFill>
                <a:schemeClr val="tx1"/>
              </a:solidFill>
            </a:endParaRPr>
          </a:p>
        </p:txBody>
      </p:sp>
      <p:sp>
        <p:nvSpPr>
          <p:cNvPr id="5" name="4 - Θέση περιεχομένου"/>
          <p:cNvSpPr>
            <a:spLocks noGrp="1"/>
          </p:cNvSpPr>
          <p:nvPr>
            <p:ph idx="1"/>
          </p:nvPr>
        </p:nvSpPr>
        <p:spPr>
          <a:xfrm>
            <a:off x="755576" y="1700808"/>
            <a:ext cx="8010472" cy="3173270"/>
          </a:xfrm>
        </p:spPr>
        <p:txBody>
          <a:bodyPr>
            <a:normAutofit fontScale="77500" lnSpcReduction="20000"/>
          </a:bodyPr>
          <a:lstStyle/>
          <a:p>
            <a:pPr>
              <a:buNone/>
            </a:pPr>
            <a:r>
              <a:rPr lang="el-GR" b="1" dirty="0" smtClean="0"/>
              <a:t>Ο </a:t>
            </a:r>
            <a:r>
              <a:rPr lang="en-US" b="1" dirty="0" smtClean="0"/>
              <a:t>Howard Gardner </a:t>
            </a:r>
            <a:r>
              <a:rPr lang="el-GR" b="1" dirty="0" smtClean="0"/>
              <a:t> εισηγητής:</a:t>
            </a:r>
          </a:p>
          <a:p>
            <a:pPr algn="just"/>
            <a:r>
              <a:rPr lang="el-GR" dirty="0" smtClean="0"/>
              <a:t>Μιας θεωρίας η οποία εισέβαλε δυναμικά στην εκπαίδευση σε παγκόσμιο επίπεδο</a:t>
            </a:r>
          </a:p>
          <a:p>
            <a:pPr algn="just"/>
            <a:r>
              <a:rPr lang="el-GR" dirty="0" smtClean="0"/>
              <a:t>Διατύπωσε αυτή τη θεωρία ύστερα από έρευνες που διεξήγαγε πάνω στη γνωστική   ψυχολογία,  ψυχομετρία, νευρολογία, φυσιολογία και ανθρωπολογία</a:t>
            </a:r>
          </a:p>
          <a:p>
            <a:pPr algn="just"/>
            <a:r>
              <a:rPr lang="el-GR" dirty="0" smtClean="0"/>
              <a:t>Η συμβολή του είναι σημαντική διότι διαφοροποιείται από τις παραδοσιακές αντιλήψεις της νοημοσύνης και τα ψυχομετρικά τεστ που </a:t>
            </a:r>
            <a:r>
              <a:rPr lang="el-GR" dirty="0" err="1" smtClean="0"/>
              <a:t>ποσοτικοποιούν</a:t>
            </a:r>
            <a:r>
              <a:rPr lang="el-GR" dirty="0" smtClean="0"/>
              <a:t> τη νοημοσύνη προτείνοντας ποιοτικές προσεγγίσεις</a:t>
            </a:r>
            <a:endParaRPr lang="el-GR" dirty="0"/>
          </a:p>
        </p:txBody>
      </p:sp>
      <p:pic>
        <p:nvPicPr>
          <p:cNvPr id="6" name="Picture 2" descr="http://news.harvard.edu/gazette/wp-content/uploads/2011/05/Gardner_AWARD_605.jpg"/>
          <p:cNvPicPr>
            <a:picLocks noChangeAspect="1" noChangeArrowheads="1"/>
          </p:cNvPicPr>
          <p:nvPr/>
        </p:nvPicPr>
        <p:blipFill>
          <a:blip r:embed="rId3"/>
          <a:srcRect/>
          <a:stretch>
            <a:fillRect/>
          </a:stretch>
        </p:blipFill>
        <p:spPr bwMode="auto">
          <a:xfrm>
            <a:off x="6804248" y="4874078"/>
            <a:ext cx="1961800" cy="1481794"/>
          </a:xfrm>
          <a:prstGeom prst="rect">
            <a:avLst/>
          </a:prstGeom>
          <a:noFill/>
          <a:ln w="9525">
            <a:noFill/>
            <a:miter lim="800000"/>
            <a:headEnd/>
            <a:tailEnd/>
          </a:ln>
        </p:spPr>
      </p:pic>
    </p:spTree>
    <p:extLst>
      <p:ext uri="{BB962C8B-B14F-4D97-AF65-F5344CB8AC3E}">
        <p14:creationId xmlns:p14="http://schemas.microsoft.com/office/powerpoint/2010/main" val="2858854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700" b="1" dirty="0">
                <a:solidFill>
                  <a:schemeClr val="tx1"/>
                </a:solidFill>
              </a:rPr>
              <a:t>Νοημοσύνη-ένας ορισμός</a:t>
            </a:r>
          </a:p>
        </p:txBody>
      </p:sp>
      <p:sp>
        <p:nvSpPr>
          <p:cNvPr id="3" name="2 - Θέση περιεχομένου"/>
          <p:cNvSpPr>
            <a:spLocks noGrp="1"/>
          </p:cNvSpPr>
          <p:nvPr>
            <p:ph idx="1"/>
          </p:nvPr>
        </p:nvSpPr>
        <p:spPr>
          <a:xfrm>
            <a:off x="612648" y="1600200"/>
            <a:ext cx="8153400" cy="4997152"/>
          </a:xfrm>
        </p:spPr>
        <p:txBody>
          <a:bodyPr>
            <a:normAutofit/>
          </a:bodyPr>
          <a:lstStyle/>
          <a:p>
            <a:pPr marL="342900" indent="-342900" algn="just">
              <a:lnSpc>
                <a:spcPct val="150000"/>
              </a:lnSpc>
              <a:buNone/>
              <a:defRPr/>
            </a:pPr>
            <a:r>
              <a:rPr lang="el-GR" sz="2100" dirty="0"/>
              <a:t>Τι είναι όμως η νοημοσύνη;</a:t>
            </a:r>
          </a:p>
          <a:p>
            <a:pPr marL="342900" indent="-342900" algn="just">
              <a:lnSpc>
                <a:spcPct val="150000"/>
              </a:lnSpc>
              <a:defRPr/>
            </a:pPr>
            <a:r>
              <a:rPr lang="el-GR" sz="2100" dirty="0"/>
              <a:t>Είναι εξαιρετικά δύσκολο να την ορίσει κανείς. Οι περισσότεροι ορισμοί περιγράφουν τα αποτελέσματά της</a:t>
            </a:r>
          </a:p>
          <a:p>
            <a:pPr marL="342900" indent="-342900" algn="just">
              <a:lnSpc>
                <a:spcPct val="150000"/>
              </a:lnSpc>
              <a:defRPr/>
            </a:pPr>
            <a:r>
              <a:rPr lang="el-GR" sz="2100" dirty="0"/>
              <a:t>Θα μπορούσαμε ίσως να πούμε ότι πρόκειται για μια πολύπλοκη νοητική λειτουργία που αξιοποιεί ερεθίσματα και παλαιότερες εμπειρίες με στόχο την προσαρμογή σε νέες καταστάσεις ή τη δημιουργία νέων επιτευγμάτων</a:t>
            </a:r>
          </a:p>
        </p:txBody>
      </p:sp>
    </p:spTree>
    <p:extLst>
      <p:ext uri="{BB962C8B-B14F-4D97-AF65-F5344CB8AC3E}">
        <p14:creationId xmlns:p14="http://schemas.microsoft.com/office/powerpoint/2010/main" val="4277777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459431"/>
            <a:ext cx="8568952" cy="2482542"/>
          </a:xfrm>
        </p:spPr>
        <p:txBody>
          <a:bodyPr/>
          <a:lstStyle/>
          <a:p>
            <a:pPr algn="ctr"/>
            <a:r>
              <a:rPr lang="el-GR" sz="2400" b="1" dirty="0"/>
              <a:t>Η θεωρία των πολλαπλών νοημοσυνών (</a:t>
            </a:r>
            <a:r>
              <a:rPr lang="en-US" sz="2400" b="1" dirty="0"/>
              <a:t>Theory of multiple Intelligences, Howard Gardner, 1983)</a:t>
            </a:r>
            <a:endParaRPr lang="el-GR" sz="2400" b="1" dirty="0"/>
          </a:p>
        </p:txBody>
      </p:sp>
      <p:sp>
        <p:nvSpPr>
          <p:cNvPr id="3" name="2 - Θέση περιεχομένου"/>
          <p:cNvSpPr>
            <a:spLocks noGrp="1"/>
          </p:cNvSpPr>
          <p:nvPr>
            <p:ph idx="1"/>
          </p:nvPr>
        </p:nvSpPr>
        <p:spPr>
          <a:xfrm>
            <a:off x="827584" y="1700808"/>
            <a:ext cx="7702381" cy="4752528"/>
          </a:xfrm>
        </p:spPr>
        <p:txBody>
          <a:bodyPr>
            <a:noAutofit/>
          </a:bodyPr>
          <a:lstStyle/>
          <a:p>
            <a:pPr marL="0" indent="0" algn="just">
              <a:lnSpc>
                <a:spcPct val="150000"/>
              </a:lnSpc>
              <a:buNone/>
              <a:defRPr/>
            </a:pPr>
            <a:r>
              <a:rPr lang="el-GR" sz="2100" dirty="0" err="1"/>
              <a:t>To</a:t>
            </a:r>
            <a:r>
              <a:rPr lang="el-GR" sz="2100" dirty="0"/>
              <a:t> 1983 o </a:t>
            </a:r>
            <a:r>
              <a:rPr lang="el-GR" sz="2100" dirty="0" err="1"/>
              <a:t>Howard</a:t>
            </a:r>
            <a:r>
              <a:rPr lang="el-GR" sz="2100" dirty="0"/>
              <a:t> </a:t>
            </a:r>
            <a:r>
              <a:rPr lang="el-GR" sz="2100" dirty="0" err="1"/>
              <a:t>Gardner</a:t>
            </a:r>
            <a:r>
              <a:rPr lang="el-GR" sz="2100" dirty="0"/>
              <a:t> πρότεινε τη θεωρία για τις πολλαπλές </a:t>
            </a:r>
            <a:r>
              <a:rPr lang="el-GR" sz="2100" dirty="0" err="1"/>
              <a:t>νοημοσύνες</a:t>
            </a:r>
            <a:r>
              <a:rPr lang="el-GR" sz="2100" dirty="0"/>
              <a:t>, σύμφωνα με την οποία η νοημοσύνη είναι ένα σύνθετο πλέγμα διαφορετικών ικανοτήτων καθεμιά από τις οποίες μπορεί να θεωρηθεί ότι συνιστά ιδιαίτερη μορφή νοημοσύνης. Αρχικά, διέκρινε τα παρακάτω 8 είδη:</a:t>
            </a:r>
          </a:p>
          <a:p>
            <a:pPr marL="342900" indent="-342900" algn="just">
              <a:lnSpc>
                <a:spcPct val="150000"/>
              </a:lnSpc>
              <a:defRPr/>
            </a:pPr>
            <a:r>
              <a:rPr lang="el-GR" sz="2100" dirty="0"/>
              <a:t>τη χωρική (</a:t>
            </a:r>
            <a:r>
              <a:rPr lang="el-GR" sz="2100" dirty="0" err="1"/>
              <a:t>spatial</a:t>
            </a:r>
            <a:r>
              <a:rPr lang="el-GR" sz="2100" dirty="0"/>
              <a:t>) νοημοσύνη</a:t>
            </a:r>
          </a:p>
          <a:p>
            <a:pPr marL="342900" indent="-342900" algn="just">
              <a:lnSpc>
                <a:spcPct val="150000"/>
              </a:lnSpc>
              <a:defRPr/>
            </a:pPr>
            <a:r>
              <a:rPr lang="el-GR" sz="2100" dirty="0"/>
              <a:t>τη γλωσσική (</a:t>
            </a:r>
            <a:r>
              <a:rPr lang="el-GR" sz="2100" dirty="0" err="1"/>
              <a:t>linguistic</a:t>
            </a:r>
            <a:r>
              <a:rPr lang="el-GR" sz="2100" dirty="0"/>
              <a:t>) </a:t>
            </a:r>
            <a:r>
              <a:rPr lang="el-GR" sz="2100" dirty="0" smtClean="0"/>
              <a:t>νοημοσύνη</a:t>
            </a:r>
          </a:p>
          <a:p>
            <a:pPr marL="342900" indent="-342900" algn="just">
              <a:lnSpc>
                <a:spcPct val="150000"/>
              </a:lnSpc>
              <a:defRPr/>
            </a:pPr>
            <a:r>
              <a:rPr lang="el-GR" sz="2100" dirty="0" smtClean="0"/>
              <a:t>τη λογικό-μαθηματική (</a:t>
            </a:r>
            <a:r>
              <a:rPr lang="el-GR" sz="2100" dirty="0" err="1" smtClean="0"/>
              <a:t>logical-mathematical</a:t>
            </a:r>
            <a:r>
              <a:rPr lang="el-GR" sz="2100" dirty="0" smtClean="0"/>
              <a:t>) νοημοσύνη</a:t>
            </a:r>
          </a:p>
          <a:p>
            <a:pPr marL="342900" indent="-342900" algn="just">
              <a:lnSpc>
                <a:spcPct val="150000"/>
              </a:lnSpc>
              <a:defRPr/>
            </a:pPr>
            <a:r>
              <a:rPr lang="el-GR" sz="2100" dirty="0" smtClean="0"/>
              <a:t>την κιναισθητική (</a:t>
            </a:r>
            <a:r>
              <a:rPr lang="el-GR" sz="2100" dirty="0" err="1" smtClean="0"/>
              <a:t>kinesthetic</a:t>
            </a:r>
            <a:r>
              <a:rPr lang="el-GR" sz="2100" dirty="0" smtClean="0"/>
              <a:t>) νοημοσύνη</a:t>
            </a:r>
          </a:p>
        </p:txBody>
      </p:sp>
    </p:spTree>
    <p:extLst>
      <p:ext uri="{BB962C8B-B14F-4D97-AF65-F5344CB8AC3E}">
        <p14:creationId xmlns:p14="http://schemas.microsoft.com/office/powerpoint/2010/main" val="3562564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459431"/>
            <a:ext cx="8568952" cy="2482542"/>
          </a:xfrm>
        </p:spPr>
        <p:txBody>
          <a:bodyPr/>
          <a:lstStyle/>
          <a:p>
            <a:pPr algn="ctr"/>
            <a:r>
              <a:rPr lang="el-GR" sz="2400" b="1" dirty="0"/>
              <a:t>Η θεωρία των πολλαπλών νοημοσυνών (</a:t>
            </a:r>
            <a:r>
              <a:rPr lang="en-US" sz="2400" b="1" dirty="0"/>
              <a:t>Theory of multiple Intelligences, Howard Gardner, 1983)</a:t>
            </a:r>
            <a:endParaRPr lang="el-GR" sz="2400" b="1" dirty="0"/>
          </a:p>
        </p:txBody>
      </p:sp>
      <p:sp>
        <p:nvSpPr>
          <p:cNvPr id="3" name="2 - Θέση περιεχομένου"/>
          <p:cNvSpPr>
            <a:spLocks noGrp="1"/>
          </p:cNvSpPr>
          <p:nvPr>
            <p:ph idx="1"/>
          </p:nvPr>
        </p:nvSpPr>
        <p:spPr>
          <a:xfrm>
            <a:off x="611560" y="1556792"/>
            <a:ext cx="7918405" cy="4306799"/>
          </a:xfrm>
        </p:spPr>
        <p:txBody>
          <a:bodyPr>
            <a:noAutofit/>
          </a:bodyPr>
          <a:lstStyle/>
          <a:p>
            <a:pPr marL="342900" indent="-342900" algn="just">
              <a:lnSpc>
                <a:spcPct val="150000"/>
              </a:lnSpc>
              <a:defRPr/>
            </a:pPr>
            <a:r>
              <a:rPr lang="el-GR" sz="2100" dirty="0" smtClean="0"/>
              <a:t>τη </a:t>
            </a:r>
            <a:r>
              <a:rPr lang="el-GR" sz="2100" dirty="0"/>
              <a:t>μουσική (</a:t>
            </a:r>
            <a:r>
              <a:rPr lang="el-GR" sz="2100" dirty="0" err="1"/>
              <a:t>musical</a:t>
            </a:r>
            <a:r>
              <a:rPr lang="el-GR" sz="2100" dirty="0"/>
              <a:t>) νοημοσύνη</a:t>
            </a:r>
          </a:p>
          <a:p>
            <a:pPr marL="342900" indent="-342900" algn="just">
              <a:lnSpc>
                <a:spcPct val="150000"/>
              </a:lnSpc>
              <a:defRPr/>
            </a:pPr>
            <a:r>
              <a:rPr lang="el-GR" sz="2100" dirty="0"/>
              <a:t>τη διαπροσωπική (</a:t>
            </a:r>
            <a:r>
              <a:rPr lang="el-GR" sz="2100" dirty="0" err="1"/>
              <a:t>interpersonal</a:t>
            </a:r>
            <a:r>
              <a:rPr lang="el-GR" sz="2100" dirty="0"/>
              <a:t>) νοημοσύνη</a:t>
            </a:r>
          </a:p>
          <a:p>
            <a:pPr marL="342900" indent="-342900" algn="just">
              <a:lnSpc>
                <a:spcPct val="150000"/>
              </a:lnSpc>
              <a:defRPr/>
            </a:pPr>
            <a:r>
              <a:rPr lang="el-GR" sz="2100" dirty="0"/>
              <a:t>την </a:t>
            </a:r>
            <a:r>
              <a:rPr lang="el-GR" sz="2100" dirty="0" err="1"/>
              <a:t>ενδοπροσωπική</a:t>
            </a:r>
            <a:r>
              <a:rPr lang="el-GR" sz="2100" dirty="0"/>
              <a:t> (</a:t>
            </a:r>
            <a:r>
              <a:rPr lang="el-GR" sz="2100" dirty="0" err="1"/>
              <a:t>intrapersonal</a:t>
            </a:r>
            <a:r>
              <a:rPr lang="el-GR" sz="2100" dirty="0"/>
              <a:t>) νοημοσύνη</a:t>
            </a:r>
          </a:p>
          <a:p>
            <a:pPr marL="342900" indent="-342900" algn="just">
              <a:lnSpc>
                <a:spcPct val="150000"/>
              </a:lnSpc>
              <a:defRPr/>
            </a:pPr>
            <a:r>
              <a:rPr lang="el-GR" sz="2100" dirty="0"/>
              <a:t>την </a:t>
            </a:r>
            <a:r>
              <a:rPr lang="el-GR" sz="2100" dirty="0" err="1"/>
              <a:t>φυσικοαντιληπτική</a:t>
            </a:r>
            <a:r>
              <a:rPr lang="el-GR" sz="2100" dirty="0"/>
              <a:t> (</a:t>
            </a:r>
            <a:r>
              <a:rPr lang="el-GR" sz="2100" dirty="0" err="1"/>
              <a:t>naturalistic</a:t>
            </a:r>
            <a:r>
              <a:rPr lang="el-GR" sz="2100" dirty="0"/>
              <a:t>) νοημοσύνη</a:t>
            </a:r>
          </a:p>
          <a:p>
            <a:pPr marL="342900" indent="-342900" algn="just">
              <a:lnSpc>
                <a:spcPct val="150000"/>
              </a:lnSpc>
              <a:defRPr/>
            </a:pPr>
            <a:r>
              <a:rPr lang="el-GR" sz="2100" dirty="0"/>
              <a:t>Αργότερα, πρότεινε ότι θα άξιζαν να συμπεριληφθούν ακόμη δύο, η υπαρξιακή και η ηθική νοημοσύνη</a:t>
            </a:r>
          </a:p>
        </p:txBody>
      </p:sp>
    </p:spTree>
    <p:extLst>
      <p:ext uri="{BB962C8B-B14F-4D97-AF65-F5344CB8AC3E}">
        <p14:creationId xmlns:p14="http://schemas.microsoft.com/office/powerpoint/2010/main" val="412288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4034" y="-387424"/>
            <a:ext cx="7922465" cy="2449723"/>
          </a:xfrm>
        </p:spPr>
        <p:txBody>
          <a:bodyPr/>
          <a:lstStyle/>
          <a:p>
            <a:pPr algn="ctr"/>
            <a:r>
              <a:rPr lang="el-GR" dirty="0" smtClean="0">
                <a:solidFill>
                  <a:schemeClr val="tx1"/>
                </a:solidFill>
                <a:effectLst>
                  <a:outerShdw blurRad="38100" dist="38100" dir="2700000" algn="tl">
                    <a:srgbClr val="000000">
                      <a:alpha val="43137"/>
                    </a:srgbClr>
                  </a:outerShdw>
                </a:effectLst>
              </a:rPr>
              <a:t> </a:t>
            </a:r>
            <a:r>
              <a:rPr lang="el-GR" sz="2700" b="1" dirty="0">
                <a:solidFill>
                  <a:schemeClr val="tx1"/>
                </a:solidFill>
              </a:rPr>
              <a:t>Πολλαπλές </a:t>
            </a:r>
            <a:r>
              <a:rPr lang="el-GR" sz="2700" b="1" dirty="0" err="1">
                <a:solidFill>
                  <a:schemeClr val="tx1"/>
                </a:solidFill>
              </a:rPr>
              <a:t>νοημοσύνες</a:t>
            </a:r>
            <a:r>
              <a:rPr lang="el-GR" sz="2700" b="1" dirty="0">
                <a:solidFill>
                  <a:schemeClr val="tx1"/>
                </a:solidFill>
              </a:rPr>
              <a:t>-</a:t>
            </a:r>
            <a:r>
              <a:rPr lang="en-US" sz="2700" b="1" dirty="0">
                <a:solidFill>
                  <a:schemeClr val="tx1"/>
                </a:solidFill>
              </a:rPr>
              <a:t>Howard Gardner (1943 - )</a:t>
            </a:r>
            <a:endParaRPr lang="el-GR" sz="2700" b="1" dirty="0"/>
          </a:p>
        </p:txBody>
      </p:sp>
      <p:sp>
        <p:nvSpPr>
          <p:cNvPr id="3" name="2 - Θέση περιεχομένου"/>
          <p:cNvSpPr>
            <a:spLocks noGrp="1"/>
          </p:cNvSpPr>
          <p:nvPr>
            <p:ph idx="1"/>
          </p:nvPr>
        </p:nvSpPr>
        <p:spPr>
          <a:xfrm>
            <a:off x="614034" y="1556792"/>
            <a:ext cx="7915931" cy="5266878"/>
          </a:xfrm>
        </p:spPr>
        <p:txBody>
          <a:bodyPr>
            <a:normAutofit fontScale="47500" lnSpcReduction="20000"/>
          </a:bodyPr>
          <a:lstStyle/>
          <a:p>
            <a:pPr>
              <a:buNone/>
            </a:pPr>
            <a:endParaRPr lang="el-GR" dirty="0" smtClean="0"/>
          </a:p>
          <a:p>
            <a:pPr marL="0" indent="0" algn="just">
              <a:lnSpc>
                <a:spcPct val="170000"/>
              </a:lnSpc>
              <a:buNone/>
              <a:defRPr/>
            </a:pPr>
            <a:r>
              <a:rPr lang="el-GR" sz="4200" dirty="0"/>
              <a:t>Η θεωρία του </a:t>
            </a:r>
            <a:r>
              <a:rPr lang="en-US" sz="4200" dirty="0"/>
              <a:t>Howard Gardner </a:t>
            </a:r>
            <a:r>
              <a:rPr lang="el-GR" sz="4200" dirty="0"/>
              <a:t>:</a:t>
            </a:r>
          </a:p>
          <a:p>
            <a:pPr algn="just">
              <a:lnSpc>
                <a:spcPct val="170000"/>
              </a:lnSpc>
              <a:defRPr/>
            </a:pPr>
            <a:r>
              <a:rPr lang="el-GR" sz="4200" dirty="0"/>
              <a:t>Διευρύνει την έννοια της νοημοσύνης. Η νοημοσύνη, δεν είναι μία μοναδική και ενιαία οντότητα, αλλά αποτελείται από ξεχωριστές και ανεξάρτητες μονάδες. Κάθε άτομο έχει ένα συνδυασμό των εννέα ή και περισσοτέρων ειδών νοημοσύνης και μπορεί να τις αναπτύξει σε επαρκές επίπεδο</a:t>
            </a:r>
          </a:p>
          <a:p>
            <a:pPr algn="just">
              <a:lnSpc>
                <a:spcPct val="170000"/>
              </a:lnSpc>
              <a:defRPr/>
            </a:pPr>
            <a:r>
              <a:rPr lang="el-GR" sz="4200" dirty="0"/>
              <a:t> Η νοημοσύνη αποτελεί ένα πολυδιάστατο χαρακτηριστικό, το οποίο συνδέεται με ψυχοσωματικούς και περιβαλλοντικούς παράγοντες</a:t>
            </a:r>
          </a:p>
          <a:p>
            <a:endParaRPr lang="el-GR" dirty="0"/>
          </a:p>
        </p:txBody>
      </p:sp>
    </p:spTree>
    <p:extLst>
      <p:ext uri="{BB962C8B-B14F-4D97-AF65-F5344CB8AC3E}">
        <p14:creationId xmlns:p14="http://schemas.microsoft.com/office/powerpoint/2010/main" val="27601386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4034" y="-387424"/>
            <a:ext cx="7922465" cy="2449723"/>
          </a:xfrm>
        </p:spPr>
        <p:txBody>
          <a:bodyPr/>
          <a:lstStyle/>
          <a:p>
            <a:pPr algn="ctr"/>
            <a:r>
              <a:rPr lang="el-GR" dirty="0" smtClean="0">
                <a:solidFill>
                  <a:schemeClr val="tx1"/>
                </a:solidFill>
                <a:effectLst>
                  <a:outerShdw blurRad="38100" dist="38100" dir="2700000" algn="tl">
                    <a:srgbClr val="000000">
                      <a:alpha val="43137"/>
                    </a:srgbClr>
                  </a:outerShdw>
                </a:effectLst>
              </a:rPr>
              <a:t> </a:t>
            </a:r>
            <a:r>
              <a:rPr lang="el-GR" sz="2700" b="1" dirty="0">
                <a:solidFill>
                  <a:schemeClr val="tx1"/>
                </a:solidFill>
              </a:rPr>
              <a:t>Πολλαπλές </a:t>
            </a:r>
            <a:r>
              <a:rPr lang="el-GR" sz="2700" b="1" dirty="0" err="1">
                <a:solidFill>
                  <a:schemeClr val="tx1"/>
                </a:solidFill>
              </a:rPr>
              <a:t>νοημοσύνες</a:t>
            </a:r>
            <a:r>
              <a:rPr lang="el-GR" sz="2700" b="1" dirty="0">
                <a:solidFill>
                  <a:schemeClr val="tx1"/>
                </a:solidFill>
              </a:rPr>
              <a:t>-</a:t>
            </a:r>
            <a:r>
              <a:rPr lang="en-US" sz="2700" b="1" dirty="0">
                <a:solidFill>
                  <a:schemeClr val="tx1"/>
                </a:solidFill>
              </a:rPr>
              <a:t>Howard Gardner (1943 - )</a:t>
            </a:r>
            <a:endParaRPr lang="el-GR" sz="2700" b="1" dirty="0"/>
          </a:p>
        </p:txBody>
      </p:sp>
      <p:sp>
        <p:nvSpPr>
          <p:cNvPr id="3" name="2 - Θέση περιεχομένου"/>
          <p:cNvSpPr>
            <a:spLocks noGrp="1"/>
          </p:cNvSpPr>
          <p:nvPr>
            <p:ph idx="1"/>
          </p:nvPr>
        </p:nvSpPr>
        <p:spPr>
          <a:xfrm>
            <a:off x="614034" y="1556792"/>
            <a:ext cx="7915931" cy="4238178"/>
          </a:xfrm>
        </p:spPr>
        <p:txBody>
          <a:bodyPr>
            <a:normAutofit fontScale="62500" lnSpcReduction="20000"/>
          </a:bodyPr>
          <a:lstStyle/>
          <a:p>
            <a:pPr>
              <a:buNone/>
            </a:pPr>
            <a:endParaRPr lang="el-GR" dirty="0" smtClean="0"/>
          </a:p>
          <a:p>
            <a:pPr algn="just">
              <a:lnSpc>
                <a:spcPct val="170000"/>
              </a:lnSpc>
              <a:buFont typeface="Wingdings"/>
              <a:buNone/>
              <a:defRPr/>
            </a:pPr>
            <a:r>
              <a:rPr lang="el-GR" sz="3200" dirty="0"/>
              <a:t>Η θεωρία του </a:t>
            </a:r>
            <a:r>
              <a:rPr lang="en-US" sz="3200" dirty="0"/>
              <a:t>Howard Gardner </a:t>
            </a:r>
            <a:r>
              <a:rPr lang="el-GR" sz="3200" dirty="0"/>
              <a:t>:</a:t>
            </a:r>
          </a:p>
          <a:p>
            <a:pPr algn="just">
              <a:lnSpc>
                <a:spcPct val="170000"/>
              </a:lnSpc>
              <a:defRPr/>
            </a:pPr>
            <a:r>
              <a:rPr lang="el-GR" sz="3200" dirty="0"/>
              <a:t>Η νοημοσύνη  είναι η </a:t>
            </a:r>
            <a:r>
              <a:rPr lang="el-GR" sz="3200" dirty="0" err="1"/>
              <a:t>βιοψυχολογική</a:t>
            </a:r>
            <a:r>
              <a:rPr lang="el-GR" sz="3200" dirty="0"/>
              <a:t> ικανότητα να επεξεργαζόμαστε πληροφορίες τις οποίες μπορούμε να χρησιμοποιήσουμε σε ένα πολιτισμικό χώρο ώστε να λυθούν προβλήματα ή να δημιουργηθούν προϊόντα τα οποία έχουν αξία σε μια κουλτούρα </a:t>
            </a:r>
          </a:p>
          <a:p>
            <a:pPr algn="just">
              <a:lnSpc>
                <a:spcPct val="170000"/>
              </a:lnSpc>
              <a:defRPr/>
            </a:pPr>
            <a:r>
              <a:rPr lang="el-GR" sz="3200" dirty="0"/>
              <a:t>Το άτομο διαμορφώνει το μοναδικό γνωστικό προφίλ του χάρη στην ύπαρξη των πολλαπλών τύπων ευφυΐας</a:t>
            </a:r>
          </a:p>
          <a:p>
            <a:pPr algn="just">
              <a:lnSpc>
                <a:spcPct val="170000"/>
              </a:lnSpc>
              <a:defRPr/>
            </a:pPr>
            <a:endParaRPr lang="el-GR" sz="3200" dirty="0"/>
          </a:p>
        </p:txBody>
      </p:sp>
      <p:pic>
        <p:nvPicPr>
          <p:cNvPr id="4" name="3 - Θέση περιεχομένου" descr="εγκεφαλος.png"/>
          <p:cNvPicPr>
            <a:picLocks noChangeAspect="1"/>
          </p:cNvPicPr>
          <p:nvPr/>
        </p:nvPicPr>
        <p:blipFill>
          <a:blip r:embed="rId3"/>
          <a:stretch>
            <a:fillRect/>
          </a:stretch>
        </p:blipFill>
        <p:spPr>
          <a:xfrm>
            <a:off x="7308304" y="5105747"/>
            <a:ext cx="1489166" cy="1378446"/>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1023728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387424"/>
            <a:ext cx="7924939" cy="2420331"/>
          </a:xfrm>
        </p:spPr>
        <p:txBody>
          <a:bodyPr/>
          <a:lstStyle/>
          <a:p>
            <a:pPr algn="ctr"/>
            <a:r>
              <a:rPr lang="el-GR" sz="2700" b="1" dirty="0">
                <a:solidFill>
                  <a:schemeClr val="tx1"/>
                </a:solidFill>
              </a:rPr>
              <a:t>Πολλαπλές </a:t>
            </a:r>
            <a:r>
              <a:rPr lang="el-GR" sz="2700" b="1" dirty="0" err="1">
                <a:solidFill>
                  <a:schemeClr val="tx1"/>
                </a:solidFill>
              </a:rPr>
              <a:t>νοημοσύνες</a:t>
            </a:r>
            <a:r>
              <a:rPr lang="el-GR" sz="2700" b="1" dirty="0">
                <a:solidFill>
                  <a:schemeClr val="tx1"/>
                </a:solidFill>
              </a:rPr>
              <a:t>-</a:t>
            </a:r>
            <a:r>
              <a:rPr lang="en-US" sz="2700" b="1" dirty="0">
                <a:solidFill>
                  <a:schemeClr val="tx1"/>
                </a:solidFill>
              </a:rPr>
              <a:t>Howard Gardner (1943 - )</a:t>
            </a:r>
            <a:endParaRPr lang="el-GR" sz="2700" b="1" dirty="0"/>
          </a:p>
        </p:txBody>
      </p:sp>
      <p:sp>
        <p:nvSpPr>
          <p:cNvPr id="3" name="2 - Θέση περιεχομένου"/>
          <p:cNvSpPr>
            <a:spLocks noGrp="1"/>
          </p:cNvSpPr>
          <p:nvPr>
            <p:ph idx="1"/>
          </p:nvPr>
        </p:nvSpPr>
        <p:spPr>
          <a:xfrm>
            <a:off x="611560" y="1700808"/>
            <a:ext cx="8154488" cy="4968552"/>
          </a:xfrm>
        </p:spPr>
        <p:txBody>
          <a:bodyPr>
            <a:normAutofit fontScale="70000" lnSpcReduction="20000"/>
          </a:bodyPr>
          <a:lstStyle/>
          <a:p>
            <a:pPr>
              <a:buNone/>
            </a:pPr>
            <a:r>
              <a:rPr lang="el-GR" dirty="0" smtClean="0"/>
              <a:t>Η θεωρία του </a:t>
            </a:r>
            <a:r>
              <a:rPr lang="en-US" dirty="0" smtClean="0"/>
              <a:t>Howard Gardner </a:t>
            </a:r>
            <a:r>
              <a:rPr lang="el-GR" dirty="0" smtClean="0"/>
              <a:t>:</a:t>
            </a:r>
          </a:p>
          <a:p>
            <a:pPr algn="just">
              <a:lnSpc>
                <a:spcPct val="170000"/>
              </a:lnSpc>
              <a:defRPr/>
            </a:pPr>
            <a:r>
              <a:rPr lang="el-GR" sz="2600" dirty="0"/>
              <a:t>Κατακρίνει τα εκπαιδευτικά συστήματα που διαχρονικά δίνουν έμφαση μόνο στην γλωσσικές και </a:t>
            </a:r>
            <a:r>
              <a:rPr lang="el-GR" sz="2600" dirty="0" err="1"/>
              <a:t>λογικομαθηματικές</a:t>
            </a:r>
            <a:r>
              <a:rPr lang="el-GR" sz="2600" dirty="0"/>
              <a:t> δεξιότητες, οι οποίες ενεργοποιούν μόνο το αριστερό ημισφαίριο του εγκεφάλου και δεν ευνοείται έτσι η ανάπτυξη άλλων δυνατοτήτων και ιδιαίτερων κλίσεων των μαθητών</a:t>
            </a:r>
          </a:p>
          <a:p>
            <a:pPr algn="just">
              <a:lnSpc>
                <a:spcPct val="170000"/>
              </a:lnSpc>
              <a:defRPr/>
            </a:pPr>
            <a:r>
              <a:rPr lang="el-GR" sz="2600" dirty="0"/>
              <a:t>Η προσωπική και εξατομικευμένη μάθηση είναι η καλύτερη, διότι, κάθε παιδί μαθαίνει με το δικό του ρυθμό και τις δικές του δυνατότητες. Το σχολείο θα έπρεπε να αναπτύσσει όλους τους τύπους νοημοσύνης και να ενισχύει την προσπάθεια των μαθητών να κατακτήσουν την ανώτερη έκφραση των δυνατοτήτων τους και να ανακαλύψουν τα πραγματικά ταλέντα τους </a:t>
            </a:r>
          </a:p>
        </p:txBody>
      </p:sp>
    </p:spTree>
    <p:extLst>
      <p:ext uri="{BB962C8B-B14F-4D97-AF65-F5344CB8AC3E}">
        <p14:creationId xmlns:p14="http://schemas.microsoft.com/office/powerpoint/2010/main" val="4257849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459432"/>
            <a:ext cx="8284979" cy="2609905"/>
          </a:xfrm>
        </p:spPr>
        <p:txBody>
          <a:bodyPr/>
          <a:lstStyle/>
          <a:p>
            <a:pPr algn="ctr"/>
            <a:r>
              <a:rPr lang="el-GR" sz="2700" b="1" dirty="0">
                <a:solidFill>
                  <a:schemeClr val="tx1"/>
                </a:solidFill>
              </a:rPr>
              <a:t>Πολλαπλές </a:t>
            </a:r>
            <a:r>
              <a:rPr lang="el-GR" sz="2700" b="1" dirty="0" err="1">
                <a:solidFill>
                  <a:schemeClr val="tx1"/>
                </a:solidFill>
              </a:rPr>
              <a:t>νοημοσύνες</a:t>
            </a:r>
            <a:r>
              <a:rPr lang="el-GR" sz="2700" b="1" dirty="0">
                <a:solidFill>
                  <a:schemeClr val="tx1"/>
                </a:solidFill>
              </a:rPr>
              <a:t>-</a:t>
            </a:r>
            <a:r>
              <a:rPr lang="en-US" sz="2700" b="1" dirty="0">
                <a:solidFill>
                  <a:schemeClr val="tx1"/>
                </a:solidFill>
              </a:rPr>
              <a:t>Howard Gardner (1943 - )</a:t>
            </a:r>
            <a:endParaRPr lang="el-GR" sz="2700" b="1" dirty="0"/>
          </a:p>
        </p:txBody>
      </p:sp>
      <p:pic>
        <p:nvPicPr>
          <p:cNvPr id="8" name="3 - Θέση περιεχομένου" descr="Howard_Gardner.jpg"/>
          <p:cNvPicPr>
            <a:picLocks noGrp="1" noChangeAspect="1"/>
          </p:cNvPicPr>
          <p:nvPr>
            <p:ph idx="1"/>
          </p:nvPr>
        </p:nvPicPr>
        <p:blipFill>
          <a:blip r:embed="rId3"/>
          <a:stretch>
            <a:fillRect/>
          </a:stretch>
        </p:blipFill>
        <p:spPr>
          <a:xfrm>
            <a:off x="6444208" y="4598745"/>
            <a:ext cx="1764020" cy="1688266"/>
          </a:xfrm>
          <a:prstGeom prst="rect">
            <a:avLst/>
          </a:prstGeom>
          <a:effectLst>
            <a:outerShdw blurRad="50800" dir="14400000">
              <a:srgbClr val="000000">
                <a:alpha val="40000"/>
              </a:srgbClr>
            </a:outerShdw>
          </a:effectLst>
        </p:spPr>
      </p:pic>
      <p:sp>
        <p:nvSpPr>
          <p:cNvPr id="9" name="8 - Ορθογώνιο"/>
          <p:cNvSpPr/>
          <p:nvPr/>
        </p:nvSpPr>
        <p:spPr>
          <a:xfrm>
            <a:off x="827583" y="1988840"/>
            <a:ext cx="7597959" cy="1938992"/>
          </a:xfrm>
          <a:prstGeom prst="rect">
            <a:avLst/>
          </a:prstGeom>
        </p:spPr>
        <p:txBody>
          <a:bodyPr wrap="square">
            <a:spAutoFit/>
          </a:bodyPr>
          <a:lstStyle/>
          <a:p>
            <a:pPr algn="just"/>
            <a:r>
              <a:rPr lang="el-GR" sz="2000" i="1" dirty="0"/>
              <a:t>«Σε γενικό πλαίσιο οι ευφυΐες καλλιεργούνται ευκολότερα όταν το άτομο είναι σε μικρή ηλικία,</a:t>
            </a:r>
            <a:r>
              <a:rPr lang="el-GR" sz="2000" dirty="0"/>
              <a:t> </a:t>
            </a:r>
            <a:r>
              <a:rPr lang="el-GR" sz="2000" i="1" dirty="0"/>
              <a:t>γεγονός που σημαίνει ότι είναι ενεργητικότερο,</a:t>
            </a:r>
            <a:r>
              <a:rPr lang="el-GR" sz="2000" dirty="0"/>
              <a:t> </a:t>
            </a:r>
            <a:r>
              <a:rPr lang="el-GR" sz="2000" i="1" dirty="0"/>
              <a:t>με αυξημένη περιέργεια,</a:t>
            </a:r>
            <a:r>
              <a:rPr lang="el-GR" sz="2000" dirty="0"/>
              <a:t> </a:t>
            </a:r>
            <a:r>
              <a:rPr lang="el-GR" sz="2000" i="1" dirty="0"/>
              <a:t>ένα σφουγγάρι που "ρουφά" τις γνώσεις.</a:t>
            </a:r>
            <a:r>
              <a:rPr lang="el-GR" sz="2000" dirty="0"/>
              <a:t> </a:t>
            </a:r>
            <a:r>
              <a:rPr lang="el-GR" sz="2000" i="1" dirty="0"/>
              <a:t>Ωστόσο με την κατάλληλη προσέγγιση όλα τα άτομα μπορούν να αναπτύξουν τομείς που είχαν ξεχασμένους και οι οποίοι είναι πιθανό να τους χαρίσουν την ολοκλήρωση που τους έλειπε».</a:t>
            </a:r>
            <a:endParaRPr lang="el-GR" sz="2000" dirty="0"/>
          </a:p>
        </p:txBody>
      </p:sp>
    </p:spTree>
    <p:extLst>
      <p:ext uri="{BB962C8B-B14F-4D97-AF65-F5344CB8AC3E}">
        <p14:creationId xmlns:p14="http://schemas.microsoft.com/office/powerpoint/2010/main" val="262748841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3814</TotalTime>
  <Words>645</Words>
  <Application>Microsoft Office PowerPoint</Application>
  <PresentationFormat>Προβολή στην οθόνη (4:3)</PresentationFormat>
  <Paragraphs>60</Paragraphs>
  <Slides>11</Slides>
  <Notes>11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11</vt:i4>
      </vt:variant>
    </vt:vector>
  </HeadingPairs>
  <TitlesOfParts>
    <vt:vector size="17" baseType="lpstr">
      <vt:lpstr>Arial</vt:lpstr>
      <vt:lpstr>Calibri</vt:lpstr>
      <vt:lpstr>Tw Cen MT</vt:lpstr>
      <vt:lpstr>Wingdings</vt:lpstr>
      <vt:lpstr>Wingdings 2</vt:lpstr>
      <vt:lpstr>Διάμεσος</vt:lpstr>
      <vt:lpstr>Παρουσίαση του PowerPoint</vt:lpstr>
      <vt:lpstr>  Πολλαπλές νοημοσύνες-Howard Gardner (1943 - )</vt:lpstr>
      <vt:lpstr>Νοημοσύνη-ένας ορισμός</vt:lpstr>
      <vt:lpstr>Η θεωρία των πολλαπλών νοημοσυνών (Theory of multiple Intelligences, Howard Gardner, 1983)</vt:lpstr>
      <vt:lpstr>Η θεωρία των πολλαπλών νοημοσυνών (Theory of multiple Intelligences, Howard Gardner, 1983)</vt:lpstr>
      <vt:lpstr> Πολλαπλές νοημοσύνες-Howard Gardner (1943 - )</vt:lpstr>
      <vt:lpstr> Πολλαπλές νοημοσύνες-Howard Gardner (1943 - )</vt:lpstr>
      <vt:lpstr>Πολλαπλές νοημοσύνες-Howard Gardner (1943 - )</vt:lpstr>
      <vt:lpstr>Πολλαπλές νοημοσύνες-Howard Gardner (1943 - )</vt:lpstr>
      <vt:lpstr>Πολλαπλές νοημοσύνες-Howard Gardner (1943 - )</vt:lpstr>
      <vt:lpstr>Σκοποί της εκπαίδευσης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Exploitation of ETRA approach  in the field of the school education</dc:title>
  <dc:creator>Αντιγόνη Ντόκα</dc:creator>
  <cp:lastModifiedBy>Χρήστης των Windows</cp:lastModifiedBy>
  <cp:revision>606</cp:revision>
  <cp:lastPrinted>2019-02-12T10:47:36Z</cp:lastPrinted>
  <dcterms:modified xsi:type="dcterms:W3CDTF">2022-12-16T11:13:32Z</dcterms:modified>
</cp:coreProperties>
</file>