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 id="282" r:id="rId30"/>
    <p:sldId id="283" r:id="rId31"/>
    <p:sldId id="286" r:id="rId32"/>
    <p:sldId id="287" r:id="rId33"/>
    <p:sldId id="292" r:id="rId34"/>
    <p:sldId id="288" r:id="rId35"/>
    <p:sldId id="289" r:id="rId36"/>
    <p:sldId id="290"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909CB-7F4C-411A-9C54-EFF08BE2D0D6}" type="datetimeFigureOut">
              <a:rPr lang="el-GR" smtClean="0"/>
              <a:t>14/4/2024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BE926-AB3B-4709-B1D2-120B013381A0}" type="slidenum">
              <a:rPr lang="el-GR" smtClean="0"/>
              <a:t>‹#›</a:t>
            </a:fld>
            <a:endParaRPr lang="el-GR"/>
          </a:p>
        </p:txBody>
      </p:sp>
    </p:spTree>
    <p:extLst>
      <p:ext uri="{BB962C8B-B14F-4D97-AF65-F5344CB8AC3E}">
        <p14:creationId xmlns:p14="http://schemas.microsoft.com/office/powerpoint/2010/main" val="218673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3016301-B882-4FC2-B4DF-68150B713979}" type="datetime1">
              <a:rPr lang="el-GR" smtClean="0"/>
              <a:t>14/4/2024</a:t>
            </a:fld>
            <a:endParaRPr lang="el-G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F67AAE9-A8D0-4D2B-9F57-C72F860FC807}" type="slidenum">
              <a:rPr lang="el-GR" smtClean="0"/>
              <a:t>‹#›</a:t>
            </a:fld>
            <a:endParaRPr lang="el-G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62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AA9393B-C2B3-422B-A493-77916E59299A}" type="datetime1">
              <a:rPr lang="el-GR" smtClean="0"/>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76488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8B38BC3-EDD2-40B8-BC32-E6302560E7A9}" type="datetime1">
              <a:rPr lang="el-GR" smtClean="0"/>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229670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67F8207-CD84-4036-A0BE-9F1E03DA089F}" type="datetime1">
              <a:rPr lang="el-GR" smtClean="0"/>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159575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F8A81B2-40B6-438F-9478-CB6685407B9E}" type="datetime1">
              <a:rPr lang="el-GR" smtClean="0"/>
              <a:t>14/4/2024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F67AAE9-A8D0-4D2B-9F57-C72F860FC807}" type="slidenum">
              <a:rPr lang="el-GR" smtClean="0"/>
              <a:t>‹#›</a:t>
            </a:fld>
            <a:endParaRPr lang="el-G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64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03B5D28-5475-465D-98D3-F2F8175BC667}" type="datetime1">
              <a:rPr lang="el-GR" smtClean="0"/>
              <a:t>14/4/2024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371865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891FE33-8564-4027-BFE7-3DD260BE9DDC}" type="datetime1">
              <a:rPr lang="el-GR" smtClean="0"/>
              <a:t>14/4/2024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98381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052D116D-6502-42A1-B5B7-D54EA1D1C519}" type="datetime1">
              <a:rPr lang="el-GR" smtClean="0"/>
              <a:t>14/4/2024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250092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730B5-4FEE-4F10-AEB9-656E504A7745}" type="datetime1">
              <a:rPr lang="el-GR" smtClean="0"/>
              <a:t>14/4/2024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272333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0F217EF-C8D2-4786-A8D8-FAAFC09488EB}" type="datetime1">
              <a:rPr lang="el-GR" smtClean="0"/>
              <a:t>14/4/2024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149661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FDDC55F-7320-4B1B-9AC0-7D69ACDE578E}" type="datetime1">
              <a:rPr lang="el-GR" smtClean="0"/>
              <a:t>14/4/2024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F67AAE9-A8D0-4D2B-9F57-C72F860FC807}" type="slidenum">
              <a:rPr lang="el-GR" smtClean="0"/>
              <a:t>‹#›</a:t>
            </a:fld>
            <a:endParaRPr lang="el-GR"/>
          </a:p>
        </p:txBody>
      </p:sp>
    </p:spTree>
    <p:extLst>
      <p:ext uri="{BB962C8B-B14F-4D97-AF65-F5344CB8AC3E}">
        <p14:creationId xmlns:p14="http://schemas.microsoft.com/office/powerpoint/2010/main" val="249791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latin typeface="Calibri" panose="020F0502020204030204" pitchFamily="34" charset="0"/>
              </a:defRPr>
            </a:lvl1pPr>
          </a:lstStyle>
          <a:p>
            <a:fld id="{AECE88B0-91BA-49D6-9E62-8180C7F0F549}" type="datetime1">
              <a:rPr lang="el-GR" smtClean="0"/>
              <a:t>14/4/2024</a:t>
            </a:fld>
            <a:endParaRPr lang="el-GR"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latin typeface="Calibri" panose="020F0502020204030204" pitchFamily="34" charset="0"/>
              </a:defRPr>
            </a:lvl1pPr>
          </a:lstStyle>
          <a:p>
            <a:endParaRPr lang="el-GR"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latin typeface="Calibri" panose="020F0502020204030204" pitchFamily="34" charset="0"/>
              </a:defRPr>
            </a:lvl1pPr>
          </a:lstStyle>
          <a:p>
            <a:fld id="{CF67AAE9-A8D0-4D2B-9F57-C72F860FC807}" type="slidenum">
              <a:rPr lang="el-GR" smtClean="0"/>
              <a:pPr/>
              <a:t>‹#›</a:t>
            </a:fld>
            <a:endParaRPr lang="el-GR" dirty="0"/>
          </a:p>
        </p:txBody>
      </p:sp>
    </p:spTree>
    <p:extLst>
      <p:ext uri="{BB962C8B-B14F-4D97-AF65-F5344CB8AC3E}">
        <p14:creationId xmlns:p14="http://schemas.microsoft.com/office/powerpoint/2010/main" val="4197195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Calibri" panose="020F0502020204030204" pitchFamily="34" charset="0"/>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Calibri" panose="020F0502020204030204" pitchFamily="34" charset="0"/>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Calibri" panose="020F0502020204030204" pitchFamily="34" charset="0"/>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Calibri" panose="020F0502020204030204" pitchFamily="34" charset="0"/>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libri" panose="020F0502020204030204" pitchFamily="34" charset="0"/>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libri" panose="020F0502020204030204" pitchFamily="34" charset="0"/>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48A22C-B1B5-9944-E9B4-4DAA1E6D4E1F}"/>
              </a:ext>
            </a:extLst>
          </p:cNvPr>
          <p:cNvSpPr>
            <a:spLocks noGrp="1"/>
          </p:cNvSpPr>
          <p:nvPr>
            <p:ph type="ctrTitle"/>
          </p:nvPr>
        </p:nvSpPr>
        <p:spPr/>
        <p:txBody>
          <a:bodyPr>
            <a:normAutofit/>
          </a:bodyPr>
          <a:lstStyle/>
          <a:p>
            <a:r>
              <a:rPr lang="el-GR" sz="6000" dirty="0">
                <a:solidFill>
                  <a:srgbClr val="000000"/>
                </a:solidFill>
                <a:cs typeface="Calibri" panose="020F0502020204030204" pitchFamily="34" charset="0"/>
              </a:rPr>
              <a:t>ΑΛΛΟΙΩΣΗ ΤΩΝ ΤΡΟΦΙΜΩΝ</a:t>
            </a:r>
            <a:br>
              <a:rPr lang="el-GR" dirty="0">
                <a:cs typeface="Calibri" panose="020F0502020204030204" pitchFamily="34" charset="0"/>
              </a:rPr>
            </a:br>
            <a:endParaRPr lang="el-GR" dirty="0"/>
          </a:p>
        </p:txBody>
      </p:sp>
      <p:sp>
        <p:nvSpPr>
          <p:cNvPr id="3" name="Υπότιτλος 2">
            <a:extLst>
              <a:ext uri="{FF2B5EF4-FFF2-40B4-BE49-F238E27FC236}">
                <a16:creationId xmlns:a16="http://schemas.microsoft.com/office/drawing/2014/main" id="{231025D9-D3BF-969E-B4AA-05E30A1D3151}"/>
              </a:ext>
            </a:extLst>
          </p:cNvPr>
          <p:cNvSpPr>
            <a:spLocks noGrp="1"/>
          </p:cNvSpPr>
          <p:nvPr>
            <p:ph type="subTitle"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4F72B043-26E2-4441-CBD7-23F900D209BA}"/>
              </a:ext>
            </a:extLst>
          </p:cNvPr>
          <p:cNvSpPr>
            <a:spLocks noGrp="1"/>
          </p:cNvSpPr>
          <p:nvPr>
            <p:ph type="sldNum" sz="quarter" idx="12"/>
          </p:nvPr>
        </p:nvSpPr>
        <p:spPr/>
        <p:txBody>
          <a:bodyPr/>
          <a:lstStyle/>
          <a:p>
            <a:fld id="{CF67AAE9-A8D0-4D2B-9F57-C72F860FC807}" type="slidenum">
              <a:rPr lang="el-GR" smtClean="0"/>
              <a:t>1</a:t>
            </a:fld>
            <a:endParaRPr lang="el-GR"/>
          </a:p>
        </p:txBody>
      </p:sp>
    </p:spTree>
    <p:extLst>
      <p:ext uri="{BB962C8B-B14F-4D97-AF65-F5344CB8AC3E}">
        <p14:creationId xmlns:p14="http://schemas.microsoft.com/office/powerpoint/2010/main" val="312884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7BFB2BD3-C41C-CBBD-D6AE-F4AE32F02455}"/>
              </a:ext>
            </a:extLst>
          </p:cNvPr>
          <p:cNvSpPr>
            <a:spLocks noGrp="1"/>
          </p:cNvSpPr>
          <p:nvPr>
            <p:ph type="title"/>
          </p:nvPr>
        </p:nvSpPr>
        <p:spPr>
          <a:xfrm>
            <a:off x="1143000" y="609600"/>
            <a:ext cx="9875520" cy="1356360"/>
          </a:xfrm>
        </p:spPr>
        <p:txBody>
          <a:bodyPr>
            <a:normAutofit/>
          </a:bodyPr>
          <a:lstStyle/>
          <a:p>
            <a:r>
              <a:rPr lang="el-GR" dirty="0">
                <a:solidFill>
                  <a:srgbClr val="FFFFFF"/>
                </a:solidFill>
                <a:cs typeface="Calibri" panose="020F0502020204030204" pitchFamily="34" charset="0"/>
              </a:rPr>
              <a:t>Αλλοιώσεις υδατανθράκων</a:t>
            </a:r>
            <a:endParaRPr lang="el-GR" dirty="0">
              <a:solidFill>
                <a:srgbClr val="FFFFFF"/>
              </a:solidFill>
            </a:endParaRP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Θέση περιεχομένου 2">
            <a:extLst>
              <a:ext uri="{FF2B5EF4-FFF2-40B4-BE49-F238E27FC236}">
                <a16:creationId xmlns:a16="http://schemas.microsoft.com/office/drawing/2014/main" id="{F5F3C96F-957E-B7D2-BBC2-85677250C655}"/>
              </a:ext>
            </a:extLst>
          </p:cNvPr>
          <p:cNvSpPr>
            <a:spLocks noGrp="1"/>
          </p:cNvSpPr>
          <p:nvPr>
            <p:ph idx="1"/>
          </p:nvPr>
        </p:nvSpPr>
        <p:spPr>
          <a:xfrm>
            <a:off x="123826" y="2828926"/>
            <a:ext cx="11458574" cy="4029074"/>
          </a:xfrm>
        </p:spPr>
        <p:txBody>
          <a:bodyPr>
            <a:normAutofit fontScale="92500" lnSpcReduction="10000"/>
          </a:bodyPr>
          <a:lstStyle/>
          <a:p>
            <a:r>
              <a:rPr lang="el-GR" sz="2400" dirty="0">
                <a:solidFill>
                  <a:schemeClr val="tx1"/>
                </a:solidFill>
                <a:cs typeface="Calibri" panose="020F0502020204030204" pitchFamily="34" charset="0"/>
              </a:rPr>
              <a:t>Χημικές μεταβολές των υδατανθράκων</a:t>
            </a:r>
          </a:p>
          <a:p>
            <a:pPr fontAlgn="auto">
              <a:spcBef>
                <a:spcPts val="0"/>
              </a:spcBef>
              <a:spcAft>
                <a:spcPts val="1200"/>
              </a:spcAft>
              <a:buFont typeface="StarSymbol"/>
              <a:buAutoNum type="arabicPeriod"/>
              <a:defRPr/>
            </a:pPr>
            <a:r>
              <a:rPr lang="el-GR" sz="2400" u="sng" dirty="0">
                <a:solidFill>
                  <a:schemeClr val="tx1"/>
                </a:solidFill>
                <a:cs typeface="Calibri" panose="020F0502020204030204" pitchFamily="34" charset="0"/>
              </a:rPr>
              <a:t>Μη ενζυμική αμαύρωση</a:t>
            </a:r>
            <a:endParaRPr lang="el-GR" sz="2400" dirty="0">
              <a:solidFill>
                <a:schemeClr val="tx1"/>
              </a:solidFill>
              <a:cs typeface="Calibri" panose="020F0502020204030204" pitchFamily="34" charset="0"/>
            </a:endParaRPr>
          </a:p>
          <a:p>
            <a:pPr marL="457200" indent="-223838" fontAlgn="auto">
              <a:spcBef>
                <a:spcPts val="0"/>
              </a:spcBef>
              <a:spcAft>
                <a:spcPts val="1200"/>
              </a:spcAft>
              <a:buFont typeface="Arial" panose="020B0604020202020204" pitchFamily="34" charset="0"/>
              <a:buChar char="•"/>
              <a:defRPr/>
            </a:pPr>
            <a:r>
              <a:rPr lang="el-GR" sz="2400" dirty="0">
                <a:solidFill>
                  <a:schemeClr val="tx1"/>
                </a:solidFill>
                <a:cs typeface="Calibri" panose="020F0502020204030204" pitchFamily="34" charset="0"/>
              </a:rPr>
              <a:t>Αντίδραση μεταξύ των ελεύθερων καρβονυλίων των απλών αναγόντων σακχάρων με τις </a:t>
            </a:r>
            <a:r>
              <a:rPr lang="el-GR" sz="2400" dirty="0" err="1">
                <a:solidFill>
                  <a:schemeClr val="tx1"/>
                </a:solidFill>
                <a:cs typeface="Calibri" panose="020F0502020204030204" pitchFamily="34" charset="0"/>
              </a:rPr>
              <a:t>αμινομάδες</a:t>
            </a:r>
            <a:r>
              <a:rPr lang="el-GR" sz="2400" dirty="0">
                <a:solidFill>
                  <a:schemeClr val="tx1"/>
                </a:solidFill>
                <a:cs typeface="Calibri" panose="020F0502020204030204" pitchFamily="34" charset="0"/>
              </a:rPr>
              <a:t> των αμινοξέων, πεπτιδίων, πρωτεϊνών, προς </a:t>
            </a:r>
            <a:r>
              <a:rPr lang="el-GR" sz="2400" dirty="0" err="1">
                <a:solidFill>
                  <a:schemeClr val="tx1"/>
                </a:solidFill>
                <a:cs typeface="Calibri" panose="020F0502020204030204" pitchFamily="34" charset="0"/>
              </a:rPr>
              <a:t>μελανοϊδίνες</a:t>
            </a:r>
            <a:r>
              <a:rPr lang="el-GR" sz="2400" dirty="0">
                <a:solidFill>
                  <a:schemeClr val="tx1"/>
                </a:solidFill>
                <a:cs typeface="Calibri" panose="020F0502020204030204" pitchFamily="34" charset="0"/>
              </a:rPr>
              <a:t> (σκοτεινού χρώματος με υπόπικρη γεύση). </a:t>
            </a:r>
          </a:p>
          <a:p>
            <a:pPr marL="457200" indent="-223838" fontAlgn="auto">
              <a:spcBef>
                <a:spcPts val="0"/>
              </a:spcBef>
              <a:spcAft>
                <a:spcPts val="1200"/>
              </a:spcAft>
              <a:buFont typeface="Arial" panose="020B0604020202020204" pitchFamily="34" charset="0"/>
              <a:buChar char="•"/>
              <a:defRPr/>
            </a:pPr>
            <a:r>
              <a:rPr lang="el-GR" sz="2400" dirty="0">
                <a:solidFill>
                  <a:schemeClr val="tx1"/>
                </a:solidFill>
                <a:cs typeface="Calibri" panose="020F0502020204030204" pitchFamily="34" charset="0"/>
              </a:rPr>
              <a:t>Επιθυμητή στον </a:t>
            </a:r>
            <a:r>
              <a:rPr lang="el-GR" sz="2400" dirty="0" err="1">
                <a:solidFill>
                  <a:schemeClr val="tx1"/>
                </a:solidFill>
                <a:cs typeface="Calibri" panose="020F0502020204030204" pitchFamily="34" charset="0"/>
              </a:rPr>
              <a:t>πεφρυγμένο</a:t>
            </a:r>
            <a:r>
              <a:rPr lang="el-GR" sz="2400" dirty="0">
                <a:solidFill>
                  <a:schemeClr val="tx1"/>
                </a:solidFill>
                <a:cs typeface="Calibri" panose="020F0502020204030204" pitchFamily="34" charset="0"/>
              </a:rPr>
              <a:t> καφέα, ψητό κρέας, φλόγωση ψωμιού. </a:t>
            </a:r>
          </a:p>
          <a:p>
            <a:pPr marL="457200" indent="-223838" fontAlgn="auto">
              <a:spcBef>
                <a:spcPts val="0"/>
              </a:spcBef>
              <a:spcAft>
                <a:spcPts val="2400"/>
              </a:spcAft>
              <a:buFont typeface="Arial" panose="020B0604020202020204" pitchFamily="34" charset="0"/>
              <a:buChar char="•"/>
              <a:defRPr/>
            </a:pPr>
            <a:r>
              <a:rPr lang="el-GR" sz="2400" dirty="0">
                <a:solidFill>
                  <a:schemeClr val="tx1"/>
                </a:solidFill>
                <a:cs typeface="Calibri" panose="020F0502020204030204" pitchFamily="34" charset="0"/>
              </a:rPr>
              <a:t>Ανεπιθύμητη στα αποξηραμένα φρούτα. </a:t>
            </a:r>
          </a:p>
          <a:p>
            <a:pPr fontAlgn="auto">
              <a:spcBef>
                <a:spcPts val="0"/>
              </a:spcBef>
              <a:spcAft>
                <a:spcPts val="2400"/>
              </a:spcAft>
              <a:defRPr/>
            </a:pPr>
            <a:r>
              <a:rPr lang="el-GR" sz="2400" dirty="0">
                <a:solidFill>
                  <a:schemeClr val="tx1"/>
                </a:solidFill>
                <a:cs typeface="Calibri" panose="020F0502020204030204" pitchFamily="34" charset="0"/>
              </a:rPr>
              <a:t>2. </a:t>
            </a:r>
            <a:r>
              <a:rPr lang="el-GR" sz="2400" u="sng" dirty="0" err="1">
                <a:solidFill>
                  <a:schemeClr val="tx1"/>
                </a:solidFill>
                <a:cs typeface="Calibri" panose="020F0502020204030204" pitchFamily="34" charset="0"/>
              </a:rPr>
              <a:t>Καραμελλοποίηση</a:t>
            </a:r>
            <a:r>
              <a:rPr lang="el-GR" sz="2400" dirty="0">
                <a:solidFill>
                  <a:schemeClr val="tx1"/>
                </a:solidFill>
                <a:cs typeface="Calibri" panose="020F0502020204030204" pitchFamily="34" charset="0"/>
              </a:rPr>
              <a:t> των απλών σακχάρων και των </a:t>
            </a:r>
            <a:r>
              <a:rPr lang="el-GR" sz="2400" dirty="0" err="1">
                <a:solidFill>
                  <a:schemeClr val="tx1"/>
                </a:solidFill>
                <a:cs typeface="Calibri" panose="020F0502020204030204" pitchFamily="34" charset="0"/>
              </a:rPr>
              <a:t>δισακχαριτών</a:t>
            </a:r>
            <a:r>
              <a:rPr lang="el-GR" sz="2400" dirty="0">
                <a:solidFill>
                  <a:schemeClr val="tx1"/>
                </a:solidFill>
                <a:cs typeface="Calibri" panose="020F0502020204030204" pitchFamily="34" charset="0"/>
              </a:rPr>
              <a:t> με ισχυρή θέρμανση και υπό πίεση</a:t>
            </a:r>
          </a:p>
          <a:p>
            <a:pPr fontAlgn="auto">
              <a:spcBef>
                <a:spcPts val="0"/>
              </a:spcBef>
              <a:spcAft>
                <a:spcPts val="1200"/>
              </a:spcAft>
              <a:defRPr/>
            </a:pPr>
            <a:r>
              <a:rPr lang="el-GR" sz="2400" dirty="0">
                <a:solidFill>
                  <a:schemeClr val="tx1"/>
                </a:solidFill>
                <a:cs typeface="Calibri" panose="020F0502020204030204" pitchFamily="34" charset="0"/>
              </a:rPr>
              <a:t>3.   </a:t>
            </a:r>
            <a:r>
              <a:rPr lang="el-GR" sz="2400" u="sng" dirty="0">
                <a:solidFill>
                  <a:schemeClr val="tx1"/>
                </a:solidFill>
                <a:cs typeface="Calibri" panose="020F0502020204030204" pitchFamily="34" charset="0"/>
              </a:rPr>
              <a:t>Κρυστάλλωση</a:t>
            </a:r>
            <a:r>
              <a:rPr lang="el-GR" sz="2400" dirty="0">
                <a:solidFill>
                  <a:schemeClr val="tx1"/>
                </a:solidFill>
                <a:cs typeface="Calibri" panose="020F0502020204030204" pitchFamily="34" charset="0"/>
              </a:rPr>
              <a:t> των σακχάρων (μέλι, γλυκά του κουταλιού κ.ά.)</a:t>
            </a:r>
          </a:p>
          <a:p>
            <a:endParaRPr lang="el-GR" sz="2400" dirty="0">
              <a:solidFill>
                <a:schemeClr val="tx1"/>
              </a:solidFill>
            </a:endParaRPr>
          </a:p>
        </p:txBody>
      </p:sp>
      <p:sp>
        <p:nvSpPr>
          <p:cNvPr id="4" name="Θέση αριθμού διαφάνειας 3">
            <a:extLst>
              <a:ext uri="{FF2B5EF4-FFF2-40B4-BE49-F238E27FC236}">
                <a16:creationId xmlns:a16="http://schemas.microsoft.com/office/drawing/2014/main" id="{86061AC4-9DF4-E961-77AE-DF2B2A54D6D6}"/>
              </a:ext>
            </a:extLst>
          </p:cNvPr>
          <p:cNvSpPr>
            <a:spLocks noGrp="1"/>
          </p:cNvSpPr>
          <p:nvPr>
            <p:ph type="sldNum" sz="quarter" idx="12"/>
          </p:nvPr>
        </p:nvSpPr>
        <p:spPr/>
        <p:txBody>
          <a:bodyPr/>
          <a:lstStyle/>
          <a:p>
            <a:fld id="{CF67AAE9-A8D0-4D2B-9F57-C72F860FC807}" type="slidenum">
              <a:rPr lang="el-GR" smtClean="0"/>
              <a:t>10</a:t>
            </a:fld>
            <a:endParaRPr lang="el-GR"/>
          </a:p>
        </p:txBody>
      </p:sp>
    </p:spTree>
    <p:extLst>
      <p:ext uri="{BB962C8B-B14F-4D97-AF65-F5344CB8AC3E}">
        <p14:creationId xmlns:p14="http://schemas.microsoft.com/office/powerpoint/2010/main" val="63345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5C85F3-9126-6D69-4EAA-D169583D832A}"/>
              </a:ext>
            </a:extLst>
          </p:cNvPr>
          <p:cNvSpPr>
            <a:spLocks noGrp="1"/>
          </p:cNvSpPr>
          <p:nvPr>
            <p:ph type="title"/>
          </p:nvPr>
        </p:nvSpPr>
        <p:spPr>
          <a:xfrm>
            <a:off x="609600" y="212963"/>
            <a:ext cx="9875520" cy="1356360"/>
          </a:xfrm>
        </p:spPr>
        <p:txBody>
          <a:bodyPr/>
          <a:lstStyle/>
          <a:p>
            <a:r>
              <a:rPr lang="el-GR" sz="4400" dirty="0">
                <a:solidFill>
                  <a:srgbClr val="000000"/>
                </a:solidFill>
                <a:cs typeface="Calibri" panose="020F0502020204030204" pitchFamily="34" charset="0"/>
              </a:rPr>
              <a:t>Αλλοιώσεις πρωτεϊνών</a:t>
            </a:r>
            <a:endParaRPr lang="el-GR" dirty="0"/>
          </a:p>
        </p:txBody>
      </p:sp>
      <p:sp>
        <p:nvSpPr>
          <p:cNvPr id="3" name="Θέση περιεχομένου 2">
            <a:extLst>
              <a:ext uri="{FF2B5EF4-FFF2-40B4-BE49-F238E27FC236}">
                <a16:creationId xmlns:a16="http://schemas.microsoft.com/office/drawing/2014/main" id="{CC31424C-3117-1385-E9E7-3CBD8B5495C7}"/>
              </a:ext>
            </a:extLst>
          </p:cNvPr>
          <p:cNvSpPr>
            <a:spLocks noGrp="1"/>
          </p:cNvSpPr>
          <p:nvPr>
            <p:ph idx="1"/>
          </p:nvPr>
        </p:nvSpPr>
        <p:spPr>
          <a:xfrm>
            <a:off x="609601" y="1409700"/>
            <a:ext cx="11144434" cy="5083175"/>
          </a:xfrm>
        </p:spPr>
        <p:txBody>
          <a:bodyPr>
            <a:normAutofit fontScale="92500" lnSpcReduction="10000"/>
          </a:bodyPr>
          <a:lstStyle/>
          <a:p>
            <a:pPr marL="0" indent="0">
              <a:buNone/>
            </a:pPr>
            <a:r>
              <a:rPr lang="el-GR" sz="2800" dirty="0">
                <a:solidFill>
                  <a:srgbClr val="000000"/>
                </a:solidFill>
                <a:cs typeface="Calibri" panose="020F0502020204030204" pitchFamily="34" charset="0"/>
              </a:rPr>
              <a:t>Πρωτεΐνες και πιθανές αλλοιώσεις τους:</a:t>
            </a:r>
          </a:p>
          <a:p>
            <a:pPr marL="0" indent="0">
              <a:buNone/>
            </a:pPr>
            <a:endParaRPr lang="el-GR" sz="2800" dirty="0">
              <a:cs typeface="Calibri" panose="020F0502020204030204" pitchFamily="34" charset="0"/>
            </a:endParaRPr>
          </a:p>
          <a:p>
            <a:pPr algn="just" fontAlgn="auto">
              <a:spcBef>
                <a:spcPts val="0"/>
              </a:spcBef>
              <a:spcAft>
                <a:spcPts val="0"/>
              </a:spcAft>
              <a:defRPr/>
            </a:pPr>
            <a:r>
              <a:rPr lang="el-GR" sz="2800" dirty="0">
                <a:solidFill>
                  <a:srgbClr val="000000"/>
                </a:solidFill>
                <a:cs typeface="Calibri" panose="020F0502020204030204" pitchFamily="34" charset="0"/>
              </a:rPr>
              <a:t>Τρόφιμα πλούσια σε πρωτεΐνες (κρέας) εκτιθέμενα στην ατμόσφαιρα για αρκετό χρόνο διασπώνται σε προϊόντα δύσοσμα και επιβλαβή για τον άνθρωπο (σήψη)</a:t>
            </a:r>
          </a:p>
          <a:p>
            <a:pPr algn="just" fontAlgn="auto">
              <a:spcBef>
                <a:spcPts val="0"/>
              </a:spcBef>
              <a:spcAft>
                <a:spcPts val="0"/>
              </a:spcAft>
              <a:defRPr/>
            </a:pPr>
            <a:endParaRPr lang="el-GR" sz="1800" dirty="0">
              <a:cs typeface="Calibri" panose="020F0502020204030204" pitchFamily="34" charset="0"/>
            </a:endParaRPr>
          </a:p>
          <a:p>
            <a:pPr algn="just" fontAlgn="auto">
              <a:spcBef>
                <a:spcPts val="0"/>
              </a:spcBef>
              <a:spcAft>
                <a:spcPts val="0"/>
              </a:spcAft>
              <a:defRPr/>
            </a:pPr>
            <a:r>
              <a:rPr lang="el-GR" sz="2400" dirty="0">
                <a:solidFill>
                  <a:srgbClr val="000000"/>
                </a:solidFill>
                <a:cs typeface="Calibri" panose="020F0502020204030204" pitchFamily="34" charset="0"/>
              </a:rPr>
              <a:t>Πρωτεΐνες                  	πολυπεπτίδια, πεπτόνες, αμινοξέα</a:t>
            </a:r>
          </a:p>
          <a:p>
            <a:pPr algn="just" fontAlgn="auto">
              <a:spcBef>
                <a:spcPts val="0"/>
              </a:spcBef>
              <a:spcAft>
                <a:spcPts val="0"/>
              </a:spcAft>
              <a:defRPr/>
            </a:pPr>
            <a:endParaRPr lang="el-GR" sz="1800" dirty="0">
              <a:cs typeface="Calibri" panose="020F0502020204030204" pitchFamily="34" charset="0"/>
            </a:endParaRPr>
          </a:p>
          <a:p>
            <a:pPr algn="just" fontAlgn="auto">
              <a:spcBef>
                <a:spcPts val="0"/>
              </a:spcBef>
              <a:spcAft>
                <a:spcPts val="0"/>
              </a:spcAft>
              <a:defRPr/>
            </a:pPr>
            <a:endParaRPr lang="el-GR" sz="2800" dirty="0">
              <a:solidFill>
                <a:srgbClr val="000000"/>
              </a:solidFill>
              <a:cs typeface="Calibri" panose="020F0502020204030204" pitchFamily="34" charset="0"/>
            </a:endParaRPr>
          </a:p>
          <a:p>
            <a:pPr fontAlgn="auto">
              <a:spcBef>
                <a:spcPts val="0"/>
              </a:spcBef>
              <a:spcAft>
                <a:spcPts val="0"/>
              </a:spcAft>
              <a:defRPr/>
            </a:pPr>
            <a:r>
              <a:rPr lang="el-GR" sz="2800" dirty="0">
                <a:solidFill>
                  <a:srgbClr val="000000"/>
                </a:solidFill>
                <a:cs typeface="Calibri" panose="020F0502020204030204" pitchFamily="34" charset="0"/>
              </a:rPr>
              <a:t>Αμινοξέα  		   δύσοσμες </a:t>
            </a:r>
            <a:r>
              <a:rPr lang="el-GR" sz="2800" dirty="0" err="1">
                <a:solidFill>
                  <a:srgbClr val="000000"/>
                </a:solidFill>
                <a:cs typeface="Calibri" panose="020F0502020204030204" pitchFamily="34" charset="0"/>
              </a:rPr>
              <a:t>αμίνες</a:t>
            </a:r>
            <a:r>
              <a:rPr lang="el-GR" sz="2800" dirty="0">
                <a:solidFill>
                  <a:srgbClr val="000000"/>
                </a:solidFill>
                <a:cs typeface="Calibri" panose="020F0502020204030204" pitchFamily="34" charset="0"/>
              </a:rPr>
              <a:t> (πτωμαΐνες: </a:t>
            </a:r>
            <a:r>
              <a:rPr lang="el-GR" sz="2800" dirty="0" err="1">
                <a:solidFill>
                  <a:srgbClr val="000000"/>
                </a:solidFill>
                <a:cs typeface="Calibri" panose="020F0502020204030204" pitchFamily="34" charset="0"/>
              </a:rPr>
              <a:t>καδαβερίνη,προυτρεσκίνη</a:t>
            </a:r>
            <a:r>
              <a:rPr lang="el-GR" sz="2800" dirty="0">
                <a:solidFill>
                  <a:srgbClr val="000000"/>
                </a:solidFill>
                <a:cs typeface="Calibri" panose="020F0502020204030204" pitchFamily="34" charset="0"/>
              </a:rPr>
              <a:t>)</a:t>
            </a:r>
          </a:p>
          <a:p>
            <a:pPr fontAlgn="auto">
              <a:spcBef>
                <a:spcPts val="0"/>
              </a:spcBef>
              <a:spcAft>
                <a:spcPts val="0"/>
              </a:spcAft>
              <a:defRPr/>
            </a:pPr>
            <a:endParaRPr lang="el-GR" dirty="0">
              <a:solidFill>
                <a:srgbClr val="000000"/>
              </a:solidFill>
              <a:cs typeface="Calibri" panose="020F0502020204030204" pitchFamily="34" charset="0"/>
            </a:endParaRPr>
          </a:p>
          <a:p>
            <a:pPr fontAlgn="auto">
              <a:spcBef>
                <a:spcPts val="0"/>
              </a:spcBef>
              <a:spcAft>
                <a:spcPts val="0"/>
              </a:spcAft>
              <a:defRPr/>
            </a:pPr>
            <a:endParaRPr lang="el-GR" sz="2800" dirty="0">
              <a:solidFill>
                <a:srgbClr val="000000"/>
              </a:solidFill>
              <a:cs typeface="Calibri" panose="020F0502020204030204" pitchFamily="34" charset="0"/>
            </a:endParaRPr>
          </a:p>
          <a:p>
            <a:pPr marL="45720" indent="0" fontAlgn="auto">
              <a:spcBef>
                <a:spcPts val="0"/>
              </a:spcBef>
              <a:spcAft>
                <a:spcPts val="0"/>
              </a:spcAft>
              <a:buNone/>
              <a:defRPr/>
            </a:pPr>
            <a:r>
              <a:rPr lang="el-GR" sz="2800" dirty="0">
                <a:solidFill>
                  <a:srgbClr val="000000"/>
                </a:solidFill>
                <a:cs typeface="Calibri" panose="020F0502020204030204" pitchFamily="34" charset="0"/>
              </a:rPr>
              <a:t>		</a:t>
            </a:r>
          </a:p>
          <a:p>
            <a:pPr algn="just" fontAlgn="auto">
              <a:spcBef>
                <a:spcPts val="0"/>
              </a:spcBef>
              <a:spcAft>
                <a:spcPts val="0"/>
              </a:spcAft>
              <a:defRPr/>
            </a:pPr>
            <a:r>
              <a:rPr lang="el-GR" sz="2800" dirty="0">
                <a:solidFill>
                  <a:srgbClr val="000000"/>
                </a:solidFill>
                <a:cs typeface="Calibri" panose="020F0502020204030204" pitchFamily="34" charset="0"/>
              </a:rPr>
              <a:t>		</a:t>
            </a:r>
            <a:r>
              <a:rPr lang="el-GR" sz="2800" dirty="0" err="1">
                <a:solidFill>
                  <a:srgbClr val="000000"/>
                </a:solidFill>
                <a:cs typeface="Calibri" panose="020F0502020204030204" pitchFamily="34" charset="0"/>
              </a:rPr>
              <a:t>λυσίνη→καδαβερίνη</a:t>
            </a:r>
            <a:endParaRPr lang="el-GR" sz="2800" dirty="0">
              <a:solidFill>
                <a:srgbClr val="000000"/>
              </a:solidFill>
              <a:cs typeface="Calibri" panose="020F0502020204030204" pitchFamily="34" charset="0"/>
            </a:endParaRPr>
          </a:p>
          <a:p>
            <a:pPr algn="just" fontAlgn="auto">
              <a:spcBef>
                <a:spcPts val="0"/>
              </a:spcBef>
              <a:spcAft>
                <a:spcPts val="0"/>
              </a:spcAft>
              <a:defRPr/>
            </a:pPr>
            <a:endParaRPr lang="el-GR" sz="2800" dirty="0">
              <a:solidFill>
                <a:srgbClr val="000000"/>
              </a:solidFill>
              <a:cs typeface="Calibri" panose="020F0502020204030204" pitchFamily="34" charset="0"/>
            </a:endParaRPr>
          </a:p>
          <a:p>
            <a:pPr algn="just" fontAlgn="auto">
              <a:spcBef>
                <a:spcPts val="0"/>
              </a:spcBef>
              <a:spcAft>
                <a:spcPts val="0"/>
              </a:spcAft>
              <a:defRPr/>
            </a:pPr>
            <a:r>
              <a:rPr lang="el-GR" sz="2800" dirty="0">
                <a:solidFill>
                  <a:srgbClr val="000000"/>
                </a:solidFill>
                <a:cs typeface="Calibri" panose="020F0502020204030204" pitchFamily="34" charset="0"/>
              </a:rPr>
              <a:t>		</a:t>
            </a:r>
            <a:r>
              <a:rPr lang="el-GR" sz="2800" dirty="0" err="1">
                <a:solidFill>
                  <a:srgbClr val="000000"/>
                </a:solidFill>
                <a:cs typeface="Calibri" panose="020F0502020204030204" pitchFamily="34" charset="0"/>
              </a:rPr>
              <a:t>αργινίνη</a:t>
            </a:r>
            <a:r>
              <a:rPr lang="el-GR" sz="2800" dirty="0">
                <a:solidFill>
                  <a:srgbClr val="000000"/>
                </a:solidFill>
                <a:cs typeface="Calibri" panose="020F0502020204030204" pitchFamily="34" charset="0"/>
              </a:rPr>
              <a:t> και </a:t>
            </a:r>
            <a:r>
              <a:rPr lang="el-GR" sz="2800" dirty="0" err="1">
                <a:solidFill>
                  <a:srgbClr val="000000"/>
                </a:solidFill>
                <a:cs typeface="Calibri" panose="020F0502020204030204" pitchFamily="34" charset="0"/>
              </a:rPr>
              <a:t>ορνιθίνη</a:t>
            </a:r>
            <a:r>
              <a:rPr lang="el-GR" sz="2800" dirty="0">
                <a:solidFill>
                  <a:srgbClr val="000000"/>
                </a:solidFill>
                <a:cs typeface="Calibri" panose="020F0502020204030204" pitchFamily="34" charset="0"/>
              </a:rPr>
              <a:t>→ </a:t>
            </a:r>
            <a:r>
              <a:rPr lang="el-GR" sz="2800" dirty="0" err="1">
                <a:solidFill>
                  <a:srgbClr val="000000"/>
                </a:solidFill>
                <a:cs typeface="Calibri" panose="020F0502020204030204" pitchFamily="34" charset="0"/>
              </a:rPr>
              <a:t>προυτρεσκίνη</a:t>
            </a:r>
            <a:r>
              <a:rPr lang="el-GR" sz="2800" dirty="0">
                <a:solidFill>
                  <a:srgbClr val="000000"/>
                </a:solidFill>
                <a:cs typeface="Calibri" panose="020F0502020204030204" pitchFamily="34" charset="0"/>
              </a:rPr>
              <a:t> </a:t>
            </a:r>
          </a:p>
          <a:p>
            <a:pPr algn="just" fontAlgn="auto">
              <a:spcBef>
                <a:spcPts val="0"/>
              </a:spcBef>
              <a:spcAft>
                <a:spcPts val="0"/>
              </a:spcAft>
              <a:defRPr/>
            </a:pPr>
            <a:endParaRPr lang="el-GR" sz="2800" dirty="0">
              <a:solidFill>
                <a:srgbClr val="000000"/>
              </a:solidFill>
              <a:cs typeface="Calibri" panose="020F0502020204030204" pitchFamily="34" charset="0"/>
            </a:endParaRPr>
          </a:p>
          <a:p>
            <a:pPr algn="just" fontAlgn="auto">
              <a:spcBef>
                <a:spcPts val="0"/>
              </a:spcBef>
              <a:spcAft>
                <a:spcPts val="0"/>
              </a:spcAft>
              <a:defRPr/>
            </a:pPr>
            <a:endParaRPr lang="el-GR" sz="1800" dirty="0">
              <a:cs typeface="Calibri" panose="020F0502020204030204" pitchFamily="34" charset="0"/>
            </a:endParaRPr>
          </a:p>
          <a:p>
            <a:endParaRPr lang="el-GR" dirty="0"/>
          </a:p>
        </p:txBody>
      </p:sp>
      <p:grpSp>
        <p:nvGrpSpPr>
          <p:cNvPr id="4" name="10 - Ομάδα">
            <a:extLst>
              <a:ext uri="{FF2B5EF4-FFF2-40B4-BE49-F238E27FC236}">
                <a16:creationId xmlns:a16="http://schemas.microsoft.com/office/drawing/2014/main" id="{2818F0E2-D02F-326D-1D4A-705974D4347B}"/>
              </a:ext>
            </a:extLst>
          </p:cNvPr>
          <p:cNvGrpSpPr>
            <a:grpSpLocks/>
          </p:cNvGrpSpPr>
          <p:nvPr/>
        </p:nvGrpSpPr>
        <p:grpSpPr bwMode="auto">
          <a:xfrm>
            <a:off x="2092907" y="4139964"/>
            <a:ext cx="1700213" cy="606423"/>
            <a:chOff x="1432280" y="3081274"/>
            <a:chExt cx="1699560" cy="606558"/>
          </a:xfrm>
        </p:grpSpPr>
        <p:sp>
          <p:nvSpPr>
            <p:cNvPr id="5" name="CustomShape 6">
              <a:extLst>
                <a:ext uri="{FF2B5EF4-FFF2-40B4-BE49-F238E27FC236}">
                  <a16:creationId xmlns:a16="http://schemas.microsoft.com/office/drawing/2014/main" id="{CE1EAB0F-8BF3-E935-ED15-F19FC8E767DC}"/>
                </a:ext>
              </a:extLst>
            </p:cNvPr>
            <p:cNvSpPr/>
            <p:nvPr/>
          </p:nvSpPr>
          <p:spPr>
            <a:xfrm>
              <a:off x="1583035" y="3328977"/>
              <a:ext cx="1404397" cy="7939"/>
            </a:xfrm>
            <a:prstGeom prst="straightConnector1">
              <a:avLst/>
            </a:prstGeom>
            <a:noFill/>
            <a:ln w="9360">
              <a:solidFill>
                <a:srgbClr val="000000"/>
              </a:solidFill>
              <a:round/>
              <a:tailEnd type="triangle" w="med" len="med"/>
            </a:ln>
          </p:spPr>
          <p:style>
            <a:lnRef idx="0">
              <a:scrgbClr r="0" g="0" b="0"/>
            </a:lnRef>
            <a:fillRef idx="0">
              <a:scrgbClr r="0" g="0" b="0"/>
            </a:fillRef>
            <a:effectRef idx="0">
              <a:scrgbClr r="0" g="0" b="0"/>
            </a:effectRef>
            <a:fontRef idx="minor"/>
          </p:style>
          <p:txBody>
            <a:bodyPr/>
            <a:lstStyle/>
            <a:p>
              <a:endParaRPr lang="el-GR"/>
            </a:p>
          </p:txBody>
        </p:sp>
        <p:sp>
          <p:nvSpPr>
            <p:cNvPr id="6" name="CustomShape 7">
              <a:extLst>
                <a:ext uri="{FF2B5EF4-FFF2-40B4-BE49-F238E27FC236}">
                  <a16:creationId xmlns:a16="http://schemas.microsoft.com/office/drawing/2014/main" id="{0DCEBC6C-D192-2B2B-7BB2-E50DA5FB7EC9}"/>
                </a:ext>
              </a:extLst>
            </p:cNvPr>
            <p:cNvSpPr/>
            <p:nvPr/>
          </p:nvSpPr>
          <p:spPr>
            <a:xfrm>
              <a:off x="1432280" y="3357558"/>
              <a:ext cx="1699560" cy="330274"/>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el-GR" sz="1400" dirty="0" err="1">
                  <a:solidFill>
                    <a:srgbClr val="000000"/>
                  </a:solidFill>
                  <a:latin typeface="Calibri"/>
                </a:rPr>
                <a:t>αποκαρβοξυλίωση</a:t>
              </a:r>
              <a:endParaRPr sz="2400" dirty="0">
                <a:latin typeface="Calibri" panose="020F0502020204030204" pitchFamily="34" charset="0"/>
              </a:endParaRPr>
            </a:p>
          </p:txBody>
        </p:sp>
        <p:sp>
          <p:nvSpPr>
            <p:cNvPr id="7" name="CustomShape 8">
              <a:extLst>
                <a:ext uri="{FF2B5EF4-FFF2-40B4-BE49-F238E27FC236}">
                  <a16:creationId xmlns:a16="http://schemas.microsoft.com/office/drawing/2014/main" id="{8E5A0A6F-AB79-EAD6-8A25-1F40D5F5B0C8}"/>
                </a:ext>
              </a:extLst>
            </p:cNvPr>
            <p:cNvSpPr/>
            <p:nvPr/>
          </p:nvSpPr>
          <p:spPr>
            <a:xfrm>
              <a:off x="1678248" y="3081274"/>
              <a:ext cx="1121931" cy="330274"/>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el-GR" sz="1400" dirty="0">
                  <a:solidFill>
                    <a:srgbClr val="000000"/>
                  </a:solidFill>
                  <a:latin typeface="Calibri"/>
                </a:rPr>
                <a:t>βακτήρια</a:t>
              </a:r>
              <a:endParaRPr sz="2400" dirty="0">
                <a:latin typeface="Calibri" panose="020F0502020204030204" pitchFamily="34" charset="0"/>
              </a:endParaRPr>
            </a:p>
          </p:txBody>
        </p:sp>
      </p:grpSp>
      <p:grpSp>
        <p:nvGrpSpPr>
          <p:cNvPr id="11" name="11 - Ομάδα">
            <a:extLst>
              <a:ext uri="{FF2B5EF4-FFF2-40B4-BE49-F238E27FC236}">
                <a16:creationId xmlns:a16="http://schemas.microsoft.com/office/drawing/2014/main" id="{E87D11A2-ACE8-632D-B727-BCEE2FCC2EEB}"/>
              </a:ext>
            </a:extLst>
          </p:cNvPr>
          <p:cNvGrpSpPr>
            <a:grpSpLocks/>
          </p:cNvGrpSpPr>
          <p:nvPr/>
        </p:nvGrpSpPr>
        <p:grpSpPr bwMode="auto">
          <a:xfrm>
            <a:off x="2243720" y="3258903"/>
            <a:ext cx="1208086" cy="604838"/>
            <a:chOff x="1750541" y="2103051"/>
            <a:chExt cx="1208531" cy="605869"/>
          </a:xfrm>
        </p:grpSpPr>
        <p:sp>
          <p:nvSpPr>
            <p:cNvPr id="13" name="CustomShape 3">
              <a:extLst>
                <a:ext uri="{FF2B5EF4-FFF2-40B4-BE49-F238E27FC236}">
                  <a16:creationId xmlns:a16="http://schemas.microsoft.com/office/drawing/2014/main" id="{8882443F-5E80-887D-0652-09D67898FCCE}"/>
                </a:ext>
              </a:extLst>
            </p:cNvPr>
            <p:cNvSpPr/>
            <p:nvPr/>
          </p:nvSpPr>
          <p:spPr>
            <a:xfrm>
              <a:off x="1750541" y="2103051"/>
              <a:ext cx="1022727" cy="349845"/>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el-GR" sz="1400" dirty="0">
                  <a:solidFill>
                    <a:srgbClr val="000000"/>
                  </a:solidFill>
                  <a:latin typeface="Calibri"/>
                </a:rPr>
                <a:t>βακτήρια</a:t>
              </a:r>
              <a:endParaRPr sz="2400" dirty="0">
                <a:latin typeface="Calibri" panose="020F0502020204030204" pitchFamily="34" charset="0"/>
              </a:endParaRPr>
            </a:p>
          </p:txBody>
        </p:sp>
        <p:sp>
          <p:nvSpPr>
            <p:cNvPr id="15" name="CustomShape 4">
              <a:extLst>
                <a:ext uri="{FF2B5EF4-FFF2-40B4-BE49-F238E27FC236}">
                  <a16:creationId xmlns:a16="http://schemas.microsoft.com/office/drawing/2014/main" id="{6185F055-B611-A238-AD56-24D6B62FB94E}"/>
                </a:ext>
              </a:extLst>
            </p:cNvPr>
            <p:cNvSpPr/>
            <p:nvPr/>
          </p:nvSpPr>
          <p:spPr>
            <a:xfrm>
              <a:off x="1785478" y="2379748"/>
              <a:ext cx="848037" cy="0"/>
            </a:xfrm>
            <a:prstGeom prst="straightConnector1">
              <a:avLst/>
            </a:prstGeom>
            <a:noFill/>
            <a:ln w="9360">
              <a:solidFill>
                <a:srgbClr val="000000"/>
              </a:solidFill>
              <a:round/>
              <a:tailEnd type="triangle" w="med" len="med"/>
            </a:ln>
          </p:spPr>
          <p:style>
            <a:lnRef idx="0">
              <a:scrgbClr r="0" g="0" b="0"/>
            </a:lnRef>
            <a:fillRef idx="0">
              <a:scrgbClr r="0" g="0" b="0"/>
            </a:fillRef>
            <a:effectRef idx="0">
              <a:scrgbClr r="0" g="0" b="0"/>
            </a:effectRef>
            <a:fontRef idx="minor"/>
          </p:style>
          <p:txBody>
            <a:bodyPr/>
            <a:lstStyle/>
            <a:p>
              <a:endParaRPr lang="el-GR"/>
            </a:p>
          </p:txBody>
        </p:sp>
        <p:sp>
          <p:nvSpPr>
            <p:cNvPr id="17" name="CustomShape 5">
              <a:extLst>
                <a:ext uri="{FF2B5EF4-FFF2-40B4-BE49-F238E27FC236}">
                  <a16:creationId xmlns:a16="http://schemas.microsoft.com/office/drawing/2014/main" id="{E0D79D68-9205-7548-0EA7-9480D56CDD1F}"/>
                </a:ext>
              </a:extLst>
            </p:cNvPr>
            <p:cNvSpPr/>
            <p:nvPr/>
          </p:nvSpPr>
          <p:spPr>
            <a:xfrm>
              <a:off x="1763245" y="2371796"/>
              <a:ext cx="1195827" cy="337124"/>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el-GR" sz="1400" dirty="0" err="1">
                  <a:solidFill>
                    <a:srgbClr val="000000"/>
                  </a:solidFill>
                  <a:latin typeface="Calibri"/>
                </a:rPr>
                <a:t>πρωτεάσες</a:t>
              </a:r>
              <a:endParaRPr sz="2400" dirty="0">
                <a:latin typeface="Calibri" panose="020F0502020204030204" pitchFamily="34" charset="0"/>
              </a:endParaRPr>
            </a:p>
          </p:txBody>
        </p:sp>
      </p:grpSp>
      <p:sp>
        <p:nvSpPr>
          <p:cNvPr id="8" name="Θέση αριθμού διαφάνειας 7">
            <a:extLst>
              <a:ext uri="{FF2B5EF4-FFF2-40B4-BE49-F238E27FC236}">
                <a16:creationId xmlns:a16="http://schemas.microsoft.com/office/drawing/2014/main" id="{9142FE59-0E1E-EF0F-C03C-8BF7422026F0}"/>
              </a:ext>
            </a:extLst>
          </p:cNvPr>
          <p:cNvSpPr>
            <a:spLocks noGrp="1"/>
          </p:cNvSpPr>
          <p:nvPr>
            <p:ph type="sldNum" sz="quarter" idx="12"/>
          </p:nvPr>
        </p:nvSpPr>
        <p:spPr/>
        <p:txBody>
          <a:bodyPr/>
          <a:lstStyle/>
          <a:p>
            <a:fld id="{CF67AAE9-A8D0-4D2B-9F57-C72F860FC807}" type="slidenum">
              <a:rPr lang="el-GR" smtClean="0"/>
              <a:t>11</a:t>
            </a:fld>
            <a:endParaRPr lang="el-GR"/>
          </a:p>
        </p:txBody>
      </p:sp>
    </p:spTree>
    <p:extLst>
      <p:ext uri="{BB962C8B-B14F-4D97-AF65-F5344CB8AC3E}">
        <p14:creationId xmlns:p14="http://schemas.microsoft.com/office/powerpoint/2010/main" val="265167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30769A-74C2-D52F-DDF8-DC1B44B46508}"/>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Αλλοιώσεις πρωτεϊνών</a:t>
            </a:r>
            <a:endParaRPr lang="el-GR" dirty="0"/>
          </a:p>
        </p:txBody>
      </p:sp>
      <p:sp>
        <p:nvSpPr>
          <p:cNvPr id="3" name="Θέση περιεχομένου 2">
            <a:extLst>
              <a:ext uri="{FF2B5EF4-FFF2-40B4-BE49-F238E27FC236}">
                <a16:creationId xmlns:a16="http://schemas.microsoft.com/office/drawing/2014/main" id="{5E743C7E-7270-DE26-A12B-D3ED605A3D3B}"/>
              </a:ext>
            </a:extLst>
          </p:cNvPr>
          <p:cNvSpPr>
            <a:spLocks noGrp="1"/>
          </p:cNvSpPr>
          <p:nvPr>
            <p:ph idx="1"/>
          </p:nvPr>
        </p:nvSpPr>
        <p:spPr>
          <a:xfrm>
            <a:off x="798990" y="2057400"/>
            <a:ext cx="10216881" cy="4396666"/>
          </a:xfrm>
        </p:spPr>
        <p:txBody>
          <a:bodyPr>
            <a:normAutofit/>
          </a:bodyPr>
          <a:lstStyle/>
          <a:p>
            <a:pPr marL="342900" indent="-342900">
              <a:spcAft>
                <a:spcPts val="1800"/>
              </a:spcAft>
            </a:pPr>
            <a:r>
              <a:rPr lang="el-GR" sz="2800" dirty="0">
                <a:solidFill>
                  <a:srgbClr val="000000"/>
                </a:solidFill>
                <a:cs typeface="Calibri" panose="020F0502020204030204" pitchFamily="34" charset="0"/>
              </a:rPr>
              <a:t>Παραγωγή H</a:t>
            </a:r>
            <a:r>
              <a:rPr lang="el-GR" sz="2800" baseline="-25000" dirty="0">
                <a:solidFill>
                  <a:srgbClr val="000000"/>
                </a:solidFill>
                <a:cs typeface="Calibri" panose="020F0502020204030204" pitchFamily="34" charset="0"/>
              </a:rPr>
              <a:t>2</a:t>
            </a:r>
            <a:r>
              <a:rPr lang="el-GR" sz="2800" dirty="0">
                <a:solidFill>
                  <a:srgbClr val="000000"/>
                </a:solidFill>
                <a:cs typeface="Calibri" panose="020F0502020204030204" pitchFamily="34" charset="0"/>
              </a:rPr>
              <a:t>S και  </a:t>
            </a:r>
            <a:r>
              <a:rPr lang="el-GR" sz="2800" dirty="0" err="1">
                <a:solidFill>
                  <a:srgbClr val="000000"/>
                </a:solidFill>
                <a:cs typeface="Calibri" panose="020F0502020204030204" pitchFamily="34" charset="0"/>
              </a:rPr>
              <a:t>μερκαπτάνων</a:t>
            </a:r>
            <a:r>
              <a:rPr lang="el-GR" sz="2800" dirty="0">
                <a:solidFill>
                  <a:srgbClr val="000000"/>
                </a:solidFill>
                <a:cs typeface="Calibri" panose="020F0502020204030204" pitchFamily="34" charset="0"/>
              </a:rPr>
              <a:t> από </a:t>
            </a:r>
            <a:r>
              <a:rPr lang="el-GR" sz="2800" dirty="0" err="1">
                <a:solidFill>
                  <a:srgbClr val="000000"/>
                </a:solidFill>
                <a:cs typeface="Calibri" panose="020F0502020204030204" pitchFamily="34" charset="0"/>
              </a:rPr>
              <a:t>κυστίνη</a:t>
            </a:r>
            <a:r>
              <a:rPr lang="el-GR" sz="2800" dirty="0">
                <a:solidFill>
                  <a:srgbClr val="000000"/>
                </a:solidFill>
                <a:cs typeface="Calibri" panose="020F0502020204030204" pitchFamily="34" charset="0"/>
              </a:rPr>
              <a:t> </a:t>
            </a:r>
          </a:p>
          <a:p>
            <a:pPr marL="342900" indent="-342900">
              <a:spcAft>
                <a:spcPts val="1800"/>
              </a:spcAft>
              <a:buFont typeface="Arial" panose="020B0604020202020204" pitchFamily="34" charset="0"/>
              <a:buChar char="•"/>
            </a:pPr>
            <a:r>
              <a:rPr lang="el-GR" sz="2800" dirty="0">
                <a:solidFill>
                  <a:srgbClr val="000000"/>
                </a:solidFill>
                <a:cs typeface="Calibri" panose="020F0502020204030204" pitchFamily="34" charset="0"/>
              </a:rPr>
              <a:t>Παραγωγή φαινόλης, </a:t>
            </a:r>
            <a:r>
              <a:rPr lang="el-GR" sz="2800" dirty="0" err="1">
                <a:solidFill>
                  <a:srgbClr val="000000"/>
                </a:solidFill>
                <a:cs typeface="Calibri" panose="020F0502020204030204" pitchFamily="34" charset="0"/>
              </a:rPr>
              <a:t>ινδόλιου</a:t>
            </a:r>
            <a:r>
              <a:rPr lang="el-GR" sz="2800" dirty="0">
                <a:solidFill>
                  <a:srgbClr val="000000"/>
                </a:solidFill>
                <a:cs typeface="Calibri" panose="020F0502020204030204" pitchFamily="34" charset="0"/>
              </a:rPr>
              <a:t>, </a:t>
            </a:r>
            <a:r>
              <a:rPr lang="el-GR" sz="2800" dirty="0" err="1">
                <a:solidFill>
                  <a:srgbClr val="000000"/>
                </a:solidFill>
                <a:cs typeface="Calibri" panose="020F0502020204030204" pitchFamily="34" charset="0"/>
              </a:rPr>
              <a:t>σκατόλιου</a:t>
            </a:r>
            <a:r>
              <a:rPr lang="el-GR" sz="2800" dirty="0">
                <a:solidFill>
                  <a:srgbClr val="000000"/>
                </a:solidFill>
                <a:cs typeface="Calibri" panose="020F0502020204030204" pitchFamily="34" charset="0"/>
              </a:rPr>
              <a:t> κ.ά.</a:t>
            </a:r>
            <a:endParaRPr lang="el-GR" sz="2800" dirty="0">
              <a:cs typeface="Calibri" panose="020F0502020204030204" pitchFamily="34" charset="0"/>
            </a:endParaRPr>
          </a:p>
          <a:p>
            <a:pPr marL="342900" indent="-342900">
              <a:spcAft>
                <a:spcPts val="1800"/>
              </a:spcAft>
              <a:buFont typeface="Arial" panose="020B0604020202020204" pitchFamily="34" charset="0"/>
              <a:buChar char="•"/>
            </a:pPr>
            <a:r>
              <a:rPr lang="el-GR" sz="2800" dirty="0">
                <a:solidFill>
                  <a:srgbClr val="000000"/>
                </a:solidFill>
                <a:cs typeface="Calibri" panose="020F0502020204030204" pitchFamily="34" charset="0"/>
              </a:rPr>
              <a:t>Οι πτωμαΐνες δεν προκαλούν δηλητηριάσεις, αλλά οι δηλητηριάσεις από αλλοιωμένο κρέας οφείλονται στις τοξίνες που παράγονται από μικροοργανισμούς κατά την αλλοίωση.</a:t>
            </a:r>
            <a:endParaRPr lang="el-GR" sz="2800" dirty="0">
              <a:cs typeface="Calibri" panose="020F0502020204030204" pitchFamily="34" charset="0"/>
            </a:endParaRPr>
          </a:p>
          <a:p>
            <a:pPr marL="342900" indent="-342900">
              <a:spcAft>
                <a:spcPts val="1800"/>
              </a:spcAft>
              <a:buFont typeface="Arial" panose="020B0604020202020204" pitchFamily="34" charset="0"/>
              <a:buChar char="•"/>
            </a:pPr>
            <a:r>
              <a:rPr lang="el-GR" sz="2800" dirty="0">
                <a:solidFill>
                  <a:srgbClr val="000000"/>
                </a:solidFill>
                <a:cs typeface="Calibri" panose="020F0502020204030204" pitchFamily="34" charset="0"/>
              </a:rPr>
              <a:t>Η δράση των πρωτεολυτικών ενζύμων (βακτηρίων) παρεμποδίζεται με ψύξη ή κατάψυξη</a:t>
            </a:r>
            <a:endParaRPr lang="el-GR" sz="2800" dirty="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E1877A14-60FA-0DDC-9D0F-7DD85CB96DF6}"/>
              </a:ext>
            </a:extLst>
          </p:cNvPr>
          <p:cNvSpPr>
            <a:spLocks noGrp="1"/>
          </p:cNvSpPr>
          <p:nvPr>
            <p:ph type="sldNum" sz="quarter" idx="12"/>
          </p:nvPr>
        </p:nvSpPr>
        <p:spPr/>
        <p:txBody>
          <a:bodyPr/>
          <a:lstStyle/>
          <a:p>
            <a:fld id="{CF67AAE9-A8D0-4D2B-9F57-C72F860FC807}" type="slidenum">
              <a:rPr lang="el-GR" smtClean="0"/>
              <a:t>12</a:t>
            </a:fld>
            <a:endParaRPr lang="el-GR"/>
          </a:p>
        </p:txBody>
      </p:sp>
    </p:spTree>
    <p:extLst>
      <p:ext uri="{BB962C8B-B14F-4D97-AF65-F5344CB8AC3E}">
        <p14:creationId xmlns:p14="http://schemas.microsoft.com/office/powerpoint/2010/main" val="4203212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25FCE3-D39F-02E8-F17F-ED1D7B2ABD11}"/>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Αλλοιώσεις Βιταμινών</a:t>
            </a:r>
            <a:endParaRPr lang="el-GR" dirty="0"/>
          </a:p>
        </p:txBody>
      </p:sp>
      <p:sp>
        <p:nvSpPr>
          <p:cNvPr id="3" name="Θέση περιεχομένου 2">
            <a:extLst>
              <a:ext uri="{FF2B5EF4-FFF2-40B4-BE49-F238E27FC236}">
                <a16:creationId xmlns:a16="http://schemas.microsoft.com/office/drawing/2014/main" id="{4C6F1328-B221-ABAC-0096-1C212610C55F}"/>
              </a:ext>
            </a:extLst>
          </p:cNvPr>
          <p:cNvSpPr>
            <a:spLocks noGrp="1"/>
          </p:cNvSpPr>
          <p:nvPr>
            <p:ph idx="1"/>
          </p:nvPr>
        </p:nvSpPr>
        <p:spPr/>
        <p:txBody>
          <a:bodyPr>
            <a:normAutofit fontScale="92500" lnSpcReduction="20000"/>
          </a:bodyPr>
          <a:lstStyle/>
          <a:p>
            <a:r>
              <a:rPr lang="el-GR" sz="2800" dirty="0">
                <a:solidFill>
                  <a:srgbClr val="000000"/>
                </a:solidFill>
                <a:cs typeface="Calibri" panose="020F0502020204030204" pitchFamily="34" charset="0"/>
              </a:rPr>
              <a:t>Βιταμίνες και πιθανές αλλοιώσεις τους</a:t>
            </a:r>
          </a:p>
          <a:p>
            <a:pPr marL="457200" indent="-457200" fontAlgn="auto">
              <a:spcBef>
                <a:spcPts val="0"/>
              </a:spcBef>
              <a:spcAft>
                <a:spcPts val="1800"/>
              </a:spcAft>
              <a:buFont typeface="Arial" panose="020B0604020202020204" pitchFamily="34" charset="0"/>
              <a:buChar char="•"/>
              <a:defRPr/>
            </a:pPr>
            <a:r>
              <a:rPr lang="el-GR" sz="2800" dirty="0">
                <a:solidFill>
                  <a:srgbClr val="000000"/>
                </a:solidFill>
                <a:cs typeface="Calibri" panose="020F0502020204030204" pitchFamily="34" charset="0"/>
              </a:rPr>
              <a:t>Οι βιταμίνες επηρεάζονται από θερμότητα, φως, </a:t>
            </a:r>
            <a:r>
              <a:rPr lang="el-GR" sz="2800" dirty="0" err="1">
                <a:solidFill>
                  <a:srgbClr val="000000"/>
                </a:solidFill>
                <a:cs typeface="Calibri" panose="020F0502020204030204" pitchFamily="34" charset="0"/>
              </a:rPr>
              <a:t>pH</a:t>
            </a:r>
            <a:r>
              <a:rPr lang="el-GR" sz="2800" dirty="0">
                <a:solidFill>
                  <a:srgbClr val="000000"/>
                </a:solidFill>
                <a:cs typeface="Calibri" panose="020F0502020204030204" pitchFamily="34" charset="0"/>
              </a:rPr>
              <a:t> κ.ά.</a:t>
            </a:r>
            <a:endParaRPr lang="el-GR" dirty="0">
              <a:cs typeface="Calibri" panose="020F0502020204030204" pitchFamily="34" charset="0"/>
            </a:endParaRPr>
          </a:p>
          <a:p>
            <a:pPr marL="457200" indent="-457200" fontAlgn="auto">
              <a:spcBef>
                <a:spcPts val="0"/>
              </a:spcBef>
              <a:spcAft>
                <a:spcPts val="1800"/>
              </a:spcAft>
              <a:buFont typeface="Arial" panose="020B0604020202020204" pitchFamily="34" charset="0"/>
              <a:buChar char="•"/>
              <a:defRPr/>
            </a:pPr>
            <a:r>
              <a:rPr lang="el-GR" sz="2800" u="sng" dirty="0">
                <a:solidFill>
                  <a:srgbClr val="000000"/>
                </a:solidFill>
                <a:cs typeface="Calibri" panose="020F0502020204030204" pitchFamily="34" charset="0"/>
              </a:rPr>
              <a:t>Βιταμίνη Α</a:t>
            </a:r>
            <a:endParaRPr lang="el-GR" dirty="0">
              <a:cs typeface="Calibri" panose="020F0502020204030204" pitchFamily="34" charset="0"/>
            </a:endParaRPr>
          </a:p>
          <a:p>
            <a:pPr marL="801688" indent="-512763" fontAlgn="auto">
              <a:spcBef>
                <a:spcPts val="0"/>
              </a:spcBef>
              <a:spcAft>
                <a:spcPts val="1800"/>
              </a:spcAft>
              <a:buFont typeface="Wingdings" panose="05000000000000000000" pitchFamily="2" charset="2"/>
              <a:buChar char="ü"/>
              <a:defRPr/>
            </a:pPr>
            <a:r>
              <a:rPr lang="el-GR" sz="2800" dirty="0">
                <a:solidFill>
                  <a:srgbClr val="000000"/>
                </a:solidFill>
                <a:cs typeface="Calibri" panose="020F0502020204030204" pitchFamily="34" charset="0"/>
              </a:rPr>
              <a:t>Η βιταμίνη Α και οι προβιταμίνες της (καροτίνια) οξειδώνονται εύκολα. </a:t>
            </a:r>
            <a:endParaRPr lang="el-GR" dirty="0">
              <a:cs typeface="Calibri" panose="020F0502020204030204" pitchFamily="34" charset="0"/>
            </a:endParaRPr>
          </a:p>
          <a:p>
            <a:pPr marL="801688" indent="-512763" fontAlgn="auto">
              <a:spcBef>
                <a:spcPts val="0"/>
              </a:spcBef>
              <a:spcAft>
                <a:spcPts val="1800"/>
              </a:spcAft>
              <a:buFont typeface="Wingdings" panose="05000000000000000000" pitchFamily="2" charset="2"/>
              <a:buChar char="ü"/>
              <a:defRPr/>
            </a:pPr>
            <a:r>
              <a:rPr lang="el-GR" sz="2800" dirty="0">
                <a:solidFill>
                  <a:srgbClr val="000000"/>
                </a:solidFill>
                <a:cs typeface="Calibri" panose="020F0502020204030204" pitchFamily="34" charset="0"/>
              </a:rPr>
              <a:t>Η ποσότητα της ελαττώνεται από τον ατμοσφαιρικό αέρα, φως, θερμότητα, συντήρηση, διάφορες διεργασίες (π.χ. ξήρανση τροφίμων). </a:t>
            </a:r>
            <a:endParaRPr lang="el-GR" dirty="0">
              <a:cs typeface="Calibri" panose="020F0502020204030204" pitchFamily="34" charset="0"/>
            </a:endParaRPr>
          </a:p>
          <a:p>
            <a:pPr marL="801688" indent="-512763" fontAlgn="auto">
              <a:spcBef>
                <a:spcPts val="0"/>
              </a:spcBef>
              <a:spcAft>
                <a:spcPts val="1800"/>
              </a:spcAft>
              <a:buFont typeface="Wingdings" panose="05000000000000000000" pitchFamily="2" charset="2"/>
              <a:buChar char="ü"/>
              <a:defRPr/>
            </a:pPr>
            <a:r>
              <a:rPr lang="el-GR" sz="2800" dirty="0">
                <a:solidFill>
                  <a:srgbClr val="000000"/>
                </a:solidFill>
                <a:cs typeface="Calibri" panose="020F0502020204030204" pitchFamily="34" charset="0"/>
              </a:rPr>
              <a:t>Καταστρέφεται με την </a:t>
            </a:r>
            <a:r>
              <a:rPr lang="el-GR" sz="2800" dirty="0" err="1">
                <a:solidFill>
                  <a:srgbClr val="000000"/>
                </a:solidFill>
                <a:cs typeface="Calibri" panose="020F0502020204030204" pitchFamily="34" charset="0"/>
              </a:rPr>
              <a:t>τάγγιση</a:t>
            </a:r>
            <a:r>
              <a:rPr lang="el-GR" sz="2800" dirty="0">
                <a:solidFill>
                  <a:srgbClr val="000000"/>
                </a:solidFill>
                <a:cs typeface="Calibri" panose="020F0502020204030204" pitchFamily="34" charset="0"/>
              </a:rPr>
              <a:t> των ελαίων, λιγότερο με την κονσερβοποίηση.</a:t>
            </a:r>
            <a:endParaRPr lang="el-GR" dirty="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3FECBF1E-7F0A-FC3A-0FE9-2392FDA67C8B}"/>
              </a:ext>
            </a:extLst>
          </p:cNvPr>
          <p:cNvSpPr>
            <a:spLocks noGrp="1"/>
          </p:cNvSpPr>
          <p:nvPr>
            <p:ph type="sldNum" sz="quarter" idx="12"/>
          </p:nvPr>
        </p:nvSpPr>
        <p:spPr/>
        <p:txBody>
          <a:bodyPr/>
          <a:lstStyle/>
          <a:p>
            <a:fld id="{CF67AAE9-A8D0-4D2B-9F57-C72F860FC807}" type="slidenum">
              <a:rPr lang="el-GR" smtClean="0"/>
              <a:t>13</a:t>
            </a:fld>
            <a:endParaRPr lang="el-GR"/>
          </a:p>
        </p:txBody>
      </p:sp>
    </p:spTree>
    <p:extLst>
      <p:ext uri="{BB962C8B-B14F-4D97-AF65-F5344CB8AC3E}">
        <p14:creationId xmlns:p14="http://schemas.microsoft.com/office/powerpoint/2010/main" val="274572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A9CEAD-5438-7779-5517-1E012A376C11}"/>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Αλλοιώσεις Βιταμινών</a:t>
            </a:r>
            <a:endParaRPr lang="el-GR" dirty="0"/>
          </a:p>
        </p:txBody>
      </p:sp>
      <p:sp>
        <p:nvSpPr>
          <p:cNvPr id="3" name="Θέση περιεχομένου 2">
            <a:extLst>
              <a:ext uri="{FF2B5EF4-FFF2-40B4-BE49-F238E27FC236}">
                <a16:creationId xmlns:a16="http://schemas.microsoft.com/office/drawing/2014/main" id="{11DC4898-C614-58D7-4F26-E475B1379057}"/>
              </a:ext>
            </a:extLst>
          </p:cNvPr>
          <p:cNvSpPr>
            <a:spLocks noGrp="1"/>
          </p:cNvSpPr>
          <p:nvPr>
            <p:ph idx="1"/>
          </p:nvPr>
        </p:nvSpPr>
        <p:spPr>
          <a:xfrm>
            <a:off x="639192" y="2057400"/>
            <a:ext cx="10376679" cy="4503198"/>
          </a:xfrm>
        </p:spPr>
        <p:txBody>
          <a:bodyPr>
            <a:normAutofit fontScale="77500" lnSpcReduction="20000"/>
          </a:bodyPr>
          <a:lstStyle/>
          <a:p>
            <a:pPr marL="342900" indent="-342900" algn="just" fontAlgn="auto">
              <a:spcBef>
                <a:spcPts val="0"/>
              </a:spcBef>
              <a:spcAft>
                <a:spcPts val="1200"/>
              </a:spcAft>
              <a:buFont typeface="Arial" panose="020B0604020202020204" pitchFamily="34" charset="0"/>
              <a:buChar char="•"/>
              <a:defRPr/>
            </a:pPr>
            <a:r>
              <a:rPr lang="el-GR" sz="2800" u="sng" dirty="0">
                <a:solidFill>
                  <a:srgbClr val="000000"/>
                </a:solidFill>
                <a:cs typeface="Calibri" panose="020F0502020204030204" pitchFamily="34" charset="0"/>
              </a:rPr>
              <a:t>Βιταμίνη Β</a:t>
            </a:r>
            <a:endParaRPr lang="el-GR" dirty="0">
              <a:cs typeface="Calibri" panose="020F0502020204030204" pitchFamily="34" charset="0"/>
            </a:endParaRPr>
          </a:p>
          <a:p>
            <a:pPr marL="569913" indent="-225425" algn="just" fontAlgn="auto">
              <a:spcBef>
                <a:spcPts val="0"/>
              </a:spcBef>
              <a:spcAft>
                <a:spcPts val="1800"/>
              </a:spcAft>
              <a:buFont typeface="Wingdings" panose="05000000000000000000" pitchFamily="2" charset="2"/>
              <a:buChar char="ü"/>
              <a:defRPr/>
            </a:pPr>
            <a:r>
              <a:rPr lang="el-GR" sz="2800" u="sng" dirty="0">
                <a:solidFill>
                  <a:srgbClr val="000000"/>
                </a:solidFill>
                <a:cs typeface="Calibri" panose="020F0502020204030204" pitchFamily="34" charset="0"/>
              </a:rPr>
              <a:t>Β</a:t>
            </a:r>
            <a:r>
              <a:rPr lang="el-GR" sz="2800" u="sng" baseline="-25000" dirty="0">
                <a:solidFill>
                  <a:srgbClr val="000000"/>
                </a:solidFill>
                <a:cs typeface="Calibri" panose="020F0502020204030204" pitchFamily="34" charset="0"/>
              </a:rPr>
              <a:t>1</a:t>
            </a:r>
            <a:r>
              <a:rPr lang="el-GR" sz="2800" u="sng" dirty="0">
                <a:solidFill>
                  <a:srgbClr val="000000"/>
                </a:solidFill>
                <a:cs typeface="Calibri" panose="020F0502020204030204" pitchFamily="34" charset="0"/>
              </a:rPr>
              <a:t> θειαμίνη.</a:t>
            </a:r>
            <a:r>
              <a:rPr lang="el-GR" sz="2800" dirty="0">
                <a:solidFill>
                  <a:srgbClr val="000000"/>
                </a:solidFill>
                <a:cs typeface="Calibri" panose="020F0502020204030204" pitchFamily="34" charset="0"/>
              </a:rPr>
              <a:t> Πολύ διαλυτή στο νερό. Διασπάται σε ψηλές θερμοκρασίες, αλλά κατά το βρασμό σε όξινο περιβάλλον οι απώλειες είναι μικρές. Απώλειά της στις διάφορες διεργασίες τροφίμων σε διάφορα ποσοστά. Έλλειψή της προκαλεί την ασθένεια </a:t>
            </a:r>
            <a:r>
              <a:rPr lang="el-GR" sz="2800" dirty="0" err="1">
                <a:solidFill>
                  <a:srgbClr val="000000"/>
                </a:solidFill>
                <a:cs typeface="Calibri" panose="020F0502020204030204" pitchFamily="34" charset="0"/>
              </a:rPr>
              <a:t>beri-beri</a:t>
            </a:r>
            <a:r>
              <a:rPr lang="el-GR" sz="2800" dirty="0">
                <a:solidFill>
                  <a:srgbClr val="000000"/>
                </a:solidFill>
                <a:cs typeface="Calibri" panose="020F0502020204030204" pitchFamily="34" charset="0"/>
              </a:rPr>
              <a:t>.</a:t>
            </a:r>
            <a:endParaRPr lang="el-GR" sz="2800" dirty="0">
              <a:cs typeface="Calibri" panose="020F0502020204030204" pitchFamily="34" charset="0"/>
            </a:endParaRPr>
          </a:p>
          <a:p>
            <a:pPr marL="569913" indent="-225425" algn="just" fontAlgn="auto">
              <a:spcBef>
                <a:spcPts val="0"/>
              </a:spcBef>
              <a:spcAft>
                <a:spcPts val="1800"/>
              </a:spcAft>
              <a:buFont typeface="Wingdings" panose="05000000000000000000" pitchFamily="2" charset="2"/>
              <a:buChar char="ü"/>
              <a:defRPr/>
            </a:pPr>
            <a:r>
              <a:rPr lang="el-GR" sz="2800" u="sng" dirty="0">
                <a:solidFill>
                  <a:srgbClr val="000000"/>
                </a:solidFill>
                <a:cs typeface="Calibri" panose="020F0502020204030204" pitchFamily="34" charset="0"/>
              </a:rPr>
              <a:t>Β</a:t>
            </a:r>
            <a:r>
              <a:rPr lang="el-GR" sz="2800" u="sng" baseline="-25000" dirty="0">
                <a:solidFill>
                  <a:srgbClr val="000000"/>
                </a:solidFill>
                <a:cs typeface="Calibri" panose="020F0502020204030204" pitchFamily="34" charset="0"/>
              </a:rPr>
              <a:t>2</a:t>
            </a:r>
            <a:r>
              <a:rPr lang="el-GR" sz="2800" u="sng" dirty="0">
                <a:solidFill>
                  <a:srgbClr val="000000"/>
                </a:solidFill>
                <a:cs typeface="Calibri" panose="020F0502020204030204" pitchFamily="34" charset="0"/>
              </a:rPr>
              <a:t> </a:t>
            </a:r>
            <a:r>
              <a:rPr lang="el-GR" sz="2800" u="sng" dirty="0" err="1">
                <a:solidFill>
                  <a:srgbClr val="000000"/>
                </a:solidFill>
                <a:cs typeface="Calibri" panose="020F0502020204030204" pitchFamily="34" charset="0"/>
              </a:rPr>
              <a:t>ριβοφλαβίνη</a:t>
            </a:r>
            <a:r>
              <a:rPr lang="el-GR" sz="2800" u="sng" dirty="0">
                <a:solidFill>
                  <a:srgbClr val="000000"/>
                </a:solidFill>
                <a:cs typeface="Calibri" panose="020F0502020204030204" pitchFamily="34" charset="0"/>
              </a:rPr>
              <a:t>.</a:t>
            </a:r>
            <a:r>
              <a:rPr lang="el-GR" sz="2800" dirty="0">
                <a:solidFill>
                  <a:srgbClr val="000000"/>
                </a:solidFill>
                <a:cs typeface="Calibri" panose="020F0502020204030204" pitchFamily="34" charset="0"/>
              </a:rPr>
              <a:t> Πολύ ανθεκτική στην θέρμανση, ατμοσφαιρικό αέρα, ξήρανση οπωρών, ευαίσθητη στο διάχυτο φως, αλκάλια</a:t>
            </a:r>
            <a:endParaRPr lang="el-GR" sz="2800" dirty="0">
              <a:cs typeface="Calibri" panose="020F0502020204030204" pitchFamily="34" charset="0"/>
            </a:endParaRPr>
          </a:p>
          <a:p>
            <a:pPr marL="569913" indent="-225425" algn="just" fontAlgn="auto">
              <a:spcBef>
                <a:spcPts val="0"/>
              </a:spcBef>
              <a:spcAft>
                <a:spcPts val="1800"/>
              </a:spcAft>
              <a:buFont typeface="Wingdings" panose="05000000000000000000" pitchFamily="2" charset="2"/>
              <a:buChar char="ü"/>
              <a:defRPr/>
            </a:pPr>
            <a:r>
              <a:rPr lang="el-GR" sz="2800" u="sng" dirty="0">
                <a:solidFill>
                  <a:srgbClr val="000000"/>
                </a:solidFill>
                <a:cs typeface="Calibri" panose="020F0502020204030204" pitchFamily="34" charset="0"/>
              </a:rPr>
              <a:t>Νικοτινικό οξύ ή </a:t>
            </a:r>
            <a:r>
              <a:rPr lang="el-GR" sz="2800" u="sng" dirty="0" err="1">
                <a:solidFill>
                  <a:srgbClr val="000000"/>
                </a:solidFill>
                <a:cs typeface="Calibri" panose="020F0502020204030204" pitchFamily="34" charset="0"/>
              </a:rPr>
              <a:t>νιασίνη</a:t>
            </a:r>
            <a:r>
              <a:rPr lang="el-GR" sz="2800" u="sng" dirty="0">
                <a:solidFill>
                  <a:srgbClr val="000000"/>
                </a:solidFill>
                <a:cs typeface="Calibri" panose="020F0502020204030204" pitchFamily="34" charset="0"/>
              </a:rPr>
              <a:t>.</a:t>
            </a:r>
            <a:r>
              <a:rPr lang="el-GR" sz="2800" dirty="0">
                <a:solidFill>
                  <a:srgbClr val="000000"/>
                </a:solidFill>
                <a:cs typeface="Calibri" panose="020F0502020204030204" pitchFamily="34" charset="0"/>
              </a:rPr>
              <a:t> Ανθεκτική στη </a:t>
            </a:r>
            <a:r>
              <a:rPr lang="el-GR" sz="2800" dirty="0" err="1">
                <a:solidFill>
                  <a:srgbClr val="000000"/>
                </a:solidFill>
                <a:cs typeface="Calibri" panose="020F0502020204030204" pitchFamily="34" charset="0"/>
              </a:rPr>
              <a:t>θερμάνση</a:t>
            </a:r>
            <a:r>
              <a:rPr lang="el-GR" sz="2800" dirty="0">
                <a:solidFill>
                  <a:srgbClr val="000000"/>
                </a:solidFill>
                <a:cs typeface="Calibri" panose="020F0502020204030204" pitchFamily="34" charset="0"/>
              </a:rPr>
              <a:t>, ατμοσφαιρικό αέρα. Σοβαρή έλλειψή της προκαλεί </a:t>
            </a:r>
            <a:r>
              <a:rPr lang="el-GR" sz="2800" dirty="0" err="1">
                <a:solidFill>
                  <a:srgbClr val="000000"/>
                </a:solidFill>
                <a:cs typeface="Calibri" panose="020F0502020204030204" pitchFamily="34" charset="0"/>
              </a:rPr>
              <a:t>πελλάγρα</a:t>
            </a:r>
            <a:r>
              <a:rPr lang="el-GR" sz="2800" dirty="0">
                <a:solidFill>
                  <a:srgbClr val="000000"/>
                </a:solidFill>
                <a:cs typeface="Calibri" panose="020F0502020204030204" pitchFamily="34" charset="0"/>
              </a:rPr>
              <a:t> (μορφή δερματίτιδας)</a:t>
            </a:r>
            <a:endParaRPr lang="el-GR" sz="2800" dirty="0">
              <a:cs typeface="Calibri" panose="020F0502020204030204" pitchFamily="34" charset="0"/>
            </a:endParaRPr>
          </a:p>
          <a:p>
            <a:pPr marL="569913" indent="-225425" algn="just" fontAlgn="auto">
              <a:spcBef>
                <a:spcPts val="0"/>
              </a:spcBef>
              <a:spcAft>
                <a:spcPts val="1800"/>
              </a:spcAft>
              <a:buFont typeface="Wingdings" panose="05000000000000000000" pitchFamily="2" charset="2"/>
              <a:buChar char="ü"/>
              <a:defRPr/>
            </a:pPr>
            <a:r>
              <a:rPr lang="el-GR" sz="2800" u="sng" dirty="0">
                <a:solidFill>
                  <a:srgbClr val="000000"/>
                </a:solidFill>
                <a:cs typeface="Calibri" panose="020F0502020204030204" pitchFamily="34" charset="0"/>
              </a:rPr>
              <a:t>Β</a:t>
            </a:r>
            <a:r>
              <a:rPr lang="el-GR" sz="2800" u="sng" baseline="-25000" dirty="0">
                <a:solidFill>
                  <a:srgbClr val="000000"/>
                </a:solidFill>
                <a:cs typeface="Calibri" panose="020F0502020204030204" pitchFamily="34" charset="0"/>
              </a:rPr>
              <a:t>6</a:t>
            </a:r>
            <a:r>
              <a:rPr lang="el-GR" sz="2800" u="sng" dirty="0">
                <a:solidFill>
                  <a:srgbClr val="000000"/>
                </a:solidFill>
                <a:cs typeface="Calibri" panose="020F0502020204030204" pitchFamily="34" charset="0"/>
              </a:rPr>
              <a:t> </a:t>
            </a:r>
            <a:r>
              <a:rPr lang="el-GR" sz="2800" u="sng" dirty="0" err="1">
                <a:solidFill>
                  <a:srgbClr val="000000"/>
                </a:solidFill>
                <a:cs typeface="Calibri" panose="020F0502020204030204" pitchFamily="34" charset="0"/>
              </a:rPr>
              <a:t>πυριδοξίνη</a:t>
            </a:r>
            <a:r>
              <a:rPr lang="el-GR" sz="2800" dirty="0">
                <a:solidFill>
                  <a:srgbClr val="000000"/>
                </a:solidFill>
                <a:cs typeface="Calibri" panose="020F0502020204030204" pitchFamily="34" charset="0"/>
              </a:rPr>
              <a:t>, </a:t>
            </a:r>
            <a:r>
              <a:rPr lang="el-GR" sz="2800" u="sng" dirty="0" err="1">
                <a:solidFill>
                  <a:srgbClr val="000000"/>
                </a:solidFill>
                <a:cs typeface="Calibri" panose="020F0502020204030204" pitchFamily="34" charset="0"/>
              </a:rPr>
              <a:t>Παντοθενικό</a:t>
            </a:r>
            <a:r>
              <a:rPr lang="el-GR" sz="2800" u="sng" dirty="0">
                <a:solidFill>
                  <a:srgbClr val="000000"/>
                </a:solidFill>
                <a:cs typeface="Calibri" panose="020F0502020204030204" pitchFamily="34" charset="0"/>
              </a:rPr>
              <a:t> οξύ</a:t>
            </a:r>
            <a:r>
              <a:rPr lang="el-GR" sz="2800" dirty="0">
                <a:solidFill>
                  <a:srgbClr val="000000"/>
                </a:solidFill>
                <a:cs typeface="Calibri" panose="020F0502020204030204" pitchFamily="34" charset="0"/>
              </a:rPr>
              <a:t>, </a:t>
            </a:r>
            <a:r>
              <a:rPr lang="el-GR" sz="2800" u="sng" dirty="0" err="1">
                <a:solidFill>
                  <a:srgbClr val="000000"/>
                </a:solidFill>
                <a:cs typeface="Calibri" panose="020F0502020204030204" pitchFamily="34" charset="0"/>
              </a:rPr>
              <a:t>Βιοτίνη</a:t>
            </a:r>
            <a:endParaRPr lang="el-GR" sz="2800" dirty="0">
              <a:cs typeface="Calibri" panose="020F0502020204030204" pitchFamily="34" charset="0"/>
            </a:endParaRPr>
          </a:p>
          <a:p>
            <a:pPr marL="569913" indent="-225425" algn="just" fontAlgn="auto">
              <a:spcBef>
                <a:spcPts val="0"/>
              </a:spcBef>
              <a:spcAft>
                <a:spcPts val="1800"/>
              </a:spcAft>
              <a:buFont typeface="Wingdings" panose="05000000000000000000" pitchFamily="2" charset="2"/>
              <a:buChar char="ü"/>
              <a:defRPr/>
            </a:pPr>
            <a:r>
              <a:rPr lang="el-GR" sz="2800" u="sng" dirty="0">
                <a:solidFill>
                  <a:srgbClr val="000000"/>
                </a:solidFill>
                <a:cs typeface="Calibri" panose="020F0502020204030204" pitchFamily="34" charset="0"/>
              </a:rPr>
              <a:t>Β</a:t>
            </a:r>
            <a:r>
              <a:rPr lang="el-GR" sz="2800" u="sng" baseline="-25000" dirty="0">
                <a:solidFill>
                  <a:srgbClr val="000000"/>
                </a:solidFill>
                <a:cs typeface="Calibri" panose="020F0502020204030204" pitchFamily="34" charset="0"/>
              </a:rPr>
              <a:t>12</a:t>
            </a:r>
            <a:r>
              <a:rPr lang="el-GR" sz="2800" u="sng" dirty="0">
                <a:solidFill>
                  <a:srgbClr val="000000"/>
                </a:solidFill>
                <a:cs typeface="Calibri" panose="020F0502020204030204" pitchFamily="34" charset="0"/>
              </a:rPr>
              <a:t> κοβαλαμίνη.</a:t>
            </a:r>
            <a:r>
              <a:rPr lang="el-GR" sz="2800" dirty="0">
                <a:solidFill>
                  <a:srgbClr val="000000"/>
                </a:solidFill>
                <a:cs typeface="Calibri" panose="020F0502020204030204" pitchFamily="34" charset="0"/>
              </a:rPr>
              <a:t> Έλλειψη της προκαλεί κακοήθη αναιμία. Είναι ενωμένη με πρωτεΐνη και πρέπει να ελευθερωθεί πρώτα για να </a:t>
            </a:r>
            <a:r>
              <a:rPr lang="el-GR" sz="2800" dirty="0" err="1">
                <a:solidFill>
                  <a:srgbClr val="000000"/>
                </a:solidFill>
                <a:cs typeface="Calibri" panose="020F0502020204030204" pitchFamily="34" charset="0"/>
              </a:rPr>
              <a:t>απορροφηθεί</a:t>
            </a:r>
            <a:r>
              <a:rPr lang="el-GR" sz="2800" dirty="0">
                <a:solidFill>
                  <a:srgbClr val="000000"/>
                </a:solidFill>
                <a:cs typeface="Calibri" panose="020F0502020204030204" pitchFamily="34" charset="0"/>
              </a:rPr>
              <a:t>. Τα άτομα που πάσχουν από κακοήθη αναιμία δεν μπορούν να το πετύχουν</a:t>
            </a:r>
            <a:endParaRPr lang="el-GR" sz="2800" dirty="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00A26142-F372-E240-4ECA-E9505900A32E}"/>
              </a:ext>
            </a:extLst>
          </p:cNvPr>
          <p:cNvSpPr>
            <a:spLocks noGrp="1"/>
          </p:cNvSpPr>
          <p:nvPr>
            <p:ph type="sldNum" sz="quarter" idx="12"/>
          </p:nvPr>
        </p:nvSpPr>
        <p:spPr/>
        <p:txBody>
          <a:bodyPr/>
          <a:lstStyle/>
          <a:p>
            <a:fld id="{CF67AAE9-A8D0-4D2B-9F57-C72F860FC807}" type="slidenum">
              <a:rPr lang="el-GR" smtClean="0"/>
              <a:t>14</a:t>
            </a:fld>
            <a:endParaRPr lang="el-GR"/>
          </a:p>
        </p:txBody>
      </p:sp>
    </p:spTree>
    <p:extLst>
      <p:ext uri="{BB962C8B-B14F-4D97-AF65-F5344CB8AC3E}">
        <p14:creationId xmlns:p14="http://schemas.microsoft.com/office/powerpoint/2010/main" val="236922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0D1432-21AD-3EF7-7041-4B3F2C544330}"/>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Αλλοιώσεις Βιταμινών</a:t>
            </a:r>
            <a:endParaRPr lang="el-GR" dirty="0"/>
          </a:p>
        </p:txBody>
      </p:sp>
      <p:sp>
        <p:nvSpPr>
          <p:cNvPr id="3" name="Θέση περιεχομένου 2">
            <a:extLst>
              <a:ext uri="{FF2B5EF4-FFF2-40B4-BE49-F238E27FC236}">
                <a16:creationId xmlns:a16="http://schemas.microsoft.com/office/drawing/2014/main" id="{2053B1F5-F0C0-30EE-5032-DE8FAA108AFB}"/>
              </a:ext>
            </a:extLst>
          </p:cNvPr>
          <p:cNvSpPr>
            <a:spLocks noGrp="1"/>
          </p:cNvSpPr>
          <p:nvPr>
            <p:ph idx="1"/>
          </p:nvPr>
        </p:nvSpPr>
        <p:spPr>
          <a:xfrm>
            <a:off x="941034" y="2057399"/>
            <a:ext cx="10074838" cy="4370033"/>
          </a:xfrm>
        </p:spPr>
        <p:txBody>
          <a:bodyPr>
            <a:normAutofit fontScale="92500" lnSpcReduction="10000"/>
          </a:bodyPr>
          <a:lstStyle/>
          <a:p>
            <a:pPr marL="457200" indent="-457200" algn="just" fontAlgn="auto">
              <a:spcBef>
                <a:spcPts val="0"/>
              </a:spcBef>
              <a:spcAft>
                <a:spcPts val="1800"/>
              </a:spcAft>
              <a:buFont typeface="Arial" panose="020B0604020202020204" pitchFamily="34" charset="0"/>
              <a:buChar char="•"/>
              <a:defRPr/>
            </a:pPr>
            <a:r>
              <a:rPr lang="el-GR" sz="3200" u="sng" dirty="0">
                <a:solidFill>
                  <a:srgbClr val="000000"/>
                </a:solidFill>
                <a:cs typeface="Calibri" panose="020F0502020204030204" pitchFamily="34" charset="0"/>
              </a:rPr>
              <a:t>Βιταμίνη C</a:t>
            </a:r>
            <a:endParaRPr lang="el-GR" dirty="0">
              <a:cs typeface="Calibri" panose="020F0502020204030204" pitchFamily="34" charset="0"/>
            </a:endParaRPr>
          </a:p>
          <a:p>
            <a:pPr marL="858838" indent="-401638" algn="just" fontAlgn="auto">
              <a:spcBef>
                <a:spcPts val="0"/>
              </a:spcBef>
              <a:spcAft>
                <a:spcPts val="1800"/>
              </a:spcAft>
              <a:buFont typeface="Wingdings" panose="05000000000000000000" pitchFamily="2" charset="2"/>
              <a:buChar char="ü"/>
              <a:defRPr/>
            </a:pPr>
            <a:r>
              <a:rPr lang="el-GR" sz="2800" dirty="0">
                <a:solidFill>
                  <a:srgbClr val="000000"/>
                </a:solidFill>
                <a:cs typeface="Calibri" panose="020F0502020204030204" pitchFamily="34" charset="0"/>
              </a:rPr>
              <a:t>Πολύ ευαίσθητη βιταμίνη. Οξειδώνεται γρήγορα από τον ατμοσφαιρικό αέρα.</a:t>
            </a:r>
            <a:endParaRPr lang="el-GR" sz="2800" dirty="0">
              <a:cs typeface="Calibri" panose="020F0502020204030204" pitchFamily="34" charset="0"/>
            </a:endParaRPr>
          </a:p>
          <a:p>
            <a:pPr marL="858838" indent="-401638" algn="just" fontAlgn="auto">
              <a:spcBef>
                <a:spcPts val="0"/>
              </a:spcBef>
              <a:spcAft>
                <a:spcPts val="1800"/>
              </a:spcAft>
              <a:buFont typeface="Wingdings" panose="05000000000000000000" pitchFamily="2" charset="2"/>
              <a:buChar char="ü"/>
              <a:defRPr/>
            </a:pPr>
            <a:r>
              <a:rPr lang="el-GR" sz="2800" dirty="0">
                <a:solidFill>
                  <a:srgbClr val="000000"/>
                </a:solidFill>
                <a:cs typeface="Calibri" panose="020F0502020204030204" pitchFamily="34" charset="0"/>
              </a:rPr>
              <a:t>Κατά την ψύξη των φρέσκων φρούτων και λαχανικών διατηρείται αρκετά.</a:t>
            </a:r>
            <a:endParaRPr lang="el-GR" sz="2800" dirty="0">
              <a:cs typeface="Calibri" panose="020F0502020204030204" pitchFamily="34" charset="0"/>
            </a:endParaRPr>
          </a:p>
          <a:p>
            <a:pPr marL="858838" indent="-401638" algn="just" fontAlgn="auto">
              <a:spcBef>
                <a:spcPts val="0"/>
              </a:spcBef>
              <a:spcAft>
                <a:spcPts val="1800"/>
              </a:spcAft>
              <a:buFont typeface="Wingdings" panose="05000000000000000000" pitchFamily="2" charset="2"/>
              <a:buChar char="ü"/>
              <a:defRPr/>
            </a:pPr>
            <a:r>
              <a:rPr lang="el-GR" sz="2800" dirty="0">
                <a:solidFill>
                  <a:srgbClr val="000000"/>
                </a:solidFill>
                <a:cs typeface="Calibri" panose="020F0502020204030204" pitchFamily="34" charset="0"/>
              </a:rPr>
              <a:t>Κατά την ξήρανση των φρέσκων φρούτων και λαχανικών καταστρέφεται.</a:t>
            </a:r>
            <a:endParaRPr lang="el-GR" sz="2800" dirty="0">
              <a:cs typeface="Calibri" panose="020F0502020204030204" pitchFamily="34" charset="0"/>
            </a:endParaRPr>
          </a:p>
          <a:p>
            <a:pPr marL="858838" indent="-401638" algn="just" fontAlgn="auto">
              <a:spcBef>
                <a:spcPts val="0"/>
              </a:spcBef>
              <a:spcAft>
                <a:spcPts val="1800"/>
              </a:spcAft>
              <a:buFont typeface="Wingdings" panose="05000000000000000000" pitchFamily="2" charset="2"/>
              <a:buChar char="ü"/>
              <a:defRPr/>
            </a:pPr>
            <a:r>
              <a:rPr lang="el-GR" sz="2800" dirty="0">
                <a:solidFill>
                  <a:srgbClr val="000000"/>
                </a:solidFill>
                <a:cs typeface="Calibri" panose="020F0502020204030204" pitchFamily="34" charset="0"/>
              </a:rPr>
              <a:t>Σε όξινο περιβάλλον διατηρείται, σε ουδέτερο ή ελαφρώς αλκαλικό καταστρέφεται.</a:t>
            </a:r>
            <a:endParaRPr lang="el-GR" sz="2800" dirty="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2572AD48-2F01-7A0F-94AF-199AF165180C}"/>
              </a:ext>
            </a:extLst>
          </p:cNvPr>
          <p:cNvSpPr>
            <a:spLocks noGrp="1"/>
          </p:cNvSpPr>
          <p:nvPr>
            <p:ph type="sldNum" sz="quarter" idx="12"/>
          </p:nvPr>
        </p:nvSpPr>
        <p:spPr/>
        <p:txBody>
          <a:bodyPr/>
          <a:lstStyle/>
          <a:p>
            <a:fld id="{CF67AAE9-A8D0-4D2B-9F57-C72F860FC807}" type="slidenum">
              <a:rPr lang="el-GR" smtClean="0"/>
              <a:t>15</a:t>
            </a:fld>
            <a:endParaRPr lang="el-GR"/>
          </a:p>
        </p:txBody>
      </p:sp>
    </p:spTree>
    <p:extLst>
      <p:ext uri="{BB962C8B-B14F-4D97-AF65-F5344CB8AC3E}">
        <p14:creationId xmlns:p14="http://schemas.microsoft.com/office/powerpoint/2010/main" val="43401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E7E46C-ED69-DFB4-C32B-B8BF8409A5A1}"/>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Αλλοιώσεις Βιταμινών</a:t>
            </a:r>
            <a:endParaRPr lang="el-GR" dirty="0"/>
          </a:p>
        </p:txBody>
      </p:sp>
      <p:sp>
        <p:nvSpPr>
          <p:cNvPr id="3" name="Θέση περιεχομένου 2">
            <a:extLst>
              <a:ext uri="{FF2B5EF4-FFF2-40B4-BE49-F238E27FC236}">
                <a16:creationId xmlns:a16="http://schemas.microsoft.com/office/drawing/2014/main" id="{A2AC0AE7-B3F6-CA0C-1406-DB325D988F4B}"/>
              </a:ext>
            </a:extLst>
          </p:cNvPr>
          <p:cNvSpPr>
            <a:spLocks noGrp="1"/>
          </p:cNvSpPr>
          <p:nvPr>
            <p:ph idx="1"/>
          </p:nvPr>
        </p:nvSpPr>
        <p:spPr/>
        <p:txBody>
          <a:bodyPr/>
          <a:lstStyle/>
          <a:p>
            <a:pPr marL="457200" indent="-457200" algn="just" fontAlgn="auto">
              <a:spcBef>
                <a:spcPts val="0"/>
              </a:spcBef>
              <a:spcAft>
                <a:spcPts val="1800"/>
              </a:spcAft>
              <a:buFont typeface="Arial" panose="020B0604020202020204" pitchFamily="34" charset="0"/>
              <a:buChar char="•"/>
              <a:defRPr/>
            </a:pPr>
            <a:r>
              <a:rPr lang="el-GR" sz="3200" u="sng" dirty="0">
                <a:solidFill>
                  <a:srgbClr val="000000"/>
                </a:solidFill>
                <a:cs typeface="Calibri" panose="020F0502020204030204" pitchFamily="34" charset="0"/>
              </a:rPr>
              <a:t>Βιταμίνη Ε</a:t>
            </a:r>
            <a:endParaRPr lang="el-GR" dirty="0">
              <a:cs typeface="Calibri" panose="020F0502020204030204" pitchFamily="34" charset="0"/>
            </a:endParaRPr>
          </a:p>
          <a:p>
            <a:pPr marL="858838" indent="-401638" algn="just" fontAlgn="auto">
              <a:spcBef>
                <a:spcPts val="0"/>
              </a:spcBef>
              <a:spcAft>
                <a:spcPts val="1800"/>
              </a:spcAft>
              <a:buFont typeface="Wingdings" panose="05000000000000000000" pitchFamily="2" charset="2"/>
              <a:buChar char="ü"/>
              <a:defRPr/>
            </a:pPr>
            <a:r>
              <a:rPr lang="el-GR" sz="2800" dirty="0">
                <a:solidFill>
                  <a:srgbClr val="000000"/>
                </a:solidFill>
                <a:cs typeface="Calibri" panose="020F0502020204030204" pitchFamily="34" charset="0"/>
              </a:rPr>
              <a:t>Καταστρέφεται με το </a:t>
            </a:r>
            <a:r>
              <a:rPr lang="el-GR" sz="2800" dirty="0" err="1">
                <a:solidFill>
                  <a:srgbClr val="000000"/>
                </a:solidFill>
                <a:cs typeface="Calibri" panose="020F0502020204030204" pitchFamily="34" charset="0"/>
              </a:rPr>
              <a:t>τάγγισμα</a:t>
            </a:r>
            <a:r>
              <a:rPr lang="el-GR" sz="2800" dirty="0">
                <a:solidFill>
                  <a:srgbClr val="000000"/>
                </a:solidFill>
                <a:cs typeface="Calibri" panose="020F0502020204030204" pitchFamily="34" charset="0"/>
              </a:rPr>
              <a:t> των ελαίων</a:t>
            </a:r>
            <a:endParaRPr lang="el-GR" sz="2800" dirty="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25B1EDB3-38A2-670F-56A4-13723E382589}"/>
              </a:ext>
            </a:extLst>
          </p:cNvPr>
          <p:cNvSpPr>
            <a:spLocks noGrp="1"/>
          </p:cNvSpPr>
          <p:nvPr>
            <p:ph type="sldNum" sz="quarter" idx="12"/>
          </p:nvPr>
        </p:nvSpPr>
        <p:spPr/>
        <p:txBody>
          <a:bodyPr/>
          <a:lstStyle/>
          <a:p>
            <a:fld id="{CF67AAE9-A8D0-4D2B-9F57-C72F860FC807}" type="slidenum">
              <a:rPr lang="el-GR" smtClean="0"/>
              <a:t>16</a:t>
            </a:fld>
            <a:endParaRPr lang="el-GR"/>
          </a:p>
        </p:txBody>
      </p:sp>
    </p:spTree>
    <p:extLst>
      <p:ext uri="{BB962C8B-B14F-4D97-AF65-F5344CB8AC3E}">
        <p14:creationId xmlns:p14="http://schemas.microsoft.com/office/powerpoint/2010/main" val="365194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8AEAE1-5D99-F08C-D955-7397B5555EB3}"/>
              </a:ext>
            </a:extLst>
          </p:cNvPr>
          <p:cNvSpPr>
            <a:spLocks noGrp="1"/>
          </p:cNvSpPr>
          <p:nvPr>
            <p:ph type="title"/>
          </p:nvPr>
        </p:nvSpPr>
        <p:spPr/>
        <p:txBody>
          <a:bodyPr>
            <a:normAutofit/>
          </a:bodyPr>
          <a:lstStyle/>
          <a:p>
            <a:r>
              <a:rPr lang="el-GR" sz="4400" dirty="0">
                <a:solidFill>
                  <a:srgbClr val="000000"/>
                </a:solidFill>
                <a:cs typeface="Calibri" panose="020F0502020204030204" pitchFamily="34" charset="0"/>
              </a:rPr>
              <a:t>Φυσικές χρωστικές και πιθανές αλλοιώσεις τους</a:t>
            </a:r>
            <a:endParaRPr lang="el-GR" dirty="0"/>
          </a:p>
        </p:txBody>
      </p:sp>
      <p:sp>
        <p:nvSpPr>
          <p:cNvPr id="3" name="Θέση περιεχομένου 2">
            <a:extLst>
              <a:ext uri="{FF2B5EF4-FFF2-40B4-BE49-F238E27FC236}">
                <a16:creationId xmlns:a16="http://schemas.microsoft.com/office/drawing/2014/main" id="{0C56D558-8A46-62D8-9CF8-F55341D124F8}"/>
              </a:ext>
            </a:extLst>
          </p:cNvPr>
          <p:cNvSpPr>
            <a:spLocks noGrp="1"/>
          </p:cNvSpPr>
          <p:nvPr>
            <p:ph idx="1"/>
          </p:nvPr>
        </p:nvSpPr>
        <p:spPr/>
        <p:txBody>
          <a:bodyPr>
            <a:normAutofit lnSpcReduction="10000"/>
          </a:bodyPr>
          <a:lstStyle/>
          <a:p>
            <a:pPr marL="342900" indent="-342900" algn="just" fontAlgn="auto">
              <a:spcBef>
                <a:spcPts val="0"/>
              </a:spcBef>
              <a:spcAft>
                <a:spcPts val="1800"/>
              </a:spcAft>
              <a:buFont typeface="Arial" panose="020B0604020202020204" pitchFamily="34" charset="0"/>
              <a:buChar char="•"/>
              <a:defRPr/>
            </a:pPr>
            <a:r>
              <a:rPr lang="el-GR" sz="2800" dirty="0">
                <a:solidFill>
                  <a:srgbClr val="000000"/>
                </a:solidFill>
                <a:cs typeface="Calibri" panose="020F0502020204030204" pitchFamily="34" charset="0"/>
              </a:rPr>
              <a:t>Τα νωπά, μη επεξεργασμένα τρόφιμα έχουν συνήθως έντονα λαμπερά χρώματα τα οποία κατά την παραμονή ή επεξεργασίες (π.χ. θέρμανση, ξήρανση κ.ά.) εξασθενούν ή αλλάζουν απόχρωση.</a:t>
            </a:r>
            <a:endParaRPr lang="el-GR" sz="2800" dirty="0">
              <a:cs typeface="Calibri" panose="020F0502020204030204" pitchFamily="34" charset="0"/>
            </a:endParaRPr>
          </a:p>
          <a:p>
            <a:pPr marL="342900" indent="-342900" algn="just" fontAlgn="auto">
              <a:spcBef>
                <a:spcPts val="0"/>
              </a:spcBef>
              <a:spcAft>
                <a:spcPts val="1800"/>
              </a:spcAft>
              <a:buFont typeface="Arial" panose="020B0604020202020204" pitchFamily="34" charset="0"/>
              <a:buChar char="•"/>
              <a:defRPr/>
            </a:pPr>
            <a:r>
              <a:rPr lang="el-GR" sz="2800" dirty="0">
                <a:solidFill>
                  <a:srgbClr val="000000"/>
                </a:solidFill>
                <a:cs typeface="Calibri" panose="020F0502020204030204" pitchFamily="34" charset="0"/>
              </a:rPr>
              <a:t>Χλωροφύλλη. Με υγρή θέρμανση χάνει μέρος του </a:t>
            </a:r>
            <a:r>
              <a:rPr lang="el-GR" sz="2800" dirty="0" err="1">
                <a:solidFill>
                  <a:srgbClr val="000000"/>
                </a:solidFill>
                <a:cs typeface="Calibri" panose="020F0502020204030204" pitchFamily="34" charset="0"/>
              </a:rPr>
              <a:t>Mg</a:t>
            </a:r>
            <a:r>
              <a:rPr lang="el-GR" sz="2800" dirty="0">
                <a:solidFill>
                  <a:srgbClr val="000000"/>
                </a:solidFill>
                <a:cs typeface="Calibri" panose="020F0502020204030204" pitchFamily="34" charset="0"/>
              </a:rPr>
              <a:t> και μετατρέπεται σε </a:t>
            </a:r>
            <a:r>
              <a:rPr lang="el-GR" sz="2800" dirty="0" err="1">
                <a:solidFill>
                  <a:srgbClr val="000000"/>
                </a:solidFill>
                <a:cs typeface="Calibri" panose="020F0502020204030204" pitchFamily="34" charset="0"/>
              </a:rPr>
              <a:t>φαιοφυτίνη</a:t>
            </a:r>
            <a:r>
              <a:rPr lang="el-GR" sz="2800" dirty="0">
                <a:solidFill>
                  <a:srgbClr val="000000"/>
                </a:solidFill>
                <a:cs typeface="Calibri" panose="020F0502020204030204" pitchFamily="34" charset="0"/>
              </a:rPr>
              <a:t> καστανού χρώματος. Επίσης με επίδραση οξέων, αιθυλενίου, ακετυλενίου κ.ά.</a:t>
            </a:r>
            <a:endParaRPr lang="el-GR" sz="2800" dirty="0">
              <a:cs typeface="Calibri" panose="020F0502020204030204" pitchFamily="34" charset="0"/>
            </a:endParaRPr>
          </a:p>
          <a:p>
            <a:pPr marL="342900" indent="-342900" algn="just" fontAlgn="auto">
              <a:spcBef>
                <a:spcPts val="0"/>
              </a:spcBef>
              <a:spcAft>
                <a:spcPts val="1800"/>
              </a:spcAft>
              <a:buFont typeface="Arial" panose="020B0604020202020204" pitchFamily="34" charset="0"/>
              <a:buChar char="•"/>
              <a:defRPr/>
            </a:pPr>
            <a:r>
              <a:rPr lang="el-GR" sz="2800" dirty="0" err="1">
                <a:solidFill>
                  <a:srgbClr val="000000"/>
                </a:solidFill>
                <a:cs typeface="Calibri" panose="020F0502020204030204" pitchFamily="34" charset="0"/>
              </a:rPr>
              <a:t>Καροτενοειδή</a:t>
            </a:r>
            <a:r>
              <a:rPr lang="el-GR" sz="2800" dirty="0">
                <a:solidFill>
                  <a:srgbClr val="000000"/>
                </a:solidFill>
                <a:cs typeface="Calibri" panose="020F0502020204030204" pitchFamily="34" charset="0"/>
              </a:rPr>
              <a:t>. Καταστρέφονται με υδρογόνωση ή οξείδωση (λόγω κορεσμού των διπλών δεσμών), με ξήρανση, θέρμανση.</a:t>
            </a:r>
            <a:endParaRPr lang="el-GR" sz="2800" dirty="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FE502BEB-6E3F-5098-3877-4F3722BC037E}"/>
              </a:ext>
            </a:extLst>
          </p:cNvPr>
          <p:cNvSpPr>
            <a:spLocks noGrp="1"/>
          </p:cNvSpPr>
          <p:nvPr>
            <p:ph type="sldNum" sz="quarter" idx="12"/>
          </p:nvPr>
        </p:nvSpPr>
        <p:spPr/>
        <p:txBody>
          <a:bodyPr/>
          <a:lstStyle/>
          <a:p>
            <a:fld id="{CF67AAE9-A8D0-4D2B-9F57-C72F860FC807}" type="slidenum">
              <a:rPr lang="el-GR" smtClean="0"/>
              <a:t>17</a:t>
            </a:fld>
            <a:endParaRPr lang="el-GR"/>
          </a:p>
        </p:txBody>
      </p:sp>
    </p:spTree>
    <p:extLst>
      <p:ext uri="{BB962C8B-B14F-4D97-AF65-F5344CB8AC3E}">
        <p14:creationId xmlns:p14="http://schemas.microsoft.com/office/powerpoint/2010/main" val="3541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A384BD-1728-E8A6-4FB6-09BA4E1AC953}"/>
              </a:ext>
            </a:extLst>
          </p:cNvPr>
          <p:cNvSpPr>
            <a:spLocks noGrp="1"/>
          </p:cNvSpPr>
          <p:nvPr>
            <p:ph type="title"/>
          </p:nvPr>
        </p:nvSpPr>
        <p:spPr/>
        <p:txBody>
          <a:bodyPr>
            <a:normAutofit/>
          </a:bodyPr>
          <a:lstStyle/>
          <a:p>
            <a:r>
              <a:rPr lang="el-GR" sz="4400" dirty="0">
                <a:solidFill>
                  <a:srgbClr val="000000"/>
                </a:solidFill>
                <a:cs typeface="Calibri" panose="020F0502020204030204" pitchFamily="34" charset="0"/>
              </a:rPr>
              <a:t>Φυσικές χρωστικές και πιθανές αλλοιώσεις τους</a:t>
            </a:r>
            <a:endParaRPr lang="el-GR" dirty="0"/>
          </a:p>
        </p:txBody>
      </p:sp>
      <p:sp>
        <p:nvSpPr>
          <p:cNvPr id="3" name="Θέση περιεχομένου 2">
            <a:extLst>
              <a:ext uri="{FF2B5EF4-FFF2-40B4-BE49-F238E27FC236}">
                <a16:creationId xmlns:a16="http://schemas.microsoft.com/office/drawing/2014/main" id="{E72F2433-D2D1-40FD-418D-0C59F2F8CF56}"/>
              </a:ext>
            </a:extLst>
          </p:cNvPr>
          <p:cNvSpPr>
            <a:spLocks noGrp="1"/>
          </p:cNvSpPr>
          <p:nvPr>
            <p:ph idx="1"/>
          </p:nvPr>
        </p:nvSpPr>
        <p:spPr>
          <a:xfrm>
            <a:off x="1143000" y="2057399"/>
            <a:ext cx="10335827" cy="4307889"/>
          </a:xfrm>
        </p:spPr>
        <p:txBody>
          <a:bodyPr/>
          <a:lstStyle/>
          <a:p>
            <a:pPr marL="342900" indent="-342900" algn="just" fontAlgn="auto">
              <a:spcBef>
                <a:spcPts val="0"/>
              </a:spcBef>
              <a:spcAft>
                <a:spcPts val="1800"/>
              </a:spcAft>
              <a:buFont typeface="Arial" panose="020B0604020202020204" pitchFamily="34" charset="0"/>
              <a:buChar char="•"/>
              <a:defRPr/>
            </a:pPr>
            <a:r>
              <a:rPr lang="el-GR" sz="2800" dirty="0" err="1">
                <a:solidFill>
                  <a:srgbClr val="000000"/>
                </a:solidFill>
                <a:cs typeface="Calibri" panose="020F0502020204030204" pitchFamily="34" charset="0"/>
              </a:rPr>
              <a:t>Λυκοπένιο</a:t>
            </a:r>
            <a:r>
              <a:rPr lang="el-GR" sz="2800" dirty="0">
                <a:solidFill>
                  <a:srgbClr val="000000"/>
                </a:solidFill>
                <a:cs typeface="Calibri" panose="020F0502020204030204" pitchFamily="34" charset="0"/>
              </a:rPr>
              <a:t> (ερυθρά χρωστική των τοματών). Με θέρμανση σε υψηλές θερμοκρασίες γίνεται </a:t>
            </a:r>
            <a:r>
              <a:rPr lang="el-GR" sz="2800" dirty="0" err="1">
                <a:solidFill>
                  <a:srgbClr val="000000"/>
                </a:solidFill>
                <a:cs typeface="Calibri" panose="020F0502020204030204" pitchFamily="34" charset="0"/>
              </a:rPr>
              <a:t>ερυθρόφαιο</a:t>
            </a:r>
            <a:r>
              <a:rPr lang="el-GR" sz="2800" dirty="0">
                <a:solidFill>
                  <a:srgbClr val="000000"/>
                </a:solidFill>
                <a:cs typeface="Calibri" panose="020F0502020204030204" pitchFamily="34" charset="0"/>
              </a:rPr>
              <a:t>.</a:t>
            </a:r>
            <a:endParaRPr lang="el-GR" sz="2800" dirty="0">
              <a:cs typeface="Calibri" panose="020F0502020204030204" pitchFamily="34" charset="0"/>
            </a:endParaRPr>
          </a:p>
          <a:p>
            <a:pPr marL="342900" indent="-342900" algn="just" fontAlgn="auto">
              <a:spcBef>
                <a:spcPts val="0"/>
              </a:spcBef>
              <a:spcAft>
                <a:spcPts val="1800"/>
              </a:spcAft>
              <a:buFont typeface="Arial" panose="020B0604020202020204" pitchFamily="34" charset="0"/>
              <a:buChar char="•"/>
              <a:defRPr/>
            </a:pPr>
            <a:r>
              <a:rPr lang="el-GR" sz="2800" dirty="0">
                <a:solidFill>
                  <a:srgbClr val="000000"/>
                </a:solidFill>
                <a:cs typeface="Calibri" panose="020F0502020204030204" pitchFamily="34" charset="0"/>
              </a:rPr>
              <a:t>Αιμοσφαιρίνη. Με θέρμανση προκαλείται πήξη της. Με οξείδωση γίνεται </a:t>
            </a:r>
            <a:r>
              <a:rPr lang="el-GR" sz="2800" dirty="0" err="1">
                <a:solidFill>
                  <a:srgbClr val="000000"/>
                </a:solidFill>
                <a:cs typeface="Calibri" panose="020F0502020204030204" pitchFamily="34" charset="0"/>
              </a:rPr>
              <a:t>μεθαιμοσφαιρίνη</a:t>
            </a:r>
            <a:r>
              <a:rPr lang="el-GR" sz="2800" dirty="0">
                <a:solidFill>
                  <a:srgbClr val="000000"/>
                </a:solidFill>
                <a:cs typeface="Calibri" panose="020F0502020204030204" pitchFamily="34" charset="0"/>
              </a:rPr>
              <a:t> (κόκκινο-καφέ χρώμα). Αναστολή οξείδωσης με νιτρώδη ή νιτρικά άλατα στο κρέας προς </a:t>
            </a:r>
            <a:r>
              <a:rPr lang="el-GR" sz="2800" dirty="0" err="1">
                <a:solidFill>
                  <a:srgbClr val="000000"/>
                </a:solidFill>
                <a:cs typeface="Calibri" panose="020F0502020204030204" pitchFamily="34" charset="0"/>
              </a:rPr>
              <a:t>νιτροδοαιμοσφαιρίνη</a:t>
            </a:r>
            <a:r>
              <a:rPr lang="el-GR" sz="2800" dirty="0">
                <a:solidFill>
                  <a:srgbClr val="000000"/>
                </a:solidFill>
                <a:cs typeface="Calibri" panose="020F0502020204030204" pitchFamily="34" charset="0"/>
              </a:rPr>
              <a:t>, ανθεκτική στην οξείδωση και στις θερμικές επεξεργασίες</a:t>
            </a:r>
            <a:endParaRPr lang="el-GR" sz="2800" dirty="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698374C4-38B7-9D73-8D66-25A131EE258F}"/>
              </a:ext>
            </a:extLst>
          </p:cNvPr>
          <p:cNvSpPr>
            <a:spLocks noGrp="1"/>
          </p:cNvSpPr>
          <p:nvPr>
            <p:ph type="sldNum" sz="quarter" idx="12"/>
          </p:nvPr>
        </p:nvSpPr>
        <p:spPr/>
        <p:txBody>
          <a:bodyPr/>
          <a:lstStyle/>
          <a:p>
            <a:fld id="{CF67AAE9-A8D0-4D2B-9F57-C72F860FC807}" type="slidenum">
              <a:rPr lang="el-GR" smtClean="0"/>
              <a:t>18</a:t>
            </a:fld>
            <a:endParaRPr lang="el-GR"/>
          </a:p>
        </p:txBody>
      </p:sp>
    </p:spTree>
    <p:extLst>
      <p:ext uri="{BB962C8B-B14F-4D97-AF65-F5344CB8AC3E}">
        <p14:creationId xmlns:p14="http://schemas.microsoft.com/office/powerpoint/2010/main" val="51602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8" name="Rectangle 37">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40" name="Straight Connector 39">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4" name="Rectangle 43">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46" name="Straight Connector 45">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Calibri" panose="020F0502020204030204" pitchFamily="34" charset="0"/>
            </a:endParaRPr>
          </a:p>
        </p:txBody>
      </p:sp>
      <p:sp>
        <p:nvSpPr>
          <p:cNvPr id="2" name="Τίτλος 1">
            <a:extLst>
              <a:ext uri="{FF2B5EF4-FFF2-40B4-BE49-F238E27FC236}">
                <a16:creationId xmlns:a16="http://schemas.microsoft.com/office/drawing/2014/main" id="{C17B9919-0140-08DF-A30C-36E67788F838}"/>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3800" b="1" cap="all">
                <a:solidFill>
                  <a:srgbClr val="FFFFFF"/>
                </a:solidFill>
              </a:rPr>
              <a:t>Αλλοίωση φρούτων και λαχανικών</a:t>
            </a:r>
            <a:br>
              <a:rPr lang="en-US" sz="3800" b="1" cap="all">
                <a:solidFill>
                  <a:srgbClr val="FFFFFF"/>
                </a:solidFill>
              </a:rPr>
            </a:br>
            <a:endParaRPr lang="en-US" sz="3800" b="1" cap="all">
              <a:solidFill>
                <a:srgbClr val="FFFFFF"/>
              </a:solidFill>
            </a:endParaRPr>
          </a:p>
        </p:txBody>
      </p:sp>
      <p:graphicFrame>
        <p:nvGraphicFramePr>
          <p:cNvPr id="7" name="Πίνακας 6">
            <a:extLst>
              <a:ext uri="{FF2B5EF4-FFF2-40B4-BE49-F238E27FC236}">
                <a16:creationId xmlns:a16="http://schemas.microsoft.com/office/drawing/2014/main" id="{4BD8B2F6-BBCB-C682-DF8F-D340002752FB}"/>
              </a:ext>
            </a:extLst>
          </p:cNvPr>
          <p:cNvGraphicFramePr>
            <a:graphicFrameLocks noGrp="1"/>
          </p:cNvGraphicFramePr>
          <p:nvPr>
            <p:extLst>
              <p:ext uri="{D42A27DB-BD31-4B8C-83A1-F6EECF244321}">
                <p14:modId xmlns:p14="http://schemas.microsoft.com/office/powerpoint/2010/main" val="4269994745"/>
              </p:ext>
            </p:extLst>
          </p:nvPr>
        </p:nvGraphicFramePr>
        <p:xfrm>
          <a:off x="236219" y="233172"/>
          <a:ext cx="7783772" cy="6377936"/>
        </p:xfrm>
        <a:graphic>
          <a:graphicData uri="http://schemas.openxmlformats.org/drawingml/2006/table">
            <a:tbl>
              <a:tblPr firstRow="1" firstCol="1" bandRow="1">
                <a:tableStyleId>{5C22544A-7EE6-4342-B048-85BDC9FD1C3A}</a:tableStyleId>
              </a:tblPr>
              <a:tblGrid>
                <a:gridCol w="2435726">
                  <a:extLst>
                    <a:ext uri="{9D8B030D-6E8A-4147-A177-3AD203B41FA5}">
                      <a16:colId xmlns:a16="http://schemas.microsoft.com/office/drawing/2014/main" val="2878855566"/>
                    </a:ext>
                  </a:extLst>
                </a:gridCol>
                <a:gridCol w="1974916">
                  <a:extLst>
                    <a:ext uri="{9D8B030D-6E8A-4147-A177-3AD203B41FA5}">
                      <a16:colId xmlns:a16="http://schemas.microsoft.com/office/drawing/2014/main" val="1030246026"/>
                    </a:ext>
                  </a:extLst>
                </a:gridCol>
                <a:gridCol w="3373130">
                  <a:extLst>
                    <a:ext uri="{9D8B030D-6E8A-4147-A177-3AD203B41FA5}">
                      <a16:colId xmlns:a16="http://schemas.microsoft.com/office/drawing/2014/main" val="3508005314"/>
                    </a:ext>
                  </a:extLst>
                </a:gridCol>
              </a:tblGrid>
              <a:tr h="201647">
                <a:tc>
                  <a:txBody>
                    <a:bodyPr/>
                    <a:lstStyle/>
                    <a:p>
                      <a:pPr algn="l" fontAlgn="ctr"/>
                      <a:r>
                        <a:rPr lang="el-GR" sz="1050" u="none" strike="noStrike" dirty="0" err="1">
                          <a:effectLst/>
                          <a:latin typeface="Calibri" panose="020F0502020204030204" pitchFamily="34" charset="0"/>
                        </a:rPr>
                        <a:t>Causative</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agent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rowSpan="2">
                  <a:txBody>
                    <a:bodyPr/>
                    <a:lstStyle/>
                    <a:p>
                      <a:pPr algn="l" fontAlgn="ctr"/>
                      <a:r>
                        <a:rPr lang="el-GR" sz="1050" u="none" strike="noStrike" dirty="0" err="1">
                          <a:effectLst/>
                          <a:latin typeface="Calibri" panose="020F0502020204030204" pitchFamily="34" charset="0"/>
                        </a:rPr>
                        <a:t>Infection</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caused</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rowSpan="2">
                  <a:txBody>
                    <a:bodyPr/>
                    <a:lstStyle/>
                    <a:p>
                      <a:pPr algn="l" fontAlgn="ctr"/>
                      <a:r>
                        <a:rPr lang="el-GR" sz="1050" u="none" strike="noStrike" dirty="0" err="1">
                          <a:effectLst/>
                          <a:latin typeface="Calibri" panose="020F0502020204030204" pitchFamily="34" charset="0"/>
                        </a:rPr>
                        <a:t>Produce</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affected</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3915697190"/>
                  </a:ext>
                </a:extLst>
              </a:tr>
              <a:tr h="203237">
                <a:tc>
                  <a:txBody>
                    <a:bodyPr/>
                    <a:lstStyle/>
                    <a:p>
                      <a:pPr algn="l" fontAlgn="ctr"/>
                      <a:r>
                        <a:rPr lang="el-GR" sz="1050" u="none" strike="noStrike" dirty="0" err="1">
                          <a:effectLst/>
                          <a:latin typeface="Calibri" panose="020F0502020204030204" pitchFamily="34" charset="0"/>
                        </a:rPr>
                        <a:t>Bacteria</a:t>
                      </a:r>
                      <a:r>
                        <a:rPr lang="el-GR" sz="1050" u="none" strike="noStrike" dirty="0">
                          <a:effectLst/>
                          <a:latin typeface="Calibri" panose="020F0502020204030204" pitchFamily="34" charset="0"/>
                        </a:rPr>
                        <a:t> </a:t>
                      </a:r>
                      <a:endParaRPr lang="el-GR" sz="1050" b="1" i="0" u="none" strike="noStrike" dirty="0">
                        <a:solidFill>
                          <a:srgbClr val="000000"/>
                        </a:solidFill>
                        <a:effectLst/>
                        <a:latin typeface="Calibri" panose="020F0502020204030204" pitchFamily="34" charset="0"/>
                      </a:endParaRPr>
                    </a:p>
                  </a:txBody>
                  <a:tcPr marL="1982" marR="1982" marT="1982" marB="0" anchor="ct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251682526"/>
                  </a:ext>
                </a:extLst>
              </a:tr>
              <a:tr h="525056">
                <a:tc>
                  <a:txBody>
                    <a:bodyPr/>
                    <a:lstStyle/>
                    <a:p>
                      <a:pPr algn="l" fontAlgn="ctr"/>
                      <a:r>
                        <a:rPr lang="el-GR" sz="1050" i="1" u="none" strike="noStrike" dirty="0" err="1">
                          <a:effectLst/>
                          <a:latin typeface="Calibri" panose="020F0502020204030204" pitchFamily="34" charset="0"/>
                        </a:rPr>
                        <a:t>Erwinia</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carotovora</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subsp</a:t>
                      </a:r>
                      <a:r>
                        <a:rPr lang="el-GR" sz="1050" i="1" u="none" strike="noStrike" dirty="0">
                          <a:effectLst/>
                          <a:latin typeface="Calibri" panose="020F0502020204030204" pitchFamily="34" charset="0"/>
                        </a:rPr>
                        <a:t> . </a:t>
                      </a:r>
                      <a:r>
                        <a:rPr lang="el-GR" sz="1050" i="1" u="none" strike="noStrike" dirty="0" err="1">
                          <a:effectLst/>
                          <a:latin typeface="Calibri" panose="020F0502020204030204" pitchFamily="34" charset="0"/>
                        </a:rPr>
                        <a:t>carotovora</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Bacterial</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soft</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rot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n-US" sz="1050" u="none" strike="noStrike" dirty="0">
                          <a:effectLst/>
                          <a:latin typeface="Calibri" panose="020F0502020204030204" pitchFamily="34" charset="0"/>
                        </a:rPr>
                        <a:t>Many vegetables including leafy crucifers, lettuce, endives, parsley, celery, carrots, onions, garlic, tomatoes, beets, peppers, cucumbers fruits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555294467"/>
                  </a:ext>
                </a:extLst>
              </a:tr>
              <a:tr h="201647">
                <a:tc>
                  <a:txBody>
                    <a:bodyPr/>
                    <a:lstStyle/>
                    <a:p>
                      <a:pPr algn="l" fontAlgn="ctr"/>
                      <a:r>
                        <a:rPr lang="el-GR" sz="1050" i="1" u="none" strike="noStrike" dirty="0" err="1">
                          <a:effectLst/>
                          <a:latin typeface="Calibri" panose="020F0502020204030204" pitchFamily="34" charset="0"/>
                        </a:rPr>
                        <a:t>Erwinia</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carotovora</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subsp</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atrosepticum</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Potatoes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1209759166"/>
                  </a:ext>
                </a:extLst>
              </a:tr>
              <a:tr h="363352">
                <a:tc>
                  <a:txBody>
                    <a:bodyPr/>
                    <a:lstStyle/>
                    <a:p>
                      <a:pPr algn="l" fontAlgn="ctr"/>
                      <a:r>
                        <a:rPr lang="el-GR" sz="1050" i="1" u="none" strike="noStrike" dirty="0" err="1">
                          <a:effectLst/>
                          <a:latin typeface="Calibri" panose="020F0502020204030204" pitchFamily="34" charset="0"/>
                        </a:rPr>
                        <a:t>Pectobacterium</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carotovorum</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n-US" sz="1050" u="none" strike="noStrike" dirty="0">
                          <a:effectLst/>
                          <a:latin typeface="Calibri" panose="020F0502020204030204" pitchFamily="34" charset="0"/>
                        </a:rPr>
                        <a:t>Bacterial soft rot, blackleg (stem rot), tuber soft rot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Beet</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potato</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176634595"/>
                  </a:ext>
                </a:extLst>
              </a:tr>
              <a:tr h="201647">
                <a:tc>
                  <a:txBody>
                    <a:bodyPr/>
                    <a:lstStyle/>
                    <a:p>
                      <a:pPr algn="l" fontAlgn="ctr"/>
                      <a:r>
                        <a:rPr lang="el-GR" sz="1050" i="1" u="none" strike="noStrike" dirty="0" err="1">
                          <a:effectLst/>
                          <a:latin typeface="Calibri" panose="020F0502020204030204" pitchFamily="34" charset="0"/>
                        </a:rPr>
                        <a:t>Xanthomonas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campestris</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a:effectLst/>
                          <a:latin typeface="Calibri" panose="020F0502020204030204" pitchFamily="34" charset="0"/>
                        </a:rPr>
                        <a:t>Black </a:t>
                      </a:r>
                      <a:r>
                        <a:rPr lang="el-GR" sz="1050" u="none" strike="noStrike" dirty="0" err="1">
                          <a:effectLst/>
                          <a:latin typeface="Calibri" panose="020F0502020204030204" pitchFamily="34" charset="0"/>
                        </a:rPr>
                        <a:t>rot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n-US" sz="1050" u="none" strike="noStrike" dirty="0">
                          <a:effectLst/>
                          <a:latin typeface="Calibri" panose="020F0502020204030204" pitchFamily="34" charset="0"/>
                        </a:rPr>
                        <a:t>Cabbage, cauliflower, other cruciferous vegetables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3864240837"/>
                  </a:ext>
                </a:extLst>
              </a:tr>
              <a:tr h="363352">
                <a:tc>
                  <a:txBody>
                    <a:bodyPr/>
                    <a:lstStyle/>
                    <a:p>
                      <a:pPr algn="l" fontAlgn="ctr"/>
                      <a:r>
                        <a:rPr lang="el-GR" sz="1050" i="1" u="none" strike="noStrike" dirty="0" err="1">
                          <a:effectLst/>
                          <a:latin typeface="Calibri" panose="020F0502020204030204" pitchFamily="34" charset="0"/>
                        </a:rPr>
                        <a:t>Listeria</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monocytogenes</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n-US" sz="1050" u="none" strike="noStrike" dirty="0">
                          <a:effectLst/>
                          <a:latin typeface="Calibri" panose="020F0502020204030204" pitchFamily="34" charset="0"/>
                        </a:rPr>
                        <a:t>Cabbage, celery, raisins, watercress, asparagus, broccoli, cauliflower, lettuce, endive, Hamlin oranges, potatoes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1863597124"/>
                  </a:ext>
                </a:extLst>
              </a:tr>
              <a:tr h="363352">
                <a:tc>
                  <a:txBody>
                    <a:bodyPr/>
                    <a:lstStyle/>
                    <a:p>
                      <a:pPr algn="l" fontAlgn="ct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aeruginosa</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fluorescens</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Soft</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rot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Celery</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tomatoes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1201668469"/>
                  </a:ext>
                </a:extLst>
              </a:tr>
              <a:tr h="201647">
                <a:tc>
                  <a:txBody>
                    <a:bodyPr/>
                    <a:lstStyle/>
                    <a:p>
                      <a:pPr algn="l" fontAlgn="ct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viridiflava</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Rot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Kiwi</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624771432"/>
                  </a:ext>
                </a:extLst>
              </a:tr>
              <a:tr h="201647">
                <a:tc>
                  <a:txBody>
                    <a:bodyPr/>
                    <a:lstStyle/>
                    <a:p>
                      <a:pPr algn="l" fontAlgn="ct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gingeri</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Yellowed</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lesions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Ginger</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509312286"/>
                  </a:ext>
                </a:extLst>
              </a:tr>
              <a:tr h="201647">
                <a:tc>
                  <a:txBody>
                    <a:bodyPr/>
                    <a:lstStyle/>
                    <a:p>
                      <a:pPr algn="l" fontAlgn="ct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reactans</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n-US" sz="1050" u="none" strike="noStrike" dirty="0">
                          <a:effectLst/>
                          <a:latin typeface="Calibri" panose="020F0502020204030204" pitchFamily="34" charset="0"/>
                        </a:rPr>
                        <a:t>Mild discoloration of infected part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Mushrooms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304164969"/>
                  </a:ext>
                </a:extLst>
              </a:tr>
              <a:tr h="201647">
                <a:tc>
                  <a:txBody>
                    <a:bodyPr/>
                    <a:lstStyle/>
                    <a:p>
                      <a:pPr algn="l" fontAlgn="ct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chicorii</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Bacterial</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zonate</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spot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Cabbage</a:t>
                      </a:r>
                      <a:r>
                        <a:rPr lang="el-GR" sz="1050" u="none" strike="noStrike" dirty="0">
                          <a:effectLst/>
                          <a:latin typeface="Calibri" panose="020F0502020204030204" pitchFamily="34" charset="0"/>
                        </a:rPr>
                        <a:t> and </a:t>
                      </a:r>
                      <a:r>
                        <a:rPr lang="el-GR" sz="1050" u="none" strike="noStrike" dirty="0" err="1">
                          <a:effectLst/>
                          <a:latin typeface="Calibri" panose="020F0502020204030204" pitchFamily="34" charset="0"/>
                        </a:rPr>
                        <a:t>lettuce</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331376158"/>
                  </a:ext>
                </a:extLst>
              </a:tr>
              <a:tr h="201647">
                <a:tc>
                  <a:txBody>
                    <a:bodyPr/>
                    <a:lstStyle/>
                    <a:p>
                      <a:pPr algn="l" fontAlgn="ct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marginalis</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Vegetable</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soft</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rot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Lettuce</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371244381"/>
                  </a:ext>
                </a:extLst>
              </a:tr>
              <a:tr h="201647">
                <a:tc>
                  <a:txBody>
                    <a:bodyPr/>
                    <a:lstStyle/>
                    <a:p>
                      <a:pPr algn="l" fontAlgn="ct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morsprunorum</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a:effectLst/>
                          <a:latin typeface="Calibri" panose="020F0502020204030204" pitchFamily="34" charset="0"/>
                        </a:rPr>
                        <a:t>Halo </a:t>
                      </a:r>
                      <a:r>
                        <a:rPr lang="el-GR" sz="1050" u="none" strike="noStrike" dirty="0" err="1">
                          <a:effectLst/>
                          <a:latin typeface="Calibri" panose="020F0502020204030204" pitchFamily="34" charset="0"/>
                        </a:rPr>
                        <a:t>blight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Beans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893697970"/>
                  </a:ext>
                </a:extLst>
              </a:tr>
              <a:tr h="363352">
                <a:tc rowSpan="2">
                  <a:txBody>
                    <a:bodyPr/>
                    <a:lstStyle/>
                    <a:p>
                      <a:pPr algn="l" fontAlgn="ctr"/>
                      <a:r>
                        <a:rPr lang="el-GR" sz="1050" i="1" u="none" strike="noStrike" dirty="0" err="1">
                          <a:effectLst/>
                          <a:latin typeface="Calibri" panose="020F0502020204030204" pitchFamily="34" charset="0"/>
                        </a:rPr>
                        <a:t>Pseudomonas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tolaasii</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n-US" sz="1050" u="none" strike="noStrike" dirty="0">
                          <a:effectLst/>
                          <a:latin typeface="Calibri" panose="020F0502020204030204" pitchFamily="34" charset="0"/>
                        </a:rPr>
                        <a:t>Unsightly blemishes on </a:t>
                      </a:r>
                      <a:r>
                        <a:rPr lang="en-US" sz="1050" u="none" strike="noStrike" dirty="0" err="1">
                          <a:effectLst/>
                          <a:latin typeface="Calibri" panose="020F0502020204030204" pitchFamily="34" charset="0"/>
                        </a:rPr>
                        <a:t>Agaricus</a:t>
                      </a:r>
                      <a:r>
                        <a:rPr lang="en-US" sz="1050" u="none" strike="noStrike" dirty="0">
                          <a:effectLst/>
                          <a:latin typeface="Calibri" panose="020F0502020204030204" pitchFamily="34" charset="0"/>
                        </a:rPr>
                        <a:t> fruiting body </a:t>
                      </a:r>
                      <a:endParaRPr lang="el-GR" sz="1050" b="0" i="0" u="none" strike="noStrike" dirty="0">
                        <a:solidFill>
                          <a:srgbClr val="000000"/>
                        </a:solidFill>
                        <a:effectLst/>
                        <a:latin typeface="Calibri" panose="020F0502020204030204" pitchFamily="34" charset="0"/>
                      </a:endParaRPr>
                    </a:p>
                  </a:txBody>
                  <a:tcPr marL="1982" marR="1982" marT="825" marB="0" anchor="ctr"/>
                </a:tc>
                <a:tc rowSpan="2">
                  <a:txBody>
                    <a:bodyPr/>
                    <a:lstStyle/>
                    <a:p>
                      <a:pPr algn="l" fontAlgn="ctr"/>
                      <a:r>
                        <a:rPr lang="el-GR" sz="1050" u="none" strike="noStrike" dirty="0">
                          <a:effectLst/>
                          <a:latin typeface="Calibri" panose="020F0502020204030204" pitchFamily="34" charset="0"/>
                        </a:rPr>
                        <a:t>White </a:t>
                      </a:r>
                      <a:r>
                        <a:rPr lang="el-GR" sz="1050" u="none" strike="noStrike" dirty="0" err="1">
                          <a:effectLst/>
                          <a:latin typeface="Calibri" panose="020F0502020204030204" pitchFamily="34" charset="0"/>
                        </a:rPr>
                        <a:t>mushroom</a:t>
                      </a:r>
                      <a:r>
                        <a:rPr lang="el-GR" sz="1050" u="none" strike="noStrike" dirty="0">
                          <a:effectLst/>
                          <a:latin typeface="Calibri" panose="020F0502020204030204" pitchFamily="34" charset="0"/>
                        </a:rPr>
                        <a:t> ( </a:t>
                      </a:r>
                      <a:r>
                        <a:rPr lang="el-GR" sz="1050" u="none" strike="noStrike" dirty="0" err="1">
                          <a:effectLst/>
                          <a:latin typeface="Calibri" panose="020F0502020204030204" pitchFamily="34" charset="0"/>
                        </a:rPr>
                        <a:t>Agaricus</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bisporus</a:t>
                      </a:r>
                      <a:r>
                        <a:rPr lang="el-GR" sz="1050" u="none" strike="noStrike" dirty="0">
                          <a:effectLst/>
                          <a:latin typeface="Calibri" panose="020F0502020204030204" pitchFamily="34" charset="0"/>
                        </a:rPr>
                        <a:t> )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3848248770"/>
                  </a:ext>
                </a:extLst>
              </a:tr>
              <a:tr h="203237">
                <a:tc vMerge="1">
                  <a:txBody>
                    <a:bodyPr/>
                    <a:lstStyle/>
                    <a:p>
                      <a:endParaRPr lang="el-GR"/>
                    </a:p>
                  </a:txBody>
                  <a:tcPr/>
                </a:tc>
                <a:tc>
                  <a:txBody>
                    <a:bodyPr/>
                    <a:lstStyle/>
                    <a:p>
                      <a:pPr algn="l" fontAlgn="ctr"/>
                      <a:r>
                        <a:rPr lang="el-GR" sz="1050" u="none" strike="noStrike" dirty="0" err="1">
                          <a:effectLst/>
                          <a:latin typeface="Calibri" panose="020F0502020204030204" pitchFamily="34" charset="0"/>
                        </a:rPr>
                        <a:t>caps</a:t>
                      </a:r>
                      <a:r>
                        <a:rPr lang="el-GR" sz="1050" u="none" strike="noStrike" dirty="0">
                          <a:effectLst/>
                          <a:latin typeface="Calibri" panose="020F0502020204030204" pitchFamily="34" charset="0"/>
                        </a:rPr>
                        <a:t> and </a:t>
                      </a:r>
                      <a:r>
                        <a:rPr lang="el-GR" sz="1050" u="none" strike="noStrike" dirty="0" err="1">
                          <a:effectLst/>
                          <a:latin typeface="Calibri" panose="020F0502020204030204" pitchFamily="34" charset="0"/>
                        </a:rPr>
                        <a:t>stem</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1982" marB="0" anchor="ctr"/>
                </a:tc>
                <a:tc vMerge="1">
                  <a:txBody>
                    <a:bodyPr/>
                    <a:lstStyle/>
                    <a:p>
                      <a:endParaRPr lang="el-GR"/>
                    </a:p>
                  </a:txBody>
                  <a:tcPr/>
                </a:tc>
                <a:extLst>
                  <a:ext uri="{0D108BD9-81ED-4DB2-BD59-A6C34878D82A}">
                    <a16:rowId xmlns:a16="http://schemas.microsoft.com/office/drawing/2014/main" val="246381098"/>
                  </a:ext>
                </a:extLst>
              </a:tr>
              <a:tr h="201647">
                <a:tc>
                  <a:txBody>
                    <a:bodyPr/>
                    <a:lstStyle/>
                    <a:p>
                      <a:pPr algn="l" fontAlgn="ctr"/>
                      <a:r>
                        <a:rPr lang="el-GR" sz="1050" i="1" u="none" strike="noStrike" dirty="0" err="1">
                          <a:effectLst/>
                          <a:latin typeface="Calibri" panose="020F0502020204030204" pitchFamily="34" charset="0"/>
                        </a:rPr>
                        <a:t>Leuconostoc</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mesenteroides</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Fermentation</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n-US" sz="1050" u="none" strike="noStrike" dirty="0">
                          <a:effectLst/>
                          <a:latin typeface="Calibri" panose="020F0502020204030204" pitchFamily="34" charset="0"/>
                        </a:rPr>
                        <a:t>A wide variety of fruits and vegetables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1536390459"/>
                  </a:ext>
                </a:extLst>
              </a:tr>
              <a:tr h="201647">
                <a:tc>
                  <a:txBody>
                    <a:bodyPr/>
                    <a:lstStyle/>
                    <a:p>
                      <a:pPr algn="l" fontAlgn="ctr"/>
                      <a:r>
                        <a:rPr lang="el-GR" sz="1050" i="1" u="none" strike="noStrike" dirty="0" err="1">
                          <a:effectLst/>
                          <a:latin typeface="Calibri" panose="020F0502020204030204" pitchFamily="34" charset="0"/>
                        </a:rPr>
                        <a:t>Cytophaga</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spp</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Rot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Bell</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pepper</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watermelon</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3737772616"/>
                  </a:ext>
                </a:extLst>
              </a:tr>
              <a:tr h="201647">
                <a:tc>
                  <a:txBody>
                    <a:bodyPr/>
                    <a:lstStyle/>
                    <a:p>
                      <a:pPr algn="l" fontAlgn="ctr"/>
                      <a:r>
                        <a:rPr lang="el-GR" sz="1050" i="1" u="none" strike="noStrike" dirty="0" err="1">
                          <a:effectLst/>
                          <a:latin typeface="Calibri" panose="020F0502020204030204" pitchFamily="34" charset="0"/>
                        </a:rPr>
                        <a:t>Aeromonas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hydrophila</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Vegetables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143276561"/>
                  </a:ext>
                </a:extLst>
              </a:tr>
              <a:tr h="201647">
                <a:tc>
                  <a:txBody>
                    <a:bodyPr/>
                    <a:lstStyle/>
                    <a:p>
                      <a:pPr algn="l" fontAlgn="ctr"/>
                      <a:r>
                        <a:rPr lang="el-GR" sz="1050" i="1" u="none" strike="noStrike" dirty="0" err="1">
                          <a:effectLst/>
                          <a:latin typeface="Calibri" panose="020F0502020204030204" pitchFamily="34" charset="0"/>
                        </a:rPr>
                        <a:t>Corynebacterium</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Tomatoes</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potatoes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014332068"/>
                  </a:ext>
                </a:extLst>
              </a:tr>
              <a:tr h="201647">
                <a:tc>
                  <a:txBody>
                    <a:bodyPr/>
                    <a:lstStyle/>
                    <a:p>
                      <a:pPr algn="l" fontAlgn="ctr"/>
                      <a:r>
                        <a:rPr lang="el-GR" sz="1050" i="1" u="none" strike="noStrike" dirty="0" err="1">
                          <a:effectLst/>
                          <a:latin typeface="Calibri" panose="020F0502020204030204" pitchFamily="34" charset="0"/>
                        </a:rPr>
                        <a:t>Corynebacterium</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michiganense</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Canker</a:t>
                      </a:r>
                      <a:r>
                        <a:rPr lang="el-GR" sz="1050" u="none" strike="noStrike" dirty="0">
                          <a:effectLst/>
                          <a:latin typeface="Calibri" panose="020F0502020204030204" pitchFamily="34" charset="0"/>
                        </a:rPr>
                        <a:t> and </a:t>
                      </a:r>
                      <a:r>
                        <a:rPr lang="el-GR" sz="1050" u="none" strike="noStrike" dirty="0" err="1">
                          <a:effectLst/>
                          <a:latin typeface="Calibri" panose="020F0502020204030204" pitchFamily="34" charset="0"/>
                        </a:rPr>
                        <a:t>fruit</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spot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Tomatoes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518770813"/>
                  </a:ext>
                </a:extLst>
              </a:tr>
              <a:tr h="201647">
                <a:tc>
                  <a:txBody>
                    <a:bodyPr/>
                    <a:lstStyle/>
                    <a:p>
                      <a:pPr algn="l" fontAlgn="ctr"/>
                      <a:r>
                        <a:rPr lang="el-GR" sz="1050" i="1" u="none" strike="noStrike" dirty="0" err="1">
                          <a:effectLst/>
                          <a:latin typeface="Calibri" panose="020F0502020204030204" pitchFamily="34" charset="0"/>
                        </a:rPr>
                        <a:t>Corynebacterium</a:t>
                      </a:r>
                      <a:r>
                        <a:rPr lang="el-GR" sz="1050" i="1" u="none" strike="noStrike" dirty="0">
                          <a:effectLst/>
                        </a:rPr>
                        <a:t> </a:t>
                      </a:r>
                      <a:r>
                        <a:rPr lang="el-GR" sz="1050" i="1" u="none" strike="noStrike" dirty="0" err="1">
                          <a:effectLst/>
                        </a:rPr>
                        <a:t>sepedonicum</a:t>
                      </a:r>
                      <a:r>
                        <a:rPr lang="el-GR" sz="1050" i="1" u="none" strike="noStrike" dirty="0">
                          <a:effectLst/>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Tuber</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rot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a:effectLst/>
                          <a:latin typeface="Calibri" panose="020F0502020204030204" pitchFamily="34" charset="0"/>
                        </a:rPr>
                        <a:t>White </a:t>
                      </a:r>
                      <a:r>
                        <a:rPr lang="el-GR" sz="1050" u="none" strike="noStrike" dirty="0" err="1">
                          <a:effectLst/>
                          <a:latin typeface="Calibri" panose="020F0502020204030204" pitchFamily="34" charset="0"/>
                        </a:rPr>
                        <a:t>potatoes</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2368051691"/>
                  </a:ext>
                </a:extLst>
              </a:tr>
              <a:tr h="201647">
                <a:tc>
                  <a:txBody>
                    <a:bodyPr/>
                    <a:lstStyle/>
                    <a:p>
                      <a:pPr algn="l" fontAlgn="ctr"/>
                      <a:r>
                        <a:rPr lang="el-GR" sz="1050" i="1" u="none" strike="noStrike" dirty="0" err="1">
                          <a:effectLst/>
                          <a:latin typeface="Calibri" panose="020F0502020204030204" pitchFamily="34" charset="0"/>
                        </a:rPr>
                        <a:t>Bacillus</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spp</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Spoilage</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Tomatoes</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potatoes</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pepper</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1863617618"/>
                  </a:ext>
                </a:extLst>
              </a:tr>
              <a:tr h="201647">
                <a:tc>
                  <a:txBody>
                    <a:bodyPr/>
                    <a:lstStyle/>
                    <a:p>
                      <a:pPr algn="l" fontAlgn="ctr"/>
                      <a:r>
                        <a:rPr lang="el-GR" sz="1050" i="1" u="none" strike="noStrike" dirty="0" err="1">
                          <a:effectLst/>
                          <a:latin typeface="Calibri" panose="020F0502020204030204" pitchFamily="34" charset="0"/>
                        </a:rPr>
                        <a:t>Agrobacterium</a:t>
                      </a:r>
                      <a:r>
                        <a:rPr lang="el-GR" sz="1050" i="1" u="none" strike="noStrike" dirty="0">
                          <a:effectLst/>
                          <a:latin typeface="Calibri" panose="020F0502020204030204" pitchFamily="34" charset="0"/>
                        </a:rPr>
                        <a:t> </a:t>
                      </a:r>
                      <a:r>
                        <a:rPr lang="el-GR" sz="1050" i="1" u="none" strike="noStrike" dirty="0" err="1">
                          <a:effectLst/>
                          <a:latin typeface="Calibri" panose="020F0502020204030204" pitchFamily="34" charset="0"/>
                        </a:rPr>
                        <a:t>spp</a:t>
                      </a:r>
                      <a:r>
                        <a:rPr lang="el-GR" sz="1050" i="1" u="none" strike="noStrike" dirty="0">
                          <a:effectLst/>
                          <a:latin typeface="Calibri" panose="020F0502020204030204" pitchFamily="34" charset="0"/>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Tumor</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Carrot</a:t>
                      </a:r>
                      <a:r>
                        <a:rPr lang="el-GR" sz="1050" u="none" strike="noStrike" dirty="0">
                          <a:effectLst/>
                          <a:latin typeface="Calibri" panose="020F0502020204030204" pitchFamily="34" charset="0"/>
                        </a:rPr>
                        <a:t>, </a:t>
                      </a:r>
                      <a:r>
                        <a:rPr lang="el-GR" sz="1050" u="none" strike="noStrike" dirty="0" err="1">
                          <a:effectLst/>
                          <a:latin typeface="Calibri" panose="020F0502020204030204" pitchFamily="34" charset="0"/>
                        </a:rPr>
                        <a:t>tomato</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1870721449"/>
                  </a:ext>
                </a:extLst>
              </a:tr>
              <a:tr h="363352">
                <a:tc>
                  <a:txBody>
                    <a:bodyPr/>
                    <a:lstStyle/>
                    <a:p>
                      <a:pPr algn="l" fontAlgn="ctr"/>
                      <a:r>
                        <a:rPr lang="en-US" sz="1050" i="1" u="none" strike="noStrike" dirty="0">
                          <a:effectLst/>
                          <a:latin typeface="Calibri" panose="020F0502020204030204" pitchFamily="34" charset="0"/>
                        </a:rPr>
                        <a:t>Alicyclobacillus spp. e.g. ( </a:t>
                      </a:r>
                      <a:r>
                        <a:rPr lang="en-US" sz="1050" i="1" u="none" strike="noStrike" dirty="0" err="1">
                          <a:effectLst/>
                        </a:rPr>
                        <a:t>acidoterrestris</a:t>
                      </a:r>
                      <a:r>
                        <a:rPr lang="en-US" sz="1050" i="1" u="none" strike="noStrike" dirty="0">
                          <a:effectLst/>
                        </a:rPr>
                        <a:t>, </a:t>
                      </a:r>
                      <a:r>
                        <a:rPr lang="en-US" sz="1050" i="1" u="none" strike="noStrike" dirty="0" err="1">
                          <a:effectLst/>
                        </a:rPr>
                        <a:t>acidocaldarius</a:t>
                      </a:r>
                      <a:r>
                        <a:rPr lang="en-US" sz="1050" i="1" u="none" strike="noStrike" dirty="0">
                          <a:effectLst/>
                        </a:rPr>
                        <a:t>, </a:t>
                      </a:r>
                      <a:r>
                        <a:rPr lang="en-US" sz="1050" i="1" u="none" strike="noStrike" dirty="0" err="1">
                          <a:effectLst/>
                        </a:rPr>
                        <a:t>pomorum</a:t>
                      </a:r>
                      <a:r>
                        <a:rPr lang="en-US" sz="1050" i="1" u="none" strike="noStrike" dirty="0">
                          <a:effectLst/>
                        </a:rPr>
                        <a:t>, </a:t>
                      </a:r>
                      <a:r>
                        <a:rPr lang="en-US" sz="1050" i="1" u="none" strike="noStrike" dirty="0" err="1">
                          <a:effectLst/>
                        </a:rPr>
                        <a:t>herbarius</a:t>
                      </a:r>
                      <a:r>
                        <a:rPr lang="en-US" sz="1050" i="1" u="none" strike="noStrike" dirty="0">
                          <a:effectLst/>
                        </a:rPr>
                        <a:t>)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Spoilage</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n-US" sz="1050" u="none" strike="noStrike" dirty="0">
                          <a:effectLst/>
                          <a:latin typeface="Calibri" panose="020F0502020204030204" pitchFamily="34" charset="0"/>
                        </a:rPr>
                        <a:t>Peaches, mangoes, oranges, pears, apples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3512940459"/>
                  </a:ext>
                </a:extLst>
              </a:tr>
              <a:tr h="201647">
                <a:tc>
                  <a:txBody>
                    <a:bodyPr/>
                    <a:lstStyle/>
                    <a:p>
                      <a:pPr algn="ctr" fontAlgn="ctr"/>
                      <a:r>
                        <a:rPr lang="en-US" sz="1050" u="none" strike="noStrike" dirty="0">
                          <a:effectLst/>
                          <a:latin typeface="Calibri" panose="020F0502020204030204" pitchFamily="34" charset="0"/>
                        </a:rPr>
                        <a:t>Enterobacter </a:t>
                      </a:r>
                      <a:r>
                        <a:rPr lang="en-US" sz="1050" u="none" strike="noStrike" dirty="0" err="1">
                          <a:effectLst/>
                          <a:latin typeface="Calibri" panose="020F0502020204030204" pitchFamily="34" charset="0"/>
                        </a:rPr>
                        <a:t>spp</a:t>
                      </a:r>
                      <a:r>
                        <a:rPr lang="en-US" sz="1050" u="none" strike="noStrike" dirty="0">
                          <a:effectLst/>
                          <a:latin typeface="Calibri" panose="020F0502020204030204" pitchFamily="34" charset="0"/>
                        </a:rPr>
                        <a:t> . </a:t>
                      </a:r>
                      <a:endParaRPr lang="el-GR" sz="1050" b="0" i="1"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Wilt</a:t>
                      </a:r>
                      <a:r>
                        <a:rPr lang="el-GR" sz="1050" u="none" strike="noStrike" dirty="0">
                          <a:effectLst/>
                          <a:latin typeface="Calibri" panose="020F0502020204030204" pitchFamily="34" charset="0"/>
                        </a:rPr>
                        <a:t> </a:t>
                      </a:r>
                      <a:endParaRPr lang="el-GR" sz="1050" b="0" i="0" u="none" strike="noStrike" dirty="0">
                        <a:solidFill>
                          <a:srgbClr val="000000"/>
                        </a:solidFill>
                        <a:effectLst/>
                        <a:latin typeface="Calibri" panose="020F0502020204030204" pitchFamily="34" charset="0"/>
                      </a:endParaRPr>
                    </a:p>
                  </a:txBody>
                  <a:tcPr marL="1982" marR="1982" marT="825" marB="0" anchor="ctr"/>
                </a:tc>
                <a:tc>
                  <a:txBody>
                    <a:bodyPr/>
                    <a:lstStyle/>
                    <a:p>
                      <a:pPr algn="l" fontAlgn="ctr"/>
                      <a:r>
                        <a:rPr lang="el-GR" sz="1050" u="none" strike="noStrike" dirty="0" err="1">
                          <a:effectLst/>
                          <a:latin typeface="Calibri" panose="020F0502020204030204" pitchFamily="34" charset="0"/>
                        </a:rPr>
                        <a:t>Mulberry</a:t>
                      </a:r>
                      <a:r>
                        <a:rPr lang="el-GR" sz="1050" u="none" strike="noStrike" dirty="0">
                          <a:effectLst/>
                        </a:rPr>
                        <a:t> </a:t>
                      </a:r>
                      <a:endParaRPr lang="el-GR" sz="1050" b="0" i="0" u="none" strike="noStrike" dirty="0">
                        <a:solidFill>
                          <a:srgbClr val="000000"/>
                        </a:solidFill>
                        <a:effectLst/>
                        <a:latin typeface="Calibri" panose="020F0502020204030204" pitchFamily="34" charset="0"/>
                      </a:endParaRPr>
                    </a:p>
                  </a:txBody>
                  <a:tcPr marL="1982" marR="1982" marT="825" marB="0" anchor="ctr"/>
                </a:tc>
                <a:extLst>
                  <a:ext uri="{0D108BD9-81ED-4DB2-BD59-A6C34878D82A}">
                    <a16:rowId xmlns:a16="http://schemas.microsoft.com/office/drawing/2014/main" val="3354102609"/>
                  </a:ext>
                </a:extLst>
              </a:tr>
            </a:tbl>
          </a:graphicData>
        </a:graphic>
      </p:graphicFrame>
      <p:sp>
        <p:nvSpPr>
          <p:cNvPr id="3" name="Θέση αριθμού διαφάνειας 2">
            <a:extLst>
              <a:ext uri="{FF2B5EF4-FFF2-40B4-BE49-F238E27FC236}">
                <a16:creationId xmlns:a16="http://schemas.microsoft.com/office/drawing/2014/main" id="{2BA31CE6-9094-28F6-3FB5-19FF0C8428A5}"/>
              </a:ext>
            </a:extLst>
          </p:cNvPr>
          <p:cNvSpPr>
            <a:spLocks noGrp="1"/>
          </p:cNvSpPr>
          <p:nvPr>
            <p:ph type="sldNum" sz="quarter" idx="12"/>
          </p:nvPr>
        </p:nvSpPr>
        <p:spPr/>
        <p:txBody>
          <a:bodyPr/>
          <a:lstStyle/>
          <a:p>
            <a:fld id="{CF67AAE9-A8D0-4D2B-9F57-C72F860FC807}" type="slidenum">
              <a:rPr lang="el-GR" smtClean="0"/>
              <a:t>19</a:t>
            </a:fld>
            <a:endParaRPr lang="el-GR"/>
          </a:p>
        </p:txBody>
      </p:sp>
    </p:spTree>
    <p:extLst>
      <p:ext uri="{BB962C8B-B14F-4D97-AF65-F5344CB8AC3E}">
        <p14:creationId xmlns:p14="http://schemas.microsoft.com/office/powerpoint/2010/main" val="262410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Calibri" panose="020F0502020204030204" pitchFamily="34" charset="0"/>
            </a:endParaRPr>
          </a:p>
        </p:txBody>
      </p:sp>
      <p:sp>
        <p:nvSpPr>
          <p:cNvPr id="2" name="Τίτλος 1">
            <a:extLst>
              <a:ext uri="{FF2B5EF4-FFF2-40B4-BE49-F238E27FC236}">
                <a16:creationId xmlns:a16="http://schemas.microsoft.com/office/drawing/2014/main" id="{F04EA6F1-3566-F262-48DB-137285594DCE}"/>
              </a:ext>
            </a:extLst>
          </p:cNvPr>
          <p:cNvSpPr>
            <a:spLocks noGrp="1"/>
          </p:cNvSpPr>
          <p:nvPr>
            <p:ph type="title"/>
          </p:nvPr>
        </p:nvSpPr>
        <p:spPr>
          <a:xfrm>
            <a:off x="441009" y="873457"/>
            <a:ext cx="3273042" cy="5222543"/>
          </a:xfrm>
        </p:spPr>
        <p:txBody>
          <a:bodyPr>
            <a:normAutofit/>
          </a:bodyPr>
          <a:lstStyle/>
          <a:p>
            <a:r>
              <a:rPr lang="el-GR" sz="2800" dirty="0">
                <a:solidFill>
                  <a:srgbClr val="FFFFFF"/>
                </a:solidFill>
                <a:cs typeface="Calibri" panose="020F0502020204030204" pitchFamily="34" charset="0"/>
              </a:rPr>
              <a:t>ΑΛΛΟΙΩΣΗ ΤΩΝ ΤΡΟΦΙΜΩΝ</a:t>
            </a:r>
            <a:br>
              <a:rPr lang="el-GR" sz="2800" dirty="0">
                <a:solidFill>
                  <a:srgbClr val="FFFFFF"/>
                </a:solidFill>
                <a:cs typeface="Calibri" panose="020F0502020204030204" pitchFamily="34" charset="0"/>
              </a:rPr>
            </a:br>
            <a:endParaRPr lang="el-GR" sz="2800" dirty="0">
              <a:solidFill>
                <a:srgbClr val="FFFFFF"/>
              </a:solidFill>
            </a:endParaRPr>
          </a:p>
        </p:txBody>
      </p:sp>
      <p:sp>
        <p:nvSpPr>
          <p:cNvPr id="3" name="Θέση περιεχομένου 2">
            <a:extLst>
              <a:ext uri="{FF2B5EF4-FFF2-40B4-BE49-F238E27FC236}">
                <a16:creationId xmlns:a16="http://schemas.microsoft.com/office/drawing/2014/main" id="{B71BEA40-B137-6632-01CC-5E9D2E6B25EA}"/>
              </a:ext>
            </a:extLst>
          </p:cNvPr>
          <p:cNvSpPr>
            <a:spLocks noGrp="1"/>
          </p:cNvSpPr>
          <p:nvPr>
            <p:ph idx="1"/>
          </p:nvPr>
        </p:nvSpPr>
        <p:spPr>
          <a:xfrm>
            <a:off x="4995081" y="873457"/>
            <a:ext cx="6020790" cy="5222543"/>
          </a:xfrm>
        </p:spPr>
        <p:txBody>
          <a:bodyPr anchor="ctr">
            <a:normAutofit/>
          </a:bodyPr>
          <a:lstStyle/>
          <a:p>
            <a:r>
              <a:rPr lang="el-GR" sz="2000" dirty="0">
                <a:solidFill>
                  <a:schemeClr val="tx1"/>
                </a:solidFill>
                <a:cs typeface="Calibri" panose="020F0502020204030204" pitchFamily="34" charset="0"/>
              </a:rPr>
              <a:t>Η ανεπιθύμητη μεταβολή της σύστασης ενός τρόφιμου  έως του βαθμού να είναι ακατάλληλο για τη διατροφή του ανθρώπου</a:t>
            </a:r>
          </a:p>
          <a:p>
            <a:endParaRPr lang="el-GR" sz="2000" dirty="0">
              <a:solidFill>
                <a:schemeClr val="tx1"/>
              </a:solidFill>
            </a:endParaRPr>
          </a:p>
        </p:txBody>
      </p:sp>
      <p:sp>
        <p:nvSpPr>
          <p:cNvPr id="4" name="Θέση αριθμού διαφάνειας 3">
            <a:extLst>
              <a:ext uri="{FF2B5EF4-FFF2-40B4-BE49-F238E27FC236}">
                <a16:creationId xmlns:a16="http://schemas.microsoft.com/office/drawing/2014/main" id="{8DB69C68-BC3E-8C93-9792-D4DCF264FD49}"/>
              </a:ext>
            </a:extLst>
          </p:cNvPr>
          <p:cNvSpPr>
            <a:spLocks noGrp="1"/>
          </p:cNvSpPr>
          <p:nvPr>
            <p:ph type="sldNum" sz="quarter" idx="12"/>
          </p:nvPr>
        </p:nvSpPr>
        <p:spPr/>
        <p:txBody>
          <a:bodyPr/>
          <a:lstStyle/>
          <a:p>
            <a:fld id="{CF67AAE9-A8D0-4D2B-9F57-C72F860FC807}" type="slidenum">
              <a:rPr lang="el-GR" smtClean="0"/>
              <a:t>2</a:t>
            </a:fld>
            <a:endParaRPr lang="el-GR"/>
          </a:p>
        </p:txBody>
      </p:sp>
    </p:spTree>
    <p:extLst>
      <p:ext uri="{BB962C8B-B14F-4D97-AF65-F5344CB8AC3E}">
        <p14:creationId xmlns:p14="http://schemas.microsoft.com/office/powerpoint/2010/main" val="2306592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4" name="Θέση περιεχομένου 3">
            <a:extLst>
              <a:ext uri="{FF2B5EF4-FFF2-40B4-BE49-F238E27FC236}">
                <a16:creationId xmlns:a16="http://schemas.microsoft.com/office/drawing/2014/main" id="{EB232666-B1B2-8111-5B6F-832582A7600B}"/>
              </a:ext>
            </a:extLst>
          </p:cNvPr>
          <p:cNvGraphicFramePr>
            <a:graphicFrameLocks noGrp="1"/>
          </p:cNvGraphicFramePr>
          <p:nvPr>
            <p:ph idx="1"/>
            <p:extLst>
              <p:ext uri="{D42A27DB-BD31-4B8C-83A1-F6EECF244321}">
                <p14:modId xmlns:p14="http://schemas.microsoft.com/office/powerpoint/2010/main" val="1614360521"/>
              </p:ext>
            </p:extLst>
          </p:nvPr>
        </p:nvGraphicFramePr>
        <p:xfrm>
          <a:off x="231140" y="243840"/>
          <a:ext cx="11647182" cy="6467674"/>
        </p:xfrm>
        <a:graphic>
          <a:graphicData uri="http://schemas.openxmlformats.org/drawingml/2006/table">
            <a:tbl>
              <a:tblPr>
                <a:noFill/>
                <a:tableStyleId>{5C22544A-7EE6-4342-B048-85BDC9FD1C3A}</a:tableStyleId>
              </a:tblPr>
              <a:tblGrid>
                <a:gridCol w="2431154">
                  <a:extLst>
                    <a:ext uri="{9D8B030D-6E8A-4147-A177-3AD203B41FA5}">
                      <a16:colId xmlns:a16="http://schemas.microsoft.com/office/drawing/2014/main" val="1836276401"/>
                    </a:ext>
                  </a:extLst>
                </a:gridCol>
                <a:gridCol w="4356552">
                  <a:extLst>
                    <a:ext uri="{9D8B030D-6E8A-4147-A177-3AD203B41FA5}">
                      <a16:colId xmlns:a16="http://schemas.microsoft.com/office/drawing/2014/main" val="4283311720"/>
                    </a:ext>
                  </a:extLst>
                </a:gridCol>
                <a:gridCol w="4859476">
                  <a:extLst>
                    <a:ext uri="{9D8B030D-6E8A-4147-A177-3AD203B41FA5}">
                      <a16:colId xmlns:a16="http://schemas.microsoft.com/office/drawing/2014/main" val="3079823137"/>
                    </a:ext>
                  </a:extLst>
                </a:gridCol>
              </a:tblGrid>
              <a:tr h="254282">
                <a:tc>
                  <a:txBody>
                    <a:bodyPr/>
                    <a:lstStyle/>
                    <a:p>
                      <a:pPr algn="l" fontAlgn="ctr"/>
                      <a:r>
                        <a:rPr lang="en-US" sz="1400" u="none" strike="noStrike" cap="none" spc="0" dirty="0">
                          <a:solidFill>
                            <a:schemeClr val="tx1"/>
                          </a:solidFill>
                          <a:effectLst/>
                          <a:latin typeface="Calibri" panose="020F0502020204030204" pitchFamily="34" charset="0"/>
                        </a:rPr>
                        <a:t>Causative agent </a:t>
                      </a:r>
                      <a:endParaRPr lang="en-US" sz="1400" b="0" i="0" u="none" strike="noStrike" cap="none" spc="0" dirty="0">
                        <a:solidFill>
                          <a:schemeClr val="tx1"/>
                        </a:solidFill>
                        <a:effectLst/>
                        <a:latin typeface="Calibri" panose="020F0502020204030204" pitchFamily="34" charset="0"/>
                      </a:endParaRPr>
                    </a:p>
                  </a:txBody>
                  <a:tcPr marL="894" marR="894" marT="894" marB="32133" anchor="ctr">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noFill/>
                  </a:tcPr>
                </a:tc>
                <a:tc rowSpan="2">
                  <a:txBody>
                    <a:bodyPr/>
                    <a:lstStyle/>
                    <a:p>
                      <a:pPr algn="l" fontAlgn="ctr"/>
                      <a:r>
                        <a:rPr lang="en-US" sz="1400" u="none" strike="noStrike" cap="none" spc="0" dirty="0">
                          <a:solidFill>
                            <a:schemeClr val="tx1"/>
                          </a:solidFill>
                          <a:effectLst/>
                          <a:latin typeface="Calibri" panose="020F0502020204030204" pitchFamily="34" charset="0"/>
                        </a:rPr>
                        <a:t>Infection caused </a:t>
                      </a:r>
                      <a:endParaRPr lang="en-US" sz="1400" b="0" i="0" u="none" strike="noStrike" cap="none" spc="0" dirty="0">
                        <a:solidFill>
                          <a:schemeClr val="tx1"/>
                        </a:solidFill>
                        <a:effectLst/>
                        <a:latin typeface="Calibri" panose="020F0502020204030204" pitchFamily="34" charset="0"/>
                      </a:endParaRPr>
                    </a:p>
                  </a:txBody>
                  <a:tcPr marL="894" marR="894" marT="894" marB="32133"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rowSpan="2">
                  <a:txBody>
                    <a:bodyPr/>
                    <a:lstStyle/>
                    <a:p>
                      <a:pPr algn="l" fontAlgn="ctr"/>
                      <a:r>
                        <a:rPr lang="en-US" sz="1400" u="none" strike="noStrike" cap="none" spc="0" dirty="0">
                          <a:solidFill>
                            <a:schemeClr val="tx1"/>
                          </a:solidFill>
                          <a:effectLst/>
                          <a:latin typeface="Calibri" panose="020F0502020204030204" pitchFamily="34" charset="0"/>
                        </a:rPr>
                        <a:t>Produce affected </a:t>
                      </a:r>
                      <a:endParaRPr lang="en-US" sz="1400" b="0" i="0" u="none" strike="noStrike" cap="none" spc="0" dirty="0">
                        <a:solidFill>
                          <a:schemeClr val="tx1"/>
                        </a:solidFill>
                        <a:effectLst/>
                        <a:latin typeface="Calibri" panose="020F0502020204030204" pitchFamily="34" charset="0"/>
                      </a:endParaRPr>
                    </a:p>
                  </a:txBody>
                  <a:tcPr marL="894" marR="894" marT="894" marB="32133"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2476190047"/>
                  </a:ext>
                </a:extLst>
              </a:tr>
              <a:tr h="254282">
                <a:tc>
                  <a:txBody>
                    <a:bodyPr/>
                    <a:lstStyle/>
                    <a:p>
                      <a:pPr algn="l" fontAlgn="ctr"/>
                      <a:r>
                        <a:rPr lang="en-US" sz="1400" u="none" strike="noStrike" cap="none" spc="0" dirty="0">
                          <a:solidFill>
                            <a:schemeClr val="tx1"/>
                          </a:solidFill>
                          <a:effectLst/>
                          <a:latin typeface="Calibri" panose="020F0502020204030204" pitchFamily="34" charset="0"/>
                        </a:rPr>
                        <a:t>Fungi, Yeasts, Molds </a:t>
                      </a:r>
                      <a:endParaRPr lang="en-US" sz="1400" b="1" i="0" u="none" strike="noStrike" cap="none" spc="0" dirty="0">
                        <a:solidFill>
                          <a:schemeClr val="tx1"/>
                        </a:solidFill>
                        <a:effectLst/>
                        <a:latin typeface="Calibri" panose="020F0502020204030204" pitchFamily="34" charset="0"/>
                      </a:endParaRPr>
                    </a:p>
                  </a:txBody>
                  <a:tcPr marL="894" marR="894" marT="894"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710692658"/>
                  </a:ext>
                </a:extLst>
              </a:tr>
              <a:tr h="694137">
                <a:tc>
                  <a:txBody>
                    <a:bodyPr/>
                    <a:lstStyle/>
                    <a:p>
                      <a:pPr algn="l" fontAlgn="ctr"/>
                      <a:r>
                        <a:rPr lang="en-US" sz="1400" i="1" u="none" strike="noStrike" cap="none" spc="0" dirty="0">
                          <a:solidFill>
                            <a:schemeClr val="tx1"/>
                          </a:solidFill>
                          <a:effectLst/>
                          <a:latin typeface="Calibri" panose="020F0502020204030204" pitchFamily="34" charset="0"/>
                        </a:rPr>
                        <a:t>Botrytis cinerea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Gray mold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Strawberries, raspberries, kiwi fruit, grapes, pears, peaches, cherries, plums, other pectin rich fruits/ carrots, lettuce, peas, beans, asparagus, pumpkin, squash, other leafy crucifers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44073585"/>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Botrytis </a:t>
                      </a:r>
                      <a:r>
                        <a:rPr lang="en-US" sz="1400" i="1" u="none" strike="noStrike" cap="none" spc="0" dirty="0" err="1">
                          <a:solidFill>
                            <a:schemeClr val="tx1"/>
                          </a:solidFill>
                          <a:effectLst/>
                          <a:latin typeface="Calibri" panose="020F0502020204030204" pitchFamily="34" charset="0"/>
                        </a:rPr>
                        <a:t>allii</a:t>
                      </a:r>
                      <a:r>
                        <a:rPr lang="en-US" sz="1400" i="1" u="none" strike="noStrike" cap="none" spc="0" dirty="0">
                          <a:solidFill>
                            <a:schemeClr val="tx1"/>
                          </a:solidFill>
                          <a:effectLst/>
                          <a:latin typeface="Calibri" panose="020F0502020204030204" pitchFamily="34" charset="0"/>
                        </a:rPr>
                        <a:t>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Neck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Onions, garlic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79113156"/>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Aspergillus </a:t>
                      </a:r>
                      <a:r>
                        <a:rPr lang="en-US" sz="1400" i="1" u="none" strike="noStrike" cap="none" spc="0" dirty="0" err="1">
                          <a:solidFill>
                            <a:schemeClr val="tx1"/>
                          </a:solidFill>
                          <a:effectLst/>
                          <a:latin typeface="Calibri" panose="020F0502020204030204" pitchFamily="34" charset="0"/>
                        </a:rPr>
                        <a:t>niger</a:t>
                      </a:r>
                      <a:r>
                        <a:rPr lang="en-US" sz="1400" i="1" u="none" strike="noStrike" cap="none" spc="0" dirty="0">
                          <a:solidFill>
                            <a:schemeClr val="tx1"/>
                          </a:solidFill>
                          <a:effectLst/>
                          <a:latin typeface="Calibri" panose="020F0502020204030204" pitchFamily="34" charset="0"/>
                        </a:rPr>
                        <a:t> </a:t>
                      </a:r>
                      <a:r>
                        <a:rPr lang="en-US" sz="1400" i="1" u="none" strike="noStrike" cap="none" spc="0" baseline="30000" dirty="0">
                          <a:solidFill>
                            <a:schemeClr val="tx1"/>
                          </a:solidFill>
                          <a:effectLst/>
                        </a:rPr>
                        <a:t>a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Black </a:t>
                      </a:r>
                      <a:r>
                        <a:rPr lang="en-US" sz="1400" u="none" strike="noStrike" cap="none" spc="0" dirty="0" err="1">
                          <a:solidFill>
                            <a:schemeClr val="tx1"/>
                          </a:solidFill>
                          <a:effectLst/>
                          <a:latin typeface="Calibri" panose="020F0502020204030204" pitchFamily="34" charset="0"/>
                        </a:rPr>
                        <a:t>mould</a:t>
                      </a:r>
                      <a:r>
                        <a:rPr lang="en-US" sz="1400" u="none" strike="noStrike" cap="none" spc="0" dirty="0">
                          <a:solidFill>
                            <a:schemeClr val="tx1"/>
                          </a:solidFill>
                          <a:effectLst/>
                          <a:latin typeface="Calibri" panose="020F0502020204030204" pitchFamily="34" charset="0"/>
                        </a:rPr>
                        <a: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Grapes, apricots, onions, peanuts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2867517"/>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Aspergillus </a:t>
                      </a:r>
                      <a:r>
                        <a:rPr lang="en-US" sz="1400" i="1" u="none" strike="noStrike" cap="none" spc="0" dirty="0" err="1">
                          <a:solidFill>
                            <a:schemeClr val="tx1"/>
                          </a:solidFill>
                          <a:effectLst/>
                          <a:latin typeface="Calibri" panose="020F0502020204030204" pitchFamily="34" charset="0"/>
                        </a:rPr>
                        <a:t>alliaceus</a:t>
                      </a:r>
                      <a:r>
                        <a:rPr lang="en-US" sz="1400" i="1" u="none" strike="noStrike" cap="none" spc="0" dirty="0">
                          <a:solidFill>
                            <a:schemeClr val="tx1"/>
                          </a:solidFill>
                          <a:effectLst/>
                          <a:latin typeface="Calibri" panose="020F0502020204030204" pitchFamily="34" charset="0"/>
                        </a:rPr>
                        <a:t>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Black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Onions and garlic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21388915"/>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Penicillium spp. </a:t>
                      </a:r>
                      <a:r>
                        <a:rPr lang="en-US" sz="1400" i="1" u="none" strike="noStrike" cap="none" spc="0" baseline="30000" dirty="0">
                          <a:solidFill>
                            <a:schemeClr val="tx1"/>
                          </a:solidFill>
                          <a:effectLst/>
                        </a:rPr>
                        <a:t>a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Blue and green </a:t>
                      </a:r>
                      <a:r>
                        <a:rPr lang="en-US" sz="1400" u="none" strike="noStrike" cap="none" spc="0" dirty="0" err="1">
                          <a:solidFill>
                            <a:schemeClr val="tx1"/>
                          </a:solidFill>
                          <a:effectLst/>
                          <a:latin typeface="Calibri" panose="020F0502020204030204" pitchFamily="34" charset="0"/>
                        </a:rPr>
                        <a:t>colouration</a:t>
                      </a:r>
                      <a:r>
                        <a:rPr lang="en-US" sz="1400" u="none" strike="noStrike" cap="none" spc="0" dirty="0">
                          <a:solidFill>
                            <a:schemeClr val="tx1"/>
                          </a:solidFill>
                          <a:effectLst/>
                          <a:latin typeface="Calibri" panose="020F0502020204030204" pitchFamily="34" charset="0"/>
                        </a:rPr>
                        <a: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Fruits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6561203"/>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Penicillium </a:t>
                      </a:r>
                      <a:r>
                        <a:rPr lang="en-US" sz="1400" i="1" u="none" strike="noStrike" cap="none" spc="0" dirty="0" err="1">
                          <a:solidFill>
                            <a:schemeClr val="tx1"/>
                          </a:solidFill>
                          <a:effectLst/>
                          <a:latin typeface="Calibri" panose="020F0502020204030204" pitchFamily="34" charset="0"/>
                        </a:rPr>
                        <a:t>italicum</a:t>
                      </a:r>
                      <a:r>
                        <a:rPr lang="en-US" sz="1400" i="1" u="none" strike="noStrike" cap="none" spc="0" dirty="0">
                          <a:solidFill>
                            <a:schemeClr val="tx1"/>
                          </a:solidFill>
                          <a:effectLst/>
                          <a:latin typeface="Calibri" panose="020F0502020204030204" pitchFamily="34" charset="0"/>
                        </a:rPr>
                        <a:t>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Blue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Citrus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15924502"/>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Penicillium </a:t>
                      </a:r>
                      <a:r>
                        <a:rPr lang="en-US" sz="1400" i="1" u="none" strike="noStrike" cap="none" spc="0" dirty="0" err="1">
                          <a:solidFill>
                            <a:schemeClr val="tx1"/>
                          </a:solidFill>
                          <a:effectLst/>
                          <a:latin typeface="Calibri" panose="020F0502020204030204" pitchFamily="34" charset="0"/>
                        </a:rPr>
                        <a:t>digitatum</a:t>
                      </a:r>
                      <a:r>
                        <a:rPr lang="en-US" sz="1400" i="1" u="none" strike="noStrike" cap="none" spc="0" dirty="0">
                          <a:solidFill>
                            <a:schemeClr val="tx1"/>
                          </a:solidFill>
                          <a:effectLst/>
                          <a:latin typeface="Calibri" panose="020F0502020204030204" pitchFamily="34" charset="0"/>
                        </a:rPr>
                        <a:t>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Green rot (usually rapid and devastating)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Citrus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30830677"/>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Penicillium </a:t>
                      </a:r>
                      <a:r>
                        <a:rPr lang="en-US" sz="1400" i="1" u="none" strike="noStrike" cap="none" spc="0" dirty="0" err="1">
                          <a:solidFill>
                            <a:schemeClr val="tx1"/>
                          </a:solidFill>
                          <a:effectLst/>
                          <a:latin typeface="Calibri" panose="020F0502020204030204" pitchFamily="34" charset="0"/>
                        </a:rPr>
                        <a:t>expansum</a:t>
                      </a:r>
                      <a:r>
                        <a:rPr lang="en-US" sz="1400" i="1" u="none" strike="noStrike" cap="none" spc="0" dirty="0">
                          <a:solidFill>
                            <a:schemeClr val="tx1"/>
                          </a:solidFill>
                          <a:effectLst/>
                          <a:latin typeface="Calibri" panose="020F0502020204030204" pitchFamily="34" charset="0"/>
                        </a:rPr>
                        <a:t> </a:t>
                      </a:r>
                      <a:r>
                        <a:rPr lang="en-US" sz="1400" i="1" u="none" strike="noStrike" cap="none" spc="0" baseline="30000" dirty="0">
                          <a:solidFill>
                            <a:schemeClr val="tx1"/>
                          </a:solidFill>
                          <a:effectLst/>
                        </a:rPr>
                        <a:t>a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Blue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Apples, pears, other pectin rich fruits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65701851"/>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Penicillium </a:t>
                      </a:r>
                      <a:r>
                        <a:rPr lang="en-US" sz="1400" i="1" u="none" strike="noStrike" cap="none" spc="0" dirty="0" err="1">
                          <a:solidFill>
                            <a:schemeClr val="tx1"/>
                          </a:solidFill>
                          <a:effectLst/>
                          <a:latin typeface="Calibri" panose="020F0502020204030204" pitchFamily="34" charset="0"/>
                        </a:rPr>
                        <a:t>aurantiogriseum</a:t>
                      </a:r>
                      <a:r>
                        <a:rPr lang="en-US" sz="1400" i="1" u="none" strike="noStrike" cap="none" spc="0" dirty="0">
                          <a:solidFill>
                            <a:schemeClr val="tx1"/>
                          </a:solidFill>
                          <a:effectLst/>
                          <a:latin typeface="Calibri" panose="020F0502020204030204" pitchFamily="34" charset="0"/>
                        </a:rPr>
                        <a:t>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Blue/blue green coloration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Grapes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1630342"/>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Penicillium </a:t>
                      </a:r>
                      <a:r>
                        <a:rPr lang="en-US" sz="1400" i="1" u="none" strike="noStrike" cap="none" spc="0" dirty="0" err="1">
                          <a:solidFill>
                            <a:schemeClr val="tx1"/>
                          </a:solidFill>
                          <a:effectLst/>
                        </a:rPr>
                        <a:t>glabrum</a:t>
                      </a:r>
                      <a:r>
                        <a:rPr lang="en-US" sz="1400" i="1" u="none" strike="noStrike" cap="none" spc="0" dirty="0">
                          <a:solidFill>
                            <a:schemeClr val="tx1"/>
                          </a:solidFill>
                          <a:effectLst/>
                        </a:rPr>
                        <a:t>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Disease/spoilage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Onions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22706163"/>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Mucor piriformis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Soft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Strawberries, apples, tomatoes, apples, pears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34687023"/>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Alternaria spp.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Stem-end rots, Black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endParaRPr lang="el-GR"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33015008"/>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Alternaria tenuis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Alternaria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Cucurbits, tomatoes, pepper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39465588"/>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Alternaria </a:t>
                      </a:r>
                      <a:r>
                        <a:rPr lang="en-US" sz="1400" i="1" u="none" strike="noStrike" cap="none" spc="0" dirty="0" err="1">
                          <a:solidFill>
                            <a:schemeClr val="tx1"/>
                          </a:solidFill>
                          <a:effectLst/>
                          <a:latin typeface="Calibri" panose="020F0502020204030204" pitchFamily="34" charset="0"/>
                        </a:rPr>
                        <a:t>brassicola</a:t>
                      </a:r>
                      <a:r>
                        <a:rPr lang="en-US" sz="1400" i="1" u="none" strike="noStrike" cap="none" spc="0" dirty="0">
                          <a:solidFill>
                            <a:schemeClr val="tx1"/>
                          </a:solidFill>
                          <a:effectLst/>
                          <a:latin typeface="Calibri" panose="020F0502020204030204" pitchFamily="34" charset="0"/>
                        </a:rPr>
                        <a:t>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Alternaria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Leafy crucifers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84309933"/>
                  </a:ext>
                </a:extLst>
              </a:tr>
              <a:tr h="473940">
                <a:tc>
                  <a:txBody>
                    <a:bodyPr/>
                    <a:lstStyle/>
                    <a:p>
                      <a:pPr algn="l" fontAlgn="ctr"/>
                      <a:r>
                        <a:rPr lang="en-US" sz="1400" i="1" u="none" strike="noStrike" cap="none" spc="0" dirty="0">
                          <a:solidFill>
                            <a:schemeClr val="tx1"/>
                          </a:solidFill>
                          <a:effectLst/>
                          <a:latin typeface="Calibri" panose="020F0502020204030204" pitchFamily="34" charset="0"/>
                        </a:rPr>
                        <a:t>Aspergillus </a:t>
                      </a:r>
                      <a:r>
                        <a:rPr lang="en-US" sz="1400" i="1" u="none" strike="noStrike" cap="none" spc="0" dirty="0" err="1">
                          <a:solidFill>
                            <a:schemeClr val="tx1"/>
                          </a:solidFill>
                          <a:effectLst/>
                        </a:rPr>
                        <a:t>niger</a:t>
                      </a:r>
                      <a:r>
                        <a:rPr lang="en-US" sz="1400" i="1" u="none" strike="noStrike" cap="none" spc="0" dirty="0">
                          <a:solidFill>
                            <a:schemeClr val="tx1"/>
                          </a:solidFill>
                          <a:effectLst/>
                        </a:rPr>
                        <a:t> </a:t>
                      </a:r>
                      <a:r>
                        <a:rPr lang="en-US" sz="1400" i="1" u="none" strike="noStrike" cap="none" spc="0" baseline="30000" dirty="0">
                          <a:solidFill>
                            <a:schemeClr val="tx1"/>
                          </a:solidFill>
                          <a:effectLst/>
                        </a:rPr>
                        <a:t>a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Bunch rot/ Black mold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Grapes, citrus, apples, pears, strawberries, mangoes, melons/onions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48038551"/>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Cladosporium, Trichoderma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Green mold rot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Vegetables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84549377"/>
                  </a:ext>
                </a:extLst>
              </a:tr>
              <a:tr h="253743">
                <a:tc>
                  <a:txBody>
                    <a:bodyPr/>
                    <a:lstStyle/>
                    <a:p>
                      <a:pPr algn="l" fontAlgn="ctr"/>
                      <a:r>
                        <a:rPr lang="en-US" sz="1400" i="1" u="none" strike="noStrike" cap="none" spc="0" dirty="0">
                          <a:solidFill>
                            <a:schemeClr val="tx1"/>
                          </a:solidFill>
                          <a:effectLst/>
                          <a:latin typeface="Calibri" panose="020F0502020204030204" pitchFamily="34" charset="0"/>
                        </a:rPr>
                        <a:t>Phomopsis spp. </a:t>
                      </a:r>
                      <a:endParaRPr lang="en-US" sz="1400" b="0" i="1" u="none" strike="noStrike" cap="none" spc="0" dirty="0">
                        <a:solidFill>
                          <a:schemeClr val="tx1"/>
                        </a:solidFill>
                        <a:effectLst/>
                        <a:latin typeface="Calibri" panose="020F0502020204030204" pitchFamily="34" charset="0"/>
                      </a:endParaRPr>
                    </a:p>
                  </a:txBody>
                  <a:tcPr marL="894" marR="894" marT="372"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Lesions (on shoots, leaves and rachises), fruit rot, blight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Grapes, juniper berries </a:t>
                      </a:r>
                      <a:endParaRPr lang="en-US" sz="1400" b="0" i="0" u="none" strike="noStrike" cap="none" spc="0" dirty="0">
                        <a:solidFill>
                          <a:schemeClr val="tx1"/>
                        </a:solidFill>
                        <a:effectLst/>
                        <a:latin typeface="Calibri" panose="020F0502020204030204" pitchFamily="34" charset="0"/>
                      </a:endParaRPr>
                    </a:p>
                  </a:txBody>
                  <a:tcPr marL="894" marR="894" marT="372"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06912688"/>
                  </a:ext>
                </a:extLst>
              </a:tr>
              <a:tr h="475094">
                <a:tc>
                  <a:txBody>
                    <a:bodyPr/>
                    <a:lstStyle/>
                    <a:p>
                      <a:pPr algn="l" fontAlgn="ctr"/>
                      <a:r>
                        <a:rPr lang="en-US" sz="1400" i="1" u="none" strike="noStrike" cap="none" spc="0" dirty="0" err="1">
                          <a:solidFill>
                            <a:schemeClr val="tx1"/>
                          </a:solidFill>
                          <a:effectLst/>
                          <a:latin typeface="Calibri" panose="020F0502020204030204" pitchFamily="34" charset="0"/>
                        </a:rPr>
                        <a:t>Geotrichum</a:t>
                      </a:r>
                      <a:r>
                        <a:rPr lang="en-US" sz="1400" i="1" u="none" strike="noStrike" cap="none" spc="0" dirty="0">
                          <a:solidFill>
                            <a:schemeClr val="tx1"/>
                          </a:solidFill>
                          <a:effectLst/>
                        </a:rPr>
                        <a:t> </a:t>
                      </a:r>
                      <a:r>
                        <a:rPr lang="en-US" sz="1400" i="1" u="none" strike="noStrike" cap="none" spc="0" dirty="0" err="1">
                          <a:solidFill>
                            <a:schemeClr val="tx1"/>
                          </a:solidFill>
                          <a:effectLst/>
                        </a:rPr>
                        <a:t>candidum</a:t>
                      </a:r>
                      <a:r>
                        <a:rPr lang="en-US" sz="1400" i="1" u="none" strike="noStrike" cap="none" spc="0" dirty="0">
                          <a:solidFill>
                            <a:schemeClr val="tx1"/>
                          </a:solidFill>
                          <a:effectLst/>
                        </a:rPr>
                        <a:t> </a:t>
                      </a:r>
                      <a:endParaRPr lang="en-US" sz="1400" b="0" i="1" u="none" strike="noStrike" cap="none" spc="0" dirty="0">
                        <a:solidFill>
                          <a:schemeClr val="tx1"/>
                        </a:solidFill>
                        <a:effectLst/>
                        <a:latin typeface="Calibri" panose="020F0502020204030204" pitchFamily="34" charset="0"/>
                      </a:endParaRPr>
                    </a:p>
                  </a:txBody>
                  <a:tcPr marL="894" marR="894" marT="1490"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Sour rot </a:t>
                      </a:r>
                      <a:endParaRPr lang="en-US" sz="1400" b="0" i="0" u="none" strike="noStrike" cap="none" spc="0" dirty="0">
                        <a:solidFill>
                          <a:schemeClr val="tx1"/>
                        </a:solidFill>
                        <a:effectLst/>
                        <a:latin typeface="Calibri" panose="020F0502020204030204" pitchFamily="34" charset="0"/>
                      </a:endParaRPr>
                    </a:p>
                  </a:txBody>
                  <a:tcPr marL="894" marR="894" marT="1490"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Asparagus, onions, garlic, carrots, parsley, parsnips, lettuce, endives, tomatoes </a:t>
                      </a:r>
                      <a:endParaRPr lang="en-US" sz="1400" b="0" i="0" u="none" strike="noStrike" cap="none" spc="0" dirty="0">
                        <a:solidFill>
                          <a:schemeClr val="tx1"/>
                        </a:solidFill>
                        <a:effectLst/>
                        <a:latin typeface="Calibri" panose="020F0502020204030204" pitchFamily="34" charset="0"/>
                      </a:endParaRPr>
                    </a:p>
                  </a:txBody>
                  <a:tcPr marL="894" marR="894" marT="1490"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85768501"/>
                  </a:ext>
                </a:extLst>
              </a:tr>
              <a:tr h="254897">
                <a:tc>
                  <a:txBody>
                    <a:bodyPr/>
                    <a:lstStyle/>
                    <a:p>
                      <a:pPr algn="l" fontAlgn="ctr"/>
                      <a:r>
                        <a:rPr lang="en-US" sz="1400" i="1" u="none" strike="noStrike" cap="none" spc="0" dirty="0" err="1">
                          <a:solidFill>
                            <a:schemeClr val="tx1"/>
                          </a:solidFill>
                          <a:effectLst/>
                          <a:latin typeface="Calibri" panose="020F0502020204030204" pitchFamily="34" charset="0"/>
                        </a:rPr>
                        <a:t>Phytophtora</a:t>
                      </a:r>
                      <a:r>
                        <a:rPr lang="en-US" sz="1400" i="1" u="none" strike="noStrike" cap="none" spc="0" dirty="0">
                          <a:solidFill>
                            <a:schemeClr val="tx1"/>
                          </a:solidFill>
                          <a:effectLst/>
                        </a:rPr>
                        <a:t> </a:t>
                      </a:r>
                      <a:r>
                        <a:rPr lang="en-US" sz="1400" i="1" u="none" strike="noStrike" cap="none" spc="0" dirty="0" err="1">
                          <a:solidFill>
                            <a:schemeClr val="tx1"/>
                          </a:solidFill>
                          <a:effectLst/>
                        </a:rPr>
                        <a:t>capsici</a:t>
                      </a:r>
                      <a:r>
                        <a:rPr lang="en-US" sz="1400" i="1" u="none" strike="noStrike" cap="none" spc="0" dirty="0">
                          <a:solidFill>
                            <a:schemeClr val="tx1"/>
                          </a:solidFill>
                          <a:effectLst/>
                        </a:rPr>
                        <a:t> </a:t>
                      </a:r>
                      <a:endParaRPr lang="en-US" sz="1400" b="0" i="1" u="none" strike="noStrike" cap="none" spc="0" dirty="0">
                        <a:solidFill>
                          <a:schemeClr val="tx1"/>
                        </a:solidFill>
                        <a:effectLst/>
                        <a:latin typeface="Calibri" panose="020F0502020204030204" pitchFamily="34" charset="0"/>
                      </a:endParaRPr>
                    </a:p>
                  </a:txBody>
                  <a:tcPr marL="894" marR="894" marT="1490"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Blight/fruit rot </a:t>
                      </a:r>
                      <a:endParaRPr lang="en-US" sz="1400" b="0" i="0" u="none" strike="noStrike" cap="none" spc="0" dirty="0">
                        <a:solidFill>
                          <a:schemeClr val="tx1"/>
                        </a:solidFill>
                        <a:effectLst/>
                        <a:latin typeface="Calibri" panose="020F0502020204030204" pitchFamily="34" charset="0"/>
                      </a:endParaRPr>
                    </a:p>
                  </a:txBody>
                  <a:tcPr marL="894" marR="894" marT="1490"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Cucumbers, squash, pepper </a:t>
                      </a:r>
                      <a:endParaRPr lang="en-US" sz="1400" b="0" i="0" u="none" strike="noStrike" cap="none" spc="0" dirty="0">
                        <a:solidFill>
                          <a:schemeClr val="tx1"/>
                        </a:solidFill>
                        <a:effectLst/>
                        <a:latin typeface="Calibri" panose="020F0502020204030204" pitchFamily="34" charset="0"/>
                      </a:endParaRPr>
                    </a:p>
                  </a:txBody>
                  <a:tcPr marL="894" marR="894" marT="1490"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05840190"/>
                  </a:ext>
                </a:extLst>
              </a:tr>
              <a:tr h="254897">
                <a:tc>
                  <a:txBody>
                    <a:bodyPr/>
                    <a:lstStyle/>
                    <a:p>
                      <a:pPr algn="l" fontAlgn="ctr"/>
                      <a:r>
                        <a:rPr lang="en-US" sz="1400" i="1" u="none" strike="noStrike" cap="none" spc="0" dirty="0" err="1">
                          <a:solidFill>
                            <a:schemeClr val="tx1"/>
                          </a:solidFill>
                          <a:effectLst/>
                          <a:latin typeface="Calibri" panose="020F0502020204030204" pitchFamily="34" charset="0"/>
                        </a:rPr>
                        <a:t>Phytophtora</a:t>
                      </a:r>
                      <a:r>
                        <a:rPr lang="en-US" sz="1400" i="1" u="none" strike="noStrike" cap="none" spc="0" dirty="0">
                          <a:solidFill>
                            <a:schemeClr val="tx1"/>
                          </a:solidFill>
                          <a:effectLst/>
                        </a:rPr>
                        <a:t> </a:t>
                      </a:r>
                      <a:r>
                        <a:rPr lang="en-US" sz="1400" i="1" u="none" strike="noStrike" cap="none" spc="0" dirty="0" err="1">
                          <a:solidFill>
                            <a:schemeClr val="tx1"/>
                          </a:solidFill>
                          <a:effectLst/>
                        </a:rPr>
                        <a:t>nicotianae</a:t>
                      </a:r>
                      <a:r>
                        <a:rPr lang="en-US" sz="1400" i="1" u="none" strike="noStrike" cap="none" spc="0" dirty="0">
                          <a:solidFill>
                            <a:schemeClr val="tx1"/>
                          </a:solidFill>
                          <a:effectLst/>
                        </a:rPr>
                        <a:t> </a:t>
                      </a:r>
                      <a:endParaRPr lang="en-US" sz="1400" b="0" i="1" u="none" strike="noStrike" cap="none" spc="0" dirty="0">
                        <a:solidFill>
                          <a:schemeClr val="tx1"/>
                        </a:solidFill>
                        <a:effectLst/>
                        <a:latin typeface="Calibri" panose="020F0502020204030204" pitchFamily="34" charset="0"/>
                      </a:endParaRPr>
                    </a:p>
                  </a:txBody>
                  <a:tcPr marL="894" marR="894" marT="1490" marB="3213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Rot, stem infection </a:t>
                      </a:r>
                      <a:endParaRPr lang="en-US" sz="1400" b="0" i="0" u="none" strike="noStrike" cap="none" spc="0" dirty="0">
                        <a:solidFill>
                          <a:schemeClr val="tx1"/>
                        </a:solidFill>
                        <a:effectLst/>
                        <a:latin typeface="Calibri" panose="020F0502020204030204" pitchFamily="34" charset="0"/>
                      </a:endParaRPr>
                    </a:p>
                  </a:txBody>
                  <a:tcPr marL="894" marR="894" marT="1490" marB="32133"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400" u="none" strike="noStrike" cap="none" spc="0" dirty="0">
                          <a:solidFill>
                            <a:schemeClr val="tx1"/>
                          </a:solidFill>
                          <a:effectLst/>
                          <a:latin typeface="Calibri" panose="020F0502020204030204" pitchFamily="34" charset="0"/>
                        </a:rPr>
                        <a:t>Onions, tomatoes, pepper, citrus </a:t>
                      </a:r>
                      <a:endParaRPr lang="en-US" sz="1400" b="0" i="0" u="none" strike="noStrike" cap="none" spc="0" dirty="0">
                        <a:solidFill>
                          <a:schemeClr val="tx1"/>
                        </a:solidFill>
                        <a:effectLst/>
                        <a:latin typeface="Calibri" panose="020F0502020204030204" pitchFamily="34" charset="0"/>
                      </a:endParaRPr>
                    </a:p>
                  </a:txBody>
                  <a:tcPr marL="894" marR="894" marT="1490" marB="3213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49868410"/>
                  </a:ext>
                </a:extLst>
              </a:tr>
            </a:tbl>
          </a:graphicData>
        </a:graphic>
      </p:graphicFrame>
      <p:sp>
        <p:nvSpPr>
          <p:cNvPr id="2" name="Θέση αριθμού διαφάνειας 1">
            <a:extLst>
              <a:ext uri="{FF2B5EF4-FFF2-40B4-BE49-F238E27FC236}">
                <a16:creationId xmlns:a16="http://schemas.microsoft.com/office/drawing/2014/main" id="{E30072F7-CA77-7D4D-26CD-1185EB0A7C82}"/>
              </a:ext>
            </a:extLst>
          </p:cNvPr>
          <p:cNvSpPr>
            <a:spLocks noGrp="1"/>
          </p:cNvSpPr>
          <p:nvPr>
            <p:ph type="sldNum" sz="quarter" idx="12"/>
          </p:nvPr>
        </p:nvSpPr>
        <p:spPr/>
        <p:txBody>
          <a:bodyPr/>
          <a:lstStyle/>
          <a:p>
            <a:fld id="{CF67AAE9-A8D0-4D2B-9F57-C72F860FC807}" type="slidenum">
              <a:rPr lang="el-GR" smtClean="0"/>
              <a:t>20</a:t>
            </a:fld>
            <a:endParaRPr lang="el-GR"/>
          </a:p>
        </p:txBody>
      </p:sp>
    </p:spTree>
    <p:extLst>
      <p:ext uri="{BB962C8B-B14F-4D97-AF65-F5344CB8AC3E}">
        <p14:creationId xmlns:p14="http://schemas.microsoft.com/office/powerpoint/2010/main" val="77491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1E0805-6C73-5E80-A2CC-BFBFB9D0B29D}"/>
              </a:ext>
            </a:extLst>
          </p:cNvPr>
          <p:cNvSpPr>
            <a:spLocks noGrp="1"/>
          </p:cNvSpPr>
          <p:nvPr>
            <p:ph type="title"/>
          </p:nvPr>
        </p:nvSpPr>
        <p:spPr/>
        <p:txBody>
          <a:bodyPr>
            <a:normAutofit fontScale="90000"/>
          </a:bodyPr>
          <a:lstStyle/>
          <a:p>
            <a:r>
              <a:rPr lang="el-GR" sz="4400" dirty="0">
                <a:solidFill>
                  <a:srgbClr val="000000"/>
                </a:solidFill>
                <a:cs typeface="Calibri" panose="020F0502020204030204" pitchFamily="34" charset="0"/>
              </a:rPr>
              <a:t>Αλλοίωση φρούτων </a:t>
            </a:r>
            <a:br>
              <a:rPr lang="en-US" sz="4400" dirty="0">
                <a:solidFill>
                  <a:srgbClr val="000000"/>
                </a:solidFill>
                <a:cs typeface="Calibri" panose="020F0502020204030204" pitchFamily="34" charset="0"/>
              </a:rPr>
            </a:br>
            <a:r>
              <a:rPr lang="el-GR" sz="4400" dirty="0">
                <a:solidFill>
                  <a:srgbClr val="000000"/>
                </a:solidFill>
                <a:cs typeface="Calibri" panose="020F0502020204030204" pitchFamily="34" charset="0"/>
              </a:rPr>
              <a:t>και λαχανικών</a:t>
            </a:r>
            <a:br>
              <a:rPr lang="el-GR" sz="4400" dirty="0">
                <a:cs typeface="Calibri" panose="020F0502020204030204" pitchFamily="34" charset="0"/>
              </a:rPr>
            </a:br>
            <a:endParaRPr lang="el-GR" dirty="0"/>
          </a:p>
        </p:txBody>
      </p:sp>
      <p:pic>
        <p:nvPicPr>
          <p:cNvPr id="19" name="Εικόνα 18">
            <a:extLst>
              <a:ext uri="{FF2B5EF4-FFF2-40B4-BE49-F238E27FC236}">
                <a16:creationId xmlns:a16="http://schemas.microsoft.com/office/drawing/2014/main" id="{23B2ED65-958D-E314-7351-AE45DA402404}"/>
              </a:ext>
            </a:extLst>
          </p:cNvPr>
          <p:cNvPicPr>
            <a:picLocks noChangeAspect="1"/>
          </p:cNvPicPr>
          <p:nvPr/>
        </p:nvPicPr>
        <p:blipFill>
          <a:blip r:embed="rId2"/>
          <a:stretch>
            <a:fillRect/>
          </a:stretch>
        </p:blipFill>
        <p:spPr>
          <a:xfrm>
            <a:off x="676275" y="2410466"/>
            <a:ext cx="9608700" cy="3933184"/>
          </a:xfrm>
          <a:prstGeom prst="rect">
            <a:avLst/>
          </a:prstGeom>
        </p:spPr>
      </p:pic>
      <p:pic>
        <p:nvPicPr>
          <p:cNvPr id="20" name="Εικόνα 19">
            <a:extLst>
              <a:ext uri="{FF2B5EF4-FFF2-40B4-BE49-F238E27FC236}">
                <a16:creationId xmlns:a16="http://schemas.microsoft.com/office/drawing/2014/main" id="{1C52CBC1-F5B4-CF67-1A38-05DDDCB62AE2}"/>
              </a:ext>
            </a:extLst>
          </p:cNvPr>
          <p:cNvPicPr>
            <a:picLocks noChangeAspect="1"/>
          </p:cNvPicPr>
          <p:nvPr/>
        </p:nvPicPr>
        <p:blipFill>
          <a:blip r:embed="rId3"/>
          <a:stretch>
            <a:fillRect/>
          </a:stretch>
        </p:blipFill>
        <p:spPr>
          <a:xfrm>
            <a:off x="8310562" y="258017"/>
            <a:ext cx="3643313" cy="2494708"/>
          </a:xfrm>
          <a:prstGeom prst="rect">
            <a:avLst/>
          </a:prstGeom>
        </p:spPr>
      </p:pic>
      <p:sp>
        <p:nvSpPr>
          <p:cNvPr id="3" name="Θέση αριθμού διαφάνειας 2">
            <a:extLst>
              <a:ext uri="{FF2B5EF4-FFF2-40B4-BE49-F238E27FC236}">
                <a16:creationId xmlns:a16="http://schemas.microsoft.com/office/drawing/2014/main" id="{19B441B6-9BB5-E49A-CAAF-2E200D54FE50}"/>
              </a:ext>
            </a:extLst>
          </p:cNvPr>
          <p:cNvSpPr>
            <a:spLocks noGrp="1"/>
          </p:cNvSpPr>
          <p:nvPr>
            <p:ph type="sldNum" sz="quarter" idx="12"/>
          </p:nvPr>
        </p:nvSpPr>
        <p:spPr/>
        <p:txBody>
          <a:bodyPr/>
          <a:lstStyle/>
          <a:p>
            <a:fld id="{CF67AAE9-A8D0-4D2B-9F57-C72F860FC807}" type="slidenum">
              <a:rPr lang="el-GR" smtClean="0"/>
              <a:t>21</a:t>
            </a:fld>
            <a:endParaRPr lang="el-GR"/>
          </a:p>
        </p:txBody>
      </p:sp>
    </p:spTree>
    <p:extLst>
      <p:ext uri="{BB962C8B-B14F-4D97-AF65-F5344CB8AC3E}">
        <p14:creationId xmlns:p14="http://schemas.microsoft.com/office/powerpoint/2010/main" val="1342763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2A03A0-3ACB-78B6-C1B6-E328B80D0447}"/>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Αλλοίωση φρούτων και λαχανικών</a:t>
            </a:r>
            <a:endParaRPr lang="el-GR" dirty="0"/>
          </a:p>
        </p:txBody>
      </p:sp>
      <p:pic>
        <p:nvPicPr>
          <p:cNvPr id="4" name="Εικόνα 3">
            <a:extLst>
              <a:ext uri="{FF2B5EF4-FFF2-40B4-BE49-F238E27FC236}">
                <a16:creationId xmlns:a16="http://schemas.microsoft.com/office/drawing/2014/main" id="{15D5ECEE-9B98-B36B-2A6B-B104226140B6}"/>
              </a:ext>
            </a:extLst>
          </p:cNvPr>
          <p:cNvPicPr>
            <a:picLocks noChangeAspect="1"/>
          </p:cNvPicPr>
          <p:nvPr/>
        </p:nvPicPr>
        <p:blipFill>
          <a:blip r:embed="rId2"/>
          <a:stretch>
            <a:fillRect/>
          </a:stretch>
        </p:blipFill>
        <p:spPr>
          <a:xfrm>
            <a:off x="1088455" y="2295525"/>
            <a:ext cx="10696033" cy="3428445"/>
          </a:xfrm>
          <a:prstGeom prst="rect">
            <a:avLst/>
          </a:prstGeom>
        </p:spPr>
      </p:pic>
      <p:pic>
        <p:nvPicPr>
          <p:cNvPr id="12" name="Εικόνα 11" descr="Εικόνα που περιέχει καλάθι, φαγητό, εσωτερικός χώρος, δοχείο&#10;&#10;Περιγραφή που δημιουργήθηκε αυτόματα">
            <a:extLst>
              <a:ext uri="{FF2B5EF4-FFF2-40B4-BE49-F238E27FC236}">
                <a16:creationId xmlns:a16="http://schemas.microsoft.com/office/drawing/2014/main" id="{B86C3C27-A431-1928-ED20-FEECABDF8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425" y="4715232"/>
            <a:ext cx="2831800" cy="1876068"/>
          </a:xfrm>
          <a:prstGeom prst="rect">
            <a:avLst/>
          </a:prstGeom>
        </p:spPr>
      </p:pic>
      <p:sp>
        <p:nvSpPr>
          <p:cNvPr id="3" name="Θέση αριθμού διαφάνειας 2">
            <a:extLst>
              <a:ext uri="{FF2B5EF4-FFF2-40B4-BE49-F238E27FC236}">
                <a16:creationId xmlns:a16="http://schemas.microsoft.com/office/drawing/2014/main" id="{3AC38EB5-878F-2346-A113-16A4BEA7A38A}"/>
              </a:ext>
            </a:extLst>
          </p:cNvPr>
          <p:cNvSpPr>
            <a:spLocks noGrp="1"/>
          </p:cNvSpPr>
          <p:nvPr>
            <p:ph type="sldNum" sz="quarter" idx="12"/>
          </p:nvPr>
        </p:nvSpPr>
        <p:spPr/>
        <p:txBody>
          <a:bodyPr/>
          <a:lstStyle/>
          <a:p>
            <a:fld id="{CF67AAE9-A8D0-4D2B-9F57-C72F860FC807}" type="slidenum">
              <a:rPr lang="el-GR" smtClean="0"/>
              <a:t>22</a:t>
            </a:fld>
            <a:endParaRPr lang="el-GR"/>
          </a:p>
        </p:txBody>
      </p:sp>
    </p:spTree>
    <p:extLst>
      <p:ext uri="{BB962C8B-B14F-4D97-AF65-F5344CB8AC3E}">
        <p14:creationId xmlns:p14="http://schemas.microsoft.com/office/powerpoint/2010/main" val="250170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D372F5A1-ECDD-9958-5852-9F027E190705}"/>
              </a:ext>
            </a:extLst>
          </p:cNvPr>
          <p:cNvSpPr>
            <a:spLocks noGrp="1"/>
          </p:cNvSpPr>
          <p:nvPr>
            <p:ph type="title"/>
          </p:nvPr>
        </p:nvSpPr>
        <p:spPr>
          <a:xfrm>
            <a:off x="4441783" y="609600"/>
            <a:ext cx="6693061" cy="1356360"/>
          </a:xfrm>
        </p:spPr>
        <p:txBody>
          <a:bodyPr>
            <a:normAutofit/>
          </a:bodyPr>
          <a:lstStyle/>
          <a:p>
            <a:r>
              <a:rPr lang="el-GR">
                <a:solidFill>
                  <a:srgbClr val="FFFFFF"/>
                </a:solidFill>
                <a:cs typeface="Calibri" panose="020F0502020204030204" pitchFamily="34" charset="0"/>
              </a:rPr>
              <a:t>Αλλοίωση φρούτων και λαχανικών</a:t>
            </a:r>
            <a:endParaRPr lang="el-GR">
              <a:solidFill>
                <a:srgbClr val="FFFFFF"/>
              </a:solidFill>
            </a:endParaRPr>
          </a:p>
        </p:txBody>
      </p:sp>
      <p:pic>
        <p:nvPicPr>
          <p:cNvPr id="4" name="Εικόνα 3">
            <a:extLst>
              <a:ext uri="{FF2B5EF4-FFF2-40B4-BE49-F238E27FC236}">
                <a16:creationId xmlns:a16="http://schemas.microsoft.com/office/drawing/2014/main" id="{5D6D4807-2C4A-C5F4-38C2-BB328EC7AE74}"/>
              </a:ext>
            </a:extLst>
          </p:cNvPr>
          <p:cNvPicPr>
            <a:picLocks noChangeAspect="1"/>
          </p:cNvPicPr>
          <p:nvPr/>
        </p:nvPicPr>
        <p:blipFill rotWithShape="1">
          <a:blip r:embed="rId2"/>
          <a:srcRect l="39398" r="21434" b="-1"/>
          <a:stretch/>
        </p:blipFill>
        <p:spPr>
          <a:xfrm>
            <a:off x="232861" y="243840"/>
            <a:ext cx="3646837" cy="6377939"/>
          </a:xfrm>
          <a:prstGeom prst="rect">
            <a:avLst/>
          </a:prstGeom>
        </p:spPr>
      </p:pic>
      <p:sp>
        <p:nvSpPr>
          <p:cNvPr id="3" name="Θέση περιεχομένου 2">
            <a:extLst>
              <a:ext uri="{FF2B5EF4-FFF2-40B4-BE49-F238E27FC236}">
                <a16:creationId xmlns:a16="http://schemas.microsoft.com/office/drawing/2014/main" id="{6887735C-3298-B4BA-AB21-92E47F11BDF2}"/>
              </a:ext>
            </a:extLst>
          </p:cNvPr>
          <p:cNvSpPr>
            <a:spLocks noGrp="1"/>
          </p:cNvSpPr>
          <p:nvPr>
            <p:ph idx="1"/>
          </p:nvPr>
        </p:nvSpPr>
        <p:spPr>
          <a:xfrm>
            <a:off x="4441783" y="2057400"/>
            <a:ext cx="6693061" cy="4038600"/>
          </a:xfrm>
        </p:spPr>
        <p:txBody>
          <a:bodyPr>
            <a:normAutofit/>
          </a:bodyPr>
          <a:lstStyle/>
          <a:p>
            <a:pPr fontAlgn="auto">
              <a:spcBef>
                <a:spcPts val="0"/>
              </a:spcBef>
              <a:spcAft>
                <a:spcPts val="1800"/>
              </a:spcAft>
              <a:defRPr/>
            </a:pPr>
            <a:r>
              <a:rPr lang="el-GR">
                <a:solidFill>
                  <a:srgbClr val="FFFFFF"/>
                </a:solidFill>
                <a:cs typeface="Calibri" panose="020F0502020204030204" pitchFamily="34" charset="0"/>
              </a:rPr>
              <a:t>Αναστολή της ενζυματικής αμαύρωσης με:</a:t>
            </a:r>
          </a:p>
          <a:p>
            <a:pPr fontAlgn="auto">
              <a:spcBef>
                <a:spcPts val="0"/>
              </a:spcBef>
              <a:spcAft>
                <a:spcPts val="1800"/>
              </a:spcAft>
              <a:defRPr/>
            </a:pPr>
            <a:r>
              <a:rPr lang="el-GR">
                <a:solidFill>
                  <a:srgbClr val="FFFFFF"/>
                </a:solidFill>
                <a:cs typeface="Calibri" panose="020F0502020204030204" pitchFamily="34" charset="0"/>
              </a:rPr>
              <a:t>α. blanching (εμβάπτιση του τροφίμου σε θερμό νερό)</a:t>
            </a:r>
          </a:p>
          <a:p>
            <a:pPr fontAlgn="auto">
              <a:spcBef>
                <a:spcPts val="0"/>
              </a:spcBef>
              <a:spcAft>
                <a:spcPts val="1800"/>
              </a:spcAft>
              <a:defRPr/>
            </a:pPr>
            <a:r>
              <a:rPr lang="el-GR">
                <a:solidFill>
                  <a:srgbClr val="FFFFFF"/>
                </a:solidFill>
                <a:cs typeface="Calibri" panose="020F0502020204030204" pitchFamily="34" charset="0"/>
              </a:rPr>
              <a:t>β. Εμβάπτιση σε κρύο, αλατούχο νερό </a:t>
            </a:r>
          </a:p>
          <a:p>
            <a:pPr fontAlgn="auto">
              <a:spcBef>
                <a:spcPts val="0"/>
              </a:spcBef>
              <a:spcAft>
                <a:spcPts val="1800"/>
              </a:spcAft>
              <a:defRPr/>
            </a:pPr>
            <a:r>
              <a:rPr lang="el-GR">
                <a:solidFill>
                  <a:srgbClr val="FFFFFF"/>
                </a:solidFill>
                <a:cs typeface="Calibri" panose="020F0502020204030204" pitchFamily="34" charset="0"/>
              </a:rPr>
              <a:t>γ. Εμβάπτιση σε όξινο (περιέχει κιτρικό οξύ ή χυμό λεμονιών)</a:t>
            </a:r>
          </a:p>
          <a:p>
            <a:pPr fontAlgn="auto">
              <a:spcBef>
                <a:spcPts val="0"/>
              </a:spcBef>
              <a:spcAft>
                <a:spcPts val="1800"/>
              </a:spcAft>
              <a:defRPr/>
            </a:pPr>
            <a:r>
              <a:rPr lang="el-GR">
                <a:solidFill>
                  <a:srgbClr val="FFFFFF"/>
                </a:solidFill>
                <a:cs typeface="Calibri" panose="020F0502020204030204" pitchFamily="34" charset="0"/>
              </a:rPr>
              <a:t>δ. Προσθήκη αναγωγικών ουσιών (SO</a:t>
            </a:r>
            <a:r>
              <a:rPr lang="el-GR" baseline="-25000">
                <a:solidFill>
                  <a:srgbClr val="FFFFFF"/>
                </a:solidFill>
                <a:cs typeface="Calibri" panose="020F0502020204030204" pitchFamily="34" charset="0"/>
              </a:rPr>
              <a:t>2</a:t>
            </a:r>
            <a:r>
              <a:rPr lang="el-GR">
                <a:solidFill>
                  <a:srgbClr val="FFFFFF"/>
                </a:solidFill>
                <a:cs typeface="Calibri" panose="020F0502020204030204" pitchFamily="34" charset="0"/>
              </a:rPr>
              <a:t> ή ασκορβικό οξύ) </a:t>
            </a:r>
          </a:p>
          <a:p>
            <a:endParaRPr lang="el-GR">
              <a:solidFill>
                <a:srgbClr val="FFFFFF"/>
              </a:solidFill>
            </a:endParaRPr>
          </a:p>
        </p:txBody>
      </p:sp>
      <p:sp>
        <p:nvSpPr>
          <p:cNvPr id="11" name="Rectangle 10">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 name="Θέση αριθμού διαφάνειας 4">
            <a:extLst>
              <a:ext uri="{FF2B5EF4-FFF2-40B4-BE49-F238E27FC236}">
                <a16:creationId xmlns:a16="http://schemas.microsoft.com/office/drawing/2014/main" id="{A6C2D511-9093-C641-8B6D-FD1D9DCB943D}"/>
              </a:ext>
            </a:extLst>
          </p:cNvPr>
          <p:cNvSpPr>
            <a:spLocks noGrp="1"/>
          </p:cNvSpPr>
          <p:nvPr>
            <p:ph type="sldNum" sz="quarter" idx="12"/>
          </p:nvPr>
        </p:nvSpPr>
        <p:spPr/>
        <p:txBody>
          <a:bodyPr/>
          <a:lstStyle/>
          <a:p>
            <a:fld id="{CF67AAE9-A8D0-4D2B-9F57-C72F860FC807}" type="slidenum">
              <a:rPr lang="el-GR" smtClean="0"/>
              <a:t>23</a:t>
            </a:fld>
            <a:endParaRPr lang="el-GR"/>
          </a:p>
        </p:txBody>
      </p:sp>
    </p:spTree>
    <p:extLst>
      <p:ext uri="{BB962C8B-B14F-4D97-AF65-F5344CB8AC3E}">
        <p14:creationId xmlns:p14="http://schemas.microsoft.com/office/powerpoint/2010/main" val="1364681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B819CA55-C55E-4B62-07BD-6AC73B077A95}"/>
              </a:ext>
            </a:extLst>
          </p:cNvPr>
          <p:cNvSpPr>
            <a:spLocks noGrp="1"/>
          </p:cNvSpPr>
          <p:nvPr>
            <p:ph type="title"/>
          </p:nvPr>
        </p:nvSpPr>
        <p:spPr>
          <a:xfrm>
            <a:off x="4441783" y="609600"/>
            <a:ext cx="6693061" cy="1356360"/>
          </a:xfrm>
        </p:spPr>
        <p:txBody>
          <a:bodyPr>
            <a:normAutofit/>
          </a:bodyPr>
          <a:lstStyle/>
          <a:p>
            <a:r>
              <a:rPr lang="el-GR">
                <a:solidFill>
                  <a:srgbClr val="FFFFFF"/>
                </a:solidFill>
              </a:rPr>
              <a:t>Αλλοίωση φρούτων και λαχανικών</a:t>
            </a:r>
          </a:p>
        </p:txBody>
      </p:sp>
      <p:pic>
        <p:nvPicPr>
          <p:cNvPr id="4" name="Εικόνα 3">
            <a:extLst>
              <a:ext uri="{FF2B5EF4-FFF2-40B4-BE49-F238E27FC236}">
                <a16:creationId xmlns:a16="http://schemas.microsoft.com/office/drawing/2014/main" id="{F79D6A31-F62E-BFFC-6E2F-A53871F6FBB5}"/>
              </a:ext>
            </a:extLst>
          </p:cNvPr>
          <p:cNvPicPr>
            <a:picLocks noChangeAspect="1"/>
          </p:cNvPicPr>
          <p:nvPr/>
        </p:nvPicPr>
        <p:blipFill rotWithShape="1">
          <a:blip r:embed="rId2"/>
          <a:srcRect l="39262" r="19998" b="1"/>
          <a:stretch/>
        </p:blipFill>
        <p:spPr>
          <a:xfrm>
            <a:off x="232861" y="243840"/>
            <a:ext cx="3646837" cy="6377939"/>
          </a:xfrm>
          <a:prstGeom prst="rect">
            <a:avLst/>
          </a:prstGeom>
        </p:spPr>
      </p:pic>
      <p:sp>
        <p:nvSpPr>
          <p:cNvPr id="3" name="Θέση περιεχομένου 2">
            <a:extLst>
              <a:ext uri="{FF2B5EF4-FFF2-40B4-BE49-F238E27FC236}">
                <a16:creationId xmlns:a16="http://schemas.microsoft.com/office/drawing/2014/main" id="{47ADBA0D-340E-0539-6B19-057662B9FB1B}"/>
              </a:ext>
            </a:extLst>
          </p:cNvPr>
          <p:cNvSpPr>
            <a:spLocks noGrp="1"/>
          </p:cNvSpPr>
          <p:nvPr>
            <p:ph idx="1"/>
          </p:nvPr>
        </p:nvSpPr>
        <p:spPr>
          <a:xfrm>
            <a:off x="4441783" y="2057400"/>
            <a:ext cx="6693061" cy="4038600"/>
          </a:xfrm>
        </p:spPr>
        <p:txBody>
          <a:bodyPr>
            <a:normAutofit/>
          </a:bodyPr>
          <a:lstStyle/>
          <a:p>
            <a:pPr fontAlgn="auto">
              <a:spcBef>
                <a:spcPts val="0"/>
              </a:spcBef>
              <a:spcAft>
                <a:spcPts val="1800"/>
              </a:spcAft>
              <a:defRPr/>
            </a:pPr>
            <a:r>
              <a:rPr lang="el-GR" u="sng" dirty="0">
                <a:solidFill>
                  <a:srgbClr val="FFFFFF"/>
                </a:solidFill>
                <a:cs typeface="Calibri" panose="020F0502020204030204" pitchFamily="34" charset="0"/>
              </a:rPr>
              <a:t>Κύρια αιτία αλλοίωσης των λαχανικών</a:t>
            </a:r>
            <a:r>
              <a:rPr lang="el-GR" dirty="0">
                <a:solidFill>
                  <a:srgbClr val="FFFFFF"/>
                </a:solidFill>
                <a:cs typeface="Calibri" panose="020F0502020204030204" pitchFamily="34" charset="0"/>
              </a:rPr>
              <a:t> είναι η ανάπτυξη </a:t>
            </a:r>
            <a:r>
              <a:rPr lang="el-GR" dirty="0" err="1">
                <a:solidFill>
                  <a:srgbClr val="FFFFFF"/>
                </a:solidFill>
                <a:cs typeface="Calibri" panose="020F0502020204030204" pitchFamily="34" charset="0"/>
              </a:rPr>
              <a:t>σ’αυτά</a:t>
            </a:r>
            <a:r>
              <a:rPr lang="el-GR" dirty="0">
                <a:solidFill>
                  <a:srgbClr val="FFFFFF"/>
                </a:solidFill>
                <a:cs typeface="Calibri" panose="020F0502020204030204" pitchFamily="34" charset="0"/>
              </a:rPr>
              <a:t> διαφόρων βακτηρίων λόγω του υψηλού ποσοστού υγρασίας (88%), χαμηλού σε υδατάνθρακες (9%), λίπος κ.ά. υψηλού </a:t>
            </a:r>
            <a:r>
              <a:rPr lang="el-GR" dirty="0" err="1">
                <a:solidFill>
                  <a:srgbClr val="FFFFFF"/>
                </a:solidFill>
                <a:cs typeface="Calibri" panose="020F0502020204030204" pitchFamily="34" charset="0"/>
              </a:rPr>
              <a:t>pH</a:t>
            </a:r>
            <a:r>
              <a:rPr lang="el-GR" dirty="0">
                <a:solidFill>
                  <a:srgbClr val="FFFFFF"/>
                </a:solidFill>
                <a:cs typeface="Calibri" panose="020F0502020204030204" pitchFamily="34" charset="0"/>
              </a:rPr>
              <a:t>.</a:t>
            </a:r>
          </a:p>
          <a:p>
            <a:pPr fontAlgn="auto">
              <a:spcBef>
                <a:spcPts val="0"/>
              </a:spcBef>
              <a:spcAft>
                <a:spcPts val="1800"/>
              </a:spcAft>
              <a:defRPr/>
            </a:pPr>
            <a:r>
              <a:rPr lang="el-GR" u="sng" dirty="0">
                <a:solidFill>
                  <a:srgbClr val="FFFFFF"/>
                </a:solidFill>
                <a:cs typeface="Calibri" panose="020F0502020204030204" pitchFamily="34" charset="0"/>
              </a:rPr>
              <a:t>Κύρια αιτία αλλοίωσης των φρούτων</a:t>
            </a:r>
            <a:r>
              <a:rPr lang="en-US" u="sng" dirty="0">
                <a:solidFill>
                  <a:srgbClr val="FFFFFF"/>
                </a:solidFill>
                <a:cs typeface="Calibri" panose="020F0502020204030204" pitchFamily="34" charset="0"/>
              </a:rPr>
              <a:t> </a:t>
            </a:r>
            <a:r>
              <a:rPr lang="el-GR" dirty="0">
                <a:solidFill>
                  <a:srgbClr val="FFFFFF"/>
                </a:solidFill>
                <a:cs typeface="Calibri" panose="020F0502020204030204" pitchFamily="34" charset="0"/>
              </a:rPr>
              <a:t>είναι οι μύκητες και ζυμομύκητες λόγω μικρότερου </a:t>
            </a:r>
            <a:r>
              <a:rPr lang="el-GR" dirty="0" err="1">
                <a:solidFill>
                  <a:srgbClr val="FFFFFF"/>
                </a:solidFill>
                <a:cs typeface="Calibri" panose="020F0502020204030204" pitchFamily="34" charset="0"/>
              </a:rPr>
              <a:t>pH</a:t>
            </a:r>
            <a:r>
              <a:rPr lang="el-GR" dirty="0">
                <a:solidFill>
                  <a:srgbClr val="FFFFFF"/>
                </a:solidFill>
                <a:cs typeface="Calibri" panose="020F0502020204030204" pitchFamily="34" charset="0"/>
              </a:rPr>
              <a:t>, περισσότερων υδατανθράκων κ.ά.</a:t>
            </a:r>
          </a:p>
        </p:txBody>
      </p:sp>
      <p:sp>
        <p:nvSpPr>
          <p:cNvPr id="11" name="Rectangle 10">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 name="Θέση αριθμού διαφάνειας 4">
            <a:extLst>
              <a:ext uri="{FF2B5EF4-FFF2-40B4-BE49-F238E27FC236}">
                <a16:creationId xmlns:a16="http://schemas.microsoft.com/office/drawing/2014/main" id="{A6BCFDAE-2AFF-AF9F-5393-7ADA398C8EED}"/>
              </a:ext>
            </a:extLst>
          </p:cNvPr>
          <p:cNvSpPr>
            <a:spLocks noGrp="1"/>
          </p:cNvSpPr>
          <p:nvPr>
            <p:ph type="sldNum" sz="quarter" idx="12"/>
          </p:nvPr>
        </p:nvSpPr>
        <p:spPr/>
        <p:txBody>
          <a:bodyPr/>
          <a:lstStyle/>
          <a:p>
            <a:fld id="{CF67AAE9-A8D0-4D2B-9F57-C72F860FC807}" type="slidenum">
              <a:rPr lang="el-GR" smtClean="0"/>
              <a:t>24</a:t>
            </a:fld>
            <a:endParaRPr lang="el-GR"/>
          </a:p>
        </p:txBody>
      </p:sp>
    </p:spTree>
    <p:extLst>
      <p:ext uri="{BB962C8B-B14F-4D97-AF65-F5344CB8AC3E}">
        <p14:creationId xmlns:p14="http://schemas.microsoft.com/office/powerpoint/2010/main" val="26235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49D48C33-46BA-263F-E4D0-B5D06BD9F6FE}"/>
              </a:ext>
            </a:extLst>
          </p:cNvPr>
          <p:cNvSpPr>
            <a:spLocks noGrp="1"/>
          </p:cNvSpPr>
          <p:nvPr>
            <p:ph type="title"/>
          </p:nvPr>
        </p:nvSpPr>
        <p:spPr>
          <a:xfrm>
            <a:off x="1143000" y="609600"/>
            <a:ext cx="6693061" cy="1356360"/>
          </a:xfrm>
        </p:spPr>
        <p:txBody>
          <a:bodyPr>
            <a:normAutofit/>
          </a:bodyPr>
          <a:lstStyle/>
          <a:p>
            <a:r>
              <a:rPr lang="el-GR" sz="3100">
                <a:solidFill>
                  <a:schemeClr val="bg1"/>
                </a:solidFill>
                <a:cs typeface="Calibri" panose="020F0502020204030204" pitchFamily="34" charset="0"/>
              </a:rPr>
              <a:t>Αλλοίωση κρέατος, ψαριών πουλερικών και διαφόρων προϊόντων </a:t>
            </a:r>
            <a:endParaRPr lang="el-GR" sz="3100">
              <a:solidFill>
                <a:schemeClr val="bg1"/>
              </a:solidFill>
            </a:endParaRPr>
          </a:p>
        </p:txBody>
      </p:sp>
      <p:sp>
        <p:nvSpPr>
          <p:cNvPr id="3" name="Θέση περιεχομένου 2">
            <a:extLst>
              <a:ext uri="{FF2B5EF4-FFF2-40B4-BE49-F238E27FC236}">
                <a16:creationId xmlns:a16="http://schemas.microsoft.com/office/drawing/2014/main" id="{7280CDD7-4D8A-6A07-137C-C9E041F2FAE4}"/>
              </a:ext>
            </a:extLst>
          </p:cNvPr>
          <p:cNvSpPr>
            <a:spLocks noGrp="1"/>
          </p:cNvSpPr>
          <p:nvPr>
            <p:ph idx="1"/>
          </p:nvPr>
        </p:nvSpPr>
        <p:spPr>
          <a:xfrm>
            <a:off x="552450" y="1847849"/>
            <a:ext cx="7362825" cy="4543425"/>
          </a:xfrm>
        </p:spPr>
        <p:txBody>
          <a:bodyPr>
            <a:normAutofit fontScale="92500" lnSpcReduction="10000"/>
          </a:bodyPr>
          <a:lstStyle/>
          <a:p>
            <a:r>
              <a:rPr lang="el-GR" sz="2400" dirty="0">
                <a:solidFill>
                  <a:schemeClr val="bg1"/>
                </a:solidFill>
                <a:cs typeface="Calibri" panose="020F0502020204030204" pitchFamily="34" charset="0"/>
              </a:rPr>
              <a:t>Αυτά τα πρωτεϊνούχα τρόφιμα αλλοιώνονται </a:t>
            </a:r>
            <a:r>
              <a:rPr lang="el-GR" sz="2400" dirty="0" err="1">
                <a:solidFill>
                  <a:schemeClr val="bg1"/>
                </a:solidFill>
                <a:cs typeface="Calibri" panose="020F0502020204030204" pitchFamily="34" charset="0"/>
              </a:rPr>
              <a:t>ευκολα</a:t>
            </a:r>
            <a:r>
              <a:rPr lang="el-GR" sz="2400" dirty="0">
                <a:solidFill>
                  <a:schemeClr val="bg1"/>
                </a:solidFill>
                <a:cs typeface="Calibri" panose="020F0502020204030204" pitchFamily="34" charset="0"/>
              </a:rPr>
              <a:t>, διότι περιέχουν σε αφθονία όλα τα θρεπτικά συστατικά για την ανάπτυξη βακτηρίων, μυκήτων και ζυμομυκήτων.</a:t>
            </a:r>
          </a:p>
          <a:p>
            <a:endParaRPr lang="el-GR" sz="2400" dirty="0">
              <a:solidFill>
                <a:schemeClr val="bg1"/>
              </a:solidFill>
              <a:cs typeface="Calibri" panose="020F0502020204030204" pitchFamily="34" charset="0"/>
            </a:endParaRPr>
          </a:p>
          <a:p>
            <a:r>
              <a:rPr lang="el-GR" sz="2400" dirty="0">
                <a:solidFill>
                  <a:schemeClr val="bg1"/>
                </a:solidFill>
                <a:cs typeface="Calibri" panose="020F0502020204030204" pitchFamily="34" charset="0"/>
              </a:rPr>
              <a:t>Συνήθεις μικροοργανισμοί σε αλλοιωμένο </a:t>
            </a:r>
            <a:r>
              <a:rPr lang="el-GR" sz="2400" u="sng" dirty="0">
                <a:solidFill>
                  <a:schemeClr val="bg1"/>
                </a:solidFill>
                <a:cs typeface="Calibri" panose="020F0502020204030204" pitchFamily="34" charset="0"/>
              </a:rPr>
              <a:t>κρέας</a:t>
            </a:r>
            <a:r>
              <a:rPr lang="el-GR" sz="2400" dirty="0">
                <a:solidFill>
                  <a:schemeClr val="bg1"/>
                </a:solidFill>
                <a:cs typeface="Calibri" panose="020F0502020204030204" pitchFamily="34" charset="0"/>
              </a:rPr>
              <a:t> είναι: </a:t>
            </a:r>
            <a:endParaRPr lang="en-US" sz="2400" dirty="0">
              <a:solidFill>
                <a:schemeClr val="bg1"/>
              </a:solidFill>
              <a:cs typeface="Calibri" panose="020F0502020204030204" pitchFamily="34" charset="0"/>
            </a:endParaRPr>
          </a:p>
          <a:p>
            <a:r>
              <a:rPr lang="el-GR" sz="2400" dirty="0">
                <a:solidFill>
                  <a:schemeClr val="bg1"/>
                </a:solidFill>
                <a:cs typeface="Calibri" panose="020F0502020204030204" pitchFamily="34" charset="0"/>
              </a:rPr>
              <a:t> τα βακτήρια </a:t>
            </a:r>
            <a:r>
              <a:rPr lang="el-GR" sz="2400" i="1" dirty="0" err="1">
                <a:solidFill>
                  <a:schemeClr val="bg1"/>
                </a:solidFill>
                <a:cs typeface="Calibri" panose="020F0502020204030204" pitchFamily="34" charset="0"/>
              </a:rPr>
              <a:t>Achromobacter</a:t>
            </a:r>
            <a:r>
              <a:rPr lang="el-GR" sz="2400" i="1" dirty="0">
                <a:solidFill>
                  <a:schemeClr val="bg1"/>
                </a:solidFill>
                <a:cs typeface="Calibri" panose="020F0502020204030204" pitchFamily="34" charset="0"/>
              </a:rPr>
              <a:t>, </a:t>
            </a:r>
            <a:r>
              <a:rPr lang="el-GR" sz="2400" i="1" dirty="0" err="1">
                <a:solidFill>
                  <a:schemeClr val="bg1"/>
                </a:solidFill>
                <a:cs typeface="Calibri" panose="020F0502020204030204" pitchFamily="34" charset="0"/>
              </a:rPr>
              <a:t>Pseudomonas</a:t>
            </a:r>
            <a:r>
              <a:rPr lang="el-GR" sz="2400" i="1" dirty="0">
                <a:solidFill>
                  <a:schemeClr val="bg1"/>
                </a:solidFill>
                <a:cs typeface="Calibri" panose="020F0502020204030204" pitchFamily="34" charset="0"/>
              </a:rPr>
              <a:t>, </a:t>
            </a:r>
            <a:r>
              <a:rPr lang="el-GR" sz="2400" i="1" dirty="0" err="1">
                <a:solidFill>
                  <a:schemeClr val="bg1"/>
                </a:solidFill>
                <a:cs typeface="Calibri" panose="020F0502020204030204" pitchFamily="34" charset="0"/>
              </a:rPr>
              <a:t>Proteus</a:t>
            </a:r>
            <a:r>
              <a:rPr lang="el-GR" sz="2400" i="1" dirty="0">
                <a:solidFill>
                  <a:schemeClr val="bg1"/>
                </a:solidFill>
                <a:cs typeface="Calibri" panose="020F0502020204030204" pitchFamily="34" charset="0"/>
              </a:rPr>
              <a:t>, </a:t>
            </a:r>
            <a:r>
              <a:rPr lang="el-GR" sz="2400" i="1" dirty="0" err="1">
                <a:solidFill>
                  <a:schemeClr val="bg1"/>
                </a:solidFill>
                <a:cs typeface="Calibri" panose="020F0502020204030204" pitchFamily="34" charset="0"/>
              </a:rPr>
              <a:t>Micrococcus</a:t>
            </a:r>
            <a:r>
              <a:rPr lang="el-GR" sz="2400" i="1" dirty="0">
                <a:solidFill>
                  <a:schemeClr val="bg1"/>
                </a:solidFill>
                <a:cs typeface="Calibri" panose="020F0502020204030204" pitchFamily="34" charset="0"/>
              </a:rPr>
              <a:t>, </a:t>
            </a:r>
            <a:r>
              <a:rPr lang="el-GR" sz="2400" i="1" dirty="0" err="1">
                <a:solidFill>
                  <a:schemeClr val="bg1"/>
                </a:solidFill>
                <a:cs typeface="Calibri" panose="020F0502020204030204" pitchFamily="34" charset="0"/>
              </a:rPr>
              <a:t>Streptococcus</a:t>
            </a:r>
            <a:r>
              <a:rPr lang="el-GR" sz="2400" i="1" dirty="0">
                <a:solidFill>
                  <a:schemeClr val="bg1"/>
                </a:solidFill>
                <a:cs typeface="Calibri" panose="020F0502020204030204" pitchFamily="34" charset="0"/>
              </a:rPr>
              <a:t>, </a:t>
            </a:r>
            <a:r>
              <a:rPr lang="en-US" sz="2400" i="1" dirty="0">
                <a:solidFill>
                  <a:schemeClr val="bg1"/>
                </a:solidFill>
                <a:cs typeface="Calibri" panose="020F0502020204030204" pitchFamily="34" charset="0"/>
              </a:rPr>
              <a:t>Salmonella,</a:t>
            </a:r>
            <a:r>
              <a:rPr lang="el-GR" sz="2400" dirty="0">
                <a:solidFill>
                  <a:schemeClr val="bg1"/>
                </a:solidFill>
                <a:cs typeface="Calibri" panose="020F0502020204030204" pitchFamily="34" charset="0"/>
              </a:rPr>
              <a:t> κ.ά.</a:t>
            </a:r>
            <a:endParaRPr lang="en-US" sz="2400" dirty="0">
              <a:solidFill>
                <a:schemeClr val="bg1"/>
              </a:solidFill>
              <a:cs typeface="Calibri" panose="020F0502020204030204" pitchFamily="34" charset="0"/>
            </a:endParaRPr>
          </a:p>
          <a:p>
            <a:r>
              <a:rPr lang="el-GR" sz="2400" dirty="0">
                <a:solidFill>
                  <a:schemeClr val="bg1"/>
                </a:solidFill>
                <a:cs typeface="Calibri" panose="020F0502020204030204" pitchFamily="34" charset="0"/>
              </a:rPr>
              <a:t>οι μύκητες του γένους </a:t>
            </a:r>
            <a:r>
              <a:rPr lang="el-GR" sz="2400" i="1" dirty="0" err="1">
                <a:solidFill>
                  <a:schemeClr val="bg1"/>
                </a:solidFill>
                <a:cs typeface="Calibri" panose="020F0502020204030204" pitchFamily="34" charset="0"/>
              </a:rPr>
              <a:t>Cladosporium</a:t>
            </a:r>
            <a:r>
              <a:rPr lang="el-GR" sz="2400" dirty="0">
                <a:solidFill>
                  <a:schemeClr val="bg1"/>
                </a:solidFill>
                <a:cs typeface="Calibri" panose="020F0502020204030204" pitchFamily="34" charset="0"/>
              </a:rPr>
              <a:t> (μελανές κηλίδες στο κρέας), του γένους </a:t>
            </a:r>
            <a:r>
              <a:rPr lang="el-GR" sz="2400" i="1" dirty="0" err="1">
                <a:solidFill>
                  <a:schemeClr val="bg1"/>
                </a:solidFill>
                <a:cs typeface="Calibri" panose="020F0502020204030204" pitchFamily="34" charset="0"/>
              </a:rPr>
              <a:t>Penicillium</a:t>
            </a:r>
            <a:r>
              <a:rPr lang="el-GR" sz="2400" dirty="0">
                <a:solidFill>
                  <a:schemeClr val="bg1"/>
                </a:solidFill>
                <a:cs typeface="Calibri" panose="020F0502020204030204" pitchFamily="34" charset="0"/>
              </a:rPr>
              <a:t> (πράσινες αποικίες), του γένους </a:t>
            </a:r>
            <a:r>
              <a:rPr lang="el-GR" sz="2400" i="1" dirty="0" err="1">
                <a:solidFill>
                  <a:schemeClr val="bg1"/>
                </a:solidFill>
                <a:cs typeface="Calibri" panose="020F0502020204030204" pitchFamily="34" charset="0"/>
              </a:rPr>
              <a:t>Sporotrichum</a:t>
            </a:r>
            <a:r>
              <a:rPr lang="el-GR" sz="2400" dirty="0">
                <a:solidFill>
                  <a:schemeClr val="bg1"/>
                </a:solidFill>
                <a:cs typeface="Calibri" panose="020F0502020204030204" pitchFamily="34" charset="0"/>
              </a:rPr>
              <a:t> (λευκές κηλίδες)</a:t>
            </a:r>
            <a:endParaRPr lang="en-US" sz="2400" dirty="0">
              <a:solidFill>
                <a:schemeClr val="bg1"/>
              </a:solidFill>
              <a:cs typeface="Calibri" panose="020F0502020204030204" pitchFamily="34" charset="0"/>
            </a:endParaRPr>
          </a:p>
          <a:p>
            <a:r>
              <a:rPr lang="el-GR" sz="2400" dirty="0">
                <a:solidFill>
                  <a:schemeClr val="bg1"/>
                </a:solidFill>
                <a:cs typeface="Calibri" panose="020F0502020204030204" pitchFamily="34" charset="0"/>
              </a:rPr>
              <a:t> οι ζυμομύκητες του γένους </a:t>
            </a:r>
            <a:r>
              <a:rPr lang="el-GR" sz="2400" i="1" dirty="0" err="1">
                <a:solidFill>
                  <a:schemeClr val="bg1"/>
                </a:solidFill>
                <a:cs typeface="Calibri" panose="020F0502020204030204" pitchFamily="34" charset="0"/>
              </a:rPr>
              <a:t>Candida</a:t>
            </a:r>
            <a:r>
              <a:rPr lang="el-GR" sz="2400" i="1" dirty="0">
                <a:solidFill>
                  <a:schemeClr val="bg1"/>
                </a:solidFill>
                <a:cs typeface="Calibri" panose="020F0502020204030204" pitchFamily="34" charset="0"/>
              </a:rPr>
              <a:t>, </a:t>
            </a:r>
            <a:r>
              <a:rPr lang="el-GR" sz="2400" i="1" dirty="0" err="1">
                <a:solidFill>
                  <a:schemeClr val="bg1"/>
                </a:solidFill>
                <a:cs typeface="Calibri" panose="020F0502020204030204" pitchFamily="34" charset="0"/>
              </a:rPr>
              <a:t>Rhodotorula</a:t>
            </a:r>
            <a:r>
              <a:rPr lang="el-GR" sz="2400" dirty="0">
                <a:solidFill>
                  <a:schemeClr val="bg1"/>
                </a:solidFill>
                <a:cs typeface="Calibri" panose="020F0502020204030204" pitchFamily="34" charset="0"/>
              </a:rPr>
              <a:t> και </a:t>
            </a:r>
            <a:r>
              <a:rPr lang="el-GR" sz="2400" i="1" dirty="0" err="1">
                <a:solidFill>
                  <a:schemeClr val="bg1"/>
                </a:solidFill>
                <a:cs typeface="Calibri" panose="020F0502020204030204" pitchFamily="34" charset="0"/>
              </a:rPr>
              <a:t>Torulopsis</a:t>
            </a:r>
            <a:endParaRPr lang="el-GR" sz="2400" dirty="0">
              <a:solidFill>
                <a:schemeClr val="bg1"/>
              </a:solidFill>
              <a:cs typeface="Calibri" panose="020F0502020204030204" pitchFamily="34" charset="0"/>
            </a:endParaRPr>
          </a:p>
        </p:txBody>
      </p:sp>
      <p:pic>
        <p:nvPicPr>
          <p:cNvPr id="4" name="Εικόνα 3">
            <a:extLst>
              <a:ext uri="{FF2B5EF4-FFF2-40B4-BE49-F238E27FC236}">
                <a16:creationId xmlns:a16="http://schemas.microsoft.com/office/drawing/2014/main" id="{53622AE4-F962-6DCF-2463-FCF5483FB225}"/>
              </a:ext>
            </a:extLst>
          </p:cNvPr>
          <p:cNvPicPr>
            <a:picLocks noChangeAspect="1"/>
          </p:cNvPicPr>
          <p:nvPr/>
        </p:nvPicPr>
        <p:blipFill rotWithShape="1">
          <a:blip r:embed="rId2"/>
          <a:srcRect l="23701" r="38132" b="-2"/>
          <a:stretch/>
        </p:blipFill>
        <p:spPr>
          <a:xfrm>
            <a:off x="8301386" y="243840"/>
            <a:ext cx="3646837" cy="6377939"/>
          </a:xfrm>
          <a:prstGeom prst="rect">
            <a:avLst/>
          </a:prstGeom>
        </p:spPr>
      </p:pic>
      <p:sp>
        <p:nvSpPr>
          <p:cNvPr id="11" name="Rectangle 10">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 name="Θέση αριθμού διαφάνειας 4">
            <a:extLst>
              <a:ext uri="{FF2B5EF4-FFF2-40B4-BE49-F238E27FC236}">
                <a16:creationId xmlns:a16="http://schemas.microsoft.com/office/drawing/2014/main" id="{9962FFA8-AEF9-96B4-A8EE-19F5632EA741}"/>
              </a:ext>
            </a:extLst>
          </p:cNvPr>
          <p:cNvSpPr>
            <a:spLocks noGrp="1"/>
          </p:cNvSpPr>
          <p:nvPr>
            <p:ph type="sldNum" sz="quarter" idx="12"/>
          </p:nvPr>
        </p:nvSpPr>
        <p:spPr/>
        <p:txBody>
          <a:bodyPr/>
          <a:lstStyle/>
          <a:p>
            <a:fld id="{CF67AAE9-A8D0-4D2B-9F57-C72F860FC807}" type="slidenum">
              <a:rPr lang="el-GR" smtClean="0"/>
              <a:t>25</a:t>
            </a:fld>
            <a:endParaRPr lang="el-GR"/>
          </a:p>
        </p:txBody>
      </p:sp>
    </p:spTree>
    <p:extLst>
      <p:ext uri="{BB962C8B-B14F-4D97-AF65-F5344CB8AC3E}">
        <p14:creationId xmlns:p14="http://schemas.microsoft.com/office/powerpoint/2010/main" val="281529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8CE38473-E1E8-76CB-6841-6DB47DBD9CE7}"/>
              </a:ext>
            </a:extLst>
          </p:cNvPr>
          <p:cNvGraphicFramePr>
            <a:graphicFrameLocks noGrp="1"/>
          </p:cNvGraphicFramePr>
          <p:nvPr>
            <p:ph idx="1"/>
            <p:extLst>
              <p:ext uri="{D42A27DB-BD31-4B8C-83A1-F6EECF244321}">
                <p14:modId xmlns:p14="http://schemas.microsoft.com/office/powerpoint/2010/main" val="1727115528"/>
              </p:ext>
            </p:extLst>
          </p:nvPr>
        </p:nvGraphicFramePr>
        <p:xfrm>
          <a:off x="438150" y="1012055"/>
          <a:ext cx="11296651" cy="5541145"/>
        </p:xfrm>
        <a:graphic>
          <a:graphicData uri="http://schemas.openxmlformats.org/drawingml/2006/table">
            <a:tbl>
              <a:tblPr firstRow="1" firstCol="1" bandRow="1">
                <a:tableStyleId>{5C22544A-7EE6-4342-B048-85BDC9FD1C3A}</a:tableStyleId>
              </a:tblPr>
              <a:tblGrid>
                <a:gridCol w="2286716">
                  <a:extLst>
                    <a:ext uri="{9D8B030D-6E8A-4147-A177-3AD203B41FA5}">
                      <a16:colId xmlns:a16="http://schemas.microsoft.com/office/drawing/2014/main" val="79511378"/>
                    </a:ext>
                  </a:extLst>
                </a:gridCol>
                <a:gridCol w="3065967">
                  <a:extLst>
                    <a:ext uri="{9D8B030D-6E8A-4147-A177-3AD203B41FA5}">
                      <a16:colId xmlns:a16="http://schemas.microsoft.com/office/drawing/2014/main" val="3709175475"/>
                    </a:ext>
                  </a:extLst>
                </a:gridCol>
                <a:gridCol w="5943968">
                  <a:extLst>
                    <a:ext uri="{9D8B030D-6E8A-4147-A177-3AD203B41FA5}">
                      <a16:colId xmlns:a16="http://schemas.microsoft.com/office/drawing/2014/main" val="2302196817"/>
                    </a:ext>
                  </a:extLst>
                </a:gridCol>
              </a:tblGrid>
              <a:tr h="367285">
                <a:tc>
                  <a:txBody>
                    <a:bodyPr/>
                    <a:lstStyle/>
                    <a:p>
                      <a:pPr marR="1270" indent="173990" algn="l">
                        <a:lnSpc>
                          <a:spcPct val="107000"/>
                        </a:lnSpc>
                        <a:spcAft>
                          <a:spcPts val="25"/>
                        </a:spcAft>
                      </a:pPr>
                      <a:r>
                        <a:rPr lang="el-GR" sz="1800" dirty="0" err="1">
                          <a:effectLst/>
                          <a:latin typeface="Calibri" panose="020F0502020204030204" pitchFamily="34" charset="0"/>
                        </a:rPr>
                        <a:t>Defect</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3175" marR="1270" indent="173990" algn="l">
                        <a:lnSpc>
                          <a:spcPct val="107000"/>
                        </a:lnSpc>
                        <a:spcAft>
                          <a:spcPts val="25"/>
                        </a:spcAft>
                      </a:pPr>
                      <a:r>
                        <a:rPr lang="el-GR" sz="1800" dirty="0" err="1">
                          <a:effectLst/>
                          <a:latin typeface="Calibri" panose="020F0502020204030204" pitchFamily="34" charset="0"/>
                        </a:rPr>
                        <a:t>Meat</a:t>
                      </a:r>
                      <a:r>
                        <a:rPr lang="el-GR" sz="1800" dirty="0">
                          <a:effectLst/>
                          <a:latin typeface="Calibri" panose="020F0502020204030204" pitchFamily="34" charset="0"/>
                        </a:rPr>
                        <a:t> </a:t>
                      </a:r>
                      <a:r>
                        <a:rPr lang="el-GR" sz="1800" dirty="0" err="1">
                          <a:effectLst/>
                          <a:latin typeface="Calibri" panose="020F0502020204030204" pitchFamily="34" charset="0"/>
                        </a:rPr>
                        <a:t>product</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3970" marR="1270" indent="173990" algn="l">
                        <a:lnSpc>
                          <a:spcPct val="107000"/>
                        </a:lnSpc>
                        <a:spcAft>
                          <a:spcPts val="25"/>
                        </a:spcAft>
                      </a:pPr>
                      <a:r>
                        <a:rPr lang="el-GR" sz="1800" dirty="0" err="1">
                          <a:effectLst/>
                          <a:latin typeface="Calibri" panose="020F0502020204030204" pitchFamily="34" charset="0"/>
                        </a:rPr>
                        <a:t>Causal</a:t>
                      </a:r>
                      <a:r>
                        <a:rPr lang="el-GR" sz="1800" dirty="0">
                          <a:effectLst/>
                          <a:latin typeface="Calibri" panose="020F0502020204030204" pitchFamily="34" charset="0"/>
                        </a:rPr>
                        <a:t> </a:t>
                      </a:r>
                      <a:r>
                        <a:rPr lang="el-GR" sz="1800" dirty="0" err="1">
                          <a:effectLst/>
                          <a:latin typeface="Calibri" panose="020F0502020204030204" pitchFamily="34" charset="0"/>
                        </a:rPr>
                        <a:t>bacteria</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2013078822"/>
                  </a:ext>
                </a:extLst>
              </a:tr>
              <a:tr h="632476">
                <a:tc>
                  <a:txBody>
                    <a:bodyPr/>
                    <a:lstStyle/>
                    <a:p>
                      <a:pPr marR="1270" indent="173990" algn="l">
                        <a:lnSpc>
                          <a:spcPct val="107000"/>
                        </a:lnSpc>
                        <a:spcAft>
                          <a:spcPts val="25"/>
                        </a:spcAft>
                      </a:pPr>
                      <a:r>
                        <a:rPr lang="el-GR" sz="1800" dirty="0" err="1">
                          <a:effectLst/>
                          <a:latin typeface="Calibri" panose="020F0502020204030204" pitchFamily="34" charset="0"/>
                        </a:rPr>
                        <a:t>Slime</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a:effectLst/>
                          <a:latin typeface="Calibri" panose="020F0502020204030204" pitchFamily="34" charset="0"/>
                        </a:rPr>
                        <a:t>Fresh </a:t>
                      </a:r>
                      <a:r>
                        <a:rPr lang="el-GR" sz="1800" dirty="0" err="1">
                          <a:effectLst/>
                          <a:latin typeface="Calibri" panose="020F0502020204030204" pitchFamily="34" charset="0"/>
                        </a:rPr>
                        <a:t>meat</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Pseudomonads</a:t>
                      </a:r>
                      <a:r>
                        <a:rPr lang="el-GR" sz="1800" i="1" dirty="0">
                          <a:effectLst/>
                          <a:latin typeface="Calibri" panose="020F0502020204030204" pitchFamily="34" charset="0"/>
                        </a:rPr>
                        <a:t>, </a:t>
                      </a:r>
                      <a:r>
                        <a:rPr lang="el-GR" sz="1800" i="1" dirty="0" err="1">
                          <a:effectLst/>
                          <a:latin typeface="Calibri" panose="020F0502020204030204" pitchFamily="34" charset="0"/>
                        </a:rPr>
                        <a:t>Lactobacillus</a:t>
                      </a:r>
                      <a:r>
                        <a:rPr lang="el-GR" sz="1800" i="1" dirty="0">
                          <a:effectLst/>
                          <a:latin typeface="Calibri" panose="020F0502020204030204" pitchFamily="34" charset="0"/>
                        </a:rPr>
                        <a:t>, </a:t>
                      </a:r>
                      <a:r>
                        <a:rPr lang="el-GR" sz="1800" i="1" dirty="0" err="1">
                          <a:effectLst/>
                          <a:latin typeface="Calibri" panose="020F0502020204030204" pitchFamily="34" charset="0"/>
                        </a:rPr>
                        <a:t>Enterococcus</a:t>
                      </a:r>
                      <a:r>
                        <a:rPr lang="el-GR" sz="1800" i="1" dirty="0">
                          <a:effectLst/>
                          <a:latin typeface="Calibri" panose="020F0502020204030204" pitchFamily="34" charset="0"/>
                        </a:rPr>
                        <a:t>, </a:t>
                      </a:r>
                      <a:r>
                        <a:rPr lang="el-GR" sz="1800" i="1" dirty="0" err="1">
                          <a:effectLst/>
                          <a:latin typeface="Calibri" panose="020F0502020204030204" pitchFamily="34" charset="0"/>
                        </a:rPr>
                        <a:t>Weissella</a:t>
                      </a:r>
                      <a:r>
                        <a:rPr lang="el-GR" sz="1800" i="1" dirty="0">
                          <a:effectLst/>
                          <a:latin typeface="Calibri" panose="020F0502020204030204" pitchFamily="34" charset="0"/>
                        </a:rPr>
                        <a:t> and </a:t>
                      </a:r>
                      <a:r>
                        <a:rPr lang="el-GR" sz="1800" i="1" dirty="0" err="1">
                          <a:effectLst/>
                          <a:latin typeface="Calibri" panose="020F0502020204030204" pitchFamily="34" charset="0"/>
                        </a:rPr>
                        <a:t>Brochothrix</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1672770066"/>
                  </a:ext>
                </a:extLst>
              </a:tr>
              <a:tr h="632476">
                <a:tc>
                  <a:txBody>
                    <a:bodyPr/>
                    <a:lstStyle/>
                    <a:p>
                      <a:pPr marR="1270" indent="173990" algn="l">
                        <a:lnSpc>
                          <a:spcPct val="107000"/>
                        </a:lnSpc>
                        <a:spcAft>
                          <a:spcPts val="25"/>
                        </a:spcAft>
                      </a:pPr>
                      <a:r>
                        <a:rPr lang="el-GR" sz="1800" dirty="0" err="1">
                          <a:effectLst/>
                          <a:latin typeface="Calibri" panose="020F0502020204030204" pitchFamily="34" charset="0"/>
                        </a:rPr>
                        <a:t>Hydrogen</a:t>
                      </a:r>
                      <a:r>
                        <a:rPr lang="el-GR" sz="1800" dirty="0">
                          <a:effectLst/>
                          <a:latin typeface="Calibri" panose="020F0502020204030204" pitchFamily="34" charset="0"/>
                        </a:rPr>
                        <a:t> </a:t>
                      </a:r>
                      <a:r>
                        <a:rPr lang="el-GR" sz="1800" dirty="0" err="1">
                          <a:effectLst/>
                          <a:latin typeface="Calibri" panose="020F0502020204030204" pitchFamily="34" charset="0"/>
                        </a:rPr>
                        <a:t>peroxide</a:t>
                      </a:r>
                      <a:r>
                        <a:rPr lang="el-GR" sz="1800" dirty="0">
                          <a:effectLst/>
                          <a:latin typeface="Calibri" panose="020F0502020204030204" pitchFamily="34" charset="0"/>
                        </a:rPr>
                        <a:t> </a:t>
                      </a:r>
                      <a:r>
                        <a:rPr lang="el-GR" sz="1800" dirty="0" err="1">
                          <a:effectLst/>
                          <a:latin typeface="Calibri" panose="020F0502020204030204" pitchFamily="34" charset="0"/>
                        </a:rPr>
                        <a:t>greening</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a:effectLst/>
                          <a:latin typeface="Calibri" panose="020F0502020204030204" pitchFamily="34" charset="0"/>
                        </a:rPr>
                        <a:t>Fresh </a:t>
                      </a:r>
                      <a:r>
                        <a:rPr lang="el-GR" sz="1800" dirty="0" err="1">
                          <a:effectLst/>
                          <a:latin typeface="Calibri" panose="020F0502020204030204" pitchFamily="34" charset="0"/>
                        </a:rPr>
                        <a:t>meat</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Weissella</a:t>
                      </a:r>
                      <a:r>
                        <a:rPr lang="el-GR" sz="1800" i="1" dirty="0">
                          <a:effectLst/>
                          <a:latin typeface="Calibri" panose="020F0502020204030204" pitchFamily="34" charset="0"/>
                        </a:rPr>
                        <a:t>, </a:t>
                      </a:r>
                      <a:r>
                        <a:rPr lang="el-GR" sz="1800" i="1" dirty="0" err="1">
                          <a:effectLst/>
                          <a:latin typeface="Calibri" panose="020F0502020204030204" pitchFamily="34" charset="0"/>
                        </a:rPr>
                        <a:t>Leuconostoc</a:t>
                      </a:r>
                      <a:r>
                        <a:rPr lang="el-GR" sz="1800" i="1" dirty="0">
                          <a:effectLst/>
                          <a:latin typeface="Calibri" panose="020F0502020204030204" pitchFamily="34" charset="0"/>
                        </a:rPr>
                        <a:t>, </a:t>
                      </a:r>
                      <a:r>
                        <a:rPr lang="el-GR" sz="1800" i="1" dirty="0" err="1">
                          <a:effectLst/>
                          <a:latin typeface="Calibri" panose="020F0502020204030204" pitchFamily="34" charset="0"/>
                        </a:rPr>
                        <a:t>Enterococcus</a:t>
                      </a:r>
                      <a:r>
                        <a:rPr lang="el-GR" sz="1800" i="1" dirty="0">
                          <a:effectLst/>
                          <a:latin typeface="Calibri" panose="020F0502020204030204" pitchFamily="34" charset="0"/>
                        </a:rPr>
                        <a:t> and </a:t>
                      </a:r>
                      <a:r>
                        <a:rPr lang="el-GR" sz="1800" i="1" dirty="0" err="1">
                          <a:effectLst/>
                          <a:latin typeface="Calibri" panose="020F0502020204030204" pitchFamily="34" charset="0"/>
                        </a:rPr>
                        <a:t>Lactobacillus</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1100396143"/>
                  </a:ext>
                </a:extLst>
              </a:tr>
              <a:tr h="632476">
                <a:tc>
                  <a:txBody>
                    <a:bodyPr/>
                    <a:lstStyle/>
                    <a:p>
                      <a:pPr marR="1270" indent="173990" algn="l">
                        <a:lnSpc>
                          <a:spcPct val="107000"/>
                        </a:lnSpc>
                        <a:spcAft>
                          <a:spcPts val="25"/>
                        </a:spcAft>
                      </a:pPr>
                      <a:r>
                        <a:rPr lang="el-GR" sz="1800" dirty="0" err="1">
                          <a:effectLst/>
                          <a:latin typeface="Calibri" panose="020F0502020204030204" pitchFamily="34" charset="0"/>
                        </a:rPr>
                        <a:t>Hydrogen</a:t>
                      </a:r>
                      <a:r>
                        <a:rPr lang="el-GR" sz="1800" dirty="0">
                          <a:effectLst/>
                          <a:latin typeface="Calibri" panose="020F0502020204030204" pitchFamily="34" charset="0"/>
                        </a:rPr>
                        <a:t> </a:t>
                      </a:r>
                      <a:r>
                        <a:rPr lang="el-GR" sz="1800" dirty="0" err="1">
                          <a:effectLst/>
                          <a:latin typeface="Calibri" panose="020F0502020204030204" pitchFamily="34" charset="0"/>
                        </a:rPr>
                        <a:t>sulfide</a:t>
                      </a:r>
                      <a:r>
                        <a:rPr lang="el-GR" sz="1800" dirty="0">
                          <a:effectLst/>
                          <a:latin typeface="Calibri" panose="020F0502020204030204" pitchFamily="34" charset="0"/>
                        </a:rPr>
                        <a:t> </a:t>
                      </a:r>
                      <a:r>
                        <a:rPr lang="el-GR" sz="1800" dirty="0" err="1">
                          <a:effectLst/>
                          <a:latin typeface="Calibri" panose="020F0502020204030204" pitchFamily="34" charset="0"/>
                        </a:rPr>
                        <a:t>greening</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err="1">
                          <a:effectLst/>
                          <a:latin typeface="Calibri" panose="020F0502020204030204" pitchFamily="34" charset="0"/>
                        </a:rPr>
                        <a:t>Vacuum-packed</a:t>
                      </a:r>
                      <a:r>
                        <a:rPr lang="el-GR" sz="1800" dirty="0">
                          <a:effectLst/>
                        </a:rPr>
                        <a:t> </a:t>
                      </a:r>
                      <a:r>
                        <a:rPr lang="el-GR" sz="1800" dirty="0" err="1">
                          <a:effectLst/>
                        </a:rPr>
                        <a:t>fresh</a:t>
                      </a:r>
                      <a:r>
                        <a:rPr lang="el-GR" sz="1800" dirty="0">
                          <a:effectLst/>
                        </a:rPr>
                        <a:t> </a:t>
                      </a:r>
                      <a:r>
                        <a:rPr lang="el-GR" sz="1800" dirty="0" err="1">
                          <a:effectLst/>
                        </a:rPr>
                        <a:t>meat</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Shewanella</a:t>
                      </a:r>
                      <a:r>
                        <a:rPr lang="el-GR" sz="1800" i="1" dirty="0">
                          <a:effectLst/>
                          <a:latin typeface="Calibri" panose="020F0502020204030204" pitchFamily="34" charset="0"/>
                        </a:rPr>
                        <a:t> and </a:t>
                      </a:r>
                      <a:r>
                        <a:rPr lang="el-GR" sz="1800" i="1" dirty="0" err="1">
                          <a:effectLst/>
                          <a:latin typeface="Calibri" panose="020F0502020204030204" pitchFamily="34" charset="0"/>
                        </a:rPr>
                        <a:t>Clostridium</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3311592999"/>
                  </a:ext>
                </a:extLst>
              </a:tr>
              <a:tr h="632476">
                <a:tc>
                  <a:txBody>
                    <a:bodyPr/>
                    <a:lstStyle/>
                    <a:p>
                      <a:pPr marR="1270" indent="173990" algn="l">
                        <a:lnSpc>
                          <a:spcPct val="107000"/>
                        </a:lnSpc>
                        <a:spcAft>
                          <a:spcPts val="25"/>
                        </a:spcAft>
                      </a:pPr>
                      <a:r>
                        <a:rPr lang="el-GR" sz="1800" dirty="0" err="1">
                          <a:effectLst/>
                          <a:latin typeface="Calibri" panose="020F0502020204030204" pitchFamily="34" charset="0"/>
                        </a:rPr>
                        <a:t>Hydrogen</a:t>
                      </a:r>
                      <a:r>
                        <a:rPr lang="el-GR" sz="1800" dirty="0">
                          <a:effectLst/>
                          <a:latin typeface="Calibri" panose="020F0502020204030204" pitchFamily="34" charset="0"/>
                        </a:rPr>
                        <a:t> </a:t>
                      </a:r>
                      <a:r>
                        <a:rPr lang="el-GR" sz="1800" dirty="0" err="1">
                          <a:effectLst/>
                          <a:latin typeface="Calibri" panose="020F0502020204030204" pitchFamily="34" charset="0"/>
                        </a:rPr>
                        <a:t>sulfide</a:t>
                      </a:r>
                      <a:r>
                        <a:rPr lang="el-GR" sz="1800" dirty="0">
                          <a:effectLst/>
                          <a:latin typeface="Calibri" panose="020F0502020204030204" pitchFamily="34" charset="0"/>
                        </a:rPr>
                        <a:t> </a:t>
                      </a:r>
                      <a:r>
                        <a:rPr lang="el-GR" sz="1800" dirty="0" err="1">
                          <a:effectLst/>
                          <a:latin typeface="Calibri" panose="020F0502020204030204" pitchFamily="34" charset="0"/>
                        </a:rPr>
                        <a:t>production</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err="1">
                          <a:effectLst/>
                          <a:latin typeface="Calibri" panose="020F0502020204030204" pitchFamily="34" charset="0"/>
                        </a:rPr>
                        <a:t>Cured</a:t>
                      </a:r>
                      <a:r>
                        <a:rPr lang="el-GR" sz="1800" dirty="0">
                          <a:effectLst/>
                          <a:latin typeface="Calibri" panose="020F0502020204030204" pitchFamily="34" charset="0"/>
                        </a:rPr>
                        <a:t> </a:t>
                      </a:r>
                      <a:r>
                        <a:rPr lang="el-GR" sz="1800" dirty="0" err="1">
                          <a:effectLst/>
                          <a:latin typeface="Calibri" panose="020F0502020204030204" pitchFamily="34" charset="0"/>
                        </a:rPr>
                        <a:t>meats</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Vibrio</a:t>
                      </a:r>
                      <a:r>
                        <a:rPr lang="el-GR" sz="1800" i="1" dirty="0">
                          <a:effectLst/>
                          <a:latin typeface="Calibri" panose="020F0502020204030204" pitchFamily="34" charset="0"/>
                        </a:rPr>
                        <a:t> and </a:t>
                      </a:r>
                      <a:r>
                        <a:rPr lang="el-GR" sz="1800" i="1" dirty="0" err="1">
                          <a:effectLst/>
                          <a:latin typeface="Calibri" panose="020F0502020204030204" pitchFamily="34" charset="0"/>
                        </a:rPr>
                        <a:t>Enterobacteriaceae</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2372931422"/>
                  </a:ext>
                </a:extLst>
              </a:tr>
              <a:tr h="344751">
                <a:tc>
                  <a:txBody>
                    <a:bodyPr/>
                    <a:lstStyle/>
                    <a:p>
                      <a:pPr marR="1270" indent="173990" algn="l">
                        <a:lnSpc>
                          <a:spcPct val="107000"/>
                        </a:lnSpc>
                        <a:spcAft>
                          <a:spcPts val="25"/>
                        </a:spcAft>
                      </a:pPr>
                      <a:r>
                        <a:rPr lang="el-GR" sz="1800" dirty="0" err="1">
                          <a:effectLst/>
                          <a:latin typeface="Calibri" panose="020F0502020204030204" pitchFamily="34" charset="0"/>
                        </a:rPr>
                        <a:t>Sulfide</a:t>
                      </a:r>
                      <a:r>
                        <a:rPr lang="el-GR" sz="1800" dirty="0">
                          <a:effectLst/>
                          <a:latin typeface="Calibri" panose="020F0502020204030204" pitchFamily="34" charset="0"/>
                        </a:rPr>
                        <a:t> </a:t>
                      </a:r>
                      <a:r>
                        <a:rPr lang="el-GR" sz="1800" dirty="0" err="1">
                          <a:effectLst/>
                          <a:latin typeface="Calibri" panose="020F0502020204030204" pitchFamily="34" charset="0"/>
                        </a:rPr>
                        <a:t>odour</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err="1">
                          <a:effectLst/>
                          <a:latin typeface="Calibri" panose="020F0502020204030204" pitchFamily="34" charset="0"/>
                        </a:rPr>
                        <a:t>Vacuum-packed</a:t>
                      </a:r>
                      <a:r>
                        <a:rPr lang="el-GR" sz="1800" dirty="0">
                          <a:effectLst/>
                          <a:latin typeface="Calibri" panose="020F0502020204030204" pitchFamily="34" charset="0"/>
                        </a:rPr>
                        <a:t> </a:t>
                      </a:r>
                      <a:r>
                        <a:rPr lang="el-GR" sz="1800" dirty="0" err="1">
                          <a:effectLst/>
                          <a:latin typeface="Calibri" panose="020F0502020204030204" pitchFamily="34" charset="0"/>
                        </a:rPr>
                        <a:t>fresh</a:t>
                      </a:r>
                      <a:r>
                        <a:rPr lang="el-GR" sz="1800" dirty="0">
                          <a:effectLst/>
                          <a:latin typeface="Calibri" panose="020F0502020204030204" pitchFamily="34" charset="0"/>
                        </a:rPr>
                        <a:t> </a:t>
                      </a:r>
                      <a:r>
                        <a:rPr lang="el-GR" sz="1800" dirty="0" err="1">
                          <a:effectLst/>
                          <a:latin typeface="Calibri" panose="020F0502020204030204" pitchFamily="34" charset="0"/>
                        </a:rPr>
                        <a:t>meat</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Clostridium</a:t>
                      </a:r>
                      <a:r>
                        <a:rPr lang="el-GR" sz="1800" i="1" dirty="0">
                          <a:effectLst/>
                          <a:latin typeface="Calibri" panose="020F0502020204030204" pitchFamily="34" charset="0"/>
                        </a:rPr>
                        <a:t> and </a:t>
                      </a:r>
                      <a:r>
                        <a:rPr lang="el-GR" sz="1800" i="1" dirty="0" err="1">
                          <a:effectLst/>
                          <a:latin typeface="Calibri" panose="020F0502020204030204" pitchFamily="34" charset="0"/>
                        </a:rPr>
                        <a:t>Hafnia</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1692188383"/>
                  </a:ext>
                </a:extLst>
              </a:tr>
              <a:tr h="344751">
                <a:tc>
                  <a:txBody>
                    <a:bodyPr/>
                    <a:lstStyle/>
                    <a:p>
                      <a:pPr marR="1270" indent="173990" algn="l">
                        <a:lnSpc>
                          <a:spcPct val="107000"/>
                        </a:lnSpc>
                        <a:spcAft>
                          <a:spcPts val="25"/>
                        </a:spcAft>
                      </a:pPr>
                      <a:r>
                        <a:rPr lang="el-GR" sz="1800" dirty="0" err="1">
                          <a:effectLst/>
                          <a:latin typeface="Calibri" panose="020F0502020204030204" pitchFamily="34" charset="0"/>
                        </a:rPr>
                        <a:t>Cabbage</a:t>
                      </a:r>
                      <a:r>
                        <a:rPr lang="el-GR" sz="1800" dirty="0">
                          <a:effectLst/>
                          <a:latin typeface="Calibri" panose="020F0502020204030204" pitchFamily="34" charset="0"/>
                        </a:rPr>
                        <a:t> </a:t>
                      </a:r>
                      <a:r>
                        <a:rPr lang="el-GR" sz="1800" dirty="0" err="1">
                          <a:effectLst/>
                          <a:latin typeface="Calibri" panose="020F0502020204030204" pitchFamily="34" charset="0"/>
                        </a:rPr>
                        <a:t>odour</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err="1">
                          <a:effectLst/>
                          <a:latin typeface="Calibri" panose="020F0502020204030204" pitchFamily="34" charset="0"/>
                        </a:rPr>
                        <a:t>Bacon</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Providencia</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1919403778"/>
                  </a:ext>
                </a:extLst>
              </a:tr>
              <a:tr h="632476">
                <a:tc>
                  <a:txBody>
                    <a:bodyPr/>
                    <a:lstStyle/>
                    <a:p>
                      <a:pPr marR="1270" indent="173990" algn="just">
                        <a:lnSpc>
                          <a:spcPct val="107000"/>
                        </a:lnSpc>
                        <a:spcAft>
                          <a:spcPts val="25"/>
                        </a:spcAft>
                      </a:pPr>
                      <a:r>
                        <a:rPr lang="el-GR" sz="1800" dirty="0" err="1">
                          <a:effectLst/>
                          <a:latin typeface="Calibri" panose="020F0502020204030204" pitchFamily="34" charset="0"/>
                        </a:rPr>
                        <a:t>Cheesy</a:t>
                      </a:r>
                      <a:r>
                        <a:rPr lang="el-GR" sz="1800" dirty="0">
                          <a:effectLst/>
                          <a:latin typeface="Calibri" panose="020F0502020204030204" pitchFamily="34" charset="0"/>
                        </a:rPr>
                        <a:t> </a:t>
                      </a:r>
                      <a:r>
                        <a:rPr lang="el-GR" sz="1800" dirty="0" err="1">
                          <a:effectLst/>
                          <a:latin typeface="Calibri" panose="020F0502020204030204" pitchFamily="34" charset="0"/>
                        </a:rPr>
                        <a:t>or</a:t>
                      </a:r>
                      <a:r>
                        <a:rPr lang="el-GR" sz="1800" dirty="0">
                          <a:effectLst/>
                          <a:latin typeface="Calibri" panose="020F0502020204030204" pitchFamily="34" charset="0"/>
                        </a:rPr>
                        <a:t> </a:t>
                      </a:r>
                      <a:r>
                        <a:rPr lang="el-GR" sz="1800" dirty="0" err="1">
                          <a:effectLst/>
                          <a:latin typeface="Calibri" panose="020F0502020204030204" pitchFamily="34" charset="0"/>
                        </a:rPr>
                        <a:t>dairy</a:t>
                      </a:r>
                      <a:r>
                        <a:rPr lang="el-GR" sz="1800" dirty="0">
                          <a:effectLst/>
                          <a:latin typeface="Calibri" panose="020F0502020204030204" pitchFamily="34" charset="0"/>
                        </a:rPr>
                        <a:t> </a:t>
                      </a:r>
                      <a:r>
                        <a:rPr lang="el-GR" sz="1800" dirty="0" err="1">
                          <a:effectLst/>
                          <a:latin typeface="Calibri" panose="020F0502020204030204" pitchFamily="34" charset="0"/>
                        </a:rPr>
                        <a:t>odour</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err="1">
                          <a:effectLst/>
                          <a:latin typeface="Calibri" panose="020F0502020204030204" pitchFamily="34" charset="0"/>
                        </a:rPr>
                        <a:t>Vacuum-packed</a:t>
                      </a:r>
                      <a:r>
                        <a:rPr lang="el-GR" sz="1800" dirty="0">
                          <a:effectLst/>
                          <a:latin typeface="Calibri" panose="020F0502020204030204" pitchFamily="34" charset="0"/>
                        </a:rPr>
                        <a:t> </a:t>
                      </a:r>
                      <a:r>
                        <a:rPr lang="el-GR" sz="1800" dirty="0" err="1">
                          <a:effectLst/>
                          <a:latin typeface="Calibri" panose="020F0502020204030204" pitchFamily="34" charset="0"/>
                        </a:rPr>
                        <a:t>fresh</a:t>
                      </a:r>
                      <a:r>
                        <a:rPr lang="el-GR" sz="1800" dirty="0">
                          <a:effectLst/>
                          <a:latin typeface="Calibri" panose="020F0502020204030204" pitchFamily="34" charset="0"/>
                        </a:rPr>
                        <a:t> </a:t>
                      </a:r>
                      <a:r>
                        <a:rPr lang="el-GR" sz="1800" dirty="0" err="1">
                          <a:effectLst/>
                          <a:latin typeface="Calibri" panose="020F0502020204030204" pitchFamily="34" charset="0"/>
                        </a:rPr>
                        <a:t>meat</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Brochothrix</a:t>
                      </a:r>
                      <a:r>
                        <a:rPr lang="el-GR" sz="1800" i="1" dirty="0">
                          <a:effectLst/>
                          <a:latin typeface="Calibri" panose="020F0502020204030204" pitchFamily="34" charset="0"/>
                        </a:rPr>
                        <a:t> </a:t>
                      </a:r>
                      <a:r>
                        <a:rPr lang="el-GR" sz="1800" i="1" dirty="0" err="1">
                          <a:effectLst/>
                          <a:latin typeface="Calibri" panose="020F0502020204030204" pitchFamily="34" charset="0"/>
                        </a:rPr>
                        <a:t>thermosphacta</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370139014"/>
                  </a:ext>
                </a:extLst>
              </a:tr>
              <a:tr h="344751">
                <a:tc>
                  <a:txBody>
                    <a:bodyPr/>
                    <a:lstStyle/>
                    <a:p>
                      <a:pPr marR="1270" indent="173990" algn="l">
                        <a:lnSpc>
                          <a:spcPct val="107000"/>
                        </a:lnSpc>
                        <a:spcAft>
                          <a:spcPts val="25"/>
                        </a:spcAft>
                      </a:pPr>
                      <a:r>
                        <a:rPr lang="el-GR" sz="1800" dirty="0" err="1">
                          <a:effectLst/>
                          <a:latin typeface="Calibri" panose="020F0502020204030204" pitchFamily="34" charset="0"/>
                        </a:rPr>
                        <a:t>Putrefaction</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err="1">
                          <a:effectLst/>
                          <a:latin typeface="Calibri" panose="020F0502020204030204" pitchFamily="34" charset="0"/>
                        </a:rPr>
                        <a:t>Ham</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Enterobacteriaceae</a:t>
                      </a:r>
                      <a:r>
                        <a:rPr lang="el-GR" sz="1800" i="1" dirty="0">
                          <a:effectLst/>
                          <a:latin typeface="Calibri" panose="020F0502020204030204" pitchFamily="34" charset="0"/>
                        </a:rPr>
                        <a:t> and </a:t>
                      </a:r>
                      <a:r>
                        <a:rPr lang="el-GR" sz="1800" i="1" dirty="0" err="1">
                          <a:effectLst/>
                          <a:latin typeface="Calibri" panose="020F0502020204030204" pitchFamily="34" charset="0"/>
                        </a:rPr>
                        <a:t>Proteus</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797884613"/>
                  </a:ext>
                </a:extLst>
              </a:tr>
              <a:tr h="344751">
                <a:tc>
                  <a:txBody>
                    <a:bodyPr/>
                    <a:lstStyle/>
                    <a:p>
                      <a:pPr marR="1270" indent="173990" algn="l">
                        <a:lnSpc>
                          <a:spcPct val="107000"/>
                        </a:lnSpc>
                        <a:spcAft>
                          <a:spcPts val="25"/>
                        </a:spcAft>
                      </a:pPr>
                      <a:r>
                        <a:rPr lang="el-GR" sz="1800" dirty="0" err="1">
                          <a:effectLst/>
                          <a:latin typeface="Calibri" panose="020F0502020204030204" pitchFamily="34" charset="0"/>
                        </a:rPr>
                        <a:t>Bone</a:t>
                      </a:r>
                      <a:r>
                        <a:rPr lang="el-GR" sz="1800" dirty="0">
                          <a:effectLst/>
                          <a:latin typeface="Calibri" panose="020F0502020204030204" pitchFamily="34" charset="0"/>
                        </a:rPr>
                        <a:t> </a:t>
                      </a:r>
                      <a:r>
                        <a:rPr lang="el-GR" sz="1800" dirty="0" err="1">
                          <a:effectLst/>
                          <a:latin typeface="Calibri" panose="020F0502020204030204" pitchFamily="34" charset="0"/>
                        </a:rPr>
                        <a:t>taint</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err="1">
                          <a:effectLst/>
                          <a:latin typeface="Calibri" panose="020F0502020204030204" pitchFamily="34" charset="0"/>
                        </a:rPr>
                        <a:t>Whole</a:t>
                      </a:r>
                      <a:r>
                        <a:rPr lang="el-GR" sz="1800" dirty="0">
                          <a:effectLst/>
                          <a:latin typeface="Calibri" panose="020F0502020204030204" pitchFamily="34" charset="0"/>
                        </a:rPr>
                        <a:t> </a:t>
                      </a:r>
                      <a:r>
                        <a:rPr lang="el-GR" sz="1800" dirty="0" err="1">
                          <a:effectLst/>
                          <a:latin typeface="Calibri" panose="020F0502020204030204" pitchFamily="34" charset="0"/>
                        </a:rPr>
                        <a:t>meats</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Clostridium</a:t>
                      </a:r>
                      <a:r>
                        <a:rPr lang="el-GR" sz="1800" i="1" dirty="0">
                          <a:effectLst/>
                          <a:latin typeface="Calibri" panose="020F0502020204030204" pitchFamily="34" charset="0"/>
                        </a:rPr>
                        <a:t> and </a:t>
                      </a:r>
                      <a:r>
                        <a:rPr lang="el-GR" sz="1800" i="1" dirty="0" err="1">
                          <a:effectLst/>
                          <a:latin typeface="Calibri" panose="020F0502020204030204" pitchFamily="34" charset="0"/>
                        </a:rPr>
                        <a:t>Enterococcus</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661746149"/>
                  </a:ext>
                </a:extLst>
              </a:tr>
              <a:tr h="632476">
                <a:tc>
                  <a:txBody>
                    <a:bodyPr/>
                    <a:lstStyle/>
                    <a:p>
                      <a:pPr marR="1270" indent="173990" algn="l">
                        <a:lnSpc>
                          <a:spcPct val="107000"/>
                        </a:lnSpc>
                        <a:spcAft>
                          <a:spcPts val="25"/>
                        </a:spcAft>
                      </a:pPr>
                      <a:r>
                        <a:rPr lang="el-GR" sz="1800" dirty="0" err="1">
                          <a:effectLst/>
                          <a:latin typeface="Calibri" panose="020F0502020204030204" pitchFamily="34" charset="0"/>
                        </a:rPr>
                        <a:t>Souring</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dirty="0" err="1">
                          <a:effectLst/>
                          <a:latin typeface="Calibri" panose="020F0502020204030204" pitchFamily="34" charset="0"/>
                        </a:rPr>
                        <a:t>Vacuum-packed</a:t>
                      </a:r>
                      <a:r>
                        <a:rPr lang="el-GR" sz="1800" dirty="0">
                          <a:effectLst/>
                          <a:latin typeface="Calibri" panose="020F0502020204030204" pitchFamily="34" charset="0"/>
                        </a:rPr>
                        <a:t> </a:t>
                      </a:r>
                      <a:r>
                        <a:rPr lang="el-GR" sz="1800" dirty="0" err="1">
                          <a:effectLst/>
                          <a:latin typeface="Calibri" panose="020F0502020204030204" pitchFamily="34" charset="0"/>
                        </a:rPr>
                        <a:t>meats</a:t>
                      </a:r>
                      <a:endParaRPr lang="el-GR" sz="2000"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tc>
                  <a:txBody>
                    <a:bodyPr/>
                    <a:lstStyle/>
                    <a:p>
                      <a:pPr marL="14605" marR="1270" indent="173990" algn="l">
                        <a:lnSpc>
                          <a:spcPct val="107000"/>
                        </a:lnSpc>
                        <a:spcAft>
                          <a:spcPts val="25"/>
                        </a:spcAft>
                      </a:pPr>
                      <a:r>
                        <a:rPr lang="el-GR" sz="1800" i="1" dirty="0" err="1">
                          <a:effectLst/>
                          <a:latin typeface="Calibri" panose="020F0502020204030204" pitchFamily="34" charset="0"/>
                        </a:rPr>
                        <a:t>Lactic</a:t>
                      </a:r>
                      <a:r>
                        <a:rPr lang="el-GR" sz="1800" i="1" dirty="0">
                          <a:effectLst/>
                        </a:rPr>
                        <a:t> </a:t>
                      </a:r>
                      <a:r>
                        <a:rPr lang="el-GR" sz="1800" i="1" dirty="0" err="1">
                          <a:effectLst/>
                        </a:rPr>
                        <a:t>acid</a:t>
                      </a:r>
                      <a:r>
                        <a:rPr lang="el-GR" sz="1800" i="1" dirty="0">
                          <a:effectLst/>
                        </a:rPr>
                        <a:t> </a:t>
                      </a:r>
                      <a:r>
                        <a:rPr lang="el-GR" sz="1800" i="1" dirty="0" err="1">
                          <a:effectLst/>
                        </a:rPr>
                        <a:t>bacteria</a:t>
                      </a:r>
                      <a:r>
                        <a:rPr lang="el-GR" sz="1800" i="1" dirty="0">
                          <a:effectLst/>
                        </a:rPr>
                        <a:t>, </a:t>
                      </a:r>
                      <a:r>
                        <a:rPr lang="el-GR" sz="1800" i="1" dirty="0" err="1">
                          <a:effectLst/>
                        </a:rPr>
                        <a:t>Enterococcus</a:t>
                      </a:r>
                      <a:r>
                        <a:rPr lang="el-GR" sz="1800" i="1" dirty="0">
                          <a:effectLst/>
                        </a:rPr>
                        <a:t>, </a:t>
                      </a:r>
                      <a:r>
                        <a:rPr lang="el-GR" sz="1800" i="1" dirty="0" err="1">
                          <a:effectLst/>
                        </a:rPr>
                        <a:t>Micrococcus</a:t>
                      </a:r>
                      <a:r>
                        <a:rPr lang="el-GR" sz="1800" i="1" dirty="0">
                          <a:effectLst/>
                        </a:rPr>
                        <a:t>, </a:t>
                      </a:r>
                      <a:r>
                        <a:rPr lang="el-GR" sz="1800" i="1" dirty="0" err="1">
                          <a:effectLst/>
                        </a:rPr>
                        <a:t>Bacillus</a:t>
                      </a:r>
                      <a:r>
                        <a:rPr lang="el-GR" sz="1800" i="1" dirty="0">
                          <a:effectLst/>
                        </a:rPr>
                        <a:t> and </a:t>
                      </a:r>
                      <a:r>
                        <a:rPr lang="el-GR" sz="1800" i="1" dirty="0" err="1">
                          <a:effectLst/>
                        </a:rPr>
                        <a:t>Clostridium</a:t>
                      </a:r>
                      <a:endParaRPr lang="el-GR" sz="2000" i="1" dirty="0">
                        <a:solidFill>
                          <a:srgbClr val="181717"/>
                        </a:solidFill>
                        <a:effectLst/>
                        <a:latin typeface="Calibri" panose="020F0502020204030204" pitchFamily="34" charset="0"/>
                        <a:ea typeface="Calibri" panose="020F0502020204030204" pitchFamily="34" charset="0"/>
                        <a:cs typeface="Calibri" panose="020F0502020204030204" pitchFamily="34" charset="0"/>
                      </a:endParaRPr>
                    </a:p>
                  </a:txBody>
                  <a:tcPr marL="39370" marR="24130" marT="35560" marB="0"/>
                </a:tc>
                <a:extLst>
                  <a:ext uri="{0D108BD9-81ED-4DB2-BD59-A6C34878D82A}">
                    <a16:rowId xmlns:a16="http://schemas.microsoft.com/office/drawing/2014/main" val="3389390793"/>
                  </a:ext>
                </a:extLst>
              </a:tr>
            </a:tbl>
          </a:graphicData>
        </a:graphic>
      </p:graphicFrame>
      <p:sp>
        <p:nvSpPr>
          <p:cNvPr id="5" name="TextBox 4">
            <a:extLst>
              <a:ext uri="{FF2B5EF4-FFF2-40B4-BE49-F238E27FC236}">
                <a16:creationId xmlns:a16="http://schemas.microsoft.com/office/drawing/2014/main" id="{834DBA57-3422-A4AB-97BB-37466748083B}"/>
              </a:ext>
            </a:extLst>
          </p:cNvPr>
          <p:cNvSpPr txBox="1"/>
          <p:nvPr/>
        </p:nvSpPr>
        <p:spPr>
          <a:xfrm>
            <a:off x="1786631" y="371954"/>
            <a:ext cx="6094520" cy="369332"/>
          </a:xfrm>
          <a:prstGeom prst="rect">
            <a:avLst/>
          </a:prstGeom>
          <a:noFill/>
        </p:spPr>
        <p:txBody>
          <a:bodyPr wrap="square">
            <a:spAutoFit/>
          </a:bodyPr>
          <a:lstStyle/>
          <a:p>
            <a:r>
              <a:rPr lang="el-GR" sz="1800" dirty="0">
                <a:solidFill>
                  <a:srgbClr val="000000"/>
                </a:solidFill>
                <a:latin typeface="Calibri" panose="020F0502020204030204" pitchFamily="34" charset="0"/>
                <a:cs typeface="Calibri" panose="020F0502020204030204" pitchFamily="34" charset="0"/>
              </a:rPr>
              <a:t>Αλλοίωση κρέατος</a:t>
            </a:r>
            <a:endParaRPr lang="el-GR" dirty="0">
              <a:latin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5FB2D583-2743-E59B-CB5D-587DC491FB05}"/>
              </a:ext>
            </a:extLst>
          </p:cNvPr>
          <p:cNvSpPr>
            <a:spLocks noGrp="1"/>
          </p:cNvSpPr>
          <p:nvPr>
            <p:ph type="sldNum" sz="quarter" idx="12"/>
          </p:nvPr>
        </p:nvSpPr>
        <p:spPr/>
        <p:txBody>
          <a:bodyPr/>
          <a:lstStyle/>
          <a:p>
            <a:fld id="{CF67AAE9-A8D0-4D2B-9F57-C72F860FC807}" type="slidenum">
              <a:rPr lang="el-GR" smtClean="0"/>
              <a:t>26</a:t>
            </a:fld>
            <a:endParaRPr lang="el-GR"/>
          </a:p>
        </p:txBody>
      </p:sp>
    </p:spTree>
    <p:extLst>
      <p:ext uri="{BB962C8B-B14F-4D97-AF65-F5344CB8AC3E}">
        <p14:creationId xmlns:p14="http://schemas.microsoft.com/office/powerpoint/2010/main" val="135379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2D254559-8A24-B9F1-CB5A-797EBEC73D08}"/>
              </a:ext>
            </a:extLst>
          </p:cNvPr>
          <p:cNvSpPr>
            <a:spLocks noGrp="1"/>
          </p:cNvSpPr>
          <p:nvPr>
            <p:ph type="title"/>
          </p:nvPr>
        </p:nvSpPr>
        <p:spPr>
          <a:xfrm>
            <a:off x="1143000" y="609600"/>
            <a:ext cx="6693061" cy="1356360"/>
          </a:xfrm>
        </p:spPr>
        <p:txBody>
          <a:bodyPr>
            <a:normAutofit/>
          </a:bodyPr>
          <a:lstStyle/>
          <a:p>
            <a:r>
              <a:rPr lang="el-GR">
                <a:solidFill>
                  <a:schemeClr val="bg1"/>
                </a:solidFill>
                <a:cs typeface="Calibri" panose="020F0502020204030204" pitchFamily="34" charset="0"/>
              </a:rPr>
              <a:t>Αλλοίωση κρέατος</a:t>
            </a:r>
            <a:endParaRPr lang="el-GR">
              <a:solidFill>
                <a:schemeClr val="bg1"/>
              </a:solidFill>
            </a:endParaRPr>
          </a:p>
        </p:txBody>
      </p:sp>
      <p:sp>
        <p:nvSpPr>
          <p:cNvPr id="3" name="Θέση περιεχομένου 2">
            <a:extLst>
              <a:ext uri="{FF2B5EF4-FFF2-40B4-BE49-F238E27FC236}">
                <a16:creationId xmlns:a16="http://schemas.microsoft.com/office/drawing/2014/main" id="{DA757B2F-E240-7F54-DFEE-373F0DA2EB8D}"/>
              </a:ext>
            </a:extLst>
          </p:cNvPr>
          <p:cNvSpPr>
            <a:spLocks noGrp="1"/>
          </p:cNvSpPr>
          <p:nvPr>
            <p:ph idx="1"/>
          </p:nvPr>
        </p:nvSpPr>
        <p:spPr>
          <a:xfrm>
            <a:off x="1143000" y="2057400"/>
            <a:ext cx="6693061" cy="4038600"/>
          </a:xfrm>
        </p:spPr>
        <p:txBody>
          <a:bodyPr>
            <a:normAutofit/>
          </a:bodyPr>
          <a:lstStyle/>
          <a:p>
            <a:pPr marL="457200" indent="-457200" fontAlgn="auto">
              <a:spcBef>
                <a:spcPts val="0"/>
              </a:spcBef>
              <a:spcAft>
                <a:spcPts val="1800"/>
              </a:spcAft>
              <a:buFont typeface="Arial" panose="020B0604020202020204" pitchFamily="34" charset="0"/>
              <a:buChar char="•"/>
              <a:defRPr/>
            </a:pPr>
            <a:r>
              <a:rPr lang="el-GR" sz="2000">
                <a:solidFill>
                  <a:schemeClr val="bg1"/>
                </a:solidFill>
                <a:cs typeface="Calibri" panose="020F0502020204030204" pitchFamily="34" charset="0"/>
              </a:rPr>
              <a:t>Κατά τη διατήρηση του κρέατος στη συντήρηση για αρκετό καιρό αναπτύσσονται ψυχρόφιλοι μικροοργανισμοί χρησιμοποιώντας στην αρχή απλές ενώσεις (ελεύθερα αμινοξέα, γαλακτικό οξύ, γλυκόζη κ.ά.) και δίνοντας και δύσοσμες ουσίες (H</a:t>
            </a:r>
            <a:r>
              <a:rPr lang="el-GR" sz="2000" baseline="-25000">
                <a:solidFill>
                  <a:schemeClr val="bg1"/>
                </a:solidFill>
                <a:cs typeface="Calibri" panose="020F0502020204030204" pitchFamily="34" charset="0"/>
              </a:rPr>
              <a:t>2</a:t>
            </a:r>
            <a:r>
              <a:rPr lang="el-GR" sz="2000">
                <a:solidFill>
                  <a:schemeClr val="bg1"/>
                </a:solidFill>
                <a:cs typeface="Calibri" panose="020F0502020204030204" pitchFamily="34" charset="0"/>
              </a:rPr>
              <a:t>S, NH</a:t>
            </a:r>
            <a:r>
              <a:rPr lang="el-GR" sz="2000" baseline="-25000">
                <a:solidFill>
                  <a:schemeClr val="bg1"/>
                </a:solidFill>
                <a:cs typeface="Calibri" panose="020F0502020204030204" pitchFamily="34" charset="0"/>
              </a:rPr>
              <a:t>3</a:t>
            </a:r>
            <a:r>
              <a:rPr lang="el-GR" sz="2000">
                <a:solidFill>
                  <a:schemeClr val="bg1"/>
                </a:solidFill>
                <a:cs typeface="Calibri" panose="020F0502020204030204" pitchFamily="34" charset="0"/>
              </a:rPr>
              <a:t> κ.ά.)</a:t>
            </a:r>
          </a:p>
          <a:p>
            <a:pPr marL="457200" indent="-457200" fontAlgn="auto">
              <a:spcBef>
                <a:spcPts val="0"/>
              </a:spcBef>
              <a:spcAft>
                <a:spcPts val="1800"/>
              </a:spcAft>
              <a:buFont typeface="Arial" panose="020B0604020202020204" pitchFamily="34" charset="0"/>
              <a:buChar char="•"/>
              <a:defRPr/>
            </a:pPr>
            <a:r>
              <a:rPr lang="el-GR" sz="2000">
                <a:solidFill>
                  <a:schemeClr val="bg1"/>
                </a:solidFill>
                <a:cs typeface="Calibri" panose="020F0502020204030204" pitchFamily="34" charset="0"/>
              </a:rPr>
              <a:t>Μετά το σφάξιμο αφού περάσει η σύντομη σκλήρυνση του κρέατος λόγω παραγωγής γαλακτικού οξέος (pH 7,4→5,6), σχηματισμού ακτομυοσίνης, αρχίζουν να παράγονται πρωτεολυτικά ένζυμα που μαλακώνουν το κρέας (ωρίμανση ή σίτεμα). </a:t>
            </a:r>
          </a:p>
          <a:p>
            <a:pPr marL="457200" indent="-457200" fontAlgn="auto">
              <a:spcBef>
                <a:spcPts val="0"/>
              </a:spcBef>
              <a:spcAft>
                <a:spcPts val="1800"/>
              </a:spcAft>
              <a:buFont typeface="Arial" panose="020B0604020202020204" pitchFamily="34" charset="0"/>
              <a:buChar char="•"/>
              <a:defRPr/>
            </a:pPr>
            <a:r>
              <a:rPr lang="el-GR" sz="2000">
                <a:solidFill>
                  <a:schemeClr val="bg1"/>
                </a:solidFill>
                <a:cs typeface="Calibri" panose="020F0502020204030204" pitchFamily="34" charset="0"/>
              </a:rPr>
              <a:t>Τεχνητό μαλάκωμα με ένζυμα, π.χ. παπαΐνη.</a:t>
            </a:r>
          </a:p>
          <a:p>
            <a:endParaRPr lang="el-GR" sz="2000">
              <a:solidFill>
                <a:schemeClr val="bg1"/>
              </a:solidFill>
            </a:endParaRPr>
          </a:p>
        </p:txBody>
      </p:sp>
      <p:pic>
        <p:nvPicPr>
          <p:cNvPr id="4" name="Εικόνα 3">
            <a:extLst>
              <a:ext uri="{FF2B5EF4-FFF2-40B4-BE49-F238E27FC236}">
                <a16:creationId xmlns:a16="http://schemas.microsoft.com/office/drawing/2014/main" id="{C08DAB8B-F87E-8BBB-F714-5C3D515ACB33}"/>
              </a:ext>
            </a:extLst>
          </p:cNvPr>
          <p:cNvPicPr>
            <a:picLocks noChangeAspect="1"/>
          </p:cNvPicPr>
          <p:nvPr/>
        </p:nvPicPr>
        <p:blipFill rotWithShape="1">
          <a:blip r:embed="rId2"/>
          <a:srcRect l="30678" r="31154" b="-2"/>
          <a:stretch/>
        </p:blipFill>
        <p:spPr>
          <a:xfrm>
            <a:off x="8301386" y="243840"/>
            <a:ext cx="3646837" cy="6377939"/>
          </a:xfrm>
          <a:prstGeom prst="rect">
            <a:avLst/>
          </a:prstGeom>
        </p:spPr>
      </p:pic>
      <p:sp>
        <p:nvSpPr>
          <p:cNvPr id="11" name="Rectangle 10">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 name="Θέση αριθμού διαφάνειας 4">
            <a:extLst>
              <a:ext uri="{FF2B5EF4-FFF2-40B4-BE49-F238E27FC236}">
                <a16:creationId xmlns:a16="http://schemas.microsoft.com/office/drawing/2014/main" id="{2273C23F-25B2-4557-3E57-455E5DB5B51E}"/>
              </a:ext>
            </a:extLst>
          </p:cNvPr>
          <p:cNvSpPr>
            <a:spLocks noGrp="1"/>
          </p:cNvSpPr>
          <p:nvPr>
            <p:ph type="sldNum" sz="quarter" idx="12"/>
          </p:nvPr>
        </p:nvSpPr>
        <p:spPr/>
        <p:txBody>
          <a:bodyPr/>
          <a:lstStyle/>
          <a:p>
            <a:fld id="{CF67AAE9-A8D0-4D2B-9F57-C72F860FC807}" type="slidenum">
              <a:rPr lang="el-GR" smtClean="0"/>
              <a:t>27</a:t>
            </a:fld>
            <a:endParaRPr lang="el-GR"/>
          </a:p>
        </p:txBody>
      </p:sp>
    </p:spTree>
    <p:extLst>
      <p:ext uri="{BB962C8B-B14F-4D97-AF65-F5344CB8AC3E}">
        <p14:creationId xmlns:p14="http://schemas.microsoft.com/office/powerpoint/2010/main" val="3617816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C8FB64C-2BDA-9FFE-877D-E708908E6E1D}"/>
              </a:ext>
            </a:extLst>
          </p:cNvPr>
          <p:cNvPicPr>
            <a:picLocks noChangeAspect="1"/>
          </p:cNvPicPr>
          <p:nvPr/>
        </p:nvPicPr>
        <p:blipFill rotWithShape="1">
          <a:blip r:embed="rId2"/>
          <a:srcRect t="11650" b="408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31140" y="243840"/>
            <a:ext cx="1172464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A04DB58-6F54-F5FD-939B-EBAB955AF704}"/>
              </a:ext>
            </a:extLst>
          </p:cNvPr>
          <p:cNvSpPr>
            <a:spLocks noGrp="1"/>
          </p:cNvSpPr>
          <p:nvPr>
            <p:ph type="title"/>
          </p:nvPr>
        </p:nvSpPr>
        <p:spPr>
          <a:xfrm>
            <a:off x="1143000" y="609600"/>
            <a:ext cx="9875520" cy="1356360"/>
          </a:xfrm>
        </p:spPr>
        <p:txBody>
          <a:bodyPr>
            <a:normAutofit/>
          </a:bodyPr>
          <a:lstStyle/>
          <a:p>
            <a:r>
              <a:rPr lang="el-GR">
                <a:solidFill>
                  <a:schemeClr val="bg1"/>
                </a:solidFill>
                <a:cs typeface="Calibri" panose="020F0502020204030204" pitchFamily="34" charset="0"/>
              </a:rPr>
              <a:t>Αλλοίωση του κρέατος και προϊόντων</a:t>
            </a:r>
            <a:br>
              <a:rPr lang="el-GR">
                <a:solidFill>
                  <a:schemeClr val="bg1"/>
                </a:solidFill>
                <a:cs typeface="Calibri" panose="020F0502020204030204" pitchFamily="34" charset="0"/>
              </a:rPr>
            </a:br>
            <a:endParaRPr lang="el-GR">
              <a:solidFill>
                <a:schemeClr val="bg1"/>
              </a:solidFill>
            </a:endParaRPr>
          </a:p>
        </p:txBody>
      </p:sp>
      <p:sp>
        <p:nvSpPr>
          <p:cNvPr id="3" name="Θέση περιεχομένου 2">
            <a:extLst>
              <a:ext uri="{FF2B5EF4-FFF2-40B4-BE49-F238E27FC236}">
                <a16:creationId xmlns:a16="http://schemas.microsoft.com/office/drawing/2014/main" id="{7E667066-6870-8B38-6138-A72931EDA12F}"/>
              </a:ext>
            </a:extLst>
          </p:cNvPr>
          <p:cNvSpPr>
            <a:spLocks noGrp="1"/>
          </p:cNvSpPr>
          <p:nvPr>
            <p:ph idx="1"/>
          </p:nvPr>
        </p:nvSpPr>
        <p:spPr>
          <a:xfrm>
            <a:off x="1143000" y="2057400"/>
            <a:ext cx="9872871" cy="4038600"/>
          </a:xfrm>
        </p:spPr>
        <p:txBody>
          <a:bodyPr>
            <a:normAutofit/>
          </a:bodyPr>
          <a:lstStyle/>
          <a:p>
            <a:pPr fontAlgn="auto">
              <a:spcBef>
                <a:spcPts val="0"/>
              </a:spcBef>
              <a:spcAft>
                <a:spcPts val="0"/>
              </a:spcAft>
              <a:defRPr/>
            </a:pPr>
            <a:r>
              <a:rPr lang="el-GR" u="sng">
                <a:solidFill>
                  <a:schemeClr val="bg1"/>
                </a:solidFill>
                <a:cs typeface="Calibri" panose="020F0502020204030204" pitchFamily="34" charset="0"/>
              </a:rPr>
              <a:t>Αλλαντικά</a:t>
            </a:r>
            <a:endParaRPr lang="el-GR">
              <a:solidFill>
                <a:schemeClr val="bg1"/>
              </a:solidFill>
              <a:cs typeface="Calibri" panose="020F0502020204030204" pitchFamily="34" charset="0"/>
            </a:endParaRPr>
          </a:p>
          <a:p>
            <a:pPr marL="342900" indent="-342900" fontAlgn="auto">
              <a:spcBef>
                <a:spcPts val="0"/>
              </a:spcBef>
              <a:spcAft>
                <a:spcPts val="2400"/>
              </a:spcAft>
              <a:buFont typeface="Arial" panose="020B0604020202020204" pitchFamily="34" charset="0"/>
              <a:buChar char="•"/>
              <a:defRPr/>
            </a:pPr>
            <a:r>
              <a:rPr lang="el-GR">
                <a:solidFill>
                  <a:schemeClr val="bg1"/>
                </a:solidFill>
                <a:cs typeface="Calibri" panose="020F0502020204030204" pitchFamily="34" charset="0"/>
              </a:rPr>
              <a:t>Η αλλοίωση των αλλαντικών (γλοιώδης υφή εξωτερικά) οφείλεται σε βακτήρια (</a:t>
            </a:r>
            <a:r>
              <a:rPr lang="el-GR" i="1">
                <a:solidFill>
                  <a:schemeClr val="bg1"/>
                </a:solidFill>
                <a:cs typeface="Calibri" panose="020F0502020204030204" pitchFamily="34" charset="0"/>
              </a:rPr>
              <a:t>Lactobacillus, Streptococcus</a:t>
            </a:r>
            <a:r>
              <a:rPr lang="el-GR">
                <a:solidFill>
                  <a:schemeClr val="bg1"/>
                </a:solidFill>
                <a:cs typeface="Calibri" panose="020F0502020204030204" pitchFamily="34" charset="0"/>
              </a:rPr>
              <a:t> κ.ά.) και ζυμομύκητες.</a:t>
            </a:r>
          </a:p>
          <a:p>
            <a:pPr marL="342900" indent="-342900" fontAlgn="auto">
              <a:spcBef>
                <a:spcPts val="0"/>
              </a:spcBef>
              <a:spcAft>
                <a:spcPts val="2400"/>
              </a:spcAft>
              <a:buFont typeface="Arial" panose="020B0604020202020204" pitchFamily="34" charset="0"/>
              <a:buChar char="•"/>
              <a:defRPr/>
            </a:pPr>
            <a:r>
              <a:rPr lang="el-GR">
                <a:solidFill>
                  <a:schemeClr val="bg1"/>
                </a:solidFill>
                <a:cs typeface="Calibri" panose="020F0502020204030204" pitchFamily="34" charset="0"/>
              </a:rPr>
              <a:t>Το ξίνισμα εσωτερικά οφείλεται στην παραγωγή γαλακτικού οξέος από μικροοργανισμούς του γένους </a:t>
            </a:r>
            <a:r>
              <a:rPr lang="el-GR" i="1">
                <a:solidFill>
                  <a:schemeClr val="bg1"/>
                </a:solidFill>
                <a:cs typeface="Calibri" panose="020F0502020204030204" pitchFamily="34" charset="0"/>
              </a:rPr>
              <a:t>Lactobacillus, Streptococcus</a:t>
            </a:r>
            <a:r>
              <a:rPr lang="el-GR">
                <a:solidFill>
                  <a:schemeClr val="bg1"/>
                </a:solidFill>
                <a:cs typeface="Calibri" panose="020F0502020204030204" pitchFamily="34" charset="0"/>
              </a:rPr>
              <a:t> κ.ά. από ζύμωση του προστιθέμενου γάλακτος ή σκόνη γάλακτος.</a:t>
            </a:r>
          </a:p>
        </p:txBody>
      </p:sp>
      <p:sp>
        <p:nvSpPr>
          <p:cNvPr id="4" name="Θέση αριθμού διαφάνειας 3">
            <a:extLst>
              <a:ext uri="{FF2B5EF4-FFF2-40B4-BE49-F238E27FC236}">
                <a16:creationId xmlns:a16="http://schemas.microsoft.com/office/drawing/2014/main" id="{82EBD4A2-B3B1-AA02-8045-5B86B68DCEEB}"/>
              </a:ext>
            </a:extLst>
          </p:cNvPr>
          <p:cNvSpPr>
            <a:spLocks noGrp="1"/>
          </p:cNvSpPr>
          <p:nvPr>
            <p:ph type="sldNum" sz="quarter" idx="12"/>
          </p:nvPr>
        </p:nvSpPr>
        <p:spPr/>
        <p:txBody>
          <a:bodyPr/>
          <a:lstStyle/>
          <a:p>
            <a:fld id="{CF67AAE9-A8D0-4D2B-9F57-C72F860FC807}" type="slidenum">
              <a:rPr lang="el-GR" smtClean="0"/>
              <a:t>28</a:t>
            </a:fld>
            <a:endParaRPr lang="el-GR"/>
          </a:p>
        </p:txBody>
      </p:sp>
    </p:spTree>
    <p:extLst>
      <p:ext uri="{BB962C8B-B14F-4D97-AF65-F5344CB8AC3E}">
        <p14:creationId xmlns:p14="http://schemas.microsoft.com/office/powerpoint/2010/main" val="3465305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 name="TextBox 4">
            <a:extLst>
              <a:ext uri="{FF2B5EF4-FFF2-40B4-BE49-F238E27FC236}">
                <a16:creationId xmlns:a16="http://schemas.microsoft.com/office/drawing/2014/main" id="{AE12DE0C-0729-E038-9692-177A865C8C23}"/>
              </a:ext>
            </a:extLst>
          </p:cNvPr>
          <p:cNvSpPr txBox="1"/>
          <p:nvPr/>
        </p:nvSpPr>
        <p:spPr>
          <a:xfrm>
            <a:off x="648878" y="552450"/>
            <a:ext cx="4816902" cy="676275"/>
          </a:xfrm>
          <a:prstGeom prst="rect">
            <a:avLst/>
          </a:prstGeom>
        </p:spPr>
        <p:txBody>
          <a:bodyPr vert="horz" lIns="91440" tIns="45720" rIns="91440" bIns="45720" rtlCol="0">
            <a:normAutofit/>
          </a:bodyPr>
          <a:lstStyle/>
          <a:p>
            <a:pPr defTabSz="914400">
              <a:lnSpc>
                <a:spcPct val="90000"/>
              </a:lnSpc>
              <a:spcAft>
                <a:spcPts val="600"/>
              </a:spcAft>
              <a:buClr>
                <a:schemeClr val="accent1"/>
              </a:buClr>
              <a:buSzPct val="80000"/>
            </a:pPr>
            <a:r>
              <a:rPr lang="en-US" sz="2400" dirty="0" err="1">
                <a:solidFill>
                  <a:schemeClr val="accent1"/>
                </a:solidFill>
              </a:rPr>
              <a:t>Αλλοίωση</a:t>
            </a:r>
            <a:r>
              <a:rPr lang="en-US" sz="2400" dirty="0">
                <a:solidFill>
                  <a:schemeClr val="accent1"/>
                </a:solidFill>
              </a:rPr>
              <a:t> π</a:t>
            </a:r>
            <a:r>
              <a:rPr lang="en-US" sz="2400" dirty="0" err="1">
                <a:solidFill>
                  <a:schemeClr val="accent1"/>
                </a:solidFill>
              </a:rPr>
              <a:t>ουλερικών</a:t>
            </a:r>
            <a:endParaRPr lang="en-US" sz="2400" dirty="0">
              <a:solidFill>
                <a:schemeClr val="accent1"/>
              </a:solidFill>
            </a:endParaRPr>
          </a:p>
        </p:txBody>
      </p:sp>
      <p:graphicFrame>
        <p:nvGraphicFramePr>
          <p:cNvPr id="9" name="Θέση περιεχομένου 3">
            <a:extLst>
              <a:ext uri="{FF2B5EF4-FFF2-40B4-BE49-F238E27FC236}">
                <a16:creationId xmlns:a16="http://schemas.microsoft.com/office/drawing/2014/main" id="{4C1DA059-93AB-83DB-9F0A-494BF3D19229}"/>
              </a:ext>
            </a:extLst>
          </p:cNvPr>
          <p:cNvGraphicFramePr>
            <a:graphicFrameLocks noGrp="1"/>
          </p:cNvGraphicFramePr>
          <p:nvPr>
            <p:ph idx="1"/>
            <p:extLst>
              <p:ext uri="{D42A27DB-BD31-4B8C-83A1-F6EECF244321}">
                <p14:modId xmlns:p14="http://schemas.microsoft.com/office/powerpoint/2010/main" val="3754592807"/>
              </p:ext>
            </p:extLst>
          </p:nvPr>
        </p:nvGraphicFramePr>
        <p:xfrm>
          <a:off x="872063" y="1473691"/>
          <a:ext cx="6014511" cy="4727083"/>
        </p:xfrm>
        <a:graphic>
          <a:graphicData uri="http://schemas.openxmlformats.org/drawingml/2006/table">
            <a:tbl>
              <a:tblPr firstRow="1" firstCol="1" bandRow="1">
                <a:tableStyleId>{5C22544A-7EE6-4342-B048-85BDC9FD1C3A}</a:tableStyleId>
              </a:tblPr>
              <a:tblGrid>
                <a:gridCol w="2629119">
                  <a:extLst>
                    <a:ext uri="{9D8B030D-6E8A-4147-A177-3AD203B41FA5}">
                      <a16:colId xmlns:a16="http://schemas.microsoft.com/office/drawing/2014/main" val="995790455"/>
                    </a:ext>
                  </a:extLst>
                </a:gridCol>
                <a:gridCol w="3385392">
                  <a:extLst>
                    <a:ext uri="{9D8B030D-6E8A-4147-A177-3AD203B41FA5}">
                      <a16:colId xmlns:a16="http://schemas.microsoft.com/office/drawing/2014/main" val="2460691314"/>
                    </a:ext>
                  </a:extLst>
                </a:gridCol>
              </a:tblGrid>
              <a:tr h="571510">
                <a:tc>
                  <a:txBody>
                    <a:bodyPr/>
                    <a:lstStyle/>
                    <a:p>
                      <a:pPr algn="l">
                        <a:lnSpc>
                          <a:spcPct val="107000"/>
                        </a:lnSpc>
                        <a:spcAft>
                          <a:spcPts val="800"/>
                        </a:spcAft>
                      </a:pPr>
                      <a:r>
                        <a:rPr lang="el-GR" sz="2200">
                          <a:effectLst/>
                          <a:latin typeface="Calibri" panose="020F0502020204030204" pitchFamily="34" charset="0"/>
                        </a:rPr>
                        <a:t>Bacteria</a:t>
                      </a:r>
                      <a:r>
                        <a:rPr lang="el-GR" sz="2200">
                          <a:effectLst/>
                        </a:rPr>
                        <a:t> genus</a:t>
                      </a:r>
                      <a:endParaRPr lang="el-GR" sz="27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tc>
                  <a:txBody>
                    <a:bodyPr/>
                    <a:lstStyle/>
                    <a:p>
                      <a:pPr algn="l">
                        <a:lnSpc>
                          <a:spcPct val="107000"/>
                        </a:lnSpc>
                        <a:spcAft>
                          <a:spcPts val="800"/>
                        </a:spcAft>
                      </a:pPr>
                      <a:r>
                        <a:rPr lang="el-GR" sz="2200">
                          <a:effectLst/>
                          <a:latin typeface="Calibri" panose="020F0502020204030204" pitchFamily="34" charset="0"/>
                        </a:rPr>
                        <a:t>Spoilage</a:t>
                      </a:r>
                      <a:r>
                        <a:rPr lang="el-GR" sz="2200">
                          <a:effectLst/>
                        </a:rPr>
                        <a:t> phenotype</a:t>
                      </a:r>
                      <a:endParaRPr lang="el-GR" sz="27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extLst>
                  <a:ext uri="{0D108BD9-81ED-4DB2-BD59-A6C34878D82A}">
                    <a16:rowId xmlns:a16="http://schemas.microsoft.com/office/drawing/2014/main" val="4198072665"/>
                  </a:ext>
                </a:extLst>
              </a:tr>
              <a:tr h="477137">
                <a:tc>
                  <a:txBody>
                    <a:bodyPr/>
                    <a:lstStyle/>
                    <a:p>
                      <a:pPr algn="l">
                        <a:lnSpc>
                          <a:spcPct val="107000"/>
                        </a:lnSpc>
                        <a:spcAft>
                          <a:spcPts val="800"/>
                        </a:spcAft>
                      </a:pPr>
                      <a:r>
                        <a:rPr lang="el-GR" sz="1700" i="1">
                          <a:effectLst/>
                          <a:latin typeface="Calibri" panose="020F0502020204030204" pitchFamily="34" charset="0"/>
                        </a:rPr>
                        <a:t>Aeromonas</a:t>
                      </a:r>
                      <a:endParaRPr lang="el-GR" sz="270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nchor="b"/>
                </a:tc>
                <a:tc>
                  <a:txBody>
                    <a:bodyPr/>
                    <a:lstStyle/>
                    <a:p>
                      <a:pPr algn="l">
                        <a:lnSpc>
                          <a:spcPct val="107000"/>
                        </a:lnSpc>
                        <a:spcAft>
                          <a:spcPts val="800"/>
                        </a:spcAft>
                      </a:pPr>
                      <a:r>
                        <a:rPr lang="el-GR" sz="1700">
                          <a:effectLst/>
                          <a:latin typeface="Calibri" panose="020F0502020204030204" pitchFamily="34" charset="0"/>
                        </a:rPr>
                        <a:t>Biofilm formation</a:t>
                      </a:r>
                      <a:endParaRPr lang="el-GR" sz="27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nchor="b"/>
                </a:tc>
                <a:extLst>
                  <a:ext uri="{0D108BD9-81ED-4DB2-BD59-A6C34878D82A}">
                    <a16:rowId xmlns:a16="http://schemas.microsoft.com/office/drawing/2014/main" val="1577772657"/>
                  </a:ext>
                </a:extLst>
              </a:tr>
              <a:tr h="477137">
                <a:tc>
                  <a:txBody>
                    <a:bodyPr/>
                    <a:lstStyle/>
                    <a:p>
                      <a:pPr algn="l">
                        <a:lnSpc>
                          <a:spcPct val="107000"/>
                        </a:lnSpc>
                        <a:spcAft>
                          <a:spcPts val="800"/>
                        </a:spcAft>
                      </a:pPr>
                      <a:r>
                        <a:rPr lang="el-GR" sz="1700" i="1">
                          <a:effectLst/>
                          <a:latin typeface="Calibri" panose="020F0502020204030204" pitchFamily="34" charset="0"/>
                        </a:rPr>
                        <a:t>Salmonell</a:t>
                      </a:r>
                      <a:endParaRPr lang="el-GR" sz="270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tc>
                  <a:txBody>
                    <a:bodyPr/>
                    <a:lstStyle/>
                    <a:p>
                      <a:pPr algn="l">
                        <a:lnSpc>
                          <a:spcPct val="107000"/>
                        </a:lnSpc>
                        <a:spcAft>
                          <a:spcPts val="800"/>
                        </a:spcAft>
                      </a:pPr>
                      <a:r>
                        <a:rPr lang="el-GR" sz="1700">
                          <a:effectLst/>
                          <a:latin typeface="Calibri" panose="020F0502020204030204" pitchFamily="34" charset="0"/>
                        </a:rPr>
                        <a:t>Unknown</a:t>
                      </a:r>
                      <a:endParaRPr lang="el-GR" sz="27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extLst>
                  <a:ext uri="{0D108BD9-81ED-4DB2-BD59-A6C34878D82A}">
                    <a16:rowId xmlns:a16="http://schemas.microsoft.com/office/drawing/2014/main" val="2495488924"/>
                  </a:ext>
                </a:extLst>
              </a:tr>
              <a:tr h="815614">
                <a:tc>
                  <a:txBody>
                    <a:bodyPr/>
                    <a:lstStyle/>
                    <a:p>
                      <a:pPr algn="l">
                        <a:lnSpc>
                          <a:spcPct val="107000"/>
                        </a:lnSpc>
                        <a:spcAft>
                          <a:spcPts val="800"/>
                        </a:spcAft>
                      </a:pPr>
                      <a:r>
                        <a:rPr lang="el-GR" sz="1700" i="1">
                          <a:effectLst/>
                          <a:latin typeface="Calibri" panose="020F0502020204030204" pitchFamily="34" charset="0"/>
                        </a:rPr>
                        <a:t>Pseudomonas</a:t>
                      </a:r>
                      <a:endParaRPr lang="el-GR" sz="270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tc>
                  <a:txBody>
                    <a:bodyPr/>
                    <a:lstStyle/>
                    <a:p>
                      <a:pPr algn="l">
                        <a:lnSpc>
                          <a:spcPct val="107000"/>
                        </a:lnSpc>
                        <a:spcAft>
                          <a:spcPts val="800"/>
                        </a:spcAft>
                      </a:pPr>
                      <a:r>
                        <a:rPr lang="en-US" sz="1700">
                          <a:effectLst/>
                          <a:latin typeface="Calibri" panose="020F0502020204030204" pitchFamily="34" charset="0"/>
                        </a:rPr>
                        <a:t>Slime formation and meat softening</a:t>
                      </a:r>
                      <a:endParaRPr lang="el-GR" sz="27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extLst>
                  <a:ext uri="{0D108BD9-81ED-4DB2-BD59-A6C34878D82A}">
                    <a16:rowId xmlns:a16="http://schemas.microsoft.com/office/drawing/2014/main" val="3875213655"/>
                  </a:ext>
                </a:extLst>
              </a:tr>
              <a:tr h="477137">
                <a:tc>
                  <a:txBody>
                    <a:bodyPr/>
                    <a:lstStyle/>
                    <a:p>
                      <a:pPr algn="l">
                        <a:lnSpc>
                          <a:spcPct val="107000"/>
                        </a:lnSpc>
                        <a:spcAft>
                          <a:spcPts val="800"/>
                        </a:spcAft>
                      </a:pPr>
                      <a:r>
                        <a:rPr lang="el-GR" sz="1700" i="1">
                          <a:effectLst/>
                          <a:latin typeface="Calibri" panose="020F0502020204030204" pitchFamily="34" charset="0"/>
                        </a:rPr>
                        <a:t>Enterococcus</a:t>
                      </a:r>
                      <a:endParaRPr lang="el-GR" sz="270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tc>
                  <a:txBody>
                    <a:bodyPr/>
                    <a:lstStyle/>
                    <a:p>
                      <a:pPr algn="l">
                        <a:lnSpc>
                          <a:spcPct val="107000"/>
                        </a:lnSpc>
                        <a:spcAft>
                          <a:spcPts val="800"/>
                        </a:spcAft>
                      </a:pPr>
                      <a:r>
                        <a:rPr lang="el-GR" sz="1700" dirty="0" err="1">
                          <a:effectLst/>
                          <a:latin typeface="Calibri" panose="020F0502020204030204" pitchFamily="34" charset="0"/>
                        </a:rPr>
                        <a:t>Discoloration</a:t>
                      </a:r>
                      <a:endParaRPr lang="el-GR"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extLst>
                  <a:ext uri="{0D108BD9-81ED-4DB2-BD59-A6C34878D82A}">
                    <a16:rowId xmlns:a16="http://schemas.microsoft.com/office/drawing/2014/main" val="2087613364"/>
                  </a:ext>
                </a:extLst>
              </a:tr>
              <a:tr h="477137">
                <a:tc>
                  <a:txBody>
                    <a:bodyPr/>
                    <a:lstStyle/>
                    <a:p>
                      <a:pPr algn="l">
                        <a:lnSpc>
                          <a:spcPct val="107000"/>
                        </a:lnSpc>
                        <a:spcAft>
                          <a:spcPts val="800"/>
                        </a:spcAft>
                      </a:pPr>
                      <a:r>
                        <a:rPr lang="el-GR" sz="1700" i="1">
                          <a:effectLst/>
                          <a:latin typeface="Calibri" panose="020F0502020204030204" pitchFamily="34" charset="0"/>
                        </a:rPr>
                        <a:t>Brochothrix</a:t>
                      </a:r>
                      <a:endParaRPr lang="el-GR" sz="270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tc>
                  <a:txBody>
                    <a:bodyPr/>
                    <a:lstStyle/>
                    <a:p>
                      <a:pPr algn="l">
                        <a:lnSpc>
                          <a:spcPct val="107000"/>
                        </a:lnSpc>
                        <a:spcAft>
                          <a:spcPts val="800"/>
                        </a:spcAft>
                      </a:pPr>
                      <a:r>
                        <a:rPr lang="el-GR" sz="1700">
                          <a:effectLst/>
                          <a:latin typeface="Calibri" panose="020F0502020204030204" pitchFamily="34" charset="0"/>
                        </a:rPr>
                        <a:t>Discoloration</a:t>
                      </a:r>
                      <a:endParaRPr lang="el-GR" sz="27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extLst>
                  <a:ext uri="{0D108BD9-81ED-4DB2-BD59-A6C34878D82A}">
                    <a16:rowId xmlns:a16="http://schemas.microsoft.com/office/drawing/2014/main" val="2348811861"/>
                  </a:ext>
                </a:extLst>
              </a:tr>
              <a:tr h="477137">
                <a:tc>
                  <a:txBody>
                    <a:bodyPr/>
                    <a:lstStyle/>
                    <a:p>
                      <a:pPr algn="l">
                        <a:lnSpc>
                          <a:spcPct val="107000"/>
                        </a:lnSpc>
                        <a:spcAft>
                          <a:spcPts val="800"/>
                        </a:spcAft>
                      </a:pPr>
                      <a:r>
                        <a:rPr lang="el-GR" sz="1700" i="1">
                          <a:effectLst/>
                          <a:latin typeface="Calibri" panose="020F0502020204030204" pitchFamily="34" charset="0"/>
                        </a:rPr>
                        <a:t>Acinetobacter</a:t>
                      </a:r>
                      <a:endParaRPr lang="el-GR" sz="270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tc>
                  <a:txBody>
                    <a:bodyPr/>
                    <a:lstStyle/>
                    <a:p>
                      <a:pPr algn="l">
                        <a:lnSpc>
                          <a:spcPct val="107000"/>
                        </a:lnSpc>
                        <a:spcAft>
                          <a:spcPts val="800"/>
                        </a:spcAft>
                      </a:pPr>
                      <a:r>
                        <a:rPr lang="el-GR" sz="1700">
                          <a:effectLst/>
                          <a:latin typeface="Calibri" panose="020F0502020204030204" pitchFamily="34" charset="0"/>
                        </a:rPr>
                        <a:t>Biofilm</a:t>
                      </a:r>
                      <a:r>
                        <a:rPr lang="el-GR" sz="1700">
                          <a:effectLst/>
                        </a:rPr>
                        <a:t> formation</a:t>
                      </a:r>
                      <a:endParaRPr lang="el-GR" sz="27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extLst>
                  <a:ext uri="{0D108BD9-81ED-4DB2-BD59-A6C34878D82A}">
                    <a16:rowId xmlns:a16="http://schemas.microsoft.com/office/drawing/2014/main" val="3954853061"/>
                  </a:ext>
                </a:extLst>
              </a:tr>
              <a:tr h="477137">
                <a:tc>
                  <a:txBody>
                    <a:bodyPr/>
                    <a:lstStyle/>
                    <a:p>
                      <a:pPr algn="l">
                        <a:lnSpc>
                          <a:spcPct val="107000"/>
                        </a:lnSpc>
                        <a:spcAft>
                          <a:spcPts val="800"/>
                        </a:spcAft>
                      </a:pPr>
                      <a:r>
                        <a:rPr lang="el-GR" sz="1700" i="1">
                          <a:effectLst/>
                          <a:latin typeface="Calibri" panose="020F0502020204030204" pitchFamily="34" charset="0"/>
                        </a:rPr>
                        <a:t>Shewanella</a:t>
                      </a:r>
                      <a:endParaRPr lang="el-GR" sz="270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tc>
                  <a:txBody>
                    <a:bodyPr/>
                    <a:lstStyle/>
                    <a:p>
                      <a:pPr algn="l">
                        <a:lnSpc>
                          <a:spcPct val="107000"/>
                        </a:lnSpc>
                        <a:spcAft>
                          <a:spcPts val="800"/>
                        </a:spcAft>
                      </a:pPr>
                      <a:r>
                        <a:rPr lang="el-GR" sz="1700">
                          <a:effectLst/>
                          <a:latin typeface="Calibri" panose="020F0502020204030204" pitchFamily="34" charset="0"/>
                        </a:rPr>
                        <a:t>Discoloration</a:t>
                      </a:r>
                      <a:endParaRPr lang="el-GR" sz="27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extLst>
                  <a:ext uri="{0D108BD9-81ED-4DB2-BD59-A6C34878D82A}">
                    <a16:rowId xmlns:a16="http://schemas.microsoft.com/office/drawing/2014/main" val="867047003"/>
                  </a:ext>
                </a:extLst>
              </a:tr>
              <a:tr h="477137">
                <a:tc>
                  <a:txBody>
                    <a:bodyPr/>
                    <a:lstStyle/>
                    <a:p>
                      <a:pPr algn="l">
                        <a:lnSpc>
                          <a:spcPct val="107000"/>
                        </a:lnSpc>
                        <a:spcAft>
                          <a:spcPts val="800"/>
                        </a:spcAft>
                      </a:pPr>
                      <a:r>
                        <a:rPr lang="el-GR" sz="1700" i="1">
                          <a:effectLst/>
                          <a:latin typeface="Calibri" panose="020F0502020204030204" pitchFamily="34" charset="0"/>
                        </a:rPr>
                        <a:t>Staphylococcus</a:t>
                      </a:r>
                      <a:endParaRPr lang="el-GR" sz="270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tc>
                  <a:txBody>
                    <a:bodyPr/>
                    <a:lstStyle/>
                    <a:p>
                      <a:pPr algn="l">
                        <a:lnSpc>
                          <a:spcPct val="107000"/>
                        </a:lnSpc>
                        <a:spcAft>
                          <a:spcPts val="800"/>
                        </a:spcAft>
                      </a:pPr>
                      <a:r>
                        <a:rPr lang="el-GR" sz="1700" dirty="0" err="1">
                          <a:effectLst/>
                          <a:latin typeface="Calibri" panose="020F0502020204030204" pitchFamily="34" charset="0"/>
                        </a:rPr>
                        <a:t>Acid</a:t>
                      </a:r>
                      <a:r>
                        <a:rPr lang="el-GR" sz="1700" dirty="0">
                          <a:effectLst/>
                        </a:rPr>
                        <a:t> </a:t>
                      </a:r>
                      <a:r>
                        <a:rPr lang="el-GR" sz="1700" dirty="0" err="1">
                          <a:effectLst/>
                        </a:rPr>
                        <a:t>production</a:t>
                      </a:r>
                      <a:endParaRPr lang="el-GR" sz="27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23977" marT="0" marB="64301"/>
                </a:tc>
                <a:extLst>
                  <a:ext uri="{0D108BD9-81ED-4DB2-BD59-A6C34878D82A}">
                    <a16:rowId xmlns:a16="http://schemas.microsoft.com/office/drawing/2014/main" val="2057448618"/>
                  </a:ext>
                </a:extLst>
              </a:tr>
            </a:tbl>
          </a:graphicData>
        </a:graphic>
      </p:graphicFrame>
      <p:pic>
        <p:nvPicPr>
          <p:cNvPr id="10" name="Εικόνα 9">
            <a:extLst>
              <a:ext uri="{FF2B5EF4-FFF2-40B4-BE49-F238E27FC236}">
                <a16:creationId xmlns:a16="http://schemas.microsoft.com/office/drawing/2014/main" id="{867D2E2F-B26E-628F-0F71-1290158BFFD1}"/>
              </a:ext>
            </a:extLst>
          </p:cNvPr>
          <p:cNvPicPr>
            <a:picLocks noChangeAspect="1"/>
          </p:cNvPicPr>
          <p:nvPr/>
        </p:nvPicPr>
        <p:blipFill>
          <a:blip r:embed="rId2"/>
          <a:stretch>
            <a:fillRect/>
          </a:stretch>
        </p:blipFill>
        <p:spPr>
          <a:xfrm>
            <a:off x="7270618" y="1944495"/>
            <a:ext cx="4456562" cy="2969009"/>
          </a:xfrm>
          <a:prstGeom prst="rect">
            <a:avLst/>
          </a:prstGeom>
        </p:spPr>
      </p:pic>
      <p:sp>
        <p:nvSpPr>
          <p:cNvPr id="2" name="Θέση αριθμού διαφάνειας 1">
            <a:extLst>
              <a:ext uri="{FF2B5EF4-FFF2-40B4-BE49-F238E27FC236}">
                <a16:creationId xmlns:a16="http://schemas.microsoft.com/office/drawing/2014/main" id="{57C11E51-BD4C-FA4A-DFC5-8957C0A53FA0}"/>
              </a:ext>
            </a:extLst>
          </p:cNvPr>
          <p:cNvSpPr>
            <a:spLocks noGrp="1"/>
          </p:cNvSpPr>
          <p:nvPr>
            <p:ph type="sldNum" sz="quarter" idx="12"/>
          </p:nvPr>
        </p:nvSpPr>
        <p:spPr/>
        <p:txBody>
          <a:bodyPr/>
          <a:lstStyle/>
          <a:p>
            <a:fld id="{CF67AAE9-A8D0-4D2B-9F57-C72F860FC807}" type="slidenum">
              <a:rPr lang="el-GR" smtClean="0"/>
              <a:t>29</a:t>
            </a:fld>
            <a:endParaRPr lang="el-GR"/>
          </a:p>
        </p:txBody>
      </p:sp>
    </p:spTree>
    <p:extLst>
      <p:ext uri="{BB962C8B-B14F-4D97-AF65-F5344CB8AC3E}">
        <p14:creationId xmlns:p14="http://schemas.microsoft.com/office/powerpoint/2010/main" val="326244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9" name="Rectangle 18">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Calibri" panose="020F0502020204030204" pitchFamily="34" charset="0"/>
            </a:endParaRPr>
          </a:p>
        </p:txBody>
      </p:sp>
      <p:sp>
        <p:nvSpPr>
          <p:cNvPr id="2" name="Τίτλος 1">
            <a:extLst>
              <a:ext uri="{FF2B5EF4-FFF2-40B4-BE49-F238E27FC236}">
                <a16:creationId xmlns:a16="http://schemas.microsoft.com/office/drawing/2014/main" id="{067245FA-E8A8-E237-3FBD-1BFE3A8B598C}"/>
              </a:ext>
            </a:extLst>
          </p:cNvPr>
          <p:cNvSpPr>
            <a:spLocks noGrp="1"/>
          </p:cNvSpPr>
          <p:nvPr>
            <p:ph type="title"/>
          </p:nvPr>
        </p:nvSpPr>
        <p:spPr>
          <a:xfrm>
            <a:off x="441009" y="873457"/>
            <a:ext cx="3273042" cy="5222543"/>
          </a:xfrm>
        </p:spPr>
        <p:txBody>
          <a:bodyPr>
            <a:normAutofit/>
          </a:bodyPr>
          <a:lstStyle/>
          <a:p>
            <a:r>
              <a:rPr lang="el-GR" sz="2800" dirty="0">
                <a:solidFill>
                  <a:srgbClr val="FFFFFF"/>
                </a:solidFill>
                <a:cs typeface="Calibri" panose="020F0502020204030204" pitchFamily="34" charset="0"/>
              </a:rPr>
              <a:t>ΑΛΛΟΙΩΣΗ ΤΩΝ ΤΡΟΦΙΜΩΝ</a:t>
            </a:r>
            <a:endParaRPr lang="el-GR" sz="2800" dirty="0">
              <a:solidFill>
                <a:srgbClr val="FFFFFF"/>
              </a:solidFill>
            </a:endParaRPr>
          </a:p>
        </p:txBody>
      </p:sp>
      <p:sp>
        <p:nvSpPr>
          <p:cNvPr id="3" name="Θέση περιεχομένου 2">
            <a:extLst>
              <a:ext uri="{FF2B5EF4-FFF2-40B4-BE49-F238E27FC236}">
                <a16:creationId xmlns:a16="http://schemas.microsoft.com/office/drawing/2014/main" id="{37E485F8-43D3-CFB1-950F-3907438678AC}"/>
              </a:ext>
            </a:extLst>
          </p:cNvPr>
          <p:cNvSpPr>
            <a:spLocks noGrp="1"/>
          </p:cNvSpPr>
          <p:nvPr>
            <p:ph idx="1"/>
          </p:nvPr>
        </p:nvSpPr>
        <p:spPr>
          <a:xfrm>
            <a:off x="4995081" y="873457"/>
            <a:ext cx="6755910" cy="5794043"/>
          </a:xfrm>
        </p:spPr>
        <p:txBody>
          <a:bodyPr anchor="ctr">
            <a:normAutofit/>
          </a:bodyPr>
          <a:lstStyle/>
          <a:p>
            <a:pPr marL="0" indent="0">
              <a:buNone/>
            </a:pPr>
            <a:r>
              <a:rPr lang="el-GR" sz="2800" dirty="0">
                <a:solidFill>
                  <a:schemeClr val="tx1"/>
                </a:solidFill>
                <a:cs typeface="Calibri" panose="020F0502020204030204" pitchFamily="34" charset="0"/>
              </a:rPr>
              <a:t>Αίτια αλλοίωσης των τροφίμων</a:t>
            </a:r>
          </a:p>
          <a:p>
            <a:pPr marL="0" indent="0">
              <a:buNone/>
            </a:pPr>
            <a:endParaRPr lang="el-GR" sz="2800" dirty="0">
              <a:solidFill>
                <a:schemeClr val="tx1"/>
              </a:solidFill>
              <a:cs typeface="Calibri" panose="020F0502020204030204" pitchFamily="34" charset="0"/>
            </a:endParaRPr>
          </a:p>
          <a:p>
            <a:pPr>
              <a:spcBef>
                <a:spcPts val="0"/>
              </a:spcBef>
              <a:spcAft>
                <a:spcPts val="1200"/>
              </a:spcAft>
              <a:buFont typeface="Courier New" panose="02070309020205020404" pitchFamily="49" charset="0"/>
              <a:buChar char="o"/>
              <a:defRPr/>
            </a:pPr>
            <a:r>
              <a:rPr lang="el-GR" sz="2800" dirty="0">
                <a:solidFill>
                  <a:schemeClr val="tx1"/>
                </a:solidFill>
                <a:cs typeface="Calibri" panose="020F0502020204030204" pitchFamily="34" charset="0"/>
              </a:rPr>
              <a:t>Δράση μικροοργανισμών (βακτηρίων, μύκητες και ζυμομύκητες)</a:t>
            </a:r>
          </a:p>
          <a:p>
            <a:pPr>
              <a:spcBef>
                <a:spcPts val="0"/>
              </a:spcBef>
              <a:spcAft>
                <a:spcPts val="1200"/>
              </a:spcAft>
              <a:buFont typeface="Courier New" panose="02070309020205020404" pitchFamily="49" charset="0"/>
              <a:buChar char="o"/>
              <a:defRPr/>
            </a:pPr>
            <a:r>
              <a:rPr lang="el-GR" sz="2800" dirty="0">
                <a:solidFill>
                  <a:schemeClr val="tx1"/>
                </a:solidFill>
                <a:cs typeface="Calibri" panose="020F0502020204030204" pitchFamily="34" charset="0"/>
              </a:rPr>
              <a:t>Δράση ενζύμων</a:t>
            </a:r>
          </a:p>
          <a:p>
            <a:pPr>
              <a:spcBef>
                <a:spcPts val="0"/>
              </a:spcBef>
              <a:spcAft>
                <a:spcPts val="1200"/>
              </a:spcAft>
              <a:buFont typeface="Courier New" panose="02070309020205020404" pitchFamily="49" charset="0"/>
              <a:buChar char="o"/>
              <a:defRPr/>
            </a:pPr>
            <a:r>
              <a:rPr lang="el-GR" sz="2800" dirty="0">
                <a:solidFill>
                  <a:schemeClr val="tx1"/>
                </a:solidFill>
                <a:cs typeface="Calibri" panose="020F0502020204030204" pitchFamily="34" charset="0"/>
              </a:rPr>
              <a:t>Μεταβολικές δραστηριότητες (π.χ. αναπνοή) των τροφίμων</a:t>
            </a:r>
          </a:p>
          <a:p>
            <a:pPr>
              <a:spcBef>
                <a:spcPts val="0"/>
              </a:spcBef>
              <a:spcAft>
                <a:spcPts val="1200"/>
              </a:spcAft>
              <a:buFont typeface="Courier New" panose="02070309020205020404" pitchFamily="49" charset="0"/>
              <a:buChar char="o"/>
              <a:defRPr/>
            </a:pPr>
            <a:r>
              <a:rPr lang="el-GR" sz="2800" dirty="0">
                <a:solidFill>
                  <a:schemeClr val="tx1"/>
                </a:solidFill>
                <a:cs typeface="Calibri" panose="020F0502020204030204" pitchFamily="34" charset="0"/>
              </a:rPr>
              <a:t>Οξείδωση από το ατμοσφαιρικό αέρα (Ο</a:t>
            </a:r>
            <a:r>
              <a:rPr lang="el-GR" sz="2800" baseline="-25000" dirty="0">
                <a:solidFill>
                  <a:schemeClr val="tx1"/>
                </a:solidFill>
                <a:cs typeface="Calibri" panose="020F0502020204030204" pitchFamily="34" charset="0"/>
              </a:rPr>
              <a:t>2</a:t>
            </a:r>
            <a:r>
              <a:rPr lang="el-GR" sz="2800" dirty="0">
                <a:solidFill>
                  <a:schemeClr val="tx1"/>
                </a:solidFill>
                <a:cs typeface="Calibri" panose="020F0502020204030204" pitchFamily="34" charset="0"/>
              </a:rPr>
              <a:t>)</a:t>
            </a:r>
          </a:p>
        </p:txBody>
      </p:sp>
      <p:sp>
        <p:nvSpPr>
          <p:cNvPr id="4" name="Θέση αριθμού διαφάνειας 3">
            <a:extLst>
              <a:ext uri="{FF2B5EF4-FFF2-40B4-BE49-F238E27FC236}">
                <a16:creationId xmlns:a16="http://schemas.microsoft.com/office/drawing/2014/main" id="{21685EAE-F801-EB93-7941-582D431218E0}"/>
              </a:ext>
            </a:extLst>
          </p:cNvPr>
          <p:cNvSpPr>
            <a:spLocks noGrp="1"/>
          </p:cNvSpPr>
          <p:nvPr>
            <p:ph type="sldNum" sz="quarter" idx="12"/>
          </p:nvPr>
        </p:nvSpPr>
        <p:spPr/>
        <p:txBody>
          <a:bodyPr/>
          <a:lstStyle/>
          <a:p>
            <a:fld id="{CF67AAE9-A8D0-4D2B-9F57-C72F860FC807}" type="slidenum">
              <a:rPr lang="el-GR" smtClean="0"/>
              <a:t>3</a:t>
            </a:fld>
            <a:endParaRPr lang="el-GR"/>
          </a:p>
        </p:txBody>
      </p:sp>
    </p:spTree>
    <p:extLst>
      <p:ext uri="{BB962C8B-B14F-4D97-AF65-F5344CB8AC3E}">
        <p14:creationId xmlns:p14="http://schemas.microsoft.com/office/powerpoint/2010/main" val="419444387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1D5E2F-6877-D504-CEC3-41B70640DC35}"/>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Αλλοίωση ψαριών</a:t>
            </a:r>
            <a:endParaRPr lang="el-GR" dirty="0"/>
          </a:p>
        </p:txBody>
      </p:sp>
      <p:graphicFrame>
        <p:nvGraphicFramePr>
          <p:cNvPr id="4" name="Θέση περιεχομένου 3">
            <a:extLst>
              <a:ext uri="{FF2B5EF4-FFF2-40B4-BE49-F238E27FC236}">
                <a16:creationId xmlns:a16="http://schemas.microsoft.com/office/drawing/2014/main" id="{33764B59-C08E-70D4-90BA-AB333CAC1A34}"/>
              </a:ext>
            </a:extLst>
          </p:cNvPr>
          <p:cNvGraphicFramePr>
            <a:graphicFrameLocks noGrp="1"/>
          </p:cNvGraphicFramePr>
          <p:nvPr>
            <p:ph idx="1"/>
            <p:extLst>
              <p:ext uri="{D42A27DB-BD31-4B8C-83A1-F6EECF244321}">
                <p14:modId xmlns:p14="http://schemas.microsoft.com/office/powerpoint/2010/main" val="2360864630"/>
              </p:ext>
            </p:extLst>
          </p:nvPr>
        </p:nvGraphicFramePr>
        <p:xfrm>
          <a:off x="798990" y="1864311"/>
          <a:ext cx="7173157" cy="4616386"/>
        </p:xfrm>
        <a:graphic>
          <a:graphicData uri="http://schemas.openxmlformats.org/drawingml/2006/table">
            <a:tbl>
              <a:tblPr firstRow="1" firstCol="1" bandRow="1">
                <a:tableStyleId>{5C22544A-7EE6-4342-B048-85BDC9FD1C3A}</a:tableStyleId>
              </a:tblPr>
              <a:tblGrid>
                <a:gridCol w="2839810">
                  <a:extLst>
                    <a:ext uri="{9D8B030D-6E8A-4147-A177-3AD203B41FA5}">
                      <a16:colId xmlns:a16="http://schemas.microsoft.com/office/drawing/2014/main" val="879310656"/>
                    </a:ext>
                  </a:extLst>
                </a:gridCol>
                <a:gridCol w="4333347">
                  <a:extLst>
                    <a:ext uri="{9D8B030D-6E8A-4147-A177-3AD203B41FA5}">
                      <a16:colId xmlns:a16="http://schemas.microsoft.com/office/drawing/2014/main" val="3174735462"/>
                    </a:ext>
                  </a:extLst>
                </a:gridCol>
              </a:tblGrid>
              <a:tr h="527587">
                <a:tc>
                  <a:txBody>
                    <a:bodyPr/>
                    <a:lstStyle/>
                    <a:p>
                      <a:pPr>
                        <a:lnSpc>
                          <a:spcPct val="107000"/>
                        </a:lnSpc>
                        <a:spcAft>
                          <a:spcPts val="800"/>
                        </a:spcAft>
                      </a:pPr>
                      <a:r>
                        <a:rPr lang="el-GR" sz="2400" dirty="0" err="1">
                          <a:effectLst/>
                          <a:latin typeface="Calibri" panose="020F0502020204030204" pitchFamily="34" charset="0"/>
                        </a:rPr>
                        <a:t>Bacteria</a:t>
                      </a:r>
                      <a:r>
                        <a:rPr lang="el-GR" sz="2400" dirty="0">
                          <a:effectLst/>
                          <a:latin typeface="Calibri" panose="020F0502020204030204" pitchFamily="34" charset="0"/>
                        </a:rPr>
                        <a:t> </a:t>
                      </a:r>
                      <a:r>
                        <a:rPr lang="el-GR" sz="2400" dirty="0" err="1">
                          <a:effectLst/>
                          <a:latin typeface="Calibri" panose="020F0502020204030204" pitchFamily="34" charset="0"/>
                        </a:rPr>
                        <a:t>genus</a:t>
                      </a:r>
                      <a:endParaRPr lang="el-GR"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l-GR" sz="1800" dirty="0" err="1">
                          <a:effectLst/>
                          <a:latin typeface="Calibri" panose="020F0502020204030204" pitchFamily="34" charset="0"/>
                        </a:rPr>
                        <a:t>Fish</a:t>
                      </a:r>
                      <a:r>
                        <a:rPr lang="el-GR" sz="1800" dirty="0">
                          <a:effectLst/>
                          <a:latin typeface="Calibri" panose="020F0502020204030204" pitchFamily="34" charset="0"/>
                        </a:rPr>
                        <a:t> </a:t>
                      </a:r>
                      <a:r>
                        <a:rPr lang="el-GR" sz="1800" dirty="0" err="1">
                          <a:effectLst/>
                          <a:latin typeface="Calibri" panose="020F0502020204030204" pitchFamily="34" charset="0"/>
                        </a:rPr>
                        <a:t>meat</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2011805424"/>
                  </a:ext>
                </a:extLst>
              </a:tr>
              <a:tr h="585292">
                <a:tc>
                  <a:txBody>
                    <a:bodyPr/>
                    <a:lstStyle/>
                    <a:p>
                      <a:pPr>
                        <a:lnSpc>
                          <a:spcPct val="107000"/>
                        </a:lnSpc>
                        <a:spcAft>
                          <a:spcPts val="800"/>
                        </a:spcAft>
                      </a:pPr>
                      <a:r>
                        <a:rPr lang="el-GR" sz="1400" i="1" dirty="0" err="1">
                          <a:effectLst/>
                          <a:latin typeface="Calibri" panose="020F0502020204030204" pitchFamily="34" charset="0"/>
                        </a:rPr>
                        <a:t>Shewanella</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nchor="b"/>
                </a:tc>
                <a:tc>
                  <a:txBody>
                    <a:bodyPr/>
                    <a:lstStyle/>
                    <a:p>
                      <a:pPr>
                        <a:lnSpc>
                          <a:spcPct val="107000"/>
                        </a:lnSpc>
                        <a:spcAft>
                          <a:spcPts val="800"/>
                        </a:spcAft>
                      </a:pPr>
                      <a:r>
                        <a:rPr lang="en-US" sz="1400" dirty="0">
                          <a:effectLst/>
                          <a:latin typeface="Calibri" panose="020F0502020204030204" pitchFamily="34" charset="0"/>
                        </a:rPr>
                        <a:t>Raw lobster tails, whole lobster, salmon</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nchor="b"/>
                </a:tc>
                <a:extLst>
                  <a:ext uri="{0D108BD9-81ED-4DB2-BD59-A6C34878D82A}">
                    <a16:rowId xmlns:a16="http://schemas.microsoft.com/office/drawing/2014/main" val="2299305241"/>
                  </a:ext>
                </a:extLst>
              </a:tr>
              <a:tr h="418772">
                <a:tc>
                  <a:txBody>
                    <a:bodyPr/>
                    <a:lstStyle/>
                    <a:p>
                      <a:pPr>
                        <a:lnSpc>
                          <a:spcPct val="107000"/>
                        </a:lnSpc>
                        <a:spcAft>
                          <a:spcPts val="800"/>
                        </a:spcAft>
                      </a:pPr>
                      <a:r>
                        <a:rPr lang="el-GR" sz="1400" i="1" dirty="0" err="1">
                          <a:effectLst/>
                          <a:latin typeface="Calibri" panose="020F0502020204030204" pitchFamily="34" charset="0"/>
                        </a:rPr>
                        <a:t>Pseudomonas</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n-US" sz="1400" dirty="0">
                          <a:effectLst/>
                          <a:latin typeface="Calibri" panose="020F0502020204030204" pitchFamily="34" charset="0"/>
                        </a:rPr>
                        <a:t>Raw lobster tails, whole lobster, salmon, carp</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3621108550"/>
                  </a:ext>
                </a:extLst>
              </a:tr>
              <a:tr h="418772">
                <a:tc>
                  <a:txBody>
                    <a:bodyPr/>
                    <a:lstStyle/>
                    <a:p>
                      <a:pPr>
                        <a:lnSpc>
                          <a:spcPct val="107000"/>
                        </a:lnSpc>
                        <a:spcAft>
                          <a:spcPts val="800"/>
                        </a:spcAft>
                      </a:pPr>
                      <a:r>
                        <a:rPr lang="el-GR" sz="1400" i="1" dirty="0" err="1">
                          <a:effectLst/>
                          <a:latin typeface="Calibri" panose="020F0502020204030204" pitchFamily="34" charset="0"/>
                        </a:rPr>
                        <a:t>Photobacteriu</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l-GR" sz="1400" dirty="0" err="1">
                          <a:effectLst/>
                          <a:latin typeface="Calibri" panose="020F0502020204030204" pitchFamily="34" charset="0"/>
                        </a:rPr>
                        <a:t>Salmon</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1709597430"/>
                  </a:ext>
                </a:extLst>
              </a:tr>
              <a:tr h="418772">
                <a:tc>
                  <a:txBody>
                    <a:bodyPr/>
                    <a:lstStyle/>
                    <a:p>
                      <a:pPr>
                        <a:lnSpc>
                          <a:spcPct val="107000"/>
                        </a:lnSpc>
                        <a:spcAft>
                          <a:spcPts val="800"/>
                        </a:spcAft>
                      </a:pPr>
                      <a:r>
                        <a:rPr lang="el-GR" sz="1400" i="1" dirty="0" err="1">
                          <a:effectLst/>
                          <a:latin typeface="Calibri" panose="020F0502020204030204" pitchFamily="34" charset="0"/>
                        </a:rPr>
                        <a:t>Staphylococcus</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l-GR" sz="1400" dirty="0">
                          <a:effectLst/>
                          <a:latin typeface="Calibri" panose="020F0502020204030204" pitchFamily="34" charset="0"/>
                        </a:rPr>
                        <a:t>Fresh </a:t>
                      </a:r>
                      <a:r>
                        <a:rPr lang="el-GR" sz="1400" dirty="0" err="1">
                          <a:effectLst/>
                          <a:latin typeface="Calibri" panose="020F0502020204030204" pitchFamily="34" charset="0"/>
                        </a:rPr>
                        <a:t>shrimp</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3741966645"/>
                  </a:ext>
                </a:extLst>
              </a:tr>
              <a:tr h="418772">
                <a:tc>
                  <a:txBody>
                    <a:bodyPr/>
                    <a:lstStyle/>
                    <a:p>
                      <a:pPr>
                        <a:lnSpc>
                          <a:spcPct val="107000"/>
                        </a:lnSpc>
                        <a:spcAft>
                          <a:spcPts val="800"/>
                        </a:spcAft>
                      </a:pPr>
                      <a:r>
                        <a:rPr lang="el-GR" sz="1400" i="1" dirty="0" err="1">
                          <a:effectLst/>
                          <a:latin typeface="Calibri" panose="020F0502020204030204" pitchFamily="34" charset="0"/>
                        </a:rPr>
                        <a:t>Psychrobacter</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l-GR" sz="1400" dirty="0" err="1">
                          <a:effectLst/>
                          <a:latin typeface="Calibri" panose="020F0502020204030204" pitchFamily="34" charset="0"/>
                        </a:rPr>
                        <a:t>Whole</a:t>
                      </a:r>
                      <a:r>
                        <a:rPr lang="el-GR" sz="1400" dirty="0">
                          <a:effectLst/>
                          <a:latin typeface="Calibri" panose="020F0502020204030204" pitchFamily="34" charset="0"/>
                        </a:rPr>
                        <a:t> </a:t>
                      </a:r>
                      <a:r>
                        <a:rPr lang="el-GR" sz="1400" dirty="0" err="1">
                          <a:effectLst/>
                          <a:latin typeface="Calibri" panose="020F0502020204030204" pitchFamily="34" charset="0"/>
                        </a:rPr>
                        <a:t>lobster</a:t>
                      </a:r>
                      <a:r>
                        <a:rPr lang="el-GR" sz="1400" dirty="0">
                          <a:effectLst/>
                          <a:latin typeface="Calibri" panose="020F0502020204030204" pitchFamily="34" charset="0"/>
                        </a:rPr>
                        <a:t>, </a:t>
                      </a:r>
                      <a:r>
                        <a:rPr lang="el-GR" sz="1400" dirty="0" err="1">
                          <a:effectLst/>
                          <a:latin typeface="Calibri" panose="020F0502020204030204" pitchFamily="34" charset="0"/>
                        </a:rPr>
                        <a:t>cod</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4268298201"/>
                  </a:ext>
                </a:extLst>
              </a:tr>
              <a:tr h="418772">
                <a:tc>
                  <a:txBody>
                    <a:bodyPr/>
                    <a:lstStyle/>
                    <a:p>
                      <a:pPr>
                        <a:lnSpc>
                          <a:spcPct val="107000"/>
                        </a:lnSpc>
                        <a:spcAft>
                          <a:spcPts val="800"/>
                        </a:spcAft>
                      </a:pPr>
                      <a:r>
                        <a:rPr lang="el-GR" sz="1400" i="1" dirty="0" err="1">
                          <a:effectLst/>
                          <a:latin typeface="Calibri" panose="020F0502020204030204" pitchFamily="34" charset="0"/>
                        </a:rPr>
                        <a:t>Brochothrix</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n-US" sz="1400" dirty="0">
                          <a:effectLst/>
                          <a:latin typeface="Calibri" panose="020F0502020204030204" pitchFamily="34" charset="0"/>
                        </a:rPr>
                        <a:t>Raw salmon, catfish, sea bass, sea bream</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2759288749"/>
                  </a:ext>
                </a:extLst>
              </a:tr>
              <a:tr h="418772">
                <a:tc>
                  <a:txBody>
                    <a:bodyPr/>
                    <a:lstStyle/>
                    <a:p>
                      <a:pPr>
                        <a:lnSpc>
                          <a:spcPct val="107000"/>
                        </a:lnSpc>
                        <a:spcAft>
                          <a:spcPts val="800"/>
                        </a:spcAft>
                      </a:pPr>
                      <a:r>
                        <a:rPr lang="el-GR" sz="1400" i="1" dirty="0" err="1">
                          <a:effectLst/>
                          <a:latin typeface="Calibri" panose="020F0502020204030204" pitchFamily="34" charset="0"/>
                        </a:rPr>
                        <a:t>B.Thermospheracta</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l-GR" sz="1400" dirty="0">
                          <a:effectLst/>
                          <a:latin typeface="Calibri" panose="020F0502020204030204" pitchFamily="34" charset="0"/>
                        </a:rPr>
                        <a:t>Fresh </a:t>
                      </a:r>
                      <a:r>
                        <a:rPr lang="el-GR" sz="1400" dirty="0" err="1">
                          <a:effectLst/>
                          <a:latin typeface="Calibri" panose="020F0502020204030204" pitchFamily="34" charset="0"/>
                        </a:rPr>
                        <a:t>shrimp</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287199530"/>
                  </a:ext>
                </a:extLst>
              </a:tr>
              <a:tr h="418772">
                <a:tc>
                  <a:txBody>
                    <a:bodyPr/>
                    <a:lstStyle/>
                    <a:p>
                      <a:pPr>
                        <a:lnSpc>
                          <a:spcPct val="107000"/>
                        </a:lnSpc>
                        <a:spcAft>
                          <a:spcPts val="800"/>
                        </a:spcAft>
                      </a:pPr>
                      <a:r>
                        <a:rPr lang="el-GR" sz="1400" i="1" dirty="0" err="1">
                          <a:effectLst/>
                          <a:latin typeface="Calibri" panose="020F0502020204030204" pitchFamily="34" charset="0"/>
                        </a:rPr>
                        <a:t>Serratia</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l-GR" sz="1400" dirty="0" err="1">
                          <a:effectLst/>
                          <a:latin typeface="Calibri" panose="020F0502020204030204" pitchFamily="34" charset="0"/>
                        </a:rPr>
                        <a:t>Oysters,fish</a:t>
                      </a:r>
                      <a:r>
                        <a:rPr lang="el-GR" sz="1400" dirty="0">
                          <a:effectLst/>
                          <a:latin typeface="Calibri" panose="020F0502020204030204" pitchFamily="34" charset="0"/>
                        </a:rPr>
                        <a:t>, </a:t>
                      </a:r>
                      <a:r>
                        <a:rPr lang="el-GR" sz="1400" dirty="0" err="1">
                          <a:effectLst/>
                          <a:latin typeface="Calibri" panose="020F0502020204030204" pitchFamily="34" charset="0"/>
                        </a:rPr>
                        <a:t>tropical</a:t>
                      </a:r>
                      <a:r>
                        <a:rPr lang="el-GR" sz="1400" dirty="0">
                          <a:effectLst/>
                          <a:latin typeface="Calibri" panose="020F0502020204030204" pitchFamily="34" charset="0"/>
                        </a:rPr>
                        <a:t> </a:t>
                      </a:r>
                      <a:r>
                        <a:rPr lang="el-GR" sz="1400" dirty="0" err="1">
                          <a:effectLst/>
                          <a:latin typeface="Calibri" panose="020F0502020204030204" pitchFamily="34" charset="0"/>
                        </a:rPr>
                        <a:t>shrimps</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2909199420"/>
                  </a:ext>
                </a:extLst>
              </a:tr>
              <a:tr h="572103">
                <a:tc>
                  <a:txBody>
                    <a:bodyPr/>
                    <a:lstStyle/>
                    <a:p>
                      <a:pPr>
                        <a:lnSpc>
                          <a:spcPct val="107000"/>
                        </a:lnSpc>
                        <a:spcAft>
                          <a:spcPts val="800"/>
                        </a:spcAft>
                      </a:pPr>
                      <a:r>
                        <a:rPr lang="el-GR" sz="1400" i="1" dirty="0" err="1">
                          <a:effectLst/>
                          <a:latin typeface="Calibri" panose="020F0502020204030204" pitchFamily="34" charset="0"/>
                        </a:rPr>
                        <a:t>Salmonicida</a:t>
                      </a:r>
                      <a:endParaRPr lang="el-GR" sz="2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tc>
                  <a:txBody>
                    <a:bodyPr/>
                    <a:lstStyle/>
                    <a:p>
                      <a:pPr>
                        <a:lnSpc>
                          <a:spcPct val="107000"/>
                        </a:lnSpc>
                        <a:spcAft>
                          <a:spcPts val="800"/>
                        </a:spcAft>
                      </a:pPr>
                      <a:r>
                        <a:rPr lang="el-GR" sz="1400" dirty="0" err="1">
                          <a:effectLst/>
                          <a:latin typeface="Calibri" panose="020F0502020204030204" pitchFamily="34" charset="0"/>
                        </a:rPr>
                        <a:t>Shrimps</a:t>
                      </a:r>
                      <a:r>
                        <a:rPr lang="el-GR" sz="1400" dirty="0">
                          <a:effectLst/>
                        </a:rPr>
                        <a:t>, </a:t>
                      </a:r>
                      <a:r>
                        <a:rPr lang="el-GR" sz="1400" dirty="0" err="1">
                          <a:effectLst/>
                        </a:rPr>
                        <a:t>salmon</a:t>
                      </a:r>
                      <a:r>
                        <a:rPr lang="el-GR" sz="1400" dirty="0">
                          <a:effectLst/>
                        </a:rPr>
                        <a:t>, </a:t>
                      </a:r>
                      <a:r>
                        <a:rPr lang="el-GR" sz="1400" dirty="0" err="1">
                          <a:effectLst/>
                        </a:rPr>
                        <a:t>sea</a:t>
                      </a:r>
                      <a:r>
                        <a:rPr lang="el-GR" sz="1400" dirty="0">
                          <a:effectLst/>
                        </a:rPr>
                        <a:t> </a:t>
                      </a:r>
                      <a:r>
                        <a:rPr lang="el-GR" sz="1400" dirty="0" err="1">
                          <a:effectLst/>
                        </a:rPr>
                        <a:t>beam</a:t>
                      </a:r>
                      <a:endParaRPr lang="el-G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13970" marT="0" marB="37465"/>
                </a:tc>
                <a:extLst>
                  <a:ext uri="{0D108BD9-81ED-4DB2-BD59-A6C34878D82A}">
                    <a16:rowId xmlns:a16="http://schemas.microsoft.com/office/drawing/2014/main" val="1762185188"/>
                  </a:ext>
                </a:extLst>
              </a:tr>
            </a:tbl>
          </a:graphicData>
        </a:graphic>
      </p:graphicFrame>
      <p:pic>
        <p:nvPicPr>
          <p:cNvPr id="3" name="Εικόνα 2">
            <a:extLst>
              <a:ext uri="{FF2B5EF4-FFF2-40B4-BE49-F238E27FC236}">
                <a16:creationId xmlns:a16="http://schemas.microsoft.com/office/drawing/2014/main" id="{5B6EDE42-17AB-67F0-80DE-6EC1A7EA6ED3}"/>
              </a:ext>
            </a:extLst>
          </p:cNvPr>
          <p:cNvPicPr>
            <a:picLocks noChangeAspect="1"/>
          </p:cNvPicPr>
          <p:nvPr/>
        </p:nvPicPr>
        <p:blipFill>
          <a:blip r:embed="rId2"/>
          <a:stretch>
            <a:fillRect/>
          </a:stretch>
        </p:blipFill>
        <p:spPr>
          <a:xfrm>
            <a:off x="8265223" y="240515"/>
            <a:ext cx="3645724" cy="6376969"/>
          </a:xfrm>
          <a:prstGeom prst="rect">
            <a:avLst/>
          </a:prstGeom>
        </p:spPr>
      </p:pic>
      <p:sp>
        <p:nvSpPr>
          <p:cNvPr id="5" name="Θέση αριθμού διαφάνειας 4">
            <a:extLst>
              <a:ext uri="{FF2B5EF4-FFF2-40B4-BE49-F238E27FC236}">
                <a16:creationId xmlns:a16="http://schemas.microsoft.com/office/drawing/2014/main" id="{38B0D93A-B4B8-42AE-78BD-5B542550A659}"/>
              </a:ext>
            </a:extLst>
          </p:cNvPr>
          <p:cNvSpPr>
            <a:spLocks noGrp="1"/>
          </p:cNvSpPr>
          <p:nvPr>
            <p:ph type="sldNum" sz="quarter" idx="12"/>
          </p:nvPr>
        </p:nvSpPr>
        <p:spPr/>
        <p:txBody>
          <a:bodyPr/>
          <a:lstStyle/>
          <a:p>
            <a:fld id="{CF67AAE9-A8D0-4D2B-9F57-C72F860FC807}" type="slidenum">
              <a:rPr lang="el-GR" smtClean="0"/>
              <a:t>30</a:t>
            </a:fld>
            <a:endParaRPr lang="el-GR"/>
          </a:p>
        </p:txBody>
      </p:sp>
    </p:spTree>
    <p:extLst>
      <p:ext uri="{BB962C8B-B14F-4D97-AF65-F5344CB8AC3E}">
        <p14:creationId xmlns:p14="http://schemas.microsoft.com/office/powerpoint/2010/main" val="3623276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CF3E9011-0CCB-9FE7-E0BB-194AE27B15DE}"/>
              </a:ext>
            </a:extLst>
          </p:cNvPr>
          <p:cNvSpPr>
            <a:spLocks noGrp="1"/>
          </p:cNvSpPr>
          <p:nvPr>
            <p:ph type="title"/>
          </p:nvPr>
        </p:nvSpPr>
        <p:spPr>
          <a:xfrm>
            <a:off x="1143000" y="609600"/>
            <a:ext cx="6693061" cy="1356360"/>
          </a:xfrm>
        </p:spPr>
        <p:txBody>
          <a:bodyPr>
            <a:normAutofit/>
          </a:bodyPr>
          <a:lstStyle/>
          <a:p>
            <a:endParaRPr lang="el-GR">
              <a:solidFill>
                <a:schemeClr val="bg1"/>
              </a:solidFill>
            </a:endParaRPr>
          </a:p>
        </p:txBody>
      </p:sp>
      <p:sp>
        <p:nvSpPr>
          <p:cNvPr id="3" name="Θέση περιεχομένου 2">
            <a:extLst>
              <a:ext uri="{FF2B5EF4-FFF2-40B4-BE49-F238E27FC236}">
                <a16:creationId xmlns:a16="http://schemas.microsoft.com/office/drawing/2014/main" id="{F9D0C1B8-8D16-CE4A-AFB1-BFFA25084CA4}"/>
              </a:ext>
            </a:extLst>
          </p:cNvPr>
          <p:cNvSpPr>
            <a:spLocks noGrp="1"/>
          </p:cNvSpPr>
          <p:nvPr>
            <p:ph idx="1"/>
          </p:nvPr>
        </p:nvSpPr>
        <p:spPr>
          <a:xfrm>
            <a:off x="1143000" y="2057400"/>
            <a:ext cx="6693061" cy="4038600"/>
          </a:xfrm>
        </p:spPr>
        <p:txBody>
          <a:bodyPr>
            <a:normAutofit/>
          </a:bodyPr>
          <a:lstStyle/>
          <a:p>
            <a:pPr fontAlgn="auto">
              <a:spcBef>
                <a:spcPts val="0"/>
              </a:spcBef>
              <a:spcAft>
                <a:spcPts val="1200"/>
              </a:spcAft>
              <a:defRPr/>
            </a:pPr>
            <a:r>
              <a:rPr lang="el-GR" sz="2000" u="sng" dirty="0">
                <a:solidFill>
                  <a:schemeClr val="bg1"/>
                </a:solidFill>
                <a:cs typeface="Calibri" panose="020F0502020204030204" pitchFamily="34" charset="0"/>
              </a:rPr>
              <a:t>Πουλερικά</a:t>
            </a:r>
            <a:endParaRPr lang="el-GR" sz="2000" dirty="0">
              <a:solidFill>
                <a:schemeClr val="bg1"/>
              </a:solidFill>
              <a:cs typeface="Calibri" panose="020F0502020204030204" pitchFamily="34" charset="0"/>
            </a:endParaRPr>
          </a:p>
          <a:p>
            <a:pPr marL="457200" indent="-457200" fontAlgn="auto">
              <a:spcBef>
                <a:spcPts val="0"/>
              </a:spcBef>
              <a:spcAft>
                <a:spcPts val="1200"/>
              </a:spcAft>
              <a:buFont typeface="Arial" panose="020B0604020202020204" pitchFamily="34" charset="0"/>
              <a:buChar char="•"/>
              <a:defRPr/>
            </a:pPr>
            <a:r>
              <a:rPr lang="el-GR" sz="2000" dirty="0">
                <a:solidFill>
                  <a:schemeClr val="bg1"/>
                </a:solidFill>
                <a:cs typeface="Calibri" panose="020F0502020204030204" pitchFamily="34" charset="0"/>
              </a:rPr>
              <a:t>Κατά τη διατήρησή τους σε χαμηλή </a:t>
            </a:r>
            <a:r>
              <a:rPr lang="el-GR" sz="2000">
                <a:solidFill>
                  <a:schemeClr val="bg1"/>
                </a:solidFill>
                <a:cs typeface="Calibri" panose="020F0502020204030204" pitchFamily="34" charset="0"/>
              </a:rPr>
              <a:t>θερμοκρασία οι </a:t>
            </a:r>
            <a:r>
              <a:rPr lang="el-GR" sz="2000" dirty="0">
                <a:solidFill>
                  <a:schemeClr val="bg1"/>
                </a:solidFill>
                <a:cs typeface="Calibri" panose="020F0502020204030204" pitchFamily="34" charset="0"/>
              </a:rPr>
              <a:t>μικροοργανισμοί </a:t>
            </a:r>
            <a:r>
              <a:rPr lang="el-GR" sz="2000" i="1" dirty="0" err="1">
                <a:solidFill>
                  <a:schemeClr val="bg1"/>
                </a:solidFill>
                <a:cs typeface="Calibri" panose="020F0502020204030204" pitchFamily="34" charset="0"/>
              </a:rPr>
              <a:t>Pseudomonas</a:t>
            </a:r>
            <a:r>
              <a:rPr lang="el-GR" sz="2000" i="1" dirty="0">
                <a:solidFill>
                  <a:schemeClr val="bg1"/>
                </a:solidFill>
                <a:cs typeface="Calibri" panose="020F0502020204030204" pitchFamily="34" charset="0"/>
              </a:rPr>
              <a:t>, </a:t>
            </a:r>
            <a:r>
              <a:rPr lang="el-GR" sz="2000" i="1" dirty="0" err="1">
                <a:solidFill>
                  <a:schemeClr val="bg1"/>
                </a:solidFill>
                <a:cs typeface="Calibri" panose="020F0502020204030204" pitchFamily="34" charset="0"/>
              </a:rPr>
              <a:t>Achromobacter</a:t>
            </a:r>
            <a:r>
              <a:rPr lang="el-GR" sz="2000" i="1" dirty="0">
                <a:solidFill>
                  <a:schemeClr val="bg1"/>
                </a:solidFill>
                <a:cs typeface="Calibri" panose="020F0502020204030204" pitchFamily="34" charset="0"/>
              </a:rPr>
              <a:t>, </a:t>
            </a:r>
            <a:r>
              <a:rPr lang="el-GR" sz="2000" i="1" dirty="0" err="1">
                <a:solidFill>
                  <a:schemeClr val="bg1"/>
                </a:solidFill>
                <a:cs typeface="Calibri" panose="020F0502020204030204" pitchFamily="34" charset="0"/>
              </a:rPr>
              <a:t>Alcaligenes</a:t>
            </a:r>
            <a:r>
              <a:rPr lang="el-GR" sz="2000" i="1" dirty="0">
                <a:solidFill>
                  <a:schemeClr val="bg1"/>
                </a:solidFill>
                <a:cs typeface="Calibri" panose="020F0502020204030204" pitchFamily="34" charset="0"/>
              </a:rPr>
              <a:t> </a:t>
            </a:r>
            <a:r>
              <a:rPr lang="el-GR" sz="2000" dirty="0">
                <a:solidFill>
                  <a:schemeClr val="bg1"/>
                </a:solidFill>
                <a:cs typeface="Calibri" panose="020F0502020204030204" pitchFamily="34" charset="0"/>
              </a:rPr>
              <a:t>με την πάροδο του χρόνου σχηματίζουν γλοιώδες στρώμα.</a:t>
            </a:r>
          </a:p>
          <a:p>
            <a:pPr fontAlgn="auto">
              <a:spcBef>
                <a:spcPts val="0"/>
              </a:spcBef>
              <a:spcAft>
                <a:spcPts val="1200"/>
              </a:spcAft>
              <a:defRPr/>
            </a:pPr>
            <a:endParaRPr lang="el-GR" sz="2000" dirty="0">
              <a:solidFill>
                <a:schemeClr val="bg1"/>
              </a:solidFill>
              <a:cs typeface="Calibri" panose="020F0502020204030204" pitchFamily="34" charset="0"/>
            </a:endParaRPr>
          </a:p>
          <a:p>
            <a:pPr fontAlgn="auto">
              <a:spcBef>
                <a:spcPts val="0"/>
              </a:spcBef>
              <a:spcAft>
                <a:spcPts val="1200"/>
              </a:spcAft>
              <a:defRPr/>
            </a:pPr>
            <a:r>
              <a:rPr lang="el-GR" sz="2000" u="sng" dirty="0">
                <a:solidFill>
                  <a:schemeClr val="bg1"/>
                </a:solidFill>
                <a:cs typeface="Calibri" panose="020F0502020204030204" pitchFamily="34" charset="0"/>
              </a:rPr>
              <a:t>Ψάρια</a:t>
            </a:r>
            <a:endParaRPr lang="el-GR" sz="2000" dirty="0">
              <a:solidFill>
                <a:schemeClr val="bg1"/>
              </a:solidFill>
              <a:cs typeface="Calibri" panose="020F0502020204030204" pitchFamily="34" charset="0"/>
            </a:endParaRPr>
          </a:p>
          <a:p>
            <a:pPr marL="457200" indent="-457200" fontAlgn="auto">
              <a:spcBef>
                <a:spcPts val="0"/>
              </a:spcBef>
              <a:spcAft>
                <a:spcPts val="1200"/>
              </a:spcAft>
              <a:buFont typeface="Arial" panose="020B0604020202020204" pitchFamily="34" charset="0"/>
              <a:buChar char="•"/>
              <a:defRPr/>
            </a:pPr>
            <a:r>
              <a:rPr lang="el-GR" sz="2000" dirty="0">
                <a:solidFill>
                  <a:schemeClr val="bg1"/>
                </a:solidFill>
                <a:cs typeface="Calibri" panose="020F0502020204030204" pitchFamily="34" charset="0"/>
              </a:rPr>
              <a:t>Πιο </a:t>
            </a:r>
            <a:r>
              <a:rPr lang="el-GR" sz="2000" dirty="0" err="1">
                <a:solidFill>
                  <a:schemeClr val="bg1"/>
                </a:solidFill>
                <a:cs typeface="Calibri" panose="020F0502020204030204" pitchFamily="34" charset="0"/>
              </a:rPr>
              <a:t>ευαλλοίωτα</a:t>
            </a:r>
            <a:r>
              <a:rPr lang="el-GR" sz="2000" dirty="0">
                <a:solidFill>
                  <a:schemeClr val="bg1"/>
                </a:solidFill>
                <a:cs typeface="Calibri" panose="020F0502020204030204" pitchFamily="34" charset="0"/>
              </a:rPr>
              <a:t> από το κρέας, λόγω μικρότερης ελάττωσης του </a:t>
            </a:r>
            <a:r>
              <a:rPr lang="el-GR" sz="2000" dirty="0" err="1">
                <a:solidFill>
                  <a:schemeClr val="bg1"/>
                </a:solidFill>
                <a:cs typeface="Calibri" panose="020F0502020204030204" pitchFamily="34" charset="0"/>
              </a:rPr>
              <a:t>pH</a:t>
            </a:r>
            <a:r>
              <a:rPr lang="el-GR" sz="2000" dirty="0">
                <a:solidFill>
                  <a:schemeClr val="bg1"/>
                </a:solidFill>
                <a:cs typeface="Calibri" panose="020F0502020204030204" pitchFamily="34" charset="0"/>
              </a:rPr>
              <a:t>(6,5-6,2) μετά τη θανάτωσή τους σε σχέση με το κρέας (5,5).</a:t>
            </a:r>
          </a:p>
          <a:p>
            <a:pPr marL="457200" indent="-457200" fontAlgn="auto">
              <a:spcBef>
                <a:spcPts val="0"/>
              </a:spcBef>
              <a:spcAft>
                <a:spcPts val="1200"/>
              </a:spcAft>
              <a:buFont typeface="Arial" panose="020B0604020202020204" pitchFamily="34" charset="0"/>
              <a:buChar char="•"/>
              <a:defRPr/>
            </a:pPr>
            <a:r>
              <a:rPr lang="el-GR" sz="2000" dirty="0">
                <a:solidFill>
                  <a:schemeClr val="bg1"/>
                </a:solidFill>
                <a:cs typeface="Calibri" panose="020F0502020204030204" pitchFamily="34" charset="0"/>
              </a:rPr>
              <a:t>Συναντώνται </a:t>
            </a:r>
            <a:r>
              <a:rPr lang="el-GR" sz="2000" i="1" dirty="0" err="1">
                <a:solidFill>
                  <a:schemeClr val="bg1"/>
                </a:solidFill>
                <a:cs typeface="Calibri" panose="020F0502020204030204" pitchFamily="34" charset="0"/>
              </a:rPr>
              <a:t>Pseudomonas</a:t>
            </a:r>
            <a:r>
              <a:rPr lang="el-GR" sz="2000" i="1" dirty="0">
                <a:solidFill>
                  <a:schemeClr val="bg1"/>
                </a:solidFill>
                <a:cs typeface="Calibri" panose="020F0502020204030204" pitchFamily="34" charset="0"/>
              </a:rPr>
              <a:t>, </a:t>
            </a:r>
            <a:r>
              <a:rPr lang="el-GR" sz="2000" i="1" dirty="0" err="1">
                <a:solidFill>
                  <a:schemeClr val="bg1"/>
                </a:solidFill>
                <a:cs typeface="Calibri" panose="020F0502020204030204" pitchFamily="34" charset="0"/>
              </a:rPr>
              <a:t>Achromobacter</a:t>
            </a:r>
            <a:endParaRPr lang="el-GR" sz="2000" dirty="0">
              <a:solidFill>
                <a:schemeClr val="bg1"/>
              </a:solidFill>
            </a:endParaRPr>
          </a:p>
        </p:txBody>
      </p:sp>
      <p:pic>
        <p:nvPicPr>
          <p:cNvPr id="4" name="Εικόνα 3">
            <a:extLst>
              <a:ext uri="{FF2B5EF4-FFF2-40B4-BE49-F238E27FC236}">
                <a16:creationId xmlns:a16="http://schemas.microsoft.com/office/drawing/2014/main" id="{DDEBC2E0-71DB-1348-370F-122D20C4E4A8}"/>
              </a:ext>
            </a:extLst>
          </p:cNvPr>
          <p:cNvPicPr>
            <a:picLocks noChangeAspect="1"/>
          </p:cNvPicPr>
          <p:nvPr/>
        </p:nvPicPr>
        <p:blipFill rotWithShape="1">
          <a:blip r:embed="rId2"/>
          <a:srcRect l="28685" r="33148" b="-2"/>
          <a:stretch/>
        </p:blipFill>
        <p:spPr>
          <a:xfrm>
            <a:off x="8301386" y="243840"/>
            <a:ext cx="3646837" cy="6377939"/>
          </a:xfrm>
          <a:prstGeom prst="rect">
            <a:avLst/>
          </a:prstGeom>
        </p:spPr>
      </p:pic>
      <p:sp>
        <p:nvSpPr>
          <p:cNvPr id="11" name="Rectangle 10">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 name="Θέση αριθμού διαφάνειας 4">
            <a:extLst>
              <a:ext uri="{FF2B5EF4-FFF2-40B4-BE49-F238E27FC236}">
                <a16:creationId xmlns:a16="http://schemas.microsoft.com/office/drawing/2014/main" id="{6A240FFB-1768-C3D6-EC60-D67C27D91FB4}"/>
              </a:ext>
            </a:extLst>
          </p:cNvPr>
          <p:cNvSpPr>
            <a:spLocks noGrp="1"/>
          </p:cNvSpPr>
          <p:nvPr>
            <p:ph type="sldNum" sz="quarter" idx="12"/>
          </p:nvPr>
        </p:nvSpPr>
        <p:spPr/>
        <p:txBody>
          <a:bodyPr/>
          <a:lstStyle/>
          <a:p>
            <a:fld id="{CF67AAE9-A8D0-4D2B-9F57-C72F860FC807}" type="slidenum">
              <a:rPr lang="el-GR" smtClean="0"/>
              <a:t>31</a:t>
            </a:fld>
            <a:endParaRPr lang="el-GR"/>
          </a:p>
        </p:txBody>
      </p:sp>
    </p:spTree>
    <p:extLst>
      <p:ext uri="{BB962C8B-B14F-4D97-AF65-F5344CB8AC3E}">
        <p14:creationId xmlns:p14="http://schemas.microsoft.com/office/powerpoint/2010/main" val="1396919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115706-4994-F39B-CC5A-D09AB72DDFAC}"/>
              </a:ext>
            </a:extLst>
          </p:cNvPr>
          <p:cNvSpPr>
            <a:spLocks noGrp="1"/>
          </p:cNvSpPr>
          <p:nvPr>
            <p:ph type="title"/>
          </p:nvPr>
        </p:nvSpPr>
        <p:spPr>
          <a:xfrm>
            <a:off x="4441783" y="609600"/>
            <a:ext cx="6693061" cy="1356360"/>
          </a:xfrm>
        </p:spPr>
        <p:txBody>
          <a:bodyPr>
            <a:normAutofit/>
          </a:bodyPr>
          <a:lstStyle/>
          <a:p>
            <a:r>
              <a:rPr lang="el-GR"/>
              <a:t>Αλλοίωση γάλακτος και των προϊόντων του</a:t>
            </a:r>
          </a:p>
        </p:txBody>
      </p:sp>
      <p:pic>
        <p:nvPicPr>
          <p:cNvPr id="4" name="Εικόνα 3">
            <a:extLst>
              <a:ext uri="{FF2B5EF4-FFF2-40B4-BE49-F238E27FC236}">
                <a16:creationId xmlns:a16="http://schemas.microsoft.com/office/drawing/2014/main" id="{D65FAD28-A0DE-FE5A-CDF0-306142E74481}"/>
              </a:ext>
            </a:extLst>
          </p:cNvPr>
          <p:cNvPicPr>
            <a:picLocks noChangeAspect="1"/>
          </p:cNvPicPr>
          <p:nvPr/>
        </p:nvPicPr>
        <p:blipFill rotWithShape="1">
          <a:blip r:embed="rId2"/>
          <a:srcRect l="10663" r="9922" b="1"/>
          <a:stretch/>
        </p:blipFill>
        <p:spPr>
          <a:xfrm>
            <a:off x="223336" y="243840"/>
            <a:ext cx="3646837" cy="6377939"/>
          </a:xfrm>
          <a:prstGeom prst="rect">
            <a:avLst/>
          </a:prstGeom>
        </p:spPr>
      </p:pic>
      <p:sp>
        <p:nvSpPr>
          <p:cNvPr id="3" name="Θέση περιεχομένου 2">
            <a:extLst>
              <a:ext uri="{FF2B5EF4-FFF2-40B4-BE49-F238E27FC236}">
                <a16:creationId xmlns:a16="http://schemas.microsoft.com/office/drawing/2014/main" id="{ED567CAC-6152-33E9-CF5D-FFF55D2827AE}"/>
              </a:ext>
            </a:extLst>
          </p:cNvPr>
          <p:cNvSpPr>
            <a:spLocks noGrp="1"/>
          </p:cNvSpPr>
          <p:nvPr>
            <p:ph idx="1"/>
          </p:nvPr>
        </p:nvSpPr>
        <p:spPr>
          <a:xfrm>
            <a:off x="4441783" y="2057399"/>
            <a:ext cx="7526881" cy="4564379"/>
          </a:xfrm>
        </p:spPr>
        <p:txBody>
          <a:bodyPr>
            <a:normAutofit/>
          </a:bodyPr>
          <a:lstStyle/>
          <a:p>
            <a:pPr marL="342900" indent="-342900" fontAlgn="auto">
              <a:spcBef>
                <a:spcPts val="0"/>
              </a:spcBef>
              <a:spcAft>
                <a:spcPts val="1200"/>
              </a:spcAft>
              <a:buFont typeface="Arial" panose="020B0604020202020204" pitchFamily="34" charset="0"/>
              <a:buChar char="•"/>
              <a:defRPr/>
            </a:pPr>
            <a:r>
              <a:rPr lang="el-GR" sz="2400" dirty="0">
                <a:cs typeface="Calibri" panose="020F0502020204030204" pitchFamily="34" charset="0"/>
              </a:rPr>
              <a:t>Το γάλα και τα προϊόντα του αλλοιώνονται λόγω γαλακτικής ζύμωσης. </a:t>
            </a:r>
          </a:p>
          <a:p>
            <a:pPr marL="342900" indent="-342900" fontAlgn="auto">
              <a:spcBef>
                <a:spcPts val="0"/>
              </a:spcBef>
              <a:spcAft>
                <a:spcPts val="1200"/>
              </a:spcAft>
              <a:buFont typeface="Arial" panose="020B0604020202020204" pitchFamily="34" charset="0"/>
              <a:buChar char="•"/>
              <a:defRPr/>
            </a:pPr>
            <a:r>
              <a:rPr lang="el-GR" sz="2400" dirty="0">
                <a:cs typeface="Calibri" panose="020F0502020204030204" pitchFamily="34" charset="0"/>
              </a:rPr>
              <a:t>Το λίπος του ταγγίζει. </a:t>
            </a:r>
          </a:p>
          <a:p>
            <a:pPr marL="342900" indent="-342900" fontAlgn="auto">
              <a:spcBef>
                <a:spcPts val="0"/>
              </a:spcBef>
              <a:spcAft>
                <a:spcPts val="1200"/>
              </a:spcAft>
              <a:buFont typeface="Arial" panose="020B0604020202020204" pitchFamily="34" charset="0"/>
              <a:buChar char="•"/>
              <a:defRPr/>
            </a:pPr>
            <a:r>
              <a:rPr lang="el-GR" sz="2400" dirty="0">
                <a:cs typeface="Calibri" panose="020F0502020204030204" pitchFamily="34" charset="0"/>
              </a:rPr>
              <a:t>Το γάλα σκόνη μπορεί να πάθει </a:t>
            </a:r>
            <a:r>
              <a:rPr lang="el-GR" sz="2400" dirty="0" err="1">
                <a:cs typeface="Calibri" panose="020F0502020204030204" pitchFamily="34" charset="0"/>
              </a:rPr>
              <a:t>τάγγιση</a:t>
            </a:r>
            <a:r>
              <a:rPr lang="el-GR" sz="2400" dirty="0">
                <a:cs typeface="Calibri" panose="020F0502020204030204" pitchFamily="34" charset="0"/>
              </a:rPr>
              <a:t> και μη ενζυματική αμαύρωση.   </a:t>
            </a:r>
          </a:p>
          <a:p>
            <a:pPr marL="342900" indent="-342900" fontAlgn="auto">
              <a:spcBef>
                <a:spcPts val="0"/>
              </a:spcBef>
              <a:spcAft>
                <a:spcPts val="1200"/>
              </a:spcAft>
              <a:buFont typeface="Arial" panose="020B0604020202020204" pitchFamily="34" charset="0"/>
              <a:buChar char="•"/>
              <a:defRPr/>
            </a:pPr>
            <a:r>
              <a:rPr lang="el-GR" sz="2400" dirty="0">
                <a:cs typeface="Calibri" panose="020F0502020204030204" pitchFamily="34" charset="0"/>
              </a:rPr>
              <a:t>Το βούτυρο </a:t>
            </a:r>
            <a:r>
              <a:rPr lang="el-GR" sz="2400" dirty="0" err="1">
                <a:cs typeface="Calibri" panose="020F0502020204030204" pitchFamily="34" charset="0"/>
              </a:rPr>
              <a:t>υδρολυτική</a:t>
            </a:r>
            <a:r>
              <a:rPr lang="el-GR" sz="2400" dirty="0">
                <a:cs typeface="Calibri" panose="020F0502020204030204" pitchFamily="34" charset="0"/>
              </a:rPr>
              <a:t> ή οξειδωτικό </a:t>
            </a:r>
            <a:r>
              <a:rPr lang="el-GR" sz="2400" dirty="0" err="1">
                <a:cs typeface="Calibri" panose="020F0502020204030204" pitchFamily="34" charset="0"/>
              </a:rPr>
              <a:t>τάγγισμα</a:t>
            </a:r>
            <a:r>
              <a:rPr lang="el-GR" sz="2400" dirty="0">
                <a:cs typeface="Calibri" panose="020F0502020204030204" pitchFamily="34" charset="0"/>
              </a:rPr>
              <a:t>, διάσπαση λεκιθίνης προς </a:t>
            </a:r>
            <a:r>
              <a:rPr lang="el-GR" sz="2400" dirty="0" err="1">
                <a:cs typeface="Calibri" panose="020F0502020204030204" pitchFamily="34" charset="0"/>
              </a:rPr>
              <a:t>τριμεθυλαμίνη</a:t>
            </a:r>
            <a:r>
              <a:rPr lang="el-GR" sz="2400" dirty="0">
                <a:cs typeface="Calibri" panose="020F0502020204030204" pitchFamily="34" charset="0"/>
              </a:rPr>
              <a:t> (οσμή ψαριού)</a:t>
            </a:r>
          </a:p>
          <a:p>
            <a:pPr marL="342900" indent="-342900" fontAlgn="auto">
              <a:spcBef>
                <a:spcPts val="0"/>
              </a:spcBef>
              <a:spcAft>
                <a:spcPts val="1200"/>
              </a:spcAft>
              <a:buFont typeface="Arial" panose="020B0604020202020204" pitchFamily="34" charset="0"/>
              <a:buChar char="•"/>
              <a:defRPr/>
            </a:pPr>
            <a:r>
              <a:rPr lang="el-GR" sz="2400" dirty="0">
                <a:cs typeface="Calibri" panose="020F0502020204030204" pitchFamily="34" charset="0"/>
              </a:rPr>
              <a:t>Στο νωπό ακατέργαστο γάλα βρίσκονται μικροοργανισμοί των γενών </a:t>
            </a:r>
            <a:r>
              <a:rPr lang="el-GR" sz="2400" i="1" dirty="0" err="1">
                <a:cs typeface="Calibri" panose="020F0502020204030204" pitchFamily="34" charset="0"/>
              </a:rPr>
              <a:t>Lactobacillus</a:t>
            </a:r>
            <a:r>
              <a:rPr lang="el-GR" sz="2400" i="1" dirty="0">
                <a:cs typeface="Calibri" panose="020F0502020204030204" pitchFamily="34" charset="0"/>
              </a:rPr>
              <a:t>, </a:t>
            </a:r>
            <a:r>
              <a:rPr lang="el-GR" sz="2400" i="1" dirty="0" err="1">
                <a:cs typeface="Calibri" panose="020F0502020204030204" pitchFamily="34" charset="0"/>
              </a:rPr>
              <a:t>Streptococcus</a:t>
            </a:r>
            <a:r>
              <a:rPr lang="el-GR" sz="2400" i="1" dirty="0">
                <a:cs typeface="Calibri" panose="020F0502020204030204" pitchFamily="34" charset="0"/>
              </a:rPr>
              <a:t>, </a:t>
            </a:r>
            <a:r>
              <a:rPr lang="el-GR" sz="2400" i="1" dirty="0" err="1">
                <a:cs typeface="Calibri" panose="020F0502020204030204" pitchFamily="34" charset="0"/>
              </a:rPr>
              <a:t>Pseudomonas</a:t>
            </a:r>
            <a:r>
              <a:rPr lang="el-GR" sz="2400" i="1" dirty="0">
                <a:cs typeface="Calibri" panose="020F0502020204030204" pitchFamily="34" charset="0"/>
              </a:rPr>
              <a:t>, </a:t>
            </a:r>
            <a:r>
              <a:rPr lang="el-GR" sz="2400" i="1" dirty="0" err="1">
                <a:cs typeface="Calibri" panose="020F0502020204030204" pitchFamily="34" charset="0"/>
              </a:rPr>
              <a:t>Proteus</a:t>
            </a:r>
            <a:r>
              <a:rPr lang="el-GR" sz="2400" i="1" dirty="0">
                <a:cs typeface="Calibri" panose="020F0502020204030204" pitchFamily="34" charset="0"/>
              </a:rPr>
              <a:t>, </a:t>
            </a:r>
            <a:r>
              <a:rPr lang="el-GR" sz="2400" i="1" dirty="0" err="1">
                <a:cs typeface="Calibri" panose="020F0502020204030204" pitchFamily="34" charset="0"/>
              </a:rPr>
              <a:t>Microbacterium</a:t>
            </a:r>
            <a:r>
              <a:rPr lang="el-GR" sz="2400" dirty="0">
                <a:cs typeface="Calibri" panose="020F0502020204030204" pitchFamily="34" charset="0"/>
              </a:rPr>
              <a:t>. Με την παστερίωση περιορίζεται ο αριθμός τους. </a:t>
            </a:r>
          </a:p>
        </p:txBody>
      </p:sp>
      <p:sp>
        <p:nvSpPr>
          <p:cNvPr id="5" name="Θέση αριθμού διαφάνειας 4">
            <a:extLst>
              <a:ext uri="{FF2B5EF4-FFF2-40B4-BE49-F238E27FC236}">
                <a16:creationId xmlns:a16="http://schemas.microsoft.com/office/drawing/2014/main" id="{1F7558B9-309C-D139-4373-4D713D9D7832}"/>
              </a:ext>
            </a:extLst>
          </p:cNvPr>
          <p:cNvSpPr>
            <a:spLocks noGrp="1"/>
          </p:cNvSpPr>
          <p:nvPr>
            <p:ph type="sldNum" sz="quarter" idx="12"/>
          </p:nvPr>
        </p:nvSpPr>
        <p:spPr/>
        <p:txBody>
          <a:bodyPr/>
          <a:lstStyle/>
          <a:p>
            <a:fld id="{CF67AAE9-A8D0-4D2B-9F57-C72F860FC807}" type="slidenum">
              <a:rPr lang="el-GR" smtClean="0"/>
              <a:t>32</a:t>
            </a:fld>
            <a:endParaRPr lang="el-GR"/>
          </a:p>
        </p:txBody>
      </p:sp>
    </p:spTree>
    <p:extLst>
      <p:ext uri="{BB962C8B-B14F-4D97-AF65-F5344CB8AC3E}">
        <p14:creationId xmlns:p14="http://schemas.microsoft.com/office/powerpoint/2010/main" val="2681315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115706-4994-F39B-CC5A-D09AB72DDFAC}"/>
              </a:ext>
            </a:extLst>
          </p:cNvPr>
          <p:cNvSpPr>
            <a:spLocks noGrp="1"/>
          </p:cNvSpPr>
          <p:nvPr>
            <p:ph type="title"/>
          </p:nvPr>
        </p:nvSpPr>
        <p:spPr>
          <a:xfrm>
            <a:off x="4441783" y="609600"/>
            <a:ext cx="6693061" cy="1356360"/>
          </a:xfrm>
        </p:spPr>
        <p:txBody>
          <a:bodyPr>
            <a:normAutofit/>
          </a:bodyPr>
          <a:lstStyle/>
          <a:p>
            <a:r>
              <a:rPr lang="el-GR"/>
              <a:t>Αλλοίωση γάλακτος και των προϊόντων του</a:t>
            </a:r>
          </a:p>
        </p:txBody>
      </p:sp>
      <p:pic>
        <p:nvPicPr>
          <p:cNvPr id="4" name="Εικόνα 3">
            <a:extLst>
              <a:ext uri="{FF2B5EF4-FFF2-40B4-BE49-F238E27FC236}">
                <a16:creationId xmlns:a16="http://schemas.microsoft.com/office/drawing/2014/main" id="{D65FAD28-A0DE-FE5A-CDF0-306142E74481}"/>
              </a:ext>
            </a:extLst>
          </p:cNvPr>
          <p:cNvPicPr>
            <a:picLocks noChangeAspect="1"/>
          </p:cNvPicPr>
          <p:nvPr/>
        </p:nvPicPr>
        <p:blipFill rotWithShape="1">
          <a:blip r:embed="rId2"/>
          <a:srcRect l="10663" r="9922" b="1"/>
          <a:stretch/>
        </p:blipFill>
        <p:spPr>
          <a:xfrm>
            <a:off x="223336" y="243840"/>
            <a:ext cx="3646837" cy="6377939"/>
          </a:xfrm>
          <a:prstGeom prst="rect">
            <a:avLst/>
          </a:prstGeom>
        </p:spPr>
      </p:pic>
      <p:sp>
        <p:nvSpPr>
          <p:cNvPr id="3" name="Θέση περιεχομένου 2">
            <a:extLst>
              <a:ext uri="{FF2B5EF4-FFF2-40B4-BE49-F238E27FC236}">
                <a16:creationId xmlns:a16="http://schemas.microsoft.com/office/drawing/2014/main" id="{ED567CAC-6152-33E9-CF5D-FFF55D2827AE}"/>
              </a:ext>
            </a:extLst>
          </p:cNvPr>
          <p:cNvSpPr>
            <a:spLocks noGrp="1"/>
          </p:cNvSpPr>
          <p:nvPr>
            <p:ph idx="1"/>
          </p:nvPr>
        </p:nvSpPr>
        <p:spPr>
          <a:xfrm>
            <a:off x="4441783" y="2057399"/>
            <a:ext cx="7526881" cy="4564379"/>
          </a:xfrm>
        </p:spPr>
        <p:txBody>
          <a:bodyPr>
            <a:normAutofit/>
          </a:bodyPr>
          <a:lstStyle/>
          <a:p>
            <a:pPr marL="342900" indent="-342900" fontAlgn="auto">
              <a:spcBef>
                <a:spcPts val="0"/>
              </a:spcBef>
              <a:spcAft>
                <a:spcPts val="1200"/>
              </a:spcAft>
              <a:buFont typeface="Arial" panose="020B0604020202020204" pitchFamily="34" charset="0"/>
              <a:buChar char="•"/>
              <a:defRPr/>
            </a:pPr>
            <a:r>
              <a:rPr lang="el-GR" sz="2400" dirty="0">
                <a:cs typeface="Calibri" panose="020F0502020204030204" pitchFamily="34" charset="0"/>
              </a:rPr>
              <a:t>Αλλοίωση του παστεριωμένου γάλακτος προκαλείται από την ανάπτυξη των </a:t>
            </a:r>
            <a:r>
              <a:rPr lang="el-GR" sz="2400" dirty="0" err="1">
                <a:cs typeface="Calibri" panose="020F0502020204030204" pitchFamily="34" charset="0"/>
              </a:rPr>
              <a:t>θερμοάντοχων</a:t>
            </a:r>
            <a:r>
              <a:rPr lang="el-GR" sz="2400" dirty="0">
                <a:cs typeface="Calibri" panose="020F0502020204030204" pitchFamily="34" charset="0"/>
              </a:rPr>
              <a:t> </a:t>
            </a:r>
            <a:r>
              <a:rPr lang="el-GR" sz="2400" i="1" dirty="0" err="1">
                <a:cs typeface="Calibri" panose="020F0502020204030204" pitchFamily="34" charset="0"/>
              </a:rPr>
              <a:t>Streptococcus</a:t>
            </a:r>
            <a:r>
              <a:rPr lang="el-GR" sz="2400" dirty="0">
                <a:cs typeface="Calibri" panose="020F0502020204030204" pitchFamily="34" charset="0"/>
              </a:rPr>
              <a:t> που καταναλίσκουν τη λακτόζη για παραγωγή γαλακτικού οξέος έως </a:t>
            </a:r>
            <a:r>
              <a:rPr lang="el-GR" sz="2400" dirty="0" err="1">
                <a:cs typeface="Calibri" panose="020F0502020204030204" pitchFamily="34" charset="0"/>
              </a:rPr>
              <a:t>pH</a:t>
            </a:r>
            <a:r>
              <a:rPr lang="el-GR" sz="2400" dirty="0">
                <a:cs typeface="Calibri" panose="020F0502020204030204" pitchFamily="34" charset="0"/>
              </a:rPr>
              <a:t>=4,5 οπότε πήξη του γάλακτος.</a:t>
            </a:r>
          </a:p>
          <a:p>
            <a:pPr marL="342900" indent="-342900" fontAlgn="auto">
              <a:spcBef>
                <a:spcPts val="0"/>
              </a:spcBef>
              <a:spcAft>
                <a:spcPts val="1200"/>
              </a:spcAft>
              <a:buFont typeface="Arial" panose="020B0604020202020204" pitchFamily="34" charset="0"/>
              <a:buChar char="•"/>
              <a:defRPr/>
            </a:pPr>
            <a:r>
              <a:rPr lang="el-GR" sz="2400" dirty="0">
                <a:cs typeface="Calibri" panose="020F0502020204030204" pitchFamily="34" charset="0"/>
              </a:rPr>
              <a:t>Οι  </a:t>
            </a:r>
            <a:r>
              <a:rPr lang="el-GR" sz="2400" i="1" dirty="0" err="1">
                <a:cs typeface="Calibri" panose="020F0502020204030204" pitchFamily="34" charset="0"/>
              </a:rPr>
              <a:t>Lactobacilli</a:t>
            </a:r>
            <a:r>
              <a:rPr lang="el-GR" sz="2400" dirty="0">
                <a:cs typeface="Calibri" panose="020F0502020204030204" pitchFamily="34" charset="0"/>
              </a:rPr>
              <a:t> συνεχίζουν τη ζύμωση και το </a:t>
            </a:r>
            <a:r>
              <a:rPr lang="el-GR" sz="2400" dirty="0" err="1">
                <a:cs typeface="Calibri" panose="020F0502020204030204" pitchFamily="34" charset="0"/>
              </a:rPr>
              <a:t>pH</a:t>
            </a:r>
            <a:r>
              <a:rPr lang="el-GR" sz="2400" dirty="0">
                <a:cs typeface="Calibri" panose="020F0502020204030204" pitchFamily="34" charset="0"/>
              </a:rPr>
              <a:t> φθάνει το 4. </a:t>
            </a:r>
          </a:p>
          <a:p>
            <a:pPr marL="342900" indent="-342900" fontAlgn="auto">
              <a:spcBef>
                <a:spcPts val="0"/>
              </a:spcBef>
              <a:spcAft>
                <a:spcPts val="1200"/>
              </a:spcAft>
              <a:buFont typeface="Arial" panose="020B0604020202020204" pitchFamily="34" charset="0"/>
              <a:buChar char="•"/>
              <a:defRPr/>
            </a:pPr>
            <a:r>
              <a:rPr lang="el-GR" sz="2400" dirty="0">
                <a:cs typeface="Calibri" panose="020F0502020204030204" pitchFamily="34" charset="0"/>
              </a:rPr>
              <a:t>Αν υπάρχουν μύκητες στο αλλοιωμένο γάλα, αναπτύσσονται στην επιφάνεια, αυξάνει το </a:t>
            </a:r>
            <a:r>
              <a:rPr lang="el-GR" sz="2400" dirty="0" err="1">
                <a:cs typeface="Calibri" panose="020F0502020204030204" pitchFamily="34" charset="0"/>
              </a:rPr>
              <a:t>pH</a:t>
            </a:r>
            <a:r>
              <a:rPr lang="el-GR" sz="2400" dirty="0">
                <a:cs typeface="Calibri" panose="020F0502020204030204" pitchFamily="34" charset="0"/>
              </a:rPr>
              <a:t> στο 7 και αρχίζει η δράση των πρωτεολυτικών βακτηρίων (</a:t>
            </a:r>
            <a:r>
              <a:rPr lang="el-GR" sz="2400" i="1" dirty="0" err="1">
                <a:cs typeface="Calibri" panose="020F0502020204030204" pitchFamily="34" charset="0"/>
              </a:rPr>
              <a:t>Pseudomonas</a:t>
            </a:r>
            <a:r>
              <a:rPr lang="el-GR" sz="2400" dirty="0">
                <a:cs typeface="Calibri" panose="020F0502020204030204" pitchFamily="34" charset="0"/>
              </a:rPr>
              <a:t>) για περαιτέρω αλλοίωση γάλακτος. </a:t>
            </a:r>
          </a:p>
        </p:txBody>
      </p:sp>
      <p:sp>
        <p:nvSpPr>
          <p:cNvPr id="5" name="Θέση αριθμού διαφάνειας 4">
            <a:extLst>
              <a:ext uri="{FF2B5EF4-FFF2-40B4-BE49-F238E27FC236}">
                <a16:creationId xmlns:a16="http://schemas.microsoft.com/office/drawing/2014/main" id="{3C8CC23C-0393-0A63-5118-A2B04973C1BE}"/>
              </a:ext>
            </a:extLst>
          </p:cNvPr>
          <p:cNvSpPr>
            <a:spLocks noGrp="1"/>
          </p:cNvSpPr>
          <p:nvPr>
            <p:ph type="sldNum" sz="quarter" idx="12"/>
          </p:nvPr>
        </p:nvSpPr>
        <p:spPr/>
        <p:txBody>
          <a:bodyPr/>
          <a:lstStyle/>
          <a:p>
            <a:fld id="{CF67AAE9-A8D0-4D2B-9F57-C72F860FC807}" type="slidenum">
              <a:rPr lang="el-GR" smtClean="0"/>
              <a:t>33</a:t>
            </a:fld>
            <a:endParaRPr lang="el-GR"/>
          </a:p>
        </p:txBody>
      </p:sp>
    </p:spTree>
    <p:extLst>
      <p:ext uri="{BB962C8B-B14F-4D97-AF65-F5344CB8AC3E}">
        <p14:creationId xmlns:p14="http://schemas.microsoft.com/office/powerpoint/2010/main" val="2508932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819C33-44DF-00F8-64AA-AF10E1BDF5A1}"/>
              </a:ext>
            </a:extLst>
          </p:cNvPr>
          <p:cNvSpPr>
            <a:spLocks noGrp="1"/>
          </p:cNvSpPr>
          <p:nvPr>
            <p:ph type="title"/>
          </p:nvPr>
        </p:nvSpPr>
        <p:spPr>
          <a:xfrm>
            <a:off x="4441783" y="609600"/>
            <a:ext cx="6693061" cy="1356360"/>
          </a:xfrm>
        </p:spPr>
        <p:txBody>
          <a:bodyPr>
            <a:normAutofit/>
          </a:bodyPr>
          <a:lstStyle/>
          <a:p>
            <a:r>
              <a:rPr lang="el-GR" dirty="0"/>
              <a:t>Αλλοίωση γάλακτος και των προϊόντων του</a:t>
            </a:r>
          </a:p>
        </p:txBody>
      </p:sp>
      <p:pic>
        <p:nvPicPr>
          <p:cNvPr id="4" name="Εικόνα 3">
            <a:extLst>
              <a:ext uri="{FF2B5EF4-FFF2-40B4-BE49-F238E27FC236}">
                <a16:creationId xmlns:a16="http://schemas.microsoft.com/office/drawing/2014/main" id="{E3AA47BF-5DFC-03DF-D89C-F70D7ECD2ED6}"/>
              </a:ext>
            </a:extLst>
          </p:cNvPr>
          <p:cNvPicPr>
            <a:picLocks noChangeAspect="1"/>
          </p:cNvPicPr>
          <p:nvPr/>
        </p:nvPicPr>
        <p:blipFill rotWithShape="1">
          <a:blip r:embed="rId2"/>
          <a:srcRect l="23635" r="41058" b="1"/>
          <a:stretch/>
        </p:blipFill>
        <p:spPr>
          <a:xfrm>
            <a:off x="223336" y="243840"/>
            <a:ext cx="3646837" cy="6377939"/>
          </a:xfrm>
          <a:prstGeom prst="rect">
            <a:avLst/>
          </a:prstGeom>
        </p:spPr>
      </p:pic>
      <p:sp>
        <p:nvSpPr>
          <p:cNvPr id="3" name="Θέση περιεχομένου 2">
            <a:extLst>
              <a:ext uri="{FF2B5EF4-FFF2-40B4-BE49-F238E27FC236}">
                <a16:creationId xmlns:a16="http://schemas.microsoft.com/office/drawing/2014/main" id="{62C3F272-3A49-FA1E-4456-F4705AFCAB33}"/>
              </a:ext>
            </a:extLst>
          </p:cNvPr>
          <p:cNvSpPr>
            <a:spLocks noGrp="1"/>
          </p:cNvSpPr>
          <p:nvPr>
            <p:ph idx="1"/>
          </p:nvPr>
        </p:nvSpPr>
        <p:spPr>
          <a:xfrm>
            <a:off x="4441783" y="2057400"/>
            <a:ext cx="6693061" cy="4038600"/>
          </a:xfrm>
        </p:spPr>
        <p:txBody>
          <a:bodyPr>
            <a:normAutofit/>
          </a:bodyPr>
          <a:lstStyle/>
          <a:p>
            <a:pPr fontAlgn="auto">
              <a:spcBef>
                <a:spcPts val="0"/>
              </a:spcBef>
              <a:spcAft>
                <a:spcPts val="2400"/>
              </a:spcAft>
              <a:defRPr/>
            </a:pPr>
            <a:r>
              <a:rPr lang="el-GR" u="sng">
                <a:cs typeface="Calibri" panose="020F0502020204030204" pitchFamily="34" charset="0"/>
              </a:rPr>
              <a:t>Βούτυρο</a:t>
            </a:r>
            <a:endParaRPr lang="el-GR">
              <a:cs typeface="Calibri" panose="020F0502020204030204" pitchFamily="34" charset="0"/>
            </a:endParaRPr>
          </a:p>
          <a:p>
            <a:pPr marL="457200" indent="-457200" fontAlgn="auto">
              <a:spcBef>
                <a:spcPts val="0"/>
              </a:spcBef>
              <a:spcAft>
                <a:spcPts val="2400"/>
              </a:spcAft>
              <a:buFont typeface="Arial" panose="020B0604020202020204" pitchFamily="34" charset="0"/>
              <a:buChar char="•"/>
              <a:defRPr/>
            </a:pPr>
            <a:r>
              <a:rPr lang="el-GR">
                <a:cs typeface="Calibri" panose="020F0502020204030204" pitchFamily="34" charset="0"/>
              </a:rPr>
              <a:t>80% λίπος, 2% υδατάνθρακες και πρωτεΐνες, 18% νερό. </a:t>
            </a:r>
          </a:p>
          <a:p>
            <a:pPr marL="457200" indent="-457200" fontAlgn="auto">
              <a:spcBef>
                <a:spcPts val="0"/>
              </a:spcBef>
              <a:spcAft>
                <a:spcPts val="2400"/>
              </a:spcAft>
              <a:buFont typeface="Arial" panose="020B0604020202020204" pitchFamily="34" charset="0"/>
              <a:buChar char="•"/>
              <a:defRPr/>
            </a:pPr>
            <a:r>
              <a:rPr lang="el-GR" err="1">
                <a:cs typeface="Calibri" panose="020F0502020204030204" pitchFamily="34" charset="0"/>
              </a:rPr>
              <a:t>Τάγγιση</a:t>
            </a:r>
            <a:r>
              <a:rPr lang="el-GR">
                <a:cs typeface="Calibri" panose="020F0502020204030204" pitchFamily="34" charset="0"/>
              </a:rPr>
              <a:t> από </a:t>
            </a:r>
            <a:r>
              <a:rPr lang="en-US" i="1">
                <a:cs typeface="Calibri" panose="020F0502020204030204" pitchFamily="34" charset="0"/>
              </a:rPr>
              <a:t>Pseudomonas </a:t>
            </a:r>
            <a:r>
              <a:rPr lang="en-US" i="1" err="1">
                <a:cs typeface="Calibri" panose="020F0502020204030204" pitchFamily="34" charset="0"/>
              </a:rPr>
              <a:t>fragi</a:t>
            </a:r>
            <a:r>
              <a:rPr lang="en-US" i="1">
                <a:cs typeface="Calibri" panose="020F0502020204030204" pitchFamily="34" charset="0"/>
              </a:rPr>
              <a:t> </a:t>
            </a:r>
            <a:r>
              <a:rPr lang="el-GR">
                <a:cs typeface="Calibri" panose="020F0502020204030204" pitchFamily="34" charset="0"/>
              </a:rPr>
              <a:t>και </a:t>
            </a:r>
            <a:r>
              <a:rPr lang="en-US" i="1">
                <a:cs typeface="Calibri" panose="020F0502020204030204" pitchFamily="34" charset="0"/>
              </a:rPr>
              <a:t>fluorescens</a:t>
            </a:r>
            <a:r>
              <a:rPr lang="en-US">
                <a:cs typeface="Calibri" panose="020F0502020204030204" pitchFamily="34" charset="0"/>
              </a:rPr>
              <a:t> </a:t>
            </a:r>
            <a:r>
              <a:rPr lang="el-GR">
                <a:cs typeface="Calibri" panose="020F0502020204030204" pitchFamily="34" charset="0"/>
              </a:rPr>
              <a:t>που παράγουν </a:t>
            </a:r>
            <a:r>
              <a:rPr lang="el-GR" err="1">
                <a:cs typeface="Calibri" panose="020F0502020204030204" pitchFamily="34" charset="0"/>
              </a:rPr>
              <a:t>λιπάση</a:t>
            </a:r>
            <a:r>
              <a:rPr lang="el-GR">
                <a:cs typeface="Calibri" panose="020F0502020204030204" pitchFamily="34" charset="0"/>
              </a:rPr>
              <a:t> και επιφανειακή αλλοίωση από </a:t>
            </a:r>
            <a:r>
              <a:rPr lang="en-US" i="1">
                <a:cs typeface="Calibri" panose="020F0502020204030204" pitchFamily="34" charset="0"/>
              </a:rPr>
              <a:t>Pseudomonas </a:t>
            </a:r>
            <a:r>
              <a:rPr lang="en-US" i="1" err="1">
                <a:cs typeface="Calibri" panose="020F0502020204030204" pitchFamily="34" charset="0"/>
              </a:rPr>
              <a:t>putrefaciens</a:t>
            </a:r>
            <a:r>
              <a:rPr lang="en-US">
                <a:cs typeface="Calibri" panose="020F0502020204030204" pitchFamily="34" charset="0"/>
              </a:rPr>
              <a:t>.</a:t>
            </a:r>
          </a:p>
          <a:p>
            <a:pPr marL="457200" indent="-457200" fontAlgn="auto">
              <a:spcBef>
                <a:spcPts val="0"/>
              </a:spcBef>
              <a:spcAft>
                <a:spcPts val="2400"/>
              </a:spcAft>
              <a:buFont typeface="Arial" panose="020B0604020202020204" pitchFamily="34" charset="0"/>
              <a:buChar char="•"/>
              <a:defRPr/>
            </a:pPr>
            <a:r>
              <a:rPr lang="el-GR">
                <a:cs typeface="Calibri" panose="020F0502020204030204" pitchFamily="34" charset="0"/>
              </a:rPr>
              <a:t>Επίσης σχηματισμός έγχρωμων κηλίδων στην επιφάνεια του οφείλεται στους μύκητες </a:t>
            </a:r>
            <a:r>
              <a:rPr lang="en-US" i="1" err="1">
                <a:cs typeface="Calibri" panose="020F0502020204030204" pitchFamily="34" charset="0"/>
              </a:rPr>
              <a:t>Altemaria</a:t>
            </a:r>
            <a:r>
              <a:rPr lang="en-US" i="1">
                <a:cs typeface="Calibri" panose="020F0502020204030204" pitchFamily="34" charset="0"/>
              </a:rPr>
              <a:t>, Aspergillus, Cladosporium, </a:t>
            </a:r>
            <a:r>
              <a:rPr lang="en-US" i="1" err="1">
                <a:cs typeface="Calibri" panose="020F0502020204030204" pitchFamily="34" charset="0"/>
              </a:rPr>
              <a:t>Geotrichum</a:t>
            </a:r>
            <a:r>
              <a:rPr lang="en-US" i="1">
                <a:cs typeface="Calibri" panose="020F0502020204030204" pitchFamily="34" charset="0"/>
              </a:rPr>
              <a:t> </a:t>
            </a:r>
            <a:r>
              <a:rPr lang="el-GR">
                <a:cs typeface="Calibri" panose="020F0502020204030204" pitchFamily="34" charset="0"/>
              </a:rPr>
              <a:t>κ.ά.</a:t>
            </a:r>
          </a:p>
          <a:p>
            <a:endParaRPr lang="el-GR" dirty="0"/>
          </a:p>
        </p:txBody>
      </p:sp>
      <p:sp>
        <p:nvSpPr>
          <p:cNvPr id="5" name="Θέση αριθμού διαφάνειας 4">
            <a:extLst>
              <a:ext uri="{FF2B5EF4-FFF2-40B4-BE49-F238E27FC236}">
                <a16:creationId xmlns:a16="http://schemas.microsoft.com/office/drawing/2014/main" id="{E27B22BB-844D-CC71-DCFF-087BFB92DF8F}"/>
              </a:ext>
            </a:extLst>
          </p:cNvPr>
          <p:cNvSpPr>
            <a:spLocks noGrp="1"/>
          </p:cNvSpPr>
          <p:nvPr>
            <p:ph type="sldNum" sz="quarter" idx="12"/>
          </p:nvPr>
        </p:nvSpPr>
        <p:spPr/>
        <p:txBody>
          <a:bodyPr/>
          <a:lstStyle/>
          <a:p>
            <a:fld id="{CF67AAE9-A8D0-4D2B-9F57-C72F860FC807}" type="slidenum">
              <a:rPr lang="el-GR" smtClean="0"/>
              <a:t>34</a:t>
            </a:fld>
            <a:endParaRPr lang="el-GR"/>
          </a:p>
        </p:txBody>
      </p:sp>
    </p:spTree>
    <p:extLst>
      <p:ext uri="{BB962C8B-B14F-4D97-AF65-F5344CB8AC3E}">
        <p14:creationId xmlns:p14="http://schemas.microsoft.com/office/powerpoint/2010/main" val="579909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A48650-E271-1F1E-0595-F5B6DAB8E7BA}"/>
              </a:ext>
            </a:extLst>
          </p:cNvPr>
          <p:cNvSpPr>
            <a:spLocks noGrp="1"/>
          </p:cNvSpPr>
          <p:nvPr>
            <p:ph type="title"/>
          </p:nvPr>
        </p:nvSpPr>
        <p:spPr>
          <a:xfrm>
            <a:off x="4441783" y="609600"/>
            <a:ext cx="6693061" cy="1356360"/>
          </a:xfrm>
        </p:spPr>
        <p:txBody>
          <a:bodyPr>
            <a:normAutofit/>
          </a:bodyPr>
          <a:lstStyle/>
          <a:p>
            <a:r>
              <a:rPr lang="el-GR" dirty="0"/>
              <a:t>Αλλοίωση γάλακτος και των προϊόντων του</a:t>
            </a:r>
          </a:p>
        </p:txBody>
      </p:sp>
      <p:pic>
        <p:nvPicPr>
          <p:cNvPr id="4" name="Εικόνα 3">
            <a:extLst>
              <a:ext uri="{FF2B5EF4-FFF2-40B4-BE49-F238E27FC236}">
                <a16:creationId xmlns:a16="http://schemas.microsoft.com/office/drawing/2014/main" id="{1916D376-4B0E-CA47-F255-A96C74F0D06C}"/>
              </a:ext>
            </a:extLst>
          </p:cNvPr>
          <p:cNvPicPr>
            <a:picLocks noChangeAspect="1"/>
          </p:cNvPicPr>
          <p:nvPr/>
        </p:nvPicPr>
        <p:blipFill rotWithShape="1">
          <a:blip r:embed="rId2"/>
          <a:srcRect l="26964" r="34868" b="-2"/>
          <a:stretch/>
        </p:blipFill>
        <p:spPr>
          <a:xfrm>
            <a:off x="223336" y="243840"/>
            <a:ext cx="3646837" cy="6377939"/>
          </a:xfrm>
          <a:prstGeom prst="rect">
            <a:avLst/>
          </a:prstGeom>
        </p:spPr>
      </p:pic>
      <p:sp>
        <p:nvSpPr>
          <p:cNvPr id="3" name="Θέση περιεχομένου 2">
            <a:extLst>
              <a:ext uri="{FF2B5EF4-FFF2-40B4-BE49-F238E27FC236}">
                <a16:creationId xmlns:a16="http://schemas.microsoft.com/office/drawing/2014/main" id="{B910C53F-DA90-A101-970F-962ACBC524E1}"/>
              </a:ext>
            </a:extLst>
          </p:cNvPr>
          <p:cNvSpPr>
            <a:spLocks noGrp="1"/>
          </p:cNvSpPr>
          <p:nvPr>
            <p:ph idx="1"/>
          </p:nvPr>
        </p:nvSpPr>
        <p:spPr>
          <a:xfrm>
            <a:off x="4441783" y="2057400"/>
            <a:ext cx="6693061" cy="4038600"/>
          </a:xfrm>
        </p:spPr>
        <p:txBody>
          <a:bodyPr>
            <a:normAutofit/>
          </a:bodyPr>
          <a:lstStyle/>
          <a:p>
            <a:pPr fontAlgn="auto">
              <a:spcBef>
                <a:spcPts val="0"/>
              </a:spcBef>
              <a:spcAft>
                <a:spcPts val="2400"/>
              </a:spcAft>
              <a:defRPr/>
            </a:pPr>
            <a:r>
              <a:rPr lang="el-GR" sz="2800" u="sng" dirty="0">
                <a:cs typeface="Calibri" panose="020F0502020204030204" pitchFamily="34" charset="0"/>
              </a:rPr>
              <a:t>Τυρί</a:t>
            </a:r>
            <a:endParaRPr lang="el-GR" sz="2800" dirty="0">
              <a:cs typeface="Calibri" panose="020F0502020204030204" pitchFamily="34" charset="0"/>
            </a:endParaRPr>
          </a:p>
          <a:p>
            <a:pPr marL="457200" indent="-457200" fontAlgn="auto">
              <a:spcBef>
                <a:spcPts val="0"/>
              </a:spcBef>
              <a:spcAft>
                <a:spcPts val="2400"/>
              </a:spcAft>
              <a:buFont typeface="Arial" panose="020B0604020202020204" pitchFamily="34" charset="0"/>
              <a:buChar char="•"/>
              <a:defRPr/>
            </a:pPr>
            <a:r>
              <a:rPr lang="el-GR" sz="2800" dirty="0">
                <a:cs typeface="Calibri" panose="020F0502020204030204" pitchFamily="34" charset="0"/>
              </a:rPr>
              <a:t>Αν έχει ωριμάσει καλά δεν υπάρχει πρόβλημα. </a:t>
            </a:r>
            <a:endParaRPr lang="en-US" sz="2800" dirty="0">
              <a:cs typeface="Calibri" panose="020F0502020204030204" pitchFamily="34" charset="0"/>
            </a:endParaRPr>
          </a:p>
          <a:p>
            <a:pPr marL="457200" indent="-457200" fontAlgn="auto">
              <a:spcBef>
                <a:spcPts val="0"/>
              </a:spcBef>
              <a:spcAft>
                <a:spcPts val="2400"/>
              </a:spcAft>
              <a:buFont typeface="Arial" panose="020B0604020202020204" pitchFamily="34" charset="0"/>
              <a:buChar char="•"/>
              <a:defRPr/>
            </a:pPr>
            <a:r>
              <a:rPr lang="el-GR" sz="2800" dirty="0">
                <a:cs typeface="Calibri" panose="020F0502020204030204" pitchFamily="34" charset="0"/>
              </a:rPr>
              <a:t>Μερικοί μικροοργανισμοί διασπούν το γαλακτικό οξύ προς CO</a:t>
            </a:r>
            <a:r>
              <a:rPr lang="el-GR" sz="2800" baseline="-25000" dirty="0">
                <a:cs typeface="Calibri" panose="020F0502020204030204" pitchFamily="34" charset="0"/>
              </a:rPr>
              <a:t>2</a:t>
            </a:r>
            <a:r>
              <a:rPr lang="el-GR" sz="2800" dirty="0">
                <a:cs typeface="Calibri" panose="020F0502020204030204" pitchFamily="34" charset="0"/>
              </a:rPr>
              <a:t>, οπότε δυνατόν να συμβεί διόγκωση ή ρήξη του τυριού.</a:t>
            </a:r>
          </a:p>
        </p:txBody>
      </p:sp>
      <p:sp>
        <p:nvSpPr>
          <p:cNvPr id="5" name="Θέση αριθμού διαφάνειας 4">
            <a:extLst>
              <a:ext uri="{FF2B5EF4-FFF2-40B4-BE49-F238E27FC236}">
                <a16:creationId xmlns:a16="http://schemas.microsoft.com/office/drawing/2014/main" id="{D88E75FE-1D46-3C96-90E9-4D79DF2B0D85}"/>
              </a:ext>
            </a:extLst>
          </p:cNvPr>
          <p:cNvSpPr>
            <a:spLocks noGrp="1"/>
          </p:cNvSpPr>
          <p:nvPr>
            <p:ph type="sldNum" sz="quarter" idx="12"/>
          </p:nvPr>
        </p:nvSpPr>
        <p:spPr/>
        <p:txBody>
          <a:bodyPr/>
          <a:lstStyle/>
          <a:p>
            <a:fld id="{CF67AAE9-A8D0-4D2B-9F57-C72F860FC807}" type="slidenum">
              <a:rPr lang="el-GR" smtClean="0"/>
              <a:t>35</a:t>
            </a:fld>
            <a:endParaRPr lang="el-GR"/>
          </a:p>
        </p:txBody>
      </p:sp>
    </p:spTree>
    <p:extLst>
      <p:ext uri="{BB962C8B-B14F-4D97-AF65-F5344CB8AC3E}">
        <p14:creationId xmlns:p14="http://schemas.microsoft.com/office/powerpoint/2010/main" val="2441555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Τίτλος 1">
            <a:extLst>
              <a:ext uri="{FF2B5EF4-FFF2-40B4-BE49-F238E27FC236}">
                <a16:creationId xmlns:a16="http://schemas.microsoft.com/office/drawing/2014/main" id="{C761652F-FFBE-BCC3-8F91-996BE92D6646}"/>
              </a:ext>
            </a:extLst>
          </p:cNvPr>
          <p:cNvSpPr>
            <a:spLocks noGrp="1"/>
          </p:cNvSpPr>
          <p:nvPr>
            <p:ph type="title"/>
          </p:nvPr>
        </p:nvSpPr>
        <p:spPr>
          <a:xfrm>
            <a:off x="441009" y="873457"/>
            <a:ext cx="3273042" cy="5222543"/>
          </a:xfrm>
        </p:spPr>
        <p:txBody>
          <a:bodyPr>
            <a:normAutofit/>
          </a:bodyPr>
          <a:lstStyle/>
          <a:p>
            <a:r>
              <a:rPr lang="el-GR" sz="2800">
                <a:solidFill>
                  <a:srgbClr val="FFFFFF"/>
                </a:solidFill>
                <a:cs typeface="Calibri" panose="020F0502020204030204" pitchFamily="34" charset="0"/>
              </a:rPr>
              <a:t>Αλλοίωση δημητριακών και προϊόντων τους</a:t>
            </a:r>
            <a:br>
              <a:rPr lang="el-GR" sz="2800">
                <a:solidFill>
                  <a:srgbClr val="FFFFFF"/>
                </a:solidFill>
                <a:cs typeface="Calibri" panose="020F0502020204030204" pitchFamily="34" charset="0"/>
              </a:rPr>
            </a:br>
            <a:endParaRPr lang="el-GR" sz="2800">
              <a:solidFill>
                <a:srgbClr val="FFFFFF"/>
              </a:solidFill>
            </a:endParaRPr>
          </a:p>
        </p:txBody>
      </p:sp>
      <p:sp>
        <p:nvSpPr>
          <p:cNvPr id="3" name="Θέση περιεχομένου 2">
            <a:extLst>
              <a:ext uri="{FF2B5EF4-FFF2-40B4-BE49-F238E27FC236}">
                <a16:creationId xmlns:a16="http://schemas.microsoft.com/office/drawing/2014/main" id="{7FA41D3C-1A8E-98F3-6D0A-71FD78F2BB25}"/>
              </a:ext>
            </a:extLst>
          </p:cNvPr>
          <p:cNvSpPr>
            <a:spLocks noGrp="1"/>
          </p:cNvSpPr>
          <p:nvPr>
            <p:ph idx="1"/>
          </p:nvPr>
        </p:nvSpPr>
        <p:spPr>
          <a:xfrm>
            <a:off x="4995081" y="873457"/>
            <a:ext cx="6615894" cy="5651168"/>
          </a:xfrm>
        </p:spPr>
        <p:txBody>
          <a:bodyPr anchor="ctr">
            <a:normAutofit fontScale="92500"/>
          </a:bodyPr>
          <a:lstStyle/>
          <a:p>
            <a:pPr marL="457200" indent="-457200" fontAlgn="auto">
              <a:spcBef>
                <a:spcPts val="0"/>
              </a:spcBef>
              <a:spcAft>
                <a:spcPts val="1800"/>
              </a:spcAft>
              <a:buFont typeface="Arial" panose="020B0604020202020204" pitchFamily="34" charset="0"/>
              <a:buChar char="•"/>
              <a:defRPr/>
            </a:pPr>
            <a:r>
              <a:rPr lang="el-GR" sz="2800" dirty="0">
                <a:solidFill>
                  <a:schemeClr val="tx1"/>
                </a:solidFill>
                <a:cs typeface="Calibri" panose="020F0502020204030204" pitchFamily="34" charset="0"/>
              </a:rPr>
              <a:t>Αν κατά την αποθήκευση έχουμε αυξημένη υγρασία αναπτύσσονται βακτήρια του γένους </a:t>
            </a:r>
            <a:r>
              <a:rPr lang="el-GR" sz="2800" i="1" dirty="0" err="1">
                <a:solidFill>
                  <a:schemeClr val="tx1"/>
                </a:solidFill>
                <a:cs typeface="Calibri" panose="020F0502020204030204" pitchFamily="34" charset="0"/>
              </a:rPr>
              <a:t>Bacillus</a:t>
            </a:r>
            <a:r>
              <a:rPr lang="el-GR" sz="2800" dirty="0">
                <a:solidFill>
                  <a:schemeClr val="tx1"/>
                </a:solidFill>
                <a:cs typeface="Calibri" panose="020F0502020204030204" pitchFamily="34" charset="0"/>
              </a:rPr>
              <a:t> και διάφοροι μύκητες.</a:t>
            </a:r>
          </a:p>
          <a:p>
            <a:pPr marL="457200" indent="-457200" fontAlgn="auto">
              <a:spcBef>
                <a:spcPts val="0"/>
              </a:spcBef>
              <a:spcAft>
                <a:spcPts val="1800"/>
              </a:spcAft>
              <a:buFont typeface="Arial" panose="020B0604020202020204" pitchFamily="34" charset="0"/>
              <a:buChar char="•"/>
              <a:defRPr/>
            </a:pPr>
            <a:r>
              <a:rPr lang="el-GR" sz="2800" dirty="0">
                <a:solidFill>
                  <a:schemeClr val="tx1"/>
                </a:solidFill>
                <a:cs typeface="Calibri" panose="020F0502020204030204" pitchFamily="34" charset="0"/>
              </a:rPr>
              <a:t>Στο αλεύρι αναπτύσσονται μικροοργανισμοί που παράγουν </a:t>
            </a:r>
            <a:r>
              <a:rPr lang="el-GR" sz="2800" dirty="0" err="1">
                <a:solidFill>
                  <a:schemeClr val="tx1"/>
                </a:solidFill>
                <a:cs typeface="Calibri" panose="020F0502020204030204" pitchFamily="34" charset="0"/>
              </a:rPr>
              <a:t>αμυλάση</a:t>
            </a:r>
            <a:r>
              <a:rPr lang="el-GR" sz="2800" dirty="0">
                <a:solidFill>
                  <a:schemeClr val="tx1"/>
                </a:solidFill>
                <a:cs typeface="Calibri" panose="020F0502020204030204" pitchFamily="34" charset="0"/>
              </a:rPr>
              <a:t> που </a:t>
            </a:r>
            <a:r>
              <a:rPr lang="el-GR" sz="2800" dirty="0" err="1">
                <a:solidFill>
                  <a:schemeClr val="tx1"/>
                </a:solidFill>
                <a:cs typeface="Calibri" panose="020F0502020204030204" pitchFamily="34" charset="0"/>
              </a:rPr>
              <a:t>υδρολύει</a:t>
            </a:r>
            <a:r>
              <a:rPr lang="el-GR" sz="2800" dirty="0">
                <a:solidFill>
                  <a:schemeClr val="tx1"/>
                </a:solidFill>
                <a:cs typeface="Calibri" panose="020F0502020204030204" pitchFamily="34" charset="0"/>
              </a:rPr>
              <a:t> το άμυλο.</a:t>
            </a:r>
          </a:p>
          <a:p>
            <a:pPr marL="457200" indent="-457200" fontAlgn="auto">
              <a:spcBef>
                <a:spcPts val="0"/>
              </a:spcBef>
              <a:spcAft>
                <a:spcPts val="1800"/>
              </a:spcAft>
              <a:buFont typeface="Arial" panose="020B0604020202020204" pitchFamily="34" charset="0"/>
              <a:buChar char="•"/>
              <a:defRPr/>
            </a:pPr>
            <a:r>
              <a:rPr lang="el-GR" sz="2800" dirty="0">
                <a:solidFill>
                  <a:schemeClr val="tx1"/>
                </a:solidFill>
                <a:cs typeface="Calibri" panose="020F0502020204030204" pitchFamily="34" charset="0"/>
              </a:rPr>
              <a:t>Το ψωμί λόγω μυκήτων παθαίνει ευρωτίαση και λόγω του </a:t>
            </a:r>
            <a:r>
              <a:rPr lang="el-GR" sz="2800" dirty="0" err="1">
                <a:solidFill>
                  <a:schemeClr val="tx1"/>
                </a:solidFill>
                <a:cs typeface="Calibri" panose="020F0502020204030204" pitchFamily="34" charset="0"/>
              </a:rPr>
              <a:t>μεσεντερικού</a:t>
            </a:r>
            <a:r>
              <a:rPr lang="el-GR" sz="2800" dirty="0">
                <a:solidFill>
                  <a:schemeClr val="tx1"/>
                </a:solidFill>
                <a:cs typeface="Calibri" panose="020F0502020204030204" pitchFamily="34" charset="0"/>
              </a:rPr>
              <a:t> </a:t>
            </a:r>
            <a:r>
              <a:rPr lang="el-GR" sz="2800" dirty="0" err="1">
                <a:solidFill>
                  <a:schemeClr val="tx1"/>
                </a:solidFill>
                <a:cs typeface="Calibri" panose="020F0502020204030204" pitchFamily="34" charset="0"/>
              </a:rPr>
              <a:t>βακίλλου</a:t>
            </a:r>
            <a:r>
              <a:rPr lang="el-GR" sz="2800" dirty="0">
                <a:solidFill>
                  <a:schemeClr val="tx1"/>
                </a:solidFill>
                <a:cs typeface="Calibri" panose="020F0502020204030204" pitchFamily="34" charset="0"/>
              </a:rPr>
              <a:t> γίνεται δύσοσμο, ιξώδες, ακατάλληλο για διατροφή.</a:t>
            </a:r>
          </a:p>
          <a:p>
            <a:pPr marL="457200" indent="-457200" fontAlgn="auto">
              <a:spcBef>
                <a:spcPts val="0"/>
              </a:spcBef>
              <a:spcAft>
                <a:spcPts val="1800"/>
              </a:spcAft>
              <a:buFont typeface="Arial" panose="020B0604020202020204" pitchFamily="34" charset="0"/>
              <a:buChar char="•"/>
              <a:defRPr/>
            </a:pPr>
            <a:r>
              <a:rPr lang="el-GR" sz="2800" dirty="0">
                <a:solidFill>
                  <a:schemeClr val="tx1"/>
                </a:solidFill>
                <a:cs typeface="Calibri" panose="020F0502020204030204" pitchFamily="34" charset="0"/>
              </a:rPr>
              <a:t>Οι φρυγανιές, μπισκότα μπορούν να αλλοιωθούν λόγω </a:t>
            </a:r>
            <a:r>
              <a:rPr lang="el-GR" sz="2800" dirty="0" err="1">
                <a:solidFill>
                  <a:schemeClr val="tx1"/>
                </a:solidFill>
                <a:cs typeface="Calibri" panose="020F0502020204030204" pitchFamily="34" charset="0"/>
              </a:rPr>
              <a:t>τάγγισης</a:t>
            </a:r>
            <a:r>
              <a:rPr lang="el-GR" sz="2800" dirty="0">
                <a:solidFill>
                  <a:schemeClr val="tx1"/>
                </a:solidFill>
                <a:cs typeface="Calibri" panose="020F0502020204030204" pitchFamily="34" charset="0"/>
              </a:rPr>
              <a:t> του λίπους τους.   </a:t>
            </a:r>
          </a:p>
          <a:p>
            <a:endParaRPr lang="el-GR" sz="2000" dirty="0">
              <a:solidFill>
                <a:schemeClr val="tx1"/>
              </a:solidFill>
            </a:endParaRPr>
          </a:p>
        </p:txBody>
      </p:sp>
      <p:pic>
        <p:nvPicPr>
          <p:cNvPr id="4" name="Εικόνα 3">
            <a:extLst>
              <a:ext uri="{FF2B5EF4-FFF2-40B4-BE49-F238E27FC236}">
                <a16:creationId xmlns:a16="http://schemas.microsoft.com/office/drawing/2014/main" id="{25A36F10-4452-31C9-6997-AD9C454CD8CF}"/>
              </a:ext>
            </a:extLst>
          </p:cNvPr>
          <p:cNvPicPr>
            <a:picLocks noChangeAspect="1"/>
          </p:cNvPicPr>
          <p:nvPr/>
        </p:nvPicPr>
        <p:blipFill>
          <a:blip r:embed="rId2"/>
          <a:stretch>
            <a:fillRect/>
          </a:stretch>
        </p:blipFill>
        <p:spPr>
          <a:xfrm>
            <a:off x="155861" y="4096856"/>
            <a:ext cx="3843338" cy="2551594"/>
          </a:xfrm>
          <a:prstGeom prst="rect">
            <a:avLst/>
          </a:prstGeom>
        </p:spPr>
      </p:pic>
      <p:sp>
        <p:nvSpPr>
          <p:cNvPr id="5" name="Θέση αριθμού διαφάνειας 4">
            <a:extLst>
              <a:ext uri="{FF2B5EF4-FFF2-40B4-BE49-F238E27FC236}">
                <a16:creationId xmlns:a16="http://schemas.microsoft.com/office/drawing/2014/main" id="{14972414-6F3C-B5B3-A12E-9CFDFC912B14}"/>
              </a:ext>
            </a:extLst>
          </p:cNvPr>
          <p:cNvSpPr>
            <a:spLocks noGrp="1"/>
          </p:cNvSpPr>
          <p:nvPr>
            <p:ph type="sldNum" sz="quarter" idx="12"/>
          </p:nvPr>
        </p:nvSpPr>
        <p:spPr/>
        <p:txBody>
          <a:bodyPr/>
          <a:lstStyle/>
          <a:p>
            <a:fld id="{CF67AAE9-A8D0-4D2B-9F57-C72F860FC807}" type="slidenum">
              <a:rPr lang="el-GR" smtClean="0"/>
              <a:t>36</a:t>
            </a:fld>
            <a:endParaRPr lang="el-GR"/>
          </a:p>
        </p:txBody>
      </p:sp>
    </p:spTree>
    <p:extLst>
      <p:ext uri="{BB962C8B-B14F-4D97-AF65-F5344CB8AC3E}">
        <p14:creationId xmlns:p14="http://schemas.microsoft.com/office/powerpoint/2010/main" val="1481156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5" name="Rectangle 14">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1B184C44-21F6-9BF6-9E40-7270A3B8B4EA}"/>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lnSpc>
                <a:spcPct val="85000"/>
              </a:lnSpc>
            </a:pPr>
            <a:r>
              <a:rPr lang="en-US" sz="6600" b="1" cap="all">
                <a:solidFill>
                  <a:schemeClr val="tx1"/>
                </a:solidFill>
                <a:latin typeface="+mj-lt"/>
              </a:rPr>
              <a:t>Σας ευχαριστώ για την προσοχή σας</a:t>
            </a:r>
          </a:p>
        </p:txBody>
      </p:sp>
      <p:cxnSp>
        <p:nvCxnSpPr>
          <p:cNvPr id="17" name="Straight Connector 16">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Θέση αριθμού διαφάνειας 2">
            <a:extLst>
              <a:ext uri="{FF2B5EF4-FFF2-40B4-BE49-F238E27FC236}">
                <a16:creationId xmlns:a16="http://schemas.microsoft.com/office/drawing/2014/main" id="{7B402531-211E-38AE-4223-B6627736803D}"/>
              </a:ext>
            </a:extLst>
          </p:cNvPr>
          <p:cNvSpPr>
            <a:spLocks noGrp="1"/>
          </p:cNvSpPr>
          <p:nvPr>
            <p:ph type="sldNum" sz="quarter" idx="12"/>
          </p:nvPr>
        </p:nvSpPr>
        <p:spPr/>
        <p:txBody>
          <a:bodyPr/>
          <a:lstStyle/>
          <a:p>
            <a:fld id="{CF67AAE9-A8D0-4D2B-9F57-C72F860FC807}" type="slidenum">
              <a:rPr lang="el-GR" smtClean="0"/>
              <a:t>37</a:t>
            </a:fld>
            <a:endParaRPr lang="el-GR"/>
          </a:p>
        </p:txBody>
      </p:sp>
    </p:spTree>
    <p:extLst>
      <p:ext uri="{BB962C8B-B14F-4D97-AF65-F5344CB8AC3E}">
        <p14:creationId xmlns:p14="http://schemas.microsoft.com/office/powerpoint/2010/main" val="25862791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Calibri" panose="020F0502020204030204" pitchFamily="34" charset="0"/>
            </a:endParaRPr>
          </a:p>
        </p:txBody>
      </p:sp>
      <p:sp>
        <p:nvSpPr>
          <p:cNvPr id="2" name="Τίτλος 1">
            <a:extLst>
              <a:ext uri="{FF2B5EF4-FFF2-40B4-BE49-F238E27FC236}">
                <a16:creationId xmlns:a16="http://schemas.microsoft.com/office/drawing/2014/main" id="{F2166F22-D836-3864-A545-D470D5AA6707}"/>
              </a:ext>
            </a:extLst>
          </p:cNvPr>
          <p:cNvSpPr>
            <a:spLocks noGrp="1"/>
          </p:cNvSpPr>
          <p:nvPr>
            <p:ph type="title"/>
          </p:nvPr>
        </p:nvSpPr>
        <p:spPr>
          <a:xfrm>
            <a:off x="441009" y="873457"/>
            <a:ext cx="3273042" cy="5222543"/>
          </a:xfrm>
        </p:spPr>
        <p:txBody>
          <a:bodyPr>
            <a:normAutofit/>
          </a:bodyPr>
          <a:lstStyle/>
          <a:p>
            <a:r>
              <a:rPr lang="el-GR" sz="2800" dirty="0">
                <a:solidFill>
                  <a:srgbClr val="FFFFFF"/>
                </a:solidFill>
                <a:cs typeface="Calibri" panose="020F0502020204030204" pitchFamily="34" charset="0"/>
              </a:rPr>
              <a:t>ΑΛΛΟΙΩΣΗ ΤΩΝ ΤΡΟΦΙΜΩΝ</a:t>
            </a:r>
            <a:endParaRPr lang="el-GR" sz="2800" dirty="0">
              <a:solidFill>
                <a:srgbClr val="FFFFFF"/>
              </a:solidFill>
            </a:endParaRPr>
          </a:p>
        </p:txBody>
      </p:sp>
      <p:sp>
        <p:nvSpPr>
          <p:cNvPr id="3" name="Θέση περιεχομένου 2">
            <a:extLst>
              <a:ext uri="{FF2B5EF4-FFF2-40B4-BE49-F238E27FC236}">
                <a16:creationId xmlns:a16="http://schemas.microsoft.com/office/drawing/2014/main" id="{38E411CF-2AF0-5204-2E8D-1A5F1FA6625F}"/>
              </a:ext>
            </a:extLst>
          </p:cNvPr>
          <p:cNvSpPr>
            <a:spLocks noGrp="1"/>
          </p:cNvSpPr>
          <p:nvPr>
            <p:ph idx="1"/>
          </p:nvPr>
        </p:nvSpPr>
        <p:spPr>
          <a:xfrm>
            <a:off x="4995081" y="873457"/>
            <a:ext cx="6020790" cy="5222543"/>
          </a:xfrm>
        </p:spPr>
        <p:txBody>
          <a:bodyPr anchor="ctr">
            <a:normAutofit/>
          </a:bodyPr>
          <a:lstStyle/>
          <a:p>
            <a:pPr marL="0" indent="0">
              <a:spcBef>
                <a:spcPts val="0"/>
              </a:spcBef>
              <a:spcAft>
                <a:spcPts val="1200"/>
              </a:spcAft>
              <a:buNone/>
              <a:defRPr/>
            </a:pPr>
            <a:r>
              <a:rPr lang="el-GR" sz="2800" dirty="0">
                <a:solidFill>
                  <a:schemeClr val="tx1"/>
                </a:solidFill>
                <a:cs typeface="Calibri" panose="020F0502020204030204" pitchFamily="34" charset="0"/>
              </a:rPr>
              <a:t>Αίτια αλλοίωσης των τροφίμων</a:t>
            </a:r>
          </a:p>
          <a:p>
            <a:pPr marL="0" indent="0">
              <a:spcBef>
                <a:spcPts val="0"/>
              </a:spcBef>
              <a:spcAft>
                <a:spcPts val="1200"/>
              </a:spcAft>
              <a:buNone/>
              <a:defRPr/>
            </a:pPr>
            <a:endParaRPr lang="el-GR" sz="2800" dirty="0">
              <a:solidFill>
                <a:schemeClr val="tx1"/>
              </a:solidFill>
              <a:cs typeface="Calibri" panose="020F0502020204030204" pitchFamily="34" charset="0"/>
            </a:endParaRPr>
          </a:p>
          <a:p>
            <a:pPr>
              <a:spcBef>
                <a:spcPts val="0"/>
              </a:spcBef>
              <a:spcAft>
                <a:spcPts val="1200"/>
              </a:spcAft>
              <a:defRPr/>
            </a:pPr>
            <a:r>
              <a:rPr lang="el-GR" sz="2800" dirty="0">
                <a:solidFill>
                  <a:schemeClr val="tx1"/>
                </a:solidFill>
                <a:cs typeface="Calibri" panose="020F0502020204030204" pitchFamily="34" charset="0"/>
              </a:rPr>
              <a:t>Ξήρανση ή μάρανση τροφίμων (π.χ. νωπά λαχανικά και φρούτα) σε χώρους χαμηλής υγρασίας</a:t>
            </a:r>
          </a:p>
          <a:p>
            <a:pPr>
              <a:spcBef>
                <a:spcPts val="0"/>
              </a:spcBef>
              <a:spcAft>
                <a:spcPts val="1200"/>
              </a:spcAft>
              <a:defRPr/>
            </a:pPr>
            <a:r>
              <a:rPr lang="el-GR" sz="2800" dirty="0">
                <a:solidFill>
                  <a:schemeClr val="tx1"/>
                </a:solidFill>
                <a:cs typeface="Calibri" panose="020F0502020204030204" pitchFamily="34" charset="0"/>
              </a:rPr>
              <a:t>Διάφορες ακτινοβολίες</a:t>
            </a:r>
          </a:p>
          <a:p>
            <a:pPr>
              <a:spcBef>
                <a:spcPts val="0"/>
              </a:spcBef>
              <a:spcAft>
                <a:spcPts val="1200"/>
              </a:spcAft>
              <a:defRPr/>
            </a:pPr>
            <a:r>
              <a:rPr lang="el-GR" sz="2800" dirty="0">
                <a:solidFill>
                  <a:schemeClr val="tx1"/>
                </a:solidFill>
                <a:cs typeface="Calibri" panose="020F0502020204030204" pitchFamily="34" charset="0"/>
              </a:rPr>
              <a:t>Προσβολή από έντομα και τρωκτικά</a:t>
            </a:r>
          </a:p>
          <a:p>
            <a:pPr>
              <a:spcBef>
                <a:spcPts val="0"/>
              </a:spcBef>
              <a:spcAft>
                <a:spcPts val="1200"/>
              </a:spcAft>
              <a:defRPr/>
            </a:pPr>
            <a:r>
              <a:rPr lang="el-GR" sz="2800" dirty="0">
                <a:solidFill>
                  <a:schemeClr val="tx1"/>
                </a:solidFill>
                <a:cs typeface="Calibri" panose="020F0502020204030204" pitchFamily="34" charset="0"/>
              </a:rPr>
              <a:t>Απορρόφηση ξένων οσμών</a:t>
            </a:r>
          </a:p>
        </p:txBody>
      </p:sp>
      <p:sp>
        <p:nvSpPr>
          <p:cNvPr id="4" name="Θέση αριθμού διαφάνειας 3">
            <a:extLst>
              <a:ext uri="{FF2B5EF4-FFF2-40B4-BE49-F238E27FC236}">
                <a16:creationId xmlns:a16="http://schemas.microsoft.com/office/drawing/2014/main" id="{5F0709DB-7E93-EB3D-1A97-BFBDB76431FB}"/>
              </a:ext>
            </a:extLst>
          </p:cNvPr>
          <p:cNvSpPr>
            <a:spLocks noGrp="1"/>
          </p:cNvSpPr>
          <p:nvPr>
            <p:ph type="sldNum" sz="quarter" idx="12"/>
          </p:nvPr>
        </p:nvSpPr>
        <p:spPr/>
        <p:txBody>
          <a:bodyPr/>
          <a:lstStyle/>
          <a:p>
            <a:fld id="{CF67AAE9-A8D0-4D2B-9F57-C72F860FC807}" type="slidenum">
              <a:rPr lang="el-GR" smtClean="0"/>
              <a:t>4</a:t>
            </a:fld>
            <a:endParaRPr lang="el-GR"/>
          </a:p>
        </p:txBody>
      </p:sp>
    </p:spTree>
    <p:extLst>
      <p:ext uri="{BB962C8B-B14F-4D97-AF65-F5344CB8AC3E}">
        <p14:creationId xmlns:p14="http://schemas.microsoft.com/office/powerpoint/2010/main" val="293137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AF08222F-94FC-90CC-57C9-74EE26E83EF0}"/>
              </a:ext>
            </a:extLst>
          </p:cNvPr>
          <p:cNvSpPr>
            <a:spLocks noGrp="1"/>
          </p:cNvSpPr>
          <p:nvPr>
            <p:ph type="title"/>
          </p:nvPr>
        </p:nvSpPr>
        <p:spPr>
          <a:xfrm>
            <a:off x="643467" y="643466"/>
            <a:ext cx="3602736" cy="5269651"/>
          </a:xfrm>
        </p:spPr>
        <p:txBody>
          <a:bodyPr>
            <a:normAutofit/>
          </a:bodyPr>
          <a:lstStyle/>
          <a:p>
            <a:pPr algn="ctr"/>
            <a:r>
              <a:rPr lang="el-GR" sz="3200" dirty="0">
                <a:solidFill>
                  <a:schemeClr val="tx2"/>
                </a:solidFill>
                <a:cs typeface="Calibri" panose="020F0502020204030204" pitchFamily="34" charset="0"/>
              </a:rPr>
              <a:t>ΑΛΛΟΙΩΣΗ ΤΩΝ ΤΡΟΦΙΜΩΝ</a:t>
            </a:r>
            <a:endParaRPr lang="el-GR" sz="3200" dirty="0">
              <a:solidFill>
                <a:schemeClr val="tx2"/>
              </a:solidFill>
            </a:endParaRP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299792C2-C377-E1D1-2904-5C7454EA6723}"/>
              </a:ext>
            </a:extLst>
          </p:cNvPr>
          <p:cNvSpPr>
            <a:spLocks noGrp="1"/>
          </p:cNvSpPr>
          <p:nvPr>
            <p:ph idx="1"/>
          </p:nvPr>
        </p:nvSpPr>
        <p:spPr>
          <a:xfrm>
            <a:off x="5065182" y="643466"/>
            <a:ext cx="6476320" cy="5854988"/>
          </a:xfrm>
        </p:spPr>
        <p:txBody>
          <a:bodyPr anchor="ctr">
            <a:normAutofit/>
          </a:bodyPr>
          <a:lstStyle/>
          <a:p>
            <a:r>
              <a:rPr lang="el-GR" sz="2400" dirty="0">
                <a:solidFill>
                  <a:schemeClr val="tx2"/>
                </a:solidFill>
                <a:cs typeface="Calibri" panose="020F0502020204030204" pitchFamily="34" charset="0"/>
              </a:rPr>
              <a:t>Είδη αλλοίωσης των τροφίμων</a:t>
            </a:r>
          </a:p>
          <a:p>
            <a:endParaRPr lang="el-GR" sz="2400" dirty="0">
              <a:solidFill>
                <a:schemeClr val="tx2"/>
              </a:solidFill>
            </a:endParaRPr>
          </a:p>
          <a:p>
            <a:pPr marL="514350" indent="-514350" fontAlgn="auto">
              <a:spcBef>
                <a:spcPts val="0"/>
              </a:spcBef>
              <a:spcAft>
                <a:spcPts val="2400"/>
              </a:spcAft>
              <a:buFont typeface="+mj-lt"/>
              <a:buAutoNum type="arabicPeriod"/>
              <a:defRPr/>
            </a:pPr>
            <a:r>
              <a:rPr lang="el-GR" sz="2400" dirty="0">
                <a:solidFill>
                  <a:schemeClr val="tx2"/>
                </a:solidFill>
                <a:cs typeface="Calibri" panose="020F0502020204030204" pitchFamily="34" charset="0"/>
              </a:rPr>
              <a:t>Τα όξινου συστάσεως τρόφιμα (π.χ. φρούτα, λαχανικά) υφίστανται ζύμωση από τους ζυμομύκητες ή αναπτύσσονται σ΄ αυτούς διάφοροι μύκητες</a:t>
            </a:r>
          </a:p>
          <a:p>
            <a:pPr marL="514350" indent="-514350" fontAlgn="auto">
              <a:spcBef>
                <a:spcPts val="0"/>
              </a:spcBef>
              <a:spcAft>
                <a:spcPts val="2400"/>
              </a:spcAft>
              <a:buFont typeface="+mj-lt"/>
              <a:buAutoNum type="arabicPeriod"/>
              <a:defRPr/>
            </a:pPr>
            <a:r>
              <a:rPr lang="el-GR" sz="2400" dirty="0">
                <a:solidFill>
                  <a:schemeClr val="tx2"/>
                </a:solidFill>
                <a:cs typeface="Calibri" panose="020F0502020204030204" pitchFamily="34" charset="0"/>
              </a:rPr>
              <a:t>Το κρέας και τα μη όξινα λαχανικά προσβάλλονται από βακτήρια </a:t>
            </a:r>
          </a:p>
          <a:p>
            <a:pPr marL="514350" indent="-514350" fontAlgn="auto">
              <a:spcBef>
                <a:spcPts val="0"/>
              </a:spcBef>
              <a:spcAft>
                <a:spcPts val="2400"/>
              </a:spcAft>
              <a:buFont typeface="+mj-lt"/>
              <a:buAutoNum type="arabicPeriod"/>
              <a:defRPr/>
            </a:pPr>
            <a:r>
              <a:rPr lang="el-GR" sz="2400" dirty="0">
                <a:solidFill>
                  <a:schemeClr val="tx2"/>
                </a:solidFill>
                <a:cs typeface="Calibri" panose="020F0502020204030204" pitchFamily="34" charset="0"/>
              </a:rPr>
              <a:t>Τα τρόφιμα που περιέχουν οργανικές ενώσεις με ακόρεστους δεσμούς π.χ. λίπη, χρωστικές, αρωματικές ύλες υφίστανται οξειδωτικές μεταβολές </a:t>
            </a:r>
          </a:p>
          <a:p>
            <a:endParaRPr lang="el-GR" sz="2000" dirty="0">
              <a:solidFill>
                <a:schemeClr val="tx2"/>
              </a:solidFill>
            </a:endParaRPr>
          </a:p>
        </p:txBody>
      </p:sp>
      <p:sp>
        <p:nvSpPr>
          <p:cNvPr id="4" name="Θέση αριθμού διαφάνειας 3">
            <a:extLst>
              <a:ext uri="{FF2B5EF4-FFF2-40B4-BE49-F238E27FC236}">
                <a16:creationId xmlns:a16="http://schemas.microsoft.com/office/drawing/2014/main" id="{6F32E00E-3B99-455A-4BCC-ECDA835271C2}"/>
              </a:ext>
            </a:extLst>
          </p:cNvPr>
          <p:cNvSpPr>
            <a:spLocks noGrp="1"/>
          </p:cNvSpPr>
          <p:nvPr>
            <p:ph type="sldNum" sz="quarter" idx="12"/>
          </p:nvPr>
        </p:nvSpPr>
        <p:spPr/>
        <p:txBody>
          <a:bodyPr/>
          <a:lstStyle/>
          <a:p>
            <a:fld id="{CF67AAE9-A8D0-4D2B-9F57-C72F860FC807}" type="slidenum">
              <a:rPr lang="el-GR" smtClean="0"/>
              <a:t>5</a:t>
            </a:fld>
            <a:endParaRPr lang="el-GR"/>
          </a:p>
        </p:txBody>
      </p:sp>
    </p:spTree>
    <p:extLst>
      <p:ext uri="{BB962C8B-B14F-4D97-AF65-F5344CB8AC3E}">
        <p14:creationId xmlns:p14="http://schemas.microsoft.com/office/powerpoint/2010/main" val="273270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Calibri" panose="020F0502020204030204" pitchFamily="34" charset="0"/>
            </a:endParaRPr>
          </a:p>
        </p:txBody>
      </p:sp>
      <p:sp>
        <p:nvSpPr>
          <p:cNvPr id="2" name="Τίτλος 1">
            <a:extLst>
              <a:ext uri="{FF2B5EF4-FFF2-40B4-BE49-F238E27FC236}">
                <a16:creationId xmlns:a16="http://schemas.microsoft.com/office/drawing/2014/main" id="{11336811-0D33-0A28-5CC5-6A90C64FCCAD}"/>
              </a:ext>
            </a:extLst>
          </p:cNvPr>
          <p:cNvSpPr>
            <a:spLocks noGrp="1"/>
          </p:cNvSpPr>
          <p:nvPr>
            <p:ph type="title"/>
          </p:nvPr>
        </p:nvSpPr>
        <p:spPr>
          <a:xfrm>
            <a:off x="441009" y="873457"/>
            <a:ext cx="3273042" cy="5222543"/>
          </a:xfrm>
        </p:spPr>
        <p:txBody>
          <a:bodyPr>
            <a:normAutofit/>
          </a:bodyPr>
          <a:lstStyle/>
          <a:p>
            <a:r>
              <a:rPr lang="el-GR" sz="2800" dirty="0">
                <a:solidFill>
                  <a:srgbClr val="FFFFFF"/>
                </a:solidFill>
                <a:cs typeface="Calibri" panose="020F0502020204030204" pitchFamily="34" charset="0"/>
              </a:rPr>
              <a:t>Αλλοιώσεις υδατανθράκων</a:t>
            </a:r>
            <a:br>
              <a:rPr lang="el-GR" sz="2800" dirty="0">
                <a:solidFill>
                  <a:srgbClr val="FFFFFF"/>
                </a:solidFill>
                <a:cs typeface="Calibri" panose="020F0502020204030204" pitchFamily="34" charset="0"/>
              </a:rPr>
            </a:br>
            <a:endParaRPr lang="el-GR" sz="2800" dirty="0">
              <a:solidFill>
                <a:srgbClr val="FFFFFF"/>
              </a:solidFill>
            </a:endParaRPr>
          </a:p>
        </p:txBody>
      </p:sp>
      <p:sp>
        <p:nvSpPr>
          <p:cNvPr id="3" name="Θέση περιεχομένου 2">
            <a:extLst>
              <a:ext uri="{FF2B5EF4-FFF2-40B4-BE49-F238E27FC236}">
                <a16:creationId xmlns:a16="http://schemas.microsoft.com/office/drawing/2014/main" id="{C721DEAB-8110-F43F-40BE-5EE0B23CB4F6}"/>
              </a:ext>
            </a:extLst>
          </p:cNvPr>
          <p:cNvSpPr>
            <a:spLocks noGrp="1"/>
          </p:cNvSpPr>
          <p:nvPr>
            <p:ph idx="1"/>
          </p:nvPr>
        </p:nvSpPr>
        <p:spPr>
          <a:xfrm>
            <a:off x="4514850" y="504825"/>
            <a:ext cx="7524749" cy="6048375"/>
          </a:xfrm>
        </p:spPr>
        <p:txBody>
          <a:bodyPr anchor="ctr">
            <a:normAutofit/>
          </a:bodyPr>
          <a:lstStyle/>
          <a:p>
            <a:pPr marL="0" indent="0" fontAlgn="auto">
              <a:spcBef>
                <a:spcPts val="0"/>
              </a:spcBef>
              <a:spcAft>
                <a:spcPts val="600"/>
              </a:spcAft>
              <a:buNone/>
              <a:defRPr/>
            </a:pPr>
            <a:r>
              <a:rPr lang="el-GR" sz="2800" dirty="0">
                <a:solidFill>
                  <a:schemeClr val="tx1"/>
                </a:solidFill>
                <a:cs typeface="Calibri" panose="020F0502020204030204" pitchFamily="34" charset="0"/>
              </a:rPr>
              <a:t>Απλά Σάκχαρα:</a:t>
            </a:r>
          </a:p>
          <a:p>
            <a:pPr fontAlgn="auto">
              <a:spcBef>
                <a:spcPts val="0"/>
              </a:spcBef>
              <a:spcAft>
                <a:spcPts val="600"/>
              </a:spcAft>
              <a:defRPr/>
            </a:pPr>
            <a:endParaRPr lang="el-GR" sz="2800" dirty="0">
              <a:solidFill>
                <a:schemeClr val="tx1"/>
              </a:solidFill>
              <a:cs typeface="Calibri" panose="020F0502020204030204" pitchFamily="34" charset="0"/>
            </a:endParaRPr>
          </a:p>
          <a:p>
            <a:pPr>
              <a:spcBef>
                <a:spcPts val="0"/>
              </a:spcBef>
              <a:spcAft>
                <a:spcPts val="1800"/>
              </a:spcAft>
              <a:defRPr/>
            </a:pPr>
            <a:r>
              <a:rPr lang="el-GR" sz="2800" u="sng" dirty="0">
                <a:solidFill>
                  <a:schemeClr val="tx1"/>
                </a:solidFill>
                <a:cs typeface="Calibri" panose="020F0502020204030204" pitchFamily="34" charset="0"/>
              </a:rPr>
              <a:t>Πλήρης οξείδωση</a:t>
            </a:r>
            <a:r>
              <a:rPr lang="el-GR" sz="2800" dirty="0">
                <a:solidFill>
                  <a:schemeClr val="tx1"/>
                </a:solidFill>
                <a:cs typeface="Calibri" panose="020F0502020204030204" pitchFamily="34" charset="0"/>
              </a:rPr>
              <a:t> προς CO</a:t>
            </a:r>
            <a:r>
              <a:rPr lang="el-GR" sz="2800" baseline="-25000" dirty="0">
                <a:solidFill>
                  <a:schemeClr val="tx1"/>
                </a:solidFill>
                <a:cs typeface="Calibri" panose="020F0502020204030204" pitchFamily="34" charset="0"/>
              </a:rPr>
              <a:t>2</a:t>
            </a:r>
            <a:r>
              <a:rPr lang="el-GR" sz="2800" dirty="0">
                <a:solidFill>
                  <a:schemeClr val="tx1"/>
                </a:solidFill>
                <a:cs typeface="Calibri" panose="020F0502020204030204" pitchFamily="34" charset="0"/>
              </a:rPr>
              <a:t> και H</a:t>
            </a:r>
            <a:r>
              <a:rPr lang="el-GR" sz="2800" baseline="-25000" dirty="0">
                <a:solidFill>
                  <a:schemeClr val="tx1"/>
                </a:solidFill>
                <a:cs typeface="Calibri" panose="020F0502020204030204" pitchFamily="34" charset="0"/>
              </a:rPr>
              <a:t>2</a:t>
            </a:r>
            <a:r>
              <a:rPr lang="el-GR" sz="2800" dirty="0">
                <a:solidFill>
                  <a:schemeClr val="tx1"/>
                </a:solidFill>
                <a:cs typeface="Calibri" panose="020F0502020204030204" pitchFamily="34" charset="0"/>
              </a:rPr>
              <a:t>O από μύκητες κυρίως και από λίγα βακτήρια και ζυμομύκητες</a:t>
            </a:r>
          </a:p>
          <a:p>
            <a:pPr>
              <a:spcBef>
                <a:spcPts val="0"/>
              </a:spcBef>
              <a:spcAft>
                <a:spcPts val="1800"/>
              </a:spcAft>
              <a:defRPr/>
            </a:pPr>
            <a:endParaRPr lang="el-GR" sz="2800" dirty="0">
              <a:solidFill>
                <a:schemeClr val="tx1"/>
              </a:solidFill>
              <a:cs typeface="Calibri" panose="020F0502020204030204" pitchFamily="34" charset="0"/>
            </a:endParaRPr>
          </a:p>
          <a:p>
            <a:pPr>
              <a:spcBef>
                <a:spcPts val="0"/>
              </a:spcBef>
              <a:spcAft>
                <a:spcPts val="1800"/>
              </a:spcAft>
              <a:defRPr/>
            </a:pPr>
            <a:r>
              <a:rPr lang="el-GR" sz="2800" u="sng" dirty="0">
                <a:solidFill>
                  <a:schemeClr val="tx1"/>
                </a:solidFill>
                <a:cs typeface="Calibri" panose="020F0502020204030204" pitchFamily="34" charset="0"/>
              </a:rPr>
              <a:t>Μερική οξείδωση</a:t>
            </a:r>
            <a:r>
              <a:rPr lang="el-GR" sz="2800" dirty="0">
                <a:solidFill>
                  <a:schemeClr val="tx1"/>
                </a:solidFill>
                <a:cs typeface="Calibri" panose="020F0502020204030204" pitchFamily="34" charset="0"/>
              </a:rPr>
              <a:t> σχηματισμός ενδιάμεσων ενώσεων (κυρίως οργανικά οξέα) από μικροοργανισμούς και μετά προς CO</a:t>
            </a:r>
            <a:r>
              <a:rPr lang="el-GR" sz="2800" baseline="-25000" dirty="0">
                <a:solidFill>
                  <a:schemeClr val="tx1"/>
                </a:solidFill>
                <a:cs typeface="Calibri" panose="020F0502020204030204" pitchFamily="34" charset="0"/>
              </a:rPr>
              <a:t>2</a:t>
            </a:r>
            <a:r>
              <a:rPr lang="el-GR" sz="2800" dirty="0">
                <a:solidFill>
                  <a:schemeClr val="tx1"/>
                </a:solidFill>
                <a:cs typeface="Calibri" panose="020F0502020204030204" pitchFamily="34" charset="0"/>
              </a:rPr>
              <a:t> και H</a:t>
            </a:r>
            <a:r>
              <a:rPr lang="el-GR" sz="2800" baseline="-25000" dirty="0">
                <a:solidFill>
                  <a:schemeClr val="tx1"/>
                </a:solidFill>
                <a:cs typeface="Calibri" panose="020F0502020204030204" pitchFamily="34" charset="0"/>
              </a:rPr>
              <a:t>2</a:t>
            </a:r>
            <a:r>
              <a:rPr lang="el-GR" sz="2800" dirty="0">
                <a:solidFill>
                  <a:schemeClr val="tx1"/>
                </a:solidFill>
                <a:cs typeface="Calibri" panose="020F0502020204030204" pitchFamily="34" charset="0"/>
              </a:rPr>
              <a:t>O </a:t>
            </a:r>
          </a:p>
          <a:p>
            <a:pPr>
              <a:spcBef>
                <a:spcPts val="0"/>
              </a:spcBef>
              <a:spcAft>
                <a:spcPts val="1800"/>
              </a:spcAft>
              <a:defRPr/>
            </a:pPr>
            <a:endParaRPr lang="el-GR" sz="2800" dirty="0">
              <a:solidFill>
                <a:schemeClr val="tx1"/>
              </a:solidFill>
              <a:cs typeface="Calibri" panose="020F0502020204030204" pitchFamily="34" charset="0"/>
            </a:endParaRPr>
          </a:p>
          <a:p>
            <a:pPr>
              <a:spcBef>
                <a:spcPts val="0"/>
              </a:spcBef>
              <a:spcAft>
                <a:spcPts val="1800"/>
              </a:spcAft>
              <a:defRPr/>
            </a:pPr>
            <a:r>
              <a:rPr lang="el-GR" sz="2800" u="sng" dirty="0">
                <a:solidFill>
                  <a:schemeClr val="tx1"/>
                </a:solidFill>
                <a:cs typeface="Calibri" panose="020F0502020204030204" pitchFamily="34" charset="0"/>
              </a:rPr>
              <a:t>Αλκοολική ζύμωση</a:t>
            </a:r>
            <a:r>
              <a:rPr lang="el-GR" sz="2800" dirty="0">
                <a:solidFill>
                  <a:schemeClr val="tx1"/>
                </a:solidFill>
                <a:cs typeface="Calibri" panose="020F0502020204030204" pitchFamily="34" charset="0"/>
              </a:rPr>
              <a:t> κυρίως από ζυμομύκητες</a:t>
            </a:r>
          </a:p>
          <a:p>
            <a:endParaRPr lang="el-GR" sz="2000" dirty="0">
              <a:solidFill>
                <a:schemeClr val="tx1"/>
              </a:solidFill>
            </a:endParaRPr>
          </a:p>
        </p:txBody>
      </p:sp>
      <p:sp>
        <p:nvSpPr>
          <p:cNvPr id="4" name="Θέση αριθμού διαφάνειας 3">
            <a:extLst>
              <a:ext uri="{FF2B5EF4-FFF2-40B4-BE49-F238E27FC236}">
                <a16:creationId xmlns:a16="http://schemas.microsoft.com/office/drawing/2014/main" id="{44E7A72B-D5FD-92E6-4B89-9630531A9437}"/>
              </a:ext>
            </a:extLst>
          </p:cNvPr>
          <p:cNvSpPr>
            <a:spLocks noGrp="1"/>
          </p:cNvSpPr>
          <p:nvPr>
            <p:ph type="sldNum" sz="quarter" idx="12"/>
          </p:nvPr>
        </p:nvSpPr>
        <p:spPr/>
        <p:txBody>
          <a:bodyPr/>
          <a:lstStyle/>
          <a:p>
            <a:fld id="{CF67AAE9-A8D0-4D2B-9F57-C72F860FC807}" type="slidenum">
              <a:rPr lang="el-GR" smtClean="0"/>
              <a:t>6</a:t>
            </a:fld>
            <a:endParaRPr lang="el-GR"/>
          </a:p>
        </p:txBody>
      </p:sp>
    </p:spTree>
    <p:extLst>
      <p:ext uri="{BB962C8B-B14F-4D97-AF65-F5344CB8AC3E}">
        <p14:creationId xmlns:p14="http://schemas.microsoft.com/office/powerpoint/2010/main" val="62485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EFC72C-60E4-C0DD-C7D5-4A3A5679F4C3}"/>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Αλλοιώσεις υδατανθράκων</a:t>
            </a:r>
            <a:endParaRPr lang="el-GR" dirty="0"/>
          </a:p>
        </p:txBody>
      </p:sp>
      <p:sp>
        <p:nvSpPr>
          <p:cNvPr id="3" name="Θέση περιεχομένου 2">
            <a:extLst>
              <a:ext uri="{FF2B5EF4-FFF2-40B4-BE49-F238E27FC236}">
                <a16:creationId xmlns:a16="http://schemas.microsoft.com/office/drawing/2014/main" id="{29A0DDD1-6652-4146-5546-7196BA5EF793}"/>
              </a:ext>
            </a:extLst>
          </p:cNvPr>
          <p:cNvSpPr>
            <a:spLocks noGrp="1"/>
          </p:cNvSpPr>
          <p:nvPr>
            <p:ph idx="1"/>
          </p:nvPr>
        </p:nvSpPr>
        <p:spPr/>
        <p:txBody>
          <a:bodyPr>
            <a:normAutofit/>
          </a:bodyPr>
          <a:lstStyle/>
          <a:p>
            <a:r>
              <a:rPr lang="el-GR" dirty="0"/>
              <a:t>Γαλακτική ζύμωση προς γαλακτικό οξύ από τα γαλακτικά βακτήρια (π.χ.</a:t>
            </a:r>
            <a:r>
              <a:rPr lang="el-GR" i="1" dirty="0"/>
              <a:t> </a:t>
            </a:r>
            <a:r>
              <a:rPr lang="en-US" i="1" dirty="0"/>
              <a:t>Streptococcus lactis, Streptococcus bulgaricus </a:t>
            </a:r>
            <a:r>
              <a:rPr lang="el-GR" dirty="0"/>
              <a:t>κ.ά.) και προς γαλακτικό οξύ, οξικό οξύ, </a:t>
            </a:r>
            <a:r>
              <a:rPr lang="en-US" dirty="0"/>
              <a:t>CO</a:t>
            </a:r>
            <a:r>
              <a:rPr lang="en-US" baseline="-25000" dirty="0"/>
              <a:t>2</a:t>
            </a:r>
            <a:r>
              <a:rPr lang="en-US" dirty="0"/>
              <a:t>, </a:t>
            </a:r>
            <a:r>
              <a:rPr lang="el-GR" dirty="0"/>
              <a:t>γλυκερίνη, αλκοόλη από άλλα βακτήρια γαλακτικού οξέος</a:t>
            </a:r>
          </a:p>
          <a:p>
            <a:endParaRPr lang="el-GR" dirty="0"/>
          </a:p>
          <a:p>
            <a:r>
              <a:rPr lang="el-GR" dirty="0"/>
              <a:t>Ανεπιθύμητη βουτυρική ζύμωση. Παράγει βουτυρικό οξύ κυρίως και άλλα οργανικά οξέα, αλκοόλες, </a:t>
            </a:r>
            <a:r>
              <a:rPr lang="en-US" dirty="0"/>
              <a:t>CO</a:t>
            </a:r>
            <a:r>
              <a:rPr lang="en-US" baseline="-25000" dirty="0"/>
              <a:t>2</a:t>
            </a:r>
            <a:r>
              <a:rPr lang="en-US" dirty="0"/>
              <a:t>, H</a:t>
            </a:r>
            <a:r>
              <a:rPr lang="en-US" baseline="-25000" dirty="0"/>
              <a:t>2</a:t>
            </a:r>
            <a:r>
              <a:rPr lang="en-US" dirty="0"/>
              <a:t>. </a:t>
            </a:r>
            <a:endParaRPr lang="el-GR" dirty="0"/>
          </a:p>
          <a:p>
            <a:endParaRPr lang="el-GR" dirty="0"/>
          </a:p>
          <a:p>
            <a:r>
              <a:rPr lang="el-GR" dirty="0"/>
              <a:t>Άλλες ζυμώσεις κατά τις οποίες παράγονται αέρια και άλλες ενώσεις (οξέα, αλκοόλες, </a:t>
            </a:r>
            <a:r>
              <a:rPr lang="en-US" dirty="0"/>
              <a:t>CO</a:t>
            </a:r>
            <a:r>
              <a:rPr lang="en-US" baseline="-25000" dirty="0"/>
              <a:t>2</a:t>
            </a:r>
            <a:r>
              <a:rPr lang="en-US" dirty="0"/>
              <a:t>, H</a:t>
            </a:r>
            <a:r>
              <a:rPr lang="en-US" baseline="-25000" dirty="0"/>
              <a:t>2</a:t>
            </a:r>
            <a:r>
              <a:rPr lang="en-US" dirty="0"/>
              <a:t>) </a:t>
            </a:r>
            <a:r>
              <a:rPr lang="el-GR" dirty="0"/>
              <a:t>από βακτήρια και ζυμομύκητες </a:t>
            </a:r>
          </a:p>
          <a:p>
            <a:endParaRPr lang="el-GR" dirty="0"/>
          </a:p>
        </p:txBody>
      </p:sp>
      <p:sp>
        <p:nvSpPr>
          <p:cNvPr id="4" name="Θέση αριθμού διαφάνειας 3">
            <a:extLst>
              <a:ext uri="{FF2B5EF4-FFF2-40B4-BE49-F238E27FC236}">
                <a16:creationId xmlns:a16="http://schemas.microsoft.com/office/drawing/2014/main" id="{A84A3E3A-344F-0D24-A6A8-5132651998FE}"/>
              </a:ext>
            </a:extLst>
          </p:cNvPr>
          <p:cNvSpPr>
            <a:spLocks noGrp="1"/>
          </p:cNvSpPr>
          <p:nvPr>
            <p:ph type="sldNum" sz="quarter" idx="12"/>
          </p:nvPr>
        </p:nvSpPr>
        <p:spPr/>
        <p:txBody>
          <a:bodyPr/>
          <a:lstStyle/>
          <a:p>
            <a:fld id="{CF67AAE9-A8D0-4D2B-9F57-C72F860FC807}" type="slidenum">
              <a:rPr lang="el-GR" smtClean="0"/>
              <a:t>7</a:t>
            </a:fld>
            <a:endParaRPr lang="el-GR"/>
          </a:p>
        </p:txBody>
      </p:sp>
    </p:spTree>
    <p:extLst>
      <p:ext uri="{BB962C8B-B14F-4D97-AF65-F5344CB8AC3E}">
        <p14:creationId xmlns:p14="http://schemas.microsoft.com/office/powerpoint/2010/main" val="324685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30E9D5-6C02-E663-029E-A9F26CD0429A}"/>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Αλλοιώσεις υδατανθράκων</a:t>
            </a:r>
            <a:endParaRPr lang="el-GR" dirty="0"/>
          </a:p>
        </p:txBody>
      </p:sp>
      <p:sp>
        <p:nvSpPr>
          <p:cNvPr id="3" name="Θέση περιεχομένου 2">
            <a:extLst>
              <a:ext uri="{FF2B5EF4-FFF2-40B4-BE49-F238E27FC236}">
                <a16:creationId xmlns:a16="http://schemas.microsoft.com/office/drawing/2014/main" id="{3A4665DD-0DFF-C8F1-263F-EB748FBFA797}"/>
              </a:ext>
            </a:extLst>
          </p:cNvPr>
          <p:cNvSpPr>
            <a:spLocks noGrp="1"/>
          </p:cNvSpPr>
          <p:nvPr>
            <p:ph idx="1"/>
          </p:nvPr>
        </p:nvSpPr>
        <p:spPr/>
        <p:txBody>
          <a:bodyPr>
            <a:normAutofit fontScale="77500" lnSpcReduction="20000"/>
          </a:bodyPr>
          <a:lstStyle/>
          <a:p>
            <a:r>
              <a:rPr lang="el-GR" sz="2800" dirty="0">
                <a:solidFill>
                  <a:srgbClr val="000000"/>
                </a:solidFill>
                <a:cs typeface="Calibri" panose="020F0502020204030204" pitchFamily="34" charset="0"/>
              </a:rPr>
              <a:t>Πορεία αλλοίωσης</a:t>
            </a:r>
            <a:endParaRPr lang="el-GR" dirty="0">
              <a:cs typeface="Calibri" panose="020F0502020204030204" pitchFamily="34" charset="0"/>
            </a:endParaRPr>
          </a:p>
          <a:p>
            <a:pPr marL="457200" indent="-457200" algn="just" fontAlgn="auto">
              <a:spcBef>
                <a:spcPts val="0"/>
              </a:spcBef>
              <a:spcAft>
                <a:spcPts val="3000"/>
              </a:spcAft>
              <a:buFont typeface="Arial" panose="020B0604020202020204" pitchFamily="34" charset="0"/>
              <a:buChar char="•"/>
              <a:defRPr/>
            </a:pPr>
            <a:r>
              <a:rPr lang="el-GR" sz="2800" dirty="0">
                <a:solidFill>
                  <a:srgbClr val="000000"/>
                </a:solidFill>
                <a:cs typeface="Calibri" panose="020F0502020204030204" pitchFamily="34" charset="0"/>
              </a:rPr>
              <a:t>Αν ένα σακχαρούχο τρόφιμο μολυνθεί από μικροοργανισμούς και κλειστεί σε ένα δοχείο, καταρχάς θα σχηματισθούν οξέα έως </a:t>
            </a:r>
            <a:r>
              <a:rPr lang="el-GR" sz="2800" dirty="0" err="1">
                <a:solidFill>
                  <a:srgbClr val="000000"/>
                </a:solidFill>
                <a:cs typeface="Calibri" panose="020F0502020204030204" pitchFamily="34" charset="0"/>
              </a:rPr>
              <a:t>pH</a:t>
            </a:r>
            <a:r>
              <a:rPr lang="el-GR" sz="2800" dirty="0">
                <a:solidFill>
                  <a:srgbClr val="000000"/>
                </a:solidFill>
                <a:cs typeface="Calibri" panose="020F0502020204030204" pitchFamily="34" charset="0"/>
              </a:rPr>
              <a:t> (3,0–4,5) που να εμποδιστεί η ανάπτυξη πρωτεολυτικών μηχανισμών.</a:t>
            </a:r>
          </a:p>
          <a:p>
            <a:pPr marL="457200" indent="-457200" algn="just" fontAlgn="auto">
              <a:spcBef>
                <a:spcPts val="0"/>
              </a:spcBef>
              <a:spcAft>
                <a:spcPts val="3000"/>
              </a:spcAft>
              <a:buFont typeface="Arial" panose="020B0604020202020204" pitchFamily="34" charset="0"/>
              <a:buChar char="•"/>
              <a:defRPr/>
            </a:pPr>
            <a:r>
              <a:rPr lang="el-GR" sz="2800" dirty="0">
                <a:solidFill>
                  <a:srgbClr val="000000"/>
                </a:solidFill>
                <a:cs typeface="Calibri" panose="020F0502020204030204" pitchFamily="34" charset="0"/>
              </a:rPr>
              <a:t>Αν περισσέψει σάκχαρο, ακολουθεί αλκοολική ζύμωση π.χ. </a:t>
            </a:r>
            <a:r>
              <a:rPr lang="el-GR" sz="2800" dirty="0" err="1">
                <a:solidFill>
                  <a:srgbClr val="000000"/>
                </a:solidFill>
                <a:cs typeface="Calibri" panose="020F0502020204030204" pitchFamily="34" charset="0"/>
              </a:rPr>
              <a:t>ξυνισμένο</a:t>
            </a:r>
            <a:r>
              <a:rPr lang="el-GR" sz="2800" dirty="0">
                <a:solidFill>
                  <a:srgbClr val="000000"/>
                </a:solidFill>
                <a:cs typeface="Calibri" panose="020F0502020204030204" pitchFamily="34" charset="0"/>
              </a:rPr>
              <a:t> γάλα, τουρσιά.</a:t>
            </a:r>
          </a:p>
          <a:p>
            <a:pPr marL="457200" indent="-457200" algn="just" fontAlgn="auto">
              <a:spcBef>
                <a:spcPts val="0"/>
              </a:spcBef>
              <a:spcAft>
                <a:spcPts val="3000"/>
              </a:spcAft>
              <a:buFont typeface="Arial" panose="020B0604020202020204" pitchFamily="34" charset="0"/>
              <a:buChar char="•"/>
              <a:defRPr/>
            </a:pPr>
            <a:r>
              <a:rPr lang="el-GR" sz="2800" dirty="0">
                <a:solidFill>
                  <a:srgbClr val="000000"/>
                </a:solidFill>
                <a:cs typeface="Calibri" panose="020F0502020204030204" pitchFamily="34" charset="0"/>
              </a:rPr>
              <a:t>Αν το περιεχόμενο σάκχαρο δεν είναι αρκετό το τελικό </a:t>
            </a:r>
            <a:r>
              <a:rPr lang="el-GR" sz="2800" dirty="0" err="1">
                <a:solidFill>
                  <a:srgbClr val="000000"/>
                </a:solidFill>
                <a:cs typeface="Calibri" panose="020F0502020204030204" pitchFamily="34" charset="0"/>
              </a:rPr>
              <a:t>pH</a:t>
            </a:r>
            <a:r>
              <a:rPr lang="el-GR" sz="2800" dirty="0">
                <a:solidFill>
                  <a:srgbClr val="000000"/>
                </a:solidFill>
                <a:cs typeface="Calibri" panose="020F0502020204030204" pitchFamily="34" charset="0"/>
              </a:rPr>
              <a:t> δεν θα είναι αρκετά χαμηλό, τα οξέα θα </a:t>
            </a:r>
            <a:r>
              <a:rPr lang="el-GR" sz="2800" dirty="0" err="1">
                <a:solidFill>
                  <a:srgbClr val="000000"/>
                </a:solidFill>
                <a:cs typeface="Calibri" panose="020F0502020204030204" pitchFamily="34" charset="0"/>
              </a:rPr>
              <a:t>διασπασθούν</a:t>
            </a:r>
            <a:r>
              <a:rPr lang="el-GR" sz="2800" dirty="0">
                <a:solidFill>
                  <a:srgbClr val="000000"/>
                </a:solidFill>
                <a:cs typeface="Calibri" panose="020F0502020204030204" pitchFamily="34" charset="0"/>
              </a:rPr>
              <a:t> και θα ακολουθήσει πρωτεολυτική διάσπαση.</a:t>
            </a:r>
            <a:endParaRPr lang="el-GR" sz="2800" dirty="0">
              <a:cs typeface="Calibri" panose="020F0502020204030204" pitchFamily="34" charset="0"/>
            </a:endParaRPr>
          </a:p>
          <a:p>
            <a:pPr marL="457200" indent="-457200" algn="just" fontAlgn="auto">
              <a:spcBef>
                <a:spcPts val="0"/>
              </a:spcBef>
              <a:spcAft>
                <a:spcPts val="3000"/>
              </a:spcAft>
              <a:buFont typeface="Arial" panose="020B0604020202020204" pitchFamily="34" charset="0"/>
              <a:buChar char="•"/>
              <a:defRPr/>
            </a:pPr>
            <a:r>
              <a:rPr lang="el-GR" sz="2800" dirty="0">
                <a:solidFill>
                  <a:srgbClr val="000000"/>
                </a:solidFill>
                <a:cs typeface="Calibri" panose="020F0502020204030204" pitchFamily="34" charset="0"/>
              </a:rPr>
              <a:t>Τα παραγόμενα οξέα παρουσία αέρα οξειδώνονται από αερόβια βακτήρια ή μύκητες, η οξύτητα θα μειωθεί και θα </a:t>
            </a:r>
            <a:r>
              <a:rPr lang="el-GR" sz="2800" dirty="0" err="1">
                <a:solidFill>
                  <a:srgbClr val="000000"/>
                </a:solidFill>
                <a:cs typeface="Calibri" panose="020F0502020204030204" pitchFamily="34" charset="0"/>
              </a:rPr>
              <a:t>επανακολουθήσει</a:t>
            </a:r>
            <a:r>
              <a:rPr lang="el-GR" sz="2800" dirty="0">
                <a:solidFill>
                  <a:srgbClr val="000000"/>
                </a:solidFill>
                <a:cs typeface="Calibri" panose="020F0502020204030204" pitchFamily="34" charset="0"/>
              </a:rPr>
              <a:t> πρωτεολυτική διάσπαση</a:t>
            </a:r>
            <a:endParaRPr lang="el-GR" dirty="0"/>
          </a:p>
        </p:txBody>
      </p:sp>
      <p:sp>
        <p:nvSpPr>
          <p:cNvPr id="4" name="Θέση αριθμού διαφάνειας 3">
            <a:extLst>
              <a:ext uri="{FF2B5EF4-FFF2-40B4-BE49-F238E27FC236}">
                <a16:creationId xmlns:a16="http://schemas.microsoft.com/office/drawing/2014/main" id="{59939F89-BC31-3A75-295C-28344823D84B}"/>
              </a:ext>
            </a:extLst>
          </p:cNvPr>
          <p:cNvSpPr>
            <a:spLocks noGrp="1"/>
          </p:cNvSpPr>
          <p:nvPr>
            <p:ph type="sldNum" sz="quarter" idx="12"/>
          </p:nvPr>
        </p:nvSpPr>
        <p:spPr/>
        <p:txBody>
          <a:bodyPr/>
          <a:lstStyle/>
          <a:p>
            <a:fld id="{CF67AAE9-A8D0-4D2B-9F57-C72F860FC807}" type="slidenum">
              <a:rPr lang="el-GR" smtClean="0"/>
              <a:t>8</a:t>
            </a:fld>
            <a:endParaRPr lang="el-GR"/>
          </a:p>
        </p:txBody>
      </p:sp>
    </p:spTree>
    <p:extLst>
      <p:ext uri="{BB962C8B-B14F-4D97-AF65-F5344CB8AC3E}">
        <p14:creationId xmlns:p14="http://schemas.microsoft.com/office/powerpoint/2010/main" val="338601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F132DC-CFCD-0664-8638-A9836E9B7577}"/>
              </a:ext>
            </a:extLst>
          </p:cNvPr>
          <p:cNvSpPr>
            <a:spLocks noGrp="1"/>
          </p:cNvSpPr>
          <p:nvPr>
            <p:ph type="title"/>
          </p:nvPr>
        </p:nvSpPr>
        <p:spPr/>
        <p:txBody>
          <a:bodyPr/>
          <a:lstStyle/>
          <a:p>
            <a:r>
              <a:rPr lang="el-GR" sz="4400" dirty="0">
                <a:solidFill>
                  <a:srgbClr val="000000"/>
                </a:solidFill>
                <a:cs typeface="Calibri" panose="020F0502020204030204" pitchFamily="34" charset="0"/>
              </a:rPr>
              <a:t>Αλλοιώσεις υδατανθράκων</a:t>
            </a:r>
            <a:endParaRPr lang="el-GR" dirty="0"/>
          </a:p>
        </p:txBody>
      </p:sp>
      <p:sp>
        <p:nvSpPr>
          <p:cNvPr id="3" name="Θέση περιεχομένου 2">
            <a:extLst>
              <a:ext uri="{FF2B5EF4-FFF2-40B4-BE49-F238E27FC236}">
                <a16:creationId xmlns:a16="http://schemas.microsoft.com/office/drawing/2014/main" id="{2D65C7D5-1A3C-C977-BAD8-3797F3C71B41}"/>
              </a:ext>
            </a:extLst>
          </p:cNvPr>
          <p:cNvSpPr>
            <a:spLocks noGrp="1"/>
          </p:cNvSpPr>
          <p:nvPr>
            <p:ph idx="1"/>
          </p:nvPr>
        </p:nvSpPr>
        <p:spPr>
          <a:xfrm>
            <a:off x="1143000" y="2057399"/>
            <a:ext cx="10575524" cy="4263501"/>
          </a:xfrm>
        </p:spPr>
        <p:txBody>
          <a:bodyPr>
            <a:normAutofit fontScale="85000" lnSpcReduction="10000"/>
          </a:bodyPr>
          <a:lstStyle/>
          <a:p>
            <a:r>
              <a:rPr lang="el-GR" sz="2800" dirty="0">
                <a:solidFill>
                  <a:srgbClr val="000000"/>
                </a:solidFill>
                <a:cs typeface="Calibri" panose="020F0502020204030204" pitchFamily="34" charset="0"/>
              </a:rPr>
              <a:t>Ανώτεροι υδατάνθρακες (π.χ. άμυλο)</a:t>
            </a:r>
            <a:endParaRPr lang="el-GR" sz="2800" dirty="0">
              <a:cs typeface="Calibri" panose="020F0502020204030204" pitchFamily="34" charset="0"/>
            </a:endParaRPr>
          </a:p>
          <a:p>
            <a:pPr marL="342900" indent="-342900" algn="just" fontAlgn="auto">
              <a:spcBef>
                <a:spcPts val="0"/>
              </a:spcBef>
              <a:spcAft>
                <a:spcPts val="1200"/>
              </a:spcAft>
              <a:buFont typeface="Arial" panose="020B0604020202020204" pitchFamily="34" charset="0"/>
              <a:buChar char="•"/>
              <a:defRPr/>
            </a:pPr>
            <a:r>
              <a:rPr lang="el-GR" sz="2800" dirty="0">
                <a:solidFill>
                  <a:srgbClr val="000000"/>
                </a:solidFill>
                <a:cs typeface="Calibri" panose="020F0502020204030204" pitchFamily="34" charset="0"/>
              </a:rPr>
              <a:t>Σε αυτά η παραγωγή </a:t>
            </a:r>
            <a:r>
              <a:rPr lang="el-GR" sz="2800" dirty="0" err="1">
                <a:solidFill>
                  <a:srgbClr val="000000"/>
                </a:solidFill>
                <a:cs typeface="Calibri" panose="020F0502020204030204" pitchFamily="34" charset="0"/>
              </a:rPr>
              <a:t>διαστάσης</a:t>
            </a:r>
            <a:r>
              <a:rPr lang="el-GR" sz="2800" dirty="0">
                <a:solidFill>
                  <a:srgbClr val="000000"/>
                </a:solidFill>
                <a:cs typeface="Calibri" panose="020F0502020204030204" pitchFamily="34" charset="0"/>
              </a:rPr>
              <a:t> από </a:t>
            </a:r>
            <a:r>
              <a:rPr lang="el-GR" sz="2800" dirty="0" err="1">
                <a:solidFill>
                  <a:srgbClr val="000000"/>
                </a:solidFill>
                <a:cs typeface="Calibri" panose="020F0502020204030204" pitchFamily="34" charset="0"/>
              </a:rPr>
              <a:t>σακχαρολυτικούς</a:t>
            </a:r>
            <a:r>
              <a:rPr lang="el-GR" sz="2800" dirty="0">
                <a:solidFill>
                  <a:srgbClr val="000000"/>
                </a:solidFill>
                <a:cs typeface="Calibri" panose="020F0502020204030204" pitchFamily="34" charset="0"/>
              </a:rPr>
              <a:t> μικροοργανισμούς είναι βραδεία και ως εκ τούτου και η παραγωγή οξέων.</a:t>
            </a:r>
          </a:p>
          <a:p>
            <a:pPr marL="342900" indent="-342900" algn="just" fontAlgn="auto">
              <a:spcBef>
                <a:spcPts val="0"/>
              </a:spcBef>
              <a:spcAft>
                <a:spcPts val="1200"/>
              </a:spcAft>
              <a:buFont typeface="Arial" panose="020B0604020202020204" pitchFamily="34" charset="0"/>
              <a:buChar char="•"/>
              <a:defRPr/>
            </a:pPr>
            <a:r>
              <a:rPr lang="el-GR" sz="2800" dirty="0">
                <a:solidFill>
                  <a:srgbClr val="000000"/>
                </a:solidFill>
                <a:cs typeface="Calibri" panose="020F0502020204030204" pitchFamily="34" charset="0"/>
              </a:rPr>
              <a:t>Το </a:t>
            </a:r>
            <a:r>
              <a:rPr lang="el-GR" sz="2800" dirty="0" err="1">
                <a:solidFill>
                  <a:srgbClr val="000000"/>
                </a:solidFill>
                <a:cs typeface="Calibri" panose="020F0502020204030204" pitchFamily="34" charset="0"/>
              </a:rPr>
              <a:t>pH</a:t>
            </a:r>
            <a:r>
              <a:rPr lang="el-GR" sz="2800" dirty="0">
                <a:solidFill>
                  <a:srgbClr val="000000"/>
                </a:solidFill>
                <a:cs typeface="Calibri" panose="020F0502020204030204" pitchFamily="34" charset="0"/>
              </a:rPr>
              <a:t> δεν ελαττώνεται γρήγορα και ως εκ τούτου αρχίζει πρωτεολυτική δράση.</a:t>
            </a:r>
            <a:endParaRPr lang="el-GR" sz="2800" dirty="0">
              <a:cs typeface="Calibri" panose="020F0502020204030204" pitchFamily="34" charset="0"/>
            </a:endParaRPr>
          </a:p>
          <a:p>
            <a:pPr marL="342900" indent="-342900" algn="just" fontAlgn="auto">
              <a:spcBef>
                <a:spcPts val="0"/>
              </a:spcBef>
              <a:spcAft>
                <a:spcPts val="1200"/>
              </a:spcAft>
              <a:buFont typeface="Arial" panose="020B0604020202020204" pitchFamily="34" charset="0"/>
              <a:buChar char="•"/>
              <a:defRPr/>
            </a:pPr>
            <a:endParaRPr lang="el-GR" sz="2800" dirty="0">
              <a:cs typeface="Calibri" panose="020F0502020204030204" pitchFamily="34" charset="0"/>
            </a:endParaRPr>
          </a:p>
          <a:p>
            <a:pPr algn="just" fontAlgn="auto">
              <a:spcBef>
                <a:spcPts val="0"/>
              </a:spcBef>
              <a:spcAft>
                <a:spcPts val="1200"/>
              </a:spcAft>
              <a:defRPr/>
            </a:pPr>
            <a:r>
              <a:rPr lang="el-GR" sz="2800" dirty="0">
                <a:solidFill>
                  <a:srgbClr val="000000"/>
                </a:solidFill>
                <a:cs typeface="Calibri" panose="020F0502020204030204" pitchFamily="34" charset="0"/>
              </a:rPr>
              <a:t>Επίσης:</a:t>
            </a:r>
            <a:endParaRPr lang="el-GR" sz="2800" dirty="0">
              <a:cs typeface="Calibri" panose="020F0502020204030204" pitchFamily="34" charset="0"/>
            </a:endParaRPr>
          </a:p>
          <a:p>
            <a:pPr marL="342900" indent="-342900" algn="just" fontAlgn="auto">
              <a:spcBef>
                <a:spcPts val="0"/>
              </a:spcBef>
              <a:spcAft>
                <a:spcPts val="1200"/>
              </a:spcAft>
              <a:buFont typeface="Arial" panose="020B0604020202020204" pitchFamily="34" charset="0"/>
              <a:buChar char="•"/>
              <a:defRPr/>
            </a:pPr>
            <a:r>
              <a:rPr lang="el-GR" sz="2800" dirty="0">
                <a:solidFill>
                  <a:srgbClr val="000000"/>
                </a:solidFill>
                <a:cs typeface="Calibri" panose="020F0502020204030204" pitchFamily="34" charset="0"/>
              </a:rPr>
              <a:t>Ο </a:t>
            </a:r>
            <a:r>
              <a:rPr lang="el-GR" sz="2800" dirty="0" err="1">
                <a:solidFill>
                  <a:srgbClr val="000000"/>
                </a:solidFill>
                <a:cs typeface="Calibri" panose="020F0502020204030204" pitchFamily="34" charset="0"/>
              </a:rPr>
              <a:t>μεσεντερικός</a:t>
            </a:r>
            <a:r>
              <a:rPr lang="el-GR" sz="2800" dirty="0">
                <a:solidFill>
                  <a:srgbClr val="000000"/>
                </a:solidFill>
                <a:cs typeface="Calibri" panose="020F0502020204030204" pitchFamily="34" charset="0"/>
              </a:rPr>
              <a:t> </a:t>
            </a:r>
            <a:r>
              <a:rPr lang="el-GR" sz="2800" dirty="0" err="1">
                <a:solidFill>
                  <a:srgbClr val="000000"/>
                </a:solidFill>
                <a:cs typeface="Calibri" panose="020F0502020204030204" pitchFamily="34" charset="0"/>
              </a:rPr>
              <a:t>βάκιλλος</a:t>
            </a:r>
            <a:r>
              <a:rPr lang="el-GR" sz="2800" dirty="0">
                <a:solidFill>
                  <a:srgbClr val="000000"/>
                </a:solidFill>
                <a:cs typeface="Calibri" panose="020F0502020204030204" pitchFamily="34" charset="0"/>
              </a:rPr>
              <a:t> </a:t>
            </a:r>
            <a:r>
              <a:rPr lang="el-GR" sz="2800" dirty="0" err="1">
                <a:solidFill>
                  <a:srgbClr val="000000"/>
                </a:solidFill>
                <a:cs typeface="Calibri" panose="020F0502020204030204" pitchFamily="34" charset="0"/>
              </a:rPr>
              <a:t>υδρολύει</a:t>
            </a:r>
            <a:r>
              <a:rPr lang="el-GR" sz="2800" dirty="0">
                <a:solidFill>
                  <a:srgbClr val="000000"/>
                </a:solidFill>
                <a:cs typeface="Calibri" panose="020F0502020204030204" pitchFamily="34" charset="0"/>
              </a:rPr>
              <a:t> το άμυλο του ψωμιού και το </a:t>
            </a:r>
            <a:r>
              <a:rPr lang="el-GR" sz="2800" dirty="0" err="1">
                <a:solidFill>
                  <a:srgbClr val="000000"/>
                </a:solidFill>
                <a:cs typeface="Calibri" panose="020F0502020204030204" pitchFamily="34" charset="0"/>
              </a:rPr>
              <a:t>υδρόλυμα</a:t>
            </a:r>
            <a:r>
              <a:rPr lang="el-GR" sz="2800" dirty="0">
                <a:solidFill>
                  <a:srgbClr val="000000"/>
                </a:solidFill>
                <a:cs typeface="Calibri" panose="020F0502020204030204" pitchFamily="34" charset="0"/>
              </a:rPr>
              <a:t> το μετατρέπει σε </a:t>
            </a:r>
            <a:r>
              <a:rPr lang="el-GR" sz="2800" dirty="0" err="1">
                <a:solidFill>
                  <a:srgbClr val="000000"/>
                </a:solidFill>
                <a:cs typeface="Calibri" panose="020F0502020204030204" pitchFamily="34" charset="0"/>
              </a:rPr>
              <a:t>κομμιώδες</a:t>
            </a:r>
            <a:r>
              <a:rPr lang="el-GR" sz="2800" dirty="0">
                <a:solidFill>
                  <a:srgbClr val="000000"/>
                </a:solidFill>
                <a:cs typeface="Calibri" panose="020F0502020204030204" pitchFamily="34" charset="0"/>
              </a:rPr>
              <a:t> προϊόν με δυσάρεστη οσμή και γεύση, ακατάλληλο για βρώση.</a:t>
            </a:r>
            <a:endParaRPr lang="el-GR" sz="2800" dirty="0">
              <a:cs typeface="Calibri" panose="020F0502020204030204" pitchFamily="34" charset="0"/>
            </a:endParaRPr>
          </a:p>
          <a:p>
            <a:pPr marL="342900" indent="-342900" algn="just" fontAlgn="auto">
              <a:spcBef>
                <a:spcPts val="0"/>
              </a:spcBef>
              <a:spcAft>
                <a:spcPts val="1200"/>
              </a:spcAft>
              <a:buFont typeface="Arial" panose="020B0604020202020204" pitchFamily="34" charset="0"/>
              <a:buChar char="•"/>
              <a:defRPr/>
            </a:pPr>
            <a:r>
              <a:rPr lang="el-GR" sz="2800" dirty="0">
                <a:solidFill>
                  <a:srgbClr val="000000"/>
                </a:solidFill>
                <a:cs typeface="Calibri" panose="020F0502020204030204" pitchFamily="34" charset="0"/>
              </a:rPr>
              <a:t>Ο </a:t>
            </a:r>
            <a:r>
              <a:rPr lang="el-GR" sz="2800" dirty="0" err="1">
                <a:solidFill>
                  <a:srgbClr val="000000"/>
                </a:solidFill>
                <a:cs typeface="Calibri" panose="020F0502020204030204" pitchFamily="34" charset="0"/>
              </a:rPr>
              <a:t>βάκιλλος</a:t>
            </a:r>
            <a:r>
              <a:rPr lang="el-GR" sz="2800" dirty="0">
                <a:solidFill>
                  <a:srgbClr val="000000"/>
                </a:solidFill>
                <a:cs typeface="Calibri" panose="020F0502020204030204" pitchFamily="34" charset="0"/>
              </a:rPr>
              <a:t> δεν προσβάλλει το σάκχαρο, δεν σχηματίζει οξέα, και ως εκ τούτου αναπτύσσονται πρωτεολυτικοί μικροοργανισμοί παράλληλα. </a:t>
            </a:r>
            <a:endParaRPr lang="el-GR" sz="2800" dirty="0">
              <a:cs typeface="Calibri" panose="020F0502020204030204" pitchFamily="34" charset="0"/>
            </a:endParaRPr>
          </a:p>
          <a:p>
            <a:endParaRPr lang="el-GR" dirty="0"/>
          </a:p>
        </p:txBody>
      </p:sp>
      <p:sp>
        <p:nvSpPr>
          <p:cNvPr id="4" name="Θέση αριθμού διαφάνειας 3">
            <a:extLst>
              <a:ext uri="{FF2B5EF4-FFF2-40B4-BE49-F238E27FC236}">
                <a16:creationId xmlns:a16="http://schemas.microsoft.com/office/drawing/2014/main" id="{0173052A-D62B-1B47-62B1-074F6987B6C4}"/>
              </a:ext>
            </a:extLst>
          </p:cNvPr>
          <p:cNvSpPr>
            <a:spLocks noGrp="1"/>
          </p:cNvSpPr>
          <p:nvPr>
            <p:ph type="sldNum" sz="quarter" idx="12"/>
          </p:nvPr>
        </p:nvSpPr>
        <p:spPr/>
        <p:txBody>
          <a:bodyPr/>
          <a:lstStyle/>
          <a:p>
            <a:fld id="{CF67AAE9-A8D0-4D2B-9F57-C72F860FC807}" type="slidenum">
              <a:rPr lang="el-GR" smtClean="0"/>
              <a:t>9</a:t>
            </a:fld>
            <a:endParaRPr lang="el-GR"/>
          </a:p>
        </p:txBody>
      </p:sp>
    </p:spTree>
    <p:extLst>
      <p:ext uri="{BB962C8B-B14F-4D97-AF65-F5344CB8AC3E}">
        <p14:creationId xmlns:p14="http://schemas.microsoft.com/office/powerpoint/2010/main" val="2447958048"/>
      </p:ext>
    </p:extLst>
  </p:cSld>
  <p:clrMapOvr>
    <a:masterClrMapping/>
  </p:clrMapOvr>
</p:sld>
</file>

<file path=ppt/theme/theme1.xml><?xml version="1.0" encoding="utf-8"?>
<a:theme xmlns:a="http://schemas.openxmlformats.org/drawingml/2006/main" name="Βάση">
  <a:themeElements>
    <a:clrScheme name="Βάση">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Βάση">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Βάση">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Βάση</Template>
  <TotalTime>279</TotalTime>
  <Words>2575</Words>
  <Application>Microsoft Office PowerPoint</Application>
  <PresentationFormat>Ευρεία οθόνη</PresentationFormat>
  <Paragraphs>420</Paragraphs>
  <Slides>37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37</vt:i4>
      </vt:variant>
    </vt:vector>
  </HeadingPairs>
  <TitlesOfParts>
    <vt:vector size="44" baseType="lpstr">
      <vt:lpstr>Arial</vt:lpstr>
      <vt:lpstr>Calibri</vt:lpstr>
      <vt:lpstr>Corbel</vt:lpstr>
      <vt:lpstr>Courier New</vt:lpstr>
      <vt:lpstr>StarSymbol</vt:lpstr>
      <vt:lpstr>Wingdings</vt:lpstr>
      <vt:lpstr>Βάση</vt:lpstr>
      <vt:lpstr>ΑΛΛΟΙΩΣΗ ΤΩΝ ΤΡΟΦΙΜΩΝ </vt:lpstr>
      <vt:lpstr>ΑΛΛΟΙΩΣΗ ΤΩΝ ΤΡΟΦΙΜΩΝ </vt:lpstr>
      <vt:lpstr>ΑΛΛΟΙΩΣΗ ΤΩΝ ΤΡΟΦΙΜΩΝ</vt:lpstr>
      <vt:lpstr>ΑΛΛΟΙΩΣΗ ΤΩΝ ΤΡΟΦΙΜΩΝ</vt:lpstr>
      <vt:lpstr>ΑΛΛΟΙΩΣΗ ΤΩΝ ΤΡΟΦΙΜΩΝ</vt:lpstr>
      <vt:lpstr>Αλλοιώσεις υδατανθράκων </vt:lpstr>
      <vt:lpstr>Αλλοιώσεις υδατανθράκων</vt:lpstr>
      <vt:lpstr>Αλλοιώσεις υδατανθράκων</vt:lpstr>
      <vt:lpstr>Αλλοιώσεις υδατανθράκων</vt:lpstr>
      <vt:lpstr>Αλλοιώσεις υδατανθράκων</vt:lpstr>
      <vt:lpstr>Αλλοιώσεις πρωτεϊνών</vt:lpstr>
      <vt:lpstr>Αλλοιώσεις πρωτεϊνών</vt:lpstr>
      <vt:lpstr>Αλλοιώσεις Βιταμινών</vt:lpstr>
      <vt:lpstr>Αλλοιώσεις Βιταμινών</vt:lpstr>
      <vt:lpstr>Αλλοιώσεις Βιταμινών</vt:lpstr>
      <vt:lpstr>Αλλοιώσεις Βιταμινών</vt:lpstr>
      <vt:lpstr>Φυσικές χρωστικές και πιθανές αλλοιώσεις τους</vt:lpstr>
      <vt:lpstr>Φυσικές χρωστικές και πιθανές αλλοιώσεις τους</vt:lpstr>
      <vt:lpstr>Αλλοίωση φρούτων και λαχανικών </vt:lpstr>
      <vt:lpstr>Παρουσίαση του PowerPoint</vt:lpstr>
      <vt:lpstr>Αλλοίωση φρούτων  και λαχανικών </vt:lpstr>
      <vt:lpstr>Αλλοίωση φρούτων και λαχανικών</vt:lpstr>
      <vt:lpstr>Αλλοίωση φρούτων και λαχανικών</vt:lpstr>
      <vt:lpstr>Αλλοίωση φρούτων και λαχανικών</vt:lpstr>
      <vt:lpstr>Αλλοίωση κρέατος, ψαριών πουλερικών και διαφόρων προϊόντων </vt:lpstr>
      <vt:lpstr>Παρουσίαση του PowerPoint</vt:lpstr>
      <vt:lpstr>Αλλοίωση κρέατος</vt:lpstr>
      <vt:lpstr>Αλλοίωση του κρέατος και προϊόντων </vt:lpstr>
      <vt:lpstr>Παρουσίαση του PowerPoint</vt:lpstr>
      <vt:lpstr>Αλλοίωση ψαριών</vt:lpstr>
      <vt:lpstr>Παρουσίαση του PowerPoint</vt:lpstr>
      <vt:lpstr>Αλλοίωση γάλακτος και των προϊόντων του</vt:lpstr>
      <vt:lpstr>Αλλοίωση γάλακτος και των προϊόντων του</vt:lpstr>
      <vt:lpstr>Αλλοίωση γάλακτος και των προϊόντων του</vt:lpstr>
      <vt:lpstr>Αλλοίωση γάλακτος και των προϊόντων του</vt:lpstr>
      <vt:lpstr>Αλλοίωση δημητριακών και προϊόντων τους </vt:lpstr>
      <vt:lpstr>Σας 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ΑΛΛΟΙΩΣΗ ΤΩΝ ΤΡΟΦΙΜΩΝ </dc:title>
  <dc:creator>Agapi Dima</dc:creator>
  <cp:lastModifiedBy>Δήμα Αγάπη</cp:lastModifiedBy>
  <cp:revision>6</cp:revision>
  <dcterms:created xsi:type="dcterms:W3CDTF">2023-03-21T09:22:43Z</dcterms:created>
  <dcterms:modified xsi:type="dcterms:W3CDTF">2024-04-14T12:01:15Z</dcterms:modified>
</cp:coreProperties>
</file>