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70" r:id="rId11"/>
    <p:sldId id="271" r:id="rId12"/>
    <p:sldId id="272" r:id="rId13"/>
    <p:sldId id="265" r:id="rId14"/>
    <p:sldId id="273" r:id="rId15"/>
    <p:sldId id="274" r:id="rId16"/>
    <p:sldId id="275" r:id="rId17"/>
    <p:sldId id="266" r:id="rId18"/>
    <p:sldId id="276" r:id="rId19"/>
    <p:sldId id="277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075" autoAdjust="0"/>
  </p:normalViewPr>
  <p:slideViewPr>
    <p:cSldViewPr snapToGrid="0">
      <p:cViewPr varScale="1">
        <p:scale>
          <a:sx n="83" d="100"/>
          <a:sy n="83" d="100"/>
        </p:scale>
        <p:origin x="59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1301668"/>
          </a:xfrm>
        </p:spPr>
        <p:txBody>
          <a:bodyPr>
            <a:noAutofit/>
          </a:bodyPr>
          <a:lstStyle/>
          <a:p>
            <a:pPr algn="ctr"/>
            <a:r>
              <a:rPr lang="el-GR" sz="4400" dirty="0" smtClean="0">
                <a:solidFill>
                  <a:srgbClr val="CC9900"/>
                </a:solidFill>
              </a:rPr>
              <a:t>ΑΠΟΝΕΥΡΩΣΗ ΜΕ ΡΑΔΙΟΣΥΧΝΟΤΗΤΕΣ ΤΩΝ </a:t>
            </a:r>
            <a:r>
              <a:rPr lang="en-US" sz="4400" dirty="0" smtClean="0">
                <a:solidFill>
                  <a:srgbClr val="CC9900"/>
                </a:solidFill>
              </a:rPr>
              <a:t>FACET</a:t>
            </a:r>
            <a:endParaRPr lang="el-GR" sz="4400" dirty="0">
              <a:solidFill>
                <a:srgbClr val="CC99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61872" y="2511380"/>
            <a:ext cx="9418320" cy="3980860"/>
          </a:xfrm>
        </p:spPr>
        <p:txBody>
          <a:bodyPr>
            <a:normAutofit/>
          </a:bodyPr>
          <a:lstStyle/>
          <a:p>
            <a:pPr algn="ctr"/>
            <a:r>
              <a:rPr lang="el-GR" sz="2800" b="1" u="sng" dirty="0" smtClean="0">
                <a:solidFill>
                  <a:srgbClr val="CC9900"/>
                </a:solidFill>
              </a:rPr>
              <a:t>ΠΡΩΤΟΚΟΛΛΟ </a:t>
            </a:r>
            <a:r>
              <a:rPr lang="el-GR" sz="2800" b="1" u="sng" dirty="0">
                <a:solidFill>
                  <a:srgbClr val="CC9900"/>
                </a:solidFill>
              </a:rPr>
              <a:t>ΑΝΤΙΜΕΤΩΠΙΣΗΣ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0252" y="3012703"/>
            <a:ext cx="3831462" cy="385913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2878" y="2679746"/>
            <a:ext cx="3831462" cy="45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777922"/>
          </a:xfrm>
        </p:spPr>
        <p:txBody>
          <a:bodyPr/>
          <a:lstStyle/>
          <a:p>
            <a:r>
              <a:rPr lang="el-GR" dirty="0" smtClean="0">
                <a:solidFill>
                  <a:srgbClr val="CC9900"/>
                </a:solidFill>
              </a:rPr>
              <a:t>Άσκηση </a:t>
            </a:r>
            <a:r>
              <a:rPr lang="el-GR" dirty="0" err="1">
                <a:solidFill>
                  <a:srgbClr val="CC9900"/>
                </a:solidFill>
              </a:rPr>
              <a:t>εισολκής</a:t>
            </a:r>
            <a:r>
              <a:rPr lang="el-GR" dirty="0">
                <a:solidFill>
                  <a:srgbClr val="CC9900"/>
                </a:solidFill>
              </a:rPr>
              <a:t> της κοιλίας</a:t>
            </a: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83" y="1064524"/>
            <a:ext cx="7063262" cy="5479577"/>
          </a:xfrm>
        </p:spPr>
      </p:pic>
    </p:spTree>
    <p:extLst>
      <p:ext uri="{BB962C8B-B14F-4D97-AF65-F5344CB8AC3E}">
        <p14:creationId xmlns:p14="http://schemas.microsoft.com/office/powerpoint/2010/main" val="332482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>
                <a:solidFill>
                  <a:srgbClr val="CC9900"/>
                </a:solidFill>
              </a:rPr>
              <a:t>Εισολκή</a:t>
            </a:r>
            <a:r>
              <a:rPr lang="el-GR" dirty="0">
                <a:solidFill>
                  <a:srgbClr val="CC9900"/>
                </a:solidFill>
              </a:rPr>
              <a:t> της κοιλίας σε πρηνή θέση με τα γόνατα σε έκταση με χρήση </a:t>
            </a:r>
            <a:r>
              <a:rPr lang="el-GR" dirty="0" err="1">
                <a:solidFill>
                  <a:srgbClr val="CC9900"/>
                </a:solidFill>
              </a:rPr>
              <a:t>Stabilizer</a:t>
            </a:r>
            <a:endParaRPr lang="el-GR" dirty="0">
              <a:solidFill>
                <a:srgbClr val="CC99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828800"/>
            <a:ext cx="8741937" cy="5029200"/>
          </a:xfrm>
        </p:spPr>
      </p:pic>
    </p:spTree>
    <p:extLst>
      <p:ext uri="{BB962C8B-B14F-4D97-AF65-F5344CB8AC3E}">
        <p14:creationId xmlns:p14="http://schemas.microsoft.com/office/powerpoint/2010/main" val="395769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>
                <a:solidFill>
                  <a:srgbClr val="CC9900"/>
                </a:solidFill>
              </a:rPr>
              <a:t>Εισολκή</a:t>
            </a:r>
            <a:r>
              <a:rPr lang="el-GR" dirty="0">
                <a:solidFill>
                  <a:srgbClr val="CC9900"/>
                </a:solidFill>
              </a:rPr>
              <a:t> της κοιλίας με</a:t>
            </a:r>
            <a:br>
              <a:rPr lang="el-GR" dirty="0">
                <a:solidFill>
                  <a:srgbClr val="CC9900"/>
                </a:solidFill>
              </a:rPr>
            </a:br>
            <a:r>
              <a:rPr lang="el-GR" dirty="0">
                <a:solidFill>
                  <a:srgbClr val="CC9900"/>
                </a:solidFill>
              </a:rPr>
              <a:t>κίνηση των άνω άκρων με το </a:t>
            </a:r>
            <a:r>
              <a:rPr lang="el-GR" dirty="0" err="1">
                <a:solidFill>
                  <a:srgbClr val="CC9900"/>
                </a:solidFill>
              </a:rPr>
              <a:t>Stabilizer</a:t>
            </a:r>
            <a:endParaRPr lang="el-GR" dirty="0">
              <a:solidFill>
                <a:srgbClr val="CC99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828800"/>
            <a:ext cx="8864767" cy="4776716"/>
          </a:xfrm>
        </p:spPr>
      </p:pic>
    </p:spTree>
    <p:extLst>
      <p:ext uri="{BB962C8B-B14F-4D97-AF65-F5344CB8AC3E}">
        <p14:creationId xmlns:p14="http://schemas.microsoft.com/office/powerpoint/2010/main" val="396397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C9900"/>
                </a:solidFill>
              </a:rPr>
              <a:t>ΦΥΣΙΚΟΘΕΡΑΠΕΥΤΙΚΟ ΠΡΩΤΟΚΟΛΛΟ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u="sng" dirty="0" smtClean="0"/>
              <a:t>Ενδιάμεσο στάδιο: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Λειτουργικές θέσεις, π.χ. άσκηση του πολυσχιδούς σε τετραποδική θέση.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Γέφυρες, π.χ. πλάγιες γέφυρες με τα κάτω άκρα σε έκταση.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Δυναμικές δραστηριότητες κατά τις πλάγιες γέφυρες, π.χ. κινήσεις άνω και κάτω άκρων.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0005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9900"/>
                </a:solidFill>
              </a:rPr>
              <a:t>Άσκηση </a:t>
            </a:r>
            <a:r>
              <a:rPr lang="el-GR" dirty="0">
                <a:solidFill>
                  <a:srgbClr val="CC9900"/>
                </a:solidFill>
              </a:rPr>
              <a:t>του πολυσχιδούς σε </a:t>
            </a:r>
            <a:r>
              <a:rPr lang="el-GR" dirty="0" err="1">
                <a:solidFill>
                  <a:srgbClr val="CC9900"/>
                </a:solidFill>
              </a:rPr>
              <a:t>τετραποδική</a:t>
            </a:r>
            <a:r>
              <a:rPr lang="el-GR" dirty="0">
                <a:solidFill>
                  <a:srgbClr val="CC9900"/>
                </a:solidFill>
              </a:rPr>
              <a:t> θέση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98" y="1691322"/>
            <a:ext cx="6391701" cy="5164964"/>
          </a:xfrm>
          <a:prstGeom prst="rect">
            <a:avLst/>
          </a:prstGeom>
        </p:spPr>
      </p:pic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1322"/>
            <a:ext cx="5800298" cy="5166678"/>
          </a:xfrm>
        </p:spPr>
      </p:pic>
    </p:spTree>
    <p:extLst>
      <p:ext uri="{BB962C8B-B14F-4D97-AF65-F5344CB8AC3E}">
        <p14:creationId xmlns:p14="http://schemas.microsoft.com/office/powerpoint/2010/main" val="3400160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9900"/>
                </a:solidFill>
              </a:rPr>
              <a:t>Πλάγιες </a:t>
            </a:r>
            <a:r>
              <a:rPr lang="el-GR" dirty="0">
                <a:solidFill>
                  <a:srgbClr val="CC9900"/>
                </a:solidFill>
              </a:rPr>
              <a:t>γέφυρες με τα κάτω άκρα σε έκταση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828800"/>
            <a:ext cx="9219609" cy="5029200"/>
          </a:xfrm>
        </p:spPr>
      </p:pic>
    </p:spTree>
    <p:extLst>
      <p:ext uri="{BB962C8B-B14F-4D97-AF65-F5344CB8AC3E}">
        <p14:creationId xmlns:p14="http://schemas.microsoft.com/office/powerpoint/2010/main" val="156286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9900"/>
                </a:solidFill>
              </a:rPr>
              <a:t>Κινήσεις </a:t>
            </a:r>
            <a:r>
              <a:rPr lang="el-GR" dirty="0">
                <a:solidFill>
                  <a:srgbClr val="CC9900"/>
                </a:solidFill>
              </a:rPr>
              <a:t>άνω και κάτω </a:t>
            </a:r>
            <a:r>
              <a:rPr lang="el-GR" dirty="0" smtClean="0">
                <a:solidFill>
                  <a:srgbClr val="CC9900"/>
                </a:solidFill>
              </a:rPr>
              <a:t>άκρων κατά τις πλάγιες γέφυρες.</a:t>
            </a:r>
            <a:endParaRPr lang="el-GR" dirty="0">
              <a:solidFill>
                <a:srgbClr val="CC99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691322"/>
            <a:ext cx="8892062" cy="5166678"/>
          </a:xfrm>
        </p:spPr>
      </p:pic>
    </p:spTree>
    <p:extLst>
      <p:ext uri="{BB962C8B-B14F-4D97-AF65-F5344CB8AC3E}">
        <p14:creationId xmlns:p14="http://schemas.microsoft.com/office/powerpoint/2010/main" val="292923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C9900"/>
                </a:solidFill>
              </a:rPr>
              <a:t>ΦΥΣΙΚΟΘΕΡΑΠΕΥΤΙΚΟ ΠΡΩΤΟΚΟΛΛΟ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u="sng" dirty="0" smtClean="0"/>
              <a:t>Προχωρημένο στάδιο:</a:t>
            </a:r>
            <a:endParaRPr lang="el-GR" sz="2400" b="1" u="sng" dirty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Πρόοδος σε προχωρημένες θέσεις, π.χ. όρθια στάση με διαταραχή της ισορροπίας των άνω άκρων 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Άλλες θεραπευτικές στάσεις, π.χ. στάση σε ασταθής επιφάνεια με κινήσεις του κορμού ή των άνω άκρων, με ή χωρίς αντίσταση.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1273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9900"/>
                </a:solidFill>
              </a:rPr>
              <a:t>Όρθια </a:t>
            </a:r>
            <a:r>
              <a:rPr lang="el-GR" dirty="0">
                <a:solidFill>
                  <a:srgbClr val="CC9900"/>
                </a:solidFill>
              </a:rPr>
              <a:t>στάση με διαταραχή της ισορροπίας των άνω άκρων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25" y="1691322"/>
            <a:ext cx="4029855" cy="516667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29" y="1691322"/>
            <a:ext cx="3963856" cy="51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1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CC9900"/>
                </a:solidFill>
              </a:rPr>
              <a:t>Στάση </a:t>
            </a:r>
            <a:r>
              <a:rPr lang="el-GR" dirty="0">
                <a:solidFill>
                  <a:srgbClr val="CC9900"/>
                </a:solidFill>
              </a:rPr>
              <a:t>σε </a:t>
            </a:r>
            <a:r>
              <a:rPr lang="el-GR" dirty="0" smtClean="0">
                <a:solidFill>
                  <a:srgbClr val="CC9900"/>
                </a:solidFill>
              </a:rPr>
              <a:t>ασταθή </a:t>
            </a:r>
            <a:r>
              <a:rPr lang="el-GR" dirty="0">
                <a:solidFill>
                  <a:srgbClr val="CC9900"/>
                </a:solidFill>
              </a:rPr>
              <a:t>επιφάνεια </a:t>
            </a:r>
            <a:r>
              <a:rPr lang="el-GR" dirty="0" smtClean="0">
                <a:solidFill>
                  <a:srgbClr val="CC9900"/>
                </a:solidFill>
              </a:rPr>
              <a:t>των </a:t>
            </a:r>
            <a:r>
              <a:rPr lang="el-GR" dirty="0">
                <a:solidFill>
                  <a:srgbClr val="CC9900"/>
                </a:solidFill>
              </a:rPr>
              <a:t>άνω άκρων, </a:t>
            </a:r>
            <a:r>
              <a:rPr lang="el-GR" dirty="0" smtClean="0">
                <a:solidFill>
                  <a:srgbClr val="CC9900"/>
                </a:solidFill>
              </a:rPr>
              <a:t>με αντίσταση</a:t>
            </a:r>
            <a:endParaRPr lang="el-GR" dirty="0">
              <a:solidFill>
                <a:srgbClr val="CC99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1" y="1691322"/>
            <a:ext cx="3719561" cy="516667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91" y="1691322"/>
            <a:ext cx="3855697" cy="51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5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61872" y="340003"/>
            <a:ext cx="9692640" cy="1325562"/>
          </a:xfrm>
        </p:spPr>
        <p:txBody>
          <a:bodyPr/>
          <a:lstStyle/>
          <a:p>
            <a:r>
              <a:rPr lang="el-GR" dirty="0" smtClean="0">
                <a:solidFill>
                  <a:srgbClr val="CC9900"/>
                </a:solidFill>
              </a:rPr>
              <a:t>ΟΡΙΣΜΟΣ</a:t>
            </a:r>
            <a:endParaRPr lang="el-GR" dirty="0">
              <a:solidFill>
                <a:srgbClr val="CC99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61872" y="2235200"/>
            <a:ext cx="8595360" cy="3962400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νευροτομή με ραδιοσυχνότητες του </a:t>
            </a:r>
            <a:r>
              <a:rPr lang="el-GR" sz="2000" dirty="0" smtClean="0"/>
              <a:t>οπίσθιου έσω κλάδου (</a:t>
            </a:r>
            <a:r>
              <a:rPr lang="en-US" sz="2000" dirty="0" smtClean="0"/>
              <a:t>posterior branch of medial nerve) </a:t>
            </a:r>
            <a:r>
              <a:rPr lang="el-GR" sz="2000" dirty="0" smtClean="0"/>
              <a:t>της </a:t>
            </a:r>
            <a:r>
              <a:rPr lang="el-GR" sz="2000" dirty="0"/>
              <a:t>ο</a:t>
            </a:r>
            <a:r>
              <a:rPr lang="el-GR" sz="2000" dirty="0" smtClean="0"/>
              <a:t>πίσθιας ρίζας του αντίστοιχου είναι </a:t>
            </a:r>
            <a:r>
              <a:rPr lang="el-GR" sz="2000" dirty="0"/>
              <a:t>μια ελάχιστα </a:t>
            </a:r>
            <a:r>
              <a:rPr lang="el-GR" sz="2000" dirty="0" smtClean="0"/>
              <a:t>παρεμβατική </a:t>
            </a:r>
            <a:r>
              <a:rPr lang="el-GR" sz="2000" dirty="0"/>
              <a:t>τεχνική που καυτηριάζει τις νευρικές ίνες ,μέσω πολύ εντοπισμένης παραγωγής θερμότητας, που είναι υπεύθυνες για την αντίληψη του πόνου στις ζυγοαποφυσιακές αρθρώσεις ( facet </a:t>
            </a:r>
            <a:r>
              <a:rPr lang="el-GR" sz="2000" dirty="0" smtClean="0"/>
              <a:t>Joint s )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2000" dirty="0" smtClean="0"/>
              <a:t>Αποτελεί </a:t>
            </a:r>
            <a:r>
              <a:rPr lang="el-GR" sz="2000" dirty="0"/>
              <a:t>βιβλιογραφικά μια αποτελεσματική διαχείριση της αντιμετώπισης του πόνου σε ασθενείς με χρόνια χαμηλή οσφυαλγία χωρίς αντανακλάσεις και αρθριτικές οπίσθιες σπονδυλικές αρθρώσεις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688" y="0"/>
            <a:ext cx="2825087" cy="21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9900"/>
                </a:solidFill>
              </a:rPr>
              <a:t>ΒΙΒΛΙΟΓΡΑΦΙΑ</a:t>
            </a:r>
            <a:endParaRPr lang="el-GR" dirty="0">
              <a:solidFill>
                <a:srgbClr val="CC99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Ορθοπαιδική Αποκατάσταση στην Κλινική Πράξη </a:t>
            </a:r>
            <a:r>
              <a:rPr lang="en-US" dirty="0" smtClean="0"/>
              <a:t>MD S. BRENT BROTZMAN, PT ROBERT C.MANSKE, 2</a:t>
            </a:r>
            <a:r>
              <a:rPr lang="el-GR" baseline="30000" dirty="0" smtClean="0"/>
              <a:t>Η</a:t>
            </a:r>
            <a:r>
              <a:rPr lang="el-GR" dirty="0" smtClean="0"/>
              <a:t> Ελληνική Έκδοση </a:t>
            </a:r>
          </a:p>
          <a:p>
            <a:r>
              <a:rPr lang="en-US" dirty="0" smtClean="0"/>
              <a:t>Neuroradiology</a:t>
            </a:r>
            <a:r>
              <a:rPr lang="en-US" dirty="0"/>
              <a:t>. 2012 Jul;54(7):737-44. Epub 2011 Oct </a:t>
            </a:r>
            <a:r>
              <a:rPr lang="en-US" dirty="0" smtClean="0"/>
              <a:t>18.</a:t>
            </a:r>
            <a:r>
              <a:rPr lang="el-GR" dirty="0" smtClean="0"/>
              <a:t> </a:t>
            </a:r>
            <a:r>
              <a:rPr lang="en-US" dirty="0" smtClean="0"/>
              <a:t>Medial </a:t>
            </a:r>
            <a:r>
              <a:rPr lang="en-US" dirty="0"/>
              <a:t>branch neurotomy in low back </a:t>
            </a:r>
            <a:r>
              <a:rPr lang="en-US" dirty="0" smtClean="0"/>
              <a:t>pain.</a:t>
            </a:r>
            <a:r>
              <a:rPr lang="el-GR" dirty="0" smtClean="0"/>
              <a:t> </a:t>
            </a:r>
            <a:r>
              <a:rPr lang="en-US" dirty="0" smtClean="0"/>
              <a:t>Masala </a:t>
            </a:r>
            <a:r>
              <a:rPr lang="en-US" dirty="0"/>
              <a:t>S, Nano G, Mammucari M, Marcia S, Simonetti G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/>
              <a:t>Clin Exp Rheumatol. 2012 Mar-Apr;30(2):314. </a:t>
            </a:r>
            <a:r>
              <a:rPr lang="en-US" dirty="0" smtClean="0"/>
              <a:t>Osteoarthritis </a:t>
            </a:r>
            <a:r>
              <a:rPr lang="en-US" dirty="0"/>
              <a:t>of the zygapophysial joints: efficacy of percutaneous radiofrequency neurotomy in the treatment of lumbar facet joint </a:t>
            </a:r>
            <a:r>
              <a:rPr lang="en-US" dirty="0" smtClean="0"/>
              <a:t>syndrome.</a:t>
            </a:r>
            <a:r>
              <a:rPr lang="el-GR" dirty="0" smtClean="0"/>
              <a:t> </a:t>
            </a:r>
            <a:r>
              <a:rPr lang="en-US" dirty="0" smtClean="0"/>
              <a:t>Marcia </a:t>
            </a:r>
            <a:r>
              <a:rPr lang="en-US" dirty="0"/>
              <a:t>S, Masala S, Marini S, Piras E, Marras M, Mallarini G, Mathieu A, Cauli A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/>
              <a:t>Radiofrequency ablation for chronic pain </a:t>
            </a:r>
            <a:r>
              <a:rPr lang="en-US" dirty="0" smtClean="0"/>
              <a:t>control</a:t>
            </a:r>
            <a:r>
              <a:rPr lang="el-GR" dirty="0" smtClean="0"/>
              <a:t> </a:t>
            </a:r>
            <a:r>
              <a:rPr lang="en-US" dirty="0" smtClean="0"/>
              <a:t>L </a:t>
            </a:r>
            <a:r>
              <a:rPr lang="en-US" dirty="0"/>
              <a:t>Kapural, N Mekhail - Current pain and headache reports, 2001 - Springer</a:t>
            </a:r>
          </a:p>
          <a:p>
            <a:r>
              <a:rPr lang="en-US" dirty="0"/>
              <a:t>Friendly Fire During RF: Be Firm But Gentle! Chakrabarti S, Deyell </a:t>
            </a:r>
            <a:r>
              <a:rPr lang="en-US" dirty="0" smtClean="0"/>
              <a:t>M</a:t>
            </a:r>
            <a:endParaRPr lang="el-GR" dirty="0" smtClean="0"/>
          </a:p>
          <a:p>
            <a:r>
              <a:rPr lang="en-US" dirty="0"/>
              <a:t>Sluijter  E, Cosman R, Rittman B et al. The effects of  pulsed radiofrequency field applied to the dorsal root ganglion-a preliminary report. Pain Clinic 1998;11:109-117. </a:t>
            </a:r>
            <a:endParaRPr lang="el-GR" dirty="0" smtClean="0"/>
          </a:p>
          <a:p>
            <a:r>
              <a:rPr lang="en-US" dirty="0"/>
              <a:t>Munglani R. The longer term effect of pulsed radiofrequency for neuropathic pain. Pain 2000;80:437-9.</a:t>
            </a:r>
          </a:p>
          <a:p>
            <a:endParaRPr lang="en-US" dirty="0"/>
          </a:p>
          <a:p>
            <a:endParaRPr lang="el-GR" dirty="0" smtClean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384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61872" y="391518"/>
            <a:ext cx="9692640" cy="1325562"/>
          </a:xfrm>
        </p:spPr>
        <p:txBody>
          <a:bodyPr/>
          <a:lstStyle/>
          <a:p>
            <a:r>
              <a:rPr lang="el-GR" dirty="0" smtClean="0">
                <a:solidFill>
                  <a:srgbClr val="CC9900"/>
                </a:solidFill>
              </a:rPr>
              <a:t>ΠΑΘΟΦΥΣΙΟΛΟΓΙΚΟΣ ΜΗΧΑΝΙΣΜΟΣ</a:t>
            </a:r>
            <a:endParaRPr lang="el-GR" dirty="0">
              <a:solidFill>
                <a:srgbClr val="CC99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Στοχεύει στη εξάλειψη της αρθρίτιδας των ζυγοαποφυσιακών αρθρώσεων (</a:t>
            </a:r>
            <a:r>
              <a:rPr lang="en-US" dirty="0" smtClean="0"/>
              <a:t>FACET) </a:t>
            </a:r>
            <a:r>
              <a:rPr lang="el-GR" dirty="0" smtClean="0"/>
              <a:t> ,η οποία προκαλείται από μηχανική αστάθεια της ΣΣ, και του παραγόμενου άλγους στις συγκεκριμένες αρθρώσεις.</a:t>
            </a:r>
          </a:p>
          <a:p>
            <a:r>
              <a:rPr lang="el-GR" dirty="0" smtClean="0"/>
              <a:t>Ο </a:t>
            </a:r>
            <a:r>
              <a:rPr lang="el-GR" dirty="0"/>
              <a:t>κλάδος που υφίσταται την νευροτομή δεν παρέχει αισθητικότητα ούτε νευρώνει μύες των κάτω άκρων ( ή των άνω άκρων αν πρόκειται για την αυχενική μοίρα </a:t>
            </a:r>
            <a:r>
              <a:rPr lang="el-GR" dirty="0" smtClean="0"/>
              <a:t>). </a:t>
            </a:r>
          </a:p>
          <a:p>
            <a:r>
              <a:rPr lang="el-GR" dirty="0" smtClean="0"/>
              <a:t>Αναπτύσσεται ηλεκτρικό πεδίο, το οποίο προκαλείται από ραδιοκύματα και θερμαίνει τοπικά (42</a:t>
            </a:r>
            <a:r>
              <a:rPr lang="en-US" dirty="0" smtClean="0"/>
              <a:t>C-45C)</a:t>
            </a:r>
            <a:r>
              <a:rPr lang="el-GR" dirty="0" smtClean="0"/>
              <a:t> τον συγκεκριμένο νευρικό ιστό.        Μεταβολή αγωγής επώδυνου ερεθίσματος. </a:t>
            </a:r>
          </a:p>
        </p:txBody>
      </p:sp>
      <p:sp>
        <p:nvSpPr>
          <p:cNvPr id="4" name="Δεξιό βέλος 3"/>
          <p:cNvSpPr/>
          <p:nvPr/>
        </p:nvSpPr>
        <p:spPr>
          <a:xfrm>
            <a:off x="7959143" y="4146997"/>
            <a:ext cx="321971" cy="167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84" y="4681182"/>
            <a:ext cx="3616656" cy="217681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68" y="4363372"/>
            <a:ext cx="4377988" cy="24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l-GR" b="1" cap="none" dirty="0" smtClean="0">
                <a:ln/>
                <a:solidFill>
                  <a:srgbClr val="CC9900"/>
                </a:solidFill>
                <a:effectLst/>
              </a:rPr>
              <a:t>ΕΞΟΠΛΙΣΜΟΣ</a:t>
            </a:r>
            <a:endParaRPr lang="el-GR" b="1" cap="none" dirty="0">
              <a:ln/>
              <a:solidFill>
                <a:srgbClr val="CC99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Γεννήτρια παραγωγής ραδιοκυμάτων</a:t>
            </a:r>
          </a:p>
          <a:p>
            <a:r>
              <a:rPr lang="el-GR" dirty="0" smtClean="0"/>
              <a:t>Βελόνα-κάνουλα  κατασκευασμένη από ειδικό πολυμερές </a:t>
            </a:r>
            <a:r>
              <a:rPr lang="en-US" dirty="0" smtClean="0"/>
              <a:t>TEFLON </a:t>
            </a:r>
            <a:r>
              <a:rPr lang="el-GR" dirty="0" smtClean="0"/>
              <a:t>μέσα από την οποία διέρχεται η ειδική βελόνα</a:t>
            </a:r>
          </a:p>
          <a:p>
            <a:r>
              <a:rPr lang="el-GR" dirty="0" smtClean="0"/>
              <a:t>Ειδική βελόνα-ηλεκτρόδια που αποτελείται από 3 επιμέρους ηλεκτρόδια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120"/>
            <a:ext cx="4194382" cy="339388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382" y="3928056"/>
            <a:ext cx="3314001" cy="287506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383" y="3422032"/>
            <a:ext cx="3756704" cy="34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9900"/>
                </a:solidFill>
              </a:rPr>
              <a:t>ΠΡΩΤΟΚΟΛΛΟ ΕΠΕΜΒΑΣΗΣ </a:t>
            </a:r>
            <a:r>
              <a:rPr lang="en-US" dirty="0" smtClean="0">
                <a:solidFill>
                  <a:srgbClr val="CC9900"/>
                </a:solidFill>
              </a:rPr>
              <a:t>RF</a:t>
            </a:r>
            <a:endParaRPr lang="el-GR" dirty="0">
              <a:solidFill>
                <a:srgbClr val="CC99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l-GR" dirty="0"/>
          </a:p>
          <a:p>
            <a:r>
              <a:rPr lang="el-GR" dirty="0"/>
              <a:t>    Αποστειρώνεται τοπικά το δέρμα της περιοχής όπου θα γίνει η επέμβαση.</a:t>
            </a:r>
          </a:p>
          <a:p>
            <a:r>
              <a:rPr lang="el-GR" dirty="0"/>
              <a:t>    Τοπικά </a:t>
            </a:r>
            <a:r>
              <a:rPr lang="el-GR" dirty="0" smtClean="0"/>
              <a:t>εγχέεται  </a:t>
            </a:r>
            <a:r>
              <a:rPr lang="el-GR" dirty="0"/>
              <a:t>αναισθητικό που προκαλεί ενίοτε τοπικό αίσθημα νυγμού.</a:t>
            </a:r>
          </a:p>
          <a:p>
            <a:r>
              <a:rPr lang="el-GR" dirty="0"/>
              <a:t>    Με </a:t>
            </a:r>
            <a:r>
              <a:rPr lang="el-GR" dirty="0" smtClean="0"/>
              <a:t>καθοδήγηση διαγνωστικού υπερήχου προωθείται </a:t>
            </a:r>
            <a:r>
              <a:rPr lang="el-GR" dirty="0"/>
              <a:t>μια ειδική βελόνη για την πρόκληση βλαβών με ραδιοσυχνότητες προς την κατεύθυνση του </a:t>
            </a:r>
            <a:r>
              <a:rPr lang="el-GR" dirty="0" smtClean="0"/>
              <a:t>στοχευόμενου </a:t>
            </a:r>
            <a:r>
              <a:rPr lang="el-GR" dirty="0"/>
              <a:t>έσω κλάδου του </a:t>
            </a:r>
            <a:r>
              <a:rPr lang="el-GR" dirty="0" smtClean="0"/>
              <a:t>εκάστοτε νεύρου</a:t>
            </a:r>
            <a:r>
              <a:rPr lang="el-GR" dirty="0"/>
              <a:t>.</a:t>
            </a:r>
          </a:p>
          <a:p>
            <a:r>
              <a:rPr lang="el-GR" dirty="0"/>
              <a:t>    Ηλεκτρικό ρεύμα μικρής έντασης διοχετεύεται δια μέσω της άκρης της βελόνας των ραδιοσυχνοτήτων για να βεβαιωθεί η εγγύτητα της βελόνας με τον </a:t>
            </a:r>
            <a:r>
              <a:rPr lang="el-GR" dirty="0" smtClean="0"/>
              <a:t>εν λόγω </a:t>
            </a:r>
            <a:r>
              <a:rPr lang="el-GR" dirty="0"/>
              <a:t>κλάδο και όχι με άλλα μείζονα νευρικά στελέχη. Αυτό μπορεί να προκαλέσει το γνωστό επώδυνο ερέθισμα στον ασθενή ή και μια μικρή μυϊκή σύσπαση των μυών της οσφύος.</a:t>
            </a:r>
          </a:p>
          <a:p>
            <a:r>
              <a:rPr lang="el-GR" dirty="0"/>
              <a:t>    Στην συνέχεια το εν λόγω νεύρο υφίσταται βλάβη και &lt;&lt;</a:t>
            </a:r>
            <a:r>
              <a:rPr lang="el-GR" b="1" dirty="0"/>
              <a:t>αναισθητοποιείται</a:t>
            </a:r>
            <a:r>
              <a:rPr lang="el-GR" dirty="0"/>
              <a:t>&gt;&gt;, οπότε ο ασθενής δεν αισθάνεται σχεδόν τίποτα για όσο χρόνο προκαλούμε θερμική βλάβη στο </a:t>
            </a:r>
            <a:r>
              <a:rPr lang="el-GR" dirty="0" smtClean="0"/>
              <a:t>νεύρο</a:t>
            </a:r>
            <a:endParaRPr lang="el-GR" dirty="0"/>
          </a:p>
          <a:p>
            <a:pPr lvl="1"/>
            <a:r>
              <a:rPr lang="el-GR" sz="1700" dirty="0"/>
              <a:t>Ο</a:t>
            </a:r>
            <a:r>
              <a:rPr lang="el-GR" sz="1700" dirty="0" smtClean="0"/>
              <a:t> </a:t>
            </a:r>
            <a:r>
              <a:rPr lang="el-GR" sz="1700" dirty="0"/>
              <a:t>συνολικός χρόνος της επέμβασης υπολογίζεται στα 30 λεπτά.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702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l-GR" b="1" cap="none" dirty="0" smtClean="0">
                <a:ln/>
                <a:solidFill>
                  <a:srgbClr val="CC9900"/>
                </a:solidFill>
                <a:effectLst/>
              </a:rPr>
              <a:t>ΠΛΕΟΝΕΚΤΗΜΑΤΑ ΤΗΣ ΘΕΡΑΠΕΙΑΣ</a:t>
            </a:r>
            <a:endParaRPr lang="el-GR" b="1" cap="none" dirty="0">
              <a:ln/>
              <a:solidFill>
                <a:srgbClr val="CC99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61872" y="1704201"/>
            <a:ext cx="8595360" cy="4351337"/>
          </a:xfrm>
        </p:spPr>
        <p:txBody>
          <a:bodyPr>
            <a:normAutofit/>
          </a:bodyPr>
          <a:lstStyle/>
          <a:p>
            <a:r>
              <a:rPr lang="el-GR" dirty="0" smtClean="0"/>
              <a:t>Οι αντενδείξεις είναι ελάχιστες, επομένως πολλοί ασθενείς μπορούν σε αυτή την ελάχιστα επεμβατική θεραπεία</a:t>
            </a:r>
            <a:endParaRPr lang="en-US" dirty="0" smtClean="0"/>
          </a:p>
          <a:p>
            <a:r>
              <a:rPr lang="el-GR" dirty="0" smtClean="0"/>
              <a:t>Η επιβάρυνση του ασθενή (πόνος) είναι ελάχιστη</a:t>
            </a:r>
          </a:p>
          <a:p>
            <a:r>
              <a:rPr lang="el-GR" dirty="0" smtClean="0"/>
              <a:t>Μπορεί να πραγματοποιηθεί ταυτόχρονα σε πολλές αρθρώσεις και να επαναληφθεί όσες φορές κριθεί απαραίτητο από τον θεράπων ιατρό.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8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9900"/>
                </a:solidFill>
              </a:rPr>
              <a:t>ΠΙΘΑΝΕΣ ΕΠΙΠΛΟΚΕΣ</a:t>
            </a:r>
            <a:endParaRPr lang="el-GR" dirty="0">
              <a:solidFill>
                <a:srgbClr val="CC99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Επιμόλυνση</a:t>
            </a:r>
          </a:p>
          <a:p>
            <a:r>
              <a:rPr lang="el-GR" dirty="0" smtClean="0"/>
              <a:t>Καταστροφή φυσιολογικού ιστού από την θερμότητα</a:t>
            </a:r>
          </a:p>
          <a:p>
            <a:r>
              <a:rPr lang="el-GR" dirty="0" smtClean="0"/>
              <a:t>Αιμορραγία</a:t>
            </a:r>
          </a:p>
          <a:p>
            <a:r>
              <a:rPr lang="el-GR" dirty="0" smtClean="0"/>
              <a:t>Νευρίτιδα</a:t>
            </a:r>
          </a:p>
          <a:p>
            <a:r>
              <a:rPr lang="el-GR" dirty="0" smtClean="0"/>
              <a:t>Εγκαύματα από τη χρήση του ηλεκτροδίου</a:t>
            </a:r>
          </a:p>
          <a:p>
            <a:r>
              <a:rPr lang="el-GR" dirty="0" smtClean="0"/>
              <a:t>Ανάπτυξη αιματώματος</a:t>
            </a:r>
          </a:p>
          <a:p>
            <a:r>
              <a:rPr lang="el-GR" dirty="0" smtClean="0"/>
              <a:t>Φλεγμονή</a:t>
            </a:r>
          </a:p>
          <a:p>
            <a:r>
              <a:rPr lang="el-GR" dirty="0" smtClean="0"/>
              <a:t>Φαινόμενο υπεραλγησίας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670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CC9900"/>
                </a:solidFill>
              </a:rPr>
              <a:t>ΑΠΩΤΕΡΟΣ </a:t>
            </a:r>
            <a:r>
              <a:rPr lang="el-GR" dirty="0" smtClean="0">
                <a:solidFill>
                  <a:srgbClr val="CC9900"/>
                </a:solidFill>
              </a:rPr>
              <a:t>ΣΤΟΧΟΣ</a:t>
            </a:r>
            <a:endParaRPr lang="el-GR" dirty="0">
              <a:solidFill>
                <a:srgbClr val="CC99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8841" y="2047741"/>
            <a:ext cx="8595360" cy="4132396"/>
          </a:xfrm>
        </p:spPr>
        <p:txBody>
          <a:bodyPr/>
          <a:lstStyle/>
          <a:p>
            <a:r>
              <a:rPr lang="el-GR" dirty="0" smtClean="0"/>
              <a:t>Η καταπολέμηση της μηχανικής αστάθειας της ΣΣ       Ενδυνάμωση των μυών της ΣΣ και συγκεκριμένα του πολυσχιδή, καθώς και του εγκάρσιου κοιλιακού.</a:t>
            </a:r>
          </a:p>
          <a:p>
            <a:r>
              <a:rPr lang="el-GR" dirty="0" smtClean="0"/>
              <a:t>Βελτίωση της νευρομυϊκής συναρμογής: Συγχρονισμός των συσπάσεων των τοπικών και γενικών μυών που συμβάλλουν στη μηχανική σταθερότητα της ΣΣ.</a:t>
            </a:r>
          </a:p>
          <a:p>
            <a:pPr marL="0" indent="0">
              <a:buNone/>
            </a:pPr>
            <a:endParaRPr lang="el-GR" dirty="0" smtClean="0"/>
          </a:p>
          <a:p>
            <a:pPr marL="342900" indent="-342900">
              <a:buFont typeface="+mj-lt"/>
              <a:buAutoNum type="arabicPeriod"/>
            </a:pPr>
            <a:endParaRPr lang="el-GR" dirty="0" smtClean="0"/>
          </a:p>
        </p:txBody>
      </p:sp>
      <p:sp>
        <p:nvSpPr>
          <p:cNvPr id="4" name="Δεξιό βέλος 3"/>
          <p:cNvSpPr/>
          <p:nvPr/>
        </p:nvSpPr>
        <p:spPr>
          <a:xfrm>
            <a:off x="6738725" y="2116557"/>
            <a:ext cx="309093" cy="103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742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9900"/>
                </a:solidFill>
              </a:rPr>
              <a:t>ΦΥΣΙΚΟΘΕΡΑΠΕΥΤΙΚΟ ΠΡΩΤΟΚΟΛΛΟ</a:t>
            </a:r>
            <a:endParaRPr lang="el-GR" dirty="0">
              <a:solidFill>
                <a:srgbClr val="CC99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u="sng" dirty="0" smtClean="0"/>
              <a:t>Αρχικό στάδιο: 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Ασκήσεις ισομετρικής συγκράτησης, π.χ. άσκηση εισολκής της κοιλίας.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Εισολκή της κοιλίας σε εναλλασσόμενες στατικές θέσεις, π.χ. πρηνής θέση με τα γόνατα σε έκταση με χρήση </a:t>
            </a:r>
            <a:r>
              <a:rPr lang="en-US" dirty="0" smtClean="0"/>
              <a:t>Stabilizer. 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Εισολκή της κοιλίας με δραστηριότητες, π.χ. κίνηση των άνω άκρων με το </a:t>
            </a:r>
            <a:r>
              <a:rPr lang="en-US" dirty="0" smtClean="0"/>
              <a:t>Stabilizer.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486267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TM03457515[[fn=Προβολή]]</Template>
  <TotalTime>443</TotalTime>
  <Words>683</Words>
  <Application>Microsoft Office PowerPoint</Application>
  <PresentationFormat>Ευρεία οθόνη</PresentationFormat>
  <Paragraphs>70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Century Schoolbook</vt:lpstr>
      <vt:lpstr>Wingdings 2</vt:lpstr>
      <vt:lpstr>View</vt:lpstr>
      <vt:lpstr>ΑΠΟΝΕΥΡΩΣΗ ΜΕ ΡΑΔΙΟΣΥΧΝΟΤΗΤΕΣ ΤΩΝ FACET</vt:lpstr>
      <vt:lpstr>ΟΡΙΣΜΟΣ</vt:lpstr>
      <vt:lpstr>ΠΑΘΟΦΥΣΙΟΛΟΓΙΚΟΣ ΜΗΧΑΝΙΣΜΟΣ</vt:lpstr>
      <vt:lpstr>ΕΞΟΠΛΙΣΜΟΣ</vt:lpstr>
      <vt:lpstr>ΠΡΩΤΟΚΟΛΛΟ ΕΠΕΜΒΑΣΗΣ RF</vt:lpstr>
      <vt:lpstr>ΠΛΕΟΝΕΚΤΗΜΑΤΑ ΤΗΣ ΘΕΡΑΠΕΙΑΣ</vt:lpstr>
      <vt:lpstr>ΠΙΘΑΝΕΣ ΕΠΙΠΛΟΚΕΣ</vt:lpstr>
      <vt:lpstr>ΑΠΩΤΕΡΟΣ ΣΤΟΧΟΣ</vt:lpstr>
      <vt:lpstr>ΦΥΣΙΚΟΘΕΡΑΠΕΥΤΙΚΟ ΠΡΩΤΟΚΟΛΛΟ</vt:lpstr>
      <vt:lpstr>Άσκηση εισολκής της κοιλίας</vt:lpstr>
      <vt:lpstr>Εισολκή της κοιλίας σε πρηνή θέση με τα γόνατα σε έκταση με χρήση Stabilizer</vt:lpstr>
      <vt:lpstr>Εισολκή της κοιλίας με κίνηση των άνω άκρων με το Stabilizer</vt:lpstr>
      <vt:lpstr>ΦΥΣΙΚΟΘΕΡΑΠΕΥΤΙΚΟ ΠΡΩΤΟΚΟΛΛΟ</vt:lpstr>
      <vt:lpstr>Άσκηση του πολυσχιδούς σε τετραποδική θέση</vt:lpstr>
      <vt:lpstr>Πλάγιες γέφυρες με τα κάτω άκρα σε έκταση</vt:lpstr>
      <vt:lpstr>Κινήσεις άνω και κάτω άκρων κατά τις πλάγιες γέφυρες.</vt:lpstr>
      <vt:lpstr>ΦΥΣΙΚΟΘΕΡΑΠΕΥΤΙΚΟ ΠΡΩΤΟΚΟΛΛΟ</vt:lpstr>
      <vt:lpstr>Όρθια στάση με διαταραχή της ισορροπίας των άνω άκρων</vt:lpstr>
      <vt:lpstr>Στάση σε ασταθή επιφάνεια των άνω άκρων, με αντίσταση</vt:lpstr>
      <vt:lpstr>ΒΙΒΛΙΟΓΡΑΦΙΑ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spyros mourikis</dc:creator>
  <cp:lastModifiedBy>Constantinos Koutsojannis</cp:lastModifiedBy>
  <cp:revision>27</cp:revision>
  <dcterms:created xsi:type="dcterms:W3CDTF">2016-01-13T14:53:11Z</dcterms:created>
  <dcterms:modified xsi:type="dcterms:W3CDTF">2023-11-09T17:26:45Z</dcterms:modified>
</cp:coreProperties>
</file>