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>
        <p:scale>
          <a:sx n="81" d="100"/>
          <a:sy n="81" d="100"/>
        </p:scale>
        <p:origin x="-10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2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6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6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9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1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5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6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4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57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9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09" r:id="rId5"/>
    <p:sldLayoutId id="2147483715" r:id="rId6"/>
    <p:sldLayoutId id="2147483716" r:id="rId7"/>
    <p:sldLayoutId id="2147483706" r:id="rId8"/>
    <p:sldLayoutId id="2147483707" r:id="rId9"/>
    <p:sldLayoutId id="2147483708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66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" y="10"/>
            <a:ext cx="12177573" cy="68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72" y="5060549"/>
            <a:ext cx="5898825" cy="2681030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Παρουσίαση κεφαλαίου: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M. Foley (</a:t>
            </a:r>
            <a:r>
              <a:rPr lang="en-US" sz="2600" dirty="0">
                <a:solidFill>
                  <a:schemeClr val="bg1"/>
                </a:solidFill>
                <a:latin typeface="Times New Roman"/>
                <a:cs typeface="Times New Roman"/>
                <a:sym typeface="Wingdings 2"/>
              </a:rPr>
              <a:t>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) and Justin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Arft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, 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The Epic Cycle and Oral Tradition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1426" y="4924276"/>
            <a:ext cx="51358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Μάθημα: Επικός Κύκλος</a:t>
            </a:r>
          </a:p>
          <a:p>
            <a:pPr algn="r"/>
            <a:r>
              <a:rPr lang="el-G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Διδάσκων: Μ. Χριστόπουλος</a:t>
            </a:r>
          </a:p>
          <a:p>
            <a:pPr algn="r"/>
            <a:endParaRPr lang="el-G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/>
            </a:endParaRPr>
          </a:p>
          <a:p>
            <a:pPr algn="r"/>
            <a:r>
              <a:rPr lang="el-G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Αλέξανδρος </a:t>
            </a:r>
            <a:r>
              <a:rPr lang="el-G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Θεοδωρόπουλος</a:t>
            </a:r>
            <a:endParaRPr lang="el-G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/>
            </a:endParaRPr>
          </a:p>
          <a:p>
            <a:pPr algn="r"/>
            <a:r>
              <a:rPr lang="el-G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(Α.Μ.: 1070299)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4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Προφορική Παραδοσιακή Ποιητική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2828043"/>
            <a:ext cx="9296400" cy="2712612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Disclaimer: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μπορούμε να υποθέσουμε ότι η γραφή ή η μετάδοση δεν έπαιξαν ρόλο στην ενέργεια της σύνθεσης. </a:t>
            </a:r>
          </a:p>
          <a:p>
            <a:pPr marL="342900" indent="-342900" algn="just"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Δυναμική σχέση μεταξύ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προφορικότητας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γραφής.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7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Προφορική Παραδοσιακή Ποιητική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2828043"/>
            <a:ext cx="9296400" cy="2712612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αρχές προφορικής ποιητικής παράδοσης:</a:t>
            </a:r>
          </a:p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Α. Μία ποιητική παράδοση δεν αποτελείται από έργα, αλλά από δείγματα έργων, τα οποία παρήχθησαν από ένα μεγάλο και εύπλαστο αφηγηματικό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corpus.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κειμενικότητα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προσδίδει ψευδώς την εντύπωση της οντογένεσης, αγνοώντας τις διάφορες παραλλαγές των μύθων.</a:t>
            </a:r>
          </a:p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Β. Διαφορά μεταξύ επανάληψης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επαναφοράς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reccurence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φόρμες και τυπικές σκηνές και μοτίβα της επικής παράδοσης, που λειτουργούν ως θεματικές σε ένα προφορικό αφηγηματικό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corpus.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83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Προφορική Παραδοσιακή Ποιητική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2828043"/>
            <a:ext cx="9296400" cy="2712612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αρχές προφορικής ποιητικής παράδοσης:</a:t>
            </a:r>
          </a:p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Γ. Αλγόριθμος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pars pro toto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μοτίβα ή δομικές μονάδες που εμφανίζονται τυπικά – ιδιωματικός λόγος.</a:t>
            </a:r>
          </a:p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Επομένως μιλάμε για δείγματα ποιημάτων στα οποία υπάρχει το στοιχείο της επαναφοράς και διακρίνονται για την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pars pro toto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χρήση της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επικής παράδοσης, αντανακλώντας ένα σύστημα ή δίκτυο ενωμένων ποιητικών κόμβων.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Δεξί άγκιστρο 4">
            <a:extLst>
              <a:ext uri="{FF2B5EF4-FFF2-40B4-BE49-F238E27FC236}">
                <a16:creationId xmlns:a16="http://schemas.microsoft.com/office/drawing/2014/main" xmlns="" id="{3F2FB67A-AF09-4BE0-8864-3A7B6801E442}"/>
              </a:ext>
            </a:extLst>
          </p:cNvPr>
          <p:cNvSpPr/>
          <p:nvPr/>
        </p:nvSpPr>
        <p:spPr>
          <a:xfrm rot="5400000">
            <a:off x="5651369" y="941109"/>
            <a:ext cx="377332" cy="67210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368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Προφορική Παραδοσιακή Ποιητική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2828043"/>
            <a:ext cx="9296400" cy="2712612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αρχές προφορικής ποιητικής παράδοσης:</a:t>
            </a:r>
          </a:p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Δ. Με βάση όλα τα παραπάνω, τα ποιήματα της προφορικής παράδοσης δεν μπορούν να αποτελέσουν μία συμβατική ανθολογία, μία «τακτοποιημένη» έκδοση αυτοτελών ανεξάρτητων ποιημάτων.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89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Άλλοι Υπάρχοντες Κύκλοι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175530"/>
            <a:ext cx="9296400" cy="2712612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Στόχος: να έχουμε μία διευρυμένη εικόνα των σχέσεων μεταξύ των ενδεικτικών ποιημάτων  μοντέλο που βασίζεται στην εμπειρική παρατήρηση της πραγματικότητας / όχι σε θεωρίες που προκύπτουν από κείμενα.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3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Άλλοι Υπάρχοντες Κύκλοι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175530"/>
            <a:ext cx="9296400" cy="2712612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Ν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bene: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ακολουθεί ένα μοντέλο που λειτουργεί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αναλογικά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για να αντιληφθούμε αλήθειες για τον ελληνικό επικό Κύκλο.</a:t>
            </a:r>
          </a:p>
          <a:p>
            <a:pPr marL="342900" indent="-342900" algn="just"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Α. Νότια σλαβική επική προφορική παράδοση: 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junacke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pjesme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ηρωικά τραγούδια) 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guslari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οι ερμηνείες τους απέχουν από μία οργανωμένη ανθολογία.</a:t>
            </a:r>
          </a:p>
          <a:p>
            <a:pPr algn="just"/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4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Άλλοι Υπάρχοντες Κύκλοι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175530"/>
            <a:ext cx="9296400" cy="2712612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Τα έπη δεν διέθεταν καν τίτλους.</a:t>
            </a: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Κεντρικοί χαρακτήρες  ακολουθούν τυπικά μοτίβα (π.χ. ηγέτης μεγάλου στρατεύματος με αυταρχική συμπεριφορά, όπως ο Αγαμέμνων κ.α.).</a:t>
            </a: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Τα έπη δεν συνδέονταν μεταξύ τους διακειμενικά. Αποτελούσαν δίκτυο.</a:t>
            </a: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Τυπικές σκηνές: «επιστροφή» / «γάμος» / «πολιορκία πόλης» / «διάσωση» / «αναγνώριση».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8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Άλλοι Υπάρχοντες Κύκλοι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855014"/>
            <a:ext cx="9296400" cy="2712612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Β. Ρωσική επική προφορική παράδοση</a:t>
            </a:r>
          </a:p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byliny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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Κύκλος Κιέβου</a:t>
            </a:r>
          </a:p>
          <a:p>
            <a:pPr algn="just"/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Κύκλος Νόβγκοροντ             ισχυρός γεωγραφικός διαχωρισμός</a:t>
            </a:r>
          </a:p>
          <a:p>
            <a:pPr algn="just"/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Κύκλος Γαλικίας                   και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χαρακτηρο-κεντρισμός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- 3 ρωσικοί κύκλοι  διαφορετικοί ως προς την θεματική και την δομή. Δεν μπορούν να θεωρηθούν ανθολογία.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Δεξί άγκιστρο 6">
            <a:extLst>
              <a:ext uri="{FF2B5EF4-FFF2-40B4-BE49-F238E27FC236}">
                <a16:creationId xmlns:a16="http://schemas.microsoft.com/office/drawing/2014/main" xmlns="" id="{758E0923-1430-4996-A59F-43600521E3A2}"/>
              </a:ext>
            </a:extLst>
          </p:cNvPr>
          <p:cNvSpPr/>
          <p:nvPr/>
        </p:nvSpPr>
        <p:spPr>
          <a:xfrm>
            <a:off x="5571241" y="3535051"/>
            <a:ext cx="254524" cy="10275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151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Άλλοι Υπάρχοντες Κύκλοι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855014"/>
            <a:ext cx="9296400" cy="2712612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Γ. Αραβική επική προφορική παράδοση</a:t>
            </a:r>
          </a:p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Sirat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Bani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Hilal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περίπλοκο δίκτυο ιστοριών  ποικίλο περιεχόμενο και έμφυτη λειτουργική ετερογένεια  διαφέρει από περιοχή σε περιοχή και από εποχή σε εποχή.</a:t>
            </a: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περιεχόμενο αντανακλά τις πραγματεύσεις ολόκληρων γενεών για βασικά κοινωνικά ζητήματα, όπως είναι το κοινωνικό στάτους, η πατρωνία, ο ρόλος του ποιητή στην κοινωνία, ο ρόλος των φύλων και η έννοια της τιμής.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46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Άλλοι Υπάρχοντες Κύκλοι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855014"/>
            <a:ext cx="9296400" cy="2712612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Δ. Αφρικανική επική προφορική παράδοση</a:t>
            </a:r>
          </a:p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Αφθονία και ποικιλομορφία επικών παραδόσεων σε φυλές από όλη την ήπειρο. Ολοκληρωμένα – εντός τους – και αυτοτελή έπη δεν είναι δυνατό να βρει κανείς, με την έννοια μιας ανθολογίας. Ο αοιδός διάλεγε στοιχεία από ένα ευρύτατο φάσμα ιστοριών, ανάλογα με την περίσταση που τραγουδούσε και την έμπνευσή του.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64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Εισαγωγικά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2875655"/>
            <a:ext cx="9296400" cy="2517079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Επικός Κύκλος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ευπροσάρμοστες, «ελαστικές» αφηγήσεις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Δεν μιλάμε για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sequel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Πολλοί μελετητές επιθυμούν να θεωρούν δεδομένη την μεταγενέστερη σειρά που δόθηκε στα έπη του Κύκλου, η οποία δίνει την εντύπωση ενός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sequel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71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Άλλοι Υπάρχοντες Κύκλοι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855014"/>
            <a:ext cx="9296400" cy="2712612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Ε. Κεντρική ασιατική επική προφορική παράδοση</a:t>
            </a:r>
          </a:p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Τουρκική επική παράδοση  σε πολλά έθνη στην Κεντρική Ασία (Καρακαλπάκ, Ουζμπεκιστάν, Καζακστάν, Κιργιστάν).</a:t>
            </a:r>
          </a:p>
          <a:p>
            <a:pPr marL="342900" indent="-342900" algn="just">
              <a:buFont typeface="Wingdings"/>
              <a:buChar char="à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μοτίβο «Επιστροφής».</a:t>
            </a:r>
          </a:p>
          <a:p>
            <a:pPr marL="342900" indent="-342900" algn="just">
              <a:buFont typeface="Wingdings"/>
              <a:buChar char="à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πλαστικότητα και μη καταγραφή.</a:t>
            </a:r>
          </a:p>
          <a:p>
            <a:pPr marL="342900" indent="-342900" algn="just">
              <a:buFont typeface="Wingdings"/>
              <a:buChar char="à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ποικίλες υλοποιήσεις ανάλογα με την περιοχή  διαφορετικές εκδοχές.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2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Άλλοι Υπάρχοντες Κύκλοι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9296400" cy="28244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ΣΤ. Ινδική επική προφορική παράδοση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            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ως προς την σύνθεση</a:t>
            </a:r>
          </a:p>
          <a:p>
            <a:pPr marL="342900" indent="-342900" algn="just">
              <a:buFontTx/>
              <a:buChar char="-"/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Rajasthani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Pabuji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pars pro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toto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</a:t>
            </a:r>
          </a:p>
          <a:p>
            <a:pPr algn="just"/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            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ως προς την πρόσληψη</a:t>
            </a:r>
          </a:p>
          <a:p>
            <a:pPr algn="just"/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Bhopos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προσαρμόζουν το υλικό τους ανάλογα με το κοινό, την διάθεση, την περίσταση μέσω μίας αναπαραστατικής διαδικασίας που αποκαλείται «ανάγνωση του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(=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πανί)  ως αποτέλεσμα έχουμε μία ιστορία με χαλαρή δομή χωρίς σοβαρή ενότητα, συνοχή με έντονο το αποσπασματικό στοιχείο  αυτό σημαίνει ότι υπάρχουν μεγάλα δίκτυα προφορικών επεισοδίων από όπου ο αοιδός παίρνει επιλεκτικά ότι θέλει.</a:t>
            </a:r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883507" y="3197185"/>
            <a:ext cx="425003" cy="2318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83507" y="3499834"/>
            <a:ext cx="425003" cy="208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944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245811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Προφορική Ποίηση,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Νεοανάλυση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ο Κύκλος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833353"/>
            <a:ext cx="9296400" cy="2824426"/>
          </a:xfrm>
        </p:spPr>
        <p:txBody>
          <a:bodyPr>
            <a:normAutofit/>
          </a:bodyPr>
          <a:lstStyle/>
          <a:p>
            <a:pPr algn="just"/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Νεοανάλυση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μας επιτρέπει να φανταστούμε μία νέου είδους σχέση μεταξύ του Κύκλου και του Ομήρου.</a:t>
            </a:r>
          </a:p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Ωστόσο η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νεοανάλυση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ανασύρει μεθόδους, οι οποίες είναι εξαρτημένες σε πολύ μεγάλο βαθμό από ένα κειμενοκεντρικό μοντέλο.</a:t>
            </a:r>
          </a:p>
          <a:p>
            <a:pPr marL="342900" indent="-342900" algn="just"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983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245811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Προφορική Ποίηση,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Νεοανάλυση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ο Κύκλος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730321"/>
            <a:ext cx="9296400" cy="2824426"/>
          </a:xfrm>
        </p:spPr>
        <p:txBody>
          <a:bodyPr>
            <a:normAutofit/>
          </a:bodyPr>
          <a:lstStyle/>
          <a:p>
            <a:pPr algn="just"/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Oral Tradition with a neo-analytic twist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(Steve Reece).</a:t>
            </a:r>
          </a:p>
          <a:p>
            <a:pPr marL="342900" indent="-342900" algn="just">
              <a:buFont typeface="Wingdings"/>
              <a:buChar char="à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πως οι μηχανισμοί επιρροής, των αναφορών ακόμη και της διακειμενικότητας λειτουργούν μεταξύ του Κύκλου από την μία και της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Ιλιάδας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και Οδύσσειας από την άλλη.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Burgess (2012):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βρίσκει ποικίλα στρώματα μυθικών παραδόσεων του Κύκλου και του Ομήρου  Σχέσεις μεταξύ αυτών  Στοιχεία των προφορικών ιστοριών μεταπηδούν από την μία παράδοση στην άλλη.</a:t>
            </a:r>
          </a:p>
          <a:p>
            <a:pPr marL="342900" indent="-342900" algn="just"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13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245811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Προφορική Ποίηση,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Νεοανάλυση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ο Κύκλος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730321"/>
            <a:ext cx="9296400" cy="2824426"/>
          </a:xfrm>
        </p:spPr>
        <p:txBody>
          <a:bodyPr>
            <a:normAutofit/>
          </a:bodyPr>
          <a:lstStyle/>
          <a:p>
            <a:pPr algn="just"/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Wingdings"/>
              <a:buChar char="à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Burgess (2012):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μεταφορά μοτίβων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motif transference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από την κυκλική παράδοση στον Όμηρο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Υπό αυτό το πρίσμα, ο Όμηρος με έναν μοναδικό τρόπο ανακαλεί τον κυκλικό μύθο. Ο Β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urgess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υποστηρίζει ότι ο Κύκλος και τα ομηρικά έπη αντλούν στοιχεία μυθικά από μία κοινή προφορική παράδοση.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697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245811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Προφορική Ποίηση, </a:t>
            </a:r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Νεοανάλυση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ο Κύκλος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730321"/>
            <a:ext cx="9296400" cy="282442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 όρος «διακειμενικός» αποτελεί προβληματικό όρο, αφού μιλάμε για προφορική παράδοση και μυθικά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corpora 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πολυμορφικές δυναμικές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και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ρευστότητα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της κοινής επικής προφορικής παράδοσης.</a:t>
            </a: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Τα ομηρικά έπη ως </a:t>
            </a:r>
            <a:r>
              <a:rPr lang="el-GR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μετα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-κυκλικά.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 ισχύει αυτό, τότε μπορούμε να θεωρήσουμε την μεταφορά μοτίβων ως έναν τύπο «διακειμενικότητας».</a:t>
            </a: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Προτεραιότητα Κύκλου: τα ομηρικά έπη βασίζονται σε υλικό του Κύκλου, με σκοπό να αντιληφθούν την σημασία του.</a:t>
            </a:r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873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245811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Συμπεράσματα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730321"/>
            <a:ext cx="9296400" cy="282442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Κύκλος και ομηρικά έπη: περιπτώσεις ποιημάτων που αντλούνται από κοινή προφορική παράδοση.</a:t>
            </a: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Μιλάμε για δίκτυο προφορικής παράδοσης. Δεν πρέπει να υποστηρίζουμε ποιοτική ή χρονική ακολουθία. Δεν μιλάμε για διακειμενικότητα.</a:t>
            </a: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Τα έπη του Κύκλου δεν είναι πιστή καταγραφή προφορικής παράστασης, ακριβώς επειδή είναι κείμενα.</a:t>
            </a:r>
          </a:p>
          <a:p>
            <a:pPr marL="342900" indent="-342900" algn="just">
              <a:buFontTx/>
              <a:buChar char="-"/>
            </a:pP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Κειμενικότητα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ο μοναδικός τρόπος να διασωθεί η προφορική παράδοση σε έναν κόσμο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γραπτότητας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αναγνωστικής κουλτούρας.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17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245811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Συμπεράσματα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730321"/>
            <a:ext cx="9296400" cy="2824426"/>
          </a:xfrm>
        </p:spPr>
        <p:txBody>
          <a:bodyPr>
            <a:normAutofit/>
          </a:bodyPr>
          <a:lstStyle/>
          <a:p>
            <a:pPr algn="just"/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Ομηρικά έπη και Κύκλος  λίγα από τα παραδείγματα μίας τεράστιας προφορικής επικής παράδοσης, τα περισσότερα παραδείγματα της οποίας ποτέ δεν έφτασαν στο σημείο της καταγραφής και άρα χάθηκαν για πάντα, εφόσον η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προφορικότητα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άρχισε να εξαλείφεται.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1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Εισαγωγικά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2875655"/>
            <a:ext cx="9296400" cy="2517079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r>
              <a:rPr lang="el-G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Ιλιάδα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Οδύσσεια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παραδείγματα ποιημάτων που αντανακλούν την ύπαρξη διαφόρων επικών ιστοριών που σχετίζονται με τον Τρωικό Πόλεμο και τα σχετικά με αυτόν γεγονότα. </a:t>
            </a:r>
          </a:p>
          <a:p>
            <a:pPr marL="285750" indent="-28575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Χαρακτηριστικό  έντονο στοιχείο πλαστικότητας των ιστοριών (πολλές και διαφορετικές εκδοχές). Κάποιες εκδοχές είναι πιο επιτυχημένες (απήχηση στο κοινό) και γίνονται σταθερές, αποτελώντας πλέον την βάση.</a:t>
            </a:r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57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Εισαγωγικά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2875655"/>
            <a:ext cx="9296400" cy="2517079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Άρα: ποικιλία στις εκδοχές των ιστοριών εντός των ορίων της ελληνικής επικής προφορικής παράδοσης.</a:t>
            </a:r>
          </a:p>
          <a:p>
            <a:pPr marL="285750" indent="-285750" algn="just">
              <a:buFontTx/>
              <a:buChar char="-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Πολυμορφία προφορικής παράδοσης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multiform tradition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πανανθρώπινο και καθολικό (από ανθρωπολογικής άποψης) χαρακτηριστικό.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6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Κειμενικές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Οπτικές του Κύκλου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2733773"/>
            <a:ext cx="9296400" cy="271261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εκδότες του Ομήρου (όπως π.χ. ο Αρίσταρχος – 2</a:t>
            </a:r>
            <a:r>
              <a:rPr lang="el-G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αι.π.Χ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δεν είχαν κατά νου την προφορική παράδοση, αλλά κάποιο κείμενο και μάλιστα την πιο κοινή εκδοχή της κάθε ιστορίας.</a:t>
            </a:r>
          </a:p>
          <a:p>
            <a:pPr marL="285750" indent="-28575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Αρίσταρχος και οι άλλοι βιβλιοθηκάριοι είχαν στόχο την επανασύσταση του ομηρικού έργου. Οι διαδικασίες που ακολούθησαν ήταν περίπλοκες και τα αισθητικά μοτίβα δεν μπορούν να αποκατασταθούν πλήρως. </a:t>
            </a:r>
          </a:p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στόχος: ένας και «μοναδικός» και «αληθινός» Όμηρος που θα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επανασυντεθεί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από μία πολυμορφική παραλλαγή.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1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Κειμενικές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Οπτικές του Κύκλου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2828043"/>
            <a:ext cx="9296400" cy="2712612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Κλασική Εποχή:  χαρακτηρίζεται από την διαμάχη περί «ομηρικού» και μη.</a:t>
            </a: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μεταγενέστερη μελέτη έβλεπε τον Όμηρο σε σχέση με τον Κύκλο, επικεντρώνοντας το ενδιαφέρον στις μεταξύ τους διαφορές και όχι στις ομοιότητες. Ο ερευνητής πρέπει να παρατηρεί τις ομοιότητες, καθώς και τα δύο προέρχονται από μία κοινή προφορική παράδοση. Ο Κύκλος θεωρήθηκε ως κάτι διαφορετικό με την δικαιολογία ότι διαθέτει αισθητική και χρονολογική πολλαπλότητα.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13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Κειμενικές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Οπτικές του Κύκλου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2828043"/>
            <a:ext cx="9296400" cy="2712612"/>
          </a:xfrm>
        </p:spPr>
        <p:txBody>
          <a:bodyPr>
            <a:normAutofit fontScale="92500"/>
          </a:bodyPr>
          <a:lstStyle/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προσέγγιση της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Ιλιάδας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της Οδύσσειας, καθώς και του Κύκλου έχει καθοριστεί από την ανάγκη να βρεθεί ένα μοναδικό αυθεντικό κείμενο. Ο Κύκλος είχε την μοίρα να συγκρίνεται πάντα σε σχέση με την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Ιλιάδα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την Οδύσσεια, οι οποίες θεωρούνταν ανέκαθεν ανώτερες με αξιολογικά κριτήρια.</a:t>
            </a: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Κάποτε ο «Κύκλος» δεν διέφερε από τον «Όμηρο». Ο Αριστοτέλης στην διάκρισή του αναφέρει τον Κύκλο και εννοεί ολόκληρη την επική προφορική παράδοση από την οποία πηγάζουν και τα ομηρικά έπη. Η μετέπειτα ερμηνευτική περίοδος καθορίζει τον Κύκλο ως «μη ομηρικό» (ποιοτικά – αισθητικά κριτήρια).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9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Κειμενικές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Οπτικές του Κύκλου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2828043"/>
            <a:ext cx="9296400" cy="2712612"/>
          </a:xfrm>
        </p:spPr>
        <p:txBody>
          <a:bodyPr>
            <a:normAutofit fontScale="92500"/>
          </a:bodyPr>
          <a:lstStyle/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Κύκλος θεωρήθηκε από τους μεταγενέστερους μελετητές ως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υστερο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-ομηρικός και ότι ήρθε για να συμπληρώσει τα κενά που είχε ο μύθος του Τρωικού Πολέμου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απόψεις που δημιουργούνται σε μία εποχή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κειμενικότητας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Άρα οι διαφωνίες σχετικά με την ποιότητα και την αισθητική του Κύκλου δεν είναι απλώς διαφωνίες, αλλά διαφορετικές απόψεις πάνω στην αντίληψη της προφορικής παράδοσης, της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κειμενικής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απόδοσης, της κουλτούρας και της γλώσσας. Η ιδέα: ο Όμηρος ως πρώτος και καλύτερος. Ο Κύκλος έρχεται απλά για να καλύψει κενά.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9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A842DA-EBD5-418B-99B3-A9EAE13F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6A0C38-8EDE-454A-A402-C3F5E901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640507"/>
          </a:xfrm>
        </p:spPr>
        <p:txBody>
          <a:bodyPr>
            <a:noAutofit/>
          </a:bodyPr>
          <a:lstStyle/>
          <a:p>
            <a:r>
              <a:rPr lang="el-G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Κειμενικές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Οπτικές του Κύκλου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9A2091E-DCE8-4275-AFF6-0C64AC1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2828043"/>
            <a:ext cx="9296400" cy="2712612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προσέγγισης: πρέπει να απομακρυνθούμε από την ερμηνεία που περιορίζεται από την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κειμενική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ιδεολογία. Δεν μπορούμε να προβούμε σε κριτική της αισθητικής σε σχέση με την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Ιλιάδα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την Οδύσσεια, ή να κρίνουμε μία ολόκληρη προφορική παράδοση από δευτερεύουσες αναφορές και μεταγενέστερες περιλήψεις της παράδοσης αυτής λόγω της αποσπασματικότητας των επών.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180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Savon">
      <a:majorFont>
        <a:latin typeface="Edwardian Script IT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emb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1651</Words>
  <Application>Microsoft Office PowerPoint</Application>
  <PresentationFormat>Προσαρμογή</PresentationFormat>
  <Paragraphs>135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SavonVTI</vt:lpstr>
      <vt:lpstr>Παρουσίαση του PowerPoint</vt:lpstr>
      <vt:lpstr>Εισαγωγικά</vt:lpstr>
      <vt:lpstr>Εισαγωγικά</vt:lpstr>
      <vt:lpstr>Εισαγωγικά</vt:lpstr>
      <vt:lpstr>Κειμενικές Οπτικές του Κύκλου</vt:lpstr>
      <vt:lpstr>Κειμενικές Οπτικές του Κύκλου</vt:lpstr>
      <vt:lpstr>Κειμενικές Οπτικές του Κύκλου</vt:lpstr>
      <vt:lpstr>Κειμενικές Οπτικές του Κύκλου</vt:lpstr>
      <vt:lpstr>Κειμενικές Οπτικές του Κύκλου</vt:lpstr>
      <vt:lpstr>Προφορική Παραδοσιακή Ποιητική</vt:lpstr>
      <vt:lpstr>Προφορική Παραδοσιακή Ποιητική</vt:lpstr>
      <vt:lpstr>Προφορική Παραδοσιακή Ποιητική</vt:lpstr>
      <vt:lpstr>Προφορική Παραδοσιακή Ποιητική</vt:lpstr>
      <vt:lpstr>Άλλοι Υπάρχοντες Κύκλοι</vt:lpstr>
      <vt:lpstr>Άλλοι Υπάρχοντες Κύκλοι</vt:lpstr>
      <vt:lpstr>Άλλοι Υπάρχοντες Κύκλοι</vt:lpstr>
      <vt:lpstr>Άλλοι Υπάρχοντες Κύκλοι</vt:lpstr>
      <vt:lpstr>Άλλοι Υπάρχοντες Κύκλοι</vt:lpstr>
      <vt:lpstr>Άλλοι Υπάρχοντες Κύκλοι</vt:lpstr>
      <vt:lpstr>Άλλοι Υπάρχοντες Κύκλοι</vt:lpstr>
      <vt:lpstr>Άλλοι Υπάρχοντες Κύκλοι</vt:lpstr>
      <vt:lpstr>Προφορική Ποίηση, Νεοανάλυση και ο Κύκλος</vt:lpstr>
      <vt:lpstr>Προφορική Ποίηση, Νεοανάλυση και ο Κύκλος</vt:lpstr>
      <vt:lpstr>Προφορική Ποίηση, Νεοανάλυση και ο Κύκλος</vt:lpstr>
      <vt:lpstr>Προφορική Ποίηση, Νεοανάλυση και ο Κύκλος</vt:lpstr>
      <vt:lpstr>Συμπεράσματα</vt:lpstr>
      <vt:lpstr>Συμπεράσματα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Εισαγωγικά</dc:title>
  <dc:creator>Alex</dc:creator>
  <cp:lastModifiedBy>User</cp:lastModifiedBy>
  <cp:revision>42</cp:revision>
  <dcterms:created xsi:type="dcterms:W3CDTF">2020-01-04T12:34:29Z</dcterms:created>
  <dcterms:modified xsi:type="dcterms:W3CDTF">2020-01-19T14:37:21Z</dcterms:modified>
</cp:coreProperties>
</file>