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56764-0049-49B8-B31F-7D69107A2D12}" type="datetimeFigureOut">
              <a:rPr lang="el-GR" smtClean="0"/>
              <a:t>17/3/2015</a:t>
            </a:fld>
            <a:endParaRPr lang="el-G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4EC6BA-39A8-4683-AF98-573022E74B5D}" type="slidenum">
              <a:rPr lang="el-GR" smtClean="0"/>
              <a:t>‹#›</a:t>
            </a:fld>
            <a:endParaRPr lang="el-G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56764-0049-49B8-B31F-7D69107A2D12}" type="datetimeFigureOut">
              <a:rPr lang="el-GR" smtClean="0"/>
              <a:t>17/3/2015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4EC6BA-39A8-4683-AF98-573022E74B5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56764-0049-49B8-B31F-7D69107A2D12}" type="datetimeFigureOut">
              <a:rPr lang="el-GR" smtClean="0"/>
              <a:t>17/3/2015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4EC6BA-39A8-4683-AF98-573022E74B5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56764-0049-49B8-B31F-7D69107A2D12}" type="datetimeFigureOut">
              <a:rPr lang="el-GR" smtClean="0"/>
              <a:t>17/3/2015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4EC6BA-39A8-4683-AF98-573022E74B5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56764-0049-49B8-B31F-7D69107A2D12}" type="datetimeFigureOut">
              <a:rPr lang="el-GR" smtClean="0"/>
              <a:t>17/3/2015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4EC6BA-39A8-4683-AF98-573022E74B5D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56764-0049-49B8-B31F-7D69107A2D12}" type="datetimeFigureOut">
              <a:rPr lang="el-GR" smtClean="0"/>
              <a:t>17/3/2015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4EC6BA-39A8-4683-AF98-573022E74B5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56764-0049-49B8-B31F-7D69107A2D12}" type="datetimeFigureOut">
              <a:rPr lang="el-GR" smtClean="0"/>
              <a:t>17/3/2015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4EC6BA-39A8-4683-AF98-573022E74B5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56764-0049-49B8-B31F-7D69107A2D12}" type="datetimeFigureOut">
              <a:rPr lang="el-GR" smtClean="0"/>
              <a:t>17/3/2015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4EC6BA-39A8-4683-AF98-573022E74B5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56764-0049-49B8-B31F-7D69107A2D12}" type="datetimeFigureOut">
              <a:rPr lang="el-GR" smtClean="0"/>
              <a:t>17/3/2015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4EC6BA-39A8-4683-AF98-573022E74B5D}" type="slidenum">
              <a:rPr lang="el-GR" smtClean="0"/>
              <a:t>‹#›</a:t>
            </a:fld>
            <a:endParaRPr lang="el-G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56764-0049-49B8-B31F-7D69107A2D12}" type="datetimeFigureOut">
              <a:rPr lang="el-GR" smtClean="0"/>
              <a:t>17/3/2015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4EC6BA-39A8-4683-AF98-573022E74B5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56764-0049-49B8-B31F-7D69107A2D12}" type="datetimeFigureOut">
              <a:rPr lang="el-GR" smtClean="0"/>
              <a:t>17/3/2015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4EC6BA-39A8-4683-AF98-573022E74B5D}" type="slidenum">
              <a:rPr lang="el-GR" smtClean="0"/>
              <a:t>‹#›</a:t>
            </a:fld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1156764-0049-49B8-B31F-7D69107A2D12}" type="datetimeFigureOut">
              <a:rPr lang="el-GR" smtClean="0"/>
              <a:t>17/3/2015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D4EC6BA-39A8-4683-AF98-573022E74B5D}" type="slidenum">
              <a:rPr lang="el-GR" smtClean="0"/>
              <a:t>‹#›</a:t>
            </a:fld>
            <a:endParaRPr lang="el-G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gr/url?sa=i&amp;rct=j&amp;q=&amp;esrc=s&amp;source=images&amp;cd=&amp;cad=rja&amp;uact=8&amp;ved=0CAcQjRw&amp;url=http%3A%2F%2Fwww.grsampson.net%2Fatin.html&amp;ei=TIkIVZeUEczdaoKngtgI&amp;bvm=bv.88198703,d.d2s&amp;psig=AFQjCNHHPftOOmYueVv6YMjtHb5dywC4QQ&amp;ust=1426709188395642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Τυπολογία και Λεξιλόγιο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Τι λεξικοποιούν οι γλώσσες;</a:t>
            </a:r>
            <a:endParaRPr lang="el-GR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Σχέση σώματος-συγγενείας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Σε ορισμένες περιπτώσεις, η κατοχή (</a:t>
            </a:r>
            <a:r>
              <a:rPr lang="en-US" dirty="0" smtClean="0"/>
              <a:t>possession) </a:t>
            </a:r>
            <a:r>
              <a:rPr lang="el-GR" dirty="0" smtClean="0"/>
              <a:t>δηλώνεται διαφορετικά για ό,τι μπορεί να αποξενωθεί και ό,τι όχι (</a:t>
            </a:r>
            <a:r>
              <a:rPr lang="en-US" dirty="0" smtClean="0"/>
              <a:t>alienable / inalienable)</a:t>
            </a:r>
          </a:p>
          <a:p>
            <a:r>
              <a:rPr lang="en-US" dirty="0" err="1" smtClean="0"/>
              <a:t>Tsimshian</a:t>
            </a:r>
            <a:r>
              <a:rPr lang="en-US" dirty="0" smtClean="0"/>
              <a:t> </a:t>
            </a:r>
            <a:r>
              <a:rPr lang="el-GR" dirty="0" smtClean="0"/>
              <a:t>(Αμερικανική, Καναδάς):</a:t>
            </a:r>
          </a:p>
          <a:p>
            <a:pPr>
              <a:buNone/>
            </a:pPr>
            <a:r>
              <a:rPr lang="en-US" dirty="0" err="1" smtClean="0"/>
              <a:t>Walb</a:t>
            </a:r>
            <a:r>
              <a:rPr lang="en-US" dirty="0" smtClean="0"/>
              <a:t> (</a:t>
            </a:r>
            <a:r>
              <a:rPr lang="el-GR" dirty="0" smtClean="0"/>
              <a:t>σπίτι ) &gt; </a:t>
            </a:r>
            <a:r>
              <a:rPr lang="en-US" dirty="0" smtClean="0"/>
              <a:t>ne-</a:t>
            </a:r>
            <a:r>
              <a:rPr lang="en-US" dirty="0" err="1" smtClean="0"/>
              <a:t>walb</a:t>
            </a:r>
            <a:r>
              <a:rPr lang="en-US" dirty="0" smtClean="0"/>
              <a:t>-u (</a:t>
            </a:r>
            <a:r>
              <a:rPr lang="el-GR" dirty="0" smtClean="0"/>
              <a:t>το σπίτι μου)</a:t>
            </a:r>
          </a:p>
          <a:p>
            <a:pPr>
              <a:buNone/>
            </a:pPr>
            <a:r>
              <a:rPr lang="en-US" dirty="0" smtClean="0"/>
              <a:t>Ban (</a:t>
            </a:r>
            <a:r>
              <a:rPr lang="el-GR" dirty="0" smtClean="0"/>
              <a:t>κοιλιά) &gt; </a:t>
            </a:r>
            <a:r>
              <a:rPr lang="sv-SE" dirty="0" smtClean="0"/>
              <a:t>ban</a:t>
            </a:r>
            <a:r>
              <a:rPr lang="en-US" dirty="0" smtClean="0"/>
              <a:t>-u (</a:t>
            </a:r>
            <a:r>
              <a:rPr lang="el-GR" dirty="0" smtClean="0"/>
              <a:t>η κοιλιά μου)</a:t>
            </a:r>
          </a:p>
          <a:p>
            <a:pPr>
              <a:buNone/>
            </a:pPr>
            <a:r>
              <a:rPr lang="en-US" dirty="0" err="1" smtClean="0"/>
              <a:t>Negwad</a:t>
            </a:r>
            <a:r>
              <a:rPr lang="en-US" dirty="0" smtClean="0"/>
              <a:t> (</a:t>
            </a:r>
            <a:r>
              <a:rPr lang="el-GR" dirty="0" smtClean="0"/>
              <a:t>πατέρας) &gt; </a:t>
            </a:r>
            <a:r>
              <a:rPr lang="en-US" dirty="0" err="1" smtClean="0"/>
              <a:t>negwad</a:t>
            </a:r>
            <a:r>
              <a:rPr lang="en-US" dirty="0" smtClean="0"/>
              <a:t>-u (</a:t>
            </a:r>
            <a:r>
              <a:rPr lang="el-GR" dirty="0" smtClean="0"/>
              <a:t>ο πατέρας μου)</a:t>
            </a:r>
            <a:endParaRPr lang="el-GR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Όροι συγγενείας: πώς κατατάσσονται στις γλώσσες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Υπάρχουν συγκεκριμένα κριτήρια για την κατάταξη των συγγενών</a:t>
            </a:r>
          </a:p>
          <a:p>
            <a:r>
              <a:rPr lang="el-GR" dirty="0" smtClean="0"/>
              <a:t>Π.χ. 1) φυσικό γένος</a:t>
            </a:r>
          </a:p>
          <a:p>
            <a:r>
              <a:rPr lang="el-GR" dirty="0" smtClean="0"/>
              <a:t>«Πατέρας – Μητέρα, ξάδερφος – ξαδέρφη»</a:t>
            </a:r>
          </a:p>
          <a:p>
            <a:r>
              <a:rPr lang="el-GR" dirty="0" smtClean="0"/>
              <a:t>Όμως στα Αγγλικά: </a:t>
            </a:r>
            <a:r>
              <a:rPr lang="en-US" dirty="0" smtClean="0"/>
              <a:t>“father-mother, cousin </a:t>
            </a:r>
            <a:r>
              <a:rPr lang="el-GR" dirty="0" smtClean="0"/>
              <a:t>(κοινό και για τα δύο φύλα), Ιαπωνικά </a:t>
            </a:r>
            <a:r>
              <a:rPr lang="en-US" dirty="0" err="1" smtClean="0"/>
              <a:t>mago</a:t>
            </a:r>
            <a:r>
              <a:rPr lang="en-US" dirty="0" smtClean="0"/>
              <a:t>= </a:t>
            </a:r>
            <a:r>
              <a:rPr lang="el-GR" dirty="0" smtClean="0"/>
              <a:t>εγγόνι (δεν υπάρχει λέξη για εγγονό / εγγονή)</a:t>
            </a:r>
            <a:endParaRPr lang="el-GR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Κριτήριο: φύλο του ομιλητή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Guugu</a:t>
            </a:r>
            <a:r>
              <a:rPr lang="en-US" dirty="0" smtClean="0"/>
              <a:t> </a:t>
            </a:r>
            <a:r>
              <a:rPr lang="en-US" dirty="0" err="1" smtClean="0"/>
              <a:t>Yimidhirr</a:t>
            </a:r>
            <a:r>
              <a:rPr lang="en-US" dirty="0" smtClean="0"/>
              <a:t> (</a:t>
            </a:r>
            <a:r>
              <a:rPr lang="el-GR" dirty="0" smtClean="0"/>
              <a:t>Πάμα-Νιουνγκάν)</a:t>
            </a:r>
          </a:p>
          <a:p>
            <a:r>
              <a:rPr lang="en-US" dirty="0" err="1" smtClean="0"/>
              <a:t>Yumurr</a:t>
            </a:r>
            <a:r>
              <a:rPr lang="en-US" dirty="0" smtClean="0"/>
              <a:t> = </a:t>
            </a:r>
            <a:r>
              <a:rPr lang="el-GR" dirty="0" smtClean="0"/>
              <a:t>παιδί αν μιλάει ο πατέρας</a:t>
            </a:r>
            <a:endParaRPr lang="en-US" dirty="0" smtClean="0"/>
          </a:p>
          <a:p>
            <a:r>
              <a:rPr lang="en-US" dirty="0" err="1" smtClean="0"/>
              <a:t>Dyuway</a:t>
            </a:r>
            <a:r>
              <a:rPr lang="el-GR" dirty="0" smtClean="0"/>
              <a:t> = γιος αν μιλάει η μητέρα</a:t>
            </a:r>
            <a:endParaRPr lang="en-US" dirty="0" smtClean="0"/>
          </a:p>
          <a:p>
            <a:r>
              <a:rPr lang="en-US" dirty="0" err="1" smtClean="0"/>
              <a:t>Nguudhur</a:t>
            </a:r>
            <a:r>
              <a:rPr lang="el-GR" dirty="0" smtClean="0"/>
              <a:t> = κόρη αν μιλάει η μητέρα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Και άλλα κριτήρια, ποικιλία πώς αξιοποιούνται από γλώσσα σε γλώσσα</a:t>
            </a:r>
            <a:endParaRPr lang="el-GR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Όροι συγγενείας: Μορφολογική δομή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Απλοί και σύνθετοι όροι, με βάση διάφορα κριτήρια</a:t>
            </a:r>
          </a:p>
          <a:p>
            <a:r>
              <a:rPr lang="el-GR" dirty="0" smtClean="0"/>
              <a:t>Π.χ. Αγγλική «γενεαλογική απόσταση» και «συγγένεια εξ αίματος – εξ αγχιστείας»</a:t>
            </a:r>
          </a:p>
          <a:p>
            <a:r>
              <a:rPr lang="en-US" dirty="0" smtClean="0"/>
              <a:t>Father / mother vs.</a:t>
            </a:r>
          </a:p>
          <a:p>
            <a:r>
              <a:rPr lang="en-US" dirty="0" smtClean="0"/>
              <a:t>Grandfather / grandmother – father-in-law, mother-in-law</a:t>
            </a:r>
          </a:p>
          <a:p>
            <a:r>
              <a:rPr lang="el-GR" dirty="0" smtClean="0"/>
              <a:t>Γενικά, συχνοί όροι είναι μορφολογικά απλοί</a:t>
            </a:r>
            <a:endParaRPr lang="el-GR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Γ. Προσωπικές αντωνυμίες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Καθορίζουν επίσης (όπως οι συγγενικοί όροι) σχέσεις του ομιλητή με το περιβάλλον</a:t>
            </a:r>
          </a:p>
          <a:p>
            <a:r>
              <a:rPr lang="el-GR" dirty="0" smtClean="0"/>
              <a:t>Όμως οι προσωπικές αντωνυμίες έχουν εφήμερη αναφορά</a:t>
            </a:r>
          </a:p>
          <a:p>
            <a:r>
              <a:rPr lang="el-GR" dirty="0" smtClean="0"/>
              <a:t>Σχεδόν σε όλες τις γλώσσες του κόσμου, υπάρχουν ανεξάρτητες λέξεις (αντωνυμίες) για τρία πρόσωπα [εξαίρεση αφορά δύο γλώσσες που δεν έχουν τρίτο πρόσωπο]</a:t>
            </a:r>
            <a:endParaRPr lang="el-GR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Πληθυντικός;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Στις περισσότερες γλώσσες, υπάρχει κανονικά πληθυντικός στο γ’ πρόσωπο</a:t>
            </a:r>
          </a:p>
          <a:p>
            <a:r>
              <a:rPr lang="el-GR" dirty="0" smtClean="0"/>
              <a:t>Στο α’ και β’ πρόσωπο, σε πολλές γλώσσες διάκριση ανάλογα με το αν συμπεριλαμβάνεται ο αποδέκτης ή όχι</a:t>
            </a:r>
          </a:p>
          <a:p>
            <a:pPr>
              <a:buNone/>
            </a:pPr>
            <a:r>
              <a:rPr lang="el-GR" dirty="0" smtClean="0"/>
              <a:t>[Όχι όμως στα Ελληνικά: Πβ. Μητέρα και κόρη «Απόψε θα πάμε σινεμά» όταν απευθύνονται στον πατέρα, αντίδραση μπορεί να είναι: α) Ωραία, καιρό είχαμε να πάμε ή β) Ωραία, να δω κι εγώ κάτι στην τηλεόραση]</a:t>
            </a:r>
            <a:endParaRPr lang="el-GR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Άλλο κριτήριο για αντωνυμικά συστήματα;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Κοινωνικοί λόγοι, π.χ. </a:t>
            </a:r>
            <a:r>
              <a:rPr lang="en-US" dirty="0" smtClean="0"/>
              <a:t>Dyirbal (</a:t>
            </a:r>
            <a:r>
              <a:rPr lang="el-GR" dirty="0" smtClean="0"/>
              <a:t>Μη Πάμα-Νιουνγκάν):</a:t>
            </a:r>
          </a:p>
          <a:p>
            <a:pPr>
              <a:buNone/>
            </a:pPr>
            <a:r>
              <a:rPr lang="en-US" dirty="0" smtClean="0"/>
              <a:t>Nada = </a:t>
            </a:r>
            <a:r>
              <a:rPr lang="el-GR" dirty="0" smtClean="0"/>
              <a:t>εγώ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Nali</a:t>
            </a:r>
            <a:r>
              <a:rPr lang="el-GR" dirty="0" smtClean="0"/>
              <a:t> = εγώ και άλλος ένας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Nana</a:t>
            </a:r>
            <a:r>
              <a:rPr lang="el-GR" dirty="0" smtClean="0"/>
              <a:t> = εγώ και παραπάνω από άλλος ένας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Nanaymba</a:t>
            </a:r>
            <a:r>
              <a:rPr lang="el-GR" dirty="0" smtClean="0"/>
              <a:t> = εγώ και ο/η σύζυγος</a:t>
            </a:r>
            <a:r>
              <a:rPr lang="en-US" dirty="0" smtClean="0"/>
              <a:t> </a:t>
            </a:r>
            <a:endParaRPr lang="el-GR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Αντωνυμίες: Μορφολογική δομή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Συχνότατα ο «βαρύτερος» τύπος είναι ο πληθυντικός (μαρκαρισμένος)</a:t>
            </a:r>
          </a:p>
          <a:p>
            <a:r>
              <a:rPr lang="el-GR" dirty="0" smtClean="0"/>
              <a:t>Αν κάποιος τύπος είναι παράγωγος, αυτός είναι ο πληθυντικός</a:t>
            </a:r>
          </a:p>
          <a:p>
            <a:r>
              <a:rPr lang="el-GR" dirty="0" smtClean="0"/>
              <a:t>Και τα δύο «στατιστικά καθολικά», γιατί «όλα γίνονται» (</a:t>
            </a:r>
            <a:r>
              <a:rPr lang="en-US" dirty="0" err="1" smtClean="0"/>
              <a:t>Cysouw</a:t>
            </a:r>
            <a:r>
              <a:rPr lang="en-US" dirty="0" smtClean="0"/>
              <a:t>, 2003).</a:t>
            </a:r>
            <a:endParaRPr lang="el-GR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Δ. Αριθμοί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Σχεδόν όλες οι γλώσσες του κόσμου έχουν λέξεις για να ορίσουν ποσότητες (εξαίρεση: </a:t>
            </a:r>
            <a:r>
              <a:rPr lang="en-US" dirty="0" err="1" smtClean="0"/>
              <a:t>Piraha</a:t>
            </a:r>
            <a:r>
              <a:rPr lang="en-US" dirty="0" smtClean="0"/>
              <a:t>)</a:t>
            </a:r>
            <a:endParaRPr lang="el-GR" dirty="0" smtClean="0"/>
          </a:p>
          <a:p>
            <a:r>
              <a:rPr lang="el-GR" dirty="0" smtClean="0"/>
              <a:t>Δύο βασικοί τρόποι για να δηλωθούν οι αριθμοί: μονομορφηματικά και πολυμορφηματικά ( λ.χ. δύο / εικοσιτρία, αντίστοιχα)</a:t>
            </a:r>
          </a:p>
          <a:p>
            <a:r>
              <a:rPr lang="el-GR" dirty="0" smtClean="0"/>
              <a:t>Θα μπορούσε μία γλώσσα θεωρητικά να αξιοποιεί μόνο μία από τις δύο μεθόδους, στην πράξη συνδυασμός και των δύο</a:t>
            </a:r>
            <a:endParaRPr lang="el-GR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Αριθμοί: Κοινές τυπολογικά τάσεις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Α) Οι πρώτοι αριθμοί είναι μονορφηματικοί, ενώ οι μεγαλύτεροι σχηματίζονται με κάποια αριθμητική διαδικασία</a:t>
            </a:r>
          </a:p>
          <a:p>
            <a:r>
              <a:rPr lang="el-GR" dirty="0" smtClean="0"/>
              <a:t>Σουαχίλι:</a:t>
            </a:r>
          </a:p>
          <a:p>
            <a:r>
              <a:rPr lang="en-US" dirty="0" err="1" smtClean="0"/>
              <a:t>Moja</a:t>
            </a:r>
            <a:r>
              <a:rPr lang="en-US" dirty="0" smtClean="0"/>
              <a:t> = 1</a:t>
            </a:r>
          </a:p>
          <a:p>
            <a:r>
              <a:rPr lang="en-US" dirty="0" err="1" smtClean="0"/>
              <a:t>Mbili</a:t>
            </a:r>
            <a:r>
              <a:rPr lang="en-US" dirty="0" smtClean="0"/>
              <a:t> = 2</a:t>
            </a:r>
          </a:p>
          <a:p>
            <a:r>
              <a:rPr lang="en-US" dirty="0" err="1" smtClean="0"/>
              <a:t>Kumi</a:t>
            </a:r>
            <a:r>
              <a:rPr lang="en-US" dirty="0" smtClean="0"/>
              <a:t> = 10</a:t>
            </a:r>
          </a:p>
          <a:p>
            <a:r>
              <a:rPr lang="en-US" dirty="0" err="1" smtClean="0"/>
              <a:t>Kumi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moja</a:t>
            </a:r>
            <a:r>
              <a:rPr lang="en-US" dirty="0" smtClean="0"/>
              <a:t> = </a:t>
            </a:r>
          </a:p>
          <a:p>
            <a:r>
              <a:rPr lang="en-US" dirty="0" err="1" smtClean="0"/>
              <a:t>Kumi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mbili</a:t>
            </a:r>
            <a:r>
              <a:rPr lang="en-US" dirty="0" smtClean="0"/>
              <a:t> = </a:t>
            </a:r>
            <a:endParaRPr lang="el-GR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Λεξιλόγιο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γλώσσες διαφέρουν σε πολύ μεγάλο βαθμό στον τομέα του λεξιλογίου</a:t>
            </a:r>
          </a:p>
          <a:p>
            <a:r>
              <a:rPr lang="el-GR" dirty="0" smtClean="0"/>
              <a:t>Δεν λεξικοποιούνται τα πάντα σε όλες τις γλώσσες</a:t>
            </a:r>
          </a:p>
          <a:p>
            <a:r>
              <a:rPr lang="el-GR" dirty="0" smtClean="0"/>
              <a:t>Άλλωστε, η κατάτμηση και ταξινόμηση της πραγματικότητας μπορεί να γίνει με πάρα πολλούς τρόπους</a:t>
            </a:r>
            <a:endParaRPr lang="en-US" dirty="0" smtClean="0"/>
          </a:p>
          <a:p>
            <a:r>
              <a:rPr lang="el-GR" dirty="0" smtClean="0"/>
              <a:t>Π.χ. Ουγγρική </a:t>
            </a:r>
            <a:r>
              <a:rPr lang="en-US" dirty="0" err="1" smtClean="0"/>
              <a:t>nover</a:t>
            </a:r>
            <a:r>
              <a:rPr lang="en-US" dirty="0" smtClean="0"/>
              <a:t> (</a:t>
            </a:r>
            <a:r>
              <a:rPr lang="el-GR" dirty="0" smtClean="0"/>
              <a:t>μεγάλη αδερφή) – </a:t>
            </a:r>
            <a:r>
              <a:rPr lang="en-US" dirty="0" smtClean="0"/>
              <a:t>hug (</a:t>
            </a:r>
            <a:r>
              <a:rPr lang="el-GR" dirty="0" smtClean="0"/>
              <a:t>μικρή αδερφή) / Ελλ. αδερφή</a:t>
            </a:r>
            <a:endParaRPr lang="el-GR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βάση του αριθμητικού συστήματος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Μπορεί να είναι οποιοσδήποτε σχεδόν αριθμός. Τυπολογικά συχνότεροι το 10 και το 20 (πβ. δάχτυλα – σύνδεση με μέρη του σώματος)</a:t>
            </a:r>
          </a:p>
          <a:p>
            <a:r>
              <a:rPr lang="el-GR" dirty="0" smtClean="0"/>
              <a:t>Γαλλική: </a:t>
            </a:r>
            <a:endParaRPr lang="en-US" dirty="0" smtClean="0"/>
          </a:p>
          <a:p>
            <a:r>
              <a:rPr lang="el-GR" dirty="0" smtClean="0"/>
              <a:t>20- </a:t>
            </a:r>
            <a:r>
              <a:rPr lang="en-US" dirty="0" err="1" smtClean="0"/>
              <a:t>vingt</a:t>
            </a:r>
            <a:endParaRPr lang="en-US" dirty="0" smtClean="0"/>
          </a:p>
          <a:p>
            <a:r>
              <a:rPr lang="en-US" dirty="0" smtClean="0"/>
              <a:t>80 – </a:t>
            </a:r>
            <a:r>
              <a:rPr lang="en-US" dirty="0" err="1" smtClean="0"/>
              <a:t>quatre-vingt</a:t>
            </a:r>
            <a:endParaRPr lang="en-US" dirty="0" smtClean="0"/>
          </a:p>
          <a:p>
            <a:r>
              <a:rPr lang="en-US" dirty="0" smtClean="0"/>
              <a:t>90 – </a:t>
            </a:r>
            <a:r>
              <a:rPr lang="en-US" dirty="0" err="1" smtClean="0"/>
              <a:t>quatre-vingt-dix</a:t>
            </a:r>
            <a:endParaRPr lang="en-US" dirty="0" smtClean="0"/>
          </a:p>
          <a:p>
            <a:r>
              <a:rPr lang="el-GR" dirty="0" smtClean="0"/>
              <a:t>Μπορεί όμως ένα αριθμητικό σύστημα να έχει άμεση σχέση με το σώμα: </a:t>
            </a:r>
            <a:r>
              <a:rPr lang="en-US" dirty="0" err="1" smtClean="0"/>
              <a:t>Oksapmin</a:t>
            </a:r>
            <a:r>
              <a:rPr lang="en-US" dirty="0" smtClean="0"/>
              <a:t> </a:t>
            </a:r>
            <a:r>
              <a:rPr lang="en-US" dirty="0" smtClean="0"/>
              <a:t>(Papua): http://www.culturecognition.com/</a:t>
            </a:r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Αριθμητικές διαδικασίες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Συνήθως πρόσθεση (πβ. Ελληνικά)</a:t>
            </a:r>
          </a:p>
          <a:p>
            <a:r>
              <a:rPr lang="el-GR" dirty="0" smtClean="0"/>
              <a:t>Υπάρχει όμως και αφαίρεση (πβ. Λατινικά: </a:t>
            </a:r>
            <a:r>
              <a:rPr lang="en-US" dirty="0" smtClean="0"/>
              <a:t>duo-de-</a:t>
            </a:r>
            <a:r>
              <a:rPr lang="en-US" dirty="0" err="1" smtClean="0"/>
              <a:t>viginti</a:t>
            </a:r>
            <a:r>
              <a:rPr lang="en-US" dirty="0" smtClean="0"/>
              <a:t> = 18), </a:t>
            </a:r>
            <a:r>
              <a:rPr lang="el-GR" dirty="0" smtClean="0"/>
              <a:t>αλλά ακόμα και διαίρεση (</a:t>
            </a:r>
            <a:r>
              <a:rPr lang="en-US" dirty="0" smtClean="0"/>
              <a:t>Meithei, </a:t>
            </a:r>
            <a:r>
              <a:rPr lang="el-GR" dirty="0" smtClean="0"/>
              <a:t>Ινδία: </a:t>
            </a:r>
            <a:r>
              <a:rPr lang="en-US" dirty="0" err="1" smtClean="0"/>
              <a:t>yan-khay</a:t>
            </a:r>
            <a:r>
              <a:rPr lang="en-US" dirty="0" smtClean="0"/>
              <a:t> = </a:t>
            </a:r>
            <a:r>
              <a:rPr lang="el-GR" dirty="0" smtClean="0"/>
              <a:t>«</a:t>
            </a:r>
            <a:r>
              <a:rPr lang="en-US" dirty="0" smtClean="0"/>
              <a:t>100-</a:t>
            </a:r>
            <a:r>
              <a:rPr lang="el-GR" dirty="0" smtClean="0"/>
              <a:t>διαίρεσε» = 50)</a:t>
            </a:r>
          </a:p>
          <a:p>
            <a:r>
              <a:rPr lang="el-GR" dirty="0" smtClean="0"/>
              <a:t>Επαγωγικό καθολικό: Όπου υπάρχουν οι ανάποδες διαδικασίες (αφαίρεση-διαίρεση) υπάρχουν πάντοτε και οι «κανονικές» (πρόσθεση-πολλαπλασιασμός) [</a:t>
            </a:r>
            <a:r>
              <a:rPr lang="en-US" dirty="0" smtClean="0"/>
              <a:t>Greenberg, 1978]</a:t>
            </a:r>
            <a:endParaRPr lang="el-GR" dirty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Ε. Χρώματα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Βασικό ζήτημα που αφορά τον τρόπο που αντιλαμβάνονται οι άνθρωποι την πραγματικότητα</a:t>
            </a:r>
          </a:p>
          <a:p>
            <a:r>
              <a:rPr lang="el-GR" dirty="0" smtClean="0"/>
              <a:t>Δεδομένης της τρομακτικής ποικιλίας και αοριστίας των χρωμάτων, οι περισσότεροι πίστευαν ότι στις γλώσσες του κόσμου δεν υπάρχει καμία συστηματικότητα στην δήλωση των χρωμάτων</a:t>
            </a:r>
            <a:endParaRPr lang="el-GR" dirty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Berlin &amp; Kay (1969)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Μελέτη για τα χρώματα σε 98 γλώσσες</a:t>
            </a:r>
          </a:p>
          <a:p>
            <a:r>
              <a:rPr lang="el-GR" dirty="0" smtClean="0"/>
              <a:t>Βασικοί όροι για χρώματα: 11 σε όλες τις γλώσσες</a:t>
            </a:r>
          </a:p>
          <a:p>
            <a:r>
              <a:rPr lang="el-GR" dirty="0" smtClean="0"/>
              <a:t>Ιεραρχία σχετικά με τον αριθμό των βασικών χρωμάτων σε κάθε γλώσσα (η ύπαρξη ενός προϋποθέτει και την ύπαρξη ενός άλλου)</a:t>
            </a:r>
          </a:p>
          <a:p>
            <a:r>
              <a:rPr lang="el-GR" dirty="0" smtClean="0"/>
              <a:t>Καθολικό: όλες έχουν άσπρο + μαύρο</a:t>
            </a:r>
            <a:endParaRPr lang="el-GR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xQSEhQTEhIVFhQWFhgYDRYYGBsfGhkeIhkbIh4mGCIYHSgjJBsxHR0eIjEhJS0rLjouISY1ODk4NygtOisBCgoKDg0OGhAQGiwkHyQsKzcsLDQsLDQsLC4wMjU3LCwsLCwsLDQsLDcsNCw0LCwsLDQyMiwvLCwsLCw2NjQ3NP/AABEIADgAygMBIgACEQEDEQH/xAAbAAEAAwEBAQEAAAAAAAAAAAAAAwUGBAIBB//EADgQAAICAQMCBAMHAgQHAAAAAAECAxEABBIhEzEFIkFRMmFxBhQzQnKRsSNigZKh8BUkUlOywdH/xAAWAQEBAQAAAAAAAAAAAAAAAAAAAQL/xAAdEQEAAgICAwAAAAAAAAAAAAAAARECQSExMpHB/9oADAMBAAIRAxEAPwD9xxkbTKGCFgGYEqtiyBVkDvQsfvkmAxjPBmUMFLDcQSq2LIFWQPbkfvge8YxgMYxgMZ4ilVhasGFkWCCLBo9vW+M94DGM8TTKgt2CjgWSAOTQ7/PjA94xjAYxjAYxjAYxjAh1bERuR3CsR+2Z/wD48YBGnRZ1CQF5DIO8rFR8Vk+cc/I8dqy/134cl9tjX+xyu8P8IjLpqSAX6EaKCqnaAG+Ekbr87Dv2wOOP7UliAkBY2L86ih0ElJN/2vVD1+Wc032qYGN2jaNQpkmS1bchgd154prSiP8A7l8vg0CikhjQ87SiKCCQRYod6JGR6HwKCKNIxEjBB5SUS727SeABZXgn24wOXU61pIN5RopEmQFdwJ/EUflPKlDdEdjyMvcp/E9LHDptkcaRxq8e1FAVRcy9gtDub+uXGBn9a0gn1bQAGUaXTmMEfEQ+oNf48i/S84DrtTIql1aKplEZKGyDuYFlU9hGVBB/NftzaaacLq9U0pVKj06oS3BTdLtJJqmLl12/2jnzcW/3hd/T3Lv27itjdV1dd6vi8TBbFL43qSqyrG4YiNnjET+ZjpWba24Gh1AFsVXY897bR6t5Rp3ko/126Z2sOOm1WHVTfcdsv5plQbnYKLAskAWTQ7/PjK7x0kHTlVDOJh01JoG1YNzRqls9vSvXGxa4zlLzb66cfTv4uo26v09Or+W7M5qjrdx2PKFaWQD+krbQCOntAZfIQWtmJ7Dtga288S/CfocznhEUx1MkrxN1DDstgFQkSuQAygmtpHNH19SctNTLqOjIelEXC/0lErEN72TGK+Xv8szPiu1DB4vJH9zhQqqtp4CSVJHPFEigCaAXnk37DIYvH9aFUmNXY6cTKvSlTexWQlAKbaQVQeZgfMeORmi8L0EJjgcKGIijCORRIAtbHyux7Wazt1Osjj/EkROCRuYDgCyefQDvm8u5Rlj45qQYjwUJBeoZeVM0S8kqtEI7k+X8l9gc0fjgvTTg/wDakv8AyHOxGBAINgiwffObxVFaCUScIY3Eh+W03/pmMvGVx7hLpfgX9I/jJcq9DLP93hIij3lRvUyEAccURGeflXHucrPGdNqOvHLEu1+kqMUAZSeshKuWAOzaWNgD19eM3l2zHTT3jMZoxq4diRROE4KrtUKP6k+7d7CjEf8AZy38Dk1RhYyeeQsNokXpUNq7h5TIT5t1Gh3rsLMVeYzP+OaWWQadim145mYmIhygMUigqXUc2wB49croH11kymWr2naicf8ALqQV4sjrblPf09OcDY4zKxDX9RQ3wMF3sCAE3IN1CjZRkf69RR6HOrwSTVbn6oZrj3J1AFAfqSCrQWBtCnscC48R/Ck/Q3/iczL+JzpJFFGVKiHTEp02JIYsshLhgFCqu7t6V65c+Iyz/d5iYo923yqJGII/MSTGOQLIHqRVi7zo8O0iKFkUeYxIu7myoHlsf4n98lc+vq6ZCbxjUmMJTbGhCkLDKGVm00jcNZbiRVX3t67jnTfZnWPLAGlBWQGpEKkbCPQEjzD+/wBe9DsLbGVFP9rYd+mK2B/VgNn5Txn/ANZcZVfadAdNJYuthjHu4dSg/wA4UZZRFiBuADUNwBsA+tGhf1rAzfjOjaaXWIgt202lqjR4l1B4Poe9HIJPDdUGJAZgVZVJkG4KZwwF7gSQnz+V5qTp13h684G3d617H3H1yXAxT+G619O6SBjMUjEbl1ZLCx3uSwCwdWb0sHvzQtYoXA0gmWpFlbeS26zscWpvse4HpdZoMjaBSyuRbLew+196+fzxYkxjGAzxN8LfQ/xnvGSYuKGS0qs33JIpCL00f3hLbhAAVYVxe5dh7WGPtkMfherMa9RXZ6k375EIDGBkOygPIWIPPPJ4Hrr4IFRQqABR8IHYfT2HyyTLNTYyaeE6plKGR4/K6q4ewF6a9OlBHmWS79wDz5s9x6GcabVfeiDcUu1QxIp1LMDuPYE7B8lv81DU5FqdOsilHG5T8QPYj2PuPcdsk8mPD5pBSJ+lf4ybGM1PKRFQYxjIpjGMBjGMCDX/AIUn6G/g5nZdJqW6ZiZgvT05jIYAAC+qGHqWWgDzzXarzRa/8KT9Dfwch8OmURQgsATGu0Eiz5R2yKzLeHa1ekE6pAiInJmBYs0coPLHipDGQQPT2FHn1jaiJkjd5gGcsm1gXKgQk7bcW24S+XnytdcZtfvaf9a9ifiHYd/2PfJEkB7EH3o/K/4y7tGVGmnWGQzmSy8I5dSpImHMYUWAQRd+3b1Osyq+08gXTkk0OpD6X3mjA/1y1wGMYwGMYwGMYwGMYwGMYwGMYwGMYwGMYwGMYwGMYwINelxSACyUYAe/BzJP4Y88undVRohDEDuWwWAkUm+oKKhz5Sps/Tj5jFbXTog+yQh2NUUiRwqrRLDRZljdD0rk2ruDkEEHuRfOXf2e0BghVWJLnmQmr9gDXekCpfsoz5jCIftam7T7BW5pYOmPUkTIxqvkCfoLPAOXOMYWdP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319088"/>
            <a:ext cx="2409825" cy="6667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ιεραρχία των χρωμάτων</a:t>
            </a:r>
            <a:endParaRPr lang="el-GR" dirty="0"/>
          </a:p>
        </p:txBody>
      </p:sp>
      <p:pic>
        <p:nvPicPr>
          <p:cNvPr id="5" name="Content Placeholder 4" descr="colour terms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075591" y="2708920"/>
            <a:ext cx="7272808" cy="2016224"/>
          </a:xfrm>
        </p:spPr>
      </p:pic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Επακόλουθα και τροποποιήσεις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Πολύ ισχυρά συμπεράσματα: η ιεραρχία ουσιαστικά δείχνει ότι υπάρχουν μόλις 22 τύποι γλωσσών σχετικά με την δήλωση των χρωμάτων!</a:t>
            </a:r>
          </a:p>
          <a:p>
            <a:r>
              <a:rPr lang="el-GR" dirty="0" smtClean="0"/>
              <a:t>Περαιτέρω έρευνες, διορθώσεις: βασικό χρώμα και το γαλάζιο για μία γλώσσα (Καύκασο), κάποιες γλώσσες (</a:t>
            </a:r>
            <a:r>
              <a:rPr lang="en-US" dirty="0" err="1" smtClean="0"/>
              <a:t>Piraha</a:t>
            </a:r>
            <a:r>
              <a:rPr lang="en-US" dirty="0" smtClean="0"/>
              <a:t>) </a:t>
            </a:r>
            <a:r>
              <a:rPr lang="el-GR" dirty="0" smtClean="0"/>
              <a:t>δεν φαίνεται να έχουν κανένα χρώμα, ενώ και το γκρίζο μπορεί να είναι πιο ψηλά στην ιεραρχία</a:t>
            </a:r>
          </a:p>
          <a:p>
            <a:r>
              <a:rPr lang="el-GR" dirty="0" smtClean="0"/>
              <a:t>Η έρευνα έχει αμφισβητηθεί, όμως το βασικό γεγονός ότι υπάρχει ένα περιορισμένο σύνολο βασικών χρωμάτων παραμένει</a:t>
            </a:r>
            <a:endParaRPr lang="el-GR" dirty="0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Sapir-Whorf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Βασικές ερωτήσεις: Οι ομιλητές που χρησιμοποιούν έναν αριθμό χρωμάτων </a:t>
            </a:r>
            <a:r>
              <a:rPr lang="el-GR" i="1" u="sng" dirty="0" smtClean="0"/>
              <a:t>δεν αναγνωρίζουν </a:t>
            </a:r>
            <a:r>
              <a:rPr lang="el-GR" dirty="0" smtClean="0"/>
              <a:t>τα άλλα χρώματα;</a:t>
            </a:r>
          </a:p>
          <a:p>
            <a:r>
              <a:rPr lang="el-GR" dirty="0" smtClean="0"/>
              <a:t>Αυτά που μας επιβάλλει μία γλώσσα (π.χ. φυσικό γένος στο γ΄πρόσωπο στην Αγγλική) καθορίζουν και τον τρόπο που σκεφτόμαστε; Ή απλά τον τρόπο που βλέπουμε τα πράγματα;</a:t>
            </a:r>
            <a:endParaRPr lang="el-GR" dirty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Ιστορίες από την Τυπολογία, </a:t>
            </a:r>
            <a:r>
              <a:rPr lang="en-US" dirty="0" smtClean="0"/>
              <a:t>V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N. Evans, Dying Words, pp. 91</a:t>
            </a:r>
            <a:endParaRPr lang="el-GR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Λεξιλογική Ποικιλία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Κάθε γλώσσα λεξικοποιεί σε μεγάλο βαθμό ανάλογα με το κοινωνικό περιβάλλον</a:t>
            </a:r>
          </a:p>
          <a:p>
            <a:r>
              <a:rPr lang="el-GR" dirty="0" smtClean="0"/>
              <a:t>Σε αυτό το επίπεδο, η ποικιλία ανάμεσα στις γλώσσες δεν έχει (και δεν μπορεί να έχει) όριο</a:t>
            </a:r>
            <a:endParaRPr lang="el-GR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Νουουτσανούλθ (Βανκούβερ)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Caka-st</a:t>
            </a:r>
            <a:r>
              <a:rPr lang="el-GR" dirty="0" smtClean="0"/>
              <a:t> = ξερός σκυλοσολομός</a:t>
            </a:r>
            <a:endParaRPr lang="en-US" dirty="0" smtClean="0"/>
          </a:p>
          <a:p>
            <a:r>
              <a:rPr lang="en-US" dirty="0" err="1" smtClean="0"/>
              <a:t>Camuqua</a:t>
            </a:r>
            <a:r>
              <a:rPr lang="el-GR" dirty="0" smtClean="0"/>
              <a:t> = αυγοτάραχο σολομού που βράζει</a:t>
            </a:r>
            <a:endParaRPr lang="en-US" dirty="0" smtClean="0"/>
          </a:p>
          <a:p>
            <a:r>
              <a:rPr lang="en-US" dirty="0" smtClean="0"/>
              <a:t>Ca-</a:t>
            </a:r>
            <a:r>
              <a:rPr lang="en-US" dirty="0" err="1" smtClean="0"/>
              <a:t>ciqsim</a:t>
            </a:r>
            <a:r>
              <a:rPr lang="el-GR" dirty="0" smtClean="0"/>
              <a:t> = καμάκι που χρησιμοποιείται για τον γιγάντιο σολομό</a:t>
            </a:r>
            <a:endParaRPr lang="en-US" dirty="0" smtClean="0"/>
          </a:p>
          <a:p>
            <a:r>
              <a:rPr lang="en-US" dirty="0" err="1" smtClean="0"/>
              <a:t>Hu</a:t>
            </a:r>
            <a:r>
              <a:rPr lang="en-US" dirty="0" smtClean="0"/>
              <a:t>-qua</a:t>
            </a:r>
            <a:r>
              <a:rPr lang="el-GR" dirty="0" smtClean="0"/>
              <a:t> = σολομός που βγάζει το ραχιαίο πτερύγιό του έξω από το νερό</a:t>
            </a:r>
            <a:endParaRPr lang="en-US" dirty="0" smtClean="0"/>
          </a:p>
          <a:p>
            <a:r>
              <a:rPr lang="en-US" dirty="0" err="1" smtClean="0"/>
              <a:t>Huq-stim</a:t>
            </a:r>
            <a:r>
              <a:rPr lang="el-GR" dirty="0" smtClean="0"/>
              <a:t> = πάσσαλος αποξήρανσης σολομού</a:t>
            </a:r>
            <a:endParaRPr lang="en-US" dirty="0" smtClean="0"/>
          </a:p>
          <a:p>
            <a:r>
              <a:rPr lang="el-GR" dirty="0" smtClean="0"/>
              <a:t>Τέλος;</a:t>
            </a:r>
            <a:endParaRPr lang="el-GR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Νουουτσανούλθ (συνέχεια)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Kuita</a:t>
            </a:r>
            <a:r>
              <a:rPr lang="en-US" dirty="0" smtClean="0"/>
              <a:t> = </a:t>
            </a:r>
            <a:r>
              <a:rPr lang="el-GR" dirty="0" smtClean="0"/>
              <a:t>σολομός που ξύνει τον βυθό ψάχνοντας να γεννήσει</a:t>
            </a:r>
            <a:endParaRPr lang="en-US" dirty="0" smtClean="0"/>
          </a:p>
          <a:p>
            <a:r>
              <a:rPr lang="en-US" dirty="0" err="1" smtClean="0"/>
              <a:t>Quhin</a:t>
            </a:r>
            <a:r>
              <a:rPr lang="el-GR" dirty="0" smtClean="0"/>
              <a:t> = ψάρεμα γιγάντιου σολομού με τρίαινα την νύχτα</a:t>
            </a:r>
            <a:endParaRPr lang="en-US" dirty="0" smtClean="0"/>
          </a:p>
          <a:p>
            <a:r>
              <a:rPr lang="en-US" dirty="0" err="1" smtClean="0"/>
              <a:t>Lihata</a:t>
            </a:r>
            <a:r>
              <a:rPr lang="el-GR" dirty="0" smtClean="0"/>
              <a:t> = σολομός που πηδάει όπως όταν γεννάει</a:t>
            </a:r>
            <a:endParaRPr lang="en-US" dirty="0" smtClean="0"/>
          </a:p>
          <a:p>
            <a:r>
              <a:rPr lang="en-US" dirty="0" smtClean="0"/>
              <a:t>?aha</a:t>
            </a:r>
            <a:r>
              <a:rPr lang="el-GR" dirty="0" smtClean="0"/>
              <a:t> = σολομός που ανεβαίνει το ρέμα</a:t>
            </a:r>
            <a:endParaRPr lang="en-US" dirty="0" smtClean="0"/>
          </a:p>
          <a:p>
            <a:r>
              <a:rPr lang="en-US" dirty="0" err="1" smtClean="0"/>
              <a:t>Yaha</a:t>
            </a:r>
            <a:r>
              <a:rPr lang="en-US" dirty="0" smtClean="0"/>
              <a:t>-k</a:t>
            </a:r>
            <a:r>
              <a:rPr lang="el-GR" dirty="0" smtClean="0"/>
              <a:t> = ιχθυόφραγμα για σολομούς</a:t>
            </a:r>
            <a:endParaRPr lang="el-GR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Τυπολογία Λεξιλογίου;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Επομένως, σε αυτό το πλαίσιο δεν μπορούν να τεθούν ερωτήσεις σχετικά με την ύπαρξη συγκεκριμένων λέξεων</a:t>
            </a:r>
          </a:p>
          <a:p>
            <a:r>
              <a:rPr lang="el-GR" dirty="0" smtClean="0"/>
              <a:t>Πολύ πιο ενδιαφέρον: σε σημασιολογικούς τομείς που υπάρχουν σε όλες τις ανθρώπινες κοινωνίες (π.χ. ανθρώπινο σώμα), ποιες λέξεις υπάρχουν;</a:t>
            </a:r>
          </a:p>
          <a:p>
            <a:r>
              <a:rPr lang="en-US" dirty="0" err="1" smtClean="0"/>
              <a:t>Jakobson</a:t>
            </a:r>
            <a:r>
              <a:rPr lang="en-US" dirty="0" smtClean="0"/>
              <a:t>: </a:t>
            </a:r>
            <a:r>
              <a:rPr lang="el-GR" dirty="0" smtClean="0"/>
              <a:t>Πολύ σημαντικό όχι τι μπορείς να πεις σε μία γλώσσα, αλλά τι πρέπει να πεις</a:t>
            </a:r>
            <a:endParaRPr lang="el-GR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Α. Ανθρώπινο Σώμα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Καθολικό: «Όλες οι γλώσσες έχουν λέξη που σημαίνει ‘σώμα’»</a:t>
            </a:r>
          </a:p>
          <a:p>
            <a:r>
              <a:rPr lang="el-GR" dirty="0" smtClean="0"/>
              <a:t>Στατιστικό καθολικό: «Οι περισσότερες γλώσσες έχουν λέξεις για το κεφάλι, το μάτι, την μύτη και το στόμα»</a:t>
            </a:r>
          </a:p>
          <a:p>
            <a:r>
              <a:rPr lang="el-GR" dirty="0" smtClean="0"/>
              <a:t>Πολλές διαφορές στα επιμέρους: Π.χ. στις περισσότερες γλώσσες το ‘χέρι’ και το ‘δάχτυλο’ είναι δύο χωριστές λέξεις, όχι όμως σε όλες (</a:t>
            </a:r>
            <a:r>
              <a:rPr lang="en-US" dirty="0" smtClean="0"/>
              <a:t>Warlpiri, </a:t>
            </a:r>
            <a:r>
              <a:rPr lang="el-GR" dirty="0" smtClean="0"/>
              <a:t>Πάμα-Νιουνγκάν: </a:t>
            </a:r>
            <a:r>
              <a:rPr lang="en-US" dirty="0" err="1" smtClean="0"/>
              <a:t>rdaka</a:t>
            </a:r>
            <a:r>
              <a:rPr lang="en-US" dirty="0" smtClean="0"/>
              <a:t> = </a:t>
            </a:r>
            <a:r>
              <a:rPr lang="el-GR" dirty="0" smtClean="0"/>
              <a:t>χέρι και δάχτυλα)</a:t>
            </a:r>
            <a:endParaRPr lang="el-GR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Σώμα: Μορφολογική δομή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Βασικά μέρη του σώματος τείνουν να έχουν δήλωση με ένα μόρφημα ή μία λέξη (κεφάλι, μάτι, στόμα κλπ.)</a:t>
            </a:r>
          </a:p>
          <a:p>
            <a:r>
              <a:rPr lang="el-GR" dirty="0" smtClean="0"/>
              <a:t>Σε πολλές γλώσσες, σημεία του κατώτερου μέρους του σώματος παράγονται από το ανώτερο π.χ. Μαλάι ‘ο αστράγαλος’ είναι ‘το μάτι του ποδιού’</a:t>
            </a:r>
            <a:endParaRPr lang="el-GR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Β. Όροι συγγενείας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Πέρα από το σώμα, μόνιμοι δεσμοί με τους συγγενείς</a:t>
            </a:r>
          </a:p>
          <a:p>
            <a:r>
              <a:rPr lang="el-GR" dirty="0" smtClean="0"/>
              <a:t>Αυτοί οι δύο σημασιολογικοί τομείς συνδέονται σε ορισμένες γλώσσες</a:t>
            </a:r>
          </a:p>
          <a:p>
            <a:r>
              <a:rPr lang="el-GR" dirty="0" smtClean="0"/>
              <a:t>Π.χ. </a:t>
            </a:r>
            <a:r>
              <a:rPr lang="en-US" dirty="0" err="1" smtClean="0"/>
              <a:t>Anindilyakwa</a:t>
            </a:r>
            <a:r>
              <a:rPr lang="en-US" dirty="0" smtClean="0"/>
              <a:t> (</a:t>
            </a:r>
            <a:r>
              <a:rPr lang="el-GR" dirty="0" smtClean="0"/>
              <a:t>Μη Πάμα-Νιουνγκάν), δήλωση με το άγγιγμα: μύτη = πατέρας, αριστερός μηρός = αδερφός / αδερφή</a:t>
            </a:r>
          </a:p>
          <a:p>
            <a:r>
              <a:rPr lang="el-GR" dirty="0" smtClean="0"/>
              <a:t>Το ανάποδο πιο συχνό: συγγενικοί όροι ως ονόματα για μέρη του σώματος. Π.χ. </a:t>
            </a:r>
            <a:r>
              <a:rPr lang="en-US" dirty="0" smtClean="0"/>
              <a:t>Dakota (</a:t>
            </a:r>
            <a:r>
              <a:rPr lang="el-GR" dirty="0" smtClean="0"/>
              <a:t>Αμερικανική) ο ‘αντίχειρας’ λέγεται «μητέρα του χεριού», ενώ στην </a:t>
            </a:r>
            <a:r>
              <a:rPr lang="en-US" dirty="0" smtClean="0"/>
              <a:t>Quechua </a:t>
            </a:r>
            <a:r>
              <a:rPr lang="el-GR" dirty="0" smtClean="0"/>
              <a:t>«μητρικό δάχτυλο»</a:t>
            </a:r>
            <a:endParaRPr lang="el-GR" dirty="0"/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315</TotalTime>
  <Words>1361</Words>
  <Application>Microsoft Office PowerPoint</Application>
  <PresentationFormat>On-screen Show (4:3)</PresentationFormat>
  <Paragraphs>122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Solstice</vt:lpstr>
      <vt:lpstr>Τυπολογία και Λεξιλόγιο</vt:lpstr>
      <vt:lpstr>Λεξιλόγιο</vt:lpstr>
      <vt:lpstr>Λεξιλογική Ποικιλία</vt:lpstr>
      <vt:lpstr>Νουουτσανούλθ (Βανκούβερ)</vt:lpstr>
      <vt:lpstr>Νουουτσανούλθ (συνέχεια)</vt:lpstr>
      <vt:lpstr>Τυπολογία Λεξιλογίου;</vt:lpstr>
      <vt:lpstr>Α. Ανθρώπινο Σώμα</vt:lpstr>
      <vt:lpstr>Σώμα: Μορφολογική δομή</vt:lpstr>
      <vt:lpstr>Β. Όροι συγγενείας</vt:lpstr>
      <vt:lpstr>Σχέση σώματος-συγγενείας</vt:lpstr>
      <vt:lpstr>Όροι συγγενείας: πώς κατατάσσονται στις γλώσσες</vt:lpstr>
      <vt:lpstr>Κριτήριο: φύλο του ομιλητή</vt:lpstr>
      <vt:lpstr>Όροι συγγενείας: Μορφολογική δομή</vt:lpstr>
      <vt:lpstr>Γ. Προσωπικές αντωνυμίες</vt:lpstr>
      <vt:lpstr>Πληθυντικός;</vt:lpstr>
      <vt:lpstr>Άλλο κριτήριο για αντωνυμικά συστήματα;</vt:lpstr>
      <vt:lpstr>Αντωνυμίες: Μορφολογική δομή</vt:lpstr>
      <vt:lpstr>Δ. Αριθμοί</vt:lpstr>
      <vt:lpstr>Αριθμοί: Κοινές τυπολογικά τάσεις</vt:lpstr>
      <vt:lpstr>Η βάση του αριθμητικού συστήματος</vt:lpstr>
      <vt:lpstr>Αριθμητικές διαδικασίες</vt:lpstr>
      <vt:lpstr>Ε. Χρώματα</vt:lpstr>
      <vt:lpstr>Berlin &amp; Kay (1969)</vt:lpstr>
      <vt:lpstr>Η ιεραρχία των χρωμάτων</vt:lpstr>
      <vt:lpstr>Επακόλουθα και τροποποιήσεις</vt:lpstr>
      <vt:lpstr>Sapir-Whorf</vt:lpstr>
      <vt:lpstr>Ιστορίες από την Τυπολογία, V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Τυπολογία και Λεξιλόγιο</dc:title>
  <dc:creator>Δεσποινούλα</dc:creator>
  <cp:lastModifiedBy>Δεσποινούλα</cp:lastModifiedBy>
  <cp:revision>73</cp:revision>
  <dcterms:created xsi:type="dcterms:W3CDTF">2015-03-17T16:01:28Z</dcterms:created>
  <dcterms:modified xsi:type="dcterms:W3CDTF">2015-03-17T21:16:42Z</dcterms:modified>
</cp:coreProperties>
</file>