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4" r:id="rId3"/>
    <p:sldId id="260" r:id="rId4"/>
    <p:sldId id="265" r:id="rId5"/>
    <p:sldId id="263" r:id="rId6"/>
    <p:sldId id="277" r:id="rId7"/>
    <p:sldId id="271" r:id="rId8"/>
    <p:sldId id="280" r:id="rId9"/>
    <p:sldId id="281" r:id="rId10"/>
    <p:sldId id="282" r:id="rId11"/>
    <p:sldId id="28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7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Μεσαίο στυλ 4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6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702" y="-168"/>
      </p:cViewPr>
      <p:guideLst>
        <p:guide orient="horz" pos="107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εφανόπουλος Νίκος" userId="f7705282-ceeb-40f2-8b67-d038bd0ecee4" providerId="ADAL" clId="{D137BD16-3477-47B4-8FA0-A450F49981AF}"/>
    <pc:docChg chg="modSld sldOrd">
      <pc:chgData name="Στεφανόπουλος Νίκος" userId="f7705282-ceeb-40f2-8b67-d038bd0ecee4" providerId="ADAL" clId="{D137BD16-3477-47B4-8FA0-A450F49981AF}" dt="2021-12-10T14:53:23.631" v="1"/>
      <pc:docMkLst>
        <pc:docMk/>
      </pc:docMkLst>
      <pc:sldChg chg="ord">
        <pc:chgData name="Στεφανόπουλος Νίκος" userId="f7705282-ceeb-40f2-8b67-d038bd0ecee4" providerId="ADAL" clId="{D137BD16-3477-47B4-8FA0-A450F49981AF}" dt="2021-12-10T14:53:23.631" v="1"/>
        <pc:sldMkLst>
          <pc:docMk/>
          <pc:sldMk cId="479312830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9664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4549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8975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1227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9047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398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2098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6196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204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758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8619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5B27-E7EC-4B99-A2DC-C6DC2055BC5B}" type="datetimeFigureOut">
              <a:rPr lang="el-GR" smtClean="0"/>
              <a:pPr/>
              <a:t>30/5/2022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B2D17-2FA6-40D9-9D41-C58D714BF68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790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0469" y="215948"/>
            <a:ext cx="788187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4400" b="1" dirty="0">
              <a:solidFill>
                <a:srgbClr val="FF0000"/>
              </a:solidFill>
            </a:endParaRPr>
          </a:p>
          <a:p>
            <a:pPr algn="ctr"/>
            <a:endParaRPr lang="el-GR" sz="4400" b="1">
              <a:solidFill>
                <a:srgbClr val="FF0000"/>
              </a:solidFill>
            </a:endParaRPr>
          </a:p>
          <a:p>
            <a:pPr algn="ctr"/>
            <a:r>
              <a:rPr lang="el-GR" sz="4400" b="1">
                <a:solidFill>
                  <a:srgbClr val="FF0000"/>
                </a:solidFill>
              </a:rPr>
              <a:t>ΑΠΟΚΑΤΑΣΤΑΣΗ </a:t>
            </a:r>
            <a:r>
              <a:rPr lang="el-GR" sz="4400" b="1" dirty="0">
                <a:solidFill>
                  <a:srgbClr val="FF0000"/>
                </a:solidFill>
              </a:rPr>
              <a:t>ΑΣΘΕΝΩΝ ΜΕ ΣΚΛΗΡΥΝΣΗ ΚΑΤΑ ΠΛΑΚΑΣ</a:t>
            </a:r>
          </a:p>
        </p:txBody>
      </p:sp>
    </p:spTree>
    <p:extLst>
      <p:ext uri="{BB962C8B-B14F-4D97-AF65-F5344CB8AC3E}">
        <p14:creationId xmlns:p14="http://schemas.microsoft.com/office/powerpoint/2010/main" xmlns="" val="17348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3209" y="233041"/>
            <a:ext cx="54055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/>
              <a:t>Αποκατάσταση </a:t>
            </a:r>
            <a:r>
              <a:rPr lang="el-GR" sz="3200" b="1" dirty="0" err="1"/>
              <a:t>Σπαστικότητας</a:t>
            </a:r>
            <a:endParaRPr lang="el-GR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8224" y="1768980"/>
            <a:ext cx="5169557" cy="2943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Functional Electrical Stimulation (FES)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Ψυχρά επιθέματα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Ελαφριά πίεση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Stretching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07244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0638" y="0"/>
            <a:ext cx="961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7244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669701" y="800723"/>
            <a:ext cx="1049965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400" dirty="0"/>
              <a:t>Χρόνια,</a:t>
            </a:r>
            <a:r>
              <a:rPr lang="en-US" sz="2400" dirty="0"/>
              <a:t> </a:t>
            </a:r>
            <a:r>
              <a:rPr lang="el-GR" sz="2400" dirty="0"/>
              <a:t>φλεγμονώδης νόσος του εγκέφαλου, οπτικού νεύρου &amp; νωτιαίου μυελού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/>
              <a:t>προκαλείται από </a:t>
            </a:r>
            <a:r>
              <a:rPr lang="el-GR" sz="2400" dirty="0" err="1"/>
              <a:t>υπεραντίδραση</a:t>
            </a:r>
            <a:r>
              <a:rPr lang="el-GR" sz="2400" dirty="0"/>
              <a:t> του ανοσοποιητικού συστήματος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/>
              <a:t>χαρακτηρίζεται από εστιακή </a:t>
            </a:r>
            <a:r>
              <a:rPr lang="el-GR" sz="2400" dirty="0" err="1"/>
              <a:t>απομυελίνωση</a:t>
            </a:r>
            <a:r>
              <a:rPr lang="el-GR" sz="2400" dirty="0"/>
              <a:t> που συνοδεύεται από  βλάβη του </a:t>
            </a:r>
            <a:r>
              <a:rPr lang="el-GR" sz="2400" dirty="0" err="1"/>
              <a:t>νευράξονα</a:t>
            </a:r>
            <a:endParaRPr lang="el-G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400" dirty="0"/>
              <a:t>παρουσιάζει έντονες εξάρσεις &amp; υφέσεις με αυξομείωση συμπτωμάτων</a:t>
            </a:r>
          </a:p>
          <a:p>
            <a:pPr algn="just"/>
            <a:r>
              <a:rPr lang="el-GR" sz="2400" dirty="0">
                <a:solidFill>
                  <a:srgbClr val="FF0000"/>
                </a:solidFill>
              </a:rPr>
              <a:t>Διάγνωση: </a:t>
            </a:r>
            <a:r>
              <a:rPr lang="el-GR" sz="2400" dirty="0"/>
              <a:t>μαγνητική τομογραφία, εξέταση ΕΝΥ (</a:t>
            </a:r>
            <a:r>
              <a:rPr lang="el-GR" sz="2400" dirty="0" err="1"/>
              <a:t>ανοσοσφαιρίνες</a:t>
            </a:r>
            <a:r>
              <a:rPr lang="el-GR" sz="2400" dirty="0"/>
              <a:t>), οφθαλμολογική εξέταση</a:t>
            </a:r>
          </a:p>
          <a:p>
            <a:pPr algn="just"/>
            <a:r>
              <a:rPr lang="el-GR" sz="2400" dirty="0">
                <a:solidFill>
                  <a:srgbClr val="FF0000"/>
                </a:solidFill>
              </a:rPr>
              <a:t>Συμπτώματα: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Εύκολη κόπωση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Αισθητηριακή έκπτωση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Έκπτωση κινητικότητας, </a:t>
            </a:r>
            <a:r>
              <a:rPr lang="el-GR" sz="2400" dirty="0" err="1"/>
              <a:t>σπαστικότητα</a:t>
            </a:r>
            <a:r>
              <a:rPr lang="el-GR" sz="2400" dirty="0"/>
              <a:t>, απώλεια ισορροπίας, προβλήματα βάδισης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Γνωστική έκπτωση, κατάθλιψη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Διαταραχή λειτουργίας εντέρου &amp; κύστης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Σεξουαλική δυσλειτουργία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Δυσανεξία στη ζέστη</a:t>
            </a:r>
          </a:p>
          <a:p>
            <a:pPr algn="just"/>
            <a:endParaRPr lang="el-GR" sz="2400" dirty="0"/>
          </a:p>
          <a:p>
            <a:pPr algn="just"/>
            <a:endParaRPr lang="el-G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20931" y="215948"/>
            <a:ext cx="4488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/>
              <a:t>Σκλήρυνση κατά πλάκας</a:t>
            </a:r>
          </a:p>
        </p:txBody>
      </p:sp>
    </p:spTree>
    <p:extLst>
      <p:ext uri="{BB962C8B-B14F-4D97-AF65-F5344CB8AC3E}">
        <p14:creationId xmlns:p14="http://schemas.microsoft.com/office/powerpoint/2010/main" xmlns="" val="312843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44239" y="1118653"/>
            <a:ext cx="951653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l-GR" sz="2400" b="1" dirty="0"/>
              <a:t>Βαθμός  </a:t>
            </a:r>
            <a:r>
              <a:rPr lang="en-US" sz="2400" b="1" dirty="0"/>
              <a:t>        </a:t>
            </a:r>
            <a:r>
              <a:rPr lang="el-GR" sz="2400" b="1" dirty="0"/>
              <a:t>Λειτουργικότητα</a:t>
            </a:r>
            <a:endParaRPr lang="en-US" sz="2400" b="1" dirty="0"/>
          </a:p>
          <a:p>
            <a:r>
              <a:rPr lang="en-US" sz="2400" dirty="0"/>
              <a:t>1.0                  </a:t>
            </a:r>
            <a:r>
              <a:rPr lang="el-GR" sz="2400" dirty="0"/>
              <a:t>Νευρολογική εξέταση Κ.Φ.</a:t>
            </a:r>
            <a:endParaRPr lang="en-US" sz="2400" dirty="0"/>
          </a:p>
          <a:p>
            <a:r>
              <a:rPr lang="en-US" sz="2400" dirty="0"/>
              <a:t>2.0                  </a:t>
            </a:r>
            <a:r>
              <a:rPr lang="el-GR" sz="2400" dirty="0"/>
              <a:t>Ελάχιστα νευρολογικά ελλείματα </a:t>
            </a:r>
            <a:endParaRPr lang="en-US" sz="2400" dirty="0"/>
          </a:p>
          <a:p>
            <a:r>
              <a:rPr lang="en-US" sz="2400" dirty="0"/>
              <a:t>3.0                  </a:t>
            </a:r>
            <a:r>
              <a:rPr lang="el-GR" sz="2400" dirty="0"/>
              <a:t>Μέτρια νευρολογικά ελλείματα</a:t>
            </a:r>
            <a:endParaRPr lang="en-US" sz="2400" dirty="0"/>
          </a:p>
          <a:p>
            <a:r>
              <a:rPr lang="en-US" sz="2400" dirty="0"/>
              <a:t>4.0                  </a:t>
            </a:r>
            <a:r>
              <a:rPr lang="el-GR" sz="2400" dirty="0"/>
              <a:t>Περιπατητικός επί 12ώρου χωρίς ευρήματα</a:t>
            </a:r>
            <a:endParaRPr lang="en-US" sz="2400" dirty="0"/>
          </a:p>
          <a:p>
            <a:r>
              <a:rPr lang="en-US" sz="2400" dirty="0"/>
              <a:t>5.0   </a:t>
            </a:r>
            <a:r>
              <a:rPr lang="el-GR" sz="2400" dirty="0"/>
              <a:t>            </a:t>
            </a:r>
            <a:r>
              <a:rPr lang="en-US" sz="2400" dirty="0"/>
              <a:t>   </a:t>
            </a:r>
            <a:r>
              <a:rPr lang="el-GR" sz="2400" dirty="0"/>
              <a:t>Νευρολογικά ελλείματα που επηρεάζουν την δραστηριότητα             	          (1500 βήματα χωρίς βοήθεια)</a:t>
            </a:r>
            <a:endParaRPr lang="en-US" sz="2400" dirty="0"/>
          </a:p>
          <a:p>
            <a:r>
              <a:rPr lang="en-US" sz="2400" dirty="0"/>
              <a:t>6.0                  </a:t>
            </a:r>
            <a:r>
              <a:rPr lang="el-GR" sz="2400" dirty="0"/>
              <a:t>Προβλήματα ελέγχου κύστης</a:t>
            </a:r>
            <a:endParaRPr lang="en-US" sz="2400" dirty="0"/>
          </a:p>
          <a:p>
            <a:r>
              <a:rPr lang="en-US" sz="2400" dirty="0"/>
              <a:t>6.5            </a:t>
            </a:r>
            <a:r>
              <a:rPr lang="el-GR" sz="2400" dirty="0"/>
              <a:t>     </a:t>
            </a:r>
            <a:r>
              <a:rPr lang="en-US" sz="2400" dirty="0"/>
              <a:t> </a:t>
            </a:r>
            <a:r>
              <a:rPr lang="el-GR" sz="2400" dirty="0"/>
              <a:t>Βάδιση με </a:t>
            </a:r>
            <a:r>
              <a:rPr lang="el-GR" sz="2400" dirty="0" err="1"/>
              <a:t>αμφιτερόπλευρα</a:t>
            </a:r>
            <a:r>
              <a:rPr lang="el-GR" sz="2400" dirty="0"/>
              <a:t> βοηθήματα</a:t>
            </a:r>
            <a:endParaRPr lang="en-US" sz="2400" dirty="0"/>
          </a:p>
          <a:p>
            <a:r>
              <a:rPr lang="en-US" sz="2400" dirty="0"/>
              <a:t>7.0                  </a:t>
            </a:r>
            <a:r>
              <a:rPr lang="el-GR" sz="2400" dirty="0"/>
              <a:t>Αδυναμία βάδισης 15 βημάτων χωρίς βοήθεια</a:t>
            </a:r>
            <a:endParaRPr lang="en-US" sz="2400" dirty="0"/>
          </a:p>
          <a:p>
            <a:r>
              <a:rPr lang="en-US" sz="2400" dirty="0"/>
              <a:t>8.0                  </a:t>
            </a:r>
            <a:r>
              <a:rPr lang="el-GR" sz="2400" dirty="0"/>
              <a:t>Κλινήρης το μεγαλύτερο διάστημα της ημέρας</a:t>
            </a:r>
            <a:endParaRPr lang="en-US" sz="2400" dirty="0"/>
          </a:p>
          <a:p>
            <a:r>
              <a:rPr lang="en-US" sz="2400" dirty="0"/>
              <a:t>9. 0                 </a:t>
            </a:r>
            <a:r>
              <a:rPr lang="el-GR" sz="2400" dirty="0"/>
              <a:t>Κλινήρης</a:t>
            </a:r>
            <a:endParaRPr lang="en-US" sz="2400" dirty="0"/>
          </a:p>
          <a:p>
            <a:r>
              <a:rPr lang="en-US" sz="2400" dirty="0"/>
              <a:t>10.0                </a:t>
            </a:r>
            <a:r>
              <a:rPr lang="el-GR" sz="2400" dirty="0"/>
              <a:t>Θάνατος</a:t>
            </a:r>
            <a:endParaRPr lang="en-US" sz="2400" dirty="0"/>
          </a:p>
        </p:txBody>
      </p:sp>
      <p:sp>
        <p:nvSpPr>
          <p:cNvPr id="3" name="Ορθογώνιο 2"/>
          <p:cNvSpPr/>
          <p:nvPr/>
        </p:nvSpPr>
        <p:spPr>
          <a:xfrm>
            <a:off x="5674881" y="6404057"/>
            <a:ext cx="6807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Multiple Sclerosis Functional</a:t>
            </a:r>
            <a:r>
              <a:rPr lang="el-GR" b="1" dirty="0">
                <a:solidFill>
                  <a:srgbClr val="000000"/>
                </a:solidFill>
                <a:latin typeface="Times-Roman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Composite (</a:t>
            </a:r>
            <a:r>
              <a:rPr lang="en-US" b="1" dirty="0">
                <a:solidFill>
                  <a:srgbClr val="FF0000"/>
                </a:solidFill>
                <a:latin typeface="Times-Roman"/>
              </a:rPr>
              <a:t>MSFC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)</a:t>
            </a:r>
            <a:endParaRPr lang="el-GR" b="1" dirty="0"/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2692399" y="1538243"/>
            <a:ext cx="0" cy="46395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1444239" y="1820255"/>
            <a:ext cx="93490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67047" y="267550"/>
            <a:ext cx="89000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ABBREVIATED EXPANDED DISABILITY STATUS SCALE</a:t>
            </a:r>
          </a:p>
        </p:txBody>
      </p:sp>
    </p:spTree>
    <p:extLst>
      <p:ext uri="{BB962C8B-B14F-4D97-AF65-F5344CB8AC3E}">
        <p14:creationId xmlns:p14="http://schemas.microsoft.com/office/powerpoint/2010/main" xmlns="" val="53504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: Στρογγύλεμα γωνιών 1"/>
          <p:cNvSpPr/>
          <p:nvPr/>
        </p:nvSpPr>
        <p:spPr>
          <a:xfrm>
            <a:off x="1803162" y="1025493"/>
            <a:ext cx="3768695" cy="5042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Έκπτωση Κινητικότητας</a:t>
            </a:r>
          </a:p>
        </p:txBody>
      </p:sp>
      <p:sp>
        <p:nvSpPr>
          <p:cNvPr id="4" name="Ορθογώνιο: Στρογγύλεμα γωνιών 3"/>
          <p:cNvSpPr/>
          <p:nvPr/>
        </p:nvSpPr>
        <p:spPr>
          <a:xfrm>
            <a:off x="4211651" y="5331149"/>
            <a:ext cx="3768695" cy="5042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Απραξία – Έκπτωση Μυϊκού Τόνου</a:t>
            </a:r>
          </a:p>
        </p:txBody>
      </p:sp>
      <p:sp>
        <p:nvSpPr>
          <p:cNvPr id="5" name="Ορθογώνιο: Στρογγύλεμα γωνιών 4"/>
          <p:cNvSpPr/>
          <p:nvPr/>
        </p:nvSpPr>
        <p:spPr>
          <a:xfrm>
            <a:off x="4211652" y="3178321"/>
            <a:ext cx="3768695" cy="5042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Έλλειψη Δραστηριότητας</a:t>
            </a:r>
          </a:p>
        </p:txBody>
      </p:sp>
      <p:sp>
        <p:nvSpPr>
          <p:cNvPr id="6" name="Ορθογώνιο: Στρογγύλεμα γωνιών 5"/>
          <p:cNvSpPr/>
          <p:nvPr/>
        </p:nvSpPr>
        <p:spPr>
          <a:xfrm>
            <a:off x="6618717" y="1025493"/>
            <a:ext cx="3768695" cy="50420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Γνωστική Έκπτωση</a:t>
            </a:r>
          </a:p>
        </p:txBody>
      </p:sp>
      <p:cxnSp>
        <p:nvCxnSpPr>
          <p:cNvPr id="12" name="Γραμμή σύνδεσης: Γωνιώδης 11"/>
          <p:cNvCxnSpPr>
            <a:stCxn id="2" idx="2"/>
            <a:endCxn id="5" idx="0"/>
          </p:cNvCxnSpPr>
          <p:nvPr/>
        </p:nvCxnSpPr>
        <p:spPr>
          <a:xfrm rot="16200000" flipH="1">
            <a:off x="4067442" y="1149763"/>
            <a:ext cx="1648626" cy="240849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Γραμμή σύνδεσης: Γωνιώδης 14"/>
          <p:cNvCxnSpPr>
            <a:stCxn id="6" idx="2"/>
            <a:endCxn id="5" idx="0"/>
          </p:cNvCxnSpPr>
          <p:nvPr/>
        </p:nvCxnSpPr>
        <p:spPr>
          <a:xfrm rot="5400000">
            <a:off x="6475220" y="1150476"/>
            <a:ext cx="1648626" cy="24070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ύγραμμο βέλος σύνδεσης 17"/>
          <p:cNvCxnSpPr>
            <a:stCxn id="5" idx="2"/>
            <a:endCxn id="4" idx="0"/>
          </p:cNvCxnSpPr>
          <p:nvPr/>
        </p:nvCxnSpPr>
        <p:spPr>
          <a:xfrm flipH="1">
            <a:off x="6095999" y="3682523"/>
            <a:ext cx="1" cy="16486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7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26981" y="275771"/>
            <a:ext cx="3698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dirty="0"/>
              <a:t>Θεραπευτική Αγωγή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61" y="1296303"/>
            <a:ext cx="11277601" cy="409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400" dirty="0">
                <a:solidFill>
                  <a:srgbClr val="FF0000"/>
                </a:solidFill>
              </a:rPr>
              <a:t>Στόχοι: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βέλτιστη φυσική λειτουργία,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βέλτιστη γνωστική &amp; συναισθηματική λειτουργία,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ασφάλεια &amp; ποιότητα ζωής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επιβράδυνση εξέλιξης της νόσου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καταστολή &amp; αντιμετώπιση συμπτωμάτων</a:t>
            </a:r>
          </a:p>
        </p:txBody>
      </p:sp>
    </p:spTree>
    <p:extLst>
      <p:ext uri="{BB962C8B-B14F-4D97-AF65-F5344CB8AC3E}">
        <p14:creationId xmlns:p14="http://schemas.microsoft.com/office/powerpoint/2010/main" xmlns="" val="64640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32012" y="817171"/>
            <a:ext cx="11410489" cy="5404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Επηρεάζεται από την αλληλεπίδραση πλήθους παραγόντων: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κόπωση, πόνος, κατάθλιψη, </a:t>
            </a:r>
            <a:r>
              <a:rPr lang="el-GR" sz="2200" dirty="0" err="1">
                <a:latin typeface="Arial" panose="020B0604020202020204" pitchFamily="34" charset="0"/>
                <a:cs typeface="Arial" panose="020B0604020202020204" pitchFamily="34" charset="0"/>
              </a:rPr>
              <a:t>σπαστικότητα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, απώλεια ισορροπίας</a:t>
            </a:r>
          </a:p>
          <a:p>
            <a:pPr>
              <a:lnSpc>
                <a:spcPct val="150000"/>
              </a:lnSpc>
            </a:pPr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Προδιαθέτει σε: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επιπλέον κατάθλιψη, περιορισμό κινητικότητας, πτώσεις</a:t>
            </a:r>
          </a:p>
          <a:p>
            <a:pPr>
              <a:lnSpc>
                <a:spcPct val="150000"/>
              </a:lnSpc>
            </a:pPr>
            <a:r>
              <a:rPr lang="el-G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ικανότητα βάδισης μπορεί να εκτιμηθεί με πολλές μεθόδους ανάλογα με το στόχο της εκτίμησης</a:t>
            </a:r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Λεπτομερής παρατήρηση βάδισης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Συνδυασμός στάσης, κίνησης &amp; λειτουργικών διαδικασιών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Αξιολογείται η ταχύτητα, απόσταση, ποιότητα</a:t>
            </a:r>
          </a:p>
          <a:p>
            <a:pPr>
              <a:lnSpc>
                <a:spcPct val="200000"/>
              </a:lnSpc>
            </a:pP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6-minute walk test (6MWT)</a:t>
            </a:r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Dynamic Gait Index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(DGI)</a:t>
            </a:r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Timed Up-and-Go Test TUG</a:t>
            </a:r>
            <a:r>
              <a:rPr lang="el-GR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Sclerosis Walking Scale–12 (MSWS-12) </a:t>
            </a:r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39988" y="232396"/>
            <a:ext cx="4731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Διαταραχές Βάδισης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315540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31222" y="1149425"/>
            <a:ext cx="7419703" cy="55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Health Status Questionnaire,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Modified Fatigue Impact Scale,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MOS Pain Effects Scale,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Sexual Satisfaction Survey,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Bladder Control Scale,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Bowel Control Scale,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Impact of Visual Impairment Scale,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Perceived Deficits Questionnaire,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Mental Health Inventory,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Times-Roman"/>
              </a:rPr>
              <a:t>MOS Modified Social Support Survey. </a:t>
            </a:r>
            <a:endParaRPr lang="el-GR" sz="2400" dirty="0"/>
          </a:p>
        </p:txBody>
      </p:sp>
      <p:sp>
        <p:nvSpPr>
          <p:cNvPr id="3" name="Ορθογώνιο 2"/>
          <p:cNvSpPr/>
          <p:nvPr/>
        </p:nvSpPr>
        <p:spPr>
          <a:xfrm>
            <a:off x="2068326" y="308430"/>
            <a:ext cx="8055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Multiple Sclerosis Quality of Life Inventory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xmlns="" val="270376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5514858"/>
              </p:ext>
            </p:extLst>
          </p:nvPr>
        </p:nvGraphicFramePr>
        <p:xfrm>
          <a:off x="524142" y="1443839"/>
          <a:ext cx="11143716" cy="467100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289989">
                  <a:extLst>
                    <a:ext uri="{9D8B030D-6E8A-4147-A177-3AD203B41FA5}">
                      <a16:colId xmlns:a16="http://schemas.microsoft.com/office/drawing/2014/main" xmlns="" val="1593995283"/>
                    </a:ext>
                  </a:extLst>
                </a:gridCol>
                <a:gridCol w="1303238">
                  <a:extLst>
                    <a:ext uri="{9D8B030D-6E8A-4147-A177-3AD203B41FA5}">
                      <a16:colId xmlns:a16="http://schemas.microsoft.com/office/drawing/2014/main" xmlns="" val="2603894132"/>
                    </a:ext>
                  </a:extLst>
                </a:gridCol>
                <a:gridCol w="5550489">
                  <a:extLst>
                    <a:ext uri="{9D8B030D-6E8A-4147-A177-3AD203B41FA5}">
                      <a16:colId xmlns:a16="http://schemas.microsoft.com/office/drawing/2014/main" xmlns="" val="16737744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 dirty="0">
                          <a:effectLst/>
                        </a:rPr>
                        <a:t>LEVEL</a:t>
                      </a:r>
                      <a:r>
                        <a:rPr lang="en-US" sz="1800" spc="-16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OF</a:t>
                      </a:r>
                      <a:r>
                        <a:rPr lang="en-US" sz="1800" spc="-16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DISABILITY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 dirty="0">
                          <a:effectLst/>
                        </a:rPr>
                        <a:t>EDSS</a:t>
                      </a:r>
                      <a:r>
                        <a:rPr lang="en-US" sz="1800" spc="-11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LEVEL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TRAINING</a:t>
                      </a:r>
                      <a:r>
                        <a:rPr lang="en-US" sz="1800" spc="15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PROGRAM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699407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None: no fatigue</a:t>
                      </a:r>
                      <a:r>
                        <a:rPr lang="en-US" sz="1800" spc="4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or</a:t>
                      </a:r>
                      <a:r>
                        <a:rPr lang="en-US" sz="1800" spc="1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thermosensitivity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          0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537585" algn="l"/>
                        </a:tabLst>
                      </a:pPr>
                      <a:r>
                        <a:rPr lang="en-US" sz="1800" dirty="0">
                          <a:effectLst/>
                        </a:rPr>
                        <a:t>Full exertion, aerobic and resistance exercise, no extreme</a:t>
                      </a:r>
                      <a:r>
                        <a:rPr lang="en-US" sz="1800" spc="8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sports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51360783"/>
                  </a:ext>
                </a:extLst>
              </a:tr>
              <a:tr h="82522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Minimal: limited fatigue and heat sensitivity; minor balance or gait problems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1800">
                        <a:effectLst/>
                      </a:endParaRPr>
                    </a:p>
                    <a:p>
                      <a:pPr marL="75565" algn="ctr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1-2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Monitored exercise program including</a:t>
                      </a:r>
                      <a:r>
                        <a:rPr lang="en-US" sz="1800" spc="55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strengthening</a:t>
                      </a:r>
                      <a:r>
                        <a:rPr lang="en-US" sz="1800" spc="1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and endurance using a variety of exercise types, precooling if heat-sensitive, avoid</a:t>
                      </a:r>
                      <a:r>
                        <a:rPr lang="en-US" sz="1800" spc="-7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overtraining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4740993"/>
                  </a:ext>
                </a:extLst>
              </a:tr>
              <a:tr h="825229">
                <a:tc>
                  <a:txBody>
                    <a:bodyPr/>
                    <a:lstStyle/>
                    <a:p>
                      <a:pPr marR="10668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Moderate: limited gait; may have spasticity, weakness, ataxia, balance problem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5565" algn="ctr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3-5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Deficit-driven exercise protocols including</a:t>
                      </a:r>
                      <a:r>
                        <a:rPr lang="en-US" sz="1800" spc="-15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strengthening</a:t>
                      </a:r>
                      <a:r>
                        <a:rPr lang="en-US" sz="1800" spc="-5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and endurance training using methods tolerated, walking, cycle ergometry, precooling if</a:t>
                      </a:r>
                      <a:r>
                        <a:rPr lang="en-US" sz="1800" spc="-2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needed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5723281"/>
                  </a:ext>
                </a:extLst>
              </a:tr>
              <a:tr h="550152"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Severe: cannot participate in all daily activities; short-distance, aided walking only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5565" algn="ctr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6-7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Movement preservation, stretching,</a:t>
                      </a:r>
                      <a:r>
                        <a:rPr lang="en-US" sz="1800" spc="5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targeted strengthening needed for task-specific</a:t>
                      </a:r>
                      <a:r>
                        <a:rPr lang="en-US" sz="1800" spc="1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training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1340627"/>
                  </a:ext>
                </a:extLst>
              </a:tr>
              <a:tr h="550152"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Bedridden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5565" algn="ctr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8-9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581275" algn="l"/>
                          <a:tab pos="3537585" algn="l"/>
                        </a:tabLst>
                      </a:pPr>
                      <a:r>
                        <a:rPr lang="en-US" sz="1800">
                          <a:effectLst/>
                        </a:rPr>
                        <a:t>Primarily passive movements to maintain</a:t>
                      </a:r>
                      <a:r>
                        <a:rPr lang="en-US" sz="1800" spc="40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motion,</a:t>
                      </a:r>
                      <a:r>
                        <a:rPr lang="en-US" sz="1800" spc="5">
                          <a:effectLst/>
                        </a:rPr>
                        <a:t> </a:t>
                      </a:r>
                      <a:r>
                        <a:rPr lang="en-US" sz="1800">
                          <a:effectLst/>
                        </a:rPr>
                        <a:t>breathing exercises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46985531"/>
                  </a:ext>
                </a:extLst>
              </a:tr>
              <a:tr h="822960">
                <a:tc gridSpan="3">
                  <a:txBody>
                    <a:bodyPr/>
                    <a:lstStyle/>
                    <a:p>
                      <a:r>
                        <a:rPr lang="en-US" sz="16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Modified from </a:t>
                      </a:r>
                      <a:r>
                        <a:rPr lang="en-US" sz="1600" b="1" i="0" u="none" strike="noStrike" kern="1200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Heesen</a:t>
                      </a:r>
                      <a:r>
                        <a:rPr lang="en-US" sz="16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C, Romberg A, Gold S, Schulz KH: Physical exercise in multiple sclerosis: supportive care of a putative disease-modifying treatment. </a:t>
                      </a:r>
                      <a:r>
                        <a:rPr lang="en-US" sz="1600" b="1" i="1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Expert Rev </a:t>
                      </a:r>
                      <a:r>
                        <a:rPr lang="en-US" sz="1600" b="1" i="1" u="none" strike="noStrike" kern="1200" baseline="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Neurother</a:t>
                      </a:r>
                      <a:r>
                        <a:rPr lang="en-US" sz="1600" b="1" i="1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6:347–355, 2006.</a:t>
                      </a:r>
                    </a:p>
                    <a:p>
                      <a:r>
                        <a:rPr lang="en-US" sz="1600" b="1" i="1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EDSS, </a:t>
                      </a:r>
                      <a:r>
                        <a:rPr lang="en-US" sz="16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Expanded Disease Severity Scale</a:t>
                      </a:r>
                      <a:endParaRPr lang="el-GR" sz="16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4818706"/>
                  </a:ext>
                </a:extLst>
              </a:tr>
            </a:tbl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3584237" y="338764"/>
            <a:ext cx="577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StoneSans-Bold"/>
              </a:rPr>
              <a:t>GENERAL EXERCISE GUIDELINES FOR LEVELS OF DISABILITY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9681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888642" y="1678674"/>
            <a:ext cx="10320592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dirty="0">
                <a:solidFill>
                  <a:srgbClr val="FF0000"/>
                </a:solidFill>
              </a:rPr>
              <a:t>Αποδίδεται σε: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απραξία, μείωση κινητικότητας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 err="1"/>
              <a:t>συνοδά</a:t>
            </a:r>
            <a:r>
              <a:rPr lang="el-GR" sz="2400" dirty="0"/>
              <a:t> νοσήματα,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κατάθλιψη,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ελλιπής διατροφή,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δυσανεξία στη ζέστη,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διαταραχές ύπνου,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φάρμακα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1077" y="233041"/>
            <a:ext cx="7173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Αποκατάσταση δευτερογενούς κόπωσης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369994396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522</Words>
  <Application>Microsoft Office PowerPoint</Application>
  <PresentationFormat>Προσαρμογή</PresentationFormat>
  <Paragraphs>98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Nikos Stefanopoulos</dc:creator>
  <cp:lastModifiedBy>user</cp:lastModifiedBy>
  <cp:revision>49</cp:revision>
  <dcterms:created xsi:type="dcterms:W3CDTF">2016-11-16T13:19:16Z</dcterms:created>
  <dcterms:modified xsi:type="dcterms:W3CDTF">2022-05-30T18:42:08Z</dcterms:modified>
</cp:coreProperties>
</file>