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1" r:id="rId1"/>
  </p:sldMasterIdLst>
  <p:notesMasterIdLst>
    <p:notesMasterId r:id="rId18"/>
  </p:notesMasterIdLst>
  <p:handoutMasterIdLst>
    <p:handoutMasterId r:id="rId19"/>
  </p:handoutMasterIdLst>
  <p:sldIdLst>
    <p:sldId id="503" r:id="rId2"/>
    <p:sldId id="502" r:id="rId3"/>
    <p:sldId id="501" r:id="rId4"/>
    <p:sldId id="504" r:id="rId5"/>
    <p:sldId id="505" r:id="rId6"/>
    <p:sldId id="470" r:id="rId7"/>
    <p:sldId id="471" r:id="rId8"/>
    <p:sldId id="402" r:id="rId9"/>
    <p:sldId id="408" r:id="rId10"/>
    <p:sldId id="409" r:id="rId11"/>
    <p:sldId id="473" r:id="rId12"/>
    <p:sldId id="482" r:id="rId13"/>
    <p:sldId id="474" r:id="rId14"/>
    <p:sldId id="507" r:id="rId15"/>
    <p:sldId id="510" r:id="rId16"/>
    <p:sldId id="509" r:id="rId1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627"/>
    <a:srgbClr val="990099"/>
    <a:srgbClr val="FF9900"/>
    <a:srgbClr val="FFFFFF"/>
    <a:srgbClr val="FF0000"/>
    <a:srgbClr val="172F31"/>
    <a:srgbClr val="1B3739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09" autoAdjust="0"/>
    <p:restoredTop sz="96667" autoAdjust="0"/>
  </p:normalViewPr>
  <p:slideViewPr>
    <p:cSldViewPr snapToGrid="0">
      <p:cViewPr>
        <p:scale>
          <a:sx n="93" d="100"/>
          <a:sy n="93" d="100"/>
        </p:scale>
        <p:origin x="-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+mn-cs"/>
              </a:defRPr>
            </a:lvl1pPr>
          </a:lstStyle>
          <a:p>
            <a:pPr>
              <a:defRPr/>
            </a:pPr>
            <a:fld id="{4A576CEB-DC06-40D2-82B3-BB077DA5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36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CCCFE7-3BD1-4D14-B43C-92A3B24038EB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22EAA9-2EDA-4AF4-9C7E-EA459B629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350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F15F-B133-4130-B140-828421D51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B975-7664-45AC-A02F-B2B6ED63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460E-19D5-43F4-A789-07C138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81488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C23B-D2E2-4835-8FCC-6DACBCC93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F361-1018-4BB5-94A5-E757964237E4}" type="datetime1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2EC1-B0CC-4B22-BF50-54F50D709D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704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26E0-32D3-4E72-AC7B-5EF84595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806B-DFC1-443F-BCE3-214AD145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C8A0-FE80-40C4-94AE-D9A075AD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AF63-1613-401E-B6B0-4B97B51B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4DF3-F66F-44C9-AFD1-1385161EA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4F18-AED2-4369-A78E-154780781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F077-AE3C-41B7-8C43-11472247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F486-2CF0-495C-A2A1-DA4504CEB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3075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585E54-0BBC-4F87-8D43-DDBBEDD2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76" r:id="rId12"/>
    <p:sldLayoutId id="2147484382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lass.upatras.gr/courses/GEO34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2/Bacterial_mat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 bwMode="auto">
          <a:xfrm>
            <a:off x="590550" y="1857375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kern="0" dirty="0" smtClean="0">
                <a:solidFill>
                  <a:srgbClr val="00B0F0"/>
                </a:solidFill>
                <a:latin typeface="Calibri" pitchFamily="34" charset="0"/>
              </a:rPr>
              <a:t>Τηλεπισκόπηση στο Θαλάσσιο Περιβάλλον</a:t>
            </a:r>
            <a:endParaRPr lang="el-GR" kern="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 bwMode="auto">
          <a:xfrm>
            <a:off x="746125" y="3460750"/>
            <a:ext cx="7602538" cy="2447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l-GR" sz="2400" kern="0" dirty="0" smtClean="0">
                <a:solidFill>
                  <a:srgbClr val="00B0F0"/>
                </a:solidFill>
                <a:ea typeface="+mj-ea"/>
                <a:cs typeface="+mj-cs"/>
              </a:rPr>
              <a:t>   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Ενότητα 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9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: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l-GR" sz="2400" dirty="0" smtClean="0">
                <a:latin typeface="Calibri" pitchFamily="34" charset="0"/>
              </a:rPr>
              <a:t>Διαφυγές ρευστών από τον πυθμένα – </a:t>
            </a:r>
            <a:endParaRPr lang="en-GB" sz="2400" dirty="0" smtClean="0"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400" dirty="0" smtClean="0">
                <a:latin typeface="Calibri" pitchFamily="34" charset="0"/>
              </a:rPr>
              <a:t>Γ' Μέρος</a:t>
            </a:r>
            <a:endParaRPr lang="en-US" altLang="el-GR" sz="2400" dirty="0" smtClean="0"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Γιώργος Παπαθεοδώρου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   Σχολή Θετικών Επιστημών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Τμήμα Γεωλογίας</a:t>
            </a:r>
            <a:endParaRPr lang="en-US" sz="2100" kern="0" dirty="0" smtClean="0">
              <a:latin typeface="Calibri" pitchFamily="34" charset="0"/>
            </a:endParaRPr>
          </a:p>
          <a:p>
            <a:pPr>
              <a:defRPr/>
            </a:pPr>
            <a:endParaRPr lang="el-GR" sz="2800" kern="0" dirty="0" smtClean="0"/>
          </a:p>
        </p:txBody>
      </p:sp>
      <p:pic>
        <p:nvPicPr>
          <p:cNvPr id="10244" name="Εικόνα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Εικόνα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324" y="5589588"/>
            <a:ext cx="4570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3570288"/>
            <a:ext cx="785336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28663"/>
            <a:ext cx="4597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12788"/>
            <a:ext cx="42195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408113" y="0"/>
            <a:ext cx="6323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Παρουσία αερίων στους πόρους των ιζημάτων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F5215-2CBB-4B2B-80B6-6122740CEED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3421294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</a:t>
            </a:r>
            <a:r>
              <a:rPr lang="en-US" sz="1100" dirty="0" smtClean="0"/>
              <a:t>,</a:t>
            </a:r>
            <a:r>
              <a:rPr lang="el-GR" sz="1100" dirty="0" smtClean="0"/>
              <a:t> 2010</a:t>
            </a:r>
            <a:endParaRPr lang="el-GR" sz="11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3570288"/>
            <a:ext cx="785336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28663"/>
            <a:ext cx="4597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12788"/>
            <a:ext cx="42195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447800" y="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Παρουσία αερίων στους πόρους των ιζημάτων</a:t>
            </a:r>
          </a:p>
        </p:txBody>
      </p:sp>
      <p:sp>
        <p:nvSpPr>
          <p:cNvPr id="21510" name="Freeform 5"/>
          <p:cNvSpPr>
            <a:spLocks/>
          </p:cNvSpPr>
          <p:nvPr/>
        </p:nvSpPr>
        <p:spPr bwMode="auto">
          <a:xfrm>
            <a:off x="204788" y="2198688"/>
            <a:ext cx="4387850" cy="841375"/>
          </a:xfrm>
          <a:custGeom>
            <a:avLst/>
            <a:gdLst>
              <a:gd name="T0" fmla="*/ 0 w 4387065"/>
              <a:gd name="T1" fmla="*/ 0 h 840768"/>
              <a:gd name="T2" fmla="*/ 277702 w 4387065"/>
              <a:gd name="T3" fmla="*/ 144462 h 840768"/>
              <a:gd name="T4" fmla="*/ 483402 w 4387065"/>
              <a:gd name="T5" fmla="*/ 299243 h 840768"/>
              <a:gd name="T6" fmla="*/ 606829 w 4387065"/>
              <a:gd name="T7" fmla="*/ 361156 h 840768"/>
              <a:gd name="T8" fmla="*/ 791962 w 4387065"/>
              <a:gd name="T9" fmla="*/ 72231 h 840768"/>
              <a:gd name="T10" fmla="*/ 1007948 w 4387065"/>
              <a:gd name="T11" fmla="*/ 51592 h 840768"/>
              <a:gd name="T12" fmla="*/ 1347361 w 4387065"/>
              <a:gd name="T13" fmla="*/ 92869 h 840768"/>
              <a:gd name="T14" fmla="*/ 1748485 w 4387065"/>
              <a:gd name="T15" fmla="*/ 175417 h 840768"/>
              <a:gd name="T16" fmla="*/ 2098180 w 4387065"/>
              <a:gd name="T17" fmla="*/ 237331 h 840768"/>
              <a:gd name="T18" fmla="*/ 2417019 w 4387065"/>
              <a:gd name="T19" fmla="*/ 247649 h 840768"/>
              <a:gd name="T20" fmla="*/ 2653577 w 4387065"/>
              <a:gd name="T21" fmla="*/ 206375 h 840768"/>
              <a:gd name="T22" fmla="*/ 2807857 w 4387065"/>
              <a:gd name="T23" fmla="*/ 278606 h 840768"/>
              <a:gd name="T24" fmla="*/ 2992990 w 4387065"/>
              <a:gd name="T25" fmla="*/ 495299 h 840768"/>
              <a:gd name="T26" fmla="*/ 3054701 w 4387065"/>
              <a:gd name="T27" fmla="*/ 567531 h 840768"/>
              <a:gd name="T28" fmla="*/ 3178123 w 4387065"/>
              <a:gd name="T29" fmla="*/ 701674 h 840768"/>
              <a:gd name="T30" fmla="*/ 3311831 w 4387065"/>
              <a:gd name="T31" fmla="*/ 835818 h 840768"/>
              <a:gd name="T32" fmla="*/ 3754094 w 4387065"/>
              <a:gd name="T33" fmla="*/ 753268 h 840768"/>
              <a:gd name="T34" fmla="*/ 4021506 w 4387065"/>
              <a:gd name="T35" fmla="*/ 711994 h 840768"/>
              <a:gd name="T36" fmla="*/ 4196360 w 4387065"/>
              <a:gd name="T37" fmla="*/ 588168 h 840768"/>
              <a:gd name="T38" fmla="*/ 4288932 w 4387065"/>
              <a:gd name="T39" fmla="*/ 505617 h 840768"/>
              <a:gd name="T40" fmla="*/ 4360921 w 4387065"/>
              <a:gd name="T41" fmla="*/ 742949 h 840768"/>
              <a:gd name="T42" fmla="*/ 4391771 w 4387065"/>
              <a:gd name="T43" fmla="*/ 794543 h 8407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87065"/>
              <a:gd name="T67" fmla="*/ 0 h 840768"/>
              <a:gd name="T68" fmla="*/ 4387065 w 4387065"/>
              <a:gd name="T69" fmla="*/ 840768 h 8407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87065" h="840768">
                <a:moveTo>
                  <a:pt x="0" y="0"/>
                </a:moveTo>
                <a:cubicBezTo>
                  <a:pt x="98460" y="47090"/>
                  <a:pt x="196921" y="94180"/>
                  <a:pt x="277402" y="143838"/>
                </a:cubicBezTo>
                <a:cubicBezTo>
                  <a:pt x="357883" y="193496"/>
                  <a:pt x="428091" y="261991"/>
                  <a:pt x="482886" y="297950"/>
                </a:cubicBezTo>
                <a:cubicBezTo>
                  <a:pt x="537682" y="333910"/>
                  <a:pt x="554804" y="397267"/>
                  <a:pt x="606175" y="359595"/>
                </a:cubicBezTo>
                <a:cubicBezTo>
                  <a:pt x="657546" y="321923"/>
                  <a:pt x="724328" y="123290"/>
                  <a:pt x="791110" y="71919"/>
                </a:cubicBezTo>
                <a:cubicBezTo>
                  <a:pt x="857892" y="20548"/>
                  <a:pt x="914401" y="47945"/>
                  <a:pt x="1006868" y="51370"/>
                </a:cubicBezTo>
                <a:cubicBezTo>
                  <a:pt x="1099335" y="54795"/>
                  <a:pt x="1222625" y="71919"/>
                  <a:pt x="1345915" y="92467"/>
                </a:cubicBezTo>
                <a:cubicBezTo>
                  <a:pt x="1469205" y="113015"/>
                  <a:pt x="1621605" y="150687"/>
                  <a:pt x="1746607" y="174660"/>
                </a:cubicBezTo>
                <a:cubicBezTo>
                  <a:pt x="1871609" y="198633"/>
                  <a:pt x="1984625" y="224319"/>
                  <a:pt x="2095928" y="236305"/>
                </a:cubicBezTo>
                <a:cubicBezTo>
                  <a:pt x="2207231" y="248292"/>
                  <a:pt x="2321960" y="251716"/>
                  <a:pt x="2414427" y="246579"/>
                </a:cubicBezTo>
                <a:cubicBezTo>
                  <a:pt x="2506895" y="241442"/>
                  <a:pt x="2585663" y="200346"/>
                  <a:pt x="2650733" y="205483"/>
                </a:cubicBezTo>
                <a:cubicBezTo>
                  <a:pt x="2715803" y="210620"/>
                  <a:pt x="2748337" y="229456"/>
                  <a:pt x="2804845" y="277402"/>
                </a:cubicBezTo>
                <a:cubicBezTo>
                  <a:pt x="2861353" y="325348"/>
                  <a:pt x="2989780" y="493159"/>
                  <a:pt x="2989780" y="493159"/>
                </a:cubicBezTo>
                <a:cubicBezTo>
                  <a:pt x="3030877" y="541105"/>
                  <a:pt x="3020603" y="530831"/>
                  <a:pt x="3051425" y="565078"/>
                </a:cubicBezTo>
                <a:cubicBezTo>
                  <a:pt x="3082248" y="599325"/>
                  <a:pt x="3131906" y="654121"/>
                  <a:pt x="3174715" y="698642"/>
                </a:cubicBezTo>
                <a:cubicBezTo>
                  <a:pt x="3217524" y="743163"/>
                  <a:pt x="3212387" y="823644"/>
                  <a:pt x="3308279" y="832206"/>
                </a:cubicBezTo>
                <a:cubicBezTo>
                  <a:pt x="3404171" y="840768"/>
                  <a:pt x="3631915" y="770561"/>
                  <a:pt x="3750068" y="750013"/>
                </a:cubicBezTo>
                <a:cubicBezTo>
                  <a:pt x="3868221" y="729465"/>
                  <a:pt x="3943565" y="736315"/>
                  <a:pt x="4017196" y="708917"/>
                </a:cubicBezTo>
                <a:cubicBezTo>
                  <a:pt x="4090827" y="681519"/>
                  <a:pt x="4147335" y="619874"/>
                  <a:pt x="4191856" y="585627"/>
                </a:cubicBezTo>
                <a:cubicBezTo>
                  <a:pt x="4236377" y="551380"/>
                  <a:pt x="4256926" y="477748"/>
                  <a:pt x="4284324" y="503433"/>
                </a:cubicBezTo>
                <a:cubicBezTo>
                  <a:pt x="4311722" y="529118"/>
                  <a:pt x="4339120" y="691793"/>
                  <a:pt x="4356243" y="739739"/>
                </a:cubicBezTo>
                <a:cubicBezTo>
                  <a:pt x="4373367" y="787685"/>
                  <a:pt x="4380216" y="789397"/>
                  <a:pt x="4387065" y="79111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1511" name="Straight Connector 7"/>
          <p:cNvCxnSpPr>
            <a:cxnSpLocks noChangeShapeType="1"/>
          </p:cNvCxnSpPr>
          <p:nvPr/>
        </p:nvCxnSpPr>
        <p:spPr bwMode="auto">
          <a:xfrm>
            <a:off x="7850188" y="2465388"/>
            <a:ext cx="409575" cy="730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2" name="Straight Connector 8"/>
          <p:cNvCxnSpPr>
            <a:cxnSpLocks noChangeShapeType="1"/>
          </p:cNvCxnSpPr>
          <p:nvPr/>
        </p:nvCxnSpPr>
        <p:spPr bwMode="auto">
          <a:xfrm>
            <a:off x="5535613" y="2413000"/>
            <a:ext cx="411162" cy="7143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3" name="Straight Connector 9"/>
          <p:cNvCxnSpPr>
            <a:cxnSpLocks noChangeShapeType="1"/>
          </p:cNvCxnSpPr>
          <p:nvPr/>
        </p:nvCxnSpPr>
        <p:spPr bwMode="auto">
          <a:xfrm>
            <a:off x="8597900" y="2741613"/>
            <a:ext cx="412750" cy="1143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14" name="Freeform 11"/>
          <p:cNvSpPr>
            <a:spLocks/>
          </p:cNvSpPr>
          <p:nvPr/>
        </p:nvSpPr>
        <p:spPr bwMode="auto">
          <a:xfrm>
            <a:off x="4849813" y="2452688"/>
            <a:ext cx="4173537" cy="485775"/>
          </a:xfrm>
          <a:custGeom>
            <a:avLst/>
            <a:gdLst>
              <a:gd name="T0" fmla="*/ 0 w 4174733"/>
              <a:gd name="T1" fmla="*/ 34020 h 486310"/>
              <a:gd name="T2" fmla="*/ 328209 w 4174733"/>
              <a:gd name="T3" fmla="*/ 105467 h 486310"/>
              <a:gd name="T4" fmla="*/ 512826 w 4174733"/>
              <a:gd name="T5" fmla="*/ 105467 h 486310"/>
              <a:gd name="T6" fmla="*/ 666674 w 4174733"/>
              <a:gd name="T7" fmla="*/ 34020 h 486310"/>
              <a:gd name="T8" fmla="*/ 830779 w 4174733"/>
              <a:gd name="T9" fmla="*/ 3401 h 486310"/>
              <a:gd name="T10" fmla="*/ 1005140 w 4174733"/>
              <a:gd name="T11" fmla="*/ 13609 h 486310"/>
              <a:gd name="T12" fmla="*/ 1158989 w 4174733"/>
              <a:gd name="T13" fmla="*/ 54435 h 486310"/>
              <a:gd name="T14" fmla="*/ 1384632 w 4174733"/>
              <a:gd name="T15" fmla="*/ 115673 h 486310"/>
              <a:gd name="T16" fmla="*/ 1558993 w 4174733"/>
              <a:gd name="T17" fmla="*/ 136087 h 486310"/>
              <a:gd name="T18" fmla="*/ 1733354 w 4174733"/>
              <a:gd name="T19" fmla="*/ 176913 h 486310"/>
              <a:gd name="T20" fmla="*/ 1856433 w 4174733"/>
              <a:gd name="T21" fmla="*/ 115673 h 486310"/>
              <a:gd name="T22" fmla="*/ 1958997 w 4174733"/>
              <a:gd name="T23" fmla="*/ 115673 h 486310"/>
              <a:gd name="T24" fmla="*/ 2205153 w 4174733"/>
              <a:gd name="T25" fmla="*/ 197326 h 486310"/>
              <a:gd name="T26" fmla="*/ 2420537 w 4174733"/>
              <a:gd name="T27" fmla="*/ 278978 h 486310"/>
              <a:gd name="T28" fmla="*/ 2615412 w 4174733"/>
              <a:gd name="T29" fmla="*/ 309598 h 486310"/>
              <a:gd name="T30" fmla="*/ 2759004 w 4174733"/>
              <a:gd name="T31" fmla="*/ 268772 h 486310"/>
              <a:gd name="T32" fmla="*/ 2912852 w 4174733"/>
              <a:gd name="T33" fmla="*/ 227946 h 486310"/>
              <a:gd name="T34" fmla="*/ 2994907 w 4174733"/>
              <a:gd name="T35" fmla="*/ 197326 h 486310"/>
              <a:gd name="T36" fmla="*/ 3035931 w 4174733"/>
              <a:gd name="T37" fmla="*/ 95262 h 486310"/>
              <a:gd name="T38" fmla="*/ 3117981 w 4174733"/>
              <a:gd name="T39" fmla="*/ 23817 h 486310"/>
              <a:gd name="T40" fmla="*/ 3282086 w 4174733"/>
              <a:gd name="T41" fmla="*/ 64642 h 486310"/>
              <a:gd name="T42" fmla="*/ 3343627 w 4174733"/>
              <a:gd name="T43" fmla="*/ 258566 h 486310"/>
              <a:gd name="T44" fmla="*/ 3425677 w 4174733"/>
              <a:gd name="T45" fmla="*/ 309598 h 486310"/>
              <a:gd name="T46" fmla="*/ 3569268 w 4174733"/>
              <a:gd name="T47" fmla="*/ 340218 h 486310"/>
              <a:gd name="T48" fmla="*/ 3784656 w 4174733"/>
              <a:gd name="T49" fmla="*/ 381043 h 486310"/>
              <a:gd name="T50" fmla="*/ 3928247 w 4174733"/>
              <a:gd name="T51" fmla="*/ 370837 h 486310"/>
              <a:gd name="T52" fmla="*/ 4030812 w 4174733"/>
              <a:gd name="T53" fmla="*/ 370837 h 486310"/>
              <a:gd name="T54" fmla="*/ 4123119 w 4174733"/>
              <a:gd name="T55" fmla="*/ 421869 h 486310"/>
              <a:gd name="T56" fmla="*/ 4164146 w 4174733"/>
              <a:gd name="T57" fmla="*/ 462696 h 486310"/>
              <a:gd name="T58" fmla="*/ 4143634 w 4174733"/>
              <a:gd name="T59" fmla="*/ 483109 h 4863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174733"/>
              <a:gd name="T91" fmla="*/ 0 h 486310"/>
              <a:gd name="T92" fmla="*/ 4174733 w 4174733"/>
              <a:gd name="T93" fmla="*/ 486310 h 4863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174733" h="486310">
                <a:moveTo>
                  <a:pt x="0" y="34247"/>
                </a:moveTo>
                <a:cubicBezTo>
                  <a:pt x="121577" y="64213"/>
                  <a:pt x="243155" y="94180"/>
                  <a:pt x="328773" y="106166"/>
                </a:cubicBezTo>
                <a:cubicBezTo>
                  <a:pt x="414391" y="118152"/>
                  <a:pt x="457200" y="118153"/>
                  <a:pt x="513708" y="106166"/>
                </a:cubicBezTo>
                <a:cubicBezTo>
                  <a:pt x="570216" y="94179"/>
                  <a:pt x="614737" y="51370"/>
                  <a:pt x="667820" y="34247"/>
                </a:cubicBezTo>
                <a:cubicBezTo>
                  <a:pt x="720903" y="17124"/>
                  <a:pt x="775699" y="6850"/>
                  <a:pt x="832207" y="3425"/>
                </a:cubicBezTo>
                <a:cubicBezTo>
                  <a:pt x="888715" y="0"/>
                  <a:pt x="952073" y="5137"/>
                  <a:pt x="1006868" y="13699"/>
                </a:cubicBezTo>
                <a:cubicBezTo>
                  <a:pt x="1061663" y="22261"/>
                  <a:pt x="1160980" y="54795"/>
                  <a:pt x="1160980" y="54795"/>
                </a:cubicBezTo>
                <a:cubicBezTo>
                  <a:pt x="1224337" y="71918"/>
                  <a:pt x="1320229" y="102741"/>
                  <a:pt x="1387011" y="116440"/>
                </a:cubicBezTo>
                <a:cubicBezTo>
                  <a:pt x="1453793" y="130139"/>
                  <a:pt x="1503452" y="126715"/>
                  <a:pt x="1561672" y="136989"/>
                </a:cubicBezTo>
                <a:cubicBezTo>
                  <a:pt x="1619892" y="147263"/>
                  <a:pt x="1686675" y="181510"/>
                  <a:pt x="1736333" y="178085"/>
                </a:cubicBezTo>
                <a:cubicBezTo>
                  <a:pt x="1785991" y="174660"/>
                  <a:pt x="1821951" y="126714"/>
                  <a:pt x="1859623" y="116440"/>
                </a:cubicBezTo>
                <a:cubicBezTo>
                  <a:pt x="1897295" y="106166"/>
                  <a:pt x="1904144" y="102741"/>
                  <a:pt x="1962364" y="116440"/>
                </a:cubicBezTo>
                <a:cubicBezTo>
                  <a:pt x="2020584" y="130139"/>
                  <a:pt x="2131888" y="171236"/>
                  <a:pt x="2208944" y="198634"/>
                </a:cubicBezTo>
                <a:cubicBezTo>
                  <a:pt x="2286000" y="226032"/>
                  <a:pt x="2356207" y="261991"/>
                  <a:pt x="2424701" y="280827"/>
                </a:cubicBezTo>
                <a:cubicBezTo>
                  <a:pt x="2493195" y="299663"/>
                  <a:pt x="2563402" y="313361"/>
                  <a:pt x="2619910" y="311649"/>
                </a:cubicBezTo>
                <a:cubicBezTo>
                  <a:pt x="2676418" y="309937"/>
                  <a:pt x="2763749" y="270553"/>
                  <a:pt x="2763749" y="270553"/>
                </a:cubicBezTo>
                <a:cubicBezTo>
                  <a:pt x="2813407" y="256854"/>
                  <a:pt x="2878477" y="241443"/>
                  <a:pt x="2917861" y="229456"/>
                </a:cubicBezTo>
                <a:cubicBezTo>
                  <a:pt x="2957245" y="217469"/>
                  <a:pt x="2979506" y="220895"/>
                  <a:pt x="3000054" y="198634"/>
                </a:cubicBezTo>
                <a:cubicBezTo>
                  <a:pt x="3020602" y="176373"/>
                  <a:pt x="3020603" y="125002"/>
                  <a:pt x="3041151" y="95892"/>
                </a:cubicBezTo>
                <a:cubicBezTo>
                  <a:pt x="3061699" y="66782"/>
                  <a:pt x="3082247" y="29110"/>
                  <a:pt x="3123344" y="23973"/>
                </a:cubicBezTo>
                <a:cubicBezTo>
                  <a:pt x="3164441" y="18836"/>
                  <a:pt x="3250059" y="25686"/>
                  <a:pt x="3287731" y="65070"/>
                </a:cubicBezTo>
                <a:cubicBezTo>
                  <a:pt x="3325403" y="104454"/>
                  <a:pt x="3325403" y="219183"/>
                  <a:pt x="3349376" y="260279"/>
                </a:cubicBezTo>
                <a:cubicBezTo>
                  <a:pt x="3373349" y="301375"/>
                  <a:pt x="3393897" y="297950"/>
                  <a:pt x="3431569" y="311649"/>
                </a:cubicBezTo>
                <a:cubicBezTo>
                  <a:pt x="3469241" y="325348"/>
                  <a:pt x="3575407" y="342472"/>
                  <a:pt x="3575407" y="342472"/>
                </a:cubicBezTo>
                <a:cubicBezTo>
                  <a:pt x="3635339" y="354458"/>
                  <a:pt x="3731232" y="378431"/>
                  <a:pt x="3791164" y="383568"/>
                </a:cubicBezTo>
                <a:cubicBezTo>
                  <a:pt x="3851096" y="388705"/>
                  <a:pt x="3893905" y="375006"/>
                  <a:pt x="3935002" y="373294"/>
                </a:cubicBezTo>
                <a:cubicBezTo>
                  <a:pt x="3976099" y="371582"/>
                  <a:pt x="4005209" y="364732"/>
                  <a:pt x="4037744" y="373294"/>
                </a:cubicBezTo>
                <a:cubicBezTo>
                  <a:pt x="4070279" y="381856"/>
                  <a:pt x="4107950" y="409254"/>
                  <a:pt x="4130211" y="424665"/>
                </a:cubicBezTo>
                <a:cubicBezTo>
                  <a:pt x="4152472" y="440076"/>
                  <a:pt x="4167883" y="455488"/>
                  <a:pt x="4171308" y="465762"/>
                </a:cubicBezTo>
                <a:cubicBezTo>
                  <a:pt x="4174733" y="476036"/>
                  <a:pt x="4162746" y="481173"/>
                  <a:pt x="4150760" y="486310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1515" name="Straight Connector 13"/>
          <p:cNvCxnSpPr>
            <a:cxnSpLocks noChangeShapeType="1"/>
          </p:cNvCxnSpPr>
          <p:nvPr/>
        </p:nvCxnSpPr>
        <p:spPr bwMode="auto">
          <a:xfrm>
            <a:off x="3317875" y="5610225"/>
            <a:ext cx="801688" cy="603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6" name="Straight Connector 14"/>
          <p:cNvCxnSpPr>
            <a:cxnSpLocks noChangeShapeType="1"/>
          </p:cNvCxnSpPr>
          <p:nvPr/>
        </p:nvCxnSpPr>
        <p:spPr bwMode="auto">
          <a:xfrm>
            <a:off x="1539875" y="5454650"/>
            <a:ext cx="801688" cy="603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7" name="Straight Connector 15"/>
          <p:cNvCxnSpPr>
            <a:cxnSpLocks noChangeShapeType="1"/>
          </p:cNvCxnSpPr>
          <p:nvPr/>
        </p:nvCxnSpPr>
        <p:spPr bwMode="auto">
          <a:xfrm>
            <a:off x="2700338" y="5381625"/>
            <a:ext cx="801687" cy="619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8" name="Straight Connector 16"/>
          <p:cNvCxnSpPr>
            <a:cxnSpLocks noChangeShapeType="1"/>
          </p:cNvCxnSpPr>
          <p:nvPr/>
        </p:nvCxnSpPr>
        <p:spPr bwMode="auto">
          <a:xfrm>
            <a:off x="4283075" y="5454650"/>
            <a:ext cx="1501775" cy="9366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19" name="Freeform 18"/>
          <p:cNvSpPr>
            <a:spLocks/>
          </p:cNvSpPr>
          <p:nvPr/>
        </p:nvSpPr>
        <p:spPr bwMode="auto">
          <a:xfrm>
            <a:off x="923925" y="4557713"/>
            <a:ext cx="976313" cy="703262"/>
          </a:xfrm>
          <a:custGeom>
            <a:avLst/>
            <a:gdLst>
              <a:gd name="T0" fmla="*/ 0 w 976045"/>
              <a:gd name="T1" fmla="*/ 667745 h 702068"/>
              <a:gd name="T2" fmla="*/ 61747 w 976045"/>
              <a:gd name="T3" fmla="*/ 408258 h 702068"/>
              <a:gd name="T4" fmla="*/ 133786 w 976045"/>
              <a:gd name="T5" fmla="*/ 179910 h 702068"/>
              <a:gd name="T6" fmla="*/ 298443 w 976045"/>
              <a:gd name="T7" fmla="*/ 65737 h 702068"/>
              <a:gd name="T8" fmla="*/ 504262 w 976045"/>
              <a:gd name="T9" fmla="*/ 3461 h 702068"/>
              <a:gd name="T10" fmla="*/ 627756 w 976045"/>
              <a:gd name="T11" fmla="*/ 44977 h 702068"/>
              <a:gd name="T12" fmla="*/ 751250 w 976045"/>
              <a:gd name="T13" fmla="*/ 179910 h 702068"/>
              <a:gd name="T14" fmla="*/ 864451 w 976045"/>
              <a:gd name="T15" fmla="*/ 418638 h 702068"/>
              <a:gd name="T16" fmla="*/ 926198 w 976045"/>
              <a:gd name="T17" fmla="*/ 605468 h 702068"/>
              <a:gd name="T18" fmla="*/ 967362 w 976045"/>
              <a:gd name="T19" fmla="*/ 667745 h 702068"/>
              <a:gd name="T20" fmla="*/ 977653 w 976045"/>
              <a:gd name="T21" fmla="*/ 709262 h 702068"/>
              <a:gd name="T22" fmla="*/ 977653 w 976045"/>
              <a:gd name="T23" fmla="*/ 709262 h 7020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6045"/>
              <a:gd name="T37" fmla="*/ 0 h 702068"/>
              <a:gd name="T38" fmla="*/ 976045 w 976045"/>
              <a:gd name="T39" fmla="*/ 702068 h 7020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6045" h="702068">
                <a:moveTo>
                  <a:pt x="0" y="660971"/>
                </a:moveTo>
                <a:cubicBezTo>
                  <a:pt x="19692" y="572784"/>
                  <a:pt x="39384" y="484598"/>
                  <a:pt x="61645" y="404117"/>
                </a:cubicBezTo>
                <a:cubicBezTo>
                  <a:pt x="83906" y="323636"/>
                  <a:pt x="94180" y="234594"/>
                  <a:pt x="133564" y="178086"/>
                </a:cubicBezTo>
                <a:cubicBezTo>
                  <a:pt x="172948" y="121578"/>
                  <a:pt x="236306" y="94180"/>
                  <a:pt x="297951" y="65070"/>
                </a:cubicBezTo>
                <a:cubicBezTo>
                  <a:pt x="359596" y="35960"/>
                  <a:pt x="448639" y="6850"/>
                  <a:pt x="503434" y="3425"/>
                </a:cubicBezTo>
                <a:cubicBezTo>
                  <a:pt x="558229" y="0"/>
                  <a:pt x="585627" y="15411"/>
                  <a:pt x="626724" y="44521"/>
                </a:cubicBezTo>
                <a:cubicBezTo>
                  <a:pt x="667821" y="73631"/>
                  <a:pt x="710630" y="116441"/>
                  <a:pt x="750014" y="178086"/>
                </a:cubicBezTo>
                <a:cubicBezTo>
                  <a:pt x="789398" y="239731"/>
                  <a:pt x="833919" y="344184"/>
                  <a:pt x="863029" y="414391"/>
                </a:cubicBezTo>
                <a:cubicBezTo>
                  <a:pt x="892139" y="484598"/>
                  <a:pt x="907550" y="558229"/>
                  <a:pt x="924674" y="599326"/>
                </a:cubicBezTo>
                <a:cubicBezTo>
                  <a:pt x="941798" y="640423"/>
                  <a:pt x="957209" y="643847"/>
                  <a:pt x="965771" y="660971"/>
                </a:cubicBezTo>
                <a:cubicBezTo>
                  <a:pt x="974333" y="678095"/>
                  <a:pt x="976045" y="702068"/>
                  <a:pt x="976045" y="702068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0" name="Freeform 20"/>
          <p:cNvSpPr>
            <a:spLocks/>
          </p:cNvSpPr>
          <p:nvPr/>
        </p:nvSpPr>
        <p:spPr bwMode="auto">
          <a:xfrm>
            <a:off x="1962150" y="4543425"/>
            <a:ext cx="1470025" cy="614363"/>
          </a:xfrm>
          <a:custGeom>
            <a:avLst/>
            <a:gdLst>
              <a:gd name="T0" fmla="*/ 0 w 1469205"/>
              <a:gd name="T1" fmla="*/ 346343 h 614737"/>
              <a:gd name="T2" fmla="*/ 175248 w 1469205"/>
              <a:gd name="T3" fmla="*/ 284921 h 614737"/>
              <a:gd name="T4" fmla="*/ 298951 w 1469205"/>
              <a:gd name="T5" fmla="*/ 141610 h 614737"/>
              <a:gd name="T6" fmla="*/ 453579 w 1469205"/>
              <a:gd name="T7" fmla="*/ 49478 h 614737"/>
              <a:gd name="T8" fmla="*/ 587591 w 1469205"/>
              <a:gd name="T9" fmla="*/ 8532 h 614737"/>
              <a:gd name="T10" fmla="*/ 731911 w 1469205"/>
              <a:gd name="T11" fmla="*/ 100663 h 614737"/>
              <a:gd name="T12" fmla="*/ 865923 w 1469205"/>
              <a:gd name="T13" fmla="*/ 223502 h 614737"/>
              <a:gd name="T14" fmla="*/ 999934 w 1469205"/>
              <a:gd name="T15" fmla="*/ 305396 h 614737"/>
              <a:gd name="T16" fmla="*/ 1185491 w 1469205"/>
              <a:gd name="T17" fmla="*/ 387289 h 614737"/>
              <a:gd name="T18" fmla="*/ 1309194 w 1469205"/>
              <a:gd name="T19" fmla="*/ 387289 h 614737"/>
              <a:gd name="T20" fmla="*/ 1391662 w 1469205"/>
              <a:gd name="T21" fmla="*/ 448708 h 614737"/>
              <a:gd name="T22" fmla="*/ 1422589 w 1469205"/>
              <a:gd name="T23" fmla="*/ 551077 h 614737"/>
              <a:gd name="T24" fmla="*/ 1453514 w 1469205"/>
              <a:gd name="T25" fmla="*/ 602259 h 614737"/>
              <a:gd name="T26" fmla="*/ 1474131 w 1469205"/>
              <a:gd name="T27" fmla="*/ 612496 h 6147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9205"/>
              <a:gd name="T43" fmla="*/ 0 h 614737"/>
              <a:gd name="T44" fmla="*/ 1469205 w 1469205"/>
              <a:gd name="T45" fmla="*/ 614737 h 6147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9205" h="614737">
                <a:moveTo>
                  <a:pt x="0" y="347609"/>
                </a:moveTo>
                <a:cubicBezTo>
                  <a:pt x="62501" y="333910"/>
                  <a:pt x="125003" y="320211"/>
                  <a:pt x="174661" y="285964"/>
                </a:cubicBezTo>
                <a:cubicBezTo>
                  <a:pt x="224319" y="251717"/>
                  <a:pt x="251717" y="181510"/>
                  <a:pt x="297951" y="142126"/>
                </a:cubicBezTo>
                <a:cubicBezTo>
                  <a:pt x="344185" y="102742"/>
                  <a:pt x="404117" y="71919"/>
                  <a:pt x="452063" y="49658"/>
                </a:cubicBezTo>
                <a:cubicBezTo>
                  <a:pt x="500009" y="27397"/>
                  <a:pt x="539393" y="0"/>
                  <a:pt x="585627" y="8562"/>
                </a:cubicBezTo>
                <a:cubicBezTo>
                  <a:pt x="631861" y="17124"/>
                  <a:pt x="683231" y="65070"/>
                  <a:pt x="729465" y="101029"/>
                </a:cubicBezTo>
                <a:cubicBezTo>
                  <a:pt x="775699" y="136989"/>
                  <a:pt x="818508" y="190072"/>
                  <a:pt x="863029" y="224319"/>
                </a:cubicBezTo>
                <a:cubicBezTo>
                  <a:pt x="907550" y="258566"/>
                  <a:pt x="943510" y="279114"/>
                  <a:pt x="996593" y="306512"/>
                </a:cubicBezTo>
                <a:cubicBezTo>
                  <a:pt x="1049676" y="333910"/>
                  <a:pt x="1130157" y="375007"/>
                  <a:pt x="1181528" y="388706"/>
                </a:cubicBezTo>
                <a:cubicBezTo>
                  <a:pt x="1232899" y="402405"/>
                  <a:pt x="1270571" y="378432"/>
                  <a:pt x="1304818" y="388706"/>
                </a:cubicBezTo>
                <a:cubicBezTo>
                  <a:pt x="1339065" y="398980"/>
                  <a:pt x="1368175" y="422952"/>
                  <a:pt x="1387011" y="450350"/>
                </a:cubicBezTo>
                <a:cubicBezTo>
                  <a:pt x="1405847" y="477748"/>
                  <a:pt x="1407560" y="527407"/>
                  <a:pt x="1417834" y="553092"/>
                </a:cubicBezTo>
                <a:cubicBezTo>
                  <a:pt x="1428108" y="578778"/>
                  <a:pt x="1440094" y="594189"/>
                  <a:pt x="1448656" y="604463"/>
                </a:cubicBezTo>
                <a:cubicBezTo>
                  <a:pt x="1457218" y="614737"/>
                  <a:pt x="1463211" y="614737"/>
                  <a:pt x="1469205" y="614737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1" name="Freeform 22"/>
          <p:cNvSpPr>
            <a:spLocks/>
          </p:cNvSpPr>
          <p:nvPr/>
        </p:nvSpPr>
        <p:spPr bwMode="auto">
          <a:xfrm>
            <a:off x="6584950" y="3997325"/>
            <a:ext cx="781050" cy="742950"/>
          </a:xfrm>
          <a:custGeom>
            <a:avLst/>
            <a:gdLst>
              <a:gd name="T0" fmla="*/ 0 w 780836"/>
              <a:gd name="T1" fmla="*/ 574362 h 743163"/>
              <a:gd name="T2" fmla="*/ 72039 w 780836"/>
              <a:gd name="T3" fmla="*/ 369233 h 743163"/>
              <a:gd name="T4" fmla="*/ 185241 w 780836"/>
              <a:gd name="T5" fmla="*/ 215384 h 743163"/>
              <a:gd name="T6" fmla="*/ 277858 w 780836"/>
              <a:gd name="T7" fmla="*/ 30768 h 743163"/>
              <a:gd name="T8" fmla="*/ 442515 w 780836"/>
              <a:gd name="T9" fmla="*/ 30768 h 743163"/>
              <a:gd name="T10" fmla="*/ 524846 w 780836"/>
              <a:gd name="T11" fmla="*/ 174360 h 743163"/>
              <a:gd name="T12" fmla="*/ 596882 w 780836"/>
              <a:gd name="T13" fmla="*/ 358977 h 743163"/>
              <a:gd name="T14" fmla="*/ 658626 w 780836"/>
              <a:gd name="T15" fmla="*/ 553850 h 743163"/>
              <a:gd name="T16" fmla="*/ 710083 w 780836"/>
              <a:gd name="T17" fmla="*/ 656417 h 743163"/>
              <a:gd name="T18" fmla="*/ 761538 w 780836"/>
              <a:gd name="T19" fmla="*/ 728210 h 743163"/>
              <a:gd name="T20" fmla="*/ 782120 w 780836"/>
              <a:gd name="T21" fmla="*/ 738467 h 743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0836"/>
              <a:gd name="T34" fmla="*/ 0 h 743163"/>
              <a:gd name="T35" fmla="*/ 780836 w 780836"/>
              <a:gd name="T36" fmla="*/ 743163 h 743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0836" h="743163">
                <a:moveTo>
                  <a:pt x="0" y="575352"/>
                </a:moveTo>
                <a:cubicBezTo>
                  <a:pt x="20548" y="502577"/>
                  <a:pt x="41097" y="429802"/>
                  <a:pt x="71919" y="369869"/>
                </a:cubicBezTo>
                <a:cubicBezTo>
                  <a:pt x="102741" y="309936"/>
                  <a:pt x="150688" y="272264"/>
                  <a:pt x="184935" y="215756"/>
                </a:cubicBezTo>
                <a:cubicBezTo>
                  <a:pt x="219182" y="159248"/>
                  <a:pt x="234593" y="61644"/>
                  <a:pt x="277402" y="30822"/>
                </a:cubicBezTo>
                <a:cubicBezTo>
                  <a:pt x="320211" y="0"/>
                  <a:pt x="400692" y="6849"/>
                  <a:pt x="441789" y="30822"/>
                </a:cubicBezTo>
                <a:cubicBezTo>
                  <a:pt x="482886" y="54795"/>
                  <a:pt x="498297" y="119865"/>
                  <a:pt x="523982" y="174660"/>
                </a:cubicBezTo>
                <a:cubicBezTo>
                  <a:pt x="549667" y="229455"/>
                  <a:pt x="573640" y="296238"/>
                  <a:pt x="595901" y="359595"/>
                </a:cubicBezTo>
                <a:cubicBezTo>
                  <a:pt x="618162" y="422952"/>
                  <a:pt x="638710" y="505146"/>
                  <a:pt x="657546" y="554804"/>
                </a:cubicBezTo>
                <a:cubicBezTo>
                  <a:pt x="676382" y="604462"/>
                  <a:pt x="691794" y="628435"/>
                  <a:pt x="708917" y="657545"/>
                </a:cubicBezTo>
                <a:cubicBezTo>
                  <a:pt x="726040" y="686655"/>
                  <a:pt x="748301" y="715765"/>
                  <a:pt x="760287" y="729464"/>
                </a:cubicBezTo>
                <a:cubicBezTo>
                  <a:pt x="772274" y="743163"/>
                  <a:pt x="776555" y="741451"/>
                  <a:pt x="780836" y="73973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FF77E-4CDA-48C9-9E62-E628369A158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18 - TextBox"/>
          <p:cNvSpPr txBox="1"/>
          <p:nvPr/>
        </p:nvSpPr>
        <p:spPr>
          <a:xfrm>
            <a:off x="234250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</a:t>
            </a:r>
            <a:r>
              <a:rPr lang="en-US" sz="1100" dirty="0" smtClean="0"/>
              <a:t>,</a:t>
            </a:r>
            <a:r>
              <a:rPr lang="el-GR" sz="1100" dirty="0" smtClean="0"/>
              <a:t> 2010</a:t>
            </a:r>
            <a:endParaRPr lang="el-GR" sz="1100" dirty="0"/>
          </a:p>
        </p:txBody>
      </p:sp>
      <p:pic>
        <p:nvPicPr>
          <p:cNvPr id="20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OFFICE\ETIOPE\KATAKOLO_PAPER_2012\Katakolo_SBP_SSS_data\SBP\sdp_178_1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649663"/>
            <a:ext cx="8332788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OFFICE\ETIOPE\KATAKOLO_PAPER_2012\Katakolo_SBP_SSS_data\SBP\sdp_143_14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852488"/>
            <a:ext cx="80200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1489075" y="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Παρουσία αερίων στους πόρους των ιζημάτων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B882A-5342-45B4-BEC3-065EA29C5EF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 </a:t>
            </a:r>
            <a:r>
              <a:rPr lang="en-US" sz="1100" dirty="0" smtClean="0"/>
              <a:t>,</a:t>
            </a:r>
            <a:r>
              <a:rPr lang="el-GR" sz="1100" dirty="0" smtClean="0"/>
              <a:t>2010</a:t>
            </a:r>
            <a:endParaRPr lang="el-GR" sz="1100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" y="280988"/>
            <a:ext cx="5230813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573838" y="2014538"/>
            <a:ext cx="20494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Υποθαλάσσιο </a:t>
            </a:r>
          </a:p>
          <a:p>
            <a:pPr>
              <a:defRPr/>
            </a:pPr>
            <a:r>
              <a:rPr lang="el-GR" dirty="0">
                <a:latin typeface="+mn-lt"/>
              </a:rPr>
              <a:t>ενεργό </a:t>
            </a:r>
          </a:p>
          <a:p>
            <a:pPr>
              <a:defRPr/>
            </a:pPr>
            <a:r>
              <a:rPr lang="el-GR" dirty="0">
                <a:latin typeface="+mn-lt"/>
              </a:rPr>
              <a:t>ρήγμα </a:t>
            </a:r>
          </a:p>
          <a:p>
            <a:pPr>
              <a:defRPr/>
            </a:pPr>
            <a:r>
              <a:rPr lang="el-GR" dirty="0">
                <a:latin typeface="+mn-lt"/>
              </a:rPr>
              <a:t>Κατάκολου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AFCE3-ED07-4FD0-92EB-F1EC63CC086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</a:t>
            </a:r>
            <a:r>
              <a:rPr lang="en-US" sz="1100" dirty="0" smtClean="0"/>
              <a:t>,</a:t>
            </a:r>
            <a:r>
              <a:rPr lang="el-GR" sz="1100" dirty="0" smtClean="0"/>
              <a:t> 2010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>
          <a:xfrm>
            <a:off x="-220895" y="880813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Times New Roman" pitchFamily="18" charset="0"/>
              </a:rPr>
              <a:t>Σημείωμα Αναφοράς</a:t>
            </a: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>
          <a:xfrm>
            <a:off x="470694" y="1489076"/>
            <a:ext cx="8229600" cy="4525962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err="1" smtClean="0">
                <a:latin typeface="Calibri" pitchFamily="34" charset="0"/>
                <a:cs typeface="Times New Roman" pitchFamily="18" charset="0"/>
              </a:rPr>
              <a:t>Copyright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</a:rPr>
              <a:t>, Πανεπιστήμιο Πατρών, Τμήμα Γεωλογίας, Γιώργος Παπαθεοδώρου. «Τηλεπισκόπηση στο Θαλάσσιο Περιβάλλον». Έκδοση: 1.0. Πάτρα 2015. Διαθέσιμο από τη δικτυακή διεύθυνση: 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  <a:hlinkClick r:id="rId2"/>
              </a:rPr>
              <a:t>https://eclass.upatras.gr/courses/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  <a:hlinkClick r:id="rId2"/>
              </a:rPr>
              <a:t>GEO346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l-GR" sz="28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0420" name="Εικόνα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855C-A3A6-4283-A152-DA0EE402F0C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BB59"/>
                </a:solidFill>
                <a:latin typeface="Calibri" pitchFamily="34" charset="0"/>
              </a:rPr>
              <a:t>Αναφορές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400" dirty="0" smtClean="0">
                <a:latin typeface="Calibri" pitchFamily="34" charset="0"/>
              </a:rPr>
              <a:t>Γκάτσου Μ., 2013. </a:t>
            </a:r>
            <a:r>
              <a:rPr lang="en-US" sz="1400" dirty="0" smtClean="0">
                <a:latin typeface="Calibri" pitchFamily="34" charset="0"/>
              </a:rPr>
              <a:t>“</a:t>
            </a:r>
            <a:r>
              <a:rPr lang="el-GR" sz="1400" dirty="0" smtClean="0">
                <a:latin typeface="Calibri" pitchFamily="34" charset="0"/>
              </a:rPr>
              <a:t>Παρακολούθηση ενεργού πεδίου διαφυγής αερίων στη θαλάσσια περιοχή του Κατάκολου, Ηλείας, με χρήση οπτικών ινών </a:t>
            </a:r>
            <a:r>
              <a:rPr lang="el-GR" sz="1400" dirty="0" err="1" smtClean="0">
                <a:latin typeface="Calibri" pitchFamily="34" charset="0"/>
              </a:rPr>
              <a:t>dts</a:t>
            </a:r>
            <a:r>
              <a:rPr lang="el-GR" sz="1400" dirty="0" smtClean="0">
                <a:latin typeface="Calibri" pitchFamily="34" charset="0"/>
              </a:rPr>
              <a:t> &amp; </a:t>
            </a:r>
            <a:r>
              <a:rPr lang="el-GR" sz="1400" dirty="0" err="1" smtClean="0">
                <a:latin typeface="Calibri" pitchFamily="34" charset="0"/>
              </a:rPr>
              <a:t>idas</a:t>
            </a:r>
            <a:r>
              <a:rPr lang="el-GR" sz="1400" dirty="0" smtClean="0">
                <a:latin typeface="Calibri" pitchFamily="34" charset="0"/>
              </a:rPr>
              <a:t>: η πρώτη εφαρμογή σε θαλάσσιο περιβάλλον</a:t>
            </a:r>
            <a:r>
              <a:rPr lang="en-US" sz="1400" dirty="0" smtClean="0">
                <a:latin typeface="Calibri" pitchFamily="34" charset="0"/>
              </a:rPr>
              <a:t>”</a:t>
            </a:r>
            <a:r>
              <a:rPr lang="el-GR" sz="1400" dirty="0" smtClean="0">
                <a:latin typeface="Calibri" pitchFamily="34" charset="0"/>
              </a:rPr>
              <a:t>. Μεταπτυχιακή διατριβή, Τμ. Γεωλογίας, Παν. Πατρών.</a:t>
            </a:r>
            <a:endParaRPr lang="en-GB" sz="1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l-GR" sz="1400" dirty="0" smtClean="0">
                <a:latin typeface="Calibri" pitchFamily="34" charset="0"/>
              </a:rPr>
              <a:t>Χριστοδούλου Δ., 2010. </a:t>
            </a:r>
            <a:r>
              <a:rPr lang="en-US" sz="1400" dirty="0" smtClean="0">
                <a:latin typeface="Calibri" pitchFamily="34" charset="0"/>
              </a:rPr>
              <a:t>“</a:t>
            </a:r>
            <a:r>
              <a:rPr lang="el-GR" sz="1400" dirty="0" smtClean="0">
                <a:latin typeface="Calibri" pitchFamily="34" charset="0"/>
              </a:rPr>
              <a:t>Γεωφυσική, </a:t>
            </a:r>
            <a:r>
              <a:rPr lang="el-GR" sz="1400" dirty="0" err="1" smtClean="0">
                <a:latin typeface="Calibri" pitchFamily="34" charset="0"/>
              </a:rPr>
              <a:t>ιζηματολογική</a:t>
            </a:r>
            <a:r>
              <a:rPr lang="el-GR" sz="1400" dirty="0" smtClean="0">
                <a:latin typeface="Calibri" pitchFamily="34" charset="0"/>
              </a:rPr>
              <a:t> μελέτη – τηλεμετρική παρακολούθηση ενεργών κρατήρων διαφυγής ρευστών σε σεισμογενείς περιοχές.</a:t>
            </a:r>
            <a:r>
              <a:rPr lang="en-US" sz="1400" dirty="0" smtClean="0">
                <a:latin typeface="Calibri" pitchFamily="34" charset="0"/>
              </a:rPr>
              <a:t>”</a:t>
            </a:r>
            <a:r>
              <a:rPr lang="el-GR" sz="1400" dirty="0" smtClean="0">
                <a:latin typeface="Calibri" pitchFamily="34" charset="0"/>
              </a:rPr>
              <a:t> . </a:t>
            </a:r>
            <a:r>
              <a:rPr lang="en-US" sz="1400" dirty="0" err="1" smtClean="0">
                <a:latin typeface="Calibri" pitchFamily="34" charset="0"/>
              </a:rPr>
              <a:t>Διδακτορική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Διατριβή</a:t>
            </a:r>
            <a:r>
              <a:rPr lang="en-US" sz="1400" dirty="0" smtClean="0">
                <a:latin typeface="Calibri" pitchFamily="34" charset="0"/>
              </a:rPr>
              <a:t>. </a:t>
            </a:r>
            <a:r>
              <a:rPr lang="en-US" sz="1400" dirty="0" err="1" smtClean="0">
                <a:latin typeface="Calibri" pitchFamily="34" charset="0"/>
              </a:rPr>
              <a:t>Τμήμα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Γεωλογίας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Πανεπιστήμιο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Πατρών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l-GR" sz="1400" dirty="0" smtClean="0">
                <a:latin typeface="Calibri" pitchFamily="34" charset="0"/>
              </a:rPr>
              <a:t>Πατρών.</a:t>
            </a:r>
            <a:endParaRPr lang="en-GB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endParaRPr lang="el-GR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alibri" pitchFamily="34" charset="0"/>
              </a:rPr>
              <a:t>Etiope</a:t>
            </a:r>
            <a:r>
              <a:rPr lang="en-US" sz="1400" dirty="0" smtClean="0">
                <a:latin typeface="Calibri" pitchFamily="34" charset="0"/>
              </a:rPr>
              <a:t> G., Papatheodorou G., Christodoulou D., </a:t>
            </a:r>
            <a:r>
              <a:rPr lang="en-US" sz="1400" dirty="0" err="1" smtClean="0">
                <a:latin typeface="Calibri" pitchFamily="34" charset="0"/>
              </a:rPr>
              <a:t>Favali</a:t>
            </a:r>
            <a:r>
              <a:rPr lang="en-US" sz="1400" dirty="0" smtClean="0">
                <a:latin typeface="Calibri" pitchFamily="34" charset="0"/>
              </a:rPr>
              <a:t> P., Ferentinos G., E. </a:t>
            </a:r>
            <a:r>
              <a:rPr lang="en-US" sz="1400" dirty="0" err="1" smtClean="0">
                <a:latin typeface="Calibri" pitchFamily="34" charset="0"/>
              </a:rPr>
              <a:t>Sokos</a:t>
            </a:r>
            <a:r>
              <a:rPr lang="en-US" sz="1400" dirty="0" smtClean="0">
                <a:latin typeface="Calibri" pitchFamily="34" charset="0"/>
              </a:rPr>
              <a:t> 2006. “Methane and hydrogen sulfide seepage in the NW Peloponnesus petroliferous basin (Greece): origin and </a:t>
            </a:r>
            <a:r>
              <a:rPr lang="en-US" sz="1400" dirty="0" err="1" smtClean="0">
                <a:latin typeface="Calibri" pitchFamily="34" charset="0"/>
              </a:rPr>
              <a:t>geohazard</a:t>
            </a:r>
            <a:r>
              <a:rPr lang="en-US" sz="1400" dirty="0" smtClean="0">
                <a:latin typeface="Calibri" pitchFamily="34" charset="0"/>
              </a:rPr>
              <a:t>”. AAPG Bulletin v. 90, No. 5, pp. 701-713.</a:t>
            </a:r>
          </a:p>
          <a:p>
            <a:pPr marL="0" indent="0">
              <a:buNone/>
            </a:pPr>
            <a:endParaRPr lang="el-GR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n-US" sz="1400" dirty="0" err="1" smtClean="0">
                <a:latin typeface="Calibri" pitchFamily="34" charset="0"/>
              </a:rPr>
              <a:t>Etiope</a:t>
            </a:r>
            <a:r>
              <a:rPr lang="en-US" sz="1400" dirty="0" smtClean="0">
                <a:latin typeface="Calibri" pitchFamily="34" charset="0"/>
              </a:rPr>
              <a:t> G., Christodoulou D., </a:t>
            </a:r>
            <a:r>
              <a:rPr lang="en-US" sz="1400" dirty="0" err="1" smtClean="0">
                <a:latin typeface="Calibri" pitchFamily="34" charset="0"/>
              </a:rPr>
              <a:t>Kordella</a:t>
            </a:r>
            <a:r>
              <a:rPr lang="en-US" sz="1400" dirty="0" smtClean="0">
                <a:latin typeface="Calibri" pitchFamily="34" charset="0"/>
              </a:rPr>
              <a:t> S., </a:t>
            </a:r>
            <a:r>
              <a:rPr lang="en-US" sz="1400" dirty="0" err="1" smtClean="0">
                <a:latin typeface="Calibri" pitchFamily="34" charset="0"/>
              </a:rPr>
              <a:t>Marinaro</a:t>
            </a:r>
            <a:r>
              <a:rPr lang="en-US" sz="1400" dirty="0" smtClean="0">
                <a:latin typeface="Calibri" pitchFamily="34" charset="0"/>
              </a:rPr>
              <a:t> G., </a:t>
            </a:r>
            <a:r>
              <a:rPr lang="en-US" sz="1400" dirty="0" err="1" smtClean="0">
                <a:latin typeface="Calibri" pitchFamily="34" charset="0"/>
              </a:rPr>
              <a:t>Papatheodorou</a:t>
            </a:r>
            <a:r>
              <a:rPr lang="en-US" sz="1400" dirty="0" smtClean="0">
                <a:latin typeface="Calibri" pitchFamily="34" charset="0"/>
              </a:rPr>
              <a:t> G., 2013. “Offshore and onshore seepage of </a:t>
            </a:r>
            <a:r>
              <a:rPr lang="en-US" sz="1400" dirty="0" err="1" smtClean="0">
                <a:latin typeface="Calibri" pitchFamily="34" charset="0"/>
              </a:rPr>
              <a:t>thermogenic</a:t>
            </a:r>
            <a:r>
              <a:rPr lang="en-US" sz="1400" dirty="0" smtClean="0">
                <a:latin typeface="Calibri" pitchFamily="34" charset="0"/>
              </a:rPr>
              <a:t> gas at </a:t>
            </a:r>
            <a:r>
              <a:rPr lang="en-US" sz="1400" dirty="0" err="1" smtClean="0">
                <a:latin typeface="Calibri" pitchFamily="34" charset="0"/>
              </a:rPr>
              <a:t>Katakolo</a:t>
            </a:r>
            <a:r>
              <a:rPr lang="en-US" sz="1400" dirty="0" smtClean="0">
                <a:latin typeface="Calibri" pitchFamily="34" charset="0"/>
              </a:rPr>
              <a:t> Bay (Western Greece)”. Chemical Geology 339 , pp. 115-126.</a:t>
            </a:r>
            <a:endParaRPr lang="el-GR" sz="14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lvl="0"/>
            <a:endParaRPr lang="el-GR" sz="1800" dirty="0" smtClean="0">
              <a:latin typeface="Calibri" pitchFamily="34" charset="0"/>
            </a:endParaRPr>
          </a:p>
          <a:p>
            <a:pPr lvl="0"/>
            <a:endParaRPr lang="el-GR" sz="1800" dirty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C26E0-32D3-4E72-AC7B-5EF8459511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90546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9BBB59"/>
                </a:solidFill>
                <a:latin typeface="Calibri" pitchFamily="34" charset="0"/>
              </a:rPr>
              <a:t>Αναφορές</a:t>
            </a:r>
          </a:p>
        </p:txBody>
      </p:sp>
      <p:sp>
        <p:nvSpPr>
          <p:cNvPr id="4" name="Ορθογώνιο 6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26628" name="Εικόνα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6 - Ορθογώνιο"/>
          <p:cNvSpPr>
            <a:spLocks noChangeArrowheads="1"/>
          </p:cNvSpPr>
          <p:nvPr/>
        </p:nvSpPr>
        <p:spPr bwMode="auto">
          <a:xfrm>
            <a:off x="350178" y="4121150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dirty="0">
                <a:latin typeface="Calibri" pitchFamily="34" charset="0"/>
              </a:rPr>
              <a:t>Τα σχήματα και οι </a:t>
            </a:r>
            <a:r>
              <a:rPr lang="el-GR" sz="2000" dirty="0" smtClean="0">
                <a:latin typeface="Calibri" pitchFamily="34" charset="0"/>
              </a:rPr>
              <a:t>πίνακες χωρίς αναφορές, </a:t>
            </a:r>
            <a:r>
              <a:rPr lang="el-GR" sz="2000" dirty="0">
                <a:latin typeface="Calibri" pitchFamily="34" charset="0"/>
              </a:rPr>
              <a:t>έχουν δημιουργηθεί από τους διδάσκοντες του μαθήματος, την ερευνητική ομάδα του Εργαστηρίου Θαλάσσιας Γεωλογίας και Φυσικής Ωκεανογραφίας, Τμ. Γεωλογίας, Παν. Πατρών και την Τμηματική Ομάδα Εργασίας και </a:t>
            </a:r>
            <a:r>
              <a:rPr lang="el-GR" sz="2000" dirty="0" smtClean="0">
                <a:latin typeface="Calibri" pitchFamily="34" charset="0"/>
              </a:rPr>
              <a:t>διατίθενται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 </a:t>
            </a:r>
            <a:r>
              <a:rPr lang="el-GR" sz="2000" dirty="0">
                <a:latin typeface="Calibri" pitchFamily="34" charset="0"/>
              </a:rPr>
              <a:t>την άδεια CC BYNC-ΝD 4.0.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48591" y="2795588"/>
            <a:ext cx="8153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Οι φωτογραφίες </a:t>
            </a:r>
            <a:r>
              <a:rPr lang="el-GR" sz="2000" dirty="0">
                <a:latin typeface="Calibri" pitchFamily="34" charset="0"/>
              </a:rPr>
              <a:t>της παρουσίασης </a:t>
            </a:r>
            <a:r>
              <a:rPr lang="el-GR" sz="2000" dirty="0" smtClean="0">
                <a:latin typeface="Calibri" pitchFamily="34" charset="0"/>
              </a:rPr>
              <a:t>(χωρίς αναφορές) προέρχονται </a:t>
            </a:r>
            <a:r>
              <a:rPr lang="el-GR" sz="2000" dirty="0">
                <a:latin typeface="Calibri" pitchFamily="34" charset="0"/>
              </a:rPr>
              <a:t>από προσωπικό αρχείο του </a:t>
            </a:r>
            <a:r>
              <a:rPr lang="el-GR" sz="2000" dirty="0" smtClean="0">
                <a:latin typeface="Calibri" pitchFamily="34" charset="0"/>
              </a:rPr>
              <a:t>διδάσκοντα</a:t>
            </a:r>
            <a:r>
              <a:rPr lang="en-GB" sz="2000" smtClean="0">
                <a:latin typeface="Calibri" pitchFamily="34" charset="0"/>
              </a:rPr>
              <a:t> </a:t>
            </a:r>
            <a:r>
              <a:rPr lang="el-GR" sz="2000" smtClean="0">
                <a:latin typeface="Calibri" pitchFamily="34" charset="0"/>
              </a:rPr>
              <a:t>και </a:t>
            </a:r>
            <a:r>
              <a:rPr lang="el-GR" sz="2000" dirty="0">
                <a:latin typeface="Calibri" pitchFamily="34" charset="0"/>
              </a:rPr>
              <a:t>του Εργαστηρίου Θαλάσσιας Γεωλογίας και Φυσικής Ωκεανογραφίας, Τμ. Γεωλογίας, Παν. Πατρών και </a:t>
            </a:r>
            <a:r>
              <a:rPr lang="el-GR" sz="2000" dirty="0" smtClean="0">
                <a:latin typeface="Calibri" pitchFamily="34" charset="0"/>
              </a:rPr>
              <a:t>διατίθενται με </a:t>
            </a:r>
            <a:r>
              <a:rPr lang="el-GR" sz="2000" dirty="0">
                <a:latin typeface="Calibri" pitchFamily="34" charset="0"/>
              </a:rPr>
              <a:t>την άδεια CC BY-NC-ΝD 4.0.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9" name="7 - TextBox"/>
          <p:cNvSpPr txBox="1">
            <a:spLocks noChangeArrowheads="1"/>
          </p:cNvSpPr>
          <p:nvPr/>
        </p:nvSpPr>
        <p:spPr bwMode="auto">
          <a:xfrm>
            <a:off x="381000" y="1694907"/>
            <a:ext cx="87328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u="sng" dirty="0" smtClean="0">
                <a:latin typeface="Calibri" pitchFamily="34" charset="0"/>
              </a:rPr>
              <a:t>Εικόνα διαφάνειας </a:t>
            </a:r>
            <a:r>
              <a:rPr lang="el-GR" sz="2000" u="sng" dirty="0">
                <a:latin typeface="Calibri" pitchFamily="34" charset="0"/>
              </a:rPr>
              <a:t>25 </a:t>
            </a:r>
            <a:endParaRPr lang="el-GR" sz="2000" u="sng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Πηγή: </a:t>
            </a:r>
            <a:r>
              <a:rPr lang="en-US" sz="2000" dirty="0">
                <a:latin typeface="Calibri" pitchFamily="34" charset="0"/>
                <a:hlinkClick r:id="rId3"/>
              </a:rPr>
              <a:t>https://</a:t>
            </a:r>
            <a:r>
              <a:rPr lang="en-US" sz="2000" dirty="0" smtClean="0">
                <a:latin typeface="Calibri" pitchFamily="34" charset="0"/>
                <a:hlinkClick r:id="rId3"/>
              </a:rPr>
              <a:t>upload.wikimedia.org/wikipedia/commons/2/22/Bacterial_mat.jpg</a:t>
            </a:r>
            <a:endParaRPr lang="el-GR" sz="2000" dirty="0" smtClean="0">
              <a:latin typeface="Calibri" pitchFamily="34" charset="0"/>
            </a:endParaRPr>
          </a:p>
          <a:p>
            <a:endParaRPr lang="el-GR" sz="2000" dirty="0">
              <a:latin typeface="Calibri" pitchFamily="34" charset="0"/>
            </a:endParaRPr>
          </a:p>
        </p:txBody>
      </p:sp>
      <p:pic>
        <p:nvPicPr>
          <p:cNvPr id="10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127" y="5806661"/>
            <a:ext cx="1216750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Σημείωμα </a:t>
            </a:r>
            <a:r>
              <a:rPr lang="el-GR" dirty="0" err="1" smtClean="0">
                <a:latin typeface="Calibri" pitchFamily="34" charset="0"/>
              </a:rPr>
              <a:t>Αδειοδότησης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15113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 smtClean="0">
                <a:latin typeface="Calibri" pitchFamily="34" charset="0"/>
              </a:rPr>
              <a:t>Το παρόν υλικό διατίθεται με τους όρους της άδειας χρήσης </a:t>
            </a:r>
            <a:r>
              <a:rPr lang="el-GR" sz="2000" dirty="0" err="1" smtClean="0">
                <a:latin typeface="Calibri" pitchFamily="34" charset="0"/>
              </a:rPr>
              <a:t>Creative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Commons</a:t>
            </a:r>
            <a:r>
              <a:rPr lang="el-GR" sz="2000" dirty="0" smtClean="0">
                <a:latin typeface="Calibri" pitchFamily="34" charset="0"/>
              </a:rPr>
              <a:t> Αναφορά Δημιουργού-Μη Εμπορική Χρήση-Όχι Παράγωγα Έργα CC BY-NC-ND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 smtClean="0">
                <a:latin typeface="Calibri" pitchFamily="34" charset="0"/>
              </a:rPr>
              <a:t>κ.λ.π</a:t>
            </a:r>
            <a:r>
              <a:rPr lang="el-GR" sz="2000" dirty="0" smtClean="0">
                <a:latin typeface="Calibri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l-GR" sz="2000" dirty="0" smtClean="0">
              <a:latin typeface="Calibri" pitchFamily="34" charset="0"/>
            </a:endParaRPr>
          </a:p>
        </p:txBody>
      </p:sp>
      <p:sp>
        <p:nvSpPr>
          <p:cNvPr id="10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D5DC5-00DC-4589-ADCF-D66F04CFC8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71438" y="2997200"/>
            <a:ext cx="9037637" cy="34559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[1] http://</a:t>
            </a:r>
            <a:r>
              <a:rPr lang="el-GR" dirty="0" smtClean="0">
                <a:latin typeface="Calibri" pitchFamily="34" charset="0"/>
              </a:rPr>
              <a:t>creativecommons.org/licenses/by-nc-</a:t>
            </a:r>
            <a:r>
              <a:rPr lang="en-GB" dirty="0" err="1" smtClean="0">
                <a:latin typeface="Calibri" pitchFamily="34" charset="0"/>
              </a:rPr>
              <a:t>nd</a:t>
            </a:r>
            <a:r>
              <a:rPr lang="el-GR" dirty="0" smtClean="0">
                <a:latin typeface="Calibri" pitchFamily="34" charset="0"/>
              </a:rPr>
              <a:t>/4.0</a:t>
            </a:r>
            <a:r>
              <a:rPr lang="el-GR" dirty="0">
                <a:latin typeface="Calibri" pitchFamily="34" charset="0"/>
              </a:rPr>
              <a:t>/ 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l-GR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Σύμφωνα με αυτήν την άδεια ο δικαιούχος σας δίνει το δικαίωμα να</a:t>
            </a:r>
            <a:r>
              <a:rPr lang="el-GR" dirty="0">
                <a:latin typeface="Calibri" pitchFamily="34" charset="0"/>
              </a:rPr>
              <a:t>: 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Μοιραστείτε</a:t>
            </a:r>
            <a:r>
              <a:rPr lang="el-GR" dirty="0">
                <a:latin typeface="Calibri" pitchFamily="34" charset="0"/>
              </a:rPr>
              <a:t> — αντιγράψετε και αναδιανέμετε το υλικό Υπό τους ακόλουθους όρους: 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Αναφορά Δημιουργού </a:t>
            </a:r>
            <a:r>
              <a:rPr lang="el-GR" dirty="0">
                <a:latin typeface="Calibri" pitchFamily="34" charset="0"/>
              </a:rPr>
              <a:t>— Θα πρέπει να καταχωρίσετε αναφορά στο δημιουργό, με σύνδεσμο της άδειας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Μη εμπορική χρήση </a:t>
            </a:r>
            <a:r>
              <a:rPr lang="el-GR" dirty="0">
                <a:latin typeface="Calibri" pitchFamily="34" charset="0"/>
              </a:rPr>
              <a:t>— Δεν μπορείτε να χρησιμοποιήσετε το υλικό για εμπορικούς σκοπούς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Μη παράγωγα έργα</a:t>
            </a:r>
            <a:r>
              <a:rPr lang="el-GR" dirty="0">
                <a:latin typeface="Calibri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</a:p>
        </p:txBody>
      </p:sp>
      <p:sp>
        <p:nvSpPr>
          <p:cNvPr id="8" name="Ορθογώνιο 6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1272" name="Εικόνα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165850"/>
            <a:ext cx="7254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031" y="2508656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Χρηματοδότηση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000" dirty="0" smtClean="0">
                <a:latin typeface="Calibri" pitchFamily="34" charset="0"/>
              </a:rPr>
              <a:t>Το παρόν εκπαιδευτικό υλικό έχει αναπτυχθεί στ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πλαίσι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του εκπαιδευτικού έργου του διδάσκοντα.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«</a:t>
            </a:r>
            <a:r>
              <a:rPr lang="el-GR" sz="2000" b="1" dirty="0" smtClean="0">
                <a:latin typeface="Calibri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latin typeface="Calibri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2292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4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2294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FB362-3050-4CE1-BB99-72C749F5AE6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8845" y="1497263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4000" kern="0" dirty="0" smtClean="0">
                <a:solidFill>
                  <a:schemeClr val="tx1"/>
                </a:solidFill>
                <a:latin typeface="Calibri" pitchFamily="34" charset="0"/>
              </a:rPr>
              <a:t>ΣΚΟΠΟΙ  ΕΝΟΤΗΤΑΣ</a:t>
            </a:r>
            <a:endParaRPr lang="el-GR" sz="40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15" name="4 - TextBox"/>
          <p:cNvSpPr txBox="1">
            <a:spLocks noChangeArrowheads="1"/>
          </p:cNvSpPr>
          <p:nvPr/>
        </p:nvSpPr>
        <p:spPr bwMode="auto">
          <a:xfrm>
            <a:off x="698589" y="3164476"/>
            <a:ext cx="7747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l-GR" sz="2500" dirty="0">
                <a:latin typeface="Calibri" pitchFamily="34" charset="0"/>
              </a:rPr>
              <a:t>Η παρουσίαση του σημαντικότερου πεδίου διαφυγής ρευστών στον Ελλαδικό </a:t>
            </a:r>
            <a:r>
              <a:rPr lang="el-GR" sz="2500" dirty="0" smtClean="0">
                <a:latin typeface="Calibri" pitchFamily="34" charset="0"/>
              </a:rPr>
              <a:t>χώρο, </a:t>
            </a:r>
            <a:r>
              <a:rPr lang="el-GR" sz="2500" dirty="0">
                <a:latin typeface="Calibri" pitchFamily="34" charset="0"/>
              </a:rPr>
              <a:t>στην περιοχή του </a:t>
            </a:r>
            <a:r>
              <a:rPr lang="el-GR" sz="2500" dirty="0" err="1" smtClean="0">
                <a:latin typeface="Calibri" pitchFamily="34" charset="0"/>
              </a:rPr>
              <a:t>Κατακόλου</a:t>
            </a:r>
            <a:r>
              <a:rPr lang="el-GR" sz="2500" dirty="0" smtClean="0">
                <a:latin typeface="Calibri" pitchFamily="34" charset="0"/>
              </a:rPr>
              <a:t> </a:t>
            </a:r>
          </a:p>
          <a:p>
            <a:pPr algn="ctr"/>
            <a:endParaRPr lang="el-GR" sz="2500" dirty="0" smtClean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l-GR" sz="2500" dirty="0" smtClean="0">
                <a:latin typeface="Calibri" pitchFamily="34" charset="0"/>
              </a:rPr>
              <a:t>Η</a:t>
            </a:r>
            <a:r>
              <a:rPr lang="en-GB" sz="2500" dirty="0" smtClean="0">
                <a:latin typeface="Calibri" pitchFamily="34" charset="0"/>
              </a:rPr>
              <a:t> </a:t>
            </a:r>
            <a:r>
              <a:rPr lang="el-GR" sz="2500" dirty="0" smtClean="0">
                <a:latin typeface="Calibri" pitchFamily="34" charset="0"/>
              </a:rPr>
              <a:t>είσοδος </a:t>
            </a:r>
            <a:r>
              <a:rPr lang="el-GR" sz="2500" dirty="0">
                <a:latin typeface="Calibri" pitchFamily="34" charset="0"/>
              </a:rPr>
              <a:t>νέων τεχνολογιών στην αποτύπωση </a:t>
            </a:r>
            <a:r>
              <a:rPr lang="el-GR" sz="2500" dirty="0" smtClean="0">
                <a:latin typeface="Calibri" pitchFamily="34" charset="0"/>
              </a:rPr>
              <a:t>και μελέτη των αερίων.</a:t>
            </a:r>
            <a:endParaRPr lang="el-GR" sz="2500" dirty="0">
              <a:latin typeface="Calibri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3825F-D409-4ACB-96FA-6BC7C09B5DCB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5549" y="113691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3000" kern="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ΠΕΡΙΕΧΟΜΕΝΑ  ΕΝΟΤΗΤΑΣ</a:t>
            </a:r>
            <a:endParaRPr lang="el-GR" sz="3000" kern="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39" name="4 - TextBox"/>
          <p:cNvSpPr txBox="1">
            <a:spLocks noChangeArrowheads="1"/>
          </p:cNvSpPr>
          <p:nvPr/>
        </p:nvSpPr>
        <p:spPr bwMode="auto">
          <a:xfrm>
            <a:off x="1284895" y="2364431"/>
            <a:ext cx="62928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Περιοχή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Μελέτης :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Κατάκολο</a:t>
            </a: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Γεωχημικές αναλύσεις</a:t>
            </a:r>
          </a:p>
          <a:p>
            <a:pPr>
              <a:buFont typeface="Wingdings" pitchFamily="2" charset="2"/>
              <a:buChar char="q"/>
            </a:pP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Εκτίμηση ποσότητας διαφυγής μεθανίου</a:t>
            </a:r>
          </a:p>
          <a:p>
            <a:pPr>
              <a:buFont typeface="Wingdings" pitchFamily="2" charset="2"/>
              <a:buChar char="q"/>
            </a:pP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Υποθαλάσσιο (</a:t>
            </a:r>
            <a:r>
              <a:rPr lang="el-GR" sz="2000" dirty="0" err="1">
                <a:latin typeface="Calibri" pitchFamily="34" charset="0"/>
              </a:rPr>
              <a:t>βενθικό</a:t>
            </a:r>
            <a:r>
              <a:rPr lang="el-GR" sz="2000" dirty="0">
                <a:latin typeface="Calibri" pitchFamily="34" charset="0"/>
              </a:rPr>
              <a:t>) παρατηρητήριο (</a:t>
            </a:r>
            <a:r>
              <a:rPr lang="en-US" sz="2000" dirty="0">
                <a:latin typeface="Calibri" pitchFamily="34" charset="0"/>
              </a:rPr>
              <a:t>GMM)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Υποθαλάσσιο παρατηρητήριο οπτικών ινών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9DA83-3687-4322-B798-A8DD99C4667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alpha val="48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dirty="0" smtClean="0">
                <a:latin typeface="Calibri" pitchFamily="34" charset="0"/>
              </a:rPr>
              <a:t>Διαφυγές ρευστών από τον πυθμένα θαλασσών και λιμνών/λιμνοθαλασσών</a:t>
            </a:r>
            <a:r>
              <a:rPr lang="el-GR" sz="5400" dirty="0" smtClean="0">
                <a:latin typeface="Calibri" pitchFamily="34" charset="0"/>
              </a:rPr>
              <a:t/>
            </a:r>
            <a:br>
              <a:rPr lang="el-GR" sz="5400" dirty="0" smtClean="0">
                <a:latin typeface="Calibri" pitchFamily="34" charset="0"/>
              </a:rPr>
            </a:br>
            <a:r>
              <a:rPr lang="el-GR" sz="4000" dirty="0" smtClean="0">
                <a:latin typeface="Calibri" pitchFamily="34" charset="0"/>
              </a:rPr>
              <a:t>Το πανόραμα των Ελληνικών θαλασσών</a:t>
            </a: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l-GR" sz="3000" dirty="0" smtClean="0">
                <a:latin typeface="Calibri" pitchFamily="34" charset="0"/>
              </a:rPr>
              <a:t>Κατάκολο: ένα φυσικό εργαστήριο για τη μελέτη διαφυγών αερίων</a:t>
            </a:r>
            <a:endParaRPr lang="el-GR" sz="3000" dirty="0">
              <a:latin typeface="Calibri" pitchFamily="34" charset="0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0FE15-07F0-4B69-9833-E42631E8DCC3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eece_map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488950"/>
            <a:ext cx="6708775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2200275" y="66675"/>
            <a:ext cx="531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latin typeface="Calibri" pitchFamily="34" charset="0"/>
              </a:rPr>
              <a:t>Διαφυγές ρευστών στον Ελληνικό χώρο</a:t>
            </a: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1283539" y="4630542"/>
            <a:ext cx="2384425" cy="2049792"/>
          </a:xfrm>
          <a:prstGeom prst="rect">
            <a:avLst/>
          </a:prstGeom>
          <a:solidFill>
            <a:srgbClr val="FF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Κέρκυρα – Ηγουμενίτσα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Β.Δ-</a:t>
            </a:r>
            <a:r>
              <a:rPr lang="el-GR" sz="12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ικο 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Αιγαίο Πέλαγος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Λίμνη Τριχωνίδα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Αμβρακικός κόλπος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Πατραϊκός κόλπος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Ελαιώνας (Αιγίου)</a:t>
            </a:r>
          </a:p>
          <a:p>
            <a:pPr>
              <a:spcBef>
                <a:spcPct val="20000"/>
              </a:spcBef>
              <a:defRPr/>
            </a:pPr>
            <a:r>
              <a:rPr lang="el-GR" sz="1200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Κατάκ</a:t>
            </a:r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o</a:t>
            </a:r>
            <a:r>
              <a:rPr lang="el-GR" sz="1200" b="1" u="sng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λο</a:t>
            </a:r>
            <a:endParaRPr lang="el-GR" sz="1200" b="1" u="sng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Λ/θ Αιτωλικού</a:t>
            </a:r>
          </a:p>
          <a:p>
            <a:pPr>
              <a:spcBef>
                <a:spcPct val="20000"/>
              </a:spcBef>
              <a:defRPr/>
            </a:pP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Λ/θες </a:t>
            </a:r>
            <a:r>
              <a:rPr lang="el-GR" sz="12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Πάππα</a:t>
            </a:r>
            <a:r>
              <a:rPr lang="el-GR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, </a:t>
            </a:r>
            <a:r>
              <a:rPr lang="el-GR" sz="12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Κοτυχίου</a:t>
            </a:r>
            <a:endParaRPr lang="el-GR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389" name="6 - Έλλειψη"/>
          <p:cNvSpPr>
            <a:spLocks noChangeArrowheads="1"/>
          </p:cNvSpPr>
          <p:nvPr/>
        </p:nvSpPr>
        <p:spPr bwMode="auto">
          <a:xfrm rot="-2103166">
            <a:off x="2025650" y="2060575"/>
            <a:ext cx="1341438" cy="2171700"/>
          </a:xfrm>
          <a:prstGeom prst="ellipse">
            <a:avLst/>
          </a:prstGeom>
          <a:solidFill>
            <a:srgbClr val="FF99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390" name="7 - Έλλειψη"/>
          <p:cNvSpPr>
            <a:spLocks noChangeArrowheads="1"/>
          </p:cNvSpPr>
          <p:nvPr/>
        </p:nvSpPr>
        <p:spPr bwMode="auto">
          <a:xfrm>
            <a:off x="2435225" y="4078288"/>
            <a:ext cx="544513" cy="503237"/>
          </a:xfrm>
          <a:prstGeom prst="ellipse">
            <a:avLst/>
          </a:prstGeom>
          <a:solidFill>
            <a:srgbClr val="FF0000">
              <a:alpha val="6196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C9DB9-3C90-4DBD-8F80-6C8FD50F455B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ythometr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9438" y="434975"/>
            <a:ext cx="5424487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271838" y="0"/>
            <a:ext cx="262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Όρμος Κατάκολου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DE96-C6E7-45C2-921E-7FCC893805B9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462337" y="5486781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Calibri" pitchFamily="34" charset="0"/>
              </a:rPr>
              <a:t>Χριστοδούλου</a:t>
            </a:r>
            <a:r>
              <a:rPr lang="en-US" sz="1100" dirty="0" smtClean="0">
                <a:latin typeface="Calibri" pitchFamily="34" charset="0"/>
              </a:rPr>
              <a:t>,</a:t>
            </a:r>
            <a:r>
              <a:rPr lang="el-GR" sz="1100" dirty="0" smtClean="0">
                <a:latin typeface="Calibri" pitchFamily="34" charset="0"/>
              </a:rPr>
              <a:t> 2010</a:t>
            </a:r>
            <a:endParaRPr lang="el-GR" sz="11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4788"/>
            <a:ext cx="7124700" cy="476250"/>
          </a:xfrm>
        </p:spPr>
        <p:txBody>
          <a:bodyPr/>
          <a:lstStyle/>
          <a:p>
            <a:r>
              <a:rPr lang="el-GR" sz="2400" dirty="0" smtClean="0">
                <a:latin typeface="Calibri" pitchFamily="34" charset="0"/>
              </a:rPr>
              <a:t>Διαφυγές ρευστών στο θαλάσσιο και στο χερσαίο περιβάλλον του </a:t>
            </a:r>
            <a:r>
              <a:rPr lang="el-GR" sz="2400" dirty="0" err="1" smtClean="0">
                <a:latin typeface="Calibri" pitchFamily="34" charset="0"/>
              </a:rPr>
              <a:t>Κατακόλου</a:t>
            </a: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6775" y="976313"/>
            <a:ext cx="7772400" cy="1096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Calibri" pitchFamily="34" charset="0"/>
              </a:rPr>
              <a:t>Στη θαλάσσια περιοχή του Λιμένα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Calibri" pitchFamily="34" charset="0"/>
              </a:rPr>
              <a:t>στις εγκαταστάσεις του λιμένα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 smtClean="0">
                <a:latin typeface="Calibri" pitchFamily="34" charset="0"/>
              </a:rPr>
              <a:t>500μ Δυτικά του Λιμένα στη θέση «Φάρος»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5013" y="942975"/>
            <a:ext cx="2890837" cy="3429000"/>
          </a:xfrm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5656263" cy="48768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pic>
        <p:nvPicPr>
          <p:cNvPr id="19462" name="Picture 6" descr="DSC0149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2475" y="4408488"/>
            <a:ext cx="2862263" cy="21463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cxnSp>
        <p:nvCxnSpPr>
          <p:cNvPr id="19463" name="7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3997326" y="4459287"/>
            <a:ext cx="1098550" cy="523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4" name="9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337595" y="4453731"/>
            <a:ext cx="1128712" cy="257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5" name="11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06400" y="4381500"/>
            <a:ext cx="985838" cy="5857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6" name="13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6842919" y="5291932"/>
            <a:ext cx="420687" cy="3175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67" name="1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7935118" y="5304632"/>
            <a:ext cx="442913" cy="43180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A494-1FAF-4A42-8579-A8FFE6872B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 2010</a:t>
            </a:r>
            <a:endParaRPr lang="el-GR" sz="1100" dirty="0"/>
          </a:p>
        </p:txBody>
      </p:sp>
      <p:pic>
        <p:nvPicPr>
          <p:cNvPr id="15" name="Εικόνα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724</Words>
  <Application>Microsoft Office PowerPoint</Application>
  <PresentationFormat>Προβολή στην οθόνη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Σημείωμα Αδειοδότησης</vt:lpstr>
      <vt:lpstr>Χρηματοδότηση</vt:lpstr>
      <vt:lpstr>Διαφάνεια 4</vt:lpstr>
      <vt:lpstr>Διαφάνεια 5</vt:lpstr>
      <vt:lpstr>Διαφυγές ρευστών από τον πυθμένα θαλασσών και λιμνών/λιμνοθαλασσών Το πανόραμα των Ελληνικών θαλασσών  Κατάκολο: ένα φυσικό εργαστήριο για τη μελέτη διαφυγών αερίων</vt:lpstr>
      <vt:lpstr>Διαφάνεια 7</vt:lpstr>
      <vt:lpstr>Διαφάνεια 8</vt:lpstr>
      <vt:lpstr>Διαφυγές ρευστών στο θαλάσσιο και στο χερσαίο περιβάλλον του Κατακόλου</vt:lpstr>
      <vt:lpstr>Διαφάνεια 10</vt:lpstr>
      <vt:lpstr>Διαφάνεια 11</vt:lpstr>
      <vt:lpstr>Διαφάνεια 12</vt:lpstr>
      <vt:lpstr>Διαφάνεια 13</vt:lpstr>
      <vt:lpstr>Σημείωμα Αναφοράς</vt:lpstr>
      <vt:lpstr>Αναφορές</vt:lpstr>
      <vt:lpstr>Αναφορές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Landslide Hazards -- A National Issue</dc:title>
  <dc:creator>Paul Gori</dc:creator>
  <cp:lastModifiedBy>stav</cp:lastModifiedBy>
  <cp:revision>457</cp:revision>
  <cp:lastPrinted>1601-01-01T00:00:00Z</cp:lastPrinted>
  <dcterms:created xsi:type="dcterms:W3CDTF">2002-03-29T14:38:39Z</dcterms:created>
  <dcterms:modified xsi:type="dcterms:W3CDTF">2015-10-07T21:22:23Z</dcterms:modified>
</cp:coreProperties>
</file>