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3" r:id="rId9"/>
    <p:sldId id="262" r:id="rId10"/>
    <p:sldId id="264" r:id="rId11"/>
    <p:sldId id="265" r:id="rId12"/>
    <p:sldId id="267" r:id="rId13"/>
    <p:sldId id="266" r:id="rId14"/>
    <p:sldId id="268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F46BF9-F92A-4980-8ACD-E38AEB8EDFA3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01EA9EC-4EFF-46C5-978C-8F7B0ABB7440}">
      <dgm:prSet custT="1"/>
      <dgm:spPr/>
      <dgm:t>
        <a:bodyPr/>
        <a:lstStyle/>
        <a:p>
          <a:pPr rtl="0"/>
          <a:r>
            <a:rPr lang="el-GR" sz="2000" b="0" i="0" dirty="0" smtClean="0">
              <a:latin typeface="Arial" panose="020B0604020202020204" pitchFamily="34" charset="0"/>
              <a:cs typeface="Arial" panose="020B0604020202020204" pitchFamily="34" charset="0"/>
            </a:rPr>
            <a:t>Ανάλογα με την</a:t>
          </a:r>
          <a:r>
            <a:rPr lang="en-US" sz="20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l-GR" sz="2000" b="0" i="0" dirty="0" smtClean="0">
              <a:latin typeface="Arial" panose="020B0604020202020204" pitchFamily="34" charset="0"/>
              <a:cs typeface="Arial" panose="020B0604020202020204" pitchFamily="34" charset="0"/>
            </a:rPr>
            <a:t>μορφή της λειτουργίας τους</a:t>
          </a:r>
          <a:r>
            <a:rPr lang="en-US" sz="2000" b="0" i="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el-G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F8E295-200C-400A-A678-10F8422A7AC6}" type="parTrans" cxnId="{B6F8F274-4146-4447-B4A4-CD37B9D0D917}">
      <dgm:prSet/>
      <dgm:spPr/>
      <dgm:t>
        <a:bodyPr/>
        <a:lstStyle/>
        <a:p>
          <a:endParaRPr lang="el-G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AC5448-8652-41A4-89A1-DB5B40052141}" type="sibTrans" cxnId="{B6F8F274-4146-4447-B4A4-CD37B9D0D917}">
      <dgm:prSet/>
      <dgm:spPr/>
      <dgm:t>
        <a:bodyPr/>
        <a:lstStyle/>
        <a:p>
          <a:endParaRPr lang="el-G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CA5EEB-6DE8-4D3A-8997-C782E488D4C6}">
      <dgm:prSet custT="1"/>
      <dgm:spPr/>
      <dgm:t>
        <a:bodyPr/>
        <a:lstStyle/>
        <a:p>
          <a:pPr rtl="0"/>
          <a:r>
            <a:rPr lang="el-GR" sz="2000" dirty="0" smtClean="0">
              <a:latin typeface="Arial" panose="020B0604020202020204" pitchFamily="34" charset="0"/>
              <a:cs typeface="Arial" panose="020B0604020202020204" pitchFamily="34" charset="0"/>
            </a:rPr>
            <a:t>Ιδιωτικές</a:t>
          </a:r>
        </a:p>
      </dgm:t>
    </dgm:pt>
    <dgm:pt modelId="{4BB0D435-8BCA-4444-BBD2-C3F94A637914}" type="parTrans" cxnId="{24CF329B-83F1-4AB7-A36B-6886E7290E5C}">
      <dgm:prSet/>
      <dgm:spPr/>
      <dgm:t>
        <a:bodyPr/>
        <a:lstStyle/>
        <a:p>
          <a:endParaRPr lang="el-G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7984F8-F828-4F5B-9B67-BBD5016257E3}" type="sibTrans" cxnId="{24CF329B-83F1-4AB7-A36B-6886E7290E5C}">
      <dgm:prSet/>
      <dgm:spPr/>
      <dgm:t>
        <a:bodyPr/>
        <a:lstStyle/>
        <a:p>
          <a:endParaRPr lang="el-G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C1586A-1104-4152-871C-5B2CCF10B7F7}">
      <dgm:prSet custT="1"/>
      <dgm:spPr/>
      <dgm:t>
        <a:bodyPr/>
        <a:lstStyle/>
        <a:p>
          <a:r>
            <a:rPr lang="el-GR" sz="2000" dirty="0" smtClean="0">
              <a:latin typeface="Arial" panose="020B0604020202020204" pitchFamily="34" charset="0"/>
              <a:cs typeface="Arial" panose="020B0604020202020204" pitchFamily="34" charset="0"/>
            </a:rPr>
            <a:t>Δημόσιες</a:t>
          </a:r>
        </a:p>
      </dgm:t>
    </dgm:pt>
    <dgm:pt modelId="{EC80E7DD-C219-4D33-83B8-DA96D7B7A921}" type="parTrans" cxnId="{79ABF4C9-D70A-4F51-B9C8-76F0F8E4A1DC}">
      <dgm:prSet/>
      <dgm:spPr/>
      <dgm:t>
        <a:bodyPr/>
        <a:lstStyle/>
        <a:p>
          <a:endParaRPr lang="el-G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C98E1A-BB95-4D37-8CC8-9FB498C377E2}" type="sibTrans" cxnId="{79ABF4C9-D70A-4F51-B9C8-76F0F8E4A1DC}">
      <dgm:prSet/>
      <dgm:spPr/>
      <dgm:t>
        <a:bodyPr/>
        <a:lstStyle/>
        <a:p>
          <a:endParaRPr lang="el-G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7A0877-73C3-427B-A730-7EEBC696B825}">
      <dgm:prSet custT="1"/>
      <dgm:spPr/>
      <dgm:t>
        <a:bodyPr/>
        <a:lstStyle/>
        <a:p>
          <a:r>
            <a:rPr lang="el-GR" sz="2000" dirty="0" smtClean="0">
              <a:latin typeface="Arial" panose="020B0604020202020204" pitchFamily="34" charset="0"/>
              <a:cs typeface="Arial" panose="020B0604020202020204" pitchFamily="34" charset="0"/>
            </a:rPr>
            <a:t>Νομικά πρόσωπα δημοσίου δικαίου</a:t>
          </a:r>
          <a:endParaRPr lang="el-G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A1A9FC-3485-492C-AB48-D087D9B587E9}" type="parTrans" cxnId="{A4BDBF1B-B760-4B18-8243-4CB17C1CF5D0}">
      <dgm:prSet/>
      <dgm:spPr/>
      <dgm:t>
        <a:bodyPr/>
        <a:lstStyle/>
        <a:p>
          <a:endParaRPr lang="el-G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7521EC-2AA0-40AC-B7C6-6E992F79534D}" type="sibTrans" cxnId="{A4BDBF1B-B760-4B18-8243-4CB17C1CF5D0}">
      <dgm:prSet/>
      <dgm:spPr/>
      <dgm:t>
        <a:bodyPr/>
        <a:lstStyle/>
        <a:p>
          <a:endParaRPr lang="el-G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8C142E-1A63-4E14-8FC1-FBB50FE87537}">
      <dgm:prSet custT="1"/>
      <dgm:spPr/>
      <dgm:t>
        <a:bodyPr/>
        <a:lstStyle/>
        <a:p>
          <a:r>
            <a:rPr lang="el-GR" sz="2000" dirty="0" smtClean="0">
              <a:latin typeface="Arial" panose="020B0604020202020204" pitchFamily="34" charset="0"/>
              <a:cs typeface="Arial" panose="020B0604020202020204" pitchFamily="34" charset="0"/>
            </a:rPr>
            <a:t>Νομικά πρόσωπα ιδιωτικού δικαίου</a:t>
          </a:r>
          <a:endParaRPr lang="el-G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E500A7-4BEF-46AE-97B1-ED35AE2E99C8}" type="parTrans" cxnId="{242B7459-E0C2-4010-AFBD-51490BEBBDF7}">
      <dgm:prSet/>
      <dgm:spPr/>
      <dgm:t>
        <a:bodyPr/>
        <a:lstStyle/>
        <a:p>
          <a:endParaRPr lang="el-G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A224DE-ADC6-4E7C-A210-C4DFB66A5DD8}" type="sibTrans" cxnId="{242B7459-E0C2-4010-AFBD-51490BEBBDF7}">
      <dgm:prSet/>
      <dgm:spPr/>
      <dgm:t>
        <a:bodyPr/>
        <a:lstStyle/>
        <a:p>
          <a:endParaRPr lang="el-G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F85192-1FFC-41F2-8B59-AD7BA459824F}">
      <dgm:prSet custT="1"/>
      <dgm:spPr/>
      <dgm:t>
        <a:bodyPr/>
        <a:lstStyle/>
        <a:p>
          <a:r>
            <a:rPr lang="el-GR" sz="2000" dirty="0" smtClean="0">
              <a:latin typeface="Arial" panose="020B0604020202020204" pitchFamily="34" charset="0"/>
              <a:cs typeface="Arial" panose="020B0604020202020204" pitchFamily="34" charset="0"/>
            </a:rPr>
            <a:t>Κεντρικές </a:t>
          </a:r>
          <a:r>
            <a:rPr lang="el-GR" sz="2000" smtClean="0">
              <a:latin typeface="Arial" panose="020B0604020202020204" pitchFamily="34" charset="0"/>
              <a:cs typeface="Arial" panose="020B0604020202020204" pitchFamily="34" charset="0"/>
            </a:rPr>
            <a:t>και περιφερειακές </a:t>
          </a:r>
          <a:r>
            <a:rPr lang="el-GR" sz="2000" dirty="0" smtClean="0">
              <a:latin typeface="Arial" panose="020B0604020202020204" pitchFamily="34" charset="0"/>
              <a:cs typeface="Arial" panose="020B0604020202020204" pitchFamily="34" charset="0"/>
            </a:rPr>
            <a:t>υπηρεσίες του Υπουργείου υγείας</a:t>
          </a:r>
          <a:endParaRPr lang="el-G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EAD103-FCE8-4296-BF78-6220E11EA358}" type="parTrans" cxnId="{7FD2B277-310C-4163-9A41-F5B7B5F5A745}">
      <dgm:prSet/>
      <dgm:spPr/>
      <dgm:t>
        <a:bodyPr/>
        <a:lstStyle/>
        <a:p>
          <a:endParaRPr lang="el-G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A22960-6DBE-46EA-B1A2-18E3758558C3}" type="sibTrans" cxnId="{7FD2B277-310C-4163-9A41-F5B7B5F5A745}">
      <dgm:prSet/>
      <dgm:spPr/>
      <dgm:t>
        <a:bodyPr/>
        <a:lstStyle/>
        <a:p>
          <a:endParaRPr lang="el-G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A5747D-2DBF-4C84-9B04-C6180A06B3B2}" type="pres">
      <dgm:prSet presAssocID="{5DF46BF9-F92A-4980-8ACD-E38AEB8EDFA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C20462CC-414E-41A2-8594-F78F5240F3F5}" type="pres">
      <dgm:prSet presAssocID="{501EA9EC-4EFF-46C5-978C-8F7B0ABB7440}" presName="composite" presStyleCnt="0"/>
      <dgm:spPr/>
    </dgm:pt>
    <dgm:pt modelId="{8F109608-2A6D-4A81-B0E4-F659708B38C9}" type="pres">
      <dgm:prSet presAssocID="{501EA9EC-4EFF-46C5-978C-8F7B0ABB7440}" presName="LShape" presStyleLbl="alignNode1" presStyleIdx="0" presStyleCnt="11"/>
      <dgm:spPr/>
    </dgm:pt>
    <dgm:pt modelId="{34C158DB-22E0-45CD-9828-5DFAB0F9EBD0}" type="pres">
      <dgm:prSet presAssocID="{501EA9EC-4EFF-46C5-978C-8F7B0ABB7440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8912953-0D95-429A-9CA4-C0399313D098}" type="pres">
      <dgm:prSet presAssocID="{501EA9EC-4EFF-46C5-978C-8F7B0ABB7440}" presName="Triangle" presStyleLbl="alignNode1" presStyleIdx="1" presStyleCnt="11"/>
      <dgm:spPr/>
    </dgm:pt>
    <dgm:pt modelId="{C82F414E-1F6A-4955-8E49-DD45B33230DC}" type="pres">
      <dgm:prSet presAssocID="{C5AC5448-8652-41A4-89A1-DB5B40052141}" presName="sibTrans" presStyleCnt="0"/>
      <dgm:spPr/>
    </dgm:pt>
    <dgm:pt modelId="{353DB522-21B0-4D90-BE10-A7BF4DEAA246}" type="pres">
      <dgm:prSet presAssocID="{C5AC5448-8652-41A4-89A1-DB5B40052141}" presName="space" presStyleCnt="0"/>
      <dgm:spPr/>
    </dgm:pt>
    <dgm:pt modelId="{28E1E94C-49DE-4DC1-A84C-CA084C9DF208}" type="pres">
      <dgm:prSet presAssocID="{50CA5EEB-6DE8-4D3A-8997-C782E488D4C6}" presName="composite" presStyleCnt="0"/>
      <dgm:spPr/>
    </dgm:pt>
    <dgm:pt modelId="{1D50B01A-2F00-46B8-BF4E-FE995B557FFB}" type="pres">
      <dgm:prSet presAssocID="{50CA5EEB-6DE8-4D3A-8997-C782E488D4C6}" presName="LShape" presStyleLbl="alignNode1" presStyleIdx="2" presStyleCnt="11"/>
      <dgm:spPr/>
    </dgm:pt>
    <dgm:pt modelId="{C537BA7A-CD2C-4D39-9AA5-BE4ADD64E968}" type="pres">
      <dgm:prSet presAssocID="{50CA5EEB-6DE8-4D3A-8997-C782E488D4C6}" presName="ParentText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CDA27FE-A94B-4543-83D9-7FDD70F1BAAE}" type="pres">
      <dgm:prSet presAssocID="{50CA5EEB-6DE8-4D3A-8997-C782E488D4C6}" presName="Triangle" presStyleLbl="alignNode1" presStyleIdx="3" presStyleCnt="11"/>
      <dgm:spPr/>
    </dgm:pt>
    <dgm:pt modelId="{C0FAE2F7-5D08-4AE2-A30D-396ACE033E43}" type="pres">
      <dgm:prSet presAssocID="{0C7984F8-F828-4F5B-9B67-BBD5016257E3}" presName="sibTrans" presStyleCnt="0"/>
      <dgm:spPr/>
    </dgm:pt>
    <dgm:pt modelId="{25F0839B-C2CE-4534-B407-1E92621CA566}" type="pres">
      <dgm:prSet presAssocID="{0C7984F8-F828-4F5B-9B67-BBD5016257E3}" presName="space" presStyleCnt="0"/>
      <dgm:spPr/>
    </dgm:pt>
    <dgm:pt modelId="{F2F3B12B-582A-4BE3-9FA5-19C46B589F46}" type="pres">
      <dgm:prSet presAssocID="{71C1586A-1104-4152-871C-5B2CCF10B7F7}" presName="composite" presStyleCnt="0"/>
      <dgm:spPr/>
    </dgm:pt>
    <dgm:pt modelId="{0EF1D2B3-BD4E-4A1D-9503-2BAD5F05967B}" type="pres">
      <dgm:prSet presAssocID="{71C1586A-1104-4152-871C-5B2CCF10B7F7}" presName="LShape" presStyleLbl="alignNode1" presStyleIdx="4" presStyleCnt="11"/>
      <dgm:spPr/>
    </dgm:pt>
    <dgm:pt modelId="{E1DA612A-4E8D-4E4A-914D-EFFB187359F3}" type="pres">
      <dgm:prSet presAssocID="{71C1586A-1104-4152-871C-5B2CCF10B7F7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594C621-E0B0-43AF-9BE5-2A571E9EC4DF}" type="pres">
      <dgm:prSet presAssocID="{71C1586A-1104-4152-871C-5B2CCF10B7F7}" presName="Triangle" presStyleLbl="alignNode1" presStyleIdx="5" presStyleCnt="11"/>
      <dgm:spPr/>
    </dgm:pt>
    <dgm:pt modelId="{A7690DBB-290F-49B9-BD6D-D67E921E31B8}" type="pres">
      <dgm:prSet presAssocID="{B3C98E1A-BB95-4D37-8CC8-9FB498C377E2}" presName="sibTrans" presStyleCnt="0"/>
      <dgm:spPr/>
    </dgm:pt>
    <dgm:pt modelId="{EC3CFA86-C8BD-4DEE-B22F-938338F2A8D0}" type="pres">
      <dgm:prSet presAssocID="{B3C98E1A-BB95-4D37-8CC8-9FB498C377E2}" presName="space" presStyleCnt="0"/>
      <dgm:spPr/>
    </dgm:pt>
    <dgm:pt modelId="{9BE0933D-4055-470D-A0C0-D5AF79855F58}" type="pres">
      <dgm:prSet presAssocID="{507A0877-73C3-427B-A730-7EEBC696B825}" presName="composite" presStyleCnt="0"/>
      <dgm:spPr/>
    </dgm:pt>
    <dgm:pt modelId="{CCD8CA2F-AFA5-4C74-9A1C-6470D1802B3D}" type="pres">
      <dgm:prSet presAssocID="{507A0877-73C3-427B-A730-7EEBC696B825}" presName="LShape" presStyleLbl="alignNode1" presStyleIdx="6" presStyleCnt="11"/>
      <dgm:spPr/>
    </dgm:pt>
    <dgm:pt modelId="{741B5BC5-34C9-4C4D-92DE-7301FF08DF87}" type="pres">
      <dgm:prSet presAssocID="{507A0877-73C3-427B-A730-7EEBC696B825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C7F0C31-7440-4F42-BECA-12F91611511F}" type="pres">
      <dgm:prSet presAssocID="{507A0877-73C3-427B-A730-7EEBC696B825}" presName="Triangle" presStyleLbl="alignNode1" presStyleIdx="7" presStyleCnt="11"/>
      <dgm:spPr/>
    </dgm:pt>
    <dgm:pt modelId="{36779546-CF7C-4EEE-A2EC-4175CC33C1F4}" type="pres">
      <dgm:prSet presAssocID="{9E7521EC-2AA0-40AC-B7C6-6E992F79534D}" presName="sibTrans" presStyleCnt="0"/>
      <dgm:spPr/>
    </dgm:pt>
    <dgm:pt modelId="{4E109800-53BE-4573-8AA5-9D3E1FD6FD30}" type="pres">
      <dgm:prSet presAssocID="{9E7521EC-2AA0-40AC-B7C6-6E992F79534D}" presName="space" presStyleCnt="0"/>
      <dgm:spPr/>
    </dgm:pt>
    <dgm:pt modelId="{B1C9BE17-D61A-4695-AA2F-535CD70E57B7}" type="pres">
      <dgm:prSet presAssocID="{B58C142E-1A63-4E14-8FC1-FBB50FE87537}" presName="composite" presStyleCnt="0"/>
      <dgm:spPr/>
    </dgm:pt>
    <dgm:pt modelId="{6AE38020-28E5-45EA-AF77-8B525BD5E241}" type="pres">
      <dgm:prSet presAssocID="{B58C142E-1A63-4E14-8FC1-FBB50FE87537}" presName="LShape" presStyleLbl="alignNode1" presStyleIdx="8" presStyleCnt="11"/>
      <dgm:spPr/>
    </dgm:pt>
    <dgm:pt modelId="{61945913-35A2-447D-AAD6-3E1C00640A2A}" type="pres">
      <dgm:prSet presAssocID="{B58C142E-1A63-4E14-8FC1-FBB50FE87537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B66B211-F0CE-4451-B347-4B4BBFA067C8}" type="pres">
      <dgm:prSet presAssocID="{B58C142E-1A63-4E14-8FC1-FBB50FE87537}" presName="Triangle" presStyleLbl="alignNode1" presStyleIdx="9" presStyleCnt="11"/>
      <dgm:spPr/>
    </dgm:pt>
    <dgm:pt modelId="{E1AFDC98-1079-4EAA-97FF-0BCBA14B373C}" type="pres">
      <dgm:prSet presAssocID="{9FA224DE-ADC6-4E7C-A210-C4DFB66A5DD8}" presName="sibTrans" presStyleCnt="0"/>
      <dgm:spPr/>
    </dgm:pt>
    <dgm:pt modelId="{5FBC98AD-BCBD-46E6-B0CA-767929E0A98F}" type="pres">
      <dgm:prSet presAssocID="{9FA224DE-ADC6-4E7C-A210-C4DFB66A5DD8}" presName="space" presStyleCnt="0"/>
      <dgm:spPr/>
    </dgm:pt>
    <dgm:pt modelId="{BE9D56CE-DE2E-4024-A271-B09176149C2A}" type="pres">
      <dgm:prSet presAssocID="{A7F85192-1FFC-41F2-8B59-AD7BA459824F}" presName="composite" presStyleCnt="0"/>
      <dgm:spPr/>
    </dgm:pt>
    <dgm:pt modelId="{F52451BD-7505-472D-BBF9-C53DF4A8702F}" type="pres">
      <dgm:prSet presAssocID="{A7F85192-1FFC-41F2-8B59-AD7BA459824F}" presName="LShape" presStyleLbl="alignNode1" presStyleIdx="10" presStyleCnt="11"/>
      <dgm:spPr/>
    </dgm:pt>
    <dgm:pt modelId="{65FC07BD-0226-4CEC-B883-0692A4B2F693}" type="pres">
      <dgm:prSet presAssocID="{A7F85192-1FFC-41F2-8B59-AD7BA459824F}" presName="ParentText" presStyleLbl="revTx" presStyleIdx="5" presStyleCnt="6" custScaleX="110544" custScaleY="1151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42B7459-E0C2-4010-AFBD-51490BEBBDF7}" srcId="{5DF46BF9-F92A-4980-8ACD-E38AEB8EDFA3}" destId="{B58C142E-1A63-4E14-8FC1-FBB50FE87537}" srcOrd="4" destOrd="0" parTransId="{93E500A7-4BEF-46AE-97B1-ED35AE2E99C8}" sibTransId="{9FA224DE-ADC6-4E7C-A210-C4DFB66A5DD8}"/>
    <dgm:cxn modelId="{F8639594-555A-4D2B-8156-D1F0473D2AD7}" type="presOf" srcId="{50CA5EEB-6DE8-4D3A-8997-C782E488D4C6}" destId="{C537BA7A-CD2C-4D39-9AA5-BE4ADD64E968}" srcOrd="0" destOrd="0" presId="urn:microsoft.com/office/officeart/2009/3/layout/StepUpProcess"/>
    <dgm:cxn modelId="{79ABF4C9-D70A-4F51-B9C8-76F0F8E4A1DC}" srcId="{5DF46BF9-F92A-4980-8ACD-E38AEB8EDFA3}" destId="{71C1586A-1104-4152-871C-5B2CCF10B7F7}" srcOrd="2" destOrd="0" parTransId="{EC80E7DD-C219-4D33-83B8-DA96D7B7A921}" sibTransId="{B3C98E1A-BB95-4D37-8CC8-9FB498C377E2}"/>
    <dgm:cxn modelId="{5108F469-776D-4069-8158-44147E81A21C}" type="presOf" srcId="{B58C142E-1A63-4E14-8FC1-FBB50FE87537}" destId="{61945913-35A2-447D-AAD6-3E1C00640A2A}" srcOrd="0" destOrd="0" presId="urn:microsoft.com/office/officeart/2009/3/layout/StepUpProcess"/>
    <dgm:cxn modelId="{85C6BC96-6619-42F3-A112-EB298A6345C4}" type="presOf" srcId="{71C1586A-1104-4152-871C-5B2CCF10B7F7}" destId="{E1DA612A-4E8D-4E4A-914D-EFFB187359F3}" srcOrd="0" destOrd="0" presId="urn:microsoft.com/office/officeart/2009/3/layout/StepUpProcess"/>
    <dgm:cxn modelId="{09511E30-1D0F-4C1B-8F4C-B30BB24EAD7D}" type="presOf" srcId="{507A0877-73C3-427B-A730-7EEBC696B825}" destId="{741B5BC5-34C9-4C4D-92DE-7301FF08DF87}" srcOrd="0" destOrd="0" presId="urn:microsoft.com/office/officeart/2009/3/layout/StepUpProcess"/>
    <dgm:cxn modelId="{608A8A2F-80F3-42D9-9921-4F0D83DDC9D4}" type="presOf" srcId="{5DF46BF9-F92A-4980-8ACD-E38AEB8EDFA3}" destId="{83A5747D-2DBF-4C84-9B04-C6180A06B3B2}" srcOrd="0" destOrd="0" presId="urn:microsoft.com/office/officeart/2009/3/layout/StepUpProcess"/>
    <dgm:cxn modelId="{7FD2B277-310C-4163-9A41-F5B7B5F5A745}" srcId="{5DF46BF9-F92A-4980-8ACD-E38AEB8EDFA3}" destId="{A7F85192-1FFC-41F2-8B59-AD7BA459824F}" srcOrd="5" destOrd="0" parTransId="{01EAD103-FCE8-4296-BF78-6220E11EA358}" sibTransId="{86A22960-6DBE-46EA-B1A2-18E3758558C3}"/>
    <dgm:cxn modelId="{24CF329B-83F1-4AB7-A36B-6886E7290E5C}" srcId="{5DF46BF9-F92A-4980-8ACD-E38AEB8EDFA3}" destId="{50CA5EEB-6DE8-4D3A-8997-C782E488D4C6}" srcOrd="1" destOrd="0" parTransId="{4BB0D435-8BCA-4444-BBD2-C3F94A637914}" sibTransId="{0C7984F8-F828-4F5B-9B67-BBD5016257E3}"/>
    <dgm:cxn modelId="{B6F8F274-4146-4447-B4A4-CD37B9D0D917}" srcId="{5DF46BF9-F92A-4980-8ACD-E38AEB8EDFA3}" destId="{501EA9EC-4EFF-46C5-978C-8F7B0ABB7440}" srcOrd="0" destOrd="0" parTransId="{0BF8E295-200C-400A-A678-10F8422A7AC6}" sibTransId="{C5AC5448-8652-41A4-89A1-DB5B40052141}"/>
    <dgm:cxn modelId="{5C4CCA09-E316-4693-9757-A529EB227CFB}" type="presOf" srcId="{A7F85192-1FFC-41F2-8B59-AD7BA459824F}" destId="{65FC07BD-0226-4CEC-B883-0692A4B2F693}" srcOrd="0" destOrd="0" presId="urn:microsoft.com/office/officeart/2009/3/layout/StepUpProcess"/>
    <dgm:cxn modelId="{963CD6D8-C510-4895-9E4D-4A433FD03452}" type="presOf" srcId="{501EA9EC-4EFF-46C5-978C-8F7B0ABB7440}" destId="{34C158DB-22E0-45CD-9828-5DFAB0F9EBD0}" srcOrd="0" destOrd="0" presId="urn:microsoft.com/office/officeart/2009/3/layout/StepUpProcess"/>
    <dgm:cxn modelId="{A4BDBF1B-B760-4B18-8243-4CB17C1CF5D0}" srcId="{5DF46BF9-F92A-4980-8ACD-E38AEB8EDFA3}" destId="{507A0877-73C3-427B-A730-7EEBC696B825}" srcOrd="3" destOrd="0" parTransId="{36A1A9FC-3485-492C-AB48-D087D9B587E9}" sibTransId="{9E7521EC-2AA0-40AC-B7C6-6E992F79534D}"/>
    <dgm:cxn modelId="{807D90BE-60DA-4EEA-8BB3-FFFA479326BA}" type="presParOf" srcId="{83A5747D-2DBF-4C84-9B04-C6180A06B3B2}" destId="{C20462CC-414E-41A2-8594-F78F5240F3F5}" srcOrd="0" destOrd="0" presId="urn:microsoft.com/office/officeart/2009/3/layout/StepUpProcess"/>
    <dgm:cxn modelId="{B5FCF4C4-8FA1-4C5F-84D6-39C32DFE3E1A}" type="presParOf" srcId="{C20462CC-414E-41A2-8594-F78F5240F3F5}" destId="{8F109608-2A6D-4A81-B0E4-F659708B38C9}" srcOrd="0" destOrd="0" presId="urn:microsoft.com/office/officeart/2009/3/layout/StepUpProcess"/>
    <dgm:cxn modelId="{99613CA6-184D-439E-A86C-613782159216}" type="presParOf" srcId="{C20462CC-414E-41A2-8594-F78F5240F3F5}" destId="{34C158DB-22E0-45CD-9828-5DFAB0F9EBD0}" srcOrd="1" destOrd="0" presId="urn:microsoft.com/office/officeart/2009/3/layout/StepUpProcess"/>
    <dgm:cxn modelId="{BFC364BC-369E-48F0-A77A-99C39A1E36CD}" type="presParOf" srcId="{C20462CC-414E-41A2-8594-F78F5240F3F5}" destId="{38912953-0D95-429A-9CA4-C0399313D098}" srcOrd="2" destOrd="0" presId="urn:microsoft.com/office/officeart/2009/3/layout/StepUpProcess"/>
    <dgm:cxn modelId="{CAEACDFF-0BF2-4E2E-8D63-EB1D5E3A1C3F}" type="presParOf" srcId="{83A5747D-2DBF-4C84-9B04-C6180A06B3B2}" destId="{C82F414E-1F6A-4955-8E49-DD45B33230DC}" srcOrd="1" destOrd="0" presId="urn:microsoft.com/office/officeart/2009/3/layout/StepUpProcess"/>
    <dgm:cxn modelId="{52071801-7A5B-4E2B-A196-B3422F221819}" type="presParOf" srcId="{C82F414E-1F6A-4955-8E49-DD45B33230DC}" destId="{353DB522-21B0-4D90-BE10-A7BF4DEAA246}" srcOrd="0" destOrd="0" presId="urn:microsoft.com/office/officeart/2009/3/layout/StepUpProcess"/>
    <dgm:cxn modelId="{460A4E15-6854-4BF5-BBCF-9C0F871E7B46}" type="presParOf" srcId="{83A5747D-2DBF-4C84-9B04-C6180A06B3B2}" destId="{28E1E94C-49DE-4DC1-A84C-CA084C9DF208}" srcOrd="2" destOrd="0" presId="urn:microsoft.com/office/officeart/2009/3/layout/StepUpProcess"/>
    <dgm:cxn modelId="{3E011DCD-307F-4E1B-BBCB-5CCA7F27CA16}" type="presParOf" srcId="{28E1E94C-49DE-4DC1-A84C-CA084C9DF208}" destId="{1D50B01A-2F00-46B8-BF4E-FE995B557FFB}" srcOrd="0" destOrd="0" presId="urn:microsoft.com/office/officeart/2009/3/layout/StepUpProcess"/>
    <dgm:cxn modelId="{FE56B626-07CE-478D-A32B-E3D1EF821FEC}" type="presParOf" srcId="{28E1E94C-49DE-4DC1-A84C-CA084C9DF208}" destId="{C537BA7A-CD2C-4D39-9AA5-BE4ADD64E968}" srcOrd="1" destOrd="0" presId="urn:microsoft.com/office/officeart/2009/3/layout/StepUpProcess"/>
    <dgm:cxn modelId="{7090F2F7-7CD8-4925-86D1-13B85B676F67}" type="presParOf" srcId="{28E1E94C-49DE-4DC1-A84C-CA084C9DF208}" destId="{4CDA27FE-A94B-4543-83D9-7FDD70F1BAAE}" srcOrd="2" destOrd="0" presId="urn:microsoft.com/office/officeart/2009/3/layout/StepUpProcess"/>
    <dgm:cxn modelId="{A44F115F-0B13-4E66-AC84-375947C45790}" type="presParOf" srcId="{83A5747D-2DBF-4C84-9B04-C6180A06B3B2}" destId="{C0FAE2F7-5D08-4AE2-A30D-396ACE033E43}" srcOrd="3" destOrd="0" presId="urn:microsoft.com/office/officeart/2009/3/layout/StepUpProcess"/>
    <dgm:cxn modelId="{FDB86D0E-C957-4479-B525-D336E747C641}" type="presParOf" srcId="{C0FAE2F7-5D08-4AE2-A30D-396ACE033E43}" destId="{25F0839B-C2CE-4534-B407-1E92621CA566}" srcOrd="0" destOrd="0" presId="urn:microsoft.com/office/officeart/2009/3/layout/StepUpProcess"/>
    <dgm:cxn modelId="{92780726-7F29-4E6A-9979-4F3FCF21925F}" type="presParOf" srcId="{83A5747D-2DBF-4C84-9B04-C6180A06B3B2}" destId="{F2F3B12B-582A-4BE3-9FA5-19C46B589F46}" srcOrd="4" destOrd="0" presId="urn:microsoft.com/office/officeart/2009/3/layout/StepUpProcess"/>
    <dgm:cxn modelId="{A9DB5EF0-C1B4-4BD0-8F9A-FCEC218CBDB2}" type="presParOf" srcId="{F2F3B12B-582A-4BE3-9FA5-19C46B589F46}" destId="{0EF1D2B3-BD4E-4A1D-9503-2BAD5F05967B}" srcOrd="0" destOrd="0" presId="urn:microsoft.com/office/officeart/2009/3/layout/StepUpProcess"/>
    <dgm:cxn modelId="{75C5B866-6661-4776-BFEB-9D7CB24F4191}" type="presParOf" srcId="{F2F3B12B-582A-4BE3-9FA5-19C46B589F46}" destId="{E1DA612A-4E8D-4E4A-914D-EFFB187359F3}" srcOrd="1" destOrd="0" presId="urn:microsoft.com/office/officeart/2009/3/layout/StepUpProcess"/>
    <dgm:cxn modelId="{40166EA9-C105-4038-81E4-F4C76711DE6A}" type="presParOf" srcId="{F2F3B12B-582A-4BE3-9FA5-19C46B589F46}" destId="{B594C621-E0B0-43AF-9BE5-2A571E9EC4DF}" srcOrd="2" destOrd="0" presId="urn:microsoft.com/office/officeart/2009/3/layout/StepUpProcess"/>
    <dgm:cxn modelId="{A8D2225B-7E8F-4D16-AA13-483599E44530}" type="presParOf" srcId="{83A5747D-2DBF-4C84-9B04-C6180A06B3B2}" destId="{A7690DBB-290F-49B9-BD6D-D67E921E31B8}" srcOrd="5" destOrd="0" presId="urn:microsoft.com/office/officeart/2009/3/layout/StepUpProcess"/>
    <dgm:cxn modelId="{755FFE75-165B-4F92-8FE8-0BD3599B4DC6}" type="presParOf" srcId="{A7690DBB-290F-49B9-BD6D-D67E921E31B8}" destId="{EC3CFA86-C8BD-4DEE-B22F-938338F2A8D0}" srcOrd="0" destOrd="0" presId="urn:microsoft.com/office/officeart/2009/3/layout/StepUpProcess"/>
    <dgm:cxn modelId="{6DB4683D-55D8-4F5D-ABDD-00878857CD30}" type="presParOf" srcId="{83A5747D-2DBF-4C84-9B04-C6180A06B3B2}" destId="{9BE0933D-4055-470D-A0C0-D5AF79855F58}" srcOrd="6" destOrd="0" presId="urn:microsoft.com/office/officeart/2009/3/layout/StepUpProcess"/>
    <dgm:cxn modelId="{A9E98E1F-0C64-4294-B669-2D0E10B77FEF}" type="presParOf" srcId="{9BE0933D-4055-470D-A0C0-D5AF79855F58}" destId="{CCD8CA2F-AFA5-4C74-9A1C-6470D1802B3D}" srcOrd="0" destOrd="0" presId="urn:microsoft.com/office/officeart/2009/3/layout/StepUpProcess"/>
    <dgm:cxn modelId="{066AA864-69E4-4FDB-A07B-715EC2CD24FC}" type="presParOf" srcId="{9BE0933D-4055-470D-A0C0-D5AF79855F58}" destId="{741B5BC5-34C9-4C4D-92DE-7301FF08DF87}" srcOrd="1" destOrd="0" presId="urn:microsoft.com/office/officeart/2009/3/layout/StepUpProcess"/>
    <dgm:cxn modelId="{E16DA58D-E619-4A60-8209-F6D6DA269500}" type="presParOf" srcId="{9BE0933D-4055-470D-A0C0-D5AF79855F58}" destId="{BC7F0C31-7440-4F42-BECA-12F91611511F}" srcOrd="2" destOrd="0" presId="urn:microsoft.com/office/officeart/2009/3/layout/StepUpProcess"/>
    <dgm:cxn modelId="{DFBAB702-F305-43BF-A04A-499E179167EE}" type="presParOf" srcId="{83A5747D-2DBF-4C84-9B04-C6180A06B3B2}" destId="{36779546-CF7C-4EEE-A2EC-4175CC33C1F4}" srcOrd="7" destOrd="0" presId="urn:microsoft.com/office/officeart/2009/3/layout/StepUpProcess"/>
    <dgm:cxn modelId="{A2F27639-DCFC-4154-94B0-8B2C458E415E}" type="presParOf" srcId="{36779546-CF7C-4EEE-A2EC-4175CC33C1F4}" destId="{4E109800-53BE-4573-8AA5-9D3E1FD6FD30}" srcOrd="0" destOrd="0" presId="urn:microsoft.com/office/officeart/2009/3/layout/StepUpProcess"/>
    <dgm:cxn modelId="{D6DD6015-B217-4095-BC1A-DF92758BD9FC}" type="presParOf" srcId="{83A5747D-2DBF-4C84-9B04-C6180A06B3B2}" destId="{B1C9BE17-D61A-4695-AA2F-535CD70E57B7}" srcOrd="8" destOrd="0" presId="urn:microsoft.com/office/officeart/2009/3/layout/StepUpProcess"/>
    <dgm:cxn modelId="{3995F2D8-489C-4AF9-A3DB-E9505371FCAC}" type="presParOf" srcId="{B1C9BE17-D61A-4695-AA2F-535CD70E57B7}" destId="{6AE38020-28E5-45EA-AF77-8B525BD5E241}" srcOrd="0" destOrd="0" presId="urn:microsoft.com/office/officeart/2009/3/layout/StepUpProcess"/>
    <dgm:cxn modelId="{AE890B4F-E247-43AB-B3BC-BDCEF63FC5D8}" type="presParOf" srcId="{B1C9BE17-D61A-4695-AA2F-535CD70E57B7}" destId="{61945913-35A2-447D-AAD6-3E1C00640A2A}" srcOrd="1" destOrd="0" presId="urn:microsoft.com/office/officeart/2009/3/layout/StepUpProcess"/>
    <dgm:cxn modelId="{DF1CEEF4-8613-4FB9-94FE-15EBD1924AAF}" type="presParOf" srcId="{B1C9BE17-D61A-4695-AA2F-535CD70E57B7}" destId="{2B66B211-F0CE-4451-B347-4B4BBFA067C8}" srcOrd="2" destOrd="0" presId="urn:microsoft.com/office/officeart/2009/3/layout/StepUpProcess"/>
    <dgm:cxn modelId="{5CF3B552-8545-40A5-9F97-63305691B6FE}" type="presParOf" srcId="{83A5747D-2DBF-4C84-9B04-C6180A06B3B2}" destId="{E1AFDC98-1079-4EAA-97FF-0BCBA14B373C}" srcOrd="9" destOrd="0" presId="urn:microsoft.com/office/officeart/2009/3/layout/StepUpProcess"/>
    <dgm:cxn modelId="{5137F3A8-21E2-48D8-8F4A-53EB86C56664}" type="presParOf" srcId="{E1AFDC98-1079-4EAA-97FF-0BCBA14B373C}" destId="{5FBC98AD-BCBD-46E6-B0CA-767929E0A98F}" srcOrd="0" destOrd="0" presId="urn:microsoft.com/office/officeart/2009/3/layout/StepUpProcess"/>
    <dgm:cxn modelId="{1192A90C-221F-4945-84A8-B7C95A12D809}" type="presParOf" srcId="{83A5747D-2DBF-4C84-9B04-C6180A06B3B2}" destId="{BE9D56CE-DE2E-4024-A271-B09176149C2A}" srcOrd="10" destOrd="0" presId="urn:microsoft.com/office/officeart/2009/3/layout/StepUpProcess"/>
    <dgm:cxn modelId="{76DB83F4-4CB7-46A4-A67F-A93923E52616}" type="presParOf" srcId="{BE9D56CE-DE2E-4024-A271-B09176149C2A}" destId="{F52451BD-7505-472D-BBF9-C53DF4A8702F}" srcOrd="0" destOrd="0" presId="urn:microsoft.com/office/officeart/2009/3/layout/StepUpProcess"/>
    <dgm:cxn modelId="{919E10FE-7558-4F84-8C52-B276B4CA0F67}" type="presParOf" srcId="{BE9D56CE-DE2E-4024-A271-B09176149C2A}" destId="{65FC07BD-0226-4CEC-B883-0692A4B2F69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34643D-B51D-42AD-8A0A-6EB31488AE8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800386A-0AF2-4C37-8251-82BD2EDC470E}">
      <dgm:prSet phldrT="[Κείμενο]" custT="1"/>
      <dgm:spPr/>
      <dgm:t>
        <a:bodyPr/>
        <a:lstStyle/>
        <a:p>
          <a:r>
            <a:rPr lang="el-GR" sz="2000" dirty="0" smtClean="0">
              <a:latin typeface="Arial" panose="020B0604020202020204" pitchFamily="34" charset="0"/>
              <a:cs typeface="Arial" panose="020B0604020202020204" pitchFamily="34" charset="0"/>
            </a:rPr>
            <a:t>Ανάλογα με το είδος των υπηρεσιών που παρέχουν</a:t>
          </a:r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el-G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F2FCFA-2B6D-415F-82E4-BC153F5A9198}" type="parTrans" cxnId="{2A399CFC-918B-489E-BF57-A2BCF7E15D6C}">
      <dgm:prSet/>
      <dgm:spPr/>
      <dgm:t>
        <a:bodyPr/>
        <a:lstStyle/>
        <a:p>
          <a:endParaRPr lang="el-GR"/>
        </a:p>
      </dgm:t>
    </dgm:pt>
    <dgm:pt modelId="{53A7B35B-AC5A-485E-8BE3-039C8ADE8543}" type="sibTrans" cxnId="{2A399CFC-918B-489E-BF57-A2BCF7E15D6C}">
      <dgm:prSet/>
      <dgm:spPr/>
      <dgm:t>
        <a:bodyPr/>
        <a:lstStyle/>
        <a:p>
          <a:endParaRPr lang="el-GR"/>
        </a:p>
      </dgm:t>
    </dgm:pt>
    <dgm:pt modelId="{A489465E-B874-44D5-9822-B1F3AB2F43FB}">
      <dgm:prSet phldrT="[Κείμενο]" custT="1"/>
      <dgm:spPr/>
      <dgm:t>
        <a:bodyPr/>
        <a:lstStyle/>
        <a:p>
          <a:r>
            <a:rPr lang="el-GR" sz="2000" dirty="0" smtClean="0">
              <a:latin typeface="Arial" panose="020B0604020202020204" pitchFamily="34" charset="0"/>
              <a:cs typeface="Arial" panose="020B0604020202020204" pitchFamily="34" charset="0"/>
            </a:rPr>
            <a:t>Μονάδες Ανοικτής Περίθαλψης</a:t>
          </a:r>
        </a:p>
        <a:p>
          <a:r>
            <a:rPr lang="el-GR" sz="2000" dirty="0" smtClean="0">
              <a:latin typeface="Arial" panose="020B0604020202020204" pitchFamily="34" charset="0"/>
              <a:cs typeface="Arial" panose="020B0604020202020204" pitchFamily="34" charset="0"/>
            </a:rPr>
            <a:t>π.χ. ιδιωτικά ιατρεία</a:t>
          </a:r>
          <a:endParaRPr lang="el-G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E40272-2283-43CC-B03E-364DB937005D}" type="parTrans" cxnId="{2FA3023E-C900-484C-BCAA-2C55C1B3FE8E}">
      <dgm:prSet/>
      <dgm:spPr/>
      <dgm:t>
        <a:bodyPr/>
        <a:lstStyle/>
        <a:p>
          <a:endParaRPr lang="el-GR"/>
        </a:p>
      </dgm:t>
    </dgm:pt>
    <dgm:pt modelId="{7EDB1C09-8845-4C5C-B8DF-E5A3DD4F9085}" type="sibTrans" cxnId="{2FA3023E-C900-484C-BCAA-2C55C1B3FE8E}">
      <dgm:prSet/>
      <dgm:spPr/>
      <dgm:t>
        <a:bodyPr/>
        <a:lstStyle/>
        <a:p>
          <a:endParaRPr lang="el-GR"/>
        </a:p>
      </dgm:t>
    </dgm:pt>
    <dgm:pt modelId="{A8C97D7D-518A-4FBB-8ADA-C871CFE70CCF}">
      <dgm:prSet phldrT="[Κείμενο]" custT="1"/>
      <dgm:spPr/>
      <dgm:t>
        <a:bodyPr/>
        <a:lstStyle/>
        <a:p>
          <a:r>
            <a:rPr lang="el-GR" sz="2000" dirty="0" smtClean="0">
              <a:latin typeface="Arial" panose="020B0604020202020204" pitchFamily="34" charset="0"/>
              <a:cs typeface="Arial" panose="020B0604020202020204" pitchFamily="34" charset="0"/>
            </a:rPr>
            <a:t>Μονάδες Κλειστής Περίθαλψης</a:t>
          </a:r>
        </a:p>
        <a:p>
          <a:r>
            <a:rPr lang="el-GR" sz="2000" dirty="0" smtClean="0">
              <a:latin typeface="Arial" panose="020B0604020202020204" pitchFamily="34" charset="0"/>
              <a:cs typeface="Arial" panose="020B0604020202020204" pitchFamily="34" charset="0"/>
            </a:rPr>
            <a:t>π.χ. νοσοκομεία</a:t>
          </a:r>
          <a:endParaRPr lang="el-G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7797C2-E72B-4073-9B71-23C52A05CB82}" type="parTrans" cxnId="{606DBFC5-17A6-4D65-A2BB-C2AB3DC7AE0B}">
      <dgm:prSet/>
      <dgm:spPr/>
      <dgm:t>
        <a:bodyPr/>
        <a:lstStyle/>
        <a:p>
          <a:endParaRPr lang="el-GR"/>
        </a:p>
      </dgm:t>
    </dgm:pt>
    <dgm:pt modelId="{979ECF41-8C4C-4542-A3E4-2596D13BEE8A}" type="sibTrans" cxnId="{606DBFC5-17A6-4D65-A2BB-C2AB3DC7AE0B}">
      <dgm:prSet/>
      <dgm:spPr/>
      <dgm:t>
        <a:bodyPr/>
        <a:lstStyle/>
        <a:p>
          <a:endParaRPr lang="el-GR"/>
        </a:p>
      </dgm:t>
    </dgm:pt>
    <dgm:pt modelId="{1B81CC86-79EF-49D3-B476-FD0B789CF6C4}" type="pres">
      <dgm:prSet presAssocID="{5B34643D-B51D-42AD-8A0A-6EB31488AE8C}" presName="Name0" presStyleCnt="0">
        <dgm:presLayoutVars>
          <dgm:dir/>
          <dgm:resizeHandles val="exact"/>
        </dgm:presLayoutVars>
      </dgm:prSet>
      <dgm:spPr/>
    </dgm:pt>
    <dgm:pt modelId="{17B1D11A-1ABA-4629-B7BF-00B39B14B21E}" type="pres">
      <dgm:prSet presAssocID="{A800386A-0AF2-4C37-8251-82BD2EDC470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96F25D2-1528-442C-95EE-F0580C8D8CA4}" type="pres">
      <dgm:prSet presAssocID="{53A7B35B-AC5A-485E-8BE3-039C8ADE8543}" presName="sibTrans" presStyleLbl="sibTrans2D1" presStyleIdx="0" presStyleCnt="2"/>
      <dgm:spPr/>
      <dgm:t>
        <a:bodyPr/>
        <a:lstStyle/>
        <a:p>
          <a:endParaRPr lang="el-GR"/>
        </a:p>
      </dgm:t>
    </dgm:pt>
    <dgm:pt modelId="{C570E1F6-B62A-4AD3-A757-D5B7E85370D3}" type="pres">
      <dgm:prSet presAssocID="{53A7B35B-AC5A-485E-8BE3-039C8ADE8543}" presName="connectorText" presStyleLbl="sibTrans2D1" presStyleIdx="0" presStyleCnt="2"/>
      <dgm:spPr/>
      <dgm:t>
        <a:bodyPr/>
        <a:lstStyle/>
        <a:p>
          <a:endParaRPr lang="el-GR"/>
        </a:p>
      </dgm:t>
    </dgm:pt>
    <dgm:pt modelId="{4EDA77D4-149C-448B-B1E2-B80906FE3A66}" type="pres">
      <dgm:prSet presAssocID="{A489465E-B874-44D5-9822-B1F3AB2F43F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86E52BA-F3D3-46DF-82AF-0D8FE0063A33}" type="pres">
      <dgm:prSet presAssocID="{7EDB1C09-8845-4C5C-B8DF-E5A3DD4F9085}" presName="sibTrans" presStyleLbl="sibTrans2D1" presStyleIdx="1" presStyleCnt="2"/>
      <dgm:spPr/>
      <dgm:t>
        <a:bodyPr/>
        <a:lstStyle/>
        <a:p>
          <a:endParaRPr lang="el-GR"/>
        </a:p>
      </dgm:t>
    </dgm:pt>
    <dgm:pt modelId="{A8ED0D48-57B9-4943-9409-9EF903501AD1}" type="pres">
      <dgm:prSet presAssocID="{7EDB1C09-8845-4C5C-B8DF-E5A3DD4F9085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514591CE-AD0C-40D5-8583-BE42134BD45A}" type="pres">
      <dgm:prSet presAssocID="{A8C97D7D-518A-4FBB-8ADA-C871CFE70CC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22CE6F8-33FB-4C02-8EEF-323CD9085EEB}" type="presOf" srcId="{7EDB1C09-8845-4C5C-B8DF-E5A3DD4F9085}" destId="{886E52BA-F3D3-46DF-82AF-0D8FE0063A33}" srcOrd="0" destOrd="0" presId="urn:microsoft.com/office/officeart/2005/8/layout/process1"/>
    <dgm:cxn modelId="{2A399CFC-918B-489E-BF57-A2BCF7E15D6C}" srcId="{5B34643D-B51D-42AD-8A0A-6EB31488AE8C}" destId="{A800386A-0AF2-4C37-8251-82BD2EDC470E}" srcOrd="0" destOrd="0" parTransId="{ABF2FCFA-2B6D-415F-82E4-BC153F5A9198}" sibTransId="{53A7B35B-AC5A-485E-8BE3-039C8ADE8543}"/>
    <dgm:cxn modelId="{82A66F57-8914-40E9-8EAB-885DA8C15793}" type="presOf" srcId="{A800386A-0AF2-4C37-8251-82BD2EDC470E}" destId="{17B1D11A-1ABA-4629-B7BF-00B39B14B21E}" srcOrd="0" destOrd="0" presId="urn:microsoft.com/office/officeart/2005/8/layout/process1"/>
    <dgm:cxn modelId="{C2568641-8E22-4A61-BF67-EC208112B050}" type="presOf" srcId="{A489465E-B874-44D5-9822-B1F3AB2F43FB}" destId="{4EDA77D4-149C-448B-B1E2-B80906FE3A66}" srcOrd="0" destOrd="0" presId="urn:microsoft.com/office/officeart/2005/8/layout/process1"/>
    <dgm:cxn modelId="{862B9564-DF6F-41CC-BE7E-A81069F98D20}" type="presOf" srcId="{53A7B35B-AC5A-485E-8BE3-039C8ADE8543}" destId="{C570E1F6-B62A-4AD3-A757-D5B7E85370D3}" srcOrd="1" destOrd="0" presId="urn:microsoft.com/office/officeart/2005/8/layout/process1"/>
    <dgm:cxn modelId="{A7D9C417-1F40-4BA2-961F-355C95177AC7}" type="presOf" srcId="{5B34643D-B51D-42AD-8A0A-6EB31488AE8C}" destId="{1B81CC86-79EF-49D3-B476-FD0B789CF6C4}" srcOrd="0" destOrd="0" presId="urn:microsoft.com/office/officeart/2005/8/layout/process1"/>
    <dgm:cxn modelId="{2FA3023E-C900-484C-BCAA-2C55C1B3FE8E}" srcId="{5B34643D-B51D-42AD-8A0A-6EB31488AE8C}" destId="{A489465E-B874-44D5-9822-B1F3AB2F43FB}" srcOrd="1" destOrd="0" parTransId="{07E40272-2283-43CC-B03E-364DB937005D}" sibTransId="{7EDB1C09-8845-4C5C-B8DF-E5A3DD4F9085}"/>
    <dgm:cxn modelId="{BD17EDD1-CE95-4EA0-A306-7B6DC23B4772}" type="presOf" srcId="{53A7B35B-AC5A-485E-8BE3-039C8ADE8543}" destId="{496F25D2-1528-442C-95EE-F0580C8D8CA4}" srcOrd="0" destOrd="0" presId="urn:microsoft.com/office/officeart/2005/8/layout/process1"/>
    <dgm:cxn modelId="{6B2E77D7-9B5E-4118-98DC-829C9F78CA93}" type="presOf" srcId="{7EDB1C09-8845-4C5C-B8DF-E5A3DD4F9085}" destId="{A8ED0D48-57B9-4943-9409-9EF903501AD1}" srcOrd="1" destOrd="0" presId="urn:microsoft.com/office/officeart/2005/8/layout/process1"/>
    <dgm:cxn modelId="{5AF399B1-1F61-4DBE-A066-B982F53C747F}" type="presOf" srcId="{A8C97D7D-518A-4FBB-8ADA-C871CFE70CCF}" destId="{514591CE-AD0C-40D5-8583-BE42134BD45A}" srcOrd="0" destOrd="0" presId="urn:microsoft.com/office/officeart/2005/8/layout/process1"/>
    <dgm:cxn modelId="{606DBFC5-17A6-4D65-A2BB-C2AB3DC7AE0B}" srcId="{5B34643D-B51D-42AD-8A0A-6EB31488AE8C}" destId="{A8C97D7D-518A-4FBB-8ADA-C871CFE70CCF}" srcOrd="2" destOrd="0" parTransId="{DB7797C2-E72B-4073-9B71-23C52A05CB82}" sibTransId="{979ECF41-8C4C-4542-A3E4-2596D13BEE8A}"/>
    <dgm:cxn modelId="{4E97A1AA-17EF-45B2-B0A7-76D0462E9C47}" type="presParOf" srcId="{1B81CC86-79EF-49D3-B476-FD0B789CF6C4}" destId="{17B1D11A-1ABA-4629-B7BF-00B39B14B21E}" srcOrd="0" destOrd="0" presId="urn:microsoft.com/office/officeart/2005/8/layout/process1"/>
    <dgm:cxn modelId="{B2EC828E-5C3D-4989-A86C-06EC358D5AF9}" type="presParOf" srcId="{1B81CC86-79EF-49D3-B476-FD0B789CF6C4}" destId="{496F25D2-1528-442C-95EE-F0580C8D8CA4}" srcOrd="1" destOrd="0" presId="urn:microsoft.com/office/officeart/2005/8/layout/process1"/>
    <dgm:cxn modelId="{DD6C2640-AB6D-4C96-8727-13B7DE4D259D}" type="presParOf" srcId="{496F25D2-1528-442C-95EE-F0580C8D8CA4}" destId="{C570E1F6-B62A-4AD3-A757-D5B7E85370D3}" srcOrd="0" destOrd="0" presId="urn:microsoft.com/office/officeart/2005/8/layout/process1"/>
    <dgm:cxn modelId="{94321DC3-1F28-4EE9-BDEA-74AA6395338A}" type="presParOf" srcId="{1B81CC86-79EF-49D3-B476-FD0B789CF6C4}" destId="{4EDA77D4-149C-448B-B1E2-B80906FE3A66}" srcOrd="2" destOrd="0" presId="urn:microsoft.com/office/officeart/2005/8/layout/process1"/>
    <dgm:cxn modelId="{B3EA8DF2-5B6B-4E7C-932F-0BA0E1497D08}" type="presParOf" srcId="{1B81CC86-79EF-49D3-B476-FD0B789CF6C4}" destId="{886E52BA-F3D3-46DF-82AF-0D8FE0063A33}" srcOrd="3" destOrd="0" presId="urn:microsoft.com/office/officeart/2005/8/layout/process1"/>
    <dgm:cxn modelId="{F0AFA817-A81E-4700-BC23-01787BB969FD}" type="presParOf" srcId="{886E52BA-F3D3-46DF-82AF-0D8FE0063A33}" destId="{A8ED0D48-57B9-4943-9409-9EF903501AD1}" srcOrd="0" destOrd="0" presId="urn:microsoft.com/office/officeart/2005/8/layout/process1"/>
    <dgm:cxn modelId="{E196EEC2-2E63-4668-89C5-08CFB18E7760}" type="presParOf" srcId="{1B81CC86-79EF-49D3-B476-FD0B789CF6C4}" destId="{514591CE-AD0C-40D5-8583-BE42134BD45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09608-2A6D-4A81-B0E4-F659708B38C9}">
      <dsp:nvSpPr>
        <dsp:cNvPr id="0" name=""/>
        <dsp:cNvSpPr/>
      </dsp:nvSpPr>
      <dsp:spPr>
        <a:xfrm rot="5400000">
          <a:off x="375290" y="2610773"/>
          <a:ext cx="1113221" cy="18523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C158DB-22E0-45CD-9828-5DFAB0F9EBD0}">
      <dsp:nvSpPr>
        <dsp:cNvPr id="0" name=""/>
        <dsp:cNvSpPr/>
      </dsp:nvSpPr>
      <dsp:spPr>
        <a:xfrm>
          <a:off x="189465" y="3164234"/>
          <a:ext cx="1672334" cy="1465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Ανάλογα με την</a:t>
          </a:r>
          <a:r>
            <a:rPr lang="en-US" sz="20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l-GR" sz="20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μορφή της λειτουργίας τους</a:t>
          </a:r>
          <a:r>
            <a:rPr lang="en-US" sz="20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el-G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9465" y="3164234"/>
        <a:ext cx="1672334" cy="1465899"/>
      </dsp:txXfrm>
    </dsp:sp>
    <dsp:sp modelId="{38912953-0D95-429A-9CA4-C0399313D098}">
      <dsp:nvSpPr>
        <dsp:cNvPr id="0" name=""/>
        <dsp:cNvSpPr/>
      </dsp:nvSpPr>
      <dsp:spPr>
        <a:xfrm>
          <a:off x="1546265" y="2474399"/>
          <a:ext cx="315534" cy="31553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50B01A-2F00-46B8-BF4E-FE995B557FFB}">
      <dsp:nvSpPr>
        <dsp:cNvPr id="0" name=""/>
        <dsp:cNvSpPr/>
      </dsp:nvSpPr>
      <dsp:spPr>
        <a:xfrm rot="5400000">
          <a:off x="2422554" y="2104176"/>
          <a:ext cx="1113221" cy="18523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37BA7A-CD2C-4D39-9AA5-BE4ADD64E968}">
      <dsp:nvSpPr>
        <dsp:cNvPr id="0" name=""/>
        <dsp:cNvSpPr/>
      </dsp:nvSpPr>
      <dsp:spPr>
        <a:xfrm>
          <a:off x="2236729" y="2657637"/>
          <a:ext cx="1672334" cy="1465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Ιδιωτικές</a:t>
          </a:r>
        </a:p>
      </dsp:txBody>
      <dsp:txXfrm>
        <a:off x="2236729" y="2657637"/>
        <a:ext cx="1672334" cy="1465899"/>
      </dsp:txXfrm>
    </dsp:sp>
    <dsp:sp modelId="{4CDA27FE-A94B-4543-83D9-7FDD70F1BAAE}">
      <dsp:nvSpPr>
        <dsp:cNvPr id="0" name=""/>
        <dsp:cNvSpPr/>
      </dsp:nvSpPr>
      <dsp:spPr>
        <a:xfrm>
          <a:off x="3593529" y="1967802"/>
          <a:ext cx="315534" cy="31553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F1D2B3-BD4E-4A1D-9503-2BAD5F05967B}">
      <dsp:nvSpPr>
        <dsp:cNvPr id="0" name=""/>
        <dsp:cNvSpPr/>
      </dsp:nvSpPr>
      <dsp:spPr>
        <a:xfrm rot="5400000">
          <a:off x="4469818" y="1597578"/>
          <a:ext cx="1113221" cy="18523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A612A-4E8D-4E4A-914D-EFFB187359F3}">
      <dsp:nvSpPr>
        <dsp:cNvPr id="0" name=""/>
        <dsp:cNvSpPr/>
      </dsp:nvSpPr>
      <dsp:spPr>
        <a:xfrm>
          <a:off x="4283994" y="2151039"/>
          <a:ext cx="1672334" cy="1465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Δημόσιες</a:t>
          </a:r>
        </a:p>
      </dsp:txBody>
      <dsp:txXfrm>
        <a:off x="4283994" y="2151039"/>
        <a:ext cx="1672334" cy="1465899"/>
      </dsp:txXfrm>
    </dsp:sp>
    <dsp:sp modelId="{B594C621-E0B0-43AF-9BE5-2A571E9EC4DF}">
      <dsp:nvSpPr>
        <dsp:cNvPr id="0" name=""/>
        <dsp:cNvSpPr/>
      </dsp:nvSpPr>
      <dsp:spPr>
        <a:xfrm>
          <a:off x="5640793" y="1461204"/>
          <a:ext cx="315534" cy="31553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8CA2F-AFA5-4C74-9A1C-6470D1802B3D}">
      <dsp:nvSpPr>
        <dsp:cNvPr id="0" name=""/>
        <dsp:cNvSpPr/>
      </dsp:nvSpPr>
      <dsp:spPr>
        <a:xfrm rot="5400000">
          <a:off x="6517082" y="1090980"/>
          <a:ext cx="1113221" cy="18523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B5BC5-34C9-4C4D-92DE-7301FF08DF87}">
      <dsp:nvSpPr>
        <dsp:cNvPr id="0" name=""/>
        <dsp:cNvSpPr/>
      </dsp:nvSpPr>
      <dsp:spPr>
        <a:xfrm>
          <a:off x="6331258" y="1644442"/>
          <a:ext cx="1672334" cy="1465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Νομικά πρόσωπα δημοσίου δικαίου</a:t>
          </a:r>
          <a:endParaRPr lang="el-G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31258" y="1644442"/>
        <a:ext cx="1672334" cy="1465899"/>
      </dsp:txXfrm>
    </dsp:sp>
    <dsp:sp modelId="{BC7F0C31-7440-4F42-BECA-12F91611511F}">
      <dsp:nvSpPr>
        <dsp:cNvPr id="0" name=""/>
        <dsp:cNvSpPr/>
      </dsp:nvSpPr>
      <dsp:spPr>
        <a:xfrm>
          <a:off x="7688058" y="954607"/>
          <a:ext cx="315534" cy="31553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E38020-28E5-45EA-AF77-8B525BD5E241}">
      <dsp:nvSpPr>
        <dsp:cNvPr id="0" name=""/>
        <dsp:cNvSpPr/>
      </dsp:nvSpPr>
      <dsp:spPr>
        <a:xfrm rot="5400000">
          <a:off x="8564346" y="584383"/>
          <a:ext cx="1113221" cy="18523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945913-35A2-447D-AAD6-3E1C00640A2A}">
      <dsp:nvSpPr>
        <dsp:cNvPr id="0" name=""/>
        <dsp:cNvSpPr/>
      </dsp:nvSpPr>
      <dsp:spPr>
        <a:xfrm>
          <a:off x="8378522" y="1137844"/>
          <a:ext cx="1672334" cy="1465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Νομικά πρόσωπα ιδιωτικού δικαίου</a:t>
          </a:r>
          <a:endParaRPr lang="el-G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78522" y="1137844"/>
        <a:ext cx="1672334" cy="1465899"/>
      </dsp:txXfrm>
    </dsp:sp>
    <dsp:sp modelId="{2B66B211-F0CE-4451-B347-4B4BBFA067C8}">
      <dsp:nvSpPr>
        <dsp:cNvPr id="0" name=""/>
        <dsp:cNvSpPr/>
      </dsp:nvSpPr>
      <dsp:spPr>
        <a:xfrm>
          <a:off x="9735322" y="448009"/>
          <a:ext cx="315534" cy="31553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451BD-7505-472D-BBF9-C53DF4A8702F}">
      <dsp:nvSpPr>
        <dsp:cNvPr id="0" name=""/>
        <dsp:cNvSpPr/>
      </dsp:nvSpPr>
      <dsp:spPr>
        <a:xfrm rot="5400000">
          <a:off x="10611611" y="-33519"/>
          <a:ext cx="1113221" cy="18523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C07BD-0226-4CEC-B883-0692A4B2F693}">
      <dsp:nvSpPr>
        <dsp:cNvPr id="0" name=""/>
        <dsp:cNvSpPr/>
      </dsp:nvSpPr>
      <dsp:spPr>
        <a:xfrm>
          <a:off x="10337621" y="408635"/>
          <a:ext cx="1848665" cy="1688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Κεντρικές </a:t>
          </a:r>
          <a:r>
            <a:rPr lang="el-GR" sz="2000" kern="1200" smtClean="0">
              <a:latin typeface="Arial" panose="020B0604020202020204" pitchFamily="34" charset="0"/>
              <a:cs typeface="Arial" panose="020B0604020202020204" pitchFamily="34" charset="0"/>
            </a:rPr>
            <a:t>και περιφερειακές </a:t>
          </a:r>
          <a:r>
            <a:rPr lang="el-G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υπηρεσίες του Υπουργείου υγείας</a:t>
          </a:r>
          <a:endParaRPr lang="el-G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337621" y="408635"/>
        <a:ext cx="1848665" cy="1688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1D11A-1ABA-4629-B7BF-00B39B14B21E}">
      <dsp:nvSpPr>
        <dsp:cNvPr id="0" name=""/>
        <dsp:cNvSpPr/>
      </dsp:nvSpPr>
      <dsp:spPr>
        <a:xfrm>
          <a:off x="8901" y="1357192"/>
          <a:ext cx="2660595" cy="15963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Ανάλογα με το είδος των υπηρεσιών που παρέχουν</a:t>
          </a: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el-G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657" y="1403948"/>
        <a:ext cx="2567083" cy="1502845"/>
      </dsp:txXfrm>
    </dsp:sp>
    <dsp:sp modelId="{496F25D2-1528-442C-95EE-F0580C8D8CA4}">
      <dsp:nvSpPr>
        <dsp:cNvPr id="0" name=""/>
        <dsp:cNvSpPr/>
      </dsp:nvSpPr>
      <dsp:spPr>
        <a:xfrm>
          <a:off x="2935557" y="1825457"/>
          <a:ext cx="564046" cy="6598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800" kern="1200"/>
        </a:p>
      </dsp:txBody>
      <dsp:txXfrm>
        <a:off x="2935557" y="1957422"/>
        <a:ext cx="394832" cy="395897"/>
      </dsp:txXfrm>
    </dsp:sp>
    <dsp:sp modelId="{4EDA77D4-149C-448B-B1E2-B80906FE3A66}">
      <dsp:nvSpPr>
        <dsp:cNvPr id="0" name=""/>
        <dsp:cNvSpPr/>
      </dsp:nvSpPr>
      <dsp:spPr>
        <a:xfrm>
          <a:off x="3733736" y="1357192"/>
          <a:ext cx="2660595" cy="15963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Μονάδες Ανοικτής Περίθαλψης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π.χ. ιδιωτικά ιατρεία</a:t>
          </a:r>
          <a:endParaRPr lang="el-G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80492" y="1403948"/>
        <a:ext cx="2567083" cy="1502845"/>
      </dsp:txXfrm>
    </dsp:sp>
    <dsp:sp modelId="{886E52BA-F3D3-46DF-82AF-0D8FE0063A33}">
      <dsp:nvSpPr>
        <dsp:cNvPr id="0" name=""/>
        <dsp:cNvSpPr/>
      </dsp:nvSpPr>
      <dsp:spPr>
        <a:xfrm>
          <a:off x="6660391" y="1825457"/>
          <a:ext cx="564046" cy="6598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800" kern="1200"/>
        </a:p>
      </dsp:txBody>
      <dsp:txXfrm>
        <a:off x="6660391" y="1957422"/>
        <a:ext cx="394832" cy="395897"/>
      </dsp:txXfrm>
    </dsp:sp>
    <dsp:sp modelId="{514591CE-AD0C-40D5-8583-BE42134BD45A}">
      <dsp:nvSpPr>
        <dsp:cNvPr id="0" name=""/>
        <dsp:cNvSpPr/>
      </dsp:nvSpPr>
      <dsp:spPr>
        <a:xfrm>
          <a:off x="7458570" y="1357192"/>
          <a:ext cx="2660595" cy="15963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Μονάδες Κλειστής Περίθαλψης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π.χ. νοσοκομεία</a:t>
          </a:r>
          <a:endParaRPr lang="el-G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05326" y="1403948"/>
        <a:ext cx="2567083" cy="1502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EC6B229-6B29-4EA8-BE9B-5A2C46C1B52D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49AA46B-A308-4BC8-9019-FF55CCD725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4244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B229-6B29-4EA8-BE9B-5A2C46C1B52D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A46B-A308-4BC8-9019-FF55CCD725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57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B229-6B29-4EA8-BE9B-5A2C46C1B52D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A46B-A308-4BC8-9019-FF55CCD725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748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B229-6B29-4EA8-BE9B-5A2C46C1B52D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A46B-A308-4BC8-9019-FF55CCD725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861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6B229-6B29-4EA8-BE9B-5A2C46C1B52D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49AA46B-A308-4BC8-9019-FF55CCD725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3433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B229-6B29-4EA8-BE9B-5A2C46C1B52D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A46B-A308-4BC8-9019-FF55CCD725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06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B229-6B29-4EA8-BE9B-5A2C46C1B52D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A46B-A308-4BC8-9019-FF55CCD725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062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B229-6B29-4EA8-BE9B-5A2C46C1B52D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A46B-A308-4BC8-9019-FF55CCD725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799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B229-6B29-4EA8-BE9B-5A2C46C1B52D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A46B-A308-4BC8-9019-FF55CCD725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267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B229-6B29-4EA8-BE9B-5A2C46C1B52D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9AA46B-A308-4BC8-9019-FF55CCD72585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783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EC6B229-6B29-4EA8-BE9B-5A2C46C1B52D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9AA46B-A308-4BC8-9019-FF55CCD72585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179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EC6B229-6B29-4EA8-BE9B-5A2C46C1B52D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49AA46B-A308-4BC8-9019-FF55CCD725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89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88571" y="1863635"/>
            <a:ext cx="9710057" cy="2029097"/>
          </a:xfrm>
        </p:spPr>
        <p:txBody>
          <a:bodyPr/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ΕΙΣΑΓΩΓΗ ΣΤΗΝ ΔΙΟΙΚΗΣΗ ΚΑΙ ΟΡΓΑΝΩΣΗ ΥΠΗΡΕΣΙΩΝ ΥΓΕΙΑΣ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" descr="Πανεπιστήμιο Πατρών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1088571" y="4607213"/>
            <a:ext cx="10429662" cy="122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ΖΗΛΙΔΟΥ ΜΑΡΙΑ</a:t>
            </a:r>
          </a:p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ΑΜ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1098492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2502" y="475386"/>
            <a:ext cx="4720047" cy="152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41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ΣΤΟΧΟΣ ΤΗΣ ΔΙΟΙΚΗΣΗΣ</a:t>
            </a:r>
            <a:endParaRPr lang="el-G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03312" y="2052919"/>
            <a:ext cx="4325215" cy="3734424"/>
          </a:xfrm>
        </p:spPr>
        <p:txBody>
          <a:bodyPr/>
          <a:lstStyle/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Όσον αφορά στις μονάδες παροχής υπηρεσιών υγείας, η διοίκηση αποσκοπεί στο άμεσο και ποιοτικά καλύτερο αποτέλεσμα στην αντιμετώπιση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των υγειονομικών προβλημάτων των ασθενών. Στην επίτευξη του στόχου συμβάλλουν και τα Συστήματα Διαχείρισης Ποιότητας.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527" y="2246788"/>
            <a:ext cx="4728204" cy="2789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49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ΔΙΟΙΚΗΣΗ ΔΗΜΟΣΙΩΝ ΝΟΣΟΚΟΜΕΙΩΝ ΚΑΙ ΚΕΝΤΡΩΝ ΥΓΕΙΑΣ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79220" y="2006619"/>
            <a:ext cx="8946541" cy="4195481"/>
          </a:xfrm>
        </p:spPr>
        <p:txBody>
          <a:bodyPr/>
          <a:lstStyle/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Ο Διοικητής ασκεί ιεραρχικό έλεγχο στο προσωπικό και έχει την ευθύνη της οργάνωσης,</a:t>
            </a:r>
          </a:p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Συντονίζει και ελέγχει τις υπηρεσίες του νοσοκομείου,</a:t>
            </a:r>
          </a:p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Είναι υπεύθυνος για την σωστή διαχείριση των πόρων και της περιουσίας του,</a:t>
            </a:r>
          </a:p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Συνεργάζεται με τις κεντρικές και περιφερειακές υπηρεσίες του Ε.Σ.Υ.</a:t>
            </a:r>
          </a:p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Η αποτελεσματικότητα ουσιαστικά της διοίκησης μιας νοσοκομειακής μονάδας βρίσκεται στα χέρια του διοικητή της, εφόσον οι αρμοδιότητες του συντονίζουν όλη την μονάδα.</a:t>
            </a: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94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ΠΡΟΒΛΗΜΑΤΑ ΤΟΥ ΣΥΓΧΡΟΝΟΥ ΣΥΣΤΗΜΑΤΟΣ ΥΓΕΙΑΣ</a:t>
            </a:r>
            <a:b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Μειωμένη κάθε χρόνο χρηματοδότηση και έλλειψη μόνιμου προσωπικού.</a:t>
            </a:r>
          </a:p>
          <a:p>
            <a:pPr marL="0" indent="0">
              <a:buNone/>
            </a:pP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Ενοποίηση των «νοσηλευτικών μονάδων» που οδηγεί σε λειτουργικά προβλήματα.</a:t>
            </a:r>
          </a:p>
          <a:p>
            <a:pPr marL="0" indent="0">
              <a:buNone/>
            </a:pP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Ελλιπής ή δυσλειτουργικός προγραμματισμός όσον αφορά στα επιμέρους συστατικά στοιχεία του.</a:t>
            </a:r>
          </a:p>
          <a:p>
            <a:pPr marL="0" indent="0">
              <a:buNone/>
            </a:pP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Έλλειψη ευαισθητοποίησης του ανθρώπινου δυναμικού ως προς την διαχείριση των οικονομικών πόρων που έχουν στη διάθεση τους, γεγονός που απαιτεί αλλαγή εργασιακής κουλτούρας.</a:t>
            </a:r>
          </a:p>
          <a:p>
            <a:pPr marL="0" indent="0">
              <a:buNone/>
            </a:pP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65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ΗΛΕΚΤΡΟΝΙΚΗ ΒΙΒΛΙΟΓΡΑΦΙΑ</a:t>
            </a:r>
            <a:endParaRPr lang="el-G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Δικαίος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Κωνσταντίνος,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Κουντούζης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Μανώλης, Πολύζος Νίκος, Σιγάλας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Ιωακεί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µ,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Χλέτσος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Μιχάλης (1999) Βασικές Αρχές Διοίκησης Διαχείρισης (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) Υπηρεσιών Υγείας. Πάτρα: Ελληνικό Ανοικτό </a:t>
            </a:r>
            <a:r>
              <a:rPr lang="el-G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Πανεπιστήµιο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Μπουντούρη Κωνσταντίνα (2016) Η Οργάνωση των Διοικητικών Υπηρεσιών και η Διοίκηση της Νοσοκομειακής Μονάδας. Μεσολόγγι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Τμήμα Διοικητικής Επιστήμης και Τεχνολογίας.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Τζωρτζάκη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Αλεξία και Κώστας, Κ.Τ. (1992) Οργάνωση και Διοίκηση (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Μάνατζµεντ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). Αθήνα: Κ.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Τζωρτζάκης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(http://www.apapadopoulos.gr/main/rec/sp_gr/sp61/sp61.html,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ηµερ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. 19/12/07) </a:t>
            </a:r>
          </a:p>
        </p:txBody>
      </p:sp>
    </p:spTree>
    <p:extLst>
      <p:ext uri="{BB962C8B-B14F-4D97-AF65-F5344CB8AC3E}">
        <p14:creationId xmlns:p14="http://schemas.microsoft.com/office/powerpoint/2010/main" val="330259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1510" y="1436915"/>
            <a:ext cx="5016136" cy="443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60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7353" y="597097"/>
            <a:ext cx="10118142" cy="140053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ΤΙ ΕΊΝΑΙ Η ΔΙΟΙΚΗΣΗ ΚΑΙ ΟΡΓΑΝΩΣΗ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46111" y="1997627"/>
            <a:ext cx="8946541" cy="3745831"/>
          </a:xfrm>
        </p:spPr>
        <p:txBody>
          <a:bodyPr/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διοίκηση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στη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σημερινή εποχή αποτελεί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μια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αρχή,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οποία κατευθύνει, εποπτεύει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παίρνει αποφάσεις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για την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εκτέλεση όλων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των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διαδικασιών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που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χρειάζονται προκειμένου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να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φτάσει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ένας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οργανισμός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στο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επιθυμητό,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κάθε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φορά, αποτέλεσμα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Όταν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αναφερόμαστε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στην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οργάνωση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από την άλλη,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αναφερόμαστε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στην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λειτουργία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που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καθορίζει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τον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τρόπο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με τον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οποίο εργάζεται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προσωπικό μέσα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σε μια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δομή. 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48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ΒΑΣΙΚΕΣ ΛΕΙΤΟΥΡΓΙΕΣ ΤΗΣ ΔΙΟΙΚΗΣΗΣ</a:t>
            </a:r>
            <a:endParaRPr lang="el-G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Θέτει στόχους και διαμορφώνει τα σχέδια για την περάτωσή τους.</a:t>
            </a:r>
          </a:p>
          <a:p>
            <a:pPr marL="0" indent="0">
              <a:buNone/>
            </a:pP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Είναι υπεύθυνη για την δομή –ιεράρχηση, τον καταμερισμό ευθυνών και τ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ν καθορισμό των δραστηριοτήτων σε συγκεκριμένες ομάδες.</a:t>
            </a: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Εποπτεύει την επίτευξη των στόχων.</a:t>
            </a: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Ελέγχει και διορθώνει δραστηριότητες.</a:t>
            </a:r>
          </a:p>
          <a:p>
            <a:pPr marL="0" indent="0">
              <a:buNone/>
            </a:pP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Αξιολογεί και αναθεωρεί διαδικασίες – δραστηριότητες με σκοπό την βελτίωση της αποτελεσματικότητας.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55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6295" y="679141"/>
            <a:ext cx="8947522" cy="1400530"/>
          </a:xfrm>
        </p:spPr>
        <p:txBody>
          <a:bodyPr/>
          <a:lstStyle/>
          <a:p>
            <a:r>
              <a:rPr lang="el-GR" dirty="0" smtClean="0"/>
              <a:t>ΜΟΡΦΕΣ </a:t>
            </a:r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ΟΡΓΑΝΙΣΜΩΝ</a:t>
            </a:r>
            <a:r>
              <a:rPr lang="el-GR" dirty="0" smtClean="0"/>
              <a:t> </a:t>
            </a:r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ΥΓΕΙΑΣ</a:t>
            </a:r>
            <a:endParaRPr lang="el-G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156486"/>
              </p:ext>
            </p:extLst>
          </p:nvPr>
        </p:nvGraphicFramePr>
        <p:xfrm>
          <a:off x="1" y="1704574"/>
          <a:ext cx="12192000" cy="4966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660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521958"/>
              </p:ext>
            </p:extLst>
          </p:nvPr>
        </p:nvGraphicFramePr>
        <p:xfrm>
          <a:off x="653143" y="478972"/>
          <a:ext cx="10128068" cy="4310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Εικόνα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63563" y="3951106"/>
            <a:ext cx="283845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8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ΒΑΣΙΚΑ ΧΑΡΑΚΤΗΡΙΣΤΙΚΑ ΤΩΝ ΥΠΗΡΕΣΙΩΝ ΥΓΕΙΑΣ</a:t>
            </a:r>
            <a:endParaRPr lang="el-G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α) Η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διαθεσιμότητά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τους στον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πληθυσμό,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σε κάθε ζήτηση ιατρικής φροντίδας και περίθαλψης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β) Η δυνατότητα των πολιτών να τις προσπελάσουν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για να χρησιμοποιήσουν τη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διάρκεια ολόκληρου του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εικοσιτετράωρου.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γ) Η προσφορά υπηρεσιών υγείας στον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πληθυσμό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δεν περιορίζεται µόνο στο στάδιο της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αντιμετώπισης μιας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ασθένειας, αλλά καλύπτει επίσης και τα στάδια πριν και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μετά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την εμφάνισή της.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Επομένως,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πρέπει να είναι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εξασφαλισμένη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η συνέχεια της προσφοράς τους. </a:t>
            </a: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) Η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διαθεσιμότητα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των υπηρεσιών υγείας και η συνέχεια της προσφοράς τους δε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σημαίνει αυτομάτως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και επίλυση των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προβλημάτων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που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αντιμετωπίζουν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οι πολίτες που τις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χρησιμοποιούν.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Οφείλουν λοιπόν να είναι αποδεκτές από τους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πολίτες.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8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ΟΡΓΑΝΩΤΙΚΗ ΔΟΜΗ ΝΟΣΟΚΟΜΕΙΟΥ</a:t>
            </a:r>
            <a:endParaRPr lang="el-G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75201" y="1956122"/>
            <a:ext cx="8946541" cy="4687746"/>
          </a:xfrm>
        </p:spPr>
        <p:txBody>
          <a:bodyPr/>
          <a:lstStyle/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Τα γενικά και ειδικά νοσοκομεία απαρτίζονται από τέσσερις υπηρεσίες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την τεχνική, διοικητική, νοσηλευτική και ιατρική.</a:t>
            </a:r>
          </a:p>
          <a:p>
            <a:pPr marL="0" indent="0">
              <a:buNone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Διοικητικές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Οικονομικές δραστηριότητες σε περιφερειακό νοσοκομείο είναι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Διοίκηση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διαχείριση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Ανάπτυξη μεθόδων σύγχρονου μάνατζμεντ</a:t>
            </a:r>
          </a:p>
          <a:p>
            <a:pPr marL="514350" indent="-514350">
              <a:buFont typeface="+mj-lt"/>
              <a:buAutoNum type="romanUcPeriod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Προγραμματισμός για κάλυψη αναγκών της περιφέρειας</a:t>
            </a:r>
          </a:p>
          <a:p>
            <a:pPr marL="514350" indent="-514350">
              <a:buFont typeface="+mj-lt"/>
              <a:buAutoNum type="romanUcPeriod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Εξειδικευμένη υποδομή για τριτοβάθμια περίθαλψη</a:t>
            </a:r>
          </a:p>
          <a:p>
            <a:pPr marL="514350" indent="-514350">
              <a:buFont typeface="+mj-lt"/>
              <a:buAutoNum type="romanUcPeriod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Υψηλή διοικητική ικανότητα</a:t>
            </a:r>
          </a:p>
          <a:p>
            <a:pPr marL="0" indent="0">
              <a:buNone/>
            </a:pP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95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21348" y="1184817"/>
            <a:ext cx="8946541" cy="4195481"/>
          </a:xfrm>
        </p:spPr>
        <p:txBody>
          <a:bodyPr/>
          <a:lstStyle/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Η διοικητική υπηρεσία του δημόσιου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νοσοκομείου χωρίζεται σε 2 υποδιευθύνσεις, αυτή του διοικητικού και αυτή του οικονομικού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Δραστηριότητες που αναπτύσσονται από αυτήν αφορούν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>
              <a:buFont typeface="+mj-lt"/>
              <a:buAutoNum type="romanUcPeriod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Τον συντονισμό της λειτουργίας και την υποστήριξη του έργου των άλλων υπηρεσιών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Τη φροντίδα για αυτοδύναμη λειτουργία και ανάπτυξη του νοσοκομείου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Τη διαχείριση της κινητής και ακίνητης περιουσίας του νοσοκομείου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Την εκπαίδευση των στελεχών της σε θέματα διοίκησης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διαχείρισης και σε θέματα που αφορούν γενικά στο νοσοκομείο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3249" y="4912723"/>
            <a:ext cx="261937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1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ΣΕ ΣΥΝΕΧΕΙΑ </a:t>
            </a:r>
            <a:endParaRPr lang="el-G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Τα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νομαρχιακά γενικά νοσοκομεία απαρτίζονται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από τρεις, οι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οποίες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είναι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ίδιες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με τις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παραπάνω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με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εξαίρεση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την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τεχνική.</a:t>
            </a:r>
          </a:p>
          <a:p>
            <a:pPr marL="0" indent="0">
              <a:buNone/>
            </a:pP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Δραστηριότητες που αναπτύσσονται σε νομαρχιακά νοσοκομεία είναι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514350" indent="-514350">
              <a:buFont typeface="+mj-lt"/>
              <a:buAutoNum type="romanUcPeriod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Προγραμματισμός για την κάλυψη αναγκών του νόμου</a:t>
            </a:r>
          </a:p>
          <a:p>
            <a:pPr marL="514350" indent="-514350">
              <a:buFont typeface="+mj-lt"/>
              <a:buAutoNum type="romanUcPeriod"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Διαχείριση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27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TM03457510[[fn=Σαπούνι]]</Template>
  <TotalTime>5933</TotalTime>
  <Words>752</Words>
  <Application>Microsoft Office PowerPoint</Application>
  <PresentationFormat>Ευρεία οθόνη</PresentationFormat>
  <Paragraphs>76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Garamond</vt:lpstr>
      <vt:lpstr>Wingdings</vt:lpstr>
      <vt:lpstr>Savon</vt:lpstr>
      <vt:lpstr>ΕΙΣΑΓΩΓΗ ΣΤΗΝ ΔΙΟΙΚΗΣΗ ΚΑΙ ΟΡΓΑΝΩΣΗ ΥΠΗΡΕΣΙΩΝ ΥΓΕΙΑΣ</vt:lpstr>
      <vt:lpstr>ΤΙ ΕΊΝΑΙ Η ΔΙΟΙΚΗΣΗ ΚΑΙ ΟΡΓΑΝΩΣΗ;</vt:lpstr>
      <vt:lpstr>ΒΑΣΙΚΕΣ ΛΕΙΤΟΥΡΓΙΕΣ ΤΗΣ ΔΙΟΙΚΗΣΗΣ</vt:lpstr>
      <vt:lpstr>ΜΟΡΦΕΣ ΟΡΓΑΝΙΣΜΩΝ ΥΓΕΙΑΣ</vt:lpstr>
      <vt:lpstr>Παρουσίαση του PowerPoint</vt:lpstr>
      <vt:lpstr>ΒΑΣΙΚΑ ΧΑΡΑΚΤΗΡΙΣΤΙΚΑ ΤΩΝ ΥΠΗΡΕΣΙΩΝ ΥΓΕΙΑΣ</vt:lpstr>
      <vt:lpstr>ΟΡΓΑΝΩΤΙΚΗ ΔΟΜΗ ΝΟΣΟΚΟΜΕΙΟΥ</vt:lpstr>
      <vt:lpstr>Παρουσίαση του PowerPoint</vt:lpstr>
      <vt:lpstr>ΣΕ ΣΥΝΕΧΕΙΑ </vt:lpstr>
      <vt:lpstr>          ΣΤΟΧΟΣ ΤΗΣ ΔΙΟΙΚΗΣΗΣ</vt:lpstr>
      <vt:lpstr>ΔΙΟΙΚΗΣΗ ΔΗΜΟΣΙΩΝ ΝΟΣΟΚΟΜΕΙΩΝ ΚΑΙ ΚΕΝΤΡΩΝ ΥΓΕΙΑΣ</vt:lpstr>
      <vt:lpstr>ΠΡΟΒΛΗΜΑΤΑ ΤΟΥ ΣΥΓΧΡΟΝΟΥ ΣΥΣΤΗΜΑΤΟΣ ΥΓΕΙΑΣ </vt:lpstr>
      <vt:lpstr>        ΗΛΕΚΤΡΟΝΙΚΗ ΒΙΒΛΙΟΓΡΑΦΙΑ</vt:lpstr>
      <vt:lpstr>Παρουσίαση του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ΣΤΗΝ ΔΙΟΙΚΗΣΗ ΚΑΙ ΟΡΓΑΝΩΣΗ ΥΠΗΡΕΣΙΩΝ ΥΓΕΙΑΣ</dc:title>
  <dc:creator>Μαρια Ζηλιδου</dc:creator>
  <cp:lastModifiedBy>Μαρια Ζηλιδου</cp:lastModifiedBy>
  <cp:revision>37</cp:revision>
  <dcterms:created xsi:type="dcterms:W3CDTF">2022-12-10T12:04:30Z</dcterms:created>
  <dcterms:modified xsi:type="dcterms:W3CDTF">2023-01-13T20:34:32Z</dcterms:modified>
</cp:coreProperties>
</file>