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31"/>
  </p:notesMasterIdLst>
  <p:handoutMasterIdLst>
    <p:handoutMasterId r:id="rId32"/>
  </p:handoutMasterIdLst>
  <p:sldIdLst>
    <p:sldId id="466" r:id="rId2"/>
    <p:sldId id="475" r:id="rId3"/>
    <p:sldId id="476" r:id="rId4"/>
    <p:sldId id="446" r:id="rId5"/>
    <p:sldId id="447" r:id="rId6"/>
    <p:sldId id="448" r:id="rId7"/>
    <p:sldId id="450" r:id="rId8"/>
    <p:sldId id="451" r:id="rId9"/>
    <p:sldId id="453" r:id="rId10"/>
    <p:sldId id="454" r:id="rId11"/>
    <p:sldId id="465" r:id="rId12"/>
    <p:sldId id="455" r:id="rId13"/>
    <p:sldId id="456" r:id="rId14"/>
    <p:sldId id="457" r:id="rId15"/>
    <p:sldId id="458" r:id="rId16"/>
    <p:sldId id="459" r:id="rId17"/>
    <p:sldId id="464" r:id="rId18"/>
    <p:sldId id="460" r:id="rId19"/>
    <p:sldId id="461" r:id="rId20"/>
    <p:sldId id="462" r:id="rId21"/>
    <p:sldId id="463" r:id="rId22"/>
    <p:sldId id="467" r:id="rId23"/>
    <p:sldId id="468" r:id="rId24"/>
    <p:sldId id="469" r:id="rId25"/>
    <p:sldId id="470" r:id="rId26"/>
    <p:sldId id="471" r:id="rId27"/>
    <p:sldId id="472" r:id="rId28"/>
    <p:sldId id="473" r:id="rId29"/>
    <p:sldId id="474" r:id="rId30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00"/>
    <a:srgbClr val="FCB4A6"/>
    <a:srgbClr val="FFFF99"/>
    <a:srgbClr val="FFE0A3"/>
    <a:srgbClr val="CCE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1577" autoAdjust="0"/>
  </p:normalViewPr>
  <p:slideViewPr>
    <p:cSldViewPr>
      <p:cViewPr varScale="1">
        <p:scale>
          <a:sx n="52" d="100"/>
          <a:sy n="52" d="100"/>
        </p:scale>
        <p:origin x="48" y="144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1C067741-DAE2-4FCC-B204-D619BD11B473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118190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D7BDC486-D352-43D2-9386-63A2949B13C3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054442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4302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The function Q(x) is the tail probability of the standard normal distribution (i.e., the N(0,1) ). In other words, Q(x) is the probability that a standard normal random variable will obtain a value larger than x.</a:t>
            </a:r>
            <a:endParaRPr lang="el-GR" altLang="el-G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9D55BDC-EECD-4B53-B297-DBDD7EEF5AF5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442458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The function Q(x) is the tail probability of the standard normal distribution (i.e., the N(0,1) ). In other words, Q(x) is the probability that a standard normal random variable will obtain a value larger than x.</a:t>
            </a:r>
            <a:endParaRPr lang="el-GR" altLang="el-G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9D55BDC-EECD-4B53-B297-DBDD7EEF5AF5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43337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80A7580-0976-4324-AA48-F74105C9CD51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134981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AE4CD43-B8DE-41C8-BFDB-330F7B260788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982636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2736E9-A0C1-435E-BF48-DF4A97DDD37E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857108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E8691F5-0E2B-4BEB-B588-10EC77326005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967812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1161540-F84C-4436-A6BA-857CD31B9220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661676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1161540-F84C-4436-A6BA-857CD31B9220}" type="slidenum">
              <a:rPr lang="en-GB" altLang="el-GR" sz="1200"/>
              <a:pPr eaLnBrk="1" hangingPunct="1"/>
              <a:t>17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7673263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FD17F4E-3FFE-412D-B855-B0FD70633CB0}" type="slidenum">
              <a:rPr lang="en-GB" altLang="el-GR" sz="1200"/>
              <a:pPr eaLnBrk="1" hangingPunct="1"/>
              <a:t>18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924772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48FACEC-9550-4ABA-9150-C95AA388DECF}" type="slidenum">
              <a:rPr lang="en-GB" altLang="el-GR" sz="1200"/>
              <a:pPr eaLnBrk="1" hangingPunct="1"/>
              <a:t>19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26305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09258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A57E25A-EAC3-4E77-83BF-6C5FF7ADA3B9}" type="slidenum">
              <a:rPr lang="en-GB" altLang="el-GR" sz="1200"/>
              <a:pPr eaLnBrk="1" hangingPunct="1"/>
              <a:t>20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0550453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9B7E0A5-1044-40EC-91E3-09A96287A0F0}" type="slidenum">
              <a:rPr lang="en-GB" altLang="el-GR" sz="1200"/>
              <a:pPr eaLnBrk="1" hangingPunct="1"/>
              <a:t>21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113910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0904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48919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96372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29574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1304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75865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33583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3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828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9A2A76D-3AD5-4D82-8F56-B112CE062867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023934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8CD2B17-EC41-475E-8FB8-199EBD531CC5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42373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2F3FC0C-65DD-457F-99AC-BAF429706AAC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77101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6F23BAB-E54B-42AA-BAB3-36043F363CAF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725790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4E6CAD3-4CF5-4777-8118-D2EFA7A10752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07733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5D85019-B3AE-47A7-8BF5-3FE70171975B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97683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6796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35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72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742950"/>
            <a:ext cx="40767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138" y="742950"/>
            <a:ext cx="40767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91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20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940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492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80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68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41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4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143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30.png"/><Relationship Id="rId9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png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7.wmf"/><Relationship Id="rId4" Type="http://schemas.openxmlformats.org/officeDocument/2006/relationships/image" Target="../media/image38.png"/><Relationship Id="rId9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13: </a:t>
            </a:r>
            <a:r>
              <a:rPr lang="el-GR" sz="2800" dirty="0"/>
              <a:t>Πιθανότητα </a:t>
            </a:r>
            <a:r>
              <a:rPr lang="el-GR" sz="2800"/>
              <a:t>Σφάλματος </a:t>
            </a:r>
            <a:r>
              <a:rPr lang="el-GR" sz="2800" smtClean="0"/>
              <a:t>για </a:t>
            </a:r>
            <a:r>
              <a:rPr lang="el-GR" sz="2800" dirty="0"/>
              <a:t>Δυαδική </a:t>
            </a:r>
            <a:r>
              <a:rPr lang="el-GR" sz="2800" dirty="0" smtClean="0"/>
              <a:t>Διαμόρφωση</a:t>
            </a:r>
            <a:endParaRPr lang="el-GR" sz="2800" dirty="0"/>
          </a:p>
          <a:p>
            <a:pPr>
              <a:defRPr/>
            </a:pP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95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PAM</a:t>
            </a:r>
            <a:r>
              <a:rPr lang="el-GR" dirty="0" smtClean="0"/>
              <a:t> (2 από 4)</a:t>
            </a:r>
            <a:endParaRPr lang="en-GB" dirty="0" smtClean="0"/>
          </a:p>
        </p:txBody>
      </p:sp>
      <p:graphicFrame>
        <p:nvGraphicFramePr>
          <p:cNvPr id="6148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045406"/>
              </p:ext>
            </p:extLst>
          </p:nvPr>
        </p:nvGraphicFramePr>
        <p:xfrm>
          <a:off x="2267744" y="4365104"/>
          <a:ext cx="4376555" cy="75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4" imgW="2286000" imgH="393480" progId="Equation.DSMT4">
                  <p:embed/>
                </p:oleObj>
              </mc:Choice>
              <mc:Fallback>
                <p:oleObj name="Equation" r:id="rId4" imgW="22860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365104"/>
                        <a:ext cx="4376555" cy="75374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516667"/>
              </p:ext>
            </p:extLst>
          </p:nvPr>
        </p:nvGraphicFramePr>
        <p:xfrm>
          <a:off x="1446212" y="1772816"/>
          <a:ext cx="6251575" cy="209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6" imgW="3187440" imgH="1066680" progId="Equation.DSMT4">
                  <p:embed/>
                </p:oleObj>
              </mc:Choice>
              <mc:Fallback>
                <p:oleObj name="Equation" r:id="rId6" imgW="3187440" imgH="10666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2" y="1772816"/>
                        <a:ext cx="6251575" cy="209073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PAM</a:t>
            </a:r>
            <a:r>
              <a:rPr lang="el-GR" dirty="0" smtClean="0"/>
              <a:t> (3 από 4)</a:t>
            </a:r>
            <a:endParaRPr lang="en-GB" dirty="0" smtClean="0"/>
          </a:p>
        </p:txBody>
      </p:sp>
      <p:graphicFrame>
        <p:nvGraphicFramePr>
          <p:cNvPr id="6148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789759"/>
              </p:ext>
            </p:extLst>
          </p:nvPr>
        </p:nvGraphicFramePr>
        <p:xfrm>
          <a:off x="2447664" y="3330039"/>
          <a:ext cx="3883546" cy="668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8" name="Equation" r:id="rId4" imgW="2286000" imgH="393480" progId="Equation.DSMT4">
                  <p:embed/>
                </p:oleObj>
              </mc:Choice>
              <mc:Fallback>
                <p:oleObj name="Equation" r:id="rId4" imgW="2286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664" y="3330039"/>
                        <a:ext cx="3883546" cy="668833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53987" name="Rectangle 3"/>
              <p:cNvSpPr>
                <a:spLocks noGrp="1" noChangeArrowheads="1"/>
              </p:cNvSpPr>
              <p:nvPr>
                <p:ph type="body" sz="half" idx="4294967295"/>
              </p:nvPr>
            </p:nvSpPr>
            <p:spPr>
              <a:xfrm>
                <a:off x="409060" y="1417638"/>
                <a:ext cx="8248650" cy="1643285"/>
              </a:xfrm>
            </p:spPr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endParaRPr lang="el-GR" sz="2000" dirty="0" smtClean="0"/>
              </a:p>
              <a:p>
                <a:pPr eaLnBrk="1" hangingPunct="1">
                  <a:defRPr/>
                </a:pPr>
                <a:r>
                  <a:rPr lang="el-GR" sz="2000" dirty="0" smtClean="0"/>
                  <a:t>Η συνάρτηση </a:t>
                </a:r>
                <a:r>
                  <a:rPr lang="en-US" sz="2000" dirty="0" smtClean="0"/>
                  <a:t>Q </a:t>
                </a:r>
                <a:r>
                  <a:rPr lang="el-GR" sz="2000" dirty="0" smtClean="0"/>
                  <a:t>ορίζεται ως η πιθανότητα «ουράς» μιας τυπικής κανονικής κατανομής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Ν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l-GR" sz="2000" dirty="0" smtClean="0"/>
                  <a:t>  (δηλαδή η πιθανότητα η τ.μ. να είναι μεγαλύτερη από κάποιο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 smtClean="0"/>
                  <a:t> )</a:t>
                </a:r>
                <a:endParaRPr lang="el-GR" sz="2000" dirty="0" smtClean="0"/>
              </a:p>
              <a:p>
                <a:pPr eaLnBrk="1" hangingPunct="1">
                  <a:defRPr/>
                </a:pPr>
                <a:endParaRPr lang="el-GR" sz="2000" dirty="0" smtClean="0"/>
              </a:p>
            </p:txBody>
          </p:sp>
        </mc:Choice>
        <mc:Fallback xmlns="">
          <p:sp>
            <p:nvSpPr>
              <p:cNvPr id="5539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4294967295"/>
              </p:nvPr>
            </p:nvSpPr>
            <p:spPr>
              <a:xfrm>
                <a:off x="409060" y="1417638"/>
                <a:ext cx="8248650" cy="1643285"/>
              </a:xfrm>
              <a:blipFill rotWithShape="0">
                <a:blip r:embed="rId6"/>
                <a:stretch>
                  <a:fillRect l="-6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540868"/>
              </p:ext>
            </p:extLst>
          </p:nvPr>
        </p:nvGraphicFramePr>
        <p:xfrm>
          <a:off x="3057524" y="4653136"/>
          <a:ext cx="26638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9" name="Equation" r:id="rId7" imgW="1358640" imgH="469800" progId="Equation.DSMT4">
                  <p:embed/>
                </p:oleObj>
              </mc:Choice>
              <mc:Fallback>
                <p:oleObj name="Equation" r:id="rId7" imgW="13586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4" y="4653136"/>
                        <a:ext cx="2663825" cy="9207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8593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PAM</a:t>
            </a:r>
            <a:r>
              <a:rPr lang="el-GR" dirty="0" smtClean="0"/>
              <a:t> (4 από 4)</a:t>
            </a:r>
            <a:endParaRPr lang="en-GB" dirty="0" smtClean="0"/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Λόγω συμμετρίας του προβλήματος, η άλλη περίπτωση σφάλματος εμφανίζεται με την ίδια πιθανότητα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Επειδή τα δύο σύμβολα είναι </a:t>
            </a:r>
            <a:r>
              <a:rPr lang="el-GR" sz="2000" dirty="0" err="1" smtClean="0"/>
              <a:t>ισοπίθανα</a:t>
            </a:r>
            <a:r>
              <a:rPr lang="el-GR" sz="2000" dirty="0" smtClean="0"/>
              <a:t>, η μέση πιθανότητα σφάλματος </a:t>
            </a:r>
            <a:r>
              <a:rPr lang="en-US" sz="2000" dirty="0" smtClean="0"/>
              <a:t>bit </a:t>
            </a:r>
            <a:r>
              <a:rPr lang="el-GR" sz="2000" dirty="0" smtClean="0"/>
              <a:t>(συμβόλου) είναι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337888"/>
              </p:ext>
            </p:extLst>
          </p:nvPr>
        </p:nvGraphicFramePr>
        <p:xfrm>
          <a:off x="3086100" y="2420888"/>
          <a:ext cx="2971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4" imgW="1320480" imgH="507960" progId="Equation.DSMT4">
                  <p:embed/>
                </p:oleObj>
              </mc:Choice>
              <mc:Fallback>
                <p:oleObj name="Equation" r:id="rId4" imgW="132048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2420888"/>
                        <a:ext cx="2971800" cy="11430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310623"/>
              </p:ext>
            </p:extLst>
          </p:nvPr>
        </p:nvGraphicFramePr>
        <p:xfrm>
          <a:off x="1828800" y="4797152"/>
          <a:ext cx="5486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6" imgW="2438280" imgH="507960" progId="Equation.DSMT4">
                  <p:embed/>
                </p:oleObj>
              </mc:Choice>
              <mc:Fallback>
                <p:oleObj name="Equation" r:id="rId6" imgW="2438280" imgH="507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97152"/>
                        <a:ext cx="5486400" cy="11430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Παρατηρήσεις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6035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381000" indent="-381000" eaLnBrk="1" hangingPunct="1">
                  <a:spcAft>
                    <a:spcPts val="400"/>
                  </a:spcAft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Ορισμός:</a:t>
                </a:r>
                <a:r>
                  <a:rPr lang="el-GR" sz="2000" dirty="0" smtClean="0"/>
                  <a:t> Ο λόγος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 baseline="-25000" dirty="0" err="1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i="1" baseline="-25000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καλείται </a:t>
                </a:r>
              </a:p>
              <a:p>
                <a:pPr marL="838200" lvl="1" indent="-381000" eaLnBrk="1" hangingPunct="1">
                  <a:spcAft>
                    <a:spcPts val="400"/>
                  </a:spcAft>
                  <a:defRPr/>
                </a:pPr>
                <a:r>
                  <a:rPr lang="el-GR" sz="2000" dirty="0" smtClean="0"/>
                  <a:t>λόγος σήματος-προς-θόρυβο ανά </a:t>
                </a:r>
                <a:r>
                  <a:rPr lang="en-US" sz="2000" dirty="0" smtClean="0"/>
                  <a:t>bit</a:t>
                </a:r>
                <a:endParaRPr lang="el-GR" sz="2000" dirty="0" smtClean="0"/>
              </a:p>
              <a:p>
                <a:pPr marL="838200" lvl="1" indent="-381000" eaLnBrk="1" hangingPunct="1">
                  <a:spcAft>
                    <a:spcPts val="400"/>
                  </a:spcAft>
                  <a:defRPr/>
                </a:pPr>
                <a:r>
                  <a:rPr lang="en-US" sz="2000" dirty="0" smtClean="0"/>
                  <a:t>signal-to-noise ratio</a:t>
                </a:r>
                <a:r>
                  <a:rPr lang="el-GR" sz="2000" dirty="0" smtClean="0"/>
                  <a:t> </a:t>
                </a:r>
                <a:r>
                  <a:rPr lang="en-US" sz="2000" dirty="0" smtClean="0"/>
                  <a:t>per bit (SNR/bit)</a:t>
                </a:r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 smtClean="0"/>
                  <a:t>Η πιθανότητα σφάλματος σε κανάλια </a:t>
                </a:r>
                <a:r>
                  <a:rPr lang="en-US" sz="2000" dirty="0" smtClean="0"/>
                  <a:t>AWGN </a:t>
                </a:r>
                <a:r>
                  <a:rPr lang="el-GR" sz="2000" dirty="0" smtClean="0"/>
                  <a:t>εξαρτάται </a:t>
                </a:r>
                <a:r>
                  <a:rPr lang="el-GR" sz="2000" dirty="0" smtClean="0">
                    <a:solidFill>
                      <a:srgbClr val="FF0000"/>
                    </a:solidFill>
                  </a:rPr>
                  <a:t>μόνο από το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SNR</a:t>
                </a:r>
                <a:endParaRPr lang="en-US" sz="2000" dirty="0" smtClean="0"/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 smtClean="0"/>
                  <a:t>Η τιμή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𝐸𝑏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l-GR" sz="2000" dirty="0" smtClean="0"/>
                  <a:t> είναι επίσης και το </a:t>
                </a:r>
                <a:r>
                  <a:rPr lang="en-US" sz="2000" dirty="0" smtClean="0"/>
                  <a:t>SNR </a:t>
                </a:r>
                <a:r>
                  <a:rPr lang="el-GR" sz="2000" dirty="0" smtClean="0"/>
                  <a:t>εξόδου του αποδιαμορφωτή προσαρμοσμένου φίλτρου</a:t>
                </a:r>
                <a:endParaRPr lang="el-GR" sz="2000" i="1" dirty="0" smtClean="0"/>
              </a:p>
              <a:p>
                <a:pPr marL="0" indent="0" eaLnBrk="1" hangingPunct="1">
                  <a:buNone/>
                  <a:defRPr/>
                </a:pPr>
                <a:r>
                  <a:rPr lang="el-GR" sz="2000" dirty="0" smtClean="0"/>
                  <a:t/>
                </a:r>
                <a:br>
                  <a:rPr lang="el-GR" sz="2000" dirty="0" smtClean="0"/>
                </a:br>
                <a:endParaRPr lang="el-GR" sz="2000" dirty="0" smtClean="0"/>
              </a:p>
              <a:p>
                <a:pPr marL="381000" indent="-381000" eaLnBrk="1" hangingPunct="1">
                  <a:spcAft>
                    <a:spcPts val="1200"/>
                  </a:spcAft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 smtClean="0"/>
                  <a:t>Εφόσον η απόσταση των δύο σημείων είναι</a:t>
                </a:r>
              </a:p>
              <a:p>
                <a:pPr marL="838200" lvl="1" indent="-381000" eaLnBrk="1" hangingPunct="1">
                  <a:defRPr/>
                </a:pPr>
                <a:r>
                  <a:rPr lang="el-GR" sz="2000" dirty="0" smtClean="0"/>
                  <a:t>η πιθανότητα σφάλματος γράφεται και ως</a:t>
                </a:r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endParaRPr lang="el-GR" sz="2000" dirty="0" smtClean="0"/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endParaRPr lang="en-GB" sz="2000" dirty="0" smtClean="0"/>
              </a:p>
            </p:txBody>
          </p:sp>
        </mc:Choice>
        <mc:Fallback xmlns="">
          <p:sp>
            <p:nvSpPr>
              <p:cNvPr id="5560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815" t="-808" b="-201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947989"/>
              </p:ext>
            </p:extLst>
          </p:nvPr>
        </p:nvGraphicFramePr>
        <p:xfrm>
          <a:off x="3871724" y="4365104"/>
          <a:ext cx="14144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5" imgW="723600" imgH="266400" progId="Equation.DSMT4">
                  <p:embed/>
                </p:oleObj>
              </mc:Choice>
              <mc:Fallback>
                <p:oleObj name="Equation" r:id="rId5" imgW="72360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724" y="4365104"/>
                        <a:ext cx="1414463" cy="5207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833641"/>
              </p:ext>
            </p:extLst>
          </p:nvPr>
        </p:nvGraphicFramePr>
        <p:xfrm>
          <a:off x="6084168" y="5445224"/>
          <a:ext cx="1716087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7" imgW="1002960" imgH="533160" progId="Equation.DSMT4">
                  <p:embed/>
                </p:oleObj>
              </mc:Choice>
              <mc:Fallback>
                <p:oleObj name="Equation" r:id="rId7" imgW="1002960" imgH="533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5445224"/>
                        <a:ext cx="1716087" cy="912812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Δυαδικά Ορθογώνια Σήματα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705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Ορισμός:</a:t>
                </a:r>
                <a:r>
                  <a:rPr lang="el-GR" sz="2000" dirty="0" smtClean="0"/>
                  <a:t> δύο σήματα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i="1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λέγονται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ορθογώνια</a:t>
                </a:r>
                <a:r>
                  <a:rPr lang="el-GR" sz="2000" dirty="0" smtClean="0"/>
                  <a:t> όταν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l-GR" sz="2000" dirty="0" smtClean="0"/>
                  <a:t/>
                </a:r>
                <a:br>
                  <a:rPr lang="el-GR" sz="2000" dirty="0" smtClean="0"/>
                </a:br>
                <a:endParaRPr lang="el-GR" sz="2000" dirty="0" smtClean="0"/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Αστερισμός</a:t>
                </a:r>
                <a:r>
                  <a:rPr lang="el-GR" sz="2000" dirty="0" smtClean="0"/>
                  <a:t> (Δισδιάστατος χώρος,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Ν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Μ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l-GR" sz="2000" dirty="0" smtClean="0"/>
                  <a:t>): π.χ. 2-</a:t>
                </a:r>
                <a:r>
                  <a:rPr lang="en-US" sz="2000" dirty="0" smtClean="0"/>
                  <a:t>PPM, 2-FSK</a:t>
                </a:r>
                <a:endParaRPr lang="el-GR" sz="2000" dirty="0" smtClean="0"/>
              </a:p>
              <a:p>
                <a:pPr>
                  <a:defRPr/>
                </a:pPr>
                <a:r>
                  <a:rPr lang="el-GR" sz="2000" dirty="0"/>
                  <a:t>Διανύσματα σήματος</a:t>
                </a:r>
              </a:p>
              <a:p>
                <a:pPr>
                  <a:defRPr/>
                </a:pPr>
                <a:endParaRPr lang="el-GR" sz="2000" dirty="0"/>
              </a:p>
              <a:p>
                <a:pPr marL="0" indent="0">
                  <a:buNone/>
                  <a:defRPr/>
                </a:pPr>
                <a:endParaRPr lang="el-GR" sz="2000" dirty="0" smtClean="0"/>
              </a:p>
              <a:p>
                <a:pPr marL="0" indent="0">
                  <a:buNone/>
                  <a:defRPr/>
                </a:pPr>
                <a:endParaRPr lang="el-GR" sz="2000" dirty="0"/>
              </a:p>
              <a:p>
                <a:pPr marL="0" indent="0">
                  <a:buNone/>
                  <a:defRPr/>
                </a:pPr>
                <a:endParaRPr lang="el-GR" sz="2000" dirty="0"/>
              </a:p>
              <a:p>
                <a:pPr>
                  <a:defRPr/>
                </a:pPr>
                <a:r>
                  <a:rPr lang="el-GR" sz="2000" dirty="0" smtClean="0"/>
                  <a:t>Ενέργεια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 baseline="-25000" dirty="0" err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2000" i="1" dirty="0"/>
              </a:p>
              <a:p>
                <a:pPr>
                  <a:defRPr/>
                </a:pPr>
                <a:r>
                  <a:rPr lang="el-GR" sz="2000" dirty="0" smtClean="0"/>
                  <a:t>Απόσταση </a:t>
                </a:r>
                <a:r>
                  <a:rPr lang="el-GR" sz="2000" dirty="0"/>
                  <a:t>σημείων: </a:t>
                </a:r>
                <a:endParaRPr lang="el-GR" sz="2000" dirty="0">
                  <a:sym typeface="Mathematica1Mono" pitchFamily="18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l-GR" sz="2000" dirty="0" smtClean="0"/>
              </a:p>
              <a:p>
                <a:pPr eaLnBrk="1" hangingPunct="1">
                  <a:lnSpc>
                    <a:spcPct val="90000"/>
                  </a:lnSpc>
                  <a:defRPr/>
                </a:pPr>
                <a:endParaRPr lang="el-GR" sz="2000" dirty="0"/>
              </a:p>
              <a:p>
                <a:pPr eaLnBrk="1" hangingPunct="1">
                  <a:lnSpc>
                    <a:spcPct val="90000"/>
                  </a:lnSpc>
                  <a:defRPr/>
                </a:pPr>
                <a:endParaRPr lang="en-GB" sz="2000" dirty="0" smtClean="0"/>
              </a:p>
            </p:txBody>
          </p:sp>
        </mc:Choice>
        <mc:Fallback xmlns="">
          <p:sp>
            <p:nvSpPr>
              <p:cNvPr id="557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1346" b="-60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192795"/>
              </p:ext>
            </p:extLst>
          </p:nvPr>
        </p:nvGraphicFramePr>
        <p:xfrm>
          <a:off x="3428812" y="1985866"/>
          <a:ext cx="230028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5" imgW="1130040" imgH="279360" progId="Equation.DSMT4">
                  <p:embed/>
                </p:oleObj>
              </mc:Choice>
              <mc:Fallback>
                <p:oleObj name="Equation" r:id="rId5" imgW="113004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812" y="1985866"/>
                        <a:ext cx="2300287" cy="5683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4" name="Picture 5" descr="fig7_5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45" y="3239837"/>
            <a:ext cx="3852387" cy="321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204881"/>
              </p:ext>
            </p:extLst>
          </p:nvPr>
        </p:nvGraphicFramePr>
        <p:xfrm>
          <a:off x="1043608" y="3538319"/>
          <a:ext cx="2073275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Equation" r:id="rId8" imgW="1015920" imgH="685800" progId="Equation.DSMT4">
                  <p:embed/>
                </p:oleObj>
              </mc:Choice>
              <mc:Fallback>
                <p:oleObj name="Equation" r:id="rId8" imgW="101592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38319"/>
                        <a:ext cx="2073275" cy="139858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75713"/>
              </p:ext>
            </p:extLst>
          </p:nvPr>
        </p:nvGraphicFramePr>
        <p:xfrm>
          <a:off x="3116883" y="5803294"/>
          <a:ext cx="7556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10" imgW="393480" imgH="266400" progId="Equation.DSMT4">
                  <p:embed/>
                </p:oleObj>
              </mc:Choice>
              <mc:Fallback>
                <p:oleObj name="Equation" r:id="rId10" imgW="393480" imgH="26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883" y="5803294"/>
                        <a:ext cx="755650" cy="5143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PPM (1 </a:t>
            </a:r>
            <a:r>
              <a:rPr lang="el-GR" dirty="0" smtClean="0"/>
              <a:t>από 4)</a:t>
            </a:r>
            <a:endParaRPr lang="en-GB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07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381000" indent="-381000" eaLnBrk="1" hangingPunct="1">
                  <a:spcAft>
                    <a:spcPts val="400"/>
                  </a:spcAft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Υποθέσεις:</a:t>
                </a:r>
              </a:p>
              <a:p>
                <a:pPr marL="838200" lvl="1" indent="-381000" eaLnBrk="1" hangingPunct="1">
                  <a:spcAft>
                    <a:spcPts val="400"/>
                  </a:spcAft>
                  <a:defRPr/>
                </a:pPr>
                <a:r>
                  <a:rPr lang="el-GR" sz="2000" dirty="0" smtClean="0"/>
                  <a:t>τα δύο σύμβολα είναι ισοπίθανα</a:t>
                </a:r>
              </a:p>
              <a:p>
                <a:pPr marL="838200" lvl="1" indent="-381000" eaLnBrk="1" hangingPunct="1">
                  <a:spcAft>
                    <a:spcPts val="400"/>
                  </a:spcAft>
                  <a:defRPr/>
                </a:pPr>
                <a:r>
                  <a:rPr lang="el-GR" sz="2000" dirty="0" smtClean="0"/>
                  <a:t>έστω τώρα ότι στάλθηκε το σύμβολο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l-GR" sz="2000" dirty="0" smtClean="0"/>
              </a:p>
              <a:p>
                <a:pPr marL="381000" indent="-381000" eaLnBrk="1" hangingPunct="1">
                  <a:defRPr/>
                </a:pPr>
                <a:r>
                  <a:rPr lang="el-GR" sz="2000" dirty="0" smtClean="0"/>
                  <a:t>Έξοδος αποδιαμορφωτή</a:t>
                </a:r>
              </a:p>
              <a:p>
                <a:pPr marL="0" indent="0" eaLnBrk="1" hangingPunct="1">
                  <a:buNone/>
                  <a:defRPr/>
                </a:pPr>
                <a:endParaRPr lang="el-GR" sz="2000" dirty="0" smtClean="0"/>
              </a:p>
              <a:p>
                <a:pPr marL="381000" indent="-381000" eaLnBrk="1" hangingPunct="1">
                  <a:defRPr/>
                </a:pPr>
                <a:endParaRPr lang="el-GR" sz="2000" dirty="0" smtClean="0"/>
              </a:p>
              <a:p>
                <a:pPr marL="381000" indent="-381000" eaLnBrk="1" hangingPunct="1">
                  <a:defRPr/>
                </a:pPr>
                <a:endParaRPr lang="el-GR" sz="2000" dirty="0" smtClean="0"/>
              </a:p>
              <a:p>
                <a:pPr marL="381000" indent="-381000" eaLnBrk="1" hangingPunct="1">
                  <a:lnSpc>
                    <a:spcPct val="120000"/>
                  </a:lnSpc>
                  <a:defRPr/>
                </a:pPr>
                <a:r>
                  <a:rPr lang="el-GR" sz="2000" dirty="0" smtClean="0"/>
                  <a:t>Περιπτώσεις εσφαλμένης απόφασης:</a:t>
                </a:r>
              </a:p>
              <a:p>
                <a:pPr marL="838200" lvl="1" indent="-381000" eaLnBrk="1" hangingPunct="1">
                  <a:lnSpc>
                    <a:spcPct val="120000"/>
                  </a:lnSpc>
                  <a:buFontTx/>
                  <a:buAutoNum type="arabicPeriod"/>
                  <a:defRPr/>
                </a:pPr>
                <a:r>
                  <a:rPr lang="el-GR" sz="2000" dirty="0" smtClean="0"/>
                  <a:t>στάλθηκε το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και αποφασίστηκε το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000" i="1" dirty="0" smtClean="0"/>
              </a:p>
              <a:p>
                <a:pPr marL="838200" lvl="1" indent="-381000" eaLnBrk="1" hangingPunct="1">
                  <a:lnSpc>
                    <a:spcPct val="120000"/>
                  </a:lnSpc>
                  <a:buFontTx/>
                  <a:buAutoNum type="arabicPeriod"/>
                  <a:defRPr/>
                </a:pPr>
                <a:r>
                  <a:rPr lang="el-GR" sz="2000" dirty="0" smtClean="0"/>
                  <a:t>το αντίθετο</a:t>
                </a:r>
              </a:p>
              <a:p>
                <a:pPr marL="381000" indent="-381000" eaLnBrk="1" hangingPunct="1">
                  <a:lnSpc>
                    <a:spcPct val="120000"/>
                  </a:lnSpc>
                  <a:defRPr/>
                </a:pPr>
                <a:endParaRPr lang="el-GR" sz="2000" dirty="0" smtClean="0"/>
              </a:p>
            </p:txBody>
          </p:sp>
        </mc:Choice>
        <mc:Fallback xmlns="">
          <p:sp>
            <p:nvSpPr>
              <p:cNvPr id="5591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673" b="-90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307967"/>
              </p:ext>
            </p:extLst>
          </p:nvPr>
        </p:nvGraphicFramePr>
        <p:xfrm>
          <a:off x="2993043" y="3645024"/>
          <a:ext cx="31718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5" imgW="1409400" imgH="507960" progId="Equation.DSMT4">
                  <p:embed/>
                </p:oleObj>
              </mc:Choice>
              <mc:Fallback>
                <p:oleObj name="Equation" r:id="rId5" imgW="140940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043" y="3645024"/>
                        <a:ext cx="3171825" cy="11430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417637"/>
            <a:ext cx="8008938" cy="4797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  <a:buSzTx/>
              <a:defRPr/>
            </a:pPr>
            <a:r>
              <a:rPr lang="en-US" sz="2000" dirty="0" smtClean="0"/>
              <a:t> </a:t>
            </a:r>
            <a:r>
              <a:rPr lang="el-GR" sz="2000" dirty="0" smtClean="0"/>
              <a:t>Στην πρώτη περίπτωση, αναζητούμε την πιθανότητα </a:t>
            </a:r>
            <a:endParaRPr lang="en-GB" sz="2000" dirty="0" smtClean="0"/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l-GR" sz="2000" dirty="0" smtClean="0"/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l-GR" sz="2000" dirty="0" smtClean="0"/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l-GR" sz="2000" dirty="0" smtClean="0"/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l-GR" sz="2000" dirty="0" smtClean="0"/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l-GR" sz="2000" dirty="0" smtClean="0"/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l-GR" sz="2000" dirty="0" smtClean="0"/>
          </a:p>
          <a:p>
            <a:pPr fontAlgn="auto">
              <a:spcAft>
                <a:spcPts val="0"/>
              </a:spcAft>
              <a:buClrTx/>
              <a:buSzTx/>
              <a:defRPr/>
            </a:pPr>
            <a:r>
              <a:rPr lang="el-GR" sz="2000" dirty="0" smtClean="0"/>
              <a:t>Όπου χρησιμοποιήθηκε η μετρική συσχέτισης </a:t>
            </a:r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n-US" sz="2000" dirty="0" smtClean="0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PPM</a:t>
            </a:r>
            <a:r>
              <a:rPr lang="el-GR" dirty="0" smtClean="0"/>
              <a:t> (2 από 4)</a:t>
            </a:r>
            <a:endParaRPr lang="en-GB" dirty="0" smtClean="0"/>
          </a:p>
        </p:txBody>
      </p:sp>
      <p:graphicFrame>
        <p:nvGraphicFramePr>
          <p:cNvPr id="11267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799428"/>
              </p:ext>
            </p:extLst>
          </p:nvPr>
        </p:nvGraphicFramePr>
        <p:xfrm>
          <a:off x="1187396" y="2200375"/>
          <a:ext cx="6769208" cy="1243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4" imgW="3733560" imgH="685800" progId="Equation.DSMT4">
                  <p:embed/>
                </p:oleObj>
              </mc:Choice>
              <mc:Fallback>
                <p:oleObj name="Equation" r:id="rId4" imgW="3733560" imgH="685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396" y="2200375"/>
                        <a:ext cx="6769208" cy="1243324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116088"/>
              </p:ext>
            </p:extLst>
          </p:nvPr>
        </p:nvGraphicFramePr>
        <p:xfrm>
          <a:off x="3130550" y="4581128"/>
          <a:ext cx="28829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6" imgW="1498320" imgH="241200" progId="Equation.DSMT4">
                  <p:embed/>
                </p:oleObj>
              </mc:Choice>
              <mc:Fallback>
                <p:oleObj name="Equation" r:id="rId6" imgW="149832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4581128"/>
                        <a:ext cx="2882900" cy="4635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>
              <a:xfrm>
                <a:off x="457200" y="1417637"/>
                <a:ext cx="8008938" cy="47974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lnSpc>
                    <a:spcPct val="120000"/>
                  </a:lnSpc>
                  <a:spcAft>
                    <a:spcPts val="0"/>
                  </a:spcAft>
                  <a:buClrTx/>
                  <a:buSzTx/>
                  <a:defRPr/>
                </a:pPr>
                <a:r>
                  <a:rPr lang="el-GR" sz="2000" dirty="0" smtClean="0"/>
                  <a:t>Ελάχιστη Απόσταση </a:t>
                </a:r>
                <a:r>
                  <a:rPr lang="el-GR" sz="2000" dirty="0" smtClean="0">
                    <a:sym typeface="Euclid Symbol"/>
                  </a:rPr>
                  <a:t> Μέγιστη Συσχέτιση</a:t>
                </a:r>
                <a:endParaRPr lang="en-US" sz="2000" dirty="0" smtClean="0"/>
              </a:p>
              <a:p>
                <a:pPr marL="0" indent="0" fontAlgn="auto">
                  <a:lnSpc>
                    <a:spcPct val="120000"/>
                  </a:lnSpc>
                  <a:spcAft>
                    <a:spcPts val="0"/>
                  </a:spcAft>
                  <a:buClrTx/>
                  <a:buSzTx/>
                  <a:buNone/>
                  <a:defRPr/>
                </a:pPr>
                <a:endParaRPr lang="el-GR" sz="2000" dirty="0" smtClean="0"/>
              </a:p>
              <a:p>
                <a:pPr marL="0" indent="0" fontAlgn="auto">
                  <a:lnSpc>
                    <a:spcPct val="120000"/>
                  </a:lnSpc>
                  <a:spcAft>
                    <a:spcPts val="0"/>
                  </a:spcAft>
                  <a:buClrTx/>
                  <a:buSzTx/>
                  <a:buNone/>
                  <a:defRPr/>
                </a:pPr>
                <a:r>
                  <a:rPr lang="el-GR" sz="2000" dirty="0" smtClean="0"/>
                  <a:t/>
                </a:r>
                <a:br>
                  <a:rPr lang="el-GR" sz="2000" dirty="0" smtClean="0"/>
                </a:br>
                <a:endParaRPr lang="el-GR" sz="2000" dirty="0" smtClean="0"/>
              </a:p>
              <a:p>
                <a:pPr fontAlgn="auto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lang="el-GR" sz="2000" dirty="0" smtClean="0"/>
                  <a:t>Η διαφορά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είναι</a:t>
                </a:r>
              </a:p>
              <a:p>
                <a:pPr lvl="1" fontAlgn="auto">
                  <a:lnSpc>
                    <a:spcPct val="120000"/>
                  </a:lnSpc>
                  <a:spcAft>
                    <a:spcPts val="0"/>
                  </a:spcAft>
                  <a:buClrTx/>
                  <a:buSzTx/>
                  <a:defRPr/>
                </a:pPr>
                <a:r>
                  <a:rPr lang="en-US" sz="2000" dirty="0" smtClean="0"/>
                  <a:t>Gaussian</a:t>
                </a:r>
                <a:r>
                  <a:rPr lang="el-GR" sz="2000" dirty="0" smtClean="0"/>
                  <a:t> τ.μ.</a:t>
                </a:r>
              </a:p>
              <a:p>
                <a:pPr lvl="1" fontAlgn="auto">
                  <a:lnSpc>
                    <a:spcPct val="120000"/>
                  </a:lnSpc>
                  <a:spcAft>
                    <a:spcPts val="0"/>
                  </a:spcAft>
                  <a:buClrTx/>
                  <a:buSzTx/>
                  <a:defRPr/>
                </a:pPr>
                <a:r>
                  <a:rPr lang="el-GR" sz="2000" dirty="0" smtClean="0"/>
                  <a:t>μηδενικής μέσης τιμής</a:t>
                </a:r>
              </a:p>
              <a:p>
                <a:pPr lvl="1" fontAlgn="auto">
                  <a:lnSpc>
                    <a:spcPct val="120000"/>
                  </a:lnSpc>
                  <a:spcAft>
                    <a:spcPts val="0"/>
                  </a:spcAft>
                  <a:buClrTx/>
                  <a:buSzTx/>
                  <a:defRPr/>
                </a:pPr>
                <a:r>
                  <a:rPr lang="el-GR" sz="2000" dirty="0" smtClean="0"/>
                  <a:t>με διασπορά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en-US" sz="2000" i="1" dirty="0" smtClean="0"/>
                  <a:t>,</a:t>
                </a:r>
                <a:r>
                  <a:rPr lang="el-GR" sz="2000" dirty="0" smtClean="0"/>
                  <a:t> δηλαδή διπλάσια των επιμέρους διασπορών</a:t>
                </a:r>
                <a:endParaRPr lang="en-GB" sz="2000" dirty="0" smtClean="0"/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17637"/>
                <a:ext cx="8008938" cy="4797425"/>
              </a:xfrm>
              <a:prstGeom prst="rect">
                <a:avLst/>
              </a:prstGeom>
              <a:blipFill rotWithShape="0">
                <a:blip r:embed="rId4"/>
                <a:stretch>
                  <a:fillRect l="-685" t="-1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PPM</a:t>
            </a:r>
            <a:r>
              <a:rPr lang="el-GR" dirty="0" smtClean="0"/>
              <a:t> (2 από 4)</a:t>
            </a:r>
            <a:endParaRPr lang="en-GB" dirty="0" smtClean="0"/>
          </a:p>
        </p:txBody>
      </p:sp>
      <p:graphicFrame>
        <p:nvGraphicFramePr>
          <p:cNvPr id="1126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296428"/>
              </p:ext>
            </p:extLst>
          </p:nvPr>
        </p:nvGraphicFramePr>
        <p:xfrm>
          <a:off x="1957387" y="2204864"/>
          <a:ext cx="52292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0" name="Equation" r:id="rId5" imgW="2908080" imgH="342720" progId="Equation.DSMT4">
                  <p:embed/>
                </p:oleObj>
              </mc:Choice>
              <mc:Fallback>
                <p:oleObj name="Equation" r:id="rId5" imgW="29080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7" y="2204864"/>
                        <a:ext cx="5229225" cy="6159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2513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PPM</a:t>
            </a:r>
            <a:r>
              <a:rPr lang="el-GR" dirty="0" smtClean="0"/>
              <a:t> (</a:t>
            </a:r>
            <a:r>
              <a:rPr lang="el-GR" dirty="0"/>
              <a:t>4</a:t>
            </a:r>
            <a:r>
              <a:rPr lang="el-GR" dirty="0" smtClean="0"/>
              <a:t> από 4)</a:t>
            </a:r>
            <a:endParaRPr lang="en-GB" dirty="0" smtClean="0"/>
          </a:p>
        </p:txBody>
      </p:sp>
      <p:sp>
        <p:nvSpPr>
          <p:cNvPr id="561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Η πιθανότητα σφάλματος είναι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Στην αντίθετη περίπτωση εσφαλμένης φώρασης προκύπτει το ίδιο αποτέλεσμα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Αν τα σύμβολα είναι </a:t>
            </a:r>
            <a:r>
              <a:rPr lang="el-GR" sz="2000" dirty="0" err="1" smtClean="0">
                <a:solidFill>
                  <a:srgbClr val="0033CC"/>
                </a:solidFill>
              </a:rPr>
              <a:t>ισοπίθανα</a:t>
            </a:r>
            <a:r>
              <a:rPr lang="el-GR" sz="2000" dirty="0" smtClean="0"/>
              <a:t>, η μέση πιθανότητα σφάλματος είναι </a:t>
            </a:r>
            <a:endParaRPr lang="en-GB" sz="2000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586573"/>
              </p:ext>
            </p:extLst>
          </p:nvPr>
        </p:nvGraphicFramePr>
        <p:xfrm>
          <a:off x="914400" y="2060848"/>
          <a:ext cx="73152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Equation" r:id="rId4" imgW="3251160" imgH="520560" progId="Equation.DSMT4">
                  <p:embed/>
                </p:oleObj>
              </mc:Choice>
              <mc:Fallback>
                <p:oleObj name="Equation" r:id="rId4" imgW="3251160" imgH="52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60848"/>
                        <a:ext cx="7315200" cy="11715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220470"/>
              </p:ext>
            </p:extLst>
          </p:nvPr>
        </p:nvGraphicFramePr>
        <p:xfrm>
          <a:off x="3529012" y="5229200"/>
          <a:ext cx="20859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Equation" r:id="rId6" imgW="927000" imgH="507960" progId="Equation.DSMT4">
                  <p:embed/>
                </p:oleObj>
              </mc:Choice>
              <mc:Fallback>
                <p:oleObj name="Equation" r:id="rId6" imgW="92700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2" y="5229200"/>
                        <a:ext cx="2085975" cy="11430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Σύγκριση Δυαδικών Σημάτων</a:t>
            </a:r>
            <a:endParaRPr lang="en-GB" dirty="0" smtClean="0"/>
          </a:p>
        </p:txBody>
      </p:sp>
      <p:sp>
        <p:nvSpPr>
          <p:cNvPr id="5621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8600" cy="2316159"/>
          </a:xfrm>
          <a:ln>
            <a:solidFill>
              <a:srgbClr val="0033CC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Δυαδικά Αντίποδα</a:t>
            </a:r>
          </a:p>
          <a:p>
            <a:pPr lvl="1" eaLnBrk="1" hangingPunct="1">
              <a:defRPr/>
            </a:pPr>
            <a:r>
              <a:rPr lang="el-GR" sz="2000" dirty="0" smtClean="0"/>
              <a:t>2-</a:t>
            </a:r>
            <a:r>
              <a:rPr lang="en-US" sz="2000" dirty="0" smtClean="0"/>
              <a:t>PAM</a:t>
            </a:r>
          </a:p>
          <a:p>
            <a:pPr lvl="1" eaLnBrk="1" hangingPunct="1">
              <a:defRPr/>
            </a:pPr>
            <a:r>
              <a:rPr lang="en-US" sz="2000" dirty="0" smtClean="0"/>
              <a:t>2-PSK</a:t>
            </a:r>
            <a:endParaRPr lang="en-GB" sz="2000" dirty="0" smtClean="0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937708"/>
              </p:ext>
            </p:extLst>
          </p:nvPr>
        </p:nvGraphicFramePr>
        <p:xfrm>
          <a:off x="1403648" y="2691063"/>
          <a:ext cx="2060972" cy="1070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4" imgW="977760" imgH="507960" progId="Equation.DSMT4">
                  <p:embed/>
                </p:oleObj>
              </mc:Choice>
              <mc:Fallback>
                <p:oleObj name="Equation" r:id="rId4" imgW="977760" imgH="507960" progId="Equation.DSMT4">
                  <p:embed/>
                  <p:pic>
                    <p:nvPicPr>
                      <p:cNvPr id="0" name="Object 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691063"/>
                        <a:ext cx="2060972" cy="107063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2184" name="Rectangle 8"/>
              <p:cNvSpPr>
                <a:spLocks noChangeArrowheads="1"/>
              </p:cNvSpPr>
              <p:nvPr/>
            </p:nvSpPr>
            <p:spPr bwMode="auto">
              <a:xfrm>
                <a:off x="755576" y="4098921"/>
                <a:ext cx="7755012" cy="235902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91430" tIns="45715" rIns="91430" bIns="45715"/>
              <a:lstStyle/>
              <a:p>
                <a:pPr marL="342900" indent="-342900" algn="l">
                  <a:spcAft>
                    <a:spcPts val="400"/>
                  </a:spcAft>
                  <a:defRPr/>
                </a:pPr>
                <a:r>
                  <a:rPr lang="el-GR" dirty="0" smtClean="0">
                    <a:latin typeface="+mn-lt"/>
                  </a:rPr>
                  <a:t>Ως προς την πιθανότητα σφάλματος, τα δυαδικά αντίποδα είναι προτιμότερα</a:t>
                </a:r>
              </a:p>
              <a:p>
                <a:pPr marL="342900" indent="-342900" algn="l">
                  <a:spcAft>
                    <a:spcPts val="400"/>
                  </a:spcAft>
                  <a:defRPr/>
                </a:pPr>
                <a:r>
                  <a:rPr lang="el-GR" dirty="0" smtClean="0">
                    <a:latin typeface="+mn-lt"/>
                  </a:rPr>
                  <a:t>Τα ορθογώνια απαιτούν </a:t>
                </a:r>
                <a:r>
                  <a:rPr lang="el-GR" dirty="0" smtClean="0">
                    <a:solidFill>
                      <a:srgbClr val="0033CC"/>
                    </a:solidFill>
                    <a:latin typeface="+mn-lt"/>
                  </a:rPr>
                  <a:t>διπλάσιο </a:t>
                </a:r>
                <a:r>
                  <a:rPr lang="en-US" dirty="0" smtClean="0">
                    <a:solidFill>
                      <a:srgbClr val="0033CC"/>
                    </a:solidFill>
                    <a:latin typeface="+mn-lt"/>
                  </a:rPr>
                  <a:t>SNR</a:t>
                </a:r>
                <a:r>
                  <a:rPr lang="el-GR" dirty="0" smtClean="0">
                    <a:latin typeface="+mn-lt"/>
                  </a:rPr>
                  <a:t> για να πετύχουν την ίδια πιθανότητα σφάλματος</a:t>
                </a:r>
                <a:endParaRPr lang="en-US" dirty="0" smtClean="0">
                  <a:latin typeface="+mn-lt"/>
                </a:endParaRPr>
              </a:p>
              <a:p>
                <a:pPr marL="342900" indent="-342900" algn="l">
                  <a:spcAft>
                    <a:spcPts val="400"/>
                  </a:spcAft>
                  <a:defRPr/>
                </a:pPr>
                <a:r>
                  <a:rPr lang="el-GR" dirty="0" smtClean="0">
                    <a:latin typeface="+mn-lt"/>
                  </a:rPr>
                  <a:t>Διπλάσιο </a:t>
                </a:r>
                <a:r>
                  <a:rPr lang="en-US" dirty="0" smtClean="0">
                    <a:latin typeface="+mn-lt"/>
                  </a:rPr>
                  <a:t>SNR </a:t>
                </a:r>
                <a:r>
                  <a:rPr lang="en-US" dirty="0" smtClean="0">
                    <a:latin typeface="+mn-lt"/>
                    <a:sym typeface="Wingdings" pitchFamily="2" charset="2"/>
                  </a:rPr>
                  <a:t> </a:t>
                </a:r>
                <a:r>
                  <a:rPr lang="el-GR" dirty="0" smtClean="0">
                    <a:latin typeface="+mn-lt"/>
                    <a:sym typeface="Wingdings" pitchFamily="2" charset="2"/>
                  </a:rPr>
                  <a:t>Διπλάσια ισχύς εκπομπής</a:t>
                </a:r>
              </a:p>
              <a:p>
                <a:pPr marL="342900" indent="-342900" algn="l">
                  <a:spcAft>
                    <a:spcPts val="400"/>
                  </a:spcAft>
                  <a:defRPr/>
                </a:pPr>
                <a:r>
                  <a:rPr lang="el-GR" dirty="0" smtClean="0">
                    <a:latin typeface="+mn-lt"/>
                    <a:sym typeface="Wingdings" pitchFamily="2" charset="2"/>
                  </a:rPr>
                  <a:t>Επειδή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10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log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10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2=3</m:t>
                    </m:r>
                  </m:oMath>
                </a14:m>
                <a:r>
                  <a:rPr lang="en-US" dirty="0" smtClean="0">
                    <a:latin typeface="+mn-lt"/>
                    <a:sym typeface="Wingdings" pitchFamily="2" charset="2"/>
                  </a:rPr>
                  <a:t>, </a:t>
                </a:r>
                <a:r>
                  <a:rPr lang="el-GR" dirty="0" smtClean="0">
                    <a:latin typeface="+mn-lt"/>
                    <a:sym typeface="Wingdings" pitchFamily="2" charset="2"/>
                  </a:rPr>
                  <a:t>τα δύο </a:t>
                </a:r>
                <a:r>
                  <a:rPr lang="en-US" dirty="0" smtClean="0">
                    <a:latin typeface="+mn-lt"/>
                    <a:sym typeface="Wingdings" pitchFamily="2" charset="2"/>
                  </a:rPr>
                  <a:t>SNR</a:t>
                </a:r>
                <a:r>
                  <a:rPr lang="el-GR" dirty="0" smtClean="0">
                    <a:latin typeface="+mn-lt"/>
                    <a:sym typeface="Wingdings" pitchFamily="2" charset="2"/>
                  </a:rPr>
                  <a:t> εκφρασμένα σε [</a:t>
                </a:r>
                <a:r>
                  <a:rPr lang="en-US" dirty="0" smtClean="0">
                    <a:latin typeface="+mn-lt"/>
                    <a:sym typeface="Wingdings" pitchFamily="2" charset="2"/>
                  </a:rPr>
                  <a:t>dB</a:t>
                </a:r>
                <a:r>
                  <a:rPr lang="el-GR" dirty="0" smtClean="0">
                    <a:latin typeface="+mn-lt"/>
                    <a:sym typeface="Wingdings" pitchFamily="2" charset="2"/>
                  </a:rPr>
                  <a:t>] </a:t>
                </a:r>
                <a:r>
                  <a:rPr lang="el-GR" dirty="0" smtClean="0">
                    <a:solidFill>
                      <a:srgbClr val="0033CC"/>
                    </a:solidFill>
                    <a:latin typeface="+mn-lt"/>
                    <a:sym typeface="Wingdings" pitchFamily="2" charset="2"/>
                  </a:rPr>
                  <a:t>διαφέρουν κατά 3</a:t>
                </a:r>
                <a:r>
                  <a:rPr lang="en-US" dirty="0" smtClean="0">
                    <a:solidFill>
                      <a:srgbClr val="0033CC"/>
                    </a:solidFill>
                    <a:latin typeface="+mn-lt"/>
                    <a:sym typeface="Wingdings" pitchFamily="2" charset="2"/>
                  </a:rPr>
                  <a:t>dB </a:t>
                </a:r>
                <a:endParaRPr lang="el-GR" dirty="0">
                  <a:solidFill>
                    <a:srgbClr val="0033CC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62184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4098921"/>
                <a:ext cx="7755012" cy="2359028"/>
              </a:xfrm>
              <a:prstGeom prst="rect">
                <a:avLst/>
              </a:prstGeom>
              <a:blipFill rotWithShape="0">
                <a:blip r:embed="rId6"/>
                <a:stretch>
                  <a:fillRect l="-236" t="-1292" b="-13178"/>
                </a:stretch>
              </a:blip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4822825" y="1600200"/>
            <a:ext cx="3687763" cy="2316159"/>
            <a:chOff x="2846" y="876"/>
            <a:chExt cx="2323" cy="1596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2846" y="876"/>
              <a:ext cx="2323" cy="1596"/>
            </a:xfrm>
            <a:prstGeom prst="rect">
              <a:avLst/>
            </a:prstGeom>
            <a:noFill/>
            <a:ln w="12700" cap="sq">
              <a:solidFill>
                <a:srgbClr val="0033CC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91430" tIns="45715" rIns="91430" bIns="45715"/>
            <a:lstStyle/>
            <a:p>
              <a:pPr marL="342900" indent="-342900" algn="l">
                <a:defRPr/>
              </a:pPr>
              <a:r>
                <a:rPr lang="el-GR" dirty="0">
                  <a:latin typeface="+mn-lt"/>
                </a:rPr>
                <a:t>Δυαδικά Ορθογώνια</a:t>
              </a:r>
            </a:p>
            <a:p>
              <a:pPr marL="742950" lvl="1" indent="-285750" algn="l">
                <a:buClr>
                  <a:schemeClr val="tx1"/>
                </a:buClr>
                <a:buSzTx/>
                <a:buFontTx/>
                <a:buChar char="–"/>
                <a:defRPr/>
              </a:pPr>
              <a:r>
                <a:rPr lang="el-GR" dirty="0">
                  <a:latin typeface="+mn-lt"/>
                </a:rPr>
                <a:t>2-</a:t>
              </a:r>
              <a:r>
                <a:rPr lang="en-US" dirty="0">
                  <a:latin typeface="+mn-lt"/>
                </a:rPr>
                <a:t>FSK</a:t>
              </a:r>
            </a:p>
            <a:p>
              <a:pPr marL="742950" lvl="1" indent="-285750" algn="l">
                <a:buClr>
                  <a:schemeClr val="tx1"/>
                </a:buClr>
                <a:buSzTx/>
                <a:buFontTx/>
                <a:buChar char="–"/>
                <a:defRPr/>
              </a:pPr>
              <a:r>
                <a:rPr lang="en-US" dirty="0">
                  <a:latin typeface="+mn-lt"/>
                </a:rPr>
                <a:t>2-PPM</a:t>
              </a:r>
              <a:endParaRPr lang="en-GB" dirty="0">
                <a:latin typeface="+mn-lt"/>
              </a:endParaRPr>
            </a:p>
          </p:txBody>
        </p:sp>
        <p:graphicFrame>
          <p:nvGraphicFramePr>
            <p:cNvPr id="1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4822784"/>
                </p:ext>
              </p:extLst>
            </p:nvPr>
          </p:nvGraphicFramePr>
          <p:xfrm>
            <a:off x="3350" y="1674"/>
            <a:ext cx="1314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7" name="Equation" r:id="rId7" imgW="927000" imgH="507960" progId="Equation.DSMT4">
                    <p:embed/>
                  </p:oleObj>
                </mc:Choice>
                <mc:Fallback>
                  <p:oleObj name="Equation" r:id="rId7" imgW="927000" imgH="507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0" y="1674"/>
                          <a:ext cx="1314" cy="720"/>
                        </a:xfrm>
                        <a:prstGeom prst="rect">
                          <a:avLst/>
                        </a:prstGeom>
                        <a:solidFill>
                          <a:srgbClr val="CCECFF"/>
                        </a:solidFill>
                        <a:ln w="9525">
                          <a:solidFill>
                            <a:srgbClr val="0033CC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Περιγραφή βασικών δυαδικών </a:t>
            </a:r>
            <a:r>
              <a:rPr lang="el-GR" sz="2400" dirty="0" err="1" smtClean="0"/>
              <a:t>αντίποδων</a:t>
            </a:r>
            <a:r>
              <a:rPr lang="el-GR" sz="2400" dirty="0" smtClean="0"/>
              <a:t> σημάτων, όπως </a:t>
            </a:r>
            <a:r>
              <a:rPr lang="en-US" sz="2400" dirty="0" smtClean="0"/>
              <a:t>2-</a:t>
            </a:r>
            <a:r>
              <a:rPr lang="en-US" sz="2400" dirty="0" smtClean="0"/>
              <a:t>PAM </a:t>
            </a:r>
            <a:r>
              <a:rPr lang="el-GR" sz="2400" dirty="0" smtClean="0"/>
              <a:t>και </a:t>
            </a:r>
            <a:r>
              <a:rPr lang="en-US" sz="2400" dirty="0" smtClean="0"/>
              <a:t>2-PPM</a:t>
            </a:r>
            <a:r>
              <a:rPr lang="el-GR" sz="2400" dirty="0" smtClean="0"/>
              <a:t> και παρουσίαση της πιθανότητας σφάλματων για τις περιπτώσεις αυτές.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2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BER </a:t>
            </a:r>
            <a:r>
              <a:rPr lang="el-GR" dirty="0" smtClean="0"/>
              <a:t>συναρτήσει του </a:t>
            </a:r>
            <a:r>
              <a:rPr lang="en-US" dirty="0" smtClean="0"/>
              <a:t>SNR</a:t>
            </a:r>
            <a:endParaRPr lang="en-GB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2339752" y="1417638"/>
            <a:ext cx="4464496" cy="5018426"/>
            <a:chOff x="1386577" y="-868195"/>
            <a:chExt cx="5319023" cy="6997471"/>
          </a:xfrm>
          <a:solidFill>
            <a:schemeClr val="bg1"/>
          </a:solidFill>
        </p:grpSpPr>
        <p:pic>
          <p:nvPicPr>
            <p:cNvPr id="13" name="Picture 4" descr="fig7_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6577" y="-868195"/>
              <a:ext cx="5319023" cy="699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5257800" y="4343401"/>
              <a:ext cx="762000" cy="0"/>
            </a:xfrm>
            <a:prstGeom prst="line">
              <a:avLst/>
            </a:prstGeom>
            <a:grpFill/>
            <a:ln w="57150" cap="sq">
              <a:solidFill>
                <a:srgbClr val="0033CC"/>
              </a:solidFill>
              <a:round/>
              <a:headEnd type="triangle" w="med" len="med"/>
              <a:tailEnd type="triangle" w="med" len="med"/>
            </a:ln>
            <a:ex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9462" name="Text Box 7"/>
          <p:cNvSpPr>
            <a:spLocks noGrp="1" noChangeArrowheads="1"/>
          </p:cNvSpPr>
          <p:nvPr>
            <p:ph sz="half" idx="1"/>
          </p:nvPr>
        </p:nvSpPr>
        <p:spPr>
          <a:xfrm>
            <a:off x="4423839" y="4581128"/>
            <a:ext cx="2225466" cy="46064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2400" dirty="0" smtClean="0">
                <a:solidFill>
                  <a:srgbClr val="0033CC"/>
                </a:solidFill>
                <a:effectLst/>
              </a:rPr>
              <a:t>3dB </a:t>
            </a:r>
            <a:r>
              <a:rPr lang="el-GR" altLang="el-GR" sz="2400" dirty="0" smtClean="0">
                <a:solidFill>
                  <a:srgbClr val="0033CC"/>
                </a:solidFill>
                <a:effectLst/>
              </a:rPr>
              <a:t>διαφορά</a:t>
            </a:r>
            <a:endParaRPr lang="en-GB" altLang="el-GR" sz="2400" dirty="0" smtClean="0">
              <a:solidFill>
                <a:srgbClr val="0033CC"/>
              </a:solidFill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Μοντελοποίηση ως </a:t>
            </a:r>
            <a:r>
              <a:rPr lang="en-US" smtClean="0"/>
              <a:t>BSC</a:t>
            </a:r>
            <a:endParaRPr lang="en-GB" smtClean="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Η ψηφιακή μετάδοση δυαδικής πληροφορίας μέσω ενός καναλιού </a:t>
            </a:r>
            <a:r>
              <a:rPr lang="en-US" sz="2000" dirty="0" smtClean="0"/>
              <a:t>AWGN</a:t>
            </a:r>
          </a:p>
          <a:p>
            <a:pPr lvl="1" eaLnBrk="1" hangingPunct="1">
              <a:defRPr/>
            </a:pPr>
            <a:r>
              <a:rPr lang="el-GR" sz="2000" dirty="0" smtClean="0"/>
              <a:t>είτε με δυαδική </a:t>
            </a:r>
            <a:r>
              <a:rPr lang="el-GR" sz="2000" dirty="0" err="1" smtClean="0"/>
              <a:t>αντίποδη</a:t>
            </a:r>
            <a:r>
              <a:rPr lang="el-GR" sz="2000" dirty="0" smtClean="0"/>
              <a:t> σηματοδοσία,</a:t>
            </a:r>
          </a:p>
          <a:p>
            <a:pPr lvl="1" eaLnBrk="1" hangingPunct="1">
              <a:defRPr/>
            </a:pPr>
            <a:r>
              <a:rPr lang="el-GR" sz="2000" dirty="0" smtClean="0"/>
              <a:t>είτε με δυαδική ορθογώνια σηματοδοσία,</a:t>
            </a:r>
          </a:p>
          <a:p>
            <a:pPr lvl="1" eaLnBrk="1" hangingPunct="1">
              <a:defRPr/>
            </a:pPr>
            <a:r>
              <a:rPr lang="el-GR" sz="2000" dirty="0" smtClean="0"/>
              <a:t>μπορεί να </a:t>
            </a:r>
            <a:r>
              <a:rPr lang="el-GR" sz="2000" dirty="0" err="1" smtClean="0"/>
              <a:t>μοντελοποιηθεί</a:t>
            </a:r>
            <a:r>
              <a:rPr lang="el-GR" sz="2000" dirty="0" smtClean="0"/>
              <a:t> ως </a:t>
            </a:r>
            <a:r>
              <a:rPr lang="en-US" sz="2000" dirty="0" smtClean="0">
                <a:solidFill>
                  <a:srgbClr val="0033CC"/>
                </a:solidFill>
              </a:rPr>
              <a:t>Binary Symmetric Channel</a:t>
            </a:r>
          </a:p>
          <a:p>
            <a:pPr eaLnBrk="1" hangingPunct="1">
              <a:defRPr/>
            </a:pPr>
            <a:r>
              <a:rPr lang="el-GR" sz="2000" dirty="0" smtClean="0"/>
              <a:t>Με πιθανότητα εσφαλμένης μετάδοσης</a:t>
            </a:r>
          </a:p>
          <a:p>
            <a:pPr lvl="1" eaLnBrk="1" hangingPunct="1">
              <a:defRPr/>
            </a:pPr>
            <a:endParaRPr lang="en-US" sz="2000" dirty="0" smtClean="0"/>
          </a:p>
          <a:p>
            <a:pPr lvl="4" eaLnBrk="1" hangingPunct="1">
              <a:buFontTx/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	</a:t>
            </a:r>
            <a:r>
              <a:rPr lang="el-GR" sz="2000" dirty="0" smtClean="0"/>
              <a:t>		  ή </a:t>
            </a:r>
            <a:endParaRPr lang="en-GB" sz="2000" dirty="0" smtClean="0"/>
          </a:p>
        </p:txBody>
      </p:sp>
      <p:pic>
        <p:nvPicPr>
          <p:cNvPr id="14342" name="Picture 15" descr="awg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713" y="4563826"/>
            <a:ext cx="386873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3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637960"/>
              </p:ext>
            </p:extLst>
          </p:nvPr>
        </p:nvGraphicFramePr>
        <p:xfrm>
          <a:off x="4276364" y="1390872"/>
          <a:ext cx="4383087" cy="266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VISIO" r:id="rId5" imgW="3175560" imgH="1932120" progId="Visio.Drawing.6">
                  <p:embed/>
                </p:oleObj>
              </mc:Choice>
              <mc:Fallback>
                <p:oleObj name="VISIO" r:id="rId5" imgW="3175560" imgH="1932120" progId="Visio.Drawing.6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364" y="1390872"/>
                        <a:ext cx="4383087" cy="266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272815"/>
              </p:ext>
            </p:extLst>
          </p:nvPr>
        </p:nvGraphicFramePr>
        <p:xfrm>
          <a:off x="756886" y="5408821"/>
          <a:ext cx="1753404" cy="935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7" imgW="952200" imgH="507960" progId="Equation.DSMT4">
                  <p:embed/>
                </p:oleObj>
              </mc:Choice>
              <mc:Fallback>
                <p:oleObj name="Equation" r:id="rId7" imgW="952200" imgH="507960" progId="Equation.DSMT4">
                  <p:embed/>
                  <p:pic>
                    <p:nvPicPr>
                      <p:cNvPr id="0" name="Object 1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886" y="5408821"/>
                        <a:ext cx="1753404" cy="935509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490113"/>
              </p:ext>
            </p:extLst>
          </p:nvPr>
        </p:nvGraphicFramePr>
        <p:xfrm>
          <a:off x="2876517" y="5408821"/>
          <a:ext cx="1695483" cy="968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Equation" r:id="rId9" imgW="888840" imgH="507960" progId="Equation.DSMT4">
                  <p:embed/>
                </p:oleObj>
              </mc:Choice>
              <mc:Fallback>
                <p:oleObj name="Equation" r:id="rId9" imgW="888840" imgH="507960" progId="Equation.DSMT4">
                  <p:embed/>
                  <p:pic>
                    <p:nvPicPr>
                      <p:cNvPr id="0" name="Object 1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17" y="5408821"/>
                        <a:ext cx="1695483" cy="96884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</a:t>
            </a:r>
            <a:r>
              <a:rPr lang="el-GR" smtClean="0"/>
              <a:t>Ενότητας 13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601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417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4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https://eclass.upatras.gr/courses/CEID1110/</a:t>
            </a:r>
            <a:r>
              <a:rPr lang="el-GR" sz="2000" dirty="0"/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8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632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2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r>
              <a:rPr lang="el-GR" sz="2000" dirty="0" smtClean="0"/>
              <a:t>Η εικόνα στη διαφάνεια 18 έχει δημιουργηθεί </a:t>
            </a:r>
            <a:r>
              <a:rPr lang="el-GR" sz="2000" dirty="0"/>
              <a:t>με βάση αντίστοιχες εικόνες στο βιβλίο «Συστήματα Τηλεπικοινωνιών», </a:t>
            </a:r>
            <a:r>
              <a:rPr lang="en-US" sz="2000" dirty="0"/>
              <a:t>J. G. </a:t>
            </a:r>
            <a:r>
              <a:rPr lang="en-US" sz="2000" dirty="0" err="1"/>
              <a:t>Proakis</a:t>
            </a:r>
            <a:r>
              <a:rPr lang="el-GR" sz="2000" dirty="0"/>
              <a:t>, </a:t>
            </a:r>
            <a:r>
              <a:rPr lang="en-US" sz="2000" dirty="0"/>
              <a:t>M. </a:t>
            </a:r>
            <a:r>
              <a:rPr lang="en-US" sz="2000" dirty="0" err="1"/>
              <a:t>Salehi</a:t>
            </a:r>
            <a:r>
              <a:rPr lang="en-US" sz="2000" dirty="0"/>
              <a:t>, </a:t>
            </a:r>
            <a:r>
              <a:rPr lang="el-GR" sz="2000" dirty="0"/>
              <a:t>Εθνικό και Καποδιστριακό Πανεπιστήμιο Αθηνών (Μετάφραση-Επιμέλεια: Καρούμπαλος Κ. και Ζέρβας Ε., Καραμπογιάς Σ., </a:t>
            </a:r>
            <a:r>
              <a:rPr lang="el-GR" sz="2000" dirty="0" err="1"/>
              <a:t>Σαγκριώτης</a:t>
            </a:r>
            <a:r>
              <a:rPr lang="el-GR" sz="2000" dirty="0"/>
              <a:t> Ε.)</a:t>
            </a:r>
            <a:endParaRPr lang="en-US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3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Δυαδικά Αντίποδα Σήματα</a:t>
            </a:r>
          </a:p>
          <a:p>
            <a:r>
              <a:rPr lang="el-GR" sz="2400" dirty="0"/>
              <a:t>Πιθανότητα Σφάλματος για 2-PAM και 2-PPM</a:t>
            </a:r>
          </a:p>
          <a:p>
            <a:r>
              <a:rPr lang="el-GR" sz="2400" dirty="0" err="1"/>
              <a:t>Σύκριση</a:t>
            </a:r>
            <a:r>
              <a:rPr lang="el-GR" sz="2400" dirty="0"/>
              <a:t> Δυαδικών Σημάτων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848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Σύνδεση με τα Προηγούμενα</a:t>
            </a:r>
            <a:endParaRPr lang="en-GB" smtClean="0"/>
          </a:p>
        </p:txBody>
      </p:sp>
      <p:sp>
        <p:nvSpPr>
          <p:cNvPr id="545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906888" cy="4525963"/>
          </a:xfrm>
        </p:spPr>
        <p:txBody>
          <a:bodyPr>
            <a:noAutofit/>
          </a:bodyPr>
          <a:lstStyle/>
          <a:p>
            <a:pPr eaLnBrk="1" hangingPunct="1">
              <a:spcAft>
                <a:spcPct val="50000"/>
              </a:spcAft>
              <a:defRPr/>
            </a:pPr>
            <a:r>
              <a:rPr lang="el-GR" sz="2000" dirty="0" smtClean="0"/>
              <a:t>Σχεδιάστηκε ο βέλτιστος δέκτης για κανάλι </a:t>
            </a:r>
            <a:r>
              <a:rPr lang="en-US" sz="2000" dirty="0" smtClean="0"/>
              <a:t>AWGN</a:t>
            </a:r>
          </a:p>
          <a:p>
            <a:pPr eaLnBrk="1" hangingPunct="1">
              <a:spcAft>
                <a:spcPct val="45000"/>
              </a:spcAft>
              <a:defRPr/>
            </a:pPr>
            <a:r>
              <a:rPr lang="el-GR" sz="2000" dirty="0" smtClean="0"/>
              <a:t>Επειδή πάντοτε υπάρχει ο </a:t>
            </a:r>
            <a:r>
              <a:rPr lang="el-GR" sz="2000" dirty="0" smtClean="0">
                <a:solidFill>
                  <a:srgbClr val="0033CC"/>
                </a:solidFill>
              </a:rPr>
              <a:t>θόρυβος</a:t>
            </a:r>
            <a:r>
              <a:rPr lang="el-GR" sz="2000" dirty="0" smtClean="0"/>
              <a:t>, ακόμη κι ο βέλτιστος δέκτης κάνει σφάλματα απόφασης ως προς τα σύμβολα που μεταδόθηκαν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Ερωτήματα:</a:t>
            </a:r>
          </a:p>
          <a:p>
            <a:pPr lvl="1" eaLnBrk="1" hangingPunct="1">
              <a:spcAft>
                <a:spcPts val="400"/>
              </a:spcAft>
              <a:defRPr/>
            </a:pPr>
            <a:r>
              <a:rPr lang="el-GR" sz="2000" dirty="0" smtClean="0"/>
              <a:t>Μπορούμε να υπολογίσουμε την πιθανότητα σφάλματος</a:t>
            </a:r>
            <a:r>
              <a:rPr lang="en-US" sz="2000" dirty="0" smtClean="0"/>
              <a:t>;</a:t>
            </a:r>
            <a:endParaRPr lang="el-GR" sz="2000" dirty="0" smtClean="0"/>
          </a:p>
          <a:p>
            <a:pPr lvl="1" eaLnBrk="1" hangingPunct="1">
              <a:spcAft>
                <a:spcPts val="400"/>
              </a:spcAft>
              <a:defRPr/>
            </a:pPr>
            <a:r>
              <a:rPr lang="el-GR" sz="2000" dirty="0" smtClean="0"/>
              <a:t>Από ποιους παράγοντες εξαρτάται;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l-GR" sz="2000" dirty="0" smtClean="0"/>
              <a:t>Πώς συγκρίνονται οι διάφορες διαμορφώσεις ως προς την πιθανότητα σφάλματος;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436096" y="1600200"/>
            <a:ext cx="3250704" cy="4525963"/>
          </a:xfrm>
        </p:spPr>
        <p:txBody>
          <a:bodyPr/>
          <a:lstStyle/>
          <a:p>
            <a:pPr>
              <a:spcAft>
                <a:spcPct val="30000"/>
              </a:spcAft>
              <a:defRPr/>
            </a:pPr>
            <a:r>
              <a:rPr lang="el-GR" sz="2000" dirty="0"/>
              <a:t>Στο πλαίσιο αυτού του μαθήματος θα δούμε κάποιες βασικές έννοιες περιοριζόμενοι στις απλές</a:t>
            </a:r>
            <a:r>
              <a:rPr lang="en-US" sz="2000" dirty="0"/>
              <a:t> </a:t>
            </a:r>
            <a:r>
              <a:rPr lang="el-GR" sz="2000" dirty="0"/>
              <a:t>διαμορφώσεις:</a:t>
            </a:r>
          </a:p>
          <a:p>
            <a:pPr lvl="1">
              <a:spcAft>
                <a:spcPct val="30000"/>
              </a:spcAft>
              <a:defRPr/>
            </a:pPr>
            <a:r>
              <a:rPr lang="el-GR" sz="2000" dirty="0"/>
              <a:t>δυαδικά αντίποδα σήματα (π.χ. </a:t>
            </a:r>
            <a:r>
              <a:rPr lang="en-US" sz="2000" dirty="0"/>
              <a:t>2-PAM</a:t>
            </a:r>
            <a:r>
              <a:rPr lang="el-GR" sz="2000" dirty="0"/>
              <a:t>)</a:t>
            </a:r>
            <a:endParaRPr lang="en-US" sz="2000" dirty="0"/>
          </a:p>
          <a:p>
            <a:pPr lvl="1">
              <a:spcAft>
                <a:spcPct val="30000"/>
              </a:spcAft>
              <a:defRPr/>
            </a:pPr>
            <a:r>
              <a:rPr lang="el-GR" sz="2000" dirty="0"/>
              <a:t>δυαδικά ορθογώνια σήματα (π.χ. 2-</a:t>
            </a:r>
            <a:r>
              <a:rPr lang="en-US" sz="2000" dirty="0"/>
              <a:t>PPM</a:t>
            </a:r>
            <a:r>
              <a:rPr lang="el-GR" sz="2000" dirty="0"/>
              <a:t>/2-</a:t>
            </a:r>
            <a:r>
              <a:rPr lang="en-US" sz="2000" dirty="0"/>
              <a:t>FSK</a:t>
            </a:r>
            <a:r>
              <a:rPr lang="el-GR" sz="2000" dirty="0"/>
              <a:t>)</a:t>
            </a:r>
            <a:endParaRPr lang="en-GB" sz="20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Δυαδικά Αντίποδα Σήματα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6819" name="Rectangle 3"/>
              <p:cNvSpPr>
                <a:spLocks noGrp="1" noChangeArrowheads="1"/>
              </p:cNvSpPr>
              <p:nvPr>
                <p:ph sz="half" idx="1"/>
              </p:nvPr>
            </p:nvSpPr>
            <p:spPr>
              <a:xfrm>
                <a:off x="457200" y="1600200"/>
                <a:ext cx="3826768" cy="4525963"/>
              </a:xfrm>
            </p:spPr>
            <p:txBody>
              <a:bodyPr>
                <a:normAutofit lnSpcReduction="10000"/>
              </a:bodyPr>
              <a:lstStyle/>
              <a:p>
                <a:pPr eaLnBrk="1" hangingPunct="1">
                  <a:spcAft>
                    <a:spcPts val="1200"/>
                  </a:spcAft>
                  <a:defRPr/>
                </a:pPr>
                <a:r>
                  <a:rPr lang="el-GR" sz="2000" dirty="0" smtClean="0"/>
                  <a:t>Θεωρήστε 2-</a:t>
                </a:r>
                <a:r>
                  <a:rPr lang="en-US" sz="2000" dirty="0" smtClean="0"/>
                  <a:t>PAM</a:t>
                </a:r>
                <a:r>
                  <a:rPr lang="el-GR" sz="2000" dirty="0" smtClean="0"/>
                  <a:t> βασικής ζώνης</a:t>
                </a:r>
              </a:p>
              <a:p>
                <a:pPr eaLnBrk="1" hangingPunct="1"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Χαρακτηριστικά:</a:t>
                </a:r>
                <a:endParaRPr lang="en-US" sz="2000" dirty="0" smtClean="0">
                  <a:solidFill>
                    <a:srgbClr val="0033CC"/>
                  </a:solidFill>
                </a:endParaRPr>
              </a:p>
              <a:p>
                <a:pPr lvl="1" eaLnBrk="1" hangingPunct="1">
                  <a:defRPr/>
                </a:pPr>
                <a:r>
                  <a:rPr lang="el-GR" sz="2000" dirty="0" err="1" smtClean="0"/>
                  <a:t>κυματομορφές</a:t>
                </a:r>
                <a:r>
                  <a:rPr lang="el-GR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i="1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)=−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,</a:t>
                </a:r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παλμός που είναι μηδέν εκτός του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[0,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i="1" dirty="0" smtClean="0"/>
              </a:p>
              <a:p>
                <a:pPr lvl="1" eaLnBrk="1" hangingPunct="1">
                  <a:spcAft>
                    <a:spcPts val="1200"/>
                  </a:spcAft>
                  <a:defRPr/>
                </a:pPr>
                <a:r>
                  <a:rPr lang="el-GR" sz="2000" dirty="0" smtClean="0"/>
                  <a:t>ενέργεια παλμού=ενέργεια συμβόλου </a:t>
                </a:r>
                <a:r>
                  <a:rPr lang="en-US" sz="2000" dirty="0" smtClean="0"/>
                  <a:t>(bit)</a:t>
                </a:r>
                <a:r>
                  <a:rPr lang="el-GR" sz="2000" dirty="0" smtClean="0"/>
                  <a:t>= </a:t>
                </a:r>
                <a:r>
                  <a:rPr lang="el-GR" sz="2000" i="1" dirty="0" smtClean="0"/>
                  <a:t>Ε</a:t>
                </a:r>
                <a:r>
                  <a:rPr lang="en-US" sz="2000" i="1" baseline="-25000" dirty="0" smtClean="0"/>
                  <a:t>b</a:t>
                </a:r>
                <a:endParaRPr lang="en-US" sz="2000" dirty="0" smtClean="0"/>
              </a:p>
              <a:p>
                <a:pPr eaLnBrk="1" hangingPunct="1">
                  <a:spcAft>
                    <a:spcPts val="1200"/>
                  </a:spcAft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Ορισμός:</a:t>
                </a:r>
                <a:r>
                  <a:rPr lang="el-GR" sz="2000" dirty="0" smtClean="0"/>
                  <a:t> Δύο σήματα που είναι αντίθετα μεταξύ τους</a:t>
                </a:r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)=−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,</a:t>
                </a:r>
                <a:r>
                  <a:rPr lang="el-GR" sz="2000" dirty="0" smtClean="0"/>
                  <a:t> λέγονται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αντίποδα</a:t>
                </a:r>
                <a:endParaRPr lang="en-US" sz="2000" dirty="0" smtClean="0"/>
              </a:p>
            </p:txBody>
          </p:sp>
        </mc:Choice>
        <mc:Fallback xmlns="">
          <p:sp>
            <p:nvSpPr>
              <p:cNvPr id="5468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3826768" cy="4525963"/>
              </a:xfrm>
              <a:blipFill rotWithShape="0">
                <a:blip r:embed="rId4"/>
                <a:stretch>
                  <a:fillRect l="-1433" t="-1482" r="-9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l-GR" sz="2000" dirty="0">
                    <a:solidFill>
                      <a:srgbClr val="0033CC"/>
                    </a:solidFill>
                  </a:rPr>
                  <a:t>Αστερισμός</a:t>
                </a:r>
                <a:r>
                  <a:rPr lang="el-GR" sz="2000" dirty="0"/>
                  <a:t> (Μονοδιάστατος χώρος,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Μ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l-GR" sz="2000" i="1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Ν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l-GR" sz="2000" dirty="0"/>
                  <a:t>)</a:t>
                </a:r>
                <a:r>
                  <a:rPr lang="en-US" sz="2000" dirty="0"/>
                  <a:t> </a:t>
                </a:r>
                <a:r>
                  <a:rPr lang="el-GR" sz="2000" dirty="0"/>
                  <a:t>με συνάρτηση βάσης, στην περίπτωση βασικής ζώνης, την:</a:t>
                </a:r>
                <a:endParaRPr lang="en-GB" sz="2000" dirty="0"/>
              </a:p>
              <a:p>
                <a:endParaRPr lang="el-GR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5"/>
                <a:stretch>
                  <a:fillRect l="-1360" t="-14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5" descr="fig7_5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041" y="4955988"/>
            <a:ext cx="4290759" cy="72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155251"/>
              </p:ext>
            </p:extLst>
          </p:nvPr>
        </p:nvGraphicFramePr>
        <p:xfrm>
          <a:off x="4907755" y="3385832"/>
          <a:ext cx="36925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1930320" imgH="266400" progId="Equation.DSMT4">
                  <p:embed/>
                </p:oleObj>
              </mc:Choice>
              <mc:Fallback>
                <p:oleObj name="Equation" r:id="rId7" imgW="193032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7755" y="3385832"/>
                        <a:ext cx="3692525" cy="5111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Αποδιαμόρφωση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7843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eaLnBrk="1" hangingPunct="1">
                  <a:defRPr/>
                </a:pPr>
                <a:r>
                  <a:rPr lang="el-GR" sz="2000" dirty="0" smtClean="0"/>
                  <a:t>Έστω ότι στάλθηκε το σήμα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και ότι τα δύο σύμβολα είναι </a:t>
                </a:r>
                <a:r>
                  <a:rPr lang="el-GR" sz="2000" dirty="0" err="1" smtClean="0">
                    <a:solidFill>
                      <a:srgbClr val="0033CC"/>
                    </a:solidFill>
                  </a:rPr>
                  <a:t>ισοπίθανα</a:t>
                </a:r>
                <a:endParaRPr lang="el-GR" sz="2000" dirty="0" smtClean="0"/>
              </a:p>
              <a:p>
                <a:pPr eaLnBrk="1" hangingPunct="1">
                  <a:defRPr/>
                </a:pPr>
                <a:r>
                  <a:rPr lang="el-GR" sz="2000" dirty="0" smtClean="0"/>
                  <a:t>Το λαμβανόμενο σήμα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000" dirty="0" smtClean="0"/>
                  <a:t> διέρχεται από τον αποδιαμορφωτή (συσχέτισης ή προσαρμοσμένου φίλτρου)</a:t>
                </a:r>
              </a:p>
              <a:p>
                <a:pPr eaLnBrk="1" hangingPunct="1">
                  <a:defRPr/>
                </a:pPr>
                <a:r>
                  <a:rPr lang="el-GR" sz="2000" dirty="0" smtClean="0"/>
                  <a:t>Έξοδος αποδιαμορφωτή (διάνυσμα διάστασης 1):</a:t>
                </a:r>
                <a:br>
                  <a:rPr lang="el-GR" sz="2000" dirty="0" smtClean="0"/>
                </a:br>
                <a:r>
                  <a:rPr lang="el-GR" sz="2000" dirty="0" smtClean="0"/>
                  <a:t/>
                </a:r>
                <a:br>
                  <a:rPr lang="el-GR" sz="2000" dirty="0" smtClean="0"/>
                </a:br>
                <a:endParaRPr lang="el-GR" sz="2000" i="1" dirty="0" smtClean="0"/>
              </a:p>
              <a:p>
                <a:pPr lvl="1" eaLnBrk="1" hangingPunct="1">
                  <a:defRPr/>
                </a:pPr>
                <a:endParaRPr lang="el-GR" sz="2000" i="1" dirty="0" smtClean="0"/>
              </a:p>
              <a:p>
                <a:pPr eaLnBrk="1" hangingPunct="1">
                  <a:defRPr/>
                </a:pPr>
                <a:r>
                  <a:rPr lang="en-US" sz="2000" i="1" dirty="0" smtClean="0"/>
                  <a:t>n</a:t>
                </a:r>
                <a:r>
                  <a:rPr lang="el-GR" sz="2000" dirty="0" smtClean="0"/>
                  <a:t>: συνιστώσα θορύβου </a:t>
                </a:r>
                <a:r>
                  <a:rPr lang="en-US" sz="2000" dirty="0" smtClean="0"/>
                  <a:t>AWGN</a:t>
                </a:r>
                <a:r>
                  <a:rPr lang="el-GR" sz="2000" dirty="0" smtClean="0"/>
                  <a:t>, </a:t>
                </a:r>
              </a:p>
              <a:p>
                <a:pPr lvl="1" eaLnBrk="1" hangingPunct="1">
                  <a:defRPr/>
                </a:pPr>
                <a:r>
                  <a:rPr lang="el-GR" sz="2000" dirty="0" smtClean="0"/>
                  <a:t>μηδενικής μέσης τιμής</a:t>
                </a:r>
              </a:p>
              <a:p>
                <a:pPr lvl="1" eaLnBrk="1" hangingPunct="1">
                  <a:defRPr/>
                </a:pPr>
                <a:r>
                  <a:rPr lang="el-GR" sz="2000" dirty="0" smtClean="0"/>
                  <a:t>διασποράς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el-GR" sz="2000" dirty="0" smtClean="0"/>
              </a:p>
              <a:p>
                <a:pPr eaLnBrk="1" hangingPunct="1">
                  <a:defRPr/>
                </a:pPr>
                <a:endParaRPr lang="en-GB" sz="2000" dirty="0" smtClean="0"/>
              </a:p>
            </p:txBody>
          </p:sp>
        </mc:Choice>
        <mc:Fallback xmlns="">
          <p:sp>
            <p:nvSpPr>
              <p:cNvPr id="5478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6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420920"/>
              </p:ext>
            </p:extLst>
          </p:nvPr>
        </p:nvGraphicFramePr>
        <p:xfrm>
          <a:off x="3193068" y="3519735"/>
          <a:ext cx="27717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5" imgW="1231560" imgH="266400" progId="Equation.DSMT4">
                  <p:embed/>
                </p:oleObj>
              </mc:Choice>
              <mc:Fallback>
                <p:oleObj name="Equation" r:id="rId5" imgW="123156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3068" y="3519735"/>
                        <a:ext cx="2771775" cy="6000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Φώραση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989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eaLnBrk="1" hangingPunct="1">
                  <a:spcAft>
                    <a:spcPts val="600"/>
                  </a:spcAft>
                  <a:defRPr/>
                </a:pPr>
                <a:r>
                  <a:rPr lang="el-GR" sz="2000" dirty="0" smtClean="0"/>
                  <a:t>Ο φωρατής </a:t>
                </a:r>
              </a:p>
              <a:p>
                <a:pPr lvl="1" eaLnBrk="1" hangingPunct="1"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υπολογίζει τις αποστάσεις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και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l-GR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i="1" dirty="0" smtClean="0"/>
              </a:p>
              <a:p>
                <a:pPr lvl="1" eaLnBrk="1" hangingPunct="1"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επιλέγει το σύμβολο με τη μικρότερη απόσταση</a:t>
                </a:r>
              </a:p>
              <a:p>
                <a:pPr lvl="1" eaLnBrk="1" hangingPunct="1"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περαιτέρω απλοποίηση στο 2-</a:t>
                </a:r>
                <a:r>
                  <a:rPr lang="en-US" sz="2000" dirty="0" smtClean="0"/>
                  <a:t>PAM </a:t>
                </a:r>
                <a:r>
                  <a:rPr lang="en-US" sz="2000" dirty="0" smtClean="0">
                    <a:sym typeface="Wingdings" pitchFamily="2" charset="2"/>
                  </a:rPr>
                  <a:t> </a:t>
                </a:r>
                <a:r>
                  <a:rPr lang="el-GR" sz="2000" dirty="0" smtClean="0"/>
                  <a:t>εξέταση προσήμου</a:t>
                </a:r>
              </a:p>
              <a:p>
                <a:pPr eaLnBrk="1" hangingPunct="1">
                  <a:defRPr/>
                </a:pPr>
                <a:r>
                  <a:rPr lang="el-GR" sz="2000" dirty="0" smtClean="0"/>
                  <a:t/>
                </a:r>
                <a:br>
                  <a:rPr lang="el-GR" sz="2000" dirty="0" smtClean="0"/>
                </a:br>
                <a:r>
                  <a:rPr lang="el-GR" sz="2000" dirty="0" smtClean="0"/>
                  <a:t/>
                </a:r>
                <a:br>
                  <a:rPr lang="el-GR" sz="2000" dirty="0" smtClean="0"/>
                </a:br>
                <a:endParaRPr lang="en-US" sz="2000" dirty="0" smtClean="0"/>
              </a:p>
              <a:p>
                <a:pPr eaLnBrk="1" hangingPunct="1">
                  <a:defRPr/>
                </a:pPr>
                <a:endParaRPr lang="en-US" sz="2000" dirty="0" smtClean="0"/>
              </a:p>
              <a:p>
                <a:pPr eaLnBrk="1" hangingPunct="1">
                  <a:defRPr/>
                </a:pPr>
                <a:r>
                  <a:rPr lang="el-GR" sz="2000" dirty="0" smtClean="0"/>
                  <a:t>Η τυχαία μεταβλητή </a:t>
                </a:r>
                <a:r>
                  <a:rPr lang="en-US" sz="2000" i="1" dirty="0" smtClean="0"/>
                  <a:t>r</a:t>
                </a:r>
                <a:r>
                  <a:rPr lang="el-GR" sz="2000" dirty="0" smtClean="0"/>
                  <a:t> ακολουθεί</a:t>
                </a:r>
                <a:endParaRPr lang="en-US" sz="2000" dirty="0" smtClean="0"/>
              </a:p>
              <a:p>
                <a:pPr lvl="1" eaLnBrk="1" hangingPunct="1">
                  <a:spcBef>
                    <a:spcPts val="600"/>
                  </a:spcBef>
                  <a:defRPr/>
                </a:pPr>
                <a:r>
                  <a:rPr lang="en-US" sz="2000" dirty="0" smtClean="0"/>
                  <a:t>Gaussian </a:t>
                </a:r>
                <a:r>
                  <a:rPr lang="el-GR" sz="2000" dirty="0" smtClean="0"/>
                  <a:t>κατανομή</a:t>
                </a:r>
              </a:p>
              <a:p>
                <a:pPr lvl="1" eaLnBrk="1" hangingPunct="1">
                  <a:spcBef>
                    <a:spcPts val="600"/>
                  </a:spcBef>
                  <a:defRPr/>
                </a:pPr>
                <a:r>
                  <a:rPr lang="el-GR" sz="2000" dirty="0" smtClean="0"/>
                  <a:t>διασποράς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Ν</m:t>
                    </m:r>
                    <m:r>
                      <a:rPr lang="el-GR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el-GR" sz="2000" i="1" dirty="0" smtClean="0"/>
              </a:p>
              <a:p>
                <a:pPr lvl="1" eaLnBrk="1" hangingPunct="1">
                  <a:spcBef>
                    <a:spcPts val="600"/>
                  </a:spcBef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με μέση τιμή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 smtClean="0">
                    <a:solidFill>
                      <a:srgbClr val="0033CC"/>
                    </a:solidFill>
                  </a:rPr>
                  <a:t>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ή </a:t>
                </a:r>
                <a:r>
                  <a:rPr lang="en-US" sz="2000" i="0" dirty="0" smtClean="0">
                    <a:solidFill>
                      <a:srgbClr val="0033CC"/>
                    </a:solidFill>
                    <a:latin typeface="+mj-lt"/>
                  </a:rPr>
                  <a:t>s</a:t>
                </a:r>
                <a:r>
                  <a:rPr lang="en-US" sz="2000" i="0" baseline="-25000" dirty="0" smtClean="0">
                    <a:solidFill>
                      <a:srgbClr val="0033CC"/>
                    </a:solidFill>
                    <a:latin typeface="+mj-lt"/>
                  </a:rPr>
                  <a:t>2</a:t>
                </a:r>
                <a:r>
                  <a:rPr lang="en-US" sz="2000" dirty="0" smtClean="0">
                    <a:solidFill>
                      <a:srgbClr val="0033CC"/>
                    </a:solidFill>
                  </a:rPr>
                  <a:t>,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ανάλογα με το ποιο σύμβολο στάλθηκε</a:t>
                </a:r>
              </a:p>
              <a:p>
                <a:pPr eaLnBrk="1" hangingPunct="1">
                  <a:defRPr/>
                </a:pPr>
                <a:endParaRPr lang="en-US" sz="2000" dirty="0" smtClean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5498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673" b="-71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697511"/>
              </p:ext>
            </p:extLst>
          </p:nvPr>
        </p:nvGraphicFramePr>
        <p:xfrm>
          <a:off x="2271712" y="3429000"/>
          <a:ext cx="46005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5" imgW="2044440" imgH="507960" progId="Equation.DSMT4">
                  <p:embed/>
                </p:oleObj>
              </mc:Choice>
              <mc:Fallback>
                <p:oleObj name="Equation" r:id="rId5" imgW="204444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2" y="3429000"/>
                        <a:ext cx="4600575" cy="11430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50914" name="Rectangle 2"/>
              <p:cNvSpPr>
                <a:spLocks noGrp="1" noChangeArrowheads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eaLnBrk="1" hangingPunct="1">
                  <a:defRPr/>
                </a:pPr>
                <a:r>
                  <a:rPr lang="el-GR" dirty="0" smtClean="0"/>
                  <a:t>Κατανομή του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i="1" dirty="0" smtClean="0"/>
              </a:p>
            </p:txBody>
          </p:sp>
        </mc:Choice>
        <mc:Fallback xmlns="">
          <p:sp>
            <p:nvSpPr>
              <p:cNvPr id="5509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2" name="Picture 4" descr="fig7_5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40" y="1765771"/>
            <a:ext cx="760730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276767"/>
              </p:ext>
            </p:extLst>
          </p:nvPr>
        </p:nvGraphicFramePr>
        <p:xfrm>
          <a:off x="4887540" y="4778846"/>
          <a:ext cx="360045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6" imgW="1600200" imgH="583920" progId="Equation.DSMT4">
                  <p:embed/>
                </p:oleObj>
              </mc:Choice>
              <mc:Fallback>
                <p:oleObj name="Equation" r:id="rId6" imgW="1600200" imgH="583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540" y="4778846"/>
                        <a:ext cx="3600450" cy="13144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366552"/>
              </p:ext>
            </p:extLst>
          </p:nvPr>
        </p:nvGraphicFramePr>
        <p:xfrm>
          <a:off x="848940" y="4778846"/>
          <a:ext cx="36576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8" imgW="1625400" imgH="583920" progId="Equation.DSMT4">
                  <p:embed/>
                </p:oleObj>
              </mc:Choice>
              <mc:Fallback>
                <p:oleObj name="Equation" r:id="rId8" imgW="162540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940" y="4778846"/>
                        <a:ext cx="3657600" cy="13144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1279153" y="2788121"/>
            <a:ext cx="1008062" cy="1944688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6822703" y="2788121"/>
            <a:ext cx="1008062" cy="1944688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 smtClean="0"/>
              <a:t>Πιθανότητα Σφάλματος 2-</a:t>
            </a:r>
            <a:r>
              <a:rPr lang="en-US" dirty="0" smtClean="0"/>
              <a:t>PAM</a:t>
            </a:r>
            <a:r>
              <a:rPr lang="el-GR" dirty="0" smtClean="0"/>
              <a:t> (1 από 3)</a:t>
            </a:r>
            <a:endParaRPr lang="en-GB" dirty="0" smtClean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 eaLnBrk="1" hangingPunct="1">
              <a:spcAft>
                <a:spcPts val="600"/>
              </a:spcAft>
              <a:defRPr/>
            </a:pPr>
            <a:r>
              <a:rPr lang="el-GR" sz="2000" dirty="0" smtClean="0"/>
              <a:t>Περιπτώσεις εσφαλμένης φώρασης</a:t>
            </a:r>
          </a:p>
          <a:p>
            <a:pPr marL="1238250" lvl="2" indent="-381000" eaLnBrk="1" hangingPunct="1">
              <a:spcAft>
                <a:spcPts val="600"/>
              </a:spcAft>
              <a:buFontTx/>
              <a:buAutoNum type="arabicPeriod"/>
              <a:defRPr/>
            </a:pPr>
            <a:r>
              <a:rPr lang="el-GR" sz="2000" dirty="0" smtClean="0"/>
              <a:t>στάλθηκε το </a:t>
            </a:r>
            <a:r>
              <a:rPr lang="en-US" sz="2000" i="1" dirty="0" smtClean="0"/>
              <a:t>s</a:t>
            </a:r>
            <a:r>
              <a:rPr lang="en-US" sz="2000" i="1" baseline="-25000" dirty="0" smtClean="0"/>
              <a:t>1</a:t>
            </a:r>
            <a:r>
              <a:rPr lang="el-GR" sz="2000" dirty="0" smtClean="0"/>
              <a:t> και αποφασίστηκε το </a:t>
            </a:r>
            <a:r>
              <a:rPr lang="en-US" sz="2000" i="1" dirty="0" smtClean="0"/>
              <a:t>s</a:t>
            </a:r>
            <a:r>
              <a:rPr lang="en-US" sz="2000" i="1" baseline="-25000" dirty="0" smtClean="0"/>
              <a:t>2</a:t>
            </a:r>
            <a:endParaRPr lang="en-US" sz="2000" i="1" dirty="0" smtClean="0"/>
          </a:p>
          <a:p>
            <a:pPr marL="1238250" lvl="2" indent="-381000" eaLnBrk="1" hangingPunct="1">
              <a:spcAft>
                <a:spcPts val="600"/>
              </a:spcAft>
              <a:buFontTx/>
              <a:buAutoNum type="arabicPeriod"/>
              <a:defRPr/>
            </a:pPr>
            <a:r>
              <a:rPr lang="el-GR" sz="2000" dirty="0" smtClean="0"/>
              <a:t>το αντίθετο</a:t>
            </a:r>
          </a:p>
          <a:p>
            <a:pPr marL="381000" indent="-381000" eaLnBrk="1" hangingPunct="1">
              <a:defRPr/>
            </a:pPr>
            <a:r>
              <a:rPr lang="el-GR" sz="2000" dirty="0" smtClean="0"/>
              <a:t>Στην πρώτη περίπτωση μας ενδιαφέρει να υπολογίσουμε την πιθανότητα</a:t>
            </a:r>
            <a:endParaRPr lang="en-US" sz="2000" dirty="0" smtClean="0"/>
          </a:p>
          <a:p>
            <a:pPr marL="381000" indent="-381000" eaLnBrk="1" hangingPunct="1">
              <a:defRPr/>
            </a:pPr>
            <a:endParaRPr lang="en-US" sz="2000" dirty="0" smtClean="0"/>
          </a:p>
          <a:p>
            <a:pPr marL="381000" indent="-381000" eaLnBrk="1" hangingPunct="1">
              <a:defRPr/>
            </a:pPr>
            <a:endParaRPr lang="en-US" sz="2000" dirty="0" smtClean="0"/>
          </a:p>
          <a:p>
            <a:pPr marL="381000" indent="-381000" eaLnBrk="1" hangingPunct="1">
              <a:defRPr/>
            </a:pPr>
            <a:r>
              <a:rPr lang="el-GR" sz="2000" dirty="0" smtClean="0"/>
              <a:t>Από την αντίστοιχη υπό συνθήκη </a:t>
            </a:r>
            <a:r>
              <a:rPr lang="en-US" sz="2000" dirty="0" err="1" smtClean="0"/>
              <a:t>pdf</a:t>
            </a:r>
            <a:r>
              <a:rPr lang="el-GR" sz="2000" dirty="0" smtClean="0"/>
              <a:t>, ισχύει</a:t>
            </a:r>
            <a:endParaRPr lang="en-GB" sz="2000" dirty="0" smtClean="0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777426"/>
              </p:ext>
            </p:extLst>
          </p:nvPr>
        </p:nvGraphicFramePr>
        <p:xfrm>
          <a:off x="3078768" y="3717032"/>
          <a:ext cx="30003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4" imgW="1333440" imgH="279360" progId="Equation.DSMT4">
                  <p:embed/>
                </p:oleObj>
              </mc:Choice>
              <mc:Fallback>
                <p:oleObj name="Equation" r:id="rId4" imgW="133344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8768" y="3717032"/>
                        <a:ext cx="3000375" cy="6286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529660"/>
              </p:ext>
            </p:extLst>
          </p:nvPr>
        </p:nvGraphicFramePr>
        <p:xfrm>
          <a:off x="1221392" y="5136059"/>
          <a:ext cx="67151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6" imgW="2984400" imgH="482400" progId="Equation.DSMT4">
                  <p:embed/>
                </p:oleObj>
              </mc:Choice>
              <mc:Fallback>
                <p:oleObj name="Equation" r:id="rId6" imgW="298440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1392" y="5136059"/>
                        <a:ext cx="6715125" cy="10858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10833</TotalTime>
  <Words>1151</Words>
  <Application>Microsoft Office PowerPoint</Application>
  <PresentationFormat>On-screen Show (4:3)</PresentationFormat>
  <Paragraphs>208</Paragraphs>
  <Slides>29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 Math</vt:lpstr>
      <vt:lpstr>Euclid Symbol</vt:lpstr>
      <vt:lpstr>Mathematica1Mono</vt:lpstr>
      <vt:lpstr>Tahoma</vt:lpstr>
      <vt:lpstr>Wingdings</vt:lpstr>
      <vt:lpstr>Θέμα του Office</vt:lpstr>
      <vt:lpstr>Equation</vt:lpstr>
      <vt:lpstr>VISIO</vt:lpstr>
      <vt:lpstr>Ψηφιακές Τηλεπικοινωνιές</vt:lpstr>
      <vt:lpstr>Σκοποί  ενότητας</vt:lpstr>
      <vt:lpstr>Περιεχόμενα ενότητας</vt:lpstr>
      <vt:lpstr>Σύνδεση με τα Προηγούμενα</vt:lpstr>
      <vt:lpstr>Δυαδικά Αντίποδα Σήματα</vt:lpstr>
      <vt:lpstr>Αποδιαμόρφωση</vt:lpstr>
      <vt:lpstr>Φώραση</vt:lpstr>
      <vt:lpstr>Κατανομή του r</vt:lpstr>
      <vt:lpstr>Πιθανότητα Σφάλματος 2-PAM (1 από 3)</vt:lpstr>
      <vt:lpstr>Πιθανότητα Σφάλματος 2-PAM (2 από 4)</vt:lpstr>
      <vt:lpstr>Πιθανότητα Σφάλματος 2-PAM (3 από 4)</vt:lpstr>
      <vt:lpstr>Πιθανότητα Σφάλματος 2-PAM (4 από 4)</vt:lpstr>
      <vt:lpstr>Παρατηρήσεις</vt:lpstr>
      <vt:lpstr>Δυαδικά Ορθογώνια Σήματα</vt:lpstr>
      <vt:lpstr>Πιθανότητα Σφάλματος 2-PPM (1 από 4)</vt:lpstr>
      <vt:lpstr>Πιθανότητα Σφάλματος 2-PPM (2 από 4)</vt:lpstr>
      <vt:lpstr>Πιθανότητα Σφάλματος 2-PPM (2 από 4)</vt:lpstr>
      <vt:lpstr>Πιθανότητα Σφάλματος 2-PPM (4 από 4)</vt:lpstr>
      <vt:lpstr>Σύγκριση Δυαδικών Σημάτων</vt:lpstr>
      <vt:lpstr>BER συναρτήσει του SNR</vt:lpstr>
      <vt:lpstr>Μοντελοποίηση ως BSC</vt:lpstr>
      <vt:lpstr>Τέλος Ενότητας 13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2616</cp:revision>
  <cp:lastPrinted>1601-01-01T00:00:00Z</cp:lastPrinted>
  <dcterms:created xsi:type="dcterms:W3CDTF">2001-05-17T09:43:34Z</dcterms:created>
  <dcterms:modified xsi:type="dcterms:W3CDTF">2015-09-02T14:29:31Z</dcterms:modified>
</cp:coreProperties>
</file>