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57" r:id="rId15"/>
    <p:sldId id="258" r:id="rId16"/>
    <p:sldId id="259" r:id="rId17"/>
    <p:sldId id="260" r:id="rId18"/>
    <p:sldId id="280" r:id="rId19"/>
    <p:sldId id="261" r:id="rId20"/>
    <p:sldId id="262" r:id="rId21"/>
    <p:sldId id="267" r:id="rId22"/>
    <p:sldId id="263" r:id="rId23"/>
    <p:sldId id="281" r:id="rId24"/>
    <p:sldId id="282" r:id="rId25"/>
    <p:sldId id="283" r:id="rId26"/>
    <p:sldId id="284" r:id="rId27"/>
    <p:sldId id="265" r:id="rId28"/>
    <p:sldId id="285" r:id="rId29"/>
    <p:sldId id="266"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0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C0CB23-5CF9-4FB7-ABDD-1A4572860136}" type="datetimeFigureOut">
              <a:rPr lang="el-GR" smtClean="0"/>
              <a:pPr/>
              <a:t>12/1/2023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B86DA7-08E1-4E17-95C6-2AAB29074B14}"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AB86DA7-08E1-4E17-95C6-2AAB29074B14}" type="slidenum">
              <a:rPr lang="el-GR" smtClean="0"/>
              <a:pPr/>
              <a:t>11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2853615-BFDE-46DE-814C-47EC6EF6D371}" type="datetimeFigureOut">
              <a:rPr lang="el-GR" smtClean="0"/>
              <a:pPr/>
              <a:t>12/1/2023</a:t>
            </a:fld>
            <a:endParaRPr lang="el-G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l-G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DF53439-851E-44AD-84B1-B6BFC3D0C743}" type="slidenum">
              <a:rPr lang="el-GR" smtClean="0"/>
              <a:pPr/>
              <a:t>‹#›</a:t>
            </a:fld>
            <a:endParaRPr lang="el-G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l-GR"/>
              <a:t>Στυλ κύριου τίτλου</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pPr/>
              <a:t>12/1/2023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pPr/>
              <a:t>12/1/2023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pPr/>
              <a:t>12/1/2023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
        <p:nvSpPr>
          <p:cNvPr id="11" name="Title 10"/>
          <p:cNvSpPr>
            <a:spLocks noGrp="1"/>
          </p:cNvSpPr>
          <p:nvPr>
            <p:ph type="title"/>
          </p:nvPr>
        </p:nvSpPr>
        <p:spPr/>
        <p:txBody>
          <a:bodyPr/>
          <a:lstStyle/>
          <a:p>
            <a:r>
              <a:rPr lang="el-GR"/>
              <a:t>Στυλ κύριου τίτλου</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pPr/>
              <a:t>12/1/2023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853615-BFDE-46DE-814C-47EC6EF6D371}" type="datetimeFigureOut">
              <a:rPr lang="el-GR" smtClean="0"/>
              <a:pPr/>
              <a:t>12/1/2023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
        <p:nvSpPr>
          <p:cNvPr id="12" name="Title 11"/>
          <p:cNvSpPr>
            <a:spLocks noGrp="1"/>
          </p:cNvSpPr>
          <p:nvPr>
            <p:ph type="title"/>
          </p:nvPr>
        </p:nvSpPr>
        <p:spPr/>
        <p:txBody>
          <a:bodyPr/>
          <a:lstStyle>
            <a:lvl1pPr>
              <a:defRPr>
                <a:solidFill>
                  <a:schemeClr val="tx2"/>
                </a:solidFill>
              </a:defRPr>
            </a:lvl1pPr>
          </a:lstStyle>
          <a:p>
            <a:r>
              <a:rPr lang="el-GR"/>
              <a:t>Στυλ κύριου τίτλου</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F2853615-BFDE-46DE-814C-47EC6EF6D371}" type="datetimeFigureOut">
              <a:rPr lang="el-GR" smtClean="0"/>
              <a:pPr/>
              <a:t>12/1/2023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pPr/>
              <a:t>‹#›</a:t>
            </a:fld>
            <a:endParaRPr lang="el-G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F2853615-BFDE-46DE-814C-47EC6EF6D371}" type="datetimeFigureOut">
              <a:rPr lang="el-GR" smtClean="0"/>
              <a:pPr/>
              <a:t>12/1/2023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pPr/>
              <a:t>‹#›</a:t>
            </a:fld>
            <a:endParaRPr lang="el-G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pPr/>
              <a:t>12/1/2023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l-GR"/>
              <a:t>Στυλ κύριου τίτλου</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pPr/>
              <a:t>12/1/2023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l-GR"/>
              <a:t>Στυλ κύριου τίτλου</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pPr/>
              <a:t>12/1/2023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2853615-BFDE-46DE-814C-47EC6EF6D371}" type="datetimeFigureOut">
              <a:rPr lang="el-GR" smtClean="0"/>
              <a:pPr/>
              <a:t>12/1/2023</a:t>
            </a:fld>
            <a:endParaRPr lang="el-G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DF53439-851E-44AD-84B1-B6BFC3D0C74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et.gr/resources/2013-05/28-29-1--2-thumb-large.jp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journals.epublishing.ekt.gr/index.php/sygkrisi/article/view/2987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83341" y="620688"/>
            <a:ext cx="6777318" cy="2448271"/>
          </a:xfrm>
        </p:spPr>
        <p:txBody>
          <a:bodyPr/>
          <a:lstStyle/>
          <a:p>
            <a:r>
              <a:rPr lang="el-GR" sz="3600" b="1" i="1" dirty="0">
                <a:effectLst/>
              </a:rPr>
              <a:t>Η επιφάνεια στην ποίηση του Ανδρέα Εμπειρίκου: Δύο χαρακτηριστικά παραδείγματα</a:t>
            </a:r>
            <a:endParaRPr lang="el-GR" sz="3600" dirty="0"/>
          </a:p>
        </p:txBody>
      </p:sp>
      <p:sp>
        <p:nvSpPr>
          <p:cNvPr id="3" name="Υπότιτλος 2"/>
          <p:cNvSpPr>
            <a:spLocks noGrp="1"/>
          </p:cNvSpPr>
          <p:nvPr>
            <p:ph type="subTitle" idx="1"/>
          </p:nvPr>
        </p:nvSpPr>
        <p:spPr/>
        <p:txBody>
          <a:bodyPr/>
          <a:lstStyle/>
          <a:p>
            <a:r>
              <a:rPr lang="el-GR" dirty="0"/>
              <a:t>Αθηνά Ψαροπούλου</a:t>
            </a:r>
          </a:p>
          <a:p>
            <a:r>
              <a:rPr lang="el-GR" dirty="0"/>
              <a:t>Δρ. Νεοελληνικής Φιλολογίας </a:t>
            </a:r>
          </a:p>
          <a:p>
            <a:r>
              <a:rPr lang="el-GR" dirty="0"/>
              <a:t>Μεταδιδακτορική Ερευνήτρια ΕΚΠΑ</a:t>
            </a:r>
          </a:p>
        </p:txBody>
      </p:sp>
    </p:spTree>
    <p:extLst>
      <p:ext uri="{BB962C8B-B14F-4D97-AF65-F5344CB8AC3E}">
        <p14:creationId xmlns:p14="http://schemas.microsoft.com/office/powerpoint/2010/main" val="275374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a:t>Το όνομά της, που προέρχεται ετυμολογικά από το ρήμα </a:t>
            </a:r>
            <a:r>
              <a:rPr lang="el-GR" i="1" dirty="0" err="1"/>
              <a:t>ἀμαρύσσω</a:t>
            </a:r>
            <a:r>
              <a:rPr lang="el-GR" i="1" dirty="0"/>
              <a:t>, </a:t>
            </a:r>
            <a:r>
              <a:rPr lang="el-GR" dirty="0"/>
              <a:t>το οποίο σημαίνει λάμπω, παραπέμπει στον αρχαίο μύθο της Αμαρυλλίδος, της ντροπαλής κόρης που κέρδισε με το αίμα της, υπακούοντας στον χρησμό του μαντείου των Δελφών, τον έρωτα του αγαπημένου της, συμβολίζοντας την ίδια τη φωτεινή, ερωτική δύναμη της ψυχής που μπορεί να οδηγήσει δύο ανθρώπους στην ένωση. </a:t>
            </a:r>
          </a:p>
          <a:p>
            <a:r>
              <a:rPr lang="el-GR" dirty="0"/>
              <a:t>Η νέα </a:t>
            </a:r>
            <a:r>
              <a:rPr lang="el-GR" dirty="0" err="1"/>
              <a:t>μετα</a:t>
            </a:r>
            <a:r>
              <a:rPr lang="el-GR" dirty="0"/>
              <a:t>-μυθική υπερρεαλιστική Αμαρυλλίς του Εμπειρίκου, που ενσαρκώνει την κοσμική αρμονία, γίνεται και πάλι ο φωτεινός, συνδετικός κρίκος της ερωτικής έλξης και ένωσης, αυτή τη φορά, όλων των κοσμικών στοιχείων, της γης, του νερού, του αέρα, του φωτός και του ουρανού, όχι μόνο μεταξύ τους αλλά και με τον ενδόμυχο, ασύνειδο κόσμο του αφηγητή-ποιητή και ενδεχομένως μέσω της επιφάνειας και του αναγνώστη. </a:t>
            </a:r>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a:t>Σε επίπεδο μορφής, η ενοποιητική αυτή δύναμη δηλώνεται με τη συνύπαρξη πρόζας και ποίησης, λόγιων και δημοτικών γλωσσικών τύπων («κορυφώνεται </a:t>
            </a:r>
            <a:r>
              <a:rPr lang="el-GR" dirty="0" err="1"/>
              <a:t>καὶ</a:t>
            </a:r>
            <a:r>
              <a:rPr lang="el-GR" dirty="0"/>
              <a:t> </a:t>
            </a:r>
            <a:r>
              <a:rPr lang="el-GR" dirty="0" err="1"/>
              <a:t>ὑπερυψοῦται</a:t>
            </a:r>
            <a:r>
              <a:rPr lang="el-GR" dirty="0"/>
              <a:t>»), ασύνδετων και πολυσύνδετων σχημάτων («</a:t>
            </a:r>
            <a:r>
              <a:rPr lang="el-GR" dirty="0" err="1"/>
              <a:t>ἀμάλγαμα</a:t>
            </a:r>
            <a:r>
              <a:rPr lang="el-GR" dirty="0"/>
              <a:t>, </a:t>
            </a:r>
            <a:r>
              <a:rPr lang="el-GR" dirty="0" err="1"/>
              <a:t>ταυτότης</a:t>
            </a:r>
            <a:r>
              <a:rPr lang="el-GR" dirty="0"/>
              <a:t>, </a:t>
            </a:r>
            <a:r>
              <a:rPr lang="el-GR" dirty="0" err="1"/>
              <a:t>ἑνότης</a:t>
            </a:r>
            <a:r>
              <a:rPr lang="el-GR" dirty="0"/>
              <a:t> μία. </a:t>
            </a:r>
            <a:r>
              <a:rPr lang="el-GR" dirty="0" err="1"/>
              <a:t>Καὶ</a:t>
            </a:r>
            <a:r>
              <a:rPr lang="el-GR" dirty="0"/>
              <a:t> ἡ </a:t>
            </a:r>
            <a:r>
              <a:rPr lang="el-GR" dirty="0" err="1"/>
              <a:t>λελυμένη</a:t>
            </a:r>
            <a:r>
              <a:rPr lang="el-GR" dirty="0"/>
              <a:t> κόμη, </a:t>
            </a:r>
            <a:r>
              <a:rPr lang="el-GR" dirty="0" err="1"/>
              <a:t>περιχαρὴς</a:t>
            </a:r>
            <a:r>
              <a:rPr lang="el-GR" dirty="0"/>
              <a:t> </a:t>
            </a:r>
            <a:r>
              <a:rPr lang="el-GR" dirty="0" err="1"/>
              <a:t>καὶ</a:t>
            </a:r>
            <a:r>
              <a:rPr lang="el-GR" dirty="0"/>
              <a:t> </a:t>
            </a:r>
            <a:r>
              <a:rPr lang="el-GR" dirty="0" err="1"/>
              <a:t>ἐλευθέρα</a:t>
            </a:r>
            <a:r>
              <a:rPr lang="el-GR" dirty="0"/>
              <a:t>, </a:t>
            </a:r>
            <a:r>
              <a:rPr lang="el-GR" dirty="0" err="1"/>
              <a:t>ἐξακολουθεῖ</a:t>
            </a:r>
            <a:r>
              <a:rPr lang="el-GR" dirty="0"/>
              <a:t> </a:t>
            </a:r>
            <a:r>
              <a:rPr lang="el-GR" dirty="0" err="1"/>
              <a:t>νὰ</a:t>
            </a:r>
            <a:r>
              <a:rPr lang="el-GR" dirty="0"/>
              <a:t> </a:t>
            </a:r>
            <a:r>
              <a:rPr lang="el-GR" dirty="0" err="1"/>
              <a:t>λείχῃ</a:t>
            </a:r>
            <a:r>
              <a:rPr lang="el-GR" dirty="0"/>
              <a:t> […] </a:t>
            </a:r>
            <a:r>
              <a:rPr lang="el-GR" dirty="0" err="1"/>
              <a:t>καὶ</a:t>
            </a:r>
            <a:r>
              <a:rPr lang="el-GR" dirty="0"/>
              <a:t> </a:t>
            </a:r>
            <a:r>
              <a:rPr lang="el-GR" dirty="0" err="1"/>
              <a:t>νὰ</a:t>
            </a:r>
            <a:r>
              <a:rPr lang="el-GR" dirty="0"/>
              <a:t> </a:t>
            </a:r>
            <a:r>
              <a:rPr lang="el-GR" dirty="0" err="1"/>
              <a:t>τυλίσσεται</a:t>
            </a:r>
            <a:r>
              <a:rPr lang="el-GR" dirty="0"/>
              <a:t>»), με το ομοιοτέλευτο («λυομένη» - «</a:t>
            </a:r>
            <a:r>
              <a:rPr lang="el-GR" dirty="0" err="1"/>
              <a:t>τερπομένη</a:t>
            </a:r>
            <a:r>
              <a:rPr lang="el-GR" dirty="0"/>
              <a:t>» - «</a:t>
            </a:r>
            <a:r>
              <a:rPr lang="el-GR" dirty="0" err="1"/>
              <a:t>ὁραματιζομένη</a:t>
            </a:r>
            <a:r>
              <a:rPr lang="el-GR" dirty="0"/>
              <a:t>», «</a:t>
            </a:r>
            <a:r>
              <a:rPr lang="el-GR" dirty="0" err="1"/>
              <a:t>λύουσα</a:t>
            </a:r>
            <a:r>
              <a:rPr lang="el-GR" dirty="0"/>
              <a:t>» - «γνωρίζουσα» -«</a:t>
            </a:r>
            <a:r>
              <a:rPr lang="el-GR" dirty="0" err="1"/>
              <a:t>προβλέπουσα</a:t>
            </a:r>
            <a:r>
              <a:rPr lang="el-GR" dirty="0"/>
              <a:t>»), τις παρηχήσεις (π.χ. του λ και του σ: «λυσίκομος […] περιτυλίσσει», ή του β, του ρ και του χ: «βρέχει […] </a:t>
            </a:r>
            <a:r>
              <a:rPr lang="el-GR" dirty="0" err="1"/>
              <a:t>βράχον</a:t>
            </a:r>
            <a:r>
              <a:rPr lang="el-GR" dirty="0"/>
              <a:t>»), τις αντιθέσεις που αίρονται («δέσεις </a:t>
            </a:r>
            <a:r>
              <a:rPr lang="el-GR" dirty="0" err="1"/>
              <a:t>καὶ</a:t>
            </a:r>
            <a:r>
              <a:rPr lang="el-GR" dirty="0"/>
              <a:t> λύσεις», «</a:t>
            </a:r>
            <a:r>
              <a:rPr lang="el-GR" dirty="0" err="1"/>
              <a:t>ἐπὶ</a:t>
            </a:r>
            <a:r>
              <a:rPr lang="el-GR" dirty="0"/>
              <a:t> </a:t>
            </a:r>
            <a:r>
              <a:rPr lang="el-GR" dirty="0" err="1"/>
              <a:t>τοῦ</a:t>
            </a:r>
            <a:r>
              <a:rPr lang="el-GR" dirty="0"/>
              <a:t> </a:t>
            </a:r>
            <a:r>
              <a:rPr lang="el-GR" dirty="0" err="1"/>
              <a:t>λευκοῦ</a:t>
            </a:r>
            <a:r>
              <a:rPr lang="el-GR" dirty="0"/>
              <a:t> της σώματος </a:t>
            </a:r>
            <a:r>
              <a:rPr lang="el-GR" dirty="0" err="1"/>
              <a:t>ὡς</a:t>
            </a:r>
            <a:r>
              <a:rPr lang="el-GR" dirty="0"/>
              <a:t> </a:t>
            </a:r>
            <a:r>
              <a:rPr lang="el-GR" dirty="0" err="1"/>
              <a:t>μαῦρος</a:t>
            </a:r>
            <a:r>
              <a:rPr lang="el-GR" dirty="0"/>
              <a:t> ποταμός», «</a:t>
            </a:r>
            <a:r>
              <a:rPr lang="el-GR" dirty="0" err="1"/>
              <a:t>ὁτὲ</a:t>
            </a:r>
            <a:r>
              <a:rPr lang="el-GR" dirty="0"/>
              <a:t> </a:t>
            </a:r>
            <a:r>
              <a:rPr lang="el-GR" dirty="0" err="1"/>
              <a:t>μὲν</a:t>
            </a:r>
            <a:r>
              <a:rPr lang="el-GR" dirty="0"/>
              <a:t> θωπεύουσα, </a:t>
            </a:r>
            <a:r>
              <a:rPr lang="el-GR" dirty="0" err="1"/>
              <a:t>ὁτὲ</a:t>
            </a:r>
            <a:r>
              <a:rPr lang="el-GR" dirty="0"/>
              <a:t> </a:t>
            </a:r>
            <a:r>
              <a:rPr lang="el-GR" dirty="0" err="1"/>
              <a:t>δὲ</a:t>
            </a:r>
            <a:r>
              <a:rPr lang="el-GR" dirty="0"/>
              <a:t> </a:t>
            </a:r>
            <a:r>
              <a:rPr lang="el-GR" dirty="0" err="1"/>
              <a:t>μαστίζουσα</a:t>
            </a:r>
            <a:r>
              <a:rPr lang="el-GR" dirty="0"/>
              <a:t>»), τις επαναφορές («</a:t>
            </a:r>
            <a:r>
              <a:rPr lang="el-GR" dirty="0" err="1"/>
              <a:t>εἰς</a:t>
            </a:r>
            <a:r>
              <a:rPr lang="el-GR" dirty="0"/>
              <a:t> </a:t>
            </a:r>
            <a:r>
              <a:rPr lang="el-GR" dirty="0" err="1"/>
              <a:t>ἕνα</a:t>
            </a:r>
            <a:r>
              <a:rPr lang="el-GR" dirty="0"/>
              <a:t> […], </a:t>
            </a:r>
            <a:r>
              <a:rPr lang="el-GR" dirty="0" err="1"/>
              <a:t>εἰς</a:t>
            </a:r>
            <a:r>
              <a:rPr lang="el-GR" dirty="0"/>
              <a:t> […] μίαν», «</a:t>
            </a:r>
            <a:r>
              <a:rPr lang="el-GR" dirty="0" err="1"/>
              <a:t>τὴν</a:t>
            </a:r>
            <a:r>
              <a:rPr lang="el-GR" dirty="0"/>
              <a:t> </a:t>
            </a:r>
            <a:r>
              <a:rPr lang="el-GR" dirty="0" err="1"/>
              <a:t>ἰδὶαν</a:t>
            </a:r>
            <a:r>
              <a:rPr lang="el-GR" dirty="0"/>
              <a:t> </a:t>
            </a:r>
            <a:r>
              <a:rPr lang="el-GR" dirty="0" err="1"/>
              <a:t>ὦσιν</a:t>
            </a:r>
            <a:r>
              <a:rPr lang="el-GR" dirty="0"/>
              <a:t>, </a:t>
            </a:r>
            <a:r>
              <a:rPr lang="el-GR" dirty="0" err="1"/>
              <a:t>τὴν</a:t>
            </a:r>
            <a:r>
              <a:rPr lang="el-GR" dirty="0"/>
              <a:t> </a:t>
            </a:r>
            <a:r>
              <a:rPr lang="el-GR" dirty="0" err="1"/>
              <a:t>ὦσιν</a:t>
            </a:r>
            <a:r>
              <a:rPr lang="el-GR" dirty="0"/>
              <a:t>») και την «</a:t>
            </a:r>
            <a:r>
              <a:rPr lang="el-GR" dirty="0" err="1"/>
              <a:t>ολοφραστική</a:t>
            </a:r>
            <a:r>
              <a:rPr lang="el-GR" dirty="0"/>
              <a:t> τεχνική» της τελευταίας κυρίως παραγράφου.</a:t>
            </a:r>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a:t>Η επιφάνεια του πεζού ποιήματος «Ο Κόρυμβος» είναι μια υπερρεαλιστική επιφάνεια, καθώς μέσω αυτής επιδιώκεται το θεμελιώδες υπερρεαλιστικό πρόσταγμα, η πρόσβαση στην ποθητή </a:t>
            </a:r>
            <a:r>
              <a:rPr lang="el-GR" dirty="0" err="1"/>
              <a:t>υπερπραγματικότητα</a:t>
            </a:r>
            <a:r>
              <a:rPr lang="el-GR" dirty="0"/>
              <a:t>. Παράλληλα, παρουσιάζεται άρρηκτα συνδεδεμένη με ορισμένες από τις βασικές έννοιες-κλειδιά του υπερρεαλισμού: τον έρωτα, το θαυμαστό (</a:t>
            </a:r>
            <a:r>
              <a:rPr lang="el-GR" dirty="0" err="1"/>
              <a:t>le</a:t>
            </a:r>
            <a:r>
              <a:rPr lang="el-GR" dirty="0"/>
              <a:t> </a:t>
            </a:r>
            <a:r>
              <a:rPr lang="el-GR" dirty="0" err="1"/>
              <a:t>merveilleux</a:t>
            </a:r>
            <a:r>
              <a:rPr lang="el-GR" dirty="0"/>
              <a:t>), τον μύθο, τη «σπασμωδική ομορφιά» (</a:t>
            </a:r>
            <a:r>
              <a:rPr lang="el-GR" dirty="0" err="1"/>
              <a:t>la</a:t>
            </a:r>
            <a:r>
              <a:rPr lang="el-GR" dirty="0"/>
              <a:t> </a:t>
            </a:r>
            <a:r>
              <a:rPr lang="el-GR" dirty="0" err="1"/>
              <a:t>beauté</a:t>
            </a:r>
            <a:r>
              <a:rPr lang="el-GR" dirty="0"/>
              <a:t> </a:t>
            </a:r>
            <a:r>
              <a:rPr lang="el-GR" dirty="0" err="1"/>
              <a:t>convulsive</a:t>
            </a:r>
            <a:r>
              <a:rPr lang="el-GR" dirty="0"/>
              <a:t>) και το «ύψιστο σημείο» (</a:t>
            </a:r>
            <a:r>
              <a:rPr lang="el-GR" dirty="0" err="1"/>
              <a:t>point</a:t>
            </a:r>
            <a:r>
              <a:rPr lang="el-GR" dirty="0"/>
              <a:t> </a:t>
            </a:r>
            <a:r>
              <a:rPr lang="el-GR" dirty="0" err="1"/>
              <a:t>sublime</a:t>
            </a:r>
            <a:r>
              <a:rPr lang="el-GR" dirty="0"/>
              <a:t>). </a:t>
            </a:r>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a:t>Ο Εμπειρίκος μεταχειρίζεται με ανατρεπτικό τρόπο τα παλαιά υλικά της επιφάνειας, όπως ακριβώς και τον παραδοσιακό (αρχαιοελληνικό) μύθο, για να γκρεμίσει τον παλαιό και να χτίσει τον νέο κόσμο του υπερρεαλισμού, μυώντας ταυτόχρονα τους αναγνώστες ή/και τους ακροατές του σε αυτόν. </a:t>
            </a:r>
          </a:p>
          <a:p>
            <a:r>
              <a:rPr lang="el-GR" dirty="0"/>
              <a:t>Σκοπεύει, επομένως, ως γνήσιος εκπρόσωπος ενός κινήματος της πρωτοπορίας, να τους απελευθερώσει από όλες τις καθιερωμένες συμβάσεις της λογικής και της ηθικής και να αλλάξει ριζικά τον τρόπο με τον οποίο αυτοί θεώνται και αντιλαμβάνονται τον κόσμο γύρω τους, ελπίζοντας σε μια μελλοντική αλλαγή όλης της κοινωνίας. </a:t>
            </a:r>
          </a:p>
        </p:txBody>
      </p:sp>
      <p:sp>
        <p:nvSpPr>
          <p:cNvPr id="3" name="2 - Τίτλος"/>
          <p:cNvSpPr>
            <a:spLocks noGrp="1"/>
          </p:cNvSpPr>
          <p:nvPr>
            <p:ph type="title"/>
          </p:nvPr>
        </p:nvSpPr>
        <p:spPr/>
        <p:txBody>
          <a:bodyPr/>
          <a:lstStyle/>
          <a:p>
            <a:r>
              <a:rPr lang="el-GR" sz="4000" dirty="0"/>
              <a:t>«Ο Κόρυμβος»-Συμπεράσματα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Autofit/>
          </a:bodyPr>
          <a:lstStyle/>
          <a:p>
            <a:pPr algn="just"/>
            <a:r>
              <a:rPr lang="el-GR" sz="2600" dirty="0"/>
              <a:t>Αυτοαναλυτικό κείμενο «</a:t>
            </a:r>
            <a:r>
              <a:rPr lang="el-GR" sz="2600" dirty="0" err="1"/>
              <a:t>Our</a:t>
            </a:r>
            <a:r>
              <a:rPr lang="el-GR" sz="2600" dirty="0"/>
              <a:t> </a:t>
            </a:r>
            <a:r>
              <a:rPr lang="en-US" sz="2600" dirty="0"/>
              <a:t>d</a:t>
            </a:r>
            <a:r>
              <a:rPr lang="el-GR" sz="2600" dirty="0" err="1"/>
              <a:t>ominions</a:t>
            </a:r>
            <a:r>
              <a:rPr lang="el-GR" sz="2600" dirty="0"/>
              <a:t> </a:t>
            </a:r>
            <a:r>
              <a:rPr lang="en-US" sz="2600" dirty="0"/>
              <a:t>b</a:t>
            </a:r>
            <a:r>
              <a:rPr lang="el-GR" sz="2600" dirty="0" err="1"/>
              <a:t>eyond</a:t>
            </a:r>
            <a:r>
              <a:rPr lang="el-GR" sz="2600" dirty="0"/>
              <a:t> </a:t>
            </a:r>
            <a:r>
              <a:rPr lang="el-GR" sz="2600" dirty="0" err="1"/>
              <a:t>the</a:t>
            </a:r>
            <a:r>
              <a:rPr lang="el-GR" sz="2600" dirty="0"/>
              <a:t> </a:t>
            </a:r>
            <a:r>
              <a:rPr lang="en-US" sz="2600" dirty="0"/>
              <a:t>s</a:t>
            </a:r>
            <a:r>
              <a:rPr lang="el-GR" sz="2600" dirty="0" err="1"/>
              <a:t>eas</a:t>
            </a:r>
            <a:r>
              <a:rPr lang="el-GR" sz="2600" dirty="0"/>
              <a:t> ή Η </a:t>
            </a:r>
            <a:r>
              <a:rPr lang="el-GR" sz="2600" dirty="0" err="1"/>
              <a:t>βίωσις</a:t>
            </a:r>
            <a:r>
              <a:rPr lang="el-GR" sz="2600" dirty="0"/>
              <a:t> των στίχων» (1942) των </a:t>
            </a:r>
            <a:r>
              <a:rPr lang="el-GR" sz="2600" i="1" dirty="0"/>
              <a:t>Κύκλων του Ζωδιακού </a:t>
            </a:r>
            <a:r>
              <a:rPr lang="el-GR" sz="2600" dirty="0"/>
              <a:t>του Ανδρέα Εμπειρίκου</a:t>
            </a:r>
            <a:endParaRPr lang="el-GR" sz="2600" i="1" dirty="0"/>
          </a:p>
          <a:p>
            <a:pPr algn="just"/>
            <a:r>
              <a:rPr lang="el-GR" sz="2600" dirty="0"/>
              <a:t>Ποίημα «8 Ιανουαρίου 1942»</a:t>
            </a:r>
          </a:p>
          <a:p>
            <a:pPr algn="just"/>
            <a:r>
              <a:rPr lang="el-GR" sz="2600" dirty="0" err="1"/>
              <a:t>Ανάλυμα</a:t>
            </a:r>
            <a:r>
              <a:rPr lang="el-GR" sz="2600" dirty="0"/>
              <a:t> με έξι «</a:t>
            </a:r>
            <a:r>
              <a:rPr lang="el-GR" sz="2600" dirty="0" err="1"/>
              <a:t>μικροκεφάλαια</a:t>
            </a:r>
            <a:r>
              <a:rPr lang="el-GR" sz="2600" dirty="0"/>
              <a:t>»</a:t>
            </a:r>
          </a:p>
          <a:p>
            <a:pPr algn="just"/>
            <a:r>
              <a:rPr lang="el-GR" sz="2600" dirty="0"/>
              <a:t>Ο Εμπειρίκος, αναλύοντας τον τρίτο στίχο («Σαν μια </a:t>
            </a:r>
            <a:r>
              <a:rPr lang="el-GR" sz="2600" dirty="0" err="1"/>
              <a:t>νεάνις</a:t>
            </a:r>
            <a:r>
              <a:rPr lang="el-GR" sz="2600" dirty="0"/>
              <a:t> που φορεί πλατύ φουστάνι»), γράφει το «</a:t>
            </a:r>
            <a:r>
              <a:rPr lang="el-GR" sz="2600" dirty="0" err="1"/>
              <a:t>μικροκεφάλαιο</a:t>
            </a:r>
            <a:r>
              <a:rPr lang="el-GR" sz="2600" dirty="0"/>
              <a:t>» υπ’ αριθμόν 4, το οποίο τιτλοφορεί με τον εν λόγω στίχο. </a:t>
            </a:r>
          </a:p>
        </p:txBody>
      </p:sp>
      <p:sp>
        <p:nvSpPr>
          <p:cNvPr id="3" name="Τίτλος 2"/>
          <p:cNvSpPr>
            <a:spLocks noGrp="1"/>
          </p:cNvSpPr>
          <p:nvPr>
            <p:ph type="title"/>
          </p:nvPr>
        </p:nvSpPr>
        <p:spPr/>
        <p:txBody>
          <a:bodyPr/>
          <a:lstStyle/>
          <a:p>
            <a:r>
              <a:rPr lang="el-GR" sz="3200" dirty="0"/>
              <a:t>«</a:t>
            </a:r>
            <a:r>
              <a:rPr lang="el-GR" sz="3200" dirty="0" err="1"/>
              <a:t>Our</a:t>
            </a:r>
            <a:r>
              <a:rPr lang="el-GR" sz="3200" dirty="0"/>
              <a:t> </a:t>
            </a:r>
            <a:r>
              <a:rPr lang="en-US" sz="3200" dirty="0"/>
              <a:t>d</a:t>
            </a:r>
            <a:r>
              <a:rPr lang="el-GR" sz="3200" dirty="0" err="1"/>
              <a:t>ominions</a:t>
            </a:r>
            <a:r>
              <a:rPr lang="el-GR" sz="3200" dirty="0"/>
              <a:t> </a:t>
            </a:r>
            <a:r>
              <a:rPr lang="en-US" sz="3200" dirty="0"/>
              <a:t>b</a:t>
            </a:r>
            <a:r>
              <a:rPr lang="el-GR" sz="3200" dirty="0" err="1"/>
              <a:t>eyond</a:t>
            </a:r>
            <a:r>
              <a:rPr lang="el-GR" sz="3200" dirty="0"/>
              <a:t> </a:t>
            </a:r>
            <a:r>
              <a:rPr lang="el-GR" sz="3200" dirty="0" err="1"/>
              <a:t>the</a:t>
            </a:r>
            <a:r>
              <a:rPr lang="el-GR" sz="3200" dirty="0"/>
              <a:t> </a:t>
            </a:r>
            <a:r>
              <a:rPr lang="en-US" sz="3200" dirty="0"/>
              <a:t>s</a:t>
            </a:r>
            <a:r>
              <a:rPr lang="el-GR" sz="3200" dirty="0" err="1"/>
              <a:t>eas</a:t>
            </a:r>
            <a:r>
              <a:rPr lang="el-GR" sz="3200" dirty="0"/>
              <a:t> ή Η </a:t>
            </a:r>
            <a:r>
              <a:rPr lang="el-GR" sz="3200" dirty="0" err="1"/>
              <a:t>βίωσις</a:t>
            </a:r>
            <a:r>
              <a:rPr lang="el-GR" sz="3200" dirty="0"/>
              <a:t> των στίχων»</a:t>
            </a:r>
          </a:p>
        </p:txBody>
      </p:sp>
    </p:spTree>
    <p:extLst>
      <p:ext uri="{BB962C8B-B14F-4D97-AF65-F5344CB8AC3E}">
        <p14:creationId xmlns:p14="http://schemas.microsoft.com/office/powerpoint/2010/main" val="2068477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060973"/>
          </a:xfrm>
        </p:spPr>
        <p:txBody>
          <a:bodyPr>
            <a:noAutofit/>
          </a:bodyPr>
          <a:lstStyle/>
          <a:p>
            <a:pPr algn="just"/>
            <a:r>
              <a:rPr lang="el-GR" dirty="0"/>
              <a:t>Από τις επτά αναπολήσεις του μόνον οι τέσσερις πρώτες και ένα μικρό απόσπασμα της έκτης συνιστούν «επιφάνειες του </a:t>
            </a:r>
            <a:r>
              <a:rPr lang="el-GR" dirty="0" err="1"/>
              <a:t>αναβιωμένου</a:t>
            </a:r>
            <a:r>
              <a:rPr lang="el-GR" dirty="0"/>
              <a:t> παρελθόντος» («</a:t>
            </a:r>
            <a:r>
              <a:rPr lang="en-US" dirty="0"/>
              <a:t>epiphanies of the past recaptured</a:t>
            </a:r>
            <a:r>
              <a:rPr lang="el-GR" dirty="0"/>
              <a:t>»). </a:t>
            </a:r>
          </a:p>
          <a:p>
            <a:r>
              <a:rPr lang="el-GR" dirty="0"/>
              <a:t>Μόνο σε αυτές η ανάμνηση γίνεται παροντικό βίωμα που μεταφέρεται στον αναγνώστη σε χρόνο ενεστώτα. </a:t>
            </a:r>
          </a:p>
          <a:p>
            <a:pPr algn="just"/>
            <a:r>
              <a:rPr lang="el-GR" dirty="0"/>
              <a:t>Επιφάνειες της </a:t>
            </a:r>
            <a:r>
              <a:rPr lang="en-US" dirty="0"/>
              <a:t>Nus</a:t>
            </a:r>
            <a:r>
              <a:rPr lang="fr-FR" dirty="0"/>
              <a:t>c</a:t>
            </a:r>
            <a:r>
              <a:rPr lang="en-US" dirty="0"/>
              <a:t>h</a:t>
            </a:r>
            <a:r>
              <a:rPr lang="el-GR" dirty="0"/>
              <a:t> É</a:t>
            </a:r>
            <a:r>
              <a:rPr lang="en-US" dirty="0" err="1"/>
              <a:t>luard</a:t>
            </a:r>
            <a:r>
              <a:rPr lang="el-GR" dirty="0"/>
              <a:t>, της </a:t>
            </a:r>
            <a:r>
              <a:rPr lang="en-US" dirty="0"/>
              <a:t>Jacqueline Breton</a:t>
            </a:r>
            <a:r>
              <a:rPr lang="el-GR" dirty="0"/>
              <a:t>, της </a:t>
            </a:r>
            <a:r>
              <a:rPr lang="en-US" dirty="0"/>
              <a:t>Gala Dali</a:t>
            </a:r>
            <a:r>
              <a:rPr lang="el-GR" dirty="0"/>
              <a:t>, της </a:t>
            </a:r>
            <a:r>
              <a:rPr lang="el-GR" dirty="0" err="1"/>
              <a:t>Μάτσης</a:t>
            </a:r>
            <a:r>
              <a:rPr lang="el-GR" dirty="0"/>
              <a:t> </a:t>
            </a:r>
            <a:r>
              <a:rPr lang="el-GR" dirty="0" err="1"/>
              <a:t>Χατζηλαζάρου</a:t>
            </a:r>
            <a:r>
              <a:rPr lang="el-GR" dirty="0"/>
              <a:t> και των </a:t>
            </a:r>
            <a:r>
              <a:rPr lang="en-US" dirty="0"/>
              <a:t>Joan Cr. </a:t>
            </a:r>
            <a:r>
              <a:rPr lang="el-GR" dirty="0"/>
              <a:t>και </a:t>
            </a:r>
            <a:r>
              <a:rPr lang="en-US" dirty="0"/>
              <a:t>Lydia N</a:t>
            </a:r>
            <a:r>
              <a:rPr lang="el-GR" dirty="0"/>
              <a:t>. </a:t>
            </a:r>
          </a:p>
        </p:txBody>
      </p:sp>
      <p:sp>
        <p:nvSpPr>
          <p:cNvPr id="3" name="Τίτλος 2"/>
          <p:cNvSpPr>
            <a:spLocks noGrp="1"/>
          </p:cNvSpPr>
          <p:nvPr>
            <p:ph type="title"/>
          </p:nvPr>
        </p:nvSpPr>
        <p:spPr/>
        <p:txBody>
          <a:bodyPr/>
          <a:lstStyle/>
          <a:p>
            <a:r>
              <a:rPr lang="el-GR" sz="3200" dirty="0"/>
              <a:t>«Επιφάνειες του </a:t>
            </a:r>
            <a:r>
              <a:rPr lang="el-GR" sz="3200" dirty="0" err="1"/>
              <a:t>αναβιωμένου</a:t>
            </a:r>
            <a:r>
              <a:rPr lang="el-GR" sz="3200" dirty="0"/>
              <a:t> παρελθόντος»</a:t>
            </a:r>
          </a:p>
        </p:txBody>
      </p:sp>
    </p:spTree>
    <p:extLst>
      <p:ext uri="{BB962C8B-B14F-4D97-AF65-F5344CB8AC3E}">
        <p14:creationId xmlns:p14="http://schemas.microsoft.com/office/powerpoint/2010/main" val="274020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349005"/>
          </a:xfrm>
        </p:spPr>
        <p:txBody>
          <a:bodyPr>
            <a:normAutofit lnSpcReduction="10000"/>
          </a:bodyPr>
          <a:lstStyle/>
          <a:p>
            <a:pPr marL="0" indent="0" algn="just">
              <a:buNone/>
            </a:pPr>
            <a:r>
              <a:rPr lang="el-GR" i="1" dirty="0"/>
              <a:t>«[…] Καθώς γράφω αυτές τις γραμμές αναρίθμητα φιγουρίνια-φιγούρες ενσαρκωμένα από γυναίκες και νεάνιδες περνούν εμπρός στα μάτια μου. Να τα περιγράψω όλα θα </a:t>
            </a:r>
            <a:r>
              <a:rPr lang="el-GR" i="1" dirty="0" err="1"/>
              <a:t>εχρειάζοντο</a:t>
            </a:r>
            <a:r>
              <a:rPr lang="el-GR" i="1" dirty="0"/>
              <a:t> τόμοι ολόκληροι. Ιδού όμως μερικά: </a:t>
            </a:r>
          </a:p>
          <a:p>
            <a:pPr marL="0" lvl="0" indent="0" algn="just">
              <a:buNone/>
            </a:pPr>
            <a:r>
              <a:rPr lang="el-GR" i="1" dirty="0"/>
              <a:t>-1. Η  </a:t>
            </a:r>
            <a:r>
              <a:rPr lang="en-US" i="1" dirty="0" err="1"/>
              <a:t>Nush</a:t>
            </a:r>
            <a:r>
              <a:rPr lang="el-GR" i="1" dirty="0"/>
              <a:t> É</a:t>
            </a:r>
            <a:r>
              <a:rPr lang="en-US" i="1" dirty="0" err="1"/>
              <a:t>luard</a:t>
            </a:r>
            <a:r>
              <a:rPr lang="el-GR" i="1" dirty="0"/>
              <a:t> με το φόρεμα που φορούσε ένα βράδυ στο εντευκτήριο των υπερρεαλιστών στην </a:t>
            </a:r>
            <a:r>
              <a:rPr lang="en-US" i="1" dirty="0"/>
              <a:t>Place Blanche</a:t>
            </a:r>
            <a:r>
              <a:rPr lang="el-GR" i="1" dirty="0"/>
              <a:t>, στο Παρίσι. Το φόρεμα ήτο ωραίο αλλά η ίδια ήτο ακόμη </a:t>
            </a:r>
            <a:r>
              <a:rPr lang="el-GR" i="1" dirty="0" err="1"/>
              <a:t>ωραιοτέρα</a:t>
            </a:r>
            <a:r>
              <a:rPr lang="el-GR" i="1" dirty="0"/>
              <a:t>. […] Τώρα βλέπω την </a:t>
            </a:r>
            <a:r>
              <a:rPr lang="en-US" i="1" dirty="0" err="1"/>
              <a:t>Nush</a:t>
            </a:r>
            <a:r>
              <a:rPr lang="el-GR" i="1" dirty="0"/>
              <a:t> να μπαίνει μέσα σ’ ένα ταξί. […] Όση σιωπηλή γοητεία έχει η </a:t>
            </a:r>
            <a:r>
              <a:rPr lang="en-US" i="1" dirty="0" err="1"/>
              <a:t>Nush</a:t>
            </a:r>
            <a:r>
              <a:rPr lang="el-GR" i="1" dirty="0"/>
              <a:t>, άλλη τόση </a:t>
            </a:r>
            <a:r>
              <a:rPr lang="el-GR" i="1" dirty="0" err="1"/>
              <a:t>λαλέουσα</a:t>
            </a:r>
            <a:r>
              <a:rPr lang="el-GR" i="1" dirty="0"/>
              <a:t> έχει ο É</a:t>
            </a:r>
            <a:r>
              <a:rPr lang="en-US" i="1" dirty="0" err="1"/>
              <a:t>luard</a:t>
            </a:r>
            <a:r>
              <a:rPr lang="el-GR" i="1" dirty="0"/>
              <a:t>, ο μέγας και εξαίσιος αυτός λυρικός του υπερρεαλισμού, με την </a:t>
            </a:r>
            <a:r>
              <a:rPr lang="el-GR" i="1" dirty="0" err="1"/>
              <a:t>μισοσβυσμένη</a:t>
            </a:r>
            <a:r>
              <a:rPr lang="el-GR" i="1" dirty="0"/>
              <a:t> φωνή αλλά την γόησσα </a:t>
            </a:r>
            <a:r>
              <a:rPr lang="el-GR" i="1" dirty="0" err="1"/>
              <a:t>έκφρασι</a:t>
            </a:r>
            <a:r>
              <a:rPr lang="el-GR" i="1" dirty="0"/>
              <a:t>. […]</a:t>
            </a:r>
          </a:p>
        </p:txBody>
      </p:sp>
      <p:sp>
        <p:nvSpPr>
          <p:cNvPr id="3" name="Τίτλος 2"/>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a:t>
            </a:r>
          </a:p>
        </p:txBody>
      </p:sp>
    </p:spTree>
    <p:extLst>
      <p:ext uri="{BB962C8B-B14F-4D97-AF65-F5344CB8AC3E}">
        <p14:creationId xmlns:p14="http://schemas.microsoft.com/office/powerpoint/2010/main" val="1979528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060973"/>
          </a:xfrm>
        </p:spPr>
        <p:txBody>
          <a:bodyPr>
            <a:normAutofit lnSpcReduction="10000"/>
          </a:bodyPr>
          <a:lstStyle/>
          <a:p>
            <a:pPr marL="0" lvl="0" indent="0" algn="just">
              <a:buNone/>
            </a:pPr>
            <a:r>
              <a:rPr lang="el-GR" i="1" dirty="0"/>
              <a:t>-2. </a:t>
            </a:r>
            <a:r>
              <a:rPr lang="en-US" i="1" dirty="0"/>
              <a:t>Jacqueline Breton</a:t>
            </a:r>
            <a:r>
              <a:rPr lang="el-GR" i="1" dirty="0"/>
              <a:t>. Την βλέπω όπως καθόταν ή όπως στεκόταν στο πλευρό του μέγιστου ποιητή και πρωτομάστορα του υπερρεαλιστικού μας κόσμου, με τα σκούρα ή κατάμαυρα φορέματά της, που την έκαναν να φαίνεται ακόμη πιο ξανθή και να </a:t>
            </a:r>
            <a:r>
              <a:rPr lang="el-GR" i="1" dirty="0" err="1"/>
              <a:t>μοιάζη</a:t>
            </a:r>
            <a:r>
              <a:rPr lang="el-GR" i="1" dirty="0"/>
              <a:t> ώρες </a:t>
            </a:r>
            <a:r>
              <a:rPr lang="el-GR" i="1" dirty="0" err="1"/>
              <a:t>ώρες</a:t>
            </a:r>
            <a:r>
              <a:rPr lang="el-GR" i="1" dirty="0"/>
              <a:t> σαν γοργόνα δίπλα στο </a:t>
            </a:r>
            <a:r>
              <a:rPr lang="el-GR" i="1" dirty="0" err="1"/>
              <a:t>λεοντάρι</a:t>
            </a:r>
            <a:r>
              <a:rPr lang="el-GR" i="1" dirty="0"/>
              <a:t>-Αρχάγγελο άνδρα της, που έχει για πύρινη ρομφαία την λαλιά του και αντίς για φωτοστέφανο, τα μάτια του Διονύσου.[…] Στο σπίτι του ποιητή της </a:t>
            </a:r>
            <a:r>
              <a:rPr lang="en-US" i="1" dirty="0" err="1"/>
              <a:t>Nadja</a:t>
            </a:r>
            <a:r>
              <a:rPr lang="en-US" i="1" dirty="0"/>
              <a:t> </a:t>
            </a:r>
            <a:r>
              <a:rPr lang="el-GR" i="1" dirty="0"/>
              <a:t>και του αστερόεντος Πύργου ανάμεσα στα αντικείμενα, τους πίνακες και τα βιβλία υπάρχει και μια φωτογραφία σε </a:t>
            </a:r>
            <a:r>
              <a:rPr lang="el-GR" i="1" dirty="0" err="1"/>
              <a:t>θέσι</a:t>
            </a:r>
            <a:r>
              <a:rPr lang="el-GR" i="1" dirty="0"/>
              <a:t> διαλεχτή. Είναι η </a:t>
            </a:r>
            <a:r>
              <a:rPr lang="en-US" i="1" dirty="0"/>
              <a:t>Jacqueline</a:t>
            </a:r>
            <a:r>
              <a:rPr lang="el-GR" i="1" dirty="0"/>
              <a:t>, με φόρεμα από την μέση και κάτω και με τα ωραία στήθη της ολότελα γυμνά. </a:t>
            </a:r>
            <a:endParaRPr lang="el-GR" dirty="0"/>
          </a:p>
          <a:p>
            <a:pPr marL="0" indent="0">
              <a:buNone/>
            </a:pPr>
            <a:endParaRPr lang="el-GR" dirty="0"/>
          </a:p>
        </p:txBody>
      </p:sp>
      <p:sp>
        <p:nvSpPr>
          <p:cNvPr id="3" name="Τίτλος 2"/>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a:t>
            </a:r>
          </a:p>
        </p:txBody>
      </p:sp>
    </p:spTree>
    <p:extLst>
      <p:ext uri="{BB962C8B-B14F-4D97-AF65-F5344CB8AC3E}">
        <p14:creationId xmlns:p14="http://schemas.microsoft.com/office/powerpoint/2010/main" val="103942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a:t>
            </a:r>
          </a:p>
        </p:txBody>
      </p:sp>
      <p:sp>
        <p:nvSpPr>
          <p:cNvPr id="4" name="Θέση περιεχομένου 3">
            <a:extLst>
              <a:ext uri="{FF2B5EF4-FFF2-40B4-BE49-F238E27FC236}">
                <a16:creationId xmlns:a16="http://schemas.microsoft.com/office/drawing/2014/main" id="{DD9F3BEA-3FE0-2C4E-45DB-4F15ECEF9488}"/>
              </a:ext>
            </a:extLst>
          </p:cNvPr>
          <p:cNvSpPr>
            <a:spLocks noGrp="1"/>
          </p:cNvSpPr>
          <p:nvPr>
            <p:ph idx="1"/>
          </p:nvPr>
        </p:nvSpPr>
        <p:spPr/>
        <p:txBody>
          <a:bodyPr/>
          <a:lstStyle/>
          <a:p>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204989"/>
          </a:xfrm>
        </p:spPr>
        <p:txBody>
          <a:bodyPr>
            <a:normAutofit fontScale="92500"/>
          </a:bodyPr>
          <a:lstStyle/>
          <a:p>
            <a:pPr marL="0" lvl="0" indent="0" algn="just">
              <a:buNone/>
            </a:pPr>
            <a:r>
              <a:rPr lang="el-GR" i="1" dirty="0"/>
              <a:t>-3. </a:t>
            </a:r>
            <a:r>
              <a:rPr lang="en-US" i="1" dirty="0"/>
              <a:t>Gala Dali</a:t>
            </a:r>
            <a:r>
              <a:rPr lang="el-GR" i="1" dirty="0"/>
              <a:t>, η πρώτη γυναίκα του É</a:t>
            </a:r>
            <a:r>
              <a:rPr lang="en-US" i="1" dirty="0" err="1"/>
              <a:t>luard</a:t>
            </a:r>
            <a:r>
              <a:rPr lang="el-GR" i="1" dirty="0"/>
              <a:t>. Την βλέπω να κάθεται στο σαλόνι του δεύτερου ανδρός της, ντυμένη με μια </a:t>
            </a:r>
            <a:r>
              <a:rPr lang="el-GR" i="1" dirty="0" err="1"/>
              <a:t>μακρυά</a:t>
            </a:r>
            <a:r>
              <a:rPr lang="el-GR" i="1" dirty="0"/>
              <a:t> λευκή ρόμπα, με όλες τις προμετωπίδες των παρισινών εφημερίδων τυπωμένες σε όλη την επιφάνεια του υφάσματος. […]</a:t>
            </a:r>
          </a:p>
          <a:p>
            <a:pPr marL="0" lvl="0" indent="0" algn="just">
              <a:buNone/>
            </a:pPr>
            <a:r>
              <a:rPr lang="el-GR" i="1" dirty="0"/>
              <a:t>-4. Η </a:t>
            </a:r>
            <a:r>
              <a:rPr lang="el-GR" i="1" dirty="0" err="1"/>
              <a:t>Μάτση</a:t>
            </a:r>
            <a:r>
              <a:rPr lang="el-GR" i="1" dirty="0"/>
              <a:t>. Είναι η Μαρία των “Τεκταινομένων”, δηλαδή η γυναίκα μου. Την βλέπω να στέκεται ορθή απέναντί μου, κάτω από την καμάρα ενός δωματίου στο Μπούρτζι. Είναι ακουμπισμένη στα σίδερα ενός μικρού μπαλκονιού και φορεί ένα λεπτό πολύ, σχεδόν διαφανές νυχτικό, μακρύ έως τα πόδια, με μια στενή </a:t>
            </a:r>
            <a:r>
              <a:rPr lang="el-GR" i="1" dirty="0" err="1"/>
              <a:t>κορδέλλα</a:t>
            </a:r>
            <a:r>
              <a:rPr lang="el-GR" i="1" dirty="0"/>
              <a:t> από το ίδιο ύφασμα στην μέση, ακριβώς όπως εμφανίζεται σε μια φωτογραφία που της τράβηξα μέσα σ’ ένα δωμάτιο του παλαιού φρουρίου.</a:t>
            </a:r>
          </a:p>
          <a:p>
            <a:pPr marL="0" indent="0">
              <a:buNone/>
            </a:pPr>
            <a:endParaRPr lang="el-GR" dirty="0"/>
          </a:p>
        </p:txBody>
      </p:sp>
      <p:sp>
        <p:nvSpPr>
          <p:cNvPr id="3" name="Τίτλος 2"/>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a:t>
            </a:r>
          </a:p>
        </p:txBody>
      </p:sp>
    </p:spTree>
    <p:extLst>
      <p:ext uri="{BB962C8B-B14F-4D97-AF65-F5344CB8AC3E}">
        <p14:creationId xmlns:p14="http://schemas.microsoft.com/office/powerpoint/2010/main" val="115841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a:t>Ο όρος «επιφάνεια» («</a:t>
            </a:r>
            <a:r>
              <a:rPr lang="el-GR" dirty="0" err="1"/>
              <a:t>epiphany</a:t>
            </a:r>
            <a:r>
              <a:rPr lang="el-GR" dirty="0"/>
              <a:t>») </a:t>
            </a:r>
            <a:r>
              <a:rPr lang="el-GR" dirty="0" err="1"/>
              <a:t>πρωτοσυναντάται</a:t>
            </a:r>
            <a:r>
              <a:rPr lang="el-GR" dirty="0"/>
              <a:t> στον </a:t>
            </a:r>
            <a:r>
              <a:rPr lang="el-GR" dirty="0" err="1"/>
              <a:t>Joyce</a:t>
            </a:r>
            <a:r>
              <a:rPr lang="el-GR" dirty="0"/>
              <a:t>, αλλά οι ρίζες του ανάγονται στους Άγγλους ρομαντικούς ποιητές του 19ου αιώνα, στον </a:t>
            </a:r>
            <a:r>
              <a:rPr lang="el-GR" dirty="0" err="1"/>
              <a:t>Wordsworth</a:t>
            </a:r>
            <a:r>
              <a:rPr lang="el-GR" dirty="0"/>
              <a:t>, τον </a:t>
            </a:r>
            <a:r>
              <a:rPr lang="el-GR" dirty="0" err="1"/>
              <a:t>Blake</a:t>
            </a:r>
            <a:r>
              <a:rPr lang="el-GR" dirty="0"/>
              <a:t>, τον </a:t>
            </a:r>
            <a:r>
              <a:rPr lang="el-GR" dirty="0" err="1"/>
              <a:t>Keats</a:t>
            </a:r>
            <a:r>
              <a:rPr lang="el-GR" dirty="0"/>
              <a:t>. </a:t>
            </a:r>
          </a:p>
          <a:p>
            <a:r>
              <a:rPr lang="el-GR" dirty="0"/>
              <a:t>Με τον όρο λογοτεχνική «επιφάνεια» εννοούμε τη στιγμή εκείνη κατά την οποία το ποιητικό υποκείμενο –και μέσω αυτού και ο αναγνώστης– αποκτά ξαφνικά μια νέα, ενορατική αντίληψη της πραγματικότητας, συνοδευόμενη από την αίσθηση της υπέρβασης του χώρου και του χρόνου και της συμφιλίωσης των αντιθέτων. </a:t>
            </a:r>
          </a:p>
        </p:txBody>
      </p:sp>
      <p:sp>
        <p:nvSpPr>
          <p:cNvPr id="3" name="2 - Τίτλος"/>
          <p:cNvSpPr>
            <a:spLocks noGrp="1"/>
          </p:cNvSpPr>
          <p:nvPr>
            <p:ph type="title"/>
          </p:nvPr>
        </p:nvSpPr>
        <p:spPr/>
        <p:txBody>
          <a:bodyPr/>
          <a:lstStyle/>
          <a:p>
            <a:r>
              <a:rPr lang="el-GR" dirty="0"/>
              <a:t>Λογοτεχνική Επιφάνεια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204989"/>
          </a:xfrm>
        </p:spPr>
        <p:txBody>
          <a:bodyPr>
            <a:noAutofit/>
          </a:bodyPr>
          <a:lstStyle/>
          <a:p>
            <a:pPr marL="0" indent="0" algn="just">
              <a:buNone/>
            </a:pPr>
            <a:r>
              <a:rPr lang="el-GR" sz="2300" i="1" dirty="0"/>
              <a:t>Η ελκυστική και πολυτάλαντη αυτή </a:t>
            </a:r>
            <a:r>
              <a:rPr lang="el-GR" sz="2300" i="1" dirty="0" err="1"/>
              <a:t>κοπέλλα</a:t>
            </a:r>
            <a:r>
              <a:rPr lang="el-GR" sz="2300" i="1" dirty="0"/>
              <a:t> στέκει και με κοιτάζει με το κεφάλι ελαφρά γερμένο από τη μια πλευρά. Ο άνεμος παίζει με τα μαλλιά της και με το φόρεμά της και αφήνει να διαφαίνονται κάτω από το λεπτό ύφασμα τα στήθη της και άλλες αρμονικές καμπύλες και ωραία σχέδια του σώματός της, κατά τρόπον εντόνως </a:t>
            </a:r>
            <a:r>
              <a:rPr lang="el-GR" sz="2300" i="1" dirty="0" err="1"/>
              <a:t>λυρικόν</a:t>
            </a:r>
            <a:r>
              <a:rPr lang="el-GR" sz="2300" i="1" dirty="0"/>
              <a:t>. Πίσω η θάλασσα και ο ουρανός προσδίδουν μια σημασία ιδιαίτερη στην φωτογραφία και στην εικόνα που διατηρώ ολοζώντανα στον νου μου, γιατί δένουν τέλεια με την ψυχοβιολογική </a:t>
            </a:r>
            <a:r>
              <a:rPr lang="el-GR" sz="2300" i="1" dirty="0" err="1"/>
              <a:t>συγκρότησι</a:t>
            </a:r>
            <a:r>
              <a:rPr lang="el-GR" sz="2300" i="1" dirty="0"/>
              <a:t> της </a:t>
            </a:r>
            <a:r>
              <a:rPr lang="el-GR" sz="2300" i="1" dirty="0" err="1"/>
              <a:t>Μάτσης</a:t>
            </a:r>
            <a:r>
              <a:rPr lang="el-GR" sz="2300" i="1" dirty="0"/>
              <a:t> που είναι μια από τις ελάχιστες γυναίκες που καταλαβαίνουν ουσιαστικά όχι μόνο την θάλασσα μα ολόκληρη την </a:t>
            </a:r>
            <a:r>
              <a:rPr lang="el-GR" sz="2300" i="1" dirty="0" err="1"/>
              <a:t>φύσι</a:t>
            </a:r>
            <a:r>
              <a:rPr lang="el-GR" sz="2300" i="1" dirty="0"/>
              <a:t>. </a:t>
            </a:r>
            <a:endParaRPr lang="el-GR" sz="2300" dirty="0"/>
          </a:p>
        </p:txBody>
      </p:sp>
      <p:sp>
        <p:nvSpPr>
          <p:cNvPr id="3" name="Τίτλος 2"/>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a:t>
            </a:r>
          </a:p>
        </p:txBody>
      </p:sp>
    </p:spTree>
    <p:extLst>
      <p:ext uri="{BB962C8B-B14F-4D97-AF65-F5344CB8AC3E}">
        <p14:creationId xmlns:p14="http://schemas.microsoft.com/office/powerpoint/2010/main" val="545766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060973"/>
          </a:xfrm>
        </p:spPr>
        <p:txBody>
          <a:bodyPr>
            <a:normAutofit lnSpcReduction="10000"/>
          </a:bodyPr>
          <a:lstStyle/>
          <a:p>
            <a:pPr marL="0" indent="0" algn="just">
              <a:buNone/>
            </a:pPr>
            <a:r>
              <a:rPr lang="el-GR" i="1" dirty="0" err="1"/>
              <a:t>Δράσσομαι</a:t>
            </a:r>
            <a:r>
              <a:rPr lang="el-GR" i="1" dirty="0"/>
              <a:t> μάλιστα της ευκαιρίας να επαναλάβω εδώ, ότι η γυναίκα μου είναι κατά την </a:t>
            </a:r>
            <a:r>
              <a:rPr lang="el-GR" i="1" dirty="0" err="1"/>
              <a:t>γνώμην</a:t>
            </a:r>
            <a:r>
              <a:rPr lang="el-GR" i="1" dirty="0"/>
              <a:t> μου η μεγαλύτερη ποιήτρια της νεώτερης Ελλάδας. […]</a:t>
            </a:r>
          </a:p>
          <a:p>
            <a:pPr marL="0" indent="0" algn="just">
              <a:buNone/>
            </a:pPr>
            <a:r>
              <a:rPr lang="el-GR" i="1" dirty="0"/>
              <a:t>-6. </a:t>
            </a:r>
            <a:r>
              <a:rPr lang="en-US" i="1" dirty="0"/>
              <a:t>Joan Cr</a:t>
            </a:r>
            <a:r>
              <a:rPr lang="el-GR" i="1" dirty="0"/>
              <a:t>. και </a:t>
            </a:r>
            <a:r>
              <a:rPr lang="en-US" i="1" dirty="0"/>
              <a:t>Lydia N</a:t>
            </a:r>
            <a:r>
              <a:rPr lang="el-GR" i="1" dirty="0"/>
              <a:t>.- Η πρώτη ήτο μια </a:t>
            </a:r>
            <a:r>
              <a:rPr lang="el-GR" i="1" dirty="0" err="1"/>
              <a:t>ωραιοτάτη</a:t>
            </a:r>
            <a:r>
              <a:rPr lang="el-GR" i="1" dirty="0"/>
              <a:t> </a:t>
            </a:r>
            <a:r>
              <a:rPr lang="el-GR" i="1" dirty="0" err="1"/>
              <a:t>Αγγλοϊρλανδή</a:t>
            </a:r>
            <a:r>
              <a:rPr lang="el-GR" i="1" dirty="0"/>
              <a:t> τυχοδιώκτρια και η δευτέρα μια </a:t>
            </a:r>
            <a:r>
              <a:rPr lang="el-GR" i="1" dirty="0" err="1"/>
              <a:t>Ρωσσίς</a:t>
            </a:r>
            <a:r>
              <a:rPr lang="el-GR" i="1" dirty="0"/>
              <a:t> </a:t>
            </a:r>
            <a:r>
              <a:rPr lang="en-US" i="1" dirty="0"/>
              <a:t>demi</a:t>
            </a:r>
            <a:r>
              <a:rPr lang="el-GR" i="1" dirty="0"/>
              <a:t>-</a:t>
            </a:r>
            <a:r>
              <a:rPr lang="en-US" i="1" dirty="0" err="1"/>
              <a:t>mondaine</a:t>
            </a:r>
            <a:r>
              <a:rPr lang="en-US" i="1" dirty="0"/>
              <a:t> </a:t>
            </a:r>
            <a:r>
              <a:rPr lang="el-GR" i="1" dirty="0"/>
              <a:t>του Παρισιού. Τις βλέπω τώρα και τις δυο όπως ήταν συχνά ντυμένες τα </a:t>
            </a:r>
            <a:r>
              <a:rPr lang="el-GR" i="1" dirty="0" err="1"/>
              <a:t>βράδυα</a:t>
            </a:r>
            <a:r>
              <a:rPr lang="el-GR" i="1" dirty="0"/>
              <a:t> στις Κάννες ή στο Μόντε-Κάρλο με μαύρα ή σκούρα φορέματα η πρώτη, με άσπρα ή </a:t>
            </a:r>
            <a:r>
              <a:rPr lang="el-GR" i="1" dirty="0" err="1"/>
              <a:t>ανοικτόχρωμα</a:t>
            </a:r>
            <a:r>
              <a:rPr lang="el-GR" i="1" dirty="0"/>
              <a:t> η δεύτερη. […]» </a:t>
            </a:r>
          </a:p>
          <a:p>
            <a:pPr marL="0" indent="0" algn="just">
              <a:buNone/>
            </a:pPr>
            <a:r>
              <a:rPr lang="el-GR" i="1" dirty="0"/>
              <a:t>Οι Κύκλοι του Ζωδιακού, </a:t>
            </a:r>
            <a:r>
              <a:rPr lang="el-GR" dirty="0"/>
              <a:t>Αθήνα: Εκδόσεις Άγρα, 2018, σσ. 77-79, 81. </a:t>
            </a:r>
          </a:p>
          <a:p>
            <a:pPr marL="0" indent="0">
              <a:buNone/>
            </a:pPr>
            <a:endParaRPr lang="el-GR" dirty="0"/>
          </a:p>
        </p:txBody>
      </p:sp>
      <p:sp>
        <p:nvSpPr>
          <p:cNvPr id="3" name="Τίτλος 2"/>
          <p:cNvSpPr>
            <a:spLocks noGrp="1"/>
          </p:cNvSpPr>
          <p:nvPr>
            <p:ph type="title"/>
          </p:nvPr>
        </p:nvSpPr>
        <p:spPr>
          <a:xfrm>
            <a:off x="688490" y="692696"/>
            <a:ext cx="7756263" cy="931710"/>
          </a:xfrm>
        </p:spPr>
        <p:txBody>
          <a:bodyPr/>
          <a:lstStyle/>
          <a:p>
            <a:r>
              <a:rPr lang="el-GR" sz="3200" dirty="0"/>
              <a:t>«Σαν μια </a:t>
            </a:r>
            <a:r>
              <a:rPr lang="el-GR" sz="3200" dirty="0" err="1"/>
              <a:t>νεάνις</a:t>
            </a:r>
            <a:r>
              <a:rPr lang="el-GR" sz="3200" dirty="0"/>
              <a:t> που φορεί πλατύ φουστάνι»</a:t>
            </a:r>
          </a:p>
        </p:txBody>
      </p:sp>
    </p:spTree>
    <p:extLst>
      <p:ext uri="{BB962C8B-B14F-4D97-AF65-F5344CB8AC3E}">
        <p14:creationId xmlns:p14="http://schemas.microsoft.com/office/powerpoint/2010/main" val="2990140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sz="2000" dirty="0"/>
              <a:t>Η </a:t>
            </a:r>
            <a:r>
              <a:rPr lang="el-GR" sz="2000" dirty="0" err="1"/>
              <a:t>Μάτση</a:t>
            </a:r>
            <a:r>
              <a:rPr lang="el-GR" sz="2000" dirty="0"/>
              <a:t> </a:t>
            </a:r>
            <a:r>
              <a:rPr lang="el-GR" sz="2000" dirty="0" err="1"/>
              <a:t>Χατζηλαζάρου</a:t>
            </a:r>
            <a:r>
              <a:rPr lang="el-GR" sz="2000" dirty="0"/>
              <a:t> στο Μπούρτζι, Ιούνιος 1940, Αρχείο </a:t>
            </a:r>
            <a:r>
              <a:rPr lang="el-GR" sz="2000" dirty="0" err="1"/>
              <a:t>Μάτσης</a:t>
            </a:r>
            <a:r>
              <a:rPr lang="el-GR" sz="2000" dirty="0"/>
              <a:t> </a:t>
            </a:r>
            <a:r>
              <a:rPr lang="el-GR" sz="2000" dirty="0" err="1"/>
              <a:t>Χατζηλαζάρου</a:t>
            </a:r>
            <a:r>
              <a:rPr lang="el-GR" sz="2000" dirty="0"/>
              <a:t>, Ιστορικό Αρχείο Μουσείου Μπενάκη</a:t>
            </a:r>
          </a:p>
        </p:txBody>
      </p:sp>
      <p:pic>
        <p:nvPicPr>
          <p:cNvPr id="4" name="Θέση περιεχομένου 3" descr="http://s.enet.gr/resources/2013-05/28-29-1--2-thumb-medium.jpg">
            <a:hlinkClick r:id="rId2" tooltip="&quot;&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67744" y="2276872"/>
            <a:ext cx="4320480" cy="4032447"/>
          </a:xfrm>
          <a:prstGeom prst="rect">
            <a:avLst/>
          </a:prstGeom>
          <a:noFill/>
          <a:ln>
            <a:noFill/>
          </a:ln>
        </p:spPr>
      </p:pic>
    </p:spTree>
    <p:extLst>
      <p:ext uri="{BB962C8B-B14F-4D97-AF65-F5344CB8AC3E}">
        <p14:creationId xmlns:p14="http://schemas.microsoft.com/office/powerpoint/2010/main" val="1992157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a:t>Ο Εμπειρίκος προβάλλει μέσα από αυτές τις «επιφάνειες του </a:t>
            </a:r>
            <a:r>
              <a:rPr lang="el-GR" dirty="0" err="1"/>
              <a:t>αναβιωμένου</a:t>
            </a:r>
            <a:r>
              <a:rPr lang="el-GR" dirty="0"/>
              <a:t> παρελθόντος» το θαυμαστό που εκπροσωπεί όχι μόνο καθεμιά από τις σημαντικές αυτές γυναίκες,</a:t>
            </a:r>
            <a:r>
              <a:rPr lang="el-GR" b="1" dirty="0"/>
              <a:t> </a:t>
            </a:r>
            <a:r>
              <a:rPr lang="el-GR" dirty="0"/>
              <a:t>οι οποίες υπήρξαν σύζυγοι και μούσες μεγάλων υπερρεαλιστών ποιητών ή ζωγράφων, αλλά και το φόρεμα με το οποίο είναι ντυμένη και αναδεικνύει όλη τη σωματική και ψυχική της υπόσταση.</a:t>
            </a:r>
          </a:p>
          <a:p>
            <a:r>
              <a:rPr lang="el-GR" dirty="0"/>
              <a:t>Γυναίκα και φόρεμα, άρρηκτα συνδεδεμένα,</a:t>
            </a:r>
            <a:r>
              <a:rPr lang="el-GR" b="1" dirty="0"/>
              <a:t> </a:t>
            </a:r>
            <a:r>
              <a:rPr lang="el-GR" dirty="0"/>
              <a:t>διεγείρουν την αντρική επιθυμία και οδηγούν τελικά στον εκλεκτικό έρωτα (</a:t>
            </a:r>
            <a:r>
              <a:rPr lang="el-GR" dirty="0" err="1"/>
              <a:t>amour</a:t>
            </a:r>
            <a:r>
              <a:rPr lang="el-GR" dirty="0"/>
              <a:t> </a:t>
            </a:r>
            <a:r>
              <a:rPr lang="el-GR" dirty="0" err="1"/>
              <a:t>électif</a:t>
            </a:r>
            <a:r>
              <a:rPr lang="el-GR" dirty="0"/>
              <a:t>), τον οποίο φαίνεται να προτιμούν οι υπερρεαλιστές συγκριτικά με τον ελευθεριάζοντα (</a:t>
            </a:r>
            <a:r>
              <a:rPr lang="el-GR" dirty="0" err="1"/>
              <a:t>libertinage</a:t>
            </a:r>
            <a:r>
              <a:rPr lang="el-GR" dirty="0"/>
              <a:t>),</a:t>
            </a:r>
            <a:r>
              <a:rPr lang="el-GR" b="1" dirty="0"/>
              <a:t> </a:t>
            </a:r>
            <a:r>
              <a:rPr lang="el-GR" dirty="0"/>
              <a:t>και μέσω αυτού στην ποιητική έμπνευση και δημιουργία.</a:t>
            </a:r>
          </a:p>
          <a:p>
            <a:endParaRPr lang="el-GR" dirty="0"/>
          </a:p>
        </p:txBody>
      </p:sp>
      <p:sp>
        <p:nvSpPr>
          <p:cNvPr id="3" name="2 - Τίτλος"/>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r>
              <a:rPr lang="el-GR" dirty="0"/>
              <a:t>Ο Εμπειρίκος μέσω της νέας διευρυμένης πραγματικότητας που δημιουργείται με την κατάλυση των συμβατικών </a:t>
            </a:r>
            <a:r>
              <a:rPr lang="el-GR" dirty="0" err="1"/>
              <a:t>χωροχρονικών</a:t>
            </a:r>
            <a:r>
              <a:rPr lang="el-GR" dirty="0"/>
              <a:t> ορίων αναδεικνύει, εξυμνεί και εξιδανικεύει την αγαπημένη γυναίκα και τη γυναίκα-μούσα με το φόρεμά της ως τη μόνη που μπορεί να εξασφαλίσει την πρόσβαση στη δημιουργία και κατ’ επέκταση στην ευτυχία, αφού μπορεί να προσφέρει την πληρότητα της ώσμωσης του παρελθοντικού με το παροντικό, της ανάμνησης με το βίωμα, του ασύνειδου με το συνειδητό, της ζωής με την τέχνη και να οδηγήσει τον άνδρα-δημιουργό στη «σπασμωδική ομορφιά» του υπερρεαλιστικού βιώματος.</a:t>
            </a:r>
            <a:r>
              <a:rPr lang="el-GR" b="1" dirty="0"/>
              <a:t> </a:t>
            </a:r>
          </a:p>
          <a:p>
            <a:r>
              <a:rPr lang="el-GR" dirty="0"/>
              <a:t>Βέβαια, η πληρότητα αυτή μπορεί να επιτευχθεί μόνο μέσω της γραφής και συγκεκριμένα της λογοτεχνικής επιφάνειας. </a:t>
            </a:r>
          </a:p>
        </p:txBody>
      </p:sp>
      <p:sp>
        <p:nvSpPr>
          <p:cNvPr id="3" name="2 - Τίτλος"/>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a:t>Ο Εμπειρίκος δεν αναβιώνει μόνο μια συγκεκριμένη στιγμή από τη συζυγική του ζωή με τη Μ. </a:t>
            </a:r>
            <a:r>
              <a:rPr lang="el-GR" dirty="0" err="1"/>
              <a:t>Χατζηλαζάρου</a:t>
            </a:r>
            <a:r>
              <a:rPr lang="el-GR" dirty="0"/>
              <a:t>, αλλά αναπολεί και μια φωτογραφία που ο ίδιος είχε τραβήξει κατά τη διάρκεια του γαμήλιου ταξιδιού τους στο Ναύπλιο, τον Ιούνιο του 1940. </a:t>
            </a:r>
          </a:p>
          <a:p>
            <a:r>
              <a:rPr lang="el-GR" dirty="0"/>
              <a:t>Το παρελθόν δηλαδή του ποιητή «επιφαίνεται» στο παρόν με διπλό τρόπο, μέσω της μνήμης των γεγονότων και μέσω της ανάμνησης της φωτογραφίας, μιας άλλης δηλαδή μορφής τέχνης που τόσο αγαπούσε και είχε ασκήσει ο ποιητής.</a:t>
            </a:r>
            <a:r>
              <a:rPr lang="el-GR" b="1" dirty="0"/>
              <a:t> </a:t>
            </a:r>
          </a:p>
          <a:p>
            <a:r>
              <a:rPr lang="el-GR" dirty="0"/>
              <a:t>Και στις δύο όμως περιπτώσεις, το παρελθοντικό βίωμα και η φωτογραφία διεισδύουν μέσω της επιφάνειας ολοζώντανα στο παρόν,</a:t>
            </a:r>
            <a:r>
              <a:rPr lang="el-GR" b="1" dirty="0"/>
              <a:t> </a:t>
            </a:r>
            <a:r>
              <a:rPr lang="el-GR" dirty="0"/>
              <a:t>καταργώντας τις απουσίες που επιβάλλουν τα συμβατικά </a:t>
            </a:r>
            <a:r>
              <a:rPr lang="el-GR" dirty="0" err="1"/>
              <a:t>χωροχρονικά</a:t>
            </a:r>
            <a:r>
              <a:rPr lang="el-GR" dirty="0"/>
              <a:t> όρια,</a:t>
            </a:r>
            <a:r>
              <a:rPr lang="el-GR" b="1" dirty="0"/>
              <a:t> </a:t>
            </a:r>
            <a:r>
              <a:rPr lang="el-GR" dirty="0"/>
              <a:t>ενώνονται με αυτό σε μια πλήρη ώσμωση και γίνονται λογοτεχνική δημιουργία, μεταγγίζοντας τη ζωή στην ποίηση και την ποίηση (λογοτεχνική και φωτογραφική) στη ζωή. </a:t>
            </a:r>
          </a:p>
        </p:txBody>
      </p:sp>
      <p:sp>
        <p:nvSpPr>
          <p:cNvPr id="3" name="2 - Τίτλος"/>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a:t>Κυρίαρχος και καταλυτικός είναι παντού ο ρόλος του βλέμματος: ο ποιητής-παρατηρητής που είναι ταυτόχρονα και ποιητής-φωτογράφος αναπολεί οραματικά αυτό που έχει δει και φωτογραφίσει, καθιστώντας το παροντικό βίωμα και μετουσιώνοντάς το σε λογοτεχνικό δημιούργημα, και καλεί τον αναγνώστη να εισχωρήσει και αυτός στο δικό του βλέμμα, να δει και να βιώσει μέσω της λογοτεχνικής επιφάνειας αυτό που ο ίδιος είδε, αποτύπωσε στη φωτογραφία και βίωσε. </a:t>
            </a:r>
          </a:p>
        </p:txBody>
      </p:sp>
      <p:sp>
        <p:nvSpPr>
          <p:cNvPr id="3" name="2 - Τίτλος"/>
          <p:cNvSpPr>
            <a:spLocks noGrp="1"/>
          </p:cNvSpPr>
          <p:nvPr>
            <p:ph type="title"/>
          </p:nvPr>
        </p:nvSpPr>
        <p:spPr/>
        <p:txBody>
          <a:bodyPr/>
          <a:lstStyle/>
          <a:p>
            <a:r>
              <a:rPr lang="el-GR" sz="3200" dirty="0"/>
              <a:t>«Σαν μια </a:t>
            </a:r>
            <a:r>
              <a:rPr lang="el-GR" sz="3200" dirty="0" err="1"/>
              <a:t>νεάνις</a:t>
            </a:r>
            <a:r>
              <a:rPr lang="el-GR" sz="3200" dirty="0"/>
              <a:t> που φορεί πλατύ φουστάνι»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00034" y="2000240"/>
            <a:ext cx="8215369" cy="4633617"/>
          </a:xfrm>
        </p:spPr>
        <p:txBody>
          <a:bodyPr>
            <a:noAutofit/>
          </a:bodyPr>
          <a:lstStyle/>
          <a:p>
            <a:pPr algn="just"/>
            <a:r>
              <a:rPr lang="el-GR" sz="1800" dirty="0"/>
              <a:t>Η φράση-λεκτική εικόνα «Σαν μια </a:t>
            </a:r>
            <a:r>
              <a:rPr lang="el-GR" sz="1800" dirty="0" err="1"/>
              <a:t>νεάνις</a:t>
            </a:r>
            <a:r>
              <a:rPr lang="el-GR" sz="1800" dirty="0"/>
              <a:t> που φορεί πλατύ φουστάνι» μεταπλάθεται σε πέντε «επιφάνειες του </a:t>
            </a:r>
            <a:r>
              <a:rPr lang="el-GR" sz="1800" dirty="0" err="1"/>
              <a:t>αναβιωμένου</a:t>
            </a:r>
            <a:r>
              <a:rPr lang="el-GR" sz="1800" dirty="0"/>
              <a:t> παρελθόντος», με τις οποίες ρευστοποιείται ο χρόνος και συντίθεται η μνήμη με το παροντικό βίωμα, η εσωτερική με την εξωτερική πραγματικότητα του ποιητή. </a:t>
            </a:r>
          </a:p>
          <a:p>
            <a:pPr algn="just"/>
            <a:r>
              <a:rPr lang="el-GR" sz="1800" dirty="0"/>
              <a:t>Στην τέταρτη από αυτές, συζευγνύεται όχι μόνο η μνήμη του γεγονότος, αλλά και η ανάμνηση της φωτογραφίας του με το συνειδητό παρόν, σε μια πλήρη όσμωση του </a:t>
            </a:r>
            <a:r>
              <a:rPr lang="el-GR" sz="1800" dirty="0" err="1"/>
              <a:t>χωροποιημένου</a:t>
            </a:r>
            <a:r>
              <a:rPr lang="el-GR" sz="1800" dirty="0"/>
              <a:t> με τον ρευστοποιημένο χρόνο, που επικοινωνούν ανεμπόδιστα, αποκαλύπτοντας τη «σπασμωδική ομορφιά» της υπερπραγματικότητας. </a:t>
            </a:r>
          </a:p>
          <a:p>
            <a:r>
              <a:rPr lang="el-GR" sz="1800" dirty="0"/>
              <a:t>Χάρη σε αυτές τις υπερρεαλιστικές επιφάνειες παρελαύνουν και ξαναζούν, «για μοναδική φορά στο έργο του Εμπειρίκου»,</a:t>
            </a:r>
            <a:r>
              <a:rPr lang="el-GR" sz="1800" b="1" dirty="0"/>
              <a:t> </a:t>
            </a:r>
            <a:r>
              <a:rPr lang="el-GR" sz="1800" dirty="0"/>
              <a:t>οι βασικοί πρωταγωνιστές του γαλλικού υπερρεαλιστικού κινήματος, όπως τους γνώρισε ο έλληνας υπερρεαλιστής ποιητής στις αρχές της δεκαετίας του 1930 στην </a:t>
            </a:r>
            <a:r>
              <a:rPr lang="el-GR" sz="1800" dirty="0" err="1"/>
              <a:t>Place</a:t>
            </a:r>
            <a:r>
              <a:rPr lang="el-GR" sz="1800" dirty="0"/>
              <a:t> </a:t>
            </a:r>
            <a:r>
              <a:rPr lang="el-GR" sz="1800" dirty="0" err="1"/>
              <a:t>Blanche</a:t>
            </a:r>
            <a:r>
              <a:rPr lang="el-GR" sz="1800" dirty="0"/>
              <a:t>· μαζί τους είναι ο ίδιος και η δική του αγαπημένη σε μια </a:t>
            </a:r>
            <a:r>
              <a:rPr lang="el-GR" sz="1800" dirty="0" err="1"/>
              <a:t>υπερπραγματική</a:t>
            </a:r>
            <a:r>
              <a:rPr lang="el-GR" sz="1800" dirty="0"/>
              <a:t> ολότητα που θα του έδινε δύναμη ζωής στον μαύρο, κατοχικό χειμώνα του 1942, κατά τον οποίο γράφει το ποίημα και το «</a:t>
            </a:r>
            <a:r>
              <a:rPr lang="el-GR" sz="1800" dirty="0" err="1"/>
              <a:t>ανάλυμα</a:t>
            </a:r>
            <a:r>
              <a:rPr lang="el-GR" sz="1800" dirty="0"/>
              <a:t>» που μας απασχόλησε.  </a:t>
            </a:r>
          </a:p>
        </p:txBody>
      </p:sp>
      <p:sp>
        <p:nvSpPr>
          <p:cNvPr id="3" name="Τίτλος 2"/>
          <p:cNvSpPr>
            <a:spLocks noGrp="1"/>
          </p:cNvSpPr>
          <p:nvPr>
            <p:ph type="title"/>
          </p:nvPr>
        </p:nvSpPr>
        <p:spPr/>
        <p:txBody>
          <a:bodyPr/>
          <a:lstStyle/>
          <a:p>
            <a:r>
              <a:rPr lang="el-GR" dirty="0"/>
              <a:t>Συμπεράσματα</a:t>
            </a:r>
          </a:p>
        </p:txBody>
      </p:sp>
    </p:spTree>
    <p:extLst>
      <p:ext uri="{BB962C8B-B14F-4D97-AF65-F5344CB8AC3E}">
        <p14:creationId xmlns:p14="http://schemas.microsoft.com/office/powerpoint/2010/main" val="3011052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l-GR" dirty="0"/>
              <a:t>Ανδρέας Εμπειρίκος</a:t>
            </a:r>
            <a:r>
              <a:rPr lang="el-GR" i="1" dirty="0"/>
              <a:t>, </a:t>
            </a:r>
            <a:r>
              <a:rPr lang="el-GR" i="1" dirty="0" err="1"/>
              <a:t>Οκτάνα</a:t>
            </a:r>
            <a:r>
              <a:rPr lang="el-GR" dirty="0"/>
              <a:t>, Αθήνα: Ίκαρος, 1980. </a:t>
            </a:r>
          </a:p>
          <a:p>
            <a:r>
              <a:rPr lang="el-GR" dirty="0"/>
              <a:t>Ανδρέας Εμπειρίκος, </a:t>
            </a:r>
            <a:r>
              <a:rPr lang="el-GR" i="1" dirty="0"/>
              <a:t>Οι Κύκλοι του Ζωδιακού. Ανέκδοτα κείμενα από τη συλλογή «Γραπτά ή Προσωπική μυθολογία»</a:t>
            </a:r>
            <a:r>
              <a:rPr lang="el-GR" dirty="0"/>
              <a:t>, επιμέλεια-προλογικό σημείωμα-επίμετρο Γιώργης </a:t>
            </a:r>
            <a:r>
              <a:rPr lang="el-GR" dirty="0" err="1"/>
              <a:t>Γιατρομανωλάκης</a:t>
            </a:r>
            <a:r>
              <a:rPr lang="el-GR" i="1" dirty="0"/>
              <a:t>, </a:t>
            </a:r>
            <a:r>
              <a:rPr lang="el-GR" dirty="0"/>
              <a:t>Αθήνα: Εκδόσεις Άγρα, 2018. </a:t>
            </a:r>
          </a:p>
          <a:p>
            <a:r>
              <a:rPr lang="el-GR" dirty="0"/>
              <a:t>Αθηνά Ψαροπούλου, «“Ο Κόρυμβος” του Ανδρέα Εμπειρίκου ή μια υπερρεαλιστική επιφάνεια», </a:t>
            </a:r>
            <a:r>
              <a:rPr lang="el-GR" i="1" dirty="0" err="1"/>
              <a:t>Ερωφίλη</a:t>
            </a:r>
            <a:r>
              <a:rPr lang="el-GR" dirty="0"/>
              <a:t>, 1, Νοέμβριος 2020, </a:t>
            </a:r>
            <a:r>
              <a:rPr lang="el-GR" dirty="0" err="1"/>
              <a:t>σσ</a:t>
            </a:r>
            <a:r>
              <a:rPr lang="el-GR" dirty="0"/>
              <a:t>. 104-116. </a:t>
            </a:r>
          </a:p>
          <a:p>
            <a:pPr lvl="0"/>
            <a:r>
              <a:rPr lang="el-GR" dirty="0"/>
              <a:t>Αθηνά Ψαροπούλου, «“Σαν μια </a:t>
            </a:r>
            <a:r>
              <a:rPr lang="el-GR" dirty="0" err="1"/>
              <a:t>νεάνις</a:t>
            </a:r>
            <a:r>
              <a:rPr lang="el-GR" dirty="0"/>
              <a:t> που φορεί πλατύ φουστάνι”: Η </a:t>
            </a:r>
            <a:r>
              <a:rPr lang="el-GR" dirty="0" err="1"/>
              <a:t>εμπειρίκεια</a:t>
            </a:r>
            <a:r>
              <a:rPr lang="el-GR" dirty="0"/>
              <a:t> επιφάνεια ως σύνθεση μνήμης και φωτογραφίας», </a:t>
            </a:r>
            <a:r>
              <a:rPr lang="el-GR" i="1" dirty="0"/>
              <a:t>Σύγκριση</a:t>
            </a:r>
            <a:r>
              <a:rPr lang="el-GR" dirty="0"/>
              <a:t>, 31, 2022, </a:t>
            </a:r>
            <a:r>
              <a:rPr lang="el-GR" dirty="0" err="1"/>
              <a:t>σσ</a:t>
            </a:r>
            <a:r>
              <a:rPr lang="el-GR" dirty="0"/>
              <a:t>. 99-107 </a:t>
            </a:r>
            <a:r>
              <a:rPr lang="el-GR" u="sng" dirty="0">
                <a:hlinkClick r:id="rId2"/>
              </a:rPr>
              <a:t>https://ejournals.epublishing.ekt.gr/index.php/sygkrisi/article/view/29873</a:t>
            </a:r>
            <a:r>
              <a:rPr lang="el-GR" dirty="0"/>
              <a:t> (ανακτήθηκε στις 02/01/2023). </a:t>
            </a:r>
          </a:p>
          <a:p>
            <a:pPr lvl="0"/>
            <a:r>
              <a:rPr lang="en-US" dirty="0"/>
              <a:t>Charles Taylor, </a:t>
            </a:r>
            <a:r>
              <a:rPr lang="el-GR" i="1" dirty="0"/>
              <a:t>Πηγές του Εαυτού. Η Γένεση της Νεωτερικής Ταυτότητας</a:t>
            </a:r>
            <a:r>
              <a:rPr lang="el-GR" dirty="0"/>
              <a:t>, </a:t>
            </a:r>
            <a:r>
              <a:rPr lang="el-GR" dirty="0" err="1"/>
              <a:t>μτφρ</a:t>
            </a:r>
            <a:r>
              <a:rPr lang="el-GR" dirty="0"/>
              <a:t>. Ξενοφών Κομνηνός, Αθήναι: </a:t>
            </a:r>
            <a:r>
              <a:rPr lang="el-GR" dirty="0" err="1"/>
              <a:t>Ίνδικτος</a:t>
            </a:r>
            <a:r>
              <a:rPr lang="el-GR" dirty="0"/>
              <a:t>, </a:t>
            </a:r>
            <a:r>
              <a:rPr lang="en-US" dirty="0"/>
              <a:t>2007</a:t>
            </a:r>
            <a:r>
              <a:rPr lang="el-GR" dirty="0"/>
              <a:t>. </a:t>
            </a:r>
          </a:p>
          <a:p>
            <a:endParaRPr lang="el-GR" dirty="0"/>
          </a:p>
          <a:p>
            <a:endParaRPr lang="el-GR" dirty="0"/>
          </a:p>
        </p:txBody>
      </p:sp>
      <p:sp>
        <p:nvSpPr>
          <p:cNvPr id="3" name="2 - Τίτλος"/>
          <p:cNvSpPr>
            <a:spLocks noGrp="1"/>
          </p:cNvSpPr>
          <p:nvPr>
            <p:ph type="title"/>
          </p:nvPr>
        </p:nvSpPr>
        <p:spPr/>
        <p:txBody>
          <a:bodyPr/>
          <a:lstStyle/>
          <a:p>
            <a:r>
              <a:rPr lang="el-GR" dirty="0"/>
              <a:t>Βιβλιογραφία</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3288" y="2247900"/>
            <a:ext cx="3617424" cy="3878263"/>
          </a:xfrm>
        </p:spPr>
      </p:pic>
      <p:sp>
        <p:nvSpPr>
          <p:cNvPr id="3" name="Τίτλος 2"/>
          <p:cNvSpPr>
            <a:spLocks noGrp="1"/>
          </p:cNvSpPr>
          <p:nvPr>
            <p:ph type="title"/>
          </p:nvPr>
        </p:nvSpPr>
        <p:spPr/>
        <p:txBody>
          <a:bodyPr/>
          <a:lstStyle/>
          <a:p>
            <a:r>
              <a:rPr lang="el-GR" dirty="0"/>
              <a:t>Σας ευχαριστώ!</a:t>
            </a:r>
          </a:p>
        </p:txBody>
      </p:sp>
    </p:spTree>
    <p:extLst>
      <p:ext uri="{BB962C8B-B14F-4D97-AF65-F5344CB8AC3E}">
        <p14:creationId xmlns:p14="http://schemas.microsoft.com/office/powerpoint/2010/main" val="396955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err="1"/>
              <a:t>Tο</a:t>
            </a:r>
            <a:r>
              <a:rPr lang="el-GR" dirty="0"/>
              <a:t> 1989 ο Καναδός φιλόσοφος </a:t>
            </a:r>
            <a:r>
              <a:rPr lang="el-GR" dirty="0" err="1"/>
              <a:t>Charles</a:t>
            </a:r>
            <a:r>
              <a:rPr lang="el-GR" dirty="0"/>
              <a:t> </a:t>
            </a:r>
            <a:r>
              <a:rPr lang="el-GR" dirty="0" err="1"/>
              <a:t>Taylor</a:t>
            </a:r>
            <a:r>
              <a:rPr lang="el-GR" dirty="0"/>
              <a:t> χρησιμοποίησε τον συγκεκριμένο όρο, για να δηλώσει ότι αυτό που παραμένει συνεχές στη σύλληψη της τέχνης και κυρίως της λογοτεχνίας από τη ρομαντική περίοδο μέχρι τις μέρες μας «είναι η αντίληψη ότι το έργο τέχνης απορρέει από –ή πραγματώνει– μιαν “επιφάνεια”». </a:t>
            </a:r>
          </a:p>
          <a:p>
            <a:r>
              <a:rPr lang="el-GR" dirty="0"/>
              <a:t>Έτσι, το έργο τέχνης νοείται ως τόπος «μιας φανέρωσης που μας φέρνει ενώπιον κάποιου πράγματος το οποίο είναι διαφορετικά απροσπέλαστο και το οποίο είναι υψίστης ηθικής ή πνευματικής </a:t>
            </a:r>
            <a:r>
              <a:rPr lang="el-GR" dirty="0" err="1"/>
              <a:t>σημασίας∙</a:t>
            </a:r>
            <a:r>
              <a:rPr lang="el-GR" dirty="0"/>
              <a:t> μια φανέρωση, επί πλέον, η οποία συνάμα ορίζει ή αρτιώνει κάτι, την στιγμή που αποκαλύπτει». </a:t>
            </a:r>
          </a:p>
          <a:p>
            <a:pPr>
              <a:buNone/>
            </a:pPr>
            <a:r>
              <a:rPr lang="el-GR" dirty="0"/>
              <a:t>	</a:t>
            </a:r>
            <a:r>
              <a:rPr lang="en-US" dirty="0"/>
              <a:t>Charles Taylor, </a:t>
            </a:r>
            <a:r>
              <a:rPr lang="el-GR" i="1" dirty="0"/>
              <a:t>Πηγές του Εαυτού. Η Γένεση της Νεωτερικής Ταυτότητας</a:t>
            </a:r>
            <a:r>
              <a:rPr lang="el-GR" dirty="0"/>
              <a:t>, </a:t>
            </a:r>
            <a:r>
              <a:rPr lang="el-GR" dirty="0" err="1"/>
              <a:t>μτφρ</a:t>
            </a:r>
            <a:r>
              <a:rPr lang="el-GR" dirty="0"/>
              <a:t>. Ξενοφών Κομνηνός, Αθήναι: </a:t>
            </a:r>
            <a:r>
              <a:rPr lang="el-GR" dirty="0" err="1"/>
              <a:t>Ίνδικτος</a:t>
            </a:r>
            <a:r>
              <a:rPr lang="el-GR" dirty="0"/>
              <a:t>, </a:t>
            </a:r>
            <a:r>
              <a:rPr lang="en-US" dirty="0"/>
              <a:t>2007, </a:t>
            </a:r>
            <a:r>
              <a:rPr lang="el-GR" dirty="0"/>
              <a:t>σ. </a:t>
            </a:r>
            <a:r>
              <a:rPr lang="en-US" dirty="0"/>
              <a:t>677</a:t>
            </a:r>
            <a:endParaRPr lang="el-GR" dirty="0"/>
          </a:p>
          <a:p>
            <a:endParaRPr lang="el-GR" dirty="0"/>
          </a:p>
        </p:txBody>
      </p:sp>
      <p:sp>
        <p:nvSpPr>
          <p:cNvPr id="3" name="2 - Τίτλος"/>
          <p:cNvSpPr>
            <a:spLocks noGrp="1"/>
          </p:cNvSpPr>
          <p:nvPr>
            <p:ph type="title"/>
          </p:nvPr>
        </p:nvSpPr>
        <p:spPr/>
        <p:txBody>
          <a:bodyPr/>
          <a:lstStyle/>
          <a:p>
            <a:r>
              <a:rPr lang="el-GR" sz="4000" dirty="0"/>
              <a:t>Η επιφάνεια στη νεότερη λογοτεχνία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a:t>Η επιφάνεια καταλαμβάνει στο έργο του Εμπειρίκου τόσο σημαντική θέση που αποκτά τις διαστάσεις μιας κυρίαρχης ποιητικής, της ποιητικής της επιφάνειας, που συνδέεται άμεσα με τις αρχές του υπερρεαλισμού. </a:t>
            </a:r>
          </a:p>
          <a:p>
            <a:r>
              <a:rPr lang="el-GR" dirty="0"/>
              <a:t>Θα παρουσιάσουμε δύο χαρακτηριστικά παραδείγματα: </a:t>
            </a:r>
          </a:p>
          <a:p>
            <a:r>
              <a:rPr lang="el-GR" dirty="0"/>
              <a:t>Το πεζό ποίημα «Ο Κόρυμβος» που ανήκει στη συλλογή </a:t>
            </a:r>
            <a:r>
              <a:rPr lang="el-GR" i="1" dirty="0" err="1"/>
              <a:t>Οκτάνα</a:t>
            </a:r>
            <a:r>
              <a:rPr lang="el-GR" dirty="0"/>
              <a:t> (1980) </a:t>
            </a:r>
          </a:p>
          <a:p>
            <a:r>
              <a:rPr lang="el-GR" dirty="0"/>
              <a:t>Το «</a:t>
            </a:r>
            <a:r>
              <a:rPr lang="el-GR" dirty="0" err="1"/>
              <a:t>μικροκεφάλαιο</a:t>
            </a:r>
            <a:r>
              <a:rPr lang="el-GR" dirty="0"/>
              <a:t>» 4, «Σαν μια </a:t>
            </a:r>
            <a:r>
              <a:rPr lang="el-GR" dirty="0" err="1"/>
              <a:t>νεάνις</a:t>
            </a:r>
            <a:r>
              <a:rPr lang="el-GR" dirty="0"/>
              <a:t> που φορεί πλατύ φουστάνι», που ανήκει στο «</a:t>
            </a:r>
            <a:r>
              <a:rPr lang="el-GR" dirty="0" err="1"/>
              <a:t>Our</a:t>
            </a:r>
            <a:r>
              <a:rPr lang="el-GR" dirty="0"/>
              <a:t> </a:t>
            </a:r>
            <a:r>
              <a:rPr lang="en-US" dirty="0"/>
              <a:t>d</a:t>
            </a:r>
            <a:r>
              <a:rPr lang="el-GR" dirty="0" err="1"/>
              <a:t>ominions</a:t>
            </a:r>
            <a:r>
              <a:rPr lang="el-GR" dirty="0"/>
              <a:t> </a:t>
            </a:r>
            <a:r>
              <a:rPr lang="en-US" dirty="0"/>
              <a:t>b</a:t>
            </a:r>
            <a:r>
              <a:rPr lang="el-GR" dirty="0" err="1"/>
              <a:t>eyond</a:t>
            </a:r>
            <a:r>
              <a:rPr lang="el-GR" dirty="0"/>
              <a:t> </a:t>
            </a:r>
            <a:r>
              <a:rPr lang="el-GR" dirty="0" err="1"/>
              <a:t>the</a:t>
            </a:r>
            <a:r>
              <a:rPr lang="el-GR" dirty="0"/>
              <a:t> </a:t>
            </a:r>
            <a:r>
              <a:rPr lang="en-US" dirty="0"/>
              <a:t>s</a:t>
            </a:r>
            <a:r>
              <a:rPr lang="el-GR" dirty="0" err="1"/>
              <a:t>eas</a:t>
            </a:r>
            <a:r>
              <a:rPr lang="el-GR" dirty="0"/>
              <a:t> ή Η </a:t>
            </a:r>
            <a:r>
              <a:rPr lang="el-GR" dirty="0" err="1"/>
              <a:t>βίωσις</a:t>
            </a:r>
            <a:r>
              <a:rPr lang="el-GR" dirty="0"/>
              <a:t> των στίχων» (1942) των </a:t>
            </a:r>
            <a:r>
              <a:rPr lang="el-GR" i="1" dirty="0"/>
              <a:t>Κύκλων του Ζωδιακού </a:t>
            </a:r>
            <a:r>
              <a:rPr lang="el-GR" dirty="0"/>
              <a:t>(2018)</a:t>
            </a:r>
          </a:p>
          <a:p>
            <a:endParaRPr lang="el-GR" dirty="0"/>
          </a:p>
          <a:p>
            <a:endParaRPr lang="el-GR" dirty="0"/>
          </a:p>
        </p:txBody>
      </p:sp>
      <p:sp>
        <p:nvSpPr>
          <p:cNvPr id="3" name="2 - Τίτλος"/>
          <p:cNvSpPr>
            <a:spLocks noGrp="1"/>
          </p:cNvSpPr>
          <p:nvPr>
            <p:ph type="title"/>
          </p:nvPr>
        </p:nvSpPr>
        <p:spPr/>
        <p:txBody>
          <a:bodyPr/>
          <a:lstStyle/>
          <a:p>
            <a:r>
              <a:rPr lang="el-GR" sz="4000" dirty="0"/>
              <a:t>Η επιφάνεια στην ποίηση του Ανδρέα Εμπειρίκου</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a:t>Δημοσιεύτηκε για πρώτη φορά, τον Φεβρουάριο του 1972, στο τεύχος 3-4 του περιοδικού </a:t>
            </a:r>
            <a:r>
              <a:rPr lang="el-GR" i="1" dirty="0"/>
              <a:t>Τραμ.</a:t>
            </a:r>
          </a:p>
          <a:p>
            <a:r>
              <a:rPr lang="el-GR" dirty="0"/>
              <a:t>Ο παντογνώστης αφηγητής-ποιητής περιγράφει το λύσιμο του κότσου της Αμαρυλλίδος («λύει </a:t>
            </a:r>
            <a:r>
              <a:rPr lang="el-GR" dirty="0" err="1"/>
              <a:t>τὸν</a:t>
            </a:r>
            <a:r>
              <a:rPr lang="el-GR" dirty="0"/>
              <a:t> </a:t>
            </a:r>
            <a:r>
              <a:rPr lang="el-GR" dirty="0" err="1"/>
              <a:t>κότσον</a:t>
            </a:r>
            <a:r>
              <a:rPr lang="el-GR" dirty="0"/>
              <a:t> της […] ἡ </a:t>
            </a:r>
            <a:r>
              <a:rPr lang="el-GR" dirty="0" err="1"/>
              <a:t>Ἀμαρυλλὶς</a:t>
            </a:r>
            <a:r>
              <a:rPr lang="el-GR" dirty="0"/>
              <a:t>»), η οποία στέκεται γυμνή πάνω σ’ έναν βράχο που βρέχεται από το κύμα, «</a:t>
            </a:r>
            <a:r>
              <a:rPr lang="el-GR" dirty="0" err="1"/>
              <a:t>σὲ</a:t>
            </a:r>
            <a:r>
              <a:rPr lang="el-GR" dirty="0"/>
              <a:t> </a:t>
            </a:r>
            <a:r>
              <a:rPr lang="el-GR" dirty="0" err="1"/>
              <a:t>φῶς</a:t>
            </a:r>
            <a:r>
              <a:rPr lang="el-GR" dirty="0"/>
              <a:t> </a:t>
            </a:r>
            <a:r>
              <a:rPr lang="el-GR" dirty="0" err="1"/>
              <a:t>αἰθρίας</a:t>
            </a:r>
            <a:r>
              <a:rPr lang="el-GR" dirty="0"/>
              <a:t> </a:t>
            </a:r>
            <a:r>
              <a:rPr lang="el-GR" dirty="0" err="1"/>
              <a:t>ἀπολύτου</a:t>
            </a:r>
            <a:r>
              <a:rPr lang="el-GR" dirty="0"/>
              <a:t>». Τα μαλλιά της που πέφτουν πάνω στο σώμα της, λείχοντας τα μέλη του, σε συνδυασμό με τα κύματα που σκάνε μαινόμενα στον βράχο, πυροδοτούν την «επιφάνεια» της τελικής παραγράφου του κειμένου. </a:t>
            </a:r>
          </a:p>
          <a:p>
            <a:endParaRPr lang="el-GR" dirty="0"/>
          </a:p>
          <a:p>
            <a:endParaRPr lang="el-GR" dirty="0"/>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a:t>«</a:t>
            </a:r>
            <a:r>
              <a:rPr lang="el-GR" dirty="0" err="1"/>
              <a:t>Καὶ</a:t>
            </a:r>
            <a:r>
              <a:rPr lang="el-GR" dirty="0"/>
              <a:t> </a:t>
            </a:r>
            <a:r>
              <a:rPr lang="el-GR" dirty="0" err="1"/>
              <a:t>ἰδοὺ</a:t>
            </a:r>
            <a:r>
              <a:rPr lang="el-GR" dirty="0"/>
              <a:t> </a:t>
            </a:r>
            <a:r>
              <a:rPr lang="el-GR" dirty="0" err="1"/>
              <a:t>ποὺ</a:t>
            </a:r>
            <a:r>
              <a:rPr lang="el-GR" dirty="0"/>
              <a:t> ἡ χειρονομία </a:t>
            </a:r>
            <a:r>
              <a:rPr lang="el-GR" dirty="0" err="1"/>
              <a:t>τῆς</a:t>
            </a:r>
            <a:r>
              <a:rPr lang="el-GR" dirty="0"/>
              <a:t> λύσεως </a:t>
            </a:r>
            <a:r>
              <a:rPr lang="el-GR" dirty="0" err="1"/>
              <a:t>καὶ</a:t>
            </a:r>
            <a:r>
              <a:rPr lang="el-GR" dirty="0"/>
              <a:t> ὁ </a:t>
            </a:r>
            <a:r>
              <a:rPr lang="el-GR" dirty="0" err="1"/>
              <a:t>παφλασμὸς</a:t>
            </a:r>
            <a:r>
              <a:rPr lang="el-GR" dirty="0"/>
              <a:t> </a:t>
            </a:r>
            <a:r>
              <a:rPr lang="el-GR" dirty="0" err="1"/>
              <a:t>τῶν</a:t>
            </a:r>
            <a:r>
              <a:rPr lang="el-GR" dirty="0"/>
              <a:t> κυμάτων γίνονται </a:t>
            </a:r>
            <a:r>
              <a:rPr lang="el-GR" dirty="0" err="1"/>
              <a:t>ἀμάλγαμα</a:t>
            </a:r>
            <a:r>
              <a:rPr lang="el-GR" dirty="0"/>
              <a:t>, </a:t>
            </a:r>
            <a:r>
              <a:rPr lang="el-GR" dirty="0" err="1"/>
              <a:t>ταυτότης</a:t>
            </a:r>
            <a:r>
              <a:rPr lang="el-GR" dirty="0"/>
              <a:t>, </a:t>
            </a:r>
            <a:r>
              <a:rPr lang="el-GR" dirty="0" err="1"/>
              <a:t>ἑνότης</a:t>
            </a:r>
            <a:r>
              <a:rPr lang="el-GR" dirty="0"/>
              <a:t> μία. </a:t>
            </a:r>
            <a:r>
              <a:rPr lang="el-GR" dirty="0" err="1"/>
              <a:t>Καὶ</a:t>
            </a:r>
            <a:r>
              <a:rPr lang="el-GR" dirty="0"/>
              <a:t> ἡ </a:t>
            </a:r>
            <a:r>
              <a:rPr lang="el-GR" dirty="0" err="1"/>
              <a:t>λελυμένη</a:t>
            </a:r>
            <a:r>
              <a:rPr lang="el-GR" dirty="0"/>
              <a:t> κόμη, </a:t>
            </a:r>
            <a:r>
              <a:rPr lang="el-GR" dirty="0" err="1"/>
              <a:t>περιχαρὴς</a:t>
            </a:r>
            <a:r>
              <a:rPr lang="el-GR" dirty="0"/>
              <a:t> </a:t>
            </a:r>
            <a:r>
              <a:rPr lang="el-GR" dirty="0" err="1"/>
              <a:t>καὶ</a:t>
            </a:r>
            <a:r>
              <a:rPr lang="el-GR" dirty="0"/>
              <a:t> </a:t>
            </a:r>
            <a:r>
              <a:rPr lang="el-GR" dirty="0" err="1"/>
              <a:t>ἐλευθέρα</a:t>
            </a:r>
            <a:r>
              <a:rPr lang="el-GR" dirty="0"/>
              <a:t>, </a:t>
            </a:r>
            <a:r>
              <a:rPr lang="el-GR" dirty="0" err="1"/>
              <a:t>ἐξακολουθεῖ</a:t>
            </a:r>
            <a:r>
              <a:rPr lang="el-GR" dirty="0"/>
              <a:t> </a:t>
            </a:r>
            <a:r>
              <a:rPr lang="el-GR" dirty="0" err="1"/>
              <a:t>νὰ</a:t>
            </a:r>
            <a:r>
              <a:rPr lang="el-GR" dirty="0"/>
              <a:t> </a:t>
            </a:r>
            <a:r>
              <a:rPr lang="el-GR" dirty="0" err="1"/>
              <a:t>λείχῃ</a:t>
            </a:r>
            <a:r>
              <a:rPr lang="el-GR" dirty="0"/>
              <a:t> </a:t>
            </a:r>
            <a:r>
              <a:rPr lang="el-GR" dirty="0" err="1"/>
              <a:t>τὸ</a:t>
            </a:r>
            <a:r>
              <a:rPr lang="el-GR" dirty="0"/>
              <a:t> </a:t>
            </a:r>
            <a:r>
              <a:rPr lang="el-GR" dirty="0" err="1"/>
              <a:t>ἐν</a:t>
            </a:r>
            <a:r>
              <a:rPr lang="el-GR" dirty="0"/>
              <a:t> </a:t>
            </a:r>
            <a:r>
              <a:rPr lang="el-GR" dirty="0" err="1"/>
              <a:t>ἡδονῇ</a:t>
            </a:r>
            <a:r>
              <a:rPr lang="el-GR" dirty="0"/>
              <a:t> </a:t>
            </a:r>
            <a:r>
              <a:rPr lang="el-GR" dirty="0" err="1"/>
              <a:t>ἀσπαῖρον</a:t>
            </a:r>
            <a:r>
              <a:rPr lang="el-GR" dirty="0"/>
              <a:t> </a:t>
            </a:r>
            <a:r>
              <a:rPr lang="el-GR" dirty="0" err="1"/>
              <a:t>σῶμα</a:t>
            </a:r>
            <a:r>
              <a:rPr lang="el-GR" dirty="0"/>
              <a:t> </a:t>
            </a:r>
            <a:r>
              <a:rPr lang="el-GR" dirty="0" err="1"/>
              <a:t>καὶ</a:t>
            </a:r>
            <a:r>
              <a:rPr lang="el-GR" dirty="0"/>
              <a:t> </a:t>
            </a:r>
            <a:r>
              <a:rPr lang="el-GR" dirty="0" err="1"/>
              <a:t>νὰ</a:t>
            </a:r>
            <a:r>
              <a:rPr lang="el-GR" dirty="0"/>
              <a:t> </a:t>
            </a:r>
            <a:r>
              <a:rPr lang="el-GR" dirty="0" err="1"/>
              <a:t>τυλίσσεται</a:t>
            </a:r>
            <a:r>
              <a:rPr lang="el-GR" dirty="0"/>
              <a:t> πέριξ </a:t>
            </a:r>
            <a:r>
              <a:rPr lang="el-GR" dirty="0" err="1"/>
              <a:t>αὐτοῦ</a:t>
            </a:r>
            <a:r>
              <a:rPr lang="el-GR" dirty="0"/>
              <a:t>, </a:t>
            </a:r>
            <a:r>
              <a:rPr lang="el-GR" dirty="0" err="1"/>
              <a:t>ὁτὲ</a:t>
            </a:r>
            <a:r>
              <a:rPr lang="el-GR" dirty="0"/>
              <a:t> </a:t>
            </a:r>
            <a:r>
              <a:rPr lang="el-GR" dirty="0" err="1"/>
              <a:t>μὲν</a:t>
            </a:r>
            <a:r>
              <a:rPr lang="el-GR" dirty="0"/>
              <a:t> θωπεύουσα, </a:t>
            </a:r>
            <a:r>
              <a:rPr lang="el-GR" dirty="0" err="1"/>
              <a:t>ὁτὲ</a:t>
            </a:r>
            <a:r>
              <a:rPr lang="el-GR" dirty="0"/>
              <a:t> </a:t>
            </a:r>
            <a:r>
              <a:rPr lang="el-GR" dirty="0" err="1"/>
              <a:t>δὲ</a:t>
            </a:r>
            <a:r>
              <a:rPr lang="el-GR" dirty="0"/>
              <a:t> </a:t>
            </a:r>
            <a:r>
              <a:rPr lang="el-GR" dirty="0" err="1"/>
              <a:t>μαστίζουσα</a:t>
            </a:r>
            <a:r>
              <a:rPr lang="el-GR" dirty="0"/>
              <a:t> </a:t>
            </a:r>
            <a:r>
              <a:rPr lang="el-GR" dirty="0" err="1"/>
              <a:t>τὰ</a:t>
            </a:r>
            <a:r>
              <a:rPr lang="el-GR" dirty="0"/>
              <a:t> </a:t>
            </a:r>
            <a:r>
              <a:rPr lang="el-GR" dirty="0" err="1"/>
              <a:t>γυμνὰ</a:t>
            </a:r>
            <a:r>
              <a:rPr lang="el-GR" dirty="0"/>
              <a:t> μέλη, </a:t>
            </a:r>
            <a:r>
              <a:rPr lang="el-GR" dirty="0" err="1"/>
              <a:t>εἰς</a:t>
            </a:r>
            <a:r>
              <a:rPr lang="el-GR" dirty="0"/>
              <a:t> </a:t>
            </a:r>
            <a:r>
              <a:rPr lang="el-GR" dirty="0" err="1"/>
              <a:t>ἕνα</a:t>
            </a:r>
            <a:r>
              <a:rPr lang="el-GR" dirty="0"/>
              <a:t> πάθος </a:t>
            </a:r>
            <a:r>
              <a:rPr lang="el-GR" dirty="0" err="1"/>
              <a:t>ἀδιαίρετον</a:t>
            </a:r>
            <a:r>
              <a:rPr lang="el-GR" dirty="0"/>
              <a:t>, </a:t>
            </a:r>
            <a:r>
              <a:rPr lang="el-GR" dirty="0" err="1"/>
              <a:t>εἰς</a:t>
            </a:r>
            <a:r>
              <a:rPr lang="el-GR" dirty="0"/>
              <a:t> </a:t>
            </a:r>
            <a:r>
              <a:rPr lang="el-GR" dirty="0" err="1"/>
              <a:t>πρᾶξιν</a:t>
            </a:r>
            <a:r>
              <a:rPr lang="el-GR" dirty="0"/>
              <a:t> μίαν, </a:t>
            </a:r>
            <a:r>
              <a:rPr lang="el-GR" dirty="0" err="1"/>
              <a:t>ἀφοῦ</a:t>
            </a:r>
            <a:r>
              <a:rPr lang="el-GR" dirty="0"/>
              <a:t>, τόσον </a:t>
            </a:r>
            <a:r>
              <a:rPr lang="el-GR" dirty="0" err="1"/>
              <a:t>τὰ</a:t>
            </a:r>
            <a:r>
              <a:rPr lang="el-GR" dirty="0"/>
              <a:t> κύματα, </a:t>
            </a:r>
            <a:r>
              <a:rPr lang="el-GR" dirty="0" err="1"/>
              <a:t>ὅσον</a:t>
            </a:r>
            <a:r>
              <a:rPr lang="el-GR" dirty="0"/>
              <a:t> </a:t>
            </a:r>
            <a:r>
              <a:rPr lang="el-GR" dirty="0" err="1"/>
              <a:t>καὶ</a:t>
            </a:r>
            <a:r>
              <a:rPr lang="el-GR" dirty="0"/>
              <a:t> ἡ τελέσασα </a:t>
            </a:r>
            <a:r>
              <a:rPr lang="el-GR" dirty="0" err="1"/>
              <a:t>ἐπὶ</a:t>
            </a:r>
            <a:r>
              <a:rPr lang="el-GR" dirty="0"/>
              <a:t> </a:t>
            </a:r>
            <a:r>
              <a:rPr lang="el-GR" dirty="0" err="1"/>
              <a:t>τοῦ</a:t>
            </a:r>
            <a:r>
              <a:rPr lang="el-GR" dirty="0"/>
              <a:t> βράχου λύσιν </a:t>
            </a:r>
            <a:r>
              <a:rPr lang="el-GR" dirty="0" err="1"/>
              <a:t>τῆς</a:t>
            </a:r>
            <a:r>
              <a:rPr lang="el-GR" dirty="0"/>
              <a:t> κόμης </a:t>
            </a:r>
            <a:r>
              <a:rPr lang="el-GR" dirty="0" err="1"/>
              <a:t>νεᾶνις</a:t>
            </a:r>
            <a:r>
              <a:rPr lang="el-GR" dirty="0"/>
              <a:t>, </a:t>
            </a:r>
            <a:r>
              <a:rPr lang="el-GR" dirty="0" err="1"/>
              <a:t>ὑπακούουν</a:t>
            </a:r>
            <a:r>
              <a:rPr lang="el-GR" dirty="0"/>
              <a:t> </a:t>
            </a:r>
            <a:r>
              <a:rPr lang="el-GR" dirty="0" err="1"/>
              <a:t>εἰς</a:t>
            </a:r>
            <a:r>
              <a:rPr lang="el-GR" dirty="0"/>
              <a:t> </a:t>
            </a:r>
            <a:r>
              <a:rPr lang="el-GR" dirty="0" err="1"/>
              <a:t>τὴν</a:t>
            </a:r>
            <a:r>
              <a:rPr lang="el-GR" dirty="0"/>
              <a:t> </a:t>
            </a:r>
            <a:r>
              <a:rPr lang="el-GR" dirty="0" err="1"/>
              <a:t>ἰδὶαν</a:t>
            </a:r>
            <a:r>
              <a:rPr lang="el-GR" dirty="0"/>
              <a:t> </a:t>
            </a:r>
            <a:r>
              <a:rPr lang="el-GR" dirty="0" err="1"/>
              <a:t>ὦσιν</a:t>
            </a:r>
            <a:r>
              <a:rPr lang="el-GR" dirty="0"/>
              <a:t>, </a:t>
            </a:r>
            <a:r>
              <a:rPr lang="el-GR" dirty="0" err="1"/>
              <a:t>τὴν</a:t>
            </a:r>
            <a:r>
              <a:rPr lang="el-GR" dirty="0"/>
              <a:t> </a:t>
            </a:r>
            <a:r>
              <a:rPr lang="el-GR" dirty="0" err="1"/>
              <a:t>ὦσιν</a:t>
            </a:r>
            <a:r>
              <a:rPr lang="el-GR" dirty="0"/>
              <a:t> </a:t>
            </a:r>
            <a:r>
              <a:rPr lang="el-GR" dirty="0" err="1"/>
              <a:t>τὴν</a:t>
            </a:r>
            <a:r>
              <a:rPr lang="el-GR" dirty="0"/>
              <a:t> παντάνασσα </a:t>
            </a:r>
            <a:r>
              <a:rPr lang="el-GR" dirty="0" err="1"/>
              <a:t>ποὺ</a:t>
            </a:r>
            <a:r>
              <a:rPr lang="el-GR" dirty="0"/>
              <a:t> συνυφαίνει </a:t>
            </a:r>
            <a:r>
              <a:rPr lang="el-GR" dirty="0" err="1"/>
              <a:t>τὴν</a:t>
            </a:r>
            <a:r>
              <a:rPr lang="el-GR" dirty="0"/>
              <a:t> </a:t>
            </a:r>
            <a:r>
              <a:rPr lang="el-GR" dirty="0" err="1"/>
              <a:t>πρᾶξιν</a:t>
            </a:r>
            <a:r>
              <a:rPr lang="el-GR" dirty="0"/>
              <a:t> </a:t>
            </a:r>
            <a:r>
              <a:rPr lang="el-GR" dirty="0" err="1"/>
              <a:t>τῆς</a:t>
            </a:r>
            <a:r>
              <a:rPr lang="el-GR" dirty="0"/>
              <a:t> λύσεως </a:t>
            </a:r>
            <a:r>
              <a:rPr lang="el-GR" dirty="0" err="1"/>
              <a:t>καὶ</a:t>
            </a:r>
            <a:r>
              <a:rPr lang="el-GR" dirty="0"/>
              <a:t> </a:t>
            </a:r>
            <a:r>
              <a:rPr lang="el-GR" dirty="0" err="1"/>
              <a:t>τὸν</a:t>
            </a:r>
            <a:r>
              <a:rPr lang="el-GR" dirty="0"/>
              <a:t> </a:t>
            </a:r>
            <a:r>
              <a:rPr lang="el-GR" dirty="0" err="1"/>
              <a:t>παφλασμὸν</a:t>
            </a:r>
            <a:r>
              <a:rPr lang="el-GR" dirty="0"/>
              <a:t> </a:t>
            </a:r>
            <a:r>
              <a:rPr lang="el-GR" dirty="0" err="1"/>
              <a:t>τῶν</a:t>
            </a:r>
            <a:r>
              <a:rPr lang="el-GR" dirty="0"/>
              <a:t> κυμάτων </a:t>
            </a:r>
            <a:r>
              <a:rPr lang="el-GR" dirty="0" err="1"/>
              <a:t>μὲ</a:t>
            </a:r>
            <a:r>
              <a:rPr lang="el-GR" dirty="0"/>
              <a:t> </a:t>
            </a:r>
            <a:r>
              <a:rPr lang="el-GR" dirty="0" err="1"/>
              <a:t>τὸ</a:t>
            </a:r>
            <a:r>
              <a:rPr lang="el-GR" dirty="0"/>
              <a:t> </a:t>
            </a:r>
            <a:r>
              <a:rPr lang="el-GR" dirty="0" err="1"/>
              <a:t>καθολικὸν</a:t>
            </a:r>
            <a:r>
              <a:rPr lang="el-GR" dirty="0"/>
              <a:t> σπαρτάρισμα </a:t>
            </a:r>
            <a:r>
              <a:rPr lang="el-GR" dirty="0" err="1"/>
              <a:t>τῶν</a:t>
            </a:r>
            <a:r>
              <a:rPr lang="el-GR" dirty="0"/>
              <a:t> </a:t>
            </a:r>
            <a:r>
              <a:rPr lang="el-GR" dirty="0" err="1"/>
              <a:t>κοσμικῶν</a:t>
            </a:r>
            <a:r>
              <a:rPr lang="el-GR" dirty="0"/>
              <a:t> στοιχείων, </a:t>
            </a:r>
            <a:r>
              <a:rPr lang="el-GR" dirty="0" err="1"/>
              <a:t>ὅπου</a:t>
            </a:r>
            <a:r>
              <a:rPr lang="el-GR" dirty="0"/>
              <a:t> </a:t>
            </a:r>
            <a:r>
              <a:rPr lang="el-GR" dirty="0" err="1"/>
              <a:t>τὸ</a:t>
            </a:r>
            <a:r>
              <a:rPr lang="el-GR" dirty="0"/>
              <a:t> μέγα πάθος, </a:t>
            </a:r>
            <a:r>
              <a:rPr lang="el-GR" dirty="0" err="1"/>
              <a:t>ὀγκούμενον</a:t>
            </a:r>
            <a:r>
              <a:rPr lang="el-GR" dirty="0"/>
              <a:t>, </a:t>
            </a:r>
            <a:r>
              <a:rPr lang="el-GR" dirty="0" err="1"/>
              <a:t>σταθερῶς</a:t>
            </a:r>
            <a:r>
              <a:rPr lang="el-GR" dirty="0"/>
              <a:t> </a:t>
            </a:r>
            <a:r>
              <a:rPr lang="el-GR" dirty="0" err="1"/>
              <a:t>αὐξάνει</a:t>
            </a:r>
            <a:r>
              <a:rPr lang="el-GR" dirty="0"/>
              <a:t>, κορυφώνεται </a:t>
            </a:r>
            <a:r>
              <a:rPr lang="el-GR" dirty="0" err="1"/>
              <a:t>καὶ</a:t>
            </a:r>
            <a:r>
              <a:rPr lang="el-GR" dirty="0"/>
              <a:t> </a:t>
            </a:r>
            <a:r>
              <a:rPr lang="el-GR" dirty="0" err="1"/>
              <a:t>ὑπερυψοῦται</a:t>
            </a:r>
            <a:r>
              <a:rPr lang="el-GR" dirty="0"/>
              <a:t> </a:t>
            </a:r>
            <a:r>
              <a:rPr lang="el-GR" dirty="0" err="1"/>
              <a:t>ὡς</a:t>
            </a:r>
            <a:r>
              <a:rPr lang="el-GR" dirty="0"/>
              <a:t> δόρυ </a:t>
            </a:r>
            <a:r>
              <a:rPr lang="el-GR" dirty="0" err="1"/>
              <a:t>παλλόμενον</a:t>
            </a:r>
            <a:r>
              <a:rPr lang="el-GR" dirty="0"/>
              <a:t> </a:t>
            </a:r>
            <a:r>
              <a:rPr lang="el-GR" dirty="0" err="1"/>
              <a:t>καὶ</a:t>
            </a:r>
            <a:r>
              <a:rPr lang="el-GR" dirty="0"/>
              <a:t> </a:t>
            </a:r>
            <a:r>
              <a:rPr lang="el-GR" dirty="0" err="1"/>
              <a:t>στιλπνόν</a:t>
            </a:r>
            <a:r>
              <a:rPr lang="el-GR" dirty="0"/>
              <a:t>, ἢ </a:t>
            </a:r>
            <a:r>
              <a:rPr lang="el-GR" dirty="0" err="1"/>
              <a:t>ὡς</a:t>
            </a:r>
            <a:r>
              <a:rPr lang="el-GR" dirty="0"/>
              <a:t> </a:t>
            </a:r>
            <a:r>
              <a:rPr lang="el-GR" dirty="0" err="1"/>
              <a:t>αἶνος</a:t>
            </a:r>
            <a:r>
              <a:rPr lang="el-GR" dirty="0"/>
              <a:t> </a:t>
            </a:r>
            <a:r>
              <a:rPr lang="el-GR" dirty="0" err="1"/>
              <a:t>ἄσπιλος</a:t>
            </a:r>
            <a:r>
              <a:rPr lang="el-GR" dirty="0"/>
              <a:t> </a:t>
            </a:r>
            <a:r>
              <a:rPr lang="el-GR" dirty="0" err="1"/>
              <a:t>ἐν</a:t>
            </a:r>
            <a:r>
              <a:rPr lang="el-GR" dirty="0"/>
              <a:t> </a:t>
            </a:r>
            <a:r>
              <a:rPr lang="el-GR" dirty="0" err="1"/>
              <a:t>ὑψίστοις</a:t>
            </a:r>
            <a:r>
              <a:rPr lang="el-GR" dirty="0"/>
              <a:t>». </a:t>
            </a:r>
          </a:p>
          <a:p>
            <a:pPr>
              <a:buNone/>
            </a:pPr>
            <a:r>
              <a:rPr lang="el-GR" i="1" dirty="0"/>
              <a:t>	</a:t>
            </a:r>
            <a:r>
              <a:rPr lang="el-GR" dirty="0"/>
              <a:t>Ανδρέας Εμπειρίκος</a:t>
            </a:r>
            <a:r>
              <a:rPr lang="el-GR" i="1" dirty="0"/>
              <a:t>, </a:t>
            </a:r>
            <a:r>
              <a:rPr lang="el-GR" i="1" dirty="0" err="1"/>
              <a:t>Οκτάνα</a:t>
            </a:r>
            <a:r>
              <a:rPr lang="el-GR" dirty="0"/>
              <a:t>, Αθήνα: Ίκαρος, 1980, </a:t>
            </a:r>
            <a:r>
              <a:rPr lang="el-GR" dirty="0" err="1"/>
              <a:t>σσ</a:t>
            </a:r>
            <a:r>
              <a:rPr lang="el-GR" dirty="0"/>
              <a:t>. 30-31</a:t>
            </a:r>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a:t>Πρόκειται για την επιφάνεια της ερωτικής-ζωτικής ενέργειας που συνέχει τα κοσμικά στοιχεία και αποκαλύπτεται στον αφηγητή-ποιητή από την ταυτόχρονη θέαση μιας ανθρώπινης (λύσις της κόμης) και μιας φυσικής (παφλασμός των κυμάτων) ενέργειας, η οποία συντελείται πάνω στον κόρυμβο, δηλαδή στην κορυφή ενός βράχου και κάτω από το άπλετο φως ενός καταγάλανου ουρανού. </a:t>
            </a:r>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a:t>Η υπερρεαλιστική σύζευξη των αντιθέτων οδηγεί στην επιφάνεια της ενοποιητικής αρχής των πάντων. </a:t>
            </a:r>
          </a:p>
          <a:p>
            <a:r>
              <a:rPr lang="el-GR" dirty="0"/>
              <a:t>Η ακινησία συνδέεται με την κινητικότητα (ισταμένη-λύει, περιβρέχει-ίσταται), η κατακόρυφη κίνηση του λυσίματος των μαλλιών συνυφαίνεται με την οριζόντια ροή των κυμάτων, ο κάθετος άξονας (βράχος, γυμνή Αμαρυλλίδα) ενώνεται με τον οριζόντιο άξονα (θάλασσα, κύματα), το υψηλό (ουρανός, κόρυμβος) με το χαμηλό (βάση του βράχου που περιβρέχεται από τα κύματα), ο άνθρωπος (Αμαρυλλίς) με τη φύση (βράχος, θάλασσα), το λευκό του σώματος με το μαύρο των μαλλιών, το λυρικό και ρομαντικό (η λυσίκομος </a:t>
            </a:r>
            <a:r>
              <a:rPr lang="el-GR" dirty="0" err="1"/>
              <a:t>νεάνις</a:t>
            </a:r>
            <a:r>
              <a:rPr lang="el-GR" dirty="0"/>
              <a:t> με τα μακριά μαλλιά) με το ηδονικό και αισθησιακό (τον «</a:t>
            </a:r>
            <a:r>
              <a:rPr lang="el-GR" dirty="0" err="1"/>
              <a:t>στιλπνὸν</a:t>
            </a:r>
            <a:r>
              <a:rPr lang="el-GR" dirty="0"/>
              <a:t> </a:t>
            </a:r>
            <a:r>
              <a:rPr lang="el-GR" dirty="0" err="1"/>
              <a:t>καὶ</a:t>
            </a:r>
            <a:r>
              <a:rPr lang="el-GR" dirty="0"/>
              <a:t> </a:t>
            </a:r>
            <a:r>
              <a:rPr lang="el-GR" dirty="0" err="1"/>
              <a:t>θυσανώδη</a:t>
            </a:r>
            <a:r>
              <a:rPr lang="el-GR" dirty="0"/>
              <a:t> </a:t>
            </a:r>
            <a:r>
              <a:rPr lang="el-GR" dirty="0" err="1"/>
              <a:t>κόσυμβον</a:t>
            </a:r>
            <a:r>
              <a:rPr lang="el-GR" dirty="0"/>
              <a:t>» της ηβικής της χώρας), τα μαλλιά που χαϊδεύουν ή μαστίζουν το σώμα με τα κύματα που βρέχουν τον βράχο ή μαίνονται γύρω από αυτόν, το λύσιμο με το δέσιμο των μαλλιών.</a:t>
            </a:r>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Autofit/>
          </a:bodyPr>
          <a:lstStyle/>
          <a:p>
            <a:r>
              <a:rPr lang="el-GR" sz="2000" dirty="0"/>
              <a:t>Ο ρόλος της Αμαρυλλίδος είναι καταλυτικός. Ως γυμνή γυναικεία μορφή, όχι μόνο ενσαρκώνει «την πεμπτουσία της θηλυκότητας», αλλά και αποτελεί τον συνδετικό κρίκο της καθολικής ένωσης, που οδηγεί στην καταληκτική ψυχική λύτρωση και ευδαιμονία. Μέσω αυτής ενώνεται στο κείμενο ο κάθετος με τον οριζόντιο άξονα, ο άνθρωπος με τη φύση, αλλά και ο εσωτερικός οραματικός κόσμος του αφηγητή-ποιητή με την εξωτερική πραγματικότητα του φυσικού τοπίου. </a:t>
            </a:r>
          </a:p>
          <a:p>
            <a:r>
              <a:rPr lang="el-GR" sz="2000" dirty="0"/>
              <a:t>Έτσι, η Αμαρυλλίς γίνεται η γέφυρα, για φανερωθεί μέσω της επιφάνειας η νέα υπερρεαλιστική διευρυμένη πραγματικότητα, η </a:t>
            </a:r>
            <a:r>
              <a:rPr lang="el-GR" sz="2000" dirty="0" err="1"/>
              <a:t>υπερπραγματικότητα</a:t>
            </a:r>
            <a:r>
              <a:rPr lang="el-GR" sz="2000" dirty="0"/>
              <a:t>. </a:t>
            </a:r>
          </a:p>
          <a:p>
            <a:pPr>
              <a:buNone/>
            </a:pPr>
            <a:endParaRPr lang="el-GR" sz="2000" dirty="0"/>
          </a:p>
        </p:txBody>
      </p:sp>
      <p:sp>
        <p:nvSpPr>
          <p:cNvPr id="3" name="2 - Τίτλος"/>
          <p:cNvSpPr>
            <a:spLocks noGrp="1"/>
          </p:cNvSpPr>
          <p:nvPr>
            <p:ph type="title"/>
          </p:nvPr>
        </p:nvSpPr>
        <p:spPr/>
        <p:txBody>
          <a:bodyPr/>
          <a:lstStyle/>
          <a:p>
            <a:r>
              <a:rPr lang="el-GR" dirty="0"/>
              <a:t>«Ο Κόρυμβος»</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Εξώφυλλο">
  <a:themeElements>
    <a:clrScheme name="Εξώφυλλο">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Εξώφυλλο">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Εξώφυλλο">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432</TotalTime>
  <Words>3054</Words>
  <Application>Microsoft Office PowerPoint</Application>
  <PresentationFormat>Προβολή στην οθόνη (4:3)</PresentationFormat>
  <Paragraphs>89</Paragraphs>
  <Slides>29</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29</vt:i4>
      </vt:variant>
    </vt:vector>
  </HeadingPairs>
  <TitlesOfParts>
    <vt:vector size="34" baseType="lpstr">
      <vt:lpstr>Book Antiqua</vt:lpstr>
      <vt:lpstr>Calibri</vt:lpstr>
      <vt:lpstr>Times New Roman</vt:lpstr>
      <vt:lpstr>Wingdings</vt:lpstr>
      <vt:lpstr>Εξώφυλλο</vt:lpstr>
      <vt:lpstr>Η επιφάνεια στην ποίηση του Ανδρέα Εμπειρίκου: Δύο χαρακτηριστικά παραδείγματα</vt:lpstr>
      <vt:lpstr>Λογοτεχνική Επιφάνεια</vt:lpstr>
      <vt:lpstr>Η επιφάνεια στη νεότερη λογοτεχνία</vt:lpstr>
      <vt:lpstr>Η επιφάνεια στην ποίηση του Ανδρέα Εμπειρίκου</vt:lpstr>
      <vt:lpstr>«Ο Κόρυμβος»</vt:lpstr>
      <vt:lpstr>«Ο Κόρυμβος»</vt:lpstr>
      <vt:lpstr>«Ο Κόρυμβος»</vt:lpstr>
      <vt:lpstr>«Ο Κόρυμβος»</vt:lpstr>
      <vt:lpstr>«Ο Κόρυμβος»</vt:lpstr>
      <vt:lpstr>«Ο Κόρυμβος»</vt:lpstr>
      <vt:lpstr>«Ο Κόρυμβος»</vt:lpstr>
      <vt:lpstr>«Ο Κόρυμβος»</vt:lpstr>
      <vt:lpstr>«Ο Κόρυμβος»-Συμπεράσματα</vt:lpstr>
      <vt:lpstr>«Our dominions beyond the seas ή Η βίωσις των στίχων»</vt:lpstr>
      <vt:lpstr>«Επιφάνειες του αναβιωμένου παρελθόντος»</vt:lpstr>
      <vt:lpstr>«Σαν μια νεάνις που φορεί πλατύ φουστάνι»</vt:lpstr>
      <vt:lpstr>«Σαν μια νεάνις που φορεί πλατύ φουστάνι»</vt:lpstr>
      <vt:lpstr>«Σαν μια νεάνις που φορεί πλατύ φουστάνι»</vt:lpstr>
      <vt:lpstr>«Σαν μια νεάνις που φορεί πλατύ φουστάνι»</vt:lpstr>
      <vt:lpstr>«Σαν μια νεάνις που φορεί πλατύ φουστάνι»</vt:lpstr>
      <vt:lpstr>«Σαν μια νεάνις που φορεί πλατύ φουστάνι»</vt:lpstr>
      <vt:lpstr>Η Μάτση Χατζηλαζάρου στο Μπούρτζι, Ιούνιος 1940, Αρχείο Μάτσης Χατζηλαζάρου, Ιστορικό Αρχείο Μουσείου Μπενάκη</vt:lpstr>
      <vt:lpstr>«Σαν μια νεάνις που φορεί πλατύ φουστάνι»</vt:lpstr>
      <vt:lpstr>«Σαν μια νεάνις που φορεί πλατύ φουστάνι» </vt:lpstr>
      <vt:lpstr>«Σαν μια νεάνις που φορεί πλατύ φουστάνι» </vt:lpstr>
      <vt:lpstr>«Σαν μια νεάνις που φορεί πλατύ φουστάνι» </vt:lpstr>
      <vt:lpstr>Συμπεράσματα</vt:lpstr>
      <vt:lpstr>Βιβλιογραφία</vt:lpstr>
      <vt:lpstr>Σας ευχαριστώ!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«Σαν μια νεάνις που φορεί πλατύ φουστάνι»: Η εμπειρίκεια επιφάνεια ως σύνθεση μνήμης και φωτογραφίας</dc:title>
  <dc:creator>Αθηνά</dc:creator>
  <cp:lastModifiedBy>ANNA MARINA KATSIGIANNI</cp:lastModifiedBy>
  <cp:revision>40</cp:revision>
  <dcterms:created xsi:type="dcterms:W3CDTF">2021-06-14T15:45:55Z</dcterms:created>
  <dcterms:modified xsi:type="dcterms:W3CDTF">2023-01-12T20:30:38Z</dcterms:modified>
</cp:coreProperties>
</file>