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55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56.wmf"/><Relationship Id="rId1" Type="http://schemas.openxmlformats.org/officeDocument/2006/relationships/image" Target="../media/image55.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59.wmf"/><Relationship Id="rId2" Type="http://schemas.openxmlformats.org/officeDocument/2006/relationships/image" Target="../media/image58.wmf"/><Relationship Id="rId1" Type="http://schemas.openxmlformats.org/officeDocument/2006/relationships/image" Target="../media/image57.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60.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65.wmf"/><Relationship Id="rId2" Type="http://schemas.openxmlformats.org/officeDocument/2006/relationships/image" Target="../media/image64.wmf"/><Relationship Id="rId1" Type="http://schemas.openxmlformats.org/officeDocument/2006/relationships/image" Target="../media/image63.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79.wmf"/><Relationship Id="rId2" Type="http://schemas.openxmlformats.org/officeDocument/2006/relationships/image" Target="../media/image78.wmf"/><Relationship Id="rId1" Type="http://schemas.openxmlformats.org/officeDocument/2006/relationships/image" Target="../media/image77.wmf"/><Relationship Id="rId4" Type="http://schemas.openxmlformats.org/officeDocument/2006/relationships/image" Target="../media/image80.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4" Type="http://schemas.openxmlformats.org/officeDocument/2006/relationships/image" Target="../media/image3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 Id="rId6" Type="http://schemas.openxmlformats.org/officeDocument/2006/relationships/image" Target="../media/image39.wmf"/><Relationship Id="rId5" Type="http://schemas.openxmlformats.org/officeDocument/2006/relationships/image" Target="../media/image38.wmf"/><Relationship Id="rId4" Type="http://schemas.openxmlformats.org/officeDocument/2006/relationships/image" Target="../media/image3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44.wmf"/><Relationship Id="rId1" Type="http://schemas.openxmlformats.org/officeDocument/2006/relationships/image" Target="../media/image43.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image" Target="../media/image46.wmf"/><Relationship Id="rId1" Type="http://schemas.openxmlformats.org/officeDocument/2006/relationships/image" Target="../media/image45.wmf"/><Relationship Id="rId5" Type="http://schemas.openxmlformats.org/officeDocument/2006/relationships/image" Target="../media/image49.wmf"/><Relationship Id="rId4" Type="http://schemas.openxmlformats.org/officeDocument/2006/relationships/image" Target="../media/image48.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image" Target="../media/image50.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54.wmf"/><Relationship Id="rId1" Type="http://schemas.openxmlformats.org/officeDocument/2006/relationships/image" Target="../media/image5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Κάντε κλικ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17/5/2020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17/5/2020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17/5/2020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idx="1"/>
          </p:nvPr>
        </p:nvSpPr>
        <p:spPr/>
        <p:txBody>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17/5/2020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Κάντε κλικ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17/5/2020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17/5/2020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17/5/2020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17/5/2020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17/5/2020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Κάντε κλικ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17/5/2020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Κάντε κλικ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17/5/2020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17/5/2020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 Id="rId9" Type="http://schemas.openxmlformats.org/officeDocument/2006/relationships/image" Target="../media/image16.png"/></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8.wmf"/></Relationships>
</file>

<file path=ppt/slides/_rels/slide26.x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0.wmf"/><Relationship Id="rId5" Type="http://schemas.openxmlformats.org/officeDocument/2006/relationships/oleObject" Target="../embeddings/oleObject3.bin"/><Relationship Id="rId10" Type="http://schemas.openxmlformats.org/officeDocument/2006/relationships/image" Target="../media/image32.wmf"/><Relationship Id="rId4" Type="http://schemas.openxmlformats.org/officeDocument/2006/relationships/image" Target="../media/image29.wmf"/><Relationship Id="rId9" Type="http://schemas.openxmlformats.org/officeDocument/2006/relationships/oleObject" Target="../embeddings/oleObject5.bin"/></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3.wmf"/></Relationships>
</file>

<file path=ppt/slides/_rels/slide28.xml.rels><?xml version="1.0" encoding="UTF-8" standalone="yes"?>
<Relationships xmlns="http://schemas.openxmlformats.org/package/2006/relationships"><Relationship Id="rId8" Type="http://schemas.openxmlformats.org/officeDocument/2006/relationships/image" Target="../media/image36.wmf"/><Relationship Id="rId13" Type="http://schemas.openxmlformats.org/officeDocument/2006/relationships/oleObject" Target="../embeddings/oleObject12.bin"/><Relationship Id="rId3" Type="http://schemas.openxmlformats.org/officeDocument/2006/relationships/oleObject" Target="../embeddings/oleObject7.bin"/><Relationship Id="rId7" Type="http://schemas.openxmlformats.org/officeDocument/2006/relationships/oleObject" Target="../embeddings/oleObject9.bin"/><Relationship Id="rId12" Type="http://schemas.openxmlformats.org/officeDocument/2006/relationships/image" Target="../media/image38.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35.wmf"/><Relationship Id="rId11" Type="http://schemas.openxmlformats.org/officeDocument/2006/relationships/oleObject" Target="../embeddings/oleObject11.bin"/><Relationship Id="rId5" Type="http://schemas.openxmlformats.org/officeDocument/2006/relationships/oleObject" Target="../embeddings/oleObject8.bin"/><Relationship Id="rId10" Type="http://schemas.openxmlformats.org/officeDocument/2006/relationships/image" Target="../media/image37.wmf"/><Relationship Id="rId4" Type="http://schemas.openxmlformats.org/officeDocument/2006/relationships/image" Target="../media/image34.wmf"/><Relationship Id="rId9" Type="http://schemas.openxmlformats.org/officeDocument/2006/relationships/oleObject" Target="../embeddings/oleObject10.bin"/><Relationship Id="rId14" Type="http://schemas.openxmlformats.org/officeDocument/2006/relationships/image" Target="../media/image39.wmf"/></Relationships>
</file>

<file path=ppt/slides/_rels/slide29.xml.rels><?xml version="1.0" encoding="UTF-8" standalone="yes"?>
<Relationships xmlns="http://schemas.openxmlformats.org/package/2006/relationships"><Relationship Id="rId8" Type="http://schemas.openxmlformats.org/officeDocument/2006/relationships/image" Target="../media/image42.wmf"/><Relationship Id="rId3" Type="http://schemas.openxmlformats.org/officeDocument/2006/relationships/oleObject" Target="../embeddings/oleObject13.bin"/><Relationship Id="rId7"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41.wmf"/><Relationship Id="rId5" Type="http://schemas.openxmlformats.org/officeDocument/2006/relationships/oleObject" Target="../embeddings/oleObject14.bin"/><Relationship Id="rId4" Type="http://schemas.openxmlformats.org/officeDocument/2006/relationships/image" Target="../media/image40.wmf"/></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44.wmf"/><Relationship Id="rId5" Type="http://schemas.openxmlformats.org/officeDocument/2006/relationships/oleObject" Target="../embeddings/oleObject17.bin"/><Relationship Id="rId4" Type="http://schemas.openxmlformats.org/officeDocument/2006/relationships/image" Target="../media/image43.wmf"/></Relationships>
</file>

<file path=ppt/slides/_rels/slide31.xml.rels><?xml version="1.0" encoding="UTF-8" standalone="yes"?>
<Relationships xmlns="http://schemas.openxmlformats.org/package/2006/relationships"><Relationship Id="rId8" Type="http://schemas.openxmlformats.org/officeDocument/2006/relationships/image" Target="../media/image47.wmf"/><Relationship Id="rId3" Type="http://schemas.openxmlformats.org/officeDocument/2006/relationships/oleObject" Target="../embeddings/oleObject18.bin"/><Relationship Id="rId7" Type="http://schemas.openxmlformats.org/officeDocument/2006/relationships/oleObject" Target="../embeddings/oleObject20.bin"/><Relationship Id="rId12" Type="http://schemas.openxmlformats.org/officeDocument/2006/relationships/image" Target="../media/image49.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46.wmf"/><Relationship Id="rId11" Type="http://schemas.openxmlformats.org/officeDocument/2006/relationships/oleObject" Target="../embeddings/oleObject22.bin"/><Relationship Id="rId5" Type="http://schemas.openxmlformats.org/officeDocument/2006/relationships/oleObject" Target="../embeddings/oleObject19.bin"/><Relationship Id="rId10" Type="http://schemas.openxmlformats.org/officeDocument/2006/relationships/image" Target="../media/image48.wmf"/><Relationship Id="rId4" Type="http://schemas.openxmlformats.org/officeDocument/2006/relationships/image" Target="../media/image45.wmf"/><Relationship Id="rId9" Type="http://schemas.openxmlformats.org/officeDocument/2006/relationships/oleObject" Target="../embeddings/oleObject21.bin"/></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51.wmf"/><Relationship Id="rId5" Type="http://schemas.openxmlformats.org/officeDocument/2006/relationships/oleObject" Target="../embeddings/oleObject24.bin"/><Relationship Id="rId4" Type="http://schemas.openxmlformats.org/officeDocument/2006/relationships/image" Target="../media/image50.wmf"/></Relationships>
</file>

<file path=ppt/slides/_rels/slide34.xml.rels><?xml version="1.0" encoding="UTF-8" standalone="yes"?>
<Relationships xmlns="http://schemas.openxmlformats.org/package/2006/relationships"><Relationship Id="rId2" Type="http://schemas.openxmlformats.org/officeDocument/2006/relationships/image" Target="../media/image5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54.wmf"/><Relationship Id="rId5" Type="http://schemas.openxmlformats.org/officeDocument/2006/relationships/oleObject" Target="../embeddings/oleObject26.bin"/><Relationship Id="rId4" Type="http://schemas.openxmlformats.org/officeDocument/2006/relationships/image" Target="../media/image53.wmf"/></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56.wmf"/><Relationship Id="rId5" Type="http://schemas.openxmlformats.org/officeDocument/2006/relationships/oleObject" Target="../embeddings/oleObject28.bin"/><Relationship Id="rId4" Type="http://schemas.openxmlformats.org/officeDocument/2006/relationships/image" Target="../media/image55.w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image" Target="../media/image59.wmf"/><Relationship Id="rId3" Type="http://schemas.openxmlformats.org/officeDocument/2006/relationships/oleObject" Target="../embeddings/oleObject29.bin"/><Relationship Id="rId7"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58.wmf"/><Relationship Id="rId5" Type="http://schemas.openxmlformats.org/officeDocument/2006/relationships/oleObject" Target="../embeddings/oleObject30.bin"/><Relationship Id="rId4" Type="http://schemas.openxmlformats.org/officeDocument/2006/relationships/image" Target="../media/image57.wmf"/></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60.wmf"/></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62.png"/><Relationship Id="rId2" Type="http://schemas.openxmlformats.org/officeDocument/2006/relationships/image" Target="../media/image6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image" Target="../media/image65.wmf"/><Relationship Id="rId3" Type="http://schemas.openxmlformats.org/officeDocument/2006/relationships/oleObject" Target="../embeddings/oleObject33.bin"/><Relationship Id="rId7"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64.wmf"/><Relationship Id="rId5" Type="http://schemas.openxmlformats.org/officeDocument/2006/relationships/oleObject" Target="../embeddings/oleObject34.bin"/><Relationship Id="rId4" Type="http://schemas.openxmlformats.org/officeDocument/2006/relationships/image" Target="../media/image63.wmf"/></Relationships>
</file>

<file path=ppt/slides/_rels/slide42.xml.rels><?xml version="1.0" encoding="UTF-8" standalone="yes"?>
<Relationships xmlns="http://schemas.openxmlformats.org/package/2006/relationships"><Relationship Id="rId3" Type="http://schemas.openxmlformats.org/officeDocument/2006/relationships/image" Target="../media/image67.png"/><Relationship Id="rId2" Type="http://schemas.openxmlformats.org/officeDocument/2006/relationships/image" Target="../media/image66.png"/><Relationship Id="rId1" Type="http://schemas.openxmlformats.org/officeDocument/2006/relationships/slideLayout" Target="../slideLayouts/slideLayout2.xml"/><Relationship Id="rId4" Type="http://schemas.openxmlformats.org/officeDocument/2006/relationships/image" Target="../media/image68.png"/></Relationships>
</file>

<file path=ppt/slides/_rels/slide43.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image" Target="../media/image69.png"/><Relationship Id="rId1" Type="http://schemas.openxmlformats.org/officeDocument/2006/relationships/slideLayout" Target="../slideLayouts/slideLayout2.xml"/><Relationship Id="rId4" Type="http://schemas.openxmlformats.org/officeDocument/2006/relationships/image" Target="../media/image71.png"/></Relationships>
</file>

<file path=ppt/slides/_rels/slide44.xml.rels><?xml version="1.0" encoding="UTF-8" standalone="yes"?>
<Relationships xmlns="http://schemas.openxmlformats.org/package/2006/relationships"><Relationship Id="rId2" Type="http://schemas.openxmlformats.org/officeDocument/2006/relationships/image" Target="../media/image7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74.png"/><Relationship Id="rId2" Type="http://schemas.openxmlformats.org/officeDocument/2006/relationships/image" Target="../media/image73.png"/><Relationship Id="rId1" Type="http://schemas.openxmlformats.org/officeDocument/2006/relationships/slideLayout" Target="../slideLayouts/slideLayout2.xml"/><Relationship Id="rId4" Type="http://schemas.openxmlformats.org/officeDocument/2006/relationships/image" Target="../media/image75.png"/></Relationships>
</file>

<file path=ppt/slides/_rels/slide46.xml.rels><?xml version="1.0" encoding="UTF-8" standalone="yes"?>
<Relationships xmlns="http://schemas.openxmlformats.org/package/2006/relationships"><Relationship Id="rId3" Type="http://schemas.openxmlformats.org/officeDocument/2006/relationships/image" Target="../media/image76.png"/><Relationship Id="rId2" Type="http://schemas.openxmlformats.org/officeDocument/2006/relationships/image" Target="../media/image73.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image" Target="../media/image79.wmf"/><Relationship Id="rId3" Type="http://schemas.openxmlformats.org/officeDocument/2006/relationships/oleObject" Target="../embeddings/oleObject36.bin"/><Relationship Id="rId7"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78.wmf"/><Relationship Id="rId11" Type="http://schemas.openxmlformats.org/officeDocument/2006/relationships/image" Target="../media/image81.png"/><Relationship Id="rId5" Type="http://schemas.openxmlformats.org/officeDocument/2006/relationships/oleObject" Target="../embeddings/oleObject37.bin"/><Relationship Id="rId10" Type="http://schemas.openxmlformats.org/officeDocument/2006/relationships/image" Target="../media/image80.wmf"/><Relationship Id="rId4" Type="http://schemas.openxmlformats.org/officeDocument/2006/relationships/image" Target="../media/image77.wmf"/><Relationship Id="rId9" Type="http://schemas.openxmlformats.org/officeDocument/2006/relationships/oleObject" Target="../embeddings/oleObject39.bin"/></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8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83.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85.png"/><Relationship Id="rId2" Type="http://schemas.openxmlformats.org/officeDocument/2006/relationships/image" Target="../media/image84.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86.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87.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b="1" dirty="0"/>
              <a:t>Η ΑΓΟΡΑ ΣΥΝΑΛΛΑΓΜΑΤΟΣ</a:t>
            </a:r>
            <a:br>
              <a:rPr lang="el-GR" b="1" i="1" dirty="0"/>
            </a:br>
            <a:endParaRPr lang="el-GR" dirty="0"/>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lgn="just"/>
            <a:r>
              <a:rPr lang="el-GR" dirty="0">
                <a:latin typeface="Times New Roman" pitchFamily="18" charset="0"/>
                <a:cs typeface="Times New Roman" pitchFamily="18" charset="0"/>
              </a:rPr>
              <a:t>Το </a:t>
            </a:r>
            <a:r>
              <a:rPr lang="el-GR" b="1" dirty="0">
                <a:latin typeface="Times New Roman" pitchFamily="18" charset="0"/>
                <a:cs typeface="Times New Roman" pitchFamily="18" charset="0"/>
              </a:rPr>
              <a:t>Ισοζύγιο Τρεχουσών Συναλλαγών </a:t>
            </a:r>
            <a:r>
              <a:rPr lang="el-GR" dirty="0">
                <a:latin typeface="Times New Roman" pitchFamily="18" charset="0"/>
                <a:cs typeface="Times New Roman" pitchFamily="18" charset="0"/>
              </a:rPr>
              <a:t>αναφέρεται σε ροές εισοδήματος και αναλύεται σε δύο υποκατηγορίες: </a:t>
            </a:r>
          </a:p>
          <a:p>
            <a:pPr algn="just"/>
            <a:r>
              <a:rPr lang="el-GR" dirty="0">
                <a:latin typeface="Times New Roman" pitchFamily="18" charset="0"/>
                <a:cs typeface="Times New Roman" pitchFamily="18" charset="0"/>
              </a:rPr>
              <a:t>(Α1) Το Εμπορικό Ισοζύγιο (</a:t>
            </a:r>
            <a:r>
              <a:rPr lang="el-GR" dirty="0" err="1">
                <a:latin typeface="Times New Roman" pitchFamily="18" charset="0"/>
                <a:cs typeface="Times New Roman" pitchFamily="18" charset="0"/>
              </a:rPr>
              <a:t>Trade</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balance</a:t>
            </a:r>
            <a:r>
              <a:rPr lang="el-GR" dirty="0">
                <a:latin typeface="Times New Roman" pitchFamily="18" charset="0"/>
                <a:cs typeface="Times New Roman" pitchFamily="18" charset="0"/>
              </a:rPr>
              <a:t>), που περιλαμβάνει εξαγωγές αγαθών μείον εισαγωγές αγαθών. </a:t>
            </a:r>
          </a:p>
          <a:p>
            <a:pPr algn="just"/>
            <a:r>
              <a:rPr lang="el-GR" dirty="0">
                <a:latin typeface="Times New Roman" pitchFamily="18" charset="0"/>
                <a:cs typeface="Times New Roman" pitchFamily="18" charset="0"/>
              </a:rPr>
              <a:t>(Α2) Το Ισοζύγιο Άδηλων Συναλλαγών (</a:t>
            </a:r>
            <a:r>
              <a:rPr lang="el-GR" dirty="0" err="1">
                <a:latin typeface="Times New Roman" pitchFamily="18" charset="0"/>
                <a:cs typeface="Times New Roman" pitchFamily="18" charset="0"/>
              </a:rPr>
              <a:t>Invisible</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balance</a:t>
            </a:r>
            <a:r>
              <a:rPr lang="el-GR" dirty="0">
                <a:latin typeface="Times New Roman" pitchFamily="18" charset="0"/>
                <a:cs typeface="Times New Roman" pitchFamily="18" charset="0"/>
              </a:rPr>
              <a:t>) το οποίο αποτελείται από το άθροισμα τριών επιμέρους ισοζυγίων. </a:t>
            </a:r>
          </a:p>
          <a:p>
            <a:pPr algn="just"/>
            <a:r>
              <a:rPr lang="el-GR" dirty="0">
                <a:latin typeface="Times New Roman" pitchFamily="18" charset="0"/>
                <a:cs typeface="Times New Roman" pitchFamily="18" charset="0"/>
              </a:rPr>
              <a:t>(Α2.1) Ισοζύγιο υπηρεσιών</a:t>
            </a:r>
          </a:p>
          <a:p>
            <a:pPr algn="just"/>
            <a:r>
              <a:rPr lang="el-GR" dirty="0">
                <a:latin typeface="Times New Roman" pitchFamily="18" charset="0"/>
                <a:cs typeface="Times New Roman" pitchFamily="18" charset="0"/>
              </a:rPr>
              <a:t>(Α2.2) Ισοζύγιο εισοδημάτων </a:t>
            </a:r>
          </a:p>
          <a:p>
            <a:pPr algn="just"/>
            <a:r>
              <a:rPr lang="el-GR" dirty="0">
                <a:latin typeface="Times New Roman" pitchFamily="18" charset="0"/>
                <a:cs typeface="Times New Roman" pitchFamily="18" charset="0"/>
              </a:rPr>
              <a:t>(Α2.3) Ισοζύγιο μεταβιβάσεων </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a:latin typeface="Times New Roman" pitchFamily="18" charset="0"/>
                <a:cs typeface="Times New Roman" pitchFamily="18" charset="0"/>
              </a:rPr>
              <a:t>Το </a:t>
            </a:r>
            <a:r>
              <a:rPr lang="el-GR" b="1" dirty="0">
                <a:latin typeface="Times New Roman" pitchFamily="18" charset="0"/>
                <a:cs typeface="Times New Roman" pitchFamily="18" charset="0"/>
              </a:rPr>
              <a:t>Ισοζύγιο Χρηματοοικονομικών Συναλλαγών </a:t>
            </a:r>
            <a:r>
              <a:rPr lang="el-GR" dirty="0">
                <a:latin typeface="Times New Roman" pitchFamily="18" charset="0"/>
                <a:cs typeface="Times New Roman" pitchFamily="18" charset="0"/>
              </a:rPr>
              <a:t>καταγράφει μεταβολές σε περιουσιακά στοιχεία (</a:t>
            </a:r>
            <a:r>
              <a:rPr lang="el-GR" dirty="0" err="1">
                <a:latin typeface="Times New Roman" pitchFamily="18" charset="0"/>
                <a:cs typeface="Times New Roman" pitchFamily="18" charset="0"/>
              </a:rPr>
              <a:t>assets</a:t>
            </a:r>
            <a:r>
              <a:rPr lang="el-GR" dirty="0">
                <a:latin typeface="Times New Roman" pitchFamily="18" charset="0"/>
                <a:cs typeface="Times New Roman" pitchFamily="18" charset="0"/>
              </a:rPr>
              <a:t>) και υποχρεώσεις (</a:t>
            </a:r>
            <a:r>
              <a:rPr lang="el-GR" dirty="0" err="1">
                <a:latin typeface="Times New Roman" pitchFamily="18" charset="0"/>
                <a:cs typeface="Times New Roman" pitchFamily="18" charset="0"/>
              </a:rPr>
              <a:t>liabilities</a:t>
            </a:r>
            <a:r>
              <a:rPr lang="el-GR" dirty="0">
                <a:latin typeface="Times New Roman" pitchFamily="18" charset="0"/>
                <a:cs typeface="Times New Roman" pitchFamily="18" charset="0"/>
              </a:rPr>
              <a:t>) μέσα από τη διεθνή κινητικότητα του κεφαλαίου.</a:t>
            </a:r>
          </a:p>
          <a:p>
            <a:pPr algn="just"/>
            <a:r>
              <a:rPr lang="el-GR" dirty="0">
                <a:latin typeface="Times New Roman" pitchFamily="18" charset="0"/>
                <a:cs typeface="Times New Roman" pitchFamily="18" charset="0"/>
              </a:rPr>
              <a:t>Οι εισροές κεφαλαίου σηματοδοτούν είτε τη μείωση κατοχής ξένων περιουσιακών στοιχείων από τους εγχώριους κατοίκους, είτε την αύξηση των υποχρεώσεων σε ξένους και καταγράφονται ως </a:t>
            </a:r>
            <a:r>
              <a:rPr lang="el-GR" b="1" dirty="0">
                <a:latin typeface="Times New Roman" pitchFamily="18" charset="0"/>
                <a:cs typeface="Times New Roman" pitchFamily="18" charset="0"/>
              </a:rPr>
              <a:t>πιστώσεις</a:t>
            </a:r>
            <a:r>
              <a:rPr lang="el-GR" dirty="0">
                <a:latin typeface="Times New Roman" pitchFamily="18" charset="0"/>
                <a:cs typeface="Times New Roman" pitchFamily="18" charset="0"/>
              </a:rPr>
              <a:t>.</a:t>
            </a:r>
          </a:p>
          <a:p>
            <a:pPr algn="just"/>
            <a:r>
              <a:rPr lang="el-GR" dirty="0">
                <a:latin typeface="Times New Roman" pitchFamily="18" charset="0"/>
                <a:cs typeface="Times New Roman" pitchFamily="18" charset="0"/>
              </a:rPr>
              <a:t>οι εκροές κεφαλαίου αυξάνουν την κατοχή ξένων περιουσιακών στοιχείων από τους εγχώριους κατοίκους ή μειώνουν τις υποχρεώσεις σε ξένους κατοίκους και καταγράφονται ως </a:t>
            </a:r>
            <a:r>
              <a:rPr lang="el-GR" b="1" dirty="0">
                <a:latin typeface="Times New Roman" pitchFamily="18" charset="0"/>
                <a:cs typeface="Times New Roman" pitchFamily="18" charset="0"/>
              </a:rPr>
              <a:t>χρεώσεις</a:t>
            </a:r>
            <a:r>
              <a:rPr lang="el-GR" dirty="0">
                <a:latin typeface="Times New Roman" pitchFamily="18" charset="0"/>
                <a:cs typeface="Times New Roman" pitchFamily="18" charset="0"/>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pPr algn="just"/>
            <a:r>
              <a:rPr lang="el-GR" dirty="0">
                <a:latin typeface="Times New Roman" pitchFamily="18" charset="0"/>
                <a:cs typeface="Times New Roman" pitchFamily="18" charset="0"/>
              </a:rPr>
              <a:t>Το άθροισμα του ισοζυγίου τρεχουσών συναλλαγών και του ισοζυγίου χρηματοοικονομικών συναλλαγών πρέπει να είναι μηδέν σε κάθε περίοδο.</a:t>
            </a:r>
          </a:p>
          <a:p>
            <a:pPr algn="just"/>
            <a:r>
              <a:rPr lang="el-GR" dirty="0">
                <a:latin typeface="Times New Roman" pitchFamily="18" charset="0"/>
                <a:cs typeface="Times New Roman" pitchFamily="18" charset="0"/>
              </a:rPr>
              <a:t>Η ύπαρξη ανισορροπίας στο ισοζύγιο πληρωμών, είτε αυτή μεταφράζεται ως έλλειμμα είτε ως πλεόνασμα, δημιουργεί περιορισμούς στην ανάπτυξη ή στην επιδίωξη άλλων μακροοικονομικών στόχων, όπως αυτόν της πλήρους απασχόλησης. </a:t>
            </a:r>
          </a:p>
          <a:p>
            <a:pPr algn="just"/>
            <a:r>
              <a:rPr lang="el-GR" b="1" dirty="0">
                <a:latin typeface="Times New Roman" pitchFamily="18" charset="0"/>
                <a:cs typeface="Times New Roman" pitchFamily="18" charset="0"/>
              </a:rPr>
              <a:t>Πίνακας 7.2</a:t>
            </a:r>
            <a:r>
              <a:rPr lang="el-GR" dirty="0">
                <a:latin typeface="Times New Roman" pitchFamily="18" charset="0"/>
                <a:cs typeface="Times New Roman" pitchFamily="18" charset="0"/>
              </a:rPr>
              <a:t>  Ανάλυση Ισοζυγίου Πληρωμών Ελλάδα 2002-2004</a:t>
            </a:r>
          </a:p>
          <a:p>
            <a:pPr algn="just"/>
            <a:r>
              <a:rPr lang="el-GR" b="1" dirty="0">
                <a:latin typeface="Times New Roman" pitchFamily="18" charset="0"/>
                <a:cs typeface="Times New Roman" pitchFamily="18" charset="0"/>
              </a:rPr>
              <a:t>Γράφημα 7.3</a:t>
            </a:r>
            <a:r>
              <a:rPr lang="el-GR" dirty="0">
                <a:latin typeface="Times New Roman" pitchFamily="18" charset="0"/>
                <a:cs typeface="Times New Roman" pitchFamily="18" charset="0"/>
              </a:rPr>
              <a:t>  Ελλάδα - εισαγωγές έναντι εξαγωγών</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http://aristeroblog.gr/sites/default/files/diagramma%205.JPG"/>
          <p:cNvPicPr>
            <a:picLocks noGrp="1"/>
          </p:cNvPicPr>
          <p:nvPr>
            <p:ph idx="1"/>
          </p:nvPr>
        </p:nvPicPr>
        <p:blipFill rotWithShape="1">
          <a:blip r:embed="rId2" cstate="print">
            <a:extLst>
              <a:ext uri="{28A0092B-C50C-407E-A947-70E740481C1C}">
                <a14:useLocalDpi xmlns:a14="http://schemas.microsoft.com/office/drawing/2010/main" val="0"/>
              </a:ext>
            </a:extLst>
          </a:blip>
          <a:srcRect l="2332" t="6826" r="3284" b="4348"/>
          <a:stretch/>
        </p:blipFill>
        <p:spPr bwMode="auto">
          <a:xfrm>
            <a:off x="539552" y="1124744"/>
            <a:ext cx="8280920" cy="5472608"/>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a:latin typeface="Times New Roman" pitchFamily="18" charset="0"/>
                <a:cs typeface="Times New Roman" pitchFamily="18" charset="0"/>
              </a:rPr>
              <a:t>Οι οικονομολόγοι βλέπουν τα ελλείμματα σαν έλλειψη ανταγωνιστικότητας. Υπάρχει βέβαια μία περίπτωση η χώρα να παρουσιάζει έλλειμμα λόγο απόκτησης κεφαλαιουχικού εξοπλισμού, και ως εκ τούτου δικαιολογείται σε ένα βαθμό. </a:t>
            </a:r>
          </a:p>
          <a:p>
            <a:pPr algn="just"/>
            <a:r>
              <a:rPr lang="el-GR" dirty="0">
                <a:latin typeface="Times New Roman" pitchFamily="18" charset="0"/>
                <a:cs typeface="Times New Roman" pitchFamily="18" charset="0"/>
              </a:rPr>
              <a:t>Όσο µ</a:t>
            </a:r>
            <a:r>
              <a:rPr lang="el-GR" dirty="0" err="1">
                <a:latin typeface="Times New Roman" pitchFamily="18" charset="0"/>
                <a:cs typeface="Times New Roman" pitchFamily="18" charset="0"/>
              </a:rPr>
              <a:t>εγαλύτερη</a:t>
            </a:r>
            <a:r>
              <a:rPr lang="el-GR" dirty="0">
                <a:latin typeface="Times New Roman" pitchFamily="18" charset="0"/>
                <a:cs typeface="Times New Roman" pitchFamily="18" charset="0"/>
              </a:rPr>
              <a:t> είναι η εξάρτηση από τους ξένους πιστωτές, τόσο µ</a:t>
            </a:r>
            <a:r>
              <a:rPr lang="el-GR" dirty="0" err="1">
                <a:latin typeface="Times New Roman" pitchFamily="18" charset="0"/>
                <a:cs typeface="Times New Roman" pitchFamily="18" charset="0"/>
              </a:rPr>
              <a:t>εγαλύτερη</a:t>
            </a:r>
            <a:r>
              <a:rPr lang="el-GR" dirty="0">
                <a:latin typeface="Times New Roman" pitchFamily="18" charset="0"/>
                <a:cs typeface="Times New Roman" pitchFamily="18" charset="0"/>
              </a:rPr>
              <a:t> είναι η έκθεση της χώρας στην αστάθεια των διεθνών κεφαλαιαγορών.</a:t>
            </a:r>
          </a:p>
          <a:p>
            <a:pPr algn="just"/>
            <a:r>
              <a:rPr lang="el-GR" dirty="0">
                <a:latin typeface="Times New Roman" pitchFamily="18" charset="0"/>
                <a:cs typeface="Times New Roman" pitchFamily="18" charset="0"/>
              </a:rPr>
              <a:t>Τέλος μαζί με την αύξηση του ελλείμματος αυξάνεται και το μέρος της ιδιοκτησίας των οικονομικών περιουσιακών στοιχείων μιας χώρας που θα περιέλθει στα χέρια των ξένων με αρνητικές επιδράσεις σχετικά με την εθνική </a:t>
            </a:r>
            <a:r>
              <a:rPr lang="el-GR" dirty="0" err="1">
                <a:latin typeface="Times New Roman" pitchFamily="18" charset="0"/>
                <a:cs typeface="Times New Roman" pitchFamily="18" charset="0"/>
              </a:rPr>
              <a:t>οικονοµική</a:t>
            </a:r>
            <a:r>
              <a:rPr lang="el-GR" dirty="0">
                <a:latin typeface="Times New Roman" pitchFamily="18" charset="0"/>
                <a:cs typeface="Times New Roman" pitchFamily="18" charset="0"/>
              </a:rPr>
              <a:t> κυριαρχία της χώρας.</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dirty="0">
                <a:latin typeface="Times New Roman" pitchFamily="18" charset="0"/>
                <a:cs typeface="Times New Roman" pitchFamily="18" charset="0"/>
              </a:rPr>
              <a:t>Τα κυριότερα αίτια που εμφανίζονται στην βιβλιογραφία και έχουν ως </a:t>
            </a:r>
            <a:r>
              <a:rPr lang="el-GR" dirty="0" err="1">
                <a:latin typeface="Times New Roman" pitchFamily="18" charset="0"/>
                <a:cs typeface="Times New Roman" pitchFamily="18" charset="0"/>
              </a:rPr>
              <a:t>αποτελεσμα</a:t>
            </a:r>
            <a:r>
              <a:rPr lang="el-GR" dirty="0">
                <a:latin typeface="Times New Roman" pitchFamily="18" charset="0"/>
                <a:cs typeface="Times New Roman" pitchFamily="18" charset="0"/>
              </a:rPr>
              <a:t> διαταραχές στο ισοζύγιο πληρωμών είναι τα ακόλουθα. </a:t>
            </a:r>
          </a:p>
          <a:p>
            <a:pPr algn="just"/>
            <a:r>
              <a:rPr lang="el-GR" dirty="0">
                <a:latin typeface="Times New Roman" pitchFamily="18" charset="0"/>
                <a:cs typeface="Times New Roman" pitchFamily="18" charset="0"/>
              </a:rPr>
              <a:t>Πρώτον ο μη συντονισμός στην άσκηση νομισματικής πολιτικής μεταξύ δύο χωρών. </a:t>
            </a:r>
          </a:p>
          <a:p>
            <a:pPr algn="just"/>
            <a:r>
              <a:rPr lang="el-GR" dirty="0">
                <a:latin typeface="Times New Roman" pitchFamily="18" charset="0"/>
                <a:cs typeface="Times New Roman" pitchFamily="18" charset="0"/>
              </a:rPr>
              <a:t>Δεύτερον, διαταραχές της προσφοράς αγαθών και υπηρεσιών. </a:t>
            </a:r>
          </a:p>
          <a:p>
            <a:pPr algn="just"/>
            <a:r>
              <a:rPr lang="el-GR" dirty="0">
                <a:latin typeface="Times New Roman" pitchFamily="18" charset="0"/>
                <a:cs typeface="Times New Roman" pitchFamily="18" charset="0"/>
              </a:rPr>
              <a:t>Τρίτον, ελλείμματα και πλεονάσματα στο ισοζύγιο πληρωμών είναι δυνατό να δημιουργηθούν και με την αύξηση της ζήτησης για εισαγόμενα προϊόντα ή και από περιορισμούς στις εισαγωγές αλλοδαπών προϊόντων. Δηλαδή αιτίες που σχετίζονται με τις συνθήκες της ζήτησης σε μια οικονομία. </a:t>
            </a:r>
          </a:p>
          <a:p>
            <a:pPr algn="just"/>
            <a:r>
              <a:rPr lang="el-GR" dirty="0">
                <a:latin typeface="Times New Roman" pitchFamily="18" charset="0"/>
                <a:cs typeface="Times New Roman" pitchFamily="18" charset="0"/>
              </a:rPr>
              <a:t>Προσεγγίσεις που μελετάνε την σχέση της συναλλαγματικής ισοτιμίας και του ισοζυγίου πληρωμών.</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latin typeface="Times New Roman" pitchFamily="18" charset="0"/>
                <a:cs typeface="Times New Roman" pitchFamily="18" charset="0"/>
              </a:rPr>
              <a:t>Η </a:t>
            </a:r>
            <a:r>
              <a:rPr lang="el-GR" sz="3200" dirty="0" err="1">
                <a:latin typeface="Times New Roman" pitchFamily="18" charset="0"/>
                <a:cs typeface="Times New Roman" pitchFamily="18" charset="0"/>
              </a:rPr>
              <a:t>κεϋνσιανή</a:t>
            </a:r>
            <a:r>
              <a:rPr lang="el-GR" sz="3200" dirty="0">
                <a:latin typeface="Times New Roman" pitchFamily="18" charset="0"/>
                <a:cs typeface="Times New Roman" pitchFamily="18" charset="0"/>
              </a:rPr>
              <a:t> προσέγγιση </a:t>
            </a:r>
          </a:p>
        </p:txBody>
      </p:sp>
      <p:sp>
        <p:nvSpPr>
          <p:cNvPr id="3" name="2 - Θέση περιεχομένου"/>
          <p:cNvSpPr>
            <a:spLocks noGrp="1"/>
          </p:cNvSpPr>
          <p:nvPr>
            <p:ph idx="1"/>
          </p:nvPr>
        </p:nvSpPr>
        <p:spPr/>
        <p:txBody>
          <a:bodyPr>
            <a:normAutofit fontScale="62500" lnSpcReduction="20000"/>
          </a:bodyPr>
          <a:lstStyle/>
          <a:p>
            <a:pPr algn="just"/>
            <a:r>
              <a:rPr lang="el-GR" dirty="0">
                <a:latin typeface="Times New Roman" pitchFamily="18" charset="0"/>
                <a:cs typeface="Times New Roman" pitchFamily="18" charset="0"/>
              </a:rPr>
              <a:t>Δύο υποδείγματα που αποσκοπούν στη διερεύνηση των συνθηκών που πρέπει να ικανοποιούνται ώστε η υποτίμηση του νομίσματος να οδηγεί σε βελτίωση του ισοζυγίου τρεχουσών συναλλαγών.</a:t>
            </a:r>
          </a:p>
          <a:p>
            <a:pPr algn="just"/>
            <a:r>
              <a:rPr lang="el-GR" dirty="0">
                <a:latin typeface="Times New Roman" pitchFamily="18" charset="0"/>
                <a:cs typeface="Times New Roman" pitchFamily="18" charset="0"/>
              </a:rPr>
              <a:t>Υπόδειγμα των </a:t>
            </a:r>
            <a:r>
              <a:rPr lang="el-GR" dirty="0" err="1">
                <a:latin typeface="Times New Roman" pitchFamily="18" charset="0"/>
                <a:cs typeface="Times New Roman" pitchFamily="18" charset="0"/>
              </a:rPr>
              <a:t>ελαστικοτήτων</a:t>
            </a:r>
            <a:r>
              <a:rPr lang="el-GR" dirty="0">
                <a:latin typeface="Times New Roman" pitchFamily="18" charset="0"/>
                <a:cs typeface="Times New Roman" pitchFamily="18" charset="0"/>
              </a:rPr>
              <a:t>, υποστηρίζει ότι η βελτίωση ή όχι του εμπορικού ισοζυγίου μιας χώρας από την υποτίμηση του εγχώριου νομίσματος εξαρτάται από τις συναλλαγματικές </a:t>
            </a:r>
            <a:r>
              <a:rPr lang="el-GR" dirty="0" err="1">
                <a:latin typeface="Times New Roman" pitchFamily="18" charset="0"/>
                <a:cs typeface="Times New Roman" pitchFamily="18" charset="0"/>
              </a:rPr>
              <a:t>ελαστικότητες</a:t>
            </a:r>
            <a:r>
              <a:rPr lang="el-GR" dirty="0">
                <a:latin typeface="Times New Roman" pitchFamily="18" charset="0"/>
                <a:cs typeface="Times New Roman" pitchFamily="18" charset="0"/>
              </a:rPr>
              <a:t> των εξαγωγών και των εισαγωγών.</a:t>
            </a:r>
          </a:p>
          <a:p>
            <a:pPr algn="just"/>
            <a:r>
              <a:rPr lang="el-GR" dirty="0">
                <a:latin typeface="Times New Roman" pitchFamily="18" charset="0"/>
                <a:cs typeface="Times New Roman" pitchFamily="18" charset="0"/>
              </a:rPr>
              <a:t>Το υπόδειγμα της απορρόφησης ή δαπάνης </a:t>
            </a:r>
            <a:r>
              <a:rPr lang="el-GR" dirty="0" err="1">
                <a:latin typeface="Times New Roman" pitchFamily="18" charset="0"/>
                <a:cs typeface="Times New Roman" pitchFamily="18" charset="0"/>
              </a:rPr>
              <a:t>αναδυκνύει</a:t>
            </a:r>
            <a:r>
              <a:rPr lang="el-GR" dirty="0">
                <a:latin typeface="Times New Roman" pitchFamily="18" charset="0"/>
                <a:cs typeface="Times New Roman" pitchFamily="18" charset="0"/>
              </a:rPr>
              <a:t> την σημαντικότητα των εισοδηματικών επιδράσεων από μεταβολές των εξαγωγών στον τελικό αποτέλεσμα από την υποτίμηση πάνω στο εμπορικό ισοζύγιο. </a:t>
            </a:r>
          </a:p>
          <a:p>
            <a:pPr algn="just"/>
            <a:r>
              <a:rPr lang="el-GR" dirty="0">
                <a:latin typeface="Times New Roman" pitchFamily="18" charset="0"/>
                <a:cs typeface="Times New Roman" pitchFamily="18" charset="0"/>
              </a:rPr>
              <a:t> </a:t>
            </a:r>
            <a:r>
              <a:rPr lang="el-GR" i="1" u="sng" dirty="0">
                <a:latin typeface="Times New Roman" pitchFamily="18" charset="0"/>
                <a:cs typeface="Times New Roman" pitchFamily="18" charset="0"/>
              </a:rPr>
              <a:t>Το υπόδειγμα των </a:t>
            </a:r>
            <a:r>
              <a:rPr lang="el-GR" i="1" u="sng" dirty="0" err="1">
                <a:latin typeface="Times New Roman" pitchFamily="18" charset="0"/>
                <a:cs typeface="Times New Roman" pitchFamily="18" charset="0"/>
              </a:rPr>
              <a:t>ελαστικοτήτων</a:t>
            </a:r>
            <a:r>
              <a:rPr lang="el-GR" i="1" u="sng" dirty="0">
                <a:latin typeface="Times New Roman" pitchFamily="18" charset="0"/>
                <a:cs typeface="Times New Roman" pitchFamily="18" charset="0"/>
              </a:rPr>
              <a:t> </a:t>
            </a:r>
            <a:endParaRPr lang="el-GR"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Το εμπορικό ισοζύγιο (</a:t>
            </a:r>
            <a:r>
              <a:rPr lang="en-US" i="1" dirty="0">
                <a:latin typeface="Times New Roman" pitchFamily="18" charset="0"/>
                <a:cs typeface="Times New Roman" pitchFamily="18" charset="0"/>
              </a:rPr>
              <a:t>TB</a:t>
            </a:r>
            <a:r>
              <a:rPr lang="el-GR" dirty="0">
                <a:latin typeface="Times New Roman" pitchFamily="18" charset="0"/>
                <a:cs typeface="Times New Roman" pitchFamily="18" charset="0"/>
              </a:rPr>
              <a:t>) της ημεδαπής εκφρασμένο σε εγχώριο νόμισμα ισούται με την αξία των εξαγωγών (τιμή επί όγκο εξαγωγών) μείον την αξία των εισαγωγών (τιμή επί όγκο εισαγωγών εκφρασμένα σε εγχώριο νόμισμα): </a:t>
            </a:r>
          </a:p>
          <a:p>
            <a:endParaRPr lang="el-GR" dirty="0"/>
          </a:p>
        </p:txBody>
      </p:sp>
      <p:sp>
        <p:nvSpPr>
          <p:cNvPr id="163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1638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195736" y="5373216"/>
            <a:ext cx="3107714" cy="36004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dirty="0">
                <a:latin typeface="Times New Roman" pitchFamily="18" charset="0"/>
                <a:cs typeface="Times New Roman" pitchFamily="18" charset="0"/>
              </a:rPr>
              <a:t>Σύμφωνα με την επίδραση της τιμής (</a:t>
            </a:r>
            <a:r>
              <a:rPr lang="el-GR" dirty="0" err="1">
                <a:latin typeface="Times New Roman" pitchFamily="18" charset="0"/>
                <a:cs typeface="Times New Roman" pitchFamily="18" charset="0"/>
              </a:rPr>
              <a:t>price</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effect</a:t>
            </a:r>
            <a:r>
              <a:rPr lang="el-GR" dirty="0">
                <a:latin typeface="Times New Roman" pitchFamily="18" charset="0"/>
                <a:cs typeface="Times New Roman" pitchFamily="18" charset="0"/>
              </a:rPr>
              <a:t>), μια πραγματική υποτίμηση του εγχώριου νομίσματος κάνει τις εξαγωγές φθηνότερες και τις εισαγωγές ακριβότερες χειροτερεύοντας το εμπορικό ισοζύγιο. Από την άλλη η λεγόμενη επίδραση του όγκου (</a:t>
            </a:r>
            <a:r>
              <a:rPr lang="el-GR" dirty="0" err="1">
                <a:latin typeface="Times New Roman" pitchFamily="18" charset="0"/>
                <a:cs typeface="Times New Roman" pitchFamily="18" charset="0"/>
              </a:rPr>
              <a:t>volume</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effect</a:t>
            </a:r>
            <a:r>
              <a:rPr lang="el-GR" dirty="0">
                <a:latin typeface="Times New Roman" pitchFamily="18" charset="0"/>
                <a:cs typeface="Times New Roman" pitchFamily="18" charset="0"/>
              </a:rPr>
              <a:t>) υποστηρίζει ότι η αύξηση της ποσότητας των εξαγωγών και η μείωση της ποσότητας των εισαγωγών, βελτιώνει τα συνολικά έσοδα των καθαρών εξαγωγών βελτιώνοντας το εμπορικό ισοζύγιο. Το τελικό αποτέλεσμα εξαρτάται από το ποια επίδραση είναι κυρίαρχη. </a:t>
            </a:r>
          </a:p>
          <a:p>
            <a:pPr algn="just"/>
            <a:r>
              <a:rPr lang="el-GR" dirty="0">
                <a:latin typeface="Times New Roman" pitchFamily="18" charset="0"/>
                <a:cs typeface="Times New Roman" pitchFamily="18" charset="0"/>
              </a:rPr>
              <a:t>Για λόγους απλούστευσης υποθέτουμε ότι οι τιμές εξαγωγών εισαγωγών ισούνται με την μονάδα. Έτσι μπορούμε να γράψουμε το εμπορικό ισοζύγιο ως εξής:</a:t>
            </a:r>
          </a:p>
          <a:p>
            <a:pPr algn="just"/>
            <a:endParaRPr lang="el-GR"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Με ολικό διαφορικό </a:t>
            </a:r>
          </a:p>
          <a:p>
            <a:endParaRPr lang="el-GR" dirty="0"/>
          </a:p>
          <a:p>
            <a:endParaRPr lang="el-GR" dirty="0"/>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969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971600" y="5013176"/>
            <a:ext cx="1546277" cy="288032"/>
          </a:xfrm>
          <a:prstGeom prst="rect">
            <a:avLst/>
          </a:prstGeom>
          <a:noFill/>
        </p:spPr>
      </p:pic>
      <p:sp>
        <p:nvSpPr>
          <p:cNvPr id="297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969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347864" y="5301208"/>
            <a:ext cx="2865160" cy="288032"/>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lgn="just"/>
            <a:r>
              <a:rPr lang="el-GR" dirty="0">
                <a:latin typeface="Times New Roman" pitchFamily="18" charset="0"/>
                <a:cs typeface="Times New Roman" pitchFamily="18" charset="0"/>
              </a:rPr>
              <a:t>Μεταβολή στο ΤΒ λόγω μεταβολής της συναλλαγματικής ισοτιμίας.</a:t>
            </a:r>
          </a:p>
          <a:p>
            <a:pPr algn="just"/>
            <a:r>
              <a:rPr lang="el-GR" dirty="0">
                <a:latin typeface="Times New Roman" pitchFamily="18" charset="0"/>
                <a:cs typeface="Times New Roman" pitchFamily="18" charset="0"/>
              </a:rPr>
              <a:t>Συναλλαγματικές </a:t>
            </a:r>
            <a:r>
              <a:rPr lang="el-GR" dirty="0" err="1">
                <a:latin typeface="Times New Roman" pitchFamily="18" charset="0"/>
                <a:cs typeface="Times New Roman" pitchFamily="18" charset="0"/>
              </a:rPr>
              <a:t>ελαστικότητες</a:t>
            </a:r>
            <a:r>
              <a:rPr lang="el-GR" dirty="0">
                <a:latin typeface="Times New Roman" pitchFamily="18" charset="0"/>
                <a:cs typeface="Times New Roman" pitchFamily="18" charset="0"/>
              </a:rPr>
              <a:t> των εισαγωγών και των εξαγωγών ως προς την συναλλαγματική ισοτιμία </a:t>
            </a:r>
          </a:p>
          <a:p>
            <a:pPr algn="just"/>
            <a:r>
              <a:rPr lang="el-GR" dirty="0">
                <a:latin typeface="Times New Roman" pitchFamily="18" charset="0"/>
                <a:cs typeface="Times New Roman" pitchFamily="18" charset="0"/>
              </a:rPr>
              <a:t>Λύνοντας ως προς </a:t>
            </a:r>
            <a:r>
              <a:rPr lang="en-US" dirty="0" err="1">
                <a:latin typeface="Times New Roman" pitchFamily="18" charset="0"/>
                <a:cs typeface="Times New Roman" pitchFamily="18" charset="0"/>
              </a:rPr>
              <a:t>dM</a:t>
            </a:r>
            <a:r>
              <a:rPr lang="en-US" dirty="0">
                <a:latin typeface="Times New Roman" pitchFamily="18" charset="0"/>
                <a:cs typeface="Times New Roman" pitchFamily="18" charset="0"/>
              </a:rPr>
              <a:t> </a:t>
            </a:r>
            <a:r>
              <a:rPr lang="el-GR" dirty="0">
                <a:latin typeface="Times New Roman" pitchFamily="18" charset="0"/>
                <a:cs typeface="Times New Roman" pitchFamily="18" charset="0"/>
              </a:rPr>
              <a:t>και </a:t>
            </a:r>
            <a:r>
              <a:rPr lang="en-US" dirty="0" err="1">
                <a:latin typeface="Times New Roman" pitchFamily="18" charset="0"/>
                <a:cs typeface="Times New Roman" pitchFamily="18" charset="0"/>
              </a:rPr>
              <a:t>dX</a:t>
            </a:r>
            <a:r>
              <a:rPr lang="en-US" dirty="0">
                <a:latin typeface="Times New Roman" pitchFamily="18" charset="0"/>
                <a:cs typeface="Times New Roman" pitchFamily="18" charset="0"/>
              </a:rPr>
              <a:t> </a:t>
            </a:r>
            <a:r>
              <a:rPr lang="el-GR" dirty="0">
                <a:latin typeface="Times New Roman" pitchFamily="18" charset="0"/>
                <a:cs typeface="Times New Roman" pitchFamily="18" charset="0"/>
              </a:rPr>
              <a:t>μπορούμε να γράψουμε:</a:t>
            </a:r>
          </a:p>
          <a:p>
            <a:pPr algn="just"/>
            <a:r>
              <a:rPr lang="el-GR" dirty="0">
                <a:latin typeface="Times New Roman" pitchFamily="18" charset="0"/>
                <a:cs typeface="Times New Roman" pitchFamily="18" charset="0"/>
              </a:rPr>
              <a:t>Αντικαθιστώντας στην πρώτη εξίσωση Και διαιρώντας με το Μ έχουμε:</a:t>
            </a:r>
          </a:p>
          <a:p>
            <a:pPr algn="just"/>
            <a:r>
              <a:rPr lang="el-GR" dirty="0">
                <a:latin typeface="Times New Roman" pitchFamily="18" charset="0"/>
                <a:cs typeface="Times New Roman" pitchFamily="18" charset="0"/>
              </a:rPr>
              <a:t>Υποθέτοντας ισορροπία στο αρχικό εμπορικό ισοζύγιο                και κάνοντας πράξεις</a:t>
            </a:r>
          </a:p>
          <a:p>
            <a:endParaRPr lang="el-GR" dirty="0"/>
          </a:p>
          <a:p>
            <a:endParaRPr lang="el-GR" dirty="0"/>
          </a:p>
          <a:p>
            <a:endParaRPr lang="el-GR" dirty="0"/>
          </a:p>
        </p:txBody>
      </p:sp>
      <p:sp>
        <p:nvSpPr>
          <p:cNvPr id="307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072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652120" y="1988840"/>
            <a:ext cx="2556309" cy="486916"/>
          </a:xfrm>
          <a:prstGeom prst="rect">
            <a:avLst/>
          </a:prstGeom>
          <a:noFill/>
        </p:spPr>
      </p:pic>
      <p:sp>
        <p:nvSpPr>
          <p:cNvPr id="3072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0723"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699792" y="3212976"/>
            <a:ext cx="1080120" cy="427770"/>
          </a:xfrm>
          <a:prstGeom prst="rect">
            <a:avLst/>
          </a:prstGeom>
          <a:noFill/>
        </p:spPr>
      </p:pic>
      <p:sp>
        <p:nvSpPr>
          <p:cNvPr id="3072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0725"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4211960" y="3212976"/>
            <a:ext cx="864096" cy="454787"/>
          </a:xfrm>
          <a:prstGeom prst="rect">
            <a:avLst/>
          </a:prstGeom>
          <a:noFill/>
        </p:spPr>
      </p:pic>
      <p:sp>
        <p:nvSpPr>
          <p:cNvPr id="3072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0727"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915816" y="4005064"/>
            <a:ext cx="1584176" cy="425599"/>
          </a:xfrm>
          <a:prstGeom prst="rect">
            <a:avLst/>
          </a:prstGeom>
          <a:noFill/>
        </p:spPr>
      </p:pic>
      <p:sp>
        <p:nvSpPr>
          <p:cNvPr id="30730"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0729" name="Picture 9"/>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4788024" y="3933056"/>
            <a:ext cx="1566064" cy="517232"/>
          </a:xfrm>
          <a:prstGeom prst="rect">
            <a:avLst/>
          </a:prstGeom>
          <a:noFill/>
        </p:spPr>
      </p:pic>
      <p:sp>
        <p:nvSpPr>
          <p:cNvPr id="30732" name="Rectangle 1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0731" name="Picture 11"/>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5364088" y="4797152"/>
            <a:ext cx="2016225" cy="432048"/>
          </a:xfrm>
          <a:prstGeom prst="rect">
            <a:avLst/>
          </a:prstGeom>
          <a:noFill/>
        </p:spPr>
      </p:pic>
      <p:sp>
        <p:nvSpPr>
          <p:cNvPr id="30734"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0733" name="Picture 13"/>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2555776" y="5661248"/>
            <a:ext cx="864096" cy="486054"/>
          </a:xfrm>
          <a:prstGeom prst="rect">
            <a:avLst/>
          </a:prstGeom>
          <a:noFill/>
        </p:spPr>
      </p:pic>
      <p:sp>
        <p:nvSpPr>
          <p:cNvPr id="30736" name="Rectangle 1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0735" name="Picture 15"/>
          <p:cNvPicPr>
            <a:picLocks noChangeAspect="1" noChangeArrowheads="1"/>
          </p:cNvPicPr>
          <p:nvPr/>
        </p:nvPicPr>
        <p:blipFill>
          <a:blip r:embed="rId9" cstate="print">
            <a:clrChange>
              <a:clrFrom>
                <a:srgbClr val="FFFFFF"/>
              </a:clrFrom>
              <a:clrTo>
                <a:srgbClr val="FFFFFF">
                  <a:alpha val="0"/>
                </a:srgbClr>
              </a:clrTo>
            </a:clrChange>
          </a:blip>
          <a:srcRect/>
          <a:stretch>
            <a:fillRect/>
          </a:stretch>
        </p:blipFill>
        <p:spPr bwMode="auto">
          <a:xfrm>
            <a:off x="6444208" y="6021288"/>
            <a:ext cx="2422268" cy="504056"/>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a:latin typeface="Times New Roman" pitchFamily="18" charset="0"/>
                <a:cs typeface="Times New Roman" pitchFamily="18" charset="0"/>
              </a:rPr>
              <a:t>Δηλαδή το εάν μια υποτίμηση του εγχώριου νομίσματος θα βελτιώσει το εμπορικό ισοζύγιο εξαρτάται από το εάν το άθροισμα των συναλλαγματικών </a:t>
            </a:r>
            <a:r>
              <a:rPr lang="el-GR" dirty="0" err="1">
                <a:latin typeface="Times New Roman" pitchFamily="18" charset="0"/>
                <a:cs typeface="Times New Roman" pitchFamily="18" charset="0"/>
              </a:rPr>
              <a:t>ελαστικοτήτων</a:t>
            </a:r>
            <a:r>
              <a:rPr lang="el-GR" dirty="0">
                <a:latin typeface="Times New Roman" pitchFamily="18" charset="0"/>
                <a:cs typeface="Times New Roman" pitchFamily="18" charset="0"/>
              </a:rPr>
              <a:t> είναι μεγαλύτερο της μονάδας. Αυτή η συνθήκη είναι γνωστή ως συνθήκη </a:t>
            </a:r>
            <a:r>
              <a:rPr lang="en-US" dirty="0">
                <a:latin typeface="Times New Roman" pitchFamily="18" charset="0"/>
                <a:cs typeface="Times New Roman" pitchFamily="18" charset="0"/>
              </a:rPr>
              <a:t>Marshall</a:t>
            </a:r>
            <a:r>
              <a:rPr lang="el-GR" dirty="0">
                <a:latin typeface="Times New Roman" pitchFamily="18" charset="0"/>
                <a:cs typeface="Times New Roman" pitchFamily="18" charset="0"/>
              </a:rPr>
              <a:t>-</a:t>
            </a:r>
            <a:r>
              <a:rPr lang="en-US" dirty="0">
                <a:latin typeface="Times New Roman" pitchFamily="18" charset="0"/>
                <a:cs typeface="Times New Roman" pitchFamily="18" charset="0"/>
              </a:rPr>
              <a:t>Lerner</a:t>
            </a:r>
            <a:r>
              <a:rPr lang="el-GR" dirty="0">
                <a:latin typeface="Times New Roman" pitchFamily="18" charset="0"/>
                <a:cs typeface="Times New Roman" pitchFamily="18" charset="0"/>
              </a:rPr>
              <a:t>.</a:t>
            </a:r>
          </a:p>
          <a:p>
            <a:pPr algn="just"/>
            <a:r>
              <a:rPr lang="el-GR" i="1" u="sng" dirty="0">
                <a:latin typeface="Times New Roman" pitchFamily="18" charset="0"/>
                <a:cs typeface="Times New Roman" pitchFamily="18" charset="0"/>
              </a:rPr>
              <a:t>Το υπόδειγμα απορρόφησης ή δαπάνης </a:t>
            </a:r>
            <a:endParaRPr lang="el-GR"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Σύμφωνα με το υπόδειγμα της απορρόφησης, οι ανισορροπίες στο Εμπορικό Ισοζύγιο Συναλλαγών αντικατοπτρίζουν τη διαφορά μεταξύ εγχώριας παραγωγής και εγχώριας δαπάνης (</a:t>
            </a:r>
            <a:r>
              <a:rPr lang="en-US" dirty="0" err="1">
                <a:latin typeface="Times New Roman" pitchFamily="18" charset="0"/>
                <a:cs typeface="Times New Roman" pitchFamily="18" charset="0"/>
              </a:rPr>
              <a:t>Pilbeam</a:t>
            </a:r>
            <a:r>
              <a:rPr lang="el-GR" dirty="0">
                <a:latin typeface="Times New Roman" pitchFamily="18" charset="0"/>
                <a:cs typeface="Times New Roman" pitchFamily="18" charset="0"/>
              </a:rPr>
              <a:t>, 2006). </a:t>
            </a:r>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O</a:t>
            </a:r>
            <a:r>
              <a:rPr lang="el-GR" dirty="0" err="1">
                <a:latin typeface="Times New Roman" pitchFamily="18" charset="0"/>
                <a:cs typeface="Times New Roman" pitchFamily="18" charset="0"/>
              </a:rPr>
              <a:t>ρίζουμε</a:t>
            </a:r>
            <a:r>
              <a:rPr lang="el-GR" dirty="0">
                <a:latin typeface="Times New Roman" pitchFamily="18" charset="0"/>
                <a:cs typeface="Times New Roman" pitchFamily="18" charset="0"/>
              </a:rPr>
              <a:t> την εγχώρια δαπάνη ως Α</a:t>
            </a:r>
          </a:p>
          <a:p>
            <a:pPr algn="just"/>
            <a:endParaRPr lang="el-GR"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Επομένως: </a:t>
            </a:r>
          </a:p>
          <a:p>
            <a:endParaRPr lang="el-GR" dirty="0"/>
          </a:p>
          <a:p>
            <a:endParaRPr lang="el-GR" dirty="0"/>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174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899592" y="5301208"/>
            <a:ext cx="2685452" cy="324991"/>
          </a:xfrm>
          <a:prstGeom prst="rect">
            <a:avLst/>
          </a:prstGeom>
          <a:noFill/>
        </p:spPr>
      </p:pic>
      <p:sp>
        <p:nvSpPr>
          <p:cNvPr id="31747" name="Rectangle 3"/>
          <p:cNvSpPr>
            <a:spLocks noChangeArrowheads="1"/>
          </p:cNvSpPr>
          <p:nvPr/>
        </p:nvSpPr>
        <p:spPr bwMode="auto">
          <a:xfrm>
            <a:off x="0" y="1809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Arial" pitchFamily="34" charset="0"/>
                <a:ea typeface="Times New Roman" pitchFamily="18" charset="0"/>
                <a:cs typeface="Arial" pitchFamily="34" charset="0"/>
              </a:rPr>
              <a:t> </a:t>
            </a:r>
            <a:r>
              <a:rPr kumimoji="0" lang="el-GR" sz="700" b="0" i="0" u="none" strike="noStrike" cap="none" normalizeH="0" baseline="0">
                <a:ln>
                  <a:noFill/>
                </a:ln>
                <a:solidFill>
                  <a:schemeClr val="tx1"/>
                </a:solidFill>
                <a:effectLst/>
                <a:latin typeface="Arial" pitchFamily="34" charset="0"/>
                <a:cs typeface="Arial" pitchFamily="34" charset="0"/>
              </a:rPr>
              <a:t> </a:t>
            </a: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3174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1748"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139952" y="5301208"/>
            <a:ext cx="1475073" cy="288932"/>
          </a:xfrm>
          <a:prstGeom prst="rect">
            <a:avLst/>
          </a:prstGeom>
          <a:noFill/>
        </p:spPr>
      </p:pic>
      <p:sp>
        <p:nvSpPr>
          <p:cNvPr id="31750" name="Rectangle 6"/>
          <p:cNvSpPr>
            <a:spLocks noChangeArrowheads="1"/>
          </p:cNvSpPr>
          <p:nvPr/>
        </p:nvSpPr>
        <p:spPr bwMode="auto">
          <a:xfrm>
            <a:off x="0" y="1809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pitchFamily="34" charset="0"/>
                <a:ea typeface="Times New Roman" pitchFamily="18" charset="0"/>
                <a:cs typeface="Arial" pitchFamily="34" charset="0"/>
              </a:rPr>
              <a:t> </a:t>
            </a:r>
            <a:r>
              <a:rPr kumimoji="0" lang="el-GR" sz="700" b="0" i="0" u="none" strike="noStrike" cap="none" normalizeH="0" baseline="0">
                <a:ln>
                  <a:noFill/>
                </a:ln>
                <a:solidFill>
                  <a:schemeClr val="tx1"/>
                </a:solidFill>
                <a:effectLst/>
                <a:latin typeface="Arial" pitchFamily="34" charset="0"/>
                <a:cs typeface="Arial" pitchFamily="34" charset="0"/>
              </a:rPr>
              <a:t> </a:t>
            </a: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3175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1751"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411760" y="5661248"/>
            <a:ext cx="1527328" cy="36274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a:latin typeface="Times New Roman" pitchFamily="18" charset="0"/>
                <a:cs typeface="Times New Roman" pitchFamily="18" charset="0"/>
              </a:rPr>
              <a:t>Είναι η αγορά στην οποία ένα νόμισμα διαπραγματεύεται για ένα άλλο και, συνεπώς, έχουμε τις τιμές ενός νομίσματος σε σχέση με τα άλλα. </a:t>
            </a:r>
          </a:p>
          <a:p>
            <a:pPr algn="just"/>
            <a:r>
              <a:rPr lang="el-GR" dirty="0">
                <a:latin typeface="Times New Roman" pitchFamily="18" charset="0"/>
                <a:cs typeface="Times New Roman" pitchFamily="18" charset="0"/>
              </a:rPr>
              <a:t>Οι συμμετέχοντες στην αγορά συναλλάγματος μπορούν να διακριθούν σε τρεις βασικές κατηγορίες τους αντισταθμιστές κινδύνου, τους κερδοσκόπους και αυτούς που κάνουν αντισταθμιστική κερδοσκοπία. Οι πρώτοι χρησιμοποιούν παράγωγα χρηματοοικονομικά προϊόντα για να καλύψουν την έκθεση τους σε κάποιο συναλλαγματικό κίνδυνο. Οι δεύτεροι αναλαμβάνουν κίνδυνο προκειμένου να έχουν κάποια αναμενόμενα κέρδη ενώ οι τελευταίοι κάνουν αυτό που ονομάζουμε </a:t>
            </a:r>
            <a:r>
              <a:rPr lang="el-GR" dirty="0" err="1">
                <a:latin typeface="Times New Roman" pitchFamily="18" charset="0"/>
                <a:cs typeface="Times New Roman" pitchFamily="18" charset="0"/>
              </a:rPr>
              <a:t>arbitrage</a:t>
            </a:r>
            <a:r>
              <a:rPr lang="el-GR" dirty="0">
                <a:latin typeface="Times New Roman" pitchFamily="18" charset="0"/>
                <a:cs typeface="Times New Roman" pitchFamily="18" charset="0"/>
              </a:rPr>
              <a:t> δηλαδή την αγορά ενός νομίσματος σε χαμηλή τιμή και την ταυτόχρονη πώλησή του σε υψηλότερη τιμή.</a:t>
            </a:r>
          </a:p>
          <a:p>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lgn="just"/>
            <a:r>
              <a:rPr lang="el-GR" dirty="0">
                <a:latin typeface="Times New Roman" pitchFamily="18" charset="0"/>
                <a:cs typeface="Times New Roman" pitchFamily="18" charset="0"/>
              </a:rPr>
              <a:t>Η εγχώρια συνολική δαπάνη μπορεί να καθοριστεί ως μια συνάρτηση του εθνικού εισοδήματος: </a:t>
            </a:r>
          </a:p>
          <a:p>
            <a:pPr algn="just"/>
            <a:r>
              <a:rPr lang="el-GR" dirty="0">
                <a:latin typeface="Times New Roman" pitchFamily="18" charset="0"/>
                <a:cs typeface="Times New Roman" pitchFamily="18" charset="0"/>
              </a:rPr>
              <a:t>Όπου </a:t>
            </a:r>
            <a:r>
              <a:rPr lang="el-GR" i="1" dirty="0">
                <a:latin typeface="Times New Roman" pitchFamily="18" charset="0"/>
                <a:cs typeface="Times New Roman" pitchFamily="18" charset="0"/>
              </a:rPr>
              <a:t>α </a:t>
            </a:r>
            <a:r>
              <a:rPr lang="el-GR" dirty="0">
                <a:latin typeface="Times New Roman" pitchFamily="18" charset="0"/>
                <a:cs typeface="Times New Roman" pitchFamily="18" charset="0"/>
              </a:rPr>
              <a:t>είναι η οριακή ροπή για δαπάνη ως προς το εισόδημα, και </a:t>
            </a:r>
            <a:r>
              <a:rPr lang="el-GR" i="1" dirty="0" err="1">
                <a:latin typeface="Times New Roman" pitchFamily="18" charset="0"/>
                <a:cs typeface="Times New Roman" pitchFamily="18" charset="0"/>
              </a:rPr>
              <a:t>A</a:t>
            </a:r>
            <a:r>
              <a:rPr lang="el-GR" i="1" baseline="-25000" dirty="0" err="1">
                <a:latin typeface="Times New Roman" pitchFamily="18" charset="0"/>
                <a:cs typeface="Times New Roman" pitchFamily="18" charset="0"/>
              </a:rPr>
              <a:t>d</a:t>
            </a:r>
            <a:r>
              <a:rPr lang="el-GR" i="1" baseline="-25000" dirty="0">
                <a:latin typeface="Times New Roman" pitchFamily="18" charset="0"/>
                <a:cs typeface="Times New Roman" pitchFamily="18" charset="0"/>
              </a:rPr>
              <a:t> </a:t>
            </a:r>
            <a:r>
              <a:rPr lang="el-GR" dirty="0">
                <a:latin typeface="Times New Roman" pitchFamily="18" charset="0"/>
                <a:cs typeface="Times New Roman" pitchFamily="18" charset="0"/>
              </a:rPr>
              <a:t> η </a:t>
            </a:r>
            <a:r>
              <a:rPr lang="el-GR" i="1" dirty="0">
                <a:latin typeface="Times New Roman" pitchFamily="18" charset="0"/>
                <a:cs typeface="Times New Roman" pitchFamily="18" charset="0"/>
              </a:rPr>
              <a:t>άμεση δαπάνη. Άρα </a:t>
            </a:r>
          </a:p>
          <a:p>
            <a:pPr algn="just"/>
            <a:endParaRPr lang="el-GR"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Με ολικό διαφορικό αυτής της εξίσωσης και διαιρώντας με το </a:t>
            </a:r>
            <a:r>
              <a:rPr lang="en-US" dirty="0" err="1">
                <a:latin typeface="Times New Roman" pitchFamily="18" charset="0"/>
                <a:cs typeface="Times New Roman" pitchFamily="18" charset="0"/>
              </a:rPr>
              <a:t>dS</a:t>
            </a:r>
            <a:r>
              <a:rPr lang="en-US" dirty="0">
                <a:latin typeface="Times New Roman" pitchFamily="18" charset="0"/>
                <a:cs typeface="Times New Roman" pitchFamily="18" charset="0"/>
              </a:rPr>
              <a:t> </a:t>
            </a:r>
            <a:endParaRPr lang="el-GR"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Η συνθήκη λοιπόν για την βελτίωση του εμπορικού ισοζυγίου από την υποτίμηση του εγχώριου νομίσματος είναι η ακόλουθη:</a:t>
            </a:r>
          </a:p>
          <a:p>
            <a:endParaRPr lang="el-GR" dirty="0"/>
          </a:p>
          <a:p>
            <a:endParaRPr lang="el-GR" dirty="0"/>
          </a:p>
        </p:txBody>
      </p:sp>
      <p:sp>
        <p:nvSpPr>
          <p:cNvPr id="327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276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203848" y="2492896"/>
            <a:ext cx="1334043" cy="288032"/>
          </a:xfrm>
          <a:prstGeom prst="rect">
            <a:avLst/>
          </a:prstGeom>
          <a:noFill/>
        </p:spPr>
      </p:pic>
      <p:sp>
        <p:nvSpPr>
          <p:cNvPr id="3277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2771"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259632" y="3645024"/>
            <a:ext cx="2861370" cy="360040"/>
          </a:xfrm>
          <a:prstGeom prst="rect">
            <a:avLst/>
          </a:prstGeom>
          <a:noFill/>
        </p:spPr>
      </p:pic>
      <p:sp>
        <p:nvSpPr>
          <p:cNvPr id="32774"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2773"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4211960" y="4437112"/>
            <a:ext cx="2312995" cy="467797"/>
          </a:xfrm>
          <a:prstGeom prst="rect">
            <a:avLst/>
          </a:prstGeom>
          <a:noFill/>
        </p:spPr>
      </p:pic>
      <p:sp>
        <p:nvSpPr>
          <p:cNvPr id="3277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2775"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7236296" y="5589240"/>
            <a:ext cx="798001" cy="486916"/>
          </a:xfrm>
          <a:prstGeom prst="rect">
            <a:avLst/>
          </a:prstGeom>
          <a:noFill/>
        </p:spPr>
      </p:pic>
      <p:sp>
        <p:nvSpPr>
          <p:cNvPr id="3277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2777" name="Picture 9"/>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827584" y="6118021"/>
            <a:ext cx="1656184" cy="462191"/>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pPr algn="just"/>
            <a:r>
              <a:rPr lang="el-GR" dirty="0">
                <a:latin typeface="Times New Roman" pitchFamily="18" charset="0"/>
                <a:cs typeface="Times New Roman" pitchFamily="18" charset="0"/>
              </a:rPr>
              <a:t>Που πρακτικά σημαίνει ότι μετά από μια υποτίμηση, με δεδομένο το α&lt;1, η μεταβολή στο εισόδημα που δεν δαπανάται θα πρέπει να είναι μεγαλύτερη από την μεταβολή στην άμεση δαπάνη. </a:t>
            </a:r>
          </a:p>
          <a:p>
            <a:pPr algn="just"/>
            <a:r>
              <a:rPr lang="el-GR" dirty="0">
                <a:latin typeface="Times New Roman" pitchFamily="18" charset="0"/>
                <a:cs typeface="Times New Roman" pitchFamily="18" charset="0"/>
              </a:rPr>
              <a:t>Το σημαντικότερο ίσως συμπέρασμα αυτού του υποδείγματος είναι ότι το αποτέλεσμα της υποτίμησης θα πρέπει να συνοδεύεται από μέτρα τόνωσης του εισοδήματος και μείωσης των δαπανών, για να έχει ευεργετικές επιδράσεις στο εμπορικό ισοζύγιο. Άρα η υποτίμηση από μόνη της δεν αποτελεί πάντα λύση στην βελτίωση του εμπορικού ισοζυγίου.</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a:latin typeface="Times New Roman" pitchFamily="18" charset="0"/>
                <a:cs typeface="Times New Roman" pitchFamily="18" charset="0"/>
              </a:rPr>
              <a:t>Η μονεταριστική προσέγγιση </a:t>
            </a:r>
            <a:br>
              <a:rPr lang="el-GR" sz="3200" b="1" i="1" dirty="0">
                <a:latin typeface="Times New Roman" pitchFamily="18" charset="0"/>
                <a:cs typeface="Times New Roman" pitchFamily="18" charset="0"/>
              </a:rPr>
            </a:br>
            <a:endParaRPr lang="el-GR" sz="32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70000" lnSpcReduction="20000"/>
          </a:bodyPr>
          <a:lstStyle/>
          <a:p>
            <a:pPr algn="just"/>
            <a:r>
              <a:rPr lang="el-GR" dirty="0">
                <a:latin typeface="Times New Roman" pitchFamily="18" charset="0"/>
                <a:cs typeface="Times New Roman" pitchFamily="18" charset="0"/>
              </a:rPr>
              <a:t>Ένα πλεονασματικό Ισοζύγιο Πληρωμών οφείλεται σε υπερβάλλουσα ζήτηση χρήματος σε σχέση με την προσφορά χρήματος. Ενώ ένα ελλειμματικό Ισοζύγιο Πληρωμών οφείλεται στην υπερβάλλουσα προσφορά χρήματος σε σχέση με τη ζήτηση χρήματος. </a:t>
            </a:r>
            <a:endParaRPr lang="en-US"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Υποθέσεις:</a:t>
            </a:r>
          </a:p>
          <a:p>
            <a:pPr algn="just"/>
            <a:r>
              <a:rPr lang="el-GR" dirty="0">
                <a:latin typeface="Times New Roman" pitchFamily="18" charset="0"/>
                <a:cs typeface="Times New Roman" pitchFamily="18" charset="0"/>
              </a:rPr>
              <a:t>Πρώτον, η οικονομία λειτουργεί σε επίπεδα πλήρους απασχόλησης δηλαδή αυτό μεταφράζεται γραφικά σε μια κάθετη καμπύλη </a:t>
            </a:r>
            <a:r>
              <a:rPr lang="el-GR" dirty="0" err="1">
                <a:latin typeface="Times New Roman" pitchFamily="18" charset="0"/>
                <a:cs typeface="Times New Roman" pitchFamily="18" charset="0"/>
              </a:rPr>
              <a:t>συναθροιστικής</a:t>
            </a:r>
            <a:r>
              <a:rPr lang="el-GR" dirty="0">
                <a:latin typeface="Times New Roman" pitchFamily="18" charset="0"/>
                <a:cs typeface="Times New Roman" pitchFamily="18" charset="0"/>
              </a:rPr>
              <a:t> προσφοράς (</a:t>
            </a:r>
            <a:r>
              <a:rPr lang="en-US" dirty="0">
                <a:latin typeface="Times New Roman" pitchFamily="18" charset="0"/>
                <a:cs typeface="Times New Roman" pitchFamily="18" charset="0"/>
              </a:rPr>
              <a:t>Aggregate Supply</a:t>
            </a:r>
            <a:r>
              <a:rPr lang="el-GR" dirty="0">
                <a:latin typeface="Times New Roman" pitchFamily="18" charset="0"/>
                <a:cs typeface="Times New Roman" pitchFamily="18" charset="0"/>
              </a:rPr>
              <a:t>, </a:t>
            </a:r>
            <a:r>
              <a:rPr lang="en-US" dirty="0">
                <a:latin typeface="Times New Roman" pitchFamily="18" charset="0"/>
                <a:cs typeface="Times New Roman" pitchFamily="18" charset="0"/>
              </a:rPr>
              <a:t>AS</a:t>
            </a:r>
            <a:r>
              <a:rPr lang="el-GR" dirty="0">
                <a:latin typeface="Times New Roman" pitchFamily="18" charset="0"/>
                <a:cs typeface="Times New Roman" pitchFamily="18" charset="0"/>
              </a:rPr>
              <a:t>). </a:t>
            </a:r>
          </a:p>
          <a:p>
            <a:pPr algn="just"/>
            <a:r>
              <a:rPr lang="el-GR" dirty="0">
                <a:latin typeface="Times New Roman" pitchFamily="18" charset="0"/>
                <a:cs typeface="Times New Roman" pitchFamily="18" charset="0"/>
              </a:rPr>
              <a:t>Δεύτερον ισχύει η ισοδυναμία αγοραστικής δύναμης στο διηνεκές, δηλαδή οι τιμές δύο ίδιων αγαθών σε δυο διαφορετικές χώρες εκφρασμένες σε ένα νόμισμα πρέπει να είναι ίδιες με βάση την απουσία κόστους μεταφοράς.</a:t>
            </a:r>
          </a:p>
          <a:p>
            <a:pPr algn="just"/>
            <a:r>
              <a:rPr lang="el-GR" dirty="0">
                <a:latin typeface="Times New Roman" pitchFamily="18" charset="0"/>
                <a:cs typeface="Times New Roman" pitchFamily="18" charset="0"/>
              </a:rPr>
              <a:t>Τρίτον, η ζήτηση χρήματος είναι μια σταθερή συνάρτηση του ονομαστικού εισοδήματος και εκφράζεται από τον ακόλουθο τύπο.</a:t>
            </a:r>
          </a:p>
          <a:p>
            <a:pPr algn="just"/>
            <a:endParaRPr lang="en-US" dirty="0">
              <a:latin typeface="Times New Roman" pitchFamily="18" charset="0"/>
              <a:cs typeface="Times New Roman" pitchFamily="18" charset="0"/>
            </a:endParaRPr>
          </a:p>
        </p:txBody>
      </p:sp>
      <p:sp>
        <p:nvSpPr>
          <p:cNvPr id="3379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379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899591" y="6045896"/>
            <a:ext cx="1609387" cy="407440"/>
          </a:xfrm>
          <a:prstGeom prst="rect">
            <a:avLst/>
          </a:prstGeom>
          <a:noFill/>
        </p:spPr>
      </p:pic>
      <p:sp>
        <p:nvSpPr>
          <p:cNvPr id="33795" name="Rectangle 3"/>
          <p:cNvSpPr>
            <a:spLocks noChangeArrowheads="1"/>
          </p:cNvSpPr>
          <p:nvPr/>
        </p:nvSpPr>
        <p:spPr bwMode="auto">
          <a:xfrm>
            <a:off x="685800" y="647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55000" lnSpcReduction="20000"/>
          </a:bodyPr>
          <a:lstStyle/>
          <a:p>
            <a:pPr algn="just"/>
            <a:r>
              <a:rPr lang="el-GR" sz="3800" dirty="0">
                <a:latin typeface="Times New Roman" pitchFamily="18" charset="0"/>
                <a:cs typeface="Times New Roman" pitchFamily="18" charset="0"/>
              </a:rPr>
              <a:t>Όπου Ρ είναι το εγχώριο επίπεδο τιμών, Υ είναι το πραγματικό εγχώριο εισόδημα και το </a:t>
            </a:r>
            <a:r>
              <a:rPr lang="el-GR" sz="3800" i="1" dirty="0">
                <a:latin typeface="Times New Roman" pitchFamily="18" charset="0"/>
                <a:cs typeface="Times New Roman" pitchFamily="18" charset="0"/>
              </a:rPr>
              <a:t>k </a:t>
            </a:r>
            <a:r>
              <a:rPr lang="el-GR" sz="3800" dirty="0">
                <a:latin typeface="Times New Roman" pitchFamily="18" charset="0"/>
                <a:cs typeface="Times New Roman" pitchFamily="18" charset="0"/>
              </a:rPr>
              <a:t>σταθερά που μετράει την </a:t>
            </a:r>
            <a:r>
              <a:rPr lang="el-GR" sz="3800" i="1" dirty="0">
                <a:latin typeface="Times New Roman" pitchFamily="18" charset="0"/>
                <a:cs typeface="Times New Roman" pitchFamily="18" charset="0"/>
              </a:rPr>
              <a:t>ευαισθησία </a:t>
            </a:r>
            <a:r>
              <a:rPr lang="el-GR" sz="3800" dirty="0">
                <a:latin typeface="Times New Roman" pitchFamily="18" charset="0"/>
                <a:cs typeface="Times New Roman" pitchFamily="18" charset="0"/>
              </a:rPr>
              <a:t>της ζήτησης χρήματος σε μια μεταβολή του ονομαστικού εισοδήματος (0&lt;</a:t>
            </a:r>
            <a:r>
              <a:rPr lang="en-US" sz="3800" i="1" dirty="0">
                <a:latin typeface="Times New Roman" pitchFamily="18" charset="0"/>
                <a:cs typeface="Times New Roman" pitchFamily="18" charset="0"/>
              </a:rPr>
              <a:t>k</a:t>
            </a:r>
            <a:r>
              <a:rPr lang="el-GR" sz="3800" dirty="0">
                <a:latin typeface="Times New Roman" pitchFamily="18" charset="0"/>
                <a:cs typeface="Times New Roman" pitchFamily="18" charset="0"/>
              </a:rPr>
              <a:t>&lt;1). </a:t>
            </a:r>
          </a:p>
          <a:p>
            <a:pPr algn="just"/>
            <a:r>
              <a:rPr lang="el-GR" sz="3800" dirty="0">
                <a:latin typeface="Times New Roman" pitchFamily="18" charset="0"/>
                <a:cs typeface="Times New Roman" pitchFamily="18" charset="0"/>
              </a:rPr>
              <a:t>Ας υποθέσουμε ότι, η εγχώρια προσφορά χρήματος αποτελείται από τα εγχώρια ομόλογα που </a:t>
            </a:r>
            <a:r>
              <a:rPr lang="el-GR" sz="3800" dirty="0" err="1">
                <a:latin typeface="Times New Roman" pitchFamily="18" charset="0"/>
                <a:cs typeface="Times New Roman" pitchFamily="18" charset="0"/>
              </a:rPr>
              <a:t>διακρατά</a:t>
            </a:r>
            <a:r>
              <a:rPr lang="el-GR" sz="3800" dirty="0">
                <a:latin typeface="Times New Roman" pitchFamily="18" charset="0"/>
                <a:cs typeface="Times New Roman" pitchFamily="18" charset="0"/>
              </a:rPr>
              <a:t> η κεντρική τράπεζα (D) και τα συναλλαγματικά διαθέσιμα της κεντρικής τράπεζας (R) όπως δείχνει η ακόλουθη εξίσωση.</a:t>
            </a:r>
          </a:p>
          <a:p>
            <a:pPr algn="just"/>
            <a:endParaRPr lang="el-GR" sz="3800" dirty="0">
              <a:latin typeface="Times New Roman" pitchFamily="18" charset="0"/>
              <a:cs typeface="Times New Roman" pitchFamily="18" charset="0"/>
            </a:endParaRPr>
          </a:p>
          <a:p>
            <a:pPr algn="just"/>
            <a:r>
              <a:rPr lang="el-GR" sz="3800" dirty="0">
                <a:latin typeface="Times New Roman" pitchFamily="18" charset="0"/>
                <a:cs typeface="Times New Roman" pitchFamily="18" charset="0"/>
              </a:rPr>
              <a:t>Προχωρώντας στο μονεταριστικό υπόδειγμα αναπαριστούμε γραφικά τις τρεις επιμέρους αγορές. Την αγορά αγαθών και υπηρεσιών στο επάνω μέρος του γραφικού. Την αγορά χρήματος στα δεξιά κάτω και την ισοδυναμία αγοραστικής δύναμης στα αριστερά κάτω. </a:t>
            </a:r>
          </a:p>
          <a:p>
            <a:pPr algn="just"/>
            <a:r>
              <a:rPr lang="el-GR" sz="3800" b="1" dirty="0">
                <a:latin typeface="Times New Roman" pitchFamily="18" charset="0"/>
                <a:cs typeface="Times New Roman" pitchFamily="18" charset="0"/>
              </a:rPr>
              <a:t>Γράφημα 7.5 </a:t>
            </a:r>
            <a:r>
              <a:rPr lang="el-GR" sz="3800" dirty="0">
                <a:latin typeface="Times New Roman" pitchFamily="18" charset="0"/>
                <a:cs typeface="Times New Roman" pitchFamily="18" charset="0"/>
              </a:rPr>
              <a:t>Μια υποτίμηση στην μονεταριστική προσέγγιση του ισοζυγίου πληρωμών</a:t>
            </a:r>
          </a:p>
          <a:p>
            <a:pPr algn="just"/>
            <a:endParaRPr lang="el-GR" sz="3800" dirty="0">
              <a:latin typeface="Times New Roman" pitchFamily="18" charset="0"/>
              <a:cs typeface="Times New Roman" pitchFamily="18" charset="0"/>
            </a:endParaRPr>
          </a:p>
          <a:p>
            <a:endParaRPr lang="el-GR" dirty="0"/>
          </a:p>
        </p:txBody>
      </p:sp>
      <p:sp>
        <p:nvSpPr>
          <p:cNvPr id="3584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584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203848" y="3284984"/>
            <a:ext cx="1453907" cy="324991"/>
          </a:xfrm>
          <a:prstGeom prst="rect">
            <a:avLst/>
          </a:prstGeom>
          <a:noFill/>
        </p:spPr>
      </p:pic>
      <p:sp>
        <p:nvSpPr>
          <p:cNvPr id="35843" name="Rectangle 3"/>
          <p:cNvSpPr>
            <a:spLocks noChangeArrowheads="1"/>
          </p:cNvSpPr>
          <p:nvPr/>
        </p:nvSpPr>
        <p:spPr bwMode="auto">
          <a:xfrm>
            <a:off x="685800" y="6381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p:cNvPicPr>
            <a:picLocks noGrp="1"/>
          </p:cNvPicPr>
          <p:nvPr>
            <p:ph idx="1"/>
          </p:nvPr>
        </p:nvPicPr>
        <p:blipFill>
          <a:blip r:embed="rId2" cstate="print">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395536" y="1412776"/>
            <a:ext cx="8424936" cy="5256584"/>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latin typeface="Times New Roman" pitchFamily="18" charset="0"/>
                <a:cs typeface="Times New Roman" pitchFamily="18" charset="0"/>
              </a:rPr>
              <a:t>Ισοδυναμία επιτοκίων </a:t>
            </a:r>
          </a:p>
        </p:txBody>
      </p:sp>
      <p:sp>
        <p:nvSpPr>
          <p:cNvPr id="3" name="2 - Θέση περιεχομένου"/>
          <p:cNvSpPr>
            <a:spLocks noGrp="1"/>
          </p:cNvSpPr>
          <p:nvPr>
            <p:ph idx="1"/>
          </p:nvPr>
        </p:nvSpPr>
        <p:spPr/>
        <p:txBody>
          <a:bodyPr>
            <a:normAutofit fontScale="77500" lnSpcReduction="20000"/>
          </a:bodyPr>
          <a:lstStyle/>
          <a:p>
            <a:pPr algn="just"/>
            <a:r>
              <a:rPr lang="el-GR" dirty="0">
                <a:latin typeface="Times New Roman" pitchFamily="18" charset="0"/>
                <a:cs typeface="Times New Roman" pitchFamily="18" charset="0"/>
              </a:rPr>
              <a:t>Ακάλυπτη ισοδυναμία επιτοκίων</a:t>
            </a:r>
            <a:r>
              <a:rPr lang="en-US" dirty="0">
                <a:latin typeface="Times New Roman" pitchFamily="18" charset="0"/>
                <a:cs typeface="Times New Roman" pitchFamily="18" charset="0"/>
              </a:rPr>
              <a:t> - </a:t>
            </a:r>
            <a:r>
              <a:rPr lang="el-GR" dirty="0">
                <a:latin typeface="Times New Roman" pitchFamily="18" charset="0"/>
                <a:cs typeface="Times New Roman" pitchFamily="18" charset="0"/>
              </a:rPr>
              <a:t>(</a:t>
            </a:r>
            <a:r>
              <a:rPr lang="el-GR" dirty="0" err="1">
                <a:latin typeface="Times New Roman" pitchFamily="18" charset="0"/>
                <a:cs typeface="Times New Roman" pitchFamily="18" charset="0"/>
              </a:rPr>
              <a:t>uncovered</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interest</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parity</a:t>
            </a:r>
            <a:r>
              <a:rPr lang="el-GR" dirty="0">
                <a:latin typeface="Times New Roman" pitchFamily="18" charset="0"/>
                <a:cs typeface="Times New Roman" pitchFamily="18" charset="0"/>
              </a:rPr>
              <a:t> – UIP)</a:t>
            </a:r>
            <a:r>
              <a:rPr lang="en-US" dirty="0">
                <a:latin typeface="Times New Roman" pitchFamily="18" charset="0"/>
                <a:cs typeface="Times New Roman" pitchFamily="18" charset="0"/>
              </a:rPr>
              <a:t>. E</a:t>
            </a:r>
            <a:r>
              <a:rPr lang="el-GR" dirty="0" err="1">
                <a:latin typeface="Times New Roman" pitchFamily="18" charset="0"/>
                <a:cs typeface="Times New Roman" pitchFamily="18" charset="0"/>
              </a:rPr>
              <a:t>ίναι</a:t>
            </a:r>
            <a:r>
              <a:rPr lang="el-GR" dirty="0">
                <a:latin typeface="Times New Roman" pitchFamily="18" charset="0"/>
                <a:cs typeface="Times New Roman" pitchFamily="18" charset="0"/>
              </a:rPr>
              <a:t> μια στρατηγική η οποία αποσκοπεί στην επίτευξη κερδών εκμεταλλευόμενη την ανισότητα ανάμεσα στην </a:t>
            </a:r>
            <a:r>
              <a:rPr lang="el-GR" dirty="0" err="1">
                <a:latin typeface="Times New Roman" pitchFamily="18" charset="0"/>
                <a:cs typeface="Times New Roman" pitchFamily="18" charset="0"/>
              </a:rPr>
              <a:t>επιτοκιακή</a:t>
            </a:r>
            <a:r>
              <a:rPr lang="el-GR" dirty="0">
                <a:latin typeface="Times New Roman" pitchFamily="18" charset="0"/>
                <a:cs typeface="Times New Roman" pitchFamily="18" charset="0"/>
              </a:rPr>
              <a:t> διαφορά δύο νομισμάτων και την αναμενόμενη μεταβολή στη συναλλαγματική τους ισοτιμία. </a:t>
            </a:r>
            <a:endParaRPr lang="en-US"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Παράδειγμα: Ας υποθέσουμε ότι ένας Αμερικανός επενδυτής επιθυμεί να τοποθετήσει ένα ποσό Α (π.χ. $1) σε ομόλογα του Γερμανικού ή του Αμερικάνικου δημοσίου για ένα έτος και τα οποία έχουν ακριβώς τα ίδια χαρακτηριστικά κινδύνου και φορολογίας. </a:t>
            </a:r>
          </a:p>
          <a:p>
            <a:pPr algn="just"/>
            <a:r>
              <a:rPr lang="el-GR" dirty="0">
                <a:latin typeface="Times New Roman" pitchFamily="18" charset="0"/>
                <a:cs typeface="Times New Roman" pitchFamily="18" charset="0"/>
              </a:rPr>
              <a:t>Εάν ο επενδυτής επενδύσει σε εγχώρια χρεόγραφα μετά από ένα χρόνο θα λάβει:</a:t>
            </a:r>
          </a:p>
          <a:p>
            <a:endParaRPr lang="el-GR" dirty="0"/>
          </a:p>
          <a:p>
            <a:endParaRPr lang="el-GR" dirty="0"/>
          </a:p>
        </p:txBody>
      </p:sp>
      <p:graphicFrame>
        <p:nvGraphicFramePr>
          <p:cNvPr id="1026" name="Object 2"/>
          <p:cNvGraphicFramePr>
            <a:graphicFrameLocks noChangeAspect="1"/>
          </p:cNvGraphicFramePr>
          <p:nvPr/>
        </p:nvGraphicFramePr>
        <p:xfrm>
          <a:off x="3707904" y="5301208"/>
          <a:ext cx="2880320" cy="365760"/>
        </p:xfrm>
        <a:graphic>
          <a:graphicData uri="http://schemas.openxmlformats.org/presentationml/2006/ole">
            <mc:AlternateContent xmlns:mc="http://schemas.openxmlformats.org/markup-compatibility/2006">
              <mc:Choice xmlns:v="urn:schemas-microsoft-com:vml" Requires="v">
                <p:oleObj spid="_x0000_s1028" name="Equation" r:id="rId3" imgW="1549080" imgH="228600" progId="Equation.DSMT4">
                  <p:embed/>
                </p:oleObj>
              </mc:Choice>
              <mc:Fallback>
                <p:oleObj name="Equation" r:id="rId3" imgW="1549080" imgH="2286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7904" y="5301208"/>
                        <a:ext cx="288032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dirty="0">
                <a:latin typeface="Times New Roman" pitchFamily="18" charset="0"/>
                <a:cs typeface="Times New Roman" pitchFamily="18" charset="0"/>
              </a:rPr>
              <a:t>Ενώ αν αποφασίσει να επενδύσει σε γερμανικά ομόλογα πρώτα θα μετατρέψει τ</a:t>
            </a:r>
            <a:r>
              <a:rPr lang="en-US" dirty="0">
                <a:latin typeface="Times New Roman" pitchFamily="18" charset="0"/>
                <a:cs typeface="Times New Roman" pitchFamily="18" charset="0"/>
              </a:rPr>
              <a:t>o</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δολάρι</a:t>
            </a:r>
            <a:r>
              <a:rPr lang="en-US" dirty="0">
                <a:latin typeface="Times New Roman" pitchFamily="18" charset="0"/>
                <a:cs typeface="Times New Roman" pitchFamily="18" charset="0"/>
              </a:rPr>
              <a:t>o</a:t>
            </a:r>
            <a:r>
              <a:rPr lang="el-GR" dirty="0">
                <a:latin typeface="Times New Roman" pitchFamily="18" charset="0"/>
                <a:cs typeface="Times New Roman" pitchFamily="18" charset="0"/>
              </a:rPr>
              <a:t> σε (1/</a:t>
            </a:r>
            <a:r>
              <a:rPr lang="en-US" dirty="0">
                <a:latin typeface="Times New Roman" pitchFamily="18" charset="0"/>
                <a:cs typeface="Times New Roman" pitchFamily="18" charset="0"/>
              </a:rPr>
              <a:t>S</a:t>
            </a:r>
            <a:r>
              <a:rPr lang="en-US" baseline="-25000" dirty="0">
                <a:latin typeface="Times New Roman" pitchFamily="18" charset="0"/>
                <a:cs typeface="Times New Roman" pitchFamily="18" charset="0"/>
              </a:rPr>
              <a:t>t</a:t>
            </a:r>
            <a:r>
              <a:rPr lang="el-GR" dirty="0">
                <a:latin typeface="Times New Roman" pitchFamily="18" charset="0"/>
                <a:cs typeface="Times New Roman" pitchFamily="18" charset="0"/>
              </a:rPr>
              <a:t>)  ευρώ, στη συνέχεια θα τα επενδύσει σε γερμανικά ομόλογα και στο τέλος του πρώτου έτους θα μετατρέψει τα ευρώ σε δολάρια στην αναμενόμενη συναλλαγματική ισοτιμία </a:t>
            </a:r>
            <a:r>
              <a:rPr lang="en-US" dirty="0" err="1">
                <a:latin typeface="Times New Roman" pitchFamily="18" charset="0"/>
                <a:cs typeface="Times New Roman" pitchFamily="18" charset="0"/>
              </a:rPr>
              <a:t>E</a:t>
            </a:r>
            <a:r>
              <a:rPr lang="en-US" baseline="-25000" dirty="0" err="1">
                <a:latin typeface="Times New Roman" pitchFamily="18" charset="0"/>
                <a:cs typeface="Times New Roman" pitchFamily="18" charset="0"/>
              </a:rPr>
              <a:t>t</a:t>
            </a:r>
            <a:r>
              <a:rPr lang="en-US" dirty="0" err="1">
                <a:latin typeface="Times New Roman" pitchFamily="18" charset="0"/>
                <a:cs typeface="Times New Roman" pitchFamily="18" charset="0"/>
              </a:rPr>
              <a:t>S</a:t>
            </a:r>
            <a:r>
              <a:rPr lang="en-US" baseline="-25000" dirty="0" err="1">
                <a:latin typeface="Times New Roman" pitchFamily="18" charset="0"/>
                <a:cs typeface="Times New Roman" pitchFamily="18" charset="0"/>
              </a:rPr>
              <a:t>t</a:t>
            </a:r>
            <a:r>
              <a:rPr lang="el-GR" baseline="-25000" dirty="0">
                <a:latin typeface="Times New Roman" pitchFamily="18" charset="0"/>
                <a:cs typeface="Times New Roman" pitchFamily="18" charset="0"/>
              </a:rPr>
              <a:t>+1</a:t>
            </a:r>
            <a:r>
              <a:rPr lang="el-GR" dirty="0">
                <a:latin typeface="Times New Roman" pitchFamily="18" charset="0"/>
                <a:cs typeface="Times New Roman" pitchFamily="18" charset="0"/>
              </a:rPr>
              <a:t>. Δηλαδή, η αξία της επένδυσής του σε $ στο τέλος του πρώτου έτους θα ισούται με:</a:t>
            </a:r>
          </a:p>
          <a:p>
            <a:pPr algn="just"/>
            <a:r>
              <a:rPr lang="el-GR" dirty="0">
                <a:latin typeface="Times New Roman" pitchFamily="18" charset="0"/>
                <a:cs typeface="Times New Roman" pitchFamily="18" charset="0"/>
              </a:rPr>
              <a:t>Ο επενδυτής θα είναι αδιάφορος μεταξύ των δύο επιλογών εάν η αξία της επένδυσής του μετά από ένα χρόνο είναι ακριβώς η ίδια και στις δύο περιπτώσεις, δηλαδή εάν:</a:t>
            </a:r>
          </a:p>
          <a:p>
            <a:pPr algn="just"/>
            <a:r>
              <a:rPr lang="el-GR" dirty="0">
                <a:latin typeface="Times New Roman" pitchFamily="18" charset="0"/>
                <a:cs typeface="Times New Roman" pitchFamily="18" charset="0"/>
              </a:rPr>
              <a:t> </a:t>
            </a:r>
          </a:p>
          <a:p>
            <a:pPr algn="just"/>
            <a:r>
              <a:rPr lang="el-GR" dirty="0">
                <a:latin typeface="Times New Roman" pitchFamily="18" charset="0"/>
                <a:cs typeface="Times New Roman" pitchFamily="18" charset="0"/>
              </a:rPr>
              <a:t>Αφαιρώντας τη μονάδα και από τα δύο μέλη, λαμβάνουμε</a:t>
            </a:r>
          </a:p>
          <a:p>
            <a:pPr algn="just"/>
            <a:endParaRPr lang="el-GR" dirty="0">
              <a:latin typeface="Times New Roman" pitchFamily="18" charset="0"/>
              <a:cs typeface="Times New Roman" pitchFamily="18" charset="0"/>
            </a:endParaRPr>
          </a:p>
          <a:p>
            <a:pPr algn="just"/>
            <a:endParaRPr lang="el-GR"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Η σχέση αυτή εκφράζει το ακάλυπτο αρμπιτράζ επιτοκίων </a:t>
            </a:r>
          </a:p>
          <a:p>
            <a:pPr algn="just"/>
            <a:endParaRPr lang="el-GR" dirty="0">
              <a:latin typeface="Times New Roman" pitchFamily="18" charset="0"/>
              <a:cs typeface="Times New Roman" pitchFamily="18" charset="0"/>
            </a:endParaRPr>
          </a:p>
        </p:txBody>
      </p:sp>
      <p:graphicFrame>
        <p:nvGraphicFramePr>
          <p:cNvPr id="2050" name="Object 2"/>
          <p:cNvGraphicFramePr>
            <a:graphicFrameLocks noChangeAspect="1"/>
          </p:cNvGraphicFramePr>
          <p:nvPr/>
        </p:nvGraphicFramePr>
        <p:xfrm>
          <a:off x="6343420" y="2924944"/>
          <a:ext cx="2800580" cy="503808"/>
        </p:xfrm>
        <a:graphic>
          <a:graphicData uri="http://schemas.openxmlformats.org/presentationml/2006/ole">
            <mc:AlternateContent xmlns:mc="http://schemas.openxmlformats.org/markup-compatibility/2006">
              <mc:Choice xmlns:v="urn:schemas-microsoft-com:vml" Requires="v">
                <p:oleObj spid="_x0000_s2059" name="Equation" r:id="rId3" imgW="2400120" imgH="431640" progId="Equation.DSMT4">
                  <p:embed/>
                </p:oleObj>
              </mc:Choice>
              <mc:Fallback>
                <p:oleObj name="Equation" r:id="rId3" imgW="2400120" imgH="43164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43420" y="2924944"/>
                        <a:ext cx="2800580" cy="503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51" name="Object 3"/>
          <p:cNvGraphicFramePr>
            <a:graphicFrameLocks noChangeAspect="1"/>
          </p:cNvGraphicFramePr>
          <p:nvPr/>
        </p:nvGraphicFramePr>
        <p:xfrm>
          <a:off x="4788024" y="3843035"/>
          <a:ext cx="1512168" cy="678537"/>
        </p:xfrm>
        <a:graphic>
          <a:graphicData uri="http://schemas.openxmlformats.org/presentationml/2006/ole">
            <mc:AlternateContent xmlns:mc="http://schemas.openxmlformats.org/markup-compatibility/2006">
              <mc:Choice xmlns:v="urn:schemas-microsoft-com:vml" Requires="v">
                <p:oleObj spid="_x0000_s2060" name="Equation" r:id="rId5" imgW="990360" imgH="444240" progId="Equation.DSMT4">
                  <p:embed/>
                </p:oleObj>
              </mc:Choice>
              <mc:Fallback>
                <p:oleObj name="Equation" r:id="rId5" imgW="990360" imgH="44424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88024" y="3843035"/>
                        <a:ext cx="1512168" cy="678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5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2052" name="Object 4"/>
          <p:cNvGraphicFramePr>
            <a:graphicFrameLocks noChangeAspect="1"/>
          </p:cNvGraphicFramePr>
          <p:nvPr/>
        </p:nvGraphicFramePr>
        <p:xfrm>
          <a:off x="827584" y="4869160"/>
          <a:ext cx="1884728" cy="593818"/>
        </p:xfrm>
        <a:graphic>
          <a:graphicData uri="http://schemas.openxmlformats.org/presentationml/2006/ole">
            <mc:AlternateContent xmlns:mc="http://schemas.openxmlformats.org/markup-compatibility/2006">
              <mc:Choice xmlns:v="urn:schemas-microsoft-com:vml" Requires="v">
                <p:oleObj spid="_x0000_s2061" name="Equation" r:id="rId7" imgW="1396394" imgH="444307" progId="Equation.DSMT4">
                  <p:embed/>
                </p:oleObj>
              </mc:Choice>
              <mc:Fallback>
                <p:oleObj name="Equation" r:id="rId7" imgW="1396394" imgH="444307"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7584" y="4869160"/>
                        <a:ext cx="1884728" cy="59381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4" name="Object 6"/>
          <p:cNvGraphicFramePr>
            <a:graphicFrameLocks noChangeAspect="1"/>
          </p:cNvGraphicFramePr>
          <p:nvPr/>
        </p:nvGraphicFramePr>
        <p:xfrm>
          <a:off x="3059832" y="5013176"/>
          <a:ext cx="989535" cy="368650"/>
        </p:xfrm>
        <a:graphic>
          <a:graphicData uri="http://schemas.openxmlformats.org/presentationml/2006/ole">
            <mc:AlternateContent xmlns:mc="http://schemas.openxmlformats.org/markup-compatibility/2006">
              <mc:Choice xmlns:v="urn:schemas-microsoft-com:vml" Requires="v">
                <p:oleObj spid="_x0000_s2062" name="Equation" r:id="rId9" imgW="647640" imgH="241200" progId="Equation.DSMT4">
                  <p:embed/>
                </p:oleObj>
              </mc:Choice>
              <mc:Fallback>
                <p:oleObj name="Equation" r:id="rId9" imgW="647640" imgH="241200" progId="Equation.DSMT4">
                  <p:embed/>
                  <p:pic>
                    <p:nvPicPr>
                      <p:cNvPr id="0"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59832" y="5013176"/>
                        <a:ext cx="989535" cy="36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a:latin typeface="Times New Roman" pitchFamily="18" charset="0"/>
                <a:cs typeface="Times New Roman" pitchFamily="18" charset="0"/>
              </a:rPr>
              <a:t>Αν για παράδειγμα </a:t>
            </a:r>
            <a:r>
              <a:rPr lang="en-US" dirty="0">
                <a:latin typeface="Times New Roman" pitchFamily="18" charset="0"/>
                <a:cs typeface="Times New Roman" pitchFamily="18" charset="0"/>
              </a:rPr>
              <a:t>i</a:t>
            </a:r>
            <a:r>
              <a:rPr lang="en-US" baseline="-25000" dirty="0">
                <a:latin typeface="Times New Roman" pitchFamily="18" charset="0"/>
                <a:cs typeface="Times New Roman" pitchFamily="18" charset="0"/>
              </a:rPr>
              <a:t>d</a:t>
            </a:r>
            <a:r>
              <a:rPr lang="el-GR" dirty="0">
                <a:latin typeface="Times New Roman" pitchFamily="18" charset="0"/>
                <a:cs typeface="Times New Roman" pitchFamily="18" charset="0"/>
              </a:rPr>
              <a:t>=6% και το </a:t>
            </a:r>
            <a:r>
              <a:rPr lang="en-US" dirty="0">
                <a:latin typeface="Times New Roman" pitchFamily="18" charset="0"/>
                <a:cs typeface="Times New Roman" pitchFamily="18" charset="0"/>
              </a:rPr>
              <a:t>i</a:t>
            </a:r>
            <a:r>
              <a:rPr lang="en-US" baseline="-25000" dirty="0">
                <a:latin typeface="Times New Roman" pitchFamily="18" charset="0"/>
                <a:cs typeface="Times New Roman" pitchFamily="18" charset="0"/>
              </a:rPr>
              <a:t>f</a:t>
            </a:r>
            <a:r>
              <a:rPr lang="el-GR" dirty="0">
                <a:latin typeface="Times New Roman" pitchFamily="18" charset="0"/>
                <a:cs typeface="Times New Roman" pitchFamily="18" charset="0"/>
              </a:rPr>
              <a:t>=4% τότε αναμένεται αύξηση της συναλλαγματικής ισοτιμίας, δηλαδή ανατίμηση του ευρώ έναντι του δολαρίου κατά 2%. (αναμενόμενη μελλοντική ισοτιμία ίδια με τρέχουσα). </a:t>
            </a:r>
          </a:p>
          <a:p>
            <a:pPr algn="just"/>
            <a:r>
              <a:rPr lang="el-GR" dirty="0">
                <a:latin typeface="Times New Roman" pitchFamily="18" charset="0"/>
                <a:cs typeface="Times New Roman" pitchFamily="18" charset="0"/>
              </a:rPr>
              <a:t>Οι εμπειρικές μελέτες έχουν δείξει ότι το ΑΑΕ δεν ισχύει στην πράξη γεγονός που υποδηλώνει ότι οι επενδυτές στην πράξη αποστρέφονται το συναλλαγματικό κίνδυνο. Όπως λέμε στην διεθνή ορολογία χαρακτηρίζονται ως «</a:t>
            </a:r>
            <a:r>
              <a:rPr lang="el-GR" dirty="0" err="1">
                <a:latin typeface="Times New Roman" pitchFamily="18" charset="0"/>
                <a:cs typeface="Times New Roman" pitchFamily="18" charset="0"/>
              </a:rPr>
              <a:t>risk</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averse</a:t>
            </a:r>
            <a:r>
              <a:rPr lang="el-GR" dirty="0">
                <a:latin typeface="Times New Roman" pitchFamily="18" charset="0"/>
                <a:cs typeface="Times New Roman" pitchFamily="18" charset="0"/>
              </a:rPr>
              <a:t>» επενδυτές. Έτσι καταλήγουμε στην λεγόμενη επαυξημένη εκδοχή του ΑΑΕ που υποστηρίζει ότι η </a:t>
            </a:r>
            <a:r>
              <a:rPr lang="el-GR" dirty="0" err="1">
                <a:latin typeface="Times New Roman" pitchFamily="18" charset="0"/>
                <a:cs typeface="Times New Roman" pitchFamily="18" charset="0"/>
              </a:rPr>
              <a:t>επιτοκιακή</a:t>
            </a:r>
            <a:r>
              <a:rPr lang="el-GR" dirty="0">
                <a:latin typeface="Times New Roman" pitchFamily="18" charset="0"/>
                <a:cs typeface="Times New Roman" pitchFamily="18" charset="0"/>
              </a:rPr>
              <a:t> διαφορά αντικατοπτρίζει αφενός την προσδοκώμενη μεταβολή στη συναλλαγματική ισοτιμία όψεως και αφετέρου ένα ασφάλιστρο κινδύνου </a:t>
            </a:r>
            <a:r>
              <a:rPr lang="el-GR" i="1" dirty="0">
                <a:latin typeface="Times New Roman" pitchFamily="18" charset="0"/>
                <a:cs typeface="Times New Roman" pitchFamily="18" charset="0"/>
              </a:rPr>
              <a:t>θ.</a:t>
            </a:r>
            <a:r>
              <a:rPr lang="el-GR" dirty="0">
                <a:latin typeface="Times New Roman" pitchFamily="18" charset="0"/>
                <a:cs typeface="Times New Roman" pitchFamily="18" charset="0"/>
              </a:rPr>
              <a:t>  </a:t>
            </a:r>
          </a:p>
          <a:p>
            <a:endParaRPr lang="el-GR" dirty="0"/>
          </a:p>
          <a:p>
            <a:endParaRPr lang="el-GR" dirty="0"/>
          </a:p>
        </p:txBody>
      </p:sp>
      <p:graphicFrame>
        <p:nvGraphicFramePr>
          <p:cNvPr id="39938" name="Object 2"/>
          <p:cNvGraphicFramePr>
            <a:graphicFrameLocks noChangeAspect="1"/>
          </p:cNvGraphicFramePr>
          <p:nvPr/>
        </p:nvGraphicFramePr>
        <p:xfrm>
          <a:off x="899592" y="5774155"/>
          <a:ext cx="2377132" cy="679181"/>
        </p:xfrm>
        <a:graphic>
          <a:graphicData uri="http://schemas.openxmlformats.org/presentationml/2006/ole">
            <mc:AlternateContent xmlns:mc="http://schemas.openxmlformats.org/markup-compatibility/2006">
              <mc:Choice xmlns:v="urn:schemas-microsoft-com:vml" Requires="v">
                <p:oleObj spid="_x0000_s39940" name="Equation" r:id="rId3" imgW="1511280" imgH="431640" progId="Equation.DSMT4">
                  <p:embed/>
                </p:oleObj>
              </mc:Choice>
              <mc:Fallback>
                <p:oleObj name="Equation" r:id="rId3" imgW="1511280" imgH="43164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5774155"/>
                        <a:ext cx="2377132" cy="679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dirty="0">
                <a:latin typeface="Times New Roman" pitchFamily="18" charset="0"/>
                <a:cs typeface="Times New Roman" pitchFamily="18" charset="0"/>
              </a:rPr>
              <a:t>Καλυμμένη ισοδυναμία επιτοκίων (</a:t>
            </a:r>
            <a:r>
              <a:rPr lang="el-GR" dirty="0" err="1">
                <a:latin typeface="Times New Roman" pitchFamily="18" charset="0"/>
                <a:cs typeface="Times New Roman" pitchFamily="18" charset="0"/>
              </a:rPr>
              <a:t>Covered</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Interest</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Parity</a:t>
            </a:r>
            <a:r>
              <a:rPr lang="el-GR" dirty="0">
                <a:latin typeface="Times New Roman" pitchFamily="18" charset="0"/>
                <a:cs typeface="Times New Roman" pitchFamily="18" charset="0"/>
              </a:rPr>
              <a:t> – CIP) σημαίνει επένδυση σε ξένο νόμισμα με ταυτόχρονη κάλυψη του συναλλαγματικού κινδύνου μέσω προθεσμιακών πράξεων. </a:t>
            </a:r>
          </a:p>
          <a:p>
            <a:pPr algn="just"/>
            <a:r>
              <a:rPr lang="el-GR" dirty="0">
                <a:latin typeface="Times New Roman" pitchFamily="18" charset="0"/>
                <a:cs typeface="Times New Roman" pitchFamily="18" charset="0"/>
              </a:rPr>
              <a:t>Σκοπός αυτής της επενδυτικής στρατηγικής είναι η εμφάνιση κερδών από τη διαφορά που υπάρχει μεταξύ του προθεσμιακού πριμ ή έκπτωσης και των επιτοκίων των δύο νομισμάτων. </a:t>
            </a:r>
          </a:p>
          <a:p>
            <a:pPr algn="just"/>
            <a:r>
              <a:rPr lang="el-GR" dirty="0">
                <a:latin typeface="Times New Roman" pitchFamily="18" charset="0"/>
                <a:cs typeface="Times New Roman" pitchFamily="18" charset="0"/>
              </a:rPr>
              <a:t>Παράδειγμα:</a:t>
            </a:r>
          </a:p>
          <a:p>
            <a:pPr algn="just"/>
            <a:r>
              <a:rPr lang="el-GR" dirty="0">
                <a:latin typeface="Times New Roman" pitchFamily="18" charset="0"/>
                <a:cs typeface="Times New Roman" pitchFamily="18" charset="0"/>
              </a:rPr>
              <a:t>Εάν </a:t>
            </a:r>
            <a:r>
              <a:rPr lang="en-GB" dirty="0">
                <a:latin typeface="Times New Roman" pitchFamily="18" charset="0"/>
                <a:cs typeface="Times New Roman" pitchFamily="18" charset="0"/>
              </a:rPr>
              <a:t> </a:t>
            </a:r>
            <a:r>
              <a:rPr lang="el-GR" dirty="0">
                <a:latin typeface="Times New Roman" pitchFamily="18" charset="0"/>
                <a:cs typeface="Times New Roman" pitchFamily="18" charset="0"/>
              </a:rPr>
              <a:t>   ορίζουμε την τρέχουσα (</a:t>
            </a:r>
            <a:r>
              <a:rPr lang="en-US" dirty="0">
                <a:latin typeface="Times New Roman" pitchFamily="18" charset="0"/>
                <a:cs typeface="Times New Roman" pitchFamily="18" charset="0"/>
              </a:rPr>
              <a:t>spot</a:t>
            </a:r>
            <a:r>
              <a:rPr lang="el-GR" dirty="0">
                <a:latin typeface="Times New Roman" pitchFamily="18" charset="0"/>
                <a:cs typeface="Times New Roman" pitchFamily="18" charset="0"/>
              </a:rPr>
              <a:t>) τιμή ενός ξένου νομίσματος σε όρους του εγχώριου νομίσματος (ως εγχώριο νόμισμα λαμβάνουμε το $- από τη πλευρά του Αμερικανού επενδυτή) και    η προθεσμιακή (</a:t>
            </a:r>
            <a:r>
              <a:rPr lang="en-US" dirty="0">
                <a:latin typeface="Times New Roman" pitchFamily="18" charset="0"/>
                <a:cs typeface="Times New Roman" pitchFamily="18" charset="0"/>
              </a:rPr>
              <a:t>forward</a:t>
            </a:r>
            <a:r>
              <a:rPr lang="el-GR" dirty="0">
                <a:latin typeface="Times New Roman" pitchFamily="18" charset="0"/>
                <a:cs typeface="Times New Roman" pitchFamily="18" charset="0"/>
              </a:rPr>
              <a:t>) τιμή συναλλάγματος αντίστοιχα τη χρονική στιγμή </a:t>
            </a:r>
            <a:r>
              <a:rPr lang="en-US" dirty="0">
                <a:latin typeface="Times New Roman" pitchFamily="18" charset="0"/>
                <a:cs typeface="Times New Roman" pitchFamily="18" charset="0"/>
              </a:rPr>
              <a:t>t</a:t>
            </a:r>
            <a:r>
              <a:rPr lang="el-GR" dirty="0">
                <a:latin typeface="Times New Roman" pitchFamily="18" charset="0"/>
                <a:cs typeface="Times New Roman" pitchFamily="18" charset="0"/>
              </a:rPr>
              <a:t>,    και    είναι το επιτόκιο της εγχώριας και της αλλοδαπής οικονομίας αντίστοιχα, η επένδυση 1 δολαρίου σε εγχώρια χρεόγραφα θα αποφέρει μετά από ένα έτος</a:t>
            </a:r>
          </a:p>
          <a:p>
            <a:pPr algn="just"/>
            <a:r>
              <a:rPr lang="el-GR" dirty="0">
                <a:latin typeface="Times New Roman" pitchFamily="18" charset="0"/>
                <a:cs typeface="Times New Roman" pitchFamily="18" charset="0"/>
              </a:rPr>
              <a:t>Ενώ η επένδυση σε ξένα χρεόγραφα θα αποφέρει σε δολάρια</a:t>
            </a:r>
          </a:p>
          <a:p>
            <a:endParaRPr lang="el-GR" dirty="0"/>
          </a:p>
          <a:p>
            <a:endParaRPr lang="el-GR" dirty="0"/>
          </a:p>
          <a:p>
            <a:endParaRPr lang="el-GR" dirty="0"/>
          </a:p>
        </p:txBody>
      </p:sp>
      <p:graphicFrame>
        <p:nvGraphicFramePr>
          <p:cNvPr id="40962" name="Object 2"/>
          <p:cNvGraphicFramePr>
            <a:graphicFrameLocks noChangeAspect="1"/>
          </p:cNvGraphicFramePr>
          <p:nvPr/>
        </p:nvGraphicFramePr>
        <p:xfrm>
          <a:off x="1331640" y="3646521"/>
          <a:ext cx="288032" cy="398813"/>
        </p:xfrm>
        <a:graphic>
          <a:graphicData uri="http://schemas.openxmlformats.org/presentationml/2006/ole">
            <mc:AlternateContent xmlns:mc="http://schemas.openxmlformats.org/markup-compatibility/2006">
              <mc:Choice xmlns:v="urn:schemas-microsoft-com:vml" Requires="v">
                <p:oleObj spid="_x0000_s40974" name="Equation" r:id="rId3" imgW="164880" imgH="228600" progId="Equation.DSMT4">
                  <p:embed/>
                </p:oleObj>
              </mc:Choice>
              <mc:Fallback>
                <p:oleObj name="Equation" r:id="rId3" imgW="164880" imgH="2286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1640" y="3646521"/>
                        <a:ext cx="288032" cy="398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0963" name="Object 3"/>
          <p:cNvGraphicFramePr>
            <a:graphicFrameLocks noChangeAspect="1"/>
          </p:cNvGraphicFramePr>
          <p:nvPr/>
        </p:nvGraphicFramePr>
        <p:xfrm>
          <a:off x="7884368" y="4221088"/>
          <a:ext cx="288032" cy="398814"/>
        </p:xfrm>
        <a:graphic>
          <a:graphicData uri="http://schemas.openxmlformats.org/presentationml/2006/ole">
            <mc:AlternateContent xmlns:mc="http://schemas.openxmlformats.org/markup-compatibility/2006">
              <mc:Choice xmlns:v="urn:schemas-microsoft-com:vml" Requires="v">
                <p:oleObj spid="_x0000_s40975" name="Equation" r:id="rId5" imgW="164880" imgH="228600" progId="Equation.DSMT4">
                  <p:embed/>
                </p:oleObj>
              </mc:Choice>
              <mc:Fallback>
                <p:oleObj name="Equation" r:id="rId5" imgW="164880" imgH="22860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84368" y="4221088"/>
                        <a:ext cx="288032" cy="398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0964" name="Object 4"/>
          <p:cNvGraphicFramePr>
            <a:graphicFrameLocks noChangeAspect="1"/>
          </p:cNvGraphicFramePr>
          <p:nvPr/>
        </p:nvGraphicFramePr>
        <p:xfrm>
          <a:off x="1907704" y="4725144"/>
          <a:ext cx="216024" cy="353494"/>
        </p:xfrm>
        <a:graphic>
          <a:graphicData uri="http://schemas.openxmlformats.org/presentationml/2006/ole">
            <mc:AlternateContent xmlns:mc="http://schemas.openxmlformats.org/markup-compatibility/2006">
              <mc:Choice xmlns:v="urn:schemas-microsoft-com:vml" Requires="v">
                <p:oleObj spid="_x0000_s40976" name="Equation" r:id="rId7" imgW="139680" imgH="228600" progId="Equation.DSMT4">
                  <p:embed/>
                </p:oleObj>
              </mc:Choice>
              <mc:Fallback>
                <p:oleObj name="Equation" r:id="rId7" imgW="139680" imgH="22860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07704" y="4725144"/>
                        <a:ext cx="216024" cy="353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0965" name="Object 5"/>
          <p:cNvGraphicFramePr>
            <a:graphicFrameLocks noChangeAspect="1"/>
          </p:cNvGraphicFramePr>
          <p:nvPr/>
        </p:nvGraphicFramePr>
        <p:xfrm>
          <a:off x="2627784" y="4725144"/>
          <a:ext cx="216024" cy="342038"/>
        </p:xfrm>
        <a:graphic>
          <a:graphicData uri="http://schemas.openxmlformats.org/presentationml/2006/ole">
            <mc:AlternateContent xmlns:mc="http://schemas.openxmlformats.org/markup-compatibility/2006">
              <mc:Choice xmlns:v="urn:schemas-microsoft-com:vml" Requires="v">
                <p:oleObj spid="_x0000_s40977" name="Equation" r:id="rId9" imgW="152280" imgH="241200" progId="Equation.DSMT4">
                  <p:embed/>
                </p:oleObj>
              </mc:Choice>
              <mc:Fallback>
                <p:oleObj name="Equation" r:id="rId9" imgW="152280" imgH="241200" progId="Equation.DSMT4">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27784" y="4725144"/>
                        <a:ext cx="216024" cy="342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0966" name="Object 6"/>
          <p:cNvGraphicFramePr>
            <a:graphicFrameLocks noChangeAspect="1"/>
          </p:cNvGraphicFramePr>
          <p:nvPr/>
        </p:nvGraphicFramePr>
        <p:xfrm>
          <a:off x="5940152" y="5301208"/>
          <a:ext cx="2267744" cy="334585"/>
        </p:xfrm>
        <a:graphic>
          <a:graphicData uri="http://schemas.openxmlformats.org/presentationml/2006/ole">
            <mc:AlternateContent xmlns:mc="http://schemas.openxmlformats.org/markup-compatibility/2006">
              <mc:Choice xmlns:v="urn:schemas-microsoft-com:vml" Requires="v">
                <p:oleObj spid="_x0000_s40978" name="Equation" r:id="rId11" imgW="1549080" imgH="228600" progId="Equation.DSMT4">
                  <p:embed/>
                </p:oleObj>
              </mc:Choice>
              <mc:Fallback>
                <p:oleObj name="Equation" r:id="rId11" imgW="1549080" imgH="228600" progId="Equation.DSMT4">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940152" y="5301208"/>
                        <a:ext cx="2267744" cy="334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0967" name="Object 7"/>
          <p:cNvGraphicFramePr>
            <a:graphicFrameLocks noChangeAspect="1"/>
          </p:cNvGraphicFramePr>
          <p:nvPr/>
        </p:nvGraphicFramePr>
        <p:xfrm>
          <a:off x="971599" y="6021288"/>
          <a:ext cx="2935385" cy="648072"/>
        </p:xfrm>
        <a:graphic>
          <a:graphicData uri="http://schemas.openxmlformats.org/presentationml/2006/ole">
            <mc:AlternateContent xmlns:mc="http://schemas.openxmlformats.org/markup-compatibility/2006">
              <mc:Choice xmlns:v="urn:schemas-microsoft-com:vml" Requires="v">
                <p:oleObj spid="_x0000_s40979" name="Equation" r:id="rId13" imgW="1955520" imgH="431640" progId="Equation.DSMT4">
                  <p:embed/>
                </p:oleObj>
              </mc:Choice>
              <mc:Fallback>
                <p:oleObj name="Equation" r:id="rId13" imgW="1955520" imgH="431640" progId="Equation.DSMT4">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71599" y="6021288"/>
                        <a:ext cx="2935385" cy="648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a:latin typeface="Times New Roman" pitchFamily="18" charset="0"/>
                <a:cs typeface="Times New Roman" pitchFamily="18" charset="0"/>
              </a:rPr>
              <a:t>Για να μην υπάρχει κίνητρο μεταφοράς αποταμιευτικών πόρων από την εγχώρια οικονομία στην αλλοδαπή, θα πρέπει οι αποδόσεις χρεογράφων διαφορετικών χωρών, όταν εκφράζονται στο ίδιο νόμισμα,, να είναι ίσες, δηλαδή σε ισορροπία θα πρέπει οι δυο στρατηγικές να είναι ίδιες. Δηλαδή καταλήγουμε </a:t>
            </a:r>
          </a:p>
          <a:p>
            <a:pPr algn="just"/>
            <a:r>
              <a:rPr lang="el-GR" dirty="0">
                <a:latin typeface="Times New Roman" pitchFamily="18" charset="0"/>
                <a:cs typeface="Times New Roman" pitchFamily="18" charset="0"/>
              </a:rPr>
              <a:t>Από την σχέση αυτή γίνεται κατανοητό ότι εάν το ξένο νόμισμα πωλείται με προθεσμιακό </a:t>
            </a:r>
            <a:r>
              <a:rPr lang="el-GR" dirty="0" err="1">
                <a:latin typeface="Times New Roman" pitchFamily="18" charset="0"/>
                <a:cs typeface="Times New Roman" pitchFamily="18" charset="0"/>
              </a:rPr>
              <a:t>πρίμ</a:t>
            </a:r>
            <a:r>
              <a:rPr lang="el-GR" dirty="0">
                <a:latin typeface="Times New Roman" pitchFamily="18" charset="0"/>
                <a:cs typeface="Times New Roman" pitchFamily="18" charset="0"/>
              </a:rPr>
              <a:t>           τότε η διαφορά επιτοκίων μεταξύ εγχώριων και ξένων επιτοκίων θα πρέπει να γίνει θετική                  ώστε να ισχύει η ισοδυναμία. Με άλλα λόγια, παρατηρείται μαζική εισροή επενδυτικών κεφαλαίων στην εγχώρια οικονομία, υπερβάλλουσα ζήτηση ξένου νομίσματος στην προθεσμιακή αγορά, και τάση ανατίμησης του.</a:t>
            </a:r>
          </a:p>
          <a:p>
            <a:endParaRPr lang="el-GR" dirty="0"/>
          </a:p>
        </p:txBody>
      </p:sp>
      <p:graphicFrame>
        <p:nvGraphicFramePr>
          <p:cNvPr id="41986" name="Object 2"/>
          <p:cNvGraphicFramePr>
            <a:graphicFrameLocks noChangeAspect="1"/>
          </p:cNvGraphicFramePr>
          <p:nvPr/>
        </p:nvGraphicFramePr>
        <p:xfrm>
          <a:off x="3851920" y="3068960"/>
          <a:ext cx="1368152" cy="547261"/>
        </p:xfrm>
        <a:graphic>
          <a:graphicData uri="http://schemas.openxmlformats.org/presentationml/2006/ole">
            <mc:AlternateContent xmlns:mc="http://schemas.openxmlformats.org/markup-compatibility/2006">
              <mc:Choice xmlns:v="urn:schemas-microsoft-com:vml" Requires="v">
                <p:oleObj spid="_x0000_s41992" name="Equation" r:id="rId3" imgW="1079280" imgH="431640" progId="Equation.DSMT4">
                  <p:embed/>
                </p:oleObj>
              </mc:Choice>
              <mc:Fallback>
                <p:oleObj name="Equation" r:id="rId3" imgW="1079280" imgH="43164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1920" y="3068960"/>
                        <a:ext cx="1368152" cy="5472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1987" name="Object 3"/>
          <p:cNvGraphicFramePr>
            <a:graphicFrameLocks noChangeAspect="1"/>
          </p:cNvGraphicFramePr>
          <p:nvPr/>
        </p:nvGraphicFramePr>
        <p:xfrm>
          <a:off x="6804248" y="3789040"/>
          <a:ext cx="700078" cy="360040"/>
        </p:xfrm>
        <a:graphic>
          <a:graphicData uri="http://schemas.openxmlformats.org/presentationml/2006/ole">
            <mc:AlternateContent xmlns:mc="http://schemas.openxmlformats.org/markup-compatibility/2006">
              <mc:Choice xmlns:v="urn:schemas-microsoft-com:vml" Requires="v">
                <p:oleObj spid="_x0000_s41993" name="Equation" r:id="rId5" imgW="444240" imgH="228600" progId="Equation.DSMT4">
                  <p:embed/>
                </p:oleObj>
              </mc:Choice>
              <mc:Fallback>
                <p:oleObj name="Equation" r:id="rId5" imgW="444240" imgH="22860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04248" y="3789040"/>
                        <a:ext cx="700078" cy="360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1988" name="Object 4"/>
          <p:cNvGraphicFramePr>
            <a:graphicFrameLocks noChangeAspect="1"/>
          </p:cNvGraphicFramePr>
          <p:nvPr/>
        </p:nvGraphicFramePr>
        <p:xfrm>
          <a:off x="4860032" y="4437112"/>
          <a:ext cx="1100430" cy="360486"/>
        </p:xfrm>
        <a:graphic>
          <a:graphicData uri="http://schemas.openxmlformats.org/presentationml/2006/ole">
            <mc:AlternateContent xmlns:mc="http://schemas.openxmlformats.org/markup-compatibility/2006">
              <mc:Choice xmlns:v="urn:schemas-microsoft-com:vml" Requires="v">
                <p:oleObj spid="_x0000_s41994" name="Equation" r:id="rId7" imgW="736560" imgH="241200" progId="Equation.DSMT4">
                  <p:embed/>
                </p:oleObj>
              </mc:Choice>
              <mc:Fallback>
                <p:oleObj name="Equation" r:id="rId7" imgW="736560" imgH="24120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60032" y="4437112"/>
                        <a:ext cx="1100430" cy="3604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a:latin typeface="Times New Roman" pitchFamily="18" charset="0"/>
                <a:cs typeface="Times New Roman" pitchFamily="18" charset="0"/>
              </a:rPr>
              <a:t>Η τρέχουσα και η προθεσμιακή αγορά συναλλάγματος</a:t>
            </a:r>
          </a:p>
        </p:txBody>
      </p:sp>
      <p:sp>
        <p:nvSpPr>
          <p:cNvPr id="3" name="2 - Θέση περιεχομένου"/>
          <p:cNvSpPr>
            <a:spLocks noGrp="1"/>
          </p:cNvSpPr>
          <p:nvPr>
            <p:ph idx="1"/>
          </p:nvPr>
        </p:nvSpPr>
        <p:spPr>
          <a:xfrm>
            <a:off x="457200" y="1600200"/>
            <a:ext cx="8229600" cy="4781128"/>
          </a:xfrm>
        </p:spPr>
        <p:txBody>
          <a:bodyPr>
            <a:normAutofit fontScale="70000" lnSpcReduction="20000"/>
          </a:bodyPr>
          <a:lstStyle/>
          <a:p>
            <a:endParaRPr lang="en-US" dirty="0"/>
          </a:p>
          <a:p>
            <a:pPr algn="just"/>
            <a:r>
              <a:rPr lang="el-GR" dirty="0">
                <a:latin typeface="Times New Roman" pitchFamily="18" charset="0"/>
                <a:cs typeface="Times New Roman" pitchFamily="18" charset="0"/>
              </a:rPr>
              <a:t>Η άμεση μέθοδος μας πληροφορεί για την ποσότητας ξένου νομίσματος που μπορεί να αγοράσει μια μονάδα εγχώριου νομίσματος.</a:t>
            </a:r>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Η έμμεση μέθοδος μας πληροφορεί για το πόσο θα μας κοστίσει να αγοράσουμε διάφορες ποσότητες ξένου νομίσματος</a:t>
            </a:r>
            <a:endParaRPr lang="en-US"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Η άμεση και η έμμεση μέθοδος ερμηνεύονται προς αντίθετες κατευθύνσεις όταν πρόκειται για ανατίμηση (υποτίμηση) της τιμής του συναλλάγματος. Επειδή η έμμεση μέθοδος μας λέει την τιμή του ξένου συναλλάγματος, μια ανατίμηση (υποτίμηση)  του ξένου νομίσματος προκαλεί μια αύξηση (μείωση) της έμμεσης συναλλαγματικής ισοτιμίας, αλλά μια ανατίμηση (υποτίμηση) του ξένου νομίσματος προκαλεί μείωση (αύξηση) της άμεσης συναλλαγματικής ισοτιμίας. </a:t>
            </a:r>
          </a:p>
          <a:p>
            <a:endParaRPr lang="en-US" dirty="0"/>
          </a:p>
          <a:p>
            <a:endParaRPr lang="el-GR"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102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971600" y="1340768"/>
            <a:ext cx="6899648" cy="515491"/>
          </a:xfrm>
          <a:prstGeom prst="rect">
            <a:avLst/>
          </a:prstGeom>
          <a:noFill/>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102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331640" y="2700440"/>
            <a:ext cx="6264696" cy="461488"/>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dirty="0">
                <a:latin typeface="Times New Roman" pitchFamily="18" charset="0"/>
                <a:cs typeface="Times New Roman" pitchFamily="18" charset="0"/>
              </a:rPr>
              <a:t>Πριν ολοκληρώσουμε την ανάλυση της έννοιας του ΚΑΕ θα θέλαμε να τονίσουμε δύο βασικά σημεία.</a:t>
            </a:r>
          </a:p>
          <a:p>
            <a:pPr algn="just"/>
            <a:r>
              <a:rPr lang="el-GR" dirty="0">
                <a:latin typeface="Times New Roman" pitchFamily="18" charset="0"/>
                <a:cs typeface="Times New Roman" pitchFamily="18" charset="0"/>
              </a:rPr>
              <a:t>Πρώτον, ότι η προθεσμιακή συναλλαγματική ισοτιμία την οποία βλέπουμε στις τράπεζες αλλά και στο </a:t>
            </a:r>
            <a:r>
              <a:rPr lang="el-GR" dirty="0" err="1">
                <a:latin typeface="Times New Roman" pitchFamily="18" charset="0"/>
                <a:cs typeface="Times New Roman" pitchFamily="18" charset="0"/>
              </a:rPr>
              <a:t>ίντερνετ</a:t>
            </a:r>
            <a:r>
              <a:rPr lang="el-GR" dirty="0">
                <a:latin typeface="Times New Roman" pitchFamily="18" charset="0"/>
                <a:cs typeface="Times New Roman" pitchFamily="18" charset="0"/>
              </a:rPr>
              <a:t> υπολογίζεται από το ΚΑΕ. Δηλαδή γνωρίζοντας τα επιτόκια σε δύο χώρες μελέτης και την τρέχουσα συναλλαγματική ισοτιμία μπορούμε να λύσουμε και να βρούμε ποια είναι η προθεσμιακή ισοτιμία. Θα είναι αυτή που εξισώνει τις δυο στρατηγικές επένδυσης στο εσωτερικό και στο εξωτερικό που περιγράψαμε παραπάνω.</a:t>
            </a:r>
          </a:p>
          <a:p>
            <a:pPr algn="just"/>
            <a:r>
              <a:rPr lang="el-GR" dirty="0">
                <a:latin typeface="Times New Roman" pitchFamily="18" charset="0"/>
                <a:cs typeface="Times New Roman" pitchFamily="18" charset="0"/>
              </a:rPr>
              <a:t> </a:t>
            </a:r>
          </a:p>
          <a:p>
            <a:pPr algn="just"/>
            <a:r>
              <a:rPr lang="el-GR" dirty="0">
                <a:latin typeface="Times New Roman" pitchFamily="18" charset="0"/>
                <a:cs typeface="Times New Roman" pitchFamily="18" charset="0"/>
              </a:rPr>
              <a:t>Πολλές φορές όταν μιλάμε για προθεσμιακή ισοτιμία εξαμήνου ή τριμήνου ο τύπος τροποποιείται δεδομένου ότι τα επιτόκια είναι πάντα σε ετήσια βάση. Διαιρούμε τα επιτόκια με τον αριθμό των τριμήνων ή εξαμήνων στο έτος.</a:t>
            </a:r>
          </a:p>
          <a:p>
            <a:endParaRPr lang="el-GR" dirty="0"/>
          </a:p>
        </p:txBody>
      </p:sp>
      <p:graphicFrame>
        <p:nvGraphicFramePr>
          <p:cNvPr id="43010" name="Object 2"/>
          <p:cNvGraphicFramePr>
            <a:graphicFrameLocks noChangeAspect="1"/>
          </p:cNvGraphicFramePr>
          <p:nvPr/>
        </p:nvGraphicFramePr>
        <p:xfrm>
          <a:off x="5508104" y="3835649"/>
          <a:ext cx="1512168" cy="678538"/>
        </p:xfrm>
        <a:graphic>
          <a:graphicData uri="http://schemas.openxmlformats.org/presentationml/2006/ole">
            <mc:AlternateContent xmlns:mc="http://schemas.openxmlformats.org/markup-compatibility/2006">
              <mc:Choice xmlns:v="urn:schemas-microsoft-com:vml" Requires="v">
                <p:oleObj spid="_x0000_s43014" name="Equation" r:id="rId3" imgW="990360" imgH="444240" progId="Equation.DSMT4">
                  <p:embed/>
                </p:oleObj>
              </mc:Choice>
              <mc:Fallback>
                <p:oleObj name="Equation" r:id="rId3" imgW="990360" imgH="44424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08104" y="3835649"/>
                        <a:ext cx="1512168" cy="678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3011" name="Object 3"/>
          <p:cNvGraphicFramePr>
            <a:graphicFrameLocks noChangeAspect="1"/>
          </p:cNvGraphicFramePr>
          <p:nvPr/>
        </p:nvGraphicFramePr>
        <p:xfrm>
          <a:off x="4716016" y="5377925"/>
          <a:ext cx="1656184" cy="1177731"/>
        </p:xfrm>
        <a:graphic>
          <a:graphicData uri="http://schemas.openxmlformats.org/presentationml/2006/ole">
            <mc:AlternateContent xmlns:mc="http://schemas.openxmlformats.org/markup-compatibility/2006">
              <mc:Choice xmlns:v="urn:schemas-microsoft-com:vml" Requires="v">
                <p:oleObj spid="_x0000_s43015" name="Equation" r:id="rId5" imgW="1143000" imgH="812520" progId="Equation.DSMT4">
                  <p:embed/>
                </p:oleObj>
              </mc:Choice>
              <mc:Fallback>
                <p:oleObj name="Equation" r:id="rId5" imgW="1143000" imgH="81252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16016" y="5377925"/>
                        <a:ext cx="1656184" cy="1177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a:latin typeface="Times New Roman" pitchFamily="18" charset="0"/>
                <a:cs typeface="Times New Roman" pitchFamily="18" charset="0"/>
              </a:rPr>
              <a:t>Δεύτερον σύμφωνα με τη θεωρία των προσδοκιών και υποθέτοντας μια συμπεριφορά των επενδυτών ουδέτερη απέναντι στον κίνδυνο (</a:t>
            </a:r>
            <a:r>
              <a:rPr lang="el-GR" dirty="0" err="1">
                <a:latin typeface="Times New Roman" pitchFamily="18" charset="0"/>
                <a:cs typeface="Times New Roman" pitchFamily="18" charset="0"/>
              </a:rPr>
              <a:t>risk</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neutrality</a:t>
            </a:r>
            <a:r>
              <a:rPr lang="el-GR" dirty="0">
                <a:latin typeface="Times New Roman" pitchFamily="18" charset="0"/>
                <a:cs typeface="Times New Roman" pitchFamily="18" charset="0"/>
              </a:rPr>
              <a:t>) η προθεσμιακή ισοτιμία (</a:t>
            </a:r>
            <a:r>
              <a:rPr lang="en-US" i="1" dirty="0">
                <a:latin typeface="Times New Roman" pitchFamily="18" charset="0"/>
                <a:cs typeface="Times New Roman" pitchFamily="18" charset="0"/>
              </a:rPr>
              <a:t>F</a:t>
            </a:r>
            <a:r>
              <a:rPr lang="el-GR" dirty="0">
                <a:latin typeface="Times New Roman" pitchFamily="18" charset="0"/>
                <a:cs typeface="Times New Roman" pitchFamily="18" charset="0"/>
              </a:rPr>
              <a:t>) αποτελεί έναν αμερόληπτο εκτιμητή (</a:t>
            </a:r>
            <a:r>
              <a:rPr lang="en-US" dirty="0">
                <a:latin typeface="Times New Roman" pitchFamily="18" charset="0"/>
                <a:cs typeface="Times New Roman" pitchFamily="18" charset="0"/>
              </a:rPr>
              <a:t>unbiased estimator</a:t>
            </a:r>
            <a:r>
              <a:rPr lang="el-GR" dirty="0">
                <a:latin typeface="Times New Roman" pitchFamily="18" charset="0"/>
                <a:cs typeface="Times New Roman" pitchFamily="18" charset="0"/>
              </a:rPr>
              <a:t>) της αναμενόμενης ισοτιμίας όψεως, δηλαδή: </a:t>
            </a:r>
          </a:p>
          <a:p>
            <a:pPr algn="just"/>
            <a:endParaRPr lang="el-GR"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Πρακτικά όμως τι σημαίνει αυτό; Εάν για παράδειγμα για την προθεσμιακή ισοτιμία του $/€ ισχύει       τότε και        δηλαδή αναμένεται να αυξηθεί η συναλλαγματική ισοτιμία όψεως στο μέλλον. Το νόμισμα του $ αναμένεται να υποτιμηθεί και το € να ανατιμηθεί. Όμως υπό καθεστώτος αποστροφής του κινδύνου (</a:t>
            </a:r>
            <a:r>
              <a:rPr lang="en-US" dirty="0">
                <a:latin typeface="Times New Roman" pitchFamily="18" charset="0"/>
                <a:cs typeface="Times New Roman" pitchFamily="18" charset="0"/>
              </a:rPr>
              <a:t>risk aversion</a:t>
            </a:r>
            <a:r>
              <a:rPr lang="el-GR" dirty="0">
                <a:latin typeface="Times New Roman" pitchFamily="18" charset="0"/>
                <a:cs typeface="Times New Roman" pitchFamily="18" charset="0"/>
              </a:rPr>
              <a:t>) από τους επενδυτές οι δύο ισοτιμίες </a:t>
            </a:r>
            <a:r>
              <a:rPr lang="en-GB" dirty="0">
                <a:latin typeface="Times New Roman" pitchFamily="18" charset="0"/>
                <a:cs typeface="Times New Roman" pitchFamily="18" charset="0"/>
              </a:rPr>
              <a:t> </a:t>
            </a:r>
            <a:r>
              <a:rPr lang="el-GR" dirty="0">
                <a:latin typeface="Times New Roman" pitchFamily="18" charset="0"/>
                <a:cs typeface="Times New Roman" pitchFamily="18" charset="0"/>
              </a:rPr>
              <a:t>      και </a:t>
            </a:r>
            <a:r>
              <a:rPr lang="en-GB" dirty="0">
                <a:latin typeface="Times New Roman" pitchFamily="18" charset="0"/>
                <a:cs typeface="Times New Roman" pitchFamily="18" charset="0"/>
              </a:rPr>
              <a:t> </a:t>
            </a:r>
            <a:r>
              <a:rPr lang="el-GR" dirty="0">
                <a:latin typeface="Times New Roman" pitchFamily="18" charset="0"/>
                <a:cs typeface="Times New Roman" pitchFamily="18" charset="0"/>
              </a:rPr>
              <a:t>      μπορεί να αποκλίνουν λόγω ενός ασφάλιστρου κινδύνου θ.</a:t>
            </a:r>
          </a:p>
        </p:txBody>
      </p:sp>
      <p:graphicFrame>
        <p:nvGraphicFramePr>
          <p:cNvPr id="44034" name="Object 2"/>
          <p:cNvGraphicFramePr>
            <a:graphicFrameLocks noChangeAspect="1"/>
          </p:cNvGraphicFramePr>
          <p:nvPr/>
        </p:nvGraphicFramePr>
        <p:xfrm>
          <a:off x="4211960" y="3140968"/>
          <a:ext cx="1323820" cy="458246"/>
        </p:xfrm>
        <a:graphic>
          <a:graphicData uri="http://schemas.openxmlformats.org/presentationml/2006/ole">
            <mc:AlternateContent xmlns:mc="http://schemas.openxmlformats.org/markup-compatibility/2006">
              <mc:Choice xmlns:v="urn:schemas-microsoft-com:vml" Requires="v">
                <p:oleObj spid="_x0000_s44044" name="Equation" r:id="rId3" imgW="660240" imgH="228600" progId="Equation.DSMT4">
                  <p:embed/>
                </p:oleObj>
              </mc:Choice>
              <mc:Fallback>
                <p:oleObj name="Equation" r:id="rId3" imgW="660240" imgH="2286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1960" y="3140968"/>
                        <a:ext cx="1323820" cy="458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4035" name="Object 3"/>
          <p:cNvGraphicFramePr>
            <a:graphicFrameLocks noChangeAspect="1"/>
          </p:cNvGraphicFramePr>
          <p:nvPr/>
        </p:nvGraphicFramePr>
        <p:xfrm>
          <a:off x="6516216" y="3933056"/>
          <a:ext cx="656524" cy="337641"/>
        </p:xfrm>
        <a:graphic>
          <a:graphicData uri="http://schemas.openxmlformats.org/presentationml/2006/ole">
            <mc:AlternateContent xmlns:mc="http://schemas.openxmlformats.org/markup-compatibility/2006">
              <mc:Choice xmlns:v="urn:schemas-microsoft-com:vml" Requires="v">
                <p:oleObj spid="_x0000_s44045" name="Equation" r:id="rId5" imgW="444240" imgH="228600" progId="Equation.DSMT4">
                  <p:embed/>
                </p:oleObj>
              </mc:Choice>
              <mc:Fallback>
                <p:oleObj name="Equation" r:id="rId5" imgW="444240" imgH="22860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16216" y="3933056"/>
                        <a:ext cx="656524" cy="337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4036" name="Object 4"/>
          <p:cNvGraphicFramePr>
            <a:graphicFrameLocks noChangeAspect="1"/>
          </p:cNvGraphicFramePr>
          <p:nvPr/>
        </p:nvGraphicFramePr>
        <p:xfrm>
          <a:off x="0" y="4221088"/>
          <a:ext cx="832092" cy="288032"/>
        </p:xfrm>
        <a:graphic>
          <a:graphicData uri="http://schemas.openxmlformats.org/presentationml/2006/ole">
            <mc:AlternateContent xmlns:mc="http://schemas.openxmlformats.org/markup-compatibility/2006">
              <mc:Choice xmlns:v="urn:schemas-microsoft-com:vml" Requires="v">
                <p:oleObj spid="_x0000_s44046" name="Equation" r:id="rId7" imgW="660240" imgH="228600" progId="Equation.DSMT4">
                  <p:embed/>
                </p:oleObj>
              </mc:Choice>
              <mc:Fallback>
                <p:oleObj name="Equation" r:id="rId7" imgW="660240" imgH="22860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4221088"/>
                        <a:ext cx="832092" cy="288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4037" name="Object 5"/>
          <p:cNvGraphicFramePr>
            <a:graphicFrameLocks noChangeAspect="1"/>
          </p:cNvGraphicFramePr>
          <p:nvPr/>
        </p:nvGraphicFramePr>
        <p:xfrm>
          <a:off x="4860032" y="5373216"/>
          <a:ext cx="318954" cy="441628"/>
        </p:xfrm>
        <a:graphic>
          <a:graphicData uri="http://schemas.openxmlformats.org/presentationml/2006/ole">
            <mc:AlternateContent xmlns:mc="http://schemas.openxmlformats.org/markup-compatibility/2006">
              <mc:Choice xmlns:v="urn:schemas-microsoft-com:vml" Requires="v">
                <p:oleObj spid="_x0000_s44047" name="Equation" r:id="rId9" imgW="164880" imgH="228600" progId="Equation.DSMT4">
                  <p:embed/>
                </p:oleObj>
              </mc:Choice>
              <mc:Fallback>
                <p:oleObj name="Equation" r:id="rId9" imgW="164880" imgH="228600" progId="Equation.DSMT4">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60032" y="5373216"/>
                        <a:ext cx="318954" cy="441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4038" name="Object 6"/>
          <p:cNvGraphicFramePr>
            <a:graphicFrameLocks noChangeAspect="1"/>
          </p:cNvGraphicFramePr>
          <p:nvPr/>
        </p:nvGraphicFramePr>
        <p:xfrm>
          <a:off x="6444208" y="5400194"/>
          <a:ext cx="576064" cy="345638"/>
        </p:xfrm>
        <a:graphic>
          <a:graphicData uri="http://schemas.openxmlformats.org/presentationml/2006/ole">
            <mc:AlternateContent xmlns:mc="http://schemas.openxmlformats.org/markup-compatibility/2006">
              <mc:Choice xmlns:v="urn:schemas-microsoft-com:vml" Requires="v">
                <p:oleObj spid="_x0000_s44048" name="Equation" r:id="rId11" imgW="380880" imgH="228600" progId="Equation.DSMT4">
                  <p:embed/>
                </p:oleObj>
              </mc:Choice>
              <mc:Fallback>
                <p:oleObj name="Equation" r:id="rId11" imgW="380880" imgH="228600" progId="Equation.DSMT4">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44208" y="5400194"/>
                        <a:ext cx="576064" cy="345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b="1" dirty="0">
                <a:latin typeface="Times New Roman" pitchFamily="18" charset="0"/>
                <a:cs typeface="Times New Roman" pitchFamily="18" charset="0"/>
              </a:rPr>
              <a:t>Ισοδυναμία αγοραστικής δύναμης </a:t>
            </a:r>
            <a:br>
              <a:rPr lang="el-GR" sz="3600" b="1" i="1" dirty="0">
                <a:latin typeface="Times New Roman" pitchFamily="18" charset="0"/>
                <a:cs typeface="Times New Roman" pitchFamily="18" charset="0"/>
              </a:rPr>
            </a:b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85000" lnSpcReduction="20000"/>
          </a:bodyPr>
          <a:lstStyle/>
          <a:p>
            <a:pPr algn="just"/>
            <a:r>
              <a:rPr lang="el-GR" dirty="0">
                <a:latin typeface="Times New Roman" pitchFamily="18" charset="0"/>
                <a:cs typeface="Times New Roman" pitchFamily="18" charset="0"/>
              </a:rPr>
              <a:t>Η θεωρία της ισοτιμίας αγοραστικών δυνάμεων (ΙΑΔ, </a:t>
            </a:r>
            <a:r>
              <a:rPr lang="el-GR" dirty="0" err="1">
                <a:latin typeface="Times New Roman" pitchFamily="18" charset="0"/>
                <a:cs typeface="Times New Roman" pitchFamily="18" charset="0"/>
              </a:rPr>
              <a:t>Purchasing</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Power</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Parity</a:t>
            </a:r>
            <a:r>
              <a:rPr lang="el-GR" dirty="0">
                <a:latin typeface="Times New Roman" pitchFamily="18" charset="0"/>
                <a:cs typeface="Times New Roman" pitchFamily="18" charset="0"/>
              </a:rPr>
              <a:t>- PPP) δηλώνει ότι στην απουσία κόστους συναλλαγής και περιορισμών στις διεθνείς ροές εμπορίου, οι τιμές ίδιων εμπορεύσιμων αγαθών μεταξύ χωρών είναι ίδιες, όταν εκφράζονται στο ίδιο νόμισμα, έτσι ώστε να εξαλείφεται κάθε κίνητρο αντισταθμιστικής κερδοσκοπίας (</a:t>
            </a:r>
            <a:r>
              <a:rPr lang="el-GR" dirty="0" err="1">
                <a:latin typeface="Times New Roman" pitchFamily="18" charset="0"/>
                <a:cs typeface="Times New Roman" pitchFamily="18" charset="0"/>
              </a:rPr>
              <a:t>arbitrage</a:t>
            </a:r>
            <a:r>
              <a:rPr lang="el-GR" dirty="0">
                <a:latin typeface="Times New Roman" pitchFamily="18" charset="0"/>
                <a:cs typeface="Times New Roman" pitchFamily="18" charset="0"/>
              </a:rPr>
              <a:t>) στις αγορές αγαθών μεταξύ χωρών.</a:t>
            </a:r>
          </a:p>
          <a:p>
            <a:pPr algn="just"/>
            <a:r>
              <a:rPr lang="el-GR" dirty="0">
                <a:latin typeface="Times New Roman" pitchFamily="18" charset="0"/>
                <a:cs typeface="Times New Roman" pitchFamily="18" charset="0"/>
              </a:rPr>
              <a:t>Η απόλυτη ισοδυναμία αγοραστικής δύναμης (</a:t>
            </a:r>
            <a:r>
              <a:rPr lang="en-US" dirty="0">
                <a:latin typeface="Times New Roman" pitchFamily="18" charset="0"/>
                <a:cs typeface="Times New Roman" pitchFamily="18" charset="0"/>
              </a:rPr>
              <a:t>absolute PPP</a:t>
            </a:r>
            <a:r>
              <a:rPr lang="el-GR" dirty="0">
                <a:latin typeface="Times New Roman" pitchFamily="18" charset="0"/>
                <a:cs typeface="Times New Roman" pitchFamily="18" charset="0"/>
              </a:rPr>
              <a:t>) αποτελεί γενίκευση του νόμου της μιας τιμής και δηλώνει ότι το εγχώριο (γενικό) επίπεδο τιμών (Ρ) ισούται με το (γενικό) επίπεδο τιμών της αλλοδαπής (Ρ*) εκφρασμένο σε εγχώριο νόμισμα.</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a:latin typeface="Times New Roman" pitchFamily="18" charset="0"/>
                <a:cs typeface="Times New Roman" pitchFamily="18" charset="0"/>
              </a:rPr>
              <a:t>Εάν </a:t>
            </a:r>
            <a:r>
              <a:rPr lang="en-US" dirty="0">
                <a:latin typeface="Times New Roman" pitchFamily="18" charset="0"/>
                <a:cs typeface="Times New Roman" pitchFamily="18" charset="0"/>
              </a:rPr>
              <a:t>S</a:t>
            </a:r>
            <a:r>
              <a:rPr lang="en-US" baseline="-25000" dirty="0">
                <a:latin typeface="Times New Roman" pitchFamily="18" charset="0"/>
                <a:cs typeface="Times New Roman" pitchFamily="18" charset="0"/>
              </a:rPr>
              <a:t>t</a:t>
            </a:r>
            <a:r>
              <a:rPr lang="en-US" dirty="0">
                <a:latin typeface="Times New Roman" pitchFamily="18" charset="0"/>
                <a:cs typeface="Times New Roman" pitchFamily="18" charset="0"/>
              </a:rPr>
              <a:t> </a:t>
            </a:r>
            <a:r>
              <a:rPr lang="el-GR" dirty="0">
                <a:latin typeface="Times New Roman" pitchFamily="18" charset="0"/>
                <a:cs typeface="Times New Roman" pitchFamily="18" charset="0"/>
              </a:rPr>
              <a:t>η συναλλαγματική ισοτιμία εκφρασμένη με τον άμεσο τρόπο δηλαδή μια μονάδα ξένου νομίσματος εκφρασμένη σε όρους εγχώριου νομίσματος, τότε σε ισορροπία θα πρέπει να ισχύει:</a:t>
            </a:r>
          </a:p>
          <a:p>
            <a:pPr algn="just"/>
            <a:r>
              <a:rPr lang="el-GR" dirty="0">
                <a:latin typeface="Times New Roman" pitchFamily="18" charset="0"/>
                <a:cs typeface="Times New Roman" pitchFamily="18" charset="0"/>
              </a:rPr>
              <a:t>Συνεπώς, εάν γνωρίζουμε τα επίπεδα τιμών στις δύο χώρες, μπορούμε να υπολογίσουμε την τρέχουσα τιμή συναλλάγματος, δηλαδή:</a:t>
            </a:r>
          </a:p>
          <a:p>
            <a:pPr algn="just"/>
            <a:r>
              <a:rPr lang="el-GR" b="1" dirty="0">
                <a:latin typeface="Times New Roman" pitchFamily="18" charset="0"/>
                <a:cs typeface="Times New Roman" pitchFamily="18" charset="0"/>
              </a:rPr>
              <a:t>Γράφημα 7.10</a:t>
            </a:r>
            <a:r>
              <a:rPr lang="el-GR" dirty="0">
                <a:latin typeface="Times New Roman" pitchFamily="18" charset="0"/>
                <a:cs typeface="Times New Roman" pitchFamily="18" charset="0"/>
              </a:rPr>
              <a:t> Γραφική απεικόνιση της ΙΑΔ</a:t>
            </a:r>
          </a:p>
          <a:p>
            <a:endParaRPr lang="el-GR" dirty="0"/>
          </a:p>
        </p:txBody>
      </p:sp>
      <p:graphicFrame>
        <p:nvGraphicFramePr>
          <p:cNvPr id="45058" name="Object 2"/>
          <p:cNvGraphicFramePr>
            <a:graphicFrameLocks noChangeAspect="1"/>
          </p:cNvGraphicFramePr>
          <p:nvPr/>
        </p:nvGraphicFramePr>
        <p:xfrm>
          <a:off x="6228184" y="3441524"/>
          <a:ext cx="1008112" cy="416394"/>
        </p:xfrm>
        <a:graphic>
          <a:graphicData uri="http://schemas.openxmlformats.org/presentationml/2006/ole">
            <mc:AlternateContent xmlns:mc="http://schemas.openxmlformats.org/markup-compatibility/2006">
              <mc:Choice xmlns:v="urn:schemas-microsoft-com:vml" Requires="v">
                <p:oleObj spid="_x0000_s45062" name="Equation" r:id="rId3" imgW="583920" imgH="241200" progId="Equation.DSMT4">
                  <p:embed/>
                </p:oleObj>
              </mc:Choice>
              <mc:Fallback>
                <p:oleObj name="Equation" r:id="rId3" imgW="583920" imgH="2412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28184" y="3441524"/>
                        <a:ext cx="1008112" cy="416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5059" name="Object 3"/>
          <p:cNvGraphicFramePr>
            <a:graphicFrameLocks noChangeAspect="1"/>
          </p:cNvGraphicFramePr>
          <p:nvPr/>
        </p:nvGraphicFramePr>
        <p:xfrm>
          <a:off x="8244408" y="4725143"/>
          <a:ext cx="899592" cy="764653"/>
        </p:xfrm>
        <a:graphic>
          <a:graphicData uri="http://schemas.openxmlformats.org/presentationml/2006/ole">
            <mc:AlternateContent xmlns:mc="http://schemas.openxmlformats.org/markup-compatibility/2006">
              <mc:Choice xmlns:v="urn:schemas-microsoft-com:vml" Requires="v">
                <p:oleObj spid="_x0000_s45063" name="Equation" r:id="rId5" imgW="507960" imgH="431640" progId="Equation.DSMT4">
                  <p:embed/>
                </p:oleObj>
              </mc:Choice>
              <mc:Fallback>
                <p:oleObj name="Equation" r:id="rId5" imgW="507960" imgH="43164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44408" y="4725143"/>
                        <a:ext cx="899592" cy="764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endParaRPr lang="el-GR" dirty="0"/>
          </a:p>
          <a:p>
            <a:endParaRPr lang="el-GR" dirty="0"/>
          </a:p>
          <a:p>
            <a:endParaRPr lang="el-GR" dirty="0"/>
          </a:p>
          <a:p>
            <a:endParaRPr lang="el-GR" dirty="0"/>
          </a:p>
          <a:p>
            <a:endParaRPr lang="el-GR" dirty="0"/>
          </a:p>
          <a:p>
            <a:pPr algn="just"/>
            <a:endParaRPr lang="el-GR" sz="3100" dirty="0">
              <a:latin typeface="Times New Roman" pitchFamily="18" charset="0"/>
              <a:cs typeface="Times New Roman" pitchFamily="18" charset="0"/>
            </a:endParaRPr>
          </a:p>
          <a:p>
            <a:pPr algn="just"/>
            <a:r>
              <a:rPr lang="el-GR" sz="3100" dirty="0">
                <a:latin typeface="Times New Roman" pitchFamily="18" charset="0"/>
                <a:cs typeface="Times New Roman" pitchFamily="18" charset="0"/>
              </a:rPr>
              <a:t>Όλα τα σημεία που εντοπίζονται προς επάνω και αριστερά της ΙΑΔ (όπως το Β) αντιστοιχούν σε μια ισοτιμία όψεως που είναι μικρότερη από αυτή που υποστηρίζει η θεωρία ΙΑΔ. Δηλαδή το εγχώριο νόμισμα θεωρείται υπερτιμημένο με βάση την ΙΑΔ. Αντίστοιχα τα σημεία δεξιά της ΙΑΔ αντιστοιχούν σε μια ισοτιμία όψεως που είναι μεγαλύτερη από αυτή που υποστηρίζει η θεωρία ΙΑΔ.</a:t>
            </a:r>
          </a:p>
        </p:txBody>
      </p:sp>
      <p:pic>
        <p:nvPicPr>
          <p:cNvPr id="4" name="3 - Εικόνα"/>
          <p:cNvPicPr/>
          <p:nvPr/>
        </p:nvPicPr>
        <p:blipFill rotWithShape="1">
          <a:blip r:embed="rId2" cstate="print">
            <a:extLst>
              <a:ext uri="{28A0092B-C50C-407E-A947-70E740481C1C}">
                <a14:useLocalDpi xmlns:a14="http://schemas.microsoft.com/office/drawing/2010/main" val="0"/>
              </a:ext>
            </a:extLst>
          </a:blip>
          <a:srcRect r="50101" b="31784"/>
          <a:stretch/>
        </p:blipFill>
        <p:spPr bwMode="auto">
          <a:xfrm>
            <a:off x="1331640" y="188640"/>
            <a:ext cx="6480720" cy="3649889"/>
          </a:xfrm>
          <a:prstGeom prst="rect">
            <a:avLst/>
          </a:prstGeom>
          <a:ln>
            <a:solidFill>
              <a:schemeClr val="tx1"/>
            </a:solidFill>
          </a:ln>
          <a:extLst>
            <a:ext uri="{53640926-AAD7-44D8-BBD7-CCE9431645EC}">
              <a14:shadowObscured xmlns:a14="http://schemas.microsoft.com/office/drawing/2010/main"/>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dirty="0">
                <a:latin typeface="Times New Roman" pitchFamily="18" charset="0"/>
                <a:cs typeface="Times New Roman" pitchFamily="18" charset="0"/>
              </a:rPr>
              <a:t>Μια άλλη δημοφιλής εκδοχή της ΙΑΔ είναι η σχετική ΙΑΔ (</a:t>
            </a:r>
            <a:r>
              <a:rPr lang="en-US" dirty="0">
                <a:latin typeface="Times New Roman" pitchFamily="18" charset="0"/>
                <a:cs typeface="Times New Roman" pitchFamily="18" charset="0"/>
              </a:rPr>
              <a:t>Relative PPP</a:t>
            </a:r>
            <a:r>
              <a:rPr lang="el-GR" dirty="0">
                <a:latin typeface="Times New Roman" pitchFamily="18" charset="0"/>
                <a:cs typeface="Times New Roman" pitchFamily="18" charset="0"/>
              </a:rPr>
              <a:t>) που προκύπτει εάν </a:t>
            </a:r>
            <a:r>
              <a:rPr lang="el-GR" dirty="0" err="1">
                <a:latin typeface="Times New Roman" pitchFamily="18" charset="0"/>
                <a:cs typeface="Times New Roman" pitchFamily="18" charset="0"/>
              </a:rPr>
              <a:t>λογαριθμίσουμε</a:t>
            </a:r>
            <a:r>
              <a:rPr lang="el-GR" dirty="0">
                <a:latin typeface="Times New Roman" pitchFamily="18" charset="0"/>
                <a:cs typeface="Times New Roman" pitchFamily="18" charset="0"/>
              </a:rPr>
              <a:t> την προηγούμενη σχέση και πάρουμε τις πρώτες διαφορές:</a:t>
            </a:r>
          </a:p>
          <a:p>
            <a:pPr algn="just"/>
            <a:endParaRPr lang="el-GR"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Όπου %</a:t>
            </a:r>
            <a:r>
              <a:rPr lang="en-US" dirty="0">
                <a:latin typeface="Times New Roman" pitchFamily="18" charset="0"/>
                <a:cs typeface="Times New Roman" pitchFamily="18" charset="0"/>
              </a:rPr>
              <a:t>s</a:t>
            </a:r>
            <a:r>
              <a:rPr lang="el-GR" dirty="0">
                <a:latin typeface="Times New Roman" pitchFamily="18" charset="0"/>
                <a:cs typeface="Times New Roman" pitchFamily="18" charset="0"/>
              </a:rPr>
              <a:t>=Δ</a:t>
            </a:r>
            <a:r>
              <a:rPr lang="en-US" dirty="0" err="1">
                <a:latin typeface="Times New Roman" pitchFamily="18" charset="0"/>
                <a:cs typeface="Times New Roman" pitchFamily="18" charset="0"/>
              </a:rPr>
              <a:t>lnS</a:t>
            </a:r>
            <a:r>
              <a:rPr lang="el-GR" dirty="0">
                <a:latin typeface="Times New Roman" pitchFamily="18" charset="0"/>
                <a:cs typeface="Times New Roman" pitchFamily="18" charset="0"/>
              </a:rPr>
              <a:t> είναι ο ποσοστιαίος ρυθμός μεταβολής της συναλλαγματικής ισοτιμίας, π υποδηλώνει το ρυθμό του πληθωρισμού στην εγχώρια οικονομία και π* ο ρυθμός πληθωρισμού στην ξένη οικονομία. Σύμφωνα λοιπόν με την σχετική ΙΑΔ ο ρυθμός μεταβολής της ονομαστικής ισοτιμίας όψεως ισούται με το διαφορικό πληθωρισμό. Εάν για παράδειγμα, ο πληθωρισμός της Ευρωζώνης είναι 2% και των ΗΠΑ 4%, η ισοτιμία εκφράζεται με τον άμεσο τρόπο, και ο εγχώριος επενδυτής είναι ο Ευρωπαίος, τότε προκύπτει ότι το δολάριο αναμένεται να υποτιμηθεί έναντι του ευρώ κατά 2%.</a:t>
            </a:r>
          </a:p>
          <a:p>
            <a:endParaRPr lang="el-GR" dirty="0"/>
          </a:p>
        </p:txBody>
      </p:sp>
      <p:graphicFrame>
        <p:nvGraphicFramePr>
          <p:cNvPr id="46082" name="Object 2"/>
          <p:cNvGraphicFramePr>
            <a:graphicFrameLocks noChangeAspect="1"/>
          </p:cNvGraphicFramePr>
          <p:nvPr/>
        </p:nvGraphicFramePr>
        <p:xfrm>
          <a:off x="5076056" y="2337542"/>
          <a:ext cx="2016224" cy="324646"/>
        </p:xfrm>
        <a:graphic>
          <a:graphicData uri="http://schemas.openxmlformats.org/presentationml/2006/ole">
            <mc:AlternateContent xmlns:mc="http://schemas.openxmlformats.org/markup-compatibility/2006">
              <mc:Choice xmlns:v="urn:schemas-microsoft-com:vml" Requires="v">
                <p:oleObj spid="_x0000_s46086" name="Equation" r:id="rId3" imgW="1498320" imgH="241200" progId="Equation.DSMT4">
                  <p:embed/>
                </p:oleObj>
              </mc:Choice>
              <mc:Fallback>
                <p:oleObj name="Equation" r:id="rId3" imgW="1498320" imgH="2412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6056" y="2337542"/>
                        <a:ext cx="2016224" cy="324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6083" name="Object 3"/>
          <p:cNvGraphicFramePr>
            <a:graphicFrameLocks noChangeAspect="1"/>
          </p:cNvGraphicFramePr>
          <p:nvPr/>
        </p:nvGraphicFramePr>
        <p:xfrm>
          <a:off x="7524328" y="2265749"/>
          <a:ext cx="1289670" cy="443171"/>
        </p:xfrm>
        <a:graphic>
          <a:graphicData uri="http://schemas.openxmlformats.org/presentationml/2006/ole">
            <mc:AlternateContent xmlns:mc="http://schemas.openxmlformats.org/markup-compatibility/2006">
              <mc:Choice xmlns:v="urn:schemas-microsoft-com:vml" Requires="v">
                <p:oleObj spid="_x0000_s46087" name="Equation" r:id="rId5" imgW="838080" imgH="241200" progId="Equation.DSMT4">
                  <p:embed/>
                </p:oleObj>
              </mc:Choice>
              <mc:Fallback>
                <p:oleObj name="Equation" r:id="rId5" imgW="838080" imgH="24120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24328" y="2265749"/>
                        <a:ext cx="1289670" cy="4431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lgn="just"/>
            <a:r>
              <a:rPr lang="el-GR" dirty="0">
                <a:latin typeface="Times New Roman" pitchFamily="18" charset="0"/>
                <a:cs typeface="Times New Roman" pitchFamily="18" charset="0"/>
              </a:rPr>
              <a:t>Με άλλα λόγια, η θεωρία της σχετικής ισοτιμίας των αγοραστικών δυνάμεων υποστηρίζει ότι οι μεταβολές των συναλλαγματικών ισοτιμιών είναι αποτέλεσμα κυρίως των αποκλίσεων στα ποσοστά πληθωρισμού μεταξύ των δύο χωρών. Εάν για παράδειγμα ο εγχώριος πληθωρισμός είναι μεγαλύτερος από τον πληθωρισμό στην αλλοδαπή (       ), τότε αναμένεται το ξένο νόμισμα να ανατιμηθεί έναντι του εγχώριου (%         ) ώστε η εγχώρια οικονομία να μην απολέσει μέρος της ανταγωνιστικότητας της.</a:t>
            </a:r>
          </a:p>
          <a:p>
            <a:pPr algn="just"/>
            <a:r>
              <a:rPr lang="el-GR" dirty="0">
                <a:latin typeface="Times New Roman" pitchFamily="18" charset="0"/>
                <a:cs typeface="Times New Roman" pitchFamily="18" charset="0"/>
              </a:rPr>
              <a:t>Τα ευρήματα μια μεγάλης σειράς εμπειρικών ερευνών συνοψίζονται σε έξι σημεία από τον καθηγητή </a:t>
            </a:r>
            <a:r>
              <a:rPr lang="en-US" dirty="0">
                <a:latin typeface="Times New Roman" pitchFamily="18" charset="0"/>
                <a:cs typeface="Times New Roman" pitchFamily="18" charset="0"/>
              </a:rPr>
              <a:t>Keith </a:t>
            </a:r>
            <a:r>
              <a:rPr lang="en-US" dirty="0" err="1">
                <a:latin typeface="Times New Roman" pitchFamily="18" charset="0"/>
                <a:cs typeface="Times New Roman" pitchFamily="18" charset="0"/>
              </a:rPr>
              <a:t>Pilbeam</a:t>
            </a:r>
            <a:r>
              <a:rPr lang="el-GR" dirty="0">
                <a:latin typeface="Times New Roman" pitchFamily="18" charset="0"/>
                <a:cs typeface="Times New Roman" pitchFamily="18" charset="0"/>
              </a:rPr>
              <a:t> (2006) είναι </a:t>
            </a:r>
          </a:p>
          <a:p>
            <a:endParaRPr lang="el-GR" dirty="0"/>
          </a:p>
        </p:txBody>
      </p:sp>
      <p:graphicFrame>
        <p:nvGraphicFramePr>
          <p:cNvPr id="47106" name="Object 2"/>
          <p:cNvGraphicFramePr>
            <a:graphicFrameLocks noChangeAspect="1"/>
          </p:cNvGraphicFramePr>
          <p:nvPr/>
        </p:nvGraphicFramePr>
        <p:xfrm>
          <a:off x="3707904" y="3573016"/>
          <a:ext cx="701130" cy="360040"/>
        </p:xfrm>
        <a:graphic>
          <a:graphicData uri="http://schemas.openxmlformats.org/presentationml/2006/ole">
            <mc:AlternateContent xmlns:mc="http://schemas.openxmlformats.org/markup-compatibility/2006">
              <mc:Choice xmlns:v="urn:schemas-microsoft-com:vml" Requires="v">
                <p:oleObj spid="_x0000_s47110" name="Equation" r:id="rId3" imgW="469800" imgH="241200" progId="Equation.DSMT4">
                  <p:embed/>
                </p:oleObj>
              </mc:Choice>
              <mc:Fallback>
                <p:oleObj name="Equation" r:id="rId3" imgW="469800" imgH="2412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7904" y="3573016"/>
                        <a:ext cx="701130" cy="360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7107" name="Object 3"/>
          <p:cNvGraphicFramePr>
            <a:graphicFrameLocks noChangeAspect="1"/>
          </p:cNvGraphicFramePr>
          <p:nvPr/>
        </p:nvGraphicFramePr>
        <p:xfrm>
          <a:off x="7740352" y="3933056"/>
          <a:ext cx="600066" cy="360040"/>
        </p:xfrm>
        <a:graphic>
          <a:graphicData uri="http://schemas.openxmlformats.org/presentationml/2006/ole">
            <mc:AlternateContent xmlns:mc="http://schemas.openxmlformats.org/markup-compatibility/2006">
              <mc:Choice xmlns:v="urn:schemas-microsoft-com:vml" Requires="v">
                <p:oleObj spid="_x0000_s47111" name="Equation" r:id="rId5" imgW="380880" imgH="228600" progId="Equation.DSMT4">
                  <p:embed/>
                </p:oleObj>
              </mc:Choice>
              <mc:Fallback>
                <p:oleObj name="Equation" r:id="rId5" imgW="380880" imgH="22860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40352" y="3933056"/>
                        <a:ext cx="600066" cy="360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marL="514350" lvl="0" indent="-514350" algn="just">
              <a:buFont typeface="+mj-lt"/>
              <a:buAutoNum type="arabicPeriod"/>
            </a:pPr>
            <a:r>
              <a:rPr lang="el-GR" dirty="0">
                <a:latin typeface="Times New Roman" pitchFamily="18" charset="0"/>
                <a:cs typeface="Times New Roman" pitchFamily="18" charset="0"/>
              </a:rPr>
              <a:t>Η ΙΑΔ εμφανίζεται περισσότερο σε χώρες γεωγραφικά κοντά και με έντονους στενούς εμπορικούς δεσμούς.</a:t>
            </a:r>
          </a:p>
          <a:p>
            <a:pPr marL="514350" lvl="0" indent="-514350" algn="just">
              <a:buFont typeface="+mj-lt"/>
              <a:buAutoNum type="arabicPeriod"/>
            </a:pPr>
            <a:r>
              <a:rPr lang="el-GR" dirty="0">
                <a:latin typeface="Times New Roman" pitchFamily="18" charset="0"/>
                <a:cs typeface="Times New Roman" pitchFamily="18" charset="0"/>
              </a:rPr>
              <a:t>Σημαντικές αποκλίσεις και για μεγάλο χρονικό διάστημα από την ΙΑΔ, εμφανίστηκαν για μια σειρά σημαντικών νομισμάτων σε σχέση με το δολάριο. </a:t>
            </a:r>
          </a:p>
          <a:p>
            <a:pPr marL="514350" lvl="0" indent="-514350" algn="just">
              <a:buFont typeface="+mj-lt"/>
              <a:buAutoNum type="arabicPeriod"/>
            </a:pPr>
            <a:r>
              <a:rPr lang="el-GR" dirty="0">
                <a:latin typeface="Times New Roman" pitchFamily="18" charset="0"/>
                <a:cs typeface="Times New Roman" pitchFamily="18" charset="0"/>
              </a:rPr>
              <a:t>Οι συναλλαγματικές ισοτιμίες παρουσιάζουν πολύ μεγαλύτερη μεταβλητότητα από την μεταβλητότητα των εθνικών επιπέδων τιμών που είναι σε αντίθεση με την υπόθεση της ΙΑΔ.</a:t>
            </a:r>
          </a:p>
          <a:p>
            <a:pPr marL="514350" lvl="0" indent="-514350" algn="just">
              <a:buFont typeface="+mj-lt"/>
              <a:buAutoNum type="arabicPeriod"/>
            </a:pPr>
            <a:r>
              <a:rPr lang="el-GR" dirty="0">
                <a:latin typeface="Times New Roman" pitchFamily="18" charset="0"/>
                <a:cs typeface="Times New Roman" pitchFamily="18" charset="0"/>
              </a:rPr>
              <a:t>Η σχέση μεταξύ ισοτιμίας και επιπέδου τιμών ισχύει περισσότερο μακροχρόνια, αλλά όχι υποχρεωτικά βραχυχρόνια.</a:t>
            </a:r>
          </a:p>
          <a:p>
            <a:pPr marL="514350" lvl="0" indent="-514350" algn="just">
              <a:buFont typeface="+mj-lt"/>
              <a:buAutoNum type="arabicPeriod"/>
            </a:pPr>
            <a:r>
              <a:rPr lang="el-GR" dirty="0">
                <a:latin typeface="Times New Roman" pitchFamily="18" charset="0"/>
                <a:cs typeface="Times New Roman" pitchFamily="18" charset="0"/>
              </a:rPr>
              <a:t>Η ΙΑΔ αποτελεί την κυρίαρχη δύναμη καθορισμού των συναλλαγματικών ισοτιμιών χωρών που παρουσίαζαν εξαιρετικά υψηλό πληθωρισμό σε σχέση με τους εμπορικούς τους εταίρους</a:t>
            </a:r>
          </a:p>
          <a:p>
            <a:pPr marL="514350" lvl="0" indent="-514350" algn="just">
              <a:buFont typeface="+mj-lt"/>
              <a:buAutoNum type="arabicPeriod"/>
            </a:pPr>
            <a:r>
              <a:rPr lang="el-GR" dirty="0">
                <a:latin typeface="Times New Roman" pitchFamily="18" charset="0"/>
                <a:cs typeface="Times New Roman" pitchFamily="18" charset="0"/>
              </a:rPr>
              <a:t>Η ΙΑΔ ισχύει περισσότερο στα εμπορεύσιμα παρά στα μη εμπορεύσιμα αγαθά. </a:t>
            </a:r>
          </a:p>
          <a:p>
            <a:pPr marL="514350" indent="-514350" algn="just">
              <a:buFont typeface="+mj-lt"/>
              <a:buAutoNum type="arabicPeriod"/>
            </a:pPr>
            <a:endParaRPr lang="el-GR"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pPr algn="just"/>
            <a:r>
              <a:rPr lang="el-GR" dirty="0">
                <a:latin typeface="Times New Roman" pitchFamily="18" charset="0"/>
                <a:cs typeface="Times New Roman" pitchFamily="18" charset="0"/>
              </a:rPr>
              <a:t>Η πραγματική συναλλαγματική ισοτιμία (</a:t>
            </a:r>
            <a:r>
              <a:rPr lang="en-US" dirty="0">
                <a:latin typeface="Times New Roman" pitchFamily="18" charset="0"/>
                <a:cs typeface="Times New Roman" pitchFamily="18" charset="0"/>
              </a:rPr>
              <a:t>R</a:t>
            </a:r>
            <a:r>
              <a:rPr lang="el-GR" dirty="0">
                <a:latin typeface="Times New Roman" pitchFamily="18" charset="0"/>
                <a:cs typeface="Times New Roman" pitchFamily="18" charset="0"/>
              </a:rPr>
              <a:t>) μετράει την ανταγωνιστικότητα μίας χώρας και ορίζεται ως το γινόμενο της ονομαστικής ισοτιμίας (</a:t>
            </a:r>
            <a:r>
              <a:rPr lang="en-US" dirty="0">
                <a:latin typeface="Times New Roman" pitchFamily="18" charset="0"/>
                <a:cs typeface="Times New Roman" pitchFamily="18" charset="0"/>
              </a:rPr>
              <a:t>S</a:t>
            </a:r>
            <a:r>
              <a:rPr lang="el-GR" dirty="0">
                <a:latin typeface="Times New Roman" pitchFamily="18" charset="0"/>
                <a:cs typeface="Times New Roman" pitchFamily="18" charset="0"/>
              </a:rPr>
              <a:t>) με το λόγο του επιπέδου των τιμών:</a:t>
            </a:r>
          </a:p>
          <a:p>
            <a:pPr algn="just">
              <a:buNone/>
            </a:pPr>
            <a:r>
              <a:rPr lang="el-GR" dirty="0">
                <a:latin typeface="Times New Roman" pitchFamily="18" charset="0"/>
                <a:cs typeface="Times New Roman" pitchFamily="18" charset="0"/>
              </a:rPr>
              <a:t> </a:t>
            </a:r>
          </a:p>
          <a:p>
            <a:pPr algn="just"/>
            <a:r>
              <a:rPr lang="el-GR" dirty="0">
                <a:latin typeface="Times New Roman" pitchFamily="18" charset="0"/>
                <a:cs typeface="Times New Roman" pitchFamily="18" charset="0"/>
              </a:rPr>
              <a:t>Όταν το </a:t>
            </a:r>
            <a:r>
              <a:rPr lang="en-US" dirty="0">
                <a:latin typeface="Times New Roman" pitchFamily="18" charset="0"/>
                <a:cs typeface="Times New Roman" pitchFamily="18" charset="0"/>
              </a:rPr>
              <a:t>R</a:t>
            </a:r>
            <a:r>
              <a:rPr lang="el-GR" dirty="0">
                <a:latin typeface="Times New Roman" pitchFamily="18" charset="0"/>
                <a:cs typeface="Times New Roman" pitchFamily="18" charset="0"/>
              </a:rPr>
              <a:t> αυξάνεται (μειώνεται) έχουμε πραγματική υποτίμηση (ανατίμηση) του εγχώριου νομίσματος καθιστώντας έτσι τα εγχώρια προϊόντα περισσότερο (λιγότερο) ανταγωνιστικά στις διεθνείς αγορές. Εάν τώρα </a:t>
            </a:r>
            <a:r>
              <a:rPr lang="el-GR" dirty="0" err="1">
                <a:latin typeface="Times New Roman" pitchFamily="18" charset="0"/>
                <a:cs typeface="Times New Roman" pitchFamily="18" charset="0"/>
              </a:rPr>
              <a:t>λογαριθμίσουμε</a:t>
            </a:r>
            <a:r>
              <a:rPr lang="el-GR" dirty="0">
                <a:latin typeface="Times New Roman" pitchFamily="18" charset="0"/>
                <a:cs typeface="Times New Roman" pitchFamily="18" charset="0"/>
              </a:rPr>
              <a:t> την παραπάνω σχέση και στη συνέχεια πάρουμε τις πρώτες διαφορές, έχουμε: </a:t>
            </a:r>
          </a:p>
          <a:p>
            <a:pPr algn="just"/>
            <a:endParaRPr lang="el-GR" dirty="0">
              <a:latin typeface="Times New Roman" pitchFamily="18" charset="0"/>
              <a:cs typeface="Times New Roman" pitchFamily="18" charset="0"/>
            </a:endParaRPr>
          </a:p>
        </p:txBody>
      </p:sp>
      <p:graphicFrame>
        <p:nvGraphicFramePr>
          <p:cNvPr id="48130" name="Object 2"/>
          <p:cNvGraphicFramePr>
            <a:graphicFrameLocks noChangeAspect="1"/>
          </p:cNvGraphicFramePr>
          <p:nvPr/>
        </p:nvGraphicFramePr>
        <p:xfrm>
          <a:off x="4067944" y="2769407"/>
          <a:ext cx="1296144" cy="933223"/>
        </p:xfrm>
        <a:graphic>
          <a:graphicData uri="http://schemas.openxmlformats.org/presentationml/2006/ole">
            <mc:AlternateContent xmlns:mc="http://schemas.openxmlformats.org/markup-compatibility/2006">
              <mc:Choice xmlns:v="urn:schemas-microsoft-com:vml" Requires="v">
                <p:oleObj spid="_x0000_s48136" name="Equation" r:id="rId3" imgW="634680" imgH="457200" progId="Equation.DSMT4">
                  <p:embed/>
                </p:oleObj>
              </mc:Choice>
              <mc:Fallback>
                <p:oleObj name="Equation" r:id="rId3" imgW="634680" imgH="4572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7944" y="2769407"/>
                        <a:ext cx="1296144" cy="933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8131" name="Object 3"/>
          <p:cNvGraphicFramePr>
            <a:graphicFrameLocks noChangeAspect="1"/>
          </p:cNvGraphicFramePr>
          <p:nvPr/>
        </p:nvGraphicFramePr>
        <p:xfrm>
          <a:off x="755575" y="6021288"/>
          <a:ext cx="3012966" cy="360040"/>
        </p:xfrm>
        <a:graphic>
          <a:graphicData uri="http://schemas.openxmlformats.org/presentationml/2006/ole">
            <mc:AlternateContent xmlns:mc="http://schemas.openxmlformats.org/markup-compatibility/2006">
              <mc:Choice xmlns:v="urn:schemas-microsoft-com:vml" Requires="v">
                <p:oleObj spid="_x0000_s48137" name="Equation" r:id="rId5" imgW="2019240" imgH="241200" progId="Equation.DSMT4">
                  <p:embed/>
                </p:oleObj>
              </mc:Choice>
              <mc:Fallback>
                <p:oleObj name="Equation" r:id="rId5" imgW="2019240" imgH="24120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5575" y="6021288"/>
                        <a:ext cx="3012966" cy="360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8132" name="Object 4"/>
          <p:cNvGraphicFramePr>
            <a:graphicFrameLocks noChangeAspect="1"/>
          </p:cNvGraphicFramePr>
          <p:nvPr/>
        </p:nvGraphicFramePr>
        <p:xfrm>
          <a:off x="4283967" y="6021288"/>
          <a:ext cx="2330785" cy="360040"/>
        </p:xfrm>
        <a:graphic>
          <a:graphicData uri="http://schemas.openxmlformats.org/presentationml/2006/ole">
            <mc:AlternateContent xmlns:mc="http://schemas.openxmlformats.org/markup-compatibility/2006">
              <mc:Choice xmlns:v="urn:schemas-microsoft-com:vml" Requires="v">
                <p:oleObj spid="_x0000_s48138" name="Equation" r:id="rId7" imgW="1562040" imgH="241200" progId="Equation.DSMT4">
                  <p:embed/>
                </p:oleObj>
              </mc:Choice>
              <mc:Fallback>
                <p:oleObj name="Equation" r:id="rId7" imgW="1562040" imgH="24120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83967" y="6021288"/>
                        <a:ext cx="2330785" cy="360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lgn="just"/>
            <a:r>
              <a:rPr lang="el-GR" dirty="0">
                <a:latin typeface="Times New Roman" pitchFamily="18" charset="0"/>
                <a:cs typeface="Times New Roman" pitchFamily="18" charset="0"/>
              </a:rPr>
              <a:t>Σύμφωνα με τη τελευταία σχέση, ο ρυθμός μεταβολής της πραγματικής συναλλαγματικής ισοτιμίας ορίζεται ως η απόκλιση του ρυθμού μεταβολής της ονομαστικής ισοτιμίας από το διαφορικό πληθωρισμό. Έτσι εάν υποθέσουμε ότι ο πληθωρισμός της Ευρωζώνης ισούται με 4% και των ΗΠΑ με 2% και ότι το ευρώ ανατιμάται έναντι του δολαρίου κατά 2%, τότε η ποσοστιαία μεταβολή της πραγματικής συναλλαγματικής ισοτιμίας €/$ ανέρχεται σε: </a:t>
            </a:r>
          </a:p>
          <a:p>
            <a:pPr algn="just"/>
            <a:r>
              <a:rPr lang="el-GR" dirty="0">
                <a:latin typeface="Times New Roman" pitchFamily="18" charset="0"/>
                <a:cs typeface="Times New Roman" pitchFamily="18" charset="0"/>
              </a:rPr>
              <a:t>Με άλλα λόγια, επιτυγχάνεται μια πραγματική ανατίμηση του ευρώ έναντι του δολαρίου κατά 4% μειώνοντας έτσι την ανταγωνιστικότητα των ευρωπαϊκών προϊόντων έναντι των αμερικανικών.</a:t>
            </a:r>
          </a:p>
        </p:txBody>
      </p:sp>
      <p:graphicFrame>
        <p:nvGraphicFramePr>
          <p:cNvPr id="49154" name="Object 2"/>
          <p:cNvGraphicFramePr>
            <a:graphicFrameLocks noChangeAspect="1"/>
          </p:cNvGraphicFramePr>
          <p:nvPr/>
        </p:nvGraphicFramePr>
        <p:xfrm>
          <a:off x="3491880" y="4337676"/>
          <a:ext cx="2952328" cy="328036"/>
        </p:xfrm>
        <a:graphic>
          <a:graphicData uri="http://schemas.openxmlformats.org/presentationml/2006/ole">
            <mc:AlternateContent xmlns:mc="http://schemas.openxmlformats.org/markup-compatibility/2006">
              <mc:Choice xmlns:v="urn:schemas-microsoft-com:vml" Requires="v">
                <p:oleObj spid="_x0000_s49156" name="Equation" r:id="rId3" imgW="2057400" imgH="228600" progId="Equation.DSMT4">
                  <p:embed/>
                </p:oleObj>
              </mc:Choice>
              <mc:Fallback>
                <p:oleObj name="Equation" r:id="rId3" imgW="2057400" imgH="2286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1880" y="4337676"/>
                        <a:ext cx="2952328" cy="328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sz="2000" u="sng" dirty="0">
                <a:latin typeface="Times New Roman" pitchFamily="18" charset="0"/>
                <a:cs typeface="Times New Roman" pitchFamily="18" charset="0"/>
              </a:rPr>
              <a:t>Παράδειγμα</a:t>
            </a:r>
            <a:r>
              <a:rPr lang="el-GR" sz="2000" dirty="0">
                <a:latin typeface="Times New Roman" pitchFamily="18" charset="0"/>
                <a:cs typeface="Times New Roman" pitchFamily="18" charset="0"/>
              </a:rPr>
              <a:t>: Δίνεται η διμερής συναλλαγματική ισοτιμία στερλίνας – αμερικάνικου δολαρίου $ 1,80/£. Ποια είναι η άμεση και η έμμεση συναλλαγματική ισοτιμία από την πλευρά του Αμερικάνου και του Βρετανού επενδυτή αντίστοιχα; Ένα τρίμηνο αργότερα η συναλλαγματική ισοτιμία είναι $ 1,90/£. Ποιο νόμισμα ανατιμήθηκε (υποτιμήθηκε);</a:t>
            </a:r>
            <a:endParaRPr lang="en-US" sz="2000" dirty="0">
              <a:latin typeface="Times New Roman" pitchFamily="18" charset="0"/>
              <a:cs typeface="Times New Roman" pitchFamily="18" charset="0"/>
            </a:endParaRPr>
          </a:p>
          <a:p>
            <a:pPr algn="just"/>
            <a:r>
              <a:rPr lang="el-GR" sz="2000" b="1" dirty="0">
                <a:latin typeface="Times New Roman" pitchFamily="18" charset="0"/>
                <a:cs typeface="Times New Roman" pitchFamily="18" charset="0"/>
              </a:rPr>
              <a:t>Γράφημα 7.1 </a:t>
            </a:r>
            <a:r>
              <a:rPr lang="el-GR" sz="2000" dirty="0">
                <a:latin typeface="Times New Roman" pitchFamily="18" charset="0"/>
                <a:cs typeface="Times New Roman" pitchFamily="18" charset="0"/>
              </a:rPr>
              <a:t> Η προσφορά και η ζήτηση συναλλάγματος</a:t>
            </a:r>
          </a:p>
          <a:p>
            <a:endParaRPr lang="el-GR" dirty="0"/>
          </a:p>
          <a:p>
            <a:endParaRPr lang="el-GR" dirty="0"/>
          </a:p>
        </p:txBody>
      </p:sp>
      <p:pic>
        <p:nvPicPr>
          <p:cNvPr id="4" name="3 - Εικόνα"/>
          <p:cNvPicPr/>
          <p:nvPr/>
        </p:nvPicPr>
        <p:blipFill>
          <a:blip r:embed="rId2" cstate="print">
            <a:biLevel thresh="75000"/>
            <a:extLst>
              <a:ext uri="{28A0092B-C50C-407E-A947-70E740481C1C}">
                <a14:useLocalDpi xmlns:a14="http://schemas.microsoft.com/office/drawing/2010/main" val="0"/>
              </a:ext>
            </a:extLst>
          </a:blip>
          <a:srcRect/>
          <a:stretch>
            <a:fillRect/>
          </a:stretch>
        </p:blipFill>
        <p:spPr bwMode="auto">
          <a:xfrm>
            <a:off x="2267744" y="3573016"/>
            <a:ext cx="4536504" cy="3284984"/>
          </a:xfrm>
          <a:prstGeom prst="rect">
            <a:avLst/>
          </a:prstGeom>
          <a:noFill/>
          <a:ln>
            <a:solidFill>
              <a:schemeClr val="tx1"/>
            </a:solidFill>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67544" y="1628800"/>
            <a:ext cx="8229600" cy="4525963"/>
          </a:xfrm>
        </p:spPr>
        <p:txBody>
          <a:bodyPr>
            <a:normAutofit fontScale="62500" lnSpcReduction="20000"/>
          </a:bodyPr>
          <a:lstStyle/>
          <a:p>
            <a:pPr algn="just"/>
            <a:r>
              <a:rPr lang="el-GR" dirty="0">
                <a:latin typeface="Times New Roman" pitchFamily="18" charset="0"/>
                <a:cs typeface="Times New Roman" pitchFamily="18" charset="0"/>
              </a:rPr>
              <a:t>Ένας άλλος δείκτης ο οποίος μετράει την ανταγωνιστικότητα των προϊόντων μιας χώρας έναντι των κυριοτέρων εμπορικών της εταίρων είναι η πραγματική σταθμισμένη συναλλαγματική ισοτιμία (</a:t>
            </a:r>
            <a:r>
              <a:rPr lang="el-GR" dirty="0" err="1">
                <a:latin typeface="Times New Roman" pitchFamily="18" charset="0"/>
                <a:cs typeface="Times New Roman" pitchFamily="18" charset="0"/>
              </a:rPr>
              <a:t>real</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effective</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exchange</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rate</a:t>
            </a:r>
            <a:r>
              <a:rPr lang="el-GR" dirty="0">
                <a:latin typeface="Times New Roman" pitchFamily="18" charset="0"/>
                <a:cs typeface="Times New Roman" pitchFamily="18" charset="0"/>
              </a:rPr>
              <a:t>, </a:t>
            </a:r>
            <a:r>
              <a:rPr lang="en-US" dirty="0">
                <a:latin typeface="Times New Roman" pitchFamily="18" charset="0"/>
                <a:cs typeface="Times New Roman" pitchFamily="18" charset="0"/>
              </a:rPr>
              <a:t>REER</a:t>
            </a:r>
            <a:r>
              <a:rPr lang="el-GR" dirty="0">
                <a:latin typeface="Times New Roman" pitchFamily="18" charset="0"/>
                <a:cs typeface="Times New Roman" pitchFamily="18" charset="0"/>
              </a:rPr>
              <a:t>).</a:t>
            </a:r>
          </a:p>
          <a:p>
            <a:pPr algn="just"/>
            <a:r>
              <a:rPr lang="el-GR" dirty="0">
                <a:latin typeface="Times New Roman" pitchFamily="18" charset="0"/>
                <a:cs typeface="Times New Roman" pitchFamily="18" charset="0"/>
              </a:rPr>
              <a:t>Πρόκειται για  ένα δείκτη που μετράει την εξωτερική αξία του νομίσματος μιας χώρας έναντι των νομισμάτων των κυριοτέρων εμπορικών της εταίρων σε αντίθεση με τις διμερείς συναλλαγματικές ισοτιμίες. Υπολογίζεται μέσω της ακόλουθης σχέσης: </a:t>
            </a:r>
          </a:p>
          <a:p>
            <a:pPr algn="just">
              <a:buNone/>
            </a:pPr>
            <a:endParaRPr lang="el-GR"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Όπου </a:t>
            </a:r>
            <a:r>
              <a:rPr lang="en-US" dirty="0">
                <a:latin typeface="Times New Roman" pitchFamily="18" charset="0"/>
                <a:cs typeface="Times New Roman" pitchFamily="18" charset="0"/>
              </a:rPr>
              <a:t>m</a:t>
            </a:r>
            <a:r>
              <a:rPr lang="el-GR" dirty="0">
                <a:latin typeface="Times New Roman" pitchFamily="18" charset="0"/>
                <a:cs typeface="Times New Roman" pitchFamily="18" charset="0"/>
              </a:rPr>
              <a:t> είναι ο αριθμός των εμπορικών εταίρων, α είναι η συναλλαγματική ισοτιμία του εγχώριου νομίσματος ως προς το νόμισμα της χώρας j και </a:t>
            </a:r>
            <a:r>
              <a:rPr lang="el-GR" dirty="0" err="1">
                <a:latin typeface="Times New Roman" pitchFamily="18" charset="0"/>
                <a:cs typeface="Times New Roman" pitchFamily="18" charset="0"/>
              </a:rPr>
              <a:t>w</a:t>
            </a:r>
            <a:r>
              <a:rPr lang="el-GR" baseline="-25000" dirty="0" err="1">
                <a:latin typeface="Times New Roman" pitchFamily="18" charset="0"/>
                <a:cs typeface="Times New Roman" pitchFamily="18" charset="0"/>
              </a:rPr>
              <a:t>j</a:t>
            </a:r>
            <a:r>
              <a:rPr lang="el-GR" baseline="-25000" dirty="0">
                <a:latin typeface="Times New Roman" pitchFamily="18" charset="0"/>
                <a:cs typeface="Times New Roman" pitchFamily="18" charset="0"/>
              </a:rPr>
              <a:t> </a:t>
            </a:r>
            <a:r>
              <a:rPr lang="el-GR" dirty="0">
                <a:latin typeface="Times New Roman" pitchFamily="18" charset="0"/>
                <a:cs typeface="Times New Roman" pitchFamily="18" charset="0"/>
              </a:rPr>
              <a:t>είναι η στάθμιση (w) της χώρας (j) στο δείκτη NEER και βασίζεται στις διμερείς εμπορικές σχέσεις τους. </a:t>
            </a:r>
          </a:p>
          <a:p>
            <a:pPr algn="just"/>
            <a:r>
              <a:rPr lang="el-GR" dirty="0">
                <a:latin typeface="Times New Roman" pitchFamily="18" charset="0"/>
                <a:cs typeface="Times New Roman" pitchFamily="18" charset="0"/>
              </a:rPr>
              <a:t>Στην περίπτωση τέλος της πραγματικής σταθμισμένης ισοτιμίας (</a:t>
            </a:r>
            <a:r>
              <a:rPr lang="en-US" dirty="0">
                <a:latin typeface="Times New Roman" pitchFamily="18" charset="0"/>
                <a:cs typeface="Times New Roman" pitchFamily="18" charset="0"/>
              </a:rPr>
              <a:t>Real Effective Exchange Rate</a:t>
            </a:r>
            <a:r>
              <a:rPr lang="el-GR" dirty="0">
                <a:latin typeface="Times New Roman" pitchFamily="18" charset="0"/>
                <a:cs typeface="Times New Roman" pitchFamily="18" charset="0"/>
              </a:rPr>
              <a:t>, </a:t>
            </a:r>
            <a:r>
              <a:rPr lang="en-US" dirty="0">
                <a:latin typeface="Times New Roman" pitchFamily="18" charset="0"/>
                <a:cs typeface="Times New Roman" pitchFamily="18" charset="0"/>
              </a:rPr>
              <a:t>REER</a:t>
            </a:r>
            <a:r>
              <a:rPr lang="el-GR" dirty="0">
                <a:latin typeface="Times New Roman" pitchFamily="18" charset="0"/>
                <a:cs typeface="Times New Roman" pitchFamily="18" charset="0"/>
              </a:rPr>
              <a:t>), ο δείκτης αυτός προσαρμόζει τον δείκτη ονομαστικής σταθμισμένης ισοτιμίας (NEER) ως προς τα σχετικά επίπεδα τιμών της ημεδαπής και των εμπορικών της εταίρων: </a:t>
            </a:r>
          </a:p>
          <a:p>
            <a:endParaRPr lang="el-GR" dirty="0"/>
          </a:p>
        </p:txBody>
      </p:sp>
      <p:sp>
        <p:nvSpPr>
          <p:cNvPr id="5017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5017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580112" y="3401395"/>
            <a:ext cx="1296144" cy="613963"/>
          </a:xfrm>
          <a:prstGeom prst="rect">
            <a:avLst/>
          </a:prstGeom>
          <a:noFill/>
        </p:spPr>
      </p:pic>
      <p:sp>
        <p:nvSpPr>
          <p:cNvPr id="5018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5017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372200" y="5805264"/>
            <a:ext cx="1999481" cy="658366"/>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b="1" dirty="0">
                <a:latin typeface="Times New Roman" pitchFamily="18" charset="0"/>
                <a:cs typeface="Times New Roman" pitchFamily="18" charset="0"/>
              </a:rPr>
              <a:t>Υποδείγματα καθορισμού συναλλαγματικών ισοτιμιών</a:t>
            </a:r>
            <a:br>
              <a:rPr lang="el-GR" sz="3600" b="1" i="1" dirty="0">
                <a:latin typeface="Times New Roman" pitchFamily="18" charset="0"/>
                <a:cs typeface="Times New Roman" pitchFamily="18" charset="0"/>
              </a:rPr>
            </a:b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77500" lnSpcReduction="20000"/>
          </a:bodyPr>
          <a:lstStyle/>
          <a:p>
            <a:pPr algn="just"/>
            <a:r>
              <a:rPr lang="el-GR" b="1" dirty="0">
                <a:latin typeface="Times New Roman" pitchFamily="18" charset="0"/>
                <a:cs typeface="Times New Roman" pitchFamily="18" charset="0"/>
              </a:rPr>
              <a:t>Το νομισματικό υπόδειγμα εύκαμπτων τιμών </a:t>
            </a:r>
            <a:endParaRPr lang="el-GR" b="1" i="1"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Μελετάει τους προσδιοριστικούς παράγοντες της διμερούς συναλλαγματικής ισοτιμίας δύο χωρών, της ημεδαπής και της αλλοδαπής. Βασίζεται σε δυο σημαντικές υποθέσεις. Πρώτον ότι η ΙΑΔ ισχύει στο διηνεκές. Και δεύτερον, η ζήτηση χρήματος σε κάθε χώρα είναι μια θετική συνάρτηση του πραγματικού εισοδήματος (Υ) και αρνητική συνάρτηση του επιτοκίου των ομολόγων (</a:t>
            </a:r>
            <a:r>
              <a:rPr lang="en-US" dirty="0">
                <a:latin typeface="Times New Roman" pitchFamily="18" charset="0"/>
                <a:cs typeface="Times New Roman" pitchFamily="18" charset="0"/>
              </a:rPr>
              <a:t>R</a:t>
            </a:r>
            <a:r>
              <a:rPr lang="el-GR" dirty="0">
                <a:latin typeface="Times New Roman" pitchFamily="18" charset="0"/>
                <a:cs typeface="Times New Roman" pitchFamily="18" charset="0"/>
              </a:rPr>
              <a:t>). Το επιτόκιο των ομολόγων αντικατοπτρίζει το κόστος ευκαιρίας </a:t>
            </a:r>
            <a:r>
              <a:rPr lang="el-GR" dirty="0" err="1">
                <a:latin typeface="Times New Roman" pitchFamily="18" charset="0"/>
                <a:cs typeface="Times New Roman" pitchFamily="18" charset="0"/>
              </a:rPr>
              <a:t>διακράτησης</a:t>
            </a:r>
            <a:r>
              <a:rPr lang="el-GR" dirty="0">
                <a:latin typeface="Times New Roman" pitchFamily="18" charset="0"/>
                <a:cs typeface="Times New Roman" pitchFamily="18" charset="0"/>
              </a:rPr>
              <a:t> του χρήματος σε ρευστά διαθέσιμα.</a:t>
            </a:r>
          </a:p>
          <a:p>
            <a:pPr algn="just"/>
            <a:r>
              <a:rPr lang="el-GR" dirty="0">
                <a:latin typeface="Times New Roman" pitchFamily="18" charset="0"/>
                <a:cs typeface="Times New Roman" pitchFamily="18" charset="0"/>
              </a:rPr>
              <a:t>Με βάση αυτές τις δύο υποθέσεις μπορούμε να γράψουμε αλγεβρικά την ΙΑΔ και την ισορροπία στην αγορά χρήματος σε κάθε χώρα ως ακολούθως:</a:t>
            </a:r>
          </a:p>
          <a:p>
            <a:endParaRPr lang="el-GR" dirty="0"/>
          </a:p>
        </p:txBody>
      </p:sp>
      <p:graphicFrame>
        <p:nvGraphicFramePr>
          <p:cNvPr id="54274" name="Object 2"/>
          <p:cNvGraphicFramePr>
            <a:graphicFrameLocks noChangeAspect="1"/>
          </p:cNvGraphicFramePr>
          <p:nvPr/>
        </p:nvGraphicFramePr>
        <p:xfrm>
          <a:off x="4932040" y="5517231"/>
          <a:ext cx="1656184" cy="349639"/>
        </p:xfrm>
        <a:graphic>
          <a:graphicData uri="http://schemas.openxmlformats.org/presentationml/2006/ole">
            <mc:AlternateContent xmlns:mc="http://schemas.openxmlformats.org/markup-compatibility/2006">
              <mc:Choice xmlns:v="urn:schemas-microsoft-com:vml" Requires="v">
                <p:oleObj spid="_x0000_s54280" name="Equation" r:id="rId3" imgW="1143000" imgH="241200" progId="Equation.DSMT4">
                  <p:embed/>
                </p:oleObj>
              </mc:Choice>
              <mc:Fallback>
                <p:oleObj name="Equation" r:id="rId3" imgW="1143000" imgH="2412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2040" y="5517231"/>
                        <a:ext cx="1656184" cy="349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4275" name="Object 3"/>
          <p:cNvGraphicFramePr>
            <a:graphicFrameLocks noChangeAspect="1"/>
          </p:cNvGraphicFramePr>
          <p:nvPr/>
        </p:nvGraphicFramePr>
        <p:xfrm>
          <a:off x="755576" y="5949280"/>
          <a:ext cx="1448632" cy="684076"/>
        </p:xfrm>
        <a:graphic>
          <a:graphicData uri="http://schemas.openxmlformats.org/presentationml/2006/ole">
            <mc:AlternateContent xmlns:mc="http://schemas.openxmlformats.org/markup-compatibility/2006">
              <mc:Choice xmlns:v="urn:schemas-microsoft-com:vml" Requires="v">
                <p:oleObj spid="_x0000_s54281" name="Equation" r:id="rId5" imgW="914400" imgH="431640" progId="Equation.DSMT4">
                  <p:embed/>
                </p:oleObj>
              </mc:Choice>
              <mc:Fallback>
                <p:oleObj name="Equation" r:id="rId5" imgW="914400" imgH="43164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5576" y="5949280"/>
                        <a:ext cx="1448632" cy="684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4276" name="Object 4"/>
          <p:cNvGraphicFramePr>
            <a:graphicFrameLocks noChangeAspect="1"/>
          </p:cNvGraphicFramePr>
          <p:nvPr/>
        </p:nvGraphicFramePr>
        <p:xfrm>
          <a:off x="2843808" y="5885807"/>
          <a:ext cx="1440160" cy="664689"/>
        </p:xfrm>
        <a:graphic>
          <a:graphicData uri="http://schemas.openxmlformats.org/presentationml/2006/ole">
            <mc:AlternateContent xmlns:mc="http://schemas.openxmlformats.org/markup-compatibility/2006">
              <mc:Choice xmlns:v="urn:schemas-microsoft-com:vml" Requires="v">
                <p:oleObj spid="_x0000_s54282" name="Equation" r:id="rId7" imgW="990360" imgH="457200" progId="Equation.DSMT4">
                  <p:embed/>
                </p:oleObj>
              </mc:Choice>
              <mc:Fallback>
                <p:oleObj name="Equation" r:id="rId7" imgW="990360" imgH="45720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43808" y="5885807"/>
                        <a:ext cx="1440160" cy="6646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lgn="just"/>
            <a:r>
              <a:rPr lang="el-GR" dirty="0">
                <a:latin typeface="Times New Roman" pitchFamily="18" charset="0"/>
                <a:cs typeface="Times New Roman" pitchFamily="18" charset="0"/>
              </a:rPr>
              <a:t>Όπου Μ η ονομαστική ποσότητα χρήματος, </a:t>
            </a:r>
            <a:r>
              <a:rPr lang="en-US" dirty="0">
                <a:latin typeface="Times New Roman" pitchFamily="18" charset="0"/>
                <a:cs typeface="Times New Roman" pitchFamily="18" charset="0"/>
              </a:rPr>
              <a:t>P</a:t>
            </a:r>
            <a:r>
              <a:rPr lang="el-GR" dirty="0">
                <a:latin typeface="Times New Roman" pitchFamily="18" charset="0"/>
                <a:cs typeface="Times New Roman" pitchFamily="18" charset="0"/>
              </a:rPr>
              <a:t> το επίπεδο τιμών στην ημεδαπή και Μ*, </a:t>
            </a:r>
            <a:r>
              <a:rPr lang="en-US" dirty="0">
                <a:latin typeface="Times New Roman" pitchFamily="18" charset="0"/>
                <a:cs typeface="Times New Roman" pitchFamily="18" charset="0"/>
              </a:rPr>
              <a:t>P</a:t>
            </a:r>
            <a:r>
              <a:rPr lang="el-GR" dirty="0">
                <a:latin typeface="Times New Roman" pitchFamily="18" charset="0"/>
                <a:cs typeface="Times New Roman" pitchFamily="18" charset="0"/>
              </a:rPr>
              <a:t>* τα αντίστοιχα μεγέθη στην αλλοδαπή. Υποθέτοντας μια γραμμική σχέση και ίδια αντίδραση της πραγματικής ζήτησης χρήματος σε μεταβολές του πραγματικού εισοδήματος (φ) ή του επιτοκίου (μ) και για τις δύο χώρες, και  </a:t>
            </a:r>
            <a:r>
              <a:rPr lang="el-GR" dirty="0" err="1">
                <a:latin typeface="Times New Roman" pitchFamily="18" charset="0"/>
                <a:cs typeface="Times New Roman" pitchFamily="18" charset="0"/>
              </a:rPr>
              <a:t>λογαριθμίζοντας</a:t>
            </a:r>
            <a:r>
              <a:rPr lang="el-GR" dirty="0">
                <a:latin typeface="Times New Roman" pitchFamily="18" charset="0"/>
                <a:cs typeface="Times New Roman" pitchFamily="18" charset="0"/>
              </a:rPr>
              <a:t> τις δυο τελευταίες εξισώσεις έχουμε:</a:t>
            </a:r>
          </a:p>
          <a:p>
            <a:pPr algn="just">
              <a:buNone/>
            </a:pPr>
            <a:r>
              <a:rPr lang="el-GR" dirty="0">
                <a:latin typeface="Times New Roman" pitchFamily="18" charset="0"/>
                <a:cs typeface="Times New Roman" pitchFamily="18" charset="0"/>
              </a:rPr>
              <a:t> </a:t>
            </a:r>
          </a:p>
          <a:p>
            <a:pPr algn="just"/>
            <a:r>
              <a:rPr lang="el-GR" dirty="0">
                <a:latin typeface="Times New Roman" pitchFamily="18" charset="0"/>
                <a:cs typeface="Times New Roman" pitchFamily="18" charset="0"/>
              </a:rPr>
              <a:t>Στην συνέχεια αφαιρούμε την δεύτερη από την πρώτη εξίσωση και κάνοντας χρήση της ΙΑΔ σε λογαριθμική μορφή καταλήγουμε ότι η συναλλαγματική ισοτιμία καθορίζεται από τον ακόλουθο τύπο: </a:t>
            </a:r>
          </a:p>
          <a:p>
            <a:endParaRPr lang="el-GR" dirty="0"/>
          </a:p>
        </p:txBody>
      </p:sp>
      <p:sp>
        <p:nvSpPr>
          <p:cNvPr id="552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5529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971600" y="4005064"/>
            <a:ext cx="2633976" cy="360040"/>
          </a:xfrm>
          <a:prstGeom prst="rect">
            <a:avLst/>
          </a:prstGeom>
          <a:noFill/>
        </p:spPr>
      </p:pic>
      <p:sp>
        <p:nvSpPr>
          <p:cNvPr id="553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5529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211960" y="4005064"/>
            <a:ext cx="2480194" cy="324991"/>
          </a:xfrm>
          <a:prstGeom prst="rect">
            <a:avLst/>
          </a:prstGeom>
          <a:noFill/>
        </p:spPr>
      </p:pic>
      <p:sp>
        <p:nvSpPr>
          <p:cNvPr id="55301" name="Rectangle 5"/>
          <p:cNvSpPr>
            <a:spLocks noChangeArrowheads="1"/>
          </p:cNvSpPr>
          <p:nvPr/>
        </p:nvSpPr>
        <p:spPr bwMode="auto">
          <a:xfrm>
            <a:off x="0" y="1809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Arial" pitchFamily="34" charset="0"/>
                <a:ea typeface="Times New Roman" pitchFamily="18" charset="0"/>
                <a:cs typeface="Arial" pitchFamily="34" charset="0"/>
              </a:rPr>
              <a:t> </a:t>
            </a:r>
            <a:r>
              <a:rPr kumimoji="0" lang="el-GR" sz="700" b="0" i="0" u="none" strike="noStrike" cap="none" normalizeH="0" baseline="0">
                <a:ln>
                  <a:noFill/>
                </a:ln>
                <a:solidFill>
                  <a:schemeClr val="tx1"/>
                </a:solidFill>
                <a:effectLst/>
                <a:latin typeface="Arial" pitchFamily="34" charset="0"/>
                <a:cs typeface="Arial" pitchFamily="34" charset="0"/>
              </a:rPr>
              <a:t> </a:t>
            </a: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55303"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55302" name="Picture 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043608" y="5877272"/>
            <a:ext cx="5765250" cy="416049"/>
          </a:xfrm>
          <a:prstGeom prst="rect">
            <a:avLst/>
          </a:prstGeom>
          <a:noFill/>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55000" lnSpcReduction="20000"/>
          </a:bodyPr>
          <a:lstStyle/>
          <a:p>
            <a:pPr algn="just"/>
            <a:r>
              <a:rPr lang="el-GR" dirty="0">
                <a:latin typeface="Times New Roman" pitchFamily="18" charset="0"/>
                <a:cs typeface="Times New Roman" pitchFamily="18" charset="0"/>
              </a:rPr>
              <a:t>Από αυτή την εξίσωση μπορούμε λοιπόν να πούμε ότι η σχετική προσφορά χρήματος ανάμεσα στις δύο χώρες επηρεάζει τη συναλλαγματική ισοτιμία. Ο μηχανισμός επιρροής είναι ο ακόλουθος μια αύξηση 5% στην εγχώρια προσφορά χρήματος οδηγεί σε αναλογική αύξηση 5% στο εγχώριο επίπεδο τιμών και επειδή ισχύει η ΙΑΔ αυξάνεται κατά 5% και η συναλλαγματική ισοτιμία. Έχουμε δηλαδή υποτίμηση του εγχώριου νομίσματος έναντι του ξένου νομίσματος κατά 5%. </a:t>
            </a:r>
          </a:p>
          <a:p>
            <a:pPr algn="just"/>
            <a:r>
              <a:rPr lang="el-GR" dirty="0">
                <a:latin typeface="Times New Roman" pitchFamily="18" charset="0"/>
                <a:cs typeface="Times New Roman" pitchFamily="18" charset="0"/>
              </a:rPr>
              <a:t>Χρησιμοποιώντας τον νόμο του </a:t>
            </a:r>
            <a:r>
              <a:rPr lang="el-GR" dirty="0" err="1">
                <a:latin typeface="Times New Roman" pitchFamily="18" charset="0"/>
                <a:cs typeface="Times New Roman" pitchFamily="18" charset="0"/>
              </a:rPr>
              <a:t>Fisher</a:t>
            </a:r>
            <a:r>
              <a:rPr lang="el-GR" dirty="0">
                <a:latin typeface="Times New Roman" pitchFamily="18" charset="0"/>
                <a:cs typeface="Times New Roman" pitchFamily="18" charset="0"/>
              </a:rPr>
              <a:t> που συνδέει το ονομαστικό επιτόκιο (</a:t>
            </a:r>
            <a:r>
              <a:rPr lang="en-US" dirty="0">
                <a:latin typeface="Times New Roman" pitchFamily="18" charset="0"/>
                <a:cs typeface="Times New Roman" pitchFamily="18" charset="0"/>
              </a:rPr>
              <a:t>r</a:t>
            </a:r>
            <a:r>
              <a:rPr lang="el-GR" dirty="0">
                <a:latin typeface="Times New Roman" pitchFamily="18" charset="0"/>
                <a:cs typeface="Times New Roman" pitchFamily="18" charset="0"/>
              </a:rPr>
              <a:t>) με το πραγματικό επιτόκιο (</a:t>
            </a:r>
            <a:r>
              <a:rPr lang="en-US" dirty="0" err="1">
                <a:latin typeface="Times New Roman" pitchFamily="18" charset="0"/>
                <a:cs typeface="Times New Roman" pitchFamily="18" charset="0"/>
              </a:rPr>
              <a:t>i</a:t>
            </a:r>
            <a:r>
              <a:rPr lang="el-GR" dirty="0">
                <a:latin typeface="Times New Roman" pitchFamily="18" charset="0"/>
                <a:cs typeface="Times New Roman" pitchFamily="18" charset="0"/>
              </a:rPr>
              <a:t>) και τον αναμενόμενο πληθωρισμό (π</a:t>
            </a:r>
            <a:r>
              <a:rPr lang="en-US" baseline="30000" dirty="0">
                <a:latin typeface="Times New Roman" pitchFamily="18" charset="0"/>
                <a:cs typeface="Times New Roman" pitchFamily="18" charset="0"/>
              </a:rPr>
              <a:t>e</a:t>
            </a:r>
            <a:r>
              <a:rPr lang="el-GR" dirty="0">
                <a:latin typeface="Times New Roman" pitchFamily="18" charset="0"/>
                <a:cs typeface="Times New Roman" pitchFamily="18" charset="0"/>
              </a:rPr>
              <a:t>) μπορούμε να δείξουμε μια άλλη εκδοχή του υποδείγματος που εμφανίζεται και στην βιβλιογραφία. Ουσιαστικά αντικαθιστούμε τα ονομαστικά επιτόκια στην παραπάνω εξίσωση χρησιμοποιώντας τους ακόλουθους τύπους.</a:t>
            </a:r>
          </a:p>
          <a:p>
            <a:pPr algn="just"/>
            <a:endParaRPr lang="el-GR" dirty="0">
              <a:latin typeface="Times New Roman" pitchFamily="18" charset="0"/>
              <a:cs typeface="Times New Roman" pitchFamily="18" charset="0"/>
            </a:endParaRPr>
          </a:p>
          <a:p>
            <a:pPr algn="just"/>
            <a:endParaRPr lang="el-GR"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Και υποθέτοντας </a:t>
            </a:r>
            <a:r>
              <a:rPr lang="el-GR" i="1" dirty="0" err="1">
                <a:latin typeface="Times New Roman" pitchFamily="18" charset="0"/>
                <a:cs typeface="Times New Roman" pitchFamily="18" charset="0"/>
              </a:rPr>
              <a:t>i=i</a:t>
            </a:r>
            <a:r>
              <a:rPr lang="el-GR" i="1" dirty="0">
                <a:latin typeface="Times New Roman" pitchFamily="18" charset="0"/>
                <a:cs typeface="Times New Roman" pitchFamily="18" charset="0"/>
              </a:rPr>
              <a:t>*</a:t>
            </a:r>
            <a:r>
              <a:rPr lang="el-GR" dirty="0">
                <a:latin typeface="Times New Roman" pitchFamily="18" charset="0"/>
                <a:cs typeface="Times New Roman" pitchFamily="18" charset="0"/>
              </a:rPr>
              <a:t> δείχνουμε ότι μια αύξηση του εγχώριου ονομαστικού επιτοκίου οδηγεί σε αύξηση του εγχώριου αναμενόμενου πληθωρισμού, ο οποίος μέσω της ΙΑΔ οδηγεί σε αύξηση της συναλλαγματικής ισοτιμίας  και άρα υποτίμηση του εγχώριου νομίσματος.  </a:t>
            </a:r>
          </a:p>
          <a:p>
            <a:endParaRPr lang="el-GR" dirty="0"/>
          </a:p>
          <a:p>
            <a:endParaRPr lang="el-GR" dirty="0"/>
          </a:p>
        </p:txBody>
      </p:sp>
      <p:sp>
        <p:nvSpPr>
          <p:cNvPr id="5632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5632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971599" y="4183340"/>
            <a:ext cx="1674899" cy="397788"/>
          </a:xfrm>
          <a:prstGeom prst="rect">
            <a:avLst/>
          </a:prstGeom>
          <a:noFill/>
        </p:spPr>
      </p:pic>
      <p:sp>
        <p:nvSpPr>
          <p:cNvPr id="56323" name="Rectangle 3"/>
          <p:cNvSpPr>
            <a:spLocks noChangeArrowheads="1"/>
          </p:cNvSpPr>
          <p:nvPr/>
        </p:nvSpPr>
        <p:spPr bwMode="auto">
          <a:xfrm>
            <a:off x="0" y="6381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5632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56324"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203848" y="4212740"/>
            <a:ext cx="1725610" cy="368388"/>
          </a:xfrm>
          <a:prstGeom prst="rect">
            <a:avLst/>
          </a:prstGeom>
          <a:noFill/>
        </p:spPr>
      </p:pic>
      <p:sp>
        <p:nvSpPr>
          <p:cNvPr id="56326" name="Rectangle 6"/>
          <p:cNvSpPr>
            <a:spLocks noChangeArrowheads="1"/>
          </p:cNvSpPr>
          <p:nvPr/>
        </p:nvSpPr>
        <p:spPr bwMode="auto">
          <a:xfrm>
            <a:off x="0" y="6381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5632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56327"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971599" y="5805264"/>
            <a:ext cx="5013169" cy="344041"/>
          </a:xfrm>
          <a:prstGeom prst="rect">
            <a:avLst/>
          </a:prstGeom>
          <a:noFill/>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b="1" dirty="0">
                <a:latin typeface="Times New Roman" pitchFamily="18" charset="0"/>
                <a:cs typeface="Times New Roman" pitchFamily="18" charset="0"/>
              </a:rPr>
              <a:t>Το νομισματικό υπόδειγμα με ατελή ευκαμψία </a:t>
            </a:r>
            <a:endParaRPr lang="el-GR" b="1" i="1"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Σε αντίθεση με το  υπόδειγμα των εύκαμπτων τιμών υποθέτει έναν βαθμό ακαμψίας (</a:t>
            </a:r>
            <a:r>
              <a:rPr lang="en-US" dirty="0">
                <a:latin typeface="Times New Roman" pitchFamily="18" charset="0"/>
                <a:cs typeface="Times New Roman" pitchFamily="18" charset="0"/>
              </a:rPr>
              <a:t>sticky prices</a:t>
            </a:r>
            <a:r>
              <a:rPr lang="el-GR" dirty="0">
                <a:latin typeface="Times New Roman" pitchFamily="18" charset="0"/>
                <a:cs typeface="Times New Roman" pitchFamily="18" charset="0"/>
              </a:rPr>
              <a:t>) για τους μισθούς και τις τιμές των αγαθών ενώ αντίθετα δέχεται την πλήρη ευκαμψία για τις συναλλαγματικές ισοτιμίες.</a:t>
            </a:r>
          </a:p>
          <a:p>
            <a:pPr algn="just"/>
            <a:r>
              <a:rPr lang="el-GR" dirty="0">
                <a:latin typeface="Times New Roman" pitchFamily="18" charset="0"/>
                <a:cs typeface="Times New Roman" pitchFamily="18" charset="0"/>
              </a:rPr>
              <a:t>Κάτω από την υπόθεση των ορθολογικών προσδοκιών οι συμμετέχοντες στην αγορά συναλλάγματος γνωρίζουν την μακροχρόνια τιμή της συναλλαγματικής ισοτιμίας στην ισορροπία.</a:t>
            </a:r>
          </a:p>
          <a:p>
            <a:pPr algn="just"/>
            <a:r>
              <a:rPr lang="el-GR" dirty="0">
                <a:latin typeface="Times New Roman" pitchFamily="18" charset="0"/>
                <a:cs typeface="Times New Roman" pitchFamily="18" charset="0"/>
              </a:rPr>
              <a:t>Βραχυχρόνια οι μεταβολές στις συναλλαγματικές ισοτιμίες αποκλίνουν από τις μεταβολές  στις τιμές των αγαθών και τους μισθούς. Έτσι έχουμε απόκλιση από την βραχυχρόνια ισοδυναμία αγοραστικής δύναμης, παρόλο που μακροχρόνια υποθέτει ότι ισχύει.</a:t>
            </a:r>
          </a:p>
          <a:p>
            <a:pPr algn="just"/>
            <a:r>
              <a:rPr lang="el-GR" dirty="0">
                <a:latin typeface="Times New Roman" pitchFamily="18" charset="0"/>
                <a:cs typeface="Times New Roman" pitchFamily="18" charset="0"/>
              </a:rPr>
              <a:t>Η πρώτη εξίσωση </a:t>
            </a:r>
            <a:r>
              <a:rPr lang="el-GR" dirty="0" err="1">
                <a:latin typeface="Times New Roman" pitchFamily="18" charset="0"/>
                <a:cs typeface="Times New Roman" pitchFamily="18" charset="0"/>
              </a:rPr>
              <a:t>αναφαίρεται</a:t>
            </a:r>
            <a:r>
              <a:rPr lang="el-GR" dirty="0">
                <a:latin typeface="Times New Roman" pitchFamily="18" charset="0"/>
                <a:cs typeface="Times New Roman" pitchFamily="18" charset="0"/>
              </a:rPr>
              <a:t> στην ισορροπία στην αγορά χρήματος όπου η προσφορά ισούται με την ζήτηση χρήματος.</a:t>
            </a:r>
          </a:p>
        </p:txBody>
      </p:sp>
      <p:sp>
        <p:nvSpPr>
          <p:cNvPr id="573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5734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971600" y="6093296"/>
            <a:ext cx="2904361" cy="396999"/>
          </a:xfrm>
          <a:prstGeom prst="rect">
            <a:avLst/>
          </a:prstGeom>
          <a:noFill/>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a:latin typeface="Times New Roman" pitchFamily="18" charset="0"/>
                <a:cs typeface="Times New Roman" pitchFamily="18" charset="0"/>
              </a:rPr>
              <a:t>Δεύτερον, το υπόδειγμα υποθέτει επίσης ότι ισχύει η συνθήκη του ακάλυπτου αρμπιτράζ επιτοκίων (ΑΑΕ – UIP) σε λογαριθμική μορφή:</a:t>
            </a:r>
          </a:p>
          <a:p>
            <a:pPr algn="just"/>
            <a:r>
              <a:rPr lang="el-GR" dirty="0">
                <a:latin typeface="Times New Roman" pitchFamily="18" charset="0"/>
                <a:cs typeface="Times New Roman" pitchFamily="18" charset="0"/>
              </a:rPr>
              <a:t>Τρίτον η αναμενόμενη μεταβολή της συναλλαγματικής ισοτιμίας καθορίζεται από την απόκλιση της τρέχουσας συναλλαγματικής ισοτιμίας από την τιμή ισορροπίας   και από την παράμετρο θ που δείχνει τον βαθμό προσαρμογής. Όσο μεγαλύτερο το θ τόσο ταχύτερος ο βαθμός προσαρμογής στην μακροχρόνια ισορροπία. </a:t>
            </a:r>
          </a:p>
          <a:p>
            <a:pPr algn="just"/>
            <a:r>
              <a:rPr lang="el-GR" dirty="0">
                <a:latin typeface="Times New Roman" pitchFamily="18" charset="0"/>
                <a:cs typeface="Times New Roman" pitchFamily="18" charset="0"/>
              </a:rPr>
              <a:t>Αντικαθιστώντας την τελευταία εξίσωση στην προτελευταία και μετά στην αμέσως προηγούμενη εξίσωση της αγοράς χρήματος καταλήγουμε στην βασική εξίσωση του υποδείγματος.</a:t>
            </a:r>
          </a:p>
          <a:p>
            <a:pPr algn="just"/>
            <a:endParaRPr lang="el-GR" dirty="0">
              <a:latin typeface="Times New Roman" pitchFamily="18" charset="0"/>
              <a:cs typeface="Times New Roman" pitchFamily="18" charset="0"/>
            </a:endParaRPr>
          </a:p>
          <a:p>
            <a:endParaRPr lang="el-GR" dirty="0"/>
          </a:p>
        </p:txBody>
      </p:sp>
      <p:sp>
        <p:nvSpPr>
          <p:cNvPr id="583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5836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139952" y="2276872"/>
            <a:ext cx="1645152" cy="272033"/>
          </a:xfrm>
          <a:prstGeom prst="rect">
            <a:avLst/>
          </a:prstGeom>
          <a:noFill/>
        </p:spPr>
      </p:pic>
      <p:sp>
        <p:nvSpPr>
          <p:cNvPr id="583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58371"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732240" y="4149080"/>
            <a:ext cx="2405721" cy="360040"/>
          </a:xfrm>
          <a:prstGeom prst="rect">
            <a:avLst/>
          </a:prstGeom>
          <a:noFill/>
        </p:spPr>
      </p:pic>
      <p:sp>
        <p:nvSpPr>
          <p:cNvPr id="5837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58373"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915816" y="5517232"/>
            <a:ext cx="3985416" cy="324991"/>
          </a:xfrm>
          <a:prstGeom prst="rect">
            <a:avLst/>
          </a:prstGeom>
          <a:noFill/>
        </p:spPr>
      </p:pic>
      <p:sp>
        <p:nvSpPr>
          <p:cNvPr id="58375" name="Rectangle 7"/>
          <p:cNvSpPr>
            <a:spLocks noChangeArrowheads="1"/>
          </p:cNvSpPr>
          <p:nvPr/>
        </p:nvSpPr>
        <p:spPr bwMode="auto">
          <a:xfrm>
            <a:off x="0" y="1809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1" u="none" strike="noStrike" cap="none" normalizeH="0" baseline="0">
                <a:ln>
                  <a:noFill/>
                </a:ln>
                <a:solidFill>
                  <a:schemeClr val="tx1"/>
                </a:solidFill>
                <a:effectLst/>
                <a:latin typeface="Arial" pitchFamily="34" charset="0"/>
                <a:ea typeface="Times New Roman" pitchFamily="18" charset="0"/>
                <a:cs typeface="Arial" pitchFamily="34" charset="0"/>
              </a:rPr>
              <a:t> </a:t>
            </a:r>
            <a:r>
              <a:rPr kumimoji="0" lang="el-GR" sz="700" b="0" i="0" u="none" strike="noStrike" cap="none" normalizeH="0" baseline="0">
                <a:ln>
                  <a:noFill/>
                </a:ln>
                <a:solidFill>
                  <a:schemeClr val="tx1"/>
                </a:solidFill>
                <a:effectLst/>
                <a:latin typeface="Arial" pitchFamily="34" charset="0"/>
                <a:cs typeface="Arial" pitchFamily="34" charset="0"/>
              </a:rPr>
              <a:t> </a:t>
            </a:r>
            <a:endParaRPr kumimoji="0" lang="el-GR"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b="1" dirty="0">
                <a:latin typeface="Times New Roman" pitchFamily="18" charset="0"/>
                <a:cs typeface="Times New Roman" pitchFamily="18" charset="0"/>
              </a:rPr>
              <a:t>Το υπόδειγμα του διαφορικού πραγματικού επιτοκίου </a:t>
            </a:r>
            <a:endParaRPr lang="el-GR" b="1" i="1"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Ο </a:t>
            </a:r>
            <a:r>
              <a:rPr lang="el-GR" dirty="0" err="1">
                <a:latin typeface="Times New Roman" pitchFamily="18" charset="0"/>
                <a:cs typeface="Times New Roman" pitchFamily="18" charset="0"/>
              </a:rPr>
              <a:t>Frankel</a:t>
            </a:r>
            <a:r>
              <a:rPr lang="el-GR" dirty="0">
                <a:latin typeface="Times New Roman" pitchFamily="18" charset="0"/>
                <a:cs typeface="Times New Roman" pitchFamily="18" charset="0"/>
              </a:rPr>
              <a:t> (1979) ανέπτυξε ένα πιο γενικό υπόδειγμα καθορισμού της συναλλαγματικής ισοτιμίας του οποίου ειδικές περιπτώσεις αποτελούν το υπόδειγμα των εύκαμπτων τιμών (</a:t>
            </a:r>
            <a:r>
              <a:rPr lang="el-GR" dirty="0" err="1">
                <a:latin typeface="Times New Roman" pitchFamily="18" charset="0"/>
                <a:cs typeface="Times New Roman" pitchFamily="18" charset="0"/>
              </a:rPr>
              <a:t>flexible</a:t>
            </a:r>
            <a:r>
              <a:rPr lang="el-GR" dirty="0">
                <a:latin typeface="Times New Roman" pitchFamily="18" charset="0"/>
                <a:cs typeface="Times New Roman" pitchFamily="18" charset="0"/>
              </a:rPr>
              <a:t>-</a:t>
            </a:r>
            <a:r>
              <a:rPr lang="el-GR" dirty="0" err="1">
                <a:latin typeface="Times New Roman" pitchFamily="18" charset="0"/>
                <a:cs typeface="Times New Roman" pitchFamily="18" charset="0"/>
              </a:rPr>
              <a:t>price</a:t>
            </a:r>
            <a:r>
              <a:rPr lang="el-GR" dirty="0">
                <a:latin typeface="Times New Roman" pitchFamily="18" charset="0"/>
                <a:cs typeface="Times New Roman" pitchFamily="18" charset="0"/>
              </a:rPr>
              <a:t> </a:t>
            </a:r>
            <a:r>
              <a:rPr lang="en-US" dirty="0">
                <a:latin typeface="Times New Roman" pitchFamily="18" charset="0"/>
                <a:cs typeface="Times New Roman" pitchFamily="18" charset="0"/>
              </a:rPr>
              <a:t>model</a:t>
            </a:r>
            <a:r>
              <a:rPr lang="el-GR" dirty="0">
                <a:latin typeface="Times New Roman" pitchFamily="18" charset="0"/>
                <a:cs typeface="Times New Roman" pitchFamily="18" charset="0"/>
              </a:rPr>
              <a:t>) και το υπόδειγμα με την ατελή ευκαμψία τιμών (</a:t>
            </a:r>
            <a:r>
              <a:rPr lang="el-GR" dirty="0" err="1">
                <a:latin typeface="Times New Roman" pitchFamily="18" charset="0"/>
                <a:cs typeface="Times New Roman" pitchFamily="18" charset="0"/>
              </a:rPr>
              <a:t>sticky</a:t>
            </a:r>
            <a:r>
              <a:rPr lang="el-GR" dirty="0">
                <a:latin typeface="Times New Roman" pitchFamily="18" charset="0"/>
                <a:cs typeface="Times New Roman" pitchFamily="18" charset="0"/>
              </a:rPr>
              <a:t>-</a:t>
            </a:r>
            <a:r>
              <a:rPr lang="el-GR" dirty="0" err="1">
                <a:latin typeface="Times New Roman" pitchFamily="18" charset="0"/>
                <a:cs typeface="Times New Roman" pitchFamily="18" charset="0"/>
              </a:rPr>
              <a:t>price</a:t>
            </a:r>
            <a:r>
              <a:rPr lang="el-GR" dirty="0">
                <a:latin typeface="Times New Roman" pitchFamily="18" charset="0"/>
                <a:cs typeface="Times New Roman" pitchFamily="18" charset="0"/>
              </a:rPr>
              <a:t> </a:t>
            </a:r>
            <a:r>
              <a:rPr lang="en-US" dirty="0">
                <a:latin typeface="Times New Roman" pitchFamily="18" charset="0"/>
                <a:cs typeface="Times New Roman" pitchFamily="18" charset="0"/>
              </a:rPr>
              <a:t>model</a:t>
            </a:r>
            <a:r>
              <a:rPr lang="el-GR" dirty="0">
                <a:latin typeface="Times New Roman" pitchFamily="18" charset="0"/>
                <a:cs typeface="Times New Roman" pitchFamily="18" charset="0"/>
              </a:rPr>
              <a:t>).</a:t>
            </a:r>
          </a:p>
          <a:p>
            <a:pPr algn="just"/>
            <a:r>
              <a:rPr lang="el-GR" dirty="0">
                <a:latin typeface="Times New Roman" pitchFamily="18" charset="0"/>
                <a:cs typeface="Times New Roman" pitchFamily="18" charset="0"/>
              </a:rPr>
              <a:t>Λαμβάνοντας υπόψη ότι ισχύει η συνθήκη του ακάλυπτου αρμπιτράζ επιτοκίων (ΑΑΕ – UIP) σε λογαριθμική μορφή:</a:t>
            </a:r>
          </a:p>
          <a:p>
            <a:pPr algn="just"/>
            <a:endParaRPr lang="el-GR"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Ο ρυθμός μεταβολής της αναμενόμενης συναλλαγματικής ισοτιμίας σχετίζεται θετικά τόσο με την απόκλιση της μακροχρόνιας τιμής ισορροπίας της συναλλαγματικής ισοτιμίας από την τρέχουσα συναλλαγματική ισοτιμία, όσο και με τον διαφορικό αναμενόμενο πληθωρισμό. 	</a:t>
            </a:r>
          </a:p>
          <a:p>
            <a:endParaRPr lang="el-GR" dirty="0"/>
          </a:p>
        </p:txBody>
      </p:sp>
      <p:sp>
        <p:nvSpPr>
          <p:cNvPr id="593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5939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971600" y="3943140"/>
            <a:ext cx="1680926" cy="277948"/>
          </a:xfrm>
          <a:prstGeom prst="rect">
            <a:avLst/>
          </a:prstGeom>
          <a:noFill/>
        </p:spPr>
      </p:pic>
      <p:sp>
        <p:nvSpPr>
          <p:cNvPr id="593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5939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004048" y="5733256"/>
            <a:ext cx="3841012" cy="353566"/>
          </a:xfrm>
          <a:prstGeom prst="rect">
            <a:avLst/>
          </a:prstGeom>
          <a:noFill/>
        </p:spPr>
      </p:pic>
      <p:sp>
        <p:nvSpPr>
          <p:cNvPr id="59397" name="Rectangle 5"/>
          <p:cNvSpPr>
            <a:spLocks noChangeArrowheads="1"/>
          </p:cNvSpPr>
          <p:nvPr/>
        </p:nvSpPr>
        <p:spPr bwMode="auto">
          <a:xfrm>
            <a:off x="0" y="2095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Arial" pitchFamily="34" charset="0"/>
                <a:ea typeface="Times New Roman" pitchFamily="18" charset="0"/>
                <a:cs typeface="Arial" pitchFamily="34" charset="0"/>
              </a:rPr>
              <a:t>	</a:t>
            </a:r>
            <a:r>
              <a:rPr kumimoji="0" lang="el-GR" sz="700" b="0" i="0" u="none" strike="noStrike" cap="none" normalizeH="0" baseline="0">
                <a:ln>
                  <a:noFill/>
                </a:ln>
                <a:solidFill>
                  <a:schemeClr val="tx1"/>
                </a:solidFill>
                <a:effectLst/>
                <a:latin typeface="Arial" pitchFamily="34" charset="0"/>
                <a:cs typeface="Arial" pitchFamily="34" charset="0"/>
              </a:rPr>
              <a:t> </a:t>
            </a:r>
            <a:endParaRPr kumimoji="0" lang="el-GR"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a:latin typeface="Times New Roman" pitchFamily="18" charset="0"/>
                <a:cs typeface="Times New Roman" pitchFamily="18" charset="0"/>
              </a:rPr>
              <a:t>Ο συντελεστής θ δείχνει τον ρυθμό με τον οποίο επιστρέφει στην μακροχρόνια ισορροπία η συναλλαγματική ισοτιμία. Συνδυάζοντας τις παραπάνω σχέσεις μπορούμε να δείξουμε ότι η απόκλιση της συναλλαγματικής ισοτιμίας από την μακροχρόνια τιμή ισορροπίας είναι συνάρτηση της πραγματικής </a:t>
            </a:r>
            <a:r>
              <a:rPr lang="el-GR" dirty="0" err="1">
                <a:latin typeface="Times New Roman" pitchFamily="18" charset="0"/>
                <a:cs typeface="Times New Roman" pitchFamily="18" charset="0"/>
              </a:rPr>
              <a:t>επιτοκιακής</a:t>
            </a:r>
            <a:r>
              <a:rPr lang="el-GR" dirty="0">
                <a:latin typeface="Times New Roman" pitchFamily="18" charset="0"/>
                <a:cs typeface="Times New Roman" pitchFamily="18" charset="0"/>
              </a:rPr>
              <a:t> διαφοράς.</a:t>
            </a:r>
          </a:p>
          <a:p>
            <a:pPr algn="just"/>
            <a:r>
              <a:rPr lang="el-GR" dirty="0">
                <a:latin typeface="Times New Roman" pitchFamily="18" charset="0"/>
                <a:cs typeface="Times New Roman" pitchFamily="18" charset="0"/>
              </a:rPr>
              <a:t>Στην μακροχρόνια όμως περίοδο τα πραγματικά επιτόκια μεταξύ των δύο χωρών εξισώνονται με αποτέλεσμα</a:t>
            </a:r>
          </a:p>
          <a:p>
            <a:pPr algn="just"/>
            <a:endParaRPr lang="el-GR"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Και η ΙΑΔ στην μακροχρόνια περίοδο</a:t>
            </a:r>
          </a:p>
          <a:p>
            <a:pPr algn="just"/>
            <a:r>
              <a:rPr lang="el-GR" dirty="0">
                <a:latin typeface="Times New Roman" pitchFamily="18" charset="0"/>
                <a:cs typeface="Times New Roman" pitchFamily="18" charset="0"/>
              </a:rPr>
              <a:t>Βρίσκουμε ότι τελικά η συναλλαγματική ισοτιμία καθορίζεται από τους παράγοντες που παρουσιάζονται στην ακόλουθη σχέση.</a:t>
            </a:r>
          </a:p>
          <a:p>
            <a:endParaRPr lang="el-GR" dirty="0"/>
          </a:p>
          <a:p>
            <a:endParaRPr lang="el-GR" dirty="0"/>
          </a:p>
        </p:txBody>
      </p:sp>
      <p:graphicFrame>
        <p:nvGraphicFramePr>
          <p:cNvPr id="60418" name="Object 2"/>
          <p:cNvGraphicFramePr>
            <a:graphicFrameLocks noChangeAspect="1"/>
          </p:cNvGraphicFramePr>
          <p:nvPr/>
        </p:nvGraphicFramePr>
        <p:xfrm>
          <a:off x="5868144" y="3115276"/>
          <a:ext cx="2436358" cy="457740"/>
        </p:xfrm>
        <a:graphic>
          <a:graphicData uri="http://schemas.openxmlformats.org/presentationml/2006/ole">
            <mc:AlternateContent xmlns:mc="http://schemas.openxmlformats.org/markup-compatibility/2006">
              <mc:Choice xmlns:v="urn:schemas-microsoft-com:vml" Requires="v">
                <p:oleObj spid="_x0000_s60426" name="Equation" r:id="rId3" imgW="2095200" imgH="393480" progId="Equation.DSMT4">
                  <p:embed/>
                </p:oleObj>
              </mc:Choice>
              <mc:Fallback>
                <p:oleObj name="Equation" r:id="rId3" imgW="2095200" imgH="39348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8144" y="3115276"/>
                        <a:ext cx="2436358" cy="457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0419" name="Object 3"/>
          <p:cNvGraphicFramePr>
            <a:graphicFrameLocks noChangeAspect="1"/>
          </p:cNvGraphicFramePr>
          <p:nvPr/>
        </p:nvGraphicFramePr>
        <p:xfrm>
          <a:off x="899592" y="4192294"/>
          <a:ext cx="1728192" cy="380202"/>
        </p:xfrm>
        <a:graphic>
          <a:graphicData uri="http://schemas.openxmlformats.org/presentationml/2006/ole">
            <mc:AlternateContent xmlns:mc="http://schemas.openxmlformats.org/markup-compatibility/2006">
              <mc:Choice xmlns:v="urn:schemas-microsoft-com:vml" Requires="v">
                <p:oleObj spid="_x0000_s60427" name="Equation" r:id="rId5" imgW="1269720" imgH="279360" progId="Equation.DSMT4">
                  <p:embed/>
                </p:oleObj>
              </mc:Choice>
              <mc:Fallback>
                <p:oleObj name="Equation" r:id="rId5" imgW="1269720" imgH="27936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592" y="4192294"/>
                        <a:ext cx="1728192" cy="380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0420" name="Object 4"/>
          <p:cNvGraphicFramePr>
            <a:graphicFrameLocks noChangeAspect="1"/>
          </p:cNvGraphicFramePr>
          <p:nvPr/>
        </p:nvGraphicFramePr>
        <p:xfrm>
          <a:off x="3059832" y="4149080"/>
          <a:ext cx="1944216" cy="427728"/>
        </p:xfrm>
        <a:graphic>
          <a:graphicData uri="http://schemas.openxmlformats.org/presentationml/2006/ole">
            <mc:AlternateContent xmlns:mc="http://schemas.openxmlformats.org/markup-compatibility/2006">
              <mc:Choice xmlns:v="urn:schemas-microsoft-com:vml" Requires="v">
                <p:oleObj spid="_x0000_s60428" name="Equation" r:id="rId7" imgW="1269720" imgH="279360" progId="Equation.DSMT4">
                  <p:embed/>
                </p:oleObj>
              </mc:Choice>
              <mc:Fallback>
                <p:oleObj name="Equation" r:id="rId7" imgW="1269720" imgH="27936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59832" y="4149080"/>
                        <a:ext cx="1944216" cy="427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0421" name="Object 5"/>
          <p:cNvGraphicFramePr>
            <a:graphicFrameLocks noChangeAspect="1"/>
          </p:cNvGraphicFramePr>
          <p:nvPr/>
        </p:nvGraphicFramePr>
        <p:xfrm>
          <a:off x="6012160" y="4546179"/>
          <a:ext cx="1152128" cy="398008"/>
        </p:xfrm>
        <a:graphic>
          <a:graphicData uri="http://schemas.openxmlformats.org/presentationml/2006/ole">
            <mc:AlternateContent xmlns:mc="http://schemas.openxmlformats.org/markup-compatibility/2006">
              <mc:Choice xmlns:v="urn:schemas-microsoft-com:vml" Requires="v">
                <p:oleObj spid="_x0000_s60429" name="Equation" r:id="rId9" imgW="698400" imgH="241200" progId="Equation.DSMT4">
                  <p:embed/>
                </p:oleObj>
              </mc:Choice>
              <mc:Fallback>
                <p:oleObj name="Equation" r:id="rId9" imgW="698400" imgH="241200" progId="Equation.DSMT4">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012160" y="4546179"/>
                        <a:ext cx="1152128" cy="398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0423"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60422" name="Picture 6"/>
          <p:cNvPicPr>
            <a:picLocks noChangeAspect="1" noChangeArrowheads="1"/>
          </p:cNvPicPr>
          <p:nvPr/>
        </p:nvPicPr>
        <p:blipFill>
          <a:blip r:embed="rId11" cstate="print">
            <a:clrChange>
              <a:clrFrom>
                <a:srgbClr val="FFFFFF"/>
              </a:clrFrom>
              <a:clrTo>
                <a:srgbClr val="FFFFFF">
                  <a:alpha val="0"/>
                </a:srgbClr>
              </a:clrTo>
            </a:clrChange>
          </a:blip>
          <a:srcRect/>
          <a:stretch>
            <a:fillRect/>
          </a:stretch>
        </p:blipFill>
        <p:spPr bwMode="auto">
          <a:xfrm>
            <a:off x="971599" y="5877272"/>
            <a:ext cx="6688803" cy="616074"/>
          </a:xfrm>
          <a:prstGeom prst="rect">
            <a:avLst/>
          </a:prstGeom>
          <a:noFill/>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a:latin typeface="Times New Roman" pitchFamily="18" charset="0"/>
                <a:cs typeface="Times New Roman" pitchFamily="18" charset="0"/>
              </a:rPr>
              <a:t>Στο νομισματικό υπόδειγμα με πλήρη ευκαμψία τιμών, η προσαρμογή προς την κατάσταση ισορροπίας λαμβάνει χώρα στιγμιαία που σημαίνει ότι ο συντελεστής </a:t>
            </a:r>
            <a:r>
              <a:rPr lang="el-GR" i="1" dirty="0">
                <a:latin typeface="Times New Roman" pitchFamily="18" charset="0"/>
                <a:cs typeface="Times New Roman" pitchFamily="18" charset="0"/>
              </a:rPr>
              <a:t>θ </a:t>
            </a:r>
            <a:r>
              <a:rPr lang="el-GR" dirty="0">
                <a:latin typeface="Times New Roman" pitchFamily="18" charset="0"/>
                <a:cs typeface="Times New Roman" pitchFamily="18" charset="0"/>
              </a:rPr>
              <a:t>τείνει στο άπειρο, μηδενίζοντας τον τελευταίο παράγοντα στην παραπάνω εξίσωση. Αντίθετα στο υπόδειγμα </a:t>
            </a:r>
            <a:r>
              <a:rPr lang="el-GR" dirty="0" err="1">
                <a:latin typeface="Times New Roman" pitchFamily="18" charset="0"/>
                <a:cs typeface="Times New Roman" pitchFamily="18" charset="0"/>
              </a:rPr>
              <a:t>Frankel</a:t>
            </a:r>
            <a:r>
              <a:rPr lang="el-GR" dirty="0">
                <a:latin typeface="Times New Roman" pitchFamily="18" charset="0"/>
                <a:cs typeface="Times New Roman" pitchFamily="18" charset="0"/>
              </a:rPr>
              <a:t>, η προσαρμογή προς την κατάσταση της μακροχρόνιας ισορροπίας υποτίθεται ότι πραγματοποιείται με σχετικά αργό ρυθμό, έτσι ώστε ο συντελεστής προσαρμογής </a:t>
            </a:r>
            <a:r>
              <a:rPr lang="el-GR" i="1" dirty="0">
                <a:latin typeface="Times New Roman" pitchFamily="18" charset="0"/>
                <a:cs typeface="Times New Roman" pitchFamily="18" charset="0"/>
              </a:rPr>
              <a:t>θ </a:t>
            </a:r>
            <a:r>
              <a:rPr lang="el-GR" dirty="0">
                <a:latin typeface="Times New Roman" pitchFamily="18" charset="0"/>
                <a:cs typeface="Times New Roman" pitchFamily="18" charset="0"/>
              </a:rPr>
              <a:t>να είναι ένας πεπερασμένος αριθμός. Συμπεραίνουμε λοιπόν ότι το νομισματικό υπόδειγμα με πλήρη ευκαμψία τιμών, αποτελεί ειδική περίπτωση του υποδείγματος </a:t>
            </a:r>
            <a:r>
              <a:rPr lang="el-GR" dirty="0" err="1">
                <a:latin typeface="Times New Roman" pitchFamily="18" charset="0"/>
                <a:cs typeface="Times New Roman" pitchFamily="18" charset="0"/>
              </a:rPr>
              <a:t>Frankel</a:t>
            </a:r>
            <a:r>
              <a:rPr lang="el-GR" dirty="0">
                <a:latin typeface="Times New Roman" pitchFamily="18" charset="0"/>
                <a:cs typeface="Times New Roman" pitchFamily="18" charset="0"/>
              </a:rPr>
              <a:t>.</a:t>
            </a:r>
          </a:p>
          <a:p>
            <a:pPr algn="just"/>
            <a:r>
              <a:rPr lang="el-GR" b="1" dirty="0">
                <a:latin typeface="Times New Roman" pitchFamily="18" charset="0"/>
                <a:cs typeface="Times New Roman" pitchFamily="18" charset="0"/>
              </a:rPr>
              <a:t>Το υπόδειγμα ισορροπίας του χαρτοφυλακίου  </a:t>
            </a:r>
            <a:endParaRPr lang="el-GR" b="1" i="1" dirty="0">
              <a:latin typeface="Times New Roman" pitchFamily="18" charset="0"/>
              <a:cs typeface="Times New Roman" pitchFamily="18" charset="0"/>
            </a:endParaRPr>
          </a:p>
          <a:p>
            <a:endParaRPr lang="el-G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dirty="0">
                <a:latin typeface="Times New Roman" pitchFamily="18" charset="0"/>
                <a:cs typeface="Times New Roman" pitchFamily="18" charset="0"/>
              </a:rPr>
              <a:t>Βασική αδυναμία του προηγούμενου υποδείγματος όπως και του νομισματικού υποδείγματος είναι η υπόθεση περί τέλειας υποκατάστασης μεταξύ εγχώριων και ξένων ομολόγων, η τέλεια κινητικότητα του κεφαλαίου και η υπόθεση ότι  το ακάλυπτο αρμπιτράζ επιτοκίων ισχύει πάντα.</a:t>
            </a:r>
          </a:p>
          <a:p>
            <a:pPr algn="just"/>
            <a:r>
              <a:rPr lang="el-GR" dirty="0">
                <a:latin typeface="Times New Roman" pitchFamily="18" charset="0"/>
                <a:cs typeface="Times New Roman" pitchFamily="18" charset="0"/>
              </a:rPr>
              <a:t>Στο υπόδειγμα ισορροπίας του χαρτοφυλακίου υποτίθεται ατελής υποκατάσταση </a:t>
            </a:r>
            <a:r>
              <a:rPr lang="el-GR" dirty="0" err="1">
                <a:latin typeface="Times New Roman" pitchFamily="18" charset="0"/>
                <a:cs typeface="Times New Roman" pitchFamily="18" charset="0"/>
              </a:rPr>
              <a:t>μετάξυ</a:t>
            </a:r>
            <a:r>
              <a:rPr lang="el-GR" dirty="0">
                <a:latin typeface="Times New Roman" pitchFamily="18" charset="0"/>
                <a:cs typeface="Times New Roman" pitchFamily="18" charset="0"/>
              </a:rPr>
              <a:t> εγχώριων και ξένων ομολόγων. Οι επενδυτές απεχθάνονται τον κίνδυνο και δέχονται να αναλάβουν επιπλέον κίνδυνο λαμβάνοντας μια επιπλέον απόδοση γνωστή στην βιβλιογραφία ως πριμ κινδύνου (</a:t>
            </a:r>
            <a:r>
              <a:rPr lang="en-US" dirty="0">
                <a:latin typeface="Times New Roman" pitchFamily="18" charset="0"/>
                <a:cs typeface="Times New Roman" pitchFamily="18" charset="0"/>
              </a:rPr>
              <a:t>risk premium</a:t>
            </a:r>
            <a:r>
              <a:rPr lang="el-GR" dirty="0">
                <a:latin typeface="Times New Roman" pitchFamily="18" charset="0"/>
                <a:cs typeface="Times New Roman" pitchFamily="18" charset="0"/>
              </a:rPr>
              <a:t>, </a:t>
            </a:r>
            <a:r>
              <a:rPr lang="en-US" dirty="0">
                <a:latin typeface="Times New Roman" pitchFamily="18" charset="0"/>
                <a:cs typeface="Times New Roman" pitchFamily="18" charset="0"/>
              </a:rPr>
              <a:t>RP</a:t>
            </a:r>
            <a:r>
              <a:rPr lang="el-GR" dirty="0">
                <a:latin typeface="Times New Roman" pitchFamily="18" charset="0"/>
                <a:cs typeface="Times New Roman" pitchFamily="18" charset="0"/>
              </a:rPr>
              <a:t>). Έτσι διαφοροποιείται η μη καλυμμένη ισοδυναμία επιτοκίων ως ακολούθως:</a:t>
            </a:r>
          </a:p>
          <a:p>
            <a:pPr algn="just"/>
            <a:r>
              <a:rPr lang="el-GR" dirty="0">
                <a:latin typeface="Times New Roman" pitchFamily="18" charset="0"/>
                <a:cs typeface="Times New Roman" pitchFamily="18" charset="0"/>
              </a:rPr>
              <a:t>Αυτό το </a:t>
            </a:r>
            <a:r>
              <a:rPr lang="el-GR" dirty="0" err="1">
                <a:latin typeface="Times New Roman" pitchFamily="18" charset="0"/>
                <a:cs typeface="Times New Roman" pitchFamily="18" charset="0"/>
              </a:rPr>
              <a:t>πρίμ</a:t>
            </a:r>
            <a:r>
              <a:rPr lang="el-GR" dirty="0">
                <a:latin typeface="Times New Roman" pitchFamily="18" charset="0"/>
                <a:cs typeface="Times New Roman" pitchFamily="18" charset="0"/>
              </a:rPr>
              <a:t> κινδύνου έρχεται να αποζημιώσει για τον κίνδυνο μιας απρόσμενης μεταβολή στην νομισματική ισοτιμία αλλά και κίνδυνο χώρας. </a:t>
            </a:r>
          </a:p>
          <a:p>
            <a:pPr algn="just"/>
            <a:endParaRPr lang="el-GR" dirty="0">
              <a:latin typeface="Times New Roman" pitchFamily="18" charset="0"/>
              <a:cs typeface="Times New Roman" pitchFamily="18" charset="0"/>
            </a:endParaRPr>
          </a:p>
        </p:txBody>
      </p:sp>
      <p:sp>
        <p:nvSpPr>
          <p:cNvPr id="614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6144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483768" y="4658316"/>
            <a:ext cx="2872678" cy="35486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a:latin typeface="Times New Roman" pitchFamily="18" charset="0"/>
                <a:cs typeface="Times New Roman" pitchFamily="18" charset="0"/>
              </a:rPr>
              <a:t>Παράγοντες που μεταβάλλουν τις καμπύλες ζήτησης και προσφοράς συναλλάγματος</a:t>
            </a:r>
          </a:p>
        </p:txBody>
      </p:sp>
      <p:sp>
        <p:nvSpPr>
          <p:cNvPr id="3" name="2 - Θέση περιεχομένου"/>
          <p:cNvSpPr>
            <a:spLocks noGrp="1"/>
          </p:cNvSpPr>
          <p:nvPr>
            <p:ph idx="1"/>
          </p:nvPr>
        </p:nvSpPr>
        <p:spPr>
          <a:xfrm>
            <a:off x="457200" y="1600200"/>
            <a:ext cx="8229600" cy="5141168"/>
          </a:xfrm>
        </p:spPr>
        <p:txBody>
          <a:bodyPr>
            <a:normAutofit fontScale="62500" lnSpcReduction="20000"/>
          </a:bodyPr>
          <a:lstStyle/>
          <a:p>
            <a:pPr algn="just"/>
            <a:r>
              <a:rPr lang="el-GR" sz="3600" dirty="0">
                <a:latin typeface="Times New Roman" pitchFamily="18" charset="0"/>
                <a:cs typeface="Times New Roman" pitchFamily="18" charset="0"/>
              </a:rPr>
              <a:t>Οι εξαγωγές επηρεάζουν την προσφορά συναλλάγματος και είναι θετική συνάρτηση του ξένου επιπέδου τιμών (P*) και του ξένου εισοδήματος (Y*), και αρνητική συνάρτηση του εγχωρίου επιπέδου τιμών (P). Ενώ οι εισαγωγές επηρεάζουν τη ζήτηση συναλλάγματος και είναι θετική συνάρτηση του εγχωρίου επιπέδου τιμών (</a:t>
            </a:r>
            <a:r>
              <a:rPr lang="en-US" sz="3600" dirty="0">
                <a:latin typeface="Times New Roman" pitchFamily="18" charset="0"/>
                <a:cs typeface="Times New Roman" pitchFamily="18" charset="0"/>
              </a:rPr>
              <a:t>P</a:t>
            </a:r>
            <a:r>
              <a:rPr lang="el-GR" sz="3600" dirty="0">
                <a:latin typeface="Times New Roman" pitchFamily="18" charset="0"/>
                <a:cs typeface="Times New Roman" pitchFamily="18" charset="0"/>
              </a:rPr>
              <a:t>) και του εγχωρίου εισοδήματος (</a:t>
            </a:r>
            <a:r>
              <a:rPr lang="en-US" sz="3600" dirty="0">
                <a:latin typeface="Times New Roman" pitchFamily="18" charset="0"/>
                <a:cs typeface="Times New Roman" pitchFamily="18" charset="0"/>
              </a:rPr>
              <a:t>Y</a:t>
            </a:r>
            <a:r>
              <a:rPr lang="el-GR" sz="3600" dirty="0">
                <a:latin typeface="Times New Roman" pitchFamily="18" charset="0"/>
                <a:cs typeface="Times New Roman" pitchFamily="18" charset="0"/>
              </a:rPr>
              <a:t>), και αρνητική συνάρτηση του ξένου επιπέδου τιμών (</a:t>
            </a:r>
            <a:r>
              <a:rPr lang="en-US" sz="3600" dirty="0">
                <a:latin typeface="Times New Roman" pitchFamily="18" charset="0"/>
                <a:cs typeface="Times New Roman" pitchFamily="18" charset="0"/>
              </a:rPr>
              <a:t>P</a:t>
            </a:r>
            <a:r>
              <a:rPr lang="el-GR" sz="3600" dirty="0">
                <a:latin typeface="Times New Roman" pitchFamily="18" charset="0"/>
                <a:cs typeface="Times New Roman" pitchFamily="18" charset="0"/>
              </a:rPr>
              <a:t>*). </a:t>
            </a:r>
          </a:p>
          <a:p>
            <a:pPr algn="just"/>
            <a:r>
              <a:rPr lang="el-GR" sz="3600" dirty="0">
                <a:latin typeface="Times New Roman" pitchFamily="18" charset="0"/>
                <a:cs typeface="Times New Roman" pitchFamily="18" charset="0"/>
              </a:rPr>
              <a:t>Από την άλλη, η ζήτηση της ημεδαπής για ξένα χρηματοοικονομικά προϊόντα η οποία με τη σειρά της επηρεάζει την ζήτηση συναλλάγματος, είναι αρνητική συνάρτηση του εγχώριου επιτοκίου (</a:t>
            </a:r>
            <a:r>
              <a:rPr lang="en-US" sz="3600" dirty="0">
                <a:latin typeface="Times New Roman" pitchFamily="18" charset="0"/>
                <a:cs typeface="Times New Roman" pitchFamily="18" charset="0"/>
              </a:rPr>
              <a:t>R</a:t>
            </a:r>
            <a:r>
              <a:rPr lang="el-GR" sz="3600" dirty="0">
                <a:latin typeface="Times New Roman" pitchFamily="18" charset="0"/>
                <a:cs typeface="Times New Roman" pitchFamily="18" charset="0"/>
              </a:rPr>
              <a:t>), και θετική συνάρτηση του ξένου επιτοκίου (</a:t>
            </a:r>
            <a:r>
              <a:rPr lang="en-US" sz="3600" dirty="0">
                <a:latin typeface="Times New Roman" pitchFamily="18" charset="0"/>
                <a:cs typeface="Times New Roman" pitchFamily="18" charset="0"/>
              </a:rPr>
              <a:t>R</a:t>
            </a:r>
            <a:r>
              <a:rPr lang="el-GR" sz="3600" dirty="0">
                <a:latin typeface="Times New Roman" pitchFamily="18" charset="0"/>
                <a:cs typeface="Times New Roman" pitchFamily="18" charset="0"/>
              </a:rPr>
              <a:t>*), και της αναμενόμενης συναλλαγματικής ισοτιμίας (</a:t>
            </a:r>
            <a:r>
              <a:rPr lang="en-US" sz="3600" dirty="0">
                <a:latin typeface="Times New Roman" pitchFamily="18" charset="0"/>
                <a:cs typeface="Times New Roman" pitchFamily="18" charset="0"/>
              </a:rPr>
              <a:t>ES</a:t>
            </a:r>
            <a:r>
              <a:rPr lang="el-GR" sz="3600" dirty="0">
                <a:latin typeface="Times New Roman" pitchFamily="18" charset="0"/>
                <a:cs typeface="Times New Roman" pitchFamily="18" charset="0"/>
              </a:rPr>
              <a:t>). Όταν το ξένο νόμισμα αναμένεται να ανατιμηθεί, η ζήτηση για ξένα χρηματοοικονομικά προϊόντα θα αυξηθεί και συνεπώς θα αυξηθεί η ζήτηση συναλλάγματος. Αντίστροφα είναι τα πράγματα από την ζήτηση της αλλοδαπής για χρηματοοικονομικά στοιχεία της ημεδαπής. </a:t>
            </a:r>
          </a:p>
          <a:p>
            <a:endParaRPr lang="el-G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lgn="just"/>
            <a:r>
              <a:rPr lang="el-GR" dirty="0">
                <a:latin typeface="Times New Roman" pitchFamily="18" charset="0"/>
                <a:cs typeface="Times New Roman" pitchFamily="18" charset="0"/>
              </a:rPr>
              <a:t>Η ανάπτυξη της </a:t>
            </a:r>
            <a:r>
              <a:rPr lang="el-GR" dirty="0" err="1">
                <a:latin typeface="Times New Roman" pitchFamily="18" charset="0"/>
                <a:cs typeface="Times New Roman" pitchFamily="18" charset="0"/>
              </a:rPr>
              <a:t>θωρίας</a:t>
            </a:r>
            <a:r>
              <a:rPr lang="el-GR" dirty="0">
                <a:latin typeface="Times New Roman" pitchFamily="18" charset="0"/>
                <a:cs typeface="Times New Roman" pitchFamily="18" charset="0"/>
              </a:rPr>
              <a:t> από τους </a:t>
            </a:r>
            <a:r>
              <a:rPr lang="en-US" dirty="0">
                <a:latin typeface="Times New Roman" pitchFamily="18" charset="0"/>
                <a:cs typeface="Times New Roman" pitchFamily="18" charset="0"/>
              </a:rPr>
              <a:t>Branson</a:t>
            </a:r>
            <a:r>
              <a:rPr lang="el-GR" dirty="0">
                <a:latin typeface="Times New Roman" pitchFamily="18" charset="0"/>
                <a:cs typeface="Times New Roman" pitchFamily="18" charset="0"/>
              </a:rPr>
              <a:t> (1976) και </a:t>
            </a:r>
            <a:r>
              <a:rPr lang="en-US" dirty="0" err="1">
                <a:latin typeface="Times New Roman" pitchFamily="18" charset="0"/>
                <a:cs typeface="Times New Roman" pitchFamily="18" charset="0"/>
              </a:rPr>
              <a:t>Kouri</a:t>
            </a:r>
            <a:r>
              <a:rPr lang="el-GR" dirty="0">
                <a:latin typeface="Times New Roman" pitchFamily="18" charset="0"/>
                <a:cs typeface="Times New Roman" pitchFamily="18" charset="0"/>
              </a:rPr>
              <a:t> (1976, 1977) στηρίζεται στο γεγονός ότι ο συνολικός πλούτος εκφρασμένος σε εγχώριο νόμισμα (</a:t>
            </a:r>
            <a:r>
              <a:rPr lang="en-US" dirty="0">
                <a:latin typeface="Times New Roman" pitchFamily="18" charset="0"/>
                <a:cs typeface="Times New Roman" pitchFamily="18" charset="0"/>
              </a:rPr>
              <a:t>w</a:t>
            </a:r>
            <a:r>
              <a:rPr lang="el-GR" dirty="0">
                <a:latin typeface="Times New Roman" pitchFamily="18" charset="0"/>
                <a:cs typeface="Times New Roman" pitchFamily="18" charset="0"/>
              </a:rPr>
              <a:t>) μπορεί να γραφτεί ότι αποτελείται από χρήμα (Μ) εγχώρια ομόλογα (Β) και ξένα ομόλογα (</a:t>
            </a:r>
            <a:r>
              <a:rPr lang="en-US" dirty="0">
                <a:latin typeface="Times New Roman" pitchFamily="18" charset="0"/>
                <a:cs typeface="Times New Roman" pitchFamily="18" charset="0"/>
              </a:rPr>
              <a:t>F</a:t>
            </a:r>
            <a:r>
              <a:rPr lang="el-GR" dirty="0">
                <a:latin typeface="Times New Roman" pitchFamily="18" charset="0"/>
                <a:cs typeface="Times New Roman" pitchFamily="18" charset="0"/>
              </a:rPr>
              <a:t>). Η θεωρία αυτή προσδιορίζει τον συνδυασμό </a:t>
            </a:r>
            <a:r>
              <a:rPr lang="en-US" dirty="0">
                <a:latin typeface="Times New Roman" pitchFamily="18" charset="0"/>
                <a:cs typeface="Times New Roman" pitchFamily="18" charset="0"/>
              </a:rPr>
              <a:t>r</a:t>
            </a:r>
            <a:r>
              <a:rPr lang="el-GR" dirty="0">
                <a:latin typeface="Times New Roman" pitchFamily="18" charset="0"/>
                <a:cs typeface="Times New Roman" pitchFamily="18" charset="0"/>
              </a:rPr>
              <a:t> και </a:t>
            </a:r>
            <a:r>
              <a:rPr lang="en-US" dirty="0">
                <a:latin typeface="Times New Roman" pitchFamily="18" charset="0"/>
                <a:cs typeface="Times New Roman" pitchFamily="18" charset="0"/>
              </a:rPr>
              <a:t>s</a:t>
            </a:r>
            <a:r>
              <a:rPr lang="el-GR" dirty="0">
                <a:latin typeface="Times New Roman" pitchFamily="18" charset="0"/>
                <a:cs typeface="Times New Roman" pitchFamily="18" charset="0"/>
              </a:rPr>
              <a:t> για τον οποίο οι τρείς αγορές χρήματος, εγχώριων και ξένων ομολόγων βρίσκονται ταυτόχρονα σε ισορροπία.</a:t>
            </a:r>
          </a:p>
          <a:p>
            <a:pPr algn="just"/>
            <a:r>
              <a:rPr lang="el-GR" dirty="0">
                <a:latin typeface="Times New Roman" pitchFamily="18" charset="0"/>
                <a:cs typeface="Times New Roman" pitchFamily="18" charset="0"/>
              </a:rPr>
              <a:t>Πιο συγκεκριμένα στην αγορά χρήματος η προσφορά χρήματος ισούται με την ζήτηση χρήματος που είναι μια θετική συνάρτηση (</a:t>
            </a:r>
            <a:r>
              <a:rPr lang="en-US" dirty="0">
                <a:latin typeface="Times New Roman" pitchFamily="18" charset="0"/>
                <a:cs typeface="Times New Roman" pitchFamily="18" charset="0"/>
              </a:rPr>
              <a:t>m</a:t>
            </a:r>
            <a:r>
              <a:rPr lang="el-GR" dirty="0">
                <a:latin typeface="Times New Roman" pitchFamily="18" charset="0"/>
                <a:cs typeface="Times New Roman" pitchFamily="18" charset="0"/>
              </a:rPr>
              <a:t>) του πλούτου και μια αρνητική συνάρτηση του εγχώριου επιτοκίου, και της ξένης απόδοσης </a:t>
            </a:r>
          </a:p>
        </p:txBody>
      </p:sp>
      <p:sp>
        <p:nvSpPr>
          <p:cNvPr id="6861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6860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563888" y="5805264"/>
            <a:ext cx="3902936" cy="416049"/>
          </a:xfrm>
          <a:prstGeom prst="rect">
            <a:avLst/>
          </a:prstGeom>
          <a:noFill/>
        </p:spPr>
      </p:pic>
      <p:sp>
        <p:nvSpPr>
          <p:cNvPr id="68611" name="Rectangle 3"/>
          <p:cNvSpPr>
            <a:spLocks noChangeArrowheads="1"/>
          </p:cNvSpPr>
          <p:nvPr/>
        </p:nvSpPr>
        <p:spPr bwMode="auto">
          <a:xfrm>
            <a:off x="914400" y="6572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a:latin typeface="Times New Roman" pitchFamily="18" charset="0"/>
                <a:cs typeface="Times New Roman" pitchFamily="18" charset="0"/>
              </a:rPr>
              <a:t>Στην αγορά ομολόγων στην ισορροπία η </a:t>
            </a:r>
            <a:r>
              <a:rPr lang="el-GR" dirty="0" err="1">
                <a:latin typeface="Times New Roman" pitchFamily="18" charset="0"/>
                <a:cs typeface="Times New Roman" pitchFamily="18" charset="0"/>
              </a:rPr>
              <a:t>προσφόρά</a:t>
            </a:r>
            <a:r>
              <a:rPr lang="el-GR" dirty="0">
                <a:latin typeface="Times New Roman" pitchFamily="18" charset="0"/>
                <a:cs typeface="Times New Roman" pitchFamily="18" charset="0"/>
              </a:rPr>
              <a:t> ομολόγων ισούται με την  ζήτηση ομολόγων που είναι μια θετική συνάρτηση της απόδοσης των εγχώριων ομολόγων και του πλούτου της οικονομίας, και αρνητική συνάρτηση της απόδοσης των ομολόγων της αλλοδαπής </a:t>
            </a:r>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Ενώ η ισορροπία αντίστοιχα στην αγορά ξένων ομολόγων επιτυγχάνεται όταν η προσφορά τους σε εγχώριο νόμισμα ισούται με την ζήτηση τους που είναι μια συνάρτηση αρνητική του εγχώριου επιτοκίου και θετική της απόδοσης του ξένου ομολόγου και του πλούτου.</a:t>
            </a:r>
          </a:p>
          <a:p>
            <a:pPr algn="just"/>
            <a:r>
              <a:rPr lang="el-GR" b="1" dirty="0">
                <a:latin typeface="Times New Roman" pitchFamily="18" charset="0"/>
                <a:cs typeface="Times New Roman" pitchFamily="18" charset="0"/>
              </a:rPr>
              <a:t>Γράφημα 7.13 </a:t>
            </a:r>
            <a:r>
              <a:rPr lang="el-GR" dirty="0">
                <a:latin typeface="Times New Roman" pitchFamily="18" charset="0"/>
                <a:cs typeface="Times New Roman" pitchFamily="18" charset="0"/>
              </a:rPr>
              <a:t>Γραφική απεικόνιση του υποδείγματος ισορροπίας του χαρτοφυλακίου</a:t>
            </a:r>
          </a:p>
          <a:p>
            <a:endParaRPr lang="el-GR" dirty="0"/>
          </a:p>
        </p:txBody>
      </p:sp>
      <p:sp>
        <p:nvSpPr>
          <p:cNvPr id="7373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7372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971600" y="3212976"/>
            <a:ext cx="2592288" cy="288032"/>
          </a:xfrm>
          <a:prstGeom prst="rect">
            <a:avLst/>
          </a:prstGeom>
          <a:noFill/>
        </p:spPr>
      </p:pic>
      <p:sp>
        <p:nvSpPr>
          <p:cNvPr id="73731" name="Rectangle 3"/>
          <p:cNvSpPr>
            <a:spLocks noChangeArrowheads="1"/>
          </p:cNvSpPr>
          <p:nvPr/>
        </p:nvSpPr>
        <p:spPr bwMode="auto">
          <a:xfrm>
            <a:off x="914400" y="6572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7373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73732"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867419" y="4797152"/>
            <a:ext cx="3276581" cy="344041"/>
          </a:xfrm>
          <a:prstGeom prst="rect">
            <a:avLst/>
          </a:prstGeom>
          <a:noFill/>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endParaRPr lang="el-GR"/>
          </a:p>
        </p:txBody>
      </p:sp>
      <p:pic>
        <p:nvPicPr>
          <p:cNvPr id="4" name="3 - Εικόνα"/>
          <p:cNvPicPr/>
          <p:nvPr/>
        </p:nvPicPr>
        <p:blipFill>
          <a:blip r:embed="rId2" cstate="print">
            <a:extLst>
              <a:ext uri="{28A0092B-C50C-407E-A947-70E740481C1C}">
                <a14:useLocalDpi xmlns:a14="http://schemas.microsoft.com/office/drawing/2010/main" val="0"/>
              </a:ext>
            </a:extLst>
          </a:blip>
          <a:stretch>
            <a:fillRect/>
          </a:stretch>
        </p:blipFill>
        <p:spPr>
          <a:xfrm>
            <a:off x="251520" y="548680"/>
            <a:ext cx="8640960" cy="6192688"/>
          </a:xfrm>
          <a:prstGeom prst="rect">
            <a:avLst/>
          </a:prstGeom>
          <a:ln>
            <a:solidFill>
              <a:schemeClr val="tx1"/>
            </a:solidFill>
          </a:ln>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a:latin typeface="Times New Roman" pitchFamily="18" charset="0"/>
                <a:cs typeface="Times New Roman" pitchFamily="18" charset="0"/>
              </a:rPr>
              <a:t>Σε αντίθεση με τα νομισματικά υποδείγματα, η προσθήκη του πριμ κινδύνου επιτρέπει οι πολιτικές ανοικτής αγοράς από την κεντρική τράπεζα να έχουν διαφορετική επίδραση στα επιτόκια και την συναλλαγματική ισοτιμία. Και δίνει την δυνατότητα στις νομισματικές αρχές να κάνουν χρήση της λεγόμενης παρεμβατικής πολιτικής αποστείρωσης η οποία δεν μεταβάλλει την προσφορά χρήματος.</a:t>
            </a:r>
          </a:p>
          <a:p>
            <a:pPr algn="just"/>
            <a:r>
              <a:rPr lang="el-GR" dirty="0">
                <a:latin typeface="Times New Roman" pitchFamily="18" charset="0"/>
                <a:cs typeface="Times New Roman" pitchFamily="18" charset="0"/>
              </a:rPr>
              <a:t>Έστω ότι η ΕΚΤ αποφασίζει ότι το ευρώ έναντι του γιέν είναι υπερτιμημένο και αποφασίζει να παρέμβει στην αγορά συναλλάγματος αγοράζοντας γιέν πουλώντας ευρώ. </a:t>
            </a:r>
            <a:endParaRPr lang="en-US" dirty="0">
              <a:latin typeface="Times New Roman" pitchFamily="18" charset="0"/>
              <a:cs typeface="Times New Roman" pitchFamily="18" charset="0"/>
            </a:endParaRPr>
          </a:p>
          <a:p>
            <a:pPr algn="just"/>
            <a:r>
              <a:rPr lang="el-GR" b="1" dirty="0">
                <a:latin typeface="Times New Roman" pitchFamily="18" charset="0"/>
                <a:cs typeface="Times New Roman" pitchFamily="18" charset="0"/>
              </a:rPr>
              <a:t>Γράφημα 7.14 </a:t>
            </a:r>
            <a:r>
              <a:rPr lang="el-GR" dirty="0">
                <a:latin typeface="Times New Roman" pitchFamily="18" charset="0"/>
                <a:cs typeface="Times New Roman" pitchFamily="18" charset="0"/>
              </a:rPr>
              <a:t>Παρεμβατική πολιτική μη αποστείρωσης στην αγορά συναλλάγματος</a:t>
            </a:r>
            <a:r>
              <a:rPr lang="el-GR" b="1" dirty="0">
                <a:latin typeface="Times New Roman" pitchFamily="18" charset="0"/>
                <a:cs typeface="Times New Roman" pitchFamily="18" charset="0"/>
              </a:rPr>
              <a:t> </a:t>
            </a:r>
            <a:endParaRPr lang="el-GR" dirty="0">
              <a:latin typeface="Times New Roman" pitchFamily="18" charset="0"/>
              <a:cs typeface="Times New Roman" pitchFamily="18" charset="0"/>
            </a:endParaRPr>
          </a:p>
          <a:p>
            <a:endParaRPr lang="el-G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pic>
        <p:nvPicPr>
          <p:cNvPr id="4" name="3 - Εικόνα"/>
          <p:cNvPicPr/>
          <p:nvPr/>
        </p:nvPicPr>
        <p:blipFill>
          <a:blip r:embed="rId2" cstate="print">
            <a:extLst>
              <a:ext uri="{28A0092B-C50C-407E-A947-70E740481C1C}">
                <a14:useLocalDpi xmlns:a14="http://schemas.microsoft.com/office/drawing/2010/main" val="0"/>
              </a:ext>
            </a:extLst>
          </a:blip>
          <a:stretch>
            <a:fillRect/>
          </a:stretch>
        </p:blipFill>
        <p:spPr>
          <a:xfrm>
            <a:off x="251520" y="332656"/>
            <a:ext cx="8496944" cy="6093296"/>
          </a:xfrm>
          <a:prstGeom prst="rect">
            <a:avLst/>
          </a:prstGeom>
          <a:ln>
            <a:solidFill>
              <a:schemeClr val="tx1"/>
            </a:solidFill>
          </a:ln>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b="1" dirty="0">
                <a:latin typeface="Times New Roman" pitchFamily="18" charset="0"/>
                <a:cs typeface="Times New Roman" pitchFamily="18" charset="0"/>
              </a:rPr>
              <a:t>Συστήματα συναλλαγματικών ισοτιμιών</a:t>
            </a:r>
          </a:p>
        </p:txBody>
      </p:sp>
      <p:sp>
        <p:nvSpPr>
          <p:cNvPr id="3" name="2 - Θέση περιεχομένου"/>
          <p:cNvSpPr>
            <a:spLocks noGrp="1"/>
          </p:cNvSpPr>
          <p:nvPr>
            <p:ph idx="1"/>
          </p:nvPr>
        </p:nvSpPr>
        <p:spPr>
          <a:xfrm>
            <a:off x="457200" y="1600200"/>
            <a:ext cx="8229600" cy="4781128"/>
          </a:xfrm>
        </p:spPr>
        <p:txBody>
          <a:bodyPr>
            <a:normAutofit fontScale="77500" lnSpcReduction="20000"/>
          </a:bodyPr>
          <a:lstStyle/>
          <a:p>
            <a:pPr algn="just"/>
            <a:r>
              <a:rPr lang="el-GR" dirty="0">
                <a:latin typeface="Times New Roman" pitchFamily="18" charset="0"/>
                <a:cs typeface="Times New Roman" pitchFamily="18" charset="0"/>
              </a:rPr>
              <a:t>Μια πρώτη σημαντική διάκριση των νομισματικών συστημάτων αναφέρεται στο σύστημα σταθερών ισοτιμιών (</a:t>
            </a:r>
            <a:r>
              <a:rPr lang="en-US" dirty="0">
                <a:latin typeface="Times New Roman" pitchFamily="18" charset="0"/>
                <a:cs typeface="Times New Roman" pitchFamily="18" charset="0"/>
              </a:rPr>
              <a:t>fixed exchange rates</a:t>
            </a:r>
            <a:r>
              <a:rPr lang="el-GR" dirty="0">
                <a:latin typeface="Times New Roman" pitchFamily="18" charset="0"/>
                <a:cs typeface="Times New Roman" pitchFamily="18" charset="0"/>
              </a:rPr>
              <a:t>), και στο σύστημα των κυμαινόμενων ισοτιμιών (</a:t>
            </a:r>
            <a:r>
              <a:rPr lang="en-US" dirty="0">
                <a:latin typeface="Times New Roman" pitchFamily="18" charset="0"/>
                <a:cs typeface="Times New Roman" pitchFamily="18" charset="0"/>
              </a:rPr>
              <a:t>floating exchange rates</a:t>
            </a:r>
            <a:r>
              <a:rPr lang="el-GR" dirty="0">
                <a:latin typeface="Times New Roman" pitchFamily="18" charset="0"/>
                <a:cs typeface="Times New Roman" pitchFamily="18" charset="0"/>
              </a:rPr>
              <a:t>). Στην πραγματικότητα όμως υπάρχει ένα συνεχές φάσμα συστημάτων μεταξύ αυτών των δύο</a:t>
            </a:r>
            <a:r>
              <a:rPr lang="en-US" dirty="0">
                <a:latin typeface="Times New Roman" pitchFamily="18" charset="0"/>
                <a:cs typeface="Times New Roman" pitchFamily="18" charset="0"/>
              </a:rPr>
              <a:t>.</a:t>
            </a:r>
          </a:p>
          <a:p>
            <a:pPr algn="just"/>
            <a:r>
              <a:rPr lang="el-GR" dirty="0">
                <a:latin typeface="Times New Roman" pitchFamily="18" charset="0"/>
                <a:cs typeface="Times New Roman" pitchFamily="18" charset="0"/>
              </a:rPr>
              <a:t>«</a:t>
            </a:r>
            <a:r>
              <a:rPr lang="el-GR" i="1" dirty="0">
                <a:latin typeface="Times New Roman" pitchFamily="18" charset="0"/>
                <a:cs typeface="Times New Roman" pitchFamily="18" charset="0"/>
              </a:rPr>
              <a:t>Νομισματική Ένωση» (</a:t>
            </a:r>
            <a:r>
              <a:rPr lang="en-US" i="1" dirty="0">
                <a:latin typeface="Times New Roman" pitchFamily="18" charset="0"/>
                <a:cs typeface="Times New Roman" pitchFamily="18" charset="0"/>
              </a:rPr>
              <a:t>Monetary Union</a:t>
            </a:r>
            <a:r>
              <a:rPr lang="el-GR" i="1" dirty="0">
                <a:latin typeface="Times New Roman" pitchFamily="18" charset="0"/>
                <a:cs typeface="Times New Roman" pitchFamily="18" charset="0"/>
              </a:rPr>
              <a:t>) </a:t>
            </a:r>
            <a:r>
              <a:rPr lang="el-GR" dirty="0">
                <a:latin typeface="Times New Roman" pitchFamily="18" charset="0"/>
                <a:cs typeface="Times New Roman" pitchFamily="18" charset="0"/>
              </a:rPr>
              <a:t>αποτελείται από δυο ή περισσότερες χώρες οι οποίες έχουν ένα ενιαίο νόμισμα. Η άσκηση της κοινής νομισματικής πολιτικής γίνεται από την κεντρική τράπεζα της ένωσης με βάση την συνολική </a:t>
            </a:r>
            <a:r>
              <a:rPr lang="el-GR" dirty="0" err="1">
                <a:latin typeface="Times New Roman" pitchFamily="18" charset="0"/>
                <a:cs typeface="Times New Roman" pitchFamily="18" charset="0"/>
              </a:rPr>
              <a:t>είκονα</a:t>
            </a:r>
            <a:r>
              <a:rPr lang="el-GR" dirty="0">
                <a:latin typeface="Times New Roman" pitchFamily="18" charset="0"/>
                <a:cs typeface="Times New Roman" pitchFamily="18" charset="0"/>
              </a:rPr>
              <a:t> της οικονομίας της ένωσης και όχι με βάση τα επιμέρους θέματα κάθε οικονομίας. Αυτό είναι και ένα από τα βασικά μειονεκτήματα αυτού του συστήματος ιδιαίτερα όταν οι επιχειρηματικοί κύκλοι των χωρών μελών της Ένωσης δεν είναι συγχρονισμένοι. </a:t>
            </a:r>
            <a:endParaRPr lang="en-US" dirty="0">
              <a:latin typeface="Times New Roman" pitchFamily="18" charset="0"/>
              <a:cs typeface="Times New Roman" pitchFamily="18" charset="0"/>
            </a:endParaRPr>
          </a:p>
          <a:p>
            <a:endParaRPr lang="el-G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600200"/>
            <a:ext cx="8229600" cy="4997152"/>
          </a:xfrm>
        </p:spPr>
        <p:txBody>
          <a:bodyPr>
            <a:normAutofit fontScale="62500" lnSpcReduction="20000"/>
          </a:bodyPr>
          <a:lstStyle/>
          <a:p>
            <a:pPr algn="just"/>
            <a:r>
              <a:rPr lang="el-GR" dirty="0">
                <a:latin typeface="Times New Roman" pitchFamily="18" charset="0"/>
                <a:cs typeface="Times New Roman" pitchFamily="18" charset="0"/>
              </a:rPr>
              <a:t>«</a:t>
            </a:r>
            <a:r>
              <a:rPr lang="el-GR" i="1" dirty="0" err="1">
                <a:latin typeface="Times New Roman" pitchFamily="18" charset="0"/>
                <a:cs typeface="Times New Roman" pitchFamily="18" charset="0"/>
              </a:rPr>
              <a:t>Dollarization</a:t>
            </a:r>
            <a:r>
              <a:rPr lang="el-GR" dirty="0">
                <a:latin typeface="Times New Roman" pitchFamily="18" charset="0"/>
                <a:cs typeface="Times New Roman" pitchFamily="18" charset="0"/>
              </a:rPr>
              <a:t>» σύστημα, μία χώρα υιοθετεί επισήμως ή ανεπισήμως το νόμισμα μιας άλλης χώρας, συνήθως μεγάλης όπως πχ το δολάριο ή το ευρώ. Ενώ </a:t>
            </a:r>
            <a:r>
              <a:rPr lang="el-GR" dirty="0" err="1">
                <a:latin typeface="Times New Roman" pitchFamily="18" charset="0"/>
                <a:cs typeface="Times New Roman" pitchFamily="18" charset="0"/>
              </a:rPr>
              <a:t>σην</a:t>
            </a:r>
            <a:r>
              <a:rPr lang="el-GR" dirty="0">
                <a:latin typeface="Times New Roman" pitchFamily="18" charset="0"/>
                <a:cs typeface="Times New Roman" pitchFamily="18" charset="0"/>
              </a:rPr>
              <a:t> νομισματική ένωση η νομισματική πολιτική ασκείται με βάση τις συνθήκες σε όλες τις χώρες-μέλη, εδώ ασκείται με βάση τις συνθήκες της χώρας που εκδίδει το νόμισμα που χρησιμοποιείται. Με αποτέλεσμα η υιοθετούσα χώρα να ακολουθεί την νομισματική πολιτική της εκδίδουσας. Πολλές φορές αυτό συμβαίνει από χώρες που θέλουν να τιθασεύσουν τον πληθωρισμό τους και δένονται με ένα νόμισμα χαμηλού πληθωρισμού δημιουργώντας μια δέσμευση πειθαρχίας στην δημοσιονομική τους διαχείριση.</a:t>
            </a:r>
            <a:endParaRPr lang="en-US"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Τα βασικά χαρακτηριστικά του «</a:t>
            </a:r>
            <a:r>
              <a:rPr lang="en-US" i="1" dirty="0">
                <a:latin typeface="Times New Roman" pitchFamily="18" charset="0"/>
                <a:cs typeface="Times New Roman" pitchFamily="18" charset="0"/>
              </a:rPr>
              <a:t>Currency Board</a:t>
            </a:r>
            <a:r>
              <a:rPr lang="el-GR" i="1" dirty="0">
                <a:latin typeface="Times New Roman" pitchFamily="18" charset="0"/>
                <a:cs typeface="Times New Roman" pitchFamily="18" charset="0"/>
              </a:rPr>
              <a:t>»</a:t>
            </a:r>
            <a:r>
              <a:rPr lang="el-GR" dirty="0">
                <a:latin typeface="Times New Roman" pitchFamily="18" charset="0"/>
                <a:cs typeface="Times New Roman" pitchFamily="18" charset="0"/>
              </a:rPr>
              <a:t> συστήματος είναι ότι ορίζεται στην νομοθεσία μια σταθερή ισοτιμία του νομίσματος με κάποιο ισχυρό νόμισμα και η ελεύθερη μετατροπή του εγχώριου στο ξένο νόμισμα. Ενώ τέλος η κεντρική τράπεζα δεν μπορεί, με θεσμική δέσμευση, να δημιουργήσει εγχώριο χρήμα. Στο </a:t>
            </a:r>
            <a:r>
              <a:rPr lang="en-US" dirty="0">
                <a:latin typeface="Times New Roman" pitchFamily="18" charset="0"/>
                <a:cs typeface="Times New Roman" pitchFamily="18" charset="0"/>
              </a:rPr>
              <a:t>Currency Board</a:t>
            </a:r>
            <a:r>
              <a:rPr lang="el-GR" dirty="0">
                <a:latin typeface="Times New Roman" pitchFamily="18" charset="0"/>
                <a:cs typeface="Times New Roman" pitchFamily="18" charset="0"/>
              </a:rPr>
              <a:t> σύστημα η κεντρική τράπεζα δεν έχει την δυνατότητα να παράσχει ρευστότητα στις τράπεζες της χώρας γιατί καλύπτει την νομισματική βάση με συναλλαγματικά αποθέματα.</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600200"/>
            <a:ext cx="8229600" cy="4997152"/>
          </a:xfrm>
        </p:spPr>
        <p:txBody>
          <a:bodyPr>
            <a:normAutofit fontScale="62500" lnSpcReduction="20000"/>
          </a:bodyPr>
          <a:lstStyle/>
          <a:p>
            <a:pPr algn="just"/>
            <a:r>
              <a:rPr lang="el-GR" i="1" dirty="0" err="1">
                <a:latin typeface="Times New Roman" pitchFamily="18" charset="0"/>
                <a:cs typeface="Times New Roman" pitchFamily="18" charset="0"/>
              </a:rPr>
              <a:t>Truly</a:t>
            </a:r>
            <a:r>
              <a:rPr lang="el-GR" i="1" dirty="0">
                <a:latin typeface="Times New Roman" pitchFamily="18" charset="0"/>
                <a:cs typeface="Times New Roman" pitchFamily="18" charset="0"/>
              </a:rPr>
              <a:t> </a:t>
            </a:r>
            <a:r>
              <a:rPr lang="el-GR" i="1" dirty="0" err="1">
                <a:latin typeface="Times New Roman" pitchFamily="18" charset="0"/>
                <a:cs typeface="Times New Roman" pitchFamily="18" charset="0"/>
              </a:rPr>
              <a:t>Fixed</a:t>
            </a:r>
            <a:r>
              <a:rPr lang="el-GR" i="1" dirty="0">
                <a:latin typeface="Times New Roman" pitchFamily="18" charset="0"/>
                <a:cs typeface="Times New Roman" pitchFamily="18" charset="0"/>
              </a:rPr>
              <a:t> Exchange </a:t>
            </a:r>
            <a:r>
              <a:rPr lang="el-GR" i="1" dirty="0" err="1">
                <a:latin typeface="Times New Roman" pitchFamily="18" charset="0"/>
                <a:cs typeface="Times New Roman" pitchFamily="18" charset="0"/>
              </a:rPr>
              <a:t>Rate</a:t>
            </a:r>
            <a:r>
              <a:rPr lang="el-GR" dirty="0">
                <a:latin typeface="Times New Roman" pitchFamily="18" charset="0"/>
                <a:cs typeface="Times New Roman" pitchFamily="18" charset="0"/>
              </a:rPr>
              <a:t> σύστημα. Η κεντρική τράπεζα ανακοινώνει σταθερή ισοτιμία έναντι κάποιου άλλου νομίσματος αλλά η διατήρηση ή μη εξαρτάται από το κατά πόσο το κόστος αθέτησης είναι μικρότερο από το όφελος αυτής της δέσμευσης.</a:t>
            </a:r>
          </a:p>
          <a:p>
            <a:pPr algn="just"/>
            <a:r>
              <a:rPr lang="el-GR" dirty="0">
                <a:latin typeface="Times New Roman" pitchFamily="18" charset="0"/>
                <a:cs typeface="Times New Roman" pitchFamily="18" charset="0"/>
              </a:rPr>
              <a:t>«</a:t>
            </a:r>
            <a:r>
              <a:rPr lang="en-US" i="1" dirty="0">
                <a:latin typeface="Times New Roman" pitchFamily="18" charset="0"/>
                <a:cs typeface="Times New Roman" pitchFamily="18" charset="0"/>
              </a:rPr>
              <a:t>Adjustable Peg</a:t>
            </a:r>
            <a:r>
              <a:rPr lang="el-GR" i="1" dirty="0">
                <a:latin typeface="Times New Roman" pitchFamily="18" charset="0"/>
                <a:cs typeface="Times New Roman" pitchFamily="18" charset="0"/>
              </a:rPr>
              <a:t>» (Ρυθμιζόμενη Ισοτιμία)</a:t>
            </a:r>
            <a:r>
              <a:rPr lang="el-GR" dirty="0">
                <a:latin typeface="Times New Roman" pitchFamily="18" charset="0"/>
                <a:cs typeface="Times New Roman" pitchFamily="18" charset="0"/>
              </a:rPr>
              <a:t> οι αρχές ανακοινώνουν μια σταθερή ισοτιμία γύρω από κάποια όρια και </a:t>
            </a:r>
            <a:r>
              <a:rPr lang="el-GR" dirty="0" err="1">
                <a:latin typeface="Times New Roman" pitchFamily="18" charset="0"/>
                <a:cs typeface="Times New Roman" pitchFamily="18" charset="0"/>
              </a:rPr>
              <a:t>δεσμέυονται</a:t>
            </a:r>
            <a:r>
              <a:rPr lang="el-GR" dirty="0">
                <a:latin typeface="Times New Roman" pitchFamily="18" charset="0"/>
                <a:cs typeface="Times New Roman" pitchFamily="18" charset="0"/>
              </a:rPr>
              <a:t> να την υποστηρίξουν. Όμως αν ακραίες συνθήκες το απαιτούν επιτρέπεται η μεταβολή της </a:t>
            </a:r>
            <a:r>
              <a:rPr lang="el-GR" dirty="0" err="1">
                <a:latin typeface="Times New Roman" pitchFamily="18" charset="0"/>
                <a:cs typeface="Times New Roman" pitchFamily="18" charset="0"/>
              </a:rPr>
              <a:t>σναλλαγματικής</a:t>
            </a:r>
            <a:r>
              <a:rPr lang="el-GR" dirty="0">
                <a:latin typeface="Times New Roman" pitchFamily="18" charset="0"/>
                <a:cs typeface="Times New Roman" pitchFamily="18" charset="0"/>
              </a:rPr>
              <a:t> ισοτιμίας.</a:t>
            </a:r>
            <a:endParaRPr lang="en-US"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Το σύστημα «</a:t>
            </a:r>
            <a:r>
              <a:rPr lang="en-US" i="1" dirty="0">
                <a:latin typeface="Times New Roman" pitchFamily="18" charset="0"/>
                <a:cs typeface="Times New Roman" pitchFamily="18" charset="0"/>
              </a:rPr>
              <a:t>Crawling Peg</a:t>
            </a:r>
            <a:r>
              <a:rPr lang="el-GR" i="1" dirty="0">
                <a:latin typeface="Times New Roman" pitchFamily="18" charset="0"/>
                <a:cs typeface="Times New Roman" pitchFamily="18" charset="0"/>
              </a:rPr>
              <a:t>» (Διολισθαίνουσα Ισοτιμία)</a:t>
            </a:r>
            <a:r>
              <a:rPr lang="el-GR" dirty="0">
                <a:latin typeface="Times New Roman" pitchFamily="18" charset="0"/>
                <a:cs typeface="Times New Roman" pitchFamily="18" charset="0"/>
              </a:rPr>
              <a:t> επιτρέπει σε χώρες με υψηλό πληθωρισμό, μια σταθερή ονομαστική ισοτιμία που αναπροσαρμόζεται με μικρές υποτιμήσεις έτσι ώστε να αποφευχθεί μια μεγάλη υποτίμηση. Η αξιόπιστη ανακοίνωση των υποτιμήσεων εκ των προτέρων διαδραματίζει σημαντικό ρόλο για την επιτυχία του συστήματος.</a:t>
            </a:r>
          </a:p>
          <a:p>
            <a:pPr algn="just"/>
            <a:r>
              <a:rPr lang="el-GR" dirty="0">
                <a:latin typeface="Times New Roman" pitchFamily="18" charset="0"/>
                <a:cs typeface="Times New Roman" pitchFamily="18" charset="0"/>
              </a:rPr>
              <a:t>Στο «</a:t>
            </a:r>
            <a:r>
              <a:rPr lang="en-US" i="1" dirty="0">
                <a:latin typeface="Times New Roman" pitchFamily="18" charset="0"/>
                <a:cs typeface="Times New Roman" pitchFamily="18" charset="0"/>
              </a:rPr>
              <a:t>Basket Peg</a:t>
            </a:r>
            <a:r>
              <a:rPr lang="el-GR" i="1" dirty="0">
                <a:latin typeface="Times New Roman" pitchFamily="18" charset="0"/>
                <a:cs typeface="Times New Roman" pitchFamily="18" charset="0"/>
              </a:rPr>
              <a:t>» (Σύνδεση προς δέσμη νομισμάτων)</a:t>
            </a:r>
            <a:r>
              <a:rPr lang="el-GR" dirty="0">
                <a:latin typeface="Times New Roman" pitchFamily="18" charset="0"/>
                <a:cs typeface="Times New Roman" pitchFamily="18" charset="0"/>
              </a:rPr>
              <a:t> ορίζεται η ισοτιμία όχι με βάση κάποιο συγκεκριμένο ισχυρό νόμισμα αλλά με βάση ένα σταθμισμένο καλάθι ξένων νομισμάτων. Χαρακτηριστική είναι η περίπτωση της σύνδεσης των υποψήφιων νομισμάτων για την Ευρωπαϊκή Νομισματική Ένωση με το λεγόμενο </a:t>
            </a:r>
            <a:r>
              <a:rPr lang="en-US" dirty="0">
                <a:latin typeface="Times New Roman" pitchFamily="18" charset="0"/>
                <a:cs typeface="Times New Roman" pitchFamily="18" charset="0"/>
              </a:rPr>
              <a:t>ECU</a:t>
            </a:r>
            <a:r>
              <a:rPr lang="el-GR" dirty="0">
                <a:latin typeface="Times New Roman" pitchFamily="18" charset="0"/>
                <a:cs typeface="Times New Roman" pitchFamily="18" charset="0"/>
              </a:rPr>
              <a:t> τον πρόγονο του Ευρώ Το </a:t>
            </a:r>
            <a:r>
              <a:rPr lang="en-US" dirty="0">
                <a:latin typeface="Times New Roman" pitchFamily="18" charset="0"/>
                <a:cs typeface="Times New Roman" pitchFamily="18" charset="0"/>
              </a:rPr>
              <a:t>basket peg </a:t>
            </a:r>
            <a:r>
              <a:rPr lang="el-GR" dirty="0">
                <a:latin typeface="Times New Roman" pitchFamily="18" charset="0"/>
                <a:cs typeface="Times New Roman" pitchFamily="18" charset="0"/>
              </a:rPr>
              <a:t>συμβάλλει στην ανταγωνιστικότητα μιας χώρας διεθνώς. </a:t>
            </a:r>
          </a:p>
          <a:p>
            <a:endParaRPr lang="el-G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600200"/>
            <a:ext cx="8229600" cy="4997152"/>
          </a:xfrm>
        </p:spPr>
        <p:txBody>
          <a:bodyPr>
            <a:normAutofit fontScale="62500" lnSpcReduction="20000"/>
          </a:bodyPr>
          <a:lstStyle/>
          <a:p>
            <a:pPr algn="just"/>
            <a:r>
              <a:rPr lang="el-GR" dirty="0">
                <a:latin typeface="Times New Roman" pitchFamily="18" charset="0"/>
                <a:cs typeface="Times New Roman" pitchFamily="18" charset="0"/>
              </a:rPr>
              <a:t>Στο «</a:t>
            </a:r>
            <a:r>
              <a:rPr lang="en-US" i="1" dirty="0">
                <a:latin typeface="Times New Roman" pitchFamily="18" charset="0"/>
                <a:cs typeface="Times New Roman" pitchFamily="18" charset="0"/>
              </a:rPr>
              <a:t>Target Zone</a:t>
            </a:r>
            <a:r>
              <a:rPr lang="el-GR" i="1" dirty="0">
                <a:latin typeface="Times New Roman" pitchFamily="18" charset="0"/>
                <a:cs typeface="Times New Roman" pitchFamily="18" charset="0"/>
              </a:rPr>
              <a:t>» (Σύστημα Ζώνης)</a:t>
            </a:r>
            <a:r>
              <a:rPr lang="el-GR" dirty="0">
                <a:latin typeface="Times New Roman" pitchFamily="18" charset="0"/>
                <a:cs typeface="Times New Roman" pitchFamily="18" charset="0"/>
              </a:rPr>
              <a:t> παρόλο που η προσφορά και η ζήτηση των νομισμάτων καθορίζει τη συναλλαγματική ισοτιμία, οι κεντρικές τράπεζες ορίζουν ένα ανώτατο και ένα κατώτατο όριο στο οποίο μπορεί να κυμαίνεται η ισοτιμία και δεσμεύονται να παρέμβουν στην αγορά μόνο όταν η ονομαστική ισοτιμία φτάσει κάποιο από τα όρια. Το μέγεθος των ορίων παίζει καθοριστικό ρόλο. Για παράδειγμα τα στενά όρια κάνουν πιο δύσκολο το έργο της κεντρικής </a:t>
            </a:r>
            <a:r>
              <a:rPr lang="el-GR" dirty="0" err="1">
                <a:latin typeface="Times New Roman" pitchFamily="18" charset="0"/>
                <a:cs typeface="Times New Roman" pitchFamily="18" charset="0"/>
              </a:rPr>
              <a:t>τράεπζας</a:t>
            </a:r>
            <a:r>
              <a:rPr lang="el-GR" dirty="0">
                <a:latin typeface="Times New Roman" pitchFamily="18" charset="0"/>
                <a:cs typeface="Times New Roman" pitchFamily="18" charset="0"/>
              </a:rPr>
              <a:t> με πιο συχνές αγοροπωλησίες νομισμάτων και παρεμβάσεις μέσω των επιτοκίων. Κάνοντας δύσκολη και την διαμόρφωση των προσδοκιών σχετικά με την ισοτιμία. Όσο η ισοτιμία κυμαίνεται μέσα στα όρια της ζώνης δεν υπάρχει παρέμβαση. </a:t>
            </a:r>
            <a:endParaRPr lang="en-US"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Στα συστήματα μεταβλητών συναλλαγματικών ισοτιμιών διακρίνουμε δύο σημαντικές κατηγορίες. Το λεγόμενο «</a:t>
            </a:r>
            <a:r>
              <a:rPr lang="el-GR" i="1" dirty="0" err="1">
                <a:latin typeface="Times New Roman" pitchFamily="18" charset="0"/>
                <a:cs typeface="Times New Roman" pitchFamily="18" charset="0"/>
              </a:rPr>
              <a:t>Managed</a:t>
            </a:r>
            <a:r>
              <a:rPr lang="el-GR" i="1" dirty="0">
                <a:latin typeface="Times New Roman" pitchFamily="18" charset="0"/>
                <a:cs typeface="Times New Roman" pitchFamily="18" charset="0"/>
              </a:rPr>
              <a:t> </a:t>
            </a:r>
            <a:r>
              <a:rPr lang="el-GR" i="1" dirty="0" err="1">
                <a:latin typeface="Times New Roman" pitchFamily="18" charset="0"/>
                <a:cs typeface="Times New Roman" pitchFamily="18" charset="0"/>
              </a:rPr>
              <a:t>Float</a:t>
            </a:r>
            <a:r>
              <a:rPr lang="el-GR" i="1" dirty="0">
                <a:latin typeface="Times New Roman" pitchFamily="18" charset="0"/>
                <a:cs typeface="Times New Roman" pitchFamily="18" charset="0"/>
              </a:rPr>
              <a:t>» σύστημα</a:t>
            </a:r>
            <a:r>
              <a:rPr lang="el-GR" dirty="0">
                <a:latin typeface="Times New Roman" pitchFamily="18" charset="0"/>
                <a:cs typeface="Times New Roman" pitchFamily="18" charset="0"/>
              </a:rPr>
              <a:t>, όπου η συναλλαγματική ισοτιμία διαμορφώνεται από τις δυνάμεις της αγοράς, και το μόνο που κάνουν οι κεντρικές τράπεζες, είναι με παρεμβάσεις στην αγορά συναλλάγματος να προσπαθούν να επηρεάσουν την προσφορά και την ζήτηση. Τέλος στο </a:t>
            </a:r>
            <a:r>
              <a:rPr lang="el-GR" i="1" dirty="0">
                <a:latin typeface="Times New Roman" pitchFamily="18" charset="0"/>
                <a:cs typeface="Times New Roman" pitchFamily="18" charset="0"/>
              </a:rPr>
              <a:t>«</a:t>
            </a:r>
            <a:r>
              <a:rPr lang="el-GR" i="1" dirty="0" err="1">
                <a:latin typeface="Times New Roman" pitchFamily="18" charset="0"/>
                <a:cs typeface="Times New Roman" pitchFamily="18" charset="0"/>
              </a:rPr>
              <a:t>Pure</a:t>
            </a:r>
            <a:r>
              <a:rPr lang="el-GR" i="1" dirty="0">
                <a:latin typeface="Times New Roman" pitchFamily="18" charset="0"/>
                <a:cs typeface="Times New Roman" pitchFamily="18" charset="0"/>
              </a:rPr>
              <a:t> </a:t>
            </a:r>
            <a:r>
              <a:rPr lang="el-GR" i="1" dirty="0" err="1">
                <a:latin typeface="Times New Roman" pitchFamily="18" charset="0"/>
                <a:cs typeface="Times New Roman" pitchFamily="18" charset="0"/>
              </a:rPr>
              <a:t>Float</a:t>
            </a:r>
            <a:r>
              <a:rPr lang="el-GR" i="1" dirty="0">
                <a:latin typeface="Times New Roman" pitchFamily="18" charset="0"/>
                <a:cs typeface="Times New Roman" pitchFamily="18" charset="0"/>
              </a:rPr>
              <a:t>»</a:t>
            </a:r>
            <a:r>
              <a:rPr lang="el-GR" dirty="0">
                <a:latin typeface="Times New Roman" pitchFamily="18" charset="0"/>
                <a:cs typeface="Times New Roman" pitchFamily="18" charset="0"/>
              </a:rPr>
              <a:t> ελεύθερα κυμαινόμενο σύστημα συναλλαγματικών ισοτιμιών, η κεντρική τράπεζα δεν παρεμβαίνει καθόλου στην αγορά συναλλάγματος αφήνοντας τις δυνάμεις της προσφοράς και της ζήτησης να προσδιορίσουν την συναλλαγματική ισοτιμία.</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sz="2400" b="1" dirty="0">
                <a:latin typeface="Times New Roman" pitchFamily="18" charset="0"/>
                <a:cs typeface="Times New Roman" pitchFamily="18" charset="0"/>
              </a:rPr>
              <a:t>Γράφημα 7.2</a:t>
            </a:r>
            <a:r>
              <a:rPr lang="el-GR" sz="2400" dirty="0">
                <a:latin typeface="Times New Roman" pitchFamily="18" charset="0"/>
                <a:cs typeface="Times New Roman" pitchFamily="18" charset="0"/>
              </a:rPr>
              <a:t> Η προσφορά και η ζήτηση συναλλάγματος</a:t>
            </a:r>
          </a:p>
          <a:p>
            <a:endParaRPr lang="el-GR" dirty="0"/>
          </a:p>
        </p:txBody>
      </p:sp>
      <p:pic>
        <p:nvPicPr>
          <p:cNvPr id="4" name="3 - Εικόνα"/>
          <p:cNvPicPr/>
          <p:nvPr/>
        </p:nvPicPr>
        <p:blipFill rotWithShape="1">
          <a:blip r:embed="rId2" cstate="print">
            <a:extLst>
              <a:ext uri="{28A0092B-C50C-407E-A947-70E740481C1C}">
                <a14:useLocalDpi xmlns:a14="http://schemas.microsoft.com/office/drawing/2010/main" val="0"/>
              </a:ext>
            </a:extLst>
          </a:blip>
          <a:srcRect r="53498" b="30481"/>
          <a:stretch/>
        </p:blipFill>
        <p:spPr bwMode="auto">
          <a:xfrm>
            <a:off x="1331640" y="2348880"/>
            <a:ext cx="6912768" cy="4320480"/>
          </a:xfrm>
          <a:prstGeom prst="rect">
            <a:avLst/>
          </a:prstGeom>
          <a:ln>
            <a:noFill/>
          </a:ln>
          <a:extLst>
            <a:ext uri="{53640926-AAD7-44D8-BBD7-CCE9431645EC}">
              <a14:shadowObscured xmlns:a14="http://schemas.microsoft.com/office/drawing/2010/main"/>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a:latin typeface="Times New Roman" pitchFamily="18" charset="0"/>
                <a:cs typeface="Times New Roman" pitchFamily="18" charset="0"/>
              </a:rPr>
              <a:t>Η αγορά και η πώληση νομισμάτων μπορεί να πραγματοποιηθεί είτε στην τρέχουσα αγορά (</a:t>
            </a:r>
            <a:r>
              <a:rPr lang="el-GR" dirty="0" err="1">
                <a:latin typeface="Times New Roman" pitchFamily="18" charset="0"/>
                <a:cs typeface="Times New Roman" pitchFamily="18" charset="0"/>
              </a:rPr>
              <a:t>spot</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market</a:t>
            </a:r>
            <a:r>
              <a:rPr lang="el-GR" dirty="0">
                <a:latin typeface="Times New Roman" pitchFamily="18" charset="0"/>
                <a:cs typeface="Times New Roman" pitchFamily="18" charset="0"/>
              </a:rPr>
              <a:t>), είτε στην προθεσμιακή αγορά (</a:t>
            </a:r>
            <a:r>
              <a:rPr lang="el-GR" dirty="0" err="1">
                <a:latin typeface="Times New Roman" pitchFamily="18" charset="0"/>
                <a:cs typeface="Times New Roman" pitchFamily="18" charset="0"/>
              </a:rPr>
              <a:t>forward</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market</a:t>
            </a:r>
            <a:r>
              <a:rPr lang="el-GR" dirty="0">
                <a:latin typeface="Times New Roman" pitchFamily="18" charset="0"/>
                <a:cs typeface="Times New Roman" pitchFamily="18" charset="0"/>
              </a:rPr>
              <a:t>). </a:t>
            </a:r>
          </a:p>
          <a:p>
            <a:pPr algn="just"/>
            <a:r>
              <a:rPr lang="el-GR" dirty="0">
                <a:latin typeface="Times New Roman" pitchFamily="18" charset="0"/>
                <a:cs typeface="Times New Roman" pitchFamily="18" charset="0"/>
              </a:rPr>
              <a:t>Η τρέχουσα είναι η αγορά όπου οι ανταλλαγές νομισμάτων πραγματοποιούνται άμεσα. </a:t>
            </a:r>
          </a:p>
          <a:p>
            <a:pPr algn="just"/>
            <a:r>
              <a:rPr lang="el-GR" dirty="0">
                <a:latin typeface="Times New Roman" pitchFamily="18" charset="0"/>
                <a:cs typeface="Times New Roman" pitchFamily="18" charset="0"/>
              </a:rPr>
              <a:t>Η τιμή που διαμορφώνεται σε αυτές τις ανταλλαγές είναι γνωστή ως ισοτιμία όψεως (</a:t>
            </a:r>
            <a:r>
              <a:rPr lang="el-GR" dirty="0" err="1">
                <a:latin typeface="Times New Roman" pitchFamily="18" charset="0"/>
                <a:cs typeface="Times New Roman" pitchFamily="18" charset="0"/>
              </a:rPr>
              <a:t>spot</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exchange</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rate</a:t>
            </a:r>
            <a:r>
              <a:rPr lang="el-GR" dirty="0">
                <a:latin typeface="Times New Roman" pitchFamily="18" charset="0"/>
                <a:cs typeface="Times New Roman" pitchFamily="18" charset="0"/>
              </a:rPr>
              <a:t>). Η ισοτιμία όψεως διακρίνεται σε τιμή αγοράς (</a:t>
            </a:r>
            <a:r>
              <a:rPr lang="el-GR" dirty="0" err="1">
                <a:latin typeface="Times New Roman" pitchFamily="18" charset="0"/>
                <a:cs typeface="Times New Roman" pitchFamily="18" charset="0"/>
              </a:rPr>
              <a:t>bid</a:t>
            </a:r>
            <a:r>
              <a:rPr lang="el-GR" dirty="0">
                <a:latin typeface="Times New Roman" pitchFamily="18" charset="0"/>
                <a:cs typeface="Times New Roman" pitchFamily="18" charset="0"/>
              </a:rPr>
              <a:t> </a:t>
            </a:r>
            <a:r>
              <a:rPr lang="en-US" dirty="0">
                <a:latin typeface="Times New Roman" pitchFamily="18" charset="0"/>
                <a:cs typeface="Times New Roman" pitchFamily="18" charset="0"/>
              </a:rPr>
              <a:t>price</a:t>
            </a:r>
            <a:r>
              <a:rPr lang="el-GR" dirty="0">
                <a:latin typeface="Times New Roman" pitchFamily="18" charset="0"/>
                <a:cs typeface="Times New Roman" pitchFamily="18" charset="0"/>
              </a:rPr>
              <a:t>) και τιμή πώλησης (</a:t>
            </a:r>
            <a:r>
              <a:rPr lang="el-GR" dirty="0" err="1">
                <a:latin typeface="Times New Roman" pitchFamily="18" charset="0"/>
                <a:cs typeface="Times New Roman" pitchFamily="18" charset="0"/>
              </a:rPr>
              <a:t>ask</a:t>
            </a:r>
            <a:r>
              <a:rPr lang="el-GR" dirty="0">
                <a:latin typeface="Times New Roman" pitchFamily="18" charset="0"/>
                <a:cs typeface="Times New Roman" pitchFamily="18" charset="0"/>
              </a:rPr>
              <a:t>/</a:t>
            </a:r>
            <a:r>
              <a:rPr lang="el-GR" dirty="0" err="1">
                <a:latin typeface="Times New Roman" pitchFamily="18" charset="0"/>
                <a:cs typeface="Times New Roman" pitchFamily="18" charset="0"/>
              </a:rPr>
              <a:t>offer</a:t>
            </a:r>
            <a:r>
              <a:rPr lang="el-GR" dirty="0">
                <a:latin typeface="Times New Roman" pitchFamily="18" charset="0"/>
                <a:cs typeface="Times New Roman" pitchFamily="18" charset="0"/>
              </a:rPr>
              <a:t> </a:t>
            </a:r>
            <a:r>
              <a:rPr lang="en-US" dirty="0">
                <a:latin typeface="Times New Roman" pitchFamily="18" charset="0"/>
                <a:cs typeface="Times New Roman" pitchFamily="18" charset="0"/>
              </a:rPr>
              <a:t>price</a:t>
            </a:r>
            <a:r>
              <a:rPr lang="el-GR" dirty="0">
                <a:latin typeface="Times New Roman" pitchFamily="18" charset="0"/>
                <a:cs typeface="Times New Roman" pitchFamily="18" charset="0"/>
              </a:rPr>
              <a:t>).</a:t>
            </a:r>
          </a:p>
          <a:p>
            <a:pPr algn="just"/>
            <a:r>
              <a:rPr lang="el-GR" dirty="0">
                <a:latin typeface="Times New Roman" pitchFamily="18" charset="0"/>
                <a:cs typeface="Times New Roman" pitchFamily="18" charset="0"/>
              </a:rPr>
              <a:t>η διαφορά μεταξύ των τιμών είναι γνωστή ως περιθώριο (</a:t>
            </a:r>
            <a:r>
              <a:rPr lang="en-US" dirty="0">
                <a:latin typeface="Times New Roman" pitchFamily="18" charset="0"/>
                <a:cs typeface="Times New Roman" pitchFamily="18" charset="0"/>
              </a:rPr>
              <a:t>sp</a:t>
            </a:r>
            <a:r>
              <a:rPr lang="el-GR" dirty="0">
                <a:latin typeface="Times New Roman" pitchFamily="18" charset="0"/>
                <a:cs typeface="Times New Roman" pitchFamily="18" charset="0"/>
              </a:rPr>
              <a:t>r</a:t>
            </a:r>
            <a:r>
              <a:rPr lang="en-US" dirty="0" err="1">
                <a:latin typeface="Times New Roman" pitchFamily="18" charset="0"/>
                <a:cs typeface="Times New Roman" pitchFamily="18" charset="0"/>
              </a:rPr>
              <a:t>ead</a:t>
            </a:r>
            <a:r>
              <a:rPr lang="el-GR" dirty="0">
                <a:latin typeface="Times New Roman" pitchFamily="18" charset="0"/>
                <a:cs typeface="Times New Roman" pitchFamily="18" charset="0"/>
              </a:rPr>
              <a:t>) και αποσκοπεί στην κάλυψη εξόδων αλλά και το κέρδος των τραπεζών που ασχολούνται με την αγοραπωλησία των νομισμάτων.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pPr algn="just"/>
            <a:r>
              <a:rPr lang="el-GR" dirty="0">
                <a:latin typeface="Times New Roman" pitchFamily="18" charset="0"/>
                <a:cs typeface="Times New Roman" pitchFamily="18" charset="0"/>
              </a:rPr>
              <a:t>Στην προθεσμιακή αγορά έχουμε τη διενέργεια προθεσμιακών πράξεων συναλλάγματος οι οποίες είναι συμφωνίες που συνάπτονται σήμερα για την αγορά ή πώληση μιας συγκεκριμένης ποσότητας ενός νομίσματος σε μια προκαθορισμένη τιμή σε κάποια συγκεκριμένη στιγμή στο μέλλον. </a:t>
            </a:r>
          </a:p>
          <a:p>
            <a:pPr algn="just"/>
            <a:r>
              <a:rPr lang="el-GR" dirty="0">
                <a:latin typeface="Times New Roman" pitchFamily="18" charset="0"/>
                <a:cs typeface="Times New Roman" pitchFamily="18" charset="0"/>
              </a:rPr>
              <a:t>Η αγορά αυτή είναι ιδιαίτερα χρήσιμη για την κάλυψη του συναλλαγματικού κινδύνου από συναλλαγές του διεθνούς εμπορίου. </a:t>
            </a:r>
          </a:p>
          <a:p>
            <a:pPr algn="just"/>
            <a:r>
              <a:rPr lang="el-GR" dirty="0">
                <a:latin typeface="Times New Roman" pitchFamily="18" charset="0"/>
                <a:cs typeface="Times New Roman" pitchFamily="18" charset="0"/>
              </a:rPr>
              <a:t>Παράδειγμα</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dirty="0">
                <a:latin typeface="Times New Roman" pitchFamily="18" charset="0"/>
                <a:cs typeface="Times New Roman" pitchFamily="18" charset="0"/>
              </a:rPr>
              <a:t>Το ισοζύγιο πληρωμών</a:t>
            </a:r>
            <a:br>
              <a:rPr lang="el-GR" sz="3600" b="1" i="1" dirty="0">
                <a:latin typeface="Times New Roman" pitchFamily="18" charset="0"/>
                <a:cs typeface="Times New Roman" pitchFamily="18" charset="0"/>
              </a:rPr>
            </a:b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55000" lnSpcReduction="20000"/>
          </a:bodyPr>
          <a:lstStyle/>
          <a:p>
            <a:pPr algn="just"/>
            <a:r>
              <a:rPr lang="el-GR" sz="4400" dirty="0">
                <a:latin typeface="Times New Roman" pitchFamily="18" charset="0"/>
                <a:cs typeface="Times New Roman" pitchFamily="18" charset="0"/>
              </a:rPr>
              <a:t>Στο Ισοζύγιο Πληρωμών (</a:t>
            </a:r>
            <a:r>
              <a:rPr lang="el-GR" sz="4400" dirty="0" err="1">
                <a:latin typeface="Times New Roman" pitchFamily="18" charset="0"/>
                <a:cs typeface="Times New Roman" pitchFamily="18" charset="0"/>
              </a:rPr>
              <a:t>balance</a:t>
            </a:r>
            <a:r>
              <a:rPr lang="el-GR" sz="4400" dirty="0">
                <a:latin typeface="Times New Roman" pitchFamily="18" charset="0"/>
                <a:cs typeface="Times New Roman" pitchFamily="18" charset="0"/>
              </a:rPr>
              <a:t> </a:t>
            </a:r>
            <a:r>
              <a:rPr lang="el-GR" sz="4400" dirty="0" err="1">
                <a:latin typeface="Times New Roman" pitchFamily="18" charset="0"/>
                <a:cs typeface="Times New Roman" pitchFamily="18" charset="0"/>
              </a:rPr>
              <a:t>of</a:t>
            </a:r>
            <a:r>
              <a:rPr lang="el-GR" sz="4400" dirty="0">
                <a:latin typeface="Times New Roman" pitchFamily="18" charset="0"/>
                <a:cs typeface="Times New Roman" pitchFamily="18" charset="0"/>
              </a:rPr>
              <a:t> </a:t>
            </a:r>
            <a:r>
              <a:rPr lang="el-GR" sz="4400" dirty="0" err="1">
                <a:latin typeface="Times New Roman" pitchFamily="18" charset="0"/>
                <a:cs typeface="Times New Roman" pitchFamily="18" charset="0"/>
              </a:rPr>
              <a:t>payments</a:t>
            </a:r>
            <a:r>
              <a:rPr lang="el-GR" sz="4400" dirty="0">
                <a:latin typeface="Times New Roman" pitchFamily="18" charset="0"/>
                <a:cs typeface="Times New Roman" pitchFamily="18" charset="0"/>
              </a:rPr>
              <a:t>) καταγράφονται όλες οι οικονομικές συναλλαγές μεταξύ κατοίκων μίας χώρας και του υπόλοιπου κόσμου για μια δεδομένη χρονική περίοδο. Η χρονική περίοδος συνήθως είναι το ένα έτος. </a:t>
            </a:r>
          </a:p>
          <a:p>
            <a:pPr algn="just"/>
            <a:r>
              <a:rPr lang="el-GR" sz="4400" dirty="0">
                <a:latin typeface="Times New Roman" pitchFamily="18" charset="0"/>
                <a:cs typeface="Times New Roman" pitchFamily="18" charset="0"/>
              </a:rPr>
              <a:t>Παρέχει πληροφορίες για τις εξαγωγές/εισαγωγές , για το εάν μια χώρα δανείζει/δανείζεται , για το εάν η κεντρική τράπεζα αυξάνει ή μειώνει τα διαθέσιμά της σε ξένο νόμισμα. </a:t>
            </a:r>
          </a:p>
          <a:p>
            <a:pPr algn="just"/>
            <a:r>
              <a:rPr lang="el-GR" sz="4400" b="1" dirty="0">
                <a:latin typeface="Times New Roman" pitchFamily="18" charset="0"/>
                <a:cs typeface="Times New Roman" pitchFamily="18" charset="0"/>
              </a:rPr>
              <a:t>Η διάρθρωση του ισοζυγίου πληρωμών</a:t>
            </a:r>
            <a:endParaRPr lang="el-GR" sz="4400" b="1" i="1" dirty="0">
              <a:latin typeface="Times New Roman" pitchFamily="18" charset="0"/>
              <a:cs typeface="Times New Roman" pitchFamily="18" charset="0"/>
            </a:endParaRPr>
          </a:p>
          <a:p>
            <a:pPr algn="just"/>
            <a:r>
              <a:rPr lang="en-US" sz="4400" i="1" dirty="0">
                <a:latin typeface="Times New Roman" pitchFamily="18" charset="0"/>
                <a:cs typeface="Times New Roman" pitchFamily="18" charset="0"/>
              </a:rPr>
              <a:t>BP</a:t>
            </a:r>
            <a:r>
              <a:rPr lang="el-GR" sz="4400" i="1" dirty="0">
                <a:latin typeface="Times New Roman" pitchFamily="18" charset="0"/>
                <a:cs typeface="Times New Roman" pitchFamily="18" charset="0"/>
              </a:rPr>
              <a:t>=</a:t>
            </a:r>
            <a:r>
              <a:rPr lang="en-US" sz="4400" i="1" dirty="0">
                <a:latin typeface="Times New Roman" pitchFamily="18" charset="0"/>
                <a:cs typeface="Times New Roman" pitchFamily="18" charset="0"/>
              </a:rPr>
              <a:t>CA</a:t>
            </a:r>
            <a:r>
              <a:rPr lang="el-GR" sz="4400" i="1" dirty="0">
                <a:latin typeface="Times New Roman" pitchFamily="18" charset="0"/>
                <a:cs typeface="Times New Roman" pitchFamily="18" charset="0"/>
              </a:rPr>
              <a:t>+</a:t>
            </a:r>
            <a:r>
              <a:rPr lang="en-US" sz="4400" i="1" dirty="0">
                <a:latin typeface="Times New Roman" pitchFamily="18" charset="0"/>
                <a:cs typeface="Times New Roman" pitchFamily="18" charset="0"/>
              </a:rPr>
              <a:t>CF </a:t>
            </a:r>
            <a:endParaRPr lang="el-GR" sz="4400" dirty="0">
              <a:latin typeface="Times New Roman" pitchFamily="18" charset="0"/>
              <a:cs typeface="Times New Roman" pitchFamily="18" charset="0"/>
            </a:endParaRPr>
          </a:p>
          <a:p>
            <a:pPr algn="just"/>
            <a:r>
              <a:rPr lang="el-GR" sz="4400" dirty="0">
                <a:latin typeface="Times New Roman" pitchFamily="18" charset="0"/>
                <a:cs typeface="Times New Roman" pitchFamily="18" charset="0"/>
              </a:rPr>
              <a:t>Ισοζύγιο Τρεχουσών Συναλλαγών (</a:t>
            </a:r>
            <a:r>
              <a:rPr lang="el-GR" sz="4400" dirty="0" err="1">
                <a:latin typeface="Times New Roman" pitchFamily="18" charset="0"/>
                <a:cs typeface="Times New Roman" pitchFamily="18" charset="0"/>
              </a:rPr>
              <a:t>Current</a:t>
            </a:r>
            <a:r>
              <a:rPr lang="el-GR" sz="4400" dirty="0">
                <a:latin typeface="Times New Roman" pitchFamily="18" charset="0"/>
                <a:cs typeface="Times New Roman" pitchFamily="18" charset="0"/>
              </a:rPr>
              <a:t> </a:t>
            </a:r>
            <a:r>
              <a:rPr lang="el-GR" sz="4400" dirty="0" err="1">
                <a:latin typeface="Times New Roman" pitchFamily="18" charset="0"/>
                <a:cs typeface="Times New Roman" pitchFamily="18" charset="0"/>
              </a:rPr>
              <a:t>account</a:t>
            </a:r>
            <a:r>
              <a:rPr lang="el-GR" sz="4400" dirty="0">
                <a:latin typeface="Times New Roman" pitchFamily="18" charset="0"/>
                <a:cs typeface="Times New Roman" pitchFamily="18" charset="0"/>
              </a:rPr>
              <a:t> </a:t>
            </a:r>
            <a:r>
              <a:rPr lang="el-GR" sz="4400" dirty="0" err="1">
                <a:latin typeface="Times New Roman" pitchFamily="18" charset="0"/>
                <a:cs typeface="Times New Roman" pitchFamily="18" charset="0"/>
              </a:rPr>
              <a:t>balance</a:t>
            </a:r>
            <a:r>
              <a:rPr lang="el-GR" sz="4400" dirty="0">
                <a:latin typeface="Times New Roman" pitchFamily="18" charset="0"/>
                <a:cs typeface="Times New Roman" pitchFamily="18" charset="0"/>
              </a:rPr>
              <a:t>, </a:t>
            </a:r>
            <a:r>
              <a:rPr lang="en-US" sz="4400" dirty="0">
                <a:latin typeface="Times New Roman" pitchFamily="18" charset="0"/>
                <a:cs typeface="Times New Roman" pitchFamily="18" charset="0"/>
              </a:rPr>
              <a:t>CA</a:t>
            </a:r>
            <a:r>
              <a:rPr lang="el-GR" sz="4400" dirty="0">
                <a:latin typeface="Times New Roman" pitchFamily="18" charset="0"/>
                <a:cs typeface="Times New Roman" pitchFamily="18" charset="0"/>
              </a:rPr>
              <a:t>) και Ισοζύγιο Χρηματοοικονομικών Συναλλαγών (</a:t>
            </a:r>
            <a:r>
              <a:rPr lang="en-US" sz="4400" dirty="0">
                <a:latin typeface="Times New Roman" pitchFamily="18" charset="0"/>
                <a:cs typeface="Times New Roman" pitchFamily="18" charset="0"/>
              </a:rPr>
              <a:t>Financial</a:t>
            </a:r>
            <a:r>
              <a:rPr lang="el-GR" sz="4400" dirty="0">
                <a:latin typeface="Times New Roman" pitchFamily="18" charset="0"/>
                <a:cs typeface="Times New Roman" pitchFamily="18" charset="0"/>
              </a:rPr>
              <a:t> </a:t>
            </a:r>
            <a:r>
              <a:rPr lang="el-GR" sz="4400" dirty="0" err="1">
                <a:latin typeface="Times New Roman" pitchFamily="18" charset="0"/>
                <a:cs typeface="Times New Roman" pitchFamily="18" charset="0"/>
              </a:rPr>
              <a:t>account</a:t>
            </a:r>
            <a:r>
              <a:rPr lang="el-GR" sz="4400" dirty="0">
                <a:latin typeface="Times New Roman" pitchFamily="18" charset="0"/>
                <a:cs typeface="Times New Roman" pitchFamily="18" charset="0"/>
              </a:rPr>
              <a:t> </a:t>
            </a:r>
            <a:r>
              <a:rPr lang="el-GR" sz="4400" dirty="0" err="1">
                <a:latin typeface="Times New Roman" pitchFamily="18" charset="0"/>
                <a:cs typeface="Times New Roman" pitchFamily="18" charset="0"/>
              </a:rPr>
              <a:t>balance</a:t>
            </a:r>
            <a:r>
              <a:rPr lang="el-GR" sz="4400" dirty="0">
                <a:latin typeface="Times New Roman" pitchFamily="18" charset="0"/>
                <a:cs typeface="Times New Roman" pitchFamily="18" charset="0"/>
              </a:rPr>
              <a:t>, </a:t>
            </a:r>
            <a:r>
              <a:rPr lang="en-US" sz="4400" dirty="0">
                <a:latin typeface="Times New Roman" pitchFamily="18" charset="0"/>
                <a:cs typeface="Times New Roman" pitchFamily="18" charset="0"/>
              </a:rPr>
              <a:t>CF</a:t>
            </a:r>
            <a:r>
              <a:rPr lang="el-GR" sz="4400" dirty="0">
                <a:latin typeface="Times New Roman" pitchFamily="18" charset="0"/>
                <a:cs typeface="Times New Roman" pitchFamily="18" charset="0"/>
              </a:rPr>
              <a:t>). </a:t>
            </a:r>
          </a:p>
          <a:p>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639</TotalTime>
  <Words>5508</Words>
  <Application>Microsoft Office PowerPoint</Application>
  <PresentationFormat>Προβολή στην οθόνη (4:3)</PresentationFormat>
  <Paragraphs>211</Paragraphs>
  <Slides>58</Slides>
  <Notes>0</Notes>
  <HiddenSlides>0</HiddenSlides>
  <MMClips>0</MMClips>
  <ScaleCrop>false</ScaleCrop>
  <HeadingPairs>
    <vt:vector size="8" baseType="variant">
      <vt:variant>
        <vt:lpstr>Γραμματοσειρές που χρησιμοποιούνται</vt:lpstr>
      </vt:variant>
      <vt:variant>
        <vt:i4>3</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58</vt:i4>
      </vt:variant>
    </vt:vector>
  </HeadingPairs>
  <TitlesOfParts>
    <vt:vector size="63" baseType="lpstr">
      <vt:lpstr>Arial</vt:lpstr>
      <vt:lpstr>Calibri</vt:lpstr>
      <vt:lpstr>Times New Roman</vt:lpstr>
      <vt:lpstr>Θέμα του Office</vt:lpstr>
      <vt:lpstr>Equation</vt:lpstr>
      <vt:lpstr>Η ΑΓΟΡΑ ΣΥΝΑΛΛΑΓΜΑΤΟΣ </vt:lpstr>
      <vt:lpstr>Παρουσίαση του PowerPoint</vt:lpstr>
      <vt:lpstr>Η τρέχουσα και η προθεσμιακή αγορά συναλλάγματος</vt:lpstr>
      <vt:lpstr>Παρουσίαση του PowerPoint</vt:lpstr>
      <vt:lpstr>Παράγοντες που μεταβάλλουν τις καμπύλες ζήτησης και προσφοράς συναλλάγματος</vt:lpstr>
      <vt:lpstr>Παρουσίαση του PowerPoint</vt:lpstr>
      <vt:lpstr>Παρουσίαση του PowerPoint</vt:lpstr>
      <vt:lpstr>Παρουσίαση του PowerPoint</vt:lpstr>
      <vt:lpstr>Το ισοζύγιο πληρωμών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Η κεϋνσιανή προσέγγιση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Η μονεταριστική προσέγγιση  </vt:lpstr>
      <vt:lpstr>Παρουσίαση του PowerPoint</vt:lpstr>
      <vt:lpstr>Παρουσίαση του PowerPoint</vt:lpstr>
      <vt:lpstr>Ισοδυναμία επιτοκίων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Ισοδυναμία αγοραστικής δύναμης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Υποδείγματα καθορισμού συναλλαγματικών ισοτιμιών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Συστήματα συναλλαγματικών ισοτιμιών</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ΑΓΟΡΑ ΣΥΝΑΛΛΑΓΜΑΤΟΣ </dc:title>
  <dc:creator>hp</dc:creator>
  <cp:lastModifiedBy>Τσαγκανός Αθανάσιος</cp:lastModifiedBy>
  <cp:revision>52</cp:revision>
  <dcterms:created xsi:type="dcterms:W3CDTF">2014-10-17T07:22:48Z</dcterms:created>
  <dcterms:modified xsi:type="dcterms:W3CDTF">2020-05-17T11:10:31Z</dcterms:modified>
</cp:coreProperties>
</file>