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7" r:id="rId2"/>
    <p:sldId id="258" r:id="rId3"/>
    <p:sldId id="259" r:id="rId4"/>
    <p:sldId id="342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367" r:id="rId66"/>
    <p:sldId id="336" r:id="rId67"/>
    <p:sldId id="337" r:id="rId68"/>
    <p:sldId id="338" r:id="rId69"/>
    <p:sldId id="368" r:id="rId70"/>
    <p:sldId id="369" r:id="rId71"/>
    <p:sldId id="281" r:id="rId72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0C7AE9-0CDE-43DB-AE11-21DBB70B10B3}" type="slidenum">
              <a:rPr lang="en-GB" altLang="el-GR" smtClean="0"/>
              <a:pPr>
                <a:spcBef>
                  <a:spcPct val="0"/>
                </a:spcBef>
              </a:pPr>
              <a:t>10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59778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02FCBC-253A-471D-8B1B-E0171A6B7091}" type="slidenum">
              <a:rPr lang="en-GB" altLang="el-GR" smtClean="0"/>
              <a:pPr>
                <a:spcBef>
                  <a:spcPct val="0"/>
                </a:spcBef>
              </a:pPr>
              <a:t>11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243923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37D6CB-B63F-4958-874F-565D6D9530CB}" type="slidenum">
              <a:rPr lang="en-GB" altLang="el-GR" smtClean="0"/>
              <a:pPr>
                <a:spcBef>
                  <a:spcPct val="0"/>
                </a:spcBef>
              </a:pPr>
              <a:t>12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78395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F3B316-22C7-4A6F-B973-FE5965A7B603}" type="slidenum">
              <a:rPr lang="en-GB" altLang="el-GR" smtClean="0"/>
              <a:pPr>
                <a:spcBef>
                  <a:spcPct val="0"/>
                </a:spcBef>
              </a:pPr>
              <a:t>13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83252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297A5D-E247-44D8-A735-E7B3A00430E9}" type="slidenum">
              <a:rPr lang="en-GB" altLang="el-GR" smtClean="0"/>
              <a:pPr>
                <a:spcBef>
                  <a:spcPct val="0"/>
                </a:spcBef>
              </a:pPr>
              <a:t>15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936301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EBA9E8-E37A-4B38-910E-555DB06DA816}" type="slidenum">
              <a:rPr lang="en-GB" altLang="el-GR" smtClean="0"/>
              <a:pPr>
                <a:spcBef>
                  <a:spcPct val="0"/>
                </a:spcBef>
              </a:pPr>
              <a:t>16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065390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BDA4B7-C058-474F-B3DC-248DB311B936}" type="slidenum">
              <a:rPr lang="en-GB" altLang="el-GR" smtClean="0"/>
              <a:pPr>
                <a:spcBef>
                  <a:spcPct val="0"/>
                </a:spcBef>
              </a:pPr>
              <a:t>17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589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34938-8EA9-450B-9EC1-1B6885A1DD5D}" type="slidenum">
              <a:rPr lang="en-GB" altLang="el-GR" smtClean="0"/>
              <a:pPr>
                <a:spcBef>
                  <a:spcPct val="0"/>
                </a:spcBef>
              </a:pPr>
              <a:t>18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269724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77875"/>
            <a:ext cx="5118100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Δεν μας φτάνουν τα αντικείμενα που υπάρχουν ήδη στο περιβάλλον θα χρειαστεί να εισάγουμε δικούς μας.</a:t>
            </a:r>
          </a:p>
        </p:txBody>
      </p:sp>
    </p:spTree>
    <p:extLst>
      <p:ext uri="{BB962C8B-B14F-4D97-AF65-F5344CB8AC3E}">
        <p14:creationId xmlns:p14="http://schemas.microsoft.com/office/powerpoint/2010/main" val="45368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Οι περιορισμοί είναι ότι δεν μπορούν να είναι μεγαλύτεροι από το μέγεθος της σκηνής.</a:t>
            </a:r>
          </a:p>
          <a:p>
            <a:r>
              <a:rPr lang="el-GR" altLang="el-GR" smtClean="0"/>
              <a:t>Έχουν διαφάνεια.</a:t>
            </a:r>
          </a:p>
          <a:p>
            <a:r>
              <a:rPr lang="el-GR" altLang="el-GR" smtClean="0"/>
              <a:t>Υπάρχει και το κέντρο της μορφής με βάση το οποίο υπολογίζεται η θέση του.</a:t>
            </a: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036331-2E48-4A57-AB2E-3F3658FBD2BB}" type="slidenum">
              <a:rPr lang="el-GR" altLang="el-GR" sz="1300" smtClean="0"/>
              <a:pPr>
                <a:spcBef>
                  <a:spcPct val="0"/>
                </a:spcBef>
              </a:pPr>
              <a:t>21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426877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Μετά μπορείτε να την βάλετε σα νέο αντικείμενο</a:t>
            </a:r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14D3B-97D9-49A1-986A-B638D5623D8A}" type="slidenum">
              <a:rPr lang="el-GR" altLang="el-GR" sz="1300" smtClean="0"/>
              <a:pPr>
                <a:spcBef>
                  <a:spcPct val="0"/>
                </a:spcBef>
              </a:pPr>
              <a:t>22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1701540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Ή σαν ενδυμασία σε υπάρχον αντικείμενο</a:t>
            </a:r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01EFC9-6C01-4BBB-9B42-FF0C1F09995B}" type="slidenum">
              <a:rPr lang="el-GR" altLang="el-GR" sz="1300" smtClean="0"/>
              <a:pPr>
                <a:spcBef>
                  <a:spcPct val="0"/>
                </a:spcBef>
              </a:pPr>
              <a:t>23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2637470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Τέλος μπορεί να εισαχθεί σαν υπόβαθρο</a:t>
            </a:r>
          </a:p>
        </p:txBody>
      </p:sp>
      <p:sp>
        <p:nvSpPr>
          <p:cNvPr id="563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5F623-8C56-4C52-A0DB-C78414F66F1B}" type="slidenum">
              <a:rPr lang="el-GR" altLang="el-GR" sz="1300" smtClean="0"/>
              <a:pPr>
                <a:spcBef>
                  <a:spcPct val="0"/>
                </a:spcBef>
              </a:pPr>
              <a:t>24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146566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Δεν δίνουμε κάποια παράμετρο οπότε η εντολή αυτή θα κάνει το ίδιο πράγμα κάθε φορά που εκτελείται</a:t>
            </a:r>
          </a:p>
        </p:txBody>
      </p:sp>
      <p:sp>
        <p:nvSpPr>
          <p:cNvPr id="8602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1EAA36-C92E-472F-9EAD-3DD50AC31A48}" type="slidenum">
              <a:rPr lang="el-GR" altLang="el-GR" smtClean="0">
                <a:latin typeface="Calibri" panose="020F0502020204030204" pitchFamily="34" charset="0"/>
              </a:rPr>
              <a:pPr/>
              <a:t>52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96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Ας  πάμε στην αναπήδηση για να βάλουμε μία παράμετρο. Για παράδειγμα το πόσο ψηλά θα αναπηδήσει το αντικείμενο</a:t>
            </a:r>
          </a:p>
        </p:txBody>
      </p:sp>
      <p:sp>
        <p:nvSpPr>
          <p:cNvPr id="901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E13324-31EF-41F4-BEF2-11929F8A187F}" type="slidenum">
              <a:rPr lang="el-GR" altLang="el-GR" smtClean="0">
                <a:latin typeface="Calibri" panose="020F0502020204030204" pitchFamily="34" charset="0"/>
              </a:rPr>
              <a:pPr/>
              <a:t>55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73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952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2FE965-6254-41F2-9F53-7D7D98CCCE4B}" type="slidenum">
              <a:rPr lang="el-GR" altLang="el-GR" smtClean="0">
                <a:latin typeface="Calibri" panose="020F0502020204030204" pitchFamily="34" charset="0"/>
              </a:rPr>
              <a:pPr/>
              <a:t>59</a:t>
            </a:fld>
            <a:endParaRPr lang="el-GR" altLang="el-G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39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l-GR" smtClean="0"/>
              <a:t>Με τα μηνύματα μπορούμε να κάνουμε ένα άλλο αντικείμενο να εκτελέσει μια εντολή.</a:t>
            </a:r>
          </a:p>
        </p:txBody>
      </p:sp>
      <p:sp>
        <p:nvSpPr>
          <p:cNvPr id="993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09D564-18F2-4DD1-9109-2A686CBD78B6}" type="slidenum">
              <a:rPr lang="el-GR" altLang="el-GR" sz="1300" smtClean="0"/>
              <a:pPr>
                <a:spcBef>
                  <a:spcPct val="0"/>
                </a:spcBef>
              </a:pPr>
              <a:t>62</a:t>
            </a:fld>
            <a:endParaRPr lang="el-GR" altLang="el-GR" sz="1300" smtClean="0"/>
          </a:p>
        </p:txBody>
      </p:sp>
    </p:spTree>
    <p:extLst>
      <p:ext uri="{BB962C8B-B14F-4D97-AF65-F5344CB8AC3E}">
        <p14:creationId xmlns:p14="http://schemas.microsoft.com/office/powerpoint/2010/main" val="2122400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A612AE-3A73-4950-8C88-D700743552EA}" type="slidenum">
              <a:rPr lang="en-GB" altLang="el-GR" smtClean="0"/>
              <a:pPr>
                <a:spcBef>
                  <a:spcPct val="0"/>
                </a:spcBef>
              </a:pPr>
              <a:t>5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30820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77023E-6D8D-4917-9BE4-A1684940AB1C}" type="slidenum">
              <a:rPr lang="en-GB" altLang="el-GR" smtClean="0"/>
              <a:pPr>
                <a:spcBef>
                  <a:spcPct val="0"/>
                </a:spcBef>
              </a:pPr>
              <a:t>6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83208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8C8FDB-C270-46C0-9657-3E45D820FB7F}" type="slidenum">
              <a:rPr lang="en-GB" altLang="el-GR" smtClean="0"/>
              <a:pPr>
                <a:spcBef>
                  <a:spcPct val="0"/>
                </a:spcBef>
              </a:pPr>
              <a:t>7</a:t>
            </a:fld>
            <a:endParaRPr lang="en-GB" alt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7613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CBC55-AAC4-4CAE-B75C-EC07BADDBC5D}" type="slidenum">
              <a:rPr lang="en-GB" altLang="el-GR" smtClean="0"/>
              <a:pPr>
                <a:spcBef>
                  <a:spcPct val="0"/>
                </a:spcBef>
              </a:pPr>
              <a:t>8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3645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2DAA5-7579-46B2-84FA-CA52A19F9AE7}" type="slidenum">
              <a:rPr lang="en-GB" altLang="el-GR" smtClean="0"/>
              <a:pPr>
                <a:spcBef>
                  <a:spcPct val="0"/>
                </a:spcBef>
              </a:pPr>
              <a:t>9</a:t>
            </a:fld>
            <a:endParaRPr lang="en-GB" altLang="el-GR" smtClean="0"/>
          </a:p>
        </p:txBody>
      </p:sp>
    </p:spTree>
    <p:extLst>
      <p:ext uri="{BB962C8B-B14F-4D97-AF65-F5344CB8AC3E}">
        <p14:creationId xmlns:p14="http://schemas.microsoft.com/office/powerpoint/2010/main" val="146531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1/12/2015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1/12/2015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scratch2downloa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scratch.org/" TargetMode="External"/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ratchplay.gr/" TargetMode="External"/><Relationship Id="rId5" Type="http://schemas.openxmlformats.org/officeDocument/2006/relationships/hyperlink" Target="http://logogreekworld.ning.com/" TargetMode="External"/><Relationship Id="rId4" Type="http://schemas.openxmlformats.org/officeDocument/2006/relationships/hyperlink" Target="http://scratched.media.mit.edu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ratchplay.gr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89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12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l-GR" sz="2800" b="1" dirty="0"/>
              <a:t>Παρουσίαση του περιβάλλοντος </a:t>
            </a:r>
            <a:r>
              <a:rPr lang="en-US" sz="2800" b="1" dirty="0"/>
              <a:t>Scratch </a:t>
            </a:r>
            <a:endParaRPr lang="en-GB" sz="2800" b="1" dirty="0"/>
          </a:p>
          <a:p>
            <a:r>
              <a:rPr lang="el-GR" sz="2800" dirty="0" smtClean="0"/>
              <a:t>Βασίλειος </a:t>
            </a:r>
            <a:r>
              <a:rPr lang="el-GR" sz="2800" dirty="0" smtClean="0"/>
              <a:t>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Ανάπτυξη </a:t>
            </a:r>
            <a:r>
              <a:rPr lang="el-GR" dirty="0" err="1" smtClean="0"/>
              <a:t>πολυμεσικών</a:t>
            </a:r>
            <a:r>
              <a:rPr lang="el-GR" dirty="0" smtClean="0"/>
              <a:t> εφαρμογών </a:t>
            </a:r>
            <a:endParaRPr lang="en-GB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14375" y="1643063"/>
            <a:ext cx="8220075" cy="4800600"/>
          </a:xfrm>
        </p:spPr>
        <p:txBody>
          <a:bodyPr/>
          <a:lstStyle/>
          <a:p>
            <a:r>
              <a:rPr lang="el-GR" altLang="el-GR" sz="2800" smtClean="0"/>
              <a:t>Η </a:t>
            </a:r>
            <a:r>
              <a:rPr lang="en-GB" altLang="el-GR" sz="2800" smtClean="0"/>
              <a:t>Scratch </a:t>
            </a:r>
            <a:r>
              <a:rPr lang="el-GR" altLang="el-GR" sz="2800" smtClean="0"/>
              <a:t>μπορεί να χρησιμοποιηθεί ως γλώσσα ανάπτυξης απλών εφαρμογών πολυμέσων </a:t>
            </a:r>
          </a:p>
          <a:p>
            <a:r>
              <a:rPr lang="el-GR" altLang="el-GR" sz="2800" smtClean="0"/>
              <a:t>Μπορεί συνεπώς να χρησιμοποιηθεί από τον εκπαιδευτικό ή και από τους μαθητές για την υλοποίηση σχεδίων εργασίας 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339874-BB36-4110-A367-B86EF3D63251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Κύρια στοιχεία της </a:t>
            </a:r>
            <a:r>
              <a:rPr lang="en-US" dirty="0" smtClean="0"/>
              <a:t>Scratch </a:t>
            </a:r>
            <a:endParaRPr lang="en-GB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116013" y="1643063"/>
            <a:ext cx="7818437" cy="4800600"/>
          </a:xfrm>
        </p:spPr>
        <p:txBody>
          <a:bodyPr/>
          <a:lstStyle/>
          <a:p>
            <a:r>
              <a:rPr lang="el-GR" altLang="el-GR" sz="2400" smtClean="0"/>
              <a:t>Τα στοιχεία της γλώσσας Scratch που διευκολύνουν την εκμάθησή της από αρχάριους προγραμματιστές περιλαμβάνουν: </a:t>
            </a:r>
          </a:p>
          <a:p>
            <a:r>
              <a:rPr lang="el-GR" altLang="el-GR" sz="2400" smtClean="0"/>
              <a:t>1. τον </a:t>
            </a:r>
            <a:r>
              <a:rPr lang="el-GR" altLang="el-GR" sz="2400" b="1" smtClean="0"/>
              <a:t>οπτικό προγραμματισμό </a:t>
            </a:r>
            <a:r>
              <a:rPr lang="el-GR" altLang="el-GR" sz="2400" smtClean="0"/>
              <a:t>αφού οι εντολές είναι ψηφίδες που μπορούν να συνδυαστούν μόνο με σωστούς συντακτικά τρόπους, </a:t>
            </a:r>
          </a:p>
          <a:p>
            <a:r>
              <a:rPr lang="el-GR" altLang="el-GR" sz="2400" smtClean="0"/>
              <a:t>2. τον εύκολο χειρισμό των πολυμέσων αφού ήχοι και εικόνες εισάγονται εύκολα στο περιβάλλον της Scratch και </a:t>
            </a:r>
          </a:p>
          <a:p>
            <a:r>
              <a:rPr lang="el-GR" altLang="el-GR" sz="2400" smtClean="0"/>
              <a:t>3. την υποστήριξη της ελληνικής γλώσσας τόσο για το περιβάλλον όσο και για τις εντολές της γλώσσας προγραμματισμού. 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0F5548-B843-4AF1-B2BD-CF6D10F7406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143000"/>
          </a:xfrm>
        </p:spPr>
        <p:txBody>
          <a:bodyPr/>
          <a:lstStyle/>
          <a:p>
            <a:pPr>
              <a:defRPr/>
            </a:pPr>
            <a:r>
              <a:rPr lang="el-GR" sz="4000" dirty="0" smtClean="0"/>
              <a:t>Δομικά χαρακτηριστικά της </a:t>
            </a:r>
            <a:r>
              <a:rPr lang="en-US" sz="4000" dirty="0" smtClean="0"/>
              <a:t>Scratch</a:t>
            </a:r>
            <a:endParaRPr lang="en-GB" sz="40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785813" y="1428750"/>
            <a:ext cx="2714625" cy="4800600"/>
          </a:xfrm>
        </p:spPr>
        <p:txBody>
          <a:bodyPr/>
          <a:lstStyle/>
          <a:p>
            <a:r>
              <a:rPr lang="el-GR" altLang="el-GR" sz="2400" smtClean="0"/>
              <a:t>Η </a:t>
            </a:r>
            <a:r>
              <a:rPr lang="en-US" altLang="el-GR" sz="2400" smtClean="0"/>
              <a:t>Scratch (</a:t>
            </a:r>
            <a:r>
              <a:rPr lang="el-GR" altLang="el-GR" sz="2400" smtClean="0"/>
              <a:t>όπως και η </a:t>
            </a:r>
            <a:r>
              <a:rPr lang="en-US" altLang="el-GR" sz="2400" smtClean="0"/>
              <a:t>Logo) </a:t>
            </a:r>
            <a:r>
              <a:rPr lang="el-GR" altLang="el-GR" sz="2400" smtClean="0"/>
              <a:t>περιλαμβάνει ένα βασικό λεξιλόγιο που αποτελείται από τις λεγόμενες </a:t>
            </a:r>
            <a:r>
              <a:rPr lang="el-GR" altLang="el-GR" sz="2400" b="1" i="1" smtClean="0"/>
              <a:t>βασικές εντολές</a:t>
            </a:r>
            <a:r>
              <a:rPr lang="el-GR" altLang="el-GR" sz="2400" smtClean="0"/>
              <a:t> (primitives). 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604B26-66E7-42A3-82B6-C03770F9CB8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357313"/>
            <a:ext cx="19145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928688"/>
            <a:ext cx="191452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91450" cy="1143000"/>
          </a:xfrm>
        </p:spPr>
        <p:txBody>
          <a:bodyPr/>
          <a:lstStyle/>
          <a:p>
            <a:pPr>
              <a:defRPr/>
            </a:pPr>
            <a:r>
              <a:rPr lang="el-GR" sz="4000" dirty="0" smtClean="0"/>
              <a:t>Το περιβάλλον της </a:t>
            </a:r>
            <a:r>
              <a:rPr lang="en-US" sz="4000" dirty="0" smtClean="0"/>
              <a:t>Scratch 1.3</a:t>
            </a:r>
            <a:endParaRPr lang="en-GB" sz="4000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64D5FB-078E-4C58-B385-4558FB38DA5C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4821" name="Εικόνα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196975"/>
            <a:ext cx="79248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>
          <a:xfrm>
            <a:off x="1574800" y="-33338"/>
            <a:ext cx="7543800" cy="1143001"/>
          </a:xfrm>
        </p:spPr>
        <p:txBody>
          <a:bodyPr/>
          <a:lstStyle/>
          <a:p>
            <a:pPr>
              <a:defRPr/>
            </a:pPr>
            <a:r>
              <a:rPr lang="el-GR" altLang="el-GR" dirty="0" smtClean="0"/>
              <a:t>Το περιβάλλον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Scratch 2.0 </a:t>
            </a:r>
            <a:endParaRPr lang="el-GR" altLang="el-GR" dirty="0" smtClean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48637" y="6438900"/>
            <a:ext cx="69056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043F77-A0A2-4C7C-A755-E824840FF698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12875"/>
            <a:ext cx="767715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H="1" flipV="1">
            <a:off x="1836738" y="1000125"/>
            <a:ext cx="142875" cy="792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1187450" y="1792288"/>
            <a:ext cx="2665413" cy="2087562"/>
          </a:xfrm>
          <a:prstGeom prst="rect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1328738" y="630238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Σκηνή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1187450" y="3952875"/>
            <a:ext cx="2633663" cy="1079500"/>
          </a:xfrm>
          <a:prstGeom prst="rect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>
            <a:off x="1763713" y="5032375"/>
            <a:ext cx="498475" cy="431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6625" y="5454650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Λίστα αντικειμένων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3924300" y="1576388"/>
            <a:ext cx="1081088" cy="3455987"/>
          </a:xfrm>
          <a:prstGeom prst="rect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 flipH="1">
            <a:off x="3965575" y="5032375"/>
            <a:ext cx="498475" cy="431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3563938" y="5454650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00B050"/>
                </a:solidFill>
                <a:latin typeface="Arial" panose="020B0604020202020204" pitchFamily="34" charset="0"/>
              </a:rPr>
              <a:t>Παλέτα εντολών (χωρισμένες σε καρτέλες)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5148263" y="1560513"/>
            <a:ext cx="3673475" cy="345598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9" name="Ευθύγραμμο βέλος σύνδεσης 18"/>
          <p:cNvCxnSpPr/>
          <p:nvPr/>
        </p:nvCxnSpPr>
        <p:spPr>
          <a:xfrm flipH="1">
            <a:off x="6372225" y="5032375"/>
            <a:ext cx="498475" cy="431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21350" y="54641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Χώρος σεναρίων</a:t>
            </a:r>
          </a:p>
        </p:txBody>
      </p:sp>
    </p:spTree>
    <p:extLst>
      <p:ext uri="{BB962C8B-B14F-4D97-AF65-F5344CB8AC3E}">
        <p14:creationId xmlns:p14="http://schemas.microsoft.com/office/powerpoint/2010/main" val="420546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62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Η «γάτα» </a:t>
            </a:r>
            <a:r>
              <a:rPr lang="en-US" dirty="0" smtClean="0"/>
              <a:t>Scratch</a:t>
            </a:r>
            <a:endParaRPr lang="en-GB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altLang="el-GR" sz="2800" smtClean="0"/>
              <a:t>αλλάζει θέση (να κάνει μπροστά και πίσω κάποιο αριθμό «βημάτων», τα οποία μπορεί να είναι </a:t>
            </a:r>
            <a:r>
              <a:rPr lang="fr-FR" altLang="el-GR" sz="2800" smtClean="0"/>
              <a:t>pixels </a:t>
            </a:r>
            <a:r>
              <a:rPr lang="el-GR" altLang="el-GR" sz="2800" smtClean="0"/>
              <a:t>στην οθόνη ή κινήσεις στο χώρο),</a:t>
            </a:r>
            <a:endParaRPr lang="en-GB" altLang="el-GR" sz="2800" smtClean="0"/>
          </a:p>
          <a:p>
            <a:r>
              <a:rPr lang="el-GR" altLang="el-GR" sz="2800" smtClean="0"/>
              <a:t>αλλάζει διεύθυνση (σε μοίρες ή ακτίνια),</a:t>
            </a:r>
            <a:endParaRPr lang="en-GB" altLang="el-GR" sz="2800" smtClean="0"/>
          </a:p>
          <a:p>
            <a:r>
              <a:rPr lang="el-GR" altLang="el-GR" sz="2800" smtClean="0"/>
              <a:t>αφήνει ή δεν αφήνει ίχνη στο έδαφος (ή στην οθόνη) κατά τη μετακίνησή της,</a:t>
            </a:r>
            <a:endParaRPr lang="en-GB" altLang="el-GR" sz="2800" smtClean="0"/>
          </a:p>
          <a:p>
            <a:r>
              <a:rPr lang="el-GR" altLang="el-GR" sz="2800" smtClean="0"/>
              <a:t>μεταδίδει ηχητικά ή φωτεινά σήματα</a:t>
            </a:r>
          </a:p>
          <a:p>
            <a:r>
              <a:rPr lang="el-GR" altLang="el-GR" sz="2800" smtClean="0"/>
              <a:t>Επικοινωνεί με άλλες «γάτες»</a:t>
            </a:r>
            <a:endParaRPr lang="en-GB" altLang="el-GR" sz="2800" smtClean="0"/>
          </a:p>
          <a:p>
            <a:r>
              <a:rPr lang="el-GR" altLang="el-GR" sz="2800" smtClean="0"/>
              <a:t>κλπ.</a:t>
            </a:r>
            <a:endParaRPr lang="en-GB" altLang="el-GR" sz="2800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D085DF-64EA-455D-9636-BACD5890F066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(1)</a:t>
            </a:r>
            <a:endParaRPr lang="en-GB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71500" y="1447800"/>
            <a:ext cx="8362950" cy="1909763"/>
          </a:xfrm>
        </p:spPr>
        <p:txBody>
          <a:bodyPr/>
          <a:lstStyle/>
          <a:p>
            <a:r>
              <a:rPr lang="el-GR" altLang="el-GR" smtClean="0"/>
              <a:t>Με τη </a:t>
            </a:r>
            <a:r>
              <a:rPr lang="fr-FR" altLang="el-GR" smtClean="0"/>
              <a:t>Scratch </a:t>
            </a:r>
            <a:r>
              <a:rPr lang="el-GR" altLang="el-GR" smtClean="0"/>
              <a:t>δημιουργούμε προγράμματα</a:t>
            </a:r>
          </a:p>
          <a:p>
            <a:pPr lvl="1"/>
            <a:r>
              <a:rPr lang="el-GR" altLang="el-GR" smtClean="0"/>
              <a:t>Πρόγραμμα: σύνολο από εντολές</a:t>
            </a:r>
          </a:p>
          <a:p>
            <a:r>
              <a:rPr lang="el-GR" altLang="el-GR" smtClean="0"/>
              <a:t>Χειρισμός βασικών «αντικειμένων»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44E20B-AF59-4B2A-B144-9F30474D8BED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429000"/>
            <a:ext cx="55006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9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(2)</a:t>
            </a:r>
            <a:endParaRPr lang="en-GB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000125" y="1500188"/>
            <a:ext cx="7786688" cy="4748212"/>
          </a:xfrm>
        </p:spPr>
        <p:txBody>
          <a:bodyPr/>
          <a:lstStyle/>
          <a:p>
            <a:r>
              <a:rPr lang="el-GR" altLang="el-GR" sz="2400" smtClean="0"/>
              <a:t>Η </a:t>
            </a:r>
            <a:r>
              <a:rPr lang="el-GR" altLang="el-GR" sz="2400" b="1" smtClean="0"/>
              <a:t>κίνηση</a:t>
            </a:r>
            <a:r>
              <a:rPr lang="el-GR" altLang="el-GR" sz="2400" smtClean="0"/>
              <a:t> που περιέχει συγκεκριμένες εντολές για μετακίνηση της γάτας (και κάθε φιγούρας)</a:t>
            </a:r>
          </a:p>
          <a:p>
            <a:r>
              <a:rPr lang="el-GR" altLang="el-GR" sz="2400" smtClean="0"/>
              <a:t>Οι </a:t>
            </a:r>
            <a:r>
              <a:rPr lang="el-GR" altLang="el-GR" sz="2400" b="1" smtClean="0"/>
              <a:t>όψεις</a:t>
            </a:r>
            <a:r>
              <a:rPr lang="el-GR" altLang="el-GR" sz="2400" smtClean="0"/>
              <a:t> </a:t>
            </a:r>
          </a:p>
          <a:p>
            <a:r>
              <a:rPr lang="el-GR" altLang="el-GR" sz="2400" smtClean="0"/>
              <a:t>Ο </a:t>
            </a:r>
            <a:r>
              <a:rPr lang="el-GR" altLang="el-GR" sz="2400" b="1" smtClean="0"/>
              <a:t>ήχος </a:t>
            </a:r>
          </a:p>
          <a:p>
            <a:r>
              <a:rPr lang="el-GR" altLang="el-GR" sz="2400" smtClean="0"/>
              <a:t>Η </a:t>
            </a:r>
            <a:r>
              <a:rPr lang="el-GR" altLang="el-GR" sz="2400" b="1" smtClean="0"/>
              <a:t>πένα </a:t>
            </a:r>
            <a:endParaRPr lang="en-GB" altLang="el-GR" sz="2000" b="1" smtClean="0"/>
          </a:p>
          <a:p>
            <a:r>
              <a:rPr lang="el-GR" altLang="el-GR" sz="2400" smtClean="0"/>
              <a:t>Οι </a:t>
            </a:r>
            <a:r>
              <a:rPr lang="el-GR" altLang="el-GR" sz="2400" b="1" smtClean="0"/>
              <a:t>εντολές ελέγχου </a:t>
            </a:r>
          </a:p>
          <a:p>
            <a:r>
              <a:rPr lang="el-GR" altLang="el-GR" sz="2400" smtClean="0"/>
              <a:t>Οι</a:t>
            </a:r>
            <a:r>
              <a:rPr lang="el-GR" altLang="el-GR" sz="2400" b="1" smtClean="0"/>
              <a:t> αριθμοί</a:t>
            </a:r>
            <a:r>
              <a:rPr lang="el-GR" altLang="el-GR" sz="2400" smtClean="0"/>
              <a:t> (numbers), π.χ. οι 23, 2, και 8,2. </a:t>
            </a:r>
          </a:p>
          <a:p>
            <a:pPr lvl="1"/>
            <a:r>
              <a:rPr lang="el-GR" altLang="el-GR" sz="2000" smtClean="0"/>
              <a:t>Μια σειρά από αριθμητικούς χαρακτήρες, στους οποίους μπορεί να προηγείται ένα πρόσημο.</a:t>
            </a:r>
            <a:endParaRPr lang="en-GB" altLang="el-GR" sz="2000" smtClean="0"/>
          </a:p>
          <a:p>
            <a:endParaRPr lang="el-GR" altLang="el-GR" sz="200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523A8F-137E-4EF7-B6CB-6E366B4E1DE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84763"/>
            <a:ext cx="1838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8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Πρόγραμμα στη </a:t>
            </a:r>
            <a:r>
              <a:rPr lang="en-US" dirty="0" smtClean="0"/>
              <a:t>Scratch (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187450" y="1500188"/>
            <a:ext cx="7747000" cy="4748212"/>
          </a:xfrm>
        </p:spPr>
        <p:txBody>
          <a:bodyPr/>
          <a:lstStyle/>
          <a:p>
            <a:r>
              <a:rPr lang="el-GR" altLang="el-GR" smtClean="0">
                <a:solidFill>
                  <a:srgbClr val="FF0000"/>
                </a:solidFill>
              </a:rPr>
              <a:t>Ο ήχος </a:t>
            </a:r>
          </a:p>
          <a:p>
            <a:r>
              <a:rPr lang="el-GR" altLang="el-GR" smtClean="0">
                <a:solidFill>
                  <a:srgbClr val="FF0000"/>
                </a:solidFill>
              </a:rPr>
              <a:t>Οι αισθητήρες</a:t>
            </a:r>
          </a:p>
          <a:p>
            <a:r>
              <a:rPr lang="el-GR" altLang="el-GR" smtClean="0">
                <a:solidFill>
                  <a:srgbClr val="FF0000"/>
                </a:solidFill>
              </a:rPr>
              <a:t>Οι μεταβλητές 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420F05-0921-4A44-9FFF-307091947135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1838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altLang="el-GR" smtClean="0"/>
              <a:t>Scratch 2.0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10088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Δουλεύει εξ ολοκλήρου στον </a:t>
            </a:r>
            <a:r>
              <a:rPr lang="el-GR" dirty="0" err="1" smtClean="0"/>
              <a:t>φυλλομετρητή</a:t>
            </a:r>
            <a:endParaRPr lang="el-GR" dirty="0" smtClean="0"/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Θα πρέπει να δημιουργήσετε λογαριασμό</a:t>
            </a: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r>
              <a:rPr lang="el-GR" dirty="0" smtClean="0"/>
              <a:t>Υπάρχει και </a:t>
            </a:r>
            <a:r>
              <a:rPr lang="en-US" dirty="0" smtClean="0"/>
              <a:t>offline </a:t>
            </a:r>
            <a:r>
              <a:rPr lang="el-GR" dirty="0" smtClean="0"/>
              <a:t>έκδοση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2800" dirty="0">
                <a:hlinkClick r:id="rId2"/>
              </a:rPr>
              <a:t>https://scratch.mit.edu/scratch2download</a:t>
            </a:r>
            <a:r>
              <a:rPr lang="en-US" sz="2800" dirty="0" smtClean="0">
                <a:hlinkClick r:id="rId2"/>
              </a:rPr>
              <a:t>/</a:t>
            </a:r>
            <a:endParaRPr lang="el-GR" sz="28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l-GR" dirty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254EF-EF1A-4A5F-88ED-F83E5BCF8E56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1331913" y="627063"/>
            <a:ext cx="735171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l-GR" altLang="el-GR" sz="4000" b="1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Ενδυμασίες και υπόβαθρα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43000" y="2906713"/>
            <a:ext cx="735171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 sz="2000">
              <a:solidFill>
                <a:srgbClr val="898989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092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Τι είναι ενδυμασία/υπόβαθρο;</a:t>
            </a:r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>
          <a:xfrm>
            <a:off x="5580063" y="1484313"/>
            <a:ext cx="3367087" cy="4525962"/>
          </a:xfrm>
        </p:spPr>
        <p:txBody>
          <a:bodyPr/>
          <a:lstStyle/>
          <a:p>
            <a:r>
              <a:rPr lang="el-GR" altLang="el-GR" smtClean="0"/>
              <a:t>Χαρακτηριστικά;</a:t>
            </a:r>
          </a:p>
          <a:p>
            <a:r>
              <a:rPr lang="el-GR" altLang="el-GR" smtClean="0"/>
              <a:t>Περιορισμοί;</a:t>
            </a:r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A468A8-24E8-49B5-BBFD-8F6DEAD44B94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302418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4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Σαν νέα φιγούρα</a:t>
            </a:r>
          </a:p>
        </p:txBody>
      </p:sp>
      <p:sp>
        <p:nvSpPr>
          <p:cNvPr id="5120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CCF5D3-EB1A-4384-8883-59E894FD14EC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6152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0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Σαν νέα ενδυμασία</a:t>
            </a:r>
          </a:p>
        </p:txBody>
      </p:sp>
      <p:sp>
        <p:nvSpPr>
          <p:cNvPr id="53251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9C0777-D843-430C-B6E5-E1A7BAFFF779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32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75009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361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Σαν υπόβαθρο</a:t>
            </a:r>
          </a:p>
        </p:txBody>
      </p:sp>
      <p:sp>
        <p:nvSpPr>
          <p:cNvPr id="5529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A33663-C9EF-4E88-BF8E-D1C93B146A63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11313"/>
            <a:ext cx="6904038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224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00338" y="3429000"/>
            <a:ext cx="6259512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Δομή Ακολουθίας</a:t>
            </a:r>
            <a:endParaRPr lang="el-GR" cap="none" dirty="0"/>
          </a:p>
        </p:txBody>
      </p:sp>
      <p:sp>
        <p:nvSpPr>
          <p:cNvPr id="57347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F55241-B926-429A-9F4A-540A55885C11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25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4800600" y="3141662"/>
            <a:ext cx="4159250" cy="1963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Η πιο βασική (και απλή) δομή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2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09825" y="477838"/>
            <a:ext cx="6261100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Σειρά εντολών σε μορφή Ακολουθίας</a:t>
            </a:r>
            <a:endParaRPr lang="el-GR" cap="none" dirty="0"/>
          </a:p>
        </p:txBody>
      </p:sp>
      <p:sp>
        <p:nvSpPr>
          <p:cNvPr id="58371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0569B-F4A8-4393-93B5-AD166ACEB231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26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339975" y="404813"/>
            <a:ext cx="6400800" cy="1509712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8373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60575"/>
            <a:ext cx="29543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00338" y="2752725"/>
            <a:ext cx="6259512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Δομή Επιλογής </a:t>
            </a:r>
            <a:endParaRPr lang="el-GR" cap="none" dirty="0"/>
          </a:p>
        </p:txBody>
      </p:sp>
      <p:sp>
        <p:nvSpPr>
          <p:cNvPr id="59395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1195D3-D614-46DA-A258-8D8742467B96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27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2559050" y="3141663"/>
            <a:ext cx="6400800" cy="1509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b="1" dirty="0" smtClean="0">
                <a:solidFill>
                  <a:schemeClr val="tx1"/>
                </a:solidFill>
              </a:rPr>
              <a:t>Σημαντική δομή, χωρίς αυτήν δεν μπορούν να υλοποιηθούν απλοί αλγόριθμοι 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Περιγραφή αλγορίθμου (μέσα ή έξω;)</a:t>
            </a:r>
          </a:p>
        </p:txBody>
      </p:sp>
      <p:sp>
        <p:nvSpPr>
          <p:cNvPr id="60419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l-GR" b="1" dirty="0" smtClean="0"/>
              <a:t>Εάν</a:t>
            </a:r>
            <a:r>
              <a:rPr lang="el-GR" altLang="el-GR" dirty="0" smtClean="0"/>
              <a:t> η γάτα ακουμπάει το δωμάτιο: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l-GR" altLang="el-GR" dirty="0" smtClean="0"/>
              <a:t>Η γάτα λέει «Μέσα»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altLang="el-GR" b="1" dirty="0" smtClean="0"/>
              <a:t>Αλλιώς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l-GR" altLang="el-GR" dirty="0" smtClean="0"/>
              <a:t>Η γάτα λέει «Έξω»</a:t>
            </a:r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8D98DC-FBDD-4EC4-B942-749601E6676D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28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86200"/>
            <a:ext cx="28257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962400"/>
            <a:ext cx="29987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Πρόγραμμα Μέσα ή έξω;</a:t>
            </a:r>
          </a:p>
        </p:txBody>
      </p:sp>
      <p:sp>
        <p:nvSpPr>
          <p:cNvPr id="6144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755C4C-EF6F-4380-95D2-0C22E532649D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29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61445" name="TextBox 6"/>
          <p:cNvSpPr txBox="1">
            <a:spLocks noChangeArrowheads="1"/>
          </p:cNvSpPr>
          <p:nvPr/>
        </p:nvSpPr>
        <p:spPr bwMode="auto">
          <a:xfrm>
            <a:off x="5949950" y="2311400"/>
            <a:ext cx="310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Arial" panose="020B0604020202020204" pitchFamily="34" charset="0"/>
              </a:rPr>
              <a:t>Συνθήκη</a:t>
            </a: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11400"/>
            <a:ext cx="345598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V="1">
            <a:off x="3421063" y="2636838"/>
            <a:ext cx="2519362" cy="9366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V="1">
            <a:off x="3294063" y="4041775"/>
            <a:ext cx="2517775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9" name="TextBox 6"/>
          <p:cNvSpPr txBox="1">
            <a:spLocks noChangeArrowheads="1"/>
          </p:cNvSpPr>
          <p:nvPr/>
        </p:nvSpPr>
        <p:spPr bwMode="auto">
          <a:xfrm>
            <a:off x="5773738" y="3363913"/>
            <a:ext cx="3101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Arial" panose="020B0604020202020204" pitchFamily="34" charset="0"/>
              </a:rPr>
              <a:t>Εντολές όταν η συνθήκη ισχύει</a:t>
            </a:r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3254375" y="4764088"/>
            <a:ext cx="2519363" cy="482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1" name="TextBox 6"/>
          <p:cNvSpPr txBox="1">
            <a:spLocks noChangeArrowheads="1"/>
          </p:cNvSpPr>
          <p:nvPr/>
        </p:nvSpPr>
        <p:spPr bwMode="auto">
          <a:xfrm>
            <a:off x="5773738" y="4772025"/>
            <a:ext cx="310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Arial" panose="020B0604020202020204" pitchFamily="34" charset="0"/>
              </a:rPr>
              <a:t>Εντολές όταν η συνθήκη δεν ισχύει</a:t>
            </a:r>
          </a:p>
        </p:txBody>
      </p:sp>
    </p:spTree>
    <p:extLst>
      <p:ext uri="{BB962C8B-B14F-4D97-AF65-F5344CB8AC3E}">
        <p14:creationId xmlns:p14="http://schemas.microsoft.com/office/powerpoint/2010/main" val="17480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68538" y="3438525"/>
            <a:ext cx="6691312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Συνθήκες και Επαναλήψεις</a:t>
            </a:r>
            <a:endParaRPr lang="el-GR" cap="none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339975" y="4149725"/>
            <a:ext cx="6619875" cy="1500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Η επανάληψη είναι βασική δομή του προγραμματισμού 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B0B128-D1BC-4148-8317-6C883109F9E2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30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3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2400" y="3819525"/>
            <a:ext cx="4997450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Συνθήκες</a:t>
            </a:r>
            <a:endParaRPr lang="el-GR" cap="none" dirty="0"/>
          </a:p>
        </p:txBody>
      </p:sp>
      <p:sp>
        <p:nvSpPr>
          <p:cNvPr id="6349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AD5D7-7326-4D95-9CA0-4A2A7FE26763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31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πρόβλημα (βάτραχος)</a:t>
            </a:r>
            <a:endParaRPr lang="el-GR" dirty="0"/>
          </a:p>
        </p:txBody>
      </p:sp>
      <p:sp>
        <p:nvSpPr>
          <p:cNvPr id="64515" name="Θέση περιεχομένου 2"/>
          <p:cNvSpPr>
            <a:spLocks noGrp="1"/>
          </p:cNvSpPr>
          <p:nvPr>
            <p:ph idx="1"/>
          </p:nvPr>
        </p:nvSpPr>
        <p:spPr>
          <a:xfrm>
            <a:off x="1033463" y="1446213"/>
            <a:ext cx="7499350" cy="4800600"/>
          </a:xfrm>
        </p:spPr>
        <p:txBody>
          <a:bodyPr/>
          <a:lstStyle/>
          <a:p>
            <a:r>
              <a:rPr lang="el-GR" altLang="el-GR" smtClean="0"/>
              <a:t>Πως μπορούμε να ελέγξουμε το αν ο βάτραχος βρίσκεται ολόκληρος στην πράσινη περιοχή;</a:t>
            </a:r>
          </a:p>
          <a:p>
            <a:endParaRPr lang="el-GR" altLang="el-GR" smtClean="0"/>
          </a:p>
          <a:p>
            <a:endParaRPr lang="el-GR" altLang="el-GR" smtClean="0"/>
          </a:p>
        </p:txBody>
      </p:sp>
      <p:sp>
        <p:nvSpPr>
          <p:cNvPr id="6451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77474-9C74-42FC-B314-CDD646333D8E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32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64517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214471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00438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98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Μια ολοκληρωμένη λύση</a:t>
            </a:r>
            <a:endParaRPr lang="el-GR" dirty="0"/>
          </a:p>
        </p:txBody>
      </p:sp>
      <p:pic>
        <p:nvPicPr>
          <p:cNvPr id="65539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08100"/>
            <a:ext cx="4968875" cy="4568825"/>
          </a:xfrm>
        </p:spPr>
      </p:pic>
      <p:sp>
        <p:nvSpPr>
          <p:cNvPr id="6554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3CD669-19B8-4F01-9273-0A2814321DD0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33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1052736"/>
            <a:ext cx="3673475" cy="27463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87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4438" y="3209925"/>
            <a:ext cx="5903912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Επαναλήψεις </a:t>
            </a:r>
            <a:endParaRPr lang="el-GR" cap="none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484437" y="4076700"/>
            <a:ext cx="6226175" cy="1509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Η δομή που επιτρέπει να επαναλαμβάνουμε μια σειρά εντολών 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6656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C8D13D-E586-4891-A7BD-C293E156075D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34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Επανάληψη χωρίς συνθήκη</a:t>
            </a:r>
            <a:endParaRPr lang="el-GR" dirty="0"/>
          </a:p>
        </p:txBody>
      </p:sp>
      <p:pic>
        <p:nvPicPr>
          <p:cNvPr id="6758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989138"/>
            <a:ext cx="3224212" cy="2970212"/>
          </a:xfrm>
        </p:spPr>
      </p:pic>
      <p:sp>
        <p:nvSpPr>
          <p:cNvPr id="6758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CE77B1-D3C1-47BF-92E2-76B3D80DF692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35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68611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557338"/>
            <a:ext cx="4554537" cy="4175125"/>
          </a:xfrm>
        </p:spPr>
      </p:pic>
      <p:sp>
        <p:nvSpPr>
          <p:cNvPr id="6861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438409-4623-45FC-A1BB-B9D49CDD72D6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36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6963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484313"/>
            <a:ext cx="5403850" cy="4175125"/>
          </a:xfrm>
        </p:spPr>
      </p:pic>
      <p:sp>
        <p:nvSpPr>
          <p:cNvPr id="6963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FCBA26-BDD9-4A00-BA7C-BF96D86EF47B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37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4284663" y="5562600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dirty="0"/>
              <a:t>Τι κάνει το πρόγραμμα; (προφορικά)</a:t>
            </a:r>
          </a:p>
        </p:txBody>
      </p:sp>
    </p:spTree>
    <p:extLst>
      <p:ext uri="{BB962C8B-B14F-4D97-AF65-F5344CB8AC3E}">
        <p14:creationId xmlns:p14="http://schemas.microsoft.com/office/powerpoint/2010/main" val="1822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Επανάληψη με συνθήκη</a:t>
            </a:r>
            <a:endParaRPr lang="el-GR" dirty="0"/>
          </a:p>
        </p:txBody>
      </p:sp>
      <p:pic>
        <p:nvPicPr>
          <p:cNvPr id="70659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268413"/>
            <a:ext cx="4873625" cy="3730625"/>
          </a:xfrm>
        </p:spPr>
      </p:pic>
      <p:sp>
        <p:nvSpPr>
          <p:cNvPr id="7066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F53B11-42EC-444D-AAAC-622EF8D2A5EA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38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Μηνύματα</a:t>
            </a:r>
          </a:p>
        </p:txBody>
      </p:sp>
      <p:sp>
        <p:nvSpPr>
          <p:cNvPr id="7168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CFBF32-9D4B-42A7-8B0D-AAF13475EE35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98888"/>
            <a:ext cx="320833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34575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8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altLang="el-GR" dirty="0"/>
              <a:t>Η παρουσίαση και ανάλυση των βασικών δομών της γλώσσας προγραμματισμού </a:t>
            </a:r>
            <a:r>
              <a:rPr lang="en-US" altLang="el-GR" dirty="0"/>
              <a:t>Scratch 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52800" y="3133725"/>
            <a:ext cx="5607050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Μεταβλητές</a:t>
            </a:r>
            <a:endParaRPr lang="el-GR" cap="none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657599" y="3644900"/>
            <a:ext cx="5091113" cy="1155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Αντικείμενο 5</a:t>
            </a:r>
            <a:r>
              <a:rPr lang="el-GR" sz="2800" b="1" baseline="30000" dirty="0" smtClean="0">
                <a:solidFill>
                  <a:schemeClr val="tx1"/>
                </a:solidFill>
              </a:rPr>
              <a:t>ου</a:t>
            </a:r>
            <a:r>
              <a:rPr lang="el-GR" sz="2800" b="1" dirty="0" smtClean="0">
                <a:solidFill>
                  <a:schemeClr val="tx1"/>
                </a:solidFill>
              </a:rPr>
              <a:t> εργαστηρίου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7270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F7B2B-98CF-4D6B-9EFF-7F7BE1A2B25F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40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Η έννοια της μεταβλητής</a:t>
            </a:r>
            <a:endParaRPr lang="el-GR" dirty="0"/>
          </a:p>
        </p:txBody>
      </p:sp>
      <p:sp>
        <p:nvSpPr>
          <p:cNvPr id="7373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Οι μεταβλητές χρησιμοποιούνται ως μνήμη.</a:t>
            </a:r>
          </a:p>
          <a:p>
            <a:r>
              <a:rPr lang="el-GR" altLang="el-GR" smtClean="0"/>
              <a:t>Αποθηκεύουν την τρέχουσα κατάσταση και μπορούμε να την ανακαλέσουμε αργότερα.</a:t>
            </a:r>
          </a:p>
        </p:txBody>
      </p:sp>
      <p:sp>
        <p:nvSpPr>
          <p:cNvPr id="7373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FF5CFE-34D4-4301-82B9-03FD8F2D545D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41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Μεταβλητές </a:t>
            </a:r>
            <a:endParaRPr lang="el-GR" dirty="0"/>
          </a:p>
        </p:txBody>
      </p:sp>
      <p:pic>
        <p:nvPicPr>
          <p:cNvPr id="7475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28775"/>
            <a:ext cx="2374900" cy="4062413"/>
          </a:xfrm>
        </p:spPr>
      </p:pic>
      <p:sp>
        <p:nvSpPr>
          <p:cNvPr id="7475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9DB0C0-8FAC-460D-BC5E-1312E86D78F0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42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32363" y="3284538"/>
            <a:ext cx="3024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3200"/>
              <a:t>Όνομα</a:t>
            </a:r>
          </a:p>
          <a:p>
            <a:r>
              <a:rPr lang="el-GR" altLang="el-GR" sz="3200"/>
              <a:t>Ιδιότητες</a:t>
            </a:r>
          </a:p>
          <a:p>
            <a:r>
              <a:rPr lang="el-GR" altLang="el-GR" sz="3200"/>
              <a:t>Αναφορά</a:t>
            </a:r>
          </a:p>
          <a:p>
            <a:r>
              <a:rPr lang="el-GR" altLang="el-GR" sz="3200"/>
              <a:t>Τιμή</a:t>
            </a:r>
          </a:p>
        </p:txBody>
      </p:sp>
    </p:spTree>
    <p:extLst>
      <p:ext uri="{BB962C8B-B14F-4D97-AF65-F5344CB8AC3E}">
        <p14:creationId xmlns:p14="http://schemas.microsoft.com/office/powerpoint/2010/main" val="30072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Μεταβλητή</a:t>
            </a:r>
            <a:endParaRPr lang="el-GR" dirty="0"/>
          </a:p>
        </p:txBody>
      </p:sp>
      <p:sp>
        <p:nvSpPr>
          <p:cNvPr id="7577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 </a:t>
            </a:r>
          </a:p>
        </p:txBody>
      </p:sp>
      <p:sp>
        <p:nvSpPr>
          <p:cNvPr id="7578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1AFAB3-B320-409B-9726-8F2BDE7A61A8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43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71638"/>
            <a:ext cx="2957513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05200"/>
            <a:ext cx="39592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Μεταβλητή</a:t>
            </a:r>
            <a:endParaRPr lang="el-GR" dirty="0"/>
          </a:p>
        </p:txBody>
      </p:sp>
      <p:sp>
        <p:nvSpPr>
          <p:cNvPr id="7680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Font typeface="Wingdings 2" panose="05020102010507070707" pitchFamily="18" charset="2"/>
              <a:buNone/>
            </a:pPr>
            <a:r>
              <a:rPr lang="el-GR" altLang="el-GR" smtClean="0"/>
              <a:t>  </a:t>
            </a:r>
          </a:p>
        </p:txBody>
      </p:sp>
      <p:sp>
        <p:nvSpPr>
          <p:cNvPr id="7680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524395-5E67-46D9-8610-AAA08B12BA3A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44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781300"/>
            <a:ext cx="76485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Όρια</a:t>
            </a:r>
            <a:endParaRPr lang="el-GR" dirty="0"/>
          </a:p>
        </p:txBody>
      </p:sp>
      <p:sp>
        <p:nvSpPr>
          <p:cNvPr id="7782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7782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E859FC-F15D-4538-80E0-8C4FBD14C541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45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697038"/>
            <a:ext cx="41576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441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6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Αρχικοποίηση</a:t>
            </a:r>
            <a:endParaRPr lang="el-GR" dirty="0"/>
          </a:p>
        </p:txBody>
      </p:sp>
      <p:sp>
        <p:nvSpPr>
          <p:cNvPr id="7885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Η αρχικοποίηση τιμής μεταβλητής είναι απαραίτητη</a:t>
            </a:r>
          </a:p>
          <a:p>
            <a:r>
              <a:rPr lang="el-GR" altLang="el-GR" smtClean="0"/>
              <a:t>Π.χ όταν καταγράφω το σκορ σε ένα παιγνίδι, αυτό πρέπει να γίνεται 0 μετά την πράσινη σημαία (εκκίνηση νέου παιγνιδιού)</a:t>
            </a:r>
          </a:p>
        </p:txBody>
      </p:sp>
      <p:sp>
        <p:nvSpPr>
          <p:cNvPr id="78852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B3178A-76E2-44F7-A786-F7A1BCD2EBA2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46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7200" y="3286125"/>
            <a:ext cx="4427538" cy="1362075"/>
          </a:xfrm>
        </p:spPr>
        <p:txBody>
          <a:bodyPr/>
          <a:lstStyle/>
          <a:p>
            <a:pPr>
              <a:defRPr/>
            </a:pPr>
            <a:r>
              <a:rPr lang="el-GR" cap="none" dirty="0" smtClean="0"/>
              <a:t>Διαδικασίες </a:t>
            </a:r>
            <a:endParaRPr lang="el-GR" cap="none" dirty="0"/>
          </a:p>
        </p:txBody>
      </p:sp>
      <p:sp>
        <p:nvSpPr>
          <p:cNvPr id="79876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D9AD6-CB61-45C1-9E35-9CFBABD1B9CA}" type="slidenum">
              <a:rPr lang="el-GR" altLang="el-GR" smtClean="0">
                <a:solidFill>
                  <a:srgbClr val="B5A788"/>
                </a:solidFill>
                <a:latin typeface="Gill Sans MT" panose="020B0502020104020203" pitchFamily="34" charset="0"/>
              </a:rPr>
              <a:pPr/>
              <a:t>47</a:t>
            </a:fld>
            <a:endParaRPr lang="el-GR" altLang="el-GR" smtClean="0">
              <a:solidFill>
                <a:srgbClr val="B5A788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 διαδικασίας </a:t>
            </a:r>
            <a:endParaRPr lang="el-GR" dirty="0"/>
          </a:p>
        </p:txBody>
      </p:sp>
      <p:pic>
        <p:nvPicPr>
          <p:cNvPr id="80899" name="Picture 2" descr="κ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773238"/>
            <a:ext cx="48974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https://lh5.googleusercontent.com/J44iHGhT9wbelBW741qGpxNpn54fUr44lZvJ4lzXk1lrTPjYhTM4fkZa4KxqgIhRdjlf125udJ-7MQO3jTZFGjTL_1LFCuSpnOXs_UeqhK9flEPA8GE2kFXjqgSaz6SZcAUP2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975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7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Διαδικασία</a:t>
            </a:r>
            <a:endParaRPr lang="el-GR" dirty="0"/>
          </a:p>
        </p:txBody>
      </p:sp>
      <p:pic>
        <p:nvPicPr>
          <p:cNvPr id="81923" name="Picture 2" descr="https://lh6.googleusercontent.com/iHhtRvcImVzqMJ17qF633Ysg_Z2rAwssV9ITh6hfK2FYzpAgun50us090zNBjBCrkbHsK7yu4Zqgmw4c2m_666gu6LeBwSYlGsMaB1bTKhX4po1lBeWM7XYBxuvhiVucvUrelO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54138"/>
            <a:ext cx="6884987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1042988" y="3357563"/>
            <a:ext cx="688498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388" y="2817813"/>
            <a:ext cx="2016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Χρησιμοποιεί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150" y="3514725"/>
            <a:ext cx="25209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chemeClr val="accent1">
                    <a:lumMod val="50000"/>
                  </a:schemeClr>
                </a:solidFill>
              </a:rPr>
              <a:t>Προγραμματίζει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4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42875"/>
            <a:ext cx="81661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/>
              <a:t>Έννοιες – Κλειδιά</a:t>
            </a:r>
            <a:endParaRPr lang="en-GB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42988" y="1125538"/>
          <a:ext cx="7862888" cy="49371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93712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Προγραμματισμός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Γλώσσες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προγραμματισμού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Γλώσσες οπτικού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προγραμματισμού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Γλώσσα </a:t>
                      </a:r>
                      <a:r>
                        <a:rPr kumimoji="0" lang="en-US" sz="2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Scratch</a:t>
                      </a: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προγραμματισμού </a:t>
                      </a:r>
                      <a:r>
                        <a:rPr kumimoji="0" lang="el-GR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l-GR" sz="2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Ακολουθία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Επιλογή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Έλεγχος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Μεταβλητή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Συνθήκη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Μήνυμα</a:t>
                      </a: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Ενδυμασία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Υπόβαθρο </a:t>
                      </a:r>
                      <a:endParaRPr kumimoji="0" lang="el-GR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 marT="45700" marB="45700"/>
                </a:tc>
              </a:tr>
            </a:tbl>
          </a:graphicData>
        </a:graphic>
      </p:graphicFrame>
      <p:sp>
        <p:nvSpPr>
          <p:cNvPr id="1844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7C66CF-1A70-41A8-9C89-D11C2EFDFC4A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82947" name="Θέση περιεχομένου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mtClean="0"/>
              <a:t>Αναπήδηση (δεν υπάρχει έτοιμη εντολή)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l-GR" altLang="el-GR" smtClean="0"/>
          </a:p>
        </p:txBody>
      </p:sp>
      <p:pic>
        <p:nvPicPr>
          <p:cNvPr id="82948" name="Picture 4" descr="https://lh5.googleusercontent.com/InRp0h_0CZrQuUEPXeOLwLTrCJuK28bohpw5_28m4ig8RwgCJD6bmM2y0pKKAeIN3r_8yRgaitYoS1S3hGaExx8fbW9Wn59lCoKVgsH5XM05gVKAvWh28peSojjI03vyHe8uS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65263"/>
            <a:ext cx="359886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63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Δημιουργία διαδικασίας</a:t>
            </a:r>
            <a:endParaRPr lang="el-GR" dirty="0"/>
          </a:p>
        </p:txBody>
      </p:sp>
      <p:sp>
        <p:nvSpPr>
          <p:cNvPr id="839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pic>
        <p:nvPicPr>
          <p:cNvPr id="83972" name="Picture 2" descr="https://lh4.googleusercontent.com/Jwl33SJnFR77XglNKOVZLNx_NgPJLAVSPhL_E_Nh60XKs2WTcInGMp9uhTpvWWnVXzuX5LRCGRfFMDoDnbQ9mA8BZuiGrOFGOTI0V6lftfL1d5-pJwdtlG_lnqiQFYjMKp-ik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4021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845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Όνομα διαδικασίας</a:t>
            </a:r>
            <a:endParaRPr lang="el-GR" dirty="0"/>
          </a:p>
        </p:txBody>
      </p:sp>
      <p:sp>
        <p:nvSpPr>
          <p:cNvPr id="8499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r>
              <a:rPr lang="el-GR" altLang="el-GR" smtClean="0"/>
              <a:t>Δίνουμε όνομα αναπήδηση</a:t>
            </a:r>
          </a:p>
        </p:txBody>
      </p:sp>
      <p:pic>
        <p:nvPicPr>
          <p:cNvPr id="84996" name="Picture 4" descr="https://lh6.googleusercontent.com/I1UfG5UQfqpfwB86BSSwi8J-3aQcDtaYnxnZOzXzgB17zztIaUndSyLm0zl718yMDySLpBrKevnuNHn9dkghgmaoNPtiJP1AYv6jpDU2idwXCt37psnOHuzmWEAGoFHHo-8mk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0229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197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Υλοποίηση διαδικασίας</a:t>
            </a:r>
            <a:endParaRPr lang="el-GR" dirty="0"/>
          </a:p>
        </p:txBody>
      </p:sp>
      <p:sp>
        <p:nvSpPr>
          <p:cNvPr id="8704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Font typeface="Wingdings 2" panose="05020102010507070707" pitchFamily="18" charset="2"/>
              <a:buNone/>
            </a:pPr>
            <a:r>
              <a:rPr lang="el-GR" altLang="el-GR" smtClean="0"/>
              <a:t> </a:t>
            </a:r>
          </a:p>
        </p:txBody>
      </p:sp>
      <p:pic>
        <p:nvPicPr>
          <p:cNvPr id="87044" name="Picture 2" descr="https://lh4.googleusercontent.com/p2OFZjZaqLpJFqlElxZH0oA2AyO3X9kGDaE7Qelw5GW1vMI8MtuDaQIjsFFjz0W7VxJf2vIwca_ulX2UUePmZ6D3sMCMXJBGJp6WBZnIcmtwV2RqPuedV35uIUYiyErM9Vdhd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33600"/>
            <a:ext cx="46339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29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Χρήση διαδικασίας </a:t>
            </a:r>
            <a:endParaRPr lang="el-GR" dirty="0"/>
          </a:p>
        </p:txBody>
      </p:sp>
      <p:sp>
        <p:nvSpPr>
          <p:cNvPr id="8806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502275"/>
            <a:ext cx="8229600" cy="623888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mtClean="0"/>
              <a:t>Όπως όλες οι εντολές</a:t>
            </a:r>
          </a:p>
        </p:txBody>
      </p:sp>
      <p:pic>
        <p:nvPicPr>
          <p:cNvPr id="88068" name="Picture 2" descr="https://lh6.googleusercontent.com/UUxEGOd8aWIe3p44u_WI9fAr6EA-wzvm_nObP-_4d1X8QYrxReqoaTEpK9h8Zpz90XI3tfOTvIgSLAcJ-VKGBzZpBtkFbVhph37yK3qCNkYQbYwuCgUmuYOrQf7hVafuzuhHT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056437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34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Παράμετροι</a:t>
            </a:r>
            <a:endParaRPr lang="el-GR" dirty="0"/>
          </a:p>
        </p:txBody>
      </p:sp>
      <p:pic>
        <p:nvPicPr>
          <p:cNvPr id="89091" name="Picture 2" descr="https://lh4.googleusercontent.com/sXEJeW0y_dDTZOl9sVaN9T0zi9eFhwhhCaH8uMIK-YAVLM7utYHFWEU3fazoLSLANDxs-5sr4hxfkzhD-CUGjzKnGfVzJNB-lnNTp06MOtlsJ38VXOBQd4XPG4dxFxdttZLZn1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38401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4" descr="https://lh6.googleusercontent.com/NWdWGs7Zqk3GGrqZRNmBSDDkfJf5AFsmkM2hjDKJgxiE7KraH2S60unOampvXd9UGCIwFO6cO1KaNsVIoWieUtK0M_5aZFrGEXbeLtH7hs5pZbaiic24Hb6TR9PxfFNVlc5gJ3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503078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769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Όνομα παραμέτρου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l-GR" dirty="0" smtClean="0"/>
              <a:t>Αντιπροσωπευτικό: Πόσες φορές ή πόσο ψηλά;</a:t>
            </a:r>
            <a:endParaRPr lang="el-GR" dirty="0"/>
          </a:p>
        </p:txBody>
      </p:sp>
      <p:pic>
        <p:nvPicPr>
          <p:cNvPr id="91140" name="Picture 2" descr="https://lh6.googleusercontent.com/CNDEvx5-jMuNvq6PYECSfqlqrObY0f6UMFVxWBfh89j_n-k-UuabRLKqIAjxvp_woutLBoAg17vcJQKadKGvX-FrfSpW_MBKEt2VxH2Ml8TmUIxGnXVLuVPjdl5Bzu4tL3dZt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4824413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72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Υλοποίηση παραμέτρου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041400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l-GR" dirty="0" smtClean="0"/>
              <a:t>Η παράμετρος πρέπει να χρησιμοποιηθεί μέσα στην υλοποίηση</a:t>
            </a:r>
            <a:endParaRPr lang="el-GR" dirty="0"/>
          </a:p>
        </p:txBody>
      </p:sp>
      <p:pic>
        <p:nvPicPr>
          <p:cNvPr id="92164" name="Picture 2" descr="https://lh6.googleusercontent.com/iOY2tkjY__3pX5C6gCYhgu90BlpUZS1WWPtalbExGNMYKwnyx7PmLnpZUFMsWW6wwH6bA04nFWsFI40Vp7rbUzj4qqXgCOSOvNcZRZLWJGiZvVJqCxXpoeIuVZq5WPsm5E6ZI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48768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1848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Υλοποίηση</a:t>
            </a:r>
            <a:endParaRPr lang="el-GR" dirty="0"/>
          </a:p>
        </p:txBody>
      </p:sp>
      <p:pic>
        <p:nvPicPr>
          <p:cNvPr id="93187" name="Picture 2" descr="https://lh3.googleusercontent.com/9DwIEt-hoi9XpnYantl-uWu-GhuO5f5fSGgRi-ORCmZgaKfK6WDK9W681h87SDwTRbwLX8o4MjEj_bIx-ivtpU83uqkN6ZIw_2f64iTggCxoQCeBg07BxOPWwZAah5N7sLx9zi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5832475" cy="4059237"/>
          </a:xfrm>
        </p:spPr>
      </p:pic>
    </p:spTree>
    <p:extLst>
      <p:ext uri="{BB962C8B-B14F-4D97-AF65-F5344CB8AC3E}">
        <p14:creationId xmlns:p14="http://schemas.microsoft.com/office/powerpoint/2010/main" val="3599238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Χρήση παραμέτρου </a:t>
            </a:r>
            <a:endParaRPr lang="el-GR" dirty="0"/>
          </a:p>
        </p:txBody>
      </p:sp>
      <p:sp>
        <p:nvSpPr>
          <p:cNvPr id="942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08500"/>
            <a:ext cx="8229600" cy="16176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l-GR" altLang="el-GR" smtClean="0"/>
              <a:t>Όταν εκτελείται η διαδικασία η παράμετρος παίρνει τιμή</a:t>
            </a:r>
          </a:p>
        </p:txBody>
      </p:sp>
      <p:pic>
        <p:nvPicPr>
          <p:cNvPr id="94212" name="Picture 2" descr="https://lh6.googleusercontent.com/G6spJp93U1R-MovUKQKY9l4_IBQ7FIxbNuIb5WyE4lJhtXNABWsAyv1LWi3kfIe5XWbqWN9b6JQJh0fpCnPU3UV86d_iTbyVZn8K40JXtIrGVCfBjARFZCZPSPvDoWqJ50yzO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502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5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Κύκλος στην κλασική </a:t>
            </a:r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1766888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to circle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	repeat 360 [fd 1 rt 1]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GB" altLang="el-GR" sz="2800" smtClean="0">
                <a:latin typeface="Courier" pitchFamily="49" charset="0"/>
              </a:rPr>
              <a:t>end</a:t>
            </a:r>
          </a:p>
          <a:p>
            <a:pPr>
              <a:buFont typeface="Wingdings 2" panose="05020102010507070707" pitchFamily="18" charset="2"/>
              <a:buNone/>
            </a:pPr>
            <a:endParaRPr lang="en-GB" altLang="el-GR" smtClean="0"/>
          </a:p>
          <a:p>
            <a:pPr>
              <a:buFont typeface="Wingdings 2" panose="05020102010507070707" pitchFamily="18" charset="2"/>
              <a:buNone/>
            </a:pPr>
            <a:endParaRPr lang="en-GB" altLang="el-GR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8C540E-23FA-4E90-9376-761A166C6AC0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00500"/>
            <a:ext cx="3571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7313" y="3071813"/>
            <a:ext cx="5857875" cy="7540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l-GR" sz="43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Κύκλος στη </a:t>
            </a:r>
            <a:r>
              <a:rPr lang="en-US" sz="43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Scratch</a:t>
            </a:r>
            <a:endParaRPr lang="el-GR" sz="43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11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Πένα</a:t>
            </a:r>
            <a:endParaRPr lang="el-GR" dirty="0"/>
          </a:p>
        </p:txBody>
      </p:sp>
      <p:sp>
        <p:nvSpPr>
          <p:cNvPr id="962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08500"/>
            <a:ext cx="8229600" cy="1617663"/>
          </a:xfrm>
        </p:spPr>
        <p:txBody>
          <a:bodyPr/>
          <a:lstStyle/>
          <a:p>
            <a:r>
              <a:rPr lang="el-GR" altLang="el-GR" smtClean="0"/>
              <a:t>Κάθε αντικείμενο μπορεί να αφήνει αποτύπωμα της κίνησής του.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25538"/>
            <a:ext cx="45053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704975"/>
            <a:ext cx="49101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454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Τετράγωνο</a:t>
            </a:r>
            <a:endParaRPr lang="el-GR" dirty="0"/>
          </a:p>
        </p:txBody>
      </p:sp>
      <p:sp>
        <p:nvSpPr>
          <p:cNvPr id="9728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r>
              <a:rPr lang="el-GR" altLang="el-GR" smtClean="0"/>
              <a:t>Δοκιμάστε το! Αφού κατεβάσετε την πένα</a:t>
            </a:r>
          </a:p>
        </p:txBody>
      </p:sp>
      <p:pic>
        <p:nvPicPr>
          <p:cNvPr id="972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639888"/>
            <a:ext cx="4535488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5905500"/>
            <a:ext cx="34226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546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Μηνύματα</a:t>
            </a:r>
          </a:p>
        </p:txBody>
      </p:sp>
      <p:sp>
        <p:nvSpPr>
          <p:cNvPr id="98307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endParaRPr lang="el-GR" altLang="el-GR" smtClean="0"/>
          </a:p>
        </p:txBody>
      </p:sp>
      <p:sp>
        <p:nvSpPr>
          <p:cNvPr id="98308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0FA126-62C5-488C-95DA-B34212698428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565400"/>
            <a:ext cx="39846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1131888" y="188913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mtClean="0"/>
              <a:t>Δικτυακοί τόποι για τη </a:t>
            </a:r>
            <a:r>
              <a:rPr lang="fr-FR" altLang="el-GR" smtClean="0"/>
              <a:t>Scratch </a:t>
            </a:r>
            <a:endParaRPr lang="el-GR" altLang="el-GR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 </a:t>
            </a:r>
            <a:r>
              <a:rPr lang="el-GR" dirty="0" smtClean="0"/>
              <a:t>ηλεκτρονική τάξη </a:t>
            </a:r>
            <a:r>
              <a:rPr lang="en-US" dirty="0" smtClean="0"/>
              <a:t>(Moodle)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scratch.mit.edu/help/</a:t>
            </a:r>
            <a:r>
              <a:rPr lang="en-US" dirty="0" smtClean="0"/>
              <a:t> : </a:t>
            </a:r>
            <a:r>
              <a:rPr lang="el-GR" dirty="0" smtClean="0"/>
              <a:t>Υποστηρικτικό υλικό από την ομάδα της </a:t>
            </a:r>
            <a:r>
              <a:rPr lang="en-US" dirty="0" smtClean="0"/>
              <a:t>Scratch</a:t>
            </a:r>
            <a:endParaRPr lang="en-US" dirty="0" smtClean="0">
              <a:hlinkClick r:id="rId3"/>
            </a:endParaRPr>
          </a:p>
          <a:p>
            <a:pPr>
              <a:buFont typeface="Arial" charset="0"/>
              <a:buChar char="•"/>
              <a:defRPr/>
            </a:pPr>
            <a:r>
              <a:rPr lang="el-GR" u="sng" dirty="0" smtClean="0">
                <a:hlinkClick r:id="rId4"/>
              </a:rPr>
              <a:t>http</a:t>
            </a:r>
            <a:r>
              <a:rPr lang="el-GR" u="sng" dirty="0">
                <a:hlinkClick r:id="rId4"/>
              </a:rPr>
              <a:t>://scratched.media.mit.edu/</a:t>
            </a:r>
            <a:r>
              <a:rPr lang="el-GR" dirty="0"/>
              <a:t>: Ένας </a:t>
            </a:r>
            <a:r>
              <a:rPr lang="el-GR" dirty="0" err="1"/>
              <a:t>ιστότοπος</a:t>
            </a:r>
            <a:r>
              <a:rPr lang="el-GR" dirty="0"/>
              <a:t> για εκπαιδευτές που </a:t>
            </a:r>
            <a:r>
              <a:rPr lang="el-GR" dirty="0" smtClean="0"/>
              <a:t>διδάσκουν </a:t>
            </a:r>
            <a:r>
              <a:rPr lang="el-GR" dirty="0" err="1" smtClean="0"/>
              <a:t>Scratch</a:t>
            </a:r>
            <a:r>
              <a:rPr lang="el-GR" dirty="0" smtClean="0"/>
              <a:t> στους </a:t>
            </a:r>
            <a:r>
              <a:rPr lang="el-GR" dirty="0"/>
              <a:t>μαθητές </a:t>
            </a:r>
            <a:r>
              <a:rPr lang="el-GR" dirty="0" smtClean="0"/>
              <a:t>τους.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l-GR" u="sng" dirty="0" smtClean="0">
                <a:hlinkClick r:id="rId5"/>
              </a:rPr>
              <a:t>http</a:t>
            </a:r>
            <a:r>
              <a:rPr lang="el-GR" u="sng" dirty="0">
                <a:hlinkClick r:id="rId5"/>
              </a:rPr>
              <a:t>://logogreekworld.ning.com/</a:t>
            </a:r>
            <a:r>
              <a:rPr lang="el-GR" dirty="0"/>
              <a:t>: Η διαδικτυακή κοινότητα για τη </a:t>
            </a:r>
            <a:r>
              <a:rPr lang="el-GR" dirty="0" err="1"/>
              <a:t>Logo</a:t>
            </a:r>
            <a:r>
              <a:rPr lang="el-GR" dirty="0"/>
              <a:t> στην εκπαίδευση που έχει μία ομάδα για τις εφαρμογές της </a:t>
            </a:r>
            <a:r>
              <a:rPr lang="el-GR" dirty="0" err="1"/>
              <a:t>Scratch</a:t>
            </a:r>
            <a:r>
              <a:rPr lang="el-GR" dirty="0"/>
              <a:t> στη διδασκαλία της Πληροφορικής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www.scratchplay.gr/</a:t>
            </a:r>
            <a:r>
              <a:rPr lang="en-US" dirty="0" smtClean="0"/>
              <a:t>:  </a:t>
            </a:r>
            <a:r>
              <a:rPr lang="el-GR" dirty="0" smtClean="0"/>
              <a:t>Ένα βιβλίο για την προηγούμενη έκδοση της</a:t>
            </a:r>
            <a:r>
              <a:rPr lang="en-US" dirty="0" smtClean="0"/>
              <a:t> Scratch</a:t>
            </a:r>
          </a:p>
          <a:p>
            <a:pPr>
              <a:buFont typeface="Arial" charset="0"/>
              <a:buChar char="•"/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endParaRPr lang="el-GR" dirty="0" smtClean="0"/>
          </a:p>
        </p:txBody>
      </p:sp>
      <p:sp>
        <p:nvSpPr>
          <p:cNvPr id="100356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219E1B-06BF-4A49-86EE-CBAFFD34C421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l-GR" altLang="el-GR" smtClean="0"/>
              <a:t>Βιβλιογραφία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708525"/>
          </a:xfrm>
        </p:spPr>
        <p:txBody>
          <a:bodyPr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Βιβλία: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Δωρεάν: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Βιβλίο για τη </a:t>
            </a:r>
            <a:r>
              <a:rPr lang="en-US" dirty="0"/>
              <a:t>Scratch </a:t>
            </a:r>
            <a:r>
              <a:rPr lang="el-GR" dirty="0"/>
              <a:t>στα </a:t>
            </a:r>
            <a:r>
              <a:rPr lang="el-GR" dirty="0" smtClean="0"/>
              <a:t>ελληνικά: </a:t>
            </a:r>
            <a:r>
              <a:rPr lang="el-GR" u="sng" dirty="0" smtClean="0">
                <a:hlinkClick r:id="rId2"/>
              </a:rPr>
              <a:t>http</a:t>
            </a:r>
            <a:r>
              <a:rPr lang="el-GR" u="sng" dirty="0">
                <a:hlinkClick r:id="rId2"/>
              </a:rPr>
              <a:t>://www.scratchplay.gr/</a:t>
            </a:r>
            <a:endParaRPr lang="el-GR" u="sng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l-GR" dirty="0"/>
              <a:t>Εμπορικά: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Michael Badger, “Scratch 1.4: Beginner's Guide, Learn to program while creating interactive stories, games, and multimedia projects using Scratch” 2009, </a:t>
            </a:r>
            <a:r>
              <a:rPr lang="en-US" dirty="0" err="1" smtClean="0"/>
              <a:t>Packt</a:t>
            </a:r>
            <a:r>
              <a:rPr lang="en-US" dirty="0" smtClean="0"/>
              <a:t> Publishing. </a:t>
            </a:r>
            <a:endParaRPr lang="el-GR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LEAD Project, “Super Scratch Programming Adventure!: Learn to Program By Making Cool Games”, No Starch Press, 2012.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Jr. Jerry Lee Ford “Scratch Programming for Teens” Course Technology PTR, 2008.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Seamus </a:t>
            </a:r>
            <a:r>
              <a:rPr lang="en-US" dirty="0" smtClean="0"/>
              <a:t>O'Neill, Stephen Howell, “Scratch from Scratch” www.saorog.com</a:t>
            </a:r>
            <a:endParaRPr lang="el-GR" dirty="0" smtClean="0"/>
          </a:p>
          <a:p>
            <a:pPr>
              <a:buFont typeface="Arial" charset="0"/>
              <a:buChar char="•"/>
              <a:defRPr/>
            </a:pPr>
            <a:endParaRPr lang="el-GR" dirty="0"/>
          </a:p>
        </p:txBody>
      </p:sp>
      <p:sp>
        <p:nvSpPr>
          <p:cNvPr id="101380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3DC4A4-BCFE-4502-AEE5-455E09C62345}" type="slidenum">
              <a:rPr lang="el-GR" altLang="el-GR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l-GR" altLang="el-GR" sz="120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l-GR" sz="2800" dirty="0"/>
              <a:t>Παρουσίαση του περιβάλλοντος </a:t>
            </a:r>
            <a:r>
              <a:rPr lang="en-US" sz="2800" dirty="0" smtClean="0"/>
              <a:t>Scratch</a:t>
            </a:r>
            <a:r>
              <a:rPr lang="el-GR" sz="2800" dirty="0" smtClean="0"/>
              <a:t>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8043863" cy="14716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/>
              <a:t>Το </a:t>
            </a:r>
            <a:r>
              <a:rPr lang="el-GR" dirty="0"/>
              <a:t>περιβάλλον οπτικού προγραμματισμού </a:t>
            </a:r>
            <a:r>
              <a:rPr lang="en-GB" dirty="0"/>
              <a:t>Scratch</a:t>
            </a: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/>
            </a:r>
            <a:br>
              <a:rPr lang="el-GR" dirty="0" smtClean="0">
                <a:effectLst/>
              </a:rPr>
            </a:br>
            <a:r>
              <a:rPr lang="el-GR" dirty="0" smtClean="0">
                <a:effectLst/>
              </a:rPr>
              <a:t> </a:t>
            </a:r>
            <a:endParaRPr lang="en-GB" dirty="0">
              <a:solidFill>
                <a:schemeClr val="tx2">
                  <a:satMod val="130000"/>
                </a:schemeClr>
              </a:solidFill>
              <a:latin typeface="Tahoma Greek" charset="-95"/>
            </a:endParaRP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1" y="2057400"/>
            <a:ext cx="8001000" cy="3733800"/>
          </a:xfrm>
        </p:spPr>
        <p:txBody>
          <a:bodyPr>
            <a:normAutofit fontScale="92500" lnSpcReduction="10000"/>
          </a:bodyPr>
          <a:lstStyle/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Το περιβάλλον </a:t>
            </a:r>
            <a:r>
              <a:rPr lang="el-GR" altLang="el-GR" dirty="0" err="1" smtClean="0">
                <a:solidFill>
                  <a:schemeClr val="tx1"/>
                </a:solidFill>
              </a:rPr>
              <a:t>Scratch</a:t>
            </a:r>
            <a:r>
              <a:rPr lang="el-GR" altLang="el-GR" dirty="0" smtClean="0">
                <a:solidFill>
                  <a:schemeClr val="tx1"/>
                </a:solidFill>
              </a:rPr>
              <a:t> διευκολύνει τη δημιουργία </a:t>
            </a:r>
            <a:r>
              <a:rPr lang="el-GR" altLang="el-GR" dirty="0" err="1" smtClean="0">
                <a:solidFill>
                  <a:schemeClr val="tx1"/>
                </a:solidFill>
              </a:rPr>
              <a:t>πολυμεσικών</a:t>
            </a:r>
            <a:r>
              <a:rPr lang="el-GR" altLang="el-GR" dirty="0" smtClean="0">
                <a:solidFill>
                  <a:schemeClr val="tx1"/>
                </a:solidFill>
              </a:rPr>
              <a:t> εφαρμογών όπως εφαρμογές παιχνιδιών, ιστοριών, μουσικής και τέχνης και την κοινοποίησή τους στον Παγκόσμιο Ιστό. </a:t>
            </a:r>
            <a:endParaRPr lang="el-GR" altLang="el-GR" dirty="0" smtClean="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90000"/>
              </a:lnSpc>
            </a:pPr>
            <a:endParaRPr lang="en-US" altLang="el-GR" dirty="0" smtClean="0">
              <a:solidFill>
                <a:schemeClr val="tx1"/>
              </a:solidFill>
            </a:endParaRPr>
          </a:p>
          <a:p>
            <a:pPr marL="914400" lvl="1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chemeClr val="tx1"/>
                </a:solidFill>
              </a:rPr>
              <a:t>Διανέμεται δωρεάν, τρέχει σε Windows, </a:t>
            </a:r>
            <a:r>
              <a:rPr lang="el-GR" altLang="el-GR" dirty="0" err="1" smtClean="0">
                <a:solidFill>
                  <a:schemeClr val="tx1"/>
                </a:solidFill>
              </a:rPr>
              <a:t>Mac</a:t>
            </a:r>
            <a:r>
              <a:rPr lang="el-GR" altLang="el-GR" dirty="0" smtClean="0">
                <a:solidFill>
                  <a:schemeClr val="tx1"/>
                </a:solidFill>
              </a:rPr>
              <a:t> OS και </a:t>
            </a:r>
            <a:r>
              <a:rPr lang="el-GR" altLang="el-GR" dirty="0" err="1" smtClean="0">
                <a:solidFill>
                  <a:schemeClr val="tx1"/>
                </a:solidFill>
              </a:rPr>
              <a:t>Linux</a:t>
            </a:r>
            <a:r>
              <a:rPr lang="el-GR" altLang="el-GR" dirty="0" smtClean="0">
                <a:solidFill>
                  <a:schemeClr val="tx1"/>
                </a:solidFill>
              </a:rPr>
              <a:t> και έχει μεταφραστεί και στα Ελληνικά. Τα έργα των προγραμματιστών μπορούν να κοινοποιηθούν στο διαδικτυακό τόπο της </a:t>
            </a:r>
            <a:r>
              <a:rPr lang="el-GR" altLang="el-GR" dirty="0" err="1" smtClean="0">
                <a:solidFill>
                  <a:schemeClr val="tx1"/>
                </a:solidFill>
              </a:rPr>
              <a:t>Scratch</a:t>
            </a:r>
            <a:r>
              <a:rPr lang="el-GR" altLang="el-GR" dirty="0" smtClean="0">
                <a:solidFill>
                  <a:schemeClr val="tx1"/>
                </a:solidFill>
              </a:rPr>
              <a:t> (</a:t>
            </a:r>
            <a:r>
              <a:rPr lang="el-GR" altLang="el-GR" dirty="0" smtClean="0">
                <a:solidFill>
                  <a:schemeClr val="tx1"/>
                </a:solidFill>
                <a:hlinkClick r:id="rId3"/>
              </a:rPr>
              <a:t>http://scratch.mit.edu</a:t>
            </a:r>
            <a:r>
              <a:rPr lang="el-GR" altLang="el-GR" dirty="0" smtClean="0">
                <a:solidFill>
                  <a:schemeClr val="tx1"/>
                </a:solidFill>
              </a:rPr>
              <a:t>)</a:t>
            </a:r>
            <a:r>
              <a:rPr lang="en-US" altLang="el-GR" dirty="0" smtClean="0">
                <a:solidFill>
                  <a:schemeClr val="tx1"/>
                </a:solidFill>
              </a:rPr>
              <a:t> </a:t>
            </a:r>
            <a:r>
              <a:rPr lang="el-GR" altLang="el-GR" dirty="0" smtClean="0">
                <a:solidFill>
                  <a:schemeClr val="tx1"/>
                </a:solidFill>
              </a:rPr>
              <a:t> </a:t>
            </a:r>
            <a:endParaRPr lang="en-GB" altLang="el-G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12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Περιβάλλον επικοινωνίας με γραφικά (1)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28688" y="1905000"/>
            <a:ext cx="7934325" cy="4800600"/>
          </a:xfrm>
        </p:spPr>
        <p:txBody>
          <a:bodyPr/>
          <a:lstStyle/>
          <a:p>
            <a:r>
              <a:rPr lang="el-GR" altLang="el-GR" sz="2800" dirty="0" smtClean="0"/>
              <a:t>Το </a:t>
            </a:r>
            <a:r>
              <a:rPr lang="el-GR" altLang="el-GR" sz="2800" i="1" dirty="0" smtClean="0"/>
              <a:t>περιβάλλον επικοινωνίας με γραφικά</a:t>
            </a:r>
            <a:r>
              <a:rPr lang="el-GR" altLang="el-GR" sz="2800" dirty="0" smtClean="0"/>
              <a:t> του </a:t>
            </a:r>
            <a:r>
              <a:rPr lang="en-US" altLang="el-GR" sz="2800" dirty="0" smtClean="0"/>
              <a:t>Scratch</a:t>
            </a:r>
            <a:r>
              <a:rPr lang="el-GR" altLang="el-GR" sz="2800" dirty="0" smtClean="0"/>
              <a:t>, υλοποιείται με τη </a:t>
            </a:r>
            <a:r>
              <a:rPr lang="el-GR" altLang="el-GR" sz="2800" b="1" i="1" dirty="0" smtClean="0">
                <a:solidFill>
                  <a:srgbClr val="FF0000"/>
                </a:solidFill>
              </a:rPr>
              <a:t>γάτα </a:t>
            </a:r>
            <a:r>
              <a:rPr lang="el-GR" altLang="el-GR" sz="2800" dirty="0" smtClean="0"/>
              <a:t>(ενώ στην αρχική </a:t>
            </a:r>
            <a:r>
              <a:rPr lang="en-US" altLang="el-GR" sz="2800" dirty="0" smtClean="0"/>
              <a:t>Logo </a:t>
            </a:r>
            <a:r>
              <a:rPr lang="el-GR" altLang="el-GR" sz="2800" dirty="0" smtClean="0"/>
              <a:t>ήταν ένα τρίγωνο στην οθόνη (που ονομαζόταν </a:t>
            </a:r>
            <a:r>
              <a:rPr lang="el-GR" altLang="el-GR" sz="2800" b="1" dirty="0" smtClean="0"/>
              <a:t>χελώνα</a:t>
            </a:r>
            <a:r>
              <a:rPr lang="el-GR" altLang="el-GR" sz="2800" dirty="0" smtClean="0"/>
              <a:t>), το οποίο ο χρήστης μετακινούσε με τη βοήθεια εντολών) και τα γραφικά της.</a:t>
            </a:r>
            <a:endParaRPr lang="en-GB" altLang="el-GR" sz="2800" dirty="0" smtClean="0"/>
          </a:p>
          <a:p>
            <a:endParaRPr lang="en-GB" altLang="el-GR" sz="28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74DF86-0BB2-4C55-BE5F-770A159D18FB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Περιβάλλον επικοινωνίας με γραφικά (2)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62000" y="1643063"/>
            <a:ext cx="8172450" cy="4800600"/>
          </a:xfrm>
        </p:spPr>
        <p:txBody>
          <a:bodyPr/>
          <a:lstStyle/>
          <a:p>
            <a:r>
              <a:rPr lang="el-GR" altLang="el-GR" sz="2800" dirty="0" smtClean="0"/>
              <a:t>Ο χρήστης μπορεί να ελέγξει μία προς μία τις εντολές που δίνει, έχοντας άμεση ανάδραση από το σύστημα και δυνατότητα </a:t>
            </a:r>
            <a:r>
              <a:rPr lang="el-GR" altLang="el-GR" sz="2800" dirty="0" err="1" smtClean="0"/>
              <a:t>αυτοδιόρθωσης</a:t>
            </a:r>
            <a:endParaRPr lang="el-GR" altLang="el-GR" sz="2800" dirty="0" smtClean="0"/>
          </a:p>
          <a:p>
            <a:r>
              <a:rPr lang="el-GR" altLang="el-GR" sz="2800" dirty="0" smtClean="0"/>
              <a:t>Η </a:t>
            </a:r>
            <a:r>
              <a:rPr lang="en-GB" altLang="el-GR" sz="2800" dirty="0" smtClean="0"/>
              <a:t>Scratch (</a:t>
            </a:r>
            <a:r>
              <a:rPr lang="el-GR" altLang="el-GR" sz="2800" dirty="0" smtClean="0"/>
              <a:t>όπως και η </a:t>
            </a:r>
            <a:r>
              <a:rPr lang="en-US" altLang="el-GR" sz="2800" dirty="0" smtClean="0"/>
              <a:t>Logo</a:t>
            </a:r>
            <a:r>
              <a:rPr lang="en-GB" altLang="el-GR" sz="2800" dirty="0" smtClean="0"/>
              <a:t>) </a:t>
            </a:r>
            <a:r>
              <a:rPr lang="el-GR" altLang="el-GR" sz="2800" dirty="0" smtClean="0"/>
              <a:t>σχεδιάστηκε κυρίως ως εκπαιδευτική γλώσσα και όχι ως γλώσσα ανάπτυξης εφαρμογών</a:t>
            </a:r>
          </a:p>
          <a:p>
            <a:pPr lvl="1"/>
            <a:r>
              <a:rPr lang="el-GR" altLang="el-GR" sz="2400" dirty="0" smtClean="0"/>
              <a:t>Προσφέρει ένα σχετικά απλό περιβάλλον εργασίας όπου οι διεργασίες κάθε είδους </a:t>
            </a:r>
            <a:r>
              <a:rPr lang="el-GR" altLang="el-GR" sz="2400" dirty="0" err="1" smtClean="0"/>
              <a:t>αναπαριστώνται</a:t>
            </a:r>
            <a:r>
              <a:rPr lang="el-GR" altLang="el-GR" sz="2400" dirty="0" smtClean="0"/>
              <a:t> με γραφικά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370F4F-B0E2-4297-9685-0C7BE9554F5F}" type="slidenum">
              <a:rPr lang="en-US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l-GR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282</TotalTime>
  <Words>1662</Words>
  <Application>Microsoft Office PowerPoint</Application>
  <PresentationFormat>On-screen Show (4:3)</PresentationFormat>
  <Paragraphs>303</Paragraphs>
  <Slides>71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 Unicode MS</vt:lpstr>
      <vt:lpstr>Arial</vt:lpstr>
      <vt:lpstr>Calibri</vt:lpstr>
      <vt:lpstr>Courier</vt:lpstr>
      <vt:lpstr>Gill Sans MT</vt:lpstr>
      <vt:lpstr>Tahoma Greek</vt:lpstr>
      <vt:lpstr>Times New Roman</vt:lpstr>
      <vt:lpstr>Wingdings</vt:lpstr>
      <vt:lpstr>Wingdings 2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Έννοιες – Κλειδιά</vt:lpstr>
      <vt:lpstr>Κύκλος στην κλασική Logo</vt:lpstr>
      <vt:lpstr> Το περιβάλλον οπτικού προγραμματισμού Scratch   </vt:lpstr>
      <vt:lpstr>Περιβάλλον επικοινωνίας με γραφικά (1)</vt:lpstr>
      <vt:lpstr>Περιβάλλον επικοινωνίας με γραφικά (2)</vt:lpstr>
      <vt:lpstr>Ανάπτυξη πολυμεσικών εφαρμογών </vt:lpstr>
      <vt:lpstr>Κύρια στοιχεία της Scratch </vt:lpstr>
      <vt:lpstr>Δομικά χαρακτηριστικά της Scratch</vt:lpstr>
      <vt:lpstr>Το περιβάλλον της Scratch 1.3</vt:lpstr>
      <vt:lpstr>Το περιβάλλον της Scratch 2.0 </vt:lpstr>
      <vt:lpstr>Η «γάτα» Scratch</vt:lpstr>
      <vt:lpstr>Πρόγραμμα στη Scratch (1)</vt:lpstr>
      <vt:lpstr>Πρόγραμμα στη Scratch (2)</vt:lpstr>
      <vt:lpstr>Πρόγραμμα στη Scratch (3)</vt:lpstr>
      <vt:lpstr>Scratch 2.0</vt:lpstr>
      <vt:lpstr>PowerPoint Presentation</vt:lpstr>
      <vt:lpstr>Τι είναι ενδυμασία/υπόβαθρο;</vt:lpstr>
      <vt:lpstr>Σαν νέα φιγούρα</vt:lpstr>
      <vt:lpstr>Σαν νέα ενδυμασία</vt:lpstr>
      <vt:lpstr>Σαν υπόβαθρο</vt:lpstr>
      <vt:lpstr>Δομή Ακολουθίας</vt:lpstr>
      <vt:lpstr>Σειρά εντολών σε μορφή Ακολουθίας</vt:lpstr>
      <vt:lpstr>Δομή Επιλογής </vt:lpstr>
      <vt:lpstr>Περιγραφή αλγορίθμου (μέσα ή έξω;)</vt:lpstr>
      <vt:lpstr>Πρόγραμμα Μέσα ή έξω;</vt:lpstr>
      <vt:lpstr>Συνθήκες και Επαναλήψεις</vt:lpstr>
      <vt:lpstr>Συνθήκες</vt:lpstr>
      <vt:lpstr>Το πρόβλημα (βάτραχος)</vt:lpstr>
      <vt:lpstr>Μια ολοκληρωμένη λύση</vt:lpstr>
      <vt:lpstr>Επαναλήψεις </vt:lpstr>
      <vt:lpstr>Επανάληψη χωρίς συνθήκη</vt:lpstr>
      <vt:lpstr>Επανάληψη με συνθήκη</vt:lpstr>
      <vt:lpstr>Επανάληψη με συνθήκη</vt:lpstr>
      <vt:lpstr>Επανάληψη με συνθήκη</vt:lpstr>
      <vt:lpstr>Μηνύματα</vt:lpstr>
      <vt:lpstr>Μεταβλητές</vt:lpstr>
      <vt:lpstr>Η έννοια της μεταβλητής</vt:lpstr>
      <vt:lpstr>Μεταβλητές </vt:lpstr>
      <vt:lpstr>Μεταβλητή</vt:lpstr>
      <vt:lpstr>Μεταβλητή</vt:lpstr>
      <vt:lpstr>Όρια</vt:lpstr>
      <vt:lpstr>Αρχικοποίηση</vt:lpstr>
      <vt:lpstr>Διαδικασίες </vt:lpstr>
      <vt:lpstr>Παράδειγμα διαδικασίας </vt:lpstr>
      <vt:lpstr>Διαδικασία</vt:lpstr>
      <vt:lpstr>Παράδειγμα</vt:lpstr>
      <vt:lpstr>Δημιουργία διαδικασίας</vt:lpstr>
      <vt:lpstr>Όνομα διαδικασίας</vt:lpstr>
      <vt:lpstr>Υλοποίηση διαδικασίας</vt:lpstr>
      <vt:lpstr>Χρήση διαδικασίας </vt:lpstr>
      <vt:lpstr>Παράμετροι</vt:lpstr>
      <vt:lpstr>Όνομα παραμέτρου</vt:lpstr>
      <vt:lpstr>Υλοποίηση παραμέτρου</vt:lpstr>
      <vt:lpstr>Υλοποίηση</vt:lpstr>
      <vt:lpstr>Χρήση παραμέτρου </vt:lpstr>
      <vt:lpstr>Πένα</vt:lpstr>
      <vt:lpstr>Τετράγωνο</vt:lpstr>
      <vt:lpstr>Μηνύματα</vt:lpstr>
      <vt:lpstr>Δικτυακοί τόποι για τη Scratch </vt:lpstr>
      <vt:lpstr>Βιβλιογραφία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12ης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73</cp:revision>
  <dcterms:created xsi:type="dcterms:W3CDTF">2014-12-10T08:52:23Z</dcterms:created>
  <dcterms:modified xsi:type="dcterms:W3CDTF">2015-12-01T09:25:02Z</dcterms:modified>
</cp:coreProperties>
</file>