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61"/>
  </p:notesMasterIdLst>
  <p:handoutMasterIdLst>
    <p:handoutMasterId r:id="rId62"/>
  </p:handoutMasterIdLst>
  <p:sldIdLst>
    <p:sldId id="363" r:id="rId2"/>
    <p:sldId id="424" r:id="rId3"/>
    <p:sldId id="378" r:id="rId4"/>
    <p:sldId id="364" r:id="rId5"/>
    <p:sldId id="365" r:id="rId6"/>
    <p:sldId id="366" r:id="rId7"/>
    <p:sldId id="368" r:id="rId8"/>
    <p:sldId id="381" r:id="rId9"/>
    <p:sldId id="367" r:id="rId10"/>
    <p:sldId id="369" r:id="rId11"/>
    <p:sldId id="370" r:id="rId12"/>
    <p:sldId id="373" r:id="rId13"/>
    <p:sldId id="374"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1" r:id="rId53"/>
    <p:sldId id="422" r:id="rId54"/>
    <p:sldId id="423" r:id="rId55"/>
    <p:sldId id="375" r:id="rId56"/>
    <p:sldId id="376" r:id="rId57"/>
    <p:sldId id="377" r:id="rId58"/>
    <p:sldId id="379" r:id="rId59"/>
    <p:sldId id="380" r:id="rId60"/>
  </p:sldIdLst>
  <p:sldSz cx="9144000" cy="6858000" type="screen4x3"/>
  <p:notesSz cx="6743700" cy="9906000"/>
  <p:defaultTextStyle>
    <a:defPPr>
      <a:defRPr lang="nl-NL"/>
    </a:defPPr>
    <a:lvl1pPr algn="l" rtl="0" eaLnBrk="0" fontAlgn="base" hangingPunct="0">
      <a:spcBef>
        <a:spcPct val="0"/>
      </a:spcBef>
      <a:spcAft>
        <a:spcPct val="0"/>
      </a:spcAft>
      <a:defRPr sz="2400" kern="1200">
        <a:solidFill>
          <a:srgbClr val="FF99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99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99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99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9900"/>
        </a:solidFill>
        <a:latin typeface="Times New Roman" pitchFamily="18" charset="0"/>
        <a:ea typeface="+mn-ea"/>
        <a:cs typeface="+mn-cs"/>
      </a:defRPr>
    </a:lvl5pPr>
    <a:lvl6pPr marL="2286000" algn="l" defTabSz="914400" rtl="0" eaLnBrk="1" latinLnBrk="0" hangingPunct="1">
      <a:defRPr sz="2400" kern="1200">
        <a:solidFill>
          <a:srgbClr val="FF9900"/>
        </a:solidFill>
        <a:latin typeface="Times New Roman" pitchFamily="18" charset="0"/>
        <a:ea typeface="+mn-ea"/>
        <a:cs typeface="+mn-cs"/>
      </a:defRPr>
    </a:lvl6pPr>
    <a:lvl7pPr marL="2743200" algn="l" defTabSz="914400" rtl="0" eaLnBrk="1" latinLnBrk="0" hangingPunct="1">
      <a:defRPr sz="2400" kern="1200">
        <a:solidFill>
          <a:srgbClr val="FF9900"/>
        </a:solidFill>
        <a:latin typeface="Times New Roman" pitchFamily="18" charset="0"/>
        <a:ea typeface="+mn-ea"/>
        <a:cs typeface="+mn-cs"/>
      </a:defRPr>
    </a:lvl7pPr>
    <a:lvl8pPr marL="3200400" algn="l" defTabSz="914400" rtl="0" eaLnBrk="1" latinLnBrk="0" hangingPunct="1">
      <a:defRPr sz="2400" kern="1200">
        <a:solidFill>
          <a:srgbClr val="FF9900"/>
        </a:solidFill>
        <a:latin typeface="Times New Roman" pitchFamily="18" charset="0"/>
        <a:ea typeface="+mn-ea"/>
        <a:cs typeface="+mn-cs"/>
      </a:defRPr>
    </a:lvl8pPr>
    <a:lvl9pPr marL="3657600" algn="l" defTabSz="914400" rtl="0" eaLnBrk="1" latinLnBrk="0" hangingPunct="1">
      <a:defRPr sz="2400" kern="1200">
        <a:solidFill>
          <a:srgbClr val="FF99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8D8D"/>
    <a:srgbClr val="FFD5D5"/>
    <a:srgbClr val="FFA7A7"/>
    <a:srgbClr val="FF3939"/>
    <a:srgbClr val="FFFF00"/>
    <a:srgbClr val="FAB60C"/>
    <a:srgbClr val="FF99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176" autoAdjust="0"/>
    <p:restoredTop sz="94444" autoAdjust="0"/>
  </p:normalViewPr>
  <p:slideViewPr>
    <p:cSldViewPr>
      <p:cViewPr varScale="1">
        <p:scale>
          <a:sx n="69" d="100"/>
          <a:sy n="6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0" y="414"/>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e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7" name="Rectangle 1027"/>
          <p:cNvSpPr>
            <a:spLocks noGrp="1" noChangeArrowheads="1"/>
          </p:cNvSpPr>
          <p:nvPr>
            <p:ph type="dt" sz="quarter"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118788" name="Rectangle 1028"/>
          <p:cNvSpPr>
            <a:spLocks noGrp="1" noChangeArrowheads="1"/>
          </p:cNvSpPr>
          <p:nvPr>
            <p:ph type="ftr" sz="quarter" idx="2"/>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9" name="Rectangle 1029"/>
          <p:cNvSpPr>
            <a:spLocks noGrp="1" noChangeArrowheads="1"/>
          </p:cNvSpPr>
          <p:nvPr>
            <p:ph type="sldNum" sz="quarter" idx="3"/>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5FCA3670-17BE-4858-9B09-BF181BD6FE77}" type="slidenum">
              <a:rPr lang="nl-NL" altLang="el-GR"/>
              <a:pPr/>
              <a:t>‹#›</a:t>
            </a:fld>
            <a:endParaRPr lang="nl-NL"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5" name="Rectangle 3"/>
          <p:cNvSpPr>
            <a:spLocks noGrp="1" noChangeArrowheads="1"/>
          </p:cNvSpPr>
          <p:nvPr>
            <p:ph type="dt"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2052" name="Rectangle 4"/>
          <p:cNvSpPr>
            <a:spLocks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705350"/>
            <a:ext cx="4946650" cy="4457700"/>
          </a:xfrm>
          <a:prstGeom prst="rect">
            <a:avLst/>
          </a:prstGeom>
          <a:noFill/>
          <a:ln>
            <a:noFill/>
          </a:ln>
          <a:effectLst/>
          <a:extLst/>
        </p:spPr>
        <p:txBody>
          <a:bodyPr vert="horz" wrap="square" lIns="91029" tIns="45514" rIns="91029" bIns="45514" numCol="1" anchor="t" anchorCtr="0" compatLnSpc="1">
            <a:prstTxWarp prst="textNoShape">
              <a:avLst/>
            </a:prstTxWarp>
          </a:bodyPr>
          <a:lstStyle/>
          <a:p>
            <a:pPr lvl="0"/>
            <a:r>
              <a:rPr lang="nl-NL" altLang="el-GR" noProof="0" smtClean="0"/>
              <a:t>Klik om de opmaakprofielen van de modeltekst te bewerken</a:t>
            </a:r>
          </a:p>
          <a:p>
            <a:pPr lvl="1"/>
            <a:r>
              <a:rPr lang="nl-NL" altLang="el-GR" noProof="0" smtClean="0"/>
              <a:t>Tweede niveau</a:t>
            </a:r>
          </a:p>
          <a:p>
            <a:pPr lvl="2"/>
            <a:r>
              <a:rPr lang="nl-NL" altLang="el-GR" noProof="0" smtClean="0"/>
              <a:t>Derde niveau</a:t>
            </a:r>
          </a:p>
          <a:p>
            <a:pPr lvl="3"/>
            <a:r>
              <a:rPr lang="nl-NL" altLang="el-GR" noProof="0" smtClean="0"/>
              <a:t>Vierde niveau</a:t>
            </a:r>
          </a:p>
          <a:p>
            <a:pPr lvl="4"/>
            <a:r>
              <a:rPr lang="nl-NL" altLang="el-GR" noProof="0" smtClean="0"/>
              <a:t>Vijfde niveau</a:t>
            </a:r>
          </a:p>
        </p:txBody>
      </p:sp>
      <p:sp>
        <p:nvSpPr>
          <p:cNvPr id="8198" name="Rectangle 6"/>
          <p:cNvSpPr>
            <a:spLocks noGrp="1" noChangeArrowheads="1"/>
          </p:cNvSpPr>
          <p:nvPr>
            <p:ph type="ftr" sz="quarter" idx="4"/>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9" name="Rectangle 7"/>
          <p:cNvSpPr>
            <a:spLocks noGrp="1" noChangeArrowheads="1"/>
          </p:cNvSpPr>
          <p:nvPr>
            <p:ph type="sldNum" sz="quarter" idx="5"/>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1E69D2B0-C821-4C7F-B5B4-84E2BFACE8B0}" type="slidenum">
              <a:rPr lang="nl-NL" altLang="el-GR"/>
              <a:pPr/>
              <a:t>‹#›</a:t>
            </a:fld>
            <a:endParaRPr lang="nl-NL"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εικόνας διαφάνειας 1"/>
          <p:cNvSpPr>
            <a:spLocks noGrp="1" noRot="1" noChangeAspect="1" noTextEdit="1"/>
          </p:cNvSpPr>
          <p:nvPr>
            <p:ph type="sldImg"/>
          </p:nvPr>
        </p:nvSpPr>
        <p:spPr>
          <a:ln/>
        </p:spPr>
      </p:sp>
      <p:sp>
        <p:nvSpPr>
          <p:cNvPr id="6147" name="Θέση σημειώσεων 2"/>
          <p:cNvSpPr>
            <a:spLocks noGrp="1"/>
          </p:cNvSpPr>
          <p:nvPr>
            <p:ph type="body" idx="1"/>
          </p:nvPr>
        </p:nvSpPr>
        <p:spPr>
          <a:noFill/>
        </p:spPr>
        <p:txBody>
          <a:bodyPr/>
          <a:lstStyle/>
          <a:p>
            <a:endParaRPr lang="el-GR" altLang="el-GR" smtClean="0"/>
          </a:p>
        </p:txBody>
      </p:sp>
      <p:sp>
        <p:nvSpPr>
          <p:cNvPr id="6148" name="Θέση αριθμού διαφάνειας 3"/>
          <p:cNvSpPr>
            <a:spLocks noGrp="1"/>
          </p:cNvSpPr>
          <p:nvPr>
            <p:ph type="sldNum" sz="quarter" idx="5"/>
          </p:nvPr>
        </p:nvSpPr>
        <p:spPr>
          <a:noFill/>
          <a:ln>
            <a:miter lim="800000"/>
            <a:headEnd/>
            <a:tailEnd/>
          </a:ln>
        </p:spPr>
        <p:txBody>
          <a:bodyPr/>
          <a:lstStyle/>
          <a:p>
            <a:fld id="{E835C63D-0878-48E2-931F-323D17BB2A1B}" type="slidenum">
              <a:rPr lang="nl-NL" altLang="el-GR"/>
              <a:pPr/>
              <a:t>2</a:t>
            </a:fld>
            <a:endParaRPr lang="nl-NL"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a:ln/>
        </p:spPr>
      </p:sp>
      <p:sp>
        <p:nvSpPr>
          <p:cNvPr id="8195" name="Θέση σημειώσεων 2"/>
          <p:cNvSpPr>
            <a:spLocks noGrp="1"/>
          </p:cNvSpPr>
          <p:nvPr>
            <p:ph type="body" idx="1"/>
          </p:nvPr>
        </p:nvSpPr>
        <p:spPr>
          <a:noFill/>
        </p:spPr>
        <p:txBody>
          <a:bodyPr/>
          <a:lstStyle/>
          <a:p>
            <a:endParaRPr lang="el-GR" altLang="el-GR" smtClean="0"/>
          </a:p>
        </p:txBody>
      </p:sp>
      <p:sp>
        <p:nvSpPr>
          <p:cNvPr id="8196" name="Θέση αριθμού διαφάνειας 3"/>
          <p:cNvSpPr>
            <a:spLocks noGrp="1"/>
          </p:cNvSpPr>
          <p:nvPr>
            <p:ph type="sldNum" sz="quarter" idx="5"/>
          </p:nvPr>
        </p:nvSpPr>
        <p:spPr>
          <a:noFill/>
          <a:ln>
            <a:miter lim="800000"/>
            <a:headEnd/>
            <a:tailEnd/>
          </a:ln>
        </p:spPr>
        <p:txBody>
          <a:bodyPr/>
          <a:lstStyle/>
          <a:p>
            <a:fld id="{E6E3CA57-B7CE-494B-B76B-46DBB38EE1B8}" type="slidenum">
              <a:rPr lang="nl-NL" altLang="el-GR"/>
              <a:pPr/>
              <a:t>3</a:t>
            </a:fld>
            <a:endParaRPr lang="nl-NL"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a:ln/>
        </p:spPr>
      </p:sp>
      <p:sp>
        <p:nvSpPr>
          <p:cNvPr id="13315" name="Θέση σημειώσεων 2"/>
          <p:cNvSpPr>
            <a:spLocks noGrp="1"/>
          </p:cNvSpPr>
          <p:nvPr>
            <p:ph type="body" idx="1"/>
          </p:nvPr>
        </p:nvSpPr>
        <p:spPr>
          <a:noFill/>
        </p:spPr>
        <p:txBody>
          <a:bodyPr/>
          <a:lstStyle/>
          <a:p>
            <a:endParaRPr lang="el-GR" altLang="el-GR" smtClean="0"/>
          </a:p>
        </p:txBody>
      </p:sp>
      <p:sp>
        <p:nvSpPr>
          <p:cNvPr id="13316" name="Θέση αριθμού διαφάνειας 3"/>
          <p:cNvSpPr>
            <a:spLocks noGrp="1"/>
          </p:cNvSpPr>
          <p:nvPr>
            <p:ph type="sldNum" sz="quarter" idx="5"/>
          </p:nvPr>
        </p:nvSpPr>
        <p:spPr>
          <a:noFill/>
          <a:ln>
            <a:miter lim="800000"/>
            <a:headEnd/>
            <a:tailEnd/>
          </a:ln>
        </p:spPr>
        <p:txBody>
          <a:bodyPr/>
          <a:lstStyle/>
          <a:p>
            <a:fld id="{1CCE51B4-49CC-4205-AD02-F3D2AAB2C939}" type="slidenum">
              <a:rPr lang="nl-NL" altLang="el-GR"/>
              <a:pPr/>
              <a:t>7</a:t>
            </a:fld>
            <a:endParaRPr lang="nl-NL"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a:ln/>
        </p:spPr>
      </p:sp>
      <p:sp>
        <p:nvSpPr>
          <p:cNvPr id="43011" name="Θέση σημειώσεων 2"/>
          <p:cNvSpPr>
            <a:spLocks noGrp="1"/>
          </p:cNvSpPr>
          <p:nvPr>
            <p:ph type="body" idx="1"/>
          </p:nvPr>
        </p:nvSpPr>
        <p:spPr>
          <a:noFill/>
        </p:spPr>
        <p:txBody>
          <a:bodyPr/>
          <a:lstStyle/>
          <a:p>
            <a:endParaRPr lang="el-GR" altLang="el-GR" smtClean="0"/>
          </a:p>
        </p:txBody>
      </p:sp>
      <p:sp>
        <p:nvSpPr>
          <p:cNvPr id="43012" name="Θέση αριθμού διαφάνειας 3"/>
          <p:cNvSpPr>
            <a:spLocks noGrp="1"/>
          </p:cNvSpPr>
          <p:nvPr>
            <p:ph type="sldNum" sz="quarter" idx="5"/>
          </p:nvPr>
        </p:nvSpPr>
        <p:spPr>
          <a:noFill/>
          <a:ln>
            <a:miter lim="800000"/>
            <a:headEnd/>
            <a:tailEnd/>
          </a:ln>
        </p:spPr>
        <p:txBody>
          <a:bodyPr/>
          <a:lstStyle/>
          <a:p>
            <a:fld id="{15E82CE3-657F-44FE-B2CB-C33AC5D25729}" type="slidenum">
              <a:rPr lang="nl-NL" altLang="el-GR"/>
              <a:pPr/>
              <a:t>35</a:t>
            </a:fld>
            <a:endParaRPr lang="nl-NL"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a:ln/>
        </p:spPr>
      </p:sp>
      <p:sp>
        <p:nvSpPr>
          <p:cNvPr id="50179" name="Θέση σημειώσεων 2"/>
          <p:cNvSpPr>
            <a:spLocks noGrp="1"/>
          </p:cNvSpPr>
          <p:nvPr>
            <p:ph type="body" idx="1"/>
          </p:nvPr>
        </p:nvSpPr>
        <p:spPr>
          <a:noFill/>
        </p:spPr>
        <p:txBody>
          <a:bodyPr/>
          <a:lstStyle/>
          <a:p>
            <a:endParaRPr lang="el-GR" altLang="el-GR" smtClean="0"/>
          </a:p>
        </p:txBody>
      </p:sp>
      <p:sp>
        <p:nvSpPr>
          <p:cNvPr id="50180" name="Θέση αριθμού διαφάνειας 3"/>
          <p:cNvSpPr>
            <a:spLocks noGrp="1"/>
          </p:cNvSpPr>
          <p:nvPr>
            <p:ph type="sldNum" sz="quarter" idx="5"/>
          </p:nvPr>
        </p:nvSpPr>
        <p:spPr>
          <a:noFill/>
          <a:ln>
            <a:miter lim="800000"/>
            <a:headEnd/>
            <a:tailEnd/>
          </a:ln>
        </p:spPr>
        <p:txBody>
          <a:bodyPr/>
          <a:lstStyle/>
          <a:p>
            <a:fld id="{9E720D5B-38FD-403C-80B2-EB3BAA7E4E7C}" type="slidenum">
              <a:rPr lang="nl-NL" altLang="el-GR"/>
              <a:pPr/>
              <a:t>41</a:t>
            </a:fld>
            <a:endParaRPr lang="nl-NL"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a:ln/>
        </p:spPr>
      </p:sp>
      <p:sp>
        <p:nvSpPr>
          <p:cNvPr id="59395" name="Θέση σημειώσεων 2"/>
          <p:cNvSpPr>
            <a:spLocks noGrp="1"/>
          </p:cNvSpPr>
          <p:nvPr>
            <p:ph type="body" idx="1"/>
          </p:nvPr>
        </p:nvSpPr>
        <p:spPr>
          <a:noFill/>
        </p:spPr>
        <p:txBody>
          <a:bodyPr/>
          <a:lstStyle/>
          <a:p>
            <a:endParaRPr lang="el-GR" altLang="el-GR" smtClean="0"/>
          </a:p>
        </p:txBody>
      </p:sp>
      <p:sp>
        <p:nvSpPr>
          <p:cNvPr id="59396" name="Θέση αριθμού διαφάνειας 3"/>
          <p:cNvSpPr>
            <a:spLocks noGrp="1"/>
          </p:cNvSpPr>
          <p:nvPr>
            <p:ph type="sldNum" sz="quarter" idx="5"/>
          </p:nvPr>
        </p:nvSpPr>
        <p:spPr>
          <a:noFill/>
          <a:ln>
            <a:miter lim="800000"/>
            <a:headEnd/>
            <a:tailEnd/>
          </a:ln>
        </p:spPr>
        <p:txBody>
          <a:bodyPr/>
          <a:lstStyle/>
          <a:p>
            <a:fld id="{B8CEAD2C-70E9-421C-A6A4-9C6828C89F8F}" type="slidenum">
              <a:rPr lang="nl-NL" altLang="el-GR"/>
              <a:pPr/>
              <a:t>49</a:t>
            </a:fld>
            <a:endParaRPr lang="nl-NL"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9DC5FB6E-4B11-4A72-8E2B-4BD46F68BB7F}" type="slidenum">
              <a:rPr lang="nl-NL" altLang="el-GR"/>
              <a:pPr/>
              <a:t>‹#›</a:t>
            </a:fld>
            <a:endParaRPr lang="nl-NL"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66F85B10-F60E-4199-A3D9-BB060A0DDFE3}" type="slidenum">
              <a:rPr lang="nl-NL" altLang="el-GR"/>
              <a:pPr/>
              <a:t>‹#›</a:t>
            </a:fld>
            <a:endParaRPr lang="nl-NL"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E33E0EB2-132B-4C0F-B506-1C8858F75F9E}" type="slidenum">
              <a:rPr lang="nl-NL" altLang="el-GR"/>
              <a:pPr/>
              <a:t>‹#›</a:t>
            </a:fld>
            <a:endParaRPr lang="nl-NL"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71617F42-1E25-4349-A9D6-70B616921724}" type="slidenum">
              <a:rPr lang="nl-NL" altLang="el-GR"/>
              <a:pPr/>
              <a:t>‹#›</a:t>
            </a:fld>
            <a:endParaRPr lang="nl-NL"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02101EA9-2D5F-487A-BB5C-DC3497524B60}" type="slidenum">
              <a:rPr lang="nl-NL" altLang="el-GR"/>
              <a:pPr/>
              <a:t>‹#›</a:t>
            </a:fld>
            <a:endParaRPr lang="nl-NL"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4B8DB535-F1EB-4438-AA76-3E79FB8C9BC5}" type="slidenum">
              <a:rPr lang="nl-NL" altLang="el-GR"/>
              <a:pPr/>
              <a:t>‹#›</a:t>
            </a:fld>
            <a:endParaRPr lang="nl-NL"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CD4A93B9-63B0-4D02-B600-5FE777502E86}" type="slidenum">
              <a:rPr lang="nl-NL" altLang="el-GR"/>
              <a:pPr/>
              <a:t>‹#›</a:t>
            </a:fld>
            <a:endParaRPr lang="nl-NL"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01FC663C-438F-422B-AA59-C8DBFFE020B3}" type="slidenum">
              <a:rPr lang="nl-NL" altLang="el-GR"/>
              <a:pPr/>
              <a:t>‹#›</a:t>
            </a:fld>
            <a:endParaRPr lang="nl-NL"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107401C2-78B2-4CC0-B03E-19958F067337}" type="slidenum">
              <a:rPr lang="nl-NL" altLang="el-GR"/>
              <a:pPr/>
              <a:t>‹#›</a:t>
            </a:fld>
            <a:endParaRPr lang="nl-NL"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CBFBDBA4-584A-42CE-A81F-8002AA0D2FC2}" type="slidenum">
              <a:rPr lang="nl-NL" altLang="el-GR"/>
              <a:pPr/>
              <a:t>‹#›</a:t>
            </a:fld>
            <a:endParaRPr lang="nl-NL"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84F5571D-3E63-4DB2-BCD5-22F43123C24B}" type="slidenum">
              <a:rPr lang="nl-NL" altLang="el-GR"/>
              <a:pPr/>
              <a:t>‹#›</a:t>
            </a:fld>
            <a:endParaRPr lang="nl-NL"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D99E7D-9999-4281-94BF-C9308F97F29F}"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___________________Microsoft_Office_Excel_97-20032.xls"/></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0.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___________________Microsoft_Office_Excel_97-20033.xls"/><Relationship Id="rId9"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___________________Microsoft_Office_Excel_97-20034.xls"/><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___________________Microsoft_Office_Excel_97-20035.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emf"/><Relationship Id="rId4" Type="http://schemas.openxmlformats.org/officeDocument/2006/relationships/image" Target="../media/image64.emf"/></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685800" y="2006600"/>
            <a:ext cx="7772400" cy="1470025"/>
          </a:xfrm>
          <a:prstGeom prst="rect">
            <a:avLst/>
          </a:prstGeom>
        </p:spPr>
        <p:txBody>
          <a:bodyPr/>
          <a:lstStyle/>
          <a:p>
            <a:pPr algn="ctr" eaLnBrk="1" fontAlgn="auto" hangingPunct="1">
              <a:spcAft>
                <a:spcPts val="0"/>
              </a:spcAft>
              <a:defRPr/>
            </a:pPr>
            <a:r>
              <a:rPr lang="el-GR" sz="4400" dirty="0">
                <a:solidFill>
                  <a:srgbClr val="5075BC"/>
                </a:solidFill>
                <a:latin typeface="+mj-lt"/>
                <a:ea typeface="+mj-ea"/>
                <a:cs typeface="+mj-cs"/>
              </a:rPr>
              <a:t>Αγορές Χρήματος και Κεφαλαίου</a:t>
            </a:r>
          </a:p>
        </p:txBody>
      </p:sp>
      <p:sp>
        <p:nvSpPr>
          <p:cNvPr id="5" name="Υπότιτλος 2"/>
          <p:cNvSpPr txBox="1">
            <a:spLocks/>
          </p:cNvSpPr>
          <p:nvPr/>
        </p:nvSpPr>
        <p:spPr>
          <a:xfrm>
            <a:off x="714375" y="3071810"/>
            <a:ext cx="7743825" cy="1752600"/>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el-GR" sz="2800" dirty="0">
                <a:solidFill>
                  <a:srgbClr val="5075BC"/>
                </a:solidFill>
                <a:latin typeface="+mj-lt"/>
                <a:ea typeface="+mj-ea"/>
                <a:cs typeface="+mj-cs"/>
              </a:rPr>
              <a:t>Ενότητα 9:</a:t>
            </a:r>
            <a:r>
              <a:rPr lang="en-US" sz="2800" dirty="0">
                <a:solidFill>
                  <a:srgbClr val="5075BC"/>
                </a:solidFill>
                <a:latin typeface="+mj-lt"/>
                <a:ea typeface="+mj-ea"/>
                <a:cs typeface="+mj-cs"/>
              </a:rPr>
              <a:t> </a:t>
            </a:r>
            <a:r>
              <a:rPr lang="el-GR" sz="2800" dirty="0">
                <a:solidFill>
                  <a:schemeClr val="tx1"/>
                </a:solidFill>
                <a:latin typeface="+mj-lt"/>
                <a:ea typeface="+mj-ea"/>
                <a:cs typeface="+mj-cs"/>
              </a:rPr>
              <a:t>Κίνδυνοι που αντιμετωπίζουν οι Τράπεζες</a:t>
            </a:r>
            <a:endParaRPr lang="el-GR" sz="28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Αθανάσιος Τσαγκανός</a:t>
            </a:r>
          </a:p>
          <a:p>
            <a:pPr marL="342900" indent="-342900" eaLnBrk="1" fontAlgn="auto" hangingPunct="1">
              <a:spcBef>
                <a:spcPct val="20000"/>
              </a:spcBef>
              <a:spcAft>
                <a:spcPts val="0"/>
              </a:spcAft>
              <a:defRPr/>
            </a:pPr>
            <a:r>
              <a:rPr lang="el-GR" sz="2800" dirty="0">
                <a:solidFill>
                  <a:schemeClr val="tx1"/>
                </a:solidFill>
                <a:latin typeface="+mn-lt"/>
              </a:rPr>
              <a:t>Οργάνωση και Διοίκηση Επιχειρήσεων</a:t>
            </a:r>
            <a:endParaRPr lang="en-US"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Διοίκηση Επιχειρήσεων</a:t>
            </a:r>
          </a:p>
          <a:p>
            <a:pPr marL="342900" indent="-342900" eaLnBrk="1" fontAlgn="auto" hangingPunct="1">
              <a:spcBef>
                <a:spcPct val="20000"/>
              </a:spcBef>
              <a:spcAft>
                <a:spcPts val="0"/>
              </a:spcAft>
              <a:buFont typeface="Arial" pitchFamily="34" charset="0"/>
              <a:buChar char="•"/>
              <a:defRPr/>
            </a:pPr>
            <a:endParaRPr lang="en-US" sz="28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endParaRPr lang="el-GR" sz="2800" dirty="0">
              <a:latin typeface="+mn-lt"/>
            </a:endParaRPr>
          </a:p>
        </p:txBody>
      </p:sp>
      <p:pic>
        <p:nvPicPr>
          <p:cNvPr id="4100" name="Εικόνα 3"/>
          <p:cNvPicPr>
            <a:picLocks noChangeAspect="1"/>
          </p:cNvPicPr>
          <p:nvPr/>
        </p:nvPicPr>
        <p:blipFill>
          <a:blip r:embed="rId2"/>
          <a:srcRect/>
          <a:stretch>
            <a:fillRect/>
          </a:stretch>
        </p:blipFill>
        <p:spPr bwMode="auto">
          <a:xfrm>
            <a:off x="4500563" y="506413"/>
            <a:ext cx="4514850" cy="935037"/>
          </a:xfrm>
          <a:prstGeom prst="rect">
            <a:avLst/>
          </a:prstGeom>
          <a:noFill/>
          <a:ln w="9525">
            <a:noFill/>
            <a:miter lim="800000"/>
            <a:headEnd/>
            <a:tailEnd/>
          </a:ln>
        </p:spPr>
      </p:pic>
      <p:pic>
        <p:nvPicPr>
          <p:cNvPr id="4101" name="Εικόνα 12"/>
          <p:cNvPicPr>
            <a:picLocks noChangeAspect="1"/>
          </p:cNvPicPr>
          <p:nvPr/>
        </p:nvPicPr>
        <p:blipFill>
          <a:blip r:embed="rId3"/>
          <a:srcRect/>
          <a:stretch>
            <a:fillRect/>
          </a:stretch>
        </p:blipFill>
        <p:spPr bwMode="auto">
          <a:xfrm>
            <a:off x="590550" y="279400"/>
            <a:ext cx="3694113" cy="1389063"/>
          </a:xfrm>
          <a:prstGeom prst="rect">
            <a:avLst/>
          </a:prstGeom>
          <a:noFill/>
          <a:ln w="9525">
            <a:noFill/>
            <a:miter lim="800000"/>
            <a:headEnd/>
            <a:tailEnd/>
          </a:ln>
        </p:spPr>
      </p:pic>
      <p:sp>
        <p:nvSpPr>
          <p:cNvPr id="4102" name="Θέση αριθμού διαφάνειας 5"/>
          <p:cNvSpPr>
            <a:spLocks noGrp="1"/>
          </p:cNvSpPr>
          <p:nvPr>
            <p:ph type="sldNum" sz="quarter" idx="12"/>
          </p:nvPr>
        </p:nvSpPr>
        <p:spPr bwMode="auto">
          <a:noFill/>
          <a:ln>
            <a:miter lim="800000"/>
            <a:headEnd/>
            <a:tailEnd/>
          </a:ln>
        </p:spPr>
        <p:txBody>
          <a:bodyPr/>
          <a:lstStyle/>
          <a:p>
            <a:fld id="{4B67A19C-6AE2-4979-B1CD-CC4DD0B0CBDB}" type="slidenum">
              <a:rPr lang="nl-NL" altLang="el-GR"/>
              <a:pPr/>
              <a:t>1</a:t>
            </a:fld>
            <a:endParaRPr lang="nl-NL" alt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8964613" cy="769938"/>
          </a:xfrm>
          <a:prstGeom prst="rect">
            <a:avLst/>
          </a:prstGeom>
          <a:noFill/>
          <a:ln w="9525">
            <a:noFill/>
            <a:miter lim="800000"/>
            <a:headEnd/>
            <a:tailEnd/>
          </a:ln>
          <a:effectLst/>
        </p:spPr>
        <p:txBody>
          <a:bodyPr>
            <a:spAutoFit/>
          </a:bodyPr>
          <a:lstStyle/>
          <a:p>
            <a:pPr marL="457200" indent="-457200" algn="ctr" eaLnBrk="1" hangingPunct="1">
              <a:defRPr/>
            </a:pPr>
            <a:r>
              <a:rPr lang="el-GR" sz="4400" dirty="0">
                <a:solidFill>
                  <a:srgbClr val="0070C0"/>
                </a:solidFill>
                <a:latin typeface="+mn-lt"/>
                <a:cs typeface="Times New Roman" pitchFamily="18" charset="0"/>
              </a:rPr>
              <a:t>Χάρτης Πιστωτικού Κινδύνου </a:t>
            </a:r>
            <a:r>
              <a:rPr lang="en-US" sz="4400" dirty="0">
                <a:solidFill>
                  <a:srgbClr val="0070C0"/>
                </a:solidFill>
                <a:latin typeface="+mn-lt"/>
                <a:cs typeface="Times New Roman" pitchFamily="18" charset="0"/>
              </a:rPr>
              <a:t>Moody’s</a:t>
            </a:r>
            <a:endParaRPr lang="nl-NL" altLang="el-GR" sz="4400" dirty="0">
              <a:solidFill>
                <a:srgbClr val="0070C0"/>
              </a:solidFill>
              <a:latin typeface="+mn-lt"/>
              <a:cs typeface="Times New Roman" pitchFamily="18" charset="0"/>
            </a:endParaRPr>
          </a:p>
        </p:txBody>
      </p:sp>
      <p:pic>
        <p:nvPicPr>
          <p:cNvPr id="16387" name="Picture 2"/>
          <p:cNvPicPr>
            <a:picLocks noChangeAspect="1" noChangeArrowheads="1"/>
          </p:cNvPicPr>
          <p:nvPr/>
        </p:nvPicPr>
        <p:blipFill>
          <a:blip r:embed="rId2"/>
          <a:srcRect l="24963" t="36568" r="17870" b="14566"/>
          <a:stretch>
            <a:fillRect/>
          </a:stretch>
        </p:blipFill>
        <p:spPr bwMode="auto">
          <a:xfrm>
            <a:off x="395288" y="1557338"/>
            <a:ext cx="8391525" cy="4032250"/>
          </a:xfrm>
          <a:prstGeom prst="rect">
            <a:avLst/>
          </a:prstGeom>
          <a:noFill/>
          <a:ln w="9525">
            <a:noFill/>
            <a:miter lim="800000"/>
            <a:headEnd/>
            <a:tailEnd/>
          </a:ln>
        </p:spPr>
      </p:pic>
      <p:pic>
        <p:nvPicPr>
          <p:cNvPr id="16388" name="Picture 2"/>
          <p:cNvPicPr>
            <a:picLocks noChangeAspect="1" noChangeArrowheads="1"/>
          </p:cNvPicPr>
          <p:nvPr/>
        </p:nvPicPr>
        <p:blipFill>
          <a:blip r:embed="rId3"/>
          <a:srcRect t="96126"/>
          <a:stretch>
            <a:fillRect/>
          </a:stretch>
        </p:blipFill>
        <p:spPr bwMode="auto">
          <a:xfrm>
            <a:off x="503238" y="5602288"/>
            <a:ext cx="8137525" cy="203200"/>
          </a:xfrm>
          <a:prstGeom prst="rect">
            <a:avLst/>
          </a:prstGeom>
          <a:noFill/>
          <a:ln w="9525">
            <a:noFill/>
            <a:miter lim="800000"/>
            <a:headEnd/>
            <a:tailEnd/>
          </a:ln>
          <a:effectLst/>
        </p:spPr>
      </p:pic>
      <p:sp>
        <p:nvSpPr>
          <p:cNvPr id="16389" name="Θέση αριθμού διαφάνειας 4"/>
          <p:cNvSpPr>
            <a:spLocks noGrp="1"/>
          </p:cNvSpPr>
          <p:nvPr>
            <p:ph type="sldNum" sz="quarter" idx="12"/>
          </p:nvPr>
        </p:nvSpPr>
        <p:spPr bwMode="auto">
          <a:noFill/>
          <a:ln>
            <a:miter lim="800000"/>
            <a:headEnd/>
            <a:tailEnd/>
          </a:ln>
        </p:spPr>
        <p:txBody>
          <a:bodyPr/>
          <a:lstStyle/>
          <a:p>
            <a:fld id="{84B4F585-CA44-454D-9CBE-B8AD91D9F124}" type="slidenum">
              <a:rPr lang="nl-NL" altLang="el-GR"/>
              <a:pPr/>
              <a:t>10</a:t>
            </a:fld>
            <a:endParaRPr lang="nl-NL" alt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85750" y="0"/>
            <a:ext cx="8382000" cy="1323975"/>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cs typeface="Times New Roman" panose="02020603050405020304" pitchFamily="18" charset="0"/>
              </a:rPr>
              <a:t>Κίνδυνος Ρευστότητας &amp; Θεωρήσεις του Τραπεζικού συστήματος</a:t>
            </a:r>
          </a:p>
        </p:txBody>
      </p:sp>
      <p:pic>
        <p:nvPicPr>
          <p:cNvPr id="17411" name="Picture 4"/>
          <p:cNvPicPr>
            <a:picLocks noChangeAspect="1" noChangeArrowheads="1"/>
          </p:cNvPicPr>
          <p:nvPr/>
        </p:nvPicPr>
        <p:blipFill>
          <a:blip r:embed="rId2"/>
          <a:srcRect/>
          <a:stretch>
            <a:fillRect/>
          </a:stretch>
        </p:blipFill>
        <p:spPr bwMode="auto">
          <a:xfrm>
            <a:off x="684213" y="1485900"/>
            <a:ext cx="7840662" cy="2087563"/>
          </a:xfrm>
          <a:prstGeom prst="rect">
            <a:avLst/>
          </a:prstGeom>
          <a:noFill/>
          <a:ln w="12700">
            <a:noFill/>
            <a:miter lim="800000"/>
            <a:headEnd/>
            <a:tailEnd/>
          </a:ln>
          <a:effectLst/>
        </p:spPr>
      </p:pic>
      <p:pic>
        <p:nvPicPr>
          <p:cNvPr id="17412" name="Picture 6"/>
          <p:cNvPicPr>
            <a:picLocks noChangeAspect="1" noChangeArrowheads="1"/>
          </p:cNvPicPr>
          <p:nvPr/>
        </p:nvPicPr>
        <p:blipFill>
          <a:blip r:embed="rId3"/>
          <a:srcRect/>
          <a:stretch>
            <a:fillRect/>
          </a:stretch>
        </p:blipFill>
        <p:spPr bwMode="auto">
          <a:xfrm>
            <a:off x="684213" y="3573463"/>
            <a:ext cx="7983537" cy="2938462"/>
          </a:xfrm>
          <a:prstGeom prst="rect">
            <a:avLst/>
          </a:prstGeom>
          <a:noFill/>
          <a:ln w="12700">
            <a:noFill/>
            <a:miter lim="800000"/>
            <a:headEnd/>
            <a:tailEnd/>
          </a:ln>
          <a:effectLst/>
        </p:spPr>
      </p:pic>
      <p:sp>
        <p:nvSpPr>
          <p:cNvPr id="17413" name="Θέση αριθμού διαφάνειας 4"/>
          <p:cNvSpPr>
            <a:spLocks noGrp="1"/>
          </p:cNvSpPr>
          <p:nvPr>
            <p:ph type="sldNum" sz="quarter" idx="12"/>
          </p:nvPr>
        </p:nvSpPr>
        <p:spPr bwMode="auto">
          <a:noFill/>
          <a:ln>
            <a:miter lim="800000"/>
            <a:headEnd/>
            <a:tailEnd/>
          </a:ln>
        </p:spPr>
        <p:txBody>
          <a:bodyPr/>
          <a:lstStyle/>
          <a:p>
            <a:fld id="{AD8173B3-727B-4BC9-9FD8-7310E41DCC1F}" type="slidenum">
              <a:rPr lang="nl-NL" altLang="el-GR"/>
              <a:pPr/>
              <a:t>11</a:t>
            </a:fld>
            <a:endParaRPr lang="nl-NL"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8991600" cy="769938"/>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j-lt"/>
              </a:rPr>
              <a:t>Επιτοκιακός Κίνδυνος </a:t>
            </a:r>
            <a:endParaRPr lang="nl-NL" altLang="el-GR" sz="4400" dirty="0">
              <a:solidFill>
                <a:srgbClr val="0070C0"/>
              </a:solidFill>
              <a:latin typeface="+mj-lt"/>
            </a:endParaRPr>
          </a:p>
        </p:txBody>
      </p:sp>
      <p:sp>
        <p:nvSpPr>
          <p:cNvPr id="5" name="Text Box 4"/>
          <p:cNvSpPr txBox="1">
            <a:spLocks noChangeArrowheads="1"/>
          </p:cNvSpPr>
          <p:nvPr/>
        </p:nvSpPr>
        <p:spPr bwMode="auto">
          <a:xfrm>
            <a:off x="3175" y="1341438"/>
            <a:ext cx="9144000" cy="4554537"/>
          </a:xfrm>
          <a:prstGeom prst="rect">
            <a:avLst/>
          </a:prstGeom>
          <a:noFill/>
          <a:ln w="9525">
            <a:noFill/>
            <a:miter lim="800000"/>
            <a:headEnd/>
            <a:tailEnd/>
          </a:ln>
          <a:effectLst/>
        </p:spPr>
        <p:txBody>
          <a:bodyPr>
            <a:spAutoFit/>
          </a:bodyPr>
          <a:lstStyle/>
          <a:p>
            <a:pPr marL="457200" indent="-457200" eaLnBrk="1" hangingPunct="1">
              <a:spcBef>
                <a:spcPts val="1200"/>
              </a:spcBef>
              <a:buFont typeface="Wingdings" panose="05000000000000000000" pitchFamily="2" charset="2"/>
              <a:buChar char="§"/>
              <a:defRPr/>
            </a:pPr>
            <a:r>
              <a:rPr lang="el-GR" sz="3200" b="1" dirty="0">
                <a:solidFill>
                  <a:schemeClr val="tx1"/>
                </a:solidFill>
                <a:latin typeface="+mn-lt"/>
                <a:cs typeface="Times New Roman" panose="02020603050405020304" pitchFamily="18" charset="0"/>
              </a:rPr>
              <a:t>Κίνδυνος επιτοκίου</a:t>
            </a:r>
            <a:r>
              <a:rPr lang="en-US" sz="3200" dirty="0">
                <a:solidFill>
                  <a:schemeClr val="tx1"/>
                </a:solidFill>
                <a:latin typeface="+mn-lt"/>
                <a:cs typeface="Times New Roman" panose="02020603050405020304" pitchFamily="18" charset="0"/>
              </a:rPr>
              <a:t>: </a:t>
            </a:r>
            <a:r>
              <a:rPr lang="el-GR" sz="2800" dirty="0">
                <a:solidFill>
                  <a:schemeClr val="tx1"/>
                </a:solidFill>
                <a:latin typeface="+mn-lt"/>
                <a:cs typeface="Times New Roman" panose="02020603050405020304" pitchFamily="18" charset="0"/>
              </a:rPr>
              <a:t>ζημιά που μπορεί να υποστεί μια τράπεζα λόγω</a:t>
            </a:r>
            <a:r>
              <a:rPr lang="en-US" sz="2800" dirty="0">
                <a:solidFill>
                  <a:schemeClr val="tx1"/>
                </a:solidFill>
                <a:latin typeface="+mn-lt"/>
                <a:cs typeface="Times New Roman" panose="02020603050405020304" pitchFamily="18" charset="0"/>
              </a:rPr>
              <a:t> </a:t>
            </a:r>
            <a:r>
              <a:rPr lang="el-GR" sz="2800" dirty="0">
                <a:solidFill>
                  <a:schemeClr val="tx1"/>
                </a:solidFill>
                <a:latin typeface="+mn-lt"/>
                <a:cs typeface="Times New Roman" panose="02020603050405020304" pitchFamily="18" charset="0"/>
              </a:rPr>
              <a:t>μη αναμενόμενων μεταβολών του επιτοκίου. Μπορεί να αναλυθεί σε δύο επιμέρους κινδύνους: </a:t>
            </a:r>
          </a:p>
          <a:p>
            <a:pPr marL="936000" indent="-457200" eaLnBrk="1" hangingPunct="1">
              <a:spcBef>
                <a:spcPts val="1200"/>
              </a:spcBef>
              <a:buFont typeface="Courier New" panose="02070309020205020404" pitchFamily="49" charset="0"/>
              <a:buChar char="o"/>
              <a:defRPr/>
            </a:pPr>
            <a:r>
              <a:rPr lang="el-GR" sz="2800" dirty="0">
                <a:solidFill>
                  <a:schemeClr val="tx1"/>
                </a:solidFill>
                <a:latin typeface="+mn-lt"/>
                <a:cs typeface="Times New Roman" panose="02020603050405020304" pitchFamily="18" charset="0"/>
              </a:rPr>
              <a:t>κίνδυνο θέσης (position risk) και </a:t>
            </a:r>
          </a:p>
          <a:p>
            <a:pPr marL="936000" indent="-457200" eaLnBrk="1" hangingPunct="1">
              <a:spcBef>
                <a:spcPts val="1200"/>
              </a:spcBef>
              <a:buFont typeface="Courier New" panose="02070309020205020404" pitchFamily="49" charset="0"/>
              <a:buChar char="o"/>
              <a:defRPr/>
            </a:pPr>
            <a:r>
              <a:rPr lang="el-GR" sz="2800" dirty="0">
                <a:solidFill>
                  <a:schemeClr val="tx1"/>
                </a:solidFill>
                <a:latin typeface="+mn-lt"/>
                <a:cs typeface="Times New Roman" panose="02020603050405020304" pitchFamily="18" charset="0"/>
              </a:rPr>
              <a:t> κίνδυνο εισοδήματος (income</a:t>
            </a:r>
            <a:r>
              <a:rPr lang="en-US" sz="2800" dirty="0">
                <a:solidFill>
                  <a:schemeClr val="tx1"/>
                </a:solidFill>
                <a:latin typeface="+mn-lt"/>
                <a:cs typeface="Times New Roman" panose="02020603050405020304" pitchFamily="18" charset="0"/>
              </a:rPr>
              <a:t> </a:t>
            </a:r>
            <a:r>
              <a:rPr lang="el-GR" sz="2800" dirty="0">
                <a:solidFill>
                  <a:schemeClr val="tx1"/>
                </a:solidFill>
                <a:latin typeface="+mn-lt"/>
                <a:cs typeface="Times New Roman" panose="02020603050405020304" pitchFamily="18" charset="0"/>
              </a:rPr>
              <a:t>risk). </a:t>
            </a:r>
          </a:p>
          <a:p>
            <a:pPr marL="936000" indent="-457200" eaLnBrk="1" hangingPunct="1">
              <a:spcBef>
                <a:spcPts val="1200"/>
              </a:spcBef>
              <a:buFont typeface="Courier New" panose="02070309020205020404" pitchFamily="49" charset="0"/>
              <a:buChar char="o"/>
              <a:defRPr/>
            </a:pPr>
            <a:endParaRPr lang="en-US" sz="2800" dirty="0">
              <a:solidFill>
                <a:schemeClr val="tx1"/>
              </a:solidFill>
              <a:latin typeface="+mn-lt"/>
              <a:cs typeface="Times New Roman" panose="02020603050405020304" pitchFamily="18" charset="0"/>
            </a:endParaRPr>
          </a:p>
          <a:p>
            <a:pPr lvl="1" algn="r" eaLnBrk="1" hangingPunct="1">
              <a:spcBef>
                <a:spcPct val="20000"/>
              </a:spcBef>
              <a:tabLst>
                <a:tab pos="185738" algn="l"/>
              </a:tabLst>
              <a:defRPr/>
            </a:pPr>
            <a:endParaRPr lang="el-GR" altLang="el-GR" sz="2000" dirty="0">
              <a:solidFill>
                <a:schemeClr val="tx1"/>
              </a:solidFill>
              <a:latin typeface="+mj-lt"/>
            </a:endParaRPr>
          </a:p>
          <a:p>
            <a:pPr eaLnBrk="1" hangingPunct="1">
              <a:spcBef>
                <a:spcPct val="50000"/>
              </a:spcBef>
              <a:buFontTx/>
              <a:buChar char="-"/>
              <a:tabLst>
                <a:tab pos="185738" algn="l"/>
              </a:tabLst>
              <a:defRPr/>
            </a:pPr>
            <a:endParaRPr lang="el-GR" altLang="el-GR" b="1" dirty="0">
              <a:solidFill>
                <a:schemeClr val="tx1"/>
              </a:solidFill>
            </a:endParaRPr>
          </a:p>
        </p:txBody>
      </p:sp>
      <p:sp>
        <p:nvSpPr>
          <p:cNvPr id="18436" name="Θέση αριθμού διαφάνειας 5"/>
          <p:cNvSpPr>
            <a:spLocks noGrp="1"/>
          </p:cNvSpPr>
          <p:nvPr>
            <p:ph type="sldNum" sz="quarter" idx="12"/>
          </p:nvPr>
        </p:nvSpPr>
        <p:spPr bwMode="auto">
          <a:noFill/>
          <a:ln>
            <a:miter lim="800000"/>
            <a:headEnd/>
            <a:tailEnd/>
          </a:ln>
        </p:spPr>
        <p:txBody>
          <a:bodyPr/>
          <a:lstStyle/>
          <a:p>
            <a:fld id="{B3E49F67-56B7-46F8-9360-91F6C81CB6E6}" type="slidenum">
              <a:rPr lang="nl-NL" altLang="el-GR"/>
              <a:pPr/>
              <a:t>12</a:t>
            </a:fld>
            <a:endParaRPr lang="nl-NL" alt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l-GR" smtClean="0">
                <a:solidFill>
                  <a:srgbClr val="0070C0"/>
                </a:solidFill>
              </a:rPr>
              <a:t>Επιτοκιακός Κίνδυνος -2</a:t>
            </a:r>
          </a:p>
        </p:txBody>
      </p:sp>
      <p:sp>
        <p:nvSpPr>
          <p:cNvPr id="3" name="2 - Θέση περιεχομένου"/>
          <p:cNvSpPr>
            <a:spLocks noGrp="1"/>
          </p:cNvSpPr>
          <p:nvPr>
            <p:ph idx="1"/>
          </p:nvPr>
        </p:nvSpPr>
        <p:spPr>
          <a:xfrm>
            <a:off x="100013" y="1417638"/>
            <a:ext cx="8586787" cy="5324475"/>
          </a:xfrm>
        </p:spPr>
        <p:txBody>
          <a:bodyPr rtlCol="0">
            <a:normAutofit fontScale="92500" lnSpcReduction="20000"/>
          </a:bodyPr>
          <a:lstStyle/>
          <a:p>
            <a:pPr>
              <a:spcBef>
                <a:spcPts val="1200"/>
              </a:spcBef>
              <a:buFont typeface="Wingdings" panose="05000000000000000000" pitchFamily="2" charset="2"/>
              <a:buChar char="§"/>
              <a:defRPr/>
            </a:pPr>
            <a:r>
              <a:rPr lang="el-GR" b="1" u="sng" dirty="0" smtClean="0">
                <a:cs typeface="Times New Roman" panose="02020603050405020304" pitchFamily="18" charset="0"/>
              </a:rPr>
              <a:t>Κίνδυνος θέσης</a:t>
            </a:r>
            <a:r>
              <a:rPr lang="en-US" u="sng" dirty="0" smtClean="0">
                <a:cs typeface="Times New Roman" panose="02020603050405020304" pitchFamily="18" charset="0"/>
              </a:rPr>
              <a:t>:</a:t>
            </a:r>
            <a:r>
              <a:rPr lang="el-GR" u="sng" dirty="0" smtClean="0">
                <a:cs typeface="Times New Roman" panose="02020603050405020304" pitchFamily="18" charset="0"/>
              </a:rPr>
              <a:t> </a:t>
            </a:r>
            <a:r>
              <a:rPr lang="el-GR" sz="2800" dirty="0" smtClean="0">
                <a:cs typeface="Times New Roman" panose="02020603050405020304" pitchFamily="18" charset="0"/>
              </a:rPr>
              <a:t>σχετίζεται με μεταβολή τιμής κάποιου στοιχείου του</a:t>
            </a:r>
            <a:r>
              <a:rPr lang="en-US" sz="2800" dirty="0" smtClean="0">
                <a:cs typeface="Times New Roman" panose="02020603050405020304" pitchFamily="18" charset="0"/>
              </a:rPr>
              <a:t> </a:t>
            </a:r>
            <a:r>
              <a:rPr lang="el-GR" sz="2800" dirty="0" smtClean="0">
                <a:cs typeface="Times New Roman" panose="02020603050405020304" pitchFamily="18" charset="0"/>
              </a:rPr>
              <a:t>ενεργητικού (π.χ. ομόλογο) οφειλόμενη στην μεταβολή των επιτοκίων και επηρεάζει</a:t>
            </a:r>
            <a:r>
              <a:rPr lang="en-US" sz="2800" dirty="0" smtClean="0">
                <a:cs typeface="Times New Roman" panose="02020603050405020304" pitchFamily="18" charset="0"/>
              </a:rPr>
              <a:t> </a:t>
            </a:r>
            <a:r>
              <a:rPr lang="el-GR" sz="2800" dirty="0" smtClean="0">
                <a:cs typeface="Times New Roman" panose="02020603050405020304" pitchFamily="18" charset="0"/>
              </a:rPr>
              <a:t>την αξία του χαρτοφυλακίου. </a:t>
            </a:r>
            <a:endParaRPr lang="en-US" sz="2800" dirty="0" smtClean="0">
              <a:cs typeface="Times New Roman" panose="02020603050405020304" pitchFamily="18" charset="0"/>
            </a:endParaRPr>
          </a:p>
          <a:p>
            <a:pPr>
              <a:spcBef>
                <a:spcPts val="1200"/>
              </a:spcBef>
              <a:buFont typeface="Wingdings" panose="05000000000000000000" pitchFamily="2" charset="2"/>
              <a:buChar char="§"/>
              <a:defRPr/>
            </a:pPr>
            <a:r>
              <a:rPr lang="el-GR" b="1" u="sng" dirty="0" smtClean="0">
                <a:cs typeface="Times New Roman" panose="02020603050405020304" pitchFamily="18" charset="0"/>
              </a:rPr>
              <a:t>Κίνδυνος εισοδήματος</a:t>
            </a:r>
            <a:r>
              <a:rPr lang="en-US" sz="2200" dirty="0" smtClean="0">
                <a:cs typeface="Times New Roman" panose="02020603050405020304" pitchFamily="18" charset="0"/>
              </a:rPr>
              <a:t>:</a:t>
            </a:r>
            <a:r>
              <a:rPr lang="el-GR" sz="2200" dirty="0" smtClean="0">
                <a:cs typeface="Times New Roman" panose="02020603050405020304" pitchFamily="18" charset="0"/>
              </a:rPr>
              <a:t> </a:t>
            </a:r>
            <a:r>
              <a:rPr lang="el-GR" sz="3000" dirty="0" smtClean="0">
                <a:cs typeface="Times New Roman" panose="02020603050405020304" pitchFamily="18" charset="0"/>
              </a:rPr>
              <a:t>αναφέρεται στην πιθανότητα</a:t>
            </a:r>
            <a:r>
              <a:rPr lang="en-US" sz="3000" dirty="0" smtClean="0">
                <a:cs typeface="Times New Roman" panose="02020603050405020304" pitchFamily="18" charset="0"/>
              </a:rPr>
              <a:t> </a:t>
            </a:r>
            <a:r>
              <a:rPr lang="el-GR" sz="3000" dirty="0" smtClean="0">
                <a:cs typeface="Times New Roman" panose="02020603050405020304" pitchFamily="18" charset="0"/>
              </a:rPr>
              <a:t>που υπάρχει να μειωθεί το εισόδημα μιας τράπεζας σε μια απρόβλεπτη ή μη</a:t>
            </a:r>
            <a:r>
              <a:rPr lang="en-US" sz="3000" dirty="0" smtClean="0">
                <a:cs typeface="Times New Roman" panose="02020603050405020304" pitchFamily="18" charset="0"/>
              </a:rPr>
              <a:t> </a:t>
            </a:r>
            <a:r>
              <a:rPr lang="el-GR" sz="3000" dirty="0" smtClean="0">
                <a:cs typeface="Times New Roman" panose="02020603050405020304" pitchFamily="18" charset="0"/>
              </a:rPr>
              <a:t>επιθυμητή</a:t>
            </a:r>
            <a:r>
              <a:rPr lang="en-US" sz="3000" dirty="0" smtClean="0">
                <a:cs typeface="Times New Roman" panose="02020603050405020304" pitchFamily="18" charset="0"/>
              </a:rPr>
              <a:t> </a:t>
            </a:r>
            <a:r>
              <a:rPr lang="el-GR" sz="3000" dirty="0" smtClean="0">
                <a:cs typeface="Times New Roman" panose="02020603050405020304" pitchFamily="18" charset="0"/>
              </a:rPr>
              <a:t>εξέλιξη των επιτοκίων.</a:t>
            </a:r>
            <a:endParaRPr lang="en-US" sz="3000" dirty="0" smtClean="0">
              <a:cs typeface="Times New Roman" panose="02020603050405020304" pitchFamily="18" charset="0"/>
            </a:endParaRPr>
          </a:p>
          <a:p>
            <a:pPr marL="857250" lvl="1" indent="-457200">
              <a:buFont typeface="Arial" panose="020B0604020202020204" pitchFamily="34" charset="0"/>
              <a:buChar char="•"/>
              <a:defRPr/>
            </a:pPr>
            <a:r>
              <a:rPr lang="en-US" sz="2600" b="1" dirty="0" smtClean="0">
                <a:cs typeface="Times New Roman" panose="02020603050405020304" pitchFamily="18" charset="0"/>
              </a:rPr>
              <a:t>K</a:t>
            </a:r>
            <a:r>
              <a:rPr lang="el-GR" sz="2600" b="1" dirty="0" smtClean="0">
                <a:cs typeface="Times New Roman" panose="02020603050405020304" pitchFamily="18" charset="0"/>
              </a:rPr>
              <a:t>ίνδυνος Επαναχρηματοδότησης</a:t>
            </a:r>
            <a:r>
              <a:rPr lang="en-US" sz="2600" b="1" dirty="0" smtClean="0">
                <a:cs typeface="Times New Roman" panose="02020603050405020304" pitchFamily="18" charset="0"/>
              </a:rPr>
              <a:t>: </a:t>
            </a:r>
            <a:r>
              <a:rPr lang="el-GR" sz="2400" dirty="0" smtClean="0">
                <a:cs typeface="Times New Roman" panose="02020603050405020304" pitchFamily="18" charset="0"/>
              </a:rPr>
              <a:t>περίπτωση όπου η τράπεζα έχει πιο πολλά</a:t>
            </a:r>
            <a:r>
              <a:rPr lang="en-US" sz="2400" dirty="0" smtClean="0">
                <a:cs typeface="Times New Roman" panose="02020603050405020304" pitchFamily="18" charset="0"/>
              </a:rPr>
              <a:t> </a:t>
            </a:r>
            <a:r>
              <a:rPr lang="el-GR" sz="2400" dirty="0" smtClean="0">
                <a:cs typeface="Times New Roman" panose="02020603050405020304" pitchFamily="18" charset="0"/>
              </a:rPr>
              <a:t>μακροπρόθεσμα στοιχεία</a:t>
            </a:r>
            <a:r>
              <a:rPr lang="en-US" sz="2400" dirty="0" smtClean="0">
                <a:cs typeface="Times New Roman" panose="02020603050405020304" pitchFamily="18" charset="0"/>
              </a:rPr>
              <a:t> </a:t>
            </a:r>
            <a:r>
              <a:rPr lang="el-GR" sz="2400" dirty="0" smtClean="0">
                <a:cs typeface="Times New Roman" panose="02020603050405020304" pitchFamily="18" charset="0"/>
              </a:rPr>
              <a:t>ενεργητικού από ότι βραχυπρόθεσμα στοιχεία παθητικού. Βραχυπρόθεσμα δάνεια</a:t>
            </a:r>
            <a:r>
              <a:rPr lang="en-US" sz="2400" dirty="0" smtClean="0">
                <a:cs typeface="Times New Roman" panose="02020603050405020304" pitchFamily="18" charset="0"/>
              </a:rPr>
              <a:t>: </a:t>
            </a:r>
            <a:r>
              <a:rPr lang="el-GR" sz="2400" dirty="0" smtClean="0">
                <a:cs typeface="Times New Roman" panose="02020603050405020304" pitchFamily="18" charset="0"/>
              </a:rPr>
              <a:t>πηγή χρηματοδότησης της</a:t>
            </a:r>
            <a:r>
              <a:rPr lang="en-US" sz="2400" dirty="0" smtClean="0">
                <a:cs typeface="Times New Roman" panose="02020603050405020304" pitchFamily="18" charset="0"/>
              </a:rPr>
              <a:t>, </a:t>
            </a:r>
            <a:r>
              <a:rPr lang="el-GR" sz="2400" dirty="0" smtClean="0">
                <a:cs typeface="Times New Roman" panose="02020603050405020304" pitchFamily="18" charset="0"/>
              </a:rPr>
              <a:t>μελλοντικά μπορεί να</a:t>
            </a:r>
            <a:r>
              <a:rPr lang="en-US" sz="2400" dirty="0" smtClean="0">
                <a:cs typeface="Times New Roman" panose="02020603050405020304" pitchFamily="18" charset="0"/>
              </a:rPr>
              <a:t> </a:t>
            </a:r>
            <a:r>
              <a:rPr lang="el-GR" sz="2400" dirty="0" smtClean="0">
                <a:cs typeface="Times New Roman" panose="02020603050405020304" pitchFamily="18" charset="0"/>
              </a:rPr>
              <a:t>δανειστεί με κόστος μεγαλύτερο από τις αποδόσεις των επενδύσεων της</a:t>
            </a:r>
            <a:r>
              <a:rPr lang="en-US" sz="2400" dirty="0" smtClean="0">
                <a:cs typeface="Times New Roman" panose="02020603050405020304" pitchFamily="18" charset="0"/>
              </a:rPr>
              <a:t>.</a:t>
            </a:r>
          </a:p>
          <a:p>
            <a:pPr marL="800100" lvl="1" indent="-400050">
              <a:buFont typeface="Arial" panose="020B0604020202020204" pitchFamily="34" charset="0"/>
              <a:buChar char="•"/>
              <a:defRPr/>
            </a:pPr>
            <a:r>
              <a:rPr lang="el-GR" sz="2600" b="1" dirty="0" smtClean="0">
                <a:cs typeface="Times New Roman" panose="02020603050405020304" pitchFamily="18" charset="0"/>
              </a:rPr>
              <a:t>Κίνδυνο Επανεπένδυσης: </a:t>
            </a:r>
            <a:r>
              <a:rPr lang="el-GR" sz="1800" dirty="0" smtClean="0">
                <a:cs typeface="Times New Roman" panose="02020603050405020304" pitchFamily="18" charset="0"/>
              </a:rPr>
              <a:t>(</a:t>
            </a:r>
            <a:r>
              <a:rPr lang="el-GR" sz="2400" dirty="0" smtClean="0">
                <a:cs typeface="Times New Roman" panose="02020603050405020304" pitchFamily="18" charset="0"/>
              </a:rPr>
              <a:t>διάκριση Κινδύνου Επαναχρηματοδότησης από Κίνδυνο Επανεπένδυσης λόγω </a:t>
            </a:r>
            <a:r>
              <a:rPr lang="en-US" sz="2400" dirty="0" smtClean="0">
                <a:cs typeface="Times New Roman" panose="02020603050405020304" pitchFamily="18" charset="0"/>
              </a:rPr>
              <a:t>maturity mismatch of assets and liability).</a:t>
            </a:r>
            <a:endParaRPr lang="el-GR" sz="2400" b="1" dirty="0" smtClean="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l-GR" dirty="0" smtClean="0"/>
          </a:p>
        </p:txBody>
      </p:sp>
      <p:sp>
        <p:nvSpPr>
          <p:cNvPr id="19460" name="Θέση αριθμού διαφάνειας 4"/>
          <p:cNvSpPr>
            <a:spLocks noGrp="1"/>
          </p:cNvSpPr>
          <p:nvPr>
            <p:ph type="sldNum" sz="quarter" idx="12"/>
          </p:nvPr>
        </p:nvSpPr>
        <p:spPr bwMode="auto">
          <a:noFill/>
          <a:ln>
            <a:miter lim="800000"/>
            <a:headEnd/>
            <a:tailEnd/>
          </a:ln>
        </p:spPr>
        <p:txBody>
          <a:bodyPr/>
          <a:lstStyle/>
          <a:p>
            <a:fld id="{22FDBDB7-21FA-41AC-B2CC-DFAE0C760F67}" type="slidenum">
              <a:rPr lang="nl-NL" altLang="el-GR"/>
              <a:pPr/>
              <a:t>13</a:t>
            </a:fld>
            <a:endParaRPr lang="nl-NL" alt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323850" y="188913"/>
            <a:ext cx="8362950" cy="1228725"/>
          </a:xfrm>
        </p:spPr>
        <p:txBody>
          <a:bodyPr/>
          <a:lstStyle/>
          <a:p>
            <a:pPr>
              <a:defRPr/>
            </a:pPr>
            <a:r>
              <a:rPr lang="el-GR" sz="4000" dirty="0" smtClean="0">
                <a:solidFill>
                  <a:srgbClr val="0070C0"/>
                </a:solidFill>
                <a:latin typeface="+mn-lt"/>
                <a:cs typeface="Times New Roman" panose="02020603050405020304" pitchFamily="18" charset="0"/>
              </a:rPr>
              <a:t>Κίνδυνος Θέσης</a:t>
            </a:r>
            <a:r>
              <a:rPr lang="en-US" sz="4000" dirty="0" smtClean="0">
                <a:solidFill>
                  <a:srgbClr val="0070C0"/>
                </a:solidFill>
                <a:latin typeface="+mn-lt"/>
                <a:cs typeface="Times New Roman" panose="02020603050405020304" pitchFamily="18" charset="0"/>
              </a:rPr>
              <a:t>:</a:t>
            </a:r>
            <a:r>
              <a:rPr lang="el-GR" sz="4000" dirty="0" smtClean="0">
                <a:solidFill>
                  <a:srgbClr val="0070C0"/>
                </a:solidFill>
                <a:latin typeface="+mn-lt"/>
                <a:cs typeface="Times New Roman" panose="02020603050405020304" pitchFamily="18" charset="0"/>
              </a:rPr>
              <a:t/>
            </a:r>
            <a:br>
              <a:rPr lang="el-GR" sz="4000" dirty="0" smtClean="0">
                <a:solidFill>
                  <a:srgbClr val="0070C0"/>
                </a:solidFill>
                <a:latin typeface="+mn-lt"/>
                <a:cs typeface="Times New Roman" panose="02020603050405020304" pitchFamily="18" charset="0"/>
              </a:rPr>
            </a:br>
            <a:r>
              <a:rPr lang="en-US" sz="4000" dirty="0" smtClean="0">
                <a:solidFill>
                  <a:srgbClr val="0070C0"/>
                </a:solidFill>
                <a:latin typeface="+mn-lt"/>
                <a:cs typeface="Times New Roman" panose="02020603050405020304" pitchFamily="18" charset="0"/>
              </a:rPr>
              <a:t> </a:t>
            </a:r>
            <a:r>
              <a:rPr lang="el-GR" sz="4000" dirty="0" smtClean="0">
                <a:solidFill>
                  <a:srgbClr val="0070C0"/>
                </a:solidFill>
                <a:latin typeface="+mn-lt"/>
                <a:cs typeface="Times New Roman" panose="02020603050405020304" pitchFamily="18" charset="0"/>
              </a:rPr>
              <a:t>Αρχική </a:t>
            </a:r>
            <a:r>
              <a:rPr lang="en-US" sz="4000" dirty="0" smtClean="0">
                <a:solidFill>
                  <a:srgbClr val="0070C0"/>
                </a:solidFill>
                <a:latin typeface="+mn-lt"/>
                <a:cs typeface="Times New Roman" panose="02020603050405020304" pitchFamily="18" charset="0"/>
              </a:rPr>
              <a:t>Vs </a:t>
            </a:r>
            <a:r>
              <a:rPr lang="el-GR" sz="4000" dirty="0" smtClean="0">
                <a:solidFill>
                  <a:srgbClr val="0070C0"/>
                </a:solidFill>
                <a:latin typeface="+mn-lt"/>
                <a:cs typeface="Times New Roman" panose="02020603050405020304" pitchFamily="18" charset="0"/>
              </a:rPr>
              <a:t>Τελική Αποτίμηση</a:t>
            </a:r>
            <a:endParaRPr lang="el-GR" sz="4000" dirty="0">
              <a:solidFill>
                <a:srgbClr val="0070C0"/>
              </a:solidFill>
              <a:latin typeface="+mn-lt"/>
            </a:endParaRPr>
          </a:p>
        </p:txBody>
      </p:sp>
      <p:pic>
        <p:nvPicPr>
          <p:cNvPr id="20483" name="Picture 2"/>
          <p:cNvPicPr>
            <a:picLocks noChangeAspect="1" noChangeArrowheads="1"/>
          </p:cNvPicPr>
          <p:nvPr/>
        </p:nvPicPr>
        <p:blipFill>
          <a:blip r:embed="rId2"/>
          <a:srcRect/>
          <a:stretch>
            <a:fillRect/>
          </a:stretch>
        </p:blipFill>
        <p:spPr bwMode="auto">
          <a:xfrm>
            <a:off x="457200" y="1484313"/>
            <a:ext cx="8229600" cy="2811462"/>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a:stretch>
            <a:fillRect/>
          </a:stretch>
        </p:blipFill>
        <p:spPr bwMode="auto">
          <a:xfrm>
            <a:off x="401638" y="4581525"/>
            <a:ext cx="8285162" cy="2152650"/>
          </a:xfrm>
          <a:prstGeom prst="rect">
            <a:avLst/>
          </a:prstGeom>
          <a:noFill/>
          <a:ln w="9525">
            <a:noFill/>
            <a:miter lim="800000"/>
            <a:headEnd/>
            <a:tailEnd/>
          </a:ln>
          <a:effectLst/>
        </p:spPr>
      </p:pic>
      <p:sp>
        <p:nvSpPr>
          <p:cNvPr id="20485" name="Θέση αριθμού διαφάνειας 3"/>
          <p:cNvSpPr>
            <a:spLocks noGrp="1"/>
          </p:cNvSpPr>
          <p:nvPr>
            <p:ph type="sldNum" sz="quarter" idx="12"/>
          </p:nvPr>
        </p:nvSpPr>
        <p:spPr bwMode="auto">
          <a:noFill/>
          <a:ln>
            <a:miter lim="800000"/>
            <a:headEnd/>
            <a:tailEnd/>
          </a:ln>
        </p:spPr>
        <p:txBody>
          <a:bodyPr/>
          <a:lstStyle/>
          <a:p>
            <a:fld id="{0FA8EDFB-38FA-4B74-BA16-EDBF7E062D89}" type="slidenum">
              <a:rPr lang="nl-NL" altLang="el-GR"/>
              <a:pPr/>
              <a:t>14</a:t>
            </a:fld>
            <a:endParaRPr lang="nl-NL" alt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143000"/>
          </a:xfrm>
        </p:spPr>
        <p:txBody>
          <a:bodyPr/>
          <a:lstStyle/>
          <a:p>
            <a:pPr>
              <a:defRPr/>
            </a:pPr>
            <a:r>
              <a:rPr lang="el-GR" dirty="0" smtClean="0">
                <a:solidFill>
                  <a:srgbClr val="0070C0"/>
                </a:solidFill>
                <a:latin typeface="+mn-lt"/>
                <a:cs typeface="Times New Roman" panose="02020603050405020304" pitchFamily="18" charset="0"/>
              </a:rPr>
              <a:t>Κίνδυνος Εισοδήματος</a:t>
            </a:r>
            <a:endParaRPr lang="el-GR" dirty="0">
              <a:solidFill>
                <a:srgbClr val="0070C0"/>
              </a:solidFill>
              <a:latin typeface="+mn-lt"/>
            </a:endParaRPr>
          </a:p>
        </p:txBody>
      </p:sp>
      <p:pic>
        <p:nvPicPr>
          <p:cNvPr id="21507" name="Picture 3"/>
          <p:cNvPicPr>
            <a:picLocks noChangeAspect="1" noChangeArrowheads="1"/>
          </p:cNvPicPr>
          <p:nvPr/>
        </p:nvPicPr>
        <p:blipFill>
          <a:blip r:embed="rId3"/>
          <a:srcRect/>
          <a:stretch>
            <a:fillRect/>
          </a:stretch>
        </p:blipFill>
        <p:spPr bwMode="auto">
          <a:xfrm>
            <a:off x="560388" y="1143000"/>
            <a:ext cx="7285037" cy="2720975"/>
          </a:xfrm>
          <a:prstGeom prst="rect">
            <a:avLst/>
          </a:prstGeom>
          <a:noFill/>
          <a:ln w="9525">
            <a:noFill/>
            <a:miter lim="800000"/>
            <a:headEnd/>
            <a:tailEnd/>
          </a:ln>
          <a:effectLst/>
        </p:spPr>
      </p:pic>
      <p:graphicFrame>
        <p:nvGraphicFramePr>
          <p:cNvPr id="4" name="Αντικείμενο 3"/>
          <p:cNvGraphicFramePr>
            <a:graphicFrameLocks noChangeAspect="1"/>
          </p:cNvGraphicFramePr>
          <p:nvPr/>
        </p:nvGraphicFramePr>
        <p:xfrm>
          <a:off x="2555875" y="3873500"/>
          <a:ext cx="3292475" cy="569913"/>
        </p:xfrm>
        <a:graphic>
          <a:graphicData uri="http://schemas.openxmlformats.org/presentationml/2006/ole">
            <p:oleObj spid="_x0000_s21508" name="Equation" r:id="rId4" imgW="2565400" imgH="444500" progId="Equation.3">
              <p:embed/>
            </p:oleObj>
          </a:graphicData>
        </a:graphic>
      </p:graphicFrame>
      <p:pic>
        <p:nvPicPr>
          <p:cNvPr id="21509" name="Picture 4"/>
          <p:cNvPicPr>
            <a:picLocks noChangeAspect="1" noChangeArrowheads="1"/>
          </p:cNvPicPr>
          <p:nvPr/>
        </p:nvPicPr>
        <p:blipFill>
          <a:blip r:embed="rId5"/>
          <a:srcRect/>
          <a:stretch>
            <a:fillRect/>
          </a:stretch>
        </p:blipFill>
        <p:spPr bwMode="auto">
          <a:xfrm>
            <a:off x="684213" y="4638675"/>
            <a:ext cx="7161212" cy="2065338"/>
          </a:xfrm>
          <a:prstGeom prst="rect">
            <a:avLst/>
          </a:prstGeom>
          <a:noFill/>
          <a:ln w="9525">
            <a:noFill/>
            <a:miter lim="800000"/>
            <a:headEnd/>
            <a:tailEnd/>
          </a:ln>
          <a:effectLst/>
        </p:spPr>
      </p:pic>
      <p:sp>
        <p:nvSpPr>
          <p:cNvPr id="21510" name="Θέση αριθμού διαφάνειας 5"/>
          <p:cNvSpPr>
            <a:spLocks noGrp="1"/>
          </p:cNvSpPr>
          <p:nvPr>
            <p:ph type="sldNum" sz="quarter" idx="12"/>
          </p:nvPr>
        </p:nvSpPr>
        <p:spPr bwMode="auto">
          <a:noFill/>
          <a:ln>
            <a:miter lim="800000"/>
            <a:headEnd/>
            <a:tailEnd/>
          </a:ln>
        </p:spPr>
        <p:txBody>
          <a:bodyPr/>
          <a:lstStyle/>
          <a:p>
            <a:fld id="{C50A3D8B-7A34-42A9-803E-04EB3AC3F16A}" type="slidenum">
              <a:rPr lang="nl-NL" altLang="el-GR"/>
              <a:pPr/>
              <a:t>15</a:t>
            </a:fld>
            <a:endParaRPr lang="nl-NL"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251950" cy="1301750"/>
          </a:xfrm>
        </p:spPr>
        <p:txBody>
          <a:bodyPr/>
          <a:lstStyle/>
          <a:p>
            <a:pPr>
              <a:defRPr/>
            </a:pPr>
            <a:r>
              <a:rPr lang="el-GR" sz="4000" dirty="0" smtClean="0">
                <a:solidFill>
                  <a:srgbClr val="0070C0"/>
                </a:solidFill>
                <a:latin typeface="+mn-lt"/>
                <a:cs typeface="Times New Roman" panose="02020603050405020304" pitchFamily="18" charset="0"/>
              </a:rPr>
              <a:t>Υπολογισμός Κινδύνου Επαναχρηματοδότησης</a:t>
            </a:r>
            <a:endParaRPr lang="el-GR" sz="4000" dirty="0">
              <a:solidFill>
                <a:srgbClr val="0070C0"/>
              </a:solidFill>
              <a:latin typeface="+mn-lt"/>
            </a:endParaRPr>
          </a:p>
        </p:txBody>
      </p:sp>
      <p:pic>
        <p:nvPicPr>
          <p:cNvPr id="22531" name="Picture 2"/>
          <p:cNvPicPr>
            <a:picLocks noChangeAspect="1" noChangeArrowheads="1"/>
          </p:cNvPicPr>
          <p:nvPr/>
        </p:nvPicPr>
        <p:blipFill>
          <a:blip r:embed="rId2"/>
          <a:srcRect/>
          <a:stretch>
            <a:fillRect/>
          </a:stretch>
        </p:blipFill>
        <p:spPr bwMode="auto">
          <a:xfrm>
            <a:off x="179388" y="1606550"/>
            <a:ext cx="8289925" cy="5249863"/>
          </a:xfrm>
          <a:prstGeom prst="rect">
            <a:avLst/>
          </a:prstGeom>
          <a:noFill/>
          <a:ln w="9525">
            <a:noFill/>
            <a:miter lim="800000"/>
            <a:headEnd/>
            <a:tailEnd/>
          </a:ln>
          <a:effectLst/>
        </p:spPr>
      </p:pic>
      <p:sp>
        <p:nvSpPr>
          <p:cNvPr id="5" name="Ορθογώνιο 4"/>
          <p:cNvSpPr/>
          <p:nvPr/>
        </p:nvSpPr>
        <p:spPr>
          <a:xfrm>
            <a:off x="6084888" y="1417638"/>
            <a:ext cx="2951162" cy="1016000"/>
          </a:xfrm>
          <a:prstGeom prst="rect">
            <a:avLst/>
          </a:prstGeom>
        </p:spPr>
        <p:txBody>
          <a:bodyPr>
            <a:spAutoFit/>
          </a:bodyPr>
          <a:lstStyle/>
          <a:p>
            <a:pPr eaLnBrk="1" hangingPunct="1">
              <a:defRPr/>
            </a:pPr>
            <a:r>
              <a:rPr lang="el-GR" sz="2000" dirty="0">
                <a:solidFill>
                  <a:schemeClr val="tx1"/>
                </a:solidFill>
                <a:latin typeface="+mn-lt"/>
                <a:cs typeface="Times New Roman" panose="02020603050405020304" pitchFamily="18" charset="0"/>
              </a:rPr>
              <a:t>Με ενός έτους </a:t>
            </a:r>
            <a:r>
              <a:rPr lang="en-US" sz="2000" dirty="0">
                <a:solidFill>
                  <a:schemeClr val="tx1"/>
                </a:solidFill>
                <a:latin typeface="+mn-lt"/>
                <a:cs typeface="Times New Roman" panose="02020603050405020304" pitchFamily="18" charset="0"/>
              </a:rPr>
              <a:t>CD </a:t>
            </a:r>
            <a:r>
              <a:rPr lang="el-GR" sz="2000" dirty="0">
                <a:solidFill>
                  <a:schemeClr val="tx1"/>
                </a:solidFill>
                <a:latin typeface="+mn-lt"/>
                <a:cs typeface="Times New Roman" panose="02020603050405020304" pitchFamily="18" charset="0"/>
              </a:rPr>
              <a:t>χρηματοδότηση 2ετούς δανείου.</a:t>
            </a:r>
          </a:p>
        </p:txBody>
      </p:sp>
      <p:sp>
        <p:nvSpPr>
          <p:cNvPr id="22533" name="Θέση αριθμού διαφάνειας 5"/>
          <p:cNvSpPr>
            <a:spLocks noGrp="1"/>
          </p:cNvSpPr>
          <p:nvPr>
            <p:ph type="sldNum" sz="quarter" idx="12"/>
          </p:nvPr>
        </p:nvSpPr>
        <p:spPr bwMode="auto">
          <a:noFill/>
          <a:ln>
            <a:miter lim="800000"/>
            <a:headEnd/>
            <a:tailEnd/>
          </a:ln>
        </p:spPr>
        <p:txBody>
          <a:bodyPr/>
          <a:lstStyle/>
          <a:p>
            <a:fld id="{16782A0D-05A0-4D4B-B277-D2B8823E0109}" type="slidenum">
              <a:rPr lang="nl-NL" altLang="el-GR"/>
              <a:pPr/>
              <a:t>16</a:t>
            </a:fld>
            <a:endParaRPr lang="nl-NL" alt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0"/>
            <a:ext cx="8229600" cy="1143000"/>
          </a:xfrm>
        </p:spPr>
        <p:txBody>
          <a:bodyPr/>
          <a:lstStyle/>
          <a:p>
            <a:pPr>
              <a:defRPr/>
            </a:pPr>
            <a:r>
              <a:rPr lang="el-GR" sz="4000" dirty="0" smtClean="0">
                <a:solidFill>
                  <a:srgbClr val="0070C0"/>
                </a:solidFill>
                <a:latin typeface="+mn-lt"/>
                <a:cs typeface="Times New Roman" panose="02020603050405020304" pitchFamily="18" charset="0"/>
              </a:rPr>
              <a:t>Υπολογισμός Κινδύνου Επανεπένδυσης</a:t>
            </a:r>
            <a:endParaRPr lang="el-GR" sz="4000" dirty="0">
              <a:solidFill>
                <a:srgbClr val="0070C0"/>
              </a:solidFill>
              <a:latin typeface="+mn-lt"/>
            </a:endParaRPr>
          </a:p>
        </p:txBody>
      </p:sp>
      <p:pic>
        <p:nvPicPr>
          <p:cNvPr id="23555" name="Picture 2"/>
          <p:cNvPicPr>
            <a:picLocks noChangeAspect="1" noChangeArrowheads="1"/>
          </p:cNvPicPr>
          <p:nvPr/>
        </p:nvPicPr>
        <p:blipFill>
          <a:blip r:embed="rId2"/>
          <a:srcRect/>
          <a:stretch>
            <a:fillRect/>
          </a:stretch>
        </p:blipFill>
        <p:spPr bwMode="auto">
          <a:xfrm>
            <a:off x="193675" y="1603375"/>
            <a:ext cx="8504238" cy="5249863"/>
          </a:xfrm>
          <a:prstGeom prst="rect">
            <a:avLst/>
          </a:prstGeom>
          <a:noFill/>
          <a:ln w="9525">
            <a:noFill/>
            <a:miter lim="800000"/>
            <a:headEnd/>
            <a:tailEnd/>
          </a:ln>
          <a:effectLst/>
        </p:spPr>
      </p:pic>
      <p:sp>
        <p:nvSpPr>
          <p:cNvPr id="4" name="Ορθογώνιο 3"/>
          <p:cNvSpPr/>
          <p:nvPr/>
        </p:nvSpPr>
        <p:spPr>
          <a:xfrm>
            <a:off x="6300788" y="1095375"/>
            <a:ext cx="2644775" cy="1016000"/>
          </a:xfrm>
          <a:prstGeom prst="rect">
            <a:avLst/>
          </a:prstGeom>
        </p:spPr>
        <p:txBody>
          <a:bodyPr>
            <a:spAutoFit/>
          </a:bodyPr>
          <a:lstStyle/>
          <a:p>
            <a:pPr eaLnBrk="1" hangingPunct="1">
              <a:defRPr/>
            </a:pPr>
            <a:r>
              <a:rPr lang="el-GR" sz="2000" dirty="0">
                <a:solidFill>
                  <a:schemeClr val="tx1"/>
                </a:solidFill>
                <a:latin typeface="+mn-lt"/>
                <a:cs typeface="Times New Roman" panose="02020603050405020304" pitchFamily="18" charset="0"/>
              </a:rPr>
              <a:t>Με 2ετές </a:t>
            </a:r>
            <a:r>
              <a:rPr lang="en-US" sz="2000" dirty="0">
                <a:solidFill>
                  <a:schemeClr val="tx1"/>
                </a:solidFill>
                <a:latin typeface="+mn-lt"/>
                <a:cs typeface="Times New Roman" panose="02020603050405020304" pitchFamily="18" charset="0"/>
              </a:rPr>
              <a:t>CD </a:t>
            </a:r>
            <a:r>
              <a:rPr lang="el-GR" sz="2000" dirty="0">
                <a:solidFill>
                  <a:schemeClr val="tx1"/>
                </a:solidFill>
                <a:latin typeface="+mn-lt"/>
                <a:cs typeface="Times New Roman" panose="02020603050405020304" pitchFamily="18" charset="0"/>
              </a:rPr>
              <a:t>χρηματοδότηση 1 έτους  δάνειο.</a:t>
            </a:r>
          </a:p>
        </p:txBody>
      </p:sp>
      <p:sp>
        <p:nvSpPr>
          <p:cNvPr id="23557" name="Θέση αριθμού διαφάνειας 5"/>
          <p:cNvSpPr>
            <a:spLocks noGrp="1"/>
          </p:cNvSpPr>
          <p:nvPr>
            <p:ph type="sldNum" sz="quarter" idx="12"/>
          </p:nvPr>
        </p:nvSpPr>
        <p:spPr bwMode="auto">
          <a:noFill/>
          <a:ln>
            <a:miter lim="800000"/>
            <a:headEnd/>
            <a:tailEnd/>
          </a:ln>
        </p:spPr>
        <p:txBody>
          <a:bodyPr/>
          <a:lstStyle/>
          <a:p>
            <a:fld id="{A92DFFF5-5635-4E32-A4F1-B24F19052E73}" type="slidenum">
              <a:rPr lang="nl-NL" altLang="el-GR"/>
              <a:pPr/>
              <a:t>17</a:t>
            </a:fld>
            <a:endParaRPr lang="nl-NL" alt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0350" y="115888"/>
            <a:ext cx="8785225" cy="1143000"/>
          </a:xfrm>
        </p:spPr>
        <p:txBody>
          <a:bodyPr/>
          <a:lstStyle/>
          <a:p>
            <a:pPr>
              <a:defRPr/>
            </a:pPr>
            <a:r>
              <a:rPr lang="el-GR" sz="4000" dirty="0" smtClean="0">
                <a:solidFill>
                  <a:srgbClr val="0070C0"/>
                </a:solidFill>
                <a:latin typeface="+mn-lt"/>
                <a:cs typeface="Times New Roman" panose="02020603050405020304" pitchFamily="18" charset="0"/>
              </a:rPr>
              <a:t>Μέτρηση Επιτοκιακού Κινδύνου:</a:t>
            </a:r>
            <a:br>
              <a:rPr lang="el-GR" sz="4000" dirty="0" smtClean="0">
                <a:solidFill>
                  <a:srgbClr val="0070C0"/>
                </a:solidFill>
                <a:latin typeface="+mn-lt"/>
                <a:cs typeface="Times New Roman" panose="02020603050405020304" pitchFamily="18" charset="0"/>
              </a:rPr>
            </a:br>
            <a:r>
              <a:rPr lang="el-GR" sz="4000" dirty="0" smtClean="0">
                <a:solidFill>
                  <a:srgbClr val="0070C0"/>
                </a:solidFill>
                <a:latin typeface="+mn-lt"/>
                <a:cs typeface="Times New Roman" panose="02020603050405020304" pitchFamily="18" charset="0"/>
              </a:rPr>
              <a:t>Κίνδυνος Εισοδήματος </a:t>
            </a:r>
            <a:endParaRPr lang="el-GR" sz="4000" dirty="0">
              <a:solidFill>
                <a:srgbClr val="0070C0"/>
              </a:solidFill>
              <a:latin typeface="+mn-lt"/>
            </a:endParaRPr>
          </a:p>
        </p:txBody>
      </p:sp>
      <p:sp>
        <p:nvSpPr>
          <p:cNvPr id="3" name="Ορθογώνιο 2"/>
          <p:cNvSpPr/>
          <p:nvPr/>
        </p:nvSpPr>
        <p:spPr>
          <a:xfrm>
            <a:off x="134938" y="1557338"/>
            <a:ext cx="9036050" cy="5632450"/>
          </a:xfrm>
          <a:prstGeom prst="rect">
            <a:avLst/>
          </a:prstGeom>
        </p:spPr>
        <p:txBody>
          <a:bodyPr>
            <a:spAutoFit/>
          </a:bodyPr>
          <a:lstStyle/>
          <a:p>
            <a:pPr marL="457200" indent="-457200" eaLnBrk="1" hangingPunct="1">
              <a:buFont typeface="Arial" panose="020B0604020202020204" pitchFamily="34" charset="0"/>
              <a:buChar char="•"/>
              <a:defRPr/>
            </a:pPr>
            <a:r>
              <a:rPr lang="el-GR" sz="3200" dirty="0">
                <a:solidFill>
                  <a:schemeClr val="tx1"/>
                </a:solidFill>
                <a:latin typeface="+mn-lt"/>
                <a:cs typeface="Times New Roman" panose="02020603050405020304" pitchFamily="18" charset="0"/>
              </a:rPr>
              <a:t>Πιο διαδεδομένη τεχνική μέτρησης επιτοκιακού κινδύνου σε συνάρτηση με τον κίνδυνο εισοδήματος είναι </a:t>
            </a:r>
            <a:r>
              <a:rPr lang="el-GR" sz="3200" b="1" dirty="0">
                <a:solidFill>
                  <a:schemeClr val="tx1"/>
                </a:solidFill>
                <a:latin typeface="+mn-lt"/>
                <a:cs typeface="Times New Roman" panose="02020603050405020304" pitchFamily="18" charset="0"/>
              </a:rPr>
              <a:t>η ανάλυση ανοίγματος (gap analysis)</a:t>
            </a:r>
            <a:r>
              <a:rPr lang="en-US" sz="3200" b="1" dirty="0">
                <a:solidFill>
                  <a:schemeClr val="tx1"/>
                </a:solidFill>
                <a:latin typeface="+mn-lt"/>
                <a:cs typeface="Times New Roman" panose="02020603050405020304" pitchFamily="18" charset="0"/>
              </a:rPr>
              <a:t>: </a:t>
            </a:r>
            <a:r>
              <a:rPr lang="el-GR" sz="2800" dirty="0">
                <a:solidFill>
                  <a:schemeClr val="tx1"/>
                </a:solidFill>
                <a:latin typeface="+mn-lt"/>
                <a:cs typeface="Times New Roman" panose="02020603050405020304" pitchFamily="18" charset="0"/>
              </a:rPr>
              <a:t>α) στατική και β) δυναμική ανάλυση ανοίγματος.</a:t>
            </a:r>
          </a:p>
          <a:p>
            <a:pPr marL="342900" indent="-342900" eaLnBrk="1" hangingPunct="1">
              <a:buFont typeface="Arial" panose="020B0604020202020204" pitchFamily="34" charset="0"/>
              <a:buChar char="•"/>
              <a:defRPr/>
            </a:pPr>
            <a:endParaRPr lang="el-GR" dirty="0">
              <a:solidFill>
                <a:schemeClr val="tx1"/>
              </a:solidFill>
              <a:latin typeface="+mn-lt"/>
              <a:cs typeface="Times New Roman" panose="02020603050405020304" pitchFamily="18" charset="0"/>
            </a:endParaRPr>
          </a:p>
          <a:p>
            <a:pPr marL="457200" indent="-457200" eaLnBrk="1" hangingPunct="1">
              <a:buFont typeface="Arial" panose="020B0604020202020204" pitchFamily="34" charset="0"/>
              <a:buChar char="•"/>
              <a:defRPr/>
            </a:pPr>
            <a:r>
              <a:rPr lang="el-GR" sz="3200" dirty="0">
                <a:solidFill>
                  <a:schemeClr val="tx1"/>
                </a:solidFill>
                <a:latin typeface="+mn-lt"/>
                <a:cs typeface="Times New Roman" panose="02020603050405020304" pitchFamily="18" charset="0"/>
              </a:rPr>
              <a:t>Ο επιτοκιακός κίνδυνος προκύπτει από τη διαφορετική επίδραση των μεταβολών του επιτοκίου στα στοιχεία του ενεργητικού και του παθητικού ανάλογα με την ευαισθησία των στοιχείων στις μεταβολές του επιτοκίου.</a:t>
            </a:r>
          </a:p>
          <a:p>
            <a:pPr eaLnBrk="1" hangingPunct="1">
              <a:defRPr/>
            </a:pPr>
            <a:endParaRPr lang="el-GR" sz="2000" dirty="0">
              <a:cs typeface="Times New Roman" panose="02020603050405020304" pitchFamily="18" charset="0"/>
            </a:endParaRPr>
          </a:p>
        </p:txBody>
      </p:sp>
      <p:sp>
        <p:nvSpPr>
          <p:cNvPr id="24580" name="Θέση αριθμού διαφάνειας 5"/>
          <p:cNvSpPr>
            <a:spLocks noGrp="1"/>
          </p:cNvSpPr>
          <p:nvPr>
            <p:ph type="sldNum" sz="quarter" idx="12"/>
          </p:nvPr>
        </p:nvSpPr>
        <p:spPr bwMode="auto">
          <a:noFill/>
          <a:ln>
            <a:miter lim="800000"/>
            <a:headEnd/>
            <a:tailEnd/>
          </a:ln>
        </p:spPr>
        <p:txBody>
          <a:bodyPr/>
          <a:lstStyle/>
          <a:p>
            <a:fld id="{5E0BE40F-D35C-4F3F-B123-78493F35C615}" type="slidenum">
              <a:rPr lang="nl-NL" altLang="el-GR"/>
              <a:pPr/>
              <a:t>18</a:t>
            </a:fld>
            <a:endParaRPr lang="nl-NL" alt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458788" y="115888"/>
            <a:ext cx="8229600" cy="1143000"/>
          </a:xfrm>
        </p:spPr>
        <p:txBody>
          <a:bodyPr/>
          <a:lstStyle/>
          <a:p>
            <a:r>
              <a:rPr lang="el-GR" altLang="el-GR" sz="4000" smtClean="0">
                <a:solidFill>
                  <a:srgbClr val="0070C0"/>
                </a:solidFill>
                <a:cs typeface="Times New Roman" pitchFamily="18" charset="0"/>
              </a:rPr>
              <a:t>Μέτρηση Επιτοκιακού Κινδύνου:</a:t>
            </a:r>
            <a:br>
              <a:rPr lang="el-GR" altLang="el-GR" sz="4000" smtClean="0">
                <a:solidFill>
                  <a:srgbClr val="0070C0"/>
                </a:solidFill>
                <a:cs typeface="Times New Roman" pitchFamily="18" charset="0"/>
              </a:rPr>
            </a:br>
            <a:r>
              <a:rPr lang="el-GR" altLang="el-GR" sz="4000" smtClean="0">
                <a:solidFill>
                  <a:srgbClr val="0070C0"/>
                </a:solidFill>
                <a:cs typeface="Times New Roman" pitchFamily="18" charset="0"/>
              </a:rPr>
              <a:t>Κίνδυνος Εισοδήματος - 2</a:t>
            </a:r>
            <a:endParaRPr lang="el-GR" altLang="el-GR" sz="4000" smtClean="0"/>
          </a:p>
        </p:txBody>
      </p:sp>
      <p:sp>
        <p:nvSpPr>
          <p:cNvPr id="3" name="Ορθογώνιο 2"/>
          <p:cNvSpPr/>
          <p:nvPr/>
        </p:nvSpPr>
        <p:spPr>
          <a:xfrm>
            <a:off x="392113" y="1700213"/>
            <a:ext cx="8362950" cy="4756150"/>
          </a:xfrm>
          <a:prstGeom prst="rect">
            <a:avLst/>
          </a:prstGeom>
        </p:spPr>
        <p:txBody>
          <a:bodyPr>
            <a:spAutoFit/>
          </a:bodyPr>
          <a:lstStyle/>
          <a:p>
            <a:pPr marL="342900" indent="-342900" eaLnBrk="1" hangingPunct="1">
              <a:buFont typeface="Arial" panose="020B0604020202020204" pitchFamily="34" charset="0"/>
              <a:buChar char="•"/>
              <a:defRPr/>
            </a:pPr>
            <a:r>
              <a:rPr lang="el-GR" sz="3200" b="1" dirty="0">
                <a:solidFill>
                  <a:schemeClr val="tx1"/>
                </a:solidFill>
                <a:latin typeface="+mn-lt"/>
                <a:cs typeface="Times New Roman" panose="02020603050405020304" pitchFamily="18" charset="0"/>
              </a:rPr>
              <a:t>Τεχνική της Στατικής Ανάλυσης Ανοίγματος</a:t>
            </a:r>
            <a:r>
              <a:rPr lang="en-US" sz="3200" b="1" dirty="0">
                <a:solidFill>
                  <a:schemeClr val="tx1"/>
                </a:solidFill>
                <a:latin typeface="+mn-lt"/>
                <a:cs typeface="Times New Roman" panose="02020603050405020304" pitchFamily="18" charset="0"/>
              </a:rPr>
              <a:t>:</a:t>
            </a:r>
          </a:p>
          <a:p>
            <a:pPr marL="400050" lvl="1" eaLnBrk="1" hangingPunct="1">
              <a:defRPr/>
            </a:pPr>
            <a:r>
              <a:rPr lang="en-US" sz="2800" dirty="0">
                <a:solidFill>
                  <a:schemeClr val="tx1"/>
                </a:solidFill>
                <a:latin typeface="+mn-lt"/>
                <a:cs typeface="Times New Roman" panose="02020603050405020304" pitchFamily="18" charset="0"/>
              </a:rPr>
              <a:t>GAP = RSAs – RSLs</a:t>
            </a:r>
          </a:p>
          <a:p>
            <a:pPr marL="1028700" lvl="1" indent="-342900" eaLnBrk="1" hangingPunct="1">
              <a:buFont typeface="Wingdings" panose="05000000000000000000" pitchFamily="2" charset="2"/>
              <a:buChar char="§"/>
              <a:defRPr/>
            </a:pPr>
            <a:r>
              <a:rPr lang="el-GR" dirty="0">
                <a:solidFill>
                  <a:schemeClr val="tx1"/>
                </a:solidFill>
                <a:latin typeface="+mn-lt"/>
                <a:cs typeface="Times New Roman" panose="02020603050405020304" pitchFamily="18" charset="0"/>
              </a:rPr>
              <a:t>Όπου RSAs (Rate Sensitive Assets)</a:t>
            </a:r>
            <a:r>
              <a:rPr lang="en-US" dirty="0">
                <a:solidFill>
                  <a:schemeClr val="tx1"/>
                </a:solidFill>
                <a:latin typeface="+mn-lt"/>
                <a:cs typeface="Times New Roman" panose="02020603050405020304" pitchFamily="18" charset="0"/>
              </a:rPr>
              <a:t>: </a:t>
            </a:r>
            <a:r>
              <a:rPr lang="el-GR" dirty="0">
                <a:solidFill>
                  <a:schemeClr val="tx1"/>
                </a:solidFill>
                <a:latin typeface="+mn-lt"/>
                <a:cs typeface="Times New Roman" panose="02020603050405020304" pitchFamily="18" charset="0"/>
              </a:rPr>
              <a:t>στοιχεία ενεργητικού ευαίσθητα στις μικρές μεταβολές του επιτοκίου</a:t>
            </a:r>
          </a:p>
          <a:p>
            <a:pPr marL="1028700" lvl="1" indent="-342900" eaLnBrk="1" hangingPunct="1">
              <a:buFont typeface="Wingdings" panose="05000000000000000000" pitchFamily="2" charset="2"/>
              <a:buChar char="§"/>
              <a:defRPr/>
            </a:pPr>
            <a:r>
              <a:rPr lang="en-US" dirty="0">
                <a:solidFill>
                  <a:schemeClr val="tx1"/>
                </a:solidFill>
                <a:latin typeface="+mn-lt"/>
                <a:cs typeface="Times New Roman" panose="02020603050405020304" pitchFamily="18" charset="0"/>
              </a:rPr>
              <a:t>RSLs (Rate Sensitive Liabilities): </a:t>
            </a:r>
            <a:r>
              <a:rPr lang="el-GR" dirty="0">
                <a:solidFill>
                  <a:schemeClr val="tx1"/>
                </a:solidFill>
                <a:latin typeface="+mn-lt"/>
                <a:cs typeface="Times New Roman" panose="02020603050405020304" pitchFamily="18" charset="0"/>
              </a:rPr>
              <a:t>στοιχεία παθητικού ευαίσθητα στις μικρές επιτοκιακές</a:t>
            </a:r>
            <a:r>
              <a:rPr lang="en-US" dirty="0">
                <a:solidFill>
                  <a:schemeClr val="tx1"/>
                </a:solidFill>
                <a:latin typeface="+mn-lt"/>
                <a:cs typeface="Times New Roman" panose="02020603050405020304" pitchFamily="18" charset="0"/>
              </a:rPr>
              <a:t> </a:t>
            </a:r>
            <a:r>
              <a:rPr lang="el-GR" dirty="0">
                <a:solidFill>
                  <a:schemeClr val="tx1"/>
                </a:solidFill>
                <a:latin typeface="+mn-lt"/>
                <a:cs typeface="Times New Roman" panose="02020603050405020304" pitchFamily="18" charset="0"/>
              </a:rPr>
              <a:t>μεταβολές</a:t>
            </a:r>
            <a:r>
              <a:rPr lang="el-GR" sz="1900" dirty="0">
                <a:solidFill>
                  <a:schemeClr val="tx1"/>
                </a:solidFill>
                <a:latin typeface="+mn-lt"/>
                <a:cs typeface="Times New Roman" panose="02020603050405020304" pitchFamily="18" charset="0"/>
              </a:rPr>
              <a:t>.</a:t>
            </a:r>
            <a:endParaRPr lang="en-US" sz="1900" dirty="0">
              <a:solidFill>
                <a:schemeClr val="tx1"/>
              </a:solidFill>
              <a:latin typeface="+mn-lt"/>
              <a:cs typeface="Times New Roman" panose="02020603050405020304" pitchFamily="18" charset="0"/>
            </a:endParaRPr>
          </a:p>
          <a:p>
            <a:pPr eaLnBrk="1" hangingPunct="1">
              <a:defRPr/>
            </a:pPr>
            <a:endParaRPr lang="el-GR" sz="1900" dirty="0">
              <a:solidFill>
                <a:schemeClr val="tx1"/>
              </a:solidFill>
              <a:latin typeface="+mn-lt"/>
              <a:cs typeface="Times New Roman" panose="02020603050405020304" pitchFamily="18" charset="0"/>
            </a:endParaRPr>
          </a:p>
          <a:p>
            <a:pPr marL="342900" indent="-342900" eaLnBrk="1" hangingPunct="1">
              <a:buFont typeface="Arial" panose="020B0604020202020204" pitchFamily="34" charset="0"/>
              <a:buChar char="•"/>
              <a:defRPr/>
            </a:pPr>
            <a:r>
              <a:rPr lang="el-GR" sz="3200" dirty="0">
                <a:solidFill>
                  <a:schemeClr val="tx1"/>
                </a:solidFill>
                <a:latin typeface="+mn-lt"/>
                <a:cs typeface="Times New Roman" panose="02020603050405020304" pitchFamily="18" charset="0"/>
              </a:rPr>
              <a:t>Καθαρά Έσοδα από Τόκους (ΝΙI, Net Interest Income)</a:t>
            </a:r>
          </a:p>
          <a:p>
            <a:pPr marL="342900" indent="-342900" eaLnBrk="1" hangingPunct="1">
              <a:buFont typeface="Arial" panose="020B0604020202020204" pitchFamily="34" charset="0"/>
              <a:buChar char="•"/>
              <a:defRPr/>
            </a:pPr>
            <a:r>
              <a:rPr lang="el-GR" sz="3200" dirty="0">
                <a:solidFill>
                  <a:schemeClr val="tx1"/>
                </a:solidFill>
                <a:latin typeface="+mn-lt"/>
                <a:cs typeface="Times New Roman" panose="02020603050405020304" pitchFamily="18" charset="0"/>
              </a:rPr>
              <a:t>Το άνοιγμα βοηθά να εκτιμήσουμε άμεσα επίδραση</a:t>
            </a:r>
            <a:r>
              <a:rPr lang="en-US" sz="3200" dirty="0">
                <a:solidFill>
                  <a:schemeClr val="tx1"/>
                </a:solidFill>
                <a:latin typeface="+mn-lt"/>
                <a:cs typeface="Times New Roman" panose="02020603050405020304" pitchFamily="18" charset="0"/>
              </a:rPr>
              <a:t>: </a:t>
            </a:r>
            <a:r>
              <a:rPr lang="el-GR" sz="2800" dirty="0">
                <a:solidFill>
                  <a:schemeClr val="tx1"/>
                </a:solidFill>
                <a:latin typeface="+mn-lt"/>
                <a:cs typeface="Times New Roman" panose="02020603050405020304" pitchFamily="18" charset="0"/>
              </a:rPr>
              <a:t>ΔΝΙΙ=GAP × Δy</a:t>
            </a:r>
            <a:endParaRPr lang="en-US" sz="2800" dirty="0">
              <a:solidFill>
                <a:schemeClr val="tx1"/>
              </a:solidFill>
              <a:latin typeface="+mn-lt"/>
              <a:cs typeface="Times New Roman" panose="02020603050405020304" pitchFamily="18" charset="0"/>
            </a:endParaRPr>
          </a:p>
        </p:txBody>
      </p:sp>
      <p:sp>
        <p:nvSpPr>
          <p:cNvPr id="25604" name="Θέση αριθμού διαφάνειας 4"/>
          <p:cNvSpPr>
            <a:spLocks noGrp="1"/>
          </p:cNvSpPr>
          <p:nvPr>
            <p:ph type="sldNum" sz="quarter" idx="12"/>
          </p:nvPr>
        </p:nvSpPr>
        <p:spPr bwMode="auto">
          <a:noFill/>
          <a:ln>
            <a:miter lim="800000"/>
            <a:headEnd/>
            <a:tailEnd/>
          </a:ln>
        </p:spPr>
        <p:txBody>
          <a:bodyPr/>
          <a:lstStyle/>
          <a:p>
            <a:fld id="{942A7888-EEC8-4F02-BFFC-5354E6E1517B}" type="slidenum">
              <a:rPr lang="nl-NL" altLang="el-GR"/>
              <a:pPr/>
              <a:t>19</a:t>
            </a:fld>
            <a:endParaRPr lang="nl-NL" alt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Σκοποί</a:t>
            </a:r>
            <a:r>
              <a:rPr lang="en-US" altLang="el-GR" smtClean="0">
                <a:solidFill>
                  <a:srgbClr val="0070C0"/>
                </a:solidFill>
              </a:rPr>
              <a:t> </a:t>
            </a:r>
            <a:r>
              <a:rPr lang="el-GR" altLang="el-GR" smtClean="0">
                <a:solidFill>
                  <a:srgbClr val="0070C0"/>
                </a:solidFill>
              </a:rPr>
              <a:t>Ενότητας</a:t>
            </a:r>
          </a:p>
        </p:txBody>
      </p:sp>
      <p:sp>
        <p:nvSpPr>
          <p:cNvPr id="5123" name="2 - Θέση περιεχομένου"/>
          <p:cNvSpPr>
            <a:spLocks noGrp="1"/>
          </p:cNvSpPr>
          <p:nvPr>
            <p:ph idx="1"/>
          </p:nvPr>
        </p:nvSpPr>
        <p:spPr>
          <a:xfrm>
            <a:off x="150813" y="1143000"/>
            <a:ext cx="8928100" cy="5715000"/>
          </a:xfrm>
        </p:spPr>
        <p:txBody>
          <a:bodyPr/>
          <a:lstStyle/>
          <a:p>
            <a:pPr marL="0" indent="0" eaLnBrk="1" hangingPunct="1">
              <a:buFont typeface="Arial" panose="020B0604020202020204" pitchFamily="34" charset="0"/>
              <a:buNone/>
              <a:defRPr/>
            </a:pPr>
            <a:r>
              <a:rPr lang="el-GR" altLang="el-GR" sz="2400" dirty="0" smtClean="0"/>
              <a:t>Στόχος της ενότητας είναι να δοθεί στους φοιτητές  ένα ολοκληρωμένο πλαίσιο των χρηματοοικον0μικών (και μη) Κινδύνων. Οι συνθήκες αβεβαιότητας που εντείνονται στα πλαίσια της παγκοσμιοποίησης του επιχειρηματικού περιβάλλοντος δημιουργούν την ανάγκη για την καλύτερη προετοιμασία των επιχειρηματικών μονάδων, ανεξαρτήτως του κλάδου στον οποίο εντάσσονται, σε θέματα διαχείρισης – διοίκησης του κινδύνου. Παρουσιάζονται  διεξοδικά οι διαφορετικοί τύποι κινδύνων, οι τεχνικές προσδιορισμού και εκτίμησής τους καθώς και η διαδικασία αντιμετώπισής τους. Για τους κινδύνους αυτούς παρουσιάζονται επίσης και </a:t>
            </a:r>
            <a:r>
              <a:rPr lang="el-GR" altLang="el-GR" sz="2400" dirty="0" err="1" smtClean="0"/>
              <a:t>case</a:t>
            </a:r>
            <a:r>
              <a:rPr lang="el-GR" altLang="el-GR" sz="2400" dirty="0" smtClean="0"/>
              <a:t> – </a:t>
            </a:r>
            <a:r>
              <a:rPr lang="el-GR" altLang="el-GR" sz="2400" dirty="0" err="1" smtClean="0"/>
              <a:t>studies</a:t>
            </a:r>
            <a:r>
              <a:rPr lang="el-GR" altLang="el-GR" sz="2400" dirty="0" smtClean="0"/>
              <a:t> που βοηθούν τους φοιτητές να κατανοήσουν καλύτερα την διαδικασία της διαχείρισης κινδύνου και να ενημερωθούν για τις άριστες πρακτικές.</a:t>
            </a:r>
          </a:p>
          <a:p>
            <a:pPr eaLnBrk="1" hangingPunct="1">
              <a:buFont typeface="Arial" panose="020B0604020202020204" pitchFamily="34" charset="0"/>
              <a:buChar char="•"/>
              <a:defRPr/>
            </a:pPr>
            <a:endParaRPr lang="el-GR" altLang="el-GR" sz="3300"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
        <p:nvSpPr>
          <p:cNvPr id="5124" name="Θέση αριθμού διαφάνειας 3"/>
          <p:cNvSpPr>
            <a:spLocks noGrp="1"/>
          </p:cNvSpPr>
          <p:nvPr>
            <p:ph type="sldNum" sz="quarter" idx="12"/>
          </p:nvPr>
        </p:nvSpPr>
        <p:spPr bwMode="auto">
          <a:noFill/>
          <a:ln>
            <a:miter lim="800000"/>
            <a:headEnd/>
            <a:tailEnd/>
          </a:ln>
        </p:spPr>
        <p:txBody>
          <a:bodyPr/>
          <a:lstStyle/>
          <a:p>
            <a:fld id="{8A6ED5D7-FF17-4588-BFFD-75DDF8981F7A}" type="slidenum">
              <a:rPr lang="nl-NL" altLang="el-GR"/>
              <a:pPr/>
              <a:t>2</a:t>
            </a:fld>
            <a:endParaRPr lang="nl-NL"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115888"/>
            <a:ext cx="8229600" cy="1143000"/>
          </a:xfrm>
        </p:spPr>
        <p:txBody>
          <a:bodyPr/>
          <a:lstStyle/>
          <a:p>
            <a:pPr>
              <a:defRPr/>
            </a:pPr>
            <a:r>
              <a:rPr lang="el-GR" sz="4000" dirty="0" smtClean="0">
                <a:solidFill>
                  <a:srgbClr val="0070C0"/>
                </a:solidFill>
                <a:latin typeface="+mn-lt"/>
                <a:cs typeface="Times New Roman" panose="02020603050405020304" pitchFamily="18" charset="0"/>
              </a:rPr>
              <a:t>Επιδράσεις στο Εισόδημα Τόκων σύμφωνα με το Άνοιγμα (</a:t>
            </a:r>
            <a:r>
              <a:rPr lang="en-US" sz="4000" dirty="0" smtClean="0">
                <a:solidFill>
                  <a:srgbClr val="0070C0"/>
                </a:solidFill>
                <a:latin typeface="+mn-lt"/>
                <a:cs typeface="Times New Roman" panose="02020603050405020304" pitchFamily="18" charset="0"/>
              </a:rPr>
              <a:t>gap)</a:t>
            </a:r>
            <a:endParaRPr lang="el-GR" sz="4000" dirty="0">
              <a:solidFill>
                <a:srgbClr val="0070C0"/>
              </a:solidFill>
              <a:latin typeface="+mn-lt"/>
            </a:endParaRPr>
          </a:p>
        </p:txBody>
      </p:sp>
      <p:pic>
        <p:nvPicPr>
          <p:cNvPr id="26627" name="Picture 2"/>
          <p:cNvPicPr>
            <a:picLocks noChangeAspect="1" noChangeArrowheads="1"/>
          </p:cNvPicPr>
          <p:nvPr/>
        </p:nvPicPr>
        <p:blipFill>
          <a:blip r:embed="rId2"/>
          <a:srcRect/>
          <a:stretch>
            <a:fillRect/>
          </a:stretch>
        </p:blipFill>
        <p:spPr bwMode="auto">
          <a:xfrm>
            <a:off x="457200" y="1773238"/>
            <a:ext cx="8229600" cy="4032250"/>
          </a:xfrm>
          <a:prstGeom prst="rect">
            <a:avLst/>
          </a:prstGeom>
          <a:noFill/>
          <a:ln w="9525">
            <a:noFill/>
            <a:miter lim="800000"/>
            <a:headEnd/>
            <a:tailEnd/>
          </a:ln>
          <a:effectLst/>
        </p:spPr>
      </p:pic>
      <p:sp>
        <p:nvSpPr>
          <p:cNvPr id="26628" name="Θέση αριθμού διαφάνειας 4"/>
          <p:cNvSpPr>
            <a:spLocks noGrp="1"/>
          </p:cNvSpPr>
          <p:nvPr>
            <p:ph type="sldNum" sz="quarter" idx="12"/>
          </p:nvPr>
        </p:nvSpPr>
        <p:spPr bwMode="auto">
          <a:noFill/>
          <a:ln>
            <a:miter lim="800000"/>
            <a:headEnd/>
            <a:tailEnd/>
          </a:ln>
        </p:spPr>
        <p:txBody>
          <a:bodyPr/>
          <a:lstStyle/>
          <a:p>
            <a:fld id="{1E5A9549-B14E-42E3-B8BE-E582A3DC403D}" type="slidenum">
              <a:rPr lang="nl-NL" altLang="el-GR"/>
              <a:pPr/>
              <a:t>20</a:t>
            </a:fld>
            <a:endParaRPr lang="nl-NL" alt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a:xfrm>
            <a:off x="0" y="0"/>
            <a:ext cx="8964613" cy="1773238"/>
          </a:xfrm>
        </p:spPr>
        <p:txBody>
          <a:bodyPr/>
          <a:lstStyle/>
          <a:p>
            <a:pPr>
              <a:defRPr/>
            </a:pPr>
            <a:r>
              <a:rPr lang="el-GR" altLang="el-GR" sz="4000" dirty="0" smtClean="0">
                <a:solidFill>
                  <a:srgbClr val="0070C0"/>
                </a:solidFill>
                <a:latin typeface="+mn-lt"/>
                <a:cs typeface="Times New Roman" panose="02020603050405020304" pitchFamily="18" charset="0"/>
              </a:rPr>
              <a:t>Επίδραση Αύξησης των Επιτοκίων στα Καθαρά Έσοδα από Τόκους (</a:t>
            </a:r>
            <a:r>
              <a:rPr lang="en-US" altLang="el-GR" sz="4000" dirty="0" smtClean="0">
                <a:solidFill>
                  <a:srgbClr val="0070C0"/>
                </a:solidFill>
                <a:latin typeface="+mn-lt"/>
                <a:cs typeface="Times New Roman" panose="02020603050405020304" pitchFamily="18" charset="0"/>
              </a:rPr>
              <a:t>NII)</a:t>
            </a:r>
            <a:endParaRPr lang="el-GR" altLang="el-GR" sz="4000" dirty="0" smtClean="0">
              <a:solidFill>
                <a:srgbClr val="0070C0"/>
              </a:solidFill>
              <a:latin typeface="+mn-lt"/>
            </a:endParaRPr>
          </a:p>
        </p:txBody>
      </p:sp>
      <p:pic>
        <p:nvPicPr>
          <p:cNvPr id="27651" name="Picture 2"/>
          <p:cNvPicPr>
            <a:picLocks noChangeAspect="1" noChangeArrowheads="1"/>
          </p:cNvPicPr>
          <p:nvPr/>
        </p:nvPicPr>
        <p:blipFill>
          <a:blip r:embed="rId2"/>
          <a:srcRect/>
          <a:stretch>
            <a:fillRect/>
          </a:stretch>
        </p:blipFill>
        <p:spPr bwMode="auto">
          <a:xfrm>
            <a:off x="611188" y="1531938"/>
            <a:ext cx="7561262" cy="5326062"/>
          </a:xfrm>
          <a:prstGeom prst="rect">
            <a:avLst/>
          </a:prstGeom>
          <a:noFill/>
          <a:ln w="9525">
            <a:noFill/>
            <a:miter lim="800000"/>
            <a:headEnd/>
            <a:tailEnd/>
          </a:ln>
          <a:effectLst/>
        </p:spPr>
      </p:pic>
      <p:sp>
        <p:nvSpPr>
          <p:cNvPr id="27652" name="Θέση αριθμού διαφάνειας 3"/>
          <p:cNvSpPr>
            <a:spLocks noGrp="1"/>
          </p:cNvSpPr>
          <p:nvPr>
            <p:ph type="sldNum" sz="quarter" idx="12"/>
          </p:nvPr>
        </p:nvSpPr>
        <p:spPr bwMode="auto">
          <a:noFill/>
          <a:ln>
            <a:miter lim="800000"/>
            <a:headEnd/>
            <a:tailEnd/>
          </a:ln>
        </p:spPr>
        <p:txBody>
          <a:bodyPr/>
          <a:lstStyle/>
          <a:p>
            <a:fld id="{8C94A940-667F-45B8-BFF0-6D5A7E61677C}" type="slidenum">
              <a:rPr lang="nl-NL" altLang="el-GR"/>
              <a:pPr/>
              <a:t>21</a:t>
            </a:fld>
            <a:endParaRPr lang="nl-NL"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9525"/>
            <a:ext cx="8229600" cy="1143000"/>
          </a:xfrm>
        </p:spPr>
        <p:txBody>
          <a:bodyPr/>
          <a:lstStyle/>
          <a:p>
            <a:pPr>
              <a:defRPr/>
            </a:pPr>
            <a:r>
              <a:rPr lang="el-GR" sz="4000" dirty="0" smtClean="0">
                <a:solidFill>
                  <a:srgbClr val="0070C0"/>
                </a:solidFill>
                <a:latin typeface="+mn-lt"/>
                <a:cs typeface="Times New Roman" panose="02020603050405020304" pitchFamily="18" charset="0"/>
              </a:rPr>
              <a:t>Μέτρηση Επιτοκιακού Κινδύνου:</a:t>
            </a:r>
            <a:br>
              <a:rPr lang="el-GR" sz="4000" dirty="0" smtClean="0">
                <a:solidFill>
                  <a:srgbClr val="0070C0"/>
                </a:solidFill>
                <a:latin typeface="+mn-lt"/>
                <a:cs typeface="Times New Roman" panose="02020603050405020304" pitchFamily="18" charset="0"/>
              </a:rPr>
            </a:br>
            <a:r>
              <a:rPr lang="el-GR" altLang="el-GR" sz="4000" dirty="0" smtClean="0">
                <a:solidFill>
                  <a:srgbClr val="0070C0"/>
                </a:solidFill>
                <a:latin typeface="+mn-lt"/>
                <a:cs typeface="Times New Roman" panose="02020603050405020304" pitchFamily="18" charset="0"/>
              </a:rPr>
              <a:t>Κίνδυνος Θέσης (</a:t>
            </a:r>
            <a:r>
              <a:rPr lang="en-GB" altLang="el-GR" sz="4000" dirty="0" smtClean="0">
                <a:solidFill>
                  <a:srgbClr val="0070C0"/>
                </a:solidFill>
                <a:latin typeface="+mn-lt"/>
                <a:cs typeface="Times New Roman" panose="02020603050405020304" pitchFamily="18" charset="0"/>
              </a:rPr>
              <a:t>Position Risk)</a:t>
            </a:r>
            <a:endParaRPr lang="el-GR" sz="4000" dirty="0">
              <a:solidFill>
                <a:srgbClr val="0070C0"/>
              </a:solidFill>
              <a:latin typeface="+mn-lt"/>
            </a:endParaRPr>
          </a:p>
        </p:txBody>
      </p:sp>
      <p:sp>
        <p:nvSpPr>
          <p:cNvPr id="27651" name="Ορθογώνιο 2"/>
          <p:cNvSpPr>
            <a:spLocks noChangeArrowheads="1"/>
          </p:cNvSpPr>
          <p:nvPr/>
        </p:nvSpPr>
        <p:spPr bwMode="auto">
          <a:xfrm>
            <a:off x="-17463" y="1179513"/>
            <a:ext cx="9036051"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l-GR" altLang="el-GR" dirty="0" smtClean="0">
                <a:latin typeface="+mn-lt"/>
              </a:rPr>
              <a:t>Ομόλογα &amp; Πιστοποιητικά Καταθέσεων σημαντικά στοιχεία στον ισολογισμό των τραπεζών</a:t>
            </a:r>
          </a:p>
          <a:p>
            <a:pPr eaLnBrk="1" hangingPunct="1">
              <a:spcBef>
                <a:spcPct val="0"/>
              </a:spcBef>
              <a:defRPr/>
            </a:pPr>
            <a:r>
              <a:rPr lang="el-GR" altLang="el-GR" dirty="0" smtClean="0">
                <a:latin typeface="+mn-lt"/>
                <a:cs typeface="Times New Roman" panose="02020603050405020304" pitchFamily="18" charset="0"/>
              </a:rPr>
              <a:t>Ποια είναι </a:t>
            </a:r>
            <a:r>
              <a:rPr lang="el-GR" altLang="el-GR" b="1" dirty="0" smtClean="0">
                <a:latin typeface="+mn-lt"/>
                <a:cs typeface="Times New Roman" panose="02020603050405020304" pitchFamily="18" charset="0"/>
              </a:rPr>
              <a:t>η ευαισθησία της τιμής</a:t>
            </a:r>
            <a:r>
              <a:rPr lang="el-GR" altLang="el-GR" dirty="0" smtClean="0">
                <a:latin typeface="+mn-lt"/>
                <a:cs typeface="Times New Roman" panose="02020603050405020304" pitchFamily="18" charset="0"/>
              </a:rPr>
              <a:t> ενός ομολόγου (και άλλων τίτλων σταθερού εισοδήματος) σε μια μεταβολή των επιτοκίων;</a:t>
            </a:r>
            <a:endParaRPr lang="en-GB" altLang="el-GR" dirty="0" smtClean="0">
              <a:latin typeface="+mn-lt"/>
              <a:cs typeface="Times New Roman" panose="02020603050405020304" pitchFamily="18" charset="0"/>
            </a:endParaRPr>
          </a:p>
          <a:p>
            <a:pPr eaLnBrk="1" hangingPunct="1">
              <a:spcBef>
                <a:spcPct val="0"/>
              </a:spcBef>
              <a:defRPr/>
            </a:pPr>
            <a:r>
              <a:rPr lang="el-GR" altLang="el-GR" dirty="0" smtClean="0">
                <a:latin typeface="+mn-lt"/>
                <a:cs typeface="Times New Roman" panose="02020603050405020304" pitchFamily="18" charset="0"/>
              </a:rPr>
              <a:t>Οι μέθοδοι που χρησιμοποιούνται </a:t>
            </a:r>
            <a:r>
              <a:rPr lang="el-GR" altLang="el-GR" b="1" dirty="0" smtClean="0">
                <a:latin typeface="+mn-lt"/>
                <a:cs typeface="Times New Roman" panose="02020603050405020304" pitchFamily="18" charset="0"/>
              </a:rPr>
              <a:t>για την μέτρηση</a:t>
            </a:r>
            <a:r>
              <a:rPr lang="el-GR" altLang="el-GR" dirty="0" smtClean="0">
                <a:latin typeface="+mn-lt"/>
                <a:cs typeface="Times New Roman" panose="02020603050405020304" pitchFamily="18" charset="0"/>
              </a:rPr>
              <a:t> αυτής της ευαισθησίας είναι</a:t>
            </a:r>
            <a:r>
              <a:rPr lang="el-GR" altLang="el-GR" dirty="0" smtClean="0">
                <a:latin typeface="+mn-lt"/>
              </a:rPr>
              <a:t>:</a:t>
            </a:r>
          </a:p>
          <a:p>
            <a:pPr lvl="1" eaLnBrk="1" hangingPunct="1">
              <a:spcBef>
                <a:spcPct val="0"/>
              </a:spcBef>
              <a:buFontTx/>
              <a:buNone/>
              <a:defRPr/>
            </a:pPr>
            <a:r>
              <a:rPr lang="el-GR" altLang="el-GR" dirty="0" smtClean="0">
                <a:latin typeface="+mn-lt"/>
              </a:rPr>
              <a:t>- Ο</a:t>
            </a:r>
            <a:r>
              <a:rPr lang="el-GR" altLang="el-GR" dirty="0" smtClean="0">
                <a:latin typeface="+mn-lt"/>
                <a:cs typeface="Times New Roman" panose="02020603050405020304" pitchFamily="18" charset="0"/>
              </a:rPr>
              <a:t> τροποποιημένο</a:t>
            </a:r>
            <a:r>
              <a:rPr lang="el-GR" altLang="el-GR" dirty="0" smtClean="0">
                <a:latin typeface="+mn-lt"/>
              </a:rPr>
              <a:t>ς</a:t>
            </a:r>
            <a:r>
              <a:rPr lang="el-GR" altLang="el-GR" dirty="0" smtClean="0">
                <a:latin typeface="+mn-lt"/>
                <a:cs typeface="Times New Roman" panose="02020603050405020304" pitchFamily="18" charset="0"/>
              </a:rPr>
              <a:t> δείκτη</a:t>
            </a:r>
            <a:r>
              <a:rPr lang="el-GR" altLang="el-GR" dirty="0" smtClean="0">
                <a:latin typeface="+mn-lt"/>
              </a:rPr>
              <a:t>ς</a:t>
            </a:r>
            <a:r>
              <a:rPr lang="el-GR" altLang="el-GR" dirty="0" smtClean="0">
                <a:latin typeface="+mn-lt"/>
                <a:cs typeface="Times New Roman" panose="02020603050405020304" pitchFamily="18" charset="0"/>
              </a:rPr>
              <a:t> σταθμισμένης διάρκειας </a:t>
            </a:r>
            <a:r>
              <a:rPr lang="el-GR" altLang="el-GR" b="1" dirty="0" smtClean="0">
                <a:latin typeface="+mn-lt"/>
                <a:cs typeface="Times New Roman" panose="02020603050405020304" pitchFamily="18" charset="0"/>
              </a:rPr>
              <a:t>(</a:t>
            </a:r>
            <a:r>
              <a:rPr lang="en-GB" altLang="el-GR" b="1" dirty="0" smtClean="0">
                <a:latin typeface="+mn-lt"/>
                <a:cs typeface="Times New Roman" panose="02020603050405020304" pitchFamily="18" charset="0"/>
              </a:rPr>
              <a:t>modified</a:t>
            </a:r>
            <a:r>
              <a:rPr lang="el-GR" altLang="el-GR" b="1" dirty="0" smtClean="0">
                <a:latin typeface="+mn-lt"/>
                <a:cs typeface="Times New Roman" panose="02020603050405020304" pitchFamily="18" charset="0"/>
              </a:rPr>
              <a:t> </a:t>
            </a:r>
            <a:r>
              <a:rPr lang="en-GB" altLang="el-GR" b="1" dirty="0" smtClean="0">
                <a:latin typeface="+mn-lt"/>
                <a:cs typeface="Times New Roman" panose="02020603050405020304" pitchFamily="18" charset="0"/>
              </a:rPr>
              <a:t>duration</a:t>
            </a:r>
            <a:r>
              <a:rPr lang="el-GR" altLang="el-GR" b="1" dirty="0" smtClean="0">
                <a:latin typeface="+mn-lt"/>
                <a:cs typeface="Times New Roman" panose="02020603050405020304" pitchFamily="18" charset="0"/>
              </a:rPr>
              <a:t>)</a:t>
            </a:r>
            <a:r>
              <a:rPr lang="el-GR" altLang="el-GR" dirty="0" smtClean="0">
                <a:latin typeface="+mn-lt"/>
                <a:cs typeface="Times New Roman" panose="02020603050405020304" pitchFamily="18" charset="0"/>
              </a:rPr>
              <a:t> </a:t>
            </a:r>
            <a:endParaRPr lang="el-GR" altLang="el-GR" dirty="0" smtClean="0">
              <a:latin typeface="+mn-lt"/>
            </a:endParaRPr>
          </a:p>
          <a:p>
            <a:pPr lvl="1" eaLnBrk="1" hangingPunct="1">
              <a:spcBef>
                <a:spcPct val="0"/>
              </a:spcBef>
              <a:buFontTx/>
              <a:buNone/>
              <a:defRPr/>
            </a:pPr>
            <a:r>
              <a:rPr lang="el-GR" altLang="el-GR" dirty="0" smtClean="0">
                <a:latin typeface="+mn-lt"/>
              </a:rPr>
              <a:t>- Και η</a:t>
            </a:r>
            <a:r>
              <a:rPr lang="el-GR" altLang="el-GR" dirty="0" smtClean="0">
                <a:latin typeface="+mn-lt"/>
                <a:cs typeface="Times New Roman" panose="02020603050405020304" pitchFamily="18" charset="0"/>
              </a:rPr>
              <a:t> κυρτότητα </a:t>
            </a:r>
            <a:r>
              <a:rPr lang="el-GR" altLang="el-GR" b="1" dirty="0" smtClean="0">
                <a:latin typeface="+mn-lt"/>
                <a:cs typeface="Times New Roman" panose="02020603050405020304" pitchFamily="18" charset="0"/>
              </a:rPr>
              <a:t>(</a:t>
            </a:r>
            <a:r>
              <a:rPr lang="en-GB" altLang="el-GR" b="1" dirty="0" smtClean="0">
                <a:latin typeface="+mn-lt"/>
                <a:cs typeface="Times New Roman" panose="02020603050405020304" pitchFamily="18" charset="0"/>
              </a:rPr>
              <a:t>convexity</a:t>
            </a:r>
            <a:r>
              <a:rPr lang="el-GR" altLang="el-GR" b="1" dirty="0" smtClean="0">
                <a:latin typeface="+mn-lt"/>
                <a:cs typeface="Times New Roman" panose="02020603050405020304" pitchFamily="18" charset="0"/>
              </a:rPr>
              <a:t>)</a:t>
            </a:r>
            <a:endParaRPr lang="en-GB" altLang="el-GR" dirty="0" smtClean="0">
              <a:latin typeface="+mn-lt"/>
              <a:cs typeface="Times New Roman" panose="02020603050405020304" pitchFamily="18" charset="0"/>
            </a:endParaRPr>
          </a:p>
          <a:p>
            <a:pPr eaLnBrk="1" hangingPunct="1">
              <a:spcBef>
                <a:spcPct val="0"/>
              </a:spcBef>
              <a:defRPr/>
            </a:pPr>
            <a:r>
              <a:rPr lang="en-GB" altLang="el-GR" dirty="0" smtClean="0">
                <a:latin typeface="+mn-lt"/>
                <a:cs typeface="Times New Roman" panose="02020603050405020304" pitchFamily="18" charset="0"/>
              </a:rPr>
              <a:t>A=L+E, dA=dL+dE</a:t>
            </a:r>
          </a:p>
        </p:txBody>
      </p:sp>
      <p:sp>
        <p:nvSpPr>
          <p:cNvPr id="28676" name="Θέση αριθμού διαφάνειας 4"/>
          <p:cNvSpPr>
            <a:spLocks noGrp="1"/>
          </p:cNvSpPr>
          <p:nvPr>
            <p:ph type="sldNum" sz="quarter" idx="12"/>
          </p:nvPr>
        </p:nvSpPr>
        <p:spPr bwMode="auto">
          <a:noFill/>
          <a:ln>
            <a:miter lim="800000"/>
            <a:headEnd/>
            <a:tailEnd/>
          </a:ln>
        </p:spPr>
        <p:txBody>
          <a:bodyPr/>
          <a:lstStyle/>
          <a:p>
            <a:fld id="{1A1FBF98-6810-49A5-BDAC-73BE99233F12}" type="slidenum">
              <a:rPr lang="nl-NL" altLang="el-GR"/>
              <a:pPr/>
              <a:t>22</a:t>
            </a:fld>
            <a:endParaRPr lang="nl-NL" alt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0"/>
            <a:ext cx="8362950" cy="1417638"/>
          </a:xfrm>
        </p:spPr>
        <p:txBody>
          <a:bodyPr/>
          <a:lstStyle/>
          <a:p>
            <a:pPr>
              <a:defRPr/>
            </a:pPr>
            <a:r>
              <a:rPr lang="el-GR" altLang="el-GR" sz="4000" dirty="0" smtClean="0">
                <a:solidFill>
                  <a:srgbClr val="0070C0"/>
                </a:solidFill>
                <a:latin typeface="+mn-lt"/>
                <a:cs typeface="Times New Roman" panose="02020603050405020304" pitchFamily="18" charset="0"/>
              </a:rPr>
              <a:t>Κίνδυνος Θέσης - Η σταθμισμένη διάρκεια (</a:t>
            </a:r>
            <a:r>
              <a:rPr lang="en-GB" altLang="el-GR" sz="4000" dirty="0" smtClean="0">
                <a:solidFill>
                  <a:srgbClr val="0070C0"/>
                </a:solidFill>
                <a:latin typeface="+mn-lt"/>
                <a:cs typeface="Times New Roman" panose="02020603050405020304" pitchFamily="18" charset="0"/>
              </a:rPr>
              <a:t>Duration</a:t>
            </a:r>
            <a:r>
              <a:rPr lang="el-GR" altLang="el-GR" sz="4000" dirty="0" smtClean="0">
                <a:solidFill>
                  <a:srgbClr val="0070C0"/>
                </a:solidFill>
                <a:latin typeface="+mn-lt"/>
                <a:cs typeface="Times New Roman" panose="02020603050405020304" pitchFamily="18" charset="0"/>
              </a:rPr>
              <a:t>,</a:t>
            </a:r>
            <a:r>
              <a:rPr lang="en-GB" altLang="el-GR" sz="4000" dirty="0" smtClean="0">
                <a:solidFill>
                  <a:srgbClr val="0070C0"/>
                </a:solidFill>
                <a:latin typeface="+mn-lt"/>
                <a:cs typeface="Times New Roman" panose="02020603050405020304" pitchFamily="18" charset="0"/>
              </a:rPr>
              <a:t> Macaulay 1938</a:t>
            </a:r>
            <a:r>
              <a:rPr lang="en-GB" altLang="el-GR" sz="4000" dirty="0" smtClean="0">
                <a:solidFill>
                  <a:srgbClr val="0070C0"/>
                </a:solidFill>
                <a:latin typeface="Times New Roman" panose="02020603050405020304" pitchFamily="18" charset="0"/>
                <a:cs typeface="Times New Roman" panose="02020603050405020304" pitchFamily="18" charset="0"/>
              </a:rPr>
              <a:t>)</a:t>
            </a:r>
            <a:endParaRPr lang="el-GR" sz="4000" dirty="0">
              <a:solidFill>
                <a:srgbClr val="0070C0"/>
              </a:solidFill>
            </a:endParaRPr>
          </a:p>
        </p:txBody>
      </p:sp>
      <p:sp>
        <p:nvSpPr>
          <p:cNvPr id="3" name="Ορθογώνιο 2"/>
          <p:cNvSpPr/>
          <p:nvPr/>
        </p:nvSpPr>
        <p:spPr>
          <a:xfrm>
            <a:off x="323850" y="1427163"/>
            <a:ext cx="8820150" cy="4678362"/>
          </a:xfrm>
          <a:prstGeom prst="rect">
            <a:avLst/>
          </a:prstGeom>
        </p:spPr>
        <p:txBody>
          <a:bodyPr>
            <a:spAutoFit/>
          </a:bodyPr>
          <a:lstStyle/>
          <a:p>
            <a:pPr marL="342900" indent="-342900" eaLnBrk="1" hangingPunct="1">
              <a:spcBef>
                <a:spcPts val="500"/>
              </a:spcBef>
              <a:buFont typeface="Arial" panose="020B0604020202020204" pitchFamily="34" charset="0"/>
              <a:buChar char="•"/>
              <a:defRPr/>
            </a:pPr>
            <a:r>
              <a:rPr lang="el-GR" altLang="el-GR" sz="3200" dirty="0">
                <a:solidFill>
                  <a:schemeClr val="tx1"/>
                </a:solidFill>
                <a:latin typeface="+mn-lt"/>
                <a:sym typeface="Wingdings" pitchFamily="2" charset="2"/>
              </a:rPr>
              <a:t>Μέση αναμονή ή χρόνος μέχρι την ανάκτηση της αρχικής επένδυσης της μετρητοίς σε μια ομολογία</a:t>
            </a:r>
            <a:endParaRPr lang="en-GB" altLang="el-GR" sz="3200" dirty="0">
              <a:solidFill>
                <a:schemeClr val="tx1"/>
              </a:solidFill>
              <a:latin typeface="+mn-lt"/>
              <a:sym typeface="Wingdings" pitchFamily="2" charset="2"/>
            </a:endParaRPr>
          </a:p>
          <a:p>
            <a:pPr marL="342900" indent="-342900" eaLnBrk="1" hangingPunct="1">
              <a:spcBef>
                <a:spcPts val="500"/>
              </a:spcBef>
              <a:buFont typeface="Arial" panose="020B0604020202020204" pitchFamily="34" charset="0"/>
              <a:buChar char="•"/>
              <a:defRPr/>
            </a:pPr>
            <a:r>
              <a:rPr lang="el-GR" altLang="el-GR" sz="3200" dirty="0">
                <a:solidFill>
                  <a:schemeClr val="tx1"/>
                </a:solidFill>
                <a:latin typeface="+mn-lt"/>
                <a:cs typeface="Times New Roman" pitchFamily="18" charset="0"/>
                <a:sym typeface="Wingdings" pitchFamily="2" charset="2"/>
              </a:rPr>
              <a:t>Η σταθμισμένη διάρκεια είναι ένας συντελεστής μέτρησης της ευαισθησίας της τιμής της ομολογίας , σε σχέση με την μεταβολή στα επιτόκια. </a:t>
            </a:r>
            <a:endParaRPr lang="el-GR" altLang="el-GR" sz="3200" dirty="0">
              <a:solidFill>
                <a:schemeClr val="tx1"/>
              </a:solidFill>
              <a:latin typeface="+mn-lt"/>
              <a:sym typeface="Wingdings" pitchFamily="2" charset="2"/>
            </a:endParaRPr>
          </a:p>
          <a:p>
            <a:pPr marL="342900" indent="-342900" eaLnBrk="1" hangingPunct="1">
              <a:spcBef>
                <a:spcPts val="500"/>
              </a:spcBef>
              <a:buFont typeface="Arial" panose="020B0604020202020204" pitchFamily="34" charset="0"/>
              <a:buChar char="•"/>
              <a:defRPr/>
            </a:pPr>
            <a:r>
              <a:rPr lang="el-GR" altLang="el-GR" sz="3200" dirty="0">
                <a:solidFill>
                  <a:schemeClr val="tx1"/>
                </a:solidFill>
                <a:latin typeface="+mn-lt"/>
                <a:cs typeface="Times New Roman" pitchFamily="18" charset="0"/>
                <a:sym typeface="Wingdings" pitchFamily="2" charset="2"/>
              </a:rPr>
              <a:t>Όπου </a:t>
            </a:r>
            <a:r>
              <a:rPr lang="en-GB" altLang="el-GR" sz="3200" dirty="0">
                <a:solidFill>
                  <a:schemeClr val="tx1"/>
                </a:solidFill>
                <a:latin typeface="+mn-lt"/>
                <a:cs typeface="Times New Roman" pitchFamily="18" charset="0"/>
                <a:sym typeface="Wingdings" pitchFamily="2" charset="2"/>
              </a:rPr>
              <a:t>D</a:t>
            </a:r>
            <a:r>
              <a:rPr lang="el-GR" altLang="el-GR" sz="3200" dirty="0">
                <a:solidFill>
                  <a:schemeClr val="tx1"/>
                </a:solidFill>
                <a:latin typeface="+mn-lt"/>
                <a:cs typeface="Times New Roman" pitchFamily="18" charset="0"/>
                <a:sym typeface="Wingdings" pitchFamily="2" charset="2"/>
              </a:rPr>
              <a:t> είναι η </a:t>
            </a:r>
            <a:r>
              <a:rPr lang="en-GB" altLang="el-GR" sz="3200" dirty="0">
                <a:solidFill>
                  <a:schemeClr val="tx1"/>
                </a:solidFill>
                <a:latin typeface="+mn-lt"/>
                <a:cs typeface="Times New Roman" pitchFamily="18" charset="0"/>
                <a:sym typeface="Wingdings" pitchFamily="2" charset="2"/>
              </a:rPr>
              <a:t>Duration</a:t>
            </a:r>
            <a:r>
              <a:rPr lang="el-GR" altLang="el-GR" sz="3200" dirty="0">
                <a:solidFill>
                  <a:schemeClr val="tx1"/>
                </a:solidFill>
                <a:latin typeface="+mn-lt"/>
                <a:cs typeface="Times New Roman" pitchFamily="18" charset="0"/>
                <a:sym typeface="Wingdings" pitchFamily="2" charset="2"/>
              </a:rPr>
              <a:t>, </a:t>
            </a:r>
            <a:r>
              <a:rPr lang="en-GB" altLang="el-GR" sz="3200" dirty="0">
                <a:solidFill>
                  <a:schemeClr val="tx1"/>
                </a:solidFill>
                <a:latin typeface="+mn-lt"/>
                <a:cs typeface="Times New Roman" pitchFamily="18" charset="0"/>
                <a:sym typeface="Wingdings" pitchFamily="2" charset="2"/>
              </a:rPr>
              <a:t>y</a:t>
            </a:r>
            <a:r>
              <a:rPr lang="el-GR" altLang="el-GR" sz="3200" dirty="0">
                <a:solidFill>
                  <a:schemeClr val="tx1"/>
                </a:solidFill>
                <a:latin typeface="+mn-lt"/>
                <a:cs typeface="Times New Roman" pitchFamily="18" charset="0"/>
                <a:sym typeface="Wingdings" pitchFamily="2" charset="2"/>
              </a:rPr>
              <a:t> το επιτόκιο, και Ρο η τιμή της ομολογίας</a:t>
            </a:r>
            <a:r>
              <a:rPr lang="el-GR" altLang="el-GR" dirty="0">
                <a:solidFill>
                  <a:schemeClr val="tx1"/>
                </a:solidFill>
                <a:latin typeface="+mn-lt"/>
                <a:cs typeface="Times New Roman" pitchFamily="18" charset="0"/>
                <a:sym typeface="Wingdings" pitchFamily="2" charset="2"/>
              </a:rPr>
              <a:t>. </a:t>
            </a:r>
            <a:endParaRPr lang="el-GR" altLang="el-GR" dirty="0">
              <a:solidFill>
                <a:schemeClr val="tx1"/>
              </a:solidFill>
              <a:latin typeface="+mn-lt"/>
              <a:sym typeface="Wingdings" pitchFamily="2" charset="2"/>
            </a:endParaRPr>
          </a:p>
        </p:txBody>
      </p:sp>
      <p:graphicFrame>
        <p:nvGraphicFramePr>
          <p:cNvPr id="29700" name="Object 5"/>
          <p:cNvGraphicFramePr>
            <a:graphicFrameLocks noChangeAspect="1"/>
          </p:cNvGraphicFramePr>
          <p:nvPr/>
        </p:nvGraphicFramePr>
        <p:xfrm>
          <a:off x="4268788" y="5503863"/>
          <a:ext cx="4418012" cy="1223962"/>
        </p:xfrm>
        <a:graphic>
          <a:graphicData uri="http://schemas.openxmlformats.org/presentationml/2006/ole">
            <p:oleObj spid="_x0000_s29700" name="Equation" r:id="rId3" imgW="2413000" imgH="850900" progId="Equation.3">
              <p:embed/>
            </p:oleObj>
          </a:graphicData>
        </a:graphic>
      </p:graphicFrame>
      <p:sp>
        <p:nvSpPr>
          <p:cNvPr id="29701" name="Θέση αριθμού διαφάνειας 5"/>
          <p:cNvSpPr>
            <a:spLocks noGrp="1"/>
          </p:cNvSpPr>
          <p:nvPr>
            <p:ph type="sldNum" sz="quarter" idx="12"/>
          </p:nvPr>
        </p:nvSpPr>
        <p:spPr bwMode="auto">
          <a:noFill/>
          <a:ln>
            <a:miter lim="800000"/>
            <a:headEnd/>
            <a:tailEnd/>
          </a:ln>
        </p:spPr>
        <p:txBody>
          <a:bodyPr/>
          <a:lstStyle/>
          <a:p>
            <a:fld id="{2E8BAF2F-0A37-4188-BBAB-547A753D994F}" type="slidenum">
              <a:rPr lang="nl-NL" altLang="el-GR"/>
              <a:pPr/>
              <a:t>23</a:t>
            </a:fld>
            <a:endParaRPr lang="nl-NL" alt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578850" cy="1628775"/>
          </a:xfrm>
        </p:spPr>
        <p:txBody>
          <a:bodyPr/>
          <a:lstStyle/>
          <a:p>
            <a:pPr>
              <a:defRPr/>
            </a:pPr>
            <a:r>
              <a:rPr lang="el-GR" altLang="el-GR" sz="4000" dirty="0" smtClean="0">
                <a:solidFill>
                  <a:srgbClr val="0070C0"/>
                </a:solidFill>
                <a:latin typeface="+mn-lt"/>
                <a:cs typeface="Times New Roman" panose="02020603050405020304" pitchFamily="18" charset="0"/>
              </a:rPr>
              <a:t>Σταθμισμένη διάρκεια &amp; Τροποποιημένη σταθμισμένη διάρκεια (</a:t>
            </a:r>
            <a:r>
              <a:rPr lang="en-GB" altLang="el-GR" sz="4000" dirty="0" smtClean="0">
                <a:solidFill>
                  <a:srgbClr val="0070C0"/>
                </a:solidFill>
                <a:latin typeface="+mn-lt"/>
                <a:cs typeface="Times New Roman" panose="02020603050405020304" pitchFamily="18" charset="0"/>
              </a:rPr>
              <a:t>Duration &amp; Modified Duration)</a:t>
            </a:r>
            <a:r>
              <a:rPr lang="el-GR" altLang="el-GR" sz="4000" dirty="0" smtClean="0">
                <a:solidFill>
                  <a:srgbClr val="0070C0"/>
                </a:solidFill>
                <a:latin typeface="+mn-lt"/>
                <a:cs typeface="Times New Roman" panose="02020603050405020304" pitchFamily="18" charset="0"/>
              </a:rPr>
              <a:t> - 2</a:t>
            </a:r>
            <a:endParaRPr lang="el-GR" sz="4000" dirty="0">
              <a:solidFill>
                <a:srgbClr val="0070C0"/>
              </a:solidFill>
              <a:latin typeface="+mn-lt"/>
            </a:endParaRPr>
          </a:p>
        </p:txBody>
      </p:sp>
      <p:sp>
        <p:nvSpPr>
          <p:cNvPr id="3" name="Ορθογώνιο 2"/>
          <p:cNvSpPr/>
          <p:nvPr/>
        </p:nvSpPr>
        <p:spPr>
          <a:xfrm>
            <a:off x="214313" y="1628775"/>
            <a:ext cx="8929687" cy="4032250"/>
          </a:xfrm>
          <a:prstGeom prst="rect">
            <a:avLst/>
          </a:prstGeom>
        </p:spPr>
        <p:txBody>
          <a:bodyPr>
            <a:spAutoFit/>
          </a:bodyPr>
          <a:lstStyle/>
          <a:p>
            <a:pPr marL="457200" indent="-457200" eaLnBrk="1" hangingPunct="1">
              <a:buFont typeface="Arial" panose="020B0604020202020204" pitchFamily="34" charset="0"/>
              <a:buChar char="•"/>
              <a:defRPr/>
            </a:pPr>
            <a:r>
              <a:rPr lang="el-GR" altLang="el-GR" sz="3200" dirty="0">
                <a:solidFill>
                  <a:schemeClr val="tx1"/>
                </a:solidFill>
                <a:latin typeface="+mn-lt"/>
                <a:cs typeface="Times New Roman" pitchFamily="18" charset="0"/>
                <a:sym typeface="Wingdings" pitchFamily="2" charset="2"/>
              </a:rPr>
              <a:t>Έτσι η </a:t>
            </a:r>
            <a:r>
              <a:rPr lang="en-GB" altLang="el-GR" sz="3200" dirty="0">
                <a:solidFill>
                  <a:schemeClr val="tx1"/>
                </a:solidFill>
                <a:latin typeface="+mn-lt"/>
                <a:cs typeface="Times New Roman" pitchFamily="18" charset="0"/>
                <a:sym typeface="Wingdings" pitchFamily="2" charset="2"/>
              </a:rPr>
              <a:t>Duration</a:t>
            </a:r>
            <a:r>
              <a:rPr lang="el-GR" altLang="el-GR" sz="3200" dirty="0">
                <a:solidFill>
                  <a:schemeClr val="tx1"/>
                </a:solidFill>
                <a:latin typeface="+mn-lt"/>
                <a:cs typeface="Times New Roman" pitchFamily="18" charset="0"/>
                <a:sym typeface="Wingdings" pitchFamily="2" charset="2"/>
              </a:rPr>
              <a:t> μιας ομολογίας Τ περιόδων, με πληρωμή τοκομεριδίου σε κάθε περίοδο είναι:</a:t>
            </a:r>
            <a:endParaRPr lang="el-GR" altLang="el-GR" sz="3200" dirty="0">
              <a:solidFill>
                <a:schemeClr val="tx1"/>
              </a:solidFill>
              <a:latin typeface="+mn-lt"/>
              <a:sym typeface="Wingdings" pitchFamily="2" charset="2"/>
            </a:endParaRPr>
          </a:p>
          <a:p>
            <a:pPr marL="457200" indent="-457200" eaLnBrk="1" hangingPunct="1">
              <a:buFont typeface="Arial" panose="020B0604020202020204" pitchFamily="34" charset="0"/>
              <a:buChar char="•"/>
              <a:defRPr/>
            </a:pPr>
            <a:endParaRPr lang="el-GR" altLang="el-GR" sz="3200" dirty="0">
              <a:solidFill>
                <a:schemeClr val="tx1"/>
              </a:solidFill>
              <a:latin typeface="+mn-lt"/>
              <a:sym typeface="Wingdings" pitchFamily="2" charset="2"/>
            </a:endParaRPr>
          </a:p>
          <a:p>
            <a:pPr eaLnBrk="1" hangingPunct="1">
              <a:defRPr/>
            </a:pPr>
            <a:endParaRPr lang="el-GR" altLang="el-GR" sz="3200" dirty="0">
              <a:solidFill>
                <a:schemeClr val="tx1"/>
              </a:solidFill>
              <a:latin typeface="+mn-lt"/>
              <a:sym typeface="Wingdings" pitchFamily="2" charset="2"/>
            </a:endParaRPr>
          </a:p>
          <a:p>
            <a:pPr marL="457200" indent="-457200" eaLnBrk="1" hangingPunct="1">
              <a:buFont typeface="Arial" panose="020B0604020202020204" pitchFamily="34" charset="0"/>
              <a:buChar char="•"/>
              <a:defRPr/>
            </a:pPr>
            <a:r>
              <a:rPr lang="el-GR" altLang="el-GR" sz="3200" dirty="0">
                <a:solidFill>
                  <a:schemeClr val="tx1"/>
                </a:solidFill>
                <a:latin typeface="+mn-lt"/>
                <a:cs typeface="Times New Roman" pitchFamily="18" charset="0"/>
                <a:sym typeface="Wingdings" pitchFamily="2" charset="2"/>
              </a:rPr>
              <a:t>Να τονίσουμε ότι </a:t>
            </a:r>
            <a:r>
              <a:rPr lang="en-GB" altLang="el-GR" sz="3200" dirty="0">
                <a:solidFill>
                  <a:schemeClr val="tx1"/>
                </a:solidFill>
                <a:latin typeface="+mn-lt"/>
                <a:cs typeface="Times New Roman" pitchFamily="18" charset="0"/>
                <a:sym typeface="Wingdings" pitchFamily="2" charset="2"/>
              </a:rPr>
              <a:t>C</a:t>
            </a:r>
            <a:r>
              <a:rPr lang="en-GB" altLang="el-GR" sz="3200" baseline="-25000" dirty="0">
                <a:solidFill>
                  <a:schemeClr val="tx1"/>
                </a:solidFill>
                <a:latin typeface="+mn-lt"/>
                <a:cs typeface="Times New Roman" pitchFamily="18" charset="0"/>
                <a:sym typeface="Wingdings" pitchFamily="2" charset="2"/>
              </a:rPr>
              <a:t>T</a:t>
            </a:r>
            <a:r>
              <a:rPr lang="en-GB" altLang="el-GR" sz="3200" dirty="0">
                <a:solidFill>
                  <a:schemeClr val="tx1"/>
                </a:solidFill>
                <a:latin typeface="+mn-lt"/>
                <a:cs typeface="Times New Roman" pitchFamily="18" charset="0"/>
                <a:sym typeface="Wingdings" pitchFamily="2" charset="2"/>
              </a:rPr>
              <a:t>=C+F. D=f(C,y,T)</a:t>
            </a:r>
          </a:p>
          <a:p>
            <a:pPr marL="457200" indent="-457200" eaLnBrk="1" hangingPunct="1">
              <a:buFont typeface="Arial" panose="020B0604020202020204" pitchFamily="34" charset="0"/>
              <a:buChar char="•"/>
              <a:defRPr/>
            </a:pPr>
            <a:r>
              <a:rPr lang="el-GR" altLang="el-GR" sz="3200" dirty="0">
                <a:solidFill>
                  <a:schemeClr val="tx1"/>
                </a:solidFill>
                <a:latin typeface="+mn-lt"/>
                <a:cs typeface="Times New Roman" pitchFamily="18" charset="0"/>
                <a:sym typeface="Wingdings" pitchFamily="2" charset="2"/>
              </a:rPr>
              <a:t>Έτσι η </a:t>
            </a:r>
            <a:r>
              <a:rPr lang="en-GB" altLang="el-GR" sz="3200" dirty="0">
                <a:solidFill>
                  <a:schemeClr val="tx1"/>
                </a:solidFill>
                <a:latin typeface="+mn-lt"/>
                <a:sym typeface="Wingdings" pitchFamily="2" charset="2"/>
              </a:rPr>
              <a:t>Modified </a:t>
            </a:r>
            <a:r>
              <a:rPr lang="en-GB" altLang="el-GR" sz="3200" dirty="0">
                <a:solidFill>
                  <a:schemeClr val="tx1"/>
                </a:solidFill>
                <a:latin typeface="+mn-lt"/>
                <a:cs typeface="Times New Roman" pitchFamily="18" charset="0"/>
                <a:sym typeface="Wingdings" pitchFamily="2" charset="2"/>
              </a:rPr>
              <a:t>Duration</a:t>
            </a:r>
            <a:r>
              <a:rPr lang="el-GR" altLang="el-GR" sz="3200" dirty="0">
                <a:solidFill>
                  <a:schemeClr val="tx1"/>
                </a:solidFill>
                <a:latin typeface="+mn-lt"/>
                <a:cs typeface="Times New Roman" pitchFamily="18" charset="0"/>
                <a:sym typeface="Wingdings" pitchFamily="2" charset="2"/>
              </a:rPr>
              <a:t> </a:t>
            </a:r>
            <a:r>
              <a:rPr lang="el-GR" altLang="el-GR" sz="3200" dirty="0">
                <a:solidFill>
                  <a:schemeClr val="tx1"/>
                </a:solidFill>
                <a:latin typeface="+mn-lt"/>
                <a:sym typeface="Wingdings" pitchFamily="2" charset="2"/>
              </a:rPr>
              <a:t>αυτής της ομολογίας υπολογίζεται αν διαιρέσουμε την </a:t>
            </a:r>
            <a:r>
              <a:rPr lang="en-GB" altLang="el-GR" sz="3200" dirty="0">
                <a:solidFill>
                  <a:schemeClr val="tx1"/>
                </a:solidFill>
                <a:latin typeface="+mn-lt"/>
                <a:cs typeface="Times New Roman" pitchFamily="18" charset="0"/>
                <a:sym typeface="Wingdings" pitchFamily="2" charset="2"/>
              </a:rPr>
              <a:t>Duration</a:t>
            </a:r>
            <a:r>
              <a:rPr lang="el-GR" altLang="el-GR" sz="3200" dirty="0">
                <a:solidFill>
                  <a:schemeClr val="tx1"/>
                </a:solidFill>
                <a:latin typeface="+mn-lt"/>
                <a:sym typeface="Wingdings" pitchFamily="2" charset="2"/>
              </a:rPr>
              <a:t> με το (1+</a:t>
            </a:r>
            <a:r>
              <a:rPr lang="en-GB" altLang="el-GR" sz="3200" dirty="0">
                <a:solidFill>
                  <a:schemeClr val="tx1"/>
                </a:solidFill>
                <a:latin typeface="+mn-lt"/>
                <a:sym typeface="Wingdings" pitchFamily="2" charset="2"/>
              </a:rPr>
              <a:t>y)</a:t>
            </a:r>
            <a:endParaRPr lang="el-GR" altLang="el-GR" sz="3200" dirty="0">
              <a:solidFill>
                <a:schemeClr val="tx1"/>
              </a:solidFill>
              <a:latin typeface="+mn-lt"/>
              <a:cs typeface="Times New Roman" pitchFamily="18" charset="0"/>
              <a:sym typeface="Wingdings" pitchFamily="2" charset="2"/>
            </a:endParaRPr>
          </a:p>
        </p:txBody>
      </p:sp>
      <p:graphicFrame>
        <p:nvGraphicFramePr>
          <p:cNvPr id="30724" name="Object 5"/>
          <p:cNvGraphicFramePr>
            <a:graphicFrameLocks noChangeAspect="1"/>
          </p:cNvGraphicFramePr>
          <p:nvPr/>
        </p:nvGraphicFramePr>
        <p:xfrm>
          <a:off x="539750" y="2708275"/>
          <a:ext cx="3810000" cy="898525"/>
        </p:xfrm>
        <a:graphic>
          <a:graphicData uri="http://schemas.openxmlformats.org/presentationml/2006/ole">
            <p:oleObj spid="_x0000_s30724" r:id="rId3" imgW="2794000" imgH="660400" progId="Equation.3">
              <p:embed/>
            </p:oleObj>
          </a:graphicData>
        </a:graphic>
      </p:graphicFrame>
      <p:graphicFrame>
        <p:nvGraphicFramePr>
          <p:cNvPr id="30725" name="Object 6"/>
          <p:cNvGraphicFramePr>
            <a:graphicFrameLocks noChangeAspect="1"/>
          </p:cNvGraphicFramePr>
          <p:nvPr/>
        </p:nvGraphicFramePr>
        <p:xfrm>
          <a:off x="5508625" y="2708275"/>
          <a:ext cx="1828800" cy="687388"/>
        </p:xfrm>
        <a:graphic>
          <a:graphicData uri="http://schemas.openxmlformats.org/presentationml/2006/ole">
            <p:oleObj spid="_x0000_s30725" r:id="rId4" imgW="1193800" imgH="444500" progId="Equation.3">
              <p:embed/>
            </p:oleObj>
          </a:graphicData>
        </a:graphic>
      </p:graphicFrame>
      <p:graphicFrame>
        <p:nvGraphicFramePr>
          <p:cNvPr id="30726" name="Object 7"/>
          <p:cNvGraphicFramePr>
            <a:graphicFrameLocks noChangeAspect="1"/>
          </p:cNvGraphicFramePr>
          <p:nvPr/>
        </p:nvGraphicFramePr>
        <p:xfrm>
          <a:off x="3924300" y="5094288"/>
          <a:ext cx="2159000" cy="1763712"/>
        </p:xfrm>
        <a:graphic>
          <a:graphicData uri="http://schemas.openxmlformats.org/presentationml/2006/ole">
            <p:oleObj spid="_x0000_s30726" name="Equation" r:id="rId5" imgW="1384300" imgH="1371600" progId="Equation.3">
              <p:embed/>
            </p:oleObj>
          </a:graphicData>
        </a:graphic>
      </p:graphicFrame>
      <p:sp>
        <p:nvSpPr>
          <p:cNvPr id="30727" name="Θέση αριθμού διαφάνειας 5"/>
          <p:cNvSpPr>
            <a:spLocks noGrp="1"/>
          </p:cNvSpPr>
          <p:nvPr>
            <p:ph type="sldNum" sz="quarter" idx="12"/>
          </p:nvPr>
        </p:nvSpPr>
        <p:spPr bwMode="auto">
          <a:noFill/>
          <a:ln>
            <a:miter lim="800000"/>
            <a:headEnd/>
            <a:tailEnd/>
          </a:ln>
        </p:spPr>
        <p:txBody>
          <a:bodyPr/>
          <a:lstStyle/>
          <a:p>
            <a:fld id="{A69A34B6-6E2F-4244-A9D5-F09E734DF3F7}" type="slidenum">
              <a:rPr lang="nl-NL" altLang="el-GR"/>
              <a:pPr/>
              <a:t>24</a:t>
            </a:fld>
            <a:endParaRPr lang="nl-NL"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468313" y="0"/>
            <a:ext cx="8229600" cy="1143000"/>
          </a:xfrm>
        </p:spPr>
        <p:txBody>
          <a:bodyPr/>
          <a:lstStyle/>
          <a:p>
            <a:pPr>
              <a:defRPr/>
            </a:pPr>
            <a:r>
              <a:rPr lang="el-GR" altLang="el-GR" dirty="0" smtClean="0">
                <a:solidFill>
                  <a:srgbClr val="0070C0"/>
                </a:solidFill>
                <a:latin typeface="+mn-lt"/>
                <a:cs typeface="Times New Roman" panose="02020603050405020304" pitchFamily="18" charset="0"/>
              </a:rPr>
              <a:t>Θεωρήματα </a:t>
            </a:r>
            <a:r>
              <a:rPr lang="en-GB" altLang="el-GR" dirty="0" smtClean="0">
                <a:solidFill>
                  <a:srgbClr val="0070C0"/>
                </a:solidFill>
                <a:latin typeface="+mn-lt"/>
                <a:cs typeface="Times New Roman" panose="02020603050405020304" pitchFamily="18" charset="0"/>
              </a:rPr>
              <a:t>Hawawini</a:t>
            </a:r>
            <a:r>
              <a:rPr lang="el-GR" altLang="el-GR" dirty="0" smtClean="0">
                <a:solidFill>
                  <a:srgbClr val="0070C0"/>
                </a:solidFill>
                <a:latin typeface="+mn-lt"/>
                <a:cs typeface="Times New Roman" panose="02020603050405020304" pitchFamily="18" charset="0"/>
              </a:rPr>
              <a:t> (1984)</a:t>
            </a:r>
            <a:endParaRPr lang="el-GR" altLang="el-GR" dirty="0" smtClean="0">
              <a:solidFill>
                <a:srgbClr val="0070C0"/>
              </a:solidFill>
              <a:latin typeface="+mn-lt"/>
            </a:endParaRPr>
          </a:p>
        </p:txBody>
      </p:sp>
      <p:sp>
        <p:nvSpPr>
          <p:cNvPr id="3" name="Ορθογώνιο 2"/>
          <p:cNvSpPr/>
          <p:nvPr/>
        </p:nvSpPr>
        <p:spPr>
          <a:xfrm>
            <a:off x="153988" y="1116013"/>
            <a:ext cx="8856662" cy="5586412"/>
          </a:xfrm>
          <a:prstGeom prst="rect">
            <a:avLst/>
          </a:prstGeom>
        </p:spPr>
        <p:txBody>
          <a:bodyPr>
            <a:spAutoFit/>
          </a:bodyPr>
          <a:lstStyle/>
          <a:p>
            <a:pPr marL="342900" indent="-342900" eaLnBrk="1" hangingPunct="1">
              <a:spcBef>
                <a:spcPct val="35000"/>
              </a:spcBef>
              <a:buFont typeface="Arial" panose="020B0604020202020204" pitchFamily="34" charset="0"/>
              <a:buChar char="•"/>
              <a:defRPr/>
            </a:pPr>
            <a:r>
              <a:rPr lang="el-GR" altLang="el-GR" sz="2800" dirty="0">
                <a:solidFill>
                  <a:schemeClr val="tx1"/>
                </a:solidFill>
                <a:latin typeface="+mn-lt"/>
              </a:rPr>
              <a:t>Αν η </a:t>
            </a:r>
            <a:r>
              <a:rPr lang="el-GR" altLang="el-GR" sz="2800" dirty="0">
                <a:solidFill>
                  <a:schemeClr val="tx1"/>
                </a:solidFill>
                <a:latin typeface="+mn-lt"/>
                <a:cs typeface="Times New Roman" pitchFamily="18" charset="0"/>
              </a:rPr>
              <a:t>ομολογία είναι χωρίς τοκομερίδιο </a:t>
            </a:r>
            <a:r>
              <a:rPr lang="el-GR" altLang="el-GR" sz="2800" dirty="0">
                <a:solidFill>
                  <a:schemeClr val="tx1"/>
                </a:solidFill>
                <a:latin typeface="+mn-lt"/>
              </a:rPr>
              <a:t>(</a:t>
            </a:r>
            <a:r>
              <a:rPr lang="en-GB" altLang="el-GR" sz="2800" dirty="0">
                <a:solidFill>
                  <a:schemeClr val="tx1"/>
                </a:solidFill>
                <a:latin typeface="+mn-lt"/>
                <a:cs typeface="Times New Roman" pitchFamily="18" charset="0"/>
              </a:rPr>
              <a:t>zero coupon bond</a:t>
            </a:r>
            <a:r>
              <a:rPr lang="el-GR" altLang="el-GR" sz="2800" dirty="0">
                <a:solidFill>
                  <a:schemeClr val="tx1"/>
                </a:solidFill>
                <a:latin typeface="+mn-lt"/>
              </a:rPr>
              <a:t>) τότε</a:t>
            </a:r>
            <a:r>
              <a:rPr lang="en-GB" altLang="el-GR" sz="2800" dirty="0">
                <a:solidFill>
                  <a:schemeClr val="tx1"/>
                </a:solidFill>
                <a:latin typeface="+mn-lt"/>
                <a:cs typeface="Times New Roman" pitchFamily="18" charset="0"/>
              </a:rPr>
              <a:t> D=T</a:t>
            </a:r>
          </a:p>
          <a:p>
            <a:pPr marL="342900" indent="-342900" eaLnBrk="1" hangingPunct="1">
              <a:spcBef>
                <a:spcPct val="35000"/>
              </a:spcBef>
              <a:buFont typeface="Arial" panose="020B0604020202020204" pitchFamily="34" charset="0"/>
              <a:buChar char="•"/>
              <a:defRPr/>
            </a:pPr>
            <a:r>
              <a:rPr lang="el-GR" altLang="el-GR" sz="2800" dirty="0">
                <a:solidFill>
                  <a:schemeClr val="tx1"/>
                </a:solidFill>
                <a:latin typeface="+mn-lt"/>
                <a:cs typeface="Times New Roman" pitchFamily="18" charset="0"/>
              </a:rPr>
              <a:t>Μια ομολογία με </a:t>
            </a:r>
            <a:r>
              <a:rPr lang="el-GR" altLang="el-GR" sz="2800" dirty="0">
                <a:solidFill>
                  <a:schemeClr val="tx1"/>
                </a:solidFill>
                <a:latin typeface="+mn-lt"/>
              </a:rPr>
              <a:t>διάρκεια ζωής </a:t>
            </a:r>
            <a:r>
              <a:rPr lang="en-GB" altLang="el-GR" sz="2800" dirty="0">
                <a:solidFill>
                  <a:schemeClr val="tx1"/>
                </a:solidFill>
                <a:latin typeface="+mn-lt"/>
                <a:cs typeface="Times New Roman" pitchFamily="18" charset="0"/>
              </a:rPr>
              <a:t>T&gt;1</a:t>
            </a:r>
            <a:r>
              <a:rPr lang="el-GR" altLang="el-GR" sz="2800" dirty="0">
                <a:solidFill>
                  <a:schemeClr val="tx1"/>
                </a:solidFill>
                <a:latin typeface="+mn-lt"/>
              </a:rPr>
              <a:t>, τότε,</a:t>
            </a:r>
            <a:r>
              <a:rPr lang="el-GR" altLang="el-GR" sz="2800" dirty="0">
                <a:solidFill>
                  <a:schemeClr val="tx1"/>
                </a:solidFill>
                <a:latin typeface="+mn-lt"/>
                <a:cs typeface="Times New Roman" pitchFamily="18" charset="0"/>
              </a:rPr>
              <a:t> </a:t>
            </a:r>
            <a:r>
              <a:rPr lang="en-GB" altLang="el-GR" sz="2800" dirty="0">
                <a:solidFill>
                  <a:schemeClr val="tx1"/>
                </a:solidFill>
                <a:latin typeface="+mn-lt"/>
                <a:cs typeface="Times New Roman" pitchFamily="18" charset="0"/>
              </a:rPr>
              <a:t>D&lt;T</a:t>
            </a:r>
          </a:p>
          <a:p>
            <a:pPr marL="342900" indent="-342900" eaLnBrk="1" hangingPunct="1">
              <a:spcBef>
                <a:spcPct val="35000"/>
              </a:spcBef>
              <a:buFont typeface="Arial" panose="020B0604020202020204" pitchFamily="34" charset="0"/>
              <a:buChar char="•"/>
              <a:defRPr/>
            </a:pPr>
            <a:r>
              <a:rPr lang="el-GR" altLang="el-GR" sz="2800" dirty="0">
                <a:solidFill>
                  <a:schemeClr val="tx1"/>
                </a:solidFill>
                <a:latin typeface="+mn-lt"/>
                <a:cs typeface="Times New Roman" pitchFamily="18" charset="0"/>
              </a:rPr>
              <a:t>Μια αύξηση του τοκομεριδίου</a:t>
            </a:r>
            <a:r>
              <a:rPr lang="el-GR" altLang="el-GR" sz="2800" dirty="0">
                <a:solidFill>
                  <a:schemeClr val="tx1"/>
                </a:solidFill>
                <a:latin typeface="+mn-lt"/>
              </a:rPr>
              <a:t>=&gt;</a:t>
            </a:r>
            <a:r>
              <a:rPr lang="el-GR" altLang="el-GR" sz="2800" dirty="0">
                <a:solidFill>
                  <a:schemeClr val="tx1"/>
                </a:solidFill>
                <a:latin typeface="+mn-lt"/>
                <a:sym typeface="Symbol" pitchFamily="18" charset="2"/>
              </a:rPr>
              <a:t></a:t>
            </a:r>
            <a:r>
              <a:rPr lang="el-GR" altLang="el-GR" sz="2800" dirty="0">
                <a:solidFill>
                  <a:schemeClr val="tx1"/>
                </a:solidFill>
                <a:latin typeface="+mn-lt"/>
                <a:cs typeface="Times New Roman" pitchFamily="18" charset="0"/>
              </a:rPr>
              <a:t> </a:t>
            </a:r>
            <a:r>
              <a:rPr lang="el-GR" altLang="el-GR" sz="2800" dirty="0">
                <a:solidFill>
                  <a:schemeClr val="tx1"/>
                </a:solidFill>
                <a:latin typeface="+mn-lt"/>
              </a:rPr>
              <a:t>της </a:t>
            </a:r>
            <a:r>
              <a:rPr lang="en-GB" altLang="el-GR" sz="2800" dirty="0">
                <a:solidFill>
                  <a:schemeClr val="tx1"/>
                </a:solidFill>
                <a:latin typeface="+mn-lt"/>
              </a:rPr>
              <a:t>D</a:t>
            </a:r>
            <a:r>
              <a:rPr lang="el-GR" altLang="el-GR" sz="2800" dirty="0">
                <a:solidFill>
                  <a:schemeClr val="tx1"/>
                </a:solidFill>
                <a:latin typeface="+mn-lt"/>
                <a:cs typeface="Times New Roman" pitchFamily="18" charset="0"/>
              </a:rPr>
              <a:t> της ομολογίας. </a:t>
            </a:r>
            <a:endParaRPr lang="en-GB" altLang="el-GR" sz="2800" dirty="0">
              <a:solidFill>
                <a:schemeClr val="tx1"/>
              </a:solidFill>
              <a:latin typeface="+mn-lt"/>
              <a:cs typeface="Times New Roman" pitchFamily="18" charset="0"/>
            </a:endParaRPr>
          </a:p>
          <a:p>
            <a:pPr marL="342900" indent="-342900" eaLnBrk="1" hangingPunct="1">
              <a:spcBef>
                <a:spcPct val="35000"/>
              </a:spcBef>
              <a:buFont typeface="Arial" panose="020B0604020202020204" pitchFamily="34" charset="0"/>
              <a:buChar char="•"/>
              <a:defRPr/>
            </a:pPr>
            <a:r>
              <a:rPr lang="el-GR" altLang="el-GR" sz="2800" dirty="0">
                <a:solidFill>
                  <a:schemeClr val="tx1"/>
                </a:solidFill>
                <a:latin typeface="+mn-lt"/>
                <a:cs typeface="Times New Roman" pitchFamily="18" charset="0"/>
              </a:rPr>
              <a:t>Μια αύξηση του επιτοκίου της αγοράς </a:t>
            </a:r>
            <a:r>
              <a:rPr lang="el-GR" altLang="el-GR" sz="2800" dirty="0">
                <a:solidFill>
                  <a:schemeClr val="tx1"/>
                </a:solidFill>
                <a:latin typeface="+mn-lt"/>
              </a:rPr>
              <a:t>=&gt;</a:t>
            </a:r>
            <a:r>
              <a:rPr lang="el-GR" altLang="el-GR" sz="2800" dirty="0">
                <a:solidFill>
                  <a:schemeClr val="tx1"/>
                </a:solidFill>
                <a:latin typeface="+mn-lt"/>
                <a:sym typeface="Symbol" pitchFamily="18" charset="2"/>
              </a:rPr>
              <a:t></a:t>
            </a:r>
            <a:r>
              <a:rPr lang="el-GR" altLang="el-GR" sz="2800" dirty="0">
                <a:solidFill>
                  <a:schemeClr val="tx1"/>
                </a:solidFill>
                <a:latin typeface="+mn-lt"/>
                <a:cs typeface="Times New Roman" pitchFamily="18" charset="0"/>
              </a:rPr>
              <a:t> </a:t>
            </a:r>
            <a:r>
              <a:rPr lang="el-GR" altLang="el-GR" sz="2800" dirty="0">
                <a:solidFill>
                  <a:schemeClr val="tx1"/>
                </a:solidFill>
                <a:latin typeface="+mn-lt"/>
              </a:rPr>
              <a:t>της </a:t>
            </a:r>
            <a:r>
              <a:rPr lang="en-GB" altLang="el-GR" sz="2800" dirty="0">
                <a:solidFill>
                  <a:schemeClr val="tx1"/>
                </a:solidFill>
                <a:latin typeface="+mn-lt"/>
              </a:rPr>
              <a:t>D</a:t>
            </a:r>
            <a:r>
              <a:rPr lang="el-GR" altLang="el-GR" sz="2800" dirty="0">
                <a:solidFill>
                  <a:schemeClr val="tx1"/>
                </a:solidFill>
                <a:latin typeface="+mn-lt"/>
                <a:cs typeface="Times New Roman" pitchFamily="18" charset="0"/>
              </a:rPr>
              <a:t> της ομολογίας. </a:t>
            </a:r>
            <a:endParaRPr lang="en-GB" altLang="el-GR" sz="2800" dirty="0">
              <a:solidFill>
                <a:schemeClr val="tx1"/>
              </a:solidFill>
              <a:latin typeface="+mn-lt"/>
              <a:cs typeface="Times New Roman" pitchFamily="18" charset="0"/>
            </a:endParaRPr>
          </a:p>
          <a:p>
            <a:pPr marL="342900" indent="-342900" eaLnBrk="1" hangingPunct="1">
              <a:spcBef>
                <a:spcPct val="35000"/>
              </a:spcBef>
              <a:buFont typeface="Arial" panose="020B0604020202020204" pitchFamily="34" charset="0"/>
              <a:buChar char="•"/>
              <a:defRPr/>
            </a:pPr>
            <a:r>
              <a:rPr lang="el-GR" altLang="el-GR" sz="2800" dirty="0">
                <a:solidFill>
                  <a:schemeClr val="tx1"/>
                </a:solidFill>
                <a:latin typeface="+mn-lt"/>
                <a:cs typeface="Times New Roman" pitchFamily="18" charset="0"/>
              </a:rPr>
              <a:t>Όσο μεγαλύτερη είναι η διάρκεια της ζωής της ομολογίας, τόσο μεγαλύτερη είναι η </a:t>
            </a:r>
            <a:r>
              <a:rPr lang="en-GB" altLang="el-GR" sz="2800" dirty="0">
                <a:solidFill>
                  <a:schemeClr val="tx1"/>
                </a:solidFill>
                <a:latin typeface="+mn-lt"/>
                <a:cs typeface="Times New Roman" pitchFamily="18" charset="0"/>
              </a:rPr>
              <a:t>D</a:t>
            </a:r>
            <a:r>
              <a:rPr lang="el-GR" altLang="el-GR" sz="2800" dirty="0">
                <a:solidFill>
                  <a:schemeClr val="tx1"/>
                </a:solidFill>
                <a:latin typeface="+mn-lt"/>
                <a:cs typeface="Times New Roman" pitchFamily="18" charset="0"/>
              </a:rPr>
              <a:t> αυτής.</a:t>
            </a:r>
            <a:endParaRPr lang="en-GB" altLang="el-GR" sz="2800" dirty="0">
              <a:solidFill>
                <a:schemeClr val="tx1"/>
              </a:solidFill>
              <a:latin typeface="+mn-lt"/>
              <a:cs typeface="Times New Roman" pitchFamily="18" charset="0"/>
            </a:endParaRPr>
          </a:p>
          <a:p>
            <a:pPr marL="342900" indent="-342900" eaLnBrk="1" hangingPunct="1">
              <a:spcBef>
                <a:spcPct val="35000"/>
              </a:spcBef>
              <a:buFont typeface="Arial" panose="020B0604020202020204" pitchFamily="34" charset="0"/>
              <a:buChar char="•"/>
              <a:defRPr/>
            </a:pPr>
            <a:r>
              <a:rPr lang="el-GR" altLang="el-GR" sz="2800" dirty="0">
                <a:solidFill>
                  <a:schemeClr val="tx1"/>
                </a:solidFill>
                <a:latin typeface="+mn-lt"/>
                <a:cs typeface="Times New Roman" pitchFamily="18" charset="0"/>
              </a:rPr>
              <a:t>Όσο μεγαλύτερη είναι η διάρκεια της ζωής μιας ομολογίας, τόσο μεγαλύτερη είναι η διαφορά μεταξύ της </a:t>
            </a:r>
            <a:r>
              <a:rPr lang="en-GB" altLang="el-GR" sz="2800" dirty="0">
                <a:solidFill>
                  <a:schemeClr val="tx1"/>
                </a:solidFill>
                <a:latin typeface="+mn-lt"/>
                <a:cs typeface="Times New Roman" pitchFamily="18" charset="0"/>
              </a:rPr>
              <a:t>T </a:t>
            </a:r>
            <a:r>
              <a:rPr lang="el-GR" altLang="el-GR" sz="2800" dirty="0">
                <a:solidFill>
                  <a:schemeClr val="tx1"/>
                </a:solidFill>
                <a:latin typeface="+mn-lt"/>
              </a:rPr>
              <a:t>και </a:t>
            </a:r>
            <a:r>
              <a:rPr lang="en-GB" altLang="el-GR" sz="2800" dirty="0">
                <a:solidFill>
                  <a:schemeClr val="tx1"/>
                </a:solidFill>
                <a:latin typeface="+mn-lt"/>
                <a:cs typeface="Times New Roman" pitchFamily="18" charset="0"/>
              </a:rPr>
              <a:t>D</a:t>
            </a:r>
          </a:p>
        </p:txBody>
      </p:sp>
      <p:sp>
        <p:nvSpPr>
          <p:cNvPr id="31748" name="Θέση αριθμού διαφάνειας 4"/>
          <p:cNvSpPr>
            <a:spLocks noGrp="1"/>
          </p:cNvSpPr>
          <p:nvPr>
            <p:ph type="sldNum" sz="quarter" idx="12"/>
          </p:nvPr>
        </p:nvSpPr>
        <p:spPr bwMode="auto">
          <a:noFill/>
          <a:ln>
            <a:miter lim="800000"/>
            <a:headEnd/>
            <a:tailEnd/>
          </a:ln>
        </p:spPr>
        <p:txBody>
          <a:bodyPr/>
          <a:lstStyle/>
          <a:p>
            <a:fld id="{74D3124F-BE09-42E7-A9D5-DE0CC65A1041}" type="slidenum">
              <a:rPr lang="nl-NL" altLang="el-GR"/>
              <a:pPr/>
              <a:t>25</a:t>
            </a:fld>
            <a:endParaRPr lang="nl-NL" alt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36513"/>
            <a:ext cx="8229600" cy="1143000"/>
          </a:xfrm>
        </p:spPr>
        <p:txBody>
          <a:bodyPr/>
          <a:lstStyle/>
          <a:p>
            <a:pPr>
              <a:defRPr/>
            </a:pPr>
            <a:r>
              <a:rPr lang="el-GR" altLang="el-GR" dirty="0" smtClean="0">
                <a:solidFill>
                  <a:srgbClr val="0070C0"/>
                </a:solidFill>
                <a:latin typeface="+mn-lt"/>
                <a:cs typeface="Times New Roman" panose="02020603050405020304" pitchFamily="18" charset="0"/>
              </a:rPr>
              <a:t>Υπολογισμός </a:t>
            </a:r>
            <a:r>
              <a:rPr lang="en-GB" altLang="el-GR" dirty="0" smtClean="0">
                <a:solidFill>
                  <a:srgbClr val="0070C0"/>
                </a:solidFill>
                <a:latin typeface="+mn-lt"/>
                <a:cs typeface="Times New Roman" panose="02020603050405020304" pitchFamily="18" charset="0"/>
              </a:rPr>
              <a:t>D &amp;</a:t>
            </a:r>
            <a:r>
              <a:rPr lang="el-GR" altLang="el-GR" dirty="0" smtClean="0">
                <a:solidFill>
                  <a:srgbClr val="0070C0"/>
                </a:solidFill>
                <a:latin typeface="+mn-lt"/>
                <a:cs typeface="Times New Roman" panose="02020603050405020304" pitchFamily="18" charset="0"/>
              </a:rPr>
              <a:t> </a:t>
            </a:r>
            <a:r>
              <a:rPr lang="en-GB" altLang="el-GR" dirty="0" smtClean="0">
                <a:solidFill>
                  <a:srgbClr val="0070C0"/>
                </a:solidFill>
                <a:latin typeface="+mn-lt"/>
                <a:cs typeface="Times New Roman" panose="02020603050405020304" pitchFamily="18" charset="0"/>
              </a:rPr>
              <a:t>modD </a:t>
            </a:r>
            <a:r>
              <a:rPr lang="el-GR" altLang="el-GR" dirty="0" smtClean="0">
                <a:solidFill>
                  <a:srgbClr val="0070C0"/>
                </a:solidFill>
                <a:latin typeface="+mn-lt"/>
                <a:cs typeface="Times New Roman" panose="02020603050405020304" pitchFamily="18" charset="0"/>
              </a:rPr>
              <a:t>στο </a:t>
            </a:r>
            <a:r>
              <a:rPr lang="en-GB" altLang="el-GR" dirty="0" smtClean="0">
                <a:solidFill>
                  <a:srgbClr val="0070C0"/>
                </a:solidFill>
                <a:latin typeface="+mn-lt"/>
                <a:cs typeface="Times New Roman" panose="02020603050405020304" pitchFamily="18" charset="0"/>
              </a:rPr>
              <a:t>Excel</a:t>
            </a:r>
            <a:endParaRPr lang="el-GR" dirty="0">
              <a:solidFill>
                <a:srgbClr val="0070C0"/>
              </a:solidFill>
              <a:latin typeface="+mn-lt"/>
            </a:endParaRPr>
          </a:p>
        </p:txBody>
      </p:sp>
      <p:graphicFrame>
        <p:nvGraphicFramePr>
          <p:cNvPr id="3" name="Object 4"/>
          <p:cNvGraphicFramePr>
            <a:graphicFrameLocks noChangeAspect="1"/>
          </p:cNvGraphicFramePr>
          <p:nvPr/>
        </p:nvGraphicFramePr>
        <p:xfrm>
          <a:off x="179388" y="1484313"/>
          <a:ext cx="5637212" cy="3519487"/>
        </p:xfrm>
        <a:graphic>
          <a:graphicData uri="http://schemas.openxmlformats.org/presentationml/2006/ole">
            <p:oleObj spid="_x0000_s32771" name="Φύλλο εργασίας" r:id="rId3" imgW="5162550" imgH="3248025" progId="Excel.Sheet.8">
              <p:embed/>
            </p:oleObj>
          </a:graphicData>
        </a:graphic>
      </p:graphicFrame>
      <p:sp>
        <p:nvSpPr>
          <p:cNvPr id="32772" name="Ορθογώνιο 3"/>
          <p:cNvSpPr>
            <a:spLocks noChangeArrowheads="1"/>
          </p:cNvSpPr>
          <p:nvPr/>
        </p:nvSpPr>
        <p:spPr bwMode="auto">
          <a:xfrm>
            <a:off x="5816600" y="1773238"/>
            <a:ext cx="3635375" cy="1322387"/>
          </a:xfrm>
          <a:prstGeom prst="rect">
            <a:avLst/>
          </a:prstGeom>
          <a:noFill/>
          <a:ln w="9525">
            <a:noFill/>
            <a:miter lim="800000"/>
            <a:headEnd/>
            <a:tailEnd/>
          </a:ln>
        </p:spPr>
        <p:txBody>
          <a:bodyPr>
            <a:spAutoFit/>
          </a:bodyPr>
          <a:lstStyle/>
          <a:p>
            <a:pPr marL="285750" indent="-285750" eaLnBrk="1" hangingPunct="1">
              <a:buFont typeface="Arial" charset="0"/>
              <a:buChar char="•"/>
            </a:pPr>
            <a:r>
              <a:rPr lang="el-GR" altLang="el-GR" sz="2000">
                <a:solidFill>
                  <a:schemeClr val="tx1"/>
                </a:solidFill>
              </a:rPr>
              <a:t>Διαφορές στην τιμή μεταξύ πινάκων ;;;</a:t>
            </a:r>
            <a:endParaRPr lang="en-GB" altLang="el-GR" sz="2000">
              <a:solidFill>
                <a:schemeClr val="tx1"/>
              </a:solidFill>
            </a:endParaRPr>
          </a:p>
          <a:p>
            <a:pPr marL="285750" indent="-285750" eaLnBrk="1" hangingPunct="1">
              <a:buFont typeface="Arial" charset="0"/>
              <a:buChar char="•"/>
            </a:pPr>
            <a:r>
              <a:rPr lang="en-US" altLang="el-GR" sz="2000">
                <a:solidFill>
                  <a:schemeClr val="tx1"/>
                </a:solidFill>
              </a:rPr>
              <a:t>d</a:t>
            </a:r>
            <a:r>
              <a:rPr lang="en-GB" altLang="el-GR" sz="2000">
                <a:solidFill>
                  <a:schemeClr val="tx1"/>
                </a:solidFill>
              </a:rPr>
              <a:t>y </a:t>
            </a:r>
            <a:r>
              <a:rPr lang="el-GR" altLang="el-GR" sz="2000">
                <a:solidFill>
                  <a:schemeClr val="tx1"/>
                </a:solidFill>
              </a:rPr>
              <a:t>μικρό=&gt; δεν υπάρχουν διαφορές </a:t>
            </a:r>
          </a:p>
        </p:txBody>
      </p:sp>
      <p:graphicFrame>
        <p:nvGraphicFramePr>
          <p:cNvPr id="5" name="Object 5"/>
          <p:cNvGraphicFramePr>
            <a:graphicFrameLocks noChangeAspect="1"/>
          </p:cNvGraphicFramePr>
          <p:nvPr/>
        </p:nvGraphicFramePr>
        <p:xfrm>
          <a:off x="2997200" y="5194300"/>
          <a:ext cx="5638800" cy="1279525"/>
        </p:xfrm>
        <a:graphic>
          <a:graphicData uri="http://schemas.openxmlformats.org/presentationml/2006/ole">
            <p:oleObj spid="_x0000_s32773" name="Worksheet" r:id="rId4" imgW="4761000" imgH="1080000" progId="Excel.Sheet.8">
              <p:embed/>
            </p:oleObj>
          </a:graphicData>
        </a:graphic>
      </p:graphicFrame>
      <p:sp>
        <p:nvSpPr>
          <p:cNvPr id="32774" name="Θέση αριθμού διαφάνειας 6"/>
          <p:cNvSpPr>
            <a:spLocks noGrp="1"/>
          </p:cNvSpPr>
          <p:nvPr>
            <p:ph type="sldNum" sz="quarter" idx="12"/>
          </p:nvPr>
        </p:nvSpPr>
        <p:spPr bwMode="auto">
          <a:noFill/>
          <a:ln>
            <a:miter lim="800000"/>
            <a:headEnd/>
            <a:tailEnd/>
          </a:ln>
        </p:spPr>
        <p:txBody>
          <a:bodyPr/>
          <a:lstStyle/>
          <a:p>
            <a:fld id="{04EEA968-E114-4B61-A6C1-B368D0B0ED54}" type="slidenum">
              <a:rPr lang="nl-NL" altLang="el-GR"/>
              <a:pPr/>
              <a:t>26</a:t>
            </a:fld>
            <a:endParaRPr lang="nl-NL"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100013"/>
            <a:ext cx="8580437" cy="1417638"/>
          </a:xfrm>
        </p:spPr>
        <p:txBody>
          <a:bodyPr/>
          <a:lstStyle/>
          <a:p>
            <a:pPr>
              <a:defRPr/>
            </a:pPr>
            <a:r>
              <a:rPr lang="el-GR" altLang="el-GR" sz="4000" dirty="0" smtClean="0">
                <a:solidFill>
                  <a:srgbClr val="0070C0"/>
                </a:solidFill>
                <a:latin typeface="+mn-lt"/>
                <a:cs typeface="Times New Roman" panose="02020603050405020304" pitchFamily="18" charset="0"/>
              </a:rPr>
              <a:t>Κίνδυνος Θέσης - Κυρτότητα</a:t>
            </a:r>
            <a:r>
              <a:rPr lang="en-US" altLang="el-GR" sz="4000" dirty="0" smtClean="0">
                <a:solidFill>
                  <a:srgbClr val="0070C0"/>
                </a:solidFill>
                <a:latin typeface="+mn-lt"/>
                <a:cs typeface="Times New Roman" panose="02020603050405020304" pitchFamily="18" charset="0"/>
              </a:rPr>
              <a:t> (</a:t>
            </a:r>
            <a:r>
              <a:rPr lang="en-GB" altLang="el-GR" sz="4000" dirty="0" smtClean="0">
                <a:solidFill>
                  <a:srgbClr val="0070C0"/>
                </a:solidFill>
                <a:latin typeface="+mn-lt"/>
                <a:cs typeface="Times New Roman" panose="02020603050405020304" pitchFamily="18" charset="0"/>
              </a:rPr>
              <a:t>Convexit</a:t>
            </a:r>
            <a:r>
              <a:rPr lang="en-GB" altLang="el-GR" sz="4000" dirty="0">
                <a:solidFill>
                  <a:srgbClr val="0070C0"/>
                </a:solidFill>
                <a:latin typeface="+mn-lt"/>
                <a:cs typeface="Times New Roman" panose="02020603050405020304" pitchFamily="18" charset="0"/>
              </a:rPr>
              <a:t>y)</a:t>
            </a:r>
            <a:endParaRPr lang="el-GR" sz="4000" dirty="0">
              <a:solidFill>
                <a:srgbClr val="0070C0"/>
              </a:solidFill>
              <a:latin typeface="+mn-lt"/>
              <a:cs typeface="Times New Roman" panose="02020603050405020304" pitchFamily="18" charset="0"/>
            </a:endParaRPr>
          </a:p>
        </p:txBody>
      </p:sp>
      <p:sp>
        <p:nvSpPr>
          <p:cNvPr id="3" name="Ορθογώνιο 2"/>
          <p:cNvSpPr/>
          <p:nvPr/>
        </p:nvSpPr>
        <p:spPr>
          <a:xfrm>
            <a:off x="25400" y="1052513"/>
            <a:ext cx="8864600" cy="3048000"/>
          </a:xfrm>
          <a:prstGeom prst="rect">
            <a:avLst/>
          </a:prstGeom>
        </p:spPr>
        <p:txBody>
          <a:bodyPr>
            <a:spAutoFit/>
          </a:bodyPr>
          <a:lstStyle/>
          <a:p>
            <a:pPr eaLnBrk="1" hangingPunct="1">
              <a:defRPr/>
            </a:pPr>
            <a:r>
              <a:rPr lang="el-GR" altLang="el-GR" sz="3200" dirty="0">
                <a:solidFill>
                  <a:schemeClr val="tx1"/>
                </a:solidFill>
                <a:latin typeface="+mn-lt"/>
                <a:cs typeface="Times New Roman" pitchFamily="18" charset="0"/>
              </a:rPr>
              <a:t>Για μεγαλύτερες μεταβολές στο επιτόκιο της αγοράς, θα πρέπει να λάβουμε </a:t>
            </a:r>
            <a:r>
              <a:rPr lang="el-GR" altLang="el-GR" sz="3200" dirty="0">
                <a:solidFill>
                  <a:schemeClr val="tx1"/>
                </a:solidFill>
                <a:latin typeface="+mn-lt"/>
              </a:rPr>
              <a:t>την</a:t>
            </a:r>
            <a:r>
              <a:rPr lang="el-GR" altLang="el-GR" sz="3200" dirty="0">
                <a:solidFill>
                  <a:schemeClr val="tx1"/>
                </a:solidFill>
                <a:latin typeface="+mn-lt"/>
                <a:cs typeface="Times New Roman" pitchFamily="18" charset="0"/>
              </a:rPr>
              <a:t> </a:t>
            </a:r>
            <a:r>
              <a:rPr lang="el-GR" altLang="el-GR" sz="3200" b="1" dirty="0">
                <a:solidFill>
                  <a:schemeClr val="tx1"/>
                </a:solidFill>
                <a:latin typeface="+mn-lt"/>
                <a:cs typeface="Times New Roman" pitchFamily="18" charset="0"/>
              </a:rPr>
              <a:t>Κυρτότητα (</a:t>
            </a:r>
            <a:r>
              <a:rPr lang="en-GB" altLang="el-GR" sz="3200" b="1" dirty="0">
                <a:solidFill>
                  <a:schemeClr val="tx1"/>
                </a:solidFill>
                <a:latin typeface="+mn-lt"/>
                <a:cs typeface="Times New Roman" pitchFamily="18" charset="0"/>
              </a:rPr>
              <a:t>Convexity</a:t>
            </a:r>
            <a:r>
              <a:rPr lang="el-GR" altLang="el-GR" sz="3200" b="1" dirty="0">
                <a:solidFill>
                  <a:schemeClr val="tx1"/>
                </a:solidFill>
                <a:latin typeface="+mn-lt"/>
                <a:cs typeface="Times New Roman" pitchFamily="18" charset="0"/>
              </a:rPr>
              <a:t>)</a:t>
            </a:r>
            <a:r>
              <a:rPr lang="el-GR" altLang="el-GR" sz="3200" dirty="0">
                <a:solidFill>
                  <a:schemeClr val="tx1"/>
                </a:solidFill>
                <a:latin typeface="+mn-lt"/>
                <a:cs typeface="Times New Roman" pitchFamily="18" charset="0"/>
              </a:rPr>
              <a:t> μιας ομολογίας, δηλαδή την απόκλιση η οποία χωρίζει την καμπύλη Τιμών/επιτοκίων της αγοράς, από την εφαπτομένη αυτής της καμπύλης στο σημείο </a:t>
            </a:r>
            <a:r>
              <a:rPr lang="en-GB" altLang="el-GR" sz="3200" dirty="0">
                <a:solidFill>
                  <a:schemeClr val="tx1"/>
                </a:solidFill>
                <a:latin typeface="+mn-lt"/>
                <a:cs typeface="Times New Roman" pitchFamily="18" charset="0"/>
              </a:rPr>
              <a:t>P*,y*</a:t>
            </a:r>
            <a:endParaRPr lang="el-GR" altLang="el-GR" sz="3200" dirty="0">
              <a:solidFill>
                <a:schemeClr val="tx1"/>
              </a:solidFill>
              <a:latin typeface="+mn-lt"/>
              <a:cs typeface="Times New Roman" pitchFamily="18" charset="0"/>
            </a:endParaRPr>
          </a:p>
        </p:txBody>
      </p:sp>
      <p:pic>
        <p:nvPicPr>
          <p:cNvPr id="33796" name="Picture 5"/>
          <p:cNvPicPr>
            <a:picLocks noChangeAspect="1" noChangeArrowheads="1"/>
          </p:cNvPicPr>
          <p:nvPr/>
        </p:nvPicPr>
        <p:blipFill>
          <a:blip r:embed="rId2"/>
          <a:srcRect/>
          <a:stretch>
            <a:fillRect/>
          </a:stretch>
        </p:blipFill>
        <p:spPr bwMode="auto">
          <a:xfrm>
            <a:off x="3132138" y="3616325"/>
            <a:ext cx="5181600" cy="3271838"/>
          </a:xfrm>
          <a:prstGeom prst="rect">
            <a:avLst/>
          </a:prstGeom>
          <a:noFill/>
          <a:ln w="9525">
            <a:noFill/>
            <a:miter lim="800000"/>
            <a:headEnd/>
            <a:tailEnd/>
          </a:ln>
          <a:effectLst/>
        </p:spPr>
      </p:pic>
      <p:sp>
        <p:nvSpPr>
          <p:cNvPr id="33797" name="Θέση αριθμού διαφάνειας 5"/>
          <p:cNvSpPr>
            <a:spLocks noGrp="1"/>
          </p:cNvSpPr>
          <p:nvPr>
            <p:ph type="sldNum" sz="quarter" idx="12"/>
          </p:nvPr>
        </p:nvSpPr>
        <p:spPr bwMode="auto">
          <a:noFill/>
          <a:ln>
            <a:miter lim="800000"/>
            <a:headEnd/>
            <a:tailEnd/>
          </a:ln>
        </p:spPr>
        <p:txBody>
          <a:bodyPr/>
          <a:lstStyle/>
          <a:p>
            <a:fld id="{4D558247-F5E7-490F-81E0-08DF4A9F7562}" type="slidenum">
              <a:rPr lang="nl-NL" altLang="el-GR"/>
              <a:pPr/>
              <a:t>27</a:t>
            </a:fld>
            <a:endParaRPr lang="nl-NL" alt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0"/>
            <a:ext cx="8229600" cy="1143000"/>
          </a:xfrm>
        </p:spPr>
        <p:txBody>
          <a:bodyPr/>
          <a:lstStyle/>
          <a:p>
            <a:pPr>
              <a:defRPr/>
            </a:pPr>
            <a:r>
              <a:rPr lang="el-GR" altLang="el-GR" dirty="0" smtClean="0">
                <a:solidFill>
                  <a:srgbClr val="0070C0"/>
                </a:solidFill>
                <a:latin typeface="+mn-lt"/>
                <a:cs typeface="Times New Roman" panose="02020603050405020304" pitchFamily="18" charset="0"/>
              </a:rPr>
              <a:t>Κυρτότητα</a:t>
            </a:r>
            <a:r>
              <a:rPr lang="en-US" altLang="el-GR" dirty="0" smtClean="0">
                <a:solidFill>
                  <a:srgbClr val="0070C0"/>
                </a:solidFill>
                <a:latin typeface="+mn-lt"/>
                <a:cs typeface="Times New Roman" panose="02020603050405020304" pitchFamily="18" charset="0"/>
              </a:rPr>
              <a:t> (</a:t>
            </a:r>
            <a:r>
              <a:rPr lang="en-GB" altLang="el-GR" dirty="0" smtClean="0">
                <a:solidFill>
                  <a:srgbClr val="0070C0"/>
                </a:solidFill>
                <a:latin typeface="+mn-lt"/>
                <a:cs typeface="Times New Roman" panose="02020603050405020304" pitchFamily="18" charset="0"/>
              </a:rPr>
              <a:t>Convexity)</a:t>
            </a:r>
            <a:endParaRPr lang="el-GR" dirty="0">
              <a:solidFill>
                <a:srgbClr val="0070C0"/>
              </a:solidFill>
              <a:latin typeface="+mn-lt"/>
            </a:endParaRPr>
          </a:p>
        </p:txBody>
      </p:sp>
      <p:sp>
        <p:nvSpPr>
          <p:cNvPr id="3" name="Ορθογώνιο 2"/>
          <p:cNvSpPr/>
          <p:nvPr/>
        </p:nvSpPr>
        <p:spPr>
          <a:xfrm>
            <a:off x="179388" y="1143000"/>
            <a:ext cx="8785225" cy="3046413"/>
          </a:xfrm>
          <a:prstGeom prst="rect">
            <a:avLst/>
          </a:prstGeom>
        </p:spPr>
        <p:txBody>
          <a:bodyPr>
            <a:spAutoFit/>
          </a:bodyPr>
          <a:lstStyle/>
          <a:p>
            <a:pPr marL="342900" indent="-342900" eaLnBrk="1" hangingPunct="1">
              <a:buFont typeface="Wingdings" panose="05000000000000000000" pitchFamily="2" charset="2"/>
              <a:buChar char="§"/>
              <a:defRPr/>
            </a:pPr>
            <a:r>
              <a:rPr lang="el-GR" altLang="el-GR" sz="3200" dirty="0">
                <a:solidFill>
                  <a:schemeClr val="tx1"/>
                </a:solidFill>
                <a:latin typeface="+mn-lt"/>
                <a:cs typeface="Times New Roman" pitchFamily="18" charset="0"/>
              </a:rPr>
              <a:t>Ονομάζουμε  </a:t>
            </a:r>
            <a:r>
              <a:rPr lang="en-GB" altLang="el-GR" sz="3200" dirty="0">
                <a:solidFill>
                  <a:schemeClr val="tx1"/>
                </a:solidFill>
                <a:latin typeface="+mn-lt"/>
              </a:rPr>
              <a:t>P(y) </a:t>
            </a:r>
            <a:r>
              <a:rPr lang="el-GR" altLang="el-GR" sz="3200" dirty="0">
                <a:solidFill>
                  <a:schemeClr val="tx1"/>
                </a:solidFill>
                <a:latin typeface="+mn-lt"/>
                <a:cs typeface="Times New Roman" pitchFamily="18" charset="0"/>
              </a:rPr>
              <a:t>τη συνάρτηση η οποία αναπαριστά την εξέλιξη των τιμών της ομολογίας σε σχέση με το επιτόκιο της αγοράς. Θα αναπτύξουμε τη συνάρτηση στην πολυωνυμική σειρά </a:t>
            </a:r>
            <a:r>
              <a:rPr lang="en-GB" altLang="el-GR" sz="3200" dirty="0">
                <a:solidFill>
                  <a:schemeClr val="tx1"/>
                </a:solidFill>
                <a:latin typeface="+mn-lt"/>
                <a:cs typeface="Times New Roman" pitchFamily="18" charset="0"/>
              </a:rPr>
              <a:t>Taylor</a:t>
            </a:r>
            <a:r>
              <a:rPr lang="el-GR" altLang="el-GR" sz="3200" dirty="0">
                <a:solidFill>
                  <a:schemeClr val="tx1"/>
                </a:solidFill>
                <a:latin typeface="+mn-lt"/>
                <a:cs typeface="Times New Roman" pitchFamily="18" charset="0"/>
              </a:rPr>
              <a:t> πέριξ του</a:t>
            </a:r>
            <a:r>
              <a:rPr lang="en-GB" altLang="el-GR" sz="3200" dirty="0">
                <a:solidFill>
                  <a:schemeClr val="tx1"/>
                </a:solidFill>
                <a:latin typeface="+mn-lt"/>
                <a:cs typeface="Times New Roman" pitchFamily="18" charset="0"/>
              </a:rPr>
              <a:t> y</a:t>
            </a:r>
            <a:r>
              <a:rPr lang="en-GB" altLang="el-GR" sz="3200" baseline="-25000" dirty="0">
                <a:solidFill>
                  <a:schemeClr val="tx1"/>
                </a:solidFill>
                <a:latin typeface="+mn-lt"/>
                <a:cs typeface="Times New Roman" pitchFamily="18" charset="0"/>
              </a:rPr>
              <a:t>o</a:t>
            </a:r>
            <a:r>
              <a:rPr lang="el-GR" altLang="el-GR" sz="3200" dirty="0">
                <a:solidFill>
                  <a:schemeClr val="tx1"/>
                </a:solidFill>
                <a:latin typeface="+mn-lt"/>
                <a:cs typeface="Times New Roman" pitchFamily="18" charset="0"/>
              </a:rPr>
              <a:t>, και θα περιοριστούμε στους δύο πρώτους όρους αυτής της ανάπτυξης:</a:t>
            </a:r>
            <a:endParaRPr lang="en-GB" altLang="el-GR" sz="3200" dirty="0">
              <a:solidFill>
                <a:schemeClr val="tx1"/>
              </a:solidFill>
              <a:latin typeface="+mn-lt"/>
              <a:cs typeface="Times New Roman" pitchFamily="18" charset="0"/>
            </a:endParaRPr>
          </a:p>
        </p:txBody>
      </p:sp>
      <p:graphicFrame>
        <p:nvGraphicFramePr>
          <p:cNvPr id="4" name="Object 1027"/>
          <p:cNvGraphicFramePr>
            <a:graphicFrameLocks noChangeAspect="1"/>
          </p:cNvGraphicFramePr>
          <p:nvPr/>
        </p:nvGraphicFramePr>
        <p:xfrm>
          <a:off x="2301875" y="4076700"/>
          <a:ext cx="4897438" cy="681038"/>
        </p:xfrm>
        <a:graphic>
          <a:graphicData uri="http://schemas.openxmlformats.org/presentationml/2006/ole">
            <p:oleObj spid="_x0000_s34820" r:id="rId3" imgW="2844800" imgH="482600" progId="Equation.3">
              <p:embed/>
            </p:oleObj>
          </a:graphicData>
        </a:graphic>
      </p:graphicFrame>
      <p:graphicFrame>
        <p:nvGraphicFramePr>
          <p:cNvPr id="5" name="Object 1028"/>
          <p:cNvGraphicFramePr>
            <a:graphicFrameLocks noChangeAspect="1"/>
          </p:cNvGraphicFramePr>
          <p:nvPr/>
        </p:nvGraphicFramePr>
        <p:xfrm>
          <a:off x="2301875" y="4757738"/>
          <a:ext cx="4864100" cy="674687"/>
        </p:xfrm>
        <a:graphic>
          <a:graphicData uri="http://schemas.openxmlformats.org/presentationml/2006/ole">
            <p:oleObj spid="_x0000_s34821" r:id="rId4" imgW="2654300" imgH="482600" progId="Equation.3">
              <p:embed/>
            </p:oleObj>
          </a:graphicData>
        </a:graphic>
      </p:graphicFrame>
      <p:graphicFrame>
        <p:nvGraphicFramePr>
          <p:cNvPr id="6" name="Object 1029"/>
          <p:cNvGraphicFramePr>
            <a:graphicFrameLocks noChangeAspect="1"/>
          </p:cNvGraphicFramePr>
          <p:nvPr/>
        </p:nvGraphicFramePr>
        <p:xfrm>
          <a:off x="2738438" y="5432425"/>
          <a:ext cx="2971800" cy="579438"/>
        </p:xfrm>
        <a:graphic>
          <a:graphicData uri="http://schemas.openxmlformats.org/presentationml/2006/ole">
            <p:oleObj spid="_x0000_s34822" r:id="rId5" imgW="1993900" imgH="469900" progId="Equation.3">
              <p:embed/>
            </p:oleObj>
          </a:graphicData>
        </a:graphic>
      </p:graphicFrame>
      <p:graphicFrame>
        <p:nvGraphicFramePr>
          <p:cNvPr id="7" name="Object 1030"/>
          <p:cNvGraphicFramePr>
            <a:graphicFrameLocks noChangeAspect="1"/>
          </p:cNvGraphicFramePr>
          <p:nvPr/>
        </p:nvGraphicFramePr>
        <p:xfrm>
          <a:off x="2771775" y="6162675"/>
          <a:ext cx="2895600" cy="695325"/>
        </p:xfrm>
        <a:graphic>
          <a:graphicData uri="http://schemas.openxmlformats.org/presentationml/2006/ole">
            <p:oleObj spid="_x0000_s34823" r:id="rId6" imgW="1943100" imgH="469900" progId="Equation.3">
              <p:embed/>
            </p:oleObj>
          </a:graphicData>
        </a:graphic>
      </p:graphicFrame>
      <p:sp>
        <p:nvSpPr>
          <p:cNvPr id="34824" name="Θέση αριθμού διαφάνειας 9"/>
          <p:cNvSpPr>
            <a:spLocks noGrp="1"/>
          </p:cNvSpPr>
          <p:nvPr>
            <p:ph type="sldNum" sz="quarter" idx="12"/>
          </p:nvPr>
        </p:nvSpPr>
        <p:spPr bwMode="auto">
          <a:noFill/>
          <a:ln>
            <a:miter lim="800000"/>
            <a:headEnd/>
            <a:tailEnd/>
          </a:ln>
        </p:spPr>
        <p:txBody>
          <a:bodyPr/>
          <a:lstStyle/>
          <a:p>
            <a:fld id="{7088940E-136D-4E46-ADD7-EC478ADA5243}" type="slidenum">
              <a:rPr lang="nl-NL" altLang="el-GR"/>
              <a:pPr/>
              <a:t>28</a:t>
            </a:fld>
            <a:endParaRPr lang="nl-NL"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n-US" altLang="el-GR" smtClean="0">
                <a:solidFill>
                  <a:srgbClr val="0070C0"/>
                </a:solidFill>
              </a:rPr>
              <a:t>Duration &amp; Convexity</a:t>
            </a:r>
            <a:endParaRPr lang="el-GR" altLang="el-GR" smtClean="0">
              <a:solidFill>
                <a:srgbClr val="0070C0"/>
              </a:solidFill>
            </a:endParaRPr>
          </a:p>
        </p:txBody>
      </p:sp>
      <p:graphicFrame>
        <p:nvGraphicFramePr>
          <p:cNvPr id="35843" name="Object 10"/>
          <p:cNvGraphicFramePr>
            <a:graphicFrameLocks noChangeAspect="1"/>
          </p:cNvGraphicFramePr>
          <p:nvPr/>
        </p:nvGraphicFramePr>
        <p:xfrm>
          <a:off x="4365625" y="1649413"/>
          <a:ext cx="4370388" cy="788987"/>
        </p:xfrm>
        <a:graphic>
          <a:graphicData uri="http://schemas.openxmlformats.org/presentationml/2006/ole">
            <p:oleObj spid="_x0000_s35843" name="Equation" r:id="rId3" imgW="4000500" imgH="723900" progId="Equation.3">
              <p:embed/>
            </p:oleObj>
          </a:graphicData>
        </a:graphic>
      </p:graphicFrame>
      <p:graphicFrame>
        <p:nvGraphicFramePr>
          <p:cNvPr id="35844" name="Object 8"/>
          <p:cNvGraphicFramePr>
            <a:graphicFrameLocks noChangeAspect="1"/>
          </p:cNvGraphicFramePr>
          <p:nvPr/>
        </p:nvGraphicFramePr>
        <p:xfrm>
          <a:off x="3808413" y="3281363"/>
          <a:ext cx="5072062" cy="3270250"/>
        </p:xfrm>
        <a:graphic>
          <a:graphicData uri="http://schemas.openxmlformats.org/presentationml/2006/ole">
            <p:oleObj spid="_x0000_s35844" name="Φύλλο εργασίας" r:id="rId4" imgW="5219700" imgH="3248025" progId="Excel.Sheet.8">
              <p:embed/>
            </p:oleObj>
          </a:graphicData>
        </a:graphic>
      </p:graphicFrame>
      <p:sp>
        <p:nvSpPr>
          <p:cNvPr id="5" name="Rectangle 9"/>
          <p:cNvSpPr>
            <a:spLocks noChangeArrowheads="1"/>
          </p:cNvSpPr>
          <p:nvPr/>
        </p:nvSpPr>
        <p:spPr bwMode="auto">
          <a:xfrm>
            <a:off x="4614863" y="2852738"/>
            <a:ext cx="3870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itchFamily="2" charset="2"/>
              <a:buChar char="n"/>
              <a:defRPr sz="2400">
                <a:solidFill>
                  <a:schemeClr val="tx1"/>
                </a:solidFill>
                <a:latin typeface="Arial" pitchFamily="34" charset="0"/>
              </a:defRPr>
            </a:lvl1pPr>
            <a:lvl2pPr marL="742950" indent="-285750">
              <a:spcBef>
                <a:spcPct val="20000"/>
              </a:spcBef>
              <a:buClr>
                <a:schemeClr val="accent1"/>
              </a:buClr>
              <a:buSzPct val="75000"/>
              <a:buFont typeface="Wingdings" pitchFamily="2" charset="2"/>
              <a:buChar char="n"/>
              <a:defRPr sz="2200">
                <a:solidFill>
                  <a:schemeClr val="tx1"/>
                </a:solidFill>
                <a:latin typeface="Arial" pitchFamily="34" charset="0"/>
              </a:defRPr>
            </a:lvl2pPr>
            <a:lvl3pPr marL="1143000" indent="-228600">
              <a:spcBef>
                <a:spcPct val="20000"/>
              </a:spcBef>
              <a:buClr>
                <a:schemeClr val="folHlink"/>
              </a:buClr>
              <a:buSzPct val="55000"/>
              <a:buFont typeface="Wingdings" pitchFamily="2" charset="2"/>
              <a:buChar char="n"/>
              <a:defRPr sz="2100">
                <a:solidFill>
                  <a:schemeClr val="tx1"/>
                </a:solidFill>
                <a:latin typeface="Arial" pitchFamily="34" charset="0"/>
              </a:defRPr>
            </a:lvl3pPr>
            <a:lvl4pPr marL="1600200" indent="-228600">
              <a:spcBef>
                <a:spcPct val="20000"/>
              </a:spcBef>
              <a:buClr>
                <a:schemeClr val="accent1"/>
              </a:buClr>
              <a:buFont typeface="Wingdings" pitchFamily="2" charset="2"/>
              <a:buChar char="§"/>
              <a:defRPr>
                <a:solidFill>
                  <a:schemeClr val="tx1"/>
                </a:solidFill>
                <a:latin typeface="Arial" pitchFamily="34" charset="0"/>
              </a:defRPr>
            </a:lvl4pPr>
            <a:lvl5pPr marL="2057400" indent="-228600">
              <a:spcBef>
                <a:spcPct val="20000"/>
              </a:spcBef>
              <a:buClr>
                <a:schemeClr val="accent1"/>
              </a:buClr>
              <a:buFont typeface="Wingdings" pitchFamily="2" charset="2"/>
              <a:buChar char="§"/>
              <a:defRPr>
                <a:solidFill>
                  <a:schemeClr val="tx1"/>
                </a:solidFill>
                <a:latin typeface="Arial" pitchFamily="34" charset="0"/>
              </a:defRPr>
            </a:lvl5pPr>
            <a:lvl6pPr marL="2514600" indent="-228600" fontAlgn="base">
              <a:spcBef>
                <a:spcPct val="20000"/>
              </a:spcBef>
              <a:spcAft>
                <a:spcPct val="0"/>
              </a:spcAft>
              <a:buClr>
                <a:schemeClr val="accent1"/>
              </a:buClr>
              <a:buFont typeface="Wingdings" pitchFamily="2" charset="2"/>
              <a:buChar char="§"/>
              <a:defRPr>
                <a:solidFill>
                  <a:schemeClr val="tx1"/>
                </a:solidFill>
                <a:latin typeface="Arial" pitchFamily="34" charset="0"/>
              </a:defRPr>
            </a:lvl6pPr>
            <a:lvl7pPr marL="2971800" indent="-228600" fontAlgn="base">
              <a:spcBef>
                <a:spcPct val="20000"/>
              </a:spcBef>
              <a:spcAft>
                <a:spcPct val="0"/>
              </a:spcAft>
              <a:buClr>
                <a:schemeClr val="accent1"/>
              </a:buClr>
              <a:buFont typeface="Wingdings" pitchFamily="2" charset="2"/>
              <a:buChar char="§"/>
              <a:defRPr>
                <a:solidFill>
                  <a:schemeClr val="tx1"/>
                </a:solidFill>
                <a:latin typeface="Arial" pitchFamily="34" charset="0"/>
              </a:defRPr>
            </a:lvl7pPr>
            <a:lvl8pPr marL="3429000" indent="-228600" fontAlgn="base">
              <a:spcBef>
                <a:spcPct val="20000"/>
              </a:spcBef>
              <a:spcAft>
                <a:spcPct val="0"/>
              </a:spcAft>
              <a:buClr>
                <a:schemeClr val="accent1"/>
              </a:buClr>
              <a:buFont typeface="Wingdings" pitchFamily="2" charset="2"/>
              <a:buChar char="§"/>
              <a:defRPr>
                <a:solidFill>
                  <a:schemeClr val="tx1"/>
                </a:solidFill>
                <a:latin typeface="Arial" pitchFamily="34" charset="0"/>
              </a:defRPr>
            </a:lvl8pPr>
            <a:lvl9pPr marL="3886200" indent="-228600" fontAlgn="base">
              <a:spcBef>
                <a:spcPct val="20000"/>
              </a:spcBef>
              <a:spcAft>
                <a:spcPct val="0"/>
              </a:spcAft>
              <a:buClr>
                <a:schemeClr val="accent1"/>
              </a:buClr>
              <a:buFont typeface="Wingdings" pitchFamily="2" charset="2"/>
              <a:buChar char="§"/>
              <a:defRPr>
                <a:solidFill>
                  <a:schemeClr val="tx1"/>
                </a:solidFill>
                <a:latin typeface="Arial" pitchFamily="34" charset="0"/>
              </a:defRPr>
            </a:lvl9pPr>
          </a:lstStyle>
          <a:p>
            <a:pPr marL="0" indent="0" algn="just" eaLnBrk="1" hangingPunct="1">
              <a:buFont typeface="Wingdings" pitchFamily="2" charset="2"/>
              <a:buNone/>
              <a:defRPr/>
            </a:pPr>
            <a:r>
              <a:rPr lang="el-GR" altLang="el-GR" sz="2000" dirty="0">
                <a:latin typeface="+mn-lt"/>
              </a:rPr>
              <a:t>Εκτίμηση μόνο με </a:t>
            </a:r>
            <a:r>
              <a:rPr lang="en-GB" altLang="el-GR" sz="2000" dirty="0">
                <a:latin typeface="+mn-lt"/>
                <a:cs typeface="Times New Roman" pitchFamily="18" charset="0"/>
              </a:rPr>
              <a:t>Duration</a:t>
            </a:r>
          </a:p>
        </p:txBody>
      </p:sp>
      <p:graphicFrame>
        <p:nvGraphicFramePr>
          <p:cNvPr id="35846" name="Object 3"/>
          <p:cNvGraphicFramePr>
            <a:graphicFrameLocks noChangeAspect="1"/>
          </p:cNvGraphicFramePr>
          <p:nvPr/>
        </p:nvGraphicFramePr>
        <p:xfrm>
          <a:off x="298450" y="1920875"/>
          <a:ext cx="3160713" cy="503238"/>
        </p:xfrm>
        <a:graphic>
          <a:graphicData uri="http://schemas.openxmlformats.org/presentationml/2006/ole">
            <p:oleObj spid="_x0000_s35846" r:id="rId5" imgW="2870200" imgH="457200" progId="Equation.3">
              <p:embed/>
            </p:oleObj>
          </a:graphicData>
        </a:graphic>
      </p:graphicFrame>
      <p:graphicFrame>
        <p:nvGraphicFramePr>
          <p:cNvPr id="35847" name="Object 4"/>
          <p:cNvGraphicFramePr>
            <a:graphicFrameLocks noChangeAspect="1"/>
          </p:cNvGraphicFramePr>
          <p:nvPr/>
        </p:nvGraphicFramePr>
        <p:xfrm>
          <a:off x="287338" y="2619375"/>
          <a:ext cx="3784600" cy="504825"/>
        </p:xfrm>
        <a:graphic>
          <a:graphicData uri="http://schemas.openxmlformats.org/presentationml/2006/ole">
            <p:oleObj spid="_x0000_s35847" r:id="rId6" imgW="3505200" imgH="469900" progId="Equation.3">
              <p:embed/>
            </p:oleObj>
          </a:graphicData>
        </a:graphic>
      </p:graphicFrame>
      <p:graphicFrame>
        <p:nvGraphicFramePr>
          <p:cNvPr id="35848" name="Object 5"/>
          <p:cNvGraphicFramePr>
            <a:graphicFrameLocks noChangeAspect="1"/>
          </p:cNvGraphicFramePr>
          <p:nvPr/>
        </p:nvGraphicFramePr>
        <p:xfrm>
          <a:off x="298450" y="3281363"/>
          <a:ext cx="3336925" cy="620712"/>
        </p:xfrm>
        <a:graphic>
          <a:graphicData uri="http://schemas.openxmlformats.org/presentationml/2006/ole">
            <p:oleObj spid="_x0000_s35848" r:id="rId7" imgW="2006600" imgH="469900" progId="Equation.3">
              <p:embed/>
            </p:oleObj>
          </a:graphicData>
        </a:graphic>
      </p:graphicFrame>
      <p:graphicFrame>
        <p:nvGraphicFramePr>
          <p:cNvPr id="35849" name="Object 6"/>
          <p:cNvGraphicFramePr>
            <a:graphicFrameLocks noChangeAspect="1"/>
          </p:cNvGraphicFramePr>
          <p:nvPr/>
        </p:nvGraphicFramePr>
        <p:xfrm>
          <a:off x="258763" y="4116388"/>
          <a:ext cx="3200400" cy="560387"/>
        </p:xfrm>
        <a:graphic>
          <a:graphicData uri="http://schemas.openxmlformats.org/presentationml/2006/ole">
            <p:oleObj spid="_x0000_s35849" r:id="rId8" imgW="2768600" imgH="482600" progId="Equation.3">
              <p:embed/>
            </p:oleObj>
          </a:graphicData>
        </a:graphic>
      </p:graphicFrame>
      <p:graphicFrame>
        <p:nvGraphicFramePr>
          <p:cNvPr id="35850" name="Object 7"/>
          <p:cNvGraphicFramePr>
            <a:graphicFrameLocks noChangeAspect="1"/>
          </p:cNvGraphicFramePr>
          <p:nvPr/>
        </p:nvGraphicFramePr>
        <p:xfrm>
          <a:off x="422275" y="5229225"/>
          <a:ext cx="2590800" cy="622300"/>
        </p:xfrm>
        <a:graphic>
          <a:graphicData uri="http://schemas.openxmlformats.org/presentationml/2006/ole">
            <p:oleObj spid="_x0000_s35850" r:id="rId9" imgW="1943100" imgH="469900" progId="Equation.3">
              <p:embed/>
            </p:oleObj>
          </a:graphicData>
        </a:graphic>
      </p:graphicFrame>
      <p:sp>
        <p:nvSpPr>
          <p:cNvPr id="35851" name="Line 11"/>
          <p:cNvSpPr>
            <a:spLocks noChangeShapeType="1"/>
          </p:cNvSpPr>
          <p:nvPr/>
        </p:nvSpPr>
        <p:spPr bwMode="auto">
          <a:xfrm flipV="1">
            <a:off x="3276600" y="2514600"/>
            <a:ext cx="1447800" cy="1746250"/>
          </a:xfrm>
          <a:prstGeom prst="line">
            <a:avLst/>
          </a:prstGeom>
          <a:noFill/>
          <a:ln w="9525">
            <a:solidFill>
              <a:schemeClr val="tx1"/>
            </a:solidFill>
            <a:round/>
            <a:headEnd/>
            <a:tailEnd type="triangle" w="med" len="med"/>
          </a:ln>
          <a:effectLst/>
        </p:spPr>
        <p:txBody>
          <a:bodyPr/>
          <a:lstStyle/>
          <a:p>
            <a:endParaRPr lang="en-US"/>
          </a:p>
        </p:txBody>
      </p:sp>
      <p:sp>
        <p:nvSpPr>
          <p:cNvPr id="35852" name="Θέση αριθμού διαφάνειας 3"/>
          <p:cNvSpPr>
            <a:spLocks noGrp="1"/>
          </p:cNvSpPr>
          <p:nvPr>
            <p:ph type="sldNum" sz="quarter" idx="12"/>
          </p:nvPr>
        </p:nvSpPr>
        <p:spPr bwMode="auto">
          <a:noFill/>
          <a:ln>
            <a:miter lim="800000"/>
            <a:headEnd/>
            <a:tailEnd/>
          </a:ln>
        </p:spPr>
        <p:txBody>
          <a:bodyPr/>
          <a:lstStyle/>
          <a:p>
            <a:fld id="{B7E80DA8-8885-4C37-B6B9-25172FB14E18}" type="slidenum">
              <a:rPr lang="nl-NL" altLang="el-GR"/>
              <a:pPr/>
              <a:t>29</a:t>
            </a:fld>
            <a:endParaRPr lang="nl-NL" alt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Περιεχόμενα Ενότητας</a:t>
            </a:r>
          </a:p>
        </p:txBody>
      </p:sp>
      <p:sp>
        <p:nvSpPr>
          <p:cNvPr id="7171" name="2 - Θέση περιεχομένου"/>
          <p:cNvSpPr>
            <a:spLocks noGrp="1"/>
          </p:cNvSpPr>
          <p:nvPr>
            <p:ph idx="1"/>
          </p:nvPr>
        </p:nvSpPr>
        <p:spPr>
          <a:xfrm>
            <a:off x="150813" y="1341438"/>
            <a:ext cx="8929687" cy="5715000"/>
          </a:xfrm>
        </p:spPr>
        <p:txBody>
          <a:bodyPr/>
          <a:lstStyle/>
          <a:p>
            <a:pPr eaLnBrk="1" hangingPunct="1"/>
            <a:r>
              <a:rPr lang="el-GR" altLang="el-GR" smtClean="0"/>
              <a:t>Βασικές κατηγορίες κινδύνων των Τραπεζών</a:t>
            </a:r>
          </a:p>
          <a:p>
            <a:pPr marL="1054100" lvl="1" indent="-381000" eaLnBrk="1" hangingPunct="1">
              <a:lnSpc>
                <a:spcPct val="90000"/>
              </a:lnSpc>
              <a:spcBef>
                <a:spcPct val="40000"/>
              </a:spcBef>
              <a:buFont typeface="Wingdings" pitchFamily="2" charset="2"/>
              <a:buChar char="§"/>
            </a:pPr>
            <a:r>
              <a:rPr lang="el-GR" altLang="el-GR" sz="3300" smtClean="0"/>
              <a:t> </a:t>
            </a:r>
            <a:r>
              <a:rPr lang="el-GR" altLang="el-GR" smtClean="0"/>
              <a:t>Χρηματοοικονομικοί Κίνδυνοι</a:t>
            </a:r>
          </a:p>
          <a:p>
            <a:pPr marL="1054100" lvl="1" indent="-381000" eaLnBrk="1" hangingPunct="1">
              <a:lnSpc>
                <a:spcPct val="90000"/>
              </a:lnSpc>
              <a:spcBef>
                <a:spcPct val="40000"/>
              </a:spcBef>
              <a:buFont typeface="Wingdings" pitchFamily="2" charset="2"/>
              <a:buChar char="§"/>
            </a:pPr>
            <a:r>
              <a:rPr lang="el-GR" altLang="el-GR" smtClean="0"/>
              <a:t>Θεωρήματα </a:t>
            </a:r>
            <a:r>
              <a:rPr lang="en-GB" altLang="el-GR" smtClean="0"/>
              <a:t>Hawawini</a:t>
            </a:r>
            <a:r>
              <a:rPr lang="el-GR" altLang="el-GR" smtClean="0"/>
              <a:t> (1984)</a:t>
            </a:r>
          </a:p>
          <a:p>
            <a:pPr marL="1054100" lvl="1" indent="-381000" eaLnBrk="1" hangingPunct="1">
              <a:lnSpc>
                <a:spcPct val="90000"/>
              </a:lnSpc>
              <a:spcBef>
                <a:spcPct val="40000"/>
              </a:spcBef>
              <a:buFont typeface="Wingdings" pitchFamily="2" charset="2"/>
              <a:buChar char="§"/>
            </a:pPr>
            <a:r>
              <a:rPr lang="el-GR" altLang="el-GR" smtClean="0"/>
              <a:t>Μη Χρηματοοικονομικοί Κίνδυνοι </a:t>
            </a:r>
          </a:p>
          <a:p>
            <a:pPr marL="1054100" lvl="1" indent="-381000" eaLnBrk="1" hangingPunct="1">
              <a:lnSpc>
                <a:spcPct val="90000"/>
              </a:lnSpc>
              <a:spcBef>
                <a:spcPct val="40000"/>
              </a:spcBef>
              <a:buFont typeface="Wingdings" pitchFamily="2" charset="2"/>
              <a:buChar char="§"/>
            </a:pPr>
            <a:endParaRPr lang="el-GR" altLang="el-GR" smtClean="0"/>
          </a:p>
          <a:p>
            <a:pPr eaLnBrk="1" hangingPunct="1"/>
            <a:endParaRPr lang="el-GR" altLang="el-GR" sz="3300" smtClean="0"/>
          </a:p>
          <a:p>
            <a:pPr eaLnBrk="1" hangingPunct="1"/>
            <a:endParaRPr lang="el-GR" altLang="el-GR" smtClean="0"/>
          </a:p>
          <a:p>
            <a:pPr eaLnBrk="1" hangingPunct="1"/>
            <a:endParaRPr lang="el-GR" altLang="el-GR" smtClean="0"/>
          </a:p>
          <a:p>
            <a:pPr eaLnBrk="1" hangingPunct="1"/>
            <a:endParaRPr lang="el-GR" altLang="el-GR" smtClean="0"/>
          </a:p>
          <a:p>
            <a:pPr eaLnBrk="1" hangingPunct="1"/>
            <a:endParaRPr lang="el-GR" altLang="el-GR" smtClean="0"/>
          </a:p>
          <a:p>
            <a:pPr eaLnBrk="1" hangingPunct="1"/>
            <a:endParaRPr lang="el-GR" altLang="el-GR" smtClean="0"/>
          </a:p>
        </p:txBody>
      </p:sp>
      <p:sp>
        <p:nvSpPr>
          <p:cNvPr id="7172" name="Θέση αριθμού διαφάνειας 3"/>
          <p:cNvSpPr>
            <a:spLocks noGrp="1"/>
          </p:cNvSpPr>
          <p:nvPr>
            <p:ph type="sldNum" sz="quarter" idx="12"/>
          </p:nvPr>
        </p:nvSpPr>
        <p:spPr bwMode="auto">
          <a:noFill/>
          <a:ln>
            <a:miter lim="800000"/>
            <a:headEnd/>
            <a:tailEnd/>
          </a:ln>
        </p:spPr>
        <p:txBody>
          <a:bodyPr/>
          <a:lstStyle/>
          <a:p>
            <a:fld id="{AA5DBCD3-DC52-4D68-9580-0B9CF3619027}" type="slidenum">
              <a:rPr lang="nl-NL" altLang="el-GR"/>
              <a:pPr/>
              <a:t>3</a:t>
            </a:fld>
            <a:endParaRPr lang="nl-NL" alt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a:xfrm>
            <a:off x="19050" y="115888"/>
            <a:ext cx="8893175" cy="1143000"/>
          </a:xfrm>
        </p:spPr>
        <p:txBody>
          <a:bodyPr/>
          <a:lstStyle/>
          <a:p>
            <a:r>
              <a:rPr lang="en-US" altLang="el-GR" sz="4000" smtClean="0">
                <a:solidFill>
                  <a:srgbClr val="0070C0"/>
                </a:solidFill>
              </a:rPr>
              <a:t>Duration &amp; Convexity</a:t>
            </a:r>
            <a:r>
              <a:rPr lang="el-GR" altLang="el-GR" sz="4000" smtClean="0">
                <a:latin typeface="Times New Roman" pitchFamily="18" charset="0"/>
                <a:cs typeface="Times New Roman" pitchFamily="18" charset="0"/>
              </a:rPr>
              <a:t> </a:t>
            </a:r>
            <a:r>
              <a:rPr lang="el-GR" altLang="el-GR" sz="4000" smtClean="0">
                <a:solidFill>
                  <a:srgbClr val="0070C0"/>
                </a:solidFill>
              </a:rPr>
              <a:t>: Παράδειγμα στο </a:t>
            </a:r>
            <a:r>
              <a:rPr lang="en-GB" altLang="el-GR" sz="4000" smtClean="0">
                <a:solidFill>
                  <a:srgbClr val="0070C0"/>
                </a:solidFill>
              </a:rPr>
              <a:t>Excel</a:t>
            </a:r>
            <a:endParaRPr lang="el-GR" altLang="el-GR" sz="4000" smtClean="0">
              <a:solidFill>
                <a:srgbClr val="0070C0"/>
              </a:solidFill>
            </a:endParaRPr>
          </a:p>
        </p:txBody>
      </p:sp>
      <p:graphicFrame>
        <p:nvGraphicFramePr>
          <p:cNvPr id="3" name="Object 4"/>
          <p:cNvGraphicFramePr>
            <a:graphicFrameLocks noChangeAspect="1"/>
          </p:cNvGraphicFramePr>
          <p:nvPr/>
        </p:nvGraphicFramePr>
        <p:xfrm>
          <a:off x="1046163" y="1916113"/>
          <a:ext cx="7197725" cy="3286125"/>
        </p:xfrm>
        <a:graphic>
          <a:graphicData uri="http://schemas.openxmlformats.org/presentationml/2006/ole">
            <p:oleObj spid="_x0000_s36867" name="Worksheet" r:id="rId3" imgW="6462000" imgH="3105000" progId="Excel.Sheet.8">
              <p:embed/>
            </p:oleObj>
          </a:graphicData>
        </a:graphic>
      </p:graphicFrame>
      <p:sp>
        <p:nvSpPr>
          <p:cNvPr id="4" name="Ορθογώνιο 3"/>
          <p:cNvSpPr/>
          <p:nvPr/>
        </p:nvSpPr>
        <p:spPr>
          <a:xfrm>
            <a:off x="1795463" y="1393825"/>
            <a:ext cx="5338762" cy="522288"/>
          </a:xfrm>
          <a:prstGeom prst="rect">
            <a:avLst/>
          </a:prstGeom>
        </p:spPr>
        <p:txBody>
          <a:bodyPr wrap="none">
            <a:spAutoFit/>
          </a:bodyPr>
          <a:lstStyle/>
          <a:p>
            <a:pPr eaLnBrk="1" hangingPunct="1">
              <a:defRPr/>
            </a:pPr>
            <a:r>
              <a:rPr lang="el-GR" altLang="el-GR" sz="2800" dirty="0">
                <a:solidFill>
                  <a:schemeClr val="tx1"/>
                </a:solidFill>
                <a:latin typeface="+mn-lt"/>
              </a:rPr>
              <a:t>Εκτίμηση με </a:t>
            </a:r>
            <a:r>
              <a:rPr lang="en-GB" altLang="el-GR" sz="2800" dirty="0">
                <a:solidFill>
                  <a:schemeClr val="tx1"/>
                </a:solidFill>
                <a:latin typeface="+mn-lt"/>
                <a:cs typeface="Times New Roman" pitchFamily="18" charset="0"/>
              </a:rPr>
              <a:t>Duration</a:t>
            </a:r>
            <a:r>
              <a:rPr lang="el-GR" altLang="el-GR" sz="2800" dirty="0">
                <a:solidFill>
                  <a:schemeClr val="tx1"/>
                </a:solidFill>
                <a:latin typeface="+mn-lt"/>
              </a:rPr>
              <a:t> &amp; </a:t>
            </a:r>
            <a:r>
              <a:rPr lang="en-GB" altLang="el-GR" sz="2800" dirty="0">
                <a:solidFill>
                  <a:schemeClr val="tx1"/>
                </a:solidFill>
                <a:latin typeface="+mn-lt"/>
              </a:rPr>
              <a:t>Convexity</a:t>
            </a:r>
          </a:p>
        </p:txBody>
      </p:sp>
      <p:graphicFrame>
        <p:nvGraphicFramePr>
          <p:cNvPr id="5" name="Object 3"/>
          <p:cNvGraphicFramePr>
            <a:graphicFrameLocks noChangeAspect="1"/>
          </p:cNvGraphicFramePr>
          <p:nvPr/>
        </p:nvGraphicFramePr>
        <p:xfrm>
          <a:off x="3738563" y="5445125"/>
          <a:ext cx="4505325" cy="1143000"/>
        </p:xfrm>
        <a:graphic>
          <a:graphicData uri="http://schemas.openxmlformats.org/presentationml/2006/ole">
            <p:oleObj spid="_x0000_s36869" name="Worksheet" r:id="rId4" imgW="4257000" imgH="1080000" progId="Excel.Sheet.8">
              <p:embed/>
            </p:oleObj>
          </a:graphicData>
        </a:graphic>
      </p:graphicFrame>
      <p:sp>
        <p:nvSpPr>
          <p:cNvPr id="6" name="Ορθογώνιο 5"/>
          <p:cNvSpPr/>
          <p:nvPr/>
        </p:nvSpPr>
        <p:spPr>
          <a:xfrm>
            <a:off x="539750" y="5599113"/>
            <a:ext cx="3165475" cy="522287"/>
          </a:xfrm>
          <a:prstGeom prst="rect">
            <a:avLst/>
          </a:prstGeom>
        </p:spPr>
        <p:txBody>
          <a:bodyPr wrap="none">
            <a:spAutoFit/>
          </a:bodyPr>
          <a:lstStyle/>
          <a:p>
            <a:pPr algn="just" eaLnBrk="1" hangingPunct="1">
              <a:defRPr/>
            </a:pPr>
            <a:r>
              <a:rPr lang="el-GR" altLang="el-GR" sz="2800" dirty="0">
                <a:solidFill>
                  <a:schemeClr val="tx1"/>
                </a:solidFill>
                <a:latin typeface="+mn-lt"/>
              </a:rPr>
              <a:t>Πραγματική Τιμή </a:t>
            </a:r>
            <a:r>
              <a:rPr lang="el-GR" altLang="el-GR" sz="2800" dirty="0">
                <a:solidFill>
                  <a:schemeClr val="tx1"/>
                </a:solidFill>
                <a:latin typeface="+mn-lt"/>
                <a:sym typeface="Wingdings" pitchFamily="2" charset="2"/>
              </a:rPr>
              <a:t></a:t>
            </a:r>
            <a:endParaRPr lang="en-GB" altLang="el-GR" sz="2800" dirty="0">
              <a:solidFill>
                <a:schemeClr val="tx1"/>
              </a:solidFill>
              <a:latin typeface="+mn-lt"/>
            </a:endParaRPr>
          </a:p>
        </p:txBody>
      </p:sp>
      <p:sp>
        <p:nvSpPr>
          <p:cNvPr id="36871" name="Θέση αριθμού διαφάνειας 7"/>
          <p:cNvSpPr>
            <a:spLocks noGrp="1"/>
          </p:cNvSpPr>
          <p:nvPr>
            <p:ph type="sldNum" sz="quarter" idx="12"/>
          </p:nvPr>
        </p:nvSpPr>
        <p:spPr bwMode="auto">
          <a:noFill/>
          <a:ln>
            <a:miter lim="800000"/>
            <a:headEnd/>
            <a:tailEnd/>
          </a:ln>
        </p:spPr>
        <p:txBody>
          <a:bodyPr/>
          <a:lstStyle/>
          <a:p>
            <a:fld id="{3229D8BB-720D-4A53-8510-CAE7B22DC02B}" type="slidenum">
              <a:rPr lang="nl-NL" altLang="el-GR"/>
              <a:pPr/>
              <a:t>30</a:t>
            </a:fld>
            <a:endParaRPr lang="nl-NL"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296988"/>
          </a:xfrm>
        </p:spPr>
        <p:txBody>
          <a:bodyPr/>
          <a:lstStyle/>
          <a:p>
            <a:pPr>
              <a:defRPr/>
            </a:pPr>
            <a:r>
              <a:rPr lang="el-GR" altLang="el-GR" sz="4000" dirty="0" smtClean="0">
                <a:solidFill>
                  <a:srgbClr val="0070C0"/>
                </a:solidFill>
                <a:latin typeface="+mn-lt"/>
                <a:cs typeface="Times New Roman" panose="02020603050405020304" pitchFamily="18" charset="0"/>
              </a:rPr>
              <a:t>Κίνδυνος Θέσης - Το υπόδειγμα σταθμισμένης διάρκειας (</a:t>
            </a:r>
            <a:r>
              <a:rPr lang="en-GB" altLang="el-GR" sz="4000" dirty="0" smtClean="0">
                <a:solidFill>
                  <a:srgbClr val="0070C0"/>
                </a:solidFill>
                <a:latin typeface="+mn-lt"/>
                <a:cs typeface="Times New Roman" panose="02020603050405020304" pitchFamily="18" charset="0"/>
              </a:rPr>
              <a:t>Duration Gap)</a:t>
            </a:r>
            <a:endParaRPr lang="el-GR" sz="4000" dirty="0">
              <a:solidFill>
                <a:srgbClr val="0070C0"/>
              </a:solidFill>
              <a:latin typeface="+mn-lt"/>
            </a:endParaRPr>
          </a:p>
        </p:txBody>
      </p:sp>
      <p:sp>
        <p:nvSpPr>
          <p:cNvPr id="3" name="Ορθογώνιο 2"/>
          <p:cNvSpPr/>
          <p:nvPr/>
        </p:nvSpPr>
        <p:spPr>
          <a:xfrm>
            <a:off x="0" y="1557338"/>
            <a:ext cx="9036050" cy="2030412"/>
          </a:xfrm>
          <a:prstGeom prst="rect">
            <a:avLst/>
          </a:prstGeom>
        </p:spPr>
        <p:txBody>
          <a:bodyPr>
            <a:spAutoFit/>
          </a:bodyPr>
          <a:lstStyle/>
          <a:p>
            <a:pPr marL="342900" indent="-342900" eaLnBrk="1" hangingPunct="1">
              <a:lnSpc>
                <a:spcPct val="90000"/>
              </a:lnSpc>
              <a:buFont typeface="Arial" panose="020B0604020202020204" pitchFamily="34" charset="0"/>
              <a:buChar char="•"/>
              <a:defRPr/>
            </a:pPr>
            <a:r>
              <a:rPr lang="el-GR" altLang="el-GR" sz="2800" dirty="0">
                <a:solidFill>
                  <a:schemeClr val="tx1"/>
                </a:solidFill>
                <a:latin typeface="+mn-lt"/>
              </a:rPr>
              <a:t>Συνήθως οι μεταβολές των επιτοκίων από την ΚΤ αν δούμε πίσω στο παρελθόν είναι της τάξεως των 25 μονάδων βάσης (0,25%). </a:t>
            </a:r>
          </a:p>
          <a:p>
            <a:pPr lvl="1" eaLnBrk="1" hangingPunct="1">
              <a:lnSpc>
                <a:spcPct val="90000"/>
              </a:lnSpc>
              <a:buFont typeface="Wingdings" pitchFamily="2" charset="2"/>
              <a:buNone/>
              <a:defRPr/>
            </a:pPr>
            <a:r>
              <a:rPr lang="en-GB" altLang="el-GR" sz="2800" dirty="0">
                <a:solidFill>
                  <a:schemeClr val="tx1"/>
                </a:solidFill>
                <a:latin typeface="+mn-lt"/>
              </a:rPr>
              <a:t>=&gt;</a:t>
            </a:r>
            <a:r>
              <a:rPr lang="el-GR" altLang="el-GR" sz="2800" dirty="0">
                <a:solidFill>
                  <a:schemeClr val="tx1"/>
                </a:solidFill>
                <a:latin typeface="+mn-lt"/>
              </a:rPr>
              <a:t> </a:t>
            </a:r>
            <a:r>
              <a:rPr lang="en-GB" altLang="el-GR" sz="2800" dirty="0">
                <a:solidFill>
                  <a:schemeClr val="tx1"/>
                </a:solidFill>
                <a:latin typeface="+mn-lt"/>
              </a:rPr>
              <a:t>H</a:t>
            </a:r>
            <a:r>
              <a:rPr lang="el-GR" altLang="el-GR" sz="2800" dirty="0">
                <a:solidFill>
                  <a:schemeClr val="tx1"/>
                </a:solidFill>
                <a:latin typeface="+mn-lt"/>
              </a:rPr>
              <a:t> σταθμισμένη διάρκεια σημαντικό εργαλείο μέτρησης του κινδύνου θέσης</a:t>
            </a:r>
            <a:endParaRPr lang="en-GB" altLang="el-GR" sz="2800" dirty="0">
              <a:solidFill>
                <a:schemeClr val="tx1"/>
              </a:solidFill>
              <a:latin typeface="+mn-lt"/>
            </a:endParaRPr>
          </a:p>
        </p:txBody>
      </p:sp>
      <p:sp>
        <p:nvSpPr>
          <p:cNvPr id="4" name="Ορθογώνιο 3"/>
          <p:cNvSpPr/>
          <p:nvPr/>
        </p:nvSpPr>
        <p:spPr>
          <a:xfrm>
            <a:off x="0" y="3798888"/>
            <a:ext cx="8675688" cy="1200150"/>
          </a:xfrm>
          <a:prstGeom prst="rect">
            <a:avLst/>
          </a:prstGeom>
        </p:spPr>
        <p:txBody>
          <a:bodyPr>
            <a:spAutoFit/>
          </a:bodyPr>
          <a:lstStyle/>
          <a:p>
            <a:pPr marL="457200" indent="-457200" algn="just" eaLnBrk="1" hangingPunct="1">
              <a:lnSpc>
                <a:spcPct val="90000"/>
              </a:lnSpc>
              <a:buFont typeface="Arial" panose="020B0604020202020204" pitchFamily="34" charset="0"/>
              <a:buChar char="•"/>
              <a:defRPr/>
            </a:pPr>
            <a:r>
              <a:rPr lang="en-GB" altLang="el-GR" sz="2800" dirty="0">
                <a:solidFill>
                  <a:schemeClr val="tx1"/>
                </a:solidFill>
                <a:latin typeface="+mn-lt"/>
                <a:cs typeface="Times New Roman" pitchFamily="18" charset="0"/>
              </a:rPr>
              <a:t>H</a:t>
            </a:r>
            <a:r>
              <a:rPr lang="el-GR" altLang="el-GR" sz="2800" dirty="0">
                <a:solidFill>
                  <a:schemeClr val="tx1"/>
                </a:solidFill>
                <a:latin typeface="+mn-lt"/>
                <a:cs typeface="Times New Roman" pitchFamily="18" charset="0"/>
              </a:rPr>
              <a:t> σταθμισμένη διάρκεια </a:t>
            </a:r>
            <a:r>
              <a:rPr lang="el-GR" altLang="el-GR" sz="2800" dirty="0">
                <a:solidFill>
                  <a:schemeClr val="tx1"/>
                </a:solidFill>
                <a:latin typeface="+mn-lt"/>
              </a:rPr>
              <a:t>ενός</a:t>
            </a:r>
            <a:r>
              <a:rPr lang="el-GR" altLang="el-GR" sz="2800" dirty="0">
                <a:solidFill>
                  <a:schemeClr val="tx1"/>
                </a:solidFill>
                <a:latin typeface="+mn-lt"/>
                <a:cs typeface="Times New Roman" pitchFamily="18" charset="0"/>
              </a:rPr>
              <a:t> χαρτοφυλακίου</a:t>
            </a:r>
            <a:r>
              <a:rPr lang="el-GR" altLang="el-GR" sz="2800" dirty="0">
                <a:solidFill>
                  <a:schemeClr val="tx1"/>
                </a:solidFill>
                <a:latin typeface="+mn-lt"/>
              </a:rPr>
              <a:t> 2 αξιόγραφων:</a:t>
            </a:r>
          </a:p>
          <a:p>
            <a:pPr algn="just" eaLnBrk="1" hangingPunct="1">
              <a:lnSpc>
                <a:spcPct val="90000"/>
              </a:lnSpc>
              <a:defRPr/>
            </a:pPr>
            <a:r>
              <a:rPr lang="el-GR" altLang="el-GR" dirty="0">
                <a:cs typeface="Times New Roman" pitchFamily="18" charset="0"/>
              </a:rPr>
              <a:t>	</a:t>
            </a:r>
            <a:endParaRPr lang="el-GR" altLang="el-GR" dirty="0"/>
          </a:p>
        </p:txBody>
      </p:sp>
      <p:sp>
        <p:nvSpPr>
          <p:cNvPr id="5" name="Ορθογώνιο 4"/>
          <p:cNvSpPr/>
          <p:nvPr/>
        </p:nvSpPr>
        <p:spPr>
          <a:xfrm>
            <a:off x="107950" y="4581525"/>
            <a:ext cx="8928100" cy="2030413"/>
          </a:xfrm>
          <a:prstGeom prst="rect">
            <a:avLst/>
          </a:prstGeom>
        </p:spPr>
        <p:txBody>
          <a:bodyPr>
            <a:spAutoFit/>
          </a:bodyPr>
          <a:lstStyle/>
          <a:p>
            <a:pPr eaLnBrk="1" hangingPunct="1">
              <a:lnSpc>
                <a:spcPct val="90000"/>
              </a:lnSpc>
              <a:buFont typeface="Wingdings" pitchFamily="2" charset="2"/>
              <a:buNone/>
              <a:defRPr/>
            </a:pPr>
            <a:r>
              <a:rPr lang="el-GR" altLang="el-GR" sz="2000" dirty="0">
                <a:solidFill>
                  <a:schemeClr val="tx1"/>
                </a:solidFill>
                <a:latin typeface="+mn-lt"/>
                <a:cs typeface="Times New Roman" pitchFamily="18" charset="0"/>
              </a:rPr>
              <a:t>Όπου,</a:t>
            </a:r>
            <a:endParaRPr lang="en-GB" altLang="el-GR" sz="2000" dirty="0">
              <a:solidFill>
                <a:schemeClr val="tx1"/>
              </a:solidFill>
              <a:latin typeface="+mn-lt"/>
              <a:cs typeface="Times New Roman" pitchFamily="18" charset="0"/>
            </a:endParaRPr>
          </a:p>
          <a:p>
            <a:pPr marL="800100" lvl="1" indent="-342900" eaLnBrk="1" hangingPunct="1">
              <a:lnSpc>
                <a:spcPct val="90000"/>
              </a:lnSpc>
              <a:buFont typeface="Wingdings" panose="05000000000000000000" pitchFamily="2" charset="2"/>
              <a:buChar char="§"/>
              <a:defRPr/>
            </a:pPr>
            <a:r>
              <a:rPr lang="en-GB" altLang="el-GR" sz="2000" dirty="0">
                <a:solidFill>
                  <a:schemeClr val="tx1"/>
                </a:solidFill>
                <a:latin typeface="+mn-lt"/>
              </a:rPr>
              <a:t>D</a:t>
            </a:r>
            <a:r>
              <a:rPr lang="en-GB" altLang="el-GR" sz="2000" baseline="-25000" dirty="0">
                <a:solidFill>
                  <a:schemeClr val="tx1"/>
                </a:solidFill>
                <a:latin typeface="+mn-lt"/>
              </a:rPr>
              <a:t>p</a:t>
            </a:r>
            <a:r>
              <a:rPr lang="el-GR" altLang="el-GR" sz="2000" dirty="0">
                <a:solidFill>
                  <a:schemeClr val="tx1"/>
                </a:solidFill>
                <a:latin typeface="+mn-lt"/>
                <a:cs typeface="Times New Roman" pitchFamily="18" charset="0"/>
              </a:rPr>
              <a:t> είναι η σταθμισμένη διάρκεια του χαρτοφυλακίου που αποτελείται από δύο ομολογίες Α και Β.</a:t>
            </a:r>
            <a:endParaRPr lang="en-GB" altLang="el-GR" sz="2000" dirty="0">
              <a:solidFill>
                <a:schemeClr val="tx1"/>
              </a:solidFill>
              <a:latin typeface="+mn-lt"/>
              <a:cs typeface="Times New Roman" pitchFamily="18" charset="0"/>
            </a:endParaRPr>
          </a:p>
          <a:p>
            <a:pPr marL="800100" lvl="1" indent="-342900" eaLnBrk="1" hangingPunct="1">
              <a:lnSpc>
                <a:spcPct val="90000"/>
              </a:lnSpc>
              <a:buFont typeface="Wingdings" panose="05000000000000000000" pitchFamily="2" charset="2"/>
              <a:buChar char="§"/>
              <a:defRPr/>
            </a:pPr>
            <a:r>
              <a:rPr lang="en-GB" altLang="el-GR" sz="2000" dirty="0">
                <a:solidFill>
                  <a:schemeClr val="tx1"/>
                </a:solidFill>
                <a:latin typeface="+mn-lt"/>
                <a:cs typeface="Times New Roman" pitchFamily="18" charset="0"/>
              </a:rPr>
              <a:t>D</a:t>
            </a:r>
            <a:r>
              <a:rPr lang="en-GB" altLang="el-GR" sz="2000" baseline="-25000" dirty="0">
                <a:solidFill>
                  <a:schemeClr val="tx1"/>
                </a:solidFill>
                <a:latin typeface="+mn-lt"/>
                <a:cs typeface="Times New Roman" pitchFamily="18" charset="0"/>
              </a:rPr>
              <a:t>A</a:t>
            </a:r>
            <a:r>
              <a:rPr lang="en-GB" altLang="el-GR" sz="2000" dirty="0">
                <a:solidFill>
                  <a:schemeClr val="tx1"/>
                </a:solidFill>
                <a:latin typeface="+mn-lt"/>
                <a:cs typeface="Times New Roman" pitchFamily="18" charset="0"/>
              </a:rPr>
              <a:t> </a:t>
            </a:r>
            <a:r>
              <a:rPr lang="el-GR" altLang="el-GR" sz="2000" dirty="0">
                <a:solidFill>
                  <a:schemeClr val="tx1"/>
                </a:solidFill>
                <a:latin typeface="+mn-lt"/>
                <a:cs typeface="Times New Roman" pitchFamily="18" charset="0"/>
              </a:rPr>
              <a:t>είναι η σταθμισμένη διάρκεια της ομολογίας Α.</a:t>
            </a:r>
            <a:endParaRPr lang="en-GB" altLang="el-GR" sz="2000" dirty="0">
              <a:solidFill>
                <a:schemeClr val="tx1"/>
              </a:solidFill>
              <a:latin typeface="+mn-lt"/>
              <a:cs typeface="Times New Roman" pitchFamily="18" charset="0"/>
            </a:endParaRPr>
          </a:p>
          <a:p>
            <a:pPr marL="800100" lvl="1" indent="-342900" eaLnBrk="1" hangingPunct="1">
              <a:lnSpc>
                <a:spcPct val="90000"/>
              </a:lnSpc>
              <a:buFont typeface="Wingdings" panose="05000000000000000000" pitchFamily="2" charset="2"/>
              <a:buChar char="§"/>
              <a:defRPr/>
            </a:pPr>
            <a:r>
              <a:rPr lang="en-GB" altLang="el-GR" sz="2000" dirty="0">
                <a:solidFill>
                  <a:schemeClr val="tx1"/>
                </a:solidFill>
                <a:latin typeface="+mn-lt"/>
                <a:cs typeface="Times New Roman" pitchFamily="18" charset="0"/>
              </a:rPr>
              <a:t>D</a:t>
            </a:r>
            <a:r>
              <a:rPr lang="en-GB" altLang="el-GR" sz="2000" baseline="-25000" dirty="0">
                <a:solidFill>
                  <a:schemeClr val="tx1"/>
                </a:solidFill>
                <a:latin typeface="+mn-lt"/>
                <a:cs typeface="Times New Roman" pitchFamily="18" charset="0"/>
              </a:rPr>
              <a:t>B</a:t>
            </a:r>
            <a:r>
              <a:rPr lang="en-GB" altLang="el-GR" sz="2000" dirty="0">
                <a:solidFill>
                  <a:schemeClr val="tx1"/>
                </a:solidFill>
                <a:latin typeface="+mn-lt"/>
                <a:cs typeface="Times New Roman" pitchFamily="18" charset="0"/>
              </a:rPr>
              <a:t> </a:t>
            </a:r>
            <a:r>
              <a:rPr lang="el-GR" altLang="el-GR" sz="2000" dirty="0">
                <a:solidFill>
                  <a:schemeClr val="tx1"/>
                </a:solidFill>
                <a:latin typeface="+mn-lt"/>
                <a:cs typeface="Times New Roman" pitchFamily="18" charset="0"/>
              </a:rPr>
              <a:t>είναι η σταθμισμένη διάρκεια της ομολογίας Β.</a:t>
            </a:r>
            <a:endParaRPr lang="en-GB" altLang="el-GR" sz="2000" dirty="0">
              <a:solidFill>
                <a:schemeClr val="tx1"/>
              </a:solidFill>
              <a:latin typeface="+mn-lt"/>
              <a:cs typeface="Times New Roman" pitchFamily="18" charset="0"/>
            </a:endParaRPr>
          </a:p>
          <a:p>
            <a:pPr marL="800100" lvl="1" indent="-342900" eaLnBrk="1" hangingPunct="1">
              <a:lnSpc>
                <a:spcPct val="90000"/>
              </a:lnSpc>
              <a:buFont typeface="Wingdings" panose="05000000000000000000" pitchFamily="2" charset="2"/>
              <a:buChar char="§"/>
              <a:defRPr/>
            </a:pPr>
            <a:r>
              <a:rPr lang="en-GB" altLang="el-GR" sz="2000" dirty="0">
                <a:solidFill>
                  <a:schemeClr val="tx1"/>
                </a:solidFill>
                <a:latin typeface="+mn-lt"/>
                <a:cs typeface="Times New Roman" pitchFamily="18" charset="0"/>
              </a:rPr>
              <a:t>X</a:t>
            </a:r>
            <a:r>
              <a:rPr lang="en-GB" altLang="el-GR" sz="2000" baseline="-25000" dirty="0">
                <a:solidFill>
                  <a:schemeClr val="tx1"/>
                </a:solidFill>
                <a:latin typeface="+mn-lt"/>
                <a:cs typeface="Times New Roman" pitchFamily="18" charset="0"/>
              </a:rPr>
              <a:t>A</a:t>
            </a:r>
            <a:r>
              <a:rPr lang="en-GB" altLang="el-GR" sz="2000" dirty="0">
                <a:solidFill>
                  <a:schemeClr val="tx1"/>
                </a:solidFill>
                <a:latin typeface="+mn-lt"/>
                <a:cs typeface="Times New Roman" pitchFamily="18" charset="0"/>
              </a:rPr>
              <a:t> </a:t>
            </a:r>
            <a:r>
              <a:rPr lang="el-GR" altLang="el-GR" sz="2000" dirty="0">
                <a:solidFill>
                  <a:schemeClr val="tx1"/>
                </a:solidFill>
                <a:latin typeface="+mn-lt"/>
                <a:cs typeface="Times New Roman" pitchFamily="18" charset="0"/>
              </a:rPr>
              <a:t>είναι η αναλογία που επενδύεται στην ομολογία Α.</a:t>
            </a:r>
            <a:endParaRPr lang="en-GB" altLang="el-GR" sz="2000" dirty="0">
              <a:solidFill>
                <a:schemeClr val="tx1"/>
              </a:solidFill>
              <a:latin typeface="+mn-lt"/>
              <a:cs typeface="Times New Roman" pitchFamily="18" charset="0"/>
            </a:endParaRPr>
          </a:p>
          <a:p>
            <a:pPr marL="800100" lvl="1" indent="-342900" eaLnBrk="1" hangingPunct="1">
              <a:lnSpc>
                <a:spcPct val="90000"/>
              </a:lnSpc>
              <a:buFont typeface="Wingdings" panose="05000000000000000000" pitchFamily="2" charset="2"/>
              <a:buChar char="§"/>
              <a:defRPr/>
            </a:pPr>
            <a:r>
              <a:rPr lang="en-GB" altLang="el-GR" sz="2000" dirty="0">
                <a:solidFill>
                  <a:schemeClr val="tx1"/>
                </a:solidFill>
                <a:latin typeface="+mn-lt"/>
                <a:cs typeface="Times New Roman" pitchFamily="18" charset="0"/>
              </a:rPr>
              <a:t>X</a:t>
            </a:r>
            <a:r>
              <a:rPr lang="en-GB" altLang="el-GR" sz="2000" baseline="-25000" dirty="0">
                <a:solidFill>
                  <a:schemeClr val="tx1"/>
                </a:solidFill>
                <a:latin typeface="+mn-lt"/>
                <a:cs typeface="Times New Roman" pitchFamily="18" charset="0"/>
              </a:rPr>
              <a:t>B</a:t>
            </a:r>
            <a:r>
              <a:rPr lang="en-GB" altLang="el-GR" sz="2000" dirty="0">
                <a:solidFill>
                  <a:schemeClr val="tx1"/>
                </a:solidFill>
                <a:latin typeface="+mn-lt"/>
                <a:cs typeface="Times New Roman" pitchFamily="18" charset="0"/>
              </a:rPr>
              <a:t> </a:t>
            </a:r>
            <a:r>
              <a:rPr lang="el-GR" altLang="el-GR" sz="2000" dirty="0">
                <a:solidFill>
                  <a:schemeClr val="tx1"/>
                </a:solidFill>
                <a:latin typeface="+mn-lt"/>
                <a:cs typeface="Times New Roman" pitchFamily="18" charset="0"/>
              </a:rPr>
              <a:t>είναι η αναλογία που επενδύεται στην ομολογία Β.</a:t>
            </a:r>
            <a:endParaRPr lang="en-GB" altLang="el-GR" sz="2000" dirty="0">
              <a:solidFill>
                <a:schemeClr val="tx1"/>
              </a:solidFill>
              <a:latin typeface="+mn-lt"/>
            </a:endParaRPr>
          </a:p>
        </p:txBody>
      </p:sp>
      <p:sp>
        <p:nvSpPr>
          <p:cNvPr id="37894" name="Θέση αριθμού διαφάνειας 7"/>
          <p:cNvSpPr>
            <a:spLocks noGrp="1"/>
          </p:cNvSpPr>
          <p:nvPr>
            <p:ph type="sldNum" sz="quarter" idx="12"/>
          </p:nvPr>
        </p:nvSpPr>
        <p:spPr bwMode="auto">
          <a:noFill/>
          <a:ln>
            <a:miter lim="800000"/>
            <a:headEnd/>
            <a:tailEnd/>
          </a:ln>
        </p:spPr>
        <p:txBody>
          <a:bodyPr/>
          <a:lstStyle/>
          <a:p>
            <a:fld id="{7907A885-1746-4BE3-BBA3-C2621102530A}" type="slidenum">
              <a:rPr lang="nl-NL" altLang="el-GR"/>
              <a:pPr/>
              <a:t>31</a:t>
            </a:fld>
            <a:endParaRPr lang="nl-NL" alt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88"/>
            <a:ext cx="9144000" cy="1417638"/>
          </a:xfrm>
        </p:spPr>
        <p:txBody>
          <a:bodyPr/>
          <a:lstStyle/>
          <a:p>
            <a:pPr>
              <a:defRPr/>
            </a:pPr>
            <a:r>
              <a:rPr lang="el-GR" altLang="el-GR" sz="4000" dirty="0" smtClean="0">
                <a:solidFill>
                  <a:srgbClr val="0070C0"/>
                </a:solidFill>
                <a:latin typeface="+mn-lt"/>
                <a:cs typeface="Times New Roman" panose="02020603050405020304" pitchFamily="18" charset="0"/>
              </a:rPr>
              <a:t>Κίνδυνος Θέσης- Το υπόδειγμα ανοίγματος σταθμισμένης διάρκειας (</a:t>
            </a:r>
            <a:r>
              <a:rPr lang="en-GB" altLang="el-GR" sz="4000" dirty="0" smtClean="0">
                <a:solidFill>
                  <a:srgbClr val="0070C0"/>
                </a:solidFill>
                <a:latin typeface="+mn-lt"/>
                <a:cs typeface="Times New Roman" panose="02020603050405020304" pitchFamily="18" charset="0"/>
              </a:rPr>
              <a:t>Duration Gap)</a:t>
            </a:r>
            <a:r>
              <a:rPr lang="el-GR" altLang="el-GR" sz="4000" dirty="0">
                <a:solidFill>
                  <a:srgbClr val="0070C0"/>
                </a:solidFill>
                <a:latin typeface="+mn-lt"/>
                <a:cs typeface="Times New Roman" panose="02020603050405020304" pitchFamily="18" charset="0"/>
              </a:rPr>
              <a:t> </a:t>
            </a:r>
            <a:r>
              <a:rPr lang="el-GR" altLang="el-GR" sz="4000" dirty="0" smtClean="0">
                <a:solidFill>
                  <a:srgbClr val="0070C0"/>
                </a:solidFill>
                <a:latin typeface="+mn-lt"/>
                <a:cs typeface="Times New Roman" panose="02020603050405020304" pitchFamily="18" charset="0"/>
              </a:rPr>
              <a:t>- 2</a:t>
            </a:r>
            <a:endParaRPr lang="el-GR" sz="4000" dirty="0">
              <a:solidFill>
                <a:srgbClr val="0070C0"/>
              </a:solidFill>
              <a:latin typeface="+mn-lt"/>
            </a:endParaRPr>
          </a:p>
        </p:txBody>
      </p:sp>
      <p:sp>
        <p:nvSpPr>
          <p:cNvPr id="3" name="Ορθογώνιο 2"/>
          <p:cNvSpPr/>
          <p:nvPr/>
        </p:nvSpPr>
        <p:spPr>
          <a:xfrm>
            <a:off x="142875" y="1416050"/>
            <a:ext cx="8858250" cy="4524375"/>
          </a:xfrm>
          <a:prstGeom prst="rect">
            <a:avLst/>
          </a:prstGeom>
        </p:spPr>
        <p:txBody>
          <a:bodyPr>
            <a:spAutoFit/>
          </a:bodyPr>
          <a:lstStyle/>
          <a:p>
            <a:pPr marL="342900" indent="-342900" eaLnBrk="1" fontAlgn="auto" hangingPunct="1">
              <a:spcBef>
                <a:spcPct val="20000"/>
              </a:spcBef>
              <a:spcAft>
                <a:spcPts val="0"/>
              </a:spcAft>
              <a:defRPr/>
            </a:pPr>
            <a:r>
              <a:rPr lang="el-GR" altLang="el-GR" b="1" kern="0" dirty="0">
                <a:solidFill>
                  <a:prstClr val="black"/>
                </a:solidFill>
                <a:latin typeface="+mn-lt"/>
              </a:rPr>
              <a:t>Τ</a:t>
            </a:r>
            <a:r>
              <a:rPr lang="el-GR" altLang="el-GR" b="1" kern="0" dirty="0">
                <a:solidFill>
                  <a:prstClr val="black"/>
                </a:solidFill>
                <a:latin typeface="+mn-lt"/>
                <a:cs typeface="Times New Roman" pitchFamily="18" charset="0"/>
              </a:rPr>
              <a:t>ο χαρτοφυλάκιο </a:t>
            </a:r>
            <a:r>
              <a:rPr lang="el-GR" altLang="el-GR" b="1" kern="0" dirty="0">
                <a:solidFill>
                  <a:prstClr val="black"/>
                </a:solidFill>
                <a:latin typeface="+mn-lt"/>
              </a:rPr>
              <a:t>ενός ΧΙ</a:t>
            </a:r>
            <a:r>
              <a:rPr lang="el-GR" altLang="el-GR" b="1" kern="0" dirty="0">
                <a:solidFill>
                  <a:prstClr val="black"/>
                </a:solidFill>
                <a:latin typeface="+mn-lt"/>
                <a:cs typeface="Times New Roman" pitchFamily="18" charset="0"/>
              </a:rPr>
              <a:t> αποτελείται από στοιχεία του ενεργητικού και του παθητικού με διαφορετικές σταθμισμένες διάρκειες. </a:t>
            </a:r>
            <a:endParaRPr lang="el-GR" altLang="el-GR" b="1" kern="0" dirty="0">
              <a:solidFill>
                <a:prstClr val="black"/>
              </a:solidFill>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l-GR" kern="0" dirty="0">
                <a:solidFill>
                  <a:prstClr val="black"/>
                </a:solidFill>
                <a:latin typeface="+mn-lt"/>
                <a:cs typeface="Times New Roman" pitchFamily="18" charset="0"/>
              </a:rPr>
              <a:t>A  </a:t>
            </a:r>
            <a:r>
              <a:rPr lang="el-GR" altLang="el-GR" kern="0" dirty="0">
                <a:solidFill>
                  <a:prstClr val="black"/>
                </a:solidFill>
                <a:latin typeface="+mn-lt"/>
                <a:cs typeface="Times New Roman" pitchFamily="18" charset="0"/>
              </a:rPr>
              <a:t>η αξία του ενεργητικού της τράπεζας.</a:t>
            </a:r>
            <a:endParaRPr lang="en-GB" altLang="el-GR" kern="0" dirty="0">
              <a:solidFill>
                <a:prstClr val="black"/>
              </a:solidFill>
              <a:latin typeface="+mn-lt"/>
              <a:cs typeface="Times New Roman" pitchFamily="18" charset="0"/>
            </a:endParaRPr>
          </a:p>
          <a:p>
            <a:pPr marL="342900" indent="-342900" eaLnBrk="1" fontAlgn="auto" hangingPunct="1">
              <a:spcBef>
                <a:spcPts val="0"/>
              </a:spcBef>
              <a:spcAft>
                <a:spcPts val="0"/>
              </a:spcAft>
              <a:buFont typeface="Arial" panose="020B0604020202020204" pitchFamily="34" charset="0"/>
              <a:buChar char="•"/>
              <a:defRPr/>
            </a:pPr>
            <a:r>
              <a:rPr lang="en-US" altLang="el-GR" kern="0" dirty="0">
                <a:solidFill>
                  <a:prstClr val="black"/>
                </a:solidFill>
                <a:latin typeface="+mn-lt"/>
                <a:cs typeface="Times New Roman" pitchFamily="18" charset="0"/>
              </a:rPr>
              <a:t>L </a:t>
            </a:r>
            <a:r>
              <a:rPr lang="el-GR" altLang="el-GR" kern="0" dirty="0">
                <a:solidFill>
                  <a:prstClr val="black"/>
                </a:solidFill>
                <a:latin typeface="+mn-lt"/>
                <a:cs typeface="Times New Roman" pitchFamily="18" charset="0"/>
              </a:rPr>
              <a:t>  η αξία των υποχρεώσεων.</a:t>
            </a:r>
            <a:endParaRPr lang="en-GB" altLang="el-GR" kern="0" dirty="0">
              <a:solidFill>
                <a:prstClr val="black"/>
              </a:solidFill>
              <a:latin typeface="+mn-lt"/>
              <a:cs typeface="Times New Roman" pitchFamily="18" charset="0"/>
            </a:endParaRPr>
          </a:p>
          <a:p>
            <a:pPr marL="342900" indent="-342900" eaLnBrk="1" fontAlgn="auto" hangingPunct="1">
              <a:spcBef>
                <a:spcPts val="0"/>
              </a:spcBef>
              <a:spcAft>
                <a:spcPts val="0"/>
              </a:spcAft>
              <a:buFont typeface="Arial" panose="020B0604020202020204" pitchFamily="34" charset="0"/>
              <a:buChar char="•"/>
              <a:defRPr/>
            </a:pPr>
            <a:r>
              <a:rPr lang="en-US" altLang="el-GR" kern="0" dirty="0">
                <a:solidFill>
                  <a:prstClr val="black"/>
                </a:solidFill>
                <a:latin typeface="+mn-lt"/>
                <a:cs typeface="Times New Roman" pitchFamily="18" charset="0"/>
              </a:rPr>
              <a:t>E </a:t>
            </a:r>
            <a:r>
              <a:rPr lang="el-GR" altLang="el-GR" kern="0" dirty="0">
                <a:solidFill>
                  <a:prstClr val="black"/>
                </a:solidFill>
                <a:latin typeface="+mn-lt"/>
                <a:cs typeface="Times New Roman" pitchFamily="18" charset="0"/>
              </a:rPr>
              <a:t>  η αξία της καθαρής θέσης.</a:t>
            </a:r>
            <a:endParaRPr lang="en-GB" altLang="el-GR" kern="0" dirty="0">
              <a:solidFill>
                <a:prstClr val="black"/>
              </a:solidFill>
              <a:latin typeface="+mn-lt"/>
              <a:cs typeface="Times New Roman" pitchFamily="18" charset="0"/>
            </a:endParaRPr>
          </a:p>
          <a:p>
            <a:pPr marL="342900" indent="-342900" eaLnBrk="1" fontAlgn="auto" hangingPunct="1">
              <a:spcBef>
                <a:spcPts val="0"/>
              </a:spcBef>
              <a:spcAft>
                <a:spcPts val="0"/>
              </a:spcAft>
              <a:buFont typeface="Arial" panose="020B0604020202020204" pitchFamily="34" charset="0"/>
              <a:buChar char="•"/>
              <a:defRPr/>
            </a:pPr>
            <a:r>
              <a:rPr lang="en-GB" altLang="el-GR" kern="0" dirty="0">
                <a:solidFill>
                  <a:prstClr val="black"/>
                </a:solidFill>
                <a:latin typeface="+mn-lt"/>
                <a:cs typeface="Times New Roman" pitchFamily="18" charset="0"/>
              </a:rPr>
              <a:t>D</a:t>
            </a:r>
            <a:r>
              <a:rPr lang="en-GB" altLang="el-GR" kern="0" baseline="-25000" dirty="0">
                <a:solidFill>
                  <a:prstClr val="black"/>
                </a:solidFill>
                <a:latin typeface="+mn-lt"/>
                <a:cs typeface="Times New Roman" pitchFamily="18" charset="0"/>
              </a:rPr>
              <a:t>A</a:t>
            </a:r>
            <a:r>
              <a:rPr lang="en-GB" altLang="el-GR" kern="0" dirty="0">
                <a:solidFill>
                  <a:prstClr val="black"/>
                </a:solidFill>
                <a:latin typeface="+mn-lt"/>
                <a:cs typeface="Times New Roman" pitchFamily="18" charset="0"/>
              </a:rPr>
              <a:t> </a:t>
            </a:r>
            <a:r>
              <a:rPr lang="el-GR" altLang="el-GR" kern="0" dirty="0">
                <a:solidFill>
                  <a:prstClr val="black"/>
                </a:solidFill>
                <a:latin typeface="+mn-lt"/>
                <a:cs typeface="Times New Roman" pitchFamily="18" charset="0"/>
              </a:rPr>
              <a:t>η σταθμισμένη διάρκεια (</a:t>
            </a:r>
            <a:r>
              <a:rPr lang="en-US" altLang="el-GR" kern="0" dirty="0">
                <a:solidFill>
                  <a:prstClr val="black"/>
                </a:solidFill>
                <a:latin typeface="+mn-lt"/>
                <a:cs typeface="Times New Roman" pitchFamily="18" charset="0"/>
              </a:rPr>
              <a:t>Duration</a:t>
            </a:r>
            <a:r>
              <a:rPr lang="el-GR" altLang="el-GR" kern="0" dirty="0">
                <a:solidFill>
                  <a:prstClr val="black"/>
                </a:solidFill>
                <a:latin typeface="+mn-lt"/>
                <a:cs typeface="Times New Roman" pitchFamily="18" charset="0"/>
              </a:rPr>
              <a:t>) του ενεργητικού.</a:t>
            </a:r>
            <a:endParaRPr lang="en-GB" altLang="el-GR" kern="0" dirty="0">
              <a:solidFill>
                <a:prstClr val="black"/>
              </a:solidFill>
              <a:latin typeface="+mn-lt"/>
              <a:cs typeface="Times New Roman" pitchFamily="18" charset="0"/>
            </a:endParaRPr>
          </a:p>
          <a:p>
            <a:pPr marL="342900" indent="-342900" eaLnBrk="1" fontAlgn="auto" hangingPunct="1">
              <a:spcBef>
                <a:spcPts val="0"/>
              </a:spcBef>
              <a:spcAft>
                <a:spcPts val="0"/>
              </a:spcAft>
              <a:buFont typeface="Arial" panose="020B0604020202020204" pitchFamily="34" charset="0"/>
              <a:buChar char="•"/>
              <a:defRPr/>
            </a:pPr>
            <a:r>
              <a:rPr lang="en-GB" altLang="el-GR" kern="0" dirty="0">
                <a:solidFill>
                  <a:prstClr val="black"/>
                </a:solidFill>
                <a:latin typeface="+mn-lt"/>
                <a:cs typeface="Times New Roman" pitchFamily="18" charset="0"/>
              </a:rPr>
              <a:t>D</a:t>
            </a:r>
            <a:r>
              <a:rPr lang="en-GB" altLang="el-GR" kern="0" baseline="-25000" dirty="0">
                <a:solidFill>
                  <a:prstClr val="black"/>
                </a:solidFill>
                <a:latin typeface="+mn-lt"/>
                <a:cs typeface="Times New Roman" pitchFamily="18" charset="0"/>
              </a:rPr>
              <a:t>L</a:t>
            </a:r>
            <a:r>
              <a:rPr lang="en-GB" altLang="el-GR" kern="0" dirty="0">
                <a:solidFill>
                  <a:prstClr val="black"/>
                </a:solidFill>
                <a:latin typeface="+mn-lt"/>
                <a:cs typeface="Times New Roman" pitchFamily="18" charset="0"/>
              </a:rPr>
              <a:t> </a:t>
            </a:r>
            <a:r>
              <a:rPr lang="el-GR" altLang="el-GR" kern="0" dirty="0">
                <a:solidFill>
                  <a:prstClr val="black"/>
                </a:solidFill>
                <a:latin typeface="+mn-lt"/>
                <a:cs typeface="Times New Roman" pitchFamily="18" charset="0"/>
              </a:rPr>
              <a:t>η σταθμισμένη διάρκεια (</a:t>
            </a:r>
            <a:r>
              <a:rPr lang="en-US" altLang="el-GR" kern="0" dirty="0">
                <a:solidFill>
                  <a:prstClr val="black"/>
                </a:solidFill>
                <a:latin typeface="+mn-lt"/>
                <a:cs typeface="Times New Roman" pitchFamily="18" charset="0"/>
              </a:rPr>
              <a:t>Duration</a:t>
            </a:r>
            <a:r>
              <a:rPr lang="el-GR" altLang="el-GR" kern="0" dirty="0">
                <a:solidFill>
                  <a:prstClr val="black"/>
                </a:solidFill>
                <a:latin typeface="+mn-lt"/>
                <a:cs typeface="Times New Roman" pitchFamily="18" charset="0"/>
              </a:rPr>
              <a:t>) των υποχρεώσεων.</a:t>
            </a:r>
            <a:endParaRPr lang="en-GB" altLang="el-GR" kern="0" dirty="0">
              <a:solidFill>
                <a:prstClr val="black"/>
              </a:solidFill>
              <a:latin typeface="+mn-lt"/>
              <a:cs typeface="Times New Roman" pitchFamily="18" charset="0"/>
            </a:endParaRPr>
          </a:p>
          <a:p>
            <a:pPr marL="342900" indent="-342900" eaLnBrk="1" fontAlgn="auto" hangingPunct="1">
              <a:spcBef>
                <a:spcPts val="0"/>
              </a:spcBef>
              <a:spcAft>
                <a:spcPts val="0"/>
              </a:spcAft>
              <a:buFont typeface="Arial" panose="020B0604020202020204" pitchFamily="34" charset="0"/>
              <a:buChar char="•"/>
              <a:defRPr/>
            </a:pPr>
            <a:r>
              <a:rPr lang="en-GB" altLang="el-GR" kern="0" dirty="0">
                <a:solidFill>
                  <a:prstClr val="black"/>
                </a:solidFill>
                <a:latin typeface="+mn-lt"/>
              </a:rPr>
              <a:t>D</a:t>
            </a:r>
            <a:r>
              <a:rPr lang="en-GB" altLang="el-GR" kern="0" baseline="-25000" dirty="0">
                <a:solidFill>
                  <a:prstClr val="black"/>
                </a:solidFill>
                <a:latin typeface="+mn-lt"/>
              </a:rPr>
              <a:t>A,i</a:t>
            </a:r>
            <a:r>
              <a:rPr lang="en-GB" altLang="el-GR" kern="0" dirty="0">
                <a:solidFill>
                  <a:prstClr val="black"/>
                </a:solidFill>
                <a:latin typeface="+mn-lt"/>
              </a:rPr>
              <a:t> </a:t>
            </a:r>
            <a:r>
              <a:rPr lang="el-GR" altLang="el-GR" kern="0" dirty="0">
                <a:solidFill>
                  <a:prstClr val="black"/>
                </a:solidFill>
                <a:latin typeface="+mn-lt"/>
              </a:rPr>
              <a:t>η</a:t>
            </a:r>
            <a:r>
              <a:rPr lang="el-GR" altLang="el-GR" kern="0" dirty="0">
                <a:solidFill>
                  <a:prstClr val="black"/>
                </a:solidFill>
                <a:latin typeface="+mn-lt"/>
                <a:cs typeface="Times New Roman" pitchFamily="18" charset="0"/>
              </a:rPr>
              <a:t> σταθμισμένη διάρκεια (</a:t>
            </a:r>
            <a:r>
              <a:rPr lang="en-US" altLang="el-GR" kern="0" dirty="0">
                <a:solidFill>
                  <a:prstClr val="black"/>
                </a:solidFill>
                <a:latin typeface="+mn-lt"/>
                <a:cs typeface="Times New Roman" pitchFamily="18" charset="0"/>
              </a:rPr>
              <a:t>Duration</a:t>
            </a:r>
            <a:r>
              <a:rPr lang="el-GR" altLang="el-GR" kern="0" dirty="0">
                <a:solidFill>
                  <a:prstClr val="black"/>
                </a:solidFill>
                <a:latin typeface="+mn-lt"/>
                <a:cs typeface="Times New Roman" pitchFamily="18" charset="0"/>
              </a:rPr>
              <a:t>) του στοιχείου </a:t>
            </a:r>
            <a:r>
              <a:rPr lang="en-US" altLang="el-GR" kern="0" dirty="0">
                <a:solidFill>
                  <a:prstClr val="black"/>
                </a:solidFill>
                <a:latin typeface="+mn-lt"/>
                <a:cs typeface="Times New Roman" pitchFamily="18" charset="0"/>
              </a:rPr>
              <a:t>i </a:t>
            </a:r>
            <a:r>
              <a:rPr lang="el-GR" altLang="el-GR" kern="0" dirty="0">
                <a:solidFill>
                  <a:prstClr val="black"/>
                </a:solidFill>
                <a:latin typeface="+mn-lt"/>
                <a:cs typeface="Times New Roman" pitchFamily="18" charset="0"/>
              </a:rPr>
              <a:t>του ενεργητικού.</a:t>
            </a:r>
            <a:endParaRPr lang="en-GB" altLang="el-GR" kern="0" dirty="0">
              <a:solidFill>
                <a:prstClr val="black"/>
              </a:solidFill>
              <a:latin typeface="+mn-lt"/>
              <a:cs typeface="Times New Roman" pitchFamily="18" charset="0"/>
            </a:endParaRPr>
          </a:p>
          <a:p>
            <a:pPr marL="342900" indent="-342900" eaLnBrk="1" fontAlgn="auto" hangingPunct="1">
              <a:spcBef>
                <a:spcPts val="0"/>
              </a:spcBef>
              <a:spcAft>
                <a:spcPts val="0"/>
              </a:spcAft>
              <a:buFont typeface="Arial" panose="020B0604020202020204" pitchFamily="34" charset="0"/>
              <a:buChar char="•"/>
              <a:defRPr/>
            </a:pPr>
            <a:r>
              <a:rPr lang="en-GB" altLang="el-GR" kern="0" dirty="0">
                <a:solidFill>
                  <a:prstClr val="black"/>
                </a:solidFill>
                <a:latin typeface="+mn-lt"/>
                <a:cs typeface="Times New Roman" pitchFamily="18" charset="0"/>
              </a:rPr>
              <a:t>D</a:t>
            </a:r>
            <a:r>
              <a:rPr lang="en-GB" altLang="el-GR" kern="0" baseline="-25000" dirty="0">
                <a:solidFill>
                  <a:prstClr val="black"/>
                </a:solidFill>
                <a:latin typeface="+mn-lt"/>
                <a:cs typeface="Times New Roman" pitchFamily="18" charset="0"/>
              </a:rPr>
              <a:t>L,i</a:t>
            </a:r>
            <a:r>
              <a:rPr lang="en-GB" altLang="el-GR" kern="0" dirty="0">
                <a:solidFill>
                  <a:prstClr val="black"/>
                </a:solidFill>
                <a:latin typeface="+mn-lt"/>
                <a:cs typeface="Times New Roman" pitchFamily="18" charset="0"/>
              </a:rPr>
              <a:t> </a:t>
            </a:r>
            <a:r>
              <a:rPr lang="el-GR" altLang="el-GR" kern="0" dirty="0">
                <a:solidFill>
                  <a:prstClr val="black"/>
                </a:solidFill>
                <a:latin typeface="+mn-lt"/>
                <a:cs typeface="Times New Roman" pitchFamily="18" charset="0"/>
              </a:rPr>
              <a:t>η σταθμισμένη διάρκεια (</a:t>
            </a:r>
            <a:r>
              <a:rPr lang="en-US" altLang="el-GR" kern="0" dirty="0">
                <a:solidFill>
                  <a:prstClr val="black"/>
                </a:solidFill>
                <a:latin typeface="+mn-lt"/>
                <a:cs typeface="Times New Roman" pitchFamily="18" charset="0"/>
              </a:rPr>
              <a:t>Duration</a:t>
            </a:r>
            <a:r>
              <a:rPr lang="el-GR" altLang="el-GR" kern="0" dirty="0">
                <a:solidFill>
                  <a:prstClr val="black"/>
                </a:solidFill>
                <a:latin typeface="+mn-lt"/>
                <a:cs typeface="Times New Roman" pitchFamily="18" charset="0"/>
              </a:rPr>
              <a:t>) του στοιχείου </a:t>
            </a:r>
            <a:r>
              <a:rPr lang="en-US" altLang="el-GR" kern="0" dirty="0">
                <a:solidFill>
                  <a:prstClr val="black"/>
                </a:solidFill>
                <a:latin typeface="+mn-lt"/>
                <a:cs typeface="Times New Roman" pitchFamily="18" charset="0"/>
              </a:rPr>
              <a:t>i </a:t>
            </a:r>
            <a:r>
              <a:rPr lang="el-GR" altLang="el-GR" kern="0" dirty="0">
                <a:solidFill>
                  <a:prstClr val="black"/>
                </a:solidFill>
                <a:latin typeface="+mn-lt"/>
                <a:cs typeface="Times New Roman" pitchFamily="18" charset="0"/>
              </a:rPr>
              <a:t>του παθητικού</a:t>
            </a:r>
            <a:endParaRPr lang="en-GB" altLang="el-GR" kern="0" dirty="0">
              <a:solidFill>
                <a:prstClr val="black"/>
              </a:solidFill>
              <a:latin typeface="+mn-lt"/>
              <a:cs typeface="Times New Roman" pitchFamily="18" charset="0"/>
            </a:endParaRPr>
          </a:p>
        </p:txBody>
      </p:sp>
      <p:graphicFrame>
        <p:nvGraphicFramePr>
          <p:cNvPr id="38916" name="Object 1030"/>
          <p:cNvGraphicFramePr>
            <a:graphicFrameLocks noChangeAspect="1"/>
          </p:cNvGraphicFramePr>
          <p:nvPr/>
        </p:nvGraphicFramePr>
        <p:xfrm>
          <a:off x="2051050" y="5505450"/>
          <a:ext cx="1752600" cy="704850"/>
        </p:xfrm>
        <a:graphic>
          <a:graphicData uri="http://schemas.openxmlformats.org/presentationml/2006/ole">
            <p:oleObj spid="_x0000_s38916" r:id="rId3" imgW="1066800" imgH="431800" progId="Equation.3">
              <p:embed/>
            </p:oleObj>
          </a:graphicData>
        </a:graphic>
      </p:graphicFrame>
      <p:graphicFrame>
        <p:nvGraphicFramePr>
          <p:cNvPr id="38917" name="Object 1033"/>
          <p:cNvGraphicFramePr>
            <a:graphicFrameLocks noChangeAspect="1"/>
          </p:cNvGraphicFramePr>
          <p:nvPr/>
        </p:nvGraphicFramePr>
        <p:xfrm>
          <a:off x="2043113" y="6200775"/>
          <a:ext cx="1066800" cy="657225"/>
        </p:xfrm>
        <a:graphic>
          <a:graphicData uri="http://schemas.openxmlformats.org/presentationml/2006/ole">
            <p:oleObj spid="_x0000_s38917" r:id="rId4" imgW="698197" imgH="431613" progId="Equation.3">
              <p:embed/>
            </p:oleObj>
          </a:graphicData>
        </a:graphic>
      </p:graphicFrame>
      <p:graphicFrame>
        <p:nvGraphicFramePr>
          <p:cNvPr id="38918" name="Object 1031"/>
          <p:cNvGraphicFramePr>
            <a:graphicFrameLocks noChangeAspect="1"/>
          </p:cNvGraphicFramePr>
          <p:nvPr/>
        </p:nvGraphicFramePr>
        <p:xfrm>
          <a:off x="4545013" y="5529263"/>
          <a:ext cx="1752600" cy="698500"/>
        </p:xfrm>
        <a:graphic>
          <a:graphicData uri="http://schemas.openxmlformats.org/presentationml/2006/ole">
            <p:oleObj spid="_x0000_s38918" r:id="rId5" imgW="1079032" imgH="431613" progId="Equation.3">
              <p:embed/>
            </p:oleObj>
          </a:graphicData>
        </a:graphic>
      </p:graphicFrame>
      <p:graphicFrame>
        <p:nvGraphicFramePr>
          <p:cNvPr id="38919" name="Object 1034"/>
          <p:cNvGraphicFramePr>
            <a:graphicFrameLocks noChangeAspect="1"/>
          </p:cNvGraphicFramePr>
          <p:nvPr/>
        </p:nvGraphicFramePr>
        <p:xfrm>
          <a:off x="4706938" y="6197600"/>
          <a:ext cx="1066800" cy="657225"/>
        </p:xfrm>
        <a:graphic>
          <a:graphicData uri="http://schemas.openxmlformats.org/presentationml/2006/ole">
            <p:oleObj spid="_x0000_s38919" r:id="rId6" imgW="698197" imgH="431613" progId="Equation.3">
              <p:embed/>
            </p:oleObj>
          </a:graphicData>
        </a:graphic>
      </p:graphicFrame>
      <p:sp>
        <p:nvSpPr>
          <p:cNvPr id="38920" name="Θέση αριθμού διαφάνειας 5"/>
          <p:cNvSpPr>
            <a:spLocks noGrp="1"/>
          </p:cNvSpPr>
          <p:nvPr>
            <p:ph type="sldNum" sz="quarter" idx="12"/>
          </p:nvPr>
        </p:nvSpPr>
        <p:spPr bwMode="auto">
          <a:noFill/>
          <a:ln>
            <a:miter lim="800000"/>
            <a:headEnd/>
            <a:tailEnd/>
          </a:ln>
        </p:spPr>
        <p:txBody>
          <a:bodyPr/>
          <a:lstStyle/>
          <a:p>
            <a:fld id="{FCC7287A-E196-424D-8E92-95FCDC5E994C}" type="slidenum">
              <a:rPr lang="nl-NL" altLang="el-GR"/>
              <a:pPr/>
              <a:t>32</a:t>
            </a:fld>
            <a:endParaRPr lang="nl-NL" alt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88900"/>
            <a:ext cx="9144000" cy="1417638"/>
          </a:xfrm>
        </p:spPr>
        <p:txBody>
          <a:bodyPr/>
          <a:lstStyle/>
          <a:p>
            <a:pPr>
              <a:defRPr/>
            </a:pPr>
            <a:r>
              <a:rPr lang="el-GR" altLang="el-GR" sz="3200" dirty="0">
                <a:solidFill>
                  <a:srgbClr val="0070C0"/>
                </a:solidFill>
                <a:latin typeface="+mn-lt"/>
                <a:cs typeface="Times New Roman" panose="02020603050405020304" pitchFamily="18" charset="0"/>
              </a:rPr>
              <a:t>Κίνδυνος Θέσης - Το υπόδειγμα ανοίγματος σταθμισμένης διάρκειας (</a:t>
            </a:r>
            <a:r>
              <a:rPr lang="en-GB" altLang="el-GR" sz="3200" dirty="0">
                <a:solidFill>
                  <a:srgbClr val="0070C0"/>
                </a:solidFill>
                <a:latin typeface="+mn-lt"/>
                <a:cs typeface="Times New Roman" panose="02020603050405020304" pitchFamily="18" charset="0"/>
              </a:rPr>
              <a:t>Duration Gap</a:t>
            </a:r>
            <a:r>
              <a:rPr lang="en-GB" altLang="el-GR" sz="3200" dirty="0" smtClean="0">
                <a:solidFill>
                  <a:srgbClr val="0070C0"/>
                </a:solidFill>
                <a:latin typeface="+mn-lt"/>
                <a:cs typeface="Times New Roman" panose="02020603050405020304" pitchFamily="18" charset="0"/>
              </a:rPr>
              <a:t>)</a:t>
            </a:r>
            <a:r>
              <a:rPr lang="el-GR" altLang="el-GR" sz="3200" dirty="0" smtClean="0">
                <a:solidFill>
                  <a:srgbClr val="0070C0"/>
                </a:solidFill>
                <a:latin typeface="+mn-lt"/>
                <a:cs typeface="Times New Roman" panose="02020603050405020304" pitchFamily="18" charset="0"/>
              </a:rPr>
              <a:t> - 3</a:t>
            </a:r>
            <a:endParaRPr lang="el-GR" sz="3200" dirty="0">
              <a:solidFill>
                <a:srgbClr val="0070C0"/>
              </a:solidFill>
              <a:latin typeface="+mn-lt"/>
            </a:endParaRPr>
          </a:p>
        </p:txBody>
      </p:sp>
      <p:sp>
        <p:nvSpPr>
          <p:cNvPr id="3" name="Rectangle 3"/>
          <p:cNvSpPr txBox="1">
            <a:spLocks noChangeArrowheads="1"/>
          </p:cNvSpPr>
          <p:nvPr/>
        </p:nvSpPr>
        <p:spPr>
          <a:xfrm>
            <a:off x="323850" y="1268413"/>
            <a:ext cx="8591550" cy="5400675"/>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GB" altLang="el-GR" sz="2200" dirty="0" smtClean="0"/>
              <a:t>A=L+E, dA=dL+dE, dE=dA-dL</a:t>
            </a:r>
          </a:p>
          <a:p>
            <a:pPr>
              <a:lnSpc>
                <a:spcPct val="90000"/>
              </a:lnSpc>
              <a:defRPr/>
            </a:pPr>
            <a:r>
              <a:rPr lang="el-GR" altLang="el-GR" sz="2200" dirty="0" smtClean="0"/>
              <a:t>Από βασικό τύπο </a:t>
            </a:r>
            <a:r>
              <a:rPr lang="en-GB" altLang="el-GR" sz="2200" dirty="0" smtClean="0"/>
              <a:t>ModD:</a:t>
            </a:r>
          </a:p>
          <a:p>
            <a:pPr>
              <a:lnSpc>
                <a:spcPct val="90000"/>
              </a:lnSpc>
              <a:spcBef>
                <a:spcPct val="35000"/>
              </a:spcBef>
              <a:defRPr/>
            </a:pPr>
            <a:r>
              <a:rPr lang="el-GR" altLang="el-GR" sz="2200" dirty="0" smtClean="0"/>
              <a:t>Αν υποθέσουμε</a:t>
            </a:r>
            <a:r>
              <a:rPr lang="en-US" altLang="el-GR" sz="2200" dirty="0" smtClean="0"/>
              <a:t>: y=y</a:t>
            </a:r>
            <a:r>
              <a:rPr lang="en-US" altLang="el-GR" sz="2200" baseline="-25000" dirty="0" smtClean="0"/>
              <a:t>A</a:t>
            </a:r>
            <a:r>
              <a:rPr lang="en-US" altLang="el-GR" sz="2200" dirty="0" smtClean="0"/>
              <a:t>=y</a:t>
            </a:r>
            <a:r>
              <a:rPr lang="en-US" altLang="el-GR" sz="2200" baseline="-25000" dirty="0" smtClean="0"/>
              <a:t>L</a:t>
            </a:r>
            <a:r>
              <a:rPr lang="en-US" altLang="el-GR" sz="2200" dirty="0" smtClean="0"/>
              <a:t> &amp; dy=dy</a:t>
            </a:r>
            <a:r>
              <a:rPr lang="en-US" altLang="el-GR" sz="2200" baseline="-25000" dirty="0" smtClean="0"/>
              <a:t>A</a:t>
            </a:r>
            <a:r>
              <a:rPr lang="en-US" altLang="el-GR" sz="2200" dirty="0" smtClean="0"/>
              <a:t>=dy</a:t>
            </a:r>
            <a:r>
              <a:rPr lang="en-US" altLang="el-GR" sz="2200" baseline="-25000" dirty="0" smtClean="0"/>
              <a:t>L</a:t>
            </a:r>
            <a:endParaRPr lang="en-GB" altLang="el-GR" sz="2200" baseline="-25000" dirty="0" smtClean="0"/>
          </a:p>
          <a:p>
            <a:pPr>
              <a:lnSpc>
                <a:spcPct val="90000"/>
              </a:lnSpc>
              <a:defRPr/>
            </a:pPr>
            <a:endParaRPr lang="en-GB" altLang="el-GR" sz="2000" dirty="0" smtClean="0">
              <a:latin typeface="Times New Roman" pitchFamily="18" charset="0"/>
            </a:endParaRPr>
          </a:p>
          <a:p>
            <a:pPr>
              <a:lnSpc>
                <a:spcPct val="90000"/>
              </a:lnSpc>
              <a:defRPr/>
            </a:pPr>
            <a:endParaRPr lang="en-GB" altLang="el-GR" sz="2000" dirty="0" smtClean="0">
              <a:latin typeface="Times New Roman" pitchFamily="18" charset="0"/>
            </a:endParaRPr>
          </a:p>
          <a:p>
            <a:pPr marL="0" indent="0">
              <a:lnSpc>
                <a:spcPct val="90000"/>
              </a:lnSpc>
              <a:buFont typeface="Arial" panose="020B0604020202020204" pitchFamily="34" charset="0"/>
              <a:buNone/>
              <a:defRPr/>
            </a:pPr>
            <a:endParaRPr lang="en-GB" altLang="el-GR" sz="2000" dirty="0" smtClean="0">
              <a:latin typeface="Times New Roman" pitchFamily="18" charset="0"/>
            </a:endParaRPr>
          </a:p>
          <a:p>
            <a:pPr>
              <a:lnSpc>
                <a:spcPct val="90000"/>
              </a:lnSpc>
              <a:defRPr/>
            </a:pPr>
            <a:endParaRPr lang="en-GB" altLang="el-GR" sz="2000" dirty="0" smtClean="0">
              <a:latin typeface="Times New Roman" pitchFamily="18" charset="0"/>
            </a:endParaRPr>
          </a:p>
          <a:p>
            <a:pPr>
              <a:lnSpc>
                <a:spcPct val="90000"/>
              </a:lnSpc>
              <a:defRPr/>
            </a:pPr>
            <a:endParaRPr lang="en-GB" altLang="el-GR" sz="2000" dirty="0" smtClean="0">
              <a:latin typeface="Times New Roman" pitchFamily="18" charset="0"/>
            </a:endParaRPr>
          </a:p>
          <a:p>
            <a:pPr>
              <a:lnSpc>
                <a:spcPct val="90000"/>
              </a:lnSpc>
              <a:defRPr/>
            </a:pPr>
            <a:endParaRPr lang="en-GB" altLang="el-GR" sz="2000" dirty="0" smtClean="0">
              <a:latin typeface="Times New Roman" pitchFamily="18" charset="0"/>
            </a:endParaRPr>
          </a:p>
          <a:p>
            <a:pPr>
              <a:lnSpc>
                <a:spcPct val="90000"/>
              </a:lnSpc>
              <a:defRPr/>
            </a:pPr>
            <a:endParaRPr lang="en-GB" altLang="el-GR" sz="2000" dirty="0" smtClean="0">
              <a:latin typeface="Times New Roman" pitchFamily="18" charset="0"/>
              <a:cs typeface="Times New Roman" pitchFamily="18" charset="0"/>
            </a:endParaRPr>
          </a:p>
          <a:p>
            <a:pPr>
              <a:lnSpc>
                <a:spcPct val="90000"/>
              </a:lnSpc>
              <a:defRPr/>
            </a:pPr>
            <a:endParaRPr lang="el-GR" altLang="el-GR" sz="2000" dirty="0" smtClean="0">
              <a:latin typeface="Times New Roman" pitchFamily="18" charset="0"/>
            </a:endParaRPr>
          </a:p>
          <a:p>
            <a:pPr>
              <a:lnSpc>
                <a:spcPct val="90000"/>
              </a:lnSpc>
              <a:defRPr/>
            </a:pPr>
            <a:endParaRPr lang="el-GR" altLang="el-GR" sz="2000" dirty="0" smtClean="0">
              <a:latin typeface="Times New Roman" pitchFamily="18" charset="0"/>
            </a:endParaRPr>
          </a:p>
          <a:p>
            <a:pPr>
              <a:lnSpc>
                <a:spcPct val="90000"/>
              </a:lnSpc>
              <a:defRPr/>
            </a:pPr>
            <a:endParaRPr lang="el-GR" altLang="el-GR" sz="2000" dirty="0" smtClean="0">
              <a:latin typeface="Times New Roman" pitchFamily="18" charset="0"/>
            </a:endParaRPr>
          </a:p>
          <a:p>
            <a:pPr>
              <a:lnSpc>
                <a:spcPct val="90000"/>
              </a:lnSpc>
              <a:defRPr/>
            </a:pPr>
            <a:r>
              <a:rPr lang="el-GR" sz="2200" dirty="0" smtClean="0">
                <a:cs typeface="Times New Roman" panose="02020603050405020304" pitchFamily="18" charset="0"/>
              </a:rPr>
              <a:t>Βασική φροντίδα της τράπεζας είναι να τείνει να μηδενίσει τον παράγοντα</a:t>
            </a:r>
            <a:r>
              <a:rPr lang="en-US" sz="2200" dirty="0" smtClean="0">
                <a:cs typeface="Times New Roman" panose="02020603050405020304" pitchFamily="18" charset="0"/>
              </a:rPr>
              <a:t> D-</a:t>
            </a:r>
            <a:r>
              <a:rPr lang="el-GR" sz="2200" dirty="0" smtClean="0">
                <a:cs typeface="Times New Roman" panose="02020603050405020304" pitchFamily="18" charset="0"/>
              </a:rPr>
              <a:t>gap </a:t>
            </a:r>
          </a:p>
          <a:p>
            <a:pPr>
              <a:lnSpc>
                <a:spcPct val="90000"/>
              </a:lnSpc>
              <a:defRPr/>
            </a:pPr>
            <a:r>
              <a:rPr lang="el-GR" altLang="el-GR" sz="2200" dirty="0" smtClean="0"/>
              <a:t>Π.χ.</a:t>
            </a:r>
            <a:r>
              <a:rPr lang="el-GR" altLang="el-GR" sz="2200" dirty="0" smtClean="0">
                <a:cs typeface="Times New Roman" pitchFamily="18" charset="0"/>
              </a:rPr>
              <a:t> αν </a:t>
            </a:r>
            <a:r>
              <a:rPr lang="en-GB" altLang="el-GR" sz="2200" dirty="0" smtClean="0">
                <a:cs typeface="Times New Roman" pitchFamily="18" charset="0"/>
              </a:rPr>
              <a:t>A=</a:t>
            </a:r>
            <a:r>
              <a:rPr lang="el-GR" altLang="el-GR" sz="2200" dirty="0" smtClean="0">
                <a:cs typeface="Times New Roman" pitchFamily="18" charset="0"/>
              </a:rPr>
              <a:t> 300 εκατ. ευρώ </a:t>
            </a:r>
            <a:r>
              <a:rPr lang="en-GB" altLang="el-GR" sz="2200" dirty="0" smtClean="0">
                <a:cs typeface="Times New Roman" pitchFamily="18" charset="0"/>
              </a:rPr>
              <a:t>&amp; L=</a:t>
            </a:r>
            <a:r>
              <a:rPr lang="el-GR" altLang="el-GR" sz="2200" dirty="0" smtClean="0">
                <a:cs typeface="Times New Roman" pitchFamily="18" charset="0"/>
              </a:rPr>
              <a:t>240 εκατ. </a:t>
            </a:r>
            <a:r>
              <a:rPr lang="en-GB" altLang="el-GR" sz="2200" dirty="0" smtClean="0">
                <a:cs typeface="Times New Roman" pitchFamily="18" charset="0"/>
              </a:rPr>
              <a:t>k=0,80</a:t>
            </a:r>
          </a:p>
          <a:p>
            <a:pPr lvl="1">
              <a:lnSpc>
                <a:spcPct val="90000"/>
              </a:lnSpc>
              <a:defRPr/>
            </a:pPr>
            <a:r>
              <a:rPr lang="en-GB" altLang="el-GR" sz="2200" dirty="0" smtClean="0">
                <a:cs typeface="Times New Roman" pitchFamily="18" charset="0"/>
              </a:rPr>
              <a:t>D</a:t>
            </a:r>
            <a:r>
              <a:rPr lang="en-GB" altLang="el-GR" sz="2200" baseline="-25000" dirty="0" smtClean="0">
                <a:cs typeface="Times New Roman" pitchFamily="18" charset="0"/>
              </a:rPr>
              <a:t>A</a:t>
            </a:r>
            <a:r>
              <a:rPr lang="en-GB" altLang="el-GR" sz="2200" dirty="0" smtClean="0">
                <a:cs typeface="Times New Roman" pitchFamily="18" charset="0"/>
              </a:rPr>
              <a:t>-kD</a:t>
            </a:r>
            <a:r>
              <a:rPr lang="en-GB" altLang="el-GR" sz="2200" baseline="-25000" dirty="0" smtClean="0">
                <a:cs typeface="Times New Roman" pitchFamily="18" charset="0"/>
              </a:rPr>
              <a:t>L</a:t>
            </a:r>
            <a:r>
              <a:rPr lang="en-GB" altLang="el-GR" sz="2200" dirty="0" smtClean="0">
                <a:cs typeface="Times New Roman" pitchFamily="18" charset="0"/>
              </a:rPr>
              <a:t>=0 =&gt; D</a:t>
            </a:r>
            <a:r>
              <a:rPr lang="en-GB" altLang="el-GR" sz="2200" baseline="-25000" dirty="0" smtClean="0">
                <a:cs typeface="Times New Roman" pitchFamily="18" charset="0"/>
              </a:rPr>
              <a:t>A</a:t>
            </a:r>
            <a:r>
              <a:rPr lang="en-GB" altLang="el-GR" sz="2200" dirty="0" smtClean="0">
                <a:cs typeface="Times New Roman" pitchFamily="18" charset="0"/>
              </a:rPr>
              <a:t>=0,80D</a:t>
            </a:r>
            <a:r>
              <a:rPr lang="en-GB" altLang="el-GR" sz="2200" baseline="-25000" dirty="0" smtClean="0">
                <a:cs typeface="Times New Roman" pitchFamily="18" charset="0"/>
              </a:rPr>
              <a:t>L</a:t>
            </a:r>
            <a:r>
              <a:rPr lang="en-GB" altLang="el-GR" sz="2200" dirty="0" smtClean="0">
                <a:cs typeface="Times New Roman" pitchFamily="18" charset="0"/>
              </a:rPr>
              <a:t> =&gt;</a:t>
            </a:r>
          </a:p>
          <a:p>
            <a:pPr lvl="1">
              <a:lnSpc>
                <a:spcPct val="90000"/>
              </a:lnSpc>
              <a:spcAft>
                <a:spcPct val="30000"/>
              </a:spcAft>
              <a:defRPr/>
            </a:pPr>
            <a:r>
              <a:rPr lang="en-GB" altLang="el-GR" sz="2200" dirty="0" smtClean="0">
                <a:cs typeface="Times New Roman" pitchFamily="18" charset="0"/>
              </a:rPr>
              <a:t>A</a:t>
            </a:r>
            <a:r>
              <a:rPr lang="el-GR" altLang="el-GR" sz="2200" dirty="0" smtClean="0">
                <a:cs typeface="Times New Roman" pitchFamily="18" charset="0"/>
              </a:rPr>
              <a:t>ν </a:t>
            </a:r>
            <a:r>
              <a:rPr lang="en-GB" altLang="el-GR" sz="2200" dirty="0" smtClean="0">
                <a:cs typeface="Times New Roman" pitchFamily="18" charset="0"/>
              </a:rPr>
              <a:t>D</a:t>
            </a:r>
            <a:r>
              <a:rPr lang="en-GB" altLang="el-GR" sz="2200" baseline="-25000" dirty="0" smtClean="0"/>
              <a:t>L</a:t>
            </a:r>
            <a:r>
              <a:rPr lang="en-GB" altLang="el-GR" sz="2200" dirty="0" smtClean="0">
                <a:cs typeface="Times New Roman" pitchFamily="18" charset="0"/>
              </a:rPr>
              <a:t>=</a:t>
            </a:r>
            <a:r>
              <a:rPr lang="el-GR" altLang="el-GR" sz="2200" dirty="0" smtClean="0">
                <a:cs typeface="Times New Roman" pitchFamily="18" charset="0"/>
              </a:rPr>
              <a:t> 7 έτη</a:t>
            </a:r>
            <a:r>
              <a:rPr lang="el-GR" altLang="el-GR" sz="2200" dirty="0" smtClean="0"/>
              <a:t>,</a:t>
            </a:r>
            <a:r>
              <a:rPr lang="en-US" altLang="el-GR" sz="2200" dirty="0" smtClean="0">
                <a:cs typeface="Times New Roman" pitchFamily="18" charset="0"/>
              </a:rPr>
              <a:t> </a:t>
            </a:r>
            <a:r>
              <a:rPr lang="el-GR" altLang="el-GR" sz="2200" dirty="0" smtClean="0"/>
              <a:t>θα πρέπει</a:t>
            </a:r>
            <a:r>
              <a:rPr lang="el-GR" altLang="el-GR" sz="2200" dirty="0" smtClean="0">
                <a:cs typeface="Times New Roman" pitchFamily="18" charset="0"/>
              </a:rPr>
              <a:t> </a:t>
            </a:r>
            <a:r>
              <a:rPr lang="en-GB" altLang="el-GR" sz="2200" dirty="0" smtClean="0">
                <a:cs typeface="Times New Roman" pitchFamily="18" charset="0"/>
              </a:rPr>
              <a:t>D</a:t>
            </a:r>
            <a:r>
              <a:rPr lang="en-GB" altLang="el-GR" sz="2200" baseline="-25000" dirty="0" smtClean="0">
                <a:cs typeface="Times New Roman" pitchFamily="18" charset="0"/>
              </a:rPr>
              <a:t>A</a:t>
            </a:r>
            <a:r>
              <a:rPr lang="en-GB" altLang="el-GR" sz="2200" dirty="0" smtClean="0">
                <a:cs typeface="Times New Roman" pitchFamily="18" charset="0"/>
              </a:rPr>
              <a:t>=</a:t>
            </a:r>
            <a:r>
              <a:rPr lang="el-GR" altLang="el-GR" sz="2200" dirty="0" smtClean="0">
                <a:cs typeface="Times New Roman" pitchFamily="18" charset="0"/>
              </a:rPr>
              <a:t> 5.6 έτη, </a:t>
            </a:r>
            <a:r>
              <a:rPr lang="en-GB" altLang="el-GR" sz="2200" dirty="0" smtClean="0">
                <a:cs typeface="Times New Roman" pitchFamily="18" charset="0"/>
                <a:sym typeface="Wingdings" pitchFamily="2" charset="2"/>
              </a:rPr>
              <a:t> Dgap=0 </a:t>
            </a:r>
            <a:r>
              <a:rPr lang="el-GR" altLang="el-GR" sz="2200" dirty="0" smtClean="0">
                <a:sym typeface="Wingdings" pitchFamily="2" charset="2"/>
              </a:rPr>
              <a:t>και </a:t>
            </a:r>
            <a:r>
              <a:rPr lang="en-GB" altLang="el-GR" sz="2200" dirty="0" smtClean="0">
                <a:sym typeface="Wingdings" pitchFamily="2" charset="2"/>
              </a:rPr>
              <a:t>dE=0 </a:t>
            </a:r>
            <a:r>
              <a:rPr lang="en-GB" altLang="el-GR" sz="2200" dirty="0" smtClean="0">
                <a:cs typeface="Times New Roman" pitchFamily="18" charset="0"/>
              </a:rPr>
              <a:t>(</a:t>
            </a:r>
            <a:r>
              <a:rPr lang="el-GR" altLang="el-GR" sz="2200" dirty="0" smtClean="0">
                <a:cs typeface="Times New Roman" pitchFamily="18" charset="0"/>
              </a:rPr>
              <a:t>η καθαρή θέση της τράπεζας να είναι απρόσβλητη από τις μεταβολές του επιτοκίου</a:t>
            </a:r>
            <a:r>
              <a:rPr lang="en-GB" altLang="el-GR" sz="2200" dirty="0" smtClean="0">
                <a:cs typeface="Times New Roman" pitchFamily="18" charset="0"/>
              </a:rPr>
              <a:t>)</a:t>
            </a:r>
            <a:r>
              <a:rPr lang="en-GB" altLang="el-GR" sz="2200" dirty="0" smtClean="0"/>
              <a:t> </a:t>
            </a:r>
            <a:endParaRPr lang="en-GB" altLang="el-GR" sz="2200" dirty="0"/>
          </a:p>
        </p:txBody>
      </p:sp>
      <p:graphicFrame>
        <p:nvGraphicFramePr>
          <p:cNvPr id="39940" name="Object 6"/>
          <p:cNvGraphicFramePr>
            <a:graphicFrameLocks noChangeAspect="1"/>
          </p:cNvGraphicFramePr>
          <p:nvPr/>
        </p:nvGraphicFramePr>
        <p:xfrm>
          <a:off x="1331913" y="2506663"/>
          <a:ext cx="2057400" cy="314325"/>
        </p:xfrm>
        <a:graphic>
          <a:graphicData uri="http://schemas.openxmlformats.org/presentationml/2006/ole">
            <p:oleObj spid="_x0000_s39940" r:id="rId3" imgW="1434477" imgH="215806" progId="Equation.3">
              <p:embed/>
            </p:oleObj>
          </a:graphicData>
        </a:graphic>
      </p:graphicFrame>
      <p:graphicFrame>
        <p:nvGraphicFramePr>
          <p:cNvPr id="39941" name="Object 5"/>
          <p:cNvGraphicFramePr>
            <a:graphicFrameLocks noChangeAspect="1"/>
          </p:cNvGraphicFramePr>
          <p:nvPr/>
        </p:nvGraphicFramePr>
        <p:xfrm>
          <a:off x="3910013" y="2490788"/>
          <a:ext cx="2133600" cy="328612"/>
        </p:xfrm>
        <a:graphic>
          <a:graphicData uri="http://schemas.openxmlformats.org/presentationml/2006/ole">
            <p:oleObj spid="_x0000_s39941" r:id="rId4" imgW="1422400" imgH="215900" progId="Equation.3">
              <p:embed/>
            </p:oleObj>
          </a:graphicData>
        </a:graphic>
      </p:graphicFrame>
      <p:sp>
        <p:nvSpPr>
          <p:cNvPr id="39942" name="TextBox 5"/>
          <p:cNvSpPr txBox="1">
            <a:spLocks noChangeArrowheads="1"/>
          </p:cNvSpPr>
          <p:nvPr/>
        </p:nvSpPr>
        <p:spPr bwMode="auto">
          <a:xfrm>
            <a:off x="3357563" y="2455863"/>
            <a:ext cx="249237" cy="400050"/>
          </a:xfrm>
          <a:prstGeom prst="rect">
            <a:avLst/>
          </a:prstGeom>
          <a:noFill/>
          <a:ln w="9525">
            <a:noFill/>
            <a:miter lim="800000"/>
            <a:headEnd/>
            <a:tailEnd/>
          </a:ln>
        </p:spPr>
        <p:txBody>
          <a:bodyPr wrap="none">
            <a:spAutoFit/>
          </a:bodyPr>
          <a:lstStyle/>
          <a:p>
            <a:pPr eaLnBrk="1" hangingPunct="1"/>
            <a:r>
              <a:rPr lang="en-US" altLang="el-GR" sz="2000">
                <a:solidFill>
                  <a:schemeClr val="tx1"/>
                </a:solidFill>
              </a:rPr>
              <a:t>,</a:t>
            </a:r>
            <a:endParaRPr lang="el-GR" altLang="el-GR" sz="2000">
              <a:solidFill>
                <a:schemeClr val="tx1"/>
              </a:solidFill>
            </a:endParaRPr>
          </a:p>
        </p:txBody>
      </p:sp>
      <p:graphicFrame>
        <p:nvGraphicFramePr>
          <p:cNvPr id="7" name="Object 15"/>
          <p:cNvGraphicFramePr>
            <a:graphicFrameLocks noChangeAspect="1"/>
          </p:cNvGraphicFramePr>
          <p:nvPr/>
        </p:nvGraphicFramePr>
        <p:xfrm>
          <a:off x="1295400" y="2971800"/>
          <a:ext cx="4876800" cy="376238"/>
        </p:xfrm>
        <a:graphic>
          <a:graphicData uri="http://schemas.openxmlformats.org/presentationml/2006/ole">
            <p:oleObj spid="_x0000_s39943" r:id="rId5" imgW="2844800" imgH="215900" progId="Equation.3">
              <p:embed/>
            </p:oleObj>
          </a:graphicData>
        </a:graphic>
      </p:graphicFrame>
      <p:graphicFrame>
        <p:nvGraphicFramePr>
          <p:cNvPr id="8" name="Object 14"/>
          <p:cNvGraphicFramePr>
            <a:graphicFrameLocks noChangeAspect="1"/>
          </p:cNvGraphicFramePr>
          <p:nvPr/>
        </p:nvGraphicFramePr>
        <p:xfrm>
          <a:off x="1295400" y="3429000"/>
          <a:ext cx="3048000" cy="749300"/>
        </p:xfrm>
        <a:graphic>
          <a:graphicData uri="http://schemas.openxmlformats.org/presentationml/2006/ole">
            <p:oleObj spid="_x0000_s39944" r:id="rId6" imgW="1968500" imgH="482600" progId="Equation.3">
              <p:embed/>
            </p:oleObj>
          </a:graphicData>
        </a:graphic>
      </p:graphicFrame>
      <p:graphicFrame>
        <p:nvGraphicFramePr>
          <p:cNvPr id="10" name="Object 13"/>
          <p:cNvGraphicFramePr>
            <a:graphicFrameLocks noChangeAspect="1"/>
          </p:cNvGraphicFramePr>
          <p:nvPr/>
        </p:nvGraphicFramePr>
        <p:xfrm>
          <a:off x="992188" y="4117975"/>
          <a:ext cx="5867400" cy="727075"/>
        </p:xfrm>
        <a:graphic>
          <a:graphicData uri="http://schemas.openxmlformats.org/presentationml/2006/ole">
            <p:oleObj spid="_x0000_s39945" r:id="rId7" imgW="3683000" imgH="457200" progId="Equation.3">
              <p:embed/>
            </p:oleObj>
          </a:graphicData>
        </a:graphic>
      </p:graphicFrame>
      <p:sp>
        <p:nvSpPr>
          <p:cNvPr id="13" name="Text Box 21"/>
          <p:cNvSpPr txBox="1">
            <a:spLocks noChangeArrowheads="1"/>
          </p:cNvSpPr>
          <p:nvPr/>
        </p:nvSpPr>
        <p:spPr bwMode="auto">
          <a:xfrm>
            <a:off x="6629400" y="3352800"/>
            <a:ext cx="18907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GB" altLang="el-GR" b="1" dirty="0">
                <a:solidFill>
                  <a:schemeClr val="tx1"/>
                </a:solidFill>
                <a:latin typeface="+mn-lt"/>
              </a:rPr>
              <a:t>Duration Gap</a:t>
            </a:r>
          </a:p>
        </p:txBody>
      </p:sp>
      <p:sp>
        <p:nvSpPr>
          <p:cNvPr id="39947" name="Text Box 22"/>
          <p:cNvSpPr txBox="1">
            <a:spLocks noChangeArrowheads="1"/>
          </p:cNvSpPr>
          <p:nvPr/>
        </p:nvSpPr>
        <p:spPr bwMode="auto">
          <a:xfrm>
            <a:off x="6859588" y="4270375"/>
            <a:ext cx="247650" cy="396875"/>
          </a:xfrm>
          <a:prstGeom prst="rect">
            <a:avLst/>
          </a:prstGeom>
          <a:noFill/>
          <a:ln w="9525">
            <a:noFill/>
            <a:miter lim="800000"/>
            <a:headEnd/>
            <a:tailEnd/>
          </a:ln>
          <a:effectLst/>
        </p:spPr>
        <p:txBody>
          <a:bodyPr wrap="none">
            <a:spAutoFit/>
          </a:bodyPr>
          <a:lstStyle/>
          <a:p>
            <a:pPr eaLnBrk="1" hangingPunct="1"/>
            <a:r>
              <a:rPr lang="el-GR" altLang="el-GR" sz="2000">
                <a:solidFill>
                  <a:schemeClr val="tx1"/>
                </a:solidFill>
              </a:rPr>
              <a:t>,</a:t>
            </a:r>
            <a:endParaRPr lang="en-GB" altLang="el-GR" sz="2000">
              <a:solidFill>
                <a:schemeClr val="tx1"/>
              </a:solidFill>
            </a:endParaRPr>
          </a:p>
        </p:txBody>
      </p:sp>
      <p:graphicFrame>
        <p:nvGraphicFramePr>
          <p:cNvPr id="15" name="Object 11"/>
          <p:cNvGraphicFramePr>
            <a:graphicFrameLocks noChangeAspect="1"/>
          </p:cNvGraphicFramePr>
          <p:nvPr/>
        </p:nvGraphicFramePr>
        <p:xfrm>
          <a:off x="7421563" y="4105275"/>
          <a:ext cx="914400" cy="558800"/>
        </p:xfrm>
        <a:graphic>
          <a:graphicData uri="http://schemas.openxmlformats.org/presentationml/2006/ole">
            <p:oleObj spid="_x0000_s39948" r:id="rId8" imgW="634725" imgH="393529" progId="Equation.3">
              <p:embed/>
            </p:oleObj>
          </a:graphicData>
        </a:graphic>
      </p:graphicFrame>
      <p:sp>
        <p:nvSpPr>
          <p:cNvPr id="16" name="Έλλειψη 15"/>
          <p:cNvSpPr/>
          <p:nvPr/>
        </p:nvSpPr>
        <p:spPr>
          <a:xfrm>
            <a:off x="4405313" y="4178300"/>
            <a:ext cx="1295400" cy="568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17" name="Line 19"/>
          <p:cNvSpPr>
            <a:spLocks noChangeShapeType="1"/>
          </p:cNvSpPr>
          <p:nvPr/>
        </p:nvSpPr>
        <p:spPr bwMode="auto">
          <a:xfrm flipH="1">
            <a:off x="5700713" y="3660775"/>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39951" name="Θέση αριθμού διαφάνειας 5"/>
          <p:cNvSpPr>
            <a:spLocks noGrp="1"/>
          </p:cNvSpPr>
          <p:nvPr>
            <p:ph type="sldNum" sz="quarter" idx="12"/>
          </p:nvPr>
        </p:nvSpPr>
        <p:spPr bwMode="auto">
          <a:noFill/>
          <a:ln>
            <a:miter lim="800000"/>
            <a:headEnd/>
            <a:tailEnd/>
          </a:ln>
        </p:spPr>
        <p:txBody>
          <a:bodyPr/>
          <a:lstStyle/>
          <a:p>
            <a:fld id="{1909D305-BBEF-4F41-B373-FD01F07CCEA0}" type="slidenum">
              <a:rPr lang="nl-NL" altLang="el-GR"/>
              <a:pPr/>
              <a:t>33</a:t>
            </a:fld>
            <a:endParaRPr lang="nl-NL"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 calcmode="lin" valueType="num">
                                      <p:cBhvr additive="base">
                                        <p:cTn id="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anim calcmode="lin" valueType="num">
                                      <p:cBhvr additive="base">
                                        <p:cTn id="1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50"/>
            <a:ext cx="9144000" cy="1143000"/>
          </a:xfrm>
        </p:spPr>
        <p:txBody>
          <a:bodyPr/>
          <a:lstStyle/>
          <a:p>
            <a:pPr>
              <a:defRPr/>
            </a:pPr>
            <a:r>
              <a:rPr lang="el-GR" sz="4000" dirty="0" smtClean="0">
                <a:solidFill>
                  <a:srgbClr val="0070C0"/>
                </a:solidFill>
                <a:latin typeface="+mn-lt"/>
                <a:cs typeface="Times New Roman" panose="02020603050405020304" pitchFamily="18" charset="0"/>
              </a:rPr>
              <a:t>Αναμενόμενες Μεταβολές στην Κ.Θ. ανάλογα με </a:t>
            </a:r>
            <a:r>
              <a:rPr lang="en-US" sz="4000" dirty="0" smtClean="0">
                <a:solidFill>
                  <a:srgbClr val="0070C0"/>
                </a:solidFill>
                <a:latin typeface="+mn-lt"/>
                <a:cs typeface="Times New Roman" panose="02020603050405020304" pitchFamily="18" charset="0"/>
              </a:rPr>
              <a:t>d-gap</a:t>
            </a:r>
            <a:endParaRPr lang="el-GR" sz="4000" dirty="0">
              <a:solidFill>
                <a:srgbClr val="0070C0"/>
              </a:solidFill>
              <a:latin typeface="+mn-lt"/>
            </a:endParaRPr>
          </a:p>
        </p:txBody>
      </p:sp>
      <p:sp>
        <p:nvSpPr>
          <p:cNvPr id="39939" name="Ορθογώνιο 2"/>
          <p:cNvSpPr>
            <a:spLocks noChangeArrowheads="1"/>
          </p:cNvSpPr>
          <p:nvPr/>
        </p:nvSpPr>
        <p:spPr bwMode="auto">
          <a:xfrm>
            <a:off x="0" y="1268413"/>
            <a:ext cx="9144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defRPr/>
            </a:pPr>
            <a:r>
              <a:rPr lang="el-GR" altLang="el-GR" dirty="0" smtClean="0">
                <a:latin typeface="+mn-lt"/>
                <a:cs typeface="Times New Roman" panose="02020603050405020304" pitchFamily="18" charset="0"/>
              </a:rPr>
              <a:t>Αν d-gap&lt;0</a:t>
            </a:r>
            <a:r>
              <a:rPr lang="en-US" altLang="el-GR" dirty="0" smtClean="0">
                <a:latin typeface="+mn-lt"/>
                <a:cs typeface="Times New Roman" panose="02020603050405020304" pitchFamily="18" charset="0"/>
              </a:rPr>
              <a:t>: </a:t>
            </a:r>
            <a:r>
              <a:rPr lang="el-GR" altLang="el-GR" dirty="0" smtClean="0">
                <a:latin typeface="+mn-lt"/>
                <a:cs typeface="Times New Roman" panose="02020603050405020304" pitchFamily="18" charset="0"/>
              </a:rPr>
              <a:t>τράπεζα χρηματοδοτεί</a:t>
            </a:r>
            <a:r>
              <a:rPr lang="en-US" altLang="el-GR" dirty="0" smtClean="0">
                <a:latin typeface="+mn-lt"/>
                <a:cs typeface="Times New Roman" panose="02020603050405020304" pitchFamily="18" charset="0"/>
              </a:rPr>
              <a:t> </a:t>
            </a:r>
            <a:r>
              <a:rPr lang="el-GR" altLang="el-GR" dirty="0" smtClean="0">
                <a:latin typeface="+mn-lt"/>
                <a:cs typeface="Times New Roman" panose="02020603050405020304" pitchFamily="18" charset="0"/>
              </a:rPr>
              <a:t>βραχυπρόθεσμα δάνεια με</a:t>
            </a:r>
            <a:r>
              <a:rPr lang="en-US" altLang="el-GR" dirty="0" smtClean="0">
                <a:latin typeface="+mn-lt"/>
                <a:cs typeface="Times New Roman" panose="02020603050405020304" pitchFamily="18" charset="0"/>
              </a:rPr>
              <a:t> </a:t>
            </a:r>
            <a:r>
              <a:rPr lang="el-GR" altLang="el-GR" dirty="0" smtClean="0">
                <a:latin typeface="+mn-lt"/>
                <a:cs typeface="Times New Roman" panose="02020603050405020304" pitchFamily="18" charset="0"/>
              </a:rPr>
              <a:t>μακροπρόθεσμες υποχρεώσεις</a:t>
            </a:r>
            <a:r>
              <a:rPr lang="en-US" altLang="el-GR" dirty="0" smtClean="0">
                <a:latin typeface="+mn-lt"/>
                <a:cs typeface="Times New Roman" panose="02020603050405020304" pitchFamily="18" charset="0"/>
              </a:rPr>
              <a:t>, </a:t>
            </a:r>
            <a:r>
              <a:rPr lang="el-GR" altLang="el-GR" dirty="0" smtClean="0">
                <a:latin typeface="+mn-lt"/>
                <a:cs typeface="Times New Roman" panose="02020603050405020304" pitchFamily="18" charset="0"/>
              </a:rPr>
              <a:t>φοβάται πτώση επιτοκίων.</a:t>
            </a:r>
            <a:endParaRPr lang="en-US" altLang="el-GR" dirty="0" smtClean="0">
              <a:latin typeface="+mn-lt"/>
              <a:cs typeface="Times New Roman" panose="02020603050405020304" pitchFamily="18" charset="0"/>
            </a:endParaRPr>
          </a:p>
          <a:p>
            <a:pPr eaLnBrk="1" hangingPunct="1">
              <a:spcBef>
                <a:spcPct val="0"/>
              </a:spcBef>
              <a:defRPr/>
            </a:pPr>
            <a:r>
              <a:rPr lang="el-GR" altLang="el-GR" dirty="0" smtClean="0">
                <a:latin typeface="+mn-lt"/>
                <a:cs typeface="Times New Roman" panose="02020603050405020304" pitchFamily="18" charset="0"/>
              </a:rPr>
              <a:t>Αν d-gap&gt;0</a:t>
            </a:r>
            <a:r>
              <a:rPr lang="en-US" altLang="el-GR" dirty="0" smtClean="0">
                <a:latin typeface="+mn-lt"/>
                <a:cs typeface="Times New Roman" panose="02020603050405020304" pitchFamily="18" charset="0"/>
              </a:rPr>
              <a:t>:</a:t>
            </a:r>
            <a:r>
              <a:rPr lang="el-GR" altLang="el-GR" dirty="0" smtClean="0">
                <a:latin typeface="+mn-lt"/>
                <a:cs typeface="Times New Roman" panose="02020603050405020304" pitchFamily="18" charset="0"/>
              </a:rPr>
              <a:t> τράπεζα χρηματοδοτεί μακροπρόθεσμα δάνεια με</a:t>
            </a:r>
            <a:r>
              <a:rPr lang="en-US" altLang="el-GR" dirty="0" smtClean="0">
                <a:latin typeface="+mn-lt"/>
                <a:cs typeface="Times New Roman" panose="02020603050405020304" pitchFamily="18" charset="0"/>
              </a:rPr>
              <a:t> </a:t>
            </a:r>
            <a:r>
              <a:rPr lang="el-GR" altLang="el-GR" dirty="0" smtClean="0">
                <a:latin typeface="+mn-lt"/>
                <a:cs typeface="Times New Roman" panose="02020603050405020304" pitchFamily="18" charset="0"/>
              </a:rPr>
              <a:t>βραχυπρόθεσμες υποχρεώσεις</a:t>
            </a:r>
            <a:r>
              <a:rPr lang="en-US" altLang="el-GR" dirty="0" smtClean="0">
                <a:latin typeface="+mn-lt"/>
                <a:cs typeface="Times New Roman" panose="02020603050405020304" pitchFamily="18" charset="0"/>
              </a:rPr>
              <a:t>, </a:t>
            </a:r>
            <a:r>
              <a:rPr lang="el-GR" altLang="el-GR" dirty="0" smtClean="0">
                <a:latin typeface="+mn-lt"/>
                <a:cs typeface="Times New Roman" panose="02020603050405020304" pitchFamily="18" charset="0"/>
              </a:rPr>
              <a:t>φοβάται άνοδο επιτοκίων.</a:t>
            </a:r>
            <a:endParaRPr lang="en-US" altLang="el-GR" dirty="0" smtClean="0">
              <a:latin typeface="+mn-lt"/>
              <a:cs typeface="Times New Roman" panose="02020603050405020304" pitchFamily="18" charset="0"/>
            </a:endParaRPr>
          </a:p>
        </p:txBody>
      </p:sp>
      <p:pic>
        <p:nvPicPr>
          <p:cNvPr id="40964" name="Picture 2"/>
          <p:cNvPicPr>
            <a:picLocks noChangeAspect="1" noChangeArrowheads="1"/>
          </p:cNvPicPr>
          <p:nvPr/>
        </p:nvPicPr>
        <p:blipFill>
          <a:blip r:embed="rId2"/>
          <a:srcRect/>
          <a:stretch>
            <a:fillRect/>
          </a:stretch>
        </p:blipFill>
        <p:spPr bwMode="auto">
          <a:xfrm>
            <a:off x="1403350" y="4538663"/>
            <a:ext cx="5845175" cy="1943100"/>
          </a:xfrm>
          <a:prstGeom prst="rect">
            <a:avLst/>
          </a:prstGeom>
          <a:noFill/>
          <a:ln w="9525">
            <a:noFill/>
            <a:miter lim="800000"/>
            <a:headEnd/>
            <a:tailEnd/>
          </a:ln>
          <a:effectLst/>
        </p:spPr>
      </p:pic>
      <p:sp>
        <p:nvSpPr>
          <p:cNvPr id="40965" name="Θέση αριθμού διαφάνειας 4"/>
          <p:cNvSpPr>
            <a:spLocks noGrp="1"/>
          </p:cNvSpPr>
          <p:nvPr>
            <p:ph type="sldNum" sz="quarter" idx="12"/>
          </p:nvPr>
        </p:nvSpPr>
        <p:spPr bwMode="auto">
          <a:noFill/>
          <a:ln>
            <a:miter lim="800000"/>
            <a:headEnd/>
            <a:tailEnd/>
          </a:ln>
        </p:spPr>
        <p:txBody>
          <a:bodyPr/>
          <a:lstStyle/>
          <a:p>
            <a:fld id="{617806AA-E535-44A9-9754-C44DCF874CC1}" type="slidenum">
              <a:rPr lang="nl-NL" altLang="el-GR"/>
              <a:pPr/>
              <a:t>34</a:t>
            </a:fld>
            <a:endParaRPr lang="nl-NL" alt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9525"/>
            <a:ext cx="8229600" cy="1143000"/>
          </a:xfrm>
        </p:spPr>
        <p:txBody>
          <a:bodyPr/>
          <a:lstStyle/>
          <a:p>
            <a:pPr>
              <a:defRPr/>
            </a:pPr>
            <a:r>
              <a:rPr lang="el-GR" dirty="0" smtClean="0">
                <a:solidFill>
                  <a:srgbClr val="0070C0"/>
                </a:solidFill>
                <a:latin typeface="+mn-lt"/>
                <a:cs typeface="Times New Roman" panose="02020603050405020304" pitchFamily="18" charset="0"/>
              </a:rPr>
              <a:t>1</a:t>
            </a:r>
            <a:r>
              <a:rPr lang="el-GR" baseline="30000" dirty="0" smtClean="0">
                <a:solidFill>
                  <a:srgbClr val="0070C0"/>
                </a:solidFill>
                <a:latin typeface="+mn-lt"/>
                <a:cs typeface="Times New Roman" panose="02020603050405020304" pitchFamily="18" charset="0"/>
              </a:rPr>
              <a:t>ο</a:t>
            </a:r>
            <a:r>
              <a:rPr lang="el-GR" dirty="0" smtClean="0">
                <a:solidFill>
                  <a:srgbClr val="0070C0"/>
                </a:solidFill>
                <a:latin typeface="+mn-lt"/>
                <a:cs typeface="Times New Roman" panose="02020603050405020304" pitchFamily="18" charset="0"/>
              </a:rPr>
              <a:t> Παράδειγμα για </a:t>
            </a:r>
            <a:r>
              <a:rPr lang="en-US" dirty="0" smtClean="0">
                <a:solidFill>
                  <a:srgbClr val="0070C0"/>
                </a:solidFill>
                <a:latin typeface="+mn-lt"/>
                <a:cs typeface="Times New Roman" panose="02020603050405020304" pitchFamily="18" charset="0"/>
              </a:rPr>
              <a:t>d-gap</a:t>
            </a:r>
            <a:endParaRPr lang="el-GR" dirty="0">
              <a:solidFill>
                <a:srgbClr val="0070C0"/>
              </a:solidFill>
              <a:latin typeface="+mn-lt"/>
            </a:endParaRPr>
          </a:p>
        </p:txBody>
      </p:sp>
      <p:sp>
        <p:nvSpPr>
          <p:cNvPr id="40963" name="Ορθογώνιο 2"/>
          <p:cNvSpPr>
            <a:spLocks noChangeArrowheads="1"/>
          </p:cNvSpPr>
          <p:nvPr/>
        </p:nvSpPr>
        <p:spPr bwMode="auto">
          <a:xfrm>
            <a:off x="225425" y="1185863"/>
            <a:ext cx="8918575"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l-GR" altLang="el-GR" dirty="0" smtClean="0">
                <a:latin typeface="+mn-lt"/>
              </a:rPr>
              <a:t>Ισολογισμός αποτελούμενος από ένα δάνειο 3ετές και ένα 2ετές </a:t>
            </a:r>
            <a:r>
              <a:rPr lang="en-US" altLang="el-GR" dirty="0" smtClean="0">
                <a:latin typeface="+mn-lt"/>
              </a:rPr>
              <a:t>CD. </a:t>
            </a:r>
            <a:r>
              <a:rPr lang="el-GR" altLang="el-GR" dirty="0" smtClean="0">
                <a:latin typeface="+mn-lt"/>
              </a:rPr>
              <a:t>Πόσο θα επηρεαστεί η ΚΘ της τράπεζας από μια αύξηση 1% όλων των επιτοκίων</a:t>
            </a:r>
            <a:r>
              <a:rPr lang="en-US" altLang="el-GR" dirty="0" smtClean="0">
                <a:latin typeface="Times New Roman" panose="02020603050405020304" pitchFamily="18" charset="0"/>
              </a:rPr>
              <a:t>.</a:t>
            </a:r>
            <a:endParaRPr lang="el-GR" altLang="el-GR" dirty="0" smtClean="0">
              <a:latin typeface="Times New Roman" panose="02020603050405020304" pitchFamily="18" charset="0"/>
            </a:endParaRPr>
          </a:p>
        </p:txBody>
      </p:sp>
      <p:pic>
        <p:nvPicPr>
          <p:cNvPr id="41988" name="Picture 2"/>
          <p:cNvPicPr>
            <a:picLocks noChangeAspect="1" noChangeArrowheads="1"/>
          </p:cNvPicPr>
          <p:nvPr/>
        </p:nvPicPr>
        <p:blipFill>
          <a:blip r:embed="rId3"/>
          <a:srcRect/>
          <a:stretch>
            <a:fillRect/>
          </a:stretch>
        </p:blipFill>
        <p:spPr bwMode="auto">
          <a:xfrm>
            <a:off x="468313" y="2892425"/>
            <a:ext cx="8229600" cy="3932238"/>
          </a:xfrm>
          <a:prstGeom prst="rect">
            <a:avLst/>
          </a:prstGeom>
          <a:noFill/>
          <a:ln w="9525">
            <a:noFill/>
            <a:miter lim="800000"/>
            <a:headEnd/>
            <a:tailEnd/>
          </a:ln>
          <a:effectLst/>
        </p:spPr>
      </p:pic>
      <p:sp>
        <p:nvSpPr>
          <p:cNvPr id="41989" name="Θέση αριθμού διαφάνειας 4"/>
          <p:cNvSpPr>
            <a:spLocks noGrp="1"/>
          </p:cNvSpPr>
          <p:nvPr>
            <p:ph type="sldNum" sz="quarter" idx="12"/>
          </p:nvPr>
        </p:nvSpPr>
        <p:spPr bwMode="auto">
          <a:noFill/>
          <a:ln>
            <a:miter lim="800000"/>
            <a:headEnd/>
            <a:tailEnd/>
          </a:ln>
        </p:spPr>
        <p:txBody>
          <a:bodyPr/>
          <a:lstStyle/>
          <a:p>
            <a:fld id="{F22EAA7A-CBC0-4977-9F04-72BFDCBE1A2E}" type="slidenum">
              <a:rPr lang="nl-NL" altLang="el-GR"/>
              <a:pPr/>
              <a:t>35</a:t>
            </a:fld>
            <a:endParaRPr lang="nl-NL" alt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solidFill>
                  <a:srgbClr val="0070C0"/>
                </a:solidFill>
                <a:latin typeface="+mn-lt"/>
                <a:cs typeface="Times New Roman" panose="02020603050405020304" pitchFamily="18" charset="0"/>
              </a:rPr>
              <a:t>2</a:t>
            </a:r>
            <a:r>
              <a:rPr lang="el-GR" baseline="30000" dirty="0">
                <a:solidFill>
                  <a:srgbClr val="0070C0"/>
                </a:solidFill>
                <a:latin typeface="+mn-lt"/>
                <a:cs typeface="Times New Roman" panose="02020603050405020304" pitchFamily="18" charset="0"/>
              </a:rPr>
              <a:t>ο</a:t>
            </a:r>
            <a:r>
              <a:rPr lang="el-GR" dirty="0">
                <a:solidFill>
                  <a:srgbClr val="0070C0"/>
                </a:solidFill>
                <a:latin typeface="+mn-lt"/>
                <a:cs typeface="Times New Roman" panose="02020603050405020304" pitchFamily="18" charset="0"/>
              </a:rPr>
              <a:t> Παράδειγμα για </a:t>
            </a:r>
            <a:r>
              <a:rPr lang="en-US" dirty="0">
                <a:solidFill>
                  <a:srgbClr val="0070C0"/>
                </a:solidFill>
                <a:latin typeface="+mn-lt"/>
                <a:cs typeface="Times New Roman" panose="02020603050405020304" pitchFamily="18" charset="0"/>
              </a:rPr>
              <a:t>d-gap (1)</a:t>
            </a:r>
            <a:endParaRPr lang="el-GR" dirty="0">
              <a:solidFill>
                <a:srgbClr val="0070C0"/>
              </a:solidFill>
              <a:latin typeface="+mn-lt"/>
            </a:endParaRPr>
          </a:p>
        </p:txBody>
      </p:sp>
      <p:pic>
        <p:nvPicPr>
          <p:cNvPr id="44035" name="Picture 2"/>
          <p:cNvPicPr>
            <a:picLocks noChangeAspect="1" noChangeArrowheads="1"/>
          </p:cNvPicPr>
          <p:nvPr/>
        </p:nvPicPr>
        <p:blipFill>
          <a:blip r:embed="rId2"/>
          <a:srcRect/>
          <a:stretch>
            <a:fillRect/>
          </a:stretch>
        </p:blipFill>
        <p:spPr bwMode="auto">
          <a:xfrm>
            <a:off x="457200" y="1844675"/>
            <a:ext cx="8229600" cy="3505200"/>
          </a:xfrm>
          <a:prstGeom prst="rect">
            <a:avLst/>
          </a:prstGeom>
          <a:noFill/>
          <a:ln w="9525">
            <a:noFill/>
            <a:miter lim="800000"/>
            <a:headEnd/>
            <a:tailEnd/>
          </a:ln>
          <a:effectLst/>
        </p:spPr>
      </p:pic>
      <p:sp>
        <p:nvSpPr>
          <p:cNvPr id="44036" name="Θέση αριθμού διαφάνειας 4"/>
          <p:cNvSpPr>
            <a:spLocks noGrp="1"/>
          </p:cNvSpPr>
          <p:nvPr>
            <p:ph type="sldNum" sz="quarter" idx="12"/>
          </p:nvPr>
        </p:nvSpPr>
        <p:spPr bwMode="auto">
          <a:noFill/>
          <a:ln>
            <a:miter lim="800000"/>
            <a:headEnd/>
            <a:tailEnd/>
          </a:ln>
        </p:spPr>
        <p:txBody>
          <a:bodyPr/>
          <a:lstStyle/>
          <a:p>
            <a:fld id="{9ABA0D3F-2370-45AD-BA53-3FA27D87CDAF}" type="slidenum">
              <a:rPr lang="nl-NL" altLang="el-GR"/>
              <a:pPr/>
              <a:t>36</a:t>
            </a:fld>
            <a:endParaRPr lang="nl-NL" alt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7525" y="36513"/>
            <a:ext cx="8229600" cy="1143000"/>
          </a:xfrm>
        </p:spPr>
        <p:txBody>
          <a:bodyPr/>
          <a:lstStyle/>
          <a:p>
            <a:pPr>
              <a:defRPr/>
            </a:pPr>
            <a:r>
              <a:rPr lang="el-GR" dirty="0">
                <a:solidFill>
                  <a:srgbClr val="0070C0"/>
                </a:solidFill>
                <a:latin typeface="+mn-lt"/>
                <a:cs typeface="Times New Roman" panose="02020603050405020304" pitchFamily="18" charset="0"/>
              </a:rPr>
              <a:t>2</a:t>
            </a:r>
            <a:r>
              <a:rPr lang="el-GR" baseline="30000" dirty="0">
                <a:solidFill>
                  <a:srgbClr val="0070C0"/>
                </a:solidFill>
                <a:latin typeface="+mn-lt"/>
                <a:cs typeface="Times New Roman" panose="02020603050405020304" pitchFamily="18" charset="0"/>
              </a:rPr>
              <a:t>ο</a:t>
            </a:r>
            <a:r>
              <a:rPr lang="el-GR" dirty="0">
                <a:solidFill>
                  <a:srgbClr val="0070C0"/>
                </a:solidFill>
                <a:latin typeface="+mn-lt"/>
                <a:cs typeface="Times New Roman" panose="02020603050405020304" pitchFamily="18" charset="0"/>
              </a:rPr>
              <a:t> Παράδειγμα για </a:t>
            </a:r>
            <a:r>
              <a:rPr lang="en-US" dirty="0">
                <a:solidFill>
                  <a:srgbClr val="0070C0"/>
                </a:solidFill>
                <a:latin typeface="+mn-lt"/>
                <a:cs typeface="Times New Roman" panose="02020603050405020304" pitchFamily="18" charset="0"/>
              </a:rPr>
              <a:t>d-gap (2)</a:t>
            </a:r>
            <a:endParaRPr lang="el-GR" dirty="0">
              <a:solidFill>
                <a:srgbClr val="0070C0"/>
              </a:solidFill>
              <a:latin typeface="+mn-lt"/>
            </a:endParaRPr>
          </a:p>
        </p:txBody>
      </p:sp>
      <p:pic>
        <p:nvPicPr>
          <p:cNvPr id="45059" name="Picture 2"/>
          <p:cNvPicPr>
            <a:picLocks noChangeAspect="1" noChangeArrowheads="1"/>
          </p:cNvPicPr>
          <p:nvPr/>
        </p:nvPicPr>
        <p:blipFill>
          <a:blip r:embed="rId2"/>
          <a:srcRect/>
          <a:stretch>
            <a:fillRect/>
          </a:stretch>
        </p:blipFill>
        <p:spPr bwMode="auto">
          <a:xfrm>
            <a:off x="514350" y="1341438"/>
            <a:ext cx="8229600" cy="5181600"/>
          </a:xfrm>
          <a:prstGeom prst="rect">
            <a:avLst/>
          </a:prstGeom>
          <a:noFill/>
          <a:ln w="9525">
            <a:noFill/>
            <a:miter lim="800000"/>
            <a:headEnd/>
            <a:tailEnd/>
          </a:ln>
          <a:effectLst/>
        </p:spPr>
      </p:pic>
      <p:sp>
        <p:nvSpPr>
          <p:cNvPr id="45060" name="Θέση αριθμού διαφάνειας 4"/>
          <p:cNvSpPr>
            <a:spLocks noGrp="1"/>
          </p:cNvSpPr>
          <p:nvPr>
            <p:ph type="sldNum" sz="quarter" idx="12"/>
          </p:nvPr>
        </p:nvSpPr>
        <p:spPr bwMode="auto">
          <a:noFill/>
          <a:ln>
            <a:miter lim="800000"/>
            <a:headEnd/>
            <a:tailEnd/>
          </a:ln>
        </p:spPr>
        <p:txBody>
          <a:bodyPr/>
          <a:lstStyle/>
          <a:p>
            <a:fld id="{E8A08D5E-26B6-4DAE-B079-8050BA258307}" type="slidenum">
              <a:rPr lang="nl-NL" altLang="el-GR"/>
              <a:pPr/>
              <a:t>37</a:t>
            </a:fld>
            <a:endParaRPr lang="nl-NL" alt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800" y="-171450"/>
            <a:ext cx="8686800" cy="1331913"/>
          </a:xfrm>
        </p:spPr>
        <p:txBody>
          <a:bodyPr/>
          <a:lstStyle/>
          <a:p>
            <a:pPr>
              <a:defRPr/>
            </a:pPr>
            <a:r>
              <a:rPr lang="el-GR" altLang="el-GR" sz="4000" dirty="0" smtClean="0">
                <a:solidFill>
                  <a:srgbClr val="0070C0"/>
                </a:solidFill>
                <a:latin typeface="+mn-lt"/>
              </a:rPr>
              <a:t>Μέτρηση του συναλλαγματικού κινδύνου</a:t>
            </a:r>
            <a:endParaRPr lang="el-GR" sz="4000" dirty="0">
              <a:solidFill>
                <a:srgbClr val="0070C0"/>
              </a:solidFill>
              <a:latin typeface="+mn-lt"/>
            </a:endParaRPr>
          </a:p>
        </p:txBody>
      </p:sp>
      <p:sp>
        <p:nvSpPr>
          <p:cNvPr id="3" name="Ορθογώνιο 2"/>
          <p:cNvSpPr/>
          <p:nvPr/>
        </p:nvSpPr>
        <p:spPr>
          <a:xfrm>
            <a:off x="-1588" y="908050"/>
            <a:ext cx="9086851" cy="5878513"/>
          </a:xfrm>
          <a:prstGeom prst="rect">
            <a:avLst/>
          </a:prstGeom>
        </p:spPr>
        <p:txBody>
          <a:bodyPr>
            <a:spAutoFit/>
          </a:bodyPr>
          <a:lstStyle/>
          <a:p>
            <a:pPr indent="-342900" eaLnBrk="1" hangingPunct="1">
              <a:spcBef>
                <a:spcPts val="0"/>
              </a:spcBef>
              <a:buFont typeface="Arial" panose="020B0604020202020204" pitchFamily="34" charset="0"/>
              <a:buChar char="•"/>
              <a:defRPr/>
            </a:pPr>
            <a:r>
              <a:rPr lang="en-GB" altLang="el-GR" sz="2800" dirty="0">
                <a:solidFill>
                  <a:schemeClr val="tx1"/>
                </a:solidFill>
                <a:latin typeface="+mn-lt"/>
                <a:cs typeface="Times New Roman" pitchFamily="18" charset="0"/>
              </a:rPr>
              <a:t>H</a:t>
            </a:r>
            <a:r>
              <a:rPr lang="el-GR" altLang="el-GR" sz="2800" dirty="0">
                <a:solidFill>
                  <a:schemeClr val="tx1"/>
                </a:solidFill>
                <a:latin typeface="+mn-lt"/>
                <a:cs typeface="Times New Roman" pitchFamily="18" charset="0"/>
              </a:rPr>
              <a:t> βασική μέθοδος μέτρησης είναι η </a:t>
            </a:r>
            <a:r>
              <a:rPr lang="el-GR" altLang="el-GR" sz="2800" b="1" u="sng" dirty="0">
                <a:solidFill>
                  <a:schemeClr val="tx1"/>
                </a:solidFill>
                <a:latin typeface="+mn-lt"/>
                <a:cs typeface="Times New Roman" pitchFamily="18" charset="0"/>
              </a:rPr>
              <a:t>Ανάλυση ευαισθησίας των συναλλαγματικών θέσεων </a:t>
            </a:r>
            <a:r>
              <a:rPr lang="el-GR" altLang="el-GR" sz="2800" b="1" dirty="0">
                <a:solidFill>
                  <a:schemeClr val="tx1"/>
                </a:solidFill>
                <a:latin typeface="+mn-lt"/>
                <a:cs typeface="Times New Roman" pitchFamily="18" charset="0"/>
              </a:rPr>
              <a:t>(</a:t>
            </a:r>
            <a:r>
              <a:rPr lang="en-GB" altLang="el-GR" sz="2800" b="1" dirty="0">
                <a:solidFill>
                  <a:schemeClr val="tx1"/>
                </a:solidFill>
                <a:latin typeface="+mn-lt"/>
                <a:cs typeface="Times New Roman" pitchFamily="18" charset="0"/>
              </a:rPr>
              <a:t>FX</a:t>
            </a:r>
            <a:r>
              <a:rPr lang="el-GR" altLang="el-GR" sz="2800" b="1" dirty="0">
                <a:solidFill>
                  <a:schemeClr val="tx1"/>
                </a:solidFill>
                <a:latin typeface="+mn-lt"/>
                <a:cs typeface="Times New Roman" pitchFamily="18" charset="0"/>
              </a:rPr>
              <a:t> </a:t>
            </a:r>
            <a:r>
              <a:rPr lang="en-GB" altLang="el-GR" sz="2800" b="1" dirty="0">
                <a:solidFill>
                  <a:schemeClr val="tx1"/>
                </a:solidFill>
                <a:latin typeface="+mn-lt"/>
                <a:cs typeface="Times New Roman" pitchFamily="18" charset="0"/>
              </a:rPr>
              <a:t>Sensitivity</a:t>
            </a:r>
            <a:r>
              <a:rPr lang="el-GR" altLang="el-GR" sz="2800" b="1" dirty="0">
                <a:solidFill>
                  <a:schemeClr val="tx1"/>
                </a:solidFill>
                <a:latin typeface="+mn-lt"/>
                <a:cs typeface="Times New Roman" pitchFamily="18" charset="0"/>
              </a:rPr>
              <a:t> </a:t>
            </a:r>
            <a:r>
              <a:rPr lang="en-GB" altLang="el-GR" sz="2800" b="1" dirty="0">
                <a:solidFill>
                  <a:schemeClr val="tx1"/>
                </a:solidFill>
                <a:latin typeface="+mn-lt"/>
                <a:cs typeface="Times New Roman" pitchFamily="18" charset="0"/>
              </a:rPr>
              <a:t>Analysis</a:t>
            </a:r>
            <a:r>
              <a:rPr lang="el-GR" altLang="el-GR" sz="2800" b="1" dirty="0">
                <a:solidFill>
                  <a:schemeClr val="tx1"/>
                </a:solidFill>
                <a:latin typeface="+mn-lt"/>
                <a:cs typeface="Times New Roman" pitchFamily="18" charset="0"/>
              </a:rPr>
              <a:t>)</a:t>
            </a:r>
          </a:p>
          <a:p>
            <a:pPr indent="-342900" eaLnBrk="1" hangingPunct="1">
              <a:spcBef>
                <a:spcPts val="0"/>
              </a:spcBef>
              <a:buFont typeface="Arial" panose="020B0604020202020204" pitchFamily="34" charset="0"/>
              <a:buChar char="•"/>
              <a:defRPr/>
            </a:pPr>
            <a:r>
              <a:rPr lang="el-GR" altLang="el-GR" sz="2800" dirty="0">
                <a:solidFill>
                  <a:schemeClr val="tx1"/>
                </a:solidFill>
                <a:latin typeface="+mn-lt"/>
                <a:cs typeface="Times New Roman" pitchFamily="18" charset="0"/>
              </a:rPr>
              <a:t>Η συναλλαγματική ισοτιμία δηλώνει τις μονάδες του εγχώριου νομίσματος που απαιτούνται για να αγοραστεί μία μονάδα ξένου νομίσματος </a:t>
            </a:r>
            <a:endParaRPr lang="el-GR" altLang="el-GR" sz="2800" dirty="0">
              <a:solidFill>
                <a:schemeClr val="tx1"/>
              </a:solidFill>
              <a:latin typeface="+mn-lt"/>
            </a:endParaRPr>
          </a:p>
          <a:p>
            <a:pPr marL="396000" lvl="1" indent="-342900" eaLnBrk="1" hangingPunct="1">
              <a:spcBef>
                <a:spcPts val="0"/>
              </a:spcBef>
              <a:buFont typeface="Arial" panose="020B0604020202020204" pitchFamily="34" charset="0"/>
              <a:buChar char="•"/>
              <a:defRPr/>
            </a:pPr>
            <a:r>
              <a:rPr lang="en-GB" altLang="el-GR" dirty="0">
                <a:solidFill>
                  <a:schemeClr val="tx1"/>
                </a:solidFill>
                <a:latin typeface="+mn-lt"/>
                <a:cs typeface="Times New Roman" pitchFamily="18" charset="0"/>
              </a:rPr>
              <a:t>USD</a:t>
            </a:r>
            <a:r>
              <a:rPr lang="el-GR" altLang="el-GR" dirty="0">
                <a:solidFill>
                  <a:schemeClr val="tx1"/>
                </a:solidFill>
                <a:latin typeface="+mn-lt"/>
                <a:cs typeface="Times New Roman" pitchFamily="18" charset="0"/>
              </a:rPr>
              <a:t>/ </a:t>
            </a:r>
            <a:r>
              <a:rPr lang="en-GB" altLang="el-GR" dirty="0">
                <a:solidFill>
                  <a:schemeClr val="tx1"/>
                </a:solidFill>
                <a:latin typeface="+mn-lt"/>
                <a:cs typeface="Times New Roman" pitchFamily="18" charset="0"/>
              </a:rPr>
              <a:t>EUR</a:t>
            </a:r>
            <a:r>
              <a:rPr lang="el-GR" altLang="el-GR" dirty="0">
                <a:solidFill>
                  <a:schemeClr val="tx1"/>
                </a:solidFill>
                <a:latin typeface="+mn-lt"/>
                <a:cs typeface="Times New Roman" pitchFamily="18" charset="0"/>
              </a:rPr>
              <a:t> 0,90 (άμεσος τρόπος διατύπωσης)</a:t>
            </a:r>
            <a:endParaRPr lang="el-GR" altLang="el-GR" dirty="0">
              <a:solidFill>
                <a:schemeClr val="tx1"/>
              </a:solidFill>
              <a:latin typeface="+mn-lt"/>
            </a:endParaRPr>
          </a:p>
          <a:p>
            <a:pPr marL="396000" lvl="1" indent="-342900" eaLnBrk="1" hangingPunct="1">
              <a:spcBef>
                <a:spcPts val="0"/>
              </a:spcBef>
              <a:buFont typeface="Arial" panose="020B0604020202020204" pitchFamily="34" charset="0"/>
              <a:buChar char="•"/>
              <a:defRPr/>
            </a:pPr>
            <a:r>
              <a:rPr lang="en-GB" altLang="el-GR" dirty="0">
                <a:solidFill>
                  <a:schemeClr val="tx1"/>
                </a:solidFill>
                <a:latin typeface="+mn-lt"/>
                <a:cs typeface="Times New Roman" pitchFamily="18" charset="0"/>
              </a:rPr>
              <a:t>EUR</a:t>
            </a:r>
            <a:r>
              <a:rPr lang="el-GR" altLang="el-GR" dirty="0">
                <a:solidFill>
                  <a:schemeClr val="tx1"/>
                </a:solidFill>
                <a:latin typeface="+mn-lt"/>
                <a:cs typeface="Times New Roman" pitchFamily="18" charset="0"/>
              </a:rPr>
              <a:t>/</a:t>
            </a:r>
            <a:r>
              <a:rPr lang="en-GB" altLang="el-GR" dirty="0">
                <a:solidFill>
                  <a:schemeClr val="tx1"/>
                </a:solidFill>
                <a:latin typeface="+mn-lt"/>
                <a:cs typeface="Times New Roman" pitchFamily="18" charset="0"/>
              </a:rPr>
              <a:t>USD</a:t>
            </a:r>
            <a:r>
              <a:rPr lang="el-GR" altLang="el-GR" dirty="0">
                <a:solidFill>
                  <a:schemeClr val="tx1"/>
                </a:solidFill>
                <a:latin typeface="+mn-lt"/>
                <a:cs typeface="Times New Roman" pitchFamily="18" charset="0"/>
              </a:rPr>
              <a:t> 1,10  (έμμεσος τρόπος διατύπωσης)</a:t>
            </a:r>
          </a:p>
          <a:p>
            <a:pPr indent="-342900" eaLnBrk="1" hangingPunct="1">
              <a:spcBef>
                <a:spcPts val="0"/>
              </a:spcBef>
              <a:buFont typeface="Arial" panose="020B0604020202020204" pitchFamily="34" charset="0"/>
              <a:buChar char="•"/>
              <a:defRPr/>
            </a:pPr>
            <a:r>
              <a:rPr lang="el-GR" altLang="el-GR" sz="2800" b="1" u="sng" dirty="0">
                <a:solidFill>
                  <a:schemeClr val="tx1"/>
                </a:solidFill>
                <a:latin typeface="+mn-lt"/>
                <a:cs typeface="Times New Roman" pitchFamily="18" charset="0"/>
              </a:rPr>
              <a:t>Θετική θέση</a:t>
            </a:r>
            <a:r>
              <a:rPr lang="el-GR" altLang="el-GR" sz="2800" dirty="0">
                <a:solidFill>
                  <a:schemeClr val="tx1"/>
                </a:solidFill>
                <a:latin typeface="+mn-lt"/>
                <a:cs typeface="Times New Roman" pitchFamily="18" charset="0"/>
              </a:rPr>
              <a:t> </a:t>
            </a:r>
            <a:r>
              <a:rPr lang="el-GR" altLang="el-GR" dirty="0">
                <a:solidFill>
                  <a:schemeClr val="tx1"/>
                </a:solidFill>
                <a:latin typeface="+mn-lt"/>
                <a:cs typeface="Times New Roman" pitchFamily="18" charset="0"/>
              </a:rPr>
              <a:t>υπάρχει, όταν κατέχετε ξένο νόμισμα ή υφίσταται δέσμευση για απόκτηση του (</a:t>
            </a:r>
            <a:r>
              <a:rPr lang="el-GR" altLang="el-GR" b="1" dirty="0">
                <a:solidFill>
                  <a:schemeClr val="tx1"/>
                </a:solidFill>
                <a:latin typeface="+mn-lt"/>
                <a:cs typeface="Times New Roman" pitchFamily="18" charset="0"/>
              </a:rPr>
              <a:t>Θέση αγοραστή </a:t>
            </a:r>
            <a:r>
              <a:rPr lang="en-GB" altLang="el-GR" b="1" dirty="0">
                <a:solidFill>
                  <a:schemeClr val="tx1"/>
                </a:solidFill>
                <a:latin typeface="+mn-lt"/>
                <a:cs typeface="Times New Roman" pitchFamily="18" charset="0"/>
              </a:rPr>
              <a:t>long</a:t>
            </a:r>
            <a:r>
              <a:rPr lang="el-GR" altLang="el-GR" b="1" dirty="0">
                <a:solidFill>
                  <a:schemeClr val="tx1"/>
                </a:solidFill>
                <a:latin typeface="+mn-lt"/>
                <a:cs typeface="Times New Roman" pitchFamily="18" charset="0"/>
              </a:rPr>
              <a:t> </a:t>
            </a:r>
            <a:r>
              <a:rPr lang="en-GB" altLang="el-GR" b="1" dirty="0">
                <a:solidFill>
                  <a:schemeClr val="tx1"/>
                </a:solidFill>
                <a:latin typeface="+mn-lt"/>
                <a:cs typeface="Times New Roman" pitchFamily="18" charset="0"/>
              </a:rPr>
              <a:t>position</a:t>
            </a:r>
            <a:r>
              <a:rPr lang="el-GR" altLang="el-GR" b="1" dirty="0">
                <a:solidFill>
                  <a:schemeClr val="tx1"/>
                </a:solidFill>
                <a:latin typeface="+mn-lt"/>
                <a:cs typeface="Times New Roman" pitchFamily="18" charset="0"/>
              </a:rPr>
              <a:t>).</a:t>
            </a:r>
            <a:endParaRPr lang="el-GR" altLang="el-GR" dirty="0">
              <a:solidFill>
                <a:schemeClr val="tx1"/>
              </a:solidFill>
              <a:latin typeface="+mn-lt"/>
              <a:cs typeface="Times New Roman" pitchFamily="18" charset="0"/>
            </a:endParaRPr>
          </a:p>
          <a:p>
            <a:pPr indent="-342900" eaLnBrk="1" hangingPunct="1">
              <a:spcBef>
                <a:spcPts val="0"/>
              </a:spcBef>
              <a:buFont typeface="Arial" panose="020B0604020202020204" pitchFamily="34" charset="0"/>
              <a:buChar char="•"/>
              <a:defRPr/>
            </a:pPr>
            <a:r>
              <a:rPr lang="el-GR" altLang="el-GR" sz="2800" b="1" u="sng" dirty="0">
                <a:solidFill>
                  <a:schemeClr val="tx1"/>
                </a:solidFill>
                <a:latin typeface="+mn-lt"/>
                <a:cs typeface="Times New Roman" pitchFamily="18" charset="0"/>
              </a:rPr>
              <a:t>Αρνητική θέση</a:t>
            </a:r>
            <a:r>
              <a:rPr lang="el-GR" altLang="el-GR" sz="2800" dirty="0">
                <a:solidFill>
                  <a:schemeClr val="tx1"/>
                </a:solidFill>
                <a:latin typeface="+mn-lt"/>
                <a:cs typeface="Times New Roman" pitchFamily="18" charset="0"/>
              </a:rPr>
              <a:t> </a:t>
            </a:r>
            <a:r>
              <a:rPr lang="el-GR" altLang="el-GR" dirty="0">
                <a:solidFill>
                  <a:schemeClr val="tx1"/>
                </a:solidFill>
                <a:latin typeface="+mn-lt"/>
                <a:cs typeface="Times New Roman" pitchFamily="18" charset="0"/>
              </a:rPr>
              <a:t>υπάρχει, όταν οφείλεται ξένο νόμισμα ή</a:t>
            </a:r>
            <a:r>
              <a:rPr lang="el-GR" altLang="el-GR" dirty="0">
                <a:solidFill>
                  <a:schemeClr val="tx1"/>
                </a:solidFill>
                <a:latin typeface="+mn-lt"/>
              </a:rPr>
              <a:t> </a:t>
            </a:r>
            <a:r>
              <a:rPr lang="el-GR" altLang="el-GR" dirty="0">
                <a:solidFill>
                  <a:schemeClr val="tx1"/>
                </a:solidFill>
                <a:latin typeface="+mn-lt"/>
                <a:cs typeface="Times New Roman" pitchFamily="18" charset="0"/>
              </a:rPr>
              <a:t>υφίσταται δέσμευση για πώληση του</a:t>
            </a:r>
            <a:r>
              <a:rPr lang="el-GR" altLang="el-GR" dirty="0">
                <a:solidFill>
                  <a:schemeClr val="tx1"/>
                </a:solidFill>
                <a:latin typeface="+mn-lt"/>
              </a:rPr>
              <a:t> </a:t>
            </a:r>
            <a:r>
              <a:rPr lang="el-GR" altLang="el-GR" b="1" dirty="0">
                <a:solidFill>
                  <a:schemeClr val="tx1"/>
                </a:solidFill>
                <a:latin typeface="+mn-lt"/>
                <a:cs typeface="Times New Roman" pitchFamily="18" charset="0"/>
              </a:rPr>
              <a:t>(Θέση πωλητή </a:t>
            </a:r>
            <a:r>
              <a:rPr lang="en-GB" altLang="el-GR" b="1" dirty="0">
                <a:solidFill>
                  <a:schemeClr val="tx1"/>
                </a:solidFill>
                <a:latin typeface="+mn-lt"/>
                <a:cs typeface="Times New Roman" pitchFamily="18" charset="0"/>
              </a:rPr>
              <a:t>short</a:t>
            </a:r>
            <a:r>
              <a:rPr lang="el-GR" altLang="el-GR" b="1" dirty="0">
                <a:solidFill>
                  <a:schemeClr val="tx1"/>
                </a:solidFill>
                <a:latin typeface="+mn-lt"/>
                <a:cs typeface="Times New Roman" pitchFamily="18" charset="0"/>
              </a:rPr>
              <a:t> </a:t>
            </a:r>
            <a:r>
              <a:rPr lang="en-GB" altLang="el-GR" b="1" dirty="0">
                <a:solidFill>
                  <a:schemeClr val="tx1"/>
                </a:solidFill>
                <a:latin typeface="+mn-lt"/>
                <a:cs typeface="Times New Roman" pitchFamily="18" charset="0"/>
              </a:rPr>
              <a:t>position</a:t>
            </a:r>
            <a:r>
              <a:rPr lang="el-GR" altLang="el-GR" b="1" dirty="0">
                <a:solidFill>
                  <a:schemeClr val="tx1"/>
                </a:solidFill>
                <a:latin typeface="+mn-lt"/>
                <a:cs typeface="Times New Roman" pitchFamily="18" charset="0"/>
              </a:rPr>
              <a:t>).</a:t>
            </a:r>
            <a:endParaRPr lang="el-GR" altLang="el-GR" dirty="0">
              <a:solidFill>
                <a:schemeClr val="tx1"/>
              </a:solidFill>
              <a:latin typeface="+mn-lt"/>
              <a:cs typeface="Times New Roman" pitchFamily="18" charset="0"/>
            </a:endParaRPr>
          </a:p>
          <a:p>
            <a:pPr indent="-342900" eaLnBrk="1" hangingPunct="1">
              <a:spcBef>
                <a:spcPts val="0"/>
              </a:spcBef>
              <a:buFont typeface="Arial" panose="020B0604020202020204" pitchFamily="34" charset="0"/>
              <a:buChar char="•"/>
              <a:defRPr/>
            </a:pPr>
            <a:r>
              <a:rPr lang="el-GR" altLang="el-GR" sz="2800" dirty="0">
                <a:solidFill>
                  <a:schemeClr val="tx1"/>
                </a:solidFill>
                <a:latin typeface="+mn-lt"/>
                <a:cs typeface="Times New Roman" pitchFamily="18" charset="0"/>
              </a:rPr>
              <a:t>Καθαρή συναλλαγματική θέση ανά νόμισμα </a:t>
            </a:r>
            <a:r>
              <a:rPr lang="el-GR" altLang="el-GR" sz="2800" b="1" dirty="0">
                <a:solidFill>
                  <a:schemeClr val="tx1"/>
                </a:solidFill>
                <a:latin typeface="+mn-lt"/>
                <a:cs typeface="Times New Roman" pitchFamily="18" charset="0"/>
              </a:rPr>
              <a:t>(ΚΣΘ) = θετική θέση - αρνητική θέση</a:t>
            </a:r>
          </a:p>
        </p:txBody>
      </p:sp>
      <p:sp>
        <p:nvSpPr>
          <p:cNvPr id="46084" name="Θέση αριθμού διαφάνειας 5"/>
          <p:cNvSpPr>
            <a:spLocks noGrp="1"/>
          </p:cNvSpPr>
          <p:nvPr>
            <p:ph type="sldNum" sz="quarter" idx="12"/>
          </p:nvPr>
        </p:nvSpPr>
        <p:spPr bwMode="auto">
          <a:noFill/>
          <a:ln>
            <a:miter lim="800000"/>
            <a:headEnd/>
            <a:tailEnd/>
          </a:ln>
        </p:spPr>
        <p:txBody>
          <a:bodyPr/>
          <a:lstStyle/>
          <a:p>
            <a:fld id="{B940C12F-522A-4375-B8B4-455128DBD72C}" type="slidenum">
              <a:rPr lang="nl-NL" altLang="el-GR"/>
              <a:pPr/>
              <a:t>38</a:t>
            </a:fld>
            <a:endParaRPr lang="nl-NL" alt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975" y="79375"/>
            <a:ext cx="9478963" cy="1417638"/>
          </a:xfrm>
        </p:spPr>
        <p:txBody>
          <a:bodyPr/>
          <a:lstStyle/>
          <a:p>
            <a:pPr>
              <a:defRPr/>
            </a:pPr>
            <a:r>
              <a:rPr lang="el-GR" sz="4000" dirty="0" smtClean="0">
                <a:solidFill>
                  <a:srgbClr val="0070C0"/>
                </a:solidFill>
                <a:latin typeface="+mn-lt"/>
                <a:cs typeface="Times New Roman" panose="02020603050405020304" pitchFamily="18" charset="0"/>
              </a:rPr>
              <a:t>1</a:t>
            </a:r>
            <a:r>
              <a:rPr lang="el-GR" sz="4000" baseline="30000" dirty="0" smtClean="0">
                <a:solidFill>
                  <a:srgbClr val="0070C0"/>
                </a:solidFill>
                <a:latin typeface="+mn-lt"/>
                <a:cs typeface="Times New Roman" panose="02020603050405020304" pitchFamily="18" charset="0"/>
              </a:rPr>
              <a:t>ο</a:t>
            </a:r>
            <a:r>
              <a:rPr lang="el-GR" sz="4000" dirty="0" smtClean="0">
                <a:solidFill>
                  <a:srgbClr val="0070C0"/>
                </a:solidFill>
                <a:latin typeface="+mn-lt"/>
                <a:cs typeface="Times New Roman" panose="02020603050405020304" pitchFamily="18" charset="0"/>
              </a:rPr>
              <a:t> Παράδειγμα </a:t>
            </a:r>
            <a:r>
              <a:rPr lang="en-US" sz="4000" dirty="0" smtClean="0">
                <a:solidFill>
                  <a:srgbClr val="0070C0"/>
                </a:solidFill>
                <a:latin typeface="+mn-lt"/>
                <a:cs typeface="Times New Roman" panose="02020603050405020304" pitchFamily="18" charset="0"/>
              </a:rPr>
              <a:t>A</a:t>
            </a:r>
            <a:r>
              <a:rPr lang="el-GR" sz="4000" dirty="0" smtClean="0">
                <a:solidFill>
                  <a:srgbClr val="0070C0"/>
                </a:solidFill>
                <a:latin typeface="+mn-lt"/>
                <a:cs typeface="Times New Roman" panose="02020603050405020304" pitchFamily="18" charset="0"/>
              </a:rPr>
              <a:t>νάλυση </a:t>
            </a:r>
            <a:r>
              <a:rPr lang="en-US" sz="4000" dirty="0" smtClean="0">
                <a:solidFill>
                  <a:srgbClr val="0070C0"/>
                </a:solidFill>
                <a:latin typeface="+mn-lt"/>
                <a:cs typeface="Times New Roman" panose="02020603050405020304" pitchFamily="18" charset="0"/>
              </a:rPr>
              <a:t>E</a:t>
            </a:r>
            <a:r>
              <a:rPr lang="el-GR" sz="4000" dirty="0" smtClean="0">
                <a:solidFill>
                  <a:srgbClr val="0070C0"/>
                </a:solidFill>
                <a:latin typeface="+mn-lt"/>
                <a:cs typeface="Times New Roman" panose="02020603050405020304" pitchFamily="18" charset="0"/>
              </a:rPr>
              <a:t>υαισθησίας των Συναλλαγματικών Θέσεων </a:t>
            </a:r>
            <a:r>
              <a:rPr lang="el-GR" sz="2800" dirty="0" smtClean="0">
                <a:solidFill>
                  <a:srgbClr val="0070C0"/>
                </a:solidFill>
                <a:latin typeface="+mn-lt"/>
                <a:cs typeface="Times New Roman" panose="02020603050405020304" pitchFamily="18" charset="0"/>
              </a:rPr>
              <a:t>(FX Sensitivity Analysis)</a:t>
            </a:r>
            <a:endParaRPr lang="el-GR" sz="2800" dirty="0">
              <a:solidFill>
                <a:srgbClr val="0070C0"/>
              </a:solidFill>
              <a:latin typeface="+mn-lt"/>
            </a:endParaRPr>
          </a:p>
        </p:txBody>
      </p:sp>
      <p:pic>
        <p:nvPicPr>
          <p:cNvPr id="47107" name="Picture 2"/>
          <p:cNvPicPr>
            <a:picLocks noChangeAspect="1" noChangeArrowheads="1"/>
          </p:cNvPicPr>
          <p:nvPr/>
        </p:nvPicPr>
        <p:blipFill>
          <a:blip r:embed="rId2"/>
          <a:srcRect/>
          <a:stretch>
            <a:fillRect/>
          </a:stretch>
        </p:blipFill>
        <p:spPr bwMode="auto">
          <a:xfrm>
            <a:off x="323850" y="1557338"/>
            <a:ext cx="7797800" cy="2089150"/>
          </a:xfrm>
          <a:prstGeom prst="rect">
            <a:avLst/>
          </a:prstGeom>
          <a:noFill/>
          <a:ln w="9525">
            <a:noFill/>
            <a:miter lim="800000"/>
            <a:headEnd/>
            <a:tailEnd/>
          </a:ln>
          <a:effectLst/>
        </p:spPr>
      </p:pic>
      <p:sp>
        <p:nvSpPr>
          <p:cNvPr id="46084" name="Ορθογώνιο 3"/>
          <p:cNvSpPr>
            <a:spLocks noChangeArrowheads="1"/>
          </p:cNvSpPr>
          <p:nvPr/>
        </p:nvSpPr>
        <p:spPr bwMode="auto">
          <a:xfrm>
            <a:off x="4763" y="3698875"/>
            <a:ext cx="8856662"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l-GR" altLang="el-GR" sz="2400" dirty="0" smtClean="0">
                <a:solidFill>
                  <a:srgbClr val="000000"/>
                </a:solidFill>
                <a:latin typeface="+mn-lt"/>
                <a:cs typeface="Times New Roman" panose="02020603050405020304" pitchFamily="18" charset="0"/>
              </a:rPr>
              <a:t>Η τράπεζα αυτή φοβάται υποτίμηση ξένου νομίσματος που πρόκειται να λάβει (δηλαδή στις περιπτώσεις νομισμάτων με θετική θέση)</a:t>
            </a:r>
            <a:r>
              <a:rPr lang="en-US" altLang="el-GR" sz="2400" dirty="0" smtClean="0">
                <a:solidFill>
                  <a:srgbClr val="000000"/>
                </a:solidFill>
                <a:latin typeface="+mn-lt"/>
                <a:cs typeface="Times New Roman" panose="02020603050405020304" pitchFamily="18" charset="0"/>
              </a:rPr>
              <a:t>: </a:t>
            </a:r>
            <a:r>
              <a:rPr lang="el-GR" altLang="el-GR" sz="2400" dirty="0" smtClean="0">
                <a:solidFill>
                  <a:srgbClr val="000000"/>
                </a:solidFill>
                <a:latin typeface="+mn-lt"/>
                <a:cs typeface="Times New Roman" panose="02020603050405020304" pitchFamily="18" charset="0"/>
              </a:rPr>
              <a:t>θα δίνει λιγότερα εγχώρια νομίσματα μετά την υποτίμηση. </a:t>
            </a:r>
            <a:endParaRPr lang="en-US" altLang="el-GR" sz="2400" dirty="0" smtClean="0">
              <a:solidFill>
                <a:srgbClr val="000000"/>
              </a:solidFill>
              <a:latin typeface="+mn-lt"/>
              <a:cs typeface="Times New Roman" panose="02020603050405020304" pitchFamily="18" charset="0"/>
            </a:endParaRPr>
          </a:p>
          <a:p>
            <a:pPr eaLnBrk="1" hangingPunct="1">
              <a:spcBef>
                <a:spcPct val="0"/>
              </a:spcBef>
              <a:defRPr/>
            </a:pPr>
            <a:r>
              <a:rPr lang="el-GR" altLang="el-GR" sz="2400" dirty="0" smtClean="0">
                <a:solidFill>
                  <a:srgbClr val="000000"/>
                </a:solidFill>
                <a:latin typeface="+mn-lt"/>
                <a:cs typeface="Times New Roman" panose="02020603050405020304" pitchFamily="18" charset="0"/>
              </a:rPr>
              <a:t>Αντιθέτως, υποτίμηση του εγχώριου νομίσματος ωφελεί αυτούς που έχουν θετική θέση σε ξένο νόμισμα και ζημιώνει αυτούς που</a:t>
            </a:r>
            <a:r>
              <a:rPr lang="en-US" altLang="el-GR" sz="2400" dirty="0" smtClean="0">
                <a:solidFill>
                  <a:srgbClr val="000000"/>
                </a:solidFill>
                <a:latin typeface="+mn-lt"/>
                <a:cs typeface="Times New Roman" panose="02020603050405020304" pitchFamily="18" charset="0"/>
              </a:rPr>
              <a:t> </a:t>
            </a:r>
            <a:r>
              <a:rPr lang="el-GR" altLang="el-GR" sz="2400" dirty="0" smtClean="0">
                <a:solidFill>
                  <a:srgbClr val="000000"/>
                </a:solidFill>
                <a:latin typeface="+mn-lt"/>
                <a:cs typeface="Times New Roman" panose="02020603050405020304" pitchFamily="18" charset="0"/>
              </a:rPr>
              <a:t>έχουν αρνητική θέση.</a:t>
            </a:r>
            <a:endParaRPr lang="en-US" altLang="el-GR" sz="2400" dirty="0" smtClean="0">
              <a:solidFill>
                <a:srgbClr val="000000"/>
              </a:solidFill>
              <a:latin typeface="+mn-lt"/>
              <a:cs typeface="Times New Roman" panose="02020603050405020304" pitchFamily="18" charset="0"/>
            </a:endParaRPr>
          </a:p>
          <a:p>
            <a:pPr eaLnBrk="1" hangingPunct="1">
              <a:spcBef>
                <a:spcPct val="0"/>
              </a:spcBef>
              <a:defRPr/>
            </a:pPr>
            <a:r>
              <a:rPr lang="el-GR" altLang="el-GR" sz="2400" dirty="0" smtClean="0">
                <a:solidFill>
                  <a:srgbClr val="000000"/>
                </a:solidFill>
                <a:latin typeface="+mn-lt"/>
                <a:cs typeface="Times New Roman" panose="02020603050405020304" pitchFamily="18" charset="0"/>
              </a:rPr>
              <a:t> Και στην περίπτωση αρνητικής θέσης στο ξένο νόμισμα</a:t>
            </a:r>
            <a:r>
              <a:rPr lang="en-US" altLang="el-GR" sz="2400" dirty="0" smtClean="0">
                <a:solidFill>
                  <a:srgbClr val="000000"/>
                </a:solidFill>
                <a:latin typeface="+mn-lt"/>
                <a:cs typeface="Times New Roman" panose="02020603050405020304" pitchFamily="18" charset="0"/>
              </a:rPr>
              <a:t>, </a:t>
            </a:r>
            <a:r>
              <a:rPr lang="el-GR" altLang="el-GR" sz="2400" dirty="0" smtClean="0">
                <a:solidFill>
                  <a:srgbClr val="000000"/>
                </a:solidFill>
                <a:latin typeface="+mn-lt"/>
                <a:cs typeface="Times New Roman" panose="02020603050405020304" pitchFamily="18" charset="0"/>
              </a:rPr>
              <a:t>τότε χρωστάει</a:t>
            </a:r>
            <a:r>
              <a:rPr lang="en-US" altLang="el-GR" sz="2400" dirty="0" smtClean="0">
                <a:solidFill>
                  <a:srgbClr val="000000"/>
                </a:solidFill>
                <a:latin typeface="+mn-lt"/>
                <a:cs typeface="Times New Roman" panose="02020603050405020304" pitchFamily="18" charset="0"/>
              </a:rPr>
              <a:t> </a:t>
            </a:r>
            <a:r>
              <a:rPr lang="el-GR" altLang="el-GR" sz="2400" dirty="0" smtClean="0">
                <a:solidFill>
                  <a:srgbClr val="000000"/>
                </a:solidFill>
                <a:latin typeface="+mn-lt"/>
                <a:cs typeface="Times New Roman" panose="02020603050405020304" pitchFamily="18" charset="0"/>
              </a:rPr>
              <a:t>ξένο νόμισμα</a:t>
            </a:r>
            <a:r>
              <a:rPr lang="en-US" altLang="el-GR" sz="2400" dirty="0" smtClean="0">
                <a:solidFill>
                  <a:srgbClr val="000000"/>
                </a:solidFill>
                <a:latin typeface="+mn-lt"/>
                <a:cs typeface="Times New Roman" panose="02020603050405020304" pitchFamily="18" charset="0"/>
              </a:rPr>
              <a:t>, </a:t>
            </a:r>
            <a:r>
              <a:rPr lang="el-GR" altLang="el-GR" sz="2400" dirty="0" smtClean="0">
                <a:solidFill>
                  <a:srgbClr val="000000"/>
                </a:solidFill>
                <a:latin typeface="+mn-lt"/>
                <a:cs typeface="Times New Roman" panose="02020603050405020304" pitchFamily="18" charset="0"/>
              </a:rPr>
              <a:t>φοβάται πιθανή ανατίμηση του.</a:t>
            </a:r>
          </a:p>
        </p:txBody>
      </p:sp>
      <p:sp>
        <p:nvSpPr>
          <p:cNvPr id="47109" name="Θέση αριθμού διαφάνειας 4"/>
          <p:cNvSpPr>
            <a:spLocks noGrp="1"/>
          </p:cNvSpPr>
          <p:nvPr>
            <p:ph type="sldNum" sz="quarter" idx="12"/>
          </p:nvPr>
        </p:nvSpPr>
        <p:spPr bwMode="auto">
          <a:noFill/>
          <a:ln>
            <a:miter lim="800000"/>
            <a:headEnd/>
            <a:tailEnd/>
          </a:ln>
        </p:spPr>
        <p:txBody>
          <a:bodyPr/>
          <a:lstStyle/>
          <a:p>
            <a:fld id="{0FDF774C-995C-4AAA-930E-A933772402BD}" type="slidenum">
              <a:rPr lang="nl-NL" altLang="el-GR"/>
              <a:pPr/>
              <a:t>39</a:t>
            </a:fld>
            <a:endParaRPr lang="nl-NL" alt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4313" y="214313"/>
            <a:ext cx="8458200" cy="769937"/>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n-lt"/>
              </a:rPr>
              <a:t>Βασικές Κατηγορίες Κινδύνων</a:t>
            </a:r>
            <a:endParaRPr lang="nl-NL" altLang="el-GR" sz="4400" dirty="0">
              <a:solidFill>
                <a:srgbClr val="0070C0"/>
              </a:solidFill>
              <a:latin typeface="+mn-lt"/>
            </a:endParaRPr>
          </a:p>
        </p:txBody>
      </p:sp>
      <p:sp>
        <p:nvSpPr>
          <p:cNvPr id="3" name="Text Box 4"/>
          <p:cNvSpPr txBox="1">
            <a:spLocks noChangeArrowheads="1"/>
          </p:cNvSpPr>
          <p:nvPr/>
        </p:nvSpPr>
        <p:spPr bwMode="auto">
          <a:xfrm>
            <a:off x="0" y="1000125"/>
            <a:ext cx="9144000" cy="5848350"/>
          </a:xfrm>
          <a:prstGeom prst="rect">
            <a:avLst/>
          </a:prstGeom>
          <a:noFill/>
          <a:ln>
            <a:noFill/>
          </a:ln>
          <a:effectLst/>
          <a:extLst/>
        </p:spPr>
        <p:txBody>
          <a:bodyPr>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eaLnBrk="1" hangingPunct="1">
              <a:buFont typeface="Arial" panose="020B0604020202020204" pitchFamily="34" charset="0"/>
              <a:buChar char="•"/>
              <a:defRPr/>
            </a:pPr>
            <a:r>
              <a:rPr lang="el-GR" sz="3200" b="1" dirty="0">
                <a:latin typeface="+mn-lt"/>
                <a:cs typeface="Times New Roman" pitchFamily="18" charset="0"/>
              </a:rPr>
              <a:t>Κίνδυνος</a:t>
            </a:r>
            <a:r>
              <a:rPr lang="en-US" sz="2800" dirty="0">
                <a:latin typeface="+mn-lt"/>
                <a:cs typeface="Times New Roman" pitchFamily="18" charset="0"/>
              </a:rPr>
              <a:t>: </a:t>
            </a:r>
            <a:r>
              <a:rPr lang="el-GR" sz="2800" dirty="0">
                <a:latin typeface="+mn-lt"/>
                <a:cs typeface="Times New Roman" pitchFamily="18" charset="0"/>
              </a:rPr>
              <a:t>στενά συνδεδεμένος με έννοια της αβεβαιότητας</a:t>
            </a:r>
            <a:r>
              <a:rPr lang="en-US" sz="2800" dirty="0">
                <a:latin typeface="+mn-lt"/>
                <a:cs typeface="Times New Roman" pitchFamily="18" charset="0"/>
              </a:rPr>
              <a:t>:</a:t>
            </a:r>
            <a:r>
              <a:rPr lang="el-GR" sz="2800" dirty="0">
                <a:latin typeface="+mn-lt"/>
                <a:cs typeface="Times New Roman" pitchFamily="18" charset="0"/>
              </a:rPr>
              <a:t> στενά συνδεδεμένη με έννοια μεταβλητότητας (variation - variability) ή αστάθειας (volatility</a:t>
            </a:r>
            <a:r>
              <a:rPr lang="el-GR" sz="2800" dirty="0" smtClean="0">
                <a:latin typeface="+mn-lt"/>
                <a:cs typeface="Times New Roman" pitchFamily="18" charset="0"/>
              </a:rPr>
              <a:t>).</a:t>
            </a:r>
            <a:endParaRPr lang="en-US" sz="2800" dirty="0">
              <a:latin typeface="+mn-lt"/>
              <a:cs typeface="Times New Roman" pitchFamily="18" charset="0"/>
            </a:endParaRPr>
          </a:p>
          <a:p>
            <a:pPr eaLnBrk="1" hangingPunct="1">
              <a:spcBef>
                <a:spcPct val="20000"/>
              </a:spcBef>
              <a:buFont typeface="Arial" panose="020B0604020202020204" pitchFamily="34" charset="0"/>
              <a:buChar char="•"/>
              <a:defRPr/>
            </a:pPr>
            <a:r>
              <a:rPr lang="el-GR" sz="3200" b="1" dirty="0" smtClean="0">
                <a:latin typeface="+mn-lt"/>
                <a:cs typeface="Times New Roman" pitchFamily="18" charset="0"/>
              </a:rPr>
              <a:t>Gallati </a:t>
            </a:r>
            <a:r>
              <a:rPr lang="el-GR" sz="3200" b="1" dirty="0">
                <a:latin typeface="+mn-lt"/>
                <a:cs typeface="Times New Roman" pitchFamily="18" charset="0"/>
              </a:rPr>
              <a:t>(2003), </a:t>
            </a:r>
            <a:r>
              <a:rPr lang="en-US" sz="3200" b="1" dirty="0">
                <a:latin typeface="+mn-lt"/>
                <a:cs typeface="Times New Roman" pitchFamily="18" charset="0"/>
              </a:rPr>
              <a:t>K</a:t>
            </a:r>
            <a:r>
              <a:rPr lang="el-GR" sz="3200" b="1" dirty="0">
                <a:latin typeface="+mn-lt"/>
                <a:cs typeface="Times New Roman" pitchFamily="18" charset="0"/>
              </a:rPr>
              <a:t>ίνδυνος</a:t>
            </a:r>
            <a:r>
              <a:rPr lang="en-US" sz="3200" dirty="0">
                <a:latin typeface="+mn-lt"/>
                <a:cs typeface="Times New Roman" pitchFamily="18" charset="0"/>
              </a:rPr>
              <a:t>: </a:t>
            </a:r>
            <a:r>
              <a:rPr lang="el-GR" sz="2800" dirty="0">
                <a:latin typeface="+mn-lt"/>
                <a:cs typeface="Times New Roman" pitchFamily="18" charset="0"/>
              </a:rPr>
              <a:t>έκθεση σε</a:t>
            </a:r>
            <a:r>
              <a:rPr lang="en-US" sz="2800" dirty="0">
                <a:latin typeface="+mn-lt"/>
                <a:cs typeface="Times New Roman" pitchFamily="18" charset="0"/>
              </a:rPr>
              <a:t> </a:t>
            </a:r>
            <a:r>
              <a:rPr lang="el-GR" sz="2800" dirty="0">
                <a:latin typeface="+mn-lt"/>
                <a:cs typeface="Times New Roman" pitchFamily="18" charset="0"/>
              </a:rPr>
              <a:t>αντιξοότητες ή ενδεχόμενο απόκλισης από το επιθυμητό αποτέλεσμα που αναμένεται</a:t>
            </a:r>
            <a:r>
              <a:rPr lang="el-GR" sz="2800" dirty="0" smtClean="0">
                <a:latin typeface="+mn-lt"/>
                <a:cs typeface="Times New Roman" pitchFamily="18" charset="0"/>
              </a:rPr>
              <a:t>.</a:t>
            </a:r>
          </a:p>
          <a:p>
            <a:pPr eaLnBrk="1" hangingPunct="1">
              <a:spcBef>
                <a:spcPct val="20000"/>
              </a:spcBef>
              <a:buFont typeface="Arial" panose="020B0604020202020204" pitchFamily="34" charset="0"/>
              <a:buChar char="•"/>
              <a:defRPr/>
            </a:pPr>
            <a:endParaRPr lang="el-GR" sz="2800" dirty="0">
              <a:latin typeface="+mn-lt"/>
              <a:cs typeface="Times New Roman" pitchFamily="18" charset="0"/>
            </a:endParaRPr>
          </a:p>
          <a:p>
            <a:pPr eaLnBrk="1" hangingPunct="1">
              <a:defRPr/>
            </a:pPr>
            <a:endParaRPr lang="el-GR" sz="2800" dirty="0">
              <a:cs typeface="Times New Roman" panose="02020603050405020304" pitchFamily="18" charset="0"/>
            </a:endParaRPr>
          </a:p>
          <a:p>
            <a:pPr eaLnBrk="1" hangingPunct="1">
              <a:spcBef>
                <a:spcPct val="50000"/>
              </a:spcBef>
              <a:buFontTx/>
              <a:buChar char="-"/>
              <a:defRPr/>
            </a:pPr>
            <a:endParaRPr lang="el-GR" altLang="el-GR" sz="2000" b="1" dirty="0" smtClean="0">
              <a:solidFill>
                <a:srgbClr val="FFFF00"/>
              </a:solidFill>
            </a:endParaRPr>
          </a:p>
          <a:p>
            <a:pPr eaLnBrk="1" hangingPunct="1">
              <a:spcBef>
                <a:spcPct val="50000"/>
              </a:spcBef>
              <a:buFontTx/>
              <a:buChar char="-"/>
              <a:defRPr/>
            </a:pPr>
            <a:endParaRPr lang="el-GR" altLang="el-GR" b="1" dirty="0" smtClean="0">
              <a:solidFill>
                <a:schemeClr val="bg1"/>
              </a:solidFill>
            </a:endParaRPr>
          </a:p>
          <a:p>
            <a:pPr eaLnBrk="1" hangingPunct="1">
              <a:spcBef>
                <a:spcPct val="50000"/>
              </a:spcBef>
              <a:buFontTx/>
              <a:buChar char="-"/>
              <a:defRPr/>
            </a:pPr>
            <a:endParaRPr lang="el-GR" altLang="el-GR" b="1" dirty="0" smtClean="0">
              <a:solidFill>
                <a:schemeClr val="bg1"/>
              </a:solidFill>
            </a:endParaRPr>
          </a:p>
        </p:txBody>
      </p:sp>
      <p:pic>
        <p:nvPicPr>
          <p:cNvPr id="9220" name="Picture 2"/>
          <p:cNvPicPr>
            <a:picLocks noChangeAspect="1" noChangeArrowheads="1"/>
          </p:cNvPicPr>
          <p:nvPr/>
        </p:nvPicPr>
        <p:blipFill>
          <a:blip r:embed="rId2"/>
          <a:srcRect/>
          <a:stretch>
            <a:fillRect/>
          </a:stretch>
        </p:blipFill>
        <p:spPr bwMode="auto">
          <a:xfrm>
            <a:off x="2124075" y="4200525"/>
            <a:ext cx="5781675" cy="2555875"/>
          </a:xfrm>
          <a:prstGeom prst="rect">
            <a:avLst/>
          </a:prstGeom>
          <a:noFill/>
          <a:ln w="9525">
            <a:noFill/>
            <a:miter lim="800000"/>
            <a:headEnd/>
            <a:tailEnd/>
          </a:ln>
          <a:effectLst/>
        </p:spPr>
      </p:pic>
      <p:sp>
        <p:nvSpPr>
          <p:cNvPr id="9221" name="Θέση αριθμού διαφάνειας 5"/>
          <p:cNvSpPr>
            <a:spLocks noGrp="1"/>
          </p:cNvSpPr>
          <p:nvPr>
            <p:ph type="sldNum" sz="quarter" idx="12"/>
          </p:nvPr>
        </p:nvSpPr>
        <p:spPr bwMode="auto">
          <a:noFill/>
          <a:ln>
            <a:miter lim="800000"/>
            <a:headEnd/>
            <a:tailEnd/>
          </a:ln>
        </p:spPr>
        <p:txBody>
          <a:bodyPr/>
          <a:lstStyle/>
          <a:p>
            <a:fld id="{A6638671-785C-4DF7-8503-01BE0A62EB12}" type="slidenum">
              <a:rPr lang="nl-NL" altLang="el-GR"/>
              <a:pPr/>
              <a:t>4</a:t>
            </a:fld>
            <a:endParaRPr lang="nl-NL" alt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17638"/>
          </a:xfrm>
        </p:spPr>
        <p:txBody>
          <a:bodyPr/>
          <a:lstStyle/>
          <a:p>
            <a:pPr>
              <a:defRPr/>
            </a:pPr>
            <a:r>
              <a:rPr lang="el-GR" sz="4000" dirty="0" smtClean="0">
                <a:solidFill>
                  <a:srgbClr val="0070C0"/>
                </a:solidFill>
                <a:latin typeface="+mn-lt"/>
                <a:cs typeface="Times New Roman" panose="02020603050405020304" pitchFamily="18" charset="0"/>
              </a:rPr>
              <a:t>1</a:t>
            </a:r>
            <a:r>
              <a:rPr lang="el-GR" sz="4000" baseline="30000" dirty="0" smtClean="0">
                <a:solidFill>
                  <a:srgbClr val="0070C0"/>
                </a:solidFill>
                <a:latin typeface="+mn-lt"/>
                <a:cs typeface="Times New Roman" panose="02020603050405020304" pitchFamily="18" charset="0"/>
              </a:rPr>
              <a:t>ο</a:t>
            </a:r>
            <a:r>
              <a:rPr lang="el-GR" sz="4000" dirty="0" smtClean="0">
                <a:solidFill>
                  <a:srgbClr val="0070C0"/>
                </a:solidFill>
                <a:latin typeface="+mn-lt"/>
                <a:cs typeface="Times New Roman" panose="02020603050405020304" pitchFamily="18" charset="0"/>
              </a:rPr>
              <a:t> </a:t>
            </a:r>
            <a:r>
              <a:rPr lang="el-GR" sz="4000" dirty="0">
                <a:solidFill>
                  <a:srgbClr val="0070C0"/>
                </a:solidFill>
                <a:latin typeface="+mn-lt"/>
                <a:cs typeface="Times New Roman" panose="02020603050405020304" pitchFamily="18" charset="0"/>
              </a:rPr>
              <a:t>Παράδειγμα Συνολικός Συναλλαγματικός Κίνδυνος</a:t>
            </a:r>
            <a:endParaRPr lang="el-GR" sz="4000" dirty="0">
              <a:solidFill>
                <a:srgbClr val="0070C0"/>
              </a:solidFill>
              <a:latin typeface="+mn-lt"/>
            </a:endParaRPr>
          </a:p>
        </p:txBody>
      </p:sp>
      <p:pic>
        <p:nvPicPr>
          <p:cNvPr id="48131" name="Picture 2"/>
          <p:cNvPicPr>
            <a:picLocks noChangeAspect="1" noChangeArrowheads="1"/>
          </p:cNvPicPr>
          <p:nvPr/>
        </p:nvPicPr>
        <p:blipFill>
          <a:blip r:embed="rId2"/>
          <a:srcRect/>
          <a:stretch>
            <a:fillRect/>
          </a:stretch>
        </p:blipFill>
        <p:spPr bwMode="auto">
          <a:xfrm>
            <a:off x="574675" y="1700213"/>
            <a:ext cx="7993063" cy="4495800"/>
          </a:xfrm>
          <a:prstGeom prst="rect">
            <a:avLst/>
          </a:prstGeom>
          <a:noFill/>
          <a:ln w="9525">
            <a:noFill/>
            <a:miter lim="800000"/>
            <a:headEnd/>
            <a:tailEnd/>
          </a:ln>
          <a:effectLst/>
        </p:spPr>
      </p:pic>
      <p:sp>
        <p:nvSpPr>
          <p:cNvPr id="48132" name="Θέση αριθμού διαφάνειας 4"/>
          <p:cNvSpPr>
            <a:spLocks noGrp="1"/>
          </p:cNvSpPr>
          <p:nvPr>
            <p:ph type="sldNum" sz="quarter" idx="12"/>
          </p:nvPr>
        </p:nvSpPr>
        <p:spPr bwMode="auto">
          <a:noFill/>
          <a:ln>
            <a:miter lim="800000"/>
            <a:headEnd/>
            <a:tailEnd/>
          </a:ln>
        </p:spPr>
        <p:txBody>
          <a:bodyPr/>
          <a:lstStyle/>
          <a:p>
            <a:fld id="{1CA99F19-67F5-4B95-8D4D-17E4229E65A8}" type="slidenum">
              <a:rPr lang="nl-NL" altLang="el-GR"/>
              <a:pPr/>
              <a:t>40</a:t>
            </a:fld>
            <a:endParaRPr lang="nl-NL" alt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a:xfrm>
            <a:off x="0" y="0"/>
            <a:ext cx="9144000" cy="1258888"/>
          </a:xfrm>
        </p:spPr>
        <p:txBody>
          <a:bodyPr/>
          <a:lstStyle/>
          <a:p>
            <a:r>
              <a:rPr lang="el-GR" altLang="el-GR" sz="4000" smtClean="0">
                <a:solidFill>
                  <a:srgbClr val="0070C0"/>
                </a:solidFill>
              </a:rPr>
              <a:t>2</a:t>
            </a:r>
            <a:r>
              <a:rPr lang="el-GR" altLang="el-GR" sz="4000" baseline="30000" smtClean="0">
                <a:solidFill>
                  <a:srgbClr val="0070C0"/>
                </a:solidFill>
              </a:rPr>
              <a:t>ο</a:t>
            </a:r>
            <a:r>
              <a:rPr lang="el-GR" altLang="el-GR" sz="4000" smtClean="0">
                <a:solidFill>
                  <a:srgbClr val="0070C0"/>
                </a:solidFill>
              </a:rPr>
              <a:t> Παράδειγμα συναλλαγματικού κινδύνου για ένα Ευρωπαϊκό ΧΙ</a:t>
            </a:r>
            <a:r>
              <a:rPr lang="en-US" altLang="el-GR" sz="4000" smtClean="0">
                <a:solidFill>
                  <a:srgbClr val="0070C0"/>
                </a:solidFill>
              </a:rPr>
              <a:t> - 1</a:t>
            </a:r>
            <a:endParaRPr lang="el-GR" altLang="el-GR" sz="4000" smtClean="0">
              <a:solidFill>
                <a:srgbClr val="0070C0"/>
              </a:solidFill>
            </a:endParaRPr>
          </a:p>
        </p:txBody>
      </p:sp>
      <p:pic>
        <p:nvPicPr>
          <p:cNvPr id="49155" name="Picture 2"/>
          <p:cNvPicPr>
            <a:picLocks noChangeAspect="1" noChangeArrowheads="1"/>
          </p:cNvPicPr>
          <p:nvPr/>
        </p:nvPicPr>
        <p:blipFill>
          <a:blip r:embed="rId3"/>
          <a:srcRect/>
          <a:stretch>
            <a:fillRect/>
          </a:stretch>
        </p:blipFill>
        <p:spPr bwMode="auto">
          <a:xfrm>
            <a:off x="468313" y="1239838"/>
            <a:ext cx="7132637" cy="2141537"/>
          </a:xfrm>
          <a:prstGeom prst="rect">
            <a:avLst/>
          </a:prstGeom>
          <a:noFill/>
          <a:ln w="9525">
            <a:noFill/>
            <a:miter lim="800000"/>
            <a:headEnd/>
            <a:tailEnd/>
          </a:ln>
          <a:effectLst/>
        </p:spPr>
      </p:pic>
      <p:sp>
        <p:nvSpPr>
          <p:cNvPr id="4" name="Ορθογώνιο 3"/>
          <p:cNvSpPr/>
          <p:nvPr/>
        </p:nvSpPr>
        <p:spPr>
          <a:xfrm>
            <a:off x="179388" y="3414713"/>
            <a:ext cx="8785225" cy="3406775"/>
          </a:xfrm>
          <a:prstGeom prst="rect">
            <a:avLst/>
          </a:prstGeom>
        </p:spPr>
        <p:txBody>
          <a:bodyPr>
            <a:spAutoFit/>
          </a:bodyPr>
          <a:lstStyle/>
          <a:p>
            <a:pPr indent="-342900" eaLnBrk="1" fontAlgn="auto" hangingPunct="1">
              <a:lnSpc>
                <a:spcPct val="80000"/>
              </a:lnSpc>
              <a:spcBef>
                <a:spcPts val="200"/>
              </a:spcBef>
              <a:spcAft>
                <a:spcPts val="200"/>
              </a:spcAft>
              <a:buFont typeface="Arial" panose="020B0604020202020204" pitchFamily="34" charset="0"/>
              <a:buChar char="•"/>
              <a:defRPr/>
            </a:pPr>
            <a:r>
              <a:rPr lang="el-GR" altLang="el-GR" sz="3200" kern="0" dirty="0">
                <a:solidFill>
                  <a:prstClr val="black"/>
                </a:solidFill>
                <a:latin typeface="+mn-lt"/>
              </a:rPr>
              <a:t>Ό</a:t>
            </a:r>
            <a:r>
              <a:rPr lang="el-GR" altLang="el-GR" sz="3200" kern="0" dirty="0">
                <a:solidFill>
                  <a:prstClr val="black"/>
                </a:solidFill>
                <a:latin typeface="+mn-lt"/>
                <a:cs typeface="Times New Roman" pitchFamily="18" charset="0"/>
              </a:rPr>
              <a:t>που χάριν απλοποίησης ΚΘ=0 και </a:t>
            </a:r>
            <a:r>
              <a:rPr lang="en-GB" altLang="el-GR" sz="3200" kern="0" dirty="0">
                <a:solidFill>
                  <a:prstClr val="black"/>
                </a:solidFill>
                <a:latin typeface="+mn-lt"/>
                <a:cs typeface="Times New Roman" pitchFamily="18" charset="0"/>
              </a:rPr>
              <a:t>D</a:t>
            </a:r>
            <a:r>
              <a:rPr lang="en-GB" altLang="el-GR" sz="3200" kern="0" baseline="-30000" dirty="0">
                <a:solidFill>
                  <a:prstClr val="black"/>
                </a:solidFill>
                <a:latin typeface="+mn-lt"/>
                <a:cs typeface="Times New Roman" pitchFamily="18" charset="0"/>
              </a:rPr>
              <a:t>A</a:t>
            </a:r>
            <a:r>
              <a:rPr lang="el-GR" altLang="el-GR" sz="3200" kern="0" dirty="0">
                <a:solidFill>
                  <a:prstClr val="black"/>
                </a:solidFill>
                <a:latin typeface="+mn-lt"/>
                <a:cs typeface="Times New Roman" pitchFamily="18" charset="0"/>
              </a:rPr>
              <a:t>=</a:t>
            </a:r>
            <a:r>
              <a:rPr lang="en-GB" altLang="el-GR" sz="3200" kern="0" dirty="0">
                <a:solidFill>
                  <a:prstClr val="black"/>
                </a:solidFill>
                <a:latin typeface="+mn-lt"/>
                <a:cs typeface="Times New Roman" pitchFamily="18" charset="0"/>
              </a:rPr>
              <a:t>D</a:t>
            </a:r>
            <a:r>
              <a:rPr lang="en-GB" altLang="el-GR" sz="3200" kern="0" baseline="-30000" dirty="0">
                <a:solidFill>
                  <a:prstClr val="black"/>
                </a:solidFill>
                <a:latin typeface="+mn-lt"/>
                <a:cs typeface="Times New Roman" pitchFamily="18" charset="0"/>
              </a:rPr>
              <a:t>L</a:t>
            </a:r>
            <a:endParaRPr lang="el-GR" altLang="el-GR" sz="3200" kern="0" dirty="0">
              <a:solidFill>
                <a:prstClr val="black"/>
              </a:solidFill>
              <a:latin typeface="+mn-lt"/>
              <a:cs typeface="Times New Roman" pitchFamily="18" charset="0"/>
            </a:endParaRPr>
          </a:p>
          <a:p>
            <a:pPr indent="-342900" eaLnBrk="1" fontAlgn="auto" hangingPunct="1">
              <a:lnSpc>
                <a:spcPct val="80000"/>
              </a:lnSpc>
              <a:spcBef>
                <a:spcPts val="200"/>
              </a:spcBef>
              <a:spcAft>
                <a:spcPts val="200"/>
              </a:spcAft>
              <a:buFont typeface="Arial" panose="020B0604020202020204" pitchFamily="34" charset="0"/>
              <a:buChar char="•"/>
              <a:defRPr/>
            </a:pPr>
            <a:r>
              <a:rPr lang="en-GB" altLang="el-GR" sz="3200" kern="0" dirty="0">
                <a:solidFill>
                  <a:prstClr val="black"/>
                </a:solidFill>
                <a:latin typeface="+mn-lt"/>
                <a:cs typeface="Times New Roman" pitchFamily="18" charset="0"/>
              </a:rPr>
              <a:t>To</a:t>
            </a:r>
            <a:r>
              <a:rPr lang="el-GR" altLang="el-GR" sz="3200" kern="0" dirty="0">
                <a:solidFill>
                  <a:prstClr val="black"/>
                </a:solidFill>
                <a:latin typeface="+mn-lt"/>
                <a:cs typeface="Times New Roman" pitchFamily="18" charset="0"/>
              </a:rPr>
              <a:t> </a:t>
            </a:r>
            <a:r>
              <a:rPr lang="en-GB" altLang="el-GR" sz="3200" kern="0" dirty="0">
                <a:solidFill>
                  <a:prstClr val="black"/>
                </a:solidFill>
                <a:latin typeface="+mn-lt"/>
                <a:cs typeface="Times New Roman" pitchFamily="18" charset="0"/>
              </a:rPr>
              <a:t>XI</a:t>
            </a:r>
            <a:r>
              <a:rPr lang="el-GR" altLang="el-GR" sz="3200" kern="0" dirty="0">
                <a:solidFill>
                  <a:prstClr val="black"/>
                </a:solidFill>
                <a:latin typeface="+mn-lt"/>
                <a:cs typeface="Times New Roman" pitchFamily="18" charset="0"/>
              </a:rPr>
              <a:t> στην αρχή της χρονιάς πούλησε 100 εκατ € &amp; αγόρασε $ με τιμή</a:t>
            </a:r>
            <a:r>
              <a:rPr lang="el-GR" altLang="el-GR" sz="3200" kern="0" baseline="-30000" dirty="0">
                <a:solidFill>
                  <a:prstClr val="black"/>
                </a:solidFill>
                <a:latin typeface="+mn-lt"/>
                <a:cs typeface="Times New Roman" pitchFamily="18" charset="0"/>
              </a:rPr>
              <a:t> </a:t>
            </a:r>
            <a:r>
              <a:rPr lang="en-GB" altLang="el-GR" sz="3200" kern="0" dirty="0">
                <a:solidFill>
                  <a:prstClr val="black"/>
                </a:solidFill>
                <a:latin typeface="+mn-lt"/>
                <a:cs typeface="Times New Roman" pitchFamily="18" charset="0"/>
              </a:rPr>
              <a:t>USD</a:t>
            </a:r>
            <a:r>
              <a:rPr lang="el-GR" altLang="el-GR" sz="3200" kern="0" dirty="0">
                <a:solidFill>
                  <a:prstClr val="black"/>
                </a:solidFill>
                <a:latin typeface="+mn-lt"/>
                <a:cs typeface="Times New Roman" pitchFamily="18" charset="0"/>
              </a:rPr>
              <a:t>/ </a:t>
            </a:r>
            <a:r>
              <a:rPr lang="en-GB" altLang="el-GR" sz="3200" kern="0" dirty="0">
                <a:solidFill>
                  <a:prstClr val="black"/>
                </a:solidFill>
                <a:latin typeface="+mn-lt"/>
                <a:cs typeface="Times New Roman" pitchFamily="18" charset="0"/>
              </a:rPr>
              <a:t>EUR</a:t>
            </a:r>
            <a:r>
              <a:rPr lang="el-GR" altLang="el-GR" sz="3200" kern="0" dirty="0">
                <a:solidFill>
                  <a:prstClr val="black"/>
                </a:solidFill>
                <a:latin typeface="+mn-lt"/>
                <a:cs typeface="Times New Roman" pitchFamily="18" charset="0"/>
              </a:rPr>
              <a:t> 1</a:t>
            </a:r>
          </a:p>
          <a:p>
            <a:pPr indent="-342900" eaLnBrk="1" fontAlgn="auto" hangingPunct="1">
              <a:lnSpc>
                <a:spcPct val="80000"/>
              </a:lnSpc>
              <a:spcBef>
                <a:spcPts val="200"/>
              </a:spcBef>
              <a:spcAft>
                <a:spcPts val="200"/>
              </a:spcAft>
              <a:buFont typeface="Arial" panose="020B0604020202020204" pitchFamily="34" charset="0"/>
              <a:buChar char="•"/>
              <a:defRPr/>
            </a:pPr>
            <a:r>
              <a:rPr lang="el-GR" altLang="el-GR" sz="3200" kern="0" dirty="0">
                <a:solidFill>
                  <a:prstClr val="black"/>
                </a:solidFill>
                <a:latin typeface="+mn-lt"/>
                <a:cs typeface="Times New Roman" pitchFamily="18" charset="0"/>
              </a:rPr>
              <a:t>Επένδυσε το ποσόν για ένα έτος με επιτόκιο</a:t>
            </a:r>
            <a:r>
              <a:rPr lang="el-GR" altLang="el-GR" sz="3200" kern="0" dirty="0">
                <a:solidFill>
                  <a:prstClr val="black"/>
                </a:solidFill>
                <a:latin typeface="+mn-lt"/>
              </a:rPr>
              <a:t> $ </a:t>
            </a:r>
            <a:r>
              <a:rPr lang="el-GR" altLang="el-GR" sz="3200" kern="0" dirty="0">
                <a:solidFill>
                  <a:prstClr val="black"/>
                </a:solidFill>
                <a:latin typeface="+mn-lt"/>
                <a:cs typeface="Times New Roman" pitchFamily="18" charset="0"/>
              </a:rPr>
              <a:t>12%=&gt; στο τέλος του έτους 100*1,12=112 εκ. </a:t>
            </a:r>
            <a:r>
              <a:rPr lang="el-GR" altLang="el-GR" sz="3200" kern="0" dirty="0">
                <a:solidFill>
                  <a:prstClr val="black"/>
                </a:solidFill>
                <a:latin typeface="+mn-lt"/>
              </a:rPr>
              <a:t>$</a:t>
            </a:r>
          </a:p>
          <a:p>
            <a:pPr indent="-342900" eaLnBrk="1" fontAlgn="auto" hangingPunct="1">
              <a:lnSpc>
                <a:spcPct val="80000"/>
              </a:lnSpc>
              <a:spcBef>
                <a:spcPts val="200"/>
              </a:spcBef>
              <a:spcAft>
                <a:spcPts val="200"/>
              </a:spcAft>
              <a:buFont typeface="Arial" panose="020B0604020202020204" pitchFamily="34" charset="0"/>
              <a:buChar char="•"/>
              <a:defRPr/>
            </a:pPr>
            <a:r>
              <a:rPr lang="en-GB" altLang="el-GR" sz="3200" kern="0" dirty="0">
                <a:solidFill>
                  <a:prstClr val="black"/>
                </a:solidFill>
                <a:latin typeface="+mn-lt"/>
                <a:cs typeface="Times New Roman" pitchFamily="18" charset="0"/>
              </a:rPr>
              <a:t>Στη συνέχεια πρόκειται να αγοράσει πάλι </a:t>
            </a:r>
            <a:r>
              <a:rPr lang="el-GR" altLang="el-GR" sz="3200" kern="0" dirty="0">
                <a:solidFill>
                  <a:prstClr val="black"/>
                </a:solidFill>
                <a:latin typeface="+mn-lt"/>
                <a:cs typeface="Times New Roman" pitchFamily="18" charset="0"/>
              </a:rPr>
              <a:t>€</a:t>
            </a:r>
            <a:r>
              <a:rPr lang="en-GB" altLang="el-GR" sz="3200" kern="0" dirty="0">
                <a:solidFill>
                  <a:prstClr val="black"/>
                </a:solidFill>
                <a:latin typeface="+mn-lt"/>
                <a:cs typeface="Times New Roman" pitchFamily="18" charset="0"/>
              </a:rPr>
              <a:t> (νόμισμα αναφοράς του) σε μια τιμή που δεν γνωρίζει από την αρχή της χρονιάς.</a:t>
            </a:r>
            <a:r>
              <a:rPr lang="en-GB" altLang="el-GR" sz="3200" kern="0" dirty="0">
                <a:solidFill>
                  <a:prstClr val="black"/>
                </a:solidFill>
                <a:latin typeface="+mn-lt"/>
              </a:rPr>
              <a:t> </a:t>
            </a:r>
            <a:endParaRPr lang="el-GR" altLang="el-GR" sz="3200" kern="0" dirty="0">
              <a:solidFill>
                <a:prstClr val="black"/>
              </a:solidFill>
              <a:latin typeface="+mn-lt"/>
            </a:endParaRPr>
          </a:p>
        </p:txBody>
      </p:sp>
      <p:sp>
        <p:nvSpPr>
          <p:cNvPr id="49157" name="Θέση αριθμού διαφάνειας 4"/>
          <p:cNvSpPr>
            <a:spLocks noGrp="1"/>
          </p:cNvSpPr>
          <p:nvPr>
            <p:ph type="sldNum" sz="quarter" idx="12"/>
          </p:nvPr>
        </p:nvSpPr>
        <p:spPr bwMode="auto">
          <a:noFill/>
          <a:ln>
            <a:miter lim="800000"/>
            <a:headEnd/>
            <a:tailEnd/>
          </a:ln>
        </p:spPr>
        <p:txBody>
          <a:bodyPr/>
          <a:lstStyle/>
          <a:p>
            <a:fld id="{0F1342EB-0DE1-4CFF-B1BE-1EA9F278E652}" type="slidenum">
              <a:rPr lang="nl-NL" altLang="el-GR"/>
              <a:pPr/>
              <a:t>41</a:t>
            </a:fld>
            <a:endParaRPr lang="nl-NL" alt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1"/>
          <p:cNvSpPr>
            <a:spLocks noGrp="1"/>
          </p:cNvSpPr>
          <p:nvPr>
            <p:ph type="title"/>
          </p:nvPr>
        </p:nvSpPr>
        <p:spPr>
          <a:xfrm>
            <a:off x="107950" y="274638"/>
            <a:ext cx="9036050" cy="1143000"/>
          </a:xfrm>
        </p:spPr>
        <p:txBody>
          <a:bodyPr/>
          <a:lstStyle/>
          <a:p>
            <a:r>
              <a:rPr lang="el-GR" altLang="el-GR" sz="4000" smtClean="0">
                <a:solidFill>
                  <a:srgbClr val="0070C0"/>
                </a:solidFill>
              </a:rPr>
              <a:t>2</a:t>
            </a:r>
            <a:r>
              <a:rPr lang="el-GR" altLang="el-GR" sz="4000" baseline="30000" smtClean="0">
                <a:solidFill>
                  <a:srgbClr val="0070C0"/>
                </a:solidFill>
              </a:rPr>
              <a:t>ο</a:t>
            </a:r>
            <a:r>
              <a:rPr lang="el-GR" altLang="el-GR" sz="4000" smtClean="0">
                <a:solidFill>
                  <a:srgbClr val="0070C0"/>
                </a:solidFill>
              </a:rPr>
              <a:t> Παράδειγμα συναλλαγματικού κινδύνου για ένα ΧΙ - 2</a:t>
            </a:r>
          </a:p>
        </p:txBody>
      </p:sp>
      <p:pic>
        <p:nvPicPr>
          <p:cNvPr id="51203" name="Picture 2"/>
          <p:cNvPicPr>
            <a:picLocks noChangeAspect="1" noChangeArrowheads="1"/>
          </p:cNvPicPr>
          <p:nvPr/>
        </p:nvPicPr>
        <p:blipFill>
          <a:blip r:embed="rId2"/>
          <a:srcRect/>
          <a:stretch>
            <a:fillRect/>
          </a:stretch>
        </p:blipFill>
        <p:spPr bwMode="auto">
          <a:xfrm>
            <a:off x="314325" y="2349500"/>
            <a:ext cx="8515350" cy="3286125"/>
          </a:xfrm>
          <a:prstGeom prst="rect">
            <a:avLst/>
          </a:prstGeom>
          <a:noFill/>
          <a:ln w="9525">
            <a:noFill/>
            <a:miter lim="800000"/>
            <a:headEnd/>
            <a:tailEnd/>
          </a:ln>
          <a:effectLst/>
        </p:spPr>
      </p:pic>
      <p:sp>
        <p:nvSpPr>
          <p:cNvPr id="51204" name="Θέση αριθμού διαφάνειας 3"/>
          <p:cNvSpPr>
            <a:spLocks noGrp="1"/>
          </p:cNvSpPr>
          <p:nvPr>
            <p:ph type="sldNum" sz="quarter" idx="12"/>
          </p:nvPr>
        </p:nvSpPr>
        <p:spPr bwMode="auto">
          <a:noFill/>
          <a:ln>
            <a:miter lim="800000"/>
            <a:headEnd/>
            <a:tailEnd/>
          </a:ln>
        </p:spPr>
        <p:txBody>
          <a:bodyPr/>
          <a:lstStyle/>
          <a:p>
            <a:fld id="{A9786FB3-4695-430A-8F56-DB2717F9169A}" type="slidenum">
              <a:rPr lang="nl-NL" altLang="el-GR"/>
              <a:pPr/>
              <a:t>42</a:t>
            </a:fld>
            <a:endParaRPr lang="nl-NL" alt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0"/>
            <a:ext cx="8229600" cy="1143000"/>
          </a:xfrm>
        </p:spPr>
        <p:txBody>
          <a:bodyPr/>
          <a:lstStyle/>
          <a:p>
            <a:pPr>
              <a:defRPr/>
            </a:pPr>
            <a:r>
              <a:rPr lang="el-GR" dirty="0" smtClean="0">
                <a:solidFill>
                  <a:srgbClr val="0070C0"/>
                </a:solidFill>
                <a:latin typeface="+mn-lt"/>
                <a:cs typeface="Times New Roman" panose="02020603050405020304" pitchFamily="18" charset="0"/>
              </a:rPr>
              <a:t>Αξία σε Κίνδυνο (</a:t>
            </a:r>
            <a:r>
              <a:rPr lang="en-US" dirty="0" smtClean="0">
                <a:solidFill>
                  <a:srgbClr val="0070C0"/>
                </a:solidFill>
                <a:latin typeface="+mn-lt"/>
                <a:cs typeface="Times New Roman" panose="02020603050405020304" pitchFamily="18" charset="0"/>
              </a:rPr>
              <a:t>Value at Risk) - 1</a:t>
            </a:r>
            <a:endParaRPr lang="el-GR" dirty="0">
              <a:solidFill>
                <a:srgbClr val="0070C0"/>
              </a:solidFill>
              <a:latin typeface="+mn-lt"/>
            </a:endParaRPr>
          </a:p>
        </p:txBody>
      </p:sp>
      <p:sp>
        <p:nvSpPr>
          <p:cNvPr id="3" name="Ορθογώνιο 2"/>
          <p:cNvSpPr/>
          <p:nvPr/>
        </p:nvSpPr>
        <p:spPr>
          <a:xfrm>
            <a:off x="0" y="950913"/>
            <a:ext cx="9251950" cy="3779837"/>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Έστω</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τράπεζα ΑΒΓ</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ανοιχτή θέση αγοράς αξίας 100 εκατομ. Στερλινών και 1 στερλίνα →1,5 €. Άρα, αξία θέσης τράπεζας 150 εκατομ. €, ετήσια μεταβλητότητα της μεταβολής της συναλλαγματικής ισοτιμίας 10% και εργάσιμες ημέρες έτους είναι 250.</a:t>
            </a:r>
          </a:p>
          <a:p>
            <a:pPr marL="342900" indent="-342900" eaLnBrk="1" fontAlgn="auto" hangingPunct="1">
              <a:spcBef>
                <a:spcPct val="20000"/>
              </a:spcBef>
              <a:spcAft>
                <a:spcPts val="0"/>
              </a:spcAft>
              <a:buFont typeface="Arial" panose="020B0604020202020204" pitchFamily="34" charset="0"/>
              <a:buChar char="•"/>
              <a:defRPr/>
            </a:pPr>
            <a:r>
              <a:rPr lang="el-GR" sz="2800" b="1" dirty="0">
                <a:solidFill>
                  <a:prstClr val="black"/>
                </a:solidFill>
                <a:latin typeface="+mn-lt"/>
              </a:rPr>
              <a:t>Ημερήσια μεταβλητότητα</a:t>
            </a:r>
            <a:r>
              <a:rPr lang="en-US" sz="2800" dirty="0">
                <a:solidFill>
                  <a:prstClr val="black"/>
                </a:solidFill>
                <a:latin typeface="+mn-lt"/>
              </a:rPr>
              <a:t>:</a:t>
            </a:r>
          </a:p>
          <a:p>
            <a:pPr eaLnBrk="1" fontAlgn="auto" hangingPunct="1">
              <a:spcBef>
                <a:spcPts val="1200"/>
              </a:spcBef>
              <a:spcAft>
                <a:spcPts val="0"/>
              </a:spcAft>
              <a:defRPr/>
            </a:pPr>
            <a:r>
              <a:rPr lang="el-GR" sz="2800" dirty="0">
                <a:solidFill>
                  <a:prstClr val="black"/>
                </a:solidFill>
                <a:latin typeface="+mn-lt"/>
              </a:rPr>
              <a:t>Σε διάστημα εμπιστοσύνης 68% (δηλαδή ± μία φορά την τυπική απόκλιση)</a:t>
            </a:r>
            <a:r>
              <a:rPr lang="en-US" sz="2800" dirty="0">
                <a:solidFill>
                  <a:prstClr val="black"/>
                </a:solidFill>
                <a:latin typeface="+mn-lt"/>
              </a:rPr>
              <a:t> </a:t>
            </a:r>
            <a:endParaRPr lang="el-GR" sz="2800" dirty="0">
              <a:solidFill>
                <a:prstClr val="black"/>
              </a:solidFill>
              <a:latin typeface="+mn-lt"/>
            </a:endParaRPr>
          </a:p>
        </p:txBody>
      </p:sp>
      <p:pic>
        <p:nvPicPr>
          <p:cNvPr id="52228" name="Εικόνα 3"/>
          <p:cNvPicPr>
            <a:picLocks noChangeAspect="1"/>
          </p:cNvPicPr>
          <p:nvPr/>
        </p:nvPicPr>
        <p:blipFill>
          <a:blip r:embed="rId2"/>
          <a:srcRect/>
          <a:stretch>
            <a:fillRect/>
          </a:stretch>
        </p:blipFill>
        <p:spPr bwMode="auto">
          <a:xfrm>
            <a:off x="4508500" y="3140075"/>
            <a:ext cx="3240088" cy="549275"/>
          </a:xfrm>
          <a:prstGeom prst="rect">
            <a:avLst/>
          </a:prstGeom>
          <a:noFill/>
          <a:ln w="9525">
            <a:noFill/>
            <a:miter lim="800000"/>
            <a:headEnd/>
            <a:tailEnd/>
          </a:ln>
        </p:spPr>
      </p:pic>
      <p:pic>
        <p:nvPicPr>
          <p:cNvPr id="52229" name="Εικόνα 4"/>
          <p:cNvPicPr>
            <a:picLocks noChangeAspect="1"/>
          </p:cNvPicPr>
          <p:nvPr/>
        </p:nvPicPr>
        <p:blipFill>
          <a:blip r:embed="rId3"/>
          <a:srcRect/>
          <a:stretch>
            <a:fillRect/>
          </a:stretch>
        </p:blipFill>
        <p:spPr bwMode="auto">
          <a:xfrm>
            <a:off x="2987675" y="4270375"/>
            <a:ext cx="3887788" cy="669925"/>
          </a:xfrm>
          <a:prstGeom prst="rect">
            <a:avLst/>
          </a:prstGeom>
          <a:noFill/>
          <a:ln w="9525">
            <a:noFill/>
            <a:miter lim="800000"/>
            <a:headEnd/>
            <a:tailEnd/>
          </a:ln>
        </p:spPr>
      </p:pic>
      <p:sp>
        <p:nvSpPr>
          <p:cNvPr id="6" name="Ορθογώνιο 5"/>
          <p:cNvSpPr/>
          <p:nvPr/>
        </p:nvSpPr>
        <p:spPr>
          <a:xfrm>
            <a:off x="34925" y="5056188"/>
            <a:ext cx="8624888" cy="1249362"/>
          </a:xfrm>
          <a:prstGeom prst="rect">
            <a:avLst/>
          </a:prstGeom>
        </p:spPr>
        <p:txBody>
          <a:bodyPr>
            <a:spAutoFit/>
          </a:bodyPr>
          <a:lstStyle/>
          <a:p>
            <a:pPr eaLnBrk="1" fontAlgn="auto" hangingPunct="1">
              <a:spcBef>
                <a:spcPct val="20000"/>
              </a:spcBef>
              <a:spcAft>
                <a:spcPts val="0"/>
              </a:spcAft>
              <a:defRPr/>
            </a:pPr>
            <a:r>
              <a:rPr lang="el-GR" sz="2800" dirty="0">
                <a:solidFill>
                  <a:prstClr val="black"/>
                </a:solidFill>
                <a:latin typeface="+mn-lt"/>
                <a:cs typeface="Times New Roman" panose="02020603050405020304" pitchFamily="18" charset="0"/>
              </a:rPr>
              <a:t>Σε επίπεδο εμπιστοσύνης 95% {δηλαδή δύο φορές η τυπική απόκλιση)</a:t>
            </a:r>
            <a:r>
              <a:rPr lang="en-US" sz="2800" dirty="0">
                <a:solidFill>
                  <a:prstClr val="black"/>
                </a:solidFill>
                <a:latin typeface="+mn-lt"/>
                <a:cs typeface="Times New Roman" panose="02020603050405020304" pitchFamily="18" charset="0"/>
              </a:rPr>
              <a:t> </a:t>
            </a:r>
            <a:endParaRPr lang="el-GR" sz="2800" dirty="0">
              <a:solidFill>
                <a:prstClr val="black"/>
              </a:solidFill>
              <a:latin typeface="+mn-lt"/>
              <a:cs typeface="Times New Roman" panose="02020603050405020304" pitchFamily="18" charset="0"/>
            </a:endParaRPr>
          </a:p>
          <a:p>
            <a:pPr marL="342900" indent="-342900" algn="just" eaLnBrk="1" fontAlgn="auto" hangingPunct="1">
              <a:spcBef>
                <a:spcPct val="20000"/>
              </a:spcBef>
              <a:spcAft>
                <a:spcPts val="0"/>
              </a:spcAft>
              <a:buFont typeface="Arial" panose="020B0604020202020204" pitchFamily="34" charset="0"/>
              <a:buChar char="•"/>
              <a:defRPr/>
            </a:pPr>
            <a:endParaRPr lang="el-GR" sz="1600" dirty="0">
              <a:solidFill>
                <a:prstClr val="black"/>
              </a:solidFill>
              <a:cs typeface="Times New Roman" panose="02020603050405020304" pitchFamily="18" charset="0"/>
            </a:endParaRPr>
          </a:p>
        </p:txBody>
      </p:sp>
      <p:pic>
        <p:nvPicPr>
          <p:cNvPr id="52231" name="Εικόνα 6"/>
          <p:cNvPicPr>
            <a:picLocks noChangeAspect="1"/>
          </p:cNvPicPr>
          <p:nvPr/>
        </p:nvPicPr>
        <p:blipFill>
          <a:blip r:embed="rId4"/>
          <a:srcRect/>
          <a:stretch>
            <a:fillRect/>
          </a:stretch>
        </p:blipFill>
        <p:spPr bwMode="auto">
          <a:xfrm>
            <a:off x="3203575" y="5668963"/>
            <a:ext cx="3816350" cy="720725"/>
          </a:xfrm>
          <a:prstGeom prst="rect">
            <a:avLst/>
          </a:prstGeom>
          <a:noFill/>
          <a:ln w="9525">
            <a:noFill/>
            <a:miter lim="800000"/>
            <a:headEnd/>
            <a:tailEnd/>
          </a:ln>
        </p:spPr>
      </p:pic>
      <p:sp>
        <p:nvSpPr>
          <p:cNvPr id="52232" name="Θέση αριθμού διαφάνειας 6"/>
          <p:cNvSpPr>
            <a:spLocks noGrp="1"/>
          </p:cNvSpPr>
          <p:nvPr>
            <p:ph type="sldNum" sz="quarter" idx="12"/>
          </p:nvPr>
        </p:nvSpPr>
        <p:spPr bwMode="auto">
          <a:noFill/>
          <a:ln>
            <a:miter lim="800000"/>
            <a:headEnd/>
            <a:tailEnd/>
          </a:ln>
        </p:spPr>
        <p:txBody>
          <a:bodyPr/>
          <a:lstStyle/>
          <a:p>
            <a:fld id="{2808D48E-69C5-4BBA-949D-A199729ACF4E}" type="slidenum">
              <a:rPr lang="nl-NL" altLang="el-GR"/>
              <a:pPr/>
              <a:t>43</a:t>
            </a:fld>
            <a:endParaRPr lang="nl-NL" alt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a:xfrm>
            <a:off x="468313" y="131763"/>
            <a:ext cx="8229600" cy="1143000"/>
          </a:xfrm>
        </p:spPr>
        <p:txBody>
          <a:bodyPr/>
          <a:lstStyle/>
          <a:p>
            <a:r>
              <a:rPr lang="el-GR" altLang="el-GR" smtClean="0">
                <a:solidFill>
                  <a:srgbClr val="0070C0"/>
                </a:solidFill>
                <a:cs typeface="Times New Roman" pitchFamily="18" charset="0"/>
              </a:rPr>
              <a:t>Αξία σε Κίνδυνο (</a:t>
            </a:r>
            <a:r>
              <a:rPr lang="en-US" altLang="el-GR" smtClean="0">
                <a:solidFill>
                  <a:srgbClr val="0070C0"/>
                </a:solidFill>
                <a:cs typeface="Times New Roman" pitchFamily="18" charset="0"/>
              </a:rPr>
              <a:t>Value at Risk) - 2</a:t>
            </a:r>
            <a:endParaRPr lang="el-GR" altLang="el-GR" smtClean="0"/>
          </a:p>
        </p:txBody>
      </p:sp>
      <p:sp>
        <p:nvSpPr>
          <p:cNvPr id="3" name="Ορθογώνιο 2"/>
          <p:cNvSpPr/>
          <p:nvPr/>
        </p:nvSpPr>
        <p:spPr>
          <a:xfrm>
            <a:off x="34925" y="1446213"/>
            <a:ext cx="8858250" cy="1766887"/>
          </a:xfrm>
          <a:prstGeom prst="rect">
            <a:avLst/>
          </a:prstGeom>
        </p:spPr>
        <p:txBody>
          <a:bodyPr>
            <a:spAutoFit/>
          </a:bodyPr>
          <a:lstStyle/>
          <a:p>
            <a:pPr eaLnBrk="1" fontAlgn="auto" hangingPunct="1">
              <a:spcBef>
                <a:spcPct val="20000"/>
              </a:spcBef>
              <a:spcAft>
                <a:spcPts val="0"/>
              </a:spcAft>
              <a:defRPr/>
            </a:pPr>
            <a:r>
              <a:rPr lang="el-GR" sz="3200" b="1" dirty="0">
                <a:solidFill>
                  <a:prstClr val="black"/>
                </a:solidFill>
                <a:latin typeface="+mn-lt"/>
                <a:cs typeface="Times New Roman" panose="02020603050405020304" pitchFamily="18" charset="0"/>
              </a:rPr>
              <a:t>Αξία σε κίνδυνο </a:t>
            </a:r>
          </a:p>
          <a:p>
            <a:pPr eaLnBrk="1" fontAlgn="auto" hangingPunct="1">
              <a:spcBef>
                <a:spcPct val="20000"/>
              </a:spcBef>
              <a:spcAft>
                <a:spcPts val="0"/>
              </a:spcAft>
              <a:defRPr/>
            </a:pPr>
            <a:r>
              <a:rPr lang="el-GR" sz="3200" dirty="0">
                <a:solidFill>
                  <a:prstClr val="black"/>
                </a:solidFill>
                <a:latin typeface="+mn-lt"/>
                <a:cs typeface="Times New Roman" panose="02020603050405020304" pitchFamily="18" charset="0"/>
              </a:rPr>
              <a:t>σε επίπεδο εμπιστοσύνης 68% και 95% είναι:</a:t>
            </a:r>
          </a:p>
          <a:p>
            <a:pPr marL="342900" indent="-342900" eaLnBrk="1" fontAlgn="auto" hangingPunct="1">
              <a:spcBef>
                <a:spcPct val="20000"/>
              </a:spcBef>
              <a:spcAft>
                <a:spcPts val="0"/>
              </a:spcAft>
              <a:buFont typeface="Arial" panose="020B0604020202020204" pitchFamily="34" charset="0"/>
              <a:buChar char="•"/>
              <a:defRPr/>
            </a:pPr>
            <a:endParaRPr lang="el-GR" sz="3200" dirty="0">
              <a:solidFill>
                <a:prstClr val="black"/>
              </a:solidFill>
              <a:latin typeface="+mn-lt"/>
              <a:cs typeface="Times New Roman" panose="02020603050405020304" pitchFamily="18" charset="0"/>
            </a:endParaRPr>
          </a:p>
        </p:txBody>
      </p:sp>
      <p:pic>
        <p:nvPicPr>
          <p:cNvPr id="53252" name="Εικόνα 3"/>
          <p:cNvPicPr>
            <a:picLocks noChangeAspect="1"/>
          </p:cNvPicPr>
          <p:nvPr/>
        </p:nvPicPr>
        <p:blipFill>
          <a:blip r:embed="rId2"/>
          <a:srcRect/>
          <a:stretch>
            <a:fillRect/>
          </a:stretch>
        </p:blipFill>
        <p:spPr bwMode="auto">
          <a:xfrm>
            <a:off x="1331913" y="2708275"/>
            <a:ext cx="3527425" cy="809625"/>
          </a:xfrm>
          <a:prstGeom prst="rect">
            <a:avLst/>
          </a:prstGeom>
          <a:noFill/>
          <a:ln w="9525">
            <a:noFill/>
            <a:miter lim="800000"/>
            <a:headEnd/>
            <a:tailEnd/>
          </a:ln>
        </p:spPr>
      </p:pic>
      <p:pic>
        <p:nvPicPr>
          <p:cNvPr id="53253" name="Εικόνα 4"/>
          <p:cNvPicPr>
            <a:picLocks noChangeAspect="1"/>
          </p:cNvPicPr>
          <p:nvPr/>
        </p:nvPicPr>
        <p:blipFill>
          <a:blip r:embed="rId3"/>
          <a:srcRect/>
          <a:stretch>
            <a:fillRect/>
          </a:stretch>
        </p:blipFill>
        <p:spPr bwMode="auto">
          <a:xfrm>
            <a:off x="971550" y="3860800"/>
            <a:ext cx="5756275" cy="2393950"/>
          </a:xfrm>
          <a:prstGeom prst="rect">
            <a:avLst/>
          </a:prstGeom>
          <a:noFill/>
          <a:ln w="9525">
            <a:noFill/>
            <a:miter lim="800000"/>
            <a:headEnd/>
            <a:tailEnd/>
          </a:ln>
        </p:spPr>
      </p:pic>
      <p:sp>
        <p:nvSpPr>
          <p:cNvPr id="53254" name="Θέση αριθμού διαφάνειας 4"/>
          <p:cNvSpPr>
            <a:spLocks noGrp="1"/>
          </p:cNvSpPr>
          <p:nvPr>
            <p:ph type="sldNum" sz="quarter" idx="12"/>
          </p:nvPr>
        </p:nvSpPr>
        <p:spPr bwMode="auto">
          <a:noFill/>
          <a:ln>
            <a:miter lim="800000"/>
            <a:headEnd/>
            <a:tailEnd/>
          </a:ln>
        </p:spPr>
        <p:txBody>
          <a:bodyPr/>
          <a:lstStyle/>
          <a:p>
            <a:fld id="{6DBEEEC6-3C49-4112-83BF-B83B90FAA81F}" type="slidenum">
              <a:rPr lang="nl-NL" altLang="el-GR"/>
              <a:pPr/>
              <a:t>44</a:t>
            </a:fld>
            <a:endParaRPr lang="nl-NL" alt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119063"/>
            <a:ext cx="9144000" cy="1417638"/>
          </a:xfrm>
        </p:spPr>
        <p:txBody>
          <a:bodyPr/>
          <a:lstStyle/>
          <a:p>
            <a:pPr>
              <a:defRPr/>
            </a:pPr>
            <a:r>
              <a:rPr lang="el-GR" sz="4000" dirty="0">
                <a:solidFill>
                  <a:srgbClr val="0070C0"/>
                </a:solidFill>
                <a:latin typeface="+mn-lt"/>
                <a:cs typeface="Times New Roman" panose="02020603050405020304" pitchFamily="18" charset="0"/>
              </a:rPr>
              <a:t>Κίνδυνος Μετοχικών Τίτλων και</a:t>
            </a:r>
            <a:br>
              <a:rPr lang="el-GR" sz="4000" dirty="0">
                <a:solidFill>
                  <a:srgbClr val="0070C0"/>
                </a:solidFill>
                <a:latin typeface="+mn-lt"/>
                <a:cs typeface="Times New Roman" panose="02020603050405020304" pitchFamily="18" charset="0"/>
              </a:rPr>
            </a:br>
            <a:r>
              <a:rPr lang="el-GR" sz="4000" dirty="0">
                <a:solidFill>
                  <a:srgbClr val="0070C0"/>
                </a:solidFill>
                <a:latin typeface="+mn-lt"/>
                <a:cs typeface="Times New Roman" panose="02020603050405020304" pitchFamily="18" charset="0"/>
              </a:rPr>
              <a:t> Κίνδυνος Εμπορευμάτων</a:t>
            </a:r>
            <a:endParaRPr lang="el-GR" sz="4000" dirty="0">
              <a:solidFill>
                <a:srgbClr val="0070C0"/>
              </a:solidFill>
              <a:latin typeface="+mn-lt"/>
            </a:endParaRPr>
          </a:p>
        </p:txBody>
      </p:sp>
      <p:sp>
        <p:nvSpPr>
          <p:cNvPr id="53251" name="Ορθογώνιο 2"/>
          <p:cNvSpPr>
            <a:spLocks noChangeArrowheads="1"/>
          </p:cNvSpPr>
          <p:nvPr/>
        </p:nvSpPr>
        <p:spPr bwMode="auto">
          <a:xfrm>
            <a:off x="142875" y="1268413"/>
            <a:ext cx="885825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el-GR" altLang="el-GR" b="1" dirty="0" smtClean="0">
                <a:solidFill>
                  <a:srgbClr val="000000"/>
                </a:solidFill>
                <a:latin typeface="+mn-lt"/>
                <a:cs typeface="Times New Roman" panose="02020603050405020304" pitchFamily="18" charset="0"/>
              </a:rPr>
              <a:t>Συμμετοχή στην αγοροπωλησία τίτλων προς ίδιο</a:t>
            </a:r>
            <a:r>
              <a:rPr lang="en-US" altLang="el-GR" b="1" dirty="0" smtClean="0">
                <a:solidFill>
                  <a:srgbClr val="000000"/>
                </a:solidFill>
                <a:latin typeface="+mn-lt"/>
                <a:cs typeface="Times New Roman" panose="02020603050405020304" pitchFamily="18" charset="0"/>
              </a:rPr>
              <a:t> </a:t>
            </a:r>
            <a:r>
              <a:rPr lang="el-GR" altLang="el-GR" b="1" dirty="0" smtClean="0">
                <a:solidFill>
                  <a:srgbClr val="000000"/>
                </a:solidFill>
                <a:latin typeface="+mn-lt"/>
                <a:cs typeface="Times New Roman" panose="02020603050405020304" pitchFamily="18" charset="0"/>
              </a:rPr>
              <a:t>όφελος (</a:t>
            </a:r>
            <a:r>
              <a:rPr lang="en-US" altLang="el-GR" b="1" dirty="0" smtClean="0">
                <a:solidFill>
                  <a:srgbClr val="000000"/>
                </a:solidFill>
                <a:latin typeface="+mn-lt"/>
                <a:cs typeface="Times New Roman" panose="02020603050405020304" pitchFamily="18" charset="0"/>
              </a:rPr>
              <a:t>trading): </a:t>
            </a:r>
            <a:r>
              <a:rPr lang="el-GR" altLang="el-GR" dirty="0" smtClean="0">
                <a:solidFill>
                  <a:srgbClr val="000000"/>
                </a:solidFill>
                <a:latin typeface="+mn-lt"/>
                <a:cs typeface="Times New Roman" panose="02020603050405020304" pitchFamily="18" charset="0"/>
              </a:rPr>
              <a:t>αποφέρει σημαντικό έσοδο για τράπεζες δεδομένου ενός περιβάλλοντος</a:t>
            </a:r>
            <a:r>
              <a:rPr lang="en-US" altLang="el-GR" dirty="0" smtClean="0">
                <a:solidFill>
                  <a:srgbClr val="000000"/>
                </a:solidFill>
                <a:latin typeface="+mn-lt"/>
                <a:cs typeface="Times New Roman" panose="02020603050405020304" pitchFamily="18" charset="0"/>
              </a:rPr>
              <a:t> </a:t>
            </a:r>
            <a:r>
              <a:rPr lang="el-GR" altLang="el-GR" dirty="0" smtClean="0">
                <a:solidFill>
                  <a:srgbClr val="000000"/>
                </a:solidFill>
                <a:latin typeface="+mn-lt"/>
                <a:cs typeface="Times New Roman" panose="02020603050405020304" pitchFamily="18" charset="0"/>
              </a:rPr>
              <a:t>χαμηλών επιτοκίων.</a:t>
            </a:r>
          </a:p>
          <a:p>
            <a:pPr eaLnBrk="1" hangingPunct="1">
              <a:defRPr/>
            </a:pPr>
            <a:r>
              <a:rPr lang="en-US" altLang="el-GR" dirty="0" smtClean="0">
                <a:solidFill>
                  <a:srgbClr val="000000"/>
                </a:solidFill>
                <a:latin typeface="+mn-lt"/>
                <a:cs typeface="Times New Roman" panose="02020603050405020304" pitchFamily="18" charset="0"/>
              </a:rPr>
              <a:t>M</a:t>
            </a:r>
            <a:r>
              <a:rPr lang="el-GR" altLang="el-GR" dirty="0" smtClean="0">
                <a:solidFill>
                  <a:srgbClr val="000000"/>
                </a:solidFill>
                <a:latin typeface="+mn-lt"/>
                <a:cs typeface="Times New Roman" panose="02020603050405020304" pitchFamily="18" charset="0"/>
              </a:rPr>
              <a:t>η αναμενόμενη μεταβολή στις τιμές αυτών των τίτλων μπορεί να επιφέρει σημαντικές ζημίες για τράπεζα</a:t>
            </a:r>
            <a:r>
              <a:rPr lang="en-US" altLang="el-GR" dirty="0" smtClean="0">
                <a:solidFill>
                  <a:srgbClr val="000000"/>
                </a:solidFill>
                <a:latin typeface="+mn-lt"/>
                <a:cs typeface="Times New Roman" panose="02020603050405020304" pitchFamily="18" charset="0"/>
              </a:rPr>
              <a:t>. </a:t>
            </a:r>
            <a:r>
              <a:rPr lang="el-GR" altLang="el-GR" dirty="0" smtClean="0">
                <a:solidFill>
                  <a:srgbClr val="000000"/>
                </a:solidFill>
                <a:latin typeface="+mn-lt"/>
                <a:cs typeface="Times New Roman" panose="02020603050405020304" pitchFamily="18" charset="0"/>
              </a:rPr>
              <a:t>Πρέπει να μετράει έκθεση σε τέτοια προϊόντα και να καλύπτεται σε πιθανές μελλοντικές ζημιές.</a:t>
            </a:r>
          </a:p>
          <a:p>
            <a:pPr eaLnBrk="1" hangingPunct="1">
              <a:defRPr/>
            </a:pPr>
            <a:r>
              <a:rPr lang="el-GR" altLang="el-GR" dirty="0" smtClean="0">
                <a:solidFill>
                  <a:srgbClr val="000000"/>
                </a:solidFill>
                <a:latin typeface="+mn-lt"/>
                <a:cs typeface="Times New Roman" panose="02020603050405020304" pitchFamily="18" charset="0"/>
              </a:rPr>
              <a:t>Η αξία σε κίνδυνο βοηθάει σε αυτό.</a:t>
            </a:r>
            <a:endParaRPr lang="en-US" altLang="el-GR" dirty="0" smtClean="0">
              <a:solidFill>
                <a:srgbClr val="000000"/>
              </a:solidFill>
              <a:latin typeface="+mn-lt"/>
              <a:cs typeface="Times New Roman" panose="02020603050405020304" pitchFamily="18" charset="0"/>
            </a:endParaRPr>
          </a:p>
          <a:p>
            <a:pPr eaLnBrk="1" hangingPunct="1">
              <a:defRPr/>
            </a:pPr>
            <a:endParaRPr lang="el-GR" altLang="el-GR" dirty="0" smtClean="0">
              <a:solidFill>
                <a:srgbClr val="000000"/>
              </a:solidFill>
              <a:latin typeface="Times New Roman" panose="02020603050405020304" pitchFamily="18" charset="0"/>
              <a:cs typeface="Times New Roman" panose="02020603050405020304" pitchFamily="18" charset="0"/>
            </a:endParaRPr>
          </a:p>
        </p:txBody>
      </p:sp>
      <p:sp>
        <p:nvSpPr>
          <p:cNvPr id="54276" name="Θέση αριθμού διαφάνειας 4"/>
          <p:cNvSpPr>
            <a:spLocks noGrp="1"/>
          </p:cNvSpPr>
          <p:nvPr>
            <p:ph type="sldNum" sz="quarter" idx="12"/>
          </p:nvPr>
        </p:nvSpPr>
        <p:spPr bwMode="auto">
          <a:noFill/>
          <a:ln>
            <a:miter lim="800000"/>
            <a:headEnd/>
            <a:tailEnd/>
          </a:ln>
        </p:spPr>
        <p:txBody>
          <a:bodyPr/>
          <a:lstStyle/>
          <a:p>
            <a:fld id="{0649DE30-DEB8-4FD2-90EC-F42FA6F9CD6B}" type="slidenum">
              <a:rPr lang="nl-NL" altLang="el-GR"/>
              <a:pPr/>
              <a:t>45</a:t>
            </a:fld>
            <a:endParaRPr lang="nl-NL" alt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0013"/>
            <a:ext cx="8820150" cy="1143001"/>
          </a:xfrm>
        </p:spPr>
        <p:txBody>
          <a:bodyPr/>
          <a:lstStyle/>
          <a:p>
            <a:pPr>
              <a:defRPr/>
            </a:pPr>
            <a:r>
              <a:rPr lang="el-GR" sz="4000" dirty="0" smtClean="0">
                <a:solidFill>
                  <a:srgbClr val="0070C0"/>
                </a:solidFill>
                <a:latin typeface="+mn-lt"/>
                <a:cs typeface="Times New Roman" panose="02020603050405020304" pitchFamily="18" charset="0"/>
              </a:rPr>
              <a:t>Παράδειγμα Κίνδυνος Μετοχικών </a:t>
            </a:r>
            <a:r>
              <a:rPr lang="en-US" sz="4000" dirty="0" smtClean="0">
                <a:solidFill>
                  <a:srgbClr val="0070C0"/>
                </a:solidFill>
                <a:latin typeface="+mn-lt"/>
                <a:cs typeface="Times New Roman" panose="02020603050405020304" pitchFamily="18" charset="0"/>
              </a:rPr>
              <a:t/>
            </a:r>
            <a:br>
              <a:rPr lang="en-US" sz="4000" dirty="0" smtClean="0">
                <a:solidFill>
                  <a:srgbClr val="0070C0"/>
                </a:solidFill>
                <a:latin typeface="+mn-lt"/>
                <a:cs typeface="Times New Roman" panose="02020603050405020304" pitchFamily="18" charset="0"/>
              </a:rPr>
            </a:br>
            <a:r>
              <a:rPr lang="el-GR" sz="4000" dirty="0" smtClean="0">
                <a:solidFill>
                  <a:srgbClr val="0070C0"/>
                </a:solidFill>
                <a:latin typeface="+mn-lt"/>
                <a:cs typeface="Times New Roman" panose="02020603050405020304" pitchFamily="18" charset="0"/>
              </a:rPr>
              <a:t>Τίτλων</a:t>
            </a:r>
            <a:r>
              <a:rPr lang="en-US" sz="4000" dirty="0" smtClean="0">
                <a:solidFill>
                  <a:srgbClr val="0070C0"/>
                </a:solidFill>
                <a:latin typeface="+mn-lt"/>
                <a:cs typeface="Times New Roman" panose="02020603050405020304" pitchFamily="18" charset="0"/>
              </a:rPr>
              <a:t> </a:t>
            </a:r>
            <a:endParaRPr lang="el-GR" sz="4000" dirty="0">
              <a:solidFill>
                <a:srgbClr val="0070C0"/>
              </a:solidFill>
              <a:latin typeface="+mn-lt"/>
            </a:endParaRPr>
          </a:p>
        </p:txBody>
      </p:sp>
      <p:sp>
        <p:nvSpPr>
          <p:cNvPr id="3" name="Ορθογώνιο 2"/>
          <p:cNvSpPr/>
          <p:nvPr/>
        </p:nvSpPr>
        <p:spPr>
          <a:xfrm>
            <a:off x="4763" y="1341438"/>
            <a:ext cx="9036050" cy="4725987"/>
          </a:xfrm>
          <a:prstGeom prst="rect">
            <a:avLst/>
          </a:prstGeom>
        </p:spPr>
        <p:txBody>
          <a:bodyPr>
            <a:spAutoFit/>
          </a:bodyPr>
          <a:lstStyle/>
          <a:p>
            <a:pPr marL="342900" indent="-342900" eaLnBrk="1" fontAlgn="auto" hangingPunct="1">
              <a:spcBef>
                <a:spcPct val="20000"/>
              </a:spcBef>
              <a:spcAft>
                <a:spcPts val="600"/>
              </a:spcAft>
              <a:buFont typeface="Arial" panose="020B0604020202020204" pitchFamily="34" charset="0"/>
              <a:buChar char="•"/>
              <a:defRPr/>
            </a:pPr>
            <a:r>
              <a:rPr lang="el-GR" sz="2800" kern="0" dirty="0">
                <a:solidFill>
                  <a:prstClr val="black"/>
                </a:solidFill>
                <a:latin typeface="Calibri"/>
              </a:rPr>
              <a:t>Υποθέτοντας ότι σήμερα η τιμή της μετοχής στην οποία είναι τοποθετημένη μια τράπεζα ή ένας επενδυτής είναι 32 ευρώ και η ημερήσια τυπική απόκλιση της σ=4,5. Ζητάμε</a:t>
            </a:r>
            <a:r>
              <a:rPr lang="en-US" sz="2800" kern="0" dirty="0">
                <a:solidFill>
                  <a:prstClr val="black"/>
                </a:solidFill>
                <a:latin typeface="Calibri"/>
              </a:rPr>
              <a:t> </a:t>
            </a:r>
            <a:r>
              <a:rPr lang="el-GR" sz="2800" kern="0" dirty="0">
                <a:solidFill>
                  <a:prstClr val="black"/>
                </a:solidFill>
                <a:latin typeface="Calibri"/>
              </a:rPr>
              <a:t>να βρούμε την μέγιστη δυνατή ζημία με πιθανότητα 99% εάν η αυριανή ημέρα αποτελέσει μια κακή συνεδρίαση για το χρηματιστήριο. </a:t>
            </a:r>
          </a:p>
          <a:p>
            <a:pPr marL="342900" indent="-342900" eaLnBrk="1" fontAlgn="auto" hangingPunct="1">
              <a:spcBef>
                <a:spcPct val="20000"/>
              </a:spcBef>
              <a:spcAft>
                <a:spcPts val="600"/>
              </a:spcAft>
              <a:buFont typeface="Arial" panose="020B0604020202020204" pitchFamily="34" charset="0"/>
              <a:buChar char="•"/>
              <a:defRPr/>
            </a:pPr>
            <a:r>
              <a:rPr lang="el-GR" sz="2800" kern="0" dirty="0">
                <a:solidFill>
                  <a:prstClr val="black"/>
                </a:solidFill>
                <a:latin typeface="Calibri"/>
              </a:rPr>
              <a:t>Η απάντηση είναι ότι με πιθανότητα 99% η μετοχή δεν θα πέσει κάτω από την τιμή 32 -2,3 × 4,5 = 21,5. </a:t>
            </a:r>
          </a:p>
          <a:p>
            <a:pPr marL="342900" indent="-342900" eaLnBrk="1" fontAlgn="auto" hangingPunct="1">
              <a:spcBef>
                <a:spcPct val="20000"/>
              </a:spcBef>
              <a:spcAft>
                <a:spcPts val="600"/>
              </a:spcAft>
              <a:buFont typeface="Arial" panose="020B0604020202020204" pitchFamily="34" charset="0"/>
              <a:buChar char="•"/>
              <a:defRPr/>
            </a:pPr>
            <a:r>
              <a:rPr lang="el-GR" sz="2800" kern="0" dirty="0">
                <a:solidFill>
                  <a:prstClr val="black"/>
                </a:solidFill>
                <a:latin typeface="Calibri"/>
              </a:rPr>
              <a:t>Η ποσότητα 2,33 ×4,5=10,5 είναι η αξία σε κίνδυνο όπως φαίνεται στο ακόλουθο γράφημα (επόμενη διαφάνεια)</a:t>
            </a:r>
            <a:endParaRPr lang="el-GR" sz="2800" kern="0" dirty="0">
              <a:solidFill>
                <a:sysClr val="windowText" lastClr="000000"/>
              </a:solidFill>
            </a:endParaRPr>
          </a:p>
        </p:txBody>
      </p:sp>
      <p:sp>
        <p:nvSpPr>
          <p:cNvPr id="55300" name="Θέση αριθμού διαφάνειας 5"/>
          <p:cNvSpPr>
            <a:spLocks noGrp="1"/>
          </p:cNvSpPr>
          <p:nvPr>
            <p:ph type="sldNum" sz="quarter" idx="12"/>
          </p:nvPr>
        </p:nvSpPr>
        <p:spPr bwMode="auto">
          <a:noFill/>
          <a:ln>
            <a:miter lim="800000"/>
            <a:headEnd/>
            <a:tailEnd/>
          </a:ln>
        </p:spPr>
        <p:txBody>
          <a:bodyPr/>
          <a:lstStyle/>
          <a:p>
            <a:fld id="{1ABACD24-63C5-45F7-A338-94CA50818DD3}" type="slidenum">
              <a:rPr lang="nl-NL" altLang="el-GR"/>
              <a:pPr/>
              <a:t>46</a:t>
            </a:fld>
            <a:endParaRPr lang="nl-NL" alt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a:xfrm>
            <a:off x="250825" y="115888"/>
            <a:ext cx="8435975" cy="1143000"/>
          </a:xfrm>
        </p:spPr>
        <p:txBody>
          <a:bodyPr/>
          <a:lstStyle/>
          <a:p>
            <a:r>
              <a:rPr lang="el-GR" altLang="el-GR" sz="4000" smtClean="0">
                <a:solidFill>
                  <a:srgbClr val="0070C0"/>
                </a:solidFill>
                <a:cs typeface="Times New Roman" pitchFamily="18" charset="0"/>
              </a:rPr>
              <a:t>Παράδειγμα Κίνδυνος Μετοχικών Τίτλων</a:t>
            </a:r>
            <a:r>
              <a:rPr lang="en-US" altLang="el-GR" sz="4000" smtClean="0">
                <a:solidFill>
                  <a:srgbClr val="0070C0"/>
                </a:solidFill>
                <a:cs typeface="Times New Roman" pitchFamily="18" charset="0"/>
              </a:rPr>
              <a:t> -2 </a:t>
            </a:r>
            <a:endParaRPr lang="el-GR" altLang="el-GR" sz="4000" smtClean="0"/>
          </a:p>
        </p:txBody>
      </p:sp>
      <p:pic>
        <p:nvPicPr>
          <p:cNvPr id="56323" name="Εικόνα 2"/>
          <p:cNvPicPr>
            <a:picLocks noChangeAspect="1"/>
          </p:cNvPicPr>
          <p:nvPr/>
        </p:nvPicPr>
        <p:blipFill>
          <a:blip r:embed="rId2"/>
          <a:srcRect/>
          <a:stretch>
            <a:fillRect/>
          </a:stretch>
        </p:blipFill>
        <p:spPr bwMode="auto">
          <a:xfrm>
            <a:off x="684213" y="1916113"/>
            <a:ext cx="7272337" cy="3649662"/>
          </a:xfrm>
          <a:prstGeom prst="rect">
            <a:avLst/>
          </a:prstGeom>
          <a:noFill/>
          <a:ln w="9525">
            <a:noFill/>
            <a:miter lim="800000"/>
            <a:headEnd/>
            <a:tailEnd/>
          </a:ln>
        </p:spPr>
      </p:pic>
      <p:sp>
        <p:nvSpPr>
          <p:cNvPr id="56324" name="Θέση αριθμού διαφάνειας 3"/>
          <p:cNvSpPr>
            <a:spLocks noGrp="1"/>
          </p:cNvSpPr>
          <p:nvPr>
            <p:ph type="sldNum" sz="quarter" idx="12"/>
          </p:nvPr>
        </p:nvSpPr>
        <p:spPr bwMode="auto">
          <a:noFill/>
          <a:ln>
            <a:miter lim="800000"/>
            <a:headEnd/>
            <a:tailEnd/>
          </a:ln>
        </p:spPr>
        <p:txBody>
          <a:bodyPr/>
          <a:lstStyle/>
          <a:p>
            <a:fld id="{89DF723F-8C43-42B2-AA5C-5C92AF59FD0B}" type="slidenum">
              <a:rPr lang="nl-NL" altLang="el-GR"/>
              <a:pPr/>
              <a:t>47</a:t>
            </a:fld>
            <a:endParaRPr lang="nl-NL" alt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25" y="0"/>
            <a:ext cx="9144000" cy="1301750"/>
          </a:xfrm>
        </p:spPr>
        <p:txBody>
          <a:bodyPr/>
          <a:lstStyle/>
          <a:p>
            <a:pPr>
              <a:defRPr/>
            </a:pPr>
            <a:r>
              <a:rPr lang="el-GR" sz="4000" dirty="0">
                <a:solidFill>
                  <a:srgbClr val="0070C0"/>
                </a:solidFill>
                <a:latin typeface="+mn-lt"/>
                <a:cs typeface="Times New Roman" panose="02020603050405020304" pitchFamily="18" charset="0"/>
              </a:rPr>
              <a:t>Κίνδυνος  Χαρτοφυλακίου Μετοχικών Τίτλων ή και Εμπορευμάτων</a:t>
            </a:r>
            <a:endParaRPr lang="el-GR" sz="4000" dirty="0">
              <a:solidFill>
                <a:srgbClr val="0070C0"/>
              </a:solidFill>
              <a:latin typeface="+mn-lt"/>
            </a:endParaRPr>
          </a:p>
        </p:txBody>
      </p:sp>
      <p:pic>
        <p:nvPicPr>
          <p:cNvPr id="57347" name="Εικόνα 2"/>
          <p:cNvPicPr>
            <a:picLocks noChangeAspect="1"/>
          </p:cNvPicPr>
          <p:nvPr/>
        </p:nvPicPr>
        <p:blipFill>
          <a:blip r:embed="rId2"/>
          <a:srcRect/>
          <a:stretch>
            <a:fillRect/>
          </a:stretch>
        </p:blipFill>
        <p:spPr bwMode="auto">
          <a:xfrm>
            <a:off x="684213" y="1600200"/>
            <a:ext cx="2749550" cy="927100"/>
          </a:xfrm>
          <a:prstGeom prst="rect">
            <a:avLst/>
          </a:prstGeom>
          <a:noFill/>
          <a:ln w="9525">
            <a:noFill/>
            <a:miter lim="800000"/>
            <a:headEnd/>
            <a:tailEnd/>
          </a:ln>
        </p:spPr>
      </p:pic>
      <p:pic>
        <p:nvPicPr>
          <p:cNvPr id="57348" name="Εικόνα 3"/>
          <p:cNvPicPr>
            <a:picLocks noChangeAspect="1"/>
          </p:cNvPicPr>
          <p:nvPr/>
        </p:nvPicPr>
        <p:blipFill>
          <a:blip r:embed="rId3"/>
          <a:srcRect/>
          <a:stretch>
            <a:fillRect/>
          </a:stretch>
        </p:blipFill>
        <p:spPr bwMode="auto">
          <a:xfrm>
            <a:off x="4284663" y="1992313"/>
            <a:ext cx="4262437" cy="534987"/>
          </a:xfrm>
          <a:prstGeom prst="rect">
            <a:avLst/>
          </a:prstGeom>
          <a:noFill/>
          <a:ln w="9525">
            <a:noFill/>
            <a:miter lim="800000"/>
            <a:headEnd/>
            <a:tailEnd/>
          </a:ln>
        </p:spPr>
      </p:pic>
      <p:sp>
        <p:nvSpPr>
          <p:cNvPr id="5" name="Ορθογώνιο 4"/>
          <p:cNvSpPr/>
          <p:nvPr/>
        </p:nvSpPr>
        <p:spPr>
          <a:xfrm>
            <a:off x="250825" y="2825750"/>
            <a:ext cx="8642350" cy="1077913"/>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Υπολογισμός VaR σε μορφή πινάκων πιο εύκολος όταν </a:t>
            </a:r>
            <a:r>
              <a:rPr lang="en-US" sz="3200" dirty="0">
                <a:solidFill>
                  <a:prstClr val="black"/>
                </a:solidFill>
                <a:latin typeface="+mn-lt"/>
                <a:cs typeface="Times New Roman" panose="02020603050405020304" pitchFamily="18" charset="0"/>
              </a:rPr>
              <a:t>n </a:t>
            </a:r>
            <a:r>
              <a:rPr lang="el-GR" sz="3200" dirty="0">
                <a:solidFill>
                  <a:prstClr val="black"/>
                </a:solidFill>
                <a:latin typeface="+mn-lt"/>
                <a:cs typeface="Times New Roman" panose="02020603050405020304" pitchFamily="18" charset="0"/>
              </a:rPr>
              <a:t>τίτλοι</a:t>
            </a:r>
            <a:r>
              <a:rPr lang="el-GR" sz="1600" dirty="0">
                <a:solidFill>
                  <a:prstClr val="black"/>
                </a:solidFill>
                <a:latin typeface="+mn-lt"/>
                <a:cs typeface="Times New Roman" panose="02020603050405020304" pitchFamily="18" charset="0"/>
              </a:rPr>
              <a:t>.</a:t>
            </a:r>
          </a:p>
        </p:txBody>
      </p:sp>
      <p:pic>
        <p:nvPicPr>
          <p:cNvPr id="57350" name="Εικόνα 5"/>
          <p:cNvPicPr>
            <a:picLocks noChangeAspect="1"/>
          </p:cNvPicPr>
          <p:nvPr/>
        </p:nvPicPr>
        <p:blipFill>
          <a:blip r:embed="rId4"/>
          <a:srcRect/>
          <a:stretch>
            <a:fillRect/>
          </a:stretch>
        </p:blipFill>
        <p:spPr bwMode="auto">
          <a:xfrm>
            <a:off x="1003300" y="3903663"/>
            <a:ext cx="2109788" cy="1152525"/>
          </a:xfrm>
          <a:prstGeom prst="rect">
            <a:avLst/>
          </a:prstGeom>
          <a:noFill/>
          <a:ln w="9525">
            <a:noFill/>
            <a:miter lim="800000"/>
            <a:headEnd/>
            <a:tailEnd/>
          </a:ln>
        </p:spPr>
      </p:pic>
      <p:sp>
        <p:nvSpPr>
          <p:cNvPr id="7" name="Ορθογώνιο 6"/>
          <p:cNvSpPr/>
          <p:nvPr/>
        </p:nvSpPr>
        <p:spPr>
          <a:xfrm>
            <a:off x="293688" y="5237163"/>
            <a:ext cx="8208962" cy="1176337"/>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Όπου </a:t>
            </a:r>
            <a:r>
              <a:rPr lang="en-US" sz="3200" dirty="0">
                <a:solidFill>
                  <a:prstClr val="black"/>
                </a:solidFill>
                <a:latin typeface="+mn-lt"/>
                <a:cs typeface="Times New Roman" panose="02020603050405020304" pitchFamily="18" charset="0"/>
              </a:rPr>
              <a:t>C: </a:t>
            </a:r>
            <a:r>
              <a:rPr lang="el-GR" sz="3200" dirty="0">
                <a:solidFill>
                  <a:prstClr val="black"/>
                </a:solidFill>
                <a:latin typeface="+mn-lt"/>
                <a:cs typeface="Times New Roman" panose="02020603050405020304" pitchFamily="18" charset="0"/>
              </a:rPr>
              <a:t>πίνακας συσχετίσεων</a:t>
            </a:r>
          </a:p>
          <a:p>
            <a:pPr marL="342900" indent="-342900" eaLnBrk="1" fontAlgn="auto" hangingPunct="1">
              <a:spcBef>
                <a:spcPct val="20000"/>
              </a:spcBef>
              <a:spcAft>
                <a:spcPts val="0"/>
              </a:spcAft>
              <a:buFont typeface="Arial" panose="020B0604020202020204" pitchFamily="34" charset="0"/>
              <a:buChar char="•"/>
              <a:defRPr/>
            </a:pPr>
            <a:endParaRPr lang="el-GR" sz="3200" dirty="0">
              <a:solidFill>
                <a:prstClr val="black"/>
              </a:solidFill>
              <a:latin typeface="+mn-lt"/>
              <a:cs typeface="Times New Roman" panose="02020603050405020304" pitchFamily="18" charset="0"/>
            </a:endParaRPr>
          </a:p>
        </p:txBody>
      </p:sp>
      <p:pic>
        <p:nvPicPr>
          <p:cNvPr id="57352" name="Εικόνα 7"/>
          <p:cNvPicPr>
            <a:picLocks noChangeAspect="1"/>
          </p:cNvPicPr>
          <p:nvPr/>
        </p:nvPicPr>
        <p:blipFill>
          <a:blip r:embed="rId5"/>
          <a:srcRect/>
          <a:stretch>
            <a:fillRect/>
          </a:stretch>
        </p:blipFill>
        <p:spPr bwMode="auto">
          <a:xfrm>
            <a:off x="830263" y="5824538"/>
            <a:ext cx="4565650" cy="814387"/>
          </a:xfrm>
          <a:prstGeom prst="rect">
            <a:avLst/>
          </a:prstGeom>
          <a:noFill/>
          <a:ln w="9525">
            <a:noFill/>
            <a:miter lim="800000"/>
            <a:headEnd/>
            <a:tailEnd/>
          </a:ln>
        </p:spPr>
      </p:pic>
      <p:sp>
        <p:nvSpPr>
          <p:cNvPr id="57353" name="Θέση αριθμού διαφάνειας 5"/>
          <p:cNvSpPr>
            <a:spLocks noGrp="1"/>
          </p:cNvSpPr>
          <p:nvPr>
            <p:ph type="sldNum" sz="quarter" idx="12"/>
          </p:nvPr>
        </p:nvSpPr>
        <p:spPr bwMode="auto">
          <a:noFill/>
          <a:ln>
            <a:miter lim="800000"/>
            <a:headEnd/>
            <a:tailEnd/>
          </a:ln>
        </p:spPr>
        <p:txBody>
          <a:bodyPr/>
          <a:lstStyle/>
          <a:p>
            <a:fld id="{F716C95D-F7CD-48C0-8692-C836F8671318}" type="slidenum">
              <a:rPr lang="nl-NL" altLang="el-GR"/>
              <a:pPr/>
              <a:t>48</a:t>
            </a:fld>
            <a:endParaRPr lang="nl-NL" alt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0"/>
            <a:ext cx="8229600" cy="1143000"/>
          </a:xfrm>
        </p:spPr>
        <p:txBody>
          <a:bodyPr/>
          <a:lstStyle/>
          <a:p>
            <a:pPr>
              <a:defRPr/>
            </a:pPr>
            <a:r>
              <a:rPr lang="el-GR" dirty="0">
                <a:solidFill>
                  <a:srgbClr val="0070C0"/>
                </a:solidFill>
                <a:latin typeface="+mn-lt"/>
                <a:cs typeface="Times New Roman" panose="02020603050405020304" pitchFamily="18" charset="0"/>
              </a:rPr>
              <a:t>Κίνδυνος </a:t>
            </a:r>
            <a:r>
              <a:rPr lang="el-GR" dirty="0" smtClean="0">
                <a:solidFill>
                  <a:srgbClr val="0070C0"/>
                </a:solidFill>
                <a:latin typeface="+mn-lt"/>
                <a:cs typeface="Times New Roman" panose="02020603050405020304" pitchFamily="18" charset="0"/>
              </a:rPr>
              <a:t>Χώρας</a:t>
            </a:r>
            <a:endParaRPr lang="el-GR" dirty="0">
              <a:solidFill>
                <a:srgbClr val="0070C0"/>
              </a:solidFill>
              <a:latin typeface="+mn-lt"/>
            </a:endParaRPr>
          </a:p>
        </p:txBody>
      </p:sp>
      <p:pic>
        <p:nvPicPr>
          <p:cNvPr id="58371" name="Picture 2"/>
          <p:cNvPicPr>
            <a:picLocks noChangeAspect="1" noChangeArrowheads="1"/>
          </p:cNvPicPr>
          <p:nvPr/>
        </p:nvPicPr>
        <p:blipFill>
          <a:blip r:embed="rId3"/>
          <a:srcRect/>
          <a:stretch>
            <a:fillRect/>
          </a:stretch>
        </p:blipFill>
        <p:spPr bwMode="auto">
          <a:xfrm>
            <a:off x="1042988" y="1004888"/>
            <a:ext cx="5761037" cy="1524000"/>
          </a:xfrm>
          <a:prstGeom prst="rect">
            <a:avLst/>
          </a:prstGeom>
          <a:noFill/>
          <a:ln w="9525">
            <a:noFill/>
            <a:miter lim="800000"/>
            <a:headEnd/>
            <a:tailEnd/>
          </a:ln>
          <a:effectLst/>
        </p:spPr>
      </p:pic>
      <p:sp>
        <p:nvSpPr>
          <p:cNvPr id="4" name="Ορθογώνιο 3"/>
          <p:cNvSpPr/>
          <p:nvPr/>
        </p:nvSpPr>
        <p:spPr>
          <a:xfrm>
            <a:off x="36513" y="2551113"/>
            <a:ext cx="8964612" cy="2370137"/>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n-US" sz="3200" b="1" dirty="0">
                <a:solidFill>
                  <a:prstClr val="black"/>
                </a:solidFill>
                <a:latin typeface="+mn-lt"/>
                <a:cs typeface="Times New Roman" panose="02020603050405020304" pitchFamily="18" charset="0"/>
              </a:rPr>
              <a:t>O</a:t>
            </a:r>
            <a:r>
              <a:rPr lang="el-GR" sz="3200" b="1" dirty="0">
                <a:solidFill>
                  <a:prstClr val="black"/>
                </a:solidFill>
                <a:latin typeface="+mn-lt"/>
                <a:cs typeface="Times New Roman" panose="02020603050405020304" pitchFamily="18" charset="0"/>
              </a:rPr>
              <a:t>ικονομικοί και χρηματοοικονομικοί κίνδυνοι</a:t>
            </a:r>
            <a:r>
              <a:rPr lang="en-US" sz="3200" b="1" dirty="0">
                <a:solidFill>
                  <a:prstClr val="black"/>
                </a:solidFill>
                <a:latin typeface="+mn-lt"/>
                <a:cs typeface="Times New Roman" panose="02020603050405020304" pitchFamily="18" charset="0"/>
              </a:rPr>
              <a:t> (financial risk): </a:t>
            </a:r>
            <a:r>
              <a:rPr lang="el-GR" sz="2800" dirty="0">
                <a:solidFill>
                  <a:prstClr val="black"/>
                </a:solidFill>
                <a:latin typeface="+mn-lt"/>
                <a:cs typeface="Times New Roman" panose="02020603050405020304" pitchFamily="18" charset="0"/>
              </a:rPr>
              <a:t>ξαφνική επιδείνωση των όρων εμπορίου της χώρας,</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ταχεία αύξηση του κόστους παραγωγής ή/και των τιμών της ενέργειας</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αλλαγές στην οικονομική και δημοσιονομική διαχείριση της χώρας.</a:t>
            </a:r>
          </a:p>
        </p:txBody>
      </p:sp>
      <p:sp>
        <p:nvSpPr>
          <p:cNvPr id="5" name="Ορθογώνιο 4"/>
          <p:cNvSpPr/>
          <p:nvPr/>
        </p:nvSpPr>
        <p:spPr>
          <a:xfrm>
            <a:off x="11113" y="4979988"/>
            <a:ext cx="8229600" cy="1878012"/>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3200" b="1" dirty="0">
                <a:solidFill>
                  <a:prstClr val="black"/>
                </a:solidFill>
                <a:latin typeface="+mn-lt"/>
                <a:cs typeface="Times New Roman" panose="02020603050405020304" pitchFamily="18" charset="0"/>
              </a:rPr>
              <a:t>Κίνδυνος μεταβίβασης (transfer risk)</a:t>
            </a:r>
            <a:r>
              <a:rPr lang="en-US" sz="3200" b="1" dirty="0">
                <a:solidFill>
                  <a:prstClr val="black"/>
                </a:solidFill>
                <a:latin typeface="+mn-lt"/>
                <a:cs typeface="Times New Roman" panose="02020603050405020304" pitchFamily="18" charset="0"/>
              </a:rPr>
              <a:t>:</a:t>
            </a:r>
            <a:r>
              <a:rPr lang="el-GR" sz="3200" b="1"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απορρέει από την απόφαση αλλοδαπού κράτους να περιορίσει τις μετακινήσεις κεφαλαίων από και προς</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την ημεδαπή χώρα.</a:t>
            </a:r>
            <a:endParaRPr lang="en-US" sz="2800" dirty="0">
              <a:solidFill>
                <a:prstClr val="black"/>
              </a:solidFill>
              <a:latin typeface="+mn-lt"/>
              <a:cs typeface="Times New Roman" panose="02020603050405020304" pitchFamily="18" charset="0"/>
            </a:endParaRPr>
          </a:p>
        </p:txBody>
      </p:sp>
      <p:sp>
        <p:nvSpPr>
          <p:cNvPr id="58374" name="Θέση αριθμού διαφάνειας 6"/>
          <p:cNvSpPr>
            <a:spLocks noGrp="1"/>
          </p:cNvSpPr>
          <p:nvPr>
            <p:ph type="sldNum" sz="quarter" idx="12"/>
          </p:nvPr>
        </p:nvSpPr>
        <p:spPr bwMode="auto">
          <a:noFill/>
          <a:ln>
            <a:miter lim="800000"/>
            <a:headEnd/>
            <a:tailEnd/>
          </a:ln>
        </p:spPr>
        <p:txBody>
          <a:bodyPr/>
          <a:lstStyle/>
          <a:p>
            <a:fld id="{E99DD36F-2FEA-4211-8345-E83BE8877CC3}" type="slidenum">
              <a:rPr lang="nl-NL" altLang="el-GR"/>
              <a:pPr/>
              <a:t>49</a:t>
            </a:fld>
            <a:endParaRPr lang="nl-NL" alt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4313" y="0"/>
            <a:ext cx="8648700" cy="1784350"/>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n-lt"/>
                <a:cs typeface="Times New Roman" pitchFamily="18" charset="0"/>
              </a:rPr>
              <a:t>Χρηματοοικονομικοί Κίνδυνοι</a:t>
            </a:r>
            <a:r>
              <a:rPr lang="el-GR" altLang="el-GR" sz="4400" dirty="0">
                <a:solidFill>
                  <a:srgbClr val="0070C0"/>
                </a:solidFill>
                <a:latin typeface="+mn-lt"/>
              </a:rPr>
              <a:t> </a:t>
            </a:r>
          </a:p>
          <a:p>
            <a:pPr algn="ctr" eaLnBrk="1" hangingPunct="1">
              <a:spcBef>
                <a:spcPct val="50000"/>
              </a:spcBef>
              <a:defRPr/>
            </a:pPr>
            <a:endParaRPr lang="el-GR" altLang="el-GR" sz="4400" i="1" dirty="0">
              <a:solidFill>
                <a:srgbClr val="0070C0"/>
              </a:solidFill>
              <a:latin typeface="+mn-lt"/>
            </a:endParaRPr>
          </a:p>
        </p:txBody>
      </p:sp>
      <p:sp>
        <p:nvSpPr>
          <p:cNvPr id="3" name="Rectangle 5"/>
          <p:cNvSpPr>
            <a:spLocks noChangeArrowheads="1"/>
          </p:cNvSpPr>
          <p:nvPr/>
        </p:nvSpPr>
        <p:spPr bwMode="auto">
          <a:xfrm>
            <a:off x="0" y="1285875"/>
            <a:ext cx="9429750" cy="446088"/>
          </a:xfrm>
          <a:prstGeom prst="rect">
            <a:avLst/>
          </a:prstGeom>
          <a:noFill/>
          <a:ln w="9525">
            <a:noFill/>
            <a:miter lim="800000"/>
            <a:headEnd/>
            <a:tailEnd/>
          </a:ln>
          <a:effectLst/>
        </p:spPr>
        <p:txBody>
          <a:bodyPr>
            <a:spAutoFit/>
          </a:bodyPr>
          <a:lstStyle/>
          <a:p>
            <a:pPr eaLnBrk="1" hangingPunct="1">
              <a:lnSpc>
                <a:spcPct val="80000"/>
              </a:lnSpc>
              <a:spcBef>
                <a:spcPct val="50000"/>
              </a:spcBef>
              <a:defRPr/>
            </a:pPr>
            <a:endParaRPr lang="en-US" altLang="el-GR" sz="2800" dirty="0">
              <a:solidFill>
                <a:schemeClr val="tx1"/>
              </a:solidFill>
              <a:latin typeface="+mn-lt"/>
              <a:cs typeface="Times New Roman" pitchFamily="18" charset="0"/>
            </a:endParaRPr>
          </a:p>
        </p:txBody>
      </p:sp>
      <p:sp>
        <p:nvSpPr>
          <p:cNvPr id="4" name="TextBox 3"/>
          <p:cNvSpPr txBox="1"/>
          <p:nvPr/>
        </p:nvSpPr>
        <p:spPr>
          <a:xfrm>
            <a:off x="266700" y="1125538"/>
            <a:ext cx="8629650" cy="5410200"/>
          </a:xfrm>
          <a:prstGeom prst="rect">
            <a:avLst/>
          </a:prstGeom>
          <a:noFill/>
        </p:spPr>
        <p:txBody>
          <a:bodyPr>
            <a:spAutoFit/>
          </a:bodyPr>
          <a:lstStyle/>
          <a:p>
            <a:pPr algn="just" eaLnBrk="1" hangingPunct="1">
              <a:lnSpc>
                <a:spcPct val="90000"/>
              </a:lnSpc>
              <a:spcBef>
                <a:spcPct val="30000"/>
              </a:spcBef>
              <a:buFont typeface="Wingdings" pitchFamily="2" charset="2"/>
              <a:buNone/>
              <a:defRPr/>
            </a:pPr>
            <a:r>
              <a:rPr lang="el-GR" altLang="el-GR" sz="3200" dirty="0">
                <a:solidFill>
                  <a:schemeClr val="tx1"/>
                </a:solidFill>
                <a:latin typeface="Calibri" panose="020F0502020204030204" pitchFamily="34" charset="0"/>
              </a:rPr>
              <a:t>Α. ΚΙΝΔΥΝΟΙ ΑΓΟΡΩΝ (Market risks)</a:t>
            </a:r>
          </a:p>
          <a:p>
            <a:pPr lvl="1" algn="just" eaLnBrk="1" hangingPunct="1">
              <a:lnSpc>
                <a:spcPct val="90000"/>
              </a:lnSpc>
              <a:spcBef>
                <a:spcPct val="30000"/>
              </a:spcBef>
              <a:buClr>
                <a:schemeClr val="bg2"/>
              </a:buClr>
              <a:buSzPct val="75000"/>
              <a:buFont typeface="Wingdings" pitchFamily="2" charset="2"/>
              <a:buNone/>
              <a:defRPr/>
            </a:pPr>
            <a:r>
              <a:rPr lang="el-GR" altLang="el-GR" sz="2800" b="1" dirty="0">
                <a:solidFill>
                  <a:schemeClr val="tx1"/>
                </a:solidFill>
                <a:latin typeface="+mn-lt"/>
              </a:rPr>
              <a:t>1.	Συναλλαγματικός Κίνδυνος (Currency Risk)</a:t>
            </a:r>
            <a:r>
              <a:rPr lang="en-US" altLang="el-GR" b="1" dirty="0">
                <a:solidFill>
                  <a:schemeClr val="tx1"/>
                </a:solidFill>
                <a:latin typeface="+mn-lt"/>
              </a:rPr>
              <a:t>:</a:t>
            </a:r>
            <a:r>
              <a:rPr lang="el-GR" altLang="el-GR" b="1" dirty="0">
                <a:solidFill>
                  <a:schemeClr val="tx1"/>
                </a:solidFill>
                <a:latin typeface="+mn-lt"/>
              </a:rPr>
              <a:t> </a:t>
            </a:r>
            <a:r>
              <a:rPr lang="el-GR" altLang="el-GR" dirty="0">
                <a:solidFill>
                  <a:schemeClr val="tx1"/>
                </a:solidFill>
                <a:latin typeface="+mn-lt"/>
              </a:rPr>
              <a:t> Η πιθανότητα δυσμενούς μετακίνησης της ισοτιμίας μεταξύ δύο νομισμάτων</a:t>
            </a:r>
          </a:p>
          <a:p>
            <a:pPr lvl="1" algn="just" eaLnBrk="1" hangingPunct="1">
              <a:lnSpc>
                <a:spcPct val="90000"/>
              </a:lnSpc>
              <a:spcBef>
                <a:spcPct val="30000"/>
              </a:spcBef>
              <a:buClr>
                <a:schemeClr val="bg2"/>
              </a:buClr>
              <a:buSzPct val="75000"/>
              <a:buFont typeface="Wingdings" pitchFamily="2" charset="2"/>
              <a:buNone/>
              <a:defRPr/>
            </a:pPr>
            <a:r>
              <a:rPr lang="el-GR" altLang="el-GR" sz="2800" b="1" dirty="0">
                <a:solidFill>
                  <a:schemeClr val="tx1"/>
                </a:solidFill>
                <a:latin typeface="+mn-lt"/>
              </a:rPr>
              <a:t>2.	Κίνδυνος Επιτοκίου (</a:t>
            </a:r>
            <a:r>
              <a:rPr lang="en-US" altLang="el-GR" sz="2800" b="1" dirty="0">
                <a:solidFill>
                  <a:schemeClr val="tx1"/>
                </a:solidFill>
                <a:latin typeface="+mn-lt"/>
              </a:rPr>
              <a:t>I</a:t>
            </a:r>
            <a:r>
              <a:rPr lang="el-GR" altLang="el-GR" sz="2800" b="1" dirty="0">
                <a:solidFill>
                  <a:schemeClr val="tx1"/>
                </a:solidFill>
                <a:latin typeface="+mn-lt"/>
              </a:rPr>
              <a:t>nterest </a:t>
            </a:r>
            <a:r>
              <a:rPr lang="en-US" altLang="el-GR" sz="2800" b="1" dirty="0">
                <a:solidFill>
                  <a:schemeClr val="tx1"/>
                </a:solidFill>
                <a:latin typeface="+mn-lt"/>
              </a:rPr>
              <a:t>R</a:t>
            </a:r>
            <a:r>
              <a:rPr lang="el-GR" altLang="el-GR" sz="2800" b="1" dirty="0">
                <a:solidFill>
                  <a:schemeClr val="tx1"/>
                </a:solidFill>
                <a:latin typeface="+mn-lt"/>
              </a:rPr>
              <a:t>ate </a:t>
            </a:r>
            <a:r>
              <a:rPr lang="en-US" altLang="el-GR" sz="2800" b="1" dirty="0">
                <a:solidFill>
                  <a:schemeClr val="tx1"/>
                </a:solidFill>
                <a:latin typeface="+mn-lt"/>
              </a:rPr>
              <a:t>R</a:t>
            </a:r>
            <a:r>
              <a:rPr lang="el-GR" altLang="el-GR" sz="2800" b="1" dirty="0">
                <a:solidFill>
                  <a:schemeClr val="tx1"/>
                </a:solidFill>
                <a:latin typeface="+mn-lt"/>
              </a:rPr>
              <a:t>isk)</a:t>
            </a:r>
            <a:r>
              <a:rPr lang="en-US" altLang="el-GR" sz="2800" b="1" dirty="0">
                <a:solidFill>
                  <a:schemeClr val="tx1"/>
                </a:solidFill>
                <a:latin typeface="+mn-lt"/>
              </a:rPr>
              <a:t>:</a:t>
            </a:r>
            <a:r>
              <a:rPr lang="el-GR" altLang="el-GR" sz="2800" b="1" dirty="0">
                <a:solidFill>
                  <a:schemeClr val="tx1"/>
                </a:solidFill>
                <a:latin typeface="+mn-lt"/>
              </a:rPr>
              <a:t> </a:t>
            </a:r>
            <a:r>
              <a:rPr lang="el-GR" altLang="el-GR" dirty="0">
                <a:solidFill>
                  <a:schemeClr val="tx1"/>
                </a:solidFill>
                <a:latin typeface="+mn-lt"/>
              </a:rPr>
              <a:t>Η πιθανότητα δυσμενούς μεταβολής του επιπέδου των επιτοκίων. Κίνδυνος εισοδήματος και κίνδυνος θέσης</a:t>
            </a:r>
          </a:p>
          <a:p>
            <a:pPr lvl="1" algn="just" eaLnBrk="1" hangingPunct="1">
              <a:lnSpc>
                <a:spcPct val="90000"/>
              </a:lnSpc>
              <a:spcBef>
                <a:spcPct val="30000"/>
              </a:spcBef>
              <a:buClr>
                <a:schemeClr val="bg2"/>
              </a:buClr>
              <a:buSzPct val="75000"/>
              <a:buFont typeface="Wingdings" pitchFamily="2" charset="2"/>
              <a:buNone/>
              <a:defRPr/>
            </a:pPr>
            <a:r>
              <a:rPr lang="el-GR" altLang="el-GR" sz="2800" b="1" dirty="0">
                <a:solidFill>
                  <a:schemeClr val="tx1"/>
                </a:solidFill>
                <a:latin typeface="+mn-lt"/>
              </a:rPr>
              <a:t>3.</a:t>
            </a:r>
            <a:r>
              <a:rPr lang="el-GR" altLang="el-GR" sz="2800" dirty="0">
                <a:solidFill>
                  <a:schemeClr val="tx1"/>
                </a:solidFill>
                <a:latin typeface="+mn-lt"/>
              </a:rPr>
              <a:t>	</a:t>
            </a:r>
            <a:r>
              <a:rPr lang="el-GR" altLang="el-GR" sz="2800" b="1" dirty="0">
                <a:solidFill>
                  <a:schemeClr val="tx1"/>
                </a:solidFill>
                <a:latin typeface="+mn-lt"/>
              </a:rPr>
              <a:t>Κίνδυνος μετοχών (</a:t>
            </a:r>
            <a:r>
              <a:rPr lang="en-US" altLang="el-GR" sz="2800" b="1" dirty="0">
                <a:solidFill>
                  <a:schemeClr val="tx1"/>
                </a:solidFill>
                <a:latin typeface="+mn-lt"/>
              </a:rPr>
              <a:t>Equity</a:t>
            </a:r>
            <a:r>
              <a:rPr lang="el-GR" altLang="el-GR" sz="2800" b="1" dirty="0">
                <a:solidFill>
                  <a:schemeClr val="tx1"/>
                </a:solidFill>
                <a:latin typeface="+mn-lt"/>
              </a:rPr>
              <a:t> </a:t>
            </a:r>
            <a:r>
              <a:rPr lang="en-US" altLang="el-GR" sz="2800" b="1" dirty="0">
                <a:solidFill>
                  <a:schemeClr val="tx1"/>
                </a:solidFill>
                <a:latin typeface="+mn-lt"/>
              </a:rPr>
              <a:t>R</a:t>
            </a:r>
            <a:r>
              <a:rPr lang="el-GR" altLang="el-GR" sz="2800" b="1" dirty="0">
                <a:solidFill>
                  <a:schemeClr val="tx1"/>
                </a:solidFill>
                <a:latin typeface="+mn-lt"/>
              </a:rPr>
              <a:t>isk)</a:t>
            </a:r>
            <a:r>
              <a:rPr lang="en-US" altLang="el-GR" sz="2800" b="1" dirty="0">
                <a:solidFill>
                  <a:schemeClr val="tx1"/>
                </a:solidFill>
                <a:latin typeface="+mn-lt"/>
              </a:rPr>
              <a:t>: </a:t>
            </a:r>
            <a:r>
              <a:rPr lang="el-GR" altLang="el-GR" dirty="0">
                <a:solidFill>
                  <a:schemeClr val="tx1"/>
                </a:solidFill>
                <a:latin typeface="+mn-lt"/>
              </a:rPr>
              <a:t>Η πιθανότητα δυσμενούς μεταβολής του επιπέδου των τιμών των μετοχών</a:t>
            </a:r>
            <a:endParaRPr lang="en-US" altLang="el-GR" b="1" dirty="0">
              <a:solidFill>
                <a:schemeClr val="tx1"/>
              </a:solidFill>
              <a:latin typeface="+mn-lt"/>
            </a:endParaRPr>
          </a:p>
          <a:p>
            <a:pPr lvl="1" algn="just" eaLnBrk="1" hangingPunct="1">
              <a:lnSpc>
                <a:spcPct val="90000"/>
              </a:lnSpc>
              <a:spcBef>
                <a:spcPct val="30000"/>
              </a:spcBef>
              <a:buClr>
                <a:schemeClr val="bg2"/>
              </a:buClr>
              <a:buSzPct val="75000"/>
              <a:buFont typeface="Wingdings" pitchFamily="2" charset="2"/>
              <a:buNone/>
              <a:defRPr/>
            </a:pPr>
            <a:r>
              <a:rPr lang="en-US" altLang="el-GR" sz="2800" b="1" dirty="0">
                <a:solidFill>
                  <a:schemeClr val="tx1"/>
                </a:solidFill>
                <a:latin typeface="+mn-lt"/>
              </a:rPr>
              <a:t>4. </a:t>
            </a:r>
            <a:r>
              <a:rPr lang="el-GR" altLang="el-GR" sz="2800" b="1" dirty="0">
                <a:solidFill>
                  <a:schemeClr val="tx1"/>
                </a:solidFill>
                <a:latin typeface="+mn-lt"/>
              </a:rPr>
              <a:t>Κίνδυνος Εμπορευμάτων (</a:t>
            </a:r>
            <a:r>
              <a:rPr lang="en-US" altLang="el-GR" sz="2800" b="1" dirty="0">
                <a:solidFill>
                  <a:schemeClr val="tx1"/>
                </a:solidFill>
                <a:latin typeface="+mn-lt"/>
              </a:rPr>
              <a:t>Commodity Risk):</a:t>
            </a:r>
            <a:r>
              <a:rPr lang="el-GR" altLang="el-GR" sz="2800" dirty="0">
                <a:solidFill>
                  <a:schemeClr val="tx1"/>
                </a:solidFill>
                <a:latin typeface="+mn-lt"/>
              </a:rPr>
              <a:t> </a:t>
            </a:r>
            <a:r>
              <a:rPr lang="el-GR" altLang="el-GR" dirty="0">
                <a:solidFill>
                  <a:schemeClr val="tx1"/>
                </a:solidFill>
                <a:latin typeface="+mn-lt"/>
              </a:rPr>
              <a:t>Η πιθανότητα δυσμενούς μεταβολής του επιπέδου των τιμών εμπορευμάτων</a:t>
            </a:r>
          </a:p>
          <a:p>
            <a:pPr eaLnBrk="1" hangingPunct="1">
              <a:defRPr/>
            </a:pPr>
            <a:endParaRPr lang="el-GR" dirty="0"/>
          </a:p>
        </p:txBody>
      </p:sp>
      <p:sp>
        <p:nvSpPr>
          <p:cNvPr id="10245" name="Θέση αριθμού διαφάνειας 6"/>
          <p:cNvSpPr>
            <a:spLocks noGrp="1"/>
          </p:cNvSpPr>
          <p:nvPr>
            <p:ph type="sldNum" sz="quarter" idx="12"/>
          </p:nvPr>
        </p:nvSpPr>
        <p:spPr bwMode="auto">
          <a:noFill/>
          <a:ln>
            <a:miter lim="800000"/>
            <a:headEnd/>
            <a:tailEnd/>
          </a:ln>
        </p:spPr>
        <p:txBody>
          <a:bodyPr/>
          <a:lstStyle/>
          <a:p>
            <a:fld id="{66C1D6BC-2C31-4CBD-88A2-C2BF13117DE2}" type="slidenum">
              <a:rPr lang="nl-NL" altLang="el-GR"/>
              <a:pPr/>
              <a:t>5</a:t>
            </a:fld>
            <a:endParaRPr lang="nl-NL" alt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p:nvPr>
        </p:nvSpPr>
        <p:spPr>
          <a:xfrm>
            <a:off x="395288" y="0"/>
            <a:ext cx="8229600" cy="1143000"/>
          </a:xfrm>
        </p:spPr>
        <p:txBody>
          <a:bodyPr/>
          <a:lstStyle/>
          <a:p>
            <a:r>
              <a:rPr lang="el-GR" altLang="el-GR" smtClean="0">
                <a:solidFill>
                  <a:srgbClr val="0070C0"/>
                </a:solidFill>
                <a:cs typeface="Times New Roman" pitchFamily="18" charset="0"/>
              </a:rPr>
              <a:t>Κίνδυνος Χώρας - 2</a:t>
            </a:r>
            <a:endParaRPr lang="el-GR" altLang="el-GR" smtClean="0"/>
          </a:p>
        </p:txBody>
      </p:sp>
      <p:sp>
        <p:nvSpPr>
          <p:cNvPr id="59395" name="Ορθογώνιο 2"/>
          <p:cNvSpPr>
            <a:spLocks noChangeArrowheads="1"/>
          </p:cNvSpPr>
          <p:nvPr/>
        </p:nvSpPr>
        <p:spPr bwMode="auto">
          <a:xfrm>
            <a:off x="-22225" y="1341438"/>
            <a:ext cx="8964613"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el-GR" altLang="el-GR" b="1" dirty="0" smtClean="0">
                <a:solidFill>
                  <a:srgbClr val="000000"/>
                </a:solidFill>
                <a:latin typeface="+mn-lt"/>
                <a:cs typeface="Times New Roman" panose="02020603050405020304" pitchFamily="18" charset="0"/>
              </a:rPr>
              <a:t>Συναλλαγματικός κίνδυνος</a:t>
            </a:r>
            <a:r>
              <a:rPr lang="en-US" altLang="el-GR" b="1" dirty="0" smtClean="0">
                <a:solidFill>
                  <a:srgbClr val="000000"/>
                </a:solidFill>
                <a:latin typeface="+mn-lt"/>
                <a:cs typeface="Times New Roman" panose="02020603050405020304" pitchFamily="18" charset="0"/>
              </a:rPr>
              <a:t> (exchange risk):</a:t>
            </a:r>
            <a:r>
              <a:rPr lang="el-GR" altLang="el-GR" sz="1600" b="1" dirty="0" smtClean="0">
                <a:solidFill>
                  <a:srgbClr val="000000"/>
                </a:solidFill>
                <a:latin typeface="+mn-lt"/>
                <a:cs typeface="Times New Roman" panose="02020603050405020304" pitchFamily="18" charset="0"/>
              </a:rPr>
              <a:t> </a:t>
            </a:r>
            <a:r>
              <a:rPr lang="el-GR" altLang="el-GR" sz="2800" dirty="0" smtClean="0">
                <a:solidFill>
                  <a:srgbClr val="000000"/>
                </a:solidFill>
                <a:latin typeface="+mn-lt"/>
                <a:cs typeface="Times New Roman" panose="02020603050405020304" pitchFamily="18" charset="0"/>
              </a:rPr>
              <a:t>λόγω απρόσμενης αλλαγής στο νομισματικό καθεστώς,</a:t>
            </a:r>
            <a:r>
              <a:rPr lang="en-US" altLang="el-GR" sz="2800" dirty="0" smtClean="0">
                <a:solidFill>
                  <a:srgbClr val="000000"/>
                </a:solidFill>
                <a:latin typeface="+mn-lt"/>
                <a:cs typeface="Times New Roman" panose="02020603050405020304" pitchFamily="18" charset="0"/>
              </a:rPr>
              <a:t> </a:t>
            </a:r>
            <a:r>
              <a:rPr lang="el-GR" altLang="el-GR" sz="2800" dirty="0" smtClean="0">
                <a:solidFill>
                  <a:srgbClr val="000000"/>
                </a:solidFill>
                <a:latin typeface="+mn-lt"/>
                <a:cs typeface="Times New Roman" panose="02020603050405020304" pitchFamily="18" charset="0"/>
              </a:rPr>
              <a:t>όπως η αλλαγή από τις σταθερές στις κυμαινόμενες συναλλαγματικές ισοτιμίες.</a:t>
            </a:r>
          </a:p>
          <a:p>
            <a:pPr eaLnBrk="1" hangingPunct="1">
              <a:defRPr/>
            </a:pPr>
            <a:endParaRPr lang="en-US" altLang="el-GR" sz="2800" dirty="0" smtClean="0">
              <a:solidFill>
                <a:srgbClr val="000000"/>
              </a:solidFill>
              <a:latin typeface="+mn-lt"/>
              <a:cs typeface="Times New Roman" panose="02020603050405020304" pitchFamily="18" charset="0"/>
            </a:endParaRPr>
          </a:p>
          <a:p>
            <a:pPr eaLnBrk="1" hangingPunct="1">
              <a:defRPr/>
            </a:pPr>
            <a:r>
              <a:rPr lang="en-US" altLang="el-GR" b="1" dirty="0" smtClean="0">
                <a:solidFill>
                  <a:srgbClr val="000000"/>
                </a:solidFill>
                <a:latin typeface="+mn-lt"/>
                <a:cs typeface="Times New Roman" panose="02020603050405020304" pitchFamily="18" charset="0"/>
              </a:rPr>
              <a:t>K</a:t>
            </a:r>
            <a:r>
              <a:rPr lang="el-GR" altLang="el-GR" b="1" dirty="0" smtClean="0">
                <a:solidFill>
                  <a:srgbClr val="000000"/>
                </a:solidFill>
                <a:latin typeface="+mn-lt"/>
                <a:cs typeface="Times New Roman" panose="02020603050405020304" pitchFamily="18" charset="0"/>
              </a:rPr>
              <a:t>ίνδυνος τοποθεσίας ή Γειτονικός κίνδυνος</a:t>
            </a:r>
            <a:r>
              <a:rPr lang="en-US" altLang="el-GR" b="1" dirty="0" smtClean="0">
                <a:solidFill>
                  <a:srgbClr val="000000"/>
                </a:solidFill>
                <a:latin typeface="+mn-lt"/>
                <a:cs typeface="Times New Roman" panose="02020603050405020304" pitchFamily="18" charset="0"/>
              </a:rPr>
              <a:t>:</a:t>
            </a:r>
            <a:r>
              <a:rPr lang="el-GR" altLang="el-GR" b="1" dirty="0" smtClean="0">
                <a:solidFill>
                  <a:srgbClr val="000000"/>
                </a:solidFill>
                <a:latin typeface="+mn-lt"/>
                <a:cs typeface="Times New Roman" panose="02020603050405020304" pitchFamily="18" charset="0"/>
              </a:rPr>
              <a:t> </a:t>
            </a:r>
            <a:r>
              <a:rPr lang="el-GR" altLang="el-GR" sz="2800" dirty="0" smtClean="0">
                <a:solidFill>
                  <a:srgbClr val="000000"/>
                </a:solidFill>
                <a:latin typeface="+mn-lt"/>
                <a:cs typeface="Times New Roman" panose="02020603050405020304" pitchFamily="18" charset="0"/>
              </a:rPr>
              <a:t>λόγω δευτερογενών επιδράσεων από προβλήματα σε μια περιοχή, σε κάποια χώρα «εμπορικό εταίρο ή γείτονα», ή σε χώρες με παρόμοια χαρακτηριστικά</a:t>
            </a:r>
            <a:r>
              <a:rPr lang="el-GR" altLang="el-GR" sz="2800" dirty="0" smtClean="0">
                <a:solidFill>
                  <a:srgbClr val="000000"/>
                </a:solidFill>
                <a:latin typeface="Times New Roman" panose="02020603050405020304" pitchFamily="18" charset="0"/>
                <a:cs typeface="Times New Roman" panose="02020603050405020304" pitchFamily="18" charset="0"/>
              </a:rPr>
              <a:t>.</a:t>
            </a:r>
          </a:p>
        </p:txBody>
      </p:sp>
      <p:sp>
        <p:nvSpPr>
          <p:cNvPr id="60420" name="Θέση αριθμού διαφάνειας 3"/>
          <p:cNvSpPr>
            <a:spLocks noGrp="1"/>
          </p:cNvSpPr>
          <p:nvPr>
            <p:ph type="sldNum" sz="quarter" idx="12"/>
          </p:nvPr>
        </p:nvSpPr>
        <p:spPr bwMode="auto">
          <a:noFill/>
          <a:ln>
            <a:miter lim="800000"/>
            <a:headEnd/>
            <a:tailEnd/>
          </a:ln>
        </p:spPr>
        <p:txBody>
          <a:bodyPr/>
          <a:lstStyle/>
          <a:p>
            <a:fld id="{387B0B15-450B-40EB-B4F6-197B21579CCC}" type="slidenum">
              <a:rPr lang="nl-NL" altLang="el-GR"/>
              <a:pPr/>
              <a:t>50</a:t>
            </a:fld>
            <a:endParaRPr lang="nl-NL" alt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p:cNvSpPr>
          <p:nvPr>
            <p:ph type="title"/>
          </p:nvPr>
        </p:nvSpPr>
        <p:spPr/>
        <p:txBody>
          <a:bodyPr/>
          <a:lstStyle/>
          <a:p>
            <a:r>
              <a:rPr lang="el-GR" altLang="el-GR" smtClean="0">
                <a:solidFill>
                  <a:srgbClr val="0070C0"/>
                </a:solidFill>
                <a:cs typeface="Times New Roman" pitchFamily="18" charset="0"/>
              </a:rPr>
              <a:t>Κίνδυνος Χώρας - 3</a:t>
            </a:r>
            <a:endParaRPr lang="el-GR" altLang="el-GR" smtClean="0"/>
          </a:p>
        </p:txBody>
      </p:sp>
      <p:sp>
        <p:nvSpPr>
          <p:cNvPr id="3" name="Ορθογώνιο 2"/>
          <p:cNvSpPr/>
          <p:nvPr/>
        </p:nvSpPr>
        <p:spPr>
          <a:xfrm>
            <a:off x="0" y="1700213"/>
            <a:ext cx="8893175" cy="4143375"/>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3200" b="1" dirty="0">
                <a:solidFill>
                  <a:prstClr val="black"/>
                </a:solidFill>
                <a:latin typeface="+mn-lt"/>
                <a:cs typeface="Times New Roman" panose="02020603050405020304" pitchFamily="18" charset="0"/>
              </a:rPr>
              <a:t>Κρατικός κίνδυνος</a:t>
            </a:r>
            <a:r>
              <a:rPr lang="en-US" sz="3200" b="1" dirty="0">
                <a:solidFill>
                  <a:prstClr val="black"/>
                </a:solidFill>
                <a:latin typeface="+mn-lt"/>
                <a:cs typeface="Times New Roman" panose="02020603050405020304" pitchFamily="18" charset="0"/>
              </a:rPr>
              <a:t>:</a:t>
            </a:r>
            <a:r>
              <a:rPr lang="el-GR" sz="3200" b="1"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κράτος απρόθυμο ή ανίκανο να ανταποκριθεί στις δανειακές του υποχρεώσεις ή να ανακαλέσει δάνεια τα οποία είχε εγγυηθεί.</a:t>
            </a:r>
          </a:p>
          <a:p>
            <a:pPr eaLnBrk="1" fontAlgn="auto" hangingPunct="1">
              <a:spcBef>
                <a:spcPct val="20000"/>
              </a:spcBef>
              <a:spcAft>
                <a:spcPts val="0"/>
              </a:spcAft>
              <a:defRPr/>
            </a:pPr>
            <a:endParaRPr lang="el-GR" sz="2800" dirty="0">
              <a:solidFill>
                <a:prstClr val="black"/>
              </a:solidFill>
              <a:latin typeface="+mn-lt"/>
              <a:cs typeface="Times New Roman" panose="02020603050405020304" pitchFamily="18" charset="0"/>
            </a:endParaRPr>
          </a:p>
          <a:p>
            <a:pPr marL="342900" indent="-342900" eaLnBrk="1" fontAlgn="auto" hangingPunct="1">
              <a:spcBef>
                <a:spcPct val="20000"/>
              </a:spcBef>
              <a:spcAft>
                <a:spcPts val="0"/>
              </a:spcAft>
              <a:buFont typeface="Arial" panose="020B0604020202020204" pitchFamily="34" charset="0"/>
              <a:buChar char="•"/>
              <a:defRPr/>
            </a:pPr>
            <a:r>
              <a:rPr lang="el-GR" sz="3200" b="1" dirty="0">
                <a:solidFill>
                  <a:prstClr val="black"/>
                </a:solidFill>
                <a:latin typeface="+mn-lt"/>
                <a:cs typeface="Times New Roman" panose="02020603050405020304" pitchFamily="18" charset="0"/>
              </a:rPr>
              <a:t>Πολιτικός κίνδυνος</a:t>
            </a:r>
            <a:r>
              <a:rPr lang="en-US" sz="3200" b="1" dirty="0">
                <a:solidFill>
                  <a:prstClr val="black"/>
                </a:solidFill>
                <a:latin typeface="+mn-lt"/>
                <a:cs typeface="Times New Roman" panose="02020603050405020304" pitchFamily="18" charset="0"/>
              </a:rPr>
              <a:t>:</a:t>
            </a:r>
            <a:r>
              <a:rPr lang="el-GR" sz="3200" b="1"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κίνδυνος μεταβολής των πολιτικών θεσμών που απορρέουν από αλλαγή στην κυβέρνηση του κράτους, τον κοινωνικό ιστό, ή άλλους μη οικονομικούς παράγοντες.</a:t>
            </a:r>
          </a:p>
          <a:p>
            <a:pPr marL="342900" indent="-342900" algn="just" eaLnBrk="1" fontAlgn="auto" hangingPunct="1">
              <a:spcBef>
                <a:spcPct val="20000"/>
              </a:spcBef>
              <a:spcAft>
                <a:spcPts val="0"/>
              </a:spcAft>
              <a:buFont typeface="Arial" panose="020B0604020202020204" pitchFamily="34" charset="0"/>
              <a:buChar char="•"/>
              <a:defRPr/>
            </a:pPr>
            <a:endParaRPr lang="el-GR" sz="1600" dirty="0">
              <a:solidFill>
                <a:prstClr val="black"/>
              </a:solidFill>
              <a:cs typeface="Times New Roman" panose="02020603050405020304" pitchFamily="18" charset="0"/>
            </a:endParaRPr>
          </a:p>
        </p:txBody>
      </p:sp>
      <p:sp>
        <p:nvSpPr>
          <p:cNvPr id="61444" name="Θέση αριθμού διαφάνειας 4"/>
          <p:cNvSpPr>
            <a:spLocks noGrp="1"/>
          </p:cNvSpPr>
          <p:nvPr>
            <p:ph type="sldNum" sz="quarter" idx="12"/>
          </p:nvPr>
        </p:nvSpPr>
        <p:spPr bwMode="auto">
          <a:noFill/>
          <a:ln>
            <a:miter lim="800000"/>
            <a:headEnd/>
            <a:tailEnd/>
          </a:ln>
        </p:spPr>
        <p:txBody>
          <a:bodyPr/>
          <a:lstStyle/>
          <a:p>
            <a:fld id="{A13F5A61-3A20-4AA6-901A-D216F7B9DE5F}" type="slidenum">
              <a:rPr lang="nl-NL" altLang="el-GR"/>
              <a:pPr/>
              <a:t>51</a:t>
            </a:fld>
            <a:endParaRPr lang="nl-NL" alt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9388" y="1052513"/>
            <a:ext cx="8964612" cy="6310312"/>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buFont typeface="Arial" panose="020B0604020202020204" pitchFamily="34" charset="0"/>
              <a:buChar char="•"/>
              <a:defRPr/>
            </a:pPr>
            <a:r>
              <a:rPr lang="el-GR" sz="3200" b="1" dirty="0">
                <a:solidFill>
                  <a:prstClr val="black"/>
                </a:solidFill>
                <a:latin typeface="Calibri"/>
                <a:cs typeface="Times New Roman" panose="02020603050405020304" pitchFamily="18" charset="0"/>
              </a:rPr>
              <a:t>Λειτουργικός Κίνδυνος</a:t>
            </a:r>
            <a:r>
              <a:rPr lang="en-US" sz="3200" b="1" dirty="0">
                <a:solidFill>
                  <a:prstClr val="black"/>
                </a:solidFill>
                <a:latin typeface="Calibri"/>
                <a:cs typeface="Times New Roman" panose="02020603050405020304" pitchFamily="18" charset="0"/>
              </a:rPr>
              <a:t> (Operational Risk)</a:t>
            </a:r>
            <a:r>
              <a:rPr lang="en-US" sz="32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αφορά την</a:t>
            </a:r>
            <a:r>
              <a:rPr lang="en-US" sz="28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κακοδιαχείριση της τράπεζας εκ των έσω, δηλαδή κυρίως αποτυχημένες εσωτερικές</a:t>
            </a:r>
            <a:r>
              <a:rPr lang="en-US" sz="28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διαδικασίες (failed internal processes).</a:t>
            </a:r>
            <a:endParaRPr lang="en-US" sz="2800" dirty="0">
              <a:solidFill>
                <a:prstClr val="black"/>
              </a:solidFill>
              <a:latin typeface="Calibri"/>
              <a:cs typeface="Times New Roman" panose="02020603050405020304" pitchFamily="18" charset="0"/>
            </a:endParaRPr>
          </a:p>
          <a:p>
            <a:pPr marL="857250" lvl="1" eaLnBrk="1" hangingPunct="1">
              <a:buFont typeface="Arial" panose="020B0604020202020204" pitchFamily="34" charset="0"/>
              <a:buChar char="•"/>
              <a:defRPr/>
            </a:pPr>
            <a:r>
              <a:rPr lang="en-US" sz="2800" dirty="0">
                <a:solidFill>
                  <a:prstClr val="black"/>
                </a:solidFill>
                <a:latin typeface="Calibri"/>
                <a:cs typeface="Times New Roman" panose="02020603050405020304" pitchFamily="18" charset="0"/>
              </a:rPr>
              <a:t>Technical risk</a:t>
            </a:r>
          </a:p>
          <a:p>
            <a:pPr marL="857250" lvl="1" eaLnBrk="1" hangingPunct="1">
              <a:buFont typeface="Arial" panose="020B0604020202020204" pitchFamily="34" charset="0"/>
              <a:buChar char="•"/>
              <a:defRPr/>
            </a:pPr>
            <a:r>
              <a:rPr lang="en-US" sz="2800" dirty="0">
                <a:solidFill>
                  <a:prstClr val="black"/>
                </a:solidFill>
                <a:latin typeface="Calibri"/>
                <a:cs typeface="Times New Roman" panose="02020603050405020304" pitchFamily="18" charset="0"/>
              </a:rPr>
              <a:t>Legal Risk</a:t>
            </a:r>
          </a:p>
          <a:p>
            <a:pPr marL="857250" lvl="1" eaLnBrk="1" hangingPunct="1">
              <a:buFont typeface="Arial" panose="020B0604020202020204" pitchFamily="34" charset="0"/>
              <a:buChar char="•"/>
              <a:defRPr/>
            </a:pPr>
            <a:r>
              <a:rPr lang="en-US" sz="2800" dirty="0">
                <a:solidFill>
                  <a:prstClr val="black"/>
                </a:solidFill>
                <a:latin typeface="Calibri"/>
                <a:cs typeface="Times New Roman" panose="02020603050405020304" pitchFamily="18" charset="0"/>
              </a:rPr>
              <a:t>K</a:t>
            </a:r>
            <a:r>
              <a:rPr lang="el-GR" sz="2800" dirty="0">
                <a:solidFill>
                  <a:prstClr val="black"/>
                </a:solidFill>
                <a:latin typeface="Calibri"/>
                <a:cs typeface="Times New Roman" panose="02020603050405020304" pitchFamily="18" charset="0"/>
              </a:rPr>
              <a:t>ίνδυνος φήμης και αξιοπιστίας</a:t>
            </a:r>
            <a:endParaRPr lang="en-US" sz="2800" dirty="0">
              <a:solidFill>
                <a:prstClr val="black"/>
              </a:solidFill>
              <a:latin typeface="Calibri"/>
              <a:cs typeface="Times New Roman" panose="02020603050405020304" pitchFamily="18" charset="0"/>
            </a:endParaRPr>
          </a:p>
          <a:p>
            <a:pPr marL="857250" lvl="1" eaLnBrk="1" hangingPunct="1">
              <a:buFont typeface="Arial" panose="020B0604020202020204" pitchFamily="34" charset="0"/>
              <a:buChar char="•"/>
              <a:defRPr/>
            </a:pPr>
            <a:r>
              <a:rPr lang="en-US" sz="2800" dirty="0">
                <a:solidFill>
                  <a:prstClr val="black"/>
                </a:solidFill>
                <a:latin typeface="Calibri"/>
                <a:cs typeface="Times New Roman" panose="02020603050405020304" pitchFamily="18" charset="0"/>
              </a:rPr>
              <a:t>K</a:t>
            </a:r>
            <a:r>
              <a:rPr lang="el-GR" sz="2800" dirty="0">
                <a:solidFill>
                  <a:prstClr val="black"/>
                </a:solidFill>
                <a:latin typeface="Calibri"/>
                <a:cs typeface="Times New Roman" panose="02020603050405020304" pitchFamily="18" charset="0"/>
              </a:rPr>
              <a:t>ίνδυνος τεχνολογίας.</a:t>
            </a:r>
            <a:endParaRPr lang="en-US" sz="2800" dirty="0">
              <a:solidFill>
                <a:prstClr val="black"/>
              </a:solidFill>
              <a:latin typeface="Calibri"/>
              <a:cs typeface="Times New Roman" panose="02020603050405020304" pitchFamily="18" charset="0"/>
            </a:endParaRPr>
          </a:p>
          <a:p>
            <a:pPr marL="400050" indent="-400050" eaLnBrk="1" hangingPunct="1">
              <a:buFont typeface="Arial" panose="020B0604020202020204" pitchFamily="34" charset="0"/>
              <a:buChar char="•"/>
              <a:defRPr/>
            </a:pPr>
            <a:endParaRPr lang="en-US" sz="1800" dirty="0">
              <a:solidFill>
                <a:prstClr val="black"/>
              </a:solidFill>
              <a:latin typeface="Calibri"/>
              <a:cs typeface="Times New Roman" panose="02020603050405020304" pitchFamily="18" charset="0"/>
            </a:endParaRPr>
          </a:p>
          <a:p>
            <a:pPr eaLnBrk="1" hangingPunct="1">
              <a:buFont typeface="Arial" panose="020B0604020202020204" pitchFamily="34" charset="0"/>
              <a:buChar char="•"/>
              <a:defRPr/>
            </a:pPr>
            <a:r>
              <a:rPr lang="el-GR" sz="3200" b="1" dirty="0">
                <a:solidFill>
                  <a:prstClr val="black"/>
                </a:solidFill>
                <a:latin typeface="Calibri"/>
                <a:cs typeface="Times New Roman" panose="02020603050405020304" pitchFamily="18" charset="0"/>
              </a:rPr>
              <a:t>Θεσμικός κίνδυνος (Legal Risk)</a:t>
            </a:r>
            <a:r>
              <a:rPr lang="en-US" sz="3200" b="1" dirty="0">
                <a:solidFill>
                  <a:prstClr val="black"/>
                </a:solidFill>
                <a:latin typeface="Calibri"/>
                <a:cs typeface="Times New Roman" panose="02020603050405020304" pitchFamily="18" charset="0"/>
              </a:rPr>
              <a:t>:</a:t>
            </a:r>
            <a:r>
              <a:rPr lang="en-US" sz="1800" b="1"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ο κίνδυνος μια συναλλαγή να αντιτίθεται στη</a:t>
            </a:r>
            <a:r>
              <a:rPr lang="en-US" sz="28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νομοθεσία ή ακόμα ο κίνδυνος να αλλάξει η νομοθεσία κατά τη διάρκεια της ζωής ενός</a:t>
            </a:r>
            <a:r>
              <a:rPr lang="en-US" sz="28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χρηματοοικονομικού συμβολαίου</a:t>
            </a:r>
            <a:r>
              <a:rPr lang="el-GR" sz="2800" dirty="0">
                <a:solidFill>
                  <a:prstClr val="black"/>
                </a:solidFill>
                <a:cs typeface="Times New Roman" panose="02020603050405020304" pitchFamily="18" charset="0"/>
              </a:rPr>
              <a:t>.</a:t>
            </a:r>
            <a:endParaRPr lang="en-US" sz="2800" dirty="0">
              <a:solidFill>
                <a:prstClr val="black"/>
              </a:solidFill>
              <a:cs typeface="Times New Roman" panose="02020603050405020304" pitchFamily="18" charset="0"/>
            </a:endParaRPr>
          </a:p>
          <a:p>
            <a:pPr eaLnBrk="1" hangingPunct="1">
              <a:defRPr/>
            </a:pPr>
            <a:endParaRPr lang="el-GR" sz="1800" b="1" u="sng" dirty="0">
              <a:solidFill>
                <a:prstClr val="black"/>
              </a:solidFill>
              <a:cs typeface="Times New Roman" panose="02020603050405020304" pitchFamily="18" charset="0"/>
            </a:endParaRPr>
          </a:p>
          <a:p>
            <a:pPr eaLnBrk="1" hangingPunct="1">
              <a:spcBef>
                <a:spcPct val="20000"/>
              </a:spcBef>
              <a:defRPr/>
            </a:pPr>
            <a:endParaRPr lang="nl-BE" altLang="el-GR" sz="2000" dirty="0" smtClean="0">
              <a:solidFill>
                <a:prstClr val="black"/>
              </a:solidFill>
            </a:endParaRPr>
          </a:p>
        </p:txBody>
      </p:sp>
      <p:sp>
        <p:nvSpPr>
          <p:cNvPr id="62467" name="Ορθογώνιο 3"/>
          <p:cNvSpPr>
            <a:spLocks noChangeArrowheads="1"/>
          </p:cNvSpPr>
          <p:nvPr/>
        </p:nvSpPr>
        <p:spPr bwMode="auto">
          <a:xfrm>
            <a:off x="647700" y="282575"/>
            <a:ext cx="8496300" cy="769938"/>
          </a:xfrm>
          <a:prstGeom prst="rect">
            <a:avLst/>
          </a:prstGeom>
          <a:noFill/>
          <a:ln w="9525">
            <a:noFill/>
            <a:miter lim="800000"/>
            <a:headEnd/>
            <a:tailEnd/>
          </a:ln>
        </p:spPr>
        <p:txBody>
          <a:bodyPr>
            <a:spAutoFit/>
          </a:bodyPr>
          <a:lstStyle/>
          <a:p>
            <a:pPr eaLnBrk="1" hangingPunct="1"/>
            <a:r>
              <a:rPr lang="el-GR" altLang="el-GR" sz="4400">
                <a:solidFill>
                  <a:srgbClr val="0070C0"/>
                </a:solidFill>
                <a:latin typeface="Calibri" pitchFamily="34" charset="0"/>
                <a:cs typeface="Times New Roman" pitchFamily="18" charset="0"/>
              </a:rPr>
              <a:t>Λειτουργικός </a:t>
            </a:r>
            <a:r>
              <a:rPr lang="en-US" altLang="el-GR" sz="4400">
                <a:solidFill>
                  <a:srgbClr val="0070C0"/>
                </a:solidFill>
                <a:latin typeface="Calibri" pitchFamily="34" charset="0"/>
                <a:cs typeface="Times New Roman" pitchFamily="18" charset="0"/>
              </a:rPr>
              <a:t>Vs </a:t>
            </a:r>
            <a:r>
              <a:rPr lang="el-GR" altLang="el-GR" sz="4400">
                <a:solidFill>
                  <a:srgbClr val="0070C0"/>
                </a:solidFill>
                <a:latin typeface="Calibri" pitchFamily="34" charset="0"/>
                <a:cs typeface="Times New Roman" pitchFamily="18" charset="0"/>
              </a:rPr>
              <a:t>Θεσμικός κίνδυνος</a:t>
            </a:r>
            <a:endParaRPr lang="el-GR" altLang="el-GR" sz="4400">
              <a:solidFill>
                <a:srgbClr val="0070C0"/>
              </a:solidFill>
              <a:latin typeface="Calibri" pitchFamily="34" charset="0"/>
            </a:endParaRPr>
          </a:p>
        </p:txBody>
      </p:sp>
      <p:sp>
        <p:nvSpPr>
          <p:cNvPr id="62468" name="Θέση αριθμού διαφάνειας 4"/>
          <p:cNvSpPr>
            <a:spLocks noGrp="1"/>
          </p:cNvSpPr>
          <p:nvPr>
            <p:ph type="sldNum" sz="quarter" idx="12"/>
          </p:nvPr>
        </p:nvSpPr>
        <p:spPr bwMode="auto">
          <a:noFill/>
          <a:ln>
            <a:miter lim="800000"/>
            <a:headEnd/>
            <a:tailEnd/>
          </a:ln>
        </p:spPr>
        <p:txBody>
          <a:bodyPr/>
          <a:lstStyle/>
          <a:p>
            <a:fld id="{B0C1FB8B-4D6D-4F60-A824-5758F7A5EF89}" type="slidenum">
              <a:rPr lang="nl-NL" altLang="el-GR"/>
              <a:pPr/>
              <a:t>52</a:t>
            </a:fld>
            <a:endParaRPr lang="nl-NL" alt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38100"/>
            <a:ext cx="9144000" cy="1447800"/>
          </a:xfrm>
          <a:prstGeom prst="rect">
            <a:avLst/>
          </a:prstGeom>
          <a:noFill/>
          <a:ln w="9525">
            <a:noFill/>
            <a:miter lim="800000"/>
            <a:headEnd/>
            <a:tailEnd/>
          </a:ln>
        </p:spPr>
        <p:txBody>
          <a:bodyPr>
            <a:spAutoFit/>
          </a:bodyPr>
          <a:lstStyle/>
          <a:p>
            <a:pPr algn="ctr" eaLnBrk="1" hangingPunct="1"/>
            <a:r>
              <a:rPr lang="el-GR" altLang="el-GR" sz="4400">
                <a:solidFill>
                  <a:srgbClr val="0070C0"/>
                </a:solidFill>
                <a:latin typeface="Calibri" pitchFamily="34" charset="0"/>
                <a:cs typeface="Times New Roman" pitchFamily="18" charset="0"/>
              </a:rPr>
              <a:t>Μέθοδοι μέτρησης του λειτουργικού κινδύνου</a:t>
            </a:r>
            <a:endParaRPr lang="nl-BE" altLang="el-GR" sz="4400">
              <a:solidFill>
                <a:srgbClr val="0070C0"/>
              </a:solidFill>
              <a:latin typeface="Calibri" pitchFamily="34" charset="0"/>
            </a:endParaRPr>
          </a:p>
        </p:txBody>
      </p:sp>
      <p:sp>
        <p:nvSpPr>
          <p:cNvPr id="2" name="TextBox 1"/>
          <p:cNvSpPr txBox="1"/>
          <p:nvPr/>
        </p:nvSpPr>
        <p:spPr>
          <a:xfrm>
            <a:off x="161925" y="1628775"/>
            <a:ext cx="8820150" cy="5508625"/>
          </a:xfrm>
          <a:prstGeom prst="rect">
            <a:avLst/>
          </a:prstGeom>
          <a:noFill/>
        </p:spPr>
        <p:txBody>
          <a:bodyPr>
            <a:spAutoFit/>
          </a:bodyPr>
          <a:lstStyle/>
          <a:p>
            <a:pPr marL="457200" indent="-457200" eaLnBrk="1" hangingPunct="1">
              <a:buFont typeface="Arial" panose="020B0604020202020204" pitchFamily="34" charset="0"/>
              <a:buChar char="•"/>
              <a:defRPr/>
            </a:pPr>
            <a:r>
              <a:rPr lang="el-GR" sz="3200" b="1" dirty="0">
                <a:solidFill>
                  <a:prstClr val="black"/>
                </a:solidFill>
                <a:latin typeface="Calibri"/>
                <a:cs typeface="Times New Roman" panose="02020603050405020304" pitchFamily="18" charset="0"/>
              </a:rPr>
              <a:t>Μέθοδος του βασικού δείκτη </a:t>
            </a:r>
            <a:r>
              <a:rPr lang="el-GR" sz="3200" dirty="0">
                <a:solidFill>
                  <a:prstClr val="black"/>
                </a:solidFill>
                <a:latin typeface="Calibri"/>
                <a:cs typeface="Times New Roman" panose="02020603050405020304" pitchFamily="18" charset="0"/>
              </a:rPr>
              <a:t>(Basic Indicator Approach-BAA)</a:t>
            </a:r>
            <a:r>
              <a:rPr lang="en-US" sz="32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το 15% του μέσου όρου των ακαθάριστων εσόδων (Gross Income, GI) των τριών τελευταίων χρήσεων</a:t>
            </a:r>
            <a:r>
              <a:rPr lang="en-US" sz="28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πρέπει να αποτελούν κεφαλαιακές απαιτήσεις για λειτουργικό κίνδυνο</a:t>
            </a:r>
            <a:r>
              <a:rPr lang="en-US" sz="2800" dirty="0">
                <a:solidFill>
                  <a:prstClr val="black"/>
                </a:solidFill>
                <a:latin typeface="Calibri"/>
                <a:cs typeface="Times New Roman" panose="02020603050405020304" pitchFamily="18" charset="0"/>
              </a:rPr>
              <a:t> </a:t>
            </a:r>
            <a:r>
              <a:rPr lang="el-GR" sz="2800" dirty="0">
                <a:solidFill>
                  <a:prstClr val="black"/>
                </a:solidFill>
                <a:latin typeface="Calibri"/>
                <a:cs typeface="Times New Roman" panose="02020603050405020304" pitchFamily="18" charset="0"/>
              </a:rPr>
              <a:t>τράπεζας.</a:t>
            </a:r>
          </a:p>
          <a:p>
            <a:pPr eaLnBrk="1" hangingPunct="1">
              <a:defRPr/>
            </a:pPr>
            <a:endParaRPr lang="el-GR" sz="2800" dirty="0">
              <a:solidFill>
                <a:prstClr val="black"/>
              </a:solidFill>
              <a:latin typeface="Calibri"/>
              <a:cs typeface="Times New Roman" panose="02020603050405020304" pitchFamily="18" charset="0"/>
            </a:endParaRPr>
          </a:p>
          <a:p>
            <a:pPr eaLnBrk="1" hangingPunct="1">
              <a:defRPr/>
            </a:pPr>
            <a:endParaRPr lang="el-GR" sz="2800" dirty="0">
              <a:solidFill>
                <a:prstClr val="black"/>
              </a:solidFill>
              <a:latin typeface="Calibri"/>
              <a:cs typeface="Times New Roman" panose="02020603050405020304" pitchFamily="18" charset="0"/>
            </a:endParaRPr>
          </a:p>
          <a:p>
            <a:pPr marL="457200" indent="-457200" eaLnBrk="1" hangingPunct="1">
              <a:buFont typeface="Arial" panose="020B0604020202020204" pitchFamily="34" charset="0"/>
              <a:buChar char="•"/>
              <a:defRPr/>
            </a:pPr>
            <a:r>
              <a:rPr lang="en-US" sz="3200" b="1" dirty="0">
                <a:solidFill>
                  <a:prstClr val="black"/>
                </a:solidFill>
                <a:latin typeface="+mn-lt"/>
                <a:cs typeface="Times New Roman" panose="02020603050405020304" pitchFamily="18" charset="0"/>
              </a:rPr>
              <a:t>T</a:t>
            </a:r>
            <a:r>
              <a:rPr lang="el-GR" sz="3200" b="1" dirty="0">
                <a:solidFill>
                  <a:prstClr val="black"/>
                </a:solidFill>
                <a:latin typeface="+mn-lt"/>
                <a:cs typeface="Times New Roman" panose="02020603050405020304" pitchFamily="18" charset="0"/>
              </a:rPr>
              <a:t>υποποιημένη μέθοδος </a:t>
            </a:r>
            <a:r>
              <a:rPr lang="el-GR" sz="3200" dirty="0">
                <a:solidFill>
                  <a:prstClr val="black"/>
                </a:solidFill>
                <a:latin typeface="+mn-lt"/>
                <a:cs typeface="Times New Roman" panose="02020603050405020304" pitchFamily="18" charset="0"/>
              </a:rPr>
              <a:t>(Standardised Approach-STA)</a:t>
            </a:r>
            <a:r>
              <a:rPr lang="en-US" sz="32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βασίζεται σε</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προϋπολογισμένους για οκτώ</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προκαθορισμένα τμήματα του ενεργητικού</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συντελεστές</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στάθμισης.</a:t>
            </a:r>
            <a:endParaRPr lang="en-US" sz="2800" dirty="0">
              <a:solidFill>
                <a:prstClr val="black"/>
              </a:solidFill>
              <a:latin typeface="+mn-lt"/>
              <a:cs typeface="Times New Roman" panose="02020603050405020304" pitchFamily="18" charset="0"/>
            </a:endParaRPr>
          </a:p>
          <a:p>
            <a:pPr marL="457200" indent="-457200" eaLnBrk="1" hangingPunct="1">
              <a:buFont typeface="Arial" panose="020B0604020202020204" pitchFamily="34" charset="0"/>
              <a:buChar char="•"/>
              <a:defRPr/>
            </a:pPr>
            <a:endParaRPr lang="el-GR" sz="2800" dirty="0">
              <a:solidFill>
                <a:prstClr val="black"/>
              </a:solidFill>
              <a:latin typeface="Calibri"/>
            </a:endParaRPr>
          </a:p>
        </p:txBody>
      </p:sp>
      <p:pic>
        <p:nvPicPr>
          <p:cNvPr id="63492" name="Picture 2"/>
          <p:cNvPicPr>
            <a:picLocks noChangeAspect="1" noChangeArrowheads="1"/>
          </p:cNvPicPr>
          <p:nvPr/>
        </p:nvPicPr>
        <p:blipFill>
          <a:blip r:embed="rId2"/>
          <a:srcRect/>
          <a:stretch>
            <a:fillRect/>
          </a:stretch>
        </p:blipFill>
        <p:spPr bwMode="auto">
          <a:xfrm>
            <a:off x="4140200" y="4005263"/>
            <a:ext cx="1584325" cy="465137"/>
          </a:xfrm>
          <a:prstGeom prst="rect">
            <a:avLst/>
          </a:prstGeom>
          <a:noFill/>
          <a:ln w="9525">
            <a:noFill/>
            <a:miter lim="800000"/>
            <a:headEnd/>
            <a:tailEnd/>
          </a:ln>
          <a:effectLst/>
        </p:spPr>
      </p:pic>
      <p:pic>
        <p:nvPicPr>
          <p:cNvPr id="63493" name="Εικόνα 6"/>
          <p:cNvPicPr>
            <a:picLocks noChangeAspect="1"/>
          </p:cNvPicPr>
          <p:nvPr/>
        </p:nvPicPr>
        <p:blipFill>
          <a:blip r:embed="rId3"/>
          <a:srcRect/>
          <a:stretch>
            <a:fillRect/>
          </a:stretch>
        </p:blipFill>
        <p:spPr bwMode="auto">
          <a:xfrm>
            <a:off x="4356100" y="6183313"/>
            <a:ext cx="1624013" cy="522287"/>
          </a:xfrm>
          <a:prstGeom prst="rect">
            <a:avLst/>
          </a:prstGeom>
          <a:noFill/>
          <a:ln w="9525">
            <a:noFill/>
            <a:miter lim="800000"/>
            <a:headEnd/>
            <a:tailEnd/>
          </a:ln>
        </p:spPr>
      </p:pic>
      <p:sp>
        <p:nvSpPr>
          <p:cNvPr id="63494" name="Θέση αριθμού διαφάνειας 4"/>
          <p:cNvSpPr>
            <a:spLocks noGrp="1"/>
          </p:cNvSpPr>
          <p:nvPr>
            <p:ph type="sldNum" sz="quarter" idx="12"/>
          </p:nvPr>
        </p:nvSpPr>
        <p:spPr bwMode="auto">
          <a:noFill/>
          <a:ln>
            <a:miter lim="800000"/>
            <a:headEnd/>
            <a:tailEnd/>
          </a:ln>
        </p:spPr>
        <p:txBody>
          <a:bodyPr/>
          <a:lstStyle/>
          <a:p>
            <a:fld id="{9306CB1D-79F7-4B2F-86A4-240A5CAC7AAF}" type="slidenum">
              <a:rPr lang="nl-NL" altLang="el-GR"/>
              <a:pPr/>
              <a:t>53</a:t>
            </a:fld>
            <a:endParaRPr lang="nl-NL" alt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4"/>
          <p:cNvSpPr>
            <a:spLocks noGrp="1"/>
          </p:cNvSpPr>
          <p:nvPr>
            <p:ph type="title"/>
          </p:nvPr>
        </p:nvSpPr>
        <p:spPr>
          <a:xfrm>
            <a:off x="125413" y="-112713"/>
            <a:ext cx="9144000" cy="1727201"/>
          </a:xfrm>
        </p:spPr>
        <p:txBody>
          <a:bodyPr/>
          <a:lstStyle/>
          <a:p>
            <a:r>
              <a:rPr lang="el-GR" altLang="el-GR" sz="4000" smtClean="0">
                <a:solidFill>
                  <a:srgbClr val="0070C0"/>
                </a:solidFill>
                <a:cs typeface="Times New Roman" pitchFamily="18" charset="0"/>
              </a:rPr>
              <a:t>Μέθοδοι μέτρησης του λειτουργικού κινδύνου</a:t>
            </a:r>
            <a:r>
              <a:rPr lang="en-US" altLang="el-GR" sz="4000" smtClean="0">
                <a:solidFill>
                  <a:srgbClr val="0070C0"/>
                </a:solidFill>
                <a:cs typeface="Times New Roman" pitchFamily="18" charset="0"/>
              </a:rPr>
              <a:t>- 2</a:t>
            </a:r>
            <a:r>
              <a:rPr lang="el-GR" altLang="el-GR" sz="4000" smtClean="0">
                <a:solidFill>
                  <a:srgbClr val="0070C0"/>
                </a:solidFill>
              </a:rPr>
              <a:t> </a:t>
            </a:r>
            <a:endParaRPr lang="el-GR" altLang="el-GR" sz="4000" smtClean="0"/>
          </a:p>
        </p:txBody>
      </p:sp>
      <p:sp>
        <p:nvSpPr>
          <p:cNvPr id="64515" name="TextBox 5"/>
          <p:cNvSpPr txBox="1">
            <a:spLocks noChangeArrowheads="1"/>
          </p:cNvSpPr>
          <p:nvPr/>
        </p:nvSpPr>
        <p:spPr bwMode="auto">
          <a:xfrm>
            <a:off x="147638" y="1268413"/>
            <a:ext cx="8891587" cy="3232150"/>
          </a:xfrm>
          <a:prstGeom prst="rect">
            <a:avLst/>
          </a:prstGeom>
          <a:noFill/>
          <a:ln w="9525">
            <a:noFill/>
            <a:miter lim="800000"/>
            <a:headEnd/>
            <a:tailEnd/>
          </a:ln>
        </p:spPr>
        <p:txBody>
          <a:bodyPr>
            <a:spAutoFit/>
          </a:bodyPr>
          <a:lstStyle/>
          <a:p>
            <a:pPr marL="342900" indent="-342900" eaLnBrk="1" hangingPunct="1">
              <a:buFont typeface="Arial" charset="0"/>
              <a:buChar char="•"/>
            </a:pPr>
            <a:r>
              <a:rPr lang="en-US" altLang="el-GR" sz="3200" b="1">
                <a:solidFill>
                  <a:srgbClr val="000000"/>
                </a:solidFill>
                <a:latin typeface="Calibri" pitchFamily="34" charset="0"/>
              </a:rPr>
              <a:t>E</a:t>
            </a:r>
            <a:r>
              <a:rPr lang="el-GR" altLang="el-GR" sz="3200" b="1">
                <a:solidFill>
                  <a:srgbClr val="000000"/>
                </a:solidFill>
                <a:latin typeface="Calibri" pitchFamily="34" charset="0"/>
              </a:rPr>
              <a:t>ναλλακτική Τυποποιημένη μέθοδος </a:t>
            </a:r>
            <a:r>
              <a:rPr lang="el-GR" altLang="el-GR" sz="3200">
                <a:solidFill>
                  <a:srgbClr val="000000"/>
                </a:solidFill>
                <a:latin typeface="Calibri" pitchFamily="34" charset="0"/>
              </a:rPr>
              <a:t>(</a:t>
            </a:r>
            <a:r>
              <a:rPr lang="en-US" altLang="el-GR" sz="3200">
                <a:solidFill>
                  <a:srgbClr val="000000"/>
                </a:solidFill>
                <a:latin typeface="Calibri" pitchFamily="34" charset="0"/>
              </a:rPr>
              <a:t>Advanced Measurement Approach-AMA)</a:t>
            </a:r>
            <a:r>
              <a:rPr lang="el-GR" altLang="el-GR" sz="3200">
                <a:solidFill>
                  <a:srgbClr val="000000"/>
                </a:solidFill>
                <a:latin typeface="Calibri" pitchFamily="34" charset="0"/>
              </a:rPr>
              <a:t>: </a:t>
            </a:r>
            <a:r>
              <a:rPr lang="el-GR" altLang="el-GR" sz="2800">
                <a:solidFill>
                  <a:srgbClr val="000000"/>
                </a:solidFill>
                <a:latin typeface="Calibri" pitchFamily="34" charset="0"/>
              </a:rPr>
              <a:t>για τις 6 κατηγορίες, από τις παρακάτω οκτώ εφαρμόζεται η μεθοδολογία της τυποποιημένης μεθόδου. Για τις υπόλοιπες δύο (Retail Banking και Commercial Banking) εφαρμόζεται η εξής μεθοδολογία</a:t>
            </a:r>
            <a:r>
              <a:rPr lang="el-GR" altLang="el-GR" sz="2800"/>
              <a:t>:</a:t>
            </a:r>
          </a:p>
          <a:p>
            <a:pPr marL="342900" indent="-342900" algn="just" eaLnBrk="1" hangingPunct="1">
              <a:buFont typeface="Arial" charset="0"/>
              <a:buChar char="•"/>
            </a:pPr>
            <a:endParaRPr lang="en-US" altLang="el-GR" sz="2800">
              <a:solidFill>
                <a:srgbClr val="000000"/>
              </a:solidFill>
              <a:latin typeface="Calibri" pitchFamily="34" charset="0"/>
              <a:cs typeface="Times New Roman" pitchFamily="18" charset="0"/>
            </a:endParaRPr>
          </a:p>
        </p:txBody>
      </p:sp>
      <p:pic>
        <p:nvPicPr>
          <p:cNvPr id="64516" name="Εικόνα 8"/>
          <p:cNvPicPr>
            <a:picLocks noChangeAspect="1"/>
          </p:cNvPicPr>
          <p:nvPr/>
        </p:nvPicPr>
        <p:blipFill>
          <a:blip r:embed="rId2"/>
          <a:srcRect/>
          <a:stretch>
            <a:fillRect/>
          </a:stretch>
        </p:blipFill>
        <p:spPr bwMode="auto">
          <a:xfrm>
            <a:off x="4697413" y="3541713"/>
            <a:ext cx="4465637" cy="2376487"/>
          </a:xfrm>
          <a:prstGeom prst="rect">
            <a:avLst/>
          </a:prstGeom>
          <a:noFill/>
          <a:ln w="9525">
            <a:noFill/>
            <a:miter lim="800000"/>
            <a:headEnd/>
            <a:tailEnd/>
          </a:ln>
        </p:spPr>
      </p:pic>
      <p:pic>
        <p:nvPicPr>
          <p:cNvPr id="64517" name="Picture 2"/>
          <p:cNvPicPr>
            <a:picLocks noChangeAspect="1" noChangeArrowheads="1"/>
          </p:cNvPicPr>
          <p:nvPr/>
        </p:nvPicPr>
        <p:blipFill>
          <a:blip r:embed="rId3"/>
          <a:srcRect/>
          <a:stretch>
            <a:fillRect/>
          </a:stretch>
        </p:blipFill>
        <p:spPr bwMode="auto">
          <a:xfrm>
            <a:off x="147638" y="6024563"/>
            <a:ext cx="6950075" cy="754062"/>
          </a:xfrm>
          <a:prstGeom prst="rect">
            <a:avLst/>
          </a:prstGeom>
          <a:noFill/>
          <a:ln w="9525">
            <a:noFill/>
            <a:miter lim="800000"/>
            <a:headEnd/>
            <a:tailEnd/>
          </a:ln>
          <a:effectLst/>
        </p:spPr>
      </p:pic>
      <p:sp>
        <p:nvSpPr>
          <p:cNvPr id="64518" name="Θέση αριθμού διαφάνειας 3"/>
          <p:cNvSpPr>
            <a:spLocks noGrp="1"/>
          </p:cNvSpPr>
          <p:nvPr>
            <p:ph type="sldNum" sz="quarter" idx="12"/>
          </p:nvPr>
        </p:nvSpPr>
        <p:spPr bwMode="auto">
          <a:noFill/>
          <a:ln>
            <a:miter lim="800000"/>
            <a:headEnd/>
            <a:tailEnd/>
          </a:ln>
        </p:spPr>
        <p:txBody>
          <a:bodyPr/>
          <a:lstStyle/>
          <a:p>
            <a:fld id="{EC3B3984-0E44-473D-9843-6B0099B7732E}" type="slidenum">
              <a:rPr lang="nl-NL" altLang="el-GR"/>
              <a:pPr/>
              <a:t>54</a:t>
            </a:fld>
            <a:endParaRPr lang="nl-NL" alt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2752725" y="3214688"/>
            <a:ext cx="3665538" cy="769937"/>
          </a:xfrm>
          <a:prstGeom prst="rect">
            <a:avLst/>
          </a:prstGeom>
          <a:noFill/>
          <a:ln w="9525">
            <a:noFill/>
            <a:miter lim="800000"/>
            <a:headEnd/>
            <a:tailEnd/>
          </a:ln>
        </p:spPr>
        <p:txBody>
          <a:bodyPr wrap="none">
            <a:spAutoFit/>
          </a:bodyPr>
          <a:lstStyle/>
          <a:p>
            <a:pPr algn="ctr" eaLnBrk="1" hangingPunct="1">
              <a:defRPr/>
            </a:pPr>
            <a:r>
              <a:rPr lang="el-GR" sz="4400" dirty="0">
                <a:solidFill>
                  <a:srgbClr val="0070C0"/>
                </a:solidFill>
                <a:latin typeface="+mj-lt"/>
              </a:rPr>
              <a:t>Τέλος</a:t>
            </a:r>
            <a:r>
              <a:rPr lang="el-GR" dirty="0">
                <a:latin typeface="+mj-lt"/>
              </a:rPr>
              <a:t> </a:t>
            </a:r>
            <a:r>
              <a:rPr lang="el-GR" sz="4400" dirty="0">
                <a:solidFill>
                  <a:srgbClr val="0070C0"/>
                </a:solidFill>
                <a:latin typeface="+mj-lt"/>
              </a:rPr>
              <a:t>Ενότητας</a:t>
            </a:r>
          </a:p>
        </p:txBody>
      </p:sp>
      <p:sp>
        <p:nvSpPr>
          <p:cNvPr id="65539" name="Θέση αριθμού διαφάνειας 4"/>
          <p:cNvSpPr>
            <a:spLocks noGrp="1"/>
          </p:cNvSpPr>
          <p:nvPr>
            <p:ph type="sldNum" sz="quarter" idx="12"/>
          </p:nvPr>
        </p:nvSpPr>
        <p:spPr bwMode="auto">
          <a:noFill/>
          <a:ln>
            <a:miter lim="800000"/>
            <a:headEnd/>
            <a:tailEnd/>
          </a:ln>
        </p:spPr>
        <p:txBody>
          <a:bodyPr/>
          <a:lstStyle/>
          <a:p>
            <a:fld id="{7BBCEE47-49B6-411D-9A72-F6D57AC3F63D}" type="slidenum">
              <a:rPr lang="nl-NL" altLang="el-GR"/>
              <a:pPr/>
              <a:t>55</a:t>
            </a:fld>
            <a:endParaRPr lang="nl-NL" alt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eaLnBrk="1" fontAlgn="auto" hangingPunct="1">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παρόν εκπαιδευτικό υλικό έχει αναπτυχθεί στ</a:t>
            </a:r>
            <a:r>
              <a:rPr lang="en-US" sz="2000" dirty="0">
                <a:solidFill>
                  <a:schemeClr val="tx1"/>
                </a:solidFill>
                <a:latin typeface="+mn-lt"/>
              </a:rPr>
              <a:t>o</a:t>
            </a:r>
            <a:r>
              <a:rPr lang="el-GR" sz="2000" dirty="0">
                <a:solidFill>
                  <a:schemeClr val="tx1"/>
                </a:solidFill>
                <a:latin typeface="+mn-lt"/>
              </a:rPr>
              <a:t> πλαίσι</a:t>
            </a:r>
            <a:r>
              <a:rPr lang="en-US" sz="2000" dirty="0">
                <a:solidFill>
                  <a:schemeClr val="tx1"/>
                </a:solidFill>
                <a:latin typeface="+mn-lt"/>
              </a:rPr>
              <a:t>o</a:t>
            </a:r>
            <a:r>
              <a:rPr lang="el-GR" sz="2000" dirty="0">
                <a:solidFill>
                  <a:schemeClr val="tx1"/>
                </a:solidFill>
                <a:latin typeface="+mn-lt"/>
              </a:rPr>
              <a:t> του εκπαιδευτικού έργου του διδάσκοντα.</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a:t>
            </a:r>
            <a:r>
              <a:rPr lang="el-GR" sz="2000" b="1" dirty="0">
                <a:solidFill>
                  <a:schemeClr val="tx1"/>
                </a:solidFill>
                <a:latin typeface="+mn-lt"/>
              </a:rPr>
              <a:t>Ανοικτά Ακαδημαϊκά Μαθήματα στο Πανεπιστήμιο Αθηνών</a:t>
            </a:r>
            <a:r>
              <a:rPr lang="el-GR" sz="2000" dirty="0">
                <a:solidFill>
                  <a:schemeClr val="tx1"/>
                </a:solidFill>
                <a:latin typeface="+mn-lt"/>
              </a:rPr>
              <a:t>» έχει χρηματοδοτήσει μόνο την αναδιαμόρφωση του εκπαιδευτικού υλικού. </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6564"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43063" y="4770438"/>
            <a:ext cx="5502275" cy="1385887"/>
          </a:xfrm>
          <a:prstGeom prst="rect">
            <a:avLst/>
          </a:prstGeom>
          <a:noFill/>
          <a:ln w="9525">
            <a:noFill/>
            <a:miter lim="800000"/>
            <a:headEnd/>
            <a:tailEnd/>
          </a:ln>
        </p:spPr>
      </p:pic>
      <p:sp>
        <p:nvSpPr>
          <p:cNvPr id="66565" name="Θέση αριθμού διαφάνειας 5"/>
          <p:cNvSpPr>
            <a:spLocks noGrp="1"/>
          </p:cNvSpPr>
          <p:nvPr>
            <p:ph type="sldNum" sz="quarter" idx="12"/>
          </p:nvPr>
        </p:nvSpPr>
        <p:spPr bwMode="auto">
          <a:noFill/>
          <a:ln>
            <a:miter lim="800000"/>
            <a:headEnd/>
            <a:tailEnd/>
          </a:ln>
        </p:spPr>
        <p:txBody>
          <a:bodyPr/>
          <a:lstStyle/>
          <a:p>
            <a:fld id="{19C9977A-355A-49F2-9722-30DE6317C31B}" type="slidenum">
              <a:rPr lang="nl-NL" altLang="el-GR"/>
              <a:pPr/>
              <a:t>56</a:t>
            </a:fld>
            <a:endParaRPr lang="nl-NL" alt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eaLnBrk="1" fontAlgn="auto" hangingPunct="1">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Copyright Πανεπιστήμιο Πατρών</a:t>
            </a:r>
            <a:r>
              <a:rPr lang="en-US" sz="2000" dirty="0">
                <a:solidFill>
                  <a:schemeClr val="tx1"/>
                </a:solidFill>
                <a:latin typeface="+mn-lt"/>
              </a:rPr>
              <a:t>,</a:t>
            </a:r>
            <a:r>
              <a:rPr lang="el-GR" sz="2000" dirty="0">
                <a:solidFill>
                  <a:schemeClr val="tx1"/>
                </a:solidFill>
                <a:latin typeface="+mn-lt"/>
              </a:rPr>
              <a:t> </a:t>
            </a:r>
            <a:r>
              <a:rPr lang="el-GR" sz="2000" dirty="0">
                <a:solidFill>
                  <a:srgbClr val="FF0000"/>
                </a:solidFill>
                <a:latin typeface="+mn-lt"/>
              </a:rPr>
              <a:t>Αθανάσιος Τσαγκανός, </a:t>
            </a:r>
            <a:r>
              <a:rPr lang="en-US" sz="2000" dirty="0">
                <a:solidFill>
                  <a:srgbClr val="FF0000"/>
                </a:solidFill>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a:t>
            </a:r>
            <a:r>
              <a:rPr lang="el-GR" sz="2000" dirty="0">
                <a:solidFill>
                  <a:srgbClr val="FF0000"/>
                </a:solidFill>
                <a:latin typeface="+mn-lt"/>
              </a:rPr>
              <a:t>Αγορές Χρήματος και Κεφαλαίου</a:t>
            </a:r>
            <a:r>
              <a:rPr lang="el-GR" sz="2000" dirty="0">
                <a:solidFill>
                  <a:schemeClr val="tx1"/>
                </a:solidFill>
                <a:latin typeface="+mn-lt"/>
              </a:rPr>
              <a:t>»</a:t>
            </a:r>
            <a:r>
              <a:rPr lang="el-GR" sz="2000" dirty="0">
                <a:latin typeface="+mn-lt"/>
              </a:rPr>
              <a:t>. </a:t>
            </a:r>
            <a:r>
              <a:rPr lang="el-GR" sz="2000" dirty="0">
                <a:solidFill>
                  <a:schemeClr val="tx1"/>
                </a:solidFill>
                <a:latin typeface="+mn-lt"/>
              </a:rPr>
              <a:t>Έκδοση:</a:t>
            </a:r>
            <a:r>
              <a:rPr lang="el-GR" sz="2000" dirty="0">
                <a:latin typeface="+mn-lt"/>
              </a:rPr>
              <a:t> </a:t>
            </a:r>
            <a:r>
              <a:rPr lang="el-GR" sz="2000" dirty="0">
                <a:solidFill>
                  <a:srgbClr val="FF0000"/>
                </a:solidFill>
                <a:latin typeface="+mn-lt"/>
              </a:rPr>
              <a:t>1.0</a:t>
            </a:r>
            <a:r>
              <a:rPr lang="el-GR" sz="2000" dirty="0">
                <a:latin typeface="+mn-lt"/>
              </a:rPr>
              <a:t>. </a:t>
            </a:r>
            <a:r>
              <a:rPr lang="el-GR" sz="2000" dirty="0">
                <a:solidFill>
                  <a:schemeClr val="tx1"/>
                </a:solidFill>
                <a:latin typeface="+mn-lt"/>
              </a:rPr>
              <a:t>Πάτρα</a:t>
            </a:r>
            <a:r>
              <a:rPr lang="el-GR" sz="2000" dirty="0">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Διαθέσιμο από τη δικτυακή διεύθυνση:</a:t>
            </a:r>
            <a:r>
              <a:rPr lang="en-GB" sz="2000" dirty="0">
                <a:solidFill>
                  <a:srgbClr val="FF0000"/>
                </a:solidFill>
                <a:latin typeface="+mn-lt"/>
              </a:rPr>
              <a:t>https://eclass.upatras.gr/courses/BMA526/</a:t>
            </a:r>
            <a:endParaRPr lang="el-GR" sz="2000" dirty="0">
              <a:solidFill>
                <a:srgbClr val="FF0000"/>
              </a:solidFill>
              <a:latin typeface="+mn-lt"/>
            </a:endParaRPr>
          </a:p>
        </p:txBody>
      </p:sp>
      <p:sp>
        <p:nvSpPr>
          <p:cNvPr id="67588" name="Θέση αριθμού διαφάνειας 5"/>
          <p:cNvSpPr>
            <a:spLocks noGrp="1"/>
          </p:cNvSpPr>
          <p:nvPr>
            <p:ph type="sldNum" sz="quarter" idx="12"/>
          </p:nvPr>
        </p:nvSpPr>
        <p:spPr bwMode="auto">
          <a:noFill/>
          <a:ln>
            <a:miter lim="800000"/>
            <a:headEnd/>
            <a:tailEnd/>
          </a:ln>
        </p:spPr>
        <p:txBody>
          <a:bodyPr/>
          <a:lstStyle/>
          <a:p>
            <a:fld id="{ED258705-8DA3-4A99-BAC9-B9777060F8E8}" type="slidenum">
              <a:rPr lang="nl-NL" altLang="el-GR"/>
              <a:pPr/>
              <a:t>57</a:t>
            </a:fld>
            <a:endParaRPr lang="nl-NL" alt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Ορθογώνιο"/>
          <p:cNvSpPr>
            <a:spLocks noChangeArrowheads="1"/>
          </p:cNvSpPr>
          <p:nvPr/>
        </p:nvSpPr>
        <p:spPr bwMode="auto">
          <a:xfrm>
            <a:off x="971550" y="260350"/>
            <a:ext cx="5816600" cy="769938"/>
          </a:xfrm>
          <a:prstGeom prst="rect">
            <a:avLst/>
          </a:prstGeom>
          <a:noFill/>
          <a:ln w="9525">
            <a:noFill/>
            <a:miter lim="800000"/>
            <a:headEnd/>
            <a:tailEnd/>
          </a:ln>
        </p:spPr>
        <p:txBody>
          <a:bodyPr wrap="none">
            <a:spAutoFit/>
          </a:bodyPr>
          <a:lstStyle/>
          <a:p>
            <a:pPr eaLnBrk="1" hangingPunct="1"/>
            <a:r>
              <a:rPr lang="el-GR" altLang="el-GR" sz="4400">
                <a:solidFill>
                  <a:srgbClr val="0070C0"/>
                </a:solidFill>
              </a:rPr>
              <a:t>Σημείωμα Αδειοδότησης</a:t>
            </a:r>
          </a:p>
        </p:txBody>
      </p:sp>
      <p:sp>
        <p:nvSpPr>
          <p:cNvPr id="3" name="Content Placeholder 2"/>
          <p:cNvSpPr txBox="1">
            <a:spLocks/>
          </p:cNvSpPr>
          <p:nvPr/>
        </p:nvSpPr>
        <p:spPr>
          <a:xfrm>
            <a:off x="0" y="1000125"/>
            <a:ext cx="8929688" cy="1439863"/>
          </a:xfrm>
          <a:prstGeom prst="rect">
            <a:avLst/>
          </a:prstGeom>
        </p:spPr>
        <p:txBody>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fontAlgn="auto" hangingPunct="1">
              <a:spcBef>
                <a:spcPct val="20000"/>
              </a:spcBef>
              <a:spcAft>
                <a:spcPts val="0"/>
              </a:spcAft>
              <a:buFont typeface="Arial" pitchFamily="34" charset="0"/>
              <a:buNone/>
              <a:defRPr/>
            </a:pPr>
            <a:r>
              <a:rPr lang="el-GR" sz="2000" dirty="0">
                <a:solidFill>
                  <a:schemeClr val="tx1"/>
                </a:solidFill>
                <a:latin typeface="+mn-lt"/>
              </a:rPr>
              <a:t>                 </a:t>
            </a:r>
          </a:p>
          <a:p>
            <a:pPr eaLnBrk="1" fontAlgn="auto" hangingPunct="1">
              <a:spcBef>
                <a:spcPct val="20000"/>
              </a:spcBef>
              <a:spcAft>
                <a:spcPts val="0"/>
              </a:spcAft>
              <a:buFont typeface="Arial" pitchFamily="34" charset="0"/>
              <a:buNone/>
              <a:defRPr/>
            </a:pPr>
            <a:endParaRPr lang="el-GR" sz="2000" dirty="0">
              <a:solidFill>
                <a:schemeClr val="tx1"/>
              </a:solidFill>
              <a:latin typeface="+mn-lt"/>
            </a:endParaRPr>
          </a:p>
        </p:txBody>
      </p:sp>
      <p:pic>
        <p:nvPicPr>
          <p:cNvPr id="68612" name="Picture 22" descr="Λογότυπο για Άδειες χρήσης Creative Commons BY-NC-ND">
            <a:hlinkClick r:id="rId2"/>
          </p:cNvPr>
          <p:cNvPicPr>
            <a:picLocks noChangeAspect="1" noChangeArrowheads="1"/>
          </p:cNvPicPr>
          <p:nvPr/>
        </p:nvPicPr>
        <p:blipFill>
          <a:blip r:embed="rId3"/>
          <a:srcRect/>
          <a:stretch>
            <a:fillRect/>
          </a:stretch>
        </p:blipFill>
        <p:spPr bwMode="auto">
          <a:xfrm>
            <a:off x="3643313" y="2714625"/>
            <a:ext cx="1649412" cy="576263"/>
          </a:xfrm>
          <a:prstGeom prst="rect">
            <a:avLst/>
          </a:prstGeom>
          <a:noFill/>
          <a:ln w="9525">
            <a:noFill/>
            <a:miter lim="800000"/>
            <a:headEnd/>
            <a:tailEnd/>
          </a:ln>
        </p:spPr>
      </p:pic>
      <p:sp>
        <p:nvSpPr>
          <p:cNvPr id="5" name="TextBox 5"/>
          <p:cNvSpPr txBox="1"/>
          <p:nvPr/>
        </p:nvSpPr>
        <p:spPr>
          <a:xfrm>
            <a:off x="107950" y="3214688"/>
            <a:ext cx="9036050" cy="3455987"/>
          </a:xfrm>
          <a:prstGeom prst="rect">
            <a:avLst/>
          </a:prstGeom>
        </p:spPr>
        <p:txBody>
          <a:bodyPr anchor="ctr">
            <a:normAutofit fontScale="85000" lnSpcReduction="10000"/>
          </a:bodyPr>
          <a:lstStyle/>
          <a:p>
            <a:pPr eaLnBrk="1" hangingPunct="1">
              <a:defRPr/>
            </a:pPr>
            <a:r>
              <a:rPr lang="el-GR" dirty="0">
                <a:solidFill>
                  <a:schemeClr val="tx1"/>
                </a:solidFill>
              </a:rPr>
              <a:t>[1] http://creativecommons.org/licenses/by-nc-sa/4.0/ </a:t>
            </a:r>
            <a:endParaRPr lang="en-US" dirty="0">
              <a:solidFill>
                <a:schemeClr val="tx1"/>
              </a:solidFill>
            </a:endParaRPr>
          </a:p>
          <a:p>
            <a:pPr eaLnBrk="1" hangingPunct="1">
              <a:defRPr/>
            </a:pPr>
            <a:endParaRPr lang="el-GR" dirty="0">
              <a:solidFill>
                <a:schemeClr val="tx1"/>
              </a:solidFill>
            </a:endParaRPr>
          </a:p>
          <a:p>
            <a:pPr eaLnBrk="1" hangingPunct="1">
              <a:defRPr/>
            </a:pPr>
            <a:r>
              <a:rPr lang="el-GR" dirty="0">
                <a:solidFill>
                  <a:schemeClr val="tx1"/>
                </a:solidFill>
              </a:rPr>
              <a:t>Ως </a:t>
            </a:r>
            <a:r>
              <a:rPr lang="el-GR" b="1" dirty="0">
                <a:solidFill>
                  <a:schemeClr val="tx1"/>
                </a:solidFill>
              </a:rPr>
              <a:t>Μη Εμπορική</a:t>
            </a:r>
            <a:r>
              <a:rPr lang="el-GR" dirty="0">
                <a:solidFill>
                  <a:schemeClr val="tx1"/>
                </a:solidFill>
              </a:rPr>
              <a:t> ορίζεται η χρήση:</a:t>
            </a:r>
          </a:p>
          <a:p>
            <a:pPr marL="342900" indent="-342900" eaLnBrk="1" hangingPunct="1">
              <a:buFont typeface="Arial" panose="020B0604020202020204" pitchFamily="34" charset="0"/>
              <a:buChar char="•"/>
              <a:defRPr/>
            </a:pPr>
            <a:r>
              <a:rPr lang="el-GR" dirty="0">
                <a:solidFill>
                  <a:schemeClr val="tx1"/>
                </a:solidFill>
              </a:rPr>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προσπορίζει στο διανομέα του έργου και</a:t>
            </a:r>
            <a:r>
              <a:rPr lang="en-GB" dirty="0">
                <a:solidFill>
                  <a:schemeClr val="tx1"/>
                </a:solidFill>
              </a:rPr>
              <a:t> </a:t>
            </a:r>
            <a:r>
              <a:rPr lang="el-GR" dirty="0">
                <a:solidFill>
                  <a:schemeClr val="tx1"/>
                </a:solidFill>
              </a:rPr>
              <a:t>αδειοδόχο</a:t>
            </a:r>
            <a:r>
              <a:rPr lang="en-GB" dirty="0">
                <a:solidFill>
                  <a:schemeClr val="tx1"/>
                </a:solidFill>
              </a:rPr>
              <a:t> </a:t>
            </a:r>
            <a:r>
              <a:rPr lang="el-GR" dirty="0">
                <a:solidFill>
                  <a:schemeClr val="tx1"/>
                </a:solidFill>
              </a:rPr>
              <a:t>έμμεσο οικονομικό όφελος (π.χ. διαφημίσεις) από την προβολή του έργου σε διαδικτυακό τόπο</a:t>
            </a:r>
            <a:endParaRPr lang="en-US" dirty="0">
              <a:solidFill>
                <a:schemeClr val="tx1"/>
              </a:solidFill>
            </a:endParaRPr>
          </a:p>
          <a:p>
            <a:pPr marL="342900" indent="-342900" eaLnBrk="1" hangingPunct="1">
              <a:buFont typeface="Arial" panose="020B0604020202020204" pitchFamily="34" charset="0"/>
              <a:buChar char="•"/>
              <a:defRPr/>
            </a:pPr>
            <a:endParaRPr lang="el-GR" dirty="0">
              <a:solidFill>
                <a:schemeClr val="tx1"/>
              </a:solidFill>
            </a:endParaRPr>
          </a:p>
          <a:p>
            <a:pPr eaLnBrk="1" hangingPunct="1">
              <a:defRPr/>
            </a:pPr>
            <a:r>
              <a:rPr lang="el-GR" dirty="0">
                <a:solidFill>
                  <a:schemeClr val="tx1"/>
                </a:solidFill>
              </a:rPr>
              <a:t>Ο δικαιούχος μπορεί να παρέχει στον αδειοδόχο ξεχωριστή άδεια να χρησιμοποιεί το έργο για εμπορική χρήση, εφόσον αυτό του ζητηθεί.</a:t>
            </a:r>
          </a:p>
        </p:txBody>
      </p:sp>
      <p:sp>
        <p:nvSpPr>
          <p:cNvPr id="68614" name="Θέση αριθμού διαφάνειας 5"/>
          <p:cNvSpPr>
            <a:spLocks noGrp="1"/>
          </p:cNvSpPr>
          <p:nvPr>
            <p:ph type="sldNum" sz="quarter" idx="12"/>
          </p:nvPr>
        </p:nvSpPr>
        <p:spPr bwMode="auto">
          <a:noFill/>
          <a:ln>
            <a:miter lim="800000"/>
            <a:headEnd/>
            <a:tailEnd/>
          </a:ln>
        </p:spPr>
        <p:txBody>
          <a:bodyPr/>
          <a:lstStyle/>
          <a:p>
            <a:fld id="{194F9CAF-CF98-47FA-A742-E5BAD2395666}" type="slidenum">
              <a:rPr lang="nl-NL" altLang="el-GR"/>
              <a:pPr/>
              <a:t>58</a:t>
            </a:fld>
            <a:endParaRPr lang="nl-NL" alt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357188"/>
            <a:ext cx="8358188" cy="4032250"/>
          </a:xfrm>
          <a:prstGeom prst="rect">
            <a:avLst/>
          </a:prstGeom>
        </p:spPr>
        <p:txBody>
          <a:bodyPr>
            <a:spAutoFit/>
          </a:bodyPr>
          <a:lstStyle/>
          <a:p>
            <a:pPr eaLnBrk="1" hangingPunct="1">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eaLnBrk="1" hangingPunct="1">
              <a:defRPr/>
            </a:pPr>
            <a:endParaRPr lang="en-US" sz="4400" dirty="0">
              <a:solidFill>
                <a:srgbClr val="0070C0"/>
              </a:solidFill>
              <a:latin typeface="+mj-lt"/>
            </a:endParaRPr>
          </a:p>
          <a:p>
            <a:pPr eaLnBrk="1" hangingPunct="1">
              <a:defRPr/>
            </a:pPr>
            <a:r>
              <a:rPr lang="el-GR" sz="2800" dirty="0">
                <a:solidFill>
                  <a:schemeClr val="tx1"/>
                </a:solidFill>
                <a:latin typeface="+mj-lt"/>
              </a:rPr>
              <a:t>Το έργο αυτό κάνει χρήση του έργου:</a:t>
            </a:r>
          </a:p>
          <a:p>
            <a:pPr eaLnBrk="1" hangingPunct="1">
              <a:defRPr/>
            </a:pPr>
            <a:endParaRPr lang="el-GR" sz="2800" dirty="0">
              <a:solidFill>
                <a:schemeClr val="tx1"/>
              </a:solidFill>
              <a:latin typeface="+mj-lt"/>
            </a:endParaRPr>
          </a:p>
          <a:p>
            <a:pPr eaLnBrk="1" hangingPunct="1">
              <a:defRPr/>
            </a:pPr>
            <a:endParaRPr lang="el-GR" sz="2800" dirty="0">
              <a:solidFill>
                <a:schemeClr val="tx1"/>
              </a:solidFill>
              <a:latin typeface="+mj-lt"/>
            </a:endParaRPr>
          </a:p>
          <a:p>
            <a:pPr eaLnBrk="1" hangingPunct="1">
              <a:defRPr/>
            </a:pPr>
            <a:r>
              <a:rPr lang="el-GR" sz="2800" dirty="0">
                <a:solidFill>
                  <a:schemeClr val="tx1"/>
                </a:solidFill>
                <a:latin typeface="+mj-lt"/>
              </a:rPr>
              <a:t>«Εισαγωγή στην Τραπεζική &amp; τις Κεφαλαιαγορές», Συριόπουλος Κ. &amp; Παπαδάμου Σ. </a:t>
            </a:r>
            <a:r>
              <a:rPr lang="en-US" sz="2800" dirty="0">
                <a:solidFill>
                  <a:schemeClr val="tx1"/>
                </a:solidFill>
                <a:latin typeface="+mj-lt"/>
              </a:rPr>
              <a:t>Copyright 20</a:t>
            </a:r>
            <a:r>
              <a:rPr lang="el-GR" sz="2800" dirty="0">
                <a:solidFill>
                  <a:schemeClr val="tx1"/>
                </a:solidFill>
                <a:latin typeface="+mj-lt"/>
              </a:rPr>
              <a:t>14</a:t>
            </a:r>
            <a:r>
              <a:rPr lang="en-US" sz="2800" dirty="0">
                <a:solidFill>
                  <a:schemeClr val="tx1"/>
                </a:solidFill>
                <a:latin typeface="+mj-lt"/>
              </a:rPr>
              <a:t>, </a:t>
            </a:r>
            <a:r>
              <a:rPr lang="el-GR" sz="2800" dirty="0">
                <a:solidFill>
                  <a:schemeClr val="tx1"/>
                </a:solidFill>
                <a:latin typeface="+mj-lt"/>
              </a:rPr>
              <a:t>Εκδόσεις </a:t>
            </a:r>
            <a:r>
              <a:rPr lang="en-US" sz="2800" dirty="0">
                <a:solidFill>
                  <a:schemeClr val="tx1"/>
                </a:solidFill>
                <a:latin typeface="+mj-lt"/>
              </a:rPr>
              <a:t>Utopia,</a:t>
            </a:r>
            <a:r>
              <a:rPr lang="el-GR" sz="2800" dirty="0">
                <a:solidFill>
                  <a:schemeClr val="tx1"/>
                </a:solidFill>
                <a:latin typeface="+mj-lt"/>
              </a:rPr>
              <a:t> κεφάλαιο </a:t>
            </a:r>
            <a:r>
              <a:rPr lang="en-US" sz="2800" dirty="0">
                <a:solidFill>
                  <a:schemeClr val="tx1"/>
                </a:solidFill>
                <a:latin typeface="+mj-lt"/>
              </a:rPr>
              <a:t>9.</a:t>
            </a:r>
            <a:endParaRPr lang="el-GR" sz="2800" dirty="0">
              <a:solidFill>
                <a:schemeClr val="tx1"/>
              </a:solidFill>
              <a:latin typeface="+mj-lt"/>
            </a:endParaRPr>
          </a:p>
        </p:txBody>
      </p:sp>
      <p:sp>
        <p:nvSpPr>
          <p:cNvPr id="69635" name="Θέση αριθμού διαφάνειας 4"/>
          <p:cNvSpPr>
            <a:spLocks noGrp="1"/>
          </p:cNvSpPr>
          <p:nvPr>
            <p:ph type="sldNum" sz="quarter" idx="12"/>
          </p:nvPr>
        </p:nvSpPr>
        <p:spPr bwMode="auto">
          <a:noFill/>
          <a:ln>
            <a:miter lim="800000"/>
            <a:headEnd/>
            <a:tailEnd/>
          </a:ln>
        </p:spPr>
        <p:txBody>
          <a:bodyPr/>
          <a:lstStyle/>
          <a:p>
            <a:fld id="{A95FFAC1-964A-494B-A355-6B3929387277}" type="slidenum">
              <a:rPr lang="nl-NL" altLang="el-GR"/>
              <a:pPr/>
              <a:t>59</a:t>
            </a:fld>
            <a:endParaRPr lang="nl-NL" alt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539750" y="-214313"/>
            <a:ext cx="8064500" cy="1108076"/>
          </a:xfrm>
          <a:prstGeom prst="rect">
            <a:avLst/>
          </a:prstGeom>
          <a:noFill/>
          <a:ln w="9525">
            <a:noFill/>
            <a:miter lim="800000"/>
            <a:headEnd/>
            <a:tailEnd/>
          </a:ln>
          <a:effectLst/>
        </p:spPr>
        <p:txBody>
          <a:bodyPr>
            <a:spAutoFit/>
          </a:bodyPr>
          <a:lstStyle/>
          <a:p>
            <a:pPr algn="ctr" eaLnBrk="1" hangingPunct="1">
              <a:lnSpc>
                <a:spcPct val="50000"/>
              </a:lnSpc>
              <a:spcBef>
                <a:spcPct val="50000"/>
              </a:spcBef>
              <a:defRPr/>
            </a:pPr>
            <a:endParaRPr lang="el-GR" altLang="el-GR" sz="4400" dirty="0">
              <a:solidFill>
                <a:srgbClr val="0070C0"/>
              </a:solidFill>
              <a:latin typeface="+mn-lt"/>
            </a:endParaRPr>
          </a:p>
          <a:p>
            <a:pPr algn="ctr" eaLnBrk="1" hangingPunct="1">
              <a:lnSpc>
                <a:spcPct val="50000"/>
              </a:lnSpc>
              <a:spcBef>
                <a:spcPct val="50000"/>
              </a:spcBef>
              <a:defRPr/>
            </a:pPr>
            <a:r>
              <a:rPr lang="el-GR" altLang="el-GR" sz="4400" dirty="0">
                <a:solidFill>
                  <a:srgbClr val="0070C0"/>
                </a:solidFill>
                <a:latin typeface="+mn-lt"/>
                <a:cs typeface="Times New Roman" pitchFamily="18" charset="0"/>
              </a:rPr>
              <a:t>Χρηματοοικονομικοί Κίνδυνοι - 2</a:t>
            </a:r>
            <a:endParaRPr lang="el-GR" altLang="el-GR" sz="4400" dirty="0">
              <a:solidFill>
                <a:srgbClr val="0070C0"/>
              </a:solidFill>
              <a:latin typeface="+mn-lt"/>
            </a:endParaRPr>
          </a:p>
        </p:txBody>
      </p:sp>
      <p:sp>
        <p:nvSpPr>
          <p:cNvPr id="4" name="Ορθογώνιο 3"/>
          <p:cNvSpPr/>
          <p:nvPr/>
        </p:nvSpPr>
        <p:spPr>
          <a:xfrm>
            <a:off x="539750" y="1720850"/>
            <a:ext cx="7704138" cy="3638550"/>
          </a:xfrm>
          <a:prstGeom prst="rect">
            <a:avLst/>
          </a:prstGeom>
        </p:spPr>
        <p:txBody>
          <a:bodyPr>
            <a:spAutoFit/>
          </a:bodyPr>
          <a:lstStyle/>
          <a:p>
            <a:pPr eaLnBrk="1" fontAlgn="auto" hangingPunct="1">
              <a:lnSpc>
                <a:spcPct val="90000"/>
              </a:lnSpc>
              <a:spcBef>
                <a:spcPct val="30000"/>
              </a:spcBef>
              <a:spcAft>
                <a:spcPts val="0"/>
              </a:spcAft>
              <a:defRPr/>
            </a:pPr>
            <a:r>
              <a:rPr lang="el-GR" altLang="el-GR" sz="3200" kern="0" dirty="0">
                <a:solidFill>
                  <a:prstClr val="black"/>
                </a:solidFill>
                <a:latin typeface="+mn-lt"/>
              </a:rPr>
              <a:t>Β. ΠΑΡΑΔΟΣΙΑΚΟΙ ΚΙΝΔΥΝΟΙ </a:t>
            </a:r>
          </a:p>
          <a:p>
            <a:pPr marL="0" lvl="1" eaLnBrk="1" fontAlgn="auto" hangingPunct="1">
              <a:lnSpc>
                <a:spcPct val="90000"/>
              </a:lnSpc>
              <a:spcBef>
                <a:spcPct val="30000"/>
              </a:spcBef>
              <a:spcAft>
                <a:spcPts val="0"/>
              </a:spcAft>
              <a:buClr>
                <a:srgbClr val="EEECE1"/>
              </a:buClr>
              <a:buSzPct val="75000"/>
              <a:defRPr/>
            </a:pPr>
            <a:r>
              <a:rPr lang="el-GR" altLang="el-GR" sz="2800" b="1" kern="0" dirty="0">
                <a:solidFill>
                  <a:prstClr val="black"/>
                </a:solidFill>
                <a:latin typeface="+mn-lt"/>
              </a:rPr>
              <a:t>1. Πιστωτικοί Κίνδυνοι (default/credit risks) </a:t>
            </a:r>
            <a:r>
              <a:rPr lang="el-GR" altLang="el-GR" sz="2800" kern="0" dirty="0">
                <a:solidFill>
                  <a:prstClr val="black"/>
                </a:solidFill>
                <a:latin typeface="+mn-lt"/>
              </a:rPr>
              <a:t>Ο κίνδυνος να μην πραγματοποιηθεί από κάποιον αντισυμβαλλόμενο η πληρωμή που προβλέπεται από συναλλαγή που έχει πραγματοποιηθεί</a:t>
            </a:r>
          </a:p>
          <a:p>
            <a:pPr marL="0" lvl="1" eaLnBrk="1" fontAlgn="auto" hangingPunct="1">
              <a:lnSpc>
                <a:spcPct val="90000"/>
              </a:lnSpc>
              <a:spcBef>
                <a:spcPct val="30000"/>
              </a:spcBef>
              <a:spcAft>
                <a:spcPts val="0"/>
              </a:spcAft>
              <a:buClr>
                <a:srgbClr val="EEECE1"/>
              </a:buClr>
              <a:buSzPct val="75000"/>
              <a:defRPr/>
            </a:pPr>
            <a:r>
              <a:rPr lang="el-GR" altLang="el-GR" sz="2800" b="1" kern="0" dirty="0">
                <a:solidFill>
                  <a:prstClr val="black"/>
                </a:solidFill>
                <a:latin typeface="+mn-lt"/>
              </a:rPr>
              <a:t>2.</a:t>
            </a:r>
            <a:r>
              <a:rPr lang="el-GR" altLang="el-GR" sz="2800" kern="0" dirty="0">
                <a:solidFill>
                  <a:prstClr val="black"/>
                </a:solidFill>
                <a:latin typeface="+mn-lt"/>
              </a:rPr>
              <a:t>	</a:t>
            </a:r>
            <a:r>
              <a:rPr lang="el-GR" altLang="el-GR" sz="2800" b="1" kern="0" dirty="0">
                <a:solidFill>
                  <a:prstClr val="black"/>
                </a:solidFill>
                <a:latin typeface="+mn-lt"/>
              </a:rPr>
              <a:t>Κίνδυνος Ρευστότητας (liquidity risk) </a:t>
            </a:r>
            <a:r>
              <a:rPr lang="el-GR" altLang="el-GR" sz="2800" kern="0" dirty="0">
                <a:solidFill>
                  <a:prstClr val="black"/>
                </a:solidFill>
                <a:latin typeface="+mn-lt"/>
              </a:rPr>
              <a:t>Μη αναμενόμενη ανάληψη καταθέσεων</a:t>
            </a:r>
          </a:p>
          <a:p>
            <a:pPr marL="0" lvl="1" eaLnBrk="1" fontAlgn="auto" hangingPunct="1">
              <a:lnSpc>
                <a:spcPct val="90000"/>
              </a:lnSpc>
              <a:spcBef>
                <a:spcPct val="30000"/>
              </a:spcBef>
              <a:spcAft>
                <a:spcPts val="0"/>
              </a:spcAft>
              <a:buClr>
                <a:srgbClr val="EEECE1"/>
              </a:buClr>
              <a:buSzPct val="75000"/>
              <a:defRPr/>
            </a:pPr>
            <a:r>
              <a:rPr lang="en-US" altLang="el-GR" sz="2800" b="1" kern="0" dirty="0">
                <a:solidFill>
                  <a:prstClr val="black"/>
                </a:solidFill>
                <a:latin typeface="+mn-lt"/>
              </a:rPr>
              <a:t>3</a:t>
            </a:r>
            <a:r>
              <a:rPr lang="el-GR" altLang="el-GR" sz="2800" b="1" kern="0" dirty="0">
                <a:solidFill>
                  <a:prstClr val="black"/>
                </a:solidFill>
                <a:latin typeface="+mn-lt"/>
              </a:rPr>
              <a:t>.</a:t>
            </a:r>
            <a:r>
              <a:rPr lang="el-GR" altLang="el-GR" sz="2800" kern="0" dirty="0">
                <a:solidFill>
                  <a:prstClr val="black"/>
                </a:solidFill>
                <a:latin typeface="+mn-lt"/>
              </a:rPr>
              <a:t>	</a:t>
            </a:r>
            <a:r>
              <a:rPr lang="el-GR" altLang="el-GR" sz="2800" b="1" kern="0" dirty="0">
                <a:solidFill>
                  <a:prstClr val="black"/>
                </a:solidFill>
                <a:latin typeface="+mn-lt"/>
              </a:rPr>
              <a:t>Κίνδυνος Χώρας (</a:t>
            </a:r>
            <a:r>
              <a:rPr lang="en-US" altLang="el-GR" sz="2800" b="1" kern="0" dirty="0">
                <a:solidFill>
                  <a:prstClr val="black"/>
                </a:solidFill>
                <a:latin typeface="+mn-lt"/>
              </a:rPr>
              <a:t>Country </a:t>
            </a:r>
            <a:r>
              <a:rPr lang="el-GR" altLang="el-GR" sz="2800" b="1" kern="0" dirty="0">
                <a:solidFill>
                  <a:prstClr val="black"/>
                </a:solidFill>
                <a:latin typeface="+mn-lt"/>
              </a:rPr>
              <a:t>risk)</a:t>
            </a:r>
            <a:endParaRPr lang="el-GR" altLang="el-GR" sz="2800" kern="0" dirty="0">
              <a:solidFill>
                <a:prstClr val="black"/>
              </a:solidFill>
              <a:latin typeface="+mn-lt"/>
            </a:endParaRPr>
          </a:p>
        </p:txBody>
      </p:sp>
      <p:sp>
        <p:nvSpPr>
          <p:cNvPr id="11268" name="Θέση αριθμού διαφάνειας 5"/>
          <p:cNvSpPr>
            <a:spLocks noGrp="1"/>
          </p:cNvSpPr>
          <p:nvPr>
            <p:ph type="sldNum" sz="quarter" idx="12"/>
          </p:nvPr>
        </p:nvSpPr>
        <p:spPr bwMode="auto">
          <a:noFill/>
          <a:ln>
            <a:miter lim="800000"/>
            <a:headEnd/>
            <a:tailEnd/>
          </a:ln>
        </p:spPr>
        <p:txBody>
          <a:bodyPr/>
          <a:lstStyle/>
          <a:p>
            <a:fld id="{12A60710-DA50-41AC-A997-0B88940294B1}" type="slidenum">
              <a:rPr lang="nl-NL" altLang="el-GR"/>
              <a:pPr/>
              <a:t>6</a:t>
            </a:fld>
            <a:endParaRPr lang="nl-NL" alt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769938"/>
          </a:xfrm>
          <a:prstGeom prst="rect">
            <a:avLst/>
          </a:prstGeom>
          <a:noFill/>
          <a:ln w="9525">
            <a:noFill/>
            <a:miter lim="800000"/>
            <a:headEnd/>
            <a:tailEnd/>
          </a:ln>
          <a:effectLst/>
        </p:spPr>
        <p:txBody>
          <a:bodyPr>
            <a:spAutoFit/>
          </a:bodyPr>
          <a:lstStyle/>
          <a:p>
            <a:pPr marL="457200" indent="-457200" algn="ctr" eaLnBrk="1" hangingPunct="1">
              <a:defRPr/>
            </a:pPr>
            <a:r>
              <a:rPr lang="el-GR" sz="4400" dirty="0">
                <a:solidFill>
                  <a:srgbClr val="0070C0"/>
                </a:solidFill>
                <a:latin typeface="+mn-lt"/>
                <a:cs typeface="Times New Roman" pitchFamily="18" charset="0"/>
              </a:rPr>
              <a:t>Διαστάσεις Πιστωτικού Κινδύνου</a:t>
            </a:r>
            <a:endParaRPr lang="nl-BE" altLang="el-GR" sz="4400" dirty="0">
              <a:solidFill>
                <a:srgbClr val="0070C0"/>
              </a:solidFill>
              <a:latin typeface="+mn-lt"/>
              <a:cs typeface="Times New Roman" pitchFamily="18" charset="0"/>
            </a:endParaRPr>
          </a:p>
        </p:txBody>
      </p:sp>
      <p:sp>
        <p:nvSpPr>
          <p:cNvPr id="4" name="TextBox 3"/>
          <p:cNvSpPr txBox="1"/>
          <p:nvPr/>
        </p:nvSpPr>
        <p:spPr>
          <a:xfrm>
            <a:off x="539750" y="692150"/>
            <a:ext cx="8353425" cy="6372225"/>
          </a:xfrm>
          <a:prstGeom prst="rect">
            <a:avLst/>
          </a:prstGeom>
          <a:noFill/>
        </p:spPr>
        <p:txBody>
          <a:bodyPr>
            <a:spAutoFit/>
          </a:bodyPr>
          <a:lstStyle/>
          <a:p>
            <a:pPr marL="342900" indent="-342900" eaLnBrk="1" hangingPunct="1">
              <a:buFont typeface="Arial" panose="020B0604020202020204" pitchFamily="34" charset="0"/>
              <a:buChar char="•"/>
              <a:defRPr/>
            </a:pPr>
            <a:r>
              <a:rPr lang="el-GR" altLang="el-GR" dirty="0">
                <a:solidFill>
                  <a:schemeClr val="tx1"/>
                </a:solidFill>
                <a:latin typeface="+mn-lt"/>
              </a:rPr>
              <a:t>Ο κίνδυνος αθέτησης μετράται από την πιθανότητα αθέτησης (Probability of Default - PD), όπου μετράει την πιθανότητα να αθετήσει κάποιος δανειολήπτης μια συγκεκριμένη πληρωμή. </a:t>
            </a:r>
          </a:p>
          <a:p>
            <a:pPr marL="342900" indent="-342900" eaLnBrk="1" hangingPunct="1">
              <a:buFont typeface="Arial" panose="020B0604020202020204" pitchFamily="34" charset="0"/>
              <a:buChar char="•"/>
              <a:defRPr/>
            </a:pPr>
            <a:r>
              <a:rPr lang="el-GR" altLang="el-GR" dirty="0">
                <a:solidFill>
                  <a:schemeClr val="tx1"/>
                </a:solidFill>
                <a:latin typeface="+mn-lt"/>
              </a:rPr>
              <a:t>Ο κίνδυνος έκθεσης περιγράφεται από το ποσό που οφείλει ο δανειστής κατά την στιγμή της αθέτησης </a:t>
            </a:r>
            <a:r>
              <a:rPr lang="el-GR" altLang="el-GR" b="1" dirty="0">
                <a:solidFill>
                  <a:schemeClr val="tx1"/>
                </a:solidFill>
                <a:latin typeface="+mn-lt"/>
              </a:rPr>
              <a:t>(Exposure at Default –EAD). </a:t>
            </a:r>
          </a:p>
          <a:p>
            <a:pPr marL="342900" indent="-342900" eaLnBrk="1" hangingPunct="1">
              <a:buFont typeface="Arial" panose="020B0604020202020204" pitchFamily="34" charset="0"/>
              <a:buChar char="•"/>
              <a:defRPr/>
            </a:pPr>
            <a:r>
              <a:rPr lang="el-GR" altLang="el-GR" dirty="0">
                <a:solidFill>
                  <a:schemeClr val="tx1"/>
                </a:solidFill>
                <a:latin typeface="+mn-lt"/>
              </a:rPr>
              <a:t>Ο κίνδυνος ανάκτησης περιγράφει το ποσοστό του ποσού που κατάφερε να ανακτήσει ως προς την συνολική οφειλή ο δανειστής και ονομάζεται ποσοστό ανάκτησης </a:t>
            </a:r>
            <a:r>
              <a:rPr lang="el-GR" altLang="el-GR" b="1" dirty="0">
                <a:solidFill>
                  <a:schemeClr val="tx1"/>
                </a:solidFill>
                <a:latin typeface="+mn-lt"/>
              </a:rPr>
              <a:t>(Recovery Rate)</a:t>
            </a:r>
            <a:r>
              <a:rPr lang="el-GR" altLang="el-GR" dirty="0">
                <a:solidFill>
                  <a:schemeClr val="tx1"/>
                </a:solidFill>
                <a:latin typeface="+mn-lt"/>
              </a:rPr>
              <a:t>, ενώ το ποσοστό του ποσού που δεν κατάφερε να ανακτήσει ως προς την συνολική οφειλή ονομάζεται «απώλεια δεδομένης της αθέτησης» </a:t>
            </a:r>
            <a:r>
              <a:rPr lang="el-GR" altLang="el-GR" b="1" dirty="0">
                <a:solidFill>
                  <a:schemeClr val="tx1"/>
                </a:solidFill>
                <a:latin typeface="+mn-lt"/>
              </a:rPr>
              <a:t>(Loss Given Default - LGD)</a:t>
            </a:r>
            <a:r>
              <a:rPr lang="el-GR" altLang="el-GR" dirty="0">
                <a:solidFill>
                  <a:schemeClr val="tx1"/>
                </a:solidFill>
                <a:latin typeface="+mn-lt"/>
              </a:rPr>
              <a:t>.</a:t>
            </a:r>
          </a:p>
          <a:p>
            <a:pPr marL="342900" indent="-342900" eaLnBrk="1" hangingPunct="1">
              <a:buFont typeface="Arial" panose="020B0604020202020204" pitchFamily="34" charset="0"/>
              <a:buChar char="•"/>
              <a:defRPr/>
            </a:pPr>
            <a:r>
              <a:rPr lang="el-GR" altLang="el-GR" dirty="0">
                <a:solidFill>
                  <a:schemeClr val="tx1"/>
                </a:solidFill>
                <a:latin typeface="+mn-lt"/>
              </a:rPr>
              <a:t>Δάνειο από Α 60000 Ευρώ για ένα χρόνο με συνολικό επιτόκιο της τάξεως 6%. Δηλαδή η επιχ Β πρέπει να καταβάλει συνολικά μέσω δόσεων 63600 Ευρώ. Τελικά, η Α δύναται να εισπράξει μόνο 50000 ευρώ</a:t>
            </a:r>
          </a:p>
          <a:p>
            <a:pPr eaLnBrk="1" hangingPunct="1">
              <a:defRPr/>
            </a:pPr>
            <a:endParaRPr lang="el-GR" dirty="0"/>
          </a:p>
        </p:txBody>
      </p:sp>
      <p:sp>
        <p:nvSpPr>
          <p:cNvPr id="12292" name="Θέση αριθμού διαφάνειας 5"/>
          <p:cNvSpPr>
            <a:spLocks noGrp="1"/>
          </p:cNvSpPr>
          <p:nvPr>
            <p:ph type="sldNum" sz="quarter" idx="12"/>
          </p:nvPr>
        </p:nvSpPr>
        <p:spPr bwMode="auto">
          <a:noFill/>
          <a:ln>
            <a:miter lim="800000"/>
            <a:headEnd/>
            <a:tailEnd/>
          </a:ln>
        </p:spPr>
        <p:txBody>
          <a:bodyPr/>
          <a:lstStyle/>
          <a:p>
            <a:fld id="{AC51BD8B-92E8-4192-A4C5-C0FACA16A49D}" type="slidenum">
              <a:rPr lang="nl-NL" altLang="el-GR"/>
              <a:pPr/>
              <a:t>7</a:t>
            </a:fld>
            <a:endParaRPr lang="nl-NL" alt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l="2068" t="13544" b="6125"/>
          <a:stretch>
            <a:fillRect/>
          </a:stretch>
        </p:blipFill>
        <p:spPr bwMode="auto">
          <a:xfrm>
            <a:off x="633413" y="1700213"/>
            <a:ext cx="7877175" cy="3276600"/>
          </a:xfrm>
          <a:prstGeom prst="rect">
            <a:avLst/>
          </a:prstGeom>
          <a:noFill/>
          <a:ln w="12700">
            <a:noFill/>
            <a:miter lim="800000"/>
            <a:headEnd/>
            <a:tailEnd/>
          </a:ln>
          <a:effectLst/>
        </p:spPr>
      </p:pic>
      <p:sp>
        <p:nvSpPr>
          <p:cNvPr id="3" name="Rectangle 3"/>
          <p:cNvSpPr>
            <a:spLocks noChangeArrowheads="1"/>
          </p:cNvSpPr>
          <p:nvPr/>
        </p:nvSpPr>
        <p:spPr bwMode="auto">
          <a:xfrm>
            <a:off x="0" y="0"/>
            <a:ext cx="9144000" cy="769938"/>
          </a:xfrm>
          <a:prstGeom prst="rect">
            <a:avLst/>
          </a:prstGeom>
          <a:noFill/>
          <a:ln w="9525">
            <a:noFill/>
            <a:miter lim="800000"/>
            <a:headEnd/>
            <a:tailEnd/>
          </a:ln>
          <a:effectLst/>
        </p:spPr>
        <p:txBody>
          <a:bodyPr>
            <a:spAutoFit/>
          </a:bodyPr>
          <a:lstStyle/>
          <a:p>
            <a:pPr marL="457200" indent="-457200" algn="ctr" eaLnBrk="1" hangingPunct="1">
              <a:defRPr/>
            </a:pPr>
            <a:r>
              <a:rPr lang="el-GR" sz="4400" dirty="0">
                <a:solidFill>
                  <a:srgbClr val="0070C0"/>
                </a:solidFill>
                <a:latin typeface="+mn-lt"/>
                <a:cs typeface="Times New Roman" pitchFamily="18" charset="0"/>
              </a:rPr>
              <a:t>Διαστάσεις Πιστωτικού Κινδύνου</a:t>
            </a:r>
            <a:endParaRPr lang="nl-BE" altLang="el-GR" sz="4400" dirty="0">
              <a:solidFill>
                <a:srgbClr val="0070C0"/>
              </a:solidFill>
              <a:latin typeface="+mn-lt"/>
              <a:cs typeface="Times New Roman" pitchFamily="18" charset="0"/>
            </a:endParaRPr>
          </a:p>
        </p:txBody>
      </p:sp>
      <p:sp>
        <p:nvSpPr>
          <p:cNvPr id="14340" name="Θέση αριθμού διαφάνειας 4"/>
          <p:cNvSpPr>
            <a:spLocks noGrp="1"/>
          </p:cNvSpPr>
          <p:nvPr>
            <p:ph type="sldNum" sz="quarter" idx="12"/>
          </p:nvPr>
        </p:nvSpPr>
        <p:spPr bwMode="auto">
          <a:noFill/>
          <a:ln>
            <a:miter lim="800000"/>
            <a:headEnd/>
            <a:tailEnd/>
          </a:ln>
        </p:spPr>
        <p:txBody>
          <a:bodyPr/>
          <a:lstStyle/>
          <a:p>
            <a:fld id="{5AAB2CED-FC96-4F4D-BCF8-142882C02E21}" type="slidenum">
              <a:rPr lang="nl-NL" altLang="el-GR"/>
              <a:pPr/>
              <a:t>8</a:t>
            </a:fld>
            <a:endParaRPr lang="nl-NL" alt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55575"/>
            <a:ext cx="9144000" cy="769938"/>
          </a:xfrm>
          <a:prstGeom prst="rect">
            <a:avLst/>
          </a:prstGeom>
          <a:noFill/>
          <a:ln w="9525">
            <a:noFill/>
            <a:miter lim="800000"/>
            <a:headEnd/>
            <a:tailEnd/>
          </a:ln>
          <a:effectLst/>
        </p:spPr>
        <p:txBody>
          <a:bodyPr>
            <a:spAutoFit/>
          </a:bodyPr>
          <a:lstStyle/>
          <a:p>
            <a:pPr marL="457200" indent="-457200" algn="ctr" eaLnBrk="1" hangingPunct="1">
              <a:defRPr/>
            </a:pPr>
            <a:r>
              <a:rPr lang="el-GR" altLang="el-GR" sz="4400" dirty="0">
                <a:solidFill>
                  <a:srgbClr val="0070C0"/>
                </a:solidFill>
                <a:latin typeface="+mn-lt"/>
                <a:cs typeface="Times New Roman" pitchFamily="18" charset="0"/>
              </a:rPr>
              <a:t>Μέτρηση Πιστωτικού Κινδύνου</a:t>
            </a:r>
            <a:endParaRPr lang="nl-BE" altLang="el-GR" sz="4400" dirty="0">
              <a:solidFill>
                <a:srgbClr val="0070C0"/>
              </a:solidFill>
              <a:latin typeface="+mn-lt"/>
            </a:endParaRPr>
          </a:p>
        </p:txBody>
      </p:sp>
      <p:sp>
        <p:nvSpPr>
          <p:cNvPr id="3" name="Rectangle 4"/>
          <p:cNvSpPr>
            <a:spLocks noChangeArrowheads="1"/>
          </p:cNvSpPr>
          <p:nvPr/>
        </p:nvSpPr>
        <p:spPr bwMode="auto">
          <a:xfrm>
            <a:off x="11113" y="1125538"/>
            <a:ext cx="9144000" cy="7269162"/>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defRPr/>
            </a:pPr>
            <a:r>
              <a:rPr lang="el-GR" altLang="el-GR" sz="3200" dirty="0" smtClean="0">
                <a:latin typeface="+mn-lt"/>
              </a:rPr>
              <a:t> </a:t>
            </a:r>
            <a:r>
              <a:rPr lang="el-GR" sz="3200" b="1" dirty="0">
                <a:latin typeface="+mn-lt"/>
                <a:cs typeface="Times New Roman" panose="02020603050405020304" pitchFamily="18" charset="0"/>
              </a:rPr>
              <a:t>Μέθοδος «credit scoring»</a:t>
            </a:r>
            <a:r>
              <a:rPr lang="en-US" sz="3200" b="1" dirty="0" smtClean="0">
                <a:latin typeface="+mn-lt"/>
                <a:cs typeface="Times New Roman" panose="02020603050405020304" pitchFamily="18" charset="0"/>
              </a:rPr>
              <a:t>:</a:t>
            </a:r>
            <a:r>
              <a:rPr lang="el-GR" sz="2800" b="1" dirty="0" smtClean="0">
                <a:latin typeface="+mn-lt"/>
                <a:cs typeface="Times New Roman" panose="02020603050405020304" pitchFamily="18" charset="0"/>
              </a:rPr>
              <a:t> </a:t>
            </a:r>
            <a:r>
              <a:rPr lang="el-GR" sz="2800" dirty="0">
                <a:latin typeface="+mn-lt"/>
                <a:cs typeface="Times New Roman" panose="02020603050405020304" pitchFamily="18" charset="0"/>
              </a:rPr>
              <a:t>για χρηματοδότηση ιδιωτών και μικρών επιχειρήσεων περιλαμβάνει ένα σύστημα αξιολόγησης που μετά εισαγωγή στοιχείων από αξιολογητή, βαθμολογεί και κατατάσσει το δανειζόμενο σε κατηγορίες πιστωτικού κινδύνου</a:t>
            </a:r>
            <a:r>
              <a:rPr lang="el-GR" sz="2800" dirty="0" smtClean="0">
                <a:latin typeface="+mn-lt"/>
                <a:cs typeface="Times New Roman" panose="02020603050405020304" pitchFamily="18" charset="0"/>
              </a:rPr>
              <a:t>.</a:t>
            </a:r>
            <a:endParaRPr lang="el-GR" altLang="el-GR" sz="2800" dirty="0" smtClean="0">
              <a:latin typeface="+mn-lt"/>
            </a:endParaRPr>
          </a:p>
          <a:p>
            <a:pPr eaLnBrk="1" hangingPunct="1">
              <a:spcBef>
                <a:spcPct val="20000"/>
              </a:spcBef>
              <a:buFontTx/>
              <a:buChar char="•"/>
              <a:defRPr/>
            </a:pPr>
            <a:r>
              <a:rPr lang="el-GR" altLang="el-GR" sz="3200" dirty="0" smtClean="0">
                <a:latin typeface="+mn-lt"/>
              </a:rPr>
              <a:t> </a:t>
            </a:r>
            <a:r>
              <a:rPr lang="el-GR" sz="3200" b="1" dirty="0">
                <a:latin typeface="+mn-lt"/>
                <a:cs typeface="Times New Roman" panose="02020603050405020304" pitchFamily="18" charset="0"/>
              </a:rPr>
              <a:t>Μέθοδος «</a:t>
            </a:r>
            <a:r>
              <a:rPr lang="en-US" sz="3200" b="1" dirty="0">
                <a:latin typeface="+mn-lt"/>
                <a:cs typeface="Times New Roman" panose="02020603050405020304" pitchFamily="18" charset="0"/>
              </a:rPr>
              <a:t>credit rating»: </a:t>
            </a:r>
            <a:r>
              <a:rPr lang="el-GR" sz="2800" dirty="0">
                <a:latin typeface="+mn-lt"/>
                <a:cs typeface="Times New Roman" panose="02020603050405020304" pitchFamily="18" charset="0"/>
              </a:rPr>
              <a:t>για χρηματοδότηση μεγάλων επιχειρήσεων στηρίζεται σε υποκειμενική κρίση, αξιολόγηση από εξειδικευμένα στελέχη βάσει εμπειρίας, γνώσης και συνεχούς παρακολούθησης πιστούχου, συνυπολογίζονται στοιχεία μη συμπεριλήψιμα σε αντικειμενικό σύστημα.</a:t>
            </a:r>
            <a:endParaRPr lang="en-US" sz="2800" dirty="0">
              <a:latin typeface="+mn-lt"/>
              <a:cs typeface="Times New Roman" panose="02020603050405020304" pitchFamily="18" charset="0"/>
            </a:endParaRPr>
          </a:p>
          <a:p>
            <a:pPr eaLnBrk="1" hangingPunct="1">
              <a:spcBef>
                <a:spcPct val="20000"/>
              </a:spcBef>
              <a:buFontTx/>
              <a:buChar char="•"/>
              <a:defRPr/>
            </a:pPr>
            <a:endParaRPr lang="el-GR" altLang="el-GR" sz="3200" dirty="0" smtClean="0">
              <a:latin typeface="+mn-lt"/>
            </a:endParaRPr>
          </a:p>
          <a:p>
            <a:pPr marL="0" indent="0" eaLnBrk="1" hangingPunct="1">
              <a:spcBef>
                <a:spcPct val="20000"/>
              </a:spcBef>
              <a:defRPr/>
            </a:pPr>
            <a:r>
              <a:rPr lang="el-GR" altLang="el-GR" sz="2200" b="1" dirty="0" smtClean="0"/>
              <a:t>					</a:t>
            </a:r>
            <a:endParaRPr lang="el-GR" altLang="el-GR" sz="2200" dirty="0" smtClean="0">
              <a:latin typeface="+mn-lt"/>
            </a:endParaRPr>
          </a:p>
          <a:p>
            <a:pPr eaLnBrk="1" hangingPunct="1">
              <a:spcBef>
                <a:spcPct val="20000"/>
              </a:spcBef>
              <a:defRPr/>
            </a:pPr>
            <a:endParaRPr lang="el-GR" altLang="el-GR" sz="2200" dirty="0" smtClean="0"/>
          </a:p>
          <a:p>
            <a:pPr eaLnBrk="1" hangingPunct="1">
              <a:spcBef>
                <a:spcPct val="20000"/>
              </a:spcBef>
              <a:buFontTx/>
              <a:buChar char="•"/>
              <a:defRPr/>
            </a:pPr>
            <a:endParaRPr lang="el-GR" altLang="el-GR" sz="2200" dirty="0" smtClean="0"/>
          </a:p>
          <a:p>
            <a:pPr eaLnBrk="1" hangingPunct="1">
              <a:spcBef>
                <a:spcPct val="20000"/>
              </a:spcBef>
              <a:buFontTx/>
              <a:buChar char="•"/>
              <a:defRPr/>
            </a:pPr>
            <a:endParaRPr lang="nl-BE" altLang="el-GR" sz="2200" dirty="0" smtClean="0"/>
          </a:p>
        </p:txBody>
      </p:sp>
      <p:sp>
        <p:nvSpPr>
          <p:cNvPr id="15364" name="Θέση αριθμού διαφάνειας 5"/>
          <p:cNvSpPr>
            <a:spLocks noGrp="1"/>
          </p:cNvSpPr>
          <p:nvPr>
            <p:ph type="sldNum" sz="quarter" idx="12"/>
          </p:nvPr>
        </p:nvSpPr>
        <p:spPr bwMode="auto">
          <a:noFill/>
          <a:ln>
            <a:miter lim="800000"/>
            <a:headEnd/>
            <a:tailEnd/>
          </a:ln>
        </p:spPr>
        <p:txBody>
          <a:bodyPr/>
          <a:lstStyle/>
          <a:p>
            <a:fld id="{2FC4AC4E-0DC7-4F0D-93FE-7465125422B7}" type="slidenum">
              <a:rPr lang="nl-NL" altLang="el-GR"/>
              <a:pPr/>
              <a:t>9</a:t>
            </a:fld>
            <a:endParaRPr lang="nl-NL" alt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5390</TotalTime>
  <Words>2778</Words>
  <Application>Microsoft Office PowerPoint</Application>
  <PresentationFormat>Προβολή στην οθόνη (4:3)</PresentationFormat>
  <Paragraphs>323</Paragraphs>
  <Slides>59</Slides>
  <Notes>6</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59</vt:i4>
      </vt:variant>
    </vt:vector>
  </HeadingPairs>
  <TitlesOfParts>
    <vt:vector size="70" baseType="lpstr">
      <vt:lpstr>Times New Roman</vt:lpstr>
      <vt:lpstr>Arial</vt:lpstr>
      <vt:lpstr>Calibri</vt:lpstr>
      <vt:lpstr>Wingdings</vt:lpstr>
      <vt:lpstr>Courier New</vt:lpstr>
      <vt:lpstr>Symbol</vt:lpstr>
      <vt:lpstr>Θέμα του Office</vt:lpstr>
      <vt:lpstr>Equation</vt:lpstr>
      <vt:lpstr>Microsoft Equation 3.0</vt:lpstr>
      <vt:lpstr>Φύλλο εργασίας</vt:lpstr>
      <vt:lpstr>Worksheet</vt:lpstr>
      <vt:lpstr>Διαφάνεια 1</vt:lpstr>
      <vt:lpstr>Σκοποί Ενότητας</vt:lpstr>
      <vt:lpstr>Περιεχόμενα Ενότητας</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Επιτοκιακός Κίνδυνος -2</vt:lpstr>
      <vt:lpstr>Κίνδυνος Θέσης:  Αρχική Vs Τελική Αποτίμηση</vt:lpstr>
      <vt:lpstr>Κίνδυνος Εισοδήματος</vt:lpstr>
      <vt:lpstr>Υπολογισμός Κινδύνου Επαναχρηματοδότησης</vt:lpstr>
      <vt:lpstr>Υπολογισμός Κινδύνου Επανεπένδυσης</vt:lpstr>
      <vt:lpstr>Μέτρηση Επιτοκιακού Κινδύνου: Κίνδυνος Εισοδήματος </vt:lpstr>
      <vt:lpstr>Μέτρηση Επιτοκιακού Κινδύνου: Κίνδυνος Εισοδήματος - 2</vt:lpstr>
      <vt:lpstr>Επιδράσεις στο Εισόδημα Τόκων σύμφωνα με το Άνοιγμα (gap)</vt:lpstr>
      <vt:lpstr>Επίδραση Αύξησης των Επιτοκίων στα Καθαρά Έσοδα από Τόκους (NII)</vt:lpstr>
      <vt:lpstr>Μέτρηση Επιτοκιακού Κινδύνου: Κίνδυνος Θέσης (Position Risk)</vt:lpstr>
      <vt:lpstr>Κίνδυνος Θέσης - Η σταθμισμένη διάρκεια (Duration, Macaulay 1938)</vt:lpstr>
      <vt:lpstr>Σταθμισμένη διάρκεια &amp; Τροποποιημένη σταθμισμένη διάρκεια (Duration &amp; Modified Duration) - 2</vt:lpstr>
      <vt:lpstr>Θεωρήματα Hawawini (1984)</vt:lpstr>
      <vt:lpstr>Υπολογισμός D &amp; modD στο Excel</vt:lpstr>
      <vt:lpstr>Κίνδυνος Θέσης - Κυρτότητα (Convexity)</vt:lpstr>
      <vt:lpstr>Κυρτότητα (Convexity)</vt:lpstr>
      <vt:lpstr>Duration &amp; Convexity</vt:lpstr>
      <vt:lpstr>Duration &amp; Convexity : Παράδειγμα στο Excel</vt:lpstr>
      <vt:lpstr>Κίνδυνος Θέσης - Το υπόδειγμα σταθμισμένης διάρκειας (Duration Gap)</vt:lpstr>
      <vt:lpstr>Κίνδυνος Θέσης- Το υπόδειγμα ανοίγματος σταθμισμένης διάρκειας (Duration Gap) - 2</vt:lpstr>
      <vt:lpstr>Κίνδυνος Θέσης - Το υπόδειγμα ανοίγματος σταθμισμένης διάρκειας (Duration Gap) - 3</vt:lpstr>
      <vt:lpstr>Αναμενόμενες Μεταβολές στην Κ.Θ. ανάλογα με d-gap</vt:lpstr>
      <vt:lpstr>1ο Παράδειγμα για d-gap</vt:lpstr>
      <vt:lpstr>2ο Παράδειγμα για d-gap (1)</vt:lpstr>
      <vt:lpstr>2ο Παράδειγμα για d-gap (2)</vt:lpstr>
      <vt:lpstr>Μέτρηση του συναλλαγματικού κινδύνου</vt:lpstr>
      <vt:lpstr>1ο Παράδειγμα Aνάλυση Eυαισθησίας των Συναλλαγματικών Θέσεων (FX Sensitivity Analysis)</vt:lpstr>
      <vt:lpstr>1ο Παράδειγμα Συνολικός Συναλλαγματικός Κίνδυνος</vt:lpstr>
      <vt:lpstr>2ο Παράδειγμα συναλλαγματικού κινδύνου για ένα Ευρωπαϊκό ΧΙ - 1</vt:lpstr>
      <vt:lpstr>2ο Παράδειγμα συναλλαγματικού κινδύνου για ένα ΧΙ - 2</vt:lpstr>
      <vt:lpstr>Αξία σε Κίνδυνο (Value at Risk) - 1</vt:lpstr>
      <vt:lpstr>Αξία σε Κίνδυνο (Value at Risk) - 2</vt:lpstr>
      <vt:lpstr>Κίνδυνος Μετοχικών Τίτλων και  Κίνδυνος Εμπορευμάτων</vt:lpstr>
      <vt:lpstr>Παράδειγμα Κίνδυνος Μετοχικών  Τίτλων </vt:lpstr>
      <vt:lpstr>Παράδειγμα Κίνδυνος Μετοχικών Τίτλων -2 </vt:lpstr>
      <vt:lpstr>Κίνδυνος  Χαρτοφυλακίου Μετοχικών Τίτλων ή και Εμπορευμάτων</vt:lpstr>
      <vt:lpstr>Κίνδυνος Χώρας</vt:lpstr>
      <vt:lpstr>Κίνδυνος Χώρας - 2</vt:lpstr>
      <vt:lpstr>Κίνδυνος Χώρας - 3</vt:lpstr>
      <vt:lpstr>Διαφάνεια 52</vt:lpstr>
      <vt:lpstr>Διαφάνεια 53</vt:lpstr>
      <vt:lpstr>Μέθοδοι μέτρησης του λειτουργικού κινδύνου- 2 </vt:lpstr>
      <vt:lpstr>Διαφάνεια 55</vt:lpstr>
      <vt:lpstr>Διαφάνεια 56</vt:lpstr>
      <vt:lpstr>Διαφάνεια 57</vt:lpstr>
      <vt:lpstr>Διαφάνεια 58</vt:lpstr>
      <vt:lpstr>Διαφάνεια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dc:creator>
  <cp:lastModifiedBy>Τάσος Ευγενίδης</cp:lastModifiedBy>
  <cp:revision>182</cp:revision>
  <dcterms:created xsi:type="dcterms:W3CDTF">2002-06-14T19:44:00Z</dcterms:created>
  <dcterms:modified xsi:type="dcterms:W3CDTF">2015-05-30T11:08:19Z</dcterms:modified>
</cp:coreProperties>
</file>