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638" autoAdjust="0"/>
  </p:normalViewPr>
  <p:slideViewPr>
    <p:cSldViewPr>
      <p:cViewPr varScale="1">
        <p:scale>
          <a:sx n="86" d="100"/>
          <a:sy n="86" d="100"/>
        </p:scale>
        <p:origin x="-148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28/9/2014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28/9/2014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28/9/2014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28/9/2014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28/9/2014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28/9/2014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28/9/2014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28/9/2014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28/9/2014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28/9/2014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28/9/2014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28/9/2014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7.bin"/></Relationships>
</file>

<file path=ppt/slides/_rels/slide4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smtClean="0"/>
              <a:t>ΚΕΦΑΛΑΙΟ 4</a:t>
            </a:r>
            <a:endParaRPr lang="el-GR" dirty="0"/>
          </a:p>
        </p:txBody>
      </p:sp>
      <p:sp>
        <p:nvSpPr>
          <p:cNvPr id="3" name="2 - Υπότιτλος"/>
          <p:cNvSpPr>
            <a:spLocks noGrp="1"/>
          </p:cNvSpPr>
          <p:nvPr>
            <p:ph type="subTitle" idx="1"/>
          </p:nvPr>
        </p:nvSpPr>
        <p:spPr/>
        <p:txBody>
          <a:bodyPr/>
          <a:lstStyle/>
          <a:p>
            <a:r>
              <a:rPr lang="el-GR" b="1" dirty="0" smtClean="0"/>
              <a:t>Η ΧΡΗΜΑΤΑΓΟΡΑ ΚΑΙ ΤΟ ΤΡΑΠΕΖΙΚΟ ΣΥΣΤΗΜΑ</a:t>
            </a:r>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Η ιστορία της νομισματικής θεωρίας κυριαρχείται σε μεγάλο βαθμό από ένα διάλογο μεταξύ δύο απόψεων, που συχνά διαχωρίζονται ως η </a:t>
            </a:r>
            <a:r>
              <a:rPr lang="el-GR" i="1" dirty="0" smtClean="0">
                <a:latin typeface="Times New Roman" pitchFamily="18" charset="0"/>
                <a:cs typeface="Times New Roman" pitchFamily="18" charset="0"/>
              </a:rPr>
              <a:t>Νομισματική Σχολή και η Τραπεζική Σχολή</a:t>
            </a:r>
            <a:r>
              <a:rPr lang="el-GR" dirty="0" smtClean="0">
                <a:latin typeface="Times New Roman" pitchFamily="18" charset="0"/>
                <a:cs typeface="Times New Roman" pitchFamily="18" charset="0"/>
              </a:rPr>
              <a:t>. Η πρώτη δίνει έμφαση στη σπανιότητα του έσχατου χρήματος. Η δεύτερη στην ελαστικότητα της δημιουργίας πίστης. Σύμφωνα με τον </a:t>
            </a:r>
            <a:r>
              <a:rPr lang="en-US" dirty="0" err="1" smtClean="0">
                <a:latin typeface="Times New Roman" pitchFamily="18" charset="0"/>
                <a:cs typeface="Times New Roman" pitchFamily="18" charset="0"/>
              </a:rPr>
              <a:t>Mehrling</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(2010), και οι δύο έχουν μέρος της αλήθειας αλλά καμία δεν έχει όλη την αλήθεια. Επομένως, η ρευστότητα είναι ταυτόχρονα και φυσικά σπάνια και φυσικά ελαστική.  Η φυσική σπανιότητα προέρχεται από το γεγονός ότι οι οικονομικές μονάδες (</a:t>
            </a:r>
            <a:r>
              <a:rPr lang="en-US" dirty="0" smtClean="0">
                <a:latin typeface="Times New Roman" pitchFamily="18" charset="0"/>
                <a:cs typeface="Times New Roman" pitchFamily="18" charset="0"/>
              </a:rPr>
              <a:t>agents</a:t>
            </a:r>
            <a:r>
              <a:rPr lang="el-GR" dirty="0" smtClean="0">
                <a:latin typeface="Times New Roman" pitchFamily="18" charset="0"/>
                <a:cs typeface="Times New Roman" pitchFamily="18" charset="0"/>
              </a:rPr>
              <a:t>) σε κάθε συγκεκριμένο επίπεδο της ιεραρχίας δε μπορούν μόνο με τις δικές τους δράσεις να αυξήσουν την ποσότητα των μορφών του χρήματος σε υψηλότερο επίπεδο από το δικό τους. Ακριβώς έτσι, οι κυβερνήσεις δε μπορούν να αυξήσουν την ποσότητα χρυσού, και οι τράπεζες να αυξήσουν την ποσότητα του κρατικού νομίσματος. Η διαθεσιμότητα χρήματος επομένως χρησιμεύει ως περιορισμός που κρατά πίσω το σύστημα στις προσπάθειες του να εξαπλωθεί.</a:t>
            </a:r>
          </a:p>
          <a:p>
            <a:pPr algn="just"/>
            <a:endParaRPr lang="el-GR"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latin typeface="Times New Roman" pitchFamily="18" charset="0"/>
                <a:cs typeface="Times New Roman" pitchFamily="18" charset="0"/>
              </a:rPr>
              <a:t>4.3 Οι διαμορφωτές αγοράς (</a:t>
            </a:r>
            <a:r>
              <a:rPr lang="el-GR" sz="3100" b="1" dirty="0" err="1" smtClean="0">
                <a:latin typeface="Times New Roman" pitchFamily="18" charset="0"/>
                <a:cs typeface="Times New Roman" pitchFamily="18" charset="0"/>
              </a:rPr>
              <a:t>Market</a:t>
            </a:r>
            <a:r>
              <a:rPr lang="el-GR" sz="3100" b="1" dirty="0" smtClean="0">
                <a:latin typeface="Times New Roman" pitchFamily="18" charset="0"/>
                <a:cs typeface="Times New Roman" pitchFamily="18" charset="0"/>
              </a:rPr>
              <a:t> </a:t>
            </a:r>
            <a:r>
              <a:rPr lang="el-GR" sz="3100" b="1" dirty="0" err="1" smtClean="0">
                <a:latin typeface="Times New Roman" pitchFamily="18" charset="0"/>
                <a:cs typeface="Times New Roman" pitchFamily="18" charset="0"/>
              </a:rPr>
              <a:t>Makers</a:t>
            </a:r>
            <a:r>
              <a:rPr lang="el-GR" sz="3100" b="1" dirty="0" smtClean="0">
                <a:latin typeface="Times New Roman" pitchFamily="18" charset="0"/>
                <a:cs typeface="Times New Roman" pitchFamily="18" charset="0"/>
              </a:rPr>
              <a:t>)</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55000" lnSpcReduction="20000"/>
          </a:bodyPr>
          <a:lstStyle/>
          <a:p>
            <a:pPr algn="just"/>
            <a:r>
              <a:rPr lang="en-US" dirty="0" smtClean="0">
                <a:latin typeface="Times New Roman" pitchFamily="18" charset="0"/>
                <a:cs typeface="Times New Roman" pitchFamily="18" charset="0"/>
              </a:rPr>
              <a:t>H</a:t>
            </a:r>
            <a:r>
              <a:rPr lang="el-GR" dirty="0" smtClean="0">
                <a:latin typeface="Times New Roman" pitchFamily="18" charset="0"/>
                <a:cs typeface="Times New Roman" pitchFamily="18" charset="0"/>
              </a:rPr>
              <a:t> ιεραρχία δεν είναι κάτι που επιβάλλεται από πάνω προς τα κάτω, π.χ. από την κυβέρνηση ή την κεντρική τράπεζα. Αλλά ότι η θεσμική οργάνωση του νομισματικού συστήματος εγγενώς περιλαμβάνει ένα σύστημα </a:t>
            </a:r>
            <a:r>
              <a:rPr lang="el-GR" b="1" i="1" dirty="0" smtClean="0">
                <a:latin typeface="Times New Roman" pitchFamily="18" charset="0"/>
                <a:cs typeface="Times New Roman" pitchFamily="18" charset="0"/>
              </a:rPr>
              <a:t>διαμορφωτών αγοράς (</a:t>
            </a:r>
            <a:r>
              <a:rPr lang="en-US" b="1" i="1" dirty="0" smtClean="0">
                <a:latin typeface="Times New Roman" pitchFamily="18" charset="0"/>
                <a:cs typeface="Times New Roman" pitchFamily="18" charset="0"/>
              </a:rPr>
              <a:t>market makers</a:t>
            </a:r>
            <a:r>
              <a:rPr lang="el-GR" b="1" i="1"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 σε διαφορετικά επίπεδα της φυσικής ιεραρχίας (</a:t>
            </a:r>
            <a:r>
              <a:rPr lang="en-US" dirty="0" err="1" smtClean="0">
                <a:latin typeface="Times New Roman" pitchFamily="18" charset="0"/>
                <a:cs typeface="Times New Roman" pitchFamily="18" charset="0"/>
              </a:rPr>
              <a:t>Merhling</a:t>
            </a:r>
            <a:r>
              <a:rPr lang="el-GR" dirty="0" smtClean="0">
                <a:latin typeface="Times New Roman" pitchFamily="18" charset="0"/>
                <a:cs typeface="Times New Roman" pitchFamily="18" charset="0"/>
              </a:rPr>
              <a:t>, 2010). </a:t>
            </a:r>
            <a:endParaRPr lang="en-US"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Σκεφτείτε την τράπεζα σαν ένα διαπραγματευτή καταθέσεων έτοιμο να αγοράσει ή να πουλήσει μια κατάθεση σε μια δεδομένη τιμή σε όρους νομίσματος. Ανάλογα και η κεντρική τράπεζα η οποία, κάτω από έναν κανόνα χρυσού, είναι σε επιφυλακή να αγοράσει ή να πουλήσει νόμισμα σε όρους χρυσού. Έτσι και οι τράπεζες και οι κεντρικές τράπεζες είναι επομένως σαν εξειδικευμένοι διαπραγματευτές τίτλων.  </a:t>
            </a:r>
          </a:p>
          <a:p>
            <a:pPr algn="just"/>
            <a:r>
              <a:rPr lang="el-GR" dirty="0" smtClean="0">
                <a:latin typeface="Times New Roman" pitchFamily="18" charset="0"/>
                <a:cs typeface="Times New Roman" pitchFamily="18" charset="0"/>
              </a:rPr>
              <a:t>Υπάρχει μια ιεραρχία μεταξύ των διαμορφωτών αγοράς.</a:t>
            </a:r>
          </a:p>
          <a:p>
            <a:pPr algn="just"/>
            <a:r>
              <a:rPr lang="el-GR" dirty="0" smtClean="0">
                <a:latin typeface="Times New Roman" pitchFamily="18" charset="0"/>
                <a:cs typeface="Times New Roman" pitchFamily="18" charset="0"/>
              </a:rPr>
              <a:t>Έτσι για κάθε διαμορφωτή αγοράς, υπάρχει μια συνδεόμενη τιμή του χρήματος. Οι τιμές στην απλή ιεραρχία είναι τρεις: η συναλλαγματική ισοτιμία (η τιμή του νομίσματος σε όρους χρυσού), η τιμή στο άρτιο «</a:t>
            </a:r>
            <a:r>
              <a:rPr lang="en-US" dirty="0" smtClean="0">
                <a:latin typeface="Times New Roman" pitchFamily="18" charset="0"/>
                <a:cs typeface="Times New Roman" pitchFamily="18" charset="0"/>
              </a:rPr>
              <a:t>par</a:t>
            </a:r>
            <a:r>
              <a:rPr lang="el-GR" dirty="0" smtClean="0">
                <a:latin typeface="Times New Roman" pitchFamily="18" charset="0"/>
                <a:cs typeface="Times New Roman" pitchFamily="18" charset="0"/>
              </a:rPr>
              <a:t>» (τιμή των καταθέσεων σε όρους νομίσματος), και το επιτόκιο (η τιμή των τίτλων σε όρους καταθέσεων ή νομίσματος, υποθέτοντας </a:t>
            </a:r>
            <a:r>
              <a:rPr lang="en-US" dirty="0" smtClean="0">
                <a:latin typeface="Times New Roman" pitchFamily="18" charset="0"/>
                <a:cs typeface="Times New Roman" pitchFamily="18" charset="0"/>
              </a:rPr>
              <a:t>par</a:t>
            </a:r>
            <a:r>
              <a:rPr lang="el-GR" dirty="0" smtClean="0">
                <a:latin typeface="Times New Roman" pitchFamily="18" charset="0"/>
                <a:cs typeface="Times New Roman" pitchFamily="18" charset="0"/>
              </a:rPr>
              <a:t>). Σε οποιοδήποτε χρονικό σημείο, οι διαμορφωτές αγοράς βρίσκονται ανάμεσα σε δύο στρώματα του συστήματος </a:t>
            </a:r>
          </a:p>
          <a:p>
            <a:pPr algn="just"/>
            <a:r>
              <a:rPr lang="el-GR" b="1" dirty="0" smtClean="0">
                <a:latin typeface="Times New Roman" pitchFamily="18" charset="0"/>
                <a:cs typeface="Times New Roman" pitchFamily="18" charset="0"/>
              </a:rPr>
              <a:t>Πίνακας 4.3 </a:t>
            </a:r>
            <a:r>
              <a:rPr lang="el-GR" dirty="0" smtClean="0">
                <a:latin typeface="Times New Roman" pitchFamily="18" charset="0"/>
                <a:cs typeface="Times New Roman" pitchFamily="18" charset="0"/>
              </a:rPr>
              <a:t> Η ιεραρχία στους διαμορφωτές αγοράς (</a:t>
            </a:r>
            <a:r>
              <a:rPr lang="en-US" dirty="0" smtClean="0">
                <a:latin typeface="Times New Roman" pitchFamily="18" charset="0"/>
                <a:cs typeface="Times New Roman" pitchFamily="18" charset="0"/>
              </a:rPr>
              <a:t>Market Makers</a:t>
            </a:r>
            <a:r>
              <a:rPr lang="el-GR" dirty="0" smtClean="0">
                <a:latin typeface="Times New Roman" pitchFamily="18" charset="0"/>
                <a:cs typeface="Times New Roman" pitchFamily="18" charset="0"/>
              </a:rPr>
              <a:t>)</a:t>
            </a:r>
          </a:p>
          <a:p>
            <a:pPr algn="just"/>
            <a:endParaRPr lang="el-GR" dirty="0" smtClean="0">
              <a:latin typeface="Times New Roman" pitchFamily="18" charset="0"/>
              <a:cs typeface="Times New Roman" pitchFamily="18" charset="0"/>
            </a:endParaRPr>
          </a:p>
          <a:p>
            <a:pPr algn="just"/>
            <a:endParaRPr lang="el-GR"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25000" lnSpcReduction="20000"/>
          </a:bodyPr>
          <a:lstStyle/>
          <a:p>
            <a:pPr algn="just"/>
            <a:r>
              <a:rPr lang="el-GR" sz="7200" dirty="0" smtClean="0">
                <a:latin typeface="Times New Roman" pitchFamily="18" charset="0"/>
                <a:cs typeface="Times New Roman" pitchFamily="18" charset="0"/>
              </a:rPr>
              <a:t>Εάν οι διαμορφωτές αγοράς κάνουν καλά τη δουλειά τους, θα παρατηρήσουμε συνεχείς αγορές στις διάφορες τιμές του χρήματος. Πάνω σε αυτή την παρατήρηση γίνεται εφικτή η ανάπτυξη θεωριών στα οικονομικά και τα χρηματοοικονομικά οι οποίες αφήνουν στην άκρη τον ιεραρχικό χαρακτήρα του συστήματος. Αλλά ο ιεραρχικός χαρακτήρας παραμένει, και εμφανίζεται από καιρού εις καιρόν, ειδικά όταν οι διαμορφωτές αγοράς δεν κάνουν καλά τη δουλειά τους παρέχοντας ρευστότητα στο σύστημα, όπως πχ. σε περιόδους μιας χρηματοοικονομικής κρίσης. </a:t>
            </a:r>
          </a:p>
          <a:p>
            <a:pPr algn="just"/>
            <a:r>
              <a:rPr lang="el-GR" sz="7200" dirty="0" smtClean="0">
                <a:latin typeface="Times New Roman" pitchFamily="18" charset="0"/>
                <a:cs typeface="Times New Roman" pitchFamily="18" charset="0"/>
              </a:rPr>
              <a:t>Ενώ η συμπεριφορά των διαπραγματευτών αγοράς μπορεί να καθοδηγείται από το δόγμα της μεγιστοποίησης κέρδους</a:t>
            </a:r>
            <a:r>
              <a:rPr lang="el-GR" sz="7200" b="1" dirty="0" smtClean="0">
                <a:latin typeface="Times New Roman" pitchFamily="18" charset="0"/>
                <a:cs typeface="Times New Roman" pitchFamily="18" charset="0"/>
              </a:rPr>
              <a:t> </a:t>
            </a:r>
            <a:r>
              <a:rPr lang="el-GR" sz="7200" dirty="0" smtClean="0">
                <a:latin typeface="Times New Roman" pitchFamily="18" charset="0"/>
                <a:cs typeface="Times New Roman" pitchFamily="18" charset="0"/>
              </a:rPr>
              <a:t>μπορούμε να κατανοήσουμε τη νομισματική πολιτική σαν μια προσπάθεια διαχείρισης της φυσικής μεταβλητότητας του συστήματος για την προαγωγή του γενικού συμφέροντος, παρά για το κέρδος της κεντρικής τράπεζας. Έτσι για παράδειγμα σε μια εποχή που η φυσική ιεραρχία γίνεται πιο επίπεδη, αντί να περιμένουν οι νομισματικές αρχές μια χρηματοοικονομική κρίση να επαναβεβαιώσει τη σπανιότητα του χρήματος, μπορούν οι ίδιες να δοκιμάσουν να επαναβεβαιώσουν τη σπανιότητα του χρήματος αυξάνοντας το επιτόκιο των  διαθεσίμων (</a:t>
            </a:r>
            <a:r>
              <a:rPr lang="en-US" sz="7200" dirty="0" smtClean="0">
                <a:latin typeface="Times New Roman" pitchFamily="18" charset="0"/>
                <a:cs typeface="Times New Roman" pitchFamily="18" charset="0"/>
              </a:rPr>
              <a:t>funds</a:t>
            </a:r>
            <a:r>
              <a:rPr lang="el-GR" sz="7200" dirty="0" smtClean="0">
                <a:latin typeface="Times New Roman" pitchFamily="18" charset="0"/>
                <a:cs typeface="Times New Roman" pitchFamily="18" charset="0"/>
              </a:rPr>
              <a:t>) της κεντρικής τράπεζας των Η.Π.Α. Ή, σε μια εποχή που η φυσική ιεραρχία είναι πολύ κάθετη, οι νομισματικές αρχές μπορεί να προσπαθήσουν να επαναβεβαιώσουν την ελαστικότητα του συστήματος χαμηλώνοντας  το επιτόκιο των διαθέσιμων κεφαλαίων (</a:t>
            </a:r>
            <a:r>
              <a:rPr lang="en-US" sz="7200" dirty="0" smtClean="0">
                <a:latin typeface="Times New Roman" pitchFamily="18" charset="0"/>
                <a:cs typeface="Times New Roman" pitchFamily="18" charset="0"/>
              </a:rPr>
              <a:t>funds</a:t>
            </a:r>
            <a:r>
              <a:rPr lang="el-GR" sz="7200" dirty="0" smtClean="0">
                <a:latin typeface="Times New Roman" pitchFamily="18" charset="0"/>
                <a:cs typeface="Times New Roman" pitchFamily="18" charset="0"/>
              </a:rPr>
              <a:t>) της κεντρικής τράπεζας των Η.Π.Α.  </a:t>
            </a:r>
          </a:p>
          <a:p>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2000" dirty="0" smtClean="0">
                <a:latin typeface="Times New Roman" pitchFamily="18" charset="0"/>
                <a:cs typeface="Times New Roman" pitchFamily="18" charset="0"/>
              </a:rPr>
              <a:t>το κύριο εργαλείο πολιτικής της κεντρικής τράπεζας είναι το ημερήσιο  επιτόκιο δανεισμού (</a:t>
            </a:r>
            <a:r>
              <a:rPr lang="en-US" sz="2000" dirty="0" smtClean="0">
                <a:latin typeface="Times New Roman" pitchFamily="18" charset="0"/>
                <a:cs typeface="Times New Roman" pitchFamily="18" charset="0"/>
              </a:rPr>
              <a:t>overnight</a:t>
            </a:r>
            <a:r>
              <a:rPr lang="el-GR" sz="2000" dirty="0" smtClean="0">
                <a:latin typeface="Times New Roman" pitchFamily="18" charset="0"/>
                <a:cs typeface="Times New Roman" pitchFamily="18" charset="0"/>
              </a:rPr>
              <a:t>). Έχοντας επηρεάσει τις προσδοκίες των επενδυτών η κεντρική τράπεζα μπορεί να επηρεάσει τις αποφάσεις μακροχρόνιων επενδύσεων και δαπανών μέσα από την στενή σχέση ανάμεσα σε αυτό το επιτόκιο και τα πιο μακροχρόνια επιτόκια (η λεγόμενη χρονική διάθρωση των επιτοκίων - </a:t>
            </a:r>
            <a:r>
              <a:rPr lang="en-US" sz="2000" dirty="0" smtClean="0">
                <a:latin typeface="Times New Roman" pitchFamily="18" charset="0"/>
                <a:cs typeface="Times New Roman" pitchFamily="18" charset="0"/>
              </a:rPr>
              <a:t>term structure of interest rates</a:t>
            </a:r>
            <a:r>
              <a:rPr lang="el-GR" sz="2000" dirty="0" smtClean="0">
                <a:latin typeface="Times New Roman" pitchFamily="18" charset="0"/>
                <a:cs typeface="Times New Roman" pitchFamily="18" charset="0"/>
              </a:rPr>
              <a:t>).</a:t>
            </a:r>
          </a:p>
          <a:p>
            <a:pPr algn="just"/>
            <a:r>
              <a:rPr lang="el-GR" sz="2000" b="1" dirty="0" smtClean="0">
                <a:latin typeface="Times New Roman" pitchFamily="18" charset="0"/>
                <a:cs typeface="Times New Roman" pitchFamily="18" charset="0"/>
              </a:rPr>
              <a:t>Γράφημα 4.5</a:t>
            </a:r>
            <a:r>
              <a:rPr lang="el-GR" sz="2000" dirty="0" smtClean="0">
                <a:latin typeface="Times New Roman" pitchFamily="18" charset="0"/>
                <a:cs typeface="Times New Roman" pitchFamily="18" charset="0"/>
              </a:rPr>
              <a:t> Η Χρονική διάρθρωση των επιτοκίων</a:t>
            </a:r>
            <a:endParaRPr lang="el-GR" sz="2000" dirty="0">
              <a:latin typeface="Times New Roman" pitchFamily="18" charset="0"/>
              <a:cs typeface="Times New Roman" pitchFamily="18" charset="0"/>
            </a:endParaRPr>
          </a:p>
        </p:txBody>
      </p:sp>
      <p:pic>
        <p:nvPicPr>
          <p:cNvPr id="4" name="3 - Εικόνα"/>
          <p:cNvPicPr/>
          <p:nvPr/>
        </p:nvPicPr>
        <p:blipFill rotWithShape="1">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r="39113" b="26215"/>
          <a:stretch/>
        </p:blipFill>
        <p:spPr bwMode="auto">
          <a:xfrm>
            <a:off x="1979712" y="3933056"/>
            <a:ext cx="4680520" cy="2924944"/>
          </a:xfrm>
          <a:prstGeom prst="rect">
            <a:avLst/>
          </a:prstGeom>
          <a:ln>
            <a:solidFill>
              <a:schemeClr val="tx1"/>
            </a:solid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latin typeface="Times New Roman" pitchFamily="18" charset="0"/>
                <a:cs typeface="Times New Roman" pitchFamily="18" charset="0"/>
              </a:rPr>
              <a:t>4.4 Συστήματα Πληρωμών: Χρήμα και Πίστη </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Times New Roman" pitchFamily="18" charset="0"/>
                <a:cs typeface="Times New Roman" pitchFamily="18" charset="0"/>
              </a:rPr>
              <a:t>Προχωράμε για να καταλάβουμε τον ρόλο των συστημάτων πληρωμών σε ένα χρηματοπιστωτικό σύστημα.</a:t>
            </a:r>
          </a:p>
          <a:p>
            <a:pPr algn="just"/>
            <a:r>
              <a:rPr lang="el-GR" dirty="0" smtClean="0">
                <a:latin typeface="Times New Roman" pitchFamily="18" charset="0"/>
                <a:cs typeface="Times New Roman" pitchFamily="18" charset="0"/>
              </a:rPr>
              <a:t>Έστω ότι η Α παράγει ένα αγαθό που θέλει η Β. Και η Β με την σειρά της παράγει ένα αγαθό που θέλει η Α, αλλά για κάποιο λόγο η προσφορά και η ζήτηση για τα δύο αγαθά δεν είναι ακριβώς συγχρονισμένες κατά το πέρασμα του χρόνου. Ένας τρόπος για να διευκολυνθεί η συναλλαγή είναι με τη βοήθεια του χρήματος. Η Α αγοράζει τα αγαθά της Β δίνοντας στην Β χρήμα (δείτε στοιχεία ισολογισμού στον πίνακα 4.6), και η Β αγοράζει τα αγαθά της Α δίνοντας στην Α χρήμα.</a:t>
            </a:r>
          </a:p>
          <a:p>
            <a:pPr algn="just"/>
            <a:r>
              <a:rPr lang="el-GR" b="1" dirty="0" smtClean="0">
                <a:latin typeface="Times New Roman" pitchFamily="18" charset="0"/>
                <a:cs typeface="Times New Roman" pitchFamily="18" charset="0"/>
              </a:rPr>
              <a:t>Πίνακας 4.4 </a:t>
            </a:r>
            <a:r>
              <a:rPr lang="el-GR" dirty="0" smtClean="0">
                <a:latin typeface="Times New Roman" pitchFamily="18" charset="0"/>
                <a:cs typeface="Times New Roman" pitchFamily="18" charset="0"/>
              </a:rPr>
              <a:t>Μεταβολές στους Ισολογισμούς της Α και Β από μια συναλλαγή σε ένα σύστημα πληρωμών  χρήματος</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Ένας άλλος τρόπος για να διεκπεραιωθεί η συναλλαγή είναι με την πίστη ή με τις υποσχέσεις πληρωμής. Η Α αγοράζει τα αγαθά της Β δίνοντας της μια υπόσχεση πληρωμής (</a:t>
            </a:r>
            <a:r>
              <a:rPr lang="en-US" dirty="0" smtClean="0">
                <a:latin typeface="Times New Roman" pitchFamily="18" charset="0"/>
                <a:cs typeface="Times New Roman" pitchFamily="18" charset="0"/>
              </a:rPr>
              <a:t>I owe you</a:t>
            </a:r>
            <a:r>
              <a:rPr lang="el-G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IOU</a:t>
            </a:r>
            <a:r>
              <a:rPr lang="el-GR" dirty="0" smtClean="0">
                <a:latin typeface="Times New Roman" pitchFamily="18" charset="0"/>
                <a:cs typeface="Times New Roman" pitchFamily="18" charset="0"/>
              </a:rPr>
              <a:t>) και η </a:t>
            </a:r>
            <a:r>
              <a:rPr lang="en-US" dirty="0" smtClean="0">
                <a:latin typeface="Times New Roman" pitchFamily="18" charset="0"/>
                <a:cs typeface="Times New Roman" pitchFamily="18" charset="0"/>
              </a:rPr>
              <a:t>B</a:t>
            </a:r>
            <a:r>
              <a:rPr lang="el-GR" dirty="0" smtClean="0">
                <a:latin typeface="Times New Roman" pitchFamily="18" charset="0"/>
                <a:cs typeface="Times New Roman" pitchFamily="18" charset="0"/>
              </a:rPr>
              <a:t> αγοράζει τα αγαθά της Α δίνοντας μια δική της υπόσχεση πληρωμής (</a:t>
            </a:r>
            <a:r>
              <a:rPr lang="en-US" dirty="0" smtClean="0">
                <a:latin typeface="Times New Roman" pitchFamily="18" charset="0"/>
                <a:cs typeface="Times New Roman" pitchFamily="18" charset="0"/>
              </a:rPr>
              <a:t>IOU</a:t>
            </a:r>
            <a:r>
              <a:rPr lang="el-GR" dirty="0" smtClean="0">
                <a:latin typeface="Times New Roman" pitchFamily="18" charset="0"/>
                <a:cs typeface="Times New Roman" pitchFamily="18" charset="0"/>
              </a:rPr>
              <a:t>), ή δίνοντας της πίσω μια από τις υποσχέσεις της Α από προηγούμενη συναλλαγή. Επομένως υπάρχει μόνο καθαρή μη οφειλή (</a:t>
            </a:r>
            <a:r>
              <a:rPr lang="en-US" dirty="0" smtClean="0">
                <a:latin typeface="Times New Roman" pitchFamily="18" charset="0"/>
                <a:cs typeface="Times New Roman" pitchFamily="18" charset="0"/>
              </a:rPr>
              <a:t>indebtedness</a:t>
            </a:r>
            <a:r>
              <a:rPr lang="el-GR" dirty="0" smtClean="0">
                <a:latin typeface="Times New Roman" pitchFamily="18" charset="0"/>
                <a:cs typeface="Times New Roman" pitchFamily="18" charset="0"/>
              </a:rPr>
              <a:t>) μεταξύ τους.</a:t>
            </a:r>
          </a:p>
          <a:p>
            <a:pPr algn="just"/>
            <a:r>
              <a:rPr lang="el-GR" b="1" dirty="0" smtClean="0">
                <a:latin typeface="Times New Roman" pitchFamily="18" charset="0"/>
                <a:cs typeface="Times New Roman" pitchFamily="18" charset="0"/>
              </a:rPr>
              <a:t>Πίνακας 4.5 </a:t>
            </a:r>
            <a:r>
              <a:rPr lang="el-GR" dirty="0" smtClean="0">
                <a:latin typeface="Times New Roman" pitchFamily="18" charset="0"/>
                <a:cs typeface="Times New Roman" pitchFamily="18" charset="0"/>
              </a:rPr>
              <a:t>Μεταβολές στους Ισολογισμούς της Α και Β από μια συναλλαγή σε ένα καθαρά πιστωτικό σύστημα πληρωμών.</a:t>
            </a:r>
          </a:p>
          <a:p>
            <a:pPr algn="just"/>
            <a:r>
              <a:rPr lang="el-GR" dirty="0" smtClean="0">
                <a:latin typeface="Times New Roman" pitchFamily="18" charset="0"/>
                <a:cs typeface="Times New Roman" pitchFamily="18" charset="0"/>
              </a:rPr>
              <a:t>Σημειώστε ότι η υπόσχεση πληρωμής ποτέ δεν πληρώνεται στην πραγματικότητα, παρά μόνο αναστέλλεται από άλλες υποσχέσεις, επομένως δεν υπάρχει πραγματική ανάγκη για χρήμα για αυτό το λόγο. </a:t>
            </a:r>
            <a:endParaRPr lang="el-GR"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pPr algn="just"/>
            <a:r>
              <a:rPr lang="el-GR" sz="1800" dirty="0" smtClean="0">
                <a:latin typeface="Times New Roman" pitchFamily="18" charset="0"/>
                <a:cs typeface="Times New Roman" pitchFamily="18" charset="0"/>
              </a:rPr>
              <a:t>Τώρα μπορούμε να θεωρήσουμε επιπλέον, έναν τρίτο τρόπο με τον οποίο θα μπορούσε να γίνει η συναλλαγή τους. Υποθέστε ότι αμφότεροι δεν εμπιστεύονται η μια την άλλη αρκετά ώστε να επιμηκύνουνε την αμφίπλευρη πίστη, επομένως το αμφίπλευρο πιστωτικό όριο είναι μηδέν. Αλλά και οι δύο εμπιστεύονται μια τρίτη οικονομική μονάδα στο παράδειγμα μας μια τράπεζα, που και αυτή με την σειρά της επίσης εμπιστεύεται την κάθε μια από αυτές. Σε αυτή την περίπτωση μπορούνε να οργανώσουνε τη συναλλαγή εκδίδοντας υποσχετικούς τίτλους (</a:t>
            </a:r>
            <a:r>
              <a:rPr lang="en-US" sz="1800" dirty="0" smtClean="0">
                <a:latin typeface="Times New Roman" pitchFamily="18" charset="0"/>
                <a:cs typeface="Times New Roman" pitchFamily="18" charset="0"/>
              </a:rPr>
              <a:t>IOUs</a:t>
            </a:r>
            <a:r>
              <a:rPr lang="el-GR" sz="1800" dirty="0" smtClean="0">
                <a:latin typeface="Times New Roman" pitchFamily="18" charset="0"/>
                <a:cs typeface="Times New Roman" pitchFamily="18" charset="0"/>
              </a:rPr>
              <a:t>) προς  και δεχόμενοι υποσχετικούς τίτλους (</a:t>
            </a:r>
            <a:r>
              <a:rPr lang="en-US" sz="1800" dirty="0" smtClean="0">
                <a:latin typeface="Times New Roman" pitchFamily="18" charset="0"/>
                <a:cs typeface="Times New Roman" pitchFamily="18" charset="0"/>
              </a:rPr>
              <a:t>IOUs</a:t>
            </a:r>
            <a:r>
              <a:rPr lang="el-GR" sz="1800" dirty="0" smtClean="0">
                <a:latin typeface="Times New Roman" pitchFamily="18" charset="0"/>
                <a:cs typeface="Times New Roman" pitchFamily="18" charset="0"/>
              </a:rPr>
              <a:t>) από την τράπεζα. Μοιάζει λογικό να αποκαλούμε αυτούς τους υποσχετικούς τίτλους (</a:t>
            </a:r>
            <a:r>
              <a:rPr lang="en-US" sz="1800" dirty="0" smtClean="0">
                <a:latin typeface="Times New Roman" pitchFamily="18" charset="0"/>
                <a:cs typeface="Times New Roman" pitchFamily="18" charset="0"/>
              </a:rPr>
              <a:t>IOUs</a:t>
            </a:r>
            <a:r>
              <a:rPr lang="el-GR" sz="1800" dirty="0" smtClean="0">
                <a:latin typeface="Times New Roman" pitchFamily="18" charset="0"/>
                <a:cs typeface="Times New Roman" pitchFamily="18" charset="0"/>
              </a:rPr>
              <a:t>) της τράπεζας ως χρήμα.</a:t>
            </a:r>
          </a:p>
          <a:p>
            <a:pPr algn="just"/>
            <a:r>
              <a:rPr lang="el-GR" sz="1800" b="1" dirty="0" smtClean="0">
                <a:latin typeface="Times New Roman" pitchFamily="18" charset="0"/>
                <a:cs typeface="Times New Roman" pitchFamily="18" charset="0"/>
              </a:rPr>
              <a:t>Πίνακας 4.6 </a:t>
            </a:r>
            <a:r>
              <a:rPr lang="el-GR" sz="1800" dirty="0" smtClean="0">
                <a:latin typeface="Times New Roman" pitchFamily="18" charset="0"/>
                <a:cs typeface="Times New Roman" pitchFamily="18" charset="0"/>
              </a:rPr>
              <a:t>Μεταβολές στους Ισολογισμούς της Α, Β και της τράπεζας από μια συναλλαγή σε ένα σύστημα πληρωμών.</a:t>
            </a:r>
          </a:p>
          <a:p>
            <a:pPr algn="just"/>
            <a:r>
              <a:rPr lang="el-GR" sz="1800" dirty="0" smtClean="0">
                <a:latin typeface="Times New Roman" pitchFamily="18" charset="0"/>
                <a:cs typeface="Times New Roman" pitchFamily="18" charset="0"/>
              </a:rPr>
              <a:t>Σημειώστε πώς η ποσότητα του τραπεζικού χρήματος μεταβάλλεται διαχρονικά, καθώς η τραπεζική πίστη επεκτείνεται προκειμένου να διευκολύνει τη χρονική μορφή του εμπορίου. Είναι βεβαίως αυτό το τρίτο σύστημα που μοιάζει περισσότερο στους θεσμούς της σύγχρονης ανεπτυγμένης οικονομίας.</a:t>
            </a:r>
          </a:p>
          <a:p>
            <a:pPr algn="just"/>
            <a:endParaRPr lang="el-GR" sz="1800" dirty="0" smtClean="0">
              <a:latin typeface="Times New Roman" pitchFamily="18" charset="0"/>
              <a:cs typeface="Times New Roman" pitchFamily="18" charset="0"/>
            </a:endParaRPr>
          </a:p>
          <a:p>
            <a:pPr algn="just"/>
            <a:endParaRPr lang="el-GR" sz="1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1800" dirty="0" smtClean="0">
                <a:latin typeface="Times New Roman" pitchFamily="18" charset="0"/>
                <a:cs typeface="Times New Roman" pitchFamily="18" charset="0"/>
              </a:rPr>
              <a:t>Στο πρώτο παράδειγμα μας, η πειθαρχία προήλθε από την περιορισμένη ποσότητα χρήματος— όταν οποιαδήποτε από τις πλευρές στέρευε από χρήμα, δε μπορούσαν πλέον να αγοράσουν και το εμπόριο σταματούσε (δείτε γράφημα 4.6β). Στο δεύτερο παράδειγμα, η πειθαρχία προέρχεται από το αμφίπλευρο πιστωτικό όριο. Στο τρίτο παράδειγμα η πειθαρχία έρχεται από το πιστωτικό όριο και από τους όρους που επιβάλλονται  από την τράπεζα σε καθένα από τους δανειζόμενους, και η ελαστικότητα έρχεται από την προθυμία της τράπεζας να ανταλλάξει δικούς της υποσχετικούς τίτλους (που θεωρούνται χρήμα) με υποσχετικούς τίτλους (</a:t>
            </a:r>
            <a:r>
              <a:rPr lang="en-US" sz="1800" dirty="0" smtClean="0">
                <a:latin typeface="Times New Roman" pitchFamily="18" charset="0"/>
                <a:cs typeface="Times New Roman" pitchFamily="18" charset="0"/>
              </a:rPr>
              <a:t>IOUs</a:t>
            </a:r>
            <a:r>
              <a:rPr lang="el-GR" sz="1800" dirty="0" smtClean="0">
                <a:latin typeface="Times New Roman" pitchFamily="18" charset="0"/>
                <a:cs typeface="Times New Roman" pitchFamily="18" charset="0"/>
              </a:rPr>
              <a:t>) ακόμη πιο χαμηλά στην ιεραρχία (οι οποίοι αποτελούν πίστη).</a:t>
            </a:r>
          </a:p>
          <a:p>
            <a:pPr algn="just"/>
            <a:r>
              <a:rPr lang="el-GR" sz="1800" b="1" dirty="0" smtClean="0"/>
              <a:t>Γράφημα 4.6α</a:t>
            </a:r>
            <a:r>
              <a:rPr lang="el-GR" sz="1800" dirty="0" smtClean="0"/>
              <a:t> Περιορισμός η ποσότητα του χρήματος </a:t>
            </a:r>
            <a:r>
              <a:rPr lang="el-GR" sz="1800" b="1" dirty="0" smtClean="0"/>
              <a:t>Γράφημα 4.6β</a:t>
            </a:r>
            <a:r>
              <a:rPr lang="el-GR" sz="1800" dirty="0" smtClean="0"/>
              <a:t> Περιορισμός τα πιστωτικά όρια</a:t>
            </a:r>
            <a:endParaRPr lang="el-GR" sz="1800" dirty="0" smtClean="0">
              <a:latin typeface="Times New Roman" pitchFamily="18" charset="0"/>
              <a:cs typeface="Times New Roman" pitchFamily="18" charset="0"/>
            </a:endParaRPr>
          </a:p>
          <a:p>
            <a:endParaRPr lang="el-GR" dirty="0"/>
          </a:p>
        </p:txBody>
      </p:sp>
      <p:pic>
        <p:nvPicPr>
          <p:cNvPr id="4" name="3 - Εικόνα"/>
          <p:cNvPicPr/>
          <p:nvPr/>
        </p:nvPicPr>
        <p:blipFill rotWithShape="1">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l="8386" r="28721" b="42179"/>
          <a:stretch/>
        </p:blipFill>
        <p:spPr bwMode="auto">
          <a:xfrm>
            <a:off x="1259632" y="4725144"/>
            <a:ext cx="3528392" cy="1814545"/>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pic>
        <p:nvPicPr>
          <p:cNvPr id="5" name="4 - Εικόνα"/>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5148064" y="4869160"/>
            <a:ext cx="3456384" cy="170311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latin typeface="Times New Roman" pitchFamily="18" charset="0"/>
                <a:cs typeface="Times New Roman" pitchFamily="18" charset="0"/>
              </a:rPr>
              <a:t>4.5 Χρήμα και Χρόνος: Ρευστότητα και Φερεγγυότητα</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55000" lnSpcReduction="20000"/>
          </a:bodyPr>
          <a:lstStyle/>
          <a:p>
            <a:pPr algn="just"/>
            <a:r>
              <a:rPr lang="el-GR" dirty="0" smtClean="0">
                <a:latin typeface="Times New Roman" pitchFamily="18" charset="0"/>
                <a:cs typeface="Times New Roman" pitchFamily="18" charset="0"/>
              </a:rPr>
              <a:t>Ο πιο βασικός </a:t>
            </a:r>
            <a:r>
              <a:rPr lang="el-GR" i="1" dirty="0" smtClean="0">
                <a:latin typeface="Times New Roman" pitchFamily="18" charset="0"/>
                <a:cs typeface="Times New Roman" pitchFamily="18" charset="0"/>
              </a:rPr>
              <a:t>περιορισμός επιβίωσης</a:t>
            </a:r>
            <a:r>
              <a:rPr lang="el-G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survival constraint</a:t>
            </a:r>
            <a:r>
              <a:rPr lang="el-GR" dirty="0" smtClean="0">
                <a:latin typeface="Times New Roman" pitchFamily="18" charset="0"/>
                <a:cs typeface="Times New Roman" pitchFamily="18" charset="0"/>
              </a:rPr>
              <a:t>, ή περιορισμός διαθεσίμων), ορολογία του  </a:t>
            </a:r>
            <a:r>
              <a:rPr lang="en-US" dirty="0" err="1" smtClean="0">
                <a:latin typeface="Times New Roman" pitchFamily="18" charset="0"/>
                <a:cs typeface="Times New Roman" pitchFamily="18" charset="0"/>
              </a:rPr>
              <a:t>Minsky</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(1986), που αντιμετωπίζει κάθε οικονομική μονάδα είναι ότι η εισροή πρέπει να είναι τουλάχιστον όσο μεγάλη είναι η εκροή.</a:t>
            </a:r>
          </a:p>
          <a:p>
            <a:pPr algn="just"/>
            <a:r>
              <a:rPr lang="el-GR" dirty="0" smtClean="0">
                <a:latin typeface="Times New Roman" pitchFamily="18" charset="0"/>
                <a:cs typeface="Times New Roman" pitchFamily="18" charset="0"/>
              </a:rPr>
              <a:t>Το κύριο μέλημα από την οπτική μιας τράπεζας δεν είναι η φερεγγυότητα, αλλά η </a:t>
            </a:r>
            <a:r>
              <a:rPr lang="el-GR" i="1" dirty="0" smtClean="0">
                <a:latin typeface="Times New Roman" pitchFamily="18" charset="0"/>
                <a:cs typeface="Times New Roman" pitchFamily="18" charset="0"/>
              </a:rPr>
              <a:t>ρευστότητα</a:t>
            </a:r>
            <a:r>
              <a:rPr lang="el-GR" b="1"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δηλαδή ο περιορισμός επιβίωσης. Είναι οι τωρινές ταμειακές ροές επαρκείς για να καλύψουν τις τωρινές δεσμεύσεις για εκροές μετρητών; Εάν ναι, τότε ικανοποιείται ο περιορισμός επιβίωσης. Εάν όχι, τότε πρέπει να </a:t>
            </a:r>
            <a:r>
              <a:rPr lang="el-GR" dirty="0" err="1" smtClean="0">
                <a:latin typeface="Times New Roman" pitchFamily="18" charset="0"/>
                <a:cs typeface="Times New Roman" pitchFamily="18" charset="0"/>
              </a:rPr>
              <a:t>βρούν</a:t>
            </a:r>
            <a:r>
              <a:rPr lang="el-GR" dirty="0" smtClean="0">
                <a:latin typeface="Times New Roman" pitchFamily="18" charset="0"/>
                <a:cs typeface="Times New Roman" pitchFamily="18" charset="0"/>
              </a:rPr>
              <a:t> επιπρόσθετες χρηματικές ροές με κάποιο τρόπο και υπάρχουν μόνο τρεις τρόποι για να το καταφέρουν:</a:t>
            </a:r>
          </a:p>
          <a:p>
            <a:pPr lvl="0" algn="just">
              <a:buNone/>
            </a:pPr>
            <a:r>
              <a:rPr lang="el-GR" dirty="0" smtClean="0">
                <a:latin typeface="Times New Roman" pitchFamily="18" charset="0"/>
                <a:cs typeface="Times New Roman" pitchFamily="18" charset="0"/>
              </a:rPr>
              <a:t>1.Να ξοδέψει η τράπεζα αποθέματα ρευστών</a:t>
            </a:r>
          </a:p>
          <a:p>
            <a:pPr lvl="0" algn="just">
              <a:buNone/>
            </a:pPr>
            <a:r>
              <a:rPr lang="el-GR" dirty="0" smtClean="0">
                <a:latin typeface="Times New Roman" pitchFamily="18" charset="0"/>
                <a:cs typeface="Times New Roman" pitchFamily="18" charset="0"/>
              </a:rPr>
              <a:t>2.Ρευστοποίηση χρηματοοικονομικών στοιχείων ενεργητικού</a:t>
            </a:r>
          </a:p>
          <a:p>
            <a:pPr lvl="0" algn="just">
              <a:buNone/>
            </a:pPr>
            <a:r>
              <a:rPr lang="el-GR" dirty="0" smtClean="0">
                <a:latin typeface="Times New Roman" pitchFamily="18" charset="0"/>
                <a:cs typeface="Times New Roman" pitchFamily="18" charset="0"/>
              </a:rPr>
              <a:t>3.Δανεισμός, δηλαδή συσσώρευση επιπρόσθετων αποθεμάτων </a:t>
            </a:r>
            <a:r>
              <a:rPr lang="el-GR" dirty="0" err="1" smtClean="0">
                <a:latin typeface="Times New Roman" pitchFamily="18" charset="0"/>
                <a:cs typeface="Times New Roman" pitchFamily="18" charset="0"/>
              </a:rPr>
              <a:t>χρηματο</a:t>
            </a:r>
            <a:r>
              <a:rPr lang="el-GR" dirty="0" smtClean="0">
                <a:latin typeface="Times New Roman" pitchFamily="18" charset="0"/>
                <a:cs typeface="Times New Roman" pitchFamily="18" charset="0"/>
              </a:rPr>
              <a:t>-οικονομικών στοιχείων παθητικού.</a:t>
            </a:r>
          </a:p>
          <a:p>
            <a:pPr algn="just">
              <a:buNone/>
            </a:pPr>
            <a:r>
              <a:rPr lang="el-GR" dirty="0" smtClean="0">
                <a:latin typeface="Times New Roman" pitchFamily="18" charset="0"/>
                <a:cs typeface="Times New Roman" pitchFamily="18" charset="0"/>
              </a:rPr>
              <a:t>Παρατηρήστε ότι και ο 2</a:t>
            </a:r>
            <a:r>
              <a:rPr lang="el-GR" baseline="30000" dirty="0" smtClean="0">
                <a:latin typeface="Times New Roman" pitchFamily="18" charset="0"/>
                <a:cs typeface="Times New Roman" pitchFamily="18" charset="0"/>
              </a:rPr>
              <a:t>ος</a:t>
            </a:r>
            <a:r>
              <a:rPr lang="el-GR" dirty="0" smtClean="0">
                <a:latin typeface="Times New Roman" pitchFamily="18" charset="0"/>
                <a:cs typeface="Times New Roman" pitchFamily="18" charset="0"/>
              </a:rPr>
              <a:t> και ο 3</a:t>
            </a:r>
            <a:r>
              <a:rPr lang="el-GR" baseline="30000" dirty="0" smtClean="0">
                <a:latin typeface="Times New Roman" pitchFamily="18" charset="0"/>
                <a:cs typeface="Times New Roman" pitchFamily="18" charset="0"/>
              </a:rPr>
              <a:t>ος</a:t>
            </a:r>
            <a:r>
              <a:rPr lang="el-GR" dirty="0" smtClean="0">
                <a:latin typeface="Times New Roman" pitchFamily="18" charset="0"/>
                <a:cs typeface="Times New Roman" pitchFamily="18" charset="0"/>
              </a:rPr>
              <a:t> τρόπος εξαρτώνται από την εύρεση κάποιου άλλου για να επωμισθεί την άλλη πλευρά της συναλλαγής, και αυτό μπορεί να είναι αδύνατον ή εξαιρετικά ακριβό σε περιόδους κρίσης. Σε περιόδους κρίσης μόνο ο 1</a:t>
            </a:r>
            <a:r>
              <a:rPr lang="el-GR" baseline="30000" dirty="0" smtClean="0">
                <a:latin typeface="Times New Roman" pitchFamily="18" charset="0"/>
                <a:cs typeface="Times New Roman" pitchFamily="18" charset="0"/>
              </a:rPr>
              <a:t>ος</a:t>
            </a:r>
            <a:r>
              <a:rPr lang="el-GR" dirty="0" smtClean="0">
                <a:latin typeface="Times New Roman" pitchFamily="18" charset="0"/>
                <a:cs typeface="Times New Roman" pitchFamily="18" charset="0"/>
              </a:rPr>
              <a:t> είναι αξιόπιστος. Για αυτό το λόγο τα διαθέσιμα είναι τόσο σημαντικά.</a:t>
            </a:r>
          </a:p>
          <a:p>
            <a:pPr lvl="0" algn="just">
              <a:buNone/>
            </a:pP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pPr algn="just"/>
            <a:r>
              <a:rPr lang="el-GR" sz="2400" dirty="0" smtClean="0">
                <a:latin typeface="Times New Roman" pitchFamily="18" charset="0"/>
                <a:cs typeface="Times New Roman" pitchFamily="18" charset="0"/>
              </a:rPr>
              <a:t>Η κεντρική ερώτηση είναι αν σε οποιαδήποτε στιγμή οι πραγματικές χρηματικές ροές καθιστούν έγκυρες τις </a:t>
            </a:r>
            <a:r>
              <a:rPr lang="el-GR" sz="2400" dirty="0" err="1" smtClean="0">
                <a:latin typeface="Times New Roman" pitchFamily="18" charset="0"/>
                <a:cs typeface="Times New Roman" pitchFamily="18" charset="0"/>
              </a:rPr>
              <a:t>υποσχεθείσες</a:t>
            </a:r>
            <a:r>
              <a:rPr lang="el-GR" sz="2400" dirty="0" smtClean="0">
                <a:latin typeface="Times New Roman" pitchFamily="18" charset="0"/>
                <a:cs typeface="Times New Roman" pitchFamily="18" charset="0"/>
              </a:rPr>
              <a:t> χρηματικές δεσμεύσεις μετρητών. </a:t>
            </a:r>
          </a:p>
          <a:p>
            <a:pPr algn="just"/>
            <a:r>
              <a:rPr lang="el-GR" sz="2400" dirty="0" smtClean="0">
                <a:latin typeface="Times New Roman" pitchFamily="18" charset="0"/>
                <a:cs typeface="Times New Roman" pitchFamily="18" charset="0"/>
              </a:rPr>
              <a:t>Για να κατανοήσουμε όλα αυτά καλύτερα θα δούμε ένα παράδειγμα με τρείς εκδοχές στους ακόλουθους πίνακες. </a:t>
            </a:r>
          </a:p>
          <a:p>
            <a:pPr algn="just"/>
            <a:r>
              <a:rPr lang="el-GR" sz="2400" b="1" dirty="0" smtClean="0">
                <a:latin typeface="Times New Roman" pitchFamily="18" charset="0"/>
                <a:cs typeface="Times New Roman" pitchFamily="18" charset="0"/>
              </a:rPr>
              <a:t>Πίνακας 4.7α</a:t>
            </a:r>
            <a:r>
              <a:rPr lang="el-GR" sz="2400" dirty="0" smtClean="0">
                <a:latin typeface="Times New Roman" pitchFamily="18" charset="0"/>
                <a:cs typeface="Times New Roman" pitchFamily="18" charset="0"/>
              </a:rPr>
              <a:t> 1</a:t>
            </a:r>
            <a:r>
              <a:rPr lang="el-GR" sz="2400" baseline="30000" dirty="0" smtClean="0">
                <a:latin typeface="Times New Roman" pitchFamily="18" charset="0"/>
                <a:cs typeface="Times New Roman" pitchFamily="18" charset="0"/>
              </a:rPr>
              <a:t>η</a:t>
            </a:r>
            <a:r>
              <a:rPr lang="el-GR" sz="2400" dirty="0" smtClean="0">
                <a:latin typeface="Times New Roman" pitchFamily="18" charset="0"/>
                <a:cs typeface="Times New Roman" pitchFamily="18" charset="0"/>
              </a:rPr>
              <a:t> εκδοχή διάρθρωσης του ρευστού κεφαλαίου</a:t>
            </a:r>
          </a:p>
          <a:p>
            <a:pPr algn="just"/>
            <a:r>
              <a:rPr lang="el-GR" sz="2400" b="1" dirty="0" smtClean="0">
                <a:latin typeface="Times New Roman" pitchFamily="18" charset="0"/>
                <a:cs typeface="Times New Roman" pitchFamily="18" charset="0"/>
              </a:rPr>
              <a:t>Πίνακας 4.7β</a:t>
            </a:r>
            <a:r>
              <a:rPr lang="el-GR" sz="2400" dirty="0" smtClean="0">
                <a:latin typeface="Times New Roman" pitchFamily="18" charset="0"/>
                <a:cs typeface="Times New Roman" pitchFamily="18" charset="0"/>
              </a:rPr>
              <a:t> 2</a:t>
            </a:r>
            <a:r>
              <a:rPr lang="el-GR" sz="2400" baseline="30000" dirty="0" smtClean="0">
                <a:latin typeface="Times New Roman" pitchFamily="18" charset="0"/>
                <a:cs typeface="Times New Roman" pitchFamily="18" charset="0"/>
              </a:rPr>
              <a:t>η</a:t>
            </a:r>
            <a:r>
              <a:rPr lang="el-GR" sz="2400" dirty="0" smtClean="0">
                <a:latin typeface="Times New Roman" pitchFamily="18" charset="0"/>
                <a:cs typeface="Times New Roman" pitchFamily="18" charset="0"/>
              </a:rPr>
              <a:t> εκδοχή διάρθρωσης του ρευστού κεφαλαίου (παρούσα αναντιστοιχία)</a:t>
            </a:r>
          </a:p>
          <a:p>
            <a:pPr algn="just"/>
            <a:r>
              <a:rPr lang="el-GR" sz="2400" b="1" dirty="0" smtClean="0">
                <a:latin typeface="Times New Roman" pitchFamily="18" charset="0"/>
                <a:cs typeface="Times New Roman" pitchFamily="18" charset="0"/>
              </a:rPr>
              <a:t>Πίνακας 4.7γ</a:t>
            </a:r>
            <a:r>
              <a:rPr lang="el-GR" sz="2400" dirty="0" smtClean="0">
                <a:latin typeface="Times New Roman" pitchFamily="18" charset="0"/>
                <a:cs typeface="Times New Roman" pitchFamily="18" charset="0"/>
              </a:rPr>
              <a:t> 3</a:t>
            </a:r>
            <a:r>
              <a:rPr lang="el-GR" sz="2400" baseline="30000" dirty="0" smtClean="0">
                <a:latin typeface="Times New Roman" pitchFamily="18" charset="0"/>
                <a:cs typeface="Times New Roman" pitchFamily="18" charset="0"/>
              </a:rPr>
              <a:t>η</a:t>
            </a:r>
            <a:r>
              <a:rPr lang="el-GR" sz="2400" dirty="0" smtClean="0">
                <a:latin typeface="Times New Roman" pitchFamily="18" charset="0"/>
                <a:cs typeface="Times New Roman" pitchFamily="18" charset="0"/>
              </a:rPr>
              <a:t> εκδοχή διάρθρωσης του ρευστού κεφαλαίου (μελλοντική αναντιστοιχία)</a:t>
            </a:r>
          </a:p>
          <a:p>
            <a:pPr algn="just"/>
            <a:r>
              <a:rPr lang="el-GR" sz="2400" dirty="0" smtClean="0">
                <a:latin typeface="Times New Roman" pitchFamily="18" charset="0"/>
                <a:cs typeface="Times New Roman" pitchFamily="18" charset="0"/>
              </a:rPr>
              <a:t>Σε κάθε περίπτωση οι χρηματικές εισροές είναι πολύ μεγαλύτερες από τις χρηματικές δεσμεύσεις, άρα δεν υπάρχει πρόβλημα με τη φερεγγυότητα.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t>4.1 Ο ρόλος του χρηματοπιστωτικού συστήματος στην οικονομία</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55000" lnSpcReduction="20000"/>
          </a:bodyPr>
          <a:lstStyle/>
          <a:p>
            <a:pPr algn="just"/>
            <a:r>
              <a:rPr lang="el-GR" sz="3600" dirty="0" smtClean="0">
                <a:latin typeface="Times New Roman" pitchFamily="18" charset="0"/>
                <a:cs typeface="Times New Roman" pitchFamily="18" charset="0"/>
              </a:rPr>
              <a:t>Η κύρια λειτουργία ενός χρηματοπιστωτικού συστήματος, είναι η διαμεσολάβηση μεταξύ πλεονασματικών και ελλειμματικών οικονομικών μονάδων. Με βασικό στόχο την ορθολογική κατανομή κεφαλαίων από τις λιγότερο παραγωγικές στις περισσότερο παραγωγικές οικονομικές μονάδες, μειώνοντας ταυτόχρονα τον κίνδυνο και το κόστος των συναλλαγών γενικότερα.</a:t>
            </a:r>
          </a:p>
          <a:p>
            <a:pPr algn="just"/>
            <a:r>
              <a:rPr lang="el-GR" sz="3600" dirty="0" smtClean="0">
                <a:latin typeface="Times New Roman" pitchFamily="18" charset="0"/>
                <a:cs typeface="Times New Roman" pitchFamily="18" charset="0"/>
              </a:rPr>
              <a:t>Η χρηματοδότηση των επιχειρήσεων μπορεί να γίνει με δύο τρόπους είτε άμεσα μέσω των αγορών είτε έμμεσα μέσω των ενδιάμεσων χρηματοπιστωτικών οργανισμών.</a:t>
            </a:r>
            <a:endParaRPr lang="en-US" sz="3600" dirty="0" smtClean="0">
              <a:latin typeface="Times New Roman" pitchFamily="18" charset="0"/>
              <a:cs typeface="Times New Roman" pitchFamily="18" charset="0"/>
            </a:endParaRPr>
          </a:p>
          <a:p>
            <a:pPr algn="just"/>
            <a:r>
              <a:rPr lang="el-GR" sz="3600" dirty="0" smtClean="0">
                <a:latin typeface="Times New Roman" pitchFamily="18" charset="0"/>
                <a:cs typeface="Times New Roman" pitchFamily="18" charset="0"/>
              </a:rPr>
              <a:t>Εδώ επίσης θα πρέπει να τονίσουμε μια ακόμα σημαντική διάκριση των αγορών σε πρωτογενείς και δευτερογενείς αγορές. Η πρωτογενής αγορά έχει να κάνει με την εισαγωγή τίτλων για πρώτη φορά στο χρηματιστήριο. Μια νέα έκδοση τίτλων ή άντληση κεφαλαίων μέσω αύξησης μετοχικών κεφαλαίων αποτελούν κλασσικά παραδείγματα. Ενώ η λεγόμενη δευτερογενής αγορά έχει να κάνει με την αγοροπωλησία τίτλων ήδη εισηγμένων στο χρηματιστήριο.  </a:t>
            </a:r>
          </a:p>
          <a:p>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1800" dirty="0" smtClean="0">
                <a:latin typeface="Times New Roman" pitchFamily="18" charset="0"/>
                <a:cs typeface="Times New Roman" pitchFamily="18" charset="0"/>
              </a:rPr>
              <a:t>Η οικονομία επομένως εμφανίζεται ως ένα σύστημα ισολογισμών που ο ένας  εμπλέκεται με τον άλλο, στους οποίους οι οικονομικές μονάδες εξαρτώνται η μια από τις υποσχέσεις πληρωμής  της άλλης (χρηματοοικονομικά στοιχεία ενεργητικού), και βασίζουν τις υποσχέσεις αυτές στους δικούς τους σχεδιασμούς για μελλοντικές χρηματικές ροές.</a:t>
            </a:r>
            <a:endParaRPr lang="en-US" sz="1800" dirty="0" smtClean="0">
              <a:latin typeface="Times New Roman" pitchFamily="18" charset="0"/>
              <a:cs typeface="Times New Roman" pitchFamily="18" charset="0"/>
            </a:endParaRPr>
          </a:p>
          <a:p>
            <a:pPr algn="just"/>
            <a:r>
              <a:rPr lang="el-GR" sz="1800" dirty="0" smtClean="0">
                <a:latin typeface="Times New Roman" pitchFamily="18" charset="0"/>
                <a:cs typeface="Times New Roman" pitchFamily="18" charset="0"/>
              </a:rPr>
              <a:t>Εάν υπάρχει ασυμφωνία, τότε κάποιος στην οικονομία πρέπει να πεισθεί να παραχωρήσει τωρινά μετρητά για μια απλή υπόσχεση μελλοντικών μετρητών, και η σχετική τιμή μεταξύ αυτών των δύο είναι το επιτόκιο. Είναι για αυτό το λόγο που τα προβλήματα μη σύζευξης μεταξύ χρηματικών ροών και δεσμεύσεων εμφανίζονται ως μια προς τα επάνω πίεση στο βραχυχρόνιο επιτόκιο της αγοράς </a:t>
            </a:r>
            <a:endParaRPr lang="en-US" sz="1800" dirty="0" smtClean="0">
              <a:latin typeface="Times New Roman" pitchFamily="18" charset="0"/>
              <a:cs typeface="Times New Roman" pitchFamily="18" charset="0"/>
            </a:endParaRPr>
          </a:p>
          <a:p>
            <a:pPr algn="just"/>
            <a:r>
              <a:rPr lang="el-GR" sz="1800" b="1" dirty="0" smtClean="0">
                <a:latin typeface="Times New Roman" pitchFamily="18" charset="0"/>
                <a:cs typeface="Times New Roman" pitchFamily="18" charset="0"/>
              </a:rPr>
              <a:t>Γράφημα 4.7 </a:t>
            </a:r>
            <a:r>
              <a:rPr lang="el-GR" sz="1800" dirty="0" smtClean="0">
                <a:latin typeface="Times New Roman" pitchFamily="18" charset="0"/>
                <a:cs typeface="Times New Roman" pitchFamily="18" charset="0"/>
              </a:rPr>
              <a:t>Ισοζύγιο χρηματικών ροών</a:t>
            </a:r>
          </a:p>
          <a:p>
            <a:endParaRPr lang="el-GR" dirty="0"/>
          </a:p>
        </p:txBody>
      </p:sp>
      <p:pic>
        <p:nvPicPr>
          <p:cNvPr id="4" name="3 - Εικόνα"/>
          <p:cNvPicPr/>
          <p:nvPr/>
        </p:nvPicPr>
        <p:blipFill rotWithShape="1">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l="18750" t="11407" r="43952" b="37621"/>
          <a:stretch/>
        </p:blipFill>
        <p:spPr bwMode="auto">
          <a:xfrm>
            <a:off x="2987824" y="4905496"/>
            <a:ext cx="2808312" cy="1952504"/>
          </a:xfrm>
          <a:prstGeom prst="rect">
            <a:avLst/>
          </a:prstGeom>
          <a:ln>
            <a:solidFill>
              <a:schemeClr val="tx1"/>
            </a:solid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latin typeface="Times New Roman" pitchFamily="18" charset="0"/>
                <a:cs typeface="Times New Roman" pitchFamily="18" charset="0"/>
              </a:rPr>
              <a:t>οι ροές χρηματικών διαθεσίμων συνδέονται με τους λογαριασμούς των οικονομικών μονάδων στον ισολογισμό τους ως αλλαγές στο διακριτό απόθεμα κάθε ξεχωριστού στοιχείου του ενεργητικού ή του παθητικού. Έτσι, μπορούμε να συσσωρεύσουμε όλες τις ροές και να γράψουμε τον ισολογισμό κάθε οικονομικής μονάδας στην ακόλουθη γενική μορφή. </a:t>
            </a:r>
          </a:p>
          <a:p>
            <a:pPr algn="just"/>
            <a:r>
              <a:rPr lang="el-GR" b="1" dirty="0" smtClean="0">
                <a:latin typeface="Times New Roman" pitchFamily="18" charset="0"/>
                <a:cs typeface="Times New Roman" pitchFamily="18" charset="0"/>
              </a:rPr>
              <a:t>Πίνακας 4.8</a:t>
            </a:r>
            <a:r>
              <a:rPr lang="el-GR" dirty="0" smtClean="0">
                <a:latin typeface="Times New Roman" pitchFamily="18" charset="0"/>
                <a:cs typeface="Times New Roman" pitchFamily="18" charset="0"/>
              </a:rPr>
              <a:t> Γενική μορφή ισολογισμού μιας οικονομικής μονάδας </a:t>
            </a:r>
          </a:p>
          <a:p>
            <a:pPr algn="just"/>
            <a:r>
              <a:rPr lang="el-GR" dirty="0" smtClean="0">
                <a:latin typeface="Times New Roman" pitchFamily="18" charset="0"/>
                <a:cs typeface="Times New Roman" pitchFamily="18" charset="0"/>
              </a:rPr>
              <a:t>Άρα μπορούμε να θεωρήσουμε την οικονομία ως ένα σύνολο συμπλεκόμενων ισολογισμών, στους οποίους τα χρηματοοικονομικά στοιχεία παθητικού μιας οικονομικής μονάδας είναι τα χρηματοοικονομικά στοιχεία ενεργητικού μίας άλλης. Αυτά τα στοιχεία παθητικού είναι υποσχέσεις πληρωμής, συνήθως υποσχέσεις ότι θα γίνει μια συγκεκριμένη σειρά πληρωμών σε συγκεκριμένες στιγμές στο μέλλον. Στην καθιερωμένη λογιστική πρακτική, δίνεται πολύ μεγάλη σημασία στο θέμα της </a:t>
            </a:r>
            <a:r>
              <a:rPr lang="el-GR" i="1" dirty="0" smtClean="0">
                <a:latin typeface="Times New Roman" pitchFamily="18" charset="0"/>
                <a:cs typeface="Times New Roman" pitchFamily="18" charset="0"/>
              </a:rPr>
              <a:t>φερεγγυότητας</a:t>
            </a:r>
            <a:r>
              <a:rPr lang="el-GR" dirty="0" smtClean="0">
                <a:latin typeface="Times New Roman" pitchFamily="18" charset="0"/>
                <a:cs typeface="Times New Roman" pitchFamily="18" charset="0"/>
              </a:rPr>
              <a:t>: </a:t>
            </a:r>
          </a:p>
          <a:p>
            <a:pPr algn="just"/>
            <a:r>
              <a:rPr lang="el-GR" dirty="0" smtClean="0">
                <a:latin typeface="Times New Roman" pitchFamily="18" charset="0"/>
                <a:cs typeface="Times New Roman" pitchFamily="18" charset="0"/>
              </a:rPr>
              <a:t>Αξία </a:t>
            </a:r>
            <a:r>
              <a:rPr lang="el-GR" dirty="0" err="1" smtClean="0">
                <a:latin typeface="Times New Roman" pitchFamily="18" charset="0"/>
                <a:cs typeface="Times New Roman" pitchFamily="18" charset="0"/>
              </a:rPr>
              <a:t>Συνολ</a:t>
            </a:r>
            <a:r>
              <a:rPr lang="el-GR" dirty="0" smtClean="0">
                <a:latin typeface="Times New Roman" pitchFamily="18" charset="0"/>
                <a:cs typeface="Times New Roman" pitchFamily="18" charset="0"/>
              </a:rPr>
              <a:t>. Στοιχείων Ενεργητικού-Αξία </a:t>
            </a:r>
            <a:r>
              <a:rPr lang="el-GR" dirty="0" err="1" smtClean="0">
                <a:latin typeface="Times New Roman" pitchFamily="18" charset="0"/>
                <a:cs typeface="Times New Roman" pitchFamily="18" charset="0"/>
              </a:rPr>
              <a:t>Συνολ</a:t>
            </a:r>
            <a:r>
              <a:rPr lang="el-GR" dirty="0" smtClean="0">
                <a:latin typeface="Times New Roman" pitchFamily="18" charset="0"/>
                <a:cs typeface="Times New Roman" pitchFamily="18" charset="0"/>
              </a:rPr>
              <a:t>. Στοιχείων Παθητικού = καθαρή θέση &gt; 0</a:t>
            </a:r>
            <a:endParaRPr lang="el-GR"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Για να κάνουμε αυτό τον υπολογισμό, χρειάζεται να εκτιμήσουμε την αξία των στοιχείων ενεργητικού και παθητικού. Η καθιερωμένη χρηματοοικονομική θεωρία προσεγγίζει αυτό το πρόβλημα εκτίμησης σαν να είναι θέμα εύρεσης της παρούσας αξίας μελλοντικών χρηματικών ροών. </a:t>
            </a:r>
          </a:p>
          <a:p>
            <a:pPr algn="just"/>
            <a:r>
              <a:rPr lang="el-GR" dirty="0" smtClean="0">
                <a:latin typeface="Times New Roman" pitchFamily="18" charset="0"/>
                <a:cs typeface="Times New Roman" pitchFamily="18" charset="0"/>
              </a:rPr>
              <a:t>Οι φερέγγυες οικονομικές μονάδες βάση των στοιχείων του ισολογισμού τους μπορούν  να δανειστούν ώστε να κάνουν πληρωμές. Όμως η μεταβλητότητα στην τιμή των στοιχείων του ενεργητικού μπορεί να προκαλέσει μεταβλητότητα στην δυνατότητα να δανείζεται κανείς, η οποία μπορεί να έχει συνέπειες για την άμεση ρευστότητα. Τα προβλήματα φερεγγυότητας μπορούν εύκολα να μετατραπούν σε προβλήματα ρευστότητας. Εδώ θα πρέπει να τονίσουμε την άποψη μας ότι η απώλεια ρευστότητας σκοτώνει γρήγορα ενώ η απώλεια φερεγγυότητας μπορεί να αντιμετωπίζεται για αρκετό διάστημα όσο οι αγορές συνεχίζουν να δανείζουν παρέχοντας ρευστότητα. </a:t>
            </a:r>
          </a:p>
          <a:p>
            <a:pPr algn="just"/>
            <a:endParaRPr lang="el-GR"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latin typeface="Times New Roman" pitchFamily="18" charset="0"/>
                <a:cs typeface="Times New Roman" pitchFamily="18" charset="0"/>
              </a:rPr>
              <a:t>4.</a:t>
            </a:r>
            <a:r>
              <a:rPr lang="en-US" sz="3600" b="1" dirty="0" smtClean="0">
                <a:latin typeface="Times New Roman" pitchFamily="18" charset="0"/>
                <a:cs typeface="Times New Roman" pitchFamily="18" charset="0"/>
              </a:rPr>
              <a:t>6</a:t>
            </a:r>
            <a:r>
              <a:rPr lang="el-GR" sz="3600" b="1" dirty="0" smtClean="0">
                <a:latin typeface="Times New Roman" pitchFamily="18" charset="0"/>
                <a:cs typeface="Times New Roman" pitchFamily="18" charset="0"/>
              </a:rPr>
              <a:t> Η διατραπεζική αγορά </a:t>
            </a:r>
            <a:r>
              <a:rPr lang="el-GR" b="1" i="1" dirty="0" smtClean="0"/>
              <a:t/>
            </a:r>
            <a:br>
              <a:rPr lang="el-GR" b="1" i="1" dirty="0" smtClean="0"/>
            </a:br>
            <a:endParaRPr lang="el-GR" dirty="0"/>
          </a:p>
        </p:txBody>
      </p:sp>
      <p:sp>
        <p:nvSpPr>
          <p:cNvPr id="3" name="2 - Θέση περιεχομένου"/>
          <p:cNvSpPr>
            <a:spLocks noGrp="1"/>
          </p:cNvSpPr>
          <p:nvPr>
            <p:ph idx="1"/>
          </p:nvPr>
        </p:nvSpPr>
        <p:spPr>
          <a:xfrm>
            <a:off x="457200" y="1052736"/>
            <a:ext cx="8229600" cy="5073427"/>
          </a:xfrm>
        </p:spPr>
        <p:txBody>
          <a:bodyPr>
            <a:noAutofit/>
          </a:bodyPr>
          <a:lstStyle/>
          <a:p>
            <a:pPr algn="just"/>
            <a:r>
              <a:rPr lang="el-GR" sz="2000" dirty="0" smtClean="0">
                <a:latin typeface="Times New Roman" pitchFamily="18" charset="0"/>
                <a:cs typeface="Times New Roman" pitchFamily="18" charset="0"/>
              </a:rPr>
              <a:t>Κατά την </a:t>
            </a:r>
            <a:r>
              <a:rPr lang="en-US" sz="2000" dirty="0" err="1" smtClean="0">
                <a:latin typeface="Times New Roman" pitchFamily="18" charset="0"/>
                <a:cs typeface="Times New Roman" pitchFamily="18" charset="0"/>
              </a:rPr>
              <a:t>Stigum</a:t>
            </a:r>
            <a:r>
              <a:rPr lang="el-GR" sz="2000" dirty="0" smtClean="0">
                <a:latin typeface="Times New Roman" pitchFamily="18" charset="0"/>
                <a:cs typeface="Times New Roman" pitchFamily="18" charset="0"/>
              </a:rPr>
              <a:t> (1983) η δουλειά του διαχειριστή ρευστών μιας τράπεζας μπορεί να γίνει αντιληπτή ως το καθήκον ικανοποίησης του καθημερινού περιορισμού επιβίωσης και το καθήκον ικανοποίησης των απαιτήσεων των υποχρεωτικών διαθεσίμων που επιβάλλει η κεντρική τράπεζα. Η ύπαρξη της διατραπεζικής αγοράς διευκολύνει για την ικανοποίηση και των δυο αυτών υποχρεώσεων. </a:t>
            </a:r>
          </a:p>
          <a:p>
            <a:pPr algn="just"/>
            <a:r>
              <a:rPr lang="el-GR" sz="2000" dirty="0" smtClean="0">
                <a:latin typeface="Times New Roman" pitchFamily="18" charset="0"/>
                <a:cs typeface="Times New Roman" pitchFamily="18" charset="0"/>
              </a:rPr>
              <a:t>Ο ακριβής θεσμικός μηχανισμός που ενσωματώνει τον περιορισμό επιβίωσης για τις τράπεζες είναι η απαίτηση να τελειώνουν τη μέρα έχοντας μη αρνητικό ισοζύγιο στο λογαριασμό διαθεσίμων τους στην κεντρική τράπεζα.</a:t>
            </a:r>
            <a:endParaRPr lang="en-US" sz="2000" dirty="0" smtClean="0">
              <a:latin typeface="Times New Roman" pitchFamily="18" charset="0"/>
              <a:cs typeface="Times New Roman" pitchFamily="18" charset="0"/>
            </a:endParaRPr>
          </a:p>
          <a:p>
            <a:pPr algn="just"/>
            <a:r>
              <a:rPr lang="el-GR" sz="2000" dirty="0" smtClean="0">
                <a:latin typeface="Times New Roman" pitchFamily="18" charset="0"/>
                <a:cs typeface="Times New Roman" pitchFamily="18" charset="0"/>
              </a:rPr>
              <a:t>Θα εστιάσουμε την ανάλυση μας στο Αμερικανικό σύστημα πληρωμών. </a:t>
            </a:r>
            <a:endParaRPr lang="en-US" sz="2000" dirty="0" smtClean="0">
              <a:latin typeface="Times New Roman" pitchFamily="18" charset="0"/>
              <a:cs typeface="Times New Roman" pitchFamily="18" charset="0"/>
            </a:endParaRPr>
          </a:p>
          <a:p>
            <a:pPr algn="just"/>
            <a:r>
              <a:rPr lang="el-GR" sz="2000" dirty="0" smtClean="0">
                <a:latin typeface="Times New Roman" pitchFamily="18" charset="0"/>
                <a:cs typeface="Times New Roman" pitchFamily="18" charset="0"/>
              </a:rPr>
              <a:t>Εάν η Τράπεζα Α στείλει στο </a:t>
            </a:r>
            <a:r>
              <a:rPr lang="en-US" sz="2000" dirty="0" err="1" smtClean="0">
                <a:latin typeface="Times New Roman" pitchFamily="18" charset="0"/>
                <a:cs typeface="Times New Roman" pitchFamily="18" charset="0"/>
              </a:rPr>
              <a:t>Fedwire</a:t>
            </a:r>
            <a:r>
              <a:rPr lang="el-GR" sz="2000" dirty="0" smtClean="0">
                <a:latin typeface="Times New Roman" pitchFamily="18" charset="0"/>
                <a:cs typeface="Times New Roman" pitchFamily="18" charset="0"/>
              </a:rPr>
              <a:t> (σύστημα μικτής διευθέτησης σε πραγματικό χρόνο) μια διαταγή να πληρώσει $10 στην Τράπεζα Β, αλλά έχει ανεπαρκή διαθέσιμα για να καλύψει αυτή την πληρωμή, τότε η κεντρική τράπεζα δεν «απορρίπτει την επιταγή» αλλά την καλύπτει προσωρινά. Το αποτέλεσμα είναι μια προσωρινή επέκταση των διαθεσίμων στο σύστημα ως σύνολο </a:t>
            </a:r>
            <a:endParaRPr lang="en-US" sz="2000" dirty="0" smtClean="0">
              <a:latin typeface="Times New Roman" pitchFamily="18" charset="0"/>
              <a:cs typeface="Times New Roman" pitchFamily="18" charset="0"/>
            </a:endParaRPr>
          </a:p>
          <a:p>
            <a:pPr algn="just"/>
            <a:r>
              <a:rPr lang="el-GR" sz="2000" b="1" dirty="0" smtClean="0">
                <a:latin typeface="Times New Roman" pitchFamily="18" charset="0"/>
                <a:cs typeface="Times New Roman" pitchFamily="18" charset="0"/>
              </a:rPr>
              <a:t>Πίνακας</a:t>
            </a:r>
            <a:r>
              <a:rPr lang="el-GR" sz="2000" dirty="0" smtClean="0">
                <a:latin typeface="Times New Roman" pitchFamily="18" charset="0"/>
                <a:cs typeface="Times New Roman" pitchFamily="18" charset="0"/>
              </a:rPr>
              <a:t> </a:t>
            </a:r>
            <a:r>
              <a:rPr lang="el-GR" sz="2000" b="1" dirty="0" smtClean="0">
                <a:latin typeface="Times New Roman" pitchFamily="18" charset="0"/>
                <a:cs typeface="Times New Roman" pitchFamily="18" charset="0"/>
              </a:rPr>
              <a:t>4.9</a:t>
            </a:r>
            <a:r>
              <a:rPr lang="el-GR" sz="2000" dirty="0" smtClean="0">
                <a:latin typeface="Times New Roman" pitchFamily="18" charset="0"/>
                <a:cs typeface="Times New Roman" pitchFamily="18" charset="0"/>
              </a:rPr>
              <a:t> Ο ρόλος της </a:t>
            </a:r>
            <a:r>
              <a:rPr lang="en-US" sz="2000" dirty="0" smtClean="0">
                <a:latin typeface="Times New Roman" pitchFamily="18" charset="0"/>
                <a:cs typeface="Times New Roman" pitchFamily="18" charset="0"/>
              </a:rPr>
              <a:t>FED</a:t>
            </a:r>
            <a:r>
              <a:rPr lang="el-GR" sz="2000" dirty="0" smtClean="0">
                <a:latin typeface="Times New Roman" pitchFamily="18" charset="0"/>
                <a:cs typeface="Times New Roman" pitchFamily="18" charset="0"/>
              </a:rPr>
              <a:t> στο σύστημα πληρωμών</a:t>
            </a:r>
          </a:p>
          <a:p>
            <a:pPr algn="just">
              <a:buNone/>
            </a:pPr>
            <a:endParaRPr lang="el-GR" sz="20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latin typeface="Times New Roman" pitchFamily="18" charset="0"/>
                <a:cs typeface="Times New Roman" pitchFamily="18" charset="0"/>
              </a:rPr>
              <a:t>Αυτή η επέκταση των διαθεσίμων είναι μια επέκταση της πίστης στον ισολογισμό της κεντρικής τράπεζας. </a:t>
            </a:r>
            <a:endParaRPr lang="en-US"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Το σύστημα πληρωμών είναι πολύ πιο κοντά σε ένα ιδανικό πιστωτικό σύστημα πληρωμών παρά σε ένα ιδανικό χρηματικό σύστημα πληρωμών.</a:t>
            </a:r>
          </a:p>
          <a:p>
            <a:pPr algn="just"/>
            <a:r>
              <a:rPr lang="el-GR" dirty="0" smtClean="0">
                <a:latin typeface="Times New Roman" pitchFamily="18" charset="0"/>
                <a:cs typeface="Times New Roman" pitchFamily="18" charset="0"/>
              </a:rPr>
              <a:t>Ο παράγοντας της πίστης σε ένα σύστημα πληρωμών δεν είναι μόνο στον (δημόσιο) ισολογισμό της κεντρικής τράπεζας αλλά επίσης στον (ιδιωτικό) ισολογισμό του Συστήματος Εκκαθαριστικών Διατραπεζικών Πληρωμών (ΣΕΔΠ- </a:t>
            </a:r>
            <a:r>
              <a:rPr lang="en-US" dirty="0" smtClean="0">
                <a:latin typeface="Times New Roman" pitchFamily="18" charset="0"/>
                <a:cs typeface="Times New Roman" pitchFamily="18" charset="0"/>
              </a:rPr>
              <a:t>Chips</a:t>
            </a:r>
            <a:r>
              <a:rPr lang="el-GR"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l-GR" b="1" dirty="0" smtClean="0">
                <a:latin typeface="Times New Roman" pitchFamily="18" charset="0"/>
                <a:cs typeface="Times New Roman" pitchFamily="18" charset="0"/>
              </a:rPr>
              <a:t>Πίνακας 4.10 </a:t>
            </a:r>
            <a:r>
              <a:rPr lang="el-GR" dirty="0" smtClean="0">
                <a:latin typeface="Times New Roman" pitchFamily="18" charset="0"/>
                <a:cs typeface="Times New Roman" pitchFamily="18" charset="0"/>
              </a:rPr>
              <a:t>Ιδιωτικό σύστημα εκκαθαριστικών διατραπεζικών πληρωμών</a:t>
            </a:r>
          </a:p>
          <a:p>
            <a:pPr algn="just"/>
            <a:r>
              <a:rPr lang="el-GR" dirty="0" smtClean="0">
                <a:latin typeface="Times New Roman" pitchFamily="18" charset="0"/>
                <a:cs typeface="Times New Roman" pitchFamily="18" charset="0"/>
              </a:rPr>
              <a:t>Και η κεντρική τράπεζα και το ΣΕΔΠ έχουν μέλημα να διασφαλίσουν ότι τα δάνεια κατά τη διάρκεια της ημέρας αποπληρώνονται στο τέλος της ημέρας.  Για να το εξασφαλίσουν αυτό, υπάρχουν, και στα δύο ιδρύματα, έλεγχοι επάνω στο  πόσο μπορείς να δανειστείς (πιστωτικά όρια), και πόσα στοιχεία μπορείς να θέσεις υποθήκη ως εξασφάλιση. Στην κεντρική τράπεζα υπάρχει επιπρόσθετη απαίτηση να πληρώσεις τόκο στις μέσες υπεραναλήψεις σου κατά τη διάρκεια της ημέρας.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latin typeface="Times New Roman" pitchFamily="18" charset="0"/>
                <a:cs typeface="Times New Roman" pitchFamily="18" charset="0"/>
              </a:rPr>
              <a:t>Η αγορά κρατικών διαθεσίμων είναι εκεί που το διατραπεζικό </a:t>
            </a:r>
            <a:r>
              <a:rPr lang="el-GR" dirty="0" err="1" smtClean="0">
                <a:latin typeface="Times New Roman" pitchFamily="18" charset="0"/>
                <a:cs typeface="Times New Roman" pitchFamily="18" charset="0"/>
              </a:rPr>
              <a:t>δανείζειν</a:t>
            </a:r>
            <a:r>
              <a:rPr lang="el-GR" dirty="0" smtClean="0">
                <a:latin typeface="Times New Roman" pitchFamily="18" charset="0"/>
                <a:cs typeface="Times New Roman" pitchFamily="18" charset="0"/>
              </a:rPr>
              <a:t> και </a:t>
            </a:r>
            <a:r>
              <a:rPr lang="el-GR" dirty="0" err="1" smtClean="0">
                <a:latin typeface="Times New Roman" pitchFamily="18" charset="0"/>
                <a:cs typeface="Times New Roman" pitchFamily="18" charset="0"/>
              </a:rPr>
              <a:t>δανείζεσθαι</a:t>
            </a:r>
            <a:r>
              <a:rPr lang="el-GR" dirty="0" smtClean="0">
                <a:latin typeface="Times New Roman" pitchFamily="18" charset="0"/>
                <a:cs typeface="Times New Roman" pitchFamily="18" charset="0"/>
              </a:rPr>
              <a:t> λαμβάνει χώρα για τις εγχώριες τράπεζες. Η αντίστοιχη διατραπεζική αγορά για το ΣΕΔΠ είναι η αγορά Ευρωδολαρίου </a:t>
            </a:r>
            <a:endParaRPr lang="en-US"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Ας υποθέσουμε ότι τώρα ότι οι ελλειμματικές τράπεζες δε δύνανται να βρουν πλεονασματικές τράπεζες για να δανεισθούν από αυτές. Εάν μια τράπεζα δε μπορεί να αποπληρώσει την υπερημερία της στο ΣΕΔΠ, τότε όλα τα μέλη του ΣΕΔΠ είναι κοινώς υπεύθυνα για το δάνειο. Αν μια τράπεζα δε μπορεί να αποπληρώσει την δανειακή διευκόλυνση της στην κεντρική τράπεζα, η κεντρική τράπεζα είναι πρόθυμη να επεκτείνει το δάνειο κατά τη διάρκεια της νύκτας δανείζοντας με το περιθώριο προεξόφλησης (</a:t>
            </a:r>
            <a:r>
              <a:rPr lang="en-US" dirty="0" smtClean="0">
                <a:latin typeface="Times New Roman" pitchFamily="18" charset="0"/>
                <a:cs typeface="Times New Roman" pitchFamily="18" charset="0"/>
              </a:rPr>
              <a:t>discount window</a:t>
            </a:r>
            <a:r>
              <a:rPr lang="el-GR" dirty="0" smtClean="0">
                <a:latin typeface="Times New Roman" pitchFamily="18" charset="0"/>
                <a:cs typeface="Times New Roman" pitchFamily="18" charset="0"/>
              </a:rPr>
              <a:t>), με επιτόκιο ποινής συνήθως 100 μονάδες βάσης (ή με άλλα λόγια 1%) επάνω από το επιτόκιο στόχο των διαθεσίμων της κεντρικής τράπεζας της Αμερικής στο αμερικανικό τραπεζικό σύστημα (</a:t>
            </a:r>
            <a:r>
              <a:rPr lang="en-US" dirty="0" smtClean="0">
                <a:latin typeface="Times New Roman" pitchFamily="18" charset="0"/>
                <a:cs typeface="Times New Roman" pitchFamily="18" charset="0"/>
              </a:rPr>
              <a:t>federal fund rate target</a:t>
            </a:r>
            <a:r>
              <a:rPr lang="el-GR" dirty="0" smtClean="0">
                <a:latin typeface="Times New Roman" pitchFamily="18" charset="0"/>
                <a:cs typeface="Times New Roman" pitchFamily="18" charset="0"/>
              </a:rPr>
              <a:t>). Επομένως οι τράπεζες γενικά προτιμούν να δανείζονται στην αγορά κρατικών διαθεσίμων της κεντρικής τράπεζας κατά τη διάρκεια της ημέρας και δεν περιμένουν μέχρι το τέλος της ημέρας. </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r>
              <a:rPr lang="el-GR" b="1" dirty="0" smtClean="0">
                <a:latin typeface="Times New Roman" pitchFamily="18" charset="0"/>
                <a:cs typeface="Times New Roman" pitchFamily="18" charset="0"/>
              </a:rPr>
              <a:t>Πίνακας 4.11</a:t>
            </a:r>
            <a:r>
              <a:rPr lang="el-GR" dirty="0" smtClean="0">
                <a:latin typeface="Times New Roman" pitchFamily="18" charset="0"/>
                <a:cs typeface="Times New Roman" pitchFamily="18" charset="0"/>
              </a:rPr>
              <a:t> Συναλλαγές με διαθέσιμα στην κεντρική τράπεζα </a:t>
            </a:r>
            <a:endParaRPr lang="en-US" dirty="0" smtClean="0">
              <a:latin typeface="Times New Roman" pitchFamily="18" charset="0"/>
              <a:cs typeface="Times New Roman" pitchFamily="18" charset="0"/>
            </a:endParaRPr>
          </a:p>
          <a:p>
            <a:pPr algn="just"/>
            <a:r>
              <a:rPr lang="el-GR" b="1" u="sng" dirty="0" smtClean="0">
                <a:latin typeface="Times New Roman" pitchFamily="18" charset="0"/>
                <a:cs typeface="Times New Roman" pitchFamily="18" charset="0"/>
              </a:rPr>
              <a:t>Χρηματιστές έναντι διαπραγματευτών χρήματος (</a:t>
            </a:r>
            <a:r>
              <a:rPr lang="en-US" b="1" u="sng" dirty="0" smtClean="0">
                <a:latin typeface="Times New Roman" pitchFamily="18" charset="0"/>
                <a:cs typeface="Times New Roman" pitchFamily="18" charset="0"/>
              </a:rPr>
              <a:t>Brokers </a:t>
            </a:r>
            <a:r>
              <a:rPr lang="en-US" b="1" u="sng" dirty="0" err="1" smtClean="0">
                <a:latin typeface="Times New Roman" pitchFamily="18" charset="0"/>
                <a:cs typeface="Times New Roman" pitchFamily="18" charset="0"/>
              </a:rPr>
              <a:t>vs</a:t>
            </a:r>
            <a:r>
              <a:rPr lang="en-US" b="1" u="sng" dirty="0" smtClean="0">
                <a:latin typeface="Times New Roman" pitchFamily="18" charset="0"/>
                <a:cs typeface="Times New Roman" pitchFamily="18" charset="0"/>
              </a:rPr>
              <a:t> Dealers</a:t>
            </a:r>
            <a:r>
              <a:rPr lang="el-GR" b="1" u="sng" dirty="0" smtClean="0">
                <a:latin typeface="Times New Roman" pitchFamily="18" charset="0"/>
                <a:cs typeface="Times New Roman" pitchFamily="18" charset="0"/>
              </a:rPr>
              <a:t>)</a:t>
            </a:r>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Κάποιες από τις συναλλαγές διαθεσίμων της κεντρικής τράπεζας είναι άμεσες- η Τράπεζα Α καλεί την Τράπεζα Β- αλλά ένα σημαντικό πλήθος διακινούνται με διαμεσολάβηση. Στην πραγματικότητα, ο καθορισμός του επιτοκίου των διαθεσίμων λαμβάνει χώρα στους χρηματιστές και στους διαπραγματευτές και η διάκριση μεταξύ τους είναι σημαντική.</a:t>
            </a:r>
          </a:p>
          <a:p>
            <a:pPr algn="just"/>
            <a:r>
              <a:rPr lang="el-GR" dirty="0" smtClean="0">
                <a:latin typeface="Times New Roman" pitchFamily="18" charset="0"/>
                <a:cs typeface="Times New Roman" pitchFamily="18" charset="0"/>
              </a:rPr>
              <a:t>Ένας χρηματομεσίτης ή χρηματιστής (</a:t>
            </a:r>
            <a:r>
              <a:rPr lang="en-US" dirty="0" smtClean="0">
                <a:latin typeface="Times New Roman" pitchFamily="18" charset="0"/>
                <a:cs typeface="Times New Roman" pitchFamily="18" charset="0"/>
              </a:rPr>
              <a:t>broker</a:t>
            </a:r>
            <a:r>
              <a:rPr lang="el-GR" dirty="0" smtClean="0">
                <a:latin typeface="Times New Roman" pitchFamily="18" charset="0"/>
                <a:cs typeface="Times New Roman" pitchFamily="18" charset="0"/>
              </a:rPr>
              <a:t>) απλά φέρνει σε επαφή δυνητικούς αγοραστές και πωλητές από τη λίστα του, όπως οι μεσίτες ακινήτων καταρτίζουν τις λίστες και τα πελατολόγια τους. Οι “</a:t>
            </a:r>
            <a:r>
              <a:rPr lang="en-US" dirty="0" smtClean="0">
                <a:latin typeface="Times New Roman" pitchFamily="18" charset="0"/>
                <a:cs typeface="Times New Roman" pitchFamily="18" charset="0"/>
              </a:rPr>
              <a:t>brokers</a:t>
            </a:r>
            <a:r>
              <a:rPr lang="el-GR" dirty="0" smtClean="0">
                <a:latin typeface="Times New Roman" pitchFamily="18" charset="0"/>
                <a:cs typeface="Times New Roman" pitchFamily="18" charset="0"/>
              </a:rPr>
              <a:t>” κρατούν λίστες από τις τιμές που έχουν προτείνει δυνητικοί αγοραστές, και έχουν προσφέρει δυνητικοί πωλητές, και ψάχνουν για ταιριάσματα (</a:t>
            </a:r>
            <a:r>
              <a:rPr lang="en-US" dirty="0" smtClean="0">
                <a:latin typeface="Times New Roman" pitchFamily="18" charset="0"/>
                <a:cs typeface="Times New Roman" pitchFamily="18" charset="0"/>
              </a:rPr>
              <a:t>matching</a:t>
            </a:r>
            <a:r>
              <a:rPr lang="el-GR" dirty="0" smtClean="0">
                <a:latin typeface="Times New Roman" pitchFamily="18" charset="0"/>
                <a:cs typeface="Times New Roman" pitchFamily="18" charset="0"/>
              </a:rPr>
              <a:t>).</a:t>
            </a:r>
          </a:p>
          <a:p>
            <a:pPr algn="just"/>
            <a:r>
              <a:rPr lang="el-GR" dirty="0" smtClean="0">
                <a:latin typeface="Times New Roman" pitchFamily="18" charset="0"/>
                <a:cs typeface="Times New Roman" pitchFamily="18" charset="0"/>
              </a:rPr>
              <a:t>Οι διαπραγματευτές τίτλων ή χρήματος (</a:t>
            </a:r>
            <a:r>
              <a:rPr lang="en-US" dirty="0" smtClean="0">
                <a:latin typeface="Times New Roman" pitchFamily="18" charset="0"/>
                <a:cs typeface="Times New Roman" pitchFamily="18" charset="0"/>
              </a:rPr>
              <a:t>dealers</a:t>
            </a:r>
            <a:r>
              <a:rPr lang="el-GR" dirty="0" smtClean="0">
                <a:latin typeface="Times New Roman" pitchFamily="18" charset="0"/>
                <a:cs typeface="Times New Roman" pitchFamily="18" charset="0"/>
              </a:rPr>
              <a:t>), σε αντίθεση, λαμβάνουν θέσεις οι ίδιοι. Πρόκειται για χρηματιστές που διενεργούν πράξεις για ίδιο λογαριασμό και αποκομίζουν κέρδος από την διαφορά μεταξύ τιμής αγοράς και τιμής πώλησης.</a:t>
            </a:r>
            <a:endParaRPr lang="el-GR"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pPr algn="just"/>
            <a:r>
              <a:rPr lang="el-GR" sz="1800" dirty="0" smtClean="0">
                <a:latin typeface="Times New Roman" pitchFamily="18" charset="0"/>
                <a:cs typeface="Times New Roman" pitchFamily="18" charset="0"/>
              </a:rPr>
              <a:t>Τι κάνουν αυτοί; Αγοράζουν διαθέσιμα σε χαμηλή τιμή και τα πωλούν σε υψηλή τιμή. </a:t>
            </a:r>
            <a:endParaRPr lang="en-US" sz="1800" dirty="0" smtClean="0">
              <a:latin typeface="Times New Roman" pitchFamily="18" charset="0"/>
              <a:cs typeface="Times New Roman" pitchFamily="18" charset="0"/>
            </a:endParaRPr>
          </a:p>
          <a:p>
            <a:pPr algn="just"/>
            <a:r>
              <a:rPr lang="el-GR" sz="1800" dirty="0" smtClean="0">
                <a:latin typeface="Times New Roman" pitchFamily="18" charset="0"/>
                <a:cs typeface="Times New Roman" pitchFamily="18" charset="0"/>
              </a:rPr>
              <a:t>Αυτό που πρέπει να σημειώσουμε προς το παρόν είναι ότι η δραστηριότητα του </a:t>
            </a:r>
            <a:r>
              <a:rPr lang="en-US" sz="1800" dirty="0" smtClean="0">
                <a:latin typeface="Times New Roman" pitchFamily="18" charset="0"/>
                <a:cs typeface="Times New Roman" pitchFamily="18" charset="0"/>
              </a:rPr>
              <a:t>dealer</a:t>
            </a:r>
            <a:r>
              <a:rPr lang="el-GR" sz="1800" dirty="0" smtClean="0">
                <a:latin typeface="Times New Roman" pitchFamily="18" charset="0"/>
                <a:cs typeface="Times New Roman" pitchFamily="18" charset="0"/>
              </a:rPr>
              <a:t> επεκτείνει τον ισολογισμό του </a:t>
            </a:r>
            <a:r>
              <a:rPr lang="en-US" sz="1800" dirty="0" smtClean="0">
                <a:latin typeface="Times New Roman" pitchFamily="18" charset="0"/>
                <a:cs typeface="Times New Roman" pitchFamily="18" charset="0"/>
              </a:rPr>
              <a:t>dealer</a:t>
            </a:r>
            <a:r>
              <a:rPr lang="el-GR" sz="1800" dirty="0" smtClean="0">
                <a:latin typeface="Times New Roman" pitchFamily="18" charset="0"/>
                <a:cs typeface="Times New Roman" pitchFamily="18" charset="0"/>
              </a:rPr>
              <a:t>, ενώ η απλή διαμεσολάβηση δεν τον επεκτείνει όπως φαίνεται από τους πίνακες 4.13α,β.</a:t>
            </a:r>
          </a:p>
          <a:p>
            <a:pPr algn="just"/>
            <a:r>
              <a:rPr lang="el-GR" sz="1800" dirty="0" smtClean="0">
                <a:latin typeface="Times New Roman" pitchFamily="18" charset="0"/>
                <a:cs typeface="Times New Roman" pitchFamily="18" charset="0"/>
              </a:rPr>
              <a:t>Εάν η κεντρική τράπεζα προσθέτει διαθέσιμα, αυτό σημαίνει ότι η κατά τη διάρκεια της ημέρας επέκταση της πίστης στο </a:t>
            </a:r>
            <a:r>
              <a:rPr lang="en-US" sz="1800" dirty="0" err="1" smtClean="0">
                <a:latin typeface="Times New Roman" pitchFamily="18" charset="0"/>
                <a:cs typeface="Times New Roman" pitchFamily="18" charset="0"/>
              </a:rPr>
              <a:t>Fedwire</a:t>
            </a:r>
            <a:r>
              <a:rPr lang="el-GR" sz="1800" dirty="0" smtClean="0">
                <a:latin typeface="Times New Roman" pitchFamily="18" charset="0"/>
                <a:cs typeface="Times New Roman" pitchFamily="18" charset="0"/>
              </a:rPr>
              <a:t> (σύστημα Μεικτής Διευθέτησης σε Πραγματικό Χρόνο) δε χρειάζεται να συρρικνωθεί πάλι πίσω στο τέλος της ημέρας. Η κεντρική τράπεζα επιφορτίζεται λίγη από αυτή την πίστη στο δικό της ισολογισμό κατά τη διάρκεια της νύχτας, ή πιο μακροχρόνια.    </a:t>
            </a:r>
          </a:p>
          <a:p>
            <a:pPr algn="just"/>
            <a:r>
              <a:rPr lang="el-GR" sz="1800" dirty="0" smtClean="0">
                <a:latin typeface="Times New Roman" pitchFamily="18" charset="0"/>
                <a:cs typeface="Times New Roman" pitchFamily="18" charset="0"/>
              </a:rPr>
              <a:t>Η κεντρική τράπεζα διεξάγει αυτές τις καθημερινές προσθήκες συνήθως δανείζοντας τους διαπραγματευτές τίτλων στην αγορά των συμφωνιών επαναγοράς (</a:t>
            </a:r>
            <a:r>
              <a:rPr lang="en-US" sz="1800" dirty="0" smtClean="0">
                <a:latin typeface="Times New Roman" pitchFamily="18" charset="0"/>
                <a:cs typeface="Times New Roman" pitchFamily="18" charset="0"/>
              </a:rPr>
              <a:t>Repurchase Agreements</a:t>
            </a:r>
            <a:r>
              <a:rPr lang="el-GR"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Repos</a:t>
            </a:r>
            <a:r>
              <a:rPr lang="el-GR" sz="1800"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algn="just"/>
            <a:r>
              <a:rPr lang="el-GR" sz="1800" dirty="0" smtClean="0">
                <a:latin typeface="Times New Roman" pitchFamily="18" charset="0"/>
                <a:cs typeface="Times New Roman" pitchFamily="18" charset="0"/>
              </a:rPr>
              <a:t>τα </a:t>
            </a:r>
            <a:r>
              <a:rPr lang="en-US" sz="1800" dirty="0" smtClean="0">
                <a:latin typeface="Times New Roman" pitchFamily="18" charset="0"/>
                <a:cs typeface="Times New Roman" pitchFamily="18" charset="0"/>
              </a:rPr>
              <a:t>repos</a:t>
            </a:r>
            <a:r>
              <a:rPr lang="el-GR" sz="1800" dirty="0" smtClean="0">
                <a:latin typeface="Times New Roman" pitchFamily="18" charset="0"/>
                <a:cs typeface="Times New Roman" pitchFamily="18" charset="0"/>
              </a:rPr>
              <a:t> είναι δάνεια, άρα η προσθήκη διαθεσίμων μπορεί να απεικονισθεί ως εξής στον ακόλουθο πίνακα.</a:t>
            </a:r>
          </a:p>
          <a:p>
            <a:pPr algn="just"/>
            <a:r>
              <a:rPr lang="el-GR" sz="1800" b="1" dirty="0" smtClean="0">
                <a:latin typeface="Times New Roman" pitchFamily="18" charset="0"/>
                <a:cs typeface="Times New Roman" pitchFamily="18" charset="0"/>
              </a:rPr>
              <a:t>Πίνακας 4.14</a:t>
            </a:r>
            <a:r>
              <a:rPr lang="el-GR" sz="1800" dirty="0" smtClean="0">
                <a:latin typeface="Times New Roman" pitchFamily="18" charset="0"/>
                <a:cs typeface="Times New Roman" pitchFamily="18" charset="0"/>
              </a:rPr>
              <a:t> Αύξηση διαθεσίμων και </a:t>
            </a:r>
            <a:r>
              <a:rPr lang="el-GR" sz="1800" dirty="0" err="1" smtClean="0">
                <a:latin typeface="Times New Roman" pitchFamily="18" charset="0"/>
                <a:cs typeface="Times New Roman" pitchFamily="18" charset="0"/>
              </a:rPr>
              <a:t>ρέπος</a:t>
            </a:r>
            <a:endParaRPr lang="el-GR" sz="1800" dirty="0" smtClean="0">
              <a:latin typeface="Times New Roman" pitchFamily="18" charset="0"/>
              <a:cs typeface="Times New Roman" pitchFamily="18" charset="0"/>
            </a:endParaRPr>
          </a:p>
          <a:p>
            <a:pPr algn="just"/>
            <a:endParaRPr lang="el-GR" sz="18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latin typeface="Times New Roman" pitchFamily="18" charset="0"/>
                <a:cs typeface="Times New Roman" pitchFamily="18" charset="0"/>
              </a:rPr>
              <a:t>4.</a:t>
            </a:r>
            <a:r>
              <a:rPr lang="en-US" sz="3100" b="1" dirty="0" smtClean="0">
                <a:latin typeface="Times New Roman" pitchFamily="18" charset="0"/>
                <a:cs typeface="Times New Roman" pitchFamily="18" charset="0"/>
              </a:rPr>
              <a:t>7</a:t>
            </a:r>
            <a:r>
              <a:rPr lang="el-GR" sz="3100" b="1" dirty="0" smtClean="0">
                <a:latin typeface="Times New Roman" pitchFamily="18" charset="0"/>
                <a:cs typeface="Times New Roman" pitchFamily="18" charset="0"/>
              </a:rPr>
              <a:t> Η αγορά των συμφωνιών επαναγοράς (</a:t>
            </a:r>
            <a:r>
              <a:rPr lang="en-US" sz="3100" b="1" dirty="0" smtClean="0">
                <a:latin typeface="Times New Roman" pitchFamily="18" charset="0"/>
                <a:cs typeface="Times New Roman" pitchFamily="18" charset="0"/>
              </a:rPr>
              <a:t>R</a:t>
            </a:r>
            <a:r>
              <a:rPr lang="el-GR" sz="3100" b="1" dirty="0" err="1" smtClean="0">
                <a:latin typeface="Times New Roman" pitchFamily="18" charset="0"/>
                <a:cs typeface="Times New Roman" pitchFamily="18" charset="0"/>
              </a:rPr>
              <a:t>epos</a:t>
            </a:r>
            <a:r>
              <a:rPr lang="el-GR" sz="3100" b="1" dirty="0" smtClean="0">
                <a:latin typeface="Times New Roman" pitchFamily="18" charset="0"/>
                <a:cs typeface="Times New Roman" pitchFamily="18" charset="0"/>
              </a:rPr>
              <a:t>)</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Times New Roman" pitchFamily="18" charset="0"/>
                <a:cs typeface="Times New Roman" pitchFamily="18" charset="0"/>
              </a:rPr>
              <a:t>Η συμφωνία επαναγοράς το λεγόμενο </a:t>
            </a:r>
            <a:r>
              <a:rPr lang="el-GR" dirty="0" err="1" smtClean="0">
                <a:latin typeface="Times New Roman" pitchFamily="18" charset="0"/>
                <a:cs typeface="Times New Roman" pitchFamily="18" charset="0"/>
              </a:rPr>
              <a:t>ρέπος</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Repos</a:t>
            </a:r>
            <a:r>
              <a:rPr lang="el-GR" dirty="0" smtClean="0">
                <a:latin typeface="Times New Roman" pitchFamily="18" charset="0"/>
                <a:cs typeface="Times New Roman" pitchFamily="18" charset="0"/>
              </a:rPr>
              <a:t>) είναι ένα συμβόλαιο όπου ένας πωλητής-δανειζόμενος πωλεί ένα αξιόγραφο (πχ ΕΓΔ) σ’ έναν αγοραστή-δανειστή με τη συμφωνία να το </a:t>
            </a:r>
            <a:r>
              <a:rPr lang="el-GR" dirty="0" err="1" smtClean="0">
                <a:latin typeface="Times New Roman" pitchFamily="18" charset="0"/>
                <a:cs typeface="Times New Roman" pitchFamily="18" charset="0"/>
              </a:rPr>
              <a:t>επαναγοράσει</a:t>
            </a:r>
            <a:r>
              <a:rPr lang="el-GR" dirty="0" smtClean="0">
                <a:latin typeface="Times New Roman" pitchFamily="18" charset="0"/>
                <a:cs typeface="Times New Roman" pitchFamily="18" charset="0"/>
              </a:rPr>
              <a:t> μετά από ορισμένο χρόνο σε μία προκαθορισμένη μεγαλύτερη τιμή.</a:t>
            </a:r>
            <a:endParaRPr lang="en-US"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Μπορούμε να αποκαλούμε την οικονομική μονάδα που πουλά τίτλους για επαναγορά (μετατρέπει τους τίτλους σε </a:t>
            </a:r>
            <a:r>
              <a:rPr lang="el-GR" dirty="0" err="1" smtClean="0">
                <a:latin typeface="Times New Roman" pitchFamily="18" charset="0"/>
                <a:cs typeface="Times New Roman" pitchFamily="18" charset="0"/>
              </a:rPr>
              <a:t>ρέπος</a:t>
            </a:r>
            <a:r>
              <a:rPr lang="el-GR" dirty="0" smtClean="0">
                <a:latin typeface="Times New Roman" pitchFamily="18" charset="0"/>
                <a:cs typeface="Times New Roman" pitchFamily="18" charset="0"/>
              </a:rPr>
              <a:t>)  ως δανειζόμενο χρήματος, και την οικονομική μονάδα που αγοράζει τίτλους για </a:t>
            </a:r>
            <a:r>
              <a:rPr lang="el-GR" dirty="0" err="1" smtClean="0">
                <a:latin typeface="Times New Roman" pitchFamily="18" charset="0"/>
                <a:cs typeface="Times New Roman" pitchFamily="18" charset="0"/>
              </a:rPr>
              <a:t>επαναπώληση</a:t>
            </a:r>
            <a:r>
              <a:rPr lang="el-GR" dirty="0" smtClean="0">
                <a:latin typeface="Times New Roman" pitchFamily="18" charset="0"/>
                <a:cs typeface="Times New Roman" pitchFamily="18" charset="0"/>
              </a:rPr>
              <a:t> (αντιστρέφει σε τίτλους) ως δανειστή χρήματος και είναι αυτός ο τελευταίος που καλείται «να κάνει </a:t>
            </a:r>
            <a:r>
              <a:rPr lang="el-GR" dirty="0" err="1" smtClean="0">
                <a:latin typeface="Times New Roman" pitchFamily="18" charset="0"/>
                <a:cs typeface="Times New Roman" pitchFamily="18" charset="0"/>
              </a:rPr>
              <a:t>ρέπο</a:t>
            </a:r>
            <a:r>
              <a:rPr lang="el-GR" dirty="0" smtClean="0">
                <a:latin typeface="Times New Roman" pitchFamily="18" charset="0"/>
                <a:cs typeface="Times New Roman" pitchFamily="18" charset="0"/>
              </a:rPr>
              <a:t>», εννοώντας να επενδύσει σε δάνεια κατά τη διάρκεια της νύχτας.</a:t>
            </a:r>
            <a:endParaRPr lang="el-GR"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25000" lnSpcReduction="20000"/>
          </a:bodyPr>
          <a:lstStyle/>
          <a:p>
            <a:pPr algn="just"/>
            <a:r>
              <a:rPr lang="el-GR" sz="8000" dirty="0" smtClean="0">
                <a:latin typeface="Times New Roman" pitchFamily="18" charset="0"/>
                <a:cs typeface="Times New Roman" pitchFamily="18" charset="0"/>
              </a:rPr>
              <a:t>Για να γίνει κατανοητό βλέπουμε το ακόλουθο παράδειγμα όπου μια τράπεζα έχει στη κατοχή της έντοκα γραμμάτια του δημοσίου (ΕΓΔ) αξίας 10 εκατ. Ευρώ και χρειάζεται ρευστά για μια ημέρα 10 εκατ. Ευρώ. Εάν από την άλλη μια επιχείρηση έχει ρευστά 10 εκατ. Ευρώ, θέλει να τα τοποθετήσει για μια ημέρα σε </a:t>
            </a:r>
            <a:r>
              <a:rPr lang="el-GR" sz="8000" dirty="0" err="1" smtClean="0">
                <a:latin typeface="Times New Roman" pitchFamily="18" charset="0"/>
                <a:cs typeface="Times New Roman" pitchFamily="18" charset="0"/>
              </a:rPr>
              <a:t>repos</a:t>
            </a:r>
            <a:r>
              <a:rPr lang="el-GR" sz="8000" dirty="0" smtClean="0">
                <a:latin typeface="Times New Roman" pitchFamily="18" charset="0"/>
                <a:cs typeface="Times New Roman" pitchFamily="18" charset="0"/>
              </a:rPr>
              <a:t> και η απόδοση μιας ημέρας των </a:t>
            </a:r>
            <a:r>
              <a:rPr lang="el-GR" sz="8000" dirty="0" err="1" smtClean="0">
                <a:latin typeface="Times New Roman" pitchFamily="18" charset="0"/>
                <a:cs typeface="Times New Roman" pitchFamily="18" charset="0"/>
              </a:rPr>
              <a:t>repos</a:t>
            </a:r>
            <a:r>
              <a:rPr lang="el-GR" sz="8000" dirty="0" smtClean="0">
                <a:latin typeface="Times New Roman" pitchFamily="18" charset="0"/>
                <a:cs typeface="Times New Roman" pitchFamily="18" charset="0"/>
              </a:rPr>
              <a:t> είναι 7% τότε το ερώτημα που τίθεται είναι πόσο πρέπει η τράπεζα να πουλήσει τα ΕΓΔ τα οποία θα τα </a:t>
            </a:r>
            <a:r>
              <a:rPr lang="el-GR" sz="8000" dirty="0" err="1" smtClean="0">
                <a:latin typeface="Times New Roman" pitchFamily="18" charset="0"/>
                <a:cs typeface="Times New Roman" pitchFamily="18" charset="0"/>
              </a:rPr>
              <a:t>επαναγοράσει</a:t>
            </a:r>
            <a:r>
              <a:rPr lang="el-GR" sz="8000" dirty="0" smtClean="0">
                <a:latin typeface="Times New Roman" pitchFamily="18" charset="0"/>
                <a:cs typeface="Times New Roman" pitchFamily="18" charset="0"/>
              </a:rPr>
              <a:t> στη τιμή των 10 εκατ.; </a:t>
            </a:r>
            <a:endParaRPr lang="en-US" sz="8000" dirty="0" smtClean="0">
              <a:latin typeface="Times New Roman" pitchFamily="18" charset="0"/>
              <a:cs typeface="Times New Roman" pitchFamily="18" charset="0"/>
            </a:endParaRPr>
          </a:p>
          <a:p>
            <a:pPr algn="just"/>
            <a:r>
              <a:rPr lang="el-GR" sz="8000" dirty="0" smtClean="0">
                <a:latin typeface="Times New Roman" pitchFamily="18" charset="0"/>
                <a:cs typeface="Times New Roman" pitchFamily="18" charset="0"/>
              </a:rPr>
              <a:t>Προκειμένου να απαντήσουμε σε αυτό βρίσκουμε πρώτα τους τόκους ως ακολούθως: </a:t>
            </a:r>
          </a:p>
          <a:p>
            <a:pPr algn="just"/>
            <a:r>
              <a:rPr lang="el-GR" sz="8000" dirty="0" smtClean="0">
                <a:latin typeface="Times New Roman" pitchFamily="18" charset="0"/>
                <a:cs typeface="Times New Roman" pitchFamily="18" charset="0"/>
              </a:rPr>
              <a:t>Τόκοι = Αρχικό κεφάλαιο * απόδοση του </a:t>
            </a:r>
            <a:r>
              <a:rPr lang="en-US" sz="8000" dirty="0" smtClean="0">
                <a:latin typeface="Times New Roman" pitchFamily="18" charset="0"/>
                <a:cs typeface="Times New Roman" pitchFamily="18" charset="0"/>
              </a:rPr>
              <a:t>repo</a:t>
            </a:r>
            <a:r>
              <a:rPr lang="el-GR" sz="8000" dirty="0" smtClean="0">
                <a:latin typeface="Times New Roman" pitchFamily="18" charset="0"/>
                <a:cs typeface="Times New Roman" pitchFamily="18" charset="0"/>
              </a:rPr>
              <a:t> * διάρκεια σε ημέρες /365</a:t>
            </a:r>
          </a:p>
          <a:p>
            <a:pPr algn="just"/>
            <a:r>
              <a:rPr lang="el-GR" sz="8000" dirty="0" smtClean="0">
                <a:latin typeface="Times New Roman" pitchFamily="18" charset="0"/>
                <a:cs typeface="Times New Roman" pitchFamily="18" charset="0"/>
              </a:rPr>
              <a:t>Τόκοι= 10000000 * 0,07 * 1/365 = 1917,808</a:t>
            </a:r>
          </a:p>
          <a:p>
            <a:pPr algn="just"/>
            <a:r>
              <a:rPr lang="el-GR" sz="8000" dirty="0" smtClean="0">
                <a:latin typeface="Times New Roman" pitchFamily="18" charset="0"/>
                <a:cs typeface="Times New Roman" pitchFamily="18" charset="0"/>
              </a:rPr>
              <a:t>Στην συνέχεια αφαιρούμε από την ονομαστική τιμή τους τόκους και βρίσκουμε την τιμή πώλησης των ΕΓΔ που ψάχνουμε. Πιο συγκεκριμένα:</a:t>
            </a:r>
          </a:p>
          <a:p>
            <a:pPr algn="just"/>
            <a:r>
              <a:rPr lang="el-GR" sz="8000" dirty="0" smtClean="0">
                <a:latin typeface="Times New Roman" pitchFamily="18" charset="0"/>
                <a:cs typeface="Times New Roman" pitchFamily="18" charset="0"/>
              </a:rPr>
              <a:t>10000000 – 1917,808 = 9998082 </a:t>
            </a:r>
          </a:p>
          <a:p>
            <a:pPr algn="just"/>
            <a:r>
              <a:rPr lang="el-GR" sz="8000" dirty="0" smtClean="0">
                <a:latin typeface="Times New Roman" pitchFamily="18" charset="0"/>
                <a:cs typeface="Times New Roman" pitchFamily="18" charset="0"/>
              </a:rPr>
              <a:t>Απόδοση </a:t>
            </a:r>
            <a:r>
              <a:rPr lang="en-US" sz="8000" dirty="0" smtClean="0">
                <a:latin typeface="Times New Roman" pitchFamily="18" charset="0"/>
                <a:cs typeface="Times New Roman" pitchFamily="18" charset="0"/>
              </a:rPr>
              <a:t>Repo</a:t>
            </a:r>
            <a:r>
              <a:rPr lang="el-GR" sz="8000" dirty="0" smtClean="0">
                <a:latin typeface="Times New Roman" pitchFamily="18" charset="0"/>
                <a:cs typeface="Times New Roman" pitchFamily="18" charset="0"/>
              </a:rPr>
              <a:t> = [(Αρχ. Κεφάλαιο –ποσό αγοράς) / ποσό αγοράς]*365/ διάρκεια σε ημέρες δηλαδή [(10000000-9998082)/9998082]*365/1ή  </a:t>
            </a:r>
            <a:r>
              <a:rPr lang="en-US" sz="8000" dirty="0" smtClean="0">
                <a:latin typeface="Times New Roman" pitchFamily="18" charset="0"/>
                <a:cs typeface="Times New Roman" pitchFamily="18" charset="0"/>
              </a:rPr>
              <a:t>repo rate</a:t>
            </a:r>
            <a:r>
              <a:rPr lang="el-GR" sz="8000" dirty="0" smtClean="0">
                <a:latin typeface="Times New Roman" pitchFamily="18" charset="0"/>
                <a:cs typeface="Times New Roman" pitchFamily="18" charset="0"/>
              </a:rPr>
              <a:t> = 0,07</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latin typeface="Times New Roman" pitchFamily="18" charset="0"/>
                <a:cs typeface="Times New Roman" pitchFamily="18" charset="0"/>
              </a:rPr>
              <a:t>Γράφημα 4.1 </a:t>
            </a:r>
            <a:r>
              <a:rPr lang="el-GR" sz="2700" dirty="0" smtClean="0">
                <a:latin typeface="Times New Roman" pitchFamily="18" charset="0"/>
                <a:cs typeface="Times New Roman" pitchFamily="18" charset="0"/>
              </a:rPr>
              <a:t> Άμεση έναντι έμμεσης χρηματοδότησης</a:t>
            </a:r>
            <a:r>
              <a:rPr lang="el-GR" dirty="0" smtClean="0"/>
              <a:t/>
            </a:r>
            <a:br>
              <a:rPr lang="el-GR" dirty="0" smtClean="0"/>
            </a:br>
            <a:endParaRPr lang="el-GR" dirty="0"/>
          </a:p>
        </p:txBody>
      </p:sp>
      <p:pic>
        <p:nvPicPr>
          <p:cNvPr id="4" name="3 - Θέση περιεχομένου"/>
          <p:cNvPicPr>
            <a:picLocks noGrp="1"/>
          </p:cNvPicPr>
          <p:nvPr>
            <p:ph idx="1"/>
          </p:nvPr>
        </p:nvPicPr>
        <p:blipFill rotWithShape="1">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t="11450"/>
          <a:stretch/>
        </p:blipFill>
        <p:spPr bwMode="auto">
          <a:xfrm>
            <a:off x="179512" y="1340768"/>
            <a:ext cx="8784976" cy="4896544"/>
          </a:xfrm>
          <a:prstGeom prst="rect">
            <a:avLst/>
          </a:prstGeom>
          <a:noFill/>
          <a:ln>
            <a:solidFill>
              <a:schemeClr val="tx1"/>
            </a:solidFill>
          </a:ln>
          <a:extLst>
            <a:ext uri="{53640926-AAD7-44D8-BBD7-CCE9431645EC}">
              <a14:shadowObscured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b="1" i="1" u="sng" dirty="0" smtClean="0">
                <a:latin typeface="Times New Roman" pitchFamily="18" charset="0"/>
                <a:cs typeface="Times New Roman" pitchFamily="18" charset="0"/>
              </a:rPr>
              <a:t>Διαπραγματευτές τίτλων στην αγορά των </a:t>
            </a:r>
            <a:r>
              <a:rPr lang="en-US" b="1" i="1" u="sng" dirty="0" smtClean="0">
                <a:latin typeface="Times New Roman" pitchFamily="18" charset="0"/>
                <a:cs typeface="Times New Roman" pitchFamily="18" charset="0"/>
              </a:rPr>
              <a:t>Repos </a:t>
            </a:r>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Στην πράξη, ένας διαπραγματευτής τίτλων (</a:t>
            </a:r>
            <a:r>
              <a:rPr lang="el-GR" dirty="0" err="1" smtClean="0">
                <a:latin typeface="Times New Roman" pitchFamily="18" charset="0"/>
                <a:cs typeface="Times New Roman" pitchFamily="18" charset="0"/>
              </a:rPr>
              <a:t>dealer</a:t>
            </a:r>
            <a:r>
              <a:rPr lang="el-GR" dirty="0" smtClean="0">
                <a:latin typeface="Times New Roman" pitchFamily="18" charset="0"/>
                <a:cs typeface="Times New Roman" pitchFamily="18" charset="0"/>
              </a:rPr>
              <a:t>) βρίσκεται στην άλλη πλευρά των περισσότερων συναλλαγών σε </a:t>
            </a:r>
            <a:r>
              <a:rPr lang="el-GR" dirty="0" err="1" smtClean="0">
                <a:latin typeface="Times New Roman" pitchFamily="18" charset="0"/>
                <a:cs typeface="Times New Roman" pitchFamily="18" charset="0"/>
              </a:rPr>
              <a:t>ρέπος</a:t>
            </a:r>
            <a:r>
              <a:rPr lang="el-GR" dirty="0" smtClean="0">
                <a:latin typeface="Times New Roman" pitchFamily="18" charset="0"/>
                <a:cs typeface="Times New Roman" pitchFamily="18" charset="0"/>
              </a:rPr>
              <a:t>. Αυτός είτε δανείζεται χρήμα χρησιμοποιώντας τους τίτλους του ως εγγυήσεις ή δανείζει χρήμα λαμβάνοντας τίτλους ως εγγύηση. Θεωρήστε τους διαπραγματευτές τίτλων ως ένα είδος τράπεζας.</a:t>
            </a:r>
          </a:p>
          <a:p>
            <a:pPr algn="just"/>
            <a:r>
              <a:rPr lang="el-GR" dirty="0" smtClean="0">
                <a:latin typeface="Times New Roman" pitchFamily="18" charset="0"/>
                <a:cs typeface="Times New Roman" pitchFamily="18" charset="0"/>
              </a:rPr>
              <a:t>Ο πίνακας 4.15 δείχνει τον τυποποιημένο ισολογισμό ενός διαπραγματευτή τίτλων, που συμπεριφέρεται στο </a:t>
            </a:r>
            <a:r>
              <a:rPr lang="el-GR" dirty="0" err="1" smtClean="0">
                <a:latin typeface="Times New Roman" pitchFamily="18" charset="0"/>
                <a:cs typeface="Times New Roman" pitchFamily="18" charset="0"/>
              </a:rPr>
              <a:t>δανείζεσθαι</a:t>
            </a:r>
            <a:r>
              <a:rPr lang="el-GR" dirty="0" smtClean="0">
                <a:latin typeface="Times New Roman" pitchFamily="18" charset="0"/>
                <a:cs typeface="Times New Roman" pitchFamily="18" charset="0"/>
              </a:rPr>
              <a:t> χρήμα ως ένα στοιχείο παθητικού και στο </a:t>
            </a:r>
            <a:r>
              <a:rPr lang="el-GR" dirty="0" err="1" smtClean="0">
                <a:latin typeface="Times New Roman" pitchFamily="18" charset="0"/>
                <a:cs typeface="Times New Roman" pitchFamily="18" charset="0"/>
              </a:rPr>
              <a:t>δανείζειν</a:t>
            </a:r>
            <a:r>
              <a:rPr lang="el-GR" dirty="0" smtClean="0">
                <a:latin typeface="Times New Roman" pitchFamily="18" charset="0"/>
                <a:cs typeface="Times New Roman" pitchFamily="18" charset="0"/>
              </a:rPr>
              <a:t> χρήμα ως ένα στοιχείο ενεργητικού. </a:t>
            </a:r>
            <a:endParaRPr lang="en-US" dirty="0" smtClean="0">
              <a:latin typeface="Times New Roman" pitchFamily="18" charset="0"/>
              <a:cs typeface="Times New Roman" pitchFamily="18" charset="0"/>
            </a:endParaRPr>
          </a:p>
          <a:p>
            <a:pPr algn="just"/>
            <a:r>
              <a:rPr lang="el-GR" b="1" dirty="0" smtClean="0">
                <a:latin typeface="Times New Roman" pitchFamily="18" charset="0"/>
                <a:cs typeface="Times New Roman" pitchFamily="18" charset="0"/>
              </a:rPr>
              <a:t>Πίνακας 4.15 </a:t>
            </a:r>
            <a:r>
              <a:rPr lang="el-GR" dirty="0" smtClean="0">
                <a:latin typeface="Times New Roman" pitchFamily="18" charset="0"/>
                <a:cs typeface="Times New Roman" pitchFamily="18" charset="0"/>
              </a:rPr>
              <a:t>Ισολογισμός ενός διαπραγματευτής των </a:t>
            </a:r>
            <a:r>
              <a:rPr lang="en-US" dirty="0" smtClean="0">
                <a:latin typeface="Times New Roman" pitchFamily="18" charset="0"/>
                <a:cs typeface="Times New Roman" pitchFamily="18" charset="0"/>
              </a:rPr>
              <a:t>Repos</a:t>
            </a:r>
            <a:endParaRPr lang="el-GR"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pPr algn="just"/>
            <a:r>
              <a:rPr lang="el-GR" dirty="0" smtClean="0">
                <a:latin typeface="Times New Roman" pitchFamily="18" charset="0"/>
                <a:cs typeface="Times New Roman" pitchFamily="18" charset="0"/>
              </a:rPr>
              <a:t>Εδώ θα πρέπει να τονίσουμε κάτι πολύ σημαντικό ότι η κατασκευή των ζευγαρωτών συναλλαγών τίτλων είναι σημαντική επειδή σημαίνει ότι η συναλλαγή είναι πιο συμμετρική από ότι θα ήταν ένα συνηθισμένο δάνειο με εγγύηση. Σκεφτείτε μια υποθήκη σπιτιού για σύγκριση. Το σπίτι από μόνο του είναι τίτλος για το χρηματικό δάνειο, αλλά ο δανειστής χρήματος δεν έχει δικαίωμα να παραδώσει το σπίτι σε κανέναν άλλο, ούτε καν να το πουλήσει όταν ο δανειζόμενος αθετήσει την υπόσχεση του χωρίς να υπάρξει μια μακροχρόνια διαδικασία κατάσχεσης. Για τα </a:t>
            </a:r>
            <a:r>
              <a:rPr lang="el-GR" dirty="0" err="1" smtClean="0">
                <a:latin typeface="Times New Roman" pitchFamily="18" charset="0"/>
                <a:cs typeface="Times New Roman" pitchFamily="18" charset="0"/>
              </a:rPr>
              <a:t>ρέπος</a:t>
            </a:r>
            <a:r>
              <a:rPr lang="el-GR" dirty="0" smtClean="0">
                <a:latin typeface="Times New Roman" pitchFamily="18" charset="0"/>
                <a:cs typeface="Times New Roman" pitchFamily="18" charset="0"/>
              </a:rPr>
              <a:t>, εν αντιθέσει, ο δανειστής του χρήματος έχει συχνά το δικαίωμα να πουλήσει τους τίτλους ή κάτι που μοιάζει αρκετά, όπως το δικαίωμα της </a:t>
            </a:r>
            <a:r>
              <a:rPr lang="el-GR" dirty="0" err="1" smtClean="0">
                <a:latin typeface="Times New Roman" pitchFamily="18" charset="0"/>
                <a:cs typeface="Times New Roman" pitchFamily="18" charset="0"/>
              </a:rPr>
              <a:t>επανυποθήκευσης</a:t>
            </a:r>
            <a:r>
              <a:rPr lang="el-GR" dirty="0" smtClean="0">
                <a:latin typeface="Times New Roman" pitchFamily="18" charset="0"/>
                <a:cs typeface="Times New Roman" pitchFamily="18" charset="0"/>
              </a:rPr>
              <a:t>. </a:t>
            </a:r>
          </a:p>
          <a:p>
            <a:pPr algn="just"/>
            <a:r>
              <a:rPr lang="el-GR" dirty="0" smtClean="0">
                <a:latin typeface="Times New Roman" pitchFamily="18" charset="0"/>
                <a:cs typeface="Times New Roman" pitchFamily="18" charset="0"/>
              </a:rPr>
              <a:t>Αλλά η συναλλαγή δεν είναι τελείως συμμετρική επειδή η τιμή στην οποία ο τίτλος μεταφέρεται είναι χαμηλότερη από την τιμή του στην αγορά. Αυτό σημαίνει ότι ο δανειστής χρήματος αποκτά έλεγχο επάνω σε περισσότερους τίτλους από ότι μια καθαρή αγορά θα επέτρεπε. Η </a:t>
            </a:r>
            <a:r>
              <a:rPr lang="en-US" dirty="0" err="1" smtClean="0">
                <a:latin typeface="Times New Roman" pitchFamily="18" charset="0"/>
                <a:cs typeface="Times New Roman" pitchFamily="18" charset="0"/>
              </a:rPr>
              <a:t>Stigum</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(1983) αναφέρεται σε αυτή τη διαφορά ως περιθώριο. Δεν είναι ξεκάθαρο σαν θέμα αρχής το ποιος θα έπρεπε να πληρώνει το περιθώριο, ο δανειζόμενος ή ο δανειστής. Όμως όπως υποστηρίζει κατά παράδοση σε μια συναλλαγή </a:t>
            </a:r>
            <a:r>
              <a:rPr lang="el-GR" dirty="0" err="1" smtClean="0">
                <a:latin typeface="Times New Roman" pitchFamily="18" charset="0"/>
                <a:cs typeface="Times New Roman" pitchFamily="18" charset="0"/>
              </a:rPr>
              <a:t>ρέπο</a:t>
            </a:r>
            <a:r>
              <a:rPr lang="el-GR" dirty="0" smtClean="0">
                <a:latin typeface="Times New Roman" pitchFamily="18" charset="0"/>
                <a:cs typeface="Times New Roman" pitchFamily="18" charset="0"/>
              </a:rPr>
              <a:t>, ο δανειστής χρήματος, επειδή δανείζει το πιο ρευστό περιουσιακό στοιχείο ενεργητικού, λαμβάνει περιθώριο.  Με άλλα λόγια, η ασυμμετρία είναι ένα σύμπτωμα της ιεράρχησης χρήματος –πίστης.</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pPr algn="just"/>
            <a:r>
              <a:rPr lang="el-GR" dirty="0" smtClean="0">
                <a:latin typeface="Times New Roman" pitchFamily="18" charset="0"/>
                <a:cs typeface="Times New Roman" pitchFamily="18" charset="0"/>
              </a:rPr>
              <a:t>Τα </a:t>
            </a:r>
            <a:r>
              <a:rPr lang="el-GR" dirty="0" err="1" smtClean="0">
                <a:latin typeface="Times New Roman" pitchFamily="18" charset="0"/>
                <a:cs typeface="Times New Roman" pitchFamily="18" charset="0"/>
              </a:rPr>
              <a:t>ρέπος</a:t>
            </a:r>
            <a:r>
              <a:rPr lang="el-GR" dirty="0" smtClean="0">
                <a:latin typeface="Times New Roman" pitchFamily="18" charset="0"/>
                <a:cs typeface="Times New Roman" pitchFamily="18" charset="0"/>
              </a:rPr>
              <a:t> αποτελούν βασική πηγή χρηματοδότησης για τους διαπραγματευτές τίτλων. Όπως φαίνεται στον ακόλουθο πίνακα οι διαπραγματευτές τίτλων δανείζονται περισσότερο από ότι δανείζουν στην αγορά κατά τη διάρκεια της νύχτας (</a:t>
            </a:r>
            <a:r>
              <a:rPr lang="el-GR" dirty="0" err="1" smtClean="0">
                <a:latin typeface="Times New Roman" pitchFamily="18" charset="0"/>
                <a:cs typeface="Times New Roman" pitchFamily="18" charset="0"/>
              </a:rPr>
              <a:t>ρέπος</a:t>
            </a:r>
            <a:r>
              <a:rPr lang="el-GR" dirty="0" smtClean="0">
                <a:latin typeface="Times New Roman" pitchFamily="18" charset="0"/>
                <a:cs typeface="Times New Roman" pitchFamily="18" charset="0"/>
              </a:rPr>
              <a:t> &gt; διαθέσιμα), αλλά δανείζουν περισσότερο από ότι δανείζονται στην αγορά προθεσμίας (</a:t>
            </a:r>
            <a:r>
              <a:rPr lang="en-US" dirty="0" smtClean="0">
                <a:latin typeface="Times New Roman" pitchFamily="18" charset="0"/>
                <a:cs typeface="Times New Roman" pitchFamily="18" charset="0"/>
              </a:rPr>
              <a:t>term market</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ρέπος</a:t>
            </a:r>
            <a:r>
              <a:rPr lang="el-GR" dirty="0" smtClean="0">
                <a:latin typeface="Times New Roman" pitchFamily="18" charset="0"/>
                <a:cs typeface="Times New Roman" pitchFamily="18" charset="0"/>
              </a:rPr>
              <a:t> &lt; διαθέσιμα). Όπως οι τράπεζες, οι </a:t>
            </a:r>
            <a:r>
              <a:rPr lang="en-US" dirty="0" smtClean="0">
                <a:latin typeface="Times New Roman" pitchFamily="18" charset="0"/>
                <a:cs typeface="Times New Roman" pitchFamily="18" charset="0"/>
              </a:rPr>
              <a:t>dealers </a:t>
            </a:r>
            <a:r>
              <a:rPr lang="el-GR" dirty="0" smtClean="0">
                <a:latin typeface="Times New Roman" pitchFamily="18" charset="0"/>
                <a:cs typeface="Times New Roman" pitchFamily="18" charset="0"/>
              </a:rPr>
              <a:t>φαίνονται να ασχολούνται με το να δανείζονται βραχυπρόθεσμα για να δανείσουν μακροπρόθεσμα, αλλά σε αντίθεση με τις τράπεζες οι </a:t>
            </a:r>
            <a:r>
              <a:rPr lang="en-US" dirty="0" smtClean="0">
                <a:latin typeface="Times New Roman" pitchFamily="18" charset="0"/>
                <a:cs typeface="Times New Roman" pitchFamily="18" charset="0"/>
              </a:rPr>
              <a:t>dealers </a:t>
            </a:r>
            <a:r>
              <a:rPr lang="el-GR" dirty="0" smtClean="0">
                <a:latin typeface="Times New Roman" pitchFamily="18" charset="0"/>
                <a:cs typeface="Times New Roman" pitchFamily="18" charset="0"/>
              </a:rPr>
              <a:t>είναι εξειδικευμένοι σε τίτλους της χρηματαγοράς πολύ μικρής διάρκειας. </a:t>
            </a:r>
          </a:p>
          <a:p>
            <a:pPr algn="just"/>
            <a:r>
              <a:rPr lang="el-GR" b="1" dirty="0" smtClean="0">
                <a:latin typeface="Times New Roman" pitchFamily="18" charset="0"/>
                <a:cs typeface="Times New Roman" pitchFamily="18" charset="0"/>
              </a:rPr>
              <a:t>Πίνακας 4.16</a:t>
            </a:r>
            <a:r>
              <a:rPr lang="el-GR" dirty="0" smtClean="0">
                <a:latin typeface="Times New Roman" pitchFamily="18" charset="0"/>
                <a:cs typeface="Times New Roman" pitchFamily="18" charset="0"/>
              </a:rPr>
              <a:t> Διαπραγματευτές Τίτλων, </a:t>
            </a:r>
            <a:r>
              <a:rPr lang="el-GR" dirty="0" err="1" smtClean="0">
                <a:latin typeface="Times New Roman" pitchFamily="18" charset="0"/>
                <a:cs typeface="Times New Roman" pitchFamily="18" charset="0"/>
              </a:rPr>
              <a:t>Σεπτ</a:t>
            </a:r>
            <a:r>
              <a:rPr lang="el-GR" dirty="0" smtClean="0">
                <a:latin typeface="Times New Roman" pitchFamily="18" charset="0"/>
                <a:cs typeface="Times New Roman" pitchFamily="18" charset="0"/>
              </a:rPr>
              <a:t>. 2012 (δις $)</a:t>
            </a:r>
          </a:p>
          <a:p>
            <a:pPr algn="just"/>
            <a:r>
              <a:rPr lang="el-GR" dirty="0" smtClean="0">
                <a:latin typeface="Times New Roman" pitchFamily="18" charset="0"/>
                <a:cs typeface="Times New Roman" pitchFamily="18" charset="0"/>
              </a:rPr>
              <a:t>Ο ακόλουθος πίνακας δείχνει ένα παράδειγμα των λειτουργιών της κεντρικής τράπεζας σε </a:t>
            </a:r>
            <a:r>
              <a:rPr lang="el-GR" dirty="0" err="1" smtClean="0">
                <a:latin typeface="Times New Roman" pitchFamily="18" charset="0"/>
                <a:cs typeface="Times New Roman" pitchFamily="18" charset="0"/>
              </a:rPr>
              <a:t>ρέπος</a:t>
            </a:r>
            <a:r>
              <a:rPr lang="el-GR" dirty="0" smtClean="0">
                <a:latin typeface="Times New Roman" pitchFamily="18" charset="0"/>
                <a:cs typeface="Times New Roman" pitchFamily="18" charset="0"/>
              </a:rPr>
              <a:t> κατά τη διάρκεια της νύχτας. Η κεντρική τράπεζα λέει στους πρωταρχικούς διαπραγματευτές ότι θέλει να κάνει </a:t>
            </a:r>
            <a:r>
              <a:rPr lang="el-GR" dirty="0" err="1" smtClean="0">
                <a:latin typeface="Times New Roman" pitchFamily="18" charset="0"/>
                <a:cs typeface="Times New Roman" pitchFamily="18" charset="0"/>
              </a:rPr>
              <a:t>ρέπος</a:t>
            </a:r>
            <a:r>
              <a:rPr lang="el-GR" dirty="0" smtClean="0">
                <a:latin typeface="Times New Roman" pitchFamily="18" charset="0"/>
                <a:cs typeface="Times New Roman" pitchFamily="18" charset="0"/>
              </a:rPr>
              <a:t>, και τους ζητά να υποβάλλουν υποθήκη και προσφορά για το χρήμα. Αποδέχεται τις καλύτερες προσφορές και πραγματοποιεί τα </a:t>
            </a:r>
            <a:r>
              <a:rPr lang="el-GR" dirty="0" err="1" smtClean="0">
                <a:latin typeface="Times New Roman" pitchFamily="18" charset="0"/>
                <a:cs typeface="Times New Roman" pitchFamily="18" charset="0"/>
              </a:rPr>
              <a:t>ρέπος</a:t>
            </a:r>
            <a:r>
              <a:rPr lang="el-GR" dirty="0" smtClean="0">
                <a:latin typeface="Times New Roman" pitchFamily="18" charset="0"/>
                <a:cs typeface="Times New Roman" pitchFamily="18" charset="0"/>
              </a:rPr>
              <a:t>. Το αποτέλεσμα είναι να αυξήσει τα διαθέσιμα όπως φαίνεται στον ακόλουθο πίνακα. </a:t>
            </a:r>
          </a:p>
          <a:p>
            <a:pPr algn="just"/>
            <a:r>
              <a:rPr lang="el-GR" b="1" dirty="0" smtClean="0">
                <a:latin typeface="Times New Roman" pitchFamily="18" charset="0"/>
                <a:cs typeface="Times New Roman" pitchFamily="18" charset="0"/>
              </a:rPr>
              <a:t>Πίνακας 4.17</a:t>
            </a:r>
            <a:r>
              <a:rPr lang="el-GR" dirty="0" smtClean="0">
                <a:latin typeface="Times New Roman" pitchFamily="18" charset="0"/>
                <a:cs typeface="Times New Roman" pitchFamily="18" charset="0"/>
              </a:rPr>
              <a:t>. Επεκτείνοντας την ρευστότητα με </a:t>
            </a:r>
            <a:r>
              <a:rPr lang="el-GR" dirty="0" err="1" smtClean="0">
                <a:latin typeface="Times New Roman" pitchFamily="18" charset="0"/>
                <a:cs typeface="Times New Roman" pitchFamily="18" charset="0"/>
              </a:rPr>
              <a:t>ρέπος</a:t>
            </a:r>
            <a:r>
              <a:rPr lang="el-GR" dirty="0" smtClean="0">
                <a:latin typeface="Times New Roman" pitchFamily="18" charset="0"/>
                <a:cs typeface="Times New Roman" pitchFamily="18" charset="0"/>
              </a:rPr>
              <a:t> από την Κεντρική Τράπεζα</a:t>
            </a:r>
          </a:p>
          <a:p>
            <a:pPr algn="just"/>
            <a:endParaRPr lang="el-GR"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b="1" i="1" u="sng" dirty="0" smtClean="0">
                <a:latin typeface="Times New Roman" pitchFamily="18" charset="0"/>
                <a:cs typeface="Times New Roman" pitchFamily="18" charset="0"/>
              </a:rPr>
              <a:t>Τιμολόγηση των </a:t>
            </a:r>
            <a:r>
              <a:rPr lang="el-GR" b="1" i="1" u="sng" dirty="0" err="1" smtClean="0">
                <a:latin typeface="Times New Roman" pitchFamily="18" charset="0"/>
                <a:cs typeface="Times New Roman" pitchFamily="18" charset="0"/>
              </a:rPr>
              <a:t>Ρέπος</a:t>
            </a:r>
            <a:endParaRPr lang="el-GR" b="1" i="1" u="sng"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Η </a:t>
            </a:r>
            <a:r>
              <a:rPr lang="en-US" dirty="0" err="1" smtClean="0">
                <a:latin typeface="Times New Roman" pitchFamily="18" charset="0"/>
                <a:cs typeface="Times New Roman" pitchFamily="18" charset="0"/>
              </a:rPr>
              <a:t>Stigum</a:t>
            </a:r>
            <a:r>
              <a:rPr lang="el-GR" dirty="0" smtClean="0">
                <a:latin typeface="Times New Roman" pitchFamily="18" charset="0"/>
                <a:cs typeface="Times New Roman" pitchFamily="18" charset="0"/>
              </a:rPr>
              <a:t> (1983) λέει ότι γενικά το επιτόκιο των </a:t>
            </a:r>
            <a:r>
              <a:rPr lang="el-GR" dirty="0" err="1" smtClean="0">
                <a:latin typeface="Times New Roman" pitchFamily="18" charset="0"/>
                <a:cs typeface="Times New Roman" pitchFamily="18" charset="0"/>
              </a:rPr>
              <a:t>ρέπος</a:t>
            </a:r>
            <a:r>
              <a:rPr lang="el-GR" dirty="0" smtClean="0">
                <a:latin typeface="Times New Roman" pitchFamily="18" charset="0"/>
                <a:cs typeface="Times New Roman" pitchFamily="18" charset="0"/>
              </a:rPr>
              <a:t> κατά την διάρκεια της νύχτας είναι λίγο χαμηλότερο από το επιτόκιο των διαθέσιμων της κεντρικής τράπεζας κατά τη διάρκεια της νύχτας, κα λίγο υψηλότερο από το επιτόκιο των τριμηνιαίων κρατικών ομολόγων (</a:t>
            </a:r>
            <a:r>
              <a:rPr lang="en-US" dirty="0" smtClean="0">
                <a:latin typeface="Times New Roman" pitchFamily="18" charset="0"/>
                <a:cs typeface="Times New Roman" pitchFamily="18" charset="0"/>
              </a:rPr>
              <a:t>Treasury bill</a:t>
            </a:r>
            <a:r>
              <a:rPr lang="el-GR" dirty="0" smtClean="0">
                <a:latin typeface="Times New Roman" pitchFamily="18" charset="0"/>
                <a:cs typeface="Times New Roman" pitchFamily="18" charset="0"/>
              </a:rPr>
              <a:t>). Το ερώτημα λοιπόν που τίθεται είναι γιατί θα έπρεπε αυτό να ισχύει; Υποστηρίζει ότι επειδή τα </a:t>
            </a:r>
            <a:r>
              <a:rPr lang="el-GR" dirty="0" err="1" smtClean="0">
                <a:latin typeface="Times New Roman" pitchFamily="18" charset="0"/>
                <a:cs typeface="Times New Roman" pitchFamily="18" charset="0"/>
              </a:rPr>
              <a:t>ρέπος</a:t>
            </a:r>
            <a:r>
              <a:rPr lang="el-GR" dirty="0" smtClean="0">
                <a:latin typeface="Times New Roman" pitchFamily="18" charset="0"/>
                <a:cs typeface="Times New Roman" pitchFamily="18" charset="0"/>
              </a:rPr>
              <a:t> είναι διασφαλισμένη πίστη ενώ τα διαθέσιμα της κεντρικής τράπεζας δεν είναι διασφαλισμένα, και καταλήγει ότι η διαφορά κατά 5-10 μονάδες βάσεως είναι αποζημίωση για το μεγαλύτερο ρίσκο που εμπεριέχεται στα διαθέσιμα της κεντρικής τράπεζας. </a:t>
            </a:r>
          </a:p>
          <a:p>
            <a:endParaRPr lang="el-GR" dirty="0" smtClean="0"/>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25000" lnSpcReduction="20000"/>
          </a:bodyPr>
          <a:lstStyle/>
          <a:p>
            <a:pPr algn="just"/>
            <a:r>
              <a:rPr lang="el-GR" sz="8000" dirty="0" smtClean="0">
                <a:latin typeface="Times New Roman" pitchFamily="18" charset="0"/>
                <a:cs typeface="Times New Roman" pitchFamily="18" charset="0"/>
              </a:rPr>
              <a:t>Ο θεσμικός μηχανισμός της καθημερινής δημοπρασίας (</a:t>
            </a:r>
            <a:r>
              <a:rPr lang="en-US" sz="8000" dirty="0" smtClean="0">
                <a:latin typeface="Times New Roman" pitchFamily="18" charset="0"/>
                <a:cs typeface="Times New Roman" pitchFamily="18" charset="0"/>
              </a:rPr>
              <a:t>auction</a:t>
            </a:r>
            <a:r>
              <a:rPr lang="el-GR" sz="8000" dirty="0" smtClean="0">
                <a:latin typeface="Times New Roman" pitchFamily="18" charset="0"/>
                <a:cs typeface="Times New Roman" pitchFamily="18" charset="0"/>
              </a:rPr>
              <a:t>) εξυπηρετεί στην καθιέρωση ενός περιθωρίου απόδοσης (</a:t>
            </a:r>
            <a:r>
              <a:rPr lang="en-US" sz="8000" dirty="0" smtClean="0">
                <a:latin typeface="Times New Roman" pitchFamily="18" charset="0"/>
                <a:cs typeface="Times New Roman" pitchFamily="18" charset="0"/>
              </a:rPr>
              <a:t>premium</a:t>
            </a:r>
            <a:r>
              <a:rPr lang="el-GR" sz="8000" dirty="0" smtClean="0">
                <a:latin typeface="Times New Roman" pitchFamily="18" charset="0"/>
                <a:cs typeface="Times New Roman" pitchFamily="18" charset="0"/>
              </a:rPr>
              <a:t>) στο καλύτερο χρήμα του συστήματος, και αυτό το περιθώριο απόδοσης παρέχει ένα κίνητρο στις οικονομικές μονάδες από άκρη εις άκρη του συστήματος να προσπαθήσουν να εκπληρώσουν τις υποχρεώσεις τους κατά την εκκαθάριση παρά να τις μετακυλήσουν στην επόμενη μέρα. Αυτό το περιθώριο απόδοσης κάνει την εμφάνιση του στο μηδαμινό περιθώριο απόδοσης των διαθεσίμων της κεντρικής τράπεζας ως προς τα  </a:t>
            </a:r>
            <a:r>
              <a:rPr lang="el-GR" sz="8000" dirty="0" err="1" smtClean="0">
                <a:latin typeface="Times New Roman" pitchFamily="18" charset="0"/>
                <a:cs typeface="Times New Roman" pitchFamily="18" charset="0"/>
              </a:rPr>
              <a:t>ρέπος</a:t>
            </a:r>
            <a:r>
              <a:rPr lang="el-GR" sz="8000" dirty="0" smtClean="0">
                <a:latin typeface="Times New Roman" pitchFamily="18" charset="0"/>
                <a:cs typeface="Times New Roman" pitchFamily="18" charset="0"/>
              </a:rPr>
              <a:t>, και επίσης εμφανίζεται στο συνηθισμένο περιθώριο απόδοσης του χρήματος κατά τη διάρκεια της νύχτας ως προς το πιο μακροχρόνιο χρήμα, όπως τα τριμηνιαία ομόλογα. </a:t>
            </a:r>
          </a:p>
          <a:p>
            <a:pPr algn="just"/>
            <a:r>
              <a:rPr lang="el-GR" sz="8000" dirty="0" smtClean="0">
                <a:latin typeface="Times New Roman" pitchFamily="18" charset="0"/>
                <a:cs typeface="Times New Roman" pitchFamily="18" charset="0"/>
              </a:rPr>
              <a:t>Όλος αυτός ο μηχανισμός τιμολόγησης των επιτοκίων στην αγορά χρήματος δεν είναι τίποτε παραπάνω από τη φυσική ιεράρχηση του χρήματος και της πίστης. </a:t>
            </a:r>
          </a:p>
          <a:p>
            <a:pPr algn="just"/>
            <a:r>
              <a:rPr lang="el-GR" sz="8000" dirty="0" smtClean="0">
                <a:latin typeface="Times New Roman" pitchFamily="18" charset="0"/>
                <a:cs typeface="Times New Roman" pitchFamily="18" charset="0"/>
              </a:rPr>
              <a:t>Τελικά όμως μπορούμε να πούμε ότι η κεντρική τράπεζα προσπαθεί να δημιουργεί κίνητρα για τις τράπεζες να δανείζονται στο επιτόκιο των διαθεσίμων της κεντρικής τράπεζας και να δανείζουν στο επιτόκιο των </a:t>
            </a:r>
            <a:r>
              <a:rPr lang="el-GR" sz="8000" dirty="0" err="1" smtClean="0">
                <a:latin typeface="Times New Roman" pitchFamily="18" charset="0"/>
                <a:cs typeface="Times New Roman" pitchFamily="18" charset="0"/>
              </a:rPr>
              <a:t>ρέπος</a:t>
            </a:r>
            <a:r>
              <a:rPr lang="el-GR" sz="8000" dirty="0" smtClean="0">
                <a:latin typeface="Times New Roman" pitchFamily="18" charset="0"/>
                <a:cs typeface="Times New Roman" pitchFamily="18" charset="0"/>
              </a:rPr>
              <a:t>, επομένως υποστηρίζει τις αγορές βραχυχρόνιας πίστης γενικότερα. </a:t>
            </a:r>
          </a:p>
          <a:p>
            <a:pPr algn="just"/>
            <a:endParaRPr lang="el-GR" sz="8000" dirty="0" smtClean="0">
              <a:latin typeface="Times New Roman" pitchFamily="18" charset="0"/>
              <a:cs typeface="Times New Roman" pitchFamily="18" charset="0"/>
            </a:endParaRP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latin typeface="Times New Roman" pitchFamily="18" charset="0"/>
                <a:cs typeface="Times New Roman" pitchFamily="18" charset="0"/>
              </a:rPr>
              <a:t>4.8 Η αγορά ευρωνομισμάτων</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Times New Roman" pitchFamily="18" charset="0"/>
                <a:cs typeface="Times New Roman" pitchFamily="18" charset="0"/>
              </a:rPr>
              <a:t>Η αγορά ευρωνομισμάτων είναι μια διεθνής τραπεζική αγορά καταθέσεων και δανείων εκφρασμένων σε κάποιο εθνικό νόμισμα, που είναι κατατεθειμένα σε τράπεζα έξω από την χώρα προέλευσης του συγκεκριμένου νομίσματος. </a:t>
            </a:r>
          </a:p>
          <a:p>
            <a:pPr algn="just"/>
            <a:r>
              <a:rPr lang="el-GR" dirty="0" smtClean="0">
                <a:latin typeface="Times New Roman" pitchFamily="18" charset="0"/>
                <a:cs typeface="Times New Roman" pitchFamily="18" charset="0"/>
              </a:rPr>
              <a:t>Οι τράπεζες που δραστηριοποιούνται στην ευρωαγορά ονομάζονται </a:t>
            </a:r>
            <a:r>
              <a:rPr lang="el-GR" dirty="0" err="1" smtClean="0">
                <a:latin typeface="Times New Roman" pitchFamily="18" charset="0"/>
                <a:cs typeface="Times New Roman" pitchFamily="18" charset="0"/>
              </a:rPr>
              <a:t>ευρωτράπεζες</a:t>
            </a:r>
            <a:r>
              <a:rPr lang="el-GR" dirty="0" smtClean="0">
                <a:latin typeface="Times New Roman" pitchFamily="18" charset="0"/>
                <a:cs typeface="Times New Roman" pitchFamily="18" charset="0"/>
              </a:rPr>
              <a:t> και είναι εγκατεστημένες έξω από την χώρα έκδοσης του νομίσματος στο οποίο είναι εκφρασμένα τα κεφάλαια που διακινούνται μέσα από την ευρωαγορά.</a:t>
            </a:r>
          </a:p>
          <a:p>
            <a:pPr algn="just"/>
            <a:r>
              <a:rPr lang="el-GR" dirty="0" smtClean="0">
                <a:latin typeface="Times New Roman" pitchFamily="18" charset="0"/>
                <a:cs typeface="Times New Roman" pitchFamily="18" charset="0"/>
              </a:rPr>
              <a:t>Για παράδειγμα μια ελβετική τράπεζα δέχεται καταθέσεις σε δολάρια και δίνει δάνεια σε ευρώ. Έτσι μπορούμε να μιλάμε για την αγορά ευρωδολαρίων, </a:t>
            </a:r>
            <a:r>
              <a:rPr lang="el-GR" dirty="0" err="1" smtClean="0">
                <a:latin typeface="Times New Roman" pitchFamily="18" charset="0"/>
                <a:cs typeface="Times New Roman" pitchFamily="18" charset="0"/>
              </a:rPr>
              <a:t>ευρωλιρών</a:t>
            </a:r>
            <a:r>
              <a:rPr lang="el-GR" dirty="0" smtClean="0">
                <a:latin typeface="Times New Roman" pitchFamily="18" charset="0"/>
                <a:cs typeface="Times New Roman" pitchFamily="18" charset="0"/>
              </a:rPr>
              <a:t> και άλλα, δηλαδή την αγορά δολαρίων εκτός Αμερικής και βρετανικών λιρών εκτός Βρετανίας.</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latin typeface="Times New Roman" pitchFamily="18" charset="0"/>
                <a:cs typeface="Times New Roman" pitchFamily="18" charset="0"/>
              </a:rPr>
              <a:t>Η αγορά Ευρωδολαρίων αναπτύχθηκε για να παρέχει μια απαραίτητη υπηρεσία έξω από τον έλεγχο των αρχών των Η.Π.Α. Τα περισσότερα από αυτά τα εμπόδια έχουν τώρα αρθεί, αλλά η αγορά παραμένει  ως μια ξεχωριστή οντότητα.</a:t>
            </a:r>
          </a:p>
          <a:p>
            <a:pPr algn="just"/>
            <a:r>
              <a:rPr lang="el-GR" dirty="0" smtClean="0">
                <a:latin typeface="Times New Roman" pitchFamily="18" charset="0"/>
                <a:cs typeface="Times New Roman" pitchFamily="18" charset="0"/>
              </a:rPr>
              <a:t>Καθώς το σύστημα πληρωμών είναι ένα πιστωτικό σύστημα, υπάρχει ανάγκη για μια διατραπεζική αγορά που ενώνει τις ελλειμματικές και τις πλεονασματικές οικονομικές μονάδες, ανάλογη με την αγορά διαθεσίμων της κεντρικής τράπεζας των Η.Π.Α.</a:t>
            </a:r>
          </a:p>
          <a:p>
            <a:pPr algn="just"/>
            <a:r>
              <a:rPr lang="el-GR" dirty="0" smtClean="0">
                <a:latin typeface="Times New Roman" pitchFamily="18" charset="0"/>
                <a:cs typeface="Times New Roman" pitchFamily="18" charset="0"/>
              </a:rPr>
              <a:t>Από τα πρώτα χρόνια εξάπλωσης της αγοράς ευρωδολαρίων υπήρχαν διαφορές στις αποδόσεις ιδίων τίτλων μεταξύ εγχώριας αγοράς και ευρωαγοράς που αποδίδονταν σε υψηλότερο κίνδυνο. Τρεις παράγοντες κινδύνου μπορούν να εντοπιστούν. Σε περίπτωση τραπεζικών κρίσεων η κεντρική τράπεζα της χώρας υποδοχής δεν εξασφαλίζει τις καταθέσεις ευρωνομισμάτων και δεν είναι ξεκάθαρο αν η κεντρική τράπεζα της χώρας προέλευσης προστατεύσει τις θυγατρικές τράπεζες στο εξωτερικό. Τέλος οι κίνδυνοι επιβολής περιορισμών ανά πάσα στιγμή από κυβερνήσεις της χώρας υποδοχής και προέλευσης είναι υπαρκτοί. </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25000" lnSpcReduction="20000"/>
          </a:bodyPr>
          <a:lstStyle/>
          <a:p>
            <a:pPr algn="just"/>
            <a:r>
              <a:rPr lang="el-GR" sz="8000" dirty="0" smtClean="0">
                <a:latin typeface="Times New Roman" pitchFamily="18" charset="0"/>
                <a:cs typeface="Times New Roman" pitchFamily="18" charset="0"/>
              </a:rPr>
              <a:t>Το ακόλουθο παράδειγμα δείχνει πως τα ευρωδολάρια αυξάνονται όταν η αμερικάνικη εταιρεία </a:t>
            </a:r>
            <a:r>
              <a:rPr lang="en-US" sz="8000" dirty="0" smtClean="0">
                <a:latin typeface="Times New Roman" pitchFamily="18" charset="0"/>
                <a:cs typeface="Times New Roman" pitchFamily="18" charset="0"/>
              </a:rPr>
              <a:t>Ford </a:t>
            </a:r>
            <a:r>
              <a:rPr lang="el-GR" sz="8000" dirty="0" smtClean="0">
                <a:latin typeface="Times New Roman" pitchFamily="18" charset="0"/>
                <a:cs typeface="Times New Roman" pitchFamily="18" charset="0"/>
              </a:rPr>
              <a:t>μεταφέρει μια κατάθεση από την </a:t>
            </a:r>
            <a:r>
              <a:rPr lang="en-US" sz="8000" dirty="0" smtClean="0">
                <a:latin typeface="Times New Roman" pitchFamily="18" charset="0"/>
                <a:cs typeface="Times New Roman" pitchFamily="18" charset="0"/>
              </a:rPr>
              <a:t>Chase NY</a:t>
            </a:r>
            <a:r>
              <a:rPr lang="el-GR" sz="8000" dirty="0" smtClean="0">
                <a:latin typeface="Times New Roman" pitchFamily="18" charset="0"/>
                <a:cs typeface="Times New Roman" pitchFamily="18" charset="0"/>
              </a:rPr>
              <a:t> στην </a:t>
            </a:r>
            <a:r>
              <a:rPr lang="en-US" sz="8000" dirty="0" smtClean="0">
                <a:latin typeface="Times New Roman" pitchFamily="18" charset="0"/>
                <a:cs typeface="Times New Roman" pitchFamily="18" charset="0"/>
              </a:rPr>
              <a:t>Citibank London</a:t>
            </a:r>
            <a:r>
              <a:rPr lang="el-GR" sz="8000" dirty="0" smtClean="0">
                <a:latin typeface="Times New Roman" pitchFamily="18" charset="0"/>
                <a:cs typeface="Times New Roman" pitchFamily="18" charset="0"/>
              </a:rPr>
              <a:t>.</a:t>
            </a:r>
          </a:p>
          <a:p>
            <a:pPr algn="just"/>
            <a:r>
              <a:rPr lang="el-GR" sz="8000" b="1" dirty="0" smtClean="0">
                <a:latin typeface="Times New Roman" pitchFamily="18" charset="0"/>
                <a:cs typeface="Times New Roman" pitchFamily="18" charset="0"/>
              </a:rPr>
              <a:t>Πίνακας 4.19</a:t>
            </a:r>
            <a:r>
              <a:rPr lang="el-GR" sz="8000" dirty="0" smtClean="0">
                <a:latin typeface="Times New Roman" pitchFamily="18" charset="0"/>
                <a:cs typeface="Times New Roman" pitchFamily="18" charset="0"/>
              </a:rPr>
              <a:t>  1</a:t>
            </a:r>
            <a:r>
              <a:rPr lang="el-GR" sz="8000" baseline="30000" dirty="0" smtClean="0">
                <a:latin typeface="Times New Roman" pitchFamily="18" charset="0"/>
                <a:cs typeface="Times New Roman" pitchFamily="18" charset="0"/>
              </a:rPr>
              <a:t>ο</a:t>
            </a:r>
            <a:r>
              <a:rPr lang="el-GR" sz="8000" dirty="0" smtClean="0">
                <a:latin typeface="Times New Roman" pitchFamily="18" charset="0"/>
                <a:cs typeface="Times New Roman" pitchFamily="18" charset="0"/>
              </a:rPr>
              <a:t> παράδειγμα δημιουργίας Ευρωδολαρίων</a:t>
            </a:r>
          </a:p>
          <a:p>
            <a:pPr algn="just"/>
            <a:r>
              <a:rPr lang="el-GR" sz="8000" dirty="0" smtClean="0">
                <a:latin typeface="Times New Roman" pitchFamily="18" charset="0"/>
                <a:cs typeface="Times New Roman" pitchFamily="18" charset="0"/>
              </a:rPr>
              <a:t>Αλλά η αγορά Ευρωδολαρίων είναι παραπάνω από ένα σύστημα πληρωμής σε δολάρια χαρακτηρίζεται πολλές φορές ως η παγκόσμια αγορά χρήματος. Η εικόνα που δημιουργείται είναι οι ξένες τράπεζες να λαμβάνουν καταθέσεις και να δίνουν δάνεια, απαραίτητα και κύρια δρώντας ως διαπραγματευτές χρήματος στην παγκόσμια αγορά δολαρίου όπως φαίνεται στον ακόλουθο πίνακα.</a:t>
            </a:r>
          </a:p>
          <a:p>
            <a:pPr algn="just"/>
            <a:r>
              <a:rPr lang="el-GR" sz="8000" b="1" dirty="0" smtClean="0">
                <a:latin typeface="Times New Roman" pitchFamily="18" charset="0"/>
                <a:cs typeface="Times New Roman" pitchFamily="18" charset="0"/>
              </a:rPr>
              <a:t>Πίνακας 4.21 </a:t>
            </a:r>
            <a:r>
              <a:rPr lang="el-GR" sz="8000" dirty="0" smtClean="0">
                <a:latin typeface="Times New Roman" pitchFamily="18" charset="0"/>
                <a:cs typeface="Times New Roman" pitchFamily="18" charset="0"/>
              </a:rPr>
              <a:t>Οι διαπραγματευτές στην αγορά ευρωδολαρίων</a:t>
            </a:r>
          </a:p>
          <a:p>
            <a:pPr algn="just"/>
            <a:r>
              <a:rPr lang="el-GR" sz="8000" dirty="0" smtClean="0">
                <a:latin typeface="Times New Roman" pitchFamily="18" charset="0"/>
                <a:cs typeface="Times New Roman" pitchFamily="18" charset="0"/>
              </a:rPr>
              <a:t>Ο θεμελιώδης λόγος ύπαρξης της αγοράς Ευρωδολαρίων φαίνεται να είναι ότι οι ξένες τράπεζες έχουν πελάτες που θέλουν να κρατούν καταθέσεις σε δολάρια ή να δανείζονται σε δολάρια από αυτές. Αυτή η ζήτηση που καθοδηγείται από τους πελάτες ωθεί κάποιες από τις τράπεζες να έχουν μια φυσική πλεονασματική θέση (περισσότερες καταθέσεις σε δολάρια παρά δάνεια σε δολάρια) και άλλες τράπεζες να έχουν μια φυσική ελλειμματική θέση (περισσότερα δάνεια σε δολάρια παρά καταθέσεις). </a:t>
            </a:r>
          </a:p>
          <a:p>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t>4.9 Άλλα προϊόντα της χρηματαγοράς</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Τα προϊόντα της χρηματαγοράς  είναι όπως έχουμε δει μέχρι στιγμής τίτλοι βραχυχρόνιας διάρκειας με χαμηλή απόδοση αλλά και κίνδυνο. Θα πρέπει να σημειώσουμε ότι στην αγορά ευρωνομισμάτων, η πλειοψηφία των τραπεζικών καταθέσεων λαμβάνει τη μορφή </a:t>
            </a:r>
            <a:r>
              <a:rPr lang="el-GR" b="1" i="1" dirty="0" smtClean="0">
                <a:latin typeface="Times New Roman" pitchFamily="18" charset="0"/>
                <a:cs typeface="Times New Roman" pitchFamily="18" charset="0"/>
              </a:rPr>
              <a:t>βραχυπρόθεσμων προθεσμιακών καταθέσεων</a:t>
            </a:r>
            <a:r>
              <a:rPr lang="el-GR" dirty="0" smtClean="0">
                <a:latin typeface="Times New Roman" pitchFamily="18" charset="0"/>
                <a:cs typeface="Times New Roman" pitchFamily="18" charset="0"/>
              </a:rPr>
              <a:t> (από μια εβδομάδα ως τρείς μήνες συνήθως). Ενώ στις διατραπεζικές αγορές η μεγάλη πλειοψηφία των προθεσμιακών καταθέσεων έχουν διάρκεια μεταξύ μιας ημέρας και μιας εβδομάδας. </a:t>
            </a:r>
          </a:p>
          <a:p>
            <a:pPr algn="just"/>
            <a:r>
              <a:rPr lang="el-GR" dirty="0" smtClean="0">
                <a:latin typeface="Times New Roman" pitchFamily="18" charset="0"/>
                <a:cs typeface="Times New Roman" pitchFamily="18" charset="0"/>
              </a:rPr>
              <a:t>Τα </a:t>
            </a:r>
            <a:r>
              <a:rPr lang="el-GR" b="1" i="1" dirty="0" smtClean="0">
                <a:latin typeface="Times New Roman" pitchFamily="18" charset="0"/>
                <a:cs typeface="Times New Roman" pitchFamily="18" charset="0"/>
              </a:rPr>
              <a:t>πιστοποιητικά καταθέσεων</a:t>
            </a:r>
            <a:r>
              <a:rPr lang="el-G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certificate of deposits</a:t>
            </a:r>
            <a:r>
              <a:rPr lang="el-GR" dirty="0" smtClean="0">
                <a:latin typeface="Times New Roman" pitchFamily="18" charset="0"/>
                <a:cs typeface="Times New Roman" pitchFamily="18" charset="0"/>
              </a:rPr>
              <a:t>) είναι τίτλοι διαπραγματεύσιμοι και συνεπώς εύκολα μεταβιβάσιμοι. Εκδίδονται από τις τράπεζες για συγκεκριμένο ποσό, με ημερομηνία λήξεως και με ορισμένο επιτόκιο σταθερό ή κυμαινόμενο. Ως αντιστάθμισμα της υψηλότερης ρευστότητας σε σχέση με τις προθεσμιακές καταθέσεις η απόδοση τους είναι ελαφρά χαμηλότερη από αυτές. </a:t>
            </a: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latin typeface="Times New Roman" pitchFamily="18" charset="0"/>
                <a:cs typeface="Times New Roman" pitchFamily="18" charset="0"/>
              </a:rPr>
              <a:t>Μια άλλη σημαντική κατηγορία τίτλων της χρηματαγοράς είναι </a:t>
            </a:r>
            <a:r>
              <a:rPr lang="el-GR" b="1" i="1" dirty="0" smtClean="0">
                <a:latin typeface="Times New Roman" pitchFamily="18" charset="0"/>
                <a:cs typeface="Times New Roman" pitchFamily="18" charset="0"/>
              </a:rPr>
              <a:t>τα έντοκα γραμμάτια</a:t>
            </a:r>
            <a:r>
              <a:rPr lang="el-GR" b="1"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που μπορεί να έχουν εκδοθεί από ένα κράτος (Έντοκα Γραμμάτια Δημοσίου, ΕΓΔ) ή από κάποια επιχείρηση (</a:t>
            </a:r>
            <a:r>
              <a:rPr lang="en-US" dirty="0" smtClean="0">
                <a:latin typeface="Times New Roman" pitchFamily="18" charset="0"/>
                <a:cs typeface="Times New Roman" pitchFamily="18" charset="0"/>
              </a:rPr>
              <a:t>Commercial Papers</a:t>
            </a:r>
            <a:r>
              <a:rPr lang="el-G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CP</a:t>
            </a:r>
            <a:r>
              <a:rPr lang="el-GR" dirty="0" smtClean="0">
                <a:latin typeface="Times New Roman" pitchFamily="18" charset="0"/>
                <a:cs typeface="Times New Roman" pitchFamily="18" charset="0"/>
              </a:rPr>
              <a:t>). Τα πρώτα αποσκοπούν στην κάλυψη βραχυπρόθεσμων αναγκών (3,6,9, 12 μήνες) του δημοσίου και πολλές φορές χρησιμοποιούνται για την αποπληρωμή προηγούμενων δανείων του κράτους. Οπωσδήποτε το ύψος του επιτοκίου σε αυτούς τους τίτλους επηρεάζει τα επιτόκια άλλων παρόμοιων τραπεζικών προϊόντων. Σε πολλές χώρες το επιτόκιο αυτών των ΕΓΔ αποτελεί δείκτη της νομισματικής πολιτικής.</a:t>
            </a:r>
          </a:p>
          <a:p>
            <a:pPr algn="just"/>
            <a:r>
              <a:rPr lang="el-GR" dirty="0" smtClean="0">
                <a:latin typeface="Times New Roman" pitchFamily="18" charset="0"/>
                <a:cs typeface="Times New Roman" pitchFamily="18" charset="0"/>
              </a:rPr>
              <a:t>Τα δεύτερα αποτελούν βραχυπρόθεσμες άνευ ασφαλείας υποχρεώσεις μεγάλων και γνωστών εταιριών με λήξη συνήθως από μια εβδομάδα έως τρεις μήνες. Αποτελούν πηγή άντλησης φτηνών κεφαλαίων για επιχειρήσεις με μεγάλη φήμη. Η απόδοση τους είναι συνήθως μεγαλύτερη από την απόδοση τραπεζικών καταθέσεων αλλά και ο κίνδυνος είναι σχετικά χαμηλός λόγω μικρής διάρκειας και υψηλής φερεγγυότητας του εκδότη. </a:t>
            </a:r>
            <a:endParaRPr lang="el-GR"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Ξεκινώντας και αναλύοντας το κύκλωμα εισοδήματος δαπάνης σε μια κλειστή οικονομία με κρατικό τομέα. </a:t>
            </a:r>
            <a:r>
              <a:rPr lang="en-US" dirty="0" smtClean="0">
                <a:latin typeface="Times New Roman" pitchFamily="18" charset="0"/>
                <a:cs typeface="Times New Roman" pitchFamily="18" charset="0"/>
              </a:rPr>
              <a:t>O</a:t>
            </a:r>
            <a:r>
              <a:rPr lang="el-GR" dirty="0" smtClean="0">
                <a:latin typeface="Times New Roman" pitchFamily="18" charset="0"/>
                <a:cs typeface="Times New Roman" pitchFamily="18" charset="0"/>
              </a:rPr>
              <a:t>ι επιχειρήσεις δημόσιες και ιδιωτικές παράγουν ότι ζητείται από τη δαπάνη που γίνεται για την αγορά καταναλωτικών (</a:t>
            </a:r>
            <a:r>
              <a:rPr lang="el-GR" dirty="0" err="1" smtClean="0">
                <a:latin typeface="Times New Roman" pitchFamily="18" charset="0"/>
                <a:cs typeface="Times New Roman" pitchFamily="18" charset="0"/>
              </a:rPr>
              <a:t>C=Cp+Cg</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Private</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and</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Government</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consumption</a:t>
            </a:r>
            <a:r>
              <a:rPr lang="el-GR" dirty="0" smtClean="0">
                <a:latin typeface="Times New Roman" pitchFamily="18" charset="0"/>
                <a:cs typeface="Times New Roman" pitchFamily="18" charset="0"/>
              </a:rPr>
              <a:t>) και κεφαλαιουχικών αγαθών (</a:t>
            </a:r>
            <a:r>
              <a:rPr lang="el-GR" dirty="0" err="1" smtClean="0">
                <a:latin typeface="Times New Roman" pitchFamily="18" charset="0"/>
                <a:cs typeface="Times New Roman" pitchFamily="18" charset="0"/>
              </a:rPr>
              <a:t>I=Ip+Ig</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Private</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and</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Government</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investment</a:t>
            </a:r>
            <a:r>
              <a:rPr lang="el-GR" dirty="0" smtClean="0">
                <a:latin typeface="Times New Roman" pitchFamily="18" charset="0"/>
                <a:cs typeface="Times New Roman" pitchFamily="18" charset="0"/>
              </a:rPr>
              <a:t>). Διακρίνοντας την καταναλωτική και την επενδυτική δαπάνη του δημοσίου σε </a:t>
            </a:r>
            <a:r>
              <a:rPr lang="en-US" dirty="0" smtClean="0">
                <a:latin typeface="Times New Roman" pitchFamily="18" charset="0"/>
                <a:cs typeface="Times New Roman" pitchFamily="18" charset="0"/>
              </a:rPr>
              <a:t>G</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Cg+Ig</a:t>
            </a:r>
            <a:r>
              <a:rPr lang="el-GR" dirty="0" smtClean="0">
                <a:latin typeface="Times New Roman" pitchFamily="18" charset="0"/>
                <a:cs typeface="Times New Roman" pitchFamily="18" charset="0"/>
              </a:rPr>
              <a:t>  μπορούμε να γράψουμε την εξίσωση σχηματισμού του εισοδήματος: </a:t>
            </a:r>
          </a:p>
          <a:p>
            <a:pPr algn="just"/>
            <a:r>
              <a:rPr lang="el-GR" dirty="0" err="1" smtClean="0">
                <a:latin typeface="Times New Roman" pitchFamily="18" charset="0"/>
                <a:cs typeface="Times New Roman" pitchFamily="18" charset="0"/>
              </a:rPr>
              <a:t>Υ=Cp+Ip</a:t>
            </a:r>
            <a:r>
              <a:rPr lang="el-GR" dirty="0" smtClean="0">
                <a:latin typeface="Times New Roman" pitchFamily="18" charset="0"/>
                <a:cs typeface="Times New Roman" pitchFamily="18" charset="0"/>
              </a:rPr>
              <a:t>+(</a:t>
            </a:r>
            <a:r>
              <a:rPr lang="el-GR" dirty="0" err="1" smtClean="0">
                <a:latin typeface="Times New Roman" pitchFamily="18" charset="0"/>
                <a:cs typeface="Times New Roman" pitchFamily="18" charset="0"/>
              </a:rPr>
              <a:t>Cg+Ig</a:t>
            </a:r>
            <a:r>
              <a:rPr lang="el-GR" dirty="0" smtClean="0">
                <a:latin typeface="Times New Roman" pitchFamily="18" charset="0"/>
                <a:cs typeface="Times New Roman" pitchFamily="18" charset="0"/>
              </a:rPr>
              <a:t>) ή  </a:t>
            </a:r>
            <a:r>
              <a:rPr lang="el-GR" dirty="0" err="1" smtClean="0">
                <a:latin typeface="Times New Roman" pitchFamily="18" charset="0"/>
                <a:cs typeface="Times New Roman" pitchFamily="18" charset="0"/>
              </a:rPr>
              <a:t>Υ=Cp+Ip+G</a:t>
            </a:r>
            <a:endParaRPr lang="el-G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a:t>
            </a:r>
            <a:r>
              <a:rPr lang="el-GR" dirty="0" smtClean="0">
                <a:latin typeface="Times New Roman" pitchFamily="18" charset="0"/>
                <a:cs typeface="Times New Roman" pitchFamily="18" charset="0"/>
              </a:rPr>
              <a:t>α νοικοκυριά που εισπράττουν το Υ, το διαθέτουν για κατανάλωση ή αποταμίευση αλλά και για πληρωμή των φόρων (T, </a:t>
            </a:r>
            <a:r>
              <a:rPr lang="el-GR" dirty="0" err="1" smtClean="0">
                <a:latin typeface="Times New Roman" pitchFamily="18" charset="0"/>
                <a:cs typeface="Times New Roman" pitchFamily="18" charset="0"/>
              </a:rPr>
              <a:t>Taxes</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Άρα </a:t>
            </a:r>
            <a:r>
              <a:rPr lang="el-GR" dirty="0" err="1" smtClean="0">
                <a:latin typeface="Times New Roman" pitchFamily="18" charset="0"/>
                <a:cs typeface="Times New Roman" pitchFamily="18" charset="0"/>
              </a:rPr>
              <a:t>Y=Cp+Sp+T</a:t>
            </a:r>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Εξισώνοντας τις δύο εξισώσεις </a:t>
            </a:r>
            <a:r>
              <a:rPr lang="el-GR" dirty="0" err="1" smtClean="0">
                <a:latin typeface="Times New Roman" pitchFamily="18" charset="0"/>
                <a:cs typeface="Times New Roman" pitchFamily="18" charset="0"/>
              </a:rPr>
              <a:t>Ip+Dg=Sp</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Dg=G</a:t>
            </a:r>
            <a:r>
              <a:rPr lang="el-GR" dirty="0" smtClean="0">
                <a:latin typeface="Times New Roman" pitchFamily="18" charset="0"/>
                <a:cs typeface="Times New Roman" pitchFamily="18" charset="0"/>
              </a:rPr>
              <a:t>-T&gt;0, </a:t>
            </a:r>
            <a:r>
              <a:rPr lang="el-GR" dirty="0" err="1" smtClean="0">
                <a:latin typeface="Times New Roman" pitchFamily="18" charset="0"/>
                <a:cs typeface="Times New Roman" pitchFamily="18" charset="0"/>
              </a:rPr>
              <a:t>Government</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Deficit</a:t>
            </a:r>
            <a:r>
              <a:rPr lang="el-GR" dirty="0" smtClean="0">
                <a:latin typeface="Times New Roman" pitchFamily="18" charset="0"/>
                <a:cs typeface="Times New Roman" pitchFamily="18" charset="0"/>
              </a:rPr>
              <a:t>) </a:t>
            </a:r>
          </a:p>
          <a:p>
            <a:pPr algn="just"/>
            <a:endParaRPr lang="el-G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Times New Roman" pitchFamily="18" charset="0"/>
                <a:cs typeface="Times New Roman" pitchFamily="18" charset="0"/>
              </a:rPr>
              <a:t>Ένα ακόμη αξιόλογο εργαλείο χρηματοδότησης για τις επιχειρήσεις είναι οι λεγόμενες </a:t>
            </a:r>
            <a:r>
              <a:rPr lang="el-GR" b="1" i="1" dirty="0" smtClean="0">
                <a:latin typeface="Times New Roman" pitchFamily="18" charset="0"/>
                <a:cs typeface="Times New Roman" pitchFamily="18" charset="0"/>
              </a:rPr>
              <a:t>διευκολύνσεις έκδοσης γραμματίων</a:t>
            </a:r>
            <a:r>
              <a:rPr lang="el-GR" b="1"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Notes Issuance Facilities</a:t>
            </a:r>
            <a:r>
              <a:rPr lang="el-GR"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NIFs</a:t>
            </a:r>
            <a:r>
              <a:rPr lang="el-GR" dirty="0" smtClean="0">
                <a:latin typeface="Times New Roman" pitchFamily="18" charset="0"/>
                <a:cs typeface="Times New Roman" pitchFamily="18" charset="0"/>
              </a:rPr>
              <a:t>). Πρόκειται για  γραμμάτια βραχυχρόνιας διάρκειας που  εκδίδονται από το δανειζόμενο, και αγοράζονται στο σύνολο τους από τραπεζικούς οργανισμούς, οι οποίοι στην συνέχεια δρουν ως ανάδοχοι για την προώθηση των τίτλων στην αγορά. </a:t>
            </a:r>
          </a:p>
          <a:p>
            <a:pPr algn="just"/>
            <a:r>
              <a:rPr lang="en-US" dirty="0" smtClean="0">
                <a:latin typeface="Times New Roman" pitchFamily="18" charset="0"/>
                <a:cs typeface="Times New Roman" pitchFamily="18" charset="0"/>
              </a:rPr>
              <a:t>B</a:t>
            </a:r>
            <a:r>
              <a:rPr lang="el-GR" dirty="0" err="1" smtClean="0">
                <a:latin typeface="Times New Roman" pitchFamily="18" charset="0"/>
                <a:cs typeface="Times New Roman" pitchFamily="18" charset="0"/>
              </a:rPr>
              <a:t>ραχυχρόνια</a:t>
            </a:r>
            <a:r>
              <a:rPr lang="el-GR" dirty="0" smtClean="0">
                <a:latin typeface="Times New Roman" pitchFamily="18" charset="0"/>
                <a:cs typeface="Times New Roman" pitchFamily="18" charset="0"/>
              </a:rPr>
              <a:t> γραμμάτια που εκδίδονται από επιχειρήσεις οι οποίες έχουν τη δυνατότητα επιλογής του νομίσματος έκδοσης είναι τα </a:t>
            </a:r>
            <a:r>
              <a:rPr lang="el-GR" b="1" i="1" dirty="0" err="1" smtClean="0">
                <a:latin typeface="Times New Roman" pitchFamily="18" charset="0"/>
                <a:cs typeface="Times New Roman" pitchFamily="18" charset="0"/>
              </a:rPr>
              <a:t>ευρωγραμμάτια</a:t>
            </a:r>
            <a:r>
              <a:rPr lang="el-GR" b="1" i="1"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EuroNotes</a:t>
            </a:r>
            <a:r>
              <a:rPr lang="el-GR" dirty="0" smtClean="0">
                <a:latin typeface="Times New Roman" pitchFamily="18" charset="0"/>
                <a:cs typeface="Times New Roman" pitchFamily="18" charset="0"/>
              </a:rPr>
              <a:t>). Μεγάλοι τραπεζικοί οργανισμοί είναι συνήθως οι αγοραστές  αυτών των τίτλων που μεσολαβούν με κάποιο περιθώριο κέρδους και τους διοχετεύουν στην αγορά σε εταιρείες επενδύσεων και άλλους επενδυτές.</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pPr algn="just"/>
            <a:r>
              <a:rPr lang="el-GR" sz="1800" dirty="0" smtClean="0">
                <a:latin typeface="Times New Roman" pitchFamily="18" charset="0"/>
                <a:cs typeface="Times New Roman" pitchFamily="18" charset="0"/>
              </a:rPr>
              <a:t>Τα </a:t>
            </a:r>
            <a:r>
              <a:rPr lang="el-GR" sz="1800" b="1" i="1" dirty="0" smtClean="0">
                <a:latin typeface="Times New Roman" pitchFamily="18" charset="0"/>
                <a:cs typeface="Times New Roman" pitchFamily="18" charset="0"/>
              </a:rPr>
              <a:t>γραμμάτια κυμαινόμενου επιτοκίου</a:t>
            </a:r>
            <a:r>
              <a:rPr lang="el-GR" sz="1800" b="1"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Floating Rate Notes</a:t>
            </a:r>
            <a:r>
              <a:rPr lang="el-GR" sz="1800" dirty="0" smtClean="0">
                <a:latin typeface="Times New Roman" pitchFamily="18" charset="0"/>
                <a:cs typeface="Times New Roman" pitchFamily="18" charset="0"/>
              </a:rPr>
              <a:t>)</a:t>
            </a:r>
            <a:r>
              <a:rPr lang="el-GR" sz="1800" b="1" dirty="0" smtClean="0">
                <a:latin typeface="Times New Roman" pitchFamily="18" charset="0"/>
                <a:cs typeface="Times New Roman" pitchFamily="18" charset="0"/>
              </a:rPr>
              <a:t> ε</a:t>
            </a:r>
            <a:r>
              <a:rPr lang="el-GR" sz="1800" dirty="0" smtClean="0">
                <a:latin typeface="Times New Roman" pitchFamily="18" charset="0"/>
                <a:cs typeface="Times New Roman" pitchFamily="18" charset="0"/>
              </a:rPr>
              <a:t>ίναι διαπραγματεύσιμα ανώνυμα προϊόντα συγκεκριμένης λήξης, των οποίων το επιτόκιο ορίζεται κατά διαστήματα τριών ή έξι μηνών με βάση κάποιο δείκτη επιτοκίου (</a:t>
            </a:r>
            <a:r>
              <a:rPr lang="en-US" sz="1800" dirty="0" smtClean="0">
                <a:latin typeface="Times New Roman" pitchFamily="18" charset="0"/>
                <a:cs typeface="Times New Roman" pitchFamily="18" charset="0"/>
              </a:rPr>
              <a:t>benchmark</a:t>
            </a:r>
            <a:r>
              <a:rPr lang="el-GR" sz="1800" dirty="0" smtClean="0">
                <a:latin typeface="Times New Roman" pitchFamily="18" charset="0"/>
                <a:cs typeface="Times New Roman" pitchFamily="18" charset="0"/>
              </a:rPr>
              <a:t>). Ένα παράδειγμα ενός τέτοιου δείκτη σε Ευρώ αποτελεί το επιτόκιο </a:t>
            </a:r>
            <a:r>
              <a:rPr lang="en-US" sz="1800" dirty="0" smtClean="0">
                <a:latin typeface="Times New Roman" pitchFamily="18" charset="0"/>
                <a:cs typeface="Times New Roman" pitchFamily="18" charset="0"/>
              </a:rPr>
              <a:t>LIBOR</a:t>
            </a:r>
            <a:r>
              <a:rPr lang="el-GR"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London Interbank Offer Rate</a:t>
            </a:r>
            <a:r>
              <a:rPr lang="el-GR" sz="1800" dirty="0" smtClean="0">
                <a:latin typeface="Times New Roman" pitchFamily="18" charset="0"/>
                <a:cs typeface="Times New Roman" pitchFamily="18" charset="0"/>
              </a:rPr>
              <a:t>) στην διατραπεζική σε ευρώ στο Λονδίνο. Όπως ακριβώς και στην περίπτωση ενός δανείου, το επιτόκιο αναφοράς καθορίζεται στην αρχή κάθε τοκοφόρου περιόδου. </a:t>
            </a:r>
          </a:p>
          <a:p>
            <a:pPr algn="just"/>
            <a:r>
              <a:rPr lang="el-GR" sz="1800" dirty="0" smtClean="0">
                <a:latin typeface="Times New Roman" pitchFamily="18" charset="0"/>
                <a:cs typeface="Times New Roman" pitchFamily="18" charset="0"/>
              </a:rPr>
              <a:t>Οι λεγόμενες </a:t>
            </a:r>
            <a:r>
              <a:rPr lang="el-GR" sz="1800" b="1" i="1" dirty="0" smtClean="0">
                <a:latin typeface="Times New Roman" pitchFamily="18" charset="0"/>
                <a:cs typeface="Times New Roman" pitchFamily="18" charset="0"/>
              </a:rPr>
              <a:t>επιταγές αποδοχής τράπεζας</a:t>
            </a:r>
            <a:r>
              <a:rPr lang="el-GR" sz="1800" b="1"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Bankers</a:t>
            </a:r>
            <a:r>
              <a:rPr lang="el-GR"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Acceptances</a:t>
            </a:r>
            <a:r>
              <a:rPr lang="el-GR" sz="1800" dirty="0" smtClean="0">
                <a:latin typeface="Times New Roman" pitchFamily="18" charset="0"/>
                <a:cs typeface="Times New Roman" pitchFamily="18" charset="0"/>
              </a:rPr>
              <a:t>) συνήθως προκύπτουν από συναλλαγές του διεθνούς εμπορίου και πρόκειται για βραχυχρόνια ανώνυμα γραμμάτια (χωρίς επιτόκιο) που αντιπροσωπεύουν την υποχρέωση ενός συγκεκριμένου τραπεζικού ιδρύματος. Δεδομένου ότι την αποπληρωμή τους εγγυάται το συγκεκριμένο τραπεζικό ίδρυμα ο πιστωτικός τους κίνδυνος είναι ελάχιστος. Ενώ πωλούνται με έκπτωση από την ονομαστική τους αξία όπως τα έντοκα γραμμάτια. </a:t>
            </a:r>
          </a:p>
          <a:p>
            <a:pPr algn="just"/>
            <a:r>
              <a:rPr lang="el-GR" sz="1800" dirty="0" smtClean="0">
                <a:latin typeface="Times New Roman" pitchFamily="18" charset="0"/>
                <a:cs typeface="Times New Roman" pitchFamily="18" charset="0"/>
              </a:rPr>
              <a:t>ένα ακόμα εργαλείο για την διεκπεραίωση των εργασιών διεθνούς εμπορίου είναι οι </a:t>
            </a:r>
            <a:r>
              <a:rPr lang="el-GR" sz="1800" b="1" dirty="0" smtClean="0">
                <a:latin typeface="Times New Roman" pitchFamily="18" charset="0"/>
                <a:cs typeface="Times New Roman" pitchFamily="18" charset="0"/>
              </a:rPr>
              <a:t>εγγυητικές επιστολές</a:t>
            </a:r>
            <a:r>
              <a:rPr lang="el-GR"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Letters of Credit</a:t>
            </a:r>
            <a:r>
              <a:rPr lang="el-GR"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L</a:t>
            </a:r>
            <a:r>
              <a:rPr lang="el-GR"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C</a:t>
            </a:r>
            <a:r>
              <a:rPr lang="el-GR" sz="1800" b="1" dirty="0" smtClean="0">
                <a:latin typeface="Times New Roman" pitchFamily="18" charset="0"/>
                <a:cs typeface="Times New Roman" pitchFamily="18" charset="0"/>
              </a:rPr>
              <a:t>)</a:t>
            </a:r>
            <a:r>
              <a:rPr lang="el-GR" sz="1800" dirty="0" smtClean="0">
                <a:latin typeface="Times New Roman" pitchFamily="18" charset="0"/>
                <a:cs typeface="Times New Roman" pitchFamily="18" charset="0"/>
              </a:rPr>
              <a:t>. </a:t>
            </a:r>
            <a:endParaRPr lang="el-GR" sz="18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latin typeface="Times New Roman" pitchFamily="18" charset="0"/>
                <a:cs typeface="Times New Roman" pitchFamily="18" charset="0"/>
              </a:rPr>
              <a:t>4.10 Μετρώντας τις αποδόσεις των προϊόντων  της χρηματαγοράς</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Times New Roman" pitchFamily="18" charset="0"/>
                <a:cs typeface="Times New Roman" pitchFamily="18" charset="0"/>
              </a:rPr>
              <a:t>Δεδομένου ότι όταν κάποιος επενδύει ένα ποσό  χρημάτων σήμερα περιμένει να λάβει ένα μεγαλύτερο ποσό στο μέλλον η απόδοση είναι αύξηση του ποσού εκφρασμένη ως ποσοστό της αρχικής επένδυσης σε ετήσια βάση. </a:t>
            </a:r>
          </a:p>
          <a:p>
            <a:pPr algn="just"/>
            <a:r>
              <a:rPr lang="el-GR" dirty="0" smtClean="0">
                <a:latin typeface="Times New Roman" pitchFamily="18" charset="0"/>
                <a:cs typeface="Times New Roman" pitchFamily="18" charset="0"/>
              </a:rPr>
              <a:t>Στην περίπτωση των τραπεζικών καταθέσεων χρησιμοποιείται ο ακόλουθος τύπος για τον υπολογισμό της απόδοσης. Όπου </a:t>
            </a:r>
            <a:r>
              <a:rPr lang="en-US" dirty="0" smtClean="0">
                <a:latin typeface="Times New Roman" pitchFamily="18" charset="0"/>
                <a:cs typeface="Times New Roman" pitchFamily="18" charset="0"/>
              </a:rPr>
              <a:t>t</a:t>
            </a:r>
            <a:r>
              <a:rPr lang="el-GR" dirty="0" smtClean="0">
                <a:latin typeface="Times New Roman" pitchFamily="18" charset="0"/>
                <a:cs typeface="Times New Roman" pitchFamily="18" charset="0"/>
              </a:rPr>
              <a:t> οι ημέρες που απομένουν για τη λήξη.</a:t>
            </a:r>
          </a:p>
          <a:p>
            <a:pPr algn="just"/>
            <a:endParaRPr lang="el-GR" dirty="0" smtClean="0">
              <a:latin typeface="Times New Roman" pitchFamily="18" charset="0"/>
              <a:cs typeface="Times New Roman" pitchFamily="18" charset="0"/>
            </a:endParaRPr>
          </a:p>
          <a:p>
            <a:pPr algn="just"/>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Αν για παράδειγμα η πληρωμή τόκων είναι $25 για μια κατάθεση 90 ημερών 1000 Ευρωδολαρίων, η απόδοση αυτής της κατάθεσης θα είναι:</a:t>
            </a:r>
          </a:p>
          <a:p>
            <a:pPr algn="just"/>
            <a:endParaRPr lang="el-GR" dirty="0" smtClean="0">
              <a:latin typeface="Times New Roman" pitchFamily="18" charset="0"/>
              <a:cs typeface="Times New Roman" pitchFamily="18" charset="0"/>
            </a:endParaRPr>
          </a:p>
          <a:p>
            <a:pPr algn="just"/>
            <a:endParaRPr lang="el-GR" dirty="0">
              <a:latin typeface="Times New Roman" pitchFamily="18" charset="0"/>
              <a:cs typeface="Times New Roman" pitchFamily="18" charset="0"/>
            </a:endParaRPr>
          </a:p>
        </p:txBody>
      </p:sp>
      <p:graphicFrame>
        <p:nvGraphicFramePr>
          <p:cNvPr id="1026" name="Object 2"/>
          <p:cNvGraphicFramePr>
            <a:graphicFrameLocks noChangeAspect="1"/>
          </p:cNvGraphicFramePr>
          <p:nvPr/>
        </p:nvGraphicFramePr>
        <p:xfrm>
          <a:off x="1835696" y="3854416"/>
          <a:ext cx="3765686" cy="726712"/>
        </p:xfrm>
        <a:graphic>
          <a:graphicData uri="http://schemas.openxmlformats.org/presentationml/2006/ole">
            <p:oleObj spid="_x0000_s1026" name="Equation" r:id="rId3" imgW="2171520" imgH="419040" progId="Equation.DSMT4">
              <p:embed/>
            </p:oleObj>
          </a:graphicData>
        </a:graphic>
      </p:graphicFrame>
      <p:graphicFrame>
        <p:nvGraphicFramePr>
          <p:cNvPr id="1027" name="Object 3"/>
          <p:cNvGraphicFramePr>
            <a:graphicFrameLocks noChangeAspect="1"/>
          </p:cNvGraphicFramePr>
          <p:nvPr/>
        </p:nvGraphicFramePr>
        <p:xfrm>
          <a:off x="827583" y="5733256"/>
          <a:ext cx="3985992" cy="792088"/>
        </p:xfrm>
        <a:graphic>
          <a:graphicData uri="http://schemas.openxmlformats.org/presentationml/2006/ole">
            <p:oleObj spid="_x0000_s1027" name="Equation" r:id="rId4" imgW="1981080" imgH="393480" progId="Equation.DSMT4">
              <p:embed/>
            </p:oleObj>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Στην περίπτωση των εντόκων γραμματίων (ΕΓΔ, CP) αλλά και των επιταγών αποδοχής τράπεζας που πωλούνται με έκπτωση από την ονομαστική τους αξία μπορούμε να υπολογίσουμε την τιμή τους βάση του ακόλουθου τύπου:</a:t>
            </a:r>
          </a:p>
          <a:p>
            <a:pPr algn="just"/>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Όπου, P η αγοραία τιμή του τίτλου, R η ονομαστική αξία, d είναι το προεξοφλητικό επιτόκιο (</a:t>
            </a:r>
            <a:r>
              <a:rPr lang="el-GR" dirty="0" err="1" smtClean="0">
                <a:latin typeface="Times New Roman" pitchFamily="18" charset="0"/>
                <a:cs typeface="Times New Roman" pitchFamily="18" charset="0"/>
              </a:rPr>
              <a:t>discount</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rate</a:t>
            </a:r>
            <a:r>
              <a:rPr lang="el-GR" dirty="0" smtClean="0">
                <a:latin typeface="Times New Roman" pitchFamily="18" charset="0"/>
                <a:cs typeface="Times New Roman" pitchFamily="18" charset="0"/>
              </a:rPr>
              <a:t>) και t ο χρόνος για τη λήξη. Χρησιμοποιώντας αυτό τον τύπο και λύνοντας ως προ το επιτόκιο d, βρίσκουμε την απόδοση με την λεγόμενη μέθοδο του προεξοφλητικού επιτοκίου.  </a:t>
            </a:r>
          </a:p>
          <a:p>
            <a:pPr algn="just"/>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Έτσι για παράδειγμα προκειμένου να βρούμε ποιο είναι το προεξοφλητικό επιτόκιο ενός ΕΓΔ που απομένουν 100 ημέρες ως τη λήξη του, με ονομαστική αξία $100000 εάν η αγοραία τιμή πώλησης του είναι  $97569 εφαρμόζουμε τον ακόλουθο τύπο:</a:t>
            </a:r>
          </a:p>
          <a:p>
            <a:pPr algn="just"/>
            <a:endParaRPr lang="el-GR" dirty="0" smtClean="0">
              <a:latin typeface="Times New Roman" pitchFamily="18" charset="0"/>
              <a:cs typeface="Times New Roman" pitchFamily="18" charset="0"/>
            </a:endParaRPr>
          </a:p>
          <a:p>
            <a:endParaRPr lang="el-GR" dirty="0" smtClean="0"/>
          </a:p>
          <a:p>
            <a:endParaRPr lang="el-GR" dirty="0"/>
          </a:p>
        </p:txBody>
      </p:sp>
      <p:graphicFrame>
        <p:nvGraphicFramePr>
          <p:cNvPr id="2050" name="Object 2"/>
          <p:cNvGraphicFramePr>
            <a:graphicFrameLocks noChangeAspect="1"/>
          </p:cNvGraphicFramePr>
          <p:nvPr/>
        </p:nvGraphicFramePr>
        <p:xfrm>
          <a:off x="4217401" y="2429308"/>
          <a:ext cx="2226807" cy="711660"/>
        </p:xfrm>
        <a:graphic>
          <a:graphicData uri="http://schemas.openxmlformats.org/presentationml/2006/ole">
            <p:oleObj spid="_x0000_s2050" name="Equation" r:id="rId3" imgW="1231560" imgH="393480" progId="Equation.DSMT4">
              <p:embed/>
            </p:oleObj>
          </a:graphicData>
        </a:graphic>
      </p:graphicFrame>
      <p:graphicFrame>
        <p:nvGraphicFramePr>
          <p:cNvPr id="2051" name="Object 3"/>
          <p:cNvGraphicFramePr>
            <a:graphicFrameLocks noChangeAspect="1"/>
          </p:cNvGraphicFramePr>
          <p:nvPr/>
        </p:nvGraphicFramePr>
        <p:xfrm>
          <a:off x="4499992" y="4150009"/>
          <a:ext cx="1800200" cy="724756"/>
        </p:xfrm>
        <a:graphic>
          <a:graphicData uri="http://schemas.openxmlformats.org/presentationml/2006/ole">
            <p:oleObj spid="_x0000_s2051" name="Equation" r:id="rId4" imgW="977760" imgH="393480" progId="Equation.DSMT4">
              <p:embed/>
            </p:oleObj>
          </a:graphicData>
        </a:graphic>
      </p:graphicFrame>
      <p:graphicFrame>
        <p:nvGraphicFramePr>
          <p:cNvPr id="2052" name="Object 4"/>
          <p:cNvGraphicFramePr>
            <a:graphicFrameLocks noChangeAspect="1"/>
          </p:cNvGraphicFramePr>
          <p:nvPr/>
        </p:nvGraphicFramePr>
        <p:xfrm>
          <a:off x="899592" y="6021288"/>
          <a:ext cx="3304311" cy="609724"/>
        </p:xfrm>
        <a:graphic>
          <a:graphicData uri="http://schemas.openxmlformats.org/presentationml/2006/ole">
            <p:oleObj spid="_x0000_s2052" name="Equation" r:id="rId5" imgW="2133360" imgH="393480" progId="Equation.DSMT4">
              <p:embed/>
            </p:oleObj>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Τέλος στην περίπτωση των πιστοποιητικών καταθέσεων και στα γραμμάτια κυμαινόμενου επιτοκίου εφαρμόζουμε το λεγόμενο ισοδύναμο απόδοσης ομολόγου ή απόδοση στη λήξη (</a:t>
            </a:r>
            <a:r>
              <a:rPr lang="el-GR" dirty="0" err="1" smtClean="0">
                <a:latin typeface="Times New Roman" pitchFamily="18" charset="0"/>
                <a:cs typeface="Times New Roman" pitchFamily="18" charset="0"/>
              </a:rPr>
              <a:t>yield</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to</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maturity</a:t>
            </a:r>
            <a:r>
              <a:rPr lang="el-GR" dirty="0" smtClean="0">
                <a:latin typeface="Times New Roman" pitchFamily="18" charset="0"/>
                <a:cs typeface="Times New Roman" pitchFamily="18" charset="0"/>
              </a:rPr>
              <a:t>). Η απόδοση στην λήξη είναι το επιτόκιο εκείνο που εξισώνει την παρούσα αξία των μελλοντικών τόκων και κεφαλαίου με την τρέχουσα τιμή αγοράς του τίτλου.</a:t>
            </a:r>
          </a:p>
          <a:p>
            <a:pPr algn="just"/>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Όπου, P  είναι η τρέχουσα αγοραία τιμή του τίτλου, C είναι το ποσό των τόκων (τοκομερίδια) που καταβάλλεται ετησίως, </a:t>
            </a:r>
            <a:r>
              <a:rPr lang="en-US" dirty="0" smtClean="0">
                <a:latin typeface="Times New Roman" pitchFamily="18" charset="0"/>
                <a:cs typeface="Times New Roman" pitchFamily="18" charset="0"/>
              </a:rPr>
              <a:t>n </a:t>
            </a:r>
            <a:r>
              <a:rPr lang="el-GR" dirty="0" smtClean="0">
                <a:latin typeface="Times New Roman" pitchFamily="18" charset="0"/>
                <a:cs typeface="Times New Roman" pitchFamily="18" charset="0"/>
              </a:rPr>
              <a:t>ο αριθμός των ετών που απομένουν ως τη λήξη και FV η ονομαστική αξία του τίτλου. </a:t>
            </a:r>
          </a:p>
          <a:p>
            <a:pPr algn="just"/>
            <a:r>
              <a:rPr lang="el-GR" dirty="0" smtClean="0">
                <a:latin typeface="Times New Roman" pitchFamily="18" charset="0"/>
                <a:cs typeface="Times New Roman" pitchFamily="18" charset="0"/>
              </a:rPr>
              <a:t>Στην περίπτωση όπου οι τόκοι καταβάλλονται m φορές το χρόνο (συνήθως κάθε 3 και κάθε 6 μήνες στις </a:t>
            </a:r>
            <a:r>
              <a:rPr lang="el-GR" dirty="0" err="1" smtClean="0">
                <a:latin typeface="Times New Roman" pitchFamily="18" charset="0"/>
                <a:cs typeface="Times New Roman" pitchFamily="18" charset="0"/>
              </a:rPr>
              <a:t>ευρωκαταθέσεις</a:t>
            </a:r>
            <a:r>
              <a:rPr lang="el-GR" dirty="0" smtClean="0">
                <a:latin typeface="Times New Roman" pitchFamily="18" charset="0"/>
                <a:cs typeface="Times New Roman" pitchFamily="18" charset="0"/>
              </a:rPr>
              <a:t> και στα γραμμάτια κυμαινόμενου επιτοκίου), ο τύπος τροποποιείται:</a:t>
            </a:r>
          </a:p>
          <a:p>
            <a:endParaRPr lang="el-GR" dirty="0" smtClean="0"/>
          </a:p>
          <a:p>
            <a:endParaRPr lang="el-GR" dirty="0" smtClean="0"/>
          </a:p>
          <a:p>
            <a:endParaRPr lang="el-GR" dirty="0"/>
          </a:p>
        </p:txBody>
      </p:sp>
      <p:graphicFrame>
        <p:nvGraphicFramePr>
          <p:cNvPr id="3074" name="Object 2"/>
          <p:cNvGraphicFramePr>
            <a:graphicFrameLocks noChangeAspect="1"/>
          </p:cNvGraphicFramePr>
          <p:nvPr/>
        </p:nvGraphicFramePr>
        <p:xfrm>
          <a:off x="5508103" y="2996952"/>
          <a:ext cx="3515209" cy="563116"/>
        </p:xfrm>
        <a:graphic>
          <a:graphicData uri="http://schemas.openxmlformats.org/presentationml/2006/ole">
            <p:oleObj spid="_x0000_s3074" name="Equation" r:id="rId3" imgW="2616120" imgH="419040" progId="Equation.DSMT4">
              <p:embed/>
            </p:oleObj>
          </a:graphicData>
        </a:graphic>
      </p:graphicFrame>
      <p:graphicFrame>
        <p:nvGraphicFramePr>
          <p:cNvPr id="3075" name="Object 3"/>
          <p:cNvGraphicFramePr>
            <a:graphicFrameLocks noChangeAspect="1"/>
          </p:cNvGraphicFramePr>
          <p:nvPr/>
        </p:nvGraphicFramePr>
        <p:xfrm>
          <a:off x="1403648" y="5664995"/>
          <a:ext cx="4466948" cy="1076373"/>
        </p:xfrm>
        <a:graphic>
          <a:graphicData uri="http://schemas.openxmlformats.org/presentationml/2006/ole">
            <p:oleObj spid="_x0000_s3075" name="Equation" r:id="rId4" imgW="3162240" imgH="761760" progId="Equation.DSMT4">
              <p:embed/>
            </p:oleObj>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latin typeface="Times New Roman" pitchFamily="18" charset="0"/>
                <a:cs typeface="Times New Roman" pitchFamily="18" charset="0"/>
              </a:rPr>
              <a:t>4.11 Ο ρόλος των διαπραγματευτών τίτλων στην χρηματαγορά </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a:bodyPr>
          <a:lstStyle/>
          <a:p>
            <a:pPr algn="just"/>
            <a:r>
              <a:rPr lang="el-GR" sz="2000" dirty="0" smtClean="0">
                <a:latin typeface="Times New Roman" pitchFamily="18" charset="0"/>
                <a:cs typeface="Times New Roman" pitchFamily="18" charset="0"/>
              </a:rPr>
              <a:t>Μια αγορά χαρακτηρίζεται ως ρευστή όταν μια μεμονωμένη συναλλαγή δε διαταράσσει τη συνέχεια της αγοράς. Πιο συγκεκριμένα, είναι μια αγορά στην οποία μπορείς να αγοράσεις και να πουλήσεις γρήγορα, ένα μεγάλο όγκο τίτλων, και χωρίς να αλλάξεις την τιμή κατά πολύ.</a:t>
            </a:r>
            <a:endParaRPr lang="en-US" sz="2000" dirty="0" smtClean="0">
              <a:latin typeface="Times New Roman" pitchFamily="18" charset="0"/>
              <a:cs typeface="Times New Roman" pitchFamily="18" charset="0"/>
            </a:endParaRPr>
          </a:p>
          <a:p>
            <a:pPr algn="just"/>
            <a:r>
              <a:rPr lang="el-GR" sz="2000" dirty="0" smtClean="0">
                <a:latin typeface="Times New Roman" pitchFamily="18" charset="0"/>
                <a:cs typeface="Times New Roman" pitchFamily="18" charset="0"/>
              </a:rPr>
              <a:t>Δεν υπάρχουν απότομα ανεβάσματα ή απότομα κατεβάσματα καθώς η τιμή εξελίσσεται στο χρόνο</a:t>
            </a:r>
            <a:endParaRPr lang="en-US" sz="2000" dirty="0" smtClean="0">
              <a:latin typeface="Times New Roman" pitchFamily="18" charset="0"/>
              <a:cs typeface="Times New Roman" pitchFamily="18" charset="0"/>
            </a:endParaRPr>
          </a:p>
          <a:p>
            <a:pPr algn="just"/>
            <a:r>
              <a:rPr lang="el-GR" sz="2000" b="1" dirty="0" smtClean="0">
                <a:latin typeface="Times New Roman" pitchFamily="18" charset="0"/>
                <a:cs typeface="Times New Roman" pitchFamily="18" charset="0"/>
              </a:rPr>
              <a:t>Γράφημα 4.8</a:t>
            </a:r>
            <a:r>
              <a:rPr lang="el-GR" sz="2000" dirty="0" smtClean="0">
                <a:latin typeface="Times New Roman" pitchFamily="18" charset="0"/>
                <a:cs typeface="Times New Roman" pitchFamily="18" charset="0"/>
              </a:rPr>
              <a:t> Συνεχής και ασυνεχής ρευστή αγορά</a:t>
            </a:r>
          </a:p>
          <a:p>
            <a:pPr algn="just"/>
            <a:r>
              <a:rPr lang="el-GR" sz="2000" b="1" dirty="0" smtClean="0">
                <a:latin typeface="Times New Roman" pitchFamily="18" charset="0"/>
                <a:cs typeface="Times New Roman" pitchFamily="18" charset="0"/>
              </a:rPr>
              <a:t>Συνεχής Ρευστή Αγορά </a:t>
            </a:r>
            <a:r>
              <a:rPr lang="en-US" sz="2000" b="1" dirty="0" smtClean="0">
                <a:latin typeface="Times New Roman" pitchFamily="18" charset="0"/>
                <a:cs typeface="Times New Roman" pitchFamily="18" charset="0"/>
              </a:rPr>
              <a:t>   </a:t>
            </a:r>
            <a:r>
              <a:rPr lang="el-GR" sz="2000" b="1" dirty="0" smtClean="0">
                <a:latin typeface="Times New Roman" pitchFamily="18" charset="0"/>
                <a:cs typeface="Times New Roman" pitchFamily="18" charset="0"/>
              </a:rPr>
              <a:t>Ασυνεχής Ρευστή Αγορά</a:t>
            </a:r>
            <a:endParaRPr lang="el-GR" sz="2000" dirty="0">
              <a:latin typeface="Times New Roman" pitchFamily="18" charset="0"/>
              <a:cs typeface="Times New Roman" pitchFamily="18" charset="0"/>
            </a:endParaRPr>
          </a:p>
        </p:txBody>
      </p:sp>
      <p:pic>
        <p:nvPicPr>
          <p:cNvPr id="4" name="3 - Εικόνα"/>
          <p:cNvPicPr/>
          <p:nvPr/>
        </p:nvPicPr>
        <p:blipFill rotWithShape="1">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l="16538" t="15074" r="43411" b="50667"/>
          <a:stretch/>
        </p:blipFill>
        <p:spPr bwMode="auto">
          <a:xfrm>
            <a:off x="467544" y="4365104"/>
            <a:ext cx="4320480" cy="2160240"/>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pic>
        <p:nvPicPr>
          <p:cNvPr id="5" name="4 - Εικόνα"/>
          <p:cNvPicPr/>
          <p:nvPr/>
        </p:nvPicPr>
        <p:blipFill rotWithShape="1">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l="23256" t="15988" r="45219" b="44272"/>
          <a:stretch/>
        </p:blipFill>
        <p:spPr bwMode="auto">
          <a:xfrm>
            <a:off x="4644008" y="4293096"/>
            <a:ext cx="3744416" cy="2304256"/>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1800" dirty="0" smtClean="0">
                <a:latin typeface="Times New Roman" pitchFamily="18" charset="0"/>
                <a:cs typeface="Times New Roman" pitchFamily="18" charset="0"/>
              </a:rPr>
              <a:t>Οι διαπραγματευτές τίτλων παραθέτουν δύο τιμές – μια χαμηλότερη προσφορά να αγοράσουν και μια υψηλότερη προσφορά να πωλήσουν. Ο διαπραγματευτής της μιας πλευράς μόνο πωλεί, επομένως το μόνο που χρειάζεται είναι ένα απόθεμα του αγαθού που πωλεί. Όμως ο διαπραγματευτής «δύο πλευρών» επίσης αγοράζει, και επομένως επίσης χρειάζεται ένα απόθεμα μετρητών.</a:t>
            </a:r>
            <a:endParaRPr lang="en-US" sz="1800" dirty="0" smtClean="0">
              <a:latin typeface="Times New Roman" pitchFamily="18" charset="0"/>
              <a:cs typeface="Times New Roman" pitchFamily="18" charset="0"/>
            </a:endParaRPr>
          </a:p>
          <a:p>
            <a:pPr algn="just"/>
            <a:r>
              <a:rPr lang="el-GR" sz="1800" dirty="0" smtClean="0">
                <a:latin typeface="Times New Roman" pitchFamily="18" charset="0"/>
                <a:cs typeface="Times New Roman" pitchFamily="18" charset="0"/>
              </a:rPr>
              <a:t>Ο υποθετικός διαπραγματευτής χρησιμοποιεί αυτά τα αποθέματα για να απορροφήσει τις πιθανές μεταβολές/διακυμάνσεις στη ζήτηση και την προσφορά. Έτσι βλέπουμε γραφικά πώς αλλάζει στην διάρκεια του χρόνου το απόθεμα τίτλων και ρευστών για ένα διαπραγματευτή τίτλων. </a:t>
            </a:r>
          </a:p>
          <a:p>
            <a:pPr algn="just"/>
            <a:r>
              <a:rPr lang="el-GR" sz="1800" b="1" dirty="0" smtClean="0">
                <a:latin typeface="Times New Roman" pitchFamily="18" charset="0"/>
                <a:cs typeface="Times New Roman" pitchFamily="18" charset="0"/>
              </a:rPr>
              <a:t>Γράφημα 4.9</a:t>
            </a:r>
            <a:r>
              <a:rPr lang="el-GR" sz="1800" dirty="0" smtClean="0">
                <a:latin typeface="Times New Roman" pitchFamily="18" charset="0"/>
                <a:cs typeface="Times New Roman" pitchFamily="18" charset="0"/>
              </a:rPr>
              <a:t> Διαχρονική εξέλιξη αποθέματος τίτλων και ρευστών</a:t>
            </a:r>
          </a:p>
          <a:p>
            <a:pPr algn="just"/>
            <a:endParaRPr lang="el-GR" sz="1800" dirty="0">
              <a:latin typeface="Times New Roman" pitchFamily="18" charset="0"/>
              <a:cs typeface="Times New Roman" pitchFamily="18" charset="0"/>
            </a:endParaRPr>
          </a:p>
        </p:txBody>
      </p:sp>
      <p:pic>
        <p:nvPicPr>
          <p:cNvPr id="4" name="3 - Εικόνα"/>
          <p:cNvPicPr/>
          <p:nvPr/>
        </p:nvPicPr>
        <p:blipFill rotWithShape="1">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l="12403" t="11876" r="40568" b="33766"/>
          <a:stretch/>
        </p:blipFill>
        <p:spPr bwMode="auto">
          <a:xfrm>
            <a:off x="2339752" y="4509120"/>
            <a:ext cx="3672408" cy="2160240"/>
          </a:xfrm>
          <a:prstGeom prst="rect">
            <a:avLst/>
          </a:prstGeom>
          <a:ln>
            <a:solidFill>
              <a:schemeClr val="tx1"/>
            </a:solid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Στην διαδικασία διαμεσολάβησης για έναν διαπραγματευτή τίτλων εμφανίζονται δυο σημαντικοί κίνδυνοι. </a:t>
            </a:r>
            <a:endParaRPr lang="en-US"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Ο πρώτος έχει να κάνει με μια διαχρονική αλλαγή στην θεμελιώδη αξία των τίτλων και αυτό μπορεί να επηρεάσει το απόθεμα τίτλων που έχει ο διαπραγματευτής τίτλων την στιγμή της αλλαγής. Αυτός ο κίνδυνος είναι γνωστός ως «κίνδυνος αποθέματος».</a:t>
            </a:r>
            <a:endParaRPr lang="en-US"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Επιπλέον υπάρχει ο κίνδυνος ότι ένας πελάτης μπορεί να ξέρει περισσότερα από τον διαπραγματευτή, επομένως ο διαπραγματευτής θα αγοράζει σε πολύ υψηλή τιμή και θα πωλεί σε πολύ χαμηλή τιμή, γνωστός ως «κίνδυνος δυσμενούς επιλογής». </a:t>
            </a:r>
            <a:endParaRPr lang="en-US"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Το περιθώριο στην τιμή προσφοράς-ζήτησης αντισταθμίζει κατά κάποιο τρόπο αυτό τον κίνδυνο, και σε καιρούς μεγάλης μεταβλητότητας βλέπουμε τους διαπραγματευτές να διευρύνουν αυτό το περιθώριο.</a:t>
            </a:r>
            <a:endParaRPr lang="el-GR"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sz="2000" dirty="0" smtClean="0">
                <a:latin typeface="Times New Roman" pitchFamily="18" charset="0"/>
                <a:cs typeface="Times New Roman" pitchFamily="18" charset="0"/>
              </a:rPr>
              <a:t>Εξίσου σημαντική όμως, είναι και η ικανότητα του διαπραγματευτή να αλλάζει την τιμή καθώς αλλάζουν τα αποθέματα.</a:t>
            </a:r>
            <a:r>
              <a:rPr lang="el-GR" sz="2000" b="1"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Ο </a:t>
            </a:r>
            <a:r>
              <a:rPr lang="en-US" sz="2000" dirty="0" err="1" smtClean="0">
                <a:latin typeface="Times New Roman" pitchFamily="18" charset="0"/>
                <a:cs typeface="Times New Roman" pitchFamily="18" charset="0"/>
              </a:rPr>
              <a:t>Treynor</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παρέχει ένα υπόδειγμα της λειτουργίας του διαπραγματευτή </a:t>
            </a:r>
            <a:endParaRPr lang="en-US" sz="2000" dirty="0" smtClean="0">
              <a:latin typeface="Times New Roman" pitchFamily="18" charset="0"/>
              <a:cs typeface="Times New Roman" pitchFamily="18" charset="0"/>
            </a:endParaRPr>
          </a:p>
          <a:p>
            <a:pPr algn="just"/>
            <a:r>
              <a:rPr lang="el-GR" sz="2000" b="1" dirty="0" smtClean="0">
                <a:latin typeface="Times New Roman" pitchFamily="18" charset="0"/>
                <a:cs typeface="Times New Roman" pitchFamily="18" charset="0"/>
              </a:rPr>
              <a:t>Γράφημα 4.10</a:t>
            </a:r>
            <a:r>
              <a:rPr lang="el-GR" sz="2000" dirty="0" smtClean="0">
                <a:latin typeface="Times New Roman" pitchFamily="18" charset="0"/>
                <a:cs typeface="Times New Roman" pitchFamily="18" charset="0"/>
              </a:rPr>
              <a:t> Γραφική Αναπαράσταση του υποδείγματος του </a:t>
            </a:r>
            <a:r>
              <a:rPr lang="en-US" sz="2000" dirty="0" err="1" smtClean="0">
                <a:latin typeface="Times New Roman" pitchFamily="18" charset="0"/>
                <a:cs typeface="Times New Roman" pitchFamily="18" charset="0"/>
              </a:rPr>
              <a:t>Treynor</a:t>
            </a:r>
            <a:endParaRPr lang="el-GR" sz="2000" dirty="0" smtClean="0">
              <a:latin typeface="Times New Roman" pitchFamily="18" charset="0"/>
              <a:cs typeface="Times New Roman" pitchFamily="18" charset="0"/>
            </a:endParaRPr>
          </a:p>
          <a:p>
            <a:endParaRPr lang="el-GR" dirty="0"/>
          </a:p>
        </p:txBody>
      </p:sp>
      <p:pic>
        <p:nvPicPr>
          <p:cNvPr id="4" name="3 - Εικόνα"/>
          <p:cNvPicPr/>
          <p:nvPr/>
        </p:nvPicPr>
        <p:blipFill rotWithShape="1">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r="35917" b="37877"/>
          <a:stretch/>
        </p:blipFill>
        <p:spPr bwMode="auto">
          <a:xfrm>
            <a:off x="1331640" y="3068960"/>
            <a:ext cx="6048672" cy="3240360"/>
          </a:xfrm>
          <a:prstGeom prst="rect">
            <a:avLst/>
          </a:prstGeom>
          <a:ln>
            <a:solidFill>
              <a:schemeClr val="tx1"/>
            </a:solid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latin typeface="Times New Roman" pitchFamily="18" charset="0"/>
                <a:cs typeface="Times New Roman" pitchFamily="18" charset="0"/>
              </a:rPr>
              <a:t>Η τιμή πώλησης (</a:t>
            </a:r>
            <a:r>
              <a:rPr lang="en-US" dirty="0" smtClean="0">
                <a:latin typeface="Times New Roman" pitchFamily="18" charset="0"/>
                <a:cs typeface="Times New Roman" pitchFamily="18" charset="0"/>
              </a:rPr>
              <a:t>offer price</a:t>
            </a:r>
            <a:r>
              <a:rPr lang="el-GR" dirty="0" smtClean="0">
                <a:latin typeface="Times New Roman" pitchFamily="18" charset="0"/>
                <a:cs typeface="Times New Roman" pitchFamily="18" charset="0"/>
              </a:rPr>
              <a:t>) βρίσκεται επάνω από την  τιμή αγοράς (</a:t>
            </a:r>
            <a:r>
              <a:rPr lang="en-US" dirty="0" smtClean="0">
                <a:latin typeface="Times New Roman" pitchFamily="18" charset="0"/>
                <a:cs typeface="Times New Roman" pitchFamily="18" charset="0"/>
              </a:rPr>
              <a:t>bid price</a:t>
            </a:r>
            <a:r>
              <a:rPr lang="el-GR" dirty="0" smtClean="0">
                <a:latin typeface="Times New Roman" pitchFamily="18" charset="0"/>
                <a:cs typeface="Times New Roman" pitchFamily="18" charset="0"/>
              </a:rPr>
              <a:t>), και το περιθώριο σημαίνει ότι ο διαπραγματευτής πάντα αγοράζει σε χαμηλή τιμή και πωλεί σε υψηλή. Το επίπεδο και των δύο τιμών επίσης αλλάζει με το απόθεμα. Στον οριζόντιο άξονα μετράμε το απόθεμα τίτλων προς τα δεξιά κινούμενοι ο  διαπραγματευτής αυξάνει τα αποθέματα τίτλων του (</a:t>
            </a:r>
            <a:r>
              <a:rPr lang="en-US" dirty="0" smtClean="0">
                <a:latin typeface="Times New Roman" pitchFamily="18" charset="0"/>
                <a:cs typeface="Times New Roman" pitchFamily="18" charset="0"/>
              </a:rPr>
              <a:t>long positions</a:t>
            </a:r>
            <a:r>
              <a:rPr lang="el-GR" dirty="0" smtClean="0">
                <a:latin typeface="Times New Roman" pitchFamily="18" charset="0"/>
                <a:cs typeface="Times New Roman" pitchFamily="18" charset="0"/>
              </a:rPr>
              <a:t>) ενώ προς τα αριστερά τα μειώνει (</a:t>
            </a:r>
            <a:r>
              <a:rPr lang="en-US" dirty="0" smtClean="0">
                <a:latin typeface="Times New Roman" pitchFamily="18" charset="0"/>
                <a:cs typeface="Times New Roman" pitchFamily="18" charset="0"/>
              </a:rPr>
              <a:t>short positions</a:t>
            </a:r>
            <a:r>
              <a:rPr lang="el-GR" dirty="0" smtClean="0">
                <a:latin typeface="Times New Roman" pitchFamily="18" charset="0"/>
                <a:cs typeface="Times New Roman" pitchFamily="18" charset="0"/>
              </a:rPr>
              <a:t>). Χαμηλώνοντας την τιμή στην οποία είναι πρόθυμος να προσθέσει μια μεγάλη θέση </a:t>
            </a:r>
            <a:r>
              <a:rPr lang="en-US" dirty="0" smtClean="0">
                <a:latin typeface="Times New Roman" pitchFamily="18" charset="0"/>
                <a:cs typeface="Times New Roman" pitchFamily="18" charset="0"/>
              </a:rPr>
              <a:t>long</a:t>
            </a:r>
            <a:r>
              <a:rPr lang="el-GR" dirty="0" smtClean="0">
                <a:latin typeface="Times New Roman" pitchFamily="18" charset="0"/>
                <a:cs typeface="Times New Roman" pitchFamily="18" charset="0"/>
              </a:rPr>
              <a:t>, προστατεύει τον εαυτό του από τον κίνδυνο ότι η τιμή μπορεί να πέσει. Αυξάνοντας την τιμή στην οποία είναι πρόθυμος να προσθέσει  μια μεγάλη θέση </a:t>
            </a:r>
            <a:r>
              <a:rPr lang="en-US" dirty="0" smtClean="0">
                <a:latin typeface="Times New Roman" pitchFamily="18" charset="0"/>
                <a:cs typeface="Times New Roman" pitchFamily="18" charset="0"/>
              </a:rPr>
              <a:t>short</a:t>
            </a:r>
            <a:r>
              <a:rPr lang="el-GR" dirty="0" smtClean="0">
                <a:latin typeface="Times New Roman" pitchFamily="18" charset="0"/>
                <a:cs typeface="Times New Roman" pitchFamily="18" charset="0"/>
              </a:rPr>
              <a:t>, προστατεύει τον εαυτό του από τον κίνδυνο ότι η τιμή μπορεί να ανέλθει και αυτός να είχε δεσμευτεί να την πουλήσει χαμηλά. </a:t>
            </a:r>
          </a:p>
          <a:p>
            <a:pPr algn="just"/>
            <a:r>
              <a:rPr lang="el-GR" dirty="0" smtClean="0">
                <a:latin typeface="Times New Roman" pitchFamily="18" charset="0"/>
                <a:cs typeface="Times New Roman" pitchFamily="18" charset="0"/>
              </a:rPr>
              <a:t>Στην πραγματικότητα η μόχλευση είναι αυτή που επιτρέπει στους διαπραγματευτές να κρατούν σχεδόν καθόλου αποθέματα ούτε μετρητών ούτε τίτλων. Ο ανταγωνισμός μεταξύ διαπραγματευτών τους ωθεί να προσφέρουν ένα πολύ στενό «εσωτερικό περιθώριο», άρα το κέρδος σε κάθε συναλλαγή είναι πολύ μικρό και αντισταθμίζεται από τη μόχλευση. </a:t>
            </a:r>
            <a:endParaRPr lang="el-GR"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2000" dirty="0" smtClean="0"/>
              <a:t>Πώς όμως το μέρος του Υ που δεν καταναλώνεται θα διοχετευθεί σε εκείνους που το χρειάζονται για την αγορά κεφαλαιουχικών αγαθών; Η απάντηση είναι μέσα από τις χρηματοπιστωτικές αγορές. Σύμφωνα με τον νόμο του </a:t>
            </a:r>
            <a:r>
              <a:rPr lang="en-US" sz="2000" dirty="0" smtClean="0"/>
              <a:t>Say </a:t>
            </a:r>
            <a:r>
              <a:rPr lang="el-GR" sz="2000" dirty="0" smtClean="0"/>
              <a:t>μια οικονομία προσφέρει ότι ζητείται.</a:t>
            </a:r>
          </a:p>
          <a:p>
            <a:r>
              <a:rPr lang="el-GR" sz="2000" b="1" dirty="0" smtClean="0"/>
              <a:t>Γράφημα 4.2</a:t>
            </a:r>
            <a:r>
              <a:rPr lang="el-GR" sz="2000" dirty="0" smtClean="0"/>
              <a:t> Ο νόμος του </a:t>
            </a:r>
            <a:r>
              <a:rPr lang="el-GR" sz="2000" dirty="0" err="1" smtClean="0"/>
              <a:t>Say</a:t>
            </a:r>
            <a:r>
              <a:rPr lang="el-GR" sz="2000" dirty="0" smtClean="0"/>
              <a:t> και το κύκλωμα εισοδήματος δαπάνης</a:t>
            </a:r>
          </a:p>
          <a:p>
            <a:endParaRPr lang="el-GR" sz="2000" dirty="0"/>
          </a:p>
        </p:txBody>
      </p:sp>
      <p:pic>
        <p:nvPicPr>
          <p:cNvPr id="4" name="3 - Εικόνα"/>
          <p:cNvPicPr/>
          <p:nvPr/>
        </p:nvPicPr>
        <p:blipFill rotWithShape="1">
          <a:blip r:embed="rId2" cstate="print">
            <a:grayscl/>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l="3100" t="14615" r="24289" b="35344"/>
          <a:stretch/>
        </p:blipFill>
        <p:spPr bwMode="auto">
          <a:xfrm>
            <a:off x="1403648" y="3429000"/>
            <a:ext cx="6624736" cy="3024336"/>
          </a:xfrm>
          <a:prstGeom prst="rect">
            <a:avLst/>
          </a:prstGeom>
          <a:ln>
            <a:solidFill>
              <a:schemeClr val="tx1"/>
            </a:solidFill>
          </a:ln>
          <a:extLst>
            <a:ext uri="{53640926-AAD7-44D8-BBD7-CCE9431645EC}">
              <a14:shadowObscured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a:ext>
          </a:ex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οι διαπραγματευτές έχουν πολύ καλή πρόσβαση σε μετρητά (αγορά </a:t>
            </a:r>
            <a:r>
              <a:rPr lang="el-GR" dirty="0" err="1" smtClean="0">
                <a:latin typeface="Times New Roman" pitchFamily="18" charset="0"/>
                <a:cs typeface="Times New Roman" pitchFamily="18" charset="0"/>
              </a:rPr>
              <a:t>ρέπο</a:t>
            </a:r>
            <a:r>
              <a:rPr lang="el-GR" dirty="0" smtClean="0">
                <a:latin typeface="Times New Roman" pitchFamily="18" charset="0"/>
                <a:cs typeface="Times New Roman" pitchFamily="18" charset="0"/>
              </a:rPr>
              <a:t>) και σε τίτλους (αγορά αντιστρόφων) όταν τα χρειάζονται, επομένως μπορούν να συμπεριφέρονται σα να έχουν αποθέματα ακόμη κι αν τα αποθέματα είναι στα αλήθεια σε κάποιο μέρος έξω στην αγορά. Σε μια κρίση όμως, έχει σημασία πού είναι τα αποθέματα μετρητών και τίτλων. </a:t>
            </a:r>
          </a:p>
          <a:p>
            <a:pPr algn="just"/>
            <a:r>
              <a:rPr lang="el-GR" dirty="0" smtClean="0">
                <a:latin typeface="Times New Roman" pitchFamily="18" charset="0"/>
                <a:cs typeface="Times New Roman" pitchFamily="18" charset="0"/>
              </a:rPr>
              <a:t>Οι διαπραγματευτές τίτλων λαμβάνουν «θέσεις» στην αγορά κερδοσκοπώντας πολλές φορές αναφορικά με το πώς οι τιμές θα μεταβληθούν στο μέλλον. Εσκεμμένα δεν προκαλούν ταίριασμα στο λογιστικό βιβλίο τους προσανατολίζοντας το προς την κατεύθυνση που θεωρούν επικερδή. Άλλοτε δηλαδή σε καθαρή θέση </a:t>
            </a:r>
            <a:r>
              <a:rPr lang="en-US" dirty="0" smtClean="0">
                <a:latin typeface="Times New Roman" pitchFamily="18" charset="0"/>
                <a:cs typeface="Times New Roman" pitchFamily="18" charset="0"/>
              </a:rPr>
              <a:t>long</a:t>
            </a:r>
            <a:r>
              <a:rPr lang="el-GR" dirty="0" smtClean="0">
                <a:latin typeface="Times New Roman" pitchFamily="18" charset="0"/>
                <a:cs typeface="Times New Roman" pitchFamily="18" charset="0"/>
              </a:rPr>
              <a:t> ή </a:t>
            </a:r>
            <a:r>
              <a:rPr lang="en-US" dirty="0" smtClean="0">
                <a:latin typeface="Times New Roman" pitchFamily="18" charset="0"/>
                <a:cs typeface="Times New Roman" pitchFamily="18" charset="0"/>
              </a:rPr>
              <a:t>short </a:t>
            </a:r>
            <a:r>
              <a:rPr lang="el-GR" dirty="0" smtClean="0">
                <a:latin typeface="Times New Roman" pitchFamily="18" charset="0"/>
                <a:cs typeface="Times New Roman" pitchFamily="18" charset="0"/>
              </a:rPr>
              <a:t>στους τίτλους. Πολλές φορές λαμβάνουν διαφορετικές θέσεις στην καμπύλη των επιτοκίων ανάλογα με τις εκτιμήσεις τους σχετικά με τις μελλοντικές κινήσεις της κεντρικής τράπεζας.</a:t>
            </a:r>
            <a:endParaRPr lang="el-GR"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pPr algn="just"/>
            <a:r>
              <a:rPr lang="el-GR" dirty="0" smtClean="0">
                <a:latin typeface="Times New Roman" pitchFamily="18" charset="0"/>
                <a:cs typeface="Times New Roman" pitchFamily="18" charset="0"/>
              </a:rPr>
              <a:t>Η συνέπεια αυτού του είδους της κερδοσκοπικής αγοραπωλησίας είναι ότι οι αγορές για μεμονωμένους τίτλους στην πραγματικότητα δεν είναι διακριτές μεταξύ τους, καθεμία με τη δική της ροή προσφοράς και ζήτησης αναγκάζει την τιμή να μεταβάλλεται. Οι κερδοσκόποι ενώνουν τις ξεχωριστές αγορές σε μια ενιαία αγορά, και πράττοντας αυτό έχουν σαν αποτέλεσμα αυτό που ονομάζουμε ρευστότητα. Η κερδοσκοπική αγοραπωλησία και η ρευστότητα είναι υπό αυτή την έννοια δύο πλευρές του ίδιου νομίσματος.</a:t>
            </a:r>
          </a:p>
          <a:p>
            <a:pPr algn="just"/>
            <a:r>
              <a:rPr lang="el-GR" dirty="0" smtClean="0">
                <a:latin typeface="Times New Roman" pitchFamily="18" charset="0"/>
                <a:cs typeface="Times New Roman" pitchFamily="18" charset="0"/>
              </a:rPr>
              <a:t>Στη χρηματοοικονομική θεωρία, αποτελεί κοινή πρακτική το να υποθέτουμε τέλεια κερδοσκοπική αγοραπωλησία, και επομένως επίσης πλήρη ρευστότητα. </a:t>
            </a:r>
          </a:p>
          <a:p>
            <a:pPr algn="just"/>
            <a:r>
              <a:rPr lang="el-GR" dirty="0" smtClean="0">
                <a:latin typeface="Times New Roman" pitchFamily="18" charset="0"/>
                <a:cs typeface="Times New Roman" pitchFamily="18" charset="0"/>
              </a:rPr>
              <a:t>Σύμφωνα με το υπόδειγμα του </a:t>
            </a:r>
            <a:r>
              <a:rPr lang="en-US" dirty="0" err="1" smtClean="0">
                <a:latin typeface="Times New Roman" pitchFamily="18" charset="0"/>
                <a:cs typeface="Times New Roman" pitchFamily="18" charset="0"/>
              </a:rPr>
              <a:t>Treynor</a:t>
            </a:r>
            <a:r>
              <a:rPr lang="el-GR" dirty="0" smtClean="0">
                <a:latin typeface="Times New Roman" pitchFamily="18" charset="0"/>
                <a:cs typeface="Times New Roman" pitchFamily="18" charset="0"/>
              </a:rPr>
              <a:t> μπορούμε να υποθέσουμε ότι η θεμελιώδης αξία είναι η τιμή που οι διαπραγματευτές θα παρέθεταν εάν τα αποθέματα τους ήταν ακριβώς μηδέν, επομένως δεν εκτίθενται σε οποιονδήποτε κίνδυνο που σχετίζεται με τις τιμές. Έτσι το υπόδειγμα δείχνει τον τρόπο με τον οποίο η διαμόρφωση της αγοράς από τους διαπραγματευτές ωθεί την τιμή μακριά από τη θεμελιώδη αξία της, στη μία ή την άλλη πλευρά, κατά περισσότερο ή λιγότερο εξαρτώμενη από το μέγεθος του περιθωρίου εκτός αγοράς και τα μέγιστα όρια του διαπραγματευτή στις θέσεις </a:t>
            </a:r>
            <a:r>
              <a:rPr lang="en-US" dirty="0" smtClean="0">
                <a:latin typeface="Times New Roman" pitchFamily="18" charset="0"/>
                <a:cs typeface="Times New Roman" pitchFamily="18" charset="0"/>
              </a:rPr>
              <a:t>long </a:t>
            </a:r>
            <a:r>
              <a:rPr lang="el-GR" dirty="0" smtClean="0">
                <a:latin typeface="Times New Roman" pitchFamily="18" charset="0"/>
                <a:cs typeface="Times New Roman" pitchFamily="18" charset="0"/>
              </a:rPr>
              <a:t>και </a:t>
            </a:r>
            <a:r>
              <a:rPr lang="en-US" dirty="0" smtClean="0">
                <a:latin typeface="Times New Roman" pitchFamily="18" charset="0"/>
                <a:cs typeface="Times New Roman" pitchFamily="18" charset="0"/>
              </a:rPr>
              <a:t>short</a:t>
            </a:r>
            <a:r>
              <a:rPr lang="el-GR" dirty="0" smtClean="0">
                <a:latin typeface="Times New Roman" pitchFamily="18" charset="0"/>
                <a:cs typeface="Times New Roman" pitchFamily="18" charset="0"/>
              </a:rPr>
              <a:t>. </a:t>
            </a:r>
          </a:p>
          <a:p>
            <a:pPr algn="just"/>
            <a:endParaRPr lang="el-GR"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latin typeface="Times New Roman" pitchFamily="18" charset="0"/>
                <a:cs typeface="Times New Roman" pitchFamily="18" charset="0"/>
              </a:rPr>
              <a:t>4.12 </a:t>
            </a:r>
            <a:r>
              <a:rPr lang="el-GR" sz="3100" b="1" dirty="0" smtClean="0">
                <a:latin typeface="Times New Roman" pitchFamily="18" charset="0"/>
                <a:cs typeface="Times New Roman" pitchFamily="18" charset="0"/>
              </a:rPr>
              <a:t>Μελέτες περίπτωσης Τραπεζικών Συστημάτων</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lstStyle/>
          <a:p>
            <a:pPr algn="just"/>
            <a:r>
              <a:rPr lang="el-GR" sz="2800" b="1" dirty="0" smtClean="0">
                <a:latin typeface="Times New Roman" pitchFamily="18" charset="0"/>
                <a:cs typeface="Times New Roman" pitchFamily="18" charset="0"/>
              </a:rPr>
              <a:t>4.12.1 </a:t>
            </a:r>
            <a:r>
              <a:rPr lang="el-GR" sz="2800" b="1" dirty="0" smtClean="0">
                <a:latin typeface="Times New Roman" pitchFamily="18" charset="0"/>
                <a:cs typeface="Times New Roman" pitchFamily="18" charset="0"/>
              </a:rPr>
              <a:t>Το Ευρωπαϊκό τραπεζικό </a:t>
            </a:r>
            <a:r>
              <a:rPr lang="el-GR" sz="2800" b="1" dirty="0" smtClean="0">
                <a:latin typeface="Times New Roman" pitchFamily="18" charset="0"/>
                <a:cs typeface="Times New Roman" pitchFamily="18" charset="0"/>
              </a:rPr>
              <a:t>σύστημα</a:t>
            </a:r>
          </a:p>
          <a:p>
            <a:pPr algn="just"/>
            <a:r>
              <a:rPr lang="el-GR" sz="2800" b="1" dirty="0" smtClean="0">
                <a:latin typeface="Times New Roman" pitchFamily="18" charset="0"/>
                <a:cs typeface="Times New Roman" pitchFamily="18" charset="0"/>
              </a:rPr>
              <a:t>4.12.2 </a:t>
            </a:r>
            <a:r>
              <a:rPr lang="el-GR" sz="2800" b="1" dirty="0" smtClean="0">
                <a:latin typeface="Times New Roman" pitchFamily="18" charset="0"/>
                <a:cs typeface="Times New Roman" pitchFamily="18" charset="0"/>
              </a:rPr>
              <a:t>Το Αμερικανικό τραπεζικό </a:t>
            </a:r>
            <a:r>
              <a:rPr lang="el-GR" sz="2800" b="1" dirty="0" smtClean="0">
                <a:latin typeface="Times New Roman" pitchFamily="18" charset="0"/>
                <a:cs typeface="Times New Roman" pitchFamily="18" charset="0"/>
              </a:rPr>
              <a:t>σύστημα</a:t>
            </a:r>
          </a:p>
          <a:p>
            <a:pPr algn="just"/>
            <a:r>
              <a:rPr lang="el-GR" sz="2800" b="1" dirty="0" smtClean="0">
                <a:latin typeface="Times New Roman" pitchFamily="18" charset="0"/>
                <a:cs typeface="Times New Roman" pitchFamily="18" charset="0"/>
              </a:rPr>
              <a:t>4.12.3 </a:t>
            </a:r>
            <a:r>
              <a:rPr lang="el-GR" sz="2800" b="1" dirty="0" smtClean="0">
                <a:latin typeface="Times New Roman" pitchFamily="18" charset="0"/>
                <a:cs typeface="Times New Roman" pitchFamily="18" charset="0"/>
              </a:rPr>
              <a:t>Το Ελληνικό τραπεζικό σύστημα </a:t>
            </a:r>
            <a:endParaRPr lang="el-GR" sz="2800" b="1" dirty="0" smtClean="0">
              <a:latin typeface="Times New Roman" pitchFamily="18" charset="0"/>
              <a:cs typeface="Times New Roman" pitchFamily="18" charset="0"/>
            </a:endParaRPr>
          </a:p>
          <a:p>
            <a:endParaRPr lang="el-GR" b="1" i="1" dirty="0" smtClean="0"/>
          </a:p>
          <a:p>
            <a:endParaRPr lang="el-GR" b="1" i="1" dirty="0" smtClean="0"/>
          </a:p>
          <a:p>
            <a:endParaRPr lang="el-GR" b="1" i="1"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25000" lnSpcReduction="20000"/>
          </a:bodyPr>
          <a:lstStyle/>
          <a:p>
            <a:pPr algn="just"/>
            <a:r>
              <a:rPr lang="el-GR" sz="8000" dirty="0" smtClean="0">
                <a:latin typeface="Times New Roman" pitchFamily="18" charset="0"/>
                <a:cs typeface="Times New Roman" pitchFamily="18" charset="0"/>
              </a:rPr>
              <a:t>Η αποταμίευση αποτελεί διαρροή ενώ η επένδυση προσθήκη στο εθνικό εισόδημα. Προχωρώντας την ανάλυση σε μια ανοικτή οικονομία άλλες διαρροές είναι οι φόροι και οι εισαγωγές. Ενώ εισροές σε μια ανοικτή οικονομία αποτελούν δαπάνες καταναλωτικών και κεφαλαιουχικών αγαθών αλλά και οι εξαγωγές που προστίθενται στο εθνικό εισόδημα. Έτσι από την πλευρά δημιουργίας και διάθεσης του εισοδήματος έχουμε:  </a:t>
            </a:r>
          </a:p>
          <a:p>
            <a:pPr algn="just"/>
            <a:r>
              <a:rPr lang="el-GR" sz="8000" dirty="0" err="1" smtClean="0">
                <a:latin typeface="Times New Roman" pitchFamily="18" charset="0"/>
                <a:cs typeface="Times New Roman" pitchFamily="18" charset="0"/>
              </a:rPr>
              <a:t>Υ=Cp+Ip+G+Χ</a:t>
            </a:r>
            <a:r>
              <a:rPr lang="el-GR" sz="8000" dirty="0" smtClean="0">
                <a:latin typeface="Times New Roman" pitchFamily="18" charset="0"/>
                <a:cs typeface="Times New Roman" pitchFamily="18" charset="0"/>
              </a:rPr>
              <a:t>-Μ</a:t>
            </a:r>
          </a:p>
          <a:p>
            <a:pPr algn="just"/>
            <a:r>
              <a:rPr lang="el-GR" sz="8000" dirty="0" err="1" smtClean="0">
                <a:latin typeface="Times New Roman" pitchFamily="18" charset="0"/>
                <a:cs typeface="Times New Roman" pitchFamily="18" charset="0"/>
              </a:rPr>
              <a:t>Y=Cp+Sp+T</a:t>
            </a:r>
            <a:endParaRPr lang="el-GR" sz="8000" dirty="0" smtClean="0">
              <a:latin typeface="Times New Roman" pitchFamily="18" charset="0"/>
              <a:cs typeface="Times New Roman" pitchFamily="18" charset="0"/>
            </a:endParaRPr>
          </a:p>
          <a:p>
            <a:pPr algn="just"/>
            <a:r>
              <a:rPr lang="el-GR" sz="8000" dirty="0" smtClean="0">
                <a:latin typeface="Times New Roman" pitchFamily="18" charset="0"/>
                <a:cs typeface="Times New Roman" pitchFamily="18" charset="0"/>
              </a:rPr>
              <a:t>Τώρα μπορούμε να δείξουμε τη νέα συνθήκη ισορροπίας, η οποία υποστηρίζει ότι οι αποταμιεύσεις του ιδιωτικού τομέα και τα δανειακά κεφάλαια από το εξωτερικό (</a:t>
            </a:r>
            <a:r>
              <a:rPr lang="en-US" sz="8000" dirty="0" err="1" smtClean="0">
                <a:latin typeface="Times New Roman" pitchFamily="18" charset="0"/>
                <a:cs typeface="Times New Roman" pitchFamily="18" charset="0"/>
              </a:rPr>
              <a:t>D</a:t>
            </a:r>
            <a:r>
              <a:rPr lang="en-US" sz="8000" baseline="-25000" dirty="0" err="1" smtClean="0">
                <a:latin typeface="Times New Roman" pitchFamily="18" charset="0"/>
                <a:cs typeface="Times New Roman" pitchFamily="18" charset="0"/>
              </a:rPr>
              <a:t>f</a:t>
            </a:r>
            <a:r>
              <a:rPr lang="el-GR" sz="8000" dirty="0" smtClean="0">
                <a:latin typeface="Times New Roman" pitchFamily="18" charset="0"/>
                <a:cs typeface="Times New Roman" pitchFamily="18" charset="0"/>
              </a:rPr>
              <a:t>=</a:t>
            </a:r>
            <a:r>
              <a:rPr lang="en-US" sz="8000" dirty="0" smtClean="0">
                <a:latin typeface="Times New Roman" pitchFamily="18" charset="0"/>
                <a:cs typeface="Times New Roman" pitchFamily="18" charset="0"/>
              </a:rPr>
              <a:t>M</a:t>
            </a:r>
            <a:r>
              <a:rPr lang="el-GR" sz="8000" dirty="0" smtClean="0">
                <a:latin typeface="Times New Roman" pitchFamily="18" charset="0"/>
                <a:cs typeface="Times New Roman" pitchFamily="18" charset="0"/>
              </a:rPr>
              <a:t>-</a:t>
            </a:r>
            <a:r>
              <a:rPr lang="en-US" sz="8000" dirty="0" smtClean="0">
                <a:latin typeface="Times New Roman" pitchFamily="18" charset="0"/>
                <a:cs typeface="Times New Roman" pitchFamily="18" charset="0"/>
              </a:rPr>
              <a:t>X</a:t>
            </a:r>
            <a:r>
              <a:rPr lang="el-GR" sz="8000" dirty="0" smtClean="0">
                <a:latin typeface="Times New Roman" pitchFamily="18" charset="0"/>
                <a:cs typeface="Times New Roman" pitchFamily="18" charset="0"/>
              </a:rPr>
              <a:t>, όπου </a:t>
            </a:r>
            <a:r>
              <a:rPr lang="en-US" sz="8000" dirty="0" smtClean="0">
                <a:latin typeface="Times New Roman" pitchFamily="18" charset="0"/>
                <a:cs typeface="Times New Roman" pitchFamily="18" charset="0"/>
              </a:rPr>
              <a:t>M</a:t>
            </a:r>
            <a:r>
              <a:rPr lang="el-GR" sz="8000" dirty="0" smtClean="0">
                <a:latin typeface="Times New Roman" pitchFamily="18" charset="0"/>
                <a:cs typeface="Times New Roman" pitchFamily="18" charset="0"/>
              </a:rPr>
              <a:t>:εισαγωγές και Χ: εξαγωγές) χρηματοδοτούν τις ιδιωτικές επενδύσεις και το έλλειμμα του δημόσιου τομέα.</a:t>
            </a:r>
          </a:p>
          <a:p>
            <a:pPr algn="just"/>
            <a:r>
              <a:rPr lang="el-GR" sz="8000" dirty="0" err="1" smtClean="0">
                <a:latin typeface="Times New Roman" pitchFamily="18" charset="0"/>
                <a:cs typeface="Times New Roman" pitchFamily="18" charset="0"/>
              </a:rPr>
              <a:t>Ip+Dg=Sp</a:t>
            </a:r>
            <a:r>
              <a:rPr lang="el-GR" sz="8000" dirty="0" smtClean="0">
                <a:latin typeface="Times New Roman" pitchFamily="18" charset="0"/>
                <a:cs typeface="Times New Roman" pitchFamily="18" charset="0"/>
              </a:rPr>
              <a:t>+</a:t>
            </a:r>
            <a:r>
              <a:rPr lang="en-US" sz="8000" dirty="0" err="1" smtClean="0">
                <a:latin typeface="Times New Roman" pitchFamily="18" charset="0"/>
                <a:cs typeface="Times New Roman" pitchFamily="18" charset="0"/>
              </a:rPr>
              <a:t>D</a:t>
            </a:r>
            <a:r>
              <a:rPr lang="en-US" sz="8000" baseline="-25000" dirty="0" err="1" smtClean="0">
                <a:latin typeface="Times New Roman" pitchFamily="18" charset="0"/>
                <a:cs typeface="Times New Roman" pitchFamily="18" charset="0"/>
              </a:rPr>
              <a:t>f</a:t>
            </a:r>
            <a:endParaRPr lang="el-GR" sz="8000" dirty="0" smtClean="0">
              <a:latin typeface="Times New Roman" pitchFamily="18" charset="0"/>
              <a:cs typeface="Times New Roman" pitchFamily="18" charset="0"/>
            </a:endParaRPr>
          </a:p>
          <a:p>
            <a:pPr algn="just"/>
            <a:r>
              <a:rPr lang="el-GR" sz="8000" dirty="0" smtClean="0">
                <a:latin typeface="Times New Roman" pitchFamily="18" charset="0"/>
                <a:cs typeface="Times New Roman" pitchFamily="18" charset="0"/>
              </a:rPr>
              <a:t>το χρηματοπιστωτικό σύστημα είναι αυτό που μπορεί να διασφαλίσει αποτελεσματική κατανομή των πόρων για την επίτευξη του στόχου της οικονομικής ανάπτυξης και της ευημερίας.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4.2 Χρήμα έναντι Πίστης</a:t>
            </a:r>
            <a:r>
              <a:rPr lang="el-GR" sz="2800" b="1" i="1" dirty="0" smtClean="0"/>
              <a:t/>
            </a:r>
            <a:br>
              <a:rPr lang="el-GR" sz="2800" b="1" i="1" dirty="0" smtClean="0"/>
            </a:br>
            <a:endParaRPr lang="el-GR" sz="2800"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Times New Roman" pitchFamily="18" charset="0"/>
                <a:cs typeface="Times New Roman" pitchFamily="18" charset="0"/>
              </a:rPr>
              <a:t>Τα νομισματικά συστήματα είναι ιεραρχικά. Ένας τρόπος για να καταλάβουμε καλύτερα αυτό το σημείο, είναι η διάκριση του χρήματος (μέσο τελικής πληρωμής) από την πίστη  (υπόσχεση για πληρωμή χρήματος, μέσο για καθυστέρηση της τελικής πληρωμής).</a:t>
            </a:r>
          </a:p>
          <a:p>
            <a:pPr algn="just"/>
            <a:r>
              <a:rPr lang="el-GR" dirty="0" smtClean="0">
                <a:latin typeface="Times New Roman" pitchFamily="18" charset="0"/>
                <a:cs typeface="Times New Roman" pitchFamily="18" charset="0"/>
              </a:rPr>
              <a:t>Περισσότερο ενδιαφέρουσα γίνεται η ανάλυση υποθέτοντας την ύπαρξη τεσσάρων χρηματοοικονομικών στοιχείων τον χρυσό, το νόμισμα, τις τραπεζικές καταθέσεις, και τους τίτλους.</a:t>
            </a:r>
          </a:p>
          <a:p>
            <a:pPr algn="just"/>
            <a:r>
              <a:rPr lang="el-GR" dirty="0" smtClean="0">
                <a:latin typeface="Times New Roman" pitchFamily="18" charset="0"/>
                <a:cs typeface="Times New Roman" pitchFamily="18" charset="0"/>
              </a:rPr>
              <a:t>Σε ένα τέτοιο περιβάλλον ανάλυσης ο χρυσός είναι το έσχατο χρήμα επειδή είναι το έσχατο διεθνές μέσο πληρωμής. Τα εθνικά νομίσματα αποτελούν μια μορφή πίστης με την έννοια ότι είναι υποσχέσεις για πληρωμή σε χρυσό.</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pPr algn="just"/>
            <a:r>
              <a:rPr lang="el-GR" sz="2100" dirty="0" smtClean="0">
                <a:latin typeface="Times New Roman" pitchFamily="18" charset="0"/>
                <a:cs typeface="Times New Roman" pitchFamily="18" charset="0"/>
              </a:rPr>
              <a:t>Όταν ένα νόμισμα υποστηρίζεται από αποθέματα χρυσού, εξακολουθεί να είναι μια υπόσχεση για πληρωμή, απλά είναι μια πιο αξιόπιστη υπόσχεση πληρωμής επειδή η παρουσία του χρυσού αυξάνει την πιθανότητα ο εκδότης του νομίσματος να κρατήσει την υπόσχεση του όταν κληθεί να το κάνει.</a:t>
            </a:r>
          </a:p>
          <a:p>
            <a:pPr algn="just"/>
            <a:r>
              <a:rPr lang="el-GR" sz="2100" dirty="0" smtClean="0">
                <a:latin typeface="Times New Roman" pitchFamily="18" charset="0"/>
                <a:cs typeface="Times New Roman" pitchFamily="18" charset="0"/>
              </a:rPr>
              <a:t>Ακόμη χαμηλότερα στην ιεραρχία, οι τραπεζικές καταθέσεις είναι υποσχέσεις πληρωμής του νομίσματος σε πρώτη ζήτηση, άρα είναι δυο φορές απομακρυσμένες υποσχέσεις πληρωμής του έσχατου χρήματος.</a:t>
            </a:r>
          </a:p>
          <a:p>
            <a:pPr algn="just"/>
            <a:r>
              <a:rPr lang="el-GR" sz="2100" dirty="0" smtClean="0">
                <a:latin typeface="Times New Roman" pitchFamily="18" charset="0"/>
                <a:cs typeface="Times New Roman" pitchFamily="18" charset="0"/>
              </a:rPr>
              <a:t>Τέλος οι τίτλοι είναι υποσχέσεις πληρωμής νομίσματος μέσα σε κάποιο χρονικό ορίζοντα στο μέλλον, άρα είναι ακόμη πιο μακροχρόνιες υποσχέσεις πληρωμής.</a:t>
            </a:r>
          </a:p>
          <a:p>
            <a:pPr algn="just"/>
            <a:r>
              <a:rPr lang="el-GR" sz="2100" dirty="0" smtClean="0">
                <a:latin typeface="Times New Roman" pitchFamily="18" charset="0"/>
                <a:cs typeface="Times New Roman" pitchFamily="18" charset="0"/>
              </a:rPr>
              <a:t>Η αξιοπιστία αυτών των υποσχέσεων πληρωμής είναι ένα θέμα και υπάρχουν όπως θα δούμε θεσμοί, όπως για παράδειγμα η ΚΤ, οι οποίοι συμβάλλουν στην σταθερότητα και αξιοπιστία του συστήματος.</a:t>
            </a:r>
            <a:endParaRPr lang="el-GR" sz="21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r>
              <a:rPr lang="el-GR" b="1" dirty="0" smtClean="0"/>
              <a:t>Πίνακας 4.2 </a:t>
            </a:r>
            <a:r>
              <a:rPr lang="el-GR" dirty="0" smtClean="0"/>
              <a:t> Η Ιεραρχία στους Ισολογισμούς</a:t>
            </a:r>
          </a:p>
          <a:p>
            <a:r>
              <a:rPr lang="el-GR" b="1" dirty="0" smtClean="0"/>
              <a:t>Κεντρική τράπεζα</a:t>
            </a:r>
            <a:endParaRPr lang="en-US" b="1" dirty="0" smtClean="0"/>
          </a:p>
          <a:p>
            <a:r>
              <a:rPr lang="el-GR" b="1" dirty="0" smtClean="0"/>
              <a:t>Ενεργητικό</a:t>
            </a:r>
            <a:endParaRPr lang="el-GR" dirty="0" smtClean="0"/>
          </a:p>
          <a:p>
            <a:r>
              <a:rPr lang="el-GR" dirty="0" smtClean="0"/>
              <a:t>Χρυσός</a:t>
            </a:r>
          </a:p>
          <a:p>
            <a:r>
              <a:rPr lang="el-GR" b="1" dirty="0" smtClean="0"/>
              <a:t>Παθητικό</a:t>
            </a:r>
            <a:endParaRPr lang="el-GR" dirty="0" smtClean="0"/>
          </a:p>
          <a:p>
            <a:r>
              <a:rPr lang="el-GR" dirty="0" smtClean="0"/>
              <a:t>Νόμισμα</a:t>
            </a:r>
            <a:endParaRPr lang="en-US" dirty="0" smtClean="0"/>
          </a:p>
          <a:p>
            <a:r>
              <a:rPr lang="el-GR" b="1" dirty="0" smtClean="0"/>
              <a:t>Τραπεζικό Σύστημα</a:t>
            </a:r>
            <a:endParaRPr lang="el-GR" dirty="0" smtClean="0"/>
          </a:p>
          <a:p>
            <a:r>
              <a:rPr lang="el-GR" b="1" dirty="0" smtClean="0"/>
              <a:t>Ενεργητικό</a:t>
            </a:r>
            <a:endParaRPr lang="el-GR" dirty="0" smtClean="0"/>
          </a:p>
          <a:p>
            <a:r>
              <a:rPr lang="el-GR" dirty="0" smtClean="0"/>
              <a:t>Νόμισμα</a:t>
            </a:r>
          </a:p>
          <a:p>
            <a:r>
              <a:rPr lang="el-GR" b="1" dirty="0" smtClean="0"/>
              <a:t>Παθητικό</a:t>
            </a:r>
            <a:endParaRPr lang="el-GR" dirty="0" smtClean="0"/>
          </a:p>
          <a:p>
            <a:r>
              <a:rPr lang="el-GR" dirty="0" smtClean="0"/>
              <a:t>Καταθέσεις</a:t>
            </a:r>
          </a:p>
          <a:p>
            <a:r>
              <a:rPr lang="el-GR" b="1" dirty="0" smtClean="0"/>
              <a:t>Ιδιωτικός Τομέας</a:t>
            </a:r>
            <a:endParaRPr lang="el-GR" dirty="0" smtClean="0"/>
          </a:p>
          <a:p>
            <a:r>
              <a:rPr lang="el-GR" b="1" dirty="0" smtClean="0"/>
              <a:t>Ενεργητικό</a:t>
            </a:r>
            <a:endParaRPr lang="el-GR" dirty="0" smtClean="0"/>
          </a:p>
          <a:p>
            <a:r>
              <a:rPr lang="el-GR" dirty="0" smtClean="0"/>
              <a:t>Καταθέσεις</a:t>
            </a:r>
            <a:endParaRPr lang="en-US" dirty="0" smtClean="0"/>
          </a:p>
          <a:p>
            <a:r>
              <a:rPr lang="el-GR" b="1" smtClean="0"/>
              <a:t>Παθητικό</a:t>
            </a:r>
            <a:endParaRPr lang="el-GR" dirty="0" smtClean="0"/>
          </a:p>
          <a:p>
            <a:r>
              <a:rPr lang="el-GR" dirty="0" smtClean="0"/>
              <a:t>Τίτλοι</a:t>
            </a:r>
          </a:p>
          <a:p>
            <a:pPr>
              <a:buNone/>
            </a:pP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TotalTime>
  <Words>6780</Words>
  <Application>Microsoft Office PowerPoint</Application>
  <PresentationFormat>Προβολή στην οθόνη (4:3)</PresentationFormat>
  <Paragraphs>203</Paragraphs>
  <Slides>52</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52</vt:i4>
      </vt:variant>
    </vt:vector>
  </HeadingPairs>
  <TitlesOfParts>
    <vt:vector size="54" baseType="lpstr">
      <vt:lpstr>Θέμα του Office</vt:lpstr>
      <vt:lpstr>Equation</vt:lpstr>
      <vt:lpstr>ΚΕΦΑΛΑΙΟ 4</vt:lpstr>
      <vt:lpstr>4.1 Ο ρόλος του χρηματοπιστωτικού συστήματος στην οικονομία </vt:lpstr>
      <vt:lpstr>Γράφημα 4.1  Άμεση έναντι έμμεσης χρηματοδότησης </vt:lpstr>
      <vt:lpstr>Διαφάνεια 4</vt:lpstr>
      <vt:lpstr>Διαφάνεια 5</vt:lpstr>
      <vt:lpstr>Διαφάνεια 6</vt:lpstr>
      <vt:lpstr>4.2 Χρήμα έναντι Πίστης </vt:lpstr>
      <vt:lpstr>Διαφάνεια 8</vt:lpstr>
      <vt:lpstr>Διαφάνεια 9</vt:lpstr>
      <vt:lpstr>Διαφάνεια 10</vt:lpstr>
      <vt:lpstr>4.3 Οι διαμορφωτές αγοράς (Market Makers) </vt:lpstr>
      <vt:lpstr>Διαφάνεια 12</vt:lpstr>
      <vt:lpstr>Διαφάνεια 13</vt:lpstr>
      <vt:lpstr>4.4 Συστήματα Πληρωμών: Χρήμα και Πίστη  </vt:lpstr>
      <vt:lpstr>Διαφάνεια 15</vt:lpstr>
      <vt:lpstr>Διαφάνεια 16</vt:lpstr>
      <vt:lpstr>Διαφάνεια 17</vt:lpstr>
      <vt:lpstr>4.5 Χρήμα και Χρόνος: Ρευστότητα και Φερεγγυότητα </vt:lpstr>
      <vt:lpstr>Διαφάνεια 19</vt:lpstr>
      <vt:lpstr>Διαφάνεια 20</vt:lpstr>
      <vt:lpstr>Διαφάνεια 21</vt:lpstr>
      <vt:lpstr>Διαφάνεια 22</vt:lpstr>
      <vt:lpstr>4.6 Η διατραπεζική αγορά  </vt:lpstr>
      <vt:lpstr>Διαφάνεια 24</vt:lpstr>
      <vt:lpstr>Διαφάνεια 25</vt:lpstr>
      <vt:lpstr>Διαφάνεια 26</vt:lpstr>
      <vt:lpstr>Διαφάνεια 27</vt:lpstr>
      <vt:lpstr>4.7 Η αγορά των συμφωνιών επαναγοράς (Repos) </vt:lpstr>
      <vt:lpstr>Διαφάνεια 29</vt:lpstr>
      <vt:lpstr>Διαφάνεια 30</vt:lpstr>
      <vt:lpstr>Διαφάνεια 31</vt:lpstr>
      <vt:lpstr>Διαφάνεια 32</vt:lpstr>
      <vt:lpstr>Διαφάνεια 33</vt:lpstr>
      <vt:lpstr>Διαφάνεια 34</vt:lpstr>
      <vt:lpstr>4.8 Η αγορά ευρωνομισμάτων </vt:lpstr>
      <vt:lpstr>Διαφάνεια 36</vt:lpstr>
      <vt:lpstr>Διαφάνεια 37</vt:lpstr>
      <vt:lpstr>4.9 Άλλα προϊόντα της χρηματαγοράς </vt:lpstr>
      <vt:lpstr>Διαφάνεια 39</vt:lpstr>
      <vt:lpstr>Διαφάνεια 40</vt:lpstr>
      <vt:lpstr>Διαφάνεια 41</vt:lpstr>
      <vt:lpstr>4.10 Μετρώντας τις αποδόσεις των προϊόντων  της χρηματαγοράς </vt:lpstr>
      <vt:lpstr>Διαφάνεια 43</vt:lpstr>
      <vt:lpstr>Διαφάνεια 44</vt:lpstr>
      <vt:lpstr>4.11 Ο ρόλος των διαπραγματευτών τίτλων στην χρηματαγορά  </vt:lpstr>
      <vt:lpstr>Διαφάνεια 46</vt:lpstr>
      <vt:lpstr>Διαφάνεια 47</vt:lpstr>
      <vt:lpstr>Διαφάνεια 48</vt:lpstr>
      <vt:lpstr>Διαφάνεια 49</vt:lpstr>
      <vt:lpstr>Διαφάνεια 50</vt:lpstr>
      <vt:lpstr>Διαφάνεια 51</vt:lpstr>
      <vt:lpstr>4.12 Μελέτες περίπτωσης Τραπεζικών Συστημάτων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ΚΕΦΑΛΑΙΟ 4</dc:title>
  <dc:creator>hp</dc:creator>
  <cp:lastModifiedBy>hp</cp:lastModifiedBy>
  <cp:revision>60</cp:revision>
  <dcterms:created xsi:type="dcterms:W3CDTF">2014-09-25T16:30:07Z</dcterms:created>
  <dcterms:modified xsi:type="dcterms:W3CDTF">2014-09-28T08:58:25Z</dcterms:modified>
</cp:coreProperties>
</file>