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7" r:id="rId2"/>
    <p:sldId id="269" r:id="rId3"/>
    <p:sldId id="257" r:id="rId4"/>
    <p:sldId id="259" r:id="rId5"/>
    <p:sldId id="260" r:id="rId6"/>
    <p:sldId id="261" r:id="rId7"/>
    <p:sldId id="262" r:id="rId8"/>
    <p:sldId id="263" r:id="rId9"/>
    <p:sldId id="264" r:id="rId10"/>
    <p:sldId id="271" r:id="rId11"/>
    <p:sldId id="276" r:id="rId12"/>
    <p:sldId id="278" r:id="rId13"/>
    <p:sldId id="280" r:id="rId14"/>
    <p:sldId id="281" r:id="rId15"/>
    <p:sldId id="282" r:id="rId16"/>
    <p:sldId id="283" r:id="rId17"/>
    <p:sldId id="284" r:id="rId18"/>
    <p:sldId id="285" r:id="rId19"/>
    <p:sldId id="286" r:id="rId20"/>
    <p:sldId id="287" r:id="rId21"/>
    <p:sldId id="288" r:id="rId22"/>
    <p:sldId id="289" r:id="rId23"/>
    <p:sldId id="290" r:id="rId24"/>
    <p:sldId id="291" r:id="rId25"/>
    <p:sldId id="292" r:id="rId26"/>
    <p:sldId id="293" r:id="rId27"/>
    <p:sldId id="294" r:id="rId28"/>
    <p:sldId id="295" r:id="rId29"/>
    <p:sldId id="297" r:id="rId30"/>
    <p:sldId id="298" r:id="rId31"/>
    <p:sldId id="299" r:id="rId32"/>
    <p:sldId id="300" r:id="rId33"/>
    <p:sldId id="301" r:id="rId34"/>
    <p:sldId id="313" r:id="rId35"/>
    <p:sldId id="303" r:id="rId36"/>
    <p:sldId id="304" r:id="rId37"/>
    <p:sldId id="305" r:id="rId38"/>
    <p:sldId id="307" r:id="rId39"/>
    <p:sldId id="306" r:id="rId40"/>
    <p:sldId id="308" r:id="rId41"/>
    <p:sldId id="279" r:id="rId42"/>
    <p:sldId id="309" r:id="rId43"/>
    <p:sldId id="310" r:id="rId44"/>
    <p:sldId id="311" r:id="rId45"/>
    <p:sldId id="312" r:id="rId46"/>
    <p:sldId id="266" r:id="rId47"/>
    <p:sldId id="314" r:id="rId48"/>
    <p:sldId id="272" r:id="rId49"/>
    <p:sldId id="275" r:id="rId50"/>
    <p:sldId id="273" r:id="rId51"/>
    <p:sldId id="274" r:id="rId52"/>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36092"/>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autoAdjust="0"/>
    <p:restoredTop sz="94717" autoAdjust="0"/>
  </p:normalViewPr>
  <p:slideViewPr>
    <p:cSldViewPr>
      <p:cViewPr>
        <p:scale>
          <a:sx n="75" d="100"/>
          <a:sy n="75" d="100"/>
        </p:scale>
        <p:origin x="-900" y="-606"/>
      </p:cViewPr>
      <p:guideLst>
        <p:guide orient="horz" pos="2160"/>
        <p:guide pos="2880"/>
      </p:guideLst>
    </p:cSldViewPr>
  </p:slideViewPr>
  <p:outlineViewPr>
    <p:cViewPr>
      <p:scale>
        <a:sx n="33" d="100"/>
        <a:sy n="33" d="100"/>
      </p:scale>
      <p:origin x="48" y="55158"/>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49E734C1-3F6E-438F-A2B6-A3665D058AE8}" type="datetimeFigureOut">
              <a:rPr lang="el-GR" smtClean="0"/>
              <a:pPr/>
              <a:t>29/7/2015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54BC2F09-93CA-4D80-9060-8420F42DB64F}"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49E734C1-3F6E-438F-A2B6-A3665D058AE8}" type="datetimeFigureOut">
              <a:rPr lang="el-GR" smtClean="0"/>
              <a:pPr/>
              <a:t>29/7/2015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54BC2F09-93CA-4D80-9060-8420F42DB64F}"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49E734C1-3F6E-438F-A2B6-A3665D058AE8}" type="datetimeFigureOut">
              <a:rPr lang="el-GR" smtClean="0"/>
              <a:pPr/>
              <a:t>29/7/2015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54BC2F09-93CA-4D80-9060-8420F42DB64F}"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49E734C1-3F6E-438F-A2B6-A3665D058AE8}" type="datetimeFigureOut">
              <a:rPr lang="el-GR" smtClean="0"/>
              <a:pPr/>
              <a:t>29/7/2015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54BC2F09-93CA-4D80-9060-8420F42DB64F}"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49E734C1-3F6E-438F-A2B6-A3665D058AE8}" type="datetimeFigureOut">
              <a:rPr lang="el-GR" smtClean="0"/>
              <a:pPr/>
              <a:t>29/7/2015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54BC2F09-93CA-4D80-9060-8420F42DB64F}"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49E734C1-3F6E-438F-A2B6-A3665D058AE8}" type="datetimeFigureOut">
              <a:rPr lang="el-GR" smtClean="0"/>
              <a:pPr/>
              <a:t>29/7/2015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54BC2F09-93CA-4D80-9060-8420F42DB64F}"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49E734C1-3F6E-438F-A2B6-A3665D058AE8}" type="datetimeFigureOut">
              <a:rPr lang="el-GR" smtClean="0"/>
              <a:pPr/>
              <a:t>29/7/2015</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54BC2F09-93CA-4D80-9060-8420F42DB64F}"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49E734C1-3F6E-438F-A2B6-A3665D058AE8}" type="datetimeFigureOut">
              <a:rPr lang="el-GR" smtClean="0"/>
              <a:pPr/>
              <a:t>29/7/2015</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54BC2F09-93CA-4D80-9060-8420F42DB64F}"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49E734C1-3F6E-438F-A2B6-A3665D058AE8}" type="datetimeFigureOut">
              <a:rPr lang="el-GR" smtClean="0"/>
              <a:pPr/>
              <a:t>29/7/2015</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54BC2F09-93CA-4D80-9060-8420F42DB64F}"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49E734C1-3F6E-438F-A2B6-A3665D058AE8}" type="datetimeFigureOut">
              <a:rPr lang="el-GR" smtClean="0"/>
              <a:pPr/>
              <a:t>29/7/2015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54BC2F09-93CA-4D80-9060-8420F42DB64F}"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49E734C1-3F6E-438F-A2B6-A3665D058AE8}" type="datetimeFigureOut">
              <a:rPr lang="el-GR" smtClean="0"/>
              <a:pPr/>
              <a:t>29/7/2015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54BC2F09-93CA-4D80-9060-8420F42DB64F}"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E734C1-3F6E-438F-A2B6-A3665D058AE8}" type="datetimeFigureOut">
              <a:rPr lang="el-GR" smtClean="0"/>
              <a:pPr/>
              <a:t>29/7/2015</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BC2F09-93CA-4D80-9060-8420F42DB64F}"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5b1%5d%20http:/creativecommons.org/licenses/by-nc-sa/4.0/"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52400" y="152400"/>
            <a:ext cx="8763000" cy="6248400"/>
          </a:xfrm>
          <a:ln>
            <a:noFill/>
          </a:ln>
        </p:spPr>
        <p:txBody>
          <a:bodyPr>
            <a:noAutofit/>
          </a:bodyPr>
          <a:lstStyle/>
          <a:p>
            <a:r>
              <a:rPr lang="el-GR" sz="4800" dirty="0" smtClean="0">
                <a:solidFill>
                  <a:schemeClr val="tx2">
                    <a:lumMod val="75000"/>
                  </a:schemeClr>
                </a:solidFill>
              </a:rPr>
              <a:t/>
            </a:r>
            <a:br>
              <a:rPr lang="el-GR" sz="4800" dirty="0" smtClean="0">
                <a:solidFill>
                  <a:schemeClr val="tx2">
                    <a:lumMod val="75000"/>
                  </a:schemeClr>
                </a:solidFill>
              </a:rPr>
            </a:br>
            <a:r>
              <a:rPr lang="el-GR" sz="4800" dirty="0" smtClean="0">
                <a:solidFill>
                  <a:schemeClr val="tx2">
                    <a:lumMod val="75000"/>
                  </a:schemeClr>
                </a:solidFill>
              </a:rPr>
              <a:t/>
            </a:r>
            <a:br>
              <a:rPr lang="el-GR" sz="4800" dirty="0" smtClean="0">
                <a:solidFill>
                  <a:schemeClr val="tx2">
                    <a:lumMod val="75000"/>
                  </a:schemeClr>
                </a:solidFill>
              </a:rPr>
            </a:br>
            <a:r>
              <a:rPr lang="en-US" sz="4800" dirty="0" smtClean="0">
                <a:solidFill>
                  <a:schemeClr val="tx2">
                    <a:lumMod val="75000"/>
                  </a:schemeClr>
                </a:solidFill>
                <a:latin typeface="Book Antiqua" pitchFamily="18" charset="0"/>
              </a:rPr>
              <a:t/>
            </a:r>
            <a:br>
              <a:rPr lang="en-US" sz="4800" dirty="0" smtClean="0">
                <a:solidFill>
                  <a:schemeClr val="tx2">
                    <a:lumMod val="75000"/>
                  </a:schemeClr>
                </a:solidFill>
                <a:latin typeface="Book Antiqua" pitchFamily="18" charset="0"/>
              </a:rPr>
            </a:br>
            <a:r>
              <a:rPr lang="el-GR" sz="3200" b="1" i="1" dirty="0" smtClean="0">
                <a:solidFill>
                  <a:srgbClr val="002060"/>
                </a:solidFill>
                <a:latin typeface="Book Antiqua"/>
                <a:cs typeface="Times New Roman"/>
              </a:rPr>
              <a:t/>
            </a:r>
            <a:br>
              <a:rPr lang="el-GR" sz="3200" b="1" i="1" dirty="0" smtClean="0">
                <a:solidFill>
                  <a:srgbClr val="002060"/>
                </a:solidFill>
                <a:latin typeface="Book Antiqua"/>
                <a:cs typeface="Times New Roman"/>
              </a:rPr>
            </a:br>
            <a:r>
              <a:rPr lang="el-GR" sz="3600" b="1" dirty="0" smtClean="0">
                <a:solidFill>
                  <a:srgbClr val="002060"/>
                </a:solidFill>
                <a:effectLst>
                  <a:outerShdw blurRad="38100" dist="38100" dir="2700000" algn="tl">
                    <a:srgbClr val="000000">
                      <a:alpha val="43137"/>
                    </a:srgbClr>
                  </a:outerShdw>
                </a:effectLst>
                <a:latin typeface="Book Antiqua" pitchFamily="18" charset="0"/>
              </a:rPr>
              <a:t>Χρόνος καί αἰωνιότητα στόν Πλωτῖνο</a:t>
            </a:r>
            <a:r>
              <a:rPr lang="el-GR" sz="3600" u="sng" dirty="0" smtClean="0">
                <a:solidFill>
                  <a:srgbClr val="002060"/>
                </a:solidFill>
                <a:latin typeface="Book Antiqua" pitchFamily="18" charset="0"/>
              </a:rPr>
              <a:t/>
            </a:r>
            <a:br>
              <a:rPr lang="el-GR" sz="3600" u="sng" dirty="0" smtClean="0">
                <a:solidFill>
                  <a:srgbClr val="002060"/>
                </a:solidFill>
                <a:latin typeface="Book Antiqua" pitchFamily="18" charset="0"/>
              </a:rPr>
            </a:br>
            <a:r>
              <a:rPr lang="el-GR" sz="3600" u="sng" dirty="0" smtClean="0">
                <a:solidFill>
                  <a:srgbClr val="002060"/>
                </a:solidFill>
                <a:latin typeface="Book Antiqua" pitchFamily="18" charset="0"/>
              </a:rPr>
              <a:t/>
            </a:r>
            <a:br>
              <a:rPr lang="el-GR" sz="3600" u="sng" dirty="0" smtClean="0">
                <a:solidFill>
                  <a:srgbClr val="002060"/>
                </a:solidFill>
                <a:latin typeface="Book Antiqua" pitchFamily="18" charset="0"/>
              </a:rPr>
            </a:br>
            <a:r>
              <a:rPr lang="el-GR" sz="3200" b="1" dirty="0" smtClean="0">
                <a:solidFill>
                  <a:srgbClr val="C00000"/>
                </a:solidFill>
                <a:effectLst>
                  <a:outerShdw blurRad="50800" dist="38100" algn="tr" rotWithShape="0">
                    <a:prstClr val="black">
                      <a:alpha val="40000"/>
                    </a:prstClr>
                  </a:outerShdw>
                </a:effectLst>
                <a:latin typeface="Book Antiqua" pitchFamily="18" charset="0"/>
              </a:rPr>
              <a:t>Ενότητα 2</a:t>
            </a:r>
            <a:r>
              <a:rPr lang="el-GR" sz="3200" b="1" baseline="30000" dirty="0" smtClean="0">
                <a:solidFill>
                  <a:srgbClr val="C00000"/>
                </a:solidFill>
                <a:effectLst>
                  <a:outerShdw blurRad="50800" dist="38100" algn="tr" rotWithShape="0">
                    <a:prstClr val="black">
                      <a:alpha val="40000"/>
                    </a:prstClr>
                  </a:outerShdw>
                </a:effectLst>
                <a:latin typeface="Book Antiqua" pitchFamily="18" charset="0"/>
              </a:rPr>
              <a:t>η</a:t>
            </a:r>
            <a:r>
              <a:rPr lang="el-GR" sz="3200" b="1" dirty="0" smtClean="0">
                <a:solidFill>
                  <a:srgbClr val="C00000"/>
                </a:solidFill>
                <a:effectLst>
                  <a:outerShdw blurRad="50800" dist="38100" algn="tr" rotWithShape="0">
                    <a:prstClr val="black">
                      <a:alpha val="40000"/>
                    </a:prstClr>
                  </a:outerShdw>
                </a:effectLst>
                <a:latin typeface="Book Antiqua" pitchFamily="18" charset="0"/>
              </a:rPr>
              <a:t>:</a:t>
            </a:r>
            <a:r>
              <a:rPr lang="el-GR" sz="2800" dirty="0" smtClean="0">
                <a:solidFill>
                  <a:srgbClr val="002060"/>
                </a:solidFill>
                <a:latin typeface="Book Antiqua" pitchFamily="18" charset="0"/>
              </a:rPr>
              <a:t> </a:t>
            </a:r>
            <a:r>
              <a:rPr lang="en-US" sz="2400" b="1" dirty="0" smtClean="0">
                <a:solidFill>
                  <a:srgbClr val="002060"/>
                </a:solidFill>
                <a:latin typeface="Book Antiqua" pitchFamily="18" charset="0"/>
              </a:rPr>
              <a:t> </a:t>
            </a:r>
            <a:r>
              <a:rPr lang="el-GR" sz="2600" b="1" dirty="0" smtClean="0">
                <a:solidFill>
                  <a:srgbClr val="002060"/>
                </a:solidFill>
                <a:effectLst>
                  <a:outerShdw blurRad="38100" dist="38100" dir="2700000" algn="tl">
                    <a:srgbClr val="000000">
                      <a:alpha val="43137"/>
                    </a:srgbClr>
                  </a:outerShdw>
                </a:effectLst>
                <a:latin typeface="Book Antiqua" pitchFamily="18" charset="0"/>
              </a:rPr>
              <a:t/>
            </a:r>
            <a:br>
              <a:rPr lang="el-GR" sz="2600" b="1" dirty="0" smtClean="0">
                <a:solidFill>
                  <a:srgbClr val="002060"/>
                </a:solidFill>
                <a:effectLst>
                  <a:outerShdw blurRad="38100" dist="38100" dir="2700000" algn="tl">
                    <a:srgbClr val="000000">
                      <a:alpha val="43137"/>
                    </a:srgbClr>
                  </a:outerShdw>
                </a:effectLst>
                <a:latin typeface="Book Antiqua" pitchFamily="18" charset="0"/>
              </a:rPr>
            </a:br>
            <a:r>
              <a:rPr lang="el-GR" sz="3200" b="1" i="1" dirty="0" smtClean="0">
                <a:solidFill>
                  <a:srgbClr val="002060"/>
                </a:solidFill>
                <a:latin typeface="Book Antiqua"/>
                <a:ea typeface="Calibri"/>
                <a:cs typeface="Times New Roman"/>
              </a:rPr>
              <a:t>Βασικές</a:t>
            </a:r>
            <a:r>
              <a:rPr lang="el-GR" sz="2400" dirty="0" smtClean="0"/>
              <a:t> </a:t>
            </a:r>
            <a:r>
              <a:rPr lang="el-GR" sz="3200" b="1" i="1" dirty="0" smtClean="0">
                <a:solidFill>
                  <a:srgbClr val="002060"/>
                </a:solidFill>
                <a:latin typeface="Book Antiqua"/>
                <a:ea typeface="Calibri"/>
                <a:cs typeface="Times New Roman"/>
              </a:rPr>
              <a:t>Θέσεις</a:t>
            </a:r>
            <a:r>
              <a:rPr lang="el-GR" sz="2400" dirty="0" smtClean="0"/>
              <a:t> </a:t>
            </a:r>
            <a:r>
              <a:rPr lang="el-GR" sz="3200" b="1" i="1" dirty="0" smtClean="0">
                <a:solidFill>
                  <a:srgbClr val="002060"/>
                </a:solidFill>
                <a:latin typeface="Book Antiqua"/>
                <a:ea typeface="Calibri"/>
                <a:cs typeface="Times New Roman"/>
              </a:rPr>
              <a:t>της</a:t>
            </a:r>
            <a:r>
              <a:rPr lang="el-GR" sz="2400" dirty="0" smtClean="0"/>
              <a:t> </a:t>
            </a:r>
            <a:r>
              <a:rPr lang="el-GR" sz="3200" b="1" i="1" dirty="0" smtClean="0">
                <a:solidFill>
                  <a:srgbClr val="002060"/>
                </a:solidFill>
                <a:latin typeface="Book Antiqua"/>
                <a:ea typeface="Calibri"/>
                <a:cs typeface="Times New Roman"/>
              </a:rPr>
              <a:t>Φιλοσοφίας</a:t>
            </a:r>
            <a:r>
              <a:rPr lang="el-GR" sz="2400" dirty="0" smtClean="0"/>
              <a:t> </a:t>
            </a:r>
            <a:r>
              <a:rPr lang="el-GR" sz="3200" b="1" i="1" dirty="0" smtClean="0">
                <a:solidFill>
                  <a:srgbClr val="002060"/>
                </a:solidFill>
                <a:latin typeface="Book Antiqua"/>
                <a:ea typeface="Calibri"/>
                <a:cs typeface="Times New Roman"/>
              </a:rPr>
              <a:t>του</a:t>
            </a:r>
            <a:r>
              <a:rPr lang="el-GR" sz="2400" dirty="0" smtClean="0"/>
              <a:t> </a:t>
            </a:r>
            <a:r>
              <a:rPr lang="el-GR" sz="3200" b="1" i="1" dirty="0" smtClean="0">
                <a:solidFill>
                  <a:srgbClr val="002060"/>
                </a:solidFill>
                <a:latin typeface="Book Antiqua"/>
                <a:ea typeface="Calibri"/>
                <a:cs typeface="Times New Roman"/>
              </a:rPr>
              <a:t>Πλωτίνου</a:t>
            </a:r>
            <a:r>
              <a:rPr lang="el-GR" sz="2400" dirty="0" smtClean="0">
                <a:solidFill>
                  <a:srgbClr val="002060"/>
                </a:solidFill>
                <a:latin typeface="Book Antiqua" pitchFamily="18" charset="0"/>
              </a:rPr>
              <a:t/>
            </a:r>
            <a:br>
              <a:rPr lang="el-GR" sz="2400" dirty="0" smtClean="0">
                <a:solidFill>
                  <a:srgbClr val="002060"/>
                </a:solidFill>
                <a:latin typeface="Book Antiqua" pitchFamily="18" charset="0"/>
              </a:rPr>
            </a:br>
            <a:r>
              <a:rPr lang="el-GR" sz="2400" dirty="0" smtClean="0">
                <a:solidFill>
                  <a:srgbClr val="002060"/>
                </a:solidFill>
                <a:latin typeface="Book Antiqua" pitchFamily="18" charset="0"/>
              </a:rPr>
              <a:t> </a:t>
            </a:r>
            <a:r>
              <a:rPr lang="el-GR" sz="4800" dirty="0" smtClean="0">
                <a:solidFill>
                  <a:srgbClr val="002060"/>
                </a:solidFill>
                <a:latin typeface="Book Antiqua" pitchFamily="18" charset="0"/>
              </a:rPr>
              <a:t/>
            </a:r>
            <a:br>
              <a:rPr lang="el-GR" sz="4800" dirty="0" smtClean="0">
                <a:solidFill>
                  <a:srgbClr val="002060"/>
                </a:solidFill>
                <a:latin typeface="Book Antiqua" pitchFamily="18" charset="0"/>
              </a:rPr>
            </a:br>
            <a:r>
              <a:rPr lang="el-GR" sz="2800" b="1" dirty="0" smtClean="0">
                <a:solidFill>
                  <a:srgbClr val="002060"/>
                </a:solidFill>
                <a:latin typeface="Book Antiqua" pitchFamily="18" charset="0"/>
              </a:rPr>
              <a:t>Ελένη</a:t>
            </a:r>
            <a:r>
              <a:rPr lang="el-GR" sz="2800" dirty="0" smtClean="0">
                <a:solidFill>
                  <a:srgbClr val="002060"/>
                </a:solidFill>
                <a:latin typeface="Book Antiqua" pitchFamily="18" charset="0"/>
              </a:rPr>
              <a:t> </a:t>
            </a:r>
            <a:r>
              <a:rPr lang="el-GR" sz="2800" b="1" dirty="0" smtClean="0">
                <a:solidFill>
                  <a:srgbClr val="002060"/>
                </a:solidFill>
                <a:latin typeface="Book Antiqua" pitchFamily="18" charset="0"/>
              </a:rPr>
              <a:t>Περδικούρη</a:t>
            </a:r>
            <a:r>
              <a:rPr lang="el-GR" sz="2800" dirty="0" smtClean="0">
                <a:solidFill>
                  <a:srgbClr val="002060"/>
                </a:solidFill>
                <a:latin typeface="Book Antiqua" pitchFamily="18" charset="0"/>
              </a:rPr>
              <a:t/>
            </a:r>
            <a:br>
              <a:rPr lang="el-GR" sz="2800" dirty="0" smtClean="0">
                <a:solidFill>
                  <a:srgbClr val="002060"/>
                </a:solidFill>
                <a:latin typeface="Book Antiqua" pitchFamily="18" charset="0"/>
              </a:rPr>
            </a:br>
            <a:r>
              <a:rPr lang="en-US" sz="2800" dirty="0" smtClean="0">
                <a:solidFill>
                  <a:srgbClr val="002060"/>
                </a:solidFill>
                <a:latin typeface="Book Antiqua" pitchFamily="18" charset="0"/>
              </a:rPr>
              <a:t/>
            </a:r>
            <a:br>
              <a:rPr lang="en-US" sz="2800" dirty="0" smtClean="0">
                <a:solidFill>
                  <a:srgbClr val="002060"/>
                </a:solidFill>
                <a:latin typeface="Book Antiqua" pitchFamily="18" charset="0"/>
              </a:rPr>
            </a:br>
            <a:r>
              <a:rPr lang="el-GR" sz="2600" dirty="0" smtClean="0">
                <a:solidFill>
                  <a:srgbClr val="002060"/>
                </a:solidFill>
                <a:effectLst>
                  <a:outerShdw blurRad="38100" dist="38100" dir="2700000" algn="tl">
                    <a:srgbClr val="000000">
                      <a:alpha val="43137"/>
                    </a:srgbClr>
                  </a:outerShdw>
                </a:effectLst>
                <a:latin typeface="Book Antiqua" pitchFamily="18" charset="0"/>
              </a:rPr>
              <a:t>Σχολή Ανθρωπιστικών και Κοινωνικών Σπουδών</a:t>
            </a:r>
            <a:br>
              <a:rPr lang="el-GR" sz="2600" dirty="0" smtClean="0">
                <a:solidFill>
                  <a:srgbClr val="002060"/>
                </a:solidFill>
                <a:effectLst>
                  <a:outerShdw blurRad="38100" dist="38100" dir="2700000" algn="tl">
                    <a:srgbClr val="000000">
                      <a:alpha val="43137"/>
                    </a:srgbClr>
                  </a:outerShdw>
                </a:effectLst>
                <a:latin typeface="Book Antiqua" pitchFamily="18" charset="0"/>
              </a:rPr>
            </a:br>
            <a:r>
              <a:rPr lang="el-GR" sz="2600" dirty="0" smtClean="0">
                <a:solidFill>
                  <a:srgbClr val="002060"/>
                </a:solidFill>
                <a:effectLst>
                  <a:outerShdw blurRad="38100" dist="38100" dir="2700000" algn="tl">
                    <a:srgbClr val="000000">
                      <a:alpha val="43137"/>
                    </a:srgbClr>
                  </a:outerShdw>
                </a:effectLst>
                <a:latin typeface="Book Antiqua" pitchFamily="18" charset="0"/>
              </a:rPr>
              <a:t>Τμήμα Φιλοσοφίας</a:t>
            </a:r>
            <a:r>
              <a:rPr lang="el-GR" sz="3600" dirty="0" smtClean="0">
                <a:solidFill>
                  <a:srgbClr val="002060"/>
                </a:solidFill>
                <a:latin typeface="Book Antiqua" pitchFamily="18" charset="0"/>
              </a:rPr>
              <a:t/>
            </a:r>
            <a:br>
              <a:rPr lang="el-GR" sz="3600" dirty="0" smtClean="0">
                <a:solidFill>
                  <a:srgbClr val="002060"/>
                </a:solidFill>
                <a:latin typeface="Book Antiqua" pitchFamily="18" charset="0"/>
              </a:rPr>
            </a:br>
            <a:endParaRPr lang="el-GR" sz="3600" dirty="0">
              <a:solidFill>
                <a:srgbClr val="002060"/>
              </a:solidFill>
              <a:latin typeface="Book Antiqua" pitchFamily="18" charset="0"/>
            </a:endParaRPr>
          </a:p>
        </p:txBody>
      </p:sp>
      <p:pic>
        <p:nvPicPr>
          <p:cNvPr id="5" name="Picture 2" descr="C:\Users\user\Downloads\logo_png.png"/>
          <p:cNvPicPr/>
          <p:nvPr/>
        </p:nvPicPr>
        <p:blipFill>
          <a:blip r:embed="rId2" cstate="print">
            <a:lum bright="-20000"/>
          </a:blip>
          <a:srcRect/>
          <a:stretch>
            <a:fillRect/>
          </a:stretch>
        </p:blipFill>
        <p:spPr bwMode="auto">
          <a:xfrm>
            <a:off x="4343400" y="457200"/>
            <a:ext cx="4038600" cy="838200"/>
          </a:xfrm>
          <a:prstGeom prst="rect">
            <a:avLst/>
          </a:prstGeom>
          <a:ln>
            <a:noFill/>
          </a:ln>
          <a:effectLst>
            <a:outerShdw blurRad="292100" dist="139700" dir="2700000" algn="tl" rotWithShape="0">
              <a:srgbClr val="333333">
                <a:alpha val="65000"/>
              </a:srgbClr>
            </a:outerShdw>
          </a:effectLst>
        </p:spPr>
      </p:pic>
      <p:pic>
        <p:nvPicPr>
          <p:cNvPr id="6" name="5 - Εικόνα"/>
          <p:cNvPicPr/>
          <p:nvPr/>
        </p:nvPicPr>
        <p:blipFill>
          <a:blip r:embed="rId3" cstate="print">
            <a:lum contrast="-10000"/>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o="urn:schemas-microsoft-com:office:office" xmlns:v="urn:schemas-microsoft-com:vml" xmlns:w10="urn:schemas-microsoft-com:office:word" xmlns:w="http://schemas.openxmlformats.org/wordprocessingml/2006/main" xmlns:a14="http://schemas.microsoft.com/office/drawing/2010/main" xmlns="" xmlns:pic="http://schemas.openxmlformats.org/drawingml/2006/picture" xmlns:lc="http://schemas.openxmlformats.org/drawingml/2006/lockedCanvas" val="0"/>
              </a:ext>
            </a:extLst>
          </a:blip>
          <a:stretch>
            <a:fillRect/>
          </a:stretch>
        </p:blipFill>
        <p:spPr>
          <a:xfrm>
            <a:off x="381000" y="381000"/>
            <a:ext cx="3357009" cy="1192597"/>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28600" y="381000"/>
            <a:ext cx="8686800" cy="1143000"/>
          </a:xfrm>
        </p:spPr>
        <p:txBody>
          <a:bodyPr>
            <a:noAutofit/>
          </a:bodyPr>
          <a:lstStyle/>
          <a:p>
            <a:pPr marL="88900" algn="just">
              <a:spcAft>
                <a:spcPts val="0"/>
              </a:spcAft>
            </a:pPr>
            <a:r>
              <a:rPr lang="el-GR" sz="4000" b="1" dirty="0" smtClean="0">
                <a:solidFill>
                  <a:srgbClr val="C00000"/>
                </a:solidFill>
                <a:effectLst>
                  <a:outerShdw blurRad="50800" dist="38100" algn="tr" rotWithShape="0">
                    <a:prstClr val="black">
                      <a:alpha val="40000"/>
                    </a:prstClr>
                  </a:outerShdw>
                </a:effectLst>
                <a:latin typeface="Book Antiqua" pitchFamily="18" charset="0"/>
              </a:rPr>
              <a:t>Το σχήμα αυτό θέλει να δείξει δύο πράγματα:</a:t>
            </a:r>
            <a:endParaRPr lang="el-GR" sz="4000" b="1" dirty="0">
              <a:solidFill>
                <a:srgbClr val="C00000"/>
              </a:solidFill>
              <a:effectLst>
                <a:outerShdw blurRad="50800" dist="38100" algn="tr" rotWithShape="0">
                  <a:prstClr val="black">
                    <a:alpha val="40000"/>
                  </a:prstClr>
                </a:outerShdw>
              </a:effectLst>
              <a:latin typeface="Book Antiqua" pitchFamily="18" charset="0"/>
            </a:endParaRPr>
          </a:p>
        </p:txBody>
      </p:sp>
      <p:sp>
        <p:nvSpPr>
          <p:cNvPr id="3" name="2 - Θέση περιεχομένου"/>
          <p:cNvSpPr>
            <a:spLocks noGrp="1"/>
          </p:cNvSpPr>
          <p:nvPr>
            <p:ph idx="1"/>
          </p:nvPr>
        </p:nvSpPr>
        <p:spPr>
          <a:xfrm>
            <a:off x="457200" y="2027237"/>
            <a:ext cx="8229600" cy="4525963"/>
          </a:xfrm>
        </p:spPr>
        <p:txBody>
          <a:bodyPr>
            <a:normAutofit fontScale="92500"/>
          </a:bodyPr>
          <a:lstStyle/>
          <a:p>
            <a:pPr marL="571500" indent="-571500" algn="just">
              <a:buSzPct val="130000"/>
              <a:buFont typeface="+mj-lt"/>
              <a:buAutoNum type="romanLcPeriod"/>
              <a:tabLst>
                <a:tab pos="533400" algn="l"/>
              </a:tabLst>
            </a:pPr>
            <a:r>
              <a:rPr lang="el-GR" dirty="0" smtClean="0">
                <a:solidFill>
                  <a:srgbClr val="002060"/>
                </a:solidFill>
                <a:latin typeface="Book Antiqua" pitchFamily="18" charset="0"/>
              </a:rPr>
              <a:t>το κάθε επίπεδο συναρτάται/ εξαρτάται από το προγενέστερο, δηλαδή, το προηγούμενο επίπεδο είναι η ὀντολογική προϋπόθεση του επόμενου,</a:t>
            </a:r>
          </a:p>
          <a:p>
            <a:pPr marL="571500" indent="-571500" algn="just">
              <a:buSzPct val="130000"/>
              <a:buNone/>
              <a:tabLst>
                <a:tab pos="533400" algn="l"/>
              </a:tabLst>
            </a:pPr>
            <a:r>
              <a:rPr lang="el-GR" sz="900" dirty="0" smtClean="0">
                <a:solidFill>
                  <a:srgbClr val="002060"/>
                </a:solidFill>
                <a:latin typeface="Book Antiqua" pitchFamily="18" charset="0"/>
              </a:rPr>
              <a:t> </a:t>
            </a:r>
          </a:p>
          <a:p>
            <a:pPr marL="571500" indent="-571500" algn="just">
              <a:buSzPct val="130000"/>
              <a:buFont typeface="+mj-lt"/>
              <a:buAutoNum type="romanLcPeriod" startAt="2"/>
              <a:tabLst>
                <a:tab pos="533400" algn="l"/>
              </a:tabLst>
            </a:pPr>
            <a:r>
              <a:rPr lang="el-GR" dirty="0" smtClean="0">
                <a:solidFill>
                  <a:srgbClr val="002060"/>
                </a:solidFill>
                <a:latin typeface="Book Antiqua" pitchFamily="18" charset="0"/>
              </a:rPr>
              <a:t>από την άλλη, ο Πλωτῖνος θέλει να διατηρήσει την αυτονομία των επιπέδων γι' αυτό δε μιλά για </a:t>
            </a:r>
            <a:r>
              <a:rPr lang="el-GR" b="1" i="1" dirty="0" smtClean="0">
                <a:solidFill>
                  <a:srgbClr val="002060"/>
                </a:solidFill>
                <a:latin typeface="Book Antiqua" pitchFamily="18" charset="0"/>
              </a:rPr>
              <a:t>ἀπορροή</a:t>
            </a:r>
            <a:r>
              <a:rPr lang="el-GR" dirty="0" smtClean="0">
                <a:solidFill>
                  <a:srgbClr val="002060"/>
                </a:solidFill>
                <a:latin typeface="Book Antiqua" pitchFamily="18" charset="0"/>
              </a:rPr>
              <a:t>, στην </a:t>
            </a:r>
            <a:r>
              <a:rPr lang="el-GR" b="1" i="1" dirty="0" smtClean="0">
                <a:solidFill>
                  <a:srgbClr val="002060"/>
                </a:solidFill>
                <a:latin typeface="Book Antiqua" pitchFamily="18" charset="0"/>
              </a:rPr>
              <a:t>ἀπορροή</a:t>
            </a:r>
            <a:r>
              <a:rPr lang="el-GR" dirty="0" smtClean="0">
                <a:solidFill>
                  <a:srgbClr val="002060"/>
                </a:solidFill>
                <a:latin typeface="Book Antiqua" pitchFamily="18" charset="0"/>
              </a:rPr>
              <a:t> δεν έχουμε διάκριση από την πηγή και από αυτό που τρέχει από την πηγή</a:t>
            </a:r>
            <a:r>
              <a:rPr lang="el-GR" dirty="0" smtClean="0">
                <a:solidFill>
                  <a:srgbClr val="002060"/>
                </a:solidFill>
              </a:rPr>
              <a:t>.</a:t>
            </a:r>
            <a:endParaRPr lang="el-GR" dirty="0">
              <a:solidFill>
                <a:srgbClr val="002060"/>
              </a:solidFill>
              <a:latin typeface="Book Antiqua"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2332037"/>
            <a:ext cx="8229600" cy="4525963"/>
          </a:xfrm>
        </p:spPr>
        <p:txBody>
          <a:bodyPr>
            <a:normAutofit/>
          </a:bodyPr>
          <a:lstStyle/>
          <a:p>
            <a:pPr marL="0" indent="0" algn="just">
              <a:buNone/>
            </a:pPr>
            <a:endParaRPr lang="el-GR" sz="1000" b="1" dirty="0" smtClean="0">
              <a:latin typeface="Book Antiqua" pitchFamily="18" charset="0"/>
            </a:endParaRPr>
          </a:p>
          <a:p>
            <a:pPr marL="0" indent="0" algn="just">
              <a:buNone/>
            </a:pPr>
            <a:r>
              <a:rPr lang="el-GR" sz="3600" b="1" dirty="0" smtClean="0">
                <a:solidFill>
                  <a:srgbClr val="002060"/>
                </a:solidFill>
                <a:latin typeface="Book Antiqua" pitchFamily="18" charset="0"/>
              </a:rPr>
              <a:t>Η Ψυχή προσπαθεί να επιστρέψει στην ἀρχή</a:t>
            </a:r>
            <a:r>
              <a:rPr lang="el-GR" sz="3600" b="1" baseline="30000" dirty="0" smtClean="0">
                <a:solidFill>
                  <a:srgbClr val="002060"/>
                </a:solidFill>
                <a:latin typeface="Book Antiqua" pitchFamily="18" charset="0"/>
              </a:rPr>
              <a:t>.</a:t>
            </a:r>
            <a:r>
              <a:rPr lang="el-GR" sz="3600" b="1" dirty="0" smtClean="0">
                <a:solidFill>
                  <a:srgbClr val="002060"/>
                </a:solidFill>
                <a:latin typeface="Book Antiqua" pitchFamily="18" charset="0"/>
              </a:rPr>
              <a:t> προσπαθεί να ξαναγίνει αυτό που ήταν, δηλαδή να γίνει κάτι πιο ενιαίο, προσπαθεί να υπερβεί την πολλαπλότητά της.</a:t>
            </a:r>
            <a:endParaRPr lang="el-GR" sz="3600" dirty="0">
              <a:solidFill>
                <a:srgbClr val="002060"/>
              </a:solidFill>
              <a:latin typeface="Book Antiqua" pitchFamily="18" charset="0"/>
            </a:endParaRPr>
          </a:p>
        </p:txBody>
      </p:sp>
      <p:sp>
        <p:nvSpPr>
          <p:cNvPr id="4" name="3 - Τίτλος"/>
          <p:cNvSpPr>
            <a:spLocks noGrp="1"/>
          </p:cNvSpPr>
          <p:nvPr>
            <p:ph type="title"/>
          </p:nvPr>
        </p:nvSpPr>
        <p:spPr>
          <a:xfrm>
            <a:off x="304800" y="762000"/>
            <a:ext cx="8610600" cy="1143000"/>
          </a:xfrm>
        </p:spPr>
        <p:txBody>
          <a:bodyPr>
            <a:normAutofit fontScale="90000"/>
          </a:bodyPr>
          <a:lstStyle/>
          <a:p>
            <a:pPr algn="l">
              <a:lnSpc>
                <a:spcPct val="120000"/>
              </a:lnSpc>
            </a:pPr>
            <a:r>
              <a:rPr lang="el-GR" b="1" dirty="0" smtClean="0">
                <a:solidFill>
                  <a:srgbClr val="C00000"/>
                </a:solidFill>
                <a:effectLst>
                  <a:outerShdw blurRad="50800" dist="38100" algn="tr" rotWithShape="0">
                    <a:prstClr val="black">
                      <a:alpha val="40000"/>
                    </a:prstClr>
                  </a:outerShdw>
                </a:effectLst>
                <a:latin typeface="Book Antiqua" pitchFamily="18" charset="0"/>
              </a:rPr>
              <a:t>Πώς </a:t>
            </a:r>
            <a:r>
              <a:rPr lang="en-US" b="1" dirty="0" smtClean="0">
                <a:solidFill>
                  <a:srgbClr val="C00000"/>
                </a:solidFill>
                <a:effectLst>
                  <a:outerShdw blurRad="50800" dist="38100" algn="tr" rotWithShape="0">
                    <a:prstClr val="black">
                      <a:alpha val="40000"/>
                    </a:prstClr>
                  </a:outerShdw>
                </a:effectLst>
                <a:latin typeface="Book Antiqua" pitchFamily="18" charset="0"/>
              </a:rPr>
              <a:t>  </a:t>
            </a:r>
            <a:r>
              <a:rPr lang="el-GR" b="1" dirty="0" smtClean="0">
                <a:solidFill>
                  <a:srgbClr val="C00000"/>
                </a:solidFill>
                <a:effectLst>
                  <a:outerShdw blurRad="50800" dist="38100" algn="tr" rotWithShape="0">
                    <a:prstClr val="black">
                      <a:alpha val="40000"/>
                    </a:prstClr>
                  </a:outerShdw>
                </a:effectLst>
                <a:latin typeface="Book Antiqua" pitchFamily="18" charset="0"/>
              </a:rPr>
              <a:t>προσπαθεί </a:t>
            </a:r>
            <a:r>
              <a:rPr lang="en-US" b="1" dirty="0" smtClean="0">
                <a:solidFill>
                  <a:srgbClr val="C00000"/>
                </a:solidFill>
                <a:effectLst>
                  <a:outerShdw blurRad="50800" dist="38100" algn="tr" rotWithShape="0">
                    <a:prstClr val="black">
                      <a:alpha val="40000"/>
                    </a:prstClr>
                  </a:outerShdw>
                </a:effectLst>
                <a:latin typeface="Book Antiqua" pitchFamily="18" charset="0"/>
              </a:rPr>
              <a:t>  </a:t>
            </a:r>
            <a:r>
              <a:rPr lang="el-GR" b="1" dirty="0" smtClean="0">
                <a:solidFill>
                  <a:srgbClr val="C00000"/>
                </a:solidFill>
                <a:effectLst>
                  <a:outerShdw blurRad="50800" dist="38100" algn="tr" rotWithShape="0">
                    <a:prstClr val="black">
                      <a:alpha val="40000"/>
                    </a:prstClr>
                  </a:outerShdw>
                </a:effectLst>
                <a:latin typeface="Book Antiqua" pitchFamily="18" charset="0"/>
              </a:rPr>
              <a:t>να</a:t>
            </a:r>
            <a:r>
              <a:rPr lang="en-US" b="1" dirty="0" smtClean="0">
                <a:solidFill>
                  <a:srgbClr val="C00000"/>
                </a:solidFill>
                <a:effectLst>
                  <a:outerShdw blurRad="50800" dist="38100" algn="tr" rotWithShape="0">
                    <a:prstClr val="black">
                      <a:alpha val="40000"/>
                    </a:prstClr>
                  </a:outerShdw>
                </a:effectLst>
                <a:latin typeface="Book Antiqua" pitchFamily="18" charset="0"/>
              </a:rPr>
              <a:t>  </a:t>
            </a:r>
            <a:r>
              <a:rPr lang="el-GR" b="1" dirty="0" smtClean="0">
                <a:solidFill>
                  <a:srgbClr val="C00000"/>
                </a:solidFill>
                <a:effectLst>
                  <a:outerShdw blurRad="50800" dist="38100" algn="tr" rotWithShape="0">
                    <a:prstClr val="black">
                      <a:alpha val="40000"/>
                    </a:prstClr>
                  </a:outerShdw>
                </a:effectLst>
                <a:latin typeface="Book Antiqua" pitchFamily="18" charset="0"/>
              </a:rPr>
              <a:t> </a:t>
            </a:r>
            <a:r>
              <a:rPr lang="el-GR" b="1" dirty="0" smtClean="0">
                <a:solidFill>
                  <a:srgbClr val="C00000"/>
                </a:solidFill>
                <a:effectLst>
                  <a:outerShdw blurRad="50800" dist="38100" algn="tr" rotWithShape="0">
                    <a:prstClr val="black">
                      <a:alpha val="40000"/>
                    </a:prstClr>
                  </a:outerShdw>
                </a:effectLst>
                <a:latin typeface="Book Antiqua" pitchFamily="18" charset="0"/>
              </a:rPr>
              <a:t>υπερβεί </a:t>
            </a:r>
            <a:r>
              <a:rPr lang="en-US" b="1" dirty="0" smtClean="0">
                <a:solidFill>
                  <a:srgbClr val="C00000"/>
                </a:solidFill>
                <a:effectLst>
                  <a:outerShdw blurRad="50800" dist="38100" algn="tr" rotWithShape="0">
                    <a:prstClr val="black">
                      <a:alpha val="40000"/>
                    </a:prstClr>
                  </a:outerShdw>
                </a:effectLst>
                <a:latin typeface="Book Antiqua" pitchFamily="18" charset="0"/>
              </a:rPr>
              <a:t>  </a:t>
            </a:r>
            <a:r>
              <a:rPr lang="el-GR" b="1" dirty="0" smtClean="0">
                <a:solidFill>
                  <a:srgbClr val="C00000"/>
                </a:solidFill>
                <a:effectLst>
                  <a:outerShdw blurRad="50800" dist="38100" algn="tr" rotWithShape="0">
                    <a:prstClr val="black">
                      <a:alpha val="40000"/>
                    </a:prstClr>
                  </a:outerShdw>
                </a:effectLst>
                <a:latin typeface="Book Antiqua" pitchFamily="18" charset="0"/>
              </a:rPr>
              <a:t>την </a:t>
            </a:r>
            <a:r>
              <a:rPr lang="el-GR" b="1" dirty="0" smtClean="0">
                <a:solidFill>
                  <a:srgbClr val="C00000"/>
                </a:solidFill>
                <a:effectLst>
                  <a:outerShdw blurRad="50800" dist="38100" algn="tr" rotWithShape="0">
                    <a:prstClr val="black">
                      <a:alpha val="40000"/>
                    </a:prstClr>
                  </a:outerShdw>
                </a:effectLst>
                <a:latin typeface="Book Antiqua" pitchFamily="18" charset="0"/>
              </a:rPr>
              <a:t>ἑτερότητα η Ψυχή;</a:t>
            </a:r>
            <a:r>
              <a:rPr lang="el-GR" dirty="0" smtClean="0">
                <a:latin typeface="Book Antiqua" pitchFamily="18" charset="0"/>
              </a:rPr>
              <a:t/>
            </a:r>
            <a:br>
              <a:rPr lang="el-GR" dirty="0" smtClean="0">
                <a:latin typeface="Book Antiqua" pitchFamily="18" charset="0"/>
              </a:rPr>
            </a:br>
            <a:endParaRPr lang="el-G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algn="just"/>
            <a:r>
              <a:rPr lang="el-GR" sz="4000" b="1" dirty="0" smtClean="0">
                <a:solidFill>
                  <a:srgbClr val="C00000"/>
                </a:solidFill>
                <a:effectLst>
                  <a:outerShdw blurRad="50800" dist="38100" algn="tr" rotWithShape="0">
                    <a:prstClr val="black">
                      <a:alpha val="40000"/>
                    </a:prstClr>
                  </a:outerShdw>
                </a:effectLst>
                <a:latin typeface="Book Antiqua" pitchFamily="18" charset="0"/>
              </a:rPr>
              <a:t>Αὐτοσυγκρότηση    </a:t>
            </a:r>
            <a:r>
              <a:rPr lang="el-GR" sz="4000" b="1" dirty="0" smtClean="0">
                <a:solidFill>
                  <a:srgbClr val="C00000"/>
                </a:solidFill>
                <a:effectLst>
                  <a:outerShdw blurRad="50800" dist="38100" algn="tr" rotWithShape="0">
                    <a:prstClr val="black">
                      <a:alpha val="40000"/>
                    </a:prstClr>
                  </a:outerShdw>
                </a:effectLst>
                <a:latin typeface="Book Antiqua" pitchFamily="18" charset="0"/>
                <a:sym typeface="Wingdings"/>
              </a:rPr>
              <a:t></a:t>
            </a:r>
            <a:r>
              <a:rPr lang="el-GR" sz="4000" b="1" dirty="0" smtClean="0">
                <a:solidFill>
                  <a:srgbClr val="C00000"/>
                </a:solidFill>
                <a:effectLst>
                  <a:outerShdw blurRad="50800" dist="38100" algn="tr" rotWithShape="0">
                    <a:prstClr val="black">
                      <a:alpha val="40000"/>
                    </a:prstClr>
                  </a:outerShdw>
                </a:effectLst>
                <a:latin typeface="Book Antiqua" pitchFamily="18" charset="0"/>
              </a:rPr>
              <a:t> αὐτοσυνειδησία</a:t>
            </a:r>
            <a:endParaRPr lang="el-GR" sz="4000" b="1" dirty="0">
              <a:solidFill>
                <a:srgbClr val="C00000"/>
              </a:solidFill>
              <a:effectLst>
                <a:outerShdw blurRad="50800" dist="38100" algn="tr" rotWithShape="0">
                  <a:prstClr val="black">
                    <a:alpha val="40000"/>
                  </a:prstClr>
                </a:outerShdw>
              </a:effectLst>
              <a:latin typeface="Book Antiqua" pitchFamily="18" charset="0"/>
            </a:endParaRPr>
          </a:p>
        </p:txBody>
      </p:sp>
      <p:sp>
        <p:nvSpPr>
          <p:cNvPr id="3" name="2 - Θέση περιεχομένου"/>
          <p:cNvSpPr>
            <a:spLocks noGrp="1"/>
          </p:cNvSpPr>
          <p:nvPr>
            <p:ph idx="1"/>
          </p:nvPr>
        </p:nvSpPr>
        <p:spPr>
          <a:xfrm>
            <a:off x="304800" y="1676401"/>
            <a:ext cx="8610600" cy="4724400"/>
          </a:xfrm>
        </p:spPr>
        <p:txBody>
          <a:bodyPr>
            <a:normAutofit fontScale="62500" lnSpcReduction="20000"/>
          </a:bodyPr>
          <a:lstStyle/>
          <a:p>
            <a:pPr marL="723900" indent="-723900" algn="just">
              <a:lnSpc>
                <a:spcPct val="120000"/>
              </a:lnSpc>
              <a:buBlip>
                <a:blip r:embed="rId2"/>
              </a:buBlip>
            </a:pPr>
            <a:r>
              <a:rPr lang="el-GR" sz="3700" dirty="0" smtClean="0">
                <a:solidFill>
                  <a:srgbClr val="002060"/>
                </a:solidFill>
                <a:latin typeface="Book Antiqua" pitchFamily="18" charset="0"/>
              </a:rPr>
              <a:t>Αυτή η έννοια της αὐτοσυγκρότησης, της αναδίπλωσης στον ἑαυτό και της συνακόλουθης αὐτοσυνειδησίας είναι κυρίως αυτό που χαρακτηρίζει τον Νοῦ.</a:t>
            </a:r>
          </a:p>
          <a:p>
            <a:pPr marL="723900" indent="-723900" algn="just">
              <a:buBlip>
                <a:blip r:embed="rId2"/>
              </a:buBlip>
            </a:pPr>
            <a:endParaRPr lang="el-GR" sz="900" dirty="0" smtClean="0">
              <a:solidFill>
                <a:srgbClr val="002060"/>
              </a:solidFill>
              <a:latin typeface="Book Antiqua" pitchFamily="18" charset="0"/>
            </a:endParaRPr>
          </a:p>
          <a:p>
            <a:pPr marL="723900" lvl="0" indent="-723900" algn="just">
              <a:lnSpc>
                <a:spcPct val="120000"/>
              </a:lnSpc>
              <a:buBlip>
                <a:blip r:embed="rId2"/>
              </a:buBlip>
            </a:pPr>
            <a:r>
              <a:rPr lang="el-GR" sz="3700" dirty="0" smtClean="0">
                <a:solidFill>
                  <a:srgbClr val="002060"/>
                </a:solidFill>
                <a:latin typeface="Book Antiqua" pitchFamily="18" charset="0"/>
              </a:rPr>
              <a:t>Ο Νοῦς προσπαθεί να ξαναγίνει με κάποιον τρόπο Ἕν, προσπαθεί να υπερβεί την πολλαπλότητά του. </a:t>
            </a:r>
          </a:p>
          <a:p>
            <a:pPr marL="723900" indent="-723900" algn="just">
              <a:buBlip>
                <a:blip r:embed="rId2"/>
              </a:buBlip>
            </a:pPr>
            <a:endParaRPr lang="el-GR" sz="800" dirty="0" smtClean="0">
              <a:solidFill>
                <a:srgbClr val="002060"/>
              </a:solidFill>
              <a:latin typeface="Book Antiqua" pitchFamily="18" charset="0"/>
            </a:endParaRPr>
          </a:p>
          <a:p>
            <a:pPr marL="723900" indent="-723900" algn="just">
              <a:lnSpc>
                <a:spcPct val="120000"/>
              </a:lnSpc>
              <a:buBlip>
                <a:blip r:embed="rId2"/>
              </a:buBlip>
            </a:pPr>
            <a:r>
              <a:rPr lang="el-GR" sz="3700" dirty="0" smtClean="0">
                <a:solidFill>
                  <a:srgbClr val="002060"/>
                </a:solidFill>
                <a:latin typeface="Book Antiqua" pitchFamily="18" charset="0"/>
              </a:rPr>
              <a:t>Ο Νοῦς νοεί τα νοητά, νοεί τον ἑαυτό του μέσω των νοητῶν, νοεί τα περιεχόμενά του, τα παράγωγά του. Με αυτόν τρόπο, </a:t>
            </a:r>
            <a:r>
              <a:rPr lang="el-GR" sz="3700" b="1" dirty="0" smtClean="0">
                <a:solidFill>
                  <a:srgbClr val="002060"/>
                </a:solidFill>
                <a:latin typeface="Book Antiqua" pitchFamily="18" charset="0"/>
              </a:rPr>
              <a:t>αίρεται η ἐξωτερικότητα  του αντικειμένου της νόησης απέναντι στο υποκείμενο</a:t>
            </a:r>
            <a:r>
              <a:rPr lang="el-GR" sz="3700" dirty="0" smtClean="0">
                <a:solidFill>
                  <a:srgbClr val="002060"/>
                </a:solidFill>
                <a:latin typeface="Book Antiqua" pitchFamily="18" charset="0"/>
              </a:rPr>
              <a:t>.</a:t>
            </a:r>
          </a:p>
          <a:p>
            <a:pPr marL="723900" indent="-723900" algn="just">
              <a:buNone/>
            </a:pPr>
            <a:r>
              <a:rPr lang="el-GR" sz="900" dirty="0" smtClean="0">
                <a:solidFill>
                  <a:srgbClr val="002060"/>
                </a:solidFill>
                <a:latin typeface="Book Antiqua" pitchFamily="18" charset="0"/>
              </a:rPr>
              <a:t> </a:t>
            </a:r>
          </a:p>
          <a:p>
            <a:pPr marL="723900" indent="-723900" algn="just">
              <a:lnSpc>
                <a:spcPct val="120000"/>
              </a:lnSpc>
              <a:buBlip>
                <a:blip r:embed="rId2"/>
              </a:buBlip>
            </a:pPr>
            <a:r>
              <a:rPr lang="el-GR" sz="3700" dirty="0" smtClean="0">
                <a:solidFill>
                  <a:srgbClr val="002060"/>
                </a:solidFill>
                <a:latin typeface="Book Antiqua" pitchFamily="18" charset="0"/>
              </a:rPr>
              <a:t>Ο Νοῦς προσπαθεί να υπερβεί αυτήν την ἐξωτερικότητα.</a:t>
            </a:r>
            <a:endParaRPr lang="el-GR" sz="3700" dirty="0">
              <a:solidFill>
                <a:srgbClr val="002060"/>
              </a:solidFill>
              <a:latin typeface="Book Antiqua"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just"/>
            <a:r>
              <a:rPr lang="el-GR" sz="4000" b="1" dirty="0" smtClean="0">
                <a:solidFill>
                  <a:srgbClr val="C00000"/>
                </a:solidFill>
                <a:effectLst>
                  <a:outerShdw blurRad="50800" dist="38100" algn="tr" rotWithShape="0">
                    <a:prstClr val="black">
                      <a:alpha val="40000"/>
                    </a:prstClr>
                  </a:outerShdw>
                </a:effectLst>
                <a:latin typeface="Book Antiqua" pitchFamily="18" charset="0"/>
              </a:rPr>
              <a:t>Πώς ο Νοῦς γίνεται ο Νοῦς;</a:t>
            </a:r>
            <a:endParaRPr lang="el-GR" sz="4000" b="1" dirty="0">
              <a:solidFill>
                <a:srgbClr val="C00000"/>
              </a:solidFill>
              <a:effectLst>
                <a:outerShdw blurRad="50800" dist="38100" algn="tr" rotWithShape="0">
                  <a:prstClr val="black">
                    <a:alpha val="40000"/>
                  </a:prstClr>
                </a:outerShdw>
              </a:effectLst>
              <a:latin typeface="Book Antiqua" pitchFamily="18" charset="0"/>
            </a:endParaRPr>
          </a:p>
        </p:txBody>
      </p:sp>
      <p:sp>
        <p:nvSpPr>
          <p:cNvPr id="3" name="2 - Θέση περιεχομένου"/>
          <p:cNvSpPr>
            <a:spLocks noGrp="1"/>
          </p:cNvSpPr>
          <p:nvPr>
            <p:ph idx="1"/>
          </p:nvPr>
        </p:nvSpPr>
        <p:spPr>
          <a:xfrm>
            <a:off x="457200" y="1905000"/>
            <a:ext cx="8229600" cy="4525963"/>
          </a:xfrm>
        </p:spPr>
        <p:txBody>
          <a:bodyPr>
            <a:normAutofit/>
          </a:bodyPr>
          <a:lstStyle/>
          <a:p>
            <a:pPr algn="just">
              <a:buNone/>
            </a:pPr>
            <a:r>
              <a:rPr lang="el-GR" sz="2800" dirty="0" smtClean="0">
                <a:solidFill>
                  <a:srgbClr val="002060"/>
                </a:solidFill>
                <a:latin typeface="Book Antiqua" pitchFamily="18" charset="0"/>
              </a:rPr>
              <a:t>	Ο Νοῦς γίνεται Νοῦς προσπαθώντας να επιστρέψει στο Ἕν, αλλά δεν μπορεί να επιστρέψει. </a:t>
            </a:r>
          </a:p>
          <a:p>
            <a:pPr algn="just">
              <a:buNone/>
            </a:pPr>
            <a:r>
              <a:rPr lang="el-GR" sz="2800" dirty="0" smtClean="0">
                <a:solidFill>
                  <a:srgbClr val="002060"/>
                </a:solidFill>
                <a:latin typeface="Book Antiqua" pitchFamily="18" charset="0"/>
              </a:rPr>
              <a:t>	Η πλήρης ἐπιστροφή είναι αδύνατη, αλλά είναι σημαντική στον βαθμό που μέσω της ἐπιστροφής </a:t>
            </a:r>
            <a:r>
              <a:rPr lang="el-GR" sz="2800" b="1" u="sng" dirty="0" smtClean="0">
                <a:solidFill>
                  <a:srgbClr val="002060"/>
                </a:solidFill>
                <a:latin typeface="Book Antiqua" pitchFamily="18" charset="0"/>
              </a:rPr>
              <a:t>αυτονομείται</a:t>
            </a:r>
            <a:r>
              <a:rPr lang="el-GR" sz="2800" dirty="0" smtClean="0">
                <a:solidFill>
                  <a:srgbClr val="002060"/>
                </a:solidFill>
                <a:latin typeface="Book Antiqua" pitchFamily="18" charset="0"/>
              </a:rPr>
              <a:t> το κάθε επίπεδο της πραγματικότητας</a:t>
            </a:r>
            <a:r>
              <a:rPr lang="el-GR" sz="2800" b="1" baseline="30000" dirty="0" smtClean="0">
                <a:solidFill>
                  <a:srgbClr val="002060"/>
                </a:solidFill>
                <a:latin typeface="Book Antiqua" pitchFamily="18" charset="0"/>
              </a:rPr>
              <a:t>.</a:t>
            </a:r>
            <a:r>
              <a:rPr lang="el-GR" sz="2800" dirty="0" smtClean="0">
                <a:solidFill>
                  <a:srgbClr val="002060"/>
                </a:solidFill>
                <a:latin typeface="Book Antiqua" pitchFamily="18" charset="0"/>
              </a:rPr>
              <a:t> αυτονομείται δε σημαίνει πως αποκόπτεται πλήρως, αλλά αποκτά τα χαρακτηριστικά που τού ανήκουν μέσω μίας αναδίπλωσης στον ἑαυτό του.</a:t>
            </a:r>
            <a:endParaRPr lang="el-GR" sz="2800" dirty="0">
              <a:solidFill>
                <a:srgbClr val="002060"/>
              </a:solidFill>
              <a:latin typeface="Book Antiqua"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pPr algn="just"/>
            <a:r>
              <a:rPr lang="el-GR" sz="4000" b="1" dirty="0" smtClean="0">
                <a:solidFill>
                  <a:srgbClr val="C00000"/>
                </a:solidFill>
                <a:effectLst>
                  <a:outerShdw blurRad="50800" dist="38100" algn="tr" rotWithShape="0">
                    <a:prstClr val="black">
                      <a:alpha val="40000"/>
                    </a:prstClr>
                  </a:outerShdw>
                </a:effectLst>
                <a:latin typeface="Book Antiqua" pitchFamily="18" charset="0"/>
              </a:rPr>
              <a:t>Εμείς πώς αλλάζουμε κάνοντας φιλοσοφία; </a:t>
            </a:r>
            <a:endParaRPr lang="el-GR" sz="4000" b="1" dirty="0">
              <a:solidFill>
                <a:srgbClr val="C00000"/>
              </a:solidFill>
              <a:effectLst>
                <a:outerShdw blurRad="50800" dist="38100" algn="tr" rotWithShape="0">
                  <a:prstClr val="black">
                    <a:alpha val="40000"/>
                  </a:prstClr>
                </a:outerShdw>
              </a:effectLst>
              <a:latin typeface="Book Antiqua" pitchFamily="18" charset="0"/>
            </a:endParaRPr>
          </a:p>
        </p:txBody>
      </p:sp>
      <p:sp>
        <p:nvSpPr>
          <p:cNvPr id="5" name="4 - Θέση περιεχομένου"/>
          <p:cNvSpPr>
            <a:spLocks noGrp="1"/>
          </p:cNvSpPr>
          <p:nvPr>
            <p:ph idx="1"/>
          </p:nvPr>
        </p:nvSpPr>
        <p:spPr>
          <a:xfrm>
            <a:off x="304800" y="1600200"/>
            <a:ext cx="8610600" cy="5105400"/>
          </a:xfrm>
        </p:spPr>
        <p:txBody>
          <a:bodyPr>
            <a:normAutofit fontScale="40000" lnSpcReduction="20000"/>
          </a:bodyPr>
          <a:lstStyle/>
          <a:p>
            <a:pPr marL="723900" indent="-723900" algn="just">
              <a:buBlip>
                <a:blip r:embed="rId2"/>
              </a:buBlip>
            </a:pPr>
            <a:r>
              <a:rPr lang="el-GR" sz="6000" dirty="0" smtClean="0">
                <a:solidFill>
                  <a:srgbClr val="002060"/>
                </a:solidFill>
                <a:latin typeface="Book Antiqua" pitchFamily="18" charset="0"/>
              </a:rPr>
              <a:t>Κατανοούμε τον </a:t>
            </a:r>
            <a:r>
              <a:rPr lang="el-GR" sz="6000" dirty="0" err="1" smtClean="0">
                <a:solidFill>
                  <a:srgbClr val="002060"/>
                </a:solidFill>
                <a:latin typeface="Book Antiqua" pitchFamily="18" charset="0"/>
              </a:rPr>
              <a:t>αἰσθητό</a:t>
            </a:r>
            <a:r>
              <a:rPr lang="el-GR" sz="6000" dirty="0" smtClean="0">
                <a:solidFill>
                  <a:srgbClr val="002060"/>
                </a:solidFill>
                <a:latin typeface="Book Antiqua" pitchFamily="18" charset="0"/>
              </a:rPr>
              <a:t> κόσμο σε ένα πρώτο επίπεδο όπως ακριβώς τον βλέπουμε ως ένα σύνολο ατάκτως ειρημένων πραγμάτων, αναγόμαστε μετά στην ανακάλυψη της τάξης που διέπει τον κόσμο και, εντέλει, συνειδητοποιούμε ότι αυτή η πολλαπλότητα προϋποθέτει ως ἀρχή της μία </a:t>
            </a:r>
            <a:r>
              <a:rPr lang="el-GR" sz="6000" b="1" u="sng" dirty="0" smtClean="0">
                <a:solidFill>
                  <a:srgbClr val="002060"/>
                </a:solidFill>
                <a:latin typeface="Book Antiqua" pitchFamily="18" charset="0"/>
              </a:rPr>
              <a:t>καταστατική ἑνότητα</a:t>
            </a:r>
            <a:r>
              <a:rPr lang="el-GR" sz="6000" dirty="0" smtClean="0">
                <a:solidFill>
                  <a:srgbClr val="002060"/>
                </a:solidFill>
                <a:latin typeface="Book Antiqua" pitchFamily="18" charset="0"/>
              </a:rPr>
              <a:t>.</a:t>
            </a:r>
          </a:p>
          <a:p>
            <a:pPr marL="723900" indent="-723900" algn="just">
              <a:buNone/>
            </a:pPr>
            <a:endParaRPr lang="el-GR" sz="900" dirty="0" smtClean="0">
              <a:solidFill>
                <a:srgbClr val="002060"/>
              </a:solidFill>
              <a:latin typeface="Book Antiqua" pitchFamily="18" charset="0"/>
            </a:endParaRPr>
          </a:p>
          <a:p>
            <a:pPr marL="723900" indent="-723900" algn="just">
              <a:buNone/>
            </a:pPr>
            <a:endParaRPr lang="el-GR" sz="900" dirty="0" smtClean="0">
              <a:solidFill>
                <a:srgbClr val="002060"/>
              </a:solidFill>
              <a:latin typeface="Book Antiqua" pitchFamily="18" charset="0"/>
            </a:endParaRPr>
          </a:p>
          <a:p>
            <a:pPr marL="723900" indent="-723900" algn="just">
              <a:buNone/>
            </a:pPr>
            <a:endParaRPr lang="el-GR" sz="900" dirty="0" smtClean="0">
              <a:solidFill>
                <a:srgbClr val="002060"/>
              </a:solidFill>
              <a:latin typeface="Book Antiqua" pitchFamily="18" charset="0"/>
            </a:endParaRPr>
          </a:p>
          <a:p>
            <a:pPr marL="723900" indent="-723900" algn="just">
              <a:buBlip>
                <a:blip r:embed="rId2"/>
              </a:buBlip>
            </a:pPr>
            <a:r>
              <a:rPr lang="el-GR" sz="6000" dirty="0" smtClean="0">
                <a:solidFill>
                  <a:srgbClr val="002060"/>
                </a:solidFill>
                <a:latin typeface="Book Antiqua" pitchFamily="18" charset="0"/>
              </a:rPr>
              <a:t>Ο κόσμος ενέχει ἑνότητα η οποία δε φαίνεται όταν τον </a:t>
            </a:r>
            <a:r>
              <a:rPr lang="el-GR" sz="6000" dirty="0" err="1" smtClean="0">
                <a:solidFill>
                  <a:srgbClr val="002060"/>
                </a:solidFill>
                <a:latin typeface="Book Antiqua" pitchFamily="18" charset="0"/>
              </a:rPr>
              <a:t>πρωτο</a:t>
            </a:r>
            <a:r>
              <a:rPr lang="el-GR" sz="6000" dirty="0" smtClean="0">
                <a:solidFill>
                  <a:srgbClr val="002060"/>
                </a:solidFill>
                <a:latin typeface="Book Antiqua" pitchFamily="18" charset="0"/>
              </a:rPr>
              <a:t>-ανακαλύπτουμε μέσω της αισθητηριακής αντίληψης. </a:t>
            </a:r>
            <a:r>
              <a:rPr lang="el-GR" sz="6000" b="1" u="sng" dirty="0" smtClean="0">
                <a:solidFill>
                  <a:srgbClr val="002060"/>
                </a:solidFill>
                <a:latin typeface="Book Antiqua" pitchFamily="18" charset="0"/>
              </a:rPr>
              <a:t>Αλλά μέσα από τη φιλοσοφία μάς αποκαλύπτεται η πραγματική ἑνότητα του κόσμου</a:t>
            </a:r>
            <a:r>
              <a:rPr lang="el-GR" sz="6000" dirty="0" smtClean="0">
                <a:solidFill>
                  <a:srgbClr val="002060"/>
                </a:solidFill>
                <a:latin typeface="Book Antiqua" pitchFamily="18" charset="0"/>
              </a:rPr>
              <a:t>. </a:t>
            </a:r>
          </a:p>
          <a:p>
            <a:pPr marL="723900" indent="-723900" algn="just">
              <a:buNone/>
            </a:pPr>
            <a:r>
              <a:rPr lang="el-GR" sz="1800" dirty="0" smtClean="0">
                <a:solidFill>
                  <a:srgbClr val="002060"/>
                </a:solidFill>
                <a:latin typeface="Book Antiqua" pitchFamily="18" charset="0"/>
              </a:rPr>
              <a:t>	</a:t>
            </a:r>
          </a:p>
          <a:p>
            <a:pPr marL="723900" indent="-723900" algn="just">
              <a:buNone/>
            </a:pPr>
            <a:r>
              <a:rPr lang="el-GR" sz="6000" dirty="0" smtClean="0">
                <a:solidFill>
                  <a:srgbClr val="002060"/>
                </a:solidFill>
                <a:latin typeface="Book Antiqua" pitchFamily="18" charset="0"/>
              </a:rPr>
              <a:t>	Άρα, μέσα από τη φιλοσοφία αυτό που καταφέρνουνε είναι να αλλάξουμε τον τρόπο με τον οποίο βλέπουμε τον κόσμο.</a:t>
            </a:r>
            <a:endParaRPr lang="en-US" sz="6000" dirty="0" smtClean="0">
              <a:solidFill>
                <a:srgbClr val="002060"/>
              </a:solidFill>
              <a:latin typeface="Book Antiqua" pitchFamily="18" charset="0"/>
            </a:endParaRPr>
          </a:p>
          <a:p>
            <a:pPr marL="723900" indent="-723900">
              <a:buBlip>
                <a:blip r:embed="rId2"/>
              </a:buBlip>
            </a:pPr>
            <a:endParaRPr lang="en-US" sz="900" b="1" dirty="0" smtClean="0">
              <a:solidFill>
                <a:srgbClr val="002060"/>
              </a:solidFill>
            </a:endParaRPr>
          </a:p>
          <a:p>
            <a:pPr marL="723900" indent="-723900">
              <a:buBlip>
                <a:blip r:embed="rId2"/>
              </a:buBlip>
            </a:pPr>
            <a:endParaRPr lang="el-GR" sz="900" dirty="0" smtClean="0">
              <a:solidFill>
                <a:srgbClr val="002060"/>
              </a:solidFill>
              <a:latin typeface="Book Antiqua" pitchFamily="18" charset="0"/>
            </a:endParaRPr>
          </a:p>
          <a:p>
            <a:pPr marL="723900" indent="-723900">
              <a:buBlip>
                <a:blip r:embed="rId2"/>
              </a:buBlip>
            </a:pPr>
            <a:endParaRPr lang="el-GR" sz="900" dirty="0" smtClean="0">
              <a:solidFill>
                <a:srgbClr val="002060"/>
              </a:solidFill>
              <a:latin typeface="Book Antiqua" pitchFamily="18" charset="0"/>
            </a:endParaRPr>
          </a:p>
          <a:p>
            <a:pPr marL="723900" indent="-723900" algn="ctr">
              <a:buNone/>
            </a:pPr>
            <a:r>
              <a:rPr lang="el-GR" sz="7000" b="1" dirty="0" smtClean="0">
                <a:solidFill>
                  <a:srgbClr val="C00000"/>
                </a:solidFill>
                <a:effectLst>
                  <a:outerShdw blurRad="38100" dist="38100" dir="2700000" algn="tl">
                    <a:srgbClr val="000000">
                      <a:alpha val="43137"/>
                    </a:srgbClr>
                  </a:outerShdw>
                </a:effectLst>
                <a:latin typeface="Book Antiqua" pitchFamily="18" charset="0"/>
              </a:rPr>
              <a:t>Αυτό αποτελεί μία αλλαγή του βλέμματος.</a:t>
            </a:r>
          </a:p>
        </p:txBody>
      </p:sp>
      <p:sp>
        <p:nvSpPr>
          <p:cNvPr id="1026" name="AutoShape 2"/>
          <p:cNvSpPr>
            <a:spLocks noChangeArrowheads="1"/>
          </p:cNvSpPr>
          <p:nvPr/>
        </p:nvSpPr>
        <p:spPr bwMode="auto">
          <a:xfrm>
            <a:off x="228600" y="5029200"/>
            <a:ext cx="762000" cy="304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0">
            <a:gsLst>
              <a:gs pos="0">
                <a:srgbClr val="D99594"/>
              </a:gs>
              <a:gs pos="50000">
                <a:srgbClr val="C0504D"/>
              </a:gs>
              <a:gs pos="100000">
                <a:srgbClr val="D99594"/>
              </a:gs>
            </a:gsLst>
            <a:lin ang="5400000" scaled="1"/>
          </a:gradFill>
          <a:ln w="12700">
            <a:solidFill>
              <a:srgbClr val="C0504D"/>
            </a:solidFill>
            <a:miter lim="800000"/>
            <a:headEnd/>
            <a:tailEnd/>
          </a:ln>
          <a:effectLst>
            <a:outerShdw dist="28398" dir="3806097" algn="ctr" rotWithShape="0">
              <a:srgbClr val="622423"/>
            </a:outerShdw>
          </a:effectLst>
        </p:spPr>
        <p:txBody>
          <a:bodyPr vert="horz" wrap="square" lIns="91440" tIns="45720" rIns="91440" bIns="45720" numCol="1" anchor="t" anchorCtr="0" compatLnSpc="1">
            <a:prstTxWarp prst="textNoShape">
              <a:avLst/>
            </a:prstTxWarp>
          </a:bodyPr>
          <a:lstStyle/>
          <a:p>
            <a:endParaRPr lang="el-G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04800" y="274638"/>
            <a:ext cx="8610600" cy="1143000"/>
          </a:xfrm>
        </p:spPr>
        <p:txBody>
          <a:bodyPr>
            <a:noAutofit/>
          </a:bodyPr>
          <a:lstStyle/>
          <a:p>
            <a:pPr algn="just"/>
            <a:r>
              <a:rPr lang="el-GR" sz="3600" b="1" dirty="0" smtClean="0">
                <a:solidFill>
                  <a:srgbClr val="C00000"/>
                </a:solidFill>
                <a:effectLst>
                  <a:outerShdw blurRad="50800" dist="38100" algn="tr" rotWithShape="0">
                    <a:prstClr val="black">
                      <a:alpha val="40000"/>
                    </a:prstClr>
                  </a:outerShdw>
                </a:effectLst>
                <a:latin typeface="Book Antiqua" pitchFamily="18" charset="0"/>
              </a:rPr>
              <a:t>Έχει ο αἰσθητός κόσμος δυνατότητα </a:t>
            </a:r>
            <a:r>
              <a:rPr lang="el-GR" sz="3600" b="1" i="1" dirty="0" err="1" smtClean="0">
                <a:solidFill>
                  <a:srgbClr val="C00000"/>
                </a:solidFill>
                <a:effectLst>
                  <a:outerShdw blurRad="50800" dist="38100" algn="tr" rotWithShape="0">
                    <a:prstClr val="black">
                      <a:alpha val="40000"/>
                    </a:prstClr>
                  </a:outerShdw>
                </a:effectLst>
                <a:latin typeface="Book Antiqua" pitchFamily="18" charset="0"/>
              </a:rPr>
              <a:t>μεταστροφῆς</a:t>
            </a:r>
            <a:r>
              <a:rPr lang="el-GR" sz="3600" b="1" dirty="0" smtClean="0">
                <a:solidFill>
                  <a:srgbClr val="C00000"/>
                </a:solidFill>
                <a:effectLst>
                  <a:outerShdw blurRad="50800" dist="38100" algn="tr" rotWithShape="0">
                    <a:prstClr val="black">
                      <a:alpha val="40000"/>
                    </a:prstClr>
                  </a:outerShdw>
                </a:effectLst>
                <a:latin typeface="Book Antiqua" pitchFamily="18" charset="0"/>
              </a:rPr>
              <a:t>;</a:t>
            </a:r>
            <a:endParaRPr lang="el-GR" sz="3600" b="1" dirty="0">
              <a:solidFill>
                <a:srgbClr val="C00000"/>
              </a:solidFill>
              <a:effectLst>
                <a:outerShdw blurRad="50800" dist="38100" algn="tr" rotWithShape="0">
                  <a:prstClr val="black">
                    <a:alpha val="40000"/>
                  </a:prstClr>
                </a:outerShdw>
              </a:effectLst>
              <a:latin typeface="Book Antiqua" pitchFamily="18" charset="0"/>
            </a:endParaRPr>
          </a:p>
        </p:txBody>
      </p:sp>
      <p:sp>
        <p:nvSpPr>
          <p:cNvPr id="3" name="2 - Θέση περιεχομένου"/>
          <p:cNvSpPr>
            <a:spLocks noGrp="1"/>
          </p:cNvSpPr>
          <p:nvPr>
            <p:ph idx="1"/>
          </p:nvPr>
        </p:nvSpPr>
        <p:spPr>
          <a:xfrm>
            <a:off x="228600" y="1874837"/>
            <a:ext cx="8686800" cy="4525963"/>
          </a:xfrm>
        </p:spPr>
        <p:txBody>
          <a:bodyPr>
            <a:normAutofit fontScale="92500" lnSpcReduction="10000"/>
          </a:bodyPr>
          <a:lstStyle/>
          <a:p>
            <a:pPr marL="723900" indent="-723900" algn="just">
              <a:buBlip>
                <a:blip r:embed="rId2"/>
              </a:buBlip>
            </a:pPr>
            <a:r>
              <a:rPr lang="el-GR" dirty="0" smtClean="0">
                <a:solidFill>
                  <a:srgbClr val="002060"/>
                </a:solidFill>
                <a:latin typeface="Book Antiqua" pitchFamily="18" charset="0"/>
              </a:rPr>
              <a:t>Ο ίδιος ο αἰσθητός κόσμος δεν έχει δυνατότητα </a:t>
            </a:r>
            <a:r>
              <a:rPr lang="el-GR" b="1" i="1" dirty="0" err="1" smtClean="0">
                <a:solidFill>
                  <a:srgbClr val="002060"/>
                </a:solidFill>
                <a:latin typeface="Book Antiqua" pitchFamily="18" charset="0"/>
              </a:rPr>
              <a:t>μεταστροφῆς</a:t>
            </a:r>
            <a:r>
              <a:rPr lang="el-GR" dirty="0" smtClean="0">
                <a:solidFill>
                  <a:srgbClr val="002060"/>
                </a:solidFill>
                <a:latin typeface="Book Antiqua" pitchFamily="18" charset="0"/>
              </a:rPr>
              <a:t>, αυτήν τη δυνατότητα την έχουν μόνο οι ατομικές ψυχές, εμείς, δηλαδή, που σκεφτόμαστε. Ο εξωτερικός κόσμος δε σκέφτεται ως κόσμος, παρόλο που υπάρχει η Ψυχή του κόσμου.</a:t>
            </a:r>
          </a:p>
          <a:p>
            <a:pPr marL="723900" indent="-723900" algn="just">
              <a:buNone/>
            </a:pPr>
            <a:endParaRPr lang="en-US" sz="900" dirty="0" smtClean="0">
              <a:solidFill>
                <a:srgbClr val="002060"/>
              </a:solidFill>
              <a:latin typeface="Book Antiqua" pitchFamily="18" charset="0"/>
            </a:endParaRPr>
          </a:p>
          <a:p>
            <a:pPr marL="723900" indent="-723900" algn="just">
              <a:buBlip>
                <a:blip r:embed="rId2"/>
              </a:buBlip>
            </a:pPr>
            <a:r>
              <a:rPr lang="el-GR" dirty="0" smtClean="0">
                <a:solidFill>
                  <a:srgbClr val="002060"/>
                </a:solidFill>
                <a:latin typeface="Book Antiqua" pitchFamily="18" charset="0"/>
              </a:rPr>
              <a:t>Η </a:t>
            </a:r>
            <a:r>
              <a:rPr lang="el-GR" b="1" i="1" dirty="0" smtClean="0">
                <a:solidFill>
                  <a:srgbClr val="002060"/>
                </a:solidFill>
                <a:latin typeface="Book Antiqua" pitchFamily="18" charset="0"/>
              </a:rPr>
              <a:t>μεταστροφή</a:t>
            </a:r>
            <a:r>
              <a:rPr lang="el-GR" dirty="0" smtClean="0">
                <a:solidFill>
                  <a:srgbClr val="002060"/>
                </a:solidFill>
                <a:latin typeface="Book Antiqua" pitchFamily="18" charset="0"/>
              </a:rPr>
              <a:t> είναι στο επίπεδο των ατομικών ψυχῶν, επειδή ο κόσμος αποτελείται από ατομικές ψυχές, από τις έλλογες ανθρώπινες ψυχές.</a:t>
            </a:r>
            <a:endParaRPr lang="el-GR" dirty="0">
              <a:solidFill>
                <a:srgbClr val="002060"/>
              </a:solidFill>
              <a:latin typeface="Book Antiqua"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04800" y="274638"/>
            <a:ext cx="8610600" cy="1143000"/>
          </a:xfrm>
        </p:spPr>
        <p:txBody>
          <a:bodyPr>
            <a:noAutofit/>
          </a:bodyPr>
          <a:lstStyle/>
          <a:p>
            <a:pPr algn="just"/>
            <a:r>
              <a:rPr lang="el-GR" sz="3600" b="1" dirty="0" smtClean="0">
                <a:solidFill>
                  <a:srgbClr val="C00000"/>
                </a:solidFill>
                <a:effectLst>
                  <a:outerShdw blurRad="50800" dist="38100" algn="tr" rotWithShape="0">
                    <a:prstClr val="black">
                      <a:alpha val="40000"/>
                    </a:prstClr>
                  </a:outerShdw>
                </a:effectLst>
                <a:latin typeface="Book Antiqua" pitchFamily="18" charset="0"/>
              </a:rPr>
              <a:t>Εμείς είμαστε ατομικές ψυχές, εμείς κάνουμε φιλοσοφία!</a:t>
            </a:r>
            <a:endParaRPr lang="el-GR" sz="3600" b="1" dirty="0">
              <a:solidFill>
                <a:srgbClr val="C00000"/>
              </a:solidFill>
              <a:effectLst>
                <a:outerShdw blurRad="50800" dist="38100" algn="tr" rotWithShape="0">
                  <a:prstClr val="black">
                    <a:alpha val="40000"/>
                  </a:prstClr>
                </a:outerShdw>
              </a:effectLst>
              <a:latin typeface="Book Antiqua" pitchFamily="18" charset="0"/>
            </a:endParaRPr>
          </a:p>
        </p:txBody>
      </p:sp>
      <p:sp>
        <p:nvSpPr>
          <p:cNvPr id="3" name="2 - Θέση περιεχομένου"/>
          <p:cNvSpPr>
            <a:spLocks noGrp="1"/>
          </p:cNvSpPr>
          <p:nvPr>
            <p:ph idx="1"/>
          </p:nvPr>
        </p:nvSpPr>
        <p:spPr>
          <a:xfrm>
            <a:off x="228600" y="1874837"/>
            <a:ext cx="8686800" cy="4525963"/>
          </a:xfrm>
        </p:spPr>
        <p:txBody>
          <a:bodyPr>
            <a:normAutofit fontScale="85000" lnSpcReduction="10000"/>
          </a:bodyPr>
          <a:lstStyle/>
          <a:p>
            <a:pPr marL="723900" indent="-723900" algn="just">
              <a:buBlip>
                <a:blip r:embed="rId2"/>
              </a:buBlip>
            </a:pPr>
            <a:r>
              <a:rPr lang="el-GR" sz="3100" dirty="0" smtClean="0">
                <a:solidFill>
                  <a:srgbClr val="002060"/>
                </a:solidFill>
                <a:latin typeface="Book Antiqua" pitchFamily="18" charset="0"/>
              </a:rPr>
              <a:t>Ο Νοῦς δεν κάνει φιλοσοφία, δεν έχει ανάγκη να κάνει φιλοσοφία, τα αντικείμενα του Νοῦ τού είναι παρόντα με άμεσο τρόπο, όπως τα περιεχόμενα της γεωμετρίας είναι δικά της. Η γεωμετρία δε χρειάζεται να ανακαλύψει τα αντικείμενά της, έτσι ακριβώς και τα αντικείμενα του Νοῦ είναι δικά του και δε χρειάζεται να τα ανακαλύψει.</a:t>
            </a:r>
          </a:p>
          <a:p>
            <a:pPr marL="723900" indent="-723900" algn="just">
              <a:buNone/>
            </a:pPr>
            <a:endParaRPr lang="el-GR" sz="900" dirty="0" smtClean="0">
              <a:solidFill>
                <a:srgbClr val="002060"/>
              </a:solidFill>
              <a:latin typeface="Book Antiqua" pitchFamily="18" charset="0"/>
            </a:endParaRPr>
          </a:p>
          <a:p>
            <a:pPr marL="723900" indent="-723900" algn="just">
              <a:buBlip>
                <a:blip r:embed="rId2"/>
              </a:buBlip>
            </a:pPr>
            <a:r>
              <a:rPr lang="el-GR" sz="3100" dirty="0" smtClean="0">
                <a:solidFill>
                  <a:srgbClr val="002060"/>
                </a:solidFill>
                <a:latin typeface="Book Antiqua" pitchFamily="18" charset="0"/>
              </a:rPr>
              <a:t>Η Ψυχή είναι </a:t>
            </a:r>
            <a:r>
              <a:rPr lang="el-GR" sz="3100" b="1" u="sng" dirty="0" smtClean="0">
                <a:solidFill>
                  <a:srgbClr val="002060"/>
                </a:solidFill>
                <a:latin typeface="Book Antiqua" pitchFamily="18" charset="0"/>
              </a:rPr>
              <a:t>ενδιάμεσος</a:t>
            </a:r>
            <a:r>
              <a:rPr lang="el-GR" sz="3100" dirty="0" smtClean="0">
                <a:solidFill>
                  <a:srgbClr val="002060"/>
                </a:solidFill>
                <a:latin typeface="Book Antiqua" pitchFamily="18" charset="0"/>
              </a:rPr>
              <a:t> ανάμεσα στο νοητό και τον αἰσθητό κόσμο, ανάμεσα στο </a:t>
            </a:r>
            <a:r>
              <a:rPr lang="el-GR" sz="3100" b="1" i="1" dirty="0" smtClean="0">
                <a:solidFill>
                  <a:srgbClr val="002060"/>
                </a:solidFill>
                <a:latin typeface="Book Antiqua" pitchFamily="18" charset="0"/>
              </a:rPr>
              <a:t>εἶναι</a:t>
            </a:r>
            <a:r>
              <a:rPr lang="el-GR" sz="3100" dirty="0" smtClean="0">
                <a:solidFill>
                  <a:srgbClr val="002060"/>
                </a:solidFill>
                <a:latin typeface="Book Antiqua" pitchFamily="18" charset="0"/>
              </a:rPr>
              <a:t> και το </a:t>
            </a:r>
            <a:r>
              <a:rPr lang="el-GR" sz="3100" b="1" i="1" dirty="0" smtClean="0">
                <a:solidFill>
                  <a:srgbClr val="002060"/>
                </a:solidFill>
                <a:latin typeface="Book Antiqua" pitchFamily="18" charset="0"/>
              </a:rPr>
              <a:t>γίγνεσθαι</a:t>
            </a:r>
            <a:r>
              <a:rPr lang="el-GR" sz="3100" dirty="0" smtClean="0">
                <a:solidFill>
                  <a:srgbClr val="002060"/>
                </a:solidFill>
                <a:latin typeface="Book Antiqua" pitchFamily="18" charset="0"/>
              </a:rPr>
              <a:t> ή ανάμεσα στην </a:t>
            </a:r>
            <a:r>
              <a:rPr lang="el-GR" sz="3100" b="1" i="1" dirty="0" smtClean="0">
                <a:solidFill>
                  <a:srgbClr val="002060"/>
                </a:solidFill>
                <a:latin typeface="Book Antiqua" pitchFamily="18" charset="0"/>
              </a:rPr>
              <a:t>ἀλήθεια</a:t>
            </a:r>
            <a:r>
              <a:rPr lang="el-GR" sz="2400" b="1" dirty="0" smtClean="0">
                <a:latin typeface="Palatino Linotype"/>
              </a:rPr>
              <a:t> </a:t>
            </a:r>
            <a:r>
              <a:rPr lang="el-GR" sz="3100" dirty="0" smtClean="0">
                <a:solidFill>
                  <a:srgbClr val="002060"/>
                </a:solidFill>
                <a:latin typeface="Book Antiqua" pitchFamily="18" charset="0"/>
              </a:rPr>
              <a:t>και στην </a:t>
            </a:r>
            <a:r>
              <a:rPr lang="el-GR" sz="3100" b="1" i="1" dirty="0" smtClean="0">
                <a:solidFill>
                  <a:srgbClr val="002060"/>
                </a:solidFill>
                <a:latin typeface="Book Antiqua" pitchFamily="18" charset="0"/>
              </a:rPr>
              <a:t>αἰσθητή</a:t>
            </a:r>
            <a:r>
              <a:rPr lang="el-GR" sz="3100" dirty="0" smtClean="0">
                <a:solidFill>
                  <a:srgbClr val="002060"/>
                </a:solidFill>
                <a:latin typeface="Book Antiqua" pitchFamily="18" charset="0"/>
              </a:rPr>
              <a:t> της </a:t>
            </a:r>
            <a:r>
              <a:rPr lang="el-GR" sz="3100" b="1" i="1" dirty="0" smtClean="0">
                <a:solidFill>
                  <a:srgbClr val="002060"/>
                </a:solidFill>
                <a:latin typeface="Book Antiqua" pitchFamily="18" charset="0"/>
              </a:rPr>
              <a:t>έκφραση</a:t>
            </a:r>
            <a:r>
              <a:rPr lang="el-GR" sz="3100" dirty="0" smtClean="0">
                <a:solidFill>
                  <a:srgbClr val="002060"/>
                </a:solidFill>
                <a:latin typeface="Book Antiqua" pitchFamily="18" charset="0"/>
              </a:rPr>
              <a:t>. </a:t>
            </a:r>
            <a:endParaRPr lang="en-US" sz="3100" dirty="0" smtClean="0">
              <a:solidFill>
                <a:srgbClr val="002060"/>
              </a:solidFill>
              <a:latin typeface="Book Antiqua"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l"/>
            <a:r>
              <a:rPr lang="el-GR" sz="4000" b="1" dirty="0" smtClean="0">
                <a:solidFill>
                  <a:srgbClr val="C00000"/>
                </a:solidFill>
                <a:effectLst>
                  <a:outerShdw blurRad="50800" dist="38100" algn="tr" rotWithShape="0">
                    <a:prstClr val="black">
                      <a:alpha val="40000"/>
                    </a:prstClr>
                  </a:outerShdw>
                </a:effectLst>
                <a:latin typeface="Book Antiqua" pitchFamily="18" charset="0"/>
              </a:rPr>
              <a:t>Τι </a:t>
            </a:r>
            <a:r>
              <a:rPr lang="en-US" sz="4000" b="1" dirty="0" smtClean="0">
                <a:solidFill>
                  <a:srgbClr val="C00000"/>
                </a:solidFill>
                <a:effectLst>
                  <a:outerShdw blurRad="50800" dist="38100" algn="tr" rotWithShape="0">
                    <a:prstClr val="black">
                      <a:alpha val="40000"/>
                    </a:prstClr>
                  </a:outerShdw>
                </a:effectLst>
                <a:latin typeface="Book Antiqua" pitchFamily="18" charset="0"/>
              </a:rPr>
              <a:t> </a:t>
            </a:r>
            <a:r>
              <a:rPr lang="el-GR" sz="4000" b="1" dirty="0" smtClean="0">
                <a:solidFill>
                  <a:srgbClr val="C00000"/>
                </a:solidFill>
                <a:effectLst>
                  <a:outerShdw blurRad="50800" dist="38100" algn="tr" rotWithShape="0">
                    <a:prstClr val="black">
                      <a:alpha val="40000"/>
                    </a:prstClr>
                  </a:outerShdw>
                </a:effectLst>
                <a:latin typeface="Book Antiqua" pitchFamily="18" charset="0"/>
              </a:rPr>
              <a:t>γνωρίζει</a:t>
            </a:r>
            <a:r>
              <a:rPr lang="en-US" sz="4000" b="1" dirty="0" smtClean="0">
                <a:solidFill>
                  <a:srgbClr val="C00000"/>
                </a:solidFill>
                <a:effectLst>
                  <a:outerShdw blurRad="50800" dist="38100" algn="tr" rotWithShape="0">
                    <a:prstClr val="black">
                      <a:alpha val="40000"/>
                    </a:prstClr>
                  </a:outerShdw>
                </a:effectLst>
                <a:latin typeface="Book Antiqua" pitchFamily="18" charset="0"/>
              </a:rPr>
              <a:t> </a:t>
            </a:r>
            <a:r>
              <a:rPr lang="el-GR" sz="4000" b="1" dirty="0" smtClean="0">
                <a:solidFill>
                  <a:srgbClr val="C00000"/>
                </a:solidFill>
                <a:effectLst>
                  <a:outerShdw blurRad="50800" dist="38100" algn="tr" rotWithShape="0">
                    <a:prstClr val="black">
                      <a:alpha val="40000"/>
                    </a:prstClr>
                  </a:outerShdw>
                </a:effectLst>
                <a:latin typeface="Book Antiqua" pitchFamily="18" charset="0"/>
              </a:rPr>
              <a:t> η</a:t>
            </a:r>
            <a:r>
              <a:rPr lang="en-US" sz="4000" b="1" dirty="0" smtClean="0">
                <a:solidFill>
                  <a:srgbClr val="C00000"/>
                </a:solidFill>
                <a:effectLst>
                  <a:outerShdw blurRad="50800" dist="38100" algn="tr" rotWithShape="0">
                    <a:prstClr val="black">
                      <a:alpha val="40000"/>
                    </a:prstClr>
                  </a:outerShdw>
                </a:effectLst>
                <a:latin typeface="Book Antiqua" pitchFamily="18" charset="0"/>
              </a:rPr>
              <a:t> </a:t>
            </a:r>
            <a:r>
              <a:rPr lang="el-GR" sz="4000" b="1" dirty="0" smtClean="0">
                <a:solidFill>
                  <a:srgbClr val="C00000"/>
                </a:solidFill>
                <a:effectLst>
                  <a:outerShdw blurRad="50800" dist="38100" algn="tr" rotWithShape="0">
                    <a:prstClr val="black">
                      <a:alpha val="40000"/>
                    </a:prstClr>
                  </a:outerShdw>
                </a:effectLst>
                <a:latin typeface="Book Antiqua" pitchFamily="18" charset="0"/>
              </a:rPr>
              <a:t> </a:t>
            </a:r>
            <a:r>
              <a:rPr lang="el-GR" sz="4000" b="1" dirty="0" smtClean="0">
                <a:solidFill>
                  <a:srgbClr val="C00000"/>
                </a:solidFill>
                <a:effectLst>
                  <a:outerShdw blurRad="50800" dist="38100" algn="tr" rotWithShape="0">
                    <a:prstClr val="black">
                      <a:alpha val="40000"/>
                    </a:prstClr>
                  </a:outerShdw>
                </a:effectLst>
                <a:latin typeface="Book Antiqua" pitchFamily="18" charset="0"/>
              </a:rPr>
              <a:t>Ψυχή;</a:t>
            </a:r>
            <a:endParaRPr lang="el-GR" sz="4000" b="1" dirty="0">
              <a:solidFill>
                <a:srgbClr val="C00000"/>
              </a:solidFill>
              <a:effectLst>
                <a:outerShdw blurRad="50800" dist="38100" algn="tr" rotWithShape="0">
                  <a:prstClr val="black">
                    <a:alpha val="40000"/>
                  </a:prstClr>
                </a:outerShdw>
              </a:effectLst>
              <a:latin typeface="Book Antiqua" pitchFamily="18" charset="0"/>
            </a:endParaRPr>
          </a:p>
        </p:txBody>
      </p:sp>
      <p:sp>
        <p:nvSpPr>
          <p:cNvPr id="3" name="2 - Θέση περιεχομένου"/>
          <p:cNvSpPr>
            <a:spLocks noGrp="1"/>
          </p:cNvSpPr>
          <p:nvPr>
            <p:ph idx="1"/>
          </p:nvPr>
        </p:nvSpPr>
        <p:spPr>
          <a:xfrm>
            <a:off x="304800" y="1600200"/>
            <a:ext cx="8610600" cy="4800600"/>
          </a:xfrm>
        </p:spPr>
        <p:txBody>
          <a:bodyPr>
            <a:normAutofit fontScale="77500" lnSpcReduction="20000"/>
          </a:bodyPr>
          <a:lstStyle/>
          <a:p>
            <a:pPr algn="just">
              <a:buNone/>
            </a:pPr>
            <a:r>
              <a:rPr lang="el-GR" dirty="0" smtClean="0">
                <a:solidFill>
                  <a:srgbClr val="002060"/>
                </a:solidFill>
              </a:rPr>
              <a:t>	</a:t>
            </a:r>
            <a:r>
              <a:rPr lang="el-GR" dirty="0" smtClean="0">
                <a:solidFill>
                  <a:srgbClr val="002060"/>
                </a:solidFill>
                <a:latin typeface="Book Antiqua" pitchFamily="18" charset="0"/>
              </a:rPr>
              <a:t>Η ψυχή γνωρίζει δύο πράγματα ή δύο επίπεδα:</a:t>
            </a:r>
          </a:p>
          <a:p>
            <a:pPr algn="just">
              <a:buNone/>
            </a:pPr>
            <a:endParaRPr lang="en-US" sz="800" dirty="0" smtClean="0">
              <a:solidFill>
                <a:srgbClr val="002060"/>
              </a:solidFill>
              <a:latin typeface="Book Antiqua" pitchFamily="18" charset="0"/>
            </a:endParaRPr>
          </a:p>
          <a:p>
            <a:pPr lvl="0"/>
            <a:r>
              <a:rPr lang="el-GR" sz="3600" b="1" dirty="0" smtClean="0">
                <a:solidFill>
                  <a:srgbClr val="002060"/>
                </a:solidFill>
                <a:latin typeface="Book Antiqua" pitchFamily="18" charset="0"/>
              </a:rPr>
              <a:t>αυτά που προηγούνται αυτής και,</a:t>
            </a:r>
            <a:endParaRPr lang="el-GR" sz="3600" dirty="0" smtClean="0">
              <a:solidFill>
                <a:srgbClr val="002060"/>
              </a:solidFill>
              <a:latin typeface="Book Antiqua" pitchFamily="18" charset="0"/>
            </a:endParaRPr>
          </a:p>
          <a:p>
            <a:pPr lvl="0"/>
            <a:r>
              <a:rPr lang="el-GR" sz="3600" b="1" dirty="0" smtClean="0">
                <a:solidFill>
                  <a:srgbClr val="002060"/>
                </a:solidFill>
                <a:latin typeface="Book Antiqua" pitchFamily="18" charset="0"/>
              </a:rPr>
              <a:t>αυτά που έπονται αυτής. </a:t>
            </a:r>
            <a:endParaRPr lang="el-GR" sz="3600" dirty="0" smtClean="0">
              <a:solidFill>
                <a:srgbClr val="002060"/>
              </a:solidFill>
              <a:latin typeface="Book Antiqua" pitchFamily="18" charset="0"/>
            </a:endParaRPr>
          </a:p>
          <a:p>
            <a:pPr algn="just">
              <a:buNone/>
            </a:pPr>
            <a:endParaRPr lang="el-GR" dirty="0" smtClean="0">
              <a:solidFill>
                <a:srgbClr val="002060"/>
              </a:solidFill>
              <a:latin typeface="Book Antiqua" pitchFamily="18" charset="0"/>
            </a:endParaRPr>
          </a:p>
          <a:p>
            <a:pPr marL="723900" indent="-723900" algn="just">
              <a:buNone/>
            </a:pPr>
            <a:r>
              <a:rPr lang="el-GR" dirty="0" smtClean="0">
                <a:solidFill>
                  <a:srgbClr val="002060"/>
                </a:solidFill>
                <a:latin typeface="Book Antiqua" pitchFamily="18" charset="0"/>
              </a:rPr>
              <a:t>	</a:t>
            </a:r>
            <a:r>
              <a:rPr lang="el-GR" b="1" u="sng" dirty="0" smtClean="0">
                <a:solidFill>
                  <a:srgbClr val="002060"/>
                </a:solidFill>
                <a:latin typeface="Book Antiqua" pitchFamily="18" charset="0"/>
              </a:rPr>
              <a:t>Γιατί είναι η μόνη βαθμίδα, το μόνο επίπεδο που μπορεί να κάνει αυτό το πράγμα;</a:t>
            </a:r>
          </a:p>
          <a:p>
            <a:pPr algn="just">
              <a:buNone/>
            </a:pPr>
            <a:r>
              <a:rPr lang="el-GR" sz="900" u="sng" dirty="0" smtClean="0">
                <a:solidFill>
                  <a:srgbClr val="002060"/>
                </a:solidFill>
                <a:latin typeface="Book Antiqua" pitchFamily="18" charset="0"/>
              </a:rPr>
              <a:t> </a:t>
            </a:r>
            <a:endParaRPr lang="en-US" sz="900" u="sng" dirty="0" smtClean="0">
              <a:solidFill>
                <a:srgbClr val="002060"/>
              </a:solidFill>
              <a:latin typeface="Book Antiqua" pitchFamily="18" charset="0"/>
            </a:endParaRPr>
          </a:p>
          <a:p>
            <a:pPr algn="just">
              <a:buNone/>
            </a:pPr>
            <a:r>
              <a:rPr lang="el-GR" sz="3500" dirty="0" smtClean="0">
                <a:solidFill>
                  <a:srgbClr val="002060"/>
                </a:solidFill>
                <a:latin typeface="Book Antiqua" pitchFamily="18" charset="0"/>
              </a:rPr>
              <a:t>	Δεν πρόκειται για ζήτημα αδυναμίας των άλλων επιπέδων, αλλά γενικώς στην αρχαία σκέψη η ανώτερη ἀρχή δεν είναι στραμμένη προς τα παράγωγά της ώστε να τα γνωρίσει, να τα φροντίσει όπως θα μπορούσε να ειπωθεί για τον Θεό της χριστιανικής θρησκείας</a:t>
            </a:r>
            <a:r>
              <a:rPr lang="el-GR" sz="3500" dirty="0" smtClean="0">
                <a:latin typeface="Book Antiqua" pitchFamily="18" charset="0"/>
              </a:rPr>
              <a:t>.</a:t>
            </a:r>
            <a:endParaRPr lang="el-GR" sz="3500" dirty="0">
              <a:latin typeface="Book Antiqua" pitchFamily="18" charset="0"/>
            </a:endParaRPr>
          </a:p>
        </p:txBody>
      </p:sp>
      <p:pic>
        <p:nvPicPr>
          <p:cNvPr id="4" name="78 - Εικόνα" descr="3534516458_48e4e8595f_b.jpg"/>
          <p:cNvPicPr/>
          <p:nvPr/>
        </p:nvPicPr>
        <p:blipFill>
          <a:blip r:embed="rId2" cstate="print">
            <a:duotone>
              <a:prstClr val="black"/>
              <a:srgbClr val="00B050">
                <a:tint val="45000"/>
                <a:satMod val="400000"/>
              </a:srgbClr>
            </a:duotone>
          </a:blip>
          <a:stretch>
            <a:fillRect/>
          </a:stretch>
        </p:blipFill>
        <p:spPr>
          <a:xfrm>
            <a:off x="381000" y="3124200"/>
            <a:ext cx="609600" cy="838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04800" y="228600"/>
            <a:ext cx="8610600" cy="1477962"/>
          </a:xfrm>
        </p:spPr>
        <p:txBody>
          <a:bodyPr>
            <a:noAutofit/>
          </a:bodyPr>
          <a:lstStyle/>
          <a:p>
            <a:pPr algn="just"/>
            <a:r>
              <a:rPr lang="el-GR" sz="4000" b="1" dirty="0" smtClean="0">
                <a:solidFill>
                  <a:srgbClr val="C00000"/>
                </a:solidFill>
                <a:effectLst>
                  <a:outerShdw blurRad="50800" dist="38100" algn="tr" rotWithShape="0">
                    <a:prstClr val="black">
                      <a:alpha val="40000"/>
                    </a:prstClr>
                  </a:outerShdw>
                </a:effectLst>
                <a:latin typeface="Book Antiqua" pitchFamily="18" charset="0"/>
              </a:rPr>
              <a:t>Η καταστατική διττότητα της Ψυχῆς </a:t>
            </a:r>
            <a:endParaRPr lang="el-GR" sz="4000" b="1" dirty="0">
              <a:solidFill>
                <a:srgbClr val="C00000"/>
              </a:solidFill>
              <a:effectLst>
                <a:outerShdw blurRad="50800" dist="38100" algn="tr" rotWithShape="0">
                  <a:prstClr val="black">
                    <a:alpha val="40000"/>
                  </a:prstClr>
                </a:outerShdw>
              </a:effectLst>
              <a:latin typeface="Book Antiqua" pitchFamily="18" charset="0"/>
            </a:endParaRPr>
          </a:p>
        </p:txBody>
      </p:sp>
      <p:pic>
        <p:nvPicPr>
          <p:cNvPr id="4" name="9 - Εικόνα" descr="Ψυχή.png"/>
          <p:cNvPicPr>
            <a:picLocks noGrp="1"/>
          </p:cNvPicPr>
          <p:nvPr>
            <p:ph idx="1"/>
          </p:nvPr>
        </p:nvPicPr>
        <p:blipFill>
          <a:blip r:embed="rId2" cstate="print">
            <a:duotone>
              <a:prstClr val="black"/>
              <a:schemeClr val="accent3">
                <a:lumMod val="50000"/>
                <a:tint val="45000"/>
                <a:satMod val="400000"/>
              </a:schemeClr>
            </a:duotone>
          </a:blip>
          <a:srcRect l="1321" t="20735" r="5553" b="12841"/>
          <a:stretch>
            <a:fillRect/>
          </a:stretch>
        </p:blipFill>
        <p:spPr>
          <a:xfrm>
            <a:off x="1447800" y="2895600"/>
            <a:ext cx="5952296" cy="1588804"/>
          </a:xfrm>
          <a:prstGeom prst="rect">
            <a:avLst/>
          </a:prstGeom>
          <a:ln>
            <a:noFill/>
          </a:ln>
          <a:effectLst>
            <a:outerShdw blurRad="292100" dist="139700" dir="2700000" algn="tl" rotWithShape="0">
              <a:srgbClr val="333333">
                <a:alpha val="65000"/>
              </a:srgbClr>
            </a:outerShdw>
          </a:effectLst>
        </p:spPr>
      </p:pic>
      <p:sp>
        <p:nvSpPr>
          <p:cNvPr id="5" name="4 - Ορθογώνιο"/>
          <p:cNvSpPr/>
          <p:nvPr/>
        </p:nvSpPr>
        <p:spPr>
          <a:xfrm>
            <a:off x="228600" y="4724400"/>
            <a:ext cx="8686800" cy="2015936"/>
          </a:xfrm>
          <a:prstGeom prst="rect">
            <a:avLst/>
          </a:prstGeom>
        </p:spPr>
        <p:txBody>
          <a:bodyPr wrap="square">
            <a:spAutoFit/>
          </a:bodyPr>
          <a:lstStyle/>
          <a:p>
            <a:pPr algn="just"/>
            <a:r>
              <a:rPr lang="el-GR" sz="2400" b="1" dirty="0" smtClean="0">
                <a:solidFill>
                  <a:srgbClr val="002060"/>
                </a:solidFill>
                <a:latin typeface="Book Antiqua" pitchFamily="18" charset="0"/>
              </a:rPr>
              <a:t>Εφόσον η Ψυχή έχει μία ὀντολογική διττότητα, ανήκει, δηλαδή, ταυτόχρονα σε δύο κόσμους, πρέπει να μπορεί να γνωρίσει και τους δύο αυτούς κόσμους. </a:t>
            </a:r>
          </a:p>
          <a:p>
            <a:pPr algn="just"/>
            <a:endParaRPr lang="el-GR" sz="500" b="1" dirty="0" smtClean="0">
              <a:solidFill>
                <a:srgbClr val="002060"/>
              </a:solidFill>
              <a:latin typeface="Book Antiqua" pitchFamily="18" charset="0"/>
            </a:endParaRPr>
          </a:p>
          <a:p>
            <a:pPr algn="just"/>
            <a:r>
              <a:rPr lang="el-GR" sz="2400" b="1" dirty="0" smtClean="0">
                <a:solidFill>
                  <a:srgbClr val="002060"/>
                </a:solidFill>
                <a:latin typeface="Book Antiqua" pitchFamily="18" charset="0"/>
              </a:rPr>
              <a:t>Άρα </a:t>
            </a:r>
            <a:r>
              <a:rPr lang="el-GR" sz="2400" b="1" i="1" u="sng" dirty="0" smtClean="0">
                <a:solidFill>
                  <a:srgbClr val="002060"/>
                </a:solidFill>
                <a:latin typeface="Book Antiqua" pitchFamily="18" charset="0"/>
              </a:rPr>
              <a:t>κατά μία έννοια το κατ' εξοχήν αντικείμενο μελέτης της φιλοσοφίας είναι η Ψυχή</a:t>
            </a:r>
            <a:r>
              <a:rPr lang="el-GR" sz="2400" b="1" dirty="0" smtClean="0">
                <a:solidFill>
                  <a:srgbClr val="002060"/>
                </a:solidFill>
                <a:latin typeface="Book Antiqua" pitchFamily="18" charset="0"/>
              </a:rPr>
              <a:t>.</a:t>
            </a:r>
            <a:endParaRPr lang="el-GR" sz="2400" dirty="0">
              <a:solidFill>
                <a:srgbClr val="002060"/>
              </a:solidFill>
              <a:latin typeface="Book Antiqua" pitchFamily="18" charset="0"/>
            </a:endParaRPr>
          </a:p>
        </p:txBody>
      </p:sp>
      <p:sp>
        <p:nvSpPr>
          <p:cNvPr id="6" name="5 - Ορθογώνιο"/>
          <p:cNvSpPr/>
          <p:nvPr/>
        </p:nvSpPr>
        <p:spPr>
          <a:xfrm>
            <a:off x="228600" y="1828800"/>
            <a:ext cx="8686800" cy="1090901"/>
          </a:xfrm>
          <a:prstGeom prst="rect">
            <a:avLst/>
          </a:prstGeom>
        </p:spPr>
        <p:txBody>
          <a:bodyPr wrap="square">
            <a:spAutoFit/>
          </a:bodyPr>
          <a:lstStyle/>
          <a:p>
            <a:pPr algn="just">
              <a:lnSpc>
                <a:spcPct val="130000"/>
              </a:lnSpc>
            </a:pPr>
            <a:r>
              <a:rPr lang="el-GR" sz="2400" b="1" dirty="0" smtClean="0">
                <a:solidFill>
                  <a:srgbClr val="C00000"/>
                </a:solidFill>
                <a:effectLst>
                  <a:outerShdw blurRad="50800" dist="38100" algn="tr" rotWithShape="0">
                    <a:prstClr val="black">
                      <a:alpha val="40000"/>
                    </a:prstClr>
                  </a:outerShdw>
                </a:effectLst>
                <a:latin typeface="Book Antiqua" pitchFamily="18" charset="0"/>
              </a:rPr>
              <a:t>Η Ψυχή βρίσκεται με το ένα πόδι στο αἰσθητό και με το άλλο στο νοητό.</a:t>
            </a:r>
            <a:endParaRPr lang="el-GR" sz="2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28600" y="304800"/>
            <a:ext cx="8610600" cy="1477962"/>
          </a:xfrm>
        </p:spPr>
        <p:txBody>
          <a:bodyPr>
            <a:noAutofit/>
          </a:bodyPr>
          <a:lstStyle/>
          <a:p>
            <a:pPr algn="just"/>
            <a:r>
              <a:rPr lang="el-GR" sz="3200" b="1" dirty="0" smtClean="0">
                <a:solidFill>
                  <a:srgbClr val="C00000"/>
                </a:solidFill>
                <a:effectLst>
                  <a:outerShdw blurRad="50800" dist="38100" algn="tr" rotWithShape="0">
                    <a:prstClr val="black">
                      <a:alpha val="40000"/>
                    </a:prstClr>
                  </a:outerShdw>
                </a:effectLst>
                <a:latin typeface="Book Antiqua" pitchFamily="18" charset="0"/>
              </a:rPr>
              <a:t>Η γενική κριτική του Πλωτίνου στην παρουσίαση του προβλήματος της ἑνότητας και της πολλαπλότητας </a:t>
            </a:r>
            <a:endParaRPr lang="el-GR" sz="3200" b="1" dirty="0">
              <a:solidFill>
                <a:srgbClr val="C00000"/>
              </a:solidFill>
              <a:effectLst>
                <a:outerShdw blurRad="50800" dist="38100" algn="tr" rotWithShape="0">
                  <a:prstClr val="black">
                    <a:alpha val="40000"/>
                  </a:prstClr>
                </a:outerShdw>
              </a:effectLst>
              <a:latin typeface="Book Antiqua" pitchFamily="18" charset="0"/>
            </a:endParaRPr>
          </a:p>
        </p:txBody>
      </p:sp>
      <p:sp>
        <p:nvSpPr>
          <p:cNvPr id="3" name="2 - Θέση περιεχομένου"/>
          <p:cNvSpPr>
            <a:spLocks noGrp="1"/>
          </p:cNvSpPr>
          <p:nvPr>
            <p:ph idx="1"/>
          </p:nvPr>
        </p:nvSpPr>
        <p:spPr>
          <a:xfrm>
            <a:off x="304800" y="2133600"/>
            <a:ext cx="8610600" cy="4525963"/>
          </a:xfrm>
        </p:spPr>
        <p:txBody>
          <a:bodyPr>
            <a:normAutofit fontScale="70000" lnSpcReduction="20000"/>
          </a:bodyPr>
          <a:lstStyle/>
          <a:p>
            <a:pPr marL="723900" indent="-723900" algn="just">
              <a:buBlip>
                <a:blip r:embed="rId2"/>
              </a:buBlip>
            </a:pPr>
            <a:r>
              <a:rPr lang="el-GR" sz="3700" dirty="0" smtClean="0">
                <a:solidFill>
                  <a:srgbClr val="002060"/>
                </a:solidFill>
                <a:latin typeface="Book Antiqua" pitchFamily="18" charset="0"/>
              </a:rPr>
              <a:t>Ο </a:t>
            </a:r>
            <a:r>
              <a:rPr lang="el-GR" sz="3700" b="1" dirty="0" smtClean="0">
                <a:solidFill>
                  <a:srgbClr val="002060"/>
                </a:solidFill>
                <a:latin typeface="Book Antiqua" pitchFamily="18" charset="0"/>
              </a:rPr>
              <a:t>Πλωτῖνος θα πει </a:t>
            </a:r>
            <a:r>
              <a:rPr lang="el-GR" sz="3700" b="1" u="sng" dirty="0" smtClean="0">
                <a:solidFill>
                  <a:srgbClr val="002060"/>
                </a:solidFill>
                <a:latin typeface="Book Antiqua" pitchFamily="18" charset="0"/>
              </a:rPr>
              <a:t>ότι είναι λάθος οι όροι με τους οποίους θέτουμε το πρόβλημα</a:t>
            </a:r>
            <a:r>
              <a:rPr lang="el-GR" sz="3700" dirty="0" smtClean="0">
                <a:solidFill>
                  <a:srgbClr val="002060"/>
                </a:solidFill>
                <a:latin typeface="Book Antiqua" pitchFamily="18" charset="0"/>
              </a:rPr>
              <a:t>.</a:t>
            </a:r>
          </a:p>
          <a:p>
            <a:pPr marL="723900" indent="-723900" algn="just">
              <a:buBlip>
                <a:blip r:embed="rId2"/>
              </a:buBlip>
            </a:pPr>
            <a:endParaRPr lang="el-GR" sz="900" dirty="0" smtClean="0">
              <a:solidFill>
                <a:srgbClr val="002060"/>
              </a:solidFill>
              <a:latin typeface="Book Antiqua" pitchFamily="18" charset="0"/>
            </a:endParaRPr>
          </a:p>
          <a:p>
            <a:pPr marL="723900" indent="-723900" algn="just">
              <a:buBlip>
                <a:blip r:embed="rId2"/>
              </a:buBlip>
            </a:pPr>
            <a:r>
              <a:rPr lang="el-GR" sz="3700" dirty="0" smtClean="0">
                <a:solidFill>
                  <a:srgbClr val="002060"/>
                </a:solidFill>
                <a:latin typeface="Book Antiqua" pitchFamily="18" charset="0"/>
              </a:rPr>
              <a:t>Εάν η </a:t>
            </a:r>
            <a:r>
              <a:rPr lang="el-GR" sz="3700" dirty="0" err="1" smtClean="0">
                <a:solidFill>
                  <a:srgbClr val="002060"/>
                </a:solidFill>
                <a:latin typeface="Book Antiqua" pitchFamily="18" charset="0"/>
              </a:rPr>
              <a:t>Ἰδέα</a:t>
            </a:r>
            <a:r>
              <a:rPr lang="el-GR" sz="3700" dirty="0" smtClean="0">
                <a:solidFill>
                  <a:srgbClr val="002060"/>
                </a:solidFill>
                <a:latin typeface="Book Antiqua" pitchFamily="18" charset="0"/>
              </a:rPr>
              <a:t> εξηγεί την εμφάνιση της αντίστοιχης ιδιότητας στα πράγματα, εάν θεωρήσουμε, για παράδειγμα, ότι υπάρχει η Ἰδέα της Λευκότητας και υπάρχουν πολλά λευκά πράγματα, τότε βρισκόμαστε μπροστά σ' αυτό το δίλημμα να πούμε ότι ή η Ἰδέα δεν παρίσταται στα λευκά πράγματα ή η Ἰδέα κόβεται σε κομμάτια.</a:t>
            </a:r>
          </a:p>
          <a:p>
            <a:pPr marL="723900" indent="-723900" algn="just">
              <a:buBlip>
                <a:blip r:embed="rId2"/>
              </a:buBlip>
            </a:pPr>
            <a:endParaRPr lang="el-GR" sz="1000" dirty="0" smtClean="0">
              <a:solidFill>
                <a:srgbClr val="002060"/>
              </a:solidFill>
              <a:latin typeface="Book Antiqua" pitchFamily="18" charset="0"/>
            </a:endParaRPr>
          </a:p>
          <a:p>
            <a:pPr marL="723900" indent="-723900" algn="just">
              <a:buBlip>
                <a:blip r:embed="rId2"/>
              </a:buBlip>
            </a:pPr>
            <a:r>
              <a:rPr lang="el-GR" sz="3700" b="1" dirty="0" smtClean="0">
                <a:solidFill>
                  <a:srgbClr val="002060"/>
                </a:solidFill>
                <a:latin typeface="Book Antiqua" pitchFamily="18" charset="0"/>
              </a:rPr>
              <a:t>Ο Πλωτῖνος θεωρεί πως το πρόβλημα με αυτήν τη λύση είναι ότι αντιμετωπίζουμε την Ἰδέα σα να είναι σώμα.</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477962"/>
          </a:xfrm>
        </p:spPr>
        <p:txBody>
          <a:bodyPr>
            <a:noAutofit/>
          </a:bodyPr>
          <a:lstStyle/>
          <a:p>
            <a:pPr>
              <a:spcAft>
                <a:spcPts val="1000"/>
              </a:spcAft>
            </a:pPr>
            <a:r>
              <a:rPr lang="el-GR" sz="4000" b="1" dirty="0" smtClean="0">
                <a:solidFill>
                  <a:srgbClr val="C00000"/>
                </a:solidFill>
                <a:effectLst>
                  <a:outerShdw blurRad="50800" dist="38100" algn="tr" rotWithShape="0">
                    <a:prstClr val="black">
                      <a:alpha val="40000"/>
                    </a:prstClr>
                  </a:outerShdw>
                </a:effectLst>
                <a:latin typeface="Book Antiqua" pitchFamily="18" charset="0"/>
              </a:rPr>
              <a:t>Σκοπός</a:t>
            </a:r>
            <a:r>
              <a:rPr lang="el-GR" sz="3600" dirty="0" smtClean="0">
                <a:solidFill>
                  <a:schemeClr val="accent5">
                    <a:lumMod val="50000"/>
                  </a:schemeClr>
                </a:solidFill>
                <a:latin typeface="Book Antiqua" pitchFamily="18" charset="0"/>
              </a:rPr>
              <a:t> </a:t>
            </a:r>
            <a:r>
              <a:rPr lang="el-GR" sz="4000" b="1" dirty="0" smtClean="0">
                <a:solidFill>
                  <a:srgbClr val="C00000"/>
                </a:solidFill>
                <a:effectLst>
                  <a:outerShdw blurRad="50800" dist="38100" algn="tr" rotWithShape="0">
                    <a:prstClr val="black">
                      <a:alpha val="40000"/>
                    </a:prstClr>
                  </a:outerShdw>
                </a:effectLst>
                <a:latin typeface="Book Antiqua" pitchFamily="18" charset="0"/>
              </a:rPr>
              <a:t>ενότητας</a:t>
            </a:r>
            <a:endParaRPr lang="el-GR" sz="4000" b="1" dirty="0">
              <a:solidFill>
                <a:srgbClr val="C00000"/>
              </a:solidFill>
              <a:effectLst>
                <a:outerShdw blurRad="50800" dist="38100" algn="tr" rotWithShape="0">
                  <a:prstClr val="black">
                    <a:alpha val="40000"/>
                  </a:prstClr>
                </a:outerShdw>
              </a:effectLst>
              <a:latin typeface="Book Antiqua" pitchFamily="18" charset="0"/>
            </a:endParaRPr>
          </a:p>
        </p:txBody>
      </p:sp>
      <p:sp>
        <p:nvSpPr>
          <p:cNvPr id="3" name="2 - Θέση περιεχομένου"/>
          <p:cNvSpPr>
            <a:spLocks noGrp="1"/>
          </p:cNvSpPr>
          <p:nvPr>
            <p:ph idx="1"/>
          </p:nvPr>
        </p:nvSpPr>
        <p:spPr>
          <a:xfrm>
            <a:off x="533400" y="1828800"/>
            <a:ext cx="7924800" cy="4525963"/>
          </a:xfrm>
        </p:spPr>
        <p:txBody>
          <a:bodyPr>
            <a:normAutofit fontScale="40000" lnSpcReduction="20000"/>
          </a:bodyPr>
          <a:lstStyle/>
          <a:p>
            <a:pPr algn="just">
              <a:buNone/>
            </a:pPr>
            <a:r>
              <a:rPr lang="el-GR" dirty="0" smtClean="0">
                <a:latin typeface="Book Antiqua" pitchFamily="18" charset="0"/>
              </a:rPr>
              <a:t>   </a:t>
            </a:r>
          </a:p>
          <a:p>
            <a:pPr marL="0" indent="0" algn="just">
              <a:buNone/>
            </a:pPr>
            <a:endParaRPr lang="en-US" sz="6500" b="1" dirty="0" smtClean="0">
              <a:solidFill>
                <a:srgbClr val="002060"/>
              </a:solidFill>
              <a:latin typeface="Book Antiqua" pitchFamily="18" charset="0"/>
            </a:endParaRPr>
          </a:p>
          <a:p>
            <a:pPr marL="0" indent="0" algn="just">
              <a:lnSpc>
                <a:spcPct val="134000"/>
              </a:lnSpc>
              <a:buNone/>
            </a:pPr>
            <a:r>
              <a:rPr lang="el-GR" sz="7600" b="1" dirty="0" smtClean="0">
                <a:solidFill>
                  <a:srgbClr val="002060"/>
                </a:solidFill>
                <a:latin typeface="Book Antiqua" pitchFamily="18" charset="0"/>
              </a:rPr>
              <a:t>Εισαγωγή σε βασικούς όρους, έννοιες και θέσεις του φιλοσοφικού πλωτινικού προγράμματος.</a:t>
            </a:r>
          </a:p>
          <a:p>
            <a:pPr algn="just">
              <a:buFont typeface="Wingdings" pitchFamily="2" charset="2"/>
              <a:buChar char="v"/>
            </a:pPr>
            <a:endParaRPr lang="el-GR" sz="5100" dirty="0" smtClean="0">
              <a:solidFill>
                <a:srgbClr val="FF0000"/>
              </a:solidFill>
              <a:latin typeface="Book Antiqua" pitchFamily="18" charset="0"/>
            </a:endParaRPr>
          </a:p>
          <a:p>
            <a:pPr algn="just">
              <a:buFont typeface="Wingdings" pitchFamily="2" charset="2"/>
              <a:buChar char="v"/>
            </a:pPr>
            <a:endParaRPr lang="el-GR" sz="5100" dirty="0" smtClean="0">
              <a:solidFill>
                <a:srgbClr val="FF0000"/>
              </a:solidFill>
              <a:latin typeface="Book Antiqua" pitchFamily="18" charset="0"/>
            </a:endParaRPr>
          </a:p>
          <a:p>
            <a:pPr algn="ctr">
              <a:buNone/>
            </a:pPr>
            <a:endParaRPr lang="el-GR" sz="5100" dirty="0" smtClean="0">
              <a:solidFill>
                <a:srgbClr val="FF0000"/>
              </a:solidFill>
              <a:latin typeface="Book Antiqua" pitchFamily="18" charset="0"/>
            </a:endParaRPr>
          </a:p>
          <a:p>
            <a:pPr>
              <a:buNone/>
            </a:pPr>
            <a:r>
              <a:rPr lang="el-GR" dirty="0" smtClean="0">
                <a:solidFill>
                  <a:srgbClr val="FF0000"/>
                </a:solidFill>
                <a:latin typeface="Book Antiqua" pitchFamily="18" charset="0"/>
              </a:rPr>
              <a:t/>
            </a:r>
            <a:br>
              <a:rPr lang="el-GR" dirty="0" smtClean="0">
                <a:solidFill>
                  <a:srgbClr val="FF0000"/>
                </a:solidFill>
                <a:latin typeface="Book Antiqua" pitchFamily="18" charset="0"/>
              </a:rPr>
            </a:br>
            <a:r>
              <a:rPr lang="el-GR" dirty="0" smtClean="0">
                <a:latin typeface="Book Antiqua" pitchFamily="18" charset="0"/>
              </a:rPr>
              <a:t/>
            </a:r>
            <a:br>
              <a:rPr lang="el-GR" dirty="0" smtClean="0">
                <a:latin typeface="Book Antiqua" pitchFamily="18" charset="0"/>
              </a:rPr>
            </a:br>
            <a:r>
              <a:rPr lang="el-GR" dirty="0" smtClean="0">
                <a:latin typeface="Book Antiqua" pitchFamily="18" charset="0"/>
              </a:rPr>
              <a:t/>
            </a:r>
            <a:br>
              <a:rPr lang="el-GR" dirty="0" smtClean="0">
                <a:latin typeface="Book Antiqua" pitchFamily="18" charset="0"/>
              </a:rPr>
            </a:br>
            <a:endParaRPr lang="el-GR" dirty="0" smtClean="0">
              <a:solidFill>
                <a:srgbClr val="FF0000"/>
              </a:solidFill>
              <a:latin typeface="Book Antiqua" pitchFamily="18" charset="0"/>
            </a:endParaRPr>
          </a:p>
          <a:p>
            <a:pPr algn="just"/>
            <a:endParaRPr lang="el-GR" dirty="0" smtClean="0">
              <a:latin typeface="Book Antiqua" pitchFamily="18" charset="0"/>
            </a:endParaRPr>
          </a:p>
          <a:p>
            <a:pPr algn="just">
              <a:buNone/>
            </a:pPr>
            <a:r>
              <a:rPr lang="el-GR" dirty="0" smtClean="0">
                <a:latin typeface="Book Antiqua" pitchFamily="18" charset="0"/>
              </a:rPr>
              <a:t> </a:t>
            </a:r>
            <a:endParaRPr lang="el-GR" dirty="0">
              <a:latin typeface="Book Antiqua"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04800" y="533400"/>
            <a:ext cx="8839200" cy="1143000"/>
          </a:xfrm>
        </p:spPr>
        <p:txBody>
          <a:bodyPr>
            <a:normAutofit fontScale="90000"/>
          </a:bodyPr>
          <a:lstStyle/>
          <a:p>
            <a:pPr algn="l">
              <a:lnSpc>
                <a:spcPct val="120000"/>
              </a:lnSpc>
            </a:pPr>
            <a:r>
              <a:rPr lang="el-GR" sz="4000" b="1" dirty="0" smtClean="0">
                <a:solidFill>
                  <a:srgbClr val="C00000"/>
                </a:solidFill>
                <a:effectLst>
                  <a:outerShdw blurRad="50800" dist="38100" algn="tr" rotWithShape="0">
                    <a:prstClr val="black">
                      <a:alpha val="40000"/>
                    </a:prstClr>
                  </a:outerShdw>
                </a:effectLst>
                <a:latin typeface="Book Antiqua" pitchFamily="18" charset="0"/>
              </a:rPr>
              <a:t>Τι σημαίνει ότι το σώμα είναι μέσα στην Ψυχή;</a:t>
            </a:r>
            <a:br>
              <a:rPr lang="el-GR" sz="4000" b="1" dirty="0" smtClean="0">
                <a:solidFill>
                  <a:srgbClr val="C00000"/>
                </a:solidFill>
                <a:effectLst>
                  <a:outerShdw blurRad="50800" dist="38100" algn="tr" rotWithShape="0">
                    <a:prstClr val="black">
                      <a:alpha val="40000"/>
                    </a:prstClr>
                  </a:outerShdw>
                </a:effectLst>
                <a:latin typeface="Book Antiqua" pitchFamily="18" charset="0"/>
              </a:rPr>
            </a:br>
            <a:r>
              <a:rPr lang="el-GR" sz="2200" dirty="0" smtClean="0">
                <a:latin typeface="Book Antiqua" pitchFamily="18" charset="0"/>
              </a:rPr>
              <a:t> </a:t>
            </a:r>
          </a:p>
        </p:txBody>
      </p:sp>
      <p:sp>
        <p:nvSpPr>
          <p:cNvPr id="3" name="2 - Θέση περιεχομένου"/>
          <p:cNvSpPr>
            <a:spLocks noGrp="1"/>
          </p:cNvSpPr>
          <p:nvPr>
            <p:ph idx="1"/>
          </p:nvPr>
        </p:nvSpPr>
        <p:spPr>
          <a:xfrm>
            <a:off x="228600" y="1828801"/>
            <a:ext cx="8686800" cy="4876800"/>
          </a:xfrm>
        </p:spPr>
        <p:txBody>
          <a:bodyPr>
            <a:normAutofit fontScale="92500" lnSpcReduction="10000"/>
          </a:bodyPr>
          <a:lstStyle/>
          <a:p>
            <a:pPr algn="just">
              <a:buNone/>
            </a:pPr>
            <a:r>
              <a:rPr lang="el-GR" dirty="0" smtClean="0">
                <a:solidFill>
                  <a:srgbClr val="002060"/>
                </a:solidFill>
                <a:latin typeface="Book Antiqua" pitchFamily="18" charset="0"/>
              </a:rPr>
              <a:t>	</a:t>
            </a:r>
            <a:r>
              <a:rPr lang="el-GR" dirty="0" smtClean="0">
                <a:solidFill>
                  <a:srgbClr val="002060"/>
                </a:solidFill>
                <a:latin typeface="Book Antiqua"/>
                <a:ea typeface="Calibri"/>
                <a:cs typeface="Times New Roman"/>
              </a:rPr>
              <a:t>Η Ψυχή δεν κομματιάζεται μέσα στο σώμα, αλλά είναι κάτι που περιβάλλει το σώμα και το ζωοποιεί πλήρως.</a:t>
            </a:r>
            <a:endParaRPr lang="el-GR" dirty="0" smtClean="0">
              <a:solidFill>
                <a:srgbClr val="002060"/>
              </a:solidFill>
              <a:latin typeface="Book Antiqua" pitchFamily="18" charset="0"/>
            </a:endParaRPr>
          </a:p>
          <a:p>
            <a:pPr algn="just">
              <a:buNone/>
            </a:pPr>
            <a:endParaRPr lang="el-GR" sz="800" b="1" u="sng" dirty="0" smtClean="0">
              <a:solidFill>
                <a:srgbClr val="002060"/>
              </a:solidFill>
              <a:latin typeface="Book Antiqua" pitchFamily="18" charset="0"/>
            </a:endParaRPr>
          </a:p>
          <a:p>
            <a:pPr algn="just">
              <a:buNone/>
            </a:pPr>
            <a:r>
              <a:rPr lang="el-GR" b="1" dirty="0" smtClean="0">
                <a:solidFill>
                  <a:srgbClr val="002060"/>
                </a:solidFill>
                <a:latin typeface="Book Antiqua" pitchFamily="18" charset="0"/>
              </a:rPr>
              <a:t>	</a:t>
            </a:r>
            <a:r>
              <a:rPr lang="el-GR" b="1" u="sng" dirty="0" smtClean="0">
                <a:solidFill>
                  <a:srgbClr val="002060"/>
                </a:solidFill>
                <a:latin typeface="Book Antiqua" pitchFamily="18" charset="0"/>
              </a:rPr>
              <a:t>Όλα τα σημεία της Ψυχῆς συγκροτούν το σώμα</a:t>
            </a:r>
            <a:r>
              <a:rPr lang="el-GR" b="1" dirty="0" smtClean="0">
                <a:solidFill>
                  <a:srgbClr val="002060"/>
                </a:solidFill>
                <a:latin typeface="Book Antiqua" pitchFamily="18" charset="0"/>
              </a:rPr>
              <a:t>.</a:t>
            </a:r>
            <a:endParaRPr lang="el-GR" dirty="0" smtClean="0">
              <a:solidFill>
                <a:srgbClr val="002060"/>
              </a:solidFill>
              <a:latin typeface="Book Antiqua" pitchFamily="18" charset="0"/>
            </a:endParaRPr>
          </a:p>
          <a:p>
            <a:pPr algn="just">
              <a:buNone/>
            </a:pPr>
            <a:r>
              <a:rPr lang="el-GR" dirty="0" smtClean="0">
                <a:solidFill>
                  <a:srgbClr val="002060"/>
                </a:solidFill>
                <a:latin typeface="Book Antiqua"/>
                <a:ea typeface="Calibri"/>
                <a:cs typeface="Times New Roman"/>
              </a:rPr>
              <a:t>	</a:t>
            </a:r>
          </a:p>
          <a:p>
            <a:pPr algn="just">
              <a:buNone/>
            </a:pPr>
            <a:r>
              <a:rPr lang="el-GR" dirty="0" smtClean="0">
                <a:solidFill>
                  <a:srgbClr val="002060"/>
                </a:solidFill>
                <a:latin typeface="Book Antiqua"/>
                <a:ea typeface="Calibri"/>
                <a:cs typeface="Times New Roman"/>
              </a:rPr>
              <a:t>	Η Ψυχή υφίσταται σε κάθε σημείο του σώματος, ακριβώς επειδή η Ψυχή είναι μία δύναμη άυλη και άρα μπορεί να βρίσκεται παντού ταυτόχρονα.</a:t>
            </a:r>
            <a:endParaRPr lang="el-GR" dirty="0">
              <a:solidFill>
                <a:srgbClr val="002060"/>
              </a:solidFill>
              <a:latin typeface="Book Antiqua"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just"/>
            <a:r>
              <a:rPr lang="en-US" b="1" dirty="0" smtClean="0">
                <a:solidFill>
                  <a:srgbClr val="C00000"/>
                </a:solidFill>
                <a:effectLst>
                  <a:outerShdw blurRad="38100" dist="38100" dir="2700000" algn="tl">
                    <a:srgbClr val="000000">
                      <a:alpha val="43137"/>
                    </a:srgbClr>
                  </a:outerShdw>
                </a:effectLst>
                <a:latin typeface="Book Antiqua" pitchFamily="18" charset="0"/>
              </a:rPr>
              <a:t>VI</a:t>
            </a:r>
            <a:r>
              <a:rPr lang="el-GR" b="1" dirty="0" smtClean="0">
                <a:solidFill>
                  <a:srgbClr val="C00000"/>
                </a:solidFill>
                <a:effectLst>
                  <a:outerShdw blurRad="38100" dist="38100" dir="2700000" algn="tl">
                    <a:srgbClr val="000000">
                      <a:alpha val="43137"/>
                    </a:srgbClr>
                  </a:outerShdw>
                </a:effectLst>
                <a:latin typeface="Book Antiqua" pitchFamily="18" charset="0"/>
              </a:rPr>
              <a:t> 4–5</a:t>
            </a:r>
            <a:endParaRPr lang="el-GR" dirty="0">
              <a:solidFill>
                <a:srgbClr val="C00000"/>
              </a:solidFill>
              <a:effectLst>
                <a:outerShdw blurRad="38100" dist="38100" dir="2700000" algn="tl">
                  <a:srgbClr val="000000">
                    <a:alpha val="43137"/>
                  </a:srgbClr>
                </a:outerShdw>
              </a:effectLst>
              <a:latin typeface="Book Antiqua" pitchFamily="18" charset="0"/>
            </a:endParaRPr>
          </a:p>
        </p:txBody>
      </p:sp>
      <p:sp>
        <p:nvSpPr>
          <p:cNvPr id="3" name="2 - Θέση περιεχομένου"/>
          <p:cNvSpPr>
            <a:spLocks noGrp="1"/>
          </p:cNvSpPr>
          <p:nvPr>
            <p:ph idx="1"/>
          </p:nvPr>
        </p:nvSpPr>
        <p:spPr>
          <a:xfrm>
            <a:off x="609600" y="2484437"/>
            <a:ext cx="8077200" cy="2544763"/>
          </a:xfrm>
          <a:ln w="38100" cap="rnd">
            <a:solidFill>
              <a:srgbClr val="C00000"/>
            </a:solidFill>
          </a:ln>
          <a:effectLst>
            <a:outerShdw blurRad="50800" dist="38100" dir="2700000" algn="tl" rotWithShape="0">
              <a:prstClr val="black">
                <a:alpha val="40000"/>
              </a:prstClr>
            </a:outerShdw>
          </a:effectLst>
        </p:spPr>
        <p:txBody>
          <a:bodyPr lIns="108000" rIns="180000">
            <a:normAutofit/>
          </a:bodyPr>
          <a:lstStyle/>
          <a:p>
            <a:pPr marL="177800" indent="-177800" algn="just">
              <a:buNone/>
              <a:tabLst>
                <a:tab pos="88900" algn="l"/>
              </a:tabLst>
            </a:pPr>
            <a:r>
              <a:rPr lang="el-GR" sz="36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50800" dist="38100" dir="2700000" algn="tl" rotWithShape="0">
                    <a:prstClr val="black">
                      <a:alpha val="40000"/>
                    </a:prstClr>
                  </a:outerShdw>
                </a:effectLst>
                <a:latin typeface="Times New Roman" pitchFamily="18" charset="0"/>
                <a:cs typeface="Times New Roman" pitchFamily="18" charset="0"/>
              </a:rPr>
              <a:t>	</a:t>
            </a:r>
            <a:r>
              <a:rPr lang="el-GR"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50800" dist="38100" dir="2700000" algn="tl" rotWithShape="0">
                    <a:prstClr val="black">
                      <a:alpha val="40000"/>
                    </a:prstClr>
                  </a:outerShdw>
                </a:effectLst>
                <a:latin typeface="Times New Roman" pitchFamily="18" charset="0"/>
                <a:cs typeface="Times New Roman" pitchFamily="18" charset="0"/>
              </a:rPr>
              <a:t>«</a:t>
            </a:r>
            <a:r>
              <a:rPr lang="el-GR" sz="36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50800" dist="38100" dir="2700000" algn="tl" rotWithShape="0">
                    <a:prstClr val="black">
                      <a:alpha val="40000"/>
                    </a:prstClr>
                  </a:outerShdw>
                </a:effectLst>
                <a:latin typeface="Times New Roman" pitchFamily="18" charset="0"/>
                <a:cs typeface="Times New Roman" pitchFamily="18" charset="0"/>
              </a:rPr>
              <a:t>Περὶ τοῦ τὸ </a:t>
            </a:r>
            <a:r>
              <a:rPr lang="el-GR" sz="3600" b="1" i="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50800" dist="38100" dir="2700000" algn="tl" rotWithShape="0">
                    <a:prstClr val="black">
                      <a:alpha val="40000"/>
                    </a:prstClr>
                  </a:outerShdw>
                </a:effectLst>
                <a:latin typeface="Times New Roman" pitchFamily="18" charset="0"/>
                <a:cs typeface="Times New Roman" pitchFamily="18" charset="0"/>
              </a:rPr>
              <a:t>ὂν</a:t>
            </a:r>
            <a:r>
              <a:rPr lang="el-GR" sz="36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50800" dist="38100" dir="2700000" algn="tl" rotWithShape="0">
                    <a:prstClr val="black">
                      <a:alpha val="40000"/>
                    </a:prstClr>
                  </a:outerShdw>
                </a:effectLst>
                <a:latin typeface="Times New Roman" pitchFamily="18" charset="0"/>
                <a:cs typeface="Times New Roman" pitchFamily="18" charset="0"/>
              </a:rPr>
              <a:t> ἓν καὶ </a:t>
            </a:r>
            <a:r>
              <a:rPr lang="el-GR" sz="3600" b="1" i="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50800" dist="38100" dir="2700000" algn="tl" rotWithShape="0">
                    <a:prstClr val="black">
                      <a:alpha val="40000"/>
                    </a:prstClr>
                  </a:outerShdw>
                </a:effectLst>
                <a:latin typeface="Times New Roman" pitchFamily="18" charset="0"/>
                <a:cs typeface="Times New Roman" pitchFamily="18" charset="0"/>
              </a:rPr>
              <a:t>ταὐτὸ</a:t>
            </a:r>
            <a:r>
              <a:rPr lang="el-GR" sz="36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50800" dist="38100" dir="2700000" algn="tl" rotWithShape="0">
                    <a:prstClr val="black">
                      <a:alpha val="40000"/>
                    </a:prstClr>
                  </a:outerShdw>
                </a:effectLst>
                <a:latin typeface="Times New Roman" pitchFamily="18" charset="0"/>
                <a:cs typeface="Times New Roman" pitchFamily="18" charset="0"/>
              </a:rPr>
              <a:t> </a:t>
            </a:r>
            <a:r>
              <a:rPr lang="el-GR" sz="3600" b="1" i="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50800" dist="38100" dir="2700000" algn="tl" rotWithShape="0">
                    <a:prstClr val="black">
                      <a:alpha val="40000"/>
                    </a:prstClr>
                  </a:outerShdw>
                </a:effectLst>
                <a:latin typeface="Times New Roman" pitchFamily="18" charset="0"/>
                <a:cs typeface="Times New Roman" pitchFamily="18" charset="0"/>
              </a:rPr>
              <a:t>ὂν</a:t>
            </a:r>
            <a:r>
              <a:rPr lang="el-GR" sz="36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50800" dist="38100" dir="2700000" algn="tl" rotWithShape="0">
                    <a:prstClr val="black">
                      <a:alpha val="40000"/>
                    </a:prstClr>
                  </a:outerShdw>
                </a:effectLst>
                <a:latin typeface="Times New Roman" pitchFamily="18" charset="0"/>
                <a:cs typeface="Times New Roman" pitchFamily="18" charset="0"/>
              </a:rPr>
              <a:t> </a:t>
            </a:r>
            <a:r>
              <a:rPr lang="el-GR" sz="3600" b="1" i="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50800" dist="38100" dir="2700000" algn="tl" rotWithShape="0">
                    <a:prstClr val="black">
                      <a:alpha val="40000"/>
                    </a:prstClr>
                  </a:outerShdw>
                </a:effectLst>
                <a:latin typeface="Times New Roman" pitchFamily="18" charset="0"/>
                <a:cs typeface="Times New Roman" pitchFamily="18" charset="0"/>
              </a:rPr>
              <a:t>ἅμα</a:t>
            </a:r>
            <a:r>
              <a:rPr lang="el-GR" sz="36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50800" dist="38100" dir="2700000" algn="tl" rotWithShape="0">
                    <a:prstClr val="black">
                      <a:alpha val="40000"/>
                    </a:prstClr>
                  </a:outerShdw>
                </a:effectLst>
                <a:latin typeface="Times New Roman" pitchFamily="18" charset="0"/>
                <a:cs typeface="Times New Roman" pitchFamily="18" charset="0"/>
              </a:rPr>
              <a:t> </a:t>
            </a:r>
            <a:r>
              <a:rPr lang="el-GR" sz="3600" b="1" i="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50800" dist="38100" dir="2700000" algn="tl" rotWithShape="0">
                    <a:prstClr val="black">
                      <a:alpha val="40000"/>
                    </a:prstClr>
                  </a:outerShdw>
                </a:effectLst>
                <a:latin typeface="Times New Roman" pitchFamily="18" charset="0"/>
                <a:cs typeface="Times New Roman" pitchFamily="18" charset="0"/>
              </a:rPr>
              <a:t>πανταχοῦ</a:t>
            </a:r>
            <a:r>
              <a:rPr lang="el-GR" sz="36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50800" dist="38100" dir="2700000" algn="tl" rotWithShape="0">
                    <a:prstClr val="black">
                      <a:alpha val="40000"/>
                    </a:prstClr>
                  </a:outerShdw>
                </a:effectLst>
                <a:latin typeface="Times New Roman" pitchFamily="18" charset="0"/>
                <a:cs typeface="Times New Roman" pitchFamily="18" charset="0"/>
              </a:rPr>
              <a:t> εἶναι ὅλον πρῶτον</a:t>
            </a:r>
            <a:r>
              <a:rPr lang="el-GR"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50800" dist="38100" dir="2700000" algn="tl" rotWithShape="0">
                    <a:prstClr val="black">
                      <a:alpha val="40000"/>
                    </a:prstClr>
                  </a:outerShdw>
                </a:effectLst>
                <a:latin typeface="Times New Roman" pitchFamily="18" charset="0"/>
                <a:cs typeface="Times New Roman" pitchFamily="18" charset="0"/>
              </a:rPr>
              <a:t> &amp; </a:t>
            </a:r>
            <a:r>
              <a:rPr lang="el-GR" sz="36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50800" dist="38100" dir="2700000" algn="tl" rotWithShape="0">
                    <a:prstClr val="black">
                      <a:alpha val="40000"/>
                    </a:prstClr>
                  </a:outerShdw>
                </a:effectLst>
                <a:latin typeface="Times New Roman" pitchFamily="18" charset="0"/>
                <a:cs typeface="Times New Roman" pitchFamily="18" charset="0"/>
              </a:rPr>
              <a:t>Περὶ τοῦ τὸ </a:t>
            </a:r>
            <a:r>
              <a:rPr lang="el-GR" sz="3600" b="1" i="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50800" dist="38100" dir="2700000" algn="tl" rotWithShape="0">
                    <a:prstClr val="black">
                      <a:alpha val="40000"/>
                    </a:prstClr>
                  </a:outerShdw>
                </a:effectLst>
                <a:latin typeface="Times New Roman" pitchFamily="18" charset="0"/>
                <a:cs typeface="Times New Roman" pitchFamily="18" charset="0"/>
              </a:rPr>
              <a:t>ὂν</a:t>
            </a:r>
            <a:r>
              <a:rPr lang="el-GR" sz="36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50800" dist="38100" dir="2700000" algn="tl" rotWithShape="0">
                    <a:prstClr val="black">
                      <a:alpha val="40000"/>
                    </a:prstClr>
                  </a:outerShdw>
                </a:effectLst>
                <a:latin typeface="Times New Roman" pitchFamily="18" charset="0"/>
                <a:cs typeface="Times New Roman" pitchFamily="18" charset="0"/>
              </a:rPr>
              <a:t> ἓν καὶ </a:t>
            </a:r>
            <a:r>
              <a:rPr lang="el-GR" sz="3600" b="1" i="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50800" dist="38100" dir="2700000" algn="tl" rotWithShape="0">
                    <a:prstClr val="black">
                      <a:alpha val="40000"/>
                    </a:prstClr>
                  </a:outerShdw>
                </a:effectLst>
                <a:latin typeface="Times New Roman" pitchFamily="18" charset="0"/>
                <a:cs typeface="Times New Roman" pitchFamily="18" charset="0"/>
              </a:rPr>
              <a:t>ταὐτὸ</a:t>
            </a:r>
            <a:r>
              <a:rPr lang="el-GR" sz="36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50800" dist="38100" dir="2700000" algn="tl" rotWithShape="0">
                    <a:prstClr val="black">
                      <a:alpha val="40000"/>
                    </a:prstClr>
                  </a:outerShdw>
                </a:effectLst>
                <a:latin typeface="Times New Roman" pitchFamily="18" charset="0"/>
                <a:cs typeface="Times New Roman" pitchFamily="18" charset="0"/>
              </a:rPr>
              <a:t> </a:t>
            </a:r>
            <a:r>
              <a:rPr lang="el-GR" sz="3600" b="1" i="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50800" dist="38100" dir="2700000" algn="tl" rotWithShape="0">
                    <a:prstClr val="black">
                      <a:alpha val="40000"/>
                    </a:prstClr>
                  </a:outerShdw>
                </a:effectLst>
                <a:latin typeface="Times New Roman" pitchFamily="18" charset="0"/>
                <a:cs typeface="Times New Roman" pitchFamily="18" charset="0"/>
              </a:rPr>
              <a:t>ὂν</a:t>
            </a:r>
            <a:r>
              <a:rPr lang="el-GR" sz="36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50800" dist="38100" dir="2700000" algn="tl" rotWithShape="0">
                    <a:prstClr val="black">
                      <a:alpha val="40000"/>
                    </a:prstClr>
                  </a:outerShdw>
                </a:effectLst>
                <a:latin typeface="Times New Roman" pitchFamily="18" charset="0"/>
                <a:cs typeface="Times New Roman" pitchFamily="18" charset="0"/>
              </a:rPr>
              <a:t> </a:t>
            </a:r>
            <a:r>
              <a:rPr lang="el-GR" sz="3600" b="1" i="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50800" dist="38100" dir="2700000" algn="tl" rotWithShape="0">
                    <a:prstClr val="black">
                      <a:alpha val="40000"/>
                    </a:prstClr>
                  </a:outerShdw>
                </a:effectLst>
                <a:latin typeface="Times New Roman" pitchFamily="18" charset="0"/>
                <a:cs typeface="Times New Roman" pitchFamily="18" charset="0"/>
              </a:rPr>
              <a:t>ἅμα</a:t>
            </a:r>
            <a:r>
              <a:rPr lang="el-GR" sz="36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50800" dist="38100" dir="2700000" algn="tl" rotWithShape="0">
                    <a:prstClr val="black">
                      <a:alpha val="40000"/>
                    </a:prstClr>
                  </a:outerShdw>
                </a:effectLst>
                <a:latin typeface="Times New Roman" pitchFamily="18" charset="0"/>
                <a:cs typeface="Times New Roman" pitchFamily="18" charset="0"/>
              </a:rPr>
              <a:t> </a:t>
            </a:r>
            <a:r>
              <a:rPr lang="el-GR" sz="3600" b="1" i="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50800" dist="38100" dir="2700000" algn="tl" rotWithShape="0">
                    <a:prstClr val="black">
                      <a:alpha val="40000"/>
                    </a:prstClr>
                  </a:outerShdw>
                </a:effectLst>
                <a:latin typeface="Times New Roman" pitchFamily="18" charset="0"/>
                <a:cs typeface="Times New Roman" pitchFamily="18" charset="0"/>
              </a:rPr>
              <a:t>πανταχοῦ</a:t>
            </a:r>
            <a:r>
              <a:rPr lang="el-GR" sz="36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50800" dist="38100" dir="2700000" algn="tl" rotWithShape="0">
                    <a:prstClr val="black">
                      <a:alpha val="40000"/>
                    </a:prstClr>
                  </a:outerShdw>
                </a:effectLst>
                <a:latin typeface="Times New Roman" pitchFamily="18" charset="0"/>
                <a:cs typeface="Times New Roman" pitchFamily="18" charset="0"/>
              </a:rPr>
              <a:t> εἶναι ὅλον δεύτερον…</a:t>
            </a:r>
            <a:r>
              <a:rPr lang="el-GR"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50800" dist="38100" dir="2700000" algn="tl" rotWithShape="0">
                    <a:prstClr val="black">
                      <a:alpha val="40000"/>
                    </a:prstClr>
                  </a:outerShdw>
                </a:effectLst>
                <a:latin typeface="Times New Roman" pitchFamily="18" charset="0"/>
                <a:cs typeface="Times New Roman" pitchFamily="18" charset="0"/>
              </a:rPr>
              <a:t>»</a:t>
            </a:r>
            <a:endParaRPr lang="el-GR"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50800" dist="38100" dir="2700000" algn="tl" rotWithShape="0">
                  <a:prstClr val="black">
                    <a:alpha val="40000"/>
                  </a:prstClr>
                </a:outerShdw>
              </a:effectLst>
              <a:latin typeface="Times New Roman" pitchFamily="18" charset="0"/>
              <a:cs typeface="Times New Roman"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04800" y="274638"/>
            <a:ext cx="8610600" cy="1143000"/>
          </a:xfrm>
        </p:spPr>
        <p:txBody>
          <a:bodyPr>
            <a:normAutofit fontScale="90000"/>
          </a:bodyPr>
          <a:lstStyle/>
          <a:p>
            <a:pPr algn="just"/>
            <a:r>
              <a:rPr lang="el-GR" sz="3200" b="1" dirty="0" smtClean="0">
                <a:solidFill>
                  <a:srgbClr val="C00000"/>
                </a:solidFill>
                <a:effectLst>
                  <a:outerShdw blurRad="38100" dist="38100" dir="2700000" algn="tl">
                    <a:srgbClr val="000000">
                      <a:alpha val="43137"/>
                    </a:srgbClr>
                  </a:outerShdw>
                </a:effectLst>
                <a:latin typeface="Book Antiqua" pitchFamily="18" charset="0"/>
              </a:rPr>
              <a:t>Γιατί το αἰσθητό σχετίζεται με κάτι άλλο από τον ἑαυτόν του και χρειάζεται νοηματοδότηση με κάτι διαφορετικό από το ίδιο;</a:t>
            </a:r>
            <a:endParaRPr lang="el-GR" sz="3200" b="1" dirty="0">
              <a:solidFill>
                <a:srgbClr val="C00000"/>
              </a:solidFill>
              <a:effectLst>
                <a:outerShdw blurRad="38100" dist="38100" dir="2700000" algn="tl">
                  <a:srgbClr val="000000">
                    <a:alpha val="43137"/>
                  </a:srgbClr>
                </a:outerShdw>
              </a:effectLst>
              <a:latin typeface="Book Antiqua" pitchFamily="18" charset="0"/>
            </a:endParaRPr>
          </a:p>
        </p:txBody>
      </p:sp>
      <p:sp>
        <p:nvSpPr>
          <p:cNvPr id="3" name="2 - Θέση περιεχομένου"/>
          <p:cNvSpPr>
            <a:spLocks noGrp="1"/>
          </p:cNvSpPr>
          <p:nvPr>
            <p:ph idx="1"/>
          </p:nvPr>
        </p:nvSpPr>
        <p:spPr>
          <a:xfrm>
            <a:off x="228600" y="1828800"/>
            <a:ext cx="8686800" cy="4648200"/>
          </a:xfrm>
        </p:spPr>
        <p:txBody>
          <a:bodyPr>
            <a:normAutofit fontScale="92500" lnSpcReduction="10000"/>
          </a:bodyPr>
          <a:lstStyle/>
          <a:p>
            <a:pPr marL="723900" indent="-723900" algn="just">
              <a:buBlip>
                <a:blip r:embed="rId2"/>
              </a:buBlip>
              <a:tabLst>
                <a:tab pos="723900" algn="l"/>
              </a:tabLst>
            </a:pPr>
            <a:r>
              <a:rPr lang="el-GR" dirty="0" smtClean="0">
                <a:solidFill>
                  <a:srgbClr val="002060"/>
                </a:solidFill>
                <a:latin typeface="Book Antiqua" pitchFamily="18" charset="0"/>
              </a:rPr>
              <a:t>Το αἰσθητό βρίσκεται </a:t>
            </a:r>
            <a:r>
              <a:rPr lang="el-GR" b="1" u="sng" dirty="0" smtClean="0">
                <a:solidFill>
                  <a:srgbClr val="002060"/>
                </a:solidFill>
                <a:latin typeface="Book Antiqua" pitchFamily="18" charset="0"/>
              </a:rPr>
              <a:t>σε μία σχέση ἐξωτερικότητας με τις ιδιότητές του</a:t>
            </a:r>
            <a:r>
              <a:rPr lang="el-GR" dirty="0" smtClean="0">
                <a:solidFill>
                  <a:srgbClr val="002060"/>
                </a:solidFill>
                <a:latin typeface="Book Antiqua" pitchFamily="18" charset="0"/>
              </a:rPr>
              <a:t>  και αυτό είναι </a:t>
            </a:r>
            <a:r>
              <a:rPr lang="el-GR" b="1" i="1" dirty="0" smtClean="0">
                <a:solidFill>
                  <a:srgbClr val="002060"/>
                </a:solidFill>
                <a:latin typeface="Book Antiqua" pitchFamily="18" charset="0"/>
              </a:rPr>
              <a:t>τό πρός τό ἕτερον</a:t>
            </a:r>
            <a:r>
              <a:rPr lang="el-GR" dirty="0" smtClean="0">
                <a:solidFill>
                  <a:srgbClr val="002060"/>
                </a:solidFill>
                <a:latin typeface="Book Antiqua" pitchFamily="18" charset="0"/>
              </a:rPr>
              <a:t>. </a:t>
            </a:r>
          </a:p>
          <a:p>
            <a:pPr marL="723900" indent="-723900" algn="just">
              <a:buBlip>
                <a:blip r:embed="rId2"/>
              </a:buBlip>
              <a:tabLst>
                <a:tab pos="723900" algn="l"/>
              </a:tabLst>
            </a:pPr>
            <a:endParaRPr lang="el-GR" sz="700" dirty="0" smtClean="0">
              <a:solidFill>
                <a:srgbClr val="002060"/>
              </a:solidFill>
              <a:latin typeface="Book Antiqua" pitchFamily="18" charset="0"/>
            </a:endParaRPr>
          </a:p>
          <a:p>
            <a:pPr marL="723900" indent="-723900" algn="just">
              <a:buBlip>
                <a:blip r:embed="rId2"/>
              </a:buBlip>
              <a:tabLst>
                <a:tab pos="723900" algn="l"/>
              </a:tabLst>
            </a:pPr>
            <a:r>
              <a:rPr lang="el-GR" dirty="0" smtClean="0">
                <a:solidFill>
                  <a:srgbClr val="002060"/>
                </a:solidFill>
                <a:latin typeface="Book Antiqua" pitchFamily="18" charset="0"/>
              </a:rPr>
              <a:t>Με σύγχρονους όρους, θα λέγαμε ότι το αἰσθητό βρίσκεται σε μία </a:t>
            </a:r>
            <a:r>
              <a:rPr lang="el-GR" b="1" u="sng" dirty="0" smtClean="0">
                <a:solidFill>
                  <a:srgbClr val="002060"/>
                </a:solidFill>
                <a:latin typeface="Book Antiqua" pitchFamily="18" charset="0"/>
              </a:rPr>
              <a:t>κατάσταση ετεροσχεσίας</a:t>
            </a:r>
            <a:r>
              <a:rPr lang="el-GR" dirty="0" smtClean="0">
                <a:solidFill>
                  <a:srgbClr val="002060"/>
                </a:solidFill>
                <a:latin typeface="Book Antiqua" pitchFamily="18" charset="0"/>
              </a:rPr>
              <a:t>, δε σχετίζεται με τον ἑαυτό του αλλά με κάτι άλλο έξω από τον ἑαυτό του. </a:t>
            </a:r>
          </a:p>
          <a:p>
            <a:pPr marL="723900" indent="-723900" algn="just">
              <a:buNone/>
              <a:tabLst>
                <a:tab pos="723900" algn="l"/>
              </a:tabLst>
            </a:pPr>
            <a:endParaRPr lang="el-GR" sz="600" dirty="0" smtClean="0">
              <a:solidFill>
                <a:srgbClr val="002060"/>
              </a:solidFill>
              <a:latin typeface="Book Antiqua" pitchFamily="18" charset="0"/>
            </a:endParaRPr>
          </a:p>
          <a:p>
            <a:pPr marL="723900" indent="-723900" algn="just">
              <a:buBlip>
                <a:blip r:embed="rId2"/>
              </a:buBlip>
              <a:tabLst>
                <a:tab pos="723900" algn="l"/>
              </a:tabLst>
            </a:pPr>
            <a:r>
              <a:rPr lang="el-GR" dirty="0" smtClean="0">
                <a:solidFill>
                  <a:srgbClr val="002060"/>
                </a:solidFill>
                <a:latin typeface="Book Antiqua" pitchFamily="18" charset="0"/>
              </a:rPr>
              <a:t>Το νοητό βρίσκεται σε μία </a:t>
            </a:r>
            <a:r>
              <a:rPr lang="el-GR" b="1" u="sng" dirty="0" smtClean="0">
                <a:solidFill>
                  <a:srgbClr val="002060"/>
                </a:solidFill>
                <a:latin typeface="Book Antiqua" pitchFamily="18" charset="0"/>
              </a:rPr>
              <a:t>κατάσταση αυτοσχεσίας</a:t>
            </a:r>
            <a:r>
              <a:rPr lang="el-GR" dirty="0" smtClean="0">
                <a:solidFill>
                  <a:srgbClr val="002060"/>
                </a:solidFill>
                <a:latin typeface="Book Antiqua" pitchFamily="18" charset="0"/>
              </a:rPr>
              <a:t>, το νοητό αυτοσχετίζεται, σχετίζεται, δηλαδή, μόνο με τον ἑαυτό του.</a:t>
            </a:r>
            <a:endParaRPr lang="el-GR" dirty="0">
              <a:solidFill>
                <a:srgbClr val="002060"/>
              </a:solidFill>
              <a:latin typeface="Book Antiqua"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04800" y="76200"/>
            <a:ext cx="8610600" cy="2239962"/>
          </a:xfrm>
        </p:spPr>
        <p:txBody>
          <a:bodyPr>
            <a:noAutofit/>
          </a:bodyPr>
          <a:lstStyle/>
          <a:p>
            <a:pPr algn="just"/>
            <a:r>
              <a:rPr lang="el-GR" sz="3400" b="1" dirty="0" smtClean="0">
                <a:solidFill>
                  <a:srgbClr val="C00000"/>
                </a:solidFill>
                <a:effectLst>
                  <a:outerShdw blurRad="50800" dist="38100" algn="tr" rotWithShape="0">
                    <a:prstClr val="black">
                      <a:alpha val="40000"/>
                    </a:prstClr>
                  </a:outerShdw>
                </a:effectLst>
                <a:latin typeface="Book Antiqua" pitchFamily="18" charset="0"/>
              </a:rPr>
              <a:t>Η ἑνότητα και η πολλαπλότητα ως μία αντίθεση ανάμεσα σε μία σχέση προς ἑαυτόν και σε μία σχέση προς ἕτερον</a:t>
            </a:r>
            <a:endParaRPr lang="el-GR" sz="3400" b="1" dirty="0">
              <a:solidFill>
                <a:srgbClr val="C00000"/>
              </a:solidFill>
              <a:effectLst>
                <a:outerShdw blurRad="50800" dist="38100" algn="tr" rotWithShape="0">
                  <a:prstClr val="black">
                    <a:alpha val="40000"/>
                  </a:prstClr>
                </a:outerShdw>
              </a:effectLst>
              <a:latin typeface="Book Antiqua" pitchFamily="18" charset="0"/>
            </a:endParaRPr>
          </a:p>
        </p:txBody>
      </p:sp>
      <p:sp>
        <p:nvSpPr>
          <p:cNvPr id="3" name="2 - Θέση περιεχομένου"/>
          <p:cNvSpPr>
            <a:spLocks noGrp="1"/>
          </p:cNvSpPr>
          <p:nvPr>
            <p:ph idx="1"/>
          </p:nvPr>
        </p:nvSpPr>
        <p:spPr>
          <a:xfrm>
            <a:off x="304800" y="2590800"/>
            <a:ext cx="8610600" cy="3840163"/>
          </a:xfrm>
        </p:spPr>
        <p:txBody>
          <a:bodyPr>
            <a:normAutofit fontScale="85000" lnSpcReduction="10000"/>
          </a:bodyPr>
          <a:lstStyle/>
          <a:p>
            <a:pPr marL="0" indent="0" algn="just">
              <a:buNone/>
            </a:pPr>
            <a:r>
              <a:rPr lang="el-GR" dirty="0" smtClean="0">
                <a:solidFill>
                  <a:srgbClr val="002060"/>
                </a:solidFill>
                <a:latin typeface="Book Antiqua" pitchFamily="18" charset="0"/>
              </a:rPr>
              <a:t>Η </a:t>
            </a:r>
            <a:r>
              <a:rPr lang="el-GR" dirty="0" smtClean="0">
                <a:solidFill>
                  <a:srgbClr val="002060"/>
                </a:solidFill>
                <a:latin typeface="Book Antiqua" pitchFamily="18" charset="0"/>
              </a:rPr>
              <a:t>ἑνότητα ταυτίζεται με τον ἑαυτό της, η πολλαπλότητα προϋποθέτει την ἑνότητα για να είναι πολλαπλή, δηλαδή όπως λέει ο Πλωτῖνος: </a:t>
            </a:r>
            <a:r>
              <a:rPr lang="el-GR" b="1" i="1" dirty="0" smtClean="0">
                <a:solidFill>
                  <a:srgbClr val="002060"/>
                </a:solidFill>
                <a:latin typeface="Book Antiqua" pitchFamily="18" charset="0"/>
              </a:rPr>
              <a:t>όταν λέω αυτά είναι πολλά μήλα επάνω στο τραπέζι, προϋποθέτω ότι είναι περισσότερα του ενός</a:t>
            </a:r>
            <a:r>
              <a:rPr lang="el-GR" dirty="0" smtClean="0">
                <a:solidFill>
                  <a:srgbClr val="002060"/>
                </a:solidFill>
                <a:latin typeface="Book Antiqua" pitchFamily="18" charset="0"/>
              </a:rPr>
              <a:t>. </a:t>
            </a:r>
          </a:p>
          <a:p>
            <a:pPr marL="177800" indent="-177800" algn="just">
              <a:buNone/>
            </a:pPr>
            <a:endParaRPr lang="el-GR" sz="900" dirty="0" smtClean="0">
              <a:solidFill>
                <a:srgbClr val="002060"/>
              </a:solidFill>
              <a:latin typeface="Book Antiqua" pitchFamily="18" charset="0"/>
            </a:endParaRPr>
          </a:p>
          <a:p>
            <a:pPr marL="622300" indent="-622300" algn="just">
              <a:buFont typeface="Wingdings" pitchFamily="2" charset="2"/>
              <a:buChar char="v"/>
              <a:tabLst>
                <a:tab pos="533400" algn="l"/>
              </a:tabLst>
            </a:pPr>
            <a:r>
              <a:rPr lang="el-GR" b="1" dirty="0" smtClean="0">
                <a:solidFill>
                  <a:srgbClr val="002060"/>
                </a:solidFill>
                <a:effectLst>
                  <a:outerShdw blurRad="38100" dist="38100" dir="2700000" algn="tl">
                    <a:srgbClr val="000000">
                      <a:alpha val="43137"/>
                    </a:srgbClr>
                  </a:outerShdw>
                </a:effectLst>
                <a:latin typeface="Book Antiqua" pitchFamily="18" charset="0"/>
              </a:rPr>
              <a:t>Προϋποθέτω </a:t>
            </a:r>
            <a:r>
              <a:rPr lang="el-GR" b="1" dirty="0" smtClean="0">
                <a:solidFill>
                  <a:srgbClr val="002060"/>
                </a:solidFill>
                <a:effectLst>
                  <a:outerShdw blurRad="38100" dist="38100" dir="2700000" algn="tl">
                    <a:srgbClr val="000000">
                      <a:alpha val="43137"/>
                    </a:srgbClr>
                  </a:outerShdw>
                </a:effectLst>
                <a:latin typeface="Book Antiqua" pitchFamily="18" charset="0"/>
              </a:rPr>
              <a:t>την έννοια του </a:t>
            </a:r>
            <a:r>
              <a:rPr lang="el-GR" b="1" i="1" dirty="0" smtClean="0">
                <a:solidFill>
                  <a:srgbClr val="002060"/>
                </a:solidFill>
                <a:effectLst>
                  <a:outerShdw blurRad="38100" dist="38100" dir="2700000" algn="tl">
                    <a:srgbClr val="000000">
                      <a:alpha val="43137"/>
                    </a:srgbClr>
                  </a:outerShdw>
                </a:effectLst>
                <a:latin typeface="Book Antiqua" pitchFamily="18" charset="0"/>
              </a:rPr>
              <a:t>ενός</a:t>
            </a:r>
            <a:r>
              <a:rPr lang="el-GR" b="1" dirty="0" smtClean="0">
                <a:solidFill>
                  <a:srgbClr val="002060"/>
                </a:solidFill>
                <a:effectLst>
                  <a:outerShdw blurRad="38100" dist="38100" dir="2700000" algn="tl">
                    <a:srgbClr val="000000">
                      <a:alpha val="43137"/>
                    </a:srgbClr>
                  </a:outerShdw>
                </a:effectLst>
                <a:latin typeface="Book Antiqua" pitchFamily="18" charset="0"/>
              </a:rPr>
              <a:t> για να πω </a:t>
            </a:r>
            <a:r>
              <a:rPr lang="el-GR" b="1" i="1" dirty="0" smtClean="0">
                <a:solidFill>
                  <a:srgbClr val="002060"/>
                </a:solidFill>
                <a:effectLst>
                  <a:outerShdw blurRad="38100" dist="38100" dir="2700000" algn="tl">
                    <a:srgbClr val="000000">
                      <a:alpha val="43137"/>
                    </a:srgbClr>
                  </a:outerShdw>
                </a:effectLst>
                <a:latin typeface="Book Antiqua" pitchFamily="18" charset="0"/>
              </a:rPr>
              <a:t>πολλά</a:t>
            </a:r>
            <a:r>
              <a:rPr lang="el-GR" b="1" dirty="0" smtClean="0">
                <a:solidFill>
                  <a:srgbClr val="002060"/>
                </a:solidFill>
                <a:effectLst>
                  <a:outerShdw blurRad="38100" dist="38100" dir="2700000" algn="tl">
                    <a:srgbClr val="000000">
                      <a:alpha val="43137"/>
                    </a:srgbClr>
                  </a:outerShdw>
                </a:effectLst>
                <a:latin typeface="Book Antiqua" pitchFamily="18" charset="0"/>
              </a:rPr>
              <a:t>. Η έννοια </a:t>
            </a:r>
            <a:r>
              <a:rPr lang="el-GR" b="1" i="1" dirty="0" smtClean="0">
                <a:solidFill>
                  <a:srgbClr val="002060"/>
                </a:solidFill>
                <a:effectLst>
                  <a:outerShdw blurRad="38100" dist="38100" dir="2700000" algn="tl">
                    <a:srgbClr val="000000">
                      <a:alpha val="43137"/>
                    </a:srgbClr>
                  </a:outerShdw>
                </a:effectLst>
                <a:latin typeface="Book Antiqua" pitchFamily="18" charset="0"/>
              </a:rPr>
              <a:t>πολλά</a:t>
            </a:r>
            <a:r>
              <a:rPr lang="el-GR" b="1" dirty="0" smtClean="0">
                <a:solidFill>
                  <a:srgbClr val="002060"/>
                </a:solidFill>
                <a:effectLst>
                  <a:outerShdw blurRad="38100" dist="38100" dir="2700000" algn="tl">
                    <a:srgbClr val="000000">
                      <a:alpha val="43137"/>
                    </a:srgbClr>
                  </a:outerShdw>
                </a:effectLst>
                <a:latin typeface="Book Antiqua" pitchFamily="18" charset="0"/>
              </a:rPr>
              <a:t> χρειάζεται την έννοια του </a:t>
            </a:r>
            <a:r>
              <a:rPr lang="el-GR" b="1" i="1" dirty="0" smtClean="0">
                <a:solidFill>
                  <a:srgbClr val="002060"/>
                </a:solidFill>
                <a:effectLst>
                  <a:outerShdw blurRad="38100" dist="38100" dir="2700000" algn="tl">
                    <a:srgbClr val="000000">
                      <a:alpha val="43137"/>
                    </a:srgbClr>
                  </a:outerShdw>
                </a:effectLst>
                <a:latin typeface="Book Antiqua" pitchFamily="18" charset="0"/>
              </a:rPr>
              <a:t>ενός</a:t>
            </a:r>
            <a:r>
              <a:rPr lang="el-GR" b="1" dirty="0" smtClean="0">
                <a:solidFill>
                  <a:srgbClr val="002060"/>
                </a:solidFill>
                <a:effectLst>
                  <a:outerShdw blurRad="38100" dist="38100" dir="2700000" algn="tl">
                    <a:srgbClr val="000000">
                      <a:alpha val="43137"/>
                    </a:srgbClr>
                  </a:outerShdw>
                </a:effectLst>
                <a:latin typeface="Book Antiqua" pitchFamily="18" charset="0"/>
              </a:rPr>
              <a:t> για να κατανοηθεί, αλλιώς δεν έχει μία σημασία αυτόνομη.</a:t>
            </a:r>
            <a:endParaRPr lang="el-GR" b="1" dirty="0">
              <a:solidFill>
                <a:srgbClr val="002060"/>
              </a:solidFill>
              <a:effectLst>
                <a:outerShdw blurRad="38100" dist="38100" dir="2700000" algn="tl">
                  <a:srgbClr val="000000">
                    <a:alpha val="43137"/>
                  </a:srgbClr>
                </a:outerShdw>
              </a:effectLst>
              <a:latin typeface="Book Antiqua"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pPr algn="just"/>
            <a:r>
              <a:rPr lang="el-GR" sz="3700" b="1" dirty="0" smtClean="0">
                <a:solidFill>
                  <a:srgbClr val="C00000"/>
                </a:solidFill>
                <a:effectLst>
                  <a:outerShdw blurRad="50800" dist="38100" algn="tr" rotWithShape="0">
                    <a:prstClr val="black">
                      <a:alpha val="40000"/>
                    </a:prstClr>
                  </a:outerShdw>
                </a:effectLst>
                <a:latin typeface="Book Antiqua" pitchFamily="18" charset="0"/>
              </a:rPr>
              <a:t>Η Ψυχή και τα περιεχόμενα του Νοῦ </a:t>
            </a:r>
            <a:endParaRPr lang="el-GR" sz="3700" b="1" dirty="0">
              <a:solidFill>
                <a:srgbClr val="C00000"/>
              </a:solidFill>
              <a:effectLst>
                <a:outerShdw blurRad="50800" dist="38100" algn="tr" rotWithShape="0">
                  <a:prstClr val="black">
                    <a:alpha val="40000"/>
                  </a:prstClr>
                </a:outerShdw>
              </a:effectLst>
              <a:latin typeface="Book Antiqua" pitchFamily="18" charset="0"/>
            </a:endParaRPr>
          </a:p>
        </p:txBody>
      </p:sp>
      <p:sp>
        <p:nvSpPr>
          <p:cNvPr id="3" name="2 - Θέση περιεχομένου"/>
          <p:cNvSpPr>
            <a:spLocks noGrp="1"/>
          </p:cNvSpPr>
          <p:nvPr>
            <p:ph idx="1"/>
          </p:nvPr>
        </p:nvSpPr>
        <p:spPr>
          <a:xfrm>
            <a:off x="304800" y="1600200"/>
            <a:ext cx="8610600" cy="4525963"/>
          </a:xfrm>
        </p:spPr>
        <p:txBody>
          <a:bodyPr>
            <a:normAutofit fontScale="55000" lnSpcReduction="20000"/>
          </a:bodyPr>
          <a:lstStyle/>
          <a:p>
            <a:pPr marL="723900" indent="-723900" algn="just">
              <a:buBlip>
                <a:blip r:embed="rId2"/>
              </a:buBlip>
            </a:pPr>
            <a:r>
              <a:rPr lang="el-GR" sz="4400" dirty="0" smtClean="0">
                <a:solidFill>
                  <a:srgbClr val="002060"/>
                </a:solidFill>
                <a:latin typeface="Book Antiqua" pitchFamily="18" charset="0"/>
              </a:rPr>
              <a:t>Τα νοητά τα οποία είναι τα περιεχόμενα του Νοῦ είναι κατά μία έννοια οι πληροφορίες που αντλεί η Ψυχή από τον Νοῦ για να παραγάγει τον αἰσθητό κόσμο.</a:t>
            </a:r>
          </a:p>
          <a:p>
            <a:pPr marL="723900" indent="-723900" algn="just">
              <a:buBlip>
                <a:blip r:embed="rId2"/>
              </a:buBlip>
            </a:pPr>
            <a:endParaRPr lang="el-GR" sz="900" dirty="0" smtClean="0">
              <a:solidFill>
                <a:srgbClr val="002060"/>
              </a:solidFill>
              <a:latin typeface="Book Antiqua" pitchFamily="18" charset="0"/>
            </a:endParaRPr>
          </a:p>
          <a:p>
            <a:pPr marL="723900" indent="-723900" algn="just">
              <a:buBlip>
                <a:blip r:embed="rId2"/>
              </a:buBlip>
            </a:pPr>
            <a:r>
              <a:rPr lang="el-GR" sz="4400" dirty="0" smtClean="0">
                <a:solidFill>
                  <a:srgbClr val="002060"/>
                </a:solidFill>
                <a:latin typeface="Book Antiqua" pitchFamily="18" charset="0"/>
              </a:rPr>
              <a:t>Η ψυχή όμως μεταφέρει, δε σχεδιάζει να φτιάξει τον αἰσθητό κόσμο, τα περιεχόμενα του Νοῦ στον αἰσθητό κόσμο.</a:t>
            </a:r>
          </a:p>
          <a:p>
            <a:pPr marL="723900" indent="-723900" algn="just">
              <a:buBlip>
                <a:blip r:embed="rId2"/>
              </a:buBlip>
            </a:pPr>
            <a:endParaRPr lang="en-US" sz="900" dirty="0" smtClean="0">
              <a:solidFill>
                <a:srgbClr val="002060"/>
              </a:solidFill>
              <a:latin typeface="Book Antiqua" pitchFamily="18" charset="0"/>
            </a:endParaRPr>
          </a:p>
          <a:p>
            <a:pPr marL="723900" indent="-723900" algn="just">
              <a:buNone/>
            </a:pPr>
            <a:r>
              <a:rPr lang="el-GR" sz="4400" dirty="0" smtClean="0">
                <a:solidFill>
                  <a:srgbClr val="002060"/>
                </a:solidFill>
                <a:latin typeface="Book Antiqua" pitchFamily="18" charset="0"/>
              </a:rPr>
              <a:t>	Όταν φτιάχνεις δύο κόσμους και λες ότι ο αἰσθητός είναι απείκασμα του νοητοῦ κόσμου, </a:t>
            </a:r>
            <a:r>
              <a:rPr lang="el-GR" sz="4400" u="sng" dirty="0" smtClean="0">
                <a:solidFill>
                  <a:srgbClr val="002060"/>
                </a:solidFill>
                <a:latin typeface="Book Antiqua" pitchFamily="18" charset="0"/>
              </a:rPr>
              <a:t>τι είναι ο νοητός κόσμος στην πραγματικότητα</a:t>
            </a:r>
            <a:r>
              <a:rPr lang="el-GR" sz="4400" dirty="0" smtClean="0">
                <a:solidFill>
                  <a:srgbClr val="002060"/>
                </a:solidFill>
                <a:latin typeface="Book Antiqua" pitchFamily="18" charset="0"/>
              </a:rPr>
              <a:t>;</a:t>
            </a:r>
          </a:p>
          <a:p>
            <a:pPr marL="723900" indent="-723900" algn="just">
              <a:buBlip>
                <a:blip r:embed="rId2"/>
              </a:buBlip>
            </a:pPr>
            <a:endParaRPr lang="en-US" sz="900" dirty="0" smtClean="0">
              <a:solidFill>
                <a:srgbClr val="002060"/>
              </a:solidFill>
              <a:latin typeface="Book Antiqua" pitchFamily="18" charset="0"/>
            </a:endParaRPr>
          </a:p>
          <a:p>
            <a:pPr marL="723900" indent="-723900" algn="just">
              <a:buNone/>
            </a:pPr>
            <a:r>
              <a:rPr lang="el-GR" sz="4400" dirty="0" smtClean="0">
                <a:solidFill>
                  <a:srgbClr val="002060"/>
                </a:solidFill>
                <a:latin typeface="Book Antiqua" pitchFamily="18" charset="0"/>
              </a:rPr>
              <a:t>	</a:t>
            </a:r>
            <a:r>
              <a:rPr lang="el-GR" sz="4400" b="1" u="sng" dirty="0" smtClean="0">
                <a:solidFill>
                  <a:srgbClr val="002060"/>
                </a:solidFill>
                <a:latin typeface="Book Antiqua" pitchFamily="18" charset="0"/>
              </a:rPr>
              <a:t>Και πώς διαφέρουν οι δύο αυτοί κόσμοι</a:t>
            </a:r>
            <a:r>
              <a:rPr lang="el-GR" sz="4400" b="1" dirty="0" smtClean="0">
                <a:solidFill>
                  <a:srgbClr val="002060"/>
                </a:solidFill>
                <a:latin typeface="Book Antiqua" pitchFamily="18" charset="0"/>
              </a:rPr>
              <a:t>; </a:t>
            </a:r>
            <a:r>
              <a:rPr lang="el-GR" sz="4400" b="1" u="sng" dirty="0" smtClean="0">
                <a:solidFill>
                  <a:srgbClr val="002060"/>
                </a:solidFill>
                <a:latin typeface="Book Antiqua" pitchFamily="18" charset="0"/>
              </a:rPr>
              <a:t>Γιατί να εξηγείς τον αἰσθητό κόσμο με έναν αναδιπλασιασμό</a:t>
            </a:r>
            <a:r>
              <a:rPr lang="el-GR" sz="4400" b="1" dirty="0" smtClean="0">
                <a:solidFill>
                  <a:srgbClr val="002060"/>
                </a:solidFill>
                <a:latin typeface="Book Antiqua" pitchFamily="18" charset="0"/>
              </a:rPr>
              <a:t>;</a:t>
            </a:r>
          </a:p>
          <a:p>
            <a:pPr marL="723900" indent="-723900" algn="just">
              <a:buNone/>
            </a:pPr>
            <a:endParaRPr lang="en-US" sz="1100" dirty="0" smtClean="0">
              <a:solidFill>
                <a:srgbClr val="002060"/>
              </a:solidFill>
              <a:latin typeface="Book Antiqua" pitchFamily="18" charset="0"/>
            </a:endParaRPr>
          </a:p>
          <a:p>
            <a:pPr marL="723900" indent="-723900" algn="just">
              <a:buBlip>
                <a:blip r:embed="rId2"/>
              </a:buBlip>
            </a:pPr>
            <a:r>
              <a:rPr lang="el-GR" sz="4400" dirty="0" smtClean="0">
                <a:solidFill>
                  <a:srgbClr val="002060"/>
                </a:solidFill>
                <a:latin typeface="Book Antiqua" pitchFamily="18" charset="0"/>
              </a:rPr>
              <a:t>Η κριτική του Ἀριστοτέλη εντοπίζεται στη διαφορά αυτών των δύο κόσμων.</a:t>
            </a:r>
          </a:p>
        </p:txBody>
      </p:sp>
      <p:pic>
        <p:nvPicPr>
          <p:cNvPr id="4" name="78 - Εικόνα" descr="3534516458_48e4e8595f_b.jpg"/>
          <p:cNvPicPr/>
          <p:nvPr/>
        </p:nvPicPr>
        <p:blipFill>
          <a:blip r:embed="rId3" cstate="print">
            <a:duotone>
              <a:prstClr val="black"/>
              <a:srgbClr val="00B050">
                <a:tint val="45000"/>
                <a:satMod val="400000"/>
              </a:srgbClr>
            </a:duotone>
          </a:blip>
          <a:stretch>
            <a:fillRect/>
          </a:stretch>
        </p:blipFill>
        <p:spPr>
          <a:xfrm>
            <a:off x="304800" y="3962400"/>
            <a:ext cx="609600" cy="838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28600" y="228600"/>
            <a:ext cx="8686800" cy="1477962"/>
          </a:xfrm>
        </p:spPr>
        <p:txBody>
          <a:bodyPr>
            <a:noAutofit/>
          </a:bodyPr>
          <a:lstStyle/>
          <a:p>
            <a:pPr algn="just"/>
            <a:r>
              <a:rPr lang="el-GR" sz="3800" b="1" dirty="0" smtClean="0">
                <a:solidFill>
                  <a:srgbClr val="C00000"/>
                </a:solidFill>
                <a:effectLst>
                  <a:outerShdw blurRad="50800" dist="38100" algn="tr" rotWithShape="0">
                    <a:prstClr val="black">
                      <a:alpha val="40000"/>
                    </a:prstClr>
                  </a:outerShdw>
                </a:effectLst>
                <a:latin typeface="Book Antiqua" pitchFamily="18" charset="0"/>
              </a:rPr>
              <a:t>Η κριτική του Αριστοτέλη στον Πλάτωνα</a:t>
            </a:r>
            <a:endParaRPr lang="el-GR" sz="3800" b="1" dirty="0">
              <a:solidFill>
                <a:srgbClr val="C00000"/>
              </a:solidFill>
              <a:effectLst>
                <a:outerShdw blurRad="50800" dist="38100" algn="tr" rotWithShape="0">
                  <a:prstClr val="black">
                    <a:alpha val="40000"/>
                  </a:prstClr>
                </a:outerShdw>
              </a:effectLst>
              <a:latin typeface="Book Antiqua" pitchFamily="18" charset="0"/>
            </a:endParaRPr>
          </a:p>
        </p:txBody>
      </p:sp>
      <p:sp>
        <p:nvSpPr>
          <p:cNvPr id="3" name="2 - Θέση περιεχομένου"/>
          <p:cNvSpPr>
            <a:spLocks noGrp="1"/>
          </p:cNvSpPr>
          <p:nvPr>
            <p:ph idx="1"/>
          </p:nvPr>
        </p:nvSpPr>
        <p:spPr>
          <a:xfrm>
            <a:off x="304800" y="1828801"/>
            <a:ext cx="8610600" cy="4800599"/>
          </a:xfrm>
        </p:spPr>
        <p:txBody>
          <a:bodyPr>
            <a:normAutofit fontScale="32500" lnSpcReduction="20000"/>
          </a:bodyPr>
          <a:lstStyle/>
          <a:p>
            <a:pPr marL="0" lvl="0" indent="0" algn="just">
              <a:buNone/>
            </a:pPr>
            <a:r>
              <a:rPr lang="el-GR" sz="7400" dirty="0" smtClean="0">
                <a:solidFill>
                  <a:srgbClr val="002060"/>
                </a:solidFill>
                <a:latin typeface="Book Antiqua" pitchFamily="18" charset="0"/>
              </a:rPr>
              <a:t>Για τον Πλάτωνα η </a:t>
            </a:r>
            <a:r>
              <a:rPr lang="el-GR" sz="7400" b="1" i="1" dirty="0" smtClean="0">
                <a:solidFill>
                  <a:srgbClr val="002060"/>
                </a:solidFill>
                <a:latin typeface="Book Antiqua" pitchFamily="18" charset="0"/>
              </a:rPr>
              <a:t>χώρα</a:t>
            </a:r>
            <a:r>
              <a:rPr lang="el-GR" sz="7400" dirty="0" smtClean="0">
                <a:solidFill>
                  <a:srgbClr val="002060"/>
                </a:solidFill>
                <a:latin typeface="Book Antiqua" pitchFamily="18" charset="0"/>
              </a:rPr>
              <a:t>, που είναι κατά μία έννοια ο χώρος, το υλικό υπόστρωμα του αἰσθητοῦ κόσμου είναι αυτό το οποίο εξηγεί τη διαφορά ανάμεσα στους δύο κόσμους, κάτι που δεν είναι όμως αρκετό για τον Πλωτῖνο. </a:t>
            </a:r>
          </a:p>
          <a:p>
            <a:pPr marL="0" lvl="0" indent="0" algn="just">
              <a:buNone/>
            </a:pPr>
            <a:r>
              <a:rPr lang="el-GR" dirty="0" smtClean="0">
                <a:solidFill>
                  <a:srgbClr val="002060"/>
                </a:solidFill>
                <a:latin typeface="Book Antiqua" pitchFamily="18" charset="0"/>
              </a:rPr>
              <a:t>	</a:t>
            </a:r>
          </a:p>
          <a:p>
            <a:pPr marL="0" lvl="0" indent="0" algn="just">
              <a:buNone/>
            </a:pPr>
            <a:r>
              <a:rPr lang="el-GR" sz="7400" dirty="0" smtClean="0">
                <a:solidFill>
                  <a:srgbClr val="002060"/>
                </a:solidFill>
                <a:latin typeface="Book Antiqua" pitchFamily="18" charset="0"/>
              </a:rPr>
              <a:t>Εδώ ακριβώς βρίσκεται η κριτική που κάνει ο Ἀριστοτέλης στον Πλάτωνα. </a:t>
            </a:r>
          </a:p>
          <a:p>
            <a:pPr marL="0" indent="0" algn="just">
              <a:buNone/>
            </a:pPr>
            <a:endParaRPr lang="el-GR" dirty="0" smtClean="0">
              <a:solidFill>
                <a:srgbClr val="002060"/>
              </a:solidFill>
              <a:latin typeface="Book Antiqua" pitchFamily="18" charset="0"/>
            </a:endParaRPr>
          </a:p>
          <a:p>
            <a:pPr marL="0" indent="0" algn="just">
              <a:buNone/>
            </a:pPr>
            <a:endParaRPr lang="el-GR" sz="1000" dirty="0" smtClean="0">
              <a:solidFill>
                <a:srgbClr val="002060"/>
              </a:solidFill>
              <a:latin typeface="Book Antiqua" pitchFamily="18" charset="0"/>
            </a:endParaRPr>
          </a:p>
          <a:p>
            <a:pPr marL="0" lvl="0" indent="0" algn="just">
              <a:buNone/>
            </a:pPr>
            <a:r>
              <a:rPr lang="el-GR" sz="8000" b="1" dirty="0" smtClean="0">
                <a:solidFill>
                  <a:srgbClr val="002060"/>
                </a:solidFill>
                <a:latin typeface="Book Antiqua" pitchFamily="18" charset="0"/>
              </a:rPr>
              <a:t>Σύμφωνα με τον Ἀριστοτέλη, ο Πλάτων θέλει να εξηγήσει την παρουσία της ομοιότητας, της λευκότητας, του δικαίου στο αἰσθητό </a:t>
            </a:r>
            <a:r>
              <a:rPr lang="el-GR" sz="8000" b="1" u="sng" dirty="0" smtClean="0">
                <a:solidFill>
                  <a:srgbClr val="002060"/>
                </a:solidFill>
                <a:latin typeface="Book Antiqua" pitchFamily="18" charset="0"/>
              </a:rPr>
              <a:t>και τι κάνει</a:t>
            </a:r>
            <a:r>
              <a:rPr lang="el-GR" sz="8000" b="1" dirty="0" smtClean="0">
                <a:solidFill>
                  <a:srgbClr val="002060"/>
                </a:solidFill>
                <a:latin typeface="Book Antiqua" pitchFamily="18" charset="0"/>
              </a:rPr>
              <a:t>; Την αφαιρεί από το πράγμα και την κάνει αυτόνομη, λέγοντας, για παράδειγμα, ότι υπάρχει η Ἰδέα της Δικαιοσύνης. Κατά τον τρόπο αυτό, κάνοντας τον κόσμο που έχει δύο, </a:t>
            </a:r>
            <a:r>
              <a:rPr lang="el-GR" sz="8000" b="1" u="sng" dirty="0" smtClean="0">
                <a:solidFill>
                  <a:srgbClr val="002060"/>
                </a:solidFill>
                <a:latin typeface="Book Antiqua" pitchFamily="18" charset="0"/>
              </a:rPr>
              <a:t>τι καταφέρνει να εξηγήσει</a:t>
            </a:r>
            <a:r>
              <a:rPr lang="el-GR" sz="8000" b="1" dirty="0" smtClean="0">
                <a:solidFill>
                  <a:srgbClr val="002060"/>
                </a:solidFill>
                <a:latin typeface="Book Antiqua" pitchFamily="18" charset="0"/>
              </a:rPr>
              <a:t>;</a:t>
            </a:r>
            <a:r>
              <a:rPr lang="el-GR" sz="5600" b="1" dirty="0" smtClean="0">
                <a:solidFill>
                  <a:srgbClr val="002060"/>
                </a:solidFill>
                <a:latin typeface="Book Antiqua" pitchFamily="18" charset="0"/>
              </a:rPr>
              <a:t> </a:t>
            </a:r>
          </a:p>
          <a:p>
            <a:pPr marL="0" lvl="0" indent="0" algn="just">
              <a:buNone/>
            </a:pPr>
            <a:endParaRPr lang="el-GR" dirty="0" smtClean="0">
              <a:solidFill>
                <a:srgbClr val="002060"/>
              </a:solidFill>
              <a:latin typeface="Book Antiqua"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52400"/>
            <a:ext cx="8229600" cy="1143000"/>
          </a:xfrm>
        </p:spPr>
        <p:txBody>
          <a:bodyPr>
            <a:normAutofit/>
          </a:bodyPr>
          <a:lstStyle/>
          <a:p>
            <a:pPr algn="just"/>
            <a:r>
              <a:rPr lang="el-GR" sz="4000" b="1" dirty="0" smtClean="0">
                <a:solidFill>
                  <a:srgbClr val="C00000"/>
                </a:solidFill>
                <a:effectLst>
                  <a:outerShdw blurRad="50800" dist="38100" algn="tr" rotWithShape="0">
                    <a:prstClr val="black">
                      <a:alpha val="40000"/>
                    </a:prstClr>
                  </a:outerShdw>
                </a:effectLst>
                <a:latin typeface="Book Antiqua" pitchFamily="18" charset="0"/>
              </a:rPr>
              <a:t>Και ο Πλωτῖνος τι κάνει ;</a:t>
            </a:r>
          </a:p>
        </p:txBody>
      </p:sp>
      <p:sp>
        <p:nvSpPr>
          <p:cNvPr id="3" name="2 - Θέση περιεχομένου"/>
          <p:cNvSpPr>
            <a:spLocks noGrp="1"/>
          </p:cNvSpPr>
          <p:nvPr>
            <p:ph idx="1"/>
          </p:nvPr>
        </p:nvSpPr>
        <p:spPr>
          <a:xfrm>
            <a:off x="304800" y="1600200"/>
            <a:ext cx="8610600" cy="4953000"/>
          </a:xfrm>
        </p:spPr>
        <p:txBody>
          <a:bodyPr>
            <a:normAutofit fontScale="77500" lnSpcReduction="20000"/>
          </a:bodyPr>
          <a:lstStyle/>
          <a:p>
            <a:pPr marL="723900" indent="-723900" algn="just">
              <a:buBlip>
                <a:blip r:embed="rId2"/>
              </a:buBlip>
            </a:pPr>
            <a:r>
              <a:rPr lang="el-GR" dirty="0" smtClean="0">
                <a:solidFill>
                  <a:srgbClr val="002060"/>
                </a:solidFill>
                <a:latin typeface="Book Antiqua" pitchFamily="18" charset="0"/>
              </a:rPr>
              <a:t>Για να μην κάνει τον νοητό κόσμο αντίγραφο του αἰσθητοῦ κόσμου, ο Πλωτῖνος χρησιμοποιεί την Ψυχή ως ενδιάμεσο. </a:t>
            </a:r>
          </a:p>
          <a:p>
            <a:pPr marL="723900" indent="-723900" algn="just">
              <a:buNone/>
            </a:pPr>
            <a:endParaRPr lang="en-US" sz="900" dirty="0" smtClean="0">
              <a:solidFill>
                <a:srgbClr val="002060"/>
              </a:solidFill>
              <a:latin typeface="Book Antiqua" pitchFamily="18" charset="0"/>
            </a:endParaRPr>
          </a:p>
          <a:p>
            <a:pPr marL="723900" indent="-723900" algn="just">
              <a:buNone/>
            </a:pPr>
            <a:r>
              <a:rPr lang="el-GR" b="1" dirty="0" smtClean="0">
                <a:solidFill>
                  <a:srgbClr val="002060"/>
                </a:solidFill>
                <a:latin typeface="Book Antiqua" pitchFamily="18" charset="0"/>
              </a:rPr>
              <a:t>	</a:t>
            </a:r>
            <a:r>
              <a:rPr lang="el-GR" b="1" u="sng" dirty="0" smtClean="0">
                <a:solidFill>
                  <a:srgbClr val="002060"/>
                </a:solidFill>
                <a:latin typeface="Book Antiqua" pitchFamily="18" charset="0"/>
              </a:rPr>
              <a:t>Τι κάνει εδώ η Ψυχή</a:t>
            </a:r>
            <a:r>
              <a:rPr lang="el-GR" b="1" dirty="0" smtClean="0">
                <a:solidFill>
                  <a:srgbClr val="002060"/>
                </a:solidFill>
                <a:latin typeface="Book Antiqua" pitchFamily="18" charset="0"/>
              </a:rPr>
              <a:t>; </a:t>
            </a:r>
          </a:p>
          <a:p>
            <a:pPr marL="723900" indent="0" algn="just">
              <a:buNone/>
            </a:pPr>
            <a:r>
              <a:rPr lang="el-GR" b="1" dirty="0" smtClean="0">
                <a:solidFill>
                  <a:srgbClr val="002060"/>
                </a:solidFill>
                <a:latin typeface="Book Antiqua" pitchFamily="18" charset="0"/>
              </a:rPr>
              <a:t>Η Ψυχή είναι μία ὀντότητα δημιουργική η οποία παραλαμβάνει τα περιεχόμενα του νοητοῦ και τα διαρθρώνει με τέτοιον τρόπο ώστε από αυτήν τη διάρθρωση να παραχθεί ο αἰσθητός κόσμος.</a:t>
            </a:r>
            <a:endParaRPr lang="en-US" b="1" dirty="0" smtClean="0">
              <a:solidFill>
                <a:srgbClr val="002060"/>
              </a:solidFill>
              <a:latin typeface="Book Antiqua" pitchFamily="18" charset="0"/>
            </a:endParaRPr>
          </a:p>
          <a:p>
            <a:pPr marL="723900" indent="-723900" algn="just">
              <a:buBlip>
                <a:blip r:embed="rId2"/>
              </a:buBlip>
            </a:pPr>
            <a:r>
              <a:rPr lang="el-GR" dirty="0" smtClean="0">
                <a:solidFill>
                  <a:srgbClr val="002060"/>
                </a:solidFill>
                <a:latin typeface="Book Antiqua" pitchFamily="18" charset="0"/>
              </a:rPr>
              <a:t>Επομένως, στον Πλωτῖνο ο αἰσθητός κόσμος δεν παράγεται ως εικόνα του νοητοῦ κόσμου, αλλά ως αποτέλεσμα της δημιουργικής δύναμης της Ψυχῆς. </a:t>
            </a:r>
            <a:r>
              <a:rPr lang="el-GR" u="sng" dirty="0" smtClean="0">
                <a:solidFill>
                  <a:srgbClr val="002060"/>
                </a:solidFill>
                <a:latin typeface="Book Antiqua" pitchFamily="18" charset="0"/>
              </a:rPr>
              <a:t>Τι σημαίνει αυτό</a:t>
            </a:r>
            <a:r>
              <a:rPr lang="el-GR" dirty="0" smtClean="0">
                <a:solidFill>
                  <a:srgbClr val="002060"/>
                </a:solidFill>
                <a:latin typeface="Book Antiqua" pitchFamily="18" charset="0"/>
              </a:rPr>
              <a:t>; Αυτό σημαίνει ότι ο αἰσθητός κόσμος κατά μία έννοια διαθέτει τα ίδια περιεχόμενα με τον Νοῦ και άρα κατά αυτήν την έννοια τού μοιάζει.</a:t>
            </a:r>
          </a:p>
          <a:p>
            <a:pPr algn="just"/>
            <a:endParaRPr lang="el-GR" dirty="0">
              <a:latin typeface="Book Antiqua" pitchFamily="18" charset="0"/>
            </a:endParaRPr>
          </a:p>
        </p:txBody>
      </p:sp>
      <p:pic>
        <p:nvPicPr>
          <p:cNvPr id="5" name="78 - Εικόνα" descr="3534516458_48e4e8595f_b.jpg"/>
          <p:cNvPicPr/>
          <p:nvPr/>
        </p:nvPicPr>
        <p:blipFill>
          <a:blip r:embed="rId3" cstate="print">
            <a:duotone>
              <a:prstClr val="black"/>
              <a:srgbClr val="00B050">
                <a:tint val="45000"/>
                <a:satMod val="400000"/>
              </a:srgbClr>
            </a:duotone>
          </a:blip>
          <a:stretch>
            <a:fillRect/>
          </a:stretch>
        </p:blipFill>
        <p:spPr>
          <a:xfrm>
            <a:off x="304800" y="2590800"/>
            <a:ext cx="609600" cy="838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04800" y="350838"/>
            <a:ext cx="8610600" cy="1325562"/>
          </a:xfrm>
        </p:spPr>
        <p:txBody>
          <a:bodyPr>
            <a:noAutofit/>
          </a:bodyPr>
          <a:lstStyle/>
          <a:p>
            <a:pPr algn="just"/>
            <a:r>
              <a:rPr lang="el-GR" sz="3500" b="1" dirty="0" smtClean="0">
                <a:solidFill>
                  <a:srgbClr val="C00000"/>
                </a:solidFill>
                <a:effectLst>
                  <a:outerShdw blurRad="50800" dist="38100" algn="tr" rotWithShape="0">
                    <a:prstClr val="black">
                      <a:alpha val="40000"/>
                    </a:prstClr>
                  </a:outerShdw>
                </a:effectLst>
                <a:latin typeface="Book Antiqua" pitchFamily="18" charset="0"/>
              </a:rPr>
              <a:t>Η δομή του αἰσθητοῦ κόσμου είναι διαφορετική από τη δομή του νοητοῦ </a:t>
            </a:r>
            <a:r>
              <a:rPr lang="el-GR" sz="3500" b="1" dirty="0" smtClean="0">
                <a:solidFill>
                  <a:srgbClr val="C00000"/>
                </a:solidFill>
                <a:effectLst>
                  <a:outerShdw blurRad="50800" dist="38100" algn="tr" rotWithShape="0">
                    <a:prstClr val="black">
                      <a:alpha val="40000"/>
                    </a:prstClr>
                  </a:outerShdw>
                </a:effectLst>
                <a:latin typeface="Book Antiqua" pitchFamily="18" charset="0"/>
              </a:rPr>
              <a:t>κόσμου</a:t>
            </a:r>
            <a:endParaRPr lang="el-GR" sz="3500" b="1" dirty="0">
              <a:solidFill>
                <a:srgbClr val="C00000"/>
              </a:solidFill>
              <a:effectLst>
                <a:outerShdw blurRad="50800" dist="38100" algn="tr" rotWithShape="0">
                  <a:prstClr val="black">
                    <a:alpha val="40000"/>
                  </a:prstClr>
                </a:outerShdw>
              </a:effectLst>
              <a:latin typeface="Book Antiqua" pitchFamily="18" charset="0"/>
            </a:endParaRPr>
          </a:p>
        </p:txBody>
      </p:sp>
      <p:sp>
        <p:nvSpPr>
          <p:cNvPr id="3" name="2 - Θέση περιεχομένου"/>
          <p:cNvSpPr>
            <a:spLocks noGrp="1"/>
          </p:cNvSpPr>
          <p:nvPr>
            <p:ph idx="1"/>
          </p:nvPr>
        </p:nvSpPr>
        <p:spPr>
          <a:xfrm>
            <a:off x="304800" y="1951037"/>
            <a:ext cx="8610600" cy="4525963"/>
          </a:xfrm>
        </p:spPr>
        <p:txBody>
          <a:bodyPr>
            <a:normAutofit/>
          </a:bodyPr>
          <a:lstStyle/>
          <a:p>
            <a:pPr marL="723900" indent="0" algn="just">
              <a:buNone/>
              <a:tabLst>
                <a:tab pos="723900" algn="l"/>
              </a:tabLst>
            </a:pPr>
            <a:r>
              <a:rPr lang="el-GR" u="sng" dirty="0" smtClean="0">
                <a:solidFill>
                  <a:srgbClr val="002060"/>
                </a:solidFill>
                <a:latin typeface="Book Antiqua" pitchFamily="18" charset="0"/>
              </a:rPr>
              <a:t>Ποια είναι η σημασία τού ότι η δομή του αἰσθητοῦ κόσμου ανήκει στην Ψυχή</a:t>
            </a:r>
            <a:r>
              <a:rPr lang="el-GR" dirty="0" smtClean="0">
                <a:solidFill>
                  <a:srgbClr val="002060"/>
                </a:solidFill>
                <a:latin typeface="Book Antiqua" pitchFamily="18" charset="0"/>
              </a:rPr>
              <a:t>;</a:t>
            </a:r>
          </a:p>
          <a:p>
            <a:pPr marL="0" indent="0" algn="just">
              <a:buNone/>
            </a:pPr>
            <a:endParaRPr lang="en-US" sz="800" dirty="0" smtClean="0">
              <a:solidFill>
                <a:srgbClr val="002060"/>
              </a:solidFill>
              <a:latin typeface="Book Antiqua" pitchFamily="18" charset="0"/>
            </a:endParaRPr>
          </a:p>
          <a:p>
            <a:pPr marL="0" indent="0" algn="just">
              <a:buNone/>
            </a:pPr>
            <a:r>
              <a:rPr lang="el-GR" dirty="0" smtClean="0">
                <a:solidFill>
                  <a:srgbClr val="002060"/>
                </a:solidFill>
                <a:latin typeface="Book Antiqua" pitchFamily="18" charset="0"/>
              </a:rPr>
              <a:t>Η σημασία έγκειται στο ότι έχουμε </a:t>
            </a:r>
            <a:r>
              <a:rPr lang="el-GR" b="1" u="sng" dirty="0" smtClean="0">
                <a:solidFill>
                  <a:srgbClr val="002060"/>
                </a:solidFill>
                <a:latin typeface="Book Antiqua" pitchFamily="18" charset="0"/>
              </a:rPr>
              <a:t>ελευθερία, διαφορετικότητα  επιπέδων</a:t>
            </a:r>
            <a:r>
              <a:rPr lang="el-GR" dirty="0" smtClean="0">
                <a:solidFill>
                  <a:srgbClr val="002060"/>
                </a:solidFill>
                <a:latin typeface="Book Antiqua" pitchFamily="18" charset="0"/>
              </a:rPr>
              <a:t>. Εάν δεν υπήρχε διαφορά δομής, τότε το σχήμα θα ήταν απολύτως </a:t>
            </a:r>
            <a:r>
              <a:rPr lang="el-GR" b="1" dirty="0" smtClean="0">
                <a:solidFill>
                  <a:srgbClr val="002060"/>
                </a:solidFill>
                <a:latin typeface="Book Antiqua" pitchFamily="18" charset="0"/>
              </a:rPr>
              <a:t>ντετερμινιστικό</a:t>
            </a:r>
            <a:r>
              <a:rPr lang="el-GR" dirty="0" smtClean="0">
                <a:solidFill>
                  <a:srgbClr val="002060"/>
                </a:solidFill>
                <a:latin typeface="Book Antiqua" pitchFamily="18" charset="0"/>
              </a:rPr>
              <a:t>.</a:t>
            </a:r>
          </a:p>
          <a:p>
            <a:pPr marL="0" indent="0" algn="just">
              <a:buNone/>
            </a:pPr>
            <a:endParaRPr lang="en-US" sz="600" dirty="0" smtClean="0">
              <a:solidFill>
                <a:srgbClr val="002060"/>
              </a:solidFill>
              <a:latin typeface="Book Antiqua" pitchFamily="18" charset="0"/>
            </a:endParaRPr>
          </a:p>
          <a:p>
            <a:pPr marL="0" indent="0" algn="just">
              <a:buNone/>
            </a:pPr>
            <a:r>
              <a:rPr lang="el-GR" b="1" dirty="0" smtClean="0">
                <a:solidFill>
                  <a:srgbClr val="002060"/>
                </a:solidFill>
                <a:latin typeface="Book Antiqua" pitchFamily="18" charset="0"/>
              </a:rPr>
              <a:t>Η αὐτοσυγκρότηση είναι αυτή η οποία επιτρέπει την ελευθερία των επιπέδων</a:t>
            </a:r>
            <a:r>
              <a:rPr lang="el-GR" dirty="0" smtClean="0">
                <a:solidFill>
                  <a:srgbClr val="002060"/>
                </a:solidFill>
                <a:latin typeface="Book Antiqua" pitchFamily="18" charset="0"/>
              </a:rPr>
              <a:t>.</a:t>
            </a:r>
            <a:endParaRPr lang="el-GR" dirty="0">
              <a:solidFill>
                <a:srgbClr val="002060"/>
              </a:solidFill>
              <a:latin typeface="Book Antiqua" pitchFamily="18" charset="0"/>
            </a:endParaRPr>
          </a:p>
        </p:txBody>
      </p:sp>
      <p:pic>
        <p:nvPicPr>
          <p:cNvPr id="4" name="78 - Εικόνα" descr="3534516458_48e4e8595f_b.jpg"/>
          <p:cNvPicPr/>
          <p:nvPr/>
        </p:nvPicPr>
        <p:blipFill>
          <a:blip r:embed="rId2" cstate="print">
            <a:duotone>
              <a:prstClr val="black"/>
              <a:srgbClr val="00B050">
                <a:tint val="45000"/>
                <a:satMod val="400000"/>
              </a:srgbClr>
            </a:duotone>
          </a:blip>
          <a:stretch>
            <a:fillRect/>
          </a:stretch>
        </p:blipFill>
        <p:spPr>
          <a:xfrm>
            <a:off x="304800" y="2057400"/>
            <a:ext cx="609600" cy="838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04800" y="274638"/>
            <a:ext cx="8610600" cy="1143000"/>
          </a:xfrm>
        </p:spPr>
        <p:txBody>
          <a:bodyPr>
            <a:noAutofit/>
          </a:bodyPr>
          <a:lstStyle/>
          <a:p>
            <a:pPr algn="just"/>
            <a:r>
              <a:rPr lang="el-GR" sz="4000" b="1" dirty="0" smtClean="0">
                <a:solidFill>
                  <a:srgbClr val="C00000"/>
                </a:solidFill>
                <a:effectLst>
                  <a:outerShdw blurRad="50800" dist="38100" algn="tr" rotWithShape="0">
                    <a:prstClr val="black">
                      <a:alpha val="40000"/>
                    </a:prstClr>
                  </a:outerShdw>
                </a:effectLst>
                <a:latin typeface="Book Antiqua" pitchFamily="18" charset="0"/>
              </a:rPr>
              <a:t>Πηγή έντασης στην πλωτινική φιλοσοφία</a:t>
            </a:r>
            <a:endParaRPr lang="el-GR" sz="4000" b="1" dirty="0">
              <a:solidFill>
                <a:srgbClr val="C00000"/>
              </a:solidFill>
              <a:effectLst>
                <a:outerShdw blurRad="50800" dist="38100" algn="tr" rotWithShape="0">
                  <a:prstClr val="black">
                    <a:alpha val="40000"/>
                  </a:prstClr>
                </a:outerShdw>
              </a:effectLst>
              <a:latin typeface="Book Antiqua" pitchFamily="18" charset="0"/>
            </a:endParaRPr>
          </a:p>
        </p:txBody>
      </p:sp>
      <p:sp>
        <p:nvSpPr>
          <p:cNvPr id="3" name="2 - Θέση περιεχομένου"/>
          <p:cNvSpPr>
            <a:spLocks noGrp="1"/>
          </p:cNvSpPr>
          <p:nvPr>
            <p:ph idx="1"/>
          </p:nvPr>
        </p:nvSpPr>
        <p:spPr>
          <a:xfrm>
            <a:off x="304800" y="1676400"/>
            <a:ext cx="8610600" cy="5105400"/>
          </a:xfrm>
        </p:spPr>
        <p:txBody>
          <a:bodyPr>
            <a:normAutofit fontScale="85000" lnSpcReduction="20000"/>
          </a:bodyPr>
          <a:lstStyle/>
          <a:p>
            <a:pPr marL="0" indent="0" algn="just">
              <a:lnSpc>
                <a:spcPct val="120000"/>
              </a:lnSpc>
              <a:buNone/>
            </a:pPr>
            <a:r>
              <a:rPr lang="el-GR" dirty="0" smtClean="0">
                <a:solidFill>
                  <a:srgbClr val="002060"/>
                </a:solidFill>
                <a:latin typeface="Book Antiqua" pitchFamily="18" charset="0"/>
              </a:rPr>
              <a:t>Η ένταση δε λύνεται ποτέ πλήρως, διότι ο </a:t>
            </a:r>
            <a:r>
              <a:rPr lang="el-GR" dirty="0" err="1" smtClean="0">
                <a:solidFill>
                  <a:srgbClr val="002060"/>
                </a:solidFill>
                <a:latin typeface="Book Antiqua" pitchFamily="18" charset="0"/>
              </a:rPr>
              <a:t>Πλωτῖνος</a:t>
            </a:r>
            <a:r>
              <a:rPr lang="el-GR" dirty="0" smtClean="0">
                <a:solidFill>
                  <a:srgbClr val="002060"/>
                </a:solidFill>
                <a:latin typeface="Book Antiqua" pitchFamily="18" charset="0"/>
              </a:rPr>
              <a:t> ταυτόχρονα προσπαθεί να διατηρήσει την αυτονομία του κάθε επιπέδου της πραγματικότητας, ενώ, από την άλλη, επιμένει στην ιεραρχική δομή της πραγματικότητας, στη θέση, δηλαδή, ότι κάθε επίπεδο, κάθε βαθμίδα της πραγματικότητας εξαρτάται από μία ἀρχή ὀντολογικά προγενέστερη: </a:t>
            </a:r>
          </a:p>
          <a:p>
            <a:pPr algn="just">
              <a:buNone/>
            </a:pPr>
            <a:endParaRPr lang="el-GR" sz="1400" dirty="0" smtClean="0">
              <a:solidFill>
                <a:srgbClr val="002060"/>
              </a:solidFill>
              <a:latin typeface="Book Antiqua" pitchFamily="18" charset="0"/>
            </a:endParaRPr>
          </a:p>
          <a:p>
            <a:pPr algn="just">
              <a:buNone/>
            </a:pPr>
            <a:endParaRPr lang="el-GR" sz="900" dirty="0" smtClean="0">
              <a:latin typeface="Book Antiqua" pitchFamily="18" charset="0"/>
            </a:endParaRPr>
          </a:p>
          <a:p>
            <a:pPr algn="ctr"/>
            <a:r>
              <a:rPr lang="el-GR" sz="3600" b="1" dirty="0" smtClean="0">
                <a:solidFill>
                  <a:srgbClr val="002060"/>
                </a:solidFill>
                <a:latin typeface="Book Antiqua" pitchFamily="18" charset="0"/>
              </a:rPr>
              <a:t>η Ψυχή εξαρτάται από τον Νοῦ, </a:t>
            </a:r>
            <a:endParaRPr lang="el-GR" sz="3600" dirty="0" smtClean="0">
              <a:solidFill>
                <a:srgbClr val="002060"/>
              </a:solidFill>
              <a:latin typeface="Book Antiqua" pitchFamily="18" charset="0"/>
            </a:endParaRPr>
          </a:p>
          <a:p>
            <a:pPr algn="just"/>
            <a:endParaRPr lang="el-GR" sz="3600" dirty="0" smtClean="0">
              <a:solidFill>
                <a:srgbClr val="002060"/>
              </a:solidFill>
              <a:latin typeface="Book Antiqua" pitchFamily="18" charset="0"/>
            </a:endParaRPr>
          </a:p>
          <a:p>
            <a:pPr algn="ctr"/>
            <a:r>
              <a:rPr lang="el-GR" sz="3600" b="1" dirty="0" smtClean="0">
                <a:solidFill>
                  <a:srgbClr val="002060"/>
                </a:solidFill>
                <a:latin typeface="Book Antiqua" pitchFamily="18" charset="0"/>
              </a:rPr>
              <a:t>ο Νοῦς εξαρτάται από το </a:t>
            </a:r>
            <a:r>
              <a:rPr lang="el-GR" sz="3600" b="1" dirty="0" smtClean="0">
                <a:solidFill>
                  <a:srgbClr val="002060"/>
                </a:solidFill>
                <a:latin typeface="Book Antiqua" pitchFamily="18" charset="0"/>
              </a:rPr>
              <a:t>Ἕν</a:t>
            </a:r>
            <a:endParaRPr lang="el-GR" sz="3600" dirty="0">
              <a:solidFill>
                <a:srgbClr val="002060"/>
              </a:solidFill>
              <a:latin typeface="Book Antiqua"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304800" y="1798637"/>
            <a:ext cx="8610600" cy="4830763"/>
          </a:xfrm>
        </p:spPr>
        <p:txBody>
          <a:bodyPr>
            <a:normAutofit fontScale="92500" lnSpcReduction="20000"/>
          </a:bodyPr>
          <a:lstStyle/>
          <a:p>
            <a:pPr algn="just"/>
            <a:endParaRPr lang="en-US" sz="900" u="sng" dirty="0" smtClean="0">
              <a:solidFill>
                <a:srgbClr val="002060"/>
              </a:solidFill>
              <a:latin typeface="Book Antiqua" pitchFamily="18" charset="0"/>
            </a:endParaRPr>
          </a:p>
          <a:p>
            <a:pPr marL="0" indent="0" algn="just">
              <a:lnSpc>
                <a:spcPct val="120000"/>
              </a:lnSpc>
              <a:buNone/>
            </a:pPr>
            <a:r>
              <a:rPr lang="el-GR" dirty="0" smtClean="0">
                <a:solidFill>
                  <a:srgbClr val="002060"/>
                </a:solidFill>
                <a:latin typeface="Book Antiqua" pitchFamily="18" charset="0"/>
              </a:rPr>
              <a:t>Η </a:t>
            </a:r>
            <a:r>
              <a:rPr lang="el-GR" b="1" i="1" dirty="0" smtClean="0">
                <a:solidFill>
                  <a:srgbClr val="002060"/>
                </a:solidFill>
                <a:latin typeface="Book Antiqua" pitchFamily="18" charset="0"/>
              </a:rPr>
              <a:t>αὐτοσυγκρότηση</a:t>
            </a:r>
            <a:r>
              <a:rPr lang="el-GR" dirty="0" smtClean="0">
                <a:solidFill>
                  <a:srgbClr val="002060"/>
                </a:solidFill>
                <a:latin typeface="Book Antiqua" pitchFamily="18" charset="0"/>
              </a:rPr>
              <a:t> δεν αναιρεί την ὀντολογική εξάρτηση από την ἀρχή. Αυτό που κάνει η </a:t>
            </a:r>
            <a:r>
              <a:rPr lang="el-GR" b="1" i="1" dirty="0" smtClean="0">
                <a:solidFill>
                  <a:srgbClr val="002060"/>
                </a:solidFill>
                <a:latin typeface="Book Antiqua" pitchFamily="18" charset="0"/>
              </a:rPr>
              <a:t>αὐτοσυγκρότηση</a:t>
            </a:r>
            <a:r>
              <a:rPr lang="el-GR" dirty="0" smtClean="0">
                <a:solidFill>
                  <a:srgbClr val="002060"/>
                </a:solidFill>
                <a:latin typeface="Book Antiqua" pitchFamily="18" charset="0"/>
              </a:rPr>
              <a:t> είναι ότι εγώ ανακαλύπτω την ἀρχή ως όρο δυνατότητας της δικής μου συγκρότησης.</a:t>
            </a:r>
            <a:endParaRPr lang="en-US" dirty="0" smtClean="0">
              <a:solidFill>
                <a:srgbClr val="002060"/>
              </a:solidFill>
              <a:latin typeface="Book Antiqua" pitchFamily="18" charset="0"/>
            </a:endParaRPr>
          </a:p>
          <a:p>
            <a:pPr marL="0" indent="0" algn="just">
              <a:buNone/>
            </a:pPr>
            <a:endParaRPr lang="en-US" sz="900" dirty="0" smtClean="0">
              <a:solidFill>
                <a:srgbClr val="002060"/>
              </a:solidFill>
              <a:latin typeface="Book Antiqua" pitchFamily="18" charset="0"/>
            </a:endParaRPr>
          </a:p>
          <a:p>
            <a:pPr marL="0" indent="0" algn="just">
              <a:lnSpc>
                <a:spcPct val="120000"/>
              </a:lnSpc>
              <a:buNone/>
            </a:pPr>
            <a:r>
              <a:rPr lang="el-GR" dirty="0" smtClean="0">
                <a:solidFill>
                  <a:srgbClr val="002060"/>
                </a:solidFill>
                <a:latin typeface="Book Antiqua" pitchFamily="18" charset="0"/>
              </a:rPr>
              <a:t>Η </a:t>
            </a:r>
            <a:r>
              <a:rPr lang="el-GR" b="1" i="1" dirty="0" smtClean="0">
                <a:solidFill>
                  <a:srgbClr val="002060"/>
                </a:solidFill>
                <a:latin typeface="Book Antiqua" pitchFamily="18" charset="0"/>
              </a:rPr>
              <a:t>ἐπιστροφή</a:t>
            </a:r>
            <a:r>
              <a:rPr lang="el-GR" dirty="0" smtClean="0">
                <a:solidFill>
                  <a:srgbClr val="002060"/>
                </a:solidFill>
                <a:latin typeface="Book Antiqua" pitchFamily="18" charset="0"/>
              </a:rPr>
              <a:t>, μέσω της φιλοσοφίας, αυτό στο οποίο τελικά καταλήγει η ἀναγωγή που είναι η ίδια η φιλοσοφία, είναι η </a:t>
            </a:r>
            <a:r>
              <a:rPr lang="el-GR" b="1" u="sng" dirty="0" smtClean="0">
                <a:solidFill>
                  <a:srgbClr val="002060"/>
                </a:solidFill>
                <a:latin typeface="Book Antiqua" pitchFamily="18" charset="0"/>
              </a:rPr>
              <a:t>ανακάλυψη του ἑαυτοῦ</a:t>
            </a:r>
            <a:r>
              <a:rPr lang="el-GR" dirty="0" smtClean="0">
                <a:solidFill>
                  <a:srgbClr val="002060"/>
                </a:solidFill>
                <a:latin typeface="Book Antiqua" pitchFamily="18" charset="0"/>
              </a:rPr>
              <a:t>.</a:t>
            </a:r>
            <a:endParaRPr lang="en-US" dirty="0" smtClean="0">
              <a:solidFill>
                <a:srgbClr val="002060"/>
              </a:solidFill>
              <a:latin typeface="Book Antiqua" pitchFamily="18" charset="0"/>
            </a:endParaRPr>
          </a:p>
          <a:p>
            <a:pPr algn="just"/>
            <a:endParaRPr lang="en-US" b="1" u="sng" dirty="0" smtClean="0"/>
          </a:p>
          <a:p>
            <a:pPr algn="just"/>
            <a:endParaRPr lang="el-GR" dirty="0">
              <a:latin typeface="Book Antiqua" pitchFamily="18" charset="0"/>
            </a:endParaRPr>
          </a:p>
        </p:txBody>
      </p:sp>
      <p:sp>
        <p:nvSpPr>
          <p:cNvPr id="4" name="3 - Ορθογώνιο"/>
          <p:cNvSpPr/>
          <p:nvPr/>
        </p:nvSpPr>
        <p:spPr>
          <a:xfrm>
            <a:off x="228600" y="152400"/>
            <a:ext cx="8686800" cy="1661993"/>
          </a:xfrm>
          <a:prstGeom prst="rect">
            <a:avLst/>
          </a:prstGeom>
        </p:spPr>
        <p:txBody>
          <a:bodyPr wrap="square">
            <a:spAutoFit/>
          </a:bodyPr>
          <a:lstStyle/>
          <a:p>
            <a:pPr algn="just"/>
            <a:r>
              <a:rPr lang="el-GR" sz="3400" b="1" dirty="0" smtClean="0">
                <a:solidFill>
                  <a:srgbClr val="C00000"/>
                </a:solidFill>
                <a:effectLst>
                  <a:outerShdw blurRad="50800" dist="38100" algn="tr" rotWithShape="0">
                    <a:prstClr val="black">
                      <a:alpha val="40000"/>
                    </a:prstClr>
                  </a:outerShdw>
                </a:effectLst>
                <a:latin typeface="Book Antiqua" pitchFamily="18" charset="0"/>
                <a:ea typeface="+mj-ea"/>
                <a:cs typeface="+mj-cs"/>
              </a:rPr>
              <a:t>Πώς είναι δυνατό να γνωρίσω το άλλο επίπεδο, εφόσον έχω αυτοσυγκροτηθεί σε ένα επίπεδο διαφορετικό από το άλλο;</a:t>
            </a:r>
            <a:endParaRPr lang="en-US" sz="3400" b="1" dirty="0" smtClean="0">
              <a:solidFill>
                <a:srgbClr val="C00000"/>
              </a:solidFill>
              <a:effectLst>
                <a:outerShdw blurRad="50800" dist="38100" algn="tr" rotWithShape="0">
                  <a:prstClr val="black">
                    <a:alpha val="40000"/>
                  </a:prstClr>
                </a:outerShdw>
              </a:effectLst>
              <a:latin typeface="Book Antiqua" pitchFamily="18" charset="0"/>
              <a:ea typeface="+mj-ea"/>
              <a:cs typeface="+mj-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 Τίτλος"/>
          <p:cNvSpPr txBox="1">
            <a:spLocks/>
          </p:cNvSpPr>
          <p:nvPr/>
        </p:nvSpPr>
        <p:spPr>
          <a:xfrm>
            <a:off x="609600" y="1600200"/>
            <a:ext cx="8229600" cy="3352800"/>
          </a:xfrm>
          <a:prstGeom prst="rect">
            <a:avLst/>
          </a:prstGeom>
        </p:spPr>
        <p:txBody>
          <a:bodyPr vert="horz" lIns="91440" tIns="45720" rIns="91440" bIns="45720" rtlCol="0" anchor="ctr">
            <a:normAutofit/>
          </a:bodyPr>
          <a:lstStyle/>
          <a:p>
            <a:pPr lvl="0" algn="ctr">
              <a:spcBef>
                <a:spcPct val="0"/>
              </a:spcBef>
            </a:pPr>
            <a:endParaRPr kumimoji="0" lang="el-GR" sz="4400" b="0" i="0" u="none" strike="noStrike" kern="1200" cap="none" spc="0" normalizeH="0" baseline="0" noProof="0" dirty="0">
              <a:ln>
                <a:noFill/>
              </a:ln>
              <a:solidFill>
                <a:schemeClr val="tx2">
                  <a:lumMod val="75000"/>
                </a:schemeClr>
              </a:solidFill>
              <a:effectLst/>
              <a:uLnTx/>
              <a:uFillTx/>
              <a:latin typeface="+mj-lt"/>
              <a:ea typeface="+mj-ea"/>
              <a:cs typeface="+mj-cs"/>
            </a:endParaRPr>
          </a:p>
        </p:txBody>
      </p:sp>
      <p:pic>
        <p:nvPicPr>
          <p:cNvPr id="5" name="4 - Θέση περιεχομένου"/>
          <p:cNvPicPr>
            <a:picLocks noGrp="1"/>
          </p:cNvPicPr>
          <p:nvPr>
            <p:ph idx="1"/>
          </p:nvPr>
        </p:nvPicPr>
        <p:blipFill>
          <a:blip r:embed="rId2" cstate="print"/>
          <a:srcRect l="33376" t="17331" r="48327" b="56499"/>
          <a:stretch>
            <a:fillRect/>
          </a:stretch>
        </p:blipFill>
        <p:spPr bwMode="auto">
          <a:xfrm>
            <a:off x="228600" y="1371600"/>
            <a:ext cx="2971800" cy="3505200"/>
          </a:xfrm>
          <a:prstGeom prst="rect">
            <a:avLst/>
          </a:prstGeom>
          <a:ln>
            <a:noFill/>
          </a:ln>
          <a:effectLst>
            <a:outerShdw blurRad="292100" dist="139700" dir="2700000" algn="tl" rotWithShape="0">
              <a:srgbClr val="333333">
                <a:alpha val="65000"/>
              </a:srgbClr>
            </a:outerShdw>
          </a:effectLst>
        </p:spPr>
      </p:pic>
      <p:sp>
        <p:nvSpPr>
          <p:cNvPr id="7" name="3 - Θέση περιεχομένου"/>
          <p:cNvSpPr txBox="1">
            <a:spLocks/>
          </p:cNvSpPr>
          <p:nvPr/>
        </p:nvSpPr>
        <p:spPr>
          <a:xfrm>
            <a:off x="3733800" y="1447800"/>
            <a:ext cx="5257800" cy="5257800"/>
          </a:xfrm>
          <a:prstGeom prst="rect">
            <a:avLst/>
          </a:prstGeom>
        </p:spPr>
        <p:txBody>
          <a:bodyPr vert="horz" lIns="91440" tIns="45720" rIns="91440" bIns="45720" rtlCol="0">
            <a:normAutofit fontScale="92500" lnSpcReduction="20000"/>
          </a:bodyPr>
          <a:lstStyle/>
          <a:p>
            <a:pPr lvl="0" algn="just">
              <a:spcBef>
                <a:spcPct val="20000"/>
              </a:spcBef>
            </a:pPr>
            <a:r>
              <a:rPr lang="el-GR" sz="3900" dirty="0" smtClean="0">
                <a:solidFill>
                  <a:srgbClr val="002060"/>
                </a:solidFill>
                <a:latin typeface="Book Antiqua"/>
                <a:ea typeface="Calibri"/>
                <a:cs typeface="Times New Roman"/>
              </a:rPr>
              <a:t>Η φιλοσοφική μέθοδος του Πλωτίνου είναι αναγωγική</a:t>
            </a:r>
          </a:p>
          <a:p>
            <a:pPr lvl="0" algn="just">
              <a:spcBef>
                <a:spcPct val="20000"/>
              </a:spcBef>
            </a:pPr>
            <a:endParaRPr lang="el-GR" sz="900" dirty="0" smtClean="0">
              <a:solidFill>
                <a:srgbClr val="002060"/>
              </a:solidFill>
              <a:latin typeface="Book Antiqua"/>
              <a:ea typeface="Calibri"/>
              <a:cs typeface="Times New Roman"/>
            </a:endParaRPr>
          </a:p>
          <a:p>
            <a:pPr marL="444500" lvl="0" indent="-444500" algn="just">
              <a:spcBef>
                <a:spcPct val="20000"/>
              </a:spcBef>
            </a:pPr>
            <a:r>
              <a:rPr lang="el-GR" sz="3200" dirty="0" smtClean="0">
                <a:solidFill>
                  <a:srgbClr val="002060"/>
                </a:solidFill>
                <a:latin typeface="Book Antiqua"/>
                <a:ea typeface="Calibri"/>
                <a:cs typeface="Times New Roman"/>
                <a:sym typeface="Wingdings"/>
              </a:rPr>
              <a:t> </a:t>
            </a:r>
            <a:r>
              <a:rPr lang="el-GR" sz="3200" b="1" dirty="0" smtClean="0">
                <a:solidFill>
                  <a:srgbClr val="002060"/>
                </a:solidFill>
                <a:latin typeface="Book Antiqua"/>
                <a:ea typeface="Calibri"/>
                <a:cs typeface="Times New Roman"/>
              </a:rPr>
              <a:t>πορεία από το αιτιατό στο αίτιο</a:t>
            </a:r>
          </a:p>
          <a:p>
            <a:pPr lvl="0" algn="just">
              <a:spcBef>
                <a:spcPct val="20000"/>
              </a:spcBef>
            </a:pPr>
            <a:endParaRPr lang="el-GR" sz="900" dirty="0" smtClean="0">
              <a:solidFill>
                <a:srgbClr val="002060"/>
              </a:solidFill>
              <a:latin typeface="Book Antiqua"/>
              <a:ea typeface="Calibri"/>
              <a:cs typeface="Times New Roman"/>
            </a:endParaRPr>
          </a:p>
          <a:p>
            <a:pPr algn="just">
              <a:spcBef>
                <a:spcPct val="20000"/>
              </a:spcBef>
            </a:pPr>
            <a:r>
              <a:rPr lang="el-GR" sz="3200" dirty="0" smtClean="0">
                <a:solidFill>
                  <a:srgbClr val="002060"/>
                </a:solidFill>
                <a:latin typeface="Book Antiqua"/>
                <a:ea typeface="Calibri"/>
                <a:cs typeface="Times New Roman"/>
              </a:rPr>
              <a:t>Παραταύτα, με κάποιον τρόπο, κατά καιρούς ο Πλωτ</a:t>
            </a:r>
            <a:r>
              <a:rPr lang="el-GR" sz="3200" dirty="0" smtClean="0">
                <a:solidFill>
                  <a:srgbClr val="002060"/>
                </a:solidFill>
                <a:latin typeface="Times New Roman"/>
                <a:ea typeface="Calibri"/>
              </a:rPr>
              <a:t>ῖ</a:t>
            </a:r>
            <a:r>
              <a:rPr lang="el-GR" sz="3200" dirty="0" smtClean="0">
                <a:solidFill>
                  <a:srgbClr val="002060"/>
                </a:solidFill>
                <a:latin typeface="Book Antiqua"/>
                <a:ea typeface="Calibri"/>
                <a:cs typeface="Times New Roman"/>
              </a:rPr>
              <a:t>νος </a:t>
            </a:r>
            <a:r>
              <a:rPr lang="el-GR" sz="3200" b="1" dirty="0" smtClean="0">
                <a:solidFill>
                  <a:srgbClr val="002060"/>
                </a:solidFill>
                <a:latin typeface="Book Antiqua"/>
                <a:ea typeface="Calibri"/>
                <a:cs typeface="Times New Roman"/>
              </a:rPr>
              <a:t>διηγείται</a:t>
            </a:r>
            <a:r>
              <a:rPr lang="el-GR" sz="3200" dirty="0" smtClean="0">
                <a:solidFill>
                  <a:srgbClr val="002060"/>
                </a:solidFill>
                <a:latin typeface="Book Antiqua"/>
                <a:ea typeface="Calibri"/>
                <a:cs typeface="Times New Roman"/>
              </a:rPr>
              <a:t> το πώς τα επίπεδα της πραγματικότητας «βγαίνουν» το ένα από το άλλο, παράγονται το ένα από το άλλο.</a:t>
            </a:r>
          </a:p>
          <a:p>
            <a:pPr marL="342900" lvl="0" indent="-342900" algn="just">
              <a:spcBef>
                <a:spcPct val="20000"/>
              </a:spcBef>
            </a:pPr>
            <a:endParaRPr kumimoji="0" lang="el-GR" sz="3200" b="0" i="0" u="none" strike="noStrike" kern="1200" cap="none" spc="0" normalizeH="0" baseline="0" noProof="0" dirty="0">
              <a:ln>
                <a:noFill/>
              </a:ln>
              <a:solidFill>
                <a:schemeClr val="tx1"/>
              </a:solidFill>
              <a:effectLst/>
              <a:uLnTx/>
              <a:uFillTx/>
              <a:latin typeface="Book Antiqua" pitchFamily="18" charset="0"/>
              <a:ea typeface="+mn-ea"/>
              <a:cs typeface="+mn-cs"/>
            </a:endParaRPr>
          </a:p>
        </p:txBody>
      </p:sp>
      <p:sp>
        <p:nvSpPr>
          <p:cNvPr id="8" name="3 - Θέση περιεχομένου"/>
          <p:cNvSpPr txBox="1">
            <a:spLocks/>
          </p:cNvSpPr>
          <p:nvPr/>
        </p:nvSpPr>
        <p:spPr>
          <a:xfrm>
            <a:off x="-76200" y="4953000"/>
            <a:ext cx="3810000" cy="1752600"/>
          </a:xfrm>
          <a:prstGeom prst="rect">
            <a:avLst/>
          </a:prstGeom>
        </p:spPr>
        <p:txBody>
          <a:bodyPr vert="horz" lIns="91440" tIns="45720" rIns="91440" bIns="45720" rtlCol="0">
            <a:normAutofit/>
          </a:bodyPr>
          <a:lstStyle/>
          <a:p>
            <a:r>
              <a:rPr kumimoji="0" lang="el-GR" sz="3200" b="0" i="0" u="none" strike="noStrike" kern="1200" cap="none" spc="0" normalizeH="0" baseline="0" noProof="0" dirty="0" smtClean="0">
                <a:ln>
                  <a:noFill/>
                </a:ln>
                <a:solidFill>
                  <a:schemeClr val="tx1"/>
                </a:solidFill>
                <a:effectLst/>
                <a:uLnTx/>
                <a:uFillTx/>
                <a:latin typeface="Book Antiqua" pitchFamily="18" charset="0"/>
                <a:ea typeface="+mn-ea"/>
                <a:cs typeface="+mn-cs"/>
              </a:rPr>
              <a:t>	</a:t>
            </a:r>
            <a:r>
              <a:rPr lang="el-GR" sz="2400" dirty="0" smtClean="0">
                <a:solidFill>
                  <a:srgbClr val="002060"/>
                </a:solidFill>
                <a:effectLst>
                  <a:innerShdw blurRad="63500" dist="50800">
                    <a:prstClr val="black">
                      <a:alpha val="50000"/>
                    </a:prstClr>
                  </a:innerShdw>
                </a:effectLst>
              </a:rPr>
              <a:t>    </a:t>
            </a:r>
            <a:r>
              <a:rPr lang="el-GR" sz="2400" b="1" dirty="0" smtClean="0">
                <a:solidFill>
                  <a:srgbClr val="002060"/>
                </a:solidFill>
                <a:effectLst>
                  <a:innerShdw blurRad="63500" dist="50800">
                    <a:prstClr val="black">
                      <a:alpha val="50000"/>
                    </a:prstClr>
                  </a:innerShdw>
                </a:effectLst>
                <a:latin typeface="Book Antiqua" pitchFamily="18" charset="0"/>
              </a:rPr>
              <a:t>Σχήμα 1</a:t>
            </a:r>
            <a:endParaRPr lang="el-GR" sz="2400" b="1" dirty="0" smtClean="0">
              <a:solidFill>
                <a:srgbClr val="002060"/>
              </a:solidFill>
              <a:latin typeface="Book Antiqua" pitchFamily="18" charset="0"/>
            </a:endParaRPr>
          </a:p>
          <a:p>
            <a:pPr algn="ctr"/>
            <a:r>
              <a:rPr lang="el-GR" sz="2400" dirty="0" smtClean="0">
                <a:solidFill>
                  <a:srgbClr val="002060"/>
                </a:solidFill>
                <a:effectLst>
                  <a:innerShdw blurRad="63500" dist="50800">
                    <a:prstClr val="black">
                      <a:alpha val="50000"/>
                    </a:prstClr>
                  </a:innerShdw>
                </a:effectLst>
                <a:latin typeface="Book Antiqua" pitchFamily="18" charset="0"/>
              </a:rPr>
              <a:t>Το πλωτινικό ιεραρχικό σχήμα των </a:t>
            </a:r>
            <a:r>
              <a:rPr lang="el-GR" sz="2400" dirty="0" err="1" smtClean="0">
                <a:solidFill>
                  <a:srgbClr val="002060"/>
                </a:solidFill>
                <a:effectLst>
                  <a:innerShdw blurRad="63500" dist="50800">
                    <a:prstClr val="black">
                      <a:alpha val="50000"/>
                    </a:prstClr>
                  </a:innerShdw>
                </a:effectLst>
                <a:latin typeface="Book Antiqua" pitchFamily="18" charset="0"/>
              </a:rPr>
              <a:t>τριῶν</a:t>
            </a:r>
            <a:r>
              <a:rPr lang="el-GR" sz="2400" dirty="0" smtClean="0">
                <a:solidFill>
                  <a:srgbClr val="002060"/>
                </a:solidFill>
                <a:effectLst>
                  <a:innerShdw blurRad="63500" dist="50800">
                    <a:prstClr val="black">
                      <a:alpha val="50000"/>
                    </a:prstClr>
                  </a:innerShdw>
                </a:effectLst>
                <a:latin typeface="Book Antiqua" pitchFamily="18" charset="0"/>
              </a:rPr>
              <a:t> </a:t>
            </a:r>
            <a:r>
              <a:rPr lang="el-GR" sz="2400" dirty="0" err="1" smtClean="0">
                <a:solidFill>
                  <a:srgbClr val="002060"/>
                </a:solidFill>
                <a:effectLst>
                  <a:innerShdw blurRad="63500" dist="50800">
                    <a:prstClr val="black">
                      <a:alpha val="50000"/>
                    </a:prstClr>
                  </a:innerShdw>
                </a:effectLst>
                <a:latin typeface="Book Antiqua" pitchFamily="18" charset="0"/>
              </a:rPr>
              <a:t>πρῶτων</a:t>
            </a:r>
            <a:r>
              <a:rPr lang="el-GR" sz="2400" dirty="0" smtClean="0">
                <a:solidFill>
                  <a:srgbClr val="002060"/>
                </a:solidFill>
                <a:effectLst>
                  <a:innerShdw blurRad="63500" dist="50800">
                    <a:prstClr val="black">
                      <a:alpha val="50000"/>
                    </a:prstClr>
                  </a:innerShdw>
                </a:effectLst>
                <a:latin typeface="Book Antiqua" pitchFamily="18" charset="0"/>
              </a:rPr>
              <a:t> ἀρχῶν.</a:t>
            </a:r>
            <a:endParaRPr lang="el-GR" sz="2400" dirty="0" smtClean="0">
              <a:solidFill>
                <a:srgbClr val="002060"/>
              </a:solidFill>
              <a:latin typeface="Book Antiqua" pitchFamily="18" charset="0"/>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3200" b="0" i="0" u="none" strike="noStrike" kern="1200" cap="none" spc="0" normalizeH="0" baseline="0" noProof="0" dirty="0" smtClean="0">
              <a:ln>
                <a:noFill/>
              </a:ln>
              <a:solidFill>
                <a:schemeClr val="tx1"/>
              </a:solidFill>
              <a:effectLst/>
              <a:uLnTx/>
              <a:uFillTx/>
              <a:latin typeface="Book Antiqua" pitchFamily="18" charset="0"/>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l-GR" sz="3200" b="0" i="0" u="none" strike="noStrike" kern="1200" cap="none" spc="0" normalizeH="0" baseline="0" noProof="0" dirty="0">
              <a:ln>
                <a:noFill/>
              </a:ln>
              <a:solidFill>
                <a:schemeClr val="tx1"/>
              </a:solidFill>
              <a:effectLst/>
              <a:uLnTx/>
              <a:uFillTx/>
              <a:latin typeface="Book Antiqua" pitchFamily="18" charset="0"/>
              <a:ea typeface="+mn-ea"/>
              <a:cs typeface="+mn-cs"/>
            </a:endParaRPr>
          </a:p>
        </p:txBody>
      </p:sp>
      <p:sp>
        <p:nvSpPr>
          <p:cNvPr id="10" name="1 - Τίτλος"/>
          <p:cNvSpPr>
            <a:spLocks noGrp="1"/>
          </p:cNvSpPr>
          <p:nvPr>
            <p:ph type="title"/>
          </p:nvPr>
        </p:nvSpPr>
        <p:spPr>
          <a:xfrm>
            <a:off x="457200" y="228600"/>
            <a:ext cx="8229600" cy="1143000"/>
          </a:xfrm>
        </p:spPr>
        <p:txBody>
          <a:bodyPr>
            <a:normAutofit/>
          </a:bodyPr>
          <a:lstStyle/>
          <a:p>
            <a:r>
              <a:rPr lang="el-GR" sz="4000" b="1" dirty="0" smtClean="0">
                <a:solidFill>
                  <a:srgbClr val="C00000"/>
                </a:solidFill>
                <a:effectLst>
                  <a:outerShdw blurRad="50800" dist="38100" algn="tr" rotWithShape="0">
                    <a:prstClr val="black">
                      <a:alpha val="40000"/>
                    </a:prstClr>
                  </a:outerShdw>
                </a:effectLst>
                <a:latin typeface="Book Antiqua" pitchFamily="18" charset="0"/>
              </a:rPr>
              <a:t>Η φιλοσοφική μέθοδος</a:t>
            </a:r>
            <a:endParaRPr lang="el-GR" sz="4000" b="1" dirty="0">
              <a:solidFill>
                <a:srgbClr val="C00000"/>
              </a:solidFill>
              <a:effectLst>
                <a:outerShdw blurRad="50800" dist="38100" algn="tr" rotWithShape="0">
                  <a:prstClr val="black">
                    <a:alpha val="40000"/>
                  </a:prstClr>
                </a:outerShdw>
              </a:effectLst>
              <a:latin typeface="Book Antiqua"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pPr algn="just"/>
            <a:r>
              <a:rPr lang="en-US" sz="4000" b="1" dirty="0" smtClean="0">
                <a:solidFill>
                  <a:srgbClr val="C00000"/>
                </a:solidFill>
                <a:effectLst>
                  <a:outerShdw blurRad="50800" dist="38100" algn="tr" rotWithShape="0">
                    <a:prstClr val="black">
                      <a:alpha val="40000"/>
                    </a:prstClr>
                  </a:outerShdw>
                </a:effectLst>
                <a:latin typeface="Book Antiqua" pitchFamily="18" charset="0"/>
              </a:rPr>
              <a:t>VI</a:t>
            </a:r>
            <a:r>
              <a:rPr lang="el-GR" sz="4000" b="1" dirty="0" smtClean="0">
                <a:solidFill>
                  <a:srgbClr val="C00000"/>
                </a:solidFill>
                <a:effectLst>
                  <a:outerShdw blurRad="50800" dist="38100" algn="tr" rotWithShape="0">
                    <a:prstClr val="black">
                      <a:alpha val="40000"/>
                    </a:prstClr>
                  </a:outerShdw>
                </a:effectLst>
                <a:latin typeface="Book Antiqua" pitchFamily="18" charset="0"/>
              </a:rPr>
              <a:t> 9</a:t>
            </a:r>
            <a:r>
              <a:rPr lang="en-US" sz="4000" b="1" dirty="0" smtClean="0">
                <a:solidFill>
                  <a:srgbClr val="C00000"/>
                </a:solidFill>
                <a:effectLst>
                  <a:outerShdw blurRad="50800" dist="38100" algn="tr" rotWithShape="0">
                    <a:prstClr val="black">
                      <a:alpha val="40000"/>
                    </a:prstClr>
                  </a:outerShdw>
                </a:effectLst>
                <a:latin typeface="Book Antiqua" pitchFamily="18" charset="0"/>
              </a:rPr>
              <a:t> </a:t>
            </a:r>
            <a:r>
              <a:rPr lang="el-GR" sz="4000" b="1" dirty="0" smtClean="0">
                <a:solidFill>
                  <a:srgbClr val="C00000"/>
                </a:solidFill>
                <a:effectLst>
                  <a:outerShdw blurRad="50800" dist="38100" algn="tr" rotWithShape="0">
                    <a:prstClr val="black">
                      <a:alpha val="40000"/>
                    </a:prstClr>
                  </a:outerShdw>
                </a:effectLst>
                <a:latin typeface="Book Antiqua" pitchFamily="18" charset="0"/>
              </a:rPr>
              <a:t>   </a:t>
            </a:r>
            <a:r>
              <a:rPr lang="el-GR" sz="4000" b="1" i="1" dirty="0" smtClean="0">
                <a:solidFill>
                  <a:srgbClr val="C00000"/>
                </a:solidFill>
                <a:effectLst>
                  <a:outerShdw blurRad="50800" dist="38100" algn="tr" rotWithShape="0">
                    <a:prstClr val="black">
                      <a:alpha val="40000"/>
                    </a:prstClr>
                  </a:outerShdw>
                </a:effectLst>
                <a:latin typeface="Book Antiqua" pitchFamily="18" charset="0"/>
              </a:rPr>
              <a:t>Περὶ </a:t>
            </a:r>
            <a:r>
              <a:rPr lang="el-GR" sz="4000" b="1" i="1" dirty="0" err="1" smtClean="0">
                <a:solidFill>
                  <a:srgbClr val="C00000"/>
                </a:solidFill>
                <a:effectLst>
                  <a:outerShdw blurRad="50800" dist="38100" algn="tr" rotWithShape="0">
                    <a:prstClr val="black">
                      <a:alpha val="40000"/>
                    </a:prstClr>
                  </a:outerShdw>
                </a:effectLst>
                <a:latin typeface="Book Antiqua" pitchFamily="18" charset="0"/>
              </a:rPr>
              <a:t>τἀγαθοῦ</a:t>
            </a:r>
            <a:r>
              <a:rPr lang="el-GR" sz="4000" b="1" i="1" dirty="0" smtClean="0">
                <a:solidFill>
                  <a:srgbClr val="C00000"/>
                </a:solidFill>
                <a:effectLst>
                  <a:outerShdw blurRad="50800" dist="38100" algn="tr" rotWithShape="0">
                    <a:prstClr val="black">
                      <a:alpha val="40000"/>
                    </a:prstClr>
                  </a:outerShdw>
                </a:effectLst>
                <a:latin typeface="Book Antiqua" pitchFamily="18" charset="0"/>
              </a:rPr>
              <a:t> ἢ τοῦ </a:t>
            </a:r>
            <a:r>
              <a:rPr lang="el-GR" sz="4000" b="1" i="1" dirty="0" err="1" smtClean="0">
                <a:solidFill>
                  <a:srgbClr val="C00000"/>
                </a:solidFill>
                <a:effectLst>
                  <a:outerShdw blurRad="50800" dist="38100" algn="tr" rotWithShape="0">
                    <a:prstClr val="black">
                      <a:alpha val="40000"/>
                    </a:prstClr>
                  </a:outerShdw>
                </a:effectLst>
                <a:latin typeface="Book Antiqua" pitchFamily="18" charset="0"/>
              </a:rPr>
              <a:t>ἑνός</a:t>
            </a:r>
            <a:endParaRPr lang="el-GR" sz="4000" b="1" i="1" dirty="0">
              <a:solidFill>
                <a:srgbClr val="C00000"/>
              </a:solidFill>
              <a:effectLst>
                <a:outerShdw blurRad="50800" dist="38100" algn="tr" rotWithShape="0">
                  <a:prstClr val="black">
                    <a:alpha val="40000"/>
                  </a:prstClr>
                </a:outerShdw>
              </a:effectLst>
              <a:latin typeface="Book Antiqua" pitchFamily="18" charset="0"/>
            </a:endParaRPr>
          </a:p>
        </p:txBody>
      </p:sp>
      <p:sp>
        <p:nvSpPr>
          <p:cNvPr id="3" name="2 - Θέση περιεχομένου"/>
          <p:cNvSpPr>
            <a:spLocks noGrp="1"/>
          </p:cNvSpPr>
          <p:nvPr>
            <p:ph idx="1"/>
          </p:nvPr>
        </p:nvSpPr>
        <p:spPr>
          <a:xfrm>
            <a:off x="304800" y="1905000"/>
            <a:ext cx="8534400" cy="4267200"/>
          </a:xfrm>
        </p:spPr>
        <p:txBody>
          <a:bodyPr>
            <a:normAutofit fontScale="85000" lnSpcReduction="20000"/>
          </a:bodyPr>
          <a:lstStyle/>
          <a:p>
            <a:pPr marL="0" indent="0" algn="just">
              <a:lnSpc>
                <a:spcPct val="110000"/>
              </a:lnSpc>
              <a:buNone/>
            </a:pPr>
            <a:r>
              <a:rPr lang="el-GR" dirty="0" smtClean="0">
                <a:solidFill>
                  <a:srgbClr val="002060"/>
                </a:solidFill>
                <a:latin typeface="Book Antiqua" pitchFamily="18" charset="0"/>
              </a:rPr>
              <a:t>Η φιλοσοφία είναι μία ἐπιστροφή στον ἑαυτό, αλλά όχι στον εξωτερικό ἑαυτό, στον ἑαυτό, δηλαδή, που γνωρίζει τα εξωτερικά αντικείμενα μέσω της αισθητηριακής αντίληψης, </a:t>
            </a:r>
            <a:r>
              <a:rPr lang="el-GR" b="1" u="sng" dirty="0" smtClean="0">
                <a:solidFill>
                  <a:srgbClr val="002060"/>
                </a:solidFill>
                <a:latin typeface="Book Antiqua" pitchFamily="18" charset="0"/>
              </a:rPr>
              <a:t>αλλά στον ἑαυτό που έχει αποκτήσει συνείδηση ότι ανήκει στον νοητό κόσμο</a:t>
            </a:r>
            <a:r>
              <a:rPr lang="el-GR" b="1" dirty="0" smtClean="0">
                <a:solidFill>
                  <a:srgbClr val="002060"/>
                </a:solidFill>
                <a:latin typeface="Book Antiqua" pitchFamily="18" charset="0"/>
              </a:rPr>
              <a:t>.</a:t>
            </a:r>
            <a:r>
              <a:rPr lang="el-GR" b="1" u="sng" dirty="0" smtClean="0">
                <a:solidFill>
                  <a:srgbClr val="002060"/>
                </a:solidFill>
                <a:latin typeface="Book Antiqua" pitchFamily="18" charset="0"/>
              </a:rPr>
              <a:t> </a:t>
            </a:r>
          </a:p>
          <a:p>
            <a:pPr marL="0" indent="0" algn="just">
              <a:buNone/>
            </a:pPr>
            <a:endParaRPr lang="el-GR" sz="900" b="1" u="sng" dirty="0" smtClean="0">
              <a:solidFill>
                <a:srgbClr val="002060"/>
              </a:solidFill>
              <a:latin typeface="Book Antiqua" pitchFamily="18" charset="0"/>
            </a:endParaRPr>
          </a:p>
          <a:p>
            <a:pPr marL="0" indent="0" algn="just">
              <a:lnSpc>
                <a:spcPct val="110000"/>
              </a:lnSpc>
              <a:buNone/>
            </a:pPr>
            <a:r>
              <a:rPr lang="el-GR" dirty="0" smtClean="0">
                <a:solidFill>
                  <a:srgbClr val="002060"/>
                </a:solidFill>
                <a:latin typeface="Book Antiqua" pitchFamily="18" charset="0"/>
              </a:rPr>
              <a:t>Αυτός ο νοητός κόσμος εξαρτάται από μία άλλη ἀρχή άρρητη που τού επιτρέπει να είναι αυτό που είναι, που τού επιτρέπει να είναι κάτι που αναφέρεται στον ίδιο τον ἑαυτό, κάτι αυτοαναφορικό, ο νοητός κόσμος ως αναφορά στον ἑαυτό του.</a:t>
            </a:r>
          </a:p>
          <a:p>
            <a:pPr algn="just"/>
            <a:endParaRPr lang="el-GR" dirty="0">
              <a:latin typeface="Book Antiqua"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04800" y="762000"/>
            <a:ext cx="8610600" cy="1143000"/>
          </a:xfrm>
        </p:spPr>
        <p:txBody>
          <a:bodyPr>
            <a:noAutofit/>
          </a:bodyPr>
          <a:lstStyle/>
          <a:p>
            <a:pPr algn="just"/>
            <a:r>
              <a:rPr lang="el-GR" sz="3600" b="1" i="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a:t>
            </a:r>
            <a:r>
              <a:rPr lang="el-GR" sz="3600" b="1" i="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ἐσμὲν</a:t>
            </a:r>
            <a:r>
              <a:rPr lang="el-GR" sz="3600" b="1" i="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l-GR" sz="3600" b="1" i="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ἕκαστος</a:t>
            </a:r>
            <a:r>
              <a:rPr lang="el-GR" sz="3600" b="1" i="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κόσμος νοητός»</a:t>
            </a:r>
            <a:r>
              <a:rPr lang="el-GR" sz="36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br>
              <a:rPr lang="el-GR" sz="36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br>
            <a:r>
              <a:rPr lang="el-GR" sz="36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–είμαστε ο καθένας από εμάς ο νοητός κόσμος, όχι ένας νοητός κόσμος, </a:t>
            </a:r>
            <a:r>
              <a:rPr lang="el-GR" sz="3600" b="1" u="sng"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ο νοητός κόσμος</a:t>
            </a:r>
            <a:endParaRPr lang="el-GR" sz="3600"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2 - Θέση περιεχομένου"/>
          <p:cNvSpPr>
            <a:spLocks noGrp="1"/>
          </p:cNvSpPr>
          <p:nvPr>
            <p:ph idx="1"/>
          </p:nvPr>
        </p:nvSpPr>
        <p:spPr>
          <a:xfrm>
            <a:off x="228600" y="2743200"/>
            <a:ext cx="8610600" cy="3733800"/>
          </a:xfrm>
        </p:spPr>
        <p:txBody>
          <a:bodyPr>
            <a:normAutofit/>
          </a:bodyPr>
          <a:lstStyle/>
          <a:p>
            <a:pPr marL="0" indent="0" algn="just">
              <a:buNone/>
            </a:pPr>
            <a:r>
              <a:rPr lang="el-GR" dirty="0" smtClean="0">
                <a:solidFill>
                  <a:srgbClr val="002060"/>
                </a:solidFill>
                <a:latin typeface="Book Antiqua" pitchFamily="18" charset="0"/>
              </a:rPr>
              <a:t>Αυτή η εικόνα περιγράφει αν όχι τη βασικότερη, την πιο κεντρική θέση στη φιλοσοφία του Πλωτίνου, μία θέση που δε βρίσκουμε στους άλλους Νεοπλατωνικούς οι οποίοι δεν τη δέχθηκαν. </a:t>
            </a:r>
          </a:p>
          <a:p>
            <a:pPr marL="0" indent="0" algn="just">
              <a:lnSpc>
                <a:spcPct val="110000"/>
              </a:lnSpc>
              <a:buNone/>
            </a:pPr>
            <a:r>
              <a:rPr lang="el-GR" b="1" dirty="0" smtClean="0">
                <a:solidFill>
                  <a:srgbClr val="002060"/>
                </a:solidFill>
                <a:effectLst>
                  <a:outerShdw blurRad="38100" dist="38100" dir="2700000" algn="tl">
                    <a:srgbClr val="000000">
                      <a:alpha val="43137"/>
                    </a:srgbClr>
                  </a:outerShdw>
                </a:effectLst>
                <a:latin typeface="Book Antiqua" pitchFamily="18" charset="0"/>
              </a:rPr>
              <a:t>Είναι πιθανώς η πιο ενδιαφέρουσα και η πιο γόνιμη θέση της πλωτινικής φιλοσοφίας.</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04800" y="274638"/>
            <a:ext cx="8534400" cy="1143000"/>
          </a:xfrm>
        </p:spPr>
        <p:txBody>
          <a:bodyPr>
            <a:noAutofit/>
          </a:bodyPr>
          <a:lstStyle/>
          <a:p>
            <a:pPr algn="just"/>
            <a:r>
              <a:rPr lang="el-GR" sz="3600" b="1" dirty="0" smtClean="0">
                <a:solidFill>
                  <a:srgbClr val="C00000"/>
                </a:solidFill>
                <a:effectLst>
                  <a:outerShdw blurRad="50800" dist="38100" algn="tr" rotWithShape="0">
                    <a:prstClr val="black">
                      <a:alpha val="40000"/>
                    </a:prstClr>
                  </a:outerShdw>
                </a:effectLst>
                <a:latin typeface="Book Antiqua" pitchFamily="18" charset="0"/>
              </a:rPr>
              <a:t>Αυτή η έκφραση, αυτή η έννοια της έκφρασης επιτρέπει δύο πράγματα:</a:t>
            </a:r>
            <a:endParaRPr lang="el-GR" sz="3600" b="1" dirty="0">
              <a:solidFill>
                <a:srgbClr val="C00000"/>
              </a:solidFill>
              <a:effectLst>
                <a:outerShdw blurRad="50800" dist="38100" algn="tr" rotWithShape="0">
                  <a:prstClr val="black">
                    <a:alpha val="40000"/>
                  </a:prstClr>
                </a:outerShdw>
              </a:effectLst>
              <a:latin typeface="Book Antiqua" pitchFamily="18" charset="0"/>
            </a:endParaRPr>
          </a:p>
        </p:txBody>
      </p:sp>
      <p:sp>
        <p:nvSpPr>
          <p:cNvPr id="3" name="2 - Θέση περιεχομένου"/>
          <p:cNvSpPr>
            <a:spLocks noGrp="1"/>
          </p:cNvSpPr>
          <p:nvPr>
            <p:ph idx="1"/>
          </p:nvPr>
        </p:nvSpPr>
        <p:spPr>
          <a:xfrm>
            <a:off x="304800" y="1798637"/>
            <a:ext cx="8610600" cy="4525963"/>
          </a:xfrm>
        </p:spPr>
        <p:txBody>
          <a:bodyPr>
            <a:normAutofit fontScale="92500" lnSpcReduction="20000"/>
          </a:bodyPr>
          <a:lstStyle/>
          <a:p>
            <a:pPr lvl="0" algn="just">
              <a:buNone/>
            </a:pPr>
            <a:r>
              <a:rPr lang="el-GR" dirty="0" smtClean="0">
                <a:solidFill>
                  <a:srgbClr val="002060"/>
                </a:solidFill>
                <a:latin typeface="Book Antiqua" pitchFamily="18" charset="0"/>
              </a:rPr>
              <a:t>	την </a:t>
            </a:r>
            <a:r>
              <a:rPr lang="el-GR" b="1" i="1" dirty="0" smtClean="0">
                <a:solidFill>
                  <a:srgbClr val="002060"/>
                </a:solidFill>
                <a:latin typeface="Book Antiqua" pitchFamily="18" charset="0"/>
              </a:rPr>
              <a:t>ελευθερία</a:t>
            </a:r>
            <a:r>
              <a:rPr lang="el-GR" dirty="0" smtClean="0">
                <a:solidFill>
                  <a:srgbClr val="002060"/>
                </a:solidFill>
                <a:latin typeface="Book Antiqua" pitchFamily="18" charset="0"/>
              </a:rPr>
              <a:t> του αντικείμενου έναντι της πηγής,</a:t>
            </a:r>
            <a:endParaRPr lang="en-US" dirty="0" smtClean="0">
              <a:solidFill>
                <a:srgbClr val="002060"/>
              </a:solidFill>
              <a:latin typeface="Book Antiqua" pitchFamily="18" charset="0"/>
            </a:endParaRPr>
          </a:p>
          <a:p>
            <a:pPr lvl="0" algn="just">
              <a:buNone/>
            </a:pPr>
            <a:r>
              <a:rPr lang="el-GR" sz="900" dirty="0" smtClean="0">
                <a:solidFill>
                  <a:srgbClr val="002060"/>
                </a:solidFill>
                <a:latin typeface="Book Antiqua" pitchFamily="18" charset="0"/>
              </a:rPr>
              <a:t>	</a:t>
            </a:r>
          </a:p>
          <a:p>
            <a:pPr lvl="0" algn="just">
              <a:buNone/>
            </a:pPr>
            <a:r>
              <a:rPr lang="el-GR" dirty="0" smtClean="0">
                <a:solidFill>
                  <a:srgbClr val="002060"/>
                </a:solidFill>
                <a:latin typeface="Book Antiqua" pitchFamily="18" charset="0"/>
              </a:rPr>
              <a:t>	και ταυτόχρονα την </a:t>
            </a:r>
            <a:r>
              <a:rPr lang="el-GR" b="1" i="1" dirty="0" smtClean="0">
                <a:solidFill>
                  <a:srgbClr val="002060"/>
                </a:solidFill>
                <a:latin typeface="Book Antiqua" pitchFamily="18" charset="0"/>
              </a:rPr>
              <a:t>εξάρτηση</a:t>
            </a:r>
            <a:endParaRPr lang="en-US" b="1" i="1" dirty="0" smtClean="0">
              <a:solidFill>
                <a:srgbClr val="002060"/>
              </a:solidFill>
              <a:latin typeface="Book Antiqua" pitchFamily="18" charset="0"/>
            </a:endParaRPr>
          </a:p>
          <a:p>
            <a:pPr lvl="0" algn="just"/>
            <a:endParaRPr lang="en-US" sz="800" b="1" i="1" dirty="0" smtClean="0">
              <a:solidFill>
                <a:srgbClr val="002060"/>
              </a:solidFill>
              <a:latin typeface="Book Antiqua" pitchFamily="18" charset="0"/>
            </a:endParaRPr>
          </a:p>
          <a:p>
            <a:pPr marL="723900" lvl="0" indent="-723900" algn="just">
              <a:buNone/>
            </a:pPr>
            <a:r>
              <a:rPr lang="el-GR" dirty="0" smtClean="0">
                <a:solidFill>
                  <a:srgbClr val="002060"/>
                </a:solidFill>
                <a:latin typeface="Book Antiqua" pitchFamily="18" charset="0"/>
              </a:rPr>
              <a:t>	</a:t>
            </a:r>
          </a:p>
          <a:p>
            <a:pPr marL="723900" lvl="0" indent="-723900" algn="just">
              <a:buNone/>
            </a:pPr>
            <a:r>
              <a:rPr lang="el-GR" dirty="0" smtClean="0">
                <a:solidFill>
                  <a:srgbClr val="002060"/>
                </a:solidFill>
                <a:latin typeface="Book Antiqua" pitchFamily="18" charset="0"/>
              </a:rPr>
              <a:t>	Οπότε, στον Πλωτῖνο η Ψυχή είναι έκφραση του νοητοῦ με αυτόν τον τρόπο, δεν κατασκευάζει η ίδια το αντικείμενο αλλά το ερμηνεύει. </a:t>
            </a:r>
          </a:p>
          <a:p>
            <a:pPr marL="723900" lvl="0" indent="-723900" algn="just">
              <a:buNone/>
            </a:pPr>
            <a:r>
              <a:rPr lang="el-GR" sz="600" dirty="0" smtClean="0">
                <a:solidFill>
                  <a:srgbClr val="002060"/>
                </a:solidFill>
                <a:latin typeface="Book Antiqua" pitchFamily="18" charset="0"/>
              </a:rPr>
              <a:t>	</a:t>
            </a:r>
          </a:p>
          <a:p>
            <a:pPr marL="723900" lvl="0" indent="-723900" algn="just">
              <a:buNone/>
            </a:pPr>
            <a:r>
              <a:rPr lang="el-GR" dirty="0" smtClean="0">
                <a:solidFill>
                  <a:srgbClr val="002060"/>
                </a:solidFill>
                <a:latin typeface="Book Antiqua" pitchFamily="18" charset="0"/>
              </a:rPr>
              <a:t>	Από αυτήν την άποψη, </a:t>
            </a:r>
            <a:r>
              <a:rPr lang="el-GR" b="1" u="sng" dirty="0" smtClean="0">
                <a:solidFill>
                  <a:srgbClr val="002060"/>
                </a:solidFill>
                <a:latin typeface="Book Antiqua" pitchFamily="18" charset="0"/>
              </a:rPr>
              <a:t>κάθε Ψυχή είναι μία διαφορετική ερμηνεία του νοητοῦ</a:t>
            </a:r>
            <a:r>
              <a:rPr lang="el-GR" dirty="0" smtClean="0">
                <a:solidFill>
                  <a:srgbClr val="002060"/>
                </a:solidFill>
                <a:latin typeface="Book Antiqua" pitchFamily="18" charset="0"/>
              </a:rPr>
              <a:t>.</a:t>
            </a:r>
          </a:p>
        </p:txBody>
      </p:sp>
      <p:sp>
        <p:nvSpPr>
          <p:cNvPr id="2050" name="AutoShape 2"/>
          <p:cNvSpPr>
            <a:spLocks noChangeArrowheads="1"/>
          </p:cNvSpPr>
          <p:nvPr/>
        </p:nvSpPr>
        <p:spPr bwMode="auto">
          <a:xfrm>
            <a:off x="152400" y="3810000"/>
            <a:ext cx="838200" cy="4572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0">
            <a:gsLst>
              <a:gs pos="0">
                <a:srgbClr val="D99594"/>
              </a:gs>
              <a:gs pos="50000">
                <a:srgbClr val="C0504D"/>
              </a:gs>
              <a:gs pos="100000">
                <a:srgbClr val="D99594"/>
              </a:gs>
            </a:gsLst>
            <a:lin ang="5400000" scaled="1"/>
          </a:gradFill>
          <a:ln w="12700">
            <a:solidFill>
              <a:srgbClr val="C0504D"/>
            </a:solidFill>
            <a:miter lim="800000"/>
            <a:headEnd/>
            <a:tailEnd/>
          </a:ln>
          <a:effectLst>
            <a:outerShdw dist="28398" dir="3806097" algn="ctr" rotWithShape="0">
              <a:srgbClr val="622423"/>
            </a:outerShdw>
          </a:effectLst>
        </p:spPr>
        <p:txBody>
          <a:bodyPr vert="horz" wrap="square" lIns="91440" tIns="45720" rIns="91440" bIns="45720" numCol="1" anchor="t" anchorCtr="0" compatLnSpc="1">
            <a:prstTxWarp prst="textNoShape">
              <a:avLst/>
            </a:prstTxWarp>
          </a:bodyPr>
          <a:lstStyle/>
          <a:p>
            <a:endParaRPr lang="el-G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pPr algn="just"/>
            <a:endParaRPr lang="el-GR" sz="2400" dirty="0">
              <a:latin typeface="Book Antiqua" pitchFamily="18" charset="0"/>
            </a:endParaRPr>
          </a:p>
        </p:txBody>
      </p:sp>
      <p:pic>
        <p:nvPicPr>
          <p:cNvPr id="4" name="3 - Θέση περιεχομένου"/>
          <p:cNvPicPr>
            <a:picLocks noGrp="1"/>
          </p:cNvPicPr>
          <p:nvPr>
            <p:ph idx="1"/>
          </p:nvPr>
        </p:nvPicPr>
        <p:blipFill>
          <a:blip r:embed="rId2" cstate="print"/>
          <a:srcRect l="23912" t="23164" r="31311" b="66855"/>
          <a:stretch>
            <a:fillRect/>
          </a:stretch>
        </p:blipFill>
        <p:spPr bwMode="auto">
          <a:xfrm>
            <a:off x="228600" y="304800"/>
            <a:ext cx="8610600" cy="1752600"/>
          </a:xfrm>
          <a:prstGeom prst="rect">
            <a:avLst/>
          </a:prstGeom>
          <a:ln>
            <a:noFill/>
          </a:ln>
          <a:effectLst>
            <a:outerShdw blurRad="292100" dist="139700" dir="2700000" algn="tl" rotWithShape="0">
              <a:srgbClr val="333333">
                <a:alpha val="65000"/>
              </a:srgbClr>
            </a:outerShdw>
          </a:effectLst>
        </p:spPr>
      </p:pic>
      <p:sp>
        <p:nvSpPr>
          <p:cNvPr id="5" name="4 - Ορθογώνιο"/>
          <p:cNvSpPr/>
          <p:nvPr/>
        </p:nvSpPr>
        <p:spPr>
          <a:xfrm>
            <a:off x="304800" y="2257485"/>
            <a:ext cx="8610600" cy="4524315"/>
          </a:xfrm>
          <a:prstGeom prst="rect">
            <a:avLst/>
          </a:prstGeom>
        </p:spPr>
        <p:txBody>
          <a:bodyPr wrap="square">
            <a:spAutoFit/>
          </a:bodyPr>
          <a:lstStyle/>
          <a:p>
            <a:pPr algn="just"/>
            <a:r>
              <a:rPr lang="el-GR" sz="2800" b="1" u="sng" dirty="0" smtClean="0">
                <a:solidFill>
                  <a:srgbClr val="002060"/>
                </a:solidFill>
                <a:latin typeface="Book Antiqua" pitchFamily="18" charset="0"/>
              </a:rPr>
              <a:t>Τι είναι οι Λόγοι στην Ψυχή</a:t>
            </a:r>
            <a:r>
              <a:rPr lang="el-GR" sz="2800" b="1" dirty="0" smtClean="0">
                <a:solidFill>
                  <a:srgbClr val="002060"/>
                </a:solidFill>
                <a:latin typeface="Book Antiqua" pitchFamily="18" charset="0"/>
              </a:rPr>
              <a:t>; </a:t>
            </a:r>
          </a:p>
          <a:p>
            <a:pPr algn="just"/>
            <a:endParaRPr lang="el-GR" dirty="0" smtClean="0">
              <a:solidFill>
                <a:srgbClr val="002060"/>
              </a:solidFill>
              <a:latin typeface="Book Antiqua" pitchFamily="18" charset="0"/>
            </a:endParaRPr>
          </a:p>
          <a:p>
            <a:pPr algn="just"/>
            <a:r>
              <a:rPr lang="el-GR" sz="2400" dirty="0" smtClean="0">
                <a:solidFill>
                  <a:srgbClr val="002060"/>
                </a:solidFill>
                <a:latin typeface="Book Antiqua" pitchFamily="18" charset="0"/>
              </a:rPr>
              <a:t>Είναι αυτή η πληροφορία που φέρει η Ψυχή μέσα της και που τής δίνει τη δυνατότητα να παράγει τα αἰσθητά αντικείμενα, είναι οι δομές των επιμέρους αἰσθητῶν αντικειμένων. </a:t>
            </a:r>
          </a:p>
          <a:p>
            <a:pPr algn="just"/>
            <a:endParaRPr lang="el-GR" sz="800" dirty="0" smtClean="0">
              <a:solidFill>
                <a:srgbClr val="002060"/>
              </a:solidFill>
              <a:latin typeface="Book Antiqua" pitchFamily="18" charset="0"/>
            </a:endParaRPr>
          </a:p>
          <a:p>
            <a:pPr algn="just"/>
            <a:r>
              <a:rPr lang="el-GR" sz="2400" dirty="0" smtClean="0">
                <a:solidFill>
                  <a:srgbClr val="002060"/>
                </a:solidFill>
                <a:latin typeface="Book Antiqua" pitchFamily="18" charset="0"/>
              </a:rPr>
              <a:t>Αλλά στον Πλωτῖνο αυτές τις δομές τις συγκροτεί η ίδια η Ψυχή για να αποφύγει το γνωστό πρόβλημα να είναι ο νοητός κόσμος αντίγραφο του αἰσθητοῦ.</a:t>
            </a:r>
          </a:p>
          <a:p>
            <a:pPr algn="just"/>
            <a:endParaRPr lang="el-GR" sz="800" dirty="0" smtClean="0">
              <a:solidFill>
                <a:srgbClr val="002060"/>
              </a:solidFill>
              <a:latin typeface="Book Antiqua" pitchFamily="18" charset="0"/>
            </a:endParaRPr>
          </a:p>
          <a:p>
            <a:pPr algn="just"/>
            <a:r>
              <a:rPr lang="el-GR" sz="2800" b="1" dirty="0" smtClean="0">
                <a:solidFill>
                  <a:srgbClr val="002060"/>
                </a:solidFill>
                <a:latin typeface="Book Antiqua" pitchFamily="18" charset="0"/>
              </a:rPr>
              <a:t>Η Ψυχή είναι μία παραγωγική δύναμη η οποία παράγει διαρκώς τον κόσμο.</a:t>
            </a:r>
            <a:endParaRPr lang="el-GR" sz="2800" dirty="0" smtClean="0">
              <a:solidFill>
                <a:srgbClr val="002060"/>
              </a:solidFill>
              <a:latin typeface="Book Antiqua" pitchFamily="18" charset="0"/>
            </a:endParaRPr>
          </a:p>
          <a:p>
            <a:pPr algn="just"/>
            <a:endParaRPr lang="el-GR" sz="2600" dirty="0">
              <a:solidFill>
                <a:srgbClr val="002060"/>
              </a:solidFill>
              <a:latin typeface="Book Antiqua"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04800" y="274638"/>
            <a:ext cx="8610600" cy="1143000"/>
          </a:xfrm>
        </p:spPr>
        <p:txBody>
          <a:bodyPr>
            <a:noAutofit/>
          </a:bodyPr>
          <a:lstStyle/>
          <a:p>
            <a:pPr algn="just"/>
            <a:r>
              <a:rPr lang="el-GR" sz="3600" b="1" dirty="0" smtClean="0">
                <a:solidFill>
                  <a:srgbClr val="C00000"/>
                </a:solidFill>
                <a:effectLst>
                  <a:outerShdw blurRad="50800" dist="38100" algn="tr" rotWithShape="0">
                    <a:prstClr val="black">
                      <a:alpha val="40000"/>
                    </a:prstClr>
                  </a:outerShdw>
                </a:effectLst>
                <a:latin typeface="Book Antiqua" pitchFamily="18" charset="0"/>
              </a:rPr>
              <a:t>Ένας εύστοχος τρόπος κατανόησης της λειτουργίας της Ψυχῆς</a:t>
            </a:r>
          </a:p>
        </p:txBody>
      </p:sp>
      <p:pic>
        <p:nvPicPr>
          <p:cNvPr id="4" name="3 - Θέση περιεχομένου"/>
          <p:cNvPicPr>
            <a:picLocks noGrp="1"/>
          </p:cNvPicPr>
          <p:nvPr>
            <p:ph idx="1"/>
          </p:nvPr>
        </p:nvPicPr>
        <p:blipFill>
          <a:blip r:embed="rId2" cstate="print">
            <a:lum contrast="-10000"/>
          </a:blip>
          <a:srcRect l="23965" t="37217" r="20557" b="31698"/>
          <a:stretch>
            <a:fillRect/>
          </a:stretch>
        </p:blipFill>
        <p:spPr bwMode="auto">
          <a:xfrm>
            <a:off x="76200" y="1828800"/>
            <a:ext cx="8915400" cy="44196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b="1" dirty="0" smtClean="0">
                <a:solidFill>
                  <a:srgbClr val="C00000"/>
                </a:solidFill>
                <a:effectLst>
                  <a:outerShdw blurRad="50800" dist="38100" algn="tr" rotWithShape="0">
                    <a:prstClr val="black">
                      <a:alpha val="40000"/>
                    </a:prstClr>
                  </a:outerShdw>
                </a:effectLst>
                <a:latin typeface="Book Antiqua" pitchFamily="18" charset="0"/>
              </a:rPr>
              <a:t>Τα όρια της γλώσσας</a:t>
            </a:r>
            <a:endParaRPr lang="el-GR" sz="4000" b="1" dirty="0">
              <a:solidFill>
                <a:srgbClr val="C00000"/>
              </a:solidFill>
              <a:effectLst>
                <a:outerShdw blurRad="50800" dist="38100" algn="tr" rotWithShape="0">
                  <a:prstClr val="black">
                    <a:alpha val="40000"/>
                  </a:prstClr>
                </a:outerShdw>
              </a:effectLst>
              <a:latin typeface="Book Antiqua" pitchFamily="18" charset="0"/>
            </a:endParaRPr>
          </a:p>
        </p:txBody>
      </p:sp>
      <p:sp>
        <p:nvSpPr>
          <p:cNvPr id="3" name="2 - Θέση περιεχομένου"/>
          <p:cNvSpPr>
            <a:spLocks noGrp="1"/>
          </p:cNvSpPr>
          <p:nvPr>
            <p:ph idx="1"/>
          </p:nvPr>
        </p:nvSpPr>
        <p:spPr>
          <a:xfrm>
            <a:off x="304800" y="1600200"/>
            <a:ext cx="8610600" cy="4525963"/>
          </a:xfrm>
        </p:spPr>
        <p:txBody>
          <a:bodyPr>
            <a:normAutofit fontScale="92500"/>
          </a:bodyPr>
          <a:lstStyle/>
          <a:p>
            <a:pPr marL="0" indent="0" algn="just">
              <a:buNone/>
            </a:pPr>
            <a:r>
              <a:rPr lang="el-GR" dirty="0" smtClean="0">
                <a:solidFill>
                  <a:srgbClr val="002060"/>
                </a:solidFill>
                <a:latin typeface="Book Antiqua" pitchFamily="18" charset="0"/>
              </a:rPr>
              <a:t>Ο Πλωτῖνος είναι ένας από τους πρώτους φιλοσόφους που διατυπώνουν ρητά τα όρια της γλώσσας. Όταν διατυπώνουμε μέσα σε έναν λόγο αυτό που προσπαθούμε να σκεφτούμε, ο Πλωτῖνος θεωρεί ότι πάντα χάνουμε ένα κομμάτι από αυτήν την πληροφορία, γιατί η γλώσσα έχει όρια πιο στενά από τη σκέψη. </a:t>
            </a:r>
          </a:p>
          <a:p>
            <a:pPr marL="0" indent="0" algn="just">
              <a:buNone/>
            </a:pPr>
            <a:endParaRPr lang="el-GR" sz="900" b="1" u="sng" dirty="0" smtClean="0">
              <a:solidFill>
                <a:srgbClr val="002060"/>
              </a:solidFill>
              <a:latin typeface="Book Antiqua" pitchFamily="18" charset="0"/>
            </a:endParaRPr>
          </a:p>
          <a:p>
            <a:pPr marL="0" indent="0" algn="just">
              <a:buNone/>
            </a:pPr>
            <a:r>
              <a:rPr lang="el-GR" b="1" u="sng" dirty="0" smtClean="0">
                <a:solidFill>
                  <a:srgbClr val="002060"/>
                </a:solidFill>
                <a:latin typeface="Book Antiqua" pitchFamily="18" charset="0"/>
              </a:rPr>
              <a:t>Και πάντα κάτι χάνεται σ' αυτό το ξετύλιγμα της σκέψης</a:t>
            </a:r>
            <a:r>
              <a:rPr lang="el-GR" b="1" dirty="0" smtClean="0">
                <a:solidFill>
                  <a:srgbClr val="002060"/>
                </a:solidFill>
                <a:latin typeface="Book Antiqua" pitchFamily="18" charset="0"/>
              </a:rPr>
              <a:t>!</a:t>
            </a:r>
            <a:endParaRPr lang="el-GR" dirty="0">
              <a:solidFill>
                <a:srgbClr val="002060"/>
              </a:solidFill>
              <a:latin typeface="Book Antiqua"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28600" y="381000"/>
            <a:ext cx="8610600" cy="1143000"/>
          </a:xfrm>
        </p:spPr>
        <p:txBody>
          <a:bodyPr>
            <a:noAutofit/>
          </a:bodyPr>
          <a:lstStyle/>
          <a:p>
            <a:pPr algn="just"/>
            <a:r>
              <a:rPr lang="el-GR" sz="4000" b="1" dirty="0" smtClean="0">
                <a:solidFill>
                  <a:srgbClr val="C00000"/>
                </a:solidFill>
                <a:effectLst>
                  <a:outerShdw blurRad="50800" dist="38100" algn="tr" rotWithShape="0">
                    <a:prstClr val="black">
                      <a:alpha val="40000"/>
                    </a:prstClr>
                  </a:outerShdw>
                </a:effectLst>
                <a:latin typeface="Book Antiqua" pitchFamily="18" charset="0"/>
              </a:rPr>
              <a:t>Τι είναι η γλώσσα – ο λόγος ρωτάει ο Πλάτων στον </a:t>
            </a:r>
            <a:r>
              <a:rPr lang="el-GR" sz="4000" b="1" i="1" dirty="0" smtClean="0">
                <a:solidFill>
                  <a:srgbClr val="C00000"/>
                </a:solidFill>
                <a:effectLst>
                  <a:outerShdw blurRad="50800" dist="38100" algn="tr" rotWithShape="0">
                    <a:prstClr val="black">
                      <a:alpha val="40000"/>
                    </a:prstClr>
                  </a:outerShdw>
                </a:effectLst>
                <a:latin typeface="Book Antiqua" pitchFamily="18" charset="0"/>
              </a:rPr>
              <a:t>Σοφιστή</a:t>
            </a:r>
            <a:r>
              <a:rPr lang="el-GR" sz="4000" b="1" dirty="0" smtClean="0">
                <a:solidFill>
                  <a:srgbClr val="C00000"/>
                </a:solidFill>
                <a:effectLst>
                  <a:outerShdw blurRad="50800" dist="38100" algn="tr" rotWithShape="0">
                    <a:prstClr val="black">
                      <a:alpha val="40000"/>
                    </a:prstClr>
                  </a:outerShdw>
                </a:effectLst>
                <a:latin typeface="Book Antiqua" pitchFamily="18" charset="0"/>
              </a:rPr>
              <a:t>;</a:t>
            </a:r>
            <a:endParaRPr lang="el-GR" sz="4000" b="1" dirty="0">
              <a:solidFill>
                <a:srgbClr val="C00000"/>
              </a:solidFill>
              <a:effectLst>
                <a:outerShdw blurRad="50800" dist="38100" algn="tr" rotWithShape="0">
                  <a:prstClr val="black">
                    <a:alpha val="40000"/>
                  </a:prstClr>
                </a:outerShdw>
              </a:effectLst>
              <a:latin typeface="Book Antiqua" pitchFamily="18" charset="0"/>
            </a:endParaRPr>
          </a:p>
        </p:txBody>
      </p:sp>
      <p:sp>
        <p:nvSpPr>
          <p:cNvPr id="3" name="2 - Θέση περιεχομένου"/>
          <p:cNvSpPr>
            <a:spLocks noGrp="1"/>
          </p:cNvSpPr>
          <p:nvPr>
            <p:ph idx="1"/>
          </p:nvPr>
        </p:nvSpPr>
        <p:spPr>
          <a:xfrm>
            <a:off x="228600" y="2362200"/>
            <a:ext cx="8686800" cy="4525963"/>
          </a:xfrm>
          <a:effectLst>
            <a:outerShdw blurRad="50800" dist="38100" dir="2700000" algn="tl" rotWithShape="0">
              <a:prstClr val="black">
                <a:alpha val="40000"/>
              </a:prstClr>
            </a:outerShdw>
          </a:effectLst>
        </p:spPr>
        <p:txBody>
          <a:bodyPr>
            <a:normAutofit/>
          </a:bodyPr>
          <a:lstStyle/>
          <a:p>
            <a:pPr>
              <a:buNone/>
            </a:pPr>
            <a:endParaRPr lang="el-GR" dirty="0" smtClean="0"/>
          </a:p>
          <a:p>
            <a:pPr algn="just">
              <a:buNone/>
            </a:pPr>
            <a:r>
              <a:rPr lang="el-GR" sz="3600" b="1" dirty="0" smtClean="0">
                <a:solidFill>
                  <a:srgbClr val="002060"/>
                </a:solidFill>
                <a:latin typeface="Book Antiqua" pitchFamily="18" charset="0"/>
              </a:rPr>
              <a:t>	Ο λόγος είναι η ρηματική διατύπωση, η έκφραση αυτού του εσωτερικού διαλόγου της Ψυχῆς.</a:t>
            </a:r>
            <a:endParaRPr lang="el-GR" sz="3600" dirty="0">
              <a:solidFill>
                <a:srgbClr val="002060"/>
              </a:solidFill>
              <a:latin typeface="Book Antiqua"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04800" y="274638"/>
            <a:ext cx="8610600" cy="1143000"/>
          </a:xfrm>
        </p:spPr>
        <p:txBody>
          <a:bodyPr>
            <a:noAutofit/>
          </a:bodyPr>
          <a:lstStyle/>
          <a:p>
            <a:pPr algn="just"/>
            <a:r>
              <a:rPr lang="el-GR" sz="3600" b="1" dirty="0" smtClean="0">
                <a:solidFill>
                  <a:srgbClr val="C00000"/>
                </a:solidFill>
                <a:effectLst>
                  <a:outerShdw blurRad="50800" dist="38100" algn="tr" rotWithShape="0">
                    <a:prstClr val="black">
                      <a:alpha val="40000"/>
                    </a:prstClr>
                  </a:outerShdw>
                </a:effectLst>
                <a:latin typeface="Book Antiqua" pitchFamily="18" charset="0"/>
              </a:rPr>
              <a:t>Οι δύο συνιστώσες της έννοιας του Λόγου στον Πλωτῖνο:</a:t>
            </a:r>
            <a:endParaRPr lang="el-GR" sz="3600" b="1" dirty="0">
              <a:solidFill>
                <a:srgbClr val="C00000"/>
              </a:solidFill>
              <a:effectLst>
                <a:outerShdw blurRad="50800" dist="38100" algn="tr" rotWithShape="0">
                  <a:prstClr val="black">
                    <a:alpha val="40000"/>
                  </a:prstClr>
                </a:outerShdw>
              </a:effectLst>
              <a:latin typeface="Book Antiqua" pitchFamily="18" charset="0"/>
            </a:endParaRPr>
          </a:p>
        </p:txBody>
      </p:sp>
      <p:sp>
        <p:nvSpPr>
          <p:cNvPr id="3" name="2 - Θέση περιεχομένου"/>
          <p:cNvSpPr>
            <a:spLocks noGrp="1"/>
          </p:cNvSpPr>
          <p:nvPr>
            <p:ph idx="1"/>
          </p:nvPr>
        </p:nvSpPr>
        <p:spPr>
          <a:xfrm>
            <a:off x="304800" y="2179637"/>
            <a:ext cx="8610600" cy="4525963"/>
          </a:xfrm>
        </p:spPr>
        <p:txBody>
          <a:bodyPr>
            <a:normAutofit/>
          </a:bodyPr>
          <a:lstStyle/>
          <a:p>
            <a:pPr marL="723900" lvl="0" indent="-723900" algn="just">
              <a:buBlip>
                <a:blip r:embed="rId2"/>
              </a:buBlip>
            </a:pPr>
            <a:r>
              <a:rPr lang="el-GR" dirty="0" smtClean="0">
                <a:solidFill>
                  <a:srgbClr val="002060"/>
                </a:solidFill>
                <a:latin typeface="Book Antiqua" pitchFamily="18" charset="0"/>
              </a:rPr>
              <a:t>αφενός ο σπερματικός </a:t>
            </a:r>
            <a:r>
              <a:rPr lang="el-GR" dirty="0" err="1" smtClean="0">
                <a:solidFill>
                  <a:srgbClr val="002060"/>
                </a:solidFill>
                <a:latin typeface="Book Antiqua" pitchFamily="18" charset="0"/>
              </a:rPr>
              <a:t>λόγοο</a:t>
            </a:r>
            <a:r>
              <a:rPr lang="el-GR" dirty="0" smtClean="0">
                <a:solidFill>
                  <a:srgbClr val="002060"/>
                </a:solidFill>
                <a:latin typeface="Book Antiqua" pitchFamily="18" charset="0"/>
              </a:rPr>
              <a:t> των Στωικῶν, κάτι σα γενετική πληροφορία,</a:t>
            </a:r>
          </a:p>
          <a:p>
            <a:pPr marL="723900" lvl="0" indent="-723900" algn="just">
              <a:buNone/>
            </a:pPr>
            <a:r>
              <a:rPr lang="el-GR" sz="800" dirty="0" smtClean="0">
                <a:solidFill>
                  <a:srgbClr val="002060"/>
                </a:solidFill>
                <a:latin typeface="Book Antiqua" pitchFamily="18" charset="0"/>
              </a:rPr>
              <a:t> </a:t>
            </a:r>
          </a:p>
          <a:p>
            <a:pPr marL="723900" indent="-723900" algn="just">
              <a:buBlip>
                <a:blip r:embed="rId2"/>
              </a:buBlip>
            </a:pPr>
            <a:r>
              <a:rPr lang="el-GR" dirty="0" smtClean="0">
                <a:solidFill>
                  <a:srgbClr val="002060"/>
                </a:solidFill>
                <a:latin typeface="Book Antiqua" pitchFamily="18" charset="0"/>
              </a:rPr>
              <a:t>και αφετέρου, η ερμηνεία που βρίσκουμε στον </a:t>
            </a:r>
            <a:r>
              <a:rPr lang="el-GR" i="1" dirty="0" smtClean="0">
                <a:solidFill>
                  <a:srgbClr val="002060"/>
                </a:solidFill>
                <a:latin typeface="Book Antiqua" pitchFamily="18" charset="0"/>
              </a:rPr>
              <a:t>Σοφιστή</a:t>
            </a:r>
            <a:r>
              <a:rPr lang="el-GR" dirty="0" smtClean="0">
                <a:solidFill>
                  <a:srgbClr val="002060"/>
                </a:solidFill>
                <a:latin typeface="Book Antiqua" pitchFamily="18" charset="0"/>
              </a:rPr>
              <a:t> ότι η γλώσσα είναι αυτό που αποτυπώνει ρηματικά, που ερμηνεύει, που αναπτύσσει τον διάλογο της Ψυχῆς με τον ἑαυτό της που είναι η σκέψη.</a:t>
            </a:r>
            <a:endParaRPr lang="el-GR" dirty="0">
              <a:solidFill>
                <a:srgbClr val="002060"/>
              </a:solidFill>
              <a:latin typeface="Book Antiqua" pitchFamily="18"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just"/>
            <a:endParaRPr lang="el-GR">
              <a:latin typeface="Book Antiqua" pitchFamily="18" charset="0"/>
            </a:endParaRPr>
          </a:p>
        </p:txBody>
      </p:sp>
      <p:pic>
        <p:nvPicPr>
          <p:cNvPr id="5" name="4 - Θέση περιεχομένου"/>
          <p:cNvPicPr>
            <a:picLocks noGrp="1"/>
          </p:cNvPicPr>
          <p:nvPr>
            <p:ph idx="1"/>
          </p:nvPr>
        </p:nvPicPr>
        <p:blipFill>
          <a:blip r:embed="rId2" cstate="print"/>
          <a:srcRect l="23443" t="18607" r="26135" b="53837"/>
          <a:stretch>
            <a:fillRect/>
          </a:stretch>
        </p:blipFill>
        <p:spPr bwMode="auto">
          <a:xfrm>
            <a:off x="228600" y="533400"/>
            <a:ext cx="8382000" cy="3733800"/>
          </a:xfrm>
          <a:prstGeom prst="rect">
            <a:avLst/>
          </a:prstGeom>
          <a:ln>
            <a:noFill/>
          </a:ln>
          <a:effectLst>
            <a:outerShdw blurRad="292100" dist="139700" dir="2700000" algn="tl" rotWithShape="0">
              <a:srgbClr val="333333">
                <a:alpha val="65000"/>
              </a:srgbClr>
            </a:outerShdw>
          </a:effectLst>
        </p:spPr>
      </p:pic>
      <p:sp>
        <p:nvSpPr>
          <p:cNvPr id="6" name="5 - Ορθογώνιο"/>
          <p:cNvSpPr/>
          <p:nvPr/>
        </p:nvSpPr>
        <p:spPr>
          <a:xfrm>
            <a:off x="228600" y="4648200"/>
            <a:ext cx="8686800" cy="1692771"/>
          </a:xfrm>
          <a:prstGeom prst="rect">
            <a:avLst/>
          </a:prstGeom>
        </p:spPr>
        <p:txBody>
          <a:bodyPr wrap="square">
            <a:spAutoFit/>
          </a:bodyPr>
          <a:lstStyle/>
          <a:p>
            <a:pPr algn="just"/>
            <a:r>
              <a:rPr lang="el-GR" sz="2600" b="1" dirty="0" smtClean="0">
                <a:solidFill>
                  <a:srgbClr val="002060"/>
                </a:solidFill>
                <a:latin typeface="Book Antiqua" pitchFamily="18" charset="0"/>
              </a:rPr>
              <a:t>Ο Νοῦς είναι μία </a:t>
            </a:r>
            <a:r>
              <a:rPr lang="el-GR" sz="2600" b="1" u="sng" dirty="0" smtClean="0">
                <a:solidFill>
                  <a:srgbClr val="002060"/>
                </a:solidFill>
                <a:latin typeface="Book Antiqua" pitchFamily="18" charset="0"/>
              </a:rPr>
              <a:t>ἀρχή αυτο-παραγόμενη</a:t>
            </a:r>
            <a:r>
              <a:rPr lang="el-GR" sz="2600" b="1" dirty="0" smtClean="0">
                <a:solidFill>
                  <a:srgbClr val="002060"/>
                </a:solidFill>
                <a:latin typeface="Book Antiqua" pitchFamily="18" charset="0"/>
              </a:rPr>
              <a:t>, ενώ η Ψυχή δεν παράγει τα περιεχόμενά της, αλλά ως </a:t>
            </a:r>
            <a:r>
              <a:rPr lang="el-GR" sz="2600" b="1" u="sng" dirty="0" smtClean="0">
                <a:solidFill>
                  <a:srgbClr val="002060"/>
                </a:solidFill>
                <a:latin typeface="Book Antiqua" pitchFamily="18" charset="0"/>
              </a:rPr>
              <a:t>παραγωγική δύναμη</a:t>
            </a:r>
            <a:r>
              <a:rPr lang="el-GR" sz="2600" b="1" dirty="0" smtClean="0">
                <a:solidFill>
                  <a:srgbClr val="002060"/>
                </a:solidFill>
                <a:latin typeface="Book Antiqua" pitchFamily="18" charset="0"/>
              </a:rPr>
              <a:t> παράγει τον τρόπο με τον οποίο διαρθρώνει τα περιεχόμενά της, φτιάχνει τις δομές.</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457200"/>
            <a:ext cx="8229600" cy="1143000"/>
          </a:xfrm>
        </p:spPr>
        <p:txBody>
          <a:bodyPr>
            <a:noAutofit/>
          </a:bodyPr>
          <a:lstStyle/>
          <a:p>
            <a:pPr algn="l"/>
            <a:r>
              <a:rPr lang="el-GR" sz="4000" b="1" dirty="0" smtClean="0">
                <a:solidFill>
                  <a:srgbClr val="C00000"/>
                </a:solidFill>
                <a:effectLst>
                  <a:outerShdw blurRad="50800" dist="38100" algn="tr" rotWithShape="0">
                    <a:prstClr val="black">
                      <a:alpha val="40000"/>
                    </a:prstClr>
                  </a:outerShdw>
                </a:effectLst>
                <a:latin typeface="Book Antiqua" pitchFamily="18" charset="0"/>
              </a:rPr>
              <a:t>Τι είναι το Ἕν; </a:t>
            </a:r>
            <a:br>
              <a:rPr lang="el-GR" sz="4000" b="1" dirty="0" smtClean="0">
                <a:solidFill>
                  <a:srgbClr val="C00000"/>
                </a:solidFill>
                <a:effectLst>
                  <a:outerShdw blurRad="50800" dist="38100" algn="tr" rotWithShape="0">
                    <a:prstClr val="black">
                      <a:alpha val="40000"/>
                    </a:prstClr>
                  </a:outerShdw>
                </a:effectLst>
                <a:latin typeface="Book Antiqua" pitchFamily="18" charset="0"/>
              </a:rPr>
            </a:br>
            <a:endParaRPr lang="el-GR" sz="4000" b="1" dirty="0">
              <a:solidFill>
                <a:srgbClr val="C00000"/>
              </a:solidFill>
              <a:effectLst>
                <a:outerShdw blurRad="50800" dist="38100" algn="tr" rotWithShape="0">
                  <a:prstClr val="black">
                    <a:alpha val="40000"/>
                  </a:prstClr>
                </a:outerShdw>
              </a:effectLst>
              <a:latin typeface="Book Antiqua" pitchFamily="18" charset="0"/>
            </a:endParaRPr>
          </a:p>
        </p:txBody>
      </p:sp>
      <p:sp>
        <p:nvSpPr>
          <p:cNvPr id="3" name="2 - Θέση περιεχομένου"/>
          <p:cNvSpPr>
            <a:spLocks noGrp="1"/>
          </p:cNvSpPr>
          <p:nvPr>
            <p:ph idx="1"/>
          </p:nvPr>
        </p:nvSpPr>
        <p:spPr>
          <a:xfrm>
            <a:off x="304800" y="2209800"/>
            <a:ext cx="8610600" cy="3810000"/>
          </a:xfrm>
        </p:spPr>
        <p:txBody>
          <a:bodyPr>
            <a:normAutofit/>
          </a:bodyPr>
          <a:lstStyle/>
          <a:p>
            <a:pPr algn="just">
              <a:buNone/>
            </a:pPr>
            <a:r>
              <a:rPr lang="el-GR" sz="3600" b="1" dirty="0" smtClean="0">
                <a:solidFill>
                  <a:srgbClr val="002060"/>
                </a:solidFill>
                <a:latin typeface="Book Antiqua" pitchFamily="18" charset="0"/>
              </a:rPr>
              <a:t>	Το Ἕν είναι </a:t>
            </a:r>
            <a:r>
              <a:rPr lang="el-GR" sz="3600" b="1" dirty="0" err="1" smtClean="0">
                <a:solidFill>
                  <a:srgbClr val="002060"/>
                </a:solidFill>
                <a:latin typeface="Book Antiqua" pitchFamily="18" charset="0"/>
              </a:rPr>
              <a:t>ἀναγωγικά</a:t>
            </a:r>
            <a:r>
              <a:rPr lang="el-GR" sz="3600" b="1" dirty="0" smtClean="0">
                <a:solidFill>
                  <a:srgbClr val="002060"/>
                </a:solidFill>
                <a:latin typeface="Book Antiqua" pitchFamily="18" charset="0"/>
              </a:rPr>
              <a:t> αυτό που ανακαλύπτουμε ως αναγκαία ἀρχή, ως αναγκαίο αίτιο, ως αναγκαία προϋπόθεση των άλλων επιπέδων ως τέρμα της </a:t>
            </a:r>
            <a:r>
              <a:rPr lang="el-GR" sz="3600" b="1" i="1" dirty="0" smtClean="0">
                <a:solidFill>
                  <a:srgbClr val="002060"/>
                </a:solidFill>
                <a:latin typeface="Book Antiqua" pitchFamily="18" charset="0"/>
              </a:rPr>
              <a:t>ἐπιστροφής</a:t>
            </a:r>
            <a:r>
              <a:rPr lang="el-GR" sz="3600" b="1" dirty="0" smtClean="0">
                <a:solidFill>
                  <a:srgbClr val="002060"/>
                </a:solidFill>
                <a:latin typeface="Book Antiqua" pitchFamily="18" charset="0"/>
              </a:rPr>
              <a:t>, ως ἀρχή της </a:t>
            </a:r>
            <a:r>
              <a:rPr lang="el-GR" sz="3600" b="1" i="1" dirty="0" smtClean="0">
                <a:solidFill>
                  <a:srgbClr val="002060"/>
                </a:solidFill>
                <a:latin typeface="Book Antiqua" pitchFamily="18" charset="0"/>
              </a:rPr>
              <a:t>προόδου</a:t>
            </a:r>
            <a:r>
              <a:rPr lang="el-GR" sz="3600" b="1" dirty="0" smtClean="0">
                <a:solidFill>
                  <a:srgbClr val="002060"/>
                </a:solidFill>
                <a:latin typeface="Book Antiqua" pitchFamily="18" charset="0"/>
              </a:rPr>
              <a:t>.</a:t>
            </a:r>
          </a:p>
          <a:p>
            <a:pPr algn="just"/>
            <a:endParaRPr lang="el-GR" dirty="0">
              <a:latin typeface="Book Antiqua"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990600"/>
            <a:ext cx="8229600" cy="5410200"/>
          </a:xfrm>
        </p:spPr>
        <p:txBody>
          <a:bodyPr numCol="1">
            <a:normAutofit/>
          </a:bodyPr>
          <a:lstStyle/>
          <a:p>
            <a:pPr algn="just"/>
            <a:endParaRPr lang="el-GR" sz="3000" dirty="0">
              <a:latin typeface="Book Antiqua" pitchFamily="18" charset="0"/>
            </a:endParaRPr>
          </a:p>
          <a:p>
            <a:pPr algn="just"/>
            <a:endParaRPr lang="el-GR" dirty="0">
              <a:latin typeface="Book Antiqua" pitchFamily="18" charset="0"/>
            </a:endParaRPr>
          </a:p>
        </p:txBody>
      </p:sp>
      <p:sp>
        <p:nvSpPr>
          <p:cNvPr id="4" name="3 - Τίτλος"/>
          <p:cNvSpPr>
            <a:spLocks noGrp="1"/>
          </p:cNvSpPr>
          <p:nvPr>
            <p:ph type="title"/>
          </p:nvPr>
        </p:nvSpPr>
        <p:spPr>
          <a:xfrm>
            <a:off x="304800" y="4724400"/>
            <a:ext cx="8610600" cy="1600200"/>
          </a:xfrm>
        </p:spPr>
        <p:txBody>
          <a:bodyPr>
            <a:noAutofit/>
          </a:bodyPr>
          <a:lstStyle/>
          <a:p>
            <a:r>
              <a:rPr lang="el-GR" sz="2600" b="1" dirty="0" smtClean="0">
                <a:solidFill>
                  <a:srgbClr val="002060"/>
                </a:solidFill>
                <a:latin typeface="Book Antiqua" pitchFamily="18" charset="0"/>
              </a:rPr>
              <a:t>Σχήμα </a:t>
            </a:r>
            <a:r>
              <a:rPr lang="el-GR" sz="2600" b="1" dirty="0" smtClean="0">
                <a:solidFill>
                  <a:srgbClr val="002060"/>
                </a:solidFill>
                <a:latin typeface="Book Antiqua" pitchFamily="18" charset="0"/>
              </a:rPr>
              <a:t>2</a:t>
            </a:r>
            <a:r>
              <a:rPr lang="el-GR" sz="2600" dirty="0" smtClean="0">
                <a:solidFill>
                  <a:srgbClr val="002060"/>
                </a:solidFill>
                <a:latin typeface="Book Antiqua" pitchFamily="18" charset="0"/>
              </a:rPr>
              <a:t> </a:t>
            </a:r>
            <a:br>
              <a:rPr lang="el-GR" sz="2600" dirty="0" smtClean="0">
                <a:solidFill>
                  <a:srgbClr val="002060"/>
                </a:solidFill>
                <a:latin typeface="Book Antiqua" pitchFamily="18" charset="0"/>
              </a:rPr>
            </a:br>
            <a:r>
              <a:rPr lang="el-GR" sz="2600" dirty="0" smtClean="0">
                <a:solidFill>
                  <a:srgbClr val="002060"/>
                </a:solidFill>
                <a:latin typeface="Book Antiqua" pitchFamily="18" charset="0"/>
              </a:rPr>
              <a:t>Η πορεία της προόδου στο πλωτινικό ιεραρχικό σχήμα των τριῶν πρῶτων ἀρχῶν.</a:t>
            </a:r>
            <a:endParaRPr lang="el-GR" sz="2600" dirty="0">
              <a:solidFill>
                <a:srgbClr val="002060"/>
              </a:solidFill>
              <a:latin typeface="Book Antiqua" pitchFamily="18" charset="0"/>
            </a:endParaRPr>
          </a:p>
        </p:txBody>
      </p:sp>
      <p:pic>
        <p:nvPicPr>
          <p:cNvPr id="5" name="4 - Εικόνα"/>
          <p:cNvPicPr/>
          <p:nvPr/>
        </p:nvPicPr>
        <p:blipFill>
          <a:blip r:embed="rId2" cstate="print"/>
          <a:srcRect l="22148" t="48889" r="37010" b="20000"/>
          <a:stretch>
            <a:fillRect/>
          </a:stretch>
        </p:blipFill>
        <p:spPr bwMode="auto">
          <a:xfrm>
            <a:off x="1676400" y="1447800"/>
            <a:ext cx="5486399" cy="3429000"/>
          </a:xfrm>
          <a:prstGeom prst="rect">
            <a:avLst/>
          </a:prstGeom>
          <a:noFill/>
          <a:ln w="9525">
            <a:noFill/>
            <a:miter lim="800000"/>
            <a:headEnd/>
            <a:tailEnd/>
          </a:ln>
        </p:spPr>
      </p:pic>
      <p:sp>
        <p:nvSpPr>
          <p:cNvPr id="6" name="1 - Τίτλος"/>
          <p:cNvSpPr txBox="1">
            <a:spLocks/>
          </p:cNvSpPr>
          <p:nvPr/>
        </p:nvSpPr>
        <p:spPr>
          <a:xfrm>
            <a:off x="457200" y="22860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4000" b="1" i="0" u="none" strike="noStrike" kern="1200" cap="none" spc="0" normalizeH="0" baseline="0" noProof="0" dirty="0" smtClean="0">
                <a:ln>
                  <a:noFill/>
                </a:ln>
                <a:solidFill>
                  <a:srgbClr val="C00000"/>
                </a:solidFill>
                <a:effectLst>
                  <a:outerShdw blurRad="50800" dist="38100" algn="tr" rotWithShape="0">
                    <a:prstClr val="black">
                      <a:alpha val="40000"/>
                    </a:prstClr>
                  </a:outerShdw>
                </a:effectLst>
                <a:uLnTx/>
                <a:uFillTx/>
                <a:latin typeface="Book Antiqua" pitchFamily="18" charset="0"/>
                <a:ea typeface="+mj-ea"/>
                <a:cs typeface="+mj-cs"/>
              </a:rPr>
              <a:t>Η </a:t>
            </a:r>
            <a:r>
              <a:rPr kumimoji="0" lang="en-US" sz="4000" b="1" i="0" u="none" strike="noStrike" kern="1200" cap="none" spc="0" normalizeH="0" baseline="0" noProof="0" dirty="0" smtClean="0">
                <a:ln>
                  <a:noFill/>
                </a:ln>
                <a:solidFill>
                  <a:srgbClr val="C00000"/>
                </a:solidFill>
                <a:effectLst>
                  <a:outerShdw blurRad="50800" dist="38100" algn="tr" rotWithShape="0">
                    <a:prstClr val="black">
                      <a:alpha val="40000"/>
                    </a:prstClr>
                  </a:outerShdw>
                </a:effectLst>
                <a:uLnTx/>
                <a:uFillTx/>
                <a:latin typeface="Book Antiqua" pitchFamily="18" charset="0"/>
                <a:ea typeface="+mj-ea"/>
                <a:cs typeface="+mj-cs"/>
              </a:rPr>
              <a:t> </a:t>
            </a:r>
            <a:r>
              <a:rPr kumimoji="0" lang="el-GR" sz="4000" b="1" i="1" u="none" strike="noStrike" kern="1200" cap="none" spc="0" normalizeH="0" baseline="0" noProof="0" dirty="0" smtClean="0">
                <a:ln>
                  <a:noFill/>
                </a:ln>
                <a:solidFill>
                  <a:srgbClr val="C00000"/>
                </a:solidFill>
                <a:effectLst>
                  <a:outerShdw blurRad="50800" dist="38100" algn="tr" rotWithShape="0">
                    <a:prstClr val="black">
                      <a:alpha val="40000"/>
                    </a:prstClr>
                  </a:outerShdw>
                </a:effectLst>
                <a:uLnTx/>
                <a:uFillTx/>
                <a:latin typeface="Book Antiqua" pitchFamily="18" charset="0"/>
                <a:ea typeface="+mj-ea"/>
                <a:cs typeface="+mj-cs"/>
              </a:rPr>
              <a:t>πρόοδος</a:t>
            </a:r>
            <a:endParaRPr kumimoji="0" lang="el-GR" sz="4000" b="1" i="1" u="none" strike="noStrike" kern="1200" cap="none" spc="0" normalizeH="0" baseline="0" noProof="0" dirty="0">
              <a:ln>
                <a:noFill/>
              </a:ln>
              <a:solidFill>
                <a:srgbClr val="C00000"/>
              </a:solidFill>
              <a:effectLst>
                <a:outerShdw blurRad="50800" dist="38100" algn="tr" rotWithShape="0">
                  <a:prstClr val="black">
                    <a:alpha val="40000"/>
                  </a:prstClr>
                </a:outerShdw>
              </a:effectLst>
              <a:uLnTx/>
              <a:uFillTx/>
              <a:latin typeface="Book Antiqua" pitchFamily="18" charset="0"/>
              <a:ea typeface="+mj-ea"/>
              <a:cs typeface="+mj-cs"/>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1600200"/>
            <a:ext cx="8229600" cy="4572000"/>
          </a:xfrm>
        </p:spPr>
        <p:txBody>
          <a:bodyPr>
            <a:normAutofit fontScale="92500" lnSpcReduction="10000"/>
          </a:bodyPr>
          <a:lstStyle/>
          <a:p>
            <a:pPr algn="just">
              <a:buNone/>
            </a:pPr>
            <a:r>
              <a:rPr lang="en-US" b="1" dirty="0" smtClean="0"/>
              <a:t>	</a:t>
            </a:r>
            <a:r>
              <a:rPr lang="el-GR" sz="4000" b="1" dirty="0" smtClean="0">
                <a:solidFill>
                  <a:srgbClr val="002060"/>
                </a:solidFill>
                <a:latin typeface="Book Antiqua" pitchFamily="18" charset="0"/>
              </a:rPr>
              <a:t>Εάν το α έχει την ιδιότητα </a:t>
            </a:r>
            <a:r>
              <a:rPr lang="en-US" sz="4000" b="1" dirty="0" smtClean="0">
                <a:solidFill>
                  <a:srgbClr val="002060"/>
                </a:solidFill>
                <a:latin typeface="Book Antiqua" pitchFamily="18" charset="0"/>
              </a:rPr>
              <a:t>x</a:t>
            </a:r>
            <a:r>
              <a:rPr lang="el-GR" sz="4000" b="1" dirty="0" smtClean="0">
                <a:solidFill>
                  <a:srgbClr val="002060"/>
                </a:solidFill>
                <a:latin typeface="Book Antiqua" pitchFamily="18" charset="0"/>
              </a:rPr>
              <a:t> </a:t>
            </a:r>
            <a:endParaRPr lang="en-US" sz="4000" b="1" dirty="0" smtClean="0">
              <a:solidFill>
                <a:srgbClr val="002060"/>
              </a:solidFill>
              <a:latin typeface="Book Antiqua" pitchFamily="18" charset="0"/>
            </a:endParaRPr>
          </a:p>
          <a:p>
            <a:pPr algn="just">
              <a:buNone/>
            </a:pPr>
            <a:r>
              <a:rPr lang="el-GR" sz="4000" b="1" dirty="0" smtClean="0">
                <a:solidFill>
                  <a:srgbClr val="002060"/>
                </a:solidFill>
                <a:latin typeface="Book Antiqua" pitchFamily="18" charset="0"/>
              </a:rPr>
              <a:t> </a:t>
            </a:r>
            <a:endParaRPr lang="en-US" sz="4000" b="1" dirty="0" smtClean="0">
              <a:solidFill>
                <a:srgbClr val="002060"/>
              </a:solidFill>
              <a:latin typeface="Book Antiqua" pitchFamily="18" charset="0"/>
            </a:endParaRPr>
          </a:p>
          <a:p>
            <a:pPr marL="723900" indent="-723900" algn="just">
              <a:buFont typeface="Wingdings"/>
              <a:buChar char="ð"/>
            </a:pPr>
            <a:r>
              <a:rPr lang="el-GR" sz="4000" b="1" dirty="0" smtClean="0">
                <a:solidFill>
                  <a:srgbClr val="002060"/>
                </a:solidFill>
                <a:latin typeface="Book Antiqua" pitchFamily="18" charset="0"/>
              </a:rPr>
              <a:t>το α δεν είναι μόνο α, απλώς ως ο ἑαυτός του, </a:t>
            </a:r>
            <a:endParaRPr lang="en-US" sz="4000" b="1" dirty="0" smtClean="0">
              <a:solidFill>
                <a:srgbClr val="002060"/>
              </a:solidFill>
              <a:latin typeface="Book Antiqua" pitchFamily="18" charset="0"/>
            </a:endParaRPr>
          </a:p>
          <a:p>
            <a:pPr marL="723900" indent="-723900" algn="just">
              <a:buNone/>
            </a:pPr>
            <a:endParaRPr lang="en-US" sz="4000" b="1" dirty="0" smtClean="0">
              <a:solidFill>
                <a:srgbClr val="002060"/>
              </a:solidFill>
              <a:latin typeface="Book Antiqua" pitchFamily="18" charset="0"/>
            </a:endParaRPr>
          </a:p>
          <a:p>
            <a:pPr marL="723900" indent="-723900" algn="just">
              <a:buNone/>
            </a:pPr>
            <a:r>
              <a:rPr lang="en-US" sz="4000" b="1" dirty="0" smtClean="0">
                <a:solidFill>
                  <a:srgbClr val="002060"/>
                </a:solidFill>
                <a:latin typeface="Book Antiqua" pitchFamily="18" charset="0"/>
              </a:rPr>
              <a:t>	</a:t>
            </a:r>
          </a:p>
          <a:p>
            <a:pPr marL="723900" indent="-723900" algn="just">
              <a:buNone/>
            </a:pPr>
            <a:r>
              <a:rPr lang="en-US" sz="4000" b="1" dirty="0" smtClean="0">
                <a:solidFill>
                  <a:srgbClr val="002060"/>
                </a:solidFill>
                <a:latin typeface="Book Antiqua" pitchFamily="18" charset="0"/>
              </a:rPr>
              <a:t>	</a:t>
            </a:r>
            <a:r>
              <a:rPr lang="el-GR" sz="4000" b="1" dirty="0" smtClean="0">
                <a:solidFill>
                  <a:srgbClr val="002060"/>
                </a:solidFill>
                <a:latin typeface="Book Antiqua" pitchFamily="18" charset="0"/>
              </a:rPr>
              <a:t>αλλά είναι α + </a:t>
            </a:r>
            <a:r>
              <a:rPr lang="en-US" sz="4000" b="1" dirty="0" smtClean="0">
                <a:solidFill>
                  <a:srgbClr val="002060"/>
                </a:solidFill>
                <a:latin typeface="Book Antiqua" pitchFamily="18" charset="0"/>
              </a:rPr>
              <a:t>x</a:t>
            </a:r>
            <a:endParaRPr lang="en-US" b="1" dirty="0" smtClean="0">
              <a:solidFill>
                <a:srgbClr val="002060"/>
              </a:solidFill>
              <a:latin typeface="Book Antiqua" pitchFamily="18" charset="0"/>
            </a:endParaRPr>
          </a:p>
        </p:txBody>
      </p:sp>
      <p:sp>
        <p:nvSpPr>
          <p:cNvPr id="4" name="3 - Βέλος προς τα κάτω"/>
          <p:cNvSpPr/>
          <p:nvPr/>
        </p:nvSpPr>
        <p:spPr>
          <a:xfrm>
            <a:off x="4267200" y="3886200"/>
            <a:ext cx="990600" cy="1219200"/>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l-G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28600" y="274638"/>
            <a:ext cx="8686800" cy="1143000"/>
          </a:xfrm>
        </p:spPr>
        <p:txBody>
          <a:bodyPr>
            <a:noAutofit/>
          </a:bodyPr>
          <a:lstStyle/>
          <a:p>
            <a:pPr algn="just"/>
            <a:r>
              <a:rPr lang="el-GR" sz="3600" b="1" dirty="0" smtClean="0">
                <a:solidFill>
                  <a:srgbClr val="C00000"/>
                </a:solidFill>
                <a:effectLst>
                  <a:outerShdw blurRad="50800" dist="38100" algn="tr" rotWithShape="0">
                    <a:prstClr val="black">
                      <a:alpha val="40000"/>
                    </a:prstClr>
                  </a:outerShdw>
                </a:effectLst>
                <a:latin typeface="Book Antiqua" pitchFamily="18" charset="0"/>
              </a:rPr>
              <a:t>Γιατί η πρώτη ἀρχή πρέπει να είναι απολύτως απλή ή να είναι σκέτο Ἕν;</a:t>
            </a:r>
            <a:endParaRPr lang="el-GR" sz="3600" b="1" dirty="0">
              <a:solidFill>
                <a:srgbClr val="C00000"/>
              </a:solidFill>
              <a:effectLst>
                <a:outerShdw blurRad="50800" dist="38100" algn="tr" rotWithShape="0">
                  <a:prstClr val="black">
                    <a:alpha val="40000"/>
                  </a:prstClr>
                </a:outerShdw>
              </a:effectLst>
              <a:latin typeface="Book Antiqua" pitchFamily="18" charset="0"/>
            </a:endParaRPr>
          </a:p>
        </p:txBody>
      </p:sp>
      <p:sp>
        <p:nvSpPr>
          <p:cNvPr id="3" name="2 - Θέση περιεχομένου"/>
          <p:cNvSpPr>
            <a:spLocks noGrp="1"/>
          </p:cNvSpPr>
          <p:nvPr>
            <p:ph idx="1"/>
          </p:nvPr>
        </p:nvSpPr>
        <p:spPr>
          <a:xfrm>
            <a:off x="304800" y="1798637"/>
            <a:ext cx="8610600" cy="4754563"/>
          </a:xfrm>
        </p:spPr>
        <p:txBody>
          <a:bodyPr>
            <a:normAutofit fontScale="85000" lnSpcReduction="20000"/>
          </a:bodyPr>
          <a:lstStyle/>
          <a:p>
            <a:pPr marL="0" indent="0" algn="just">
              <a:buNone/>
            </a:pPr>
            <a:r>
              <a:rPr lang="el-GR" dirty="0" smtClean="0">
                <a:solidFill>
                  <a:srgbClr val="002060"/>
                </a:solidFill>
                <a:latin typeface="Book Antiqua" pitchFamily="18" charset="0"/>
              </a:rPr>
              <a:t>Γιατί σε όλα τα άλλα επίπεδα, τις βαθμίδες της πραγματικότητας έχουμε πάντα </a:t>
            </a:r>
            <a:r>
              <a:rPr lang="el-GR" b="1" u="sng" dirty="0" smtClean="0">
                <a:solidFill>
                  <a:srgbClr val="002060"/>
                </a:solidFill>
                <a:latin typeface="Book Antiqua" pitchFamily="18" charset="0"/>
              </a:rPr>
              <a:t>έναν συνδυασμό </a:t>
            </a:r>
            <a:r>
              <a:rPr lang="el-GR" b="1" u="sng" dirty="0" err="1" smtClean="0">
                <a:solidFill>
                  <a:srgbClr val="002060"/>
                </a:solidFill>
                <a:latin typeface="Book Antiqua" pitchFamily="18" charset="0"/>
              </a:rPr>
              <a:t>ἑνότητας</a:t>
            </a:r>
            <a:r>
              <a:rPr lang="el-GR" b="1" u="sng" dirty="0" smtClean="0">
                <a:solidFill>
                  <a:srgbClr val="002060"/>
                </a:solidFill>
                <a:latin typeface="Book Antiqua" pitchFamily="18" charset="0"/>
              </a:rPr>
              <a:t> – πολλαπλότητας</a:t>
            </a:r>
            <a:endParaRPr lang="en-US" b="1" u="sng" dirty="0" smtClean="0">
              <a:solidFill>
                <a:srgbClr val="002060"/>
              </a:solidFill>
              <a:latin typeface="Book Antiqua" pitchFamily="18" charset="0"/>
            </a:endParaRPr>
          </a:p>
          <a:p>
            <a:pPr marL="0" indent="0" algn="just">
              <a:buNone/>
            </a:pPr>
            <a:endParaRPr lang="en-US" b="1" u="sng" dirty="0" smtClean="0">
              <a:solidFill>
                <a:srgbClr val="002060"/>
              </a:solidFill>
              <a:latin typeface="Book Antiqua" pitchFamily="18" charset="0"/>
            </a:endParaRPr>
          </a:p>
          <a:p>
            <a:pPr marL="0" indent="0" algn="just">
              <a:lnSpc>
                <a:spcPct val="120000"/>
              </a:lnSpc>
              <a:buNone/>
            </a:pPr>
            <a:r>
              <a:rPr lang="el-GR" b="1" dirty="0" smtClean="0">
                <a:solidFill>
                  <a:srgbClr val="C00000"/>
                </a:solidFill>
                <a:effectLst>
                  <a:outerShdw blurRad="38100" dist="38100" dir="2700000" algn="tl">
                    <a:srgbClr val="000000">
                      <a:alpha val="43137"/>
                    </a:srgbClr>
                  </a:outerShdw>
                </a:effectLst>
                <a:latin typeface="Book Antiqua" pitchFamily="18" charset="0"/>
              </a:rPr>
              <a:t>Η ἀρχή δεν μπορεί παρά να είναι η πρωταρχική αιτία της </a:t>
            </a:r>
            <a:r>
              <a:rPr lang="el-GR" b="1" dirty="0" err="1" smtClean="0">
                <a:solidFill>
                  <a:srgbClr val="C00000"/>
                </a:solidFill>
                <a:effectLst>
                  <a:outerShdw blurRad="38100" dist="38100" dir="2700000" algn="tl">
                    <a:srgbClr val="000000">
                      <a:alpha val="43137"/>
                    </a:srgbClr>
                  </a:outerShdw>
                </a:effectLst>
                <a:latin typeface="Book Antiqua" pitchFamily="18" charset="0"/>
              </a:rPr>
              <a:t>ἑνότητας</a:t>
            </a:r>
            <a:r>
              <a:rPr lang="el-GR" b="1" dirty="0" smtClean="0">
                <a:solidFill>
                  <a:srgbClr val="C00000"/>
                </a:solidFill>
                <a:effectLst>
                  <a:outerShdw blurRad="38100" dist="38100" dir="2700000" algn="tl">
                    <a:srgbClr val="000000">
                      <a:alpha val="43137"/>
                    </a:srgbClr>
                  </a:outerShdw>
                </a:effectLst>
                <a:latin typeface="Book Antiqua" pitchFamily="18" charset="0"/>
              </a:rPr>
              <a:t>.</a:t>
            </a:r>
            <a:endParaRPr lang="en-US" b="1" dirty="0" smtClean="0">
              <a:solidFill>
                <a:srgbClr val="C00000"/>
              </a:solidFill>
              <a:effectLst>
                <a:outerShdw blurRad="38100" dist="38100" dir="2700000" algn="tl">
                  <a:srgbClr val="000000">
                    <a:alpha val="43137"/>
                  </a:srgbClr>
                </a:outerShdw>
              </a:effectLst>
              <a:latin typeface="Book Antiqua" pitchFamily="18" charset="0"/>
            </a:endParaRPr>
          </a:p>
          <a:p>
            <a:pPr marL="0" indent="0" algn="just">
              <a:buNone/>
            </a:pPr>
            <a:endParaRPr lang="en-US" b="1" dirty="0" smtClean="0">
              <a:solidFill>
                <a:srgbClr val="002060"/>
              </a:solidFill>
              <a:latin typeface="Book Antiqua" pitchFamily="18" charset="0"/>
            </a:endParaRPr>
          </a:p>
          <a:p>
            <a:pPr marL="0" indent="0" algn="just">
              <a:lnSpc>
                <a:spcPct val="120000"/>
              </a:lnSpc>
              <a:buNone/>
            </a:pPr>
            <a:r>
              <a:rPr lang="el-GR" b="1" dirty="0" smtClean="0">
                <a:solidFill>
                  <a:srgbClr val="002060"/>
                </a:solidFill>
                <a:latin typeface="Book Antiqua" pitchFamily="18" charset="0"/>
              </a:rPr>
              <a:t>Στην αρχαία φιλοσοφία το ερώτημα του </a:t>
            </a:r>
            <a:r>
              <a:rPr lang="el-GR" b="1" i="1" dirty="0" smtClean="0">
                <a:solidFill>
                  <a:srgbClr val="002060"/>
                </a:solidFill>
                <a:latin typeface="Book Antiqua" pitchFamily="18" charset="0"/>
              </a:rPr>
              <a:t>ορισμού</a:t>
            </a:r>
            <a:r>
              <a:rPr lang="el-GR" b="1" dirty="0" smtClean="0">
                <a:solidFill>
                  <a:srgbClr val="002060"/>
                </a:solidFill>
                <a:latin typeface="Book Antiqua" pitchFamily="18" charset="0"/>
              </a:rPr>
              <a:t> είναι πάντα ένα ερώτημα για την ἀρχή: τι είναι αυτό που κάνει κάτι να είναι αυτό που είναι και η ἀρχή ως αιτία. </a:t>
            </a:r>
            <a:r>
              <a:rPr lang="el-GR" b="1" u="sng" dirty="0" smtClean="0">
                <a:solidFill>
                  <a:srgbClr val="002060"/>
                </a:solidFill>
                <a:latin typeface="Book Antiqua" pitchFamily="18" charset="0"/>
              </a:rPr>
              <a:t>Είναι η εύρεση της αιτίας</a:t>
            </a:r>
            <a:r>
              <a:rPr lang="el-GR" b="1" dirty="0" smtClean="0">
                <a:solidFill>
                  <a:srgbClr val="002060"/>
                </a:solidFill>
                <a:latin typeface="Book Antiqua" pitchFamily="18" charset="0"/>
              </a:rPr>
              <a:t>.</a:t>
            </a:r>
            <a:endParaRPr lang="el-GR" dirty="0">
              <a:solidFill>
                <a:srgbClr val="002060"/>
              </a:solidFill>
              <a:latin typeface="Book Antiqua" pitchFamily="18"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28600" y="274638"/>
            <a:ext cx="8686800" cy="1143000"/>
          </a:xfrm>
        </p:spPr>
        <p:txBody>
          <a:bodyPr>
            <a:noAutofit/>
          </a:bodyPr>
          <a:lstStyle/>
          <a:p>
            <a:pPr algn="just"/>
            <a:r>
              <a:rPr lang="el-GR" sz="4000" b="1" dirty="0" smtClean="0">
                <a:solidFill>
                  <a:srgbClr val="C00000"/>
                </a:solidFill>
                <a:effectLst>
                  <a:outerShdw blurRad="50800" dist="38100" algn="tr" rotWithShape="0">
                    <a:prstClr val="black">
                      <a:alpha val="40000"/>
                    </a:prstClr>
                  </a:outerShdw>
                </a:effectLst>
                <a:latin typeface="Book Antiqua" pitchFamily="18" charset="0"/>
              </a:rPr>
              <a:t>Θα μπορούσε ο Νοῦς να είναι η πρώτη ἀρχή;</a:t>
            </a:r>
            <a:endParaRPr lang="el-GR" sz="4000" b="1" dirty="0">
              <a:solidFill>
                <a:srgbClr val="C00000"/>
              </a:solidFill>
              <a:effectLst>
                <a:outerShdw blurRad="50800" dist="38100" algn="tr" rotWithShape="0">
                  <a:prstClr val="black">
                    <a:alpha val="40000"/>
                  </a:prstClr>
                </a:outerShdw>
              </a:effectLst>
              <a:latin typeface="Book Antiqua" pitchFamily="18" charset="0"/>
            </a:endParaRPr>
          </a:p>
        </p:txBody>
      </p:sp>
      <p:sp>
        <p:nvSpPr>
          <p:cNvPr id="3" name="2 - Θέση περιεχομένου"/>
          <p:cNvSpPr>
            <a:spLocks noGrp="1"/>
          </p:cNvSpPr>
          <p:nvPr>
            <p:ph idx="1"/>
          </p:nvPr>
        </p:nvSpPr>
        <p:spPr>
          <a:xfrm>
            <a:off x="304800" y="1798637"/>
            <a:ext cx="8534400" cy="4525963"/>
          </a:xfrm>
        </p:spPr>
        <p:txBody>
          <a:bodyPr>
            <a:normAutofit/>
          </a:bodyPr>
          <a:lstStyle/>
          <a:p>
            <a:pPr algn="just">
              <a:buNone/>
            </a:pPr>
            <a:r>
              <a:rPr lang="el-GR" dirty="0" smtClean="0">
                <a:solidFill>
                  <a:srgbClr val="002060"/>
                </a:solidFill>
                <a:latin typeface="Book Antiqua" pitchFamily="18" charset="0"/>
              </a:rPr>
              <a:t>	Ο Νοῦς που νοεί τον ἑαυτό του </a:t>
            </a:r>
            <a:r>
              <a:rPr lang="el-GR" u="sng" dirty="0" smtClean="0">
                <a:solidFill>
                  <a:srgbClr val="002060"/>
                </a:solidFill>
                <a:latin typeface="Book Antiqua" pitchFamily="18" charset="0"/>
              </a:rPr>
              <a:t>δεν μπορεί να είναι η πρώτη ἀρχή</a:t>
            </a:r>
            <a:r>
              <a:rPr lang="el-GR" dirty="0" smtClean="0">
                <a:solidFill>
                  <a:srgbClr val="002060"/>
                </a:solidFill>
                <a:latin typeface="Book Antiqua" pitchFamily="18" charset="0"/>
              </a:rPr>
              <a:t>, διότι είναι δύο πράγματα:</a:t>
            </a:r>
            <a:endParaRPr lang="en-US" dirty="0" smtClean="0">
              <a:solidFill>
                <a:srgbClr val="002060"/>
              </a:solidFill>
              <a:latin typeface="Book Antiqua" pitchFamily="18" charset="0"/>
            </a:endParaRPr>
          </a:p>
          <a:p>
            <a:pPr marL="723900" lvl="0" indent="-723900" algn="just">
              <a:buBlip>
                <a:blip r:embed="rId2"/>
              </a:buBlip>
            </a:pPr>
            <a:r>
              <a:rPr lang="el-GR" dirty="0" smtClean="0">
                <a:solidFill>
                  <a:srgbClr val="002060"/>
                </a:solidFill>
                <a:latin typeface="Book Antiqua" pitchFamily="18" charset="0"/>
              </a:rPr>
              <a:t>ενέχει ἑτερότητα, </a:t>
            </a:r>
          </a:p>
          <a:p>
            <a:pPr marL="723900" lvl="0" indent="-723900" algn="just">
              <a:buNone/>
            </a:pPr>
            <a:endParaRPr lang="el-GR" sz="800" dirty="0" smtClean="0">
              <a:solidFill>
                <a:srgbClr val="002060"/>
              </a:solidFill>
              <a:latin typeface="Book Antiqua" pitchFamily="18" charset="0"/>
            </a:endParaRPr>
          </a:p>
          <a:p>
            <a:pPr marL="723900" lvl="0" indent="-723900" algn="just">
              <a:buBlip>
                <a:blip r:embed="rId2"/>
              </a:buBlip>
            </a:pPr>
            <a:r>
              <a:rPr lang="el-GR" dirty="0" smtClean="0">
                <a:solidFill>
                  <a:srgbClr val="002060"/>
                </a:solidFill>
                <a:latin typeface="Book Antiqua" pitchFamily="18" charset="0"/>
              </a:rPr>
              <a:t>αυτή η καταστατική ἑτερότητα του Νοῦ μάς αναγκάζει να πούμε και σε τι οφείλεται η ίδια, ποια είναι, δηλαδή, η αιτία αυτής της ἑτερότητας. </a:t>
            </a:r>
          </a:p>
          <a:p>
            <a:pPr algn="just"/>
            <a:endParaRPr lang="el-GR"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04800" y="381000"/>
            <a:ext cx="8610600" cy="1143000"/>
          </a:xfrm>
        </p:spPr>
        <p:txBody>
          <a:bodyPr>
            <a:noAutofit/>
          </a:bodyPr>
          <a:lstStyle/>
          <a:p>
            <a:pPr algn="just"/>
            <a:r>
              <a:rPr lang="el-GR" sz="3000" b="1" dirty="0" smtClean="0">
                <a:solidFill>
                  <a:srgbClr val="C00000"/>
                </a:solidFill>
                <a:effectLst>
                  <a:outerShdw blurRad="50800" dist="38100" algn="tr" rotWithShape="0">
                    <a:prstClr val="black">
                      <a:alpha val="40000"/>
                    </a:prstClr>
                  </a:outerShdw>
                </a:effectLst>
                <a:latin typeface="Book Antiqua" pitchFamily="18" charset="0"/>
              </a:rPr>
              <a:t>Το ιδρυτικό πλαίσιο της αρχαίας φιλοσοφίας που αποδίδεται στον Παρμενίδη και υιοθετείται από τον Πλωτῖνο</a:t>
            </a:r>
            <a:endParaRPr lang="el-GR" sz="3000" b="1" dirty="0">
              <a:solidFill>
                <a:srgbClr val="C00000"/>
              </a:solidFill>
              <a:effectLst>
                <a:outerShdw blurRad="50800" dist="38100" algn="tr" rotWithShape="0">
                  <a:prstClr val="black">
                    <a:alpha val="40000"/>
                  </a:prstClr>
                </a:outerShdw>
              </a:effectLst>
              <a:latin typeface="Book Antiqua" pitchFamily="18" charset="0"/>
            </a:endParaRPr>
          </a:p>
        </p:txBody>
      </p:sp>
      <p:sp>
        <p:nvSpPr>
          <p:cNvPr id="3" name="2 - Θέση περιεχομένου"/>
          <p:cNvSpPr>
            <a:spLocks noGrp="1"/>
          </p:cNvSpPr>
          <p:nvPr>
            <p:ph idx="1"/>
          </p:nvPr>
        </p:nvSpPr>
        <p:spPr>
          <a:xfrm>
            <a:off x="304800" y="1600200"/>
            <a:ext cx="8610600" cy="4343399"/>
          </a:xfrm>
          <a:effectLst>
            <a:outerShdw blurRad="50800" dist="38100" dir="2700000" algn="tl" rotWithShape="0">
              <a:prstClr val="black">
                <a:alpha val="40000"/>
              </a:prstClr>
            </a:outerShdw>
          </a:effectLst>
        </p:spPr>
        <p:txBody>
          <a:bodyPr>
            <a:normAutofit lnSpcReduction="10000"/>
          </a:bodyPr>
          <a:lstStyle/>
          <a:p>
            <a:pPr>
              <a:buNone/>
            </a:pPr>
            <a:endParaRPr lang="el-GR" b="1" i="1" dirty="0" smtClean="0"/>
          </a:p>
          <a:p>
            <a:pPr algn="ctr">
              <a:buNone/>
            </a:pPr>
            <a:r>
              <a:rPr lang="el-GR" sz="4300" b="1" i="1" dirty="0" smtClean="0">
                <a:solidFill>
                  <a:srgbClr val="002060"/>
                </a:solidFill>
                <a:latin typeface="Times New Roman" pitchFamily="18" charset="0"/>
                <a:cs typeface="Times New Roman" pitchFamily="18" charset="0"/>
              </a:rPr>
              <a:t>ταὐτόν </a:t>
            </a:r>
            <a:r>
              <a:rPr lang="el-GR" sz="4300" b="1" i="1" dirty="0" err="1" smtClean="0">
                <a:solidFill>
                  <a:srgbClr val="002060"/>
                </a:solidFill>
                <a:latin typeface="Times New Roman" pitchFamily="18" charset="0"/>
                <a:cs typeface="Times New Roman" pitchFamily="18" charset="0"/>
              </a:rPr>
              <a:t>ἐστίν</a:t>
            </a:r>
            <a:r>
              <a:rPr lang="el-GR" sz="4300" b="1" i="1" dirty="0" smtClean="0">
                <a:solidFill>
                  <a:srgbClr val="002060"/>
                </a:solidFill>
                <a:latin typeface="Times New Roman" pitchFamily="18" charset="0"/>
                <a:cs typeface="Times New Roman" pitchFamily="18" charset="0"/>
              </a:rPr>
              <a:t> νοεῖν τε καί εἶναι</a:t>
            </a:r>
            <a:endParaRPr lang="en-US" sz="4300" b="1" i="1" dirty="0" smtClean="0">
              <a:solidFill>
                <a:srgbClr val="002060"/>
              </a:solidFill>
              <a:latin typeface="Times New Roman" pitchFamily="18" charset="0"/>
              <a:cs typeface="Times New Roman" pitchFamily="18" charset="0"/>
            </a:endParaRPr>
          </a:p>
          <a:p>
            <a:endParaRPr lang="en-US" b="1" i="1" dirty="0" smtClean="0"/>
          </a:p>
          <a:p>
            <a:pPr algn="just">
              <a:buNone/>
            </a:pPr>
            <a:r>
              <a:rPr lang="el-GR" sz="2800" dirty="0" smtClean="0">
                <a:solidFill>
                  <a:srgbClr val="002060"/>
                </a:solidFill>
                <a:latin typeface="Book Antiqua" pitchFamily="18" charset="0"/>
              </a:rPr>
              <a:t>	</a:t>
            </a:r>
            <a:r>
              <a:rPr lang="el-GR" sz="2800" b="1" dirty="0" smtClean="0">
                <a:solidFill>
                  <a:srgbClr val="002060"/>
                </a:solidFill>
                <a:latin typeface="Book Antiqua" pitchFamily="18" charset="0"/>
              </a:rPr>
              <a:t>Αυτό που μπορεί να νοηθεί είναι το πραγματικό. Αυτό που μπορεί να αποτελέσει αντικείμενο της νόησης είναι το πραγματικό. </a:t>
            </a:r>
          </a:p>
          <a:p>
            <a:pPr algn="just">
              <a:buNone/>
            </a:pPr>
            <a:endParaRPr lang="el-GR" sz="900" b="1" dirty="0" smtClean="0">
              <a:solidFill>
                <a:srgbClr val="002060"/>
              </a:solidFill>
              <a:latin typeface="Book Antiqua" pitchFamily="18" charset="0"/>
            </a:endParaRPr>
          </a:p>
          <a:p>
            <a:pPr algn="just">
              <a:buNone/>
            </a:pPr>
            <a:r>
              <a:rPr lang="el-GR" sz="2800" b="1" dirty="0" smtClean="0">
                <a:solidFill>
                  <a:srgbClr val="002060"/>
                </a:solidFill>
                <a:latin typeface="Book Antiqua" pitchFamily="18" charset="0"/>
              </a:rPr>
              <a:t>	Το πραγματικό απευθύνεται στη νόηση και η νόηση προσλαμβάνεται από το πραγματικό.</a:t>
            </a:r>
            <a:endParaRPr lang="el-GR" sz="2800" b="1" dirty="0">
              <a:solidFill>
                <a:srgbClr val="002060"/>
              </a:solidFill>
              <a:latin typeface="Book Antiqua" pitchFamily="18"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04800" y="533400"/>
            <a:ext cx="8610600" cy="1143000"/>
          </a:xfrm>
        </p:spPr>
        <p:txBody>
          <a:bodyPr>
            <a:normAutofit fontScale="90000"/>
          </a:bodyPr>
          <a:lstStyle/>
          <a:p>
            <a:pPr algn="just"/>
            <a:r>
              <a:rPr lang="el-GR" sz="4000" b="1" dirty="0" smtClean="0">
                <a:solidFill>
                  <a:srgbClr val="C00000"/>
                </a:solidFill>
                <a:effectLst>
                  <a:outerShdw blurRad="38100" dist="38100" dir="2700000" algn="tl">
                    <a:srgbClr val="000000">
                      <a:alpha val="43137"/>
                    </a:srgbClr>
                  </a:outerShdw>
                </a:effectLst>
                <a:latin typeface="Book Antiqua" pitchFamily="18" charset="0"/>
              </a:rPr>
              <a:t>Το Ἕν δεν είναι ούτε Ὄν ούτε μή </a:t>
            </a:r>
            <a:r>
              <a:rPr lang="el-GR" sz="4000" b="1" dirty="0" smtClean="0">
                <a:solidFill>
                  <a:srgbClr val="C00000"/>
                </a:solidFill>
                <a:effectLst>
                  <a:outerShdw blurRad="38100" dist="38100" dir="2700000" algn="tl">
                    <a:srgbClr val="000000">
                      <a:alpha val="43137"/>
                    </a:srgbClr>
                  </a:outerShdw>
                </a:effectLst>
                <a:latin typeface="Book Antiqua" pitchFamily="18" charset="0"/>
              </a:rPr>
              <a:t>Ὄν</a:t>
            </a:r>
            <a:r>
              <a:rPr lang="el-GR" sz="4000" b="1" dirty="0" smtClean="0">
                <a:solidFill>
                  <a:srgbClr val="C00000"/>
                </a:solidFill>
                <a:effectLst>
                  <a:outerShdw blurRad="38100" dist="38100" dir="2700000" algn="tl">
                    <a:srgbClr val="000000">
                      <a:alpha val="43137"/>
                    </a:srgbClr>
                  </a:outerShdw>
                </a:effectLst>
                <a:latin typeface="Book Antiqua" pitchFamily="18" charset="0"/>
              </a:rPr>
              <a:t/>
            </a:r>
            <a:br>
              <a:rPr lang="el-GR" sz="4000" b="1" dirty="0" smtClean="0">
                <a:solidFill>
                  <a:srgbClr val="C00000"/>
                </a:solidFill>
                <a:effectLst>
                  <a:outerShdw blurRad="38100" dist="38100" dir="2700000" algn="tl">
                    <a:srgbClr val="000000">
                      <a:alpha val="43137"/>
                    </a:srgbClr>
                  </a:outerShdw>
                </a:effectLst>
                <a:latin typeface="Book Antiqua" pitchFamily="18" charset="0"/>
              </a:rPr>
            </a:br>
            <a:r>
              <a:rPr lang="el-GR" b="1" dirty="0" smtClean="0"/>
              <a:t>   </a:t>
            </a:r>
            <a:endParaRPr lang="el-GR" dirty="0"/>
          </a:p>
        </p:txBody>
      </p:sp>
      <p:sp>
        <p:nvSpPr>
          <p:cNvPr id="3" name="2 - Θέση περιεχομένου"/>
          <p:cNvSpPr>
            <a:spLocks noGrp="1"/>
          </p:cNvSpPr>
          <p:nvPr>
            <p:ph idx="1"/>
          </p:nvPr>
        </p:nvSpPr>
        <p:spPr>
          <a:xfrm>
            <a:off x="228600" y="1600200"/>
            <a:ext cx="8686800" cy="4876800"/>
          </a:xfrm>
        </p:spPr>
        <p:txBody>
          <a:bodyPr>
            <a:noAutofit/>
          </a:bodyPr>
          <a:lstStyle/>
          <a:p>
            <a:pPr marL="0" indent="0" algn="just">
              <a:buNone/>
            </a:pPr>
            <a:r>
              <a:rPr lang="el-GR" sz="2600" b="1" dirty="0" smtClean="0">
                <a:solidFill>
                  <a:srgbClr val="002060"/>
                </a:solidFill>
                <a:latin typeface="Book Antiqua" pitchFamily="18" charset="0"/>
              </a:rPr>
              <a:t>Το Ἕν μπορείς να το σκεφτείς μόνο μέσα από διαδοχικές αρνήσεις.</a:t>
            </a:r>
          </a:p>
          <a:p>
            <a:pPr marL="0" indent="0" algn="just">
              <a:buNone/>
            </a:pPr>
            <a:endParaRPr lang="el-GR" sz="600" b="1" dirty="0" smtClean="0">
              <a:solidFill>
                <a:srgbClr val="002060"/>
              </a:solidFill>
              <a:latin typeface="Book Antiqua" pitchFamily="18" charset="0"/>
            </a:endParaRPr>
          </a:p>
          <a:p>
            <a:pPr marL="0" indent="0" algn="just">
              <a:buNone/>
            </a:pPr>
            <a:r>
              <a:rPr lang="el-GR" sz="2800" dirty="0" smtClean="0">
                <a:solidFill>
                  <a:srgbClr val="002060"/>
                </a:solidFill>
                <a:latin typeface="Book Antiqua" pitchFamily="18" charset="0"/>
              </a:rPr>
              <a:t>Δεν μπορώ, λοιπόν, να νοήσω δίχως την ἀρχή, αλλά την ίδια την ἀρχή, δεν μπορώ να τη νοήσω.</a:t>
            </a:r>
          </a:p>
          <a:p>
            <a:pPr marL="0" indent="0" algn="just">
              <a:buNone/>
            </a:pPr>
            <a:endParaRPr lang="en-US" sz="2800" b="1" dirty="0" smtClean="0">
              <a:solidFill>
                <a:srgbClr val="002060"/>
              </a:solidFill>
              <a:latin typeface="Book Antiqua" pitchFamily="18" charset="0"/>
            </a:endParaRPr>
          </a:p>
          <a:p>
            <a:endParaRPr lang="en-US" sz="800" dirty="0" smtClean="0">
              <a:solidFill>
                <a:srgbClr val="002060"/>
              </a:solidFill>
              <a:latin typeface="Book Antiqua" pitchFamily="18" charset="0"/>
            </a:endParaRPr>
          </a:p>
          <a:p>
            <a:pPr algn="ctr"/>
            <a:r>
              <a:rPr lang="el-GR" b="1" dirty="0" smtClean="0">
                <a:solidFill>
                  <a:srgbClr val="C00000"/>
                </a:solidFill>
                <a:effectLst>
                  <a:outerShdw blurRad="38100" dist="38100" dir="2700000" algn="tl">
                    <a:srgbClr val="000000">
                      <a:alpha val="43137"/>
                    </a:srgbClr>
                  </a:outerShdw>
                </a:effectLst>
                <a:latin typeface="Book Antiqua" pitchFamily="18" charset="0"/>
              </a:rPr>
              <a:t>Νοῦς = </a:t>
            </a:r>
            <a:r>
              <a:rPr lang="el-GR" b="1" dirty="0" err="1" smtClean="0">
                <a:solidFill>
                  <a:srgbClr val="C00000"/>
                </a:solidFill>
                <a:effectLst>
                  <a:outerShdw blurRad="38100" dist="38100" dir="2700000" algn="tl">
                    <a:srgbClr val="000000">
                      <a:alpha val="43137"/>
                    </a:srgbClr>
                  </a:outerShdw>
                </a:effectLst>
                <a:latin typeface="Book Antiqua" pitchFamily="18" charset="0"/>
              </a:rPr>
              <a:t>ἐν–πολλά</a:t>
            </a:r>
            <a:endParaRPr lang="en-US" b="1" dirty="0" smtClean="0">
              <a:solidFill>
                <a:srgbClr val="C00000"/>
              </a:solidFill>
              <a:effectLst>
                <a:outerShdw blurRad="38100" dist="38100" dir="2700000" algn="tl">
                  <a:srgbClr val="000000">
                    <a:alpha val="43137"/>
                  </a:srgbClr>
                </a:outerShdw>
              </a:effectLst>
              <a:latin typeface="Book Antiqua" pitchFamily="18" charset="0"/>
            </a:endParaRPr>
          </a:p>
          <a:p>
            <a:pPr algn="ctr"/>
            <a:r>
              <a:rPr lang="el-GR" b="1" dirty="0" smtClean="0">
                <a:solidFill>
                  <a:srgbClr val="C00000"/>
                </a:solidFill>
                <a:effectLst>
                  <a:outerShdw blurRad="38100" dist="38100" dir="2700000" algn="tl">
                    <a:srgbClr val="000000">
                      <a:alpha val="43137"/>
                    </a:srgbClr>
                  </a:outerShdw>
                </a:effectLst>
                <a:latin typeface="Book Antiqua" pitchFamily="18" charset="0"/>
              </a:rPr>
              <a:t>Ψυχή = ἐν και πολλά,</a:t>
            </a:r>
            <a:endParaRPr lang="en-US" b="1" dirty="0" smtClean="0">
              <a:solidFill>
                <a:srgbClr val="C00000"/>
              </a:solidFill>
              <a:effectLst>
                <a:outerShdw blurRad="38100" dist="38100" dir="2700000" algn="tl">
                  <a:srgbClr val="000000">
                    <a:alpha val="43137"/>
                  </a:srgbClr>
                </a:outerShdw>
              </a:effectLst>
              <a:latin typeface="Book Antiqua" pitchFamily="18" charset="0"/>
            </a:endParaRPr>
          </a:p>
          <a:p>
            <a:pPr algn="ctr"/>
            <a:r>
              <a:rPr lang="el-GR" b="1" dirty="0" smtClean="0">
                <a:solidFill>
                  <a:srgbClr val="C00000"/>
                </a:solidFill>
                <a:effectLst>
                  <a:outerShdw blurRad="38100" dist="38100" dir="2700000" algn="tl">
                    <a:srgbClr val="000000">
                      <a:alpha val="43137"/>
                    </a:srgbClr>
                  </a:outerShdw>
                </a:effectLst>
                <a:latin typeface="Book Antiqua" pitchFamily="18" charset="0"/>
              </a:rPr>
              <a:t>Αἰσθητός κόσμος = πολλά και ἐν,</a:t>
            </a:r>
            <a:endParaRPr lang="en-US" b="1" dirty="0" smtClean="0">
              <a:solidFill>
                <a:srgbClr val="C00000"/>
              </a:solidFill>
              <a:effectLst>
                <a:outerShdw blurRad="38100" dist="38100" dir="2700000" algn="tl">
                  <a:srgbClr val="000000">
                    <a:alpha val="43137"/>
                  </a:srgbClr>
                </a:outerShdw>
              </a:effectLst>
              <a:latin typeface="Book Antiqua" pitchFamily="18" charset="0"/>
            </a:endParaRPr>
          </a:p>
          <a:p>
            <a:pPr>
              <a:buNone/>
            </a:pPr>
            <a:endParaRPr lang="el-GR" sz="600" dirty="0" smtClean="0">
              <a:solidFill>
                <a:srgbClr val="002060"/>
              </a:solidFill>
              <a:latin typeface="Book Antiqua" pitchFamily="18" charset="0"/>
            </a:endParaRPr>
          </a:p>
          <a:p>
            <a:pPr>
              <a:buNone/>
            </a:pPr>
            <a:endParaRPr lang="el-GR" sz="600" dirty="0" smtClean="0">
              <a:solidFill>
                <a:srgbClr val="002060"/>
              </a:solidFill>
              <a:latin typeface="Book Antiqua" pitchFamily="18" charset="0"/>
            </a:endParaRPr>
          </a:p>
          <a:p>
            <a:pPr>
              <a:buNone/>
            </a:pPr>
            <a:endParaRPr lang="en-US" sz="600" dirty="0" smtClean="0">
              <a:solidFill>
                <a:srgbClr val="002060"/>
              </a:solidFill>
              <a:latin typeface="Book Antiqua" pitchFamily="18" charset="0"/>
            </a:endParaRPr>
          </a:p>
          <a:p>
            <a:pPr marL="0" indent="0" algn="just">
              <a:buNone/>
            </a:pPr>
            <a:r>
              <a:rPr lang="el-GR" sz="2800" dirty="0" smtClean="0">
                <a:solidFill>
                  <a:srgbClr val="002060"/>
                </a:solidFill>
                <a:latin typeface="Book Antiqua" pitchFamily="18" charset="0"/>
              </a:rPr>
              <a:t> </a:t>
            </a:r>
            <a:endParaRPr lang="el-GR" sz="2800" dirty="0">
              <a:solidFill>
                <a:srgbClr val="002060"/>
              </a:solidFill>
              <a:latin typeface="Book Antiqua" pitchFamily="18"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304800" y="1295400"/>
            <a:ext cx="8610600" cy="3733800"/>
          </a:xfrm>
        </p:spPr>
        <p:txBody>
          <a:bodyPr>
            <a:noAutofit/>
          </a:bodyPr>
          <a:lstStyle/>
          <a:p>
            <a:pPr marL="0" indent="0" algn="just">
              <a:buNone/>
            </a:pPr>
            <a:r>
              <a:rPr lang="el-GR" sz="3000" dirty="0" smtClean="0">
                <a:solidFill>
                  <a:srgbClr val="002060"/>
                </a:solidFill>
                <a:latin typeface="Book Antiqua"/>
                <a:ea typeface="Calibri"/>
                <a:cs typeface="Times New Roman"/>
              </a:rPr>
              <a:t>Μπορώ να σκεφτώ μόνο μορφές, μπορώ να σκεφτώ μόνο προτάσεις του τύπου:</a:t>
            </a:r>
            <a:r>
              <a:rPr lang="en-US" sz="3000" b="1" dirty="0" smtClean="0">
                <a:solidFill>
                  <a:srgbClr val="002060"/>
                </a:solidFill>
                <a:latin typeface="Book Antiqua" pitchFamily="18" charset="0"/>
              </a:rPr>
              <a:t>  </a:t>
            </a:r>
            <a:endParaRPr lang="el-GR" sz="3000" b="1" dirty="0" smtClean="0">
              <a:solidFill>
                <a:srgbClr val="002060"/>
              </a:solidFill>
              <a:latin typeface="Book Antiqua" pitchFamily="18" charset="0"/>
            </a:endParaRPr>
          </a:p>
          <a:p>
            <a:pPr>
              <a:buFont typeface="Wingdings"/>
              <a:buChar char="ð"/>
            </a:pPr>
            <a:r>
              <a:rPr lang="el-GR" sz="4000" b="1" dirty="0" smtClean="0">
                <a:solidFill>
                  <a:srgbClr val="002060"/>
                </a:solidFill>
                <a:latin typeface="Book Antiqua" pitchFamily="18" charset="0"/>
              </a:rPr>
              <a:t>το α είναι </a:t>
            </a:r>
            <a:r>
              <a:rPr lang="en-US" sz="4000" b="1" dirty="0" smtClean="0">
                <a:solidFill>
                  <a:srgbClr val="002060"/>
                </a:solidFill>
                <a:latin typeface="Book Antiqua" pitchFamily="18" charset="0"/>
              </a:rPr>
              <a:t>x</a:t>
            </a:r>
          </a:p>
          <a:p>
            <a:pPr>
              <a:buFont typeface="Wingdings"/>
              <a:buChar char="ð"/>
            </a:pPr>
            <a:r>
              <a:rPr lang="en-US" sz="4000" b="1" dirty="0" smtClean="0">
                <a:solidFill>
                  <a:srgbClr val="002060"/>
                </a:solidFill>
                <a:latin typeface="Book Antiqua" pitchFamily="18" charset="0"/>
              </a:rPr>
              <a:t>  </a:t>
            </a:r>
            <a:r>
              <a:rPr lang="el-GR" sz="4000" b="1" dirty="0" smtClean="0">
                <a:solidFill>
                  <a:srgbClr val="002060"/>
                </a:solidFill>
                <a:latin typeface="Book Antiqua" pitchFamily="18" charset="0"/>
              </a:rPr>
              <a:t>το α είναι ψ</a:t>
            </a:r>
            <a:endParaRPr lang="en-US" sz="4000" b="1" dirty="0" smtClean="0">
              <a:solidFill>
                <a:srgbClr val="002060"/>
              </a:solidFill>
              <a:latin typeface="Book Antiqua" pitchFamily="18" charset="0"/>
            </a:endParaRPr>
          </a:p>
          <a:p>
            <a:pPr algn="just">
              <a:buNone/>
            </a:pPr>
            <a:r>
              <a:rPr lang="el-GR" sz="2800" dirty="0" smtClean="0">
                <a:solidFill>
                  <a:srgbClr val="002060"/>
                </a:solidFill>
                <a:latin typeface="Book Antiqua"/>
                <a:ea typeface="Calibri"/>
                <a:cs typeface="Times New Roman"/>
              </a:rPr>
              <a:t>	Το Ἕν δεν μπορώ να το σκεφτώ επειδή είναι η προϋπόθεση της μορφής, την ύλη δεν μπορώ να τη σκεφτώ επειδή είναι η άρνηση της μορφής.</a:t>
            </a:r>
          </a:p>
          <a:p>
            <a:pPr algn="just">
              <a:buNone/>
            </a:pPr>
            <a:endParaRPr lang="en-US" sz="800" dirty="0" smtClean="0">
              <a:solidFill>
                <a:srgbClr val="002060"/>
              </a:solidFill>
              <a:latin typeface="Book Antiqua"/>
              <a:ea typeface="Calibri"/>
              <a:cs typeface="Times New Roman"/>
            </a:endParaRPr>
          </a:p>
          <a:p>
            <a:r>
              <a:rPr lang="el-GR" b="1" dirty="0" smtClean="0">
                <a:solidFill>
                  <a:srgbClr val="002060"/>
                </a:solidFill>
                <a:latin typeface="Book Antiqua" pitchFamily="18" charset="0"/>
              </a:rPr>
              <a:t>ὕλη:  </a:t>
            </a:r>
            <a:r>
              <a:rPr lang="el-GR" b="1" u="sng" dirty="0" smtClean="0">
                <a:solidFill>
                  <a:srgbClr val="002060"/>
                </a:solidFill>
                <a:latin typeface="Book Antiqua" pitchFamily="18" charset="0"/>
              </a:rPr>
              <a:t>συνθήκη</a:t>
            </a:r>
            <a:r>
              <a:rPr lang="el-GR" b="1" dirty="0" smtClean="0">
                <a:solidFill>
                  <a:srgbClr val="002060"/>
                </a:solidFill>
                <a:latin typeface="Book Antiqua" pitchFamily="18" charset="0"/>
              </a:rPr>
              <a:t> </a:t>
            </a:r>
            <a:r>
              <a:rPr lang="el-GR" b="1" i="1" dirty="0" err="1" smtClean="0">
                <a:solidFill>
                  <a:srgbClr val="002060"/>
                </a:solidFill>
                <a:latin typeface="Times New Roman" pitchFamily="18" charset="0"/>
                <a:cs typeface="Times New Roman" pitchFamily="18" charset="0"/>
              </a:rPr>
              <a:t>ἑνότητας</a:t>
            </a:r>
            <a:r>
              <a:rPr lang="el-GR" b="1" dirty="0" smtClean="0">
                <a:solidFill>
                  <a:srgbClr val="002060"/>
                </a:solidFill>
                <a:latin typeface="Book Antiqua" pitchFamily="18" charset="0"/>
              </a:rPr>
              <a:t> του αἰσθητοῦ                                           </a:t>
            </a:r>
            <a:endParaRPr lang="el-GR" dirty="0" smtClean="0">
              <a:solidFill>
                <a:srgbClr val="002060"/>
              </a:solidFill>
              <a:latin typeface="Book Antiqua" pitchFamily="18" charset="0"/>
            </a:endParaRPr>
          </a:p>
          <a:p>
            <a:pPr>
              <a:buNone/>
            </a:pPr>
            <a:r>
              <a:rPr lang="en-US" b="1" dirty="0" smtClean="0">
                <a:solidFill>
                  <a:srgbClr val="002060"/>
                </a:solidFill>
                <a:latin typeface="Book Antiqua" pitchFamily="18" charset="0"/>
              </a:rPr>
              <a:t>            </a:t>
            </a:r>
            <a:r>
              <a:rPr lang="el-GR" b="1" dirty="0" smtClean="0">
                <a:solidFill>
                  <a:srgbClr val="002060"/>
                </a:solidFill>
                <a:latin typeface="Book Antiqua" pitchFamily="18" charset="0"/>
              </a:rPr>
              <a:t>όχι </a:t>
            </a:r>
            <a:r>
              <a:rPr lang="el-GR" b="1" u="sng" dirty="0" smtClean="0">
                <a:solidFill>
                  <a:srgbClr val="002060"/>
                </a:solidFill>
                <a:latin typeface="Book Antiqua" pitchFamily="18" charset="0"/>
              </a:rPr>
              <a:t>αιτία</a:t>
            </a:r>
            <a:endParaRPr lang="el-GR" dirty="0">
              <a:solidFill>
                <a:srgbClr val="002060"/>
              </a:solidFill>
              <a:latin typeface="Book Antiqua" pitchFamily="18" charset="0"/>
            </a:endParaRPr>
          </a:p>
        </p:txBody>
      </p:sp>
      <p:sp>
        <p:nvSpPr>
          <p:cNvPr id="4" name="1 - Τίτλος"/>
          <p:cNvSpPr>
            <a:spLocks noGrp="1"/>
          </p:cNvSpPr>
          <p:nvPr>
            <p:ph type="title"/>
          </p:nvPr>
        </p:nvSpPr>
        <p:spPr>
          <a:xfrm>
            <a:off x="228600" y="-76200"/>
            <a:ext cx="8610600" cy="1371600"/>
          </a:xfrm>
        </p:spPr>
        <p:txBody>
          <a:bodyPr>
            <a:normAutofit/>
          </a:bodyPr>
          <a:lstStyle/>
          <a:p>
            <a:pPr algn="just"/>
            <a:r>
              <a:rPr lang="el-GR" sz="4000" b="1" dirty="0" smtClean="0">
                <a:solidFill>
                  <a:srgbClr val="C00000"/>
                </a:solidFill>
                <a:effectLst>
                  <a:outerShdw blurRad="38100" dist="38100" dir="2700000" algn="tl">
                    <a:srgbClr val="000000">
                      <a:alpha val="43137"/>
                    </a:srgbClr>
                  </a:outerShdw>
                </a:effectLst>
                <a:latin typeface="Book Antiqua" pitchFamily="18" charset="0"/>
              </a:rPr>
              <a:t>Τι μπορώ να σκεφτώ;</a:t>
            </a:r>
            <a:r>
              <a:rPr lang="el-GR" b="1" dirty="0" smtClean="0"/>
              <a:t>   </a:t>
            </a:r>
            <a:endParaRPr lang="el-GR"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just"/>
            <a:r>
              <a:rPr lang="el-GR" sz="4000" b="1" dirty="0" smtClean="0">
                <a:solidFill>
                  <a:srgbClr val="C00000"/>
                </a:solidFill>
                <a:effectLst>
                  <a:outerShdw blurRad="50800" dist="38100" algn="tr" rotWithShape="0">
                    <a:prstClr val="black">
                      <a:alpha val="40000"/>
                    </a:prstClr>
                  </a:outerShdw>
                </a:effectLst>
                <a:latin typeface="Book Antiqua" pitchFamily="18" charset="0"/>
              </a:rPr>
              <a:t>Εικόνες – Πηγές:</a:t>
            </a:r>
            <a:endParaRPr lang="el-GR" sz="4000" b="1" dirty="0">
              <a:solidFill>
                <a:srgbClr val="C00000"/>
              </a:solidFill>
              <a:effectLst>
                <a:outerShdw blurRad="50800" dist="38100" algn="tr" rotWithShape="0">
                  <a:prstClr val="black">
                    <a:alpha val="40000"/>
                  </a:prstClr>
                </a:outerShdw>
              </a:effectLst>
              <a:latin typeface="Book Antiqua" pitchFamily="18" charset="0"/>
            </a:endParaRPr>
          </a:p>
        </p:txBody>
      </p:sp>
      <p:sp>
        <p:nvSpPr>
          <p:cNvPr id="3" name="2 - Θέση περιεχομένου"/>
          <p:cNvSpPr>
            <a:spLocks noGrp="1"/>
          </p:cNvSpPr>
          <p:nvPr>
            <p:ph idx="1"/>
          </p:nvPr>
        </p:nvSpPr>
        <p:spPr/>
        <p:txBody>
          <a:bodyPr>
            <a:normAutofit/>
          </a:bodyPr>
          <a:lstStyle/>
          <a:p>
            <a:pPr>
              <a:buNone/>
            </a:pPr>
            <a:r>
              <a:rPr lang="el-GR" sz="3000" b="1" dirty="0" smtClean="0">
                <a:solidFill>
                  <a:srgbClr val="002060"/>
                </a:solidFill>
                <a:latin typeface="Book Antiqua" pitchFamily="18" charset="0"/>
              </a:rPr>
              <a:t>Σχήματα:</a:t>
            </a:r>
            <a:endParaRPr lang="en-US" sz="3000" b="1" dirty="0" smtClean="0">
              <a:solidFill>
                <a:srgbClr val="002060"/>
              </a:solidFill>
              <a:latin typeface="Book Antiqua" pitchFamily="18" charset="0"/>
            </a:endParaRPr>
          </a:p>
          <a:p>
            <a:pPr>
              <a:buNone/>
            </a:pPr>
            <a:endParaRPr lang="el-GR" sz="800" b="1" dirty="0" smtClean="0">
              <a:solidFill>
                <a:srgbClr val="002060"/>
              </a:solidFill>
              <a:latin typeface="Book Antiqua" pitchFamily="18" charset="0"/>
            </a:endParaRPr>
          </a:p>
          <a:p>
            <a:pPr marL="901700" indent="-901700" algn="just">
              <a:buNone/>
            </a:pPr>
            <a:r>
              <a:rPr lang="el-GR" sz="2800" b="1" dirty="0" smtClean="0">
                <a:solidFill>
                  <a:srgbClr val="002060"/>
                </a:solidFill>
                <a:latin typeface="Book Antiqua" pitchFamily="18" charset="0"/>
              </a:rPr>
              <a:t>(1)  	</a:t>
            </a:r>
            <a:r>
              <a:rPr lang="el-GR" sz="2400" b="1" dirty="0" smtClean="0">
                <a:solidFill>
                  <a:srgbClr val="002060"/>
                </a:solidFill>
                <a:latin typeface="Book Antiqua" pitchFamily="18" charset="0"/>
              </a:rPr>
              <a:t>Εικόνα 1 –  Βασική δομή του DNA: Από τα τέσσερα βασικά στοιχεία (αδενίνη, θυμίνη, κυτοσίνη, γουανίνη) σε άπειρους συνδυασμούς.</a:t>
            </a:r>
            <a:endParaRPr lang="el-GR" sz="2800" b="1" dirty="0" smtClean="0">
              <a:solidFill>
                <a:srgbClr val="002060"/>
              </a:solidFill>
              <a:latin typeface="Book Antiqua" pitchFamily="18" charset="0"/>
            </a:endParaRPr>
          </a:p>
          <a:p>
            <a:pPr>
              <a:buNone/>
            </a:pPr>
            <a:r>
              <a:rPr lang="el-GR" sz="2400" dirty="0" smtClean="0">
                <a:solidFill>
                  <a:srgbClr val="002060"/>
                </a:solidFill>
                <a:latin typeface="Book Antiqua" pitchFamily="18" charset="0"/>
              </a:rPr>
              <a:t>http://www.terravivos.com/secure/cryovaultjoinus.htm</a:t>
            </a:r>
          </a:p>
          <a:p>
            <a:pPr>
              <a:buNone/>
            </a:pPr>
            <a:endParaRPr lang="el-GR" sz="2400" dirty="0" smtClean="0">
              <a:solidFill>
                <a:srgbClr val="002060"/>
              </a:solidFill>
              <a:latin typeface="Book Antiqua" pitchFamily="18" charset="0"/>
            </a:endParaRPr>
          </a:p>
          <a:p>
            <a:pPr marL="901700" indent="-901700" algn="just">
              <a:buNone/>
            </a:pPr>
            <a:r>
              <a:rPr lang="el-GR" sz="2800" b="1" dirty="0" smtClean="0">
                <a:solidFill>
                  <a:srgbClr val="002060"/>
                </a:solidFill>
                <a:latin typeface="Book Antiqua" pitchFamily="18" charset="0"/>
              </a:rPr>
              <a:t>(2)  	</a:t>
            </a:r>
            <a:r>
              <a:rPr lang="el-GR" sz="2400" b="1" dirty="0" smtClean="0">
                <a:solidFill>
                  <a:srgbClr val="002060"/>
                </a:solidFill>
                <a:latin typeface="Book Antiqua" pitchFamily="18" charset="0"/>
              </a:rPr>
              <a:t>Εικόνα 2 –  Τμήμα DNA σε τρισδιάστατη απεικόνιση.</a:t>
            </a:r>
            <a:endParaRPr lang="el-GR" sz="2800" b="1" dirty="0" smtClean="0">
              <a:solidFill>
                <a:srgbClr val="002060"/>
              </a:solidFill>
              <a:latin typeface="Book Antiqua" pitchFamily="18" charset="0"/>
            </a:endParaRPr>
          </a:p>
          <a:p>
            <a:pPr>
              <a:buNone/>
            </a:pPr>
            <a:r>
              <a:rPr lang="el-GR" sz="2400" dirty="0" smtClean="0">
                <a:solidFill>
                  <a:srgbClr val="002060"/>
                </a:solidFill>
                <a:latin typeface="Book Antiqua" pitchFamily="18" charset="0"/>
              </a:rPr>
              <a:t> https://el.wikipedia.org/wiki/DNA</a:t>
            </a:r>
            <a:endParaRPr lang="el-GR" sz="2400" dirty="0">
              <a:solidFill>
                <a:srgbClr val="002060"/>
              </a:solidFill>
              <a:latin typeface="Book Antiqua"/>
              <a:ea typeface="Calibri"/>
              <a:cs typeface="Times New Roman"/>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just"/>
            <a:r>
              <a:rPr lang="el-GR" sz="4000" b="1" dirty="0" smtClean="0">
                <a:solidFill>
                  <a:srgbClr val="C00000"/>
                </a:solidFill>
                <a:effectLst>
                  <a:outerShdw blurRad="50800" dist="38100" algn="tr" rotWithShape="0">
                    <a:prstClr val="black">
                      <a:alpha val="40000"/>
                    </a:prstClr>
                  </a:outerShdw>
                </a:effectLst>
                <a:latin typeface="Book Antiqua" pitchFamily="18" charset="0"/>
              </a:rPr>
              <a:t>Εικόνες – Πηγές:</a:t>
            </a:r>
            <a:endParaRPr lang="el-GR" sz="4000" b="1" dirty="0">
              <a:solidFill>
                <a:srgbClr val="C00000"/>
              </a:solidFill>
              <a:effectLst>
                <a:outerShdw blurRad="50800" dist="38100" algn="tr" rotWithShape="0">
                  <a:prstClr val="black">
                    <a:alpha val="40000"/>
                  </a:prstClr>
                </a:outerShdw>
              </a:effectLst>
              <a:latin typeface="Book Antiqua" pitchFamily="18" charset="0"/>
            </a:endParaRPr>
          </a:p>
        </p:txBody>
      </p:sp>
      <p:sp>
        <p:nvSpPr>
          <p:cNvPr id="3" name="2 - Θέση περιεχομένου"/>
          <p:cNvSpPr>
            <a:spLocks noGrp="1"/>
          </p:cNvSpPr>
          <p:nvPr>
            <p:ph idx="1"/>
          </p:nvPr>
        </p:nvSpPr>
        <p:spPr/>
        <p:txBody>
          <a:bodyPr>
            <a:normAutofit lnSpcReduction="10000"/>
          </a:bodyPr>
          <a:lstStyle/>
          <a:p>
            <a:pPr>
              <a:buNone/>
            </a:pPr>
            <a:r>
              <a:rPr lang="el-GR" sz="3000" b="1" dirty="0" smtClean="0">
                <a:solidFill>
                  <a:srgbClr val="002060"/>
                </a:solidFill>
                <a:latin typeface="Book Antiqua" pitchFamily="18" charset="0"/>
              </a:rPr>
              <a:t>Σχήματα:</a:t>
            </a:r>
            <a:endParaRPr lang="en-US" sz="3000" b="1" dirty="0" smtClean="0">
              <a:solidFill>
                <a:srgbClr val="002060"/>
              </a:solidFill>
              <a:latin typeface="Book Antiqua" pitchFamily="18" charset="0"/>
            </a:endParaRPr>
          </a:p>
          <a:p>
            <a:pPr>
              <a:buNone/>
            </a:pPr>
            <a:endParaRPr lang="el-GR" sz="800" b="1" dirty="0" smtClean="0">
              <a:solidFill>
                <a:srgbClr val="002060"/>
              </a:solidFill>
              <a:latin typeface="Book Antiqua" pitchFamily="18" charset="0"/>
            </a:endParaRPr>
          </a:p>
          <a:p>
            <a:pPr>
              <a:buNone/>
            </a:pPr>
            <a:r>
              <a:rPr lang="el-GR" sz="2800" b="1" dirty="0" smtClean="0">
                <a:solidFill>
                  <a:srgbClr val="002060"/>
                </a:solidFill>
                <a:latin typeface="Book Antiqua" pitchFamily="18" charset="0"/>
              </a:rPr>
              <a:t>Σχήμα 1: </a:t>
            </a:r>
          </a:p>
          <a:p>
            <a:pPr marL="0" indent="0" algn="just">
              <a:buNone/>
            </a:pPr>
            <a:r>
              <a:rPr lang="el-GR" sz="2800" dirty="0" smtClean="0">
                <a:solidFill>
                  <a:srgbClr val="002060"/>
                </a:solidFill>
                <a:latin typeface="Book Antiqua" pitchFamily="18" charset="0"/>
              </a:rPr>
              <a:t>Το πλωτινικό ιεραρχικό σχήμα των τριῶν πρῶτων ἀρχῶν.</a:t>
            </a:r>
            <a:endParaRPr lang="en-US" sz="2800" dirty="0" smtClean="0">
              <a:solidFill>
                <a:srgbClr val="002060"/>
              </a:solidFill>
              <a:latin typeface="Book Antiqua" pitchFamily="18" charset="0"/>
            </a:endParaRPr>
          </a:p>
          <a:p>
            <a:pPr marL="0" indent="0" algn="just">
              <a:buNone/>
            </a:pPr>
            <a:endParaRPr lang="en-US" sz="900" dirty="0" smtClean="0">
              <a:solidFill>
                <a:srgbClr val="002060"/>
              </a:solidFill>
              <a:latin typeface="Book Antiqua" pitchFamily="18" charset="0"/>
            </a:endParaRPr>
          </a:p>
          <a:p>
            <a:pPr algn="just">
              <a:lnSpc>
                <a:spcPct val="115000"/>
              </a:lnSpc>
              <a:spcAft>
                <a:spcPts val="1000"/>
              </a:spcAft>
              <a:buNone/>
            </a:pPr>
            <a:r>
              <a:rPr lang="el-GR" sz="3000" b="1" dirty="0" smtClean="0">
                <a:solidFill>
                  <a:srgbClr val="002060"/>
                </a:solidFill>
                <a:latin typeface="Book Antiqua" pitchFamily="18" charset="0"/>
              </a:rPr>
              <a:t>Σύμβολα:</a:t>
            </a:r>
          </a:p>
          <a:p>
            <a:pPr algn="just">
              <a:lnSpc>
                <a:spcPct val="115000"/>
              </a:lnSpc>
              <a:spcBef>
                <a:spcPts val="1200"/>
              </a:spcBef>
              <a:spcAft>
                <a:spcPts val="1000"/>
              </a:spcAft>
              <a:buNone/>
            </a:pPr>
            <a:r>
              <a:rPr lang="el-GR" sz="3000" b="1" dirty="0" err="1" smtClean="0">
                <a:solidFill>
                  <a:srgbClr val="002060"/>
                </a:solidFill>
                <a:latin typeface="Book Antiqua" pitchFamily="18" charset="0"/>
              </a:rPr>
              <a:t>Bullets</a:t>
            </a:r>
            <a:r>
              <a:rPr lang="el-GR" sz="3000" b="1" dirty="0" smtClean="0">
                <a:solidFill>
                  <a:srgbClr val="002060"/>
                </a:solidFill>
                <a:latin typeface="Book Antiqua" pitchFamily="18" charset="0"/>
              </a:rPr>
              <a:t>:</a:t>
            </a:r>
          </a:p>
          <a:p>
            <a:pPr marL="0" indent="0" algn="just">
              <a:buNone/>
            </a:pPr>
            <a:r>
              <a:rPr lang="fr-FR" sz="2800" dirty="0" smtClean="0">
                <a:solidFill>
                  <a:srgbClr val="002060"/>
                </a:solidFill>
                <a:latin typeface="Book Antiqua"/>
                <a:ea typeface="Calibri"/>
                <a:cs typeface="Times New Roman"/>
              </a:rPr>
              <a:t>http</a:t>
            </a:r>
            <a:r>
              <a:rPr lang="el-GR" sz="2800" dirty="0" smtClean="0">
                <a:solidFill>
                  <a:srgbClr val="002060"/>
                </a:solidFill>
                <a:latin typeface="Book Antiqua"/>
                <a:ea typeface="Calibri"/>
                <a:cs typeface="Times New Roman"/>
              </a:rPr>
              <a:t>://</a:t>
            </a:r>
            <a:r>
              <a:rPr lang="fr-FR" sz="2800" dirty="0" smtClean="0">
                <a:solidFill>
                  <a:srgbClr val="002060"/>
                </a:solidFill>
                <a:latin typeface="Book Antiqua"/>
                <a:ea typeface="Calibri"/>
                <a:cs typeface="Times New Roman"/>
              </a:rPr>
              <a:t>www</a:t>
            </a:r>
            <a:r>
              <a:rPr lang="el-GR" sz="2800" dirty="0" smtClean="0">
                <a:solidFill>
                  <a:srgbClr val="002060"/>
                </a:solidFill>
                <a:latin typeface="Book Antiqua"/>
                <a:ea typeface="Calibri"/>
                <a:cs typeface="Times New Roman"/>
              </a:rPr>
              <a:t>.</a:t>
            </a:r>
            <a:r>
              <a:rPr lang="fr-FR" sz="2800" dirty="0" err="1" smtClean="0">
                <a:solidFill>
                  <a:srgbClr val="002060"/>
                </a:solidFill>
                <a:latin typeface="Book Antiqua"/>
                <a:ea typeface="Calibri"/>
                <a:cs typeface="Times New Roman"/>
              </a:rPr>
              <a:t>gutenberg</a:t>
            </a:r>
            <a:r>
              <a:rPr lang="el-GR" sz="2800" dirty="0" smtClean="0">
                <a:solidFill>
                  <a:srgbClr val="002060"/>
                </a:solidFill>
                <a:latin typeface="Book Antiqua"/>
                <a:ea typeface="Calibri"/>
                <a:cs typeface="Times New Roman"/>
              </a:rPr>
              <a:t>.</a:t>
            </a:r>
            <a:r>
              <a:rPr lang="fr-FR" sz="2800" dirty="0" err="1" smtClean="0">
                <a:solidFill>
                  <a:srgbClr val="002060"/>
                </a:solidFill>
                <a:latin typeface="Book Antiqua"/>
                <a:ea typeface="Calibri"/>
                <a:cs typeface="Times New Roman"/>
              </a:rPr>
              <a:t>org</a:t>
            </a:r>
            <a:r>
              <a:rPr lang="el-GR" sz="2800" dirty="0" smtClean="0">
                <a:solidFill>
                  <a:srgbClr val="002060"/>
                </a:solidFill>
                <a:latin typeface="Book Antiqua"/>
                <a:ea typeface="Calibri"/>
                <a:cs typeface="Times New Roman"/>
              </a:rPr>
              <a:t>/</a:t>
            </a:r>
            <a:r>
              <a:rPr lang="fr-FR" sz="2800" dirty="0" smtClean="0">
                <a:solidFill>
                  <a:srgbClr val="002060"/>
                </a:solidFill>
                <a:latin typeface="Book Antiqua"/>
                <a:ea typeface="Calibri"/>
                <a:cs typeface="Times New Roman"/>
              </a:rPr>
              <a:t>files</a:t>
            </a:r>
            <a:r>
              <a:rPr lang="el-GR" sz="2800" dirty="0" smtClean="0">
                <a:solidFill>
                  <a:srgbClr val="002060"/>
                </a:solidFill>
                <a:latin typeface="Book Antiqua"/>
                <a:ea typeface="Calibri"/>
                <a:cs typeface="Times New Roman"/>
              </a:rPr>
              <a:t>/17330/17330-</a:t>
            </a:r>
            <a:r>
              <a:rPr lang="fr-FR" sz="2800" dirty="0" smtClean="0">
                <a:solidFill>
                  <a:srgbClr val="002060"/>
                </a:solidFill>
                <a:latin typeface="Book Antiqua"/>
                <a:ea typeface="Calibri"/>
                <a:cs typeface="Times New Roman"/>
              </a:rPr>
              <a:t>h</a:t>
            </a:r>
            <a:r>
              <a:rPr lang="el-GR" sz="2800" dirty="0" smtClean="0">
                <a:solidFill>
                  <a:srgbClr val="002060"/>
                </a:solidFill>
                <a:latin typeface="Book Antiqua"/>
                <a:ea typeface="Calibri"/>
                <a:cs typeface="Times New Roman"/>
              </a:rPr>
              <a:t>/ 17330 -</a:t>
            </a:r>
            <a:r>
              <a:rPr lang="fr-FR" sz="2800" dirty="0" smtClean="0">
                <a:solidFill>
                  <a:srgbClr val="002060"/>
                </a:solidFill>
                <a:latin typeface="Book Antiqua"/>
                <a:ea typeface="Calibri"/>
                <a:cs typeface="Times New Roman"/>
              </a:rPr>
              <a:t>h</a:t>
            </a:r>
            <a:r>
              <a:rPr lang="el-GR" sz="2800" dirty="0" smtClean="0">
                <a:solidFill>
                  <a:srgbClr val="002060"/>
                </a:solidFill>
                <a:latin typeface="Book Antiqua"/>
                <a:ea typeface="Calibri"/>
                <a:cs typeface="Times New Roman"/>
              </a:rPr>
              <a:t>.</a:t>
            </a:r>
            <a:r>
              <a:rPr lang="fr-FR" sz="2800" dirty="0" smtClean="0">
                <a:solidFill>
                  <a:srgbClr val="002060"/>
                </a:solidFill>
                <a:latin typeface="Book Antiqua"/>
                <a:ea typeface="Calibri"/>
                <a:cs typeface="Times New Roman"/>
              </a:rPr>
              <a:t>htm</a:t>
            </a:r>
            <a:r>
              <a:rPr lang="el-GR" sz="2800" dirty="0" smtClean="0">
                <a:solidFill>
                  <a:srgbClr val="002060"/>
                </a:solidFill>
                <a:latin typeface="Book Antiqua"/>
                <a:ea typeface="Calibri"/>
                <a:cs typeface="Times New Roman"/>
              </a:rPr>
              <a:t>#</a:t>
            </a:r>
            <a:r>
              <a:rPr lang="fr-FR" sz="2800" dirty="0" err="1" smtClean="0">
                <a:solidFill>
                  <a:srgbClr val="002060"/>
                </a:solidFill>
                <a:latin typeface="Book Antiqua"/>
                <a:ea typeface="Calibri"/>
                <a:cs typeface="Times New Roman"/>
              </a:rPr>
              <a:t>linkC</a:t>
            </a:r>
            <a:r>
              <a:rPr lang="el-GR" sz="2800" dirty="0" smtClean="0">
                <a:solidFill>
                  <a:srgbClr val="002060"/>
                </a:solidFill>
                <a:latin typeface="Book Antiqua"/>
                <a:ea typeface="Calibri"/>
                <a:cs typeface="Times New Roman"/>
              </a:rPr>
              <a:t>2</a:t>
            </a:r>
            <a:r>
              <a:rPr lang="fr-FR" sz="2800" dirty="0" smtClean="0">
                <a:solidFill>
                  <a:srgbClr val="002060"/>
                </a:solidFill>
                <a:latin typeface="Book Antiqua"/>
                <a:ea typeface="Calibri"/>
                <a:cs typeface="Times New Roman"/>
              </a:rPr>
              <a:t>HCH</a:t>
            </a:r>
            <a:r>
              <a:rPr lang="el-GR" sz="2800" dirty="0" smtClean="0">
                <a:solidFill>
                  <a:srgbClr val="002060"/>
                </a:solidFill>
                <a:latin typeface="Book Antiqua"/>
                <a:ea typeface="Calibri"/>
                <a:cs typeface="Times New Roman"/>
              </a:rPr>
              <a:t>0002</a:t>
            </a:r>
            <a:endParaRPr lang="el-GR" sz="2800" dirty="0">
              <a:solidFill>
                <a:srgbClr val="002060"/>
              </a:solidFill>
              <a:latin typeface="Book Antiqua"/>
              <a:ea typeface="Calibri"/>
              <a:cs typeface="Times New Roman"/>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143000"/>
            <a:ext cx="8229600" cy="4678362"/>
          </a:xfrm>
        </p:spPr>
        <p:txBody>
          <a:bodyPr/>
          <a:lstStyle/>
          <a:p>
            <a:r>
              <a:rPr lang="el-GR" dirty="0" smtClean="0">
                <a:solidFill>
                  <a:srgbClr val="002060"/>
                </a:solidFill>
                <a:latin typeface="Book Antiqua" pitchFamily="18" charset="0"/>
              </a:rPr>
              <a:t>Τέλος ενότητας</a:t>
            </a:r>
            <a:endParaRPr lang="el-GR" dirty="0">
              <a:solidFill>
                <a:srgbClr val="002060"/>
              </a:solidFill>
              <a:latin typeface="Book Antiqua" pitchFamily="18"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just"/>
            <a:r>
              <a:rPr lang="el-GR" dirty="0" smtClean="0">
                <a:solidFill>
                  <a:srgbClr val="002060"/>
                </a:solidFill>
                <a:latin typeface="Book Antiqua" pitchFamily="18" charset="0"/>
              </a:rPr>
              <a:t>Σημείωμα Αναφοράς</a:t>
            </a:r>
            <a:endParaRPr lang="el-GR" dirty="0">
              <a:solidFill>
                <a:srgbClr val="002060"/>
              </a:solidFill>
              <a:latin typeface="Book Antiqua" pitchFamily="18" charset="0"/>
            </a:endParaRPr>
          </a:p>
        </p:txBody>
      </p:sp>
      <p:sp>
        <p:nvSpPr>
          <p:cNvPr id="3" name="2 - Θέση περιεχομένου"/>
          <p:cNvSpPr>
            <a:spLocks noGrp="1"/>
          </p:cNvSpPr>
          <p:nvPr>
            <p:ph idx="1"/>
          </p:nvPr>
        </p:nvSpPr>
        <p:spPr/>
        <p:txBody>
          <a:bodyPr/>
          <a:lstStyle/>
          <a:p>
            <a:pPr algn="just"/>
            <a:r>
              <a:rPr lang="el-GR" dirty="0" err="1" smtClean="0">
                <a:solidFill>
                  <a:srgbClr val="002060"/>
                </a:solidFill>
              </a:rPr>
              <a:t>Copyright</a:t>
            </a:r>
            <a:r>
              <a:rPr lang="el-GR" dirty="0" smtClean="0">
                <a:solidFill>
                  <a:srgbClr val="002060"/>
                </a:solidFill>
              </a:rPr>
              <a:t> Πανεπιστήμιο Πατρών, Ελένη Περδικούρη, 2015. «Χρόνος και Αιωνιότητα στον Πλωτίνο». Έκδοση: 1.0. Πάτρα 2015. Διαθέσιμο από τη δικτυακή διεύθυνση:</a:t>
            </a:r>
            <a:endParaRPr lang="en-US" dirty="0" smtClean="0">
              <a:solidFill>
                <a:srgbClr val="002060"/>
              </a:solidFill>
            </a:endParaRPr>
          </a:p>
          <a:p>
            <a:pPr algn="just"/>
            <a:endParaRPr lang="el-GR" dirty="0" smtClean="0">
              <a:solidFill>
                <a:srgbClr val="002060"/>
              </a:solidFill>
            </a:endParaRPr>
          </a:p>
          <a:p>
            <a:pPr algn="just">
              <a:buNone/>
            </a:pPr>
            <a:r>
              <a:rPr lang="el-GR" b="1" dirty="0" smtClean="0">
                <a:solidFill>
                  <a:srgbClr val="002060"/>
                </a:solidFill>
              </a:rPr>
              <a:t>	</a:t>
            </a:r>
            <a:r>
              <a:rPr lang="en-US" b="1" dirty="0" err="1" smtClean="0">
                <a:solidFill>
                  <a:srgbClr val="002060"/>
                </a:solidFill>
              </a:rPr>
              <a:t>eclass</a:t>
            </a:r>
            <a:r>
              <a:rPr lang="el-GR" b="1" dirty="0" smtClean="0">
                <a:solidFill>
                  <a:srgbClr val="002060"/>
                </a:solidFill>
              </a:rPr>
              <a:t>.</a:t>
            </a:r>
            <a:r>
              <a:rPr lang="en-US" b="1" dirty="0" err="1" smtClean="0">
                <a:solidFill>
                  <a:srgbClr val="002060"/>
                </a:solidFill>
              </a:rPr>
              <a:t>upatras</a:t>
            </a:r>
            <a:r>
              <a:rPr lang="el-GR" b="1" dirty="0" smtClean="0">
                <a:solidFill>
                  <a:srgbClr val="002060"/>
                </a:solidFill>
              </a:rPr>
              <a:t>.</a:t>
            </a:r>
            <a:r>
              <a:rPr lang="en-US" b="1" dirty="0" err="1" smtClean="0">
                <a:solidFill>
                  <a:srgbClr val="002060"/>
                </a:solidFill>
              </a:rPr>
              <a:t>gr</a:t>
            </a:r>
            <a:r>
              <a:rPr lang="el-GR" b="1" dirty="0" smtClean="0">
                <a:solidFill>
                  <a:srgbClr val="002060"/>
                </a:solidFill>
              </a:rPr>
              <a:t>/</a:t>
            </a:r>
            <a:r>
              <a:rPr lang="en-US" b="1" dirty="0" smtClean="0">
                <a:solidFill>
                  <a:srgbClr val="002060"/>
                </a:solidFill>
              </a:rPr>
              <a:t>courses</a:t>
            </a:r>
            <a:r>
              <a:rPr lang="el-GR" b="1" dirty="0" smtClean="0">
                <a:solidFill>
                  <a:srgbClr val="002060"/>
                </a:solidFill>
              </a:rPr>
              <a:t>/</a:t>
            </a:r>
            <a:r>
              <a:rPr lang="en-US" b="1" dirty="0" smtClean="0">
                <a:solidFill>
                  <a:srgbClr val="002060"/>
                </a:solidFill>
              </a:rPr>
              <a:t>PHIL</a:t>
            </a:r>
            <a:r>
              <a:rPr lang="el-GR" b="1" dirty="0" smtClean="0">
                <a:solidFill>
                  <a:srgbClr val="002060"/>
                </a:solidFill>
              </a:rPr>
              <a:t>19</a:t>
            </a:r>
            <a:r>
              <a:rPr lang="en-US" b="1" dirty="0" smtClean="0">
                <a:solidFill>
                  <a:srgbClr val="002060"/>
                </a:solidFill>
              </a:rPr>
              <a:t>05</a:t>
            </a:r>
            <a:endParaRPr lang="el-GR" dirty="0">
              <a:solidFill>
                <a:srgbClr val="002060"/>
              </a:solidFill>
              <a:latin typeface="Book Antiqua"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6200"/>
            <a:ext cx="8229600" cy="944562"/>
          </a:xfrm>
        </p:spPr>
        <p:txBody>
          <a:bodyPr>
            <a:normAutofit/>
          </a:bodyPr>
          <a:lstStyle/>
          <a:p>
            <a:r>
              <a:rPr lang="el-GR" sz="4000" b="1" dirty="0" smtClean="0">
                <a:solidFill>
                  <a:srgbClr val="FF0000"/>
                </a:solidFill>
                <a:effectLst>
                  <a:outerShdw blurRad="50800" dist="38100" algn="tr" rotWithShape="0">
                    <a:prstClr val="black">
                      <a:alpha val="40000"/>
                    </a:prstClr>
                  </a:outerShdw>
                </a:effectLst>
                <a:latin typeface="Book Antiqua" pitchFamily="18" charset="0"/>
              </a:rPr>
              <a:t> </a:t>
            </a:r>
            <a:r>
              <a:rPr lang="el-GR" sz="4000" b="1" dirty="0" smtClean="0">
                <a:solidFill>
                  <a:srgbClr val="C00000"/>
                </a:solidFill>
                <a:effectLst>
                  <a:outerShdw blurRad="50800" dist="38100" algn="tr" rotWithShape="0">
                    <a:prstClr val="black">
                      <a:alpha val="40000"/>
                    </a:prstClr>
                  </a:outerShdw>
                </a:effectLst>
                <a:latin typeface="Book Antiqua" pitchFamily="18" charset="0"/>
              </a:rPr>
              <a:t>Η </a:t>
            </a:r>
            <a:r>
              <a:rPr lang="en-US" sz="4000" b="1" dirty="0" smtClean="0">
                <a:solidFill>
                  <a:srgbClr val="C00000"/>
                </a:solidFill>
                <a:effectLst>
                  <a:outerShdw blurRad="50800" dist="38100" algn="tr" rotWithShape="0">
                    <a:prstClr val="black">
                      <a:alpha val="40000"/>
                    </a:prstClr>
                  </a:outerShdw>
                </a:effectLst>
                <a:latin typeface="Book Antiqua" pitchFamily="18" charset="0"/>
              </a:rPr>
              <a:t> </a:t>
            </a:r>
            <a:r>
              <a:rPr lang="el-GR" sz="4000" b="1" i="1" dirty="0" smtClean="0">
                <a:solidFill>
                  <a:srgbClr val="C00000"/>
                </a:solidFill>
                <a:effectLst>
                  <a:outerShdw blurRad="50800" dist="38100" algn="tr" rotWithShape="0">
                    <a:prstClr val="black">
                      <a:alpha val="40000"/>
                    </a:prstClr>
                  </a:outerShdw>
                </a:effectLst>
                <a:latin typeface="Book Antiqua" pitchFamily="18" charset="0"/>
              </a:rPr>
              <a:t>ἐπιστροφή </a:t>
            </a:r>
            <a:endParaRPr lang="el-GR" sz="4000" b="1" i="1" dirty="0">
              <a:solidFill>
                <a:srgbClr val="C00000"/>
              </a:solidFill>
              <a:effectLst>
                <a:outerShdw blurRad="50800" dist="38100" algn="tr" rotWithShape="0">
                  <a:prstClr val="black">
                    <a:alpha val="40000"/>
                  </a:prstClr>
                </a:outerShdw>
              </a:effectLst>
              <a:latin typeface="Book Antiqua" pitchFamily="18" charset="0"/>
            </a:endParaRPr>
          </a:p>
        </p:txBody>
      </p:sp>
      <p:sp>
        <p:nvSpPr>
          <p:cNvPr id="5" name="2 - Θέση περιεχομένου"/>
          <p:cNvSpPr txBox="1">
            <a:spLocks/>
          </p:cNvSpPr>
          <p:nvPr/>
        </p:nvSpPr>
        <p:spPr>
          <a:xfrm>
            <a:off x="609600" y="4191000"/>
            <a:ext cx="8229600" cy="2286000"/>
          </a:xfrm>
          <a:prstGeom prst="rect">
            <a:avLst/>
          </a:prstGeom>
        </p:spPr>
        <p:txBody>
          <a:bodyPr vert="horz" lIns="91440" tIns="45720" rIns="91440" bIns="45720" rtlCol="0">
            <a:normAutofit/>
          </a:body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l-GR"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7" name="6 - Εικόνα"/>
          <p:cNvPicPr/>
          <p:nvPr/>
        </p:nvPicPr>
        <p:blipFill>
          <a:blip r:embed="rId2" cstate="print"/>
          <a:srcRect l="23156" t="41055" r="23221" b="30123"/>
          <a:stretch>
            <a:fillRect/>
          </a:stretch>
        </p:blipFill>
        <p:spPr bwMode="auto">
          <a:xfrm>
            <a:off x="1295400" y="990600"/>
            <a:ext cx="6553200" cy="3200400"/>
          </a:xfrm>
          <a:prstGeom prst="rect">
            <a:avLst/>
          </a:prstGeom>
          <a:ln>
            <a:noFill/>
          </a:ln>
          <a:effectLst>
            <a:outerShdw blurRad="292100" dist="139700" dir="2700000" algn="tl" rotWithShape="0">
              <a:srgbClr val="333333">
                <a:alpha val="65000"/>
              </a:srgbClr>
            </a:outerShdw>
          </a:effectLst>
        </p:spPr>
      </p:pic>
      <p:sp>
        <p:nvSpPr>
          <p:cNvPr id="8" name="1 - Τίτλος"/>
          <p:cNvSpPr txBox="1">
            <a:spLocks/>
          </p:cNvSpPr>
          <p:nvPr/>
        </p:nvSpPr>
        <p:spPr>
          <a:xfrm>
            <a:off x="0" y="4038600"/>
            <a:ext cx="9144000" cy="944562"/>
          </a:xfrm>
          <a:prstGeom prst="rect">
            <a:avLst/>
          </a:prstGeom>
        </p:spPr>
        <p:txBody>
          <a:bodyPr vert="horz" lIns="91440" tIns="45720" rIns="91440" bIns="45720" rtlCol="0" anchor="ctr">
            <a:normAutofit fontScale="47500" lnSpcReduction="20000"/>
          </a:bodyPr>
          <a:lstStyle/>
          <a:p>
            <a:pPr marL="457200" indent="-547370" algn="ctr">
              <a:lnSpc>
                <a:spcPct val="115000"/>
              </a:lnSpc>
              <a:spcBef>
                <a:spcPts val="1200"/>
              </a:spcBef>
              <a:spcAft>
                <a:spcPts val="600"/>
              </a:spcAft>
              <a:buNone/>
            </a:pPr>
            <a:r>
              <a:rPr lang="el-GR" sz="4000" b="1" dirty="0" smtClean="0">
                <a:solidFill>
                  <a:srgbClr val="002060"/>
                </a:solidFill>
                <a:effectLst>
                  <a:innerShdw blurRad="63500" dist="50800">
                    <a:prstClr val="black">
                      <a:alpha val="50000"/>
                    </a:prstClr>
                  </a:innerShdw>
                </a:effectLst>
                <a:latin typeface="Book Antiqua" pitchFamily="18" charset="0"/>
                <a:ea typeface="Calibri"/>
                <a:cs typeface="Times New Roman"/>
              </a:rPr>
              <a:t>Σχήμα 3</a:t>
            </a:r>
            <a:endParaRPr lang="el-GR" sz="4000" dirty="0" smtClean="0">
              <a:solidFill>
                <a:srgbClr val="002060"/>
              </a:solidFill>
              <a:latin typeface="Book Antiqua" pitchFamily="18" charset="0"/>
              <a:ea typeface="Calibri"/>
              <a:cs typeface="Times New Roman"/>
            </a:endParaRPr>
          </a:p>
          <a:p>
            <a:pPr algn="ctr">
              <a:buNone/>
            </a:pPr>
            <a:r>
              <a:rPr lang="el-GR" sz="4000" b="1" dirty="0" smtClean="0">
                <a:solidFill>
                  <a:srgbClr val="002060"/>
                </a:solidFill>
                <a:effectLst>
                  <a:innerShdw blurRad="63500" dist="50800">
                    <a:prstClr val="black">
                      <a:alpha val="50000"/>
                    </a:prstClr>
                  </a:innerShdw>
                </a:effectLst>
                <a:latin typeface="Book Antiqua" pitchFamily="18" charset="0"/>
                <a:ea typeface="Calibri"/>
                <a:cs typeface="Times New Roman"/>
              </a:rPr>
              <a:t>Η πορεία της </a:t>
            </a:r>
            <a:r>
              <a:rPr lang="el-GR" sz="4000" b="1" i="1" dirty="0" smtClean="0">
                <a:solidFill>
                  <a:srgbClr val="002060"/>
                </a:solidFill>
                <a:effectLst>
                  <a:innerShdw blurRad="63500" dist="50800">
                    <a:prstClr val="black">
                      <a:alpha val="50000"/>
                    </a:prstClr>
                  </a:innerShdw>
                </a:effectLst>
                <a:latin typeface="Book Antiqua" pitchFamily="18" charset="0"/>
                <a:ea typeface="Calibri"/>
                <a:cs typeface="Times New Roman"/>
              </a:rPr>
              <a:t>προόδου και της  </a:t>
            </a:r>
            <a:r>
              <a:rPr lang="el-GR" sz="4000" b="1" i="1" dirty="0" smtClean="0">
                <a:solidFill>
                  <a:srgbClr val="002060"/>
                </a:solidFill>
                <a:effectLst>
                  <a:innerShdw blurRad="63500" dist="50800">
                    <a:prstClr val="black">
                      <a:alpha val="50000"/>
                    </a:prstClr>
                  </a:innerShdw>
                </a:effectLst>
                <a:latin typeface="Book Antiqua" pitchFamily="18" charset="0"/>
                <a:ea typeface="Calibri"/>
              </a:rPr>
              <a:t>ἐ</a:t>
            </a:r>
            <a:r>
              <a:rPr lang="el-GR" sz="4000" b="1" i="1" dirty="0" smtClean="0">
                <a:solidFill>
                  <a:srgbClr val="002060"/>
                </a:solidFill>
                <a:effectLst>
                  <a:innerShdw blurRad="63500" dist="50800">
                    <a:prstClr val="black">
                      <a:alpha val="50000"/>
                    </a:prstClr>
                  </a:innerShdw>
                </a:effectLst>
                <a:latin typeface="Book Antiqua" pitchFamily="18" charset="0"/>
                <a:ea typeface="Calibri"/>
                <a:cs typeface="Times New Roman"/>
              </a:rPr>
              <a:t>πιστροφ</a:t>
            </a:r>
            <a:r>
              <a:rPr lang="el-GR" sz="4000" b="1" i="1" dirty="0" smtClean="0">
                <a:solidFill>
                  <a:srgbClr val="002060"/>
                </a:solidFill>
                <a:effectLst>
                  <a:innerShdw blurRad="63500" dist="50800">
                    <a:prstClr val="black">
                      <a:alpha val="50000"/>
                    </a:prstClr>
                  </a:innerShdw>
                </a:effectLst>
                <a:latin typeface="Book Antiqua" pitchFamily="18" charset="0"/>
                <a:ea typeface="Calibri"/>
              </a:rPr>
              <a:t>ῆ</a:t>
            </a:r>
            <a:r>
              <a:rPr lang="el-GR" sz="4000" b="1" i="1" dirty="0" smtClean="0">
                <a:solidFill>
                  <a:srgbClr val="002060"/>
                </a:solidFill>
                <a:effectLst>
                  <a:innerShdw blurRad="63500" dist="50800">
                    <a:prstClr val="black">
                      <a:alpha val="50000"/>
                    </a:prstClr>
                  </a:innerShdw>
                </a:effectLst>
                <a:latin typeface="Book Antiqua" pitchFamily="18" charset="0"/>
                <a:ea typeface="Calibri"/>
                <a:cs typeface="Times New Roman"/>
              </a:rPr>
              <a:t>ς στο</a:t>
            </a:r>
            <a:r>
              <a:rPr lang="el-GR" sz="4000" b="1" dirty="0" smtClean="0">
                <a:solidFill>
                  <a:srgbClr val="002060"/>
                </a:solidFill>
                <a:effectLst>
                  <a:innerShdw blurRad="63500" dist="50800">
                    <a:prstClr val="black">
                      <a:alpha val="50000"/>
                    </a:prstClr>
                  </a:innerShdw>
                </a:effectLst>
                <a:latin typeface="Book Antiqua" pitchFamily="18" charset="0"/>
                <a:ea typeface="Calibri"/>
                <a:cs typeface="Times New Roman"/>
              </a:rPr>
              <a:t> σχήμα των τρι</a:t>
            </a:r>
            <a:r>
              <a:rPr lang="el-GR" sz="4000" b="1" dirty="0" smtClean="0">
                <a:solidFill>
                  <a:srgbClr val="002060"/>
                </a:solidFill>
                <a:effectLst>
                  <a:innerShdw blurRad="63500" dist="50800">
                    <a:prstClr val="black">
                      <a:alpha val="50000"/>
                    </a:prstClr>
                  </a:innerShdw>
                </a:effectLst>
                <a:latin typeface="Book Antiqua" pitchFamily="18" charset="0"/>
                <a:ea typeface="Calibri"/>
              </a:rPr>
              <a:t>ῶ</a:t>
            </a:r>
            <a:r>
              <a:rPr lang="el-GR" sz="4000" b="1" dirty="0" smtClean="0">
                <a:solidFill>
                  <a:srgbClr val="002060"/>
                </a:solidFill>
                <a:effectLst>
                  <a:innerShdw blurRad="63500" dist="50800">
                    <a:prstClr val="black">
                      <a:alpha val="50000"/>
                    </a:prstClr>
                  </a:innerShdw>
                </a:effectLst>
                <a:latin typeface="Book Antiqua" pitchFamily="18" charset="0"/>
                <a:ea typeface="Calibri"/>
                <a:cs typeface="Times New Roman"/>
              </a:rPr>
              <a:t>ν πρ</a:t>
            </a:r>
            <a:r>
              <a:rPr lang="el-GR" sz="4000" b="1" dirty="0" smtClean="0">
                <a:solidFill>
                  <a:srgbClr val="002060"/>
                </a:solidFill>
                <a:effectLst>
                  <a:innerShdw blurRad="63500" dist="50800">
                    <a:prstClr val="black">
                      <a:alpha val="50000"/>
                    </a:prstClr>
                  </a:innerShdw>
                </a:effectLst>
                <a:latin typeface="Book Antiqua" pitchFamily="18" charset="0"/>
                <a:ea typeface="Calibri"/>
              </a:rPr>
              <a:t>ῶ</a:t>
            </a:r>
            <a:r>
              <a:rPr lang="el-GR" sz="4000" b="1" dirty="0" smtClean="0">
                <a:solidFill>
                  <a:srgbClr val="002060"/>
                </a:solidFill>
                <a:effectLst>
                  <a:innerShdw blurRad="63500" dist="50800">
                    <a:prstClr val="black">
                      <a:alpha val="50000"/>
                    </a:prstClr>
                  </a:innerShdw>
                </a:effectLst>
                <a:latin typeface="Book Antiqua" pitchFamily="18" charset="0"/>
                <a:ea typeface="Calibri"/>
                <a:cs typeface="Times New Roman"/>
              </a:rPr>
              <a:t>των </a:t>
            </a:r>
            <a:r>
              <a:rPr lang="el-GR" sz="4000" b="1" dirty="0" smtClean="0">
                <a:solidFill>
                  <a:srgbClr val="002060"/>
                </a:solidFill>
                <a:effectLst>
                  <a:innerShdw blurRad="63500" dist="50800">
                    <a:prstClr val="black">
                      <a:alpha val="50000"/>
                    </a:prstClr>
                  </a:innerShdw>
                </a:effectLst>
                <a:latin typeface="Book Antiqua" pitchFamily="18" charset="0"/>
                <a:ea typeface="Calibri"/>
              </a:rPr>
              <a:t>ἀ</a:t>
            </a:r>
            <a:r>
              <a:rPr lang="el-GR" sz="4000" b="1" dirty="0" smtClean="0">
                <a:solidFill>
                  <a:srgbClr val="002060"/>
                </a:solidFill>
                <a:effectLst>
                  <a:innerShdw blurRad="63500" dist="50800">
                    <a:prstClr val="black">
                      <a:alpha val="50000"/>
                    </a:prstClr>
                  </a:innerShdw>
                </a:effectLst>
                <a:latin typeface="Book Antiqua" pitchFamily="18" charset="0"/>
                <a:ea typeface="Calibri"/>
                <a:cs typeface="Times New Roman"/>
              </a:rPr>
              <a:t>ρχ</a:t>
            </a:r>
            <a:r>
              <a:rPr lang="el-GR" sz="4000" b="1" dirty="0" smtClean="0">
                <a:solidFill>
                  <a:srgbClr val="002060"/>
                </a:solidFill>
                <a:effectLst>
                  <a:innerShdw blurRad="63500" dist="50800">
                    <a:prstClr val="black">
                      <a:alpha val="50000"/>
                    </a:prstClr>
                  </a:innerShdw>
                </a:effectLst>
                <a:latin typeface="Book Antiqua" pitchFamily="18" charset="0"/>
                <a:ea typeface="Calibri"/>
              </a:rPr>
              <a:t>ῶ</a:t>
            </a:r>
            <a:r>
              <a:rPr lang="el-GR" sz="4000" b="1" dirty="0" smtClean="0">
                <a:solidFill>
                  <a:srgbClr val="002060"/>
                </a:solidFill>
                <a:effectLst>
                  <a:innerShdw blurRad="63500" dist="50800">
                    <a:prstClr val="black">
                      <a:alpha val="50000"/>
                    </a:prstClr>
                  </a:innerShdw>
                </a:effectLst>
                <a:latin typeface="Book Antiqua" pitchFamily="18" charset="0"/>
                <a:ea typeface="Calibri"/>
                <a:cs typeface="Times New Roman"/>
              </a:rPr>
              <a:t>ν.</a:t>
            </a:r>
            <a:endParaRPr kumimoji="0" lang="el-GR" sz="4000" b="0" i="0" u="none" strike="noStrike" kern="1200" cap="none" spc="0" normalizeH="0" noProof="0" dirty="0">
              <a:ln>
                <a:noFill/>
              </a:ln>
              <a:solidFill>
                <a:srgbClr val="002060"/>
              </a:solidFill>
              <a:effectLst/>
              <a:uLnTx/>
              <a:uFillTx/>
              <a:latin typeface="Book Antiqua" pitchFamily="18" charset="0"/>
              <a:ea typeface="+mj-ea"/>
              <a:cs typeface="+mj-cs"/>
            </a:endParaRPr>
          </a:p>
        </p:txBody>
      </p:sp>
      <p:sp>
        <p:nvSpPr>
          <p:cNvPr id="3" name="2 - Θέση περιεχομένου"/>
          <p:cNvSpPr>
            <a:spLocks noGrp="1"/>
          </p:cNvSpPr>
          <p:nvPr>
            <p:ph idx="1"/>
          </p:nvPr>
        </p:nvSpPr>
        <p:spPr>
          <a:xfrm>
            <a:off x="228600" y="5029200"/>
            <a:ext cx="8686800" cy="1828800"/>
          </a:xfrm>
        </p:spPr>
        <p:txBody>
          <a:bodyPr>
            <a:normAutofit fontScale="77500" lnSpcReduction="20000"/>
          </a:bodyPr>
          <a:lstStyle/>
          <a:p>
            <a:pPr lvl="0" algn="just">
              <a:lnSpc>
                <a:spcPct val="115000"/>
              </a:lnSpc>
              <a:spcBef>
                <a:spcPts val="2400"/>
              </a:spcBef>
              <a:buSzPts val="1200"/>
              <a:buBlip>
                <a:blip r:embed="rId3"/>
              </a:buBlip>
            </a:pPr>
            <a:r>
              <a:rPr lang="el-GR" sz="3100" dirty="0" smtClean="0">
                <a:solidFill>
                  <a:srgbClr val="002060"/>
                </a:solidFill>
                <a:latin typeface="Book Antiqua"/>
                <a:ea typeface="Calibri"/>
                <a:cs typeface="Times New Roman"/>
              </a:rPr>
              <a:t>Η αντίστροφη φορά ονομάζεται </a:t>
            </a:r>
            <a:r>
              <a:rPr lang="el-GR" sz="3100" b="1" i="1" dirty="0" smtClean="0">
                <a:solidFill>
                  <a:srgbClr val="002060"/>
                </a:solidFill>
                <a:latin typeface="Times New Roman"/>
                <a:ea typeface="Calibri"/>
                <a:cs typeface="Times New Roman"/>
              </a:rPr>
              <a:t>ἐ</a:t>
            </a:r>
            <a:r>
              <a:rPr lang="el-GR" sz="3100" b="1" i="1" dirty="0" smtClean="0">
                <a:solidFill>
                  <a:srgbClr val="002060"/>
                </a:solidFill>
                <a:latin typeface="Book Antiqua"/>
                <a:ea typeface="Calibri"/>
                <a:cs typeface="Times New Roman"/>
              </a:rPr>
              <a:t>πιστροφή</a:t>
            </a:r>
            <a:r>
              <a:rPr lang="el-GR" sz="3100" dirty="0" smtClean="0">
                <a:solidFill>
                  <a:srgbClr val="002060"/>
                </a:solidFill>
                <a:latin typeface="Book Antiqua"/>
                <a:ea typeface="Calibri"/>
                <a:cs typeface="Times New Roman"/>
              </a:rPr>
              <a:t> –τεχνικός όρος. </a:t>
            </a:r>
            <a:endParaRPr lang="el-GR" sz="3100" dirty="0" smtClean="0">
              <a:solidFill>
                <a:srgbClr val="002060"/>
              </a:solidFill>
              <a:ea typeface="Calibri"/>
              <a:cs typeface="Times New Roman"/>
            </a:endParaRPr>
          </a:p>
          <a:p>
            <a:pPr lvl="0" algn="just">
              <a:lnSpc>
                <a:spcPct val="115000"/>
              </a:lnSpc>
              <a:spcBef>
                <a:spcPts val="1200"/>
              </a:spcBef>
              <a:spcAft>
                <a:spcPts val="1000"/>
              </a:spcAft>
              <a:buSzPts val="1200"/>
              <a:buBlip>
                <a:blip r:embed="rId3"/>
              </a:buBlip>
            </a:pPr>
            <a:r>
              <a:rPr lang="el-GR" sz="3100" dirty="0" smtClean="0">
                <a:solidFill>
                  <a:srgbClr val="002060"/>
                </a:solidFill>
                <a:latin typeface="Book Antiqua"/>
                <a:ea typeface="Calibri"/>
                <a:cs typeface="Times New Roman"/>
              </a:rPr>
              <a:t>Η </a:t>
            </a:r>
            <a:r>
              <a:rPr lang="el-GR" sz="3100" b="1" i="1" dirty="0" smtClean="0">
                <a:solidFill>
                  <a:srgbClr val="002060"/>
                </a:solidFill>
                <a:latin typeface="Times New Roman"/>
                <a:ea typeface="Calibri"/>
              </a:rPr>
              <a:t>ἐ</a:t>
            </a:r>
            <a:r>
              <a:rPr lang="el-GR" sz="3100" b="1" i="1" dirty="0" smtClean="0">
                <a:solidFill>
                  <a:srgbClr val="002060"/>
                </a:solidFill>
                <a:latin typeface="Book Antiqua"/>
                <a:ea typeface="Calibri"/>
                <a:cs typeface="Times New Roman"/>
              </a:rPr>
              <a:t>πιστροφή</a:t>
            </a:r>
            <a:r>
              <a:rPr lang="el-GR" sz="3100" dirty="0" smtClean="0">
                <a:solidFill>
                  <a:srgbClr val="002060"/>
                </a:solidFill>
                <a:latin typeface="Book Antiqua"/>
                <a:ea typeface="Calibri"/>
                <a:cs typeface="Times New Roman"/>
              </a:rPr>
              <a:t> είναι η πορεία ανακάλυψης της </a:t>
            </a:r>
            <a:r>
              <a:rPr lang="el-GR" sz="3100" dirty="0" smtClean="0">
                <a:solidFill>
                  <a:srgbClr val="002060"/>
                </a:solidFill>
                <a:latin typeface="Times New Roman"/>
                <a:ea typeface="Calibri"/>
              </a:rPr>
              <a:t>ἀ</a:t>
            </a:r>
            <a:r>
              <a:rPr lang="el-GR" sz="3100" dirty="0" smtClean="0">
                <a:solidFill>
                  <a:srgbClr val="002060"/>
                </a:solidFill>
                <a:latin typeface="Book Antiqua"/>
                <a:ea typeface="Calibri"/>
                <a:cs typeface="Times New Roman"/>
              </a:rPr>
              <a:t>ρχ</a:t>
            </a:r>
            <a:r>
              <a:rPr lang="el-GR" sz="3100" dirty="0" smtClean="0">
                <a:solidFill>
                  <a:srgbClr val="002060"/>
                </a:solidFill>
                <a:latin typeface="Times New Roman"/>
                <a:ea typeface="Calibri"/>
              </a:rPr>
              <a:t>ῆ</a:t>
            </a:r>
            <a:r>
              <a:rPr lang="el-GR" sz="3100" dirty="0" smtClean="0">
                <a:solidFill>
                  <a:srgbClr val="002060"/>
                </a:solidFill>
                <a:latin typeface="Book Antiqua"/>
                <a:ea typeface="Calibri"/>
                <a:cs typeface="Times New Roman"/>
              </a:rPr>
              <a:t>ς με εκκίνηση από την πολλαπλότητα, προσπαθώντας να αναχθούμε στην </a:t>
            </a:r>
            <a:r>
              <a:rPr lang="el-GR" sz="3100" dirty="0" smtClean="0">
                <a:solidFill>
                  <a:srgbClr val="002060"/>
                </a:solidFill>
                <a:latin typeface="Times New Roman"/>
                <a:ea typeface="Calibri"/>
              </a:rPr>
              <a:t>ἑ</a:t>
            </a:r>
            <a:r>
              <a:rPr lang="el-GR" sz="3100" dirty="0" smtClean="0">
                <a:solidFill>
                  <a:srgbClr val="002060"/>
                </a:solidFill>
                <a:latin typeface="Book Antiqua"/>
                <a:ea typeface="Calibri"/>
                <a:cs typeface="Times New Roman"/>
              </a:rPr>
              <a:t>ν</a:t>
            </a:r>
            <a:r>
              <a:rPr lang="el-GR" sz="3100" dirty="0" smtClean="0">
                <a:solidFill>
                  <a:srgbClr val="002060"/>
                </a:solidFill>
                <a:latin typeface="Times New Roman"/>
                <a:ea typeface="Calibri"/>
              </a:rPr>
              <a:t>ό</a:t>
            </a:r>
            <a:r>
              <a:rPr lang="el-GR" sz="3100" dirty="0" smtClean="0">
                <a:solidFill>
                  <a:srgbClr val="002060"/>
                </a:solidFill>
                <a:latin typeface="Book Antiqua"/>
                <a:ea typeface="Calibri"/>
                <a:cs typeface="Times New Roman"/>
              </a:rPr>
              <a:t>τητα.</a:t>
            </a:r>
            <a:endParaRPr lang="el-GR" sz="3100" dirty="0" smtClean="0">
              <a:solidFill>
                <a:srgbClr val="002060"/>
              </a:solidFill>
              <a:latin typeface="Book Antiqua" pitchFamily="18" charset="0"/>
            </a:endParaRPr>
          </a:p>
          <a:p>
            <a:pPr algn="just"/>
            <a:endParaRPr lang="el-GR" dirty="0">
              <a:latin typeface="Book Antiqua" pitchFamily="18" charset="0"/>
            </a:endParaRPr>
          </a:p>
          <a:p>
            <a:pPr algn="just"/>
            <a:endParaRPr lang="el-GR" dirty="0">
              <a:latin typeface="Book Antiqua" pitchFamily="18"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0"/>
            <a:ext cx="8229600" cy="990600"/>
          </a:xfrm>
        </p:spPr>
        <p:txBody>
          <a:bodyPr/>
          <a:lstStyle/>
          <a:p>
            <a:pPr algn="just"/>
            <a:r>
              <a:rPr lang="el-GR" dirty="0" smtClean="0">
                <a:solidFill>
                  <a:srgbClr val="002060"/>
                </a:solidFill>
                <a:latin typeface="Book Antiqua" pitchFamily="18" charset="0"/>
              </a:rPr>
              <a:t>Χρηματοδότηση</a:t>
            </a:r>
            <a:endParaRPr lang="el-GR" dirty="0">
              <a:solidFill>
                <a:srgbClr val="002060"/>
              </a:solidFill>
              <a:latin typeface="Book Antiqua" pitchFamily="18" charset="0"/>
            </a:endParaRPr>
          </a:p>
        </p:txBody>
      </p:sp>
      <p:sp>
        <p:nvSpPr>
          <p:cNvPr id="3" name="2 - Θέση περιεχομένου"/>
          <p:cNvSpPr>
            <a:spLocks noGrp="1"/>
          </p:cNvSpPr>
          <p:nvPr>
            <p:ph idx="1"/>
          </p:nvPr>
        </p:nvSpPr>
        <p:spPr>
          <a:xfrm>
            <a:off x="457200" y="1143000"/>
            <a:ext cx="8229600" cy="5562600"/>
          </a:xfrm>
        </p:spPr>
        <p:txBody>
          <a:bodyPr>
            <a:normAutofit/>
          </a:bodyPr>
          <a:lstStyle/>
          <a:p>
            <a:pPr algn="just"/>
            <a:r>
              <a:rPr lang="el-GR" sz="2400" dirty="0" smtClean="0">
                <a:solidFill>
                  <a:srgbClr val="002060"/>
                </a:solidFill>
                <a:latin typeface="Book Antiqua" pitchFamily="18" charset="0"/>
              </a:rPr>
              <a:t>Το παρόν εκπαιδευτικό υλικό έχει αναπτυχθεί στ</a:t>
            </a:r>
            <a:r>
              <a:rPr lang="en-US" sz="2400" dirty="0" smtClean="0">
                <a:solidFill>
                  <a:srgbClr val="002060"/>
                </a:solidFill>
                <a:latin typeface="Book Antiqua" pitchFamily="18" charset="0"/>
              </a:rPr>
              <a:t>o</a:t>
            </a:r>
            <a:r>
              <a:rPr lang="el-GR" sz="2400" dirty="0" smtClean="0">
                <a:solidFill>
                  <a:srgbClr val="002060"/>
                </a:solidFill>
                <a:latin typeface="Book Antiqua" pitchFamily="18" charset="0"/>
              </a:rPr>
              <a:t> πλαίσιο του εκπαιδευτικού έργου του διδάσκοντα.</a:t>
            </a:r>
            <a:endParaRPr lang="en-US" sz="2400" dirty="0" smtClean="0">
              <a:solidFill>
                <a:srgbClr val="002060"/>
              </a:solidFill>
              <a:latin typeface="Book Antiqua" pitchFamily="18" charset="0"/>
            </a:endParaRPr>
          </a:p>
          <a:p>
            <a:pPr algn="just"/>
            <a:r>
              <a:rPr lang="el-GR" sz="2400" dirty="0" smtClean="0">
                <a:solidFill>
                  <a:srgbClr val="002060"/>
                </a:solidFill>
                <a:latin typeface="Book Antiqua" pitchFamily="18" charset="0"/>
              </a:rPr>
              <a:t>Το έργο «</a:t>
            </a:r>
            <a:r>
              <a:rPr lang="el-GR" sz="2400" b="1" dirty="0" smtClean="0">
                <a:solidFill>
                  <a:srgbClr val="002060"/>
                </a:solidFill>
                <a:latin typeface="Book Antiqua" pitchFamily="18" charset="0"/>
              </a:rPr>
              <a:t>Ανοικτά Ακαδημαϊκά Μαθήματα στο Πανεπιστήμιο Αθηνών</a:t>
            </a:r>
            <a:r>
              <a:rPr lang="el-GR" sz="2400" dirty="0" smtClean="0">
                <a:solidFill>
                  <a:srgbClr val="002060"/>
                </a:solidFill>
                <a:latin typeface="Book Antiqua" pitchFamily="18" charset="0"/>
              </a:rPr>
              <a:t>» έχει χρηματοδοτήσει μόνο την αναδιαμόρφωση του εκπαιδευτικού υλικού. </a:t>
            </a:r>
            <a:endParaRPr lang="en-US" sz="2400" dirty="0" smtClean="0">
              <a:solidFill>
                <a:srgbClr val="002060"/>
              </a:solidFill>
              <a:latin typeface="Book Antiqua" pitchFamily="18" charset="0"/>
            </a:endParaRPr>
          </a:p>
          <a:p>
            <a:pPr algn="just"/>
            <a:r>
              <a:rPr lang="el-GR" sz="2400" dirty="0" smtClean="0">
                <a:solidFill>
                  <a:srgbClr val="002060"/>
                </a:solidFill>
                <a:latin typeface="Book Antiqua" pitchFamily="18" charset="0"/>
              </a:rPr>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a:p>
            <a:pPr algn="just"/>
            <a:endParaRPr lang="el-GR" dirty="0">
              <a:latin typeface="Book Antiqua" pitchFamily="18" charset="0"/>
            </a:endParaRPr>
          </a:p>
        </p:txBody>
      </p:sp>
      <p:pic>
        <p:nvPicPr>
          <p:cNvPr id="4" name="Picture 6" descr="Λογότυπο Επιχειρησιακού Προγράμματος Εκπαίδευση και Δια βίου Μάθηση"/>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600200" y="5029200"/>
            <a:ext cx="5501640" cy="1386840"/>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just"/>
            <a:r>
              <a:rPr lang="el-GR" sz="4800" dirty="0" smtClean="0">
                <a:solidFill>
                  <a:srgbClr val="002060"/>
                </a:solidFill>
                <a:latin typeface="Book Antiqua" pitchFamily="18" charset="0"/>
              </a:rPr>
              <a:t>Σημείωμα Αδειοδότησης</a:t>
            </a:r>
            <a:endParaRPr lang="el-GR" sz="4800" dirty="0">
              <a:solidFill>
                <a:srgbClr val="002060"/>
              </a:solidFill>
              <a:latin typeface="Book Antiqua" pitchFamily="18" charset="0"/>
            </a:endParaRPr>
          </a:p>
        </p:txBody>
      </p:sp>
      <p:sp>
        <p:nvSpPr>
          <p:cNvPr id="3" name="2 - Θέση περιεχομένου"/>
          <p:cNvSpPr>
            <a:spLocks noGrp="1"/>
          </p:cNvSpPr>
          <p:nvPr>
            <p:ph idx="1"/>
          </p:nvPr>
        </p:nvSpPr>
        <p:spPr>
          <a:xfrm>
            <a:off x="457200" y="1447800"/>
            <a:ext cx="8229600" cy="5105400"/>
          </a:xfrm>
        </p:spPr>
        <p:txBody>
          <a:bodyPr>
            <a:normAutofit fontScale="32500" lnSpcReduction="20000"/>
          </a:bodyPr>
          <a:lstStyle/>
          <a:p>
            <a:pPr algn="just"/>
            <a:r>
              <a:rPr lang="el-GR" sz="5500" dirty="0" smtClean="0">
                <a:solidFill>
                  <a:srgbClr val="002060"/>
                </a:solidFill>
                <a:latin typeface="Book Antiqua" pitchFamily="18" charset="0"/>
              </a:rPr>
              <a:t>Το παρόν υλικό διατίθεται με τους όρους της άδειας χρήσης </a:t>
            </a:r>
            <a:r>
              <a:rPr lang="el-GR" sz="5500" dirty="0" err="1" smtClean="0">
                <a:solidFill>
                  <a:srgbClr val="002060"/>
                </a:solidFill>
                <a:latin typeface="Book Antiqua" pitchFamily="18" charset="0"/>
              </a:rPr>
              <a:t>Creative</a:t>
            </a:r>
            <a:r>
              <a:rPr lang="el-GR" sz="5500" dirty="0" smtClean="0">
                <a:solidFill>
                  <a:srgbClr val="002060"/>
                </a:solidFill>
                <a:latin typeface="Book Antiqua" pitchFamily="18" charset="0"/>
              </a:rPr>
              <a:t> </a:t>
            </a:r>
            <a:r>
              <a:rPr lang="el-GR" sz="5500" dirty="0" err="1" smtClean="0">
                <a:solidFill>
                  <a:srgbClr val="002060"/>
                </a:solidFill>
                <a:latin typeface="Book Antiqua" pitchFamily="18" charset="0"/>
              </a:rPr>
              <a:t>Commons</a:t>
            </a:r>
            <a:r>
              <a:rPr lang="el-GR" sz="5500" dirty="0" smtClean="0">
                <a:solidFill>
                  <a:srgbClr val="002060"/>
                </a:solidFill>
                <a:latin typeface="Book Antiqua" pitchFamily="18" charset="0"/>
              </a:rPr>
              <a:t> Αναφορά, Μη Εμπορική Χρήση Παρόμοια Διανομή 4.0 [1] ή μεταγενέστερη, Διεθνής Έκδοση.   Εξαιρούνται τα αυτοτελή έργα τρίτων π.χ. φωτογραφίες, διαγράμματα κ.λ.π., τα οποία εμπεριέχονται σε αυτό και τα οποία αναφέρονται μαζί με τους όρους χρήσης τους στο «Σημείωμα Χρήσης Έργων Τρίτων».</a:t>
            </a:r>
          </a:p>
          <a:p>
            <a:pPr algn="just"/>
            <a:endParaRPr lang="el-GR" sz="4300" dirty="0" smtClean="0">
              <a:solidFill>
                <a:srgbClr val="002060"/>
              </a:solidFill>
              <a:latin typeface="Book Antiqua" pitchFamily="18" charset="0"/>
            </a:endParaRPr>
          </a:p>
          <a:p>
            <a:pPr algn="just"/>
            <a:endParaRPr lang="el-GR" sz="4300" dirty="0" smtClean="0">
              <a:solidFill>
                <a:srgbClr val="002060"/>
              </a:solidFill>
              <a:latin typeface="Book Antiqua" pitchFamily="18" charset="0"/>
            </a:endParaRPr>
          </a:p>
          <a:p>
            <a:pPr algn="just"/>
            <a:endParaRPr lang="el-GR" sz="4300" dirty="0" smtClean="0">
              <a:solidFill>
                <a:srgbClr val="002060"/>
              </a:solidFill>
              <a:latin typeface="Book Antiqua" pitchFamily="18" charset="0"/>
            </a:endParaRPr>
          </a:p>
          <a:p>
            <a:pPr algn="just">
              <a:buNone/>
            </a:pPr>
            <a:r>
              <a:rPr lang="el-GR" sz="4300" dirty="0" smtClean="0">
                <a:solidFill>
                  <a:srgbClr val="002060"/>
                </a:solidFill>
                <a:latin typeface="Book Antiqua" pitchFamily="18" charset="0"/>
              </a:rPr>
              <a:t>    </a:t>
            </a:r>
          </a:p>
          <a:p>
            <a:pPr algn="just">
              <a:buNone/>
            </a:pPr>
            <a:r>
              <a:rPr lang="el-GR" sz="2800" dirty="0" smtClean="0">
                <a:solidFill>
                  <a:srgbClr val="002060"/>
                </a:solidFill>
                <a:latin typeface="Book Antiqua" pitchFamily="18" charset="0"/>
              </a:rPr>
              <a:t>                 </a:t>
            </a:r>
          </a:p>
          <a:p>
            <a:pPr algn="just"/>
            <a:r>
              <a:rPr lang="el-GR" sz="5500" dirty="0" smtClean="0">
                <a:solidFill>
                  <a:srgbClr val="002060"/>
                </a:solidFill>
                <a:latin typeface="Book Antiqua" pitchFamily="18" charset="0"/>
              </a:rPr>
              <a:t>[1] http://creativecommons.org/licenses/by-nc-sa/4.0/</a:t>
            </a:r>
          </a:p>
          <a:p>
            <a:pPr algn="just"/>
            <a:r>
              <a:rPr lang="el-GR" sz="4300" dirty="0" smtClean="0">
                <a:solidFill>
                  <a:srgbClr val="002060"/>
                </a:solidFill>
                <a:latin typeface="Book Antiqua" pitchFamily="18" charset="0"/>
              </a:rPr>
              <a:t> </a:t>
            </a:r>
            <a:endParaRPr lang="en-US" sz="4300" dirty="0" smtClean="0">
              <a:solidFill>
                <a:srgbClr val="002060"/>
              </a:solidFill>
              <a:latin typeface="Book Antiqua" pitchFamily="18" charset="0"/>
            </a:endParaRPr>
          </a:p>
          <a:p>
            <a:pPr algn="just"/>
            <a:endParaRPr lang="el-GR" sz="4300" dirty="0" smtClean="0">
              <a:solidFill>
                <a:srgbClr val="002060"/>
              </a:solidFill>
              <a:latin typeface="Book Antiqua" pitchFamily="18" charset="0"/>
            </a:endParaRPr>
          </a:p>
          <a:p>
            <a:pPr algn="just"/>
            <a:r>
              <a:rPr lang="el-GR" sz="4900" dirty="0" smtClean="0">
                <a:solidFill>
                  <a:srgbClr val="002060"/>
                </a:solidFill>
                <a:latin typeface="Book Antiqua" pitchFamily="18" charset="0"/>
              </a:rPr>
              <a:t>Ως </a:t>
            </a:r>
            <a:r>
              <a:rPr lang="el-GR" sz="4900" b="1" dirty="0" smtClean="0">
                <a:solidFill>
                  <a:srgbClr val="002060"/>
                </a:solidFill>
                <a:latin typeface="Book Antiqua" pitchFamily="18" charset="0"/>
              </a:rPr>
              <a:t>Μη Εμπορική</a:t>
            </a:r>
            <a:r>
              <a:rPr lang="el-GR" sz="4900" dirty="0" smtClean="0">
                <a:solidFill>
                  <a:srgbClr val="002060"/>
                </a:solidFill>
                <a:latin typeface="Book Antiqua" pitchFamily="18" charset="0"/>
              </a:rPr>
              <a:t> ορίζεται η χρήση:</a:t>
            </a:r>
          </a:p>
          <a:p>
            <a:pPr lvl="0" algn="just"/>
            <a:r>
              <a:rPr lang="el-GR" sz="4900" dirty="0" smtClean="0">
                <a:solidFill>
                  <a:srgbClr val="002060"/>
                </a:solidFill>
                <a:latin typeface="Book Antiqua" pitchFamily="18" charset="0"/>
              </a:rPr>
              <a:t>που δεν περιλαμβάνει άμεσο ή έμμεσο οικονομικό όφελος από την χρήση του έργου, για το διανομέα του έργου και </a:t>
            </a:r>
            <a:r>
              <a:rPr lang="el-GR" sz="4900" dirty="0" err="1" smtClean="0">
                <a:solidFill>
                  <a:srgbClr val="002060"/>
                </a:solidFill>
                <a:latin typeface="Book Antiqua" pitchFamily="18" charset="0"/>
              </a:rPr>
              <a:t>αδειοδόχο</a:t>
            </a:r>
            <a:endParaRPr lang="el-GR" sz="4900" dirty="0" smtClean="0">
              <a:solidFill>
                <a:srgbClr val="002060"/>
              </a:solidFill>
              <a:latin typeface="Book Antiqua" pitchFamily="18" charset="0"/>
            </a:endParaRPr>
          </a:p>
          <a:p>
            <a:pPr lvl="0" algn="just"/>
            <a:r>
              <a:rPr lang="el-GR" sz="4900" dirty="0" smtClean="0">
                <a:solidFill>
                  <a:srgbClr val="002060"/>
                </a:solidFill>
                <a:latin typeface="Book Antiqua" pitchFamily="18" charset="0"/>
              </a:rPr>
              <a:t>που</a:t>
            </a:r>
            <a:r>
              <a:rPr lang="en-GB" sz="4900" dirty="0" smtClean="0">
                <a:solidFill>
                  <a:srgbClr val="002060"/>
                </a:solidFill>
                <a:latin typeface="Book Antiqua" pitchFamily="18" charset="0"/>
              </a:rPr>
              <a:t> </a:t>
            </a:r>
            <a:r>
              <a:rPr lang="el-GR" sz="4900" dirty="0" smtClean="0">
                <a:solidFill>
                  <a:srgbClr val="002060"/>
                </a:solidFill>
                <a:latin typeface="Book Antiqua" pitchFamily="18" charset="0"/>
              </a:rPr>
              <a:t>δεν περιλαμβάνει οικονομική συναλλαγή ως προϋπόθεση για τη χρήση ή πρόσβαση στο έργο</a:t>
            </a:r>
          </a:p>
          <a:p>
            <a:pPr lvl="0" algn="just"/>
            <a:r>
              <a:rPr lang="el-GR" sz="4900" dirty="0" smtClean="0">
                <a:solidFill>
                  <a:srgbClr val="002060"/>
                </a:solidFill>
                <a:latin typeface="Book Antiqua" pitchFamily="18" charset="0"/>
              </a:rPr>
              <a:t>που</a:t>
            </a:r>
            <a:r>
              <a:rPr lang="en-GB" sz="4900" dirty="0" smtClean="0">
                <a:solidFill>
                  <a:srgbClr val="002060"/>
                </a:solidFill>
                <a:latin typeface="Book Antiqua" pitchFamily="18" charset="0"/>
              </a:rPr>
              <a:t> </a:t>
            </a:r>
            <a:r>
              <a:rPr lang="el-GR" sz="4900" dirty="0" smtClean="0">
                <a:solidFill>
                  <a:srgbClr val="002060"/>
                </a:solidFill>
                <a:latin typeface="Book Antiqua" pitchFamily="18" charset="0"/>
              </a:rPr>
              <a:t>δεν προσπορίζει στο διανομέα του έργου και</a:t>
            </a:r>
            <a:r>
              <a:rPr lang="en-GB" sz="4900" dirty="0" smtClean="0">
                <a:solidFill>
                  <a:srgbClr val="002060"/>
                </a:solidFill>
                <a:latin typeface="Book Antiqua" pitchFamily="18" charset="0"/>
              </a:rPr>
              <a:t> </a:t>
            </a:r>
            <a:r>
              <a:rPr lang="el-GR" sz="4900" dirty="0" err="1" smtClean="0">
                <a:solidFill>
                  <a:srgbClr val="002060"/>
                </a:solidFill>
                <a:latin typeface="Book Antiqua" pitchFamily="18" charset="0"/>
              </a:rPr>
              <a:t>αδειοδόχο</a:t>
            </a:r>
            <a:r>
              <a:rPr lang="en-GB" sz="4900" dirty="0" smtClean="0">
                <a:solidFill>
                  <a:srgbClr val="002060"/>
                </a:solidFill>
                <a:latin typeface="Book Antiqua" pitchFamily="18" charset="0"/>
              </a:rPr>
              <a:t> </a:t>
            </a:r>
            <a:r>
              <a:rPr lang="el-GR" sz="4900" dirty="0" smtClean="0">
                <a:solidFill>
                  <a:srgbClr val="002060"/>
                </a:solidFill>
                <a:latin typeface="Book Antiqua" pitchFamily="18" charset="0"/>
              </a:rPr>
              <a:t>έμμεσο οικονομικό όφελος (π.χ. διαφημίσεις) από την προβολή του έργου σε διαδικτυακό τόπο</a:t>
            </a:r>
          </a:p>
          <a:p>
            <a:pPr algn="just"/>
            <a:r>
              <a:rPr lang="el-GR" sz="4900" dirty="0" smtClean="0">
                <a:solidFill>
                  <a:srgbClr val="002060"/>
                </a:solidFill>
                <a:latin typeface="Book Antiqua" pitchFamily="18" charset="0"/>
              </a:rPr>
              <a:t>Ο δικαιούχος μπορεί να παρέχει στον </a:t>
            </a:r>
            <a:r>
              <a:rPr lang="el-GR" sz="4900" dirty="0" err="1" smtClean="0">
                <a:solidFill>
                  <a:srgbClr val="002060"/>
                </a:solidFill>
                <a:latin typeface="Book Antiqua" pitchFamily="18" charset="0"/>
              </a:rPr>
              <a:t>αδειοδόχο</a:t>
            </a:r>
            <a:r>
              <a:rPr lang="el-GR" sz="4900" dirty="0" smtClean="0">
                <a:solidFill>
                  <a:srgbClr val="002060"/>
                </a:solidFill>
                <a:latin typeface="Book Antiqua" pitchFamily="18" charset="0"/>
              </a:rPr>
              <a:t> ξεχωριστή άδεια να χρησιμοποιεί το έργο για εμπορική χρήση, εφόσον αυτό του ζητηθεί.</a:t>
            </a:r>
          </a:p>
          <a:p>
            <a:pPr algn="just"/>
            <a:endParaRPr lang="el-GR" dirty="0">
              <a:latin typeface="Book Antiqua" pitchFamily="18" charset="0"/>
            </a:endParaRPr>
          </a:p>
        </p:txBody>
      </p:sp>
      <p:pic>
        <p:nvPicPr>
          <p:cNvPr id="6" name="Picture 22" descr="Λογότυπο για Άδειες χρήσης Creative Commons BY-NC-ND">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505200" y="2895600"/>
            <a:ext cx="2133600" cy="76200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457200"/>
            <a:ext cx="8229600" cy="1219200"/>
          </a:xfrm>
        </p:spPr>
        <p:txBody>
          <a:bodyPr>
            <a:noAutofit/>
          </a:bodyPr>
          <a:lstStyle/>
          <a:p>
            <a:r>
              <a:rPr lang="el-GR" sz="2400" dirty="0" smtClean="0">
                <a:latin typeface="Book Antiqua"/>
                <a:ea typeface="Calibri"/>
                <a:cs typeface="Times New Roman"/>
              </a:rPr>
              <a:t/>
            </a:r>
            <a:br>
              <a:rPr lang="el-GR" sz="2400" dirty="0" smtClean="0">
                <a:latin typeface="Book Antiqua"/>
                <a:ea typeface="Calibri"/>
                <a:cs typeface="Times New Roman"/>
              </a:rPr>
            </a:br>
            <a:r>
              <a:rPr lang="el-GR" sz="4000" b="1" dirty="0" smtClean="0">
                <a:solidFill>
                  <a:srgbClr val="C00000"/>
                </a:solidFill>
                <a:effectLst>
                  <a:outerShdw blurRad="50800" dist="38100" algn="tr" rotWithShape="0">
                    <a:prstClr val="black">
                      <a:alpha val="40000"/>
                    </a:prstClr>
                  </a:outerShdw>
                </a:effectLst>
                <a:latin typeface="Book Antiqua" pitchFamily="18" charset="0"/>
              </a:rPr>
              <a:t>Το αποτέλεσμα της </a:t>
            </a:r>
            <a:r>
              <a:rPr lang="el-GR" sz="4000" b="1" i="1" dirty="0" smtClean="0">
                <a:solidFill>
                  <a:srgbClr val="C00000"/>
                </a:solidFill>
                <a:effectLst>
                  <a:outerShdw blurRad="50800" dist="38100" algn="tr" rotWithShape="0">
                    <a:prstClr val="black">
                      <a:alpha val="40000"/>
                    </a:prstClr>
                  </a:outerShdw>
                </a:effectLst>
                <a:latin typeface="Book Antiqua" pitchFamily="18" charset="0"/>
              </a:rPr>
              <a:t>ἐπιστροφής</a:t>
            </a:r>
            <a:r>
              <a:rPr lang="el-GR" sz="4000" b="1" dirty="0" smtClean="0">
                <a:solidFill>
                  <a:srgbClr val="C00000"/>
                </a:solidFill>
                <a:effectLst>
                  <a:outerShdw blurRad="50800" dist="38100" algn="tr" rotWithShape="0">
                    <a:prstClr val="black">
                      <a:alpha val="40000"/>
                    </a:prstClr>
                  </a:outerShdw>
                </a:effectLst>
                <a:latin typeface="Book Antiqua" pitchFamily="18" charset="0"/>
              </a:rPr>
              <a:t>: </a:t>
            </a:r>
            <a:r>
              <a:rPr lang="el-GR" sz="2400" dirty="0" smtClean="0">
                <a:latin typeface="Book Antiqua"/>
                <a:ea typeface="Calibri"/>
                <a:cs typeface="Times New Roman"/>
              </a:rPr>
              <a:t> </a:t>
            </a:r>
            <a:r>
              <a:rPr lang="en-US" sz="2400" dirty="0" smtClean="0">
                <a:latin typeface="Book Antiqua"/>
                <a:ea typeface="Calibri"/>
                <a:cs typeface="Times New Roman"/>
              </a:rPr>
              <a:t> </a:t>
            </a:r>
            <a:r>
              <a:rPr lang="el-GR" sz="2400" dirty="0" smtClean="0">
                <a:latin typeface="Book Antiqua"/>
                <a:ea typeface="Calibri"/>
                <a:cs typeface="Times New Roman"/>
              </a:rPr>
              <a:t/>
            </a:r>
            <a:br>
              <a:rPr lang="el-GR" sz="2400" dirty="0" smtClean="0">
                <a:latin typeface="Book Antiqua"/>
                <a:ea typeface="Calibri"/>
                <a:cs typeface="Times New Roman"/>
              </a:rPr>
            </a:br>
            <a:r>
              <a:rPr lang="el-GR" sz="4000" b="1" dirty="0" smtClean="0">
                <a:solidFill>
                  <a:srgbClr val="C00000"/>
                </a:solidFill>
                <a:effectLst>
                  <a:outerShdw blurRad="50800" dist="38100" algn="tr" rotWithShape="0">
                    <a:prstClr val="black">
                      <a:alpha val="40000"/>
                    </a:prstClr>
                  </a:outerShdw>
                </a:effectLst>
                <a:latin typeface="Book Antiqua" pitchFamily="18" charset="0"/>
              </a:rPr>
              <a:t>η</a:t>
            </a:r>
            <a:r>
              <a:rPr lang="el-GR" sz="2400" dirty="0" smtClean="0">
                <a:latin typeface="Book Antiqua"/>
                <a:ea typeface="Calibri"/>
                <a:cs typeface="Times New Roman"/>
              </a:rPr>
              <a:t> </a:t>
            </a:r>
            <a:r>
              <a:rPr lang="el-GR" sz="4000" b="1" dirty="0" smtClean="0">
                <a:solidFill>
                  <a:srgbClr val="C00000"/>
                </a:solidFill>
                <a:effectLst>
                  <a:outerShdw blurRad="50800" dist="38100" algn="tr" rotWithShape="0">
                    <a:prstClr val="black">
                      <a:alpha val="40000"/>
                    </a:prstClr>
                  </a:outerShdw>
                </a:effectLst>
                <a:latin typeface="Book Antiqua" pitchFamily="18" charset="0"/>
              </a:rPr>
              <a:t>αὐτοσυγκρότηση</a:t>
            </a:r>
            <a:r>
              <a:rPr lang="el-GR" sz="2400" dirty="0" smtClean="0">
                <a:latin typeface="Book Antiqua"/>
                <a:ea typeface="Calibri"/>
                <a:cs typeface="Times New Roman"/>
              </a:rPr>
              <a:t> </a:t>
            </a:r>
            <a:r>
              <a:rPr lang="el-GR" sz="2800" dirty="0" smtClean="0">
                <a:latin typeface="Book Antiqua" pitchFamily="18" charset="0"/>
              </a:rPr>
              <a:t/>
            </a:r>
            <a:br>
              <a:rPr lang="el-GR" sz="2800" dirty="0" smtClean="0">
                <a:latin typeface="Book Antiqua" pitchFamily="18" charset="0"/>
              </a:rPr>
            </a:br>
            <a:endParaRPr lang="el-GR" sz="2800" dirty="0">
              <a:latin typeface="Book Antiqua" pitchFamily="18" charset="0"/>
            </a:endParaRPr>
          </a:p>
        </p:txBody>
      </p:sp>
      <p:sp>
        <p:nvSpPr>
          <p:cNvPr id="4" name="3 - Θέση περιεχομένου"/>
          <p:cNvSpPr>
            <a:spLocks noGrp="1"/>
          </p:cNvSpPr>
          <p:nvPr>
            <p:ph idx="1"/>
          </p:nvPr>
        </p:nvSpPr>
        <p:spPr>
          <a:xfrm>
            <a:off x="228600" y="2590800"/>
            <a:ext cx="8686800" cy="3535363"/>
          </a:xfrm>
        </p:spPr>
        <p:txBody>
          <a:bodyPr>
            <a:noAutofit/>
          </a:bodyPr>
          <a:lstStyle/>
          <a:p>
            <a:pPr marL="355600" indent="0" algn="just">
              <a:buNone/>
            </a:pPr>
            <a:r>
              <a:rPr lang="el-GR" sz="3600" dirty="0" smtClean="0">
                <a:solidFill>
                  <a:srgbClr val="002060"/>
                </a:solidFill>
                <a:latin typeface="Book Antiqua"/>
                <a:ea typeface="Calibri"/>
                <a:cs typeface="Times New Roman"/>
              </a:rPr>
              <a:t>Η </a:t>
            </a:r>
            <a:r>
              <a:rPr lang="el-GR" sz="3600" b="1" i="1" dirty="0" smtClean="0">
                <a:solidFill>
                  <a:srgbClr val="002060"/>
                </a:solidFill>
                <a:latin typeface="Times New Roman"/>
                <a:ea typeface="Calibri"/>
              </a:rPr>
              <a:t>ἐ</a:t>
            </a:r>
            <a:r>
              <a:rPr lang="el-GR" sz="3600" b="1" i="1" dirty="0" smtClean="0">
                <a:solidFill>
                  <a:srgbClr val="002060"/>
                </a:solidFill>
                <a:latin typeface="Book Antiqua"/>
                <a:ea typeface="Calibri"/>
                <a:cs typeface="Times New Roman"/>
              </a:rPr>
              <a:t>πιστροφ</a:t>
            </a:r>
            <a:r>
              <a:rPr lang="el-GR" sz="3600" b="1" i="1" dirty="0" smtClean="0">
                <a:solidFill>
                  <a:srgbClr val="002060"/>
                </a:solidFill>
                <a:latin typeface="Times New Roman"/>
                <a:ea typeface="Calibri"/>
              </a:rPr>
              <a:t>ή</a:t>
            </a:r>
            <a:r>
              <a:rPr lang="el-GR" sz="3600" dirty="0" smtClean="0">
                <a:solidFill>
                  <a:srgbClr val="002060"/>
                </a:solidFill>
                <a:latin typeface="Book Antiqua"/>
                <a:ea typeface="Calibri"/>
                <a:cs typeface="Times New Roman"/>
              </a:rPr>
              <a:t> έχει ως αποτέλεσμα κάτι που θα μπορούσε να ονομαστεί </a:t>
            </a:r>
            <a:r>
              <a:rPr lang="el-GR" sz="3600" b="1" u="sng" dirty="0" smtClean="0">
                <a:solidFill>
                  <a:srgbClr val="002060"/>
                </a:solidFill>
                <a:latin typeface="Book Antiqua"/>
                <a:ea typeface="Calibri"/>
                <a:cs typeface="Times New Roman"/>
              </a:rPr>
              <a:t>α</a:t>
            </a:r>
            <a:r>
              <a:rPr lang="el-GR" sz="3600" b="1" u="sng" dirty="0" smtClean="0">
                <a:solidFill>
                  <a:srgbClr val="002060"/>
                </a:solidFill>
                <a:latin typeface="Times New Roman"/>
                <a:ea typeface="Calibri"/>
              </a:rPr>
              <a:t>ὐ</a:t>
            </a:r>
            <a:r>
              <a:rPr lang="el-GR" sz="3600" b="1" u="sng" dirty="0" smtClean="0">
                <a:solidFill>
                  <a:srgbClr val="002060"/>
                </a:solidFill>
                <a:latin typeface="Book Antiqua"/>
                <a:ea typeface="Calibri"/>
                <a:cs typeface="Times New Roman"/>
              </a:rPr>
              <a:t>τοσυγκρότηση</a:t>
            </a:r>
            <a:r>
              <a:rPr lang="el-GR" sz="3600" dirty="0" smtClean="0">
                <a:solidFill>
                  <a:srgbClr val="002060"/>
                </a:solidFill>
                <a:latin typeface="Book Antiqua"/>
                <a:ea typeface="Calibri"/>
                <a:cs typeface="Times New Roman"/>
              </a:rPr>
              <a:t>, οδηγεί στην α</a:t>
            </a:r>
            <a:r>
              <a:rPr lang="el-GR" sz="3600" dirty="0" smtClean="0">
                <a:solidFill>
                  <a:srgbClr val="002060"/>
                </a:solidFill>
                <a:latin typeface="Times New Roman"/>
                <a:ea typeface="Calibri"/>
              </a:rPr>
              <a:t>ὐ</a:t>
            </a:r>
            <a:r>
              <a:rPr lang="el-GR" sz="3600" dirty="0" smtClean="0">
                <a:solidFill>
                  <a:srgbClr val="002060"/>
                </a:solidFill>
                <a:latin typeface="Book Antiqua"/>
                <a:ea typeface="Calibri"/>
                <a:cs typeface="Times New Roman"/>
              </a:rPr>
              <a:t>τοσυγκρότηση του κάθε επιπέδου -είναι μία έννοια καίρια για την ίδια την αυτονομία των επιπέδων.</a:t>
            </a:r>
            <a:endParaRPr lang="en-US" sz="3600" dirty="0" smtClean="0">
              <a:solidFill>
                <a:srgbClr val="002060"/>
              </a:solidFill>
              <a:latin typeface="Book Antiqua"/>
              <a:ea typeface="Calibri"/>
              <a:cs typeface="Times New Roman"/>
            </a:endParaRPr>
          </a:p>
          <a:p>
            <a:pPr marL="355600" indent="0" algn="just">
              <a:buNone/>
            </a:pPr>
            <a:r>
              <a:rPr lang="el-GR" sz="3600" dirty="0" smtClean="0">
                <a:solidFill>
                  <a:srgbClr val="002060"/>
                </a:solidFill>
                <a:latin typeface="Book Antiqua"/>
                <a:ea typeface="Calibri"/>
                <a:cs typeface="Times New Roman"/>
              </a:rPr>
              <a:t/>
            </a:r>
            <a:br>
              <a:rPr lang="el-GR" sz="3600" dirty="0" smtClean="0">
                <a:solidFill>
                  <a:srgbClr val="002060"/>
                </a:solidFill>
                <a:latin typeface="Book Antiqua"/>
                <a:ea typeface="Calibri"/>
                <a:cs typeface="Times New Roman"/>
              </a:rPr>
            </a:br>
            <a:endParaRPr lang="el-GR" sz="3600" dirty="0">
              <a:solidFill>
                <a:srgbClr val="00206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52400"/>
            <a:ext cx="8229600" cy="1706562"/>
          </a:xfrm>
        </p:spPr>
        <p:txBody>
          <a:bodyPr>
            <a:normAutofit/>
          </a:bodyPr>
          <a:lstStyle/>
          <a:p>
            <a:pPr algn="just"/>
            <a:r>
              <a:rPr lang="el-GR" sz="4000" b="1" dirty="0" smtClean="0">
                <a:solidFill>
                  <a:srgbClr val="C00000"/>
                </a:solidFill>
                <a:effectLst>
                  <a:outerShdw blurRad="50800" dist="38100" algn="tr" rotWithShape="0">
                    <a:prstClr val="black">
                      <a:alpha val="40000"/>
                    </a:prstClr>
                  </a:outerShdw>
                </a:effectLst>
                <a:latin typeface="Book Antiqua" pitchFamily="18" charset="0"/>
              </a:rPr>
              <a:t>Θεωρία των δύο ενεργειών ή της διπλής ενέργειας</a:t>
            </a:r>
            <a:endParaRPr lang="el-GR" sz="4000" b="1" dirty="0">
              <a:solidFill>
                <a:srgbClr val="C00000"/>
              </a:solidFill>
              <a:effectLst>
                <a:outerShdw blurRad="50800" dist="38100" algn="tr" rotWithShape="0">
                  <a:prstClr val="black">
                    <a:alpha val="40000"/>
                  </a:prstClr>
                </a:outerShdw>
              </a:effectLst>
              <a:latin typeface="Book Antiqua" pitchFamily="18" charset="0"/>
            </a:endParaRPr>
          </a:p>
        </p:txBody>
      </p:sp>
      <p:sp>
        <p:nvSpPr>
          <p:cNvPr id="3" name="2 - Θέση περιεχομένου"/>
          <p:cNvSpPr>
            <a:spLocks noGrp="1"/>
          </p:cNvSpPr>
          <p:nvPr>
            <p:ph idx="1"/>
          </p:nvPr>
        </p:nvSpPr>
        <p:spPr>
          <a:xfrm>
            <a:off x="304800" y="1981200"/>
            <a:ext cx="8610600" cy="4572000"/>
          </a:xfrm>
        </p:spPr>
        <p:txBody>
          <a:bodyPr>
            <a:normAutofit fontScale="92500" lnSpcReduction="10000"/>
          </a:bodyPr>
          <a:lstStyle/>
          <a:p>
            <a:pPr marL="88900" indent="0" algn="just">
              <a:lnSpc>
                <a:spcPct val="115000"/>
              </a:lnSpc>
              <a:spcBef>
                <a:spcPts val="1200"/>
              </a:spcBef>
              <a:spcAft>
                <a:spcPts val="600"/>
              </a:spcAft>
              <a:buNone/>
            </a:pPr>
            <a:r>
              <a:rPr lang="el-GR" sz="2400" b="1" dirty="0" smtClean="0">
                <a:solidFill>
                  <a:srgbClr val="002060"/>
                </a:solidFill>
                <a:latin typeface="Book Antiqua"/>
                <a:ea typeface="Calibri"/>
                <a:cs typeface="Times New Roman"/>
              </a:rPr>
              <a:t>Σύμφωνα με αυτήν τη θεωρία, η κάθε μία από τις τρεις βαθμίδες πραγματικότητας μπορεί να ειδωθεί υπό το πρίσμα δύο ενεργειών. </a:t>
            </a:r>
          </a:p>
          <a:p>
            <a:pPr marL="88900" indent="0" algn="just">
              <a:lnSpc>
                <a:spcPct val="115000"/>
              </a:lnSpc>
              <a:spcBef>
                <a:spcPts val="1200"/>
              </a:spcBef>
              <a:spcAft>
                <a:spcPts val="600"/>
              </a:spcAft>
              <a:buNone/>
            </a:pPr>
            <a:r>
              <a:rPr lang="el-GR" sz="2400" b="1" dirty="0" smtClean="0">
                <a:solidFill>
                  <a:srgbClr val="002060"/>
                </a:solidFill>
                <a:latin typeface="Book Antiqua"/>
                <a:ea typeface="Calibri"/>
                <a:cs typeface="Times New Roman"/>
              </a:rPr>
              <a:t>Σε κάθε βαθμίδα μπορούμε να ξεχωρίσουμε μία </a:t>
            </a:r>
            <a:r>
              <a:rPr lang="el-GR" sz="2400" b="1" i="1" dirty="0" smtClean="0">
                <a:solidFill>
                  <a:srgbClr val="002060"/>
                </a:solidFill>
                <a:latin typeface="Book Antiqua"/>
                <a:ea typeface="Calibri"/>
                <a:cs typeface="Times New Roman"/>
              </a:rPr>
              <a:t>εσωτερική ενέργεια</a:t>
            </a:r>
            <a:r>
              <a:rPr lang="el-GR" sz="2400" b="1" dirty="0" smtClean="0">
                <a:solidFill>
                  <a:srgbClr val="002060"/>
                </a:solidFill>
                <a:latin typeface="Book Antiqua"/>
                <a:ea typeface="Calibri"/>
                <a:cs typeface="Times New Roman"/>
              </a:rPr>
              <a:t> στην </a:t>
            </a:r>
            <a:r>
              <a:rPr lang="el-GR" sz="2400" b="1" dirty="0" smtClean="0">
                <a:solidFill>
                  <a:srgbClr val="002060"/>
                </a:solidFill>
                <a:latin typeface="Times New Roman"/>
                <a:ea typeface="Calibri"/>
              </a:rPr>
              <a:t>ἀ</a:t>
            </a:r>
            <a:r>
              <a:rPr lang="el-GR" sz="2400" b="1" dirty="0" smtClean="0">
                <a:solidFill>
                  <a:srgbClr val="002060"/>
                </a:solidFill>
                <a:latin typeface="Book Antiqua"/>
                <a:ea typeface="Calibri"/>
                <a:cs typeface="Times New Roman"/>
              </a:rPr>
              <a:t>ρχή και μία </a:t>
            </a:r>
            <a:r>
              <a:rPr lang="el-GR" sz="2400" b="1" i="1" dirty="0" smtClean="0">
                <a:solidFill>
                  <a:srgbClr val="002060"/>
                </a:solidFill>
                <a:latin typeface="Book Antiqua"/>
                <a:ea typeface="Calibri"/>
                <a:cs typeface="Times New Roman"/>
              </a:rPr>
              <a:t>εξωτερική ενέργεια</a:t>
            </a:r>
            <a:r>
              <a:rPr lang="el-GR" sz="2400" b="1" dirty="0" smtClean="0">
                <a:solidFill>
                  <a:srgbClr val="002060"/>
                </a:solidFill>
                <a:latin typeface="Book Antiqua"/>
                <a:ea typeface="Calibri"/>
                <a:cs typeface="Times New Roman"/>
              </a:rPr>
              <a:t>.</a:t>
            </a:r>
          </a:p>
          <a:p>
            <a:pPr marL="88900" indent="0" algn="just">
              <a:lnSpc>
                <a:spcPct val="115000"/>
              </a:lnSpc>
              <a:spcBef>
                <a:spcPts val="1200"/>
              </a:spcBef>
              <a:spcAft>
                <a:spcPts val="600"/>
              </a:spcAft>
              <a:buNone/>
            </a:pPr>
            <a:r>
              <a:rPr lang="el-GR" sz="2600" dirty="0" smtClean="0">
                <a:solidFill>
                  <a:srgbClr val="002060"/>
                </a:solidFill>
                <a:latin typeface="Book Antiqua" pitchFamily="18" charset="0"/>
              </a:rPr>
              <a:t>Το Ἕν έχει αυτήν την πρωτογενή ενέργεια που είναι ο ἑαυτός του και η δευτερογενής ενέργεια είναι ο Νοῦς. </a:t>
            </a:r>
          </a:p>
          <a:p>
            <a:pPr marL="88900" indent="0" algn="just">
              <a:lnSpc>
                <a:spcPct val="115000"/>
              </a:lnSpc>
              <a:spcBef>
                <a:spcPts val="1200"/>
              </a:spcBef>
              <a:spcAft>
                <a:spcPts val="600"/>
              </a:spcAft>
              <a:buNone/>
            </a:pPr>
            <a:r>
              <a:rPr lang="el-GR" sz="2600" dirty="0" smtClean="0">
                <a:solidFill>
                  <a:srgbClr val="002060"/>
                </a:solidFill>
                <a:latin typeface="Book Antiqua" pitchFamily="18" charset="0"/>
              </a:rPr>
              <a:t>Με άλλα λόγια, το Ἕν εκπέμπει κάτι που πάει έξω από το ίδιο</a:t>
            </a:r>
            <a:r>
              <a:rPr lang="el-GR" sz="2600" b="1" baseline="30000" dirty="0" smtClean="0">
                <a:solidFill>
                  <a:srgbClr val="002060"/>
                </a:solidFill>
                <a:latin typeface="Book Antiqua" pitchFamily="18" charset="0"/>
              </a:rPr>
              <a:t>.</a:t>
            </a:r>
            <a:r>
              <a:rPr lang="el-GR" sz="2600" dirty="0" smtClean="0">
                <a:solidFill>
                  <a:srgbClr val="002060"/>
                </a:solidFill>
                <a:latin typeface="Book Antiqua" pitchFamily="18" charset="0"/>
              </a:rPr>
              <a:t> και αυτή η </a:t>
            </a:r>
            <a:r>
              <a:rPr lang="el-GR" sz="2600" b="1" u="sng" dirty="0" smtClean="0">
                <a:solidFill>
                  <a:srgbClr val="002060"/>
                </a:solidFill>
                <a:latin typeface="Book Antiqua" pitchFamily="18" charset="0"/>
              </a:rPr>
              <a:t>ἐξωτερικότητα</a:t>
            </a:r>
            <a:r>
              <a:rPr lang="el-GR" sz="2600" dirty="0" smtClean="0">
                <a:solidFill>
                  <a:srgbClr val="002060"/>
                </a:solidFill>
                <a:latin typeface="Book Antiqua" pitchFamily="18" charset="0"/>
              </a:rPr>
              <a:t> κατανοείται από τον Πλωτῖνο ως </a:t>
            </a:r>
            <a:r>
              <a:rPr lang="el-GR" sz="2600" b="1" u="sng" dirty="0" smtClean="0">
                <a:solidFill>
                  <a:srgbClr val="002060"/>
                </a:solidFill>
                <a:latin typeface="Book Antiqua" pitchFamily="18" charset="0"/>
              </a:rPr>
              <a:t>πολλαπλότητα</a:t>
            </a:r>
            <a:r>
              <a:rPr lang="el-GR" sz="2600" dirty="0" smtClean="0">
                <a:solidFill>
                  <a:srgbClr val="002060"/>
                </a:solidFill>
                <a:latin typeface="Book Antiqua" pitchFamily="18" charset="0"/>
              </a:rPr>
              <a:t>, ως πέρασμα στην πολλαπλότητα.</a:t>
            </a:r>
            <a:endParaRPr lang="el-GR" sz="2600" b="1" dirty="0" smtClean="0">
              <a:solidFill>
                <a:srgbClr val="002060"/>
              </a:solidFill>
              <a:latin typeface="Book Antiqua" pitchFamily="18" charset="0"/>
              <a:ea typeface="Calibri"/>
              <a:cs typeface="Times New Roman"/>
            </a:endParaRPr>
          </a:p>
          <a:p>
            <a:pPr marL="88900" indent="0" algn="just">
              <a:lnSpc>
                <a:spcPct val="115000"/>
              </a:lnSpc>
              <a:spcBef>
                <a:spcPts val="1200"/>
              </a:spcBef>
              <a:spcAft>
                <a:spcPts val="600"/>
              </a:spcAft>
              <a:buNone/>
            </a:pPr>
            <a:endParaRPr lang="el-GR" sz="2000" dirty="0">
              <a:latin typeface="Book Antiqua"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04800" y="274638"/>
            <a:ext cx="8686800" cy="1477962"/>
          </a:xfrm>
        </p:spPr>
        <p:txBody>
          <a:bodyPr>
            <a:normAutofit fontScale="90000"/>
          </a:bodyPr>
          <a:lstStyle/>
          <a:p>
            <a:pPr algn="l"/>
            <a:r>
              <a:rPr lang="el-GR" b="1" dirty="0" smtClean="0">
                <a:solidFill>
                  <a:srgbClr val="C00000"/>
                </a:solidFill>
                <a:effectLst>
                  <a:outerShdw blurRad="50800" dist="38100" algn="tr" rotWithShape="0">
                    <a:prstClr val="black">
                      <a:alpha val="40000"/>
                    </a:prstClr>
                  </a:outerShdw>
                </a:effectLst>
                <a:latin typeface="Book Antiqua" pitchFamily="18" charset="0"/>
              </a:rPr>
              <a:t>Η </a:t>
            </a:r>
            <a:r>
              <a:rPr lang="el-GR" b="1" i="1" dirty="0" smtClean="0">
                <a:solidFill>
                  <a:srgbClr val="C00000"/>
                </a:solidFill>
                <a:effectLst>
                  <a:outerShdw blurRad="50800" dist="38100" algn="tr" rotWithShape="0">
                    <a:prstClr val="black">
                      <a:alpha val="40000"/>
                    </a:prstClr>
                  </a:outerShdw>
                </a:effectLst>
                <a:latin typeface="Book Antiqua" pitchFamily="18" charset="0"/>
              </a:rPr>
              <a:t>ἑτερότητα</a:t>
            </a:r>
            <a:r>
              <a:rPr lang="el-GR" b="1" dirty="0" smtClean="0">
                <a:solidFill>
                  <a:srgbClr val="C00000"/>
                </a:solidFill>
                <a:effectLst>
                  <a:outerShdw blurRad="50800" dist="38100" algn="tr" rotWithShape="0">
                    <a:prstClr val="black">
                      <a:alpha val="40000"/>
                    </a:prstClr>
                  </a:outerShdw>
                </a:effectLst>
                <a:latin typeface="Book Antiqua" pitchFamily="18" charset="0"/>
              </a:rPr>
              <a:t> : </a:t>
            </a:r>
            <a:r>
              <a:rPr lang="en-US" b="1" dirty="0" smtClean="0">
                <a:solidFill>
                  <a:srgbClr val="C00000"/>
                </a:solidFill>
                <a:effectLst>
                  <a:outerShdw blurRad="50800" dist="38100" algn="tr" rotWithShape="0">
                    <a:prstClr val="black">
                      <a:alpha val="40000"/>
                    </a:prstClr>
                  </a:outerShdw>
                </a:effectLst>
                <a:latin typeface="Book Antiqua" pitchFamily="18" charset="0"/>
              </a:rPr>
              <a:t> </a:t>
            </a:r>
            <a:r>
              <a:rPr lang="el-GR" b="1" dirty="0" smtClean="0">
                <a:solidFill>
                  <a:srgbClr val="C00000"/>
                </a:solidFill>
                <a:effectLst>
                  <a:outerShdw blurRad="50800" dist="38100" algn="tr" rotWithShape="0">
                    <a:prstClr val="black">
                      <a:alpha val="40000"/>
                    </a:prstClr>
                  </a:outerShdw>
                </a:effectLst>
                <a:latin typeface="Book Antiqua" pitchFamily="18" charset="0"/>
              </a:rPr>
              <a:t>η </a:t>
            </a:r>
            <a:r>
              <a:rPr lang="en-US" b="1" dirty="0" smtClean="0">
                <a:solidFill>
                  <a:srgbClr val="C00000"/>
                </a:solidFill>
                <a:effectLst>
                  <a:outerShdw blurRad="50800" dist="38100" algn="tr" rotWithShape="0">
                    <a:prstClr val="black">
                      <a:alpha val="40000"/>
                    </a:prstClr>
                  </a:outerShdw>
                </a:effectLst>
                <a:latin typeface="Book Antiqua" pitchFamily="18" charset="0"/>
              </a:rPr>
              <a:t> </a:t>
            </a:r>
            <a:r>
              <a:rPr lang="el-GR" b="1" dirty="0" smtClean="0">
                <a:solidFill>
                  <a:srgbClr val="C00000"/>
                </a:solidFill>
                <a:effectLst>
                  <a:outerShdw blurRad="50800" dist="38100" algn="tr" rotWithShape="0">
                    <a:prstClr val="black">
                      <a:alpha val="40000"/>
                    </a:prstClr>
                  </a:outerShdw>
                </a:effectLst>
                <a:latin typeface="Book Antiqua" pitchFamily="18" charset="0"/>
              </a:rPr>
              <a:t>έννοια </a:t>
            </a:r>
            <a:r>
              <a:rPr lang="en-US" b="1" dirty="0" smtClean="0">
                <a:solidFill>
                  <a:srgbClr val="C00000"/>
                </a:solidFill>
                <a:effectLst>
                  <a:outerShdw blurRad="50800" dist="38100" algn="tr" rotWithShape="0">
                    <a:prstClr val="black">
                      <a:alpha val="40000"/>
                    </a:prstClr>
                  </a:outerShdw>
                </a:effectLst>
                <a:latin typeface="Book Antiqua" pitchFamily="18" charset="0"/>
              </a:rPr>
              <a:t> </a:t>
            </a:r>
            <a:r>
              <a:rPr lang="el-GR" b="1" dirty="0" smtClean="0">
                <a:solidFill>
                  <a:srgbClr val="C00000"/>
                </a:solidFill>
                <a:effectLst>
                  <a:outerShdw blurRad="50800" dist="38100" algn="tr" rotWithShape="0">
                    <a:prstClr val="black">
                      <a:alpha val="40000"/>
                    </a:prstClr>
                  </a:outerShdw>
                </a:effectLst>
                <a:latin typeface="Book Antiqua" pitchFamily="18" charset="0"/>
              </a:rPr>
              <a:t>κλειδί </a:t>
            </a:r>
            <a:r>
              <a:rPr lang="en-US" b="1" dirty="0" smtClean="0">
                <a:solidFill>
                  <a:srgbClr val="C00000"/>
                </a:solidFill>
                <a:effectLst>
                  <a:outerShdw blurRad="50800" dist="38100" algn="tr" rotWithShape="0">
                    <a:prstClr val="black">
                      <a:alpha val="40000"/>
                    </a:prstClr>
                  </a:outerShdw>
                </a:effectLst>
                <a:latin typeface="Book Antiqua" pitchFamily="18" charset="0"/>
              </a:rPr>
              <a:t> </a:t>
            </a:r>
            <a:r>
              <a:rPr lang="el-GR" b="1" dirty="0" smtClean="0">
                <a:solidFill>
                  <a:srgbClr val="C00000"/>
                </a:solidFill>
                <a:effectLst>
                  <a:outerShdw blurRad="50800" dist="38100" algn="tr" rotWithShape="0">
                    <a:prstClr val="black">
                      <a:alpha val="40000"/>
                    </a:prstClr>
                  </a:outerShdw>
                </a:effectLst>
                <a:latin typeface="Book Antiqua" pitchFamily="18" charset="0"/>
              </a:rPr>
              <a:t>στη </a:t>
            </a:r>
            <a:r>
              <a:rPr lang="el-GR" b="1" dirty="0" smtClean="0">
                <a:solidFill>
                  <a:srgbClr val="C00000"/>
                </a:solidFill>
                <a:effectLst>
                  <a:outerShdw blurRad="50800" dist="38100" algn="tr" rotWithShape="0">
                    <a:prstClr val="black">
                      <a:alpha val="40000"/>
                    </a:prstClr>
                  </a:outerShdw>
                </a:effectLst>
                <a:latin typeface="Book Antiqua" pitchFamily="18" charset="0"/>
              </a:rPr>
              <a:t>θεωρία  των δύο ενεργειών </a:t>
            </a:r>
            <a:r>
              <a:rPr lang="el-GR" sz="3200" dirty="0">
                <a:solidFill>
                  <a:srgbClr val="FF0000"/>
                </a:solidFill>
                <a:latin typeface="Book Antiqua" pitchFamily="18" charset="0"/>
              </a:rPr>
              <a:t/>
            </a:r>
            <a:br>
              <a:rPr lang="el-GR" sz="3200" dirty="0">
                <a:solidFill>
                  <a:srgbClr val="FF0000"/>
                </a:solidFill>
                <a:latin typeface="Book Antiqua" pitchFamily="18" charset="0"/>
              </a:rPr>
            </a:br>
            <a:endParaRPr lang="el-GR" sz="3200" dirty="0">
              <a:solidFill>
                <a:srgbClr val="FF0000"/>
              </a:solidFill>
              <a:latin typeface="Book Antiqua" pitchFamily="18" charset="0"/>
            </a:endParaRPr>
          </a:p>
        </p:txBody>
      </p:sp>
      <p:sp>
        <p:nvSpPr>
          <p:cNvPr id="4" name="3 - Ορθογώνιο"/>
          <p:cNvSpPr/>
          <p:nvPr/>
        </p:nvSpPr>
        <p:spPr>
          <a:xfrm>
            <a:off x="228600" y="1752600"/>
            <a:ext cx="8686800" cy="4801314"/>
          </a:xfrm>
          <a:prstGeom prst="rect">
            <a:avLst/>
          </a:prstGeom>
        </p:spPr>
        <p:txBody>
          <a:bodyPr wrap="square">
            <a:spAutoFit/>
          </a:bodyPr>
          <a:lstStyle/>
          <a:p>
            <a:pPr algn="ctr"/>
            <a:r>
              <a:rPr lang="el-GR" sz="2400" dirty="0" smtClean="0">
                <a:solidFill>
                  <a:srgbClr val="002060"/>
                </a:solidFill>
                <a:latin typeface="Book Antiqua" pitchFamily="18" charset="0"/>
              </a:rPr>
              <a:t>Η εξωτερική ενέργεια του Ἑνός είναι </a:t>
            </a:r>
            <a:r>
              <a:rPr lang="el-GR" sz="2400" dirty="0" err="1" smtClean="0">
                <a:solidFill>
                  <a:srgbClr val="002060"/>
                </a:solidFill>
                <a:latin typeface="Book Antiqua" pitchFamily="18" charset="0"/>
              </a:rPr>
              <a:t>ἕτερη</a:t>
            </a:r>
            <a:r>
              <a:rPr lang="el-GR" sz="2400" dirty="0" smtClean="0">
                <a:solidFill>
                  <a:srgbClr val="002060"/>
                </a:solidFill>
                <a:latin typeface="Book Antiqua" pitchFamily="18" charset="0"/>
              </a:rPr>
              <a:t> προς το Ἕν. </a:t>
            </a:r>
          </a:p>
          <a:p>
            <a:pPr algn="just"/>
            <a:endParaRPr lang="el-GR" dirty="0" smtClean="0">
              <a:solidFill>
                <a:srgbClr val="002060"/>
              </a:solidFill>
              <a:latin typeface="Book Antiqua" pitchFamily="18" charset="0"/>
            </a:endParaRPr>
          </a:p>
          <a:p>
            <a:pPr algn="just"/>
            <a:r>
              <a:rPr lang="el-GR" sz="2400" b="1" dirty="0" smtClean="0">
                <a:solidFill>
                  <a:srgbClr val="002060"/>
                </a:solidFill>
                <a:latin typeface="Book Antiqua"/>
                <a:ea typeface="Calibri"/>
                <a:cs typeface="Times New Roman"/>
              </a:rPr>
              <a:t>Η δευτερογενής ενέργεια είναι άλλη από την ίδια την πηγή του πράγματος</a:t>
            </a:r>
            <a:r>
              <a:rPr lang="el-GR" sz="2400" dirty="0" smtClean="0">
                <a:solidFill>
                  <a:srgbClr val="002060"/>
                </a:solidFill>
                <a:latin typeface="Book Antiqua"/>
                <a:ea typeface="Calibri"/>
                <a:cs typeface="Times New Roman"/>
              </a:rPr>
              <a:t>.</a:t>
            </a:r>
          </a:p>
          <a:p>
            <a:pPr algn="just"/>
            <a:endParaRPr lang="el-GR" dirty="0" smtClean="0">
              <a:solidFill>
                <a:srgbClr val="002060"/>
              </a:solidFill>
              <a:latin typeface="Book Antiqua" pitchFamily="18" charset="0"/>
              <a:ea typeface="Calibri"/>
              <a:cs typeface="Times New Roman"/>
            </a:endParaRPr>
          </a:p>
          <a:p>
            <a:pPr algn="just"/>
            <a:r>
              <a:rPr lang="el-GR" sz="2400" b="1" dirty="0" smtClean="0">
                <a:solidFill>
                  <a:srgbClr val="002060"/>
                </a:solidFill>
                <a:latin typeface="Book Antiqua" pitchFamily="18" charset="0"/>
              </a:rPr>
              <a:t>Με αυτόν τον τρόπο ο Πλωτῖνος κατανοεί την παραγωγική αιτιότητα της ἀρχῆς:  </a:t>
            </a:r>
            <a:r>
              <a:rPr lang="el-GR" sz="2400" b="1" i="1" u="sng" dirty="0" smtClean="0">
                <a:solidFill>
                  <a:srgbClr val="002060"/>
                </a:solidFill>
                <a:latin typeface="Book Antiqua" pitchFamily="18" charset="0"/>
              </a:rPr>
              <a:t>η ἀρχή είναι αυτή που είναι και έχει μία εξωτερική εκδήλωση που είναι η επόμενη ἀρχή</a:t>
            </a:r>
            <a:r>
              <a:rPr lang="el-GR" sz="2400" b="1" dirty="0" smtClean="0">
                <a:solidFill>
                  <a:srgbClr val="002060"/>
                </a:solidFill>
                <a:latin typeface="Book Antiqua" pitchFamily="18" charset="0"/>
              </a:rPr>
              <a:t>.</a:t>
            </a:r>
          </a:p>
          <a:p>
            <a:endParaRPr lang="el-GR" b="1" dirty="0" smtClean="0">
              <a:solidFill>
                <a:srgbClr val="002060"/>
              </a:solidFill>
              <a:latin typeface="Book Antiqua" pitchFamily="18" charset="0"/>
              <a:ea typeface="Calibri"/>
              <a:cs typeface="Times New Roman"/>
            </a:endParaRPr>
          </a:p>
          <a:p>
            <a:pPr algn="just"/>
            <a:r>
              <a:rPr lang="el-GR" sz="2400" dirty="0" smtClean="0">
                <a:solidFill>
                  <a:srgbClr val="002060"/>
                </a:solidFill>
                <a:latin typeface="Book Antiqua"/>
                <a:ea typeface="Calibri"/>
                <a:cs typeface="Times New Roman"/>
              </a:rPr>
              <a:t>Ο </a:t>
            </a:r>
            <a:r>
              <a:rPr lang="el-GR" sz="2400" dirty="0" smtClean="0">
                <a:solidFill>
                  <a:srgbClr val="002060"/>
                </a:solidFill>
                <a:latin typeface="Book Antiqua"/>
                <a:ea typeface="Times New Roman"/>
                <a:cs typeface="Times New Roman"/>
              </a:rPr>
              <a:t>Νο</a:t>
            </a:r>
            <a:r>
              <a:rPr lang="el-GR" sz="2400" dirty="0" smtClean="0">
                <a:solidFill>
                  <a:srgbClr val="002060"/>
                </a:solidFill>
                <a:latin typeface="Times New Roman"/>
                <a:ea typeface="Times New Roman"/>
              </a:rPr>
              <a:t>ῦ</a:t>
            </a:r>
            <a:r>
              <a:rPr lang="el-GR" sz="2400" dirty="0" smtClean="0">
                <a:solidFill>
                  <a:srgbClr val="002060"/>
                </a:solidFill>
                <a:latin typeface="Book Antiqua"/>
                <a:ea typeface="Times New Roman"/>
                <a:cs typeface="Times New Roman"/>
              </a:rPr>
              <a:t>ς</a:t>
            </a:r>
            <a:r>
              <a:rPr lang="el-GR" sz="2400" dirty="0" smtClean="0">
                <a:solidFill>
                  <a:srgbClr val="002060"/>
                </a:solidFill>
                <a:latin typeface="Book Antiqua"/>
                <a:ea typeface="Calibri"/>
                <a:cs typeface="Times New Roman"/>
              </a:rPr>
              <a:t> είναι ο </a:t>
            </a:r>
            <a:r>
              <a:rPr lang="el-GR" sz="2400" dirty="0" smtClean="0">
                <a:solidFill>
                  <a:srgbClr val="002060"/>
                </a:solidFill>
                <a:latin typeface="Times New Roman"/>
                <a:ea typeface="Calibri"/>
              </a:rPr>
              <a:t>ἑ</a:t>
            </a:r>
            <a:r>
              <a:rPr lang="el-GR" sz="2400" dirty="0" smtClean="0">
                <a:solidFill>
                  <a:srgbClr val="002060"/>
                </a:solidFill>
                <a:latin typeface="Book Antiqua"/>
                <a:ea typeface="Calibri"/>
                <a:cs typeface="Times New Roman"/>
              </a:rPr>
              <a:t>αυτ</a:t>
            </a:r>
            <a:r>
              <a:rPr lang="el-GR" sz="2400" dirty="0" smtClean="0">
                <a:solidFill>
                  <a:srgbClr val="002060"/>
                </a:solidFill>
                <a:latin typeface="Times New Roman"/>
                <a:ea typeface="Calibri"/>
              </a:rPr>
              <a:t>ό</a:t>
            </a:r>
            <a:r>
              <a:rPr lang="el-GR" sz="2400" dirty="0" smtClean="0">
                <a:solidFill>
                  <a:srgbClr val="002060"/>
                </a:solidFill>
                <a:latin typeface="Book Antiqua"/>
                <a:ea typeface="Calibri"/>
                <a:cs typeface="Times New Roman"/>
              </a:rPr>
              <a:t>ς του και έχει μία </a:t>
            </a:r>
            <a:r>
              <a:rPr lang="el-GR" sz="2400" b="1" i="1" dirty="0" smtClean="0">
                <a:solidFill>
                  <a:srgbClr val="002060"/>
                </a:solidFill>
                <a:latin typeface="Book Antiqua"/>
                <a:ea typeface="Calibri"/>
                <a:cs typeface="Times New Roman"/>
              </a:rPr>
              <a:t>δευτερογενή ενέργεια </a:t>
            </a:r>
            <a:r>
              <a:rPr lang="el-GR" sz="2400" dirty="0" smtClean="0">
                <a:solidFill>
                  <a:srgbClr val="002060"/>
                </a:solidFill>
                <a:latin typeface="Book Antiqua"/>
                <a:ea typeface="Calibri"/>
                <a:cs typeface="Times New Roman"/>
              </a:rPr>
              <a:t>που είναι η Ψυχή, και η Ψυχή είναι αυτή που είναι και έχει μία </a:t>
            </a:r>
            <a:r>
              <a:rPr lang="el-GR" sz="2400" b="1" i="1" dirty="0" smtClean="0">
                <a:solidFill>
                  <a:srgbClr val="002060"/>
                </a:solidFill>
                <a:latin typeface="Book Antiqua"/>
                <a:ea typeface="Calibri"/>
                <a:cs typeface="Times New Roman"/>
              </a:rPr>
              <a:t>δευτερογενή ενέργεια </a:t>
            </a:r>
            <a:r>
              <a:rPr lang="el-GR" sz="2400" dirty="0" smtClean="0">
                <a:solidFill>
                  <a:srgbClr val="002060"/>
                </a:solidFill>
                <a:latin typeface="Book Antiqua"/>
                <a:ea typeface="Calibri"/>
                <a:cs typeface="Times New Roman"/>
              </a:rPr>
              <a:t>που είναι ο </a:t>
            </a:r>
            <a:r>
              <a:rPr lang="el-GR" sz="2400" dirty="0" smtClean="0">
                <a:solidFill>
                  <a:srgbClr val="002060"/>
                </a:solidFill>
                <a:latin typeface="Book Antiqua"/>
                <a:ea typeface="Times New Roman"/>
                <a:cs typeface="Times New Roman"/>
              </a:rPr>
              <a:t>α</a:t>
            </a:r>
            <a:r>
              <a:rPr lang="el-GR" sz="2400" dirty="0" smtClean="0">
                <a:solidFill>
                  <a:srgbClr val="002060"/>
                </a:solidFill>
                <a:latin typeface="Times New Roman"/>
                <a:ea typeface="Times New Roman"/>
              </a:rPr>
              <a:t>ἰ</a:t>
            </a:r>
            <a:r>
              <a:rPr lang="el-GR" sz="2400" dirty="0" smtClean="0">
                <a:solidFill>
                  <a:srgbClr val="002060"/>
                </a:solidFill>
                <a:latin typeface="Book Antiqua"/>
                <a:ea typeface="Times New Roman"/>
                <a:cs typeface="Times New Roman"/>
              </a:rPr>
              <a:t>σθητός κόσμος</a:t>
            </a:r>
            <a:r>
              <a:rPr lang="el-GR" sz="2400" dirty="0" smtClean="0">
                <a:solidFill>
                  <a:srgbClr val="002060"/>
                </a:solidFill>
                <a:latin typeface="Book Antiqua"/>
                <a:ea typeface="Calibri"/>
                <a:cs typeface="Times New Roman"/>
              </a:rPr>
              <a:t>.</a:t>
            </a:r>
            <a:endParaRPr lang="el-GR" sz="2400" dirty="0" smtClean="0">
              <a:solidFill>
                <a:srgbClr val="002060"/>
              </a:solidFill>
              <a:latin typeface="Book Antiqua" pitchFamily="18" charset="0"/>
              <a:ea typeface="Calibri"/>
              <a:cs typeface="Times New Roman"/>
            </a:endParaRPr>
          </a:p>
          <a:p>
            <a:pPr algn="just"/>
            <a:endParaRPr lang="el-GR" dirty="0" smtClean="0">
              <a:latin typeface="Book Antiqua"/>
              <a:cs typeface="Times New Roman"/>
            </a:endParaRPr>
          </a:p>
          <a:p>
            <a:pPr algn="just"/>
            <a:endParaRPr lang="el-GR" dirty="0">
              <a:latin typeface="Book Antiqua"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28600" y="274638"/>
            <a:ext cx="8610600" cy="1143000"/>
          </a:xfrm>
        </p:spPr>
        <p:txBody>
          <a:bodyPr>
            <a:noAutofit/>
          </a:bodyPr>
          <a:lstStyle/>
          <a:p>
            <a:pPr algn="just"/>
            <a:r>
              <a:rPr lang="el-GR" sz="4000" b="1" dirty="0" smtClean="0">
                <a:solidFill>
                  <a:srgbClr val="C00000"/>
                </a:solidFill>
                <a:effectLst>
                  <a:outerShdw blurRad="50800" dist="38100" algn="tr" rotWithShape="0">
                    <a:prstClr val="black">
                      <a:alpha val="40000"/>
                    </a:prstClr>
                  </a:outerShdw>
                </a:effectLst>
                <a:latin typeface="Book Antiqua" pitchFamily="18" charset="0"/>
              </a:rPr>
              <a:t>Γιατί όμως το χρειάζεται ο Πλωτῖνος το σχήμα;</a:t>
            </a:r>
            <a:endParaRPr lang="el-GR" sz="4000" b="1" dirty="0">
              <a:solidFill>
                <a:srgbClr val="C00000"/>
              </a:solidFill>
              <a:effectLst>
                <a:outerShdw blurRad="50800" dist="38100" algn="tr" rotWithShape="0">
                  <a:prstClr val="black">
                    <a:alpha val="40000"/>
                  </a:prstClr>
                </a:outerShdw>
              </a:effectLst>
              <a:latin typeface="Book Antiqua" pitchFamily="18" charset="0"/>
            </a:endParaRPr>
          </a:p>
        </p:txBody>
      </p:sp>
      <p:sp>
        <p:nvSpPr>
          <p:cNvPr id="3" name="2 - Θέση περιεχομένου"/>
          <p:cNvSpPr>
            <a:spLocks noGrp="1"/>
          </p:cNvSpPr>
          <p:nvPr>
            <p:ph idx="1"/>
          </p:nvPr>
        </p:nvSpPr>
        <p:spPr>
          <a:xfrm>
            <a:off x="304800" y="1874837"/>
            <a:ext cx="8610600" cy="4525963"/>
          </a:xfrm>
        </p:spPr>
        <p:txBody>
          <a:bodyPr>
            <a:normAutofit fontScale="92500" lnSpcReduction="10000"/>
          </a:bodyPr>
          <a:lstStyle/>
          <a:p>
            <a:pPr marL="0" indent="0" algn="just">
              <a:lnSpc>
                <a:spcPct val="120000"/>
              </a:lnSpc>
              <a:buNone/>
              <a:tabLst>
                <a:tab pos="0" algn="l"/>
              </a:tabLst>
            </a:pPr>
            <a:r>
              <a:rPr lang="el-GR" dirty="0" smtClean="0">
                <a:latin typeface="Book Antiqua" pitchFamily="18" charset="0"/>
              </a:rPr>
              <a:t>	</a:t>
            </a:r>
            <a:r>
              <a:rPr lang="el-GR" dirty="0" smtClean="0">
                <a:solidFill>
                  <a:srgbClr val="002060"/>
                </a:solidFill>
                <a:latin typeface="Book Antiqua" pitchFamily="18" charset="0"/>
              </a:rPr>
              <a:t>Το καλό σ' αυτό το σχήμα είναι ότι αποκλείει τον δημιουργό, δηλαδή αποκλείει το να υπάρχει κάποιος ο οποίος σκέφτεται να φτιάξει το επόμενο επίπεδο. </a:t>
            </a:r>
          </a:p>
          <a:p>
            <a:pPr marL="0" indent="0" algn="just">
              <a:lnSpc>
                <a:spcPct val="120000"/>
              </a:lnSpc>
              <a:buNone/>
              <a:tabLst>
                <a:tab pos="0" algn="l"/>
              </a:tabLst>
            </a:pPr>
            <a:endParaRPr lang="el-GR" sz="900" dirty="0" smtClean="0">
              <a:solidFill>
                <a:srgbClr val="002060"/>
              </a:solidFill>
              <a:latin typeface="Book Antiqua" pitchFamily="18" charset="0"/>
            </a:endParaRPr>
          </a:p>
          <a:p>
            <a:pPr marL="0" indent="0" algn="ctr">
              <a:lnSpc>
                <a:spcPct val="120000"/>
              </a:lnSpc>
              <a:buNone/>
              <a:tabLst>
                <a:tab pos="0" algn="l"/>
              </a:tabLst>
            </a:pPr>
            <a:r>
              <a:rPr lang="el-GR" sz="3900" b="1" dirty="0" smtClean="0">
                <a:solidFill>
                  <a:srgbClr val="002060"/>
                </a:solidFill>
                <a:latin typeface="Book Antiqua" pitchFamily="18" charset="0"/>
              </a:rPr>
              <a:t>	Το συγκεκριμένο είναι ένα μη-προσωποποιημένο σχήμα, μη-ανθρωπομορφικό, μη-μυθολογικό. </a:t>
            </a:r>
            <a:r>
              <a:rPr lang="el-GR" sz="3900" b="1" dirty="0" smtClean="0">
                <a:latin typeface="Book Antiqua" pitchFamily="18" charset="0"/>
              </a:rPr>
              <a:t> </a:t>
            </a:r>
          </a:p>
          <a:p>
            <a:pPr algn="just"/>
            <a:endParaRPr lang="el-GR" dirty="0">
              <a:latin typeface="Book Antiqua" pitchFamily="18" charset="0"/>
            </a:endParaRPr>
          </a:p>
        </p:txBody>
      </p:sp>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1131</TotalTime>
  <Words>2412</Words>
  <Application>Microsoft Office PowerPoint</Application>
  <PresentationFormat>Προβολή στην οθόνη (4:3)</PresentationFormat>
  <Paragraphs>287</Paragraphs>
  <Slides>51</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51</vt:i4>
      </vt:variant>
    </vt:vector>
  </HeadingPairs>
  <TitlesOfParts>
    <vt:vector size="52" baseType="lpstr">
      <vt:lpstr>Θέμα του Office</vt:lpstr>
      <vt:lpstr>    Χρόνος καί αἰωνιότητα στόν Πλωτῖνο  Ενότητα 2η:   Βασικές Θέσεις της Φιλοσοφίας του Πλωτίνου   Ελένη Περδικούρη  Σχολή Ανθρωπιστικών και Κοινωνικών Σπουδών Τμήμα Φιλοσοφίας </vt:lpstr>
      <vt:lpstr>Σκοπός ενότητας</vt:lpstr>
      <vt:lpstr>Η φιλοσοφική μέθοδος</vt:lpstr>
      <vt:lpstr>Σχήμα 2  Η πορεία της προόδου στο πλωτινικό ιεραρχικό σχήμα των τριῶν πρῶτων ἀρχῶν.</vt:lpstr>
      <vt:lpstr> Η  ἐπιστροφή </vt:lpstr>
      <vt:lpstr> Το αποτέλεσμα της ἐπιστροφής:    η αὐτοσυγκρότηση  </vt:lpstr>
      <vt:lpstr>Θεωρία των δύο ενεργειών ή της διπλής ενέργειας</vt:lpstr>
      <vt:lpstr>Η ἑτερότητα :  η  έννοια  κλειδί  στη θεωρία  των δύο ενεργειών  </vt:lpstr>
      <vt:lpstr>Γιατί όμως το χρειάζεται ο Πλωτῖνος το σχήμα;</vt:lpstr>
      <vt:lpstr>Το σχήμα αυτό θέλει να δείξει δύο πράγματα:</vt:lpstr>
      <vt:lpstr>Πώς   προσπαθεί   να   υπερβεί   την ἑτερότητα η Ψυχή; </vt:lpstr>
      <vt:lpstr>Αὐτοσυγκρότηση     αὐτοσυνειδησία</vt:lpstr>
      <vt:lpstr>Πώς ο Νοῦς γίνεται ο Νοῦς;</vt:lpstr>
      <vt:lpstr>Εμείς πώς αλλάζουμε κάνοντας φιλοσοφία; </vt:lpstr>
      <vt:lpstr>Έχει ο αἰσθητός κόσμος δυνατότητα μεταστροφῆς;</vt:lpstr>
      <vt:lpstr>Εμείς είμαστε ατομικές ψυχές, εμείς κάνουμε φιλοσοφία!</vt:lpstr>
      <vt:lpstr>Τι  γνωρίζει  η  Ψυχή;</vt:lpstr>
      <vt:lpstr>Η καταστατική διττότητα της Ψυχῆς </vt:lpstr>
      <vt:lpstr>Η γενική κριτική του Πλωτίνου στην παρουσίαση του προβλήματος της ἑνότητας και της πολλαπλότητας </vt:lpstr>
      <vt:lpstr>Τι σημαίνει ότι το σώμα είναι μέσα στην Ψυχή;  </vt:lpstr>
      <vt:lpstr>VI 4–5</vt:lpstr>
      <vt:lpstr>Γιατί το αἰσθητό σχετίζεται με κάτι άλλο από τον ἑαυτόν του και χρειάζεται νοηματοδότηση με κάτι διαφορετικό από το ίδιο;</vt:lpstr>
      <vt:lpstr>Η ἑνότητα και η πολλαπλότητα ως μία αντίθεση ανάμεσα σε μία σχέση προς ἑαυτόν και σε μία σχέση προς ἕτερον</vt:lpstr>
      <vt:lpstr>Η Ψυχή και τα περιεχόμενα του Νοῦ </vt:lpstr>
      <vt:lpstr>Η κριτική του Αριστοτέλη στον Πλάτωνα</vt:lpstr>
      <vt:lpstr>Και ο Πλωτῖνος τι κάνει ;</vt:lpstr>
      <vt:lpstr>Η δομή του αἰσθητοῦ κόσμου είναι διαφορετική από τη δομή του νοητοῦ κόσμου</vt:lpstr>
      <vt:lpstr>Πηγή έντασης στην πλωτινική φιλοσοφία</vt:lpstr>
      <vt:lpstr>Διαφάνεια 29</vt:lpstr>
      <vt:lpstr>VI 9    Περὶ τἀγαθοῦ ἢ τοῦ ἑνός</vt:lpstr>
      <vt:lpstr>«…ἐσμὲν ἕκαστος κόσμος νοητός»  –είμαστε ο καθένας από εμάς ο νοητός κόσμος, όχι ένας νοητός κόσμος, ο νοητός κόσμος</vt:lpstr>
      <vt:lpstr>Αυτή η έκφραση, αυτή η έννοια της έκφρασης επιτρέπει δύο πράγματα:</vt:lpstr>
      <vt:lpstr>Διαφάνεια 33</vt:lpstr>
      <vt:lpstr>Ένας εύστοχος τρόπος κατανόησης της λειτουργίας της Ψυχῆς</vt:lpstr>
      <vt:lpstr>Τα όρια της γλώσσας</vt:lpstr>
      <vt:lpstr>Τι είναι η γλώσσα – ο λόγος ρωτάει ο Πλάτων στον Σοφιστή;</vt:lpstr>
      <vt:lpstr>Οι δύο συνιστώσες της έννοιας του Λόγου στον Πλωτῖνο:</vt:lpstr>
      <vt:lpstr>Διαφάνεια 38</vt:lpstr>
      <vt:lpstr>Τι είναι το Ἕν;  </vt:lpstr>
      <vt:lpstr>Διαφάνεια 40</vt:lpstr>
      <vt:lpstr>Γιατί η πρώτη ἀρχή πρέπει να είναι απολύτως απλή ή να είναι σκέτο Ἕν;</vt:lpstr>
      <vt:lpstr>Θα μπορούσε ο Νοῦς να είναι η πρώτη ἀρχή;</vt:lpstr>
      <vt:lpstr>Το ιδρυτικό πλαίσιο της αρχαίας φιλοσοφίας που αποδίδεται στον Παρμενίδη και υιοθετείται από τον Πλωτῖνο</vt:lpstr>
      <vt:lpstr>Το Ἕν δεν είναι ούτε Ὄν ούτε μή Ὄν    </vt:lpstr>
      <vt:lpstr>Τι μπορώ να σκεφτώ;   </vt:lpstr>
      <vt:lpstr>Εικόνες – Πηγές:</vt:lpstr>
      <vt:lpstr>Εικόνες – Πηγές:</vt:lpstr>
      <vt:lpstr>Τέλος ενότητας</vt:lpstr>
      <vt:lpstr>Σημείωμα Αναφοράς</vt:lpstr>
      <vt:lpstr>Χρηματοδότηση</vt:lpstr>
      <vt:lpstr>Σημείωμα Αδειοδότησης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Εισαγωγή στην έννοια της Φιλοσοφίας του Δικαίου</dc:title>
  <dc:creator>Library Philosophy</dc:creator>
  <cp:lastModifiedBy>Veronious</cp:lastModifiedBy>
  <cp:revision>128</cp:revision>
  <dcterms:created xsi:type="dcterms:W3CDTF">2015-05-05T07:26:37Z</dcterms:created>
  <dcterms:modified xsi:type="dcterms:W3CDTF">2015-07-29T17:02:37Z</dcterms:modified>
</cp:coreProperties>
</file>