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3" r:id="rId2"/>
    <p:sldId id="274" r:id="rId3"/>
    <p:sldId id="275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91" r:id="rId12"/>
    <p:sldId id="290" r:id="rId13"/>
    <p:sldId id="289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2A0C-0815-425A-B510-528F25C0B652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228E-801F-42E3-8353-CD83EAAED1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3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178489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r>
              <a:rPr lang="el-GR" sz="3800" dirty="0">
                <a:solidFill>
                  <a:srgbClr val="5075BC"/>
                </a:solidFill>
              </a:rPr>
              <a:t/>
            </a:r>
            <a:br>
              <a:rPr lang="el-GR" sz="3800" dirty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70712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Ενότητα 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Τελετουργική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Σχολή του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Κέμπριτζ.</a:t>
            </a:r>
            <a:endParaRPr lang="el-G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42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lvl="0">
              <a:buNone/>
            </a:pPr>
            <a:r>
              <a:rPr lang="el-GR" dirty="0" smtClean="0"/>
              <a:t>	</a:t>
            </a:r>
            <a:endParaRPr lang="en-US" dirty="0" smtClean="0"/>
          </a:p>
          <a:p>
            <a:pPr lvl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</a:t>
            </a:r>
            <a:r>
              <a:rPr lang="el-GR" sz="3400" dirty="0" smtClean="0"/>
              <a:t>Μύθος </a:t>
            </a:r>
            <a:r>
              <a:rPr lang="el-GR" sz="3400" dirty="0"/>
              <a:t>= λεκτικό μέρος ενός δρώμενου 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7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Gentium"/>
              </a:rPr>
              <a:t>Μελέτη</a:t>
            </a:r>
            <a:r>
              <a:rPr lang="en-US" dirty="0" smtClean="0">
                <a:cs typeface="Gentium"/>
              </a:rPr>
              <a:t> </a:t>
            </a:r>
            <a:r>
              <a:rPr lang="en-US" dirty="0" err="1" smtClean="0">
                <a:cs typeface="Gentium"/>
              </a:rPr>
              <a:t>περίπτωσης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>
              <a:latin typeface="+mj-lt"/>
            </a:endParaRPr>
          </a:p>
          <a:p>
            <a:pPr algn="ctr">
              <a:buNone/>
            </a:pPr>
            <a:r>
              <a:rPr lang="el-GR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  <a:cs typeface="Gentium"/>
              </a:rPr>
              <a:t>Ο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μύθος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των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Λημνίων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Γυναικών</a:t>
            </a:r>
            <a:r>
              <a:rPr lang="en-US" dirty="0" smtClean="0">
                <a:latin typeface="+mj-lt"/>
                <a:cs typeface="Gentium"/>
              </a:rPr>
              <a:t> </a:t>
            </a:r>
            <a:endParaRPr lang="el-GR" dirty="0" smtClean="0">
              <a:latin typeface="+mj-lt"/>
              <a:cs typeface="Gentium"/>
            </a:endParaRP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(</a:t>
            </a:r>
            <a:r>
              <a:rPr lang="el-GR" dirty="0">
                <a:latin typeface="+mj-lt"/>
                <a:cs typeface="Gentium"/>
              </a:rPr>
              <a:t>Απολλ. </a:t>
            </a:r>
            <a:r>
              <a:rPr lang="el-GR" i="1" dirty="0">
                <a:latin typeface="+mj-lt"/>
                <a:cs typeface="Gentium"/>
              </a:rPr>
              <a:t>Βιβλιοθήκη</a:t>
            </a:r>
            <a:r>
              <a:rPr lang="el-GR" dirty="0">
                <a:latin typeface="+mj-lt"/>
                <a:cs typeface="Gentium"/>
              </a:rPr>
              <a:t> 1. 9. 17)</a:t>
            </a:r>
            <a:r>
              <a:rPr lang="el-GR" dirty="0" smtClean="0">
                <a:latin typeface="+mj-lt"/>
                <a:cs typeface="Gentium"/>
              </a:rPr>
              <a:t> </a:t>
            </a:r>
          </a:p>
          <a:p>
            <a:pPr algn="ctr">
              <a:buNone/>
            </a:pPr>
            <a:r>
              <a:rPr lang="en-US" dirty="0" err="1" smtClean="0">
                <a:latin typeface="+mj-lt"/>
                <a:cs typeface="Gentium"/>
              </a:rPr>
              <a:t>και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η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τελετουργία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της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νέας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φωτιάς</a:t>
            </a:r>
            <a:endParaRPr lang="en-US" dirty="0">
              <a:latin typeface="+mj-lt"/>
              <a:cs typeface="Gentiu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7646" y="917005"/>
            <a:ext cx="8986354" cy="489519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l-GR" dirty="0"/>
          </a:p>
          <a:p>
            <a:pPr marL="0" indent="0">
              <a:buNone/>
            </a:pPr>
            <a:endParaRPr lang="el-GR" sz="4200" dirty="0" smtClean="0"/>
          </a:p>
          <a:p>
            <a:pPr marL="0" indent="0">
              <a:buNone/>
            </a:pPr>
            <a:r>
              <a:rPr lang="el-GR" sz="4200" dirty="0" err="1" smtClean="0"/>
              <a:t>Οὗτοι</a:t>
            </a:r>
            <a:r>
              <a:rPr lang="el-GR" sz="4200" dirty="0" smtClean="0"/>
              <a:t> </a:t>
            </a:r>
            <a:r>
              <a:rPr lang="el-GR" sz="4200" dirty="0" err="1"/>
              <a:t>ναυαρχοῦντος</a:t>
            </a:r>
            <a:r>
              <a:rPr lang="el-GR" sz="4200" dirty="0"/>
              <a:t> </a:t>
            </a:r>
            <a:r>
              <a:rPr lang="el-GR" sz="4200" dirty="0" err="1"/>
              <a:t>Ἰάσονος</a:t>
            </a:r>
            <a:r>
              <a:rPr lang="el-GR" sz="4200" dirty="0"/>
              <a:t> </a:t>
            </a:r>
            <a:r>
              <a:rPr lang="el-GR" sz="4200" dirty="0" err="1"/>
              <a:t>ἀναχθέντες</a:t>
            </a:r>
            <a:r>
              <a:rPr lang="el-GR" sz="4200" dirty="0"/>
              <a:t> </a:t>
            </a:r>
            <a:r>
              <a:rPr lang="el-GR" sz="4200" dirty="0" err="1"/>
              <a:t>προσίσχουσι</a:t>
            </a:r>
            <a:r>
              <a:rPr lang="el-GR" sz="4200" dirty="0"/>
              <a:t> </a:t>
            </a:r>
            <a:r>
              <a:rPr lang="el-GR" sz="4200" dirty="0" err="1"/>
              <a:t>Λήμνῳ</a:t>
            </a:r>
            <a:r>
              <a:rPr lang="el-GR" sz="4200" dirty="0"/>
              <a:t>. </a:t>
            </a:r>
            <a:r>
              <a:rPr lang="el-GR" sz="4200" dirty="0" err="1"/>
              <a:t>ἔτυχε</a:t>
            </a:r>
            <a:r>
              <a:rPr lang="el-GR" sz="4200" dirty="0"/>
              <a:t> </a:t>
            </a:r>
            <a:r>
              <a:rPr lang="el-GR" sz="4200" dirty="0" err="1"/>
              <a:t>δὲ</a:t>
            </a:r>
            <a:r>
              <a:rPr lang="el-GR" sz="4200" dirty="0"/>
              <a:t> ἡ</a:t>
            </a:r>
          </a:p>
          <a:p>
            <a:pPr marL="0" indent="0">
              <a:buNone/>
            </a:pPr>
            <a:r>
              <a:rPr lang="el-GR" sz="4200" dirty="0" err="1"/>
              <a:t>Λῆμνος</a:t>
            </a:r>
            <a:r>
              <a:rPr lang="el-GR" sz="4200" dirty="0"/>
              <a:t> </a:t>
            </a:r>
            <a:r>
              <a:rPr lang="el-GR" sz="4200" dirty="0" err="1"/>
              <a:t>ἀνδρῶν</a:t>
            </a:r>
            <a:r>
              <a:rPr lang="el-GR" sz="4200" dirty="0"/>
              <a:t> τότε </a:t>
            </a:r>
            <a:r>
              <a:rPr lang="el-GR" sz="4200" dirty="0" err="1"/>
              <a:t>οὖσα</a:t>
            </a:r>
            <a:r>
              <a:rPr lang="el-GR" sz="4200" dirty="0"/>
              <a:t> </a:t>
            </a:r>
            <a:r>
              <a:rPr lang="el-GR" sz="4200" dirty="0" err="1"/>
              <a:t>ἔρημος</a:t>
            </a:r>
            <a:r>
              <a:rPr lang="el-GR" sz="4200" dirty="0"/>
              <a:t>, </a:t>
            </a:r>
            <a:r>
              <a:rPr lang="el-GR" sz="4200" dirty="0" err="1"/>
              <a:t>βασιλευομένη</a:t>
            </a:r>
            <a:r>
              <a:rPr lang="el-GR" sz="4200" dirty="0"/>
              <a:t> </a:t>
            </a:r>
            <a:r>
              <a:rPr lang="el-GR" sz="4200" dirty="0" err="1"/>
              <a:t>δὲ</a:t>
            </a:r>
            <a:r>
              <a:rPr lang="el-GR" sz="4200" dirty="0"/>
              <a:t> </a:t>
            </a:r>
            <a:r>
              <a:rPr lang="el-GR" sz="4200" dirty="0" err="1"/>
              <a:t>ὑπὸ</a:t>
            </a:r>
            <a:r>
              <a:rPr lang="el-GR" sz="4200" dirty="0"/>
              <a:t> </a:t>
            </a:r>
            <a:r>
              <a:rPr lang="el-GR" sz="4200" dirty="0" err="1"/>
              <a:t>Ὑψιπύλης</a:t>
            </a:r>
            <a:r>
              <a:rPr lang="el-GR" sz="4200" dirty="0"/>
              <a:t> </a:t>
            </a:r>
            <a:r>
              <a:rPr lang="el-GR" sz="4200" dirty="0" err="1"/>
              <a:t>τῆς</a:t>
            </a:r>
            <a:endParaRPr lang="el-GR" sz="4200" dirty="0"/>
          </a:p>
          <a:p>
            <a:pPr marL="0" indent="0">
              <a:buNone/>
            </a:pPr>
            <a:r>
              <a:rPr lang="el-GR" sz="4200" dirty="0" err="1"/>
              <a:t>Θόαντος</a:t>
            </a:r>
            <a:r>
              <a:rPr lang="el-GR" sz="4200" dirty="0"/>
              <a:t> </a:t>
            </a:r>
            <a:r>
              <a:rPr lang="el-GR" sz="4200" dirty="0" err="1"/>
              <a:t>δι᾽αἰτίαν</a:t>
            </a:r>
            <a:r>
              <a:rPr lang="el-GR" sz="4200" dirty="0"/>
              <a:t> </a:t>
            </a:r>
            <a:r>
              <a:rPr lang="el-GR" sz="4200" dirty="0" err="1"/>
              <a:t>τήνδε</a:t>
            </a:r>
            <a:r>
              <a:rPr lang="el-GR" sz="4200" dirty="0"/>
              <a:t>. </a:t>
            </a:r>
            <a:r>
              <a:rPr lang="el-GR" sz="4200" dirty="0" err="1"/>
              <a:t>αἱ</a:t>
            </a:r>
            <a:r>
              <a:rPr lang="el-GR" sz="4200" dirty="0"/>
              <a:t> </a:t>
            </a:r>
            <a:r>
              <a:rPr lang="el-GR" sz="4200" dirty="0" err="1"/>
              <a:t>Λήμνιαι</a:t>
            </a:r>
            <a:r>
              <a:rPr lang="el-GR" sz="4200" dirty="0"/>
              <a:t> </a:t>
            </a:r>
            <a:r>
              <a:rPr lang="el-GR" sz="4200" dirty="0" err="1"/>
              <a:t>τὴν</a:t>
            </a:r>
            <a:r>
              <a:rPr lang="el-GR" sz="4200" dirty="0"/>
              <a:t> </a:t>
            </a:r>
            <a:r>
              <a:rPr lang="el-GR" sz="4200" dirty="0" err="1"/>
              <a:t>Ἀφροδίτην</a:t>
            </a:r>
            <a:r>
              <a:rPr lang="el-GR" sz="4200" dirty="0"/>
              <a:t> </a:t>
            </a:r>
            <a:r>
              <a:rPr lang="el-GR" sz="4200" dirty="0" err="1"/>
              <a:t>οὐκ</a:t>
            </a:r>
            <a:r>
              <a:rPr lang="el-GR" sz="4200" dirty="0"/>
              <a:t> </a:t>
            </a:r>
            <a:r>
              <a:rPr lang="el-GR" sz="4200" dirty="0" err="1"/>
              <a:t>ἐτίμων</a:t>
            </a:r>
            <a:r>
              <a:rPr lang="el-GR" sz="4200" dirty="0"/>
              <a:t>. ἡ </a:t>
            </a:r>
            <a:r>
              <a:rPr lang="el-GR" sz="4200" dirty="0" err="1"/>
              <a:t>δὲ</a:t>
            </a:r>
            <a:endParaRPr lang="el-GR" sz="4200" dirty="0"/>
          </a:p>
          <a:p>
            <a:pPr marL="0" indent="0">
              <a:buNone/>
            </a:pPr>
            <a:r>
              <a:rPr lang="el-GR" sz="4200" dirty="0" err="1"/>
              <a:t>αὐταῖς</a:t>
            </a:r>
            <a:r>
              <a:rPr lang="el-GR" sz="4200" dirty="0"/>
              <a:t> </a:t>
            </a:r>
            <a:r>
              <a:rPr lang="el-GR" sz="4200" dirty="0" err="1"/>
              <a:t>ἐμβάλλει</a:t>
            </a:r>
            <a:r>
              <a:rPr lang="el-GR" sz="4200" dirty="0"/>
              <a:t> </a:t>
            </a:r>
            <a:r>
              <a:rPr lang="el-GR" sz="4200" dirty="0" err="1"/>
              <a:t>δυσοσμίαν</a:t>
            </a:r>
            <a:r>
              <a:rPr lang="el-GR" sz="4200" dirty="0"/>
              <a:t>, </a:t>
            </a:r>
            <a:r>
              <a:rPr lang="el-GR" sz="4200" dirty="0" err="1"/>
              <a:t>καὶ</a:t>
            </a:r>
            <a:r>
              <a:rPr lang="el-GR" sz="4200" dirty="0"/>
              <a:t> </a:t>
            </a:r>
            <a:r>
              <a:rPr lang="el-GR" sz="4200" dirty="0" err="1"/>
              <a:t>διὰ</a:t>
            </a:r>
            <a:r>
              <a:rPr lang="el-GR" sz="4200" dirty="0"/>
              <a:t> </a:t>
            </a:r>
            <a:r>
              <a:rPr lang="el-GR" sz="4200" dirty="0" err="1"/>
              <a:t>τοῦτο</a:t>
            </a:r>
            <a:r>
              <a:rPr lang="el-GR" sz="4200" dirty="0"/>
              <a:t> </a:t>
            </a:r>
            <a:r>
              <a:rPr lang="el-GR" sz="4200" dirty="0" err="1"/>
              <a:t>οἱ</a:t>
            </a:r>
            <a:r>
              <a:rPr lang="el-GR" sz="4200" dirty="0"/>
              <a:t> </a:t>
            </a:r>
            <a:r>
              <a:rPr lang="el-GR" sz="4200" dirty="0" err="1"/>
              <a:t>γήμαντες</a:t>
            </a:r>
            <a:r>
              <a:rPr lang="el-GR" sz="4200" dirty="0"/>
              <a:t> </a:t>
            </a:r>
            <a:r>
              <a:rPr lang="el-GR" sz="4200" dirty="0" err="1"/>
              <a:t>αὐτὰς</a:t>
            </a:r>
            <a:r>
              <a:rPr lang="el-GR" sz="4200" dirty="0"/>
              <a:t> </a:t>
            </a:r>
            <a:r>
              <a:rPr lang="el-GR" sz="4200" dirty="0" err="1"/>
              <a:t>ἐκ</a:t>
            </a:r>
            <a:r>
              <a:rPr lang="el-GR" sz="4200" dirty="0"/>
              <a:t> </a:t>
            </a:r>
            <a:r>
              <a:rPr lang="el-GR" sz="4200" dirty="0" err="1"/>
              <a:t>τῆς</a:t>
            </a:r>
            <a:endParaRPr lang="el-GR" sz="4200" dirty="0"/>
          </a:p>
          <a:p>
            <a:pPr marL="0" indent="0">
              <a:buNone/>
            </a:pPr>
            <a:r>
              <a:rPr lang="el-GR" sz="4200" dirty="0"/>
              <a:t>πλησίον </a:t>
            </a:r>
            <a:r>
              <a:rPr lang="el-GR" sz="4200" dirty="0" err="1"/>
              <a:t>Θρᾴκης</a:t>
            </a:r>
            <a:r>
              <a:rPr lang="el-GR" sz="4200" dirty="0"/>
              <a:t> </a:t>
            </a:r>
            <a:r>
              <a:rPr lang="el-GR" sz="4200" dirty="0" err="1"/>
              <a:t>λαβόντες</a:t>
            </a:r>
            <a:r>
              <a:rPr lang="el-GR" sz="4200" dirty="0"/>
              <a:t> </a:t>
            </a:r>
            <a:r>
              <a:rPr lang="el-GR" sz="4200" dirty="0" err="1"/>
              <a:t>αἰχμαλωτίδας</a:t>
            </a:r>
            <a:r>
              <a:rPr lang="el-GR" sz="4200" dirty="0"/>
              <a:t> </a:t>
            </a:r>
            <a:r>
              <a:rPr lang="el-GR" sz="4200" dirty="0" err="1"/>
              <a:t>συνευνάζοντο</a:t>
            </a:r>
            <a:r>
              <a:rPr lang="el-GR" sz="4200" dirty="0"/>
              <a:t> </a:t>
            </a:r>
            <a:r>
              <a:rPr lang="el-GR" sz="4200" dirty="0" err="1"/>
              <a:t>αὐταῖς</a:t>
            </a:r>
            <a:r>
              <a:rPr lang="el-GR" sz="4200" dirty="0"/>
              <a:t>.</a:t>
            </a:r>
          </a:p>
          <a:p>
            <a:pPr marL="0" indent="0">
              <a:buNone/>
            </a:pPr>
            <a:r>
              <a:rPr lang="el-GR" sz="4200" dirty="0" err="1"/>
              <a:t>ἀτιμαζόμεναι</a:t>
            </a:r>
            <a:r>
              <a:rPr lang="el-GR" sz="4200" dirty="0"/>
              <a:t> </a:t>
            </a:r>
            <a:r>
              <a:rPr lang="el-GR" sz="4200" dirty="0" err="1"/>
              <a:t>δὲ</a:t>
            </a:r>
            <a:r>
              <a:rPr lang="el-GR" sz="4200" dirty="0"/>
              <a:t> </a:t>
            </a:r>
            <a:r>
              <a:rPr lang="el-GR" sz="4200" dirty="0" err="1"/>
              <a:t>αἱ</a:t>
            </a:r>
            <a:r>
              <a:rPr lang="el-GR" sz="4200" dirty="0"/>
              <a:t> </a:t>
            </a:r>
            <a:r>
              <a:rPr lang="el-GR" sz="4200" dirty="0" err="1"/>
              <a:t>Λήμνιαι</a:t>
            </a:r>
            <a:r>
              <a:rPr lang="el-GR" sz="4200" dirty="0"/>
              <a:t> τούς τε πατέρας </a:t>
            </a:r>
            <a:r>
              <a:rPr lang="el-GR" sz="4200" dirty="0" err="1"/>
              <a:t>καὶ</a:t>
            </a:r>
            <a:r>
              <a:rPr lang="el-GR" sz="4200" dirty="0"/>
              <a:t> τούς </a:t>
            </a:r>
            <a:r>
              <a:rPr lang="el-GR" sz="4200" dirty="0" err="1"/>
              <a:t>ἄνδρας</a:t>
            </a:r>
            <a:r>
              <a:rPr lang="el-GR" sz="4200" dirty="0"/>
              <a:t> </a:t>
            </a:r>
            <a:r>
              <a:rPr lang="el-GR" sz="4200" dirty="0" err="1"/>
              <a:t>φονεύουσι</a:t>
            </a:r>
            <a:r>
              <a:rPr lang="el-GR" sz="4200" dirty="0"/>
              <a:t>.</a:t>
            </a:r>
          </a:p>
          <a:p>
            <a:pPr marL="0" indent="0">
              <a:buNone/>
            </a:pPr>
            <a:r>
              <a:rPr lang="el-GR" sz="4200" dirty="0"/>
              <a:t>Μόνη </a:t>
            </a:r>
            <a:r>
              <a:rPr lang="el-GR" sz="4200" dirty="0" err="1"/>
              <a:t>δὲ</a:t>
            </a:r>
            <a:r>
              <a:rPr lang="el-GR" sz="4200" dirty="0"/>
              <a:t> </a:t>
            </a:r>
            <a:r>
              <a:rPr lang="el-GR" sz="4200" dirty="0" err="1"/>
              <a:t>ἔσωσεν</a:t>
            </a:r>
            <a:r>
              <a:rPr lang="el-GR" sz="4200" dirty="0"/>
              <a:t> </a:t>
            </a:r>
            <a:r>
              <a:rPr lang="el-GR" sz="4200" dirty="0" err="1"/>
              <a:t>Ὑψιπύλη</a:t>
            </a:r>
            <a:r>
              <a:rPr lang="el-GR" sz="4200" dirty="0"/>
              <a:t> </a:t>
            </a:r>
            <a:r>
              <a:rPr lang="el-GR" sz="4200" dirty="0" err="1"/>
              <a:t>τὸν</a:t>
            </a:r>
            <a:r>
              <a:rPr lang="el-GR" sz="4200" dirty="0"/>
              <a:t> </a:t>
            </a:r>
            <a:r>
              <a:rPr lang="el-GR" sz="4200" dirty="0" err="1"/>
              <a:t>ἑαυτῆς</a:t>
            </a:r>
            <a:r>
              <a:rPr lang="el-GR" sz="4200" dirty="0"/>
              <a:t> πατέρα </a:t>
            </a:r>
            <a:r>
              <a:rPr lang="el-GR" sz="4200" dirty="0" err="1"/>
              <a:t>κρύψασα</a:t>
            </a:r>
            <a:r>
              <a:rPr lang="el-GR" sz="4200" dirty="0"/>
              <a:t> </a:t>
            </a:r>
            <a:r>
              <a:rPr lang="el-GR" sz="4200" dirty="0" err="1"/>
              <a:t>Θόαντα</a:t>
            </a:r>
            <a:r>
              <a:rPr lang="el-GR" sz="4200" dirty="0"/>
              <a:t>.</a:t>
            </a:r>
          </a:p>
          <a:p>
            <a:pPr marL="0" indent="0">
              <a:buNone/>
            </a:pPr>
            <a:r>
              <a:rPr lang="el-GR" sz="4200" dirty="0" err="1"/>
              <a:t>προσσχόντες</a:t>
            </a:r>
            <a:r>
              <a:rPr lang="el-GR" sz="4200" dirty="0"/>
              <a:t> </a:t>
            </a:r>
            <a:r>
              <a:rPr lang="el-GR" sz="4200" dirty="0" err="1"/>
              <a:t>οὖν</a:t>
            </a:r>
            <a:r>
              <a:rPr lang="el-GR" sz="4200" dirty="0"/>
              <a:t> τότε </a:t>
            </a:r>
            <a:r>
              <a:rPr lang="el-GR" sz="4200" dirty="0" err="1"/>
              <a:t>γυναικοκρατουμένῃ</a:t>
            </a:r>
            <a:r>
              <a:rPr lang="el-GR" sz="4200" dirty="0"/>
              <a:t> </a:t>
            </a:r>
            <a:r>
              <a:rPr lang="el-GR" sz="4200" dirty="0" err="1"/>
              <a:t>τῇ</a:t>
            </a:r>
            <a:r>
              <a:rPr lang="el-GR" sz="4200" dirty="0"/>
              <a:t> </a:t>
            </a:r>
            <a:r>
              <a:rPr lang="el-GR" sz="4200" dirty="0" err="1"/>
              <a:t>Λήμνῳ</a:t>
            </a:r>
            <a:r>
              <a:rPr lang="el-GR" sz="4200" dirty="0"/>
              <a:t> </a:t>
            </a:r>
            <a:r>
              <a:rPr lang="el-GR" sz="4200" dirty="0" err="1"/>
              <a:t>μίσγονται</a:t>
            </a:r>
            <a:r>
              <a:rPr lang="el-GR" sz="4200" dirty="0"/>
              <a:t> </a:t>
            </a:r>
            <a:r>
              <a:rPr lang="el-GR" sz="4200" dirty="0" err="1"/>
              <a:t>ταῖς</a:t>
            </a:r>
            <a:endParaRPr lang="el-GR" sz="4200" dirty="0"/>
          </a:p>
          <a:p>
            <a:pPr marL="0" indent="0">
              <a:buNone/>
            </a:pPr>
            <a:r>
              <a:rPr lang="el-GR" sz="4200" dirty="0" err="1"/>
              <a:t>γυναιξίν</a:t>
            </a:r>
            <a:r>
              <a:rPr lang="el-GR" sz="4200" dirty="0"/>
              <a:t>. </a:t>
            </a:r>
            <a:r>
              <a:rPr lang="el-GR" sz="4200" dirty="0" err="1"/>
              <a:t>Ὑψιπύλη</a:t>
            </a:r>
            <a:r>
              <a:rPr lang="el-GR" sz="4200" dirty="0"/>
              <a:t> </a:t>
            </a:r>
            <a:r>
              <a:rPr lang="el-GR" sz="4200" dirty="0" err="1"/>
              <a:t>δὲ</a:t>
            </a:r>
            <a:r>
              <a:rPr lang="el-GR" sz="4200" dirty="0"/>
              <a:t> </a:t>
            </a:r>
            <a:r>
              <a:rPr lang="el-GR" sz="4200" dirty="0" err="1"/>
              <a:t>Ἰάσονι</a:t>
            </a:r>
            <a:r>
              <a:rPr lang="el-GR" sz="4200" dirty="0"/>
              <a:t> </a:t>
            </a:r>
            <a:r>
              <a:rPr lang="el-GR" sz="4200" dirty="0" err="1"/>
              <a:t>συνευνάζεται</a:t>
            </a:r>
            <a:r>
              <a:rPr lang="el-GR" sz="4200" dirty="0"/>
              <a:t>, </a:t>
            </a:r>
            <a:r>
              <a:rPr lang="el-GR" sz="4200" dirty="0" err="1"/>
              <a:t>καὶ</a:t>
            </a:r>
            <a:r>
              <a:rPr lang="el-GR" sz="4200" dirty="0"/>
              <a:t> </a:t>
            </a:r>
            <a:r>
              <a:rPr lang="el-GR" sz="4200" dirty="0" err="1"/>
              <a:t>γεννᾷ</a:t>
            </a:r>
            <a:r>
              <a:rPr lang="el-GR" sz="4200" dirty="0"/>
              <a:t> </a:t>
            </a:r>
            <a:r>
              <a:rPr lang="el-GR" sz="4200" dirty="0" err="1"/>
              <a:t>παῖδας</a:t>
            </a:r>
            <a:r>
              <a:rPr lang="el-GR" sz="4200" dirty="0"/>
              <a:t> </a:t>
            </a:r>
            <a:r>
              <a:rPr lang="el-GR" sz="4200" dirty="0" err="1"/>
              <a:t>Εὔνηον</a:t>
            </a:r>
            <a:r>
              <a:rPr lang="el-GR" sz="4200" dirty="0"/>
              <a:t> </a:t>
            </a:r>
            <a:r>
              <a:rPr lang="el-GR" sz="4200" dirty="0" err="1"/>
              <a:t>καὶ</a:t>
            </a:r>
            <a:endParaRPr lang="el-GR" sz="4200" dirty="0"/>
          </a:p>
          <a:p>
            <a:pPr marL="0" indent="0">
              <a:buNone/>
            </a:pPr>
            <a:r>
              <a:rPr lang="el-GR" sz="4200" dirty="0" err="1"/>
              <a:t>Νεβροφόνον</a:t>
            </a:r>
            <a:r>
              <a:rPr lang="el-GR" sz="4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2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5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 smtClean="0">
              <a:latin typeface="Gentium"/>
              <a:cs typeface="Gentium"/>
            </a:endParaRP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	</a:t>
            </a: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	Επιβεβαίωση </a:t>
            </a:r>
            <a:r>
              <a:rPr lang="el-GR" dirty="0">
                <a:latin typeface="+mj-lt"/>
                <a:cs typeface="Gentium"/>
              </a:rPr>
              <a:t>της θεωρίας</a:t>
            </a:r>
            <a:r>
              <a:rPr lang="el-GR" dirty="0" smtClean="0">
                <a:latin typeface="+mj-lt"/>
                <a:cs typeface="Gentium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στον </a:t>
            </a:r>
            <a:r>
              <a:rPr lang="el-GR" dirty="0">
                <a:latin typeface="+mj-lt"/>
                <a:cs typeface="Gentium"/>
              </a:rPr>
              <a:t>μύθο </a:t>
            </a:r>
            <a:r>
              <a:rPr lang="el-GR" dirty="0" smtClean="0">
                <a:latin typeface="+mj-lt"/>
                <a:cs typeface="Gentium"/>
              </a:rPr>
              <a:t>των Λημνίων </a:t>
            </a:r>
            <a:r>
              <a:rPr lang="el-GR" dirty="0">
                <a:latin typeface="+mj-lt"/>
                <a:cs typeface="Gentium"/>
              </a:rPr>
              <a:t>γυναικών</a:t>
            </a:r>
            <a:r>
              <a:rPr lang="el-GR" dirty="0" smtClean="0">
                <a:latin typeface="+mj-lt"/>
                <a:cs typeface="Gentium"/>
              </a:rPr>
              <a:t> </a:t>
            </a:r>
          </a:p>
          <a:p>
            <a:pPr algn="ctr">
              <a:buNone/>
            </a:pPr>
            <a:r>
              <a:rPr lang="el-GR" dirty="0" smtClean="0">
                <a:latin typeface="+mj-lt"/>
                <a:cs typeface="Gentium"/>
              </a:rPr>
              <a:t>και </a:t>
            </a:r>
            <a:r>
              <a:rPr lang="el-GR" dirty="0">
                <a:latin typeface="+mj-lt"/>
                <a:cs typeface="Gentium"/>
              </a:rPr>
              <a:t>την τελετουργία της νέας φωτιάς;</a:t>
            </a:r>
            <a:r>
              <a:rPr lang="en-US" dirty="0" smtClean="0">
                <a:latin typeface="+mj-lt"/>
                <a:cs typeface="Gentium"/>
              </a:rPr>
              <a:t> </a:t>
            </a:r>
            <a:endParaRPr lang="en-US" dirty="0">
              <a:latin typeface="+mj-lt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89800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754" y="541793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1632" y="552685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</a:t>
            </a:r>
            <a:r>
              <a:rPr lang="el-GR" sz="2000" dirty="0" smtClean="0"/>
              <a:t>2013.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Τελετουργική Σχολή του Κέμπριτζ».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455" y="2326839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 smtClean="0"/>
              <a:t>Εξοικείωση και κατανόηση της τελετουργικής </a:t>
            </a:r>
            <a:r>
              <a:rPr lang="el-GR" sz="2800" dirty="0" err="1" smtClean="0"/>
              <a:t>ερµηνείας</a:t>
            </a:r>
            <a:r>
              <a:rPr lang="el-GR" sz="2800" dirty="0" smtClean="0"/>
              <a:t> των αρχαιοελληνικών µ</a:t>
            </a:r>
            <a:r>
              <a:rPr lang="el-GR" sz="2800" dirty="0" err="1" smtClean="0"/>
              <a:t>ύθων</a:t>
            </a:r>
            <a:r>
              <a:rPr lang="el-GR" sz="2800" dirty="0" smtClean="0"/>
              <a:t>, όπως προτάθηκε από τα µέλη της Σχολής του </a:t>
            </a:r>
            <a:r>
              <a:rPr lang="el-GR" sz="2800" dirty="0" err="1" smtClean="0"/>
              <a:t>Κέµπριτζ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57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dirty="0" smtClean="0"/>
              <a:t>Τελετουργική Σχολή του </a:t>
            </a:r>
            <a:r>
              <a:rPr lang="el-GR" sz="2800" dirty="0" err="1" smtClean="0"/>
              <a:t>Κέµπριτζ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J. </a:t>
            </a:r>
            <a:r>
              <a:rPr lang="el-GR" sz="2800" dirty="0" err="1" smtClean="0"/>
              <a:t>Frazer</a:t>
            </a:r>
            <a:r>
              <a:rPr lang="el-GR" sz="2800" dirty="0" smtClean="0"/>
              <a:t>, J. </a:t>
            </a:r>
            <a:r>
              <a:rPr lang="el-GR" sz="2800" dirty="0" err="1" smtClean="0"/>
              <a:t>Harrison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469900"/>
            <a:ext cx="7772400" cy="2395537"/>
          </a:xfrm>
        </p:spPr>
        <p:txBody>
          <a:bodyPr>
            <a:normAutofit fontScale="90000"/>
          </a:bodyPr>
          <a:lstStyle/>
          <a:p>
            <a:r>
              <a:rPr lang="el-GR" sz="3556" dirty="0" smtClean="0"/>
              <a:t/>
            </a:r>
            <a:br>
              <a:rPr lang="el-GR" sz="3556" dirty="0" smtClean="0"/>
            </a:br>
            <a:r>
              <a:rPr lang="el-GR" sz="3556" dirty="0"/>
              <a:t/>
            </a:r>
            <a:br>
              <a:rPr lang="el-GR" sz="3556" dirty="0"/>
            </a:br>
            <a:r>
              <a:rPr lang="en-US" sz="4000" dirty="0" err="1" smtClean="0">
                <a:cs typeface="Gentium"/>
              </a:rPr>
              <a:t>ΤΕΛΕΤΟΥΡΓΙΚΗ</a:t>
            </a:r>
            <a:r>
              <a:rPr lang="en-US" sz="4000" dirty="0" smtClean="0">
                <a:cs typeface="Gentium"/>
              </a:rPr>
              <a:t> </a:t>
            </a:r>
            <a:r>
              <a:rPr lang="en-US" sz="4000" dirty="0" err="1">
                <a:cs typeface="Gentium"/>
              </a:rPr>
              <a:t>ΕΡΜΗΝΕΙΑ</a:t>
            </a:r>
            <a:r>
              <a:rPr lang="en-US" sz="4000" dirty="0">
                <a:cs typeface="Gentium"/>
              </a:rPr>
              <a:t> </a:t>
            </a:r>
            <a:r>
              <a:rPr lang="en-US" sz="4000" dirty="0" err="1">
                <a:cs typeface="Gentium"/>
              </a:rPr>
              <a:t>ΤΟΥ</a:t>
            </a:r>
            <a:r>
              <a:rPr lang="en-US" sz="4000" dirty="0">
                <a:cs typeface="Gentium"/>
              </a:rPr>
              <a:t> </a:t>
            </a:r>
            <a:r>
              <a:rPr lang="en-US" sz="4000" dirty="0" err="1">
                <a:cs typeface="Gentium"/>
              </a:rPr>
              <a:t>ΜΥΘΟΥ</a:t>
            </a:r>
            <a:r>
              <a:rPr lang="en-US" sz="4000" dirty="0">
                <a:cs typeface="Gentium"/>
              </a:rPr>
              <a:t/>
            </a:r>
            <a:br>
              <a:rPr lang="en-US" sz="4000" dirty="0">
                <a:cs typeface="Gentium"/>
              </a:rPr>
            </a:br>
            <a:r>
              <a:rPr lang="en-US" sz="4000" dirty="0" err="1">
                <a:cs typeface="Gentium"/>
              </a:rPr>
              <a:t>Η</a:t>
            </a:r>
            <a:r>
              <a:rPr lang="en-US" sz="4000" dirty="0">
                <a:cs typeface="Gentium"/>
              </a:rPr>
              <a:t> </a:t>
            </a:r>
            <a:r>
              <a:rPr lang="en-US" sz="4000" dirty="0" err="1">
                <a:cs typeface="Gentium"/>
              </a:rPr>
              <a:t>ΣΧΟΛΗ</a:t>
            </a:r>
            <a:r>
              <a:rPr lang="en-US" sz="4000" dirty="0">
                <a:cs typeface="Gentium"/>
              </a:rPr>
              <a:t> </a:t>
            </a:r>
            <a:r>
              <a:rPr lang="en-US" sz="4000" dirty="0" err="1">
                <a:cs typeface="Gentium"/>
              </a:rPr>
              <a:t>ΤΟΥ</a:t>
            </a:r>
            <a:r>
              <a:rPr lang="en-US" sz="4000" dirty="0">
                <a:cs typeface="Gentium"/>
              </a:rPr>
              <a:t> </a:t>
            </a:r>
            <a:r>
              <a:rPr lang="en-US" sz="4000" dirty="0" err="1">
                <a:cs typeface="Gentium"/>
              </a:rPr>
              <a:t>ΚΕΜΠΡΙΤΖ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8509"/>
            <a:ext cx="6400800" cy="26599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latin typeface="Gentium"/>
              <a:cs typeface="Gentium"/>
            </a:endParaRPr>
          </a:p>
          <a:p>
            <a:r>
              <a:rPr lang="en-US" sz="3400" dirty="0" smtClean="0">
                <a:latin typeface="+mj-lt"/>
                <a:cs typeface="Gentium"/>
              </a:rPr>
              <a:t>ΜΥΘΟΣ = </a:t>
            </a:r>
            <a:endParaRPr lang="el-GR" sz="3400" dirty="0" smtClean="0">
              <a:latin typeface="+mj-lt"/>
              <a:cs typeface="Gentium"/>
            </a:endParaRPr>
          </a:p>
          <a:p>
            <a:r>
              <a:rPr lang="en-US" sz="3400" dirty="0" err="1" smtClean="0">
                <a:latin typeface="+mj-lt"/>
                <a:cs typeface="Gentium"/>
              </a:rPr>
              <a:t>ΛΕΚΤΙΚΟ</a:t>
            </a:r>
            <a:r>
              <a:rPr lang="en-US" sz="3400" dirty="0" smtClean="0">
                <a:latin typeface="+mj-lt"/>
                <a:cs typeface="Gentium"/>
              </a:rPr>
              <a:t> </a:t>
            </a:r>
            <a:r>
              <a:rPr lang="en-US" sz="3400" dirty="0" err="1" smtClean="0">
                <a:latin typeface="+mj-lt"/>
                <a:cs typeface="Gentium"/>
              </a:rPr>
              <a:t>ΣΥΜΠΛΗΡΩΜΑ</a:t>
            </a:r>
            <a:r>
              <a:rPr lang="en-US" sz="3400" dirty="0" smtClean="0">
                <a:latin typeface="+mj-lt"/>
                <a:cs typeface="Gentium"/>
              </a:rPr>
              <a:t> </a:t>
            </a:r>
            <a:r>
              <a:rPr lang="en-US" sz="3400" dirty="0" err="1" smtClean="0">
                <a:latin typeface="+mj-lt"/>
                <a:cs typeface="Gentium"/>
              </a:rPr>
              <a:t>ΜΙΑΣ</a:t>
            </a:r>
            <a:r>
              <a:rPr lang="en-US" sz="3400" dirty="0" smtClean="0">
                <a:latin typeface="+mj-lt"/>
                <a:cs typeface="Gentium"/>
              </a:rPr>
              <a:t> </a:t>
            </a:r>
            <a:r>
              <a:rPr lang="en-US" sz="3400" dirty="0" err="1" smtClean="0">
                <a:latin typeface="+mj-lt"/>
                <a:cs typeface="Gentium"/>
              </a:rPr>
              <a:t>ΤΕΛΕΤΟΥΡΓΙΑΣ</a:t>
            </a:r>
            <a:endParaRPr lang="en-US" sz="3400" dirty="0">
              <a:latin typeface="+mj-lt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100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Gentium"/>
                <a:cs typeface="Gentium"/>
              </a:rPr>
              <a:t/>
            </a:r>
            <a:br>
              <a:rPr lang="el-GR" u="sng" dirty="0" smtClean="0">
                <a:latin typeface="Gentium"/>
                <a:cs typeface="Gentium"/>
              </a:rPr>
            </a:br>
            <a:r>
              <a:rPr lang="en-US" u="sng" dirty="0" err="1" smtClean="0">
                <a:cs typeface="Gentium"/>
              </a:rPr>
              <a:t>Προϊστορία</a:t>
            </a:r>
            <a:r>
              <a:rPr lang="en-US" u="sng" dirty="0" smtClean="0">
                <a:cs typeface="Gentium"/>
              </a:rPr>
              <a:t> </a:t>
            </a:r>
            <a:r>
              <a:rPr lang="en-US" u="sng" dirty="0" err="1" smtClean="0">
                <a:cs typeface="Gentium"/>
              </a:rPr>
              <a:t>της</a:t>
            </a:r>
            <a:r>
              <a:rPr lang="en-US" u="sng" dirty="0" smtClean="0">
                <a:cs typeface="Gentium"/>
              </a:rPr>
              <a:t> </a:t>
            </a:r>
            <a:r>
              <a:rPr lang="en-US" u="sng" dirty="0" err="1" smtClean="0">
                <a:cs typeface="Gentium"/>
              </a:rPr>
              <a:t>Σχολής</a:t>
            </a:r>
            <a:r>
              <a:rPr lang="en-US" u="sng" dirty="0" smtClean="0">
                <a:cs typeface="Gentium"/>
              </a:rPr>
              <a:t>: </a:t>
            </a:r>
            <a:r>
              <a:rPr lang="en-US" dirty="0" smtClean="0">
                <a:latin typeface="Gentium"/>
                <a:cs typeface="Gentium"/>
              </a:rPr>
              <a:t/>
            </a:r>
            <a:br>
              <a:rPr lang="en-US" dirty="0" smtClean="0">
                <a:latin typeface="Gentium"/>
                <a:cs typeface="Gentium"/>
              </a:rPr>
            </a:b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+mj-lt"/>
                <a:cs typeface="Gentium"/>
              </a:rPr>
              <a:t>Sir </a:t>
            </a:r>
            <a:r>
              <a:rPr lang="en-US" sz="3000" dirty="0">
                <a:latin typeface="+mj-lt"/>
                <a:cs typeface="Gentium"/>
              </a:rPr>
              <a:t>J. Frazer, </a:t>
            </a:r>
            <a:r>
              <a:rPr lang="el-GR" sz="3000" dirty="0">
                <a:latin typeface="+mj-lt"/>
                <a:cs typeface="Gentium"/>
              </a:rPr>
              <a:t>Ο Χρυσός Κλώνος, 1915 (σε 12 τόμους), επίτομη έκδοση 1922</a:t>
            </a:r>
            <a:endParaRPr lang="en-US" sz="3000" dirty="0">
              <a:latin typeface="+mj-lt"/>
              <a:cs typeface="Gentium"/>
            </a:endParaRPr>
          </a:p>
          <a:p>
            <a:pPr lvl="0"/>
            <a:r>
              <a:rPr lang="el-GR" sz="3000" dirty="0">
                <a:latin typeface="+mj-lt"/>
                <a:cs typeface="Gentium"/>
              </a:rPr>
              <a:t>Μύθοι από όλον τον κόσμο</a:t>
            </a:r>
            <a:endParaRPr lang="en-US" sz="3000" dirty="0">
              <a:latin typeface="+mj-lt"/>
              <a:cs typeface="Gentium"/>
            </a:endParaRPr>
          </a:p>
          <a:p>
            <a:pPr lvl="0"/>
            <a:r>
              <a:rPr lang="el-GR" sz="3000" dirty="0">
                <a:latin typeface="+mj-lt"/>
                <a:cs typeface="Gentium"/>
              </a:rPr>
              <a:t>Η μαγεία στις ρίζες κάθε θρησκείας </a:t>
            </a:r>
            <a:endParaRPr lang="en-US" sz="3000" dirty="0">
              <a:latin typeface="+mj-lt"/>
              <a:cs typeface="Gentium"/>
            </a:endParaRPr>
          </a:p>
          <a:p>
            <a:pPr lvl="0"/>
            <a:r>
              <a:rPr lang="el-GR" sz="3000" dirty="0">
                <a:latin typeface="+mj-lt"/>
                <a:cs typeface="Gentium"/>
              </a:rPr>
              <a:t>Έλεγχος φυσικού κύκλου βλάστησης</a:t>
            </a:r>
            <a:endParaRPr lang="en-US" sz="3000" dirty="0">
              <a:latin typeface="+mj-lt"/>
              <a:cs typeface="Gentium"/>
            </a:endParaRPr>
          </a:p>
          <a:p>
            <a:pPr lvl="0"/>
            <a:r>
              <a:rPr lang="el-GR" sz="3000" dirty="0">
                <a:latin typeface="+mj-lt"/>
                <a:cs typeface="Gentium"/>
              </a:rPr>
              <a:t>Ιερός βασιλιάς (Βαβυλώνα) – ελληνικά παράλληλα: Άδωνης, Διόνυσος, Δήμητρα – Περσεφόνη</a:t>
            </a:r>
            <a:endParaRPr lang="en-US" sz="3000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20485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Gentium"/>
                <a:cs typeface="Gentium"/>
              </a:rPr>
              <a:t/>
            </a:r>
            <a:br>
              <a:rPr lang="el-GR" u="sng" dirty="0" smtClean="0">
                <a:latin typeface="Gentium"/>
                <a:cs typeface="Gentium"/>
              </a:rPr>
            </a:br>
            <a:r>
              <a:rPr lang="el-GR" u="sng" dirty="0" smtClean="0">
                <a:cs typeface="Gentium"/>
              </a:rPr>
              <a:t>Σχολή του Κέμπριτζ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+mj-lt"/>
                <a:cs typeface="Gentium"/>
              </a:rPr>
              <a:t>Μέλη </a:t>
            </a:r>
            <a:r>
              <a:rPr lang="el-GR" dirty="0">
                <a:latin typeface="+mj-lt"/>
                <a:cs typeface="Gentium"/>
              </a:rPr>
              <a:t>της:</a:t>
            </a:r>
            <a:r>
              <a:rPr lang="el-GR" dirty="0" smtClean="0">
                <a:latin typeface="+mj-lt"/>
                <a:cs typeface="Gentiu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  <a:cs typeface="Gentium"/>
              </a:rPr>
              <a:t>Jane </a:t>
            </a:r>
            <a:r>
              <a:rPr lang="en-US" sz="3000" dirty="0">
                <a:latin typeface="+mj-lt"/>
                <a:cs typeface="Gentium"/>
              </a:rPr>
              <a:t>Harrison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  <a:cs typeface="Gentium"/>
              </a:rPr>
              <a:t>G</a:t>
            </a:r>
            <a:r>
              <a:rPr lang="en-US" sz="3000" dirty="0">
                <a:latin typeface="+mj-lt"/>
                <a:cs typeface="Gentium"/>
              </a:rPr>
              <a:t>. Murray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  <a:cs typeface="Gentium"/>
              </a:rPr>
              <a:t>F</a:t>
            </a:r>
            <a:r>
              <a:rPr lang="el-GR" sz="3000" dirty="0" smtClean="0">
                <a:latin typeface="+mj-lt"/>
                <a:cs typeface="Gentium"/>
              </a:rPr>
              <a:t>. </a:t>
            </a:r>
            <a:r>
              <a:rPr lang="en-US" sz="3000" dirty="0" err="1" smtClean="0">
                <a:latin typeface="+mj-lt"/>
                <a:cs typeface="Gentium"/>
              </a:rPr>
              <a:t>Cornford</a:t>
            </a:r>
            <a:endParaRPr lang="en-US" sz="3000" dirty="0" smtClean="0">
              <a:latin typeface="+mj-lt"/>
              <a:cs typeface="Gentium"/>
            </a:endParaRPr>
          </a:p>
          <a:p>
            <a:pPr lvl="0">
              <a:lnSpc>
                <a:spcPct val="150000"/>
              </a:lnSpc>
            </a:pPr>
            <a:r>
              <a:rPr lang="el-GR" sz="3000" dirty="0" smtClean="0">
                <a:latin typeface="+mj-lt"/>
                <a:cs typeface="Gentium"/>
              </a:rPr>
              <a:t>Α. </a:t>
            </a:r>
            <a:r>
              <a:rPr lang="en-US" sz="3000" dirty="0" smtClean="0">
                <a:latin typeface="+mj-lt"/>
                <a:cs typeface="Gentium"/>
              </a:rPr>
              <a:t>Cook</a:t>
            </a:r>
            <a:endParaRPr lang="en-US" sz="3000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69968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cs typeface="Gentium"/>
              </a:rPr>
              <a:t>Συμβολή της </a:t>
            </a:r>
            <a:r>
              <a:rPr lang="en-US" dirty="0" smtClean="0">
                <a:cs typeface="Gentium"/>
              </a:rPr>
              <a:t>J. Harrison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>
              <a:latin typeface="Gentium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1890</a:t>
            </a:r>
            <a:r>
              <a:rPr lang="el-GR" dirty="0">
                <a:latin typeface="+mj-lt"/>
                <a:cs typeface="Gentium"/>
              </a:rPr>
              <a:t>, </a:t>
            </a:r>
            <a:r>
              <a:rPr lang="en-US" i="1" dirty="0">
                <a:latin typeface="+mj-lt"/>
                <a:cs typeface="Gentium"/>
              </a:rPr>
              <a:t>Mythology and Monuments of Ancient </a:t>
            </a:r>
            <a:r>
              <a:rPr lang="en-US" i="1" dirty="0" smtClean="0">
                <a:latin typeface="+mj-lt"/>
                <a:cs typeface="Gentium"/>
              </a:rPr>
              <a:t>Athens</a:t>
            </a:r>
          </a:p>
          <a:p>
            <a:pPr lvl="0"/>
            <a:endParaRPr lang="en-US" dirty="0">
              <a:latin typeface="+mj-lt"/>
              <a:cs typeface="Gentium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Gentium"/>
              </a:rPr>
              <a:t>- </a:t>
            </a:r>
            <a:r>
              <a:rPr lang="en-US" dirty="0" err="1" smtClean="0">
                <a:latin typeface="+mj-lt"/>
                <a:cs typeface="Gentium"/>
              </a:rPr>
              <a:t>οι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ελληνικοί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μύθοι</a:t>
            </a:r>
            <a:r>
              <a:rPr lang="en-US" dirty="0">
                <a:latin typeface="+mj-lt"/>
                <a:cs typeface="Gentium"/>
              </a:rPr>
              <a:t> παρα</a:t>
            </a:r>
            <a:r>
              <a:rPr lang="en-US" dirty="0" err="1">
                <a:latin typeface="+mj-lt"/>
                <a:cs typeface="Gentium"/>
              </a:rPr>
              <a:t>μερίζουν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τους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άλογους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φό</a:t>
            </a:r>
            <a:r>
              <a:rPr lang="en-US" dirty="0">
                <a:latin typeface="+mj-lt"/>
                <a:cs typeface="Gentium"/>
              </a:rPr>
              <a:t>βους των ανθρώπων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5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1903, </a:t>
            </a:r>
            <a:r>
              <a:rPr lang="en-US" i="1" dirty="0"/>
              <a:t>Prolegomena to the Study of Greek Religion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417638"/>
            <a:ext cx="8589818" cy="4708525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+mj-lt"/>
              <a:cs typeface="Gentium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Gentium"/>
              </a:rPr>
              <a:t>- </a:t>
            </a:r>
            <a:r>
              <a:rPr lang="el-GR" dirty="0" smtClean="0">
                <a:latin typeface="+mj-lt"/>
                <a:cs typeface="Gentium"/>
              </a:rPr>
              <a:t>οι </a:t>
            </a:r>
            <a:r>
              <a:rPr lang="el-GR" dirty="0">
                <a:latin typeface="+mj-lt"/>
                <a:cs typeface="Gentium"/>
              </a:rPr>
              <a:t>τελετουργίες των Ολύμπιων θεών παραπέμπουν σε πρωτόγονες τελετουργίες εξαγνισμού και γονιμότητας</a:t>
            </a:r>
            <a:endParaRPr lang="en-US" dirty="0">
              <a:latin typeface="+mj-lt"/>
              <a:cs typeface="Gentium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Gentium"/>
              </a:rPr>
              <a:t>- </a:t>
            </a:r>
            <a:r>
              <a:rPr lang="el-GR" dirty="0" smtClean="0">
                <a:latin typeface="+mj-lt"/>
                <a:cs typeface="Gentium"/>
              </a:rPr>
              <a:t>ενιαυτός </a:t>
            </a:r>
            <a:r>
              <a:rPr lang="el-GR" dirty="0">
                <a:latin typeface="+mj-lt"/>
                <a:cs typeface="Gentium"/>
              </a:rPr>
              <a:t>δαίμων </a:t>
            </a:r>
            <a:r>
              <a:rPr lang="el-GR" dirty="0" smtClean="0">
                <a:latin typeface="+mj-lt"/>
                <a:cs typeface="Gentium"/>
              </a:rPr>
              <a:t>(</a:t>
            </a:r>
            <a:r>
              <a:rPr lang="en-US" dirty="0" smtClean="0">
                <a:latin typeface="+mj-lt"/>
                <a:cs typeface="Gentium"/>
              </a:rPr>
              <a:t>= </a:t>
            </a:r>
            <a:r>
              <a:rPr lang="el-GR" dirty="0" smtClean="0">
                <a:latin typeface="+mj-lt"/>
                <a:cs typeface="Gentium"/>
              </a:rPr>
              <a:t>Διόνυσος</a:t>
            </a:r>
            <a:r>
              <a:rPr lang="el-GR" dirty="0">
                <a:latin typeface="+mj-lt"/>
                <a:cs typeface="Gentium"/>
              </a:rPr>
              <a:t>) </a:t>
            </a:r>
            <a:endParaRPr lang="en-US" dirty="0">
              <a:latin typeface="+mj-lt"/>
              <a:cs typeface="Gentium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Gentium"/>
              </a:rPr>
              <a:t>- </a:t>
            </a:r>
            <a:r>
              <a:rPr lang="el-GR" dirty="0" smtClean="0">
                <a:latin typeface="+mj-lt"/>
                <a:cs typeface="Gentium"/>
              </a:rPr>
              <a:t>τελετουργίες </a:t>
            </a:r>
            <a:r>
              <a:rPr lang="el-GR" dirty="0">
                <a:latin typeface="+mj-lt"/>
                <a:cs typeface="Gentium"/>
              </a:rPr>
              <a:t>ακατανόητες</a:t>
            </a:r>
            <a:endParaRPr lang="en-US" dirty="0">
              <a:latin typeface="+mj-lt"/>
              <a:cs typeface="Gentium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Gentium"/>
              </a:rPr>
              <a:t>- </a:t>
            </a:r>
            <a:r>
              <a:rPr lang="el-GR" dirty="0" smtClean="0">
                <a:latin typeface="+mj-lt"/>
                <a:cs typeface="Gentium"/>
              </a:rPr>
              <a:t>νέες </a:t>
            </a:r>
            <a:r>
              <a:rPr lang="el-GR" dirty="0">
                <a:latin typeface="+mj-lt"/>
                <a:cs typeface="Gentium"/>
              </a:rPr>
              <a:t>αφηγήσεις πλάθονται για να τις ερμηνεύσουν </a:t>
            </a:r>
            <a:endParaRPr lang="en-US" dirty="0">
              <a:latin typeface="+mj-lt"/>
              <a:cs typeface="Gentium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cs typeface="Gentium"/>
              </a:rPr>
              <a:t>- </a:t>
            </a:r>
            <a:r>
              <a:rPr lang="el-GR" i="1" dirty="0" smtClean="0">
                <a:latin typeface="+mj-lt"/>
                <a:cs typeface="Gentium"/>
              </a:rPr>
              <a:t>έτσι </a:t>
            </a:r>
            <a:r>
              <a:rPr lang="el-GR" i="1" dirty="0">
                <a:latin typeface="+mj-lt"/>
                <a:cs typeface="Gentium"/>
              </a:rPr>
              <a:t>γεννιούνται οι μύθοι (=αφηγήσεις)</a:t>
            </a:r>
            <a:endParaRPr lang="en-US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230081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dirty="0" smtClean="0">
                <a:latin typeface="Gentium"/>
                <a:cs typeface="Gentium"/>
              </a:rPr>
              <a:t/>
            </a:r>
            <a:br>
              <a:rPr lang="el-GR" sz="3200" dirty="0" smtClean="0">
                <a:latin typeface="Gentium"/>
                <a:cs typeface="Gentium"/>
              </a:rPr>
            </a:br>
            <a:r>
              <a:rPr lang="en-US" sz="3200" dirty="0" smtClean="0">
                <a:latin typeface="Gentium"/>
                <a:cs typeface="Gentium"/>
              </a:rPr>
              <a:t>1912</a:t>
            </a:r>
            <a:r>
              <a:rPr lang="en-US" sz="3200" dirty="0">
                <a:latin typeface="Gentium"/>
                <a:cs typeface="Gentium"/>
              </a:rPr>
              <a:t>, </a:t>
            </a:r>
            <a:r>
              <a:rPr lang="en-US" sz="3200" dirty="0" err="1">
                <a:latin typeface="Gentium"/>
                <a:cs typeface="Gentium"/>
              </a:rPr>
              <a:t>Themis</a:t>
            </a:r>
            <a:r>
              <a:rPr lang="en-US" sz="3200" dirty="0">
                <a:latin typeface="Gentium"/>
                <a:cs typeface="Gentium"/>
              </a:rPr>
              <a:t>. </a:t>
            </a:r>
            <a:r>
              <a:rPr lang="en-US" sz="3200" i="1" dirty="0">
                <a:latin typeface="Gentium"/>
                <a:cs typeface="Gentium"/>
              </a:rPr>
              <a:t>A Study of the social origins of Greek religion</a:t>
            </a:r>
            <a:r>
              <a:rPr lang="en-US" sz="3200" dirty="0">
                <a:latin typeface="Gentium"/>
                <a:cs typeface="Gentium"/>
              </a:rPr>
              <a:t> </a:t>
            </a:r>
            <a:br>
              <a:rPr lang="en-US" sz="3200" dirty="0">
                <a:latin typeface="Gentium"/>
                <a:cs typeface="Gentium"/>
              </a:rPr>
            </a:br>
            <a:endParaRPr lang="en-US" sz="3200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l-GR" dirty="0" smtClean="0">
                <a:latin typeface="Gentium"/>
                <a:cs typeface="Gentium"/>
              </a:rPr>
              <a:t>- κοινωνική </a:t>
            </a:r>
            <a:r>
              <a:rPr lang="el-GR" dirty="0">
                <a:latin typeface="Gentium"/>
                <a:cs typeface="Gentium"/>
              </a:rPr>
              <a:t>προέλευση των μύθων:</a:t>
            </a:r>
            <a:endParaRPr lang="en-US" dirty="0">
              <a:latin typeface="Gentium"/>
              <a:cs typeface="Gentium"/>
            </a:endParaRPr>
          </a:p>
          <a:p>
            <a:pPr marL="457200" lvl="1" indent="0">
              <a:buNone/>
            </a:pPr>
            <a:r>
              <a:rPr lang="el-GR" dirty="0" smtClean="0">
                <a:latin typeface="Gentium"/>
                <a:cs typeface="Gentium"/>
              </a:rPr>
              <a:t>- πριν </a:t>
            </a:r>
            <a:r>
              <a:rPr lang="el-GR" dirty="0">
                <a:latin typeface="Gentium"/>
                <a:cs typeface="Gentium"/>
              </a:rPr>
              <a:t>από τον θεό υπήρξαν οι άνθρωποι μέλη ενός κοινωνικού συνόλου </a:t>
            </a:r>
            <a:endParaRPr lang="en-US" dirty="0">
              <a:latin typeface="Gentium"/>
              <a:cs typeface="Gentium"/>
            </a:endParaRPr>
          </a:p>
          <a:p>
            <a:pPr marL="457200" lvl="1" indent="0">
              <a:buNone/>
            </a:pPr>
            <a:r>
              <a:rPr lang="el-GR" dirty="0" smtClean="0">
                <a:latin typeface="Gentium"/>
                <a:cs typeface="Gentium"/>
              </a:rPr>
              <a:t>- πριν </a:t>
            </a:r>
            <a:r>
              <a:rPr lang="el-GR" dirty="0">
                <a:latin typeface="Gentium"/>
                <a:cs typeface="Gentium"/>
              </a:rPr>
              <a:t>από την έννοια του θείου υπήρχαν τα δρώμενα </a:t>
            </a:r>
            <a:endParaRPr lang="en-US" dirty="0">
              <a:latin typeface="Gentium"/>
              <a:cs typeface="Gentium"/>
            </a:endParaRPr>
          </a:p>
          <a:p>
            <a:pPr marL="457200" lvl="1" indent="0">
              <a:buNone/>
            </a:pPr>
            <a:r>
              <a:rPr lang="el-GR" dirty="0" smtClean="0">
                <a:latin typeface="Gentium"/>
                <a:cs typeface="Gentium"/>
              </a:rPr>
              <a:t>- πριν </a:t>
            </a:r>
            <a:r>
              <a:rPr lang="el-GR" dirty="0">
                <a:latin typeface="Gentium"/>
                <a:cs typeface="Gentium"/>
              </a:rPr>
              <a:t>από τα δρώμενα υπήρχε η η κοινωνική ανάγκη που τα γέννησε (λ.χ. μύηση σε κοινωνική ομάδα – μέγιστος Κούρος = η ενσάρκωση των υπό μύηση νέων)</a:t>
            </a:r>
            <a:endParaRPr lang="en-US" dirty="0">
              <a:latin typeface="Gentium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6942048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624</Words>
  <Application>Microsoft Office PowerPoint</Application>
  <PresentationFormat>Προβολή στην οθόνη (4:3)</PresentationFormat>
  <Paragraphs>108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Μυθος και Τελετουργία   στην Αρχαία Ελλάδα</vt:lpstr>
      <vt:lpstr>Σκοποί  ενότητας</vt:lpstr>
      <vt:lpstr>Περιεχόμενα ενότητας</vt:lpstr>
      <vt:lpstr>  ΤΕΛΕΤΟΥΡΓΙΚΗ ΕΡΜΗΝΕΙΑ ΤΟΥ ΜΥΘΟΥ Η ΣΧΟΛΗ ΤΟΥ ΚΕΜΠΡΙΤΖ  </vt:lpstr>
      <vt:lpstr> Προϊστορία της Σχολής:  </vt:lpstr>
      <vt:lpstr> Σχολή του Κέμπριτζ </vt:lpstr>
      <vt:lpstr> Συμβολή της J. Harrison:  </vt:lpstr>
      <vt:lpstr>1903, Prolegomena to the Study of Greek Religion </vt:lpstr>
      <vt:lpstr> 1912, Themis. A Study of the social origins of Greek religion  </vt:lpstr>
      <vt:lpstr>Παρουσίαση του PowerPoint</vt:lpstr>
      <vt:lpstr>Μελέτη περίπτωσης</vt:lpstr>
      <vt:lpstr>Παρουσίαση του PowerPoint</vt:lpstr>
      <vt:lpstr>Παρουσίαση του PowerPoint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μύθος;</dc:title>
  <dc:creator>E Coleman</dc:creator>
  <cp:lastModifiedBy>User</cp:lastModifiedBy>
  <cp:revision>15</cp:revision>
  <dcterms:created xsi:type="dcterms:W3CDTF">2015-10-01T11:04:25Z</dcterms:created>
  <dcterms:modified xsi:type="dcterms:W3CDTF">2015-10-17T08:33:07Z</dcterms:modified>
</cp:coreProperties>
</file>