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5867400" cy="6858000"/>
            <a:chOff x="0" y="0"/>
            <a:chExt cx="3696" cy="4320"/>
          </a:xfrm>
        </p:grpSpPr>
        <p:sp>
          <p:nvSpPr>
            <p:cNvPr id="1024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el-GR" sz="2400">
                <a:latin typeface="Times New Roman" pitchFamily="18" charset="0"/>
              </a:endParaRPr>
            </a:p>
          </p:txBody>
        </p:sp>
        <p:sp>
          <p:nvSpPr>
            <p:cNvPr id="1024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el-GR" sz="2400">
                <a:latin typeface="Times New Roman" pitchFamily="18" charset="0"/>
              </a:endParaRPr>
            </a:p>
          </p:txBody>
        </p:sp>
      </p:grpSp>
      <p:grpSp>
        <p:nvGrpSpPr>
          <p:cNvPr id="10245" name="Group 5"/>
          <p:cNvGrpSpPr>
            <a:grpSpLocks/>
          </p:cNvGrpSpPr>
          <p:nvPr/>
        </p:nvGrpSpPr>
        <p:grpSpPr bwMode="auto">
          <a:xfrm>
            <a:off x="3632200" y="4889500"/>
            <a:ext cx="4876800" cy="319088"/>
            <a:chOff x="2288" y="3080"/>
            <a:chExt cx="3072" cy="201"/>
          </a:xfrm>
        </p:grpSpPr>
        <p:sp>
          <p:nvSpPr>
            <p:cNvPr id="1024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1024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l-GR"/>
            </a:p>
          </p:txBody>
        </p:sp>
      </p:grpSp>
      <p:sp>
        <p:nvSpPr>
          <p:cNvPr id="1024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Κάντε κλικ για να επεξεργαστείτε τον υπότιτλο του υποδείγματος</a:t>
            </a:r>
          </a:p>
        </p:txBody>
      </p:sp>
      <p:sp>
        <p:nvSpPr>
          <p:cNvPr id="10249" name="Rectangle 9"/>
          <p:cNvSpPr>
            <a:spLocks noGrp="1" noChangeArrowheads="1"/>
          </p:cNvSpPr>
          <p:nvPr>
            <p:ph type="dt" sz="quarter" idx="2"/>
          </p:nvPr>
        </p:nvSpPr>
        <p:spPr/>
        <p:txBody>
          <a:bodyPr/>
          <a:lstStyle>
            <a:lvl1pPr>
              <a:defRPr>
                <a:solidFill>
                  <a:schemeClr val="bg1"/>
                </a:solidFill>
              </a:defRPr>
            </a:lvl1pPr>
          </a:lstStyle>
          <a:p>
            <a:endParaRPr lang="el-GR"/>
          </a:p>
        </p:txBody>
      </p:sp>
      <p:sp>
        <p:nvSpPr>
          <p:cNvPr id="10250" name="Rectangle 10"/>
          <p:cNvSpPr>
            <a:spLocks noGrp="1" noChangeArrowheads="1"/>
          </p:cNvSpPr>
          <p:nvPr>
            <p:ph type="ftr" sz="quarter" idx="3"/>
          </p:nvPr>
        </p:nvSpPr>
        <p:spPr/>
        <p:txBody>
          <a:bodyPr/>
          <a:lstStyle>
            <a:lvl1pPr algn="r">
              <a:defRPr/>
            </a:lvl1pPr>
          </a:lstStyle>
          <a:p>
            <a:endParaRPr lang="el-GR"/>
          </a:p>
        </p:txBody>
      </p:sp>
      <p:sp>
        <p:nvSpPr>
          <p:cNvPr id="10251" name="Rectangle 11"/>
          <p:cNvSpPr>
            <a:spLocks noGrp="1" noChangeArrowheads="1"/>
          </p:cNvSpPr>
          <p:nvPr>
            <p:ph type="sldNum" sz="quarter" idx="4"/>
          </p:nvPr>
        </p:nvSpPr>
        <p:spPr>
          <a:xfrm>
            <a:off x="76200" y="6248400"/>
            <a:ext cx="587375" cy="488950"/>
          </a:xfrm>
        </p:spPr>
        <p:txBody>
          <a:bodyPr anchorCtr="0"/>
          <a:lstStyle>
            <a:lvl1pPr>
              <a:defRPr/>
            </a:lvl1pPr>
          </a:lstStyle>
          <a:p>
            <a:fld id="{9F340EA4-82EF-4FEF-B717-B23700B277FB}" type="slidenum">
              <a:rPr lang="el-GR"/>
              <a:pPr/>
              <a:t>‹#›</a:t>
            </a:fld>
            <a:endParaRPr lang="el-GR"/>
          </a:p>
        </p:txBody>
      </p:sp>
      <p:sp>
        <p:nvSpPr>
          <p:cNvPr id="1025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Κάντε κλικ για επεξεργασία του τίτλου</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19D8300A-45D1-4A09-A6EB-EB8F49F3F811}"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C2F52C72-FE93-4F7B-86DA-D19A23292B37}"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78AEC08E-5025-4F93-AFAD-C99135B0BFC6}"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p>
        </p:txBody>
      </p:sp>
      <p:sp>
        <p:nvSpPr>
          <p:cNvPr id="5" name="Footer Placeholder 4"/>
          <p:cNvSpPr>
            <a:spLocks noGrp="1"/>
          </p:cNvSpPr>
          <p:nvPr>
            <p:ph type="ftr" sz="quarter" idx="11"/>
          </p:nvPr>
        </p:nvSpPr>
        <p:spPr/>
        <p:txBody>
          <a:bodyPr/>
          <a:lstStyle>
            <a:lvl1pPr>
              <a:defRPr/>
            </a:lvl1pPr>
          </a:lstStyle>
          <a:p>
            <a:endParaRPr lang="el-GR"/>
          </a:p>
        </p:txBody>
      </p:sp>
      <p:sp>
        <p:nvSpPr>
          <p:cNvPr id="6" name="Slide Number Placeholder 5"/>
          <p:cNvSpPr>
            <a:spLocks noGrp="1"/>
          </p:cNvSpPr>
          <p:nvPr>
            <p:ph type="sldNum" sz="quarter" idx="12"/>
          </p:nvPr>
        </p:nvSpPr>
        <p:spPr/>
        <p:txBody>
          <a:bodyPr/>
          <a:lstStyle>
            <a:lvl1pPr>
              <a:defRPr/>
            </a:lvl1pPr>
          </a:lstStyle>
          <a:p>
            <a:fld id="{27DF2917-70DB-41A7-A18A-EBF79C086F6D}"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endParaRPr lang="el-GR"/>
          </a:p>
        </p:txBody>
      </p:sp>
      <p:sp>
        <p:nvSpPr>
          <p:cNvPr id="7" name="Slide Number Placeholder 6"/>
          <p:cNvSpPr>
            <a:spLocks noGrp="1"/>
          </p:cNvSpPr>
          <p:nvPr>
            <p:ph type="sldNum" sz="quarter" idx="12"/>
          </p:nvPr>
        </p:nvSpPr>
        <p:spPr/>
        <p:txBody>
          <a:bodyPr/>
          <a:lstStyle>
            <a:lvl1pPr>
              <a:defRPr/>
            </a:lvl1pPr>
          </a:lstStyle>
          <a:p>
            <a:fld id="{C48EFC4E-95B3-4BD5-A555-458504D72511}"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p>
        </p:txBody>
      </p:sp>
      <p:sp>
        <p:nvSpPr>
          <p:cNvPr id="8" name="Footer Placeholder 7"/>
          <p:cNvSpPr>
            <a:spLocks noGrp="1"/>
          </p:cNvSpPr>
          <p:nvPr>
            <p:ph type="ftr" sz="quarter" idx="11"/>
          </p:nvPr>
        </p:nvSpPr>
        <p:spPr/>
        <p:txBody>
          <a:bodyPr/>
          <a:lstStyle>
            <a:lvl1pPr>
              <a:defRPr/>
            </a:lvl1pPr>
          </a:lstStyle>
          <a:p>
            <a:endParaRPr lang="el-GR"/>
          </a:p>
        </p:txBody>
      </p:sp>
      <p:sp>
        <p:nvSpPr>
          <p:cNvPr id="9" name="Slide Number Placeholder 8"/>
          <p:cNvSpPr>
            <a:spLocks noGrp="1"/>
          </p:cNvSpPr>
          <p:nvPr>
            <p:ph type="sldNum" sz="quarter" idx="12"/>
          </p:nvPr>
        </p:nvSpPr>
        <p:spPr/>
        <p:txBody>
          <a:bodyPr/>
          <a:lstStyle>
            <a:lvl1pPr>
              <a:defRPr/>
            </a:lvl1pPr>
          </a:lstStyle>
          <a:p>
            <a:fld id="{43865150-3A62-426F-BEE9-61A1835C9FFA}"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p>
        </p:txBody>
      </p:sp>
      <p:sp>
        <p:nvSpPr>
          <p:cNvPr id="4" name="Footer Placeholder 3"/>
          <p:cNvSpPr>
            <a:spLocks noGrp="1"/>
          </p:cNvSpPr>
          <p:nvPr>
            <p:ph type="ftr" sz="quarter" idx="11"/>
          </p:nvPr>
        </p:nvSpPr>
        <p:spPr/>
        <p:txBody>
          <a:bodyPr/>
          <a:lstStyle>
            <a:lvl1pPr>
              <a:defRPr/>
            </a:lvl1pPr>
          </a:lstStyle>
          <a:p>
            <a:endParaRPr lang="el-GR"/>
          </a:p>
        </p:txBody>
      </p:sp>
      <p:sp>
        <p:nvSpPr>
          <p:cNvPr id="5" name="Slide Number Placeholder 4"/>
          <p:cNvSpPr>
            <a:spLocks noGrp="1"/>
          </p:cNvSpPr>
          <p:nvPr>
            <p:ph type="sldNum" sz="quarter" idx="12"/>
          </p:nvPr>
        </p:nvSpPr>
        <p:spPr/>
        <p:txBody>
          <a:bodyPr/>
          <a:lstStyle>
            <a:lvl1pPr>
              <a:defRPr/>
            </a:lvl1pPr>
          </a:lstStyle>
          <a:p>
            <a:fld id="{66B79200-3EBF-459C-9F44-4F815C610AA1}"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p>
        </p:txBody>
      </p:sp>
      <p:sp>
        <p:nvSpPr>
          <p:cNvPr id="3" name="Footer Placeholder 2"/>
          <p:cNvSpPr>
            <a:spLocks noGrp="1"/>
          </p:cNvSpPr>
          <p:nvPr>
            <p:ph type="ftr" sz="quarter" idx="11"/>
          </p:nvPr>
        </p:nvSpPr>
        <p:spPr/>
        <p:txBody>
          <a:bodyPr/>
          <a:lstStyle>
            <a:lvl1pPr>
              <a:defRPr/>
            </a:lvl1pPr>
          </a:lstStyle>
          <a:p>
            <a:endParaRPr lang="el-GR"/>
          </a:p>
        </p:txBody>
      </p:sp>
      <p:sp>
        <p:nvSpPr>
          <p:cNvPr id="4" name="Slide Number Placeholder 3"/>
          <p:cNvSpPr>
            <a:spLocks noGrp="1"/>
          </p:cNvSpPr>
          <p:nvPr>
            <p:ph type="sldNum" sz="quarter" idx="12"/>
          </p:nvPr>
        </p:nvSpPr>
        <p:spPr/>
        <p:txBody>
          <a:bodyPr/>
          <a:lstStyle>
            <a:lvl1pPr>
              <a:defRPr/>
            </a:lvl1pPr>
          </a:lstStyle>
          <a:p>
            <a:fld id="{6630A7D1-20EA-40FB-965E-E92936EF95A7}"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endParaRPr lang="el-GR"/>
          </a:p>
        </p:txBody>
      </p:sp>
      <p:sp>
        <p:nvSpPr>
          <p:cNvPr id="7" name="Slide Number Placeholder 6"/>
          <p:cNvSpPr>
            <a:spLocks noGrp="1"/>
          </p:cNvSpPr>
          <p:nvPr>
            <p:ph type="sldNum" sz="quarter" idx="12"/>
          </p:nvPr>
        </p:nvSpPr>
        <p:spPr/>
        <p:txBody>
          <a:bodyPr/>
          <a:lstStyle>
            <a:lvl1pPr>
              <a:defRPr/>
            </a:lvl1pPr>
          </a:lstStyle>
          <a:p>
            <a:fld id="{3F4172BF-09D8-4543-8F32-A5DB2E3735C5}"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p>
        </p:txBody>
      </p:sp>
      <p:sp>
        <p:nvSpPr>
          <p:cNvPr id="6" name="Footer Placeholder 5"/>
          <p:cNvSpPr>
            <a:spLocks noGrp="1"/>
          </p:cNvSpPr>
          <p:nvPr>
            <p:ph type="ftr" sz="quarter" idx="11"/>
          </p:nvPr>
        </p:nvSpPr>
        <p:spPr/>
        <p:txBody>
          <a:bodyPr/>
          <a:lstStyle>
            <a:lvl1pPr>
              <a:defRPr/>
            </a:lvl1pPr>
          </a:lstStyle>
          <a:p>
            <a:endParaRPr lang="el-GR"/>
          </a:p>
        </p:txBody>
      </p:sp>
      <p:sp>
        <p:nvSpPr>
          <p:cNvPr id="7" name="Slide Number Placeholder 6"/>
          <p:cNvSpPr>
            <a:spLocks noGrp="1"/>
          </p:cNvSpPr>
          <p:nvPr>
            <p:ph type="sldNum" sz="quarter" idx="12"/>
          </p:nvPr>
        </p:nvSpPr>
        <p:spPr/>
        <p:txBody>
          <a:bodyPr/>
          <a:lstStyle>
            <a:lvl1pPr>
              <a:defRPr/>
            </a:lvl1pPr>
          </a:lstStyle>
          <a:p>
            <a:fld id="{25827A00-ABD0-435B-A17D-8056F446C805}"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0" y="0"/>
            <a:ext cx="7620000" cy="6858000"/>
            <a:chOff x="0" y="0"/>
            <a:chExt cx="4800" cy="4320"/>
          </a:xfrm>
        </p:grpSpPr>
        <p:grpSp>
          <p:nvGrpSpPr>
            <p:cNvPr id="9219" name="Group 3"/>
            <p:cNvGrpSpPr>
              <a:grpSpLocks/>
            </p:cNvGrpSpPr>
            <p:nvPr userDrawn="1"/>
          </p:nvGrpSpPr>
          <p:grpSpPr bwMode="auto">
            <a:xfrm>
              <a:off x="0" y="0"/>
              <a:ext cx="2016" cy="4320"/>
              <a:chOff x="0" y="0"/>
              <a:chExt cx="2016" cy="4320"/>
            </a:xfrm>
          </p:grpSpPr>
          <p:sp>
            <p:nvSpPr>
              <p:cNvPr id="922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l-GR"/>
              </a:p>
            </p:txBody>
          </p:sp>
          <p:sp>
            <p:nvSpPr>
              <p:cNvPr id="922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l-GR"/>
              </a:p>
            </p:txBody>
          </p:sp>
        </p:grpSp>
        <p:grpSp>
          <p:nvGrpSpPr>
            <p:cNvPr id="9222" name="Group 6"/>
            <p:cNvGrpSpPr>
              <a:grpSpLocks/>
            </p:cNvGrpSpPr>
            <p:nvPr/>
          </p:nvGrpSpPr>
          <p:grpSpPr bwMode="auto">
            <a:xfrm>
              <a:off x="144" y="1248"/>
              <a:ext cx="4656" cy="201"/>
              <a:chOff x="144" y="1248"/>
              <a:chExt cx="4656" cy="201"/>
            </a:xfrm>
          </p:grpSpPr>
          <p:sp>
            <p:nvSpPr>
              <p:cNvPr id="922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l-GR"/>
              </a:p>
            </p:txBody>
          </p:sp>
          <p:sp>
            <p:nvSpPr>
              <p:cNvPr id="922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l-GR"/>
              </a:p>
            </p:txBody>
          </p:sp>
        </p:grpSp>
      </p:grpSp>
      <p:sp>
        <p:nvSpPr>
          <p:cNvPr id="922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922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922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el-GR"/>
          </a:p>
        </p:txBody>
      </p:sp>
      <p:sp>
        <p:nvSpPr>
          <p:cNvPr id="922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l-GR"/>
          </a:p>
        </p:txBody>
      </p:sp>
      <p:sp>
        <p:nvSpPr>
          <p:cNvPr id="922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651EEF42-FBA1-4047-994B-21D2E0263FFB}"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l-GR"/>
              <a:t>Πρώιμη Νεοελληνική περίοδος</a:t>
            </a:r>
          </a:p>
        </p:txBody>
      </p:sp>
      <p:sp>
        <p:nvSpPr>
          <p:cNvPr id="2051" name="Rectangle 3"/>
          <p:cNvSpPr>
            <a:spLocks noGrp="1" noChangeArrowheads="1"/>
          </p:cNvSpPr>
          <p:nvPr>
            <p:ph type="subTitle" idx="1"/>
          </p:nvPr>
        </p:nvSpPr>
        <p:spPr/>
        <p:txBody>
          <a:bodyPr/>
          <a:lstStyle/>
          <a:p>
            <a:r>
              <a:rPr lang="el-GR"/>
              <a:t>Διάλεκτοι και Τουρκοκρατία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Text Placeholder 2"/>
          <p:cNvSpPr>
            <a:spLocks noGrp="1"/>
          </p:cNvSpPr>
          <p:nvPr>
            <p:ph type="body" idx="2"/>
          </p:nvPr>
        </p:nvSpPr>
        <p:spPr/>
        <p:txBody>
          <a:bodyPr/>
          <a:lstStyle/>
          <a:p>
            <a:r>
              <a:rPr lang="el-GR" dirty="0" smtClean="0"/>
              <a:t>Βυζάντιος, «Βαβυλωνία»</a:t>
            </a:r>
            <a:endParaRPr lang="el-GR" dirty="0"/>
          </a:p>
        </p:txBody>
      </p:sp>
      <p:sp>
        <p:nvSpPr>
          <p:cNvPr id="4" name="Content Placeholder 3"/>
          <p:cNvSpPr>
            <a:spLocks noGrp="1"/>
          </p:cNvSpPr>
          <p:nvPr>
            <p:ph sz="quarter" idx="1"/>
          </p:nvPr>
        </p:nvSpPr>
        <p:spPr/>
        <p:txBody>
          <a:bodyPr/>
          <a:lstStyle/>
          <a:p>
            <a:endParaRPr lang="el-GR" dirty="0" smtClean="0"/>
          </a:p>
          <a:p>
            <a:endParaRPr lang="el-GR" dirty="0"/>
          </a:p>
          <a:p>
            <a:endParaRPr lang="el-GR" dirty="0" smtClean="0"/>
          </a:p>
          <a:p>
            <a:endParaRPr lang="el-GR" dirty="0"/>
          </a:p>
          <a:p>
            <a:r>
              <a:rPr lang="en-US" dirty="0" smtClean="0"/>
              <a:t>http</a:t>
            </a:r>
            <a:r>
              <a:rPr lang="en-US" dirty="0"/>
              <a:t>://www.greek-language.gr/greekLang/literature/anthologies/new/show.html?id=22</a:t>
            </a:r>
            <a:endParaRPr lang="el-GR" dirty="0"/>
          </a:p>
        </p:txBody>
      </p:sp>
    </p:spTree>
    <p:extLst>
      <p:ext uri="{BB962C8B-B14F-4D97-AF65-F5344CB8AC3E}">
        <p14:creationId xmlns:p14="http://schemas.microsoft.com/office/powerpoint/2010/main" val="775532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pPr eaLnBrk="1" hangingPunct="1"/>
            <a:r>
              <a:rPr lang="el-GR" smtClean="0"/>
              <a:t>Ψυχάρης</a:t>
            </a:r>
          </a:p>
        </p:txBody>
      </p:sp>
      <p:pic>
        <p:nvPicPr>
          <p:cNvPr id="18435" name="Picture 4" descr="http://www.elia.org.gr/articleimages/blue/neoteri7.gif"/>
          <p:cNvPicPr>
            <a:picLocks noChangeAspect="1" noChangeArrowheads="1"/>
          </p:cNvPicPr>
          <p:nvPr/>
        </p:nvPicPr>
        <p:blipFill>
          <a:blip r:embed="rId2" cstate="print"/>
          <a:srcRect/>
          <a:stretch>
            <a:fillRect/>
          </a:stretch>
        </p:blipFill>
        <p:spPr bwMode="auto">
          <a:xfrm>
            <a:off x="3059113" y="1557338"/>
            <a:ext cx="3048000" cy="4286250"/>
          </a:xfrm>
          <a:prstGeom prst="rect">
            <a:avLst/>
          </a:prstGeom>
          <a:noFill/>
          <a:ln w="9525">
            <a:noFill/>
            <a:miter lim="800000"/>
            <a:headEnd/>
            <a:tailEnd/>
          </a:ln>
        </p:spPr>
      </p:pic>
    </p:spTree>
    <p:extLst>
      <p:ext uri="{BB962C8B-B14F-4D97-AF65-F5344CB8AC3E}">
        <p14:creationId xmlns:p14="http://schemas.microsoft.com/office/powerpoint/2010/main" val="3835801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lstStyle/>
          <a:p>
            <a:pPr eaLnBrk="1" hangingPunct="1"/>
            <a:r>
              <a:rPr lang="el-GR" smtClean="0"/>
              <a:t>Ευαγελλικά</a:t>
            </a:r>
            <a:r>
              <a:rPr lang="en-US" smtClean="0"/>
              <a:t> (1901)</a:t>
            </a:r>
            <a:r>
              <a:rPr lang="el-GR" smtClean="0"/>
              <a:t>, Ορεστειακά</a:t>
            </a:r>
            <a:r>
              <a:rPr lang="en-US" smtClean="0"/>
              <a:t> (1903)</a:t>
            </a:r>
            <a:endParaRPr lang="el-GR" smtClean="0"/>
          </a:p>
        </p:txBody>
      </p:sp>
      <p:sp>
        <p:nvSpPr>
          <p:cNvPr id="3" name="Text Placeholder 2"/>
          <p:cNvSpPr>
            <a:spLocks noGrp="1"/>
          </p:cNvSpPr>
          <p:nvPr>
            <p:ph type="body" idx="2"/>
          </p:nvPr>
        </p:nvSpPr>
        <p:spPr/>
        <p:txBody>
          <a:bodyPr/>
          <a:lstStyle/>
          <a:p>
            <a:endParaRPr lang="el-GR" dirty="0"/>
          </a:p>
        </p:txBody>
      </p:sp>
      <p:sp>
        <p:nvSpPr>
          <p:cNvPr id="2" name="Content Placeholder 1"/>
          <p:cNvSpPr>
            <a:spLocks noGrp="1"/>
          </p:cNvSpPr>
          <p:nvPr>
            <p:ph sz="quarter" idx="1"/>
          </p:nvPr>
        </p:nvSpPr>
        <p:spPr/>
        <p:txBody>
          <a:bodyPr/>
          <a:lstStyle/>
          <a:p>
            <a:endParaRPr lang="el-GR" dirty="0"/>
          </a:p>
        </p:txBody>
      </p:sp>
      <p:pic>
        <p:nvPicPr>
          <p:cNvPr id="19459" name="Picture 2" descr="http://t2.gstatic.com/images?q=tbn:ANd9GcQRUOTDrXoEpRo0L3F2FvH6gBeNQJB73imhX8E4PVJQruPYl6Xw"/>
          <p:cNvPicPr>
            <a:picLocks noChangeAspect="1" noChangeArrowheads="1"/>
          </p:cNvPicPr>
          <p:nvPr/>
        </p:nvPicPr>
        <p:blipFill>
          <a:blip r:embed="rId2" cstate="print"/>
          <a:srcRect/>
          <a:stretch>
            <a:fillRect/>
          </a:stretch>
        </p:blipFill>
        <p:spPr bwMode="auto">
          <a:xfrm>
            <a:off x="3203848" y="1772816"/>
            <a:ext cx="2447925" cy="4397375"/>
          </a:xfrm>
          <a:prstGeom prst="rect">
            <a:avLst/>
          </a:prstGeom>
          <a:noFill/>
          <a:ln w="9525">
            <a:noFill/>
            <a:miter lim="800000"/>
            <a:headEnd/>
            <a:tailEnd/>
          </a:ln>
        </p:spPr>
      </p:pic>
      <p:pic>
        <p:nvPicPr>
          <p:cNvPr id="19460" name="Picture 4" descr="http://4.bp.blogspot.com/_r1ccr6V0zHM/SvQAJnA7jPI/AAAAAAAABmk/HDs2F5CaYrE/s320/%CE%9F%CF%81%CE%B5%CF%83%CF%84%CE%B5%CE%B9%CE%B1%CE%BA%CE%AC_%CE%B5%CF%86%CE%B7%CE%BC%CE%B5%CF%81%CE%AF%CE%B4%CE%B1.gif"/>
          <p:cNvPicPr>
            <a:picLocks noChangeAspect="1" noChangeArrowheads="1"/>
          </p:cNvPicPr>
          <p:nvPr/>
        </p:nvPicPr>
        <p:blipFill>
          <a:blip r:embed="rId3" cstate="print"/>
          <a:srcRect/>
          <a:stretch>
            <a:fillRect/>
          </a:stretch>
        </p:blipFill>
        <p:spPr bwMode="auto">
          <a:xfrm>
            <a:off x="5649202" y="2276872"/>
            <a:ext cx="3048000" cy="2374900"/>
          </a:xfrm>
          <a:prstGeom prst="rect">
            <a:avLst/>
          </a:prstGeom>
          <a:noFill/>
          <a:ln w="9525">
            <a:noFill/>
            <a:miter lim="800000"/>
            <a:headEnd/>
            <a:tailEnd/>
          </a:ln>
        </p:spPr>
      </p:pic>
    </p:spTree>
    <p:extLst>
      <p:ext uri="{BB962C8B-B14F-4D97-AF65-F5344CB8AC3E}">
        <p14:creationId xmlns:p14="http://schemas.microsoft.com/office/powerpoint/2010/main" val="1721938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pPr eaLnBrk="1" hangingPunct="1"/>
            <a:r>
              <a:rPr lang="el-GR" smtClean="0"/>
              <a:t>Τριανταφυλλίδης</a:t>
            </a:r>
          </a:p>
        </p:txBody>
      </p:sp>
      <p:pic>
        <p:nvPicPr>
          <p:cNvPr id="20483" name="Picture 2" descr="http://assets.in.gr/AssetService/Data/D1999/D1230/1kn14a.jpg"/>
          <p:cNvPicPr>
            <a:picLocks noChangeAspect="1" noChangeArrowheads="1"/>
          </p:cNvPicPr>
          <p:nvPr/>
        </p:nvPicPr>
        <p:blipFill>
          <a:blip r:embed="rId2" cstate="print"/>
          <a:srcRect/>
          <a:stretch>
            <a:fillRect/>
          </a:stretch>
        </p:blipFill>
        <p:spPr bwMode="auto">
          <a:xfrm>
            <a:off x="3059113" y="1989138"/>
            <a:ext cx="3171825" cy="3228975"/>
          </a:xfrm>
          <a:prstGeom prst="rect">
            <a:avLst/>
          </a:prstGeom>
          <a:noFill/>
          <a:ln w="9525">
            <a:noFill/>
            <a:miter lim="800000"/>
            <a:headEnd/>
            <a:tailEnd/>
          </a:ln>
        </p:spPr>
      </p:pic>
    </p:spTree>
    <p:extLst>
      <p:ext uri="{BB962C8B-B14F-4D97-AF65-F5344CB8AC3E}">
        <p14:creationId xmlns:p14="http://schemas.microsoft.com/office/powerpoint/2010/main" val="2536084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pPr eaLnBrk="1" hangingPunct="1"/>
            <a:r>
              <a:rPr lang="el-GR" smtClean="0"/>
              <a:t>Νεοελληνικές διάλεκτοι, </a:t>
            </a:r>
            <a:r>
              <a:rPr lang="en-US" smtClean="0"/>
              <a:t>Trudgill 2003</a:t>
            </a:r>
            <a:endParaRPr lang="el-GR" smtClean="0"/>
          </a:p>
        </p:txBody>
      </p:sp>
      <p:pic>
        <p:nvPicPr>
          <p:cNvPr id="21507" name="Picture 2" descr="http://www.greek-language.gr/greekLang/images/history/thema_02/image004.gif"/>
          <p:cNvPicPr>
            <a:picLocks noChangeAspect="1" noChangeArrowheads="1"/>
          </p:cNvPicPr>
          <p:nvPr/>
        </p:nvPicPr>
        <p:blipFill>
          <a:blip r:embed="rId2" cstate="print"/>
          <a:srcRect/>
          <a:stretch>
            <a:fillRect/>
          </a:stretch>
        </p:blipFill>
        <p:spPr bwMode="auto">
          <a:xfrm>
            <a:off x="2339975" y="1889125"/>
            <a:ext cx="4621213" cy="3916363"/>
          </a:xfrm>
          <a:prstGeom prst="rect">
            <a:avLst/>
          </a:prstGeom>
          <a:noFill/>
          <a:ln w="9525">
            <a:noFill/>
            <a:miter lim="800000"/>
            <a:headEnd/>
            <a:tailEnd/>
          </a:ln>
        </p:spPr>
      </p:pic>
    </p:spTree>
    <p:extLst>
      <p:ext uri="{BB962C8B-B14F-4D97-AF65-F5344CB8AC3E}">
        <p14:creationId xmlns:p14="http://schemas.microsoft.com/office/powerpoint/2010/main" val="3079412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457200" y="152400"/>
            <a:ext cx="8229600" cy="1219200"/>
          </a:xfrm>
          <a:prstGeom prst="rect">
            <a:avLst/>
          </a:prstGeom>
          <a:noFill/>
          <a:ln w="6350" cap="rnd"/>
        </p:spPr>
        <p:txBody>
          <a:bodyPr>
            <a:normAutofit/>
          </a:bodyPr>
          <a:lstStyle/>
          <a:p>
            <a:pPr fontAlgn="auto">
              <a:lnSpc>
                <a:spcPct val="100000"/>
              </a:lnSpc>
              <a:spcAft>
                <a:spcPts val="0"/>
              </a:spcAft>
              <a:defRPr/>
            </a:pP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Διάδοση του </a:t>
            </a:r>
            <a:r>
              <a:rPr lang="el-GR" sz="4200" b="0" kern="1200" spc="-100" dirty="0" err="1">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Ερωτόκριτου</a:t>
            </a:r>
            <a:endPar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endParaRPr>
          </a:p>
        </p:txBody>
      </p:sp>
      <p:pic>
        <p:nvPicPr>
          <p:cNvPr id="3075" name="Picture 2" descr="http://www.musiccorner.gr/extras/record/images/erotokritos_01.jpg"/>
          <p:cNvPicPr>
            <a:picLocks noChangeAspect="1" noChangeArrowheads="1"/>
          </p:cNvPicPr>
          <p:nvPr/>
        </p:nvPicPr>
        <p:blipFill>
          <a:blip r:embed="rId2" cstate="print"/>
          <a:srcRect/>
          <a:stretch>
            <a:fillRect/>
          </a:stretch>
        </p:blipFill>
        <p:spPr bwMode="auto">
          <a:xfrm>
            <a:off x="684213" y="2420938"/>
            <a:ext cx="3240087" cy="3240087"/>
          </a:xfrm>
          <a:prstGeom prst="rect">
            <a:avLst/>
          </a:prstGeom>
          <a:noFill/>
          <a:ln w="9525">
            <a:noFill/>
            <a:miter lim="800000"/>
            <a:headEnd/>
            <a:tailEnd/>
          </a:ln>
        </p:spPr>
      </p:pic>
      <p:pic>
        <p:nvPicPr>
          <p:cNvPr id="3076" name="Picture 4" descr="http://t3.gstatic.com/images?q=tbn:ANd9GcQ_s2EBBy5-q0B8Q3KUkUCvQMsUI3QW-IzllqlLjf_31QushXo2_w"/>
          <p:cNvPicPr>
            <a:picLocks noChangeAspect="1" noChangeArrowheads="1"/>
          </p:cNvPicPr>
          <p:nvPr/>
        </p:nvPicPr>
        <p:blipFill>
          <a:blip r:embed="rId3" cstate="print"/>
          <a:srcRect/>
          <a:stretch>
            <a:fillRect/>
          </a:stretch>
        </p:blipFill>
        <p:spPr bwMode="auto">
          <a:xfrm>
            <a:off x="5292725" y="2268538"/>
            <a:ext cx="2232025" cy="38036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838200" y="2422525"/>
            <a:ext cx="7693025" cy="3640138"/>
          </a:xfrm>
        </p:spPr>
        <p:txBody>
          <a:bodyPr>
            <a:normAutofit/>
          </a:bodyPr>
          <a:lstStyle/>
          <a:p>
            <a:pPr marL="273050" indent="-273050">
              <a:lnSpc>
                <a:spcPct val="90000"/>
              </a:lnSpc>
            </a:pPr>
            <a:r>
              <a:rPr lang="el-GR" sz="2400"/>
              <a:t>Άδικον είν', Pωτόκριτε, ετούτα να τα κάνεις,</a:t>
            </a:r>
            <a:br>
              <a:rPr lang="el-GR" sz="2400"/>
            </a:br>
            <a:r>
              <a:rPr lang="el-GR" sz="2400"/>
              <a:t>βλέπε μ' αυτάνα έτσ' άδικα να μην την αποθάνεις.</a:t>
            </a:r>
            <a:br>
              <a:rPr lang="el-GR" sz="2400"/>
            </a:br>
            <a:r>
              <a:rPr lang="el-GR" sz="2400"/>
              <a:t>Θωρείς την, πώς ευρίσκεται, μ' ακόμη δεν πιστεύγεις</a:t>
            </a:r>
          </a:p>
          <a:p>
            <a:pPr marL="273050" indent="-273050">
              <a:lnSpc>
                <a:spcPct val="90000"/>
              </a:lnSpc>
            </a:pPr>
            <a:r>
              <a:rPr lang="el-GR" sz="2400"/>
              <a:t>Ίντ' άλλα μεγαλύτερα σημάδια τση γυρεύγεις;</a:t>
            </a:r>
            <a:br>
              <a:rPr lang="el-GR" sz="2400"/>
            </a:br>
            <a:r>
              <a:rPr lang="el-GR" sz="2400"/>
              <a:t>Tα πλούτη και την Aφεντιάν αρνήθηκε για σένα,       </a:t>
            </a:r>
          </a:p>
          <a:p>
            <a:pPr marL="273050" indent="-273050">
              <a:lnSpc>
                <a:spcPct val="90000"/>
              </a:lnSpc>
            </a:pPr>
            <a:r>
              <a:rPr lang="el-GR" sz="2400"/>
              <a:t> 725 πάντά'ν' τα χείλη τση πρικιά, τα μάτια τση κλαημένα.</a:t>
            </a:r>
            <a:br>
              <a:rPr lang="el-GR" sz="2400"/>
            </a:br>
            <a:r>
              <a:rPr lang="el-GR" sz="2400"/>
              <a:t>Zει με τσι κακοριζικιές, θρέφεται με τους πόνους,</a:t>
            </a:r>
          </a:p>
          <a:p>
            <a:pPr marL="273050" indent="-273050">
              <a:lnSpc>
                <a:spcPct val="90000"/>
              </a:lnSpc>
              <a:buFont typeface="Wingdings" pitchFamily="2" charset="2"/>
              <a:buNone/>
            </a:pPr>
            <a:r>
              <a:rPr lang="el-GR" sz="2400"/>
              <a:t>    και μες στη βρομερή φλακήν εδά'χει πέντε χρόνους.</a:t>
            </a:r>
            <a:br>
              <a:rPr lang="el-GR" sz="2400"/>
            </a:br>
            <a:endParaRPr lang="el-GR" sz="2400"/>
          </a:p>
        </p:txBody>
      </p:sp>
      <p:sp>
        <p:nvSpPr>
          <p:cNvPr id="2" name="1 - Τίτλος"/>
          <p:cNvSpPr>
            <a:spLocks noGrp="1"/>
          </p:cNvSpPr>
          <p:nvPr>
            <p:ph type="title" idx="4294967295"/>
          </p:nvPr>
        </p:nvSpPr>
        <p:spPr>
          <a:xfrm>
            <a:off x="457200" y="152400"/>
            <a:ext cx="8229600" cy="1219200"/>
          </a:xfrm>
          <a:prstGeom prst="rect">
            <a:avLst/>
          </a:prstGeom>
          <a:noFill/>
          <a:ln w="6350" cap="rnd"/>
        </p:spPr>
        <p:txBody>
          <a:bodyPr rtlCol="0">
            <a:normAutofit/>
          </a:bodyPr>
          <a:lstStyle/>
          <a:p>
            <a:pPr fontAlgn="auto">
              <a:lnSpc>
                <a:spcPct val="100000"/>
              </a:lnSpc>
              <a:spcAft>
                <a:spcPts val="0"/>
              </a:spcAft>
              <a:defRPr/>
            </a:pPr>
            <a:r>
              <a:rPr lang="el-GR" sz="4200" b="0" kern="1200" spc="-100" dirty="0" err="1">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Ερωτόκριτος</a:t>
            </a: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 Κρήτη, 16</a:t>
            </a:r>
            <a:r>
              <a:rPr lang="el-GR" sz="4200" b="0" kern="1200" spc="-100" baseline="300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ος</a:t>
            </a: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-17</a:t>
            </a:r>
            <a:r>
              <a:rPr lang="el-GR" sz="4200" b="0" kern="1200" spc="-100" baseline="300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ος</a:t>
            </a: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838200" y="2422525"/>
            <a:ext cx="7693025" cy="3640138"/>
          </a:xfrm>
        </p:spPr>
        <p:txBody>
          <a:bodyPr>
            <a:normAutofit lnSpcReduction="10000"/>
          </a:bodyPr>
          <a:lstStyle/>
          <a:p>
            <a:pPr marL="273050" indent="-273050">
              <a:lnSpc>
                <a:spcPct val="80000"/>
              </a:lnSpc>
            </a:pPr>
            <a:r>
              <a:rPr lang="el-GR" sz="2600"/>
              <a:t>ΔΑ. </a:t>
            </a:r>
            <a:r>
              <a:rPr lang="el-GR" sz="2000"/>
              <a:t>Εις τον ποέτα βρίσκομε τον κωμικόν γραμμένο</a:t>
            </a:r>
            <a:br>
              <a:rPr lang="el-GR" sz="2000"/>
            </a:br>
            <a:r>
              <a:rPr lang="el-GR" sz="2000"/>
              <a:t>κι' έτσι από τον Τερέντσιο καλά ξεδηγημένο, </a:t>
            </a:r>
            <a:br>
              <a:rPr lang="el-GR" sz="2000"/>
            </a:br>
            <a:r>
              <a:rPr lang="el-GR" sz="2000"/>
              <a:t>πως γιατί αγάπα ο Πάμφιλος την όμορφη Γλυτσέρε </a:t>
            </a:r>
            <a:br>
              <a:rPr lang="el-GR" sz="2000"/>
            </a:br>
            <a:r>
              <a:rPr lang="el-GR" sz="2000"/>
              <a:t>με δίχως ύπν' ολότελα le notti απέρνα intiere, </a:t>
            </a:r>
            <a:br>
              <a:rPr lang="el-GR" sz="2000"/>
            </a:br>
            <a:r>
              <a:rPr lang="el-GR" sz="2000"/>
              <a:t>και πως τον κύρη του ποσώς δεν τον εψήφα πλιο του, </a:t>
            </a:r>
            <a:br>
              <a:rPr lang="el-GR" sz="2000"/>
            </a:br>
            <a:r>
              <a:rPr lang="el-GR" sz="2000" b="1"/>
              <a:t>120</a:t>
            </a:r>
            <a:r>
              <a:rPr lang="el-GR" sz="2000"/>
              <a:t> μηδέ ποτέ του ελόγιαζε να πηαίνη στο σκολειό του. </a:t>
            </a:r>
            <a:br>
              <a:rPr lang="el-GR" sz="2000"/>
            </a:br>
            <a:r>
              <a:rPr lang="el-GR" sz="2000"/>
              <a:t>Και στένω τ' αργομέντο μου στο Νικολό απάνω </a:t>
            </a:r>
            <a:br>
              <a:rPr lang="el-GR" sz="2000"/>
            </a:br>
            <a:r>
              <a:rPr lang="el-GR" sz="2000"/>
              <a:t>και κονκλουδέρω μοναχάς το πως τον κόπο χάνω </a:t>
            </a:r>
            <a:br>
              <a:rPr lang="el-GR" sz="2000"/>
            </a:br>
            <a:r>
              <a:rPr lang="el-GR" sz="2000"/>
              <a:t>να τ' αρμηνεύγω δασκαλιές, κι' ο κύρης του όχ την άλλη </a:t>
            </a:r>
            <a:br>
              <a:rPr lang="el-GR" sz="2000"/>
            </a:br>
            <a:r>
              <a:rPr lang="el-GR" sz="2000"/>
              <a:t>τσι πλερωμές in verità να μου κρεσέρη πάλι. </a:t>
            </a:r>
            <a:br>
              <a:rPr lang="el-GR" sz="2000"/>
            </a:br>
            <a:r>
              <a:rPr lang="el-GR" sz="2000" b="1"/>
              <a:t>125</a:t>
            </a:r>
            <a:r>
              <a:rPr lang="el-GR" sz="2000"/>
              <a:t> ΓΙΑ. Μα την αλήθεια, τάσσω σου και να σου τσι σκολάσω, </a:t>
            </a:r>
            <a:br>
              <a:rPr lang="el-GR" sz="2000"/>
            </a:br>
            <a:r>
              <a:rPr lang="el-GR" sz="2000"/>
              <a:t>κι' ουδέ τορνέσι μετά σε δε θέλω πλιο να χάσω. </a:t>
            </a:r>
            <a:br>
              <a:rPr lang="el-GR" sz="2000"/>
            </a:br>
            <a:r>
              <a:rPr lang="el-GR" sz="2000"/>
              <a:t>Δεν θέλω να 'χω τον κακό και τον ψυχρό του</a:t>
            </a:r>
            <a:r>
              <a:rPr lang="el-GR" sz="2600"/>
              <a:t> </a:t>
            </a:r>
            <a:r>
              <a:rPr lang="el-GR" sz="2000"/>
              <a:t>χρόνο· </a:t>
            </a:r>
            <a:br>
              <a:rPr lang="el-GR" sz="2000"/>
            </a:br>
            <a:r>
              <a:rPr lang="el-GR" sz="2000"/>
              <a:t>σώνει ό,τι χάνω μοναχάς 'ς τσι πολτικές του μόνο.</a:t>
            </a:r>
          </a:p>
        </p:txBody>
      </p:sp>
      <p:sp>
        <p:nvSpPr>
          <p:cNvPr id="2" name="1 - Τίτλος"/>
          <p:cNvSpPr>
            <a:spLocks noGrp="1"/>
          </p:cNvSpPr>
          <p:nvPr>
            <p:ph type="title" idx="4294967295"/>
          </p:nvPr>
        </p:nvSpPr>
        <p:spPr>
          <a:xfrm>
            <a:off x="457200" y="152400"/>
            <a:ext cx="8229600" cy="1219200"/>
          </a:xfrm>
          <a:prstGeom prst="rect">
            <a:avLst/>
          </a:prstGeom>
          <a:noFill/>
          <a:ln w="6350" cap="rnd"/>
        </p:spPr>
        <p:txBody>
          <a:bodyPr rtlCol="0">
            <a:normAutofit/>
          </a:bodyPr>
          <a:lstStyle/>
          <a:p>
            <a:pPr fontAlgn="auto">
              <a:lnSpc>
                <a:spcPct val="100000"/>
              </a:lnSpc>
              <a:spcAft>
                <a:spcPts val="0"/>
              </a:spcAft>
              <a:defRPr/>
            </a:pPr>
            <a:r>
              <a:rPr lang="el-GR" sz="4200" b="0" kern="1200" spc="-100" dirty="0" err="1">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Κατζούρμπος</a:t>
            </a: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 Κρήτη, 16</a:t>
            </a:r>
            <a:r>
              <a:rPr lang="el-GR" sz="4200" b="0" kern="1200" spc="-100" baseline="300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ος</a:t>
            </a:r>
            <a:r>
              <a:rPr lang="el-GR" sz="4200" b="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l-GR"/>
              <a:t>Η επιρροή της Τουρκικής</a:t>
            </a:r>
            <a:endParaRPr lang="en-US"/>
          </a:p>
        </p:txBody>
      </p:sp>
      <p:sp>
        <p:nvSpPr>
          <p:cNvPr id="3" name="Content Placeholder 2"/>
          <p:cNvSpPr>
            <a:spLocks noGrp="1"/>
          </p:cNvSpPr>
          <p:nvPr>
            <p:ph sz="quarter" idx="4294967295"/>
          </p:nvPr>
        </p:nvSpPr>
        <p:spPr>
          <a:xfrm>
            <a:off x="838200" y="2365375"/>
            <a:ext cx="7666038" cy="3702050"/>
          </a:xfrm>
        </p:spPr>
        <p:txBody>
          <a:bodyPr/>
          <a:lstStyle/>
          <a:p>
            <a:pPr marL="273050" indent="-273050"/>
            <a:r>
              <a:rPr lang="el-GR" sz="2400"/>
              <a:t>Λεξιλόγιο: μπακάλης, σοκάκι, μπογιά, τσέπη, τενεκές, τεμπέλης, ατζαμής, μπόλικο, κεφτές, χαλβάς, τσουβάλι, καραγκιόζης, φουκαράς, τσογλάνι, καλούπι...</a:t>
            </a:r>
          </a:p>
          <a:p>
            <a:pPr marL="273050" indent="-273050"/>
            <a:r>
              <a:rPr lang="el-GR" sz="2400"/>
              <a:t>Λέξεις που χάθηκαν / χάνονται: ασκέρι, κεμέρι (=ζώνη), τσιρακλίκι (μαθητεία), μπαξές, παράς</a:t>
            </a:r>
          </a:p>
          <a:p>
            <a:pPr marL="273050" indent="-273050"/>
            <a:r>
              <a:rPr lang="el-GR" sz="2400"/>
              <a:t>Όμοιες εκφράσεις: </a:t>
            </a:r>
            <a:endParaRPr lang="en-US" sz="2400"/>
          </a:p>
          <a:p>
            <a:pPr marL="273050" indent="-273050">
              <a:buFont typeface="Wingdings" pitchFamily="2" charset="2"/>
              <a:buNone/>
            </a:pPr>
            <a:r>
              <a:rPr lang="el-GR" sz="2400"/>
              <a:t>ορίστε – </a:t>
            </a:r>
            <a:r>
              <a:rPr lang="en-US" sz="2400"/>
              <a:t>buyurun</a:t>
            </a:r>
          </a:p>
          <a:p>
            <a:pPr marL="273050" indent="-273050">
              <a:buFont typeface="Wingdings" pitchFamily="2" charset="2"/>
              <a:buNone/>
            </a:pPr>
            <a:r>
              <a:rPr lang="el-GR" sz="2400"/>
              <a:t>Περαστικά – </a:t>
            </a:r>
            <a:r>
              <a:rPr lang="en-US" sz="2400"/>
              <a:t>geçmis olsun</a:t>
            </a:r>
          </a:p>
          <a:p>
            <a:pPr marL="273050" indent="-273050">
              <a:buFont typeface="Wingdings" pitchFamily="2" charset="2"/>
              <a:buNone/>
            </a:pPr>
            <a:r>
              <a:rPr lang="el-GR" sz="2400"/>
              <a:t>Γεια στα χέρια σου – </a:t>
            </a:r>
            <a:r>
              <a:rPr lang="en-US" sz="2400"/>
              <a:t>eline saĝlik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l-GR"/>
              <a:t>Σοφιανός (16</a:t>
            </a:r>
            <a:r>
              <a:rPr lang="el-GR" baseline="30000"/>
              <a:t>ος</a:t>
            </a:r>
            <a:r>
              <a:rPr lang="el-GR"/>
              <a:t> αι.)</a:t>
            </a:r>
            <a:endParaRPr lang="en-US"/>
          </a:p>
        </p:txBody>
      </p:sp>
      <p:sp>
        <p:nvSpPr>
          <p:cNvPr id="7171" name="Content Placeholder 2"/>
          <p:cNvSpPr>
            <a:spLocks noGrp="1"/>
          </p:cNvSpPr>
          <p:nvPr>
            <p:ph sz="quarter" idx="4294967295"/>
          </p:nvPr>
        </p:nvSpPr>
        <p:spPr>
          <a:xfrm>
            <a:off x="838200" y="2365375"/>
            <a:ext cx="7666038" cy="3702050"/>
          </a:xfrm>
        </p:spPr>
        <p:txBody>
          <a:bodyPr/>
          <a:lstStyle/>
          <a:p>
            <a:pPr marL="273050" indent="-273050"/>
            <a:r>
              <a:rPr lang="el-GR" sz="2700"/>
              <a:t>«...και μη βαρυγομήση τινάς αν εκείνα που εις πολλούς χρόνους και καιρούς με πολύν κόπον και καλούς διδασκάλους μετά βίας μαθαίνονται, τώρα να τα βλέπουν εις τέτοιαν γλώσσαν κοινήν όπου και οι γυναίκες σχεδόν να την γρυκούν, ότι...δια τούτο οι νέοι θέλουν αφήσει να μηδέν σπουδάζουν στα μαθήματα τα ελληνικά...»</a:t>
            </a:r>
            <a:endParaRPr lang="en-US" sz="2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a:bodyPr>
          <a:lstStyle/>
          <a:p>
            <a:pPr eaLnBrk="1" fontAlgn="auto" hangingPunct="1">
              <a:spcAft>
                <a:spcPts val="0"/>
              </a:spcAft>
              <a:buFont typeface="Wingdings 2"/>
              <a:buNone/>
              <a:defRPr/>
            </a:pPr>
            <a:r>
              <a:rPr lang="el-GR" dirty="0" smtClean="0"/>
              <a:t>Το </a:t>
            </a:r>
            <a:r>
              <a:rPr lang="el-GR" dirty="0" err="1" smtClean="0"/>
              <a:t>γλωσσικο</a:t>
            </a:r>
            <a:r>
              <a:rPr lang="el-GR" dirty="0" smtClean="0"/>
              <a:t> </a:t>
            </a:r>
            <a:r>
              <a:rPr lang="el-GR" dirty="0" smtClean="0"/>
              <a:t>ζητημα </a:t>
            </a:r>
          </a:p>
          <a:p>
            <a:pPr eaLnBrk="1" fontAlgn="auto" hangingPunct="1">
              <a:spcAft>
                <a:spcPts val="0"/>
              </a:spcAft>
              <a:buFont typeface="Wingdings 2"/>
              <a:buNone/>
              <a:defRPr/>
            </a:pPr>
            <a:r>
              <a:rPr lang="el-GR" dirty="0" smtClean="0"/>
              <a:t>και</a:t>
            </a:r>
          </a:p>
          <a:p>
            <a:pPr eaLnBrk="1" fontAlgn="auto" hangingPunct="1">
              <a:spcAft>
                <a:spcPts val="0"/>
              </a:spcAft>
              <a:buFont typeface="Wingdings 2"/>
              <a:buNone/>
              <a:defRPr/>
            </a:pPr>
            <a:r>
              <a:rPr lang="el-GR" dirty="0" smtClean="0"/>
              <a:t> η Κοινη Νεα Ελληνικη</a:t>
            </a:r>
            <a:endParaRPr lang="el-GR" dirty="0"/>
          </a:p>
        </p:txBody>
      </p:sp>
      <p:sp>
        <p:nvSpPr>
          <p:cNvPr id="13315" name="1 - Τίτλος"/>
          <p:cNvSpPr>
            <a:spLocks noGrp="1"/>
          </p:cNvSpPr>
          <p:nvPr>
            <p:ph type="ctrTitle"/>
          </p:nvPr>
        </p:nvSpPr>
        <p:spPr/>
        <p:txBody>
          <a:bodyPr/>
          <a:lstStyle/>
          <a:p>
            <a:pPr eaLnBrk="1" hangingPunct="1"/>
            <a:r>
              <a:rPr lang="el-GR" smtClean="0"/>
              <a:t>Η ΝΕΑ ΕΛΛΗΝΙΚΗ</a:t>
            </a:r>
          </a:p>
        </p:txBody>
      </p:sp>
    </p:spTree>
    <p:extLst>
      <p:ext uri="{BB962C8B-B14F-4D97-AF65-F5344CB8AC3E}">
        <p14:creationId xmlns:p14="http://schemas.microsoft.com/office/powerpoint/2010/main" val="177898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p:txBody>
          <a:bodyPr/>
          <a:lstStyle/>
          <a:p>
            <a:pPr eaLnBrk="1" hangingPunct="1"/>
            <a:r>
              <a:rPr lang="el-GR" smtClean="0"/>
              <a:t>«ένα έθνος, ένα κράτος, μία γλώσσα»</a:t>
            </a:r>
          </a:p>
        </p:txBody>
      </p:sp>
      <p:pic>
        <p:nvPicPr>
          <p:cNvPr id="16387" name="Picture 2" descr="http://31st.wikispaces.com/file/view/French-Revolution-Delacroix.jpg/162942487/French-Revolution-Delacroix.jpg"/>
          <p:cNvPicPr>
            <a:picLocks noChangeAspect="1" noChangeArrowheads="1"/>
          </p:cNvPicPr>
          <p:nvPr/>
        </p:nvPicPr>
        <p:blipFill>
          <a:blip r:embed="rId2" cstate="print"/>
          <a:srcRect/>
          <a:stretch>
            <a:fillRect/>
          </a:stretch>
        </p:blipFill>
        <p:spPr bwMode="auto">
          <a:xfrm>
            <a:off x="1403350" y="2265261"/>
            <a:ext cx="6096000" cy="4572000"/>
          </a:xfrm>
          <a:prstGeom prst="rect">
            <a:avLst/>
          </a:prstGeom>
          <a:noFill/>
          <a:ln w="9525">
            <a:noFill/>
            <a:miter lim="800000"/>
            <a:headEnd/>
            <a:tailEnd/>
          </a:ln>
        </p:spPr>
      </p:pic>
    </p:spTree>
    <p:extLst>
      <p:ext uri="{BB962C8B-B14F-4D97-AF65-F5344CB8AC3E}">
        <p14:creationId xmlns:p14="http://schemas.microsoft.com/office/powerpoint/2010/main" val="575396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pPr eaLnBrk="1" hangingPunct="1"/>
            <a:r>
              <a:rPr lang="el-GR" smtClean="0"/>
              <a:t>Κοραής</a:t>
            </a:r>
          </a:p>
        </p:txBody>
      </p:sp>
      <p:pic>
        <p:nvPicPr>
          <p:cNvPr id="17411" name="Picture 4" descr="http://alphalinenet.files.wordpress.com/2011/02/ceb1ceb4ceb1cebcceaccebdcf84ceb9cebfcf82-cebacebfcf81ceb1ceaecf82.jpg"/>
          <p:cNvPicPr>
            <a:picLocks noChangeAspect="1" noChangeArrowheads="1"/>
          </p:cNvPicPr>
          <p:nvPr/>
        </p:nvPicPr>
        <p:blipFill>
          <a:blip r:embed="rId2" cstate="print"/>
          <a:srcRect/>
          <a:stretch>
            <a:fillRect/>
          </a:stretch>
        </p:blipFill>
        <p:spPr bwMode="auto">
          <a:xfrm>
            <a:off x="3059113" y="1700213"/>
            <a:ext cx="2857500" cy="3876675"/>
          </a:xfrm>
          <a:prstGeom prst="rect">
            <a:avLst/>
          </a:prstGeom>
          <a:noFill/>
          <a:ln w="9525">
            <a:noFill/>
            <a:miter lim="800000"/>
            <a:headEnd/>
            <a:tailEnd/>
          </a:ln>
        </p:spPr>
      </p:pic>
    </p:spTree>
    <p:extLst>
      <p:ext uri="{BB962C8B-B14F-4D97-AF65-F5344CB8AC3E}">
        <p14:creationId xmlns:p14="http://schemas.microsoft.com/office/powerpoint/2010/main" val="3220700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Κάψουλες">
  <a:themeElements>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Κάψουλες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Κάψουλες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Κάψουλες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Κάψουλες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153</TotalTime>
  <Words>218</Words>
  <Application>Microsoft Office PowerPoint</Application>
  <PresentationFormat>On-screen Show (4:3)</PresentationFormat>
  <Paragraphs>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Κάψουλες</vt:lpstr>
      <vt:lpstr>Πρώιμη Νεοελληνική περίοδος</vt:lpstr>
      <vt:lpstr>Διάδοση του Ερωτόκριτου</vt:lpstr>
      <vt:lpstr>Ερωτόκριτος, Κρήτη, 16ος-17ος </vt:lpstr>
      <vt:lpstr>Κατζούρμπος, Κρήτη, 16ος </vt:lpstr>
      <vt:lpstr>Η επιρροή της Τουρκικής</vt:lpstr>
      <vt:lpstr>Σοφιανός (16ος αι.)</vt:lpstr>
      <vt:lpstr>Η ΝΕΑ ΕΛΛΗΝΙΚΗ</vt:lpstr>
      <vt:lpstr>«ένα έθνος, ένα κράτος, μία γλώσσα»</vt:lpstr>
      <vt:lpstr>Κοραής</vt:lpstr>
      <vt:lpstr>PowerPoint Presentation</vt:lpstr>
      <vt:lpstr>Ψυχάρης</vt:lpstr>
      <vt:lpstr>Ευαγελλικά (1901), Ορεστειακά (1903)</vt:lpstr>
      <vt:lpstr>Τριανταφυλλίδης</vt:lpstr>
      <vt:lpstr>Νεοελληνικές διάλεκτοι, Trudgill 2003</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Πρώιμη Νεοελληνική περίοδος</dc:title>
  <dc:creator>.</dc:creator>
  <cp:lastModifiedBy>User</cp:lastModifiedBy>
  <cp:revision>7</cp:revision>
  <dcterms:created xsi:type="dcterms:W3CDTF">2014-05-28T07:45:21Z</dcterms:created>
  <dcterms:modified xsi:type="dcterms:W3CDTF">2018-06-01T08:27:43Z</dcterms:modified>
</cp:coreProperties>
</file>