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6"/>
  </p:notesMasterIdLst>
  <p:sldIdLst>
    <p:sldId id="256" r:id="rId2"/>
    <p:sldId id="257" r:id="rId3"/>
    <p:sldId id="258" r:id="rId4"/>
    <p:sldId id="310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92" r:id="rId20"/>
    <p:sldId id="273" r:id="rId21"/>
    <p:sldId id="275" r:id="rId22"/>
    <p:sldId id="276" r:id="rId23"/>
    <p:sldId id="274" r:id="rId24"/>
    <p:sldId id="277" r:id="rId25"/>
    <p:sldId id="279" r:id="rId26"/>
    <p:sldId id="280" r:id="rId27"/>
    <p:sldId id="281" r:id="rId28"/>
    <p:sldId id="283" r:id="rId29"/>
    <p:sldId id="282" r:id="rId30"/>
    <p:sldId id="284" r:id="rId31"/>
    <p:sldId id="285" r:id="rId32"/>
    <p:sldId id="286" r:id="rId33"/>
    <p:sldId id="278" r:id="rId34"/>
    <p:sldId id="287" r:id="rId35"/>
    <p:sldId id="288" r:id="rId36"/>
    <p:sldId id="289" r:id="rId37"/>
    <p:sldId id="290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2039E-4980-4013-8ECD-6AE3DE3548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04E7B6-698A-43AB-99A8-6FBE8BE3E08A}">
      <dgm:prSet/>
      <dgm:spPr/>
      <dgm:t>
        <a:bodyPr/>
        <a:lstStyle/>
        <a:p>
          <a:r>
            <a:rPr lang="el-GR" u="sng" dirty="0"/>
            <a:t>Σχήμα σφαιρικό: </a:t>
          </a:r>
          <a:r>
            <a:rPr lang="el-GR" dirty="0"/>
            <a:t>Έχουν τα </a:t>
          </a:r>
          <a:r>
            <a:rPr lang="el-GR" dirty="0" err="1"/>
            <a:t>κοκκοειδή</a:t>
          </a:r>
          <a:r>
            <a:rPr lang="el-GR" dirty="0"/>
            <a:t> βακτήρια (ή κόκκοι )</a:t>
          </a:r>
          <a:endParaRPr lang="en-US" dirty="0"/>
        </a:p>
      </dgm:t>
    </dgm:pt>
    <dgm:pt modelId="{7C0912A6-245D-44A6-AD22-FC556B28BC8B}" type="parTrans" cxnId="{B8F76F65-B3DC-4F92-95C1-4B31F90F53A4}">
      <dgm:prSet/>
      <dgm:spPr/>
      <dgm:t>
        <a:bodyPr/>
        <a:lstStyle/>
        <a:p>
          <a:endParaRPr lang="en-US"/>
        </a:p>
      </dgm:t>
    </dgm:pt>
    <dgm:pt modelId="{B40AB5EF-52BE-487C-9862-66B4A300B93E}" type="sibTrans" cxnId="{B8F76F65-B3DC-4F92-95C1-4B31F90F53A4}">
      <dgm:prSet/>
      <dgm:spPr/>
      <dgm:t>
        <a:bodyPr/>
        <a:lstStyle/>
        <a:p>
          <a:endParaRPr lang="en-US"/>
        </a:p>
      </dgm:t>
    </dgm:pt>
    <dgm:pt modelId="{73CFEE07-C278-488F-A92E-731118235204}">
      <dgm:prSet/>
      <dgm:spPr/>
      <dgm:t>
        <a:bodyPr/>
        <a:lstStyle/>
        <a:p>
          <a:r>
            <a:rPr lang="el-GR"/>
            <a:t>Αναλόγως του τρόπου διχοτόμησης (διαίρεσης):</a:t>
          </a:r>
          <a:endParaRPr lang="en-US"/>
        </a:p>
      </dgm:t>
    </dgm:pt>
    <dgm:pt modelId="{591AE500-D885-4311-BD55-A26AEC93CA8E}" type="parTrans" cxnId="{FE957C58-C3C2-4661-B89C-F161F088C5A2}">
      <dgm:prSet/>
      <dgm:spPr/>
      <dgm:t>
        <a:bodyPr/>
        <a:lstStyle/>
        <a:p>
          <a:endParaRPr lang="en-US"/>
        </a:p>
      </dgm:t>
    </dgm:pt>
    <dgm:pt modelId="{4E42296D-0AD6-43D1-BCC2-DA49230829C5}" type="sibTrans" cxnId="{FE957C58-C3C2-4661-B89C-F161F088C5A2}">
      <dgm:prSet/>
      <dgm:spPr/>
      <dgm:t>
        <a:bodyPr/>
        <a:lstStyle/>
        <a:p>
          <a:endParaRPr lang="en-US"/>
        </a:p>
      </dgm:t>
    </dgm:pt>
    <dgm:pt modelId="{21BABB18-5AF2-43ED-8D31-7BCD60DB3B12}">
      <dgm:prSet/>
      <dgm:spPr/>
      <dgm:t>
        <a:bodyPr/>
        <a:lstStyle/>
        <a:p>
          <a:r>
            <a:rPr lang="el-GR"/>
            <a:t>Σε ένα επίπεδο διπλόκοκκοι (ζεύγη κυττάρων) ή στρεπτόκοκκοι (αλυσίδες ως στρεπτό περιδέραιο).</a:t>
          </a:r>
          <a:endParaRPr lang="en-US"/>
        </a:p>
      </dgm:t>
    </dgm:pt>
    <dgm:pt modelId="{FF56C7AF-7151-450D-8E03-13060F2C3F24}" type="parTrans" cxnId="{BA986C64-8CA8-4957-B943-9BE6A5FEDB61}">
      <dgm:prSet/>
      <dgm:spPr/>
      <dgm:t>
        <a:bodyPr/>
        <a:lstStyle/>
        <a:p>
          <a:endParaRPr lang="en-US"/>
        </a:p>
      </dgm:t>
    </dgm:pt>
    <dgm:pt modelId="{19FF387F-BDDF-4A0A-A53A-3405092201F4}" type="sibTrans" cxnId="{BA986C64-8CA8-4957-B943-9BE6A5FEDB61}">
      <dgm:prSet/>
      <dgm:spPr/>
      <dgm:t>
        <a:bodyPr/>
        <a:lstStyle/>
        <a:p>
          <a:endParaRPr lang="en-US"/>
        </a:p>
      </dgm:t>
    </dgm:pt>
    <dgm:pt modelId="{C24921D7-C4C1-40D7-BD42-EA63BBE90922}">
      <dgm:prSet/>
      <dgm:spPr/>
      <dgm:t>
        <a:bodyPr/>
        <a:lstStyle/>
        <a:p>
          <a:r>
            <a:rPr lang="el-GR" dirty="0"/>
            <a:t>Στο χώρο οι σταφυλόκοκκοι (βότρυς σταφυλιών).</a:t>
          </a:r>
          <a:endParaRPr lang="en-US" dirty="0"/>
        </a:p>
      </dgm:t>
    </dgm:pt>
    <dgm:pt modelId="{90184ABA-E344-4E5A-9FFB-E254CB20A26B}" type="parTrans" cxnId="{85F3B2D0-E6C6-4361-8D30-B135B5D22E99}">
      <dgm:prSet/>
      <dgm:spPr/>
      <dgm:t>
        <a:bodyPr/>
        <a:lstStyle/>
        <a:p>
          <a:endParaRPr lang="en-US"/>
        </a:p>
      </dgm:t>
    </dgm:pt>
    <dgm:pt modelId="{B4CB2959-3E2D-49E4-B0C9-1A0E06FE3B9E}" type="sibTrans" cxnId="{85F3B2D0-E6C6-4361-8D30-B135B5D22E99}">
      <dgm:prSet/>
      <dgm:spPr/>
      <dgm:t>
        <a:bodyPr/>
        <a:lstStyle/>
        <a:p>
          <a:endParaRPr lang="en-US"/>
        </a:p>
      </dgm:t>
    </dgm:pt>
    <dgm:pt modelId="{79262102-4C3C-4305-83F5-7387B5478019}">
      <dgm:prSet/>
      <dgm:spPr/>
      <dgm:t>
        <a:bodyPr/>
        <a:lstStyle/>
        <a:p>
          <a:r>
            <a:rPr lang="el-GR" dirty="0"/>
            <a:t>Σε τετράδα </a:t>
          </a:r>
          <a:r>
            <a:rPr lang="el-GR" dirty="0" err="1"/>
            <a:t>τετράκοκκοι</a:t>
          </a:r>
          <a:r>
            <a:rPr lang="el-GR" dirty="0"/>
            <a:t> (4 κόκκοι).</a:t>
          </a:r>
          <a:endParaRPr lang="en-US" dirty="0"/>
        </a:p>
      </dgm:t>
    </dgm:pt>
    <dgm:pt modelId="{62A49C47-1ED2-46C8-8595-FDB59EBED99A}" type="parTrans" cxnId="{BC3645C1-FAC5-4D1D-AEB8-2989F0823442}">
      <dgm:prSet/>
      <dgm:spPr/>
      <dgm:t>
        <a:bodyPr/>
        <a:lstStyle/>
        <a:p>
          <a:endParaRPr lang="en-US"/>
        </a:p>
      </dgm:t>
    </dgm:pt>
    <dgm:pt modelId="{D033BA33-F8A2-4574-BB96-D5BEB5714345}" type="sibTrans" cxnId="{BC3645C1-FAC5-4D1D-AEB8-2989F0823442}">
      <dgm:prSet/>
      <dgm:spPr/>
      <dgm:t>
        <a:bodyPr/>
        <a:lstStyle/>
        <a:p>
          <a:endParaRPr lang="en-US"/>
        </a:p>
      </dgm:t>
    </dgm:pt>
    <dgm:pt modelId="{7BCC24CC-9DA9-4EBD-A2CC-8FA774631A59}">
      <dgm:prSet/>
      <dgm:spPr/>
      <dgm:t>
        <a:bodyPr/>
        <a:lstStyle/>
        <a:p>
          <a:r>
            <a:rPr lang="el-GR" dirty="0"/>
            <a:t>Σε </a:t>
          </a:r>
          <a:r>
            <a:rPr lang="el-GR" dirty="0" err="1"/>
            <a:t>κύβοσαρκίνες</a:t>
          </a:r>
          <a:r>
            <a:rPr lang="el-GR" dirty="0"/>
            <a:t> (8 βακτήρια).</a:t>
          </a:r>
          <a:endParaRPr lang="en-US" dirty="0"/>
        </a:p>
      </dgm:t>
    </dgm:pt>
    <dgm:pt modelId="{B6D470D3-169A-43AF-ADC6-02730F1E17DA}" type="parTrans" cxnId="{6AF25E9B-E717-4D9C-B3AF-2D1E4F5F93CE}">
      <dgm:prSet/>
      <dgm:spPr/>
      <dgm:t>
        <a:bodyPr/>
        <a:lstStyle/>
        <a:p>
          <a:endParaRPr lang="en-US"/>
        </a:p>
      </dgm:t>
    </dgm:pt>
    <dgm:pt modelId="{C4B7926C-8FB6-4779-A356-880D19E2FB9A}" type="sibTrans" cxnId="{6AF25E9B-E717-4D9C-B3AF-2D1E4F5F93CE}">
      <dgm:prSet/>
      <dgm:spPr/>
      <dgm:t>
        <a:bodyPr/>
        <a:lstStyle/>
        <a:p>
          <a:endParaRPr lang="en-US"/>
        </a:p>
      </dgm:t>
    </dgm:pt>
    <dgm:pt modelId="{F00A9AC7-DBFB-4485-93B9-4F7A2023B7E1}" type="pres">
      <dgm:prSet presAssocID="{BC22039E-4980-4013-8ECD-6AE3DE35485A}" presName="linear" presStyleCnt="0">
        <dgm:presLayoutVars>
          <dgm:animLvl val="lvl"/>
          <dgm:resizeHandles val="exact"/>
        </dgm:presLayoutVars>
      </dgm:prSet>
      <dgm:spPr/>
    </dgm:pt>
    <dgm:pt modelId="{3D43CA29-811E-4110-9972-A8E186B67BE2}" type="pres">
      <dgm:prSet presAssocID="{9304E7B6-698A-43AB-99A8-6FBE8BE3E08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D2F6DED-1463-4C95-B9A7-06AC278A8E16}" type="pres">
      <dgm:prSet presAssocID="{B40AB5EF-52BE-487C-9862-66B4A300B93E}" presName="spacer" presStyleCnt="0"/>
      <dgm:spPr/>
    </dgm:pt>
    <dgm:pt modelId="{D4E788F0-2ED9-4596-803F-CE178523C60B}" type="pres">
      <dgm:prSet presAssocID="{73CFEE07-C278-488F-A92E-73111823520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85DD0EF-5D4A-4183-8C95-5D5125CE6886}" type="pres">
      <dgm:prSet presAssocID="{4E42296D-0AD6-43D1-BCC2-DA49230829C5}" presName="spacer" presStyleCnt="0"/>
      <dgm:spPr/>
    </dgm:pt>
    <dgm:pt modelId="{4336AB61-9BD3-447A-A5DC-9A2FFBA71A95}" type="pres">
      <dgm:prSet presAssocID="{21BABB18-5AF2-43ED-8D31-7BCD60DB3B1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D6587BB-5CB8-4D55-8896-E0C25C149CFF}" type="pres">
      <dgm:prSet presAssocID="{19FF387F-BDDF-4A0A-A53A-3405092201F4}" presName="spacer" presStyleCnt="0"/>
      <dgm:spPr/>
    </dgm:pt>
    <dgm:pt modelId="{78D130E4-72B0-41B5-AEB7-A79C3A33E20C}" type="pres">
      <dgm:prSet presAssocID="{C24921D7-C4C1-40D7-BD42-EA63BBE9092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5493374-4903-456F-89C7-70D7F1AAEC4E}" type="pres">
      <dgm:prSet presAssocID="{B4CB2959-3E2D-49E4-B0C9-1A0E06FE3B9E}" presName="spacer" presStyleCnt="0"/>
      <dgm:spPr/>
    </dgm:pt>
    <dgm:pt modelId="{6B2EDA19-5404-4090-8DCF-3E2C96E44EF4}" type="pres">
      <dgm:prSet presAssocID="{79262102-4C3C-4305-83F5-7387B547801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FC873B2-C5EB-42D8-9DEE-441383220489}" type="pres">
      <dgm:prSet presAssocID="{D033BA33-F8A2-4574-BB96-D5BEB5714345}" presName="spacer" presStyleCnt="0"/>
      <dgm:spPr/>
    </dgm:pt>
    <dgm:pt modelId="{19C5A49E-769C-4A85-B3F9-19A08EE1978D}" type="pres">
      <dgm:prSet presAssocID="{7BCC24CC-9DA9-4EBD-A2CC-8FA774631A5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D83F137-4167-4788-B9F0-864770521401}" type="presOf" srcId="{C24921D7-C4C1-40D7-BD42-EA63BBE90922}" destId="{78D130E4-72B0-41B5-AEB7-A79C3A33E20C}" srcOrd="0" destOrd="0" presId="urn:microsoft.com/office/officeart/2005/8/layout/vList2"/>
    <dgm:cxn modelId="{592EF242-875B-4220-B7C8-212D5AA6FD7D}" type="presOf" srcId="{BC22039E-4980-4013-8ECD-6AE3DE35485A}" destId="{F00A9AC7-DBFB-4485-93B9-4F7A2023B7E1}" srcOrd="0" destOrd="0" presId="urn:microsoft.com/office/officeart/2005/8/layout/vList2"/>
    <dgm:cxn modelId="{BA986C64-8CA8-4957-B943-9BE6A5FEDB61}" srcId="{BC22039E-4980-4013-8ECD-6AE3DE35485A}" destId="{21BABB18-5AF2-43ED-8D31-7BCD60DB3B12}" srcOrd="2" destOrd="0" parTransId="{FF56C7AF-7151-450D-8E03-13060F2C3F24}" sibTransId="{19FF387F-BDDF-4A0A-A53A-3405092201F4}"/>
    <dgm:cxn modelId="{B8F76F65-B3DC-4F92-95C1-4B31F90F53A4}" srcId="{BC22039E-4980-4013-8ECD-6AE3DE35485A}" destId="{9304E7B6-698A-43AB-99A8-6FBE8BE3E08A}" srcOrd="0" destOrd="0" parTransId="{7C0912A6-245D-44A6-AD22-FC556B28BC8B}" sibTransId="{B40AB5EF-52BE-487C-9862-66B4A300B93E}"/>
    <dgm:cxn modelId="{94411674-A82F-4EAB-95C8-A2AE24833A03}" type="presOf" srcId="{21BABB18-5AF2-43ED-8D31-7BCD60DB3B12}" destId="{4336AB61-9BD3-447A-A5DC-9A2FFBA71A95}" srcOrd="0" destOrd="0" presId="urn:microsoft.com/office/officeart/2005/8/layout/vList2"/>
    <dgm:cxn modelId="{FE957C58-C3C2-4661-B89C-F161F088C5A2}" srcId="{BC22039E-4980-4013-8ECD-6AE3DE35485A}" destId="{73CFEE07-C278-488F-A92E-731118235204}" srcOrd="1" destOrd="0" parTransId="{591AE500-D885-4311-BD55-A26AEC93CA8E}" sibTransId="{4E42296D-0AD6-43D1-BCC2-DA49230829C5}"/>
    <dgm:cxn modelId="{4EE59C5A-63D0-4FEF-99F6-3C9A5D66CD01}" type="presOf" srcId="{9304E7B6-698A-43AB-99A8-6FBE8BE3E08A}" destId="{3D43CA29-811E-4110-9972-A8E186B67BE2}" srcOrd="0" destOrd="0" presId="urn:microsoft.com/office/officeart/2005/8/layout/vList2"/>
    <dgm:cxn modelId="{CAC70D99-AE8E-4119-8D5A-5408E40AA775}" type="presOf" srcId="{73CFEE07-C278-488F-A92E-731118235204}" destId="{D4E788F0-2ED9-4596-803F-CE178523C60B}" srcOrd="0" destOrd="0" presId="urn:microsoft.com/office/officeart/2005/8/layout/vList2"/>
    <dgm:cxn modelId="{6AF25E9B-E717-4D9C-B3AF-2D1E4F5F93CE}" srcId="{BC22039E-4980-4013-8ECD-6AE3DE35485A}" destId="{7BCC24CC-9DA9-4EBD-A2CC-8FA774631A59}" srcOrd="5" destOrd="0" parTransId="{B6D470D3-169A-43AF-ADC6-02730F1E17DA}" sibTransId="{C4B7926C-8FB6-4779-A356-880D19E2FB9A}"/>
    <dgm:cxn modelId="{BC3645C1-FAC5-4D1D-AEB8-2989F0823442}" srcId="{BC22039E-4980-4013-8ECD-6AE3DE35485A}" destId="{79262102-4C3C-4305-83F5-7387B5478019}" srcOrd="4" destOrd="0" parTransId="{62A49C47-1ED2-46C8-8595-FDB59EBED99A}" sibTransId="{D033BA33-F8A2-4574-BB96-D5BEB5714345}"/>
    <dgm:cxn modelId="{85F3B2D0-E6C6-4361-8D30-B135B5D22E99}" srcId="{BC22039E-4980-4013-8ECD-6AE3DE35485A}" destId="{C24921D7-C4C1-40D7-BD42-EA63BBE90922}" srcOrd="3" destOrd="0" parTransId="{90184ABA-E344-4E5A-9FFB-E254CB20A26B}" sibTransId="{B4CB2959-3E2D-49E4-B0C9-1A0E06FE3B9E}"/>
    <dgm:cxn modelId="{D434F3F3-6286-4526-A60E-32670A0A5043}" type="presOf" srcId="{7BCC24CC-9DA9-4EBD-A2CC-8FA774631A59}" destId="{19C5A49E-769C-4A85-B3F9-19A08EE1978D}" srcOrd="0" destOrd="0" presId="urn:microsoft.com/office/officeart/2005/8/layout/vList2"/>
    <dgm:cxn modelId="{7278DFF4-6B4D-48FC-A410-161E9E73EF93}" type="presOf" srcId="{79262102-4C3C-4305-83F5-7387B5478019}" destId="{6B2EDA19-5404-4090-8DCF-3E2C96E44EF4}" srcOrd="0" destOrd="0" presId="urn:microsoft.com/office/officeart/2005/8/layout/vList2"/>
    <dgm:cxn modelId="{0E3271B2-B692-4CFE-A26D-7279670078F3}" type="presParOf" srcId="{F00A9AC7-DBFB-4485-93B9-4F7A2023B7E1}" destId="{3D43CA29-811E-4110-9972-A8E186B67BE2}" srcOrd="0" destOrd="0" presId="urn:microsoft.com/office/officeart/2005/8/layout/vList2"/>
    <dgm:cxn modelId="{CDF95C4D-D045-4821-BCF7-FCDA3CB64128}" type="presParOf" srcId="{F00A9AC7-DBFB-4485-93B9-4F7A2023B7E1}" destId="{DD2F6DED-1463-4C95-B9A7-06AC278A8E16}" srcOrd="1" destOrd="0" presId="urn:microsoft.com/office/officeart/2005/8/layout/vList2"/>
    <dgm:cxn modelId="{BEC55815-10FF-448A-81AF-74D25B4C28EB}" type="presParOf" srcId="{F00A9AC7-DBFB-4485-93B9-4F7A2023B7E1}" destId="{D4E788F0-2ED9-4596-803F-CE178523C60B}" srcOrd="2" destOrd="0" presId="urn:microsoft.com/office/officeart/2005/8/layout/vList2"/>
    <dgm:cxn modelId="{DFD0E88D-4514-423C-907E-53F740016129}" type="presParOf" srcId="{F00A9AC7-DBFB-4485-93B9-4F7A2023B7E1}" destId="{B85DD0EF-5D4A-4183-8C95-5D5125CE6886}" srcOrd="3" destOrd="0" presId="urn:microsoft.com/office/officeart/2005/8/layout/vList2"/>
    <dgm:cxn modelId="{0067E0B6-4694-4623-BCBD-B6CB5C2A93E5}" type="presParOf" srcId="{F00A9AC7-DBFB-4485-93B9-4F7A2023B7E1}" destId="{4336AB61-9BD3-447A-A5DC-9A2FFBA71A95}" srcOrd="4" destOrd="0" presId="urn:microsoft.com/office/officeart/2005/8/layout/vList2"/>
    <dgm:cxn modelId="{EE21CCF2-754C-4CC1-AB4A-DE19E6875E48}" type="presParOf" srcId="{F00A9AC7-DBFB-4485-93B9-4F7A2023B7E1}" destId="{BD6587BB-5CB8-4D55-8896-E0C25C149CFF}" srcOrd="5" destOrd="0" presId="urn:microsoft.com/office/officeart/2005/8/layout/vList2"/>
    <dgm:cxn modelId="{7DD04B29-D8AF-42E1-A1B8-2741F9B1DD11}" type="presParOf" srcId="{F00A9AC7-DBFB-4485-93B9-4F7A2023B7E1}" destId="{78D130E4-72B0-41B5-AEB7-A79C3A33E20C}" srcOrd="6" destOrd="0" presId="urn:microsoft.com/office/officeart/2005/8/layout/vList2"/>
    <dgm:cxn modelId="{E5449B0F-D179-42DB-B701-FA954EACE1A3}" type="presParOf" srcId="{F00A9AC7-DBFB-4485-93B9-4F7A2023B7E1}" destId="{D5493374-4903-456F-89C7-70D7F1AAEC4E}" srcOrd="7" destOrd="0" presId="urn:microsoft.com/office/officeart/2005/8/layout/vList2"/>
    <dgm:cxn modelId="{0B9AF5E7-5420-4DBA-83F2-B99C82F0B077}" type="presParOf" srcId="{F00A9AC7-DBFB-4485-93B9-4F7A2023B7E1}" destId="{6B2EDA19-5404-4090-8DCF-3E2C96E44EF4}" srcOrd="8" destOrd="0" presId="urn:microsoft.com/office/officeart/2005/8/layout/vList2"/>
    <dgm:cxn modelId="{CA17DF57-E29A-402C-8A2A-7359C5DD16D6}" type="presParOf" srcId="{F00A9AC7-DBFB-4485-93B9-4F7A2023B7E1}" destId="{7FC873B2-C5EB-42D8-9DEE-441383220489}" srcOrd="9" destOrd="0" presId="urn:microsoft.com/office/officeart/2005/8/layout/vList2"/>
    <dgm:cxn modelId="{6F0C5DDC-DB6B-4041-9AFE-C4B95402474C}" type="presParOf" srcId="{F00A9AC7-DBFB-4485-93B9-4F7A2023B7E1}" destId="{19C5A49E-769C-4A85-B3F9-19A08EE1978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C54583-8005-42F1-88D1-B8857A7D7D8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F8890F6-5E35-48C2-BA5D-CAFF302897AA}">
      <dgm:prSet/>
      <dgm:spPr/>
      <dgm:t>
        <a:bodyPr/>
        <a:lstStyle/>
        <a:p>
          <a:r>
            <a:rPr lang="el-GR"/>
            <a:t>Ανάλογα της συμπεριφοράς τους έναντι του μοριακού οξυγόνου:</a:t>
          </a:r>
          <a:endParaRPr lang="en-US"/>
        </a:p>
      </dgm:t>
    </dgm:pt>
    <dgm:pt modelId="{E0B57220-054E-47F5-A264-E9E4363ACB63}" type="parTrans" cxnId="{F9F4453E-CE94-4F51-AF98-1457CDCD7380}">
      <dgm:prSet/>
      <dgm:spPr/>
      <dgm:t>
        <a:bodyPr/>
        <a:lstStyle/>
        <a:p>
          <a:endParaRPr lang="en-US"/>
        </a:p>
      </dgm:t>
    </dgm:pt>
    <dgm:pt modelId="{38C76847-A76A-4A50-8406-649A6551ABF7}" type="sibTrans" cxnId="{F9F4453E-CE94-4F51-AF98-1457CDCD7380}">
      <dgm:prSet/>
      <dgm:spPr/>
      <dgm:t>
        <a:bodyPr/>
        <a:lstStyle/>
        <a:p>
          <a:endParaRPr lang="en-US"/>
        </a:p>
      </dgm:t>
    </dgm:pt>
    <dgm:pt modelId="{3CB3A275-A452-428D-A808-EE7A0E913D95}">
      <dgm:prSet/>
      <dgm:spPr/>
      <dgm:t>
        <a:bodyPr/>
        <a:lstStyle/>
        <a:p>
          <a:r>
            <a:rPr lang="el-GR"/>
            <a:t>Α) </a:t>
          </a:r>
          <a:r>
            <a:rPr lang="el-GR" b="1"/>
            <a:t>Υποχρεωτικά αναερόβια</a:t>
          </a:r>
          <a:r>
            <a:rPr lang="el-GR"/>
            <a:t> (αναπτύσσονται απουσία οξυγόνου)</a:t>
          </a:r>
          <a:endParaRPr lang="en-US"/>
        </a:p>
      </dgm:t>
    </dgm:pt>
    <dgm:pt modelId="{9E6A0918-FFEB-4914-96CF-75DC36DAF895}" type="parTrans" cxnId="{76655636-03B4-4C34-8451-5A9D580BFEE6}">
      <dgm:prSet/>
      <dgm:spPr/>
      <dgm:t>
        <a:bodyPr/>
        <a:lstStyle/>
        <a:p>
          <a:endParaRPr lang="en-US"/>
        </a:p>
      </dgm:t>
    </dgm:pt>
    <dgm:pt modelId="{447E08A7-1AE3-4C83-A546-A5AE61CC7183}" type="sibTrans" cxnId="{76655636-03B4-4C34-8451-5A9D580BFEE6}">
      <dgm:prSet/>
      <dgm:spPr/>
      <dgm:t>
        <a:bodyPr/>
        <a:lstStyle/>
        <a:p>
          <a:endParaRPr lang="en-US"/>
        </a:p>
      </dgm:t>
    </dgm:pt>
    <dgm:pt modelId="{337B357B-F99B-4B82-A0AD-956FE89AC5A9}">
      <dgm:prSet/>
      <dgm:spPr/>
      <dgm:t>
        <a:bodyPr/>
        <a:lstStyle/>
        <a:p>
          <a:r>
            <a:rPr lang="el-GR"/>
            <a:t>Β) </a:t>
          </a:r>
          <a:r>
            <a:rPr lang="el-GR" b="1"/>
            <a:t>Υποχρεωτικά αερόβια </a:t>
          </a:r>
          <a:r>
            <a:rPr lang="el-GR"/>
            <a:t>(αναπτύσσονται παρουσία οξυγόνου)</a:t>
          </a:r>
          <a:endParaRPr lang="en-US"/>
        </a:p>
      </dgm:t>
    </dgm:pt>
    <dgm:pt modelId="{4B091276-4905-43AB-B592-3845A4DEDA95}" type="parTrans" cxnId="{B03FFD98-A6C6-4E1E-87BA-AED889AEC2AA}">
      <dgm:prSet/>
      <dgm:spPr/>
      <dgm:t>
        <a:bodyPr/>
        <a:lstStyle/>
        <a:p>
          <a:endParaRPr lang="en-US"/>
        </a:p>
      </dgm:t>
    </dgm:pt>
    <dgm:pt modelId="{87922CB0-61BB-451B-A4AD-27B2A1805D9D}" type="sibTrans" cxnId="{B03FFD98-A6C6-4E1E-87BA-AED889AEC2AA}">
      <dgm:prSet/>
      <dgm:spPr/>
      <dgm:t>
        <a:bodyPr/>
        <a:lstStyle/>
        <a:p>
          <a:endParaRPr lang="en-US"/>
        </a:p>
      </dgm:t>
    </dgm:pt>
    <dgm:pt modelId="{0791F80D-56B2-4FBC-9478-1087A77DA99A}">
      <dgm:prSet/>
      <dgm:spPr/>
      <dgm:t>
        <a:bodyPr/>
        <a:lstStyle/>
        <a:p>
          <a:r>
            <a:rPr lang="el-GR"/>
            <a:t>Γ) </a:t>
          </a:r>
          <a:r>
            <a:rPr lang="el-GR" b="1"/>
            <a:t>Προαιρετικά αναερόβια </a:t>
          </a:r>
          <a:r>
            <a:rPr lang="el-GR"/>
            <a:t>(αναπτύσσονται παρουσία ή απουσία οξυγόνου)</a:t>
          </a:r>
          <a:endParaRPr lang="en-US"/>
        </a:p>
      </dgm:t>
    </dgm:pt>
    <dgm:pt modelId="{D52E2537-AB56-4A88-91BA-53C6DCC11F00}" type="parTrans" cxnId="{84D4309A-3F68-45E6-AF89-E523D4F25453}">
      <dgm:prSet/>
      <dgm:spPr/>
      <dgm:t>
        <a:bodyPr/>
        <a:lstStyle/>
        <a:p>
          <a:endParaRPr lang="en-US"/>
        </a:p>
      </dgm:t>
    </dgm:pt>
    <dgm:pt modelId="{55E7D3A8-849E-4F04-8535-0171B2DD7876}" type="sibTrans" cxnId="{84D4309A-3F68-45E6-AF89-E523D4F25453}">
      <dgm:prSet/>
      <dgm:spPr/>
      <dgm:t>
        <a:bodyPr/>
        <a:lstStyle/>
        <a:p>
          <a:endParaRPr lang="en-US"/>
        </a:p>
      </dgm:t>
    </dgm:pt>
    <dgm:pt modelId="{FD41CE6C-4469-4F55-B11C-C4EA6D6A99BA}">
      <dgm:prSet/>
      <dgm:spPr/>
      <dgm:t>
        <a:bodyPr/>
        <a:lstStyle/>
        <a:p>
          <a:r>
            <a:rPr lang="el-GR"/>
            <a:t>Δ) </a:t>
          </a:r>
          <a:r>
            <a:rPr lang="el-GR" b="1"/>
            <a:t>Μικροαερόφιλα</a:t>
          </a:r>
          <a:r>
            <a:rPr lang="el-GR"/>
            <a:t> (αναπτύσσονται με μικρότερη ποσότητα οξυγόνου από ότι στον ατμοσφαιρικό αέρα).</a:t>
          </a:r>
          <a:endParaRPr lang="en-US"/>
        </a:p>
      </dgm:t>
    </dgm:pt>
    <dgm:pt modelId="{D4A7E4B6-803C-405E-A3AD-C1D9C90CC84C}" type="parTrans" cxnId="{C95D3CA7-0C98-4264-A6B8-2D337AD1E6AE}">
      <dgm:prSet/>
      <dgm:spPr/>
      <dgm:t>
        <a:bodyPr/>
        <a:lstStyle/>
        <a:p>
          <a:endParaRPr lang="en-US"/>
        </a:p>
      </dgm:t>
    </dgm:pt>
    <dgm:pt modelId="{505797DD-B7B6-4E52-8B55-3ADE1C40B911}" type="sibTrans" cxnId="{C95D3CA7-0C98-4264-A6B8-2D337AD1E6AE}">
      <dgm:prSet/>
      <dgm:spPr/>
      <dgm:t>
        <a:bodyPr/>
        <a:lstStyle/>
        <a:p>
          <a:endParaRPr lang="en-US"/>
        </a:p>
      </dgm:t>
    </dgm:pt>
    <dgm:pt modelId="{DE0C5AB5-95E7-488C-8E88-1571D67B5DF1}" type="pres">
      <dgm:prSet presAssocID="{1DC54583-8005-42F1-88D1-B8857A7D7D89}" presName="linear" presStyleCnt="0">
        <dgm:presLayoutVars>
          <dgm:animLvl val="lvl"/>
          <dgm:resizeHandles val="exact"/>
        </dgm:presLayoutVars>
      </dgm:prSet>
      <dgm:spPr/>
    </dgm:pt>
    <dgm:pt modelId="{41D39E5A-C2FC-4B40-BAD7-1E71DDD95DB9}" type="pres">
      <dgm:prSet presAssocID="{DF8890F6-5E35-48C2-BA5D-CAFF302897A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CE8E21E-F201-4DAF-934F-12051DFCCE2C}" type="pres">
      <dgm:prSet presAssocID="{DF8890F6-5E35-48C2-BA5D-CAFF302897A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6655636-03B4-4C34-8451-5A9D580BFEE6}" srcId="{DF8890F6-5E35-48C2-BA5D-CAFF302897AA}" destId="{3CB3A275-A452-428D-A808-EE7A0E913D95}" srcOrd="0" destOrd="0" parTransId="{9E6A0918-FFEB-4914-96CF-75DC36DAF895}" sibTransId="{447E08A7-1AE3-4C83-A546-A5AE61CC7183}"/>
    <dgm:cxn modelId="{F9F4453E-CE94-4F51-AF98-1457CDCD7380}" srcId="{1DC54583-8005-42F1-88D1-B8857A7D7D89}" destId="{DF8890F6-5E35-48C2-BA5D-CAFF302897AA}" srcOrd="0" destOrd="0" parTransId="{E0B57220-054E-47F5-A264-E9E4363ACB63}" sibTransId="{38C76847-A76A-4A50-8406-649A6551ABF7}"/>
    <dgm:cxn modelId="{A9131F6C-4D64-424D-824A-E6A58A6C247A}" type="presOf" srcId="{1DC54583-8005-42F1-88D1-B8857A7D7D89}" destId="{DE0C5AB5-95E7-488C-8E88-1571D67B5DF1}" srcOrd="0" destOrd="0" presId="urn:microsoft.com/office/officeart/2005/8/layout/vList2"/>
    <dgm:cxn modelId="{4C666A85-EE82-4F51-BDB2-EB416966851E}" type="presOf" srcId="{337B357B-F99B-4B82-A0AD-956FE89AC5A9}" destId="{0CE8E21E-F201-4DAF-934F-12051DFCCE2C}" srcOrd="0" destOrd="1" presId="urn:microsoft.com/office/officeart/2005/8/layout/vList2"/>
    <dgm:cxn modelId="{721EED88-204C-4CA8-AB28-77495719343F}" type="presOf" srcId="{0791F80D-56B2-4FBC-9478-1087A77DA99A}" destId="{0CE8E21E-F201-4DAF-934F-12051DFCCE2C}" srcOrd="0" destOrd="2" presId="urn:microsoft.com/office/officeart/2005/8/layout/vList2"/>
    <dgm:cxn modelId="{2E199294-5208-4B9C-BDE2-399BBA5565F2}" type="presOf" srcId="{DF8890F6-5E35-48C2-BA5D-CAFF302897AA}" destId="{41D39E5A-C2FC-4B40-BAD7-1E71DDD95DB9}" srcOrd="0" destOrd="0" presId="urn:microsoft.com/office/officeart/2005/8/layout/vList2"/>
    <dgm:cxn modelId="{B03FFD98-A6C6-4E1E-87BA-AED889AEC2AA}" srcId="{DF8890F6-5E35-48C2-BA5D-CAFF302897AA}" destId="{337B357B-F99B-4B82-A0AD-956FE89AC5A9}" srcOrd="1" destOrd="0" parTransId="{4B091276-4905-43AB-B592-3845A4DEDA95}" sibTransId="{87922CB0-61BB-451B-A4AD-27B2A1805D9D}"/>
    <dgm:cxn modelId="{84D4309A-3F68-45E6-AF89-E523D4F25453}" srcId="{DF8890F6-5E35-48C2-BA5D-CAFF302897AA}" destId="{0791F80D-56B2-4FBC-9478-1087A77DA99A}" srcOrd="2" destOrd="0" parTransId="{D52E2537-AB56-4A88-91BA-53C6DCC11F00}" sibTransId="{55E7D3A8-849E-4F04-8535-0171B2DD7876}"/>
    <dgm:cxn modelId="{C95D3CA7-0C98-4264-A6B8-2D337AD1E6AE}" srcId="{DF8890F6-5E35-48C2-BA5D-CAFF302897AA}" destId="{FD41CE6C-4469-4F55-B11C-C4EA6D6A99BA}" srcOrd="3" destOrd="0" parTransId="{D4A7E4B6-803C-405E-A3AD-C1D9C90CC84C}" sibTransId="{505797DD-B7B6-4E52-8B55-3ADE1C40B911}"/>
    <dgm:cxn modelId="{11220EF9-E9A7-4AE1-BEEE-6394CE99FE31}" type="presOf" srcId="{3CB3A275-A452-428D-A808-EE7A0E913D95}" destId="{0CE8E21E-F201-4DAF-934F-12051DFCCE2C}" srcOrd="0" destOrd="0" presId="urn:microsoft.com/office/officeart/2005/8/layout/vList2"/>
    <dgm:cxn modelId="{7C7B40FE-0673-42B7-A048-BC2D464547A8}" type="presOf" srcId="{FD41CE6C-4469-4F55-B11C-C4EA6D6A99BA}" destId="{0CE8E21E-F201-4DAF-934F-12051DFCCE2C}" srcOrd="0" destOrd="3" presId="urn:microsoft.com/office/officeart/2005/8/layout/vList2"/>
    <dgm:cxn modelId="{E74C1A7C-53A4-465E-B350-02CF364C8245}" type="presParOf" srcId="{DE0C5AB5-95E7-488C-8E88-1571D67B5DF1}" destId="{41D39E5A-C2FC-4B40-BAD7-1E71DDD95DB9}" srcOrd="0" destOrd="0" presId="urn:microsoft.com/office/officeart/2005/8/layout/vList2"/>
    <dgm:cxn modelId="{EE9DF286-DC20-457C-B770-66AC07E43CA7}" type="presParOf" srcId="{DE0C5AB5-95E7-488C-8E88-1571D67B5DF1}" destId="{0CE8E21E-F201-4DAF-934F-12051DFCCE2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3CA29-811E-4110-9972-A8E186B67BE2}">
      <dsp:nvSpPr>
        <dsp:cNvPr id="0" name=""/>
        <dsp:cNvSpPr/>
      </dsp:nvSpPr>
      <dsp:spPr>
        <a:xfrm>
          <a:off x="0" y="175982"/>
          <a:ext cx="5101840" cy="656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u="sng" kern="1200" dirty="0"/>
            <a:t>Σχήμα σφαιρικό: </a:t>
          </a:r>
          <a:r>
            <a:rPr lang="el-GR" sz="1700" kern="1200" dirty="0"/>
            <a:t>Έχουν τα </a:t>
          </a:r>
          <a:r>
            <a:rPr lang="el-GR" sz="1700" kern="1200" dirty="0" err="1"/>
            <a:t>κοκκοειδή</a:t>
          </a:r>
          <a:r>
            <a:rPr lang="el-GR" sz="1700" kern="1200" dirty="0"/>
            <a:t> βακτήρια (ή κόκκοι )</a:t>
          </a:r>
          <a:endParaRPr lang="en-US" sz="1700" kern="1200" dirty="0"/>
        </a:p>
      </dsp:txBody>
      <dsp:txXfrm>
        <a:off x="32041" y="208023"/>
        <a:ext cx="5037758" cy="592288"/>
      </dsp:txXfrm>
    </dsp:sp>
    <dsp:sp modelId="{D4E788F0-2ED9-4596-803F-CE178523C60B}">
      <dsp:nvSpPr>
        <dsp:cNvPr id="0" name=""/>
        <dsp:cNvSpPr/>
      </dsp:nvSpPr>
      <dsp:spPr>
        <a:xfrm>
          <a:off x="0" y="881312"/>
          <a:ext cx="5101840" cy="656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Αναλόγως του τρόπου διχοτόμησης (διαίρεσης):</a:t>
          </a:r>
          <a:endParaRPr lang="en-US" sz="1700" kern="1200"/>
        </a:p>
      </dsp:txBody>
      <dsp:txXfrm>
        <a:off x="32041" y="913353"/>
        <a:ext cx="5037758" cy="592288"/>
      </dsp:txXfrm>
    </dsp:sp>
    <dsp:sp modelId="{4336AB61-9BD3-447A-A5DC-9A2FFBA71A95}">
      <dsp:nvSpPr>
        <dsp:cNvPr id="0" name=""/>
        <dsp:cNvSpPr/>
      </dsp:nvSpPr>
      <dsp:spPr>
        <a:xfrm>
          <a:off x="0" y="1586642"/>
          <a:ext cx="5101840" cy="656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Σε ένα επίπεδο διπλόκοκκοι (ζεύγη κυττάρων) ή στρεπτόκοκκοι (αλυσίδες ως στρεπτό περιδέραιο).</a:t>
          </a:r>
          <a:endParaRPr lang="en-US" sz="1700" kern="1200"/>
        </a:p>
      </dsp:txBody>
      <dsp:txXfrm>
        <a:off x="32041" y="1618683"/>
        <a:ext cx="5037758" cy="592288"/>
      </dsp:txXfrm>
    </dsp:sp>
    <dsp:sp modelId="{78D130E4-72B0-41B5-AEB7-A79C3A33E20C}">
      <dsp:nvSpPr>
        <dsp:cNvPr id="0" name=""/>
        <dsp:cNvSpPr/>
      </dsp:nvSpPr>
      <dsp:spPr>
        <a:xfrm>
          <a:off x="0" y="2291972"/>
          <a:ext cx="5101840" cy="656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Στο χώρο οι σταφυλόκοκκοι (βότρυς σταφυλιών).</a:t>
          </a:r>
          <a:endParaRPr lang="en-US" sz="1700" kern="1200" dirty="0"/>
        </a:p>
      </dsp:txBody>
      <dsp:txXfrm>
        <a:off x="32041" y="2324013"/>
        <a:ext cx="5037758" cy="592288"/>
      </dsp:txXfrm>
    </dsp:sp>
    <dsp:sp modelId="{6B2EDA19-5404-4090-8DCF-3E2C96E44EF4}">
      <dsp:nvSpPr>
        <dsp:cNvPr id="0" name=""/>
        <dsp:cNvSpPr/>
      </dsp:nvSpPr>
      <dsp:spPr>
        <a:xfrm>
          <a:off x="0" y="2997302"/>
          <a:ext cx="5101840" cy="656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Σε τετράδα </a:t>
          </a:r>
          <a:r>
            <a:rPr lang="el-GR" sz="1700" kern="1200" dirty="0" err="1"/>
            <a:t>τετράκοκκοι</a:t>
          </a:r>
          <a:r>
            <a:rPr lang="el-GR" sz="1700" kern="1200" dirty="0"/>
            <a:t> (4 κόκκοι).</a:t>
          </a:r>
          <a:endParaRPr lang="en-US" sz="1700" kern="1200" dirty="0"/>
        </a:p>
      </dsp:txBody>
      <dsp:txXfrm>
        <a:off x="32041" y="3029343"/>
        <a:ext cx="5037758" cy="592288"/>
      </dsp:txXfrm>
    </dsp:sp>
    <dsp:sp modelId="{19C5A49E-769C-4A85-B3F9-19A08EE1978D}">
      <dsp:nvSpPr>
        <dsp:cNvPr id="0" name=""/>
        <dsp:cNvSpPr/>
      </dsp:nvSpPr>
      <dsp:spPr>
        <a:xfrm>
          <a:off x="0" y="3702632"/>
          <a:ext cx="5101840" cy="656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Σε </a:t>
          </a:r>
          <a:r>
            <a:rPr lang="el-GR" sz="1700" kern="1200" dirty="0" err="1"/>
            <a:t>κύβοσαρκίνες</a:t>
          </a:r>
          <a:r>
            <a:rPr lang="el-GR" sz="1700" kern="1200" dirty="0"/>
            <a:t> (8 βακτήρια).</a:t>
          </a:r>
          <a:endParaRPr lang="en-US" sz="1700" kern="1200" dirty="0"/>
        </a:p>
      </dsp:txBody>
      <dsp:txXfrm>
        <a:off x="32041" y="3734673"/>
        <a:ext cx="5037758" cy="592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39E5A-C2FC-4B40-BAD7-1E71DDD95DB9}">
      <dsp:nvSpPr>
        <dsp:cNvPr id="0" name=""/>
        <dsp:cNvSpPr/>
      </dsp:nvSpPr>
      <dsp:spPr>
        <a:xfrm>
          <a:off x="0" y="21247"/>
          <a:ext cx="6656769" cy="1235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Ανάλογα της συμπεριφοράς τους έναντι του μοριακού οξυγόνου:</a:t>
          </a:r>
          <a:endParaRPr lang="en-US" sz="3200" kern="1200"/>
        </a:p>
      </dsp:txBody>
      <dsp:txXfrm>
        <a:off x="60313" y="81560"/>
        <a:ext cx="6536143" cy="1114894"/>
      </dsp:txXfrm>
    </dsp:sp>
    <dsp:sp modelId="{0CE8E21E-F201-4DAF-934F-12051DFCCE2C}">
      <dsp:nvSpPr>
        <dsp:cNvPr id="0" name=""/>
        <dsp:cNvSpPr/>
      </dsp:nvSpPr>
      <dsp:spPr>
        <a:xfrm>
          <a:off x="0" y="1256767"/>
          <a:ext cx="6656769" cy="364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352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500" kern="1200"/>
            <a:t>Α) </a:t>
          </a:r>
          <a:r>
            <a:rPr lang="el-GR" sz="2500" b="1" kern="1200"/>
            <a:t>Υποχρεωτικά αναερόβια</a:t>
          </a:r>
          <a:r>
            <a:rPr lang="el-GR" sz="2500" kern="1200"/>
            <a:t> (αναπτύσσονται απουσία οξυγόνου)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500" kern="1200"/>
            <a:t>Β) </a:t>
          </a:r>
          <a:r>
            <a:rPr lang="el-GR" sz="2500" b="1" kern="1200"/>
            <a:t>Υποχρεωτικά αερόβια </a:t>
          </a:r>
          <a:r>
            <a:rPr lang="el-GR" sz="2500" kern="1200"/>
            <a:t>(αναπτύσσονται παρουσία οξυγόνου)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500" kern="1200"/>
            <a:t>Γ) </a:t>
          </a:r>
          <a:r>
            <a:rPr lang="el-GR" sz="2500" b="1" kern="1200"/>
            <a:t>Προαιρετικά αναερόβια </a:t>
          </a:r>
          <a:r>
            <a:rPr lang="el-GR" sz="2500" kern="1200"/>
            <a:t>(αναπτύσσονται παρουσία ή απουσία οξυγόνου)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500" kern="1200"/>
            <a:t>Δ) </a:t>
          </a:r>
          <a:r>
            <a:rPr lang="el-GR" sz="2500" b="1" kern="1200"/>
            <a:t>Μικροαερόφιλα</a:t>
          </a:r>
          <a:r>
            <a:rPr lang="el-GR" sz="2500" kern="1200"/>
            <a:t> (αναπτύσσονται με μικρότερη ποσότητα οξυγόνου από ότι στον ατμοσφαιρικό αέρα).</a:t>
          </a:r>
          <a:endParaRPr lang="en-US" sz="2500" kern="1200"/>
        </a:p>
      </dsp:txBody>
      <dsp:txXfrm>
        <a:off x="0" y="1256767"/>
        <a:ext cx="6656769" cy="3643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1687D-977D-4C42-B4F8-EDB129121D6A}" type="datetimeFigureOut">
              <a:rPr lang="el-GR" smtClean="0"/>
              <a:t>15/4/2024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59352-4CAF-44B5-9D2D-BCE269BD31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388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33E1-F975-41C0-9842-6E02FAE0CC5C}" type="datetime1">
              <a:rPr lang="el-GR" smtClean="0"/>
              <a:t>15/4/2024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9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D13-9733-4F22-A5A6-9CAB48C14C4A}" type="datetime1">
              <a:rPr lang="el-GR" smtClean="0"/>
              <a:t>15/4/2024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49536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D13-9733-4F22-A5A6-9CAB48C14C4A}" type="datetime1">
              <a:rPr lang="el-GR" smtClean="0"/>
              <a:t>15/4/2024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616875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D13-9733-4F22-A5A6-9CAB48C14C4A}" type="datetime1">
              <a:rPr lang="el-GR" smtClean="0"/>
              <a:t>15/4/2024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574426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D13-9733-4F22-A5A6-9CAB48C14C4A}" type="datetime1">
              <a:rPr lang="el-GR" smtClean="0"/>
              <a:t>15/4/2024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81969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DD13-9733-4F22-A5A6-9CAB48C14C4A}" type="datetime1">
              <a:rPr lang="el-GR" smtClean="0"/>
              <a:t>15/4/2024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734856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FEC3-14A8-4D1F-856A-D7037D30272A}" type="datetime1">
              <a:rPr lang="el-GR" smtClean="0"/>
              <a:t>15/4/2024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9536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C96C-9E05-449C-A608-AD58D20FDE8D}" type="datetime1">
              <a:rPr lang="el-GR" smtClean="0"/>
              <a:t>15/4/2024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18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AB08-A6FF-42F1-B19C-A3D680F00345}" type="datetime1">
              <a:rPr lang="el-GR" smtClean="0"/>
              <a:t>15/4/2024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74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CB63-D596-4B11-97F4-D0691930C858}" type="datetime1">
              <a:rPr lang="el-GR" smtClean="0"/>
              <a:t>15/4/2024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2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021-D60E-43C0-A9FC-60DC5AAE357B}" type="datetime1">
              <a:rPr lang="el-GR" smtClean="0"/>
              <a:t>15/4/2024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762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5623-011E-4660-A9BA-43E9191E8DB4}" type="datetime1">
              <a:rPr lang="el-GR" smtClean="0"/>
              <a:t>15/4/2024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326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77D1-020B-440A-8BF0-347701EACF7B}" type="datetime1">
              <a:rPr lang="el-GR" smtClean="0"/>
              <a:t>15/4/2024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075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533A-D752-4B9D-9F3E-885A351031F0}" type="datetime1">
              <a:rPr lang="el-GR" smtClean="0"/>
              <a:t>15/4/2024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37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47A2-8FFD-40D1-9364-7EB55C474F4B}" type="datetime1">
              <a:rPr lang="el-GR" smtClean="0"/>
              <a:t>15/4/2024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497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3642-34C0-487F-B1A1-2E7EC249299A}" type="datetime1">
              <a:rPr lang="el-GR" smtClean="0"/>
              <a:t>15/4/2024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842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DD13-9733-4F22-A5A6-9CAB48C14C4A}" type="datetime1">
              <a:rPr lang="el-GR" smtClean="0"/>
              <a:t>15/4/2024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1CA604-6A63-4CC9-BD85-FE00EF867E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5905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gr/imgres?imgurl=http://www.plantprotection.hu/modulok/gorog/grapes/grape_images/bigbotrytis06.jpg&amp;imgrefurl=http://www.agri.gr/e/%CE%B2%CE%BF%CF%84%CF%81%CF%8D%CF%84%CE%B7%CF%82/&amp;docid=rgab-RCpwxbnQM&amp;tbnid=ove4782ttKpiHM:&amp;w=1141&amp;h=831&amp;ei=SmN3UdfwOKfV0QXr1oGYAw&amp;ved=0CAIQxiAwAA&amp;iact=ric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7A16E2-08A6-BFAE-0617-67FB029BA1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60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ΜΙΚΡΟΒΙΟΛΟΓΙΑ ΤΡΟΦΙΜΩΝ</a:t>
            </a:r>
            <a:br>
              <a:rPr lang="el-GR" altLang="el-GR" sz="60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6E92B0F-286C-870B-DFE7-8A989031BC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2024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7AE36F3-0A37-B72E-0EA5-2EEFA486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80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D67390-82EA-B6F1-7D1F-4131F0D36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u="sng" dirty="0">
                <a:latin typeface="Times New Roman" panose="02020603050405020304" pitchFamily="18" charset="0"/>
              </a:rPr>
              <a:t>Βακτήρια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62F35B-30A2-543A-325D-FEEF5E6D9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Φυσιολογία των βακτηρίων:</a:t>
            </a:r>
          </a:p>
          <a:p>
            <a:endParaRPr lang="el-GR" altLang="el-GR" u="sng" dirty="0">
              <a:latin typeface="Times New Roman" panose="02020603050405020304" pitchFamily="18" charset="0"/>
            </a:endParaRPr>
          </a:p>
          <a:p>
            <a:endParaRPr lang="el-GR" altLang="el-GR" sz="2800" u="sng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500"/>
              </a:spcBef>
              <a:buClrTx/>
              <a:buFontTx/>
              <a:buNone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1.	Ανάπτυξη και πολλαπλασιασμός τους ( χρόνος γενεάς).</a:t>
            </a:r>
          </a:p>
          <a:p>
            <a:pPr>
              <a:spcBef>
                <a:spcPts val="500"/>
              </a:spcBef>
              <a:buClrTx/>
              <a:buFontTx/>
              <a:buNone/>
            </a:pPr>
            <a:endParaRPr lang="el-GR" altLang="el-GR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500"/>
              </a:spcBef>
              <a:buClrTx/>
              <a:buFontTx/>
              <a:buNone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2.	Μεταβολισμός των βακτηρίων.</a:t>
            </a:r>
          </a:p>
          <a:p>
            <a:pPr>
              <a:spcBef>
                <a:spcPts val="500"/>
              </a:spcBef>
              <a:buClrTx/>
              <a:buFontTx/>
              <a:buNone/>
            </a:pPr>
            <a:endParaRPr lang="el-GR" altLang="el-GR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05E141D-4972-5B9B-E55E-8662B6B2F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527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A81A69-2263-91F8-A42C-0F42E7DD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l-GR" altLang="el-GR" sz="3400">
                <a:latin typeface="Times New Roman" panose="02020603050405020304" pitchFamily="18" charset="0"/>
              </a:rPr>
              <a:t>Ανάπτυξη και πολλαπλασιασμός</a:t>
            </a:r>
            <a:endParaRPr lang="el-GR" sz="340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03AF57-8C1D-2216-CE96-1B2A89EAD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l-GR" sz="2200" b="1" dirty="0">
                <a:ln w="18415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Φάσεις Ανάπτυξης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200" b="1" dirty="0">
                <a:latin typeface="Times New Roman" panose="02020603050405020304" pitchFamily="18" charset="0"/>
              </a:rPr>
              <a:t>Λανθάνουσα φάση (</a:t>
            </a:r>
            <a:r>
              <a:rPr lang="en-US" altLang="el-GR" sz="2200" b="1" dirty="0">
                <a:latin typeface="Times New Roman" panose="02020603050405020304" pitchFamily="18" charset="0"/>
              </a:rPr>
              <a:t>lag phase).</a:t>
            </a:r>
            <a:endParaRPr lang="el-GR" altLang="el-GR" sz="2200" b="1" dirty="0">
              <a:latin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altLang="el-GR" sz="2200" b="1" dirty="0">
                <a:latin typeface="Times New Roman" panose="02020603050405020304" pitchFamily="18" charset="0"/>
              </a:rPr>
              <a:t>Φάση λογαριθμικής ανάπτυξης (</a:t>
            </a:r>
            <a:r>
              <a:rPr lang="en-US" altLang="el-GR" sz="2200" b="1" dirty="0">
                <a:latin typeface="Times New Roman" panose="02020603050405020304" pitchFamily="18" charset="0"/>
              </a:rPr>
              <a:t>log phase).</a:t>
            </a:r>
            <a:endParaRPr lang="el-GR" altLang="el-GR" sz="2200" b="1" dirty="0">
              <a:latin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altLang="el-GR" sz="2200" b="1" dirty="0">
                <a:latin typeface="Times New Roman" panose="02020603050405020304" pitchFamily="18" charset="0"/>
              </a:rPr>
              <a:t>Φάση στασιμότητας (</a:t>
            </a:r>
            <a:r>
              <a:rPr lang="en-US" altLang="el-GR" sz="2200" b="1" dirty="0">
                <a:latin typeface="Times New Roman" panose="02020603050405020304" pitchFamily="18" charset="0"/>
              </a:rPr>
              <a:t>stationary phase).</a:t>
            </a:r>
            <a:endParaRPr lang="el-GR" altLang="el-GR" sz="2200" b="1" dirty="0">
              <a:latin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altLang="el-GR" sz="2200" b="1" dirty="0">
                <a:latin typeface="Times New Roman" panose="02020603050405020304" pitchFamily="18" charset="0"/>
              </a:rPr>
              <a:t>Φάση κάμψης (</a:t>
            </a:r>
            <a:r>
              <a:rPr lang="en-US" altLang="el-GR" sz="2200" b="1" dirty="0">
                <a:latin typeface="Times New Roman" panose="02020603050405020304" pitchFamily="18" charset="0"/>
              </a:rPr>
              <a:t>decline phase)</a:t>
            </a:r>
            <a:r>
              <a:rPr lang="el-GR" altLang="el-GR" sz="2200" b="1" dirty="0">
                <a:latin typeface="Times New Roman" panose="02020603050405020304" pitchFamily="18" charset="0"/>
              </a:rPr>
              <a:t> ή φάση θανάτου (</a:t>
            </a:r>
            <a:r>
              <a:rPr lang="en-US" altLang="el-GR" sz="2200" b="1" dirty="0">
                <a:latin typeface="Times New Roman" panose="02020603050405020304" pitchFamily="18" charset="0"/>
              </a:rPr>
              <a:t>Death phase).</a:t>
            </a:r>
            <a:endParaRPr lang="el-GR" altLang="el-GR" sz="2200" b="1" dirty="0">
              <a:latin typeface="Times New Roman" panose="02020603050405020304" pitchFamily="18" charset="0"/>
            </a:endParaRPr>
          </a:p>
          <a:p>
            <a:endParaRPr lang="el-GR" sz="2200" b="1" dirty="0">
              <a:ln w="18415" cmpd="sng">
                <a:noFill/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2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6210337-ECE9-3265-22FA-0CED99D7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1CA604-6A63-4CC9-BD85-FE00EF867EFF}" type="slidenum">
              <a:rPr lang="el-GR" smtClean="0"/>
              <a:pPr>
                <a:spcAft>
                  <a:spcPts val="600"/>
                </a:spcAft>
              </a:pPr>
              <a:t>11</a:t>
            </a:fld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C28C85E-FDF2-9DBD-3735-3E2EE216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55846"/>
            <a:ext cx="6903720" cy="47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1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F05A0E-7D5C-00E7-D062-F923D9EC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l-GR" altLang="el-GR" sz="3400">
                <a:latin typeface="Times New Roman" panose="02020603050405020304" pitchFamily="18" charset="0"/>
              </a:rPr>
              <a:t>Ανάπτυξη και πολλαπλασιασμός</a:t>
            </a:r>
            <a:endParaRPr lang="el-GR" sz="340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C1917E-3538-60C4-5523-F863CF312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 lnSpcReduction="20000"/>
          </a:bodyPr>
          <a:lstStyle/>
          <a:p>
            <a:pPr>
              <a:spcAft>
                <a:spcPts val="1200"/>
              </a:spcAft>
              <a:buClrTx/>
              <a:buFontTx/>
              <a:buNone/>
            </a:pPr>
            <a:r>
              <a:rPr lang="el-GR" altLang="el-G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Λανθάνουσα φάση (</a:t>
            </a:r>
            <a:r>
              <a:rPr lang="en-US" altLang="el-G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lag phase).</a:t>
            </a:r>
            <a:endParaRPr lang="el-GR" altLang="el-GR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42888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l-GR" altLang="el-G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Σύνθεση υλών και ενζύμων απαραίτητα στα βακτηρίδια.</a:t>
            </a:r>
            <a:endParaRPr lang="en-US" altLang="el-GR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42888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l-G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Προσαρμογή σε νέες συνθήκες </a:t>
            </a:r>
          </a:p>
          <a:p>
            <a:pPr indent="242888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l-GR" altLang="el-G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Έντονη μεταβολική δραστηριότητα.</a:t>
            </a:r>
          </a:p>
          <a:p>
            <a:pPr indent="242888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l-GR" altLang="el-GR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Αύξηση όγκου κυττάρων, όχι όμως των αριθμού τους.</a:t>
            </a:r>
          </a:p>
          <a:p>
            <a:endParaRPr lang="el-GR" sz="17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409C57C-D04A-6111-7DBD-6DF9CBD5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1CA604-6A63-4CC9-BD85-FE00EF867EFF}" type="slidenum">
              <a:rPr lang="el-GR" smtClean="0"/>
              <a:pPr>
                <a:spcAft>
                  <a:spcPts val="600"/>
                </a:spcAft>
              </a:pPr>
              <a:t>12</a:t>
            </a:fld>
            <a:endParaRPr lang="el-GR"/>
          </a:p>
        </p:txBody>
      </p:sp>
      <p:pic>
        <p:nvPicPr>
          <p:cNvPr id="6" name="Εικόνα 5" descr="Εικόνα που περιέχει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E1E4BB5B-A272-4A5B-0F02-12B47972B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/>
          <a:stretch/>
        </p:blipFill>
        <p:spPr>
          <a:xfrm>
            <a:off x="4654296" y="1059780"/>
            <a:ext cx="6903720" cy="473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2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F51A57-43BA-C937-3639-0DE70B14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l-GR" altLang="el-GR" sz="3400">
                <a:latin typeface="Times New Roman" panose="02020603050405020304" pitchFamily="18" charset="0"/>
              </a:rPr>
              <a:t>Ανάπτυξη και πολλαπλασιασμός</a:t>
            </a:r>
            <a:endParaRPr lang="el-GR" sz="340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9DFB0D-72DB-5BBE-1D12-32961A696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lnSpcReduction="10000"/>
          </a:bodyPr>
          <a:lstStyle/>
          <a:p>
            <a:pPr marL="0" indent="0">
              <a:spcAft>
                <a:spcPts val="1200"/>
              </a:spcAft>
              <a:buClrTx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el-GR" altLang="el-GR" sz="2200" b="1" dirty="0">
                <a:latin typeface="Times New Roman" panose="02020603050405020304" pitchFamily="18" charset="0"/>
              </a:rPr>
              <a:t>Φάση λογαριθμικής ανάπτυξης (</a:t>
            </a:r>
            <a:r>
              <a:rPr lang="en-US" altLang="el-GR" sz="2200" b="1" dirty="0">
                <a:latin typeface="Times New Roman" panose="02020603050405020304" pitchFamily="18" charset="0"/>
              </a:rPr>
              <a:t>log phase).</a:t>
            </a:r>
            <a:endParaRPr lang="el-GR" altLang="el-GR" sz="2200" b="1" dirty="0">
              <a:latin typeface="Times New Roman" panose="02020603050405020304" pitchFamily="18" charset="0"/>
            </a:endParaRPr>
          </a:p>
          <a:p>
            <a:pPr marL="1031875" indent="-176213"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el-GR" altLang="el-GR" sz="2200" dirty="0">
                <a:latin typeface="Times New Roman" panose="02020603050405020304" pitchFamily="18" charset="0"/>
              </a:rPr>
              <a:t>Έντονος πολλαπλασιασμός αναλόγως των συνθηκών (</a:t>
            </a:r>
            <a:r>
              <a:rPr lang="en-US" altLang="el-GR" sz="2200" dirty="0">
                <a:latin typeface="Times New Roman" panose="02020603050405020304" pitchFamily="18" charset="0"/>
              </a:rPr>
              <a:t>pH, </a:t>
            </a:r>
            <a:r>
              <a:rPr lang="el-GR" altLang="el-GR" sz="2200" dirty="0">
                <a:latin typeface="Times New Roman" panose="02020603050405020304" pitchFamily="18" charset="0"/>
              </a:rPr>
              <a:t>θερμοκρασία, Ο</a:t>
            </a:r>
            <a:r>
              <a:rPr lang="el-GR" altLang="el-GR" sz="2200" baseline="-25000" dirty="0">
                <a:latin typeface="Times New Roman" panose="02020603050405020304" pitchFamily="18" charset="0"/>
              </a:rPr>
              <a:t>2</a:t>
            </a:r>
            <a:r>
              <a:rPr lang="el-GR" altLang="el-GR" sz="2200" dirty="0">
                <a:latin typeface="Times New Roman" panose="02020603050405020304" pitchFamily="18" charset="0"/>
              </a:rPr>
              <a:t> , θρεπτικά, είδος βακτηρίου κα.)</a:t>
            </a:r>
          </a:p>
          <a:p>
            <a:endParaRPr lang="el-GR" sz="22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16E45F7-B5B7-9614-6FF8-FC3F24E4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1CA604-6A63-4CC9-BD85-FE00EF867EFF}" type="slidenum">
              <a:rPr lang="el-GR" smtClean="0"/>
              <a:pPr>
                <a:spcAft>
                  <a:spcPts val="600"/>
                </a:spcAft>
              </a:pPr>
              <a:t>13</a:t>
            </a:fld>
            <a:endParaRPr lang="el-GR"/>
          </a:p>
        </p:txBody>
      </p:sp>
      <p:pic>
        <p:nvPicPr>
          <p:cNvPr id="7" name="Εικόνα 6" descr="Εικόνα που περιέχει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F8A5C403-9995-14D7-FAF1-829322661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/>
          <a:stretch/>
        </p:blipFill>
        <p:spPr>
          <a:xfrm>
            <a:off x="4654296" y="1059780"/>
            <a:ext cx="6903720" cy="473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0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EFB6F4-C9C8-BD2E-48A8-24B1FE00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l-GR" altLang="el-GR" sz="3400">
                <a:latin typeface="Times New Roman" panose="02020603050405020304" pitchFamily="18" charset="0"/>
              </a:rPr>
              <a:t>Ανάπτυξη και πολλαπλασιασμός</a:t>
            </a:r>
            <a:endParaRPr lang="el-GR" sz="340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39C7AB-9F37-ADF6-9D65-5D278A133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Φάση στασιμότητας (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stationary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Εξίσωση ρυθμού πολλαπλασιασμού βακτηρίων με ρυθμό θανάτου των ώστε ο αριθμός των ζώντων βακτηρίων να παραμένει αμετάβλητος</a:t>
            </a:r>
            <a:r>
              <a:rPr lang="el-GR" sz="2200" dirty="0"/>
              <a:t>.</a:t>
            </a:r>
          </a:p>
          <a:p>
            <a:endParaRPr lang="el-GR" sz="22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433D4E2-8034-C336-4FDF-A703908C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1CA604-6A63-4CC9-BD85-FE00EF867EFF}" type="slidenum">
              <a:rPr lang="el-GR" smtClean="0"/>
              <a:pPr>
                <a:spcAft>
                  <a:spcPts val="600"/>
                </a:spcAft>
              </a:pPr>
              <a:t>14</a:t>
            </a:fld>
            <a:endParaRPr lang="el-GR"/>
          </a:p>
        </p:txBody>
      </p:sp>
      <p:pic>
        <p:nvPicPr>
          <p:cNvPr id="5" name="Εικόνα 4" descr="Εικόνα που περιέχει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18EF6485-BE9C-1C8E-FCE3-02A5EE13E5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/>
          <a:stretch/>
        </p:blipFill>
        <p:spPr>
          <a:xfrm>
            <a:off x="4654296" y="1059780"/>
            <a:ext cx="6903720" cy="473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82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C40B9C-D10F-5850-FB0B-1A1FCCB6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l-GR" altLang="el-GR" sz="3400">
                <a:latin typeface="Times New Roman" panose="02020603050405020304" pitchFamily="18" charset="0"/>
              </a:rPr>
              <a:t>Ανάπτυξη και πολλαπλασιασμός</a:t>
            </a:r>
            <a:endParaRPr lang="el-GR" sz="340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220F15-B2C0-33C3-144E-6D52AD2EC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7"/>
            <a:ext cx="3612590" cy="3664613"/>
          </a:xfrm>
        </p:spPr>
        <p:txBody>
          <a:bodyPr anchor="t">
            <a:normAutofit fontScale="92500"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Φάση κάμψης (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decline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ή Φάση θανάτου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phase)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ρυθμός θανάτου των βακτηριδίων υπερτερεί του ρυθμού πολλαπλασιασμού των λόγω έλλειψης θρεπτικών υλών ή και λόγω συσσώρευσης εντός του μέσου καλλιέργειας των τελικών προϊόντων του μεταβολισμού των βακτηρίων.</a:t>
            </a:r>
          </a:p>
          <a:p>
            <a:endParaRPr lang="el-GR" sz="17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A4A4B3A-83B5-10C9-1F1C-C00D3810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1CA604-6A63-4CC9-BD85-FE00EF867EFF}" type="slidenum">
              <a:rPr lang="el-GR" smtClean="0"/>
              <a:pPr>
                <a:spcAft>
                  <a:spcPts val="600"/>
                </a:spcAft>
              </a:pPr>
              <a:t>15</a:t>
            </a:fld>
            <a:endParaRPr lang="el-GR"/>
          </a:p>
        </p:txBody>
      </p:sp>
      <p:pic>
        <p:nvPicPr>
          <p:cNvPr id="5" name="Εικόνα 4" descr="Εικόνα που περιέχει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7BA74ACB-51FD-C927-E2FD-DA4E9A573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/>
          <a:stretch/>
        </p:blipFill>
        <p:spPr>
          <a:xfrm>
            <a:off x="4654296" y="1059780"/>
            <a:ext cx="6903720" cy="473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85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AFD2D2-030A-FBDD-CAE5-35FEB374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Αύξηση του αριθμού των βακτηρίων </a:t>
            </a:r>
            <a:br>
              <a:rPr lang="el-GR" altLang="el-G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F296C0A-617B-8DC6-ECA7-EDAC7427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16</a:t>
            </a:fld>
            <a:endParaRPr lang="el-GR"/>
          </a:p>
        </p:txBody>
      </p:sp>
      <p:pic>
        <p:nvPicPr>
          <p:cNvPr id="8" name="Εικόνα 7" descr="Εικόνα που περιέχει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3055E32E-36F4-0AB4-B055-8CD7332AA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8" r="40728"/>
          <a:stretch/>
        </p:blipFill>
        <p:spPr>
          <a:xfrm>
            <a:off x="902565" y="1444556"/>
            <a:ext cx="4244434" cy="5091344"/>
          </a:xfrm>
          <a:prstGeom prst="rect">
            <a:avLst/>
          </a:prstGeom>
        </p:spPr>
      </p:pic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id="{5FB4B783-ED5C-F4B7-2008-CBE3F7730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343823"/>
              </p:ext>
            </p:extLst>
          </p:nvPr>
        </p:nvGraphicFramePr>
        <p:xfrm>
          <a:off x="6218438" y="1558289"/>
          <a:ext cx="4963912" cy="448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9202">
                  <a:extLst>
                    <a:ext uri="{9D8B030D-6E8A-4147-A177-3AD203B41FA5}">
                      <a16:colId xmlns:a16="http://schemas.microsoft.com/office/drawing/2014/main" val="2213274305"/>
                    </a:ext>
                  </a:extLst>
                </a:gridCol>
                <a:gridCol w="2954710">
                  <a:extLst>
                    <a:ext uri="{9D8B030D-6E8A-4147-A177-3AD203B41FA5}">
                      <a16:colId xmlns:a16="http://schemas.microsoft.com/office/drawing/2014/main" val="39146801"/>
                    </a:ext>
                  </a:extLst>
                </a:gridCol>
              </a:tblGrid>
              <a:tr h="73957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Χρόνος (</a:t>
                      </a:r>
                      <a:r>
                        <a:rPr lang="en-US" sz="2000" u="none" strike="noStrike">
                          <a:effectLst/>
                        </a:rPr>
                        <a:t>min)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Αριθμός κυττάρων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5295640"/>
                  </a:ext>
                </a:extLst>
              </a:tr>
              <a:tr h="3743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1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2029080"/>
                  </a:ext>
                </a:extLst>
              </a:tr>
              <a:tr h="3743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20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3459978"/>
                  </a:ext>
                </a:extLst>
              </a:tr>
              <a:tr h="3743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40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868403"/>
                  </a:ext>
                </a:extLst>
              </a:tr>
              <a:tr h="3743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60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25555495"/>
                  </a:ext>
                </a:extLst>
              </a:tr>
              <a:tr h="3743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120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64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9137454"/>
                  </a:ext>
                </a:extLst>
              </a:tr>
              <a:tr h="3743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180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512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7898430"/>
                  </a:ext>
                </a:extLst>
              </a:tr>
              <a:tr h="3743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240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4096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30407194"/>
                  </a:ext>
                </a:extLst>
              </a:tr>
              <a:tr h="3743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300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32768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4138766"/>
                  </a:ext>
                </a:extLst>
              </a:tr>
              <a:tr h="3743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360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262144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2200075"/>
                  </a:ext>
                </a:extLst>
              </a:tr>
              <a:tr h="3743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>
                          <a:effectLst/>
                        </a:rPr>
                        <a:t>420</a:t>
                      </a:r>
                      <a:endParaRPr lang="el-G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dirty="0">
                          <a:effectLst/>
                        </a:rPr>
                        <a:t>2097152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8685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464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310100-F023-7DEF-9415-39BD3243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Μεταβολισμός των βακτηρίων.</a:t>
            </a:r>
            <a:b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8553FB-5899-BDF7-D919-AF3A6073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βακτήρια κάνουν παράλληλες </a:t>
            </a:r>
            <a:r>
              <a:rPr lang="el-GR" dirty="0" err="1"/>
              <a:t>βιοσυνθετικές</a:t>
            </a:r>
            <a:r>
              <a:rPr lang="el-GR" dirty="0"/>
              <a:t> ( αναβολικές ) και </a:t>
            </a:r>
            <a:r>
              <a:rPr lang="el-GR" dirty="0" err="1"/>
              <a:t>αποικοδομητικές</a:t>
            </a:r>
            <a:r>
              <a:rPr lang="el-GR" dirty="0"/>
              <a:t> (</a:t>
            </a:r>
            <a:r>
              <a:rPr lang="el-GR" dirty="0" err="1"/>
              <a:t>καταβολικές</a:t>
            </a:r>
            <a:r>
              <a:rPr lang="el-GR" dirty="0"/>
              <a:t> ) αντιδράσεις για σύνθεση των συστατικών του βακτηριακού κυττάρου και για διάσπαση των συστατικών αυτών και έκλυση ενέργειας.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DF55FF3-9FCE-F382-B588-1A8269CC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8556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310100-F023-7DEF-9415-39BD3243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Μεταβολισμός των βακτηρίων.</a:t>
            </a:r>
            <a:b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8553FB-5899-BDF7-D919-AF3A6073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dirty="0"/>
              <a:t>Τα μέσα ανάπτυξης των βακτηρίων πρέπει να περιλαμβάνουν:</a:t>
            </a:r>
          </a:p>
          <a:p>
            <a:r>
              <a:rPr lang="el-GR" sz="2800" dirty="0"/>
              <a:t>Άνθρακα (από σάκχαρα, κυρίως γλυκόζη ή από CO</a:t>
            </a:r>
            <a:r>
              <a:rPr lang="el-GR" sz="2800" baseline="-25000" dirty="0"/>
              <a:t>2</a:t>
            </a:r>
            <a:r>
              <a:rPr lang="el-GR" sz="2800" dirty="0"/>
              <a:t>  </a:t>
            </a:r>
            <a:r>
              <a:rPr lang="el-GR" sz="2800" dirty="0" err="1"/>
              <a:t>ατμοσφ</a:t>
            </a:r>
            <a:r>
              <a:rPr lang="el-GR" sz="2800" dirty="0"/>
              <a:t>.)</a:t>
            </a:r>
          </a:p>
          <a:p>
            <a:r>
              <a:rPr lang="el-GR" sz="2800" dirty="0"/>
              <a:t>Άζωτο (από αμμωνία, αμμωνιακά άλατα, Ν</a:t>
            </a:r>
            <a:r>
              <a:rPr lang="el-GR" sz="2800" baseline="-25000" dirty="0"/>
              <a:t>2</a:t>
            </a:r>
            <a:r>
              <a:rPr lang="el-GR" sz="2800" dirty="0"/>
              <a:t>  </a:t>
            </a:r>
            <a:r>
              <a:rPr lang="el-GR" sz="2800" dirty="0" err="1"/>
              <a:t>ατμοσφ</a:t>
            </a:r>
            <a:r>
              <a:rPr lang="el-GR" sz="2800" dirty="0"/>
              <a:t>.)</a:t>
            </a:r>
          </a:p>
          <a:p>
            <a:r>
              <a:rPr lang="el-GR" sz="2800" dirty="0"/>
              <a:t>Ανόργανα άλατα (φωσφορικά, θειικά) K, </a:t>
            </a:r>
            <a:r>
              <a:rPr lang="el-GR" sz="2800" dirty="0" err="1"/>
              <a:t>Mg</a:t>
            </a:r>
            <a:r>
              <a:rPr lang="el-GR" sz="2800" dirty="0"/>
              <a:t>, </a:t>
            </a:r>
            <a:r>
              <a:rPr lang="el-GR" sz="2800" dirty="0" err="1"/>
              <a:t>Fe</a:t>
            </a:r>
            <a:r>
              <a:rPr lang="el-GR" sz="2800" dirty="0"/>
              <a:t>, P κα.</a:t>
            </a:r>
          </a:p>
          <a:p>
            <a:r>
              <a:rPr lang="el-GR" sz="2800" dirty="0"/>
              <a:t>Παράγοντες ανάπτυξης (</a:t>
            </a:r>
            <a:r>
              <a:rPr lang="el-GR" sz="2800" dirty="0" err="1"/>
              <a:t>ριβοφλαβίνη</a:t>
            </a:r>
            <a:r>
              <a:rPr lang="el-GR" sz="2800" dirty="0"/>
              <a:t>, </a:t>
            </a:r>
            <a:r>
              <a:rPr lang="el-GR" sz="2800" dirty="0" err="1"/>
              <a:t>βιοτίνη</a:t>
            </a:r>
            <a:r>
              <a:rPr lang="el-GR" sz="2800" dirty="0"/>
              <a:t>, </a:t>
            </a:r>
            <a:r>
              <a:rPr lang="el-GR" sz="2800" dirty="0" err="1"/>
              <a:t>πυριδοξίνη</a:t>
            </a:r>
            <a:r>
              <a:rPr lang="el-GR" sz="2800" dirty="0"/>
              <a:t> κα.)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DF55FF3-9FCE-F382-B588-1A8269CC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8909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EC174A-44AC-6D2A-BC09-C61CA38E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Καλλιέργεια των βακτηρίων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345613-35FD-504F-DD0E-35A144208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600267" cy="4087811"/>
          </a:xfrm>
        </p:spPr>
        <p:txBody>
          <a:bodyPr>
            <a:normAutofit fontScale="62500" lnSpcReduction="20000"/>
          </a:bodyPr>
          <a:lstStyle/>
          <a:p>
            <a:pPr marL="347662" indent="-342900">
              <a:spcBef>
                <a:spcPts val="1250"/>
              </a:spcBef>
            </a:pPr>
            <a:r>
              <a:rPr lang="el-GR" altLang="el-GR" sz="3600" dirty="0">
                <a:latin typeface="Times New Roman" panose="02020603050405020304" pitchFamily="18" charset="0"/>
              </a:rPr>
              <a:t>Για την απομόνωση τους και μελέτη τους.</a:t>
            </a:r>
            <a:r>
              <a:rPr lang="en-US" altLang="el-GR" sz="3600" dirty="0">
                <a:latin typeface="Times New Roman" panose="02020603050405020304" pitchFamily="18" charset="0"/>
              </a:rPr>
              <a:t> </a:t>
            </a:r>
            <a:r>
              <a:rPr lang="el-GR" altLang="el-GR" sz="3600" dirty="0">
                <a:latin typeface="Times New Roman" panose="02020603050405020304" pitchFamily="18" charset="0"/>
              </a:rPr>
              <a:t>Αναγκαία </a:t>
            </a:r>
            <a:r>
              <a:rPr lang="el-GR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η </a:t>
            </a:r>
            <a:r>
              <a:rPr lang="en-US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in vitro </a:t>
            </a:r>
            <a:r>
              <a:rPr lang="el-GR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καλλιέργεια των βακτηρίων</a:t>
            </a:r>
          </a:p>
          <a:p>
            <a:pPr marL="347662" indent="-342900"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r>
              <a:rPr lang="el-GR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Συνηθισμένο θρεπτικό μέσο για βακτήρια / 1000 </a:t>
            </a:r>
            <a:r>
              <a:rPr lang="en-US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g</a:t>
            </a:r>
            <a:r>
              <a:rPr lang="el-GR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l-GR" altLang="el-GR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απεσταγμένο</a:t>
            </a:r>
            <a:r>
              <a:rPr lang="el-GR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νερό.</a:t>
            </a:r>
          </a:p>
          <a:p>
            <a:pPr marL="855663" indent="-342900">
              <a:spcBef>
                <a:spcPts val="1250"/>
              </a:spcBef>
              <a:buClrTx/>
              <a:buFont typeface="Wingdings" panose="05000000000000000000" pitchFamily="2" charset="2"/>
              <a:buChar char="ü"/>
            </a:pPr>
            <a:r>
              <a:rPr lang="el-GR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Άγαρ 15 </a:t>
            </a:r>
            <a:r>
              <a:rPr lang="en-US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g</a:t>
            </a:r>
            <a:r>
              <a:rPr lang="el-GR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(για στερεή καλλιέργεια).</a:t>
            </a:r>
          </a:p>
          <a:p>
            <a:pPr marL="855663" indent="-342900">
              <a:spcBef>
                <a:spcPts val="1250"/>
              </a:spcBef>
              <a:buClrTx/>
              <a:buFont typeface="Wingdings" panose="05000000000000000000" pitchFamily="2" charset="2"/>
              <a:buChar char="ü"/>
            </a:pPr>
            <a:r>
              <a:rPr lang="el-GR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Εκχύλισμα κρέατος 10 </a:t>
            </a:r>
            <a:r>
              <a:rPr lang="en-US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g</a:t>
            </a:r>
            <a:r>
              <a:rPr lang="el-GR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855663" indent="-342900">
              <a:spcBef>
                <a:spcPts val="1250"/>
              </a:spcBef>
              <a:buClrTx/>
              <a:buFont typeface="Wingdings" panose="05000000000000000000" pitchFamily="2" charset="2"/>
              <a:buChar char="ü"/>
            </a:pPr>
            <a:r>
              <a:rPr lang="el-GR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Πεπτόνη 10 </a:t>
            </a:r>
            <a:r>
              <a:rPr lang="en-US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g.</a:t>
            </a:r>
          </a:p>
          <a:p>
            <a:pPr marL="855663" indent="-342900">
              <a:spcBef>
                <a:spcPts val="1250"/>
              </a:spcBef>
              <a:buClrTx/>
              <a:buFont typeface="Wingdings" panose="05000000000000000000" pitchFamily="2" charset="2"/>
              <a:buChar char="ü"/>
            </a:pPr>
            <a:r>
              <a:rPr lang="en-US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NaCl 5</a:t>
            </a:r>
            <a:r>
              <a:rPr lang="el-GR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g.</a:t>
            </a:r>
            <a:endParaRPr lang="el-GR" altLang="el-GR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855663" indent="-342900">
              <a:spcBef>
                <a:spcPts val="1250"/>
              </a:spcBef>
              <a:buClrTx/>
              <a:buFont typeface="Wingdings" panose="05000000000000000000" pitchFamily="2" charset="2"/>
              <a:buChar char="ü"/>
            </a:pPr>
            <a:r>
              <a:rPr lang="el-GR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Για την ανάπτυξη ενός βακτηρίου σε μικτό πληθυσμό βακτηρίων, προστίθεται ένα θρεπτικό συστατικό που ευνοεί την ανάπτυξη μόνο αυτού.</a:t>
            </a:r>
          </a:p>
          <a:p>
            <a:pPr marL="855663" indent="-342900">
              <a:spcBef>
                <a:spcPts val="1250"/>
              </a:spcBef>
              <a:buClrTx/>
              <a:buFont typeface="Wingdings" panose="05000000000000000000" pitchFamily="2" charset="2"/>
              <a:buChar char="ü"/>
            </a:pPr>
            <a:r>
              <a:rPr lang="el-GR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Ρύθμιση του </a:t>
            </a:r>
            <a:r>
              <a:rPr lang="en-US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pH</a:t>
            </a:r>
            <a:r>
              <a:rPr lang="el-GR" altLang="el-GR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el-GR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3CAA639-6174-D954-2AF9-44462F35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C77B90-AC67-BBAB-6B0E-853157B2B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ΜΙΚΡΟΒΙΟΛΟΓΙΑ ΤΡΟΦΙΜΩΝ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D16002-7D08-6A12-D80B-44746F7D0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ts val="600"/>
              </a:spcBef>
              <a:buClrTx/>
            </a:pPr>
            <a:r>
              <a:rPr lang="el-GR" altLang="el-GR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Βακτήρια ή </a:t>
            </a:r>
            <a:r>
              <a:rPr lang="el-GR" altLang="el-GR" sz="28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σχιζομύκητες</a:t>
            </a:r>
            <a:endParaRPr lang="el-GR" altLang="el-GR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buClrTx/>
            </a:pPr>
            <a:r>
              <a:rPr lang="el-GR" altLang="el-GR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Μύκητες</a:t>
            </a:r>
          </a:p>
          <a:p>
            <a:pPr>
              <a:lnSpc>
                <a:spcPct val="200000"/>
              </a:lnSpc>
              <a:spcBef>
                <a:spcPts val="600"/>
              </a:spcBef>
              <a:buClrTx/>
            </a:pPr>
            <a:r>
              <a:rPr lang="el-GR" altLang="el-GR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Ζυμομύκητες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3699A87-3D21-A9F1-E2E8-55EB61A65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3911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310100-F023-7DEF-9415-39BD3243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 fontScale="90000"/>
          </a:bodyPr>
          <a:lstStyle/>
          <a:p>
            <a:r>
              <a:rPr lang="el-GR" altLang="el-GR" sz="2800" u="sng" dirty="0">
                <a:latin typeface="Times New Roman" panose="02020603050405020304" pitchFamily="18" charset="0"/>
              </a:rPr>
              <a:t>Μεταβολισμός των βακτηρίων.</a:t>
            </a:r>
            <a:br>
              <a:rPr lang="el-GR" altLang="el-GR" sz="2800" u="sng" dirty="0">
                <a:latin typeface="Times New Roman" panose="02020603050405020304" pitchFamily="18" charset="0"/>
              </a:rPr>
            </a:br>
            <a:endParaRPr lang="el-GR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8553FB-5899-BDF7-D919-AF3A6073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MRS Broth Low pH</a:t>
            </a:r>
            <a:endParaRPr lang="el-GR" sz="2000"/>
          </a:p>
          <a:p>
            <a:endParaRPr lang="el-GR" sz="2000" b="0" i="0" u="none" strike="noStrike" baseline="0">
              <a:latin typeface="Calibri" panose="020F0502020204030204" pitchFamily="34" charset="0"/>
            </a:endParaRPr>
          </a:p>
          <a:p>
            <a:r>
              <a:rPr lang="el-GR" sz="2000" b="0" i="0" u="none" strike="noStrike" baseline="0">
                <a:latin typeface="Calibri" panose="020F0502020204030204" pitchFamily="34" charset="0"/>
              </a:rPr>
              <a:t> Το μέσο είναι κατάλληλο για την ανάπτυξη βακτηρίων γαλακτικού οξέος, συμπεριλαμβανομένων των </a:t>
            </a:r>
            <a:r>
              <a:rPr lang="el-GR" sz="2000" b="0" i="1" u="none" strike="noStrike" baseline="0">
                <a:latin typeface="Calibri" panose="020F0502020204030204" pitchFamily="34" charset="0"/>
              </a:rPr>
              <a:t>Lactobacillus, Pediococcus </a:t>
            </a:r>
            <a:r>
              <a:rPr lang="el-GR" sz="2000" b="0" i="0" u="none" strike="noStrike" baseline="0">
                <a:latin typeface="Calibri" panose="020F0502020204030204" pitchFamily="34" charset="0"/>
              </a:rPr>
              <a:t>και </a:t>
            </a:r>
            <a:r>
              <a:rPr lang="el-GR" sz="2000" b="0" i="1" u="none" strike="noStrike" baseline="0">
                <a:latin typeface="Calibri" panose="020F0502020204030204" pitchFamily="34" charset="0"/>
              </a:rPr>
              <a:t>Leuconostoc. </a:t>
            </a:r>
          </a:p>
          <a:p>
            <a:endParaRPr lang="el-GR" sz="200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DF55FF3-9FCE-F382-B588-1A8269CC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1CA604-6A63-4CC9-BD85-FE00EF867EFF}" type="slidenum">
              <a:rPr lang="el-GR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l-G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111759D7-0287-0072-46C9-6CD9C905A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780208"/>
              </p:ext>
            </p:extLst>
          </p:nvPr>
        </p:nvGraphicFramePr>
        <p:xfrm>
          <a:off x="5445457" y="734194"/>
          <a:ext cx="6155142" cy="5413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1316">
                  <a:extLst>
                    <a:ext uri="{9D8B030D-6E8A-4147-A177-3AD203B41FA5}">
                      <a16:colId xmlns:a16="http://schemas.microsoft.com/office/drawing/2014/main" val="3222465288"/>
                    </a:ext>
                  </a:extLst>
                </a:gridCol>
                <a:gridCol w="1383826">
                  <a:extLst>
                    <a:ext uri="{9D8B030D-6E8A-4147-A177-3AD203B41FA5}">
                      <a16:colId xmlns:a16="http://schemas.microsoft.com/office/drawing/2014/main" val="1685258847"/>
                    </a:ext>
                  </a:extLst>
                </a:gridCol>
              </a:tblGrid>
              <a:tr h="492123">
                <a:tc>
                  <a:txBody>
                    <a:bodyPr/>
                    <a:lstStyle/>
                    <a:p>
                      <a:pPr marL="6350" marR="2540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l-GR" sz="2300">
                          <a:effectLst/>
                        </a:rPr>
                        <a:t>ΣΥΝΘΕΣΗ </a:t>
                      </a:r>
                      <a:endParaRPr lang="el-GR" sz="2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680" marR="135500" marT="57659" marB="0"/>
                </a:tc>
                <a:tc>
                  <a:txBody>
                    <a:bodyPr/>
                    <a:lstStyle/>
                    <a:p>
                      <a:pPr marL="6350" marR="2540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l-GR" sz="2300">
                          <a:effectLst/>
                        </a:rPr>
                        <a:t>g/litre </a:t>
                      </a:r>
                      <a:endParaRPr lang="el-GR" sz="2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680" marR="135500" marT="57659" marB="0"/>
                </a:tc>
                <a:extLst>
                  <a:ext uri="{0D108BD9-81ED-4DB2-BD59-A6C34878D82A}">
                    <a16:rowId xmlns:a16="http://schemas.microsoft.com/office/drawing/2014/main" val="1391308645"/>
                  </a:ext>
                </a:extLst>
              </a:tr>
              <a:tr h="492123">
                <a:tc>
                  <a:txBody>
                    <a:bodyPr/>
                    <a:lstStyle/>
                    <a:p>
                      <a:pPr marL="6350" marR="2540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l-GR" sz="2300" dirty="0">
                          <a:effectLst/>
                        </a:rPr>
                        <a:t>Γλυκόζη </a:t>
                      </a:r>
                      <a:endParaRPr lang="el-GR" sz="2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680" marR="135500" marT="57659" marB="0"/>
                </a:tc>
                <a:tc>
                  <a:txBody>
                    <a:bodyPr/>
                    <a:lstStyle/>
                    <a:p>
                      <a:pPr marL="6350" marR="12065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l-GR" sz="2300">
                          <a:effectLst/>
                        </a:rPr>
                        <a:t>20 </a:t>
                      </a:r>
                      <a:endParaRPr lang="el-GR" sz="2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680" marR="135500" marT="57659" marB="0"/>
                </a:tc>
                <a:extLst>
                  <a:ext uri="{0D108BD9-81ED-4DB2-BD59-A6C34878D82A}">
                    <a16:rowId xmlns:a16="http://schemas.microsoft.com/office/drawing/2014/main" val="935097871"/>
                  </a:ext>
                </a:extLst>
              </a:tr>
              <a:tr h="492123">
                <a:tc>
                  <a:txBody>
                    <a:bodyPr/>
                    <a:lstStyle/>
                    <a:p>
                      <a:pPr marL="6350" marR="2540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US" sz="2400" dirty="0"/>
                        <a:t>K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HPO</a:t>
                      </a:r>
                      <a:r>
                        <a:rPr lang="en-US" sz="2400" baseline="-25000" dirty="0"/>
                        <a:t>4</a:t>
                      </a:r>
                      <a:endParaRPr lang="el-GR" sz="2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680" marR="135500" marT="57659" marB="0"/>
                </a:tc>
                <a:tc>
                  <a:txBody>
                    <a:bodyPr/>
                    <a:lstStyle/>
                    <a:p>
                      <a:pPr marL="6350" marR="12065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l-GR" sz="2300">
                          <a:effectLst/>
                        </a:rPr>
                        <a:t>2 </a:t>
                      </a:r>
                      <a:endParaRPr lang="el-GR" sz="2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680" marR="135500" marT="57659" marB="0"/>
                </a:tc>
                <a:extLst>
                  <a:ext uri="{0D108BD9-81ED-4DB2-BD59-A6C34878D82A}">
                    <a16:rowId xmlns:a16="http://schemas.microsoft.com/office/drawing/2014/main" val="2272191751"/>
                  </a:ext>
                </a:extLst>
              </a:tr>
              <a:tr h="492123">
                <a:tc>
                  <a:txBody>
                    <a:bodyPr/>
                    <a:lstStyle/>
                    <a:p>
                      <a:pPr marL="6350" marR="2540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l-GR" sz="2300">
                          <a:effectLst/>
                        </a:rPr>
                        <a:t>Beef extract </a:t>
                      </a:r>
                      <a:endParaRPr lang="el-GR" sz="2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680" marR="135500" marT="57659" marB="0"/>
                </a:tc>
                <a:tc>
                  <a:txBody>
                    <a:bodyPr/>
                    <a:lstStyle/>
                    <a:p>
                      <a:pPr marL="6350" marR="12065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l-GR" sz="2300">
                          <a:effectLst/>
                        </a:rPr>
                        <a:t>10 </a:t>
                      </a:r>
                      <a:endParaRPr lang="el-GR" sz="2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680" marR="135500" marT="57659" marB="0"/>
                </a:tc>
                <a:extLst>
                  <a:ext uri="{0D108BD9-81ED-4DB2-BD59-A6C34878D82A}">
                    <a16:rowId xmlns:a16="http://schemas.microsoft.com/office/drawing/2014/main" val="2590446656"/>
                  </a:ext>
                </a:extLst>
              </a:tr>
              <a:tr h="492123">
                <a:tc>
                  <a:txBody>
                    <a:bodyPr/>
                    <a:lstStyle/>
                    <a:p>
                      <a:pPr marL="6350" marR="2540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l-GR" sz="2300" dirty="0" err="1">
                          <a:effectLst/>
                        </a:rPr>
                        <a:t>Tween</a:t>
                      </a:r>
                      <a:r>
                        <a:rPr lang="el-GR" sz="2300" dirty="0">
                          <a:effectLst/>
                        </a:rPr>
                        <a:t> 80 </a:t>
                      </a:r>
                      <a:endParaRPr lang="el-GR" sz="2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680" marR="135500" marT="57659" marB="0"/>
                </a:tc>
                <a:tc>
                  <a:txBody>
                    <a:bodyPr/>
                    <a:lstStyle/>
                    <a:p>
                      <a:pPr marL="6350" marR="10795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l-GR" sz="2300">
                          <a:effectLst/>
                        </a:rPr>
                        <a:t>1,08 </a:t>
                      </a:r>
                      <a:endParaRPr lang="el-GR" sz="2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680" marR="135500" marT="57659" marB="0"/>
                </a:tc>
                <a:extLst>
                  <a:ext uri="{0D108BD9-81ED-4DB2-BD59-A6C34878D82A}">
                    <a16:rowId xmlns:a16="http://schemas.microsoft.com/office/drawing/2014/main" val="3843666713"/>
                  </a:ext>
                </a:extLst>
              </a:tr>
              <a:tr h="492123">
                <a:tc>
                  <a:txBody>
                    <a:bodyPr/>
                    <a:lstStyle/>
                    <a:p>
                      <a:pPr marL="6350" marR="2540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US" sz="2400" dirty="0"/>
                        <a:t>K</a:t>
                      </a:r>
                      <a:r>
                        <a:rPr lang="el-GR" sz="2400" dirty="0" err="1"/>
                        <a:t>ιτρικό</a:t>
                      </a:r>
                      <a:r>
                        <a:rPr lang="el-GR" sz="2400" dirty="0"/>
                        <a:t> </a:t>
                      </a:r>
                      <a:r>
                        <a:rPr lang="el-GR" sz="2400" dirty="0" err="1"/>
                        <a:t>τριαμμώνιο</a:t>
                      </a:r>
                      <a:endParaRPr lang="el-GR" sz="2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680" marR="135500" marT="57659" marB="0"/>
                </a:tc>
                <a:tc>
                  <a:txBody>
                    <a:bodyPr/>
                    <a:lstStyle/>
                    <a:p>
                      <a:pPr marL="6350" marR="12065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l-GR" sz="2300">
                          <a:effectLst/>
                        </a:rPr>
                        <a:t>2 </a:t>
                      </a:r>
                      <a:endParaRPr lang="el-GR" sz="2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680" marR="135500" marT="57659" marB="0"/>
                </a:tc>
                <a:extLst>
                  <a:ext uri="{0D108BD9-81ED-4DB2-BD59-A6C34878D82A}">
                    <a16:rowId xmlns:a16="http://schemas.microsoft.com/office/drawing/2014/main" val="803873629"/>
                  </a:ext>
                </a:extLst>
              </a:tr>
              <a:tr h="492123">
                <a:tc>
                  <a:txBody>
                    <a:bodyPr/>
                    <a:lstStyle/>
                    <a:p>
                      <a:pPr marL="6350" marR="2540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l-GR" sz="2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Βακτηριολογική πεπτόνη</a:t>
                      </a:r>
                    </a:p>
                  </a:txBody>
                  <a:tcPr marL="155680" marR="135500" marT="57659" marB="0"/>
                </a:tc>
                <a:tc>
                  <a:txBody>
                    <a:bodyPr/>
                    <a:lstStyle/>
                    <a:p>
                      <a:pPr marL="6350" marR="12065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l-GR" sz="2300">
                          <a:effectLst/>
                        </a:rPr>
                        <a:t>10 </a:t>
                      </a:r>
                      <a:endParaRPr lang="el-GR" sz="2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680" marR="135500" marT="57659" marB="0"/>
                </a:tc>
                <a:extLst>
                  <a:ext uri="{0D108BD9-81ED-4DB2-BD59-A6C34878D82A}">
                    <a16:rowId xmlns:a16="http://schemas.microsoft.com/office/drawing/2014/main" val="4206191146"/>
                  </a:ext>
                </a:extLst>
              </a:tr>
              <a:tr h="492123">
                <a:tc>
                  <a:txBody>
                    <a:bodyPr/>
                    <a:lstStyle/>
                    <a:p>
                      <a:r>
                        <a:rPr lang="el-GR" sz="2400" b="1" dirty="0"/>
                        <a:t>Θειικό μαγνήσιο </a:t>
                      </a:r>
                    </a:p>
                  </a:txBody>
                  <a:tcPr marL="155680" marR="135500" marT="57659" marB="0"/>
                </a:tc>
                <a:tc>
                  <a:txBody>
                    <a:bodyPr/>
                    <a:lstStyle/>
                    <a:p>
                      <a:pPr marL="6350" marR="10795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l-GR" sz="2300">
                          <a:effectLst/>
                        </a:rPr>
                        <a:t>0,2 </a:t>
                      </a:r>
                      <a:endParaRPr lang="el-GR" sz="2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680" marR="135500" marT="57659" marB="0"/>
                </a:tc>
                <a:extLst>
                  <a:ext uri="{0D108BD9-81ED-4DB2-BD59-A6C34878D82A}">
                    <a16:rowId xmlns:a16="http://schemas.microsoft.com/office/drawing/2014/main" val="2606953000"/>
                  </a:ext>
                </a:extLst>
              </a:tr>
              <a:tr h="492123">
                <a:tc>
                  <a:txBody>
                    <a:bodyPr/>
                    <a:lstStyle/>
                    <a:p>
                      <a:r>
                        <a:rPr lang="el-GR" sz="2400" b="1" dirty="0"/>
                        <a:t>Οξικό νάτριο</a:t>
                      </a:r>
                    </a:p>
                  </a:txBody>
                  <a:tcPr marL="155680" marR="135500" marT="57659" marB="0"/>
                </a:tc>
                <a:tc>
                  <a:txBody>
                    <a:bodyPr/>
                    <a:lstStyle/>
                    <a:p>
                      <a:pPr marL="6350" marR="12065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l-GR" sz="2300">
                          <a:effectLst/>
                        </a:rPr>
                        <a:t>5 </a:t>
                      </a:r>
                      <a:endParaRPr lang="el-GR" sz="2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680" marR="135500" marT="57659" marB="0"/>
                </a:tc>
                <a:extLst>
                  <a:ext uri="{0D108BD9-81ED-4DB2-BD59-A6C34878D82A}">
                    <a16:rowId xmlns:a16="http://schemas.microsoft.com/office/drawing/2014/main" val="3166181869"/>
                  </a:ext>
                </a:extLst>
              </a:tr>
              <a:tr h="492123">
                <a:tc>
                  <a:txBody>
                    <a:bodyPr/>
                    <a:lstStyle/>
                    <a:p>
                      <a:pPr marL="6350" marR="2540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l-GR" sz="2300">
                          <a:effectLst/>
                        </a:rPr>
                        <a:t>Yeast extract </a:t>
                      </a:r>
                      <a:endParaRPr lang="el-GR" sz="2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680" marR="135500" marT="57659" marB="0"/>
                </a:tc>
                <a:tc>
                  <a:txBody>
                    <a:bodyPr/>
                    <a:lstStyle/>
                    <a:p>
                      <a:pPr marL="6350" marR="12065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l-GR" sz="2300">
                          <a:effectLst/>
                        </a:rPr>
                        <a:t>4 </a:t>
                      </a:r>
                      <a:endParaRPr lang="el-GR" sz="23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680" marR="135500" marT="57659" marB="0"/>
                </a:tc>
                <a:extLst>
                  <a:ext uri="{0D108BD9-81ED-4DB2-BD59-A6C34878D82A}">
                    <a16:rowId xmlns:a16="http://schemas.microsoft.com/office/drawing/2014/main" val="2499462878"/>
                  </a:ext>
                </a:extLst>
              </a:tr>
              <a:tr h="492123">
                <a:tc>
                  <a:txBody>
                    <a:bodyPr/>
                    <a:lstStyle/>
                    <a:p>
                      <a:r>
                        <a:rPr lang="el-GR" sz="2400" b="1" dirty="0"/>
                        <a:t>Δισθενές θειικό μαγγάνιο </a:t>
                      </a:r>
                    </a:p>
                  </a:txBody>
                  <a:tcPr marL="155680" marR="135500" marT="57659" marB="0"/>
                </a:tc>
                <a:tc>
                  <a:txBody>
                    <a:bodyPr/>
                    <a:lstStyle/>
                    <a:p>
                      <a:pPr marL="6350" marR="10795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l-GR" sz="2300" dirty="0">
                          <a:effectLst/>
                        </a:rPr>
                        <a:t>0,05 </a:t>
                      </a:r>
                      <a:endParaRPr lang="el-GR" sz="2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680" marR="135500" marT="57659" marB="0"/>
                </a:tc>
                <a:extLst>
                  <a:ext uri="{0D108BD9-81ED-4DB2-BD59-A6C34878D82A}">
                    <a16:rowId xmlns:a16="http://schemas.microsoft.com/office/drawing/2014/main" val="213696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963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41ACA8-7E5B-7412-0117-259C5EE0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u="sng" dirty="0">
                <a:latin typeface="Times New Roman" panose="02020603050405020304" pitchFamily="18" charset="0"/>
              </a:rPr>
              <a:t>Μεταβολισμός των βακτηρίων.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E69F4F-F6D5-1921-49CB-1AE3566AF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Αναλόγως του τρόπου διατροφής των τα βακτηρίδια χωρίζονται σε:</a:t>
            </a:r>
          </a:p>
          <a:p>
            <a:pPr marL="0" indent="0">
              <a:buNone/>
            </a:pPr>
            <a:endParaRPr lang="el-GR" altLang="el-GR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l-GR" altLang="el-GR" b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altLang="el-GR" b="1" dirty="0">
                <a:solidFill>
                  <a:schemeClr val="tx1"/>
                </a:solidFill>
                <a:latin typeface="Times New Roman" panose="02020603050405020304" pitchFamily="18" charset="0"/>
              </a:rPr>
              <a:t>ΑΥΤΌΤΡΟΦΑ</a:t>
            </a:r>
          </a:p>
          <a:p>
            <a:pPr algn="ctr"/>
            <a:r>
              <a:rPr lang="el-GR" altLang="el-GR" dirty="0">
                <a:solidFill>
                  <a:schemeClr val="tx1"/>
                </a:solidFill>
                <a:latin typeface="Times New Roman" panose="02020603050405020304" pitchFamily="18" charset="0"/>
              </a:rPr>
              <a:t>Συνθέτουν το πρωτόπλασμα</a:t>
            </a:r>
            <a:r>
              <a:rPr lang="el-GR" altLang="el-GR" b="1" dirty="0">
                <a:latin typeface="Times New Roman" panose="02020603050405020304" pitchFamily="18" charset="0"/>
              </a:rPr>
              <a:t> </a:t>
            </a:r>
            <a:r>
              <a:rPr lang="el-GR" altLang="el-GR" dirty="0">
                <a:solidFill>
                  <a:schemeClr val="tx1"/>
                </a:solidFill>
                <a:latin typeface="Times New Roman" panose="02020603050405020304" pitchFamily="18" charset="0"/>
              </a:rPr>
              <a:t>από απλές ανόργανες ουσίες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3BEDA02-1DB1-B1D8-2E2C-2BA6AB74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21</a:t>
            </a:fld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5BE42-9EFB-5099-D1A4-10C3BCC65299}"/>
              </a:ext>
            </a:extLst>
          </p:cNvPr>
          <p:cNvSpPr txBox="1"/>
          <p:nvPr/>
        </p:nvSpPr>
        <p:spPr>
          <a:xfrm>
            <a:off x="2196484" y="5136587"/>
            <a:ext cx="2270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l-GR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Χημειοσυνθετικά</a:t>
            </a:r>
            <a:r>
              <a:rPr lang="el-GR" altLang="el-GR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FB93A3-1FE2-9352-D8BA-974E236EAC48}"/>
              </a:ext>
            </a:extLst>
          </p:cNvPr>
          <p:cNvSpPr txBox="1"/>
          <p:nvPr/>
        </p:nvSpPr>
        <p:spPr>
          <a:xfrm>
            <a:off x="7823447" y="5271516"/>
            <a:ext cx="1791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l-GR" dirty="0">
                <a:solidFill>
                  <a:schemeClr val="tx1"/>
                </a:solidFill>
                <a:latin typeface="Times New Roman" panose="02020603050405020304" pitchFamily="18" charset="0"/>
              </a:rPr>
              <a:t>Φωτοσυνθετικά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63F11D-9D41-CD7F-6DF0-6FAEE8654DD1}"/>
              </a:ext>
            </a:extLst>
          </p:cNvPr>
          <p:cNvSpPr txBox="1"/>
          <p:nvPr/>
        </p:nvSpPr>
        <p:spPr>
          <a:xfrm>
            <a:off x="7583750" y="5640848"/>
            <a:ext cx="2270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l-GR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Νιτροβακτηριοειδή</a:t>
            </a:r>
            <a:endParaRPr lang="el-GR" dirty="0"/>
          </a:p>
        </p:txBody>
      </p:sp>
      <p:cxnSp>
        <p:nvCxnSpPr>
          <p:cNvPr id="11" name="8 - Ευθύγραμμο βέλος σύνδεσης">
            <a:extLst>
              <a:ext uri="{FF2B5EF4-FFF2-40B4-BE49-F238E27FC236}">
                <a16:creationId xmlns:a16="http://schemas.microsoft.com/office/drawing/2014/main" id="{47B43972-C447-E95D-D3F4-4C79A1FEF57F}"/>
              </a:ext>
            </a:extLst>
          </p:cNvPr>
          <p:cNvCxnSpPr>
            <a:cxnSpLocks/>
          </p:cNvCxnSpPr>
          <p:nvPr/>
        </p:nvCxnSpPr>
        <p:spPr>
          <a:xfrm flipH="1">
            <a:off x="3762597" y="4424660"/>
            <a:ext cx="824200" cy="7243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8 - Ευθύγραμμο βέλος σύνδεσης">
            <a:extLst>
              <a:ext uri="{FF2B5EF4-FFF2-40B4-BE49-F238E27FC236}">
                <a16:creationId xmlns:a16="http://schemas.microsoft.com/office/drawing/2014/main" id="{C458EBFF-EA63-AC72-B448-1A13DCD515AA}"/>
              </a:ext>
            </a:extLst>
          </p:cNvPr>
          <p:cNvCxnSpPr>
            <a:cxnSpLocks/>
          </p:cNvCxnSpPr>
          <p:nvPr/>
        </p:nvCxnSpPr>
        <p:spPr>
          <a:xfrm>
            <a:off x="7196314" y="4424660"/>
            <a:ext cx="817782" cy="7243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656B1F2-DE18-915B-EFFE-731CD423E542}"/>
              </a:ext>
            </a:extLst>
          </p:cNvPr>
          <p:cNvSpPr txBox="1"/>
          <p:nvPr/>
        </p:nvSpPr>
        <p:spPr>
          <a:xfrm>
            <a:off x="5461986" y="4602160"/>
            <a:ext cx="1116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l-GR" dirty="0">
                <a:solidFill>
                  <a:schemeClr val="tx1"/>
                </a:solidFill>
                <a:latin typeface="Times New Roman" panose="02020603050405020304" pitchFamily="18" charset="0"/>
              </a:rPr>
              <a:t>ενέργεια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9156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5CF676-23D2-01E3-8CB7-E75E91A4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u="sng" dirty="0">
                <a:latin typeface="Times New Roman" panose="02020603050405020304" pitchFamily="18" charset="0"/>
              </a:rPr>
              <a:t>Μεταβολισμός των βακτηρίων.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E7355C-C4CC-9A1D-CD51-D9F7F5329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Αναλόγως του τρόπου διατροφής των τα βακτηρίδια χωρίζονται σε:</a:t>
            </a:r>
          </a:p>
          <a:p>
            <a:pPr algn="ctr"/>
            <a:endParaRPr lang="el-GR" altLang="el-GR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el-GR" altLang="el-GR" b="1" dirty="0">
              <a:latin typeface="Times New Roman" panose="02020603050405020304" pitchFamily="18" charset="0"/>
            </a:endParaRPr>
          </a:p>
          <a:p>
            <a:pPr algn="ctr"/>
            <a:r>
              <a:rPr lang="el-GR" altLang="el-GR" b="1" dirty="0">
                <a:solidFill>
                  <a:schemeClr val="tx1"/>
                </a:solidFill>
                <a:latin typeface="Times New Roman" panose="02020603050405020304" pitchFamily="18" charset="0"/>
              </a:rPr>
              <a:t>ΕΤΕΡΟΤΡΟΦΑ</a:t>
            </a:r>
          </a:p>
          <a:p>
            <a:pPr algn="ctr"/>
            <a:r>
              <a:rPr lang="el-GR" altLang="el-GR" dirty="0">
                <a:solidFill>
                  <a:schemeClr val="tx1"/>
                </a:solidFill>
                <a:latin typeface="Times New Roman" panose="02020603050405020304" pitchFamily="18" charset="0"/>
              </a:rPr>
              <a:t>Χρειάζονται πολύπλοκες</a:t>
            </a:r>
            <a:r>
              <a:rPr lang="el-GR" altLang="el-GR" b="1" dirty="0">
                <a:latin typeface="Times New Roman" panose="02020603050405020304" pitchFamily="18" charset="0"/>
              </a:rPr>
              <a:t> </a:t>
            </a:r>
            <a:r>
              <a:rPr lang="el-GR" altLang="el-GR" dirty="0">
                <a:solidFill>
                  <a:schemeClr val="tx1"/>
                </a:solidFill>
                <a:latin typeface="Times New Roman" panose="02020603050405020304" pitchFamily="18" charset="0"/>
              </a:rPr>
              <a:t>οργανικές ενώσεις</a:t>
            </a:r>
          </a:p>
          <a:p>
            <a:pPr algn="ctr"/>
            <a:r>
              <a:rPr lang="el-GR" altLang="el-GR" dirty="0">
                <a:solidFill>
                  <a:schemeClr val="tx1"/>
                </a:solidFill>
                <a:latin typeface="Times New Roman" panose="02020603050405020304" pitchFamily="18" charset="0"/>
              </a:rPr>
              <a:t>Παθογόνα βακτήρια</a:t>
            </a:r>
            <a:r>
              <a:rPr lang="el-GR" altLang="el-GR" b="1" dirty="0">
                <a:latin typeface="Times New Roman" panose="02020603050405020304" pitchFamily="18" charset="0"/>
              </a:rPr>
              <a:t>, </a:t>
            </a:r>
            <a:r>
              <a:rPr lang="el-GR" altLang="el-GR" dirty="0">
                <a:solidFill>
                  <a:schemeClr val="tx1"/>
                </a:solidFill>
                <a:latin typeface="Times New Roman" panose="02020603050405020304" pitchFamily="18" charset="0"/>
              </a:rPr>
              <a:t>Σαπρόφυτα (αλλοιώνουν τα τρόφιμα)</a:t>
            </a:r>
          </a:p>
          <a:p>
            <a:pPr algn="ctr"/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E5B2E77-1799-7F26-3603-54713719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6915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A27254-207B-4B52-973B-03A6D7C25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F277F77-3B92-A215-E338-6F97178C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>
              <a:buClrTx/>
              <a:buFontTx/>
              <a:buNone/>
            </a:pPr>
            <a:r>
              <a:rPr lang="el-GR" altLang="el-GR" sz="4400" u="sng" dirty="0">
                <a:latin typeface="Times New Roman" panose="02020603050405020304" pitchFamily="18" charset="0"/>
              </a:rPr>
              <a:t>Μεταβολισμός των βακτηρίων.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3358E8-FEB4-4E5C-903A-92C75E6BD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5FE9BA5-5847-4FF3-960A-4E3AC28E3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D98C19-CACB-4DEB-9AA7-5E1D776DB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EA0C28F-AA7D-46C7-8D8A-CE97E7EB0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0B7A449-3821-4275-97E9-6B1FF91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15285ED-C1E9-4539-9551-2D9D3B89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A57A772B-029C-402F-8961-04AD1B61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43A98072-A351-47FB-8807-1EEDBF77E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BC2C561-1ADE-495B-A04A-92DE414F5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E633B79-4994-47EC-9479-56BA3E3A5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6188152-70CA-4742-AA0D-863A7FDB4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608451F-4104-3C18-631B-9971E544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1CA604-6A63-4CC9-BD85-FE00EF867EFF}" type="slidenum">
              <a:rPr lang="el-G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l-GR">
              <a:solidFill>
                <a:srgbClr val="FFFFFF"/>
              </a:solidFill>
            </a:endParaRPr>
          </a:p>
        </p:txBody>
      </p:sp>
      <p:graphicFrame>
        <p:nvGraphicFramePr>
          <p:cNvPr id="6" name="Θέση περιεχομένου 2">
            <a:extLst>
              <a:ext uri="{FF2B5EF4-FFF2-40B4-BE49-F238E27FC236}">
                <a16:creationId xmlns:a16="http://schemas.microsoft.com/office/drawing/2014/main" id="{0B2F124E-0695-BE1C-6AE5-98CBD10DB0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57912"/>
              </p:ext>
            </p:extLst>
          </p:nvPr>
        </p:nvGraphicFramePr>
        <p:xfrm>
          <a:off x="4876847" y="944563"/>
          <a:ext cx="6656769" cy="492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5683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B95CC9-A18E-DDC7-8958-5185C089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u="sng" dirty="0">
                <a:latin typeface="Times New Roman" panose="02020603050405020304" pitchFamily="18" charset="0"/>
              </a:rPr>
              <a:t>Μεταβολισμός των βακτηρίων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E2C145-8071-6449-520D-84B895BA8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7662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Οξειδωτικές αντιδράσεις</a:t>
            </a:r>
          </a:p>
          <a:p>
            <a:pPr marL="973138" indent="-342900">
              <a:lnSpc>
                <a:spcPct val="9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l-GR" altLang="el-GR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Αερόβια αναπνοή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: Οξείδωση οργανικού υποστρώματος με Ο</a:t>
            </a:r>
            <a:r>
              <a:rPr lang="el-GR" altLang="el-GR" sz="1050" dirty="0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FontTx/>
              <a:buNone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		Π.χ.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C</a:t>
            </a:r>
            <a:r>
              <a:rPr lang="en-US" altLang="el-GR" sz="1100" dirty="0">
                <a:solidFill>
                  <a:schemeClr val="tx1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H</a:t>
            </a:r>
            <a:r>
              <a:rPr lang="en-US" altLang="el-GR" sz="1100" dirty="0">
                <a:solidFill>
                  <a:schemeClr val="tx1"/>
                </a:solidFill>
                <a:latin typeface="Times New Roman" panose="02020603050405020304" pitchFamily="18" charset="0"/>
              </a:rPr>
              <a:t>12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O</a:t>
            </a:r>
            <a:r>
              <a:rPr lang="en-US" altLang="el-GR" sz="1100" dirty="0">
                <a:solidFill>
                  <a:schemeClr val="tx1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+  6O</a:t>
            </a:r>
            <a:r>
              <a:rPr lang="en-US" altLang="el-GR" sz="1100" dirty="0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→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6CO </a:t>
            </a:r>
            <a:r>
              <a:rPr lang="en-US" altLang="el-GR" sz="1100" dirty="0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+  6 H</a:t>
            </a:r>
            <a:r>
              <a:rPr lang="en-US" altLang="el-GR" sz="11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O + 686 Kcal 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ενέργεια</a:t>
            </a:r>
          </a:p>
          <a:p>
            <a:pPr marL="973138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l-GR" altLang="el-GR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Αναερόβια αναπνοή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: Οξείδωση οργανικού υποστρώματος από αναγόμενες ανόργανες ουσίες.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		Π.χ. 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r>
              <a:rPr lang="en-US" altLang="el-GR" sz="1100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H</a:t>
            </a:r>
            <a:r>
              <a:rPr lang="en-US" altLang="el-GR" sz="1100" dirty="0">
                <a:solidFill>
                  <a:schemeClr val="tx1"/>
                </a:solidFill>
                <a:latin typeface="Times New Roman" panose="02020603050405020304" pitchFamily="18" charset="0"/>
              </a:rPr>
              <a:t>5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OH +  CO</a:t>
            </a:r>
            <a:r>
              <a:rPr lang="en-US" altLang="el-GR" sz="1100" dirty="0">
                <a:solidFill>
                  <a:schemeClr val="tx1"/>
                </a:solidFill>
                <a:latin typeface="Times New Roman" panose="02020603050405020304" pitchFamily="18" charset="0"/>
              </a:rPr>
              <a:t>2	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→</a:t>
            </a:r>
            <a:r>
              <a:rPr lang="en-US" altLang="el-GR" sz="1100" dirty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2CH</a:t>
            </a:r>
            <a:r>
              <a:rPr lang="en-US" altLang="el-GR" sz="1100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COOH  +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l-GR" sz="1100" dirty="0">
                <a:solidFill>
                  <a:schemeClr val="tx1"/>
                </a:solidFill>
                <a:latin typeface="Times New Roman" panose="02020603050405020304" pitchFamily="18" charset="0"/>
              </a:rPr>
              <a:t>4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+  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ενέργεια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	    	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NO</a:t>
            </a:r>
            <a:r>
              <a:rPr lang="en-US" altLang="el-GR" sz="1100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¯	→	NO</a:t>
            </a:r>
            <a:r>
              <a:rPr lang="en-US" altLang="el-GR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¯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l-GR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	N</a:t>
            </a:r>
            <a:r>
              <a:rPr lang="en-US" altLang="el-GR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ατμοσφαιρ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l-GR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l-GR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S</a:t>
            </a:r>
            <a:r>
              <a:rPr lang="en-US" altLang="el-GR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altLang="el-GR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F45207F-5D0A-55FC-D155-6B3DFCD7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9340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EA9C95-1B6F-5077-347B-4B8137F1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Χημική σύσταση των βακτηρίων</a:t>
            </a:r>
            <a:b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D12719-3E27-A5F4-A5E1-E11755009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517408" cy="4160312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500"/>
              </a:spcBef>
            </a:pPr>
            <a:r>
              <a:rPr lang="el-GR" altLang="el-GR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Νερό		75 - 80 % στις βλαστικές μορφές.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l-GR" altLang="el-GR" sz="2300" dirty="0">
                <a:latin typeface="Times New Roman" panose="02020603050405020304" pitchFamily="18" charset="0"/>
              </a:rPr>
              <a:t>            </a:t>
            </a:r>
            <a:r>
              <a:rPr lang="el-GR" altLang="el-GR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l-GR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</a:t>
            </a:r>
            <a:r>
              <a:rPr lang="el-GR" altLang="el-GR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40 – 60 % στους σπόρους.</a:t>
            </a:r>
          </a:p>
          <a:p>
            <a:pPr>
              <a:spcBef>
                <a:spcPts val="500"/>
              </a:spcBef>
            </a:pPr>
            <a:endParaRPr lang="el-GR" altLang="el-GR" sz="3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500"/>
              </a:spcBef>
            </a:pPr>
            <a:r>
              <a:rPr lang="el-GR" altLang="el-GR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Πρωτεΐνες και άλλες αζωτούχες ενώσεις : 8 – 15 % </a:t>
            </a:r>
            <a:r>
              <a:rPr lang="el-GR" altLang="el-GR" sz="3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νουκλεϊνικά</a:t>
            </a:r>
            <a:r>
              <a:rPr lang="el-GR" altLang="el-GR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 οξέα (</a:t>
            </a:r>
            <a:r>
              <a:rPr lang="en-US" altLang="el-GR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DNA, RNA), </a:t>
            </a:r>
            <a:r>
              <a:rPr lang="el-GR" altLang="el-GR" sz="3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γλυκοπρωτεϊνες</a:t>
            </a:r>
            <a:r>
              <a:rPr lang="el-GR" altLang="el-GR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 και νουκλεοπρωτεΐνες.</a:t>
            </a:r>
          </a:p>
          <a:p>
            <a:pPr>
              <a:spcBef>
                <a:spcPts val="500"/>
              </a:spcBef>
            </a:pPr>
            <a:endParaRPr lang="el-GR" altLang="el-GR" sz="3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500"/>
              </a:spcBef>
            </a:pPr>
            <a:r>
              <a:rPr lang="el-GR" altLang="el-GR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1 – 12 % Υδατάνθρακες ως γλυκογόνο, άμυλο, ενωμένο με πρωτεΐνες ή λιποειδή.</a:t>
            </a:r>
          </a:p>
          <a:p>
            <a:pPr>
              <a:spcBef>
                <a:spcPts val="500"/>
              </a:spcBef>
            </a:pPr>
            <a:endParaRPr lang="el-GR" altLang="el-GR" sz="3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500"/>
              </a:spcBef>
            </a:pPr>
            <a:r>
              <a:rPr lang="el-GR" altLang="el-GR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1 – 2 % Ανόργανα άλατα </a:t>
            </a:r>
            <a:r>
              <a:rPr lang="en-US" altLang="el-GR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Mg, Ca, Fe, Na, </a:t>
            </a:r>
            <a:r>
              <a:rPr lang="el-GR" altLang="el-GR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φωσφορικά, θειικά, χλωριούχα.</a:t>
            </a:r>
          </a:p>
          <a:p>
            <a:pPr>
              <a:spcBef>
                <a:spcPts val="500"/>
              </a:spcBef>
            </a:pPr>
            <a:endParaRPr lang="el-GR" altLang="el-GR" sz="3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500"/>
              </a:spcBef>
            </a:pPr>
            <a:r>
              <a:rPr lang="el-GR" altLang="el-GR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0,5 – 8 % Λίπη, λιποειδή και κηροί.</a:t>
            </a:r>
          </a:p>
          <a:p>
            <a:pPr>
              <a:spcBef>
                <a:spcPts val="500"/>
              </a:spcBef>
            </a:pPr>
            <a:endParaRPr lang="el-GR" altLang="el-GR" sz="3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500"/>
              </a:spcBef>
            </a:pPr>
            <a:r>
              <a:rPr lang="el-GR" altLang="el-GR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Χρωστικές ύλες (</a:t>
            </a:r>
            <a:r>
              <a:rPr lang="el-GR" altLang="el-GR" sz="3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καροτενοειδή</a:t>
            </a:r>
            <a:r>
              <a:rPr lang="el-GR" altLang="el-GR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l-GR" altLang="el-GR" sz="3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μελανίνες</a:t>
            </a:r>
            <a:r>
              <a:rPr lang="el-GR" altLang="el-GR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l-GR" altLang="el-GR" sz="3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ανθοκυάνες</a:t>
            </a:r>
            <a:r>
              <a:rPr lang="el-GR" altLang="el-GR" sz="3800" dirty="0">
                <a:solidFill>
                  <a:schemeClr val="tx1"/>
                </a:solidFill>
                <a:latin typeface="Times New Roman" panose="02020603050405020304" pitchFamily="18" charset="0"/>
              </a:rPr>
              <a:t>).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AC487C4-00E9-D32F-B083-1CE8B2E6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1915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356635-3006-9258-DFAC-142E3890D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21594" cy="1185864"/>
          </a:xfrm>
        </p:spPr>
        <p:txBody>
          <a:bodyPr>
            <a:normAutofit fontScale="90000"/>
          </a:bodyPr>
          <a:lstStyle/>
          <a:p>
            <a: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Παράγοντες του περιβάλλοντος που επιδρούν θετικά η αρνητικά στην ανάπτυξη των βακτηρίων.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003740-42EF-7785-2C28-3B16615BC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Παράγοντες: </a:t>
            </a:r>
          </a:p>
          <a:p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Θερμοκρασία</a:t>
            </a:r>
          </a:p>
          <a:p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υγρασία</a:t>
            </a:r>
          </a:p>
          <a:p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pH </a:t>
            </a:r>
            <a:endParaRPr lang="el-GR" altLang="el-GR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οσμωτική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πίεση</a:t>
            </a:r>
          </a:p>
          <a:p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Ακτινοβολίες</a:t>
            </a:r>
          </a:p>
          <a:p>
            <a:endParaRPr lang="el-GR" altLang="el-GR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Οι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αντιβακτηριακοί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παράγοντες διακρίνονται σε βακτηριοκτόνους και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βακτηριοστατικούς</a:t>
            </a:r>
            <a:endParaRPr lang="el-GR" altLang="el-GR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DB2E332-260A-7051-3D4B-9A06F73BD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1083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BDE85A-74A2-3888-29BE-04A64114C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α) Θερμοκρασία.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8ACA0E-E0C0-9382-3D0A-111A727CB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500"/>
              </a:spcBef>
              <a:buClrTx/>
              <a:buFontTx/>
              <a:buNone/>
            </a:pP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Optimum 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θερμοκρασία (γρήγορος πολλαπλασιασμός βακτηρίων)</a:t>
            </a:r>
          </a:p>
          <a:p>
            <a:pPr>
              <a:spcBef>
                <a:spcPts val="500"/>
              </a:spcBef>
              <a:buClrTx/>
              <a:buFontTx/>
              <a:buNone/>
            </a:pP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Minimum 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θερμοκρασία</a:t>
            </a:r>
          </a:p>
          <a:p>
            <a:pPr>
              <a:spcBef>
                <a:spcPts val="500"/>
              </a:spcBef>
              <a:buClrTx/>
              <a:buFontTx/>
              <a:buNone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						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όρια ανάπτυξης βακτηρίων.</a:t>
            </a:r>
          </a:p>
          <a:p>
            <a:pPr>
              <a:spcBef>
                <a:spcPts val="500"/>
              </a:spcBef>
              <a:buClrTx/>
              <a:buFontTx/>
              <a:buNone/>
            </a:pP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Maximum 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θερμοκρασία</a:t>
            </a:r>
          </a:p>
          <a:p>
            <a:pPr>
              <a:spcBef>
                <a:spcPts val="500"/>
              </a:spcBef>
              <a:buClrTx/>
              <a:buFontTx/>
              <a:buNone/>
            </a:pPr>
            <a:endParaRPr lang="el-GR" altLang="el-GR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500"/>
              </a:spcBef>
              <a:buClrTx/>
              <a:buFontTx/>
              <a:buNone/>
            </a:pPr>
            <a:endParaRPr lang="el-GR" altLang="el-GR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500"/>
              </a:spcBef>
              <a:buClrTx/>
              <a:buFontTx/>
              <a:buNone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Ψυχρόφιλα ή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κρυόφιλα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psychrophiles 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ή 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cryophilic)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ts val="500"/>
              </a:spcBef>
              <a:buClrTx/>
              <a:buFontTx/>
              <a:buNone/>
            </a:pP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Μεσόφιλα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(mesophiles).</a:t>
            </a:r>
          </a:p>
          <a:p>
            <a:pPr>
              <a:spcBef>
                <a:spcPts val="500"/>
              </a:spcBef>
              <a:buClrTx/>
              <a:buFontTx/>
              <a:buNone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Θερμόφιλα 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(thermophiles)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F04B561-1F37-C43F-8AA3-2F2E5E29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27</a:t>
            </a:fld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DB3B217-8940-6901-AFB4-F9CCE0C03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998" y="3133318"/>
            <a:ext cx="377985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71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6D0628-F673-16CB-6310-1E0FE28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05" y="0"/>
            <a:ext cx="8596668" cy="1320800"/>
          </a:xfrm>
        </p:spPr>
        <p:txBody>
          <a:bodyPr/>
          <a:lstStyle/>
          <a:p>
            <a:r>
              <a:rPr lang="el-GR" altLang="el-GR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Θερμοκρασία</a:t>
            </a:r>
            <a:endParaRPr lang="el-GR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5EED9405-3F84-9E40-66B5-C273277EC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230" y="719680"/>
            <a:ext cx="11153540" cy="5418639"/>
          </a:xfr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809BEF3-9DDF-C94F-90E4-8BA2F6E1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647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DE4EC6-F06C-F9D3-F2CF-ECB6E7677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Θερμοκρασία</a:t>
            </a:r>
            <a:endParaRPr lang="el-GR" dirty="0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1E36192-CFA7-5A11-99F3-DD15AD1C7FF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77334" y="1619251"/>
            <a:ext cx="9362016" cy="442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no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4763">
              <a:spcBef>
                <a:spcPts val="500"/>
              </a:spcBef>
              <a:buClrTx/>
              <a:buFontTx/>
              <a:buNone/>
              <a:tabLst>
                <a:tab pos="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l-GR" altLang="el-GR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Η θερμοκρασία ως </a:t>
            </a:r>
            <a:r>
              <a:rPr lang="el-GR" altLang="el-GR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αντιβακτηριακός</a:t>
            </a:r>
            <a:r>
              <a:rPr lang="el-GR" altLang="el-GR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παράγοντας χρησιμοποιείται υπό μορφή:</a:t>
            </a:r>
          </a:p>
          <a:p>
            <a:pPr>
              <a:spcBef>
                <a:spcPts val="500"/>
              </a:spcBef>
              <a:buClrTx/>
              <a:buFontTx/>
              <a:buNone/>
            </a:pPr>
            <a:endParaRPr lang="el-GR" altLang="el-GR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Παστερίωσης</a:t>
            </a:r>
            <a:r>
              <a:rPr lang="el-GR" altLang="el-GR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(θέρμανση στους 72</a:t>
            </a:r>
            <a:r>
              <a:rPr lang="en-US" alt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°C </a:t>
            </a:r>
            <a:r>
              <a:rPr lang="el-GR" alt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για 10 </a:t>
            </a:r>
            <a:r>
              <a:rPr lang="en-US" alt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sec, </a:t>
            </a:r>
            <a:r>
              <a:rPr lang="el-GR" alt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καταστροφή παθογόνων βακτηρίων, περιορισμός αριθμού άλλων βακτηρίων).</a:t>
            </a:r>
          </a:p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endParaRPr lang="el-GR" altLang="el-G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Βρασμού</a:t>
            </a:r>
            <a:r>
              <a:rPr lang="el-GR" alt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(καταστροφή βλαστικών μορφών βακτηρίων, όχι όμως σπόρων τους).</a:t>
            </a:r>
          </a:p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endParaRPr lang="el-GR" altLang="el-G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l-GR" altLang="el-G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Αποστείρωσης</a:t>
            </a:r>
            <a:r>
              <a:rPr lang="el-GR" alt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(θέρμανση στους 120 - 130</a:t>
            </a:r>
            <a:r>
              <a:rPr lang="en-US" alt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el-GR" alt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σε </a:t>
            </a:r>
            <a:r>
              <a:rPr lang="el-GR" altLang="el-G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αυτόκαυστο</a:t>
            </a:r>
            <a:r>
              <a:rPr lang="el-GR" alt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ή στους 170 - 180</a:t>
            </a:r>
            <a:r>
              <a:rPr lang="en-US" alt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el-GR" alt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σε ξηροκλίβανο, καταστροφή βλαστικών μορφών και σπόρων).</a:t>
            </a:r>
          </a:p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endParaRPr lang="el-GR" altLang="el-G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l-GR" altLang="el-GR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Τυνταλισμός</a:t>
            </a:r>
            <a:r>
              <a:rPr lang="el-GR" alt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(θέρμανση για 1 </a:t>
            </a:r>
            <a:r>
              <a:rPr lang="en-US" alt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alt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στους 100</a:t>
            </a:r>
            <a:r>
              <a:rPr lang="en-US" alt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el-GR" alt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για τρεις μέρες</a:t>
            </a:r>
            <a:r>
              <a:rPr lang="en-US" alt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ενδιάμεση ψύξη).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A072DF8-46FA-059A-9E9D-4710F1AE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003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90F841-D7B9-3EA4-44EF-7157A195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Βακτήρια</a:t>
            </a:r>
            <a:b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DF391C-0272-3FD0-AE99-EE91CA8FB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00"/>
              </a:spcBef>
              <a:buClrTx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Μονοκύτταροι μικροσκοπικοί φυτικοί οργανισμοί, χωρίς χλωροφύλλη.</a:t>
            </a:r>
          </a:p>
          <a:p>
            <a:pPr>
              <a:spcBef>
                <a:spcPts val="500"/>
              </a:spcBef>
              <a:buClrTx/>
            </a:pPr>
            <a:endParaRPr lang="el-GR" altLang="el-GR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500"/>
              </a:spcBef>
              <a:buClrTx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Πολλαπλασιασμός με κυτταρική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διχοτόμιση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(διαίρεση).</a:t>
            </a:r>
          </a:p>
          <a:p>
            <a:pPr>
              <a:spcBef>
                <a:spcPts val="500"/>
              </a:spcBef>
              <a:buClrTx/>
            </a:pPr>
            <a:endParaRPr lang="el-GR" altLang="el-GR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500"/>
              </a:spcBef>
              <a:buClrTx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Μέγεθος: Ορατά με μικροσκόπιο (80μ- 0,2μ).</a:t>
            </a:r>
          </a:p>
          <a:p>
            <a:pPr>
              <a:spcBef>
                <a:spcPts val="500"/>
              </a:spcBef>
              <a:buClr>
                <a:srgbClr val="9966FF"/>
              </a:buClr>
              <a:buFont typeface="Arial" panose="020B0604020202020204" pitchFamily="34" charset="0"/>
              <a:buChar char="♦"/>
            </a:pPr>
            <a:endParaRPr lang="el-GR" altLang="el-GR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500"/>
              </a:spcBef>
              <a:buClr>
                <a:srgbClr val="9966FF"/>
              </a:buClr>
              <a:buFont typeface="Arial" panose="020B0604020202020204" pitchFamily="34" charset="0"/>
              <a:buChar char="♦"/>
            </a:pPr>
            <a:endParaRPr lang="el-GR" altLang="el-GR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EC4E4F9-1ADA-071F-2682-575113A2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638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78B838-BB1F-5CBC-43F3-BFD8B72C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β) Υγρασία. </a:t>
            </a:r>
            <a:b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363086-1226-E8BF-FD99-1FA35133D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Απομάκρυνση της υγρασίας από ένα τρόφιμο δρα ως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βακτηριοστατικός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παράγοντας, αλλά τα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σπορογόνα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βακτήρια μετατρέπονται σε σπόρους.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57DCBDB-1430-0C9F-0C2E-6F93EED4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2875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33A222A-1889-C7AA-FB03-3E5E359A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l-GR" altLang="el-GR" u="sng">
                <a:solidFill>
                  <a:schemeClr val="bg1"/>
                </a:solidFill>
                <a:latin typeface="Times New Roman" panose="02020603050405020304" pitchFamily="18" charset="0"/>
              </a:rPr>
              <a:t>γ) Ενεργός οξύτητα, </a:t>
            </a:r>
            <a:r>
              <a:rPr lang="en-US" altLang="el-GR" u="sng">
                <a:solidFill>
                  <a:schemeClr val="bg1"/>
                </a:solidFill>
                <a:latin typeface="Times New Roman" panose="02020603050405020304" pitchFamily="18" charset="0"/>
              </a:rPr>
              <a:t>pH</a:t>
            </a:r>
            <a:endParaRPr lang="el-GR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93FBEB-2169-E76D-A0AF-F7EDAB143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l-GR" altLang="el-GR" dirty="0">
                <a:solidFill>
                  <a:schemeClr val="bg1"/>
                </a:solidFill>
                <a:latin typeface="Times New Roman" panose="02020603050405020304" pitchFamily="18" charset="0"/>
              </a:rPr>
              <a:t>Για κάθε βακτήριο υπάρχει άριστο, μέγιστο και ελάχιστο </a:t>
            </a:r>
            <a:r>
              <a:rPr lang="en-US" altLang="el-GR">
                <a:solidFill>
                  <a:schemeClr val="bg1"/>
                </a:solidFill>
                <a:latin typeface="Times New Roman" panose="02020603050405020304" pitchFamily="18" charset="0"/>
              </a:rPr>
              <a:t>pH.</a:t>
            </a:r>
            <a:r>
              <a:rPr lang="en-US" altLang="el-GR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l-GR" altLang="el-GR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l-GR" altLang="el-GR" dirty="0">
                <a:solidFill>
                  <a:schemeClr val="bg1"/>
                </a:solidFill>
                <a:latin typeface="Times New Roman" panose="02020603050405020304" pitchFamily="18" charset="0"/>
              </a:rPr>
              <a:t>Το </a:t>
            </a:r>
            <a:r>
              <a:rPr lang="en-US" altLang="el-GR" dirty="0">
                <a:solidFill>
                  <a:schemeClr val="bg1"/>
                </a:solidFill>
                <a:latin typeface="Times New Roman" panose="02020603050405020304" pitchFamily="18" charset="0"/>
              </a:rPr>
              <a:t>pH </a:t>
            </a:r>
            <a:r>
              <a:rPr lang="el-GR" altLang="el-GR">
                <a:solidFill>
                  <a:schemeClr val="bg1"/>
                </a:solidFill>
                <a:latin typeface="Times New Roman" panose="02020603050405020304" pitchFamily="18" charset="0"/>
              </a:rPr>
              <a:t>αντιβακτηριακός</a:t>
            </a:r>
            <a:r>
              <a:rPr lang="el-GR" altLang="el-GR" dirty="0">
                <a:solidFill>
                  <a:schemeClr val="bg1"/>
                </a:solidFill>
                <a:latin typeface="Times New Roman" panose="02020603050405020304" pitchFamily="18" charset="0"/>
              </a:rPr>
              <a:t> παράγοντας. 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9" name="Εικόνα 8" descr="Εικόνα που περιέχει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BEFB547E-E5E5-5142-4A2F-A9A46B08F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32"/>
          <a:stretch/>
        </p:blipFill>
        <p:spPr>
          <a:xfrm>
            <a:off x="4660126" y="1117631"/>
            <a:ext cx="7345115" cy="4914644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8BBE97C-4392-9F88-C371-72E2144AE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6161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1CA604-6A63-4CC9-BD85-FE00EF867EFF}" type="slidenum">
              <a:rPr lang="el-GR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31</a:t>
            </a:fld>
            <a:endParaRPr lang="el-G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6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235775-FFBE-4677-D403-AF0D96E8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δ) </a:t>
            </a:r>
            <a:r>
              <a:rPr lang="el-GR" altLang="el-GR" sz="4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Οσμωτική</a:t>
            </a:r>
            <a: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πίεση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6FDC50-E4BC-8C8B-FAEF-E87E51B06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Σε υπέρτονα διαλύματα τα βακτήρια καταστρέφονται λόγω πλασμόλυσης (συρρίκνωση του κυτταροπλάσματος τους).</a:t>
            </a:r>
          </a:p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endParaRPr lang="el-GR" altLang="el-GR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Σε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υπότονα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διαλύματα καταστρέφονται λόγω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πλασμόπτυσης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(διόγκωση του κυτταροπλάσματος και ρήξη αυτού).</a:t>
            </a:r>
          </a:p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endParaRPr lang="el-GR" altLang="el-GR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Υπάρχουν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οσμώφιλα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βακτήρια.</a:t>
            </a:r>
          </a:p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endParaRPr lang="el-GR" altLang="el-GR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Αύξημενη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οσμωτική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πίεση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αντιβακτηριακός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παράγοντας (σιρόπια, σαλαμούρα).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93F3377-E960-11AF-4A66-6575E487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0242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93FEF4-292F-1F24-985C-AC8A9151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ε) Ακτινοβολίες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92F32E-2AD3-5B0C-B241-75B0C42AD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Βακτηριοκτόνο δράση στα βακτήρια έχουν οι υπεριώδεις ακτινοβολίες.</a:t>
            </a:r>
          </a:p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Η υπέρυθρη ακτινοβολία έχει ασθενέστερη δράση, ενώ η ορατή είναι απαραίτητη για τα φωτοσυνθετικά βακτήρια ενώ στα υπόλοιπα έχει ασθενή επιβλαβή δράση.</a:t>
            </a:r>
          </a:p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Αντιβακτηριακή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δράση.</a:t>
            </a:r>
          </a:p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Υπεριώδης ακτινοβολία.</a:t>
            </a:r>
          </a:p>
          <a:p>
            <a:pPr marL="347662" indent="-342900"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Ακτίνες γ και Χ.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493805D-72DB-9406-A5BF-50B92EF8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992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3E8B5A-B1C2-8222-F1F8-F4AF32C3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sz="2800" u="sng">
                <a:latin typeface="Times New Roman" panose="02020603050405020304" pitchFamily="18" charset="0"/>
              </a:rPr>
              <a:t>στ) Άλλοι </a:t>
            </a:r>
            <a:r>
              <a:rPr lang="el-GR" altLang="el-GR" sz="2800" u="sng" err="1">
                <a:latin typeface="Times New Roman" panose="02020603050405020304" pitchFamily="18" charset="0"/>
              </a:rPr>
              <a:t>αντιβακτηριακοί</a:t>
            </a:r>
            <a:r>
              <a:rPr lang="el-GR" altLang="el-GR" sz="2800" u="sng">
                <a:latin typeface="Times New Roman" panose="02020603050405020304" pitchFamily="18" charset="0"/>
              </a:rPr>
              <a:t> παράγοντες</a:t>
            </a:r>
            <a:endParaRPr lang="el-GR" sz="280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CBE6F0-B360-68B2-4C03-8ECEF7D1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r>
              <a:rPr lang="el-GR" altLang="el-GR" sz="2800" dirty="0">
                <a:latin typeface="Times New Roman" panose="02020603050405020304" pitchFamily="18" charset="0"/>
              </a:rPr>
              <a:t>Υπέρηχοι</a:t>
            </a:r>
          </a:p>
          <a:p>
            <a:pPr marL="342900" indent="-342900"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r>
              <a:rPr lang="el-GR" altLang="el-GR" sz="2800" dirty="0">
                <a:latin typeface="Times New Roman" panose="02020603050405020304" pitchFamily="18" charset="0"/>
              </a:rPr>
              <a:t> Αντισηπτικές ουσίες</a:t>
            </a:r>
            <a:endParaRPr lang="el-GR" sz="28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1599889-7BD1-1066-12B0-4D46177FD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r="2025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C9ED8F5-E703-9829-F28B-1517CA84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1CA604-6A63-4CC9-BD85-FE00EF867EFF}" type="slidenum">
              <a:rPr lang="el-GR" smtClean="0"/>
              <a:pPr>
                <a:spcAft>
                  <a:spcPts val="600"/>
                </a:spcAft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331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F2C8B9-7A65-3BF1-921F-0D5AA531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Βακτηριακές</a:t>
            </a:r>
            <a: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τοξίνες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11428D-1644-6C04-A5B1-347FA48DD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2" indent="-342900">
              <a:spcBef>
                <a:spcPts val="500"/>
              </a:spcBef>
              <a:tabLst>
                <a:tab pos="4032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Παράγονται </a:t>
            </a:r>
            <a:r>
              <a:rPr lang="el-GR" altLang="el-GR" sz="2800" dirty="0">
                <a:latin typeface="Times New Roman" panose="02020603050405020304" pitchFamily="18" charset="0"/>
              </a:rPr>
              <a:t>από βακτήρια 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που είναι παθογόνα για τον άνθρωπο.</a:t>
            </a:r>
          </a:p>
          <a:p>
            <a:pPr marL="347662" indent="-3429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4032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Οι τοξίνες είναι κυρίως πρωτεΐνες και δρουν σαν αντιγόνα.</a:t>
            </a:r>
          </a:p>
          <a:p>
            <a:pPr marL="347662" indent="-3429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4032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Διακρίνονται στις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εξωτοξίνες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και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ενδοτοξίνες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291D73B-869C-D42C-8FE6-38BBCA79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5510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6E703D-555F-8024-5717-3072BC42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b="1" u="sng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Εξωτοξίνες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DA7C42-A23B-26AE-7B70-EAC8054E1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10176196" cy="3755181"/>
          </a:xfrm>
        </p:spPr>
        <p:txBody>
          <a:bodyPr>
            <a:noAutofit/>
          </a:bodyPr>
          <a:lstStyle/>
          <a:p>
            <a:pPr marL="347662" indent="-3429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4032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Παράγονται εντός του βακτηριακού κυττάρου.</a:t>
            </a:r>
          </a:p>
          <a:p>
            <a:pPr marL="347662" indent="-3429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4032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Εξέρχονται γρήγορα και διαχέονται.</a:t>
            </a:r>
          </a:p>
          <a:p>
            <a:pPr marL="347662" indent="-3429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4032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Πολύ δραστικές και σε πολύ μικρές ποσότητες.</a:t>
            </a:r>
          </a:p>
          <a:p>
            <a:pPr marL="347662" indent="-3429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4032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Ισχυρά αντιγόνα.</a:t>
            </a:r>
          </a:p>
          <a:p>
            <a:pPr marL="347662" indent="-3429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4032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συμπτώματα και οι βλάβες της υγείας του ανθρώπου από την προσβολή τους είναι χαρακτηριστικά και έτσι αναγνωρίζονται.</a:t>
            </a:r>
          </a:p>
          <a:p>
            <a:pPr marL="347662" indent="-3429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4032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Είναι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θερμοευαίσθητοι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(καταστρέφονται στους 60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για 1</a:t>
            </a:r>
            <a:r>
              <a:rPr lang="en-US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7662" indent="-342900">
              <a:spcBef>
                <a:spcPts val="500"/>
              </a:spcBef>
              <a:tabLst>
                <a:tab pos="4032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αλλαντική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τοξίνη που παράγεται από το </a:t>
            </a:r>
            <a:r>
              <a:rPr lang="el-G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Clostridium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botulinum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η αιτία της αλλαντίασης είναι </a:t>
            </a:r>
            <a:r>
              <a:rPr lang="el-GR" altLang="el-G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Εξωτοξίνη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915E922-A258-F8C8-2E8C-E094B8B4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7891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DE220E-BF3E-0CD1-F2D7-737E990C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Ενδοτοξίνες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107AAC-95A5-EE3C-DE12-4C64FD14C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695391" cy="3802061"/>
          </a:xfrm>
        </p:spPr>
        <p:txBody>
          <a:bodyPr/>
          <a:lstStyle/>
          <a:p>
            <a:pPr marL="347662" indent="-3429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4032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Παράγονται και παραμένουν στο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βακτηριακό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κύτταρο.</a:t>
            </a:r>
          </a:p>
          <a:p>
            <a:pPr marL="347662" indent="-3429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4032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endParaRPr lang="el-GR" altLang="el-G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2" indent="-3429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4032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Λιγότερο τοξικές, περισσότερο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θερμοανθεκτικές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από τις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εξωτοξινες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ασθενή αντιγόνα.</a:t>
            </a:r>
          </a:p>
          <a:p>
            <a:pPr marL="347662" indent="-3429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4032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endParaRPr lang="el-GR" altLang="el-G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662" indent="-3429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403225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29863" algn="l"/>
                <a:tab pos="10779125" algn="l"/>
                <a:tab pos="10780713" algn="l"/>
              </a:tabLst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Προκαλούν διάρροια ή τοπική βλάβη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9A266BA-D891-CDED-3F54-6806EB069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814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A1518C-C66A-C431-3746-73261DC5C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Βακτήρια και τρόφιμα.</a:t>
            </a:r>
            <a:b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AED0F8-B2D8-BABF-B2AD-5AB4FFE49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Τα γένη των βακτηρίων που συνήθως προκαλούν αλλοίωση των τροφίμων ή βλάβη στην υγεία των καταναλωτών είναι τα: </a:t>
            </a:r>
            <a:endParaRPr lang="el-GR" altLang="el-GR" sz="24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 err="1">
                <a:latin typeface="Times New Roman" panose="02020603050405020304" pitchFamily="18" charset="0"/>
              </a:rPr>
              <a:t>Acetobacter</a:t>
            </a:r>
            <a:endParaRPr lang="el-GR" altLang="el-GR" sz="2800" i="1" dirty="0">
              <a:latin typeface="Times New Roman" panose="02020603050405020304" pitchFamily="18" charset="0"/>
            </a:endParaRPr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 err="1">
                <a:latin typeface="Times New Roman" panose="02020603050405020304" pitchFamily="18" charset="0"/>
              </a:rPr>
              <a:t>Acinetobacter</a:t>
            </a:r>
            <a:endParaRPr lang="el-GR" altLang="el-GR" sz="2800" i="1" dirty="0">
              <a:latin typeface="Times New Roman" panose="02020603050405020304" pitchFamily="18" charset="0"/>
            </a:endParaRPr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 err="1">
                <a:latin typeface="Times New Roman" panose="02020603050405020304" pitchFamily="18" charset="0"/>
              </a:rPr>
              <a:t>Aeromonas</a:t>
            </a:r>
            <a:r>
              <a:rPr lang="el-GR" altLang="el-GR" sz="2800" i="1" dirty="0">
                <a:latin typeface="Times New Roman" panose="02020603050405020304" pitchFamily="18" charset="0"/>
              </a:rPr>
              <a:t> (A. </a:t>
            </a:r>
            <a:r>
              <a:rPr lang="el-GR" altLang="el-GR" sz="2800" i="1" dirty="0" err="1">
                <a:latin typeface="Times New Roman" panose="02020603050405020304" pitchFamily="18" charset="0"/>
              </a:rPr>
              <a:t>hydrophila</a:t>
            </a:r>
            <a:r>
              <a:rPr lang="el-GR" altLang="el-GR" sz="2800" i="1" dirty="0">
                <a:latin typeface="Times New Roman" panose="02020603050405020304" pitchFamily="18" charset="0"/>
              </a:rPr>
              <a:t>)</a:t>
            </a:r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 err="1">
                <a:latin typeface="Times New Roman" panose="02020603050405020304" pitchFamily="18" charset="0"/>
              </a:rPr>
              <a:t>Bacillus</a:t>
            </a:r>
            <a:r>
              <a:rPr lang="el-GR" altLang="el-GR" sz="2800" i="1" dirty="0">
                <a:latin typeface="Times New Roman" panose="02020603050405020304" pitchFamily="18" charset="0"/>
              </a:rPr>
              <a:t>( B. </a:t>
            </a:r>
            <a:r>
              <a:rPr lang="el-GR" altLang="el-GR" sz="2800" i="1" dirty="0" err="1">
                <a:latin typeface="Times New Roman" panose="02020603050405020304" pitchFamily="18" charset="0"/>
              </a:rPr>
              <a:t>cereus</a:t>
            </a:r>
            <a:r>
              <a:rPr lang="el-GR" altLang="el-GR" sz="2800" i="1" dirty="0">
                <a:latin typeface="Times New Roman" panose="02020603050405020304" pitchFamily="18" charset="0"/>
              </a:rPr>
              <a:t>)</a:t>
            </a:r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 err="1">
                <a:latin typeface="Times New Roman" panose="02020603050405020304" pitchFamily="18" charset="0"/>
              </a:rPr>
              <a:t>Bacteroides</a:t>
            </a:r>
            <a:endParaRPr lang="el-GR" altLang="el-GR" sz="2800" i="1" dirty="0">
              <a:latin typeface="Times New Roman" panose="02020603050405020304" pitchFamily="18" charset="0"/>
            </a:endParaRPr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 err="1">
                <a:latin typeface="Times New Roman" panose="02020603050405020304" pitchFamily="18" charset="0"/>
              </a:rPr>
              <a:t>Brucella</a:t>
            </a:r>
            <a:endParaRPr lang="el-GR" altLang="el-GR" sz="2800" i="1" dirty="0">
              <a:latin typeface="Times New Roman" panose="02020603050405020304" pitchFamily="18" charset="0"/>
            </a:endParaRPr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 err="1">
                <a:latin typeface="Times New Roman" panose="02020603050405020304" pitchFamily="18" charset="0"/>
              </a:rPr>
              <a:t>Campylobacter</a:t>
            </a:r>
            <a:r>
              <a:rPr lang="el-GR" altLang="el-GR" sz="2800" i="1" dirty="0">
                <a:latin typeface="Times New Roman" panose="02020603050405020304" pitchFamily="18" charset="0"/>
              </a:rPr>
              <a:t> </a:t>
            </a:r>
            <a:br>
              <a:rPr lang="el-GR" altLang="el-GR" sz="2800" i="1" dirty="0">
                <a:latin typeface="Times New Roman" panose="02020603050405020304" pitchFamily="18" charset="0"/>
              </a:rPr>
            </a:br>
            <a:r>
              <a:rPr lang="el-GR" altLang="el-GR" sz="2800" i="1" dirty="0">
                <a:latin typeface="Times New Roman" panose="02020603050405020304" pitchFamily="18" charset="0"/>
              </a:rPr>
              <a:t>(C. </a:t>
            </a:r>
            <a:r>
              <a:rPr lang="el-GR" altLang="el-GR" sz="2800" i="1" dirty="0" err="1">
                <a:latin typeface="Times New Roman" panose="02020603050405020304" pitchFamily="18" charset="0"/>
              </a:rPr>
              <a:t>laridis</a:t>
            </a:r>
            <a:r>
              <a:rPr lang="el-GR" altLang="el-GR" sz="2800" i="1" dirty="0">
                <a:latin typeface="Times New Roman" panose="02020603050405020304" pitchFamily="18" charset="0"/>
              </a:rPr>
              <a:t>, C. </a:t>
            </a:r>
            <a:r>
              <a:rPr lang="el-GR" altLang="el-GR" sz="2800" i="1" dirty="0" err="1">
                <a:latin typeface="Times New Roman" panose="02020603050405020304" pitchFamily="18" charset="0"/>
              </a:rPr>
              <a:t>concisus</a:t>
            </a:r>
            <a:r>
              <a:rPr lang="el-GR" altLang="el-GR" sz="2800" i="1" dirty="0">
                <a:latin typeface="Times New Roman" panose="02020603050405020304" pitchFamily="18" charset="0"/>
              </a:rPr>
              <a:t>) </a:t>
            </a:r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 err="1">
                <a:latin typeface="Times New Roman" panose="02020603050405020304" pitchFamily="18" charset="0"/>
              </a:rPr>
              <a:t>Clostridium</a:t>
            </a:r>
            <a:r>
              <a:rPr lang="el-GR" altLang="el-GR" sz="2800" i="1" dirty="0">
                <a:latin typeface="Times New Roman" panose="02020603050405020304" pitchFamily="18" charset="0"/>
              </a:rPr>
              <a:t> </a:t>
            </a:r>
            <a:br>
              <a:rPr lang="el-GR" altLang="el-GR" sz="2800" i="1" dirty="0">
                <a:latin typeface="Times New Roman" panose="02020603050405020304" pitchFamily="18" charset="0"/>
              </a:rPr>
            </a:br>
            <a:r>
              <a:rPr lang="el-GR" altLang="el-GR" sz="2800" i="1" dirty="0">
                <a:latin typeface="Times New Roman" panose="02020603050405020304" pitchFamily="18" charset="0"/>
              </a:rPr>
              <a:t>(C. </a:t>
            </a:r>
            <a:r>
              <a:rPr lang="el-GR" altLang="el-GR" sz="2800" i="1" dirty="0" err="1">
                <a:latin typeface="Times New Roman" panose="02020603050405020304" pitchFamily="18" charset="0"/>
              </a:rPr>
              <a:t>botulinum</a:t>
            </a:r>
            <a:r>
              <a:rPr lang="el-GR" altLang="el-GR" sz="2800" i="1" dirty="0">
                <a:latin typeface="Times New Roman" panose="02020603050405020304" pitchFamily="18" charset="0"/>
              </a:rPr>
              <a:t>, C. </a:t>
            </a:r>
            <a:r>
              <a:rPr lang="el-GR" altLang="el-GR" sz="2800" i="1" dirty="0" err="1">
                <a:latin typeface="Times New Roman" panose="02020603050405020304" pitchFamily="18" charset="0"/>
              </a:rPr>
              <a:t>perfringens</a:t>
            </a:r>
            <a:r>
              <a:rPr lang="el-GR" altLang="el-GR" sz="2800" i="1" dirty="0">
                <a:latin typeface="Times New Roman" panose="02020603050405020304" pitchFamily="18" charset="0"/>
              </a:rPr>
              <a:t>)</a:t>
            </a:r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 err="1">
                <a:latin typeface="Times New Roman" panose="02020603050405020304" pitchFamily="18" charset="0"/>
              </a:rPr>
              <a:t>Corynebacterium</a:t>
            </a:r>
            <a:endParaRPr lang="el-GR" altLang="el-GR" sz="2800" i="1" dirty="0">
              <a:latin typeface="Times New Roman" panose="02020603050405020304" pitchFamily="18" charset="0"/>
            </a:endParaRPr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 err="1">
                <a:latin typeface="Times New Roman" panose="02020603050405020304" pitchFamily="18" charset="0"/>
              </a:rPr>
              <a:t>Escerichia</a:t>
            </a:r>
            <a:endParaRPr lang="en-US" sz="2800" dirty="0"/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 err="1">
                <a:latin typeface="Times New Roman" panose="02020603050405020304" pitchFamily="18" charset="0"/>
              </a:rPr>
              <a:t>Flavobacterium</a:t>
            </a:r>
            <a:endParaRPr lang="el-GR" altLang="el-GR" sz="2800" i="1" dirty="0">
              <a:latin typeface="Times New Roman" panose="02020603050405020304" pitchFamily="18" charset="0"/>
            </a:endParaRPr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 err="1">
                <a:latin typeface="Times New Roman" panose="02020603050405020304" pitchFamily="18" charset="0"/>
              </a:rPr>
              <a:t>Listeria</a:t>
            </a:r>
            <a:r>
              <a:rPr lang="el-GR" altLang="el-GR" sz="2800" i="1" dirty="0">
                <a:latin typeface="Times New Roman" panose="02020603050405020304" pitchFamily="18" charset="0"/>
              </a:rPr>
              <a:t> (L. </a:t>
            </a:r>
            <a:r>
              <a:rPr lang="el-GR" altLang="el-GR" sz="2800" i="1" dirty="0" err="1">
                <a:latin typeface="Times New Roman" panose="02020603050405020304" pitchFamily="18" charset="0"/>
              </a:rPr>
              <a:t>monocytogenes</a:t>
            </a:r>
            <a:r>
              <a:rPr lang="el-GR" altLang="el-GR" sz="2800" i="1" dirty="0">
                <a:latin typeface="Times New Roman" panose="02020603050405020304" pitchFamily="18" charset="0"/>
              </a:rPr>
              <a:t>)</a:t>
            </a:r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 err="1">
                <a:latin typeface="Times New Roman" panose="02020603050405020304" pitchFamily="18" charset="0"/>
              </a:rPr>
              <a:t>Proteus</a:t>
            </a:r>
            <a:endParaRPr lang="el-GR" altLang="el-GR" sz="2800" i="1" dirty="0">
              <a:latin typeface="Times New Roman" panose="02020603050405020304" pitchFamily="18" charset="0"/>
            </a:endParaRPr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 err="1">
                <a:latin typeface="Times New Roman" panose="02020603050405020304" pitchFamily="18" charset="0"/>
              </a:rPr>
              <a:t>Pseudomonas</a:t>
            </a:r>
            <a:endParaRPr lang="el-GR" altLang="el-GR" sz="2800" i="1" dirty="0">
              <a:latin typeface="Times New Roman" panose="02020603050405020304" pitchFamily="18" charset="0"/>
            </a:endParaRPr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 err="1">
                <a:latin typeface="Times New Roman" panose="02020603050405020304" pitchFamily="18" charset="0"/>
              </a:rPr>
              <a:t>Salmonella</a:t>
            </a:r>
            <a:endParaRPr lang="el-GR" altLang="el-GR" sz="2800" i="1" dirty="0">
              <a:latin typeface="Times New Roman" panose="02020603050405020304" pitchFamily="18" charset="0"/>
            </a:endParaRPr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 err="1">
                <a:latin typeface="Times New Roman" panose="02020603050405020304" pitchFamily="18" charset="0"/>
              </a:rPr>
              <a:t>Sarkina</a:t>
            </a:r>
            <a:endParaRPr lang="el-GR" altLang="el-GR" sz="2800" i="1" dirty="0">
              <a:latin typeface="Times New Roman" panose="02020603050405020304" pitchFamily="18" charset="0"/>
            </a:endParaRPr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 err="1">
                <a:latin typeface="Times New Roman" panose="02020603050405020304" pitchFamily="18" charset="0"/>
              </a:rPr>
              <a:t>Shigella</a:t>
            </a:r>
            <a:endParaRPr lang="el-GR" altLang="el-GR" sz="2800" i="1" dirty="0">
              <a:latin typeface="Times New Roman" panose="02020603050405020304" pitchFamily="18" charset="0"/>
            </a:endParaRPr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 err="1">
                <a:latin typeface="Times New Roman" panose="02020603050405020304" pitchFamily="18" charset="0"/>
              </a:rPr>
              <a:t>Staphylococcus</a:t>
            </a:r>
            <a:r>
              <a:rPr lang="el-GR" altLang="el-GR" sz="2800" i="1" dirty="0">
                <a:latin typeface="Times New Roman" panose="02020603050405020304" pitchFamily="18" charset="0"/>
              </a:rPr>
              <a:t> (S. </a:t>
            </a:r>
            <a:r>
              <a:rPr lang="el-GR" altLang="el-GR" sz="2800" i="1" dirty="0" err="1">
                <a:latin typeface="Times New Roman" panose="02020603050405020304" pitchFamily="18" charset="0"/>
              </a:rPr>
              <a:t>aerus</a:t>
            </a:r>
            <a:r>
              <a:rPr lang="el-GR" altLang="el-GR" sz="2800" i="1" dirty="0">
                <a:latin typeface="Times New Roman" panose="02020603050405020304" pitchFamily="18" charset="0"/>
              </a:rPr>
              <a:t>)</a:t>
            </a:r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 err="1">
                <a:latin typeface="Times New Roman" panose="02020603050405020304" pitchFamily="18" charset="0"/>
              </a:rPr>
              <a:t>Yersinia</a:t>
            </a:r>
            <a:r>
              <a:rPr lang="el-GR" altLang="el-GR" sz="2800" i="1" dirty="0">
                <a:latin typeface="Times New Roman" panose="02020603050405020304" pitchFamily="18" charset="0"/>
              </a:rPr>
              <a:t> (Y. </a:t>
            </a:r>
            <a:r>
              <a:rPr lang="el-GR" altLang="el-GR" sz="2800" i="1" dirty="0" err="1">
                <a:latin typeface="Times New Roman" panose="02020603050405020304" pitchFamily="18" charset="0"/>
              </a:rPr>
              <a:t>enterocolitica</a:t>
            </a:r>
            <a:r>
              <a:rPr lang="el-GR" altLang="el-GR" sz="2800" i="1" dirty="0">
                <a:latin typeface="Times New Roman" panose="02020603050405020304" pitchFamily="18" charset="0"/>
              </a:rPr>
              <a:t>)</a:t>
            </a:r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 err="1">
                <a:latin typeface="Times New Roman" panose="02020603050405020304" pitchFamily="18" charset="0"/>
              </a:rPr>
              <a:t>Vibrio</a:t>
            </a:r>
            <a:r>
              <a:rPr lang="el-GR" altLang="el-GR" sz="2800" i="1" dirty="0">
                <a:latin typeface="Times New Roman" panose="02020603050405020304" pitchFamily="18" charset="0"/>
              </a:rPr>
              <a:t> </a:t>
            </a:r>
          </a:p>
          <a:p>
            <a:pPr marL="34290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800" i="1" dirty="0">
                <a:latin typeface="Times New Roman" panose="02020603050405020304" pitchFamily="18" charset="0"/>
              </a:rPr>
              <a:t>(V. </a:t>
            </a:r>
            <a:r>
              <a:rPr lang="el-GR" altLang="el-GR" sz="2800" i="1" dirty="0" err="1">
                <a:latin typeface="Times New Roman" panose="02020603050405020304" pitchFamily="18" charset="0"/>
              </a:rPr>
              <a:t>cholerae</a:t>
            </a:r>
            <a:r>
              <a:rPr lang="el-GR" altLang="el-GR" sz="2800" i="1" dirty="0">
                <a:latin typeface="Times New Roman" panose="02020603050405020304" pitchFamily="18" charset="0"/>
              </a:rPr>
              <a:t>, </a:t>
            </a:r>
            <a:br>
              <a:rPr lang="el-GR" altLang="el-GR" sz="2800" i="1" dirty="0">
                <a:latin typeface="Times New Roman" panose="02020603050405020304" pitchFamily="18" charset="0"/>
              </a:rPr>
            </a:br>
            <a:r>
              <a:rPr lang="el-GR" altLang="el-GR" sz="2800" i="1" dirty="0">
                <a:latin typeface="Times New Roman" panose="02020603050405020304" pitchFamily="18" charset="0"/>
              </a:rPr>
              <a:t>V. </a:t>
            </a:r>
            <a:r>
              <a:rPr lang="el-GR" altLang="el-GR" sz="2800" i="1" dirty="0" err="1">
                <a:latin typeface="Times New Roman" panose="02020603050405020304" pitchFamily="18" charset="0"/>
              </a:rPr>
              <a:t>parahaemolyticus</a:t>
            </a:r>
            <a:r>
              <a:rPr lang="el-GR" altLang="el-GR" sz="2800" i="1" dirty="0">
                <a:latin typeface="Times New Roman" panose="02020603050405020304" pitchFamily="18" charset="0"/>
              </a:rPr>
              <a:t>), </a:t>
            </a:r>
            <a:r>
              <a:rPr lang="el-GR" altLang="el-GR" sz="2800" i="1" dirty="0" err="1">
                <a:latin typeface="Times New Roman" panose="02020603050405020304" pitchFamily="18" charset="0"/>
              </a:rPr>
              <a:t>κ.α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1185A2E-38A7-3A85-003D-6D6C4AE9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5486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6C34F1-E98B-D5B7-0830-00DB329D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u="sng" kern="0" dirty="0">
                <a:latin typeface="Times New Roman" pitchFamily="16" charset="0"/>
                <a:ea typeface="+mj-ea"/>
                <a:cs typeface="+mj-cs"/>
              </a:rPr>
              <a:t>ΜΥΚΗΤΕΣ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358F85-3B9D-F7E5-6F6D-D44DDB27A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spcBef>
                <a:spcPts val="500"/>
              </a:spcBef>
              <a:spcAft>
                <a:spcPts val="18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2800" kern="0" dirty="0">
                <a:latin typeface="Times New Roman" pitchFamily="16" charset="0"/>
                <a:ea typeface="+mn-ea"/>
              </a:rPr>
              <a:t>Μικροσκοπικοί </a:t>
            </a:r>
            <a:r>
              <a:rPr lang="el-GR" sz="2800" kern="0" dirty="0" err="1">
                <a:latin typeface="Times New Roman" pitchFamily="16" charset="0"/>
                <a:ea typeface="+mn-ea"/>
              </a:rPr>
              <a:t>σαπρόφυτοι</a:t>
            </a:r>
            <a:r>
              <a:rPr lang="el-GR" sz="2800" kern="0" dirty="0">
                <a:latin typeface="Times New Roman" pitchFamily="16" charset="0"/>
                <a:ea typeface="+mn-ea"/>
              </a:rPr>
              <a:t> ή παράσιτοι οργανισμοί, ανώτερης βαθμίδας από αυτήν των βακτηρίων.</a:t>
            </a:r>
          </a:p>
          <a:p>
            <a:pPr>
              <a:spcBef>
                <a:spcPts val="500"/>
              </a:spcBef>
              <a:spcAft>
                <a:spcPts val="18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2800" kern="0" dirty="0">
                <a:latin typeface="Times New Roman" pitchFamily="16" charset="0"/>
              </a:rPr>
              <a:t>Οι ζυμομύκητες είναι κυρίως μονοκύτταροι μικροοργανισμοί.</a:t>
            </a:r>
          </a:p>
          <a:p>
            <a:pPr marL="342900" indent="-342900">
              <a:spcBef>
                <a:spcPts val="500"/>
              </a:spcBef>
              <a:spcAft>
                <a:spcPts val="18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2800" kern="0" dirty="0">
                <a:latin typeface="Times New Roman" pitchFamily="16" charset="0"/>
                <a:ea typeface="+mn-ea"/>
              </a:rPr>
              <a:t>Περίπου 80000 είδη, ποικίλου μεγέθους, σχήματος, τρόπου διαβίωσης, χωρίς χλωροφύλλη.</a:t>
            </a:r>
          </a:p>
          <a:p>
            <a:pPr marL="342900" indent="-342900">
              <a:spcBef>
                <a:spcPts val="500"/>
              </a:spcBef>
              <a:spcAft>
                <a:spcPts val="18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2800" kern="0" dirty="0">
                <a:latin typeface="Times New Roman" pitchFamily="16" charset="0"/>
                <a:ea typeface="+mn-ea"/>
              </a:rPr>
              <a:t>Πολλαπλασιάζονται αγενώς με εκβλάστηση ή με σπόρια ή εγγενώς.</a:t>
            </a:r>
          </a:p>
          <a:p>
            <a:pPr marL="342900" indent="-342900">
              <a:spcBef>
                <a:spcPts val="500"/>
              </a:spcBef>
              <a:spcAft>
                <a:spcPts val="18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2800" kern="0" dirty="0">
                <a:latin typeface="Times New Roman" pitchFamily="16" charset="0"/>
                <a:ea typeface="+mn-ea"/>
              </a:rPr>
              <a:t>Οι μύκητες είναι γενικά πολυκύτταροι μικροοργανισμοί με υφές, τα μικροσκοπικά νήματα που συμπλεκόμενα δημιουργούν νηματοειδείς μάζες, τα </a:t>
            </a:r>
            <a:r>
              <a:rPr lang="el-GR" sz="2800" kern="0" dirty="0" err="1">
                <a:latin typeface="Times New Roman" pitchFamily="16" charset="0"/>
                <a:ea typeface="+mn-ea"/>
              </a:rPr>
              <a:t>μυκήλια</a:t>
            </a:r>
            <a:r>
              <a:rPr lang="el-GR" sz="2800" kern="0" dirty="0">
                <a:latin typeface="Times New Roman" pitchFamily="16" charset="0"/>
                <a:ea typeface="+mn-ea"/>
              </a:rPr>
              <a:t>.</a:t>
            </a:r>
          </a:p>
          <a:p>
            <a:pPr marL="342900" indent="-342900">
              <a:spcBef>
                <a:spcPts val="1250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2800" dirty="0">
                <a:latin typeface="Times New Roman" pitchFamily="16" charset="0"/>
                <a:ea typeface="Microsoft YaHei" charset="-122"/>
              </a:rPr>
              <a:t>Διατρέφονται με ανόργανες ουσίες σε </a:t>
            </a:r>
            <a:r>
              <a:rPr lang="el-GR" sz="2800" dirty="0" err="1">
                <a:latin typeface="Times New Roman" pitchFamily="16" charset="0"/>
                <a:ea typeface="Microsoft YaHei" charset="-122"/>
              </a:rPr>
              <a:t>ημιαναερόβιες</a:t>
            </a:r>
            <a:r>
              <a:rPr lang="el-GR" sz="2800" dirty="0">
                <a:latin typeface="Times New Roman" pitchFamily="16" charset="0"/>
                <a:ea typeface="Microsoft YaHei" charset="-122"/>
              </a:rPr>
              <a:t> συνθήκες</a:t>
            </a:r>
          </a:p>
          <a:p>
            <a:pPr marL="342900" indent="-342900">
              <a:spcBef>
                <a:spcPts val="1250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l-GR" sz="2800" kern="0" dirty="0">
              <a:latin typeface="Times New Roman" pitchFamily="16" charset="0"/>
              <a:ea typeface="+mn-ea"/>
            </a:endParaRP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BCEC07E-F664-86E2-4E7E-36544864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450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90F841-D7B9-3EA4-44EF-7157A195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Βακτήρια</a:t>
            </a:r>
            <a:b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DF391C-0272-3FD0-AE99-EE91CA8FB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00"/>
              </a:spcBef>
              <a:buClr>
                <a:srgbClr val="9966FF"/>
              </a:buClr>
              <a:buFont typeface="Arial" panose="020B0604020202020204" pitchFamily="34" charset="0"/>
              <a:buChar char="♦"/>
            </a:pPr>
            <a:endParaRPr lang="el-GR" altLang="el-GR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l-GR" sz="2800" dirty="0"/>
              <a:t>Τα σχήματα των βακτηρίων ποικίλλουν: υπάρχουν τρεις θεμελιώδεις μορφές: </a:t>
            </a:r>
          </a:p>
          <a:p>
            <a:pPr>
              <a:buFont typeface="+mj-lt"/>
              <a:buAutoNum type="arabicPeriod"/>
            </a:pPr>
            <a:r>
              <a:rPr lang="el-GR" sz="2800" dirty="0"/>
              <a:t>Οι </a:t>
            </a:r>
            <a:r>
              <a:rPr lang="el-GR" sz="2800" b="1" dirty="0"/>
              <a:t>κόκκοι</a:t>
            </a:r>
            <a:r>
              <a:rPr lang="el-GR" sz="2800" dirty="0"/>
              <a:t> (σφαιρική μορφή)</a:t>
            </a:r>
          </a:p>
          <a:p>
            <a:pPr>
              <a:buFont typeface="+mj-lt"/>
              <a:buAutoNum type="arabicPeriod"/>
            </a:pPr>
            <a:r>
              <a:rPr lang="el-GR" sz="2800" dirty="0"/>
              <a:t>Οι </a:t>
            </a:r>
            <a:r>
              <a:rPr lang="el-GR" sz="2800" b="1" dirty="0" err="1"/>
              <a:t>βάκιλλοι</a:t>
            </a:r>
            <a:r>
              <a:rPr lang="el-GR" sz="2800" dirty="0"/>
              <a:t> (μορφή κυλίνδρου)</a:t>
            </a:r>
          </a:p>
          <a:p>
            <a:pPr>
              <a:buFont typeface="+mj-lt"/>
              <a:buAutoNum type="arabicPeriod"/>
            </a:pPr>
            <a:r>
              <a:rPr lang="el-GR" sz="2800" dirty="0"/>
              <a:t>Τα </a:t>
            </a:r>
            <a:r>
              <a:rPr lang="el-GR" sz="2800" b="1" dirty="0" err="1"/>
              <a:t>σπειρίλλια</a:t>
            </a:r>
            <a:r>
              <a:rPr lang="el-GR" sz="2800" dirty="0"/>
              <a:t> (ελικοειδής μορφή)</a:t>
            </a:r>
          </a:p>
          <a:p>
            <a:pPr>
              <a:spcBef>
                <a:spcPts val="500"/>
              </a:spcBef>
              <a:buClr>
                <a:srgbClr val="9966FF"/>
              </a:buClr>
              <a:buFont typeface="Arial" panose="020B0604020202020204" pitchFamily="34" charset="0"/>
              <a:buChar char="♦"/>
            </a:pPr>
            <a:endParaRPr lang="el-GR" altLang="el-GR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EC4E4F9-1ADA-071F-2682-575113A2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5575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81E993-8D29-B3FB-A167-99188E95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u="sng" dirty="0">
                <a:latin typeface="Times New Roman" pitchFamily="16" charset="0"/>
              </a:rPr>
              <a:t>Παράγοντες του περιβάλλοντος που επιδρούν στην ανάπτυξη των μυκήτων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1AB27E-1FCD-550A-93A6-9435D8092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4487">
              <a:lnSpc>
                <a:spcPct val="120000"/>
              </a:lnSpc>
              <a:spcBef>
                <a:spcPts val="500"/>
              </a:spcBef>
              <a:buSzPct val="100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l-GR" sz="2800" dirty="0">
                <a:latin typeface="Times New Roman" pitchFamily="16" charset="0"/>
              </a:rPr>
              <a:t>Γενικά οι μύκητες:</a:t>
            </a:r>
          </a:p>
          <a:p>
            <a:pPr indent="-341313" eaLnBrk="1" hangingPunct="1">
              <a:lnSpc>
                <a:spcPct val="120000"/>
              </a:lnSpc>
              <a:spcBef>
                <a:spcPts val="500"/>
              </a:spcBef>
              <a:buClrTx/>
              <a:buSzPct val="65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l-GR" sz="2800" dirty="0">
                <a:latin typeface="Times New Roman" pitchFamily="16" charset="0"/>
              </a:rPr>
              <a:t>(Α) Μπορούν να αναπτυχθούν σε δυσμενέστερες συνθήκες από ότι τα βακτήρια, π.χ. σε </a:t>
            </a:r>
            <a:r>
              <a:rPr lang="en-US" sz="2800" dirty="0">
                <a:latin typeface="Times New Roman" pitchFamily="16" charset="0"/>
              </a:rPr>
              <a:t> pH </a:t>
            </a:r>
            <a:r>
              <a:rPr lang="el-GR" sz="2800" dirty="0">
                <a:latin typeface="Times New Roman" pitchFamily="16" charset="0"/>
              </a:rPr>
              <a:t>2-5, σε αμυλούχα τρόφιμα, πυκνά </a:t>
            </a:r>
            <a:r>
              <a:rPr lang="el-GR" sz="2800" dirty="0" err="1">
                <a:latin typeface="Times New Roman" pitchFamily="16" charset="0"/>
              </a:rPr>
              <a:t>σακχαρούχα</a:t>
            </a:r>
            <a:r>
              <a:rPr lang="el-GR" sz="2800" dirty="0">
                <a:latin typeface="Times New Roman" pitchFamily="16" charset="0"/>
              </a:rPr>
              <a:t> (κομπόστες) πυκνά αλατούχα (σαλαμούρα), όξινα τρόφιμα (ξινισμένο γάλα), αλατισμένο κρέας, καπνιστό κρέας κα. </a:t>
            </a:r>
          </a:p>
          <a:p>
            <a:pPr indent="-341313" eaLnBrk="1" hangingPunct="1">
              <a:lnSpc>
                <a:spcPct val="120000"/>
              </a:lnSpc>
              <a:spcBef>
                <a:spcPts val="500"/>
              </a:spcBef>
              <a:buClrTx/>
              <a:buSzPct val="65000"/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l-GR" sz="2800" dirty="0">
                <a:latin typeface="Times New Roman" pitchFamily="16" charset="0"/>
              </a:rPr>
              <a:t>(Β) Αναπτύσσονται βραδύτερα από ότι τα βακτήρια.</a:t>
            </a:r>
          </a:p>
          <a:p>
            <a:r>
              <a:rPr lang="el-GR" sz="2800" dirty="0">
                <a:latin typeface="Times New Roman" pitchFamily="16" charset="0"/>
              </a:rPr>
              <a:t>Υγρασία, </a:t>
            </a:r>
            <a:r>
              <a:rPr lang="en-US" sz="2800" dirty="0">
                <a:latin typeface="Times New Roman" pitchFamily="16" charset="0"/>
              </a:rPr>
              <a:t>pH</a:t>
            </a:r>
            <a:r>
              <a:rPr lang="el-GR" sz="2800" dirty="0">
                <a:latin typeface="Times New Roman" pitchFamily="16" charset="0"/>
              </a:rPr>
              <a:t> </a:t>
            </a:r>
            <a:r>
              <a:rPr lang="en-US" sz="2800" dirty="0">
                <a:latin typeface="Times New Roman" pitchFamily="16" charset="0"/>
              </a:rPr>
              <a:t>,</a:t>
            </a:r>
            <a:r>
              <a:rPr lang="el-GR" sz="2800" dirty="0">
                <a:latin typeface="Times New Roman" pitchFamily="16" charset="0"/>
              </a:rPr>
              <a:t> θερμοκρασία, παρουσία ορισμένων ουσιών (1-14 ευθείας αλυσίδας οξέα και κυρίως το προπιονικό και άλατα που παρεμποδίζουν την ανάπτυξη τους), </a:t>
            </a:r>
            <a:r>
              <a:rPr lang="el-GR" sz="2800" dirty="0" err="1">
                <a:latin typeface="Times New Roman" pitchFamily="16" charset="0"/>
              </a:rPr>
              <a:t>οσμωτική</a:t>
            </a:r>
            <a:r>
              <a:rPr lang="el-GR" sz="2800" dirty="0">
                <a:latin typeface="Times New Roman" pitchFamily="16" charset="0"/>
              </a:rPr>
              <a:t> πίεση.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FD183B0-77D7-0745-24D0-EE494701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3347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318163-C7A9-4FB7-A413-308236D5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u="sng" kern="0" dirty="0">
                <a:latin typeface="Times New Roman" pitchFamily="16" charset="0"/>
                <a:ea typeface="+mj-ea"/>
                <a:cs typeface="+mj-cs"/>
              </a:rPr>
              <a:t>Γένη μυκήτων</a:t>
            </a:r>
            <a:br>
              <a:rPr lang="el-GR" sz="4400" u="sng" kern="0" dirty="0">
                <a:latin typeface="Times New Roman" pitchFamily="16" charset="0"/>
                <a:ea typeface="+mj-ea"/>
                <a:cs typeface="+mj-cs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34271C-A21A-8C5E-F8D5-5BF7EF450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66875"/>
            <a:ext cx="9047691" cy="4374487"/>
          </a:xfrm>
        </p:spPr>
        <p:txBody>
          <a:bodyPr numCol="2">
            <a:noAutofit/>
          </a:bodyPr>
          <a:lstStyle/>
          <a:p>
            <a:r>
              <a:rPr lang="en-US" sz="2800" b="1" i="1" dirty="0"/>
              <a:t>    Acremonium</a:t>
            </a:r>
          </a:p>
          <a:p>
            <a:r>
              <a:rPr lang="en-US" sz="2800" b="1" i="1" dirty="0"/>
              <a:t>    Alternaria</a:t>
            </a:r>
          </a:p>
          <a:p>
            <a:r>
              <a:rPr lang="en-US" sz="2800" b="1" i="1" dirty="0"/>
              <a:t>    Aspergillus</a:t>
            </a:r>
            <a:endParaRPr lang="el-GR" sz="2800" b="1" i="1" dirty="0"/>
          </a:p>
          <a:p>
            <a:r>
              <a:rPr lang="el-GR" sz="2800" b="1" i="1" dirty="0">
                <a:ea typeface="Microsoft YaHei"/>
              </a:rPr>
              <a:t>    </a:t>
            </a:r>
            <a:r>
              <a:rPr lang="en-US" sz="2800" b="1" i="1" dirty="0">
                <a:ea typeface="Microsoft YaHei"/>
              </a:rPr>
              <a:t>Botrytis</a:t>
            </a:r>
            <a:endParaRPr lang="en-US" sz="2800" b="1" i="1" dirty="0"/>
          </a:p>
          <a:p>
            <a:r>
              <a:rPr lang="en-US" sz="2800" b="1" i="1" dirty="0"/>
              <a:t>    Cladosporium</a:t>
            </a:r>
          </a:p>
          <a:p>
            <a:r>
              <a:rPr lang="en-US" sz="2800" b="1" i="1" dirty="0"/>
              <a:t>    Fusarium</a:t>
            </a:r>
          </a:p>
          <a:p>
            <a:r>
              <a:rPr lang="el-GR" sz="2800" b="1" i="1" kern="0" dirty="0">
                <a:ea typeface="+mn-ea"/>
              </a:rPr>
              <a:t>    </a:t>
            </a:r>
            <a:r>
              <a:rPr lang="en-US" sz="2800" b="1" i="1" kern="0" dirty="0">
                <a:ea typeface="+mn-ea"/>
              </a:rPr>
              <a:t>Monilia</a:t>
            </a:r>
            <a:endParaRPr lang="en-US" sz="2800" b="1" i="1" dirty="0"/>
          </a:p>
          <a:p>
            <a:r>
              <a:rPr lang="en-US" sz="2800" b="1" i="1" dirty="0"/>
              <a:t>    Mucor</a:t>
            </a:r>
          </a:p>
          <a:p>
            <a:r>
              <a:rPr lang="el-GR" sz="2800" b="1" i="1" kern="0" dirty="0">
                <a:ea typeface="Microsoft YaHei" charset="-122"/>
              </a:rPr>
              <a:t>    </a:t>
            </a:r>
            <a:r>
              <a:rPr lang="en-US" sz="2800" b="1" i="1" kern="0" dirty="0">
                <a:ea typeface="Microsoft YaHei" charset="-122"/>
              </a:rPr>
              <a:t>Oidium </a:t>
            </a:r>
            <a:r>
              <a:rPr lang="el-GR" sz="2800" b="1" i="1" kern="0" dirty="0">
                <a:ea typeface="Microsoft YaHei" charset="-122"/>
              </a:rPr>
              <a:t>ή </a:t>
            </a:r>
            <a:r>
              <a:rPr lang="en-US" sz="2800" b="1" i="1" kern="0" dirty="0" err="1">
                <a:ea typeface="Microsoft YaHei" charset="-122"/>
              </a:rPr>
              <a:t>Geotrichum</a:t>
            </a:r>
            <a:endParaRPr lang="en-US" sz="2800" b="1" i="1" dirty="0"/>
          </a:p>
          <a:p>
            <a:r>
              <a:rPr lang="en-US" sz="2800" b="1" i="1" dirty="0"/>
              <a:t>    Penicillium</a:t>
            </a:r>
          </a:p>
          <a:p>
            <a:r>
              <a:rPr lang="en-US" sz="2800" b="1" i="1" dirty="0"/>
              <a:t>    Rhizopus</a:t>
            </a:r>
          </a:p>
          <a:p>
            <a:r>
              <a:rPr lang="en-US" sz="2800" b="1" i="1" dirty="0"/>
              <a:t>    </a:t>
            </a:r>
            <a:r>
              <a:rPr lang="en-US" sz="2800" b="1" i="1" dirty="0" err="1"/>
              <a:t>Stachybotrys</a:t>
            </a:r>
            <a:endParaRPr lang="en-US" sz="2800" b="1" i="1" dirty="0"/>
          </a:p>
          <a:p>
            <a:r>
              <a:rPr lang="en-US" sz="2800" b="1" i="1" dirty="0"/>
              <a:t>    Trichoderma</a:t>
            </a:r>
          </a:p>
          <a:p>
            <a:r>
              <a:rPr lang="en-US" sz="2800" b="1" i="1" dirty="0"/>
              <a:t>    Trichophyton</a:t>
            </a:r>
          </a:p>
          <a:p>
            <a:r>
              <a:rPr lang="en-US" sz="2800" b="1" i="1" dirty="0"/>
              <a:t>    Cordyceps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EA14034-7AD5-CBCC-E84F-E55B08D6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301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32D91D-FA16-8859-19AC-AFFA5ABD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u="sng" kern="0" dirty="0">
                <a:latin typeface="Times New Roman" pitchFamily="16" charset="0"/>
                <a:ea typeface="+mj-ea"/>
                <a:cs typeface="+mj-cs"/>
              </a:rPr>
              <a:t>Είδη μυκήτων που ενδιαφέρουν την τεχνολογία τροφίμων.</a:t>
            </a:r>
            <a:br>
              <a:rPr lang="el-GR" sz="4400" u="sng" kern="0" dirty="0">
                <a:latin typeface="Times New Roman" pitchFamily="16" charset="0"/>
                <a:ea typeface="+mj-ea"/>
                <a:cs typeface="+mj-cs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990A1E-9C7E-C2FC-7D95-B0F93B23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554839"/>
          </a:xfrm>
        </p:spPr>
        <p:txBody>
          <a:bodyPr>
            <a:normAutofit fontScale="77500" lnSpcReduction="20000"/>
          </a:bodyPr>
          <a:lstStyle/>
          <a:p>
            <a:pPr marL="609600" indent="-608013">
              <a:spcBef>
                <a:spcPts val="500"/>
              </a:spcBef>
              <a:buClrTx/>
              <a:buSzPct val="65000"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/>
            </a:pPr>
            <a:r>
              <a:rPr lang="el-GR" sz="2800" kern="0" dirty="0">
                <a:latin typeface="Times New Roman" pitchFamily="16" charset="0"/>
                <a:ea typeface="+mn-ea"/>
              </a:rPr>
              <a:t>Τα γένη:</a:t>
            </a:r>
          </a:p>
          <a:p>
            <a:pPr marL="609600" indent="-608013">
              <a:spcBef>
                <a:spcPts val="500"/>
              </a:spcBef>
              <a:buClrTx/>
              <a:buSzPct val="65000"/>
              <a:buFontTx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/>
            </a:pPr>
            <a:r>
              <a:rPr lang="el-GR" sz="2800" kern="0" dirty="0">
                <a:latin typeface="Times New Roman" pitchFamily="16" charset="0"/>
                <a:ea typeface="+mn-ea"/>
              </a:rPr>
              <a:t>	</a:t>
            </a:r>
            <a:r>
              <a:rPr lang="en-US" sz="2800" b="1" i="1" kern="0" dirty="0">
                <a:latin typeface="Times New Roman" pitchFamily="16" charset="0"/>
                <a:ea typeface="+mn-ea"/>
              </a:rPr>
              <a:t>Alternaria</a:t>
            </a:r>
          </a:p>
          <a:p>
            <a:pPr marL="796925" indent="-285750">
              <a:spcBef>
                <a:spcPts val="5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/>
            </a:pPr>
            <a:r>
              <a:rPr lang="el-GR" sz="2800" kern="0" dirty="0">
                <a:latin typeface="Times New Roman" pitchFamily="16" charset="0"/>
                <a:ea typeface="+mn-ea"/>
              </a:rPr>
              <a:t>Προκαλούν την αλλοίωση πολλών φυτικών τροφίμων και κυρίως το μελανό σάπισμα των εσπεριδοειδών και άλλων φρούτων.</a:t>
            </a:r>
            <a:endParaRPr lang="en-US" sz="2800" kern="0" dirty="0">
              <a:latin typeface="Times New Roman" pitchFamily="16" charset="0"/>
              <a:ea typeface="+mn-ea"/>
            </a:endParaRP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F296824-E0C7-2118-FA86-009E0DED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42</a:t>
            </a:fld>
            <a:endParaRPr lang="el-GR"/>
          </a:p>
        </p:txBody>
      </p:sp>
      <p:pic>
        <p:nvPicPr>
          <p:cNvPr id="5" name="Picture 2" descr="https://upload.wikimedia.org/wikipedia/commons/thumb/f/fa/Alternaria_spore_chain_160X.png/800px-Alternaria_spore_chain_160X.png">
            <a:extLst>
              <a:ext uri="{FF2B5EF4-FFF2-40B4-BE49-F238E27FC236}">
                <a16:creationId xmlns:a16="http://schemas.microsoft.com/office/drawing/2014/main" id="{A69F75D7-9F7B-5E1F-A7CA-C81AD59F6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47" y="3666154"/>
            <a:ext cx="3913187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Σχετική εικόνα">
            <a:extLst>
              <a:ext uri="{FF2B5EF4-FFF2-40B4-BE49-F238E27FC236}">
                <a16:creationId xmlns:a16="http://schemas.microsoft.com/office/drawing/2014/main" id="{A06F2B0E-EAD1-88E7-936C-8DE5B899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09" y="3648692"/>
            <a:ext cx="3937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F76B8E-A569-EB1F-928D-0B6A6E465D97}"/>
              </a:ext>
            </a:extLst>
          </p:cNvPr>
          <p:cNvSpPr txBox="1"/>
          <p:nvPr/>
        </p:nvSpPr>
        <p:spPr>
          <a:xfrm>
            <a:off x="3069339" y="6063734"/>
            <a:ext cx="193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Altenaria</a:t>
            </a:r>
            <a:r>
              <a:rPr lang="en-US" dirty="0"/>
              <a:t> </a:t>
            </a:r>
            <a:r>
              <a:rPr lang="en-US" dirty="0" err="1"/>
              <a:t>alternata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F885AB-8FDC-78B3-74A5-E71A15365EA3}"/>
              </a:ext>
            </a:extLst>
          </p:cNvPr>
          <p:cNvSpPr txBox="1"/>
          <p:nvPr/>
        </p:nvSpPr>
        <p:spPr>
          <a:xfrm>
            <a:off x="8193187" y="6144922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Citrus disease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8300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52F0CE-468B-7DEE-2E09-96BFCF1A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u="sng" kern="0" dirty="0">
                <a:latin typeface="Times New Roman" pitchFamily="16" charset="0"/>
                <a:ea typeface="+mj-ea"/>
                <a:cs typeface="+mj-cs"/>
              </a:rPr>
              <a:t>Είδη μυκήτων που ενδιαφέρουν την τεχνολογία τροφίμων.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4F6E0A-89CE-F137-7592-257E35F70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9468"/>
            <a:ext cx="9336678" cy="1781096"/>
          </a:xfrm>
        </p:spPr>
        <p:txBody>
          <a:bodyPr>
            <a:normAutofit fontScale="85000" lnSpcReduction="10000"/>
          </a:bodyPr>
          <a:lstStyle/>
          <a:p>
            <a:pPr marL="612648" indent="-603504">
              <a:spcBef>
                <a:spcPts val="500"/>
              </a:spcBef>
              <a:spcAft>
                <a:spcPts val="0"/>
              </a:spcAft>
              <a:buFont typeface="Times New Roman" pitchFamily="16" charset="0"/>
              <a:buNone/>
              <a:tabLst>
                <a:tab pos="1179576" algn="l"/>
                <a:tab pos="2093976" algn="l"/>
                <a:tab pos="3008376" algn="l"/>
                <a:tab pos="3922776" algn="l"/>
                <a:tab pos="4837176" algn="l"/>
                <a:tab pos="5751576" algn="l"/>
                <a:tab pos="6665976" algn="l"/>
                <a:tab pos="7580376" algn="l"/>
                <a:tab pos="8494776" algn="l"/>
                <a:tab pos="9409176" algn="l"/>
                <a:tab pos="10323576" algn="l"/>
              </a:tabLst>
              <a:defRPr/>
            </a:pPr>
            <a:r>
              <a:rPr lang="en-US" sz="2800" b="1" i="1" dirty="0">
                <a:latin typeface="Times New Roman"/>
                <a:ea typeface="Microsoft YaHei"/>
              </a:rPr>
              <a:t>Aspergillus</a:t>
            </a:r>
          </a:p>
          <a:p>
            <a:pPr marL="688975" indent="-227013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8975" algn="l"/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/>
            </a:pPr>
            <a:r>
              <a:rPr lang="el-GR" sz="2800" dirty="0">
                <a:latin typeface="Times New Roman"/>
                <a:ea typeface="Microsoft YaHei"/>
              </a:rPr>
              <a:t>Είναι πολύ διαδεδομένο γένος και απαντώνται στα φρούτα, λαχανικά, δημητριακά κα. και προκαλούν ευρωτιάσεις.</a:t>
            </a:r>
            <a:endParaRPr lang="el-GR" sz="2800" dirty="0">
              <a:latin typeface="Arial" charset="0"/>
              <a:ea typeface="Microsoft YaHei" charset="-122"/>
            </a:endParaRPr>
          </a:p>
          <a:p>
            <a:pPr marL="688975" indent="-227013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8975" algn="l"/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/>
            </a:pPr>
            <a:r>
              <a:rPr lang="el-GR" sz="2800" dirty="0">
                <a:latin typeface="Times New Roman"/>
                <a:ea typeface="Microsoft YaHei"/>
              </a:rPr>
              <a:t>Οι αποικίες τους έχουν πράσινο, κίτρινο, πορτοκαλί ή μαύρο χρώμα.</a:t>
            </a:r>
            <a:endParaRPr lang="el-GR" sz="2800" dirty="0">
              <a:latin typeface="Arial" charset="0"/>
              <a:ea typeface="Microsoft YaHei" charset="-122"/>
            </a:endParaRP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2FBF9AB-1280-3B1C-B963-878237CD2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43</a:t>
            </a:fld>
            <a:endParaRPr lang="el-GR"/>
          </a:p>
        </p:txBody>
      </p:sp>
      <p:pic>
        <p:nvPicPr>
          <p:cNvPr id="5" name="Picture 2" descr="Aspergillus niger 01.jpg">
            <a:extLst>
              <a:ext uri="{FF2B5EF4-FFF2-40B4-BE49-F238E27FC236}">
                <a16:creationId xmlns:a16="http://schemas.microsoft.com/office/drawing/2014/main" id="{78298850-97BB-749C-2506-07DCFBBB8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49" b="-9677"/>
          <a:stretch>
            <a:fillRect/>
          </a:stretch>
        </p:blipFill>
        <p:spPr bwMode="auto">
          <a:xfrm>
            <a:off x="1585081" y="4189632"/>
            <a:ext cx="38623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0FABA65-8093-82D7-06F4-A9FE691EC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468" y="4062289"/>
            <a:ext cx="4062273" cy="27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024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B5CB9F-253E-A676-C4EC-2244276C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u="sng" kern="0" dirty="0">
                <a:latin typeface="Times New Roman" pitchFamily="16" charset="0"/>
                <a:ea typeface="+mj-ea"/>
                <a:cs typeface="+mj-cs"/>
              </a:rPr>
              <a:t>Είδη μυκήτων που ενδιαφέρουν την τεχνολογία τροφίμων.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F1F565-644B-E1BF-E724-EBB1AD32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2648" indent="-603504">
              <a:spcBef>
                <a:spcPts val="500"/>
              </a:spcBef>
              <a:spcAft>
                <a:spcPts val="0"/>
              </a:spcAft>
              <a:buFont typeface="Times New Roman" pitchFamily="16" charset="0"/>
              <a:buNone/>
              <a:tabLst>
                <a:tab pos="1179576" algn="l"/>
                <a:tab pos="2093976" algn="l"/>
                <a:tab pos="3008376" algn="l"/>
                <a:tab pos="3922776" algn="l"/>
                <a:tab pos="4837176" algn="l"/>
                <a:tab pos="5751576" algn="l"/>
                <a:tab pos="6665976" algn="l"/>
                <a:tab pos="7580376" algn="l"/>
                <a:tab pos="8494776" algn="l"/>
                <a:tab pos="9409176" algn="l"/>
                <a:tab pos="10323576" algn="l"/>
              </a:tabLst>
              <a:defRPr/>
            </a:pPr>
            <a:r>
              <a:rPr lang="en-US" sz="2800" b="1" i="1" dirty="0">
                <a:latin typeface="Times New Roman"/>
                <a:ea typeface="Microsoft YaHei"/>
              </a:rPr>
              <a:t>Botrytis</a:t>
            </a:r>
            <a:endParaRPr lang="el-GR" sz="2800" b="1" i="1" dirty="0">
              <a:latin typeface="Arial" charset="0"/>
              <a:ea typeface="Microsoft YaHei" charset="-122"/>
            </a:endParaRPr>
          </a:p>
          <a:p>
            <a:pPr marL="747713" indent="-236538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79576" algn="l"/>
                <a:tab pos="2093976" algn="l"/>
                <a:tab pos="3008376" algn="l"/>
                <a:tab pos="3922776" algn="l"/>
                <a:tab pos="4837176" algn="l"/>
                <a:tab pos="5751576" algn="l"/>
                <a:tab pos="6665976" algn="l"/>
                <a:tab pos="7580376" algn="l"/>
                <a:tab pos="8494776" algn="l"/>
                <a:tab pos="9409176" algn="l"/>
                <a:tab pos="10323576" algn="l"/>
              </a:tabLst>
              <a:defRPr/>
            </a:pPr>
            <a:r>
              <a:rPr lang="el-GR" sz="2800" dirty="0">
                <a:latin typeface="Times New Roman"/>
                <a:ea typeface="Microsoft YaHei"/>
              </a:rPr>
              <a:t>Προκαλούν σάπισμα σε φρούτα (π.χ. σταφύλια)</a:t>
            </a:r>
            <a:endParaRPr lang="el-GR" sz="2800" dirty="0">
              <a:latin typeface="Arial" charset="0"/>
              <a:ea typeface="Microsoft YaHei" charset="-122"/>
            </a:endParaRP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409B268-08C6-4865-6478-F81CDB31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44</a:t>
            </a:fld>
            <a:endParaRPr lang="el-GR"/>
          </a:p>
        </p:txBody>
      </p:sp>
      <p:pic>
        <p:nvPicPr>
          <p:cNvPr id="5" name="Picture 2" descr="https://upload.wikimedia.org/wikipedia/commons/thumb/c/c9/Botrytis_conidiophore_40X.png/220px-Botrytis_conidiophore_40X.png">
            <a:extLst>
              <a:ext uri="{FF2B5EF4-FFF2-40B4-BE49-F238E27FC236}">
                <a16:creationId xmlns:a16="http://schemas.microsoft.com/office/drawing/2014/main" id="{B8A5CB7C-25BB-D932-AE9E-F25EE88E6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64" y="3885537"/>
            <a:ext cx="33607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Nd9GcT_pmeGSOrYHREUp82dGCLF6bR2NcidnG7HY3t3Cb637EcGb6vwUQ">
            <a:hlinkClick r:id="rId3"/>
            <a:extLst>
              <a:ext uri="{FF2B5EF4-FFF2-40B4-BE49-F238E27FC236}">
                <a16:creationId xmlns:a16="http://schemas.microsoft.com/office/drawing/2014/main" id="{65848F0B-E433-3D1C-5895-E6D6ACF8D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2997" y="3922981"/>
            <a:ext cx="3360737" cy="24528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799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38E308-E79E-A12B-6AB1-04B974519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u="sng" kern="0" dirty="0">
                <a:latin typeface="Times New Roman" pitchFamily="16" charset="0"/>
                <a:ea typeface="+mj-ea"/>
                <a:cs typeface="+mj-cs"/>
              </a:rPr>
              <a:t>Είδη μυκήτων που ενδιαφέρουν την τεχνολογία τροφίμων.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C63E6D-ED07-CD24-46D9-2F07DA1DE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2648" indent="-603504">
              <a:spcBef>
                <a:spcPts val="500"/>
              </a:spcBef>
              <a:spcAft>
                <a:spcPts val="0"/>
              </a:spcAft>
              <a:buFont typeface="Times New Roman" pitchFamily="16" charset="0"/>
              <a:buNone/>
              <a:tabLst>
                <a:tab pos="1179576" algn="l"/>
                <a:tab pos="2093976" algn="l"/>
                <a:tab pos="3008376" algn="l"/>
                <a:tab pos="3922776" algn="l"/>
                <a:tab pos="4837176" algn="l"/>
                <a:tab pos="5751576" algn="l"/>
                <a:tab pos="6665976" algn="l"/>
                <a:tab pos="7580376" algn="l"/>
                <a:tab pos="8494776" algn="l"/>
                <a:tab pos="9409176" algn="l"/>
                <a:tab pos="10323576" algn="l"/>
              </a:tabLst>
              <a:defRPr/>
            </a:pPr>
            <a:r>
              <a:rPr lang="en-US" sz="3200" b="1" i="1" dirty="0">
                <a:latin typeface="Times New Roman"/>
                <a:ea typeface="Microsoft YaHei"/>
              </a:rPr>
              <a:t>Cladosporium</a:t>
            </a:r>
            <a:endParaRPr lang="el-GR" b="1" dirty="0">
              <a:latin typeface="Arial" charset="0"/>
              <a:ea typeface="Microsoft YaHei" charset="-122"/>
            </a:endParaRPr>
          </a:p>
          <a:p>
            <a:pPr marL="796925" indent="-28575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79576" algn="l"/>
                <a:tab pos="2093976" algn="l"/>
                <a:tab pos="3008376" algn="l"/>
                <a:tab pos="3922776" algn="l"/>
                <a:tab pos="4837176" algn="l"/>
                <a:tab pos="5751576" algn="l"/>
                <a:tab pos="6665976" algn="l"/>
                <a:tab pos="7580376" algn="l"/>
                <a:tab pos="8494776" algn="l"/>
                <a:tab pos="9409176" algn="l"/>
                <a:tab pos="10323576" algn="l"/>
              </a:tabLst>
              <a:defRPr/>
            </a:pPr>
            <a:r>
              <a:rPr lang="el-GR" dirty="0">
                <a:latin typeface="Times New Roman"/>
                <a:ea typeface="Microsoft YaHei"/>
              </a:rPr>
              <a:t>Ένα είδος  παράγει μαύρες κηλίδες στο βοδινό κρέας.</a:t>
            </a:r>
            <a:endParaRPr lang="el-GR" dirty="0">
              <a:latin typeface="Arial" charset="0"/>
              <a:ea typeface="Microsoft YaHei" charset="-122"/>
            </a:endParaRP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D6D4FBF-0E08-D003-F686-9A18659B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45</a:t>
            </a:fld>
            <a:endParaRPr lang="el-GR"/>
          </a:p>
        </p:txBody>
      </p:sp>
      <p:pic>
        <p:nvPicPr>
          <p:cNvPr id="5" name="Picture 2" descr="Cladosporium sp conidia.jpg">
            <a:extLst>
              <a:ext uri="{FF2B5EF4-FFF2-40B4-BE49-F238E27FC236}">
                <a16:creationId xmlns:a16="http://schemas.microsoft.com/office/drawing/2014/main" id="{B14478D2-5637-314E-1A01-5496BEC55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28" y="3429000"/>
            <a:ext cx="37973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Σχετική εικόνα">
            <a:extLst>
              <a:ext uri="{FF2B5EF4-FFF2-40B4-BE49-F238E27FC236}">
                <a16:creationId xmlns:a16="http://schemas.microsoft.com/office/drawing/2014/main" id="{E46D0DEF-9073-2501-5DFF-8A5920CF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78" y="3449638"/>
            <a:ext cx="34559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2640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CA4A01-E76F-ED8B-9668-83B844E0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u="sng" kern="0" dirty="0">
                <a:latin typeface="Times New Roman" pitchFamily="16" charset="0"/>
                <a:ea typeface="+mj-ea"/>
                <a:cs typeface="+mj-cs"/>
              </a:rPr>
              <a:t>Είδη μυκήτων που ενδιαφέρουν την τεχνολογία τροφίμων.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AFC77C-7938-1D1F-D0F7-042699A3D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2648" indent="-603504">
              <a:spcBef>
                <a:spcPts val="500"/>
              </a:spcBef>
              <a:spcAft>
                <a:spcPts val="0"/>
              </a:spcAft>
              <a:buFont typeface="Times New Roman" pitchFamily="16" charset="0"/>
              <a:buNone/>
              <a:tabLst>
                <a:tab pos="1179576" algn="l"/>
                <a:tab pos="2093976" algn="l"/>
                <a:tab pos="3008376" algn="l"/>
                <a:tab pos="3922776" algn="l"/>
                <a:tab pos="4837176" algn="l"/>
                <a:tab pos="5751576" algn="l"/>
                <a:tab pos="6665976" algn="l"/>
                <a:tab pos="7580376" algn="l"/>
                <a:tab pos="8494776" algn="l"/>
                <a:tab pos="9409176" algn="l"/>
                <a:tab pos="10323576" algn="l"/>
              </a:tabLst>
              <a:defRPr/>
            </a:pPr>
            <a:r>
              <a:rPr lang="en-US" sz="3200" b="1" i="1" dirty="0">
                <a:latin typeface="Times New Roman"/>
                <a:ea typeface="Microsoft YaHei"/>
              </a:rPr>
              <a:t>Fusarium</a:t>
            </a:r>
            <a:endParaRPr lang="el-GR" b="1" dirty="0">
              <a:latin typeface="Arial" charset="0"/>
              <a:ea typeface="Microsoft YaHei" charset="-122"/>
            </a:endParaRPr>
          </a:p>
          <a:p>
            <a:pPr marL="747713" indent="-28575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79576" algn="l"/>
                <a:tab pos="2093976" algn="l"/>
                <a:tab pos="3008376" algn="l"/>
                <a:tab pos="3922776" algn="l"/>
                <a:tab pos="4837176" algn="l"/>
                <a:tab pos="5751576" algn="l"/>
                <a:tab pos="6665976" algn="l"/>
                <a:tab pos="7580376" algn="l"/>
                <a:tab pos="8494776" algn="l"/>
                <a:tab pos="9409176" algn="l"/>
                <a:tab pos="10323576" algn="l"/>
              </a:tabLst>
              <a:defRPr/>
            </a:pPr>
            <a:r>
              <a:rPr lang="el-GR" dirty="0">
                <a:latin typeface="Times New Roman"/>
                <a:ea typeface="Microsoft YaHei"/>
              </a:rPr>
              <a:t>Παράγουν </a:t>
            </a:r>
            <a:r>
              <a:rPr lang="el-GR" dirty="0" err="1">
                <a:latin typeface="Times New Roman"/>
                <a:ea typeface="Microsoft YaHei"/>
              </a:rPr>
              <a:t>μυκήλια</a:t>
            </a:r>
            <a:r>
              <a:rPr lang="el-GR" dirty="0">
                <a:latin typeface="Times New Roman"/>
                <a:ea typeface="Microsoft YaHei"/>
              </a:rPr>
              <a:t> χρώματος ερυθρού ή κίτρινου.</a:t>
            </a:r>
            <a:endParaRPr lang="el-GR" dirty="0">
              <a:latin typeface="Arial" charset="0"/>
              <a:ea typeface="Microsoft YaHei" charset="-122"/>
            </a:endParaRPr>
          </a:p>
          <a:p>
            <a:pPr marL="747713" indent="-28575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79576" algn="l"/>
                <a:tab pos="2093976" algn="l"/>
                <a:tab pos="3008376" algn="l"/>
                <a:tab pos="3922776" algn="l"/>
                <a:tab pos="4837176" algn="l"/>
                <a:tab pos="5751576" algn="l"/>
                <a:tab pos="6665976" algn="l"/>
                <a:tab pos="7580376" algn="l"/>
                <a:tab pos="8494776" algn="l"/>
                <a:tab pos="9409176" algn="l"/>
                <a:tab pos="10323576" algn="l"/>
              </a:tabLst>
              <a:defRPr/>
            </a:pPr>
            <a:r>
              <a:rPr lang="el-GR" dirty="0">
                <a:latin typeface="Times New Roman"/>
                <a:ea typeface="Microsoft YaHei"/>
              </a:rPr>
              <a:t>Προκαλούν αλλοίωση πολλών φρούτων και λαχανικών.</a:t>
            </a:r>
            <a:endParaRPr lang="el-GR" dirty="0">
              <a:latin typeface="Arial" charset="0"/>
              <a:ea typeface="Microsoft YaHei" charset="-122"/>
            </a:endParaRP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814B566-EB65-E9F5-6B95-55AA6BAB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46</a:t>
            </a:fld>
            <a:endParaRPr lang="el-GR"/>
          </a:p>
        </p:txBody>
      </p:sp>
      <p:pic>
        <p:nvPicPr>
          <p:cNvPr id="5" name="Picture 2" descr="Fusarium verticillioides 01.jpg">
            <a:extLst>
              <a:ext uri="{FF2B5EF4-FFF2-40B4-BE49-F238E27FC236}">
                <a16:creationId xmlns:a16="http://schemas.microsoft.com/office/drawing/2014/main" id="{61BA308B-2BC1-99F7-0459-FF71D5880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49" y="3706019"/>
            <a:ext cx="381635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Αποτέλεσμα εικόνας για fusarium at fruits">
            <a:extLst>
              <a:ext uri="{FF2B5EF4-FFF2-40B4-BE49-F238E27FC236}">
                <a16:creationId xmlns:a16="http://schemas.microsoft.com/office/drawing/2014/main" id="{FF18648F-501A-A0CC-7CA0-F51073028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61" y="3706019"/>
            <a:ext cx="39370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1680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DD3922-5B3B-F258-E00A-FE59F8F8B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u="sng" kern="0" dirty="0">
                <a:latin typeface="Times New Roman" pitchFamily="16" charset="0"/>
                <a:ea typeface="+mj-ea"/>
                <a:cs typeface="+mj-cs"/>
              </a:rPr>
              <a:t>Είδη μυκήτων που ενδιαφέρουν την τεχνολογία τροφίμων.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9EE3CC-05D9-CF25-2973-B00B90850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523109" cy="1268411"/>
          </a:xfrm>
        </p:spPr>
        <p:txBody>
          <a:bodyPr>
            <a:normAutofit lnSpcReduction="10000"/>
          </a:bodyPr>
          <a:lstStyle/>
          <a:p>
            <a:pPr marL="609600" indent="-608013">
              <a:lnSpc>
                <a:spcPct val="90000"/>
              </a:lnSpc>
              <a:spcBef>
                <a:spcPts val="500"/>
              </a:spcBef>
              <a:buClrTx/>
              <a:buSzPct val="65000"/>
              <a:buFontTx/>
              <a:buNone/>
              <a:tabLst>
                <a:tab pos="6096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2800" b="1" i="1" kern="0" dirty="0">
                <a:latin typeface="Times New Roman" pitchFamily="16" charset="0"/>
                <a:ea typeface="+mn-ea"/>
              </a:rPr>
              <a:t>Monilia</a:t>
            </a:r>
          </a:p>
          <a:p>
            <a:pPr marL="914400" indent="-285750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6096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l-GR" sz="2800" kern="0" dirty="0">
                <a:latin typeface="Times New Roman" pitchFamily="16" charset="0"/>
                <a:ea typeface="+mn-ea"/>
              </a:rPr>
              <a:t>Παράγουν λεύκα </a:t>
            </a:r>
            <a:r>
              <a:rPr lang="el-GR" sz="2800" kern="0" dirty="0" err="1">
                <a:latin typeface="Times New Roman" pitchFamily="16" charset="0"/>
                <a:ea typeface="+mn-ea"/>
              </a:rPr>
              <a:t>μυκήλια</a:t>
            </a:r>
            <a:r>
              <a:rPr lang="el-GR" sz="2800" kern="0" dirty="0">
                <a:latin typeface="Times New Roman" pitchFamily="16" charset="0"/>
                <a:ea typeface="+mn-ea"/>
              </a:rPr>
              <a:t>, που προκαλούν ασθένειες στα φυτά και τους καρπούς των γνωστή ως </a:t>
            </a:r>
            <a:r>
              <a:rPr lang="el-GR" sz="2800" kern="0" dirty="0" err="1">
                <a:latin typeface="Times New Roman" pitchFamily="16" charset="0"/>
                <a:ea typeface="+mn-ea"/>
              </a:rPr>
              <a:t>μονιλίωση</a:t>
            </a:r>
            <a:r>
              <a:rPr lang="el-GR" sz="2800" kern="0" dirty="0">
                <a:latin typeface="Times New Roman" pitchFamily="16" charset="0"/>
                <a:ea typeface="+mn-ea"/>
              </a:rPr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E8825CA-9D50-08F0-54FA-52916EF35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47</a:t>
            </a:fld>
            <a:endParaRPr lang="el-GR"/>
          </a:p>
        </p:txBody>
      </p:sp>
      <p:pic>
        <p:nvPicPr>
          <p:cNvPr id="5" name="Picture 2" descr="Monilia spores 160X.png">
            <a:extLst>
              <a:ext uri="{FF2B5EF4-FFF2-40B4-BE49-F238E27FC236}">
                <a16:creationId xmlns:a16="http://schemas.microsoft.com/office/drawing/2014/main" id="{438F6013-A01D-4C71-0DCD-16CE6F3AC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17" y="3598200"/>
            <a:ext cx="37433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upload.wikimedia.org/wikipedia/commons/thumb/8/82/%CE%9C%CE%BF%CE%BD%CE%AF%CE%BB%CE%B9%CE%B1_%CF%83%CE%B5_%CE%BC%CE%AE%CE%BB%CE%BF.JPG/220px-%CE%9C%CE%BF%CE%BD%CE%AF%CE%BB%CE%B9%CE%B1_%CF%83%CE%B5_%CE%BC%CE%AE%CE%BB%CE%BF.JPG">
            <a:extLst>
              <a:ext uri="{FF2B5EF4-FFF2-40B4-BE49-F238E27FC236}">
                <a16:creationId xmlns:a16="http://schemas.microsoft.com/office/drawing/2014/main" id="{79BE3F19-1DE8-1D9A-49C4-8B36D6722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48" y="3598199"/>
            <a:ext cx="1716176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4777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EF7633-4465-99BB-8B78-8003E0DE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u="sng" kern="0" dirty="0">
                <a:latin typeface="Times New Roman" pitchFamily="16" charset="0"/>
                <a:ea typeface="+mj-ea"/>
                <a:cs typeface="+mj-cs"/>
              </a:rPr>
              <a:t>Είδη μυκήτων που ενδιαφέρουν την τεχνολογία τροφίμων.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3DE37F-2F6A-C34F-320D-54F0C9792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8013">
              <a:lnSpc>
                <a:spcPct val="90000"/>
              </a:lnSpc>
              <a:spcBef>
                <a:spcPts val="500"/>
              </a:spcBef>
              <a:buClrTx/>
              <a:buSzPct val="65000"/>
              <a:buFont typeface="Times New Roman" pitchFamily="16" charset="0"/>
              <a:buNone/>
              <a:tabLst>
                <a:tab pos="6096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3200" b="1" i="1" kern="0" dirty="0">
                <a:latin typeface="Times New Roman" pitchFamily="16" charset="0"/>
                <a:ea typeface="Microsoft YaHei" charset="-122"/>
              </a:rPr>
              <a:t>Mucor</a:t>
            </a:r>
            <a:endParaRPr lang="en-US" b="1" i="1" kern="0" dirty="0">
              <a:latin typeface="Times New Roman" pitchFamily="16" charset="0"/>
              <a:ea typeface="Microsoft YaHei" charset="-122"/>
            </a:endParaRPr>
          </a:p>
          <a:p>
            <a:pPr marL="747713" indent="-177800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6096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l-GR" kern="0" dirty="0">
                <a:latin typeface="Times New Roman" pitchFamily="16" charset="0"/>
                <a:ea typeface="Microsoft YaHei" charset="-122"/>
              </a:rPr>
              <a:t>Αναπτύσσονται σε τρόφιμα  που διατηρούνται σε υγρούς  χώρους σχηματίζοντας μούχλα. Ορισμένοι χρησιμοποιούνται για την ωρίμανση ειδικών τύπων τυριών και άλλοι για τη σακχαροποίηση του αμύλου.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D333BDF-C217-96FB-1885-DCDB93AF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48</a:t>
            </a:fld>
            <a:endParaRPr lang="el-GR"/>
          </a:p>
        </p:txBody>
      </p:sp>
      <p:pic>
        <p:nvPicPr>
          <p:cNvPr id="6" name="Εικόνα 5" descr="Εικόνα που περιέχει θηλαστ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DF22F05F-AECB-66FB-ACFB-7C06ED291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67" y="4116868"/>
            <a:ext cx="3755458" cy="251146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8A049005-10D9-F314-D504-6BB352BAA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3986212"/>
            <a:ext cx="38100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007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1AD59-D1DC-1443-1394-8AC2523BD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i="1" kern="0" dirty="0">
                <a:latin typeface="Times New Roman" pitchFamily="16" charset="0"/>
                <a:ea typeface="Microsoft YaHei" charset="-122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F3B42E-4D09-EE2F-470A-E3847DC8B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8013">
              <a:lnSpc>
                <a:spcPct val="90000"/>
              </a:lnSpc>
              <a:spcBef>
                <a:spcPts val="500"/>
              </a:spcBef>
              <a:buClrTx/>
              <a:buSzPct val="65000"/>
              <a:buFont typeface="Times New Roman" pitchFamily="16" charset="0"/>
              <a:buNone/>
              <a:tabLst>
                <a:tab pos="6096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b="1" i="1" kern="0" dirty="0">
                <a:latin typeface="Times New Roman" pitchFamily="16" charset="0"/>
                <a:ea typeface="Microsoft YaHei" charset="-122"/>
              </a:rPr>
              <a:t>Oidium</a:t>
            </a:r>
            <a:r>
              <a:rPr lang="el-GR" b="1" i="1" kern="0" dirty="0">
                <a:latin typeface="Times New Roman" pitchFamily="16" charset="0"/>
                <a:ea typeface="Microsoft YaHei" charset="-122"/>
              </a:rPr>
              <a:t> ή</a:t>
            </a:r>
            <a:r>
              <a:rPr lang="en-US" b="1" i="1" kern="0" dirty="0">
                <a:latin typeface="Times New Roman" pitchFamily="16" charset="0"/>
                <a:ea typeface="Microsoft YaHei" charset="-122"/>
              </a:rPr>
              <a:t> </a:t>
            </a:r>
            <a:r>
              <a:rPr lang="en-US" b="1" i="1" kern="0" dirty="0" err="1">
                <a:latin typeface="Times New Roman" pitchFamily="16" charset="0"/>
                <a:ea typeface="Microsoft YaHei" charset="-122"/>
              </a:rPr>
              <a:t>Geotrichum</a:t>
            </a:r>
            <a:endParaRPr lang="en-US" b="1" i="1" kern="0" dirty="0">
              <a:latin typeface="Times New Roman" pitchFamily="16" charset="0"/>
              <a:ea typeface="Microsoft YaHei" charset="-122"/>
            </a:endParaRPr>
          </a:p>
          <a:p>
            <a:pPr marL="855663" indent="-227013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912813" algn="l"/>
                <a:tab pos="914400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l-GR" kern="0" dirty="0">
                <a:latin typeface="Times New Roman" pitchFamily="16" charset="0"/>
                <a:ea typeface="Microsoft YaHei" charset="-122"/>
              </a:rPr>
              <a:t>Αναπτύσσονται στα γαλακτοκομικά προ</a:t>
            </a:r>
            <a:r>
              <a:rPr lang="el-GR" kern="0" dirty="0">
                <a:latin typeface="Times New Roman"/>
                <a:ea typeface="Microsoft YaHei" charset="-122"/>
                <a:cs typeface="Times New Roman"/>
              </a:rPr>
              <a:t>ϊόντα </a:t>
            </a:r>
            <a:r>
              <a:rPr lang="el-GR" kern="0" dirty="0" err="1">
                <a:latin typeface="Times New Roman"/>
                <a:ea typeface="Microsoft YaHei" charset="-122"/>
                <a:cs typeface="Times New Roman"/>
              </a:rPr>
              <a:t>γι’αυτό</a:t>
            </a:r>
            <a:r>
              <a:rPr lang="el-GR" kern="0" dirty="0">
                <a:latin typeface="Times New Roman"/>
                <a:ea typeface="Microsoft YaHei" charset="-122"/>
                <a:cs typeface="Times New Roman"/>
              </a:rPr>
              <a:t>  χαρακτηρίζονται ως </a:t>
            </a:r>
            <a:r>
              <a:rPr lang="el-GR" kern="0" dirty="0">
                <a:latin typeface="Times New Roman" pitchFamily="16" charset="0"/>
                <a:ea typeface="Microsoft YaHei" charset="-122"/>
              </a:rPr>
              <a:t>μύκητες της γαλακτοκομίας . Προσδίδουν χαρακτηριστική οσμή και γεύση σε ορισμένα είδη τυριών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FE2AF62-DD7F-B58A-B8F6-F9A4D958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49</a:t>
            </a:fld>
            <a:endParaRPr lang="el-GR"/>
          </a:p>
        </p:txBody>
      </p:sp>
      <p:pic>
        <p:nvPicPr>
          <p:cNvPr id="5" name="Picture 2" descr="Geotrichosis Case 151(2).jpg">
            <a:extLst>
              <a:ext uri="{FF2B5EF4-FFF2-40B4-BE49-F238E27FC236}">
                <a16:creationId xmlns:a16="http://schemas.microsoft.com/office/drawing/2014/main" id="{826E5255-6D9A-4A60-ED12-1737F9B8E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93" y="3839037"/>
            <a:ext cx="34575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 descr="Εικόνα που περιέχει τραπέζι, καθισμένο, φαγητό, φέτα&#10;&#10;Περιγραφή που δημιουργήθηκε αυτόματα">
            <a:extLst>
              <a:ext uri="{FF2B5EF4-FFF2-40B4-BE49-F238E27FC236}">
                <a16:creationId xmlns:a16="http://schemas.microsoft.com/office/drawing/2014/main" id="{2AE056A5-2F22-B730-6905-D9CFF0B0D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78" y="3839037"/>
            <a:ext cx="2567450" cy="2567450"/>
          </a:xfrm>
          <a:prstGeom prst="rect">
            <a:avLst/>
          </a:prstGeom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02EA75EE-791E-1A2B-2936-58056E69764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u="sng" kern="0" dirty="0">
                <a:latin typeface="Times New Roman" pitchFamily="16" charset="0"/>
              </a:rPr>
              <a:t>Είδη μυκήτων που ενδιαφέρουν την τεχνολογία τροφίμων.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021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C705DC-6535-3FAB-86D2-30536EAA5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Βακτήρια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8E3363-F8FA-E6D1-A6ED-858C345C2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sz="28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Σχήμα σφαιρικό</a:t>
            </a:r>
            <a:r>
              <a:rPr lang="el-GR" altLang="el-GR" u="sng" dirty="0">
                <a:latin typeface="Times New Roman" panose="02020603050405020304" pitchFamily="18" charset="0"/>
              </a:rPr>
              <a:t>: 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Έχουν τα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κοκκοειδή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βακτήρια (ή κόκκοι ).</a:t>
            </a:r>
          </a:p>
          <a:p>
            <a:endParaRPr lang="el-GR" altLang="el-GR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7662" indent="-342900">
              <a:spcBef>
                <a:spcPts val="5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Αναλόγως του τρόπου διχοτόμησης (διαίρεσης):</a:t>
            </a:r>
          </a:p>
          <a:p>
            <a:pPr marL="347662" indent="-342900">
              <a:spcBef>
                <a:spcPts val="5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Σε ένα επίπεδο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διπλόκοκκοι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(ζεύγη κυττάρων) ή στρεπτόκοκκοι (αλυσίδες ως στρεπτό περιδέραιο).</a:t>
            </a:r>
          </a:p>
          <a:p>
            <a:pPr marL="347662" indent="-342900">
              <a:spcBef>
                <a:spcPts val="5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Στο χώρο οι σταφυλόκοκκοι (βότρυς σταφυλιών).</a:t>
            </a:r>
          </a:p>
          <a:p>
            <a:pPr marL="347662" indent="-342900">
              <a:spcBef>
                <a:spcPts val="5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Σε δύο κάθετα επίπεδα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τετράκοκκοι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(4 κόκκοι).</a:t>
            </a:r>
          </a:p>
          <a:p>
            <a:pPr marL="347662" indent="-342900">
              <a:spcBef>
                <a:spcPts val="5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Σε τρία κάθετα επίπεδα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σαρκίνες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(8 βακτήρια).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872B5E4-551F-49EB-3596-D7FEBDD8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899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71DD2E-371B-456D-08E7-53DC22AF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u="sng" kern="0" dirty="0">
                <a:latin typeface="Times New Roman" pitchFamily="16" charset="0"/>
              </a:rPr>
              <a:t>Είδη μυκήτων που ενδιαφέρουν την τεχνολογία τροφίμων.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90F1A1-042D-E523-ED54-89AF2E0DF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8013">
              <a:lnSpc>
                <a:spcPct val="90000"/>
              </a:lnSpc>
              <a:spcBef>
                <a:spcPts val="500"/>
              </a:spcBef>
              <a:buClrTx/>
              <a:buSzPct val="65000"/>
              <a:buFont typeface="Times New Roman" pitchFamily="16" charset="0"/>
              <a:buNone/>
              <a:tabLst>
                <a:tab pos="6096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3200" b="1" i="1" kern="0" dirty="0">
                <a:latin typeface="Times New Roman" pitchFamily="16" charset="0"/>
                <a:ea typeface="Microsoft YaHei" charset="-122"/>
              </a:rPr>
              <a:t>Penicillium</a:t>
            </a:r>
            <a:endParaRPr lang="en-US" i="1" kern="0" dirty="0">
              <a:latin typeface="Times New Roman" pitchFamily="16" charset="0"/>
              <a:ea typeface="Microsoft YaHei" charset="-122"/>
            </a:endParaRPr>
          </a:p>
          <a:p>
            <a:pPr marL="796925" indent="-227013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969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l-GR" kern="0" dirty="0">
                <a:latin typeface="Times New Roman" pitchFamily="16" charset="0"/>
                <a:ea typeface="Microsoft YaHei" charset="-122"/>
              </a:rPr>
              <a:t>Προκαλούν ευρωτιάσεις στο ψωμί, φρούτα κα.</a:t>
            </a:r>
          </a:p>
          <a:p>
            <a:pPr marL="796925" indent="-227013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969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l-GR" kern="0" dirty="0" err="1">
                <a:latin typeface="Times New Roman" pitchFamily="16" charset="0"/>
                <a:ea typeface="Microsoft YaHei" charset="-122"/>
              </a:rPr>
              <a:t>Ωρισμένα</a:t>
            </a:r>
            <a:r>
              <a:rPr lang="el-GR" kern="0" dirty="0">
                <a:latin typeface="Times New Roman" pitchFamily="16" charset="0"/>
                <a:ea typeface="Microsoft YaHei" charset="-122"/>
              </a:rPr>
              <a:t> είδη χρησιμοποιούνται για την ωρίμανση ορισμένων τυριών (ροκφόρ κα.)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AAA0340-066E-FE16-97F2-BE2EF0A3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50</a:t>
            </a:fld>
            <a:endParaRPr lang="el-GR"/>
          </a:p>
        </p:txBody>
      </p:sp>
      <p:pic>
        <p:nvPicPr>
          <p:cNvPr id="5" name="Picture 2" descr="Penicillium Pengo.jpg">
            <a:extLst>
              <a:ext uri="{FF2B5EF4-FFF2-40B4-BE49-F238E27FC236}">
                <a16:creationId xmlns:a16="http://schemas.microsoft.com/office/drawing/2014/main" id="{237B9AA9-23C9-A5E0-E624-416F42BD9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94" y="4247487"/>
            <a:ext cx="2872024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upload.wikimedia.org/wikipedia/commons/thumb/d/d4/Penicilliummandarijntjes.jpg/220px-Penicilliummandarijntjes.jpg">
            <a:extLst>
              <a:ext uri="{FF2B5EF4-FFF2-40B4-BE49-F238E27FC236}">
                <a16:creationId xmlns:a16="http://schemas.microsoft.com/office/drawing/2014/main" id="{5AAF9B92-23D5-F3C8-3F7C-8C846D845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663" y="4100975"/>
            <a:ext cx="24479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Αποτέλεσμα εικόνας για Penicillium in bread">
            <a:extLst>
              <a:ext uri="{FF2B5EF4-FFF2-40B4-BE49-F238E27FC236}">
                <a16:creationId xmlns:a16="http://schemas.microsoft.com/office/drawing/2014/main" id="{50F50791-A100-DE1A-6BCA-D887BF212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" b="7664"/>
          <a:stretch>
            <a:fillRect/>
          </a:stretch>
        </p:blipFill>
        <p:spPr bwMode="auto">
          <a:xfrm>
            <a:off x="3729718" y="4247487"/>
            <a:ext cx="30289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472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F0B5FC-332B-983D-64DD-3EDD5CB0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u="sng" kern="0" dirty="0">
                <a:latin typeface="Times New Roman" pitchFamily="16" charset="0"/>
              </a:rPr>
              <a:t>Είδη μυκήτων που ενδιαφέρουν την τεχνολογία τροφίμων.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9214D5-4A8E-CECA-DF5B-717E7450B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8013">
              <a:lnSpc>
                <a:spcPct val="90000"/>
              </a:lnSpc>
              <a:spcBef>
                <a:spcPts val="500"/>
              </a:spcBef>
              <a:buClrTx/>
              <a:buSzPct val="65000"/>
              <a:buFont typeface="Times New Roman" pitchFamily="16" charset="0"/>
              <a:buNone/>
              <a:tabLst>
                <a:tab pos="6096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sz="3200" b="1" i="1" kern="0" dirty="0">
                <a:latin typeface="Times New Roman" pitchFamily="16" charset="0"/>
                <a:ea typeface="Microsoft YaHei" charset="-122"/>
              </a:rPr>
              <a:t>Rhizopus</a:t>
            </a:r>
            <a:endParaRPr lang="en-US" b="1" i="1" kern="0" dirty="0">
              <a:latin typeface="Times New Roman" pitchFamily="16" charset="0"/>
              <a:ea typeface="Microsoft YaHei" charset="-122"/>
            </a:endParaRPr>
          </a:p>
          <a:p>
            <a:pPr marL="973138" indent="-403225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6096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l-GR" kern="0" dirty="0">
                <a:latin typeface="Times New Roman" pitchFamily="16" charset="0"/>
                <a:ea typeface="Microsoft YaHei" charset="-122"/>
              </a:rPr>
              <a:t>Εμφανίζονται στο ψωμί, φρούτα, είδη ζαχαροπλαστικής.</a:t>
            </a:r>
          </a:p>
          <a:p>
            <a:pPr marL="973138" indent="-403225">
              <a:lnSpc>
                <a:spcPct val="90000"/>
              </a:lnSpc>
              <a:spcBef>
                <a:spcPts val="5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6096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l-GR" kern="0" dirty="0">
                <a:latin typeface="Times New Roman" pitchFamily="16" charset="0"/>
                <a:ea typeface="Microsoft YaHei" charset="-122"/>
              </a:rPr>
              <a:t>Ορισμένα είδη χρησιμοποιούνται για τη σακχαροποίηση του αμύλου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ABD9449-8129-DF81-E982-81DF34C3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51</a:t>
            </a:fld>
            <a:endParaRPr lang="el-GR"/>
          </a:p>
        </p:txBody>
      </p:sp>
      <p:pic>
        <p:nvPicPr>
          <p:cNvPr id="5" name="Picture 2" descr="https://upload.wikimedia.org/wikipedia/commons/thumb/c/c5/Rhizopus_fungus.jpg/220px-Rhizopus_fungus.jpg">
            <a:extLst>
              <a:ext uri="{FF2B5EF4-FFF2-40B4-BE49-F238E27FC236}">
                <a16:creationId xmlns:a16="http://schemas.microsoft.com/office/drawing/2014/main" id="{6A432AB4-733C-EA99-D94A-3F51F59E2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60775"/>
            <a:ext cx="29527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Σχετική εικόνα">
            <a:extLst>
              <a:ext uri="{FF2B5EF4-FFF2-40B4-BE49-F238E27FC236}">
                <a16:creationId xmlns:a16="http://schemas.microsoft.com/office/drawing/2014/main" id="{8CE422BA-B654-18B5-9E76-3B912D7E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660775"/>
            <a:ext cx="37449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377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D6897D-8681-F32F-F422-37492AB9A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u="sng" dirty="0">
                <a:latin typeface="Times New Roman" pitchFamily="16" charset="0"/>
              </a:rPr>
              <a:t>Καλλιέργεια των μυκήτων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FD4FA9-36F7-982D-F6A0-A8241653C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4487">
              <a:spcBef>
                <a:spcPts val="500"/>
              </a:spcBef>
              <a:spcAft>
                <a:spcPts val="1200"/>
              </a:spcAft>
              <a:buSzPct val="100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l-GR" sz="2800" dirty="0">
                <a:latin typeface="Times New Roman" pitchFamily="16" charset="0"/>
              </a:rPr>
              <a:t>Για την μελέτη τους χρειάζεται η ανάπτυξη τους </a:t>
            </a:r>
            <a:r>
              <a:rPr lang="en-US" sz="2800" dirty="0">
                <a:latin typeface="Times New Roman" pitchFamily="16" charset="0"/>
              </a:rPr>
              <a:t>in vitro </a:t>
            </a:r>
            <a:r>
              <a:rPr lang="el-GR" sz="2800" dirty="0">
                <a:latin typeface="Times New Roman" pitchFamily="16" charset="0"/>
              </a:rPr>
              <a:t>και η απομόνωση τους με μεθόδους ανάλογες των βακτηρίων.</a:t>
            </a:r>
          </a:p>
          <a:p>
            <a:pPr marL="344487">
              <a:spcBef>
                <a:spcPts val="500"/>
              </a:spcBef>
              <a:spcAft>
                <a:spcPts val="1200"/>
              </a:spcAft>
              <a:buSzPct val="100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l-GR" sz="2800" dirty="0">
                <a:latin typeface="Times New Roman" pitchFamily="16" charset="0"/>
              </a:rPr>
              <a:t>Συνηθισμένο θρεπτικό υγρό:</a:t>
            </a:r>
          </a:p>
          <a:p>
            <a:pPr marL="796925">
              <a:spcBef>
                <a:spcPts val="5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  <a:tabLst>
                <a:tab pos="912813" algn="l"/>
                <a:tab pos="1031875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l-GR" sz="2800" dirty="0">
                <a:latin typeface="Times New Roman" pitchFamily="16" charset="0"/>
              </a:rPr>
              <a:t>Γλυκόζη </a:t>
            </a:r>
            <a:r>
              <a:rPr lang="en-US" sz="2800" dirty="0">
                <a:latin typeface="Times New Roman" pitchFamily="16" charset="0"/>
              </a:rPr>
              <a:t>	</a:t>
            </a:r>
            <a:r>
              <a:rPr lang="el-GR" sz="2800" dirty="0">
                <a:latin typeface="Times New Roman" pitchFamily="16" charset="0"/>
              </a:rPr>
              <a:t>2 </a:t>
            </a:r>
            <a:r>
              <a:rPr lang="en-US" sz="2800" dirty="0">
                <a:latin typeface="Times New Roman" pitchFamily="16" charset="0"/>
              </a:rPr>
              <a:t>g</a:t>
            </a:r>
          </a:p>
          <a:p>
            <a:pPr marL="796925">
              <a:spcBef>
                <a:spcPts val="5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  <a:tabLst>
                <a:tab pos="912813" algn="l"/>
                <a:tab pos="1031875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l-GR" sz="2800" dirty="0">
                <a:latin typeface="Times New Roman" pitchFamily="16" charset="0"/>
              </a:rPr>
              <a:t>Πεπτόνη </a:t>
            </a:r>
            <a:r>
              <a:rPr lang="en-US" sz="2800" dirty="0">
                <a:latin typeface="Times New Roman" pitchFamily="16" charset="0"/>
              </a:rPr>
              <a:t>	</a:t>
            </a:r>
            <a:r>
              <a:rPr lang="el-GR" sz="2800" dirty="0">
                <a:latin typeface="Times New Roman" pitchFamily="16" charset="0"/>
              </a:rPr>
              <a:t>1 </a:t>
            </a:r>
            <a:r>
              <a:rPr lang="en-US" sz="2800" dirty="0">
                <a:latin typeface="Times New Roman" pitchFamily="16" charset="0"/>
              </a:rPr>
              <a:t>g</a:t>
            </a:r>
          </a:p>
          <a:p>
            <a:pPr marL="796925">
              <a:spcBef>
                <a:spcPts val="5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  <a:tabLst>
                <a:tab pos="912813" algn="l"/>
                <a:tab pos="1031875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l-GR" sz="2800" dirty="0">
                <a:latin typeface="Times New Roman" pitchFamily="16" charset="0"/>
              </a:rPr>
              <a:t>Άγαρ 2 </a:t>
            </a:r>
            <a:r>
              <a:rPr lang="en-US" sz="2800" dirty="0">
                <a:latin typeface="Times New Roman" pitchFamily="16" charset="0"/>
              </a:rPr>
              <a:t>g </a:t>
            </a:r>
            <a:r>
              <a:rPr lang="el-GR" sz="2800" dirty="0">
                <a:latin typeface="Times New Roman" pitchFamily="16" charset="0"/>
              </a:rPr>
              <a:t>για στερεή καλλιέργεια		</a:t>
            </a:r>
          </a:p>
          <a:p>
            <a:pPr marL="796925">
              <a:spcBef>
                <a:spcPts val="5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  <a:tabLst>
                <a:tab pos="912813" algn="l"/>
                <a:tab pos="1031875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l-GR" sz="2800" dirty="0">
                <a:latin typeface="Times New Roman" pitchFamily="16" charset="0"/>
              </a:rPr>
              <a:t>ή και ανόργανα άλατα			</a:t>
            </a:r>
            <a:endParaRPr lang="en-US" sz="2800" dirty="0">
              <a:latin typeface="Times New Roman" pitchFamily="16" charset="0"/>
            </a:endParaRPr>
          </a:p>
          <a:p>
            <a:pPr marL="796925">
              <a:spcBef>
                <a:spcPts val="5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ü"/>
              <a:tabLst>
                <a:tab pos="912813" algn="l"/>
                <a:tab pos="1031875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l-GR" dirty="0">
                <a:latin typeface="Times New Roman" pitchFamily="16" charset="0"/>
              </a:rPr>
              <a:t>100</a:t>
            </a:r>
            <a:r>
              <a:rPr lang="en-US" dirty="0">
                <a:latin typeface="Times New Roman" pitchFamily="16" charset="0"/>
              </a:rPr>
              <a:t>ml</a:t>
            </a:r>
            <a:r>
              <a:rPr lang="el-GR" dirty="0">
                <a:latin typeface="Times New Roman" pitchFamily="16" charset="0"/>
              </a:rPr>
              <a:t> </a:t>
            </a:r>
            <a:r>
              <a:rPr lang="el-GR" dirty="0" err="1">
                <a:latin typeface="Times New Roman" pitchFamily="16" charset="0"/>
              </a:rPr>
              <a:t>απεσταγμένο</a:t>
            </a:r>
            <a:r>
              <a:rPr lang="en-US" dirty="0">
                <a:latin typeface="Times New Roman" pitchFamily="16" charset="0"/>
              </a:rPr>
              <a:t> </a:t>
            </a:r>
            <a:r>
              <a:rPr lang="el-GR" dirty="0">
                <a:latin typeface="Times New Roman" pitchFamily="16" charset="0"/>
              </a:rPr>
              <a:t>νερό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4EEAD87-8433-C095-2C81-2DC579E6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02127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7F136A-3234-27E0-3DB0-4567BE320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u="sng" dirty="0">
                <a:latin typeface="Times New Roman" pitchFamily="16" charset="0"/>
              </a:rPr>
              <a:t>Ζυμομύκητες ή ζύμες.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5AFCB5-1860-EB51-F081-E9504A626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sz="2800" dirty="0">
                <a:latin typeface="Times New Roman" pitchFamily="16" charset="0"/>
              </a:rPr>
              <a:t>Συνήθως είναι μονοκύτταροι οργανισμοί, σφαιρικοί, ωοειδείς ή ραβδοειδείς.</a:t>
            </a:r>
          </a:p>
          <a:p>
            <a:r>
              <a:rPr lang="el-GR" sz="2800" u="sng" dirty="0">
                <a:latin typeface="Times New Roman" pitchFamily="16" charset="0"/>
                <a:ea typeface="Microsoft YaHei" charset="-122"/>
              </a:rPr>
              <a:t>Αναπαραγωγή ζυμομυκήτων.</a:t>
            </a:r>
          </a:p>
          <a:p>
            <a:pPr marL="342900" indent="-342900">
              <a:spcBef>
                <a:spcPts val="1250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2800" dirty="0">
                <a:latin typeface="Times New Roman" pitchFamily="16" charset="0"/>
                <a:ea typeface="Microsoft YaHei" charset="-122"/>
              </a:rPr>
              <a:t>Οι ζυμομύκητες αναπαράγονται συνήθως με εκβλάστηση σε 50</a:t>
            </a:r>
            <a:r>
              <a:rPr lang="en-US" sz="2800" dirty="0">
                <a:latin typeface="Times New Roman" pitchFamily="16" charset="0"/>
                <a:ea typeface="Microsoft YaHei" charset="-122"/>
              </a:rPr>
              <a:t> min.</a:t>
            </a:r>
          </a:p>
          <a:p>
            <a:pPr marL="342900" indent="-342900">
              <a:spcBef>
                <a:spcPts val="1250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2800" dirty="0">
                <a:latin typeface="Times New Roman" pitchFamily="16" charset="0"/>
                <a:ea typeface="Microsoft YaHei" charset="-122"/>
              </a:rPr>
              <a:t>Επίσης με </a:t>
            </a:r>
            <a:r>
              <a:rPr lang="el-GR" sz="2800" dirty="0" err="1">
                <a:latin typeface="Times New Roman" pitchFamily="16" charset="0"/>
                <a:ea typeface="Microsoft YaHei" charset="-122"/>
              </a:rPr>
              <a:t>σποριογονία</a:t>
            </a:r>
            <a:r>
              <a:rPr lang="el-GR" sz="2800" dirty="0">
                <a:latin typeface="Times New Roman" pitchFamily="16" charset="0"/>
                <a:ea typeface="Microsoft YaHei" charset="-122"/>
              </a:rPr>
              <a:t> και σχάση.</a:t>
            </a:r>
          </a:p>
          <a:p>
            <a:r>
              <a:rPr lang="el-GR" sz="2800" u="sng" dirty="0">
                <a:latin typeface="Times New Roman" pitchFamily="16" charset="0"/>
                <a:ea typeface="Microsoft YaHei" charset="-122"/>
              </a:rPr>
              <a:t>Διατροφή των ζυμομυκήτων.</a:t>
            </a:r>
          </a:p>
          <a:p>
            <a:pPr marL="342900" indent="-342900">
              <a:spcBef>
                <a:spcPts val="1250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2800" dirty="0">
                <a:latin typeface="Times New Roman" pitchFamily="16" charset="0"/>
                <a:ea typeface="Microsoft YaHei" charset="-122"/>
              </a:rPr>
              <a:t>Υδατάνθρακες (γλυκόζη, </a:t>
            </a:r>
            <a:r>
              <a:rPr lang="el-GR" sz="2800" dirty="0" err="1">
                <a:latin typeface="Times New Roman" pitchFamily="16" charset="0"/>
                <a:ea typeface="Microsoft YaHei" charset="-122"/>
              </a:rPr>
              <a:t>σουκρόζη</a:t>
            </a:r>
            <a:r>
              <a:rPr lang="el-GR" sz="2800" dirty="0">
                <a:latin typeface="Times New Roman" pitchFamily="16" charset="0"/>
                <a:ea typeface="Microsoft YaHei" charset="-122"/>
              </a:rPr>
              <a:t>).</a:t>
            </a:r>
          </a:p>
          <a:p>
            <a:pPr marL="342900" indent="-342900">
              <a:spcBef>
                <a:spcPts val="1250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2800" dirty="0">
                <a:latin typeface="Times New Roman" pitchFamily="16" charset="0"/>
                <a:ea typeface="Microsoft YaHei" charset="-122"/>
              </a:rPr>
              <a:t>Αζωτούχες ύλες (διαλυτές πρωτεΐνες, ουρία, αμμωνία, αμμωνιακά άλατα).</a:t>
            </a:r>
          </a:p>
          <a:p>
            <a:pPr marL="342900" indent="-342900">
              <a:spcBef>
                <a:spcPts val="1250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2800" dirty="0">
                <a:latin typeface="Times New Roman" pitchFamily="16" charset="0"/>
                <a:ea typeface="Microsoft YaHei" charset="-122"/>
              </a:rPr>
              <a:t>Ανόργανες ύλες (φωσφορικά κα.)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A1BDB7B-91D2-856E-7DA9-9123C436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39597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9E4815-7BEA-7708-C28D-4451A9D2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Γένη ζυμομυκήτων. </a:t>
            </a:r>
            <a:br>
              <a:rPr lang="el-GR" altLang="el-G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738824-E5F0-0C4B-72D9-97EE10FB7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46" y="1847850"/>
            <a:ext cx="10515600" cy="4351338"/>
          </a:xfrm>
        </p:spPr>
        <p:txBody>
          <a:bodyPr numCol="2">
            <a:norm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2800" b="1" i="1" dirty="0">
                <a:latin typeface="Times New Roman" pitchFamily="18" charset="0"/>
                <a:ea typeface="Microsoft YaHei" charset="-122"/>
                <a:cs typeface="Times New Roman" pitchFamily="18" charset="0"/>
              </a:rPr>
              <a:t>Brettanomyces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sz="2800" b="1" i="1" dirty="0">
                <a:latin typeface="Times New Roman" pitchFamily="18" charset="0"/>
                <a:ea typeface="Microsoft YaHei" charset="-122"/>
                <a:cs typeface="Times New Roman" pitchFamily="18" charset="0"/>
              </a:rPr>
              <a:t>Candida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sz="2800" b="1" i="1" dirty="0">
                <a:latin typeface="Times New Roman" pitchFamily="18" charset="0"/>
                <a:ea typeface="Microsoft YaHei" charset="-122"/>
                <a:cs typeface="Times New Roman" pitchFamily="18" charset="0"/>
              </a:rPr>
              <a:t>Cryptococcus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sz="2800" b="1" i="1" dirty="0" err="1">
                <a:latin typeface="Times New Roman" pitchFamily="18" charset="0"/>
                <a:ea typeface="Microsoft YaHei" charset="-122"/>
                <a:cs typeface="Times New Roman" pitchFamily="18" charset="0"/>
              </a:rPr>
              <a:t>Debaryomyces</a:t>
            </a:r>
            <a:endParaRPr lang="en-US" sz="2800" b="1" i="1" dirty="0">
              <a:latin typeface="Times New Roman" pitchFamily="18" charset="0"/>
              <a:ea typeface="Microsoft YaHei" charset="-122"/>
              <a:cs typeface="Times New Roman" pitchFamily="18" charset="0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en-US" sz="2800" b="1" i="1" dirty="0" err="1">
                <a:latin typeface="Times New Roman" pitchFamily="18" charset="0"/>
                <a:ea typeface="Microsoft YaHei" charset="-122"/>
                <a:cs typeface="Times New Roman" pitchFamily="18" charset="0"/>
              </a:rPr>
              <a:t>Hanseniaspora</a:t>
            </a:r>
            <a:endParaRPr lang="en-US" sz="2800" b="1" i="1" dirty="0">
              <a:latin typeface="Times New Roman" pitchFamily="18" charset="0"/>
              <a:ea typeface="Microsoft YaHei" charset="-122"/>
              <a:cs typeface="Times New Roman" pitchFamily="18" charset="0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en-US" sz="2800" b="1" i="1" dirty="0" err="1">
                <a:latin typeface="Times New Roman" pitchFamily="18" charset="0"/>
                <a:ea typeface="Microsoft YaHei" charset="-122"/>
                <a:cs typeface="Times New Roman" pitchFamily="18" charset="0"/>
              </a:rPr>
              <a:t>Issatchenkia</a:t>
            </a:r>
            <a:endParaRPr lang="en-US" sz="2800" b="1" i="1" dirty="0">
              <a:latin typeface="Times New Roman" pitchFamily="18" charset="0"/>
              <a:ea typeface="Microsoft YaHei" charset="-122"/>
              <a:cs typeface="Times New Roman" pitchFamily="18" charset="0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en-US" sz="2800" b="1" i="1" dirty="0" err="1">
                <a:latin typeface="Times New Roman" pitchFamily="18" charset="0"/>
                <a:ea typeface="Microsoft YaHei" charset="-122"/>
                <a:cs typeface="Times New Roman" pitchFamily="18" charset="0"/>
              </a:rPr>
              <a:t>Kluyverimyces</a:t>
            </a:r>
            <a:endParaRPr lang="en-US" sz="2800" b="1" i="1" dirty="0">
              <a:latin typeface="Times New Roman" pitchFamily="18" charset="0"/>
              <a:ea typeface="Microsoft YaHei" charset="-122"/>
              <a:cs typeface="Times New Roman" pitchFamily="18" charset="0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en-US" sz="2800" b="1" i="1" dirty="0">
                <a:latin typeface="Times New Roman" pitchFamily="18" charset="0"/>
                <a:ea typeface="Microsoft YaHei" charset="-122"/>
                <a:cs typeface="Times New Roman" pitchFamily="18" charset="0"/>
              </a:rPr>
              <a:t>Pichia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sz="2800" b="1" i="1" dirty="0" err="1">
                <a:latin typeface="Times New Roman" pitchFamily="18" charset="0"/>
                <a:ea typeface="Microsoft YaHei" charset="-122"/>
                <a:cs typeface="Times New Roman" pitchFamily="18" charset="0"/>
              </a:rPr>
              <a:t>Rhodotorula</a:t>
            </a:r>
            <a:endParaRPr lang="en-US" sz="2800" b="1" i="1" dirty="0">
              <a:latin typeface="Times New Roman" pitchFamily="18" charset="0"/>
              <a:ea typeface="Microsoft YaHei" charset="-122"/>
              <a:cs typeface="Times New Roman" pitchFamily="18" charset="0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en-US" sz="2800" b="1" i="1" dirty="0">
                <a:latin typeface="Times New Roman" pitchFamily="18" charset="0"/>
                <a:ea typeface="Microsoft YaHei" charset="-122"/>
                <a:cs typeface="Times New Roman" pitchFamily="18" charset="0"/>
              </a:rPr>
              <a:t>Saccharomyces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US" sz="2800" b="1" i="1" dirty="0" err="1">
                <a:latin typeface="Times New Roman" pitchFamily="18" charset="0"/>
                <a:ea typeface="Microsoft YaHei" charset="-122"/>
                <a:cs typeface="Times New Roman" pitchFamily="18" charset="0"/>
              </a:rPr>
              <a:t>Schizosaccharomyces</a:t>
            </a:r>
            <a:endParaRPr lang="en-US" sz="2800" b="1" i="1" dirty="0">
              <a:latin typeface="Times New Roman" pitchFamily="18" charset="0"/>
              <a:ea typeface="Microsoft YaHei" charset="-122"/>
              <a:cs typeface="Times New Roman" pitchFamily="18" charset="0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en-US" sz="2800" b="1" i="1" dirty="0" err="1">
                <a:latin typeface="Times New Roman" pitchFamily="18" charset="0"/>
                <a:ea typeface="Microsoft YaHei" charset="-122"/>
                <a:cs typeface="Times New Roman" pitchFamily="18" charset="0"/>
              </a:rPr>
              <a:t>Torulaspora</a:t>
            </a:r>
            <a:endParaRPr lang="en-US" sz="2800" b="1" i="1" dirty="0">
              <a:latin typeface="Times New Roman" pitchFamily="18" charset="0"/>
              <a:ea typeface="Microsoft YaHei" charset="-122"/>
              <a:cs typeface="Times New Roman" pitchFamily="18" charset="0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en-US" sz="2800" b="1" i="1" dirty="0" err="1">
                <a:latin typeface="Times New Roman" pitchFamily="18" charset="0"/>
                <a:ea typeface="Microsoft YaHei" charset="-122"/>
                <a:cs typeface="Times New Roman" pitchFamily="18" charset="0"/>
              </a:rPr>
              <a:t>Trichosporon</a:t>
            </a:r>
            <a:endParaRPr lang="en-US" sz="2800" b="1" i="1" dirty="0">
              <a:latin typeface="Times New Roman" pitchFamily="18" charset="0"/>
              <a:ea typeface="Microsoft YaHei" charset="-122"/>
              <a:cs typeface="Times New Roman" pitchFamily="18" charset="0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en-US" sz="2800" b="1" i="1" dirty="0">
                <a:latin typeface="Times New Roman" pitchFamily="18" charset="0"/>
                <a:ea typeface="Microsoft YaHei" charset="-122"/>
                <a:cs typeface="Times New Roman" pitchFamily="18" charset="0"/>
              </a:rPr>
              <a:t>Zygosaccharomyces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832C3CD-55A9-2125-F28A-6BD94DBC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197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>
            <a:extLst>
              <a:ext uri="{FF2B5EF4-FFF2-40B4-BE49-F238E27FC236}">
                <a16:creationId xmlns:a16="http://schemas.microsoft.com/office/drawing/2014/main" id="{DD3D0805-8AC6-76A8-FCCB-E4F1854D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l-GR" altLang="el-GR" u="sng">
                <a:latin typeface="Times New Roman" panose="02020603050405020304" pitchFamily="18" charset="0"/>
              </a:rPr>
              <a:t>Βακτήρια</a:t>
            </a:r>
            <a:endParaRPr lang="el-GR" dirty="0"/>
          </a:p>
        </p:txBody>
      </p:sp>
      <p:graphicFrame>
        <p:nvGraphicFramePr>
          <p:cNvPr id="13" name="Θέση περιεχομένου 5">
            <a:extLst>
              <a:ext uri="{FF2B5EF4-FFF2-40B4-BE49-F238E27FC236}">
                <a16:creationId xmlns:a16="http://schemas.microsoft.com/office/drawing/2014/main" id="{C94DAC53-9390-1F9C-4228-D09D9CDC61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197176"/>
              </p:ext>
            </p:extLst>
          </p:nvPr>
        </p:nvGraphicFramePr>
        <p:xfrm>
          <a:off x="1137033" y="1581150"/>
          <a:ext cx="5101841" cy="4534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76D09B3-F842-329C-7C6D-9CE01CF5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6</a:t>
            </a:fld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2B33734-FB2A-C901-5693-9181FDC331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8580" b="58765"/>
          <a:stretch/>
        </p:blipFill>
        <p:spPr>
          <a:xfrm>
            <a:off x="6719367" y="2576019"/>
            <a:ext cx="4788505" cy="297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5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>
            <a:extLst>
              <a:ext uri="{FF2B5EF4-FFF2-40B4-BE49-F238E27FC236}">
                <a16:creationId xmlns:a16="http://schemas.microsoft.com/office/drawing/2014/main" id="{DD3D0805-8AC6-76A8-FCCB-E4F1854D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l-GR" altLang="el-GR" u="sng" dirty="0">
                <a:latin typeface="Times New Roman" panose="02020603050405020304" pitchFamily="18" charset="0"/>
              </a:rPr>
              <a:t>Βακτήρια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EFB2433-089C-3286-5921-97BA6331A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>
              <a:buClrTx/>
              <a:buFontTx/>
              <a:buNone/>
            </a:pPr>
            <a:r>
              <a:rPr lang="el-GR" altLang="el-GR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Σχήμα κυλινδρικό.</a:t>
            </a:r>
          </a:p>
          <a:p>
            <a:endParaRPr lang="el-GR" sz="2000" dirty="0"/>
          </a:p>
          <a:p>
            <a:pPr marL="347662" indent="-342900">
              <a:spcBef>
                <a:spcPts val="6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Έχουν τα </a:t>
            </a:r>
            <a:r>
              <a:rPr lang="el-GR" altLang="el-G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βακτηριοειδή</a:t>
            </a:r>
            <a:r>
              <a:rPr lang="el-GR" altLang="el-G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βακτήρια ή </a:t>
            </a:r>
            <a:r>
              <a:rPr lang="el-GR" altLang="el-G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βάκιλλοι</a:t>
            </a:r>
            <a:r>
              <a:rPr lang="el-GR" altLang="el-G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(ράβδος), π.χ. </a:t>
            </a:r>
            <a:r>
              <a:rPr lang="el-GR" altLang="el-G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βάκιλλος</a:t>
            </a:r>
            <a:r>
              <a:rPr lang="el-GR" altLang="el-G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του τετάνου, </a:t>
            </a:r>
            <a:r>
              <a:rPr lang="el-GR" altLang="el-GR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κωχ</a:t>
            </a:r>
            <a:r>
              <a:rPr lang="el-GR" altLang="el-G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άνθρακα κα.</a:t>
            </a:r>
          </a:p>
          <a:p>
            <a:pPr marL="347662" indent="-342900">
              <a:spcBef>
                <a:spcPts val="6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Διχοτομούνται  εγκάρσια.</a:t>
            </a:r>
          </a:p>
          <a:p>
            <a:endParaRPr lang="el-GR" sz="1700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6AF32B2-876A-3411-9AC5-FC7A9356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7</a:t>
            </a:fld>
            <a:endParaRPr lang="el-GR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1D0BFD6-AB2C-83F5-243E-6977185CD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69" r="39351" b="20138"/>
          <a:stretch/>
        </p:blipFill>
        <p:spPr>
          <a:xfrm>
            <a:off x="6464175" y="1940438"/>
            <a:ext cx="5619654" cy="334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0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5C3287-4625-4DE9-389A-F2D7BB29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u="sng" dirty="0">
                <a:latin typeface="Times New Roman" panose="02020603050405020304" pitchFamily="18" charset="0"/>
              </a:rPr>
              <a:t>Βακτήρια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A16FD8-C961-DDBC-A1A5-5A37EF5F6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5361" cy="4351338"/>
          </a:xfrm>
        </p:spPr>
        <p:txBody>
          <a:bodyPr/>
          <a:lstStyle/>
          <a:p>
            <a:r>
              <a:rPr lang="el-GR" altLang="el-GR" sz="28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Σχήμα σπειροειδές.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Σπειροειδές  σχήμα σε ένα επίπεδο τα δονάκια.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Σπειροειδές σχήμα στο χώρο τα </a:t>
            </a:r>
            <a:r>
              <a:rPr lang="el-GR" altLang="el-GR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σπειρύλια</a:t>
            </a:r>
            <a:r>
              <a:rPr lang="el-GR" altLang="el-GR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CC6BE42-7AF9-C636-5EBE-9616B2F4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8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12C9CFA-FFA4-84DE-4EA8-1B8DB5C55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05" t="5324"/>
          <a:stretch/>
        </p:blipFill>
        <p:spPr>
          <a:xfrm>
            <a:off x="8134350" y="94886"/>
            <a:ext cx="2968779" cy="65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8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5C3287-4625-4DE9-389A-F2D7BB29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u="sng" dirty="0">
                <a:latin typeface="Times New Roman" panose="02020603050405020304" pitchFamily="18" charset="0"/>
              </a:rPr>
              <a:t>Βακτήρια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A16FD8-C961-DDBC-A1A5-5A37EF5F6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19369" cy="4351338"/>
          </a:xfrm>
        </p:spPr>
        <p:txBody>
          <a:bodyPr/>
          <a:lstStyle/>
          <a:p>
            <a:r>
              <a:rPr lang="el-GR" altLang="el-GR" sz="28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Όπως και στο μέγεθος έτσι και στο σχήμα επιδρούν θερμοκρασία, συνθήκες καλλιέργειας, ηλικία κα. (πολυμορφισμός)</a:t>
            </a:r>
          </a:p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A09E0CF-6C7A-4EE8-CD9F-F4306478D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A604-6A63-4CC9-BD85-FE00EF867EF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9437769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TM02900688[[fn=Όψη]]</Template>
  <TotalTime>799</TotalTime>
  <Words>2234</Words>
  <Application>Microsoft Office PowerPoint</Application>
  <PresentationFormat>Ευρεία οθόνη</PresentationFormat>
  <Paragraphs>428</Paragraphs>
  <Slides>54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62" baseType="lpstr">
      <vt:lpstr>Microsoft YaHei</vt:lpstr>
      <vt:lpstr>Arial</vt:lpstr>
      <vt:lpstr>Calibri</vt:lpstr>
      <vt:lpstr>Times New Roman</vt:lpstr>
      <vt:lpstr>Trebuchet MS</vt:lpstr>
      <vt:lpstr>Wingdings</vt:lpstr>
      <vt:lpstr>Wingdings 3</vt:lpstr>
      <vt:lpstr>Όψη</vt:lpstr>
      <vt:lpstr>ΜΙΚΡΟΒΙΟΛΟΓΙΑ ΤΡΟΦΙΜΩΝ </vt:lpstr>
      <vt:lpstr>ΜΙΚΡΟΒΙΟΛΟΓΙΑ ΤΡΟΦΙΜΩΝ</vt:lpstr>
      <vt:lpstr>Βακτήρια </vt:lpstr>
      <vt:lpstr>Βακτήρια </vt:lpstr>
      <vt:lpstr>Βακτήρια</vt:lpstr>
      <vt:lpstr>Βακτήρια</vt:lpstr>
      <vt:lpstr>Βακτήρια</vt:lpstr>
      <vt:lpstr>Βακτήρια</vt:lpstr>
      <vt:lpstr>Βακτήρια</vt:lpstr>
      <vt:lpstr>Βακτήρια</vt:lpstr>
      <vt:lpstr>Ανάπτυξη και πολλαπλασιασμός</vt:lpstr>
      <vt:lpstr>Ανάπτυξη και πολλαπλασιασμός</vt:lpstr>
      <vt:lpstr>Ανάπτυξη και πολλαπλασιασμός</vt:lpstr>
      <vt:lpstr>Ανάπτυξη και πολλαπλασιασμός</vt:lpstr>
      <vt:lpstr>Ανάπτυξη και πολλαπλασιασμός</vt:lpstr>
      <vt:lpstr>Αύξηση του αριθμού των βακτηρίων  </vt:lpstr>
      <vt:lpstr>Μεταβολισμός των βακτηρίων. </vt:lpstr>
      <vt:lpstr>Μεταβολισμός των βακτηρίων. </vt:lpstr>
      <vt:lpstr>Καλλιέργεια των βακτηρίων</vt:lpstr>
      <vt:lpstr>Μεταβολισμός των βακτηρίων. </vt:lpstr>
      <vt:lpstr>Μεταβολισμός των βακτηρίων.</vt:lpstr>
      <vt:lpstr>Μεταβολισμός των βακτηρίων.</vt:lpstr>
      <vt:lpstr>Μεταβολισμός των βακτηρίων.</vt:lpstr>
      <vt:lpstr>Μεταβολισμός των βακτηρίων</vt:lpstr>
      <vt:lpstr>Χημική σύσταση των βακτηρίων </vt:lpstr>
      <vt:lpstr>Παράγοντες του περιβάλλοντος που επιδρούν θετικά η αρνητικά στην ανάπτυξη των βακτηρίων.</vt:lpstr>
      <vt:lpstr>α) Θερμοκρασία.</vt:lpstr>
      <vt:lpstr>Θερμοκρασία</vt:lpstr>
      <vt:lpstr>Θερμοκρασία</vt:lpstr>
      <vt:lpstr>β) Υγρασία.  </vt:lpstr>
      <vt:lpstr>γ) Ενεργός οξύτητα, pH</vt:lpstr>
      <vt:lpstr>δ) Οσμωτική πίεση</vt:lpstr>
      <vt:lpstr>ε) Ακτινοβολίες</vt:lpstr>
      <vt:lpstr>στ) Άλλοι αντιβακτηριακοί παράγοντες</vt:lpstr>
      <vt:lpstr>Βακτηριακές τοξίνες</vt:lpstr>
      <vt:lpstr>Εξωτοξίνες</vt:lpstr>
      <vt:lpstr>Ενδοτοξίνες</vt:lpstr>
      <vt:lpstr>Βακτήρια και τρόφιμα. </vt:lpstr>
      <vt:lpstr>ΜΥΚΗΤΕΣ</vt:lpstr>
      <vt:lpstr>Παράγοντες του περιβάλλοντος που επιδρούν στην ανάπτυξη των μυκήτων</vt:lpstr>
      <vt:lpstr>Γένη μυκήτων </vt:lpstr>
      <vt:lpstr>Είδη μυκήτων που ενδιαφέρουν την τεχνολογία τροφίμων. </vt:lpstr>
      <vt:lpstr>Είδη μυκήτων που ενδιαφέρουν την τεχνολογία τροφίμων.</vt:lpstr>
      <vt:lpstr>Είδη μυκήτων που ενδιαφέρουν την τεχνολογία τροφίμων.</vt:lpstr>
      <vt:lpstr>Είδη μυκήτων που ενδιαφέρουν την τεχνολογία τροφίμων.</vt:lpstr>
      <vt:lpstr>Είδη μυκήτων που ενδιαφέρουν την τεχνολογία τροφίμων.</vt:lpstr>
      <vt:lpstr>Είδη μυκήτων που ενδιαφέρουν την τεχνολογία τροφίμων.</vt:lpstr>
      <vt:lpstr>Είδη μυκήτων που ενδιαφέρουν την τεχνολογία τροφίμων.</vt:lpstr>
      <vt:lpstr> </vt:lpstr>
      <vt:lpstr>Είδη μυκήτων που ενδιαφέρουν την τεχνολογία τροφίμων.</vt:lpstr>
      <vt:lpstr>Είδη μυκήτων που ενδιαφέρουν την τεχνολογία τροφίμων.</vt:lpstr>
      <vt:lpstr>Καλλιέργεια των μυκήτων</vt:lpstr>
      <vt:lpstr>Ζυμομύκητες ή ζύμες.</vt:lpstr>
      <vt:lpstr>Γένη ζυμομυκήτων.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ΜΙΚΡΟΒΙΟΛΟΓΙΑ ΤΡΟΦΙΜΩΝ </dc:title>
  <dc:creator>Agapi Dima</dc:creator>
  <cp:lastModifiedBy>Δήμα Αγάπη</cp:lastModifiedBy>
  <cp:revision>17</cp:revision>
  <dcterms:created xsi:type="dcterms:W3CDTF">2023-03-19T09:28:54Z</dcterms:created>
  <dcterms:modified xsi:type="dcterms:W3CDTF">2024-04-15T06:47:18Z</dcterms:modified>
</cp:coreProperties>
</file>