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43"/>
  </p:notesMasterIdLst>
  <p:handoutMasterIdLst>
    <p:handoutMasterId r:id="rId44"/>
  </p:handoutMasterIdLst>
  <p:sldIdLst>
    <p:sldId id="256" r:id="rId2"/>
    <p:sldId id="259" r:id="rId3"/>
    <p:sldId id="261" r:id="rId4"/>
    <p:sldId id="297" r:id="rId5"/>
    <p:sldId id="262" r:id="rId6"/>
    <p:sldId id="263" r:id="rId7"/>
    <p:sldId id="285" r:id="rId8"/>
    <p:sldId id="265" r:id="rId9"/>
    <p:sldId id="266" r:id="rId10"/>
    <p:sldId id="267" r:id="rId11"/>
    <p:sldId id="268" r:id="rId12"/>
    <p:sldId id="269" r:id="rId13"/>
    <p:sldId id="270" r:id="rId14"/>
    <p:sldId id="295" r:id="rId15"/>
    <p:sldId id="271" r:id="rId16"/>
    <p:sldId id="275" r:id="rId17"/>
    <p:sldId id="283" r:id="rId18"/>
    <p:sldId id="277" r:id="rId19"/>
    <p:sldId id="276" r:id="rId20"/>
    <p:sldId id="278" r:id="rId21"/>
    <p:sldId id="296" r:id="rId22"/>
    <p:sldId id="279" r:id="rId23"/>
    <p:sldId id="294" r:id="rId24"/>
    <p:sldId id="281" r:id="rId25"/>
    <p:sldId id="286" r:id="rId26"/>
    <p:sldId id="282" r:id="rId27"/>
    <p:sldId id="272" r:id="rId28"/>
    <p:sldId id="302" r:id="rId29"/>
    <p:sldId id="287" r:id="rId30"/>
    <p:sldId id="288" r:id="rId31"/>
    <p:sldId id="289" r:id="rId32"/>
    <p:sldId id="290" r:id="rId33"/>
    <p:sldId id="291" r:id="rId34"/>
    <p:sldId id="293" r:id="rId35"/>
    <p:sldId id="298" r:id="rId36"/>
    <p:sldId id="299" r:id="rId37"/>
    <p:sldId id="300" r:id="rId38"/>
    <p:sldId id="301" r:id="rId39"/>
    <p:sldId id="303" r:id="rId40"/>
    <p:sldId id="304" r:id="rId41"/>
    <p:sldId id="305"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59" autoAdjust="0"/>
    <p:restoredTop sz="94660"/>
  </p:normalViewPr>
  <p:slideViewPr>
    <p:cSldViewPr snapToGrid="0">
      <p:cViewPr varScale="1">
        <p:scale>
          <a:sx n="79" d="100"/>
          <a:sy n="79" d="100"/>
        </p:scale>
        <p:origin x="88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9CC55F-2ADB-935B-CBF4-DF6961818A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a:extLst>
              <a:ext uri="{FF2B5EF4-FFF2-40B4-BE49-F238E27FC236}">
                <a16:creationId xmlns:a16="http://schemas.microsoft.com/office/drawing/2014/main" id="{A41E690F-B0A9-4299-0199-46D67557FD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E9BA18-C66C-4685-A47A-80DB10ACA927}" type="datetimeFigureOut">
              <a:rPr lang="el-GR" smtClean="0"/>
              <a:t>4/12/2022</a:t>
            </a:fld>
            <a:endParaRPr lang="el-GR"/>
          </a:p>
        </p:txBody>
      </p:sp>
      <p:sp>
        <p:nvSpPr>
          <p:cNvPr id="4" name="Footer Placeholder 3">
            <a:extLst>
              <a:ext uri="{FF2B5EF4-FFF2-40B4-BE49-F238E27FC236}">
                <a16:creationId xmlns:a16="http://schemas.microsoft.com/office/drawing/2014/main" id="{9F215DD4-CC70-4610-C6F5-05A9BCD6EE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a:extLst>
              <a:ext uri="{FF2B5EF4-FFF2-40B4-BE49-F238E27FC236}">
                <a16:creationId xmlns:a16="http://schemas.microsoft.com/office/drawing/2014/main" id="{0DB9006E-B1CB-5A2E-CD01-9108EB100E7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5B394D-659A-4174-957D-4D2959C0C7BB}" type="slidenum">
              <a:rPr lang="el-GR" smtClean="0"/>
              <a:t>‹#›</a:t>
            </a:fld>
            <a:endParaRPr lang="el-GR"/>
          </a:p>
        </p:txBody>
      </p:sp>
    </p:spTree>
    <p:extLst>
      <p:ext uri="{BB962C8B-B14F-4D97-AF65-F5344CB8AC3E}">
        <p14:creationId xmlns:p14="http://schemas.microsoft.com/office/powerpoint/2010/main" val="1767249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8248E3-6FEE-416D-8729-F041C4DA3C94}" type="datetimeFigureOut">
              <a:rPr lang="el-GR" smtClean="0"/>
              <a:t>4/12/2022</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55770-367F-4856-B439-7765DC013479}" type="slidenum">
              <a:rPr lang="el-GR" smtClean="0"/>
              <a:t>‹#›</a:t>
            </a:fld>
            <a:endParaRPr lang="el-GR"/>
          </a:p>
        </p:txBody>
      </p:sp>
    </p:spTree>
    <p:extLst>
      <p:ext uri="{BB962C8B-B14F-4D97-AF65-F5344CB8AC3E}">
        <p14:creationId xmlns:p14="http://schemas.microsoft.com/office/powerpoint/2010/main" val="3685504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383403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0E5A1-2B82-4535-81C3-3EC72A43C133}"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615466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2879663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863789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225798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1744972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4"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1686771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28060089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604768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148262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1304419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610E5A1-2B82-4535-81C3-3EC72A43C133}"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3363491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10E5A1-2B82-4535-81C3-3EC72A43C133}" type="datetimeFigureOut">
              <a:rPr lang="el-GR" smtClean="0"/>
              <a:t>4/12/2022</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3613218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3"/>
          <p:cNvSpPr>
            <a:spLocks noGrp="1"/>
          </p:cNvSpPr>
          <p:nvPr>
            <p:ph type="ftr" sz="quarter" idx="11"/>
          </p:nvPr>
        </p:nvSpPr>
        <p:spPr/>
        <p:txBody>
          <a:bodyPr/>
          <a:lstStyle/>
          <a:p>
            <a:endParaRPr lang="el-GR"/>
          </a:p>
        </p:txBody>
      </p:sp>
      <p:sp>
        <p:nvSpPr>
          <p:cNvPr id="6" name="Slide Number Placeholder 4"/>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2538581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2"/>
          <p:cNvSpPr>
            <a:spLocks noGrp="1"/>
          </p:cNvSpPr>
          <p:nvPr>
            <p:ph type="ftr" sz="quarter" idx="11"/>
          </p:nvPr>
        </p:nvSpPr>
        <p:spPr/>
        <p:txBody>
          <a:bodyPr/>
          <a:lstStyle/>
          <a:p>
            <a:endParaRPr lang="el-GR"/>
          </a:p>
        </p:txBody>
      </p:sp>
      <p:sp>
        <p:nvSpPr>
          <p:cNvPr id="6" name="Slide Number Placeholder 3"/>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264031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A610E5A1-2B82-4535-81C3-3EC72A43C133}" type="datetimeFigureOut">
              <a:rPr lang="el-GR" smtClean="0"/>
              <a:t>4/12/2022</a:t>
            </a:fld>
            <a:endParaRPr lang="el-GR"/>
          </a:p>
        </p:txBody>
      </p:sp>
      <p:sp>
        <p:nvSpPr>
          <p:cNvPr id="5" name="Footer Placeholder 5"/>
          <p:cNvSpPr>
            <a:spLocks noGrp="1"/>
          </p:cNvSpPr>
          <p:nvPr>
            <p:ph type="ftr" sz="quarter" idx="11"/>
          </p:nvPr>
        </p:nvSpPr>
        <p:spPr/>
        <p:txBody>
          <a:bodyPr/>
          <a:lstStyle/>
          <a:p>
            <a:endParaRPr lang="el-GR"/>
          </a:p>
        </p:txBody>
      </p:sp>
      <p:sp>
        <p:nvSpPr>
          <p:cNvPr id="6" name="Slide Number Placeholder 6"/>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162217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0E5A1-2B82-4535-81C3-3EC72A43C133}" type="datetimeFigureOut">
              <a:rPr lang="el-GR" smtClean="0"/>
              <a:t>4/12/2022</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991B3B8-C28C-4BB4-A76B-7892B38601BF}" type="slidenum">
              <a:rPr lang="el-GR" smtClean="0"/>
              <a:t>‹#›</a:t>
            </a:fld>
            <a:endParaRPr lang="el-GR"/>
          </a:p>
        </p:txBody>
      </p:sp>
    </p:spTree>
    <p:extLst>
      <p:ext uri="{BB962C8B-B14F-4D97-AF65-F5344CB8AC3E}">
        <p14:creationId xmlns:p14="http://schemas.microsoft.com/office/powerpoint/2010/main" val="144497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tint val="97000"/>
                <a:hueMod val="88000"/>
                <a:satMod val="130000"/>
                <a:lumMod val="124000"/>
              </a:schemeClr>
            </a:gs>
            <a:gs pos="100000">
              <a:schemeClr val="bg1">
                <a:tint val="96000"/>
                <a:shade val="88000"/>
                <a:hueMod val="108000"/>
                <a:satMod val="164000"/>
                <a:lumMod val="76000"/>
              </a:schemeClr>
            </a:gs>
          </a:gsLst>
          <a:path path="circle">
            <a:fillToRect l="45000" t="65000" r="125000" b="10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610E5A1-2B82-4535-81C3-3EC72A43C133}" type="datetimeFigureOut">
              <a:rPr lang="el-GR" smtClean="0"/>
              <a:t>4/12/2022</a:t>
            </a:fld>
            <a:endParaRPr lang="el-G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l-G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991B3B8-C28C-4BB4-A76B-7892B38601BF}" type="slidenum">
              <a:rPr lang="el-GR" smtClean="0"/>
              <a:t>‹#›</a:t>
            </a:fld>
            <a:endParaRPr lang="el-GR"/>
          </a:p>
        </p:txBody>
      </p:sp>
    </p:spTree>
    <p:extLst>
      <p:ext uri="{BB962C8B-B14F-4D97-AF65-F5344CB8AC3E}">
        <p14:creationId xmlns:p14="http://schemas.microsoft.com/office/powerpoint/2010/main" val="2762076397"/>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5DB92-6E70-38CB-F0AC-1E5200857492}"/>
              </a:ext>
            </a:extLst>
          </p:cNvPr>
          <p:cNvSpPr>
            <a:spLocks noGrp="1"/>
          </p:cNvSpPr>
          <p:nvPr>
            <p:ph type="ctrTitle"/>
          </p:nvPr>
        </p:nvSpPr>
        <p:spPr>
          <a:xfrm>
            <a:off x="1154955" y="1040310"/>
            <a:ext cx="9740468" cy="2696761"/>
          </a:xfrm>
        </p:spPr>
        <p:txBody>
          <a:bodyPr>
            <a:noAutofit/>
          </a:bodyPr>
          <a:lstStyle/>
          <a:p>
            <a:pPr algn="ctr"/>
            <a:r>
              <a:rPr lang="en-US" sz="2800" b="1" dirty="0">
                <a:solidFill>
                  <a:schemeClr val="accent1">
                    <a:lumMod val="75000"/>
                  </a:schemeClr>
                </a:solidFill>
              </a:rPr>
              <a:t>“Wouldn’t it be better for me to earn my own money and pay taxes?”: Liquid racism and the ‘ideal’ refugee in the UK charity representations of migrant stories</a:t>
            </a:r>
            <a:br>
              <a:rPr lang="en-US" sz="2800" b="1" dirty="0">
                <a:solidFill>
                  <a:schemeClr val="accent1">
                    <a:lumMod val="75000"/>
                  </a:schemeClr>
                </a:solidFill>
              </a:rPr>
            </a:br>
            <a:br>
              <a:rPr lang="en-US" sz="2800" b="1" dirty="0">
                <a:solidFill>
                  <a:schemeClr val="accent1">
                    <a:lumMod val="75000"/>
                  </a:schemeClr>
                </a:solidFill>
              </a:rPr>
            </a:br>
            <a:r>
              <a:rPr lang="en-US" sz="2000" b="1" dirty="0">
                <a:solidFill>
                  <a:schemeClr val="accent1">
                    <a:lumMod val="75000"/>
                  </a:schemeClr>
                </a:solidFill>
              </a:rPr>
              <a:t>Running head: The ‘ideal’ refugee in UK charity narratives</a:t>
            </a:r>
            <a:endParaRPr lang="el-GR" sz="2800" b="1" dirty="0">
              <a:solidFill>
                <a:schemeClr val="accent1">
                  <a:lumMod val="75000"/>
                </a:schemeClr>
              </a:solidFill>
            </a:endParaRPr>
          </a:p>
        </p:txBody>
      </p:sp>
      <p:sp>
        <p:nvSpPr>
          <p:cNvPr id="6" name="TextBox 5">
            <a:extLst>
              <a:ext uri="{FF2B5EF4-FFF2-40B4-BE49-F238E27FC236}">
                <a16:creationId xmlns:a16="http://schemas.microsoft.com/office/drawing/2014/main" id="{E78D58B7-64DE-2CA4-0E61-1CC181311D6E}"/>
              </a:ext>
            </a:extLst>
          </p:cNvPr>
          <p:cNvSpPr txBox="1"/>
          <p:nvPr/>
        </p:nvSpPr>
        <p:spPr>
          <a:xfrm>
            <a:off x="4071698" y="3997578"/>
            <a:ext cx="3906982" cy="646331"/>
          </a:xfrm>
          <a:prstGeom prst="rect">
            <a:avLst/>
          </a:prstGeom>
          <a:noFill/>
        </p:spPr>
        <p:txBody>
          <a:bodyPr wrap="square" rtlCol="0">
            <a:spAutoFit/>
          </a:bodyPr>
          <a:lstStyle/>
          <a:p>
            <a:r>
              <a:rPr lang="en-US" i="1" dirty="0"/>
              <a:t>S. </a:t>
            </a:r>
            <a:r>
              <a:rPr lang="en-US" i="1" dirty="0" err="1"/>
              <a:t>Lampropoulou</a:t>
            </a:r>
            <a:r>
              <a:rPr lang="en-US" i="1" dirty="0"/>
              <a:t> &amp; P. Johnson</a:t>
            </a:r>
            <a:endParaRPr lang="el-GR" i="1" dirty="0"/>
          </a:p>
          <a:p>
            <a:endParaRPr lang="el-GR" dirty="0"/>
          </a:p>
        </p:txBody>
      </p:sp>
      <p:sp>
        <p:nvSpPr>
          <p:cNvPr id="13" name="TextBox 12">
            <a:extLst>
              <a:ext uri="{FF2B5EF4-FFF2-40B4-BE49-F238E27FC236}">
                <a16:creationId xmlns:a16="http://schemas.microsoft.com/office/drawing/2014/main" id="{24CD5BA6-5B7D-E679-0D71-BE36CFB616CB}"/>
              </a:ext>
            </a:extLst>
          </p:cNvPr>
          <p:cNvSpPr txBox="1"/>
          <p:nvPr/>
        </p:nvSpPr>
        <p:spPr>
          <a:xfrm>
            <a:off x="256079" y="5103674"/>
            <a:ext cx="6786747" cy="1754326"/>
          </a:xfrm>
          <a:prstGeom prst="rect">
            <a:avLst/>
          </a:prstGeom>
          <a:noFill/>
        </p:spPr>
        <p:txBody>
          <a:bodyPr wrap="square" rtlCol="0">
            <a:spAutoFit/>
          </a:bodyPr>
          <a:lstStyle/>
          <a:p>
            <a:r>
              <a:rPr lang="el-GR" dirty="0">
                <a:latin typeface="Times New Roman" panose="02020603050405020304" pitchFamily="18" charset="0"/>
                <a:cs typeface="Times New Roman" panose="02020603050405020304" pitchFamily="18" charset="0"/>
              </a:rPr>
              <a:t>Κόνιαρη Μαρία (1104214)</a:t>
            </a:r>
          </a:p>
          <a:p>
            <a:r>
              <a:rPr lang="el-GR" dirty="0">
                <a:latin typeface="Times New Roman" panose="02020603050405020304" pitchFamily="18" charset="0"/>
                <a:cs typeface="Times New Roman" panose="02020603050405020304" pitchFamily="18" charset="0"/>
              </a:rPr>
              <a:t>Διδάσκων</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 Αρχάκης</a:t>
            </a:r>
          </a:p>
          <a:p>
            <a:r>
              <a:rPr lang="el-GR" i="1" dirty="0">
                <a:latin typeface="Times New Roman" panose="02020603050405020304" pitchFamily="18" charset="0"/>
                <a:cs typeface="Times New Roman" panose="02020603050405020304" pitchFamily="18" charset="0"/>
              </a:rPr>
              <a:t>Εφαρμοσμένη Γλωσσολογία</a:t>
            </a:r>
            <a:r>
              <a:rPr lang="en-US" i="1" dirty="0">
                <a:latin typeface="Times New Roman" panose="02020603050405020304" pitchFamily="18" charset="0"/>
                <a:cs typeface="Times New Roman" panose="02020603050405020304" pitchFamily="18" charset="0"/>
              </a:rPr>
              <a:t>: </a:t>
            </a:r>
            <a:r>
              <a:rPr lang="el-GR" i="1" dirty="0">
                <a:latin typeface="Times New Roman" panose="02020603050405020304" pitchFamily="18" charset="0"/>
                <a:cs typeface="Times New Roman" panose="02020603050405020304" pitchFamily="18" charset="0"/>
              </a:rPr>
              <a:t>Μεταναστευτικές ταυτότητες και κριτική γλωσσική εκπαίδευση</a:t>
            </a:r>
          </a:p>
          <a:p>
            <a:r>
              <a:rPr lang="el-GR" dirty="0">
                <a:latin typeface="Times New Roman" panose="02020603050405020304" pitchFamily="18" charset="0"/>
                <a:cs typeface="Times New Roman" panose="02020603050405020304" pitchFamily="18" charset="0"/>
              </a:rPr>
              <a:t>Π.Μ.Σ.</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«Γλωσσολογία</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Γλώσσα και Επικοινωνία»</a:t>
            </a:r>
          </a:p>
          <a:p>
            <a:endParaRPr lang="el-GR" dirty="0"/>
          </a:p>
        </p:txBody>
      </p:sp>
      <p:pic>
        <p:nvPicPr>
          <p:cNvPr id="4" name="Picture 3" descr="Text&#10;&#10;Description automatically generated">
            <a:extLst>
              <a:ext uri="{FF2B5EF4-FFF2-40B4-BE49-F238E27FC236}">
                <a16:creationId xmlns:a16="http://schemas.microsoft.com/office/drawing/2014/main" id="{25481219-1D9E-FA5A-86AC-393D722C60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680" y="5133883"/>
            <a:ext cx="3768371" cy="1367614"/>
          </a:xfrm>
          <a:prstGeom prst="rect">
            <a:avLst/>
          </a:prstGeom>
        </p:spPr>
      </p:pic>
    </p:spTree>
    <p:extLst>
      <p:ext uri="{BB962C8B-B14F-4D97-AF65-F5344CB8AC3E}">
        <p14:creationId xmlns:p14="http://schemas.microsoft.com/office/powerpoint/2010/main" val="20537047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814A18F0-1226-89F9-B2BA-F2262E414862}"/>
              </a:ext>
            </a:extLst>
          </p:cNvPr>
          <p:cNvSpPr>
            <a:spLocks noGrp="1"/>
          </p:cNvSpPr>
          <p:nvPr>
            <p:ph idx="1"/>
          </p:nvPr>
        </p:nvSpPr>
        <p:spPr>
          <a:xfrm>
            <a:off x="140274" y="2286162"/>
            <a:ext cx="8579247" cy="4455106"/>
          </a:xfrm>
        </p:spPr>
        <p:txBody>
          <a:bodyPr>
            <a:normAutofit fontScale="92500" lnSpcReduction="20000"/>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Κοινωνικοπολιτικό πλαίσιο</a:t>
            </a:r>
          </a:p>
          <a:p>
            <a:pPr marL="0" indent="0">
              <a:buClrTx/>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Έναρξη συζητήσεων και δημοψήφισμα για </a:t>
            </a:r>
            <a:r>
              <a:rPr lang="en-US" dirty="0">
                <a:latin typeface="Times New Roman" panose="02020603050405020304" pitchFamily="18" charset="0"/>
                <a:cs typeface="Times New Roman" panose="02020603050405020304" pitchFamily="18" charset="0"/>
              </a:rPr>
              <a:t>Brexit</a:t>
            </a:r>
            <a:r>
              <a:rPr lang="el-GR" dirty="0">
                <a:latin typeface="Times New Roman" panose="02020603050405020304" pitchFamily="18" charset="0"/>
                <a:cs typeface="Times New Roman" panose="02020603050405020304" pitchFamily="18" charset="0"/>
              </a:rPr>
              <a:t> (2016)</a:t>
            </a:r>
            <a:endParaRPr lang="en-US"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Υπερ του </a:t>
            </a:r>
            <a:r>
              <a:rPr lang="en-US" dirty="0">
                <a:latin typeface="Times New Roman" panose="02020603050405020304" pitchFamily="18" charset="0"/>
                <a:cs typeface="Times New Roman" panose="02020603050405020304" pitchFamily="18" charset="0"/>
              </a:rPr>
              <a:t>Brexit            </a:t>
            </a:r>
            <a:r>
              <a:rPr lang="el-GR" dirty="0">
                <a:latin typeface="Times New Roman" panose="02020603050405020304" pitchFamily="18" charset="0"/>
                <a:cs typeface="Times New Roman" panose="02020603050405020304" pitchFamily="18" charset="0"/>
              </a:rPr>
              <a:t>   αίτημα για «μια εξιδανικευμένη χώρα με γλωσσική και </a:t>
            </a:r>
          </a:p>
          <a:p>
            <a:pPr marL="0" indent="0">
              <a:buClrTx/>
              <a:buNone/>
            </a:pPr>
            <a:r>
              <a:rPr lang="el-GR" dirty="0">
                <a:latin typeface="Times New Roman" panose="02020603050405020304" pitchFamily="18" charset="0"/>
                <a:cs typeface="Times New Roman" panose="02020603050405020304" pitchFamily="18" charset="0"/>
              </a:rPr>
              <a:t>				            πολιτισμική συνοχή»</a:t>
            </a:r>
          </a:p>
          <a:p>
            <a:pPr marL="0" indent="0">
              <a:buClrTx/>
              <a:buNone/>
            </a:pPr>
            <a:r>
              <a:rPr lang="el-GR" dirty="0">
                <a:latin typeface="Times New Roman" panose="02020603050405020304" pitchFamily="18" charset="0"/>
                <a:cs typeface="Times New Roman" panose="02020603050405020304" pitchFamily="18" charset="0"/>
              </a:rPr>
              <a:t>				            σημασία εθνικής ταυτότητας</a:t>
            </a:r>
          </a:p>
          <a:p>
            <a:pPr marL="0" indent="0">
              <a:buClrTx/>
              <a:buNone/>
            </a:pPr>
            <a:r>
              <a:rPr lang="el-GR" dirty="0">
                <a:latin typeface="Times New Roman" panose="02020603050405020304" pitchFamily="18" charset="0"/>
                <a:cs typeface="Times New Roman" panose="02020603050405020304" pitchFamily="18" charset="0"/>
              </a:rPr>
              <a:t>					    ένταξη στην Ε.Ε. ως πρόβλημα</a:t>
            </a:r>
          </a:p>
          <a:p>
            <a:pPr marL="0" indent="0">
              <a:buClrTx/>
              <a:buNone/>
            </a:pPr>
            <a:endParaRPr lang="en-US" dirty="0">
              <a:latin typeface="Times New Roman" panose="02020603050405020304" pitchFamily="18" charset="0"/>
              <a:cs typeface="Times New Roman" panose="02020603050405020304" pitchFamily="18" charset="0"/>
            </a:endParaRPr>
          </a:p>
          <a:p>
            <a:pPr marL="0" indent="0">
              <a:buClrTx/>
              <a:buNone/>
            </a:pPr>
            <a:r>
              <a:rPr lang="el-GR" sz="2200" i="1" dirty="0">
                <a:latin typeface="Times New Roman" panose="02020603050405020304" pitchFamily="18" charset="0"/>
                <a:cs typeface="Times New Roman" panose="02020603050405020304" pitchFamily="18" charset="0"/>
              </a:rPr>
              <a:t>Σε αυτό το πλαίσιο...</a:t>
            </a:r>
            <a:endParaRPr lang="en-US" sz="2200" i="1"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Άνοδος της ακροδεξιάς και του εθνικισμού</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a:buClrTx/>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Ιδεολογία με κεντρικές έννοιες «έθνος», «λαός»</a:t>
            </a:r>
          </a:p>
          <a:p>
            <a:pPr>
              <a:buClrTx/>
              <a:buFont typeface="Arial" panose="020B0604020202020204" pitchFamily="34" charset="0"/>
              <a:buChar char="•"/>
            </a:pPr>
            <a:r>
              <a:rPr lang="el-GR" dirty="0">
                <a:latin typeface="Times New Roman" panose="02020603050405020304" pitchFamily="18" charset="0"/>
                <a:cs typeface="Times New Roman" panose="02020603050405020304" pitchFamily="18" charset="0"/>
              </a:rPr>
              <a:t>Οι </a:t>
            </a:r>
            <a:r>
              <a:rPr lang="en-US" dirty="0">
                <a:latin typeface="Times New Roman" panose="02020603050405020304" pitchFamily="18" charset="0"/>
                <a:cs typeface="Times New Roman" panose="02020603050405020304" pitchFamily="18" charset="0"/>
              </a:rPr>
              <a:t>RASIM</a:t>
            </a:r>
            <a:r>
              <a:rPr lang="el-GR" dirty="0">
                <a:latin typeface="Times New Roman" panose="02020603050405020304" pitchFamily="18" charset="0"/>
                <a:cs typeface="Times New Roman" panose="02020603050405020304" pitchFamily="18" charset="0"/>
              </a:rPr>
              <a:t> θεωρούνται </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ξένοι</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αίτιοι για τα κοινωνικοπολιτικά </a:t>
            </a:r>
          </a:p>
          <a:p>
            <a:pPr marL="0" indent="0">
              <a:buClrTx/>
              <a:buNone/>
            </a:pPr>
            <a:r>
              <a:rPr lang="el-GR" dirty="0">
                <a:latin typeface="Times New Roman" panose="02020603050405020304" pitchFamily="18" charset="0"/>
                <a:cs typeface="Times New Roman" panose="02020603050405020304" pitchFamily="18" charset="0"/>
              </a:rPr>
              <a:t>προβλήματα της χώρας και απειλή για την εθνική ασφάλεια &amp; κυριαρχία</a:t>
            </a:r>
          </a:p>
          <a:p>
            <a:pPr>
              <a:buClrTx/>
              <a:buFont typeface="Arial" panose="020B0604020202020204" pitchFamily="34" charset="0"/>
              <a:buChar char="•"/>
            </a:pPr>
            <a:endParaRPr lang="el-GR" dirty="0"/>
          </a:p>
        </p:txBody>
      </p:sp>
      <p:sp>
        <p:nvSpPr>
          <p:cNvPr id="4" name="Arrow: Right 3">
            <a:extLst>
              <a:ext uri="{FF2B5EF4-FFF2-40B4-BE49-F238E27FC236}">
                <a16:creationId xmlns:a16="http://schemas.microsoft.com/office/drawing/2014/main" id="{A3554CFB-ABB1-D703-2CE0-14F37824E75A}"/>
              </a:ext>
            </a:extLst>
          </p:cNvPr>
          <p:cNvSpPr/>
          <p:nvPr/>
        </p:nvSpPr>
        <p:spPr>
          <a:xfrm>
            <a:off x="2051627" y="3059349"/>
            <a:ext cx="535021" cy="252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Brace 6">
            <a:extLst>
              <a:ext uri="{FF2B5EF4-FFF2-40B4-BE49-F238E27FC236}">
                <a16:creationId xmlns:a16="http://schemas.microsoft.com/office/drawing/2014/main" id="{FA7A90CF-F17C-8976-0FE1-F9BADCD4AEA5}"/>
              </a:ext>
            </a:extLst>
          </p:cNvPr>
          <p:cNvSpPr/>
          <p:nvPr/>
        </p:nvSpPr>
        <p:spPr>
          <a:xfrm>
            <a:off x="8340144" y="2466043"/>
            <a:ext cx="379378" cy="421207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1" name="TextBox 10">
            <a:extLst>
              <a:ext uri="{FF2B5EF4-FFF2-40B4-BE49-F238E27FC236}">
                <a16:creationId xmlns:a16="http://schemas.microsoft.com/office/drawing/2014/main" id="{C55A6C72-C9C2-E57E-6E4A-F3B2F7B47E9B}"/>
              </a:ext>
            </a:extLst>
          </p:cNvPr>
          <p:cNvSpPr txBox="1"/>
          <p:nvPr/>
        </p:nvSpPr>
        <p:spPr>
          <a:xfrm>
            <a:off x="8859793" y="4048229"/>
            <a:ext cx="2657755" cy="830997"/>
          </a:xfrm>
          <a:prstGeom prst="rect">
            <a:avLst/>
          </a:prstGeom>
          <a:noFill/>
        </p:spPr>
        <p:txBody>
          <a:bodyPr wrap="square" rtlCol="0">
            <a:spAutoFit/>
          </a:bodyPr>
          <a:lstStyle/>
          <a:p>
            <a:r>
              <a:rPr lang="el-GR" sz="1600" dirty="0">
                <a:solidFill>
                  <a:srgbClr val="C00000"/>
                </a:solidFill>
                <a:latin typeface="Times New Roman" panose="02020603050405020304" pitchFamily="18" charset="0"/>
                <a:cs typeface="Times New Roman" panose="02020603050405020304" pitchFamily="18" charset="0"/>
              </a:rPr>
              <a:t>Ρατσισμός &amp;</a:t>
            </a:r>
          </a:p>
          <a:p>
            <a:r>
              <a:rPr lang="el-GR" sz="1600" dirty="0">
                <a:solidFill>
                  <a:srgbClr val="C00000"/>
                </a:solidFill>
                <a:latin typeface="Times New Roman" panose="02020603050405020304" pitchFamily="18" charset="0"/>
                <a:cs typeface="Times New Roman" panose="02020603050405020304" pitchFamily="18" charset="0"/>
              </a:rPr>
              <a:t>Ευθυγράμμιση με εθνικό ομογενοποιητικό λόγο</a:t>
            </a:r>
          </a:p>
        </p:txBody>
      </p:sp>
    </p:spTree>
    <p:extLst>
      <p:ext uri="{BB962C8B-B14F-4D97-AF65-F5344CB8AC3E}">
        <p14:creationId xmlns:p14="http://schemas.microsoft.com/office/powerpoint/2010/main" val="316028848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917A26D8-5C0F-BC38-00EF-CE6DA831B317}"/>
              </a:ext>
            </a:extLst>
          </p:cNvPr>
          <p:cNvSpPr>
            <a:spLocks noGrp="1"/>
          </p:cNvSpPr>
          <p:nvPr>
            <p:ph idx="1"/>
          </p:nvPr>
        </p:nvSpPr>
        <p:spPr>
          <a:xfrm>
            <a:off x="1103312" y="2763520"/>
            <a:ext cx="8946541" cy="3484879"/>
          </a:xfrm>
        </p:spPr>
        <p:txBody>
          <a:bodyPr>
            <a:normAutofit/>
          </a:bodyPr>
          <a:lstStyle/>
          <a:p>
            <a:pPr marL="0" indent="0">
              <a:buClrTx/>
              <a:buNone/>
            </a:pPr>
            <a:r>
              <a:rPr lang="el-GR" sz="3600" dirty="0"/>
              <a:t>Η άλλη όψη...</a:t>
            </a:r>
          </a:p>
        </p:txBody>
      </p:sp>
    </p:spTree>
    <p:extLst>
      <p:ext uri="{BB962C8B-B14F-4D97-AF65-F5344CB8AC3E}">
        <p14:creationId xmlns:p14="http://schemas.microsoft.com/office/powerpoint/2010/main" val="40655423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BD1005FF-A555-8A09-C6A2-FECFE9A487E0}"/>
              </a:ext>
            </a:extLst>
          </p:cNvPr>
          <p:cNvSpPr>
            <a:spLocks noGrp="1"/>
          </p:cNvSpPr>
          <p:nvPr>
            <p:ph idx="1"/>
          </p:nvPr>
        </p:nvSpPr>
        <p:spPr>
          <a:xfrm>
            <a:off x="218095" y="2234876"/>
            <a:ext cx="9986220" cy="3484879"/>
          </a:xfrm>
        </p:spPr>
        <p:txBody>
          <a:bodyPr>
            <a:normAutofit/>
          </a:bodyPr>
          <a:lstStyle/>
          <a:p>
            <a:pPr>
              <a:buClrTx/>
              <a:buFont typeface="Wingdings" panose="05000000000000000000" pitchFamily="2" charset="2"/>
              <a:buChar char="v"/>
            </a:pPr>
            <a:r>
              <a:rPr lang="el-GR" sz="2400" b="1" dirty="0"/>
              <a:t>Κοινωνικοπολιτικό πλαίσιο</a:t>
            </a:r>
          </a:p>
          <a:p>
            <a:pPr marL="0" indent="0">
              <a:buClrTx/>
              <a:buNone/>
            </a:pPr>
            <a:r>
              <a:rPr lang="el-GR" dirty="0"/>
              <a:t>- </a:t>
            </a:r>
            <a:r>
              <a:rPr lang="el-GR" dirty="0">
                <a:latin typeface="Times New Roman" panose="02020603050405020304" pitchFamily="18" charset="0"/>
                <a:cs typeface="Times New Roman" panose="02020603050405020304" pitchFamily="18" charset="0"/>
              </a:rPr>
              <a:t>Λειτουργία πολλών φιλανθρωπικών οργανώσεων για παροχή βοήθειας =&gt; αυτάρκεια ατομων</a:t>
            </a:r>
          </a:p>
        </p:txBody>
      </p:sp>
      <p:sp>
        <p:nvSpPr>
          <p:cNvPr id="4" name="TextBox 3">
            <a:extLst>
              <a:ext uri="{FF2B5EF4-FFF2-40B4-BE49-F238E27FC236}">
                <a16:creationId xmlns:a16="http://schemas.microsoft.com/office/drawing/2014/main" id="{729B07AF-5BC0-DDA3-4AC6-A9E319570493}"/>
              </a:ext>
            </a:extLst>
          </p:cNvPr>
          <p:cNvSpPr txBox="1"/>
          <p:nvPr/>
        </p:nvSpPr>
        <p:spPr>
          <a:xfrm>
            <a:off x="6376514" y="5289635"/>
            <a:ext cx="4747098" cy="1015663"/>
          </a:xfrm>
          <a:prstGeom prst="rect">
            <a:avLst/>
          </a:prstGeom>
          <a:noFill/>
        </p:spPr>
        <p:txBody>
          <a:bodyPr wrap="square" rtlCol="0">
            <a:spAutoFit/>
          </a:bodyPr>
          <a:lstStyle/>
          <a:p>
            <a:r>
              <a:rPr lang="el-GR" sz="2000" i="1" dirty="0">
                <a:latin typeface="Times New Roman" panose="02020603050405020304" pitchFamily="18" charset="0"/>
                <a:cs typeface="Times New Roman" panose="02020603050405020304" pitchFamily="18" charset="0"/>
              </a:rPr>
              <a:t>Ωστόσο, αν και μάχονται για τη διεκδίκηση των δικαιωμάτων των </a:t>
            </a:r>
            <a:r>
              <a:rPr lang="en-US" sz="2000" i="1" dirty="0">
                <a:latin typeface="Times New Roman" panose="02020603050405020304" pitchFamily="18" charset="0"/>
                <a:cs typeface="Times New Roman" panose="02020603050405020304" pitchFamily="18" charset="0"/>
              </a:rPr>
              <a:t>RASIM</a:t>
            </a:r>
            <a:r>
              <a:rPr lang="el-GR" sz="2000" i="1" dirty="0">
                <a:latin typeface="Times New Roman" panose="02020603050405020304" pitchFamily="18" charset="0"/>
                <a:cs typeface="Times New Roman" panose="02020603050405020304" pitchFamily="18" charset="0"/>
              </a:rPr>
              <a:t>, συχνά αναπαράγουν πλειονοτικές αντιλήψεις</a:t>
            </a:r>
          </a:p>
        </p:txBody>
      </p:sp>
      <p:sp>
        <p:nvSpPr>
          <p:cNvPr id="5" name="Right Brace 4">
            <a:extLst>
              <a:ext uri="{FF2B5EF4-FFF2-40B4-BE49-F238E27FC236}">
                <a16:creationId xmlns:a16="http://schemas.microsoft.com/office/drawing/2014/main" id="{1571D7EF-84BC-D2EF-1142-E7A93DC20C52}"/>
              </a:ext>
            </a:extLst>
          </p:cNvPr>
          <p:cNvSpPr/>
          <p:nvPr/>
        </p:nvSpPr>
        <p:spPr>
          <a:xfrm rot="5400000">
            <a:off x="4946269" y="-830582"/>
            <a:ext cx="316256" cy="8691278"/>
          </a:xfrm>
          <a:prstGeom prst="rightBrace">
            <a:avLst>
              <a:gd name="adj1" fmla="val 833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6" name="TextBox 5">
            <a:extLst>
              <a:ext uri="{FF2B5EF4-FFF2-40B4-BE49-F238E27FC236}">
                <a16:creationId xmlns:a16="http://schemas.microsoft.com/office/drawing/2014/main" id="{F250C697-96B4-6D33-5903-4C25BB6B3FF5}"/>
              </a:ext>
            </a:extLst>
          </p:cNvPr>
          <p:cNvSpPr txBox="1"/>
          <p:nvPr/>
        </p:nvSpPr>
        <p:spPr>
          <a:xfrm>
            <a:off x="4277300" y="3843231"/>
            <a:ext cx="2182205" cy="1077218"/>
          </a:xfrm>
          <a:prstGeom prst="rect">
            <a:avLst/>
          </a:prstGeom>
          <a:noFill/>
        </p:spPr>
        <p:txBody>
          <a:bodyPr wrap="square" rtlCol="0">
            <a:spAutoFit/>
          </a:bodyPr>
          <a:lstStyle/>
          <a:p>
            <a:r>
              <a:rPr lang="el-GR" sz="1600" dirty="0">
                <a:solidFill>
                  <a:srgbClr val="C00000"/>
                </a:solidFill>
                <a:latin typeface="Times New Roman" panose="02020603050405020304" pitchFamily="18" charset="0"/>
                <a:cs typeface="Times New Roman" panose="02020603050405020304" pitchFamily="18" charset="0"/>
              </a:rPr>
              <a:t>Αντιρατσισμός &amp;</a:t>
            </a:r>
          </a:p>
          <a:p>
            <a:r>
              <a:rPr lang="el-GR" sz="1600" dirty="0">
                <a:solidFill>
                  <a:srgbClr val="C00000"/>
                </a:solidFill>
                <a:latin typeface="Times New Roman" panose="02020603050405020304" pitchFamily="18" charset="0"/>
                <a:cs typeface="Times New Roman" panose="02020603050405020304" pitchFamily="18" charset="0"/>
              </a:rPr>
              <a:t>Ευθυγράμμιση με αντιρατσιστικό λόγο και ανθρωπισμό</a:t>
            </a:r>
          </a:p>
        </p:txBody>
      </p:sp>
    </p:spTree>
    <p:extLst>
      <p:ext uri="{BB962C8B-B14F-4D97-AF65-F5344CB8AC3E}">
        <p14:creationId xmlns:p14="http://schemas.microsoft.com/office/powerpoint/2010/main" val="28022721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5C57B0A8-E83E-A74A-B5AE-6682A1AE1933}"/>
              </a:ext>
            </a:extLst>
          </p:cNvPr>
          <p:cNvSpPr>
            <a:spLocks noGrp="1"/>
          </p:cNvSpPr>
          <p:nvPr>
            <p:ph idx="1"/>
          </p:nvPr>
        </p:nvSpPr>
        <p:spPr>
          <a:xfrm>
            <a:off x="194553" y="2286162"/>
            <a:ext cx="11682919" cy="3962237"/>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Η κατασκευή ταυτοτήτων μέσα από την αφήγηση</a:t>
            </a:r>
          </a:p>
          <a:p>
            <a:pPr marL="0" indent="0">
              <a:buClrTx/>
              <a:buNone/>
            </a:pPr>
            <a:r>
              <a:rPr lang="el-GR" dirty="0">
                <a:latin typeface="Times New Roman" panose="02020603050405020304" pitchFamily="18" charset="0"/>
                <a:cs typeface="Times New Roman" panose="02020603050405020304" pitchFamily="18" charset="0"/>
              </a:rPr>
              <a:t>- Οι αφηγήσεις μεταδίδουν πολιτισμικά διαδεδομένες αξίες εντός ενός ορισμένου πλαισίου</a:t>
            </a:r>
          </a:p>
          <a:p>
            <a:pPr marL="0" indent="0">
              <a:buClrTx/>
              <a:buNone/>
            </a:pPr>
            <a:r>
              <a:rPr lang="el-GR" dirty="0">
                <a:latin typeface="Times New Roman" panose="02020603050405020304" pitchFamily="18" charset="0"/>
                <a:cs typeface="Times New Roman" panose="02020603050405020304" pitchFamily="18" charset="0"/>
              </a:rPr>
              <a:t>- Οι ομιλητές, καθώς αφηγούνται, τοποθετούνται ως προς αυτές</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Κατασκευή ταυτότητας</a:t>
            </a:r>
            <a:endParaRPr lang="en-US"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Bamberg 2012)</a:t>
            </a:r>
            <a:endParaRPr lang="el-GR" dirty="0">
              <a:latin typeface="Times New Roman" panose="02020603050405020304" pitchFamily="18" charset="0"/>
              <a:cs typeface="Times New Roman" panose="02020603050405020304" pitchFamily="18" charset="0"/>
            </a:endParaRPr>
          </a:p>
        </p:txBody>
      </p:sp>
      <p:sp>
        <p:nvSpPr>
          <p:cNvPr id="4" name="Arrow: Down 3">
            <a:extLst>
              <a:ext uri="{FF2B5EF4-FFF2-40B4-BE49-F238E27FC236}">
                <a16:creationId xmlns:a16="http://schemas.microsoft.com/office/drawing/2014/main" id="{0A5D0EBE-1154-C16A-AF8F-87245EFAD880}"/>
              </a:ext>
            </a:extLst>
          </p:cNvPr>
          <p:cNvSpPr/>
          <p:nvPr/>
        </p:nvSpPr>
        <p:spPr>
          <a:xfrm>
            <a:off x="4101426" y="3981530"/>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7065414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 name="Picture 2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2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35" name="Freeform: Shape 3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539AFE-5DE2-A0D3-5F10-263B92CD5EA3}"/>
              </a:ext>
            </a:extLst>
          </p:cNvPr>
          <p:cNvSpPr>
            <a:spLocks noGrp="1"/>
          </p:cNvSpPr>
          <p:nvPr>
            <p:ph type="title"/>
          </p:nvPr>
        </p:nvSpPr>
        <p:spPr>
          <a:xfrm>
            <a:off x="-133226" y="836528"/>
            <a:ext cx="11956069" cy="3523885"/>
          </a:xfrm>
        </p:spPr>
        <p:txBody>
          <a:bodyPr vert="horz" lIns="91440" tIns="45720" rIns="91440" bIns="45720" rtlCol="0" anchor="b">
            <a:normAutofit/>
          </a:bodyPr>
          <a:lstStyle/>
          <a:p>
            <a:pPr algn="ctr"/>
            <a:r>
              <a:rPr lang="el-GR" sz="8000" b="0" i="0" kern="1200" dirty="0">
                <a:solidFill>
                  <a:srgbClr val="FFFFFF"/>
                </a:solidFill>
                <a:latin typeface="+mj-lt"/>
                <a:ea typeface="+mj-ea"/>
                <a:cs typeface="+mj-cs"/>
              </a:rPr>
              <a:t>2. Μεθοδολογικό πλαίσιο</a:t>
            </a:r>
            <a:endParaRPr lang="en-US" sz="8000" b="0" i="0" kern="1200" dirty="0">
              <a:solidFill>
                <a:srgbClr val="FFFFFF"/>
              </a:solidFill>
              <a:latin typeface="+mj-lt"/>
              <a:ea typeface="+mj-ea"/>
              <a:cs typeface="+mj-cs"/>
            </a:endParaRPr>
          </a:p>
        </p:txBody>
      </p:sp>
    </p:spTree>
    <p:extLst>
      <p:ext uri="{BB962C8B-B14F-4D97-AF65-F5344CB8AC3E}">
        <p14:creationId xmlns:p14="http://schemas.microsoft.com/office/powerpoint/2010/main" val="130381132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48A0B4CB-3E6A-415C-6204-9D2B2F8DED36}"/>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A) </a:t>
            </a:r>
            <a:r>
              <a:rPr lang="el-GR" dirty="0">
                <a:solidFill>
                  <a:srgbClr val="FFFFFF"/>
                </a:solidFill>
              </a:rPr>
              <a:t>Υλικό προς εξέταση</a:t>
            </a:r>
          </a:p>
        </p:txBody>
      </p:sp>
      <p:sp>
        <p:nvSpPr>
          <p:cNvPr id="3" name="Content Placeholder 2">
            <a:extLst>
              <a:ext uri="{FF2B5EF4-FFF2-40B4-BE49-F238E27FC236}">
                <a16:creationId xmlns:a16="http://schemas.microsoft.com/office/drawing/2014/main" id="{1BE503C2-FE21-1AB5-CCBB-9D4077CC7818}"/>
              </a:ext>
            </a:extLst>
          </p:cNvPr>
          <p:cNvSpPr>
            <a:spLocks noGrp="1"/>
          </p:cNvSpPr>
          <p:nvPr>
            <p:ph idx="1"/>
          </p:nvPr>
        </p:nvSpPr>
        <p:spPr>
          <a:xfrm>
            <a:off x="1103312" y="2829399"/>
            <a:ext cx="9869488" cy="3484879"/>
          </a:xfrm>
        </p:spPr>
        <p:txBody>
          <a:bodyPr>
            <a:normAutofit/>
          </a:bodyPr>
          <a:lstStyle/>
          <a:p>
            <a:pPr marL="0" indent="0">
              <a:buClrTx/>
              <a:buNone/>
            </a:pPr>
            <a:r>
              <a:rPr lang="el-GR" u="sng" dirty="0">
                <a:latin typeface="Times New Roman" panose="02020603050405020304" pitchFamily="18" charset="0"/>
                <a:cs typeface="Times New Roman" panose="02020603050405020304" pitchFamily="18" charset="0"/>
              </a:rPr>
              <a:t>Υλικό έρευνας</a:t>
            </a:r>
          </a:p>
          <a:p>
            <a:pPr marL="0" indent="0">
              <a:buClrTx/>
              <a:buNone/>
            </a:pPr>
            <a:r>
              <a:rPr lang="el-GR" dirty="0">
                <a:latin typeface="Times New Roman" panose="02020603050405020304" pitchFamily="18" charset="0"/>
                <a:cs typeface="Times New Roman" panose="02020603050405020304" pitchFamily="18" charset="0"/>
              </a:rPr>
              <a:t>- 32 προσωπικές αφηγήσεις </a:t>
            </a:r>
            <a:r>
              <a:rPr lang="en-US" dirty="0">
                <a:latin typeface="Times New Roman" panose="02020603050405020304" pitchFamily="18" charset="0"/>
                <a:cs typeface="Times New Roman" panose="02020603050405020304" pitchFamily="18" charset="0"/>
              </a:rPr>
              <a:t>RASIM </a:t>
            </a: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Αναρτήθηκαν στις ιστοσελίδες 9 φιλανθρωπικών οργανώσεων του ΗΒ</a:t>
            </a:r>
          </a:p>
          <a:p>
            <a:pPr marL="0" indent="0">
              <a:buClrTx/>
              <a:buNone/>
            </a:pPr>
            <a:r>
              <a:rPr lang="el-GR" dirty="0">
                <a:latin typeface="Times New Roman" panose="02020603050405020304" pitchFamily="18" charset="0"/>
                <a:cs typeface="Times New Roman" panose="02020603050405020304" pitchFamily="18" charset="0"/>
              </a:rPr>
              <a:t>- χαρ/κά</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γραπτές, προσχεδιασμένες (όχι αυθόρμητες)</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u="sng" dirty="0"/>
          </a:p>
        </p:txBody>
      </p:sp>
    </p:spTree>
    <p:extLst>
      <p:ext uri="{BB962C8B-B14F-4D97-AF65-F5344CB8AC3E}">
        <p14:creationId xmlns:p14="http://schemas.microsoft.com/office/powerpoint/2010/main" val="845864666"/>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8EEA0B9-5DDE-2901-2781-47163A8E48DD}"/>
              </a:ext>
            </a:extLst>
          </p:cNvPr>
          <p:cNvSpPr>
            <a:spLocks noGrp="1"/>
          </p:cNvSpPr>
          <p:nvPr>
            <p:ph type="title"/>
          </p:nvPr>
        </p:nvSpPr>
        <p:spPr>
          <a:xfrm>
            <a:off x="1103312" y="413807"/>
            <a:ext cx="8947522" cy="1400530"/>
          </a:xfrm>
        </p:spPr>
        <p:txBody>
          <a:bodyPr anchor="ctr">
            <a:normAutofit/>
          </a:bodyPr>
          <a:lstStyle/>
          <a:p>
            <a:r>
              <a:rPr lang="el-GR" dirty="0">
                <a:solidFill>
                  <a:srgbClr val="FFFFFF"/>
                </a:solidFill>
              </a:rPr>
              <a:t>Β) Μεθοδολογικά εργαλεία</a:t>
            </a:r>
          </a:p>
        </p:txBody>
      </p:sp>
      <p:sp>
        <p:nvSpPr>
          <p:cNvPr id="3" name="Content Placeholder 2">
            <a:extLst>
              <a:ext uri="{FF2B5EF4-FFF2-40B4-BE49-F238E27FC236}">
                <a16:creationId xmlns:a16="http://schemas.microsoft.com/office/drawing/2014/main" id="{D801CEC7-23B6-CA2E-BD6D-E6F2320C0F04}"/>
              </a:ext>
            </a:extLst>
          </p:cNvPr>
          <p:cNvSpPr>
            <a:spLocks noGrp="1"/>
          </p:cNvSpPr>
          <p:nvPr>
            <p:ph idx="1"/>
          </p:nvPr>
        </p:nvSpPr>
        <p:spPr>
          <a:xfrm>
            <a:off x="169817" y="2286162"/>
            <a:ext cx="11070075" cy="4445378"/>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Μοντέλο Αφηγηματικής τοποθέτησης (</a:t>
            </a:r>
            <a:r>
              <a:rPr lang="en-US" sz="2400" b="1" dirty="0">
                <a:latin typeface="Times New Roman" panose="02020603050405020304" pitchFamily="18" charset="0"/>
                <a:cs typeface="Times New Roman" panose="02020603050405020304" pitchFamily="18" charset="0"/>
              </a:rPr>
              <a:t>Bamberg 1997) </a:t>
            </a:r>
            <a:endParaRPr lang="el-GR" sz="2400" b="1" dirty="0">
              <a:latin typeface="Times New Roman" panose="02020603050405020304" pitchFamily="18" charset="0"/>
              <a:cs typeface="Times New Roman" panose="02020603050405020304" pitchFamily="18" charset="0"/>
            </a:endParaRPr>
          </a:p>
          <a:p>
            <a:pPr marL="0" indent="0">
              <a:buClrTx/>
              <a:buNone/>
            </a:pPr>
            <a:r>
              <a:rPr lang="el-GR" u="sng" dirty="0">
                <a:latin typeface="Times New Roman" panose="02020603050405020304" pitchFamily="18" charset="0"/>
                <a:cs typeface="Times New Roman" panose="02020603050405020304" pitchFamily="18" charset="0"/>
              </a:rPr>
              <a:t>3 Επίπεδα Αφηγηματικής Ανάλυσης</a:t>
            </a:r>
            <a:r>
              <a:rPr lang="en-US" u="sng" dirty="0">
                <a:latin typeface="Times New Roman" panose="02020603050405020304" pitchFamily="18" charset="0"/>
                <a:cs typeface="Times New Roman" panose="02020603050405020304" pitchFamily="18" charset="0"/>
              </a:rPr>
              <a:t>:</a:t>
            </a:r>
            <a:endParaRPr lang="el-GR" u="sng" dirty="0">
              <a:latin typeface="Times New Roman" panose="02020603050405020304" pitchFamily="18" charset="0"/>
              <a:cs typeface="Times New Roman" panose="02020603050405020304" pitchFamily="18" charset="0"/>
            </a:endParaRPr>
          </a:p>
          <a:p>
            <a:pPr marL="0" indent="0">
              <a:buClrTx/>
              <a:buNone/>
            </a:pPr>
            <a:r>
              <a:rPr lang="el-GR" i="1" dirty="0">
                <a:solidFill>
                  <a:srgbClr val="C00000"/>
                </a:solidFill>
                <a:latin typeface="Times New Roman" panose="02020603050405020304" pitchFamily="18" charset="0"/>
                <a:cs typeface="Times New Roman" panose="02020603050405020304" pitchFamily="18" charset="0"/>
              </a:rPr>
              <a:t>1</a:t>
            </a:r>
            <a:r>
              <a:rPr lang="el-GR" i="1" baseline="30000" dirty="0">
                <a:solidFill>
                  <a:srgbClr val="C00000"/>
                </a:solidFill>
                <a:latin typeface="Times New Roman" panose="02020603050405020304" pitchFamily="18" charset="0"/>
                <a:cs typeface="Times New Roman" panose="02020603050405020304" pitchFamily="18" charset="0"/>
              </a:rPr>
              <a:t>ο</a:t>
            </a:r>
            <a:r>
              <a:rPr lang="el-GR" i="1" dirty="0">
                <a:solidFill>
                  <a:srgbClr val="C00000"/>
                </a:solidFill>
                <a:latin typeface="Times New Roman" panose="02020603050405020304" pitchFamily="18" charset="0"/>
                <a:cs typeface="Times New Roman" panose="02020603050405020304" pitchFamily="18" charset="0"/>
              </a:rPr>
              <a:t> επίπεδο</a:t>
            </a:r>
            <a:r>
              <a:rPr lang="en-US" i="1" dirty="0">
                <a:solidFill>
                  <a:srgbClr val="C00000"/>
                </a:solidFill>
                <a:latin typeface="Times New Roman" panose="02020603050405020304" pitchFamily="18" charset="0"/>
                <a:cs typeface="Times New Roman" panose="02020603050405020304" pitchFamily="18" charset="0"/>
              </a:rPr>
              <a:t>:</a:t>
            </a:r>
            <a:r>
              <a:rPr lang="el-GR" i="1" dirty="0">
                <a:solidFill>
                  <a:srgbClr val="C00000"/>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Αφηγηματικός κόσμος            «πώς τοποθετούνται οι χαρ/ρες σε σχέση με τα αναπαριστώμενα γεγονότα</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a:t>
            </a:r>
          </a:p>
          <a:p>
            <a:pPr marL="0" indent="0">
              <a:buClrTx/>
              <a:buNone/>
            </a:pPr>
            <a:r>
              <a:rPr lang="el-GR" i="1" dirty="0">
                <a:solidFill>
                  <a:srgbClr val="C00000"/>
                </a:solidFill>
                <a:latin typeface="Times New Roman" panose="02020603050405020304" pitchFamily="18" charset="0"/>
                <a:cs typeface="Times New Roman" panose="02020603050405020304" pitchFamily="18" charset="0"/>
              </a:rPr>
              <a:t>2</a:t>
            </a:r>
            <a:r>
              <a:rPr lang="el-GR" i="1" baseline="30000" dirty="0">
                <a:solidFill>
                  <a:srgbClr val="C00000"/>
                </a:solidFill>
                <a:latin typeface="Times New Roman" panose="02020603050405020304" pitchFamily="18" charset="0"/>
                <a:cs typeface="Times New Roman" panose="02020603050405020304" pitchFamily="18" charset="0"/>
              </a:rPr>
              <a:t>ο</a:t>
            </a:r>
            <a:r>
              <a:rPr lang="el-GR" i="1" dirty="0">
                <a:solidFill>
                  <a:srgbClr val="C00000"/>
                </a:solidFill>
                <a:latin typeface="Times New Roman" panose="02020603050405020304" pitchFamily="18" charset="0"/>
                <a:cs typeface="Times New Roman" panose="02020603050405020304" pitchFamily="18" charset="0"/>
              </a:rPr>
              <a:t> επίπεδο</a:t>
            </a:r>
            <a:r>
              <a:rPr lang="en-US" i="1" dirty="0">
                <a:solidFill>
                  <a:srgbClr val="C00000"/>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Αφηγηματική διεπίδραση            «πώς τοποθετεί ο αφηγητής τον εαυτό του ως προς τους αποδέκτες</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(σχέση μεταξύ των δύο)</a:t>
            </a:r>
          </a:p>
          <a:p>
            <a:pPr marL="0" indent="0">
              <a:buClrTx/>
              <a:buNone/>
            </a:pPr>
            <a:r>
              <a:rPr lang="el-GR" i="1" dirty="0">
                <a:solidFill>
                  <a:srgbClr val="C00000"/>
                </a:solidFill>
                <a:latin typeface="Times New Roman" panose="02020603050405020304" pitchFamily="18" charset="0"/>
                <a:cs typeface="Times New Roman" panose="02020603050405020304" pitchFamily="18" charset="0"/>
              </a:rPr>
              <a:t>3</a:t>
            </a:r>
            <a:r>
              <a:rPr lang="el-GR" i="1" baseline="30000" dirty="0">
                <a:solidFill>
                  <a:srgbClr val="C00000"/>
                </a:solidFill>
                <a:latin typeface="Times New Roman" panose="02020603050405020304" pitchFamily="18" charset="0"/>
                <a:cs typeface="Times New Roman" panose="02020603050405020304" pitchFamily="18" charset="0"/>
              </a:rPr>
              <a:t>ο</a:t>
            </a:r>
            <a:r>
              <a:rPr lang="el-GR" i="1" dirty="0">
                <a:solidFill>
                  <a:srgbClr val="C00000"/>
                </a:solidFill>
                <a:latin typeface="Times New Roman" panose="02020603050405020304" pitchFamily="18" charset="0"/>
                <a:cs typeface="Times New Roman" panose="02020603050405020304" pitchFamily="18" charset="0"/>
              </a:rPr>
              <a:t> επίπεδο</a:t>
            </a:r>
            <a:r>
              <a:rPr lang="en-US" i="1" dirty="0">
                <a:solidFill>
                  <a:srgbClr val="C00000"/>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Συνολική τοποθέτηση           «η συνολική τοποθέτηση του αφηγητή ως προς τους λόγους στο κοινωνικοπολιτισμικό πλαίσιο»</a:t>
            </a:r>
          </a:p>
        </p:txBody>
      </p:sp>
      <p:sp>
        <p:nvSpPr>
          <p:cNvPr id="4" name="Arrow: Right 3">
            <a:extLst>
              <a:ext uri="{FF2B5EF4-FFF2-40B4-BE49-F238E27FC236}">
                <a16:creationId xmlns:a16="http://schemas.microsoft.com/office/drawing/2014/main" id="{C117660A-22CF-D0EE-B167-B519AF069958}"/>
              </a:ext>
            </a:extLst>
          </p:cNvPr>
          <p:cNvSpPr/>
          <p:nvPr/>
        </p:nvSpPr>
        <p:spPr>
          <a:xfrm>
            <a:off x="3907879" y="3328187"/>
            <a:ext cx="535021" cy="267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Right 4">
            <a:extLst>
              <a:ext uri="{FF2B5EF4-FFF2-40B4-BE49-F238E27FC236}">
                <a16:creationId xmlns:a16="http://schemas.microsoft.com/office/drawing/2014/main" id="{7AAA9EEE-12CF-8DD9-59BB-1B0CAC1E37A1}"/>
              </a:ext>
            </a:extLst>
          </p:cNvPr>
          <p:cNvSpPr/>
          <p:nvPr/>
        </p:nvSpPr>
        <p:spPr>
          <a:xfrm>
            <a:off x="4175389" y="4057114"/>
            <a:ext cx="535021" cy="252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Arrow: Right 5">
            <a:extLst>
              <a:ext uri="{FF2B5EF4-FFF2-40B4-BE49-F238E27FC236}">
                <a16:creationId xmlns:a16="http://schemas.microsoft.com/office/drawing/2014/main" id="{0F9B1944-73C7-B845-4873-90AB3D83C90A}"/>
              </a:ext>
            </a:extLst>
          </p:cNvPr>
          <p:cNvSpPr/>
          <p:nvPr/>
        </p:nvSpPr>
        <p:spPr>
          <a:xfrm>
            <a:off x="3784652" y="4808692"/>
            <a:ext cx="535021" cy="252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ight Brace 6">
            <a:extLst>
              <a:ext uri="{FF2B5EF4-FFF2-40B4-BE49-F238E27FC236}">
                <a16:creationId xmlns:a16="http://schemas.microsoft.com/office/drawing/2014/main" id="{92C7A5A5-F490-7901-A470-71DAEA3BC312}"/>
              </a:ext>
            </a:extLst>
          </p:cNvPr>
          <p:cNvSpPr/>
          <p:nvPr/>
        </p:nvSpPr>
        <p:spPr>
          <a:xfrm>
            <a:off x="11059930" y="3328187"/>
            <a:ext cx="145915" cy="124514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9" name="TextBox 8">
            <a:extLst>
              <a:ext uri="{FF2B5EF4-FFF2-40B4-BE49-F238E27FC236}">
                <a16:creationId xmlns:a16="http://schemas.microsoft.com/office/drawing/2014/main" id="{79DB598B-ED91-FA39-94F4-96F567F3DE64}"/>
              </a:ext>
            </a:extLst>
          </p:cNvPr>
          <p:cNvSpPr txBox="1"/>
          <p:nvPr/>
        </p:nvSpPr>
        <p:spPr>
          <a:xfrm>
            <a:off x="11205845" y="3626208"/>
            <a:ext cx="966280" cy="584775"/>
          </a:xfrm>
          <a:prstGeom prst="rect">
            <a:avLst/>
          </a:prstGeom>
          <a:noFill/>
        </p:spPr>
        <p:txBody>
          <a:bodyPr wrap="square" rtlCol="0">
            <a:spAutoFit/>
          </a:bodyPr>
          <a:lstStyle/>
          <a:p>
            <a:r>
              <a:rPr lang="el-GR" sz="1600" dirty="0">
                <a:solidFill>
                  <a:srgbClr val="C00000"/>
                </a:solidFill>
              </a:rPr>
              <a:t>Μικρο-επίπεδα</a:t>
            </a:r>
          </a:p>
        </p:txBody>
      </p:sp>
      <p:sp>
        <p:nvSpPr>
          <p:cNvPr id="11" name="Right Brace 10">
            <a:extLst>
              <a:ext uri="{FF2B5EF4-FFF2-40B4-BE49-F238E27FC236}">
                <a16:creationId xmlns:a16="http://schemas.microsoft.com/office/drawing/2014/main" id="{370E5A6D-4DD6-35C1-8409-2C0F849D04FD}"/>
              </a:ext>
            </a:extLst>
          </p:cNvPr>
          <p:cNvSpPr/>
          <p:nvPr/>
        </p:nvSpPr>
        <p:spPr>
          <a:xfrm>
            <a:off x="11054647" y="4701687"/>
            <a:ext cx="209111" cy="71984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13" name="TextBox 12">
            <a:extLst>
              <a:ext uri="{FF2B5EF4-FFF2-40B4-BE49-F238E27FC236}">
                <a16:creationId xmlns:a16="http://schemas.microsoft.com/office/drawing/2014/main" id="{F5174A44-B3A8-B418-B4EF-126018EEAC67}"/>
              </a:ext>
            </a:extLst>
          </p:cNvPr>
          <p:cNvSpPr txBox="1"/>
          <p:nvPr/>
        </p:nvSpPr>
        <p:spPr>
          <a:xfrm>
            <a:off x="11195281" y="4752764"/>
            <a:ext cx="966280" cy="584775"/>
          </a:xfrm>
          <a:prstGeom prst="rect">
            <a:avLst/>
          </a:prstGeom>
          <a:noFill/>
        </p:spPr>
        <p:txBody>
          <a:bodyPr wrap="square" rtlCol="0">
            <a:spAutoFit/>
          </a:bodyPr>
          <a:lstStyle/>
          <a:p>
            <a:r>
              <a:rPr lang="el-GR" sz="1600" dirty="0">
                <a:solidFill>
                  <a:srgbClr val="C00000"/>
                </a:solidFill>
              </a:rPr>
              <a:t>Μακρο-επίπεδο</a:t>
            </a:r>
          </a:p>
        </p:txBody>
      </p:sp>
    </p:spTree>
    <p:extLst>
      <p:ext uri="{BB962C8B-B14F-4D97-AF65-F5344CB8AC3E}">
        <p14:creationId xmlns:p14="http://schemas.microsoft.com/office/powerpoint/2010/main" val="1745807802"/>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187397AC-D9C2-94E2-E32B-11C9739E76E6}"/>
              </a:ext>
            </a:extLst>
          </p:cNvPr>
          <p:cNvSpPr>
            <a:spLocks noGrp="1"/>
          </p:cNvSpPr>
          <p:nvPr>
            <p:ph idx="1"/>
          </p:nvPr>
        </p:nvSpPr>
        <p:spPr>
          <a:xfrm>
            <a:off x="1021404" y="2286163"/>
            <a:ext cx="10801301" cy="4571838"/>
          </a:xfrm>
        </p:spPr>
        <p:txBody>
          <a:bodyPr>
            <a:normAutofit/>
          </a:bodyPr>
          <a:lstStyle/>
          <a:p>
            <a:pPr marL="0" indent="0">
              <a:buClrTx/>
              <a:buNone/>
            </a:pPr>
            <a:r>
              <a:rPr lang="el-GR" dirty="0">
                <a:latin typeface="Times New Roman" panose="02020603050405020304" pitchFamily="18" charset="0"/>
                <a:cs typeface="Times New Roman" panose="02020603050405020304" pitchFamily="18" charset="0"/>
              </a:rPr>
              <a:t>Στην καθημερινότητά μας μαρκάρουμε τον εαυτό μας ως</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όμοιο				ή			διαφορετικό</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σε σχέση με τους άλλους ανθρώπους</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ένταξη σε ομάδα ή διαφοροποίηση</a:t>
            </a:r>
            <a:endParaRPr lang="en-US" dirty="0">
              <a:latin typeface="Times New Roman" panose="02020603050405020304" pitchFamily="18" charset="0"/>
              <a:cs typeface="Times New Roman" panose="02020603050405020304" pitchFamily="18" charset="0"/>
            </a:endParaRPr>
          </a:p>
          <a:p>
            <a:pPr marL="0" indent="0">
              <a:buClrTx/>
              <a:buNone/>
            </a:pPr>
            <a:endParaRPr lang="en-US" dirty="0">
              <a:latin typeface="Times New Roman" panose="02020603050405020304" pitchFamily="18" charset="0"/>
              <a:cs typeface="Times New Roman" panose="02020603050405020304" pitchFamily="18" charset="0"/>
            </a:endParaRPr>
          </a:p>
          <a:p>
            <a:pPr marL="0" indent="0">
              <a:buClrTx/>
              <a:buNone/>
            </a:pPr>
            <a:r>
              <a:rPr lang="en-US" dirty="0">
                <a:latin typeface="Times New Roman" panose="02020603050405020304" pitchFamily="18" charset="0"/>
                <a:cs typeface="Times New Roman" panose="02020603050405020304" pitchFamily="18" charset="0"/>
              </a:rPr>
              <a:t>														                             (Bamberg 2020)</a:t>
            </a:r>
            <a:endParaRPr lang="el-GR" dirty="0">
              <a:latin typeface="Times New Roman" panose="02020603050405020304" pitchFamily="18" charset="0"/>
              <a:cs typeface="Times New Roman" panose="02020603050405020304" pitchFamily="18" charset="0"/>
            </a:endParaRPr>
          </a:p>
          <a:p>
            <a:pPr marL="0" indent="0">
              <a:buClrTx/>
              <a:buNone/>
            </a:pPr>
            <a:endParaRPr lang="el-GR" dirty="0"/>
          </a:p>
        </p:txBody>
      </p:sp>
      <p:sp>
        <p:nvSpPr>
          <p:cNvPr id="4" name="Arrow: Down 3">
            <a:extLst>
              <a:ext uri="{FF2B5EF4-FFF2-40B4-BE49-F238E27FC236}">
                <a16:creationId xmlns:a16="http://schemas.microsoft.com/office/drawing/2014/main" id="{9DDC0CD2-0B9F-2E64-EA3F-4BEBF4B0CC57}"/>
              </a:ext>
            </a:extLst>
          </p:cNvPr>
          <p:cNvSpPr/>
          <p:nvPr/>
        </p:nvSpPr>
        <p:spPr>
          <a:xfrm>
            <a:off x="4239107" y="4494301"/>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63789044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22504F2-C65E-DF80-C35F-6C0F2B28AE2B}"/>
              </a:ext>
            </a:extLst>
          </p:cNvPr>
          <p:cNvSpPr>
            <a:spLocks noGrp="1"/>
          </p:cNvSpPr>
          <p:nvPr>
            <p:ph type="title"/>
          </p:nvPr>
        </p:nvSpPr>
        <p:spPr>
          <a:xfrm>
            <a:off x="1103312" y="413807"/>
            <a:ext cx="8947522" cy="1400530"/>
          </a:xfrm>
        </p:spPr>
        <p:txBody>
          <a:bodyPr anchor="ctr">
            <a:normAutofit/>
          </a:bodyPr>
          <a:lstStyle/>
          <a:p>
            <a:r>
              <a:rPr lang="el-GR" dirty="0">
                <a:solidFill>
                  <a:srgbClr val="FFFFFF"/>
                </a:solidFill>
              </a:rPr>
              <a:t>Στο χώρο της αφήγησης...</a:t>
            </a:r>
          </a:p>
        </p:txBody>
      </p:sp>
      <p:sp>
        <p:nvSpPr>
          <p:cNvPr id="3" name="Content Placeholder 2">
            <a:extLst>
              <a:ext uri="{FF2B5EF4-FFF2-40B4-BE49-F238E27FC236}">
                <a16:creationId xmlns:a16="http://schemas.microsoft.com/office/drawing/2014/main" id="{2DBA2C73-2EE5-C2BF-0262-FDFCBF5BE7FF}"/>
              </a:ext>
            </a:extLst>
          </p:cNvPr>
          <p:cNvSpPr>
            <a:spLocks noGrp="1"/>
          </p:cNvSpPr>
          <p:nvPr>
            <p:ph idx="1"/>
          </p:nvPr>
        </p:nvSpPr>
        <p:spPr>
          <a:xfrm>
            <a:off x="175098" y="2305966"/>
            <a:ext cx="11838562" cy="4425574"/>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Οι τρεις (3) διαστάσεις στην κατασκευή ταυτότητας (διλήμματα)</a:t>
            </a:r>
          </a:p>
          <a:p>
            <a:endParaRPr lang="el-GR" dirty="0">
              <a:latin typeface="Times New Roman" panose="02020603050405020304" pitchFamily="18" charset="0"/>
              <a:cs typeface="Times New Roman" panose="02020603050405020304" pitchFamily="18" charset="0"/>
            </a:endParaRPr>
          </a:p>
          <a:p>
            <a:pPr marL="0" indent="0">
              <a:buNone/>
            </a:pPr>
            <a:r>
              <a:rPr lang="el-GR" b="1" dirty="0">
                <a:solidFill>
                  <a:srgbClr val="C00000"/>
                </a:solidFill>
                <a:latin typeface="Times New Roman" panose="02020603050405020304" pitchFamily="18" charset="0"/>
                <a:cs typeface="Times New Roman" panose="02020603050405020304" pitchFamily="18" charset="0"/>
              </a:rPr>
              <a:t>1. Σταθερότητα							</a:t>
            </a:r>
            <a:r>
              <a:rPr lang="el-GR" b="1" dirty="0">
                <a:latin typeface="Times New Roman" panose="02020603050405020304" pitchFamily="18" charset="0"/>
                <a:cs typeface="Times New Roman" panose="02020603050405020304" pitchFamily="18" charset="0"/>
              </a:rPr>
              <a:t>vs	</a:t>
            </a:r>
            <a:r>
              <a:rPr lang="el-GR" b="1" dirty="0">
                <a:solidFill>
                  <a:srgbClr val="C00000"/>
                </a:solidFill>
                <a:latin typeface="Times New Roman" panose="02020603050405020304" pitchFamily="18" charset="0"/>
                <a:cs typeface="Times New Roman" panose="02020603050405020304" pitchFamily="18" charset="0"/>
              </a:rPr>
              <a:t>						Αλλαγή </a:t>
            </a:r>
            <a:r>
              <a:rPr lang="el-GR" sz="1800" b="1" i="1" dirty="0">
                <a:solidFill>
                  <a:srgbClr val="C00000"/>
                </a:solidFill>
                <a:latin typeface="Times New Roman" panose="02020603050405020304" pitchFamily="18" charset="0"/>
                <a:cs typeface="Times New Roman" panose="02020603050405020304" pitchFamily="18" charset="0"/>
              </a:rPr>
              <a:t>(βαθμιαία ή ριζική) </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	</a:t>
            </a:r>
          </a:p>
          <a:p>
            <a:pPr marL="0" indent="0">
              <a:buNone/>
            </a:pPr>
            <a:r>
              <a:rPr lang="el-GR" dirty="0">
                <a:latin typeface="Times New Roman" panose="02020603050405020304" pitchFamily="18" charset="0"/>
                <a:cs typeface="Times New Roman" panose="02020603050405020304" pitchFamily="18" charset="0"/>
              </a:rPr>
              <a:t>σταθερή ταυτότητα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νέα ταυτότητα</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no change																radical change</a:t>
            </a: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endParaRPr lang="el-GR" dirty="0"/>
          </a:p>
        </p:txBody>
      </p:sp>
      <p:sp>
        <p:nvSpPr>
          <p:cNvPr id="7" name="Minus Sign 6">
            <a:extLst>
              <a:ext uri="{FF2B5EF4-FFF2-40B4-BE49-F238E27FC236}">
                <a16:creationId xmlns:a16="http://schemas.microsoft.com/office/drawing/2014/main" id="{DDFFED0F-948E-7578-F3BF-00E144BF384F}"/>
              </a:ext>
            </a:extLst>
          </p:cNvPr>
          <p:cNvSpPr/>
          <p:nvPr/>
        </p:nvSpPr>
        <p:spPr>
          <a:xfrm>
            <a:off x="-389230" y="5397770"/>
            <a:ext cx="12363856" cy="398673"/>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Arrow: Down 8">
            <a:extLst>
              <a:ext uri="{FF2B5EF4-FFF2-40B4-BE49-F238E27FC236}">
                <a16:creationId xmlns:a16="http://schemas.microsoft.com/office/drawing/2014/main" id="{A467E709-A1E7-21D7-18F5-A03F4D4CE21D}"/>
              </a:ext>
            </a:extLst>
          </p:cNvPr>
          <p:cNvSpPr/>
          <p:nvPr/>
        </p:nvSpPr>
        <p:spPr>
          <a:xfrm>
            <a:off x="8313502" y="3788436"/>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Arrow: Down 10">
            <a:extLst>
              <a:ext uri="{FF2B5EF4-FFF2-40B4-BE49-F238E27FC236}">
                <a16:creationId xmlns:a16="http://schemas.microsoft.com/office/drawing/2014/main" id="{E23DD32D-597F-FE63-16E4-B1660540C7FC}"/>
              </a:ext>
            </a:extLst>
          </p:cNvPr>
          <p:cNvSpPr/>
          <p:nvPr/>
        </p:nvSpPr>
        <p:spPr>
          <a:xfrm>
            <a:off x="1014514" y="3787742"/>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76619000"/>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90908EDC-28D1-EE7E-1345-B0B6620D1665}"/>
              </a:ext>
            </a:extLst>
          </p:cNvPr>
          <p:cNvSpPr>
            <a:spLocks noGrp="1"/>
          </p:cNvSpPr>
          <p:nvPr>
            <p:ph idx="1"/>
          </p:nvPr>
        </p:nvSpPr>
        <p:spPr>
          <a:xfrm>
            <a:off x="87550" y="2286162"/>
            <a:ext cx="12104450" cy="3962237"/>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Οι τρεις (3) διαστάσεις στην κατασκευή ταυτότητας (διλήμματα)</a:t>
            </a:r>
          </a:p>
          <a:p>
            <a:pPr marL="0" indent="0">
              <a:buClrTx/>
              <a:buNone/>
            </a:pPr>
            <a:endParaRPr lang="el-GR" sz="2400" b="1" dirty="0">
              <a:latin typeface="Times New Roman" panose="02020603050405020304" pitchFamily="18" charset="0"/>
              <a:cs typeface="Times New Roman" panose="02020603050405020304" pitchFamily="18" charset="0"/>
            </a:endParaRPr>
          </a:p>
          <a:p>
            <a:pPr marL="0" indent="0">
              <a:buClrTx/>
              <a:buNone/>
            </a:pPr>
            <a:r>
              <a:rPr lang="en-US" b="1" dirty="0">
                <a:solidFill>
                  <a:srgbClr val="C00000"/>
                </a:solidFill>
                <a:latin typeface="Times New Roman" panose="02020603050405020304" pitchFamily="18" charset="0"/>
                <a:cs typeface="Times New Roman" panose="02020603050405020304" pitchFamily="18" charset="0"/>
              </a:rPr>
              <a:t>2. </a:t>
            </a:r>
            <a:r>
              <a:rPr lang="el-GR" b="1" dirty="0">
                <a:solidFill>
                  <a:srgbClr val="C00000"/>
                </a:solidFill>
                <a:latin typeface="Times New Roman" panose="02020603050405020304" pitchFamily="18" charset="0"/>
                <a:cs typeface="Times New Roman" panose="02020603050405020304" pitchFamily="18" charset="0"/>
              </a:rPr>
              <a:t>Ομοιότητα							</a:t>
            </a:r>
            <a:r>
              <a:rPr lang="en-US" b="1" dirty="0">
                <a:latin typeface="Times New Roman" panose="02020603050405020304" pitchFamily="18" charset="0"/>
                <a:cs typeface="Times New Roman" panose="02020603050405020304" pitchFamily="18" charset="0"/>
              </a:rPr>
              <a:t>vs</a:t>
            </a:r>
            <a:r>
              <a:rPr lang="el-GR" b="1" dirty="0">
                <a:solidFill>
                  <a:srgbClr val="C00000"/>
                </a:solidFill>
                <a:latin typeface="Times New Roman" panose="02020603050405020304" pitchFamily="18" charset="0"/>
                <a:cs typeface="Times New Roman" panose="02020603050405020304" pitchFamily="18" charset="0"/>
              </a:rPr>
              <a:t>							Διαφορά</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Ο αφηγητής τοποθετείται σε σχέση με τα χαρ/κά μιας ομάδας              ένταξη</a:t>
            </a:r>
            <a:r>
              <a:rPr lang="el-GR" sz="1800" i="1" dirty="0">
                <a:latin typeface="Times New Roman" panose="02020603050405020304" pitchFamily="18" charset="0"/>
                <a:cs typeface="Times New Roman" panose="02020603050405020304" pitchFamily="18" charset="0"/>
              </a:rPr>
              <a:t>    (αίσθημα «ανήκειν»)</a:t>
            </a:r>
          </a:p>
          <a:p>
            <a:pPr marL="0" indent="0">
              <a:buClrTx/>
              <a:buNone/>
            </a:pPr>
            <a:r>
              <a:rPr lang="el-GR" sz="1800" i="1" dirty="0">
                <a:latin typeface="Times New Roman" panose="02020603050405020304" pitchFamily="18" charset="0"/>
                <a:cs typeface="Times New Roman" panose="02020603050405020304" pitchFamily="18" charset="0"/>
              </a:rPr>
              <a:t>																  ή</a:t>
            </a:r>
          </a:p>
          <a:p>
            <a:pPr marL="0" indent="0">
              <a:buClrTx/>
              <a:buNone/>
            </a:pPr>
            <a:r>
              <a:rPr lang="el-GR" sz="1800" i="1"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διαφοροποίηση</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dirty="0"/>
          </a:p>
        </p:txBody>
      </p:sp>
      <p:sp>
        <p:nvSpPr>
          <p:cNvPr id="2" name="Arrow: Right 1">
            <a:extLst>
              <a:ext uri="{FF2B5EF4-FFF2-40B4-BE49-F238E27FC236}">
                <a16:creationId xmlns:a16="http://schemas.microsoft.com/office/drawing/2014/main" id="{6E8C1EA8-0133-0A86-34F2-1672C9E99F06}"/>
              </a:ext>
            </a:extLst>
          </p:cNvPr>
          <p:cNvSpPr/>
          <p:nvPr/>
        </p:nvSpPr>
        <p:spPr>
          <a:xfrm>
            <a:off x="6641352" y="4267280"/>
            <a:ext cx="535021" cy="267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9668745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13C0428-DAB3-A642-F5D2-9D2D716D6C22}"/>
              </a:ext>
            </a:extLst>
          </p:cNvPr>
          <p:cNvSpPr>
            <a:spLocks noGrp="1"/>
          </p:cNvSpPr>
          <p:nvPr>
            <p:ph type="title"/>
          </p:nvPr>
        </p:nvSpPr>
        <p:spPr>
          <a:xfrm>
            <a:off x="1103312" y="413808"/>
            <a:ext cx="8947522" cy="1400530"/>
          </a:xfrm>
        </p:spPr>
        <p:txBody>
          <a:bodyPr anchor="ctr">
            <a:normAutofit/>
          </a:bodyPr>
          <a:lstStyle/>
          <a:p>
            <a:r>
              <a:rPr lang="el-GR" dirty="0">
                <a:solidFill>
                  <a:srgbClr val="FFFFFF"/>
                </a:solidFill>
              </a:rPr>
              <a:t>ΔΟΜΗ ΠΑΡΟΥΣΙΑΣΗΣ</a:t>
            </a:r>
          </a:p>
        </p:txBody>
      </p:sp>
      <p:sp>
        <p:nvSpPr>
          <p:cNvPr id="3" name="Content Placeholder 2">
            <a:extLst>
              <a:ext uri="{FF2B5EF4-FFF2-40B4-BE49-F238E27FC236}">
                <a16:creationId xmlns:a16="http://schemas.microsoft.com/office/drawing/2014/main" id="{31CCFE3A-86C6-405D-4A16-D679A7274DE0}"/>
              </a:ext>
            </a:extLst>
          </p:cNvPr>
          <p:cNvSpPr>
            <a:spLocks noGrp="1"/>
          </p:cNvSpPr>
          <p:nvPr>
            <p:ph idx="1"/>
          </p:nvPr>
        </p:nvSpPr>
        <p:spPr>
          <a:xfrm>
            <a:off x="486384" y="2763520"/>
            <a:ext cx="11157626" cy="3484879"/>
          </a:xfrm>
        </p:spPr>
        <p:txBody>
          <a:bodyPr>
            <a:normAutofit/>
          </a:bodyPr>
          <a:lstStyle/>
          <a:p>
            <a:pPr marL="0" indent="0">
              <a:buNone/>
            </a:pPr>
            <a:r>
              <a:rPr lang="el-GR" dirty="0">
                <a:latin typeface="Times New Roman" panose="02020603050405020304" pitchFamily="18" charset="0"/>
                <a:cs typeface="Times New Roman" panose="02020603050405020304" pitchFamily="18" charset="0"/>
              </a:rPr>
              <a:t>1. Θεωρητικό πλαίσιο (ρατσισμός, αντιρατσισμός, ρευστός ρατσισμός, εσωτερικευμένος ρατσισμός, Μοντέλο Αφηγηματικής τοποθέτησης, διλήμματα)</a:t>
            </a:r>
          </a:p>
          <a:p>
            <a:pPr marL="0" indent="0">
              <a:buNone/>
            </a:pPr>
            <a:r>
              <a:rPr lang="el-GR" dirty="0">
                <a:latin typeface="Times New Roman" panose="02020603050405020304" pitchFamily="18" charset="0"/>
                <a:cs typeface="Times New Roman" panose="02020603050405020304" pitchFamily="18" charset="0"/>
              </a:rPr>
              <a:t>2. Μεθοδολογικό πλαίσιο (Υλικό προς εξέταση, Μεθοδολογικά εργαλεία)</a:t>
            </a:r>
          </a:p>
          <a:p>
            <a:pPr marL="0" indent="0">
              <a:buNone/>
            </a:pPr>
            <a:r>
              <a:rPr lang="el-GR" dirty="0">
                <a:latin typeface="Times New Roman" panose="02020603050405020304" pitchFamily="18" charset="0"/>
                <a:cs typeface="Times New Roman" panose="02020603050405020304" pitchFamily="18" charset="0"/>
              </a:rPr>
              <a:t>3. Ανάλυση</a:t>
            </a:r>
          </a:p>
          <a:p>
            <a:pPr marL="0" indent="0">
              <a:buNone/>
            </a:pPr>
            <a:r>
              <a:rPr lang="el-GR" dirty="0">
                <a:latin typeface="Times New Roman" panose="02020603050405020304" pitchFamily="18" charset="0"/>
                <a:cs typeface="Times New Roman" panose="02020603050405020304" pitchFamily="18" charset="0"/>
              </a:rPr>
              <a:t>4. Συμπεράσματα</a:t>
            </a:r>
          </a:p>
        </p:txBody>
      </p:sp>
    </p:spTree>
    <p:extLst>
      <p:ext uri="{BB962C8B-B14F-4D97-AF65-F5344CB8AC3E}">
        <p14:creationId xmlns:p14="http://schemas.microsoft.com/office/powerpoint/2010/main" val="3687851372"/>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41C63661-6FB3-2079-F196-06EF26D4B900}"/>
              </a:ext>
            </a:extLst>
          </p:cNvPr>
          <p:cNvSpPr>
            <a:spLocks noGrp="1"/>
          </p:cNvSpPr>
          <p:nvPr>
            <p:ph idx="1"/>
          </p:nvPr>
        </p:nvSpPr>
        <p:spPr>
          <a:xfrm>
            <a:off x="69574" y="2286162"/>
            <a:ext cx="12122425" cy="4571838"/>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Οι τρεις (3) διαστάσεις στην κατασκευή ταυτότητας (διλήμματα)</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3. </a:t>
            </a:r>
            <a:r>
              <a:rPr lang="el-GR" b="1" dirty="0">
                <a:solidFill>
                  <a:srgbClr val="C00000"/>
                </a:solidFill>
                <a:latin typeface="Times New Roman" panose="02020603050405020304" pitchFamily="18" charset="0"/>
                <a:cs typeface="Times New Roman" panose="02020603050405020304" pitchFamily="18" charset="0"/>
              </a:rPr>
              <a:t>Δράση								</a:t>
            </a:r>
            <a:r>
              <a:rPr lang="en-US" b="1" dirty="0">
                <a:latin typeface="Times New Roman" panose="02020603050405020304" pitchFamily="18" charset="0"/>
                <a:cs typeface="Times New Roman" panose="02020603050405020304" pitchFamily="18" charset="0"/>
              </a:rPr>
              <a:t>vs</a:t>
            </a:r>
            <a:r>
              <a:rPr lang="en-US" b="1" dirty="0">
                <a:solidFill>
                  <a:srgbClr val="C00000"/>
                </a:solidFill>
                <a:latin typeface="Times New Roman" panose="02020603050405020304" pitchFamily="18" charset="0"/>
                <a:cs typeface="Times New Roman" panose="02020603050405020304" pitchFamily="18" charset="0"/>
              </a:rPr>
              <a:t>		</a:t>
            </a:r>
            <a:r>
              <a:rPr lang="el-GR" b="1"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			</a:t>
            </a:r>
            <a:r>
              <a:rPr lang="el-GR" b="1" dirty="0">
                <a:solidFill>
                  <a:srgbClr val="C00000"/>
                </a:solidFill>
                <a:latin typeface="Times New Roman" panose="02020603050405020304" pitchFamily="18" charset="0"/>
                <a:cs typeface="Times New Roman" panose="02020603050405020304" pitchFamily="18" charset="0"/>
              </a:rPr>
              <a:t>Αδράνεια</a:t>
            </a:r>
          </a:p>
          <a:p>
            <a:pPr marL="0" indent="0">
              <a:buNone/>
            </a:pPr>
            <a:endParaRPr lang="el-GR" b="1" dirty="0">
              <a:solidFill>
                <a:srgbClr val="C00000"/>
              </a:solidFill>
              <a:latin typeface="Times New Roman" panose="02020603050405020304" pitchFamily="18" charset="0"/>
              <a:cs typeface="Times New Roman" panose="02020603050405020304" pitchFamily="18" charset="0"/>
            </a:endParaRPr>
          </a:p>
          <a:p>
            <a:pPr marL="0" indent="0">
              <a:buNone/>
            </a:pPr>
            <a:endParaRPr lang="el-GR" b="1" dirty="0">
              <a:solidFill>
                <a:srgbClr val="C00000"/>
              </a:solidFill>
              <a:latin typeface="Times New Roman" panose="02020603050405020304" pitchFamily="18" charset="0"/>
              <a:cs typeface="Times New Roman" panose="02020603050405020304" pitchFamily="18" charset="0"/>
            </a:endParaRPr>
          </a:p>
          <a:p>
            <a:pPr marL="0" indent="0">
              <a:buNone/>
            </a:pPr>
            <a:endParaRPr lang="el-GR" b="1" dirty="0">
              <a:solidFill>
                <a:srgbClr val="C00000"/>
              </a:solidFill>
              <a:latin typeface="Times New Roman" panose="02020603050405020304" pitchFamily="18" charset="0"/>
              <a:cs typeface="Times New Roman" panose="02020603050405020304" pitchFamily="18" charset="0"/>
            </a:endParaRPr>
          </a:p>
          <a:p>
            <a:pPr marL="0" indent="0">
              <a:buNone/>
            </a:pPr>
            <a:r>
              <a:rPr lang="el-GR" u="sng" dirty="0">
                <a:latin typeface="Times New Roman" panose="02020603050405020304" pitchFamily="18" charset="0"/>
                <a:cs typeface="Times New Roman" panose="02020603050405020304" pitchFamily="18" charset="0"/>
              </a:rPr>
              <a:t>Εγώ</a:t>
            </a:r>
            <a:r>
              <a:rPr lang="el-GR" dirty="0">
                <a:latin typeface="Times New Roman" panose="02020603050405020304" pitchFamily="18" charset="0"/>
                <a:cs typeface="Times New Roman" panose="02020603050405020304" pitchFamily="18" charset="0"/>
              </a:rPr>
              <a:t> με τη δράση και τις πράξεις μου						Οι ιστορικές και κοινωνιοπολιτισμικές</a:t>
            </a:r>
          </a:p>
          <a:p>
            <a:pPr marL="0" indent="0">
              <a:buNone/>
            </a:pPr>
            <a:r>
              <a:rPr lang="el-GR" u="sng" dirty="0">
                <a:latin typeface="Times New Roman" panose="02020603050405020304" pitchFamily="18" charset="0"/>
                <a:cs typeface="Times New Roman" panose="02020603050405020304" pitchFamily="18" charset="0"/>
              </a:rPr>
              <a:t>δημιουργώ</a:t>
            </a:r>
            <a:r>
              <a:rPr lang="el-GR" dirty="0">
                <a:latin typeface="Times New Roman" panose="02020603050405020304" pitchFamily="18" charset="0"/>
                <a:cs typeface="Times New Roman" panose="02020603050405020304" pitchFamily="18" charset="0"/>
              </a:rPr>
              <a:t> τον εαυτό μου και τον κόσμο 					συνθήκες με κατευθύνουν κι εγώ είμαι </a:t>
            </a:r>
          </a:p>
          <a:p>
            <a:pPr marL="0" indent="0">
              <a:buNone/>
            </a:pPr>
            <a:r>
              <a:rPr lang="el-GR" dirty="0">
                <a:latin typeface="Times New Roman" panose="02020603050405020304" pitchFamily="18" charset="0"/>
                <a:cs typeface="Times New Roman" panose="02020603050405020304" pitchFamily="18" charset="0"/>
              </a:rPr>
              <a:t>														παθητικός αποδέκτης</a:t>
            </a:r>
          </a:p>
          <a:p>
            <a:pPr marL="0" indent="0">
              <a:buNone/>
            </a:pPr>
            <a:r>
              <a:rPr lang="el-GR" dirty="0">
                <a:latin typeface="Times New Roman" panose="02020603050405020304" pitchFamily="18" charset="0"/>
                <a:cs typeface="Times New Roman" panose="02020603050405020304" pitchFamily="18" charset="0"/>
              </a:rPr>
              <a:t>(άτομο              κόσμος)									(κόσμος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άτομο)	</a:t>
            </a:r>
            <a:r>
              <a:rPr lang="el-GR" dirty="0"/>
              <a:t>				</a:t>
            </a:r>
          </a:p>
        </p:txBody>
      </p:sp>
      <p:sp>
        <p:nvSpPr>
          <p:cNvPr id="4" name="Arrow: Down 3">
            <a:extLst>
              <a:ext uri="{FF2B5EF4-FFF2-40B4-BE49-F238E27FC236}">
                <a16:creationId xmlns:a16="http://schemas.microsoft.com/office/drawing/2014/main" id="{3C58ED1A-3958-F260-D3C3-5426BEA2719A}"/>
              </a:ext>
            </a:extLst>
          </p:cNvPr>
          <p:cNvSpPr/>
          <p:nvPr/>
        </p:nvSpPr>
        <p:spPr>
          <a:xfrm>
            <a:off x="676584" y="3870569"/>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Down 4">
            <a:extLst>
              <a:ext uri="{FF2B5EF4-FFF2-40B4-BE49-F238E27FC236}">
                <a16:creationId xmlns:a16="http://schemas.microsoft.com/office/drawing/2014/main" id="{E8A2E2E7-F4F0-A215-ADD2-E1CDBA859821}"/>
              </a:ext>
            </a:extLst>
          </p:cNvPr>
          <p:cNvSpPr/>
          <p:nvPr/>
        </p:nvSpPr>
        <p:spPr>
          <a:xfrm>
            <a:off x="8273401" y="3870569"/>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Arrow Connector 6">
            <a:extLst>
              <a:ext uri="{FF2B5EF4-FFF2-40B4-BE49-F238E27FC236}">
                <a16:creationId xmlns:a16="http://schemas.microsoft.com/office/drawing/2014/main" id="{72A6522E-B33D-9DAF-80C1-ABBA90A6FD96}"/>
              </a:ext>
            </a:extLst>
          </p:cNvPr>
          <p:cNvCxnSpPr/>
          <p:nvPr/>
        </p:nvCxnSpPr>
        <p:spPr>
          <a:xfrm>
            <a:off x="992029" y="6439713"/>
            <a:ext cx="5933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9B44166-0DCF-B573-268D-644C875C8181}"/>
              </a:ext>
            </a:extLst>
          </p:cNvPr>
          <p:cNvCxnSpPr/>
          <p:nvPr/>
        </p:nvCxnSpPr>
        <p:spPr>
          <a:xfrm>
            <a:off x="7494579" y="6439715"/>
            <a:ext cx="59338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956608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8B0CD9-CF1A-009D-A611-D030DBE33226}"/>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l-GR" sz="8000" b="0" i="0" kern="1200" dirty="0">
                <a:solidFill>
                  <a:srgbClr val="FFFFFF"/>
                </a:solidFill>
                <a:latin typeface="+mj-lt"/>
                <a:ea typeface="+mj-ea"/>
                <a:cs typeface="+mj-cs"/>
              </a:rPr>
              <a:t>3. Ανάλυση</a:t>
            </a:r>
            <a:endParaRPr lang="en-US" sz="8000" b="0" i="0" kern="1200" dirty="0">
              <a:solidFill>
                <a:srgbClr val="FFFFFF"/>
              </a:solidFill>
              <a:latin typeface="+mj-lt"/>
              <a:ea typeface="+mj-ea"/>
              <a:cs typeface="+mj-cs"/>
            </a:endParaRPr>
          </a:p>
        </p:txBody>
      </p:sp>
    </p:spTree>
    <p:extLst>
      <p:ext uri="{BB962C8B-B14F-4D97-AF65-F5344CB8AC3E}">
        <p14:creationId xmlns:p14="http://schemas.microsoft.com/office/powerpoint/2010/main" val="217976249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57D7CD32-50E6-B025-BEC1-0D69F2904E98}"/>
              </a:ext>
            </a:extLst>
          </p:cNvPr>
          <p:cNvSpPr>
            <a:spLocks noGrp="1"/>
          </p:cNvSpPr>
          <p:nvPr>
            <p:ph idx="1"/>
          </p:nvPr>
        </p:nvSpPr>
        <p:spPr>
          <a:xfrm>
            <a:off x="136187" y="2305967"/>
            <a:ext cx="11926111" cy="2100664"/>
          </a:xfrm>
        </p:spPr>
        <p:txBody>
          <a:bodyPr>
            <a:normAutofit/>
          </a:bodyPr>
          <a:lstStyle/>
          <a:p>
            <a:pPr>
              <a:buClrTx/>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Ανάλυση προσωπικών αφηγήσεων των </a:t>
            </a:r>
            <a:r>
              <a:rPr lang="en-US" dirty="0">
                <a:latin typeface="Times New Roman" panose="02020603050405020304" pitchFamily="18" charset="0"/>
                <a:cs typeface="Times New Roman" panose="02020603050405020304" pitchFamily="18" charset="0"/>
              </a:rPr>
              <a:t>RASIM</a:t>
            </a:r>
            <a:endParaRPr lang="el-GR"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Δύο (2) ενδεικτικές ιστορίες </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Α) ιστορία επιτυχίας             ταυτότητα εκπλήρωσης (του στόχου της θετικής προσαρμογής)</a:t>
            </a:r>
          </a:p>
          <a:p>
            <a:pPr marL="0" indent="0">
              <a:buClrTx/>
              <a:buNone/>
            </a:pPr>
            <a:r>
              <a:rPr lang="el-GR" dirty="0">
                <a:latin typeface="Times New Roman" panose="02020603050405020304" pitchFamily="18" charset="0"/>
                <a:cs typeface="Times New Roman" panose="02020603050405020304" pitchFamily="18" charset="0"/>
              </a:rPr>
              <a:t>Β) ιστορία αποτυχίας             αποκλίνουσα ταυτότητα</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dirty="0"/>
          </a:p>
        </p:txBody>
      </p:sp>
      <p:sp>
        <p:nvSpPr>
          <p:cNvPr id="4" name="Arrow: Right 3">
            <a:extLst>
              <a:ext uri="{FF2B5EF4-FFF2-40B4-BE49-F238E27FC236}">
                <a16:creationId xmlns:a16="http://schemas.microsoft.com/office/drawing/2014/main" id="{55BEEF5F-F3B2-18F8-F1A6-4E4BE4F68211}"/>
              </a:ext>
            </a:extLst>
          </p:cNvPr>
          <p:cNvSpPr/>
          <p:nvPr/>
        </p:nvSpPr>
        <p:spPr>
          <a:xfrm>
            <a:off x="2487642" y="3295244"/>
            <a:ext cx="535021" cy="267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Right 4">
            <a:extLst>
              <a:ext uri="{FF2B5EF4-FFF2-40B4-BE49-F238E27FC236}">
                <a16:creationId xmlns:a16="http://schemas.microsoft.com/office/drawing/2014/main" id="{B73CEEE0-42DB-BE87-28BF-33C52F8B64B1}"/>
              </a:ext>
            </a:extLst>
          </p:cNvPr>
          <p:cNvSpPr/>
          <p:nvPr/>
        </p:nvSpPr>
        <p:spPr>
          <a:xfrm>
            <a:off x="2594646" y="3694404"/>
            <a:ext cx="535021" cy="2675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6197E572-CA76-7A3E-CE5D-B85C395E15CD}"/>
              </a:ext>
            </a:extLst>
          </p:cNvPr>
          <p:cNvSpPr txBox="1"/>
          <p:nvPr/>
        </p:nvSpPr>
        <p:spPr>
          <a:xfrm>
            <a:off x="2273632" y="4582350"/>
            <a:ext cx="4292537" cy="646331"/>
          </a:xfrm>
          <a:prstGeom prst="rect">
            <a:avLst/>
          </a:prstGeom>
          <a:noFill/>
        </p:spPr>
        <p:txBody>
          <a:bodyPr wrap="square" rtlCol="0">
            <a:spAutoFit/>
          </a:bodyPr>
          <a:lstStyle/>
          <a:p>
            <a:r>
              <a:rPr lang="el-GR" dirty="0"/>
              <a:t>«πώς διαμορφώνεται η ταυτότητα του </a:t>
            </a:r>
            <a:r>
              <a:rPr lang="el-GR" i="1" dirty="0">
                <a:solidFill>
                  <a:srgbClr val="C00000"/>
                </a:solidFill>
              </a:rPr>
              <a:t>ιδανικού μετανάστη</a:t>
            </a:r>
            <a:r>
              <a:rPr lang="en-US" dirty="0"/>
              <a:t>;</a:t>
            </a:r>
            <a:r>
              <a:rPr lang="el-GR" dirty="0"/>
              <a:t>»</a:t>
            </a:r>
          </a:p>
        </p:txBody>
      </p:sp>
      <p:sp>
        <p:nvSpPr>
          <p:cNvPr id="7" name="TextBox 6">
            <a:extLst>
              <a:ext uri="{FF2B5EF4-FFF2-40B4-BE49-F238E27FC236}">
                <a16:creationId xmlns:a16="http://schemas.microsoft.com/office/drawing/2014/main" id="{2FFEBE18-0774-E6F9-CFC2-0A047C5164E1}"/>
              </a:ext>
            </a:extLst>
          </p:cNvPr>
          <p:cNvSpPr txBox="1"/>
          <p:nvPr/>
        </p:nvSpPr>
        <p:spPr>
          <a:xfrm>
            <a:off x="7874573" y="5204953"/>
            <a:ext cx="3161490" cy="1200329"/>
          </a:xfrm>
          <a:prstGeom prst="rect">
            <a:avLst/>
          </a:prstGeom>
          <a:noFill/>
        </p:spPr>
        <p:txBody>
          <a:bodyPr wrap="square" rtlCol="0">
            <a:spAutoFit/>
          </a:bodyPr>
          <a:lstStyle/>
          <a:p>
            <a:r>
              <a:rPr lang="el-GR" dirty="0"/>
              <a:t>«Πώς αυτή η ταυτότητα συμβάλλει στην </a:t>
            </a:r>
            <a:r>
              <a:rPr lang="el-GR" i="1" dirty="0">
                <a:solidFill>
                  <a:srgbClr val="C00000"/>
                </a:solidFill>
              </a:rPr>
              <a:t>προώθηση</a:t>
            </a:r>
            <a:r>
              <a:rPr lang="el-GR" dirty="0"/>
              <a:t> του </a:t>
            </a:r>
            <a:r>
              <a:rPr lang="el-GR" i="1" dirty="0">
                <a:solidFill>
                  <a:srgbClr val="C00000"/>
                </a:solidFill>
              </a:rPr>
              <a:t>εθνικού</a:t>
            </a:r>
            <a:r>
              <a:rPr lang="el-GR" dirty="0"/>
              <a:t> ομογενοποιητικού </a:t>
            </a:r>
            <a:r>
              <a:rPr lang="el-GR" i="1" dirty="0">
                <a:solidFill>
                  <a:srgbClr val="C00000"/>
                </a:solidFill>
              </a:rPr>
              <a:t>λόγου</a:t>
            </a:r>
            <a:r>
              <a:rPr lang="en-US" dirty="0"/>
              <a:t>;</a:t>
            </a:r>
            <a:r>
              <a:rPr lang="el-GR" dirty="0"/>
              <a:t>»</a:t>
            </a:r>
          </a:p>
        </p:txBody>
      </p:sp>
    </p:spTree>
    <p:extLst>
      <p:ext uri="{BB962C8B-B14F-4D97-AF65-F5344CB8AC3E}">
        <p14:creationId xmlns:p14="http://schemas.microsoft.com/office/powerpoint/2010/main" val="32557506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E314C9-3228-AA2C-A546-D0B8AFC1A3C9}"/>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l-GR" sz="8000" b="0" i="0" kern="1200" dirty="0">
                <a:solidFill>
                  <a:srgbClr val="FFFFFF"/>
                </a:solidFill>
                <a:latin typeface="+mj-lt"/>
                <a:ea typeface="+mj-ea"/>
                <a:cs typeface="+mj-cs"/>
              </a:rPr>
              <a:t>Α) Ιστορία επιτυχίας</a:t>
            </a:r>
            <a:endParaRPr lang="en-US" sz="8000" b="0" i="0" kern="1200" dirty="0">
              <a:solidFill>
                <a:srgbClr val="FFFFFF"/>
              </a:solidFill>
              <a:latin typeface="+mj-lt"/>
              <a:ea typeface="+mj-ea"/>
              <a:cs typeface="+mj-cs"/>
            </a:endParaRPr>
          </a:p>
        </p:txBody>
      </p:sp>
    </p:spTree>
    <p:extLst>
      <p:ext uri="{BB962C8B-B14F-4D97-AF65-F5344CB8AC3E}">
        <p14:creationId xmlns:p14="http://schemas.microsoft.com/office/powerpoint/2010/main" val="330156611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0B4E747F-A892-8E70-7DCD-3678BBBD43A8}"/>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Ιστορία επιτυχίας</a:t>
            </a:r>
          </a:p>
        </p:txBody>
      </p:sp>
      <p:sp>
        <p:nvSpPr>
          <p:cNvPr id="7" name="Content Placeholder 6">
            <a:extLst>
              <a:ext uri="{FF2B5EF4-FFF2-40B4-BE49-F238E27FC236}">
                <a16:creationId xmlns:a16="http://schemas.microsoft.com/office/drawing/2014/main" id="{7CFD167C-32E1-B0D8-89FC-6C51846C33B6}"/>
              </a:ext>
            </a:extLst>
          </p:cNvPr>
          <p:cNvSpPr>
            <a:spLocks noGrp="1"/>
          </p:cNvSpPr>
          <p:nvPr>
            <p:ph idx="1"/>
          </p:nvPr>
        </p:nvSpPr>
        <p:spPr>
          <a:xfrm>
            <a:off x="0" y="2257883"/>
            <a:ext cx="12023387" cy="4493113"/>
          </a:xfrm>
        </p:spPr>
        <p:txBody>
          <a:bodyPr>
            <a:normAutofit lnSpcReduction="10000"/>
          </a:bodyPr>
          <a:lstStyle/>
          <a:p>
            <a:pPr marL="0" indent="0" algn="just">
              <a:buNone/>
            </a:pPr>
            <a:r>
              <a:rPr lang="el-GR" dirty="0">
                <a:latin typeface="Times New Roman" panose="02020603050405020304" pitchFamily="18" charset="0"/>
                <a:cs typeface="Times New Roman" panose="02020603050405020304" pitchFamily="18" charset="0"/>
              </a:rPr>
              <a:t>«Με λένε Ρεβέκκα και μπήκα στη [φιλανθρωπική οργάνωση] λιγότερο από δύο χρόνια πριν. Σε αυτό το διάστημα, η αυτοπεποίθησή μου έχει αυξηθεί πραγματικά. Αυτή είναι η ιστορία μου. Πριν συμμετάσχω στη [φιλανθρωπική οργάνωση] ήμουν πολύ ντροπαλή και είχα χάσει κάθε ελπίδα να ζήσω μια κανονική ζωή. Ήμουν πολύ μόνη και απελπισμένη. Περίμενα μια απόφαση για το αίτημα ασύλου μου εδώ και πολύ καιρό και ένιωθα ότι όλοι σε αυτή τη χώρα με είχαν απορρίψει. Δεν είχα φίλους, κανέναν να απευθυνθώ για βοήθεια. Τίποτα δεν λειτουργούσε με τον σωστό τρόπο για μένα και ήταν πολύ δύσκολο να ταιριάξω με την κοινωνία. Όλα αυτά άλλαξαν για μένα όταν γνώρισα την οργάνωση, γιατί είχα ευκαιρίες και εκπαίδευση. Μου τη συνέστησε ένας φίλος σε μια από τις συνεδρίες drop-in. Μπήκα στο μάθημα της αγγλικής γλώσσας και επέστρεφα κάθε εβδομάδα. Υπάρχουν πολλά που έχω μάθει για την ιστορία και τον πολιτισμό του Ηνωμένου Βασιλείου. Αυτά τα μαθήματα με έχουν κάνει να ανοιχτώ περισσότερο, ώστε να μπορώ να νιώθω ότι είμαι μέρος της κοινωνίας. Έχω διαπρέψει σε αυτή την τάξη και μάλιστα πήρα ένα βραβείο ως ο Μαθητής-Αστέρι. [...] Λόγω όλων αυτών των νέων δεξιοτήτων που ανέπτυξα, άρχισα να πηγαίνω και να επισκέπτομαι άλλες ομάδες γυναικών προσφύγων και πανεπιστήμια για να  βοηθήσω σε εργαστήρια θεάτρου. Ως μέρος μιας ομάδας τεσσάρων γυναικών, προσκλήθηκα από</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[οργανισμός] να βοηθήσω σε ένα εργαστήριο για άτομα που εργάζονται σε διαφορετικά φιλανθρωπικά ιδρύματα σχετικά με το πώς να καταστήσεις άτομα με βιωμένη εμπειρία να ηγηθούν σε εκστρατείες. [...] Από όλη αυτή την εκπαίδευση, έχω αποκτήσει νέες δεξιότητες και η αυτοπεποίθησή μου έχει βελτιωθεί τρομερά. </a:t>
            </a:r>
          </a:p>
        </p:txBody>
      </p:sp>
    </p:spTree>
    <p:extLst>
      <p:ext uri="{BB962C8B-B14F-4D97-AF65-F5344CB8AC3E}">
        <p14:creationId xmlns:p14="http://schemas.microsoft.com/office/powerpoint/2010/main" val="148118253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ADEF543B-F483-A61A-24B3-3C2B127A9CDF}"/>
              </a:ext>
            </a:extLst>
          </p:cNvPr>
          <p:cNvSpPr>
            <a:spLocks noGrp="1"/>
          </p:cNvSpPr>
          <p:nvPr>
            <p:ph idx="1"/>
          </p:nvPr>
        </p:nvSpPr>
        <p:spPr>
          <a:xfrm>
            <a:off x="77822" y="2305966"/>
            <a:ext cx="11974748" cy="4552034"/>
          </a:xfrm>
        </p:spPr>
        <p:txBody>
          <a:bodyPr>
            <a:normAutofit fontScale="92500" lnSpcReduction="10000"/>
          </a:bodyPr>
          <a:lstStyle/>
          <a:p>
            <a:pPr marL="0" indent="0" algn="just">
              <a:buNone/>
            </a:pPr>
            <a:r>
              <a:rPr lang="el-GR" dirty="0">
                <a:latin typeface="Times New Roman" panose="02020603050405020304" pitchFamily="18" charset="0"/>
                <a:cs typeface="Times New Roman" panose="02020603050405020304" pitchFamily="18" charset="0"/>
              </a:rPr>
              <a:t>Τώρα νιώθω αρκετά τολμηρή να μοιραστώ την εμπειρία μου και να εκπροσωπήσω άλλες γυναίκες προσφύγισσες και αιτούσες άσυλο σε διαφορετικές πλατφόρμες. Τώρα νιώθω ότι δεν είμαι απλώς ένας αριθμός, αλλά ένα πολύτιμο άτομο που μπορεί να συνεισφέρει και να μοιραστεί την εμπειρία με το ευρύ κοινό, και να βοηθήσει να κατανοηθούν οι εμπειρίες των προσφύγων. Είναι σημαντικό οι άνθρωποι να μπορούν να μιλήσουν από τη δική τους εμπειρία, γιατί αν το έχετε περάσει προσωπικά, μπορείτε να φτιάξετε μια καλύτερη εικόνα του πώς είναι να αναζητάς την ασφάλεια. [...] Φυσικά υπήρξαν προκλήσεις στην πορεία. Για μένα, η μεγαλύτερη πρόκληση ήταν η εξαθλίωση. Ήταν ένα πολύ μεγάλο πρόβλημα για μένα. Ακόμα περιμένω την απόφαση από το Υπουργείο Εσωτερικών, αλλά αυτή τη στιγμή περιμένω, έχοντας διαφορετική οπτική γωνία. Πριν γίνω μέλος [οργάνωση] είχα χάσει κάθε ελπίδα, αλλά τώρα έχω ανακτήσει την αυτοπεποίθησή μου και έμαθα περισσότερες πληροφορίες σχετικά με τα δικαιώματά μου. Τώρα ξέρω πού να πάω και τι να κάνω. [...] Σε άλλες γυναίκες πρόσφυγες στην κατάστασή μου θα έλεγα, μην κρύβεστε, υπάρχουν διαθέσιμες ευκαιρίες και έχετε τόσες πολλές δυνατότητες. Εμείς οι γυναίκες πρόσφυγες είμαστε σε θέση να μοιραζόμαστε τις ιστορίες μας και να πρωτοστατούμε σε εκστρατείες για έναν πιο δίκαιο κόσμο, απλά πρέπει να μας δοθεί η ευκαιρία!</a:t>
            </a:r>
          </a:p>
          <a:p>
            <a:pPr marL="0" indent="0" algn="just">
              <a:buNone/>
            </a:pPr>
            <a:r>
              <a:rPr lang="el-GR" dirty="0">
                <a:latin typeface="Times New Roman" panose="02020603050405020304" pitchFamily="18" charset="0"/>
                <a:cs typeface="Times New Roman" panose="02020603050405020304" pitchFamily="18" charset="0"/>
              </a:rPr>
              <a:t>*Η Ρεβέκκα είναι ψευδώνυμο</a:t>
            </a:r>
          </a:p>
          <a:p>
            <a:pPr marL="0" indent="0" algn="just">
              <a:buNone/>
            </a:pPr>
            <a:r>
              <a:rPr lang="el-GR" dirty="0">
                <a:latin typeface="Times New Roman" panose="02020603050405020304" pitchFamily="18" charset="0"/>
                <a:cs typeface="Times New Roman" panose="02020603050405020304" pitchFamily="18" charset="0"/>
              </a:rPr>
              <a:t>Εάν θέλετε να υποστηρίξετε το έργο μας, για να ενδυναμώσουμε τις γυναίκες πρόσφυγες, όπως τη Rebecca, κάντε δωρεές μέσω Διαδικτύου. Ευχαριστούμε.»</a:t>
            </a:r>
          </a:p>
          <a:p>
            <a:pPr marL="0" indent="0">
              <a:buNone/>
            </a:pPr>
            <a:endParaRPr lang="el-GR" dirty="0"/>
          </a:p>
        </p:txBody>
      </p:sp>
    </p:spTree>
    <p:extLst>
      <p:ext uri="{BB962C8B-B14F-4D97-AF65-F5344CB8AC3E}">
        <p14:creationId xmlns:p14="http://schemas.microsoft.com/office/powerpoint/2010/main" val="3758503722"/>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1A526D4A-E4AE-80B1-7F4E-7812D257D06E}"/>
              </a:ext>
            </a:extLst>
          </p:cNvPr>
          <p:cNvSpPr>
            <a:spLocks noGrp="1"/>
          </p:cNvSpPr>
          <p:nvPr>
            <p:ph type="title"/>
          </p:nvPr>
        </p:nvSpPr>
        <p:spPr>
          <a:xfrm>
            <a:off x="885217" y="452718"/>
            <a:ext cx="9688749" cy="1400530"/>
          </a:xfrm>
        </p:spPr>
        <p:txBody>
          <a:bodyPr anchor="ctr">
            <a:normAutofit/>
          </a:bodyPr>
          <a:lstStyle/>
          <a:p>
            <a:r>
              <a:rPr lang="el-GR" dirty="0">
                <a:solidFill>
                  <a:srgbClr val="FFFFFF"/>
                </a:solidFill>
              </a:rPr>
              <a:t>Ιστορία επιτυχίας </a:t>
            </a:r>
            <a:br>
              <a:rPr lang="el-GR" dirty="0">
                <a:solidFill>
                  <a:srgbClr val="FFFFFF"/>
                </a:solidFill>
              </a:rPr>
            </a:br>
            <a:r>
              <a:rPr lang="el-GR" sz="2700" dirty="0">
                <a:solidFill>
                  <a:srgbClr val="FFFFFF"/>
                </a:solidFill>
              </a:rPr>
              <a:t>(θετική προσαρμογή και ταυτότητα «ιδανικού μετανάστη»)</a:t>
            </a:r>
            <a:endParaRPr lang="el-GR" dirty="0">
              <a:solidFill>
                <a:srgbClr val="FFFFFF"/>
              </a:solidFill>
            </a:endParaRPr>
          </a:p>
        </p:txBody>
      </p:sp>
      <p:pic>
        <p:nvPicPr>
          <p:cNvPr id="13" name="Content Placeholder 12">
            <a:extLst>
              <a:ext uri="{FF2B5EF4-FFF2-40B4-BE49-F238E27FC236}">
                <a16:creationId xmlns:a16="http://schemas.microsoft.com/office/drawing/2014/main" id="{FF4731C8-41EB-DA9C-4910-9B8C29FA821A}"/>
              </a:ext>
            </a:extLst>
          </p:cNvPr>
          <p:cNvPicPr>
            <a:picLocks noGrp="1" noChangeAspect="1"/>
          </p:cNvPicPr>
          <p:nvPr>
            <p:ph idx="1"/>
          </p:nvPr>
        </p:nvPicPr>
        <p:blipFill>
          <a:blip r:embed="rId2"/>
          <a:stretch>
            <a:fillRect/>
          </a:stretch>
        </p:blipFill>
        <p:spPr>
          <a:xfrm>
            <a:off x="1448103" y="2461932"/>
            <a:ext cx="8562975" cy="3943350"/>
          </a:xfrm>
          <a:prstGeom prst="rect">
            <a:avLst/>
          </a:prstGeom>
        </p:spPr>
      </p:pic>
    </p:spTree>
    <p:extLst>
      <p:ext uri="{BB962C8B-B14F-4D97-AF65-F5344CB8AC3E}">
        <p14:creationId xmlns:p14="http://schemas.microsoft.com/office/powerpoint/2010/main" val="1937447931"/>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graphicFrame>
        <p:nvGraphicFramePr>
          <p:cNvPr id="4" name="Table 4">
            <a:extLst>
              <a:ext uri="{FF2B5EF4-FFF2-40B4-BE49-F238E27FC236}">
                <a16:creationId xmlns:a16="http://schemas.microsoft.com/office/drawing/2014/main" id="{3923F973-7890-D5B2-BEE1-9F3A75FB0E95}"/>
              </a:ext>
            </a:extLst>
          </p:cNvPr>
          <p:cNvGraphicFramePr>
            <a:graphicFrameLocks noGrp="1"/>
          </p:cNvGraphicFramePr>
          <p:nvPr>
            <p:ph idx="1"/>
            <p:extLst>
              <p:ext uri="{D42A27DB-BD31-4B8C-83A1-F6EECF244321}">
                <p14:modId xmlns:p14="http://schemas.microsoft.com/office/powerpoint/2010/main" val="4171638290"/>
              </p:ext>
            </p:extLst>
          </p:nvPr>
        </p:nvGraphicFramePr>
        <p:xfrm>
          <a:off x="2620829" y="3174757"/>
          <a:ext cx="5964766" cy="2225040"/>
        </p:xfrm>
        <a:graphic>
          <a:graphicData uri="http://schemas.openxmlformats.org/drawingml/2006/table">
            <a:tbl>
              <a:tblPr firstRow="1" bandRow="1">
                <a:tableStyleId>{5C22544A-7EE6-4342-B048-85BDC9FD1C3A}</a:tableStyleId>
              </a:tblPr>
              <a:tblGrid>
                <a:gridCol w="2982383">
                  <a:extLst>
                    <a:ext uri="{9D8B030D-6E8A-4147-A177-3AD203B41FA5}">
                      <a16:colId xmlns:a16="http://schemas.microsoft.com/office/drawing/2014/main" val="1215748749"/>
                    </a:ext>
                  </a:extLst>
                </a:gridCol>
                <a:gridCol w="2982383">
                  <a:extLst>
                    <a:ext uri="{9D8B030D-6E8A-4147-A177-3AD203B41FA5}">
                      <a16:colId xmlns:a16="http://schemas.microsoft.com/office/drawing/2014/main" val="2966575250"/>
                    </a:ext>
                  </a:extLst>
                </a:gridCol>
              </a:tblGrid>
              <a:tr h="370840">
                <a:tc>
                  <a:txBody>
                    <a:bodyPr/>
                    <a:lstStyle/>
                    <a:p>
                      <a:pPr algn="ctr"/>
                      <a:r>
                        <a:rPr lang="el-GR" dirty="0">
                          <a:latin typeface="Times New Roman" panose="02020603050405020304" pitchFamily="18" charset="0"/>
                          <a:cs typeface="Times New Roman" panose="02020603050405020304" pitchFamily="18" charset="0"/>
                        </a:rPr>
                        <a:t>ΠΑΡΕΛΘΟΝ</a:t>
                      </a:r>
                    </a:p>
                  </a:txBody>
                  <a:tcPr/>
                </a:tc>
                <a:tc>
                  <a:txBody>
                    <a:bodyPr/>
                    <a:lstStyle/>
                    <a:p>
                      <a:pPr algn="ctr"/>
                      <a:r>
                        <a:rPr lang="el-GR" dirty="0">
                          <a:latin typeface="Times New Roman" panose="02020603050405020304" pitchFamily="18" charset="0"/>
                          <a:cs typeface="Times New Roman" panose="02020603050405020304" pitchFamily="18" charset="0"/>
                        </a:rPr>
                        <a:t>ΠΑΡΟΝ</a:t>
                      </a:r>
                    </a:p>
                  </a:txBody>
                  <a:tcPr/>
                </a:tc>
                <a:extLst>
                  <a:ext uri="{0D108BD9-81ED-4DB2-BD59-A6C34878D82A}">
                    <a16:rowId xmlns:a16="http://schemas.microsoft.com/office/drawing/2014/main" val="1883755505"/>
                  </a:ext>
                </a:extLst>
              </a:tr>
              <a:tr h="370840">
                <a:tc>
                  <a:txBody>
                    <a:bodyPr/>
                    <a:lstStyle/>
                    <a:p>
                      <a:pPr algn="ctr"/>
                      <a:r>
                        <a:rPr lang="el-GR" dirty="0">
                          <a:latin typeface="Times New Roman" panose="02020603050405020304" pitchFamily="18" charset="0"/>
                          <a:cs typeface="Times New Roman" panose="02020603050405020304" pitchFamily="18" charset="0"/>
                        </a:rPr>
                        <a:t>απομόνωση/ περιθωριοποίηση</a:t>
                      </a:r>
                    </a:p>
                  </a:txBody>
                  <a:tcPr/>
                </a:tc>
                <a:tc>
                  <a:txBody>
                    <a:bodyPr/>
                    <a:lstStyle/>
                    <a:p>
                      <a:pPr algn="ctr"/>
                      <a:r>
                        <a:rPr lang="el-GR" dirty="0">
                          <a:latin typeface="Times New Roman" panose="02020603050405020304" pitchFamily="18" charset="0"/>
                          <a:cs typeface="Times New Roman" panose="02020603050405020304" pitchFamily="18" charset="0"/>
                        </a:rPr>
                        <a:t>αίσθημα «ανήκειν»</a:t>
                      </a:r>
                    </a:p>
                  </a:txBody>
                  <a:tcPr/>
                </a:tc>
                <a:extLst>
                  <a:ext uri="{0D108BD9-81ED-4DB2-BD59-A6C34878D82A}">
                    <a16:rowId xmlns:a16="http://schemas.microsoft.com/office/drawing/2014/main" val="3549796067"/>
                  </a:ext>
                </a:extLst>
              </a:tr>
              <a:tr h="370840">
                <a:tc>
                  <a:txBody>
                    <a:bodyPr/>
                    <a:lstStyle/>
                    <a:p>
                      <a:pPr algn="ctr"/>
                      <a:r>
                        <a:rPr lang="el-GR" dirty="0">
                          <a:latin typeface="Times New Roman" panose="02020603050405020304" pitchFamily="18" charset="0"/>
                          <a:cs typeface="Times New Roman" panose="02020603050405020304" pitchFamily="18" charset="0"/>
                        </a:rPr>
                        <a:t>απόρριψη</a:t>
                      </a:r>
                    </a:p>
                  </a:txBody>
                  <a:tcPr/>
                </a:tc>
                <a:tc>
                  <a:txBody>
                    <a:bodyPr/>
                    <a:lstStyle/>
                    <a:p>
                      <a:pPr algn="ctr"/>
                      <a:r>
                        <a:rPr lang="el-GR" dirty="0">
                          <a:latin typeface="Times New Roman" panose="02020603050405020304" pitchFamily="18" charset="0"/>
                          <a:cs typeface="Times New Roman" panose="02020603050405020304" pitchFamily="18" charset="0"/>
                        </a:rPr>
                        <a:t>αποδοχή</a:t>
                      </a:r>
                    </a:p>
                  </a:txBody>
                  <a:tcPr/>
                </a:tc>
                <a:extLst>
                  <a:ext uri="{0D108BD9-81ED-4DB2-BD59-A6C34878D82A}">
                    <a16:rowId xmlns:a16="http://schemas.microsoft.com/office/drawing/2014/main" val="900269946"/>
                  </a:ext>
                </a:extLst>
              </a:tr>
              <a:tr h="370840">
                <a:tc>
                  <a:txBody>
                    <a:bodyPr/>
                    <a:lstStyle/>
                    <a:p>
                      <a:pPr algn="ctr"/>
                      <a:r>
                        <a:rPr lang="el-GR" dirty="0">
                          <a:latin typeface="Times New Roman" panose="02020603050405020304" pitchFamily="18" charset="0"/>
                          <a:cs typeface="Times New Roman" panose="02020603050405020304" pitchFamily="18" charset="0"/>
                        </a:rPr>
                        <a:t>ντροπή, εσωστρέφεια</a:t>
                      </a:r>
                    </a:p>
                  </a:txBody>
                  <a:tcPr/>
                </a:tc>
                <a:tc>
                  <a:txBody>
                    <a:bodyPr/>
                    <a:lstStyle/>
                    <a:p>
                      <a:pPr algn="ctr"/>
                      <a:r>
                        <a:rPr lang="el-GR" dirty="0">
                          <a:latin typeface="Times New Roman" panose="02020603050405020304" pitchFamily="18" charset="0"/>
                          <a:cs typeface="Times New Roman" panose="02020603050405020304" pitchFamily="18" charset="0"/>
                        </a:rPr>
                        <a:t>αυτοπεποίθηση</a:t>
                      </a:r>
                    </a:p>
                  </a:txBody>
                  <a:tcPr/>
                </a:tc>
                <a:extLst>
                  <a:ext uri="{0D108BD9-81ED-4DB2-BD59-A6C34878D82A}">
                    <a16:rowId xmlns:a16="http://schemas.microsoft.com/office/drawing/2014/main" val="1267367325"/>
                  </a:ext>
                </a:extLst>
              </a:tr>
              <a:tr h="370840">
                <a:tc>
                  <a:txBody>
                    <a:bodyPr/>
                    <a:lstStyle/>
                    <a:p>
                      <a:pPr algn="ctr"/>
                      <a:r>
                        <a:rPr lang="el-GR" dirty="0">
                          <a:latin typeface="Times New Roman" panose="02020603050405020304" pitchFamily="18" charset="0"/>
                          <a:cs typeface="Times New Roman" panose="02020603050405020304" pitchFamily="18" charset="0"/>
                        </a:rPr>
                        <a:t>συναισθηματική αστάθεια</a:t>
                      </a:r>
                    </a:p>
                  </a:txBody>
                  <a:tcPr/>
                </a:tc>
                <a:tc>
                  <a:txBody>
                    <a:bodyPr/>
                    <a:lstStyle/>
                    <a:p>
                      <a:pPr algn="ctr"/>
                      <a:r>
                        <a:rPr lang="el-GR" dirty="0">
                          <a:latin typeface="Times New Roman" panose="02020603050405020304" pitchFamily="18" charset="0"/>
                          <a:cs typeface="Times New Roman" panose="02020603050405020304" pitchFamily="18" charset="0"/>
                        </a:rPr>
                        <a:t>συναισθηματικός έλεγχος</a:t>
                      </a:r>
                    </a:p>
                  </a:txBody>
                  <a:tcPr/>
                </a:tc>
                <a:extLst>
                  <a:ext uri="{0D108BD9-81ED-4DB2-BD59-A6C34878D82A}">
                    <a16:rowId xmlns:a16="http://schemas.microsoft.com/office/drawing/2014/main" val="2645200783"/>
                  </a:ext>
                </a:extLst>
              </a:tr>
              <a:tr h="370840">
                <a:tc>
                  <a:txBody>
                    <a:bodyPr/>
                    <a:lstStyle/>
                    <a:p>
                      <a:pPr algn="ctr"/>
                      <a:r>
                        <a:rPr lang="el-GR" dirty="0">
                          <a:latin typeface="Times New Roman" panose="02020603050405020304" pitchFamily="18" charset="0"/>
                          <a:cs typeface="Times New Roman" panose="02020603050405020304" pitchFamily="18" charset="0"/>
                        </a:rPr>
                        <a:t>παθητικότητα</a:t>
                      </a:r>
                    </a:p>
                  </a:txBody>
                  <a:tcPr/>
                </a:tc>
                <a:tc>
                  <a:txBody>
                    <a:bodyPr/>
                    <a:lstStyle/>
                    <a:p>
                      <a:pPr algn="ctr"/>
                      <a:r>
                        <a:rPr lang="el-GR" dirty="0">
                          <a:latin typeface="Times New Roman" panose="02020603050405020304" pitchFamily="18" charset="0"/>
                          <a:cs typeface="Times New Roman" panose="02020603050405020304" pitchFamily="18" charset="0"/>
                        </a:rPr>
                        <a:t>ανάληψη δράσης</a:t>
                      </a:r>
                    </a:p>
                  </a:txBody>
                  <a:tcPr/>
                </a:tc>
                <a:extLst>
                  <a:ext uri="{0D108BD9-81ED-4DB2-BD59-A6C34878D82A}">
                    <a16:rowId xmlns:a16="http://schemas.microsoft.com/office/drawing/2014/main" val="3035276475"/>
                  </a:ext>
                </a:extLst>
              </a:tr>
            </a:tbl>
          </a:graphicData>
        </a:graphic>
      </p:graphicFrame>
      <p:sp>
        <p:nvSpPr>
          <p:cNvPr id="6" name="TextBox 5">
            <a:extLst>
              <a:ext uri="{FF2B5EF4-FFF2-40B4-BE49-F238E27FC236}">
                <a16:creationId xmlns:a16="http://schemas.microsoft.com/office/drawing/2014/main" id="{2DF3DFEB-43B6-5756-67AB-2399131340A8}"/>
              </a:ext>
            </a:extLst>
          </p:cNvPr>
          <p:cNvSpPr txBox="1"/>
          <p:nvPr/>
        </p:nvSpPr>
        <p:spPr>
          <a:xfrm>
            <a:off x="196598" y="2365816"/>
            <a:ext cx="4326764" cy="400110"/>
          </a:xfrm>
          <a:prstGeom prst="rect">
            <a:avLst/>
          </a:prstGeom>
          <a:noFill/>
        </p:spPr>
        <p:txBody>
          <a:bodyPr wrap="square" rtlCol="0">
            <a:spAutoFit/>
          </a:bodyPr>
          <a:lstStyle/>
          <a:p>
            <a:r>
              <a:rPr lang="el-GR" sz="2000" b="1" dirty="0">
                <a:latin typeface="Times New Roman" panose="02020603050405020304" pitchFamily="18" charset="0"/>
                <a:cs typeface="Times New Roman" panose="02020603050405020304" pitchFamily="18" charset="0"/>
              </a:rPr>
              <a:t>Επίπεδο 1 (Αφηγηματικός κόσμος)</a:t>
            </a:r>
          </a:p>
        </p:txBody>
      </p:sp>
      <p:sp>
        <p:nvSpPr>
          <p:cNvPr id="7" name="TextBox 6">
            <a:extLst>
              <a:ext uri="{FF2B5EF4-FFF2-40B4-BE49-F238E27FC236}">
                <a16:creationId xmlns:a16="http://schemas.microsoft.com/office/drawing/2014/main" id="{716506C0-A62C-05D8-115C-AEB84CF092C6}"/>
              </a:ext>
            </a:extLst>
          </p:cNvPr>
          <p:cNvSpPr txBox="1"/>
          <p:nvPr/>
        </p:nvSpPr>
        <p:spPr>
          <a:xfrm>
            <a:off x="430062" y="6186792"/>
            <a:ext cx="11126397" cy="369332"/>
          </a:xfrm>
          <a:prstGeom prst="rect">
            <a:avLst/>
          </a:prstGeom>
          <a:noFill/>
        </p:spPr>
        <p:txBody>
          <a:bodyPr wrap="square" rtlCol="0">
            <a:spAutoFit/>
          </a:bodyPr>
          <a:lstStyle/>
          <a:p>
            <a:r>
              <a:rPr lang="el-GR" i="1" dirty="0"/>
              <a:t>* Η αλλαγή επέρχεται με την είσοδο στη φιλανθρωπική οργάνωση</a:t>
            </a:r>
          </a:p>
        </p:txBody>
      </p:sp>
    </p:spTree>
    <p:extLst>
      <p:ext uri="{BB962C8B-B14F-4D97-AF65-F5344CB8AC3E}">
        <p14:creationId xmlns:p14="http://schemas.microsoft.com/office/powerpoint/2010/main" val="4052547613"/>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E2347C08-60C4-ACCD-D22F-26822A42700A}"/>
              </a:ext>
            </a:extLst>
          </p:cNvPr>
          <p:cNvSpPr>
            <a:spLocks noGrp="1"/>
          </p:cNvSpPr>
          <p:nvPr>
            <p:ph idx="1"/>
          </p:nvPr>
        </p:nvSpPr>
        <p:spPr>
          <a:xfrm>
            <a:off x="204282" y="2763520"/>
            <a:ext cx="11819105" cy="3484879"/>
          </a:xfrm>
        </p:spPr>
        <p:txBody>
          <a:bodyPr>
            <a:normAutofit/>
          </a:bodyPr>
          <a:lstStyle/>
          <a:p>
            <a:pPr>
              <a:buClrTx/>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Ως προς τα διλήμματα</a:t>
            </a:r>
            <a:r>
              <a:rPr lang="en-US"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ΠΑΡΕΛΘΟΝ</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ΠΑΡΟΝ</a:t>
            </a:r>
          </a:p>
          <a:p>
            <a:pPr marL="457200" lvl="1" indent="0">
              <a:buClrTx/>
              <a:buNone/>
            </a:pPr>
            <a:r>
              <a:rPr lang="el-GR" dirty="0">
                <a:latin typeface="Times New Roman" panose="02020603050405020304" pitchFamily="18" charset="0"/>
                <a:cs typeface="Times New Roman" panose="02020603050405020304" pitchFamily="18" charset="0"/>
              </a:rPr>
              <a:t>				   			αδρανής							δραστήρια				</a:t>
            </a:r>
            <a:r>
              <a:rPr lang="el-GR" i="1" dirty="0">
                <a:latin typeface="Times New Roman" panose="02020603050405020304" pitchFamily="18" charset="0"/>
                <a:cs typeface="Times New Roman" panose="02020603050405020304" pitchFamily="18" charset="0"/>
              </a:rPr>
              <a:t>δράση</a:t>
            </a:r>
          </a:p>
          <a:p>
            <a:pPr marL="457200" lvl="1" indent="0">
              <a:buClrTx/>
              <a:buNone/>
            </a:pPr>
            <a:r>
              <a:rPr lang="el-GR" dirty="0">
                <a:latin typeface="Times New Roman" panose="02020603050405020304" pitchFamily="18" charset="0"/>
                <a:cs typeface="Times New Roman" panose="02020603050405020304" pitchFamily="18" charset="0"/>
              </a:rPr>
              <a:t>							συναισθ. αστάθεια					συναισθ. έλεγχος</a:t>
            </a:r>
          </a:p>
          <a:p>
            <a:pPr marL="457200" lvl="1" indent="0">
              <a:buClrTx/>
              <a:buNone/>
            </a:pPr>
            <a:r>
              <a:rPr lang="el-GR" dirty="0">
                <a:latin typeface="Times New Roman" panose="02020603050405020304" pitchFamily="18" charset="0"/>
                <a:cs typeface="Times New Roman" panose="02020603050405020304" pitchFamily="18" charset="0"/>
              </a:rPr>
              <a:t>							διαφορετική						όμοια					</a:t>
            </a:r>
            <a:r>
              <a:rPr lang="el-GR" i="1" dirty="0">
                <a:latin typeface="Times New Roman" panose="02020603050405020304" pitchFamily="18" charset="0"/>
                <a:cs typeface="Times New Roman" panose="02020603050405020304" pitchFamily="18" charset="0"/>
              </a:rPr>
              <a:t>ομοιότητα</a:t>
            </a:r>
          </a:p>
          <a:p>
            <a:pPr marL="457200" lvl="1" indent="0">
              <a:buClrTx/>
              <a:buNone/>
            </a:pPr>
            <a:endParaRPr lang="el-GR" dirty="0">
              <a:latin typeface="Times New Roman" panose="02020603050405020304" pitchFamily="18" charset="0"/>
              <a:cs typeface="Times New Roman" panose="02020603050405020304" pitchFamily="18" charset="0"/>
            </a:endParaRPr>
          </a:p>
          <a:p>
            <a:pPr marL="457200" lvl="1" indent="0">
              <a:buClrTx/>
              <a:buNone/>
            </a:pPr>
            <a:r>
              <a:rPr lang="el-GR" dirty="0">
                <a:latin typeface="Times New Roman" panose="02020603050405020304" pitchFamily="18" charset="0"/>
                <a:cs typeface="Times New Roman" panose="02020603050405020304" pitchFamily="18" charset="0"/>
              </a:rPr>
              <a:t>						αρνητικά συναισθήματα				θετικά συναισθήματα			</a:t>
            </a:r>
            <a:r>
              <a:rPr lang="el-GR" i="1" dirty="0">
                <a:latin typeface="Times New Roman" panose="02020603050405020304" pitchFamily="18" charset="0"/>
                <a:cs typeface="Times New Roman" panose="02020603050405020304" pitchFamily="18" charset="0"/>
              </a:rPr>
              <a:t>αλλαγή</a:t>
            </a:r>
          </a:p>
          <a:p>
            <a:pPr marL="457200" lvl="1" indent="0">
              <a:buClrTx/>
              <a:buNone/>
            </a:pPr>
            <a:r>
              <a:rPr lang="el-GR" dirty="0">
                <a:latin typeface="Times New Roman" panose="02020603050405020304" pitchFamily="18" charset="0"/>
                <a:cs typeface="Times New Roman" panose="02020603050405020304" pitchFamily="18" charset="0"/>
              </a:rPr>
              <a:t>							&amp; συμπεριφορές				&amp; συμπεριφορές</a:t>
            </a:r>
          </a:p>
          <a:p>
            <a:endParaRPr lang="el-GR" dirty="0"/>
          </a:p>
        </p:txBody>
      </p:sp>
    </p:spTree>
    <p:extLst>
      <p:ext uri="{BB962C8B-B14F-4D97-AF65-F5344CB8AC3E}">
        <p14:creationId xmlns:p14="http://schemas.microsoft.com/office/powerpoint/2010/main" val="3585431961"/>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D21FCBF9-F0A3-0BA8-BE78-32F488B49159}"/>
              </a:ext>
            </a:extLst>
          </p:cNvPr>
          <p:cNvSpPr>
            <a:spLocks noGrp="1"/>
          </p:cNvSpPr>
          <p:nvPr>
            <p:ph idx="1"/>
          </p:nvPr>
        </p:nvSpPr>
        <p:spPr>
          <a:xfrm>
            <a:off x="194554" y="2286162"/>
            <a:ext cx="10486416" cy="4464832"/>
          </a:xfrm>
        </p:spPr>
        <p:txBody>
          <a:bodyPr>
            <a:normAutofit fontScale="92500" lnSpcReduction="20000"/>
          </a:bodyPr>
          <a:lstStyle/>
          <a:p>
            <a:pPr marL="0" indent="0">
              <a:buNone/>
            </a:pPr>
            <a:r>
              <a:rPr lang="el-GR" b="1" dirty="0">
                <a:latin typeface="Times New Roman" panose="02020603050405020304" pitchFamily="18" charset="0"/>
                <a:cs typeface="Times New Roman" panose="02020603050405020304" pitchFamily="18" charset="0"/>
              </a:rPr>
              <a:t>Επίπεδο 2 (Αφηγηματική διεπίδραση)</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πώς τοποθετείται συναισθηματικά απέναντι στο κοινό</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από προσωπικές εμπειρίες καταλήγει σε γενικότερες θέσεις</a:t>
            </a:r>
          </a:p>
          <a:p>
            <a:pPr marL="0" indent="0">
              <a:buNone/>
            </a:pPr>
            <a:r>
              <a:rPr lang="el-GR" dirty="0">
                <a:latin typeface="Times New Roman" panose="02020603050405020304" pitchFamily="18" charset="0"/>
                <a:cs typeface="Times New Roman" panose="02020603050405020304" pitchFamily="18" charset="0"/>
              </a:rPr>
              <a:t>1. Ανάγκη μιας φυσιολογικής ζωής</a:t>
            </a:r>
          </a:p>
          <a:p>
            <a:pPr marL="0" indent="0">
              <a:buNone/>
            </a:pPr>
            <a:r>
              <a:rPr lang="el-GR" dirty="0">
                <a:latin typeface="Times New Roman" panose="02020603050405020304" pitchFamily="18" charset="0"/>
                <a:cs typeface="Times New Roman" panose="02020603050405020304" pitchFamily="18" charset="0"/>
              </a:rPr>
              <a:t>2. Ανάγκη σκοπού στη ζωή									</a:t>
            </a:r>
          </a:p>
          <a:p>
            <a:pPr marL="0" indent="0">
              <a:buNone/>
            </a:pPr>
            <a:r>
              <a:rPr lang="el-GR" dirty="0">
                <a:latin typeface="Times New Roman" panose="02020603050405020304" pitchFamily="18" charset="0"/>
                <a:cs typeface="Times New Roman" panose="02020603050405020304" pitchFamily="18" charset="0"/>
              </a:rPr>
              <a:t>3. Ικανότητα συνεισφοράς στην κοινωνία</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Φαίνεται </a:t>
            </a:r>
            <a:r>
              <a:rPr lang="el-GR" b="1" dirty="0">
                <a:solidFill>
                  <a:srgbClr val="C00000"/>
                </a:solidFill>
                <a:latin typeface="Times New Roman" panose="02020603050405020304" pitchFamily="18" charset="0"/>
                <a:cs typeface="Times New Roman" panose="02020603050405020304" pitchFamily="18" charset="0"/>
              </a:rPr>
              <a:t>προσέγγιση</a:t>
            </a:r>
            <a:r>
              <a:rPr lang="el-GR" dirty="0">
                <a:latin typeface="Times New Roman" panose="02020603050405020304" pitchFamily="18" charset="0"/>
                <a:cs typeface="Times New Roman" panose="02020603050405020304" pitchFamily="18" charset="0"/>
              </a:rPr>
              <a:t> στο κοινό, αφού έχουν ίδια άσχημα βιώματα και αρνητικά συναισθήματα/ εμπειρίες =&gt; απειλή του κυρίαρχου θετικού προσώπου</a:t>
            </a:r>
          </a:p>
          <a:p>
            <a:pPr marL="0" indent="0">
              <a:buNone/>
            </a:pPr>
            <a:r>
              <a:rPr lang="el-GR" i="1" dirty="0">
                <a:latin typeface="Times New Roman" panose="02020603050405020304" pitchFamily="18" charset="0"/>
                <a:cs typeface="Times New Roman" panose="02020603050405020304" pitchFamily="18" charset="0"/>
              </a:rPr>
              <a:t>ΟΜΩΣ</a:t>
            </a:r>
          </a:p>
          <a:p>
            <a:pPr marL="0" indent="0">
              <a:buNone/>
            </a:pPr>
            <a:r>
              <a:rPr lang="el-GR" dirty="0">
                <a:latin typeface="Times New Roman" panose="02020603050405020304" pitchFamily="18" charset="0"/>
                <a:cs typeface="Times New Roman" panose="02020603050405020304" pitchFamily="18" charset="0"/>
              </a:rPr>
              <a:t>Τελικά </a:t>
            </a:r>
            <a:r>
              <a:rPr lang="el-GR" b="1" dirty="0">
                <a:solidFill>
                  <a:srgbClr val="C00000"/>
                </a:solidFill>
                <a:latin typeface="Times New Roman" panose="02020603050405020304" pitchFamily="18" charset="0"/>
                <a:cs typeface="Times New Roman" panose="02020603050405020304" pitchFamily="18" charset="0"/>
              </a:rPr>
              <a:t>απόσταση</a:t>
            </a:r>
            <a:r>
              <a:rPr lang="el-GR" dirty="0">
                <a:latin typeface="Times New Roman" panose="02020603050405020304" pitchFamily="18" charset="0"/>
                <a:cs typeface="Times New Roman" panose="02020603050405020304" pitchFamily="18" charset="0"/>
              </a:rPr>
              <a:t> από το κοινό, αφού υιοθετεί θέσεις και Ιδεολογία εθνικού ομογενοποιητικού λόγου </a:t>
            </a:r>
          </a:p>
          <a:p>
            <a:pPr marL="0" indent="0">
              <a:buNone/>
            </a:pPr>
            <a:r>
              <a:rPr lang="el-GR" dirty="0">
                <a:latin typeface="Times New Roman" panose="02020603050405020304" pitchFamily="18" charset="0"/>
                <a:cs typeface="Times New Roman" panose="02020603050405020304" pitchFamily="18" charset="0"/>
              </a:rPr>
              <a:t>=&gt; ενίσχυση του κυρίαρχου θετικού προσώπου</a:t>
            </a:r>
          </a:p>
        </p:txBody>
      </p:sp>
      <p:sp>
        <p:nvSpPr>
          <p:cNvPr id="4" name="Equals 3">
            <a:extLst>
              <a:ext uri="{FF2B5EF4-FFF2-40B4-BE49-F238E27FC236}">
                <a16:creationId xmlns:a16="http://schemas.microsoft.com/office/drawing/2014/main" id="{1985D90E-E9BC-56D7-1BE9-268798A25992}"/>
              </a:ext>
            </a:extLst>
          </p:cNvPr>
          <p:cNvSpPr/>
          <p:nvPr/>
        </p:nvSpPr>
        <p:spPr>
          <a:xfrm rot="5400000">
            <a:off x="2543782" y="2670244"/>
            <a:ext cx="330740" cy="24319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2" name="TextBox 1">
            <a:extLst>
              <a:ext uri="{FF2B5EF4-FFF2-40B4-BE49-F238E27FC236}">
                <a16:creationId xmlns:a16="http://schemas.microsoft.com/office/drawing/2014/main" id="{CD03F737-991E-3D5E-A6B8-817720D253CB}"/>
              </a:ext>
            </a:extLst>
          </p:cNvPr>
          <p:cNvSpPr txBox="1"/>
          <p:nvPr/>
        </p:nvSpPr>
        <p:spPr>
          <a:xfrm>
            <a:off x="8304571" y="3429000"/>
            <a:ext cx="3339438" cy="707886"/>
          </a:xfrm>
          <a:prstGeom prst="rect">
            <a:avLst/>
          </a:prstGeom>
          <a:noFill/>
        </p:spPr>
        <p:txBody>
          <a:bodyPr wrap="square" rtlCol="0">
            <a:spAutoFit/>
          </a:bodyPr>
          <a:lstStyle/>
          <a:p>
            <a:r>
              <a:rPr lang="el-GR" sz="2000" dirty="0">
                <a:solidFill>
                  <a:schemeClr val="accent2">
                    <a:lumMod val="75000"/>
                  </a:schemeClr>
                </a:solidFill>
                <a:latin typeface="Times New Roman" panose="02020603050405020304" pitchFamily="18" charset="0"/>
                <a:cs typeface="Times New Roman" panose="02020603050405020304" pitchFamily="18" charset="0"/>
              </a:rPr>
              <a:t>* κοινό</a:t>
            </a:r>
            <a:r>
              <a:rPr lang="en-US" sz="2000" dirty="0">
                <a:solidFill>
                  <a:schemeClr val="accent2">
                    <a:lumMod val="75000"/>
                  </a:schemeClr>
                </a:solidFill>
                <a:latin typeface="Times New Roman" panose="02020603050405020304" pitchFamily="18" charset="0"/>
                <a:cs typeface="Times New Roman" panose="02020603050405020304" pitchFamily="18" charset="0"/>
              </a:rPr>
              <a:t>:</a:t>
            </a:r>
            <a:r>
              <a:rPr lang="el-GR" sz="2000" dirty="0">
                <a:solidFill>
                  <a:schemeClr val="accent2">
                    <a:lumMod val="75000"/>
                  </a:schemeClr>
                </a:solidFill>
                <a:latin typeface="Times New Roman" panose="02020603050405020304" pitchFamily="18" charset="0"/>
                <a:cs typeface="Times New Roman" panose="02020603050405020304" pitchFamily="18" charset="0"/>
              </a:rPr>
              <a:t> άλλες προσφύγισσες - 		αναγνώστες</a:t>
            </a:r>
            <a:r>
              <a:rPr lang="en-US" sz="2000" dirty="0">
                <a:solidFill>
                  <a:schemeClr val="accent2">
                    <a:lumMod val="75000"/>
                  </a:schemeClr>
                </a:solidFill>
                <a:latin typeface="Times New Roman" panose="02020603050405020304" pitchFamily="18" charset="0"/>
                <a:cs typeface="Times New Roman" panose="02020603050405020304" pitchFamily="18" charset="0"/>
              </a:rPr>
              <a:t> </a:t>
            </a:r>
            <a:endParaRPr lang="el-GR" sz="2000"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37910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F35683CC-85C6-E086-5455-47792E6DF1E6}"/>
              </a:ext>
            </a:extLst>
          </p:cNvPr>
          <p:cNvSpPr>
            <a:spLocks noGrp="1"/>
          </p:cNvSpPr>
          <p:nvPr>
            <p:ph idx="1"/>
          </p:nvPr>
        </p:nvSpPr>
        <p:spPr>
          <a:xfrm>
            <a:off x="1015763" y="2603392"/>
            <a:ext cx="8946541" cy="3484879"/>
          </a:xfrm>
        </p:spPr>
        <p:txBody>
          <a:bodyPr>
            <a:normAutofit/>
          </a:bodyPr>
          <a:lstStyle/>
          <a:p>
            <a:pPr marL="0" indent="0">
              <a:buClrTx/>
              <a:buNone/>
            </a:pPr>
            <a:r>
              <a:rPr lang="el-GR" dirty="0">
                <a:latin typeface="Times New Roman" panose="02020603050405020304" pitchFamily="18" charset="0"/>
                <a:cs typeface="Times New Roman" panose="02020603050405020304" pitchFamily="18" charset="0"/>
              </a:rPr>
              <a:t>Ερευνητικός στόχος</a:t>
            </a:r>
            <a:r>
              <a:rPr lang="en-US" dirty="0">
                <a:latin typeface="Times New Roman" panose="02020603050405020304" pitchFamily="18" charset="0"/>
                <a:cs typeface="Times New Roman" panose="02020603050405020304" pitchFamily="18" charset="0"/>
              </a:rPr>
              <a:t>:</a:t>
            </a:r>
          </a:p>
          <a:p>
            <a:pPr>
              <a:buClrTx/>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Να βρεθεί με </a:t>
            </a:r>
            <a:r>
              <a:rPr lang="el-GR" i="1" dirty="0">
                <a:latin typeface="Times New Roman" panose="02020603050405020304" pitchFamily="18" charset="0"/>
                <a:cs typeface="Times New Roman" panose="02020603050405020304" pitchFamily="18" charset="0"/>
              </a:rPr>
              <a:t>ποιους τρόπους </a:t>
            </a:r>
            <a:r>
              <a:rPr lang="el-GR" dirty="0">
                <a:latin typeface="Times New Roman" panose="02020603050405020304" pitchFamily="18" charset="0"/>
                <a:cs typeface="Times New Roman" panose="02020603050405020304" pitchFamily="18" charset="0"/>
              </a:rPr>
              <a:t>οι </a:t>
            </a:r>
            <a:r>
              <a:rPr lang="en-US" dirty="0">
                <a:latin typeface="Times New Roman" panose="02020603050405020304" pitchFamily="18" charset="0"/>
                <a:cs typeface="Times New Roman" panose="02020603050405020304" pitchFamily="18" charset="0"/>
              </a:rPr>
              <a:t>RASIM</a:t>
            </a:r>
            <a:r>
              <a:rPr lang="el-GR"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κατασκευάζουν τις ταυτότητές τους</a:t>
            </a:r>
            <a:r>
              <a:rPr lang="el-GR" dirty="0">
                <a:latin typeface="Times New Roman" panose="02020603050405020304" pitchFamily="18" charset="0"/>
                <a:cs typeface="Times New Roman" panose="02020603050405020304" pitchFamily="18" charset="0"/>
              </a:rPr>
              <a:t> μετά την αναζωπύρωση του εθνικισμού στο ΗΒ σαν αποτέλεσμα του </a:t>
            </a:r>
            <a:r>
              <a:rPr lang="en-US" dirty="0">
                <a:latin typeface="Times New Roman" panose="02020603050405020304" pitchFamily="18" charset="0"/>
                <a:cs typeface="Times New Roman" panose="02020603050405020304" pitchFamily="18" charset="0"/>
              </a:rPr>
              <a:t>Brexit</a:t>
            </a:r>
          </a:p>
          <a:p>
            <a:pPr>
              <a:buClrTx/>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 Να αποδειχθεί ότι οι</a:t>
            </a:r>
            <a:r>
              <a:rPr lang="en-US" dirty="0">
                <a:latin typeface="Times New Roman" panose="02020603050405020304" pitchFamily="18" charset="0"/>
                <a:cs typeface="Times New Roman" panose="02020603050405020304" pitchFamily="18" charset="0"/>
              </a:rPr>
              <a:t> RASIM</a:t>
            </a:r>
            <a:r>
              <a:rPr lang="el-GR" dirty="0">
                <a:latin typeface="Times New Roman" panose="02020603050405020304" pitchFamily="18" charset="0"/>
                <a:cs typeface="Times New Roman" panose="02020603050405020304" pitchFamily="18" charset="0"/>
              </a:rPr>
              <a:t> μέσω των προσωπικών τους αφηγήσεων αναπαράγουν εσωτερικευμένο ρευστό ρατσισμό</a:t>
            </a:r>
          </a:p>
        </p:txBody>
      </p:sp>
      <p:sp>
        <p:nvSpPr>
          <p:cNvPr id="4" name="TextBox 3">
            <a:extLst>
              <a:ext uri="{FF2B5EF4-FFF2-40B4-BE49-F238E27FC236}">
                <a16:creationId xmlns:a16="http://schemas.microsoft.com/office/drawing/2014/main" id="{1D9C92E8-B2CF-5481-9D19-02896171CA43}"/>
              </a:ext>
            </a:extLst>
          </p:cNvPr>
          <p:cNvSpPr txBox="1"/>
          <p:nvPr/>
        </p:nvSpPr>
        <p:spPr>
          <a:xfrm>
            <a:off x="0" y="6273225"/>
            <a:ext cx="12046295" cy="338554"/>
          </a:xfrm>
          <a:prstGeom prst="rect">
            <a:avLst/>
          </a:prstGeom>
          <a:noFill/>
        </p:spPr>
        <p:txBody>
          <a:bodyPr wrap="square" rtlCol="0">
            <a:spAutoFit/>
          </a:bodyPr>
          <a:lstStyle/>
          <a:p>
            <a:r>
              <a:rPr lang="el-GR" sz="1600" dirty="0">
                <a:latin typeface="Times New Roman" panose="02020603050405020304" pitchFamily="18" charset="0"/>
                <a:cs typeface="Times New Roman" panose="02020603050405020304" pitchFamily="18" charset="0"/>
              </a:rPr>
              <a:t>* Ο όρος «</a:t>
            </a:r>
            <a:r>
              <a:rPr lang="en-US" sz="1600" dirty="0">
                <a:latin typeface="Times New Roman" panose="02020603050405020304" pitchFamily="18" charset="0"/>
                <a:cs typeface="Times New Roman" panose="02020603050405020304" pitchFamily="18" charset="0"/>
              </a:rPr>
              <a:t>RASIM</a:t>
            </a:r>
            <a:r>
              <a:rPr lang="el-GR" sz="1600" dirty="0">
                <a:latin typeface="Times New Roman" panose="02020603050405020304" pitchFamily="18" charset="0"/>
                <a:cs typeface="Times New Roman" panose="02020603050405020304" pitchFamily="18" charset="0"/>
              </a:rPr>
              <a:t>» αναφέρεται στους/στις μετανάστες/ μετανάστριες, πρόσφυγες/ προσφύγισσες, αιτούντες/αιτούσες άσυλο</a:t>
            </a:r>
          </a:p>
        </p:txBody>
      </p:sp>
    </p:spTree>
    <p:extLst>
      <p:ext uri="{BB962C8B-B14F-4D97-AF65-F5344CB8AC3E}">
        <p14:creationId xmlns:p14="http://schemas.microsoft.com/office/powerpoint/2010/main" val="38815309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7F150810-5CAB-23F3-559B-7CE28B2DE57A}"/>
              </a:ext>
            </a:extLst>
          </p:cNvPr>
          <p:cNvSpPr>
            <a:spLocks noGrp="1"/>
          </p:cNvSpPr>
          <p:nvPr>
            <p:ph idx="1"/>
          </p:nvPr>
        </p:nvSpPr>
        <p:spPr>
          <a:xfrm>
            <a:off x="236707" y="2286162"/>
            <a:ext cx="11955294" cy="4377285"/>
          </a:xfrm>
        </p:spPr>
        <p:txBody>
          <a:bodyPr>
            <a:normAutofit/>
          </a:bodyPr>
          <a:lstStyle/>
          <a:p>
            <a:pPr marL="0" indent="0">
              <a:buNone/>
            </a:pPr>
            <a:r>
              <a:rPr lang="el-GR" b="1" dirty="0">
                <a:latin typeface="Times New Roman" panose="02020603050405020304" pitchFamily="18" charset="0"/>
                <a:cs typeface="Times New Roman" panose="02020603050405020304" pitchFamily="18" charset="0"/>
              </a:rPr>
              <a:t>Επίπεδο 3 (Συνολική τοποθέτηση)</a:t>
            </a:r>
          </a:p>
          <a:p>
            <a:pPr marL="0" indent="0">
              <a:buNone/>
            </a:pPr>
            <a:r>
              <a:rPr lang="el-GR" dirty="0">
                <a:latin typeface="Times New Roman" panose="02020603050405020304" pitchFamily="18" charset="0"/>
                <a:cs typeface="Times New Roman" panose="02020603050405020304" pitchFamily="18" charset="0"/>
              </a:rPr>
              <a:t>Οικοδομείται η </a:t>
            </a:r>
            <a:r>
              <a:rPr lang="el-GR" b="1" dirty="0">
                <a:solidFill>
                  <a:srgbClr val="C00000"/>
                </a:solidFill>
                <a:latin typeface="Times New Roman" panose="02020603050405020304" pitchFamily="18" charset="0"/>
                <a:cs typeface="Times New Roman" panose="02020603050405020304" pitchFamily="18" charset="0"/>
              </a:rPr>
              <a:t>ταυτότητα του ιδανικού</a:t>
            </a:r>
            <a:r>
              <a:rPr lang="el-GR" dirty="0">
                <a:latin typeface="Times New Roman" panose="02020603050405020304" pitchFamily="18" charset="0"/>
                <a:cs typeface="Times New Roman" panose="02020603050405020304" pitchFamily="18" charset="0"/>
              </a:rPr>
              <a:t>, επιτυχημένου </a:t>
            </a:r>
            <a:r>
              <a:rPr lang="el-GR" b="1" dirty="0">
                <a:solidFill>
                  <a:srgbClr val="C00000"/>
                </a:solidFill>
                <a:latin typeface="Times New Roman" panose="02020603050405020304" pitchFamily="18" charset="0"/>
                <a:cs typeface="Times New Roman" panose="02020603050405020304" pitchFamily="18" charset="0"/>
              </a:rPr>
              <a:t>μετανάστη </a:t>
            </a:r>
            <a:r>
              <a:rPr lang="el-GR" dirty="0">
                <a:latin typeface="Times New Roman" panose="02020603050405020304" pitchFamily="18" charset="0"/>
                <a:cs typeface="Times New Roman" panose="02020603050405020304" pitchFamily="18" charset="0"/>
              </a:rPr>
              <a:t>που εμπνέει</a:t>
            </a:r>
          </a:p>
          <a:p>
            <a:pPr marL="0" indent="0">
              <a:buNone/>
            </a:pPr>
            <a:r>
              <a:rPr lang="el-GR" dirty="0">
                <a:latin typeface="Times New Roman" panose="02020603050405020304" pitchFamily="18" charset="0"/>
                <a:cs typeface="Times New Roman" panose="02020603050405020304" pitchFamily="18" charset="0"/>
              </a:rPr>
              <a:t>Παρά τις αντιξοότητες προσαρμόζεται θετικά</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Ενσωμάτωση // ανθρωπιστικές αξίες αποδοχής της διαφορετικότητας </a:t>
            </a:r>
            <a:r>
              <a:rPr lang="el-GR" dirty="0">
                <a:latin typeface="Times New Roman" panose="02020603050405020304" pitchFamily="18" charset="0"/>
                <a:cs typeface="Times New Roman" panose="02020603050405020304" pitchFamily="18" charset="0"/>
                <a:sym typeface="Wingdings" panose="05000000000000000000" pitchFamily="2" charset="2"/>
              </a:rPr>
              <a:t>=&gt;</a:t>
            </a:r>
            <a:r>
              <a:rPr lang="el-GR" dirty="0">
                <a:latin typeface="Times New Roman" panose="02020603050405020304" pitchFamily="18" charset="0"/>
                <a:cs typeface="Times New Roman" panose="02020603050405020304" pitchFamily="18" charset="0"/>
              </a:rPr>
              <a:t> σύγκλιση με αντιρατσιστικό λόγο</a:t>
            </a:r>
          </a:p>
          <a:p>
            <a:pPr>
              <a:buClrTx/>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Διάθεση συμμόρφωσης με νόρμα =&gt; αποδοχή αφομοιωτικών δυνάμεων </a:t>
            </a:r>
            <a:r>
              <a:rPr lang="el-GR" dirty="0">
                <a:latin typeface="Times New Roman" panose="02020603050405020304" pitchFamily="18" charset="0"/>
                <a:cs typeface="Times New Roman" panose="02020603050405020304" pitchFamily="18" charset="0"/>
                <a:sym typeface="Wingdings" panose="05000000000000000000" pitchFamily="2" charset="2"/>
              </a:rPr>
              <a:t>=&gt; σύγκλιση με εθνικό ομογενοποιητικό λόγο </a:t>
            </a:r>
          </a:p>
          <a:p>
            <a:pPr>
              <a:buClrTx/>
              <a:buFont typeface="Wingdings" panose="05000000000000000000" pitchFamily="2" charset="2"/>
              <a:buChar char="ü"/>
            </a:pPr>
            <a:r>
              <a:rPr lang="el-GR" b="1" dirty="0">
                <a:solidFill>
                  <a:srgbClr val="C00000"/>
                </a:solidFill>
                <a:latin typeface="Times New Roman" panose="02020603050405020304" pitchFamily="18" charset="0"/>
                <a:cs typeface="Times New Roman" panose="02020603050405020304" pitchFamily="18" charset="0"/>
              </a:rPr>
              <a:t>εσωτερικευμένος ρατσισμός </a:t>
            </a:r>
            <a:r>
              <a:rPr lang="el-GR" dirty="0">
                <a:latin typeface="Times New Roman" panose="02020603050405020304" pitchFamily="18" charset="0"/>
                <a:cs typeface="Times New Roman" panose="02020603050405020304" pitchFamily="18" charset="0"/>
              </a:rPr>
              <a:t>(η ίδια τονίζει σημασία ένταξης και γλωσσικής, πολιτισμικής ομογενοποίησης) </a:t>
            </a:r>
          </a:p>
          <a:p>
            <a:pPr marL="0" indent="0">
              <a:buNone/>
            </a:pP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671367"/>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 name="Picture 2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2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35" name="Freeform: Shape 3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5089E-208A-DE1A-8067-8A8C391B279C}"/>
              </a:ext>
            </a:extLst>
          </p:cNvPr>
          <p:cNvSpPr>
            <a:spLocks noGrp="1"/>
          </p:cNvSpPr>
          <p:nvPr>
            <p:ph type="title"/>
          </p:nvPr>
        </p:nvSpPr>
        <p:spPr>
          <a:xfrm>
            <a:off x="408562" y="1292147"/>
            <a:ext cx="10866572" cy="3523885"/>
          </a:xfrm>
        </p:spPr>
        <p:txBody>
          <a:bodyPr vert="horz" lIns="91440" tIns="45720" rIns="91440" bIns="45720" rtlCol="0" anchor="b">
            <a:normAutofit/>
          </a:bodyPr>
          <a:lstStyle/>
          <a:p>
            <a:pPr algn="ctr">
              <a:lnSpc>
                <a:spcPct val="90000"/>
              </a:lnSpc>
            </a:pPr>
            <a:r>
              <a:rPr lang="en-US" sz="8000" b="0" i="0" kern="1200" dirty="0">
                <a:solidFill>
                  <a:srgbClr val="FFFFFF"/>
                </a:solidFill>
                <a:latin typeface="+mj-lt"/>
                <a:ea typeface="+mj-ea"/>
                <a:cs typeface="+mj-cs"/>
              </a:rPr>
              <a:t>Β) </a:t>
            </a:r>
            <a:r>
              <a:rPr lang="en-US" sz="8000" b="0" i="0" kern="1200" dirty="0" err="1">
                <a:solidFill>
                  <a:srgbClr val="FFFFFF"/>
                </a:solidFill>
                <a:latin typeface="+mj-lt"/>
                <a:ea typeface="+mj-ea"/>
                <a:cs typeface="+mj-cs"/>
              </a:rPr>
              <a:t>Ιστορί</a:t>
            </a:r>
            <a:r>
              <a:rPr lang="en-US" sz="8000" b="0" i="0" kern="1200" dirty="0">
                <a:solidFill>
                  <a:srgbClr val="FFFFFF"/>
                </a:solidFill>
                <a:latin typeface="+mj-lt"/>
                <a:ea typeface="+mj-ea"/>
                <a:cs typeface="+mj-cs"/>
              </a:rPr>
              <a:t>α</a:t>
            </a:r>
            <a:r>
              <a:rPr lang="el-GR" sz="8000" b="0" i="0" kern="1200" dirty="0">
                <a:solidFill>
                  <a:srgbClr val="FFFFFF"/>
                </a:solidFill>
                <a:latin typeface="+mj-lt"/>
                <a:ea typeface="+mj-ea"/>
                <a:cs typeface="+mj-cs"/>
              </a:rPr>
              <a:t> </a:t>
            </a:r>
            <a:r>
              <a:rPr lang="en-US" sz="8000" b="0" i="0" kern="1200" dirty="0">
                <a:solidFill>
                  <a:srgbClr val="FFFFFF"/>
                </a:solidFill>
                <a:latin typeface="+mj-lt"/>
                <a:ea typeface="+mj-ea"/>
                <a:cs typeface="+mj-cs"/>
              </a:rPr>
              <a:t>απ</a:t>
            </a:r>
            <a:r>
              <a:rPr lang="en-US" sz="8000" b="0" i="0" kern="1200" dirty="0" err="1">
                <a:solidFill>
                  <a:srgbClr val="FFFFFF"/>
                </a:solidFill>
                <a:latin typeface="+mj-lt"/>
                <a:ea typeface="+mj-ea"/>
                <a:cs typeface="+mj-cs"/>
              </a:rPr>
              <a:t>οτυχί</a:t>
            </a:r>
            <a:r>
              <a:rPr lang="en-US" sz="8000" b="0" i="0" kern="1200" dirty="0">
                <a:solidFill>
                  <a:srgbClr val="FFFFFF"/>
                </a:solidFill>
                <a:latin typeface="+mj-lt"/>
                <a:ea typeface="+mj-ea"/>
                <a:cs typeface="+mj-cs"/>
              </a:rPr>
              <a:t>ας</a:t>
            </a:r>
            <a:br>
              <a:rPr lang="en-US" sz="8000" b="0" i="0" kern="1200" dirty="0">
                <a:solidFill>
                  <a:srgbClr val="FFFFFF"/>
                </a:solidFill>
                <a:latin typeface="+mj-lt"/>
                <a:ea typeface="+mj-ea"/>
                <a:cs typeface="+mj-cs"/>
              </a:rPr>
            </a:br>
            <a:endParaRPr lang="en-US" sz="8000" b="0" i="0" kern="1200" dirty="0">
              <a:solidFill>
                <a:srgbClr val="FFFFFF"/>
              </a:solidFill>
              <a:latin typeface="+mj-lt"/>
              <a:ea typeface="+mj-ea"/>
              <a:cs typeface="+mj-cs"/>
            </a:endParaRPr>
          </a:p>
        </p:txBody>
      </p:sp>
    </p:spTree>
    <p:extLst>
      <p:ext uri="{BB962C8B-B14F-4D97-AF65-F5344CB8AC3E}">
        <p14:creationId xmlns:p14="http://schemas.microsoft.com/office/powerpoint/2010/main" val="354011428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27C39AD2-B5D3-32EA-E00C-3ABFAEBBD681}"/>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Ιστορία αποτυχίας</a:t>
            </a:r>
          </a:p>
        </p:txBody>
      </p:sp>
      <p:sp>
        <p:nvSpPr>
          <p:cNvPr id="6" name="Content Placeholder 5">
            <a:extLst>
              <a:ext uri="{FF2B5EF4-FFF2-40B4-BE49-F238E27FC236}">
                <a16:creationId xmlns:a16="http://schemas.microsoft.com/office/drawing/2014/main" id="{A92FF46A-364E-96AA-8089-6495E8855945}"/>
              </a:ext>
            </a:extLst>
          </p:cNvPr>
          <p:cNvSpPr>
            <a:spLocks noGrp="1"/>
          </p:cNvSpPr>
          <p:nvPr>
            <p:ph idx="1"/>
          </p:nvPr>
        </p:nvSpPr>
        <p:spPr>
          <a:xfrm>
            <a:off x="123707" y="2307240"/>
            <a:ext cx="11944585" cy="4550760"/>
          </a:xfrm>
        </p:spPr>
        <p:txBody>
          <a:bodyPr>
            <a:normAutofit/>
          </a:bodyPr>
          <a:lstStyle/>
          <a:p>
            <a:pPr marL="0" indent="0" algn="just">
              <a:buNone/>
            </a:pPr>
            <a:r>
              <a:rPr lang="el-GR" b="0" i="0" dirty="0">
                <a:effectLst/>
                <a:latin typeface="Times New Roman" panose="02020603050405020304" pitchFamily="18" charset="0"/>
                <a:cs typeface="Times New Roman" panose="02020603050405020304" pitchFamily="18" charset="0"/>
              </a:rPr>
              <a:t>Αφού περίμενε δυόμισι χρόνια για μια απόφαση σχετικά με την αίτησή του για άσυλο, στον Ehsan δόθηκε τελικά το καθεστώς πρόσφυγα στα τέλη του περασμένου έτους. Αρκετούς μήνες μετά, εξακολουθεί να υποφέρει από τις επιπτώσεις μιας τόσο μακράς και αγωνιώδους αναμονής. «Η αναμονή ήταν το πιο δύσκολο κομμάτι. Ένιωθα απογοητευμένος, ένιωθα ανίσχυρος. Ηταν μια ανοιχτή φυλακή – δεν μπορούσα να κάνω τίποτα», λέει. Έίχε μεγάλο αντίκτυπο στην υγεία μου γιατί με απομόνωσε. Κατα τη διαρκεια εκεινων των ετών δεν είχα επαφή με κανέναν, δεν ήμουν κοινωνικοποιημένος. Ακόμα και τώρα, λόγω αυτών των προβλημάτων, είμαι απρόθυμος να γνωρίσω νέους ανθρώπους. Ο Ehsan, 36 ετών, έχει χαρακτηριστεί ασθενής από τον γιατρό του λόγω των προβλημάτων ψυχικής υγείας. Λέει ότι αυτά ξεκίνησαν από το Ιράν και επιδεινώθηκαν λόγω της φρικτής μεταχείρισης που αντιμετώπισε στα χέρια των διακινητών ανθρώπων, στο ταξίδι του για να προσπαθήσει να βρει ασφάλεια. [...] «Αν μου είχε δοθεί άδεια να εργαστώ δεν θα ήμουν σε αυτή τη θέση τώρα. Αν μου δινόταν η ευκαιρία να σπουδάσω, να μάθω αγγλικά. Λόγω της μακροχρονης αναμονής και της αδυναμίας μου να εργαστώ ή να σπουδάσω, κατέληξα σε αυτή τη θέση που έχει δημιουργήσει πολλά συναισθηματικά προβλήματα και προβλήματα άγχους», λέει. </a:t>
            </a:r>
            <a:endParaRPr lang="el-GR" b="0" i="0" dirty="0">
              <a:solidFill>
                <a:srgbClr val="0000FF"/>
              </a:solidFill>
              <a:effectLst/>
              <a:latin typeface="Times New Roman" panose="02020603050405020304" pitchFamily="18" charset="0"/>
              <a:cs typeface="Times New Roman" panose="02020603050405020304" pitchFamily="18" charset="0"/>
            </a:endParaRPr>
          </a:p>
          <a:p>
            <a:pPr marL="0" indent="0" algn="just">
              <a:buNone/>
            </a:pPr>
            <a:endParaRPr lang="el-GR" b="0" i="0" dirty="0">
              <a:solidFill>
                <a:srgbClr val="0000FF"/>
              </a:solidFill>
              <a:effectLst/>
              <a:latin typeface="pg-2ff1f"/>
            </a:endParaRPr>
          </a:p>
          <a:p>
            <a:pPr marL="0" indent="0" algn="l">
              <a:buNone/>
            </a:pPr>
            <a:endParaRPr lang="el-GR" b="0" i="0" dirty="0">
              <a:solidFill>
                <a:srgbClr val="0000FF"/>
              </a:solidFill>
              <a:effectLst/>
              <a:latin typeface="pg-1ff1f"/>
            </a:endParaRPr>
          </a:p>
          <a:p>
            <a:pPr marL="0" indent="0" algn="l">
              <a:buNone/>
            </a:pPr>
            <a:endParaRPr lang="el-GR" b="0" i="0" dirty="0">
              <a:effectLst/>
              <a:latin typeface="pg-1ff1f"/>
            </a:endParaRPr>
          </a:p>
          <a:p>
            <a:pPr marL="0" indent="0">
              <a:buNone/>
            </a:pPr>
            <a:endParaRPr lang="el-GR" dirty="0"/>
          </a:p>
        </p:txBody>
      </p:sp>
    </p:spTree>
    <p:extLst>
      <p:ext uri="{BB962C8B-B14F-4D97-AF65-F5344CB8AC3E}">
        <p14:creationId xmlns:p14="http://schemas.microsoft.com/office/powerpoint/2010/main" val="3125988206"/>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031B6DC5-B475-8BDA-1F23-AC29BB7B6931}"/>
              </a:ext>
            </a:extLst>
          </p:cNvPr>
          <p:cNvSpPr>
            <a:spLocks noGrp="1"/>
          </p:cNvSpPr>
          <p:nvPr>
            <p:ph idx="1"/>
          </p:nvPr>
        </p:nvSpPr>
        <p:spPr>
          <a:xfrm>
            <a:off x="0" y="2305966"/>
            <a:ext cx="12192000" cy="4396391"/>
          </a:xfrm>
        </p:spPr>
        <p:txBody>
          <a:bodyPr>
            <a:normAutofit lnSpcReduction="10000"/>
          </a:bodyPr>
          <a:lstStyle/>
          <a:p>
            <a:pPr marL="0" indent="0" algn="just">
              <a:buNone/>
            </a:pPr>
            <a:r>
              <a:rPr lang="el-GR" b="0" i="0" dirty="0">
                <a:effectLst/>
                <a:latin typeface="Times New Roman" panose="02020603050405020304" pitchFamily="18" charset="0"/>
                <a:cs typeface="Times New Roman" panose="02020603050405020304" pitchFamily="18" charset="0"/>
              </a:rPr>
              <a:t>«Αφήστε τους ανθρώπους να εργαστούν και να σπουδάσουν - γιατί ενώ περιμένουμε, θα διατηρήσουμε τη λογική μας. Επιτρέψτε μας να ζήσουμε. Δεν θα ήταν καλύτερο για μένα να κερδίζω τα δικά μου χρήματα και να πληρώνω φόρους;» Αντ' αυτού, από τότε που του χορηγήθηκε καθεστώς πρόσφυγα, ο Ehsan λέει ότι ζει σε ένα πολύ μικρό δωμάτιο που μοιράζεται με άλλους ανθρώπους, κάτι που λέει ότι είναι πολύ δύσκολο. Η επιστροφή στην εργασία και την κανονικότητα εξακολουθεί να είναι πολύ μακριά. </a:t>
            </a:r>
            <a:r>
              <a:rPr lang="el-GR" dirty="0">
                <a:latin typeface="Times New Roman" panose="02020603050405020304" pitchFamily="18" charset="0"/>
                <a:cs typeface="Times New Roman" panose="02020603050405020304" pitchFamily="18" charset="0"/>
              </a:rPr>
              <a:t>Καθώς αγωνίζεται να ξεπεράσει το τραύμα του ταξιδιού του προς την ασφάλεια στο ΗΒ, ο </a:t>
            </a:r>
            <a:r>
              <a:rPr lang="en-US" dirty="0">
                <a:latin typeface="Times New Roman" panose="02020603050405020304" pitchFamily="18" charset="0"/>
                <a:cs typeface="Times New Roman" panose="02020603050405020304" pitchFamily="18" charset="0"/>
              </a:rPr>
              <a:t>Ehsan </a:t>
            </a:r>
            <a:r>
              <a:rPr lang="el-GR" dirty="0">
                <a:latin typeface="Times New Roman" panose="02020603050405020304" pitchFamily="18" charset="0"/>
                <a:cs typeface="Times New Roman" panose="02020603050405020304" pitchFamily="18" charset="0"/>
              </a:rPr>
              <a:t>ελπίζει ότι τώρα που έχει την ιδιότητα του πρόσφυγα θα μπορέσει σιγά σιγά να ξαναφτιάξει τη ζωή του. Και προσθέτει</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«Ο πρώτος μου στόχος είναι να μάθω αγγλικά. Μαθαίνοντας θα μπορέσω να συναναστραφώ με τους ανθρώπους και πραγματικά να κάνω κάτι, για να βρω σωστή δουλειά και απασχόληση».</a:t>
            </a:r>
          </a:p>
          <a:p>
            <a:pPr marL="0" indent="0" algn="just">
              <a:buNone/>
            </a:pPr>
            <a:endParaRPr lang="el-GR" dirty="0">
              <a:latin typeface="Times New Roman" panose="02020603050405020304" pitchFamily="18" charset="0"/>
              <a:cs typeface="Times New Roman" panose="02020603050405020304" pitchFamily="18" charset="0"/>
            </a:endParaRPr>
          </a:p>
          <a:p>
            <a:pPr marL="0" indent="0" algn="just">
              <a:buNone/>
            </a:pPr>
            <a:r>
              <a:rPr lang="el-GR" dirty="0">
                <a:latin typeface="Times New Roman" panose="02020603050405020304" pitchFamily="18" charset="0"/>
                <a:cs typeface="Times New Roman" panose="02020603050405020304" pitchFamily="18" charset="0"/>
              </a:rPr>
              <a:t>*Το </a:t>
            </a:r>
            <a:r>
              <a:rPr lang="en-US" dirty="0">
                <a:latin typeface="Times New Roman" panose="02020603050405020304" pitchFamily="18" charset="0"/>
                <a:cs typeface="Times New Roman" panose="02020603050405020304" pitchFamily="18" charset="0"/>
              </a:rPr>
              <a:t>Ehsan </a:t>
            </a:r>
            <a:r>
              <a:rPr lang="el-GR" dirty="0">
                <a:latin typeface="Times New Roman" panose="02020603050405020304" pitchFamily="18" charset="0"/>
                <a:cs typeface="Times New Roman" panose="02020603050405020304" pitchFamily="18" charset="0"/>
              </a:rPr>
              <a:t>είναι ψευδώνυμο για την προστασία της ταυτότητάς του.</a:t>
            </a:r>
          </a:p>
          <a:p>
            <a:pPr marL="0" indent="0" algn="just">
              <a:buNone/>
            </a:pPr>
            <a:endParaRPr lang="el-GR" dirty="0">
              <a:latin typeface="Times New Roman" panose="02020603050405020304" pitchFamily="18" charset="0"/>
              <a:cs typeface="Times New Roman" panose="02020603050405020304" pitchFamily="18" charset="0"/>
            </a:endParaRPr>
          </a:p>
          <a:p>
            <a:pPr marL="0" indent="0" algn="just">
              <a:buNone/>
            </a:pPr>
            <a:r>
              <a:rPr lang="el-GR" dirty="0">
                <a:latin typeface="Times New Roman" panose="02020603050405020304" pitchFamily="18" charset="0"/>
                <a:cs typeface="Times New Roman" panose="02020603050405020304" pitchFamily="18" charset="0"/>
              </a:rPr>
              <a:t>Μοιράστηκε την ιστορία του ως μέρος της εκστρατείας </a:t>
            </a:r>
            <a:r>
              <a:rPr lang="en-US" dirty="0">
                <a:latin typeface="Times New Roman" panose="02020603050405020304" pitchFamily="18" charset="0"/>
                <a:cs typeface="Times New Roman" panose="02020603050405020304" pitchFamily="18" charset="0"/>
              </a:rPr>
              <a:t>Stand up for Asylum</a:t>
            </a:r>
            <a:r>
              <a:rPr lang="el-GR" dirty="0">
                <a:latin typeface="Times New Roman" panose="02020603050405020304" pitchFamily="18" charset="0"/>
                <a:cs typeface="Times New Roman" panose="02020603050405020304" pitchFamily="18" charset="0"/>
              </a:rPr>
              <a:t> της </a:t>
            </a:r>
            <a:r>
              <a:rPr lang="en-US" dirty="0">
                <a:latin typeface="Times New Roman" panose="02020603050405020304" pitchFamily="18" charset="0"/>
                <a:cs typeface="Times New Roman" panose="02020603050405020304" pitchFamily="18" charset="0"/>
              </a:rPr>
              <a:t>Refugee Action </a:t>
            </a:r>
            <a:r>
              <a:rPr lang="el-GR" dirty="0">
                <a:latin typeface="Times New Roman" panose="02020603050405020304" pitchFamily="18" charset="0"/>
                <a:cs typeface="Times New Roman" panose="02020603050405020304" pitchFamily="18" charset="0"/>
              </a:rPr>
              <a:t>και συνέβαλε στην έκθεσή μας «Περιμένοντας στο σκοτάδι</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Πώς το σύστημα ασύλου απανθρωποποιεί, αποδυναμώνει και βλάπτει» </a:t>
            </a:r>
          </a:p>
        </p:txBody>
      </p:sp>
    </p:spTree>
    <p:extLst>
      <p:ext uri="{BB962C8B-B14F-4D97-AF65-F5344CB8AC3E}">
        <p14:creationId xmlns:p14="http://schemas.microsoft.com/office/powerpoint/2010/main" val="90283945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9139E990-CA8C-39B7-4514-96EA81C984E1}"/>
              </a:ext>
            </a:extLst>
          </p:cNvPr>
          <p:cNvSpPr>
            <a:spLocks noGrp="1"/>
          </p:cNvSpPr>
          <p:nvPr>
            <p:ph type="title"/>
          </p:nvPr>
        </p:nvSpPr>
        <p:spPr>
          <a:xfrm>
            <a:off x="1103312" y="452718"/>
            <a:ext cx="8947522" cy="1400530"/>
          </a:xfrm>
        </p:spPr>
        <p:txBody>
          <a:bodyPr anchor="ctr">
            <a:normAutofit/>
          </a:bodyPr>
          <a:lstStyle/>
          <a:p>
            <a:r>
              <a:rPr lang="el-GR" dirty="0">
                <a:solidFill>
                  <a:srgbClr val="FFFFFF"/>
                </a:solidFill>
              </a:rPr>
              <a:t>Β) Ιστορία αποτυχίας</a:t>
            </a:r>
            <a:br>
              <a:rPr lang="el-GR" dirty="0">
                <a:solidFill>
                  <a:srgbClr val="FFFFFF"/>
                </a:solidFill>
              </a:rPr>
            </a:br>
            <a:r>
              <a:rPr lang="el-GR" sz="2800" dirty="0">
                <a:solidFill>
                  <a:srgbClr val="FFFFFF"/>
                </a:solidFill>
              </a:rPr>
              <a:t>(Μη προσαρμογή)</a:t>
            </a:r>
            <a:endParaRPr lang="el-GR" dirty="0">
              <a:solidFill>
                <a:srgbClr val="FFFFFF"/>
              </a:solidFill>
            </a:endParaRPr>
          </a:p>
        </p:txBody>
      </p:sp>
      <p:pic>
        <p:nvPicPr>
          <p:cNvPr id="4" name="Content Placeholder 5">
            <a:extLst>
              <a:ext uri="{FF2B5EF4-FFF2-40B4-BE49-F238E27FC236}">
                <a16:creationId xmlns:a16="http://schemas.microsoft.com/office/drawing/2014/main" id="{EF15A499-7B3C-39FF-80FB-AC281C19041B}"/>
              </a:ext>
            </a:extLst>
          </p:cNvPr>
          <p:cNvPicPr>
            <a:picLocks noChangeAspect="1"/>
          </p:cNvPicPr>
          <p:nvPr/>
        </p:nvPicPr>
        <p:blipFill>
          <a:blip r:embed="rId2"/>
          <a:stretch>
            <a:fillRect/>
          </a:stretch>
        </p:blipFill>
        <p:spPr>
          <a:xfrm>
            <a:off x="1545616" y="2305966"/>
            <a:ext cx="9100768" cy="4224606"/>
          </a:xfrm>
          <a:prstGeom prst="rect">
            <a:avLst/>
          </a:prstGeom>
        </p:spPr>
      </p:pic>
    </p:spTree>
    <p:extLst>
      <p:ext uri="{BB962C8B-B14F-4D97-AF65-F5344CB8AC3E}">
        <p14:creationId xmlns:p14="http://schemas.microsoft.com/office/powerpoint/2010/main" val="4211538947"/>
      </p:ext>
    </p:extLst>
  </p:cSld>
  <p:clrMapOvr>
    <a:overrideClrMapping bg1="lt1" tx1="dk1" bg2="lt2" tx2="dk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B2BDD077-D260-F629-34BA-0789AD93250F}"/>
              </a:ext>
            </a:extLst>
          </p:cNvPr>
          <p:cNvSpPr>
            <a:spLocks noGrp="1"/>
          </p:cNvSpPr>
          <p:nvPr>
            <p:ph idx="1"/>
          </p:nvPr>
        </p:nvSpPr>
        <p:spPr>
          <a:xfrm>
            <a:off x="99391" y="2286162"/>
            <a:ext cx="11986591" cy="4452568"/>
          </a:xfrm>
        </p:spPr>
        <p:txBody>
          <a:bodyPr>
            <a:normAutofit/>
          </a:bodyPr>
          <a:lstStyle/>
          <a:p>
            <a:pPr marL="0" indent="0">
              <a:buNone/>
            </a:pPr>
            <a:r>
              <a:rPr lang="el-GR" b="1" dirty="0">
                <a:latin typeface="Times New Roman" panose="02020603050405020304" pitchFamily="18" charset="0"/>
                <a:cs typeface="Times New Roman" panose="02020603050405020304" pitchFamily="18" charset="0"/>
              </a:rPr>
              <a:t>Επίπεδο 1 (Αφηγηματικός κόσμος)</a:t>
            </a:r>
          </a:p>
          <a:p>
            <a:pPr marL="0" indent="0">
              <a:buNone/>
            </a:pPr>
            <a:endParaRPr lang="el-GR"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v"/>
            </a:pPr>
            <a:r>
              <a:rPr lang="el-GR" dirty="0">
                <a:latin typeface="Times New Roman" panose="02020603050405020304" pitchFamily="18" charset="0"/>
                <a:cs typeface="Times New Roman" panose="02020603050405020304" pitchFamily="18" charset="0"/>
              </a:rPr>
              <a:t>Ως προς τα διλήμματα</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ΠΑΡΕΛΘΟΝ-ΠΑΡΟΝ</a:t>
            </a:r>
          </a:p>
          <a:p>
            <a:pPr marL="0" indent="0">
              <a:buClrTx/>
              <a:buNone/>
            </a:pPr>
            <a:r>
              <a:rPr lang="el-GR" dirty="0">
                <a:latin typeface="Times New Roman" panose="02020603050405020304" pitchFamily="18" charset="0"/>
                <a:cs typeface="Times New Roman" panose="02020603050405020304" pitchFamily="18" charset="0"/>
              </a:rPr>
              <a:t>	παθητικότητα						</a:t>
            </a:r>
            <a:r>
              <a:rPr lang="el-GR" i="1" dirty="0">
                <a:latin typeface="Times New Roman" panose="02020603050405020304" pitchFamily="18" charset="0"/>
                <a:cs typeface="Times New Roman" panose="02020603050405020304" pitchFamily="18" charset="0"/>
              </a:rPr>
              <a:t>αδράνεια</a:t>
            </a:r>
          </a:p>
          <a:p>
            <a:pPr marL="0" indent="0">
              <a:buClrTx/>
              <a:buNone/>
            </a:pPr>
            <a:r>
              <a:rPr lang="el-GR" dirty="0">
                <a:latin typeface="Times New Roman" panose="02020603050405020304" pitchFamily="18" charset="0"/>
                <a:cs typeface="Times New Roman" panose="02020603050405020304" pitchFamily="18" charset="0"/>
              </a:rPr>
              <a:t>	συναισθηματική αστάθεια</a:t>
            </a:r>
          </a:p>
          <a:p>
            <a:pPr marL="0" indent="0">
              <a:buClrTx/>
              <a:buNone/>
            </a:pPr>
            <a:r>
              <a:rPr lang="el-GR" dirty="0">
                <a:latin typeface="Times New Roman" panose="02020603050405020304" pitchFamily="18" charset="0"/>
                <a:cs typeface="Times New Roman" panose="02020603050405020304" pitchFamily="18" charset="0"/>
              </a:rPr>
              <a:t>	απομόνωση 						</a:t>
            </a:r>
            <a:r>
              <a:rPr lang="el-GR" i="1" dirty="0">
                <a:latin typeface="Times New Roman" panose="02020603050405020304" pitchFamily="18" charset="0"/>
                <a:cs typeface="Times New Roman" panose="02020603050405020304" pitchFamily="18" charset="0"/>
              </a:rPr>
              <a:t>διαφορετικότητα</a:t>
            </a:r>
          </a:p>
          <a:p>
            <a:pPr marL="0" indent="0">
              <a:buClrTx/>
              <a:buNone/>
            </a:pPr>
            <a:r>
              <a:rPr lang="el-GR" i="1" dirty="0">
                <a:latin typeface="Times New Roman" panose="02020603050405020304" pitchFamily="18" charset="0"/>
                <a:cs typeface="Times New Roman" panose="02020603050405020304" pitchFamily="18" charset="0"/>
              </a:rPr>
              <a:t>										σταθερότητα</a:t>
            </a:r>
          </a:p>
          <a:p>
            <a:pPr marL="0" indent="0">
              <a:buClrTx/>
              <a:buNone/>
            </a:pPr>
            <a:endParaRPr lang="el-GR" i="1" dirty="0">
              <a:latin typeface="Times New Roman" panose="02020603050405020304" pitchFamily="18" charset="0"/>
              <a:cs typeface="Times New Roman" panose="02020603050405020304" pitchFamily="18" charset="0"/>
            </a:endParaRPr>
          </a:p>
          <a:p>
            <a:pPr marL="0" indent="0">
              <a:buClrTx/>
              <a:buNone/>
            </a:pPr>
            <a:endParaRPr lang="el-GR"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1218936"/>
      </p:ext>
    </p:extLst>
  </p:cSld>
  <p:clrMapOvr>
    <a:overrideClrMapping bg1="lt1" tx1="dk1" bg2="lt2" tx2="dk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2C7AB15D-7864-ECE8-F8A7-2D187AB04700}"/>
              </a:ext>
            </a:extLst>
          </p:cNvPr>
          <p:cNvSpPr>
            <a:spLocks noGrp="1"/>
          </p:cNvSpPr>
          <p:nvPr>
            <p:ph idx="1"/>
          </p:nvPr>
        </p:nvSpPr>
        <p:spPr>
          <a:xfrm>
            <a:off x="152400" y="2286162"/>
            <a:ext cx="11887200" cy="3962237"/>
          </a:xfrm>
        </p:spPr>
        <p:txBody>
          <a:bodyPr>
            <a:normAutofit fontScale="92500" lnSpcReduction="20000"/>
          </a:bodyPr>
          <a:lstStyle/>
          <a:p>
            <a:pPr marL="0" indent="0">
              <a:buClrTx/>
              <a:buNone/>
            </a:pPr>
            <a:r>
              <a:rPr lang="el-GR" b="1" dirty="0">
                <a:latin typeface="Times New Roman" panose="02020603050405020304" pitchFamily="18" charset="0"/>
                <a:cs typeface="Times New Roman" panose="02020603050405020304" pitchFamily="18" charset="0"/>
              </a:rPr>
              <a:t>Επίπεδο 2 (Αφηγηματική διεπίδραση)</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Κοινό</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κυβέρνηση ΗΒ – αναγνώστες</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Φαίνεται </a:t>
            </a:r>
            <a:r>
              <a:rPr lang="el-GR" b="1" dirty="0">
                <a:solidFill>
                  <a:schemeClr val="accent1"/>
                </a:solidFill>
                <a:latin typeface="Times New Roman" panose="02020603050405020304" pitchFamily="18" charset="0"/>
                <a:cs typeface="Times New Roman" panose="02020603050405020304" pitchFamily="18" charset="0"/>
              </a:rPr>
              <a:t>απόσταση</a:t>
            </a:r>
            <a:r>
              <a:rPr lang="el-GR" dirty="0">
                <a:solidFill>
                  <a:schemeClr val="accent1"/>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από το κοινό, γιατί κριτική στη διαδικασία ασύλου και τι έχει περάσει =&gt; απειλή του κυρίαρχου θετικού προσώπου</a:t>
            </a:r>
          </a:p>
          <a:p>
            <a:pPr marL="0" indent="0">
              <a:buClrTx/>
              <a:buNone/>
            </a:pPr>
            <a:r>
              <a:rPr lang="el-GR" i="1" dirty="0">
                <a:latin typeface="Times New Roman" panose="02020603050405020304" pitchFamily="18" charset="0"/>
                <a:cs typeface="Times New Roman" panose="02020603050405020304" pitchFamily="18" charset="0"/>
              </a:rPr>
              <a:t>ΟΜΩΣ</a:t>
            </a:r>
          </a:p>
          <a:p>
            <a:pPr marL="0" indent="0">
              <a:buClrTx/>
              <a:buNone/>
            </a:pPr>
            <a:r>
              <a:rPr lang="el-GR" dirty="0">
                <a:latin typeface="Times New Roman" panose="02020603050405020304" pitchFamily="18" charset="0"/>
                <a:cs typeface="Times New Roman" panose="02020603050405020304" pitchFamily="18" charset="0"/>
              </a:rPr>
              <a:t>Τελικά </a:t>
            </a:r>
            <a:r>
              <a:rPr lang="el-GR" b="1" dirty="0">
                <a:solidFill>
                  <a:schemeClr val="accent1"/>
                </a:solidFill>
                <a:latin typeface="Times New Roman" panose="02020603050405020304" pitchFamily="18" charset="0"/>
                <a:cs typeface="Times New Roman" panose="02020603050405020304" pitchFamily="18" charset="0"/>
              </a:rPr>
              <a:t>προσέγγιση</a:t>
            </a:r>
            <a:r>
              <a:rPr lang="el-GR" dirty="0">
                <a:solidFill>
                  <a:schemeClr val="accent1"/>
                </a:solidFill>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στο κοινό, γιατί διάθεση συνεισφοράς και αφομοίωσης =&gt; ενίσχυση του κυρίαρχου θετικού προσώπου </a:t>
            </a:r>
          </a:p>
          <a:p>
            <a:pPr marL="0" indent="0">
              <a:buClrTx/>
              <a:buNone/>
            </a:pPr>
            <a:endParaRPr lang="el-GR" dirty="0"/>
          </a:p>
          <a:p>
            <a:pPr marL="0" indent="0">
              <a:buClrTx/>
              <a:buNone/>
            </a:pPr>
            <a:r>
              <a:rPr lang="el-GR" dirty="0"/>
              <a:t> </a:t>
            </a:r>
          </a:p>
          <a:p>
            <a:pPr marL="0" indent="0">
              <a:buClrTx/>
              <a:buNone/>
            </a:pPr>
            <a:endParaRPr lang="el-GR" dirty="0"/>
          </a:p>
        </p:txBody>
      </p:sp>
    </p:spTree>
    <p:extLst>
      <p:ext uri="{BB962C8B-B14F-4D97-AF65-F5344CB8AC3E}">
        <p14:creationId xmlns:p14="http://schemas.microsoft.com/office/powerpoint/2010/main" val="1746436055"/>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5BFD2939-C518-574B-3D44-BADD38BB97FE}"/>
              </a:ext>
            </a:extLst>
          </p:cNvPr>
          <p:cNvSpPr>
            <a:spLocks noGrp="1"/>
          </p:cNvSpPr>
          <p:nvPr>
            <p:ph idx="1"/>
          </p:nvPr>
        </p:nvSpPr>
        <p:spPr>
          <a:xfrm>
            <a:off x="107004" y="2286162"/>
            <a:ext cx="11935839" cy="4503744"/>
          </a:xfrm>
        </p:spPr>
        <p:txBody>
          <a:bodyPr>
            <a:normAutofit/>
          </a:bodyPr>
          <a:lstStyle/>
          <a:p>
            <a:pPr marL="0" indent="0">
              <a:buNone/>
            </a:pPr>
            <a:r>
              <a:rPr lang="el-GR" b="1" dirty="0">
                <a:latin typeface="Times New Roman" panose="02020603050405020304" pitchFamily="18" charset="0"/>
                <a:cs typeface="Times New Roman" panose="02020603050405020304" pitchFamily="18" charset="0"/>
              </a:rPr>
              <a:t>Επίπεδο 3 (Συνολική τοποθέτηση)</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r>
              <a:rPr lang="el-GR" dirty="0">
                <a:latin typeface="Times New Roman" panose="02020603050405020304" pitchFamily="18" charset="0"/>
                <a:cs typeface="Times New Roman" panose="02020603050405020304" pitchFamily="18" charset="0"/>
              </a:rPr>
              <a:t>Οικοδομείται η αποκλίνουσα ταυτότητα (</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του αποτυχημένου</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 να προσαρμοστεί)</a:t>
            </a:r>
          </a:p>
          <a:p>
            <a:pPr marL="0" indent="0">
              <a:buNone/>
            </a:pPr>
            <a:endParaRPr lang="el-GR" dirty="0">
              <a:latin typeface="Times New Roman" panose="02020603050405020304" pitchFamily="18" charset="0"/>
              <a:cs typeface="Times New Roman" panose="02020603050405020304" pitchFamily="18" charset="0"/>
            </a:endParaRPr>
          </a:p>
          <a:p>
            <a:pPr marL="0" indent="0">
              <a:buNone/>
            </a:pPr>
            <a:endParaRPr lang="el-GR" dirty="0">
              <a:latin typeface="Times New Roman" panose="02020603050405020304" pitchFamily="18" charset="0"/>
              <a:cs typeface="Times New Roman" panose="02020603050405020304" pitchFamily="18" charset="0"/>
            </a:endParaRPr>
          </a:p>
          <a:p>
            <a:pPr>
              <a:buClrTx/>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Με κριτική στο σύστημα + διατήρηση διαφορετικότητάς του =&gt; ευθυγράμμιση με αντιρατσιστικό λόγο/ ανθρωπιστικό ήθος</a:t>
            </a:r>
          </a:p>
          <a:p>
            <a:pPr>
              <a:buClrTx/>
              <a:buFont typeface="Wingdings" panose="05000000000000000000" pitchFamily="2" charset="2"/>
              <a:buChar char="ü"/>
            </a:pPr>
            <a:r>
              <a:rPr lang="el-GR" dirty="0">
                <a:latin typeface="Times New Roman" panose="02020603050405020304" pitchFamily="18" charset="0"/>
                <a:cs typeface="Times New Roman" panose="02020603050405020304" pitchFamily="18" charset="0"/>
              </a:rPr>
              <a:t>Ωστόσο, επιβεβαιώνεται η ύπαρξη της ταυτότητας του «ιδανικού μετανάστη» =&gt; ευθυγράμμιση με ρατσιστικό, εθνικό ομογενοποιητικό λόγο</a:t>
            </a:r>
          </a:p>
          <a:p>
            <a:pPr marL="0" indent="0">
              <a:buNone/>
            </a:pPr>
            <a:r>
              <a:rPr lang="el-GR" dirty="0">
                <a:latin typeface="Times New Roman" panose="02020603050405020304" pitchFamily="18" charset="0"/>
                <a:cs typeface="Times New Roman" panose="02020603050405020304" pitchFamily="18" charset="0"/>
                <a:sym typeface="Wingdings" panose="05000000000000000000" pitchFamily="2" charset="2"/>
              </a:rPr>
              <a:t> Ρευστός ρατσισμός</a:t>
            </a:r>
            <a:endParaRPr lang="el-G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767439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21" name="Picture 2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23" name="Oval 2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5" name="Picture 2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7" name="Picture 2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9" name="Rectangle 2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35" name="Freeform: Shape 3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9BF21F-778A-2201-2111-AB4DA1EFBF24}"/>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l-GR" sz="8000" b="0" i="0" kern="1200" dirty="0">
                <a:solidFill>
                  <a:srgbClr val="FFFFFF"/>
                </a:solidFill>
                <a:latin typeface="+mj-lt"/>
                <a:ea typeface="+mj-ea"/>
                <a:cs typeface="+mj-cs"/>
              </a:rPr>
              <a:t>4. Συμπεράσματα</a:t>
            </a:r>
            <a:endParaRPr lang="en-US" sz="8000" b="0" i="0" kern="1200" dirty="0">
              <a:solidFill>
                <a:srgbClr val="FFFFFF"/>
              </a:solidFill>
              <a:latin typeface="+mj-lt"/>
              <a:ea typeface="+mj-ea"/>
              <a:cs typeface="+mj-cs"/>
            </a:endParaRPr>
          </a:p>
        </p:txBody>
      </p:sp>
    </p:spTree>
    <p:extLst>
      <p:ext uri="{BB962C8B-B14F-4D97-AF65-F5344CB8AC3E}">
        <p14:creationId xmlns:p14="http://schemas.microsoft.com/office/powerpoint/2010/main" val="2656911723"/>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9B67B38C-3F4A-B54C-23F1-229565370F51}"/>
              </a:ext>
            </a:extLst>
          </p:cNvPr>
          <p:cNvSpPr>
            <a:spLocks noGrp="1"/>
          </p:cNvSpPr>
          <p:nvPr>
            <p:ph idx="1"/>
          </p:nvPr>
        </p:nvSpPr>
        <p:spPr>
          <a:xfrm>
            <a:off x="107004" y="2286162"/>
            <a:ext cx="12084995" cy="4484289"/>
          </a:xfrm>
        </p:spPr>
        <p:txBody>
          <a:bodyPr>
            <a:normAutofit/>
          </a:bodyPr>
          <a:lstStyle/>
          <a:p>
            <a:pPr>
              <a:buClrTx/>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Οι προσωπικές αφηγηματικές ιστορίες ως τόποι ρευστού ρατσισμού</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u="sng" dirty="0">
                <a:latin typeface="Times New Roman" panose="02020603050405020304" pitchFamily="18" charset="0"/>
                <a:cs typeface="Times New Roman" panose="02020603050405020304" pitchFamily="18" charset="0"/>
              </a:rPr>
              <a:t>Συνύπαρξη ανθρωπιστικών αξιών </a:t>
            </a:r>
            <a:r>
              <a:rPr lang="el-GR" dirty="0">
                <a:latin typeface="Times New Roman" panose="02020603050405020304" pitchFamily="18" charset="0"/>
                <a:cs typeface="Times New Roman" panose="02020603050405020304" pitchFamily="18" charset="0"/>
              </a:rPr>
              <a:t>του αντιρατσιστικού λόγου (που συμφωνούν με στόχους φιλανθρωπικής οργάνωσης) (λ.χ. αναφορά στα δεινά των αφηγητών) </a:t>
            </a:r>
            <a:r>
              <a:rPr lang="el-GR" u="sng" dirty="0">
                <a:latin typeface="Times New Roman" panose="02020603050405020304" pitchFamily="18" charset="0"/>
                <a:cs typeface="Times New Roman" panose="02020603050405020304" pitchFamily="18" charset="0"/>
              </a:rPr>
              <a:t>με θέσεις του εθνικού ομογενοποιητικού λόγου </a:t>
            </a:r>
            <a:r>
              <a:rPr lang="el-GR" dirty="0">
                <a:latin typeface="Times New Roman" panose="02020603050405020304" pitchFamily="18" charset="0"/>
                <a:cs typeface="Times New Roman" panose="02020603050405020304" pitchFamily="18" charset="0"/>
              </a:rPr>
              <a:t>(ενσωμάτωση – αφομοίωση – συνεισφορά) </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μέσω κατασκευής ταυτοτήτων επιτυχίας (</a:t>
            </a:r>
            <a:r>
              <a:rPr lang="en-US" dirty="0">
                <a:latin typeface="Times New Roman" panose="02020603050405020304" pitchFamily="18" charset="0"/>
                <a:cs typeface="Times New Roman" panose="02020603050405020304" pitchFamily="18" charset="0"/>
              </a:rPr>
              <a:t>fulfillment) </a:t>
            </a:r>
            <a:r>
              <a:rPr lang="el-GR" dirty="0">
                <a:latin typeface="Times New Roman" panose="02020603050405020304" pitchFamily="18" charset="0"/>
                <a:cs typeface="Times New Roman" panose="02020603050405020304" pitchFamily="18" charset="0"/>
              </a:rPr>
              <a:t>και απόκλισης</a:t>
            </a:r>
            <a:r>
              <a:rPr lang="en-US" dirty="0">
                <a:latin typeface="Times New Roman" panose="02020603050405020304" pitchFamily="18" charset="0"/>
                <a:cs typeface="Times New Roman" panose="02020603050405020304" pitchFamily="18" charset="0"/>
              </a:rPr>
              <a:t> (deviant)</a:t>
            </a:r>
            <a:endParaRPr lang="el-GR"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p:txBody>
      </p:sp>
      <p:sp>
        <p:nvSpPr>
          <p:cNvPr id="4" name="Arrow: Down 3">
            <a:extLst>
              <a:ext uri="{FF2B5EF4-FFF2-40B4-BE49-F238E27FC236}">
                <a16:creationId xmlns:a16="http://schemas.microsoft.com/office/drawing/2014/main" id="{98E4301C-B865-42CE-8BE7-369E0F4B91A1}"/>
              </a:ext>
            </a:extLst>
          </p:cNvPr>
          <p:cNvSpPr/>
          <p:nvPr/>
        </p:nvSpPr>
        <p:spPr>
          <a:xfrm>
            <a:off x="7393020" y="4260795"/>
            <a:ext cx="369651" cy="53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886770342"/>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932353-1D48-5E12-F0BF-1D2B723ECFB7}"/>
              </a:ext>
            </a:extLst>
          </p:cNvPr>
          <p:cNvSpPr>
            <a:spLocks noGrp="1"/>
          </p:cNvSpPr>
          <p:nvPr>
            <p:ph type="title"/>
          </p:nvPr>
        </p:nvSpPr>
        <p:spPr>
          <a:xfrm>
            <a:off x="428017" y="603424"/>
            <a:ext cx="11148674" cy="3523885"/>
          </a:xfrm>
        </p:spPr>
        <p:txBody>
          <a:bodyPr vert="horz" lIns="91440" tIns="45720" rIns="91440" bIns="45720" rtlCol="0" anchor="b">
            <a:normAutofit/>
          </a:bodyPr>
          <a:lstStyle/>
          <a:p>
            <a:pPr algn="ctr"/>
            <a:r>
              <a:rPr lang="el-GR" sz="8000" b="0" i="0" kern="1200" dirty="0">
                <a:solidFill>
                  <a:srgbClr val="FFFFFF"/>
                </a:solidFill>
                <a:latin typeface="+mj-lt"/>
                <a:ea typeface="+mj-ea"/>
                <a:cs typeface="+mj-cs"/>
              </a:rPr>
              <a:t>1. </a:t>
            </a:r>
            <a:r>
              <a:rPr lang="el-GR" sz="8000" dirty="0">
                <a:solidFill>
                  <a:srgbClr val="FFFFFF"/>
                </a:solidFill>
              </a:rPr>
              <a:t>Θεωρητικό πλαίσιο</a:t>
            </a:r>
            <a:endParaRPr lang="en-US" sz="8000" b="0" i="0" kern="1200" dirty="0">
              <a:solidFill>
                <a:srgbClr val="FFFFFF"/>
              </a:solidFill>
              <a:latin typeface="+mj-lt"/>
              <a:ea typeface="+mj-ea"/>
              <a:cs typeface="+mj-cs"/>
            </a:endParaRPr>
          </a:p>
        </p:txBody>
      </p:sp>
    </p:spTree>
    <p:extLst>
      <p:ext uri="{BB962C8B-B14F-4D97-AF65-F5344CB8AC3E}">
        <p14:creationId xmlns:p14="http://schemas.microsoft.com/office/powerpoint/2010/main" val="1799519441"/>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48AA717F-8F2A-40C5-DA2D-16F0C26C1781}"/>
              </a:ext>
            </a:extLst>
          </p:cNvPr>
          <p:cNvSpPr>
            <a:spLocks noGrp="1"/>
          </p:cNvSpPr>
          <p:nvPr>
            <p:ph idx="1"/>
          </p:nvPr>
        </p:nvSpPr>
        <p:spPr>
          <a:xfrm>
            <a:off x="204281" y="2763520"/>
            <a:ext cx="11712101" cy="3909654"/>
          </a:xfrm>
        </p:spPr>
        <p:txBody>
          <a:bodyPr>
            <a:normAutofit/>
          </a:bodyPr>
          <a:lstStyle/>
          <a:p>
            <a:pPr>
              <a:buClrTx/>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Αναπαραγωγή εικόνας «ιδανικού μετανάστη»</a:t>
            </a:r>
            <a:r>
              <a:rPr lang="en-US" dirty="0">
                <a:latin typeface="Times New Roman" panose="02020603050405020304" pitchFamily="18" charset="0"/>
                <a:cs typeface="Times New Roman" panose="02020603050405020304" pitchFamily="18" charset="0"/>
              </a:rPr>
              <a:t> 1.</a:t>
            </a:r>
            <a:r>
              <a:rPr lang="el-GR" dirty="0">
                <a:latin typeface="Times New Roman" panose="02020603050405020304" pitchFamily="18" charset="0"/>
                <a:cs typeface="Times New Roman" panose="02020603050405020304" pitchFamily="18" charset="0"/>
              </a:rPr>
              <a:t> από τους ίδιους </a:t>
            </a:r>
            <a:r>
              <a:rPr lang="el-GR" dirty="0">
                <a:latin typeface="Times New Roman" panose="02020603050405020304" pitchFamily="18" charset="0"/>
                <a:cs typeface="Times New Roman" panose="02020603050405020304" pitchFamily="18" charset="0"/>
                <a:sym typeface="Wingdings" panose="05000000000000000000" pitchFamily="2" charset="2"/>
              </a:rPr>
              <a:t></a:t>
            </a:r>
            <a:r>
              <a:rPr lang="el-GR" dirty="0">
                <a:latin typeface="Times New Roman" panose="02020603050405020304" pitchFamily="18" charset="0"/>
                <a:cs typeface="Times New Roman" panose="02020603050405020304" pitchFamily="18" charset="0"/>
              </a:rPr>
              <a:t> εσωτερικευμένος ρατσισμός</a:t>
            </a:r>
          </a:p>
          <a:p>
            <a:pPr marL="457200" lvl="1" indent="0">
              <a:buClrTx/>
              <a:buNone/>
            </a:pP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 </a:t>
            </a:r>
            <a:r>
              <a:rPr lang="el-GR" sz="2000" dirty="0">
                <a:latin typeface="Times New Roman" panose="02020603050405020304" pitchFamily="18" charset="0"/>
                <a:cs typeface="Times New Roman" panose="02020603050405020304" pitchFamily="18" charset="0"/>
              </a:rPr>
              <a:t>από τις φιλανθρωπικές οργανώσεις </a:t>
            </a:r>
            <a:r>
              <a:rPr lang="el-GR" sz="2000" dirty="0">
                <a:latin typeface="Times New Roman" panose="02020603050405020304" pitchFamily="18" charset="0"/>
                <a:cs typeface="Times New Roman" panose="02020603050405020304" pitchFamily="18" charset="0"/>
                <a:sym typeface="Wingdings" panose="05000000000000000000" pitchFamily="2" charset="2"/>
              </a:rPr>
              <a:t></a:t>
            </a:r>
            <a:r>
              <a:rPr lang="el-GR" sz="2000" dirty="0">
                <a:latin typeface="Times New Roman" panose="02020603050405020304" pitchFamily="18" charset="0"/>
                <a:cs typeface="Times New Roman" panose="02020603050405020304" pitchFamily="18" charset="0"/>
              </a:rPr>
              <a:t> ρευστός ρατσισμός</a:t>
            </a:r>
            <a:endParaRPr lang="en-US" dirty="0">
              <a:latin typeface="Times New Roman" panose="02020603050405020304" pitchFamily="18" charset="0"/>
              <a:cs typeface="Times New Roman" panose="02020603050405020304" pitchFamily="18" charset="0"/>
            </a:endParaRPr>
          </a:p>
          <a:p>
            <a:pPr marL="0" indent="0">
              <a:buClrTx/>
              <a:buNone/>
            </a:pPr>
            <a:r>
              <a:rPr lang="el-GR" dirty="0"/>
              <a:t>				</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στήριξη δικαιωμάτων </a:t>
            </a:r>
            <a:r>
              <a:rPr lang="en-US" dirty="0">
                <a:latin typeface="Times New Roman" panose="02020603050405020304" pitchFamily="18" charset="0"/>
                <a:cs typeface="Times New Roman" panose="02020603050405020304" pitchFamily="18" charset="0"/>
              </a:rPr>
              <a:t>RASIM + </a:t>
            </a:r>
            <a:r>
              <a:rPr lang="el-GR" dirty="0">
                <a:latin typeface="Times New Roman" panose="02020603050405020304" pitchFamily="18" charset="0"/>
                <a:cs typeface="Times New Roman" panose="02020603050405020304" pitchFamily="18" charset="0"/>
              </a:rPr>
              <a:t>υιοθέτηση αξιολογικών 												    πλειονοτικών απόψεων)</a:t>
            </a:r>
          </a:p>
          <a:p>
            <a:pPr marL="0" indent="0">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αίσθηση αποδοχής</a:t>
            </a:r>
          </a:p>
          <a:p>
            <a:pPr marL="0" indent="0">
              <a:buClrTx/>
              <a:buNone/>
            </a:pPr>
            <a:r>
              <a:rPr lang="el-GR" dirty="0">
                <a:latin typeface="Times New Roman" panose="02020603050405020304" pitchFamily="18" charset="0"/>
                <a:cs typeface="Times New Roman" panose="02020603050405020304" pitchFamily="18" charset="0"/>
              </a:rPr>
              <a:t>			ευθυγράμμιση με εθνικό ομογενοποιητικό λόγο</a:t>
            </a:r>
          </a:p>
          <a:p>
            <a:endParaRPr lang="el-GR" dirty="0"/>
          </a:p>
        </p:txBody>
      </p:sp>
      <p:sp>
        <p:nvSpPr>
          <p:cNvPr id="4" name="Arrow: Down 3">
            <a:extLst>
              <a:ext uri="{FF2B5EF4-FFF2-40B4-BE49-F238E27FC236}">
                <a16:creationId xmlns:a16="http://schemas.microsoft.com/office/drawing/2014/main" id="{C5CE9B86-A675-51FD-310E-FD73A24D3F56}"/>
              </a:ext>
            </a:extLst>
          </p:cNvPr>
          <p:cNvSpPr/>
          <p:nvPr/>
        </p:nvSpPr>
        <p:spPr>
          <a:xfrm>
            <a:off x="3236068" y="3615315"/>
            <a:ext cx="369651" cy="5350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41472827"/>
      </p:ext>
    </p:extLst>
  </p:cSld>
  <p:clrMapOvr>
    <a:overrideClrMapping bg1="lt1" tx1="dk1" bg2="lt2" tx2="dk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1" name="Picture 3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39" name="Rectangle 3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useBgFill="1">
        <p:nvSpPr>
          <p:cNvPr id="45" name="Freeform: Shape 4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E79A5-A268-5B50-EA3F-14B171D90D5A}"/>
              </a:ext>
            </a:extLst>
          </p:cNvPr>
          <p:cNvSpPr>
            <a:spLocks noGrp="1"/>
          </p:cNvSpPr>
          <p:nvPr>
            <p:ph type="title"/>
          </p:nvPr>
        </p:nvSpPr>
        <p:spPr>
          <a:xfrm>
            <a:off x="326408" y="2099752"/>
            <a:ext cx="10260990" cy="928754"/>
          </a:xfrm>
        </p:spPr>
        <p:txBody>
          <a:bodyPr vert="horz" lIns="91440" tIns="45720" rIns="91440" bIns="45720" rtlCol="0" anchor="b">
            <a:noAutofit/>
          </a:bodyPr>
          <a:lstStyle/>
          <a:p>
            <a:pPr algn="ctr"/>
            <a:r>
              <a:rPr lang="en-US" sz="6000" b="0" i="0" kern="1200" dirty="0">
                <a:solidFill>
                  <a:srgbClr val="FFFFFF"/>
                </a:solidFill>
                <a:latin typeface="+mj-lt"/>
                <a:ea typeface="+mj-ea"/>
                <a:cs typeface="+mj-cs"/>
              </a:rPr>
              <a:t>Σας </a:t>
            </a:r>
            <a:r>
              <a:rPr lang="en-US" sz="6000" b="0" i="0" kern="1200" dirty="0" err="1">
                <a:solidFill>
                  <a:srgbClr val="FFFFFF"/>
                </a:solidFill>
                <a:latin typeface="+mj-lt"/>
                <a:ea typeface="+mj-ea"/>
                <a:cs typeface="+mj-cs"/>
              </a:rPr>
              <a:t>ευχ</a:t>
            </a:r>
            <a:r>
              <a:rPr lang="en-US" sz="6000" b="0" i="0" kern="1200" dirty="0">
                <a:solidFill>
                  <a:srgbClr val="FFFFFF"/>
                </a:solidFill>
                <a:latin typeface="+mj-lt"/>
                <a:ea typeface="+mj-ea"/>
                <a:cs typeface="+mj-cs"/>
              </a:rPr>
              <a:t>αριστώ για την προσοχή σας!</a:t>
            </a:r>
          </a:p>
        </p:txBody>
      </p:sp>
    </p:spTree>
    <p:extLst>
      <p:ext uri="{BB962C8B-B14F-4D97-AF65-F5344CB8AC3E}">
        <p14:creationId xmlns:p14="http://schemas.microsoft.com/office/powerpoint/2010/main" val="19788057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123390B7-7F72-5F6D-6B71-CF0F2CB6E6B5}"/>
              </a:ext>
            </a:extLst>
          </p:cNvPr>
          <p:cNvSpPr>
            <a:spLocks noGrp="1"/>
          </p:cNvSpPr>
          <p:nvPr>
            <p:ph idx="1"/>
          </p:nvPr>
        </p:nvSpPr>
        <p:spPr>
          <a:xfrm>
            <a:off x="658575" y="2318584"/>
            <a:ext cx="10465038" cy="4415847"/>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Ρατσισμός </a:t>
            </a:r>
          </a:p>
          <a:p>
            <a:pPr marL="0" indent="0">
              <a:buClrTx/>
              <a:buNone/>
            </a:pPr>
            <a:r>
              <a:rPr lang="el-GR" dirty="0">
                <a:latin typeface="Times New Roman" panose="02020603050405020304" pitchFamily="18" charset="0"/>
                <a:cs typeface="Times New Roman" panose="02020603050405020304" pitchFamily="18" charset="0"/>
              </a:rPr>
              <a:t>- Σύστημα κυριαρχίας σε μια ομάδα</a:t>
            </a:r>
            <a:r>
              <a:rPr lang="en-US" dirty="0">
                <a:latin typeface="Times New Roman" panose="02020603050405020304" pitchFamily="18" charset="0"/>
                <a:cs typeface="Times New Roman" panose="02020603050405020304" pitchFamily="18" charset="0"/>
              </a:rPr>
              <a:t> (van Dijk 1991)</a:t>
            </a:r>
            <a:r>
              <a:rPr lang="el-GR" dirty="0">
                <a:latin typeface="Times New Roman" panose="02020603050405020304" pitchFamily="18" charset="0"/>
                <a:cs typeface="Times New Roman" panose="02020603050405020304" pitchFamily="18" charset="0"/>
              </a:rPr>
              <a:t> </a:t>
            </a:r>
          </a:p>
          <a:p>
            <a:pPr marL="0" indent="0">
              <a:buClrTx/>
              <a:buNone/>
            </a:pPr>
            <a:r>
              <a:rPr lang="el-GR" dirty="0">
                <a:latin typeface="Times New Roman" panose="02020603050405020304" pitchFamily="18" charset="0"/>
                <a:cs typeface="Times New Roman" panose="02020603050405020304" pitchFamily="18" charset="0"/>
              </a:rPr>
              <a:t>- Περιλαμβάνει ιδεολογικά στερεότυπα και προκαταλήψεις, μέσω των οποίων νομιμοποιείται και φυσικοποιείται η ηγεμονία του «Εμείς» στους «Άλλους»</a:t>
            </a:r>
            <a:r>
              <a:rPr lang="en-US" dirty="0">
                <a:latin typeface="Times New Roman" panose="02020603050405020304" pitchFamily="18" charset="0"/>
                <a:cs typeface="Times New Roman" panose="02020603050405020304" pitchFamily="18" charset="0"/>
              </a:rPr>
              <a:t> (van Dijk 2021)</a:t>
            </a: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Ηγεμονία μέσω</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pPr marL="457200" indent="-457200">
              <a:buClrTx/>
              <a:buAutoNum type="arabicParenR"/>
            </a:pPr>
            <a:r>
              <a:rPr lang="el-GR" dirty="0">
                <a:latin typeface="Times New Roman" panose="02020603050405020304" pitchFamily="18" charset="0"/>
                <a:cs typeface="Times New Roman" panose="02020603050405020304" pitchFamily="18" charset="0"/>
              </a:rPr>
              <a:t>Περιορισμού της ελεύθερης δράσης </a:t>
            </a:r>
            <a:r>
              <a:rPr lang="el-GR" sz="1800"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limits freedom of action</a:t>
            </a:r>
            <a:r>
              <a:rPr lang="el-GR" sz="1800"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a:t>
            </a:r>
            <a:endParaRPr lang="el-GR" sz="1800" i="1" dirty="0">
              <a:latin typeface="Times New Roman" panose="02020603050405020304" pitchFamily="18" charset="0"/>
              <a:cs typeface="Times New Roman" panose="02020603050405020304" pitchFamily="18" charset="0"/>
            </a:endParaRPr>
          </a:p>
          <a:p>
            <a:pPr marL="457200" indent="-457200">
              <a:buClrTx/>
              <a:buAutoNum type="arabicParenR"/>
            </a:pPr>
            <a:r>
              <a:rPr lang="el-GR" dirty="0">
                <a:latin typeface="Times New Roman" panose="02020603050405020304" pitchFamily="18" charset="0"/>
                <a:cs typeface="Times New Roman" panose="02020603050405020304" pitchFamily="18" charset="0"/>
              </a:rPr>
              <a:t>Επίδρασης στο νοητικό επίπεδο</a:t>
            </a:r>
            <a:r>
              <a:rPr lang="en-US" dirty="0">
                <a:latin typeface="Times New Roman" panose="02020603050405020304" pitchFamily="18" charset="0"/>
                <a:cs typeface="Times New Roman" panose="02020603050405020304" pitchFamily="18" charset="0"/>
              </a:rPr>
              <a:t> </a:t>
            </a:r>
            <a:r>
              <a:rPr lang="en-US" sz="1800" i="1"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affect the mind of people</a:t>
            </a:r>
            <a:r>
              <a:rPr lang="el-GR" sz="1800" i="1" dirty="0">
                <a:latin typeface="Times New Roman" panose="02020603050405020304" pitchFamily="18" charset="0"/>
                <a:cs typeface="Times New Roman" panose="02020603050405020304" pitchFamily="18" charset="0"/>
              </a:rPr>
              <a:t>»</a:t>
            </a:r>
            <a:r>
              <a:rPr lang="en-US" sz="1800" i="1" dirty="0">
                <a:latin typeface="Times New Roman" panose="02020603050405020304" pitchFamily="18" charset="0"/>
                <a:cs typeface="Times New Roman" panose="02020603050405020304" pitchFamily="18" charset="0"/>
              </a:rPr>
              <a:t>)</a:t>
            </a:r>
          </a:p>
          <a:p>
            <a:pPr marL="0" indent="0">
              <a:buClrTx/>
              <a:buNone/>
            </a:pPr>
            <a:r>
              <a:rPr lang="el-GR" sz="1800" dirty="0">
                <a:latin typeface="Times New Roman" panose="02020603050405020304" pitchFamily="18" charset="0"/>
                <a:cs typeface="Times New Roman" panose="02020603050405020304" pitchFamily="18" charset="0"/>
              </a:rPr>
              <a:t>Μέσα από τον έλεγχο του δημόσιου λόγου η κυρίαρχη ομάδα επηρεάζει τα κείμενα            </a:t>
            </a:r>
          </a:p>
          <a:p>
            <a:pPr marL="0" indent="0">
              <a:buClrTx/>
              <a:buNone/>
            </a:pPr>
            <a:r>
              <a:rPr lang="el-GR" sz="1800" dirty="0">
                <a:latin typeface="Times New Roman" panose="02020603050405020304" pitchFamily="18" charset="0"/>
                <a:cs typeface="Times New Roman" panose="02020603050405020304" pitchFamily="18" charset="0"/>
              </a:rPr>
              <a:t>οι αποδέκτες επηρεάζονται            τροποποίηση Ιδεολογίας και στάσης (</a:t>
            </a:r>
            <a:r>
              <a:rPr lang="en-US" sz="1800" dirty="0">
                <a:latin typeface="Times New Roman" panose="02020603050405020304" pitchFamily="18" charset="0"/>
                <a:cs typeface="Times New Roman" panose="02020603050405020304" pitchFamily="18" charset="0"/>
              </a:rPr>
              <a:t>van Dijk 1996)</a:t>
            </a:r>
            <a:endParaRPr lang="el-GR" sz="1800" dirty="0">
              <a:latin typeface="Times New Roman" panose="02020603050405020304" pitchFamily="18" charset="0"/>
              <a:cs typeface="Times New Roman" panose="02020603050405020304" pitchFamily="18" charset="0"/>
            </a:endParaRPr>
          </a:p>
        </p:txBody>
      </p:sp>
      <p:sp>
        <p:nvSpPr>
          <p:cNvPr id="4" name="Arrow: Right 3">
            <a:extLst>
              <a:ext uri="{FF2B5EF4-FFF2-40B4-BE49-F238E27FC236}">
                <a16:creationId xmlns:a16="http://schemas.microsoft.com/office/drawing/2014/main" id="{40AF7CE2-2433-35CD-960A-51BA42499A0A}"/>
              </a:ext>
            </a:extLst>
          </p:cNvPr>
          <p:cNvSpPr/>
          <p:nvPr/>
        </p:nvSpPr>
        <p:spPr>
          <a:xfrm>
            <a:off x="3317132" y="5752286"/>
            <a:ext cx="535021" cy="252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Right 4">
            <a:extLst>
              <a:ext uri="{FF2B5EF4-FFF2-40B4-BE49-F238E27FC236}">
                <a16:creationId xmlns:a16="http://schemas.microsoft.com/office/drawing/2014/main" id="{303C24F5-E04B-ACE5-C81E-06EABF8DC721}"/>
              </a:ext>
            </a:extLst>
          </p:cNvPr>
          <p:cNvSpPr/>
          <p:nvPr/>
        </p:nvSpPr>
        <p:spPr>
          <a:xfrm>
            <a:off x="8536087" y="5342644"/>
            <a:ext cx="535021" cy="252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1579547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75B93ABA-A177-4B96-3429-AE2CA6436B35}"/>
              </a:ext>
            </a:extLst>
          </p:cNvPr>
          <p:cNvSpPr>
            <a:spLocks noGrp="1"/>
          </p:cNvSpPr>
          <p:nvPr>
            <p:ph idx="1"/>
          </p:nvPr>
        </p:nvSpPr>
        <p:spPr>
          <a:xfrm>
            <a:off x="554477" y="2286162"/>
            <a:ext cx="10807429" cy="3962237"/>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Αντιρατσισμός</a:t>
            </a:r>
          </a:p>
          <a:p>
            <a:pPr marL="0" indent="0">
              <a:buClrTx/>
              <a:buNone/>
            </a:pPr>
            <a:r>
              <a:rPr lang="el-GR" dirty="0">
                <a:latin typeface="Times New Roman" panose="02020603050405020304" pitchFamily="18" charset="0"/>
                <a:cs typeface="Times New Roman" panose="02020603050405020304" pitchFamily="18" charset="0"/>
              </a:rPr>
              <a:t>- Κίνημα αντίστασης στην (εθνική) κυριαρχία (</a:t>
            </a:r>
            <a:r>
              <a:rPr lang="en-US" dirty="0">
                <a:latin typeface="Times New Roman" panose="02020603050405020304" pitchFamily="18" charset="0"/>
                <a:cs typeface="Times New Roman" panose="02020603050405020304" pitchFamily="18" charset="0"/>
              </a:rPr>
              <a:t>van Dijk 2021)</a:t>
            </a:r>
          </a:p>
          <a:p>
            <a:pPr marL="0" indent="0">
              <a:buClrTx/>
              <a:buNone/>
            </a:pPr>
            <a:r>
              <a:rPr lang="el-GR" dirty="0">
                <a:latin typeface="Times New Roman" panose="02020603050405020304" pitchFamily="18" charset="0"/>
                <a:cs typeface="Times New Roman" panose="02020603050405020304" pitchFamily="18" charset="0"/>
              </a:rPr>
              <a:t>- Αντίσταση στο δίπολο </a:t>
            </a:r>
            <a:endParaRPr lang="en-US" dirty="0">
              <a:latin typeface="Times New Roman" panose="02020603050405020304" pitchFamily="18" charset="0"/>
              <a:cs typeface="Times New Roman" panose="02020603050405020304" pitchFamily="18" charset="0"/>
            </a:endParaRPr>
          </a:p>
          <a:p>
            <a:pPr marL="0" indent="0">
              <a:buClrTx/>
              <a:buNone/>
            </a:pPr>
            <a:endParaRPr lang="el-GR" dirty="0">
              <a:latin typeface="Times New Roman" panose="02020603050405020304" pitchFamily="18" charset="0"/>
              <a:cs typeface="Times New Roman" panose="02020603050405020304" pitchFamily="18" charset="0"/>
            </a:endParaRPr>
          </a:p>
          <a:p>
            <a:pPr marL="0" indent="0" algn="ctr">
              <a:buClrTx/>
              <a:buNone/>
            </a:pPr>
            <a:r>
              <a:rPr lang="el-GR" dirty="0">
                <a:solidFill>
                  <a:srgbClr val="C00000"/>
                </a:solidFill>
                <a:latin typeface="Times New Roman" panose="02020603050405020304" pitchFamily="18" charset="0"/>
                <a:cs typeface="Times New Roman" panose="02020603050405020304" pitchFamily="18" charset="0"/>
              </a:rPr>
              <a:t>Κυρίαρχη ομάδα</a:t>
            </a:r>
            <a:r>
              <a:rPr lang="en-US" dirty="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vs	</a:t>
            </a:r>
            <a:r>
              <a:rPr lang="en-US" dirty="0">
                <a:solidFill>
                  <a:srgbClr val="C00000"/>
                </a:solidFill>
                <a:latin typeface="Times New Roman" panose="02020603050405020304" pitchFamily="18" charset="0"/>
                <a:cs typeface="Times New Roman" panose="02020603050405020304" pitchFamily="18" charset="0"/>
              </a:rPr>
              <a:t>				</a:t>
            </a:r>
            <a:r>
              <a:rPr lang="el-GR" dirty="0">
                <a:solidFill>
                  <a:srgbClr val="C00000"/>
                </a:solidFill>
                <a:latin typeface="Times New Roman" panose="02020603050405020304" pitchFamily="18" charset="0"/>
                <a:cs typeface="Times New Roman" panose="02020603050405020304" pitchFamily="18" charset="0"/>
              </a:rPr>
              <a:t>Μειονοτική ομάδα</a:t>
            </a:r>
          </a:p>
          <a:p>
            <a:pPr marL="0" indent="0" algn="ctr">
              <a:buClrTx/>
              <a:buNone/>
            </a:pPr>
            <a:endParaRPr lang="el-GR" dirty="0">
              <a:latin typeface="Times New Roman" panose="02020603050405020304" pitchFamily="18" charset="0"/>
              <a:cs typeface="Times New Roman" panose="02020603050405020304" pitchFamily="18" charset="0"/>
            </a:endParaRPr>
          </a:p>
          <a:p>
            <a:pPr marL="0" indent="0" algn="ctr">
              <a:buClrTx/>
              <a:buNone/>
            </a:pPr>
            <a:endParaRPr lang="el-GR" dirty="0">
              <a:latin typeface="Times New Roman" panose="02020603050405020304" pitchFamily="18" charset="0"/>
              <a:cs typeface="Times New Roman" panose="02020603050405020304" pitchFamily="18" charset="0"/>
            </a:endParaRPr>
          </a:p>
          <a:p>
            <a:pPr marL="0" indent="0" algn="ctr">
              <a:buClrTx/>
              <a:buNone/>
            </a:pPr>
            <a:endParaRPr lang="el-GR" dirty="0">
              <a:latin typeface="Times New Roman" panose="02020603050405020304" pitchFamily="18" charset="0"/>
              <a:cs typeface="Times New Roman" panose="02020603050405020304" pitchFamily="18" charset="0"/>
            </a:endParaRPr>
          </a:p>
          <a:p>
            <a:pPr marL="0" indent="0">
              <a:buClrTx/>
              <a:buNone/>
            </a:pPr>
            <a:r>
              <a:rPr lang="el-GR" dirty="0">
                <a:latin typeface="Times New Roman" panose="02020603050405020304" pitchFamily="18" charset="0"/>
                <a:cs typeface="Times New Roman" panose="02020603050405020304" pitchFamily="18" charset="0"/>
              </a:rPr>
              <a:t>           θετική αναπαράσταση										αρνητική αναπαράσταση</a:t>
            </a:r>
          </a:p>
        </p:txBody>
      </p:sp>
      <p:sp>
        <p:nvSpPr>
          <p:cNvPr id="4" name="Arrow: Down 3">
            <a:extLst>
              <a:ext uri="{FF2B5EF4-FFF2-40B4-BE49-F238E27FC236}">
                <a16:creationId xmlns:a16="http://schemas.microsoft.com/office/drawing/2014/main" id="{DF80C4A2-EAF6-D926-5DE6-37A3581777D1}"/>
              </a:ext>
            </a:extLst>
          </p:cNvPr>
          <p:cNvSpPr/>
          <p:nvPr/>
        </p:nvSpPr>
        <p:spPr>
          <a:xfrm>
            <a:off x="8975995" y="4724400"/>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Arrow: Down 4">
            <a:extLst>
              <a:ext uri="{FF2B5EF4-FFF2-40B4-BE49-F238E27FC236}">
                <a16:creationId xmlns:a16="http://schemas.microsoft.com/office/drawing/2014/main" id="{2F0240CE-E347-7546-389B-2C8039D32A84}"/>
              </a:ext>
            </a:extLst>
          </p:cNvPr>
          <p:cNvSpPr/>
          <p:nvPr/>
        </p:nvSpPr>
        <p:spPr>
          <a:xfrm>
            <a:off x="2389357" y="4724400"/>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7577643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5" name="Freeform: Shape 1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F6B48499-4595-F949-CEE5-EF3CB8FD466A}"/>
              </a:ext>
            </a:extLst>
          </p:cNvPr>
          <p:cNvSpPr>
            <a:spLocks noGrp="1"/>
          </p:cNvSpPr>
          <p:nvPr>
            <p:ph idx="1"/>
          </p:nvPr>
        </p:nvSpPr>
        <p:spPr>
          <a:xfrm>
            <a:off x="175098" y="2286162"/>
            <a:ext cx="11809379" cy="4348102"/>
          </a:xfrm>
        </p:spPr>
        <p:txBody>
          <a:bodyPr>
            <a:normAutofit/>
          </a:bodyPr>
          <a:lstStyle/>
          <a:p>
            <a:pPr>
              <a:lnSpc>
                <a:spcPct val="90000"/>
              </a:lnSpc>
              <a:buClrTx/>
              <a:buFont typeface="Wingdings" panose="05000000000000000000" pitchFamily="2" charset="2"/>
              <a:buChar char="v"/>
            </a:pPr>
            <a:r>
              <a:rPr lang="el-GR" sz="2600" b="1" dirty="0">
                <a:latin typeface="Times New Roman" panose="02020603050405020304" pitchFamily="18" charset="0"/>
                <a:cs typeface="Times New Roman" panose="02020603050405020304" pitchFamily="18" charset="0"/>
              </a:rPr>
              <a:t>Ρευστός Ρατσισμός</a:t>
            </a:r>
          </a:p>
          <a:p>
            <a:pPr marL="0" indent="0">
              <a:lnSpc>
                <a:spcPct val="90000"/>
              </a:lnSpc>
              <a:buClrTx/>
              <a:buNone/>
            </a:pPr>
            <a:r>
              <a:rPr lang="el-GR" sz="1800" dirty="0">
                <a:latin typeface="Times New Roman" panose="02020603050405020304" pitchFamily="18" charset="0"/>
                <a:cs typeface="Times New Roman" panose="02020603050405020304" pitchFamily="18" charset="0"/>
              </a:rPr>
              <a:t>Νέα μορφή κρυφού ρατσισμού, η οποία ενσωματώνει πτυχές του αντιρατσιστικού λόγου, ενώ παράλληλα συντηρεί σχέσεις ανισότητας</a:t>
            </a:r>
          </a:p>
          <a:p>
            <a:pPr marL="0" indent="0">
              <a:lnSpc>
                <a:spcPct val="90000"/>
              </a:lnSpc>
              <a:buClrTx/>
              <a:buNone/>
            </a:pPr>
            <a:endParaRPr lang="el-GR" sz="1800" dirty="0">
              <a:latin typeface="Times New Roman" panose="02020603050405020304" pitchFamily="18" charset="0"/>
              <a:cs typeface="Times New Roman" panose="02020603050405020304" pitchFamily="18" charset="0"/>
            </a:endParaRPr>
          </a:p>
          <a:p>
            <a:pPr>
              <a:lnSpc>
                <a:spcPct val="90000"/>
              </a:lnSpc>
              <a:buClrTx/>
              <a:buFont typeface="Wingdings" panose="05000000000000000000" pitchFamily="2" charset="2"/>
              <a:buChar char="v"/>
            </a:pPr>
            <a:r>
              <a:rPr lang="el-GR" sz="1800" dirty="0">
                <a:latin typeface="Times New Roman" panose="02020603050405020304" pitchFamily="18" charset="0"/>
                <a:cs typeface="Times New Roman" panose="02020603050405020304" pitchFamily="18" charset="0"/>
              </a:rPr>
              <a:t>	αντιρατσιστικό προκάλυμμα και χρήση αμφισημίας/ πολυσημίας</a:t>
            </a:r>
          </a:p>
          <a:p>
            <a:pPr marL="0" indent="0">
              <a:lnSpc>
                <a:spcPct val="90000"/>
              </a:lnSpc>
              <a:buClrTx/>
              <a:buNone/>
            </a:pPr>
            <a:r>
              <a:rPr lang="el-GR" sz="1800" dirty="0">
                <a:latin typeface="Times New Roman" panose="02020603050405020304" pitchFamily="18" charset="0"/>
                <a:cs typeface="Times New Roman" panose="02020603050405020304" pitchFamily="18" charset="0"/>
              </a:rPr>
              <a:t> </a:t>
            </a:r>
          </a:p>
          <a:p>
            <a:pPr marL="0" indent="0">
              <a:lnSpc>
                <a:spcPct val="90000"/>
              </a:lnSpc>
              <a:buClrTx/>
              <a:buNone/>
            </a:pPr>
            <a:endParaRPr lang="el-GR" sz="1800" dirty="0">
              <a:latin typeface="Times New Roman" panose="02020603050405020304" pitchFamily="18" charset="0"/>
              <a:cs typeface="Times New Roman" panose="02020603050405020304" pitchFamily="18" charset="0"/>
            </a:endParaRPr>
          </a:p>
          <a:p>
            <a:pPr marL="0" indent="0">
              <a:lnSpc>
                <a:spcPct val="90000"/>
              </a:lnSpc>
              <a:buClrTx/>
              <a:buNone/>
            </a:pPr>
            <a:r>
              <a:rPr lang="el-GR" sz="1800" dirty="0">
                <a:latin typeface="Times New Roman" panose="02020603050405020304" pitchFamily="18" charset="0"/>
                <a:cs typeface="Times New Roman" panose="02020603050405020304" pitchFamily="18" charset="0"/>
              </a:rPr>
              <a:t>εκ πρώτης όψεως φαίνεται να είναι αντιρατσιστικός</a:t>
            </a:r>
          </a:p>
          <a:p>
            <a:pPr marL="0" indent="0">
              <a:lnSpc>
                <a:spcPct val="90000"/>
              </a:lnSpc>
              <a:buClrTx/>
              <a:buNone/>
            </a:pPr>
            <a:r>
              <a:rPr lang="el-GR" sz="1800" dirty="0">
                <a:latin typeface="Times New Roman" panose="02020603050405020304" pitchFamily="18" charset="0"/>
                <a:cs typeface="Times New Roman" panose="02020603050405020304" pitchFamily="18" charset="0"/>
              </a:rPr>
              <a:t>Κρύβει τεχνηέντως τη ρατσιστική του πρόθεση (δυσκολία εντοπισμού)</a:t>
            </a:r>
            <a:endParaRPr lang="el-GR" sz="1600" dirty="0">
              <a:latin typeface="Times New Roman" panose="02020603050405020304" pitchFamily="18" charset="0"/>
              <a:cs typeface="Times New Roman" panose="02020603050405020304" pitchFamily="18" charset="0"/>
            </a:endParaRPr>
          </a:p>
        </p:txBody>
      </p:sp>
      <p:sp>
        <p:nvSpPr>
          <p:cNvPr id="4" name="Arrow: Down 3">
            <a:extLst>
              <a:ext uri="{FF2B5EF4-FFF2-40B4-BE49-F238E27FC236}">
                <a16:creationId xmlns:a16="http://schemas.microsoft.com/office/drawing/2014/main" id="{3102B694-61A4-6D71-BD54-6923E03CAB6B}"/>
              </a:ext>
            </a:extLst>
          </p:cNvPr>
          <p:cNvSpPr/>
          <p:nvPr/>
        </p:nvSpPr>
        <p:spPr>
          <a:xfrm>
            <a:off x="3254814" y="4174463"/>
            <a:ext cx="485775" cy="5715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35972837-EA1E-0DE7-4853-25C5C64B9915}"/>
              </a:ext>
            </a:extLst>
          </p:cNvPr>
          <p:cNvSpPr txBox="1"/>
          <p:nvPr/>
        </p:nvSpPr>
        <p:spPr>
          <a:xfrm>
            <a:off x="8099899" y="3827250"/>
            <a:ext cx="4059675" cy="1837426"/>
          </a:xfrm>
          <a:prstGeom prst="rect">
            <a:avLst/>
          </a:prstGeom>
          <a:noFill/>
        </p:spPr>
        <p:txBody>
          <a:bodyPr wrap="square" rtlCol="0">
            <a:spAutoFit/>
          </a:bodyPr>
          <a:lstStyle/>
          <a:p>
            <a:pPr>
              <a:lnSpc>
                <a:spcPct val="90000"/>
              </a:lnSpc>
              <a:buClrTx/>
              <a:buFont typeface="Wingdings" panose="05000000000000000000" pitchFamily="2" charset="2"/>
              <a:buChar char="v"/>
            </a:pPr>
            <a:r>
              <a:rPr lang="el-GR" sz="1800" u="sng" dirty="0">
                <a:latin typeface="Times New Roman" panose="02020603050405020304" pitchFamily="18" charset="0"/>
                <a:cs typeface="Times New Roman" panose="02020603050405020304" pitchFamily="18" charset="0"/>
              </a:rPr>
              <a:t>Πλαίσιο ανάδυσης του </a:t>
            </a:r>
            <a:r>
              <a:rPr lang="el-GR" sz="1800" i="1" u="sng" dirty="0">
                <a:latin typeface="Times New Roman" panose="02020603050405020304" pitchFamily="18" charset="0"/>
                <a:cs typeface="Times New Roman" panose="02020603050405020304" pitchFamily="18" charset="0"/>
              </a:rPr>
              <a:t>ρευστού ρατσισμού</a:t>
            </a:r>
          </a:p>
          <a:p>
            <a:pPr>
              <a:lnSpc>
                <a:spcPct val="90000"/>
              </a:lnSpc>
              <a:buClrTx/>
            </a:pPr>
            <a:endParaRPr lang="el-GR" sz="1800" i="1" u="sng" dirty="0">
              <a:latin typeface="Times New Roman" panose="02020603050405020304" pitchFamily="18" charset="0"/>
              <a:cs typeface="Times New Roman" panose="02020603050405020304" pitchFamily="18" charset="0"/>
            </a:endParaRPr>
          </a:p>
          <a:p>
            <a:pPr>
              <a:lnSpc>
                <a:spcPct val="90000"/>
              </a:lnSpc>
              <a:buClrTx/>
              <a:buFontTx/>
              <a:buChar char="-"/>
            </a:pPr>
            <a:r>
              <a:rPr lang="el-GR" sz="1800" dirty="0">
                <a:latin typeface="Times New Roman" panose="02020603050405020304" pitchFamily="18" charset="0"/>
                <a:cs typeface="Times New Roman" panose="02020603050405020304" pitchFamily="18" charset="0"/>
              </a:rPr>
              <a:t>Διάδοση δημοκρατικών αξιών, αρχών ισότητας και δικαιοσύνης</a:t>
            </a:r>
          </a:p>
          <a:p>
            <a:pPr>
              <a:lnSpc>
                <a:spcPct val="90000"/>
              </a:lnSpc>
              <a:buClrTx/>
              <a:buFontTx/>
              <a:buChar char="-"/>
            </a:pPr>
            <a:r>
              <a:rPr lang="el-GR" sz="1800" dirty="0">
                <a:latin typeface="Times New Roman" panose="02020603050405020304" pitchFamily="18" charset="0"/>
                <a:cs typeface="Times New Roman" panose="02020603050405020304" pitchFamily="18" charset="0"/>
              </a:rPr>
              <a:t>Αντιρατσιστικά κινήματα =&gt; αντιρατσιστικός λόγος</a:t>
            </a:r>
          </a:p>
        </p:txBody>
      </p:sp>
    </p:spTree>
    <p:extLst>
      <p:ext uri="{BB962C8B-B14F-4D97-AF65-F5344CB8AC3E}">
        <p14:creationId xmlns:p14="http://schemas.microsoft.com/office/powerpoint/2010/main" val="382855360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1" name="Rectangle 20">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5" name="Freeform: Shape 24">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Content Placeholder 2">
            <a:extLst>
              <a:ext uri="{FF2B5EF4-FFF2-40B4-BE49-F238E27FC236}">
                <a16:creationId xmlns:a16="http://schemas.microsoft.com/office/drawing/2014/main" id="{2E8690B4-355C-392A-D47A-18345C0F8C0A}"/>
              </a:ext>
            </a:extLst>
          </p:cNvPr>
          <p:cNvSpPr>
            <a:spLocks noGrp="1"/>
          </p:cNvSpPr>
          <p:nvPr>
            <p:ph idx="1"/>
          </p:nvPr>
        </p:nvSpPr>
        <p:spPr>
          <a:xfrm>
            <a:off x="340468" y="2373550"/>
            <a:ext cx="11001983" cy="1896894"/>
          </a:xfrm>
        </p:spPr>
        <p:txBody>
          <a:bodyPr>
            <a:normAutofit/>
          </a:bodyPr>
          <a:lstStyle/>
          <a:p>
            <a:pPr>
              <a:buClrTx/>
              <a:buFont typeface="Wingdings" panose="05000000000000000000" pitchFamily="2" charset="2"/>
              <a:buChar char="v"/>
            </a:pPr>
            <a:r>
              <a:rPr lang="el-GR" sz="2400" b="1" dirty="0">
                <a:latin typeface="Times New Roman" panose="02020603050405020304" pitchFamily="18" charset="0"/>
                <a:cs typeface="Times New Roman" panose="02020603050405020304" pitchFamily="18" charset="0"/>
              </a:rPr>
              <a:t>Εσωτερικευμένος ή Αντίστροφος ρατσισμός</a:t>
            </a:r>
          </a:p>
          <a:p>
            <a:pPr marL="0" indent="0">
              <a:buClrTx/>
              <a:buNone/>
            </a:pPr>
            <a:r>
              <a:rPr lang="el-GR" dirty="0">
                <a:latin typeface="Times New Roman" panose="02020603050405020304" pitchFamily="18" charset="0"/>
                <a:cs typeface="Times New Roman" panose="02020603050405020304" pitchFamily="18" charset="0"/>
              </a:rPr>
              <a:t>- Μορφή ρατσισμού στο πλαίσιο του οποίου οι ρατσιστικές θέσεις </a:t>
            </a:r>
            <a:r>
              <a:rPr lang="el-GR" u="sng" dirty="0">
                <a:latin typeface="Times New Roman" panose="02020603050405020304" pitchFamily="18" charset="0"/>
                <a:cs typeface="Times New Roman" panose="02020603050405020304" pitchFamily="18" charset="0"/>
              </a:rPr>
              <a:t>φυσικοποιούνται</a:t>
            </a:r>
          </a:p>
          <a:p>
            <a:pPr marL="0" indent="0">
              <a:buClrTx/>
              <a:buNone/>
            </a:pPr>
            <a:r>
              <a:rPr lang="el-GR" dirty="0">
                <a:latin typeface="Times New Roman" panose="02020603050405020304" pitchFamily="18" charset="0"/>
                <a:cs typeface="Times New Roman" panose="02020603050405020304" pitchFamily="18" charset="0"/>
              </a:rPr>
              <a:t>- Αποδοχή, υιοθέτηση και εσωτερίκευση από τη μειονοτική ομάδα           αισθήματα κατωτερότητας και εχθρότητας προς τα άτομα της ίδιας ομάδας </a:t>
            </a:r>
          </a:p>
        </p:txBody>
      </p:sp>
      <p:sp>
        <p:nvSpPr>
          <p:cNvPr id="4" name="Arrow: Right 3">
            <a:extLst>
              <a:ext uri="{FF2B5EF4-FFF2-40B4-BE49-F238E27FC236}">
                <a16:creationId xmlns:a16="http://schemas.microsoft.com/office/drawing/2014/main" id="{E430C190-2347-7035-8C9C-128727A1B9C5}"/>
              </a:ext>
            </a:extLst>
          </p:cNvPr>
          <p:cNvSpPr/>
          <p:nvPr/>
        </p:nvSpPr>
        <p:spPr>
          <a:xfrm>
            <a:off x="7304564" y="3429000"/>
            <a:ext cx="535021" cy="2529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a:extLst>
              <a:ext uri="{FF2B5EF4-FFF2-40B4-BE49-F238E27FC236}">
                <a16:creationId xmlns:a16="http://schemas.microsoft.com/office/drawing/2014/main" id="{22BAFF46-29D6-3AE5-B42D-78681C44697E}"/>
              </a:ext>
            </a:extLst>
          </p:cNvPr>
          <p:cNvSpPr txBox="1"/>
          <p:nvPr/>
        </p:nvSpPr>
        <p:spPr>
          <a:xfrm>
            <a:off x="505838" y="4270444"/>
            <a:ext cx="4912467" cy="646331"/>
          </a:xfrm>
          <a:prstGeom prst="rect">
            <a:avLst/>
          </a:prstGeom>
          <a:noFill/>
        </p:spPr>
        <p:txBody>
          <a:bodyPr wrap="square" rtlCol="0">
            <a:spAutoFit/>
          </a:bodyPr>
          <a:lstStyle/>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Αιτία φαινομένου</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Η καταπίεση από πλειονοτική ομάδα</a:t>
            </a:r>
          </a:p>
        </p:txBody>
      </p:sp>
      <p:sp>
        <p:nvSpPr>
          <p:cNvPr id="6" name="TextBox 5">
            <a:extLst>
              <a:ext uri="{FF2B5EF4-FFF2-40B4-BE49-F238E27FC236}">
                <a16:creationId xmlns:a16="http://schemas.microsoft.com/office/drawing/2014/main" id="{1F56F4CC-0F84-E916-742A-566991EEA9AF}"/>
              </a:ext>
            </a:extLst>
          </p:cNvPr>
          <p:cNvSpPr txBox="1"/>
          <p:nvPr/>
        </p:nvSpPr>
        <p:spPr>
          <a:xfrm>
            <a:off x="505837" y="5287223"/>
            <a:ext cx="7694579"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a:latin typeface="Times New Roman" panose="02020603050405020304" pitchFamily="18" charset="0"/>
                <a:cs typeface="Times New Roman" panose="02020603050405020304" pitchFamily="18" charset="0"/>
              </a:rPr>
              <a:t>Αποτέλεσμα φαινομένου</a:t>
            </a:r>
            <a:r>
              <a:rPr lang="en-US" dirty="0">
                <a:latin typeface="Times New Roman" panose="02020603050405020304" pitchFamily="18" charset="0"/>
                <a:cs typeface="Times New Roman" panose="02020603050405020304" pitchFamily="18" charset="0"/>
              </a:rPr>
              <a:t>:</a:t>
            </a:r>
            <a:endParaRPr lang="el-GR"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Η υιοθέτηση στάσεων/ συμπεριφορών σύμφωνα με τα συμφέροντα </a:t>
            </a:r>
          </a:p>
          <a:p>
            <a:r>
              <a:rPr lang="el-GR" dirty="0">
                <a:latin typeface="Times New Roman" panose="02020603050405020304" pitchFamily="18" charset="0"/>
                <a:cs typeface="Times New Roman" panose="02020603050405020304" pitchFamily="18" charset="0"/>
              </a:rPr>
              <a:t>των πλειονοτικών =&gt; ευθυγράμμιση με τον εθνικό ομογενοποιητικό λόγο</a:t>
            </a:r>
          </a:p>
        </p:txBody>
      </p:sp>
    </p:spTree>
    <p:extLst>
      <p:ext uri="{BB962C8B-B14F-4D97-AF65-F5344CB8AC3E}">
        <p14:creationId xmlns:p14="http://schemas.microsoft.com/office/powerpoint/2010/main" val="4150925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DF2D58D9-61B2-8E06-D3E9-F3466DE27FDD}"/>
              </a:ext>
            </a:extLst>
          </p:cNvPr>
          <p:cNvSpPr>
            <a:spLocks noGrp="1"/>
          </p:cNvSpPr>
          <p:nvPr>
            <p:ph type="title"/>
          </p:nvPr>
        </p:nvSpPr>
        <p:spPr>
          <a:xfrm>
            <a:off x="914401" y="609047"/>
            <a:ext cx="10856068" cy="1400530"/>
          </a:xfrm>
        </p:spPr>
        <p:txBody>
          <a:bodyPr anchor="ctr">
            <a:normAutofit/>
          </a:bodyPr>
          <a:lstStyle/>
          <a:p>
            <a:r>
              <a:rPr lang="el-GR" dirty="0">
                <a:solidFill>
                  <a:srgbClr val="FFFFFF"/>
                </a:solidFill>
              </a:rPr>
              <a:t>Η περίπτωση του Ηνωμένου Βασιλείου</a:t>
            </a:r>
          </a:p>
        </p:txBody>
      </p:sp>
      <p:sp>
        <p:nvSpPr>
          <p:cNvPr id="3" name="Content Placeholder 2">
            <a:extLst>
              <a:ext uri="{FF2B5EF4-FFF2-40B4-BE49-F238E27FC236}">
                <a16:creationId xmlns:a16="http://schemas.microsoft.com/office/drawing/2014/main" id="{AAEFCF19-A2A6-1E31-AC91-F8B22EBCA0A5}"/>
              </a:ext>
            </a:extLst>
          </p:cNvPr>
          <p:cNvSpPr>
            <a:spLocks noGrp="1"/>
          </p:cNvSpPr>
          <p:nvPr>
            <p:ph idx="1"/>
          </p:nvPr>
        </p:nvSpPr>
        <p:spPr>
          <a:xfrm>
            <a:off x="1093584" y="3105984"/>
            <a:ext cx="8946541" cy="3484879"/>
          </a:xfrm>
        </p:spPr>
        <p:txBody>
          <a:bodyPr>
            <a:normAutofit/>
          </a:bodyPr>
          <a:lstStyle/>
          <a:p>
            <a:pPr marL="0" indent="0">
              <a:buClrTx/>
              <a:buNone/>
            </a:pPr>
            <a:r>
              <a:rPr lang="el-GR" sz="3600" dirty="0"/>
              <a:t>Η μια όψη...  </a:t>
            </a:r>
          </a:p>
        </p:txBody>
      </p:sp>
    </p:spTree>
    <p:extLst>
      <p:ext uri="{BB962C8B-B14F-4D97-AF65-F5344CB8AC3E}">
        <p14:creationId xmlns:p14="http://schemas.microsoft.com/office/powerpoint/2010/main" val="223245291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2023</TotalTime>
  <Words>2832</Words>
  <Application>Microsoft Office PowerPoint</Application>
  <PresentationFormat>Widescreen</PresentationFormat>
  <Paragraphs>241</Paragraphs>
  <Slides>41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Century Gothic</vt:lpstr>
      <vt:lpstr>pg-1ff1f</vt:lpstr>
      <vt:lpstr>pg-2ff1f</vt:lpstr>
      <vt:lpstr>Times New Roman</vt:lpstr>
      <vt:lpstr>Wingdings</vt:lpstr>
      <vt:lpstr>Wingdings 3</vt:lpstr>
      <vt:lpstr>Ion</vt:lpstr>
      <vt:lpstr>“Wouldn’t it be better for me to earn my own money and pay taxes?”: Liquid racism and the ‘ideal’ refugee in the UK charity representations of migrant stories  Running head: The ‘ideal’ refugee in UK charity narratives</vt:lpstr>
      <vt:lpstr>ΔΟΜΗ ΠΑΡΟΥΣΙΑΣΗΣ</vt:lpstr>
      <vt:lpstr>PowerPoint Presentation</vt:lpstr>
      <vt:lpstr>1. Θεωρητικό πλαίσιο</vt:lpstr>
      <vt:lpstr>PowerPoint Presentation</vt:lpstr>
      <vt:lpstr>PowerPoint Presentation</vt:lpstr>
      <vt:lpstr>PowerPoint Presentation</vt:lpstr>
      <vt:lpstr>PowerPoint Presentation</vt:lpstr>
      <vt:lpstr>Η περίπτωση του Ηνωμένου Βασιλείου</vt:lpstr>
      <vt:lpstr>PowerPoint Presentation</vt:lpstr>
      <vt:lpstr>PowerPoint Presentation</vt:lpstr>
      <vt:lpstr>PowerPoint Presentation</vt:lpstr>
      <vt:lpstr>PowerPoint Presentation</vt:lpstr>
      <vt:lpstr>2. Μεθοδολογικό πλαίσιο</vt:lpstr>
      <vt:lpstr>A) Υλικό προς εξέταση</vt:lpstr>
      <vt:lpstr>Β) Μεθοδολογικά εργαλεία</vt:lpstr>
      <vt:lpstr>PowerPoint Presentation</vt:lpstr>
      <vt:lpstr>Στο χώρο της αφήγησης...</vt:lpstr>
      <vt:lpstr>PowerPoint Presentation</vt:lpstr>
      <vt:lpstr>PowerPoint Presentation</vt:lpstr>
      <vt:lpstr>3. Ανάλυση</vt:lpstr>
      <vt:lpstr>PowerPoint Presentation</vt:lpstr>
      <vt:lpstr>Α) Ιστορία επιτυχίας</vt:lpstr>
      <vt:lpstr>Ιστορία επιτυχίας</vt:lpstr>
      <vt:lpstr>PowerPoint Presentation</vt:lpstr>
      <vt:lpstr>Ιστορία επιτυχίας  (θετική προσαρμογή και ταυτότητα «ιδανικού μετανάστη»)</vt:lpstr>
      <vt:lpstr>PowerPoint Presentation</vt:lpstr>
      <vt:lpstr>PowerPoint Presentation</vt:lpstr>
      <vt:lpstr>PowerPoint Presentation</vt:lpstr>
      <vt:lpstr>PowerPoint Presentation</vt:lpstr>
      <vt:lpstr>Β) Ιστορία αποτυχίας </vt:lpstr>
      <vt:lpstr>Ιστορία αποτυχίας</vt:lpstr>
      <vt:lpstr>PowerPoint Presentation</vt:lpstr>
      <vt:lpstr>Β) Ιστορία αποτυχίας (Μη προσαρμογή)</vt:lpstr>
      <vt:lpstr>PowerPoint Presentation</vt:lpstr>
      <vt:lpstr>PowerPoint Presentation</vt:lpstr>
      <vt:lpstr>PowerPoint Presentation</vt:lpstr>
      <vt:lpstr>4. Συμπεράσματα</vt:lpstr>
      <vt:lpstr>PowerPoint Presentation</vt:lpstr>
      <vt:lpstr>PowerPoint Presentation</vt:lpstr>
      <vt:lpstr>Σας ευχαριστώ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“Wouldn’t it be better for me to earn my own money and pay taxes?”: Liquid racism and the ‘ideal’ refugee in the UK charity representations of migrant stories  Running head: The ‘ideal’ refugee in UK charity narratives</dc:title>
  <dc:creator>spl1700122@o365.uoa.gr</dc:creator>
  <cp:lastModifiedBy>spl1700122@o365.uoa.gr</cp:lastModifiedBy>
  <cp:revision>47</cp:revision>
  <dcterms:created xsi:type="dcterms:W3CDTF">2022-12-02T07:29:48Z</dcterms:created>
  <dcterms:modified xsi:type="dcterms:W3CDTF">2022-12-04T20:34:33Z</dcterms:modified>
</cp:coreProperties>
</file>