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7" r:id="rId3"/>
    <p:sldId id="259"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8" r:id="rId19"/>
    <p:sldId id="281" r:id="rId20"/>
    <p:sldId id="280" r:id="rId21"/>
    <p:sldId id="277"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5.wmf"/><Relationship Id="rId5" Type="http://schemas.openxmlformats.org/officeDocument/2006/relationships/image" Target="../media/image37.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F524B-A990-4C9D-A125-3A2CA8A0F552}" type="datetimeFigureOut">
              <a:rPr lang="el-GR" smtClean="0"/>
              <a:t>17/7/2014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B1213-2BD4-4526-90C8-E1A31109C2D0}" type="slidenum">
              <a:rPr lang="el-GR" smtClean="0"/>
              <a:t>‹#›</a:t>
            </a:fld>
            <a:endParaRPr lang="el-GR"/>
          </a:p>
        </p:txBody>
      </p:sp>
    </p:spTree>
    <p:extLst>
      <p:ext uri="{BB962C8B-B14F-4D97-AF65-F5344CB8AC3E}">
        <p14:creationId xmlns:p14="http://schemas.microsoft.com/office/powerpoint/2010/main" val="66832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144144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116490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174176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8069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3173A89-CAA3-4E9D-8C7B-8CD4249D428E}"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335005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3173A89-CAA3-4E9D-8C7B-8CD4249D428E}"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24401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3173A89-CAA3-4E9D-8C7B-8CD4249D428E}"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313749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284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1608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996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1629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40228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2868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87085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1998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3173A89-CAA3-4E9D-8C7B-8CD4249D428E}"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2780439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43018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39052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2192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3173A89-CAA3-4E9D-8C7B-8CD4249D428E}" type="datetimeFigureOut">
              <a:rPr lang="el-GR" smtClean="0"/>
              <a:t>17/7/2014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116134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3173A89-CAA3-4E9D-8C7B-8CD4249D428E}"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311425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3173A89-CAA3-4E9D-8C7B-8CD4249D428E}" type="datetimeFigureOut">
              <a:rPr lang="el-GR" smtClean="0"/>
              <a:t>17/7/2014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80573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3173A89-CAA3-4E9D-8C7B-8CD4249D428E}" type="datetimeFigureOut">
              <a:rPr lang="el-GR" smtClean="0"/>
              <a:t>17/7/2014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247497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73A89-CAA3-4E9D-8C7B-8CD4249D428E}" type="datetimeFigureOut">
              <a:rPr lang="el-GR" smtClean="0"/>
              <a:t>17/7/2014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305639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3173A89-CAA3-4E9D-8C7B-8CD4249D428E}"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131077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3173A89-CAA3-4E9D-8C7B-8CD4249D428E}" type="datetimeFigureOut">
              <a:rPr lang="el-GR" smtClean="0"/>
              <a:t>17/7/2014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A29727-3824-4781-BCE0-2E004844C843}" type="slidenum">
              <a:rPr lang="el-GR" smtClean="0"/>
              <a:t>‹#›</a:t>
            </a:fld>
            <a:endParaRPr lang="el-GR"/>
          </a:p>
        </p:txBody>
      </p:sp>
    </p:spTree>
    <p:extLst>
      <p:ext uri="{BB962C8B-B14F-4D97-AF65-F5344CB8AC3E}">
        <p14:creationId xmlns:p14="http://schemas.microsoft.com/office/powerpoint/2010/main" val="119210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73A89-CAA3-4E9D-8C7B-8CD4249D428E}" type="datetimeFigureOut">
              <a:rPr lang="el-GR" smtClean="0"/>
              <a:t>17/7/2014</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29727-3824-4781-BCE0-2E004844C843}" type="slidenum">
              <a:rPr lang="el-GR" smtClean="0"/>
              <a:t>‹#›</a:t>
            </a:fld>
            <a:endParaRPr lang="el-GR"/>
          </a:p>
        </p:txBody>
      </p:sp>
    </p:spTree>
    <p:extLst>
      <p:ext uri="{BB962C8B-B14F-4D97-AF65-F5344CB8AC3E}">
        <p14:creationId xmlns:p14="http://schemas.microsoft.com/office/powerpoint/2010/main" val="87855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solidFill>
                  <a:prstClr val="black">
                    <a:tint val="75000"/>
                  </a:prstClr>
                </a:solidFill>
              </a:rPr>
              <a:pPr/>
              <a:t>17/7/2014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50731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2.bin"/><Relationship Id="rId14" Type="http://schemas.openxmlformats.org/officeDocument/2006/relationships/image" Target="../media/image2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5.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wmf"/><Relationship Id="rId11" Type="http://schemas.openxmlformats.org/officeDocument/2006/relationships/image" Target="../media/image36.wmf"/><Relationship Id="rId5" Type="http://schemas.openxmlformats.org/officeDocument/2006/relationships/oleObject" Target="../embeddings/oleObject30.bin"/><Relationship Id="rId15" Type="http://schemas.openxmlformats.org/officeDocument/2006/relationships/image" Target="../media/image37.wmf"/><Relationship Id="rId10" Type="http://schemas.openxmlformats.org/officeDocument/2006/relationships/oleObject" Target="../embeddings/oleObject33.bin"/><Relationship Id="rId4" Type="http://schemas.openxmlformats.org/officeDocument/2006/relationships/image" Target="../media/image5.wmf"/><Relationship Id="rId9" Type="http://schemas.openxmlformats.org/officeDocument/2006/relationships/oleObject" Target="../embeddings/oleObject32.bin"/><Relationship Id="rId1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38.bin"/><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 Id="rId14"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Κλασσική Μηχανική</a:t>
            </a:r>
            <a:br>
              <a:rPr lang="el-GR" b="1" dirty="0" smtClean="0"/>
            </a:br>
            <a:endParaRPr lang="el-GR" b="1" dirty="0"/>
          </a:p>
        </p:txBody>
      </p:sp>
      <p:sp>
        <p:nvSpPr>
          <p:cNvPr id="3" name="Υπότιτλος 2"/>
          <p:cNvSpPr>
            <a:spLocks noGrp="1"/>
          </p:cNvSpPr>
          <p:nvPr>
            <p:ph type="subTitle" idx="1"/>
          </p:nvPr>
        </p:nvSpPr>
        <p:spPr>
          <a:xfrm>
            <a:off x="681336" y="3046357"/>
            <a:ext cx="7776864" cy="1752600"/>
          </a:xfrm>
        </p:spPr>
        <p:txBody>
          <a:bodyPr>
            <a:noAutofit/>
          </a:bodyPr>
          <a:lstStyle/>
          <a:p>
            <a:r>
              <a:rPr lang="el-GR" sz="2800" b="1" dirty="0"/>
              <a:t>Ενότητα </a:t>
            </a:r>
            <a:r>
              <a:rPr lang="en-US" sz="2800" b="1" dirty="0" smtClean="0"/>
              <a:t>6</a:t>
            </a:r>
            <a:r>
              <a:rPr lang="el-GR" sz="2800" b="1" dirty="0" smtClean="0"/>
              <a:t>:</a:t>
            </a:r>
            <a:r>
              <a:rPr lang="en-US" sz="2800" b="1" dirty="0" smtClean="0"/>
              <a:t> </a:t>
            </a:r>
            <a:r>
              <a:rPr lang="el-GR" sz="2800" dirty="0"/>
              <a:t>	</a:t>
            </a:r>
            <a:r>
              <a:rPr lang="el-GR" sz="2800" dirty="0" smtClean="0"/>
              <a:t>Κινηματική και Δυναμική του Στερεού Σώματος</a:t>
            </a:r>
          </a:p>
          <a:p>
            <a:endParaRPr lang="en-US" sz="2800" dirty="0"/>
          </a:p>
          <a:p>
            <a:r>
              <a:rPr lang="el-GR" sz="2800" dirty="0" smtClean="0"/>
              <a:t>Βασίλειος </a:t>
            </a:r>
            <a:r>
              <a:rPr lang="el-GR" sz="2800" dirty="0" err="1"/>
              <a:t>Λουκόπουλος</a:t>
            </a:r>
            <a:r>
              <a:rPr lang="el-GR" sz="2800" dirty="0"/>
              <a:t>, Επίκουρος Καθηγητής</a:t>
            </a:r>
          </a:p>
          <a:p>
            <a:r>
              <a:rPr lang="el-GR" sz="2800" dirty="0"/>
              <a:t>Τμήμα Φυσικής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9" y="5827937"/>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0" y="5591696"/>
            <a:ext cx="4310289" cy="1025873"/>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4"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709669"/>
            <a:ext cx="4437830" cy="919133"/>
          </a:xfrm>
          <a:prstGeom prst="rect">
            <a:avLst/>
          </a:prstGeom>
        </p:spPr>
      </p:pic>
    </p:spTree>
    <p:extLst>
      <p:ext uri="{BB962C8B-B14F-4D97-AF65-F5344CB8AC3E}">
        <p14:creationId xmlns:p14="http://schemas.microsoft.com/office/powerpoint/2010/main" val="4224050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latin typeface="+mn-lt"/>
              </a:rPr>
              <a:t>Επίπεδη κίνηση στερεού </a:t>
            </a:r>
            <a:r>
              <a:rPr lang="el-GR" dirty="0" smtClean="0">
                <a:latin typeface="+mn-lt"/>
              </a:rPr>
              <a:t>σώματος</a:t>
            </a:r>
            <a:br>
              <a:rPr lang="el-GR" dirty="0" smtClean="0">
                <a:latin typeface="+mn-lt"/>
              </a:rPr>
            </a:br>
            <a:endParaRPr lang="el-GR" dirty="0">
              <a:latin typeface="+mn-lt"/>
            </a:endParaRPr>
          </a:p>
        </p:txBody>
      </p:sp>
      <p:sp>
        <p:nvSpPr>
          <p:cNvPr id="3" name="Θέση περιεχομένου 2"/>
          <p:cNvSpPr>
            <a:spLocks noGrp="1"/>
          </p:cNvSpPr>
          <p:nvPr>
            <p:ph idx="1"/>
          </p:nvPr>
        </p:nvSpPr>
        <p:spPr>
          <a:xfrm>
            <a:off x="628650" y="1468582"/>
            <a:ext cx="7886700" cy="4722236"/>
          </a:xfrm>
        </p:spPr>
        <p:txBody>
          <a:bodyPr>
            <a:normAutofit fontScale="92500" lnSpcReduction="20000"/>
          </a:bodyPr>
          <a:lstStyle/>
          <a:p>
            <a:pPr marL="0" indent="0">
              <a:buNone/>
            </a:pPr>
            <a:r>
              <a:rPr lang="el-GR" dirty="0"/>
              <a:t>Επίπεδη κίνηση στερεού σώματος είναι η κίνηση κατά την οποία τα υλικά σημεία του στερεού κινούνται επί σταθερών επιπέδων παραλλήλων μεταξύ τους. Επίπεδη κίνηση είναι λ.χ., η κύλιση κυλίνδρου κατά μήκος επιπέδου, η αιώρηση ή η περιστροφή στερεού περί σταθερό άξονα </a:t>
            </a:r>
            <a:r>
              <a:rPr lang="el-GR" dirty="0" err="1"/>
              <a:t>κ.λ.π</a:t>
            </a:r>
            <a:r>
              <a:rPr lang="el-GR" dirty="0"/>
              <a:t>. Στην επίπεδη κίνηση η γωνιακή ταχύτητα </a:t>
            </a:r>
            <a:r>
              <a:rPr lang="el-GR" dirty="0" smtClean="0"/>
              <a:t>ω του </a:t>
            </a:r>
            <a:r>
              <a:rPr lang="el-GR" dirty="0"/>
              <a:t>στερεού </a:t>
            </a:r>
            <a:r>
              <a:rPr lang="el-GR" dirty="0" smtClean="0"/>
              <a:t>είναι</a:t>
            </a:r>
          </a:p>
          <a:p>
            <a:endParaRPr lang="el-GR" dirty="0"/>
          </a:p>
          <a:p>
            <a:pPr marL="0" indent="0">
              <a:buNone/>
            </a:pPr>
            <a:r>
              <a:rPr lang="el-GR" dirty="0" smtClean="0"/>
              <a:t>      </a:t>
            </a:r>
          </a:p>
          <a:p>
            <a:pPr marL="0" indent="0">
              <a:buNone/>
            </a:pPr>
            <a:r>
              <a:rPr lang="el-GR" dirty="0" smtClean="0"/>
              <a:t>όπου </a:t>
            </a:r>
            <a:r>
              <a:rPr lang="en-US" b="1" dirty="0" smtClean="0"/>
              <a:t>n</a:t>
            </a:r>
            <a:r>
              <a:rPr lang="en-US" dirty="0" smtClean="0"/>
              <a:t> </a:t>
            </a:r>
            <a:r>
              <a:rPr lang="el-GR" dirty="0" smtClean="0"/>
              <a:t>είναι </a:t>
            </a:r>
            <a:r>
              <a:rPr lang="el-GR" dirty="0" err="1"/>
              <a:t>μοναδιαίο</a:t>
            </a:r>
            <a:r>
              <a:rPr lang="el-GR" dirty="0"/>
              <a:t> διάνυσμα κάθετο στο επίπεδο της κινήσεως και   είναι η γωνία, η οποία σχηματίζεται από δοθέν σταθερό διάνυσμα αναφοράς επί του επιπέδου της κινήσεως και από δοθέν σταθερό διάνυσμα επί της επίπεδης τομής του κινουμένου </a:t>
            </a:r>
            <a:r>
              <a:rPr lang="el-GR" dirty="0" smtClean="0"/>
              <a:t>στερεού</a:t>
            </a:r>
            <a:r>
              <a:rPr lang="en-US" dirty="0"/>
              <a:t>.</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324022747"/>
              </p:ext>
            </p:extLst>
          </p:nvPr>
        </p:nvGraphicFramePr>
        <p:xfrm>
          <a:off x="3934692" y="3562648"/>
          <a:ext cx="997526" cy="677565"/>
        </p:xfrm>
        <a:graphic>
          <a:graphicData uri="http://schemas.openxmlformats.org/presentationml/2006/ole">
            <mc:AlternateContent xmlns:mc="http://schemas.openxmlformats.org/markup-compatibility/2006">
              <mc:Choice xmlns:v="urn:schemas-microsoft-com:vml" Requires="v">
                <p:oleObj spid="_x0000_s6159" r:id="rId3" imgW="507780" imgH="342751" progId="Equation.3">
                  <p:embed/>
                </p:oleObj>
              </mc:Choice>
              <mc:Fallback>
                <p:oleObj r:id="rId3" imgW="507780" imgH="34275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692" y="3562648"/>
                        <a:ext cx="997526" cy="677565"/>
                      </a:xfrm>
                      <a:prstGeom prst="rect">
                        <a:avLst/>
                      </a:prstGeom>
                      <a:noFill/>
                    </p:spPr>
                  </p:pic>
                </p:oleObj>
              </mc:Fallback>
            </mc:AlternateContent>
          </a:graphicData>
        </a:graphic>
      </p:graphicFrame>
    </p:spTree>
    <p:extLst>
      <p:ext uri="{BB962C8B-B14F-4D97-AF65-F5344CB8AC3E}">
        <p14:creationId xmlns:p14="http://schemas.microsoft.com/office/powerpoint/2010/main" val="256209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512618"/>
            <a:ext cx="7886700" cy="1178071"/>
          </a:xfrm>
        </p:spPr>
        <p:txBody>
          <a:bodyPr>
            <a:normAutofit fontScale="90000"/>
          </a:bodyPr>
          <a:lstStyle/>
          <a:p>
            <a:pPr algn="ctr"/>
            <a:r>
              <a:rPr lang="el-GR" b="1" dirty="0">
                <a:latin typeface="+mn-lt"/>
              </a:rPr>
              <a:t>Εξισώσεις της κινήσεως στερεού στρεφομένου γύρω από σταθερό σημείο </a:t>
            </a:r>
            <a:r>
              <a:rPr lang="el-GR" b="1" dirty="0" smtClean="0">
                <a:latin typeface="+mn-lt"/>
              </a:rPr>
              <a:t>αυτού (1)</a:t>
            </a:r>
            <a:r>
              <a:rPr lang="el-GR" dirty="0"/>
              <a:t/>
            </a:r>
            <a:br>
              <a:rPr lang="el-GR" dirty="0"/>
            </a:br>
            <a:endParaRPr lang="el-GR" dirty="0"/>
          </a:p>
        </p:txBody>
      </p:sp>
      <p:sp>
        <p:nvSpPr>
          <p:cNvPr id="3" name="Θέση περιεχομένου 2"/>
          <p:cNvSpPr>
            <a:spLocks noGrp="1"/>
          </p:cNvSpPr>
          <p:nvPr>
            <p:ph idx="1"/>
          </p:nvPr>
        </p:nvSpPr>
        <p:spPr>
          <a:xfrm>
            <a:off x="628650" y="1825624"/>
            <a:ext cx="7886700" cy="4351338"/>
          </a:xfrm>
        </p:spPr>
        <p:txBody>
          <a:bodyPr>
            <a:normAutofit lnSpcReduction="10000"/>
          </a:bodyPr>
          <a:lstStyle/>
          <a:p>
            <a:pPr marL="0" indent="0">
              <a:buNone/>
            </a:pPr>
            <a:r>
              <a:rPr lang="el-GR" dirty="0" smtClean="0"/>
              <a:t>Έστω στερεό </a:t>
            </a:r>
            <a:r>
              <a:rPr lang="el-GR" dirty="0"/>
              <a:t>σώμα το οποίο περιστρέφεται γύρω από σταθερό σημείο </a:t>
            </a:r>
            <a:r>
              <a:rPr lang="el-GR" dirty="0" smtClean="0"/>
              <a:t>Ο με </a:t>
            </a:r>
            <a:r>
              <a:rPr lang="el-GR" dirty="0"/>
              <a:t>γωνιακή </a:t>
            </a:r>
            <a:r>
              <a:rPr lang="el-GR" dirty="0" smtClean="0"/>
              <a:t>ταχύτητα ω. </a:t>
            </a:r>
            <a:r>
              <a:rPr lang="el-GR" dirty="0"/>
              <a:t>Με αρχή το Ο</a:t>
            </a:r>
            <a:r>
              <a:rPr lang="el-GR" dirty="0" smtClean="0"/>
              <a:t> </a:t>
            </a:r>
            <a:r>
              <a:rPr lang="el-GR" dirty="0"/>
              <a:t>θεωρούμε αδρανειακό σύστημα αναφοράς </a:t>
            </a:r>
            <a:r>
              <a:rPr lang="el-GR" dirty="0" smtClean="0"/>
              <a:t>              </a:t>
            </a:r>
            <a:r>
              <a:rPr lang="el-GR" dirty="0"/>
              <a:t>, καθώς και μη αδρανειακό σύστημα   </a:t>
            </a:r>
            <a:r>
              <a:rPr lang="el-GR" dirty="0" smtClean="0"/>
              <a:t>             το </a:t>
            </a:r>
            <a:r>
              <a:rPr lang="el-GR" dirty="0"/>
              <a:t>οποίο στρέφεται μαζί με το σώμα και στο οποίο οι άξονες </a:t>
            </a:r>
            <a:r>
              <a:rPr lang="el-GR" dirty="0" smtClean="0"/>
              <a:t>              </a:t>
            </a:r>
            <a:r>
              <a:rPr lang="el-GR" dirty="0"/>
              <a:t>είναι οι πρωτεύοντες άξονες αδρανείας του στερεού. Αν </a:t>
            </a:r>
            <a:r>
              <a:rPr lang="el-GR" dirty="0" smtClean="0"/>
              <a:t>   </a:t>
            </a:r>
            <a:r>
              <a:rPr lang="el-GR" dirty="0"/>
              <a:t>και  </a:t>
            </a:r>
            <a:r>
              <a:rPr lang="el-GR" dirty="0" smtClean="0"/>
              <a:t>     </a:t>
            </a:r>
            <a:r>
              <a:rPr lang="el-GR" dirty="0"/>
              <a:t>είναι τα </a:t>
            </a:r>
            <a:r>
              <a:rPr lang="el-GR" dirty="0" err="1"/>
              <a:t>μοναδιαία</a:t>
            </a:r>
            <a:r>
              <a:rPr lang="el-GR" dirty="0"/>
              <a:t> διανύσματα επί των πρωτευόντων αξόνων </a:t>
            </a:r>
            <a:r>
              <a:rPr lang="el-GR" dirty="0" smtClean="0"/>
              <a:t>και                    </a:t>
            </a:r>
            <a:r>
              <a:rPr lang="el-GR" dirty="0"/>
              <a:t>είναι οι ροπές αδρανείας ως προς τις πρωτεύουσες διευθύνσεις, η γωνιακή ταχύτητα  του στερεού δίδεται από την </a:t>
            </a:r>
            <a:r>
              <a:rPr lang="el-GR" dirty="0" smtClean="0"/>
              <a:t>σχέση</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007413468"/>
              </p:ext>
            </p:extLst>
          </p:nvPr>
        </p:nvGraphicFramePr>
        <p:xfrm>
          <a:off x="2355272" y="2899210"/>
          <a:ext cx="1086195" cy="387927"/>
        </p:xfrm>
        <a:graphic>
          <a:graphicData uri="http://schemas.openxmlformats.org/presentationml/2006/ole">
            <mc:AlternateContent xmlns:mc="http://schemas.openxmlformats.org/markup-compatibility/2006">
              <mc:Choice xmlns:v="urn:schemas-microsoft-com:vml" Requires="v">
                <p:oleObj spid="_x0000_s7257" r:id="rId3" imgW="533169" imgH="190417" progId="Equation.3">
                  <p:embed/>
                </p:oleObj>
              </mc:Choice>
              <mc:Fallback>
                <p:oleObj r:id="rId3" imgW="533169"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272" y="2899210"/>
                        <a:ext cx="1086195" cy="387927"/>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435074006"/>
              </p:ext>
            </p:extLst>
          </p:nvPr>
        </p:nvGraphicFramePr>
        <p:xfrm>
          <a:off x="2133599" y="3287137"/>
          <a:ext cx="1071085" cy="365263"/>
        </p:xfrm>
        <a:graphic>
          <a:graphicData uri="http://schemas.openxmlformats.org/presentationml/2006/ole">
            <mc:AlternateContent xmlns:mc="http://schemas.openxmlformats.org/markup-compatibility/2006">
              <mc:Choice xmlns:v="urn:schemas-microsoft-com:vml" Requires="v">
                <p:oleObj spid="_x0000_s7258" r:id="rId5" imgW="495085" imgH="190417" progId="Equation.3">
                  <p:embed/>
                </p:oleObj>
              </mc:Choice>
              <mc:Fallback>
                <p:oleObj r:id="rId5" imgW="495085"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599" y="3287137"/>
                        <a:ext cx="1071085" cy="365263"/>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2745838003"/>
              </p:ext>
            </p:extLst>
          </p:nvPr>
        </p:nvGraphicFramePr>
        <p:xfrm>
          <a:off x="5195454" y="3652400"/>
          <a:ext cx="1037389" cy="307975"/>
        </p:xfrm>
        <a:graphic>
          <a:graphicData uri="http://schemas.openxmlformats.org/presentationml/2006/ole">
            <mc:AlternateContent xmlns:mc="http://schemas.openxmlformats.org/markup-compatibility/2006">
              <mc:Choice xmlns:v="urn:schemas-microsoft-com:vml" Requires="v">
                <p:oleObj spid="_x0000_s7259" r:id="rId7" imgW="609336" imgH="177723" progId="Equation.DSMT4">
                  <p:embed/>
                </p:oleObj>
              </mc:Choice>
              <mc:Fallback>
                <p:oleObj r:id="rId7" imgW="609336" imgH="17772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5454" y="3652400"/>
                        <a:ext cx="1037389" cy="307975"/>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1410408785"/>
              </p:ext>
            </p:extLst>
          </p:nvPr>
        </p:nvGraphicFramePr>
        <p:xfrm>
          <a:off x="7633854" y="4229424"/>
          <a:ext cx="659823" cy="346364"/>
        </p:xfrm>
        <a:graphic>
          <a:graphicData uri="http://schemas.openxmlformats.org/presentationml/2006/ole">
            <mc:AlternateContent xmlns:mc="http://schemas.openxmlformats.org/markup-compatibility/2006">
              <mc:Choice xmlns:v="urn:schemas-microsoft-com:vml" Requires="v">
                <p:oleObj spid="_x0000_s7260" r:id="rId9" imgW="304668" imgH="190417" progId="Equation.3">
                  <p:embed/>
                </p:oleObj>
              </mc:Choice>
              <mc:Fallback>
                <p:oleObj r:id="rId9" imgW="304668" imgH="190417"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3854" y="4229424"/>
                        <a:ext cx="659823" cy="346364"/>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3" name="Αντικείμενο 12"/>
          <p:cNvGraphicFramePr>
            <a:graphicFrameLocks noChangeAspect="1"/>
          </p:cNvGraphicFramePr>
          <p:nvPr>
            <p:extLst>
              <p:ext uri="{D42A27DB-BD31-4B8C-83A1-F6EECF244321}">
                <p14:modId xmlns:p14="http://schemas.microsoft.com/office/powerpoint/2010/main" val="2266992664"/>
              </p:ext>
            </p:extLst>
          </p:nvPr>
        </p:nvGraphicFramePr>
        <p:xfrm>
          <a:off x="1263360" y="4155281"/>
          <a:ext cx="401783" cy="494651"/>
        </p:xfrm>
        <a:graphic>
          <a:graphicData uri="http://schemas.openxmlformats.org/presentationml/2006/ole">
            <mc:AlternateContent xmlns:mc="http://schemas.openxmlformats.org/markup-compatibility/2006">
              <mc:Choice xmlns:v="urn:schemas-microsoft-com:vml" Requires="v">
                <p:oleObj spid="_x0000_s7261" r:id="rId11" imgW="152334" imgH="190417" progId="Equation.3">
                  <p:embed/>
                </p:oleObj>
              </mc:Choice>
              <mc:Fallback>
                <p:oleObj r:id="rId11" imgW="152334" imgH="190417"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3360" y="4155281"/>
                        <a:ext cx="401783" cy="494651"/>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1488762577"/>
              </p:ext>
            </p:extLst>
          </p:nvPr>
        </p:nvGraphicFramePr>
        <p:xfrm>
          <a:off x="4572000" y="4501645"/>
          <a:ext cx="1246909" cy="445381"/>
        </p:xfrm>
        <a:graphic>
          <a:graphicData uri="http://schemas.openxmlformats.org/presentationml/2006/ole">
            <mc:AlternateContent xmlns:mc="http://schemas.openxmlformats.org/markup-compatibility/2006">
              <mc:Choice xmlns:v="urn:schemas-microsoft-com:vml" Requires="v">
                <p:oleObj spid="_x0000_s7262" r:id="rId13" imgW="406224" imgH="190417" progId="Equation.3">
                  <p:embed/>
                </p:oleObj>
              </mc:Choice>
              <mc:Fallback>
                <p:oleObj r:id="rId13" imgW="406224" imgH="190417"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501645"/>
                        <a:ext cx="1246909" cy="445381"/>
                      </a:xfrm>
                      <a:prstGeom prst="rect">
                        <a:avLst/>
                      </a:prstGeom>
                      <a:noFill/>
                    </p:spPr>
                  </p:pic>
                </p:oleObj>
              </mc:Fallback>
            </mc:AlternateContent>
          </a:graphicData>
        </a:graphic>
      </p:graphicFrame>
      <p:sp>
        <p:nvSpPr>
          <p:cNvPr id="20" name="Rectangle 18"/>
          <p:cNvSpPr>
            <a:spLocks noChangeArrowheads="1"/>
          </p:cNvSpPr>
          <p:nvPr/>
        </p:nvSpPr>
        <p:spPr bwMode="auto">
          <a:xfrm>
            <a:off x="4087091" y="63903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1" name="Αντικείμενο 20"/>
          <p:cNvGraphicFramePr>
            <a:graphicFrameLocks noChangeAspect="1"/>
          </p:cNvGraphicFramePr>
          <p:nvPr>
            <p:extLst>
              <p:ext uri="{D42A27DB-BD31-4B8C-83A1-F6EECF244321}">
                <p14:modId xmlns:p14="http://schemas.microsoft.com/office/powerpoint/2010/main" val="1867011756"/>
              </p:ext>
            </p:extLst>
          </p:nvPr>
        </p:nvGraphicFramePr>
        <p:xfrm>
          <a:off x="3040286" y="6116868"/>
          <a:ext cx="3063428" cy="467699"/>
        </p:xfrm>
        <a:graphic>
          <a:graphicData uri="http://schemas.openxmlformats.org/presentationml/2006/ole">
            <mc:AlternateContent xmlns:mc="http://schemas.openxmlformats.org/markup-compatibility/2006">
              <mc:Choice xmlns:v="urn:schemas-microsoft-com:vml" Requires="v">
                <p:oleObj spid="_x0000_s7263" r:id="rId15" imgW="1244600" imgH="190500" progId="Equation.3">
                  <p:embed/>
                </p:oleObj>
              </mc:Choice>
              <mc:Fallback>
                <p:oleObj r:id="rId15" imgW="1244600" imgH="190500"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0286" y="6116868"/>
                        <a:ext cx="3063428" cy="467699"/>
                      </a:xfrm>
                      <a:prstGeom prst="rect">
                        <a:avLst/>
                      </a:prstGeom>
                      <a:noFill/>
                    </p:spPr>
                  </p:pic>
                </p:oleObj>
              </mc:Fallback>
            </mc:AlternateContent>
          </a:graphicData>
        </a:graphic>
      </p:graphicFrame>
    </p:spTree>
    <p:extLst>
      <p:ext uri="{BB962C8B-B14F-4D97-AF65-F5344CB8AC3E}">
        <p14:creationId xmlns:p14="http://schemas.microsoft.com/office/powerpoint/2010/main" val="186165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Εξισώσεις της κινήσεως στερεού στρεφομένου γύρω από σταθερό σημείο αυτού </a:t>
            </a:r>
            <a:r>
              <a:rPr lang="el-GR" b="1" dirty="0" smtClean="0">
                <a:latin typeface="+mn-lt"/>
              </a:rPr>
              <a:t>(2)</a:t>
            </a:r>
            <a:br>
              <a:rPr lang="el-GR" b="1" dirty="0" smtClean="0">
                <a:latin typeface="+mn-lt"/>
              </a:rPr>
            </a:br>
            <a:endParaRPr lang="el-GR" b="1" dirty="0">
              <a:latin typeface="+mn-lt"/>
            </a:endParaRPr>
          </a:p>
        </p:txBody>
      </p:sp>
      <p:sp>
        <p:nvSpPr>
          <p:cNvPr id="3" name="Θέση περιεχομένου 2"/>
          <p:cNvSpPr>
            <a:spLocks noGrp="1"/>
          </p:cNvSpPr>
          <p:nvPr>
            <p:ph idx="1"/>
          </p:nvPr>
        </p:nvSpPr>
        <p:spPr/>
        <p:txBody>
          <a:bodyPr/>
          <a:lstStyle/>
          <a:p>
            <a:r>
              <a:rPr lang="en-US" dirty="0" smtClean="0"/>
              <a:t>H </a:t>
            </a:r>
            <a:r>
              <a:rPr lang="el-GR" dirty="0" err="1" smtClean="0"/>
              <a:t>στροφορμή</a:t>
            </a:r>
            <a:r>
              <a:rPr lang="el-GR" dirty="0" smtClean="0"/>
              <a:t> </a:t>
            </a:r>
            <a:r>
              <a:rPr lang="el-GR" dirty="0"/>
              <a:t>του ισούται </a:t>
            </a:r>
            <a:r>
              <a:rPr lang="el-GR" dirty="0" smtClean="0"/>
              <a:t>με</a:t>
            </a:r>
            <a:r>
              <a:rPr lang="en-US" dirty="0" smtClean="0"/>
              <a:t>:</a:t>
            </a:r>
          </a:p>
          <a:p>
            <a:endParaRPr lang="en-US" dirty="0"/>
          </a:p>
          <a:p>
            <a:endParaRPr lang="en-US" dirty="0" smtClean="0"/>
          </a:p>
          <a:p>
            <a:r>
              <a:rPr lang="el-GR" dirty="0"/>
              <a:t>Η διαφορική εξίσωση της κινήσεως του στερεού ως προς το αδρανειακό σύστημα αναφοράς </a:t>
            </a:r>
            <a:r>
              <a:rPr lang="el-GR" dirty="0" smtClean="0"/>
              <a:t>είναι</a:t>
            </a:r>
            <a:r>
              <a:rPr lang="en-US" dirty="0" smtClean="0"/>
              <a:t>:</a:t>
            </a:r>
          </a:p>
          <a:p>
            <a:pPr marL="0" indent="0">
              <a:buNone/>
            </a:pPr>
            <a:endParaRPr lang="en-US" dirty="0" smtClean="0"/>
          </a:p>
          <a:p>
            <a:pPr marL="0" indent="0">
              <a:buNone/>
            </a:pPr>
            <a:endParaRPr lang="en-US" dirty="0" smtClean="0"/>
          </a:p>
          <a:p>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944033066"/>
              </p:ext>
            </p:extLst>
          </p:nvPr>
        </p:nvGraphicFramePr>
        <p:xfrm>
          <a:off x="2713455" y="2589826"/>
          <a:ext cx="3717085" cy="453303"/>
        </p:xfrm>
        <a:graphic>
          <a:graphicData uri="http://schemas.openxmlformats.org/presentationml/2006/ole">
            <mc:AlternateContent xmlns:mc="http://schemas.openxmlformats.org/markup-compatibility/2006">
              <mc:Choice xmlns:v="urn:schemas-microsoft-com:vml" Requires="v">
                <p:oleObj spid="_x0000_s8215" r:id="rId3" imgW="1562100" imgH="190500" progId="Equation.3">
                  <p:embed/>
                </p:oleObj>
              </mc:Choice>
              <mc:Fallback>
                <p:oleObj r:id="rId3" imgW="1562100" imgH="190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455" y="2589826"/>
                        <a:ext cx="3717085" cy="453303"/>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579601706"/>
              </p:ext>
            </p:extLst>
          </p:nvPr>
        </p:nvGraphicFramePr>
        <p:xfrm>
          <a:off x="3966794" y="4713935"/>
          <a:ext cx="1210409" cy="913115"/>
        </p:xfrm>
        <a:graphic>
          <a:graphicData uri="http://schemas.openxmlformats.org/presentationml/2006/ole">
            <mc:AlternateContent xmlns:mc="http://schemas.openxmlformats.org/markup-compatibility/2006">
              <mc:Choice xmlns:v="urn:schemas-microsoft-com:vml" Requires="v">
                <p:oleObj spid="_x0000_s8216" r:id="rId5" imgW="545626" imgH="406048" progId="Equation.3">
                  <p:embed/>
                </p:oleObj>
              </mc:Choice>
              <mc:Fallback>
                <p:oleObj r:id="rId5" imgW="545626" imgH="40604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794" y="4713935"/>
                        <a:ext cx="1210409" cy="913115"/>
                      </a:xfrm>
                      <a:prstGeom prst="rect">
                        <a:avLst/>
                      </a:prstGeom>
                      <a:noFill/>
                    </p:spPr>
                  </p:pic>
                </p:oleObj>
              </mc:Fallback>
            </mc:AlternateContent>
          </a:graphicData>
        </a:graphic>
      </p:graphicFrame>
    </p:spTree>
    <p:extLst>
      <p:ext uri="{BB962C8B-B14F-4D97-AF65-F5344CB8AC3E}">
        <p14:creationId xmlns:p14="http://schemas.microsoft.com/office/powerpoint/2010/main" val="97371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Εξισώσεις της κινήσεως στερεού στρεφομένου γύρω από σταθερό σημείο αυτού </a:t>
            </a:r>
            <a:r>
              <a:rPr lang="el-GR" b="1" dirty="0" smtClean="0">
                <a:latin typeface="+mn-lt"/>
              </a:rPr>
              <a:t>(</a:t>
            </a:r>
            <a:r>
              <a:rPr lang="en-US" b="1" dirty="0" smtClean="0">
                <a:latin typeface="+mn-lt"/>
              </a:rPr>
              <a:t>3</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a:xfrm>
            <a:off x="628650" y="2554854"/>
            <a:ext cx="7886700" cy="4351338"/>
          </a:xfrm>
        </p:spPr>
        <p:txBody>
          <a:bodyPr/>
          <a:lstStyle/>
          <a:p>
            <a:pPr marL="0" indent="0">
              <a:buNone/>
            </a:pPr>
            <a:r>
              <a:rPr lang="el-GR" dirty="0" smtClean="0"/>
              <a:t>Όπου </a:t>
            </a:r>
            <a:r>
              <a:rPr lang="el-GR" dirty="0"/>
              <a:t>τ</a:t>
            </a:r>
            <a:r>
              <a:rPr lang="el-GR" dirty="0" smtClean="0"/>
              <a:t> </a:t>
            </a:r>
            <a:r>
              <a:rPr lang="el-GR" dirty="0"/>
              <a:t>είναι η ροπή των εξωτερικών δυνάμεων ως προς το σημείο  </a:t>
            </a:r>
            <a:r>
              <a:rPr lang="el-GR" dirty="0" smtClean="0"/>
              <a:t>Ο. Μετά από πράξεις καταλήγουμε ότι η ροπή του συστήματος ισούται με</a:t>
            </a:r>
            <a:r>
              <a:rPr lang="en-US" dirty="0" smtClean="0"/>
              <a:t>:</a:t>
            </a:r>
          </a:p>
          <a:p>
            <a:pPr marL="0" indent="0">
              <a:buNone/>
            </a:pPr>
            <a:endParaRPr lang="en-US"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190931675"/>
              </p:ext>
            </p:extLst>
          </p:nvPr>
        </p:nvGraphicFramePr>
        <p:xfrm>
          <a:off x="2403764" y="4481003"/>
          <a:ext cx="4752110" cy="499040"/>
        </p:xfrm>
        <a:graphic>
          <a:graphicData uri="http://schemas.openxmlformats.org/presentationml/2006/ole">
            <mc:AlternateContent xmlns:mc="http://schemas.openxmlformats.org/markup-compatibility/2006">
              <mc:Choice xmlns:v="urn:schemas-microsoft-com:vml" Requires="v">
                <p:oleObj spid="_x0000_s9227" r:id="rId3" imgW="1917700" imgH="190500" progId="Equation.3">
                  <p:embed/>
                </p:oleObj>
              </mc:Choice>
              <mc:Fallback>
                <p:oleObj r:id="rId3" imgW="1917700" imgH="190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764" y="4481003"/>
                        <a:ext cx="4752110" cy="499040"/>
                      </a:xfrm>
                      <a:prstGeom prst="rect">
                        <a:avLst/>
                      </a:prstGeom>
                      <a:noFill/>
                    </p:spPr>
                  </p:pic>
                </p:oleObj>
              </mc:Fallback>
            </mc:AlternateContent>
          </a:graphicData>
        </a:graphic>
      </p:graphicFrame>
    </p:spTree>
    <p:extLst>
      <p:ext uri="{BB962C8B-B14F-4D97-AF65-F5344CB8AC3E}">
        <p14:creationId xmlns:p14="http://schemas.microsoft.com/office/powerpoint/2010/main" val="15618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49" y="365125"/>
            <a:ext cx="7886700" cy="1325563"/>
          </a:xfrm>
        </p:spPr>
        <p:txBody>
          <a:bodyPr>
            <a:normAutofit fontScale="90000"/>
          </a:bodyPr>
          <a:lstStyle/>
          <a:p>
            <a:pPr algn="ctr"/>
            <a:r>
              <a:rPr lang="el-GR" b="1" dirty="0" err="1">
                <a:latin typeface="+mn-lt"/>
              </a:rPr>
              <a:t>Στροφορμή</a:t>
            </a:r>
            <a:r>
              <a:rPr lang="el-GR" b="1" dirty="0">
                <a:latin typeface="+mn-lt"/>
              </a:rPr>
              <a:t> στερεού ως προς σημείο </a:t>
            </a:r>
            <a:r>
              <a:rPr lang="en-US" b="1" dirty="0" smtClean="0">
                <a:latin typeface="+mn-lt"/>
              </a:rPr>
              <a:t>O </a:t>
            </a:r>
            <a:r>
              <a:rPr lang="el-GR" b="1" dirty="0" smtClean="0">
                <a:latin typeface="+mn-lt"/>
              </a:rPr>
              <a:t>αυτού </a:t>
            </a:r>
            <a:r>
              <a:rPr lang="el-GR" b="1" dirty="0">
                <a:latin typeface="+mn-lt"/>
              </a:rPr>
              <a:t>έχοντος </a:t>
            </a:r>
            <a:r>
              <a:rPr lang="el-GR" b="1" dirty="0" smtClean="0">
                <a:latin typeface="+mn-lt"/>
              </a:rPr>
              <a:t>ταχύτητα</a:t>
            </a:r>
            <a:r>
              <a:rPr lang="en-US" b="1" dirty="0" smtClean="0">
                <a:latin typeface="+mn-lt"/>
              </a:rPr>
              <a:t/>
            </a:r>
            <a:br>
              <a:rPr lang="en-US" b="1" dirty="0" smtClean="0">
                <a:latin typeface="+mn-lt"/>
              </a:rPr>
            </a:br>
            <a:r>
              <a:rPr lang="el-GR" dirty="0" smtClean="0"/>
              <a:t>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Θεωρούμε στερεό σώμα το οποίο στρέφεται με γωνιακή ταχύτητα ω</a:t>
            </a:r>
            <a:r>
              <a:rPr lang="el-GR" dirty="0" smtClean="0"/>
              <a:t> </a:t>
            </a:r>
            <a:r>
              <a:rPr lang="el-GR" dirty="0"/>
              <a:t>γύρω από άξονα, ο οποίος διέρχεται από σημείο </a:t>
            </a:r>
            <a:r>
              <a:rPr lang="el-GR" dirty="0" smtClean="0"/>
              <a:t>Ο του </a:t>
            </a:r>
            <a:r>
              <a:rPr lang="el-GR" dirty="0"/>
              <a:t>στερεού. Η ταχύτητα τυχόντος σημείου </a:t>
            </a:r>
            <a:r>
              <a:rPr lang="el-GR" dirty="0" smtClean="0"/>
              <a:t>      </a:t>
            </a:r>
            <a:r>
              <a:rPr lang="el-GR" dirty="0"/>
              <a:t>αυτού δίδεται από την </a:t>
            </a:r>
            <a:r>
              <a:rPr lang="el-GR" dirty="0" smtClean="0"/>
              <a:t>σχέση</a:t>
            </a:r>
            <a:r>
              <a:rPr lang="en-US" dirty="0" smtClean="0"/>
              <a:t>:</a:t>
            </a:r>
          </a:p>
          <a:p>
            <a:endParaRPr lang="en-US" dirty="0"/>
          </a:p>
          <a:p>
            <a:endParaRPr lang="en-US" dirty="0" smtClean="0"/>
          </a:p>
          <a:p>
            <a:pPr marL="0" indent="0">
              <a:buNone/>
            </a:pPr>
            <a:r>
              <a:rPr lang="el-GR" dirty="0"/>
              <a:t>όπου </a:t>
            </a:r>
            <a:r>
              <a:rPr lang="en-US" dirty="0" smtClean="0"/>
              <a:t>   </a:t>
            </a:r>
            <a:r>
              <a:rPr lang="el-GR" dirty="0" smtClean="0"/>
              <a:t>  </a:t>
            </a:r>
            <a:r>
              <a:rPr lang="en-US" dirty="0" smtClean="0"/>
              <a:t>  </a:t>
            </a:r>
            <a:r>
              <a:rPr lang="el-GR" dirty="0" smtClean="0"/>
              <a:t>είναι </a:t>
            </a:r>
            <a:r>
              <a:rPr lang="el-GR" dirty="0"/>
              <a:t>η ταχύτητα του σημείου </a:t>
            </a:r>
            <a:r>
              <a:rPr lang="en-US" dirty="0" smtClean="0"/>
              <a:t>O</a:t>
            </a:r>
            <a:r>
              <a:rPr lang="el-GR" dirty="0" smtClean="0"/>
              <a:t> ως </a:t>
            </a:r>
            <a:r>
              <a:rPr lang="el-GR" dirty="0"/>
              <a:t>προς ακίνητο σύστημα αναφοράς και </a:t>
            </a:r>
            <a:r>
              <a:rPr lang="en-US" dirty="0" smtClean="0"/>
              <a:t>  </a:t>
            </a:r>
            <a:r>
              <a:rPr lang="el-GR" dirty="0" smtClean="0"/>
              <a:t>  </a:t>
            </a:r>
            <a:r>
              <a:rPr lang="el-GR" dirty="0"/>
              <a:t>είναι το διάνυσμα θέσεως </a:t>
            </a:r>
            <a:r>
              <a:rPr lang="el-GR" dirty="0" smtClean="0"/>
              <a:t>του</a:t>
            </a:r>
            <a:r>
              <a:rPr lang="en-US" dirty="0" smtClean="0"/>
              <a:t>     </a:t>
            </a:r>
            <a:r>
              <a:rPr lang="el-GR" dirty="0" smtClean="0"/>
              <a:t> </a:t>
            </a:r>
            <a:r>
              <a:rPr lang="el-GR" dirty="0"/>
              <a:t>ως προς το </a:t>
            </a:r>
            <a:r>
              <a:rPr lang="en-US" dirty="0" smtClean="0"/>
              <a:t> O</a:t>
            </a:r>
            <a:r>
              <a:rPr lang="el-GR" dirty="0" smtClean="0"/>
              <a:t>. </a:t>
            </a:r>
            <a:r>
              <a:rPr lang="el-GR" dirty="0"/>
              <a:t>Η </a:t>
            </a:r>
            <a:r>
              <a:rPr lang="el-GR" dirty="0" err="1"/>
              <a:t>στροφορμή</a:t>
            </a:r>
            <a:r>
              <a:rPr lang="el-GR" dirty="0"/>
              <a:t> του </a:t>
            </a:r>
            <a:r>
              <a:rPr lang="en-US" dirty="0" smtClean="0"/>
              <a:t>  </a:t>
            </a:r>
            <a:r>
              <a:rPr lang="el-GR" dirty="0" smtClean="0"/>
              <a:t>  </a:t>
            </a:r>
            <a:r>
              <a:rPr lang="el-GR" dirty="0"/>
              <a:t>ως προς </a:t>
            </a:r>
            <a:r>
              <a:rPr lang="el-GR" dirty="0" smtClean="0"/>
              <a:t>το</a:t>
            </a:r>
            <a:r>
              <a:rPr lang="en-US" dirty="0" smtClean="0"/>
              <a:t> O</a:t>
            </a:r>
            <a:r>
              <a:rPr lang="el-GR" dirty="0" smtClean="0"/>
              <a:t> είναι</a:t>
            </a:r>
            <a:r>
              <a:rPr lang="en-US" dirty="0" smtClean="0"/>
              <a:t>:</a:t>
            </a:r>
          </a:p>
          <a:p>
            <a:pPr marL="0" indent="0">
              <a:buNone/>
            </a:pPr>
            <a:endParaRPr lang="el-GR" dirty="0"/>
          </a:p>
        </p:txBody>
      </p:sp>
      <p:sp>
        <p:nvSpPr>
          <p:cNvPr id="4" name="Rectangle 2"/>
          <p:cNvSpPr>
            <a:spLocks noChangeArrowheads="1"/>
          </p:cNvSpPr>
          <p:nvPr/>
        </p:nvSpPr>
        <p:spPr bwMode="auto">
          <a:xfrm>
            <a:off x="-517815" y="8589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067338176"/>
              </p:ext>
            </p:extLst>
          </p:nvPr>
        </p:nvGraphicFramePr>
        <p:xfrm>
          <a:off x="8328313" y="752150"/>
          <a:ext cx="595745" cy="551511"/>
        </p:xfrm>
        <a:graphic>
          <a:graphicData uri="http://schemas.openxmlformats.org/presentationml/2006/ole">
            <mc:AlternateContent xmlns:mc="http://schemas.openxmlformats.org/markup-compatibility/2006">
              <mc:Choice xmlns:v="urn:schemas-microsoft-com:vml" Requires="v">
                <p:oleObj spid="_x0000_s10309" name="Εξίσωση" r:id="rId3" imgW="177646" imgH="190335" progId="Equation.3">
                  <p:embed/>
                </p:oleObj>
              </mc:Choice>
              <mc:Fallback>
                <p:oleObj name="Εξίσωση" r:id="rId3" imgW="177646" imgH="19033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313" y="752150"/>
                        <a:ext cx="595745" cy="551511"/>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710135724"/>
              </p:ext>
            </p:extLst>
          </p:nvPr>
        </p:nvGraphicFramePr>
        <p:xfrm>
          <a:off x="3327205" y="3004591"/>
          <a:ext cx="515827" cy="450084"/>
        </p:xfrm>
        <a:graphic>
          <a:graphicData uri="http://schemas.openxmlformats.org/presentationml/2006/ole">
            <mc:AlternateContent xmlns:mc="http://schemas.openxmlformats.org/markup-compatibility/2006">
              <mc:Choice xmlns:v="urn:schemas-microsoft-com:vml" Requires="v">
                <p:oleObj spid="_x0000_s10310" r:id="rId5" imgW="139639" imgH="190417" progId="Equation.3">
                  <p:embed/>
                </p:oleObj>
              </mc:Choice>
              <mc:Fallback>
                <p:oleObj r:id="rId5" imgW="139639"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205" y="3004591"/>
                        <a:ext cx="515827" cy="450084"/>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958663213"/>
              </p:ext>
            </p:extLst>
          </p:nvPr>
        </p:nvGraphicFramePr>
        <p:xfrm>
          <a:off x="3585118" y="3774425"/>
          <a:ext cx="1973760" cy="453738"/>
        </p:xfrm>
        <a:graphic>
          <a:graphicData uri="http://schemas.openxmlformats.org/presentationml/2006/ole">
            <mc:AlternateContent xmlns:mc="http://schemas.openxmlformats.org/markup-compatibility/2006">
              <mc:Choice xmlns:v="urn:schemas-microsoft-com:vml" Requires="v">
                <p:oleObj spid="_x0000_s10311" r:id="rId7" imgW="825500" imgH="190500" progId="Equation.3">
                  <p:embed/>
                </p:oleObj>
              </mc:Choice>
              <mc:Fallback>
                <p:oleObj r:id="rId7" imgW="825500" imgH="1905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5118" y="3774425"/>
                        <a:ext cx="1973760" cy="453738"/>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1492706588"/>
              </p:ext>
            </p:extLst>
          </p:nvPr>
        </p:nvGraphicFramePr>
        <p:xfrm>
          <a:off x="1620981" y="4571999"/>
          <a:ext cx="346363" cy="364592"/>
        </p:xfrm>
        <a:graphic>
          <a:graphicData uri="http://schemas.openxmlformats.org/presentationml/2006/ole">
            <mc:AlternateContent xmlns:mc="http://schemas.openxmlformats.org/markup-compatibility/2006">
              <mc:Choice xmlns:v="urn:schemas-microsoft-com:vml" Requires="v">
                <p:oleObj spid="_x0000_s10312" name="Εξίσωση" r:id="rId9" imgW="177646" imgH="190335" progId="Equation.3">
                  <p:embed/>
                </p:oleObj>
              </mc:Choice>
              <mc:Fallback>
                <p:oleObj name="Εξίσωση" r:id="rId9" imgW="177646" imgH="19033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981" y="4571999"/>
                        <a:ext cx="346363" cy="364592"/>
                      </a:xfrm>
                      <a:prstGeom prst="rect">
                        <a:avLst/>
                      </a:prstGeom>
                      <a:noFill/>
                    </p:spPr>
                  </p:pic>
                </p:oleObj>
              </mc:Fallback>
            </mc:AlternateContent>
          </a:graphicData>
        </a:graphic>
      </p:graphicFrame>
      <p:sp>
        <p:nvSpPr>
          <p:cNvPr id="1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3" name="Αντικείμενο 12"/>
          <p:cNvGraphicFramePr>
            <a:graphicFrameLocks noChangeAspect="1"/>
          </p:cNvGraphicFramePr>
          <p:nvPr>
            <p:extLst>
              <p:ext uri="{D42A27DB-BD31-4B8C-83A1-F6EECF244321}">
                <p14:modId xmlns:p14="http://schemas.microsoft.com/office/powerpoint/2010/main" val="360974186"/>
              </p:ext>
            </p:extLst>
          </p:nvPr>
        </p:nvGraphicFramePr>
        <p:xfrm>
          <a:off x="5427260" y="4936591"/>
          <a:ext cx="263236" cy="404979"/>
        </p:xfrm>
        <a:graphic>
          <a:graphicData uri="http://schemas.openxmlformats.org/presentationml/2006/ole">
            <mc:AlternateContent xmlns:mc="http://schemas.openxmlformats.org/markup-compatibility/2006">
              <mc:Choice xmlns:v="urn:schemas-microsoft-com:vml" Requires="v">
                <p:oleObj spid="_x0000_s10313" r:id="rId10" imgW="126890" imgH="190335" progId="Equation.3">
                  <p:embed/>
                </p:oleObj>
              </mc:Choice>
              <mc:Fallback>
                <p:oleObj r:id="rId10" imgW="126890" imgH="190335"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7260" y="4936591"/>
                        <a:ext cx="263236" cy="404979"/>
                      </a:xfrm>
                      <a:prstGeom prst="rect">
                        <a:avLst/>
                      </a:prstGeom>
                      <a:noFill/>
                    </p:spPr>
                  </p:pic>
                </p:oleObj>
              </mc:Fallback>
            </mc:AlternateContent>
          </a:graphicData>
        </a:graphic>
      </p:graphicFrame>
      <p:sp>
        <p:nvSpPr>
          <p:cNvPr id="1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1123237121"/>
              </p:ext>
            </p:extLst>
          </p:nvPr>
        </p:nvGraphicFramePr>
        <p:xfrm>
          <a:off x="2477715" y="5341570"/>
          <a:ext cx="249382" cy="332509"/>
        </p:xfrm>
        <a:graphic>
          <a:graphicData uri="http://schemas.openxmlformats.org/presentationml/2006/ole">
            <mc:AlternateContent xmlns:mc="http://schemas.openxmlformats.org/markup-compatibility/2006">
              <mc:Choice xmlns:v="urn:schemas-microsoft-com:vml" Requires="v">
                <p:oleObj spid="_x0000_s10314" r:id="rId12" imgW="139639" imgH="190417" progId="Equation.3">
                  <p:embed/>
                </p:oleObj>
              </mc:Choice>
              <mc:Fallback>
                <p:oleObj r:id="rId12" imgW="139639" imgH="190417"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7715" y="5341570"/>
                        <a:ext cx="249382" cy="332509"/>
                      </a:xfrm>
                      <a:prstGeom prst="rect">
                        <a:avLst/>
                      </a:prstGeom>
                      <a:noFill/>
                    </p:spPr>
                  </p:pic>
                </p:oleObj>
              </mc:Fallback>
            </mc:AlternateContent>
          </a:graphicData>
        </a:graphic>
      </p:graphicFrame>
      <p:sp>
        <p:nvSpPr>
          <p:cNvPr id="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 name="Αντικείμενο 16"/>
          <p:cNvGraphicFramePr>
            <a:graphicFrameLocks noChangeAspect="1"/>
          </p:cNvGraphicFramePr>
          <p:nvPr>
            <p:extLst>
              <p:ext uri="{D42A27DB-BD31-4B8C-83A1-F6EECF244321}">
                <p14:modId xmlns:p14="http://schemas.microsoft.com/office/powerpoint/2010/main" val="717636535"/>
              </p:ext>
            </p:extLst>
          </p:nvPr>
        </p:nvGraphicFramePr>
        <p:xfrm>
          <a:off x="7730837" y="5341570"/>
          <a:ext cx="263236" cy="350981"/>
        </p:xfrm>
        <a:graphic>
          <a:graphicData uri="http://schemas.openxmlformats.org/presentationml/2006/ole">
            <mc:AlternateContent xmlns:mc="http://schemas.openxmlformats.org/markup-compatibility/2006">
              <mc:Choice xmlns:v="urn:schemas-microsoft-com:vml" Requires="v">
                <p:oleObj spid="_x0000_s10315" r:id="rId13" imgW="139639" imgH="190417" progId="Equation.3">
                  <p:embed/>
                </p:oleObj>
              </mc:Choice>
              <mc:Fallback>
                <p:oleObj r:id="rId13" imgW="139639" imgH="190417"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0837" y="5341570"/>
                        <a:ext cx="263236" cy="350981"/>
                      </a:xfrm>
                      <a:prstGeom prst="rect">
                        <a:avLst/>
                      </a:prstGeom>
                      <a:noFill/>
                    </p:spPr>
                  </p:pic>
                </p:oleObj>
              </mc:Fallback>
            </mc:AlternateContent>
          </a:graphicData>
        </a:graphic>
      </p:graphicFrame>
      <p:sp>
        <p:nvSpPr>
          <p:cNvPr id="1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 name="Αντικείμενο 18"/>
          <p:cNvGraphicFramePr>
            <a:graphicFrameLocks noChangeAspect="1"/>
          </p:cNvGraphicFramePr>
          <p:nvPr>
            <p:extLst>
              <p:ext uri="{D42A27DB-BD31-4B8C-83A1-F6EECF244321}">
                <p14:modId xmlns:p14="http://schemas.microsoft.com/office/powerpoint/2010/main" val="2182332457"/>
              </p:ext>
            </p:extLst>
          </p:nvPr>
        </p:nvGraphicFramePr>
        <p:xfrm>
          <a:off x="3680758" y="6273903"/>
          <a:ext cx="1782480" cy="445620"/>
        </p:xfrm>
        <a:graphic>
          <a:graphicData uri="http://schemas.openxmlformats.org/presentationml/2006/ole">
            <mc:AlternateContent xmlns:mc="http://schemas.openxmlformats.org/markup-compatibility/2006">
              <mc:Choice xmlns:v="urn:schemas-microsoft-com:vml" Requires="v">
                <p:oleObj spid="_x0000_s10316" r:id="rId14" imgW="761669" imgH="190417" progId="Equation.3">
                  <p:embed/>
                </p:oleObj>
              </mc:Choice>
              <mc:Fallback>
                <p:oleObj r:id="rId14" imgW="761669" imgH="190417"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80758" y="6273903"/>
                        <a:ext cx="1782480" cy="445620"/>
                      </a:xfrm>
                      <a:prstGeom prst="rect">
                        <a:avLst/>
                      </a:prstGeom>
                      <a:noFill/>
                    </p:spPr>
                  </p:pic>
                </p:oleObj>
              </mc:Fallback>
            </mc:AlternateContent>
          </a:graphicData>
        </a:graphic>
      </p:graphicFrame>
    </p:spTree>
    <p:extLst>
      <p:ext uri="{BB962C8B-B14F-4D97-AF65-F5344CB8AC3E}">
        <p14:creationId xmlns:p14="http://schemas.microsoft.com/office/powerpoint/2010/main" val="304315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Ωστική κίνηση </a:t>
            </a:r>
            <a:r>
              <a:rPr lang="el-GR" b="1" dirty="0" smtClean="0">
                <a:latin typeface="+mn-lt"/>
              </a:rPr>
              <a:t>στερεού</a:t>
            </a:r>
            <a:r>
              <a:rPr lang="en-US" b="1" dirty="0" smtClean="0">
                <a:latin typeface="+mn-lt"/>
              </a:rPr>
              <a:t> (1)</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lnSpcReduction="10000"/>
          </a:bodyPr>
          <a:lstStyle/>
          <a:p>
            <a:pPr marL="0" indent="0">
              <a:buNone/>
            </a:pPr>
            <a:r>
              <a:rPr lang="el-GR" dirty="0"/>
              <a:t>Όταν στερεό σώμα  τίθεται σε μεταφορική κίνηση με αρχική ταχύτητα , τούτο οφείλεται στην άσκηση επ’ αυτού ωθήσεως </a:t>
            </a:r>
            <a:r>
              <a:rPr lang="en-US" b="1" dirty="0" smtClean="0"/>
              <a:t>P</a:t>
            </a:r>
            <a:r>
              <a:rPr lang="el-GR" dirty="0" smtClean="0"/>
              <a:t>. </a:t>
            </a:r>
            <a:r>
              <a:rPr lang="el-GR" dirty="0"/>
              <a:t>Η αρχική ταχύτητα  </a:t>
            </a:r>
            <a:r>
              <a:rPr lang="en-US" dirty="0" smtClean="0"/>
              <a:t>   </a:t>
            </a:r>
            <a:r>
              <a:rPr lang="el-GR" dirty="0" smtClean="0"/>
              <a:t> </a:t>
            </a:r>
            <a:r>
              <a:rPr lang="el-GR" dirty="0"/>
              <a:t>του σώματος ευρίσκεται με την εφαρμογή του θεωρήματος ωθήσεως- ορμής για το σώμα, το οποίο θεωρείται ως υλικό σημείο κείμενο στο κέντρο μάζας του σώματος. Όταν η ώθηση ασκείται σε  στερεό σώμα στρεπτό περί </a:t>
            </a:r>
            <a:r>
              <a:rPr lang="el-GR" dirty="0" smtClean="0"/>
              <a:t>σταθερό </a:t>
            </a:r>
            <a:r>
              <a:rPr lang="el-GR" dirty="0"/>
              <a:t>άξονα, μεταβάλλεται η  </a:t>
            </a:r>
            <a:r>
              <a:rPr lang="el-GR" dirty="0" err="1"/>
              <a:t>στροφορμή</a:t>
            </a:r>
            <a:r>
              <a:rPr lang="el-GR" dirty="0"/>
              <a:t> του σώματος. Η μεταβολή της </a:t>
            </a:r>
            <a:r>
              <a:rPr lang="el-GR" dirty="0" err="1"/>
              <a:t>στροφορμής</a:t>
            </a:r>
            <a:r>
              <a:rPr lang="el-GR" dirty="0"/>
              <a:t> ως προς τον άξονα περιστροφής ευρίσκεται με την ολοκλήρωση της </a:t>
            </a:r>
            <a:r>
              <a:rPr lang="el-GR" dirty="0" smtClean="0"/>
              <a:t>σχέσεως</a:t>
            </a:r>
            <a:r>
              <a:rPr lang="en-US" dirty="0" smtClean="0"/>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696003626"/>
              </p:ext>
            </p:extLst>
          </p:nvPr>
        </p:nvGraphicFramePr>
        <p:xfrm>
          <a:off x="6303819" y="2553135"/>
          <a:ext cx="360218" cy="325436"/>
        </p:xfrm>
        <a:graphic>
          <a:graphicData uri="http://schemas.openxmlformats.org/presentationml/2006/ole">
            <mc:AlternateContent xmlns:mc="http://schemas.openxmlformats.org/markup-compatibility/2006">
              <mc:Choice xmlns:v="urn:schemas-microsoft-com:vml" Requires="v">
                <p:oleObj spid="_x0000_s11279" r:id="rId3" imgW="164957" imgH="190335" progId="Equation.DSMT4">
                  <p:embed/>
                </p:oleObj>
              </mc:Choice>
              <mc:Fallback>
                <p:oleObj r:id="rId3" imgW="164957" imgH="19033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19" y="2553135"/>
                        <a:ext cx="360218" cy="32543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870854996"/>
              </p:ext>
            </p:extLst>
          </p:nvPr>
        </p:nvGraphicFramePr>
        <p:xfrm>
          <a:off x="3671455" y="6039845"/>
          <a:ext cx="969818" cy="651899"/>
        </p:xfrm>
        <a:graphic>
          <a:graphicData uri="http://schemas.openxmlformats.org/presentationml/2006/ole">
            <mc:AlternateContent xmlns:mc="http://schemas.openxmlformats.org/markup-compatibility/2006">
              <mc:Choice xmlns:v="urn:schemas-microsoft-com:vml" Requires="v">
                <p:oleObj spid="_x0000_s11280" r:id="rId5" imgW="418918" imgH="342751" progId="Equation.DSMT4">
                  <p:embed/>
                </p:oleObj>
              </mc:Choice>
              <mc:Fallback>
                <p:oleObj r:id="rId5" imgW="418918" imgH="342751"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455" y="6039845"/>
                        <a:ext cx="969818" cy="651899"/>
                      </a:xfrm>
                      <a:prstGeom prst="rect">
                        <a:avLst/>
                      </a:prstGeom>
                      <a:noFill/>
                    </p:spPr>
                  </p:pic>
                </p:oleObj>
              </mc:Fallback>
            </mc:AlternateContent>
          </a:graphicData>
        </a:graphic>
      </p:graphicFrame>
    </p:spTree>
    <p:extLst>
      <p:ext uri="{BB962C8B-B14F-4D97-AF65-F5344CB8AC3E}">
        <p14:creationId xmlns:p14="http://schemas.microsoft.com/office/powerpoint/2010/main" val="235385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Ωστική κίνηση στερεού </a:t>
            </a:r>
            <a:r>
              <a:rPr lang="el-GR" b="1" dirty="0" smtClean="0">
                <a:latin typeface="+mn-lt"/>
              </a:rPr>
              <a:t>(</a:t>
            </a:r>
            <a:r>
              <a:rPr lang="en-US" b="1" dirty="0" smtClean="0">
                <a:latin typeface="+mn-lt"/>
              </a:rPr>
              <a:t>2</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a:bodyPr>
          <a:lstStyle/>
          <a:p>
            <a:pPr marL="0" indent="0">
              <a:buNone/>
            </a:pPr>
            <a:r>
              <a:rPr lang="el-GR" dirty="0"/>
              <a:t>Ό</a:t>
            </a:r>
            <a:r>
              <a:rPr lang="el-GR" dirty="0" smtClean="0"/>
              <a:t>που </a:t>
            </a:r>
            <a:r>
              <a:rPr lang="el-GR" dirty="0"/>
              <a:t>τ είναι η ροπή των δυνάμεων ως προς τον άξονα, οι οποίες ασκήθηκαν επί του στερεού  κατά την διάρκεια της  ώθησης. </a:t>
            </a:r>
            <a:endParaRPr lang="en-US" dirty="0" smtClean="0"/>
          </a:p>
          <a:p>
            <a:pPr marL="0" indent="0">
              <a:buNone/>
            </a:pPr>
            <a:r>
              <a:rPr lang="el-GR" dirty="0" smtClean="0"/>
              <a:t>Γενικά </a:t>
            </a:r>
            <a:r>
              <a:rPr lang="el-GR" dirty="0"/>
              <a:t>η άσκηση ωθήσεως σε ελεύθερο στερεό σώμα συνεπάγεται την μεταβολή της ορμής και της </a:t>
            </a:r>
            <a:r>
              <a:rPr lang="el-GR" dirty="0" err="1"/>
              <a:t>στροφορμής</a:t>
            </a:r>
            <a:r>
              <a:rPr lang="el-GR" dirty="0"/>
              <a:t> αυτού. Η μεταβολή της ορμής ευρίσκεται με την </a:t>
            </a:r>
            <a:r>
              <a:rPr lang="el-GR" dirty="0" err="1"/>
              <a:t>περιγραφείσα</a:t>
            </a:r>
            <a:r>
              <a:rPr lang="el-GR" dirty="0"/>
              <a:t> διαδικασία. Η μεταβολή της </a:t>
            </a:r>
            <a:r>
              <a:rPr lang="el-GR" dirty="0" err="1"/>
              <a:t>στροφορμής</a:t>
            </a:r>
            <a:r>
              <a:rPr lang="el-GR" dirty="0"/>
              <a:t> ως προς τυχόν </a:t>
            </a:r>
            <a:r>
              <a:rPr lang="el-GR" dirty="0" smtClean="0"/>
              <a:t>σημείο Ο  </a:t>
            </a:r>
            <a:r>
              <a:rPr lang="el-GR" dirty="0"/>
              <a:t>του σώματος ευρίσκεται με την ολοκλήρωση της </a:t>
            </a:r>
            <a:r>
              <a:rPr lang="el-GR" dirty="0" smtClean="0"/>
              <a:t>σχέσεως</a:t>
            </a:r>
            <a:r>
              <a:rPr lang="en-US" dirty="0" smtClean="0"/>
              <a:t>:</a:t>
            </a:r>
            <a:r>
              <a:rPr lang="el-GR" dirty="0" smtClean="0"/>
              <a:t> </a:t>
            </a:r>
          </a:p>
          <a:p>
            <a:pPr marL="0" indent="0">
              <a:buNone/>
            </a:pPr>
            <a:endParaRPr lang="el-GR" dirty="0"/>
          </a:p>
        </p:txBody>
      </p:sp>
    </p:spTree>
    <p:extLst>
      <p:ext uri="{BB962C8B-B14F-4D97-AF65-F5344CB8AC3E}">
        <p14:creationId xmlns:p14="http://schemas.microsoft.com/office/powerpoint/2010/main" val="179834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Ωστική κίνηση στερεού </a:t>
            </a:r>
            <a:r>
              <a:rPr lang="el-GR" b="1" dirty="0" smtClean="0">
                <a:latin typeface="+mn-lt"/>
              </a:rPr>
              <a:t>(</a:t>
            </a:r>
            <a:r>
              <a:rPr lang="en-US" b="1" dirty="0" smtClean="0">
                <a:latin typeface="+mn-lt"/>
              </a:rPr>
              <a:t>3</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a:xfrm>
            <a:off x="628650" y="2019592"/>
            <a:ext cx="7886700" cy="4351338"/>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l-GR" dirty="0" smtClean="0"/>
              <a:t>όπου </a:t>
            </a:r>
            <a:r>
              <a:rPr lang="el-GR" b="1" dirty="0" smtClean="0"/>
              <a:t>τ</a:t>
            </a:r>
            <a:r>
              <a:rPr lang="el-GR" dirty="0" smtClean="0"/>
              <a:t> είναι </a:t>
            </a:r>
            <a:r>
              <a:rPr lang="el-GR" dirty="0"/>
              <a:t>η ροπή ως προς το  σημείο  των δυνάμεων , οι οποίες ασκήθηκαν επί του στερεού  κατά την διάρκεια της  ώθησης.</a:t>
            </a:r>
          </a:p>
          <a:p>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04024666"/>
              </p:ext>
            </p:extLst>
          </p:nvPr>
        </p:nvGraphicFramePr>
        <p:xfrm>
          <a:off x="4030806" y="2310537"/>
          <a:ext cx="1082387" cy="885589"/>
        </p:xfrm>
        <a:graphic>
          <a:graphicData uri="http://schemas.openxmlformats.org/presentationml/2006/ole">
            <mc:AlternateContent xmlns:mc="http://schemas.openxmlformats.org/markup-compatibility/2006">
              <mc:Choice xmlns:v="urn:schemas-microsoft-com:vml" Requires="v">
                <p:oleObj spid="_x0000_s12294" r:id="rId3" imgW="418918" imgH="342751" progId="Equation.DSMT4">
                  <p:embed/>
                </p:oleObj>
              </mc:Choice>
              <mc:Fallback>
                <p:oleObj r:id="rId3" imgW="418918" imgH="34275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806" y="2310537"/>
                        <a:ext cx="1082387" cy="885589"/>
                      </a:xfrm>
                      <a:prstGeom prst="rect">
                        <a:avLst/>
                      </a:prstGeom>
                      <a:noFill/>
                    </p:spPr>
                  </p:pic>
                </p:oleObj>
              </mc:Fallback>
            </mc:AlternateContent>
          </a:graphicData>
        </a:graphic>
      </p:graphicFrame>
    </p:spTree>
    <p:extLst>
      <p:ext uri="{BB962C8B-B14F-4D97-AF65-F5344CB8AC3E}">
        <p14:creationId xmlns:p14="http://schemas.microsoft.com/office/powerpoint/2010/main" val="426393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lstStyle/>
          <a:p>
            <a:pPr marL="0" indent="0">
              <a:buNone/>
            </a:pPr>
            <a:r>
              <a:rPr lang="el-GR" dirty="0" smtClean="0"/>
              <a:t>Το υλικό της παρουσίασης προέρχεται από το βιβλίο</a:t>
            </a:r>
            <a:r>
              <a:rPr lang="en-US" dirty="0" smtClean="0"/>
              <a:t>:</a:t>
            </a:r>
            <a:endParaRPr lang="en-US" dirty="0"/>
          </a:p>
          <a:p>
            <a:pPr marL="0" indent="0">
              <a:buNone/>
            </a:pPr>
            <a:r>
              <a:rPr lang="en-US" dirty="0" smtClean="0"/>
              <a:t>‘</a:t>
            </a:r>
            <a:r>
              <a:rPr lang="el-GR" dirty="0" smtClean="0"/>
              <a:t>ΘΕΩΡΗΤΙΚΗ </a:t>
            </a:r>
            <a:r>
              <a:rPr lang="el-GR" dirty="0" smtClean="0"/>
              <a:t>ΜΗΧΑΝΙΚΗ,</a:t>
            </a:r>
          </a:p>
          <a:p>
            <a:pPr marL="0" indent="0">
              <a:buNone/>
            </a:pPr>
            <a:r>
              <a:rPr lang="el-GR" dirty="0" smtClean="0"/>
              <a:t>Γεώργιος Καραχάλιος και Βασίλειος </a:t>
            </a:r>
            <a:r>
              <a:rPr lang="el-GR" dirty="0" err="1" smtClean="0"/>
              <a:t>Λουκόπουλος</a:t>
            </a:r>
            <a:r>
              <a:rPr lang="el-GR" dirty="0" smtClean="0"/>
              <a:t>,</a:t>
            </a:r>
          </a:p>
          <a:p>
            <a:pPr marL="0" indent="0">
              <a:buNone/>
            </a:pPr>
            <a:r>
              <a:rPr lang="el-GR" dirty="0" smtClean="0"/>
              <a:t>Πάτρα </a:t>
            </a:r>
            <a:r>
              <a:rPr lang="el-GR" dirty="0" smtClean="0"/>
              <a:t>2009</a:t>
            </a:r>
            <a:r>
              <a:rPr lang="en-US" dirty="0" smtClean="0"/>
              <a:t>’</a:t>
            </a:r>
            <a:r>
              <a:rPr lang="en-US" dirty="0" smtClean="0"/>
              <a:t>,</a:t>
            </a:r>
          </a:p>
          <a:p>
            <a:pPr marL="0" indent="0">
              <a:buNone/>
            </a:pPr>
            <a:r>
              <a:rPr lang="el-GR" dirty="0"/>
              <a:t>ε</a:t>
            </a:r>
            <a:r>
              <a:rPr lang="el-GR" dirty="0" smtClean="0"/>
              <a:t>κτός αν αναγράφεται διαφορετικά.</a:t>
            </a:r>
            <a:endParaRPr lang="en-US" dirty="0" smtClean="0"/>
          </a:p>
          <a:p>
            <a:pPr marL="0" indent="0">
              <a:buNone/>
            </a:pPr>
            <a:endParaRPr lang="en-US" dirty="0"/>
          </a:p>
        </p:txBody>
      </p:sp>
    </p:spTree>
    <p:extLst>
      <p:ext uri="{BB962C8B-B14F-4D97-AF65-F5344CB8AC3E}">
        <p14:creationId xmlns:p14="http://schemas.microsoft.com/office/powerpoint/2010/main" val="106984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20427"/>
            <a:ext cx="7886700" cy="1325563"/>
          </a:xfrm>
        </p:spPr>
        <p:txBody>
          <a:bodyPr/>
          <a:lstStyle/>
          <a:p>
            <a:pPr algn="ctr"/>
            <a:r>
              <a:rPr lang="el-GR" b="1" dirty="0" smtClean="0">
                <a:latin typeface="+mn-lt"/>
              </a:rPr>
              <a:t>Σημείωμα Αναφοράς</a:t>
            </a:r>
            <a:endParaRPr lang="el-GR" b="1" dirty="0">
              <a:latin typeface="+mn-lt"/>
            </a:endParaRPr>
          </a:p>
        </p:txBody>
      </p:sp>
      <p:sp>
        <p:nvSpPr>
          <p:cNvPr id="3" name="Θέση περιεχομένου 2"/>
          <p:cNvSpPr>
            <a:spLocks noGrp="1"/>
          </p:cNvSpPr>
          <p:nvPr>
            <p:ph idx="1"/>
          </p:nvPr>
        </p:nvSpPr>
        <p:spPr>
          <a:xfrm>
            <a:off x="457200" y="1556792"/>
            <a:ext cx="8229600" cy="4525963"/>
          </a:xfrm>
        </p:spPr>
        <p:txBody>
          <a:bodyPr/>
          <a:lstStyle/>
          <a:p>
            <a:pPr marL="0" lvl="0" indent="0">
              <a:spcBef>
                <a:spcPts val="1200"/>
              </a:spcBef>
              <a:buNone/>
            </a:pPr>
            <a:r>
              <a:rPr lang="el-GR" sz="2400" dirty="0" err="1"/>
              <a:t>Copyright</a:t>
            </a:r>
            <a:r>
              <a:rPr lang="el-GR" sz="2400" dirty="0"/>
              <a:t> </a:t>
            </a:r>
            <a:r>
              <a:rPr lang="el-GR" sz="2400" dirty="0" smtClean="0"/>
              <a:t>Πανεπιστήμιο Πατρών</a:t>
            </a:r>
            <a:r>
              <a:rPr lang="en-US" sz="2400" dirty="0" smtClean="0"/>
              <a:t>,</a:t>
            </a:r>
            <a:r>
              <a:rPr lang="el-GR" sz="2400" dirty="0"/>
              <a:t> </a:t>
            </a:r>
            <a:r>
              <a:rPr lang="el-GR" sz="2400" dirty="0" smtClean="0"/>
              <a:t>Βασίλειος </a:t>
            </a:r>
            <a:r>
              <a:rPr lang="el-GR" sz="2400" dirty="0" err="1" smtClean="0"/>
              <a:t>Λουκόπουλος</a:t>
            </a:r>
            <a:r>
              <a:rPr lang="el-GR" sz="2400" dirty="0" smtClean="0"/>
              <a:t>. «Κλασσική Μηχανική. Ενότητα 1». </a:t>
            </a:r>
            <a:r>
              <a:rPr lang="el-GR" sz="2400" dirty="0"/>
              <a:t>Έκδοση: 1.0. </a:t>
            </a:r>
            <a:r>
              <a:rPr lang="el-GR" sz="2400" dirty="0" smtClean="0"/>
              <a:t>Πάτρα </a:t>
            </a:r>
            <a:r>
              <a:rPr lang="el-GR" sz="2400" dirty="0"/>
              <a:t>2014. Διαθέσιμο από τη δικτυακή διεύθυνση</a:t>
            </a:r>
            <a:r>
              <a:rPr lang="el-GR" sz="2400" dirty="0" smtClean="0"/>
              <a:t>: </a:t>
            </a:r>
            <a:r>
              <a:rPr lang="en-US" sz="2400" b="1" dirty="0"/>
              <a:t>https://eclass.upatras.gr/courses/PHY1945</a:t>
            </a:r>
            <a:r>
              <a:rPr lang="en-US" sz="2400" b="1" dirty="0" smtClean="0"/>
              <a:t>/</a:t>
            </a:r>
            <a:endParaRPr lang="el-GR" sz="2400" dirty="0"/>
          </a:p>
          <a:p>
            <a:pPr marL="0" indent="0">
              <a:buNone/>
            </a:pPr>
            <a:endParaRPr lang="el-GR" dirty="0"/>
          </a:p>
        </p:txBody>
      </p:sp>
    </p:spTree>
    <p:extLst>
      <p:ext uri="{BB962C8B-B14F-4D97-AF65-F5344CB8AC3E}">
        <p14:creationId xmlns:p14="http://schemas.microsoft.com/office/powerpoint/2010/main" val="296771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4" y="4941168"/>
            <a:ext cx="1581685" cy="553393"/>
          </a:xfrm>
          <a:prstGeom prst="rect">
            <a:avLst/>
          </a:prstGeom>
        </p:spPr>
      </p:pic>
    </p:spTree>
    <p:extLst>
      <p:ext uri="{BB962C8B-B14F-4D97-AF65-F5344CB8AC3E}">
        <p14:creationId xmlns:p14="http://schemas.microsoft.com/office/powerpoint/2010/main" val="1966616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2270031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latin typeface="+mn-lt"/>
              </a:rPr>
              <a:t>Χρηματοδότηση</a:t>
            </a:r>
            <a:r>
              <a:rPr lang="en-US" b="1" dirty="0" smtClean="0">
                <a:latin typeface="+mn-lt"/>
              </a:rPr>
              <a:t/>
            </a:r>
            <a:br>
              <a:rPr lang="en-US" b="1" dirty="0" smtClean="0">
                <a:latin typeface="+mn-lt"/>
              </a:rPr>
            </a:br>
            <a:endParaRPr lang="el-GR" b="1" dirty="0">
              <a:latin typeface="+mn-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211329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latin typeface="+mn-lt"/>
              </a:rPr>
              <a:t>Σκοποί  </a:t>
            </a:r>
            <a:r>
              <a:rPr lang="el-GR" b="1" dirty="0" smtClean="0">
                <a:latin typeface="+mn-lt"/>
              </a:rPr>
              <a:t>ενότητας</a:t>
            </a:r>
            <a:br>
              <a:rPr lang="el-GR" b="1" dirty="0" smtClean="0">
                <a:latin typeface="+mn-lt"/>
              </a:rPr>
            </a:br>
            <a:r>
              <a:rPr lang="en-US" b="1" dirty="0" smtClean="0">
                <a:latin typeface="+mn-lt"/>
              </a:rPr>
              <a:t> </a:t>
            </a:r>
            <a:endParaRPr lang="el-GR" dirty="0">
              <a:latin typeface="+mn-lt"/>
            </a:endParaRPr>
          </a:p>
        </p:txBody>
      </p:sp>
      <p:sp>
        <p:nvSpPr>
          <p:cNvPr id="3" name="Θέση περιεχομένου 2"/>
          <p:cNvSpPr>
            <a:spLocks noGrp="1"/>
          </p:cNvSpPr>
          <p:nvPr>
            <p:ph idx="1"/>
          </p:nvPr>
        </p:nvSpPr>
        <p:spPr>
          <a:xfrm>
            <a:off x="628650" y="1828799"/>
            <a:ext cx="7886700" cy="5472545"/>
          </a:xfrm>
        </p:spPr>
        <p:txBody>
          <a:bodyPr>
            <a:normAutofit/>
          </a:bodyPr>
          <a:lstStyle/>
          <a:p>
            <a:r>
              <a:rPr lang="el-GR" dirty="0" smtClean="0"/>
              <a:t>Μεταφορική κίνηση στερεού σώματος</a:t>
            </a:r>
          </a:p>
          <a:p>
            <a:r>
              <a:rPr lang="el-GR" dirty="0" smtClean="0"/>
              <a:t>Περιστροφική κίνηση στερεού σώματος περί σταθερό άξονα</a:t>
            </a:r>
          </a:p>
          <a:p>
            <a:r>
              <a:rPr lang="el-GR" dirty="0" smtClean="0"/>
              <a:t>Γενικές μετατοπίσεις στερεού σώματος </a:t>
            </a:r>
          </a:p>
          <a:p>
            <a:r>
              <a:rPr lang="el-GR" dirty="0" smtClean="0"/>
              <a:t>Επίπεδη κίνηση στερεού σώματος</a:t>
            </a:r>
          </a:p>
          <a:p>
            <a:r>
              <a:rPr lang="el-GR" dirty="0" smtClean="0"/>
              <a:t>Εξισώσεις </a:t>
            </a:r>
            <a:r>
              <a:rPr lang="el-GR" dirty="0"/>
              <a:t>της κινήσεως στερεού στρεφομένου γύρω από σταθερό σημείο </a:t>
            </a:r>
            <a:r>
              <a:rPr lang="el-GR" dirty="0" smtClean="0"/>
              <a:t>αυτού</a:t>
            </a:r>
          </a:p>
          <a:p>
            <a:r>
              <a:rPr lang="el-GR" dirty="0" err="1"/>
              <a:t>Στροφορμή</a:t>
            </a:r>
            <a:r>
              <a:rPr lang="el-GR" dirty="0"/>
              <a:t> στερεού ως προς </a:t>
            </a:r>
            <a:r>
              <a:rPr lang="el-GR" dirty="0" smtClean="0"/>
              <a:t>σημείο Ο αυτού έχοντ</a:t>
            </a:r>
            <a:r>
              <a:rPr lang="el-GR" dirty="0"/>
              <a:t>α</a:t>
            </a:r>
            <a:r>
              <a:rPr lang="el-GR" dirty="0" smtClean="0"/>
              <a:t>ς ταχύτητα</a:t>
            </a:r>
          </a:p>
          <a:p>
            <a:r>
              <a:rPr lang="el-GR" dirty="0"/>
              <a:t> Ωστική κίνηση στερεού</a:t>
            </a:r>
          </a:p>
          <a:p>
            <a:endParaRPr lang="el-GR" dirty="0" smtClean="0"/>
          </a:p>
          <a:p>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387992305"/>
              </p:ext>
            </p:extLst>
          </p:nvPr>
        </p:nvGraphicFramePr>
        <p:xfrm>
          <a:off x="3643745" y="5589517"/>
          <a:ext cx="332509" cy="350009"/>
        </p:xfrm>
        <a:graphic>
          <a:graphicData uri="http://schemas.openxmlformats.org/presentationml/2006/ole">
            <mc:AlternateContent xmlns:mc="http://schemas.openxmlformats.org/markup-compatibility/2006">
              <mc:Choice xmlns:v="urn:schemas-microsoft-com:vml" Requires="v">
                <p:oleObj spid="_x0000_s1043" name="Εξίσωση" r:id="rId3" imgW="177646" imgH="190335" progId="Equation.3">
                  <p:embed/>
                </p:oleObj>
              </mc:Choice>
              <mc:Fallback>
                <p:oleObj name="Εξίσωση" r:id="rId3" imgW="177646" imgH="19033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745" y="5589517"/>
                        <a:ext cx="332509" cy="350009"/>
                      </a:xfrm>
                      <a:prstGeom prst="rect">
                        <a:avLst/>
                      </a:prstGeom>
                      <a:noFill/>
                    </p:spPr>
                  </p:pic>
                </p:oleObj>
              </mc:Fallback>
            </mc:AlternateContent>
          </a:graphicData>
        </a:graphic>
      </p:graphicFrame>
    </p:spTree>
    <p:extLst>
      <p:ext uri="{BB962C8B-B14F-4D97-AF65-F5344CB8AC3E}">
        <p14:creationId xmlns:p14="http://schemas.microsoft.com/office/powerpoint/2010/main" val="273867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Μεταφορική κίνηση στερεού σώματος</a:t>
            </a:r>
            <a:r>
              <a:rPr lang="el-GR" dirty="0"/>
              <a:t/>
            </a:r>
            <a:br>
              <a:rPr lang="el-GR" dirty="0"/>
            </a:br>
            <a:endParaRPr lang="el-GR" dirty="0"/>
          </a:p>
        </p:txBody>
      </p:sp>
      <p:sp>
        <p:nvSpPr>
          <p:cNvPr id="3" name="Θέση περιεχομένου 2"/>
          <p:cNvSpPr>
            <a:spLocks noGrp="1"/>
          </p:cNvSpPr>
          <p:nvPr>
            <p:ph idx="1"/>
          </p:nvPr>
        </p:nvSpPr>
        <p:spPr>
          <a:xfrm>
            <a:off x="628650" y="1825625"/>
            <a:ext cx="4234295" cy="4351338"/>
          </a:xfrm>
        </p:spPr>
        <p:txBody>
          <a:bodyPr>
            <a:normAutofit fontScale="85000" lnSpcReduction="20000"/>
          </a:bodyPr>
          <a:lstStyle/>
          <a:p>
            <a:r>
              <a:rPr lang="el-GR" dirty="0"/>
              <a:t>Έστω στερεό σώμα το οποίο εκτελεί μεταφορική κίνηση. Το ευθύγραμμο τμήμα το οποίο συνδέει δύο τυχόντα σημεία   και   του στερεού κατά την κίνηση αυτή σχηματίζει σταθερή γωνία με δεδομένο ακίνητο άξονα </a:t>
            </a:r>
            <a:r>
              <a:rPr lang="el-GR" dirty="0" smtClean="0"/>
              <a:t>αναφοράς.</a:t>
            </a:r>
          </a:p>
          <a:p>
            <a:r>
              <a:rPr lang="el-GR" dirty="0"/>
              <a:t>Δηλαδή, στην μεταφορική κίνηση στερεού σώματος όλα τα σημεία αυτού έχουν την ίδια ταχύτητα. Κατά συνέπεια η σχετική ταχύτητα του σημείου   ως προς τυχόν σημείο  του στερεού σώματος ισούται με μηδέν. </a:t>
            </a:r>
          </a:p>
        </p:txBody>
      </p:sp>
      <p:pic>
        <p:nvPicPr>
          <p:cNvPr id="4" name="Εικόνα 3"/>
          <p:cNvPicPr>
            <a:picLocks noChangeAspect="1"/>
          </p:cNvPicPr>
          <p:nvPr/>
        </p:nvPicPr>
        <p:blipFill>
          <a:blip r:embed="rId2"/>
          <a:stretch>
            <a:fillRect/>
          </a:stretch>
        </p:blipFill>
        <p:spPr>
          <a:xfrm>
            <a:off x="4862945" y="2269476"/>
            <a:ext cx="4123888" cy="3463635"/>
          </a:xfrm>
          <a:prstGeom prst="rect">
            <a:avLst/>
          </a:prstGeom>
        </p:spPr>
      </p:pic>
    </p:spTree>
    <p:extLst>
      <p:ext uri="{BB962C8B-B14F-4D97-AF65-F5344CB8AC3E}">
        <p14:creationId xmlns:p14="http://schemas.microsoft.com/office/powerpoint/2010/main" val="407979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Περιστροφική κίνηση στερεού σώματος περί </a:t>
            </a:r>
            <a:r>
              <a:rPr lang="el-GR" b="1" dirty="0" smtClean="0">
                <a:latin typeface="+mn-lt"/>
              </a:rPr>
              <a:t>σταθερό άξονα</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a:xfrm>
            <a:off x="628650" y="2055814"/>
            <a:ext cx="7886700" cy="4351338"/>
          </a:xfrm>
        </p:spPr>
        <p:txBody>
          <a:bodyPr>
            <a:normAutofit lnSpcReduction="10000"/>
          </a:bodyPr>
          <a:lstStyle/>
          <a:p>
            <a:r>
              <a:rPr lang="el-GR" dirty="0"/>
              <a:t>Ό</a:t>
            </a:r>
            <a:r>
              <a:rPr lang="el-GR" dirty="0" smtClean="0"/>
              <a:t>ταν </a:t>
            </a:r>
            <a:r>
              <a:rPr lang="el-GR" dirty="0"/>
              <a:t>στερεό σώμα στρέφεται περί </a:t>
            </a:r>
            <a:r>
              <a:rPr lang="el-GR" dirty="0" smtClean="0"/>
              <a:t>σταθερό </a:t>
            </a:r>
            <a:r>
              <a:rPr lang="el-GR" dirty="0"/>
              <a:t>άξονα με γωνιακή </a:t>
            </a:r>
            <a:r>
              <a:rPr lang="el-GR" dirty="0" smtClean="0"/>
              <a:t>ταχύτητα ω, </a:t>
            </a:r>
            <a:r>
              <a:rPr lang="el-GR" dirty="0"/>
              <a:t>η ταχύτητα ενός τυχαίου </a:t>
            </a:r>
            <a:r>
              <a:rPr lang="el-GR" dirty="0" smtClean="0"/>
              <a:t>σημείου        </a:t>
            </a:r>
            <a:r>
              <a:rPr lang="el-GR" dirty="0"/>
              <a:t>του σώματος δίδεται από την </a:t>
            </a:r>
            <a:r>
              <a:rPr lang="el-GR" dirty="0" smtClean="0"/>
              <a:t>σχέση</a:t>
            </a:r>
            <a:r>
              <a:rPr lang="en-US" dirty="0" smtClean="0"/>
              <a:t>:</a:t>
            </a:r>
          </a:p>
          <a:p>
            <a:endParaRPr lang="en-US" dirty="0"/>
          </a:p>
          <a:p>
            <a:r>
              <a:rPr lang="el-GR" dirty="0"/>
              <a:t>Από την </a:t>
            </a:r>
            <a:r>
              <a:rPr lang="el-GR" dirty="0" smtClean="0"/>
              <a:t>σχέση</a:t>
            </a:r>
            <a:r>
              <a:rPr lang="en-US" dirty="0" smtClean="0"/>
              <a:t> </a:t>
            </a:r>
            <a:r>
              <a:rPr lang="el-GR" dirty="0" smtClean="0"/>
              <a:t>αυτή συνάγεται </a:t>
            </a:r>
            <a:r>
              <a:rPr lang="el-GR" dirty="0"/>
              <a:t>ότι το στερεό σώμα είναι δυνατόν να έχει ταυτοχρόνως δύο ή περισσότερες γωνιακές </a:t>
            </a:r>
            <a:r>
              <a:rPr lang="el-GR" dirty="0" smtClean="0"/>
              <a:t>ταχύτητες             </a:t>
            </a:r>
            <a:r>
              <a:rPr lang="el-GR" dirty="0" err="1"/>
              <a:t>κ.λ.π</a:t>
            </a:r>
            <a:r>
              <a:rPr lang="el-GR" dirty="0"/>
              <a:t>. περί διαφόρους σταθερούς άξονες. </a:t>
            </a:r>
            <a:r>
              <a:rPr lang="el-GR" dirty="0" smtClean="0"/>
              <a:t>Επομένως</a:t>
            </a:r>
            <a:r>
              <a:rPr lang="en-US" dirty="0" smtClean="0"/>
              <a:t>:</a:t>
            </a:r>
          </a:p>
          <a:p>
            <a:pPr marL="0" indent="0">
              <a:buNone/>
            </a:pPr>
            <a:endParaRPr lang="en-US" dirty="0" smtClean="0"/>
          </a:p>
          <a:p>
            <a:pPr marL="0" indent="0">
              <a:buNone/>
            </a:pPr>
            <a:r>
              <a:rPr lang="el-GR" dirty="0" smtClean="0"/>
              <a:t> </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097518751"/>
              </p:ext>
            </p:extLst>
          </p:nvPr>
        </p:nvGraphicFramePr>
        <p:xfrm>
          <a:off x="2244436" y="2803017"/>
          <a:ext cx="543100" cy="387930"/>
        </p:xfrm>
        <a:graphic>
          <a:graphicData uri="http://schemas.openxmlformats.org/presentationml/2006/ole">
            <mc:AlternateContent xmlns:mc="http://schemas.openxmlformats.org/markup-compatibility/2006">
              <mc:Choice xmlns:v="urn:schemas-microsoft-com:vml" Requires="v">
                <p:oleObj spid="_x0000_s2117" r:id="rId3" imgW="266469" imgH="190335" progId="Equation.3">
                  <p:embed/>
                </p:oleObj>
              </mc:Choice>
              <mc:Fallback>
                <p:oleObj r:id="rId3" imgW="266469" imgH="19033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436" y="2803017"/>
                        <a:ext cx="543100" cy="38793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76729452"/>
              </p:ext>
            </p:extLst>
          </p:nvPr>
        </p:nvGraphicFramePr>
        <p:xfrm>
          <a:off x="3865949" y="3265916"/>
          <a:ext cx="1412099" cy="346364"/>
        </p:xfrm>
        <a:graphic>
          <a:graphicData uri="http://schemas.openxmlformats.org/presentationml/2006/ole">
            <mc:AlternateContent xmlns:mc="http://schemas.openxmlformats.org/markup-compatibility/2006">
              <mc:Choice xmlns:v="urn:schemas-microsoft-com:vml" Requires="v">
                <p:oleObj spid="_x0000_s2118" r:id="rId5" imgW="507780" imgH="126945" progId="Equation.DSMT4">
                  <p:embed/>
                </p:oleObj>
              </mc:Choice>
              <mc:Fallback>
                <p:oleObj r:id="rId5" imgW="507780" imgH="126945"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5949" y="3265916"/>
                        <a:ext cx="1412099" cy="346364"/>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2583746942"/>
              </p:ext>
            </p:extLst>
          </p:nvPr>
        </p:nvGraphicFramePr>
        <p:xfrm>
          <a:off x="5999018" y="4353030"/>
          <a:ext cx="789710" cy="385225"/>
        </p:xfrm>
        <a:graphic>
          <a:graphicData uri="http://schemas.openxmlformats.org/presentationml/2006/ole">
            <mc:AlternateContent xmlns:mc="http://schemas.openxmlformats.org/markup-compatibility/2006">
              <mc:Choice xmlns:v="urn:schemas-microsoft-com:vml" Requires="v">
                <p:oleObj spid="_x0000_s2119" name="Εξίσωση" r:id="rId7" imgW="393529" imgH="190417" progId="Equation.3">
                  <p:embed/>
                </p:oleObj>
              </mc:Choice>
              <mc:Fallback>
                <p:oleObj name="Εξίσωση" r:id="rId7" imgW="393529" imgH="190417"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9018" y="4353030"/>
                        <a:ext cx="789710" cy="385225"/>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797976059"/>
              </p:ext>
            </p:extLst>
          </p:nvPr>
        </p:nvGraphicFramePr>
        <p:xfrm>
          <a:off x="3370894" y="5365171"/>
          <a:ext cx="2402210" cy="495301"/>
        </p:xfrm>
        <a:graphic>
          <a:graphicData uri="http://schemas.openxmlformats.org/presentationml/2006/ole">
            <mc:AlternateContent xmlns:mc="http://schemas.openxmlformats.org/markup-compatibility/2006">
              <mc:Choice xmlns:v="urn:schemas-microsoft-com:vml" Requires="v">
                <p:oleObj spid="_x0000_s2120" r:id="rId9" imgW="927100" imgH="190500" progId="Equation.3">
                  <p:embed/>
                </p:oleObj>
              </mc:Choice>
              <mc:Fallback>
                <p:oleObj r:id="rId9" imgW="927100" imgH="1905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0894" y="5365171"/>
                        <a:ext cx="2402210" cy="495301"/>
                      </a:xfrm>
                      <a:prstGeom prst="rect">
                        <a:avLst/>
                      </a:prstGeom>
                      <a:noFill/>
                    </p:spPr>
                  </p:pic>
                </p:oleObj>
              </mc:Fallback>
            </mc:AlternateContent>
          </a:graphicData>
        </a:graphic>
      </p:graphicFrame>
    </p:spTree>
    <p:extLst>
      <p:ext uri="{BB962C8B-B14F-4D97-AF65-F5344CB8AC3E}">
        <p14:creationId xmlns:p14="http://schemas.microsoft.com/office/powerpoint/2010/main" val="279721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Γενικές μετατοπίσεις στερεού </a:t>
            </a:r>
            <a:r>
              <a:rPr lang="el-GR" b="1" dirty="0" smtClean="0">
                <a:latin typeface="+mn-lt"/>
              </a:rPr>
              <a:t>σώματος</a:t>
            </a:r>
            <a:r>
              <a:rPr lang="en-US" b="1" dirty="0" smtClean="0">
                <a:latin typeface="+mn-lt"/>
              </a:rPr>
              <a:t> (1)</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lnSpcReduction="10000"/>
          </a:bodyPr>
          <a:lstStyle/>
          <a:p>
            <a:r>
              <a:rPr lang="el-GR" dirty="0"/>
              <a:t>Όταν στερεό σώμα υφίσταται διαδοχικές απειροστές μετατοπίσεις η αρχική μετατόπιση σημείου </a:t>
            </a:r>
            <a:r>
              <a:rPr lang="en-US" dirty="0"/>
              <a:t>P</a:t>
            </a:r>
            <a:r>
              <a:rPr lang="el-GR" dirty="0" smtClean="0"/>
              <a:t> </a:t>
            </a:r>
            <a:r>
              <a:rPr lang="el-GR" dirty="0"/>
              <a:t>του στερεού με διάνυσμα θέσεως </a:t>
            </a:r>
            <a:r>
              <a:rPr lang="en-US" dirty="0" smtClean="0"/>
              <a:t>r</a:t>
            </a:r>
            <a:r>
              <a:rPr lang="el-GR" dirty="0" smtClean="0"/>
              <a:t> </a:t>
            </a:r>
            <a:r>
              <a:rPr lang="el-GR" dirty="0"/>
              <a:t>είναι διανυσματική συνάρτηση του </a:t>
            </a:r>
            <a:r>
              <a:rPr lang="en-US" dirty="0" smtClean="0"/>
              <a:t>r</a:t>
            </a:r>
            <a:r>
              <a:rPr lang="el-GR" dirty="0" smtClean="0"/>
              <a:t>, </a:t>
            </a:r>
            <a:r>
              <a:rPr lang="el-GR" dirty="0"/>
              <a:t>έστω </a:t>
            </a:r>
            <a:r>
              <a:rPr lang="en-US" dirty="0" smtClean="0"/>
              <a:t>    </a:t>
            </a:r>
            <a:r>
              <a:rPr lang="el-GR" dirty="0" smtClean="0"/>
              <a:t> </a:t>
            </a:r>
            <a:r>
              <a:rPr lang="en-US" dirty="0"/>
              <a:t> </a:t>
            </a:r>
            <a:r>
              <a:rPr lang="el-GR" dirty="0" smtClean="0"/>
              <a:t>. </a:t>
            </a:r>
            <a:r>
              <a:rPr lang="el-GR" dirty="0"/>
              <a:t>Το διάνυσμα θέσεως του σημείου μετά την πρώτη μετατόπιση </a:t>
            </a:r>
            <a:r>
              <a:rPr lang="el-GR" dirty="0" smtClean="0"/>
              <a:t>είναι</a:t>
            </a:r>
            <a:r>
              <a:rPr lang="en-US" dirty="0" smtClean="0"/>
              <a:t>:</a:t>
            </a:r>
          </a:p>
          <a:p>
            <a:endParaRPr lang="en-US" dirty="0"/>
          </a:p>
          <a:p>
            <a:r>
              <a:rPr lang="el-GR" dirty="0"/>
              <a:t>Η επομένη μετατόπιση του ιδίου σημείου είναι διανυσματική συνάρτηση του </a:t>
            </a:r>
            <a:r>
              <a:rPr lang="en-US" dirty="0" smtClean="0"/>
              <a:t>   </a:t>
            </a:r>
            <a:r>
              <a:rPr lang="el-GR" dirty="0" smtClean="0"/>
              <a:t> </a:t>
            </a:r>
            <a:r>
              <a:rPr lang="el-GR" dirty="0"/>
              <a:t>, </a:t>
            </a:r>
            <a:r>
              <a:rPr lang="el-GR" dirty="0" smtClean="0"/>
              <a:t>έστω</a:t>
            </a:r>
            <a:r>
              <a:rPr lang="en-US" dirty="0" smtClean="0"/>
              <a:t>      </a:t>
            </a:r>
            <a:r>
              <a:rPr lang="el-GR" dirty="0" smtClean="0"/>
              <a:t>  </a:t>
            </a:r>
            <a:r>
              <a:rPr lang="el-GR" dirty="0"/>
              <a:t>. Το διάνυσμα θέσεως του σημείου  μετά την δεύτερη μετατόπιση γίνεται</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76466300"/>
              </p:ext>
            </p:extLst>
          </p:nvPr>
        </p:nvGraphicFramePr>
        <p:xfrm>
          <a:off x="7176655" y="3034145"/>
          <a:ext cx="574082" cy="370376"/>
        </p:xfrm>
        <a:graphic>
          <a:graphicData uri="http://schemas.openxmlformats.org/presentationml/2006/ole">
            <mc:AlternateContent xmlns:mc="http://schemas.openxmlformats.org/markup-compatibility/2006">
              <mc:Choice xmlns:v="urn:schemas-microsoft-com:vml" Requires="v">
                <p:oleObj spid="_x0000_s3148" r:id="rId3" imgW="291973" imgH="190417" progId="Equation.3">
                  <p:embed/>
                </p:oleObj>
              </mc:Choice>
              <mc:Fallback>
                <p:oleObj r:id="rId3" imgW="291973"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655" y="3034145"/>
                        <a:ext cx="574082" cy="37037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169303396"/>
              </p:ext>
            </p:extLst>
          </p:nvPr>
        </p:nvGraphicFramePr>
        <p:xfrm>
          <a:off x="3960841" y="3921321"/>
          <a:ext cx="1365366" cy="374073"/>
        </p:xfrm>
        <a:graphic>
          <a:graphicData uri="http://schemas.openxmlformats.org/presentationml/2006/ole">
            <mc:AlternateContent xmlns:mc="http://schemas.openxmlformats.org/markup-compatibility/2006">
              <mc:Choice xmlns:v="urn:schemas-microsoft-com:vml" Requires="v">
                <p:oleObj spid="_x0000_s3149" r:id="rId5" imgW="698500" imgH="190500" progId="Equation.3">
                  <p:embed/>
                </p:oleObj>
              </mc:Choice>
              <mc:Fallback>
                <p:oleObj r:id="rId5" imgW="698500" imgH="190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841" y="3921321"/>
                        <a:ext cx="1365366" cy="374073"/>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2849771641"/>
              </p:ext>
            </p:extLst>
          </p:nvPr>
        </p:nvGraphicFramePr>
        <p:xfrm>
          <a:off x="5326207" y="4829876"/>
          <a:ext cx="395719" cy="351725"/>
        </p:xfrm>
        <a:graphic>
          <a:graphicData uri="http://schemas.openxmlformats.org/presentationml/2006/ole">
            <mc:AlternateContent xmlns:mc="http://schemas.openxmlformats.org/markup-compatibility/2006">
              <mc:Choice xmlns:v="urn:schemas-microsoft-com:vml" Requires="v">
                <p:oleObj spid="_x0000_s3150" name="Εξίσωση" r:id="rId7" imgW="126890" imgH="190335" progId="Equation.3">
                  <p:embed/>
                </p:oleObj>
              </mc:Choice>
              <mc:Fallback>
                <p:oleObj name="Εξίσωση" r:id="rId7" imgW="126890" imgH="190335"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6207" y="4829876"/>
                        <a:ext cx="395719" cy="351725"/>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1712587261"/>
              </p:ext>
            </p:extLst>
          </p:nvPr>
        </p:nvGraphicFramePr>
        <p:xfrm>
          <a:off x="6656243" y="4866200"/>
          <a:ext cx="520412" cy="315401"/>
        </p:xfrm>
        <a:graphic>
          <a:graphicData uri="http://schemas.openxmlformats.org/presentationml/2006/ole">
            <mc:AlternateContent xmlns:mc="http://schemas.openxmlformats.org/markup-compatibility/2006">
              <mc:Choice xmlns:v="urn:schemas-microsoft-com:vml" Requires="v">
                <p:oleObj spid="_x0000_s3151" r:id="rId9" imgW="317225" imgH="190335" progId="Equation.3">
                  <p:embed/>
                </p:oleObj>
              </mc:Choice>
              <mc:Fallback>
                <p:oleObj r:id="rId9" imgW="317225" imgH="190335"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6243" y="4866200"/>
                        <a:ext cx="520412" cy="315401"/>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3" name="Αντικείμενο 12"/>
          <p:cNvGraphicFramePr>
            <a:graphicFrameLocks noChangeAspect="1"/>
          </p:cNvGraphicFramePr>
          <p:nvPr>
            <p:extLst>
              <p:ext uri="{D42A27DB-BD31-4B8C-83A1-F6EECF244321}">
                <p14:modId xmlns:p14="http://schemas.microsoft.com/office/powerpoint/2010/main" val="1416701803"/>
              </p:ext>
            </p:extLst>
          </p:nvPr>
        </p:nvGraphicFramePr>
        <p:xfrm>
          <a:off x="2835505" y="6119378"/>
          <a:ext cx="3616037" cy="385041"/>
        </p:xfrm>
        <a:graphic>
          <a:graphicData uri="http://schemas.openxmlformats.org/presentationml/2006/ole">
            <mc:AlternateContent xmlns:mc="http://schemas.openxmlformats.org/markup-compatibility/2006">
              <mc:Choice xmlns:v="urn:schemas-microsoft-com:vml" Requires="v">
                <p:oleObj spid="_x0000_s3152" r:id="rId11" imgW="2057400" imgH="215900" progId="Equation.3">
                  <p:embed/>
                </p:oleObj>
              </mc:Choice>
              <mc:Fallback>
                <p:oleObj r:id="rId11" imgW="2057400" imgH="2159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5505" y="6119378"/>
                        <a:ext cx="3616037" cy="385041"/>
                      </a:xfrm>
                      <a:prstGeom prst="rect">
                        <a:avLst/>
                      </a:prstGeom>
                      <a:noFill/>
                    </p:spPr>
                  </p:pic>
                </p:oleObj>
              </mc:Fallback>
            </mc:AlternateContent>
          </a:graphicData>
        </a:graphic>
      </p:graphicFrame>
    </p:spTree>
    <p:extLst>
      <p:ext uri="{BB962C8B-B14F-4D97-AF65-F5344CB8AC3E}">
        <p14:creationId xmlns:p14="http://schemas.microsoft.com/office/powerpoint/2010/main" val="47333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Γενικές μετατοπίσεις στερεού σώματος </a:t>
            </a:r>
            <a:r>
              <a:rPr lang="el-GR" b="1" dirty="0" smtClean="0">
                <a:latin typeface="+mn-lt"/>
              </a:rPr>
              <a:t>(</a:t>
            </a:r>
            <a:r>
              <a:rPr lang="en-US" b="1" dirty="0" smtClean="0">
                <a:latin typeface="+mn-lt"/>
              </a:rPr>
              <a:t>2</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p:txBody>
          <a:bodyPr>
            <a:normAutofit/>
          </a:bodyPr>
          <a:lstStyle/>
          <a:p>
            <a:r>
              <a:rPr lang="el-GR" dirty="0"/>
              <a:t>Εφόσον οι μετατοπίσεις θεωρούνται απειροστές, θεωρούμε ότι τα διανύσματα </a:t>
            </a:r>
            <a:r>
              <a:rPr lang="en-US" dirty="0" smtClean="0"/>
              <a:t>     </a:t>
            </a:r>
            <a:r>
              <a:rPr lang="el-GR" dirty="0" smtClean="0"/>
              <a:t>και </a:t>
            </a:r>
            <a:r>
              <a:rPr lang="en-US" dirty="0" smtClean="0"/>
              <a:t>        </a:t>
            </a:r>
            <a:r>
              <a:rPr lang="el-GR" dirty="0" smtClean="0"/>
              <a:t>  </a:t>
            </a:r>
            <a:r>
              <a:rPr lang="el-GR" dirty="0"/>
              <a:t>διαφέρουν κατά απειροστή διανυσματική ποσότητα πρώτης τάξεως. Επομένως, αν παραλείψουμε τον όρο </a:t>
            </a:r>
            <a:r>
              <a:rPr lang="en-US" dirty="0" smtClean="0"/>
              <a:t>     </a:t>
            </a:r>
            <a:r>
              <a:rPr lang="el-GR" dirty="0" smtClean="0"/>
              <a:t>  </a:t>
            </a:r>
            <a:r>
              <a:rPr lang="el-GR" dirty="0"/>
              <a:t>στο μέγεθος </a:t>
            </a:r>
            <a:r>
              <a:rPr lang="en-US" dirty="0" smtClean="0"/>
              <a:t>             </a:t>
            </a:r>
            <a:r>
              <a:rPr lang="el-GR" dirty="0" smtClean="0"/>
              <a:t> </a:t>
            </a:r>
            <a:r>
              <a:rPr lang="el-GR" dirty="0"/>
              <a:t>, το σφάλμα υπολογισμού θα είναι δευτέρας τάξεως οπότε </a:t>
            </a:r>
            <a:r>
              <a:rPr lang="el-GR" dirty="0" smtClean="0"/>
              <a:t>γράφουμε</a:t>
            </a:r>
            <a:r>
              <a:rPr lang="en-US" dirty="0" smtClean="0"/>
              <a:t>:</a:t>
            </a:r>
            <a:endParaRPr lang="el-GR" dirty="0"/>
          </a:p>
          <a:p>
            <a:pPr marL="0" indent="0">
              <a:buNone/>
            </a:pPr>
            <a:endParaRPr lang="el-GR" dirty="0"/>
          </a:p>
          <a:p>
            <a:r>
              <a:rPr lang="el-GR" dirty="0"/>
              <a:t>Συνεπώς, η ολική μετατόπιση του σημείου είναι ίση </a:t>
            </a:r>
            <a:r>
              <a:rPr lang="el-GR" dirty="0" smtClean="0"/>
              <a:t>με</a:t>
            </a:r>
            <a:r>
              <a:rPr lang="en-US" dirty="0" smtClean="0"/>
              <a:t>:</a:t>
            </a:r>
            <a:endParaRPr lang="el-GR" dirty="0"/>
          </a:p>
          <a:p>
            <a:pPr marL="0" indent="0">
              <a:buNone/>
            </a:pP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755390434"/>
              </p:ext>
            </p:extLst>
          </p:nvPr>
        </p:nvGraphicFramePr>
        <p:xfrm>
          <a:off x="5334000" y="2311191"/>
          <a:ext cx="275358" cy="300390"/>
        </p:xfrm>
        <a:graphic>
          <a:graphicData uri="http://schemas.openxmlformats.org/presentationml/2006/ole">
            <mc:AlternateContent xmlns:mc="http://schemas.openxmlformats.org/markup-compatibility/2006">
              <mc:Choice xmlns:v="urn:schemas-microsoft-com:vml" Requires="v">
                <p:oleObj spid="_x0000_s4189" name="Εξίσωση" r:id="rId3" imgW="101468" imgH="114151" progId="Equation.3">
                  <p:embed/>
                </p:oleObj>
              </mc:Choice>
              <mc:Fallback>
                <p:oleObj name="Εξίσωση" r:id="rId3" imgW="101468" imgH="11415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311191"/>
                        <a:ext cx="275358" cy="30039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672985447"/>
              </p:ext>
            </p:extLst>
          </p:nvPr>
        </p:nvGraphicFramePr>
        <p:xfrm>
          <a:off x="6352741" y="2289462"/>
          <a:ext cx="920896" cy="375876"/>
        </p:xfrm>
        <a:graphic>
          <a:graphicData uri="http://schemas.openxmlformats.org/presentationml/2006/ole">
            <mc:AlternateContent xmlns:mc="http://schemas.openxmlformats.org/markup-compatibility/2006">
              <mc:Choice xmlns:v="urn:schemas-microsoft-com:vml" Requires="v">
                <p:oleObj spid="_x0000_s4190" r:id="rId5" imgW="469696" imgH="190417" progId="Equation.3">
                  <p:embed/>
                </p:oleObj>
              </mc:Choice>
              <mc:Fallback>
                <p:oleObj r:id="rId5" imgW="469696"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2741" y="2289462"/>
                        <a:ext cx="920896" cy="375876"/>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3559470108"/>
              </p:ext>
            </p:extLst>
          </p:nvPr>
        </p:nvGraphicFramePr>
        <p:xfrm>
          <a:off x="4389293" y="3443475"/>
          <a:ext cx="515216" cy="332397"/>
        </p:xfrm>
        <a:graphic>
          <a:graphicData uri="http://schemas.openxmlformats.org/presentationml/2006/ole">
            <mc:AlternateContent xmlns:mc="http://schemas.openxmlformats.org/markup-compatibility/2006">
              <mc:Choice xmlns:v="urn:schemas-microsoft-com:vml" Requires="v">
                <p:oleObj spid="_x0000_s4191" r:id="rId7" imgW="291973" imgH="190417" progId="Equation.3">
                  <p:embed/>
                </p:oleObj>
              </mc:Choice>
              <mc:Fallback>
                <p:oleObj r:id="rId7" imgW="291973" imgH="190417"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9293" y="3443475"/>
                        <a:ext cx="515216" cy="332397"/>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2749961367"/>
              </p:ext>
            </p:extLst>
          </p:nvPr>
        </p:nvGraphicFramePr>
        <p:xfrm>
          <a:off x="6813188" y="3419739"/>
          <a:ext cx="1153175" cy="384392"/>
        </p:xfrm>
        <a:graphic>
          <a:graphicData uri="http://schemas.openxmlformats.org/presentationml/2006/ole">
            <mc:AlternateContent xmlns:mc="http://schemas.openxmlformats.org/markup-compatibility/2006">
              <mc:Choice xmlns:v="urn:schemas-microsoft-com:vml" Requires="v">
                <p:oleObj spid="_x0000_s4192" r:id="rId9" imgW="660113" imgH="215806" progId="Equation.3">
                  <p:embed/>
                </p:oleObj>
              </mc:Choice>
              <mc:Fallback>
                <p:oleObj r:id="rId9" imgW="660113" imgH="215806"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3188" y="3419739"/>
                        <a:ext cx="1153175" cy="384392"/>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3" name="Αντικείμενο 12"/>
          <p:cNvGraphicFramePr>
            <a:graphicFrameLocks noChangeAspect="1"/>
          </p:cNvGraphicFramePr>
          <p:nvPr>
            <p:extLst>
              <p:ext uri="{D42A27DB-BD31-4B8C-83A1-F6EECF244321}">
                <p14:modId xmlns:p14="http://schemas.microsoft.com/office/powerpoint/2010/main" val="3930032242"/>
              </p:ext>
            </p:extLst>
          </p:nvPr>
        </p:nvGraphicFramePr>
        <p:xfrm>
          <a:off x="3465178" y="4544291"/>
          <a:ext cx="2213640" cy="540327"/>
        </p:xfrm>
        <a:graphic>
          <a:graphicData uri="http://schemas.openxmlformats.org/presentationml/2006/ole">
            <mc:AlternateContent xmlns:mc="http://schemas.openxmlformats.org/markup-compatibility/2006">
              <mc:Choice xmlns:v="urn:schemas-microsoft-com:vml" Requires="v">
                <p:oleObj spid="_x0000_s4193" r:id="rId11" imgW="1028254" imgH="215806" progId="Equation.3">
                  <p:embed/>
                </p:oleObj>
              </mc:Choice>
              <mc:Fallback>
                <p:oleObj r:id="rId11" imgW="1028254" imgH="215806"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5178" y="4544291"/>
                        <a:ext cx="2213640" cy="540327"/>
                      </a:xfrm>
                      <a:prstGeom prst="rect">
                        <a:avLst/>
                      </a:prstGeom>
                      <a:noFill/>
                    </p:spPr>
                  </p:pic>
                </p:oleObj>
              </mc:Fallback>
            </mc:AlternateContent>
          </a:graphicData>
        </a:graphic>
      </p:graphicFrame>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492679343"/>
              </p:ext>
            </p:extLst>
          </p:nvPr>
        </p:nvGraphicFramePr>
        <p:xfrm>
          <a:off x="3721487" y="6202463"/>
          <a:ext cx="1701023" cy="460066"/>
        </p:xfrm>
        <a:graphic>
          <a:graphicData uri="http://schemas.openxmlformats.org/presentationml/2006/ole">
            <mc:AlternateContent xmlns:mc="http://schemas.openxmlformats.org/markup-compatibility/2006">
              <mc:Choice xmlns:v="urn:schemas-microsoft-com:vml" Requires="v">
                <p:oleObj spid="_x0000_s4194" r:id="rId13" imgW="647700" imgH="190500" progId="Equation.3">
                  <p:embed/>
                </p:oleObj>
              </mc:Choice>
              <mc:Fallback>
                <p:oleObj r:id="rId13" imgW="647700" imgH="19050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1487" y="6202463"/>
                        <a:ext cx="1701023" cy="460066"/>
                      </a:xfrm>
                      <a:prstGeom prst="rect">
                        <a:avLst/>
                      </a:prstGeom>
                      <a:noFill/>
                    </p:spPr>
                  </p:pic>
                </p:oleObj>
              </mc:Fallback>
            </mc:AlternateContent>
          </a:graphicData>
        </a:graphic>
      </p:graphicFrame>
      <p:sp>
        <p:nvSpPr>
          <p:cNvPr id="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598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latin typeface="+mn-lt"/>
              </a:rPr>
              <a:t>Γενικές μετατοπίσεις στερεού σώματος </a:t>
            </a:r>
            <a:r>
              <a:rPr lang="el-GR" b="1" dirty="0" smtClean="0">
                <a:latin typeface="+mn-lt"/>
              </a:rPr>
              <a:t>(</a:t>
            </a:r>
            <a:r>
              <a:rPr lang="en-US" b="1" dirty="0" smtClean="0">
                <a:latin typeface="+mn-lt"/>
              </a:rPr>
              <a:t>3</a:t>
            </a:r>
            <a:r>
              <a:rPr lang="el-GR" b="1" dirty="0" smtClean="0">
                <a:latin typeface="+mn-lt"/>
              </a:rPr>
              <a:t>)</a:t>
            </a:r>
            <a:r>
              <a:rPr lang="en-US" b="1" dirty="0" smtClean="0">
                <a:latin typeface="+mn-lt"/>
              </a:rPr>
              <a:t/>
            </a:r>
            <a:br>
              <a:rPr lang="en-US" b="1" dirty="0" smtClean="0">
                <a:latin typeface="+mn-lt"/>
              </a:rPr>
            </a:br>
            <a:endParaRPr lang="el-GR" b="1" dirty="0">
              <a:latin typeface="+mn-lt"/>
            </a:endParaRPr>
          </a:p>
        </p:txBody>
      </p:sp>
      <p:sp>
        <p:nvSpPr>
          <p:cNvPr id="3" name="Θέση περιεχομένου 2"/>
          <p:cNvSpPr>
            <a:spLocks noGrp="1"/>
          </p:cNvSpPr>
          <p:nvPr>
            <p:ph idx="1"/>
          </p:nvPr>
        </p:nvSpPr>
        <p:spPr>
          <a:xfrm>
            <a:off x="628650" y="1690689"/>
            <a:ext cx="7886700" cy="4998892"/>
          </a:xfrm>
        </p:spPr>
        <p:txBody>
          <a:bodyPr>
            <a:normAutofit fontScale="92500" lnSpcReduction="20000"/>
          </a:bodyPr>
          <a:lstStyle/>
          <a:p>
            <a:r>
              <a:rPr lang="el-GR" dirty="0"/>
              <a:t>Δ</a:t>
            </a:r>
            <a:r>
              <a:rPr lang="el-GR" dirty="0" smtClean="0"/>
              <a:t>ηλαδή </a:t>
            </a:r>
            <a:r>
              <a:rPr lang="el-GR" dirty="0"/>
              <a:t>είναι ίση με το διανυσματικό άθροισμα των στοιχειωδών  μετατοπίσεων. Αν οι μετατοπίσεις γίνουν με αντίθετη σειρά αποδεικνύεται με την ίδια διαδικασία ότι η ολική μετατόπιση ισούται </a:t>
            </a:r>
            <a:r>
              <a:rPr lang="el-GR" dirty="0" smtClean="0"/>
              <a:t>με</a:t>
            </a:r>
            <a:r>
              <a:rPr lang="en-US" dirty="0" smtClean="0"/>
              <a:t>:</a:t>
            </a:r>
          </a:p>
          <a:p>
            <a:pPr marL="0" indent="0">
              <a:buNone/>
            </a:pPr>
            <a:endParaRPr lang="en-US" dirty="0"/>
          </a:p>
          <a:p>
            <a:pPr marL="0" indent="0">
              <a:buNone/>
            </a:pPr>
            <a:endParaRPr lang="el-GR" dirty="0"/>
          </a:p>
          <a:p>
            <a:r>
              <a:rPr lang="el-GR" dirty="0"/>
              <a:t>Επομένως αν στερεό σώμα υπόκειται σε δύο διαδοχικές απειροστές μετατοπίσεις , η ολική απειροστή μετατόπιση αυτού δεν εξαρτάται από την  σειρά κατά την οποία εκτελούνται οι απειροστές μετατοπίσεις. Το άθροισμα δύο στοιχειωδών μετατοπίσεων χαρακτηρίζεται από την  </a:t>
            </a:r>
            <a:r>
              <a:rPr lang="el-GR" dirty="0" err="1"/>
              <a:t>αντιμεταθετική</a:t>
            </a:r>
            <a:r>
              <a:rPr lang="el-GR" dirty="0"/>
              <a:t> ιδιότητα. Το συμπέρασμα τούτο επεκτείνεται για το άθροισμα   στοιχειωδών μετατοπίσεων αρκεί η ολική μετατόπιση να είναι απειροστή. </a:t>
            </a:r>
          </a:p>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92533206"/>
              </p:ext>
            </p:extLst>
          </p:nvPr>
        </p:nvGraphicFramePr>
        <p:xfrm>
          <a:off x="3082636" y="3016252"/>
          <a:ext cx="2978727" cy="471054"/>
        </p:xfrm>
        <a:graphic>
          <a:graphicData uri="http://schemas.openxmlformats.org/presentationml/2006/ole">
            <mc:AlternateContent xmlns:mc="http://schemas.openxmlformats.org/markup-compatibility/2006">
              <mc:Choice xmlns:v="urn:schemas-microsoft-com:vml" Requires="v">
                <p:oleObj spid="_x0000_s5135" r:id="rId3" imgW="1371600" imgH="190500" progId="Equation.3">
                  <p:embed/>
                </p:oleObj>
              </mc:Choice>
              <mc:Fallback>
                <p:oleObj r:id="rId3" imgW="1371600" imgH="190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636" y="3016252"/>
                        <a:ext cx="2978727" cy="471054"/>
                      </a:xfrm>
                      <a:prstGeom prst="rect">
                        <a:avLst/>
                      </a:prstGeom>
                      <a:noFill/>
                    </p:spPr>
                  </p:pic>
                </p:oleObj>
              </mc:Fallback>
            </mc:AlternateContent>
          </a:graphicData>
        </a:graphic>
      </p:graphicFrame>
    </p:spTree>
    <p:extLst>
      <p:ext uri="{BB962C8B-B14F-4D97-AF65-F5344CB8AC3E}">
        <p14:creationId xmlns:p14="http://schemas.microsoft.com/office/powerpoint/2010/main" val="174610274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1107</Words>
  <Application>Microsoft Office PowerPoint</Application>
  <PresentationFormat>Προβολή στην οθόνη (4:3)</PresentationFormat>
  <Paragraphs>87</Paragraphs>
  <Slides>20</Slides>
  <Notes>4</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2</vt:i4>
      </vt:variant>
      <vt:variant>
        <vt:lpstr>Ενσωματωμένοι διακομιστές OLE</vt:lpstr>
      </vt:variant>
      <vt:variant>
        <vt:i4>3</vt:i4>
      </vt:variant>
      <vt:variant>
        <vt:lpstr>Τίτλοι διαφανειών</vt:lpstr>
      </vt:variant>
      <vt:variant>
        <vt:i4>20</vt:i4>
      </vt:variant>
    </vt:vector>
  </HeadingPairs>
  <TitlesOfParts>
    <vt:vector size="28" baseType="lpstr">
      <vt:lpstr>Arial</vt:lpstr>
      <vt:lpstr>Calibri</vt:lpstr>
      <vt:lpstr>Calibri Light</vt:lpstr>
      <vt:lpstr>Θέμα του Office</vt:lpstr>
      <vt:lpstr>1_Θέμα του Office</vt:lpstr>
      <vt:lpstr>Εξίσωση</vt:lpstr>
      <vt:lpstr>Microsoft Equation 3.0</vt:lpstr>
      <vt:lpstr>Equation.DSMT4</vt:lpstr>
      <vt:lpstr>Κλασσική Μηχανική </vt:lpstr>
      <vt:lpstr>Άδειες Χρήσης</vt:lpstr>
      <vt:lpstr>Χρηματοδότηση </vt:lpstr>
      <vt:lpstr>Σκοποί  ενότητας  </vt:lpstr>
      <vt:lpstr>Μεταφορική κίνηση στερεού σώματος </vt:lpstr>
      <vt:lpstr>Περιστροφική κίνηση στερεού σώματος περί σταθερό άξονα </vt:lpstr>
      <vt:lpstr>Γενικές μετατοπίσεις στερεού σώματος (1) </vt:lpstr>
      <vt:lpstr>Γενικές μετατοπίσεις στερεού σώματος (2) </vt:lpstr>
      <vt:lpstr>Γενικές μετατοπίσεις στερεού σώματος (3) </vt:lpstr>
      <vt:lpstr>Επίπεδη κίνηση στερεού σώματος </vt:lpstr>
      <vt:lpstr>Εξισώσεις της κινήσεως στερεού στρεφομένου γύρω από σταθερό σημείο αυτού (1) </vt:lpstr>
      <vt:lpstr>Εξισώσεις της κινήσεως στερεού στρεφομένου γύρω από σταθερό σημείο αυτού (2) </vt:lpstr>
      <vt:lpstr>Εξισώσεις της κινήσεως στερεού στρεφομένου γύρω από σταθερό σημείο αυτού (3) </vt:lpstr>
      <vt:lpstr>Στροφορμή στερεού ως προς σημείο O αυτού έχοντος ταχύτητα  </vt:lpstr>
      <vt:lpstr>Ωστική κίνηση στερεού (1) </vt:lpstr>
      <vt:lpstr>Ωστική κίνηση στερεού (2) </vt:lpstr>
      <vt:lpstr>Ωστική κίνηση στερεού (3) </vt:lpstr>
      <vt:lpstr>Σημείωμα Χρήσης Έργων Τρίτων</vt:lpstr>
      <vt:lpstr>Σημείωμα Αναφοράς</vt:lpstr>
      <vt:lpstr>Τέλος Ενότητας</vt:lpstr>
    </vt:vector>
  </TitlesOfParts>
  <Company>ΕΠΠtools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 </dc:title>
  <dc:creator>user</dc:creator>
  <cp:lastModifiedBy>user</cp:lastModifiedBy>
  <cp:revision>23</cp:revision>
  <dcterms:created xsi:type="dcterms:W3CDTF">2014-05-24T13:57:15Z</dcterms:created>
  <dcterms:modified xsi:type="dcterms:W3CDTF">2014-07-17T08:56:10Z</dcterms:modified>
</cp:coreProperties>
</file>