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0"/>
  </p:notesMasterIdLst>
  <p:sldIdLst>
    <p:sldId id="256" r:id="rId2"/>
    <p:sldId id="257" r:id="rId3"/>
    <p:sldId id="309" r:id="rId4"/>
    <p:sldId id="258" r:id="rId5"/>
    <p:sldId id="297" r:id="rId6"/>
    <p:sldId id="296" r:id="rId7"/>
    <p:sldId id="298" r:id="rId8"/>
    <p:sldId id="310" r:id="rId9"/>
    <p:sldId id="259" r:id="rId10"/>
    <p:sldId id="299" r:id="rId11"/>
    <p:sldId id="306" r:id="rId12"/>
    <p:sldId id="260" r:id="rId13"/>
    <p:sldId id="300" r:id="rId14"/>
    <p:sldId id="261" r:id="rId15"/>
    <p:sldId id="301" r:id="rId16"/>
    <p:sldId id="262" r:id="rId17"/>
    <p:sldId id="308" r:id="rId18"/>
    <p:sldId id="265" r:id="rId19"/>
    <p:sldId id="289" r:id="rId20"/>
    <p:sldId id="302" r:id="rId21"/>
    <p:sldId id="304" r:id="rId22"/>
    <p:sldId id="303" r:id="rId23"/>
    <p:sldId id="312" r:id="rId24"/>
    <p:sldId id="263" r:id="rId25"/>
    <p:sldId id="313" r:id="rId26"/>
    <p:sldId id="266" r:id="rId27"/>
    <p:sldId id="315" r:id="rId28"/>
    <p:sldId id="279" r:id="rId29"/>
    <p:sldId id="317" r:id="rId30"/>
    <p:sldId id="264" r:id="rId31"/>
    <p:sldId id="316" r:id="rId32"/>
    <p:sldId id="314" r:id="rId33"/>
    <p:sldId id="270" r:id="rId34"/>
    <p:sldId id="268" r:id="rId35"/>
    <p:sldId id="318" r:id="rId36"/>
    <p:sldId id="271" r:id="rId37"/>
    <p:sldId id="287" r:id="rId38"/>
    <p:sldId id="278" r:id="rId39"/>
    <p:sldId id="285" r:id="rId40"/>
    <p:sldId id="272" r:id="rId41"/>
    <p:sldId id="323" r:id="rId42"/>
    <p:sldId id="321" r:id="rId43"/>
    <p:sldId id="322" r:id="rId44"/>
    <p:sldId id="273" r:id="rId45"/>
    <p:sldId id="284" r:id="rId46"/>
    <p:sldId id="275" r:id="rId47"/>
    <p:sldId id="290" r:id="rId48"/>
    <p:sldId id="274" r:id="rId49"/>
    <p:sldId id="291" r:id="rId50"/>
    <p:sldId id="277" r:id="rId51"/>
    <p:sldId id="292" r:id="rId52"/>
    <p:sldId id="283" r:id="rId53"/>
    <p:sldId id="293" r:id="rId54"/>
    <p:sldId id="294" r:id="rId55"/>
    <p:sldId id="280" r:id="rId56"/>
    <p:sldId id="281" r:id="rId57"/>
    <p:sldId id="288" r:id="rId58"/>
    <p:sldId id="295"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8500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B8331C-DF0E-468B-8878-DBF032C82863}" type="datetimeFigureOut">
              <a:rPr lang="el-GR" smtClean="0"/>
              <a:pPr/>
              <a:t>16/5/2017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8DFF3E-15F8-46B5-8925-54A71E36A19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28DFF3E-15F8-46B5-8925-54A71E36A192}" type="slidenum">
              <a:rPr lang="el-GR" smtClean="0"/>
              <a:pPr/>
              <a:t>18</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28DFF3E-15F8-46B5-8925-54A71E36A192}" type="slidenum">
              <a:rPr lang="el-GR" smtClean="0"/>
              <a:pPr/>
              <a:t>26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9AC189-F21B-414A-9F36-0E06661B194D}"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D9AC189-F21B-414A-9F36-0E06661B194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6D9AC189-F21B-414A-9F36-0E06661B194D}"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6D9AC189-F21B-414A-9F36-0E06661B194D}"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9AC189-F21B-414A-9F36-0E06661B194D}"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09E09007-6020-447B-8566-6E471DC131D4}" type="datetimeFigureOut">
              <a:rPr lang="el-GR" smtClean="0"/>
              <a:pPr/>
              <a:t>16/5/2017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D9AC189-F21B-414A-9F36-0E06661B194D}"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6D9AC189-F21B-414A-9F36-0E06661B194D}"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6D9AC189-F21B-414A-9F36-0E06661B194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6D9AC189-F21B-414A-9F36-0E06661B194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D9AC189-F21B-414A-9F36-0E06661B194D}"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09E09007-6020-447B-8566-6E471DC131D4}" type="datetimeFigureOut">
              <a:rPr lang="el-GR" smtClean="0"/>
              <a:pPr/>
              <a:t>16/5/2017</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6D9AC189-F21B-414A-9F36-0E06661B194D}"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09E09007-6020-447B-8566-6E471DC131D4}" type="datetimeFigureOut">
              <a:rPr lang="el-GR" smtClean="0"/>
              <a:pPr/>
              <a:t>16/5/2017</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9E09007-6020-447B-8566-6E471DC131D4}" type="datetimeFigureOut">
              <a:rPr lang="el-GR" smtClean="0"/>
              <a:pPr/>
              <a:t>16/5/2017</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9AC189-F21B-414A-9F36-0E06661B194D}"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dirty="0" smtClean="0"/>
          </a:p>
          <a:p>
            <a:endParaRPr lang="el-GR" dirty="0" smtClean="0"/>
          </a:p>
          <a:p>
            <a:r>
              <a:rPr lang="el-GR" dirty="0" err="1" smtClean="0"/>
              <a:t>Διονυσησ</a:t>
            </a:r>
            <a:r>
              <a:rPr lang="el-GR" dirty="0" smtClean="0"/>
              <a:t> </a:t>
            </a:r>
            <a:r>
              <a:rPr lang="el-GR" dirty="0" err="1" smtClean="0"/>
              <a:t>χρηστιασ</a:t>
            </a:r>
            <a:endParaRPr lang="el-GR" dirty="0" smtClean="0"/>
          </a:p>
          <a:p>
            <a:endParaRPr lang="el-GR" dirty="0" smtClean="0"/>
          </a:p>
          <a:p>
            <a:r>
              <a:rPr lang="el-GR" dirty="0" err="1" smtClean="0"/>
              <a:t>Πανεπιστημιο</a:t>
            </a:r>
            <a:r>
              <a:rPr lang="el-GR" dirty="0" smtClean="0"/>
              <a:t> </a:t>
            </a:r>
            <a:r>
              <a:rPr lang="el-GR" dirty="0" err="1" smtClean="0"/>
              <a:t>πατρων</a:t>
            </a:r>
            <a:endParaRPr lang="el-GR" dirty="0"/>
          </a:p>
        </p:txBody>
      </p:sp>
      <p:sp>
        <p:nvSpPr>
          <p:cNvPr id="2" name="1 - Τίτλος"/>
          <p:cNvSpPr>
            <a:spLocks noGrp="1"/>
          </p:cNvSpPr>
          <p:nvPr>
            <p:ph type="ctrTitle"/>
          </p:nvPr>
        </p:nvSpPr>
        <p:spPr/>
        <p:txBody>
          <a:bodyPr/>
          <a:lstStyle/>
          <a:p>
            <a:r>
              <a:rPr lang="el-GR" dirty="0" smtClean="0"/>
              <a:t>Ο Εμπειρισμός στην Αναλυτική Φιλοσοφία</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Καντιανή έννοια του ‘συνθετικού </a:t>
            </a:r>
            <a:r>
              <a:rPr lang="en-US" dirty="0" smtClean="0"/>
              <a:t>a priori’</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Η καινοτόμα Καντιανή έννοια του «συνθετικού </a:t>
            </a:r>
            <a:r>
              <a:rPr lang="en-US" sz="8000" i="1" dirty="0" smtClean="0"/>
              <a:t>a priori</a:t>
            </a:r>
            <a:r>
              <a:rPr lang="el-GR" sz="8000" dirty="0" smtClean="0"/>
              <a:t>» (των συνθετικών </a:t>
            </a:r>
            <a:r>
              <a:rPr lang="en-US" sz="8000" i="1" dirty="0" smtClean="0"/>
              <a:t>a priori</a:t>
            </a:r>
            <a:r>
              <a:rPr lang="el-GR" sz="8000" i="1" dirty="0" smtClean="0"/>
              <a:t> </a:t>
            </a:r>
            <a:r>
              <a:rPr lang="el-GR" sz="8000" dirty="0" smtClean="0"/>
              <a:t>κρίσεων): συμβιβάζει ρασιοναλισμό και εμπειρισμό υπερβαίνοντάς τους. </a:t>
            </a:r>
          </a:p>
          <a:p>
            <a:endParaRPr lang="el-GR" sz="8000" dirty="0" smtClean="0"/>
          </a:p>
          <a:p>
            <a:r>
              <a:rPr lang="el-GR" sz="8000" dirty="0" smtClean="0"/>
              <a:t>Παραδοσιακά οι κρίσεις διακρίνονται σε </a:t>
            </a:r>
            <a:r>
              <a:rPr lang="en-US" sz="8000" i="1" dirty="0" smtClean="0"/>
              <a:t>a priori</a:t>
            </a:r>
            <a:r>
              <a:rPr lang="el-GR" sz="8000" i="1" dirty="0" smtClean="0"/>
              <a:t> </a:t>
            </a:r>
            <a:r>
              <a:rPr lang="el-GR" sz="8000" dirty="0" smtClean="0"/>
              <a:t>(σχηματιζόμενες ανεξάρτητα από την εμπειρία) και </a:t>
            </a:r>
            <a:r>
              <a:rPr lang="en-US" sz="8000" i="1" dirty="0" smtClean="0"/>
              <a:t>a posteriori</a:t>
            </a:r>
            <a:r>
              <a:rPr lang="en-US" sz="8000" dirty="0" smtClean="0"/>
              <a:t> (</a:t>
            </a:r>
            <a:r>
              <a:rPr lang="el-GR" sz="8000" dirty="0" smtClean="0"/>
              <a:t>σχηματιζόμενες επί τη βάσει της εμπειρίας). </a:t>
            </a:r>
          </a:p>
          <a:p>
            <a:endParaRPr lang="el-GR" sz="8000" dirty="0" smtClean="0"/>
          </a:p>
          <a:p>
            <a:r>
              <a:rPr lang="el-GR" sz="8000" dirty="0" smtClean="0"/>
              <a:t>Επίσης, συναφώς, διακρίνονται σε </a:t>
            </a:r>
            <a:r>
              <a:rPr lang="el-GR" sz="8000" i="1" dirty="0" smtClean="0"/>
              <a:t>αναλυτικές</a:t>
            </a:r>
            <a:r>
              <a:rPr lang="el-GR" sz="8000" dirty="0" smtClean="0"/>
              <a:t> (όπου το περιεχόμενο του κατηγορήματος εμπεριέχεται σε αυτό του υποκειμένου -π.χ. ‘εργένης είναι ο ανύπαντρος άντρας’) και σε συνθετικές (όπου το περιεχόμενο του κατηγορήματος δεν εμπεριέχεται σε αυτό του υποκειμένου, αλλά ‘συντίθεται’ με αυτό ώστε η αλήθεια της κρίσης να προκύψει από σύγκριση με την εμπειρία -π.χ. ‘το τραπέζι είναι πράσινο’).</a:t>
            </a:r>
          </a:p>
          <a:p>
            <a:endParaRPr lang="el-GR" sz="72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2600" dirty="0" smtClean="0"/>
              <a:t>Πριν τον Καντ, θεωρείτο αυτονόητο εξίσου από τους εμπειριστές και τους ρασιοναλιστές ότι υπάρχουν μόνο δύο κατηγορίες κρίσεων: οι αναλυτικές </a:t>
            </a:r>
            <a:r>
              <a:rPr lang="en-US" sz="2600" i="1" dirty="0" smtClean="0"/>
              <a:t>a priori </a:t>
            </a:r>
            <a:r>
              <a:rPr lang="el-GR" sz="2600" dirty="0" smtClean="0"/>
              <a:t>και οι συνθετικές </a:t>
            </a:r>
            <a:r>
              <a:rPr lang="en-US" sz="2600" i="1" dirty="0" smtClean="0"/>
              <a:t>a posteriori</a:t>
            </a:r>
            <a:r>
              <a:rPr lang="en-US" sz="2600" dirty="0" smtClean="0"/>
              <a:t>.</a:t>
            </a:r>
            <a:endParaRPr lang="el-GR" sz="2600" dirty="0" smtClean="0"/>
          </a:p>
          <a:p>
            <a:endParaRPr lang="el-GR" sz="2600" dirty="0" smtClean="0"/>
          </a:p>
          <a:p>
            <a:r>
              <a:rPr lang="el-GR" sz="2600" dirty="0" smtClean="0"/>
              <a:t>Αντίθετα, κατά τον Καντ οι </a:t>
            </a:r>
            <a:r>
              <a:rPr lang="en-US" sz="2600" i="1" dirty="0" smtClean="0"/>
              <a:t>a priori </a:t>
            </a:r>
            <a:r>
              <a:rPr lang="el-GR" sz="2600" dirty="0" smtClean="0"/>
              <a:t>κρίσεις δεν είναι πάντα αναλυτικές (αλήθειες της λογικής), και οι συνθετικές κρίσεις δεν είναι πάντα </a:t>
            </a:r>
            <a:r>
              <a:rPr lang="en-US" sz="2600" i="1" dirty="0" smtClean="0"/>
              <a:t>a posteriori</a:t>
            </a:r>
            <a:r>
              <a:rPr lang="en-US" sz="2600" dirty="0" smtClean="0"/>
              <a:t>.</a:t>
            </a:r>
            <a:r>
              <a:rPr lang="el-GR" sz="2600" dirty="0" smtClean="0"/>
              <a:t> Υπάρχουν και οι ‘συνθετικές </a:t>
            </a:r>
            <a:r>
              <a:rPr lang="en-US" sz="2600" i="1" dirty="0" smtClean="0"/>
              <a:t>a priori</a:t>
            </a:r>
            <a:r>
              <a:rPr lang="en-US" sz="2600" dirty="0" smtClean="0"/>
              <a:t>’ </a:t>
            </a:r>
            <a:r>
              <a:rPr lang="el-GR" sz="2600" dirty="0" smtClean="0"/>
              <a:t>κρίσεις (π.χ. ‘κάθε συμβάν έχει μια προγενέστερη αιτία’, η δομή του φυσικού χώρου είναι αναγκαία ευκλείδεια, κλπ.) που προσκομίζουν γνήσια γνώση όντας την ίδια στιγμή εμπειρικά αδιάψευστες.</a:t>
            </a:r>
            <a:endParaRPr lang="en-US" sz="2600" dirty="0" smtClean="0"/>
          </a:p>
          <a:p>
            <a:endParaRPr lang="en-US" sz="2600" dirty="0" smtClean="0"/>
          </a:p>
          <a:p>
            <a:r>
              <a:rPr lang="en-US" sz="2600" dirty="0" smtClean="0"/>
              <a:t>H </a:t>
            </a:r>
            <a:r>
              <a:rPr lang="el-GR" sz="2600" dirty="0" smtClean="0"/>
              <a:t>δυνατότητα της συνθετικής </a:t>
            </a:r>
            <a:r>
              <a:rPr lang="en-US" sz="2600" i="1" dirty="0" smtClean="0"/>
              <a:t>a priori </a:t>
            </a:r>
            <a:r>
              <a:rPr lang="el-GR" sz="2600" dirty="0" smtClean="0"/>
              <a:t>γνώσης πηγάζει από το ότι η ανθρώπινη εποπτεία και διάνοια έχει </a:t>
            </a:r>
            <a:r>
              <a:rPr lang="en-US" sz="2600" i="1" dirty="0" smtClean="0"/>
              <a:t>a priori </a:t>
            </a:r>
            <a:r>
              <a:rPr lang="el-GR" sz="2600" dirty="0" smtClean="0"/>
              <a:t>δομές (το χώρο και το χρόνο στην περίπτωση της εποπτείας, τις κατηγορίες στην περίπτωση της διάνοιας) που είναι </a:t>
            </a:r>
            <a:r>
              <a:rPr lang="el-GR" sz="2600" i="1" dirty="0" smtClean="0"/>
              <a:t>ταυτόχρονα</a:t>
            </a:r>
            <a:r>
              <a:rPr lang="el-GR" sz="2600" dirty="0" smtClean="0"/>
              <a:t> και </a:t>
            </a:r>
            <a:r>
              <a:rPr lang="en-US" sz="2600" i="1" dirty="0" smtClean="0"/>
              <a:t>a priori</a:t>
            </a:r>
            <a:r>
              <a:rPr lang="el-GR" sz="2600" i="1" dirty="0" smtClean="0"/>
              <a:t> </a:t>
            </a:r>
            <a:r>
              <a:rPr lang="el-GR" sz="2600" dirty="0" smtClean="0"/>
              <a:t>δομές της </a:t>
            </a:r>
            <a:r>
              <a:rPr lang="el-GR" sz="2600" i="1" dirty="0" smtClean="0"/>
              <a:t>εξωτερικής</a:t>
            </a:r>
            <a:r>
              <a:rPr lang="el-GR" sz="2600" dirty="0" smtClean="0"/>
              <a:t> </a:t>
            </a:r>
            <a:r>
              <a:rPr lang="el-GR" sz="2600" i="1" dirty="0" smtClean="0"/>
              <a:t>εμπειρικής</a:t>
            </a:r>
            <a:r>
              <a:rPr lang="el-GR" sz="2600" dirty="0" smtClean="0"/>
              <a:t> πραγματικότητας (δηλ. της πραγματικότητας όπως εμφανίζεται στα ανθρώπινα υποκείμενα). </a:t>
            </a:r>
          </a:p>
          <a:p>
            <a:endParaRPr lang="el-GR" sz="2600" dirty="0" smtClean="0"/>
          </a:p>
          <a:p>
            <a:r>
              <a:rPr lang="el-GR" sz="2600" dirty="0" smtClean="0"/>
              <a:t>Τα παραπάνω δε καθιστούν </a:t>
            </a:r>
            <a:r>
              <a:rPr lang="el-GR" sz="2600" i="1" dirty="0" smtClean="0"/>
              <a:t>δυνατή</a:t>
            </a:r>
            <a:r>
              <a:rPr lang="el-GR" sz="2600" dirty="0" smtClean="0"/>
              <a:t> και </a:t>
            </a:r>
            <a:r>
              <a:rPr lang="el-GR" sz="2600" i="1" dirty="0" smtClean="0"/>
              <a:t>αντικειμενική</a:t>
            </a:r>
            <a:r>
              <a:rPr lang="el-GR" sz="2600" dirty="0" smtClean="0"/>
              <a:t> την επιστημονική γνώση.</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Καντ και επιστήμη του 20</a:t>
            </a:r>
            <a:r>
              <a:rPr lang="el-GR" baseline="30000" dirty="0" smtClean="0"/>
              <a:t>ου</a:t>
            </a:r>
            <a:r>
              <a:rPr lang="el-GR" dirty="0" smtClean="0"/>
              <a:t> αιώνα</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Ωστόσο, νέες επαναστατικές εξελίξεις στα μαθηματικά (</a:t>
            </a:r>
            <a:r>
              <a:rPr lang="el-GR" sz="1800" dirty="0" err="1" smtClean="0"/>
              <a:t>αξιωματικοποίηση</a:t>
            </a:r>
            <a:r>
              <a:rPr lang="el-GR" sz="1800" dirty="0" smtClean="0"/>
              <a:t> της γεωμετρίας, ανακάλυψη μη ευκλείδειων γεωμετριών) και στη φυσική (θεωρία σχετικότητας, εφαρμογή μη ευκλείδειας γεωμετρίας στον</a:t>
            </a:r>
            <a:r>
              <a:rPr lang="en-US" sz="1800" dirty="0" smtClean="0"/>
              <a:t> </a:t>
            </a:r>
            <a:r>
              <a:rPr lang="el-GR" sz="1800" dirty="0" smtClean="0"/>
              <a:t>φυσικό χώρο) κλονίζουν το οικοδόμημα του Καντ (ο οποίος π.χ. απέδιδε</a:t>
            </a:r>
            <a:r>
              <a:rPr lang="en-US" sz="1800" dirty="0" smtClean="0"/>
              <a:t> (</a:t>
            </a:r>
            <a:r>
              <a:rPr lang="el-GR" sz="1800" dirty="0" smtClean="0"/>
              <a:t>συνθετικό) </a:t>
            </a:r>
            <a:r>
              <a:rPr lang="en-US" sz="1800" i="1" dirty="0" smtClean="0"/>
              <a:t>a priori </a:t>
            </a:r>
            <a:r>
              <a:rPr lang="en-US" sz="1800" dirty="0" smtClean="0"/>
              <a:t>status </a:t>
            </a:r>
            <a:r>
              <a:rPr lang="el-GR" sz="1800" dirty="0" smtClean="0"/>
              <a:t>στην ευκλείδεια γεωμετρία), και ειδικότερα τις έννοιές του περί εποπτείας και περί συνθετικής </a:t>
            </a:r>
            <a:r>
              <a:rPr lang="en-US" sz="1800" i="1" dirty="0" smtClean="0"/>
              <a:t>a priori </a:t>
            </a:r>
            <a:r>
              <a:rPr lang="el-GR" sz="1800" dirty="0" smtClean="0"/>
              <a:t>γνώσης.</a:t>
            </a:r>
          </a:p>
          <a:p>
            <a:endParaRPr lang="el-GR" sz="1800" dirty="0" smtClean="0"/>
          </a:p>
          <a:p>
            <a:r>
              <a:rPr lang="el-GR" sz="1800" dirty="0" smtClean="0"/>
              <a:t>Αρχίζει να φαίνεται πλέον (τον 20</a:t>
            </a:r>
            <a:r>
              <a:rPr lang="el-GR" sz="1800" baseline="30000" dirty="0" smtClean="0"/>
              <a:t>ο</a:t>
            </a:r>
            <a:r>
              <a:rPr lang="el-GR" sz="1800" dirty="0" smtClean="0"/>
              <a:t> αιώνα) ότι ο ‘πραγματικός κόσμος’, όπως περιγράφεται από την επιστήμη, δεν περιορίζεται αναγκαία από το περιεχόμενο της Καντιανής εποπτείας : Με άλλα λόγια, ο [επιστημονικά περιγραφόμενος] κόσμος δεν </a:t>
            </a:r>
            <a:r>
              <a:rPr lang="el-GR" sz="1800" i="1" dirty="0" smtClean="0"/>
              <a:t>είναι</a:t>
            </a:r>
            <a:r>
              <a:rPr lang="el-GR" sz="1800" dirty="0" smtClean="0"/>
              <a:t> όπως </a:t>
            </a:r>
            <a:r>
              <a:rPr lang="el-GR" sz="1800" i="1" dirty="0" smtClean="0"/>
              <a:t>εμφανίζεται</a:t>
            </a:r>
            <a:r>
              <a:rPr lang="el-GR" sz="1800" dirty="0" smtClean="0"/>
              <a:t> στην Καντιανή εποπτεία. </a:t>
            </a:r>
          </a:p>
          <a:p>
            <a:endParaRPr lang="el-GR" sz="1800" dirty="0" smtClean="0"/>
          </a:p>
          <a:p>
            <a:r>
              <a:rPr lang="el-GR" sz="1800" dirty="0" smtClean="0"/>
              <a:t>Π.χ. </a:t>
            </a:r>
            <a:r>
              <a:rPr lang="en-US" sz="1800" dirty="0" smtClean="0"/>
              <a:t>o</a:t>
            </a:r>
            <a:r>
              <a:rPr lang="el-GR" sz="1800" dirty="0" smtClean="0"/>
              <a:t> ‘πραγματικός’ φυσικός</a:t>
            </a:r>
            <a:r>
              <a:rPr lang="en-US" sz="1800" dirty="0" smtClean="0"/>
              <a:t> </a:t>
            </a:r>
            <a:r>
              <a:rPr lang="el-GR" sz="1800" dirty="0" smtClean="0"/>
              <a:t>χώρος μπορεί να είναι μη ευκλείδειος, αλλά να εμφανίζεται στην ανθρώπινη ‘εποπτεία’ ως ευκλείδειος.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Οι νέες επιστημονικές έννοιες του 20</a:t>
            </a:r>
            <a:r>
              <a:rPr lang="el-GR" sz="2800" baseline="30000" dirty="0" smtClean="0"/>
              <a:t>ου</a:t>
            </a:r>
            <a:r>
              <a:rPr lang="el-GR" sz="2800" dirty="0" smtClean="0"/>
              <a:t> αιώνα δεν μπορούν να αντιστοιχηθούν σε καμία καθαρή ‘εποπτεία’. Αυτό, ωστόσο, </a:t>
            </a:r>
            <a:r>
              <a:rPr lang="en-US" sz="2800" i="1" dirty="0" smtClean="0"/>
              <a:t>contra</a:t>
            </a:r>
            <a:r>
              <a:rPr lang="en-US" sz="2800" dirty="0" smtClean="0"/>
              <a:t> Kant, </a:t>
            </a:r>
            <a:r>
              <a:rPr lang="el-GR" sz="2800" dirty="0" smtClean="0"/>
              <a:t>δεν σημαίνει ότι είναι κενές (εμπειρικού) περιεχομένου.</a:t>
            </a:r>
          </a:p>
          <a:p>
            <a:endParaRPr lang="el-GR" sz="2800" dirty="0" smtClean="0"/>
          </a:p>
          <a:p>
            <a:r>
              <a:rPr lang="el-GR" sz="2800" dirty="0" smtClean="0"/>
              <a:t>Π.χ. η εξάρτηση της έννοιας του ‘ταυτόχρονου’ από τη σχετική κίνηση του παρατηρητή, η ισοδυναμία μάζας-ενέργειας, η αξεδιάλυτη σύνδεση βαρύτητας και γεωμετρίας, η μη ευκλείδεια δομή του φυσικού χώρου, το ότι τα θεμελιώδη συστατικά της ύλης επιδεικνύουν αντιφατικές ιδιότητες (είναι και εντοπισμένα στο χώρο ως σωματίδια και απλωμένα στο χώρο ως κύματα) αποτελούν πειραματικά πλήρως επικυρωμένες ιδέες που δεν μπορούν να στηριχθούν σε καμία προ-δεδομένη εποπτεία και σε κανένα </a:t>
            </a:r>
            <a:r>
              <a:rPr lang="en-US" sz="2800" i="1" dirty="0" smtClean="0"/>
              <a:t>a priori </a:t>
            </a:r>
            <a:r>
              <a:rPr lang="el-GR" sz="2800" dirty="0" smtClean="0"/>
              <a:t>σύστημα κατηγοριών. </a:t>
            </a:r>
          </a:p>
          <a:p>
            <a:endParaRPr lang="el-GR" sz="2800" dirty="0" smtClean="0"/>
          </a:p>
          <a:p>
            <a:r>
              <a:rPr lang="el-GR" sz="2800" dirty="0" smtClean="0"/>
              <a:t>Φαίνεται λοιπόν ότι η δυνατότητα και η αντικειμενικότητα της επιστημονικής γνώσης δεν βασίζονται στις Καντιανές </a:t>
            </a:r>
            <a:r>
              <a:rPr lang="en-US" sz="2800" i="1" dirty="0" smtClean="0"/>
              <a:t>a priori </a:t>
            </a:r>
            <a:r>
              <a:rPr lang="el-GR" sz="2800" dirty="0" smtClean="0"/>
              <a:t>μορφές της εποπτείας και της διάνοιας. Η επιστημονική γνώση είναι δυνατή (και αντικειμενική) σε εντελώς διαφορετική βάση. </a:t>
            </a:r>
            <a:r>
              <a:rPr lang="en-US" sz="2800" i="1" dirty="0" smtClean="0"/>
              <a:t>Contra</a:t>
            </a:r>
            <a:r>
              <a:rPr lang="en-US" sz="2800" dirty="0" smtClean="0"/>
              <a:t> Kant, </a:t>
            </a:r>
            <a:r>
              <a:rPr lang="el-GR" sz="2800" dirty="0" smtClean="0"/>
              <a:t>Δεν απαιτείται για κάτι τέτοιο η ύπαρξη συνθετικής </a:t>
            </a:r>
            <a:r>
              <a:rPr lang="en-US" sz="2800" i="1" dirty="0" smtClean="0"/>
              <a:t>a priori </a:t>
            </a:r>
            <a:r>
              <a:rPr lang="el-GR" sz="2800" dirty="0" smtClean="0"/>
              <a:t>γνώσης.</a:t>
            </a:r>
          </a:p>
          <a:p>
            <a:endParaRPr lang="el-GR" sz="2800"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dirty="0" smtClean="0"/>
              <a:t>Η αντίδραση του </a:t>
            </a:r>
            <a:r>
              <a:rPr lang="en-US" sz="2800" dirty="0" smtClean="0"/>
              <a:t>Russell-</a:t>
            </a:r>
            <a:r>
              <a:rPr lang="el-GR" sz="2800" dirty="0" smtClean="0"/>
              <a:t>Η απαρχή του σύγχρονου εμπειρισμού</a:t>
            </a:r>
            <a:endParaRPr lang="el-GR" sz="2800" dirty="0"/>
          </a:p>
        </p:txBody>
      </p:sp>
      <p:sp>
        <p:nvSpPr>
          <p:cNvPr id="3" name="2 - Θέση περιεχομένου"/>
          <p:cNvSpPr>
            <a:spLocks noGrp="1"/>
          </p:cNvSpPr>
          <p:nvPr>
            <p:ph sz="quarter" idx="1"/>
          </p:nvPr>
        </p:nvSpPr>
        <p:spPr/>
        <p:txBody>
          <a:bodyPr>
            <a:normAutofit fontScale="92500"/>
          </a:bodyPr>
          <a:lstStyle/>
          <a:p>
            <a:endParaRPr lang="en-US" sz="2400" dirty="0" smtClean="0"/>
          </a:p>
          <a:p>
            <a:r>
              <a:rPr lang="en-US" sz="2400" dirty="0" smtClean="0"/>
              <a:t>O Russell (1872-1970) </a:t>
            </a:r>
            <a:r>
              <a:rPr lang="el-GR" sz="2400" dirty="0" smtClean="0"/>
              <a:t>προσπαθεί να </a:t>
            </a:r>
            <a:r>
              <a:rPr lang="el-GR" sz="2400" i="1" dirty="0" smtClean="0"/>
              <a:t>ανανεώσει</a:t>
            </a:r>
            <a:r>
              <a:rPr lang="el-GR" sz="2400" dirty="0" smtClean="0"/>
              <a:t> τον βρετανικό εμπειρισμό των </a:t>
            </a:r>
            <a:r>
              <a:rPr lang="en-US" sz="2400" dirty="0" smtClean="0"/>
              <a:t>Berkeley </a:t>
            </a:r>
            <a:r>
              <a:rPr lang="el-GR" sz="2400" dirty="0" smtClean="0"/>
              <a:t>και </a:t>
            </a:r>
            <a:r>
              <a:rPr lang="en-US" sz="2400" dirty="0" smtClean="0"/>
              <a:t>Hume</a:t>
            </a:r>
            <a:r>
              <a:rPr lang="el-GR" sz="2400" dirty="0" smtClean="0"/>
              <a:t>, </a:t>
            </a:r>
            <a:r>
              <a:rPr lang="el-GR" sz="2400" i="1" dirty="0" smtClean="0"/>
              <a:t>αποφεύγοντας</a:t>
            </a:r>
            <a:r>
              <a:rPr lang="el-GR" sz="2400" dirty="0" smtClean="0"/>
              <a:t> τον ιδεαλισμό του πρώτου στην οντολογία και τον σκεπτικισμό του δεύτερου στη γνωσιολογία.  </a:t>
            </a:r>
          </a:p>
          <a:p>
            <a:endParaRPr lang="el-GR" sz="2400" dirty="0" smtClean="0"/>
          </a:p>
          <a:p>
            <a:r>
              <a:rPr lang="el-GR" sz="2400" dirty="0" smtClean="0"/>
              <a:t>Επίσης, απορρίπτει ως δογματική την Καντιανή έννοια του ‘συνθετικού </a:t>
            </a:r>
            <a:r>
              <a:rPr lang="en-US" sz="2400" dirty="0" smtClean="0"/>
              <a:t>a priori’,</a:t>
            </a:r>
            <a:r>
              <a:rPr lang="el-GR" sz="2400" dirty="0" smtClean="0"/>
              <a:t> και την υποτιθέμενη ‘</a:t>
            </a:r>
            <a:r>
              <a:rPr lang="el-GR" sz="2400" dirty="0" err="1" smtClean="0"/>
              <a:t>προαποκατεστημένη</a:t>
            </a:r>
            <a:r>
              <a:rPr lang="el-GR" sz="2400" dirty="0" smtClean="0"/>
              <a:t> αρμονία’  μεταξύ ‘αισθητικότητας’ και ‘διάνοιας’ </a:t>
            </a:r>
            <a:r>
              <a:rPr lang="en-US" sz="2400" dirty="0" smtClean="0"/>
              <a:t>(</a:t>
            </a:r>
            <a:r>
              <a:rPr lang="el-GR" sz="2400" dirty="0" smtClean="0"/>
              <a:t>λόγω ακριβώς των επιστημονικών εξελίξεων στον 20</a:t>
            </a:r>
            <a:r>
              <a:rPr lang="el-GR" sz="2400" baseline="30000" dirty="0" smtClean="0"/>
              <a:t>ο</a:t>
            </a:r>
            <a:r>
              <a:rPr lang="el-GR" sz="2400" dirty="0" smtClean="0"/>
              <a:t> αιώνα).</a:t>
            </a:r>
            <a:r>
              <a:rPr lang="en-US" sz="2400" dirty="0" smtClean="0"/>
              <a:t> </a:t>
            </a:r>
            <a:r>
              <a:rPr lang="el-GR" sz="2400" dirty="0" smtClean="0"/>
              <a:t>Τίποτα από αυτά δεν καθιστά δυνατή και αντικειμενική την εμπειρική (και επιστημονική) γνώση μας περί της πραγματικότητας.</a:t>
            </a:r>
          </a:p>
          <a:p>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Russell </a:t>
            </a:r>
            <a:r>
              <a:rPr lang="en-US" i="1" dirty="0" smtClean="0"/>
              <a:t>contra</a:t>
            </a:r>
            <a:r>
              <a:rPr lang="el-GR" dirty="0" smtClean="0"/>
              <a:t> </a:t>
            </a:r>
            <a:r>
              <a:rPr lang="en-US" dirty="0" smtClean="0"/>
              <a:t>Berkeley</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800" dirty="0" smtClean="0"/>
              <a:t>Η κριτική του </a:t>
            </a:r>
            <a:r>
              <a:rPr lang="en-US" sz="2800" dirty="0" smtClean="0"/>
              <a:t>Russell </a:t>
            </a:r>
            <a:r>
              <a:rPr lang="el-GR" sz="2800" dirty="0" smtClean="0"/>
              <a:t>στον εμπειρισμό του </a:t>
            </a:r>
            <a:r>
              <a:rPr lang="en-US" sz="2800" dirty="0" smtClean="0"/>
              <a:t>Berkeley:</a:t>
            </a:r>
          </a:p>
          <a:p>
            <a:endParaRPr lang="en-US" sz="2800" dirty="0" smtClean="0"/>
          </a:p>
          <a:p>
            <a:r>
              <a:rPr lang="el-GR" sz="2800" dirty="0" smtClean="0"/>
              <a:t>Βασική θέση του </a:t>
            </a:r>
            <a:r>
              <a:rPr lang="en-US" sz="2800" dirty="0" smtClean="0"/>
              <a:t>Berkeley</a:t>
            </a:r>
            <a:r>
              <a:rPr lang="el-GR" sz="2800" dirty="0" smtClean="0"/>
              <a:t> είναι</a:t>
            </a:r>
            <a:r>
              <a:rPr lang="en-US" sz="2800" dirty="0" smtClean="0"/>
              <a:t> </a:t>
            </a:r>
            <a:r>
              <a:rPr lang="el-GR" sz="2800" dirty="0" smtClean="0"/>
              <a:t>ότι για να </a:t>
            </a:r>
            <a:r>
              <a:rPr lang="el-GR" sz="2800" i="1" dirty="0" smtClean="0"/>
              <a:t>συλλάβουμε</a:t>
            </a:r>
            <a:r>
              <a:rPr lang="el-GR" sz="2800" dirty="0" smtClean="0"/>
              <a:t> π.χ. ένα δέντρο (ή οποιοδήποτε άλλο εξωτερικό αντικείμενο) και να αποκτήσουμε </a:t>
            </a:r>
            <a:r>
              <a:rPr lang="el-GR" sz="2800" i="1" dirty="0" smtClean="0"/>
              <a:t>γνώση</a:t>
            </a:r>
            <a:r>
              <a:rPr lang="el-GR" sz="2800" dirty="0" smtClean="0"/>
              <a:t> αυτού πρέπει το τελευταίο</a:t>
            </a:r>
            <a:r>
              <a:rPr lang="en-US" sz="2800" dirty="0" smtClean="0"/>
              <a:t> </a:t>
            </a:r>
            <a:r>
              <a:rPr lang="el-GR" sz="2800" dirty="0" smtClean="0"/>
              <a:t>να έχει μια </a:t>
            </a:r>
            <a:r>
              <a:rPr lang="el-GR" sz="2800" i="1" dirty="0" smtClean="0"/>
              <a:t>νοητική</a:t>
            </a:r>
            <a:r>
              <a:rPr lang="el-GR" sz="2800" dirty="0" smtClean="0"/>
              <a:t> διάσταση (ή υπόσταση), δηλαδή πρέπει να βρίσκεται με κάποιο τρόπο </a:t>
            </a:r>
            <a:r>
              <a:rPr lang="el-GR" sz="2800" i="1" dirty="0" smtClean="0"/>
              <a:t>‘μέσα’ </a:t>
            </a:r>
            <a:r>
              <a:rPr lang="el-GR" sz="2800" dirty="0" smtClean="0"/>
              <a:t>στο νου μας</a:t>
            </a:r>
            <a:r>
              <a:rPr lang="en-US" sz="2800" dirty="0" smtClean="0"/>
              <a:t>. E</a:t>
            </a:r>
            <a:r>
              <a:rPr lang="el-GR" sz="2800" dirty="0" err="1" smtClean="0"/>
              <a:t>ιδάλλως</a:t>
            </a:r>
            <a:r>
              <a:rPr lang="el-GR" sz="2800" dirty="0" smtClean="0"/>
              <a:t> το εν λόγω ‘πράγμα’ θα ήταν μη </a:t>
            </a:r>
            <a:r>
              <a:rPr lang="el-GR" sz="2800" dirty="0" err="1" smtClean="0"/>
              <a:t>συλλήψιμο</a:t>
            </a:r>
            <a:r>
              <a:rPr lang="el-GR" sz="2800" dirty="0" smtClean="0"/>
              <a:t>, μη γνώσιμο, και άρα δεν θα ήταν τίποτε για εμάς.</a:t>
            </a:r>
          </a:p>
          <a:p>
            <a:endParaRPr lang="el-GR" sz="2800" dirty="0" smtClean="0"/>
          </a:p>
          <a:p>
            <a:r>
              <a:rPr lang="el-GR" sz="2800" dirty="0" smtClean="0"/>
              <a:t>Ωστόσο,</a:t>
            </a:r>
            <a:r>
              <a:rPr lang="en-US" sz="2800" dirty="0" smtClean="0"/>
              <a:t> </a:t>
            </a:r>
            <a:r>
              <a:rPr lang="el-GR" sz="2800" dirty="0" smtClean="0"/>
              <a:t>κατά</a:t>
            </a:r>
            <a:r>
              <a:rPr lang="en-US" sz="2800" dirty="0" smtClean="0"/>
              <a:t> </a:t>
            </a:r>
            <a:r>
              <a:rPr lang="el-GR" sz="2800" dirty="0" smtClean="0"/>
              <a:t>τον </a:t>
            </a:r>
            <a:r>
              <a:rPr lang="en-US" sz="2800" dirty="0" smtClean="0"/>
              <a:t>Russell,</a:t>
            </a:r>
            <a:r>
              <a:rPr lang="el-GR" sz="2800" dirty="0" smtClean="0"/>
              <a:t> η εν λόγω ιδεαλιστική θέση του </a:t>
            </a:r>
            <a:r>
              <a:rPr lang="en-US" sz="2800" dirty="0" smtClean="0"/>
              <a:t>Berkeley</a:t>
            </a:r>
            <a:r>
              <a:rPr lang="el-GR" sz="2800" dirty="0" smtClean="0"/>
              <a:t> βασίζεται σε μια σύγχυση μεταξύ </a:t>
            </a:r>
            <a:r>
              <a:rPr lang="el-GR" sz="2800" i="1" dirty="0" smtClean="0"/>
              <a:t>αυτού του ίδιου </a:t>
            </a:r>
            <a:r>
              <a:rPr lang="el-GR" sz="2800" dirty="0" smtClean="0"/>
              <a:t>του </a:t>
            </a:r>
            <a:r>
              <a:rPr lang="el-GR" sz="2800" i="1" dirty="0" smtClean="0"/>
              <a:t>πράγματος</a:t>
            </a:r>
            <a:r>
              <a:rPr lang="el-GR" sz="2800" dirty="0" smtClean="0"/>
              <a:t> που αντιλαμβανόμαστε</a:t>
            </a:r>
            <a:r>
              <a:rPr lang="en-US" sz="2800" dirty="0" smtClean="0"/>
              <a:t> (</a:t>
            </a:r>
            <a:r>
              <a:rPr lang="el-GR" sz="2800" dirty="0" smtClean="0"/>
              <a:t>το οποίο δεν βρίσκεται με κανένα τρόπο ‘μέσα’ στο νου μας) και της </a:t>
            </a:r>
            <a:r>
              <a:rPr lang="el-GR" sz="2800" i="1" dirty="0" smtClean="0"/>
              <a:t>διαδικασίας</a:t>
            </a:r>
            <a:r>
              <a:rPr lang="el-GR" sz="2800" dirty="0" smtClean="0"/>
              <a:t> αντίληψής του (που αναμφίβολα βρίσκεται ‘εντός’ του νου μας).</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Russell </a:t>
            </a:r>
            <a:r>
              <a:rPr lang="en-US" i="1" dirty="0" smtClean="0"/>
              <a:t>contra</a:t>
            </a:r>
            <a:r>
              <a:rPr lang="en-US" dirty="0" smtClean="0"/>
              <a:t> Kant</a:t>
            </a:r>
            <a:endParaRPr lang="el-GR" dirty="0"/>
          </a:p>
        </p:txBody>
      </p:sp>
      <p:sp>
        <p:nvSpPr>
          <p:cNvPr id="3" name="2 - Θέση περιεχομένου"/>
          <p:cNvSpPr>
            <a:spLocks noGrp="1"/>
          </p:cNvSpPr>
          <p:nvPr>
            <p:ph sz="quarter" idx="1"/>
          </p:nvPr>
        </p:nvSpPr>
        <p:spPr/>
        <p:txBody>
          <a:bodyPr>
            <a:noAutofit/>
          </a:bodyPr>
          <a:lstStyle/>
          <a:p>
            <a:pPr>
              <a:buNone/>
            </a:pPr>
            <a:r>
              <a:rPr lang="el-GR" sz="2000" dirty="0" smtClean="0"/>
              <a:t>	</a:t>
            </a:r>
            <a:r>
              <a:rPr lang="el-GR" sz="1600" dirty="0" smtClean="0"/>
              <a:t>Ο </a:t>
            </a:r>
            <a:r>
              <a:rPr lang="en-US" sz="1600" dirty="0" smtClean="0"/>
              <a:t>Russell </a:t>
            </a:r>
            <a:r>
              <a:rPr lang="el-GR" sz="1600" dirty="0" smtClean="0"/>
              <a:t>δέχεται επίσης, συμφωνώντας με την προηγηθείσα κριτική στον Καντ (προερχόμενη από τις επιστημονικές εξελίξεις στον 20</a:t>
            </a:r>
            <a:r>
              <a:rPr lang="el-GR" sz="1600" baseline="30000" dirty="0" smtClean="0"/>
              <a:t>ο</a:t>
            </a:r>
            <a:r>
              <a:rPr lang="el-GR" sz="1600" dirty="0" smtClean="0"/>
              <a:t> αιώνα), ότι οι ‘εγγενείς ιδιότητες’ του ‘πραγματικού κόσμου’ δεν αντιστοιχούν με τις ιδιότητες της ανθρώπινης ‘εποπτείας’ (των αντιληπτικών μας οργάνων) ή τις Καντιανές κατηγορίες της διάνοιας. </a:t>
            </a:r>
          </a:p>
          <a:p>
            <a:pPr>
              <a:buNone/>
            </a:pPr>
            <a:endParaRPr lang="el-GR" sz="1600" dirty="0" smtClean="0"/>
          </a:p>
          <a:p>
            <a:pPr>
              <a:buNone/>
            </a:pPr>
            <a:r>
              <a:rPr lang="el-GR" sz="1600" dirty="0" smtClean="0"/>
              <a:t>	Ο </a:t>
            </a:r>
            <a:r>
              <a:rPr lang="en-US" sz="1600" dirty="0" smtClean="0"/>
              <a:t>Russell </a:t>
            </a:r>
            <a:r>
              <a:rPr lang="el-GR" sz="1600" dirty="0" smtClean="0"/>
              <a:t>ξεκινά την επιχειρηματολογία του προς αυτή την κατεύθυνση τονίζοντας ότι οι αισθητές ιδιότητες που αποδίδουμε στα ίδια τα εξωτερικά αντικείμενα (χρώμα, υφή, σχήμα, ήχος, θερμό-ψυχρό) μεταβάλλονται ανάλογα με την προοπτική του παρατηρητή και τις εξωτερικές συνθήκες παρατήρησης. Επομένως, δεν μπορούν να συνιστούν ιδιότητες </a:t>
            </a:r>
            <a:r>
              <a:rPr lang="el-GR" sz="1600" i="1" dirty="0" smtClean="0"/>
              <a:t>του ίδιου </a:t>
            </a:r>
            <a:r>
              <a:rPr lang="el-GR" sz="1600" dirty="0" smtClean="0"/>
              <a:t>του εξωτερικού αντικειμένου (εφόσον θεωρούμε, εύλογα, ότι το τελευταίο παραμένει σταθερό κατά τις παραπάνω μεταβολές).</a:t>
            </a:r>
          </a:p>
          <a:p>
            <a:endParaRPr lang="el-GR" sz="1600" dirty="0" smtClean="0"/>
          </a:p>
          <a:p>
            <a:r>
              <a:rPr lang="el-GR" sz="1600" dirty="0" smtClean="0"/>
              <a:t>Ως εμπειριστής, ωστόσο, ο </a:t>
            </a:r>
            <a:r>
              <a:rPr lang="en-US" sz="1600" dirty="0" smtClean="0"/>
              <a:t>Russell</a:t>
            </a:r>
            <a:r>
              <a:rPr lang="el-GR" sz="1600" dirty="0" smtClean="0"/>
              <a:t> δέχεται ότι η </a:t>
            </a:r>
            <a:r>
              <a:rPr lang="el-GR" sz="1600" i="1" dirty="0" smtClean="0"/>
              <a:t>βάση</a:t>
            </a:r>
            <a:r>
              <a:rPr lang="el-GR" sz="1600" dirty="0" smtClean="0"/>
              <a:t> της δικαιολόγησης των εμπειρικών μας πεποιθήσεων παρέχεται από τα </a:t>
            </a:r>
            <a:r>
              <a:rPr lang="el-GR" sz="1600" i="1" dirty="0" smtClean="0"/>
              <a:t>αισθητηριακά μας δεδομένα. </a:t>
            </a:r>
            <a:r>
              <a:rPr lang="el-GR" sz="1600" dirty="0" smtClean="0"/>
              <a:t>Και αυτό διότι, βάσει του παραπάνω επιχειρήματος, μπορεί να συναχθεί ότι οι αισθητές ιδιότητες των εξωτερικών αντικειμένων, δεν είναι μεν εγγενείς ιδιότητες των ίδιων αυτών των αντικειμένων, </a:t>
            </a:r>
            <a:r>
              <a:rPr lang="el-GR" sz="1600" i="1" dirty="0" smtClean="0"/>
              <a:t>είναι </a:t>
            </a:r>
            <a:r>
              <a:rPr lang="el-GR" sz="1600" dirty="0" smtClean="0"/>
              <a:t>όμως εγγενείς ιδιότητες των </a:t>
            </a:r>
            <a:r>
              <a:rPr lang="el-GR" sz="1600" i="1" dirty="0" smtClean="0"/>
              <a:t>αισθήσεών</a:t>
            </a:r>
            <a:r>
              <a:rPr lang="el-GR" sz="1600" dirty="0" smtClean="0"/>
              <a:t> μας. Μπορεί δε να μην έχουμε ποτέ βέβαιη γνώση για τις ιδιότητες των εν λόγω εξωτερικών αντικειμένων, αλλά </a:t>
            </a:r>
            <a:r>
              <a:rPr lang="el-GR" sz="1600" i="1" dirty="0" smtClean="0"/>
              <a:t>διαθέτουμε</a:t>
            </a:r>
            <a:r>
              <a:rPr lang="el-GR" sz="1600" dirty="0" smtClean="0"/>
              <a:t> βέβαιη γνώση για το πώς αυτά </a:t>
            </a:r>
            <a:r>
              <a:rPr lang="el-GR" sz="1600" i="1" dirty="0" smtClean="0"/>
              <a:t>φαίνονται</a:t>
            </a:r>
            <a:r>
              <a:rPr lang="el-GR" sz="1600" dirty="0" smtClean="0"/>
              <a:t> σε εμάς, για το περιεχόμενο των αισθητηριακών μας δεδομένων. </a:t>
            </a:r>
          </a:p>
          <a:p>
            <a:endParaRPr lang="el-GR" sz="1600" dirty="0" smtClean="0"/>
          </a:p>
          <a:p>
            <a:pPr>
              <a:buNone/>
            </a:pPr>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1800" dirty="0" smtClean="0"/>
              <a:t>Τα αισθητηριακά μας δεδομένα δεν μας αποκαλύπτουν μεν </a:t>
            </a:r>
            <a:r>
              <a:rPr lang="el-GR" sz="1800" i="1" dirty="0" smtClean="0"/>
              <a:t>άμεσα</a:t>
            </a:r>
            <a:r>
              <a:rPr lang="el-GR" sz="1800" dirty="0" smtClean="0"/>
              <a:t> τις εγγενείς ιδιότητες των εξωτερικών αντικειμένων, μας προσφέρουν ωστόσο </a:t>
            </a:r>
            <a:r>
              <a:rPr lang="el-GR" sz="1800" i="1" dirty="0" smtClean="0"/>
              <a:t>ενδείξεις</a:t>
            </a:r>
            <a:r>
              <a:rPr lang="el-GR" sz="1800" dirty="0" smtClean="0"/>
              <a:t> των ιδιοτήτων εκείνων των εν λόγω αντικειμένων που πιθανόν είναι οι </a:t>
            </a:r>
            <a:r>
              <a:rPr lang="el-GR" sz="1800" i="1" dirty="0" smtClean="0"/>
              <a:t>αιτίες</a:t>
            </a:r>
            <a:r>
              <a:rPr lang="el-GR" sz="1800" dirty="0" smtClean="0"/>
              <a:t> των αισθητηριακών δεδομένων που προσλαμβάνουμε από αυτά.</a:t>
            </a:r>
          </a:p>
          <a:p>
            <a:pPr>
              <a:buNone/>
            </a:pPr>
            <a:endParaRPr lang="en-US" sz="1800" dirty="0" smtClean="0"/>
          </a:p>
          <a:p>
            <a:r>
              <a:rPr lang="el-GR" sz="1800" dirty="0" smtClean="0"/>
              <a:t>Στη βάση αυτή ο </a:t>
            </a:r>
            <a:r>
              <a:rPr lang="en-US" sz="1800" dirty="0" smtClean="0"/>
              <a:t>Russell </a:t>
            </a:r>
            <a:r>
              <a:rPr lang="el-GR" sz="1800" dirty="0" smtClean="0"/>
              <a:t>συνδέει </a:t>
            </a:r>
            <a:r>
              <a:rPr lang="el-GR" sz="1800" i="1" dirty="0" smtClean="0"/>
              <a:t>έμμεσα</a:t>
            </a:r>
            <a:r>
              <a:rPr lang="el-GR" sz="1800" dirty="0" smtClean="0"/>
              <a:t> την άμεση αντιληπτική μας εμπειρία (π.χ. ενός τραπεζιού) με τον κόσμο καθ’ αυτόν (το τραπέζι ‘καθ’ εαυτό’) ως εξής:</a:t>
            </a:r>
            <a:r>
              <a:rPr lang="el-GR" sz="1800" i="1" dirty="0" smtClean="0"/>
              <a:t> </a:t>
            </a:r>
            <a:r>
              <a:rPr lang="el-GR" sz="1800" dirty="0" smtClean="0"/>
              <a:t>Οι εγγενείς ιδιότητες των εξωτερικών αντικειμένων δεν αντιστοιχούν ως προς το περιεχόμενο, αλλά </a:t>
            </a:r>
            <a:r>
              <a:rPr lang="el-GR" sz="1800" i="1" dirty="0" smtClean="0"/>
              <a:t>αντιστοιχούν</a:t>
            </a:r>
            <a:r>
              <a:rPr lang="el-GR" sz="1800" dirty="0" smtClean="0"/>
              <a:t> ως προς τη </a:t>
            </a:r>
            <a:r>
              <a:rPr lang="el-GR" sz="1800" i="1" dirty="0" smtClean="0"/>
              <a:t>δομή</a:t>
            </a:r>
            <a:r>
              <a:rPr lang="el-GR" sz="1800" dirty="0" smtClean="0"/>
              <a:t> τους, με τις ιδιότητες των αισθητηριακών μας οργάνων.</a:t>
            </a:r>
            <a:r>
              <a:rPr lang="en-US" sz="1800" dirty="0" smtClean="0"/>
              <a:t> </a:t>
            </a:r>
          </a:p>
          <a:p>
            <a:endParaRPr lang="en-US" sz="1800" dirty="0" smtClean="0"/>
          </a:p>
          <a:p>
            <a:r>
              <a:rPr lang="el-GR" sz="1800" dirty="0" smtClean="0"/>
              <a:t>Μόνο αν </a:t>
            </a:r>
            <a:r>
              <a:rPr lang="el-GR" sz="1800" i="1" dirty="0" smtClean="0"/>
              <a:t>υποθέσουμε</a:t>
            </a:r>
            <a:r>
              <a:rPr lang="el-GR" sz="1800" dirty="0" smtClean="0"/>
              <a:t> μια τέτοια αντιστοιχία μπορούμε να </a:t>
            </a:r>
            <a:r>
              <a:rPr lang="el-GR" sz="1800" i="1" dirty="0" smtClean="0"/>
              <a:t>εξηγήσουμε</a:t>
            </a:r>
            <a:r>
              <a:rPr lang="el-GR" sz="1800" dirty="0" smtClean="0"/>
              <a:t> (=να απλοποιήσουμε και να συστηματοποιήσουμε) τις </a:t>
            </a:r>
            <a:r>
              <a:rPr lang="el-GR" sz="1800" i="1" dirty="0" smtClean="0"/>
              <a:t>κανονικότητες</a:t>
            </a:r>
            <a:r>
              <a:rPr lang="el-GR" sz="1800" dirty="0" smtClean="0"/>
              <a:t> και τη </a:t>
            </a:r>
            <a:r>
              <a:rPr lang="el-GR" sz="1800" i="1" dirty="0" smtClean="0"/>
              <a:t>συνεκτική δομή </a:t>
            </a:r>
            <a:r>
              <a:rPr lang="el-GR" sz="1800" dirty="0" smtClean="0"/>
              <a:t>που παρατηρείται στα αισθητηριακά μας δεδομένα. Ειδάλλως, οι εν λόγω κανονικότητες και συνεκτική δομή θα αποτελούσαν ένα ανεξήγητο θαύμα. </a:t>
            </a: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Γνώση μέσω γνωριμίας </a:t>
            </a:r>
            <a:r>
              <a:rPr lang="en-US" dirty="0" err="1" smtClean="0"/>
              <a:t>vs</a:t>
            </a:r>
            <a:r>
              <a:rPr lang="en-US" dirty="0" smtClean="0"/>
              <a:t> </a:t>
            </a:r>
            <a:r>
              <a:rPr lang="el-GR" dirty="0" smtClean="0"/>
              <a:t>γνώση μέσω περιγραφής</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Σημαντική, στη συνάφεια αυτή, είναι και η (εμπνεόμενη από τον εμπειρισμό) διάκριση του </a:t>
            </a:r>
            <a:r>
              <a:rPr lang="en-US" sz="8000" dirty="0" smtClean="0"/>
              <a:t>Russell </a:t>
            </a:r>
            <a:r>
              <a:rPr lang="el-GR" sz="8000" dirty="0" smtClean="0"/>
              <a:t>μεταξύ ‘γνώσης μέσω γνωριμίας’ (</a:t>
            </a:r>
            <a:r>
              <a:rPr lang="en-US" sz="8000" dirty="0" smtClean="0"/>
              <a:t>knowledge by acquaintance) </a:t>
            </a:r>
            <a:r>
              <a:rPr lang="el-GR" sz="8000" dirty="0" smtClean="0"/>
              <a:t>και ‘γνώσης μέσω περιγραφής’ (</a:t>
            </a:r>
            <a:r>
              <a:rPr lang="en-US" sz="8000" dirty="0" smtClean="0"/>
              <a:t>knowledge by description). </a:t>
            </a:r>
            <a:endParaRPr lang="el-GR" sz="8000" dirty="0" smtClean="0"/>
          </a:p>
          <a:p>
            <a:endParaRPr lang="el-GR" sz="8000" dirty="0" smtClean="0"/>
          </a:p>
          <a:p>
            <a:r>
              <a:rPr lang="el-GR" sz="8000" dirty="0" smtClean="0"/>
              <a:t>Η ‘γνώση μέσω γνωριμίας’ περιλαμβάνει την ‘εξωτερική αίσθηση’ (αντίληψη της εξωτερικής πραγματικότητας με τις 5 αισθήσεις), την ‘εσωτερική αίσθηση’ (ενδοσκόπηση, σκέψη, αίσθηση εσωτερικών καταστάσεων, π.χ. πόνος, συναισθήματα, επιθυμίες), τη μνήμη, τη φαντασία, και, ενδεχομένως, την αίσθηση του εαυτού.</a:t>
            </a:r>
          </a:p>
          <a:p>
            <a:pPr>
              <a:buNone/>
            </a:pPr>
            <a:endParaRPr lang="el-GR" sz="8000" dirty="0" smtClean="0"/>
          </a:p>
          <a:p>
            <a:r>
              <a:rPr lang="el-GR" sz="8000" dirty="0" smtClean="0"/>
              <a:t>Η γνώση μέσω περιγραφής (που είναι πιθανή αλλά ποτέ βέβαιη γνώση) βασίζεται στο θεμέλιο της γνώσης μέσω γνωριμίας (που είναι βέβαιη γνώση, μη επιδεκτική αμφιβολίας, παραγωγός νοήματος).</a:t>
            </a:r>
            <a:r>
              <a:rPr lang="en-US" sz="8000" dirty="0" smtClean="0"/>
              <a:t> </a:t>
            </a:r>
            <a:r>
              <a:rPr lang="el-GR" sz="8000" dirty="0" smtClean="0"/>
              <a:t>Στη γνώση μέσω περιγραφής δεν γνωρίζουμε άμεσα, αλλά μόνο </a:t>
            </a:r>
            <a:r>
              <a:rPr lang="el-GR" sz="8000" i="1" dirty="0" smtClean="0"/>
              <a:t>έμμεσα</a:t>
            </a:r>
            <a:r>
              <a:rPr lang="el-GR" sz="8000" dirty="0" smtClean="0"/>
              <a:t>, τα επιμέρους όντα για τα οποία γίνεται λόγος σε μια πρόταση. Π.χ. ‘Ο </a:t>
            </a:r>
            <a:r>
              <a:rPr lang="el-GR" sz="8000" dirty="0" err="1" smtClean="0"/>
              <a:t>Τζακ</a:t>
            </a:r>
            <a:r>
              <a:rPr lang="el-GR" sz="8000" dirty="0" smtClean="0"/>
              <a:t> ο Αντεροβγάλτης είναι αυτός που διέπραξε τα ειδεχθή εγκλήματα στο Λονδίνο το 1888’. </a:t>
            </a:r>
          </a:p>
          <a:p>
            <a:endParaRPr lang="el-GR" sz="7200" dirty="0" smtClean="0"/>
          </a:p>
          <a:p>
            <a:endParaRPr lang="el-GR" sz="7200" dirty="0" smtClean="0"/>
          </a:p>
          <a:p>
            <a:pPr>
              <a:buNone/>
            </a:pPr>
            <a:endParaRPr lang="el-GR" sz="72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endParaRPr lang="el-GR" sz="1800" dirty="0" smtClean="0"/>
          </a:p>
          <a:p>
            <a:r>
              <a:rPr lang="el-GR" sz="1800" dirty="0" smtClean="0"/>
              <a:t>Ο ίδιος ο </a:t>
            </a:r>
            <a:r>
              <a:rPr lang="en-US" sz="1800" dirty="0" smtClean="0"/>
              <a:t>Russell </a:t>
            </a:r>
            <a:r>
              <a:rPr lang="el-GR" sz="1800" dirty="0" smtClean="0"/>
              <a:t>δέχεται ότι γνώσεις τόσο βασικές όσο η γνώση μας περί της ύπαρξης (των εγγενών ιδιοτήτων) των εξωτερικών φυσικών αντικειμένων και περί του νου των άλλων ανθρώπων δεν αποτελούν γνώση μέσω γνωριμίας, όπως αρχικά μπορεί να φαίνεται, αλλά ανήκουν στη γνώση μέσω </a:t>
            </a:r>
            <a:r>
              <a:rPr lang="el-GR" sz="1800" i="1" dirty="0" smtClean="0"/>
              <a:t>περιγραφής. </a:t>
            </a:r>
            <a:endParaRPr lang="en-US" sz="1800" i="1" dirty="0" smtClean="0"/>
          </a:p>
          <a:p>
            <a:endParaRPr lang="en-US" sz="1800" i="1" dirty="0" smtClean="0"/>
          </a:p>
          <a:p>
            <a:r>
              <a:rPr lang="el-GR" sz="1800" dirty="0" smtClean="0"/>
              <a:t>Αυτό συμβαίνει διότι, κατά </a:t>
            </a:r>
            <a:r>
              <a:rPr lang="en-US" sz="1800" dirty="0" smtClean="0"/>
              <a:t>Russell, </a:t>
            </a:r>
            <a:r>
              <a:rPr lang="el-GR" sz="1800" dirty="0" smtClean="0"/>
              <a:t>γνώση μέσω γνωριμίας έχουμε μόνο για τα ιδιωτικά αισθητηριακά δεδομένα του δικού μας νου) και άρα οι πεποιθήσεις μας περί οποιουδήποτε πράγματος εκτός αυτής της ‘σφαίρας’ δεν αποτελούν βέβαιη γνώση αλλά μόνο πιθανή</a:t>
            </a:r>
            <a:r>
              <a:rPr lang="en-US" sz="1800" dirty="0" smtClean="0"/>
              <a:t> </a:t>
            </a:r>
            <a:r>
              <a:rPr lang="el-GR" sz="1800" dirty="0" smtClean="0"/>
              <a:t>και πάντα επισφαλή γνώση</a:t>
            </a:r>
            <a:r>
              <a:rPr lang="en-US" sz="1800" dirty="0" smtClean="0"/>
              <a:t> (</a:t>
            </a:r>
            <a:r>
              <a:rPr lang="el-GR" sz="1800" dirty="0" smtClean="0"/>
              <a:t>συνιστούν </a:t>
            </a:r>
            <a:r>
              <a:rPr lang="el-GR" sz="1800" i="1" dirty="0" smtClean="0"/>
              <a:t>υποθέσεις</a:t>
            </a:r>
            <a:r>
              <a:rPr lang="el-GR" sz="1800" dirty="0" smtClean="0"/>
              <a:t>, όχι βεβαιότητες). </a:t>
            </a:r>
            <a:endParaRPr lang="en-US" sz="1800" dirty="0" smtClean="0"/>
          </a:p>
          <a:p>
            <a:endParaRPr lang="en-US" sz="1800" dirty="0" smtClean="0"/>
          </a:p>
          <a:p>
            <a:r>
              <a:rPr lang="el-GR" sz="1800" dirty="0" smtClean="0"/>
              <a:t>Τα δε </a:t>
            </a:r>
            <a:r>
              <a:rPr lang="el-GR" sz="1800" i="1" dirty="0" smtClean="0"/>
              <a:t>επιμέρους όντα </a:t>
            </a:r>
            <a:r>
              <a:rPr lang="el-GR" sz="1800" dirty="0" smtClean="0"/>
              <a:t>για τα οποία γίνεται λόγος στις προτάσεις που εκφράζουν γνώση μέσω περιγραφής δεν γίνονται άμεσα, αλλά μόνο </a:t>
            </a:r>
            <a:r>
              <a:rPr lang="el-GR" sz="1800" i="1" dirty="0" smtClean="0"/>
              <a:t>έμμεσα</a:t>
            </a:r>
            <a:r>
              <a:rPr lang="el-GR" sz="1800" dirty="0" smtClean="0"/>
              <a:t> γνωστά.</a:t>
            </a:r>
          </a:p>
          <a:p>
            <a:pPr>
              <a:buNone/>
            </a:pPr>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Ιστορία του εμπειρισμού</a:t>
            </a:r>
            <a:endParaRPr lang="el-GR" dirty="0"/>
          </a:p>
        </p:txBody>
      </p:sp>
      <p:sp>
        <p:nvSpPr>
          <p:cNvPr id="3" name="2 - Θέση περιεχομένου"/>
          <p:cNvSpPr>
            <a:spLocks noGrp="1"/>
          </p:cNvSpPr>
          <p:nvPr>
            <p:ph sz="quarter" idx="1"/>
          </p:nvPr>
        </p:nvSpPr>
        <p:spPr/>
        <p:txBody>
          <a:bodyPr>
            <a:noAutofit/>
          </a:bodyPr>
          <a:lstStyle/>
          <a:p>
            <a:r>
              <a:rPr lang="el-GR" sz="2000" dirty="0" smtClean="0"/>
              <a:t>Ο εμπειρισμός, ως φιλοσοφική ‘σχολή’</a:t>
            </a:r>
            <a:r>
              <a:rPr lang="en-US" sz="2000" dirty="0" smtClean="0"/>
              <a:t> </a:t>
            </a:r>
            <a:r>
              <a:rPr lang="el-GR" sz="2000" dirty="0" smtClean="0"/>
              <a:t>ή ‘στάση’ έχει μεγάλη ιστορία ήδη από την αρχαιότητα (σοφιστές</a:t>
            </a:r>
            <a:r>
              <a:rPr lang="en-US" sz="2000" dirty="0" smtClean="0"/>
              <a:t> (</a:t>
            </a:r>
            <a:r>
              <a:rPr lang="el-GR" sz="2000" dirty="0" err="1" smtClean="0"/>
              <a:t>υποκειμενιστικός</a:t>
            </a:r>
            <a:r>
              <a:rPr lang="el-GR" sz="2000" dirty="0" smtClean="0"/>
              <a:t> εμπειρισμός’), Αριστοτέλης (</a:t>
            </a:r>
            <a:r>
              <a:rPr lang="el-GR" sz="2000" dirty="0" err="1" smtClean="0"/>
              <a:t>υλομορφικός</a:t>
            </a:r>
            <a:r>
              <a:rPr lang="el-GR" sz="2000" dirty="0" smtClean="0"/>
              <a:t> ‘εμπειρισμός’)</a:t>
            </a:r>
            <a:r>
              <a:rPr lang="en-US" sz="2000" dirty="0" smtClean="0"/>
              <a:t>)</a:t>
            </a:r>
            <a:r>
              <a:rPr lang="el-GR" sz="2000" dirty="0" smtClean="0"/>
              <a:t>.</a:t>
            </a:r>
          </a:p>
          <a:p>
            <a:endParaRPr lang="el-GR" sz="2000" dirty="0" smtClean="0"/>
          </a:p>
          <a:p>
            <a:r>
              <a:rPr lang="el-GR" sz="2000" dirty="0" smtClean="0"/>
              <a:t>Ως συστηματικό φιλοσοφικό ρεύμα εμφανίζεται και παγιώνεται τον 17</a:t>
            </a:r>
            <a:r>
              <a:rPr lang="el-GR" sz="2000" baseline="30000" dirty="0" smtClean="0"/>
              <a:t>ο</a:t>
            </a:r>
            <a:r>
              <a:rPr lang="el-GR" sz="2000" dirty="0" smtClean="0"/>
              <a:t>-18</a:t>
            </a:r>
            <a:r>
              <a:rPr lang="el-GR" sz="2000" baseline="30000" dirty="0" smtClean="0"/>
              <a:t>ο</a:t>
            </a:r>
            <a:r>
              <a:rPr lang="el-GR" sz="2000" dirty="0" smtClean="0"/>
              <a:t> αιώνα</a:t>
            </a:r>
            <a:r>
              <a:rPr lang="en-US" sz="2000" dirty="0" smtClean="0"/>
              <a:t> (</a:t>
            </a:r>
            <a:r>
              <a:rPr lang="el-GR" sz="2000" i="1" dirty="0" smtClean="0"/>
              <a:t>ενάντια</a:t>
            </a:r>
            <a:r>
              <a:rPr lang="el-GR" sz="2000" dirty="0" smtClean="0"/>
              <a:t> στο αριστοτελικό ‘</a:t>
            </a:r>
            <a:r>
              <a:rPr lang="el-GR" sz="2000" dirty="0" err="1" smtClean="0"/>
              <a:t>υλομορφισμό</a:t>
            </a:r>
            <a:r>
              <a:rPr lang="el-GR" sz="2000" dirty="0" smtClean="0"/>
              <a:t>’) με βασικούς εκπροσώπους τους </a:t>
            </a:r>
            <a:r>
              <a:rPr lang="en-US" sz="2000" dirty="0" smtClean="0"/>
              <a:t>Locke (1632-1704), Berkeley (1685-1753), Hume (1711-1776). </a:t>
            </a:r>
            <a:endParaRPr lang="el-GR" sz="2000" dirty="0" smtClean="0"/>
          </a:p>
          <a:p>
            <a:endParaRPr lang="el-GR" sz="2000" dirty="0" smtClean="0"/>
          </a:p>
          <a:p>
            <a:r>
              <a:rPr lang="el-GR" sz="2000" dirty="0" smtClean="0"/>
              <a:t>Κοινός στόχος των εν λόγω εκπροσώπων του βρετανικού εμπειρισμού είναι η ανάδειξη της άμεσης (</a:t>
            </a:r>
            <a:r>
              <a:rPr lang="el-GR" sz="2000" dirty="0" err="1" smtClean="0"/>
              <a:t>αδιαμεσολάβητης</a:t>
            </a:r>
            <a:r>
              <a:rPr lang="el-GR" sz="2000" dirty="0" smtClean="0"/>
              <a:t> θεωρητικά) εμπειρίας ως ενός είδους θεμελίου της εμπειρικής γνώσης.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Autofit/>
          </a:bodyPr>
          <a:lstStyle/>
          <a:p>
            <a:r>
              <a:rPr lang="el-GR" sz="2800" dirty="0" smtClean="0"/>
              <a:t>Ο εμπειρισμός του </a:t>
            </a:r>
            <a:r>
              <a:rPr lang="en-US" sz="2800" dirty="0" smtClean="0"/>
              <a:t>Russell </a:t>
            </a:r>
            <a:r>
              <a:rPr lang="el-GR" sz="2800" dirty="0" smtClean="0"/>
              <a:t>ως απάντηση στις επιστημονικές εξελίξεις του 20</a:t>
            </a:r>
            <a:r>
              <a:rPr lang="el-GR" sz="2800" baseline="30000" dirty="0" smtClean="0"/>
              <a:t>ου</a:t>
            </a:r>
            <a:r>
              <a:rPr lang="el-GR" sz="2800" dirty="0" smtClean="0"/>
              <a:t> αιώνα</a:t>
            </a:r>
            <a:endParaRPr lang="el-GR" sz="2800"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Είδαμε ότι αν και η ‘γνώση μέσω γνωριμίας’, λόγω της αμεσότητάς της μπορεί να είναι απολύτως βέβαιη, αφορά μόνο την </a:t>
            </a:r>
            <a:r>
              <a:rPr lang="el-GR" sz="7200" i="1" dirty="0" smtClean="0"/>
              <a:t>ιδιωτική</a:t>
            </a:r>
            <a:r>
              <a:rPr lang="el-GR" sz="7200" dirty="0" smtClean="0"/>
              <a:t> σφαίρα του καθενός, περιορίζεται </a:t>
            </a:r>
            <a:r>
              <a:rPr lang="el-GR" sz="7200" dirty="0" err="1" smtClean="0"/>
              <a:t>χωροχρονικά</a:t>
            </a:r>
            <a:r>
              <a:rPr lang="el-GR" sz="7200" dirty="0" smtClean="0"/>
              <a:t> στα ατομικά βιώματα (και ατομικές μνήμες) του καθενός.</a:t>
            </a:r>
          </a:p>
          <a:p>
            <a:endParaRPr lang="el-GR" sz="7200" dirty="0" smtClean="0"/>
          </a:p>
          <a:p>
            <a:r>
              <a:rPr lang="el-GR" sz="7200" dirty="0" smtClean="0"/>
              <a:t>Ο περιορισμός αυτός έχει σχέση και με τις επιστημονικές εξελίξεις στον 20 αιώνα: </a:t>
            </a:r>
          </a:p>
          <a:p>
            <a:endParaRPr lang="el-GR" sz="7200" dirty="0" smtClean="0"/>
          </a:p>
          <a:p>
            <a:r>
              <a:rPr lang="el-GR" sz="7200" dirty="0" smtClean="0"/>
              <a:t>Είναι ακριβώς η κατάρρευση της Καντιανής έννοιας της ‘καθαρής εποπτείας’ και της ‘συνθετικής </a:t>
            </a:r>
            <a:r>
              <a:rPr lang="en-US" sz="7200" i="1" dirty="0" smtClean="0"/>
              <a:t>a priori</a:t>
            </a:r>
            <a:r>
              <a:rPr lang="en-US" sz="7200" dirty="0" smtClean="0"/>
              <a:t>’ </a:t>
            </a:r>
            <a:r>
              <a:rPr lang="el-GR" sz="7200" dirty="0" smtClean="0"/>
              <a:t>γνώσης που ωθεί τον </a:t>
            </a:r>
            <a:r>
              <a:rPr lang="en-US" sz="7200" dirty="0" smtClean="0"/>
              <a:t>Russell </a:t>
            </a:r>
            <a:r>
              <a:rPr lang="el-GR" sz="7200" dirty="0" smtClean="0"/>
              <a:t>στον </a:t>
            </a:r>
            <a:r>
              <a:rPr lang="el-GR" sz="7200" i="1" dirty="0" smtClean="0"/>
              <a:t>περιορισμό</a:t>
            </a:r>
            <a:r>
              <a:rPr lang="el-GR" sz="7200" dirty="0" smtClean="0"/>
              <a:t> της ‘σφαίρας κυριότητας’ της βέβαιης, μη επιδεκτικής αναθεώρησης, γνώσης, στην ιδιωτική, παροντική εμπειρία (‘δεδομένα των αισθήσεων’).</a:t>
            </a:r>
          </a:p>
          <a:p>
            <a:endParaRPr lang="el-GR" sz="7200" dirty="0" smtClean="0"/>
          </a:p>
          <a:p>
            <a:r>
              <a:rPr lang="el-GR" sz="7200" dirty="0" smtClean="0"/>
              <a:t>Π.χ. στο Καντιανό σχήμα ήταν δυνατό να διαθέτουμε </a:t>
            </a:r>
            <a:r>
              <a:rPr lang="el-GR" sz="7200" i="1" dirty="0" smtClean="0"/>
              <a:t>αντικειμενική/‘βέβαιη’ </a:t>
            </a:r>
            <a:r>
              <a:rPr lang="el-GR" sz="7200" dirty="0" smtClean="0"/>
              <a:t>(συνθετική </a:t>
            </a:r>
            <a:r>
              <a:rPr lang="en-US" sz="7200" i="1" dirty="0" smtClean="0"/>
              <a:t>a priori</a:t>
            </a:r>
            <a:r>
              <a:rPr lang="en-US" sz="7200" dirty="0" smtClean="0"/>
              <a:t>)</a:t>
            </a:r>
            <a:r>
              <a:rPr lang="el-GR" sz="7200" dirty="0" smtClean="0"/>
              <a:t> γνώση της </a:t>
            </a:r>
            <a:r>
              <a:rPr lang="el-GR" sz="7200" i="1" dirty="0" err="1" smtClean="0"/>
              <a:t>κατηγοριακής</a:t>
            </a:r>
            <a:r>
              <a:rPr lang="el-GR" sz="7200" i="1" dirty="0" smtClean="0"/>
              <a:t> δομής </a:t>
            </a:r>
            <a:r>
              <a:rPr lang="el-GR" sz="7200" dirty="0" smtClean="0"/>
              <a:t>των εξωτερικών αντικειμένων και των νοητικών και αντιληπτικών δομών των άλλων ανθρώπων</a:t>
            </a:r>
            <a:r>
              <a:rPr lang="en-US" sz="7200" dirty="0" smtClean="0"/>
              <a:t>. </a:t>
            </a:r>
            <a:r>
              <a:rPr lang="el-GR" sz="7200" dirty="0" smtClean="0"/>
              <a:t>Κάτι τέτοιο, ωστόσο, δεν φαίνεται να είναι αυτόματα εξασφαλισμένο μετά την αμφισβήτηση της ευλογοφάνειας της έννοιας του συνθετικού </a:t>
            </a:r>
            <a:r>
              <a:rPr lang="en-US" sz="7200" i="1" dirty="0" smtClean="0"/>
              <a:t>a priori </a:t>
            </a:r>
            <a:r>
              <a:rPr lang="el-GR" sz="7200" dirty="0" smtClean="0"/>
              <a:t>τον 20</a:t>
            </a:r>
            <a:r>
              <a:rPr lang="el-GR" sz="7200" baseline="30000" dirty="0" smtClean="0"/>
              <a:t>ο</a:t>
            </a:r>
            <a:r>
              <a:rPr lang="el-GR" sz="7200" dirty="0" smtClean="0"/>
              <a:t> αιώνα λόγω των εξελίξεων στις επιστήμες.</a:t>
            </a:r>
          </a:p>
          <a:p>
            <a:pPr>
              <a:buNone/>
            </a:pPr>
            <a:endParaRPr lang="el-GR" sz="3400" dirty="0" smtClean="0"/>
          </a:p>
          <a:p>
            <a:endParaRPr lang="el-GR" sz="3400"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Μετά την κατάρρευση των παραπάνω Καντιανών εννοιών, έχει διαφανεί πλέον καθαρά ότι 1) η δομή και το περιεχόμενο της εξωτερικής πραγματικότητας μπορεί να είναι πολύ παράξενο/εξωτικό, εντελώς εκτός της καθημερινής ‘</a:t>
            </a:r>
            <a:r>
              <a:rPr lang="el-GR" sz="7200" dirty="0" err="1" smtClean="0"/>
              <a:t>εποπτεύσιμης</a:t>
            </a:r>
            <a:r>
              <a:rPr lang="el-GR" sz="7200" dirty="0" smtClean="0"/>
              <a:t>’ εικόνας μας για τον κόσμο και των καθημερινών εννοιολογικών κατηγοριών βάσει των οποίων τον κατανοούμε, καθώς και ότι 2) είναι δυνατό να γνωρίσουμε (έστω έμμεσα) και να επαληθεύσουμε πειραματικά αυτή την ‘παράξενη’/μη </a:t>
            </a:r>
            <a:r>
              <a:rPr lang="el-GR" sz="7200" dirty="0" err="1" smtClean="0"/>
              <a:t>εποπτεύσιμη</a:t>
            </a:r>
            <a:r>
              <a:rPr lang="el-GR" sz="7200" dirty="0" smtClean="0"/>
              <a:t> πραγματικότητα μέσω εννοιολογικών κατηγοριών (αυτών της επιστήμης) που βρίσκονται εκτός της εμβέλειας των Καντιανών κατηγοριών.</a:t>
            </a:r>
          </a:p>
          <a:p>
            <a:endParaRPr lang="el-GR" sz="7200" dirty="0" smtClean="0"/>
          </a:p>
          <a:p>
            <a:r>
              <a:rPr lang="el-GR" sz="7200" dirty="0" smtClean="0"/>
              <a:t>Το ‘ηθικό δίδαγμα’ που εξάγει ο </a:t>
            </a:r>
            <a:r>
              <a:rPr lang="en-US" sz="7200" dirty="0" smtClean="0"/>
              <a:t>Russell </a:t>
            </a:r>
            <a:r>
              <a:rPr lang="el-GR" sz="7200" dirty="0" smtClean="0"/>
              <a:t>από αυτή την κατάσταση μπορεί να συνοψιστεί ως εξής: Αν θέλουμε να διατηρήσουμε μια ‘στιβαρή’ έννοια εμπειρικής γνώσης που να </a:t>
            </a:r>
            <a:r>
              <a:rPr lang="el-GR" sz="7200" i="1" dirty="0" smtClean="0"/>
              <a:t>μην</a:t>
            </a:r>
            <a:r>
              <a:rPr lang="el-GR" sz="7200" dirty="0" smtClean="0"/>
              <a:t> είναι επιδεκτική αναθεώρησης (που να λειτουργεί δηλαδή ως </a:t>
            </a:r>
            <a:r>
              <a:rPr lang="el-GR" sz="7200" i="1" dirty="0" smtClean="0"/>
              <a:t>θεμέλιο</a:t>
            </a:r>
            <a:r>
              <a:rPr lang="el-GR" sz="7200" dirty="0" smtClean="0"/>
              <a:t> της εμπειρικής γνώσης), θα πρέπει να </a:t>
            </a:r>
            <a:r>
              <a:rPr lang="el-GR" sz="7200" i="1" dirty="0" smtClean="0"/>
              <a:t>περιορίσουμε</a:t>
            </a:r>
            <a:r>
              <a:rPr lang="el-GR" sz="7200" dirty="0" smtClean="0"/>
              <a:t> τις αξιώσεις της και την εμβέλειά της και να τη θεωρήσουμε ως κάτι που </a:t>
            </a:r>
            <a:r>
              <a:rPr lang="el-GR" sz="7200" i="1" dirty="0" smtClean="0"/>
              <a:t>δεν</a:t>
            </a:r>
            <a:r>
              <a:rPr lang="el-GR" sz="7200" dirty="0" smtClean="0"/>
              <a:t> προβαίνει σε δεσμεύσεις για τη δομή της </a:t>
            </a:r>
            <a:r>
              <a:rPr lang="el-GR" sz="7200" i="1" dirty="0" smtClean="0"/>
              <a:t>εξωτερικής</a:t>
            </a:r>
            <a:r>
              <a:rPr lang="el-GR" sz="7200" dirty="0" smtClean="0"/>
              <a:t> πραγματικότητας. Και κάτι τέτοιο ακριβώς γίνεται </a:t>
            </a:r>
            <a:r>
              <a:rPr lang="el-GR" sz="7200" i="1" dirty="0" smtClean="0"/>
              <a:t>περιορίζοντας</a:t>
            </a:r>
            <a:r>
              <a:rPr lang="el-GR" sz="7200" dirty="0" smtClean="0"/>
              <a:t> τη μη αναθεωρήσιμη γνώση στα δεδομένα των αισθήσεων, που αφορούν αυστηρά την </a:t>
            </a:r>
            <a:r>
              <a:rPr lang="el-GR" sz="7200" i="1" dirty="0" smtClean="0"/>
              <a:t>ιδιωτική</a:t>
            </a:r>
            <a:r>
              <a:rPr lang="el-GR" sz="7200" dirty="0" smtClean="0"/>
              <a:t> εμπειρία (γνώση μέσω γνωριμίας) -και θεωρώντας όλη την υπόλοιπη γνώση περί της  </a:t>
            </a:r>
            <a:r>
              <a:rPr lang="el-GR" sz="7200" i="1" dirty="0" smtClean="0"/>
              <a:t>αντικειμενικής</a:t>
            </a:r>
            <a:r>
              <a:rPr lang="el-GR" sz="7200" dirty="0" smtClean="0"/>
              <a:t> πραγματικότητας δυνατή μεν, αλλά πάντα δυνάμει </a:t>
            </a:r>
            <a:r>
              <a:rPr lang="el-GR" sz="7200" i="1" dirty="0" smtClean="0"/>
              <a:t>αναθεωρήσιμη </a:t>
            </a:r>
            <a:r>
              <a:rPr lang="el-GR" sz="7200" dirty="0" smtClean="0"/>
              <a:t>(γνώση μέσω περιγραφής).</a:t>
            </a:r>
          </a:p>
          <a:p>
            <a:pPr>
              <a:buNone/>
            </a:pPr>
            <a:endParaRPr lang="el-G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534400" cy="857256"/>
          </a:xfrm>
        </p:spPr>
        <p:txBody>
          <a:bodyPr>
            <a:noAutofit/>
          </a:bodyPr>
          <a:lstStyle/>
          <a:p>
            <a:r>
              <a:rPr lang="el-GR" sz="2800" dirty="0" smtClean="0"/>
              <a:t>Η αναγκαία αλληλεξάρτηση της ‘γνώσης μέσω γνωριμίας και της ‘γνώσης μέσω περιγραφής’</a:t>
            </a:r>
            <a:endParaRPr lang="el-GR" sz="2800"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Από την άλλη μεριά, αν και η ‘γνώση μέσω περιγραφής’ είναι πάντα επισφαλής και ποτέ βέβαιη, </a:t>
            </a:r>
            <a:r>
              <a:rPr lang="el-GR" sz="2800" i="1" dirty="0" smtClean="0"/>
              <a:t>ξεπερνά</a:t>
            </a:r>
            <a:r>
              <a:rPr lang="el-GR" sz="2800" dirty="0" smtClean="0"/>
              <a:t> τους περιορισμούς της ιδιωτικής σφαίρας, αφορά τη </a:t>
            </a:r>
            <a:r>
              <a:rPr lang="el-GR" sz="2800" i="1" dirty="0" err="1" smtClean="0"/>
              <a:t>διυποκειμενική</a:t>
            </a:r>
            <a:r>
              <a:rPr lang="el-GR" sz="2800" dirty="0" smtClean="0"/>
              <a:t> σφαίρα, και άρα είναι η μόνη που μπορεί να έχει </a:t>
            </a:r>
            <a:r>
              <a:rPr lang="el-GR" sz="2800" dirty="0" err="1" smtClean="0"/>
              <a:t>διυποκειμενική</a:t>
            </a:r>
            <a:r>
              <a:rPr lang="el-GR" sz="2800" dirty="0" smtClean="0"/>
              <a:t> και άρα αντικειμενική (αλλά πάντα επισφαλή) ισχύ και εγκυρότητα.</a:t>
            </a:r>
          </a:p>
          <a:p>
            <a:endParaRPr lang="el-GR" sz="2800" dirty="0" smtClean="0"/>
          </a:p>
          <a:p>
            <a:r>
              <a:rPr lang="el-GR" sz="2800" dirty="0" smtClean="0"/>
              <a:t>Η </a:t>
            </a:r>
            <a:r>
              <a:rPr lang="el-GR" sz="2800" i="1" dirty="0" smtClean="0"/>
              <a:t>συνολική</a:t>
            </a:r>
            <a:r>
              <a:rPr lang="el-GR" sz="2800" dirty="0" smtClean="0"/>
              <a:t> γνώση της πραγματικότητας (περιεχόμενο + δομή) απαιτεί την ύπαρξη και λειτουργιά </a:t>
            </a:r>
            <a:r>
              <a:rPr lang="el-GR" sz="2800" i="1" dirty="0" smtClean="0"/>
              <a:t>και των δύο </a:t>
            </a:r>
            <a:r>
              <a:rPr lang="el-GR" sz="2800" dirty="0" smtClean="0"/>
              <a:t>αυτών τρόπων γνώσης (γνώση μέσω γνωριμίας, γνώση μέσω περιγραφής). </a:t>
            </a:r>
            <a:r>
              <a:rPr lang="el-GR" sz="2800" i="1" dirty="0" smtClean="0"/>
              <a:t>Καμία</a:t>
            </a:r>
            <a:r>
              <a:rPr lang="el-GR" sz="2800" dirty="0" smtClean="0"/>
              <a:t> από τις δύο αυτές μορφές γνώσης δεν επαρκεί </a:t>
            </a:r>
            <a:r>
              <a:rPr lang="el-GR" sz="2800" i="1" dirty="0" smtClean="0"/>
              <a:t>από μόνη της </a:t>
            </a:r>
            <a:r>
              <a:rPr lang="el-GR" sz="2800" dirty="0" smtClean="0"/>
              <a:t>για κάτι τέτοιο. </a:t>
            </a:r>
          </a:p>
          <a:p>
            <a:endParaRPr lang="el-GR" sz="2800" dirty="0" smtClean="0"/>
          </a:p>
          <a:p>
            <a:r>
              <a:rPr lang="el-GR" sz="2800" dirty="0" smtClean="0"/>
              <a:t>Η ΓΓ είναι απαραίτητη για τη γνώση των εγγενών ιδιοτήτων-περιεχομένων της πραγματικότητας (όπως προσλαμβάνεται από εμάς) ενώ η ΓΠ είναι απαραίτητη για τη γνώση της γενικής μορφής/δομής της (ανεξάρτητα από το πώς προσλαμβάνεται αντιληπτικά από μας). Επίσης, η γνώση που προσφέρεται από τη ΓΠ είναι η </a:t>
            </a:r>
            <a:r>
              <a:rPr lang="el-GR" sz="2800" i="1" dirty="0" smtClean="0"/>
              <a:t>καλύτερη εξήγηση </a:t>
            </a:r>
            <a:r>
              <a:rPr lang="el-GR" sz="2800" dirty="0" smtClean="0"/>
              <a:t>της κανονικότητας και συνεκτικότητας των δεδομένων των αισθήσεων, δηλαδή της ΓΓ, ενώ, αντίστροφα, η ΓΠ μπορεί να θεμελιωθεί (επικυρωθεί) μόνο βασιζόμενη στα τεκμήρια που προσφέρονται από τα δεδομένα των αισθήσεων, δηλαδή από τη ΓΓ.</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a:bodyPr>
          <a:lstStyle/>
          <a:p>
            <a:r>
              <a:rPr lang="en-US" sz="2400" dirty="0" smtClean="0"/>
              <a:t>Russell: </a:t>
            </a:r>
            <a:r>
              <a:rPr lang="el-GR" sz="2400" dirty="0" smtClean="0"/>
              <a:t>«Αν και η γνώση μας περί του τι </a:t>
            </a:r>
            <a:r>
              <a:rPr lang="el-GR" sz="2400" i="1" dirty="0" smtClean="0"/>
              <a:t>πράγματι</a:t>
            </a:r>
            <a:r>
              <a:rPr lang="el-GR" sz="2400" dirty="0" smtClean="0"/>
              <a:t> υπάρχει έχει μειωθεί σε σχέση με αυτό που θεωρούσαμε ότι είναι στο παρελθόν, η γνώση μας περί του τι </a:t>
            </a:r>
            <a:r>
              <a:rPr lang="el-GR" sz="2400" i="1" dirty="0" smtClean="0"/>
              <a:t>ενδέχεται</a:t>
            </a:r>
            <a:r>
              <a:rPr lang="el-GR" sz="2400" dirty="0" smtClean="0"/>
              <a:t> να υπάρχει έχει δραματικά αυξηθεί». </a:t>
            </a:r>
          </a:p>
          <a:p>
            <a:endParaRPr lang="el-GR" sz="2400" dirty="0" smtClean="0"/>
          </a:p>
          <a:p>
            <a:r>
              <a:rPr lang="el-GR" sz="2400" dirty="0" smtClean="0"/>
              <a:t>Δεν βρισκόμαστε σε ένα κλειστό σύμπαν, με δεδομένη </a:t>
            </a:r>
            <a:r>
              <a:rPr lang="el-GR" sz="2400" dirty="0" err="1" smtClean="0"/>
              <a:t>κατηγοριακή</a:t>
            </a:r>
            <a:r>
              <a:rPr lang="el-GR" sz="2400" dirty="0" smtClean="0"/>
              <a:t> δομή, όπου το μόνο που απομένει είναι η διερεύνηση του σε όλο και μεγαλύτερη λεπτομέρεια -δίχως ωστόσο η βασική του δομή να αλλάζει (όπως π.χ. πίστευε ο Καν</a:t>
            </a:r>
            <a:r>
              <a:rPr lang="el-GR" sz="2600" dirty="0" smtClean="0"/>
              <a:t>τ).</a:t>
            </a:r>
          </a:p>
          <a:p>
            <a:endParaRPr lang="el-GR" sz="7200" dirty="0" smtClean="0"/>
          </a:p>
          <a:p>
            <a:endParaRPr lang="el-GR" sz="72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dirty="0" smtClean="0"/>
              <a:t>Η αντίδραση του λογικού εμπειρισμού/θετικισμού</a:t>
            </a:r>
            <a:r>
              <a:rPr lang="en-US" sz="2800" dirty="0" smtClean="0"/>
              <a:t> (</a:t>
            </a:r>
            <a:r>
              <a:rPr lang="el-GR" sz="2800" dirty="0" smtClean="0"/>
              <a:t>στις εξελίξεις των επιστημών στον 20</a:t>
            </a:r>
            <a:r>
              <a:rPr lang="el-GR" sz="2800" baseline="30000" dirty="0" smtClean="0"/>
              <a:t>ο</a:t>
            </a:r>
            <a:r>
              <a:rPr lang="el-GR" sz="2800" dirty="0" smtClean="0"/>
              <a:t> αιώνα)</a:t>
            </a:r>
            <a:endParaRPr lang="el-GR" sz="2800"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Σημαντικοί εκπρόσωποι του Λογικού εμπειρισμού: </a:t>
            </a:r>
            <a:r>
              <a:rPr lang="en-US" dirty="0" err="1" smtClean="0"/>
              <a:t>Schlick</a:t>
            </a:r>
            <a:r>
              <a:rPr lang="en-US" dirty="0" smtClean="0"/>
              <a:t> (1882-1936), </a:t>
            </a:r>
            <a:r>
              <a:rPr lang="en-US" dirty="0" err="1" smtClean="0"/>
              <a:t>Carnap</a:t>
            </a:r>
            <a:r>
              <a:rPr lang="en-US" dirty="0" smtClean="0"/>
              <a:t> (1891-1970), </a:t>
            </a:r>
            <a:r>
              <a:rPr lang="en-US" dirty="0" err="1" smtClean="0"/>
              <a:t>Reichenbach</a:t>
            </a:r>
            <a:r>
              <a:rPr lang="en-US" dirty="0" smtClean="0"/>
              <a:t> (1891-1953).</a:t>
            </a:r>
          </a:p>
          <a:p>
            <a:endParaRPr lang="en-US" dirty="0" smtClean="0"/>
          </a:p>
          <a:p>
            <a:r>
              <a:rPr lang="el-GR" dirty="0" smtClean="0"/>
              <a:t>Κύκλος της Βιέννης: Εκτός από τους </a:t>
            </a:r>
            <a:r>
              <a:rPr lang="en-US" dirty="0" err="1" smtClean="0"/>
              <a:t>Schlick</a:t>
            </a:r>
            <a:r>
              <a:rPr lang="el-GR" dirty="0" smtClean="0"/>
              <a:t> (ηγετική φυσιογνωμία της ομάδας)</a:t>
            </a:r>
            <a:r>
              <a:rPr lang="en-US" dirty="0" smtClean="0"/>
              <a:t> </a:t>
            </a:r>
            <a:r>
              <a:rPr lang="el-GR" dirty="0" smtClean="0"/>
              <a:t>και </a:t>
            </a:r>
            <a:r>
              <a:rPr lang="en-US" dirty="0" err="1" smtClean="0"/>
              <a:t>Carnap</a:t>
            </a:r>
            <a:r>
              <a:rPr lang="en-US" dirty="0" smtClean="0"/>
              <a:t>, </a:t>
            </a:r>
            <a:r>
              <a:rPr lang="el-GR" dirty="0" smtClean="0"/>
              <a:t>στην ομάδα των φιλοσόφων του κύκλου της Βιέννης  ανήκαν οι </a:t>
            </a:r>
            <a:r>
              <a:rPr lang="en-US" dirty="0" smtClean="0"/>
              <a:t>Otto </a:t>
            </a:r>
            <a:r>
              <a:rPr lang="en-US" dirty="0" err="1" smtClean="0"/>
              <a:t>Neurath</a:t>
            </a:r>
            <a:r>
              <a:rPr lang="en-US" dirty="0" smtClean="0"/>
              <a:t>, Herbert </a:t>
            </a:r>
            <a:r>
              <a:rPr lang="en-US" dirty="0" err="1" smtClean="0"/>
              <a:t>Feigl</a:t>
            </a:r>
            <a:r>
              <a:rPr lang="en-US" dirty="0" smtClean="0"/>
              <a:t>, Friedrich </a:t>
            </a:r>
            <a:r>
              <a:rPr lang="en-US" dirty="0" err="1" smtClean="0"/>
              <a:t>Waismann</a:t>
            </a:r>
            <a:r>
              <a:rPr lang="en-US" dirty="0" smtClean="0"/>
              <a:t>, Victor Kraft.</a:t>
            </a:r>
          </a:p>
          <a:p>
            <a:endParaRPr lang="en-US" dirty="0" smtClean="0"/>
          </a:p>
          <a:p>
            <a:r>
              <a:rPr lang="el-GR" dirty="0" smtClean="0"/>
              <a:t>Εξέχουσα επιρροή στα μέλη του Κύκλου είχαν οι απόψεις των </a:t>
            </a:r>
            <a:r>
              <a:rPr lang="en-US" dirty="0" smtClean="0"/>
              <a:t>Russell </a:t>
            </a:r>
            <a:r>
              <a:rPr lang="el-GR" dirty="0" smtClean="0"/>
              <a:t>και</a:t>
            </a:r>
            <a:r>
              <a:rPr lang="en-US" dirty="0" smtClean="0"/>
              <a:t> Wittgenstein</a:t>
            </a:r>
            <a:r>
              <a:rPr lang="el-GR" dirty="0" smtClean="0"/>
              <a:t>.</a:t>
            </a:r>
          </a:p>
          <a:p>
            <a:endParaRPr lang="el-GR" dirty="0" smtClean="0"/>
          </a:p>
          <a:p>
            <a:r>
              <a:rPr lang="el-GR" dirty="0" smtClean="0"/>
              <a:t>Σημαντικό ρόλο στη διάδοση των απόψεων του Λογικού εμπειρισμού στον αγγλόφωνο χώρο είχε ο </a:t>
            </a:r>
            <a:r>
              <a:rPr lang="en-US" dirty="0" smtClean="0"/>
              <a:t>A.J. Ayer</a:t>
            </a:r>
            <a:r>
              <a:rPr lang="el-GR" dirty="0" smtClean="0"/>
              <a:t> (</a:t>
            </a:r>
            <a:r>
              <a:rPr lang="en-US" i="1" dirty="0" smtClean="0"/>
              <a:t>Language, Truth and Logic</a:t>
            </a:r>
            <a:r>
              <a:rPr lang="en-US" dirty="0" smtClean="0"/>
              <a:t>, 1936).</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400" dirty="0" smtClean="0"/>
              <a:t>Βασικές αρχές αναλυτικής φιλοσοφίας (</a:t>
            </a:r>
            <a:r>
              <a:rPr lang="en-US" sz="2400" dirty="0" smtClean="0"/>
              <a:t>Russell-Wittgenstein-</a:t>
            </a:r>
            <a:r>
              <a:rPr lang="el-GR" sz="2400" dirty="0" smtClean="0"/>
              <a:t>Λογικός Θετικισμός)</a:t>
            </a:r>
            <a:endParaRPr lang="el-GR" sz="2400"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Στροφή του φιλοσοφικού ενδιαφέροντος προς τη </a:t>
            </a:r>
            <a:r>
              <a:rPr lang="el-GR" i="1" dirty="0" smtClean="0"/>
              <a:t>γλώσσα</a:t>
            </a:r>
            <a:r>
              <a:rPr lang="el-GR" dirty="0" smtClean="0"/>
              <a:t>. Ανάλυση του </a:t>
            </a:r>
            <a:r>
              <a:rPr lang="el-GR" i="1" dirty="0" smtClean="0"/>
              <a:t>νοήματος</a:t>
            </a:r>
            <a:r>
              <a:rPr lang="el-GR" dirty="0" smtClean="0"/>
              <a:t> των γλωσσικών εννοιών και προτάσεων επί τη βάσει της νέας Λογικής των </a:t>
            </a:r>
            <a:r>
              <a:rPr lang="en-US" dirty="0" err="1" smtClean="0"/>
              <a:t>Frege</a:t>
            </a:r>
            <a:r>
              <a:rPr lang="en-US" dirty="0" smtClean="0"/>
              <a:t>-Russell.</a:t>
            </a:r>
            <a:r>
              <a:rPr lang="el-GR" dirty="0" smtClean="0"/>
              <a:t> Διάκριση μεταξύ ‘επιφανειακής’ και ‘πραγματικής’ (‘βαθιάς’) λογικής δομής/γραμματικής των προτάσεων.</a:t>
            </a:r>
          </a:p>
          <a:p>
            <a:endParaRPr lang="el-GR" dirty="0" smtClean="0"/>
          </a:p>
          <a:p>
            <a:r>
              <a:rPr lang="el-GR" dirty="0" smtClean="0"/>
              <a:t>Βάσει της λογικής ανάλυσης της (καθημερινής ή/και επιστημονικής) γλώσσας επιδιώκεται η οριστική λύση ή ‘διάλυση’ των </a:t>
            </a:r>
            <a:r>
              <a:rPr lang="el-GR" i="1" dirty="0" smtClean="0"/>
              <a:t>φιλοσοφικών</a:t>
            </a:r>
            <a:r>
              <a:rPr lang="el-GR" dirty="0" smtClean="0"/>
              <a:t> προβλημάτων.</a:t>
            </a:r>
          </a:p>
          <a:p>
            <a:endParaRPr lang="el-GR" dirty="0" smtClean="0"/>
          </a:p>
          <a:p>
            <a:r>
              <a:rPr lang="el-GR" dirty="0" smtClean="0"/>
              <a:t>Ανάδειξη της σχέσης μεταξύ Λογικής και γλώσσας σε ‘πρώτη φιλοσοφία’.</a:t>
            </a:r>
          </a:p>
          <a:p>
            <a:endParaRPr lang="el-GR" dirty="0" smtClean="0"/>
          </a:p>
          <a:p>
            <a:r>
              <a:rPr lang="el-GR" dirty="0" smtClean="0"/>
              <a:t>Στροφή προς τον εμπειρισμό και τον θετικισμό (δηλ. προς μια έννοια άμεσης εμπειρίας ως κριτηρίου </a:t>
            </a:r>
            <a:r>
              <a:rPr lang="el-GR" i="1" dirty="0" smtClean="0"/>
              <a:t>νοήματος </a:t>
            </a:r>
            <a:r>
              <a:rPr lang="el-GR" dirty="0" smtClean="0"/>
              <a:t>για τις κρίσεις μας περί πραγματικότητας).</a:t>
            </a:r>
            <a:endParaRPr lang="en-US" dirty="0" smtClean="0"/>
          </a:p>
          <a:p>
            <a:endParaRPr lang="en-US"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«Μια πρόταση έχει </a:t>
            </a:r>
            <a:r>
              <a:rPr lang="el-GR" i="1" dirty="0" smtClean="0"/>
              <a:t>νόημα</a:t>
            </a:r>
            <a:r>
              <a:rPr lang="el-GR" dirty="0" smtClean="0"/>
              <a:t> μόνο αν υπάρχει μέθοδος </a:t>
            </a:r>
            <a:r>
              <a:rPr lang="el-GR" i="1" dirty="0" smtClean="0"/>
              <a:t>επαλήθευσής</a:t>
            </a:r>
            <a:r>
              <a:rPr lang="el-GR" dirty="0" smtClean="0"/>
              <a:t> της (δια της </a:t>
            </a:r>
            <a:r>
              <a:rPr lang="el-GR" i="1" dirty="0" smtClean="0"/>
              <a:t>εμπειρίας</a:t>
            </a:r>
            <a:r>
              <a:rPr lang="el-GR" dirty="0" smtClean="0"/>
              <a:t>)»</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7200" dirty="0" smtClean="0"/>
              <a:t>Οι λογικοί εμπειριστές/θετικιστές αμφισβητούν την Καντιανή φιλοσοφία (και τον γερμανικό ιδεαλισμό) και γενικότερα, κάθε είδους μεταφυσική που δεν θεμελιώνεται στην εμπειρία. Προσπαθούν να θέσουν τη φιλοσοφία «στον ασφαλή δρόμο της επιστήμης». Στόχος: η επιστημονική αναμόρφωση της φιλοσοφίας.</a:t>
            </a:r>
          </a:p>
          <a:p>
            <a:endParaRPr lang="el-GR" sz="7200" dirty="0" smtClean="0"/>
          </a:p>
          <a:p>
            <a:r>
              <a:rPr lang="el-GR" sz="7200" dirty="0" smtClean="0"/>
              <a:t>Βασική (καινοτόμα για την εποχή) θέση του ρεύματος προς αυτή την κατεύθυνση είναι ότι μια πρόταση έχει </a:t>
            </a:r>
            <a:r>
              <a:rPr lang="el-GR" sz="7200" i="1" dirty="0" smtClean="0"/>
              <a:t>νόημα</a:t>
            </a:r>
            <a:r>
              <a:rPr lang="el-GR" sz="7200" dirty="0" smtClean="0"/>
              <a:t> μόνο αν οι συνθήκες υπό τις οποίες είναι αληθής ή ψευδής είναι (τουλάχιστον δυνητικά) </a:t>
            </a:r>
            <a:r>
              <a:rPr lang="el-GR" sz="7200" i="1" dirty="0" smtClean="0"/>
              <a:t>εμπειρικά </a:t>
            </a:r>
            <a:r>
              <a:rPr lang="el-GR" sz="7200" i="1" dirty="0" err="1" smtClean="0"/>
              <a:t>διακριβώσιμες</a:t>
            </a:r>
            <a:r>
              <a:rPr lang="el-GR" sz="7200" dirty="0" smtClean="0"/>
              <a:t>.</a:t>
            </a:r>
          </a:p>
          <a:p>
            <a:endParaRPr lang="el-GR" sz="7200" dirty="0" smtClean="0"/>
          </a:p>
          <a:p>
            <a:r>
              <a:rPr lang="el-GR" sz="7200" dirty="0" smtClean="0"/>
              <a:t>Σλόγκαν: Το νόημα μιας (συνθετικής) πρότασης είναι η μέθοδος επαλήθευσής της. </a:t>
            </a:r>
          </a:p>
          <a:p>
            <a:endParaRPr lang="el-GR" sz="7200" dirty="0" smtClean="0"/>
          </a:p>
          <a:p>
            <a:r>
              <a:rPr lang="el-GR" sz="7200" dirty="0" smtClean="0"/>
              <a:t>Αυτό σημαίνει ότι αν για μια πρόταση δεν υπάρχει μια μέθοδος επαλήθευσης (ή διάψευσής της) με αναγωγή σε -ή σε συσχετισμό με- </a:t>
            </a:r>
            <a:r>
              <a:rPr lang="el-GR" sz="7200" dirty="0" err="1" smtClean="0"/>
              <a:t>παρατηρησιακά</a:t>
            </a:r>
            <a:r>
              <a:rPr lang="el-GR" sz="7200" dirty="0" smtClean="0"/>
              <a:t> δεδομένα τότε αυτή η πρόταση δεν είναι απλώς ψευδής, ελλιπώς τεκμηριωμένη,  ή πρακτικά άχρηστη, αλλά κυριολεκτικά </a:t>
            </a:r>
            <a:r>
              <a:rPr lang="el-GR" sz="7200" i="1" dirty="0" smtClean="0"/>
              <a:t>στερείται</a:t>
            </a:r>
            <a:r>
              <a:rPr lang="el-GR" sz="7200" dirty="0" smtClean="0"/>
              <a:t> </a:t>
            </a:r>
            <a:r>
              <a:rPr lang="el-GR" sz="7200" i="1" dirty="0" smtClean="0"/>
              <a:t>νοήματος.</a:t>
            </a:r>
          </a:p>
          <a:p>
            <a:endParaRPr lang="el-GR" sz="7200" i="1"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dirty="0" smtClean="0"/>
              <a:t>Το </a:t>
            </a:r>
            <a:r>
              <a:rPr lang="en-US" sz="2800" dirty="0" smtClean="0"/>
              <a:t>status </a:t>
            </a:r>
            <a:r>
              <a:rPr lang="el-GR" sz="2800" dirty="0" smtClean="0"/>
              <a:t>των προτάσεων της λογικής και των μαθηματικών στον λογικό θετικισμό</a:t>
            </a:r>
            <a:endParaRPr lang="el-GR" sz="2800" dirty="0"/>
          </a:p>
        </p:txBody>
      </p:sp>
      <p:sp>
        <p:nvSpPr>
          <p:cNvPr id="3" name="2 - Θέση περιεχομένου"/>
          <p:cNvSpPr>
            <a:spLocks noGrp="1"/>
          </p:cNvSpPr>
          <p:nvPr>
            <p:ph sz="quarter" idx="1"/>
          </p:nvPr>
        </p:nvSpPr>
        <p:spPr/>
        <p:txBody>
          <a:bodyPr>
            <a:noAutofit/>
          </a:bodyPr>
          <a:lstStyle/>
          <a:p>
            <a:r>
              <a:rPr lang="el-GR" sz="1600" dirty="0" smtClean="0"/>
              <a:t>Από την άλλη μεριά, οι αναλυτικές προτάσεις</a:t>
            </a:r>
            <a:r>
              <a:rPr lang="en-US" sz="1600" dirty="0" smtClean="0"/>
              <a:t> (</a:t>
            </a:r>
            <a:r>
              <a:rPr lang="el-GR" sz="1600" dirty="0" smtClean="0"/>
              <a:t>π.χ. οι προτάσεις της λογικής και των μαθηματικών)</a:t>
            </a:r>
            <a:r>
              <a:rPr lang="en-US" sz="1600" dirty="0" smtClean="0"/>
              <a:t>, </a:t>
            </a:r>
            <a:r>
              <a:rPr lang="el-GR" sz="1600" dirty="0" smtClean="0"/>
              <a:t>μολονότι δεν βασίζονται στην εμπειρία,  </a:t>
            </a:r>
            <a:r>
              <a:rPr lang="el-GR" sz="1600" i="1" dirty="0" smtClean="0"/>
              <a:t>δεν</a:t>
            </a:r>
            <a:r>
              <a:rPr lang="el-GR" sz="1600" dirty="0" smtClean="0"/>
              <a:t> στερούνται νοήματος. Οι λογικοί θετικιστές δέχονται δηλαδή ότι, υπό μια έννοια, οι αναλυτικές προτάσεις είναι αναγκαία αληθείς. </a:t>
            </a:r>
          </a:p>
          <a:p>
            <a:endParaRPr lang="el-GR" sz="1600" dirty="0" smtClean="0"/>
          </a:p>
          <a:p>
            <a:r>
              <a:rPr lang="el-GR" sz="1600" dirty="0" smtClean="0"/>
              <a:t>Ωστόσο, οι εν λόγω αναλυτικές προτάσεις δεν προσφέρουν γνώση περί γεγονότων, δεν αναφέρονται σε κάποιο είδος πραγματικότητας (π.χ. σε κάποια ‘</a:t>
            </a:r>
            <a:r>
              <a:rPr lang="el-GR" sz="1600" dirty="0" err="1" smtClean="0"/>
              <a:t>υπερπραγματικότητα</a:t>
            </a:r>
            <a:r>
              <a:rPr lang="el-GR" sz="1600" dirty="0" smtClean="0"/>
              <a:t>’ ανώτερης τάξεως από την συνηθισμένη εμπειρική πραγματικότητα). </a:t>
            </a:r>
          </a:p>
          <a:p>
            <a:endParaRPr lang="el-GR" sz="1600" dirty="0" smtClean="0"/>
          </a:p>
          <a:p>
            <a:r>
              <a:rPr lang="el-GR" sz="1600" dirty="0" smtClean="0"/>
              <a:t>Είναι </a:t>
            </a:r>
            <a:r>
              <a:rPr lang="el-GR" sz="1600" i="1" dirty="0" smtClean="0"/>
              <a:t>ταυτολογίες</a:t>
            </a:r>
            <a:r>
              <a:rPr lang="el-GR" sz="1600" dirty="0" smtClean="0"/>
              <a:t>, κενές εμπειρικού περιεχομένου. Μας παρέχουν τον δομικό σκελετό της σκέψης, δεν αναφέρονται σε βασικούς νόμους του ‘είναι’. </a:t>
            </a:r>
          </a:p>
          <a:p>
            <a:endParaRPr lang="el-GR" sz="1600" dirty="0" smtClean="0"/>
          </a:p>
          <a:p>
            <a:r>
              <a:rPr lang="el-GR" sz="1600" dirty="0" smtClean="0"/>
              <a:t>Αυτό σημαίνει ότι η σκέψη δεν μπορεί να μας παράσχει γνώση της πραγματικότητας χρησιμοποιώντας ως πηγή τον εαυτό της. Δεν είναι δυνατό να αναπτυχθεί μια «μεταφυσική» από την «καθαρή σκέψη».</a:t>
            </a:r>
            <a:endParaRPr lang="en-US" sz="1600" dirty="0" smtClean="0"/>
          </a:p>
          <a:p>
            <a:endParaRPr lang="en-US" sz="1600" dirty="0" smtClean="0"/>
          </a:p>
          <a:p>
            <a:r>
              <a:rPr lang="el-GR" sz="1600" dirty="0" smtClean="0"/>
              <a:t>Αυτή η θέση των λογικών εμπειριστών είναι παρμένη από το </a:t>
            </a:r>
            <a:r>
              <a:rPr lang="en-US" sz="1600" i="1" dirty="0" err="1" smtClean="0"/>
              <a:t>Tractatus</a:t>
            </a:r>
            <a:r>
              <a:rPr lang="en-US" sz="1600" dirty="0" smtClean="0"/>
              <a:t> </a:t>
            </a:r>
            <a:r>
              <a:rPr lang="el-GR" sz="1600" dirty="0" smtClean="0"/>
              <a:t>του </a:t>
            </a:r>
            <a:r>
              <a:rPr lang="en-US" sz="1600" dirty="0" smtClean="0"/>
              <a:t>Wittgenstein</a:t>
            </a:r>
            <a:r>
              <a:rPr lang="el-GR" sz="1600" dirty="0" smtClean="0"/>
              <a:t> (1921)</a:t>
            </a:r>
            <a:r>
              <a:rPr lang="en-US" sz="1600" dirty="0" smtClean="0"/>
              <a:t>.</a:t>
            </a:r>
            <a:endParaRPr lang="el-GR" sz="1600" dirty="0" smtClean="0"/>
          </a:p>
          <a:p>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Autofit/>
          </a:bodyPr>
          <a:lstStyle/>
          <a:p>
            <a:r>
              <a:rPr lang="el-GR" sz="2000" dirty="0" smtClean="0"/>
              <a:t>Η έννοια του νοήματος στο πλαίσιο του ‘σλόγκαν’ των λογικών θετικιστών (‘μια πρόταση έχει νόημα  μόνο αν υπάρχει μέθοδος επαλήθευσής της’) λειτουργεί, μεταξύ άλλων, και ως </a:t>
            </a:r>
            <a:r>
              <a:rPr lang="el-GR" sz="2000" i="1" dirty="0" smtClean="0"/>
              <a:t>κριτήριο </a:t>
            </a:r>
            <a:r>
              <a:rPr lang="el-GR" sz="2000" dirty="0" smtClean="0"/>
              <a:t>που προσδιορίζει τη </a:t>
            </a:r>
            <a:r>
              <a:rPr lang="el-GR" sz="2000" dirty="0" err="1" smtClean="0"/>
              <a:t>γνωσιακή</a:t>
            </a:r>
            <a:r>
              <a:rPr lang="el-GR" sz="2000" dirty="0" smtClean="0"/>
              <a:t> βαρύτητα (</a:t>
            </a:r>
            <a:r>
              <a:rPr lang="en-US" sz="2000" dirty="0" smtClean="0"/>
              <a:t>cognitive significance) </a:t>
            </a:r>
            <a:r>
              <a:rPr lang="el-GR" sz="2000" dirty="0" smtClean="0"/>
              <a:t>των προτάσεων της επιστήμης (εμπειρικές προτάσεις) και τις </a:t>
            </a:r>
            <a:r>
              <a:rPr lang="el-GR" sz="2000" i="1" dirty="0" smtClean="0"/>
              <a:t>διαχωρίζει</a:t>
            </a:r>
            <a:r>
              <a:rPr lang="el-GR" sz="2000" dirty="0" smtClean="0"/>
              <a:t> από τις προτάσεις της μεταφυσικής (μη εμπειρικές προτάσεις με μη </a:t>
            </a:r>
            <a:r>
              <a:rPr lang="el-GR" sz="2000" dirty="0" err="1" smtClean="0"/>
              <a:t>γνωσιακό</a:t>
            </a:r>
            <a:r>
              <a:rPr lang="el-GR" sz="2000" dirty="0" smtClean="0"/>
              <a:t> (αλλά, ενδεχομένως, συναισθηματικό, ποιητικό) νόημα). </a:t>
            </a:r>
          </a:p>
          <a:p>
            <a:endParaRPr lang="el-GR" sz="2000" dirty="0" smtClean="0"/>
          </a:p>
          <a:p>
            <a:r>
              <a:rPr lang="el-GR" sz="2000" dirty="0" smtClean="0"/>
              <a:t>Είναι σαφής εδώ η επιρροή που άσκησε στους λογικούς εμπειριστές/θετικιστές το </a:t>
            </a:r>
            <a:r>
              <a:rPr lang="en-US" sz="2000" i="1" dirty="0" err="1" smtClean="0"/>
              <a:t>Tractatus</a:t>
            </a:r>
            <a:r>
              <a:rPr lang="en-US" sz="2000" dirty="0" smtClean="0"/>
              <a:t> </a:t>
            </a:r>
            <a:r>
              <a:rPr lang="el-GR" sz="2000" dirty="0" smtClean="0"/>
              <a:t>του </a:t>
            </a:r>
            <a:r>
              <a:rPr lang="en-US" sz="2000" dirty="0" smtClean="0"/>
              <a:t>Wittgenstein.</a:t>
            </a:r>
            <a:r>
              <a:rPr lang="el-GR" sz="2000" dirty="0" smtClean="0"/>
              <a:t> Οι τελευταίοι του αποδίδουν μάλιστα την πατρότητα της </a:t>
            </a:r>
            <a:r>
              <a:rPr lang="el-GR" sz="2000" i="1" dirty="0" smtClean="0"/>
              <a:t>αρχής της </a:t>
            </a:r>
            <a:r>
              <a:rPr lang="el-GR" sz="2000" i="1" dirty="0" err="1" smtClean="0"/>
              <a:t>επαλήθευσιμότητας</a:t>
            </a:r>
            <a:r>
              <a:rPr lang="el-GR" sz="2000" i="1" dirty="0" smtClean="0"/>
              <a:t> </a:t>
            </a:r>
            <a:r>
              <a:rPr lang="el-GR" sz="2000" dirty="0" smtClean="0"/>
              <a:t>(βλ. παρακάτω).</a:t>
            </a:r>
          </a:p>
          <a:p>
            <a:endParaRPr lang="el-G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sz="2800" dirty="0" smtClean="0"/>
              <a:t>Ειδικότερα, όπως προαναφέρθηκε, η θέση των λογικών εμπειριστών είναι ότι προκειμένου οι προτάσεις που εκφέρουν ισχυρισμούς για τον κόσμο να έχουν νόημα (</a:t>
            </a:r>
            <a:r>
              <a:rPr lang="el-GR" sz="2800" dirty="0" err="1" smtClean="0"/>
              <a:t>γνωσιακή</a:t>
            </a:r>
            <a:r>
              <a:rPr lang="el-GR" sz="2800" dirty="0" smtClean="0"/>
              <a:t> βαρύτητα) θα πρέπει να είναι δυνατόν (θα πρέπει να υπάρχει μια </a:t>
            </a:r>
            <a:r>
              <a:rPr lang="el-GR" sz="2800" i="1" dirty="0" smtClean="0"/>
              <a:t>μέθοδος</a:t>
            </a:r>
            <a:r>
              <a:rPr lang="el-GR" sz="2800" dirty="0" smtClean="0"/>
              <a:t>) να ανάγονται σε -ή να σχετίζονται με- </a:t>
            </a:r>
            <a:r>
              <a:rPr lang="el-GR" sz="2800" i="1" dirty="0" smtClean="0"/>
              <a:t>άμεσα αισθητηριακά δεδομένα </a:t>
            </a:r>
            <a:r>
              <a:rPr lang="el-GR" sz="2800" dirty="0" smtClean="0"/>
              <a:t>(και να επαληθεύονται ή να διαψεύδονται βάσει αυτών). </a:t>
            </a:r>
          </a:p>
          <a:p>
            <a:endParaRPr lang="el-GR" sz="2800" dirty="0" smtClean="0"/>
          </a:p>
          <a:p>
            <a:r>
              <a:rPr lang="el-GR" sz="2800" dirty="0" smtClean="0"/>
              <a:t>Προτάσεις που εκφέρουν ισχυρισμούς για τον κόσμο οι οποίες δεν δύνανται να επαληθευτούν/διαψευστούν μέσω της σύνδεσής τους με τα εν λόγω αισθητηριακά δεδομένα δεν έχουν </a:t>
            </a:r>
            <a:r>
              <a:rPr lang="el-GR" sz="2800" dirty="0" err="1" smtClean="0"/>
              <a:t>γνωσιακή</a:t>
            </a:r>
            <a:r>
              <a:rPr lang="el-GR" sz="2800" dirty="0" smtClean="0"/>
              <a:t> βαρύτητα και συνεπώς είναι μεταφυσικές και δεν ανήκουν στην επιστήμη (και άρα ούτε στη ‘ορθώς εννοούμενη’  φιλοσοφία).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Αντίθεση εμπειρισμού-ρασιοναλισμού</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800" dirty="0" smtClean="0"/>
              <a:t>Ο εμπειρισμός αντιτίθεται στον </a:t>
            </a:r>
            <a:r>
              <a:rPr lang="el-GR" sz="2800" i="1" dirty="0" smtClean="0"/>
              <a:t>ρασιοναλισμό</a:t>
            </a:r>
            <a:r>
              <a:rPr lang="el-GR" sz="2800" dirty="0" smtClean="0"/>
              <a:t> (</a:t>
            </a:r>
            <a:r>
              <a:rPr lang="en-US" sz="2800" dirty="0" smtClean="0"/>
              <a:t>Descartes, Spinoza, Leibniz)</a:t>
            </a:r>
            <a:r>
              <a:rPr lang="el-GR" sz="2800" dirty="0" smtClean="0"/>
              <a:t>.</a:t>
            </a:r>
            <a:r>
              <a:rPr lang="en-US" sz="2800" dirty="0" smtClean="0"/>
              <a:t> </a:t>
            </a:r>
            <a:endParaRPr lang="el-GR" sz="2800" dirty="0" smtClean="0"/>
          </a:p>
          <a:p>
            <a:endParaRPr lang="el-GR" sz="2800" dirty="0" smtClean="0"/>
          </a:p>
          <a:p>
            <a:r>
              <a:rPr lang="el-GR" sz="2800" dirty="0" smtClean="0"/>
              <a:t>Σύμφωνα με τον ρασιοναλισμό:</a:t>
            </a:r>
          </a:p>
          <a:p>
            <a:endParaRPr lang="el-GR" sz="2800" dirty="0" smtClean="0"/>
          </a:p>
          <a:p>
            <a:r>
              <a:rPr lang="el-GR" sz="2800" dirty="0" smtClean="0"/>
              <a:t> 1) όλη η γνώση </a:t>
            </a:r>
            <a:r>
              <a:rPr lang="el-GR" sz="2800" smtClean="0"/>
              <a:t>(συμπεριλαμβανομένης </a:t>
            </a:r>
            <a:r>
              <a:rPr lang="el-GR" sz="2800" dirty="0" smtClean="0"/>
              <a:t>της εμπειρικής) πηγάζει από ‘πρώτες</a:t>
            </a:r>
            <a:r>
              <a:rPr lang="en-US" sz="2800" dirty="0" smtClean="0"/>
              <a:t> (</a:t>
            </a:r>
            <a:r>
              <a:rPr lang="el-GR" sz="2800" dirty="0" smtClean="0"/>
              <a:t>και καθολικές) αρχές του Λόγου’, δηλαδή από </a:t>
            </a:r>
            <a:r>
              <a:rPr lang="el-GR" sz="2800" dirty="0" err="1" smtClean="0"/>
              <a:t>γνωσιακές</a:t>
            </a:r>
            <a:r>
              <a:rPr lang="el-GR" sz="2800" dirty="0" smtClean="0"/>
              <a:t> πηγές ανεξάρτητες από την εμπειρία (π.χ. </a:t>
            </a:r>
            <a:r>
              <a:rPr lang="en-US" sz="2800" dirty="0" smtClean="0"/>
              <a:t>‘cogito, ergo sum’ (Descartes)</a:t>
            </a:r>
            <a:r>
              <a:rPr lang="el-GR" sz="2800" dirty="0" smtClean="0"/>
              <a:t>, η αρχή του </a:t>
            </a:r>
            <a:r>
              <a:rPr lang="el-GR" sz="2800" dirty="0" err="1" smtClean="0"/>
              <a:t>αποχρώντος</a:t>
            </a:r>
            <a:r>
              <a:rPr lang="el-GR" sz="2800" dirty="0" smtClean="0"/>
              <a:t> λόγου (</a:t>
            </a:r>
            <a:r>
              <a:rPr lang="en-US" sz="2800" dirty="0" err="1" smtClean="0"/>
              <a:t>Leibiniz</a:t>
            </a:r>
            <a:r>
              <a:rPr lang="en-US" sz="2800" dirty="0" smtClean="0"/>
              <a:t>)).</a:t>
            </a:r>
            <a:r>
              <a:rPr lang="el-GR" sz="2800" dirty="0" smtClean="0"/>
              <a:t> </a:t>
            </a:r>
          </a:p>
          <a:p>
            <a:pPr>
              <a:buNone/>
            </a:pPr>
            <a:endParaRPr lang="el-GR" sz="2800" dirty="0" smtClean="0"/>
          </a:p>
          <a:p>
            <a:r>
              <a:rPr lang="el-GR" sz="2800" dirty="0" smtClean="0"/>
              <a:t>2) η αντιληπτική εμπειρία είναι ένα είδος ‘συγκεχυμένης’ σκέψης. Δεν μας αποκαλύπτει ξεκάθαρα τον κόσμο παρά μόνο αν ‘</a:t>
            </a:r>
            <a:r>
              <a:rPr lang="el-GR" sz="2800" dirty="0" err="1" smtClean="0"/>
              <a:t>διαυγαστεί</a:t>
            </a:r>
            <a:r>
              <a:rPr lang="el-GR" sz="2800" dirty="0" smtClean="0"/>
              <a:t>’ από τον ‘Λόγο’.</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Παραδείγματα μεταφυσικών προτάσεων</a:t>
            </a:r>
            <a:r>
              <a:rPr lang="en-US" sz="2800" dirty="0" smtClean="0"/>
              <a:t> </a:t>
            </a:r>
            <a:endParaRPr lang="el-GR" sz="2800" dirty="0"/>
          </a:p>
        </p:txBody>
      </p:sp>
      <p:sp>
        <p:nvSpPr>
          <p:cNvPr id="3" name="2 - Θέση περιεχομένου"/>
          <p:cNvSpPr>
            <a:spLocks noGrp="1"/>
          </p:cNvSpPr>
          <p:nvPr>
            <p:ph sz="quarter" idx="1"/>
          </p:nvPr>
        </p:nvSpPr>
        <p:spPr/>
        <p:txBody>
          <a:bodyPr>
            <a:noAutofit/>
          </a:bodyPr>
          <a:lstStyle/>
          <a:p>
            <a:pPr>
              <a:buNone/>
            </a:pPr>
            <a:r>
              <a:rPr lang="el-GR" sz="1800" dirty="0" smtClean="0"/>
              <a:t>	</a:t>
            </a:r>
            <a:r>
              <a:rPr lang="el-GR" sz="1700" dirty="0" smtClean="0"/>
              <a:t>Κατ’ αυτόν τον τρόπο μάλιστα, ο λογικός εμπειρισμός απορρίπτει πλείστες όσος μεταφυσικές προτάσεις -π.χ. τις προτάσεις ‘το απόλυτο είναι πέραν του χρόνου’, ‘υπάρχει [υπερβατικός] θεός’, ‘ο θεός είναι παντοδύναμος’, ‘υπάρχει το πράγμα καθεαυτό αλλά δεν μπορούμε να το γνωρίσουμε’, ‘πρώτη αρχή του κόσμου είναι το ασυνείδητο (ή η βούληση)’, ‘υπάρχει η εντελέχεια, που είναι η αρχή που διέπει και ορίζει τους ζώντες οργανισμούς’. </a:t>
            </a:r>
          </a:p>
          <a:p>
            <a:pPr>
              <a:buNone/>
            </a:pPr>
            <a:endParaRPr lang="el-GR" sz="1700" dirty="0" smtClean="0"/>
          </a:p>
          <a:p>
            <a:pPr>
              <a:buNone/>
            </a:pPr>
            <a:r>
              <a:rPr lang="el-GR" sz="1700" dirty="0" smtClean="0"/>
              <a:t>	Απορρίπτει επίσης και προτάσεις της ηθικής που αναφέρονται π.χ. σε απόλυτες (άχρονες) αξίες, δηλαδή σε έναν «κόσμο αξιών» υπεράνω του κόσμου της εμπειρίας. </a:t>
            </a:r>
          </a:p>
          <a:p>
            <a:pPr>
              <a:buNone/>
            </a:pPr>
            <a:endParaRPr lang="el-GR" sz="1700" dirty="0" smtClean="0"/>
          </a:p>
          <a:p>
            <a:pPr>
              <a:buNone/>
            </a:pPr>
            <a:r>
              <a:rPr lang="el-GR" sz="1700" dirty="0" smtClean="0"/>
              <a:t>	Τέλος απορρίπτει τις μεταφυσικά </a:t>
            </a:r>
            <a:r>
              <a:rPr lang="el-GR" sz="1700" i="1" dirty="0" smtClean="0"/>
              <a:t>ρεαλιστικές</a:t>
            </a:r>
            <a:r>
              <a:rPr lang="el-GR" sz="1700" dirty="0" smtClean="0"/>
              <a:t>  θέσεις περί της ύπαρξης μιας εξωτερικής πραγματικότητας καθεαυτής, εντελώς ανεξάρτητα από τον τρόπο που αυτή προσλαμβάνεται μέσω της εμπειρίας, αλλά </a:t>
            </a:r>
            <a:r>
              <a:rPr lang="el-GR" sz="1700" i="1" dirty="0" smtClean="0"/>
              <a:t>και</a:t>
            </a:r>
            <a:r>
              <a:rPr lang="el-GR" sz="1700" dirty="0" smtClean="0"/>
              <a:t> τις </a:t>
            </a:r>
            <a:r>
              <a:rPr lang="el-GR" sz="1700" i="1" dirty="0" smtClean="0"/>
              <a:t>ιδεαλιστικές</a:t>
            </a:r>
            <a:r>
              <a:rPr lang="el-GR" sz="1700" dirty="0" smtClean="0"/>
              <a:t> θέσεις περί  αναγκαίας οντολογικής εξάρτησης της ‘εξωτερικής πραγματικότητας’ από τον νου. Και στις δύο αυτές -φαινομενικά διαμετρικά αντίθετες- φιλοσοφικές θέσεις, έχουν ως κοινό τους χαρακτηριστικό ότι οι ισχυρισμοί τους είναι αδύνατο να ελεγχθούν από την εμπειρία.</a:t>
            </a:r>
          </a:p>
          <a:p>
            <a:pPr>
              <a:buNone/>
            </a:pPr>
            <a:endParaRPr lang="el-GR" sz="1600" dirty="0" smtClean="0"/>
          </a:p>
          <a:p>
            <a:pPr>
              <a:buNone/>
            </a:pPr>
            <a:r>
              <a:rPr lang="el-GR" sz="1600" dirty="0" smtClean="0"/>
              <a:t>	</a:t>
            </a:r>
          </a:p>
          <a:p>
            <a:pPr>
              <a:buNone/>
            </a:pPr>
            <a:endParaRPr lang="el-GR" sz="1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0000" lnSpcReduction="20000"/>
          </a:bodyPr>
          <a:lstStyle/>
          <a:p>
            <a:pPr>
              <a:buNone/>
            </a:pPr>
            <a:r>
              <a:rPr lang="el-GR" sz="2800" dirty="0" smtClean="0"/>
              <a:t>	Ο </a:t>
            </a:r>
            <a:r>
              <a:rPr lang="el-GR" sz="2800" i="1" dirty="0" smtClean="0"/>
              <a:t>τρόπος</a:t>
            </a:r>
            <a:r>
              <a:rPr lang="el-GR" sz="2800" dirty="0" smtClean="0"/>
              <a:t>, ωστόσο, με τον οποίο ο λογικός εμπειρισμός απορρίπτει τις μεταφυσικές προτάσεις είναι καινοφανής: Δεν κατατάσσει τις εν λόγω μεταφυσικές προτάσεις απλά στην κατηγορία των ψευδών προτάσεων, των ελλιπώς δικαιολογημένων προτάσεων, των ‘πρακτικά άχρηστών’ προτάσεων, ή των προτάσεων που μπορεί να είναι αληθείς ή ψευδείς χωρίς εμείς να μπορούμε να το γνωρίζουμε (αγνωστικισμός). Τις κατατάσσει στην (νέα) κατηγορία των </a:t>
            </a:r>
            <a:r>
              <a:rPr lang="el-GR" sz="2800" i="1" dirty="0" smtClean="0"/>
              <a:t>‘</a:t>
            </a:r>
            <a:r>
              <a:rPr lang="el-GR" sz="2800" i="1" dirty="0" err="1" smtClean="0"/>
              <a:t>ψευδοπροτάσεων</a:t>
            </a:r>
            <a:r>
              <a:rPr lang="el-GR" sz="2800" i="1" dirty="0" smtClean="0"/>
              <a:t>’, </a:t>
            </a:r>
            <a:r>
              <a:rPr lang="el-GR" sz="2800" dirty="0" smtClean="0"/>
              <a:t>δηλαδή αυτών που ενώ φαίνεται ότι έχουν νόημα, στην πραγματικότητα στερούνται κυριολεκτικού (ήτοι, </a:t>
            </a:r>
            <a:r>
              <a:rPr lang="el-GR" sz="2800" dirty="0" err="1" smtClean="0"/>
              <a:t>γνωσιακού</a:t>
            </a:r>
            <a:r>
              <a:rPr lang="el-GR" sz="2800" dirty="0" smtClean="0"/>
              <a:t>) </a:t>
            </a:r>
            <a:r>
              <a:rPr lang="el-GR" sz="2800" i="1" dirty="0" smtClean="0"/>
              <a:t>νοήματος</a:t>
            </a:r>
            <a:r>
              <a:rPr lang="el-GR" sz="2800" dirty="0" smtClean="0"/>
              <a:t>.  </a:t>
            </a:r>
          </a:p>
          <a:p>
            <a:pPr>
              <a:buNone/>
            </a:pPr>
            <a:endParaRPr lang="el-GR" sz="2800" dirty="0" smtClean="0"/>
          </a:p>
          <a:p>
            <a:pPr>
              <a:buNone/>
            </a:pPr>
            <a:r>
              <a:rPr lang="el-GR" sz="2800" dirty="0" smtClean="0"/>
              <a:t>	Οι εν λόγω μεταφυσικές ‘προτάσεις’ δεν είναι δηλαδή ούτε αληθείς ούτε ψευδείς. Δεν φτάνουν ούτε καν στο επίπεδο να είναι </a:t>
            </a:r>
            <a:r>
              <a:rPr lang="el-GR" sz="2800" i="1" dirty="0" smtClean="0"/>
              <a:t>υποψήφιες</a:t>
            </a:r>
            <a:r>
              <a:rPr lang="el-GR" sz="2800" dirty="0" smtClean="0"/>
              <a:t> για να είναι αληθείς ή ψευδείς (δεν μπορούμε να τις καταφάσκουμε ούτε να τις αρνούμαστε) μιας και κάτι τέτοιο </a:t>
            </a:r>
            <a:r>
              <a:rPr lang="el-GR" sz="2800" i="1" dirty="0" smtClean="0"/>
              <a:t>προϋποθέτει</a:t>
            </a:r>
            <a:r>
              <a:rPr lang="el-GR" sz="2800" dirty="0" smtClean="0"/>
              <a:t> ότι έχουν ήδη (</a:t>
            </a:r>
            <a:r>
              <a:rPr lang="el-GR" sz="2800" dirty="0" err="1" smtClean="0"/>
              <a:t>γνωσιακό</a:t>
            </a:r>
            <a:r>
              <a:rPr lang="el-GR" sz="2800" dirty="0" smtClean="0"/>
              <a:t>) νόημα.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Το ίδιο επίσης συμβαίνει και με φιλοσοφικές προτάσεις που θεμελιώνονται σε μια ‘διαίσθηση’ που δεν μπορεί να ελεγχθεί </a:t>
            </a:r>
            <a:r>
              <a:rPr lang="el-GR" sz="8000" dirty="0" err="1" smtClean="0"/>
              <a:t>διυποκειμενικά</a:t>
            </a:r>
            <a:r>
              <a:rPr lang="el-GR" sz="8000" dirty="0" smtClean="0"/>
              <a:t>/επιστημονικά, δεν ανάγεται δηλαδή σε δημόσια </a:t>
            </a:r>
            <a:r>
              <a:rPr lang="el-GR" sz="8000" dirty="0" err="1" smtClean="0"/>
              <a:t>κοινοποιήσιμες</a:t>
            </a:r>
            <a:r>
              <a:rPr lang="el-GR" sz="8000" dirty="0" smtClean="0"/>
              <a:t> </a:t>
            </a:r>
            <a:r>
              <a:rPr lang="el-GR" sz="8000" dirty="0" err="1" smtClean="0"/>
              <a:t>παρατηρησιακές</a:t>
            </a:r>
            <a:r>
              <a:rPr lang="el-GR" sz="8000" dirty="0" smtClean="0"/>
              <a:t> προτάσεις (π.χ. </a:t>
            </a:r>
            <a:r>
              <a:rPr lang="en-US" sz="8000" dirty="0" smtClean="0"/>
              <a:t>Bergson</a:t>
            </a:r>
            <a:r>
              <a:rPr lang="el-GR" sz="8000" dirty="0" smtClean="0"/>
              <a:t>). Τέτοιου τύπου μεταφυσικές θέσεις προσομοιάζουν με ‘μυστικιστικές εμπειρίες’, που ως εκ της ίδιας τους της -καταστατικά αινιγματικής- φύσης, θεωρούνται, και αυτές, ως κενές </a:t>
            </a:r>
            <a:r>
              <a:rPr lang="el-GR" sz="8000" dirty="0" err="1" smtClean="0"/>
              <a:t>γνωσιακού</a:t>
            </a:r>
            <a:r>
              <a:rPr lang="el-GR" sz="8000" dirty="0" smtClean="0"/>
              <a:t> νοήματος.</a:t>
            </a:r>
          </a:p>
          <a:p>
            <a:pPr>
              <a:buNone/>
            </a:pPr>
            <a:endParaRPr lang="el-GR" sz="8000" dirty="0" smtClean="0"/>
          </a:p>
          <a:p>
            <a:r>
              <a:rPr lang="en-US" sz="8000" dirty="0" smtClean="0"/>
              <a:t>Heidegger: </a:t>
            </a:r>
            <a:r>
              <a:rPr lang="el-GR" sz="8000" dirty="0" smtClean="0"/>
              <a:t>Υπάρχει κάτι, το «Είναι», που δεν μπορεί να αναχθεί στα «όντα» (σε κάποιο συγκεκριμένο ον που υπάρχει εντός της πραγματικότητας), δεν μπορεί να οριστεί, να </a:t>
            </a:r>
            <a:r>
              <a:rPr lang="el-GR" sz="8000" dirty="0" err="1" smtClean="0"/>
              <a:t>ταυτοποιηθεί</a:t>
            </a:r>
            <a:r>
              <a:rPr lang="el-GR" sz="8000" dirty="0" smtClean="0"/>
              <a:t> </a:t>
            </a:r>
            <a:r>
              <a:rPr lang="el-GR" sz="8000" dirty="0" err="1" smtClean="0"/>
              <a:t>διυποκειμενικά</a:t>
            </a:r>
            <a:r>
              <a:rPr lang="el-GR" sz="8000" dirty="0" smtClean="0"/>
              <a:t>/επιστημονικά</a:t>
            </a:r>
            <a:r>
              <a:rPr lang="en-US" sz="8000" dirty="0" smtClean="0"/>
              <a:t>, </a:t>
            </a:r>
            <a:r>
              <a:rPr lang="el-GR" sz="8000" dirty="0" smtClean="0"/>
              <a:t>ούτε ανάγεται σε δημόσια </a:t>
            </a:r>
            <a:r>
              <a:rPr lang="el-GR" sz="8000" dirty="0" err="1" smtClean="0"/>
              <a:t>κοινοποιήσιμες</a:t>
            </a:r>
            <a:r>
              <a:rPr lang="el-GR" sz="8000" dirty="0" smtClean="0"/>
              <a:t> </a:t>
            </a:r>
            <a:r>
              <a:rPr lang="el-GR" sz="8000" dirty="0" err="1" smtClean="0"/>
              <a:t>παρατηρησιακές</a:t>
            </a:r>
            <a:r>
              <a:rPr lang="el-GR" sz="8000" dirty="0" smtClean="0"/>
              <a:t> προτάσεις.</a:t>
            </a:r>
          </a:p>
          <a:p>
            <a:pPr>
              <a:buNone/>
            </a:pPr>
            <a:endParaRPr lang="el-GR" sz="8000" dirty="0" smtClean="0"/>
          </a:p>
          <a:p>
            <a:r>
              <a:rPr lang="el-GR" sz="8000" dirty="0" smtClean="0"/>
              <a:t>Σύμφωνα με τον λογικό θετικισμό/εμπειρισμό, το πραγματικό περιεχόμενο τέτοιων μεταφυσικών προτάσεων είναι, σε τελευταία ανάλυση, </a:t>
            </a:r>
            <a:r>
              <a:rPr lang="el-GR" sz="8000" i="1" dirty="0" smtClean="0"/>
              <a:t>συγκινησιακό</a:t>
            </a:r>
            <a:r>
              <a:rPr lang="el-GR" sz="8000" dirty="0" smtClean="0"/>
              <a:t>: αποτελούν </a:t>
            </a:r>
            <a:r>
              <a:rPr lang="el-GR" sz="8000" i="1" dirty="0" smtClean="0"/>
              <a:t>έκφραση</a:t>
            </a:r>
            <a:r>
              <a:rPr lang="el-GR" sz="8000" dirty="0" smtClean="0"/>
              <a:t> μιας ορισμένης (αισθητικής ή πνευματικής) </a:t>
            </a:r>
            <a:r>
              <a:rPr lang="el-GR" sz="8000" i="1" dirty="0" smtClean="0"/>
              <a:t>διάθεσης.</a:t>
            </a:r>
            <a:r>
              <a:rPr lang="el-GR" sz="8000" dirty="0" smtClean="0"/>
              <a:t> Δεν </a:t>
            </a:r>
            <a:r>
              <a:rPr lang="el-GR" sz="8000" i="1" dirty="0" smtClean="0"/>
              <a:t>δηλώνουν/περιγράφουν</a:t>
            </a:r>
            <a:r>
              <a:rPr lang="el-GR" sz="8000" dirty="0" smtClean="0"/>
              <a:t> την ύπαρξη (αναγκαίων) καταστάσεων πραγμάτων στον κόσμο. </a:t>
            </a:r>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Autofit/>
          </a:bodyPr>
          <a:lstStyle/>
          <a:p>
            <a:r>
              <a:rPr lang="el-GR" sz="2800" dirty="0" smtClean="0"/>
              <a:t>Μανιφέστο του λογικού θετικισμού: Η ‘επιστημονική κοσμοαντίληψη’ (</a:t>
            </a:r>
            <a:r>
              <a:rPr lang="en-US" sz="2800" dirty="0" err="1" smtClean="0"/>
              <a:t>Neurath</a:t>
            </a:r>
            <a:r>
              <a:rPr lang="en-US" sz="2800" dirty="0" smtClean="0"/>
              <a:t>-</a:t>
            </a:r>
            <a:r>
              <a:rPr lang="en-US" sz="2800" dirty="0" err="1" smtClean="0"/>
              <a:t>Carnap</a:t>
            </a:r>
            <a:r>
              <a:rPr lang="en-US" sz="2800" dirty="0" smtClean="0"/>
              <a:t>-Hahn)</a:t>
            </a:r>
            <a:endParaRPr lang="el-GR" sz="2800"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Όπως αναφέρουν οι ίδιοι οι εκπρόσωποι του κύκλου της Βιέννης στο έργο-μανιφέστο τους ‘Η επιστημονική κοσμοαντίληψη’ (1929):</a:t>
            </a:r>
          </a:p>
          <a:p>
            <a:endParaRPr lang="el-GR" dirty="0" smtClean="0"/>
          </a:p>
          <a:p>
            <a:r>
              <a:rPr lang="el-GR" dirty="0" smtClean="0"/>
              <a:t>«Ό, τι μπορεί να ειπωθεί, μπορεί να ειπωθεί με σαφήνεια» (</a:t>
            </a:r>
            <a:r>
              <a:rPr lang="en-US" dirty="0" smtClean="0"/>
              <a:t>Wittgenstein-</a:t>
            </a:r>
            <a:r>
              <a:rPr lang="en-US" dirty="0" err="1" smtClean="0"/>
              <a:t>Tractatus</a:t>
            </a:r>
            <a:r>
              <a:rPr lang="en-US" dirty="0" smtClean="0"/>
              <a:t>). </a:t>
            </a:r>
            <a:r>
              <a:rPr lang="el-GR" dirty="0" smtClean="0"/>
              <a:t>«Η επιστημονική κοσμοαντίληψη δεν αναγνωρίζει </a:t>
            </a:r>
            <a:r>
              <a:rPr lang="el-GR" i="1" dirty="0" smtClean="0"/>
              <a:t>άλυτα αινίγματα</a:t>
            </a:r>
            <a:r>
              <a:rPr lang="el-GR" dirty="0" smtClean="0"/>
              <a:t>. Η διασαφήνιση των παραδοσιακών</a:t>
            </a:r>
            <a:r>
              <a:rPr lang="en-US" dirty="0" smtClean="0"/>
              <a:t> (</a:t>
            </a:r>
            <a:r>
              <a:rPr lang="el-GR" dirty="0" smtClean="0"/>
              <a:t>μεταφυσικών) προβλημάτων μας οδηγεί αφενός στο να τα αποκαλύψουμε ως </a:t>
            </a:r>
            <a:r>
              <a:rPr lang="el-GR" i="1" dirty="0" smtClean="0"/>
              <a:t>ψευδοπροβλήματα</a:t>
            </a:r>
            <a:r>
              <a:rPr lang="el-GR" dirty="0" smtClean="0"/>
              <a:t> και αφετέρου να τα </a:t>
            </a:r>
            <a:r>
              <a:rPr lang="el-GR" i="1" dirty="0" smtClean="0"/>
              <a:t>μετασχηματίσουμε</a:t>
            </a:r>
            <a:r>
              <a:rPr lang="el-GR" dirty="0" smtClean="0"/>
              <a:t> σε </a:t>
            </a:r>
            <a:r>
              <a:rPr lang="el-GR" i="1" dirty="0" smtClean="0"/>
              <a:t>εμπειρικά</a:t>
            </a:r>
            <a:r>
              <a:rPr lang="el-GR" dirty="0" smtClean="0"/>
              <a:t> προβλήματα, που υπόκεινται στην κρίση της πειραματικής επιστήμης» (παράδειγμα: το μεταφυσικό πρόβλημα της ύπαρξης του θεού).</a:t>
            </a:r>
          </a:p>
          <a:p>
            <a:endParaRPr lang="el-GR" dirty="0" smtClean="0"/>
          </a:p>
          <a:p>
            <a:r>
              <a:rPr lang="el-GR" dirty="0" smtClean="0"/>
              <a:t>Ο κύκλος της Βιέννης εμπνέεται από το </a:t>
            </a:r>
            <a:r>
              <a:rPr lang="el-GR" i="1" dirty="0" smtClean="0"/>
              <a:t>‘επιστημονικό πνεύμα’ </a:t>
            </a:r>
            <a:r>
              <a:rPr lang="el-GR" dirty="0" smtClean="0"/>
              <a:t>από το οποίο διέπεται η επιστημονική κατανόηση του κόσμου: Κεντρικά χαρακτηριστικά της επιστημονικής πρακτικής που εκπροσωπούν το εν λόγω ‘επιστημονικό πνεύμα’ είναι η </a:t>
            </a:r>
            <a:r>
              <a:rPr lang="el-GR" i="1" dirty="0" smtClean="0"/>
              <a:t>έρευνα</a:t>
            </a:r>
            <a:r>
              <a:rPr lang="el-GR" dirty="0" smtClean="0"/>
              <a:t> (διαρκής αναζήτηση), ο </a:t>
            </a:r>
            <a:r>
              <a:rPr lang="el-GR" i="1" dirty="0" smtClean="0"/>
              <a:t>έλεγχος</a:t>
            </a:r>
            <a:r>
              <a:rPr lang="el-GR" dirty="0" smtClean="0"/>
              <a:t> των υποθετικών πορισμάτων, η </a:t>
            </a:r>
            <a:r>
              <a:rPr lang="el-GR" i="1" dirty="0" err="1" smtClean="0"/>
              <a:t>ανακλητότητα</a:t>
            </a:r>
            <a:r>
              <a:rPr lang="el-GR" dirty="0" smtClean="0"/>
              <a:t> και η </a:t>
            </a:r>
            <a:r>
              <a:rPr lang="el-GR" i="1" dirty="0" smtClean="0"/>
              <a:t>μη δεσμευτικότητά </a:t>
            </a:r>
            <a:r>
              <a:rPr lang="el-GR" dirty="0" smtClean="0"/>
              <a:t>τους (λόγω των συνεχών εξελίξεων και ανακατατάξεων στις επιστήμες).</a:t>
            </a:r>
            <a:endParaRPr lang="el-GR" dirty="0"/>
          </a:p>
          <a:p>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Συνέπειες στη σχέση φιλοσοφίας και επιστήμης</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Η επιστημονική κοσμοαντίληψη χαρακτηρίζεται από δύο γνωρίσματα: 1) είναι</a:t>
            </a:r>
            <a:r>
              <a:rPr lang="en-US" sz="1800" dirty="0" smtClean="0"/>
              <a:t> </a:t>
            </a:r>
            <a:r>
              <a:rPr lang="el-GR" sz="1800" dirty="0" smtClean="0"/>
              <a:t>‘άτεγκτα’ </a:t>
            </a:r>
            <a:r>
              <a:rPr lang="el-GR" sz="1800" i="1" dirty="0" err="1" smtClean="0"/>
              <a:t>εμπειριστική</a:t>
            </a:r>
            <a:r>
              <a:rPr lang="el-GR" sz="1800" dirty="0" smtClean="0"/>
              <a:t>: υπάρχει γνώση, που πηγάζει μόνο από την εμπειρία, γνώση που στηρίζεται στο ‘άμεσα δεδομένο’ . Έτσι προσδιορίζονται τα </a:t>
            </a:r>
            <a:r>
              <a:rPr lang="el-GR" sz="1800" i="1" dirty="0" smtClean="0"/>
              <a:t>όρια</a:t>
            </a:r>
            <a:r>
              <a:rPr lang="el-GR" sz="1800" dirty="0" smtClean="0"/>
              <a:t> για το περιεχόμενο της νόμιμης επιστήμης. 2) Η επιστημονική κοσμοαντίληψη χαρακτηρίζεται από την εφαρμογή μιας συγκεκριμένης μεθόδου (στη φιλοσοφία), της </a:t>
            </a:r>
            <a:r>
              <a:rPr lang="el-GR" sz="1800" i="1" dirty="0" smtClean="0"/>
              <a:t>λογικής ανάλυσης </a:t>
            </a:r>
            <a:r>
              <a:rPr lang="el-GR" sz="1800" dirty="0" smtClean="0"/>
              <a:t>της γλώσσας της επιστήμης. </a:t>
            </a:r>
          </a:p>
          <a:p>
            <a:endParaRPr lang="el-GR" sz="1800" dirty="0" smtClean="0"/>
          </a:p>
          <a:p>
            <a:r>
              <a:rPr lang="el-GR" sz="1800" dirty="0" smtClean="0"/>
              <a:t>Ο στόχος της φιλοσοφίας δεν είναι η απόδειξη/δικαιολόγηση της αλήθειας συγκεκριμένων ‘φιλοσοφικών προτάσεων’, αλλά η </a:t>
            </a:r>
            <a:r>
              <a:rPr lang="el-GR" sz="1800" i="1" dirty="0" smtClean="0"/>
              <a:t>διασαφήνιση</a:t>
            </a:r>
            <a:r>
              <a:rPr lang="el-GR" sz="1800" dirty="0" smtClean="0"/>
              <a:t> του </a:t>
            </a:r>
            <a:r>
              <a:rPr lang="el-GR" sz="1800" i="1" dirty="0" smtClean="0"/>
              <a:t>νοήματος</a:t>
            </a:r>
            <a:r>
              <a:rPr lang="el-GR" sz="1800" dirty="0" smtClean="0"/>
              <a:t> των εν λόγω προτάσεων. Αυτή η διασαφήνιση επιτυγχάνεται μέσω της λογική ανάλυσης της γλώσσας της </a:t>
            </a:r>
            <a:r>
              <a:rPr lang="el-GR" sz="1800" i="1" dirty="0" smtClean="0"/>
              <a:t>επιστήμης</a:t>
            </a:r>
            <a:r>
              <a:rPr lang="el-GR" sz="1800" dirty="0" smtClean="0"/>
              <a:t>. Δεν υπάρχει φιλοσοφία ως θεμελιακή ή καθολική επιστήμη δίπλα ή πάνω από τους διάφορους κλάδους της μιας (ενοποιημένης) εμπειρικής επιστήμης.</a:t>
            </a:r>
          </a:p>
          <a:p>
            <a:endParaRPr lang="el-GR" sz="1600" dirty="0" smtClean="0"/>
          </a:p>
          <a:p>
            <a:endParaRPr lang="el-GR" sz="1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Λογικός θετικισμός </a:t>
            </a:r>
            <a:r>
              <a:rPr lang="en-US" sz="3200" i="1" dirty="0" smtClean="0"/>
              <a:t>contra</a:t>
            </a:r>
            <a:r>
              <a:rPr lang="en-US" sz="3200" dirty="0" smtClean="0"/>
              <a:t> Kant</a:t>
            </a:r>
            <a:endParaRPr lang="el-GR" sz="3200" dirty="0"/>
          </a:p>
        </p:txBody>
      </p:sp>
      <p:sp>
        <p:nvSpPr>
          <p:cNvPr id="3" name="2 - Θέση περιεχομένου"/>
          <p:cNvSpPr>
            <a:spLocks noGrp="1"/>
          </p:cNvSpPr>
          <p:nvPr>
            <p:ph sz="quarter" idx="1"/>
          </p:nvPr>
        </p:nvSpPr>
        <p:spPr/>
        <p:txBody>
          <a:bodyPr>
            <a:normAutofit lnSpcReduction="10000"/>
          </a:bodyPr>
          <a:lstStyle/>
          <a:p>
            <a:r>
              <a:rPr lang="el-GR" sz="2200" dirty="0" smtClean="0"/>
              <a:t>Το πρώτο γνώρισμα (1</a:t>
            </a:r>
            <a:r>
              <a:rPr lang="en-US" sz="2200" dirty="0" smtClean="0"/>
              <a:t>)</a:t>
            </a:r>
            <a:r>
              <a:rPr lang="el-GR" sz="2200" dirty="0" smtClean="0"/>
              <a:t>,</a:t>
            </a:r>
            <a:r>
              <a:rPr lang="en-US" sz="2200" dirty="0" smtClean="0"/>
              <a:t> </a:t>
            </a:r>
            <a:r>
              <a:rPr lang="el-GR" sz="2200" dirty="0" smtClean="0"/>
              <a:t>το ότι δηλαδή η εμπειρική γνώση θεμελιώνεται στη σύνδεσή της με το ‘άμεσο δεδομένο’, αναδεικνύει, μεταξύ άλλων, την αντίθεση των λογικών θετικιστών στη δυνατότητα ‘συνθετικών </a:t>
            </a:r>
            <a:r>
              <a:rPr lang="en-US" sz="2200" i="1" dirty="0" smtClean="0"/>
              <a:t>a priori</a:t>
            </a:r>
            <a:r>
              <a:rPr lang="en-US" sz="2200" dirty="0" smtClean="0"/>
              <a:t>’</a:t>
            </a:r>
            <a:r>
              <a:rPr lang="el-GR" sz="2200" dirty="0" smtClean="0"/>
              <a:t> κρίσεων ή ‘γνώσης’ (</a:t>
            </a:r>
            <a:r>
              <a:rPr lang="en-US" sz="2200" dirty="0" smtClean="0"/>
              <a:t>Kant). </a:t>
            </a:r>
            <a:endParaRPr lang="el-GR" sz="2200" dirty="0" smtClean="0"/>
          </a:p>
          <a:p>
            <a:endParaRPr lang="el-GR" sz="2200" dirty="0" smtClean="0"/>
          </a:p>
          <a:p>
            <a:r>
              <a:rPr lang="el-GR" sz="2200" dirty="0" smtClean="0"/>
              <a:t>Μια πρόταση μπορεί είτε να είναι αναλυτική (αληθής εκ του νοήματος των όρων της και μόνον</a:t>
            </a:r>
            <a:r>
              <a:rPr lang="en-US" sz="2200" dirty="0" smtClean="0"/>
              <a:t> </a:t>
            </a:r>
            <a:r>
              <a:rPr lang="el-GR" sz="2200" dirty="0" smtClean="0"/>
              <a:t>-ταυτολογία), και άρα </a:t>
            </a:r>
            <a:r>
              <a:rPr lang="en-US" sz="2200" i="1" dirty="0" smtClean="0"/>
              <a:t>a priori </a:t>
            </a:r>
            <a:r>
              <a:rPr lang="el-GR" sz="2200" dirty="0" smtClean="0"/>
              <a:t>δικαιολογημένη, είτε συνθετική, και άρα </a:t>
            </a:r>
            <a:r>
              <a:rPr lang="en-US" sz="2200" i="1" dirty="0" smtClean="0"/>
              <a:t>a posteriori</a:t>
            </a:r>
            <a:r>
              <a:rPr lang="en-US" sz="2200" dirty="0" smtClean="0"/>
              <a:t> </a:t>
            </a:r>
            <a:r>
              <a:rPr lang="el-GR" sz="2200" dirty="0" smtClean="0"/>
              <a:t>δικαιολογήσιμη μέσω της εμπειρίας. Τρίτη δυνατότητα (συνθετικές </a:t>
            </a:r>
            <a:r>
              <a:rPr lang="en-US" sz="2200" i="1" dirty="0" smtClean="0"/>
              <a:t>a priori </a:t>
            </a:r>
            <a:r>
              <a:rPr lang="el-GR" sz="2200" dirty="0" smtClean="0"/>
              <a:t>προτάσεις και γνώση) δεν υπάρχει.</a:t>
            </a:r>
            <a:r>
              <a:rPr lang="en-US" sz="2200" dirty="0" smtClean="0"/>
              <a:t> </a:t>
            </a:r>
            <a:r>
              <a:rPr lang="el-GR" sz="2200" dirty="0" smtClean="0"/>
              <a:t> </a:t>
            </a:r>
          </a:p>
          <a:p>
            <a:endParaRPr lang="el-GR" sz="2200" dirty="0" smtClean="0"/>
          </a:p>
          <a:p>
            <a:r>
              <a:rPr lang="el-GR" sz="2200" dirty="0" smtClean="0"/>
              <a:t>Δεν υπάρχουν π.χ. ‘</a:t>
            </a:r>
            <a:r>
              <a:rPr lang="en-US" sz="2200" dirty="0" smtClean="0"/>
              <a:t>a priori (</a:t>
            </a:r>
            <a:r>
              <a:rPr lang="el-GR" sz="2200" dirty="0" smtClean="0"/>
              <a:t>αναγκαίες) μορφές της εποπτείας’.</a:t>
            </a:r>
          </a:p>
          <a:p>
            <a:endParaRPr lang="el-GR"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Διάκριση θεωρητικών-</a:t>
            </a:r>
            <a:r>
              <a:rPr lang="el-GR" dirty="0" err="1" smtClean="0"/>
              <a:t>παρατηρησιακών</a:t>
            </a:r>
            <a:r>
              <a:rPr lang="el-GR" dirty="0" smtClean="0"/>
              <a:t> όρων</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800" dirty="0" smtClean="0"/>
              <a:t>Το δεύτερο γνώρισμα (2), δηλαδή η αναγωγή της φιλοσοφίας στη λογική ανάλυση της γλώσσας  της επιστήμης, επιτάσσει κατά τους λογικούς θετικιστές/εμπειριστές μια αυστηρή διάκριση μεταξύ ‘</a:t>
            </a:r>
            <a:r>
              <a:rPr lang="el-GR" sz="2800" i="1" dirty="0" smtClean="0"/>
              <a:t>θεωρητικών</a:t>
            </a:r>
            <a:r>
              <a:rPr lang="el-GR" sz="2800" dirty="0" smtClean="0"/>
              <a:t>’ και ‘</a:t>
            </a:r>
            <a:r>
              <a:rPr lang="el-GR" sz="2800" i="1" dirty="0" err="1" smtClean="0"/>
              <a:t>παρατηρησιακών</a:t>
            </a:r>
            <a:r>
              <a:rPr lang="el-GR" sz="2800" dirty="0" smtClean="0"/>
              <a:t>’ όρων -όπου οι πρώτοι οφείλουν πάντα να δικαιολογούνται επί τη βάσει των δεύτερων (να ‘</a:t>
            </a:r>
            <a:r>
              <a:rPr lang="el-GR" sz="2800" i="1" dirty="0" smtClean="0"/>
              <a:t>μεταφράζονται</a:t>
            </a:r>
            <a:r>
              <a:rPr lang="el-GR" sz="2800" dirty="0" smtClean="0"/>
              <a:t>’ στους τελευταίους, να </a:t>
            </a:r>
            <a:r>
              <a:rPr lang="el-GR" sz="2800" i="1" dirty="0" smtClean="0"/>
              <a:t>παράγονται λογικά </a:t>
            </a:r>
            <a:r>
              <a:rPr lang="el-GR" sz="2800" dirty="0" smtClean="0"/>
              <a:t>από τους τελευταίους).</a:t>
            </a:r>
          </a:p>
          <a:p>
            <a:endParaRPr lang="el-GR" sz="2800" dirty="0" smtClean="0"/>
          </a:p>
          <a:p>
            <a:r>
              <a:rPr lang="el-GR" sz="2800" dirty="0" smtClean="0"/>
              <a:t>Οι ‘</a:t>
            </a:r>
            <a:r>
              <a:rPr lang="el-GR" sz="2800" dirty="0" err="1" smtClean="0"/>
              <a:t>παρατηρησιακοί</a:t>
            </a:r>
            <a:r>
              <a:rPr lang="el-GR" sz="2800" dirty="0" smtClean="0"/>
              <a:t>’ όροι αντιστοιχούν σε ‘αισθητηριακά δεδομένα’ </a:t>
            </a:r>
            <a:r>
              <a:rPr lang="en-US" sz="2800" dirty="0" smtClean="0"/>
              <a:t>(sense data), </a:t>
            </a:r>
            <a:r>
              <a:rPr lang="el-GR" sz="2800" dirty="0" smtClean="0"/>
              <a:t>τα οποία, ως </a:t>
            </a:r>
            <a:r>
              <a:rPr lang="el-GR" sz="2800" dirty="0" err="1" smtClean="0"/>
              <a:t>αδιαμεσολάβητα</a:t>
            </a:r>
            <a:r>
              <a:rPr lang="el-GR" sz="2800" dirty="0" smtClean="0"/>
              <a:t> (άμεσα) δεδομένα της εμπειρίας, συγκροτούν την (ανεξάρτητη από θεωρία) ασφαλή/ουδέτερη βάση της επιστήμης. Δεν επηρεάζονται από προκαταλήψεις, προτιμήσεις, ελπίδες ή προσδοκίες του παρατηρητή.</a:t>
            </a:r>
          </a:p>
          <a:p>
            <a:endParaRPr lang="el-GR" sz="2900" dirty="0" smtClean="0"/>
          </a:p>
          <a:p>
            <a:endParaRPr lang="el-GR" sz="29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t>
            </a:r>
            <a:r>
              <a:rPr lang="el-GR" dirty="0" smtClean="0"/>
              <a:t>Ατομικές’/‘βασικές’ προτάσεις</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Οι προτάσεις που εν </a:t>
            </a:r>
            <a:r>
              <a:rPr lang="el-GR" sz="1600" dirty="0" err="1" smtClean="0"/>
              <a:t>είδει</a:t>
            </a:r>
            <a:r>
              <a:rPr lang="el-GR" sz="1600" dirty="0" smtClean="0"/>
              <a:t> θεωρητικά ουδέτερων (μη θεωρητικά φορτισμένων, αμερόληπτων) αναφορών εκθέτουν τα αισθητηριακά δεδομένα ονομάστηκαν </a:t>
            </a:r>
            <a:r>
              <a:rPr lang="el-GR" sz="1600" i="1" dirty="0" smtClean="0"/>
              <a:t>‘βασικές’ </a:t>
            </a:r>
            <a:r>
              <a:rPr lang="el-GR" sz="1600" dirty="0" smtClean="0"/>
              <a:t>προτάσεις (</a:t>
            </a:r>
            <a:r>
              <a:rPr lang="el-GR" sz="1600" dirty="0" err="1" smtClean="0"/>
              <a:t>παρατηρησιακές</a:t>
            </a:r>
            <a:r>
              <a:rPr lang="el-GR" sz="1600" dirty="0" smtClean="0"/>
              <a:t> προτάσεις </a:t>
            </a:r>
            <a:r>
              <a:rPr lang="el-GR" sz="1600" i="1" dirty="0" smtClean="0"/>
              <a:t>ιδιωτικού</a:t>
            </a:r>
            <a:r>
              <a:rPr lang="el-GR" sz="1600" dirty="0" smtClean="0"/>
              <a:t> χαρακτήρα</a:t>
            </a:r>
            <a:r>
              <a:rPr lang="en-US" sz="1600" dirty="0" smtClean="0"/>
              <a:t>-</a:t>
            </a:r>
            <a:r>
              <a:rPr lang="en-US" sz="1600" dirty="0" err="1" smtClean="0"/>
              <a:t>Schlick</a:t>
            </a:r>
            <a:r>
              <a:rPr lang="el-GR" sz="1600" dirty="0" smtClean="0"/>
              <a:t>) ή ‘προτάσεις </a:t>
            </a:r>
            <a:r>
              <a:rPr lang="el-GR" sz="1600" i="1" dirty="0" smtClean="0"/>
              <a:t>πρωτοκόλλου</a:t>
            </a:r>
            <a:r>
              <a:rPr lang="el-GR" sz="1600" dirty="0" smtClean="0"/>
              <a:t>’ (</a:t>
            </a:r>
            <a:r>
              <a:rPr lang="el-GR" sz="1600" dirty="0" err="1" smtClean="0"/>
              <a:t>παρατηρησιακές</a:t>
            </a:r>
            <a:r>
              <a:rPr lang="el-GR" sz="1600" dirty="0" smtClean="0"/>
              <a:t> προτάσεις </a:t>
            </a:r>
            <a:r>
              <a:rPr lang="el-GR" sz="1600" i="1" dirty="0" smtClean="0"/>
              <a:t>δημόσιου</a:t>
            </a:r>
            <a:r>
              <a:rPr lang="el-GR" sz="1600" dirty="0" smtClean="0"/>
              <a:t> χαρακτήρα</a:t>
            </a:r>
            <a:r>
              <a:rPr lang="en-US" sz="1600" dirty="0" smtClean="0"/>
              <a:t>-</a:t>
            </a:r>
            <a:r>
              <a:rPr lang="en-US" sz="1600" dirty="0" err="1" smtClean="0"/>
              <a:t>Neurath</a:t>
            </a:r>
            <a:r>
              <a:rPr lang="el-GR" sz="1600" dirty="0" smtClean="0"/>
              <a:t>). (Η καταγωγή των παραπάνω όρων είναι από τις ‘</a:t>
            </a:r>
            <a:r>
              <a:rPr lang="el-GR" sz="1600" i="1" dirty="0" smtClean="0"/>
              <a:t>ατομικές</a:t>
            </a:r>
            <a:r>
              <a:rPr lang="el-GR" sz="1600" dirty="0" smtClean="0"/>
              <a:t>’ προτάσεις του </a:t>
            </a:r>
            <a:r>
              <a:rPr lang="en-US" sz="1600" i="1" dirty="0" err="1" smtClean="0"/>
              <a:t>Tractatus</a:t>
            </a:r>
            <a:r>
              <a:rPr lang="en-US" sz="1600" dirty="0" smtClean="0"/>
              <a:t>.</a:t>
            </a:r>
            <a:r>
              <a:rPr lang="el-GR" sz="1600" dirty="0" smtClean="0"/>
              <a:t>)</a:t>
            </a:r>
          </a:p>
          <a:p>
            <a:pPr>
              <a:buNone/>
            </a:pPr>
            <a:endParaRPr lang="el-GR" sz="1600" dirty="0" smtClean="0"/>
          </a:p>
          <a:p>
            <a:r>
              <a:rPr lang="el-GR" sz="1600" dirty="0" smtClean="0"/>
              <a:t>Μόνο κατ’ αυτόν τον τρόπο (τη μετάφρασή τους, τη λογική τους παραγωγή από </a:t>
            </a:r>
            <a:r>
              <a:rPr lang="el-GR" sz="1600" dirty="0" err="1" smtClean="0"/>
              <a:t>παρατηρησιακές</a:t>
            </a:r>
            <a:r>
              <a:rPr lang="el-GR" sz="1600" dirty="0" smtClean="0"/>
              <a:t> ‘ατομικές’ προτάσεις) κρίθηκε ότι είναι δυνατόν οι θεωρητικοί όροι της επιστήμης -και, γενικά, οποιεσδήποτε προτάσεις</a:t>
            </a:r>
            <a:r>
              <a:rPr lang="en-US" sz="1600" dirty="0" smtClean="0"/>
              <a:t> </a:t>
            </a:r>
            <a:r>
              <a:rPr lang="el-GR" sz="1600" dirty="0" smtClean="0"/>
              <a:t>που αξιώνουν να περιγράφουν την πραγματικότητα- να επαληθευτούν (ή να διαψευστούν) τελεσίδικα από την εμπειρία, και άρα να αποκτήσουν </a:t>
            </a:r>
            <a:r>
              <a:rPr lang="el-GR" sz="1600" i="1" dirty="0" smtClean="0"/>
              <a:t>εμπειρικό</a:t>
            </a:r>
            <a:r>
              <a:rPr lang="el-GR" sz="1600" dirty="0" smtClean="0"/>
              <a:t> (μη μεταφυσικό) νόημα.</a:t>
            </a:r>
            <a:endParaRPr lang="en-US" sz="1600" dirty="0" smtClean="0"/>
          </a:p>
          <a:p>
            <a:endParaRPr lang="en-US" sz="1600" dirty="0" smtClean="0"/>
          </a:p>
          <a:p>
            <a:r>
              <a:rPr lang="el-GR" sz="1600" dirty="0" smtClean="0"/>
              <a:t>Δεν έπεται βέβαια από τα παραπάνω ότι μια (εμπειρική) πρόταση που έχει (τελεσίδικα) επαληθευτεί από τα (μέχρι τώρα υπάρχοντα) </a:t>
            </a:r>
            <a:r>
              <a:rPr lang="el-GR" sz="1600" dirty="0" err="1" smtClean="0"/>
              <a:t>παρατηρησιακά</a:t>
            </a:r>
            <a:r>
              <a:rPr lang="el-GR" sz="1600" dirty="0" smtClean="0"/>
              <a:t> δεδομένα δεν μπορεί στο </a:t>
            </a:r>
            <a:r>
              <a:rPr lang="el-GR" sz="1600" i="1" dirty="0" smtClean="0"/>
              <a:t>μέλλον</a:t>
            </a:r>
            <a:r>
              <a:rPr lang="el-GR" sz="1600" dirty="0" smtClean="0"/>
              <a:t> ποτέ να διαψευστεί. Αν στο μέλλον προκύψουν </a:t>
            </a:r>
            <a:r>
              <a:rPr lang="el-GR" sz="1600" i="1" dirty="0" smtClean="0"/>
              <a:t>νέα</a:t>
            </a:r>
            <a:r>
              <a:rPr lang="el-GR" sz="1600" dirty="0" smtClean="0"/>
              <a:t> </a:t>
            </a:r>
            <a:r>
              <a:rPr lang="el-GR" sz="1600" dirty="0" err="1" smtClean="0"/>
              <a:t>παρατηρησιακά</a:t>
            </a:r>
            <a:r>
              <a:rPr lang="el-GR" sz="1600" dirty="0" smtClean="0"/>
              <a:t> δεδομένα τα οποία </a:t>
            </a:r>
            <a:r>
              <a:rPr lang="el-GR" sz="1600" i="1" dirty="0" smtClean="0"/>
              <a:t>συγκρούονται</a:t>
            </a:r>
            <a:r>
              <a:rPr lang="el-GR" sz="1600" dirty="0" smtClean="0"/>
              <a:t> με αυτά που επαληθεύουν την εν λόγω εμπειρική πρόταση είναι δυνατό αυτή να διαψευστεί (εν </a:t>
            </a:r>
            <a:r>
              <a:rPr lang="el-GR" sz="1600" dirty="0" err="1" smtClean="0"/>
              <a:t>σχέσει</a:t>
            </a:r>
            <a:r>
              <a:rPr lang="el-GR" sz="1600" dirty="0" smtClean="0"/>
              <a:t> με αυτά τα νέα </a:t>
            </a:r>
            <a:r>
              <a:rPr lang="el-GR" sz="1600" dirty="0" err="1" smtClean="0"/>
              <a:t>παρατηρησιακά</a:t>
            </a:r>
            <a:r>
              <a:rPr lang="el-GR" sz="1600" dirty="0" smtClean="0"/>
              <a:t> δεδομένα).</a:t>
            </a:r>
          </a:p>
          <a:p>
            <a:endParaRPr lang="el-GR"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εγχείρημα της ενοποιημένης επιστήμης</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6400" dirty="0" smtClean="0"/>
              <a:t>Κεντρικός στόχος του φιλοσοφικού προγράμματος του κύκλου της Βιέννης είναι το αίτημα της </a:t>
            </a:r>
            <a:r>
              <a:rPr lang="el-GR" sz="6400" i="1" dirty="0" smtClean="0"/>
              <a:t>ενοποίησης</a:t>
            </a:r>
            <a:r>
              <a:rPr lang="el-GR" sz="6400" dirty="0" smtClean="0"/>
              <a:t> των επιμέρους επιστημονικών κλάδων (στη βάση της ‘</a:t>
            </a:r>
            <a:r>
              <a:rPr lang="el-GR" sz="6400" dirty="0" err="1" smtClean="0"/>
              <a:t>διυποκειμενικής</a:t>
            </a:r>
            <a:r>
              <a:rPr lang="el-GR" sz="6400" dirty="0" smtClean="0"/>
              <a:t> και καθολικής γλώσσας’ της φυσικής). </a:t>
            </a:r>
          </a:p>
          <a:p>
            <a:pPr>
              <a:buNone/>
            </a:pPr>
            <a:endParaRPr lang="el-GR" sz="6400" dirty="0" smtClean="0"/>
          </a:p>
          <a:p>
            <a:r>
              <a:rPr lang="el-GR" sz="6400" dirty="0" smtClean="0"/>
              <a:t>Αυτό που χαρακτηρίζει την ‘επιστημονική κοσμοαντίληψη’ κατά τους </a:t>
            </a:r>
            <a:r>
              <a:rPr lang="el-GR" sz="6400" dirty="0" err="1" smtClean="0"/>
              <a:t>νεο</a:t>
            </a:r>
            <a:r>
              <a:rPr lang="el-GR" sz="6400" dirty="0" smtClean="0"/>
              <a:t>-θετικιστές του κύκλου της Βιέννης δεν είναι τόσο κάποιες συγκεκριμένες </a:t>
            </a:r>
            <a:r>
              <a:rPr lang="el-GR" sz="6400" i="1" dirty="0" smtClean="0"/>
              <a:t>θέσεις </a:t>
            </a:r>
            <a:r>
              <a:rPr lang="el-GR" sz="6400" dirty="0" smtClean="0"/>
              <a:t>(π.χ. αυτές της παρούσας επιστήμης), όσο η βασική </a:t>
            </a:r>
            <a:r>
              <a:rPr lang="el-GR" sz="6400" i="1" dirty="0" smtClean="0"/>
              <a:t>στάση</a:t>
            </a:r>
            <a:r>
              <a:rPr lang="el-GR" sz="6400" dirty="0" smtClean="0"/>
              <a:t> και ο </a:t>
            </a:r>
            <a:r>
              <a:rPr lang="el-GR" sz="6400" i="1" dirty="0" smtClean="0"/>
              <a:t>προσανατολισμός</a:t>
            </a:r>
            <a:r>
              <a:rPr lang="el-GR" sz="6400" dirty="0" smtClean="0"/>
              <a:t> απέναντι στην έρευνα. Στόχος η </a:t>
            </a:r>
            <a:r>
              <a:rPr lang="el-GR" sz="6400" i="1" dirty="0" smtClean="0"/>
              <a:t>ενοποιημένη επιστήμη.</a:t>
            </a:r>
          </a:p>
          <a:p>
            <a:pPr>
              <a:buNone/>
            </a:pPr>
            <a:endParaRPr lang="el-GR" sz="6400" i="1" dirty="0" smtClean="0"/>
          </a:p>
          <a:p>
            <a:r>
              <a:rPr lang="el-GR" sz="6400" dirty="0" smtClean="0"/>
              <a:t>Η ενοποιημένη επιστήμη, ιδεωδώς, θα αποτελούσε ένα </a:t>
            </a:r>
            <a:r>
              <a:rPr lang="el-GR" sz="6400" i="1" dirty="0" smtClean="0"/>
              <a:t>σύστημα</a:t>
            </a:r>
            <a:r>
              <a:rPr lang="el-GR" sz="6400" dirty="0" smtClean="0"/>
              <a:t> της </a:t>
            </a:r>
            <a:r>
              <a:rPr lang="el-GR" sz="6400" i="1" dirty="0" smtClean="0"/>
              <a:t>γνώσης</a:t>
            </a:r>
            <a:r>
              <a:rPr lang="el-GR" sz="6400" dirty="0" smtClean="0"/>
              <a:t> -με την Καντιανή έννοια του όρου -όπου απαραίτητη για την ολοκληρωμένη </a:t>
            </a:r>
            <a:r>
              <a:rPr lang="el-GR" sz="6400" i="1" dirty="0" smtClean="0"/>
              <a:t>κατανόηση</a:t>
            </a:r>
            <a:r>
              <a:rPr lang="el-GR" sz="6400" dirty="0" smtClean="0"/>
              <a:t> της πραγματικότητας είναι η ύπαρξη </a:t>
            </a:r>
            <a:r>
              <a:rPr lang="el-GR" sz="6400" i="1" dirty="0" smtClean="0"/>
              <a:t>συστηματικότητας</a:t>
            </a:r>
            <a:r>
              <a:rPr lang="el-GR" sz="6400" dirty="0" smtClean="0"/>
              <a:t> και </a:t>
            </a:r>
            <a:r>
              <a:rPr lang="el-GR" sz="6400" i="1" dirty="0" smtClean="0"/>
              <a:t>συνεκτικότητας</a:t>
            </a:r>
            <a:r>
              <a:rPr lang="el-GR" sz="6400" dirty="0" smtClean="0"/>
              <a:t> στο οικοδόμημα της εμπειρικής γνώσης μας. Ολόκληρο δε το εν λόγω συστηματικό οικοδόμημα της επιστημονικής γνώσης θα αποκτούσε νόημα (=θα επικυρωνόταν ή θα διαψευδόταν) μόνο με τη σύνδεσή του με την άμεση αισθητηριακή εμπειρία.</a:t>
            </a:r>
          </a:p>
          <a:p>
            <a:endParaRPr lang="el-GR" sz="6400" dirty="0" smtClean="0"/>
          </a:p>
          <a:p>
            <a:r>
              <a:rPr lang="el-GR" sz="6400" dirty="0" smtClean="0"/>
              <a:t>Πρόβλημα: Η αναγωγή της ψυχολογίας (ψυχικά συμβάντα) ή της ηθικής συμπεριφοράς σε φυσικά, σωματικά συμβάντα. Μια τέτοια αναγωγή δεν είναι ποτέ μονοσήμαντη. Δεν υπάρχει 1-1 αντιστοιχία μεταξύ ψυχικών και σωματικών συμβάντων. Τα ψυχικά συμβάντα φαίνεται π.χ. ότι </a:t>
            </a:r>
            <a:r>
              <a:rPr lang="el-GR" sz="6400" dirty="0" err="1" smtClean="0"/>
              <a:t>ταυτοποιούνται</a:t>
            </a:r>
            <a:r>
              <a:rPr lang="el-GR" sz="6400" dirty="0" smtClean="0"/>
              <a:t> από το ρόλο που παίζουν εντός μιας πρακτικής, όχι από τον υλικό τους φορέα (αναλογία με πιόνια σκακιού και το υλικό από το οποίο είναι κατασκευασμένα). </a:t>
            </a:r>
          </a:p>
          <a:p>
            <a:pPr>
              <a:buNone/>
            </a:pPr>
            <a:endParaRPr lang="en-US" dirty="0" smtClean="0"/>
          </a:p>
          <a:p>
            <a:endParaRPr lang="en-US"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Ενάντια στη διάκριση επιστημών της φύσης-επιστημών του πνεύματος</a:t>
            </a:r>
            <a:endParaRPr lang="el-GR" dirty="0"/>
          </a:p>
        </p:txBody>
      </p:sp>
      <p:sp>
        <p:nvSpPr>
          <p:cNvPr id="3" name="2 - Θέση περιεχομένου"/>
          <p:cNvSpPr>
            <a:spLocks noGrp="1"/>
          </p:cNvSpPr>
          <p:nvPr>
            <p:ph sz="quarter" idx="1"/>
          </p:nvPr>
        </p:nvSpPr>
        <p:spPr/>
        <p:txBody>
          <a:bodyPr>
            <a:noAutofit/>
          </a:bodyPr>
          <a:lstStyle/>
          <a:p>
            <a:r>
              <a:rPr lang="en-US" sz="1600" dirty="0" smtClean="0"/>
              <a:t>H </a:t>
            </a:r>
            <a:r>
              <a:rPr lang="el-GR" sz="1600" dirty="0" smtClean="0"/>
              <a:t>θέση των λογικών θετικιστών περί ενοποιημένης επιστήμης αντιπαρατίθεται σε αυτή των </a:t>
            </a:r>
            <a:r>
              <a:rPr lang="el-GR" sz="1600" dirty="0" err="1" smtClean="0"/>
              <a:t>Νεοκαντιανών</a:t>
            </a:r>
            <a:r>
              <a:rPr lang="el-GR" sz="1600" dirty="0" smtClean="0"/>
              <a:t> (π.χ. </a:t>
            </a:r>
            <a:r>
              <a:rPr lang="en-US" sz="1600" dirty="0" err="1" smtClean="0"/>
              <a:t>Windelband</a:t>
            </a:r>
            <a:r>
              <a:rPr lang="en-US" sz="1600" dirty="0" smtClean="0"/>
              <a:t>, </a:t>
            </a:r>
            <a:r>
              <a:rPr lang="en-US" sz="1600" dirty="0" err="1" smtClean="0"/>
              <a:t>Rickert</a:t>
            </a:r>
            <a:r>
              <a:rPr lang="en-US" sz="1600" dirty="0" smtClean="0"/>
              <a:t>)</a:t>
            </a:r>
            <a:r>
              <a:rPr lang="el-GR" sz="1600" dirty="0" smtClean="0"/>
              <a:t>.</a:t>
            </a:r>
          </a:p>
          <a:p>
            <a:endParaRPr lang="el-GR" sz="1600" dirty="0" smtClean="0"/>
          </a:p>
          <a:p>
            <a:r>
              <a:rPr lang="el-GR" sz="1600" dirty="0" smtClean="0"/>
              <a:t>Σύμφωνα με τους εν λόγω </a:t>
            </a:r>
            <a:r>
              <a:rPr lang="el-GR" sz="1600" dirty="0" err="1" smtClean="0"/>
              <a:t>Νεοκαντιανούς</a:t>
            </a:r>
            <a:r>
              <a:rPr lang="el-GR" sz="1600" dirty="0" smtClean="0"/>
              <a:t> (η θέση των οποίων έλκει την</a:t>
            </a:r>
            <a:r>
              <a:rPr lang="en-US" sz="1600" dirty="0" smtClean="0"/>
              <a:t> </a:t>
            </a:r>
            <a:r>
              <a:rPr lang="el-GR" sz="1600" dirty="0" smtClean="0"/>
              <a:t>καταγωγή της από τον γερμανικό ιδεαλισμό -</a:t>
            </a:r>
            <a:r>
              <a:rPr lang="en-US" sz="1600" dirty="0" smtClean="0"/>
              <a:t>Hegel, Herder, ‘</a:t>
            </a:r>
            <a:r>
              <a:rPr lang="en-US" sz="1600" dirty="0" err="1" smtClean="0"/>
              <a:t>volkgeist</a:t>
            </a:r>
            <a:r>
              <a:rPr lang="en-US" sz="1600" dirty="0" smtClean="0"/>
              <a:t>’)</a:t>
            </a:r>
            <a:r>
              <a:rPr lang="el-GR" sz="1600" dirty="0" smtClean="0"/>
              <a:t> υπάρχει μια ριζική και μη αναγώγιμη διάκριση μεταξύ των επιστημών της </a:t>
            </a:r>
            <a:r>
              <a:rPr lang="el-GR" sz="1600" i="1" dirty="0" smtClean="0"/>
              <a:t>φύσης</a:t>
            </a:r>
            <a:r>
              <a:rPr lang="el-GR" sz="1600" dirty="0" smtClean="0"/>
              <a:t> (</a:t>
            </a:r>
            <a:r>
              <a:rPr lang="en-US" sz="1600" dirty="0" err="1" smtClean="0"/>
              <a:t>naturwissenschaften</a:t>
            </a:r>
            <a:r>
              <a:rPr lang="en-US" sz="1600" dirty="0" smtClean="0"/>
              <a:t>) </a:t>
            </a:r>
            <a:r>
              <a:rPr lang="el-GR" sz="1600" dirty="0" smtClean="0"/>
              <a:t>και των επιστημών του </a:t>
            </a:r>
            <a:r>
              <a:rPr lang="el-GR" sz="1600" i="1" dirty="0" smtClean="0"/>
              <a:t>πνεύματος</a:t>
            </a:r>
            <a:r>
              <a:rPr lang="el-GR" sz="1600" dirty="0" smtClean="0"/>
              <a:t> (</a:t>
            </a:r>
            <a:r>
              <a:rPr lang="en-US" sz="1600" dirty="0" err="1" smtClean="0"/>
              <a:t>geisteswissenschaften</a:t>
            </a:r>
            <a:r>
              <a:rPr lang="en-US" sz="1600" dirty="0" smtClean="0"/>
              <a:t>)</a:t>
            </a:r>
            <a:r>
              <a:rPr lang="el-GR" sz="1600" dirty="0" smtClean="0"/>
              <a:t>. Συνεπώς, δεν μπορεί να υπάρχει ‘ενοποιημένη’ επιστήμη (ούτε υπό μια πιο ‘χαλαρή’ έννοια του όρου), και μάλιστα για λόγους αρχής.</a:t>
            </a:r>
          </a:p>
          <a:p>
            <a:endParaRPr lang="el-GR" sz="1600" dirty="0" smtClean="0"/>
          </a:p>
          <a:p>
            <a:r>
              <a:rPr lang="el-GR" sz="1600" dirty="0" smtClean="0"/>
              <a:t>Οι </a:t>
            </a:r>
            <a:r>
              <a:rPr lang="en-US" sz="1600" dirty="0" err="1" smtClean="0"/>
              <a:t>naturwissenschaften</a:t>
            </a:r>
            <a:r>
              <a:rPr lang="el-GR" sz="1600" dirty="0" smtClean="0"/>
              <a:t> ασχολούνται με την </a:t>
            </a:r>
            <a:r>
              <a:rPr lang="el-GR" sz="1600" i="1" dirty="0" smtClean="0"/>
              <a:t>εξήγηση</a:t>
            </a:r>
            <a:r>
              <a:rPr lang="el-GR" sz="1600" dirty="0" smtClean="0"/>
              <a:t> των</a:t>
            </a:r>
            <a:r>
              <a:rPr lang="en-US" sz="1600" dirty="0" smtClean="0"/>
              <a:t> (</a:t>
            </a:r>
            <a:r>
              <a:rPr lang="el-GR" sz="1600" dirty="0" err="1" smtClean="0"/>
              <a:t>εξω</a:t>
            </a:r>
            <a:r>
              <a:rPr lang="el-GR" sz="1600" dirty="0" smtClean="0"/>
              <a:t>-ανθρώπινων) φαινομένων ενώ οι </a:t>
            </a:r>
            <a:r>
              <a:rPr lang="en-US" sz="1600" dirty="0" err="1" smtClean="0"/>
              <a:t>geisteswissenschaften</a:t>
            </a:r>
            <a:r>
              <a:rPr lang="el-GR" sz="1600" dirty="0" smtClean="0"/>
              <a:t> ασχολούνται με την </a:t>
            </a:r>
            <a:r>
              <a:rPr lang="el-GR" sz="1600" i="1" dirty="0" smtClean="0"/>
              <a:t>‘κατανόηση’ </a:t>
            </a:r>
            <a:r>
              <a:rPr lang="el-GR" sz="1600" dirty="0" smtClean="0"/>
              <a:t>των (ανθρώπινων) φαινομένων</a:t>
            </a:r>
            <a:r>
              <a:rPr lang="en-US" sz="1600" dirty="0" smtClean="0"/>
              <a:t> (</a:t>
            </a:r>
            <a:r>
              <a:rPr lang="el-GR" sz="1600" dirty="0" smtClean="0"/>
              <a:t>π.χ. ψυχολογία, ιστορία, φιλολογία, κοινωνικές επιστήμες).</a:t>
            </a:r>
          </a:p>
          <a:p>
            <a:pPr>
              <a:buNone/>
            </a:pPr>
            <a:endParaRPr lang="el-GR" sz="1600" dirty="0" smtClean="0"/>
          </a:p>
          <a:p>
            <a:r>
              <a:rPr lang="el-GR" sz="1600" dirty="0" smtClean="0"/>
              <a:t>Η μια οπτική γωνία αποκλείει αυτομάτως την άλλη διότι η πρώτη είναι ‘απρόσωπη’ και υπαγάγει τα φαινόμενα που μελετά σε γενικούς </a:t>
            </a:r>
            <a:r>
              <a:rPr lang="el-GR" sz="1600" dirty="0" err="1" smtClean="0"/>
              <a:t>αιτιακούς</a:t>
            </a:r>
            <a:r>
              <a:rPr lang="el-GR" sz="1600" dirty="0" smtClean="0"/>
              <a:t> νόμους που συνδέονται μόνο ‘εξωτερικά’ με τις ανθρώπινες πράξεις, ενώ η δεύτερη είναι </a:t>
            </a:r>
            <a:r>
              <a:rPr lang="el-GR" sz="1600" dirty="0" err="1" smtClean="0"/>
              <a:t>πρωτο</a:t>
            </a:r>
            <a:r>
              <a:rPr lang="el-GR" sz="1600" dirty="0" smtClean="0"/>
              <a:t>-προσωπική και ασχολείται με ενικά φαινόμενα που δεν υπάγονται σε γενικούς </a:t>
            </a:r>
            <a:r>
              <a:rPr lang="el-GR" sz="1600" dirty="0" err="1" smtClean="0"/>
              <a:t>αιτιακούς</a:t>
            </a:r>
            <a:r>
              <a:rPr lang="el-GR" sz="1600" dirty="0" smtClean="0"/>
              <a:t> νόμους.</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Κίνητρα του βρετανικού εμπειρισμού</a:t>
            </a:r>
            <a:endParaRPr lang="el-GR" sz="2800"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Ο βρετανικός εμπειρισμός, μέσω της έμφασης που έδινε στην άμεση</a:t>
            </a:r>
            <a:r>
              <a:rPr lang="en-US" sz="8000" dirty="0" smtClean="0"/>
              <a:t> </a:t>
            </a:r>
            <a:r>
              <a:rPr lang="el-GR" sz="8000" dirty="0" smtClean="0"/>
              <a:t>αντιληπτική εμπειρία, προσπάθησε να μεταγράψει στο φιλοσοφικό πεδίο τις προοδευτικές κατακτήσεις της τότε αναδυόμενης επιστήμης, που βασίστηκαν εν πολλοίς στην εισαγωγή της παρατήρησης και του πειράματος στην εμπειρική έρευνα.</a:t>
            </a:r>
          </a:p>
          <a:p>
            <a:endParaRPr lang="el-GR" sz="8000" dirty="0" smtClean="0"/>
          </a:p>
          <a:p>
            <a:r>
              <a:rPr lang="el-GR" sz="8000" dirty="0" smtClean="0"/>
              <a:t>Γι’ αυτόν το λόγο, εκτός της έμφασης που έδωσε στην άμεση εμπειρία (ως θεμέλιο της εμπειρικής γνώσης), ο βρετανικός εμπειρισμός υποστήριξε ταυτόχρονα τη συναφή θέση ότι υπάρχει μια συγκεκριμένη </a:t>
            </a:r>
            <a:r>
              <a:rPr lang="el-GR" sz="8000" i="1" dirty="0" smtClean="0"/>
              <a:t>επιστημονική μέθοδος παραγωγής</a:t>
            </a:r>
            <a:r>
              <a:rPr lang="el-GR" sz="8000" dirty="0" smtClean="0"/>
              <a:t> αξιόπιστης γνώσης από το εν λόγω θεμέλιο που παρέχει η άμεση εμπειρία. </a:t>
            </a:r>
          </a:p>
          <a:p>
            <a:endParaRPr lang="el-GR" sz="8000" dirty="0" smtClean="0"/>
          </a:p>
          <a:p>
            <a:r>
              <a:rPr lang="el-GR" sz="8000" dirty="0" smtClean="0"/>
              <a:t>Αυτή είναι η </a:t>
            </a:r>
            <a:r>
              <a:rPr lang="el-GR" sz="8000" i="1" dirty="0" smtClean="0"/>
              <a:t>επαγωγική</a:t>
            </a:r>
            <a:r>
              <a:rPr lang="el-GR" sz="8000" dirty="0" smtClean="0"/>
              <a:t> μέθοδος, σύμφωνα με την οποία οφείλουμε να ξεκινάμε από τη συστηματική και απροκατάληπτη </a:t>
            </a:r>
            <a:r>
              <a:rPr lang="el-GR" sz="8000" i="1" dirty="0" smtClean="0"/>
              <a:t>συλλογή</a:t>
            </a:r>
            <a:r>
              <a:rPr lang="en-US" sz="8000" i="1" dirty="0" smtClean="0"/>
              <a:t> </a:t>
            </a:r>
            <a:r>
              <a:rPr lang="el-GR" sz="8000" i="1" dirty="0" smtClean="0"/>
              <a:t>επιμέρους ‘γεγονότων’ </a:t>
            </a:r>
            <a:r>
              <a:rPr lang="el-GR" sz="8000" dirty="0" smtClean="0"/>
              <a:t>μέσω προσεκτικών παρατηρήσεων και πειραμάτων και να προχωρούμε στη συνέχεια στη συνακόλουθη </a:t>
            </a:r>
            <a:r>
              <a:rPr lang="el-GR" sz="8000" i="1" dirty="0" smtClean="0"/>
              <a:t>συναγωγή</a:t>
            </a:r>
            <a:r>
              <a:rPr lang="el-GR" sz="8000" dirty="0" smtClean="0"/>
              <a:t> </a:t>
            </a:r>
            <a:r>
              <a:rPr lang="el-GR" sz="8000" i="1" dirty="0" smtClean="0"/>
              <a:t>γενικών</a:t>
            </a:r>
            <a:r>
              <a:rPr lang="el-GR" sz="8000" dirty="0" smtClean="0"/>
              <a:t> νόμων και θεωριών από αυτά τα γεγονότα μέσω της επαγωγικής μεθόδου.</a:t>
            </a:r>
          </a:p>
          <a:p>
            <a:endParaRPr lang="el-GR" sz="7200" dirty="0" smtClean="0"/>
          </a:p>
          <a:p>
            <a:pPr>
              <a:buNone/>
            </a:pPr>
            <a:endParaRPr lang="el-GR" sz="7200" dirty="0" smtClean="0"/>
          </a:p>
          <a:p>
            <a:endParaRPr lang="el-GR" sz="7200" dirty="0" smtClean="0"/>
          </a:p>
          <a:p>
            <a:endParaRPr lang="el-GR" sz="7200" dirty="0" smtClean="0"/>
          </a:p>
          <a:p>
            <a:endParaRPr lang="el-GR" sz="7200" dirty="0" smtClean="0"/>
          </a:p>
          <a:p>
            <a:endParaRPr lang="el-GR" sz="7200" dirty="0" smtClean="0"/>
          </a:p>
          <a:p>
            <a:endParaRPr lang="el-GR" sz="72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Προβλήματα λογικού εμπειρισμού/θετικισμού</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Η ίδια η αρχή της </a:t>
            </a:r>
            <a:r>
              <a:rPr lang="el-GR" sz="1800" dirty="0" err="1" smtClean="0"/>
              <a:t>επαληθευσιμότητας</a:t>
            </a:r>
            <a:r>
              <a:rPr lang="el-GR" sz="1800" dirty="0" smtClean="0"/>
              <a:t> (που χαρακτηρίζει το </a:t>
            </a:r>
            <a:r>
              <a:rPr lang="el-GR" sz="1800" dirty="0" err="1" smtClean="0"/>
              <a:t>επαληθευσιοκρατικό</a:t>
            </a:r>
            <a:r>
              <a:rPr lang="el-GR" sz="1800" dirty="0" smtClean="0"/>
              <a:t> κριτήριο νοήματος) </a:t>
            </a:r>
            <a:r>
              <a:rPr lang="el-GR" sz="1800" i="1" dirty="0" smtClean="0"/>
              <a:t>δεν</a:t>
            </a:r>
            <a:r>
              <a:rPr lang="el-GR" sz="1800" dirty="0" smtClean="0"/>
              <a:t> είναι επαληθεύσιμη. </a:t>
            </a:r>
          </a:p>
          <a:p>
            <a:endParaRPr lang="el-GR" sz="1800" dirty="0" smtClean="0"/>
          </a:p>
          <a:p>
            <a:r>
              <a:rPr lang="el-GR" sz="1800" dirty="0" smtClean="0"/>
              <a:t>Πώς μπορεί π.χ. η πρόταση «το νόημα μιας πρότασης είναι η μέθοδος επαλήθευσής της» να επαληθευτεί </a:t>
            </a:r>
            <a:r>
              <a:rPr lang="el-GR" sz="1800" i="1" dirty="0" smtClean="0"/>
              <a:t>η ίδια </a:t>
            </a:r>
            <a:r>
              <a:rPr lang="el-GR" sz="1800" dirty="0" smtClean="0"/>
              <a:t>με αναγωγή σε </a:t>
            </a:r>
            <a:r>
              <a:rPr lang="el-GR" sz="1800" dirty="0" err="1" smtClean="0"/>
              <a:t>παρατηρησιακά</a:t>
            </a:r>
            <a:r>
              <a:rPr lang="el-GR" sz="1800" dirty="0" smtClean="0"/>
              <a:t> δεδομένα; Δεν φαίνεται καν εμπειρικού</a:t>
            </a:r>
            <a:r>
              <a:rPr lang="en-US" sz="1800" dirty="0" smtClean="0"/>
              <a:t> </a:t>
            </a:r>
            <a:r>
              <a:rPr lang="el-GR" sz="1800" dirty="0" smtClean="0"/>
              <a:t>(ούτε καθαρά λογικού) τύπου πρόταση.  </a:t>
            </a:r>
            <a:r>
              <a:rPr lang="el-GR" sz="1800" dirty="0" smtClean="0"/>
              <a:t>Π</a:t>
            </a:r>
            <a:r>
              <a:rPr lang="el-GR" sz="1800" dirty="0" smtClean="0"/>
              <a:t>εριέχει δε όρους που δεν αναφέρονται σε τίποτα συγκεκριμένο (π.χ. μιλά για την «πρόταση» ή το «νόημα» </a:t>
            </a:r>
            <a:r>
              <a:rPr lang="el-GR" sz="1800" i="1" dirty="0" smtClean="0"/>
              <a:t>εν γένει</a:t>
            </a:r>
            <a:r>
              <a:rPr lang="el-GR" sz="1800" dirty="0" smtClean="0"/>
              <a:t>). «</a:t>
            </a:r>
            <a:r>
              <a:rPr lang="el-GR" sz="1800" dirty="0" smtClean="0"/>
              <a:t>Πώς  λοιπόν θα </a:t>
            </a:r>
            <a:r>
              <a:rPr lang="el-GR" sz="1800" dirty="0" smtClean="0"/>
              <a:t>μπορούσαν οι εν λόγω όροι να αναχθούν </a:t>
            </a:r>
            <a:r>
              <a:rPr lang="el-GR" sz="1800" dirty="0" smtClean="0"/>
              <a:t>σε </a:t>
            </a:r>
            <a:r>
              <a:rPr lang="el-GR" sz="1800" i="1" dirty="0" smtClean="0"/>
              <a:t>συγκεκριμένα</a:t>
            </a:r>
            <a:r>
              <a:rPr lang="el-GR" sz="1800" dirty="0" smtClean="0"/>
              <a:t> </a:t>
            </a:r>
            <a:r>
              <a:rPr lang="el-GR" sz="1800" dirty="0" err="1" smtClean="0"/>
              <a:t>παρατηρησιακά</a:t>
            </a:r>
            <a:r>
              <a:rPr lang="el-GR" sz="1800" dirty="0" smtClean="0"/>
              <a:t> δεδομένα; </a:t>
            </a:r>
          </a:p>
          <a:p>
            <a:endParaRPr lang="el-GR" sz="1800" dirty="0" smtClean="0"/>
          </a:p>
          <a:p>
            <a:r>
              <a:rPr lang="el-GR" sz="1800" dirty="0" smtClean="0"/>
              <a:t>Κατά ειρωνικό τρόπο, η κεντρική θέση όλου του προγράμματος του λογικού θετικισμού προσομοιάζει περισσότερο στις </a:t>
            </a:r>
            <a:r>
              <a:rPr lang="el-GR" sz="1800" i="1" dirty="0" smtClean="0"/>
              <a:t>συνθετικές</a:t>
            </a:r>
            <a:r>
              <a:rPr lang="el-GR" sz="1800" dirty="0" smtClean="0"/>
              <a:t> </a:t>
            </a:r>
            <a:r>
              <a:rPr lang="en-US" sz="1800" i="1" dirty="0" smtClean="0"/>
              <a:t>a priori </a:t>
            </a:r>
            <a:r>
              <a:rPr lang="el-GR" sz="1800" dirty="0" smtClean="0"/>
              <a:t>προτάσεις </a:t>
            </a:r>
            <a:r>
              <a:rPr lang="en-US" sz="1800" i="1" dirty="0" smtClean="0"/>
              <a:t>a la </a:t>
            </a:r>
            <a:r>
              <a:rPr lang="en-US" sz="1800" dirty="0" smtClean="0"/>
              <a:t>Kant, </a:t>
            </a:r>
            <a:r>
              <a:rPr lang="el-GR" sz="1800" dirty="0" smtClean="0"/>
              <a:t>που αποτελούν ανάθεμα για τους λογικούς εμπειριστές.  </a:t>
            </a:r>
          </a:p>
          <a:p>
            <a:endParaRPr lang="el-GR" sz="1800" dirty="0" smtClean="0"/>
          </a:p>
          <a:p>
            <a:r>
              <a:rPr lang="el-GR" sz="1800" dirty="0" smtClean="0"/>
              <a:t>Συνεπώς, σύμφωνα με τα ίδια τα κριτήρια του λογικού εμπειρισμού, η αρχή της </a:t>
            </a:r>
            <a:r>
              <a:rPr lang="el-GR" sz="1800" dirty="0" err="1" smtClean="0"/>
              <a:t>επαληθευσιμότητας</a:t>
            </a:r>
            <a:r>
              <a:rPr lang="el-GR" sz="1800" dirty="0" smtClean="0"/>
              <a:t> στερείται νοήματος.</a:t>
            </a:r>
          </a:p>
          <a:p>
            <a:endParaRPr lang="el-G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25000" lnSpcReduction="20000"/>
          </a:bodyPr>
          <a:lstStyle/>
          <a:p>
            <a:r>
              <a:rPr lang="el-GR" sz="7200" dirty="0" err="1" smtClean="0"/>
              <a:t>Έτερη</a:t>
            </a:r>
            <a:r>
              <a:rPr lang="el-GR" sz="7200" dirty="0" smtClean="0"/>
              <a:t> κριτική: Η αρχή της </a:t>
            </a:r>
            <a:r>
              <a:rPr lang="el-GR" sz="7200" dirty="0" err="1" smtClean="0"/>
              <a:t>επαληθευσιμότητας</a:t>
            </a:r>
            <a:r>
              <a:rPr lang="el-GR" sz="7200" dirty="0" smtClean="0"/>
              <a:t> είναι πολύ </a:t>
            </a:r>
            <a:r>
              <a:rPr lang="el-GR" sz="7200" i="1" dirty="0" smtClean="0"/>
              <a:t>περιοριστική</a:t>
            </a:r>
            <a:r>
              <a:rPr lang="el-GR" sz="7200" dirty="0" smtClean="0"/>
              <a:t>: Αν ισχύει, τότε ακόμα και καθόλα νόμιμες επιστημονικές προτάσεις, όπως οι </a:t>
            </a:r>
            <a:r>
              <a:rPr lang="el-GR" sz="7200" i="1" dirty="0" smtClean="0"/>
              <a:t>καθολικοί</a:t>
            </a:r>
            <a:r>
              <a:rPr lang="el-GR" sz="7200" dirty="0" smtClean="0"/>
              <a:t> </a:t>
            </a:r>
            <a:r>
              <a:rPr lang="el-GR" sz="7200" i="1" dirty="0" smtClean="0"/>
              <a:t>νόμοι της φύσης</a:t>
            </a:r>
            <a:r>
              <a:rPr lang="el-GR" sz="7200" dirty="0" smtClean="0"/>
              <a:t>, στερούνται νοήματος -μιας και δεν είναι δυνατόν να επαληθευτούν με την αυστηρή έννοια του όρου:</a:t>
            </a:r>
          </a:p>
          <a:p>
            <a:endParaRPr lang="el-GR" sz="7200" dirty="0" smtClean="0"/>
          </a:p>
          <a:p>
            <a:r>
              <a:rPr lang="el-GR" sz="7200" dirty="0" smtClean="0"/>
              <a:t>Δεν υπάρχει -και δεν μπορεί να υπάρξει- </a:t>
            </a:r>
            <a:r>
              <a:rPr lang="el-GR" sz="7200" i="1" dirty="0" smtClean="0"/>
              <a:t>μέθοδος</a:t>
            </a:r>
            <a:r>
              <a:rPr lang="el-GR" sz="7200" dirty="0" smtClean="0"/>
              <a:t> που να μας δείχνει πώς από </a:t>
            </a:r>
            <a:r>
              <a:rPr lang="el-GR" sz="7200" i="1" dirty="0" smtClean="0"/>
              <a:t>πεπερασμένα</a:t>
            </a:r>
            <a:r>
              <a:rPr lang="el-GR" sz="7200" dirty="0" smtClean="0"/>
              <a:t> σύνολα </a:t>
            </a:r>
            <a:r>
              <a:rPr lang="el-GR" sz="7200" dirty="0" err="1" smtClean="0"/>
              <a:t>παρατηρησιακών</a:t>
            </a:r>
            <a:r>
              <a:rPr lang="el-GR" sz="7200" dirty="0" smtClean="0"/>
              <a:t> προτάσεων και </a:t>
            </a:r>
            <a:r>
              <a:rPr lang="el-GR" sz="7200" i="1" dirty="0" smtClean="0"/>
              <a:t>περιορισμένου αριθμού </a:t>
            </a:r>
            <a:r>
              <a:rPr lang="el-GR" sz="7200" dirty="0" smtClean="0"/>
              <a:t> σχετικών τεκμηρίων μπορούν να επαληθευτούν </a:t>
            </a:r>
            <a:r>
              <a:rPr lang="el-GR" sz="7200" i="1" dirty="0" smtClean="0"/>
              <a:t>γενικοί</a:t>
            </a:r>
            <a:r>
              <a:rPr lang="el-GR" sz="7200" dirty="0" smtClean="0"/>
              <a:t> ισχυρισμοί με </a:t>
            </a:r>
            <a:r>
              <a:rPr lang="el-GR" sz="7200" i="1" dirty="0" smtClean="0"/>
              <a:t>απεριόριστο εύρος </a:t>
            </a:r>
            <a:r>
              <a:rPr lang="el-GR" sz="7200" dirty="0" smtClean="0"/>
              <a:t>(π.χ. νόμος της παγκόσμιας έλξης).</a:t>
            </a:r>
          </a:p>
          <a:p>
            <a:pPr>
              <a:buNone/>
            </a:pPr>
            <a:endParaRPr lang="el-GR" sz="7200" dirty="0" smtClean="0"/>
          </a:p>
          <a:p>
            <a:r>
              <a:rPr lang="el-GR" sz="7200" dirty="0" smtClean="0"/>
              <a:t>Δεν μπορεί δηλαδή να υπάρξει μέθοδος (λογική ή επαγωγική) που να μας οδηγεί δικαιολογητικά από σύνολα </a:t>
            </a:r>
            <a:r>
              <a:rPr lang="el-GR" sz="7200" i="1" dirty="0" smtClean="0"/>
              <a:t>ενικών</a:t>
            </a:r>
            <a:r>
              <a:rPr lang="el-GR" sz="7200" dirty="0" smtClean="0"/>
              <a:t> </a:t>
            </a:r>
            <a:r>
              <a:rPr lang="el-GR" sz="7200" dirty="0" err="1" smtClean="0"/>
              <a:t>παρατηρησιακών</a:t>
            </a:r>
            <a:r>
              <a:rPr lang="el-GR" sz="7200" dirty="0" smtClean="0"/>
              <a:t> προτάσεων, που </a:t>
            </a:r>
            <a:r>
              <a:rPr lang="el-GR" sz="7200" dirty="0" err="1" smtClean="0"/>
              <a:t>εξ’ορισμού</a:t>
            </a:r>
            <a:r>
              <a:rPr lang="el-GR" sz="7200" dirty="0" smtClean="0"/>
              <a:t> αναφέρονται σε </a:t>
            </a:r>
            <a:r>
              <a:rPr lang="el-GR" sz="7200" i="1" dirty="0" smtClean="0"/>
              <a:t>συγκεκριμένα</a:t>
            </a:r>
            <a:r>
              <a:rPr lang="el-GR" sz="7200" dirty="0" smtClean="0"/>
              <a:t> συμβάντα που προσδιορίζεται </a:t>
            </a:r>
            <a:r>
              <a:rPr lang="el-GR" sz="7200" i="1" dirty="0" smtClean="0"/>
              <a:t>τοπικά</a:t>
            </a:r>
            <a:r>
              <a:rPr lang="el-GR" sz="7200" dirty="0" smtClean="0"/>
              <a:t> και </a:t>
            </a:r>
            <a:r>
              <a:rPr lang="el-GR" sz="7200" i="1" dirty="0" smtClean="0"/>
              <a:t>χρονικά, </a:t>
            </a:r>
            <a:r>
              <a:rPr lang="el-GR" sz="7200" dirty="0" smtClean="0"/>
              <a:t>σε </a:t>
            </a:r>
            <a:r>
              <a:rPr lang="el-GR" sz="7200" i="1" dirty="0" smtClean="0"/>
              <a:t>καθολικές</a:t>
            </a:r>
            <a:r>
              <a:rPr lang="el-GR" sz="7200" dirty="0" smtClean="0"/>
              <a:t>, γενικές, θεωρητικές προτάσεις περί φυσικών νόμων που αναφέρονται σε </a:t>
            </a:r>
            <a:r>
              <a:rPr lang="el-GR" sz="7200" i="1" dirty="0" smtClean="0"/>
              <a:t>όλα</a:t>
            </a:r>
            <a:r>
              <a:rPr lang="el-GR" sz="7200" dirty="0" smtClean="0"/>
              <a:t> τα συμβάντα ενός συγκεκριμένου </a:t>
            </a:r>
            <a:r>
              <a:rPr lang="el-GR" sz="7200" i="1" dirty="0" smtClean="0"/>
              <a:t>είδους</a:t>
            </a:r>
            <a:r>
              <a:rPr lang="el-GR" sz="7200" dirty="0" smtClean="0"/>
              <a:t>, για </a:t>
            </a:r>
            <a:r>
              <a:rPr lang="el-GR" sz="7200" i="1" dirty="0" smtClean="0"/>
              <a:t>κάθε</a:t>
            </a:r>
            <a:r>
              <a:rPr lang="el-GR" sz="7200" dirty="0" smtClean="0"/>
              <a:t> τόπο και για </a:t>
            </a:r>
            <a:r>
              <a:rPr lang="el-GR" sz="7200" i="1" dirty="0" smtClean="0"/>
              <a:t>κάθε</a:t>
            </a:r>
            <a:r>
              <a:rPr lang="el-GR" sz="7200" dirty="0" smtClean="0"/>
              <a:t> χρονική στιγμή (π.χ. ‘</a:t>
            </a:r>
            <a:r>
              <a:rPr lang="el-GR" sz="7200" i="1" dirty="0" smtClean="0"/>
              <a:t>όλοι</a:t>
            </a:r>
            <a:r>
              <a:rPr lang="el-GR" sz="7200" dirty="0" smtClean="0"/>
              <a:t> οι πλανήτες, </a:t>
            </a:r>
            <a:r>
              <a:rPr lang="el-GR" sz="7200" i="1" dirty="0" smtClean="0"/>
              <a:t>όπου</a:t>
            </a:r>
            <a:r>
              <a:rPr lang="el-GR" sz="7200" dirty="0" smtClean="0"/>
              <a:t> και αν βρίσκονται, κινούνται </a:t>
            </a:r>
            <a:r>
              <a:rPr lang="el-GR" sz="7200" i="1" dirty="0" smtClean="0"/>
              <a:t>πάντα</a:t>
            </a:r>
            <a:r>
              <a:rPr lang="el-GR" sz="7200" dirty="0" smtClean="0"/>
              <a:t> σε ελλειπτικές τροχιές γύρω από τους ήλιους τους’).</a:t>
            </a:r>
          </a:p>
          <a:p>
            <a:endParaRPr lang="el-GR" sz="2800" dirty="0" smtClean="0"/>
          </a:p>
          <a:p>
            <a:endParaRPr lang="en-US"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Autofit/>
          </a:bodyPr>
          <a:lstStyle/>
          <a:p>
            <a:r>
              <a:rPr lang="el-GR" sz="2800" dirty="0" smtClean="0"/>
              <a:t>Μετάβαση από τις ενικές στις καθολικές αποφάνσεις-επαγωγική γενίκευση</a:t>
            </a:r>
            <a:endParaRPr lang="el-GR" sz="2800" dirty="0"/>
          </a:p>
        </p:txBody>
      </p:sp>
      <p:sp>
        <p:nvSpPr>
          <p:cNvPr id="3" name="2 - Θέση περιεχομένου"/>
          <p:cNvSpPr>
            <a:spLocks noGrp="1"/>
          </p:cNvSpPr>
          <p:nvPr>
            <p:ph sz="quarter" idx="1"/>
          </p:nvPr>
        </p:nvSpPr>
        <p:spPr/>
        <p:txBody>
          <a:bodyPr>
            <a:normAutofit fontScale="70000" lnSpcReduction="20000"/>
          </a:bodyPr>
          <a:lstStyle/>
          <a:p>
            <a:pPr>
              <a:buNone/>
            </a:pPr>
            <a:r>
              <a:rPr lang="el-GR" dirty="0" smtClean="0"/>
              <a:t>	Σύμφωνα με τους λογικούς εμπειριστές, αυτό που οδηγεί από ένα πεπερασμένο σύνολο ενικών </a:t>
            </a:r>
            <a:r>
              <a:rPr lang="el-GR" dirty="0" err="1" smtClean="0"/>
              <a:t>παρατηρησιακών</a:t>
            </a:r>
            <a:r>
              <a:rPr lang="el-GR" dirty="0" smtClean="0"/>
              <a:t> αποφάνσεων στη διατύπωση ενός καθολικού νόμου είναι η επαγωγική </a:t>
            </a:r>
            <a:r>
              <a:rPr lang="el-GR" i="1" dirty="0" smtClean="0"/>
              <a:t>γενίκευση</a:t>
            </a:r>
            <a:r>
              <a:rPr lang="en-US" i="1" dirty="0" smtClean="0"/>
              <a:t> </a:t>
            </a:r>
            <a:r>
              <a:rPr lang="en-US" dirty="0" smtClean="0"/>
              <a:t>(generalization)</a:t>
            </a:r>
            <a:r>
              <a:rPr lang="el-GR" dirty="0" smtClean="0"/>
              <a:t>.</a:t>
            </a:r>
          </a:p>
          <a:p>
            <a:endParaRPr lang="el-GR" dirty="0" smtClean="0"/>
          </a:p>
          <a:p>
            <a:r>
              <a:rPr lang="el-GR" dirty="0" smtClean="0"/>
              <a:t>Η εν λόγω γενίκευση, ωστόσο, είναι νόμιμη (=αξιόπιστη) </a:t>
            </a:r>
            <a:r>
              <a:rPr lang="el-GR" i="1" dirty="0" smtClean="0"/>
              <a:t>μόνο</a:t>
            </a:r>
            <a:r>
              <a:rPr lang="el-GR" dirty="0" smtClean="0"/>
              <a:t> όταν πληρούνται οι εξής προϋποθέσεις: 1) Να είναι </a:t>
            </a:r>
            <a:r>
              <a:rPr lang="el-GR" i="1" dirty="0" smtClean="0"/>
              <a:t>μεγάλος</a:t>
            </a:r>
            <a:r>
              <a:rPr lang="el-GR" dirty="0" smtClean="0"/>
              <a:t> ο αριθμός των </a:t>
            </a:r>
            <a:r>
              <a:rPr lang="el-GR" dirty="0" err="1" smtClean="0"/>
              <a:t>παρατηρησιακών</a:t>
            </a:r>
            <a:r>
              <a:rPr lang="el-GR" dirty="0" smtClean="0"/>
              <a:t> αποφάνσεων που σχηματίζουν τη βάση μιας γενίκευσης. 2) Οι παρατηρήσεις πρέπει να επαναλαμβάνονται υπό συνθήκες πολύ </a:t>
            </a:r>
            <a:r>
              <a:rPr lang="el-GR" i="1" dirty="0" smtClean="0"/>
              <a:t>διαφορετικές </a:t>
            </a:r>
            <a:r>
              <a:rPr lang="el-GR" dirty="0" smtClean="0"/>
              <a:t>(ευρύ φάσμα συνθηκών). 3) </a:t>
            </a:r>
            <a:r>
              <a:rPr lang="el-GR" i="1" dirty="0" smtClean="0"/>
              <a:t>Καμία</a:t>
            </a:r>
            <a:r>
              <a:rPr lang="el-GR" dirty="0" smtClean="0"/>
              <a:t> </a:t>
            </a:r>
            <a:r>
              <a:rPr lang="el-GR" dirty="0" err="1" smtClean="0"/>
              <a:t>παρατηρησιακή</a:t>
            </a:r>
            <a:r>
              <a:rPr lang="el-GR" dirty="0" smtClean="0"/>
              <a:t> απόφανση δεν πρέπει να έρχεται σε αντίθεση με τον προκύπτοντα καθολικό νόμο.</a:t>
            </a:r>
          </a:p>
          <a:p>
            <a:endParaRPr lang="el-GR" dirty="0" smtClean="0"/>
          </a:p>
          <a:p>
            <a:r>
              <a:rPr lang="el-GR" dirty="0" smtClean="0"/>
              <a:t>Αυτό ονομάζεται «αρχή της επαγωγής»: Εάν έχουν γίνει παρατηρήσεις, κάτω από ένα ευρύ φάσμα συνθηκών, σε ένα μεγάλο αριθμό από Α, και εάν όλα τα </a:t>
            </a:r>
            <a:r>
              <a:rPr lang="el-GR" dirty="0" err="1" smtClean="0"/>
              <a:t>παρατηρηθέντα</a:t>
            </a:r>
            <a:r>
              <a:rPr lang="el-GR" dirty="0" smtClean="0"/>
              <a:t> Α, χωρίς εξαίρεση, διαθέτουν την ιδιότητα Β, τότε όλα τα Α διαθέτουν την ιδιότητα Β.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rmAutofit fontScale="90000"/>
          </a:bodyPr>
          <a:lstStyle/>
          <a:p>
            <a:r>
              <a:rPr lang="el-GR" dirty="0" smtClean="0"/>
              <a:t>Η αρχή της επαγωγής δεν μπορεί να δικαιολογηθεί ούτε λογικά ούτε εμπειρικά</a:t>
            </a:r>
            <a:endParaRPr lang="el-GR" dirty="0"/>
          </a:p>
        </p:txBody>
      </p:sp>
      <p:sp>
        <p:nvSpPr>
          <p:cNvPr id="3" name="2 - Θέση περιεχομένου"/>
          <p:cNvSpPr>
            <a:spLocks noGrp="1"/>
          </p:cNvSpPr>
          <p:nvPr>
            <p:ph sz="quarter" idx="1"/>
          </p:nvPr>
        </p:nvSpPr>
        <p:spPr/>
        <p:txBody>
          <a:bodyPr>
            <a:normAutofit fontScale="25000" lnSpcReduction="20000"/>
          </a:bodyPr>
          <a:lstStyle/>
          <a:p>
            <a:pPr>
              <a:buNone/>
            </a:pPr>
            <a:endParaRPr lang="el-GR" sz="7200" dirty="0" smtClean="0"/>
          </a:p>
          <a:p>
            <a:r>
              <a:rPr lang="el-GR" sz="7200" dirty="0" smtClean="0"/>
              <a:t>Ακόμα όμως και αν δεχθούμε (χάριν του επιχειρήματος) ότι η παρατήρηση πράγματι μας εξασφαλίζει ένα ασφαλές σύνολο </a:t>
            </a:r>
            <a:r>
              <a:rPr lang="el-GR" sz="7200" dirty="0" err="1" smtClean="0"/>
              <a:t>παρατηρησιακών</a:t>
            </a:r>
            <a:r>
              <a:rPr lang="el-GR" sz="7200" dirty="0" smtClean="0"/>
              <a:t> αποφάνσεων ως σημείων αφετηρίας της εμπειρικής-επιστημονικής γνώσης, πώς αποδεικνύεται ότι ο επαγωγικός συλλογισμός μας οδηγεί σε αξιόπιστη επιστημονική γνώση;</a:t>
            </a:r>
          </a:p>
          <a:p>
            <a:endParaRPr lang="el-GR" sz="7200" dirty="0" smtClean="0"/>
          </a:p>
          <a:p>
            <a:r>
              <a:rPr lang="el-GR" sz="7200" dirty="0" smtClean="0"/>
              <a:t>Μπορεί η αρχή της επαγωγής να δικαιολογηθεί μέσω </a:t>
            </a:r>
            <a:r>
              <a:rPr lang="el-GR" sz="7200" i="1" dirty="0" smtClean="0"/>
              <a:t>παραγωγικού</a:t>
            </a:r>
            <a:r>
              <a:rPr lang="el-GR" sz="7200" dirty="0" smtClean="0"/>
              <a:t> επιχειρήματος; Είναι η αρχή της επαγωγής λογικώς (=παραγωγικά) έγκυρο επιχείρημα; Όχι.</a:t>
            </a:r>
          </a:p>
          <a:p>
            <a:endParaRPr lang="el-GR" sz="7200" dirty="0" smtClean="0"/>
          </a:p>
          <a:p>
            <a:r>
              <a:rPr lang="el-GR" sz="7200" dirty="0" smtClean="0"/>
              <a:t>Μπορεί η επαγωγή να δικαιολογηθεί μέσω της </a:t>
            </a:r>
            <a:r>
              <a:rPr lang="el-GR" sz="7200" i="1" dirty="0" smtClean="0"/>
              <a:t>εμπειρίας</a:t>
            </a:r>
            <a:r>
              <a:rPr lang="el-GR" sz="7200" dirty="0" smtClean="0"/>
              <a:t>; Όχι. Πρόβλημα κυκλικότητας. Από μια σειρά ενικών </a:t>
            </a:r>
            <a:r>
              <a:rPr lang="el-GR" sz="7200" dirty="0" err="1" smtClean="0"/>
              <a:t>παρατηρησιακών</a:t>
            </a:r>
            <a:r>
              <a:rPr lang="el-GR" sz="7200" dirty="0" smtClean="0"/>
              <a:t> προτάσεων που καταγράφουν προηγούμενες επιτυχείς εφαρμογές αυτής της αρχής (η αρχή της επαγωγής λειτούργησε στο παρελθόν επιτυχώς στις περιπτώσεις </a:t>
            </a:r>
            <a:r>
              <a:rPr lang="en-US" sz="7200" dirty="0" smtClean="0"/>
              <a:t> x1, x2, x3)</a:t>
            </a:r>
            <a:r>
              <a:rPr lang="el-GR" sz="7200" dirty="0" smtClean="0"/>
              <a:t>,  συνάγεται μια καθολική πρόταση (η αρχή της επαγωγής λειτουργεί </a:t>
            </a:r>
            <a:r>
              <a:rPr lang="el-GR" sz="7200" i="1" dirty="0" smtClean="0"/>
              <a:t>πάντοτε</a:t>
            </a:r>
            <a:r>
              <a:rPr lang="el-GR" sz="7200" dirty="0" smtClean="0"/>
              <a:t>)</a:t>
            </a:r>
            <a:r>
              <a:rPr lang="en-US" sz="7200" dirty="0" smtClean="0"/>
              <a:t>.</a:t>
            </a:r>
          </a:p>
          <a:p>
            <a:endParaRPr lang="en-US" sz="7200" dirty="0" smtClean="0"/>
          </a:p>
          <a:p>
            <a:r>
              <a:rPr lang="el-GR" sz="7200" dirty="0" smtClean="0"/>
              <a:t>Δεν μπορούμε να χρησιμοποιήσουμε επαγωγή για να δικαιολογήσουμε την επαγωγή. </a:t>
            </a:r>
          </a:p>
          <a:p>
            <a:endParaRPr lang="el-GR" sz="2900" dirty="0" smtClean="0"/>
          </a:p>
          <a:p>
            <a:pPr>
              <a:buNone/>
            </a:pPr>
            <a:endParaRPr lang="el-GR" dirty="0" smtClean="0"/>
          </a:p>
          <a:p>
            <a:pPr>
              <a:buNone/>
            </a:pPr>
            <a:r>
              <a:rPr lang="el-GR" dirty="0" smtClean="0"/>
              <a:t> </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1200136"/>
          </a:xfrm>
        </p:spPr>
        <p:txBody>
          <a:bodyPr>
            <a:noAutofit/>
          </a:bodyPr>
          <a:lstStyle/>
          <a:p>
            <a:r>
              <a:rPr lang="el-GR" sz="2800" dirty="0" smtClean="0"/>
              <a:t>(Εσωτερική) Κριτική του λογικού εμπειρισμού (</a:t>
            </a:r>
            <a:r>
              <a:rPr lang="en-US" sz="2800" dirty="0" err="1" smtClean="0"/>
              <a:t>Neurath</a:t>
            </a:r>
            <a:r>
              <a:rPr lang="en-US" sz="2800" dirty="0" smtClean="0"/>
              <a:t>)</a:t>
            </a:r>
            <a:r>
              <a:rPr lang="el-GR" sz="2800" dirty="0" smtClean="0"/>
              <a:t> στην έννοια των «</a:t>
            </a:r>
            <a:r>
              <a:rPr lang="el-GR" sz="2800" dirty="0" err="1" smtClean="0"/>
              <a:t>παρατηρησιακών</a:t>
            </a:r>
            <a:r>
              <a:rPr lang="el-GR" sz="2800" dirty="0" smtClean="0"/>
              <a:t> προτάσεων»</a:t>
            </a:r>
            <a:endParaRPr lang="el-GR" sz="2800" dirty="0"/>
          </a:p>
        </p:txBody>
      </p:sp>
      <p:sp>
        <p:nvSpPr>
          <p:cNvPr id="3" name="2 - Θέση περιεχομένου"/>
          <p:cNvSpPr>
            <a:spLocks noGrp="1"/>
          </p:cNvSpPr>
          <p:nvPr>
            <p:ph sz="quarter" idx="1"/>
          </p:nvPr>
        </p:nvSpPr>
        <p:spPr/>
        <p:txBody>
          <a:bodyPr>
            <a:noAutofit/>
          </a:bodyPr>
          <a:lstStyle/>
          <a:p>
            <a:r>
              <a:rPr lang="el-GR" sz="1700" dirty="0" smtClean="0"/>
              <a:t>Κριτική στην αντίληψη των λογικών εμπειριστών περί της </a:t>
            </a:r>
            <a:r>
              <a:rPr lang="el-GR" sz="1700" i="1" dirty="0" smtClean="0"/>
              <a:t>θεμελιωτικής</a:t>
            </a:r>
            <a:r>
              <a:rPr lang="el-GR" sz="1700" dirty="0" smtClean="0"/>
              <a:t> λειτουργίας των ίδιων των </a:t>
            </a:r>
            <a:r>
              <a:rPr lang="el-GR" sz="1700" i="1" dirty="0" err="1" smtClean="0"/>
              <a:t>παρατηρησιακών</a:t>
            </a:r>
            <a:r>
              <a:rPr lang="el-GR" sz="1700" dirty="0" smtClean="0"/>
              <a:t> προτάσεων: Κριτική στις προτάσεις πρωτοκόλλου (</a:t>
            </a:r>
            <a:r>
              <a:rPr lang="en-US" sz="1700" dirty="0" err="1" smtClean="0"/>
              <a:t>Neurath</a:t>
            </a:r>
            <a:r>
              <a:rPr lang="en-US" sz="1700" dirty="0" smtClean="0"/>
              <a:t>)</a:t>
            </a:r>
            <a:r>
              <a:rPr lang="el-GR" sz="1700" dirty="0" smtClean="0"/>
              <a:t> («στις 3.15 ένα κόκκινο τραπέζι έγινε αντιληπτό από τον </a:t>
            </a:r>
            <a:r>
              <a:rPr lang="en-US" sz="1700" dirty="0" smtClean="0"/>
              <a:t>Otto</a:t>
            </a:r>
            <a:r>
              <a:rPr lang="el-GR" sz="1700" dirty="0" smtClean="0"/>
              <a:t>») και στις «διαπιστωτικές προτάσεις» (</a:t>
            </a:r>
            <a:r>
              <a:rPr lang="en-US" sz="1700" dirty="0" err="1" smtClean="0"/>
              <a:t>Schlick</a:t>
            </a:r>
            <a:r>
              <a:rPr lang="el-GR" sz="1700" dirty="0" smtClean="0"/>
              <a:t>)</a:t>
            </a:r>
            <a:r>
              <a:rPr lang="en-US" sz="1700" dirty="0" smtClean="0"/>
              <a:t> (</a:t>
            </a:r>
            <a:r>
              <a:rPr lang="el-GR" sz="1700" dirty="0" smtClean="0"/>
              <a:t>«εδώ, τώρα, κόκκινο»).</a:t>
            </a:r>
          </a:p>
          <a:p>
            <a:endParaRPr lang="el-GR" sz="1700" dirty="0" smtClean="0"/>
          </a:p>
          <a:p>
            <a:r>
              <a:rPr lang="el-GR" sz="1700" dirty="0" smtClean="0"/>
              <a:t>Ο κύκλος της Βιέννης υποστήριζε ότι οι «βασικές» ή «ατομικές» προτάσεις είναι 1) βέβαιες και μη αναθεωρήσιμες, 2) έσχατες ή γνωσιολογικά πρότερες (όταν συλλαμβάνω το </a:t>
            </a:r>
            <a:r>
              <a:rPr lang="el-GR" sz="1700" i="1" dirty="0" smtClean="0"/>
              <a:t>νόημά</a:t>
            </a:r>
            <a:r>
              <a:rPr lang="el-GR" sz="1700" dirty="0" smtClean="0"/>
              <a:t> τους, συλλαμβάνω αυτομάτως και την </a:t>
            </a:r>
            <a:r>
              <a:rPr lang="el-GR" sz="1700" i="1" dirty="0" smtClean="0"/>
              <a:t>αλήθεια</a:t>
            </a:r>
            <a:r>
              <a:rPr lang="el-GR" sz="1700" dirty="0" smtClean="0"/>
              <a:t> τους). </a:t>
            </a:r>
          </a:p>
          <a:p>
            <a:pPr>
              <a:buNone/>
            </a:pPr>
            <a:endParaRPr lang="el-GR" sz="1700" dirty="0" smtClean="0"/>
          </a:p>
          <a:p>
            <a:r>
              <a:rPr lang="el-GR" sz="1700" dirty="0" smtClean="0"/>
              <a:t>Κάτι τέτοιο θεωρείτο απαραίτητο διότι 1) διασφάλιζε ένα σημείο </a:t>
            </a:r>
            <a:r>
              <a:rPr lang="el-GR" sz="1700" i="1" dirty="0" smtClean="0"/>
              <a:t>επαφής</a:t>
            </a:r>
            <a:r>
              <a:rPr lang="el-GR" sz="1700" dirty="0" smtClean="0"/>
              <a:t> της γλωσσικής και της </a:t>
            </a:r>
            <a:r>
              <a:rPr lang="el-GR" sz="1700" i="1" dirty="0" err="1" smtClean="0"/>
              <a:t>εξω</a:t>
            </a:r>
            <a:r>
              <a:rPr lang="el-GR" sz="1700" dirty="0" smtClean="0"/>
              <a:t>-γλωσσικής πραγματικότητας, το οποίο είναι 2) </a:t>
            </a:r>
            <a:r>
              <a:rPr lang="el-GR" sz="1700" i="1" dirty="0" smtClean="0"/>
              <a:t>άμεσα δεδομένο </a:t>
            </a:r>
            <a:r>
              <a:rPr lang="el-GR" sz="1700" dirty="0" smtClean="0"/>
              <a:t>(γνωστό) στο υποκείμενο. Και μόνο αν πληρούνταν οι εν λόγω προϋποθέσεις θεωρείτο ότι μπορούν οι προτάσεις μας γενικώς (και οι επιστημονικές προτάσεις, ειδικότερα) να έχουν </a:t>
            </a:r>
            <a:r>
              <a:rPr lang="el-GR" sz="1700" i="1" dirty="0" smtClean="0"/>
              <a:t>εμπειρικό περιεχόμενο </a:t>
            </a:r>
            <a:r>
              <a:rPr lang="el-GR" sz="1700" dirty="0" smtClean="0"/>
              <a:t>και </a:t>
            </a:r>
            <a:r>
              <a:rPr lang="el-GR" sz="1700" dirty="0" err="1" smtClean="0"/>
              <a:t>αντίκρυσμα</a:t>
            </a:r>
            <a:r>
              <a:rPr lang="el-GR" sz="1700" dirty="0" smtClean="0"/>
              <a:t>, να αναφέρονται στην εμπειρική </a:t>
            </a:r>
            <a:r>
              <a:rPr lang="el-GR" sz="1700" i="1" dirty="0" smtClean="0"/>
              <a:t>πραγματικότητα</a:t>
            </a:r>
            <a:r>
              <a:rPr lang="el-GR" sz="1700" dirty="0" smtClean="0"/>
              <a:t> (σε κάτι  έξω από τον εαυτό τους, ανεξάρτητο, </a:t>
            </a:r>
            <a:r>
              <a:rPr lang="el-GR" sz="1700" dirty="0" err="1" smtClean="0"/>
              <a:t>εξω</a:t>
            </a:r>
            <a:r>
              <a:rPr lang="el-GR" sz="1700" dirty="0" smtClean="0"/>
              <a:t>-εννοιολογικό).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0000" lnSpcReduction="20000"/>
          </a:bodyPr>
          <a:lstStyle/>
          <a:p>
            <a:endParaRPr lang="en-US" sz="2800" dirty="0" smtClean="0"/>
          </a:p>
          <a:p>
            <a:r>
              <a:rPr lang="el-GR" sz="2800" dirty="0" smtClean="0"/>
              <a:t>Ωστόσο, σύμφωνα με την κριτική του </a:t>
            </a:r>
            <a:r>
              <a:rPr lang="en-US" sz="2800" dirty="0" err="1" smtClean="0"/>
              <a:t>Neurath</a:t>
            </a:r>
            <a:r>
              <a:rPr lang="el-GR" sz="2800" dirty="0" smtClean="0"/>
              <a:t> (στις «διαπιστωτικές προτάσεις» του </a:t>
            </a:r>
            <a:r>
              <a:rPr lang="en-US" sz="2800" dirty="0" err="1" smtClean="0"/>
              <a:t>Schlick</a:t>
            </a:r>
            <a:r>
              <a:rPr lang="el-GR" sz="2800" dirty="0" smtClean="0"/>
              <a:t>),</a:t>
            </a:r>
            <a:r>
              <a:rPr lang="en-US" sz="2800" dirty="0" smtClean="0"/>
              <a:t> </a:t>
            </a:r>
            <a:r>
              <a:rPr lang="el-GR" sz="2800" dirty="0" smtClean="0"/>
              <a:t>δεν μπορούν προτάσεις που αξιώνουν να περιγράφουν την </a:t>
            </a:r>
            <a:r>
              <a:rPr lang="el-GR" sz="2800" i="1" dirty="0" smtClean="0"/>
              <a:t>εμπειρία</a:t>
            </a:r>
            <a:r>
              <a:rPr lang="el-GR" sz="2800" dirty="0" smtClean="0"/>
              <a:t> να είναι </a:t>
            </a:r>
            <a:r>
              <a:rPr lang="el-GR" sz="2800" i="1" dirty="0" smtClean="0"/>
              <a:t>καταστατικά μη αναθεωρήσιμες </a:t>
            </a:r>
            <a:r>
              <a:rPr lang="el-GR" sz="2800" dirty="0" smtClean="0"/>
              <a:t>από την εμπειρία: αν ίσχυε κάτι τέτοιο, θα σήμαινε απλά ότι οι εν λόγω προτάσεις </a:t>
            </a:r>
            <a:r>
              <a:rPr lang="el-GR" sz="2800" i="1" dirty="0" smtClean="0"/>
              <a:t>δεν</a:t>
            </a:r>
            <a:r>
              <a:rPr lang="el-GR" sz="2800" dirty="0" smtClean="0"/>
              <a:t> περιγράφουν εν τέλει την εμπειρία, μιας και η εμπειρία είναι </a:t>
            </a:r>
            <a:r>
              <a:rPr lang="el-GR" sz="2800" i="1" dirty="0" smtClean="0"/>
              <a:t>ουσιωδώς </a:t>
            </a:r>
            <a:r>
              <a:rPr lang="el-GR" sz="2800" i="1" dirty="0" err="1" smtClean="0"/>
              <a:t>ενδεχομενική</a:t>
            </a:r>
            <a:r>
              <a:rPr lang="el-GR" sz="2800" i="1" dirty="0" smtClean="0"/>
              <a:t>.</a:t>
            </a:r>
            <a:endParaRPr lang="el-GR" sz="2800" dirty="0" smtClean="0"/>
          </a:p>
          <a:p>
            <a:endParaRPr lang="el-GR" sz="2800" dirty="0" smtClean="0"/>
          </a:p>
          <a:p>
            <a:r>
              <a:rPr lang="el-GR" sz="2800" dirty="0" smtClean="0"/>
              <a:t>Άλλωστε, οι προτάσεις πρωτοκόλλου είναι, αυστηρά μιλώντας, </a:t>
            </a:r>
            <a:r>
              <a:rPr lang="el-GR" sz="2800" i="1" dirty="0" smtClean="0"/>
              <a:t>επισφαλείς</a:t>
            </a:r>
            <a:r>
              <a:rPr lang="el-GR" sz="2800" dirty="0" smtClean="0"/>
              <a:t>: στηρίζονται π.χ. στην ισχύ της (γενικής) υπόθεσης ότι δεν μας εξαπατά η μνήμη μας για μικρά χρονικά διαστήματα. </a:t>
            </a:r>
          </a:p>
          <a:p>
            <a:endParaRPr lang="el-GR" sz="2800" dirty="0" smtClean="0"/>
          </a:p>
          <a:p>
            <a:r>
              <a:rPr lang="el-GR" sz="2800" dirty="0" smtClean="0"/>
              <a:t>Συνεπώς, οι εν λόγω (‘ατομικές’) προτάσεις πρωτοκόλλου δεν μπορούν να θεωρηθούν γνωσιολογικά προνομιακές (πρότερες) έναντι άλλων (π.χ. περισσότερο ‘θεωρητικά φορτισμένων’, ‘γενικών’) προτάσεων.</a:t>
            </a:r>
            <a:endParaRPr lang="en-US"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a:t>
            </a:r>
            <a:r>
              <a:rPr lang="el-GR" dirty="0" err="1" smtClean="0"/>
              <a:t>συνεκτικισμός</a:t>
            </a:r>
            <a:r>
              <a:rPr lang="el-GR" dirty="0" smtClean="0"/>
              <a:t> του </a:t>
            </a:r>
            <a:r>
              <a:rPr lang="en-US" dirty="0" err="1" smtClean="0"/>
              <a:t>Neurath</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n-US" dirty="0" smtClean="0"/>
              <a:t>O </a:t>
            </a:r>
            <a:r>
              <a:rPr lang="en-US" dirty="0" err="1" smtClean="0"/>
              <a:t>Neurath</a:t>
            </a:r>
            <a:r>
              <a:rPr lang="el-GR" dirty="0" smtClean="0"/>
              <a:t>, βάσει των παραπάνω, καταλήγει σε μια </a:t>
            </a:r>
            <a:r>
              <a:rPr lang="el-GR" i="1" dirty="0" smtClean="0"/>
              <a:t>ολιστική</a:t>
            </a:r>
            <a:r>
              <a:rPr lang="el-GR" dirty="0" smtClean="0"/>
              <a:t> αντιμετώπιση της γλώσσας (εννοιολογικού συστήματος) της επιστήμης χωρίς ακλόνητα (βέβαια) θεμέλια</a:t>
            </a:r>
            <a:r>
              <a:rPr lang="en-US" dirty="0" smtClean="0"/>
              <a:t>.</a:t>
            </a:r>
          </a:p>
          <a:p>
            <a:endParaRPr lang="en-US" dirty="0" smtClean="0"/>
          </a:p>
          <a:p>
            <a:r>
              <a:rPr lang="el-GR" dirty="0" smtClean="0"/>
              <a:t>Εντός αυτής της δομής δεν έχει νόημα να αναζητείται η αλήθεια μιας πρότασης μέσω μιας ανεξάρτητης και άμεσης σύγκρισης ή αντιστοίχησής της με την (εξωτερική ή ‘εσωτερική’) πραγματικότητα (</a:t>
            </a:r>
            <a:r>
              <a:rPr lang="el-GR" dirty="0" err="1" smtClean="0"/>
              <a:t>παρατηρησιακές</a:t>
            </a:r>
            <a:r>
              <a:rPr lang="el-GR" dirty="0" smtClean="0"/>
              <a:t> προτάσεις πρωτοκόλλου), αλλά μόνο η αύξηση ή μείωση της </a:t>
            </a:r>
            <a:r>
              <a:rPr lang="el-GR" i="1" dirty="0" smtClean="0"/>
              <a:t>συνοχής</a:t>
            </a:r>
            <a:r>
              <a:rPr lang="el-GR" dirty="0" smtClean="0"/>
              <a:t> που θα επιφέρει στο </a:t>
            </a:r>
            <a:r>
              <a:rPr lang="el-GR" i="1" dirty="0" smtClean="0"/>
              <a:t>όλο</a:t>
            </a:r>
            <a:r>
              <a:rPr lang="el-GR" dirty="0" smtClean="0"/>
              <a:t> </a:t>
            </a:r>
            <a:r>
              <a:rPr lang="el-GR" i="1" dirty="0" smtClean="0"/>
              <a:t>σύστημα</a:t>
            </a:r>
            <a:r>
              <a:rPr lang="el-GR" dirty="0" smtClean="0"/>
              <a:t> προτάσεων η εισαγωγή αυτής της πρότασης (</a:t>
            </a:r>
            <a:r>
              <a:rPr lang="el-GR" dirty="0" err="1" smtClean="0"/>
              <a:t>συνεκτικισμός</a:t>
            </a:r>
            <a:r>
              <a:rPr lang="el-GR" dirty="0" smtClean="0"/>
              <a:t>).</a:t>
            </a:r>
          </a:p>
          <a:p>
            <a:endParaRPr lang="el-GR"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Αυτό σχετίζεται με το γεγονός ότι οι (ενικές) </a:t>
            </a:r>
            <a:r>
              <a:rPr lang="el-GR" dirty="0" err="1" smtClean="0"/>
              <a:t>παρατηρησιακές</a:t>
            </a:r>
            <a:r>
              <a:rPr lang="el-GR" dirty="0" smtClean="0"/>
              <a:t> αποφάνσεις ακόμα και για τα πιο αυτονόητα πράγματα (π.χ. το χρώμα των αντικειμένων, το σχήμα και το είδος τους -π.χ. μια κιμωλία) </a:t>
            </a:r>
            <a:r>
              <a:rPr lang="el-GR" i="1" dirty="0" smtClean="0"/>
              <a:t>προϋποθέτουν </a:t>
            </a:r>
            <a:r>
              <a:rPr lang="el-GR" dirty="0" smtClean="0"/>
              <a:t>για τη </a:t>
            </a:r>
            <a:r>
              <a:rPr lang="el-GR" dirty="0" err="1" smtClean="0"/>
              <a:t>δικαιολόγησή</a:t>
            </a:r>
            <a:r>
              <a:rPr lang="el-GR" dirty="0" smtClean="0"/>
              <a:t> τους την ισχύ </a:t>
            </a:r>
            <a:r>
              <a:rPr lang="el-GR" i="1" dirty="0" smtClean="0"/>
              <a:t>γενικών θεωρητικών αρχών-νόμων </a:t>
            </a:r>
            <a:r>
              <a:rPr lang="el-GR" dirty="0" smtClean="0"/>
              <a:t>(π.χ. περί κανονικών συνθηκών για την αξιόπιστη αναφορά χρωμάτων, θεωρία χημείας για την αξιόπιστή δικαιολόγηση του ότι αυτό μπροστά μου είναι μια κιμωλία κλπ).</a:t>
            </a:r>
          </a:p>
          <a:p>
            <a:endParaRPr lang="el-GR" dirty="0" smtClean="0"/>
          </a:p>
          <a:p>
            <a:r>
              <a:rPr lang="el-GR" dirty="0" smtClean="0"/>
              <a:t>«Δεν υπάρχει τρόπος να θέσουμε ως αφετηρία των επιστημών οριστικά αποδεδειγμένες καθαρές προτάσεις πρωτοκόλλου. Δεν υπάρχει </a:t>
            </a:r>
            <a:r>
              <a:rPr lang="en-US" dirty="0" smtClean="0"/>
              <a:t>tabula rasa.</a:t>
            </a:r>
            <a:r>
              <a:rPr lang="el-GR" dirty="0" smtClean="0"/>
              <a:t> Δεν υπάρχει κάποια αυστηρή γνωσιολογική ασυμμετρία μεταξύ ενικών/</a:t>
            </a:r>
            <a:r>
              <a:rPr lang="el-GR" dirty="0" err="1" smtClean="0"/>
              <a:t>παρατηρησιακών</a:t>
            </a:r>
            <a:r>
              <a:rPr lang="el-GR" dirty="0" smtClean="0"/>
              <a:t> και γενικών/καθολικών/θεωρητικών προτάσεων.</a:t>
            </a:r>
            <a:r>
              <a:rPr lang="en-US" dirty="0" smtClean="0"/>
              <a:t> </a:t>
            </a:r>
            <a:endParaRPr lang="el-GR" dirty="0" smtClean="0"/>
          </a:p>
          <a:p>
            <a:endParaRPr lang="el-GR" dirty="0" smtClean="0"/>
          </a:p>
          <a:p>
            <a:r>
              <a:rPr lang="el-GR" dirty="0" smtClean="0"/>
              <a:t>«Είμαστε οι ναύτες που πρέπει να επισκευάζουν το πλοίο τους στην ανοικτή θάλασσα [=επισφάλεια, συνεκτικότητα] χωρίς ποτέ να μπορούν να το διαλύσουν στην ξηρά [=θεμέλιο] και να το ανακατασκευάσουν εκεί με καλύτερα υλικά» (</a:t>
            </a:r>
            <a:r>
              <a:rPr lang="en-US" dirty="0" err="1" smtClean="0"/>
              <a:t>Neurath</a:t>
            </a:r>
            <a:r>
              <a:rPr lang="en-US" dirty="0" smtClean="0"/>
              <a:t> </a:t>
            </a:r>
            <a:r>
              <a:rPr lang="el-GR" dirty="0" smtClean="0"/>
              <a:t>1932</a:t>
            </a:r>
            <a:r>
              <a:rPr lang="en-US" dirty="0" smtClean="0"/>
              <a:t>).</a:t>
            </a:r>
            <a:endParaRPr lang="el-GR"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357166"/>
            <a:ext cx="8534400" cy="758952"/>
          </a:xfrm>
        </p:spPr>
        <p:txBody>
          <a:bodyPr>
            <a:noAutofit/>
          </a:bodyPr>
          <a:lstStyle/>
          <a:p>
            <a:r>
              <a:rPr lang="en-US" sz="2400" dirty="0" err="1" smtClean="0"/>
              <a:t>Quine</a:t>
            </a:r>
            <a:r>
              <a:rPr lang="el-GR" sz="2400" dirty="0" smtClean="0"/>
              <a:t>: Κληρονόμος και αναθεωρητής του λογικού εμπειρισμού</a:t>
            </a:r>
            <a:endParaRPr lang="el-GR" sz="2400" dirty="0"/>
          </a:p>
        </p:txBody>
      </p:sp>
      <p:sp>
        <p:nvSpPr>
          <p:cNvPr id="3" name="2 - Θέση περιεχομένου"/>
          <p:cNvSpPr>
            <a:spLocks noGrp="1"/>
          </p:cNvSpPr>
          <p:nvPr>
            <p:ph sz="quarter" idx="1"/>
          </p:nvPr>
        </p:nvSpPr>
        <p:spPr/>
        <p:txBody>
          <a:bodyPr>
            <a:noAutofit/>
          </a:bodyPr>
          <a:lstStyle/>
          <a:p>
            <a:r>
              <a:rPr lang="el-GR" sz="1800" dirty="0" smtClean="0"/>
              <a:t>Η παραπάνω ‘εσωτερική’ κριτική του λογικού εμπειρισμού ανοίγει το δρόμο για την ακόμα πιο ριζική κριτική του </a:t>
            </a:r>
            <a:r>
              <a:rPr lang="en-US" sz="1800" dirty="0" err="1" smtClean="0"/>
              <a:t>Quine</a:t>
            </a:r>
            <a:r>
              <a:rPr lang="el-GR" sz="1800" dirty="0" smtClean="0"/>
              <a:t>.</a:t>
            </a:r>
            <a:endParaRPr lang="en-US" sz="1800" dirty="0" smtClean="0"/>
          </a:p>
          <a:p>
            <a:endParaRPr lang="en-US" sz="1800" dirty="0" smtClean="0"/>
          </a:p>
          <a:p>
            <a:r>
              <a:rPr lang="en-US" sz="1800" dirty="0" smtClean="0"/>
              <a:t>O </a:t>
            </a:r>
            <a:r>
              <a:rPr lang="en-US" sz="1800" dirty="0" err="1" smtClean="0"/>
              <a:t>Quine</a:t>
            </a:r>
            <a:r>
              <a:rPr lang="en-US" sz="1800" dirty="0" smtClean="0"/>
              <a:t> </a:t>
            </a:r>
            <a:r>
              <a:rPr lang="el-GR" sz="1800" dirty="0" smtClean="0"/>
              <a:t>ασκεί δριμεία κριτική σε </a:t>
            </a:r>
            <a:r>
              <a:rPr lang="el-GR" sz="1800" dirty="0" err="1" smtClean="0"/>
              <a:t>ό,τι</a:t>
            </a:r>
            <a:r>
              <a:rPr lang="el-GR" sz="1800" dirty="0" smtClean="0"/>
              <a:t> ο ίδιος εκλαμβάνει ως ‘(δύο) δόγματα του εμπειρισμού’ εν γένει (1951). Ασκεί όμως αυτή την κριτική</a:t>
            </a:r>
            <a:r>
              <a:rPr lang="en-US" sz="1800" dirty="0" smtClean="0"/>
              <a:t> </a:t>
            </a:r>
            <a:r>
              <a:rPr lang="el-GR" sz="1800" dirty="0" smtClean="0"/>
              <a:t>στον εμπειρισμό ακριβώς στο  </a:t>
            </a:r>
            <a:r>
              <a:rPr lang="el-GR" sz="1800" i="1" dirty="0" smtClean="0"/>
              <a:t>όνομα</a:t>
            </a:r>
            <a:r>
              <a:rPr lang="el-GR" sz="1800" dirty="0" smtClean="0"/>
              <a:t> του εμπειρισμού: Π.χ. δηλώνει ‘ριζοσπαστικός εμπειριστής’.</a:t>
            </a:r>
          </a:p>
          <a:p>
            <a:endParaRPr lang="el-GR" sz="1800" dirty="0" smtClean="0"/>
          </a:p>
          <a:p>
            <a:r>
              <a:rPr lang="el-GR" sz="1800" dirty="0" smtClean="0"/>
              <a:t>Απορρίπτει π.χ. το </a:t>
            </a:r>
            <a:r>
              <a:rPr lang="el-GR" sz="1800" dirty="0" err="1" smtClean="0"/>
              <a:t>εμπειριστικό</a:t>
            </a:r>
            <a:r>
              <a:rPr lang="el-GR" sz="1800" dirty="0" smtClean="0"/>
              <a:t> </a:t>
            </a:r>
            <a:r>
              <a:rPr lang="el-GR" sz="1800" i="1" dirty="0" smtClean="0"/>
              <a:t>δόγμα της αναλυτικότητας</a:t>
            </a:r>
            <a:r>
              <a:rPr lang="el-GR" sz="1800" dirty="0" smtClean="0"/>
              <a:t>: Απορρίπτει δηλαδή τη διάκριση αναλυτικών-συνθετικών προτάσεων</a:t>
            </a:r>
            <a:r>
              <a:rPr lang="en-US" sz="1800" dirty="0" smtClean="0"/>
              <a:t> </a:t>
            </a:r>
            <a:r>
              <a:rPr lang="el-GR" sz="1800" dirty="0" smtClean="0"/>
              <a:t>ως διάκριση </a:t>
            </a:r>
            <a:r>
              <a:rPr lang="el-GR" sz="1800" i="1" dirty="0" smtClean="0"/>
              <a:t>είδους</a:t>
            </a:r>
            <a:r>
              <a:rPr lang="el-GR" sz="1800" dirty="0" smtClean="0"/>
              <a:t> και τη θεωρεί απλά διάκριση </a:t>
            </a:r>
            <a:r>
              <a:rPr lang="el-GR" sz="1800" i="1" dirty="0" smtClean="0"/>
              <a:t>βαθμού</a:t>
            </a:r>
            <a:r>
              <a:rPr lang="en-US" sz="1800" i="1" dirty="0" smtClean="0"/>
              <a:t>.</a:t>
            </a:r>
            <a:endParaRPr lang="el-GR" sz="1800" dirty="0" smtClean="0"/>
          </a:p>
          <a:p>
            <a:endParaRPr lang="el-GR" sz="1800" dirty="0" smtClean="0"/>
          </a:p>
          <a:p>
            <a:r>
              <a:rPr lang="el-GR" sz="1800" dirty="0" smtClean="0"/>
              <a:t>Συνέπεια: δεν υπάρχουν προτάσεις των οποίων η </a:t>
            </a:r>
            <a:r>
              <a:rPr lang="el-GR" sz="1800" dirty="0" err="1" smtClean="0"/>
              <a:t>αληθοτιμή</a:t>
            </a:r>
            <a:r>
              <a:rPr lang="el-GR" sz="1800" dirty="0" smtClean="0"/>
              <a:t> να είναι απολύτως απρόσβλητη από την εμπειρία -ακόμα και αν αυτές είναι προτάσεις της λογικής και των μαθηματικών.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800" dirty="0" smtClean="0"/>
              <a:t>Ο </a:t>
            </a:r>
            <a:r>
              <a:rPr lang="en-US" sz="2800" dirty="0" err="1" smtClean="0"/>
              <a:t>Quine</a:t>
            </a:r>
            <a:r>
              <a:rPr lang="en-US" sz="2800" dirty="0" smtClean="0"/>
              <a:t> </a:t>
            </a:r>
            <a:r>
              <a:rPr lang="el-GR" sz="2800" dirty="0" smtClean="0"/>
              <a:t>απορρίπτει επίσης το </a:t>
            </a:r>
            <a:r>
              <a:rPr lang="el-GR" sz="2800" dirty="0" err="1" smtClean="0"/>
              <a:t>εμπειριστικό</a:t>
            </a:r>
            <a:r>
              <a:rPr lang="el-GR" sz="2800" dirty="0" smtClean="0"/>
              <a:t> </a:t>
            </a:r>
            <a:r>
              <a:rPr lang="el-GR" sz="2800" i="1" dirty="0" smtClean="0"/>
              <a:t>δόγμα του </a:t>
            </a:r>
            <a:r>
              <a:rPr lang="el-GR" sz="2800" i="1" dirty="0" err="1" smtClean="0"/>
              <a:t>αναγωγισμού</a:t>
            </a:r>
            <a:r>
              <a:rPr lang="el-GR" sz="2800" dirty="0" smtClean="0"/>
              <a:t>, ήτοι, την </a:t>
            </a:r>
            <a:r>
              <a:rPr lang="el-GR" sz="2800" dirty="0" err="1" smtClean="0"/>
              <a:t>εμπειριστική</a:t>
            </a:r>
            <a:r>
              <a:rPr lang="el-GR" sz="2800" dirty="0" smtClean="0"/>
              <a:t> θέση ότι κάθε πρόταση μπορεί </a:t>
            </a:r>
            <a:r>
              <a:rPr lang="el-GR" sz="2800" i="1" dirty="0" smtClean="0"/>
              <a:t>μεμονωμένα</a:t>
            </a:r>
            <a:r>
              <a:rPr lang="el-GR" sz="2800" dirty="0" smtClean="0"/>
              <a:t> να ελεγχθεί από την εμπειρία. </a:t>
            </a:r>
          </a:p>
          <a:p>
            <a:endParaRPr lang="el-GR" sz="2800" dirty="0" smtClean="0"/>
          </a:p>
          <a:p>
            <a:r>
              <a:rPr lang="el-GR" sz="2800" dirty="0" smtClean="0"/>
              <a:t>Συνέπεια: ολισμός</a:t>
            </a:r>
            <a:r>
              <a:rPr lang="en-US" sz="2800" dirty="0" smtClean="0"/>
              <a:t>:</a:t>
            </a:r>
            <a:r>
              <a:rPr lang="el-GR" sz="2800" dirty="0" smtClean="0"/>
              <a:t> </a:t>
            </a:r>
            <a:r>
              <a:rPr lang="en-US" sz="2800" dirty="0" smtClean="0"/>
              <a:t>o</a:t>
            </a:r>
            <a:r>
              <a:rPr lang="el-GR" sz="2800" dirty="0" smtClean="0"/>
              <a:t>ι προτάσεις της επιστήμης αντιμετωπίζουν το «δικαστήριο» της αισθητηριακής εμπειρίας όχι ατομικά (δηλαδή όχι μέσω της αναγωγής τους σε ‘ατομικές’ προτάσεις), αλλά </a:t>
            </a:r>
            <a:r>
              <a:rPr lang="el-GR" sz="2800" i="1" dirty="0" smtClean="0"/>
              <a:t>ως όλον: </a:t>
            </a:r>
            <a:r>
              <a:rPr lang="el-GR" sz="2800" dirty="0" smtClean="0"/>
              <a:t>ως ένα </a:t>
            </a:r>
            <a:r>
              <a:rPr lang="el-GR" sz="2800" i="1" dirty="0" smtClean="0"/>
              <a:t>συνολικό σύστημα </a:t>
            </a:r>
            <a:r>
              <a:rPr lang="el-GR" sz="2800" dirty="0" smtClean="0"/>
              <a:t>προτάσεων που έρχεται «αντιμέτωπο» με το σύνολο της εμπειρίας.</a:t>
            </a:r>
          </a:p>
          <a:p>
            <a:endParaRPr lang="el-GR" sz="2800" dirty="0" smtClean="0"/>
          </a:p>
          <a:p>
            <a:r>
              <a:rPr lang="el-GR" sz="2800" dirty="0" smtClean="0"/>
              <a:t>Όταν μια εμπειρία συγκρούεται με κάποια συγκεκριμένη ατομική ‘</a:t>
            </a:r>
            <a:r>
              <a:rPr lang="el-GR" sz="2800" dirty="0" err="1" smtClean="0"/>
              <a:t>παρατηρησιακή</a:t>
            </a:r>
            <a:r>
              <a:rPr lang="el-GR" sz="2800" dirty="0" smtClean="0"/>
              <a:t>’ πρόταση δεν έπεται από αυτό ότι η τελευταία διαψεύδεται κατά τελεσίδικο τρόπο.</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Ο εμπειρισμός ως μια ‘προοδευτική’ κοινωνική δύναμη</a:t>
            </a:r>
            <a:endParaRPr lang="el-GR" sz="2400"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αντίληψη αυτή άρχισε να διαδίδεται κατά τη διάρκεια της επιστημονικής επανάστασης (</a:t>
            </a:r>
            <a:r>
              <a:rPr lang="en-US" dirty="0" smtClean="0"/>
              <a:t>16</a:t>
            </a:r>
            <a:r>
              <a:rPr lang="el-GR" baseline="30000" dirty="0" smtClean="0"/>
              <a:t>ος</a:t>
            </a:r>
            <a:r>
              <a:rPr lang="el-GR" dirty="0" smtClean="0"/>
              <a:t>-17</a:t>
            </a:r>
            <a:r>
              <a:rPr lang="el-GR" baseline="30000" dirty="0" smtClean="0"/>
              <a:t>ος</a:t>
            </a:r>
            <a:r>
              <a:rPr lang="el-GR" dirty="0" smtClean="0"/>
              <a:t> αιώνας) και ως συνέπειά της.</a:t>
            </a:r>
          </a:p>
          <a:p>
            <a:endParaRPr lang="el-GR" dirty="0" smtClean="0"/>
          </a:p>
          <a:p>
            <a:r>
              <a:rPr lang="en-US" dirty="0" smtClean="0"/>
              <a:t>Francis Bacon</a:t>
            </a:r>
            <a:r>
              <a:rPr lang="el-GR" dirty="0" smtClean="0"/>
              <a:t> (1551-1626)</a:t>
            </a:r>
            <a:r>
              <a:rPr lang="en-US" dirty="0" smtClean="0"/>
              <a:t>: </a:t>
            </a:r>
            <a:r>
              <a:rPr lang="el-GR" dirty="0" smtClean="0"/>
              <a:t>Αν θέλουμε να κατανοήσουμε τη φύση, οφείλουμε να απευθυνόμαστε στην ίδια τη φύση και όχι στα γραπτά του Αριστοτέλη (ή στη Βίβλο).</a:t>
            </a:r>
          </a:p>
          <a:p>
            <a:endParaRPr lang="el-GR" dirty="0" smtClean="0"/>
          </a:p>
          <a:p>
            <a:r>
              <a:rPr lang="el-GR" dirty="0" smtClean="0"/>
              <a:t>Αυτή η ‘</a:t>
            </a:r>
            <a:r>
              <a:rPr lang="el-GR" dirty="0" err="1" smtClean="0"/>
              <a:t>εμπειριστική</a:t>
            </a:r>
            <a:r>
              <a:rPr lang="el-GR" dirty="0" smtClean="0"/>
              <a:t>’ στάση τον 17</a:t>
            </a:r>
            <a:r>
              <a:rPr lang="el-GR" baseline="30000" dirty="0" smtClean="0"/>
              <a:t>ο</a:t>
            </a:r>
            <a:r>
              <a:rPr lang="el-GR" dirty="0" smtClean="0"/>
              <a:t> αιώνα αντιπροσώπευε μια </a:t>
            </a:r>
            <a:r>
              <a:rPr lang="el-GR" i="1" dirty="0" smtClean="0"/>
              <a:t>προοδευτική</a:t>
            </a:r>
            <a:r>
              <a:rPr lang="el-GR" dirty="0" smtClean="0"/>
              <a:t> στάση απέναντι στους δογματικούς ‘σχολαστικούς’ φυσικούς φιλοσόφους του μεσαίωνα (που ακολουθούσαν τυφλά τον Αριστοτέλη) και στο θρησκευτικό δόγμα.</a:t>
            </a:r>
          </a:p>
          <a:p>
            <a:endParaRPr lang="el-GR" dirty="0" smtClean="0"/>
          </a:p>
          <a:p>
            <a:r>
              <a:rPr lang="el-GR" dirty="0" smtClean="0"/>
              <a:t>Παρακινημένοι από τις επιτυχίες μεγάλων ‘πειραματιστών’ της εποχής, όπως ο Γαλιλαίος (αλλά και γενικότερα, από τη λεγόμενη ‘επιστημονική επανάσταση’), οι εν λόγω ‘εμπειριστές’ φυσικοί φιλόσοφοι έφτασαν να θεωρούν όλο και περισσότερο την </a:t>
            </a:r>
            <a:r>
              <a:rPr lang="el-GR" i="1" dirty="0" smtClean="0"/>
              <a:t>αντιληπτική</a:t>
            </a:r>
            <a:r>
              <a:rPr lang="el-GR" dirty="0" smtClean="0"/>
              <a:t> </a:t>
            </a:r>
            <a:r>
              <a:rPr lang="el-GR" i="1" dirty="0" smtClean="0"/>
              <a:t>εμπειρία</a:t>
            </a:r>
            <a:r>
              <a:rPr lang="el-GR" dirty="0" smtClean="0"/>
              <a:t> ως θεμελιώδη πηγή της γνώσης.</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Παράδειγμα (από </a:t>
            </a:r>
            <a:r>
              <a:rPr lang="en-US" dirty="0" err="1" smtClean="0"/>
              <a:t>Lakatos</a:t>
            </a:r>
            <a:r>
              <a:rPr lang="en-US" dirty="0" smtClean="0"/>
              <a:t>)</a:t>
            </a:r>
            <a:endParaRPr lang="el-GR" dirty="0"/>
          </a:p>
        </p:txBody>
      </p:sp>
      <p:sp>
        <p:nvSpPr>
          <p:cNvPr id="3" name="2 - Θέση περιεχομένου"/>
          <p:cNvSpPr>
            <a:spLocks noGrp="1"/>
          </p:cNvSpPr>
          <p:nvPr>
            <p:ph sz="quarter" idx="1"/>
          </p:nvPr>
        </p:nvSpPr>
        <p:spPr/>
        <p:txBody>
          <a:bodyPr>
            <a:noAutofit/>
          </a:bodyPr>
          <a:lstStyle/>
          <a:p>
            <a:endParaRPr lang="el-GR" sz="2000" dirty="0" smtClean="0"/>
          </a:p>
          <a:p>
            <a:r>
              <a:rPr lang="el-GR" sz="2000" dirty="0" smtClean="0"/>
              <a:t>Ένας φυσικός υπολογίζει με βάση τη νευτώνεια μηχανική τη διαδρομή ενός μικρού πλανήτη</a:t>
            </a:r>
            <a:r>
              <a:rPr lang="en-US" sz="2000" dirty="0" smtClean="0"/>
              <a:t> p</a:t>
            </a:r>
            <a:r>
              <a:rPr lang="el-GR" sz="2000" dirty="0" smtClean="0"/>
              <a:t> που έχει μόλις ανακαλυφθεί (αναμενόμενη παρατήρηση), αλλά ο εν λόγω πλανήτης </a:t>
            </a:r>
            <a:r>
              <a:rPr lang="el-GR" sz="2000" i="1" dirty="0" smtClean="0"/>
              <a:t>αποκλίνει</a:t>
            </a:r>
            <a:r>
              <a:rPr lang="el-GR" sz="2000" dirty="0" smtClean="0"/>
              <a:t> από την υπολογισθείσα διαδρομή (‘στριφνή’ εμπειρία).</a:t>
            </a:r>
          </a:p>
          <a:p>
            <a:endParaRPr lang="el-GR" sz="2000" dirty="0" smtClean="0"/>
          </a:p>
          <a:p>
            <a:r>
              <a:rPr lang="el-GR" sz="2000" dirty="0" smtClean="0"/>
              <a:t>Διαψεύδεται η νευτώνεια μηχανική (και η συγκεκριμένη αναμενόμενη </a:t>
            </a:r>
            <a:r>
              <a:rPr lang="el-GR" sz="2000" dirty="0" err="1" smtClean="0"/>
              <a:t>παρατηρησιακή</a:t>
            </a:r>
            <a:r>
              <a:rPr lang="el-GR" sz="2000" dirty="0" smtClean="0"/>
              <a:t> πρόταση); Όχι </a:t>
            </a:r>
            <a:r>
              <a:rPr lang="el-GR" sz="2000" dirty="0" err="1" smtClean="0"/>
              <a:t>κατ’ανάγκη</a:t>
            </a:r>
            <a:r>
              <a:rPr lang="el-GR" sz="2000" dirty="0" smtClean="0"/>
              <a:t>. Ο φυσικός υποστηρίζει ότι πρέπει να υπάρχει ένας άγνωστος ως τότε πλανήτης </a:t>
            </a:r>
            <a:r>
              <a:rPr lang="en-US" sz="2000" dirty="0" smtClean="0"/>
              <a:t>q </a:t>
            </a:r>
            <a:r>
              <a:rPr lang="el-GR" sz="2000" dirty="0" smtClean="0"/>
              <a:t>ο οποίος διαταράσσει την τροχιά του </a:t>
            </a:r>
            <a:r>
              <a:rPr lang="en-US" sz="2000" dirty="0" smtClean="0"/>
              <a:t>p. </a:t>
            </a:r>
            <a:r>
              <a:rPr lang="el-GR" sz="2000" dirty="0" smtClean="0"/>
              <a:t>Δεν ανακαλύπτεται όμως </a:t>
            </a:r>
            <a:r>
              <a:rPr lang="el-GR" sz="2000" i="1" dirty="0" smtClean="0"/>
              <a:t>κανένας</a:t>
            </a:r>
            <a:r>
              <a:rPr lang="el-GR" sz="2000" dirty="0" smtClean="0"/>
              <a:t> τέτοιος άγνωστος πλανήτης.</a:t>
            </a:r>
          </a:p>
          <a:p>
            <a:pPr>
              <a:buNone/>
            </a:pPr>
            <a:endParaRPr lang="el-GR" sz="1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sz="2600" dirty="0" smtClean="0"/>
              <a:t>Διαψεύδεται η θεωρία του (και η συγκεκριμένη νέα πρόβλεψή του); Όχι </a:t>
            </a:r>
            <a:r>
              <a:rPr lang="el-GR" sz="2600" dirty="0" err="1" smtClean="0"/>
              <a:t>κατ’ανάγκη</a:t>
            </a:r>
            <a:r>
              <a:rPr lang="el-GR" sz="2600" dirty="0" smtClean="0"/>
              <a:t>. Υποστηρίζει ότι ένα σύννεφο κοσμικής σκόνης κρύβει τον πλανήτη</a:t>
            </a:r>
            <a:r>
              <a:rPr lang="en-US" sz="2600" dirty="0" smtClean="0"/>
              <a:t> q</a:t>
            </a:r>
            <a:r>
              <a:rPr lang="el-GR" sz="2600" dirty="0" smtClean="0"/>
              <a:t> από τα μάτια μας. Κανένα τέτοιο σύννεφο όμως δεν ανευρίσκεται</a:t>
            </a:r>
            <a:r>
              <a:rPr lang="en-US" sz="2600" dirty="0" smtClean="0"/>
              <a:t> (</a:t>
            </a:r>
            <a:r>
              <a:rPr lang="el-GR" sz="2600" dirty="0" smtClean="0"/>
              <a:t>από τον δορυφόρο που στέλνεται για τον εντοπισμό του).</a:t>
            </a:r>
          </a:p>
          <a:p>
            <a:endParaRPr lang="el-GR" sz="2600" dirty="0" smtClean="0"/>
          </a:p>
          <a:p>
            <a:r>
              <a:rPr lang="el-GR" sz="2600" dirty="0" smtClean="0"/>
              <a:t>Διαψεύδεται η θεωρία του (και η συγκεκριμένη νέα πρόβλεψή του); Όχι </a:t>
            </a:r>
            <a:r>
              <a:rPr lang="el-GR" sz="2600" dirty="0" err="1" smtClean="0"/>
              <a:t>κατ’ανάγκη</a:t>
            </a:r>
            <a:r>
              <a:rPr lang="el-GR" sz="2600" dirty="0" smtClean="0"/>
              <a:t>. Υποστηρίζει ότι υπάρχει κάποιο μαγνητικό πεδίο σε αυτή την περιοχή του σύμπαντος το οποίο παρενοχλεί τα όργανα του δορυφόρου (που έκανε τις μετρήσεις σχετικά με την ύπαρξη του σύννεφου κοσμικής σκόνης)</a:t>
            </a:r>
            <a:r>
              <a:rPr lang="en-US" sz="2600" dirty="0" smtClean="0"/>
              <a:t>.</a:t>
            </a:r>
            <a:endParaRPr lang="el-GR" sz="2600" dirty="0" smtClean="0"/>
          </a:p>
          <a:p>
            <a:pPr>
              <a:buNone/>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Ολισμός: Θέση </a:t>
            </a:r>
            <a:r>
              <a:rPr lang="en-US" dirty="0" err="1" smtClean="0"/>
              <a:t>Duhem-Quine</a:t>
            </a:r>
            <a:endParaRPr lang="el-GR" dirty="0"/>
          </a:p>
        </p:txBody>
      </p:sp>
      <p:sp>
        <p:nvSpPr>
          <p:cNvPr id="3" name="2 - Θέση περιεχομένου"/>
          <p:cNvSpPr>
            <a:spLocks noGrp="1"/>
          </p:cNvSpPr>
          <p:nvPr>
            <p:ph sz="quarter" idx="1"/>
          </p:nvPr>
        </p:nvSpPr>
        <p:spPr/>
        <p:txBody>
          <a:bodyPr>
            <a:noAutofit/>
          </a:bodyPr>
          <a:lstStyle/>
          <a:p>
            <a:r>
              <a:rPr lang="el-GR" sz="1800" dirty="0" smtClean="0"/>
              <a:t>Με άλλα λόγια, αν το πείραμα (ή η παρατήρηση) αποφανθεί ότι μια συγκεκριμένη επιστημονική θεωρία ή υπόθεση </a:t>
            </a:r>
            <a:r>
              <a:rPr lang="el-GR" sz="1800" i="1" dirty="0" smtClean="0"/>
              <a:t>αστοχεί</a:t>
            </a:r>
            <a:r>
              <a:rPr lang="el-GR" sz="1800" dirty="0" smtClean="0"/>
              <a:t> (κάνει λανθασμένες προβλέψεις, παράγει λανθασμένες </a:t>
            </a:r>
            <a:r>
              <a:rPr lang="el-GR" sz="1800" dirty="0" err="1" smtClean="0"/>
              <a:t>παρατηρησιακές</a:t>
            </a:r>
            <a:r>
              <a:rPr lang="el-GR" sz="1800" dirty="0" smtClean="0"/>
              <a:t> προτάσεις), είναι αδύνατον να εντοπιστεί επακριβώς, με απόλυτη λογική αυστηρότητα μια </a:t>
            </a:r>
            <a:r>
              <a:rPr lang="el-GR" sz="1800" i="1" dirty="0" smtClean="0"/>
              <a:t>συγκεκριμένη</a:t>
            </a:r>
            <a:r>
              <a:rPr lang="el-GR" sz="1800" dirty="0" smtClean="0"/>
              <a:t> ατομική πρόταση-πηγή αυτής της αστοχίας. Το μόνο που μπορεί να ειπωθεί είναι ότι </a:t>
            </a:r>
            <a:r>
              <a:rPr lang="el-GR" sz="1800" i="1" dirty="0" smtClean="0"/>
              <a:t>τουλάχιστον μια </a:t>
            </a:r>
            <a:r>
              <a:rPr lang="el-GR" sz="1800" dirty="0" smtClean="0"/>
              <a:t>πρόταση-προκείμενη της θεωρίας είναι ψευδής.</a:t>
            </a:r>
          </a:p>
          <a:p>
            <a:endParaRPr lang="el-GR" sz="1800" dirty="0" smtClean="0"/>
          </a:p>
          <a:p>
            <a:r>
              <a:rPr lang="el-GR" sz="1800" dirty="0" smtClean="0"/>
              <a:t>Σε μια τέτοια περίπτωση μπορεί κάποιος να διασώσει τη θεωρία θυσιάζοντας θεωρητικά </a:t>
            </a:r>
            <a:r>
              <a:rPr lang="el-GR" sz="1800" i="1" dirty="0" smtClean="0"/>
              <a:t>οποιοδήποτε</a:t>
            </a:r>
            <a:r>
              <a:rPr lang="el-GR" sz="1800" dirty="0" smtClean="0"/>
              <a:t> τμήμα της</a:t>
            </a:r>
            <a:r>
              <a:rPr lang="en-US" sz="1800" dirty="0" smtClean="0"/>
              <a:t> (</a:t>
            </a:r>
            <a:r>
              <a:rPr lang="el-GR" sz="1800" dirty="0" smtClean="0"/>
              <a:t>π.χ. τις βοηθητικές υποθέσεις της σχετικά με τη λειτουργία των οργάνων παρατήρησης), ακόμη και</a:t>
            </a:r>
            <a:r>
              <a:rPr lang="en-US" sz="1800" dirty="0" smtClean="0"/>
              <a:t> (</a:t>
            </a:r>
            <a:r>
              <a:rPr lang="el-GR" sz="1800" dirty="0" smtClean="0"/>
              <a:t>πιο σπάνια, και </a:t>
            </a:r>
            <a:r>
              <a:rPr lang="el-GR" sz="1800" dirty="0" err="1" smtClean="0"/>
              <a:t>κοστοβόρα</a:t>
            </a:r>
            <a:r>
              <a:rPr lang="el-GR" sz="1800" dirty="0" smtClean="0"/>
              <a:t>) τον λογικό-μαθηματικό πυρήνα της. </a:t>
            </a:r>
          </a:p>
          <a:p>
            <a:endParaRPr lang="el-GR" sz="1800" dirty="0" smtClean="0"/>
          </a:p>
          <a:p>
            <a:r>
              <a:rPr lang="el-GR" sz="1800" dirty="0" smtClean="0"/>
              <a:t>(Καταρρέει συνεπώς η -καίρια για τον λογικό εμπειρισμό- έννοια του «κρίσιμου» ή «αποφασιστικού» πειράματος για τον έλεγχο των επιστημονικών θεωριών.)</a:t>
            </a:r>
          </a:p>
          <a:p>
            <a:endParaRPr lang="el-GR" sz="1700" dirty="0" smtClean="0"/>
          </a:p>
          <a:p>
            <a:endParaRPr lang="el-GR" sz="1800"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900" dirty="0" smtClean="0"/>
              <a:t>Κανένα πείραμα δεν μπορεί, από </a:t>
            </a:r>
            <a:r>
              <a:rPr lang="el-GR" sz="2900" i="1" dirty="0" smtClean="0"/>
              <a:t>λογικής</a:t>
            </a:r>
            <a:r>
              <a:rPr lang="el-GR" sz="2900" dirty="0" smtClean="0"/>
              <a:t> απόψεως, να θεωρηθεί ότι επιφέρει την </a:t>
            </a:r>
            <a:r>
              <a:rPr lang="el-GR" sz="2900" i="1" dirty="0" smtClean="0"/>
              <a:t>οριστική</a:t>
            </a:r>
            <a:r>
              <a:rPr lang="el-GR" sz="2900" dirty="0" smtClean="0"/>
              <a:t> διάψευση μιας επιστημονικής θεωρίας/υπόθεσης (και των αντίστοιχων </a:t>
            </a:r>
            <a:r>
              <a:rPr lang="el-GR" sz="2900" dirty="0" err="1" smtClean="0"/>
              <a:t>παρατηρησιακών</a:t>
            </a:r>
            <a:r>
              <a:rPr lang="el-GR" sz="2900" dirty="0" smtClean="0"/>
              <a:t> προτάσεων-προβλέψεων) αφού είναι πάντα δυνατόν να παραμείνει η τελευταία αλώβητη μέσω δραστικών αναπροσαρμογών κάπου αλλού στο σύστημα</a:t>
            </a:r>
            <a:r>
              <a:rPr lang="en-US" sz="2900" dirty="0" smtClean="0"/>
              <a:t> (</a:t>
            </a:r>
            <a:r>
              <a:rPr lang="el-GR" sz="2900" dirty="0" smtClean="0"/>
              <a:t>π.χ. στις βοηθητικές υποθέσεις).</a:t>
            </a:r>
          </a:p>
          <a:p>
            <a:endParaRPr lang="el-GR" sz="2900" dirty="0" smtClean="0"/>
          </a:p>
          <a:p>
            <a:r>
              <a:rPr lang="el-GR" sz="2900" dirty="0" smtClean="0"/>
              <a:t>Αυτό δεν σημαίνει, κατά </a:t>
            </a:r>
            <a:r>
              <a:rPr lang="en-US" sz="2900" dirty="0" err="1" smtClean="0"/>
              <a:t>Quine</a:t>
            </a:r>
            <a:r>
              <a:rPr lang="en-US" sz="2900" dirty="0" smtClean="0"/>
              <a:t>, </a:t>
            </a:r>
            <a:r>
              <a:rPr lang="el-GR" sz="2900" dirty="0" smtClean="0"/>
              <a:t>ότι οι επιστημονικές (και γενικότερα εμπειρικές) μας πεποιθήσεις είναι απολύτως μη </a:t>
            </a:r>
            <a:r>
              <a:rPr lang="el-GR" sz="2900" dirty="0" err="1" smtClean="0"/>
              <a:t>διαψεύσιμες</a:t>
            </a:r>
            <a:r>
              <a:rPr lang="el-GR" sz="2900" dirty="0" smtClean="0"/>
              <a:t> από το «δικαστήριο» της αισθητηριακής εμπειρίας (μιας και σε μια τέτοια περίπτωση δεν θα μπορούσε ο </a:t>
            </a:r>
            <a:r>
              <a:rPr lang="en-US" sz="2900" dirty="0" err="1" smtClean="0"/>
              <a:t>Quine</a:t>
            </a:r>
            <a:r>
              <a:rPr lang="en-US" sz="2900" dirty="0" smtClean="0"/>
              <a:t> </a:t>
            </a:r>
            <a:r>
              <a:rPr lang="el-GR" sz="2900" dirty="0" smtClean="0"/>
              <a:t>να θεωρηθεί </a:t>
            </a:r>
            <a:r>
              <a:rPr lang="el-GR" sz="2900" i="1" dirty="0" smtClean="0"/>
              <a:t>εμπειριστής</a:t>
            </a:r>
            <a:r>
              <a:rPr lang="el-GR" sz="2900" dirty="0" smtClean="0"/>
              <a:t> κατά καμία έννοια). </a:t>
            </a:r>
          </a:p>
          <a:p>
            <a:endParaRPr lang="el-GR" sz="2900" dirty="0" smtClean="0"/>
          </a:p>
          <a:p>
            <a:r>
              <a:rPr lang="el-GR" sz="2900" dirty="0" smtClean="0"/>
              <a:t>Σημαίνει ότι οι εν λόγω εμπειρικές μας πεποιθήσεις αντιμετωπίζουν το εν λόγω «δικαστήριο» της αισθητηριακής εμπειρίας (επιβεβαιώνονται ή διαψεύδονται) όχι ατομικά, αλλά ως </a:t>
            </a:r>
            <a:r>
              <a:rPr lang="el-GR" sz="2900" i="1" dirty="0" smtClean="0"/>
              <a:t>όλον</a:t>
            </a:r>
            <a:r>
              <a:rPr lang="el-GR" sz="2900" dirty="0" smtClean="0"/>
              <a:t> (ως </a:t>
            </a:r>
            <a:r>
              <a:rPr lang="el-GR" sz="2900" i="1" dirty="0" smtClean="0"/>
              <a:t>συνολικό</a:t>
            </a:r>
            <a:r>
              <a:rPr lang="el-GR" sz="2900" dirty="0" smtClean="0"/>
              <a:t> </a:t>
            </a:r>
            <a:r>
              <a:rPr lang="el-GR" sz="2900" i="1" dirty="0" smtClean="0"/>
              <a:t>σύστημα</a:t>
            </a:r>
            <a:r>
              <a:rPr lang="el-GR" sz="2900" dirty="0" smtClean="0"/>
              <a:t> πεποιθήσεων), και κρίνονται επί τη βάσει </a:t>
            </a:r>
            <a:r>
              <a:rPr lang="el-GR" sz="2900" i="1" dirty="0" smtClean="0"/>
              <a:t>πραγματιστικών</a:t>
            </a:r>
            <a:r>
              <a:rPr lang="el-GR" sz="2900" dirty="0" smtClean="0"/>
              <a:t> κριτηρίων (αρχή ‘οικονομίας’, ‘συντηρητισμού’) και όχι βάσει κάποιας υποτιθέμενης ‘αυθεντίας’ μεμονωμένων (‘ατομικών’) </a:t>
            </a:r>
            <a:r>
              <a:rPr lang="el-GR" sz="2900" dirty="0" err="1" smtClean="0"/>
              <a:t>παρατηρησιακών</a:t>
            </a:r>
            <a:r>
              <a:rPr lang="el-GR" sz="2900" dirty="0" smtClean="0"/>
              <a:t> προτάσεων.</a:t>
            </a:r>
          </a:p>
          <a:p>
            <a:endParaRPr lang="el-GR" sz="2800" dirty="0" smtClean="0"/>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400" dirty="0" smtClean="0"/>
              <a:t>Η εν λόγω ‘ολιστική’ θέση του </a:t>
            </a:r>
            <a:r>
              <a:rPr lang="en-US" sz="2400" dirty="0" err="1" smtClean="0"/>
              <a:t>Quine</a:t>
            </a:r>
            <a:r>
              <a:rPr lang="en-US" sz="2400" dirty="0" smtClean="0"/>
              <a:t> </a:t>
            </a:r>
            <a:r>
              <a:rPr lang="el-GR" sz="2400" dirty="0" smtClean="0"/>
              <a:t>αναδεικνύει, μεταξύ άλλων, την αντίληψή του (σε </a:t>
            </a:r>
            <a:r>
              <a:rPr lang="el-GR" sz="2400" i="1" dirty="0" smtClean="0"/>
              <a:t>συμφωνία</a:t>
            </a:r>
            <a:r>
              <a:rPr lang="el-GR" sz="2400" dirty="0" smtClean="0"/>
              <a:t> εδώ με τους λογικούς εμπειριστές) περί «συνέχειας» μεταξύ διαφορετικών επιστημών (ενοποιημένη επιστήμη) και μεταξύ της επιστήμης και του (εννοιολογικού συστήματος του) κοινού νου.</a:t>
            </a:r>
          </a:p>
          <a:p>
            <a:endParaRPr lang="el-GR" dirty="0" smtClean="0"/>
          </a:p>
          <a:p>
            <a:r>
              <a:rPr lang="el-GR" sz="2400" dirty="0" smtClean="0"/>
              <a:t>Ο </a:t>
            </a:r>
            <a:r>
              <a:rPr lang="en-US" sz="2400" dirty="0" err="1" smtClean="0"/>
              <a:t>Quine</a:t>
            </a:r>
            <a:r>
              <a:rPr lang="en-US" sz="2400" dirty="0" smtClean="0"/>
              <a:t> </a:t>
            </a:r>
            <a:r>
              <a:rPr lang="el-GR" sz="2400" dirty="0" smtClean="0"/>
              <a:t>εν τέλει είναι </a:t>
            </a:r>
            <a:r>
              <a:rPr lang="el-GR" sz="2400" i="1" dirty="0" smtClean="0"/>
              <a:t>μεθοδολογικός μονιστής</a:t>
            </a:r>
            <a:r>
              <a:rPr lang="el-GR" sz="2400" dirty="0" smtClean="0"/>
              <a:t>: </a:t>
            </a:r>
            <a:r>
              <a:rPr lang="el-GR" sz="2400" i="1" dirty="0" smtClean="0"/>
              <a:t>όλες</a:t>
            </a:r>
            <a:r>
              <a:rPr lang="el-GR" sz="2400" dirty="0" smtClean="0"/>
              <a:t> οι περιπτώσεις στις οποίες προβαίνουμε σε αναθεώρηση πεποιθήσεων (λόγω ‘στριφνών’ εμπειριών) υπακούουν σε </a:t>
            </a:r>
            <a:r>
              <a:rPr lang="el-GR" sz="2400" i="1" dirty="0" smtClean="0"/>
              <a:t>ένα</a:t>
            </a:r>
            <a:r>
              <a:rPr lang="el-GR" sz="2400" dirty="0" smtClean="0"/>
              <a:t> και μόνο κριτήριο: τη διατήρηση/αποκατάσταση της </a:t>
            </a:r>
            <a:r>
              <a:rPr lang="el-GR" sz="2400" i="1" dirty="0" smtClean="0"/>
              <a:t>‘συνεκτικότητας’ </a:t>
            </a:r>
            <a:r>
              <a:rPr lang="el-GR" sz="2400" dirty="0" smtClean="0"/>
              <a:t>(‘ισορροπίας’) του </a:t>
            </a:r>
            <a:r>
              <a:rPr lang="el-GR" sz="2400" i="1" dirty="0" smtClean="0"/>
              <a:t>συνολικού</a:t>
            </a:r>
            <a:r>
              <a:rPr lang="el-GR" sz="2400" dirty="0" smtClean="0"/>
              <a:t> συστήματος πεποιθήσεών μας (βάσει αρχών ‘οικονομίας’, ‘συντηρητισμού’). </a:t>
            </a:r>
          </a:p>
          <a:p>
            <a:endParaRPr lang="el-GR" sz="2400" dirty="0" smtClean="0"/>
          </a:p>
          <a:p>
            <a:r>
              <a:rPr lang="el-GR" sz="2400" dirty="0" smtClean="0"/>
              <a:t>Οι διαφορές των θεματικών πεδίων των ομάδων πεποιθήσεων μας (π.χ. μαθηματικά, λογική, καθημερινές πεποιθήσεις του κοινού νου, επιστημονικές θεωρίες διαφόρων κλάδων) όσο σημαντικές και αν είναι από πρακτικής απόψεως, από </a:t>
            </a:r>
            <a:r>
              <a:rPr lang="el-GR" sz="2400" i="1" dirty="0" smtClean="0"/>
              <a:t>γνωσιολογικής</a:t>
            </a:r>
            <a:r>
              <a:rPr lang="el-GR" sz="2400" dirty="0" smtClean="0"/>
              <a:t> (και σημασιολογικής) απόψεως είναι μόνο διαφορές </a:t>
            </a:r>
            <a:r>
              <a:rPr lang="el-GR" sz="2400" i="1" dirty="0" smtClean="0"/>
              <a:t>βαθμού </a:t>
            </a:r>
            <a:r>
              <a:rPr lang="el-GR" sz="2400" dirty="0" smtClean="0"/>
              <a:t>και όχι είδους.</a:t>
            </a:r>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O</a:t>
            </a:r>
            <a:r>
              <a:rPr lang="el-GR" dirty="0" smtClean="0"/>
              <a:t> (πραγματιστικός) ολισμός του </a:t>
            </a:r>
            <a:r>
              <a:rPr lang="en-US" dirty="0" err="1" smtClean="0"/>
              <a:t>Quine</a:t>
            </a:r>
            <a:endParaRPr lang="el-GR" dirty="0"/>
          </a:p>
        </p:txBody>
      </p:sp>
      <p:sp>
        <p:nvSpPr>
          <p:cNvPr id="3" name="2 - Θέση περιεχομένου"/>
          <p:cNvSpPr>
            <a:spLocks noGrp="1"/>
          </p:cNvSpPr>
          <p:nvPr>
            <p:ph sz="quarter" idx="1"/>
          </p:nvPr>
        </p:nvSpPr>
        <p:spPr/>
        <p:txBody>
          <a:bodyPr>
            <a:noAutofit/>
          </a:bodyPr>
          <a:lstStyle/>
          <a:p>
            <a:r>
              <a:rPr lang="el-GR" sz="1600" dirty="0" smtClean="0"/>
              <a:t>Οι πεποιθήσεις μας συνδέονται οργανικά μεταξύ τους: Σχηματίζουν ένα </a:t>
            </a:r>
            <a:r>
              <a:rPr lang="el-GR" sz="1600" i="1" dirty="0" smtClean="0"/>
              <a:t>συνεχές όλον  </a:t>
            </a:r>
            <a:r>
              <a:rPr lang="el-GR" sz="1600" dirty="0" smtClean="0"/>
              <a:t>(αποτελούν τους </a:t>
            </a:r>
            <a:r>
              <a:rPr lang="el-GR" sz="1600" i="1" dirty="0" smtClean="0"/>
              <a:t>κόμβους</a:t>
            </a:r>
            <a:r>
              <a:rPr lang="el-GR" sz="1600" dirty="0" smtClean="0"/>
              <a:t> ενός </a:t>
            </a:r>
            <a:r>
              <a:rPr lang="el-GR" sz="1600" i="1" dirty="0" smtClean="0"/>
              <a:t>δικτύου</a:t>
            </a:r>
            <a:r>
              <a:rPr lang="el-GR" sz="1600" dirty="0" smtClean="0"/>
              <a:t>) το οποίο δεν επιτρέπει την 1 προς 1 αντιστοίχηση </a:t>
            </a:r>
            <a:r>
              <a:rPr lang="el-GR" sz="1600" dirty="0" err="1" smtClean="0"/>
              <a:t>παρατηρησιακών</a:t>
            </a:r>
            <a:r>
              <a:rPr lang="el-GR" sz="1600" dirty="0" smtClean="0"/>
              <a:t> προτάσεων και κόσμου σε επίπεδο </a:t>
            </a:r>
            <a:r>
              <a:rPr lang="el-GR" sz="1600" i="1" dirty="0" smtClean="0"/>
              <a:t>ατομικής</a:t>
            </a:r>
            <a:r>
              <a:rPr lang="el-GR" sz="1600" dirty="0" smtClean="0"/>
              <a:t> πρότασης.</a:t>
            </a:r>
          </a:p>
          <a:p>
            <a:pPr>
              <a:buNone/>
            </a:pPr>
            <a:endParaRPr lang="el-GR" sz="1600" dirty="0" smtClean="0"/>
          </a:p>
          <a:p>
            <a:r>
              <a:rPr lang="el-GR" sz="1600" i="1" dirty="0" smtClean="0"/>
              <a:t>Καμία</a:t>
            </a:r>
            <a:r>
              <a:rPr lang="el-GR" sz="1600" dirty="0" smtClean="0"/>
              <a:t> πεποίθηση όσο κεντρική και αν είναι στο σύστημα δεν είναι </a:t>
            </a:r>
            <a:r>
              <a:rPr lang="el-GR" sz="1600" i="1" dirty="0" smtClean="0"/>
              <a:t>καταστατικά μη αναθεωρήσιμη</a:t>
            </a:r>
            <a:r>
              <a:rPr lang="el-GR" sz="1600" dirty="0" smtClean="0"/>
              <a:t>. Απλώς ισχύει ότι όσο πιο κεντρικές (σημαντικές) στο σύστημα είναι οι πεποιθήσεις μας τόσο πιο δύσκολο (ασύμφορο πρακτικά) είναι να αναθεωρηθούν. Π.χ. οι πεποιθήσεις που αφορούν αισθητηριακές εμπειρίες του κοινού νου είναι δυνατόν να αναθεωρηθούν ευκολότερα από τις προτάσεις/πεποιθήσεις των διάφορων κλάδων των επιστημών. Ακόμα πιο δύσκολα είναι δυνατόν να αναθεωρηθούν οι προτάσεις των μαθηματικών και της λογικής (λόγω της απολύτως κεντρικής τους θέσης στο όλο σύστημα πεποιθήσεών μας για την πραγματικότητα).</a:t>
            </a:r>
          </a:p>
          <a:p>
            <a:pPr>
              <a:buNone/>
            </a:pPr>
            <a:endParaRPr lang="el-GR" sz="1600" dirty="0" smtClean="0"/>
          </a:p>
          <a:p>
            <a:r>
              <a:rPr lang="el-GR" sz="1600" dirty="0" smtClean="0"/>
              <a:t>Όσο πιο </a:t>
            </a:r>
            <a:r>
              <a:rPr lang="el-GR" sz="1600" i="1" dirty="0" smtClean="0"/>
              <a:t>κεντρική</a:t>
            </a:r>
            <a:r>
              <a:rPr lang="el-GR" sz="1600" dirty="0" smtClean="0"/>
              <a:t> θέση έχει στο σύστημα μια πεποίθηση τόσο περισσότερο </a:t>
            </a:r>
            <a:r>
              <a:rPr lang="el-GR" sz="1600" i="1" dirty="0" smtClean="0"/>
              <a:t>διαταράσσεται</a:t>
            </a:r>
            <a:r>
              <a:rPr lang="el-GR" sz="1600" dirty="0" smtClean="0"/>
              <a:t> το πρώτο από μια ενδεχόμενη αναθεώρηση/απόρριψή της τελευταίας (δηλαδή τόσο περισσότερες και σημαντικές </a:t>
            </a:r>
            <a:r>
              <a:rPr lang="el-GR" sz="1600" i="1" dirty="0" smtClean="0"/>
              <a:t>άλλες</a:t>
            </a:r>
            <a:r>
              <a:rPr lang="el-GR" sz="1600" dirty="0" smtClean="0"/>
              <a:t> πεποιθήσεις θα πρέπει </a:t>
            </a:r>
            <a:r>
              <a:rPr lang="el-GR" sz="1600" i="1" dirty="0" smtClean="0"/>
              <a:t>επίσης</a:t>
            </a:r>
            <a:r>
              <a:rPr lang="el-GR" sz="1600" dirty="0" smtClean="0"/>
              <a:t> να εξοβελιστούν από το σύστημα προκειμένου να αποκατασταθεί η ‘ισορροπία’).</a:t>
            </a:r>
            <a:endParaRPr lang="el-G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νατουραλισμός του </a:t>
            </a:r>
            <a:r>
              <a:rPr lang="en-US" dirty="0" err="1" smtClean="0"/>
              <a:t>Quine</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«Ο νατουραλισμός αντιλαμβάνεται τη φυσική επιστήμη ως μια διερεύνηση της πραγματικότητας, επισφαλή και επιδεκτική διορθώσεων, αλλά μη </a:t>
            </a:r>
            <a:r>
              <a:rPr lang="el-GR" dirty="0" err="1" smtClean="0"/>
              <a:t>υπόλογη</a:t>
            </a:r>
            <a:r>
              <a:rPr lang="el-GR" dirty="0" smtClean="0"/>
              <a:t> σε κάποιο </a:t>
            </a:r>
            <a:r>
              <a:rPr lang="el-GR" dirty="0" err="1" smtClean="0"/>
              <a:t>υπερεπιστημονικό</a:t>
            </a:r>
            <a:r>
              <a:rPr lang="el-GR" dirty="0" smtClean="0"/>
              <a:t> δικαστήριο και μη </a:t>
            </a:r>
            <a:r>
              <a:rPr lang="el-GR" dirty="0" err="1" smtClean="0"/>
              <a:t>χρήζουσα</a:t>
            </a:r>
            <a:r>
              <a:rPr lang="el-GR" dirty="0" smtClean="0"/>
              <a:t> καμιάς άλλης νομιμοποίησης εκτός από την παρατήρηση και την υποθετικό-απαγωγική μέθοδο» (</a:t>
            </a:r>
            <a:r>
              <a:rPr lang="en-US" dirty="0" err="1" smtClean="0"/>
              <a:t>Quine</a:t>
            </a:r>
            <a:r>
              <a:rPr lang="en-US" dirty="0" smtClean="0"/>
              <a:t> 1981, 11)</a:t>
            </a:r>
            <a:r>
              <a:rPr lang="el-GR" dirty="0" smtClean="0"/>
              <a:t>.</a:t>
            </a:r>
          </a:p>
          <a:p>
            <a:endParaRPr lang="el-GR" dirty="0" smtClean="0"/>
          </a:p>
          <a:p>
            <a:r>
              <a:rPr lang="el-GR" dirty="0" smtClean="0"/>
              <a:t>Απόρριψη της ‘πρώτης φιλοσοφίας’. Δεν μπορεί η μεταφυσική, η οντολογία, η γνωσιολογία (η οποιαδήποτε άλλη αμιγώς φιλοσοφική έρευνα ανεξάρτητη από τις επιστήμες, όπως π.χ. η </a:t>
            </a:r>
            <a:r>
              <a:rPr lang="el-GR" dirty="0" err="1" smtClean="0"/>
              <a:t>υπερβατολογική</a:t>
            </a:r>
            <a:r>
              <a:rPr lang="el-GR" dirty="0" smtClean="0"/>
              <a:t> ή φαινομενολογική μέθοδος) να παράσχει </a:t>
            </a:r>
            <a:r>
              <a:rPr lang="el-GR" i="1" dirty="0" smtClean="0"/>
              <a:t>έξωθεν νομιμοποίηση </a:t>
            </a:r>
            <a:r>
              <a:rPr lang="el-GR" dirty="0" smtClean="0"/>
              <a:t>στην επιστήμη.</a:t>
            </a:r>
          </a:p>
          <a:p>
            <a:endParaRPr lang="el-GR" dirty="0" smtClean="0"/>
          </a:p>
          <a:p>
            <a:r>
              <a:rPr lang="el-GR" dirty="0" smtClean="0"/>
              <a:t>Η επιστήμη δεν έχει ανάγκη έξωθεν (φιλοσοφικής) νομιμοποίησης, πέραν αυτής που προκύπτει από την ίδια την πρακτική της. </a:t>
            </a:r>
          </a:p>
          <a:p>
            <a:pPr>
              <a:buNone/>
            </a:pP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14384"/>
          </a:xfrm>
        </p:spPr>
        <p:txBody>
          <a:bodyPr>
            <a:normAutofit fontScale="90000"/>
          </a:bodyPr>
          <a:lstStyle/>
          <a:p>
            <a:r>
              <a:rPr lang="el-GR" dirty="0" smtClean="0"/>
              <a:t>Σύνδεση νατουραλισμού-εμπειρισμού στον </a:t>
            </a:r>
            <a:r>
              <a:rPr lang="en-US" dirty="0" err="1" smtClean="0"/>
              <a:t>Quine</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3200" dirty="0" smtClean="0"/>
              <a:t>Η </a:t>
            </a:r>
            <a:r>
              <a:rPr lang="el-GR" sz="3200" i="1" dirty="0" smtClean="0"/>
              <a:t>επιστήμη</a:t>
            </a:r>
            <a:r>
              <a:rPr lang="el-GR" sz="3200" dirty="0" smtClean="0"/>
              <a:t> μάλιστα είναι ακριβώς αυτή που μας δείχνει (με όλο και περισσότερη λεπτομέρεια) ποια είναι η </a:t>
            </a:r>
            <a:r>
              <a:rPr lang="el-GR" sz="3200" i="1" dirty="0" smtClean="0"/>
              <a:t>φύση</a:t>
            </a:r>
            <a:r>
              <a:rPr lang="el-GR" sz="3200" dirty="0" smtClean="0"/>
              <a:t> και η </a:t>
            </a:r>
            <a:r>
              <a:rPr lang="el-GR" sz="3200" i="1" dirty="0" smtClean="0"/>
              <a:t>δομή</a:t>
            </a:r>
            <a:r>
              <a:rPr lang="el-GR" sz="3200" dirty="0" smtClean="0"/>
              <a:t> της </a:t>
            </a:r>
            <a:r>
              <a:rPr lang="el-GR" sz="3200" i="1" dirty="0" smtClean="0"/>
              <a:t>‘αισθητηριακής εμπειρίας’ </a:t>
            </a:r>
            <a:r>
              <a:rPr lang="el-GR" sz="3200" dirty="0" smtClean="0"/>
              <a:t>που λειτουργεί ως «δικαστήριο» το οποίο κρίνει τη δικαιολόγηση των προτάσεων (των </a:t>
            </a:r>
            <a:r>
              <a:rPr lang="el-GR" sz="3200" i="1" dirty="0" smtClean="0"/>
              <a:t>επιστημονικών</a:t>
            </a:r>
            <a:r>
              <a:rPr lang="el-GR" sz="3200" dirty="0" smtClean="0"/>
              <a:t> συμπεριλαμβανομένων) ως ‘όλον’.</a:t>
            </a:r>
          </a:p>
          <a:p>
            <a:endParaRPr lang="el-GR" sz="3200" dirty="0" smtClean="0"/>
          </a:p>
          <a:p>
            <a:r>
              <a:rPr lang="el-GR" sz="3200" b="1" dirty="0" smtClean="0"/>
              <a:t>1)</a:t>
            </a:r>
            <a:r>
              <a:rPr lang="el-GR" sz="3200" dirty="0" smtClean="0"/>
              <a:t> Δημιουργεί κάτι τέτοιο μια φαύλη κυκλικότητα; </a:t>
            </a:r>
          </a:p>
          <a:p>
            <a:endParaRPr lang="el-GR" sz="3200" dirty="0" smtClean="0"/>
          </a:p>
          <a:p>
            <a:r>
              <a:rPr lang="el-GR" sz="3200" dirty="0" smtClean="0"/>
              <a:t>Όχι απαραίτητα, αν υιοθετεί κανείς τον </a:t>
            </a:r>
            <a:r>
              <a:rPr lang="el-GR" sz="3200" i="1" dirty="0" err="1" smtClean="0"/>
              <a:t>συνεκτικισμό</a:t>
            </a:r>
            <a:r>
              <a:rPr lang="el-GR" sz="3200" dirty="0" smtClean="0"/>
              <a:t>.</a:t>
            </a:r>
            <a:r>
              <a:rPr lang="en-US" sz="3200" dirty="0" smtClean="0"/>
              <a:t> </a:t>
            </a:r>
            <a:r>
              <a:rPr lang="el-GR" sz="3200" dirty="0" smtClean="0"/>
              <a:t>Κι αυτό γιατί φαύλη κυκλικότητα υπάρχει μόνο αν κανείς δέχεται το γνωσιολογικό αίτημα περί  </a:t>
            </a:r>
            <a:r>
              <a:rPr lang="el-GR" sz="3200" i="1" dirty="0" smtClean="0"/>
              <a:t>πλήρους ανεξαρτησίας </a:t>
            </a:r>
            <a:r>
              <a:rPr lang="el-GR" sz="3200" dirty="0" smtClean="0"/>
              <a:t>του περιεχομένου των πεποιθήσεων που δικαιολογούν (</a:t>
            </a:r>
            <a:r>
              <a:rPr lang="en-US" sz="3200" dirty="0" err="1" smtClean="0"/>
              <a:t>justificans</a:t>
            </a:r>
            <a:r>
              <a:rPr lang="en-US" sz="3200" dirty="0" smtClean="0"/>
              <a:t>) </a:t>
            </a:r>
            <a:r>
              <a:rPr lang="el-GR" sz="3200" dirty="0" smtClean="0"/>
              <a:t>από αυτό των πεποιθήσεων υπό δικαιολόγηση (</a:t>
            </a:r>
            <a:r>
              <a:rPr lang="en-US" sz="3200" dirty="0" err="1" smtClean="0"/>
              <a:t>justificandum</a:t>
            </a:r>
            <a:r>
              <a:rPr lang="en-US" sz="3200" dirty="0" smtClean="0"/>
              <a:t>). </a:t>
            </a:r>
            <a:r>
              <a:rPr lang="el-GR" sz="3200" dirty="0" smtClean="0"/>
              <a:t>Ωστόσο, στον </a:t>
            </a:r>
            <a:r>
              <a:rPr lang="el-GR" sz="3200" dirty="0" err="1" smtClean="0"/>
              <a:t>συνεκτικισμό</a:t>
            </a:r>
            <a:r>
              <a:rPr lang="el-GR" sz="3200" dirty="0" smtClean="0"/>
              <a:t> μια τέτοια πλήρης ανεξαρτησία δεν υφίσταται: </a:t>
            </a:r>
            <a:r>
              <a:rPr lang="el-GR" sz="3200" i="1" dirty="0" smtClean="0"/>
              <a:t>όλες</a:t>
            </a:r>
            <a:r>
              <a:rPr lang="el-GR" sz="3200" dirty="0" smtClean="0"/>
              <a:t> οι πεποιθήσεις  μας λαμβάνουν την (όποια) </a:t>
            </a:r>
            <a:r>
              <a:rPr lang="el-GR" sz="3200" dirty="0" err="1" smtClean="0"/>
              <a:t>δικαιολόγησή</a:t>
            </a:r>
            <a:r>
              <a:rPr lang="el-GR" sz="3200" dirty="0" smtClean="0"/>
              <a:t> τους  </a:t>
            </a:r>
            <a:r>
              <a:rPr lang="el-GR" sz="3200" i="1" dirty="0" smtClean="0"/>
              <a:t>‘ταυτόχρονα’, </a:t>
            </a:r>
            <a:r>
              <a:rPr lang="el-GR" sz="3200" dirty="0" smtClean="0"/>
              <a:t>τρόπον τινά. </a:t>
            </a:r>
          </a:p>
          <a:p>
            <a:endParaRPr lang="el-GR" sz="3200" dirty="0" smtClean="0"/>
          </a:p>
          <a:p>
            <a:pPr>
              <a:buNone/>
            </a:pPr>
            <a:endParaRPr lang="en-US" dirty="0" smtClean="0"/>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sz="2800" dirty="0" smtClean="0"/>
              <a:t>Η δικαιολόγηση των πεποιθήσεών μας, στο μοντέλο του </a:t>
            </a:r>
            <a:r>
              <a:rPr lang="en-US" sz="2800" dirty="0" err="1" smtClean="0"/>
              <a:t>Quine</a:t>
            </a:r>
            <a:r>
              <a:rPr lang="el-GR" sz="2800" dirty="0" smtClean="0"/>
              <a:t>, προσδιορίζεται από τη συνεισφορά τους στη </a:t>
            </a:r>
            <a:r>
              <a:rPr lang="el-GR" sz="2800" i="1" dirty="0" smtClean="0"/>
              <a:t>συνεκτικότητα</a:t>
            </a:r>
            <a:r>
              <a:rPr lang="el-GR" sz="2800" dirty="0" smtClean="0"/>
              <a:t> του </a:t>
            </a:r>
            <a:r>
              <a:rPr lang="el-GR" sz="2800" i="1" dirty="0" smtClean="0"/>
              <a:t>συνολικού</a:t>
            </a:r>
            <a:r>
              <a:rPr lang="el-GR" sz="2800" dirty="0" smtClean="0"/>
              <a:t> συστήματος πεποιθήσεών (είναι δηλαδή συνάρτηση του βαθμού (εξηγητικής) συνεκτικότητας  που αυτές παρουσιάζουν σε σχέση με όλες τις άλλες σχετικές πεποιθήσεις του συστήματος). </a:t>
            </a:r>
          </a:p>
          <a:p>
            <a:endParaRPr lang="el-GR" sz="2800" dirty="0" smtClean="0"/>
          </a:p>
          <a:p>
            <a:r>
              <a:rPr lang="el-GR" sz="2800" dirty="0" smtClean="0"/>
              <a:t>Μόνο αν μια θεωρία δικαιολόγησης δεσμεύεται εκ των προτέρων στο αίτημα πλήρους ανεξαρτησίας των δικαιολογουσών πεποιθήσεων έναντι των υπό  δικαιολόγηση πεποιθήσεων (π.χ. </a:t>
            </a:r>
            <a:r>
              <a:rPr lang="el-GR" sz="2800" i="1" dirty="0" err="1" smtClean="0"/>
              <a:t>θεμελιοκρατία</a:t>
            </a:r>
            <a:r>
              <a:rPr lang="el-GR" sz="2800" dirty="0" smtClean="0"/>
              <a:t>) θα προέκυπτε ζήτημα φαύλης</a:t>
            </a:r>
            <a:r>
              <a:rPr lang="en-US" sz="2800" dirty="0" smtClean="0"/>
              <a:t> (</a:t>
            </a:r>
            <a:r>
              <a:rPr lang="el-GR" sz="2800" dirty="0" smtClean="0"/>
              <a:t>κυκλικής) δικαιολόγησης.</a:t>
            </a:r>
            <a:endParaRPr lang="en-US" sz="2800" dirty="0" smtClean="0"/>
          </a:p>
          <a:p>
            <a:pPr>
              <a:buNone/>
            </a:pPr>
            <a:endParaRPr lang="el-GR" sz="2800" dirty="0" smtClean="0"/>
          </a:p>
          <a:p>
            <a:pPr>
              <a:buNone/>
            </a:pPr>
            <a:endParaRPr lang="el-GR" sz="2800" dirty="0" smtClean="0"/>
          </a:p>
          <a:p>
            <a:r>
              <a:rPr lang="el-GR" sz="2800" b="1" dirty="0" smtClean="0"/>
              <a:t>2) </a:t>
            </a:r>
            <a:r>
              <a:rPr lang="el-GR" sz="2800" dirty="0" smtClean="0"/>
              <a:t>Έχει πρόβλημα η εν λόγω αντίληψη του </a:t>
            </a:r>
            <a:r>
              <a:rPr lang="en-US" sz="2800" dirty="0" err="1" smtClean="0"/>
              <a:t>Quine</a:t>
            </a:r>
            <a:r>
              <a:rPr lang="el-GR" sz="2800" dirty="0" smtClean="0"/>
              <a:t> ως θεωρία </a:t>
            </a:r>
            <a:r>
              <a:rPr lang="el-GR" sz="2800" i="1" dirty="0" smtClean="0"/>
              <a:t>δικαιολόγησης</a:t>
            </a:r>
            <a:r>
              <a:rPr lang="el-GR" sz="2800" dirty="0" smtClean="0"/>
              <a:t> των εμπειρικών (και επιστημονικών) πεποιθήσεων επειδή συγχέει τα </a:t>
            </a:r>
            <a:r>
              <a:rPr lang="el-GR" sz="2800" i="1" dirty="0" smtClean="0"/>
              <a:t>αίτια</a:t>
            </a:r>
            <a:r>
              <a:rPr lang="el-GR" sz="2800" dirty="0" smtClean="0"/>
              <a:t> με τους </a:t>
            </a:r>
            <a:r>
              <a:rPr lang="el-GR" sz="2800" i="1" dirty="0" smtClean="0"/>
              <a:t>λόγους</a:t>
            </a:r>
            <a:r>
              <a:rPr lang="el-GR" sz="2800" dirty="0" smtClean="0"/>
              <a:t>; </a:t>
            </a:r>
            <a:endParaRPr lang="en-US" sz="2800" dirty="0" smtClean="0"/>
          </a:p>
          <a:p>
            <a:endParaRPr lang="en-US" sz="2800" dirty="0" smtClean="0"/>
          </a:p>
          <a:p>
            <a:r>
              <a:rPr lang="el-GR" sz="2800" dirty="0" smtClean="0"/>
              <a:t>Ναι (</a:t>
            </a:r>
            <a:r>
              <a:rPr lang="en-US" sz="2800" dirty="0" smtClean="0"/>
              <a:t>Davidson, </a:t>
            </a:r>
            <a:r>
              <a:rPr lang="en-US" sz="2800" dirty="0" err="1" smtClean="0"/>
              <a:t>Sellars</a:t>
            </a:r>
            <a:r>
              <a:rPr lang="en-US" sz="2800" dirty="0" smtClean="0"/>
              <a:t>), </a:t>
            </a:r>
            <a:r>
              <a:rPr lang="el-GR" sz="2800" dirty="0" smtClean="0"/>
              <a:t>Όχι (</a:t>
            </a:r>
            <a:r>
              <a:rPr lang="el-GR" sz="2800" dirty="0" err="1" smtClean="0"/>
              <a:t>φυσικοποιημένη</a:t>
            </a:r>
            <a:r>
              <a:rPr lang="el-GR" sz="2800" dirty="0" smtClean="0"/>
              <a:t> γνωσιολογία (</a:t>
            </a:r>
            <a:r>
              <a:rPr lang="en-US" sz="2800" dirty="0" err="1" smtClean="0"/>
              <a:t>Quine</a:t>
            </a:r>
            <a:r>
              <a:rPr lang="en-US" sz="2800" dirty="0" smtClean="0"/>
              <a:t>)</a:t>
            </a:r>
            <a:r>
              <a:rPr lang="el-GR" sz="2800" dirty="0" smtClean="0"/>
              <a:t>, </a:t>
            </a:r>
            <a:r>
              <a:rPr lang="el-GR" sz="2800" dirty="0" err="1" smtClean="0"/>
              <a:t>αξιοπιστοκρατία</a:t>
            </a:r>
            <a:r>
              <a:rPr lang="el-GR" sz="2800" dirty="0" smtClean="0"/>
              <a:t>-</a:t>
            </a:r>
            <a:r>
              <a:rPr lang="el-GR" sz="2800" dirty="0" err="1" smtClean="0"/>
              <a:t>εξτερναλισμός</a:t>
            </a:r>
            <a:r>
              <a:rPr lang="el-GR" sz="2800" dirty="0" smtClean="0"/>
              <a:t>).</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Προβλήματα του βρετανικού εμπειρισμού</a:t>
            </a:r>
            <a:endParaRPr lang="el-GR" dirty="0"/>
          </a:p>
        </p:txBody>
      </p:sp>
      <p:sp>
        <p:nvSpPr>
          <p:cNvPr id="3" name="2 - Θέση περιεχομένου"/>
          <p:cNvSpPr>
            <a:spLocks noGrp="1"/>
          </p:cNvSpPr>
          <p:nvPr>
            <p:ph sz="quarter" idx="1"/>
          </p:nvPr>
        </p:nvSpPr>
        <p:spPr/>
        <p:txBody>
          <a:bodyPr>
            <a:normAutofit fontScale="25000" lnSpcReduction="20000"/>
          </a:bodyPr>
          <a:lstStyle/>
          <a:p>
            <a:r>
              <a:rPr lang="el-GR" sz="8000" dirty="0" smtClean="0"/>
              <a:t>Ωστόσο, ο βρετανικός εμπειρισμός είχε δύο τουλάχιστον σοβαρές </a:t>
            </a:r>
            <a:r>
              <a:rPr lang="el-GR" sz="8000" dirty="0" err="1" smtClean="0"/>
              <a:t>αντιδιαισθητικές</a:t>
            </a:r>
            <a:r>
              <a:rPr lang="el-GR" sz="8000" dirty="0" smtClean="0"/>
              <a:t> (οντολογικές και γνωσιολογικές) συνέπειες: </a:t>
            </a:r>
            <a:endParaRPr lang="en-US" sz="8000" dirty="0" smtClean="0"/>
          </a:p>
          <a:p>
            <a:pPr>
              <a:buNone/>
            </a:pPr>
            <a:endParaRPr lang="en-US" sz="8000" dirty="0" smtClean="0"/>
          </a:p>
          <a:p>
            <a:r>
              <a:rPr lang="el-GR" sz="8000" dirty="0" smtClean="0"/>
              <a:t>Ο εμπειρισμός του </a:t>
            </a:r>
            <a:r>
              <a:rPr lang="en-US" sz="8000" dirty="0" smtClean="0"/>
              <a:t>Locke </a:t>
            </a:r>
            <a:r>
              <a:rPr lang="el-GR" sz="8000" dirty="0" smtClean="0"/>
              <a:t>καταλήγει σε έναν </a:t>
            </a:r>
            <a:r>
              <a:rPr lang="el-GR" sz="8000" i="1" dirty="0" smtClean="0"/>
              <a:t>σκεπτικισμό</a:t>
            </a:r>
            <a:r>
              <a:rPr lang="el-GR" sz="8000" dirty="0" smtClean="0"/>
              <a:t> σχετικά με την ύπαρξη του εξωτερικού κόσμου (πέραν της άμεσης εμπειρίας μας).</a:t>
            </a:r>
          </a:p>
          <a:p>
            <a:pPr>
              <a:buNone/>
            </a:pPr>
            <a:endParaRPr lang="el-GR" sz="8000" dirty="0" smtClean="0"/>
          </a:p>
          <a:p>
            <a:r>
              <a:rPr lang="el-GR" sz="8000" dirty="0" smtClean="0"/>
              <a:t>Στην εκδοχή του </a:t>
            </a:r>
            <a:r>
              <a:rPr lang="en-US" sz="8000" dirty="0" smtClean="0"/>
              <a:t>Berkeley </a:t>
            </a:r>
            <a:r>
              <a:rPr lang="el-GR" sz="8000" dirty="0" smtClean="0"/>
              <a:t>κατέληγε σε ένα είδος </a:t>
            </a:r>
            <a:r>
              <a:rPr lang="el-GR" sz="8000" i="1" dirty="0" smtClean="0"/>
              <a:t>ιδεαλισμού</a:t>
            </a:r>
            <a:r>
              <a:rPr lang="el-GR" sz="8000" dirty="0" smtClean="0"/>
              <a:t> (</a:t>
            </a:r>
            <a:r>
              <a:rPr lang="en-US" sz="8000" i="1" dirty="0" err="1" smtClean="0"/>
              <a:t>esse</a:t>
            </a:r>
            <a:r>
              <a:rPr lang="en-US" sz="8000" i="1" dirty="0" smtClean="0"/>
              <a:t> </a:t>
            </a:r>
            <a:r>
              <a:rPr lang="en-US" sz="8000" i="1" dirty="0" err="1" smtClean="0"/>
              <a:t>est</a:t>
            </a:r>
            <a:r>
              <a:rPr lang="en-US" sz="8000" i="1" dirty="0" smtClean="0"/>
              <a:t> </a:t>
            </a:r>
            <a:r>
              <a:rPr lang="en-US" sz="8000" i="1" dirty="0" err="1" smtClean="0"/>
              <a:t>percipi</a:t>
            </a:r>
            <a:r>
              <a:rPr lang="en-US" sz="8000" dirty="0" smtClean="0"/>
              <a:t>)</a:t>
            </a:r>
            <a:r>
              <a:rPr lang="el-GR" sz="8000" dirty="0" smtClean="0"/>
              <a:t>. </a:t>
            </a:r>
          </a:p>
          <a:p>
            <a:endParaRPr lang="el-GR" sz="8000" dirty="0" smtClean="0"/>
          </a:p>
          <a:p>
            <a:r>
              <a:rPr lang="el-GR" sz="8000" dirty="0" smtClean="0"/>
              <a:t>Στην περίπτωση του </a:t>
            </a:r>
            <a:r>
              <a:rPr lang="en-US" sz="8000" dirty="0" smtClean="0"/>
              <a:t>Hume </a:t>
            </a:r>
            <a:r>
              <a:rPr lang="el-GR" sz="8000" dirty="0" smtClean="0"/>
              <a:t>ο εμπειρισμός του έχει ως συνέπεια έναν ακραίο </a:t>
            </a:r>
            <a:r>
              <a:rPr lang="el-GR" sz="8000" i="1" dirty="0" smtClean="0"/>
              <a:t>σκεπτικισμό</a:t>
            </a:r>
            <a:r>
              <a:rPr lang="el-GR" sz="8000" dirty="0" smtClean="0"/>
              <a:t> -π.χ. ως προς τη δικαιολόγηση βασικών καθημερινών εμπειρικών μας πεποιθήσεων.</a:t>
            </a:r>
          </a:p>
          <a:p>
            <a:pPr>
              <a:buNone/>
            </a:pPr>
            <a:endParaRPr lang="el-GR" sz="8000" dirty="0" smtClean="0"/>
          </a:p>
          <a:p>
            <a:r>
              <a:rPr lang="el-GR" sz="8000" dirty="0" smtClean="0"/>
              <a:t>Οι εν λόγω </a:t>
            </a:r>
            <a:r>
              <a:rPr lang="el-GR" sz="8000" dirty="0" err="1" smtClean="0"/>
              <a:t>αντιδιαισθητικές</a:t>
            </a:r>
            <a:r>
              <a:rPr lang="el-GR" sz="8000" dirty="0" smtClean="0"/>
              <a:t> φιλοσοφικές συνέπειες φαίνεται ότι βασίζονται σε μια πολύ </a:t>
            </a:r>
            <a:r>
              <a:rPr lang="el-GR" sz="8000" i="1" dirty="0" smtClean="0"/>
              <a:t>περιοριστική</a:t>
            </a:r>
            <a:r>
              <a:rPr lang="el-GR" sz="8000" dirty="0" smtClean="0"/>
              <a:t> έννοια εμπειρικής γνώσης (αντιληπτικής εμπειρίας) που διαθέτουν οι </a:t>
            </a:r>
            <a:r>
              <a:rPr lang="en-US" sz="8000" dirty="0" smtClean="0"/>
              <a:t>Locke,</a:t>
            </a:r>
            <a:r>
              <a:rPr lang="el-GR" sz="8000" dirty="0" smtClean="0"/>
              <a:t> </a:t>
            </a:r>
            <a:r>
              <a:rPr lang="en-US" sz="8000" dirty="0" smtClean="0"/>
              <a:t>Berkeley </a:t>
            </a:r>
            <a:r>
              <a:rPr lang="el-GR" sz="8000" dirty="0" smtClean="0"/>
              <a:t>και </a:t>
            </a:r>
            <a:r>
              <a:rPr lang="en-US" sz="8000" dirty="0" smtClean="0"/>
              <a:t>Hume. </a:t>
            </a:r>
            <a:endParaRPr lang="el-GR" sz="8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Πρόβλημα </a:t>
            </a:r>
            <a:r>
              <a:rPr lang="en-US" dirty="0" smtClean="0"/>
              <a:t>Berkeley</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sz="2800" dirty="0" smtClean="0"/>
              <a:t>Στον </a:t>
            </a:r>
            <a:r>
              <a:rPr lang="en-US" sz="2800" dirty="0" smtClean="0"/>
              <a:t>Berkeley</a:t>
            </a:r>
            <a:r>
              <a:rPr lang="el-GR" sz="2800" dirty="0" smtClean="0"/>
              <a:t> η </a:t>
            </a:r>
            <a:r>
              <a:rPr lang="el-GR" sz="2800" dirty="0" err="1" smtClean="0"/>
              <a:t>γνωσιακή</a:t>
            </a:r>
            <a:r>
              <a:rPr lang="el-GR" sz="2800" dirty="0" smtClean="0"/>
              <a:t> σύλληψη/οικειοποίηση ενός εξωτερικού αντικειμένου της εμπειρίας θεωρείται ότι είναι κάτι που βρίσκεται</a:t>
            </a:r>
            <a:r>
              <a:rPr lang="en-US" sz="2800" dirty="0" smtClean="0"/>
              <a:t> </a:t>
            </a:r>
            <a:r>
              <a:rPr lang="el-GR" sz="2800" dirty="0" smtClean="0"/>
              <a:t>αναγκαία στο ‘εσωτερικό του νου’. </a:t>
            </a:r>
          </a:p>
          <a:p>
            <a:endParaRPr lang="el-GR" sz="2800" dirty="0" smtClean="0"/>
          </a:p>
          <a:p>
            <a:r>
              <a:rPr lang="el-GR" sz="2800" dirty="0" smtClean="0"/>
              <a:t>Αυτό συνάγεται από τον </a:t>
            </a:r>
            <a:r>
              <a:rPr lang="el-GR" sz="2800" i="1" dirty="0" smtClean="0"/>
              <a:t>εμπειρισμό</a:t>
            </a:r>
            <a:r>
              <a:rPr lang="el-GR" sz="2800" dirty="0" smtClean="0"/>
              <a:t> του </a:t>
            </a:r>
            <a:r>
              <a:rPr lang="en-US" sz="2800" dirty="0" smtClean="0"/>
              <a:t>Berkeley: </a:t>
            </a:r>
            <a:r>
              <a:rPr lang="el-GR" sz="2800" dirty="0" smtClean="0"/>
              <a:t>μπορώ να συλλαμβάνω γνωστικά την πραγματικότητα μόνο στο βαθμό που τα περιεχόμενά της είναι (δυνητικά) αντικείμενα της </a:t>
            </a:r>
            <a:r>
              <a:rPr lang="el-GR" sz="2800" i="1" dirty="0" smtClean="0"/>
              <a:t>άμεσης αντιληπτικής μου εμπειρίας</a:t>
            </a:r>
            <a:r>
              <a:rPr lang="el-GR" sz="2800" dirty="0" smtClean="0"/>
              <a:t>. Και εφόσον η άμεση αντιληπτική μου εμπειρία είναι κάτι το οποίο βρίσκεται εντός της συνείδησής μου, δηλαδή εντός του νου μου, ο </a:t>
            </a:r>
            <a:r>
              <a:rPr lang="en-US" sz="2800" dirty="0" smtClean="0"/>
              <a:t>Berkeley </a:t>
            </a:r>
            <a:r>
              <a:rPr lang="el-GR" sz="2800" dirty="0" smtClean="0"/>
              <a:t>καταλήγει στο συμπέρασμα ότι μπορώ να συλλαμβάνω γνωστικά την πραγματικότητα μόνο στο βαθμό που τα περιεχόμενά της βρίσκονται στο ‘</a:t>
            </a:r>
            <a:r>
              <a:rPr lang="el-GR" sz="2800" i="1" dirty="0" smtClean="0"/>
              <a:t>εσωτερικό του νου’</a:t>
            </a:r>
            <a:r>
              <a:rPr lang="el-GR" sz="2800" dirty="0" smtClean="0"/>
              <a:t>. </a:t>
            </a:r>
          </a:p>
          <a:p>
            <a:endParaRPr lang="el-GR" sz="2800" dirty="0" smtClean="0"/>
          </a:p>
          <a:p>
            <a:r>
              <a:rPr lang="el-GR" sz="2800" dirty="0" smtClean="0"/>
              <a:t>Αλλά από αυτό έπεται το ιδεαλιστικό συμπέρασμα ότι το ίδιο το </a:t>
            </a:r>
            <a:r>
              <a:rPr lang="el-GR" sz="2800" i="1" dirty="0" smtClean="0"/>
              <a:t>περιεχόμενο</a:t>
            </a:r>
            <a:r>
              <a:rPr lang="el-GR" sz="2800" dirty="0" smtClean="0"/>
              <a:t> της ‘εξωτερικής’ πραγματικότητας είναι ‘νοητικό’.</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Πρόβλημα </a:t>
            </a:r>
            <a:r>
              <a:rPr lang="en-US" dirty="0" smtClean="0"/>
              <a:t>Hume</a:t>
            </a:r>
            <a:endParaRPr lang="el-GR" dirty="0"/>
          </a:p>
        </p:txBody>
      </p:sp>
      <p:sp>
        <p:nvSpPr>
          <p:cNvPr id="3" name="2 - Θέση περιεχομένου"/>
          <p:cNvSpPr>
            <a:spLocks noGrp="1"/>
          </p:cNvSpPr>
          <p:nvPr>
            <p:ph sz="quarter" idx="1"/>
          </p:nvPr>
        </p:nvSpPr>
        <p:spPr/>
        <p:txBody>
          <a:bodyPr/>
          <a:lstStyle/>
          <a:p>
            <a:r>
              <a:rPr lang="el-GR" sz="2400" dirty="0" smtClean="0"/>
              <a:t>Στον </a:t>
            </a:r>
            <a:r>
              <a:rPr lang="en-US" sz="2400" dirty="0" smtClean="0"/>
              <a:t>Hume </a:t>
            </a:r>
            <a:r>
              <a:rPr lang="el-GR" sz="2400" dirty="0" smtClean="0"/>
              <a:t>η εμπειρική γνώση είναι ασφαλής μόνο</a:t>
            </a:r>
            <a:r>
              <a:rPr lang="en-US" sz="2400" dirty="0" smtClean="0"/>
              <a:t> </a:t>
            </a:r>
            <a:r>
              <a:rPr lang="el-GR" sz="2400" dirty="0" smtClean="0"/>
              <a:t>αν θεμελιώνεται στο επίπεδο των ‘εντυπώσεων’ (</a:t>
            </a:r>
            <a:r>
              <a:rPr lang="en-US" sz="2400" dirty="0" smtClean="0"/>
              <a:t>impressions)</a:t>
            </a:r>
            <a:r>
              <a:rPr lang="el-GR" sz="2400" dirty="0" smtClean="0"/>
              <a:t> που μας παρέχουν οι αισθήσεις. </a:t>
            </a:r>
          </a:p>
          <a:p>
            <a:endParaRPr lang="el-GR" sz="2400" dirty="0" smtClean="0"/>
          </a:p>
          <a:p>
            <a:r>
              <a:rPr lang="el-GR" sz="2400" dirty="0" smtClean="0"/>
              <a:t>Αυτό όμως καθιστά αυτομάτως επισφαλή κάθε γνώση που δεν αφορά </a:t>
            </a:r>
            <a:r>
              <a:rPr lang="el-GR" sz="2400" i="1" dirty="0" smtClean="0"/>
              <a:t>απολύτως παροντικά </a:t>
            </a:r>
            <a:r>
              <a:rPr lang="el-GR" sz="2400" dirty="0" smtClean="0"/>
              <a:t>γεγονότα</a:t>
            </a:r>
            <a:r>
              <a:rPr lang="el-GR" sz="2400" i="1" dirty="0" smtClean="0"/>
              <a:t> </a:t>
            </a:r>
            <a:r>
              <a:rPr lang="el-GR" sz="2400" dirty="0" smtClean="0"/>
              <a:t>της άμεσης εμπειρίας ενός συγκεκριμένου υποκείμενου. Κατ’ αυτό δε τον τρόπο καθίσταται επισφαλής η δικαιολόγηση βασικών εμπειρικών πεποιθήσεων της καθημερινότητας, όπως π.χ. της επαγωγής, των συμβάντων του παρελθόντος, της ενότητας του προσώπου μέσα στο χρόνο κλπ.</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Η σύνθεση εμπειρισμού και ορθολογισμού του </a:t>
            </a:r>
            <a:r>
              <a:rPr lang="en-US" sz="2800" dirty="0" smtClean="0"/>
              <a:t>Kant</a:t>
            </a:r>
            <a:endParaRPr lang="el-GR" sz="2800" dirty="0"/>
          </a:p>
        </p:txBody>
      </p:sp>
      <p:sp>
        <p:nvSpPr>
          <p:cNvPr id="3" name="2 - Θέση περιεχομένου"/>
          <p:cNvSpPr>
            <a:spLocks noGrp="1"/>
          </p:cNvSpPr>
          <p:nvPr>
            <p:ph sz="quarter" idx="1"/>
          </p:nvPr>
        </p:nvSpPr>
        <p:spPr/>
        <p:txBody>
          <a:bodyPr>
            <a:noAutofit/>
          </a:bodyPr>
          <a:lstStyle/>
          <a:p>
            <a:r>
              <a:rPr lang="el-GR" sz="1800" dirty="0" smtClean="0"/>
              <a:t>Η </a:t>
            </a:r>
            <a:r>
              <a:rPr lang="el-GR" sz="1800" dirty="0" err="1" smtClean="0"/>
              <a:t>υπερβατολογική</a:t>
            </a:r>
            <a:r>
              <a:rPr lang="el-GR" sz="1800" dirty="0" smtClean="0"/>
              <a:t> φιλοσοφία του Καντ (που αναζητά τις </a:t>
            </a:r>
            <a:r>
              <a:rPr lang="el-GR" sz="1800" i="1" dirty="0" smtClean="0"/>
              <a:t>συνθήκες δυνατότητας </a:t>
            </a:r>
            <a:r>
              <a:rPr lang="el-GR" sz="1800" dirty="0" smtClean="0"/>
              <a:t>της εμπειρίας και της επιστημονικής γνώσης) μπορεί να νοηθεί ως μια προσπάθεια </a:t>
            </a:r>
            <a:r>
              <a:rPr lang="el-GR" sz="1800" i="1" dirty="0" smtClean="0"/>
              <a:t>συμβιβασμού</a:t>
            </a:r>
            <a:r>
              <a:rPr lang="el-GR" sz="1800" dirty="0" smtClean="0"/>
              <a:t> των δύο μεγάλων αντίπαλων ρευμάτων του 17</a:t>
            </a:r>
            <a:r>
              <a:rPr lang="el-GR" sz="1800" baseline="30000" dirty="0" smtClean="0"/>
              <a:t>ου</a:t>
            </a:r>
            <a:r>
              <a:rPr lang="el-GR" sz="1800" dirty="0" smtClean="0"/>
              <a:t>-18</a:t>
            </a:r>
            <a:r>
              <a:rPr lang="el-GR" sz="1800" baseline="30000" dirty="0" smtClean="0"/>
              <a:t>ου</a:t>
            </a:r>
            <a:r>
              <a:rPr lang="el-GR" sz="1800" dirty="0" smtClean="0"/>
              <a:t> αιώνα, του εμπειρισμού και του ρασιοναλισμού. </a:t>
            </a:r>
          </a:p>
          <a:p>
            <a:pPr>
              <a:buNone/>
            </a:pPr>
            <a:endParaRPr lang="el-GR" sz="1800" dirty="0" smtClean="0"/>
          </a:p>
          <a:p>
            <a:r>
              <a:rPr lang="el-GR" sz="1800" dirty="0" smtClean="0"/>
              <a:t>Αυτό το πετυχαίνει αφενός με την αυστηρή </a:t>
            </a:r>
            <a:r>
              <a:rPr lang="el-GR" sz="1800" i="1" dirty="0" smtClean="0"/>
              <a:t>διάκριση</a:t>
            </a:r>
            <a:r>
              <a:rPr lang="el-GR" sz="1800" dirty="0" smtClean="0"/>
              <a:t> της ‘αισθητικότητας’ (ικανότητα πρόσληψης παραστάσεων από τον κόσμο) από τη ‘διάνοια’ (ικανότητα διαμόρφωσης και χρήσης εννοιών) και αφετέρου με την ταυτόχρονη </a:t>
            </a:r>
            <a:r>
              <a:rPr lang="el-GR" sz="1800" i="1" dirty="0" smtClean="0"/>
              <a:t>σύνδεσή</a:t>
            </a:r>
            <a:r>
              <a:rPr lang="el-GR" sz="1800" dirty="0" smtClean="0"/>
              <a:t> τους μέσω της αρχής: «οι έννοιες χωρίς εποπτείες είναι κενές· οι εποπτείες χωρίς έννοιες είναι τυφλές». Η συσχέτιση εννοιών και εποπτειών καθιστά δυνατές τις έλλογες </a:t>
            </a:r>
            <a:r>
              <a:rPr lang="el-GR" sz="1800" i="1" dirty="0" smtClean="0"/>
              <a:t>κρίσεις</a:t>
            </a:r>
            <a:r>
              <a:rPr lang="el-GR" sz="1800" dirty="0" smtClean="0"/>
              <a:t> επί της πραγματικότητας.</a:t>
            </a:r>
          </a:p>
          <a:p>
            <a:endParaRPr lang="el-GR" sz="1800" dirty="0" smtClean="0"/>
          </a:p>
          <a:p>
            <a:r>
              <a:rPr lang="el-GR" sz="1800" dirty="0" smtClean="0"/>
              <a:t>Σύμφωνα με τον Καντ, η ανθρώπινη εποπτεία (αισθητικότητα) μπορεί να προσφέρει εμπειρική γνώση μόνο αν είναι ‘</a:t>
            </a:r>
            <a:r>
              <a:rPr lang="el-GR" sz="1800" dirty="0" err="1" smtClean="0"/>
              <a:t>προδιαμορφωμένη</a:t>
            </a:r>
            <a:r>
              <a:rPr lang="el-GR" sz="1800" dirty="0" smtClean="0"/>
              <a:t>’ κατά τρόπο που να ‘ταιριάζει’ στα ‘καλούπια’ που της ‘φορούν’ οι </a:t>
            </a:r>
            <a:r>
              <a:rPr lang="en-US" sz="1800" i="1" dirty="0" smtClean="0"/>
              <a:t>a priori </a:t>
            </a:r>
            <a:r>
              <a:rPr lang="el-GR" sz="1800" dirty="0" smtClean="0"/>
              <a:t>μορφές της διάνοιας (κατηγορίες).</a:t>
            </a:r>
          </a:p>
          <a:p>
            <a:pPr>
              <a:buNone/>
            </a:pPr>
            <a:endParaRPr lang="el-G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13584</TotalTime>
  <Words>7585</Words>
  <Application>Microsoft Office PowerPoint</Application>
  <PresentationFormat>Προβολή στην οθόνη (4:3)</PresentationFormat>
  <Paragraphs>371</Paragraphs>
  <Slides>58</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58</vt:i4>
      </vt:variant>
    </vt:vector>
  </HeadingPairs>
  <TitlesOfParts>
    <vt:vector size="59" baseType="lpstr">
      <vt:lpstr>Δημοτικός</vt:lpstr>
      <vt:lpstr>Ο Εμπειρισμός στην Αναλυτική Φιλοσοφία</vt:lpstr>
      <vt:lpstr>Ιστορία του εμπειρισμού</vt:lpstr>
      <vt:lpstr>Αντίθεση εμπειρισμού-ρασιοναλισμού</vt:lpstr>
      <vt:lpstr>Κίνητρα του βρετανικού εμπειρισμού</vt:lpstr>
      <vt:lpstr>Ο εμπειρισμός ως μια ‘προοδευτική’ κοινωνική δύναμη</vt:lpstr>
      <vt:lpstr>Προβλήματα του βρετανικού εμπειρισμού</vt:lpstr>
      <vt:lpstr>Πρόβλημα Berkeley</vt:lpstr>
      <vt:lpstr>Πρόβλημα Hume</vt:lpstr>
      <vt:lpstr>Η σύνθεση εμπειρισμού και ορθολογισμού του Kant</vt:lpstr>
      <vt:lpstr>Η Καντιανή έννοια του ‘συνθετικού a priori’</vt:lpstr>
      <vt:lpstr>Διαφάνεια 11</vt:lpstr>
      <vt:lpstr>Καντ και επιστήμη του 20ου αιώνα</vt:lpstr>
      <vt:lpstr> </vt:lpstr>
      <vt:lpstr>Η αντίδραση του Russell-Η απαρχή του σύγχρονου εμπειρισμού</vt:lpstr>
      <vt:lpstr>Russell contra Berkeley</vt:lpstr>
      <vt:lpstr>Russell contra Kant</vt:lpstr>
      <vt:lpstr>Διαφάνεια 17</vt:lpstr>
      <vt:lpstr>Γνώση μέσω γνωριμίας vs γνώση μέσω περιγραφής</vt:lpstr>
      <vt:lpstr>Διαφάνεια 19</vt:lpstr>
      <vt:lpstr>Ο εμπειρισμός του Russell ως απάντηση στις επιστημονικές εξελίξεις του 20ου αιώνα</vt:lpstr>
      <vt:lpstr>Διαφάνεια 21</vt:lpstr>
      <vt:lpstr>Η αναγκαία αλληλεξάρτηση της ‘γνώσης μέσω γνωριμίας και της ‘γνώσης μέσω περιγραφής’</vt:lpstr>
      <vt:lpstr>Διαφάνεια 23</vt:lpstr>
      <vt:lpstr>Η αντίδραση του λογικού εμπειρισμού/θετικισμού (στις εξελίξεις των επιστημών στον 20ο αιώνα)</vt:lpstr>
      <vt:lpstr>Βασικές αρχές αναλυτικής φιλοσοφίας (Russell-Wittgenstein-Λογικός Θετικισμός)</vt:lpstr>
      <vt:lpstr>«Μια πρόταση έχει νόημα μόνο αν υπάρχει μέθοδος επαλήθευσής της (δια της εμπειρίας)»</vt:lpstr>
      <vt:lpstr>Το status των προτάσεων της λογικής και των μαθηματικών στον λογικό θετικισμό</vt:lpstr>
      <vt:lpstr>Διαφάνεια 28</vt:lpstr>
      <vt:lpstr>Διαφάνεια 29</vt:lpstr>
      <vt:lpstr>Παραδείγματα μεταφυσικών προτάσεων </vt:lpstr>
      <vt:lpstr>Διαφάνεια 31</vt:lpstr>
      <vt:lpstr>Διαφάνεια 32</vt:lpstr>
      <vt:lpstr>Μανιφέστο του λογικού θετικισμού: Η ‘επιστημονική κοσμοαντίληψη’ (Neurath-Carnap-Hahn)</vt:lpstr>
      <vt:lpstr>Συνέπειες στη σχέση φιλοσοφίας και επιστήμης</vt:lpstr>
      <vt:lpstr>Λογικός θετικισμός contra Kant</vt:lpstr>
      <vt:lpstr>Διάκριση θεωρητικών-παρατηρησιακών όρων</vt:lpstr>
      <vt:lpstr>‘Ατομικές’/‘βασικές’ προτάσεις</vt:lpstr>
      <vt:lpstr>Το εγχείρημα της ενοποιημένης επιστήμης</vt:lpstr>
      <vt:lpstr>Ενάντια στη διάκριση επιστημών της φύσης-επιστημών του πνεύματος</vt:lpstr>
      <vt:lpstr>Προβλήματα λογικού εμπειρισμού/θετικισμού</vt:lpstr>
      <vt:lpstr>Διαφάνεια 41</vt:lpstr>
      <vt:lpstr>Μετάβαση από τις ενικές στις καθολικές αποφάνσεις-επαγωγική γενίκευση</vt:lpstr>
      <vt:lpstr>Η αρχή της επαγωγής δεν μπορεί να δικαιολογηθεί ούτε λογικά ούτε εμπειρικά</vt:lpstr>
      <vt:lpstr>(Εσωτερική) Κριτική του λογικού εμπειρισμού (Neurath) στην έννοια των «παρατηρησιακών προτάσεων»</vt:lpstr>
      <vt:lpstr>Διαφάνεια 45</vt:lpstr>
      <vt:lpstr>Ο συνεκτικισμός του Neurath</vt:lpstr>
      <vt:lpstr>Διαφάνεια 47</vt:lpstr>
      <vt:lpstr>Quine: Κληρονόμος και αναθεωρητής του λογικού εμπειρισμού</vt:lpstr>
      <vt:lpstr>Διαφάνεια 49</vt:lpstr>
      <vt:lpstr>Παράδειγμα (από Lakatos)</vt:lpstr>
      <vt:lpstr>Διαφάνεια 51</vt:lpstr>
      <vt:lpstr>Ολισμός: Θέση Duhem-Quine</vt:lpstr>
      <vt:lpstr>Διαφάνεια 53</vt:lpstr>
      <vt:lpstr>Διαφάνεια 54</vt:lpstr>
      <vt:lpstr>O (πραγματιστικός) ολισμός του Quine</vt:lpstr>
      <vt:lpstr>Ο νατουραλισμός του Quine</vt:lpstr>
      <vt:lpstr>Σύνδεση νατουραλισμού-εμπειρισμού στον Quine</vt:lpstr>
      <vt:lpstr>Διαφάνεια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Εμπειρισμός στην Αναλυτική Φιλοσοφία</dc:title>
  <dc:creator>Dionysis Christias</dc:creator>
  <cp:lastModifiedBy>Dionysis Christias</cp:lastModifiedBy>
  <cp:revision>863</cp:revision>
  <dcterms:created xsi:type="dcterms:W3CDTF">2016-02-21T20:38:40Z</dcterms:created>
  <dcterms:modified xsi:type="dcterms:W3CDTF">2017-05-16T09:14:15Z</dcterms:modified>
</cp:coreProperties>
</file>