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72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7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9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41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6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4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3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2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8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D6435B7-BA4D-4867-A1C5-18C10EA4341E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6B0C34F-C28E-484A-AC50-BB506E4920D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56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637211" y="243841"/>
            <a:ext cx="9143999" cy="161108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0000FF"/>
                </a:solidFill>
                <a:latin typeface="TimesNewRomanPS-BoldMT"/>
              </a:rPr>
              <a:t>ΤΕΧΝΗ ΚΑΙ ΜΙΜΗΣΗ </a:t>
            </a:r>
            <a:endParaRPr lang="en-US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637211" y="1854926"/>
            <a:ext cx="9144000" cy="4572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n-US" sz="3200" b="1" dirty="0" smtClean="0">
              <a:solidFill>
                <a:schemeClr val="tx2"/>
              </a:solidFill>
            </a:endParaRPr>
          </a:p>
          <a:p>
            <a:endParaRPr lang="en-US" sz="3200" b="1" dirty="0">
              <a:solidFill>
                <a:schemeClr val="tx2"/>
              </a:solidFill>
            </a:endParaRPr>
          </a:p>
          <a:p>
            <a:r>
              <a:rPr lang="el-GR" sz="3200" b="1" dirty="0" smtClean="0">
                <a:solidFill>
                  <a:schemeClr val="tx2"/>
                </a:solidFill>
              </a:rPr>
              <a:t>Οι πηγές – Αριστοτέλης</a:t>
            </a:r>
          </a:p>
        </p:txBody>
      </p:sp>
    </p:spTree>
    <p:extLst>
      <p:ext uri="{BB962C8B-B14F-4D97-AF65-F5344CB8AC3E}">
        <p14:creationId xmlns:p14="http://schemas.microsoft.com/office/powerpoint/2010/main" val="221546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93776" y="182880"/>
            <a:ext cx="11088624" cy="599846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292608" lvl="1" indent="0">
              <a:lnSpc>
                <a:spcPct val="100000"/>
              </a:lnSpc>
              <a:buNone/>
            </a:pPr>
            <a:endParaRPr lang="el-GR" sz="24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ιδέα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γενικευτικού χαρακτήρα της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καλλιτεχνικής αναπαράστασης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υπήρξε εξίσου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σημαντική στην ιστορία της τέχνης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αισθητικής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αυτήν της αναπαράστασης ως ακριβούς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μίμησης ατομικών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πραγμάτων και απετέλεσε τον έναν εκ των δύο πόλων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ανάμεσα στους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οποίους κινήθηκαν οι θεωρίες περί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καλλιτεχνικής αναπαράστασης.</a:t>
            </a: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Ανεξαρτήτως πάντως του αν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μίμηση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μιμητική απεικόνιση επί μέρους πραγμάτων αντιμετωπίζεται, όπως στον Πλάτωνα, ως κάτι το υποδεέστερο και καταδικαστέο ή της αναγνωρίζεται σπουδαιότητα και γνωστική αξία, ως μίμησης γενικών τύπων, όπως στον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Αριστοτέλη, γεγονός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είναι ότι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έγινε η σταθερή σημασία της αναπαράστασης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τέχνη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στα πλαίσια της δυτικής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παράδοσης τουλάχιστον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για πολύ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μεγάλο χρονικό διάστημα και συνδέθηκε κυρίως με μια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ομοιότητας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9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0"/>
            <a:ext cx="10463784" cy="64190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el-G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buNone/>
            </a:pPr>
            <a:endParaRPr lang="el-GR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buNone/>
            </a:pP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πρώτη απάντηση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υποβάθμιση της τέχνης λόγω του</a:t>
            </a:r>
          </a:p>
          <a:p>
            <a:pPr marL="292608" lvl="1" indent="0">
              <a:buNone/>
            </a:pP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μιμητικού χαρακτήρα της έρχεται ήδη στην αρχαιότητα, από τον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πρώην μαθητή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Πλάτωνα, τον Αριστοτέλη. </a:t>
            </a:r>
            <a:endParaRPr lang="el-GR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buNone/>
            </a:pP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τον Αριστοτέλη,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όπως και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τον Πλάτωνα, η τέχνη είναι μίμηση, αλλά απ’ αυτήν τη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βασική παραδοχή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ο Αριστοτέλης συνάγει εντελώς διαφορετικά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συμπεράσματα απ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αυτά στα οποία είχε καταλήξει ο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Πλάτωνας.</a:t>
            </a:r>
            <a:endParaRPr lang="el-GR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buNone/>
            </a:pPr>
            <a:endParaRPr lang="el-GR" sz="2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608" lvl="1" indent="0">
              <a:buNone/>
            </a:pP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 Αριστοτέλη, η τέχνη δεν εξαπατά τους ανθρώπους,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προκαλεί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σύγχυση ανάμεσα στο πραγματικό και την εικόνα του.</a:t>
            </a:r>
          </a:p>
          <a:p>
            <a:pPr marL="292608" lvl="1" indent="0">
              <a:buNone/>
            </a:pP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Αντιθέτως μάλιστα, η προσέγγιση της τέχνης και η απόλαυσή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προϋποθέτει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 γνώση ότι πρόκειται για κάτι που δεν είναι πραγματικό.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0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30937" y="548639"/>
            <a:ext cx="10916630" cy="598017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endParaRPr lang="el-GR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70000"/>
              </a:lnSpc>
              <a:buNone/>
            </a:pP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Και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ακριβώς αυτό, «το ότι δεν είναι πραγματικό», συμβάλλει,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σύμφωνα με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τον Αριστοτέλη, στην ευχαρίστηση που αντλούν οι άνθρωποι από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τις μιμητικές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αναπαραστάσεις. </a:t>
            </a:r>
            <a:endParaRPr lang="el-GR" sz="8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70000"/>
              </a:lnSpc>
              <a:buNone/>
            </a:pP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«Υπάρχουν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πράγματα που μας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είναι δυσάρεστα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στη θέα», γράφει στην </a:t>
            </a:r>
            <a:r>
              <a:rPr lang="el-GR" sz="8000" i="1" dirty="0">
                <a:solidFill>
                  <a:schemeClr val="accent5">
                    <a:lumMod val="50000"/>
                  </a:schemeClr>
                </a:solidFill>
              </a:rPr>
              <a:t>Ποιητική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του, «όπως, π.χ. οι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μορφές των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πιο τιποτένιων ζώων και των νεκρών· βλέποντας όμως τις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εικόνες τους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φιλοτεχνημένες με πολύ ρεαλισμό (</a:t>
            </a:r>
            <a:r>
              <a:rPr lang="el-GR" sz="8000" i="1" dirty="0">
                <a:solidFill>
                  <a:schemeClr val="accent5">
                    <a:lumMod val="50000"/>
                  </a:schemeClr>
                </a:solidFill>
              </a:rPr>
              <a:t>τας μάλιστα </a:t>
            </a:r>
            <a:r>
              <a:rPr lang="el-GR" sz="8000" i="1" dirty="0" smtClean="0">
                <a:solidFill>
                  <a:schemeClr val="accent5">
                    <a:lumMod val="50000"/>
                  </a:schemeClr>
                </a:solidFill>
              </a:rPr>
              <a:t>ηκριβωμένας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) νιώθουμε ευχαρίστηση»*. </a:t>
            </a:r>
          </a:p>
          <a:p>
            <a:pPr marL="292608" lvl="1" indent="0">
              <a:lnSpc>
                <a:spcPct val="170000"/>
              </a:lnSpc>
              <a:buNone/>
            </a:pP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Η γνώση επομένως ότι κάτι είναι μίμηση, ή αλλιώς η γνώση ότι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δεν είναι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πραγματικό, αποτελεί προϋπόθεση της ευχαρίστησης που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αντλούμε απ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’ αυτό. </a:t>
            </a:r>
            <a:endParaRPr lang="el-GR" sz="8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70000"/>
              </a:lnSpc>
              <a:buNone/>
            </a:pP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Η 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ευχαρίστηση, στην προκειμένη περίπτωση, έχει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μια </a:t>
            </a:r>
            <a:r>
              <a:rPr lang="el-GR" sz="8000" b="1" dirty="0" smtClean="0">
                <a:solidFill>
                  <a:schemeClr val="accent5">
                    <a:lumMod val="50000"/>
                  </a:schemeClr>
                </a:solidFill>
              </a:rPr>
              <a:t>γνωστική </a:t>
            </a:r>
            <a:r>
              <a:rPr lang="el-GR" sz="8000" b="1" dirty="0">
                <a:solidFill>
                  <a:schemeClr val="accent5">
                    <a:lumMod val="50000"/>
                  </a:schemeClr>
                </a:solidFill>
              </a:rPr>
              <a:t>διάσταση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: μέρος της ευχαρίστησης που αντλούμε από 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την τέχνη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, δηλ., οφείλεται στη γνώση ότι αυτό που βλέπουμε είναι </a:t>
            </a:r>
            <a:r>
              <a:rPr lang="el-GR" sz="8000" b="1" dirty="0" smtClean="0">
                <a:solidFill>
                  <a:schemeClr val="accent5">
                    <a:lumMod val="50000"/>
                  </a:schemeClr>
                </a:solidFill>
              </a:rPr>
              <a:t>μίμηση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, ότι</a:t>
            </a:r>
            <a:r>
              <a:rPr lang="el-GR" sz="8000" dirty="0">
                <a:solidFill>
                  <a:schemeClr val="accent5">
                    <a:lumMod val="50000"/>
                  </a:schemeClr>
                </a:solidFill>
              </a:rPr>
              <a:t>, δηλαδή, </a:t>
            </a:r>
            <a:r>
              <a:rPr lang="el-GR" sz="8000" b="1" dirty="0">
                <a:solidFill>
                  <a:schemeClr val="accent5">
                    <a:lumMod val="50000"/>
                  </a:schemeClr>
                </a:solidFill>
              </a:rPr>
              <a:t>δεν συμβαίνει πραγματικά</a:t>
            </a:r>
            <a:r>
              <a:rPr lang="el-GR" sz="80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70000"/>
              </a:lnSpc>
              <a:buNone/>
            </a:pPr>
            <a:endParaRPr lang="el-GR" sz="8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80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48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l-GR" sz="4800" dirty="0">
                <a:solidFill>
                  <a:schemeClr val="accent5">
                    <a:lumMod val="50000"/>
                  </a:schemeClr>
                </a:solidFill>
              </a:rPr>
              <a:t>-----------------------------------------------------------------</a:t>
            </a:r>
          </a:p>
          <a:p>
            <a:pPr marL="0" indent="0">
              <a:buNone/>
            </a:pPr>
            <a:r>
              <a:rPr lang="el-GR" sz="4800" dirty="0">
                <a:solidFill>
                  <a:schemeClr val="accent5">
                    <a:lumMod val="50000"/>
                  </a:schemeClr>
                </a:solidFill>
              </a:rPr>
              <a:t>*(Αριστοτέλους, </a:t>
            </a:r>
            <a:r>
              <a:rPr lang="el-GR" sz="4800" i="1" dirty="0">
                <a:solidFill>
                  <a:schemeClr val="accent5">
                    <a:lumMod val="50000"/>
                  </a:schemeClr>
                </a:solidFill>
              </a:rPr>
              <a:t>Ποιητική</a:t>
            </a:r>
            <a:r>
              <a:rPr lang="el-GR" sz="4800" dirty="0">
                <a:solidFill>
                  <a:schemeClr val="accent5">
                    <a:lumMod val="50000"/>
                  </a:schemeClr>
                </a:solidFill>
              </a:rPr>
              <a:t>, εισαγωγή-μετάφραση-σχόλια Στάθης Δρομάζος, εκδ. Κέδρος, Αθήνα 1982,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</a:rPr>
              <a:t>1448b</a:t>
            </a:r>
            <a:r>
              <a:rPr lang="el-GR" sz="4800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en-US" sz="48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45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4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endParaRPr lang="el-GR" sz="45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9269" y="374903"/>
            <a:ext cx="10990217" cy="576986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l-GR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Αυτό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το είδος της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ευχαρίστησης λοιπόν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που προέρχεται από τη γνώση ότι κάτι δεν είναι πραγματικό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αλλά μίμηση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κάποιου άλλου πράγματος, το οποίο είναι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πραγματικό, προϋποθέτει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ότι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κατέχουμε ήδη την έννοια της πραγματικότητας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el-GR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Με άλλα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λόγια, αυτός που αγαπά και απολαμβάνει την τέχνη δεν είναι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σαν τον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κάτοικο του πλατωνικού σπηλαίου, ο οποίος δεν μπορεί να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ξεχωρίσει την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πραγματικότητα από το φαίνεσθαι: </a:t>
            </a:r>
            <a:endParaRPr lang="el-GR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απόλαυση του εραστή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της τέχνης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προέρχεται αντίθετα από το γεγονός ότι είναι ικανός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να επισημαίνει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τη διαφορά ανάμεσα στην πραγματικότητα και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το ‘φάντασμα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’, ανάμεσα στο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πραγματικό και τη μίμηση του πραγματικού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6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4632" y="0"/>
            <a:ext cx="11210544" cy="64830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endParaRPr lang="el-GR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Ο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Αριστοτέλης μάλιστα προχωρά ακόμα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περισσότερο, ισχυριζόμενος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ότι η απόλαυση αυτή οφείλεται στο γεγονός ότι η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μίμηση αποτελεί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πηγή γνώσης η ίδια, ότι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από τη μίμηση μαθαίνουμε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δηλαδή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Το να μαθαίνει κανείς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», όπως εξηγεί ο Αριστοτέλης, «δίνει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μεγάλη ηδονή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όχι μόνο στους φιλοσόφους, αλλά και στους άλλους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ανθρώπους επίσης, μόνο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που οι άλλοι άνθρωποι συμμετέχουν σ’ αυτή σε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λιγότερο βαθμό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 Χαίρονται όταν βλέπουν τις εικόνες, γιατί παρατηρώντας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τες, ταυτόχρονα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μαθαίνουν και κρίνουν τι είναι το καθετί ή ότι αυτός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που βλέπουν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είναι ο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τάδε*».</a:t>
            </a: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Και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για τον Αριστοτέλη, όπως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και για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τον Πλάτωνα,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επομένως, 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τέχνη είναι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μίμηση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μιας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προϋπάρχουσας πραγματικότητας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 Μόνο που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η μίμηση εδώ δεν απομακρύνει από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τη γνώση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αλλά, αντιθέτως,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οδηγεί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στη γνώση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σε κάποια μορφή γνώσης τουλάχιστον.</a:t>
            </a:r>
          </a:p>
          <a:p>
            <a:pPr marL="292608" lvl="1" indent="0">
              <a:lnSpc>
                <a:spcPct val="150000"/>
              </a:lnSpc>
              <a:buNone/>
            </a:pPr>
            <a:endParaRPr lang="el-GR" sz="7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--------------------------------------------------------------------------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sz="2000" dirty="0">
                <a:solidFill>
                  <a:schemeClr val="accent5">
                    <a:lumMod val="50000"/>
                  </a:schemeClr>
                </a:solidFill>
              </a:rPr>
              <a:t>*Αριστοτέλους, </a:t>
            </a: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</a:rPr>
              <a:t>Ποιητική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l-GR" sz="2000" dirty="0">
                <a:solidFill>
                  <a:schemeClr val="accent5">
                    <a:lumMod val="50000"/>
                  </a:schemeClr>
                </a:solidFill>
              </a:rPr>
              <a:t>1448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50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58978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Ο καλλιτέχνης μιμείται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αυτήν την πραγματικότητα και ακριβώς επειδή πρόκειται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για μίμηση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για μια διαδικασία δηλαδή η οποία μοιάζει με τη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διαδικασία μάθησης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της παιδικής ηλικίας, μπορούμε, μέσω της τέχνης,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να γευόμαστε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την απόλαυση που προσφέρει η αναγνώριση και η γνώση,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η κατανόηση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του νοήματος που έχει το αντικείμενο της μίμησης. Η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μίμηση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 επομένως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για τον Αριστοτέλη,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και, συνακόλουθα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η τέχνη ως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μιμητική αναπαράσταση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του πραγματικού, έχει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υψηλή αξία ως μορφή μάθησης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92608" lvl="1" indent="0">
              <a:lnSpc>
                <a:spcPct val="150000"/>
              </a:lnSpc>
              <a:buNone/>
            </a:pPr>
            <a:endParaRPr lang="el-GR" sz="600" dirty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Αυτή η μορφή μάθησης υπερβαίνει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τη φυσική μαθησιακή διαδικασία,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οδηγώντας στη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σύλληψη του καθολικά ισχύοντος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του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σταθερού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 και του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αναγκαίου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7087"/>
            <a:ext cx="10515600" cy="628628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l-GR" sz="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5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Είναι λοιπόν φανερό από όσα είπαμε, ότι έργο του ποιητή δεν είναι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να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λέει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όσα απλώς έγιναν, αλλά όσα μπορούσαν να γίνουν, δηλαδή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τα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δυνατά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κατά πιθανή ή αναγκαία συνέπεια … Γι’ αυτό και η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ποίηση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είναι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πιο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φιλοσοφημένη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και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σπουδαιότερη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από την ιστορία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γιατί η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ποίηση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έχει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b="1" dirty="0" smtClean="0">
                <a:solidFill>
                  <a:schemeClr val="accent5">
                    <a:lumMod val="50000"/>
                  </a:schemeClr>
                </a:solidFill>
              </a:rPr>
              <a:t>θέμα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της μάλλον τα καθόλου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και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η ιστορία τα καθ’ έκαστον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Λέγοντας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καθόλου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εννοούμε όσα ένας άνθρωπος με τέτοιο ή τέτοιο χαρακτήρα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λέει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ή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πράττει κατά πιθανή ή αναγκαία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συνέπεια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 ·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και σ’ αυτό αποσκοπεί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η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ποίηση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, βάζοντας ύστερα ονόματα σ’ αυτούς τους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ανθρώπους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Λέγοντας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καθ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’ έκαστον, εννοούμε τι έπραξε ο Αλκιβιάδης ή τι 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έπαθε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*</a:t>
            </a: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».</a:t>
            </a:r>
            <a:endParaRPr lang="el-GR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--------------------------------------------------</a:t>
            </a:r>
          </a:p>
          <a:p>
            <a:pPr marL="0" indent="0">
              <a:buNone/>
            </a:pPr>
            <a:r>
              <a:rPr lang="el-GR" sz="2000" i="1" dirty="0" smtClean="0">
                <a:solidFill>
                  <a:schemeClr val="accent5">
                    <a:lumMod val="50000"/>
                  </a:schemeClr>
                </a:solidFill>
              </a:rPr>
              <a:t>Ποιητική</a:t>
            </a:r>
            <a:r>
              <a:rPr lang="el-GR" sz="20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1451b.</a:t>
            </a:r>
          </a:p>
        </p:txBody>
      </p:sp>
    </p:spTree>
    <p:extLst>
      <p:ext uri="{BB962C8B-B14F-4D97-AF65-F5344CB8AC3E}">
        <p14:creationId xmlns:p14="http://schemas.microsoft.com/office/powerpoint/2010/main" val="341785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2846" y="69669"/>
            <a:ext cx="11277600" cy="588307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292608" lvl="1" indent="0">
              <a:lnSpc>
                <a:spcPct val="100000"/>
              </a:lnSpc>
              <a:buNone/>
            </a:pPr>
            <a:endParaRPr lang="el-GR" sz="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Ο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Αριστοτέλης αναγνωρίζει, αντίθετα από τον Σωκράτη, ότι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οι μιμήσεις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είναι κάτι πολύ διαφορετικό από τις εικόνες-καθρέφτες. </a:t>
            </a:r>
            <a:endParaRPr lang="el-G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Ο τρόπος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με τον οποίο αντιλαμβάνεται τη σχέση μεταξύ μίμησης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και εικόνας-καθρέφτη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, είναι αυτή η οποία υπάρχει μεταξύ ποίησης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και ιστορίας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el-GR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Η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ποίηση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, μολονότι μιμητική,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δεν περιορίζεται στα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καθέκαστα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, δεν 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αντανακλά επί μέρους πράξεις και συμπεριφορές αλλά μπορεί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να </a:t>
            </a:r>
            <a:r>
              <a:rPr lang="el-GR" sz="2400" b="1" dirty="0" smtClean="0">
                <a:solidFill>
                  <a:schemeClr val="accent5">
                    <a:lumMod val="50000"/>
                  </a:schemeClr>
                </a:solidFill>
              </a:rPr>
              <a:t>εξεικονίζει γενικότερες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περιπτώσεις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, σχήματα συμπεριφορών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και πράξεων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, διεκδικώντας έτσι αυτήν την </a:t>
            </a:r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καθολικότητα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 την οποία η </a:t>
            </a:r>
            <a:r>
              <a:rPr lang="el-GR" sz="2400" dirty="0" smtClean="0">
                <a:solidFill>
                  <a:schemeClr val="accent5">
                    <a:lumMod val="50000"/>
                  </a:schemeClr>
                </a:solidFill>
              </a:rPr>
              <a:t>ιστορία στερείται</a:t>
            </a:r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el-GR" sz="24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8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9224" y="210312"/>
            <a:ext cx="10506456" cy="565878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292608" lvl="1" indent="0">
              <a:lnSpc>
                <a:spcPct val="100000"/>
              </a:lnSpc>
              <a:buNone/>
            </a:pPr>
            <a:endParaRPr lang="el-GR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200" dirty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200" dirty="0" smtClean="0">
                <a:solidFill>
                  <a:schemeClr val="accent5">
                    <a:lumMod val="50000"/>
                  </a:schemeClr>
                </a:solidFill>
              </a:rPr>
              <a:t>Η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μίμηση εδώ δεν μοιάζει απλώς σε κάτι συγκεκριμένο, όπως η εικόνα-καθρέφτης. </a:t>
            </a: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Η μίμηση αποδίδει τον γενικό χαρακτήρα αυτού το οποίο αναπαριστά. </a:t>
            </a:r>
            <a:endParaRPr lang="el-GR" sz="2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endParaRPr lang="el-GR" sz="2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Η καταγγελία του Πλάτωνα ότι τα έργα τέχνης, ως μιμήσεις, δεν αποτελούν παρά μόνον επί μέρους περιπτώσεις ατελούς αντιγραφής ενός πρωτοτύπου, αποκρούεται. </a:t>
            </a:r>
          </a:p>
          <a:p>
            <a:pPr marL="292608" lvl="1" indent="0">
              <a:lnSpc>
                <a:spcPct val="100000"/>
              </a:lnSpc>
              <a:buNone/>
            </a:pP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Αναδεικνύεται η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δυνατότητα που τα έργα έχουν να φανερώνουν, 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δια του επί μέρους, </a:t>
            </a:r>
            <a:r>
              <a:rPr lang="el-GR" sz="2200" b="1" dirty="0">
                <a:solidFill>
                  <a:schemeClr val="accent5">
                    <a:lumMod val="50000"/>
                  </a:schemeClr>
                </a:solidFill>
              </a:rPr>
              <a:t>κάτι περί της ουσίας των πραγμάτων που αναπαριστούν</a:t>
            </a:r>
            <a:r>
              <a:rPr lang="el-GR" sz="2200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308</TotalTime>
  <Words>1045</Words>
  <Application>Microsoft Office PowerPoint</Application>
  <PresentationFormat>Ευρεία οθόνη</PresentationFormat>
  <Paragraphs>60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Times New Roman</vt:lpstr>
      <vt:lpstr>TimesNewRomanPS-BoldMT</vt:lpstr>
      <vt:lpstr>Ανασκόπηση</vt:lpstr>
      <vt:lpstr>ΤΕΧΝΗ ΚΑΙ ΜΙΜΗΣΗ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aleka.mouriki@outlook.com</dc:creator>
  <cp:lastModifiedBy>user</cp:lastModifiedBy>
  <cp:revision>15</cp:revision>
  <dcterms:created xsi:type="dcterms:W3CDTF">2020-10-13T09:32:25Z</dcterms:created>
  <dcterms:modified xsi:type="dcterms:W3CDTF">2023-10-24T13:36:05Z</dcterms:modified>
</cp:coreProperties>
</file>