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7" r:id="rId3"/>
    <p:sldId id="263" r:id="rId4"/>
    <p:sldId id="264" r:id="rId5"/>
    <p:sldId id="265" r:id="rId6"/>
    <p:sldId id="266" r:id="rId7"/>
    <p:sldId id="257" r:id="rId8"/>
    <p:sldId id="258" r:id="rId9"/>
    <p:sldId id="259" r:id="rId10"/>
    <p:sldId id="260" r:id="rId11"/>
    <p:sldId id="261" r:id="rId12"/>
    <p:sldId id="262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Προεπιλεγμένη ενότητα" id="{C9F79979-6A2E-4BC4-8FDA-C68EA1EF2B76}">
          <p14:sldIdLst>
            <p14:sldId id="256"/>
            <p14:sldId id="267"/>
            <p14:sldId id="263"/>
            <p14:sldId id="264"/>
            <p14:sldId id="265"/>
            <p14:sldId id="266"/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Μεσαίο στυλ 2 - Έμφαση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Μεσαίο στυλ 2 - Έμφαση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Μεσαίο στυλ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Μεσαίο στυλ 3 - Έμφαση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Φωτεινό στυλ 2 - Έμφαση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Μεσαίο στυλ 1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Σκούρο στυλ 1 - Έμφαση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3045-F291-40AE-8144-0B3075551E52}" type="datetimeFigureOut">
              <a:rPr lang="el-GR" smtClean="0"/>
              <a:t>3/12/2019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C5FDA63-92D2-4258-BC3F-05DA3FFC3DC8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0107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3045-F291-40AE-8144-0B3075551E52}" type="datetimeFigureOut">
              <a:rPr lang="el-GR" smtClean="0"/>
              <a:t>3/12/2019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5FDA63-92D2-4258-BC3F-05DA3FFC3DC8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6921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3045-F291-40AE-8144-0B3075551E52}" type="datetimeFigureOut">
              <a:rPr lang="el-GR" smtClean="0"/>
              <a:t>3/12/2019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5FDA63-92D2-4258-BC3F-05DA3FFC3DC8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2866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3045-F291-40AE-8144-0B3075551E52}" type="datetimeFigureOut">
              <a:rPr lang="el-GR" smtClean="0"/>
              <a:t>3/12/2019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5FDA63-92D2-4258-BC3F-05DA3FFC3DC8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763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3045-F291-40AE-8144-0B3075551E52}" type="datetimeFigureOut">
              <a:rPr lang="el-GR" smtClean="0"/>
              <a:t>3/12/2019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5FDA63-92D2-4258-BC3F-05DA3FFC3DC8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4656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3045-F291-40AE-8144-0B3075551E52}" type="datetimeFigureOut">
              <a:rPr lang="el-GR" smtClean="0"/>
              <a:t>3/12/2019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5FDA63-92D2-4258-BC3F-05DA3FFC3DC8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43146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3045-F291-40AE-8144-0B3075551E52}" type="datetimeFigureOut">
              <a:rPr lang="el-GR" smtClean="0"/>
              <a:t>3/12/2019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DA63-92D2-4258-BC3F-05DA3FFC3DC8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48443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3045-F291-40AE-8144-0B3075551E52}" type="datetimeFigureOut">
              <a:rPr lang="el-GR" smtClean="0"/>
              <a:t>3/12/2019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DA63-92D2-4258-BC3F-05DA3FFC3DC8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68551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3045-F291-40AE-8144-0B3075551E52}" type="datetimeFigureOut">
              <a:rPr lang="el-GR" smtClean="0"/>
              <a:t>3/12/2019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DA63-92D2-4258-BC3F-05DA3FFC3DC8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3627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3045-F291-40AE-8144-0B3075551E52}" type="datetimeFigureOut">
              <a:rPr lang="el-GR" smtClean="0"/>
              <a:t>3/12/2019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5FDA63-92D2-4258-BC3F-05DA3FFC3DC8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6348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3045-F291-40AE-8144-0B3075551E52}" type="datetimeFigureOut">
              <a:rPr lang="el-GR" smtClean="0"/>
              <a:t>3/12/2019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C5FDA63-92D2-4258-BC3F-05DA3FFC3DC8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25111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3045-F291-40AE-8144-0B3075551E52}" type="datetimeFigureOut">
              <a:rPr lang="el-GR" smtClean="0"/>
              <a:t>3/12/2019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C5FDA63-92D2-4258-BC3F-05DA3FFC3DC8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946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3045-F291-40AE-8144-0B3075551E52}" type="datetimeFigureOut">
              <a:rPr lang="el-GR" smtClean="0"/>
              <a:t>3/12/2019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DA63-92D2-4258-BC3F-05DA3FFC3DC8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78369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3045-F291-40AE-8144-0B3075551E52}" type="datetimeFigureOut">
              <a:rPr lang="el-GR" smtClean="0"/>
              <a:t>3/12/2019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DA63-92D2-4258-BC3F-05DA3FFC3DC8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1080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3045-F291-40AE-8144-0B3075551E52}" type="datetimeFigureOut">
              <a:rPr lang="el-GR" smtClean="0"/>
              <a:t>3/12/2019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DA63-92D2-4258-BC3F-05DA3FFC3DC8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497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3045-F291-40AE-8144-0B3075551E52}" type="datetimeFigureOut">
              <a:rPr lang="el-GR" smtClean="0"/>
              <a:t>3/12/2019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5FDA63-92D2-4258-BC3F-05DA3FFC3DC8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796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73045-F291-40AE-8144-0B3075551E52}" type="datetimeFigureOut">
              <a:rPr lang="el-GR" smtClean="0"/>
              <a:t>3/12/2019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C5FDA63-92D2-4258-BC3F-05DA3FFC3DC8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19677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  <p:sldLayoutId id="214748381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284507" y="962024"/>
            <a:ext cx="6240493" cy="1035619"/>
          </a:xfrm>
        </p:spPr>
        <p:txBody>
          <a:bodyPr>
            <a:noAutofit/>
          </a:bodyPr>
          <a:lstStyle/>
          <a:p>
            <a:r>
              <a:rPr lang="el-GR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ΑΣΦΑΛΕΙΑ ΚΑΙ ΥΓΙΕΙΝΗ ΕΡΓΑΣΙΑΣ</a:t>
            </a:r>
            <a:r>
              <a:rPr lang="el-GR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8997778" y="5257799"/>
            <a:ext cx="2807043" cy="1436437"/>
          </a:xfrm>
        </p:spPr>
        <p:txBody>
          <a:bodyPr>
            <a:normAutofit fontScale="85000" lnSpcReduction="10000"/>
          </a:bodyPr>
          <a:lstStyle/>
          <a:p>
            <a:r>
              <a:rPr lang="el-GR" b="1" dirty="0"/>
              <a:t>Κλαπάκης </a:t>
            </a:r>
            <a:r>
              <a:rPr lang="el-GR" b="1" dirty="0" smtClean="0"/>
              <a:t>Χρήστος</a:t>
            </a:r>
            <a:r>
              <a:rPr lang="en-US" b="1" dirty="0" smtClean="0"/>
              <a:t>      756</a:t>
            </a:r>
            <a:endParaRPr lang="en-US" b="1" dirty="0"/>
          </a:p>
          <a:p>
            <a:r>
              <a:rPr lang="el-GR" b="1" dirty="0" smtClean="0"/>
              <a:t>Μπίμης Βασίλειος</a:t>
            </a:r>
            <a:r>
              <a:rPr lang="en-US" b="1" dirty="0" smtClean="0"/>
              <a:t> 	      744</a:t>
            </a:r>
            <a:endParaRPr lang="el-GR" b="1" dirty="0"/>
          </a:p>
          <a:p>
            <a:r>
              <a:rPr lang="el-GR" b="1" dirty="0"/>
              <a:t>Δημητράκης </a:t>
            </a:r>
            <a:r>
              <a:rPr lang="el-GR" b="1" dirty="0" smtClean="0"/>
              <a:t>Ιωάννης</a:t>
            </a:r>
            <a:r>
              <a:rPr lang="en-US" b="1" dirty="0" smtClean="0"/>
              <a:t>   740  </a:t>
            </a:r>
            <a:endParaRPr lang="el-GR" b="1" dirty="0"/>
          </a:p>
          <a:p>
            <a:r>
              <a:rPr lang="el-GR" b="1" dirty="0"/>
              <a:t>Νικολής </a:t>
            </a:r>
            <a:r>
              <a:rPr lang="el-GR" b="1" dirty="0" smtClean="0"/>
              <a:t>Ηλίας</a:t>
            </a:r>
            <a:r>
              <a:rPr lang="en-US" b="1" dirty="0" smtClean="0"/>
              <a:t>               748</a:t>
            </a:r>
            <a:endParaRPr lang="el-GR" b="1" dirty="0"/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900" y="2581275"/>
            <a:ext cx="3271838" cy="22812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76364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Πίνακα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8348"/>
              </p:ext>
            </p:extLst>
          </p:nvPr>
        </p:nvGraphicFramePr>
        <p:xfrm>
          <a:off x="3317875" y="1272116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l-GR" dirty="0" err="1"/>
                        <a:t>Αγγειονευρωτικές</a:t>
                      </a:r>
                      <a:r>
                        <a:rPr lang="el-GR" dirty="0"/>
                        <a:t> ασθένειες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Ασθένεια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Αίτιο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Φαινόμενο </a:t>
                      </a:r>
                      <a:r>
                        <a:rPr lang="en-US" dirty="0"/>
                        <a:t>Raynaud’s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Μηχανικές δονήσεις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Πίνακας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742742"/>
              </p:ext>
            </p:extLst>
          </p:nvPr>
        </p:nvGraphicFramePr>
        <p:xfrm>
          <a:off x="243359" y="2661003"/>
          <a:ext cx="8978900" cy="194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27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861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5152">
                <a:tc gridSpan="2">
                  <a:txBody>
                    <a:bodyPr/>
                    <a:lstStyle/>
                    <a:p>
                      <a:r>
                        <a:rPr lang="el-GR" dirty="0"/>
                        <a:t>Ασθένειες των περιαρθρικών θυλάκων λόγω πίεσης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857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Ασθένεια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Αίτιο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9294">
                <a:tc>
                  <a:txBody>
                    <a:bodyPr/>
                    <a:lstStyle/>
                    <a:p>
                      <a:r>
                        <a:rPr lang="el-GR" dirty="0"/>
                        <a:t>Οξύ ύδραρθρο του αγκώνα ή του γόνατος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l-GR" dirty="0"/>
                        <a:t>Παρατεταμένη καταπόνηση θύλακα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27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Χρόνιο ύδραρθρο του αγκώνα ή του γόνατος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Πίνακας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594229"/>
              </p:ext>
            </p:extLst>
          </p:nvPr>
        </p:nvGraphicFramePr>
        <p:xfrm>
          <a:off x="2933699" y="4929717"/>
          <a:ext cx="8816976" cy="1606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84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084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7442">
                <a:tc>
                  <a:txBody>
                    <a:bodyPr/>
                    <a:lstStyle/>
                    <a:p>
                      <a:r>
                        <a:rPr lang="el-GR" dirty="0"/>
                        <a:t>Ασθένεια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Αίτιο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53642">
                <a:tc>
                  <a:txBody>
                    <a:bodyPr/>
                    <a:lstStyle/>
                    <a:p>
                      <a:r>
                        <a:rPr lang="el-GR" dirty="0" err="1"/>
                        <a:t>Προεπιγονατιδική</a:t>
                      </a:r>
                      <a:r>
                        <a:rPr lang="el-GR" dirty="0"/>
                        <a:t> και </a:t>
                      </a:r>
                      <a:r>
                        <a:rPr lang="el-GR" dirty="0" err="1"/>
                        <a:t>υποεπιγονατιδική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θυλακίτιδα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Μικροτραυματισμοί και θέσεις ακατάλληλες των γονάτων εξ αιτίας συνεχούς και επαναλαμβανόμενης εργασίας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Τίτλος 14"/>
          <p:cNvSpPr txBox="1">
            <a:spLocks/>
          </p:cNvSpPr>
          <p:nvPr/>
        </p:nvSpPr>
        <p:spPr>
          <a:xfrm>
            <a:off x="1588529" y="727422"/>
            <a:ext cx="9227600" cy="53665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l-GR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Ασθένειες προκαλούμενες από φυσικούς παράγοντες</a:t>
            </a:r>
            <a:endParaRPr lang="el-GR" sz="240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21276" y="1540442"/>
            <a:ext cx="2936844" cy="784506"/>
          </a:xfrm>
        </p:spPr>
        <p:txBody>
          <a:bodyPr/>
          <a:lstStyle/>
          <a:p>
            <a:r>
              <a:rPr lang="el-GR" sz="1600" b="1" dirty="0"/>
              <a:t>α/α 505.02 Παράγραφος 5 Σελίδα 2731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243359" y="5417206"/>
            <a:ext cx="2690340" cy="9424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600" b="1" dirty="0"/>
              <a:t>α/α 506.11 Παράγραφος 5 Σελίδα 2731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9370540" y="2817457"/>
            <a:ext cx="2220097" cy="1630192"/>
          </a:xfrm>
        </p:spPr>
        <p:txBody>
          <a:bodyPr/>
          <a:lstStyle/>
          <a:p>
            <a:r>
              <a:rPr lang="el-GR" sz="1600" b="1" dirty="0"/>
              <a:t>α/α 506.10 Παράγραφος 5 Σελίδα 2731</a:t>
            </a:r>
            <a:endParaRPr lang="en-US" sz="1600" b="1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8181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151332" y="607330"/>
            <a:ext cx="8911687" cy="1280890"/>
          </a:xfrm>
        </p:spPr>
        <p:txBody>
          <a:bodyPr>
            <a:normAutofit/>
          </a:bodyPr>
          <a:lstStyle/>
          <a:p>
            <a:r>
              <a:rPr lang="el-G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Ασθένειες προκαλούμενες από φυσικούς παράγοντες</a:t>
            </a:r>
            <a:r>
              <a:rPr lang="el-GR" sz="2000" dirty="0"/>
              <a:t/>
            </a:r>
            <a:br>
              <a:rPr lang="el-GR" sz="2000" dirty="0"/>
            </a:br>
            <a:endParaRPr lang="el-GR" sz="200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762838" y="6397419"/>
            <a:ext cx="5429162" cy="387971"/>
          </a:xfrm>
        </p:spPr>
        <p:txBody>
          <a:bodyPr/>
          <a:lstStyle/>
          <a:p>
            <a:pPr algn="ctr"/>
            <a:r>
              <a:rPr lang="el-GR" sz="1600" b="1" dirty="0"/>
              <a:t>α/α 506.40 Παράγραφος 5 Σελίδα 2732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83330153"/>
              </p:ext>
            </p:extLst>
          </p:nvPr>
        </p:nvGraphicFramePr>
        <p:xfrm>
          <a:off x="618850" y="1247775"/>
          <a:ext cx="5484819" cy="4105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10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138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1015">
                <a:tc>
                  <a:txBody>
                    <a:bodyPr/>
                    <a:lstStyle/>
                    <a:p>
                      <a:r>
                        <a:rPr lang="el-GR" dirty="0"/>
                        <a:t>Ασθένεια </a:t>
                      </a:r>
                    </a:p>
                  </a:txBody>
                  <a:tcPr marL="68693" marR="68693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Αίτιο</a:t>
                      </a:r>
                    </a:p>
                  </a:txBody>
                  <a:tcPr marL="68693" marR="68693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5384">
                <a:tc>
                  <a:txBody>
                    <a:bodyPr/>
                    <a:lstStyle/>
                    <a:p>
                      <a:r>
                        <a:rPr lang="el-GR" dirty="0" err="1"/>
                        <a:t>Θυλακίτιδα</a:t>
                      </a:r>
                      <a:r>
                        <a:rPr lang="el-GR" dirty="0"/>
                        <a:t> του ωλεκράνου</a:t>
                      </a:r>
                    </a:p>
                  </a:txBody>
                  <a:tcPr marL="68693" marR="68693"/>
                </a:tc>
                <a:tc rowSpan="5">
                  <a:txBody>
                    <a:bodyPr/>
                    <a:lstStyle/>
                    <a:p>
                      <a:r>
                        <a:rPr lang="el-GR" dirty="0"/>
                        <a:t>Μικροτραυματισμοί και θέσεις ακατάλληλες που επιβαρύνουν τα άνω άκρα εξ αιτίας συνεχούς και επαναλαμβανόμενης εργασίας</a:t>
                      </a:r>
                    </a:p>
                  </a:txBody>
                  <a:tcPr marL="68693" marR="6869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1015">
                <a:tc>
                  <a:txBody>
                    <a:bodyPr/>
                    <a:lstStyle/>
                    <a:p>
                      <a:r>
                        <a:rPr lang="el-GR" dirty="0" err="1"/>
                        <a:t>Θυλακίτιδα</a:t>
                      </a:r>
                      <a:r>
                        <a:rPr lang="el-GR" dirty="0"/>
                        <a:t> του ώμου</a:t>
                      </a:r>
                    </a:p>
                  </a:txBody>
                  <a:tcPr marL="68693" marR="68693"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50405">
                <a:tc>
                  <a:txBody>
                    <a:bodyPr/>
                    <a:lstStyle/>
                    <a:p>
                      <a:r>
                        <a:rPr lang="el-GR" dirty="0"/>
                        <a:t>Ασθένειες που οφείλονται σε καταπόνηση των </a:t>
                      </a:r>
                      <a:r>
                        <a:rPr lang="el-GR" dirty="0" err="1"/>
                        <a:t>τενοντίων</a:t>
                      </a:r>
                      <a:r>
                        <a:rPr lang="el-GR" dirty="0"/>
                        <a:t> ελύτρων </a:t>
                      </a:r>
                    </a:p>
                  </a:txBody>
                  <a:tcPr marL="68693" marR="68693"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9423">
                <a:tc>
                  <a:txBody>
                    <a:bodyPr/>
                    <a:lstStyle/>
                    <a:p>
                      <a:r>
                        <a:rPr lang="el-GR" dirty="0"/>
                        <a:t>Ασθένειες που οφείλονται σε καταπόνηση του </a:t>
                      </a:r>
                      <a:r>
                        <a:rPr lang="el-GR" dirty="0" err="1"/>
                        <a:t>ενδοτενοντίου</a:t>
                      </a:r>
                      <a:endParaRPr lang="el-GR" dirty="0"/>
                    </a:p>
                  </a:txBody>
                  <a:tcPr marL="68693" marR="68693"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13460">
                <a:tc>
                  <a:txBody>
                    <a:bodyPr/>
                    <a:lstStyle/>
                    <a:p>
                      <a:r>
                        <a:rPr lang="el-GR" dirty="0"/>
                        <a:t>Ασθένειες που οφείλονται σε καταπόνηση των μυϊκών και </a:t>
                      </a:r>
                      <a:r>
                        <a:rPr lang="el-GR" dirty="0" err="1"/>
                        <a:t>τενοντίων</a:t>
                      </a:r>
                      <a:r>
                        <a:rPr lang="el-GR" dirty="0"/>
                        <a:t> καταφύσεων</a:t>
                      </a:r>
                    </a:p>
                  </a:txBody>
                  <a:tcPr marL="68693" marR="68693"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Θέση κειμένου 5"/>
          <p:cNvSpPr>
            <a:spLocks noGrp="1"/>
          </p:cNvSpPr>
          <p:nvPr>
            <p:ph type="body" sz="quarter" idx="3"/>
          </p:nvPr>
        </p:nvSpPr>
        <p:spPr>
          <a:xfrm>
            <a:off x="6762840" y="2557213"/>
            <a:ext cx="5256164" cy="338038"/>
          </a:xfrm>
        </p:spPr>
        <p:txBody>
          <a:bodyPr/>
          <a:lstStyle/>
          <a:p>
            <a:pPr algn="ctr"/>
            <a:r>
              <a:rPr lang="el-GR" sz="1600" b="1" dirty="0"/>
              <a:t>α/α 506.30 Παράγραφος 5 Σελίδα 2732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4"/>
          </p:nvPr>
        </p:nvSpPr>
        <p:spPr>
          <a:xfrm>
            <a:off x="618849" y="5353454"/>
            <a:ext cx="5484820" cy="150454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l-GR" sz="1400" b="1" dirty="0"/>
              <a:t>α/α 506.12 Παράγραφος 5 Σελίδα </a:t>
            </a:r>
            <a:r>
              <a:rPr lang="el-GR" sz="1400" b="1" dirty="0" smtClean="0"/>
              <a:t>2732</a:t>
            </a:r>
            <a:endParaRPr lang="en-US" sz="1400" b="1" dirty="0" smtClean="0"/>
          </a:p>
          <a:p>
            <a:pPr marL="0" indent="0" algn="ctr">
              <a:buNone/>
            </a:pPr>
            <a:r>
              <a:rPr lang="el-GR" sz="1400" b="1" dirty="0" smtClean="0"/>
              <a:t>α/α </a:t>
            </a:r>
            <a:r>
              <a:rPr lang="el-GR" sz="1400" b="1" dirty="0"/>
              <a:t>506.13 Παράγραφος 5 Σελίδα </a:t>
            </a:r>
            <a:r>
              <a:rPr lang="el-GR" sz="1400" b="1" dirty="0" smtClean="0"/>
              <a:t>2732</a:t>
            </a:r>
            <a:endParaRPr lang="en-US" sz="1400" b="1" dirty="0" smtClean="0"/>
          </a:p>
          <a:p>
            <a:pPr marL="0" indent="0" algn="ctr">
              <a:buNone/>
            </a:pPr>
            <a:r>
              <a:rPr lang="el-GR" sz="1400" b="1" dirty="0" smtClean="0"/>
              <a:t>α/α </a:t>
            </a:r>
            <a:r>
              <a:rPr lang="el-GR" sz="1400" b="1" dirty="0"/>
              <a:t>506.21 Παράγραφος 5 Σελίδα </a:t>
            </a:r>
            <a:r>
              <a:rPr lang="el-GR" sz="1400" b="1" dirty="0" smtClean="0"/>
              <a:t>2732</a:t>
            </a:r>
            <a:endParaRPr lang="en-US" sz="1400" b="1" dirty="0" smtClean="0"/>
          </a:p>
          <a:p>
            <a:pPr marL="0" indent="0" algn="ctr">
              <a:buNone/>
            </a:pPr>
            <a:r>
              <a:rPr lang="el-GR" sz="1400" b="1" dirty="0" smtClean="0"/>
              <a:t>α/α </a:t>
            </a:r>
            <a:r>
              <a:rPr lang="el-GR" sz="1400" b="1" dirty="0"/>
              <a:t>506.22 Παράγραφος 5 Σελίδα </a:t>
            </a:r>
            <a:r>
              <a:rPr lang="el-GR" sz="1400" b="1" dirty="0" smtClean="0"/>
              <a:t>2732</a:t>
            </a:r>
            <a:endParaRPr lang="en-US" sz="1400" b="1" dirty="0" smtClean="0"/>
          </a:p>
          <a:p>
            <a:pPr marL="0" indent="0" algn="ctr">
              <a:buNone/>
            </a:pPr>
            <a:r>
              <a:rPr lang="el-GR" sz="1400" b="1" dirty="0" smtClean="0"/>
              <a:t>α/α </a:t>
            </a:r>
            <a:r>
              <a:rPr lang="el-GR" sz="1400" b="1" dirty="0"/>
              <a:t>506.23 Παράγραφος 5 Σελίδα 2732</a:t>
            </a:r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582802"/>
              </p:ext>
            </p:extLst>
          </p:nvPr>
        </p:nvGraphicFramePr>
        <p:xfrm>
          <a:off x="6762840" y="973639"/>
          <a:ext cx="5256164" cy="1645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280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280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13787">
                <a:tc gridSpan="2">
                  <a:txBody>
                    <a:bodyPr/>
                    <a:lstStyle/>
                    <a:p>
                      <a:r>
                        <a:rPr lang="el-GR" dirty="0"/>
                        <a:t>Βλάβες του μηνίσκου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81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Ασθένεια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Αίτιο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84467">
                <a:tc>
                  <a:txBody>
                    <a:bodyPr/>
                    <a:lstStyle/>
                    <a:p>
                      <a:r>
                        <a:rPr lang="el-GR" dirty="0"/>
                        <a:t>Ρήξη του μηνίσκου μερική ή πλήρης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Εκτεταμένες περίοδοι εργασίας σε γονατιστή θέση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Πίνακα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834283"/>
              </p:ext>
            </p:extLst>
          </p:nvPr>
        </p:nvGraphicFramePr>
        <p:xfrm>
          <a:off x="6762839" y="2954695"/>
          <a:ext cx="5256166" cy="33832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6280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280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34321">
                <a:tc gridSpan="2">
                  <a:txBody>
                    <a:bodyPr/>
                    <a:lstStyle/>
                    <a:p>
                      <a:r>
                        <a:rPr lang="el-GR" dirty="0"/>
                        <a:t>Παράλυση των νεύρων λόγω καταπόνηση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8186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600" dirty="0"/>
                        <a:t>Σύνδρομο καρπιαίου σωλήνα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600" dirty="0"/>
                        <a:t>Σύνδρομο </a:t>
                      </a:r>
                      <a:r>
                        <a:rPr lang="el-GR" sz="1600" dirty="0" err="1"/>
                        <a:t>ταρσιαίου</a:t>
                      </a:r>
                      <a:r>
                        <a:rPr lang="el-GR" sz="1600" dirty="0"/>
                        <a:t> σωλήνα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600" dirty="0"/>
                        <a:t>Σύνδρομο κοιλότητας </a:t>
                      </a:r>
                      <a:r>
                        <a:rPr lang="el-GR" sz="1600" dirty="0" err="1"/>
                        <a:t>Guyon’s</a:t>
                      </a:r>
                      <a:r>
                        <a:rPr lang="el-GR" sz="1600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600" dirty="0"/>
                        <a:t>Σύνδρομο </a:t>
                      </a:r>
                      <a:r>
                        <a:rPr lang="el-GR" sz="1600" dirty="0" err="1"/>
                        <a:t>ωλένιου</a:t>
                      </a:r>
                      <a:r>
                        <a:rPr lang="el-GR" sz="1600" dirty="0"/>
                        <a:t> νεύρου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600" dirty="0"/>
                        <a:t>Συμπίεση του εξωτερικού ιγνυακού νεύρου</a:t>
                      </a:r>
                    </a:p>
                    <a:p>
                      <a:endParaRPr lang="el-G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Παρατεταμένη πίεση σε ανατομικές θέσεις που προκαλούν τραύματα των νεύρων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889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345615" y="682833"/>
            <a:ext cx="8911687" cy="651017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7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Ασθένειες προκαλούμενες από φυσικούς παράγοντες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idx="1"/>
          </p:nvPr>
        </p:nvSpPr>
        <p:spPr>
          <a:xfrm>
            <a:off x="1699687" y="2932356"/>
            <a:ext cx="8098678" cy="459623"/>
          </a:xfrm>
        </p:spPr>
        <p:txBody>
          <a:bodyPr/>
          <a:lstStyle/>
          <a:p>
            <a:r>
              <a:rPr lang="el-GR" sz="1600" b="1" dirty="0"/>
              <a:t>α/α 506.45 Παράγραφος 5 Σελίδα 2732 </a:t>
            </a:r>
            <a:r>
              <a:rPr lang="en-US" sz="1600" b="1" dirty="0" smtClean="0"/>
              <a:t>        </a:t>
            </a:r>
            <a:r>
              <a:rPr lang="el-GR" sz="1600" b="1" dirty="0" smtClean="0"/>
              <a:t>α/α </a:t>
            </a:r>
            <a:r>
              <a:rPr lang="el-GR" sz="1600" b="1" dirty="0"/>
              <a:t>507 Παράγραφος 5 Σελίδα 2732</a:t>
            </a:r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93629987"/>
              </p:ext>
            </p:extLst>
          </p:nvPr>
        </p:nvGraphicFramePr>
        <p:xfrm>
          <a:off x="1138423" y="3583373"/>
          <a:ext cx="7519015" cy="3139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67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5164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0926">
                <a:tc gridSpan="2">
                  <a:txBody>
                    <a:bodyPr/>
                    <a:lstStyle/>
                    <a:p>
                      <a:r>
                        <a:rPr lang="el-GR" dirty="0"/>
                        <a:t>Ασθένειες προκαλούμενες από τις </a:t>
                      </a:r>
                      <a:r>
                        <a:rPr lang="el-GR" dirty="0" err="1"/>
                        <a:t>ιοντίζουσες</a:t>
                      </a:r>
                      <a:r>
                        <a:rPr lang="el-GR" dirty="0"/>
                        <a:t> ακτινοβολίες</a:t>
                      </a:r>
                    </a:p>
                  </a:txBody>
                  <a:tcPr marL="45820" marR="45820"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91232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600" dirty="0"/>
                        <a:t>Μυελική απλασία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600" dirty="0"/>
                        <a:t> Οξεία </a:t>
                      </a:r>
                      <a:r>
                        <a:rPr lang="el-GR" sz="1600" dirty="0" err="1"/>
                        <a:t>ακτινοδερματίτιδα</a:t>
                      </a:r>
                      <a:r>
                        <a:rPr lang="el-GR" sz="1600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600" dirty="0"/>
                        <a:t>Αλωπεκία Ολιγοσπερμία− </a:t>
                      </a:r>
                      <a:r>
                        <a:rPr lang="el-GR" sz="1600" dirty="0" err="1"/>
                        <a:t>αζωοσπερμία</a:t>
                      </a:r>
                      <a:r>
                        <a:rPr lang="el-GR" sz="1600" dirty="0"/>
                        <a:t> Καταρράκτης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600" dirty="0"/>
                        <a:t>Οξεία και χρόνια </a:t>
                      </a:r>
                      <a:r>
                        <a:rPr lang="el-GR" sz="1600" dirty="0" err="1"/>
                        <a:t>ακτινοδερματίτιδα</a:t>
                      </a:r>
                      <a:r>
                        <a:rPr lang="el-GR" sz="1600" dirty="0"/>
                        <a:t> Διαμαρτίες κατά την διάπλαση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600" dirty="0" err="1"/>
                        <a:t>Ακανθοκυτταρικό</a:t>
                      </a:r>
                      <a:r>
                        <a:rPr lang="el-GR" sz="1600" dirty="0"/>
                        <a:t> </a:t>
                      </a:r>
                      <a:r>
                        <a:rPr lang="el-GR" sz="1600" dirty="0" err="1"/>
                        <a:t>επιθηλίωμα</a:t>
                      </a:r>
                      <a:r>
                        <a:rPr lang="el-GR" sz="1600" dirty="0"/>
                        <a:t> Λευχαιμία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600" dirty="0"/>
                        <a:t> Πρωτοπαθής καρκίνος των πνευμόνων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600" dirty="0"/>
                        <a:t>Οστεοσάρκωμα</a:t>
                      </a:r>
                    </a:p>
                  </a:txBody>
                  <a:tcPr marL="45820" marR="45820"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α, β, σωματιδιακή ακτινοβολία γ, Χ ηλεκτρομαγνητική ακτινοβολία </a:t>
                      </a:r>
                    </a:p>
                  </a:txBody>
                  <a:tcPr marL="45820" marR="4582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Θέση κειμένου 6"/>
          <p:cNvSpPr>
            <a:spLocks noGrp="1"/>
          </p:cNvSpPr>
          <p:nvPr>
            <p:ph type="body" sz="quarter" idx="3"/>
          </p:nvPr>
        </p:nvSpPr>
        <p:spPr>
          <a:xfrm>
            <a:off x="8657438" y="4864962"/>
            <a:ext cx="3534562" cy="576262"/>
          </a:xfrm>
        </p:spPr>
        <p:txBody>
          <a:bodyPr/>
          <a:lstStyle/>
          <a:p>
            <a:r>
              <a:rPr lang="el-GR" sz="1600" b="1" dirty="0"/>
              <a:t>α/α 508 Παράγραφος 5 Σελίδα 2732</a:t>
            </a:r>
          </a:p>
        </p:txBody>
      </p:sp>
      <p:graphicFrame>
        <p:nvGraphicFramePr>
          <p:cNvPr id="6" name="Πίνακα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770585"/>
              </p:ext>
            </p:extLst>
          </p:nvPr>
        </p:nvGraphicFramePr>
        <p:xfrm>
          <a:off x="735701" y="1333850"/>
          <a:ext cx="10026650" cy="159850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133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01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04706">
                <a:tc>
                  <a:txBody>
                    <a:bodyPr/>
                    <a:lstStyle/>
                    <a:p>
                      <a:r>
                        <a:rPr lang="el-GR" dirty="0"/>
                        <a:t>Ασθένεια</a:t>
                      </a:r>
                      <a:r>
                        <a:rPr lang="el-GR" baseline="0" dirty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Αίτιο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600" dirty="0"/>
                        <a:t>Σύνδρομο του καρπιαίου σωλήνα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Μικροτραυματισμοί και θέσεις ακατάλληλες που επιβαρύνουν τα άνω άκρα εξ αιτίας εργασίας συνεχούς και επαναλαμβανόμενης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600" dirty="0"/>
                        <a:t>Νυσταγμός των μεταλλωρύχων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Φτωχός τεχνητός φωτισμός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938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6A8C8F9F-352C-4304-B4E8-F36A110D3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6359" y="1540189"/>
            <a:ext cx="8915400" cy="3777622"/>
          </a:xfrm>
        </p:spPr>
        <p:txBody>
          <a:bodyPr/>
          <a:lstStyle/>
          <a:p>
            <a:r>
              <a:rPr lang="el-GR" dirty="0"/>
              <a:t>Με τη δημοσίευση του π.δ. 41/2012 με το οποίο καθορίζεται εθνικός κατάλογος επαγγελματικών ασθενειών σε συμμόρφωση με τη σύσταση της Ευρωπαϊκής Επιτροπής 2003/670/ΕΚ της 19.9.2003, η χώρα μας καταφέρνει και ανταποκρίνεται στις απαιτήσεις της Ευρωπαϊκής Ένωσης για την σύγκλιση του τρόπου καταγραφής των επαγγελματικών ασθενειών σε ευρωπαϊκό επίπεδο. Πέρα όμως από αυτό, η δημοσίευση συνιστά ένα ακόμα σημαντικό βήμα εκσυγχρονισμού του θεσμικού πλαισίου προστασίας της υγείας και ασφάλειας της εργασίας στην χώρα μας υπό το πρίσμα των σύγχρονων τεχνικών και επιστημονικών δεδομένων.</a:t>
            </a:r>
          </a:p>
        </p:txBody>
      </p:sp>
    </p:spTree>
    <p:extLst>
      <p:ext uri="{BB962C8B-B14F-4D97-AF65-F5344CB8AC3E}">
        <p14:creationId xmlns:p14="http://schemas.microsoft.com/office/powerpoint/2010/main" val="318777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262071" y="448573"/>
            <a:ext cx="5864675" cy="465827"/>
          </a:xfrm>
        </p:spPr>
        <p:txBody>
          <a:bodyPr>
            <a:normAutofit/>
          </a:bodyPr>
          <a:lstStyle/>
          <a:p>
            <a:r>
              <a:rPr lang="el-G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Λοιμώδεις και παρασιτικές ασθένειες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4958443"/>
              </p:ext>
            </p:extLst>
          </p:nvPr>
        </p:nvGraphicFramePr>
        <p:xfrm>
          <a:off x="2207732" y="1499286"/>
          <a:ext cx="9135770" cy="412381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5678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678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20257">
                <a:tc gridSpan="2">
                  <a:txBody>
                    <a:bodyPr/>
                    <a:lstStyle/>
                    <a:p>
                      <a:pPr algn="ctr"/>
                      <a:r>
                        <a:rPr lang="el-GR" dirty="0"/>
                        <a:t>Λοιμώδεις και παρασιτικές ασθένειες που </a:t>
                      </a:r>
                      <a:r>
                        <a:rPr lang="el-GR" dirty="0" smtClean="0"/>
                        <a:t>μεταδίδονται </a:t>
                      </a:r>
                      <a:r>
                        <a:rPr lang="el-GR" dirty="0"/>
                        <a:t>στον άνθρωπο από τα ζώα ή από πτώματα ζώων</a:t>
                      </a:r>
                    </a:p>
                  </a:txBody>
                  <a:tcPr marL="53145" marR="53145"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4432">
                <a:tc>
                  <a:txBody>
                    <a:bodyPr/>
                    <a:lstStyle/>
                    <a:p>
                      <a:r>
                        <a:rPr lang="el-GR" dirty="0"/>
                        <a:t>Ασθένεια</a:t>
                      </a:r>
                    </a:p>
                  </a:txBody>
                  <a:tcPr marL="53145" marR="53145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Αίτιο</a:t>
                      </a:r>
                    </a:p>
                  </a:txBody>
                  <a:tcPr marL="53145" marR="5314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20257">
                <a:tc>
                  <a:txBody>
                    <a:bodyPr/>
                    <a:lstStyle/>
                    <a:p>
                      <a:r>
                        <a:rPr lang="el-GR" dirty="0"/>
                        <a:t>Τουλαρεμία</a:t>
                      </a:r>
                    </a:p>
                  </a:txBody>
                  <a:tcPr marL="53145" marR="53145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Φρανσισέλα τουλαρίνειος (</a:t>
                      </a:r>
                      <a:r>
                        <a:rPr lang="en-US" dirty="0"/>
                        <a:t>Franciscella tularensis) </a:t>
                      </a:r>
                      <a:endParaRPr lang="el-GR" dirty="0"/>
                    </a:p>
                  </a:txBody>
                  <a:tcPr marL="53145" marR="5314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0257">
                <a:tc>
                  <a:txBody>
                    <a:bodyPr/>
                    <a:lstStyle/>
                    <a:p>
                      <a:r>
                        <a:rPr lang="el-GR" dirty="0"/>
                        <a:t>Νόσος του </a:t>
                      </a:r>
                      <a:r>
                        <a:rPr lang="en-US" dirty="0"/>
                        <a:t>Lyme</a:t>
                      </a:r>
                      <a:endParaRPr lang="el-GR" dirty="0"/>
                    </a:p>
                  </a:txBody>
                  <a:tcPr marL="53145" marR="53145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Βορέλια μπουργκντορφέρι (</a:t>
                      </a:r>
                      <a:r>
                        <a:rPr lang="en-US" dirty="0"/>
                        <a:t>Borellia burgdorferi) </a:t>
                      </a:r>
                      <a:endParaRPr lang="el-GR" dirty="0"/>
                    </a:p>
                  </a:txBody>
                  <a:tcPr marL="53145" marR="5314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6029">
                <a:tc>
                  <a:txBody>
                    <a:bodyPr/>
                    <a:lstStyle/>
                    <a:p>
                      <a:r>
                        <a:rPr lang="en-US" dirty="0"/>
                        <a:t>O</a:t>
                      </a:r>
                      <a:r>
                        <a:rPr lang="el-GR" dirty="0"/>
                        <a:t>ρνίθωση ή ψιττάκωση</a:t>
                      </a:r>
                    </a:p>
                  </a:txBody>
                  <a:tcPr marL="53145" marR="53145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Χλαμύδια ψιττακών (</a:t>
                      </a:r>
                      <a:r>
                        <a:rPr lang="en-US" dirty="0"/>
                        <a:t>Clamydia psittaci)</a:t>
                      </a:r>
                      <a:endParaRPr lang="el-GR" dirty="0"/>
                    </a:p>
                  </a:txBody>
                  <a:tcPr marL="53145" marR="5314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6029">
                <a:tc>
                  <a:txBody>
                    <a:bodyPr/>
                    <a:lstStyle/>
                    <a:p>
                      <a:r>
                        <a:rPr lang="el-GR" dirty="0"/>
                        <a:t>Πυρετός </a:t>
                      </a:r>
                      <a:r>
                        <a:rPr lang="en-US" dirty="0"/>
                        <a:t>Q</a:t>
                      </a:r>
                      <a:endParaRPr lang="el-GR" dirty="0"/>
                    </a:p>
                  </a:txBody>
                  <a:tcPr marL="53145" marR="53145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Κοξιέλα μπουρνέτι (</a:t>
                      </a:r>
                      <a:r>
                        <a:rPr lang="en-US" dirty="0"/>
                        <a:t>Coxiella burnetti)</a:t>
                      </a:r>
                      <a:endParaRPr lang="el-GR" dirty="0"/>
                    </a:p>
                  </a:txBody>
                  <a:tcPr marL="53145" marR="53145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65757">
                <a:tc>
                  <a:txBody>
                    <a:bodyPr/>
                    <a:lstStyle/>
                    <a:p>
                      <a:r>
                        <a:rPr lang="el-GR" dirty="0"/>
                        <a:t>Ερυσιπεταλοειδές</a:t>
                      </a:r>
                    </a:p>
                  </a:txBody>
                  <a:tcPr marL="53145" marR="53145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Ερυσιπελόθριξ του ερυσιπεταλοειδούς (</a:t>
                      </a:r>
                      <a:r>
                        <a:rPr lang="en-US" dirty="0"/>
                        <a:t>Erysipelothrix </a:t>
                      </a:r>
                      <a:r>
                        <a:rPr lang="en-US" dirty="0" err="1"/>
                        <a:t>rhusiopathiae</a:t>
                      </a:r>
                      <a:r>
                        <a:rPr lang="en-US" dirty="0" smtClean="0"/>
                        <a:t>)</a:t>
                      </a:r>
                      <a:endParaRPr lang="el-GR" dirty="0"/>
                    </a:p>
                  </a:txBody>
                  <a:tcPr marL="53145" marR="53145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Θέση κειμένου 2"/>
          <p:cNvSpPr>
            <a:spLocks noGrp="1"/>
          </p:cNvSpPr>
          <p:nvPr>
            <p:ph type="body" sz="half" idx="2"/>
          </p:nvPr>
        </p:nvSpPr>
        <p:spPr>
          <a:xfrm>
            <a:off x="2885775" y="5848864"/>
            <a:ext cx="7147912" cy="716693"/>
          </a:xfrm>
        </p:spPr>
        <p:txBody>
          <a:bodyPr>
            <a:normAutofit/>
          </a:bodyPr>
          <a:lstStyle/>
          <a:p>
            <a:pPr algn="ctr"/>
            <a:r>
              <a:rPr lang="el-GR" sz="1600" b="1" dirty="0"/>
              <a:t>α/α 401 Παράγραφος 4 Σελίδα 2730</a:t>
            </a:r>
          </a:p>
        </p:txBody>
      </p:sp>
    </p:spTree>
    <p:extLst>
      <p:ext uri="{BB962C8B-B14F-4D97-AF65-F5344CB8AC3E}">
        <p14:creationId xmlns:p14="http://schemas.microsoft.com/office/powerpoint/2010/main" val="787905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80974" y="626075"/>
            <a:ext cx="7090247" cy="549189"/>
          </a:xfrm>
        </p:spPr>
        <p:txBody>
          <a:bodyPr/>
          <a:lstStyle/>
          <a:p>
            <a:r>
              <a:rPr lang="el-G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Λοιμώδεις και παρασιτικές ασθένειες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1729264"/>
              </p:ext>
            </p:extLst>
          </p:nvPr>
        </p:nvGraphicFramePr>
        <p:xfrm>
          <a:off x="1960606" y="1422400"/>
          <a:ext cx="8740346" cy="412071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3701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701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93396">
                <a:tc>
                  <a:txBody>
                    <a:bodyPr/>
                    <a:lstStyle/>
                    <a:p>
                      <a:r>
                        <a:rPr lang="el-GR" dirty="0"/>
                        <a:t>Ασθένεια</a:t>
                      </a:r>
                    </a:p>
                  </a:txBody>
                  <a:tcPr marL="53145" marR="53145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Αίτιο</a:t>
                      </a:r>
                    </a:p>
                  </a:txBody>
                  <a:tcPr marL="53145" marR="53145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344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Τέτανος</a:t>
                      </a:r>
                    </a:p>
                  </a:txBody>
                  <a:tcPr marL="53145" marR="53145"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Κλωστηρίδιο</a:t>
                      </a:r>
                      <a:r>
                        <a:rPr lang="el-GR" dirty="0"/>
                        <a:t> του τετάνου</a:t>
                      </a:r>
                    </a:p>
                  </a:txBody>
                  <a:tcPr marL="53145" marR="5314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73585">
                <a:tc>
                  <a:txBody>
                    <a:bodyPr/>
                    <a:lstStyle/>
                    <a:p>
                      <a:r>
                        <a:rPr lang="el-GR" dirty="0" err="1"/>
                        <a:t>Βρουκέλλωση</a:t>
                      </a:r>
                      <a:endParaRPr lang="el-GR" dirty="0"/>
                    </a:p>
                  </a:txBody>
                  <a:tcPr marL="53145" marR="53145"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Βρουκέλλα</a:t>
                      </a:r>
                      <a:r>
                        <a:rPr lang="el-GR" dirty="0"/>
                        <a:t> του μελιταίου, του χοίρου και των </a:t>
                      </a:r>
                      <a:r>
                        <a:rPr lang="el-GR" dirty="0" err="1"/>
                        <a:t>απο</a:t>
                      </a:r>
                      <a:r>
                        <a:rPr lang="el-GR" dirty="0"/>
                        <a:t>− βολών (</a:t>
                      </a:r>
                      <a:r>
                        <a:rPr lang="el-GR" dirty="0" err="1"/>
                        <a:t>melitensis</a:t>
                      </a:r>
                      <a:r>
                        <a:rPr lang="el-GR" dirty="0"/>
                        <a:t>, </a:t>
                      </a:r>
                      <a:r>
                        <a:rPr lang="el-GR" dirty="0" err="1"/>
                        <a:t>suis</a:t>
                      </a:r>
                      <a:r>
                        <a:rPr lang="el-GR" dirty="0"/>
                        <a:t> και </a:t>
                      </a:r>
                      <a:r>
                        <a:rPr lang="el-GR" dirty="0" err="1"/>
                        <a:t>abortus</a:t>
                      </a:r>
                      <a:r>
                        <a:rPr lang="el-GR" dirty="0"/>
                        <a:t>)</a:t>
                      </a:r>
                    </a:p>
                  </a:txBody>
                  <a:tcPr marL="53145" marR="5314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53538">
                <a:tc>
                  <a:txBody>
                    <a:bodyPr/>
                    <a:lstStyle/>
                    <a:p>
                      <a:r>
                        <a:rPr lang="el-GR" dirty="0"/>
                        <a:t>Ιογενής Ηπατίτιδα: </a:t>
                      </a:r>
                      <a:endParaRPr lang="en-US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dirty="0"/>
                        <a:t>Ηπατίτιδα Α </a:t>
                      </a:r>
                      <a:endParaRPr lang="en-US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dirty="0"/>
                        <a:t>Ηπατίτιδα Β </a:t>
                      </a:r>
                      <a:endParaRPr lang="en-US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dirty="0"/>
                        <a:t>Ηπατίτιδα C</a:t>
                      </a:r>
                    </a:p>
                  </a:txBody>
                  <a:tcPr marL="53145" marR="53145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Ιός της Ηπατίτιδας Α, Ηπατίτιδας Β, Ηπατίτιδας C </a:t>
                      </a:r>
                    </a:p>
                  </a:txBody>
                  <a:tcPr marL="53145" marR="5314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3444">
                <a:tc>
                  <a:txBody>
                    <a:bodyPr/>
                    <a:lstStyle/>
                    <a:p>
                      <a:r>
                        <a:rPr lang="el-GR" dirty="0"/>
                        <a:t>Φυματίωση</a:t>
                      </a:r>
                    </a:p>
                  </a:txBody>
                  <a:tcPr marL="53145" marR="53145"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Μυκοβακτηρίδιο</a:t>
                      </a:r>
                      <a:r>
                        <a:rPr lang="el-GR" dirty="0"/>
                        <a:t> της φυματίωσης</a:t>
                      </a:r>
                    </a:p>
                  </a:txBody>
                  <a:tcPr marL="53145" marR="5314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3396">
                <a:tc>
                  <a:txBody>
                    <a:bodyPr/>
                    <a:lstStyle/>
                    <a:p>
                      <a:r>
                        <a:rPr lang="el-GR" dirty="0"/>
                        <a:t>Αμοιβάδωση</a:t>
                      </a:r>
                    </a:p>
                  </a:txBody>
                  <a:tcPr marL="53145" marR="53145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Αμοιβάδα η ιστολυτική</a:t>
                      </a:r>
                    </a:p>
                  </a:txBody>
                  <a:tcPr marL="53145" marR="53145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Θέση κειμένου 2"/>
          <p:cNvSpPr>
            <a:spLocks noGrp="1"/>
          </p:cNvSpPr>
          <p:nvPr>
            <p:ph type="body" sz="half" idx="2"/>
          </p:nvPr>
        </p:nvSpPr>
        <p:spPr>
          <a:xfrm>
            <a:off x="3015049" y="5724646"/>
            <a:ext cx="8740346" cy="1133354"/>
          </a:xfrm>
        </p:spPr>
        <p:txBody>
          <a:bodyPr>
            <a:normAutofit fontScale="25000" lnSpcReduction="20000"/>
          </a:bodyPr>
          <a:lstStyle/>
          <a:p>
            <a:r>
              <a:rPr lang="el-GR" sz="5600" b="1" dirty="0" smtClean="0"/>
              <a:t>α/α 402 Παράγραφος 4 Σελίδα 2730</a:t>
            </a:r>
            <a:r>
              <a:rPr lang="en-US" sz="5600" b="1" dirty="0" smtClean="0"/>
              <a:t>    </a:t>
            </a:r>
            <a:r>
              <a:rPr lang="el-GR" sz="5600" b="1" dirty="0" smtClean="0"/>
              <a:t>α/α </a:t>
            </a:r>
            <a:r>
              <a:rPr lang="el-GR" sz="5600" b="1" dirty="0"/>
              <a:t>403 Παράγραφος 4 Σελίδα </a:t>
            </a:r>
            <a:r>
              <a:rPr lang="el-GR" sz="5600" b="1" dirty="0" smtClean="0"/>
              <a:t>2730</a:t>
            </a:r>
            <a:endParaRPr lang="en-US" sz="5600" b="1" dirty="0"/>
          </a:p>
          <a:p>
            <a:r>
              <a:rPr lang="el-GR" sz="5600" b="1" dirty="0" smtClean="0"/>
              <a:t>α/α </a:t>
            </a:r>
            <a:r>
              <a:rPr lang="el-GR" sz="5600" b="1" dirty="0"/>
              <a:t>404 Παράγραφος 4 Σελίδα </a:t>
            </a:r>
            <a:r>
              <a:rPr lang="el-GR" sz="5600" b="1" dirty="0" smtClean="0"/>
              <a:t>2730</a:t>
            </a:r>
            <a:r>
              <a:rPr lang="en-US" sz="5600" b="1" dirty="0" smtClean="0"/>
              <a:t>    </a:t>
            </a:r>
            <a:r>
              <a:rPr lang="el-GR" sz="5600" b="1" dirty="0"/>
              <a:t>α/α </a:t>
            </a:r>
            <a:r>
              <a:rPr lang="el-GR" sz="5600" b="1" dirty="0" smtClean="0"/>
              <a:t>40</a:t>
            </a:r>
            <a:r>
              <a:rPr lang="en-US" sz="5600" b="1" dirty="0" smtClean="0"/>
              <a:t>5</a:t>
            </a:r>
            <a:r>
              <a:rPr lang="el-GR" sz="5600" b="1" dirty="0" smtClean="0"/>
              <a:t> </a:t>
            </a:r>
            <a:r>
              <a:rPr lang="el-GR" sz="5600" b="1" dirty="0"/>
              <a:t>Παράγραφος 4 Σελίδα </a:t>
            </a:r>
            <a:r>
              <a:rPr lang="el-GR" sz="5600" b="1" dirty="0" smtClean="0"/>
              <a:t>2730</a:t>
            </a:r>
            <a:r>
              <a:rPr lang="en-US" sz="5600" b="1" dirty="0"/>
              <a:t> </a:t>
            </a:r>
            <a:r>
              <a:rPr lang="en-US" sz="5600" b="1" dirty="0" smtClean="0"/>
              <a:t>  </a:t>
            </a:r>
          </a:p>
          <a:p>
            <a:r>
              <a:rPr lang="el-GR" sz="5600" b="1" dirty="0" smtClean="0"/>
              <a:t>α/α 40</a:t>
            </a:r>
            <a:r>
              <a:rPr lang="en-US" sz="5600" b="1" dirty="0" smtClean="0"/>
              <a:t>6</a:t>
            </a:r>
            <a:r>
              <a:rPr lang="el-GR" sz="5600" b="1" dirty="0" smtClean="0"/>
              <a:t> </a:t>
            </a:r>
            <a:r>
              <a:rPr lang="el-GR" sz="5600" b="1" dirty="0"/>
              <a:t>Παράγραφος 4 Σελίδα 2730</a:t>
            </a:r>
          </a:p>
          <a:p>
            <a:r>
              <a:rPr lang="el-GR" dirty="0"/>
              <a:t/>
            </a:r>
            <a:br>
              <a:rPr lang="el-GR" dirty="0"/>
            </a:br>
            <a:endParaRPr lang="el-GR" dirty="0" smtClean="0"/>
          </a:p>
          <a:p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9705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380735" y="686336"/>
            <a:ext cx="5665102" cy="450335"/>
          </a:xfrm>
        </p:spPr>
        <p:txBody>
          <a:bodyPr>
            <a:normAutofit/>
          </a:bodyPr>
          <a:lstStyle/>
          <a:p>
            <a:r>
              <a:rPr lang="el-G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Λοιμώδεις και παρασιτικές ασθένειες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8240355"/>
              </p:ext>
            </p:extLst>
          </p:nvPr>
        </p:nvGraphicFramePr>
        <p:xfrm>
          <a:off x="2380735" y="1422399"/>
          <a:ext cx="956413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20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820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94787">
                <a:tc gridSpan="2">
                  <a:txBody>
                    <a:bodyPr/>
                    <a:lstStyle/>
                    <a:p>
                      <a:r>
                        <a:rPr lang="el-GR" dirty="0"/>
                        <a:t>Άλλες λοιμώδεις ασθένειες που προσβάλουν το προσωπικό το οποίο ασχολείται με την πρόληψη, την περίθαλψη, την παροχή κατ’ </a:t>
                      </a:r>
                      <a:r>
                        <a:rPr lang="el-GR" dirty="0" err="1"/>
                        <a:t>οίκον</a:t>
                      </a:r>
                      <a:r>
                        <a:rPr lang="el-GR" dirty="0"/>
                        <a:t> βοήθειας και άλλες ανάλογες δραστηριότητες από τις οποίες υπάρχει κίνδυνος μόλυνσης</a:t>
                      </a:r>
                    </a:p>
                  </a:txBody>
                  <a:tcPr marL="53145" marR="53145"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7914">
                <a:tc>
                  <a:txBody>
                    <a:bodyPr/>
                    <a:lstStyle/>
                    <a:p>
                      <a:r>
                        <a:rPr lang="el-GR"/>
                        <a:t>Λέπρα</a:t>
                      </a:r>
                      <a:endParaRPr lang="el-GR" dirty="0"/>
                    </a:p>
                  </a:txBody>
                  <a:tcPr marL="53145" marR="53145"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Μυκοβακτηρίδιο</a:t>
                      </a:r>
                      <a:r>
                        <a:rPr lang="el-GR" dirty="0"/>
                        <a:t> της λέπρας </a:t>
                      </a:r>
                    </a:p>
                  </a:txBody>
                  <a:tcPr marL="53145" marR="5314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7914">
                <a:tc>
                  <a:txBody>
                    <a:bodyPr/>
                    <a:lstStyle/>
                    <a:p>
                      <a:r>
                        <a:rPr lang="el-GR" dirty="0"/>
                        <a:t>Μηνιγγίτιδα ή σηψαιμία</a:t>
                      </a:r>
                    </a:p>
                  </a:txBody>
                  <a:tcPr marL="53145" marR="53145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Στρεπτόκοκκος – </a:t>
                      </a:r>
                      <a:r>
                        <a:rPr lang="el-GR" dirty="0" err="1"/>
                        <a:t>Ναισέρια</a:t>
                      </a:r>
                      <a:r>
                        <a:rPr lang="el-GR" dirty="0"/>
                        <a:t> της μηνιγγίτιδας</a:t>
                      </a:r>
                    </a:p>
                  </a:txBody>
                  <a:tcPr marL="53145" marR="5314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7914">
                <a:tc>
                  <a:txBody>
                    <a:bodyPr/>
                    <a:lstStyle/>
                    <a:p>
                      <a:r>
                        <a:rPr lang="el-GR" dirty="0"/>
                        <a:t>Άνθρακας</a:t>
                      </a:r>
                    </a:p>
                  </a:txBody>
                  <a:tcPr marL="53145" marR="53145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Βάκιλος του άνθρακα</a:t>
                      </a:r>
                    </a:p>
                  </a:txBody>
                  <a:tcPr marL="53145" marR="5314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7914">
                <a:tc>
                  <a:txBody>
                    <a:bodyPr/>
                    <a:lstStyle/>
                    <a:p>
                      <a:r>
                        <a:rPr lang="el-GR" dirty="0"/>
                        <a:t>Εξανθηματικός ή ενδημικός τύφος</a:t>
                      </a:r>
                    </a:p>
                  </a:txBody>
                  <a:tcPr marL="53145" marR="53145"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Ρικέτσια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μουσέρι</a:t>
                      </a:r>
                      <a:endParaRPr lang="el-GR" dirty="0"/>
                    </a:p>
                  </a:txBody>
                  <a:tcPr marL="53145" marR="5314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7914">
                <a:tc>
                  <a:txBody>
                    <a:bodyPr/>
                    <a:lstStyle/>
                    <a:p>
                      <a:r>
                        <a:rPr lang="el-GR" dirty="0"/>
                        <a:t>Σαλμονελώσεις</a:t>
                      </a:r>
                    </a:p>
                  </a:txBody>
                  <a:tcPr marL="53145" marR="53145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Σαλμονέλες</a:t>
                      </a:r>
                    </a:p>
                  </a:txBody>
                  <a:tcPr marL="53145" marR="53145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7914">
                <a:tc>
                  <a:txBody>
                    <a:bodyPr/>
                    <a:lstStyle/>
                    <a:p>
                      <a:r>
                        <a:rPr lang="el-GR" dirty="0" err="1"/>
                        <a:t>Λιστερίωση</a:t>
                      </a:r>
                      <a:endParaRPr lang="el-GR" dirty="0"/>
                    </a:p>
                  </a:txBody>
                  <a:tcPr marL="53145" marR="53145"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Λιστέρια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μονοκυτταρογόνος</a:t>
                      </a:r>
                      <a:endParaRPr lang="el-GR" dirty="0"/>
                    </a:p>
                  </a:txBody>
                  <a:tcPr marL="53145" marR="53145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7914">
                <a:tc>
                  <a:txBody>
                    <a:bodyPr/>
                    <a:lstStyle/>
                    <a:p>
                      <a:r>
                        <a:rPr lang="el-GR" dirty="0"/>
                        <a:t>Τράχωμα</a:t>
                      </a:r>
                    </a:p>
                  </a:txBody>
                  <a:tcPr marL="53145" marR="53145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Χλαμύδια τραχώματος</a:t>
                      </a:r>
                    </a:p>
                  </a:txBody>
                  <a:tcPr marL="53145" marR="53145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26350">
                <a:tc>
                  <a:txBody>
                    <a:bodyPr/>
                    <a:lstStyle/>
                    <a:p>
                      <a:r>
                        <a:rPr lang="el-GR" dirty="0" err="1"/>
                        <a:t>Ικτεροαιμορραγική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σπειροχαίτωση</a:t>
                      </a:r>
                      <a:r>
                        <a:rPr lang="el-GR" dirty="0"/>
                        <a:t> ή Νόσος </a:t>
                      </a:r>
                      <a:r>
                        <a:rPr lang="el-GR" dirty="0" err="1"/>
                        <a:t>Weil</a:t>
                      </a:r>
                      <a:r>
                        <a:rPr lang="el-GR" dirty="0"/>
                        <a:t> </a:t>
                      </a:r>
                    </a:p>
                  </a:txBody>
                  <a:tcPr marL="53145" marR="53145"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Λεπτόσπειρες</a:t>
                      </a:r>
                      <a:endParaRPr lang="el-GR" dirty="0"/>
                    </a:p>
                  </a:txBody>
                  <a:tcPr marL="53145" marR="53145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57914">
                <a:tc>
                  <a:txBody>
                    <a:bodyPr/>
                    <a:lstStyle/>
                    <a:p>
                      <a:r>
                        <a:rPr lang="el-GR" dirty="0"/>
                        <a:t>Πανώλη</a:t>
                      </a:r>
                    </a:p>
                  </a:txBody>
                  <a:tcPr marL="53145" marR="53145"/>
                </a:tc>
                <a:tc>
                  <a:txBody>
                    <a:bodyPr/>
                    <a:lstStyle/>
                    <a:p>
                      <a:r>
                        <a:rPr lang="el-GR" dirty="0" err="1"/>
                        <a:t>Γερσίνια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πέστις</a:t>
                      </a:r>
                      <a:endParaRPr lang="el-GR" dirty="0"/>
                    </a:p>
                  </a:txBody>
                  <a:tcPr marL="53145" marR="53145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Θέση κειμένου 2"/>
          <p:cNvSpPr>
            <a:spLocks noGrp="1"/>
          </p:cNvSpPr>
          <p:nvPr>
            <p:ph type="body" sz="half" idx="2"/>
          </p:nvPr>
        </p:nvSpPr>
        <p:spPr>
          <a:xfrm>
            <a:off x="2026508" y="6048795"/>
            <a:ext cx="9564130" cy="662973"/>
          </a:xfrm>
        </p:spPr>
        <p:txBody>
          <a:bodyPr>
            <a:normAutofit/>
          </a:bodyPr>
          <a:lstStyle/>
          <a:p>
            <a:pPr algn="ctr"/>
            <a:r>
              <a:rPr lang="el-GR" sz="1600" b="1" dirty="0"/>
              <a:t>α/α </a:t>
            </a:r>
            <a:r>
              <a:rPr lang="el-GR" sz="1600" b="1" dirty="0" smtClean="0"/>
              <a:t>40</a:t>
            </a:r>
            <a:r>
              <a:rPr lang="en-US" sz="1600" b="1" dirty="0" smtClean="0"/>
              <a:t>7</a:t>
            </a:r>
            <a:r>
              <a:rPr lang="el-GR" sz="1600" b="1" dirty="0" smtClean="0"/>
              <a:t> </a:t>
            </a:r>
            <a:r>
              <a:rPr lang="el-GR" sz="1600" b="1" dirty="0"/>
              <a:t>Παράγραφος 4 Σελίδα 2730</a:t>
            </a:r>
          </a:p>
        </p:txBody>
      </p:sp>
    </p:spTree>
    <p:extLst>
      <p:ext uri="{BB962C8B-B14F-4D97-AF65-F5344CB8AC3E}">
        <p14:creationId xmlns:p14="http://schemas.microsoft.com/office/powerpoint/2010/main" val="3076668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46661" y="207192"/>
            <a:ext cx="5936950" cy="976312"/>
          </a:xfrm>
        </p:spPr>
        <p:txBody>
          <a:bodyPr/>
          <a:lstStyle/>
          <a:p>
            <a:r>
              <a:rPr lang="el-G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Λοιμώδεις και παρασιτικές ασθένειες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1944649"/>
              </p:ext>
            </p:extLst>
          </p:nvPr>
        </p:nvGraphicFramePr>
        <p:xfrm>
          <a:off x="477794" y="1328850"/>
          <a:ext cx="11425880" cy="4729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29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129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83789">
                <a:tc gridSpan="2">
                  <a:txBody>
                    <a:bodyPr/>
                    <a:lstStyle/>
                    <a:p>
                      <a:pPr algn="ctr"/>
                      <a:r>
                        <a:rPr lang="el-GR" sz="1600" dirty="0"/>
                        <a:t>Άλλες λοιμώδεις ασθένειες που προσβάλουν το προσωπικό το οποίο ασχολείται με την </a:t>
                      </a:r>
                      <a:r>
                        <a:rPr lang="el-GR" sz="1600" dirty="0" smtClean="0"/>
                        <a:t>πρόληψη</a:t>
                      </a:r>
                      <a:r>
                        <a:rPr lang="el-GR" sz="1600" dirty="0"/>
                        <a:t>, την περίθαλψη, την παροχή κατ’ </a:t>
                      </a:r>
                      <a:r>
                        <a:rPr lang="el-GR" sz="1600" dirty="0" err="1"/>
                        <a:t>οίκον</a:t>
                      </a:r>
                      <a:r>
                        <a:rPr lang="el-GR" sz="1600" dirty="0"/>
                        <a:t> βοήθειας και άλλες ανάλογες δραστηριότητες από τις οποίες υπάρχει κίνδυνος μόλυνσης</a:t>
                      </a:r>
                    </a:p>
                  </a:txBody>
                  <a:tcPr marL="48341" marR="48341"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9294">
                <a:tc>
                  <a:txBody>
                    <a:bodyPr/>
                    <a:lstStyle/>
                    <a:p>
                      <a:r>
                        <a:rPr lang="el-GR" sz="1600" dirty="0"/>
                        <a:t>Σύνδρομο της επίκτητης </a:t>
                      </a:r>
                      <a:r>
                        <a:rPr lang="el-GR" sz="1600" dirty="0" err="1"/>
                        <a:t>ανοσοανεπάρκειας</a:t>
                      </a:r>
                      <a:r>
                        <a:rPr lang="el-GR" sz="1600" dirty="0"/>
                        <a:t> (AIDS)</a:t>
                      </a:r>
                    </a:p>
                  </a:txBody>
                  <a:tcPr marL="48341" marR="48341"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Ιός του </a:t>
                      </a:r>
                      <a:r>
                        <a:rPr lang="en-US" sz="1600" dirty="0"/>
                        <a:t>HIV 1,2</a:t>
                      </a:r>
                      <a:endParaRPr lang="el-GR" sz="1600" dirty="0"/>
                    </a:p>
                  </a:txBody>
                  <a:tcPr marL="48341" marR="4834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2876">
                <a:tc>
                  <a:txBody>
                    <a:bodyPr/>
                    <a:lstStyle/>
                    <a:p>
                      <a:r>
                        <a:rPr lang="el-GR" sz="1600" dirty="0"/>
                        <a:t>Λύσσα</a:t>
                      </a:r>
                    </a:p>
                  </a:txBody>
                  <a:tcPr marL="48341" marR="48341"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Ιός της Λύσσας </a:t>
                      </a:r>
                    </a:p>
                  </a:txBody>
                  <a:tcPr marL="48341" marR="4834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9294">
                <a:tc>
                  <a:txBody>
                    <a:bodyPr/>
                    <a:lstStyle/>
                    <a:p>
                      <a:r>
                        <a:rPr lang="el-GR" sz="1600" dirty="0"/>
                        <a:t>Αιμορραγικός πυρετός</a:t>
                      </a:r>
                    </a:p>
                  </a:txBody>
                  <a:tcPr marL="48341" marR="48341"/>
                </a:tc>
                <a:tc>
                  <a:txBody>
                    <a:bodyPr/>
                    <a:lstStyle/>
                    <a:p>
                      <a:r>
                        <a:rPr lang="el-GR" sz="1600" dirty="0" err="1"/>
                        <a:t>Αρενοιοί</a:t>
                      </a:r>
                      <a:r>
                        <a:rPr lang="el-GR" sz="1600" dirty="0"/>
                        <a:t> ή ιός του αιμορραγικού πυρετού (</a:t>
                      </a:r>
                      <a:r>
                        <a:rPr lang="el-GR" sz="1600" dirty="0" err="1"/>
                        <a:t>Embolα</a:t>
                      </a:r>
                      <a:r>
                        <a:rPr lang="el-GR" sz="1600" dirty="0"/>
                        <a:t>)</a:t>
                      </a:r>
                    </a:p>
                  </a:txBody>
                  <a:tcPr marL="48341" marR="48341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0422">
                <a:tc>
                  <a:txBody>
                    <a:bodyPr/>
                    <a:lstStyle/>
                    <a:p>
                      <a:r>
                        <a:rPr lang="el-GR" sz="1600" dirty="0"/>
                        <a:t>Δερματικοί σπίλοι (δερματικά κονδυλώματα – θηλώματα ή </a:t>
                      </a:r>
                      <a:r>
                        <a:rPr lang="el-GR" sz="1600" dirty="0" err="1"/>
                        <a:t>μυρμηγκίες</a:t>
                      </a:r>
                      <a:r>
                        <a:rPr lang="el-GR" sz="1600" dirty="0"/>
                        <a:t>)</a:t>
                      </a:r>
                    </a:p>
                  </a:txBody>
                  <a:tcPr marL="48341" marR="48341"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Ιός των θηλωμάτων</a:t>
                      </a:r>
                    </a:p>
                  </a:txBody>
                  <a:tcPr marL="48341" marR="48341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40422">
                <a:tc>
                  <a:txBody>
                    <a:bodyPr/>
                    <a:lstStyle/>
                    <a:p>
                      <a:r>
                        <a:rPr lang="el-GR" sz="1600" dirty="0"/>
                        <a:t>Σπογγώδης εγκεφαλοπάθεια</a:t>
                      </a:r>
                    </a:p>
                  </a:txBody>
                  <a:tcPr marL="48341" marR="48341"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Αίτια της μεταδιδόμενης σπογγώδους </a:t>
                      </a:r>
                      <a:r>
                        <a:rPr lang="el-GR" sz="1600" dirty="0" err="1"/>
                        <a:t>εγκεφαλοπά</a:t>
                      </a:r>
                      <a:r>
                        <a:rPr lang="el-GR" sz="1600" dirty="0"/>
                        <a:t>− </a:t>
                      </a:r>
                      <a:r>
                        <a:rPr lang="el-GR" sz="1600" dirty="0" err="1"/>
                        <a:t>θειας</a:t>
                      </a:r>
                      <a:r>
                        <a:rPr lang="el-GR" sz="1600" dirty="0"/>
                        <a:t> (</a:t>
                      </a:r>
                      <a:r>
                        <a:rPr lang="el-GR" sz="1600" dirty="0" err="1"/>
                        <a:t>Creutzfeldt−Jacobs</a:t>
                      </a:r>
                      <a:r>
                        <a:rPr lang="el-GR" sz="1600" dirty="0"/>
                        <a:t>)</a:t>
                      </a:r>
                    </a:p>
                  </a:txBody>
                  <a:tcPr marL="48341" marR="48341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2876">
                <a:tc>
                  <a:txBody>
                    <a:bodyPr/>
                    <a:lstStyle/>
                    <a:p>
                      <a:r>
                        <a:rPr lang="el-GR" sz="1600" dirty="0"/>
                        <a:t>Σοβαρό οξύ αναπνευστικό σύνδρομο (SARS) </a:t>
                      </a:r>
                    </a:p>
                  </a:txBody>
                  <a:tcPr marL="48341" marR="48341"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Ιός του SARS (</a:t>
                      </a:r>
                      <a:r>
                        <a:rPr lang="el-GR" sz="1600" dirty="0" err="1"/>
                        <a:t>κορονα</a:t>
                      </a:r>
                      <a:r>
                        <a:rPr lang="el-GR" sz="1600" dirty="0"/>
                        <a:t>− ιός</a:t>
                      </a:r>
                    </a:p>
                  </a:txBody>
                  <a:tcPr marL="48341" marR="48341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2876">
                <a:tc>
                  <a:txBody>
                    <a:bodyPr/>
                    <a:lstStyle/>
                    <a:p>
                      <a:r>
                        <a:rPr lang="el-GR" sz="1600" dirty="0"/>
                        <a:t>Γρίπη των πτηνών</a:t>
                      </a:r>
                    </a:p>
                  </a:txBody>
                  <a:tcPr marL="48341" marR="48341"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Στέλεχος Η5Ν1 του ιού της γρίπης </a:t>
                      </a:r>
                    </a:p>
                  </a:txBody>
                  <a:tcPr marL="48341" marR="48341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22306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600" dirty="0" err="1"/>
                        <a:t>Αγκυλοστομίαση</a:t>
                      </a:r>
                      <a:r>
                        <a:rPr lang="el-GR" sz="1600" dirty="0"/>
                        <a:t> </a:t>
                      </a:r>
                      <a:endParaRPr lang="en-US" sz="16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600" dirty="0" err="1"/>
                        <a:t>Εχινοκοκκίαση</a:t>
                      </a:r>
                      <a:r>
                        <a:rPr lang="el-GR" sz="1600" dirty="0"/>
                        <a:t>, </a:t>
                      </a:r>
                      <a:r>
                        <a:rPr lang="el-GR" sz="1600" dirty="0" err="1"/>
                        <a:t>υδατίδωση</a:t>
                      </a:r>
                      <a:r>
                        <a:rPr lang="el-GR" sz="1600" dirty="0"/>
                        <a:t> </a:t>
                      </a:r>
                      <a:endParaRPr lang="en-US" sz="16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600" dirty="0" err="1"/>
                        <a:t>Λαμβλίαση</a:t>
                      </a:r>
                      <a:r>
                        <a:rPr lang="el-GR" sz="1600" dirty="0"/>
                        <a:t> </a:t>
                      </a:r>
                      <a:endParaRPr lang="en-US" sz="16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600" dirty="0" err="1"/>
                        <a:t>Σχιστοσωμίαση</a:t>
                      </a:r>
                      <a:endParaRPr lang="el-GR" sz="1600" dirty="0"/>
                    </a:p>
                  </a:txBody>
                  <a:tcPr marL="48341" marR="48341"/>
                </a:tc>
                <a:tc>
                  <a:txBody>
                    <a:bodyPr/>
                    <a:lstStyle/>
                    <a:p>
                      <a:r>
                        <a:rPr lang="el-GR" sz="1600" b="1" i="0" dirty="0"/>
                        <a:t>Παράσιτα: </a:t>
                      </a:r>
                      <a:endParaRPr lang="en-US" sz="1600" b="1" i="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600" dirty="0" err="1"/>
                        <a:t>Αγκυλόστομα</a:t>
                      </a:r>
                      <a:r>
                        <a:rPr lang="el-GR" sz="1600" dirty="0"/>
                        <a:t> το δωδεκαδακτυλικό</a:t>
                      </a:r>
                      <a:endParaRPr lang="en-US" sz="16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600" dirty="0"/>
                        <a:t> Εχινόκοκκος ο κοκκώδης</a:t>
                      </a:r>
                      <a:endParaRPr lang="en-US" sz="16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600" dirty="0"/>
                        <a:t> </a:t>
                      </a:r>
                      <a:r>
                        <a:rPr lang="el-GR" sz="1600" dirty="0" err="1"/>
                        <a:t>Λάμβλια</a:t>
                      </a:r>
                      <a:r>
                        <a:rPr lang="el-GR" sz="1600" dirty="0"/>
                        <a:t> </a:t>
                      </a:r>
                      <a:r>
                        <a:rPr lang="el-GR" sz="1600" dirty="0" err="1"/>
                        <a:t>γκάρντια</a:t>
                      </a:r>
                      <a:r>
                        <a:rPr lang="el-GR" sz="1600" dirty="0"/>
                        <a:t> </a:t>
                      </a:r>
                      <a:endParaRPr lang="en-US" sz="16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600" dirty="0" err="1"/>
                        <a:t>Σχιστόσωμα</a:t>
                      </a:r>
                      <a:r>
                        <a:rPr lang="el-GR" sz="1600" dirty="0"/>
                        <a:t> το αιματικό</a:t>
                      </a:r>
                    </a:p>
                  </a:txBody>
                  <a:tcPr marL="48341" marR="48341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Θέση κειμένου 2"/>
          <p:cNvSpPr>
            <a:spLocks noGrp="1"/>
          </p:cNvSpPr>
          <p:nvPr>
            <p:ph type="body" sz="half" idx="2"/>
          </p:nvPr>
        </p:nvSpPr>
        <p:spPr>
          <a:xfrm>
            <a:off x="477794" y="6195200"/>
            <a:ext cx="11425880" cy="654735"/>
          </a:xfrm>
        </p:spPr>
        <p:txBody>
          <a:bodyPr>
            <a:normAutofit/>
          </a:bodyPr>
          <a:lstStyle/>
          <a:p>
            <a:pPr algn="ctr"/>
            <a:r>
              <a:rPr lang="el-GR" sz="1600" b="1" dirty="0"/>
              <a:t>α/α </a:t>
            </a:r>
            <a:r>
              <a:rPr lang="el-GR" sz="1600" b="1" dirty="0" smtClean="0"/>
              <a:t>40</a:t>
            </a:r>
            <a:r>
              <a:rPr lang="en-US" sz="1600" b="1" dirty="0" smtClean="0"/>
              <a:t>7</a:t>
            </a:r>
            <a:r>
              <a:rPr lang="el-GR" sz="1600" b="1" dirty="0" smtClean="0"/>
              <a:t> </a:t>
            </a:r>
            <a:r>
              <a:rPr lang="el-GR" sz="1600" b="1" dirty="0"/>
              <a:t>Παράγραφος 4 Σελίδα 2730</a:t>
            </a:r>
          </a:p>
        </p:txBody>
      </p:sp>
    </p:spTree>
    <p:extLst>
      <p:ext uri="{BB962C8B-B14F-4D97-AF65-F5344CB8AC3E}">
        <p14:creationId xmlns:p14="http://schemas.microsoft.com/office/powerpoint/2010/main" val="2487242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55172" y="730467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l-GR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Ασθένειες προκαλούμενες από φυσικούς παράγοντες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615068" y="2313691"/>
            <a:ext cx="3992732" cy="576262"/>
          </a:xfrm>
        </p:spPr>
        <p:txBody>
          <a:bodyPr/>
          <a:lstStyle/>
          <a:p>
            <a:r>
              <a:rPr lang="el-GR" sz="1400" b="1" dirty="0"/>
              <a:t>α/α 502.01 Παράγραφος 5 Σελίδα 2731</a:t>
            </a:r>
          </a:p>
        </p:txBody>
      </p:sp>
      <p:graphicFrame>
        <p:nvGraphicFramePr>
          <p:cNvPr id="6" name="Θέση περιεχομένου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23143288"/>
              </p:ext>
            </p:extLst>
          </p:nvPr>
        </p:nvGraphicFramePr>
        <p:xfrm>
          <a:off x="892219" y="1569222"/>
          <a:ext cx="6554786" cy="2305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739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773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80390">
                <a:tc gridSpan="2">
                  <a:txBody>
                    <a:bodyPr/>
                    <a:lstStyle/>
                    <a:p>
                      <a:pPr algn="ctr"/>
                      <a:r>
                        <a:rPr lang="el-GR" dirty="0"/>
                        <a:t>Καταρράκτης προκαλούμενος από θερμική ακτινοβολία</a:t>
                      </a:r>
                    </a:p>
                  </a:txBody>
                  <a:tcPr marL="44548" marR="44548"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Ασθένεια</a:t>
                      </a:r>
                      <a:r>
                        <a:rPr lang="el-GR" baseline="0" dirty="0"/>
                        <a:t> </a:t>
                      </a:r>
                      <a:endParaRPr lang="el-GR" dirty="0"/>
                    </a:p>
                  </a:txBody>
                  <a:tcPr marL="44548" marR="44548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Αίτιο</a:t>
                      </a:r>
                      <a:r>
                        <a:rPr lang="el-GR" baseline="0" dirty="0"/>
                        <a:t> </a:t>
                      </a:r>
                      <a:endParaRPr lang="el-GR" dirty="0"/>
                    </a:p>
                  </a:txBody>
                  <a:tcPr marL="44548" marR="44548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3695">
                <a:tc>
                  <a:txBody>
                    <a:bodyPr/>
                    <a:lstStyle/>
                    <a:p>
                      <a:r>
                        <a:rPr lang="el-GR" dirty="0"/>
                        <a:t>Καταρράκτης των υαλουργών </a:t>
                      </a:r>
                    </a:p>
                  </a:txBody>
                  <a:tcPr marL="44548" marR="44548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Υπέρυθρη ακτινοβολία που εκπέμπεται από τήξη υάλου ή μετάλλου</a:t>
                      </a:r>
                    </a:p>
                  </a:txBody>
                  <a:tcPr marL="44548" marR="44548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0055">
                <a:tc>
                  <a:txBody>
                    <a:bodyPr/>
                    <a:lstStyle/>
                    <a:p>
                      <a:r>
                        <a:rPr lang="el-GR" dirty="0"/>
                        <a:t>Θερμικός καταρράκτης</a:t>
                      </a:r>
                    </a:p>
                  </a:txBody>
                  <a:tcPr marL="44548" marR="44548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Έκθεση σε μικροκύματα</a:t>
                      </a:r>
                    </a:p>
                  </a:txBody>
                  <a:tcPr marL="44548" marR="44548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Θέση κειμένου 3"/>
          <p:cNvSpPr>
            <a:spLocks noGrp="1"/>
          </p:cNvSpPr>
          <p:nvPr>
            <p:ph type="body" sz="quarter" idx="3"/>
          </p:nvPr>
        </p:nvSpPr>
        <p:spPr>
          <a:xfrm>
            <a:off x="9152238" y="5187050"/>
            <a:ext cx="2715857" cy="576262"/>
          </a:xfrm>
        </p:spPr>
        <p:txBody>
          <a:bodyPr/>
          <a:lstStyle/>
          <a:p>
            <a:r>
              <a:rPr lang="el-GR" sz="1600" b="1" dirty="0"/>
              <a:t>α/α </a:t>
            </a:r>
            <a:r>
              <a:rPr lang="el-GR" sz="1600" b="1" dirty="0" smtClean="0"/>
              <a:t>502.0</a:t>
            </a:r>
            <a:r>
              <a:rPr lang="en-US" sz="1600" b="1" dirty="0" smtClean="0"/>
              <a:t>2</a:t>
            </a:r>
            <a:r>
              <a:rPr lang="el-GR" sz="1600" b="1" dirty="0" smtClean="0"/>
              <a:t> </a:t>
            </a:r>
            <a:r>
              <a:rPr lang="el-GR" sz="1600" b="1" dirty="0"/>
              <a:t>Παράγραφος 5 Σελίδα 2731</a:t>
            </a:r>
          </a:p>
        </p:txBody>
      </p:sp>
      <p:graphicFrame>
        <p:nvGraphicFramePr>
          <p:cNvPr id="9" name="Πίνακας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925077"/>
              </p:ext>
            </p:extLst>
          </p:nvPr>
        </p:nvGraphicFramePr>
        <p:xfrm>
          <a:off x="892219" y="4177241"/>
          <a:ext cx="8128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l-GR" dirty="0"/>
                        <a:t>Ερεθισμοί του </a:t>
                      </a:r>
                      <a:r>
                        <a:rPr lang="el-GR" dirty="0" err="1"/>
                        <a:t>επιπεφυκότος</a:t>
                      </a:r>
                      <a:endParaRPr lang="el-G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Ασθένεια</a:t>
                      </a:r>
                      <a:r>
                        <a:rPr lang="el-GR" baseline="0" dirty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Αίτιο</a:t>
                      </a:r>
                      <a:r>
                        <a:rPr lang="el-GR" baseline="0" dirty="0"/>
                        <a:t> 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5420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dirty="0" err="1"/>
                        <a:t>Κερατοεπιπεφυκίτιδα</a:t>
                      </a:r>
                      <a:endParaRPr lang="el-GR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dirty="0"/>
                        <a:t> </a:t>
                      </a:r>
                      <a:r>
                        <a:rPr lang="el-GR" dirty="0" err="1"/>
                        <a:t>Φωτο</a:t>
                      </a:r>
                      <a:r>
                        <a:rPr lang="el-GR" dirty="0"/>
                        <a:t> </a:t>
                      </a:r>
                      <a:r>
                        <a:rPr lang="el-GR" dirty="0" err="1"/>
                        <a:t>αμφιβληστροειδίτιδα</a:t>
                      </a:r>
                      <a:r>
                        <a:rPr lang="el-GR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dirty="0"/>
                        <a:t>Ερύθημα, δερματικά εγκαύματα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dirty="0"/>
                        <a:t> Ακτινικός καταρράκτης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dirty="0"/>
                        <a:t>Καρκίνος του δέρματος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Έκθεση σε υπεριώδεις ακτινοβολίες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968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Τίτλος 14"/>
          <p:cNvSpPr>
            <a:spLocks noGrp="1"/>
          </p:cNvSpPr>
          <p:nvPr>
            <p:ph type="title"/>
          </p:nvPr>
        </p:nvSpPr>
        <p:spPr>
          <a:xfrm>
            <a:off x="2098654" y="702581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l-GR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Ασθένειες προκαλούμενες από φυσικούς παράγοντες</a:t>
            </a:r>
            <a:endParaRPr lang="el-GR" sz="2400" dirty="0"/>
          </a:p>
        </p:txBody>
      </p:sp>
      <p:graphicFrame>
        <p:nvGraphicFramePr>
          <p:cNvPr id="14" name="Θέση περιεχομένου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93418475"/>
              </p:ext>
            </p:extLst>
          </p:nvPr>
        </p:nvGraphicFramePr>
        <p:xfrm>
          <a:off x="384712" y="1417382"/>
          <a:ext cx="4343806" cy="4412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92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0187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86334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/>
                        <a:t>Βαρηκοΐα ή κώφωση λόγω βλαπτικού θορύβου</a:t>
                      </a:r>
                    </a:p>
                  </a:txBody>
                  <a:tcPr marL="132424" marR="132424"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 marL="119065" marR="119065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349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Ασθένεια</a:t>
                      </a:r>
                      <a:r>
                        <a:rPr lang="el-GR" baseline="0" dirty="0"/>
                        <a:t> </a:t>
                      </a:r>
                      <a:endParaRPr lang="el-GR" dirty="0"/>
                    </a:p>
                  </a:txBody>
                  <a:tcPr marL="132424" marR="132424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Αίτιο</a:t>
                      </a:r>
                    </a:p>
                  </a:txBody>
                  <a:tcPr marL="132424" marR="13242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33970">
                <a:tc>
                  <a:txBody>
                    <a:bodyPr/>
                    <a:lstStyle/>
                    <a:p>
                      <a:r>
                        <a:rPr lang="el-GR" dirty="0"/>
                        <a:t>Οξεία: </a:t>
                      </a:r>
                      <a:r>
                        <a:rPr lang="el-GR" dirty="0" err="1"/>
                        <a:t>Νευροαισθητήριος</a:t>
                      </a:r>
                      <a:r>
                        <a:rPr lang="el-GR" dirty="0"/>
                        <a:t> βαρηκοΐα Ρήξη τυμπάνου – Αιμορραγία</a:t>
                      </a:r>
                    </a:p>
                  </a:txBody>
                  <a:tcPr marL="132424" marR="132424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Αιφνίδια έκθεση σε υψηλή στάθμη θορύβου</a:t>
                      </a:r>
                    </a:p>
                  </a:txBody>
                  <a:tcPr marL="132424" marR="13242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08731">
                <a:tc>
                  <a:txBody>
                    <a:bodyPr/>
                    <a:lstStyle/>
                    <a:p>
                      <a:r>
                        <a:rPr lang="el-GR" dirty="0"/>
                        <a:t>Χρόνια: </a:t>
                      </a:r>
                      <a:r>
                        <a:rPr lang="el-GR" dirty="0" err="1"/>
                        <a:t>Νευροαισθητήριος</a:t>
                      </a:r>
                      <a:r>
                        <a:rPr lang="el-GR" dirty="0"/>
                        <a:t> βαρηκοΐα</a:t>
                      </a:r>
                    </a:p>
                  </a:txBody>
                  <a:tcPr marL="132424" marR="132424"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Χρόνια έκθεση</a:t>
                      </a:r>
                    </a:p>
                  </a:txBody>
                  <a:tcPr marL="132424" marR="13242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Θέση κειμένου 2"/>
          <p:cNvSpPr>
            <a:spLocks noGrp="1"/>
          </p:cNvSpPr>
          <p:nvPr>
            <p:ph type="body" sz="quarter" idx="3"/>
          </p:nvPr>
        </p:nvSpPr>
        <p:spPr>
          <a:xfrm>
            <a:off x="5081544" y="5846600"/>
            <a:ext cx="6970414" cy="576262"/>
          </a:xfrm>
        </p:spPr>
        <p:txBody>
          <a:bodyPr/>
          <a:lstStyle/>
          <a:p>
            <a:pPr algn="ctr"/>
            <a:r>
              <a:rPr lang="el-GR" sz="1600" b="1" dirty="0"/>
              <a:t>α/α </a:t>
            </a:r>
            <a:r>
              <a:rPr lang="el-GR" sz="1600" b="1" dirty="0" smtClean="0"/>
              <a:t>50</a:t>
            </a:r>
            <a:r>
              <a:rPr lang="en-US" sz="1600" b="1" dirty="0" smtClean="0"/>
              <a:t>5.01</a:t>
            </a:r>
            <a:r>
              <a:rPr lang="el-GR" sz="1600" b="1" dirty="0" smtClean="0"/>
              <a:t> </a:t>
            </a:r>
            <a:r>
              <a:rPr lang="el-GR" sz="1600" b="1" dirty="0"/>
              <a:t>Παράγραφος 5 Σελίδα 2731</a:t>
            </a:r>
          </a:p>
        </p:txBody>
      </p:sp>
      <p:graphicFrame>
        <p:nvGraphicFramePr>
          <p:cNvPr id="18" name="Πίνακας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360812"/>
              </p:ext>
            </p:extLst>
          </p:nvPr>
        </p:nvGraphicFramePr>
        <p:xfrm>
          <a:off x="5081544" y="1425399"/>
          <a:ext cx="6970414" cy="4404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52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852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89724">
                <a:tc gridSpan="2">
                  <a:txBody>
                    <a:bodyPr/>
                    <a:lstStyle/>
                    <a:p>
                      <a:pPr algn="ctr"/>
                      <a:r>
                        <a:rPr lang="el-GR" dirty="0"/>
                        <a:t>Οστεοαρθρικές ασθένειες των χεριών και των καρπών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275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Ασθένεια</a:t>
                      </a:r>
                      <a:r>
                        <a:rPr lang="el-GR" baseline="0" dirty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Αίτιο</a:t>
                      </a:r>
                    </a:p>
                    <a:p>
                      <a:pPr algn="ctr"/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53044">
                <a:tc>
                  <a:txBody>
                    <a:bodyPr/>
                    <a:lstStyle/>
                    <a:p>
                      <a:r>
                        <a:rPr lang="el-GR" dirty="0"/>
                        <a:t>Νέκρωση του ημισεληνοειδούς οστού (καρπός – νόσος του </a:t>
                      </a:r>
                      <a:r>
                        <a:rPr lang="el-GR" dirty="0" err="1"/>
                        <a:t>Kienbock’s</a:t>
                      </a:r>
                      <a:r>
                        <a:rPr lang="el-GR" dirty="0"/>
                        <a:t>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l-GR" dirty="0"/>
                        <a:t>Μηχανικές δονήσεις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92993">
                <a:tc>
                  <a:txBody>
                    <a:bodyPr/>
                    <a:lstStyle/>
                    <a:p>
                      <a:r>
                        <a:rPr lang="el-GR" dirty="0" err="1"/>
                        <a:t>Οστεονέκρωση</a:t>
                      </a:r>
                      <a:r>
                        <a:rPr lang="el-GR" dirty="0"/>
                        <a:t> του σκαφοειδούς οστού (καρπός – νόσος του </a:t>
                      </a:r>
                      <a:r>
                        <a:rPr lang="el-GR" dirty="0" err="1"/>
                        <a:t>Kohler’s</a:t>
                      </a:r>
                      <a:r>
                        <a:rPr lang="el-GR" dirty="0"/>
                        <a:t>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92993">
                <a:tc>
                  <a:txBody>
                    <a:bodyPr/>
                    <a:lstStyle/>
                    <a:p>
                      <a:r>
                        <a:rPr lang="el-GR" dirty="0" err="1"/>
                        <a:t>Οστεοαρθροπάθεια</a:t>
                      </a:r>
                      <a:r>
                        <a:rPr lang="el-GR" dirty="0"/>
                        <a:t> του αγκώνα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Θέση περιεχομένου 3"/>
          <p:cNvSpPr>
            <a:spLocks noGrp="1"/>
          </p:cNvSpPr>
          <p:nvPr>
            <p:ph type="body" idx="1"/>
          </p:nvPr>
        </p:nvSpPr>
        <p:spPr>
          <a:xfrm>
            <a:off x="623340" y="5846600"/>
            <a:ext cx="3866549" cy="576262"/>
          </a:xfrm>
        </p:spPr>
        <p:txBody>
          <a:bodyPr/>
          <a:lstStyle/>
          <a:p>
            <a:r>
              <a:rPr lang="el-GR" sz="1600" b="1" dirty="0"/>
              <a:t>α/α 503 Παράγραφος 5 Σελίδα 2731</a:t>
            </a:r>
          </a:p>
        </p:txBody>
      </p:sp>
    </p:spTree>
    <p:extLst>
      <p:ext uri="{BB962C8B-B14F-4D97-AF65-F5344CB8AC3E}">
        <p14:creationId xmlns:p14="http://schemas.microsoft.com/office/powerpoint/2010/main" val="1379510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14"/>
          <p:cNvSpPr>
            <a:spLocks noGrp="1"/>
          </p:cNvSpPr>
          <p:nvPr>
            <p:ph type="title"/>
          </p:nvPr>
        </p:nvSpPr>
        <p:spPr>
          <a:xfrm>
            <a:off x="2361406" y="207190"/>
            <a:ext cx="8248930" cy="976312"/>
          </a:xfrm>
        </p:spPr>
        <p:txBody>
          <a:bodyPr>
            <a:normAutofit/>
          </a:bodyPr>
          <a:lstStyle/>
          <a:p>
            <a:pPr algn="ctr"/>
            <a:r>
              <a:rPr lang="el-GR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Ασθένειες προκαλούμενες από φυσικούς παράγοντες</a:t>
            </a:r>
            <a:endParaRPr lang="el-GR" sz="2400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493558"/>
              </p:ext>
            </p:extLst>
          </p:nvPr>
        </p:nvGraphicFramePr>
        <p:xfrm>
          <a:off x="263609" y="1268625"/>
          <a:ext cx="11846011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90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669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33766">
                <a:tc gridSpan="2">
                  <a:txBody>
                    <a:bodyPr/>
                    <a:lstStyle/>
                    <a:p>
                      <a:pPr algn="ctr"/>
                      <a:r>
                        <a:rPr lang="el-GR" dirty="0"/>
                        <a:t>Ασθένειες λόγω ατμοσφαιρικής συμπίεσης ή </a:t>
                      </a:r>
                      <a:r>
                        <a:rPr lang="el-GR" dirty="0" err="1"/>
                        <a:t>αποσυμπίεσης</a:t>
                      </a:r>
                      <a:endParaRPr lang="el-GR" dirty="0"/>
                    </a:p>
                  </a:txBody>
                  <a:tcPr marL="51282" marR="51282"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813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l-GR" sz="1400" dirty="0"/>
                        <a:t>Ασθένεια</a:t>
                      </a:r>
                      <a:r>
                        <a:rPr lang="el-GR" sz="1400" baseline="0" dirty="0"/>
                        <a:t> </a:t>
                      </a:r>
                      <a:endParaRPr lang="el-GR" sz="1400" dirty="0"/>
                    </a:p>
                  </a:txBody>
                  <a:tcPr marL="51282" marR="51282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l-GR" sz="1400" dirty="0"/>
                        <a:t>Αίτιο</a:t>
                      </a:r>
                    </a:p>
                  </a:txBody>
                  <a:tcPr marL="51282" marR="51282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0919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sz="1400" dirty="0"/>
                        <a:t>Αυξημένη πίεση (νόσος των δυτών)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sz="1400" dirty="0"/>
                        <a:t> </a:t>
                      </a:r>
                      <a:r>
                        <a:rPr lang="el-GR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Οξεία έκθε</a:t>
                      </a:r>
                      <a:r>
                        <a:rPr lang="el-GR" sz="1400" b="1" dirty="0"/>
                        <a:t>ση</a:t>
                      </a:r>
                      <a:r>
                        <a:rPr lang="el-GR" sz="1400" dirty="0"/>
                        <a:t>: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400" dirty="0"/>
                        <a:t>Βλάβη του μέσου </a:t>
                      </a:r>
                      <a:r>
                        <a:rPr lang="el-GR" sz="1400" dirty="0" err="1"/>
                        <a:t>ωτός</a:t>
                      </a:r>
                      <a:r>
                        <a:rPr lang="el-GR" sz="1400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400" dirty="0"/>
                        <a:t>Βλάβη του έσω </a:t>
                      </a:r>
                      <a:r>
                        <a:rPr lang="el-GR" sz="1400" dirty="0" err="1"/>
                        <a:t>ωτός</a:t>
                      </a:r>
                      <a:r>
                        <a:rPr lang="el-GR" sz="1400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400" dirty="0"/>
                        <a:t>Βλάβες των </a:t>
                      </a:r>
                      <a:r>
                        <a:rPr lang="el-GR" sz="1400" dirty="0" err="1"/>
                        <a:t>παραρρινίων</a:t>
                      </a:r>
                      <a:r>
                        <a:rPr lang="el-GR" sz="1400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400" dirty="0"/>
                        <a:t>Αύξηση της πίεσης στα πνευμόνια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400" dirty="0"/>
                        <a:t> Νάρκωση από το άζωτο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400" dirty="0"/>
                        <a:t> Μειωμένη οξυγόνωση ιστών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400" dirty="0"/>
                        <a:t>Νευρολογική συνδρομή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Ασθένειες λόγω </a:t>
                      </a:r>
                      <a:r>
                        <a:rPr lang="el-GR" sz="14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αποσυμπίεσης</a:t>
                      </a:r>
                      <a:r>
                        <a:rPr lang="el-GR" sz="1400" dirty="0"/>
                        <a:t>: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400" dirty="0"/>
                        <a:t>Οστικοί πόνοι, παραπληγία, υποδόριο εμφύσημα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Χρόνια έκθεση</a:t>
                      </a:r>
                      <a:r>
                        <a:rPr lang="el-GR" sz="1400" dirty="0"/>
                        <a:t>: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400" dirty="0" err="1"/>
                        <a:t>Υποακουσία</a:t>
                      </a:r>
                      <a:r>
                        <a:rPr lang="el-GR" sz="1400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400" dirty="0" err="1"/>
                        <a:t>Οστεονέκρωση</a:t>
                      </a:r>
                      <a:endParaRPr lang="el-GR" sz="1400" dirty="0"/>
                    </a:p>
                  </a:txBody>
                  <a:tcPr marL="51282" marR="51282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sz="1400" b="1" i="1" u="none" dirty="0"/>
                        <a:t>Δύτες εργαζόμενοι χωρίς αναπνευστική συσκευή ή ακατάλληλα μίγματα αερίων</a:t>
                      </a:r>
                    </a:p>
                  </a:txBody>
                  <a:tcPr marL="51282" marR="51282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42071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l-GR" sz="1400" b="1" dirty="0"/>
                        <a:t>Μειωμένη πίεση (νόσος των </a:t>
                      </a:r>
                      <a:r>
                        <a:rPr lang="el-GR" sz="1400" b="1" dirty="0" err="1"/>
                        <a:t>ορέων</a:t>
                      </a:r>
                      <a:r>
                        <a:rPr lang="el-GR" sz="1400" b="1" dirty="0"/>
                        <a:t> ή νόσος των αεροπόρων)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l-GR" sz="1400" b="1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400" b="1" dirty="0"/>
                        <a:t> Οξεία έκθεση</a:t>
                      </a:r>
                      <a:r>
                        <a:rPr lang="el-GR" sz="1400" dirty="0"/>
                        <a:t>: Βλάβη του μέσου </a:t>
                      </a:r>
                      <a:r>
                        <a:rPr lang="el-GR" sz="1400" dirty="0" err="1"/>
                        <a:t>ωτός</a:t>
                      </a:r>
                      <a:r>
                        <a:rPr lang="el-GR" sz="1400" dirty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l-GR" sz="14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l-GR" sz="1400" b="1" dirty="0"/>
                        <a:t>Χρόνια έκθεση</a:t>
                      </a:r>
                      <a:r>
                        <a:rPr lang="el-GR" sz="1400" dirty="0"/>
                        <a:t>: Βλάβη του μέσου </a:t>
                      </a:r>
                      <a:r>
                        <a:rPr lang="el-GR" sz="1400" dirty="0" err="1"/>
                        <a:t>ωτός</a:t>
                      </a:r>
                      <a:endParaRPr lang="el-GR" sz="1400" b="1" dirty="0"/>
                    </a:p>
                  </a:txBody>
                  <a:tcPr marL="51282" marR="51282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l-GR" sz="1400" b="1" i="1" u="none" dirty="0"/>
                        <a:t>Έκθεση σε κατάσταση ατμοσφαιρικής πίεσης </a:t>
                      </a:r>
                      <a:r>
                        <a:rPr lang="el-GR" sz="1400" b="1" i="1" u="none" dirty="0" err="1"/>
                        <a:t>ισο</a:t>
                      </a:r>
                      <a:r>
                        <a:rPr lang="el-GR" sz="1400" b="1" i="1" u="none" dirty="0"/>
                        <a:t>− δύναμης με εκείνης του υψομέτρου &gt; 2000 μ.</a:t>
                      </a:r>
                    </a:p>
                  </a:txBody>
                  <a:tcPr marL="51282" marR="51282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Θέση κειμένου 1"/>
          <p:cNvSpPr>
            <a:spLocks noGrp="1"/>
          </p:cNvSpPr>
          <p:nvPr>
            <p:ph type="body" sz="half" idx="2"/>
          </p:nvPr>
        </p:nvSpPr>
        <p:spPr>
          <a:xfrm>
            <a:off x="-57667" y="6175905"/>
            <a:ext cx="11846011" cy="459501"/>
          </a:xfrm>
        </p:spPr>
        <p:txBody>
          <a:bodyPr>
            <a:normAutofit/>
          </a:bodyPr>
          <a:lstStyle/>
          <a:p>
            <a:pPr algn="ctr"/>
            <a:r>
              <a:rPr lang="el-GR" sz="1600" b="1" dirty="0"/>
              <a:t>α/α </a:t>
            </a:r>
            <a:r>
              <a:rPr lang="el-GR" sz="1600" b="1" dirty="0" smtClean="0"/>
              <a:t>50</a:t>
            </a:r>
            <a:r>
              <a:rPr lang="en-US" sz="1600" b="1" dirty="0" smtClean="0"/>
              <a:t>4</a:t>
            </a:r>
            <a:r>
              <a:rPr lang="el-GR" sz="1600" b="1" dirty="0" smtClean="0"/>
              <a:t> </a:t>
            </a:r>
            <a:r>
              <a:rPr lang="el-GR" sz="1600" b="1" dirty="0"/>
              <a:t>Παράγραφος 5 Σελίδα 2731</a:t>
            </a:r>
          </a:p>
        </p:txBody>
      </p:sp>
    </p:spTree>
    <p:extLst>
      <p:ext uri="{BB962C8B-B14F-4D97-AF65-F5344CB8AC3E}">
        <p14:creationId xmlns:p14="http://schemas.microsoft.com/office/powerpoint/2010/main" val="57596184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1061</Words>
  <Application>Microsoft Office PowerPoint</Application>
  <PresentationFormat>Ευρεία οθόνη</PresentationFormat>
  <Paragraphs>216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Wisp</vt:lpstr>
      <vt:lpstr>ΑΣΦΑΛΕΙΑ ΚΑΙ ΥΓΙΕΙΝΗ ΕΡΓΑΣΙΑΣ </vt:lpstr>
      <vt:lpstr>Παρουσίαση του PowerPoint</vt:lpstr>
      <vt:lpstr>Λοιμώδεις και παρασιτικές ασθένειες</vt:lpstr>
      <vt:lpstr>Λοιμώδεις και παρασιτικές ασθένειες</vt:lpstr>
      <vt:lpstr>Λοιμώδεις και παρασιτικές ασθένειες</vt:lpstr>
      <vt:lpstr>Λοιμώδεις και παρασιτικές ασθένειες</vt:lpstr>
      <vt:lpstr>Ασθένειες προκαλούμενες από φυσικούς παράγοντες</vt:lpstr>
      <vt:lpstr>Ασθένειες προκαλούμενες από φυσικούς παράγοντες</vt:lpstr>
      <vt:lpstr>Ασθένειες προκαλούμενες από φυσικούς παράγοντες</vt:lpstr>
      <vt:lpstr>Παρουσίαση του PowerPoint</vt:lpstr>
      <vt:lpstr>Ασθένειες προκαλούμενες από φυσικούς παράγοντες </vt:lpstr>
      <vt:lpstr>Ασθένειες προκαλούμενες από φυσικούς παράγοντες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24</cp:revision>
  <dcterms:created xsi:type="dcterms:W3CDTF">2019-11-30T14:50:21Z</dcterms:created>
  <dcterms:modified xsi:type="dcterms:W3CDTF">2019-12-03T11:16:37Z</dcterms:modified>
</cp:coreProperties>
</file>