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258" r:id="rId3"/>
    <p:sldId id="259" r:id="rId4"/>
    <p:sldId id="342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67" r:id="rId25"/>
    <p:sldId id="336" r:id="rId26"/>
    <p:sldId id="337" r:id="rId27"/>
    <p:sldId id="338" r:id="rId28"/>
    <p:sldId id="368" r:id="rId29"/>
    <p:sldId id="369" r:id="rId30"/>
    <p:sldId id="281" r:id="rId31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9" d="100"/>
          <a:sy n="49" d="100"/>
        </p:scale>
        <p:origin x="5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FBB7E-6A1D-469C-91F5-BC266DBFE8A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40429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25496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4%CE%B9%CE%B1%CE%AF%CF%81%CE%B5%CE%B9_%CE%BA%CE%B1%CE%B9_%CE%B2%CE%B1%CF%83%CE%AF%CE%BB%CE%B5%CF%85%CE%B5_(%CF%85%CF%80%CE%BF%CE%BB%CE%BF%CE%B3%CE%B9%CF%83%CF%84%CE%AD%CF%82)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komis\Dropbox\1.%20&#932;&#961;&#941;&#967;&#959;&#957;&#964;&#945;\3.%20Books\6.%20&#917;&#953;&#963;&#945;&#947;&#969;&#947;&#942;%20&#963;&#964;&#951;%20&#916;&#953;&#948;&#945;&#954;&#964;&#953;&#954;&#942;%20&#964;&#951;&#962;%20&#928;&#955;&#951;&#961;&#959;&#966;&#959;&#961;&#953;&#954;&#942;&#962;\EPS\kef-7\7-1.eps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8906"/>
            <a:ext cx="7776864" cy="2115094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11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Βασικές έννοιες προγραμματισμού στην προσχολική και την πρώτη σχολική ηλικία</a:t>
            </a:r>
            <a:endParaRPr lang="en-GB" sz="2800" dirty="0">
              <a:cs typeface="Tahoma" panose="020B0604030504040204" pitchFamily="34" charset="0"/>
            </a:endParaRPr>
          </a:p>
          <a:p>
            <a:r>
              <a:rPr lang="el-GR" sz="2800" dirty="0" smtClean="0"/>
              <a:t>Βασίλειος </a:t>
            </a:r>
            <a:r>
              <a:rPr lang="el-GR" sz="2800" dirty="0" smtClean="0"/>
              <a:t>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Διδασκαλία δομής ακολουθίας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1556792"/>
            <a:ext cx="6264696" cy="4800600"/>
          </a:xfrm>
        </p:spPr>
        <p:txBody>
          <a:bodyPr/>
          <a:lstStyle/>
          <a:p>
            <a:r>
              <a:rPr lang="el-GR" sz="2800" b="1" i="1" dirty="0"/>
              <a:t>Α</a:t>
            </a:r>
            <a:r>
              <a:rPr lang="el-GR" sz="2800" b="1" i="1" dirty="0" smtClean="0"/>
              <a:t>κολουθία</a:t>
            </a:r>
            <a:r>
              <a:rPr lang="el-GR" sz="2800" dirty="0" smtClean="0"/>
              <a:t> </a:t>
            </a:r>
            <a:r>
              <a:rPr lang="el-GR" sz="2800" dirty="0"/>
              <a:t>ή </a:t>
            </a:r>
            <a:r>
              <a:rPr lang="el-GR" sz="2800" b="1" i="1" dirty="0"/>
              <a:t>διαδοχή</a:t>
            </a:r>
            <a:r>
              <a:rPr lang="el-GR" sz="2800" dirty="0"/>
              <a:t> (</a:t>
            </a:r>
            <a:r>
              <a:rPr lang="en-US" sz="2800" dirty="0"/>
              <a:t>sequence</a:t>
            </a:r>
            <a:r>
              <a:rPr lang="el-GR" sz="2800" dirty="0" smtClean="0"/>
              <a:t>) ως δομή εμφανίζει </a:t>
            </a:r>
            <a:r>
              <a:rPr lang="el-GR" sz="2800" dirty="0"/>
              <a:t>τα λιγότερα διδακτικά προβλήματα </a:t>
            </a:r>
            <a:r>
              <a:rPr lang="el-GR" sz="2800" dirty="0" smtClean="0"/>
              <a:t>(κυρίως </a:t>
            </a:r>
            <a:r>
              <a:rPr lang="el-GR" sz="2800" dirty="0"/>
              <a:t>συντακτικής </a:t>
            </a:r>
            <a:r>
              <a:rPr lang="el-GR" sz="2800" dirty="0" smtClean="0"/>
              <a:t>υφής).</a:t>
            </a:r>
          </a:p>
          <a:p>
            <a:r>
              <a:rPr lang="el-GR" sz="2800" dirty="0" smtClean="0"/>
              <a:t>Μικροί μαθητές (προσχολικής και πρώτης σχολικής ηλικίας) οργανώνουν χωρίς πρόβλημα εντολές σε </a:t>
            </a:r>
            <a:r>
              <a:rPr lang="el-GR" sz="2800" dirty="0" err="1" smtClean="0"/>
              <a:t>ακολουθιακή</a:t>
            </a:r>
            <a:r>
              <a:rPr lang="el-GR" sz="2800" dirty="0" smtClean="0"/>
              <a:t> δομή. </a:t>
            </a:r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553" y="1844824"/>
            <a:ext cx="1289678" cy="36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63584"/>
            <a:ext cx="8430010" cy="1143000"/>
          </a:xfrm>
        </p:spPr>
        <p:txBody>
          <a:bodyPr/>
          <a:lstStyle/>
          <a:p>
            <a:r>
              <a:rPr lang="el-GR" dirty="0" smtClean="0"/>
              <a:t>Η δομή επιλογής ή ελέγχου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3152" y="1124744"/>
            <a:ext cx="4968465" cy="5077544"/>
          </a:xfrm>
        </p:spPr>
        <p:txBody>
          <a:bodyPr/>
          <a:lstStyle/>
          <a:p>
            <a:pPr marL="82550" indent="0">
              <a:buNone/>
            </a:pPr>
            <a:r>
              <a:rPr lang="el-GR" sz="2400" dirty="0"/>
              <a:t>Δ</a:t>
            </a:r>
            <a:r>
              <a:rPr lang="el-GR" sz="2400" dirty="0" smtClean="0"/>
              <a:t>ομή </a:t>
            </a:r>
            <a:r>
              <a:rPr lang="el-GR" sz="2400" dirty="0"/>
              <a:t>της </a:t>
            </a:r>
            <a:r>
              <a:rPr lang="el-GR" sz="2400" b="1" i="1" dirty="0"/>
              <a:t>επιλογής</a:t>
            </a:r>
            <a:r>
              <a:rPr lang="el-GR" sz="2400" dirty="0"/>
              <a:t> ή </a:t>
            </a:r>
            <a:r>
              <a:rPr lang="el-GR" sz="2400" b="1" i="1" dirty="0"/>
              <a:t>απόφασης</a:t>
            </a:r>
            <a:r>
              <a:rPr lang="el-GR" sz="2400" dirty="0"/>
              <a:t> ή </a:t>
            </a:r>
            <a:r>
              <a:rPr lang="el-GR" sz="2400" b="1" i="1" dirty="0"/>
              <a:t>ελέγχου</a:t>
            </a:r>
            <a:r>
              <a:rPr lang="el-GR" sz="2400" i="1" dirty="0"/>
              <a:t> </a:t>
            </a:r>
            <a:r>
              <a:rPr lang="el-GR" sz="2400" dirty="0"/>
              <a:t>(εάν... τότε... αλλιώς.... — </a:t>
            </a:r>
            <a:r>
              <a:rPr lang="el-GR" sz="2400" dirty="0" err="1"/>
              <a:t>if</a:t>
            </a:r>
            <a:r>
              <a:rPr lang="el-GR" sz="2400" dirty="0"/>
              <a:t>… </a:t>
            </a:r>
            <a:r>
              <a:rPr lang="el-GR" sz="2400" dirty="0" err="1"/>
              <a:t>then</a:t>
            </a:r>
            <a:r>
              <a:rPr lang="el-GR" sz="2400" dirty="0"/>
              <a:t>… </a:t>
            </a:r>
            <a:r>
              <a:rPr lang="el-GR" sz="2400" dirty="0" err="1"/>
              <a:t>else</a:t>
            </a:r>
            <a:r>
              <a:rPr lang="el-GR" sz="2400" dirty="0" smtClean="0"/>
              <a:t>…)</a:t>
            </a:r>
            <a:r>
              <a:rPr lang="el-GR" sz="2400" b="1" dirty="0" smtClean="0"/>
              <a:t>: </a:t>
            </a:r>
            <a:r>
              <a:rPr lang="el-GR" sz="2400" dirty="0" smtClean="0"/>
              <a:t>παρέχεται η </a:t>
            </a:r>
            <a:r>
              <a:rPr lang="el-GR" sz="2400" dirty="0"/>
              <a:t>δυνατότητα εκτέλεσης μίας ή περισσότερων εντολών ανάλογα με το αποτέλεσμα ελέγχου μιας δυαδικής συνθήκης </a:t>
            </a:r>
            <a:endParaRPr lang="el-GR" sz="2400" dirty="0" smtClean="0"/>
          </a:p>
          <a:p>
            <a:r>
              <a:rPr lang="el-GR" sz="2000" dirty="0"/>
              <a:t>Στη δομή της επιλογής εξετάζεται ένα ερώτημα </a:t>
            </a:r>
            <a:r>
              <a:rPr lang="el-GR" sz="2000" dirty="0" smtClean="0"/>
              <a:t>(έλεγχος μιας </a:t>
            </a:r>
            <a:r>
              <a:rPr lang="el-GR" sz="2000" dirty="0"/>
              <a:t>συνθήκης) και, ανάλογα με την απάντηση, το πρόγραμμα εκτελεί τη μία από τις δύο δυνατές επιλογές </a:t>
            </a:r>
            <a:r>
              <a:rPr lang="el-GR" sz="2000" dirty="0" smtClean="0"/>
              <a:t>και</a:t>
            </a:r>
            <a:r>
              <a:rPr lang="el-GR" sz="2000" dirty="0"/>
              <a:t>, στη συνέχεια, προχωράει στην επόμενη εντολή ή περιμένει το επόμενο συμβάν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65" y="1628800"/>
            <a:ext cx="3023345" cy="362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0"/>
            <a:ext cx="8382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Δομή Ελέγχου </a:t>
            </a:r>
            <a:r>
              <a:rPr lang="el-GR" sz="3200" dirty="0" smtClean="0"/>
              <a:t>- </a:t>
            </a:r>
            <a:r>
              <a:rPr lang="el-GR" i="1" dirty="0" smtClean="0"/>
              <a:t>Γνωστικές </a:t>
            </a:r>
            <a:r>
              <a:rPr lang="el-GR" i="1" dirty="0"/>
              <a:t>δυσκολίες</a:t>
            </a:r>
            <a:endParaRPr lang="el-GR" dirty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84784"/>
            <a:ext cx="8270032" cy="4343400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Char char=""/>
            </a:pPr>
            <a:r>
              <a:rPr lang="el-GR" altLang="el-GR" sz="2400" dirty="0" smtClean="0"/>
              <a:t>Αναπαράσταση </a:t>
            </a:r>
            <a:r>
              <a:rPr lang="el-GR" altLang="el-GR" sz="2400" i="1" u="sng" dirty="0" smtClean="0"/>
              <a:t>σειριακής εκτέλεσης</a:t>
            </a:r>
            <a:r>
              <a:rPr lang="el-GR" altLang="el-GR" sz="2400" dirty="0" smtClean="0"/>
              <a:t> προγράμματος</a:t>
            </a:r>
          </a:p>
          <a:p>
            <a:pPr>
              <a:buFont typeface="Wingdings 2" panose="05020102010507070707" pitchFamily="18" charset="2"/>
              <a:buChar char=""/>
            </a:pPr>
            <a:r>
              <a:rPr lang="el-GR" altLang="el-GR" sz="2400" dirty="0" smtClean="0"/>
              <a:t>Άρση του </a:t>
            </a:r>
            <a:r>
              <a:rPr lang="el-GR" altLang="el-GR" sz="2400" i="1" u="sng" dirty="0" smtClean="0"/>
              <a:t>ισομορφισμού</a:t>
            </a:r>
            <a:r>
              <a:rPr lang="el-GR" altLang="el-GR" sz="2400" dirty="0" smtClean="0"/>
              <a:t> μεταξύ του προγράμματος (ως κειμένου) και της εκτέλεσής του</a:t>
            </a:r>
          </a:p>
          <a:p>
            <a:pPr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l-GR" altLang="el-GR" sz="2400" i="1" u="sng" dirty="0" smtClean="0"/>
              <a:t>Λογικό περιεχόμενο</a:t>
            </a:r>
            <a:r>
              <a:rPr lang="el-GR" altLang="el-GR" sz="2400" dirty="0" smtClean="0"/>
              <a:t> και </a:t>
            </a:r>
            <a:r>
              <a:rPr lang="el-GR" altLang="el-GR" sz="2400" i="1" u="sng" dirty="0" smtClean="0"/>
              <a:t>συμβολικές αναπαραστάσεις</a:t>
            </a:r>
            <a:r>
              <a:rPr lang="el-GR" altLang="el-GR" sz="2400" dirty="0" smtClean="0"/>
              <a:t> συνθηκών-λογικών πράξεων</a:t>
            </a:r>
          </a:p>
          <a:p>
            <a:pPr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l-GR" altLang="el-GR" sz="2400" i="1" dirty="0" smtClean="0"/>
              <a:t>Η </a:t>
            </a:r>
            <a:r>
              <a:rPr lang="el-GR" altLang="el-GR" sz="2400" i="1" u="sng" dirty="0" smtClean="0"/>
              <a:t>φύση των συνθηκών</a:t>
            </a:r>
            <a:r>
              <a:rPr lang="el-GR" altLang="el-GR" sz="2400" dirty="0" smtClean="0"/>
              <a:t> (</a:t>
            </a:r>
            <a:r>
              <a:rPr lang="el-GR" altLang="el-GR" sz="2400" dirty="0" smtClean="0">
                <a:solidFill>
                  <a:srgbClr val="FF0000"/>
                </a:solidFill>
              </a:rPr>
              <a:t>ενδογενείς</a:t>
            </a:r>
            <a:r>
              <a:rPr lang="el-GR" altLang="el-GR" sz="2400" dirty="0" smtClean="0"/>
              <a:t>: αποτέλεσμα υπολογισμού- </a:t>
            </a:r>
            <a:r>
              <a:rPr lang="el-GR" altLang="el-GR" sz="2400" dirty="0" smtClean="0">
                <a:solidFill>
                  <a:srgbClr val="FF0000"/>
                </a:solidFill>
              </a:rPr>
              <a:t>εξωγενείς</a:t>
            </a:r>
            <a:r>
              <a:rPr lang="el-GR" altLang="el-GR" sz="2400" dirty="0" smtClean="0"/>
              <a:t>: οριζόμενη από τον χρήστη)</a:t>
            </a:r>
          </a:p>
          <a:p>
            <a:pPr>
              <a:buFont typeface="Wingdings 2" panose="05020102010507070707" pitchFamily="18" charset="2"/>
              <a:buChar char=""/>
            </a:pPr>
            <a:r>
              <a:rPr lang="el-GR" altLang="el-GR" sz="2400" dirty="0" smtClean="0"/>
              <a:t>Η </a:t>
            </a:r>
            <a:r>
              <a:rPr lang="el-GR" altLang="el-GR" sz="2400" i="1" u="sng" dirty="0" smtClean="0"/>
              <a:t>φύση των δεδομένων</a:t>
            </a:r>
            <a:r>
              <a:rPr lang="el-GR" altLang="el-GR" sz="2400" dirty="0" smtClean="0"/>
              <a:t> που εμπλέκονται (σύνθετες αριθμητικές δομές, αλφαριθμητικά δεδομένα κλπ. )</a:t>
            </a:r>
          </a:p>
          <a:p>
            <a:pPr>
              <a:buFont typeface="Wingdings 2" panose="05020102010507070707" pitchFamily="18" charset="2"/>
              <a:buChar char=""/>
            </a:pPr>
            <a:r>
              <a:rPr lang="el-GR" altLang="el-GR" sz="2400" dirty="0" smtClean="0"/>
              <a:t>Πρότερες </a:t>
            </a:r>
            <a:r>
              <a:rPr lang="el-GR" altLang="el-GR" sz="2400" i="1" u="sng" dirty="0" err="1" smtClean="0"/>
              <a:t>λογικομαθηματικές</a:t>
            </a:r>
            <a:r>
              <a:rPr lang="el-GR" altLang="el-GR" sz="2400" i="1" u="sng" dirty="0" smtClean="0"/>
              <a:t> γνώσεις</a:t>
            </a:r>
            <a:endParaRPr lang="el-GR" altLang="el-GR" sz="2400" dirty="0" smtClean="0"/>
          </a:p>
          <a:p>
            <a:pPr>
              <a:buFont typeface="Wingdings 2" panose="05020102010507070707" pitchFamily="18" charset="2"/>
              <a:buChar char=""/>
            </a:pPr>
            <a:r>
              <a:rPr lang="el-GR" altLang="el-GR" sz="2400" dirty="0" smtClean="0"/>
              <a:t>Πρότερες </a:t>
            </a:r>
            <a:r>
              <a:rPr lang="el-GR" altLang="el-GR" sz="2400" i="1" u="sng" dirty="0" smtClean="0"/>
              <a:t>γλωσσολογικές γνώσεις</a:t>
            </a:r>
            <a:endParaRPr lang="el-GR" altLang="el-GR" sz="2400" dirty="0" smtClean="0"/>
          </a:p>
        </p:txBody>
      </p:sp>
      <p:sp>
        <p:nvSpPr>
          <p:cNvPr id="58373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25D1AC-B5D2-4C36-B087-C2E29F0D487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0"/>
            <a:ext cx="8293398" cy="1143000"/>
          </a:xfrm>
        </p:spPr>
        <p:txBody>
          <a:bodyPr/>
          <a:lstStyle/>
          <a:p>
            <a:r>
              <a:rPr lang="el-GR" dirty="0" smtClean="0"/>
              <a:t>Η δομή επανάληψης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3" y="1052736"/>
            <a:ext cx="5677384" cy="5252814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Δ</a:t>
            </a:r>
            <a:r>
              <a:rPr lang="el-GR" sz="2800" dirty="0" smtClean="0"/>
              <a:t>ομή </a:t>
            </a:r>
            <a:r>
              <a:rPr lang="el-GR" sz="2800" dirty="0"/>
              <a:t>της </a:t>
            </a:r>
            <a:r>
              <a:rPr lang="el-GR" sz="2800" b="1" i="1" dirty="0"/>
              <a:t>επανάληψης</a:t>
            </a:r>
            <a:r>
              <a:rPr lang="el-GR" sz="2800" dirty="0"/>
              <a:t> (ή επαναληπτικής </a:t>
            </a:r>
            <a:r>
              <a:rPr lang="el-GR" sz="2800" dirty="0" smtClean="0"/>
              <a:t>διαδικασίας): μια </a:t>
            </a:r>
            <a:r>
              <a:rPr lang="el-GR" sz="2800" dirty="0"/>
              <a:t>τυπική </a:t>
            </a:r>
            <a:r>
              <a:rPr lang="el-GR" sz="2800" dirty="0" smtClean="0"/>
              <a:t>σύνθετη εντολή</a:t>
            </a:r>
            <a:r>
              <a:rPr lang="el-GR" sz="2800" dirty="0"/>
              <a:t>, η οποία επιτρέπει την εκτέλεση μιας ή περισσότερων εντολών </a:t>
            </a:r>
            <a:endParaRPr lang="el-GR" sz="2800" dirty="0" smtClean="0"/>
          </a:p>
          <a:p>
            <a:r>
              <a:rPr lang="el-GR" sz="2800" dirty="0" smtClean="0"/>
              <a:t>Δύο δομές επανάληψης  </a:t>
            </a:r>
          </a:p>
          <a:p>
            <a:pPr lvl="1"/>
            <a:r>
              <a:rPr lang="el-GR" sz="2400" dirty="0" smtClean="0"/>
              <a:t>Α) Ο αριθμός των επαναλήψεων είναι εν των προτέρων γνωστός </a:t>
            </a:r>
          </a:p>
          <a:p>
            <a:pPr lvl="1"/>
            <a:r>
              <a:rPr lang="el-GR" sz="2400" dirty="0" smtClean="0"/>
              <a:t>Β) Ο αριθμός των επαναλήψεων δεν είναι εκ των προτέρων γνωστός</a:t>
            </a:r>
            <a:r>
              <a:rPr lang="en-US" sz="2400" dirty="0" smtClean="0"/>
              <a:t> (</a:t>
            </a:r>
            <a:r>
              <a:rPr lang="el-GR" sz="2400" dirty="0" smtClean="0"/>
              <a:t>γίνεται </a:t>
            </a:r>
            <a:r>
              <a:rPr lang="el-GR" sz="2400" dirty="0"/>
              <a:t>με βάση κάποια </a:t>
            </a:r>
            <a:r>
              <a:rPr lang="el-GR" sz="2400" dirty="0" smtClean="0"/>
              <a:t>συνθήκη): οι </a:t>
            </a:r>
            <a:r>
              <a:rPr lang="el-GR" sz="2400" dirty="0"/>
              <a:t>εντολές επαναλαμβάνονται εφόσον αληθεύει η </a:t>
            </a:r>
            <a:r>
              <a:rPr lang="el-GR" sz="2400" dirty="0" smtClean="0"/>
              <a:t>συνθήκη</a:t>
            </a:r>
          </a:p>
          <a:p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152" y="1340768"/>
            <a:ext cx="2262223" cy="36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έννοια της επανάληψης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65126" y="1340768"/>
            <a:ext cx="8178874" cy="4800600"/>
          </a:xfrm>
        </p:spPr>
        <p:txBody>
          <a:bodyPr/>
          <a:lstStyle/>
          <a:p>
            <a:r>
              <a:rPr lang="el-GR" sz="2000" dirty="0"/>
              <a:t>Η οικοδόμηση της έννοιας της επανάληψης </a:t>
            </a:r>
            <a:r>
              <a:rPr lang="el-GR" sz="2000" dirty="0" smtClean="0"/>
              <a:t>εμπερικλείει α) τον </a:t>
            </a:r>
            <a:r>
              <a:rPr lang="el-GR" sz="2000" dirty="0"/>
              <a:t>προσδιορισμό των στοιχειωδών δράσεων </a:t>
            </a:r>
            <a:r>
              <a:rPr lang="el-GR" sz="2000" dirty="0" smtClean="0"/>
              <a:t>(εντολών) που </a:t>
            </a:r>
            <a:r>
              <a:rPr lang="el-GR" sz="2000" dirty="0"/>
              <a:t>πρέπει να επαναληφθούν και </a:t>
            </a:r>
            <a:r>
              <a:rPr lang="el-GR" sz="2000" dirty="0" smtClean="0"/>
              <a:t>β) τη </a:t>
            </a:r>
            <a:r>
              <a:rPr lang="el-GR" sz="2000" dirty="0"/>
              <a:t>συνθήκη που προσδιορίζει το τέλος ή τη συνέχιση της </a:t>
            </a:r>
            <a:r>
              <a:rPr lang="el-GR" sz="2000" dirty="0" smtClean="0"/>
              <a:t>επανάληψης.</a:t>
            </a:r>
            <a:endParaRPr lang="el-GR" sz="2000" dirty="0"/>
          </a:p>
          <a:p>
            <a:r>
              <a:rPr lang="el-GR" sz="2000" dirty="0" smtClean="0"/>
              <a:t>Οι βασικές </a:t>
            </a:r>
            <a:r>
              <a:rPr lang="el-GR" sz="2000" dirty="0"/>
              <a:t>παράμετροι </a:t>
            </a:r>
            <a:r>
              <a:rPr lang="el-GR" sz="2000" dirty="0" smtClean="0"/>
              <a:t>για </a:t>
            </a:r>
            <a:r>
              <a:rPr lang="el-GR" sz="2000" dirty="0"/>
              <a:t>την οικοδόμηση της </a:t>
            </a:r>
            <a:r>
              <a:rPr lang="el-GR" sz="2000" dirty="0" smtClean="0"/>
              <a:t>επανάληψης:</a:t>
            </a:r>
            <a:endParaRPr lang="el-GR" sz="2000" dirty="0"/>
          </a:p>
          <a:p>
            <a:r>
              <a:rPr lang="el-GR" sz="2000" b="1" dirty="0" smtClean="0"/>
              <a:t>1.</a:t>
            </a:r>
            <a:r>
              <a:rPr lang="el-GR" sz="2000" dirty="0"/>
              <a:t> </a:t>
            </a:r>
            <a:r>
              <a:rPr lang="el-GR" sz="2000" dirty="0" smtClean="0"/>
              <a:t>Οικοδόμηση </a:t>
            </a:r>
            <a:r>
              <a:rPr lang="el-GR" sz="2000" dirty="0"/>
              <a:t>και σχεδιασμός της επεξεργασίας, δηλαδή ανάπτυξη της διατύπωσης των εντολών που θα επαναληφθούν </a:t>
            </a:r>
            <a:r>
              <a:rPr lang="el-GR" sz="2000" dirty="0" smtClean="0"/>
              <a:t>(ονομάζονται </a:t>
            </a:r>
            <a:r>
              <a:rPr lang="el-GR" sz="2000" b="1" i="1" dirty="0"/>
              <a:t>σώμα</a:t>
            </a:r>
            <a:r>
              <a:rPr lang="el-GR" sz="2000" i="1" dirty="0"/>
              <a:t> του βρόχου</a:t>
            </a:r>
            <a:r>
              <a:rPr lang="el-GR" sz="2000" dirty="0"/>
              <a:t> ή της ανακύκλωσης)</a:t>
            </a:r>
          </a:p>
          <a:p>
            <a:r>
              <a:rPr lang="el-GR" sz="2000" b="1" dirty="0" smtClean="0"/>
              <a:t>2.</a:t>
            </a:r>
            <a:r>
              <a:rPr lang="el-GR" sz="2000" dirty="0"/>
              <a:t> </a:t>
            </a:r>
            <a:r>
              <a:rPr lang="el-GR" sz="2000" dirty="0" smtClean="0"/>
              <a:t>Προσδιορισμός </a:t>
            </a:r>
            <a:r>
              <a:rPr lang="el-GR" sz="2000" dirty="0"/>
              <a:t>της </a:t>
            </a:r>
            <a:r>
              <a:rPr lang="el-GR" sz="2000" i="1" dirty="0"/>
              <a:t>συνθήκης ελέγχου </a:t>
            </a:r>
            <a:r>
              <a:rPr lang="el-GR" sz="2000" dirty="0"/>
              <a:t>για τη διακοπή της επανάληψης (έλεγχος), η οποία αφορά σε παραστάσεις που συναπαρτίζουν το σώμα του βρόχου (και συνεπώς πρέπει να προσδιοριστεί η θέση τους μέσα σε αυτό)</a:t>
            </a:r>
          </a:p>
          <a:p>
            <a:r>
              <a:rPr lang="el-GR" sz="2000" b="1" dirty="0" smtClean="0"/>
              <a:t>3.</a:t>
            </a:r>
            <a:r>
              <a:rPr lang="el-GR" sz="2000" dirty="0"/>
              <a:t> </a:t>
            </a:r>
            <a:r>
              <a:rPr lang="el-GR" sz="2000" dirty="0" smtClean="0"/>
              <a:t>Προσδιορισμός </a:t>
            </a:r>
            <a:r>
              <a:rPr lang="el-GR" sz="2000" dirty="0"/>
              <a:t>της αρχικής κατάστασης των μεταβλητών του βρόχου (</a:t>
            </a:r>
            <a:r>
              <a:rPr lang="el-GR" sz="2000" i="1" dirty="0"/>
              <a:t>αρχικοποίηση</a:t>
            </a:r>
            <a:r>
              <a:rPr lang="el-GR" sz="2000" dirty="0"/>
              <a:t>).</a:t>
            </a:r>
          </a:p>
          <a:p>
            <a:endParaRPr lang="el-GR" sz="20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Επανάληψη με γνωστό αριθμό επαναλήψεων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35100" y="1628800"/>
            <a:ext cx="7499350" cy="4619600"/>
          </a:xfrm>
        </p:spPr>
        <p:txBody>
          <a:bodyPr/>
          <a:lstStyle/>
          <a:p>
            <a:r>
              <a:rPr lang="el-GR" sz="2800" dirty="0" smtClean="0"/>
              <a:t>Δομή </a:t>
            </a:r>
            <a:r>
              <a:rPr lang="en-US" sz="2800" dirty="0" smtClean="0"/>
              <a:t>FOR </a:t>
            </a:r>
            <a:r>
              <a:rPr lang="el-GR" sz="2800" dirty="0" smtClean="0"/>
              <a:t>και Δομή </a:t>
            </a:r>
            <a:r>
              <a:rPr lang="en-US" sz="2800" dirty="0" smtClean="0"/>
              <a:t>REPEAT </a:t>
            </a:r>
          </a:p>
          <a:p>
            <a:r>
              <a:rPr lang="el-GR" sz="2800" dirty="0" smtClean="0"/>
              <a:t>Εκ των </a:t>
            </a:r>
            <a:r>
              <a:rPr lang="el-GR" sz="2800" dirty="0"/>
              <a:t>προτέρων γνωστός ο αριθμός των επαναλήψεων </a:t>
            </a:r>
            <a:endParaRPr lang="en-US" sz="2800" dirty="0" smtClean="0"/>
          </a:p>
          <a:p>
            <a:r>
              <a:rPr lang="en-US" sz="2800" b="1" i="1" dirty="0" smtClean="0"/>
              <a:t>FOR: </a:t>
            </a:r>
            <a:r>
              <a:rPr lang="el-GR" sz="2800" b="1" i="1" dirty="0" smtClean="0"/>
              <a:t>για </a:t>
            </a:r>
            <a:r>
              <a:rPr lang="el-GR" sz="2800" b="1" i="1" dirty="0"/>
              <a:t>– από ... μέχρι – κάνε</a:t>
            </a:r>
            <a:r>
              <a:rPr lang="el-GR" sz="2800" dirty="0"/>
              <a:t> (</a:t>
            </a:r>
            <a:r>
              <a:rPr lang="el-GR" sz="2800" b="1" dirty="0"/>
              <a:t>for </a:t>
            </a:r>
            <a:r>
              <a:rPr lang="el-GR" sz="2800" b="1" dirty="0" err="1"/>
              <a:t>do</a:t>
            </a:r>
            <a:r>
              <a:rPr lang="el-GR" sz="2800" dirty="0"/>
              <a:t>)</a:t>
            </a:r>
            <a:r>
              <a:rPr lang="el-GR" sz="2800" b="1" dirty="0"/>
              <a:t> </a:t>
            </a:r>
            <a:endParaRPr lang="el-GR" sz="2800" b="1" dirty="0" smtClean="0"/>
          </a:p>
          <a:p>
            <a:endParaRPr lang="el-GR" sz="2800" b="1" dirty="0"/>
          </a:p>
          <a:p>
            <a:endParaRPr lang="el-GR" sz="2800" b="1" dirty="0" smtClean="0"/>
          </a:p>
          <a:p>
            <a:endParaRPr lang="el-GR" sz="800" b="1" dirty="0" smtClean="0"/>
          </a:p>
          <a:p>
            <a:r>
              <a:rPr lang="en-US" sz="2800" b="1" dirty="0" smtClean="0"/>
              <a:t>Repeat</a:t>
            </a:r>
            <a:r>
              <a:rPr lang="en-US" sz="2800" b="1" dirty="0"/>
              <a:t>: </a:t>
            </a:r>
            <a:r>
              <a:rPr lang="el-GR" sz="2800" b="1" dirty="0"/>
              <a:t>Επανάλαβε ν φορές </a:t>
            </a:r>
          </a:p>
          <a:p>
            <a:endParaRPr lang="en-US" sz="2800" b="1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/>
          </p:nvPr>
        </p:nvGraphicFramePr>
        <p:xfrm>
          <a:off x="2483768" y="3645024"/>
          <a:ext cx="4608512" cy="1080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8512"/>
              </a:tblGrid>
              <a:tr h="1080120">
                <a:tc>
                  <a:txBody>
                    <a:bodyPr/>
                    <a:lstStyle/>
                    <a:p>
                      <a:pPr marL="2698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ΓΙΑ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l-GR" sz="1600" dirty="0">
                          <a:effectLst/>
                        </a:rPr>
                        <a:t>ΑΠΟ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l-GR" sz="1600" dirty="0">
                          <a:effectLst/>
                        </a:rPr>
                        <a:t>τιμή1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l-GR" sz="1600" dirty="0">
                          <a:effectLst/>
                        </a:rPr>
                        <a:t>ΜΕΧΡΙ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l-GR" sz="1600" dirty="0">
                          <a:effectLst/>
                        </a:rPr>
                        <a:t>τιμή2</a:t>
                      </a:r>
                      <a:br>
                        <a:rPr lang="el-GR" sz="1600" dirty="0">
                          <a:effectLst/>
                        </a:rPr>
                      </a:br>
                      <a:r>
                        <a:rPr lang="el-GR" sz="1600" dirty="0">
                          <a:effectLst/>
                        </a:rPr>
                        <a:t>  ΜΕ_ΒΗΜΑ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l-GR" sz="1600" dirty="0">
                          <a:effectLst/>
                        </a:rPr>
                        <a:t>β</a:t>
                      </a:r>
                      <a:br>
                        <a:rPr lang="el-GR" sz="1600" dirty="0">
                          <a:effectLst/>
                        </a:rPr>
                      </a:br>
                      <a:r>
                        <a:rPr lang="el-GR" sz="1600" dirty="0" smtClean="0">
                          <a:effectLst/>
                        </a:rPr>
                        <a:t>ΕΝΤΟΛΕΣ</a:t>
                      </a:r>
                      <a:r>
                        <a:rPr lang="el-GR" sz="1600" dirty="0">
                          <a:effectLst/>
                        </a:rPr>
                        <a:t/>
                      </a:r>
                      <a:br>
                        <a:rPr lang="el-GR" sz="1600" dirty="0">
                          <a:effectLst/>
                        </a:rPr>
                      </a:br>
                      <a:r>
                        <a:rPr lang="el-GR" sz="1600" dirty="0" smtClean="0">
                          <a:effectLst/>
                        </a:rPr>
                        <a:t>ΤΕΛΟΣ_ΕΠΑΝΑΛΗΨΗΣ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Πίνακας 6"/>
          <p:cNvGraphicFramePr>
            <a:graphicFrameLocks noGrp="1"/>
          </p:cNvGraphicFramePr>
          <p:nvPr>
            <p:extLst/>
          </p:nvPr>
        </p:nvGraphicFramePr>
        <p:xfrm>
          <a:off x="2555776" y="5373216"/>
          <a:ext cx="4608512" cy="883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8512"/>
              </a:tblGrid>
              <a:tr h="648072">
                <a:tc>
                  <a:txBody>
                    <a:bodyPr/>
                    <a:lstStyle/>
                    <a:p>
                      <a:pPr marL="2698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ΕΠΑΝΑΛΑΒΕ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ν φορές </a:t>
                      </a:r>
                    </a:p>
                    <a:p>
                      <a:pPr marL="2698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[ΕΝΤΟΛΕΣ]</a:t>
                      </a:r>
                      <a:r>
                        <a:rPr lang="el-GR" sz="1600" dirty="0">
                          <a:effectLst/>
                        </a:rPr>
                        <a:t/>
                      </a:r>
                      <a:br>
                        <a:rPr lang="el-GR" sz="1600" dirty="0">
                          <a:effectLst/>
                        </a:rPr>
                      </a:br>
                      <a:endParaRPr lang="el-GR" sz="16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</a:t>
            </a:r>
            <a:r>
              <a:rPr lang="el-GR" dirty="0" smtClean="0"/>
              <a:t>αθορισμένη επανάληψη: Εντολή </a:t>
            </a:r>
            <a:r>
              <a:rPr lang="en-US" dirty="0" smtClean="0"/>
              <a:t>Repeat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r>
              <a:rPr lang="el-GR" dirty="0" smtClean="0"/>
              <a:t>Προκαθορισμένος αριθμός </a:t>
            </a:r>
            <a:r>
              <a:rPr lang="el-GR" dirty="0"/>
              <a:t>επαναλήψεων (</a:t>
            </a:r>
            <a:r>
              <a:rPr lang="el-GR" dirty="0" err="1"/>
              <a:t>counting</a:t>
            </a:r>
            <a:r>
              <a:rPr lang="el-GR" dirty="0"/>
              <a:t> </a:t>
            </a:r>
            <a:r>
              <a:rPr lang="el-GR" dirty="0" err="1" smtClean="0"/>
              <a:t>loop</a:t>
            </a:r>
            <a:r>
              <a:rPr lang="el-GR" dirty="0" smtClean="0"/>
              <a:t>)</a:t>
            </a:r>
            <a:endParaRPr lang="el-GR" dirty="0"/>
          </a:p>
          <a:p>
            <a:pPr lvl="1"/>
            <a:r>
              <a:rPr lang="el-GR" dirty="0" smtClean="0"/>
              <a:t>Η </a:t>
            </a:r>
            <a:r>
              <a:rPr lang="el-GR" dirty="0"/>
              <a:t>απλούστερη </a:t>
            </a:r>
            <a:r>
              <a:rPr lang="el-GR" dirty="0" smtClean="0"/>
              <a:t>εννοιολογικά επαναληπτική διαδικασία: ο </a:t>
            </a:r>
            <a:r>
              <a:rPr lang="el-GR" dirty="0"/>
              <a:t>αριθμός των επαναλήψεων του σώματος του βρόχου είναι γνωστός πριν ακόμα εκτελεστεί η ανακύκλωση. </a:t>
            </a:r>
            <a:endParaRPr lang="el-GR" dirty="0" smtClean="0"/>
          </a:p>
          <a:p>
            <a:pPr lvl="1"/>
            <a:r>
              <a:rPr lang="el-GR" dirty="0" smtClean="0"/>
              <a:t>Ο αλγόριθμος </a:t>
            </a:r>
            <a:r>
              <a:rPr lang="el-GR" dirty="0"/>
              <a:t>έχει την ακόλουθη μορφή:</a:t>
            </a:r>
          </a:p>
          <a:p>
            <a:r>
              <a:rPr lang="el-GR" b="1" dirty="0"/>
              <a:t>Επανάλαβε</a:t>
            </a:r>
            <a:r>
              <a:rPr lang="el-GR" dirty="0"/>
              <a:t> Ν φορές</a:t>
            </a:r>
            <a:br>
              <a:rPr lang="el-GR" dirty="0"/>
            </a:br>
            <a:r>
              <a:rPr lang="el-GR" dirty="0"/>
              <a:t>  σώμα ανακύκλωσης</a:t>
            </a:r>
            <a:r>
              <a:rPr lang="el-GR" dirty="0" smtClean="0"/>
              <a:t>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40105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έννοια της καθορισμένης επανάληψης (</a:t>
            </a:r>
            <a:r>
              <a:rPr lang="en-US" dirty="0" smtClean="0"/>
              <a:t>Repeat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1628800"/>
            <a:ext cx="7674818" cy="4619600"/>
          </a:xfrm>
        </p:spPr>
        <p:txBody>
          <a:bodyPr/>
          <a:lstStyle/>
          <a:p>
            <a:r>
              <a:rPr lang="el-GR" sz="2800" b="1" dirty="0" smtClean="0"/>
              <a:t>Επανάλαβε</a:t>
            </a:r>
            <a:r>
              <a:rPr lang="el-GR" sz="2800" dirty="0" smtClean="0"/>
              <a:t> </a:t>
            </a:r>
            <a:r>
              <a:rPr lang="el-GR" sz="2800" dirty="0"/>
              <a:t>Ν φορές</a:t>
            </a:r>
            <a:br>
              <a:rPr lang="el-GR" sz="2800" dirty="0"/>
            </a:br>
            <a:r>
              <a:rPr lang="el-GR" sz="2800" dirty="0"/>
              <a:t>  σώμα ανακύκλωσης</a:t>
            </a:r>
            <a:r>
              <a:rPr lang="el-GR" sz="2800" dirty="0" smtClean="0"/>
              <a:t> </a:t>
            </a:r>
          </a:p>
          <a:p>
            <a:r>
              <a:rPr lang="el-GR" sz="2800" dirty="0"/>
              <a:t>Οι βασικές παράμετροι για την οικοδόμηση της </a:t>
            </a:r>
            <a:r>
              <a:rPr lang="el-GR" sz="2800" dirty="0" smtClean="0"/>
              <a:t>καθορισμένης επανάληψης</a:t>
            </a:r>
            <a:r>
              <a:rPr lang="el-GR" sz="2800" dirty="0"/>
              <a:t>:</a:t>
            </a:r>
          </a:p>
          <a:p>
            <a:r>
              <a:rPr lang="el-GR" sz="2800" dirty="0" smtClean="0"/>
              <a:t>Α) Οικοδόμηση </a:t>
            </a:r>
            <a:r>
              <a:rPr lang="el-GR" sz="2800" dirty="0"/>
              <a:t>και σχεδιασμός της επεξεργασίας, δηλαδή ανάπτυξη της διατύπωσης των εντολών που θα επαναληφθούν </a:t>
            </a:r>
            <a:r>
              <a:rPr lang="el-GR" sz="2800" dirty="0" smtClean="0"/>
              <a:t>(</a:t>
            </a:r>
            <a:r>
              <a:rPr lang="el-GR" sz="2800" b="1" i="1" dirty="0" smtClean="0"/>
              <a:t>σώμα</a:t>
            </a:r>
            <a:r>
              <a:rPr lang="el-GR" sz="2800" i="1" dirty="0" smtClean="0"/>
              <a:t> </a:t>
            </a:r>
            <a:r>
              <a:rPr lang="el-GR" sz="2800" i="1" dirty="0"/>
              <a:t>του </a:t>
            </a:r>
            <a:r>
              <a:rPr lang="el-GR" sz="2800" i="1" dirty="0" smtClean="0"/>
              <a:t>βρόχου</a:t>
            </a:r>
            <a:r>
              <a:rPr lang="el-GR" sz="2800" dirty="0" smtClean="0"/>
              <a:t>)</a:t>
            </a:r>
          </a:p>
          <a:p>
            <a:r>
              <a:rPr lang="el-GR" sz="2800" dirty="0" smtClean="0"/>
              <a:t>Β) Καθορισμός του αριθμού των επαναλήψεων (ο αριθμός Ν) </a:t>
            </a:r>
            <a:endParaRPr lang="el-GR" sz="2800" dirty="0"/>
          </a:p>
          <a:p>
            <a:endParaRPr lang="el-GR" sz="2800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Η επανάληψη ως μοτίβο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1412776"/>
            <a:ext cx="7890842" cy="48006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έννοια του </a:t>
            </a:r>
            <a:r>
              <a:rPr lang="el-GR" b="1" dirty="0" smtClean="0"/>
              <a:t>μοτίβου: </a:t>
            </a:r>
            <a:r>
              <a:rPr lang="el-GR" sz="2800" dirty="0" smtClean="0"/>
              <a:t>η σταθερά που επαναλαμβάνεται </a:t>
            </a:r>
            <a:r>
              <a:rPr lang="en-US" sz="2800" dirty="0" smtClean="0"/>
              <a:t>(</a:t>
            </a:r>
            <a:r>
              <a:rPr lang="el-GR" sz="2800" dirty="0" smtClean="0"/>
              <a:t>κανόνας</a:t>
            </a:r>
            <a:r>
              <a:rPr lang="en-US" sz="2800" dirty="0" smtClean="0"/>
              <a:t>)</a:t>
            </a:r>
            <a:endParaRPr lang="el-GR" sz="2800" dirty="0" smtClean="0"/>
          </a:p>
          <a:p>
            <a:pPr lvl="1"/>
            <a:r>
              <a:rPr lang="el-GR" dirty="0" smtClean="0"/>
              <a:t>Διατύπωση του σώματος του βρόχου της επανάληψης</a:t>
            </a:r>
          </a:p>
          <a:p>
            <a:pPr lvl="1"/>
            <a:r>
              <a:rPr lang="el-GR" dirty="0" smtClean="0"/>
              <a:t>Προσδιορισμός των επαναλαμβανόμενων εντολών </a:t>
            </a:r>
          </a:p>
          <a:p>
            <a:r>
              <a:rPr lang="el-GR" sz="2400" dirty="0" smtClean="0"/>
              <a:t>Η οικοδόμηση της επαναληπτικής διαδικασίας απαιτεί έμφαση σε συλλογισμούς με όρους </a:t>
            </a:r>
            <a:r>
              <a:rPr lang="el-GR" sz="2400" b="1" i="1" dirty="0" smtClean="0"/>
              <a:t>καταστάσεων</a:t>
            </a:r>
            <a:r>
              <a:rPr lang="el-GR" sz="2400" dirty="0" smtClean="0"/>
              <a:t> και όχι με όρους </a:t>
            </a:r>
            <a:r>
              <a:rPr lang="el-GR" sz="2400" b="1" i="1" dirty="0" smtClean="0"/>
              <a:t>εντολών</a:t>
            </a:r>
            <a:endParaRPr lang="el-GR" sz="2400" dirty="0" smtClean="0"/>
          </a:p>
          <a:p>
            <a:r>
              <a:rPr lang="el-GR" sz="2400" dirty="0" smtClean="0"/>
              <a:t>Στην εντολή επανάληψης είναι απαραίτητη η σωστή αναπαράσταση της δράσης του προγράμματος 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έννοια της σταθεράς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1412776"/>
            <a:ext cx="7890842" cy="4800600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έννοια της </a:t>
            </a:r>
            <a:r>
              <a:rPr lang="el-GR" i="1" dirty="0"/>
              <a:t>σταθεράς</a:t>
            </a:r>
            <a:r>
              <a:rPr lang="el-GR" dirty="0"/>
              <a:t> </a:t>
            </a:r>
            <a:r>
              <a:rPr lang="el-GR" dirty="0" smtClean="0"/>
              <a:t>βρίσκεται </a:t>
            </a:r>
            <a:r>
              <a:rPr lang="el-GR" dirty="0"/>
              <a:t>στο επίκεντρο της παρουσίασης της </a:t>
            </a:r>
            <a:r>
              <a:rPr lang="el-GR" dirty="0" smtClean="0"/>
              <a:t>καθορισμένης επανάληψης </a:t>
            </a:r>
          </a:p>
          <a:p>
            <a:r>
              <a:rPr lang="el-GR" dirty="0" smtClean="0"/>
              <a:t>Αυτό που επαναλαμβάνεται παραμένει σταθερό σε όλη την εκτέλεση του προγράμματος</a:t>
            </a:r>
          </a:p>
          <a:p>
            <a:pPr lvl="1"/>
            <a:r>
              <a:rPr lang="el-GR" dirty="0" smtClean="0"/>
              <a:t>Επανάληψη μιας εντολής</a:t>
            </a:r>
          </a:p>
          <a:p>
            <a:pPr lvl="1"/>
            <a:r>
              <a:rPr lang="el-GR" dirty="0" smtClean="0"/>
              <a:t>Επανάληψη πολλών εντολών 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Ανακάλυψη σταθεράς = δημιουργία κανόνα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Διδακτική προσέγγιση της επαναληπτικής διαδικασίας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608" y="1556792"/>
            <a:ext cx="7890842" cy="4691608"/>
          </a:xfrm>
        </p:spPr>
        <p:txBody>
          <a:bodyPr>
            <a:normAutofit lnSpcReduction="10000"/>
          </a:bodyPr>
          <a:lstStyle/>
          <a:p>
            <a:r>
              <a:rPr lang="el-GR" sz="2800" i="1" dirty="0" smtClean="0"/>
              <a:t>Ζητάμε από τα παιδιά να επαναλάβουν έναν αριθμό απλών επαναληπτικών δράσεων ώστε να αντιληφθούμε την επαναληπτική τους ικανότητα</a:t>
            </a:r>
          </a:p>
          <a:p>
            <a:r>
              <a:rPr lang="el-GR" sz="2800" i="1" dirty="0" smtClean="0"/>
              <a:t>Π.χ. κτυπήστε 4 φορές το τραπέζι </a:t>
            </a:r>
          </a:p>
          <a:p>
            <a:r>
              <a:rPr lang="el-GR" sz="2800" i="1" dirty="0" smtClean="0"/>
              <a:t>Σηκωθείτε και καθίστε 3 φορές  </a:t>
            </a:r>
          </a:p>
          <a:p>
            <a:r>
              <a:rPr lang="el-GR" sz="2800" i="1" dirty="0" smtClean="0"/>
              <a:t>Έμφαση στα </a:t>
            </a:r>
            <a:r>
              <a:rPr lang="el-GR" sz="2800" i="1" dirty="0" err="1" smtClean="0"/>
              <a:t>προνήπια</a:t>
            </a:r>
            <a:r>
              <a:rPr lang="el-GR" sz="2800" i="1" dirty="0" smtClean="0"/>
              <a:t> </a:t>
            </a:r>
          </a:p>
          <a:p>
            <a:r>
              <a:rPr lang="el-GR" sz="2800" i="1" dirty="0" smtClean="0"/>
              <a:t>ΠΡΟΣΟΧΗ όταν οι επαναληπτικές δομές γίνονται πιο σύνθετες</a:t>
            </a:r>
          </a:p>
          <a:p>
            <a:pPr lvl="1"/>
            <a:r>
              <a:rPr lang="el-GR" sz="2400" i="1" dirty="0" smtClean="0"/>
              <a:t>Α) η προς επανάληψη δράση είναι πολλαπλή </a:t>
            </a:r>
          </a:p>
          <a:p>
            <a:pPr lvl="1"/>
            <a:r>
              <a:rPr lang="el-GR" sz="2400" i="1" dirty="0" smtClean="0"/>
              <a:t>Β) ο αριθμός των επαναλήψεων είναι μεγάλο</a:t>
            </a:r>
            <a:r>
              <a:rPr lang="el-GR" sz="2000" i="1" dirty="0" smtClean="0"/>
              <a:t>ς </a:t>
            </a:r>
            <a:endParaRPr lang="en-US" sz="2000" i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Πρόταση για διδασκαλία της επανάληψης με </a:t>
            </a:r>
            <a:r>
              <a:rPr lang="en-US" dirty="0" err="1" smtClean="0"/>
              <a:t>BeeBot</a:t>
            </a:r>
            <a:r>
              <a:rPr lang="en-US" dirty="0" smtClean="0"/>
              <a:t> </a:t>
            </a:r>
            <a:r>
              <a:rPr lang="el-GR" dirty="0" smtClean="0"/>
              <a:t>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628800"/>
            <a:ext cx="8075414" cy="4475584"/>
          </a:xfrm>
        </p:spPr>
        <p:txBody>
          <a:bodyPr/>
          <a:lstStyle/>
          <a:p>
            <a:r>
              <a:rPr lang="el-GR" sz="2400" dirty="0" smtClean="0"/>
              <a:t>Α) Αναγνώριση σταθεράς του μοτίβου</a:t>
            </a:r>
          </a:p>
          <a:p>
            <a:r>
              <a:rPr lang="el-GR" sz="2400" dirty="0" smtClean="0"/>
              <a:t>Β) αναγνώριση αριθμού επαναλήψεων</a:t>
            </a:r>
            <a:endParaRPr lang="en-US" sz="2400" dirty="0" smtClean="0"/>
          </a:p>
          <a:p>
            <a:r>
              <a:rPr lang="el-GR" sz="2400" dirty="0" smtClean="0"/>
              <a:t>Γ) Χρήση εντολής </a:t>
            </a:r>
            <a:r>
              <a:rPr lang="en-US" sz="2400" dirty="0" smtClean="0"/>
              <a:t>Go</a:t>
            </a:r>
            <a:r>
              <a:rPr lang="el-GR" sz="2400" dirty="0" smtClean="0"/>
              <a:t> ως μέσο για επανάληψη</a:t>
            </a:r>
          </a:p>
          <a:p>
            <a:r>
              <a:rPr lang="el-GR" sz="2400" dirty="0" smtClean="0"/>
              <a:t>Παραδείγματα: τετράγωνο και σκάλα </a:t>
            </a:r>
          </a:p>
          <a:p>
            <a:endParaRPr lang="el-GR" sz="2800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Ορθογώνιο 5"/>
          <p:cNvSpPr/>
          <p:nvPr/>
        </p:nvSpPr>
        <p:spPr>
          <a:xfrm>
            <a:off x="1403648" y="4365104"/>
            <a:ext cx="18002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Γωνιακή σύνδεση 7"/>
          <p:cNvCxnSpPr/>
          <p:nvPr/>
        </p:nvCxnSpPr>
        <p:spPr>
          <a:xfrm rot="5400000" flipH="1" flipV="1">
            <a:off x="4764534" y="4924028"/>
            <a:ext cx="968722" cy="9504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Γωνιακή σύνδεση 10"/>
          <p:cNvCxnSpPr/>
          <p:nvPr/>
        </p:nvCxnSpPr>
        <p:spPr>
          <a:xfrm rot="5400000" flipH="1" flipV="1">
            <a:off x="5715000" y="4007867"/>
            <a:ext cx="968722" cy="9504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Γωνιακή σύνδεση 11"/>
          <p:cNvCxnSpPr/>
          <p:nvPr/>
        </p:nvCxnSpPr>
        <p:spPr>
          <a:xfrm rot="5400000" flipH="1" flipV="1">
            <a:off x="6665466" y="3150096"/>
            <a:ext cx="968722" cy="9504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>
            <a:off x="4773662" y="5883622"/>
            <a:ext cx="0" cy="425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7625060" y="2684289"/>
            <a:ext cx="0" cy="672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7625060" y="2684289"/>
            <a:ext cx="1051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9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Πρόταση για διδασκαλία της επανάληψης </a:t>
            </a:r>
            <a:r>
              <a:rPr lang="el-GR" dirty="0"/>
              <a:t>με </a:t>
            </a:r>
            <a:r>
              <a:rPr lang="en-US" dirty="0" err="1"/>
              <a:t>BeeBot</a:t>
            </a:r>
            <a:r>
              <a:rPr lang="en-US" dirty="0"/>
              <a:t>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1447800"/>
            <a:ext cx="8248650" cy="4800600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Παράδειγμα: τετράγωνο </a:t>
            </a:r>
          </a:p>
          <a:p>
            <a:pPr lvl="1"/>
            <a:r>
              <a:rPr lang="el-GR" sz="2400" dirty="0" smtClean="0">
                <a:solidFill>
                  <a:srgbClr val="FF0000"/>
                </a:solidFill>
              </a:rPr>
              <a:t>Σταθερά (κανόνας): </a:t>
            </a:r>
            <a:r>
              <a:rPr lang="el-GR" sz="2400" dirty="0">
                <a:solidFill>
                  <a:srgbClr val="FF0000"/>
                </a:solidFill>
              </a:rPr>
              <a:t>προχωρώ και στρίβω</a:t>
            </a:r>
          </a:p>
          <a:p>
            <a:pPr lvl="1"/>
            <a:r>
              <a:rPr lang="el-GR" sz="2400" dirty="0"/>
              <a:t>Αριθμός επαναλήψεων: 4</a:t>
            </a:r>
          </a:p>
          <a:p>
            <a:r>
              <a:rPr lang="el-GR" sz="2800" dirty="0" smtClean="0"/>
              <a:t>Παράδειγμα: Σκάλα </a:t>
            </a:r>
          </a:p>
          <a:p>
            <a:pPr lvl="1"/>
            <a:r>
              <a:rPr lang="el-GR" sz="2000" dirty="0" smtClean="0">
                <a:solidFill>
                  <a:srgbClr val="FF0000"/>
                </a:solidFill>
              </a:rPr>
              <a:t>Προχωρώ ένα βήμα και στρίβω δεξιά </a:t>
            </a:r>
          </a:p>
          <a:p>
            <a:pPr lvl="1"/>
            <a:r>
              <a:rPr lang="el-GR" sz="2000" dirty="0">
                <a:solidFill>
                  <a:srgbClr val="FF0000"/>
                </a:solidFill>
              </a:rPr>
              <a:t>Προχωρώ ένα βήμα και στρίβω </a:t>
            </a:r>
            <a:r>
              <a:rPr lang="el-GR" sz="2000" dirty="0" smtClean="0">
                <a:solidFill>
                  <a:srgbClr val="FF0000"/>
                </a:solidFill>
              </a:rPr>
              <a:t>αριστερά </a:t>
            </a:r>
          </a:p>
          <a:p>
            <a:pPr lvl="1"/>
            <a:r>
              <a:rPr lang="el-GR" sz="2000" dirty="0" smtClean="0"/>
              <a:t>Αριθμός επαναλήψεων: όσα και τα βήματα της σκάλας</a:t>
            </a:r>
          </a:p>
          <a:p>
            <a:r>
              <a:rPr lang="el-GR" sz="2400" dirty="0" smtClean="0"/>
              <a:t>Πρόγραμμα: </a:t>
            </a:r>
          </a:p>
          <a:p>
            <a:pPr lvl="1"/>
            <a:r>
              <a:rPr lang="el-GR" sz="2000" dirty="0" smtClean="0"/>
              <a:t>εντολές που περιγράφουν τον κανόνα</a:t>
            </a:r>
          </a:p>
          <a:p>
            <a:pPr lvl="1"/>
            <a:r>
              <a:rPr lang="el-GR" sz="2000" dirty="0" smtClean="0"/>
              <a:t>Χρήση </a:t>
            </a:r>
            <a:r>
              <a:rPr lang="en-US" sz="2000" dirty="0"/>
              <a:t>Go </a:t>
            </a:r>
            <a:r>
              <a:rPr lang="el-GR" sz="2000" dirty="0" smtClean="0"/>
              <a:t>για εκτέλεση κανόνα </a:t>
            </a:r>
            <a:endParaRPr lang="en-US" sz="2000" dirty="0"/>
          </a:p>
          <a:p>
            <a:pPr lvl="1"/>
            <a:r>
              <a:rPr lang="el-GR" sz="2000" dirty="0" smtClean="0"/>
              <a:t>Νοερός έλεγχος</a:t>
            </a:r>
            <a:r>
              <a:rPr lang="el-GR" sz="2000" dirty="0"/>
              <a:t>: πατάω </a:t>
            </a:r>
            <a:r>
              <a:rPr lang="en-US" sz="2000" dirty="0"/>
              <a:t>Go </a:t>
            </a:r>
            <a:r>
              <a:rPr lang="el-GR" sz="2000" dirty="0"/>
              <a:t>και ελέγχω εάν έφτασα στον στόχο </a:t>
            </a:r>
          </a:p>
          <a:p>
            <a:pPr lvl="1"/>
            <a:r>
              <a:rPr lang="el-GR" sz="2000" dirty="0"/>
              <a:t>Εάν όχι ξαναπατάω </a:t>
            </a:r>
            <a:r>
              <a:rPr lang="en-US" sz="2000" dirty="0"/>
              <a:t>Go</a:t>
            </a:r>
            <a:endParaRPr lang="el-GR" sz="2000" dirty="0"/>
          </a:p>
          <a:p>
            <a:pPr lvl="1"/>
            <a:endParaRPr lang="el-GR" sz="20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16216" y="3429000"/>
            <a:ext cx="20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Σταθερά (κανόνας)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Πρόταση για διδασκαλία της επανάληψης με </a:t>
            </a:r>
            <a:r>
              <a:rPr lang="en-US" dirty="0" err="1" smtClean="0"/>
              <a:t>Probot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0" y="1628800"/>
            <a:ext cx="8172450" cy="4619600"/>
          </a:xfrm>
        </p:spPr>
        <p:txBody>
          <a:bodyPr/>
          <a:lstStyle/>
          <a:p>
            <a:pPr lvl="1"/>
            <a:r>
              <a:rPr lang="el-GR" sz="3200" dirty="0" smtClean="0"/>
              <a:t>Εντολή </a:t>
            </a:r>
            <a:r>
              <a:rPr lang="en-US" sz="3200" dirty="0" smtClean="0"/>
              <a:t>Repeat</a:t>
            </a:r>
          </a:p>
          <a:p>
            <a:pPr lvl="1"/>
            <a:r>
              <a:rPr lang="el-GR" sz="3200" dirty="0" smtClean="0"/>
              <a:t>Βήμα επανάληψης (εντολές): κανόνας</a:t>
            </a:r>
          </a:p>
          <a:p>
            <a:pPr lvl="1"/>
            <a:r>
              <a:rPr lang="el-GR" sz="3200" dirty="0" smtClean="0"/>
              <a:t>Αριθμός επαναλήψεων: πόσο</a:t>
            </a:r>
          </a:p>
          <a:p>
            <a:pPr lvl="1"/>
            <a:r>
              <a:rPr lang="el-GR" sz="3200" dirty="0" smtClean="0"/>
              <a:t>Συμβολισμός (Σύνταξη) εντολής με τις αγκύλες []</a:t>
            </a:r>
          </a:p>
          <a:p>
            <a:pPr lvl="1"/>
            <a:r>
              <a:rPr lang="el-GR" sz="3200" b="1" dirty="0" smtClean="0"/>
              <a:t>Δραστηριότητα</a:t>
            </a:r>
            <a:r>
              <a:rPr lang="el-GR" sz="3200" dirty="0" smtClean="0"/>
              <a:t>: το τετράγωνο και μήκος </a:t>
            </a:r>
          </a:p>
          <a:p>
            <a:pPr lvl="1"/>
            <a:r>
              <a:rPr lang="el-GR" sz="3200" dirty="0" smtClean="0"/>
              <a:t>Πλαισίωση </a:t>
            </a:r>
            <a:endParaRPr lang="en-US" sz="3200" dirty="0" smtClean="0"/>
          </a:p>
          <a:p>
            <a:pPr lvl="1"/>
            <a:endParaRPr lang="el-GR" sz="3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l-GR" sz="2800" b="1" dirty="0"/>
              <a:t>Βασικές έννοιες προγραμματισμού στην προσχολική και την πρώτη σχολική ηλικία</a:t>
            </a:r>
            <a:r>
              <a:rPr lang="el-GR" sz="2800" b="1" dirty="0" smtClean="0"/>
              <a:t>». </a:t>
            </a:r>
            <a:r>
              <a:rPr lang="el-GR" sz="2800" dirty="0" smtClean="0"/>
              <a:t>Έκδοση: 1.0. Πάτρα, 2015.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 algn="just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smtClean="0"/>
              <a:t>11</a:t>
            </a:r>
            <a:r>
              <a:rPr lang="el-GR" baseline="30000" dirty="0" smtClean="0"/>
              <a:t>ης</a:t>
            </a:r>
            <a:r>
              <a:rPr lang="el-GR" dirty="0" smtClean="0"/>
              <a:t> </a:t>
            </a:r>
            <a:r>
              <a:rPr lang="el-GR" dirty="0" smtClean="0"/>
              <a:t>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l-GR" dirty="0"/>
              <a:t>Επισκόπηση, μελέτη και ανάλυση των βασικών εννοιών προγραμματισμού στην προσχολική και την πρώτη σχολική ηλικία</a:t>
            </a:r>
          </a:p>
          <a:p>
            <a:r>
              <a:rPr lang="el-GR" dirty="0"/>
              <a:t>Έμφαση στην </a:t>
            </a:r>
            <a:r>
              <a:rPr lang="el-GR" dirty="0" err="1"/>
              <a:t>ακολουθιακή</a:t>
            </a:r>
            <a:r>
              <a:rPr lang="el-GR" dirty="0"/>
              <a:t> και την επαναληπτική </a:t>
            </a:r>
            <a:r>
              <a:rPr lang="el-GR" dirty="0" smtClean="0"/>
              <a:t>δομή</a:t>
            </a:r>
            <a:r>
              <a:rPr lang="el-GR" altLang="el-GR" sz="2400" dirty="0" smtClean="0"/>
              <a:t>)</a:t>
            </a:r>
            <a:r>
              <a:rPr lang="en-GB" altLang="el-GR" sz="2400" dirty="0" smtClean="0"/>
              <a:t> </a:t>
            </a:r>
            <a:endParaRPr lang="en-GB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Έννοιες – Κλειδιά</a:t>
            </a:r>
            <a:endParaRPr lang="en-GB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071563" y="1447800"/>
          <a:ext cx="7862888" cy="47672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1444"/>
                <a:gridCol w="3931444"/>
              </a:tblGrid>
              <a:tr h="4767263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dirty="0" smtClean="0"/>
                        <a:t>Προγραμματισμός</a:t>
                      </a:r>
                      <a:r>
                        <a:rPr kumimoji="0" lang="el-GR" sz="2000" kern="1200" baseline="0" dirty="0" smtClean="0"/>
                        <a:t>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>
                          <a:solidFill>
                            <a:srgbClr val="FF0000"/>
                          </a:solidFill>
                        </a:rPr>
                        <a:t>Πρόγραμμα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>
                          <a:solidFill>
                            <a:srgbClr val="FF0000"/>
                          </a:solidFill>
                        </a:rPr>
                        <a:t>Αλγόριθμος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>
                          <a:solidFill>
                            <a:srgbClr val="FF0000"/>
                          </a:solidFill>
                        </a:rPr>
                        <a:t>Αλγοριθμική προσέγγιση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>
                          <a:solidFill>
                            <a:srgbClr val="FF0000"/>
                          </a:solidFill>
                        </a:rPr>
                        <a:t>Εντολές προγραμματισμού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>
                          <a:solidFill>
                            <a:srgbClr val="FF0000"/>
                          </a:solidFill>
                        </a:rPr>
                        <a:t>Δομές προγραμματισμού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>
                          <a:solidFill>
                            <a:srgbClr val="FF0000"/>
                          </a:solidFill>
                        </a:rPr>
                        <a:t>Δομή ακολουθίας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kern="1200" baseline="0" dirty="0" smtClean="0">
                          <a:solidFill>
                            <a:srgbClr val="FF0000"/>
                          </a:solidFill>
                        </a:rPr>
                        <a:t>Δομή επανάληψης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>
                          <a:solidFill>
                            <a:srgbClr val="FF0000"/>
                          </a:solidFill>
                        </a:rPr>
                        <a:t>Δομή επιλογής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>
                          <a:solidFill>
                            <a:srgbClr val="FF0000"/>
                          </a:solidFill>
                        </a:rPr>
                        <a:t>Εκπαιδευτική Ρομποτική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kern="1200" baseline="0" dirty="0" smtClean="0">
                          <a:solidFill>
                            <a:srgbClr val="FF0000"/>
                          </a:solidFill>
                        </a:rPr>
                        <a:t>Μοτίβο / πρότυπο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1ABA6E-BAC8-45AE-8B43-77BA9E8AC5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effectLst/>
              </a:rPr>
              <a:t>Δομημένος προγραμματισμός</a:t>
            </a:r>
            <a:endParaRPr lang="el-GR" dirty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Ένα πρόγραμμα συντίθεται, βασικά, από «διαταγές» που η μία ακολουθεί την άλλη σε διαδοχική διάταξη. </a:t>
            </a:r>
          </a:p>
          <a:p>
            <a:r>
              <a:rPr lang="el-GR" dirty="0" smtClean="0"/>
              <a:t>Η συνολική ροή εκτέλεσης του προγράμματος ελέγχεται από διάφορες εντολές (</a:t>
            </a:r>
            <a:r>
              <a:rPr lang="en-US" dirty="0" smtClean="0"/>
              <a:t>instructions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/>
              <a:t>Ο δομημένος προγραμματισμός βασίζεται στην αρχή του </a:t>
            </a:r>
            <a:r>
              <a:rPr lang="el-GR" dirty="0">
                <a:hlinkClick r:id="rId2" tooltip="Διαίρει και βασίλευε (υπολογιστές)"/>
              </a:rPr>
              <a:t>διαίρει και βασίλευε</a:t>
            </a:r>
            <a:r>
              <a:rPr lang="el-GR" dirty="0"/>
              <a:t>, καθώς διασπά το βασικό πρόβλημα σε μικρότερα </a:t>
            </a:r>
            <a:r>
              <a:rPr lang="el-GR" dirty="0" err="1" smtClean="0"/>
              <a:t>υποπροβλήματα</a:t>
            </a:r>
            <a:r>
              <a:rPr lang="el-GR" dirty="0" smtClean="0"/>
              <a:t>. </a:t>
            </a:r>
            <a:endParaRPr lang="en-US" dirty="0" smtClean="0"/>
          </a:p>
          <a:p>
            <a:r>
              <a:rPr lang="el-GR" dirty="0" smtClean="0"/>
              <a:t>Κάθε </a:t>
            </a:r>
            <a:r>
              <a:rPr lang="el-GR" dirty="0"/>
              <a:t>εργασία με πολύπλοκη περιγραφή διαιρείται σε μικρότερες, έως ότου οι εργασίες να είναι αρκετά μικρές, περιεκτικές και εύκολες προς </a:t>
            </a:r>
            <a:r>
              <a:rPr lang="el-GR" dirty="0" smtClean="0"/>
              <a:t>κατανόηση</a:t>
            </a:r>
            <a:r>
              <a:rPr lang="en-US" dirty="0" smtClean="0"/>
              <a:t>.</a:t>
            </a:r>
            <a:r>
              <a:rPr lang="el-GR" dirty="0" smtClean="0"/>
              <a:t>  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/>
              <a:t>Βασικές δομές δομημένου προγραμματισμού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1447800"/>
            <a:ext cx="7818834" cy="48006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Είναι μόνο τρεις και επαρκούν για την κατασκευή αλγορίθμων !  </a:t>
            </a:r>
          </a:p>
          <a:p>
            <a:pPr lvl="0"/>
            <a:r>
              <a:rPr lang="el-GR" b="1" dirty="0" smtClean="0"/>
              <a:t>Α) ακολουθία</a:t>
            </a:r>
            <a:r>
              <a:rPr lang="el-GR" dirty="0" smtClean="0"/>
              <a:t> </a:t>
            </a:r>
            <a:r>
              <a:rPr lang="el-GR" dirty="0"/>
              <a:t>ή </a:t>
            </a:r>
            <a:r>
              <a:rPr lang="el-GR" b="1" dirty="0"/>
              <a:t>διαδοχή</a:t>
            </a:r>
            <a:r>
              <a:rPr lang="el-GR" dirty="0"/>
              <a:t> (</a:t>
            </a:r>
            <a:r>
              <a:rPr lang="el-GR" dirty="0" err="1"/>
              <a:t>sequence</a:t>
            </a:r>
            <a:r>
              <a:rPr lang="el-GR" dirty="0"/>
              <a:t>),</a:t>
            </a:r>
          </a:p>
          <a:p>
            <a:pPr lvl="0"/>
            <a:r>
              <a:rPr lang="el-GR" b="1" dirty="0" smtClean="0"/>
              <a:t>Β) επιλογή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GB" dirty="0"/>
              <a:t>selection</a:t>
            </a:r>
            <a:r>
              <a:rPr lang="el-GR" dirty="0"/>
              <a:t>) ή </a:t>
            </a:r>
            <a:r>
              <a:rPr lang="el-GR" b="1" dirty="0" smtClean="0"/>
              <a:t>έλεγχος</a:t>
            </a:r>
            <a:r>
              <a:rPr lang="el-GR" dirty="0" smtClean="0"/>
              <a:t> </a:t>
            </a:r>
            <a:r>
              <a:rPr lang="el-GR" dirty="0"/>
              <a:t>ή </a:t>
            </a:r>
            <a:r>
              <a:rPr lang="el-GR" b="1" dirty="0"/>
              <a:t>απόφαση </a:t>
            </a:r>
            <a:r>
              <a:rPr lang="el-GR" dirty="0"/>
              <a:t>(</a:t>
            </a:r>
            <a:r>
              <a:rPr lang="en-US" dirty="0"/>
              <a:t>decision</a:t>
            </a:r>
            <a:r>
              <a:rPr lang="el-GR" dirty="0"/>
              <a:t>)</a:t>
            </a:r>
          </a:p>
          <a:p>
            <a:r>
              <a:rPr lang="el-GR" b="1" dirty="0" smtClean="0"/>
              <a:t>Γ) επανάληψη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GB" dirty="0"/>
              <a:t>iteration </a:t>
            </a:r>
            <a:r>
              <a:rPr lang="el-GR" dirty="0"/>
              <a:t>ή </a:t>
            </a:r>
            <a:r>
              <a:rPr lang="en-GB" dirty="0"/>
              <a:t>repetition</a:t>
            </a:r>
            <a:r>
              <a:rPr lang="el-GR" dirty="0"/>
              <a:t>) ή </a:t>
            </a:r>
            <a:r>
              <a:rPr lang="el-GR" b="1" dirty="0"/>
              <a:t>επαναληπτική διαδικασία</a:t>
            </a:r>
            <a:r>
              <a:rPr lang="el-GR" dirty="0"/>
              <a:t> ή </a:t>
            </a:r>
            <a:r>
              <a:rPr lang="el-GR" b="1" dirty="0" smtClean="0"/>
              <a:t>βρόχος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GB" dirty="0"/>
              <a:t>loop</a:t>
            </a:r>
            <a:r>
              <a:rPr lang="el-GR" dirty="0"/>
              <a:t>) </a:t>
            </a:r>
            <a:endParaRPr lang="el-GR" dirty="0" smtClean="0"/>
          </a:p>
          <a:p>
            <a:pPr lvl="1"/>
            <a:r>
              <a:rPr lang="el-GR" dirty="0" smtClean="0"/>
              <a:t>Οι δομές αυτές είναι κοινές σε όλα τα προγραμματιστικά περιβάλλοντα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850" cy="1143000"/>
          </a:xfrm>
        </p:spPr>
        <p:txBody>
          <a:bodyPr>
            <a:normAutofit/>
          </a:bodyPr>
          <a:lstStyle/>
          <a:p>
            <a:pPr lvl="0" eaLnBrk="1" hangingPunct="1"/>
            <a:r>
              <a:rPr lang="el-GR" dirty="0"/>
              <a:t>Βασικές </a:t>
            </a:r>
            <a:r>
              <a:rPr lang="el-GR" dirty="0"/>
              <a:t>δομές</a:t>
            </a:r>
            <a:r>
              <a:rPr lang="el-GR" dirty="0"/>
              <a:t> </a:t>
            </a:r>
            <a:r>
              <a:rPr lang="el-GR" dirty="0" smtClean="0"/>
              <a:t>σε διάγραμμα ροής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5" name="Picture 1" descr="C:\Users\komis\Dropbox\1. Τρέχοντα\3. Books\6. Εισαγωγή στη Διδακτική της Πληροφορικής\EPS\kef-7\7-1.eps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9208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ακολουθίας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1556792"/>
            <a:ext cx="6696744" cy="4800600"/>
          </a:xfrm>
        </p:spPr>
        <p:txBody>
          <a:bodyPr/>
          <a:lstStyle/>
          <a:p>
            <a:r>
              <a:rPr lang="el-GR" sz="2800" b="1" i="1" dirty="0"/>
              <a:t>Α</a:t>
            </a:r>
            <a:r>
              <a:rPr lang="el-GR" sz="2800" b="1" i="1" dirty="0" smtClean="0"/>
              <a:t>κολουθία</a:t>
            </a:r>
            <a:r>
              <a:rPr lang="el-GR" sz="2800" dirty="0" smtClean="0"/>
              <a:t> </a:t>
            </a:r>
            <a:r>
              <a:rPr lang="el-GR" sz="2800" dirty="0"/>
              <a:t>ή </a:t>
            </a:r>
            <a:r>
              <a:rPr lang="el-GR" sz="2800" b="1" i="1" dirty="0"/>
              <a:t>διαδοχή</a:t>
            </a:r>
            <a:r>
              <a:rPr lang="el-GR" sz="2800" dirty="0"/>
              <a:t> (</a:t>
            </a:r>
            <a:r>
              <a:rPr lang="en-US" sz="2800" dirty="0"/>
              <a:t>sequence</a:t>
            </a:r>
            <a:r>
              <a:rPr lang="el-GR" sz="2800" dirty="0" smtClean="0"/>
              <a:t>): η </a:t>
            </a:r>
            <a:r>
              <a:rPr lang="el-GR" sz="2800" dirty="0"/>
              <a:t>πιο απλή από τις τρεις βασικές </a:t>
            </a:r>
            <a:r>
              <a:rPr lang="el-GR" sz="2800" dirty="0" smtClean="0"/>
              <a:t>δομές προγραμματισμού</a:t>
            </a:r>
            <a:r>
              <a:rPr lang="el-GR" sz="2800" dirty="0"/>
              <a:t>. </a:t>
            </a:r>
            <a:endParaRPr lang="el-GR" sz="2800" dirty="0" smtClean="0"/>
          </a:p>
          <a:p>
            <a:r>
              <a:rPr lang="el-GR" sz="2800" dirty="0" smtClean="0"/>
              <a:t>Οι </a:t>
            </a:r>
            <a:r>
              <a:rPr lang="el-GR" sz="2800" dirty="0"/>
              <a:t>εντολές που βρίσκονται σε ακολουθία εκτελούνται κατά τη σειρά που είναι γραμμένες, και δεν υπάρχει κάποια άλλη εντολή που να τροποποιεί τη σειρά </a:t>
            </a:r>
            <a:r>
              <a:rPr lang="el-GR" sz="2800" dirty="0" smtClean="0"/>
              <a:t>αυτή. </a:t>
            </a:r>
          </a:p>
          <a:p>
            <a:r>
              <a:rPr lang="el-GR" sz="2800" dirty="0" smtClean="0"/>
              <a:t>Οι </a:t>
            </a:r>
            <a:r>
              <a:rPr lang="el-GR" sz="2800" dirty="0"/>
              <a:t>εντολές εκτελούνται μία – μία και κάθε εντελή εκτελείται ακριβώς μία φορά.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7E45E1-63B2-43D0-AC16-6F9161719A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553" y="1844824"/>
            <a:ext cx="1289678" cy="36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291</TotalTime>
  <Words>1516</Words>
  <Application>Microsoft Office PowerPoint</Application>
  <PresentationFormat>On-screen Show (4:3)</PresentationFormat>
  <Paragraphs>199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Courier New</vt:lpstr>
      <vt:lpstr>Gill Sans MT</vt:lpstr>
      <vt:lpstr>Tahoma</vt:lpstr>
      <vt:lpstr>Times New Roman</vt:lpstr>
      <vt:lpstr>Wingdings</vt:lpstr>
      <vt:lpstr>Wingdings 2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Έννοιες – Κλειδιά</vt:lpstr>
      <vt:lpstr>Δομημένος προγραμματισμός</vt:lpstr>
      <vt:lpstr>Βασικές δομές δομημένου προγραμματισμού</vt:lpstr>
      <vt:lpstr>Βασικές δομές σε διάγραμμα ροής</vt:lpstr>
      <vt:lpstr>Η δομή ακολουθίας</vt:lpstr>
      <vt:lpstr>Διδασκαλία δομής ακολουθίας</vt:lpstr>
      <vt:lpstr>Η δομή επιλογής ή ελέγχου </vt:lpstr>
      <vt:lpstr>Δομή Ελέγχου - Γνωστικές δυσκολίες</vt:lpstr>
      <vt:lpstr>Η δομή επανάληψης</vt:lpstr>
      <vt:lpstr>Η έννοια της επανάληψης</vt:lpstr>
      <vt:lpstr>Επανάληψη με γνωστό αριθμό επαναλήψεων</vt:lpstr>
      <vt:lpstr>Καθορισμένη επανάληψη: Εντολή Repeat </vt:lpstr>
      <vt:lpstr>Η έννοια της καθορισμένης επανάληψης (Repeat) </vt:lpstr>
      <vt:lpstr>Η επανάληψη ως μοτίβο</vt:lpstr>
      <vt:lpstr>Η έννοια της σταθεράς</vt:lpstr>
      <vt:lpstr>Διδακτική προσέγγιση της επαναληπτικής διαδικασίας </vt:lpstr>
      <vt:lpstr>Πρόταση για διδασκαλία της επανάληψης με BeeBot (1)</vt:lpstr>
      <vt:lpstr>Πρόταση για διδασκαλία της επανάληψης με BeeBot (2)</vt:lpstr>
      <vt:lpstr>Πρόταση για διδασκαλία της επανάληψης με Probot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11ης Ενότητας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73</cp:revision>
  <dcterms:created xsi:type="dcterms:W3CDTF">2014-12-10T08:52:23Z</dcterms:created>
  <dcterms:modified xsi:type="dcterms:W3CDTF">2015-12-01T09:18:23Z</dcterms:modified>
</cp:coreProperties>
</file>